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2"/>
  </p:notesMasterIdLst>
  <p:sldIdLst>
    <p:sldId id="256" r:id="rId2"/>
    <p:sldId id="257" r:id="rId3"/>
    <p:sldId id="266" r:id="rId4"/>
    <p:sldId id="265" r:id="rId5"/>
    <p:sldId id="264" r:id="rId6"/>
    <p:sldId id="263" r:id="rId7"/>
    <p:sldId id="262" r:id="rId8"/>
    <p:sldId id="261" r:id="rId9"/>
    <p:sldId id="260" r:id="rId10"/>
    <p:sldId id="259" r:id="rId11"/>
    <p:sldId id="258" r:id="rId12"/>
    <p:sldId id="276" r:id="rId13"/>
    <p:sldId id="275" r:id="rId14"/>
    <p:sldId id="274" r:id="rId15"/>
    <p:sldId id="273" r:id="rId16"/>
    <p:sldId id="272" r:id="rId17"/>
    <p:sldId id="271" r:id="rId18"/>
    <p:sldId id="270" r:id="rId19"/>
    <p:sldId id="269" r:id="rId20"/>
    <p:sldId id="268" r:id="rId21"/>
    <p:sldId id="278" r:id="rId22"/>
    <p:sldId id="277" r:id="rId23"/>
    <p:sldId id="280" r:id="rId24"/>
    <p:sldId id="284" r:id="rId25"/>
    <p:sldId id="283" r:id="rId26"/>
    <p:sldId id="282" r:id="rId27"/>
    <p:sldId id="286" r:id="rId28"/>
    <p:sldId id="281" r:id="rId29"/>
    <p:sldId id="285" r:id="rId30"/>
    <p:sldId id="267" r:id="rId31"/>
    <p:sldId id="287" r:id="rId32"/>
    <p:sldId id="292" r:id="rId33"/>
    <p:sldId id="291" r:id="rId34"/>
    <p:sldId id="290" r:id="rId35"/>
    <p:sldId id="289" r:id="rId36"/>
    <p:sldId id="288" r:id="rId37"/>
    <p:sldId id="303" r:id="rId38"/>
    <p:sldId id="302" r:id="rId39"/>
    <p:sldId id="301" r:id="rId40"/>
    <p:sldId id="300" r:id="rId41"/>
    <p:sldId id="299" r:id="rId42"/>
    <p:sldId id="298" r:id="rId43"/>
    <p:sldId id="297" r:id="rId44"/>
    <p:sldId id="296" r:id="rId45"/>
    <p:sldId id="295" r:id="rId46"/>
    <p:sldId id="294" r:id="rId47"/>
    <p:sldId id="304" r:id="rId48"/>
    <p:sldId id="305" r:id="rId49"/>
    <p:sldId id="312" r:id="rId50"/>
    <p:sldId id="311" r:id="rId51"/>
    <p:sldId id="310" r:id="rId52"/>
    <p:sldId id="309" r:id="rId53"/>
    <p:sldId id="308" r:id="rId54"/>
    <p:sldId id="306" r:id="rId55"/>
    <p:sldId id="307" r:id="rId56"/>
    <p:sldId id="316" r:id="rId57"/>
    <p:sldId id="315" r:id="rId58"/>
    <p:sldId id="313" r:id="rId59"/>
    <p:sldId id="320" r:id="rId60"/>
    <p:sldId id="314" r:id="rId61"/>
    <p:sldId id="319" r:id="rId62"/>
    <p:sldId id="321" r:id="rId63"/>
    <p:sldId id="317" r:id="rId64"/>
    <p:sldId id="318" r:id="rId65"/>
    <p:sldId id="325" r:id="rId66"/>
    <p:sldId id="324" r:id="rId67"/>
    <p:sldId id="323" r:id="rId68"/>
    <p:sldId id="326" r:id="rId69"/>
    <p:sldId id="322" r:id="rId70"/>
    <p:sldId id="293"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0FB04E-3AB7-42CE-A161-C7F1624EA9D8}" type="datetimeFigureOut">
              <a:rPr lang="en-US" smtClean="0"/>
              <a:t>3/11/2021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8D63AE-9A25-4599-A0CC-55C711FB7688}" type="slidenum">
              <a:rPr lang="en-US" smtClean="0"/>
              <a:t>‹#›</a:t>
            </a:fld>
            <a:endParaRPr lang="en-US"/>
          </a:p>
        </p:txBody>
      </p:sp>
    </p:spTree>
    <p:extLst>
      <p:ext uri="{BB962C8B-B14F-4D97-AF65-F5344CB8AC3E}">
        <p14:creationId xmlns:p14="http://schemas.microsoft.com/office/powerpoint/2010/main" val="3968337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8D63AE-9A25-4599-A0CC-55C711FB7688}" type="slidenum">
              <a:rPr lang="en-US" smtClean="0"/>
              <a:t>36</a:t>
            </a:fld>
            <a:endParaRPr lang="en-US"/>
          </a:p>
        </p:txBody>
      </p:sp>
    </p:spTree>
    <p:extLst>
      <p:ext uri="{BB962C8B-B14F-4D97-AF65-F5344CB8AC3E}">
        <p14:creationId xmlns:p14="http://schemas.microsoft.com/office/powerpoint/2010/main" val="1726522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3/11/2021</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push dir="u"/>
  </p:transition>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www.ibm.com/cloud/learn/cloud-computing-gbl"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altexsoft.com/blog/healthcare-interoperability-rules/" TargetMode="External"/><Relationship Id="rId2" Type="http://schemas.openxmlformats.org/officeDocument/2006/relationships/hyperlink" Target="https://www.altexsoft.com/whitepapers/legacy-system-modernization-how-to-transform-the-enterprise-for-digital-futur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ibm.com/cloud/learn/hybrid-cloud" TargetMode="External"/><Relationship Id="rId2" Type="http://schemas.openxmlformats.org/officeDocument/2006/relationships/hyperlink" Target="https://www.ibm.com/cloud/public" TargetMode="External"/><Relationship Id="rId1" Type="http://schemas.openxmlformats.org/officeDocument/2006/relationships/slideLayout" Target="../slideLayouts/slideLayout2.xml"/><Relationship Id="rId4" Type="http://schemas.openxmlformats.org/officeDocument/2006/relationships/hyperlink" Target="https://www.ibm.com/cloud/learn/multicloud"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www.altexsoft.com/media/2020/11/data-migration-phases.p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www.coralme.com/erp-software-company-dubai/"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ERP</a:t>
            </a:r>
            <a:br>
              <a:rPr lang="en-US" dirty="0" smtClean="0"/>
            </a:br>
            <a:r>
              <a:rPr lang="en-US" dirty="0" smtClean="0"/>
              <a:t>Module-2</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3931560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553200"/>
          </a:xfrm>
        </p:spPr>
        <p:txBody>
          <a:bodyPr>
            <a:normAutofit lnSpcReduction="10000"/>
          </a:bodyPr>
          <a:lstStyle/>
          <a:p>
            <a:pPr marL="0" indent="0">
              <a:buNone/>
            </a:pPr>
            <a:r>
              <a:rPr lang="en-US" b="1" dirty="0" smtClean="0"/>
              <a:t>ERP Implementation</a:t>
            </a:r>
          </a:p>
          <a:p>
            <a:pPr algn="just">
              <a:lnSpc>
                <a:spcPct val="150000"/>
              </a:lnSpc>
            </a:pPr>
            <a:r>
              <a:rPr lang="en-US" dirty="0"/>
              <a:t>An ERP implementation involves installing the software, moving your financial data over to </a:t>
            </a:r>
            <a:r>
              <a:rPr lang="en-US" dirty="0" smtClean="0"/>
              <a:t>the new </a:t>
            </a:r>
            <a:r>
              <a:rPr lang="en-US" dirty="0"/>
              <a:t>system, configuring your users and processes, and training your users on the software.</a:t>
            </a:r>
          </a:p>
          <a:p>
            <a:pPr algn="just">
              <a:lnSpc>
                <a:spcPct val="150000"/>
              </a:lnSpc>
            </a:pPr>
            <a:r>
              <a:rPr lang="en-US" dirty="0"/>
              <a:t>Choosing the right partner for implementing your ERP system is almost as important </a:t>
            </a:r>
            <a:r>
              <a:rPr lang="en-US" dirty="0" smtClean="0"/>
              <a:t>as selecting </a:t>
            </a:r>
            <a:r>
              <a:rPr lang="en-US" dirty="0"/>
              <a:t>the right software in the first place</a:t>
            </a:r>
            <a:r>
              <a:rPr lang="en-US" dirty="0" smtClean="0"/>
              <a:t>.</a:t>
            </a:r>
          </a:p>
          <a:p>
            <a:pPr algn="just">
              <a:lnSpc>
                <a:spcPct val="150000"/>
              </a:lnSpc>
            </a:pPr>
            <a:r>
              <a:rPr lang="en-US" dirty="0"/>
              <a:t>As with any large project, it’s imperative that you to take things one step at a time. </a:t>
            </a:r>
            <a:endParaRPr lang="en-US" dirty="0" smtClean="0"/>
          </a:p>
          <a:p>
            <a:pPr algn="just">
              <a:lnSpc>
                <a:spcPct val="150000"/>
              </a:lnSpc>
            </a:pPr>
            <a:r>
              <a:rPr lang="en-US" dirty="0" smtClean="0"/>
              <a:t>Thankfully, successful </a:t>
            </a:r>
            <a:r>
              <a:rPr lang="en-US" dirty="0"/>
              <a:t>and calm ERP implementations are not only feasible, but actually quite common.</a:t>
            </a:r>
          </a:p>
        </p:txBody>
      </p:sp>
    </p:spTree>
    <p:extLst>
      <p:ext uri="{BB962C8B-B14F-4D97-AF65-F5344CB8AC3E}">
        <p14:creationId xmlns:p14="http://schemas.microsoft.com/office/powerpoint/2010/main" val="24400467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Different phases of ERP Implementation </a:t>
            </a:r>
            <a:r>
              <a:rPr lang="en-US" b="1" dirty="0" smtClean="0"/>
              <a:t>:</a:t>
            </a:r>
            <a:endParaRPr lang="en-US" dirty="0" smtClean="0"/>
          </a:p>
          <a:p>
            <a:pPr marL="0" indent="0">
              <a:buNone/>
            </a:pPr>
            <a:r>
              <a:rPr lang="en-US" b="1" u="sng" dirty="0" smtClean="0"/>
              <a:t>1. Pre-evaluation </a:t>
            </a:r>
            <a:r>
              <a:rPr lang="en-US" b="1" u="sng" dirty="0"/>
              <a:t>screening </a:t>
            </a:r>
            <a:r>
              <a:rPr lang="en-US" b="1" u="sng" dirty="0" smtClean="0"/>
              <a:t>:</a:t>
            </a:r>
            <a:endParaRPr lang="en-US" u="sng" dirty="0"/>
          </a:p>
          <a:p>
            <a:pPr algn="just">
              <a:lnSpc>
                <a:spcPct val="150000"/>
              </a:lnSpc>
            </a:pPr>
            <a:r>
              <a:rPr lang="en-US" dirty="0" smtClean="0"/>
              <a:t>This </a:t>
            </a:r>
            <a:r>
              <a:rPr lang="en-US" dirty="0"/>
              <a:t>phase starts when company decides to go for ERP system. </a:t>
            </a:r>
            <a:endParaRPr lang="en-US" dirty="0" smtClean="0"/>
          </a:p>
          <a:p>
            <a:pPr algn="just">
              <a:lnSpc>
                <a:spcPct val="150000"/>
              </a:lnSpc>
            </a:pPr>
            <a:r>
              <a:rPr lang="en-US" dirty="0" smtClean="0"/>
              <a:t>For </a:t>
            </a:r>
            <a:r>
              <a:rPr lang="en-US" dirty="0"/>
              <a:t>this, search for package starts. </a:t>
            </a:r>
            <a:endParaRPr lang="en-US" dirty="0" smtClean="0"/>
          </a:p>
          <a:p>
            <a:pPr algn="just">
              <a:lnSpc>
                <a:spcPct val="150000"/>
              </a:lnSpc>
            </a:pPr>
            <a:r>
              <a:rPr lang="en-US" dirty="0" smtClean="0"/>
              <a:t>It </a:t>
            </a:r>
            <a:r>
              <a:rPr lang="en-US" dirty="0"/>
              <a:t>is time-consuming process because every package has to analyze first before reaching to any decision. </a:t>
            </a:r>
            <a:endParaRPr lang="en-US" dirty="0" smtClean="0"/>
          </a:p>
          <a:p>
            <a:pPr algn="just">
              <a:lnSpc>
                <a:spcPct val="150000"/>
              </a:lnSpc>
            </a:pPr>
            <a:r>
              <a:rPr lang="en-US" dirty="0" smtClean="0"/>
              <a:t>As </a:t>
            </a:r>
            <a:r>
              <a:rPr lang="en-US" dirty="0"/>
              <a:t>all packages are not same and each has its own strengths and weakness. </a:t>
            </a:r>
            <a:endParaRPr lang="en-US" dirty="0" smtClean="0"/>
          </a:p>
          <a:p>
            <a:pPr algn="just">
              <a:lnSpc>
                <a:spcPct val="150000"/>
              </a:lnSpc>
            </a:pPr>
            <a:r>
              <a:rPr lang="en-US" dirty="0" smtClean="0"/>
              <a:t>This </a:t>
            </a:r>
            <a:r>
              <a:rPr lang="en-US" dirty="0"/>
              <a:t>process should eliminate those packages that are not suitable for company’s business processes.</a:t>
            </a:r>
          </a:p>
          <a:p>
            <a:endParaRPr lang="en-US" dirty="0"/>
          </a:p>
        </p:txBody>
      </p:sp>
    </p:spTree>
    <p:extLst>
      <p:ext uri="{BB962C8B-B14F-4D97-AF65-F5344CB8AC3E}">
        <p14:creationId xmlns:p14="http://schemas.microsoft.com/office/powerpoint/2010/main" val="22816362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smtClean="0"/>
              <a:t>2. Package Evaluation:</a:t>
            </a:r>
          </a:p>
          <a:p>
            <a:pPr algn="just">
              <a:lnSpc>
                <a:spcPct val="150000"/>
              </a:lnSpc>
            </a:pPr>
            <a:r>
              <a:rPr lang="en-US" dirty="0" smtClean="0"/>
              <a:t>It </a:t>
            </a:r>
            <a:r>
              <a:rPr lang="en-US" dirty="0"/>
              <a:t>is the most important phase in implementation. </a:t>
            </a:r>
            <a:endParaRPr lang="en-US" dirty="0" smtClean="0"/>
          </a:p>
          <a:p>
            <a:pPr algn="just">
              <a:lnSpc>
                <a:spcPct val="150000"/>
              </a:lnSpc>
            </a:pPr>
            <a:r>
              <a:rPr lang="en-US" dirty="0" smtClean="0"/>
              <a:t>This </a:t>
            </a:r>
            <a:r>
              <a:rPr lang="en-US" dirty="0"/>
              <a:t>phase depends on success and failure of entire project with package selection. </a:t>
            </a:r>
            <a:endParaRPr lang="en-US" dirty="0" smtClean="0"/>
          </a:p>
          <a:p>
            <a:pPr algn="just">
              <a:lnSpc>
                <a:spcPct val="150000"/>
              </a:lnSpc>
            </a:pPr>
            <a:r>
              <a:rPr lang="en-US" dirty="0" smtClean="0"/>
              <a:t>Most </a:t>
            </a:r>
            <a:r>
              <a:rPr lang="en-US" dirty="0"/>
              <a:t>important factor while selecting any package is that not every package can be totally perfect for project but at-least it should be good fit for project.</a:t>
            </a:r>
          </a:p>
          <a:p>
            <a:endParaRPr lang="en-US" dirty="0"/>
          </a:p>
        </p:txBody>
      </p:sp>
    </p:spTree>
    <p:extLst>
      <p:ext uri="{BB962C8B-B14F-4D97-AF65-F5344CB8AC3E}">
        <p14:creationId xmlns:p14="http://schemas.microsoft.com/office/powerpoint/2010/main" val="19084602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just" fontAlgn="base">
              <a:lnSpc>
                <a:spcPct val="150000"/>
              </a:lnSpc>
              <a:buNone/>
            </a:pPr>
            <a:r>
              <a:rPr lang="en-US" b="1" u="sng" dirty="0"/>
              <a:t>3</a:t>
            </a:r>
            <a:r>
              <a:rPr lang="en-US" b="1" u="sng" dirty="0" smtClean="0"/>
              <a:t>. Project Planning Phase:</a:t>
            </a:r>
            <a:endParaRPr lang="en-US" b="1" dirty="0"/>
          </a:p>
          <a:p>
            <a:pPr algn="just" fontAlgn="base">
              <a:lnSpc>
                <a:spcPct val="150000"/>
              </a:lnSpc>
            </a:pPr>
            <a:r>
              <a:rPr lang="en-US" dirty="0" smtClean="0"/>
              <a:t>This </a:t>
            </a:r>
            <a:r>
              <a:rPr lang="en-US" dirty="0"/>
              <a:t>phase plans and designs implementation process.</a:t>
            </a:r>
          </a:p>
          <a:p>
            <a:pPr marL="0" indent="0" algn="just" fontAlgn="base">
              <a:lnSpc>
                <a:spcPct val="150000"/>
              </a:lnSpc>
              <a:buNone/>
            </a:pPr>
            <a:r>
              <a:rPr lang="en-US" b="1" u="sng" dirty="0"/>
              <a:t>4</a:t>
            </a:r>
            <a:r>
              <a:rPr lang="en-US" b="1" u="sng" dirty="0" smtClean="0"/>
              <a:t>. Gap </a:t>
            </a:r>
            <a:r>
              <a:rPr lang="en-US" b="1" u="sng" dirty="0"/>
              <a:t>Analysis </a:t>
            </a:r>
            <a:r>
              <a:rPr lang="en-US" b="1" u="sng" dirty="0" smtClean="0"/>
              <a:t>:</a:t>
            </a:r>
            <a:endParaRPr lang="en-US" dirty="0"/>
          </a:p>
          <a:p>
            <a:pPr algn="just" fontAlgn="base">
              <a:lnSpc>
                <a:spcPct val="150000"/>
              </a:lnSpc>
            </a:pPr>
            <a:r>
              <a:rPr lang="en-US" dirty="0" smtClean="0"/>
              <a:t>It </a:t>
            </a:r>
            <a:r>
              <a:rPr lang="en-US" dirty="0"/>
              <a:t>is the most crucial phase in this implementation. </a:t>
            </a:r>
            <a:endParaRPr lang="en-US" dirty="0" smtClean="0"/>
          </a:p>
          <a:p>
            <a:pPr algn="just" fontAlgn="base">
              <a:lnSpc>
                <a:spcPct val="150000"/>
              </a:lnSpc>
            </a:pPr>
            <a:r>
              <a:rPr lang="en-US" dirty="0" smtClean="0"/>
              <a:t>Here</a:t>
            </a:r>
            <a:r>
              <a:rPr lang="en-US" dirty="0"/>
              <a:t>, gaps are analyzed between company’s practices and that practices which are supported by ERP package. </a:t>
            </a:r>
            <a:endParaRPr lang="en-US" dirty="0" smtClean="0"/>
          </a:p>
          <a:p>
            <a:pPr algn="just" fontAlgn="base">
              <a:lnSpc>
                <a:spcPct val="150000"/>
              </a:lnSpc>
            </a:pPr>
            <a:r>
              <a:rPr lang="en-US" dirty="0" smtClean="0"/>
              <a:t>It </a:t>
            </a:r>
            <a:r>
              <a:rPr lang="en-US" dirty="0"/>
              <a:t>has been estimated that even best ERP package only meets 80-85% of company’s functional requirements.</a:t>
            </a:r>
          </a:p>
          <a:p>
            <a:endParaRPr lang="en-US" dirty="0"/>
          </a:p>
        </p:txBody>
      </p:sp>
    </p:spTree>
    <p:extLst>
      <p:ext uri="{BB962C8B-B14F-4D97-AF65-F5344CB8AC3E}">
        <p14:creationId xmlns:p14="http://schemas.microsoft.com/office/powerpoint/2010/main" val="26692391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just" fontAlgn="base">
              <a:lnSpc>
                <a:spcPct val="150000"/>
              </a:lnSpc>
              <a:buNone/>
            </a:pPr>
            <a:r>
              <a:rPr lang="en-US" b="1" u="sng" dirty="0" smtClean="0"/>
              <a:t>5. Reengineering</a:t>
            </a:r>
            <a:r>
              <a:rPr lang="en-US" b="1" dirty="0"/>
              <a:t> </a:t>
            </a:r>
            <a:r>
              <a:rPr lang="en-US" b="1" dirty="0" smtClean="0"/>
              <a:t>:</a:t>
            </a:r>
          </a:p>
          <a:p>
            <a:pPr algn="just" fontAlgn="base">
              <a:lnSpc>
                <a:spcPct val="150000"/>
              </a:lnSpc>
            </a:pPr>
            <a:r>
              <a:rPr lang="en-US" dirty="0" smtClean="0"/>
              <a:t>It </a:t>
            </a:r>
            <a:r>
              <a:rPr lang="en-US" dirty="0"/>
              <a:t>is the fundamental rethinking and radical redesign of business processes to achieve improvements.</a:t>
            </a:r>
          </a:p>
          <a:p>
            <a:pPr marL="0" indent="0" algn="just" fontAlgn="base">
              <a:lnSpc>
                <a:spcPct val="150000"/>
              </a:lnSpc>
              <a:buNone/>
            </a:pPr>
            <a:r>
              <a:rPr lang="en-US" b="1" u="sng" dirty="0" smtClean="0"/>
              <a:t>6. Customization :</a:t>
            </a:r>
            <a:endParaRPr lang="en-US" u="sng" dirty="0" smtClean="0"/>
          </a:p>
          <a:p>
            <a:pPr algn="just" fontAlgn="base">
              <a:lnSpc>
                <a:spcPct val="150000"/>
              </a:lnSpc>
            </a:pPr>
            <a:r>
              <a:rPr lang="en-US" dirty="0" smtClean="0"/>
              <a:t>It </a:t>
            </a:r>
            <a:r>
              <a:rPr lang="en-US" dirty="0"/>
              <a:t>is the main functional area of ERP Implementation. </a:t>
            </a:r>
            <a:endParaRPr lang="en-US" dirty="0" smtClean="0"/>
          </a:p>
          <a:p>
            <a:pPr algn="just" fontAlgn="base">
              <a:lnSpc>
                <a:spcPct val="150000"/>
              </a:lnSpc>
            </a:pPr>
            <a:r>
              <a:rPr lang="en-US" dirty="0" smtClean="0"/>
              <a:t>Arrived </a:t>
            </a:r>
            <a:r>
              <a:rPr lang="en-US" dirty="0"/>
              <a:t>solution must match with overall goals of company. </a:t>
            </a:r>
            <a:endParaRPr lang="en-US" dirty="0" smtClean="0"/>
          </a:p>
          <a:p>
            <a:pPr algn="just" fontAlgn="base">
              <a:lnSpc>
                <a:spcPct val="150000"/>
              </a:lnSpc>
            </a:pPr>
            <a:r>
              <a:rPr lang="en-US" dirty="0" smtClean="0"/>
              <a:t>Prototype </a:t>
            </a:r>
            <a:r>
              <a:rPr lang="en-US" dirty="0"/>
              <a:t>should allow for thorough testing and attempts to solve logistical problem</a:t>
            </a:r>
          </a:p>
          <a:p>
            <a:endParaRPr lang="en-US" dirty="0"/>
          </a:p>
        </p:txBody>
      </p:sp>
    </p:spTree>
    <p:extLst>
      <p:ext uri="{BB962C8B-B14F-4D97-AF65-F5344CB8AC3E}">
        <p14:creationId xmlns:p14="http://schemas.microsoft.com/office/powerpoint/2010/main" val="31684659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fontScale="92500" lnSpcReduction="10000"/>
          </a:bodyPr>
          <a:lstStyle/>
          <a:p>
            <a:pPr marL="0" indent="0">
              <a:buNone/>
            </a:pPr>
            <a:r>
              <a:rPr lang="en-US" b="1" u="sng" dirty="0" smtClean="0"/>
              <a:t>7. Implementation </a:t>
            </a:r>
            <a:r>
              <a:rPr lang="en-US" b="1" u="sng" dirty="0"/>
              <a:t>Team Training </a:t>
            </a:r>
            <a:r>
              <a:rPr lang="en-US" b="1" u="sng" dirty="0" smtClean="0"/>
              <a:t>:</a:t>
            </a:r>
            <a:endParaRPr lang="en-US" u="sng" dirty="0" smtClean="0"/>
          </a:p>
          <a:p>
            <a:pPr algn="just">
              <a:lnSpc>
                <a:spcPct val="150000"/>
              </a:lnSpc>
            </a:pPr>
            <a:r>
              <a:rPr lang="en-US" dirty="0" smtClean="0"/>
              <a:t>Now </a:t>
            </a:r>
            <a:r>
              <a:rPr lang="en-US" dirty="0"/>
              <a:t>after above processes, implementation team knows how to implement system. </a:t>
            </a:r>
            <a:endParaRPr lang="en-US" dirty="0" smtClean="0"/>
          </a:p>
          <a:p>
            <a:pPr algn="just">
              <a:lnSpc>
                <a:spcPct val="150000"/>
              </a:lnSpc>
            </a:pPr>
            <a:r>
              <a:rPr lang="en-US" dirty="0" smtClean="0"/>
              <a:t>This </a:t>
            </a:r>
            <a:r>
              <a:rPr lang="en-US" dirty="0"/>
              <a:t>is phase where company trains its employees to implement and later run </a:t>
            </a:r>
            <a:r>
              <a:rPr lang="en-US" dirty="0" smtClean="0"/>
              <a:t>system</a:t>
            </a:r>
          </a:p>
          <a:p>
            <a:pPr marL="0" indent="0" algn="just">
              <a:lnSpc>
                <a:spcPct val="150000"/>
              </a:lnSpc>
              <a:buNone/>
            </a:pPr>
            <a:r>
              <a:rPr lang="en-US" b="1" u="sng" dirty="0" smtClean="0"/>
              <a:t>8. Testing :</a:t>
            </a:r>
            <a:endParaRPr lang="en-US" u="sng" dirty="0" smtClean="0"/>
          </a:p>
          <a:p>
            <a:pPr algn="just">
              <a:lnSpc>
                <a:spcPct val="150000"/>
              </a:lnSpc>
            </a:pPr>
            <a:r>
              <a:rPr lang="en-US" dirty="0" smtClean="0"/>
              <a:t>This </a:t>
            </a:r>
            <a:r>
              <a:rPr lang="en-US" dirty="0"/>
              <a:t>is the phase where team break system. </a:t>
            </a:r>
            <a:endParaRPr lang="en-US" dirty="0" smtClean="0"/>
          </a:p>
          <a:p>
            <a:pPr algn="just">
              <a:lnSpc>
                <a:spcPct val="150000"/>
              </a:lnSpc>
            </a:pPr>
            <a:r>
              <a:rPr lang="en-US" dirty="0" smtClean="0"/>
              <a:t>Sometimes</a:t>
            </a:r>
            <a:r>
              <a:rPr lang="en-US" dirty="0"/>
              <a:t>, system overloads or multiple users trying to login at same time etc. </a:t>
            </a:r>
            <a:endParaRPr lang="en-US" dirty="0" smtClean="0"/>
          </a:p>
          <a:p>
            <a:pPr algn="just">
              <a:lnSpc>
                <a:spcPct val="150000"/>
              </a:lnSpc>
            </a:pPr>
            <a:r>
              <a:rPr lang="en-US" dirty="0" smtClean="0"/>
              <a:t>Test </a:t>
            </a:r>
            <a:r>
              <a:rPr lang="en-US" dirty="0"/>
              <a:t>cases are designed specifically to find weak links in system. </a:t>
            </a:r>
            <a:endParaRPr lang="en-US" dirty="0" smtClean="0"/>
          </a:p>
          <a:p>
            <a:pPr algn="just">
              <a:lnSpc>
                <a:spcPct val="150000"/>
              </a:lnSpc>
            </a:pPr>
            <a:r>
              <a:rPr lang="en-US" dirty="0" smtClean="0"/>
              <a:t>Different </a:t>
            </a:r>
            <a:r>
              <a:rPr lang="en-US" dirty="0"/>
              <a:t>types of testing are: Unit testing, integration testing, acceptance testing, security testing, performance and stress testing.</a:t>
            </a:r>
          </a:p>
          <a:p>
            <a:endParaRPr lang="en-US" dirty="0"/>
          </a:p>
        </p:txBody>
      </p:sp>
    </p:spTree>
    <p:extLst>
      <p:ext uri="{BB962C8B-B14F-4D97-AF65-F5344CB8AC3E}">
        <p14:creationId xmlns:p14="http://schemas.microsoft.com/office/powerpoint/2010/main" val="30543414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fontScale="92500" lnSpcReduction="20000"/>
          </a:bodyPr>
          <a:lstStyle/>
          <a:p>
            <a:pPr marL="0" indent="0" fontAlgn="base">
              <a:buNone/>
            </a:pPr>
            <a:r>
              <a:rPr lang="en-US" b="1" u="sng" dirty="0" smtClean="0"/>
              <a:t>9. Going </a:t>
            </a:r>
            <a:r>
              <a:rPr lang="en-US" b="1" u="sng" dirty="0"/>
              <a:t>Live </a:t>
            </a:r>
            <a:r>
              <a:rPr lang="en-US" b="1" u="sng" dirty="0" smtClean="0"/>
              <a:t>:</a:t>
            </a:r>
            <a:endParaRPr lang="en-US" u="sng" dirty="0"/>
          </a:p>
          <a:p>
            <a:pPr algn="just" fontAlgn="base">
              <a:lnSpc>
                <a:spcPct val="150000"/>
              </a:lnSpc>
            </a:pPr>
            <a:r>
              <a:rPr lang="en-US" dirty="0" smtClean="0"/>
              <a:t>Once </a:t>
            </a:r>
            <a:r>
              <a:rPr lang="en-US" dirty="0"/>
              <a:t>technical and functional side is properly working and testing is done. </a:t>
            </a:r>
            <a:endParaRPr lang="en-US" dirty="0" smtClean="0"/>
          </a:p>
          <a:p>
            <a:pPr algn="just" fontAlgn="base">
              <a:lnSpc>
                <a:spcPct val="150000"/>
              </a:lnSpc>
            </a:pPr>
            <a:r>
              <a:rPr lang="en-US" dirty="0" smtClean="0"/>
              <a:t>There </a:t>
            </a:r>
            <a:r>
              <a:rPr lang="en-US" dirty="0"/>
              <a:t>comes next phase </a:t>
            </a:r>
            <a:r>
              <a:rPr lang="en-US" dirty="0" err="1"/>
              <a:t>i.e</a:t>
            </a:r>
            <a:r>
              <a:rPr lang="en-US" dirty="0"/>
              <a:t>, “Going Live”. </a:t>
            </a:r>
            <a:endParaRPr lang="en-US" dirty="0" smtClean="0"/>
          </a:p>
          <a:p>
            <a:pPr algn="just" fontAlgn="base">
              <a:lnSpc>
                <a:spcPct val="150000"/>
              </a:lnSpc>
            </a:pPr>
            <a:r>
              <a:rPr lang="en-US" dirty="0" smtClean="0"/>
              <a:t>Once </a:t>
            </a:r>
            <a:r>
              <a:rPr lang="en-US" dirty="0"/>
              <a:t>system is ‘live’, old system is removed &amp; new system is used for doing business.</a:t>
            </a:r>
          </a:p>
          <a:p>
            <a:pPr marL="0" indent="0" algn="just" fontAlgn="base">
              <a:lnSpc>
                <a:spcPct val="150000"/>
              </a:lnSpc>
              <a:buNone/>
            </a:pPr>
            <a:r>
              <a:rPr lang="en-US" b="1" u="sng" dirty="0" smtClean="0"/>
              <a:t>10. End-User </a:t>
            </a:r>
            <a:r>
              <a:rPr lang="en-US" b="1" u="sng" dirty="0"/>
              <a:t>Training </a:t>
            </a:r>
            <a:r>
              <a:rPr lang="en-US" b="1" u="sng" dirty="0" smtClean="0"/>
              <a:t>:</a:t>
            </a:r>
            <a:endParaRPr lang="en-US" u="sng" dirty="0"/>
          </a:p>
          <a:p>
            <a:pPr algn="just" fontAlgn="base">
              <a:lnSpc>
                <a:spcPct val="150000"/>
              </a:lnSpc>
            </a:pPr>
            <a:r>
              <a:rPr lang="en-US" dirty="0" smtClean="0"/>
              <a:t>This </a:t>
            </a:r>
            <a:r>
              <a:rPr lang="en-US" dirty="0"/>
              <a:t>is the phase where user of system is given training on how to use system. </a:t>
            </a:r>
            <a:endParaRPr lang="en-US" dirty="0" smtClean="0"/>
          </a:p>
          <a:p>
            <a:pPr algn="just" fontAlgn="base">
              <a:lnSpc>
                <a:spcPct val="150000"/>
              </a:lnSpc>
            </a:pPr>
            <a:r>
              <a:rPr lang="en-US" dirty="0" smtClean="0"/>
              <a:t>Employees </a:t>
            </a:r>
            <a:r>
              <a:rPr lang="en-US" dirty="0"/>
              <a:t>and their skills are identified and training is given to them in groups based on their current skills. </a:t>
            </a:r>
          </a:p>
          <a:p>
            <a:pPr algn="just" fontAlgn="base">
              <a:lnSpc>
                <a:spcPct val="150000"/>
              </a:lnSpc>
            </a:pPr>
            <a:r>
              <a:rPr lang="en-US" dirty="0" smtClean="0"/>
              <a:t>Every </a:t>
            </a:r>
            <a:r>
              <a:rPr lang="en-US" dirty="0"/>
              <a:t>employee is provided with training of job which he is going to perform.</a:t>
            </a:r>
          </a:p>
        </p:txBody>
      </p:sp>
    </p:spTree>
    <p:extLst>
      <p:ext uri="{BB962C8B-B14F-4D97-AF65-F5344CB8AC3E}">
        <p14:creationId xmlns:p14="http://schemas.microsoft.com/office/powerpoint/2010/main" val="30777519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just">
              <a:lnSpc>
                <a:spcPct val="150000"/>
              </a:lnSpc>
              <a:buNone/>
            </a:pPr>
            <a:r>
              <a:rPr lang="en-US" b="1" u="sng" dirty="0" smtClean="0"/>
              <a:t>11. Post-Implementation :</a:t>
            </a:r>
            <a:endParaRPr lang="en-US" u="sng" dirty="0"/>
          </a:p>
          <a:p>
            <a:pPr algn="just">
              <a:lnSpc>
                <a:spcPct val="150000"/>
              </a:lnSpc>
            </a:pPr>
            <a:r>
              <a:rPr lang="en-US" dirty="0" smtClean="0"/>
              <a:t>It </a:t>
            </a:r>
            <a:r>
              <a:rPr lang="en-US" dirty="0"/>
              <a:t>is the most important and critical factor. </a:t>
            </a:r>
            <a:endParaRPr lang="en-US" dirty="0" smtClean="0"/>
          </a:p>
          <a:p>
            <a:pPr algn="just">
              <a:lnSpc>
                <a:spcPct val="150000"/>
              </a:lnSpc>
            </a:pPr>
            <a:r>
              <a:rPr lang="en-US" dirty="0" smtClean="0"/>
              <a:t>Post </a:t>
            </a:r>
            <a:r>
              <a:rPr lang="en-US" dirty="0"/>
              <a:t>Implementation is based on two words- Operation and Maintenance of system. </a:t>
            </a:r>
            <a:endParaRPr lang="en-US" dirty="0" smtClean="0"/>
          </a:p>
          <a:p>
            <a:pPr algn="just">
              <a:lnSpc>
                <a:spcPct val="150000"/>
              </a:lnSpc>
            </a:pPr>
            <a:r>
              <a:rPr lang="en-US" dirty="0" smtClean="0"/>
              <a:t>Duration </a:t>
            </a:r>
            <a:r>
              <a:rPr lang="en-US" dirty="0"/>
              <a:t>of this phase depends on training efficiency. </a:t>
            </a:r>
            <a:endParaRPr lang="en-US" dirty="0" smtClean="0"/>
          </a:p>
          <a:p>
            <a:pPr algn="just">
              <a:lnSpc>
                <a:spcPct val="150000"/>
              </a:lnSpc>
            </a:pPr>
            <a:r>
              <a:rPr lang="en-US" dirty="0" smtClean="0"/>
              <a:t>Necessary </a:t>
            </a:r>
            <a:r>
              <a:rPr lang="en-US" dirty="0"/>
              <a:t>enhancements &amp; upgrades are made in this phase.</a:t>
            </a:r>
          </a:p>
          <a:p>
            <a:endParaRPr lang="en-US" dirty="0"/>
          </a:p>
        </p:txBody>
      </p:sp>
    </p:spTree>
    <p:extLst>
      <p:ext uri="{BB962C8B-B14F-4D97-AF65-F5344CB8AC3E}">
        <p14:creationId xmlns:p14="http://schemas.microsoft.com/office/powerpoint/2010/main" val="8480433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Planning Evaluation and </a:t>
            </a:r>
            <a:r>
              <a:rPr lang="en-US" b="1" dirty="0" smtClean="0"/>
              <a:t>Selection </a:t>
            </a:r>
            <a:r>
              <a:rPr lang="en-US" b="1" dirty="0"/>
              <a:t>of ERP systems</a:t>
            </a:r>
            <a:r>
              <a:rPr lang="en-US" b="1" dirty="0" smtClean="0"/>
              <a:t>:</a:t>
            </a:r>
          </a:p>
          <a:p>
            <a:pPr algn="just">
              <a:lnSpc>
                <a:spcPct val="150000"/>
              </a:lnSpc>
            </a:pPr>
            <a:r>
              <a:rPr lang="en-US" dirty="0" smtClean="0"/>
              <a:t>A successful </a:t>
            </a:r>
            <a:r>
              <a:rPr lang="en-US" dirty="0"/>
              <a:t>ERP project requires </a:t>
            </a:r>
            <a:r>
              <a:rPr lang="en-US" b="1" dirty="0"/>
              <a:t>selecting an ERP solution</a:t>
            </a:r>
            <a:r>
              <a:rPr lang="en-US" dirty="0"/>
              <a:t>, </a:t>
            </a:r>
            <a:r>
              <a:rPr lang="en-US" b="1" dirty="0"/>
              <a:t>implement the solution</a:t>
            </a:r>
            <a:r>
              <a:rPr lang="en-US" dirty="0"/>
              <a:t>, </a:t>
            </a:r>
            <a:r>
              <a:rPr lang="en-US" b="1" dirty="0" smtClean="0"/>
              <a:t>manage changes </a:t>
            </a:r>
            <a:r>
              <a:rPr lang="en-US" dirty="0"/>
              <a:t>and </a:t>
            </a:r>
            <a:r>
              <a:rPr lang="en-US" b="1" dirty="0"/>
              <a:t>examine the practicality of the system</a:t>
            </a:r>
            <a:r>
              <a:rPr lang="en-US" dirty="0"/>
              <a:t>, Wei and Wang, (2004). </a:t>
            </a:r>
            <a:endParaRPr lang="en-US" dirty="0" smtClean="0"/>
          </a:p>
          <a:p>
            <a:pPr algn="just">
              <a:lnSpc>
                <a:spcPct val="150000"/>
              </a:lnSpc>
            </a:pPr>
            <a:r>
              <a:rPr lang="en-US" dirty="0" smtClean="0"/>
              <a:t>Wrong </a:t>
            </a:r>
            <a:r>
              <a:rPr lang="en-US" dirty="0"/>
              <a:t>ERP </a:t>
            </a:r>
            <a:r>
              <a:rPr lang="en-US" dirty="0" smtClean="0"/>
              <a:t>solution choice </a:t>
            </a:r>
            <a:r>
              <a:rPr lang="en-US" dirty="0"/>
              <a:t>would either fail the implementation or weaken the system to a greater impact on </a:t>
            </a:r>
            <a:r>
              <a:rPr lang="en-US" dirty="0" smtClean="0"/>
              <a:t>the enterprise</a:t>
            </a:r>
            <a:r>
              <a:rPr lang="en-US" dirty="0"/>
              <a:t>, Hicks, (1995); Wilson, (1994</a:t>
            </a:r>
            <a:r>
              <a:rPr lang="en-US" dirty="0" smtClean="0"/>
              <a:t>).</a:t>
            </a:r>
          </a:p>
          <a:p>
            <a:pPr algn="just">
              <a:lnSpc>
                <a:spcPct val="150000"/>
              </a:lnSpc>
            </a:pPr>
            <a:r>
              <a:rPr lang="en-US" dirty="0"/>
              <a:t>Most enterprises often jump into looking at ERP functions and features rather than </a:t>
            </a:r>
            <a:r>
              <a:rPr lang="en-US" dirty="0" smtClean="0"/>
              <a:t>examining the </a:t>
            </a:r>
            <a:r>
              <a:rPr lang="en-US" dirty="0"/>
              <a:t>strategy and business processes.</a:t>
            </a:r>
          </a:p>
        </p:txBody>
      </p:sp>
    </p:spTree>
    <p:extLst>
      <p:ext uri="{BB962C8B-B14F-4D97-AF65-F5344CB8AC3E}">
        <p14:creationId xmlns:p14="http://schemas.microsoft.com/office/powerpoint/2010/main" val="13190237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algn="just">
              <a:lnSpc>
                <a:spcPct val="150000"/>
              </a:lnSpc>
            </a:pPr>
            <a:r>
              <a:rPr lang="en-US" dirty="0" smtClean="0"/>
              <a:t>For </a:t>
            </a:r>
            <a:r>
              <a:rPr lang="en-US" dirty="0"/>
              <a:t>most enterprises, the decision to implement ERP functionalities will require buying </a:t>
            </a:r>
            <a:r>
              <a:rPr lang="en-US" dirty="0" smtClean="0"/>
              <a:t>a software </a:t>
            </a:r>
            <a:r>
              <a:rPr lang="en-US" dirty="0"/>
              <a:t>package from one of the more popular vendors on ERP market like SAP and Oracle</a:t>
            </a:r>
            <a:r>
              <a:rPr lang="en-US" dirty="0" smtClean="0"/>
              <a:t>.</a:t>
            </a:r>
          </a:p>
          <a:p>
            <a:pPr algn="just">
              <a:lnSpc>
                <a:spcPct val="150000"/>
              </a:lnSpc>
            </a:pPr>
            <a:r>
              <a:rPr lang="en-US" dirty="0"/>
              <a:t>But the selection process is not a straightforward task, hence thorough understanding of </a:t>
            </a:r>
            <a:r>
              <a:rPr lang="en-US" dirty="0" smtClean="0"/>
              <a:t>what ERP </a:t>
            </a:r>
            <a:r>
              <a:rPr lang="en-US" dirty="0"/>
              <a:t>packages are to offer, differences in each of them and what might be at stake in </a:t>
            </a:r>
            <a:r>
              <a:rPr lang="en-US" dirty="0" smtClean="0"/>
              <a:t>selecting one </a:t>
            </a:r>
            <a:r>
              <a:rPr lang="en-US" dirty="0"/>
              <a:t>package over the other should be well examined.</a:t>
            </a:r>
          </a:p>
          <a:p>
            <a:endParaRPr lang="en-US" dirty="0"/>
          </a:p>
          <a:p>
            <a:endParaRPr lang="en-US" dirty="0"/>
          </a:p>
        </p:txBody>
      </p:sp>
    </p:spTree>
    <p:extLst>
      <p:ext uri="{BB962C8B-B14F-4D97-AF65-F5344CB8AC3E}">
        <p14:creationId xmlns:p14="http://schemas.microsoft.com/office/powerpoint/2010/main" val="88407635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fontScale="92500" lnSpcReduction="20000"/>
          </a:bodyPr>
          <a:lstStyle/>
          <a:p>
            <a:pPr marL="0" indent="0" algn="ctr">
              <a:buNone/>
            </a:pPr>
            <a:r>
              <a:rPr lang="en-US" sz="3000" b="1" dirty="0" smtClean="0"/>
              <a:t>ERP Lifecycle</a:t>
            </a:r>
          </a:p>
          <a:p>
            <a:pPr algn="just">
              <a:lnSpc>
                <a:spcPct val="150000"/>
              </a:lnSpc>
            </a:pPr>
            <a:r>
              <a:rPr lang="en-US" sz="2600" dirty="0"/>
              <a:t>Initial investment in acquiring and implementing an ERP system is substantial in terms of both human efforts and financial resources. </a:t>
            </a:r>
            <a:endParaRPr lang="en-US" sz="2600" dirty="0" smtClean="0"/>
          </a:p>
          <a:p>
            <a:pPr algn="just">
              <a:lnSpc>
                <a:spcPct val="150000"/>
              </a:lnSpc>
            </a:pPr>
            <a:r>
              <a:rPr lang="en-US" sz="2600" dirty="0" smtClean="0"/>
              <a:t>After</a:t>
            </a:r>
            <a:r>
              <a:rPr lang="en-US" sz="2600" dirty="0"/>
              <a:t>, successful implementation, the system goes to maintenance mode and organizations start getting value out of their investment. </a:t>
            </a:r>
            <a:endParaRPr lang="en-US" sz="2600" dirty="0" smtClean="0"/>
          </a:p>
          <a:p>
            <a:pPr algn="just">
              <a:lnSpc>
                <a:spcPct val="150000"/>
              </a:lnSpc>
            </a:pPr>
            <a:r>
              <a:rPr lang="en-US" sz="2600" dirty="0" smtClean="0"/>
              <a:t>After </a:t>
            </a:r>
            <a:r>
              <a:rPr lang="en-US" sz="2600" dirty="0"/>
              <a:t>a prolonged period, due to changes in business and technological paradigm, it becomes more and more difficult and expensive to maintain and extend the system. </a:t>
            </a:r>
            <a:endParaRPr lang="en-US" sz="2600" dirty="0" smtClean="0"/>
          </a:p>
          <a:p>
            <a:pPr algn="just">
              <a:lnSpc>
                <a:spcPct val="150000"/>
              </a:lnSpc>
            </a:pPr>
            <a:r>
              <a:rPr lang="en-US" sz="2600" dirty="0" smtClean="0"/>
              <a:t>The </a:t>
            </a:r>
            <a:r>
              <a:rPr lang="en-US" sz="2600" dirty="0"/>
              <a:t>process of reimplementation and beginning of a new cycle starts</a:t>
            </a:r>
          </a:p>
        </p:txBody>
      </p:sp>
    </p:spTree>
    <p:extLst>
      <p:ext uri="{BB962C8B-B14F-4D97-AF65-F5344CB8AC3E}">
        <p14:creationId xmlns:p14="http://schemas.microsoft.com/office/powerpoint/2010/main" val="23760854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92500"/>
          </a:bodyPr>
          <a:lstStyle/>
          <a:p>
            <a:pPr algn="just">
              <a:lnSpc>
                <a:spcPct val="150000"/>
              </a:lnSpc>
            </a:pPr>
            <a:r>
              <a:rPr lang="en-US" dirty="0" smtClean="0"/>
              <a:t>Evaluating </a:t>
            </a:r>
            <a:r>
              <a:rPr lang="en-US" dirty="0"/>
              <a:t>and selecting an ERP system can be a very complex process on the other hand, but </a:t>
            </a:r>
            <a:r>
              <a:rPr lang="en-US" dirty="0" smtClean="0"/>
              <a:t>it should </a:t>
            </a:r>
            <a:r>
              <a:rPr lang="en-US" dirty="0"/>
              <a:t>be a 'fact-based' process that will bring the enterprise to the point where comfortable </a:t>
            </a:r>
            <a:r>
              <a:rPr lang="en-US" dirty="0" smtClean="0"/>
              <a:t>&amp; well-informed </a:t>
            </a:r>
            <a:r>
              <a:rPr lang="en-US" dirty="0"/>
              <a:t>decisions can be made</a:t>
            </a:r>
            <a:r>
              <a:rPr lang="en-US" dirty="0" smtClean="0"/>
              <a:t>.</a:t>
            </a:r>
          </a:p>
          <a:p>
            <a:pPr algn="just">
              <a:lnSpc>
                <a:spcPct val="150000"/>
              </a:lnSpc>
            </a:pPr>
            <a:r>
              <a:rPr lang="en-US" dirty="0" smtClean="0"/>
              <a:t>A </a:t>
            </a:r>
            <a:r>
              <a:rPr lang="en-US" dirty="0"/>
              <a:t>research carried out by Management Agility </a:t>
            </a:r>
            <a:r>
              <a:rPr lang="en-US" dirty="0" err="1"/>
              <a:t>Inc</a:t>
            </a:r>
            <a:r>
              <a:rPr lang="en-US" dirty="0"/>
              <a:t>, (2005), revealed that it </a:t>
            </a:r>
            <a:r>
              <a:rPr lang="en-US" dirty="0" smtClean="0"/>
              <a:t>is imperative </a:t>
            </a:r>
            <a:r>
              <a:rPr lang="en-US" dirty="0"/>
              <a:t>to adopt a thorough evaluation and evaluation process before adopting any </a:t>
            </a:r>
            <a:r>
              <a:rPr lang="en-US" dirty="0" smtClean="0"/>
              <a:t>ERP solution </a:t>
            </a:r>
            <a:r>
              <a:rPr lang="en-US" dirty="0"/>
              <a:t>in SMEs.</a:t>
            </a:r>
          </a:p>
          <a:p>
            <a:pPr lvl="1">
              <a:buFont typeface="Wingdings" panose="05000000000000000000" pitchFamily="2" charset="2"/>
              <a:buChar char="q"/>
            </a:pPr>
            <a:r>
              <a:rPr lang="en-US" sz="2400" dirty="0" smtClean="0"/>
              <a:t>Planning</a:t>
            </a:r>
            <a:endParaRPr lang="en-US" sz="2400" dirty="0"/>
          </a:p>
          <a:p>
            <a:pPr lvl="1">
              <a:buFont typeface="Wingdings" panose="05000000000000000000" pitchFamily="2" charset="2"/>
              <a:buChar char="q"/>
            </a:pPr>
            <a:r>
              <a:rPr lang="en-US" sz="2400" dirty="0" smtClean="0"/>
              <a:t>RFP</a:t>
            </a:r>
            <a:endParaRPr lang="en-US" sz="2400" dirty="0"/>
          </a:p>
          <a:p>
            <a:pPr lvl="1">
              <a:buFont typeface="Wingdings" panose="05000000000000000000" pitchFamily="2" charset="2"/>
              <a:buChar char="q"/>
            </a:pPr>
            <a:r>
              <a:rPr lang="en-US" sz="2400" dirty="0" smtClean="0"/>
              <a:t>Solution </a:t>
            </a:r>
            <a:r>
              <a:rPr lang="en-US" sz="2400" dirty="0"/>
              <a:t>Evaluation</a:t>
            </a:r>
          </a:p>
          <a:p>
            <a:pPr lvl="1">
              <a:buFont typeface="Wingdings" panose="05000000000000000000" pitchFamily="2" charset="2"/>
              <a:buChar char="q"/>
            </a:pPr>
            <a:r>
              <a:rPr lang="en-US" sz="2400" dirty="0" smtClean="0"/>
              <a:t>Negotiation</a:t>
            </a:r>
            <a:endParaRPr lang="en-US" sz="2400" dirty="0"/>
          </a:p>
          <a:p>
            <a:pPr lvl="1">
              <a:buFont typeface="Wingdings" panose="05000000000000000000" pitchFamily="2" charset="2"/>
              <a:buChar char="q"/>
            </a:pPr>
            <a:r>
              <a:rPr lang="en-US" sz="2400" dirty="0" smtClean="0"/>
              <a:t>Selection </a:t>
            </a:r>
            <a:r>
              <a:rPr lang="en-US" sz="2400" dirty="0"/>
              <a:t>and Agreement</a:t>
            </a:r>
          </a:p>
          <a:p>
            <a:endParaRPr lang="en-US" dirty="0"/>
          </a:p>
        </p:txBody>
      </p:sp>
    </p:spTree>
    <p:extLst>
      <p:ext uri="{BB962C8B-B14F-4D97-AF65-F5344CB8AC3E}">
        <p14:creationId xmlns:p14="http://schemas.microsoft.com/office/powerpoint/2010/main" val="11094601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nSpc>
                <a:spcPct val="150000"/>
              </a:lnSpc>
              <a:buNone/>
            </a:pPr>
            <a:r>
              <a:rPr lang="en-US" dirty="0"/>
              <a:t>ERP Software &amp; Hardware (Solution) Evaluation and Selection </a:t>
            </a:r>
            <a:r>
              <a:rPr lang="en-US" dirty="0" smtClean="0"/>
              <a:t>Steps</a:t>
            </a:r>
          </a:p>
          <a:p>
            <a:pPr>
              <a:lnSpc>
                <a:spcPct val="150000"/>
              </a:lnSpc>
            </a:pPr>
            <a:r>
              <a:rPr lang="en-US" dirty="0" smtClean="0"/>
              <a:t>Define Requirements</a:t>
            </a:r>
          </a:p>
          <a:p>
            <a:pPr>
              <a:lnSpc>
                <a:spcPct val="150000"/>
              </a:lnSpc>
            </a:pPr>
            <a:r>
              <a:rPr lang="en-US" dirty="0" smtClean="0"/>
              <a:t>Shop </a:t>
            </a:r>
            <a:r>
              <a:rPr lang="en-US" dirty="0"/>
              <a:t>Round for Product</a:t>
            </a:r>
          </a:p>
          <a:p>
            <a:pPr>
              <a:lnSpc>
                <a:spcPct val="150000"/>
              </a:lnSpc>
            </a:pPr>
            <a:r>
              <a:rPr lang="en-US" dirty="0" smtClean="0"/>
              <a:t>Clarify </a:t>
            </a:r>
            <a:r>
              <a:rPr lang="en-US" dirty="0"/>
              <a:t>Requirements</a:t>
            </a:r>
          </a:p>
          <a:p>
            <a:pPr>
              <a:lnSpc>
                <a:spcPct val="150000"/>
              </a:lnSpc>
            </a:pPr>
            <a:r>
              <a:rPr lang="en-US" dirty="0" smtClean="0"/>
              <a:t>Evaluation </a:t>
            </a:r>
            <a:r>
              <a:rPr lang="en-US" dirty="0"/>
              <a:t>Vendor Inquiry</a:t>
            </a:r>
          </a:p>
          <a:p>
            <a:pPr>
              <a:lnSpc>
                <a:spcPct val="150000"/>
              </a:lnSpc>
            </a:pPr>
            <a:r>
              <a:rPr lang="en-US" dirty="0" smtClean="0"/>
              <a:t>Interact </a:t>
            </a:r>
            <a:r>
              <a:rPr lang="en-US" dirty="0"/>
              <a:t>with Vendors</a:t>
            </a:r>
          </a:p>
          <a:p>
            <a:pPr>
              <a:lnSpc>
                <a:spcPct val="150000"/>
              </a:lnSpc>
            </a:pPr>
            <a:r>
              <a:rPr lang="en-US" dirty="0" smtClean="0"/>
              <a:t>Negotiate </a:t>
            </a:r>
            <a:r>
              <a:rPr lang="en-US" dirty="0"/>
              <a:t>Agreement</a:t>
            </a:r>
          </a:p>
          <a:p>
            <a:pPr>
              <a:lnSpc>
                <a:spcPct val="150000"/>
              </a:lnSpc>
            </a:pPr>
            <a:r>
              <a:rPr lang="en-US" dirty="0" smtClean="0"/>
              <a:t>Action </a:t>
            </a:r>
            <a:r>
              <a:rPr lang="en-US" dirty="0"/>
              <a:t>Agreement</a:t>
            </a:r>
          </a:p>
        </p:txBody>
      </p:sp>
    </p:spTree>
    <p:extLst>
      <p:ext uri="{BB962C8B-B14F-4D97-AF65-F5344CB8AC3E}">
        <p14:creationId xmlns:p14="http://schemas.microsoft.com/office/powerpoint/2010/main" val="21153451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85000" lnSpcReduction="10000"/>
          </a:bodyPr>
          <a:lstStyle/>
          <a:p>
            <a:pPr marL="0" indent="0">
              <a:buNone/>
            </a:pPr>
            <a:r>
              <a:rPr lang="en-US" b="1" u="sng" dirty="0"/>
              <a:t>Stage 1 - Plan Requirement</a:t>
            </a:r>
          </a:p>
          <a:p>
            <a:pPr algn="just">
              <a:lnSpc>
                <a:spcPct val="160000"/>
              </a:lnSpc>
            </a:pPr>
            <a:r>
              <a:rPr lang="en-US" dirty="0"/>
              <a:t>Business need is </a:t>
            </a:r>
            <a:r>
              <a:rPr lang="en-US" dirty="0" smtClean="0"/>
              <a:t>defined.</a:t>
            </a:r>
            <a:endParaRPr lang="en-US" dirty="0"/>
          </a:p>
          <a:p>
            <a:pPr algn="just">
              <a:lnSpc>
                <a:spcPct val="160000"/>
              </a:lnSpc>
            </a:pPr>
            <a:r>
              <a:rPr lang="en-US" dirty="0"/>
              <a:t>Develop a specific business case with business value for a solution. </a:t>
            </a:r>
            <a:endParaRPr lang="en-US" dirty="0" smtClean="0"/>
          </a:p>
          <a:p>
            <a:pPr algn="just">
              <a:lnSpc>
                <a:spcPct val="160000"/>
              </a:lnSpc>
            </a:pPr>
            <a:r>
              <a:rPr lang="en-US" dirty="0" smtClean="0"/>
              <a:t>Ensure </a:t>
            </a:r>
            <a:r>
              <a:rPr lang="en-US" dirty="0"/>
              <a:t>that the </a:t>
            </a:r>
            <a:r>
              <a:rPr lang="en-US" dirty="0" smtClean="0"/>
              <a:t>project sponsor </a:t>
            </a:r>
            <a:r>
              <a:rPr lang="en-US" dirty="0"/>
              <a:t>is willing to articulate the business case for change. </a:t>
            </a:r>
            <a:endParaRPr lang="en-US" dirty="0" smtClean="0"/>
          </a:p>
          <a:p>
            <a:pPr algn="just">
              <a:lnSpc>
                <a:spcPct val="160000"/>
              </a:lnSpc>
            </a:pPr>
            <a:r>
              <a:rPr lang="en-US" dirty="0" smtClean="0"/>
              <a:t>Identify </a:t>
            </a:r>
            <a:r>
              <a:rPr lang="en-US" dirty="0"/>
              <a:t>vendors that operate </a:t>
            </a:r>
            <a:r>
              <a:rPr lang="en-US" dirty="0" smtClean="0"/>
              <a:t>in the </a:t>
            </a:r>
            <a:r>
              <a:rPr lang="en-US" dirty="0"/>
              <a:t>line of products you are looking for. </a:t>
            </a:r>
            <a:endParaRPr lang="en-US" dirty="0" smtClean="0"/>
          </a:p>
          <a:p>
            <a:pPr algn="just">
              <a:lnSpc>
                <a:spcPct val="160000"/>
              </a:lnSpc>
            </a:pPr>
            <a:r>
              <a:rPr lang="en-US" dirty="0" smtClean="0"/>
              <a:t>Get </a:t>
            </a:r>
            <a:r>
              <a:rPr lang="en-US" dirty="0"/>
              <a:t>familiar with the software and </a:t>
            </a:r>
            <a:r>
              <a:rPr lang="en-US" dirty="0" smtClean="0"/>
              <a:t>hardware infrastructure </a:t>
            </a:r>
            <a:r>
              <a:rPr lang="en-US" dirty="0"/>
              <a:t>presence for the solution seeking. </a:t>
            </a:r>
            <a:endParaRPr lang="en-US" dirty="0" smtClean="0"/>
          </a:p>
          <a:p>
            <a:pPr algn="just">
              <a:lnSpc>
                <a:spcPct val="160000"/>
              </a:lnSpc>
            </a:pPr>
            <a:r>
              <a:rPr lang="en-US" dirty="0" smtClean="0"/>
              <a:t>Get </a:t>
            </a:r>
            <a:r>
              <a:rPr lang="en-US" dirty="0"/>
              <a:t>general view of investment </a:t>
            </a:r>
            <a:r>
              <a:rPr lang="en-US" dirty="0" smtClean="0"/>
              <a:t>needed.</a:t>
            </a:r>
          </a:p>
          <a:p>
            <a:pPr algn="just">
              <a:lnSpc>
                <a:spcPct val="160000"/>
              </a:lnSpc>
            </a:pPr>
            <a:r>
              <a:rPr lang="en-US" dirty="0" smtClean="0"/>
              <a:t>Based on the </a:t>
            </a:r>
            <a:r>
              <a:rPr lang="en-US" dirty="0"/>
              <a:t>survey, evaluate the organization readiness for the investment and decide whether </a:t>
            </a:r>
            <a:r>
              <a:rPr lang="en-US" dirty="0" smtClean="0"/>
              <a:t>to continue </a:t>
            </a:r>
            <a:r>
              <a:rPr lang="en-US" dirty="0"/>
              <a:t>or not</a:t>
            </a:r>
            <a:r>
              <a:rPr lang="en-US" dirty="0" smtClean="0"/>
              <a:t>.</a:t>
            </a:r>
          </a:p>
          <a:p>
            <a:pPr algn="just">
              <a:lnSpc>
                <a:spcPct val="160000"/>
              </a:lnSpc>
            </a:pPr>
            <a:r>
              <a:rPr lang="en-US" dirty="0" smtClean="0"/>
              <a:t> </a:t>
            </a:r>
            <a:r>
              <a:rPr lang="en-US" dirty="0"/>
              <a:t>Now define priorities under "must-have" and "nice-to-have" accordingly.</a:t>
            </a:r>
          </a:p>
        </p:txBody>
      </p:sp>
    </p:spTree>
    <p:extLst>
      <p:ext uri="{BB962C8B-B14F-4D97-AF65-F5344CB8AC3E}">
        <p14:creationId xmlns:p14="http://schemas.microsoft.com/office/powerpoint/2010/main" val="22534847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85000" lnSpcReduction="10000"/>
          </a:bodyPr>
          <a:lstStyle/>
          <a:p>
            <a:pPr marL="0" indent="0">
              <a:buNone/>
            </a:pPr>
            <a:r>
              <a:rPr lang="en-US" b="1" u="sng" dirty="0"/>
              <a:t>Stage 2 - Request for Proposals (RFP)</a:t>
            </a:r>
          </a:p>
          <a:p>
            <a:pPr algn="just">
              <a:lnSpc>
                <a:spcPct val="160000"/>
              </a:lnSpc>
            </a:pPr>
            <a:r>
              <a:rPr lang="en-US" dirty="0"/>
              <a:t>Shortlist interesting vendor based on the outcome of market survey for products. </a:t>
            </a:r>
            <a:endParaRPr lang="en-US" dirty="0" smtClean="0"/>
          </a:p>
          <a:p>
            <a:pPr algn="just">
              <a:lnSpc>
                <a:spcPct val="160000"/>
              </a:lnSpc>
            </a:pPr>
            <a:r>
              <a:rPr lang="en-US" dirty="0" smtClean="0"/>
              <a:t>Invite</a:t>
            </a:r>
            <a:r>
              <a:rPr lang="en-US" dirty="0"/>
              <a:t> </a:t>
            </a:r>
            <a:r>
              <a:rPr lang="en-US" dirty="0" smtClean="0"/>
              <a:t>interesting </a:t>
            </a:r>
            <a:r>
              <a:rPr lang="en-US" dirty="0"/>
              <a:t>vendors for interaction/demonstration of their products. </a:t>
            </a:r>
            <a:endParaRPr lang="en-US" dirty="0" smtClean="0"/>
          </a:p>
          <a:p>
            <a:pPr algn="just">
              <a:lnSpc>
                <a:spcPct val="160000"/>
              </a:lnSpc>
            </a:pPr>
            <a:r>
              <a:rPr lang="en-US" dirty="0" smtClean="0"/>
              <a:t>Collects</a:t>
            </a:r>
            <a:r>
              <a:rPr lang="en-US" dirty="0"/>
              <a:t> </a:t>
            </a:r>
            <a:r>
              <a:rPr lang="en-US" dirty="0" smtClean="0"/>
              <a:t>facts/functionalities </a:t>
            </a:r>
            <a:r>
              <a:rPr lang="en-US" dirty="0"/>
              <a:t>in line with the business need from various products demonstrations </a:t>
            </a:r>
            <a:r>
              <a:rPr lang="en-US" dirty="0" smtClean="0"/>
              <a:t>for the </a:t>
            </a:r>
            <a:r>
              <a:rPr lang="en-US" dirty="0"/>
              <a:t>developments of unbiased RFP for vendors. </a:t>
            </a:r>
            <a:endParaRPr lang="en-US" dirty="0" smtClean="0"/>
          </a:p>
          <a:p>
            <a:pPr algn="just">
              <a:lnSpc>
                <a:spcPct val="160000"/>
              </a:lnSpc>
            </a:pPr>
            <a:r>
              <a:rPr lang="en-US" dirty="0" smtClean="0"/>
              <a:t>Set-up </a:t>
            </a:r>
            <a:r>
              <a:rPr lang="en-US" dirty="0"/>
              <a:t>a neutral body to develop RFP using </a:t>
            </a:r>
            <a:r>
              <a:rPr lang="en-US" dirty="0" smtClean="0"/>
              <a:t>all facts </a:t>
            </a:r>
            <a:r>
              <a:rPr lang="en-US" dirty="0"/>
              <a:t>gathered during products demonstration aligned to the business requirements. </a:t>
            </a:r>
            <a:endParaRPr lang="en-US" dirty="0" smtClean="0"/>
          </a:p>
          <a:p>
            <a:pPr algn="just">
              <a:lnSpc>
                <a:spcPct val="160000"/>
              </a:lnSpc>
            </a:pPr>
            <a:r>
              <a:rPr lang="en-US" dirty="0" smtClean="0"/>
              <a:t>Distribute</a:t>
            </a:r>
            <a:r>
              <a:rPr lang="en-US" dirty="0"/>
              <a:t> </a:t>
            </a:r>
            <a:r>
              <a:rPr lang="en-US" dirty="0" smtClean="0"/>
              <a:t>out </a:t>
            </a:r>
            <a:r>
              <a:rPr lang="en-US" dirty="0"/>
              <a:t>RFP that addresses the vendor as a company and the products they offer. </a:t>
            </a:r>
            <a:endParaRPr lang="en-US" dirty="0" smtClean="0"/>
          </a:p>
          <a:p>
            <a:pPr algn="just">
              <a:lnSpc>
                <a:spcPct val="160000"/>
              </a:lnSpc>
            </a:pPr>
            <a:r>
              <a:rPr lang="en-US" dirty="0" smtClean="0"/>
              <a:t>Generate basic expectations </a:t>
            </a:r>
            <a:r>
              <a:rPr lang="en-US" dirty="0"/>
              <a:t>from an ideal proposal in line with the business need for onward selection of </a:t>
            </a:r>
            <a:r>
              <a:rPr lang="en-US" dirty="0" smtClean="0"/>
              <a:t>the ideal </a:t>
            </a:r>
            <a:r>
              <a:rPr lang="en-US" dirty="0"/>
              <a:t>software vendor.</a:t>
            </a:r>
          </a:p>
        </p:txBody>
      </p:sp>
    </p:spTree>
    <p:extLst>
      <p:ext uri="{BB962C8B-B14F-4D97-AF65-F5344CB8AC3E}">
        <p14:creationId xmlns:p14="http://schemas.microsoft.com/office/powerpoint/2010/main" val="10411418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a:t>Stage 3 - Solution Evaluation</a:t>
            </a:r>
          </a:p>
          <a:p>
            <a:pPr algn="just">
              <a:lnSpc>
                <a:spcPct val="150000"/>
              </a:lnSpc>
            </a:pPr>
            <a:r>
              <a:rPr lang="en-US" dirty="0"/>
              <a:t>Identify and priorities remaining gaps between software capabilities as demonstrated </a:t>
            </a:r>
            <a:r>
              <a:rPr lang="en-US" dirty="0" smtClean="0"/>
              <a:t>and business </a:t>
            </a:r>
            <a:r>
              <a:rPr lang="en-US" dirty="0"/>
              <a:t>requirements. </a:t>
            </a:r>
            <a:endParaRPr lang="en-US" dirty="0" smtClean="0"/>
          </a:p>
          <a:p>
            <a:pPr algn="just">
              <a:lnSpc>
                <a:spcPct val="150000"/>
              </a:lnSpc>
            </a:pPr>
            <a:r>
              <a:rPr lang="en-US" dirty="0" smtClean="0"/>
              <a:t>Identify </a:t>
            </a:r>
            <a:r>
              <a:rPr lang="en-US" dirty="0"/>
              <a:t>how the gaps will be bridge in terms of </a:t>
            </a:r>
            <a:r>
              <a:rPr lang="en-US" dirty="0" smtClean="0"/>
              <a:t>configuration, process </a:t>
            </a:r>
            <a:r>
              <a:rPr lang="en-US" dirty="0"/>
              <a:t>change or combination of all these. </a:t>
            </a:r>
            <a:endParaRPr lang="en-US" dirty="0" smtClean="0"/>
          </a:p>
          <a:p>
            <a:pPr algn="just">
              <a:lnSpc>
                <a:spcPct val="150000"/>
              </a:lnSpc>
            </a:pPr>
            <a:r>
              <a:rPr lang="en-US" dirty="0" smtClean="0"/>
              <a:t>If </a:t>
            </a:r>
            <a:r>
              <a:rPr lang="en-US" dirty="0"/>
              <a:t>the gaps can be bridge </a:t>
            </a:r>
            <a:r>
              <a:rPr lang="en-US" dirty="0" smtClean="0"/>
              <a:t>consider reengineering </a:t>
            </a:r>
            <a:r>
              <a:rPr lang="en-US" dirty="0"/>
              <a:t>of those affected business processes affected and continue with the evaluation.</a:t>
            </a:r>
          </a:p>
        </p:txBody>
      </p:sp>
    </p:spTree>
    <p:extLst>
      <p:ext uri="{BB962C8B-B14F-4D97-AF65-F5344CB8AC3E}">
        <p14:creationId xmlns:p14="http://schemas.microsoft.com/office/powerpoint/2010/main" val="2739551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839200" cy="6248400"/>
          </a:xfrm>
        </p:spPr>
        <p:txBody>
          <a:bodyPr>
            <a:normAutofit lnSpcReduction="10000"/>
          </a:bodyPr>
          <a:lstStyle/>
          <a:p>
            <a:pPr marL="0" indent="0">
              <a:buNone/>
            </a:pPr>
            <a:r>
              <a:rPr lang="en-US" b="1" u="sng" dirty="0"/>
              <a:t>Stage 4 - Contract Negotiation</a:t>
            </a:r>
          </a:p>
          <a:p>
            <a:pPr algn="just">
              <a:lnSpc>
                <a:spcPct val="150000"/>
              </a:lnSpc>
            </a:pPr>
            <a:r>
              <a:rPr lang="en-US" dirty="0"/>
              <a:t>Negotiate with each vendor. </a:t>
            </a:r>
            <a:endParaRPr lang="en-US" dirty="0" smtClean="0"/>
          </a:p>
          <a:p>
            <a:pPr algn="just">
              <a:lnSpc>
                <a:spcPct val="150000"/>
              </a:lnSpc>
            </a:pPr>
            <a:r>
              <a:rPr lang="en-US" dirty="0" smtClean="0"/>
              <a:t>Establish </a:t>
            </a:r>
            <a:r>
              <a:rPr lang="en-US" dirty="0"/>
              <a:t>software, hardware and other infrastructure </a:t>
            </a:r>
            <a:r>
              <a:rPr lang="en-US" dirty="0" smtClean="0"/>
              <a:t>agreement requirements</a:t>
            </a:r>
            <a:r>
              <a:rPr lang="en-US" dirty="0"/>
              <a:t>, which include version, components, maintenance and support. </a:t>
            </a:r>
            <a:endParaRPr lang="en-US" dirty="0" smtClean="0"/>
          </a:p>
          <a:p>
            <a:pPr algn="just">
              <a:lnSpc>
                <a:spcPct val="150000"/>
              </a:lnSpc>
            </a:pPr>
            <a:r>
              <a:rPr lang="en-US" dirty="0" smtClean="0"/>
              <a:t>Also negotiate participation </a:t>
            </a:r>
            <a:r>
              <a:rPr lang="en-US" dirty="0"/>
              <a:t>in user groups, license costs, maintenance fees and many others. </a:t>
            </a:r>
            <a:endParaRPr lang="en-US" dirty="0" smtClean="0"/>
          </a:p>
          <a:p>
            <a:pPr algn="just">
              <a:lnSpc>
                <a:spcPct val="150000"/>
              </a:lnSpc>
            </a:pPr>
            <a:r>
              <a:rPr lang="en-US" dirty="0" smtClean="0"/>
              <a:t>Establish service provider </a:t>
            </a:r>
            <a:r>
              <a:rPr lang="en-US" dirty="0"/>
              <a:t>agreement which also include deliverables, timelines, resources, costs and </a:t>
            </a:r>
            <a:r>
              <a:rPr lang="en-US" dirty="0" smtClean="0"/>
              <a:t>payment schedules</a:t>
            </a:r>
            <a:r>
              <a:rPr lang="en-US" dirty="0"/>
              <a:t>. </a:t>
            </a:r>
            <a:endParaRPr lang="en-US" dirty="0" smtClean="0"/>
          </a:p>
          <a:p>
            <a:pPr algn="just">
              <a:lnSpc>
                <a:spcPct val="150000"/>
              </a:lnSpc>
            </a:pPr>
            <a:r>
              <a:rPr lang="en-US" dirty="0" smtClean="0"/>
              <a:t>Establish </a:t>
            </a:r>
            <a:r>
              <a:rPr lang="en-US" dirty="0"/>
              <a:t>other legal requirements.</a:t>
            </a:r>
          </a:p>
        </p:txBody>
      </p:sp>
    </p:spTree>
    <p:extLst>
      <p:ext uri="{BB962C8B-B14F-4D97-AF65-F5344CB8AC3E}">
        <p14:creationId xmlns:p14="http://schemas.microsoft.com/office/powerpoint/2010/main" val="19816725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a:t>Stage 5 - Selection and Agreement</a:t>
            </a:r>
          </a:p>
          <a:p>
            <a:pPr algn="just">
              <a:lnSpc>
                <a:spcPct val="150000"/>
              </a:lnSpc>
            </a:pPr>
            <a:r>
              <a:rPr lang="en-US" dirty="0"/>
              <a:t>Upon successful negotiation with the right vendor; </a:t>
            </a:r>
            <a:endParaRPr lang="en-US" dirty="0" smtClean="0"/>
          </a:p>
          <a:p>
            <a:pPr algn="just">
              <a:lnSpc>
                <a:spcPct val="150000"/>
              </a:lnSpc>
            </a:pPr>
            <a:r>
              <a:rPr lang="en-US" dirty="0" smtClean="0"/>
              <a:t>Review </a:t>
            </a:r>
            <a:r>
              <a:rPr lang="en-US" dirty="0"/>
              <a:t>all legal terms on privacy </a:t>
            </a:r>
            <a:r>
              <a:rPr lang="en-US" dirty="0" smtClean="0"/>
              <a:t>protection, operation </a:t>
            </a:r>
            <a:r>
              <a:rPr lang="en-US" dirty="0"/>
              <a:t>guidance and data manipulation etc. </a:t>
            </a:r>
            <a:endParaRPr lang="en-US" dirty="0" smtClean="0"/>
          </a:p>
          <a:p>
            <a:pPr algn="just">
              <a:lnSpc>
                <a:spcPct val="150000"/>
              </a:lnSpc>
            </a:pPr>
            <a:r>
              <a:rPr lang="en-US" dirty="0" smtClean="0"/>
              <a:t>Approve </a:t>
            </a:r>
            <a:r>
              <a:rPr lang="en-US" dirty="0"/>
              <a:t>agreements with the selected vendors.</a:t>
            </a:r>
          </a:p>
          <a:p>
            <a:pPr algn="just">
              <a:lnSpc>
                <a:spcPct val="150000"/>
              </a:lnSpc>
            </a:pPr>
            <a:r>
              <a:rPr lang="en-US" dirty="0"/>
              <a:t>Agree on implementation plan.</a:t>
            </a:r>
          </a:p>
        </p:txBody>
      </p:sp>
    </p:spTree>
    <p:extLst>
      <p:ext uri="{BB962C8B-B14F-4D97-AF65-F5344CB8AC3E}">
        <p14:creationId xmlns:p14="http://schemas.microsoft.com/office/powerpoint/2010/main" val="13091283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ERP Implementation Life Cycle</a:t>
            </a:r>
          </a:p>
          <a:p>
            <a:pPr>
              <a:lnSpc>
                <a:spcPct val="150000"/>
              </a:lnSpc>
            </a:pPr>
            <a:r>
              <a:rPr lang="en-US" dirty="0"/>
              <a:t>The 8 of the ERP implementation life </a:t>
            </a:r>
            <a:r>
              <a:rPr lang="en-US" dirty="0" smtClean="0"/>
              <a:t>cycle</a:t>
            </a:r>
          </a:p>
          <a:p>
            <a:pPr marL="457200" indent="-457200">
              <a:lnSpc>
                <a:spcPct val="150000"/>
              </a:lnSpc>
              <a:buFont typeface="+mj-lt"/>
              <a:buAutoNum type="arabicPeriod"/>
            </a:pPr>
            <a:r>
              <a:rPr lang="en-US" dirty="0"/>
              <a:t>Planning and </a:t>
            </a:r>
            <a:r>
              <a:rPr lang="en-US" dirty="0" smtClean="0"/>
              <a:t>organization</a:t>
            </a:r>
          </a:p>
          <a:p>
            <a:pPr marL="457200" indent="-457200">
              <a:lnSpc>
                <a:spcPct val="150000"/>
              </a:lnSpc>
              <a:buFont typeface="+mj-lt"/>
              <a:buAutoNum type="arabicPeriod"/>
            </a:pPr>
            <a:r>
              <a:rPr lang="en-US" dirty="0"/>
              <a:t>System selection and </a:t>
            </a:r>
            <a:r>
              <a:rPr lang="en-US" dirty="0" smtClean="0"/>
              <a:t>installation</a:t>
            </a:r>
          </a:p>
          <a:p>
            <a:pPr marL="457200" indent="-457200">
              <a:lnSpc>
                <a:spcPct val="150000"/>
              </a:lnSpc>
              <a:buFont typeface="+mj-lt"/>
              <a:buAutoNum type="arabicPeriod"/>
            </a:pPr>
            <a:r>
              <a:rPr lang="en-US" dirty="0" smtClean="0"/>
              <a:t>Installation</a:t>
            </a:r>
          </a:p>
          <a:p>
            <a:pPr marL="457200" indent="-457200">
              <a:lnSpc>
                <a:spcPct val="150000"/>
              </a:lnSpc>
              <a:buFont typeface="+mj-lt"/>
              <a:buAutoNum type="arabicPeriod"/>
            </a:pPr>
            <a:r>
              <a:rPr lang="en-US" dirty="0"/>
              <a:t>Data conversion and </a:t>
            </a:r>
            <a:r>
              <a:rPr lang="en-US" dirty="0" smtClean="0"/>
              <a:t>loading</a:t>
            </a:r>
          </a:p>
          <a:p>
            <a:pPr marL="457200" indent="-457200">
              <a:lnSpc>
                <a:spcPct val="150000"/>
              </a:lnSpc>
              <a:buFont typeface="+mj-lt"/>
              <a:buAutoNum type="arabicPeriod"/>
            </a:pPr>
            <a:r>
              <a:rPr lang="en-US" dirty="0"/>
              <a:t>User training and procedure </a:t>
            </a:r>
            <a:r>
              <a:rPr lang="en-US" dirty="0" smtClean="0"/>
              <a:t>development</a:t>
            </a:r>
          </a:p>
          <a:p>
            <a:pPr marL="457200" indent="-457200">
              <a:lnSpc>
                <a:spcPct val="150000"/>
              </a:lnSpc>
              <a:buFont typeface="+mj-lt"/>
              <a:buAutoNum type="arabicPeriod"/>
            </a:pPr>
            <a:r>
              <a:rPr lang="en-US" dirty="0"/>
              <a:t>Testing and </a:t>
            </a:r>
            <a:r>
              <a:rPr lang="en-US" dirty="0" smtClean="0"/>
              <a:t>validation</a:t>
            </a:r>
          </a:p>
          <a:p>
            <a:pPr marL="457200" indent="-457200">
              <a:lnSpc>
                <a:spcPct val="150000"/>
              </a:lnSpc>
              <a:buFont typeface="+mj-lt"/>
              <a:buAutoNum type="arabicPeriod"/>
            </a:pPr>
            <a:r>
              <a:rPr lang="en-US" dirty="0"/>
              <a:t>Cut-over and “go live</a:t>
            </a:r>
            <a:r>
              <a:rPr lang="en-US" dirty="0" smtClean="0"/>
              <a:t>”</a:t>
            </a:r>
          </a:p>
          <a:p>
            <a:pPr marL="457200" indent="-457200">
              <a:lnSpc>
                <a:spcPct val="150000"/>
              </a:lnSpc>
              <a:buFont typeface="+mj-lt"/>
              <a:buAutoNum type="arabicPeriod"/>
            </a:pPr>
            <a:r>
              <a:rPr lang="en-US" dirty="0"/>
              <a:t>Follow-through and project completion</a:t>
            </a:r>
          </a:p>
          <a:p>
            <a:endParaRPr lang="en-US" dirty="0"/>
          </a:p>
        </p:txBody>
      </p:sp>
    </p:spTree>
    <p:extLst>
      <p:ext uri="{BB962C8B-B14F-4D97-AF65-F5344CB8AC3E}">
        <p14:creationId xmlns:p14="http://schemas.microsoft.com/office/powerpoint/2010/main" val="18152899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smtClean="0"/>
              <a:t>1. Planning </a:t>
            </a:r>
            <a:r>
              <a:rPr lang="en-US" b="1" u="sng" dirty="0"/>
              <a:t>and </a:t>
            </a:r>
            <a:r>
              <a:rPr lang="en-US" b="1" u="sng" dirty="0" smtClean="0"/>
              <a:t>organization</a:t>
            </a:r>
            <a:r>
              <a:rPr lang="en-US" b="1" u="sng" dirty="0"/>
              <a:t>:</a:t>
            </a:r>
            <a:r>
              <a:rPr lang="en-US" b="1" u="sng" dirty="0" smtClean="0"/>
              <a:t> </a:t>
            </a:r>
          </a:p>
          <a:p>
            <a:pPr algn="just">
              <a:lnSpc>
                <a:spcPct val="150000"/>
              </a:lnSpc>
            </a:pPr>
            <a:r>
              <a:rPr lang="en-US" dirty="0" smtClean="0"/>
              <a:t>In this commentary, we’re not counting this phase as part of the time it takes to implement the system as it all occurs before the start of spending money or real physical activity.</a:t>
            </a:r>
          </a:p>
          <a:p>
            <a:pPr algn="just">
              <a:lnSpc>
                <a:spcPct val="150000"/>
              </a:lnSpc>
            </a:pPr>
            <a:r>
              <a:rPr lang="en-US" dirty="0" smtClean="0"/>
              <a:t> Nevertheless, a team can be assembled and a decent plan developed in a matter of a few weeks, for a motivated company. </a:t>
            </a:r>
          </a:p>
          <a:p>
            <a:pPr algn="just">
              <a:lnSpc>
                <a:spcPct val="150000"/>
              </a:lnSpc>
            </a:pPr>
            <a:r>
              <a:rPr lang="en-US" dirty="0" smtClean="0"/>
              <a:t>More typically, the planning stage might last up to six months or more.</a:t>
            </a:r>
            <a:endParaRPr lang="en-US" dirty="0"/>
          </a:p>
        </p:txBody>
      </p:sp>
    </p:spTree>
    <p:extLst>
      <p:ext uri="{BB962C8B-B14F-4D97-AF65-F5344CB8AC3E}">
        <p14:creationId xmlns:p14="http://schemas.microsoft.com/office/powerpoint/2010/main" val="12054571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smtClean="0"/>
              <a:t>2. System </a:t>
            </a:r>
            <a:r>
              <a:rPr lang="en-US" b="1" u="sng" dirty="0"/>
              <a:t>selection and </a:t>
            </a:r>
            <a:r>
              <a:rPr lang="en-US" b="1" u="sng" dirty="0" smtClean="0"/>
              <a:t>installation</a:t>
            </a:r>
            <a:r>
              <a:rPr lang="en-US" b="1" u="sng" dirty="0"/>
              <a:t>:</a:t>
            </a:r>
            <a:endParaRPr lang="en-US" b="1" u="sng" dirty="0" smtClean="0"/>
          </a:p>
          <a:p>
            <a:pPr algn="just">
              <a:lnSpc>
                <a:spcPct val="150000"/>
              </a:lnSpc>
            </a:pPr>
            <a:r>
              <a:rPr lang="en-US" dirty="0" smtClean="0"/>
              <a:t>Selecting </a:t>
            </a:r>
            <a:r>
              <a:rPr lang="en-US" dirty="0"/>
              <a:t>the ERP system software and ERP technology can be a challenging endeavor, given its importance to the project and the vast array of choices. </a:t>
            </a:r>
            <a:endParaRPr lang="en-US" dirty="0" smtClean="0"/>
          </a:p>
          <a:p>
            <a:pPr algn="just">
              <a:lnSpc>
                <a:spcPct val="150000"/>
              </a:lnSpc>
            </a:pPr>
            <a:r>
              <a:rPr lang="en-US" dirty="0" smtClean="0"/>
              <a:t>From </a:t>
            </a:r>
            <a:r>
              <a:rPr lang="en-US" dirty="0"/>
              <a:t>requirements definition and early market surveys through determining the “short list”, gathering proposals, holding demonstrations, final selection and negotiation, this phase typically consumes anywhere from 3-to-6 months.</a:t>
            </a:r>
          </a:p>
        </p:txBody>
      </p:sp>
    </p:spTree>
    <p:extLst>
      <p:ext uri="{BB962C8B-B14F-4D97-AF65-F5344CB8AC3E}">
        <p14:creationId xmlns:p14="http://schemas.microsoft.com/office/powerpoint/2010/main" val="13077127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ERP life cycle Phases</a:t>
            </a:r>
          </a:p>
          <a:p>
            <a:pPr algn="just">
              <a:lnSpc>
                <a:spcPct val="150000"/>
              </a:lnSpc>
            </a:pPr>
            <a:r>
              <a:rPr lang="en-US" dirty="0"/>
              <a:t>ERP life cycles, which encompass entire 10 to 20 years of effective operating life, are often confused with ERP Implementation Life Cycle. </a:t>
            </a:r>
            <a:endParaRPr lang="en-US" dirty="0" smtClean="0"/>
          </a:p>
          <a:p>
            <a:pPr algn="just">
              <a:lnSpc>
                <a:spcPct val="150000"/>
              </a:lnSpc>
            </a:pPr>
            <a:r>
              <a:rPr lang="en-US" dirty="0" smtClean="0"/>
              <a:t>Some </a:t>
            </a:r>
            <a:r>
              <a:rPr lang="en-US" dirty="0"/>
              <a:t>of the </a:t>
            </a:r>
            <a:r>
              <a:rPr lang="en-US" b="1" dirty="0"/>
              <a:t>phases of ERP life cycle</a:t>
            </a:r>
            <a:r>
              <a:rPr lang="en-US" dirty="0"/>
              <a:t> is shown in following diagram.</a:t>
            </a: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143000"/>
            <a:ext cx="2590799" cy="524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63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additive="base">
                                        <p:cTn id="25" dur="500" fill="hold"/>
                                        <p:tgtEl>
                                          <p:spTgt spid="1026"/>
                                        </p:tgtEl>
                                        <p:attrNameLst>
                                          <p:attrName>ppt_x</p:attrName>
                                        </p:attrNameLst>
                                      </p:cBhvr>
                                      <p:tavLst>
                                        <p:tav tm="0">
                                          <p:val>
                                            <p:strVal val="#ppt_x"/>
                                          </p:val>
                                        </p:tav>
                                        <p:tav tm="100000">
                                          <p:val>
                                            <p:strVal val="#ppt_x"/>
                                          </p:val>
                                        </p:tav>
                                      </p:tavLst>
                                    </p:anim>
                                    <p:anim calcmode="lin" valueType="num">
                                      <p:cBhvr additive="base">
                                        <p:cTn id="2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smtClean="0"/>
              <a:t>3. Installation</a:t>
            </a:r>
            <a:r>
              <a:rPr lang="en-US" b="1" u="sng" dirty="0"/>
              <a:t>:</a:t>
            </a:r>
            <a:endParaRPr lang="en-US" b="1" u="sng" dirty="0" smtClean="0"/>
          </a:p>
          <a:p>
            <a:pPr algn="just">
              <a:lnSpc>
                <a:spcPct val="150000"/>
              </a:lnSpc>
            </a:pPr>
            <a:r>
              <a:rPr lang="en-US" dirty="0" smtClean="0"/>
              <a:t>Sometimes </a:t>
            </a:r>
            <a:r>
              <a:rPr lang="en-US" dirty="0"/>
              <a:t>there is a lead time for delivery of hardware and software, installation of infrastructure components like networking facilities and data collection / display devices, and installation of software that could be anywhere from several days to several weeks or more. </a:t>
            </a:r>
            <a:endParaRPr lang="en-US" dirty="0" smtClean="0"/>
          </a:p>
          <a:p>
            <a:pPr algn="just">
              <a:lnSpc>
                <a:spcPct val="150000"/>
              </a:lnSpc>
            </a:pPr>
            <a:r>
              <a:rPr lang="en-US" dirty="0" smtClean="0"/>
              <a:t>Cloud-based </a:t>
            </a:r>
            <a:r>
              <a:rPr lang="en-US" dirty="0"/>
              <a:t>ERP may have little or no installation lead time and no software installation requirements.</a:t>
            </a:r>
          </a:p>
        </p:txBody>
      </p:sp>
    </p:spTree>
    <p:extLst>
      <p:ext uri="{BB962C8B-B14F-4D97-AF65-F5344CB8AC3E}">
        <p14:creationId xmlns:p14="http://schemas.microsoft.com/office/powerpoint/2010/main" val="14373171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00800"/>
          </a:xfrm>
        </p:spPr>
        <p:txBody>
          <a:bodyPr>
            <a:normAutofit fontScale="92500"/>
          </a:bodyPr>
          <a:lstStyle/>
          <a:p>
            <a:pPr marL="0" indent="0">
              <a:buNone/>
            </a:pPr>
            <a:r>
              <a:rPr lang="en-US" b="1" u="sng" dirty="0" smtClean="0"/>
              <a:t>4. Data </a:t>
            </a:r>
            <a:r>
              <a:rPr lang="en-US" b="1" u="sng" dirty="0"/>
              <a:t>conversion and </a:t>
            </a:r>
            <a:r>
              <a:rPr lang="en-US" b="1" u="sng" dirty="0" smtClean="0"/>
              <a:t>loading</a:t>
            </a:r>
            <a:r>
              <a:rPr lang="en-US" b="1" u="sng" dirty="0"/>
              <a:t>:</a:t>
            </a:r>
            <a:endParaRPr lang="en-US" b="1" u="sng" dirty="0" smtClean="0"/>
          </a:p>
          <a:p>
            <a:pPr algn="just">
              <a:lnSpc>
                <a:spcPct val="150000"/>
              </a:lnSpc>
            </a:pPr>
            <a:r>
              <a:rPr lang="en-US" dirty="0" smtClean="0"/>
              <a:t>Once </a:t>
            </a:r>
            <a:r>
              <a:rPr lang="en-US" dirty="0"/>
              <a:t>the ERP technology and ERP system software is ready, data must be entered and/or moved into the system’s database. </a:t>
            </a:r>
            <a:endParaRPr lang="en-US" dirty="0" smtClean="0"/>
          </a:p>
          <a:p>
            <a:pPr algn="just">
              <a:lnSpc>
                <a:spcPct val="150000"/>
              </a:lnSpc>
            </a:pPr>
            <a:r>
              <a:rPr lang="en-US" dirty="0" smtClean="0"/>
              <a:t>This </a:t>
            </a:r>
            <a:r>
              <a:rPr lang="en-US" dirty="0"/>
              <a:t>includes “basic records” like customer, vendor and item master files, bills of material, production facilities and routings, general ledger chart of accounts, and the like. </a:t>
            </a:r>
            <a:endParaRPr lang="en-US" dirty="0" smtClean="0"/>
          </a:p>
          <a:p>
            <a:pPr algn="just">
              <a:lnSpc>
                <a:spcPct val="150000"/>
              </a:lnSpc>
            </a:pPr>
            <a:r>
              <a:rPr lang="en-US" dirty="0" smtClean="0"/>
              <a:t>Just </a:t>
            </a:r>
            <a:r>
              <a:rPr lang="en-US" dirty="0"/>
              <a:t>before going live, active transactional data is converted or transactional activity is transitioned into the new ERP system software</a:t>
            </a:r>
            <a:r>
              <a:rPr lang="en-US" dirty="0" smtClean="0"/>
              <a:t>.</a:t>
            </a:r>
          </a:p>
          <a:p>
            <a:pPr algn="just">
              <a:lnSpc>
                <a:spcPct val="150000"/>
              </a:lnSpc>
            </a:pPr>
            <a:r>
              <a:rPr lang="en-US" dirty="0" smtClean="0"/>
              <a:t>While </a:t>
            </a:r>
            <a:r>
              <a:rPr lang="en-US" dirty="0"/>
              <a:t>a significant amount of time and effort is required, this requirement will not add significantly to the implementation timeline.</a:t>
            </a:r>
          </a:p>
        </p:txBody>
      </p:sp>
    </p:spTree>
    <p:extLst>
      <p:ext uri="{BB962C8B-B14F-4D97-AF65-F5344CB8AC3E}">
        <p14:creationId xmlns:p14="http://schemas.microsoft.com/office/powerpoint/2010/main" val="41702386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smtClean="0"/>
              <a:t>5. User </a:t>
            </a:r>
            <a:r>
              <a:rPr lang="en-US" b="1" u="sng" dirty="0"/>
              <a:t>training and procedure </a:t>
            </a:r>
            <a:r>
              <a:rPr lang="en-US" b="1" u="sng" dirty="0" smtClean="0"/>
              <a:t>development</a:t>
            </a:r>
            <a:r>
              <a:rPr lang="en-US" b="1" u="sng" dirty="0"/>
              <a:t>:</a:t>
            </a:r>
            <a:r>
              <a:rPr lang="en-US" b="1" u="sng" dirty="0" smtClean="0"/>
              <a:t> </a:t>
            </a:r>
          </a:p>
          <a:p>
            <a:pPr algn="just">
              <a:lnSpc>
                <a:spcPct val="150000"/>
              </a:lnSpc>
            </a:pPr>
            <a:r>
              <a:rPr lang="en-US" dirty="0" smtClean="0"/>
              <a:t>This </a:t>
            </a:r>
            <a:r>
              <a:rPr lang="en-US" dirty="0"/>
              <a:t>is arguably the most important part of ERP implementations; procedure development (and documentation) and user training should take up the majority of the timeline. </a:t>
            </a:r>
            <a:endParaRPr lang="en-US" dirty="0" smtClean="0"/>
          </a:p>
          <a:p>
            <a:pPr algn="just">
              <a:lnSpc>
                <a:spcPct val="150000"/>
              </a:lnSpc>
            </a:pPr>
            <a:r>
              <a:rPr lang="en-US" dirty="0" smtClean="0"/>
              <a:t>These </a:t>
            </a:r>
            <a:r>
              <a:rPr lang="en-US" dirty="0"/>
              <a:t>requirements consume considerable time and effort from operational employees </a:t>
            </a:r>
            <a:r>
              <a:rPr lang="en-US" dirty="0" smtClean="0"/>
              <a:t>who </a:t>
            </a:r>
            <a:r>
              <a:rPr lang="en-US" dirty="0"/>
              <a:t>are also expected to do their existing jobs at the same time. </a:t>
            </a:r>
            <a:endParaRPr lang="en-US" dirty="0" smtClean="0"/>
          </a:p>
          <a:p>
            <a:pPr algn="just">
              <a:lnSpc>
                <a:spcPct val="150000"/>
              </a:lnSpc>
            </a:pPr>
            <a:r>
              <a:rPr lang="en-US" dirty="0" smtClean="0"/>
              <a:t>The </a:t>
            </a:r>
            <a:r>
              <a:rPr lang="en-US" dirty="0"/>
              <a:t>duration of this phase depends on the size and complexity of the ERP system software being </a:t>
            </a:r>
            <a:r>
              <a:rPr lang="en-US" dirty="0" smtClean="0"/>
              <a:t>implemented.</a:t>
            </a:r>
            <a:endParaRPr lang="en-US" dirty="0"/>
          </a:p>
        </p:txBody>
      </p:sp>
    </p:spTree>
    <p:extLst>
      <p:ext uri="{BB962C8B-B14F-4D97-AF65-F5344CB8AC3E}">
        <p14:creationId xmlns:p14="http://schemas.microsoft.com/office/powerpoint/2010/main" val="2519189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smtClean="0"/>
              <a:t>6. Testing </a:t>
            </a:r>
            <a:r>
              <a:rPr lang="en-US" b="1" dirty="0"/>
              <a:t>and </a:t>
            </a:r>
            <a:r>
              <a:rPr lang="en-US" b="1" dirty="0" smtClean="0"/>
              <a:t>validation</a:t>
            </a:r>
            <a:r>
              <a:rPr lang="en-US" b="1" dirty="0"/>
              <a:t>:</a:t>
            </a:r>
            <a:r>
              <a:rPr lang="en-US" b="1" dirty="0" smtClean="0"/>
              <a:t> </a:t>
            </a:r>
          </a:p>
          <a:p>
            <a:pPr algn="just">
              <a:lnSpc>
                <a:spcPct val="150000"/>
              </a:lnSpc>
            </a:pPr>
            <a:r>
              <a:rPr lang="en-US" dirty="0" smtClean="0"/>
              <a:t>IT </a:t>
            </a:r>
            <a:r>
              <a:rPr lang="en-US" dirty="0"/>
              <a:t>resources will be heavily involved in this task, working with the users to compare and examine both basic records and transactional data to verify that the data is exactly as it should be </a:t>
            </a:r>
            <a:r>
              <a:rPr lang="en-US" dirty="0" smtClean="0"/>
              <a:t>and </a:t>
            </a:r>
            <a:r>
              <a:rPr lang="en-US" dirty="0"/>
              <a:t>that the new ERP system software is producing the expected results. </a:t>
            </a:r>
            <a:endParaRPr lang="en-US" dirty="0" smtClean="0"/>
          </a:p>
          <a:p>
            <a:pPr algn="just">
              <a:lnSpc>
                <a:spcPct val="150000"/>
              </a:lnSpc>
            </a:pPr>
            <a:r>
              <a:rPr lang="en-US" dirty="0" smtClean="0"/>
              <a:t>Testing </a:t>
            </a:r>
            <a:r>
              <a:rPr lang="en-US" dirty="0"/>
              <a:t>and validation occurs over an extended period </a:t>
            </a:r>
            <a:r>
              <a:rPr lang="en-US" dirty="0" smtClean="0"/>
              <a:t>.</a:t>
            </a:r>
          </a:p>
          <a:p>
            <a:pPr algn="just">
              <a:lnSpc>
                <a:spcPct val="150000"/>
              </a:lnSpc>
            </a:pPr>
            <a:r>
              <a:rPr lang="en-US" dirty="0" smtClean="0"/>
              <a:t>This </a:t>
            </a:r>
            <a:r>
              <a:rPr lang="en-US" dirty="0"/>
              <a:t>is not necessarily parallel operation; in most cases, it is more of a “pilot” testing situation. </a:t>
            </a:r>
            <a:endParaRPr lang="en-US" dirty="0" smtClean="0"/>
          </a:p>
          <a:p>
            <a:pPr algn="just">
              <a:lnSpc>
                <a:spcPct val="150000"/>
              </a:lnSpc>
            </a:pPr>
            <a:r>
              <a:rPr lang="en-US" dirty="0" smtClean="0"/>
              <a:t>Testing </a:t>
            </a:r>
            <a:r>
              <a:rPr lang="en-US" dirty="0"/>
              <a:t>and validation do not add much to the timeline </a:t>
            </a:r>
            <a:r>
              <a:rPr lang="en-US" dirty="0" smtClean="0"/>
              <a:t>explicitly.</a:t>
            </a:r>
            <a:endParaRPr lang="en-US" dirty="0"/>
          </a:p>
        </p:txBody>
      </p:sp>
    </p:spTree>
    <p:extLst>
      <p:ext uri="{BB962C8B-B14F-4D97-AF65-F5344CB8AC3E}">
        <p14:creationId xmlns:p14="http://schemas.microsoft.com/office/powerpoint/2010/main" val="7757112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smtClean="0"/>
              <a:t>7. Cut-over </a:t>
            </a:r>
            <a:r>
              <a:rPr lang="en-US" b="1" u="sng" dirty="0"/>
              <a:t>and “go live</a:t>
            </a:r>
            <a:r>
              <a:rPr lang="en-US" b="1" u="sng" dirty="0" smtClean="0"/>
              <a:t>”</a:t>
            </a:r>
            <a:r>
              <a:rPr lang="en-US" b="1" u="sng" dirty="0"/>
              <a:t>:</a:t>
            </a:r>
            <a:r>
              <a:rPr lang="en-US" b="1" u="sng" dirty="0" smtClean="0"/>
              <a:t> </a:t>
            </a:r>
          </a:p>
          <a:p>
            <a:pPr algn="just">
              <a:lnSpc>
                <a:spcPct val="150000"/>
              </a:lnSpc>
            </a:pPr>
            <a:r>
              <a:rPr lang="en-US" dirty="0" smtClean="0"/>
              <a:t>This </a:t>
            </a:r>
            <a:r>
              <a:rPr lang="en-US" dirty="0"/>
              <a:t>can be instantaneous (sometimes called a ‘big bang’ approach), phased in piece-by-piece, or parallel operation where users are expected to keep the old system and the new system in operation simultaneously for a specified period of time (typically one or two accounting periods). </a:t>
            </a:r>
            <a:endParaRPr lang="en-US" dirty="0" smtClean="0"/>
          </a:p>
        </p:txBody>
      </p:sp>
    </p:spTree>
    <p:extLst>
      <p:ext uri="{BB962C8B-B14F-4D97-AF65-F5344CB8AC3E}">
        <p14:creationId xmlns:p14="http://schemas.microsoft.com/office/powerpoint/2010/main" val="10730230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smtClean="0"/>
              <a:t>8. Follow-through </a:t>
            </a:r>
            <a:r>
              <a:rPr lang="en-US" b="1" u="sng" dirty="0"/>
              <a:t>and project </a:t>
            </a:r>
            <a:r>
              <a:rPr lang="en-US" b="1" u="sng" dirty="0" smtClean="0"/>
              <a:t>completion:</a:t>
            </a:r>
          </a:p>
          <a:p>
            <a:pPr algn="just">
              <a:lnSpc>
                <a:spcPct val="150000"/>
              </a:lnSpc>
            </a:pPr>
            <a:r>
              <a:rPr lang="en-US" dirty="0" smtClean="0"/>
              <a:t>Implementation </a:t>
            </a:r>
            <a:r>
              <a:rPr lang="en-US" dirty="0"/>
              <a:t>is not complete once the new system is ‘live’ and the old system is turned off. </a:t>
            </a:r>
            <a:endParaRPr lang="en-US" dirty="0" smtClean="0"/>
          </a:p>
          <a:p>
            <a:pPr algn="just">
              <a:lnSpc>
                <a:spcPct val="150000"/>
              </a:lnSpc>
            </a:pPr>
            <a:r>
              <a:rPr lang="en-US" dirty="0" smtClean="0"/>
              <a:t>Users </a:t>
            </a:r>
            <a:r>
              <a:rPr lang="en-US" dirty="0"/>
              <a:t>and technical support resources must continue to validate and verify proper operation; user training should continue to enable a more extensive use of what the ERP system software has to offer and expand the benefits of the system.</a:t>
            </a:r>
          </a:p>
          <a:p>
            <a:endParaRPr lang="en-US" dirty="0"/>
          </a:p>
        </p:txBody>
      </p:sp>
    </p:spTree>
    <p:extLst>
      <p:ext uri="{BB962C8B-B14F-4D97-AF65-F5344CB8AC3E}">
        <p14:creationId xmlns:p14="http://schemas.microsoft.com/office/powerpoint/2010/main" val="24051351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ctr">
              <a:buNone/>
            </a:pPr>
            <a:r>
              <a:rPr lang="en-US" sz="2800" b="1" dirty="0"/>
              <a:t>ERP Implementation Methodology</a:t>
            </a:r>
          </a:p>
          <a:p>
            <a:pPr marL="0" indent="0" algn="just">
              <a:lnSpc>
                <a:spcPct val="150000"/>
              </a:lnSpc>
              <a:buNone/>
            </a:pPr>
            <a:r>
              <a:rPr lang="en-US" b="1" u="sng" dirty="0" smtClean="0"/>
              <a:t>1. The </a:t>
            </a:r>
            <a:r>
              <a:rPr lang="en-US" b="1" u="sng" dirty="0"/>
              <a:t>Traditional Method</a:t>
            </a:r>
          </a:p>
          <a:p>
            <a:pPr marL="0" indent="0" algn="just">
              <a:lnSpc>
                <a:spcPct val="150000"/>
              </a:lnSpc>
              <a:buNone/>
            </a:pPr>
            <a:r>
              <a:rPr lang="en-US" dirty="0" smtClean="0"/>
              <a:t>	The </a:t>
            </a:r>
            <a:r>
              <a:rPr lang="en-US" dirty="0"/>
              <a:t>first methodology is the Traditional methodology, since it has been around </a:t>
            </a:r>
            <a:r>
              <a:rPr lang="en-US" dirty="0" smtClean="0"/>
              <a:t>the early </a:t>
            </a:r>
            <a:r>
              <a:rPr lang="en-US" b="1" dirty="0" smtClean="0"/>
              <a:t>1980</a:t>
            </a:r>
            <a:r>
              <a:rPr lang="en-US" dirty="0" smtClean="0"/>
              <a:t>’s.</a:t>
            </a:r>
            <a:r>
              <a:rPr lang="en-US" b="1" dirty="0"/>
              <a:t> </a:t>
            </a:r>
            <a:endParaRPr lang="en-US" b="1" dirty="0" smtClean="0"/>
          </a:p>
          <a:p>
            <a:pPr marL="0" indent="0" algn="just">
              <a:lnSpc>
                <a:spcPct val="150000"/>
              </a:lnSpc>
              <a:buNone/>
            </a:pPr>
            <a:r>
              <a:rPr lang="en-US" b="1" u="sng" dirty="0" smtClean="0"/>
              <a:t>2. The </a:t>
            </a:r>
            <a:r>
              <a:rPr lang="en-US" b="1" u="sng" dirty="0"/>
              <a:t>Turnkey Method</a:t>
            </a:r>
          </a:p>
          <a:p>
            <a:pPr marL="0" indent="0" algn="just">
              <a:lnSpc>
                <a:spcPct val="150000"/>
              </a:lnSpc>
              <a:buNone/>
            </a:pPr>
            <a:r>
              <a:rPr lang="en-US" dirty="0" smtClean="0"/>
              <a:t>	The </a:t>
            </a:r>
            <a:r>
              <a:rPr lang="en-US" dirty="0"/>
              <a:t>second methodology is the Turnkey methodology because it is clearly a </a:t>
            </a:r>
            <a:r>
              <a:rPr lang="en-US" b="1" dirty="0" smtClean="0"/>
              <a:t>vendor-led</a:t>
            </a:r>
            <a:r>
              <a:rPr lang="en-US" dirty="0" smtClean="0"/>
              <a:t> method. </a:t>
            </a:r>
            <a:endParaRPr lang="en-US" dirty="0"/>
          </a:p>
        </p:txBody>
      </p:sp>
    </p:spTree>
    <p:extLst>
      <p:ext uri="{BB962C8B-B14F-4D97-AF65-F5344CB8AC3E}">
        <p14:creationId xmlns:p14="http://schemas.microsoft.com/office/powerpoint/2010/main" val="33205459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ctr" fontAlgn="base">
              <a:buNone/>
            </a:pPr>
            <a:r>
              <a:rPr lang="en-US" sz="2800" b="1" dirty="0" smtClean="0"/>
              <a:t>The Traditional Method</a:t>
            </a:r>
          </a:p>
          <a:p>
            <a:pPr marL="0" indent="0" fontAlgn="base">
              <a:buNone/>
            </a:pPr>
            <a:r>
              <a:rPr lang="en-US" b="1" dirty="0" smtClean="0"/>
              <a:t>1. Planning</a:t>
            </a:r>
            <a:r>
              <a:rPr lang="en-US" b="1" dirty="0"/>
              <a:t>:</a:t>
            </a:r>
            <a:r>
              <a:rPr lang="en-US" dirty="0"/>
              <a:t> </a:t>
            </a:r>
            <a:endParaRPr lang="en-US" dirty="0" smtClean="0"/>
          </a:p>
          <a:p>
            <a:pPr algn="just" fontAlgn="base">
              <a:lnSpc>
                <a:spcPct val="150000"/>
              </a:lnSpc>
            </a:pPr>
            <a:r>
              <a:rPr lang="en-US" dirty="0" smtClean="0"/>
              <a:t>The </a:t>
            </a:r>
            <a:r>
              <a:rPr lang="en-US" dirty="0"/>
              <a:t>project managers (customer and vendor) work together to form the </a:t>
            </a:r>
            <a:r>
              <a:rPr lang="en-US" dirty="0" smtClean="0"/>
              <a:t>ERP implementation</a:t>
            </a:r>
            <a:r>
              <a:rPr lang="en-US" dirty="0"/>
              <a:t> team, and plan the project based on the right ERP implementation methodology for the project scope and available resources. </a:t>
            </a:r>
            <a:endParaRPr lang="en-US" dirty="0" smtClean="0"/>
          </a:p>
          <a:p>
            <a:pPr algn="just" fontAlgn="base">
              <a:lnSpc>
                <a:spcPct val="150000"/>
              </a:lnSpc>
            </a:pPr>
            <a:r>
              <a:rPr lang="en-US" dirty="0" smtClean="0"/>
              <a:t>A </a:t>
            </a:r>
            <a:r>
              <a:rPr lang="en-US" dirty="0"/>
              <a:t>kickoff meeting involves the entire team to review the project plan and communicate the company objectives for the project.</a:t>
            </a:r>
          </a:p>
          <a:p>
            <a:pPr fontAlgn="base"/>
            <a:endParaRPr lang="en-US" b="1" dirty="0"/>
          </a:p>
        </p:txBody>
      </p:sp>
    </p:spTree>
    <p:extLst>
      <p:ext uri="{BB962C8B-B14F-4D97-AF65-F5344CB8AC3E}">
        <p14:creationId xmlns:p14="http://schemas.microsoft.com/office/powerpoint/2010/main" val="26249253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629400"/>
          </a:xfrm>
        </p:spPr>
        <p:txBody>
          <a:bodyPr>
            <a:normAutofit lnSpcReduction="10000"/>
          </a:bodyPr>
          <a:lstStyle/>
          <a:p>
            <a:pPr marL="0" indent="0" fontAlgn="base">
              <a:buNone/>
            </a:pPr>
            <a:r>
              <a:rPr lang="en-US" b="1" dirty="0" smtClean="0"/>
              <a:t>2. Education</a:t>
            </a:r>
            <a:r>
              <a:rPr lang="en-US" b="1" dirty="0"/>
              <a:t>:</a:t>
            </a:r>
            <a:r>
              <a:rPr lang="en-US" dirty="0"/>
              <a:t> </a:t>
            </a:r>
            <a:endParaRPr lang="en-US" dirty="0" smtClean="0"/>
          </a:p>
          <a:p>
            <a:pPr algn="just" fontAlgn="base">
              <a:lnSpc>
                <a:spcPct val="150000"/>
              </a:lnSpc>
            </a:pPr>
            <a:r>
              <a:rPr lang="en-US" dirty="0" smtClean="0"/>
              <a:t>The </a:t>
            </a:r>
            <a:r>
              <a:rPr lang="en-US" dirty="0"/>
              <a:t>vendor consultants educate the implementation team. </a:t>
            </a:r>
            <a:endParaRPr lang="en-US" dirty="0" smtClean="0"/>
          </a:p>
          <a:p>
            <a:pPr algn="just" fontAlgn="base">
              <a:lnSpc>
                <a:spcPct val="150000"/>
              </a:lnSpc>
            </a:pPr>
            <a:r>
              <a:rPr lang="en-US" dirty="0" smtClean="0"/>
              <a:t>In </a:t>
            </a:r>
            <a:r>
              <a:rPr lang="en-US" dirty="0"/>
              <a:t>this methodology, this is a very important step. </a:t>
            </a:r>
            <a:endParaRPr lang="en-US" dirty="0" smtClean="0"/>
          </a:p>
          <a:p>
            <a:pPr algn="just" fontAlgn="base">
              <a:lnSpc>
                <a:spcPct val="150000"/>
              </a:lnSpc>
            </a:pPr>
            <a:r>
              <a:rPr lang="en-US" dirty="0" smtClean="0"/>
              <a:t>Most </a:t>
            </a:r>
            <a:r>
              <a:rPr lang="en-US" dirty="0"/>
              <a:t>advocates of this methodology believe the </a:t>
            </a:r>
            <a:r>
              <a:rPr lang="en-US" dirty="0" smtClean="0"/>
              <a:t>education of </a:t>
            </a:r>
            <a:r>
              <a:rPr lang="en-US" dirty="0"/>
              <a:t>the core team is the key to the customer’s self-sufficiency and a successful project.</a:t>
            </a:r>
          </a:p>
          <a:p>
            <a:pPr marL="0" indent="0" algn="just" fontAlgn="base">
              <a:lnSpc>
                <a:spcPct val="150000"/>
              </a:lnSpc>
              <a:buNone/>
            </a:pPr>
            <a:r>
              <a:rPr lang="en-US" b="1" dirty="0" smtClean="0"/>
              <a:t>3. Design/Configuration</a:t>
            </a:r>
            <a:r>
              <a:rPr lang="en-US" b="1" dirty="0"/>
              <a:t>:</a:t>
            </a:r>
            <a:r>
              <a:rPr lang="en-US" dirty="0"/>
              <a:t> </a:t>
            </a:r>
            <a:endParaRPr lang="en-US" dirty="0" smtClean="0"/>
          </a:p>
          <a:p>
            <a:pPr algn="just" fontAlgn="base">
              <a:lnSpc>
                <a:spcPct val="150000"/>
              </a:lnSpc>
            </a:pPr>
            <a:r>
              <a:rPr lang="en-US" dirty="0" smtClean="0"/>
              <a:t>The </a:t>
            </a:r>
            <a:r>
              <a:rPr lang="en-US" dirty="0"/>
              <a:t>consultants assist the implementation team in designing, configuring and setting up the new system and business processes. </a:t>
            </a:r>
            <a:endParaRPr lang="en-US" dirty="0" smtClean="0"/>
          </a:p>
          <a:p>
            <a:pPr algn="just" fontAlgn="base">
              <a:lnSpc>
                <a:spcPct val="150000"/>
              </a:lnSpc>
            </a:pPr>
            <a:r>
              <a:rPr lang="en-US" dirty="0" smtClean="0"/>
              <a:t>The </a:t>
            </a:r>
            <a:r>
              <a:rPr lang="en-US" dirty="0"/>
              <a:t>vendor consultants support the implementation team, and the team does the work.</a:t>
            </a:r>
          </a:p>
        </p:txBody>
      </p:sp>
    </p:spTree>
    <p:extLst>
      <p:ext uri="{BB962C8B-B14F-4D97-AF65-F5344CB8AC3E}">
        <p14:creationId xmlns:p14="http://schemas.microsoft.com/office/powerpoint/2010/main" val="6536366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smtClean="0"/>
              <a:t>4. Conference </a:t>
            </a:r>
            <a:r>
              <a:rPr lang="en-US" b="1" dirty="0"/>
              <a:t>Room Pilot:</a:t>
            </a:r>
            <a:r>
              <a:rPr lang="en-US" dirty="0"/>
              <a:t> </a:t>
            </a:r>
            <a:endParaRPr lang="en-US" dirty="0" smtClean="0"/>
          </a:p>
          <a:p>
            <a:pPr algn="just">
              <a:lnSpc>
                <a:spcPct val="150000"/>
              </a:lnSpc>
            </a:pPr>
            <a:r>
              <a:rPr lang="en-US" dirty="0" smtClean="0"/>
              <a:t>The </a:t>
            </a:r>
            <a:r>
              <a:rPr lang="en-US" dirty="0"/>
              <a:t>implementation team tests the system in multiple Conference Room Pilots (CRP). </a:t>
            </a:r>
            <a:endParaRPr lang="en-US" dirty="0" smtClean="0"/>
          </a:p>
          <a:p>
            <a:pPr algn="just">
              <a:lnSpc>
                <a:spcPct val="150000"/>
              </a:lnSpc>
            </a:pPr>
            <a:r>
              <a:rPr lang="en-US" dirty="0" smtClean="0"/>
              <a:t>The </a:t>
            </a:r>
            <a:r>
              <a:rPr lang="en-US" dirty="0"/>
              <a:t>final CRP becomes a simulated “go-live.” </a:t>
            </a:r>
            <a:endParaRPr lang="en-US" dirty="0" smtClean="0"/>
          </a:p>
          <a:p>
            <a:pPr algn="just">
              <a:lnSpc>
                <a:spcPct val="150000"/>
              </a:lnSpc>
            </a:pPr>
            <a:r>
              <a:rPr lang="en-US" dirty="0" smtClean="0"/>
              <a:t>At </a:t>
            </a:r>
            <a:r>
              <a:rPr lang="en-US" dirty="0"/>
              <a:t>the end of the phase, the system is accepted by the team as ready to go live. </a:t>
            </a:r>
            <a:endParaRPr lang="en-US" dirty="0" smtClean="0"/>
          </a:p>
          <a:p>
            <a:pPr algn="just">
              <a:lnSpc>
                <a:spcPct val="150000"/>
              </a:lnSpc>
            </a:pPr>
            <a:r>
              <a:rPr lang="en-US" dirty="0" smtClean="0"/>
              <a:t>The </a:t>
            </a:r>
            <a:r>
              <a:rPr lang="en-US" dirty="0"/>
              <a:t>vendor consultants support the team’s effort. </a:t>
            </a:r>
            <a:endParaRPr lang="en-US" dirty="0" smtClean="0"/>
          </a:p>
          <a:p>
            <a:pPr algn="just">
              <a:lnSpc>
                <a:spcPct val="150000"/>
              </a:lnSpc>
            </a:pPr>
            <a:r>
              <a:rPr lang="en-US" dirty="0" smtClean="0"/>
              <a:t>By </a:t>
            </a:r>
            <a:r>
              <a:rPr lang="en-US" dirty="0"/>
              <a:t>the end of this phase, the customer team has established a complete understanding of the new system.</a:t>
            </a:r>
          </a:p>
          <a:p>
            <a:endParaRPr lang="en-US" dirty="0"/>
          </a:p>
        </p:txBody>
      </p:sp>
    </p:spTree>
    <p:extLst>
      <p:ext uri="{BB962C8B-B14F-4D97-AF65-F5344CB8AC3E}">
        <p14:creationId xmlns:p14="http://schemas.microsoft.com/office/powerpoint/2010/main" val="31871457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92500"/>
          </a:bodyPr>
          <a:lstStyle/>
          <a:p>
            <a:pPr marL="0" indent="0">
              <a:buNone/>
            </a:pPr>
            <a:r>
              <a:rPr lang="en-US" b="1" dirty="0" smtClean="0"/>
              <a:t>1. ERP </a:t>
            </a:r>
            <a:r>
              <a:rPr lang="en-US" b="1" dirty="0"/>
              <a:t>Roll out:</a:t>
            </a:r>
            <a:r>
              <a:rPr lang="en-US" dirty="0"/>
              <a:t> </a:t>
            </a:r>
            <a:endParaRPr lang="en-US" dirty="0" smtClean="0"/>
          </a:p>
          <a:p>
            <a:pPr algn="just">
              <a:lnSpc>
                <a:spcPct val="150000"/>
              </a:lnSpc>
            </a:pPr>
            <a:r>
              <a:rPr lang="en-US" dirty="0" smtClean="0"/>
              <a:t>The </a:t>
            </a:r>
            <a:r>
              <a:rPr lang="en-US" dirty="0"/>
              <a:t>initial roll out of an ERP system itself consists of various phases commencing with Request for Proposal (RFP) and vendor </a:t>
            </a:r>
            <a:r>
              <a:rPr lang="en-US" dirty="0" smtClean="0"/>
              <a:t>selection </a:t>
            </a:r>
            <a:r>
              <a:rPr lang="en-US" dirty="0"/>
              <a:t>and ending with go live and hand holding phase. </a:t>
            </a:r>
            <a:endParaRPr lang="en-US" dirty="0" smtClean="0"/>
          </a:p>
          <a:p>
            <a:pPr algn="just">
              <a:lnSpc>
                <a:spcPct val="150000"/>
              </a:lnSpc>
            </a:pPr>
            <a:r>
              <a:rPr lang="en-US" dirty="0" smtClean="0"/>
              <a:t>Some </a:t>
            </a:r>
            <a:r>
              <a:rPr lang="en-US" dirty="0"/>
              <a:t>important matter concerning this </a:t>
            </a:r>
            <a:r>
              <a:rPr lang="en-US" dirty="0" smtClean="0"/>
              <a:t>phase, as </a:t>
            </a:r>
            <a:r>
              <a:rPr lang="en-US" dirty="0"/>
              <a:t>given below, will have direct bearing on subsequent phases of ERP lifecycle:</a:t>
            </a:r>
          </a:p>
          <a:p>
            <a:pPr lvl="2" algn="just">
              <a:lnSpc>
                <a:spcPct val="150000"/>
              </a:lnSpc>
            </a:pPr>
            <a:r>
              <a:rPr lang="en-US" sz="2200" dirty="0"/>
              <a:t>Degree of matching of </a:t>
            </a:r>
            <a:r>
              <a:rPr lang="en-US" sz="2200" dirty="0" err="1"/>
              <a:t>vanila</a:t>
            </a:r>
            <a:r>
              <a:rPr lang="en-US" sz="2200" dirty="0"/>
              <a:t> ERP product to current business need and extent of customization done, particularly source code customization.</a:t>
            </a:r>
          </a:p>
          <a:p>
            <a:pPr lvl="2" algn="just">
              <a:lnSpc>
                <a:spcPct val="150000"/>
              </a:lnSpc>
            </a:pPr>
            <a:r>
              <a:rPr lang="en-US" sz="2200" dirty="0"/>
              <a:t>Commitment of the vendor for future development and their financial health</a:t>
            </a:r>
          </a:p>
          <a:p>
            <a:pPr lvl="2" algn="just">
              <a:lnSpc>
                <a:spcPct val="150000"/>
              </a:lnSpc>
            </a:pPr>
            <a:r>
              <a:rPr lang="en-US" sz="2200" dirty="0"/>
              <a:t>Support issues including License fees and escalation thereof</a:t>
            </a:r>
          </a:p>
          <a:p>
            <a:endParaRPr lang="en-US" dirty="0"/>
          </a:p>
        </p:txBody>
      </p:sp>
    </p:spTree>
    <p:extLst>
      <p:ext uri="{BB962C8B-B14F-4D97-AF65-F5344CB8AC3E}">
        <p14:creationId xmlns:p14="http://schemas.microsoft.com/office/powerpoint/2010/main" val="1758066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77000"/>
          </a:xfrm>
        </p:spPr>
        <p:txBody>
          <a:bodyPr>
            <a:normAutofit/>
          </a:bodyPr>
          <a:lstStyle/>
          <a:p>
            <a:pPr marL="0" indent="0" fontAlgn="base">
              <a:buNone/>
            </a:pPr>
            <a:r>
              <a:rPr lang="en-US" b="1" dirty="0" smtClean="0"/>
              <a:t>5. Cutover </a:t>
            </a:r>
            <a:r>
              <a:rPr lang="en-US" b="1" dirty="0"/>
              <a:t>Activities:</a:t>
            </a:r>
            <a:r>
              <a:rPr lang="en-US" dirty="0"/>
              <a:t> </a:t>
            </a:r>
            <a:endParaRPr lang="en-US" dirty="0" smtClean="0"/>
          </a:p>
          <a:p>
            <a:pPr algn="just" fontAlgn="base">
              <a:lnSpc>
                <a:spcPct val="150000"/>
              </a:lnSpc>
            </a:pPr>
            <a:r>
              <a:rPr lang="en-US" dirty="0" smtClean="0"/>
              <a:t>The </a:t>
            </a:r>
            <a:r>
              <a:rPr lang="en-US" dirty="0"/>
              <a:t>implementation team plans the cutover process and trains the rest of the end-users on the new system. </a:t>
            </a:r>
            <a:endParaRPr lang="en-US" dirty="0" smtClean="0"/>
          </a:p>
          <a:p>
            <a:pPr algn="just" fontAlgn="base">
              <a:lnSpc>
                <a:spcPct val="150000"/>
              </a:lnSpc>
            </a:pPr>
            <a:r>
              <a:rPr lang="en-US" dirty="0" smtClean="0"/>
              <a:t>The </a:t>
            </a:r>
            <a:r>
              <a:rPr lang="en-US" dirty="0"/>
              <a:t>implementation team performs the training, and the vendor consultants support the team.</a:t>
            </a:r>
          </a:p>
          <a:p>
            <a:pPr marL="0" indent="0" algn="just" fontAlgn="base">
              <a:lnSpc>
                <a:spcPct val="150000"/>
              </a:lnSpc>
              <a:buNone/>
            </a:pPr>
            <a:r>
              <a:rPr lang="en-US" b="1" dirty="0" smtClean="0"/>
              <a:t>6. Go-Live </a:t>
            </a:r>
            <a:r>
              <a:rPr lang="en-US" b="1" dirty="0"/>
              <a:t>Support:</a:t>
            </a:r>
            <a:r>
              <a:rPr lang="en-US" dirty="0"/>
              <a:t> </a:t>
            </a:r>
            <a:endParaRPr lang="en-US" dirty="0" smtClean="0"/>
          </a:p>
          <a:p>
            <a:pPr algn="just" fontAlgn="base">
              <a:lnSpc>
                <a:spcPct val="150000"/>
              </a:lnSpc>
            </a:pPr>
            <a:r>
              <a:rPr lang="en-US" dirty="0" smtClean="0"/>
              <a:t>The </a:t>
            </a:r>
            <a:r>
              <a:rPr lang="en-US" dirty="0"/>
              <a:t>implementation team supports the end-user in the use of the new system. </a:t>
            </a:r>
            <a:endParaRPr lang="en-US" dirty="0" smtClean="0"/>
          </a:p>
          <a:p>
            <a:pPr algn="just" fontAlgn="base">
              <a:lnSpc>
                <a:spcPct val="150000"/>
              </a:lnSpc>
            </a:pPr>
            <a:r>
              <a:rPr lang="en-US" dirty="0" smtClean="0"/>
              <a:t>The </a:t>
            </a:r>
            <a:r>
              <a:rPr lang="en-US" dirty="0"/>
              <a:t>implementation team provides real-time support. </a:t>
            </a:r>
            <a:endParaRPr lang="en-US" dirty="0" smtClean="0"/>
          </a:p>
          <a:p>
            <a:pPr algn="just" fontAlgn="base">
              <a:lnSpc>
                <a:spcPct val="150000"/>
              </a:lnSpc>
            </a:pPr>
            <a:r>
              <a:rPr lang="en-US" dirty="0" smtClean="0"/>
              <a:t>The </a:t>
            </a:r>
            <a:r>
              <a:rPr lang="en-US" dirty="0"/>
              <a:t>vendor consultants are also on-site during the first month to support the quick resolution of new problems as they arise.</a:t>
            </a:r>
          </a:p>
          <a:p>
            <a:endParaRPr lang="en-US" dirty="0"/>
          </a:p>
        </p:txBody>
      </p:sp>
    </p:spTree>
    <p:extLst>
      <p:ext uri="{BB962C8B-B14F-4D97-AF65-F5344CB8AC3E}">
        <p14:creationId xmlns:p14="http://schemas.microsoft.com/office/powerpoint/2010/main" val="23405285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ctr">
              <a:buNone/>
            </a:pPr>
            <a:r>
              <a:rPr lang="en-US" sz="2800" b="1" dirty="0"/>
              <a:t>The Turnkey Method</a:t>
            </a:r>
          </a:p>
          <a:p>
            <a:pPr marL="0" indent="0" algn="just">
              <a:lnSpc>
                <a:spcPct val="150000"/>
              </a:lnSpc>
              <a:buNone/>
            </a:pPr>
            <a:r>
              <a:rPr lang="en-US" b="1" dirty="0" smtClean="0"/>
              <a:t>1. Planning</a:t>
            </a:r>
            <a:r>
              <a:rPr lang="en-US" b="1" dirty="0"/>
              <a:t>:</a:t>
            </a:r>
            <a:r>
              <a:rPr lang="en-US" dirty="0"/>
              <a:t> </a:t>
            </a:r>
            <a:endParaRPr lang="en-US" dirty="0" smtClean="0"/>
          </a:p>
          <a:p>
            <a:pPr algn="just">
              <a:lnSpc>
                <a:spcPct val="150000"/>
              </a:lnSpc>
            </a:pPr>
            <a:r>
              <a:rPr lang="en-US" dirty="0" smtClean="0"/>
              <a:t>The </a:t>
            </a:r>
            <a:r>
              <a:rPr lang="en-US" dirty="0"/>
              <a:t>activities are the same in this phase as the traditional methodology, with the vendor consultant taking a bigger role in the construction of the plan. </a:t>
            </a:r>
            <a:endParaRPr lang="en-US" dirty="0" smtClean="0"/>
          </a:p>
          <a:p>
            <a:pPr algn="just">
              <a:lnSpc>
                <a:spcPct val="150000"/>
              </a:lnSpc>
            </a:pPr>
            <a:r>
              <a:rPr lang="en-US" dirty="0" smtClean="0"/>
              <a:t>Also</a:t>
            </a:r>
            <a:r>
              <a:rPr lang="en-US" dirty="0"/>
              <a:t>, the vendor project manager is planning the vendor consultants’ time since they are involved full-time in the next four phases of the project.</a:t>
            </a:r>
          </a:p>
          <a:p>
            <a:endParaRPr lang="en-US" dirty="0"/>
          </a:p>
        </p:txBody>
      </p:sp>
    </p:spTree>
    <p:extLst>
      <p:ext uri="{BB962C8B-B14F-4D97-AF65-F5344CB8AC3E}">
        <p14:creationId xmlns:p14="http://schemas.microsoft.com/office/powerpoint/2010/main" val="8454373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fontAlgn="base">
              <a:buNone/>
            </a:pPr>
            <a:r>
              <a:rPr lang="en-US" b="1" dirty="0" smtClean="0"/>
              <a:t>2. Discovery/Setup/Configuration</a:t>
            </a:r>
            <a:r>
              <a:rPr lang="en-US" b="1" dirty="0"/>
              <a:t>:</a:t>
            </a:r>
            <a:r>
              <a:rPr lang="en-US" dirty="0"/>
              <a:t> </a:t>
            </a:r>
            <a:endParaRPr lang="en-US" dirty="0" smtClean="0"/>
          </a:p>
          <a:p>
            <a:pPr algn="just" fontAlgn="base">
              <a:lnSpc>
                <a:spcPct val="150000"/>
              </a:lnSpc>
            </a:pPr>
            <a:r>
              <a:rPr lang="en-US" dirty="0" smtClean="0"/>
              <a:t>Here </a:t>
            </a:r>
            <a:r>
              <a:rPr lang="en-US" dirty="0"/>
              <a:t>we see the major difference between the two methodologies. </a:t>
            </a:r>
            <a:endParaRPr lang="en-US" dirty="0" smtClean="0"/>
          </a:p>
          <a:p>
            <a:pPr algn="just" fontAlgn="base">
              <a:lnSpc>
                <a:spcPct val="150000"/>
              </a:lnSpc>
            </a:pPr>
            <a:r>
              <a:rPr lang="en-US" dirty="0" smtClean="0"/>
              <a:t>In </a:t>
            </a:r>
            <a:r>
              <a:rPr lang="en-US" dirty="0"/>
              <a:t>this phase, the vendor consultants review the current process, design/configure/setup new processes, and perform an initial test with minimal involvement of the customer team. </a:t>
            </a:r>
            <a:endParaRPr lang="en-US" dirty="0" smtClean="0"/>
          </a:p>
          <a:p>
            <a:pPr algn="just" fontAlgn="base">
              <a:lnSpc>
                <a:spcPct val="150000"/>
              </a:lnSpc>
            </a:pPr>
            <a:r>
              <a:rPr lang="en-US" dirty="0" smtClean="0"/>
              <a:t>The </a:t>
            </a:r>
            <a:r>
              <a:rPr lang="en-US" dirty="0"/>
              <a:t>customer implementation team is only involved in discovery by providing input on current processes. </a:t>
            </a:r>
            <a:endParaRPr lang="en-US" dirty="0" smtClean="0"/>
          </a:p>
          <a:p>
            <a:pPr algn="just" fontAlgn="base">
              <a:lnSpc>
                <a:spcPct val="150000"/>
              </a:lnSpc>
            </a:pPr>
            <a:r>
              <a:rPr lang="en-US" dirty="0" smtClean="0"/>
              <a:t>In </a:t>
            </a:r>
            <a:r>
              <a:rPr lang="en-US" dirty="0"/>
              <a:t>essence, the vendor team is providing a “turnkey” approach to system design and the setup of the new system.</a:t>
            </a:r>
          </a:p>
        </p:txBody>
      </p:sp>
    </p:spTree>
    <p:extLst>
      <p:ext uri="{BB962C8B-B14F-4D97-AF65-F5344CB8AC3E}">
        <p14:creationId xmlns:p14="http://schemas.microsoft.com/office/powerpoint/2010/main" val="35584742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just">
              <a:lnSpc>
                <a:spcPct val="150000"/>
              </a:lnSpc>
              <a:buNone/>
            </a:pPr>
            <a:r>
              <a:rPr lang="en-US" b="1" dirty="0" smtClean="0"/>
              <a:t>3. Prototype </a:t>
            </a:r>
            <a:r>
              <a:rPr lang="en-US" b="1" dirty="0"/>
              <a:t>Review/Education:</a:t>
            </a:r>
            <a:r>
              <a:rPr lang="en-US" dirty="0"/>
              <a:t> </a:t>
            </a:r>
            <a:endParaRPr lang="en-US" dirty="0" smtClean="0"/>
          </a:p>
          <a:p>
            <a:pPr algn="just">
              <a:lnSpc>
                <a:spcPct val="150000"/>
              </a:lnSpc>
            </a:pPr>
            <a:r>
              <a:rPr lang="en-US" dirty="0" smtClean="0"/>
              <a:t>In </a:t>
            </a:r>
            <a:r>
              <a:rPr lang="en-US" dirty="0"/>
              <a:t>this phase, the vendor team delivers the new system to the customer implementation team and begins to educate the customer team through prototype demonstration workshops. </a:t>
            </a:r>
            <a:endParaRPr lang="en-US" dirty="0" smtClean="0"/>
          </a:p>
          <a:p>
            <a:pPr algn="just">
              <a:lnSpc>
                <a:spcPct val="150000"/>
              </a:lnSpc>
            </a:pPr>
            <a:r>
              <a:rPr lang="en-US" dirty="0" smtClean="0"/>
              <a:t>In </a:t>
            </a:r>
            <a:r>
              <a:rPr lang="en-US" dirty="0"/>
              <a:t>these reviews, the customer team is getting educated on the new system and the capabilities of the product. </a:t>
            </a:r>
            <a:endParaRPr lang="en-US" dirty="0" smtClean="0"/>
          </a:p>
          <a:p>
            <a:pPr algn="just">
              <a:lnSpc>
                <a:spcPct val="150000"/>
              </a:lnSpc>
            </a:pPr>
            <a:r>
              <a:rPr lang="en-US" dirty="0" smtClean="0"/>
              <a:t>The </a:t>
            </a:r>
            <a:r>
              <a:rPr lang="en-US" dirty="0"/>
              <a:t>vendor team identifies issues and adjusts the new system as needed. </a:t>
            </a:r>
            <a:endParaRPr lang="en-US" dirty="0" smtClean="0"/>
          </a:p>
          <a:p>
            <a:pPr algn="just">
              <a:lnSpc>
                <a:spcPct val="150000"/>
              </a:lnSpc>
            </a:pPr>
            <a:r>
              <a:rPr lang="en-US" dirty="0" smtClean="0"/>
              <a:t>At </a:t>
            </a:r>
            <a:r>
              <a:rPr lang="en-US" dirty="0"/>
              <a:t>the end of this phase, the customer team accepts the design of the new system.</a:t>
            </a:r>
          </a:p>
          <a:p>
            <a:endParaRPr lang="en-US" dirty="0"/>
          </a:p>
        </p:txBody>
      </p:sp>
    </p:spTree>
    <p:extLst>
      <p:ext uri="{BB962C8B-B14F-4D97-AF65-F5344CB8AC3E}">
        <p14:creationId xmlns:p14="http://schemas.microsoft.com/office/powerpoint/2010/main" val="35533043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77000"/>
          </a:xfrm>
        </p:spPr>
        <p:txBody>
          <a:bodyPr>
            <a:normAutofit/>
          </a:bodyPr>
          <a:lstStyle/>
          <a:p>
            <a:pPr marL="0" indent="0" fontAlgn="base">
              <a:buNone/>
            </a:pPr>
            <a:r>
              <a:rPr lang="en-US" b="1" dirty="0" smtClean="0"/>
              <a:t>4. Conference </a:t>
            </a:r>
            <a:r>
              <a:rPr lang="en-US" b="1" dirty="0"/>
              <a:t>Room Pilot:</a:t>
            </a:r>
            <a:r>
              <a:rPr lang="en-US" dirty="0"/>
              <a:t> </a:t>
            </a:r>
            <a:endParaRPr lang="en-US" dirty="0" smtClean="0"/>
          </a:p>
          <a:p>
            <a:pPr algn="just" fontAlgn="base">
              <a:lnSpc>
                <a:spcPct val="150000"/>
              </a:lnSpc>
            </a:pPr>
            <a:r>
              <a:rPr lang="en-US" dirty="0" smtClean="0"/>
              <a:t>In </a:t>
            </a:r>
            <a:r>
              <a:rPr lang="en-US" dirty="0"/>
              <a:t>this phase, the vendor team leads the customer team through several phases of a conference room pilot (CRP). </a:t>
            </a:r>
            <a:endParaRPr lang="en-US" dirty="0" smtClean="0"/>
          </a:p>
          <a:p>
            <a:pPr algn="just" fontAlgn="base">
              <a:lnSpc>
                <a:spcPct val="150000"/>
              </a:lnSpc>
            </a:pPr>
            <a:r>
              <a:rPr lang="en-US" dirty="0" smtClean="0"/>
              <a:t>The </a:t>
            </a:r>
            <a:r>
              <a:rPr lang="en-US" dirty="0"/>
              <a:t>last CRP becomes a simulated “go-live”. </a:t>
            </a:r>
            <a:endParaRPr lang="en-US" dirty="0" smtClean="0"/>
          </a:p>
          <a:p>
            <a:pPr algn="just" fontAlgn="base">
              <a:lnSpc>
                <a:spcPct val="150000"/>
              </a:lnSpc>
            </a:pPr>
            <a:r>
              <a:rPr lang="en-US" dirty="0" smtClean="0"/>
              <a:t>When </a:t>
            </a:r>
            <a:r>
              <a:rPr lang="en-US" dirty="0"/>
              <a:t>this CRP is completed, the customer team accepts the new system and is ready to go live.</a:t>
            </a:r>
          </a:p>
          <a:p>
            <a:pPr marL="0" indent="0" algn="just" fontAlgn="base">
              <a:lnSpc>
                <a:spcPct val="150000"/>
              </a:lnSpc>
              <a:buNone/>
            </a:pPr>
            <a:r>
              <a:rPr lang="en-US" b="1" dirty="0" smtClean="0"/>
              <a:t>5. Cutover </a:t>
            </a:r>
            <a:r>
              <a:rPr lang="en-US" b="1" dirty="0"/>
              <a:t>Activities:</a:t>
            </a:r>
            <a:r>
              <a:rPr lang="en-US" dirty="0"/>
              <a:t> </a:t>
            </a:r>
            <a:endParaRPr lang="en-US" dirty="0" smtClean="0"/>
          </a:p>
          <a:p>
            <a:pPr algn="just" fontAlgn="base">
              <a:lnSpc>
                <a:spcPct val="150000"/>
              </a:lnSpc>
            </a:pPr>
            <a:r>
              <a:rPr lang="en-US" dirty="0" smtClean="0"/>
              <a:t>The </a:t>
            </a:r>
            <a:r>
              <a:rPr lang="en-US" dirty="0"/>
              <a:t>implementation team plans the cutover process, and trains the rest of the end-users on the new system. </a:t>
            </a:r>
            <a:endParaRPr lang="en-US" dirty="0" smtClean="0"/>
          </a:p>
          <a:p>
            <a:pPr algn="just" fontAlgn="base">
              <a:lnSpc>
                <a:spcPct val="150000"/>
              </a:lnSpc>
            </a:pPr>
            <a:r>
              <a:rPr lang="en-US" dirty="0" smtClean="0"/>
              <a:t>The </a:t>
            </a:r>
            <a:r>
              <a:rPr lang="en-US" dirty="0"/>
              <a:t>implementation team performs the training and the vendor consultants support the team.</a:t>
            </a:r>
          </a:p>
          <a:p>
            <a:endParaRPr lang="en-US" dirty="0"/>
          </a:p>
        </p:txBody>
      </p:sp>
    </p:spTree>
    <p:extLst>
      <p:ext uri="{BB962C8B-B14F-4D97-AF65-F5344CB8AC3E}">
        <p14:creationId xmlns:p14="http://schemas.microsoft.com/office/powerpoint/2010/main" val="10860240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smtClean="0"/>
              <a:t>6. Go-Live </a:t>
            </a:r>
            <a:r>
              <a:rPr lang="en-US" b="1" dirty="0"/>
              <a:t>Support:</a:t>
            </a:r>
            <a:r>
              <a:rPr lang="en-US" dirty="0"/>
              <a:t> </a:t>
            </a:r>
            <a:endParaRPr lang="en-US" dirty="0" smtClean="0"/>
          </a:p>
          <a:p>
            <a:pPr algn="just">
              <a:lnSpc>
                <a:spcPct val="150000"/>
              </a:lnSpc>
            </a:pPr>
            <a:r>
              <a:rPr lang="en-US" dirty="0" smtClean="0"/>
              <a:t>The </a:t>
            </a:r>
            <a:r>
              <a:rPr lang="en-US" dirty="0"/>
              <a:t>implementation team supports the end-user in the use of the new system. </a:t>
            </a:r>
            <a:endParaRPr lang="en-US" dirty="0" smtClean="0"/>
          </a:p>
          <a:p>
            <a:pPr algn="just">
              <a:lnSpc>
                <a:spcPct val="150000"/>
              </a:lnSpc>
            </a:pPr>
            <a:r>
              <a:rPr lang="en-US" dirty="0" smtClean="0"/>
              <a:t>The </a:t>
            </a:r>
            <a:r>
              <a:rPr lang="en-US" dirty="0"/>
              <a:t>implementation team provides real-time support. </a:t>
            </a:r>
            <a:endParaRPr lang="en-US" dirty="0" smtClean="0"/>
          </a:p>
          <a:p>
            <a:pPr algn="just">
              <a:lnSpc>
                <a:spcPct val="150000"/>
              </a:lnSpc>
            </a:pPr>
            <a:r>
              <a:rPr lang="en-US" dirty="0" smtClean="0"/>
              <a:t>The </a:t>
            </a:r>
            <a:r>
              <a:rPr lang="en-US" dirty="0"/>
              <a:t>vendor consultants are also on-site during the first month to support the quick resolution of new problems as they arise.</a:t>
            </a:r>
          </a:p>
          <a:p>
            <a:endParaRPr lang="en-US" dirty="0"/>
          </a:p>
        </p:txBody>
      </p:sp>
    </p:spTree>
    <p:extLst>
      <p:ext uri="{BB962C8B-B14F-4D97-AF65-F5344CB8AC3E}">
        <p14:creationId xmlns:p14="http://schemas.microsoft.com/office/powerpoint/2010/main" val="24937918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92500"/>
          </a:bodyPr>
          <a:lstStyle/>
          <a:p>
            <a:pPr marL="0" indent="0">
              <a:buNone/>
            </a:pPr>
            <a:r>
              <a:rPr lang="en-US" b="1" dirty="0"/>
              <a:t>The Pros and Cons </a:t>
            </a:r>
            <a:r>
              <a:rPr lang="en-US" b="1" dirty="0" smtClean="0"/>
              <a:t>of Traditional Methodology:</a:t>
            </a:r>
            <a:endParaRPr lang="en-US" b="1" dirty="0"/>
          </a:p>
          <a:p>
            <a:pPr marL="0" indent="0">
              <a:buNone/>
            </a:pPr>
            <a:r>
              <a:rPr lang="en-US" b="1" u="sng" dirty="0" smtClean="0"/>
              <a:t>Pros</a:t>
            </a:r>
          </a:p>
          <a:p>
            <a:pPr algn="just">
              <a:lnSpc>
                <a:spcPct val="150000"/>
              </a:lnSpc>
            </a:pPr>
            <a:r>
              <a:rPr lang="en-US" dirty="0"/>
              <a:t>Customer lead process - The customer takes responsibility for the </a:t>
            </a:r>
            <a:r>
              <a:rPr lang="en-US" dirty="0" smtClean="0"/>
              <a:t>project</a:t>
            </a:r>
          </a:p>
          <a:p>
            <a:pPr algn="just">
              <a:lnSpc>
                <a:spcPct val="150000"/>
              </a:lnSpc>
            </a:pPr>
            <a:r>
              <a:rPr lang="en-US" dirty="0"/>
              <a:t>Requires less vendor consulting </a:t>
            </a:r>
            <a:r>
              <a:rPr lang="en-US" dirty="0" smtClean="0"/>
              <a:t>support</a:t>
            </a:r>
          </a:p>
          <a:p>
            <a:pPr algn="just">
              <a:lnSpc>
                <a:spcPct val="150000"/>
              </a:lnSpc>
            </a:pPr>
            <a:r>
              <a:rPr lang="en-US" dirty="0"/>
              <a:t>Puts responsibility on the business team to understand the </a:t>
            </a:r>
            <a:r>
              <a:rPr lang="en-US" dirty="0" smtClean="0"/>
              <a:t>system</a:t>
            </a:r>
          </a:p>
          <a:p>
            <a:pPr algn="just">
              <a:lnSpc>
                <a:spcPct val="150000"/>
              </a:lnSpc>
            </a:pPr>
            <a:r>
              <a:rPr lang="en-US" dirty="0"/>
              <a:t>Requires the customer to gain self-sufficiency in knowledge and use of the ERP </a:t>
            </a:r>
            <a:r>
              <a:rPr lang="en-US" dirty="0" smtClean="0"/>
              <a:t>system.</a:t>
            </a:r>
            <a:r>
              <a:rPr lang="en-US" dirty="0"/>
              <a:t/>
            </a:r>
            <a:br>
              <a:rPr lang="en-US" dirty="0"/>
            </a:br>
            <a:r>
              <a:rPr lang="en-US" b="1" u="sng" dirty="0" smtClean="0"/>
              <a:t>Cons</a:t>
            </a:r>
          </a:p>
          <a:p>
            <a:pPr algn="just">
              <a:lnSpc>
                <a:spcPct val="150000"/>
              </a:lnSpc>
            </a:pPr>
            <a:r>
              <a:rPr lang="en-US" dirty="0"/>
              <a:t>Requires a high level of ERP competency within the customer </a:t>
            </a:r>
            <a:r>
              <a:rPr lang="en-US" dirty="0" smtClean="0"/>
              <a:t>team</a:t>
            </a:r>
          </a:p>
          <a:p>
            <a:pPr algn="just">
              <a:lnSpc>
                <a:spcPct val="150000"/>
              </a:lnSpc>
            </a:pPr>
            <a:r>
              <a:rPr lang="en-US" dirty="0"/>
              <a:t>Requires a greater commitment of time from the customer </a:t>
            </a:r>
            <a:r>
              <a:rPr lang="en-US" dirty="0" smtClean="0"/>
              <a:t>team.</a:t>
            </a:r>
          </a:p>
        </p:txBody>
      </p:sp>
    </p:spTree>
    <p:extLst>
      <p:ext uri="{BB962C8B-B14F-4D97-AF65-F5344CB8AC3E}">
        <p14:creationId xmlns:p14="http://schemas.microsoft.com/office/powerpoint/2010/main" val="21994131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00800"/>
          </a:xfrm>
        </p:spPr>
        <p:txBody>
          <a:bodyPr>
            <a:normAutofit fontScale="92500"/>
          </a:bodyPr>
          <a:lstStyle/>
          <a:p>
            <a:pPr marL="0" indent="0">
              <a:buNone/>
            </a:pPr>
            <a:r>
              <a:rPr lang="en-US" b="1" dirty="0"/>
              <a:t>The Pros and Cons of </a:t>
            </a:r>
            <a:r>
              <a:rPr lang="en-US" b="1" dirty="0" smtClean="0"/>
              <a:t>Turnkey Methodology:</a:t>
            </a:r>
          </a:p>
          <a:p>
            <a:pPr marL="0" indent="0">
              <a:buNone/>
            </a:pPr>
            <a:r>
              <a:rPr lang="en-US" b="1" dirty="0" smtClean="0"/>
              <a:t>Pros</a:t>
            </a:r>
          </a:p>
          <a:p>
            <a:pPr algn="just">
              <a:lnSpc>
                <a:spcPct val="150000"/>
              </a:lnSpc>
            </a:pPr>
            <a:r>
              <a:rPr lang="en-US" dirty="0"/>
              <a:t>Can yield a faster implementation path (16 weeks compared to 26 to 40 weeks</a:t>
            </a:r>
            <a:r>
              <a:rPr lang="en-US" dirty="0" smtClean="0"/>
              <a:t>)</a:t>
            </a:r>
          </a:p>
          <a:p>
            <a:pPr algn="just">
              <a:lnSpc>
                <a:spcPct val="150000"/>
              </a:lnSpc>
            </a:pPr>
            <a:r>
              <a:rPr lang="en-US" dirty="0"/>
              <a:t>Company must adopt vendor’s best practice </a:t>
            </a:r>
            <a:r>
              <a:rPr lang="en-US" dirty="0" smtClean="0"/>
              <a:t>processes</a:t>
            </a:r>
          </a:p>
          <a:p>
            <a:pPr marL="0" indent="0" algn="just">
              <a:lnSpc>
                <a:spcPct val="150000"/>
              </a:lnSpc>
              <a:buNone/>
            </a:pPr>
            <a:r>
              <a:rPr lang="en-US" b="1" dirty="0" smtClean="0"/>
              <a:t>Cons</a:t>
            </a:r>
          </a:p>
          <a:p>
            <a:pPr algn="just">
              <a:lnSpc>
                <a:spcPct val="150000"/>
              </a:lnSpc>
            </a:pPr>
            <a:r>
              <a:rPr lang="en-US" dirty="0"/>
              <a:t>The total cost of ownership will be higher over </a:t>
            </a:r>
            <a:r>
              <a:rPr lang="en-US" dirty="0" smtClean="0"/>
              <a:t>time</a:t>
            </a:r>
          </a:p>
          <a:p>
            <a:pPr algn="just">
              <a:lnSpc>
                <a:spcPct val="150000"/>
              </a:lnSpc>
            </a:pPr>
            <a:r>
              <a:rPr lang="en-US" dirty="0"/>
              <a:t>Can result in higher ongoing support </a:t>
            </a:r>
            <a:r>
              <a:rPr lang="en-US" dirty="0" smtClean="0"/>
              <a:t>costs</a:t>
            </a:r>
          </a:p>
          <a:p>
            <a:pPr algn="just">
              <a:lnSpc>
                <a:spcPct val="150000"/>
              </a:lnSpc>
            </a:pPr>
            <a:r>
              <a:rPr lang="en-US" dirty="0"/>
              <a:t>Puts responsibility on the vendor consultants to learn the customer’s </a:t>
            </a:r>
            <a:r>
              <a:rPr lang="en-US" dirty="0" smtClean="0"/>
              <a:t>business</a:t>
            </a:r>
          </a:p>
          <a:p>
            <a:pPr algn="just">
              <a:lnSpc>
                <a:spcPct val="150000"/>
              </a:lnSpc>
            </a:pPr>
            <a:r>
              <a:rPr lang="en-US" dirty="0" smtClean="0"/>
              <a:t>The </a:t>
            </a:r>
            <a:r>
              <a:rPr lang="en-US" dirty="0"/>
              <a:t>customer places a greater reliance on the vendor for a successful implementation</a:t>
            </a:r>
            <a:endParaRPr lang="en-US" b="1" dirty="0"/>
          </a:p>
          <a:p>
            <a:endParaRPr lang="en-US" dirty="0"/>
          </a:p>
        </p:txBody>
      </p:sp>
    </p:spTree>
    <p:extLst>
      <p:ext uri="{BB962C8B-B14F-4D97-AF65-F5344CB8AC3E}">
        <p14:creationId xmlns:p14="http://schemas.microsoft.com/office/powerpoint/2010/main" val="15735707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77000"/>
          </a:xfrm>
        </p:spPr>
        <p:txBody>
          <a:bodyPr>
            <a:normAutofit fontScale="92500"/>
          </a:bodyPr>
          <a:lstStyle/>
          <a:p>
            <a:pPr marL="0" indent="0" fontAlgn="base">
              <a:buNone/>
            </a:pPr>
            <a:r>
              <a:rPr lang="en-US" b="1" dirty="0"/>
              <a:t>What is data migration?</a:t>
            </a:r>
          </a:p>
          <a:p>
            <a:pPr algn="just" fontAlgn="base">
              <a:lnSpc>
                <a:spcPct val="150000"/>
              </a:lnSpc>
            </a:pPr>
            <a:r>
              <a:rPr lang="en-US" dirty="0"/>
              <a:t>Data migration is the process of transferring data from one storage system or computing environment to another</a:t>
            </a:r>
            <a:r>
              <a:rPr lang="en-US" dirty="0" smtClean="0"/>
              <a:t>.</a:t>
            </a:r>
          </a:p>
          <a:p>
            <a:pPr algn="just" fontAlgn="base">
              <a:lnSpc>
                <a:spcPct val="150000"/>
              </a:lnSpc>
            </a:pPr>
            <a:r>
              <a:rPr lang="en-US" dirty="0"/>
              <a:t>It involves a lot of preparation and post-migration activities including planning, creating backups, quality testing, and validation of results. </a:t>
            </a:r>
            <a:endParaRPr lang="en-US" dirty="0" smtClean="0"/>
          </a:p>
          <a:p>
            <a:pPr algn="just" fontAlgn="base">
              <a:lnSpc>
                <a:spcPct val="150000"/>
              </a:lnSpc>
            </a:pPr>
            <a:r>
              <a:rPr lang="en-US" dirty="0" smtClean="0"/>
              <a:t>The </a:t>
            </a:r>
            <a:r>
              <a:rPr lang="en-US" dirty="0"/>
              <a:t>migration ends only when the old system, database, or environment is shut down.</a:t>
            </a:r>
          </a:p>
          <a:p>
            <a:pPr algn="just" fontAlgn="base">
              <a:lnSpc>
                <a:spcPct val="150000"/>
              </a:lnSpc>
            </a:pPr>
            <a:r>
              <a:rPr lang="en-US" dirty="0"/>
              <a:t>There are many reasons your enterprise might need to undertake a data migration project. </a:t>
            </a:r>
            <a:endParaRPr lang="en-US" dirty="0" smtClean="0"/>
          </a:p>
          <a:p>
            <a:pPr algn="just" fontAlgn="base">
              <a:lnSpc>
                <a:spcPct val="150000"/>
              </a:lnSpc>
            </a:pPr>
            <a:r>
              <a:rPr lang="en-US" dirty="0" smtClean="0"/>
              <a:t>Data </a:t>
            </a:r>
            <a:r>
              <a:rPr lang="en-US" dirty="0"/>
              <a:t>migration is also an essential step in the overall process of migrating on-premises IT infrastructure to a </a:t>
            </a:r>
            <a:r>
              <a:rPr lang="en-US" dirty="0">
                <a:hlinkClick r:id="rId2" tooltip="cloud-computing"/>
              </a:rPr>
              <a:t>cloud computing</a:t>
            </a:r>
            <a:r>
              <a:rPr lang="en-US" dirty="0"/>
              <a:t> environment.</a:t>
            </a:r>
          </a:p>
          <a:p>
            <a:endParaRPr lang="en-US" dirty="0"/>
          </a:p>
        </p:txBody>
      </p:sp>
    </p:spTree>
    <p:extLst>
      <p:ext uri="{BB962C8B-B14F-4D97-AF65-F5344CB8AC3E}">
        <p14:creationId xmlns:p14="http://schemas.microsoft.com/office/powerpoint/2010/main" val="41451429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77000"/>
          </a:xfrm>
        </p:spPr>
        <p:txBody>
          <a:bodyPr>
            <a:normAutofit lnSpcReduction="10000"/>
          </a:bodyPr>
          <a:lstStyle/>
          <a:p>
            <a:pPr marL="0" indent="0" algn="just">
              <a:lnSpc>
                <a:spcPct val="150000"/>
              </a:lnSpc>
              <a:buNone/>
            </a:pPr>
            <a:r>
              <a:rPr lang="en-US" dirty="0"/>
              <a:t>Usually, data migration comes as a part of a larger project such as</a:t>
            </a:r>
          </a:p>
          <a:p>
            <a:pPr algn="just">
              <a:lnSpc>
                <a:spcPct val="150000"/>
              </a:lnSpc>
            </a:pPr>
            <a:r>
              <a:rPr lang="en-US" dirty="0">
                <a:hlinkClick r:id="rId2"/>
              </a:rPr>
              <a:t>legacy software modernization</a:t>
            </a:r>
            <a:r>
              <a:rPr lang="en-US" dirty="0"/>
              <a:t> or replacement,</a:t>
            </a:r>
          </a:p>
          <a:p>
            <a:pPr algn="just">
              <a:lnSpc>
                <a:spcPct val="150000"/>
              </a:lnSpc>
            </a:pPr>
            <a:r>
              <a:rPr lang="en-US" dirty="0"/>
              <a:t>the expansion of system and storage capacities,</a:t>
            </a:r>
          </a:p>
          <a:p>
            <a:pPr algn="just">
              <a:lnSpc>
                <a:spcPct val="150000"/>
              </a:lnSpc>
            </a:pPr>
            <a:r>
              <a:rPr lang="en-US" dirty="0"/>
              <a:t>the introduction of an additional system working alongside the existing application,</a:t>
            </a:r>
          </a:p>
          <a:p>
            <a:pPr algn="just">
              <a:lnSpc>
                <a:spcPct val="150000"/>
              </a:lnSpc>
            </a:pPr>
            <a:r>
              <a:rPr lang="en-US" dirty="0"/>
              <a:t>the shift to a centralized database to eliminate data silos and achieve </a:t>
            </a:r>
            <a:r>
              <a:rPr lang="en-US" dirty="0">
                <a:hlinkClick r:id="rId3"/>
              </a:rPr>
              <a:t>interoperability</a:t>
            </a:r>
            <a:r>
              <a:rPr lang="en-US" dirty="0"/>
              <a:t>,</a:t>
            </a:r>
          </a:p>
          <a:p>
            <a:pPr algn="just">
              <a:lnSpc>
                <a:spcPct val="150000"/>
              </a:lnSpc>
            </a:pPr>
            <a:r>
              <a:rPr lang="en-US" dirty="0"/>
              <a:t>moving IT infrastructure to the cloud, or</a:t>
            </a:r>
          </a:p>
          <a:p>
            <a:pPr algn="just">
              <a:lnSpc>
                <a:spcPct val="150000"/>
              </a:lnSpc>
            </a:pPr>
            <a:r>
              <a:rPr lang="en-US" dirty="0"/>
              <a:t>merger and acquisition (M&amp;A) activities when IT landscapes must be consolidated into a single system.</a:t>
            </a:r>
          </a:p>
          <a:p>
            <a:endParaRPr lang="en-US" dirty="0"/>
          </a:p>
        </p:txBody>
      </p:sp>
    </p:spTree>
    <p:extLst>
      <p:ext uri="{BB962C8B-B14F-4D97-AF65-F5344CB8AC3E}">
        <p14:creationId xmlns:p14="http://schemas.microsoft.com/office/powerpoint/2010/main" val="26549600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smtClean="0"/>
              <a:t>2. Optimization</a:t>
            </a:r>
            <a:r>
              <a:rPr lang="en-US" b="1" dirty="0"/>
              <a:t>:</a:t>
            </a:r>
            <a:r>
              <a:rPr lang="en-US" dirty="0"/>
              <a:t> </a:t>
            </a:r>
            <a:endParaRPr lang="en-US" dirty="0" smtClean="0"/>
          </a:p>
          <a:p>
            <a:pPr algn="just">
              <a:lnSpc>
                <a:spcPct val="150000"/>
              </a:lnSpc>
            </a:pPr>
            <a:r>
              <a:rPr lang="en-US" dirty="0" smtClean="0"/>
              <a:t>After </a:t>
            </a:r>
            <a:r>
              <a:rPr lang="en-US" dirty="0"/>
              <a:t>the system is live and rolled out, there will be a period of turmoil. </a:t>
            </a:r>
            <a:endParaRPr lang="en-US" dirty="0" smtClean="0"/>
          </a:p>
          <a:p>
            <a:pPr algn="just">
              <a:lnSpc>
                <a:spcPct val="150000"/>
              </a:lnSpc>
            </a:pPr>
            <a:r>
              <a:rPr lang="en-US" dirty="0" smtClean="0"/>
              <a:t>Due </a:t>
            </a:r>
            <a:r>
              <a:rPr lang="en-US" dirty="0"/>
              <a:t>to lack of understanding, a lot </a:t>
            </a:r>
            <a:r>
              <a:rPr lang="en-US" dirty="0" smtClean="0"/>
              <a:t>confusion </a:t>
            </a:r>
            <a:r>
              <a:rPr lang="en-US" dirty="0"/>
              <a:t>will prevail amongst users. </a:t>
            </a:r>
            <a:endParaRPr lang="en-US" dirty="0" smtClean="0"/>
          </a:p>
          <a:p>
            <a:pPr algn="just">
              <a:lnSpc>
                <a:spcPct val="150000"/>
              </a:lnSpc>
            </a:pPr>
            <a:r>
              <a:rPr lang="en-US" dirty="0" smtClean="0"/>
              <a:t>There </a:t>
            </a:r>
            <a:r>
              <a:rPr lang="en-US" dirty="0"/>
              <a:t>will be teething problems and some software bugs will invariably appear. </a:t>
            </a:r>
            <a:endParaRPr lang="en-US" dirty="0" smtClean="0"/>
          </a:p>
          <a:p>
            <a:pPr algn="just">
              <a:lnSpc>
                <a:spcPct val="150000"/>
              </a:lnSpc>
            </a:pPr>
            <a:r>
              <a:rPr lang="en-US" dirty="0" smtClean="0"/>
              <a:t>With </a:t>
            </a:r>
            <a:r>
              <a:rPr lang="en-US" dirty="0"/>
              <a:t>retraining, some tweaking of the system and assistance from a responsive help desk, this phase should be over within six months to one year and the system should start </a:t>
            </a:r>
            <a:r>
              <a:rPr lang="en-US" dirty="0" smtClean="0"/>
              <a:t>stabilizing</a:t>
            </a:r>
            <a:r>
              <a:rPr lang="en-US" dirty="0"/>
              <a:t>.</a:t>
            </a:r>
          </a:p>
        </p:txBody>
      </p:sp>
    </p:spTree>
    <p:extLst>
      <p:ext uri="{BB962C8B-B14F-4D97-AF65-F5344CB8AC3E}">
        <p14:creationId xmlns:p14="http://schemas.microsoft.com/office/powerpoint/2010/main" val="31944455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lnSpcReduction="10000"/>
          </a:bodyPr>
          <a:lstStyle/>
          <a:p>
            <a:pPr algn="just">
              <a:lnSpc>
                <a:spcPct val="150000"/>
              </a:lnSpc>
            </a:pPr>
            <a:r>
              <a:rPr lang="en-US" dirty="0"/>
              <a:t>Whether you’re moving to a </a:t>
            </a:r>
            <a:r>
              <a:rPr lang="en-US" dirty="0">
                <a:hlinkClick r:id="rId2" tooltip="cloud_public"/>
              </a:rPr>
              <a:t>public cloud</a:t>
            </a:r>
            <a:r>
              <a:rPr lang="en-US" dirty="0"/>
              <a:t>, private cloud, </a:t>
            </a:r>
            <a:r>
              <a:rPr lang="en-US" dirty="0">
                <a:hlinkClick r:id="rId3" tooltip="hybrid-cloud"/>
              </a:rPr>
              <a:t>hybrid cloud</a:t>
            </a:r>
            <a:r>
              <a:rPr lang="en-US" dirty="0"/>
              <a:t>, or </a:t>
            </a:r>
            <a:r>
              <a:rPr lang="en-US" dirty="0" err="1">
                <a:hlinkClick r:id="rId4" tooltip="multicloud"/>
              </a:rPr>
              <a:t>multicloud</a:t>
            </a:r>
            <a:r>
              <a:rPr lang="en-US" dirty="0"/>
              <a:t> environment, you’ll need to find a secure, cost-effective, and efficient method of migrating your data to its new storage location</a:t>
            </a:r>
            <a:r>
              <a:rPr lang="en-US" dirty="0" smtClean="0"/>
              <a:t>.</a:t>
            </a:r>
          </a:p>
          <a:p>
            <a:pPr marL="0" indent="0" algn="just">
              <a:lnSpc>
                <a:spcPct val="150000"/>
              </a:lnSpc>
              <a:buNone/>
            </a:pPr>
            <a:r>
              <a:rPr lang="en-US" b="1" dirty="0"/>
              <a:t>Data migration to the cloud</a:t>
            </a:r>
          </a:p>
          <a:p>
            <a:pPr algn="just">
              <a:lnSpc>
                <a:spcPct val="150000"/>
              </a:lnSpc>
            </a:pPr>
            <a:r>
              <a:rPr lang="en-US" dirty="0"/>
              <a:t>Many enterprises are choosing to </a:t>
            </a:r>
            <a:r>
              <a:rPr lang="en-US" dirty="0" smtClean="0"/>
              <a:t>move workloads to the cloud in </a:t>
            </a:r>
            <a:r>
              <a:rPr lang="en-US" dirty="0"/>
              <a:t>hopes of hosting their applications in the most cost-effective and best-performing IT environment available. </a:t>
            </a:r>
            <a:endParaRPr lang="en-US" dirty="0" smtClean="0"/>
          </a:p>
          <a:p>
            <a:pPr algn="just">
              <a:lnSpc>
                <a:spcPct val="150000"/>
              </a:lnSpc>
            </a:pPr>
            <a:r>
              <a:rPr lang="en-US" dirty="0" smtClean="0"/>
              <a:t>Selecting </a:t>
            </a:r>
            <a:r>
              <a:rPr lang="en-US" dirty="0"/>
              <a:t>the right data migration solution is a key component of the cloud migration planning process and should be considered even in its earliest stages.</a:t>
            </a:r>
          </a:p>
        </p:txBody>
      </p:sp>
    </p:spTree>
    <p:extLst>
      <p:ext uri="{BB962C8B-B14F-4D97-AF65-F5344CB8AC3E}">
        <p14:creationId xmlns:p14="http://schemas.microsoft.com/office/powerpoint/2010/main" val="17079951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00800"/>
          </a:xfrm>
        </p:spPr>
        <p:txBody>
          <a:bodyPr>
            <a:normAutofit fontScale="92500"/>
          </a:bodyPr>
          <a:lstStyle/>
          <a:p>
            <a:pPr algn="just" fontAlgn="base">
              <a:lnSpc>
                <a:spcPct val="150000"/>
              </a:lnSpc>
            </a:pPr>
            <a:r>
              <a:rPr lang="en-US" dirty="0"/>
              <a:t>You can choose among several options for transferring data from a local data center to the cloud, but broadly speaking, they fall into two categories:</a:t>
            </a:r>
          </a:p>
          <a:p>
            <a:pPr algn="just" fontAlgn="base">
              <a:lnSpc>
                <a:spcPct val="150000"/>
              </a:lnSpc>
              <a:buFont typeface="Wingdings" panose="05000000000000000000" pitchFamily="2" charset="2"/>
              <a:buChar char="Ø"/>
            </a:pPr>
            <a:r>
              <a:rPr lang="en-US" b="1" i="1" dirty="0"/>
              <a:t>Online migration</a:t>
            </a:r>
            <a:r>
              <a:rPr lang="en-US" dirty="0"/>
              <a:t>, in which data moves across the Internet or a private or dedicated WAN connection.</a:t>
            </a:r>
          </a:p>
          <a:p>
            <a:pPr algn="just" fontAlgn="base">
              <a:lnSpc>
                <a:spcPct val="150000"/>
              </a:lnSpc>
              <a:buFont typeface="Wingdings" panose="05000000000000000000" pitchFamily="2" charset="2"/>
              <a:buChar char="Ø"/>
            </a:pPr>
            <a:r>
              <a:rPr lang="en-US" b="1" i="1" dirty="0"/>
              <a:t>Offline migration</a:t>
            </a:r>
            <a:r>
              <a:rPr lang="en-US" dirty="0"/>
              <a:t>, in which data is transferred via a storage appliance that’s physically shipped between its data center of origin and the target </a:t>
            </a:r>
            <a:r>
              <a:rPr lang="en-US" smtClean="0"/>
              <a:t>cloud storage location</a:t>
            </a:r>
            <a:r>
              <a:rPr lang="en-US" dirty="0"/>
              <a:t>.</a:t>
            </a:r>
          </a:p>
          <a:p>
            <a:pPr algn="just" fontAlgn="base">
              <a:lnSpc>
                <a:spcPct val="150000"/>
              </a:lnSpc>
            </a:pPr>
            <a:r>
              <a:rPr lang="en-US" dirty="0"/>
              <a:t>The best option for your specific data migration project depends upon how much data you need to move, how quickly the migration must be accomplished, the types of workloads involved, and your security requirements.</a:t>
            </a:r>
          </a:p>
          <a:p>
            <a:endParaRPr lang="en-US" dirty="0"/>
          </a:p>
        </p:txBody>
      </p:sp>
    </p:spTree>
    <p:extLst>
      <p:ext uri="{BB962C8B-B14F-4D97-AF65-F5344CB8AC3E}">
        <p14:creationId xmlns:p14="http://schemas.microsoft.com/office/powerpoint/2010/main" val="40943627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just">
              <a:lnSpc>
                <a:spcPct val="150000"/>
              </a:lnSpc>
              <a:buNone/>
            </a:pPr>
            <a:r>
              <a:rPr lang="en-US" b="1" dirty="0"/>
              <a:t>Main types of data migration</a:t>
            </a:r>
          </a:p>
          <a:p>
            <a:pPr algn="just">
              <a:lnSpc>
                <a:spcPct val="150000"/>
              </a:lnSpc>
            </a:pPr>
            <a:r>
              <a:rPr lang="en-US" dirty="0"/>
              <a:t>There are six commonly used types of data migration. </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812" y="1524000"/>
            <a:ext cx="74676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13089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a:bodyPr>
          <a:lstStyle/>
          <a:p>
            <a:pPr marL="0" indent="0">
              <a:buNone/>
            </a:pPr>
            <a:r>
              <a:rPr lang="en-US" b="1" dirty="0"/>
              <a:t>Storage migration</a:t>
            </a:r>
          </a:p>
          <a:p>
            <a:pPr algn="just">
              <a:lnSpc>
                <a:spcPct val="150000"/>
              </a:lnSpc>
            </a:pPr>
            <a:r>
              <a:rPr lang="en-US" dirty="0"/>
              <a:t>Storage migration occurs when a business acquires modern technologies discarding out-of-date equipment. </a:t>
            </a:r>
            <a:endParaRPr lang="en-US" dirty="0" smtClean="0"/>
          </a:p>
          <a:p>
            <a:pPr algn="just">
              <a:lnSpc>
                <a:spcPct val="150000"/>
              </a:lnSpc>
            </a:pPr>
            <a:r>
              <a:rPr lang="en-US" dirty="0" smtClean="0"/>
              <a:t>This </a:t>
            </a:r>
            <a:r>
              <a:rPr lang="en-US" dirty="0"/>
              <a:t>entails the transportation of data from one physical medium to another or from a physical to a virtual </a:t>
            </a:r>
            <a:r>
              <a:rPr lang="en-US" dirty="0" smtClean="0"/>
              <a:t>environment.</a:t>
            </a:r>
          </a:p>
          <a:p>
            <a:pPr algn="just">
              <a:lnSpc>
                <a:spcPct val="150000"/>
              </a:lnSpc>
            </a:pPr>
            <a:r>
              <a:rPr lang="en-US" dirty="0" smtClean="0"/>
              <a:t>Examples </a:t>
            </a:r>
            <a:r>
              <a:rPr lang="en-US" dirty="0"/>
              <a:t>of such migrations are when you move data</a:t>
            </a:r>
          </a:p>
          <a:p>
            <a:pPr lvl="1" algn="just">
              <a:lnSpc>
                <a:spcPct val="150000"/>
              </a:lnSpc>
              <a:buFont typeface="Wingdings" panose="05000000000000000000" pitchFamily="2" charset="2"/>
              <a:buChar char="Ø"/>
            </a:pPr>
            <a:r>
              <a:rPr lang="en-US" sz="2400" dirty="0"/>
              <a:t>from paper to digital documents,</a:t>
            </a:r>
          </a:p>
          <a:p>
            <a:pPr lvl="1" algn="just">
              <a:lnSpc>
                <a:spcPct val="150000"/>
              </a:lnSpc>
              <a:buFont typeface="Wingdings" panose="05000000000000000000" pitchFamily="2" charset="2"/>
              <a:buChar char="Ø"/>
            </a:pPr>
            <a:r>
              <a:rPr lang="en-US" sz="2400" dirty="0"/>
              <a:t>from hard disk drives (HDDs) to faster and more durable solid-state drives (SSDs), or</a:t>
            </a:r>
          </a:p>
          <a:p>
            <a:pPr lvl="1" algn="just">
              <a:lnSpc>
                <a:spcPct val="150000"/>
              </a:lnSpc>
              <a:buFont typeface="Wingdings" panose="05000000000000000000" pitchFamily="2" charset="2"/>
              <a:buChar char="Ø"/>
            </a:pPr>
            <a:r>
              <a:rPr lang="en-US" sz="2400" dirty="0"/>
              <a:t>from mainframe computers to cloud storage</a:t>
            </a:r>
            <a:r>
              <a:rPr lang="en-US" sz="2400" dirty="0" smtClean="0"/>
              <a:t>.</a:t>
            </a:r>
            <a:endParaRPr lang="en-US" dirty="0"/>
          </a:p>
        </p:txBody>
      </p:sp>
    </p:spTree>
    <p:extLst>
      <p:ext uri="{BB962C8B-B14F-4D97-AF65-F5344CB8AC3E}">
        <p14:creationId xmlns:p14="http://schemas.microsoft.com/office/powerpoint/2010/main" val="468275016"/>
      </p:ext>
    </p:extLst>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Database migration</a:t>
            </a:r>
          </a:p>
          <a:p>
            <a:pPr algn="just">
              <a:lnSpc>
                <a:spcPct val="150000"/>
              </a:lnSpc>
            </a:pPr>
            <a:r>
              <a:rPr lang="en-US" dirty="0"/>
              <a:t>A database is not just a place to store data. </a:t>
            </a:r>
            <a:endParaRPr lang="en-US" dirty="0" smtClean="0"/>
          </a:p>
          <a:p>
            <a:pPr algn="just">
              <a:lnSpc>
                <a:spcPct val="150000"/>
              </a:lnSpc>
            </a:pPr>
            <a:r>
              <a:rPr lang="en-US" dirty="0" smtClean="0"/>
              <a:t>It </a:t>
            </a:r>
            <a:r>
              <a:rPr lang="en-US" dirty="0"/>
              <a:t>provides a structure to organize information in a specific way and is typically controlled via a </a:t>
            </a:r>
            <a:r>
              <a:rPr lang="en-US" dirty="0" smtClean="0"/>
              <a:t>DBMS.</a:t>
            </a:r>
            <a:endParaRPr lang="en-US" dirty="0"/>
          </a:p>
          <a:p>
            <a:pPr algn="just">
              <a:lnSpc>
                <a:spcPct val="150000"/>
              </a:lnSpc>
            </a:pPr>
            <a:r>
              <a:rPr lang="en-US" dirty="0"/>
              <a:t>So, most of the time, database migration means</a:t>
            </a:r>
          </a:p>
          <a:p>
            <a:pPr lvl="1" algn="just">
              <a:lnSpc>
                <a:spcPct val="150000"/>
              </a:lnSpc>
              <a:buFont typeface="Wingdings" panose="05000000000000000000" pitchFamily="2" charset="2"/>
              <a:buChar char="Ø"/>
            </a:pPr>
            <a:r>
              <a:rPr lang="en-US" sz="2400" dirty="0"/>
              <a:t>an upgrade to the latest version of DBMS (so-called </a:t>
            </a:r>
            <a:r>
              <a:rPr lang="en-US" sz="2400" i="1" dirty="0"/>
              <a:t>homogeneous migration</a:t>
            </a:r>
            <a:r>
              <a:rPr lang="en-US" sz="2400" dirty="0"/>
              <a:t>),</a:t>
            </a:r>
          </a:p>
          <a:p>
            <a:pPr lvl="1" algn="just">
              <a:lnSpc>
                <a:spcPct val="150000"/>
              </a:lnSpc>
              <a:buFont typeface="Wingdings" panose="05000000000000000000" pitchFamily="2" charset="2"/>
              <a:buChar char="Ø"/>
            </a:pPr>
            <a:r>
              <a:rPr lang="en-US" sz="2400" dirty="0"/>
              <a:t>a switch to a new DBMS from a different provider — for example, from MySQL to PostgreSQL or from Oracle to MSSQL (so-called </a:t>
            </a:r>
            <a:r>
              <a:rPr lang="en-US" sz="2400" i="1" dirty="0"/>
              <a:t>heterogeneous migration</a:t>
            </a:r>
            <a:r>
              <a:rPr lang="en-US" sz="2400" dirty="0"/>
              <a:t>)</a:t>
            </a:r>
          </a:p>
          <a:p>
            <a:endParaRPr lang="en-US" dirty="0"/>
          </a:p>
        </p:txBody>
      </p:sp>
    </p:spTree>
    <p:extLst>
      <p:ext uri="{BB962C8B-B14F-4D97-AF65-F5344CB8AC3E}">
        <p14:creationId xmlns:p14="http://schemas.microsoft.com/office/powerpoint/2010/main" val="11350634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Application migration</a:t>
            </a:r>
          </a:p>
          <a:p>
            <a:pPr algn="just">
              <a:lnSpc>
                <a:spcPct val="150000"/>
              </a:lnSpc>
            </a:pPr>
            <a:r>
              <a:rPr lang="en-US" dirty="0"/>
              <a:t>When a company changes an enterprise software vendor — for instance, a hotel implements a new </a:t>
            </a:r>
            <a:r>
              <a:rPr lang="en-US" dirty="0" smtClean="0"/>
              <a:t>property management system or </a:t>
            </a:r>
            <a:r>
              <a:rPr lang="en-US" dirty="0"/>
              <a:t>a hospital replaces its legacy </a:t>
            </a:r>
            <a:r>
              <a:rPr lang="en-US" dirty="0" smtClean="0"/>
              <a:t>EHR system</a:t>
            </a:r>
            <a:r>
              <a:rPr lang="en-US" dirty="0" smtClean="0"/>
              <a:t>— </a:t>
            </a:r>
            <a:r>
              <a:rPr lang="en-US" dirty="0"/>
              <a:t>this requires moving data from one computing environment to another. </a:t>
            </a:r>
            <a:endParaRPr lang="en-US" dirty="0" smtClean="0"/>
          </a:p>
          <a:p>
            <a:pPr algn="just">
              <a:lnSpc>
                <a:spcPct val="150000"/>
              </a:lnSpc>
            </a:pPr>
            <a:r>
              <a:rPr lang="en-US" dirty="0" smtClean="0"/>
              <a:t>The </a:t>
            </a:r>
            <a:r>
              <a:rPr lang="en-US" dirty="0"/>
              <a:t>key challenge here is that old and new infrastructures may have unique data models and work with different data formats.</a:t>
            </a:r>
          </a:p>
        </p:txBody>
      </p:sp>
    </p:spTree>
    <p:extLst>
      <p:ext uri="{BB962C8B-B14F-4D97-AF65-F5344CB8AC3E}">
        <p14:creationId xmlns:p14="http://schemas.microsoft.com/office/powerpoint/2010/main" val="26275893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Data center migration</a:t>
            </a:r>
          </a:p>
          <a:p>
            <a:pPr algn="just">
              <a:lnSpc>
                <a:spcPct val="150000"/>
              </a:lnSpc>
            </a:pPr>
            <a:r>
              <a:rPr lang="en-US" dirty="0"/>
              <a:t>A data center is a physical infrastructure used by organizations to keep their critical applications and data. </a:t>
            </a:r>
            <a:endParaRPr lang="en-US" dirty="0" smtClean="0"/>
          </a:p>
          <a:p>
            <a:pPr algn="just">
              <a:lnSpc>
                <a:spcPct val="150000"/>
              </a:lnSpc>
            </a:pPr>
            <a:r>
              <a:rPr lang="en-US" dirty="0" smtClean="0"/>
              <a:t>Put </a:t>
            </a:r>
            <a:r>
              <a:rPr lang="en-US" dirty="0"/>
              <a:t>more precisely, it’s the very dark room with servers, networks, switches, and other IT equipment. </a:t>
            </a:r>
            <a:endParaRPr lang="en-US" dirty="0" smtClean="0"/>
          </a:p>
          <a:p>
            <a:pPr algn="just">
              <a:lnSpc>
                <a:spcPct val="150000"/>
              </a:lnSpc>
            </a:pPr>
            <a:r>
              <a:rPr lang="en-US" dirty="0" smtClean="0"/>
              <a:t>So</a:t>
            </a:r>
            <a:r>
              <a:rPr lang="en-US" dirty="0"/>
              <a:t>, data center migration can mean different things: from relocation of existing computers and wires to other premises to moving all digital assets, including data and business applications to new servers and storages.</a:t>
            </a:r>
          </a:p>
          <a:p>
            <a:endParaRPr lang="en-US" dirty="0"/>
          </a:p>
        </p:txBody>
      </p:sp>
    </p:spTree>
    <p:extLst>
      <p:ext uri="{BB962C8B-B14F-4D97-AF65-F5344CB8AC3E}">
        <p14:creationId xmlns:p14="http://schemas.microsoft.com/office/powerpoint/2010/main" val="6852361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Business process migration</a:t>
            </a:r>
          </a:p>
          <a:p>
            <a:pPr algn="just">
              <a:lnSpc>
                <a:spcPct val="150000"/>
              </a:lnSpc>
            </a:pPr>
            <a:r>
              <a:rPr lang="en-US" dirty="0"/>
              <a:t>This type of migration is driven by mergers and acquisitions, business optimization, or reorganization to address competitive challenges or enter new markets. </a:t>
            </a:r>
            <a:endParaRPr lang="en-US" dirty="0" smtClean="0"/>
          </a:p>
          <a:p>
            <a:pPr algn="just">
              <a:lnSpc>
                <a:spcPct val="150000"/>
              </a:lnSpc>
            </a:pPr>
            <a:r>
              <a:rPr lang="en-US" dirty="0" smtClean="0"/>
              <a:t>All </a:t>
            </a:r>
            <a:r>
              <a:rPr lang="en-US" dirty="0"/>
              <a:t>these changes may require the transfer of business applications and databases with data on customers, products, and operations to the new environment.</a:t>
            </a:r>
          </a:p>
          <a:p>
            <a:endParaRPr lang="en-US" dirty="0"/>
          </a:p>
        </p:txBody>
      </p:sp>
    </p:spTree>
    <p:extLst>
      <p:ext uri="{BB962C8B-B14F-4D97-AF65-F5344CB8AC3E}">
        <p14:creationId xmlns:p14="http://schemas.microsoft.com/office/powerpoint/2010/main" val="22944464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a:t>Cloud migration</a:t>
            </a:r>
          </a:p>
          <a:p>
            <a:pPr algn="just">
              <a:lnSpc>
                <a:spcPct val="150000"/>
              </a:lnSpc>
            </a:pPr>
            <a:r>
              <a:rPr lang="en-US" dirty="0"/>
              <a:t>Cloud migration is a popular term that embraces all the above-mentioned cases, if they involve moving data from on-premises to the cloud or between different cloud environments. </a:t>
            </a:r>
            <a:endParaRPr lang="en-US" dirty="0" smtClean="0"/>
          </a:p>
          <a:p>
            <a:pPr algn="just">
              <a:lnSpc>
                <a:spcPct val="150000"/>
              </a:lnSpc>
            </a:pPr>
            <a:r>
              <a:rPr lang="en-US" dirty="0" smtClean="0"/>
              <a:t>Depending </a:t>
            </a:r>
            <a:r>
              <a:rPr lang="en-US" dirty="0"/>
              <a:t>on volumes of data and differences between source and target locations, migration can take from some 30 minutes to months and even years. </a:t>
            </a:r>
            <a:endParaRPr lang="en-US" dirty="0" smtClean="0"/>
          </a:p>
          <a:p>
            <a:pPr algn="just">
              <a:lnSpc>
                <a:spcPct val="150000"/>
              </a:lnSpc>
            </a:pPr>
            <a:r>
              <a:rPr lang="en-US" dirty="0" smtClean="0"/>
              <a:t>The </a:t>
            </a:r>
            <a:r>
              <a:rPr lang="en-US" dirty="0"/>
              <a:t>complexity of the project and the cost of downtime will define how exactly to unwrap the process.</a:t>
            </a:r>
          </a:p>
        </p:txBody>
      </p:sp>
    </p:spTree>
    <p:extLst>
      <p:ext uri="{BB962C8B-B14F-4D97-AF65-F5344CB8AC3E}">
        <p14:creationId xmlns:p14="http://schemas.microsoft.com/office/powerpoint/2010/main" val="625726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92500" lnSpcReduction="20000"/>
          </a:bodyPr>
          <a:lstStyle/>
          <a:p>
            <a:pPr marL="0" indent="0">
              <a:buNone/>
            </a:pPr>
            <a:r>
              <a:rPr lang="en-US" b="1" dirty="0"/>
              <a:t>Data migration process</a:t>
            </a:r>
          </a:p>
          <a:p>
            <a:pPr algn="just">
              <a:lnSpc>
                <a:spcPct val="150000"/>
              </a:lnSpc>
            </a:pPr>
            <a:r>
              <a:rPr lang="en-US" sz="2600" dirty="0"/>
              <a:t>No matter the approach, the data migration project goes through the same key phases — namely</a:t>
            </a:r>
          </a:p>
          <a:p>
            <a:pPr lvl="1" algn="just">
              <a:lnSpc>
                <a:spcPct val="150000"/>
              </a:lnSpc>
              <a:buFont typeface="Wingdings" panose="05000000000000000000" pitchFamily="2" charset="2"/>
              <a:buChar char="Ø"/>
            </a:pPr>
            <a:r>
              <a:rPr lang="en-US" sz="2600" dirty="0"/>
              <a:t>planning,</a:t>
            </a:r>
          </a:p>
          <a:p>
            <a:pPr lvl="1" algn="just">
              <a:lnSpc>
                <a:spcPct val="150000"/>
              </a:lnSpc>
              <a:buFont typeface="Wingdings" panose="05000000000000000000" pitchFamily="2" charset="2"/>
              <a:buChar char="Ø"/>
            </a:pPr>
            <a:r>
              <a:rPr lang="en-US" sz="2600" dirty="0"/>
              <a:t>data auditing and profiling,</a:t>
            </a:r>
          </a:p>
          <a:p>
            <a:pPr lvl="1" algn="just">
              <a:lnSpc>
                <a:spcPct val="150000"/>
              </a:lnSpc>
              <a:buFont typeface="Wingdings" panose="05000000000000000000" pitchFamily="2" charset="2"/>
              <a:buChar char="Ø"/>
            </a:pPr>
            <a:r>
              <a:rPr lang="en-US" sz="2600" dirty="0"/>
              <a:t>data backup,</a:t>
            </a:r>
          </a:p>
          <a:p>
            <a:pPr lvl="1" algn="just">
              <a:lnSpc>
                <a:spcPct val="150000"/>
              </a:lnSpc>
              <a:buFont typeface="Wingdings" panose="05000000000000000000" pitchFamily="2" charset="2"/>
              <a:buChar char="Ø"/>
            </a:pPr>
            <a:r>
              <a:rPr lang="en-US" sz="2600" dirty="0"/>
              <a:t>migration design,</a:t>
            </a:r>
          </a:p>
          <a:p>
            <a:pPr lvl="1" algn="just">
              <a:lnSpc>
                <a:spcPct val="150000"/>
              </a:lnSpc>
              <a:buFont typeface="Wingdings" panose="05000000000000000000" pitchFamily="2" charset="2"/>
              <a:buChar char="Ø"/>
            </a:pPr>
            <a:r>
              <a:rPr lang="en-US" sz="2600" dirty="0"/>
              <a:t>execution,</a:t>
            </a:r>
          </a:p>
          <a:p>
            <a:pPr lvl="1" algn="just">
              <a:lnSpc>
                <a:spcPct val="150000"/>
              </a:lnSpc>
              <a:buFont typeface="Wingdings" panose="05000000000000000000" pitchFamily="2" charset="2"/>
              <a:buChar char="Ø"/>
            </a:pPr>
            <a:r>
              <a:rPr lang="en-US" sz="2600" dirty="0"/>
              <a:t>testing, and</a:t>
            </a:r>
          </a:p>
          <a:p>
            <a:pPr lvl="1" algn="just">
              <a:lnSpc>
                <a:spcPct val="150000"/>
              </a:lnSpc>
              <a:buFont typeface="Wingdings" panose="05000000000000000000" pitchFamily="2" charset="2"/>
              <a:buChar char="Ø"/>
            </a:pPr>
            <a:r>
              <a:rPr lang="en-US" sz="2600" dirty="0"/>
              <a:t>post-migration audit.</a:t>
            </a:r>
          </a:p>
          <a:p>
            <a:pPr marL="0" indent="0">
              <a:buNone/>
            </a:pPr>
            <a:r>
              <a:rPr lang="en-US" dirty="0">
                <a:hlinkClick r:id="rId2"/>
              </a:rPr>
              <a:t/>
            </a:r>
            <a:br>
              <a:rPr lang="en-US" dirty="0">
                <a:hlinkClick r:id="rId2"/>
              </a:rPr>
            </a:br>
            <a:endParaRPr lang="en-US" dirty="0"/>
          </a:p>
        </p:txBody>
      </p:sp>
    </p:spTree>
    <p:extLst>
      <p:ext uri="{BB962C8B-B14F-4D97-AF65-F5344CB8AC3E}">
        <p14:creationId xmlns:p14="http://schemas.microsoft.com/office/powerpoint/2010/main" val="827024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smtClean="0"/>
              <a:t>3. Maintenance</a:t>
            </a:r>
            <a:r>
              <a:rPr lang="en-US" b="1" dirty="0"/>
              <a:t>:</a:t>
            </a:r>
            <a:r>
              <a:rPr lang="en-US" dirty="0"/>
              <a:t> </a:t>
            </a:r>
            <a:endParaRPr lang="en-US" dirty="0" smtClean="0"/>
          </a:p>
          <a:p>
            <a:pPr algn="just">
              <a:lnSpc>
                <a:spcPct val="150000"/>
              </a:lnSpc>
            </a:pPr>
            <a:r>
              <a:rPr lang="en-US" dirty="0" smtClean="0"/>
              <a:t>This </a:t>
            </a:r>
            <a:r>
              <a:rPr lang="en-US" dirty="0"/>
              <a:t>is the longest period of life cycle, when the organization start realizing value of their investment. </a:t>
            </a:r>
            <a:endParaRPr lang="en-US" dirty="0" smtClean="0"/>
          </a:p>
          <a:p>
            <a:pPr algn="just">
              <a:lnSpc>
                <a:spcPct val="150000"/>
              </a:lnSpc>
            </a:pPr>
            <a:r>
              <a:rPr lang="en-US" dirty="0" smtClean="0"/>
              <a:t>Users </a:t>
            </a:r>
            <a:r>
              <a:rPr lang="en-US" dirty="0"/>
              <a:t>will get familiar and start owning the system. </a:t>
            </a:r>
            <a:endParaRPr lang="en-US" dirty="0" smtClean="0"/>
          </a:p>
          <a:p>
            <a:pPr algn="just">
              <a:lnSpc>
                <a:spcPct val="150000"/>
              </a:lnSpc>
            </a:pPr>
            <a:r>
              <a:rPr lang="en-US" dirty="0" smtClean="0"/>
              <a:t>Some </a:t>
            </a:r>
            <a:r>
              <a:rPr lang="en-US" dirty="0"/>
              <a:t>changes will be continuing such as new reports, different workflows, some </a:t>
            </a:r>
            <a:r>
              <a:rPr lang="en-US" dirty="0" smtClean="0"/>
              <a:t>localization </a:t>
            </a:r>
            <a:r>
              <a:rPr lang="en-US" dirty="0"/>
              <a:t>on taxes etc. </a:t>
            </a:r>
            <a:endParaRPr lang="en-US" dirty="0" smtClean="0"/>
          </a:p>
          <a:p>
            <a:pPr algn="just">
              <a:lnSpc>
                <a:spcPct val="150000"/>
              </a:lnSpc>
            </a:pPr>
            <a:r>
              <a:rPr lang="en-US" dirty="0" smtClean="0"/>
              <a:t>For </a:t>
            </a:r>
            <a:r>
              <a:rPr lang="en-US" dirty="0"/>
              <a:t>a complicated system, there may be a third party vendor, helping maintenance at site. </a:t>
            </a:r>
            <a:endParaRPr lang="en-US" dirty="0" smtClean="0"/>
          </a:p>
        </p:txBody>
      </p:sp>
    </p:spTree>
    <p:extLst>
      <p:ext uri="{BB962C8B-B14F-4D97-AF65-F5344CB8AC3E}">
        <p14:creationId xmlns:p14="http://schemas.microsoft.com/office/powerpoint/2010/main" val="4615308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77000"/>
          </a:xfrm>
        </p:spPr>
        <p:txBody>
          <a:bodyPr>
            <a:normAutofit fontScale="92500"/>
          </a:bodyPr>
          <a:lstStyle/>
          <a:p>
            <a:pPr marL="0" indent="0">
              <a:buNone/>
            </a:pPr>
            <a:r>
              <a:rPr lang="en-US" sz="2800" b="1" dirty="0"/>
              <a:t>People Organization in implementation</a:t>
            </a:r>
            <a:r>
              <a:rPr lang="en-US" sz="2800" b="1" dirty="0" smtClean="0"/>
              <a:t>:</a:t>
            </a:r>
          </a:p>
          <a:p>
            <a:pPr marL="0" indent="0">
              <a:buNone/>
            </a:pPr>
            <a:r>
              <a:rPr lang="en-US" sz="2000" b="1" u="sng" dirty="0" smtClean="0"/>
              <a:t>1. ERP </a:t>
            </a:r>
            <a:r>
              <a:rPr lang="en-US" sz="2000" b="1" u="sng" dirty="0"/>
              <a:t>CONSULTANTS &amp; VENDORS</a:t>
            </a:r>
            <a:r>
              <a:rPr lang="en-US" sz="2000" b="1" u="sng" dirty="0" smtClean="0"/>
              <a:t>:</a:t>
            </a:r>
            <a:endParaRPr lang="en-US" sz="2000" u="sng" dirty="0"/>
          </a:p>
          <a:p>
            <a:pPr algn="just">
              <a:lnSpc>
                <a:spcPct val="150000"/>
              </a:lnSpc>
            </a:pPr>
            <a:r>
              <a:rPr lang="en-US" dirty="0"/>
              <a:t>During 1990, ERP market was dominated by few vendors namely SAP, </a:t>
            </a:r>
            <a:r>
              <a:rPr lang="en-US" dirty="0" err="1"/>
              <a:t>BaaN</a:t>
            </a:r>
            <a:r>
              <a:rPr lang="en-US" dirty="0"/>
              <a:t>, Oracle, People Soft and JD Edwards, who were also known as big five of ERP market. </a:t>
            </a:r>
            <a:endParaRPr lang="en-US" dirty="0" smtClean="0"/>
          </a:p>
          <a:p>
            <a:pPr algn="just">
              <a:lnSpc>
                <a:spcPct val="150000"/>
              </a:lnSpc>
            </a:pPr>
            <a:r>
              <a:rPr lang="en-US" dirty="0" smtClean="0"/>
              <a:t>The </a:t>
            </a:r>
            <a:r>
              <a:rPr lang="en-US" dirty="0"/>
              <a:t>market was, then, was growing at compound rate of approximately 35%. Fortune 500 companies were the major customers. </a:t>
            </a:r>
            <a:endParaRPr lang="en-US" dirty="0" smtClean="0"/>
          </a:p>
          <a:p>
            <a:pPr algn="just">
              <a:lnSpc>
                <a:spcPct val="150000"/>
              </a:lnSpc>
            </a:pPr>
            <a:r>
              <a:rPr lang="en-US" dirty="0" smtClean="0"/>
              <a:t>Key </a:t>
            </a:r>
            <a:r>
              <a:rPr lang="en-US" dirty="0"/>
              <a:t>focus of ERP vendors, during that period, was to expand functional scope of their product and provide sharper vertical focus. </a:t>
            </a:r>
            <a:endParaRPr lang="en-US" dirty="0" smtClean="0"/>
          </a:p>
          <a:p>
            <a:pPr algn="just">
              <a:lnSpc>
                <a:spcPct val="150000"/>
              </a:lnSpc>
            </a:pPr>
            <a:r>
              <a:rPr lang="en-US" dirty="0" smtClean="0"/>
              <a:t>Manufacturing </a:t>
            </a:r>
            <a:r>
              <a:rPr lang="en-US" dirty="0"/>
              <a:t>made up for the largest segment of ERP spending</a:t>
            </a:r>
            <a:r>
              <a:rPr lang="en-US" dirty="0" smtClean="0"/>
              <a:t>.</a:t>
            </a:r>
            <a:endParaRPr lang="en-US" dirty="0"/>
          </a:p>
        </p:txBody>
      </p:sp>
    </p:spTree>
    <p:extLst>
      <p:ext uri="{BB962C8B-B14F-4D97-AF65-F5344CB8AC3E}">
        <p14:creationId xmlns:p14="http://schemas.microsoft.com/office/powerpoint/2010/main" val="23925877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629400"/>
          </a:xfrm>
        </p:spPr>
        <p:txBody>
          <a:bodyPr>
            <a:normAutofit/>
          </a:bodyPr>
          <a:lstStyle/>
          <a:p>
            <a:pPr marL="0" indent="0">
              <a:buNone/>
            </a:pPr>
            <a:r>
              <a:rPr lang="en-US" b="1" u="sng" dirty="0"/>
              <a:t>ERP market went into an upheaval and following trend emerges</a:t>
            </a:r>
            <a:r>
              <a:rPr lang="en-US" b="1" u="sng" dirty="0" smtClean="0"/>
              <a:t>:</a:t>
            </a:r>
            <a:endParaRPr lang="en-US" u="sng" dirty="0"/>
          </a:p>
          <a:p>
            <a:pPr algn="just">
              <a:lnSpc>
                <a:spcPct val="150000"/>
              </a:lnSpc>
            </a:pPr>
            <a:r>
              <a:rPr lang="en-US" b="1" dirty="0"/>
              <a:t>Increased acquisition and merger activities: </a:t>
            </a:r>
            <a:r>
              <a:rPr lang="en-US" dirty="0"/>
              <a:t> Financially stronger ERP vendors started to</a:t>
            </a:r>
            <a:r>
              <a:rPr lang="en-US" b="1" dirty="0"/>
              <a:t> </a:t>
            </a:r>
            <a:r>
              <a:rPr lang="en-US" dirty="0"/>
              <a:t>swallow their weaker brethren. Private Equity firms also started to play a big role</a:t>
            </a:r>
            <a:r>
              <a:rPr lang="en-US" dirty="0" smtClean="0"/>
              <a:t>.</a:t>
            </a:r>
          </a:p>
          <a:p>
            <a:pPr algn="just">
              <a:lnSpc>
                <a:spcPct val="150000"/>
              </a:lnSpc>
            </a:pPr>
            <a:r>
              <a:rPr lang="en-US" b="1" dirty="0"/>
              <a:t>Segmenting / diversifying of ERP Market: </a:t>
            </a:r>
            <a:r>
              <a:rPr lang="en-US" dirty="0"/>
              <a:t>Due to saturation at top end, ERP vendors were</a:t>
            </a:r>
            <a:r>
              <a:rPr lang="en-US" b="1" dirty="0"/>
              <a:t> </a:t>
            </a:r>
            <a:r>
              <a:rPr lang="en-US" dirty="0"/>
              <a:t>trying to penetrate medium and small market segments. </a:t>
            </a:r>
            <a:endParaRPr lang="en-US" dirty="0" smtClean="0"/>
          </a:p>
          <a:p>
            <a:pPr algn="just">
              <a:lnSpc>
                <a:spcPct val="150000"/>
              </a:lnSpc>
            </a:pPr>
            <a:r>
              <a:rPr lang="en-US" dirty="0" smtClean="0"/>
              <a:t>The </a:t>
            </a:r>
            <a:r>
              <a:rPr lang="en-US" dirty="0"/>
              <a:t>market thus got segmented into tier 1(large organization), Tier 2(medium organizations) and tier 3 (small organization). </a:t>
            </a:r>
            <a:r>
              <a:rPr lang="en-US" dirty="0" smtClean="0"/>
              <a:t>ERP </a:t>
            </a:r>
            <a:r>
              <a:rPr lang="en-US" dirty="0"/>
              <a:t>vendors were also diversifying their product to different verticals. </a:t>
            </a:r>
          </a:p>
          <a:p>
            <a:endParaRPr lang="en-US" dirty="0"/>
          </a:p>
        </p:txBody>
      </p:sp>
    </p:spTree>
    <p:extLst>
      <p:ext uri="{BB962C8B-B14F-4D97-AF65-F5344CB8AC3E}">
        <p14:creationId xmlns:p14="http://schemas.microsoft.com/office/powerpoint/2010/main" val="18313866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algn="just">
              <a:lnSpc>
                <a:spcPct val="150000"/>
              </a:lnSpc>
            </a:pPr>
            <a:r>
              <a:rPr lang="en-US" b="1" dirty="0"/>
              <a:t>Web enablement: </a:t>
            </a:r>
            <a:r>
              <a:rPr lang="en-US" dirty="0" smtClean="0"/>
              <a:t>Rising </a:t>
            </a:r>
            <a:r>
              <a:rPr lang="en-US" dirty="0"/>
              <a:t>opportunity of ERP vendors was to leverage their existing products</a:t>
            </a:r>
            <a:r>
              <a:rPr lang="en-US" b="1" dirty="0"/>
              <a:t> </a:t>
            </a:r>
            <a:r>
              <a:rPr lang="en-US" dirty="0"/>
              <a:t>with niece acquisition, to extend beyond their earlier solutions, limited to four walls of an organization. </a:t>
            </a:r>
            <a:endParaRPr lang="en-US" dirty="0" smtClean="0"/>
          </a:p>
          <a:p>
            <a:pPr algn="just">
              <a:lnSpc>
                <a:spcPct val="150000"/>
              </a:lnSpc>
            </a:pPr>
            <a:r>
              <a:rPr lang="en-US" dirty="0" smtClean="0"/>
              <a:t>The </a:t>
            </a:r>
            <a:r>
              <a:rPr lang="en-US" dirty="0"/>
              <a:t>explosive development of internet made possible seamless web based collaboration by organizations with their vendors and customers, such as “mySap.com” solution from SAP and e-business suite from Oracle.</a:t>
            </a:r>
          </a:p>
        </p:txBody>
      </p:sp>
    </p:spTree>
    <p:extLst>
      <p:ext uri="{BB962C8B-B14F-4D97-AF65-F5344CB8AC3E}">
        <p14:creationId xmlns:p14="http://schemas.microsoft.com/office/powerpoint/2010/main" val="2559064821"/>
      </p:ext>
    </p:extLst>
  </p:cSld>
  <p:clrMapOvr>
    <a:masterClrMapping/>
  </p:clrMapOvr>
  <p:transition spd="slow">
    <p:push di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smtClean="0"/>
              <a:t>2. EMPLOYEES.</a:t>
            </a:r>
            <a:endParaRPr lang="en-US" u="sng" dirty="0"/>
          </a:p>
          <a:p>
            <a:pPr algn="just">
              <a:lnSpc>
                <a:spcPct val="150000"/>
              </a:lnSpc>
            </a:pPr>
            <a:r>
              <a:rPr lang="en-US" dirty="0"/>
              <a:t>We’ve all read about the benefits of ERP software solutions in businesses. </a:t>
            </a:r>
            <a:endParaRPr lang="en-US" dirty="0" smtClean="0"/>
          </a:p>
          <a:p>
            <a:pPr algn="just">
              <a:lnSpc>
                <a:spcPct val="150000"/>
              </a:lnSpc>
            </a:pPr>
            <a:r>
              <a:rPr lang="en-US" dirty="0" smtClean="0"/>
              <a:t>However</a:t>
            </a:r>
            <a:r>
              <a:rPr lang="en-US" dirty="0"/>
              <a:t>, what many don’t seem realize is the importance of ensuring the proper training for all employees (or ERP users). </a:t>
            </a:r>
            <a:endParaRPr lang="en-US" dirty="0" smtClean="0"/>
          </a:p>
          <a:p>
            <a:pPr algn="just">
              <a:lnSpc>
                <a:spcPct val="150000"/>
              </a:lnSpc>
            </a:pPr>
            <a:r>
              <a:rPr lang="en-US" dirty="0" smtClean="0"/>
              <a:t>Simply </a:t>
            </a:r>
            <a:r>
              <a:rPr lang="en-US" dirty="0"/>
              <a:t>implementing an ERP solution won’t increase efficiency at your company; it’s the combination of the ERP solution and knowing how to properly use the system. </a:t>
            </a:r>
            <a:endParaRPr lang="en-US" dirty="0" smtClean="0"/>
          </a:p>
          <a:p>
            <a:pPr algn="just">
              <a:lnSpc>
                <a:spcPct val="150000"/>
              </a:lnSpc>
            </a:pPr>
            <a:r>
              <a:rPr lang="en-US" dirty="0" smtClean="0"/>
              <a:t>If </a:t>
            </a:r>
            <a:r>
              <a:rPr lang="en-US" dirty="0"/>
              <a:t>employees don’t fully understand how to use the ERP system, then efficiency will not be reached and some may view the investment as wasted.</a:t>
            </a:r>
          </a:p>
          <a:p>
            <a:endParaRPr lang="en-US" dirty="0"/>
          </a:p>
        </p:txBody>
      </p:sp>
    </p:spTree>
    <p:extLst>
      <p:ext uri="{BB962C8B-B14F-4D97-AF65-F5344CB8AC3E}">
        <p14:creationId xmlns:p14="http://schemas.microsoft.com/office/powerpoint/2010/main" val="3790189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92500" lnSpcReduction="10000"/>
          </a:bodyPr>
          <a:lstStyle/>
          <a:p>
            <a:pPr marL="0" indent="0">
              <a:buNone/>
            </a:pPr>
            <a:r>
              <a:rPr lang="en-US" b="1" u="sng" dirty="0"/>
              <a:t>S</a:t>
            </a:r>
            <a:r>
              <a:rPr lang="en-US" b="1" u="sng" dirty="0" smtClean="0"/>
              <a:t>uccess </a:t>
            </a:r>
            <a:r>
              <a:rPr lang="en-US" b="1" u="sng" dirty="0"/>
              <a:t>and </a:t>
            </a:r>
            <a:r>
              <a:rPr lang="en-US" b="1" u="sng" dirty="0" smtClean="0"/>
              <a:t>Failure Factors </a:t>
            </a:r>
            <a:r>
              <a:rPr lang="en-US" b="1" u="sng" dirty="0"/>
              <a:t>of ERP </a:t>
            </a:r>
            <a:r>
              <a:rPr lang="en-US" b="1" u="sng" dirty="0" smtClean="0"/>
              <a:t>Implementation</a:t>
            </a:r>
            <a:endParaRPr lang="en-US" b="1" u="sng" dirty="0"/>
          </a:p>
          <a:p>
            <a:pPr marL="0" indent="0">
              <a:buNone/>
            </a:pPr>
            <a:r>
              <a:rPr lang="en-US" b="1" u="sng" dirty="0" smtClean="0"/>
              <a:t>ERP </a:t>
            </a:r>
            <a:r>
              <a:rPr lang="en-US" b="1" u="sng" dirty="0"/>
              <a:t>success </a:t>
            </a:r>
            <a:r>
              <a:rPr lang="en-US" b="1" u="sng" dirty="0" smtClean="0"/>
              <a:t>factors</a:t>
            </a:r>
            <a:endParaRPr lang="en-US" u="sng" dirty="0"/>
          </a:p>
          <a:p>
            <a:pPr marL="0" indent="0" algn="just">
              <a:lnSpc>
                <a:spcPct val="150000"/>
              </a:lnSpc>
              <a:buNone/>
            </a:pPr>
            <a:r>
              <a:rPr lang="en-US" b="1" dirty="0" smtClean="0"/>
              <a:t>1. Complete </a:t>
            </a:r>
            <a:r>
              <a:rPr lang="en-US" b="1" dirty="0"/>
              <a:t>focus on business requirements</a:t>
            </a:r>
            <a:endParaRPr lang="en-US" dirty="0"/>
          </a:p>
          <a:p>
            <a:pPr algn="just">
              <a:lnSpc>
                <a:spcPct val="150000"/>
              </a:lnSpc>
            </a:pPr>
            <a:r>
              <a:rPr lang="en-US" dirty="0"/>
              <a:t>The priority should be focused on the effective running of a business. Once you have defined the needs properly, you can involve in a much more effective ERP software selection. It will lead to the accurate running of your business operations.</a:t>
            </a:r>
          </a:p>
          <a:p>
            <a:pPr marL="0" indent="0" algn="just">
              <a:lnSpc>
                <a:spcPct val="150000"/>
              </a:lnSpc>
              <a:buNone/>
            </a:pPr>
            <a:r>
              <a:rPr lang="en-US" b="1" dirty="0" smtClean="0"/>
              <a:t>2. Selection </a:t>
            </a:r>
            <a:r>
              <a:rPr lang="en-US" b="1" dirty="0"/>
              <a:t>of software</a:t>
            </a:r>
            <a:endParaRPr lang="en-US" dirty="0"/>
          </a:p>
          <a:p>
            <a:pPr algn="just">
              <a:lnSpc>
                <a:spcPct val="150000"/>
              </a:lnSpc>
            </a:pPr>
            <a:r>
              <a:rPr lang="en-US" dirty="0"/>
              <a:t>Selecting the wrong software is the most common fault. At least some people do it while executing an </a:t>
            </a:r>
            <a:r>
              <a:rPr lang="en-US" dirty="0">
                <a:hlinkClick r:id="rId2"/>
              </a:rPr>
              <a:t>ERP system</a:t>
            </a:r>
            <a:r>
              <a:rPr lang="en-US" dirty="0"/>
              <a:t>. After understanding the exact needs, the priority should be given to choosing a perfect ERP. It will let you better know your future needs, priorities, vendors, sales, and more.</a:t>
            </a:r>
          </a:p>
          <a:p>
            <a:endParaRPr lang="en-US" dirty="0"/>
          </a:p>
        </p:txBody>
      </p:sp>
    </p:spTree>
    <p:extLst>
      <p:ext uri="{BB962C8B-B14F-4D97-AF65-F5344CB8AC3E}">
        <p14:creationId xmlns:p14="http://schemas.microsoft.com/office/powerpoint/2010/main" val="17651863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92500" lnSpcReduction="10000"/>
          </a:bodyPr>
          <a:lstStyle/>
          <a:p>
            <a:pPr marL="0" indent="0">
              <a:buNone/>
            </a:pPr>
            <a:r>
              <a:rPr lang="en-US" b="1" dirty="0" smtClean="0"/>
              <a:t>3. Scope </a:t>
            </a:r>
            <a:r>
              <a:rPr lang="en-US" b="1" dirty="0"/>
              <a:t>of the project</a:t>
            </a:r>
            <a:endParaRPr lang="en-US" dirty="0"/>
          </a:p>
          <a:p>
            <a:pPr algn="just">
              <a:lnSpc>
                <a:spcPct val="150000"/>
              </a:lnSpc>
            </a:pPr>
            <a:r>
              <a:rPr lang="en-US" dirty="0"/>
              <a:t>Clearly describing the scope of a project will undoubtedly convey the status, its minute details, the steps needed to be included in the project, etc. Because the ERP system may not satisfy all your requirements. Simply creating the strategies and recognizing the modules will only allow you to exactly use the tools and components associated with it.</a:t>
            </a:r>
          </a:p>
          <a:p>
            <a:pPr marL="0" indent="0" algn="just">
              <a:lnSpc>
                <a:spcPct val="150000"/>
              </a:lnSpc>
              <a:buNone/>
            </a:pPr>
            <a:r>
              <a:rPr lang="en-US" b="1" dirty="0" smtClean="0"/>
              <a:t>4. ROI</a:t>
            </a:r>
            <a:endParaRPr lang="en-US" dirty="0"/>
          </a:p>
          <a:p>
            <a:pPr algn="just">
              <a:lnSpc>
                <a:spcPct val="150000"/>
              </a:lnSpc>
            </a:pPr>
            <a:r>
              <a:rPr lang="en-US" dirty="0"/>
              <a:t>These are not revolutionary or even fresh ideas, but it should be handled carefully to implement the ERP system and to make profits. For a business, the performance, targets, models, deadlines, etc. should be measured carefully since it directly affects the profit of a business.</a:t>
            </a:r>
          </a:p>
          <a:p>
            <a:endParaRPr lang="en-US" dirty="0"/>
          </a:p>
        </p:txBody>
      </p:sp>
    </p:spTree>
    <p:extLst>
      <p:ext uri="{BB962C8B-B14F-4D97-AF65-F5344CB8AC3E}">
        <p14:creationId xmlns:p14="http://schemas.microsoft.com/office/powerpoint/2010/main" val="21834227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lgn="just">
              <a:lnSpc>
                <a:spcPct val="150000"/>
              </a:lnSpc>
              <a:buNone/>
            </a:pPr>
            <a:r>
              <a:rPr lang="en-US" b="1" dirty="0" smtClean="0"/>
              <a:t>5. Budget</a:t>
            </a:r>
            <a:endParaRPr lang="en-US" dirty="0"/>
          </a:p>
          <a:p>
            <a:pPr algn="just">
              <a:lnSpc>
                <a:spcPct val="150000"/>
              </a:lnSpc>
            </a:pPr>
            <a:r>
              <a:rPr lang="en-US" dirty="0"/>
              <a:t>Each company has to generate a convincing budget. The budget includes the whole price like software, hardware and staff resources for the execution. All of these have to be done for making ROI from an ERP project.</a:t>
            </a:r>
          </a:p>
          <a:p>
            <a:endParaRPr lang="en-US" dirty="0"/>
          </a:p>
        </p:txBody>
      </p:sp>
    </p:spTree>
    <p:extLst>
      <p:ext uri="{BB962C8B-B14F-4D97-AF65-F5344CB8AC3E}">
        <p14:creationId xmlns:p14="http://schemas.microsoft.com/office/powerpoint/2010/main" val="2462942341"/>
      </p:ext>
    </p:extLst>
  </p:cSld>
  <p:clrMapOvr>
    <a:masterClrMapping/>
  </p:clrMapOvr>
  <p:transition spd="slow">
    <p:push dir="u"/>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u="sng" dirty="0"/>
              <a:t>ERP failure factors</a:t>
            </a:r>
            <a:endParaRPr lang="en-US" dirty="0"/>
          </a:p>
          <a:p>
            <a:pPr marL="0" indent="0" algn="just">
              <a:lnSpc>
                <a:spcPct val="150000"/>
              </a:lnSpc>
              <a:buNone/>
            </a:pPr>
            <a:r>
              <a:rPr lang="en-US" b="1" dirty="0" smtClean="0"/>
              <a:t>1. Lack </a:t>
            </a:r>
            <a:r>
              <a:rPr lang="en-US" b="1" dirty="0"/>
              <a:t>of knowledge</a:t>
            </a:r>
            <a:endParaRPr lang="en-US" dirty="0"/>
          </a:p>
          <a:p>
            <a:pPr algn="just">
              <a:lnSpc>
                <a:spcPct val="150000"/>
              </a:lnSpc>
            </a:pPr>
            <a:r>
              <a:rPr lang="en-US" dirty="0"/>
              <a:t>If the staff is not educated and up-to-date about the functioning of the ERP system and confident about the safety of their jobs by the upper management, they will start trusting the stories others say and interrupt the ERP execution.</a:t>
            </a:r>
          </a:p>
          <a:p>
            <a:pPr marL="0" indent="0" algn="just">
              <a:lnSpc>
                <a:spcPct val="150000"/>
              </a:lnSpc>
              <a:buNone/>
            </a:pPr>
            <a:r>
              <a:rPr lang="en-US" b="1" dirty="0" smtClean="0"/>
              <a:t>2. Wide </a:t>
            </a:r>
            <a:r>
              <a:rPr lang="en-US" b="1" dirty="0"/>
              <a:t>customization</a:t>
            </a:r>
            <a:endParaRPr lang="en-US" dirty="0"/>
          </a:p>
          <a:p>
            <a:pPr algn="just">
              <a:lnSpc>
                <a:spcPct val="150000"/>
              </a:lnSpc>
            </a:pPr>
            <a:r>
              <a:rPr lang="en-US" dirty="0"/>
              <a:t>When you widely customize an ERP installation, you not only enhance time and prices but also installing the next publication of the ERP software highly tough and expensive.</a:t>
            </a:r>
          </a:p>
          <a:p>
            <a:endParaRPr lang="en-US" dirty="0"/>
          </a:p>
        </p:txBody>
      </p:sp>
    </p:spTree>
    <p:extLst>
      <p:ext uri="{BB962C8B-B14F-4D97-AF65-F5344CB8AC3E}">
        <p14:creationId xmlns:p14="http://schemas.microsoft.com/office/powerpoint/2010/main" val="3150219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smtClean="0"/>
              <a:t>3. Absence </a:t>
            </a:r>
            <a:r>
              <a:rPr lang="en-US" b="1" dirty="0"/>
              <a:t>of enough management commitment</a:t>
            </a:r>
            <a:endParaRPr lang="en-US" dirty="0"/>
          </a:p>
          <a:p>
            <a:pPr algn="just">
              <a:lnSpc>
                <a:spcPct val="150000"/>
              </a:lnSpc>
            </a:pPr>
            <a:r>
              <a:rPr lang="en-US" dirty="0"/>
              <a:t>The management should initiate and prove that the ERP execution has their complete support. </a:t>
            </a:r>
            <a:endParaRPr lang="en-US" dirty="0" smtClean="0"/>
          </a:p>
          <a:p>
            <a:pPr algn="just">
              <a:lnSpc>
                <a:spcPct val="150000"/>
              </a:lnSpc>
            </a:pPr>
            <a:r>
              <a:rPr lang="en-US" dirty="0" smtClean="0"/>
              <a:t>An </a:t>
            </a:r>
            <a:r>
              <a:rPr lang="en-US" dirty="0"/>
              <a:t>ERP operation is not simply clicking a button, it takes time and focuses to get correctly done. </a:t>
            </a:r>
            <a:endParaRPr lang="en-US" dirty="0" smtClean="0"/>
          </a:p>
          <a:p>
            <a:pPr algn="just">
              <a:lnSpc>
                <a:spcPct val="150000"/>
              </a:lnSpc>
            </a:pPr>
            <a:r>
              <a:rPr lang="en-US" dirty="0" smtClean="0"/>
              <a:t>If </a:t>
            </a:r>
            <a:r>
              <a:rPr lang="en-US" dirty="0"/>
              <a:t>not properly implemented, it will disturb the majority of the main business procedures. </a:t>
            </a:r>
            <a:endParaRPr lang="en-US" dirty="0" smtClean="0"/>
          </a:p>
          <a:p>
            <a:pPr algn="just">
              <a:lnSpc>
                <a:spcPct val="150000"/>
              </a:lnSpc>
            </a:pPr>
            <a:r>
              <a:rPr lang="en-US" dirty="0" smtClean="0"/>
              <a:t>The </a:t>
            </a:r>
            <a:r>
              <a:rPr lang="en-US" dirty="0"/>
              <a:t>project team should communicate clearly and regularly with the company about the prospects for the project, keeping a positive attitude, showing appreciation, etc. for a productive business.</a:t>
            </a:r>
          </a:p>
          <a:p>
            <a:endParaRPr lang="en-US" dirty="0"/>
          </a:p>
        </p:txBody>
      </p:sp>
    </p:spTree>
    <p:extLst>
      <p:ext uri="{BB962C8B-B14F-4D97-AF65-F5344CB8AC3E}">
        <p14:creationId xmlns:p14="http://schemas.microsoft.com/office/powerpoint/2010/main" val="39926961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629400"/>
          </a:xfrm>
        </p:spPr>
        <p:txBody>
          <a:bodyPr>
            <a:normAutofit lnSpcReduction="10000"/>
          </a:bodyPr>
          <a:lstStyle/>
          <a:p>
            <a:pPr marL="0" indent="0" algn="just">
              <a:lnSpc>
                <a:spcPct val="150000"/>
              </a:lnSpc>
              <a:buNone/>
            </a:pPr>
            <a:r>
              <a:rPr lang="en-US" b="1" dirty="0" smtClean="0"/>
              <a:t>4. Insufficient </a:t>
            </a:r>
            <a:r>
              <a:rPr lang="en-US" b="1" dirty="0"/>
              <a:t>resources</a:t>
            </a:r>
            <a:endParaRPr lang="en-US" dirty="0"/>
          </a:p>
          <a:p>
            <a:pPr algn="just">
              <a:lnSpc>
                <a:spcPct val="150000"/>
              </a:lnSpc>
            </a:pPr>
            <a:r>
              <a:rPr lang="en-US" dirty="0"/>
              <a:t>The primary budgets can be frequently exceeded and there may be still numerous hidden charges in an ERP execution. Though implementations can get expensive, the price of moving forward with inexperienced resources is far bigger. So, while making the budget and assigning resources, care must be taken to study all the features that could affect the costs, infrastructure requirements, etc</a:t>
            </a:r>
            <a:r>
              <a:rPr lang="en-US" dirty="0" smtClean="0"/>
              <a:t>.</a:t>
            </a:r>
          </a:p>
          <a:p>
            <a:pPr marL="0" indent="0" algn="just">
              <a:lnSpc>
                <a:spcPct val="150000"/>
              </a:lnSpc>
              <a:buNone/>
            </a:pPr>
            <a:r>
              <a:rPr lang="en-US" b="1" dirty="0" smtClean="0"/>
              <a:t>5. Unrealistic </a:t>
            </a:r>
            <a:r>
              <a:rPr lang="en-US" b="1" dirty="0"/>
              <a:t>expectations</a:t>
            </a:r>
            <a:endParaRPr lang="en-US" dirty="0"/>
          </a:p>
          <a:p>
            <a:pPr algn="just">
              <a:lnSpc>
                <a:spcPct val="150000"/>
              </a:lnSpc>
            </a:pPr>
            <a:r>
              <a:rPr lang="en-US" dirty="0"/>
              <a:t>ERP systems can create intense productivity if effectively implemented. The management and workers must be aware of the advantages to reduce any over expectations.</a:t>
            </a:r>
          </a:p>
          <a:p>
            <a:endParaRPr lang="en-US" dirty="0"/>
          </a:p>
          <a:p>
            <a:endParaRPr lang="en-US" dirty="0"/>
          </a:p>
        </p:txBody>
      </p:sp>
    </p:spTree>
    <p:extLst>
      <p:ext uri="{BB962C8B-B14F-4D97-AF65-F5344CB8AC3E}">
        <p14:creationId xmlns:p14="http://schemas.microsoft.com/office/powerpoint/2010/main" val="27312677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fontScale="92500" lnSpcReduction="20000"/>
          </a:bodyPr>
          <a:lstStyle/>
          <a:p>
            <a:pPr marL="0" indent="0">
              <a:buNone/>
            </a:pPr>
            <a:r>
              <a:rPr lang="en-US" b="1" dirty="0" smtClean="0"/>
              <a:t>4. Extending </a:t>
            </a:r>
            <a:r>
              <a:rPr lang="en-US" b="1" dirty="0"/>
              <a:t>Values:</a:t>
            </a:r>
            <a:r>
              <a:rPr lang="en-US" dirty="0"/>
              <a:t> </a:t>
            </a:r>
            <a:endParaRPr lang="en-US" dirty="0" smtClean="0"/>
          </a:p>
          <a:p>
            <a:pPr algn="just">
              <a:lnSpc>
                <a:spcPct val="150000"/>
              </a:lnSpc>
            </a:pPr>
            <a:r>
              <a:rPr lang="en-US" dirty="0" smtClean="0"/>
              <a:t>This </a:t>
            </a:r>
            <a:r>
              <a:rPr lang="en-US" dirty="0"/>
              <a:t>phase overlap with the phase of maintenance. </a:t>
            </a:r>
            <a:endParaRPr lang="en-US" dirty="0" smtClean="0"/>
          </a:p>
          <a:p>
            <a:pPr algn="just">
              <a:lnSpc>
                <a:spcPct val="150000"/>
              </a:lnSpc>
            </a:pPr>
            <a:r>
              <a:rPr lang="en-US" dirty="0" smtClean="0"/>
              <a:t>New </a:t>
            </a:r>
            <a:r>
              <a:rPr lang="en-US" dirty="0"/>
              <a:t>or changed business processes </a:t>
            </a:r>
            <a:r>
              <a:rPr lang="en-US" dirty="0" smtClean="0"/>
              <a:t>necessitate </a:t>
            </a:r>
            <a:r>
              <a:rPr lang="en-US" dirty="0"/>
              <a:t>minor or moderate changes in the system. </a:t>
            </a:r>
            <a:endParaRPr lang="en-US" dirty="0" smtClean="0"/>
          </a:p>
          <a:p>
            <a:pPr algn="just">
              <a:lnSpc>
                <a:spcPct val="150000"/>
              </a:lnSpc>
            </a:pPr>
            <a:r>
              <a:rPr lang="en-US" dirty="0" smtClean="0"/>
              <a:t>There </a:t>
            </a:r>
            <a:r>
              <a:rPr lang="en-US" dirty="0"/>
              <a:t>may be extensive changes under scenario such as </a:t>
            </a:r>
            <a:endParaRPr lang="en-US" dirty="0" smtClean="0"/>
          </a:p>
          <a:p>
            <a:pPr marL="0" indent="0" algn="just">
              <a:lnSpc>
                <a:spcPct val="150000"/>
              </a:lnSpc>
              <a:buNone/>
            </a:pPr>
            <a:r>
              <a:rPr lang="en-US" dirty="0" err="1" smtClean="0"/>
              <a:t>i</a:t>
            </a:r>
            <a:r>
              <a:rPr lang="en-US" dirty="0"/>
              <a:t>) implementing a new accounting system </a:t>
            </a:r>
            <a:endParaRPr lang="en-US" dirty="0" smtClean="0"/>
          </a:p>
          <a:p>
            <a:pPr marL="0" indent="0" algn="just">
              <a:lnSpc>
                <a:spcPct val="150000"/>
              </a:lnSpc>
              <a:buNone/>
            </a:pPr>
            <a:r>
              <a:rPr lang="en-US" dirty="0" smtClean="0"/>
              <a:t>ii</a:t>
            </a:r>
            <a:r>
              <a:rPr lang="en-US" dirty="0"/>
              <a:t>) A new regulatory </a:t>
            </a:r>
            <a:r>
              <a:rPr lang="en-US" dirty="0" smtClean="0"/>
              <a:t>requirement</a:t>
            </a:r>
          </a:p>
          <a:p>
            <a:pPr marL="0" indent="0" algn="just">
              <a:lnSpc>
                <a:spcPct val="150000"/>
              </a:lnSpc>
              <a:buNone/>
            </a:pPr>
            <a:r>
              <a:rPr lang="en-US" dirty="0" smtClean="0"/>
              <a:t>iii</a:t>
            </a:r>
            <a:r>
              <a:rPr lang="en-US" dirty="0"/>
              <a:t>) </a:t>
            </a:r>
            <a:r>
              <a:rPr lang="en-US" dirty="0" smtClean="0"/>
              <a:t>Acquisitions / restructuring</a:t>
            </a:r>
          </a:p>
          <a:p>
            <a:pPr marL="0" indent="0" algn="just">
              <a:lnSpc>
                <a:spcPct val="150000"/>
              </a:lnSpc>
              <a:buNone/>
            </a:pPr>
            <a:r>
              <a:rPr lang="en-US" dirty="0" smtClean="0"/>
              <a:t>iv</a:t>
            </a:r>
            <a:r>
              <a:rPr lang="en-US" dirty="0"/>
              <a:t>) Extending the system with add on </a:t>
            </a:r>
            <a:r>
              <a:rPr lang="en-US" dirty="0" smtClean="0"/>
              <a:t>products such </a:t>
            </a:r>
            <a:r>
              <a:rPr lang="en-US" dirty="0"/>
              <a:t>as Customer Relationship Management and Business Intelligence (BI). </a:t>
            </a:r>
            <a:endParaRPr lang="en-US" dirty="0" smtClean="0"/>
          </a:p>
          <a:p>
            <a:pPr algn="just">
              <a:lnSpc>
                <a:spcPct val="150000"/>
              </a:lnSpc>
            </a:pPr>
            <a:r>
              <a:rPr lang="en-US" dirty="0" smtClean="0"/>
              <a:t>Sometime </a:t>
            </a:r>
            <a:r>
              <a:rPr lang="en-US" dirty="0"/>
              <a:t>the cost changes may be prohibitive, particularly for systems where a lot of customization has been done during implementation phase.</a:t>
            </a:r>
          </a:p>
        </p:txBody>
      </p:sp>
    </p:spTree>
    <p:extLst>
      <p:ext uri="{BB962C8B-B14F-4D97-AF65-F5344CB8AC3E}">
        <p14:creationId xmlns:p14="http://schemas.microsoft.com/office/powerpoint/2010/main" val="5477582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endParaRPr lang="en-US" dirty="0"/>
          </a:p>
        </p:txBody>
      </p:sp>
    </p:spTree>
    <p:extLst>
      <p:ext uri="{BB962C8B-B14F-4D97-AF65-F5344CB8AC3E}">
        <p14:creationId xmlns:p14="http://schemas.microsoft.com/office/powerpoint/2010/main" val="425394020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smtClean="0"/>
              <a:t>5. Decaying </a:t>
            </a:r>
            <a:r>
              <a:rPr lang="en-US" b="1" dirty="0"/>
              <a:t>Performance:</a:t>
            </a:r>
            <a:r>
              <a:rPr lang="en-US" dirty="0"/>
              <a:t> </a:t>
            </a:r>
            <a:endParaRPr lang="en-US" dirty="0" smtClean="0"/>
          </a:p>
          <a:p>
            <a:pPr algn="just">
              <a:lnSpc>
                <a:spcPct val="150000"/>
              </a:lnSpc>
            </a:pPr>
            <a:r>
              <a:rPr lang="en-US" dirty="0" smtClean="0"/>
              <a:t>For an enterprise, business need and technological requirement, continue to evolve. </a:t>
            </a:r>
          </a:p>
          <a:p>
            <a:pPr algn="just">
              <a:lnSpc>
                <a:spcPct val="150000"/>
              </a:lnSpc>
            </a:pPr>
            <a:r>
              <a:rPr lang="en-US" dirty="0" smtClean="0"/>
              <a:t>Cost, Complexity and difficulty to modify and update the existing system mount. </a:t>
            </a:r>
          </a:p>
          <a:p>
            <a:pPr algn="just">
              <a:lnSpc>
                <a:spcPct val="150000"/>
              </a:lnSpc>
            </a:pPr>
            <a:r>
              <a:rPr lang="en-US" dirty="0" smtClean="0"/>
              <a:t>Fixing existing system is no more viable and provides diminishing return. </a:t>
            </a:r>
          </a:p>
          <a:p>
            <a:pPr algn="just">
              <a:lnSpc>
                <a:spcPct val="150000"/>
              </a:lnSpc>
            </a:pPr>
            <a:r>
              <a:rPr lang="en-US" dirty="0" smtClean="0"/>
              <a:t>Alternatives are investigated and decision of reimplementation is taken.</a:t>
            </a:r>
            <a:endParaRPr lang="en-US" dirty="0"/>
          </a:p>
        </p:txBody>
      </p:sp>
    </p:spTree>
    <p:extLst>
      <p:ext uri="{BB962C8B-B14F-4D97-AF65-F5344CB8AC3E}">
        <p14:creationId xmlns:p14="http://schemas.microsoft.com/office/powerpoint/2010/main" val="306448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lstStyle/>
          <a:p>
            <a:pPr marL="0" indent="0">
              <a:buNone/>
            </a:pPr>
            <a:r>
              <a:rPr lang="en-US" b="1" dirty="0" smtClean="0"/>
              <a:t>6. Reimplementation</a:t>
            </a:r>
            <a:r>
              <a:rPr lang="en-US" b="1" dirty="0"/>
              <a:t>:</a:t>
            </a:r>
            <a:r>
              <a:rPr lang="en-US" dirty="0"/>
              <a:t> </a:t>
            </a:r>
            <a:endParaRPr lang="en-US" dirty="0" smtClean="0"/>
          </a:p>
          <a:p>
            <a:pPr algn="just">
              <a:lnSpc>
                <a:spcPct val="150000"/>
              </a:lnSpc>
            </a:pPr>
            <a:r>
              <a:rPr lang="en-US" dirty="0" smtClean="0"/>
              <a:t>Similar </a:t>
            </a:r>
            <a:r>
              <a:rPr lang="en-US" dirty="0"/>
              <a:t>to Roll Out phase as mentioned above. </a:t>
            </a:r>
            <a:endParaRPr lang="en-US" dirty="0" smtClean="0"/>
          </a:p>
          <a:p>
            <a:pPr algn="just">
              <a:lnSpc>
                <a:spcPct val="150000"/>
              </a:lnSpc>
            </a:pPr>
            <a:r>
              <a:rPr lang="en-US" dirty="0" smtClean="0"/>
              <a:t>However</a:t>
            </a:r>
            <a:r>
              <a:rPr lang="en-US" dirty="0"/>
              <a:t>, the organizations are better organized now. </a:t>
            </a:r>
            <a:endParaRPr lang="en-US" dirty="0" smtClean="0"/>
          </a:p>
          <a:p>
            <a:pPr algn="just">
              <a:lnSpc>
                <a:spcPct val="150000"/>
              </a:lnSpc>
            </a:pPr>
            <a:r>
              <a:rPr lang="en-US" dirty="0" smtClean="0"/>
              <a:t>Initial </a:t>
            </a:r>
            <a:r>
              <a:rPr lang="en-US" dirty="0"/>
              <a:t>process will be carried out more professionally. </a:t>
            </a:r>
            <a:endParaRPr lang="en-US" dirty="0" smtClean="0"/>
          </a:p>
          <a:p>
            <a:pPr algn="just">
              <a:lnSpc>
                <a:spcPct val="150000"/>
              </a:lnSpc>
            </a:pPr>
            <a:r>
              <a:rPr lang="en-US" dirty="0" smtClean="0"/>
              <a:t>It </a:t>
            </a:r>
            <a:r>
              <a:rPr lang="en-US" dirty="0"/>
              <a:t>is likely that they will adopt more of a vanilla version with minimum need of customization, so that the next cycle gives a better Return on Investment (ROI).</a:t>
            </a:r>
          </a:p>
        </p:txBody>
      </p:sp>
    </p:spTree>
    <p:extLst>
      <p:ext uri="{BB962C8B-B14F-4D97-AF65-F5344CB8AC3E}">
        <p14:creationId xmlns:p14="http://schemas.microsoft.com/office/powerpoint/2010/main" val="15041008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326</TotalTime>
  <Words>3526</Words>
  <Application>Microsoft Office PowerPoint</Application>
  <PresentationFormat>On-screen Show (4:3)</PresentationFormat>
  <Paragraphs>359</Paragraphs>
  <Slides>70</Slides>
  <Notes>1</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Clarity</vt:lpstr>
      <vt:lpstr>ERP Module-2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dc:creator>
  <cp:lastModifiedBy>SAM</cp:lastModifiedBy>
  <cp:revision>114</cp:revision>
  <dcterms:created xsi:type="dcterms:W3CDTF">2006-08-16T00:00:00Z</dcterms:created>
  <dcterms:modified xsi:type="dcterms:W3CDTF">2021-03-11T14:56:13Z</dcterms:modified>
</cp:coreProperties>
</file>