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58" r:id="rId4"/>
    <p:sldId id="260" r:id="rId5"/>
    <p:sldId id="261" r:id="rId6"/>
    <p:sldId id="259" r:id="rId7"/>
    <p:sldId id="262" r:id="rId8"/>
    <p:sldId id="263" r:id="rId9"/>
    <p:sldId id="264" r:id="rId10"/>
    <p:sldId id="265" r:id="rId11"/>
    <p:sldId id="266" r:id="rId12"/>
    <p:sldId id="272" r:id="rId13"/>
    <p:sldId id="270" r:id="rId14"/>
    <p:sldId id="269" r:id="rId15"/>
    <p:sldId id="271" r:id="rId16"/>
    <p:sldId id="273" r:id="rId17"/>
    <p:sldId id="274" r:id="rId18"/>
    <p:sldId id="275" r:id="rId19"/>
    <p:sldId id="276" r:id="rId20"/>
    <p:sldId id="277" r:id="rId21"/>
    <p:sldId id="278" r:id="rId22"/>
    <p:sldId id="267" r:id="rId23"/>
    <p:sldId id="26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10 Pro" initials="W1P" lastIdx="1" clrIdx="0">
    <p:extLst>
      <p:ext uri="{19B8F6BF-5375-455C-9EA6-DF929625EA0E}">
        <p15:presenceInfo xmlns:p15="http://schemas.microsoft.com/office/powerpoint/2012/main" userId="Windows 10 Pr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85" autoAdjust="0"/>
    <p:restoredTop sz="94660"/>
  </p:normalViewPr>
  <p:slideViewPr>
    <p:cSldViewPr snapToGrid="0">
      <p:cViewPr varScale="1">
        <p:scale>
          <a:sx n="64" d="100"/>
          <a:sy n="64" d="100"/>
        </p:scale>
        <p:origin x="76" y="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6-14T22:26:06.557" idx="1">
    <p:pos x="10" y="10"/>
    <p:text/>
    <p:extLst>
      <p:ext uri="{C676402C-5697-4E1C-873F-D02D1690AC5C}">
        <p15:threadingInfo xmlns:p15="http://schemas.microsoft.com/office/powerpoint/2012/main" timeZoneBias="-33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4114632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2491241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174789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3205725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7125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2176751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37846361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3929727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237118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179D8-F69D-44AA-AFBB-B435B8828E76}" type="datetimeFigureOut">
              <a:rPr lang="en-US" smtClean="0"/>
              <a:t>08-Jul-21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3910261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C7179D8-F69D-44AA-AFBB-B435B8828E76}" type="datetimeFigureOut">
              <a:rPr lang="en-US" smtClean="0"/>
              <a:t>08-Jul-21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1182148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C7179D8-F69D-44AA-AFBB-B435B8828E76}" type="datetimeFigureOut">
              <a:rPr lang="en-US" smtClean="0"/>
              <a:t>08-Jul-21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4151641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C7179D8-F69D-44AA-AFBB-B435B8828E76}" type="datetimeFigureOut">
              <a:rPr lang="en-US" smtClean="0"/>
              <a:t>08-Jul-21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3180856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7179D8-F69D-44AA-AFBB-B435B8828E76}" type="datetimeFigureOut">
              <a:rPr lang="en-US" smtClean="0"/>
              <a:t>08-Jul-21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360564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7179D8-F69D-44AA-AFBB-B435B8828E76}" type="datetimeFigureOut">
              <a:rPr lang="en-US" smtClean="0"/>
              <a:t>08-Jul-21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1711589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7179D8-F69D-44AA-AFBB-B435B8828E76}" type="datetimeFigureOut">
              <a:rPr lang="en-US" smtClean="0"/>
              <a:t>08-Jul-21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E6C997-FA27-4A9E-AB32-9FF139968B6B}" type="slidenum">
              <a:rPr lang="en-US" smtClean="0"/>
              <a:t>‹#›</a:t>
            </a:fld>
            <a:endParaRPr lang="en-US"/>
          </a:p>
        </p:txBody>
      </p:sp>
    </p:spTree>
    <p:extLst>
      <p:ext uri="{BB962C8B-B14F-4D97-AF65-F5344CB8AC3E}">
        <p14:creationId xmlns:p14="http://schemas.microsoft.com/office/powerpoint/2010/main" val="700884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C7179D8-F69D-44AA-AFBB-B435B8828E76}" type="datetimeFigureOut">
              <a:rPr lang="en-US" smtClean="0"/>
              <a:t>08-Jul-21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7E6C997-FA27-4A9E-AB32-9FF139968B6B}" type="slidenum">
              <a:rPr lang="en-US" smtClean="0"/>
              <a:t>‹#›</a:t>
            </a:fld>
            <a:endParaRPr lang="en-US"/>
          </a:p>
        </p:txBody>
      </p:sp>
    </p:spTree>
    <p:extLst>
      <p:ext uri="{BB962C8B-B14F-4D97-AF65-F5344CB8AC3E}">
        <p14:creationId xmlns:p14="http://schemas.microsoft.com/office/powerpoint/2010/main" val="195301500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tF9r9LrOb70"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FOUNDATION OF SERVICES MARKETING</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624445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1756"/>
            <a:ext cx="8596668" cy="250257"/>
          </a:xfrm>
        </p:spPr>
        <p:txBody>
          <a:bodyPr>
            <a:normAutofit fontScale="90000"/>
          </a:bodyPr>
          <a:lstStyle/>
          <a:p>
            <a:endParaRPr lang="en-US" dirty="0"/>
          </a:p>
        </p:txBody>
      </p:sp>
      <p:sp>
        <p:nvSpPr>
          <p:cNvPr id="3" name="Content Placeholder 2"/>
          <p:cNvSpPr>
            <a:spLocks noGrp="1"/>
          </p:cNvSpPr>
          <p:nvPr>
            <p:ph idx="1"/>
          </p:nvPr>
        </p:nvSpPr>
        <p:spPr>
          <a:xfrm>
            <a:off x="224946" y="899680"/>
            <a:ext cx="11739255" cy="5684000"/>
          </a:xfrm>
        </p:spPr>
        <p:txBody>
          <a:bodyPr>
            <a:normAutofit/>
          </a:bodyPr>
          <a:lstStyle/>
          <a:p>
            <a:r>
              <a:rPr lang="en-US" b="1" dirty="0"/>
              <a:t>Service </a:t>
            </a:r>
            <a:r>
              <a:rPr lang="en-US" b="1" dirty="0" smtClean="0"/>
              <a:t>Encounter / Moment </a:t>
            </a:r>
            <a:r>
              <a:rPr lang="en-US" b="1" dirty="0"/>
              <a:t>of Truth</a:t>
            </a:r>
          </a:p>
          <a:p>
            <a:r>
              <a:rPr lang="en-US" dirty="0"/>
              <a:t>A moment of truth is usually defined as an instance wherein the customer and the organization come into contact with one another in a manner that gives the customer an opportunity to either form or change an impression about the firm. Such an interaction could occur through the product of the firm, its service offering or both. Various instances could constitute a moment of truth - such as greeting the customer, handling customer queries or complaints, promoting special offers or giving discounts and the closing of the interaction</a:t>
            </a:r>
            <a:r>
              <a:rPr lang="en-US" dirty="0" smtClean="0"/>
              <a:t>.</a:t>
            </a:r>
          </a:p>
          <a:p>
            <a:r>
              <a:rPr lang="en-US" dirty="0" smtClean="0"/>
              <a:t>These </a:t>
            </a:r>
            <a:r>
              <a:rPr lang="en-US" dirty="0"/>
              <a:t>are instances where the customer has been served in a manner that exceeds his expectations. </a:t>
            </a:r>
            <a:r>
              <a:rPr lang="en-US" dirty="0" err="1"/>
              <a:t>Eg</a:t>
            </a:r>
            <a:r>
              <a:rPr lang="en-US" dirty="0"/>
              <a:t>: An airline passenger being upgraded to from an economy to a business class ticket or the 100th (or 1000th) customer of a new department store being given a special discount on his purchase. Such gestures can go a long way in creating a regular and loyal customer base. However, a moment of magic need not necessarily involve such grand gestures. Even the efficient and timely service consistently provided by the coffee shop assistant can create a moment of magic for the </a:t>
            </a:r>
            <a:r>
              <a:rPr lang="en-US" dirty="0" smtClean="0"/>
              <a:t>customers.</a:t>
            </a:r>
          </a:p>
          <a:p>
            <a:r>
              <a:rPr lang="en-US" dirty="0" smtClean="0"/>
              <a:t>These </a:t>
            </a:r>
            <a:r>
              <a:rPr lang="en-US" dirty="0"/>
              <a:t>are instances where the customer interaction has a negative outcome. A delayed flight, rude and inattentive shop assistants or poor quality of food served at a restaurant all qualify as moments of misery for the customers. Though lapses in service cannot be totally avoided, how such a lapse is handled can go a long way in converting a moment of misery in to a moment of magic and creating a lasting impact on the customer</a:t>
            </a:r>
          </a:p>
          <a:p>
            <a:endParaRPr lang="en-US" dirty="0"/>
          </a:p>
        </p:txBody>
      </p:sp>
    </p:spTree>
    <p:extLst>
      <p:ext uri="{BB962C8B-B14F-4D97-AF65-F5344CB8AC3E}">
        <p14:creationId xmlns:p14="http://schemas.microsoft.com/office/powerpoint/2010/main" val="151751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circle(in)">
                                      <p:cBhvr>
                                        <p:cTn id="14" dur="20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4380"/>
            <a:ext cx="8596668" cy="423512"/>
          </a:xfrm>
        </p:spPr>
        <p:txBody>
          <a:bodyPr>
            <a:normAutofit fontScale="90000"/>
          </a:bodyPr>
          <a:lstStyle/>
          <a:p>
            <a:r>
              <a:rPr lang="en-US" dirty="0"/>
              <a:t>Financial situation versus Banking Needs :</a:t>
            </a:r>
          </a:p>
        </p:txBody>
      </p:sp>
      <p:sp>
        <p:nvSpPr>
          <p:cNvPr id="3" name="Content Placeholder 2"/>
          <p:cNvSpPr>
            <a:spLocks noGrp="1"/>
          </p:cNvSpPr>
          <p:nvPr>
            <p:ph idx="1"/>
          </p:nvPr>
        </p:nvSpPr>
        <p:spPr>
          <a:xfrm>
            <a:off x="215320" y="847023"/>
            <a:ext cx="11976679" cy="5861785"/>
          </a:xfrm>
        </p:spPr>
        <p:txBody>
          <a:bodyPr>
            <a:normAutofit lnSpcReduction="10000"/>
          </a:bodyPr>
          <a:lstStyle/>
          <a:p>
            <a:r>
              <a:rPr lang="en-US" dirty="0" smtClean="0"/>
              <a:t>  </a:t>
            </a:r>
          </a:p>
          <a:p>
            <a:endParaRPr lang="en-US" dirty="0" smtClean="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smtClean="0"/>
          </a:p>
          <a:p>
            <a:endParaRPr lang="en-US" dirty="0"/>
          </a:p>
          <a:p>
            <a:r>
              <a:rPr lang="en-US" dirty="0"/>
              <a:t>The learning and habit development is dependent upon the attitudes, past experience, motivation levels, and peer pressure. Individuals try to associate with a reference group according to his background, culture. This influences his buying decisions to a lot of extent. Advertisements try to trigger a buying behavior. Repeated advertisements strengthen a learning process and increases brand recall. If the inhibition is high, it is countered by promotions , free samples, introductory trial offers</a:t>
            </a:r>
            <a:r>
              <a:rPr lang="en-US" dirty="0" smtClean="0"/>
              <a:t>, etc</a:t>
            </a:r>
            <a:r>
              <a:rPr lang="en-US" dirty="0"/>
              <a:t>.</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94097146"/>
              </p:ext>
            </p:extLst>
          </p:nvPr>
        </p:nvGraphicFramePr>
        <p:xfrm>
          <a:off x="139149" y="1055491"/>
          <a:ext cx="11827563" cy="4083040"/>
        </p:xfrm>
        <a:graphic>
          <a:graphicData uri="http://schemas.openxmlformats.org/drawingml/2006/table">
            <a:tbl>
              <a:tblPr firstRow="1" bandRow="1">
                <a:tableStyleId>{5C22544A-7EE6-4342-B048-85BDC9FD1C3A}</a:tableStyleId>
              </a:tblPr>
              <a:tblGrid>
                <a:gridCol w="3147009"/>
                <a:gridCol w="3581781"/>
                <a:gridCol w="5098773"/>
              </a:tblGrid>
              <a:tr h="41388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STAGE</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FINANCIAL SITUATION</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BANKING NEEDS</a:t>
                      </a:r>
                    </a:p>
                    <a:p>
                      <a:endParaRPr lang="en-US" dirty="0"/>
                    </a:p>
                  </a:txBody>
                  <a:tcPr/>
                </a:tc>
              </a:tr>
              <a:tr h="762321">
                <a:tc>
                  <a:txBody>
                    <a:bodyPr/>
                    <a:lstStyle/>
                    <a:p>
                      <a:r>
                        <a:rPr lang="en-US" dirty="0" smtClean="0"/>
                        <a:t>Young Bachelor</a:t>
                      </a:r>
                      <a:endParaRPr lang="en-US" dirty="0"/>
                    </a:p>
                  </a:txBody>
                  <a:tcPr/>
                </a:tc>
                <a:tc>
                  <a:txBody>
                    <a:bodyPr/>
                    <a:lstStyle/>
                    <a:p>
                      <a:r>
                        <a:rPr lang="en-US" dirty="0" smtClean="0"/>
                        <a:t>Per capita income high,</a:t>
                      </a:r>
                      <a:r>
                        <a:rPr lang="en-US" baseline="0" dirty="0" smtClean="0"/>
                        <a:t> financial liabilities nil, family commitments low</a:t>
                      </a:r>
                      <a:endParaRPr lang="en-US" dirty="0"/>
                    </a:p>
                  </a:txBody>
                  <a:tcPr/>
                </a:tc>
                <a:tc>
                  <a:txBody>
                    <a:bodyPr/>
                    <a:lstStyle/>
                    <a:p>
                      <a:r>
                        <a:rPr lang="en-US" dirty="0" smtClean="0"/>
                        <a:t>Credit cards, auto loans, low cost banking needs, internet banking, mobile app based banking</a:t>
                      </a:r>
                      <a:endParaRPr lang="en-US" dirty="0"/>
                    </a:p>
                  </a:txBody>
                  <a:tcPr/>
                </a:tc>
              </a:tr>
              <a:tr h="762321">
                <a:tc>
                  <a:txBody>
                    <a:bodyPr/>
                    <a:lstStyle/>
                    <a:p>
                      <a:r>
                        <a:rPr lang="en-US" dirty="0" smtClean="0"/>
                        <a:t>Half nest ( married with young children)</a:t>
                      </a:r>
                      <a:endParaRPr lang="en-US" dirty="0"/>
                    </a:p>
                  </a:txBody>
                  <a:tcPr/>
                </a:tc>
                <a:tc>
                  <a:txBody>
                    <a:bodyPr/>
                    <a:lstStyle/>
                    <a:p>
                      <a:r>
                        <a:rPr lang="en-US" dirty="0" smtClean="0"/>
                        <a:t>Home buying priority, lower liquidity</a:t>
                      </a:r>
                      <a:endParaRPr lang="en-US" dirty="0"/>
                    </a:p>
                  </a:txBody>
                  <a:tcPr/>
                </a:tc>
                <a:tc>
                  <a:txBody>
                    <a:bodyPr/>
                    <a:lstStyle/>
                    <a:p>
                      <a:r>
                        <a:rPr lang="en-US" dirty="0" smtClean="0"/>
                        <a:t>Home</a:t>
                      </a:r>
                      <a:r>
                        <a:rPr lang="en-US" baseline="0" dirty="0" smtClean="0"/>
                        <a:t> loan, credit card, overdraft, durables loan, small investment schemes</a:t>
                      </a:r>
                      <a:endParaRPr lang="en-US" dirty="0"/>
                    </a:p>
                  </a:txBody>
                  <a:tcPr/>
                </a:tc>
              </a:tr>
              <a:tr h="851839">
                <a:tc>
                  <a:txBody>
                    <a:bodyPr/>
                    <a:lstStyle/>
                    <a:p>
                      <a:r>
                        <a:rPr lang="en-US" dirty="0" smtClean="0"/>
                        <a:t>Full nest ( older family with grown</a:t>
                      </a:r>
                      <a:r>
                        <a:rPr lang="en-US" baseline="0" dirty="0" smtClean="0"/>
                        <a:t> up children)</a:t>
                      </a:r>
                      <a:endParaRPr lang="en-US" dirty="0"/>
                    </a:p>
                  </a:txBody>
                  <a:tcPr/>
                </a:tc>
                <a:tc>
                  <a:txBody>
                    <a:bodyPr/>
                    <a:lstStyle/>
                    <a:p>
                      <a:r>
                        <a:rPr lang="en-US" dirty="0" smtClean="0"/>
                        <a:t>Income </a:t>
                      </a:r>
                      <a:r>
                        <a:rPr lang="en-US" dirty="0" err="1" smtClean="0"/>
                        <a:t>stabilised</a:t>
                      </a:r>
                      <a:endParaRPr lang="en-US" dirty="0"/>
                    </a:p>
                  </a:txBody>
                  <a:tcPr/>
                </a:tc>
                <a:tc>
                  <a:txBody>
                    <a:bodyPr/>
                    <a:lstStyle/>
                    <a:p>
                      <a:r>
                        <a:rPr lang="en-US" dirty="0" smtClean="0"/>
                        <a:t>Home improvement loan, education loan for children,</a:t>
                      </a:r>
                      <a:r>
                        <a:rPr lang="en-US" baseline="0" dirty="0" smtClean="0"/>
                        <a:t> equity investment</a:t>
                      </a:r>
                      <a:endParaRPr lang="en-US" dirty="0"/>
                    </a:p>
                  </a:txBody>
                  <a:tcPr/>
                </a:tc>
              </a:tr>
              <a:tr h="699358">
                <a:tc>
                  <a:txBody>
                    <a:bodyPr/>
                    <a:lstStyle/>
                    <a:p>
                      <a:r>
                        <a:rPr lang="en-US" dirty="0" smtClean="0"/>
                        <a:t>Empty nest (older people)</a:t>
                      </a:r>
                      <a:endParaRPr lang="en-US" dirty="0"/>
                    </a:p>
                  </a:txBody>
                  <a:tcPr/>
                </a:tc>
                <a:tc>
                  <a:txBody>
                    <a:bodyPr/>
                    <a:lstStyle/>
                    <a:p>
                      <a:r>
                        <a:rPr lang="en-US" dirty="0" smtClean="0"/>
                        <a:t>Significant</a:t>
                      </a:r>
                      <a:r>
                        <a:rPr lang="en-US" baseline="0" dirty="0" smtClean="0"/>
                        <a:t> reduced income, high expenses on medical bills</a:t>
                      </a:r>
                      <a:endParaRPr lang="en-US" dirty="0"/>
                    </a:p>
                  </a:txBody>
                  <a:tcPr/>
                </a:tc>
                <a:tc>
                  <a:txBody>
                    <a:bodyPr/>
                    <a:lstStyle/>
                    <a:p>
                      <a:r>
                        <a:rPr lang="en-US" dirty="0" smtClean="0"/>
                        <a:t>Social security schemes, pension accounts, matured investments reinvested into monthly income schemes</a:t>
                      </a:r>
                      <a:r>
                        <a:rPr lang="en-US" baseline="0" dirty="0" smtClean="0"/>
                        <a:t> </a:t>
                      </a:r>
                      <a:endParaRPr lang="en-US" dirty="0"/>
                    </a:p>
                  </a:txBody>
                  <a:tcPr/>
                </a:tc>
              </a:tr>
            </a:tbl>
          </a:graphicData>
        </a:graphic>
      </p:graphicFrame>
    </p:spTree>
    <p:extLst>
      <p:ext uri="{BB962C8B-B14F-4D97-AF65-F5344CB8AC3E}">
        <p14:creationId xmlns:p14="http://schemas.microsoft.com/office/powerpoint/2010/main" val="38134015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323" y="32084"/>
            <a:ext cx="8596668" cy="660935"/>
          </a:xfrm>
        </p:spPr>
        <p:txBody>
          <a:bodyPr/>
          <a:lstStyle/>
          <a:p>
            <a:r>
              <a:rPr lang="en-US" dirty="0" smtClean="0"/>
              <a:t>Service Encounters</a:t>
            </a:r>
            <a:endParaRPr lang="en-US" dirty="0"/>
          </a:p>
        </p:txBody>
      </p:sp>
      <p:sp>
        <p:nvSpPr>
          <p:cNvPr id="3" name="Content Placeholder 2"/>
          <p:cNvSpPr>
            <a:spLocks noGrp="1"/>
          </p:cNvSpPr>
          <p:nvPr>
            <p:ph idx="1"/>
          </p:nvPr>
        </p:nvSpPr>
        <p:spPr>
          <a:xfrm>
            <a:off x="0" y="693019"/>
            <a:ext cx="12191999" cy="5948413"/>
          </a:xfrm>
        </p:spPr>
        <p:txBody>
          <a:bodyPr/>
          <a:lstStyle/>
          <a:p>
            <a:r>
              <a:rPr lang="en-US" dirty="0"/>
              <a:t>The concept of </a:t>
            </a:r>
            <a:r>
              <a:rPr lang="en-US" b="1" dirty="0"/>
              <a:t>service encounter</a:t>
            </a:r>
            <a:r>
              <a:rPr lang="en-US" dirty="0"/>
              <a:t> was put forth by Richard Norman, </a:t>
            </a:r>
            <a:r>
              <a:rPr lang="en-US" dirty="0" smtClean="0"/>
              <a:t>which are basically social acts.</a:t>
            </a:r>
            <a:r>
              <a:rPr lang="en-US" dirty="0"/>
              <a:t> Every “Moment of Truth” is Important — according to Scandinavian Airlines, each one of their 10 million customers come in contact with 5 employees. Thus the airlines say there 50 million moments of truth — each one is managed well and “They prove they are the BEST</a:t>
            </a:r>
            <a:r>
              <a:rPr lang="en-US" dirty="0" smtClean="0"/>
              <a:t>”.</a:t>
            </a:r>
          </a:p>
          <a:p>
            <a:r>
              <a:rPr lang="en-US" dirty="0"/>
              <a:t>When the customer has had many interactions with firm, each encounter will be important as it will create a combined image of that firm. Many positive experiences will give an image of “high quality” and many negative experiences will represent a bad image. Combination of positive and negative interactions will leave the customer confused about the quality</a:t>
            </a:r>
            <a:r>
              <a:rPr lang="en-US" dirty="0" smtClean="0"/>
              <a:t>. That is why companies try to bring about standardization of service delivery, try to measure it and endeavor to improve.</a:t>
            </a:r>
          </a:p>
          <a:p>
            <a:r>
              <a:rPr lang="en-US" dirty="0"/>
              <a:t>There are three general </a:t>
            </a:r>
            <a:r>
              <a:rPr lang="en-US" b="1" dirty="0"/>
              <a:t>types of service encounters</a:t>
            </a:r>
            <a:r>
              <a:rPr lang="en-US" dirty="0"/>
              <a:t> </a:t>
            </a:r>
            <a:r>
              <a:rPr lang="en-US" dirty="0" smtClean="0"/>
              <a:t>–</a:t>
            </a:r>
          </a:p>
          <a:p>
            <a:r>
              <a:rPr lang="en-US" b="1" dirty="0"/>
              <a:t>Remote Encounter: </a:t>
            </a:r>
            <a:r>
              <a:rPr lang="en-US" dirty="0"/>
              <a:t>Encounter can occur without any direct human contact is called as Remote Encounters</a:t>
            </a:r>
            <a:r>
              <a:rPr lang="en-US" dirty="0" smtClean="0"/>
              <a:t>. </a:t>
            </a:r>
            <a:r>
              <a:rPr lang="en-US" dirty="0"/>
              <a:t>Such as, when a customer interacts with a bank through the ATM system</a:t>
            </a:r>
            <a:r>
              <a:rPr lang="en-US" dirty="0" smtClean="0"/>
              <a:t>, </a:t>
            </a:r>
            <a:r>
              <a:rPr lang="en-US" dirty="0"/>
              <a:t>r</a:t>
            </a:r>
            <a:r>
              <a:rPr lang="en-US" dirty="0" smtClean="0"/>
              <a:t>etail </a:t>
            </a:r>
            <a:r>
              <a:rPr lang="en-US" dirty="0"/>
              <a:t>purchases, airline ticketing, repair and maintenance troubleshooting, and package and shipment tracking are just a few examples of services available via the Internet</a:t>
            </a:r>
            <a:r>
              <a:rPr lang="en-US" dirty="0" smtClean="0"/>
              <a:t>.</a:t>
            </a:r>
          </a:p>
          <a:p>
            <a:r>
              <a:rPr lang="en-US" b="1" dirty="0"/>
              <a:t>Phone </a:t>
            </a:r>
            <a:r>
              <a:rPr lang="en-US" b="1" dirty="0" smtClean="0"/>
              <a:t>Encounters(</a:t>
            </a:r>
            <a:r>
              <a:rPr lang="en-US" dirty="0" smtClean="0"/>
              <a:t>type </a:t>
            </a:r>
            <a:r>
              <a:rPr lang="en-US" dirty="0"/>
              <a:t>of encounter between a customer and the firm occurs over the </a:t>
            </a:r>
            <a:r>
              <a:rPr lang="en-US" dirty="0" smtClean="0"/>
              <a:t>telephone). </a:t>
            </a:r>
            <a:r>
              <a:rPr lang="en-US" dirty="0"/>
              <a:t>Tone of voice, employee knowledge, and effectiveness/efficiency in handling customer issues become important criteria for judging quality in these encounters</a:t>
            </a:r>
            <a:r>
              <a:rPr lang="en-US" dirty="0" smtClean="0"/>
              <a:t>.</a:t>
            </a:r>
          </a:p>
          <a:p>
            <a:r>
              <a:rPr lang="en-US" b="1" dirty="0"/>
              <a:t>Face-to-Face </a:t>
            </a:r>
            <a:r>
              <a:rPr lang="en-US" b="1" dirty="0" smtClean="0"/>
              <a:t>Encounters. </a:t>
            </a:r>
            <a:r>
              <a:rPr lang="en-US" dirty="0" smtClean="0"/>
              <a:t>Physical settings, efficiency, attire and behavior of personnel, body language, create lasting </a:t>
            </a:r>
            <a:r>
              <a:rPr lang="en-US" dirty="0" err="1" smtClean="0"/>
              <a:t>impresions</a:t>
            </a:r>
            <a:r>
              <a:rPr lang="en-US" dirty="0" smtClean="0"/>
              <a:t>. </a:t>
            </a:r>
            <a:endParaRPr lang="en-US" dirty="0"/>
          </a:p>
        </p:txBody>
      </p:sp>
    </p:spTree>
    <p:extLst>
      <p:ext uri="{BB962C8B-B14F-4D97-AF65-F5344CB8AC3E}">
        <p14:creationId xmlns:p14="http://schemas.microsoft.com/office/powerpoint/2010/main" val="3437367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6253"/>
            <a:ext cx="8596668" cy="635267"/>
          </a:xfrm>
        </p:spPr>
        <p:txBody>
          <a:bodyPr>
            <a:normAutofit fontScale="90000"/>
          </a:bodyPr>
          <a:lstStyle/>
          <a:p>
            <a:r>
              <a:rPr lang="en-US" dirty="0" smtClean="0"/>
              <a:t>Growth of service sector</a:t>
            </a:r>
            <a:endParaRPr lang="en-US" dirty="0"/>
          </a:p>
        </p:txBody>
      </p:sp>
      <p:sp>
        <p:nvSpPr>
          <p:cNvPr id="3" name="Content Placeholder 2"/>
          <p:cNvSpPr>
            <a:spLocks noGrp="1"/>
          </p:cNvSpPr>
          <p:nvPr>
            <p:ph idx="1"/>
          </p:nvPr>
        </p:nvSpPr>
        <p:spPr>
          <a:xfrm>
            <a:off x="147944" y="731520"/>
            <a:ext cx="11797008" cy="5948413"/>
          </a:xfrm>
        </p:spPr>
        <p:txBody>
          <a:bodyPr/>
          <a:lstStyle/>
          <a:p>
            <a:r>
              <a:rPr lang="en-US" dirty="0" smtClean="0"/>
              <a:t>Globally as per WTO report published in 2019, services still </a:t>
            </a:r>
            <a:r>
              <a:rPr lang="en-US" dirty="0"/>
              <a:t>only account for one fifth of cross-border trade, they are the fastest growing </a:t>
            </a:r>
            <a:r>
              <a:rPr lang="en-US" dirty="0" smtClean="0"/>
              <a:t>sector. </a:t>
            </a:r>
            <a:r>
              <a:rPr lang="en-US" dirty="0"/>
              <a:t>While the value of goods exports has increased at a modest 1 per cent annually since 2011, the value of commercial services exports has expanded at three times that rate, 3 per </a:t>
            </a:r>
            <a:r>
              <a:rPr lang="en-US" dirty="0" smtClean="0"/>
              <a:t>cent. </a:t>
            </a:r>
            <a:r>
              <a:rPr lang="en-US" dirty="0"/>
              <a:t>The services share of world trade has grown from just 9 per cent in 1970 to over 20 per cent today – and this report forecasts that services could account for up to one-third of world trade by 2040.1 This would represent a 50 per cent increase in the share of services in global trade in just two decades. There is a common perception that globalization is slowing down. But if the growing wave of services trade is factored in – and not just the modest increases in merchandise trade – then globalization may be poised to speed up again. Similar trends can be seen in education, with the proliferation of e-learning platforms such as Moodle and Massive Open Online Courses (MOOCs), or in entertainment, with the spread of streaming services such as Netflix or </a:t>
            </a:r>
            <a:r>
              <a:rPr lang="en-US" dirty="0" err="1"/>
              <a:t>Spotify</a:t>
            </a:r>
            <a:r>
              <a:rPr lang="en-US" dirty="0"/>
              <a:t>. </a:t>
            </a:r>
            <a:endParaRPr lang="en-US" dirty="0" smtClean="0"/>
          </a:p>
          <a:p>
            <a:r>
              <a:rPr lang="en-US" dirty="0"/>
              <a:t>Services already accounted for 76 per cent of GDP in advanced economies in 2015 – up from 61 per cent in 1980 – and this share seems likely to rise (UNCTAD, 2017). In Japan, for example, services represent 68 per cent of GDP; in New Zealand, 72 per cent; and in the US, almost 80 per cent (OECD, 2019</a:t>
            </a:r>
            <a:r>
              <a:rPr lang="en-US" dirty="0" smtClean="0"/>
              <a:t>). In China it is 52 % and Brazil 63%.</a:t>
            </a:r>
          </a:p>
          <a:p>
            <a:r>
              <a:rPr lang="en-US" dirty="0" smtClean="0"/>
              <a:t>Future international trade negotiations need to be more service centric rather than goods centric. The service sector worldwide is growing more than goods sector. The line differentiating the goods and services are blurring . Today a car dealer not only sells the car but also provides finance to buy it as well as after sales service. Service is more used as a sales tool.</a:t>
            </a:r>
            <a:endParaRPr lang="en-US" dirty="0"/>
          </a:p>
        </p:txBody>
      </p:sp>
    </p:spTree>
    <p:extLst>
      <p:ext uri="{BB962C8B-B14F-4D97-AF65-F5344CB8AC3E}">
        <p14:creationId xmlns:p14="http://schemas.microsoft.com/office/powerpoint/2010/main" val="2213972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93" y="118711"/>
            <a:ext cx="8596668" cy="526182"/>
          </a:xfrm>
        </p:spPr>
        <p:txBody>
          <a:bodyPr>
            <a:normAutofit fontScale="90000"/>
          </a:bodyPr>
          <a:lstStyle/>
          <a:p>
            <a:endParaRPr lang="en-US" dirty="0"/>
          </a:p>
        </p:txBody>
      </p:sp>
      <p:sp>
        <p:nvSpPr>
          <p:cNvPr id="3" name="Content Placeholder 2"/>
          <p:cNvSpPr>
            <a:spLocks noGrp="1"/>
          </p:cNvSpPr>
          <p:nvPr>
            <p:ph idx="1"/>
          </p:nvPr>
        </p:nvSpPr>
        <p:spPr>
          <a:xfrm>
            <a:off x="90193" y="721894"/>
            <a:ext cx="11906450" cy="5707781"/>
          </a:xfrm>
        </p:spPr>
        <p:txBody>
          <a:bodyPr>
            <a:normAutofit/>
          </a:bodyPr>
          <a:lstStyle/>
          <a:p>
            <a:r>
              <a:rPr lang="en-US" dirty="0" smtClean="0"/>
              <a:t>India </a:t>
            </a:r>
            <a:r>
              <a:rPr lang="en-US" dirty="0"/>
              <a:t>has the fastest growing (9.2 percent in 2015-16) service sector in the world with the lowest share of services employment (28 percent in 2014), contributing about 66 </a:t>
            </a:r>
            <a:r>
              <a:rPr lang="en-US" dirty="0" smtClean="0"/>
              <a:t>% to </a:t>
            </a:r>
            <a:r>
              <a:rPr lang="en-US" dirty="0"/>
              <a:t>the Indian </a:t>
            </a:r>
            <a:r>
              <a:rPr lang="en-US" dirty="0" smtClean="0"/>
              <a:t>GDP </a:t>
            </a:r>
            <a:r>
              <a:rPr lang="en-US" dirty="0"/>
              <a:t>(against 29.5% in 1950-51</a:t>
            </a:r>
            <a:r>
              <a:rPr lang="en-US" dirty="0" smtClean="0"/>
              <a:t>). </a:t>
            </a:r>
            <a:r>
              <a:rPr lang="en-US" dirty="0"/>
              <a:t>The government is taking aggressive steps to increase India’s commercial services exports share in the global services market (from 3.3 percent in 2015), and to enable multi-fold growth in the GDP ($2.3 trillion in 2016). In addition, not only 34 percent of the manufacturing jobs are service-type functions but also a dollar’s worth of final demand for manufacturers generates $1.48 in other services and production. This further increases the importance of services in the economy and job creation.</a:t>
            </a:r>
          </a:p>
          <a:p>
            <a:r>
              <a:rPr lang="en-US" dirty="0"/>
              <a:t>India’s distinctive competencies and competitive advantage formed by the knowledge-based services makes it unique emerging market in the world. Backed by several government initiatives, the services sector in India has the potential to unlock a multi-trillion dollar opportunity which can create symbiotic growth for all nations</a:t>
            </a:r>
            <a:r>
              <a:rPr lang="en-US" dirty="0" smtClean="0"/>
              <a:t>. Deloitte India has predicted a growth of 8.8% to 10% growth in FY 2021-22, as there is still lack of visibility on economic growth.</a:t>
            </a:r>
          </a:p>
          <a:p>
            <a:r>
              <a:rPr lang="en-US" dirty="0"/>
              <a:t>The COVID-19 pandemic, the subsequent lockdown and social distancing measures have had a significant impact on the contact-intensive services sector. During the first half of the financial year 2020-21, the services sector contracted by almost 16 per cent. Air passenger traffic, rail freight traffic, port traffic, foreign tourist arrivals, and foreign exchange earnings all contracted sharply following the first lockdown which was announced in March, 2020. As the economy gradually entered the unlock phase, most of these indicators showed signs of recovery. Services purchasing managers’ index, rail freight traffic, and port traffic have bottomed out and are rising steadily now, showing a V-shaped recovery</a:t>
            </a:r>
            <a:r>
              <a:rPr lang="en-US" dirty="0" smtClean="0"/>
              <a:t>.</a:t>
            </a:r>
          </a:p>
        </p:txBody>
      </p:sp>
    </p:spTree>
    <p:extLst>
      <p:ext uri="{BB962C8B-B14F-4D97-AF65-F5344CB8AC3E}">
        <p14:creationId xmlns:p14="http://schemas.microsoft.com/office/powerpoint/2010/main" val="416816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18712"/>
            <a:ext cx="8596668" cy="237423"/>
          </a:xfrm>
        </p:spPr>
        <p:txBody>
          <a:bodyPr>
            <a:normAutofit fontScale="90000"/>
          </a:bodyPr>
          <a:lstStyle/>
          <a:p>
            <a:endParaRPr lang="en-US"/>
          </a:p>
        </p:txBody>
      </p:sp>
      <p:sp>
        <p:nvSpPr>
          <p:cNvPr id="3" name="Content Placeholder 2"/>
          <p:cNvSpPr>
            <a:spLocks noGrp="1"/>
          </p:cNvSpPr>
          <p:nvPr>
            <p:ph idx="1"/>
          </p:nvPr>
        </p:nvSpPr>
        <p:spPr>
          <a:xfrm>
            <a:off x="144379" y="587141"/>
            <a:ext cx="11839074" cy="6083166"/>
          </a:xfrm>
        </p:spPr>
        <p:txBody>
          <a:bodyPr/>
          <a:lstStyle/>
          <a:p>
            <a:r>
              <a:rPr lang="en-US" dirty="0" smtClean="0"/>
              <a:t>Domestic </a:t>
            </a:r>
            <a:r>
              <a:rPr lang="en-US" dirty="0"/>
              <a:t>passenger air traffic is also increasing gradually on a monthly basis, although travel remains muted as compared to last year. Interestingly, in spite of the global disruptions, FDI inflows into the services sector increased by 34 per cent </a:t>
            </a:r>
            <a:r>
              <a:rPr lang="en-US" dirty="0" err="1"/>
              <a:t>YoY</a:t>
            </a:r>
            <a:r>
              <a:rPr lang="en-US" dirty="0"/>
              <a:t> during April-September 2020 to reach US$ 23.61 billion. The year 2020-21 witnessed many significant structural reforms. The space sector was opened up, telecom related regulations were removed from the IT-BPO sector, and consumer protection regulations were introduced for e-commerce. Services sector’s significance in the Indian economy has been steady, with the sector now accounting for over 54 per cent of the economy and almost four-fifths of total FDI inflows. </a:t>
            </a:r>
            <a:endParaRPr lang="en-US" dirty="0" smtClean="0"/>
          </a:p>
          <a:p>
            <a:r>
              <a:rPr lang="en-US" dirty="0" smtClean="0"/>
              <a:t>Meanwhile</a:t>
            </a:r>
            <a:r>
              <a:rPr lang="en-US" dirty="0"/>
              <a:t>, the shipping turnaround time at ports has almost halved from 4.67 days in 2010-11 to 2.62 days in 2019-20. India is home to 38 unicorns, adding a record number of 12 start-ups to the unicorn list last year. With the ongoing vaccination drive, the contact intensive service sectors can expect to witness </a:t>
            </a:r>
            <a:r>
              <a:rPr lang="en-US" dirty="0" err="1"/>
              <a:t>revival.</a:t>
            </a:r>
            <a:r>
              <a:rPr lang="en-US" dirty="0" err="1" smtClean="0"/>
              <a:t>India</a:t>
            </a:r>
            <a:r>
              <a:rPr lang="en-US" dirty="0" smtClean="0"/>
              <a:t> </a:t>
            </a:r>
            <a:r>
              <a:rPr lang="en-US" dirty="0"/>
              <a:t>improved its position from 12th in 2018 to 9th in 2019 in the list of the world’s largest FDI recipients according to the latest World Investment Report 2020 by United Nations Conference on Trade and Development (UNCTAD). FDI into India recorded almost 17 per cent jump during April-September 2020 over the corresponding period last year, despite the global slowdown, the COVID-19 pandemic, lockdown measures and supply chain disruptions</a:t>
            </a:r>
          </a:p>
        </p:txBody>
      </p:sp>
    </p:spTree>
    <p:extLst>
      <p:ext uri="{BB962C8B-B14F-4D97-AF65-F5344CB8AC3E}">
        <p14:creationId xmlns:p14="http://schemas.microsoft.com/office/powerpoint/2010/main" val="115957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385011"/>
          </a:xfrm>
        </p:spPr>
        <p:txBody>
          <a:bodyPr>
            <a:normAutofit fontScale="90000"/>
          </a:bodyPr>
          <a:lstStyle/>
          <a:p>
            <a:endParaRPr lang="en-US" dirty="0"/>
          </a:p>
        </p:txBody>
      </p:sp>
      <p:sp>
        <p:nvSpPr>
          <p:cNvPr id="3" name="Content Placeholder 2"/>
          <p:cNvSpPr>
            <a:spLocks noGrp="1"/>
          </p:cNvSpPr>
          <p:nvPr>
            <p:ph idx="1"/>
          </p:nvPr>
        </p:nvSpPr>
        <p:spPr>
          <a:xfrm>
            <a:off x="154004" y="558265"/>
            <a:ext cx="11887200" cy="6073541"/>
          </a:xfrm>
        </p:spPr>
        <p:txBody>
          <a:bodyPr>
            <a:normAutofit/>
          </a:bodyPr>
          <a:lstStyle/>
          <a:p>
            <a:r>
              <a:rPr lang="en-US" b="1" dirty="0"/>
              <a:t>The Four I’s of Service Marketing</a:t>
            </a:r>
          </a:p>
          <a:p>
            <a:r>
              <a:rPr lang="en-US" b="1" dirty="0"/>
              <a:t>Intangibility</a:t>
            </a:r>
            <a:r>
              <a:rPr lang="en-US" dirty="0"/>
              <a:t/>
            </a:r>
            <a:br>
              <a:rPr lang="en-US" dirty="0"/>
            </a:br>
            <a:r>
              <a:rPr lang="en-US" dirty="0"/>
              <a:t>Unlike products, services cannot be held, touched, or seen before the purchase decision therefore, they should be made tangible to a certain extent. Marketers should “</a:t>
            </a:r>
            <a:r>
              <a:rPr lang="en-US" dirty="0" err="1"/>
              <a:t>tangibilize</a:t>
            </a:r>
            <a:r>
              <a:rPr lang="en-US" dirty="0"/>
              <a:t> the intangible” to communicate service nature and quality.  They will typically involve some sort of accompanying product, also known as the facilitating good; however, the primary value to the consumer is </a:t>
            </a:r>
            <a:r>
              <a:rPr lang="en-US" dirty="0" smtClean="0"/>
              <a:t>intangible. Insurance </a:t>
            </a:r>
            <a:r>
              <a:rPr lang="en-US" dirty="0"/>
              <a:t>is a guarantee against risk and neither the risk nor the guarantee is tangible. Insurance rightly come under services, which are intangible. Efforts have been made by the insurance companies to make insurance tangible to some extent by including letters and forms</a:t>
            </a:r>
          </a:p>
          <a:p>
            <a:r>
              <a:rPr lang="en-US" b="1" dirty="0"/>
              <a:t>Inconsistency</a:t>
            </a:r>
            <a:r>
              <a:rPr lang="en-US" dirty="0"/>
              <a:t/>
            </a:r>
            <a:br>
              <a:rPr lang="en-US" dirty="0"/>
            </a:br>
            <a:r>
              <a:rPr lang="en-US" dirty="0"/>
              <a:t>Service delivery is prone to </a:t>
            </a:r>
            <a:r>
              <a:rPr lang="en-US" dirty="0" smtClean="0"/>
              <a:t>inconsistency and </a:t>
            </a:r>
            <a:r>
              <a:rPr lang="en-US" dirty="0"/>
              <a:t>is often inconsistent. This is because service personnel have different capabilities, which vary in performance from day to day. This problem of inconsistency in service quality can be reduced through standardization, training and mechanization  The most successful service brands will often invest heavily in training and quality control programs in an attempt to reduce </a:t>
            </a:r>
            <a:r>
              <a:rPr lang="en-US" dirty="0" err="1" smtClean="0"/>
              <a:t>inconsistency.Eg</a:t>
            </a:r>
            <a:r>
              <a:rPr lang="en-US" dirty="0"/>
              <a:t>: the customers can be reminded about the payment of premium through e-mails instead of agents</a:t>
            </a:r>
            <a:r>
              <a:rPr lang="en-US" dirty="0" smtClean="0"/>
              <a:t>. </a:t>
            </a:r>
            <a:r>
              <a:rPr lang="en-US" dirty="0" err="1" smtClean="0"/>
              <a:t>Standardisation</a:t>
            </a:r>
            <a:r>
              <a:rPr lang="en-US" dirty="0" smtClean="0"/>
              <a:t> improves predictability of a service and reduces uncertainty in customer’s minds. The waiters of restaurants and hotels always wear same uniform, logo is displayed prominently, branding is done to impress the uniformity of good service. Good service brands try to improve and maintain the level of service. Obtaining customer feedbacks, ratings, observing and monitoring responses in social media, feedback from distributers are ways of improving the consistently.</a:t>
            </a:r>
            <a:endParaRPr lang="en-US" dirty="0"/>
          </a:p>
          <a:p>
            <a:pPr marL="0" indent="0">
              <a:buNone/>
            </a:pPr>
            <a:endParaRPr lang="en-US" dirty="0"/>
          </a:p>
        </p:txBody>
      </p:sp>
    </p:spTree>
    <p:extLst>
      <p:ext uri="{BB962C8B-B14F-4D97-AF65-F5344CB8AC3E}">
        <p14:creationId xmlns:p14="http://schemas.microsoft.com/office/powerpoint/2010/main" val="2697842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0585"/>
            <a:ext cx="8596668" cy="247049"/>
          </a:xfrm>
        </p:spPr>
        <p:txBody>
          <a:bodyPr>
            <a:normAutofit fontScale="90000"/>
          </a:bodyPr>
          <a:lstStyle/>
          <a:p>
            <a:endParaRPr lang="en-US" dirty="0"/>
          </a:p>
        </p:txBody>
      </p:sp>
      <p:sp>
        <p:nvSpPr>
          <p:cNvPr id="3" name="Content Placeholder 2"/>
          <p:cNvSpPr>
            <a:spLocks noGrp="1"/>
          </p:cNvSpPr>
          <p:nvPr>
            <p:ph idx="1"/>
          </p:nvPr>
        </p:nvSpPr>
        <p:spPr>
          <a:xfrm>
            <a:off x="176819" y="774551"/>
            <a:ext cx="11671879" cy="5905382"/>
          </a:xfrm>
        </p:spPr>
        <p:txBody>
          <a:bodyPr>
            <a:normAutofit lnSpcReduction="10000"/>
          </a:bodyPr>
          <a:lstStyle/>
          <a:p>
            <a:r>
              <a:rPr lang="en-US" b="1" dirty="0"/>
              <a:t>Inseparability</a:t>
            </a:r>
            <a:r>
              <a:rPr lang="en-US" dirty="0"/>
              <a:t/>
            </a:r>
            <a:br>
              <a:rPr lang="en-US" dirty="0"/>
            </a:br>
            <a:r>
              <a:rPr lang="en-US" dirty="0"/>
              <a:t>In addition to being intangible, a service is also inherently inseparable from the service delivery vehicle.  It involves a necessary ‘touch point’ with the customer that is necessarily linked to the service itself</a:t>
            </a:r>
            <a:r>
              <a:rPr lang="en-US" dirty="0" smtClean="0"/>
              <a:t>. </a:t>
            </a:r>
            <a:r>
              <a:rPr lang="en-US" dirty="0"/>
              <a:t>Services are produced and consumed simultaneously. Consumers cannot and do not separate the deliverer of the service from the service itself. Interaction between consumer and the service provider varies based on whether consumer must be physically present to receive the service</a:t>
            </a:r>
            <a:r>
              <a:rPr lang="en-US" dirty="0" smtClean="0"/>
              <a:t>. To reduce this challenge online modes are being utilized along with using AI in form of </a:t>
            </a:r>
            <a:r>
              <a:rPr lang="en-US" dirty="0" err="1" smtClean="0"/>
              <a:t>chatbots</a:t>
            </a:r>
            <a:r>
              <a:rPr lang="en-US" dirty="0" smtClean="0"/>
              <a:t>. IVR is an useful tool available 24*7 and if the customer insists on meeting / talking to a </a:t>
            </a:r>
            <a:r>
              <a:rPr lang="en-US" dirty="0" err="1" smtClean="0"/>
              <a:t>telecaller</a:t>
            </a:r>
            <a:r>
              <a:rPr lang="en-US" dirty="0" smtClean="0"/>
              <a:t> he is advised of a particular time or charge is taken for this service. Websites provide spaces where customers can register their requests / complaints and the services are delivered and processing done later. </a:t>
            </a:r>
            <a:r>
              <a:rPr lang="en-US" dirty="0" err="1" smtClean="0"/>
              <a:t>E.g</a:t>
            </a:r>
            <a:r>
              <a:rPr lang="en-US" dirty="0" smtClean="0"/>
              <a:t> </a:t>
            </a:r>
            <a:r>
              <a:rPr lang="en-US" dirty="0" err="1" smtClean="0"/>
              <a:t>Cheque</a:t>
            </a:r>
            <a:r>
              <a:rPr lang="en-US" dirty="0" smtClean="0"/>
              <a:t> book requests, stop payment requests, statements delivered on mail. Food aggregators take orders from customers online and deliver at their best possible time. </a:t>
            </a:r>
            <a:endParaRPr lang="en-US" dirty="0"/>
          </a:p>
          <a:p>
            <a:r>
              <a:rPr lang="en-US" b="1" dirty="0"/>
              <a:t>Inventory</a:t>
            </a:r>
            <a:r>
              <a:rPr lang="en-US" dirty="0"/>
              <a:t/>
            </a:r>
            <a:br>
              <a:rPr lang="en-US" dirty="0"/>
            </a:br>
            <a:r>
              <a:rPr lang="en-US" dirty="0"/>
              <a:t>Although services may be linked to a facilitating good, inventory associated with a service is perishable</a:t>
            </a:r>
            <a:r>
              <a:rPr lang="en-US" dirty="0" smtClean="0"/>
              <a:t>. </a:t>
            </a:r>
            <a:r>
              <a:rPr lang="en-US" dirty="0"/>
              <a:t>No inventory can be maintained for services. Inventory carrying costs are more subjective and lead to idle production capacity. When the service is available but there is no demand, cost rises as, cost of paying the people and overhead remains constant even though the people are not required to provide services due to lack of demand</a:t>
            </a:r>
            <a:r>
              <a:rPr lang="en-US" dirty="0" smtClean="0"/>
              <a:t>. </a:t>
            </a:r>
            <a:r>
              <a:rPr lang="en-US" dirty="0" err="1" smtClean="0"/>
              <a:t>E.g</a:t>
            </a:r>
            <a:r>
              <a:rPr lang="en-US" dirty="0" smtClean="0"/>
              <a:t> In airline sector, the planes are goods that are kept as inventory. The staff –pilots, cabin crew are provided salary to retain them so that they may be available when needed. To curtail costs the salary component has been divided into a variable and fixed component, with variable component depending on the flying hours. In software services industry a concept of “bench” is there </a:t>
            </a:r>
            <a:r>
              <a:rPr lang="en-US" dirty="0" err="1" smtClean="0"/>
              <a:t>whreby</a:t>
            </a:r>
            <a:r>
              <a:rPr lang="en-US" dirty="0" smtClean="0"/>
              <a:t> non core people are provided an allowance when projects are not going </a:t>
            </a:r>
            <a:r>
              <a:rPr lang="en-US" dirty="0" err="1" smtClean="0"/>
              <a:t>ons</a:t>
            </a:r>
            <a:r>
              <a:rPr lang="en-US" dirty="0" smtClean="0"/>
              <a:t>. Restaurants try to preserve their main chefs , </a:t>
            </a:r>
            <a:r>
              <a:rPr lang="en-US" dirty="0" err="1" smtClean="0"/>
              <a:t>i.e</a:t>
            </a:r>
            <a:r>
              <a:rPr lang="en-US" dirty="0" smtClean="0"/>
              <a:t> the core assets and reduce helpers when passing through a recessionary phase.</a:t>
            </a:r>
            <a:endParaRPr lang="en-US" dirty="0"/>
          </a:p>
          <a:p>
            <a:endParaRPr lang="en-US" dirty="0"/>
          </a:p>
        </p:txBody>
      </p:sp>
    </p:spTree>
    <p:extLst>
      <p:ext uri="{BB962C8B-B14F-4D97-AF65-F5344CB8AC3E}">
        <p14:creationId xmlns:p14="http://schemas.microsoft.com/office/powerpoint/2010/main" val="67799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625642"/>
          </a:xfrm>
        </p:spPr>
        <p:txBody>
          <a:bodyPr>
            <a:normAutofit fontScale="90000"/>
          </a:bodyPr>
          <a:lstStyle/>
          <a:p>
            <a:r>
              <a:rPr lang="en-US" dirty="0" smtClean="0"/>
              <a:t>Investment Services</a:t>
            </a:r>
            <a:endParaRPr lang="en-US" dirty="0"/>
          </a:p>
        </p:txBody>
      </p:sp>
      <p:sp>
        <p:nvSpPr>
          <p:cNvPr id="3" name="Content Placeholder 2"/>
          <p:cNvSpPr>
            <a:spLocks noGrp="1"/>
          </p:cNvSpPr>
          <p:nvPr>
            <p:ph idx="1"/>
          </p:nvPr>
        </p:nvSpPr>
        <p:spPr>
          <a:xfrm>
            <a:off x="119068" y="851554"/>
            <a:ext cx="11739256" cy="5809128"/>
          </a:xfrm>
        </p:spPr>
        <p:txBody>
          <a:bodyPr>
            <a:normAutofit fontScale="92500" lnSpcReduction="20000"/>
          </a:bodyPr>
          <a:lstStyle/>
          <a:p>
            <a:r>
              <a:rPr lang="en-US" dirty="0" smtClean="0"/>
              <a:t>Investment service providers provide financial services against which they earn a fee based income. They </a:t>
            </a:r>
            <a:r>
              <a:rPr lang="en-US" dirty="0" err="1" smtClean="0"/>
              <a:t>donot</a:t>
            </a:r>
            <a:r>
              <a:rPr lang="en-US" dirty="0" smtClean="0"/>
              <a:t> deal in borrowing or lending, but advises, undertakes financial activities on behalf of clients. They may be advisory or non advisory in nature. Examples of investment services are : </a:t>
            </a:r>
          </a:p>
          <a:p>
            <a:r>
              <a:rPr lang="en-US" dirty="0" smtClean="0"/>
              <a:t>1.</a:t>
            </a:r>
            <a:r>
              <a:rPr lang="en-US" dirty="0"/>
              <a:t> Corporate advisory services</a:t>
            </a:r>
          </a:p>
          <a:p>
            <a:r>
              <a:rPr lang="en-US" dirty="0"/>
              <a:t>2. Portfolio management</a:t>
            </a:r>
          </a:p>
          <a:p>
            <a:r>
              <a:rPr lang="en-US" dirty="0"/>
              <a:t>3. Underwriting and management of capital issues</a:t>
            </a:r>
          </a:p>
          <a:p>
            <a:r>
              <a:rPr lang="en-US" dirty="0"/>
              <a:t>4. Loan syndication and managing working capital finances ( </a:t>
            </a:r>
            <a:r>
              <a:rPr lang="en-US" dirty="0" err="1"/>
              <a:t>Canara</a:t>
            </a:r>
            <a:r>
              <a:rPr lang="en-US" dirty="0"/>
              <a:t> Bank)</a:t>
            </a:r>
          </a:p>
          <a:p>
            <a:r>
              <a:rPr lang="en-US" dirty="0"/>
              <a:t>5. Project management on a turnkey basis</a:t>
            </a:r>
          </a:p>
          <a:p>
            <a:r>
              <a:rPr lang="en-US" dirty="0"/>
              <a:t>6. Managing and advising  Mergers &amp; Acquisitions</a:t>
            </a:r>
          </a:p>
          <a:p>
            <a:r>
              <a:rPr lang="en-US" dirty="0"/>
              <a:t>7. Arrangement of lease financing</a:t>
            </a:r>
          </a:p>
          <a:p>
            <a:r>
              <a:rPr lang="en-US" dirty="0"/>
              <a:t>8. Arranging venture capital financing</a:t>
            </a:r>
          </a:p>
          <a:p>
            <a:r>
              <a:rPr lang="en-US" dirty="0"/>
              <a:t>9. Acting as debenture trustee</a:t>
            </a:r>
          </a:p>
          <a:p>
            <a:r>
              <a:rPr lang="en-US" dirty="0"/>
              <a:t>10. Capital restructuring advisory functions</a:t>
            </a:r>
          </a:p>
          <a:p>
            <a:r>
              <a:rPr lang="en-US" dirty="0"/>
              <a:t>11. NRI services like wealth management, repatriation of interest, compliance issues</a:t>
            </a:r>
          </a:p>
          <a:p>
            <a:r>
              <a:rPr lang="en-US" dirty="0"/>
              <a:t>12. Rehabilitation of sick industries (PNB</a:t>
            </a:r>
            <a:r>
              <a:rPr lang="en-US" dirty="0" smtClean="0"/>
              <a:t>)</a:t>
            </a:r>
          </a:p>
          <a:p>
            <a:r>
              <a:rPr lang="en-US" dirty="0" smtClean="0"/>
              <a:t>13. Sale of complex derivative products like options, futures, IRS,</a:t>
            </a:r>
          </a:p>
          <a:p>
            <a:endParaRPr lang="en-US" dirty="0"/>
          </a:p>
          <a:p>
            <a:r>
              <a:rPr lang="en-US" dirty="0" smtClean="0"/>
              <a:t> </a:t>
            </a:r>
            <a:endParaRPr lang="en-US" dirty="0"/>
          </a:p>
        </p:txBody>
      </p:sp>
    </p:spTree>
    <p:extLst>
      <p:ext uri="{BB962C8B-B14F-4D97-AF65-F5344CB8AC3E}">
        <p14:creationId xmlns:p14="http://schemas.microsoft.com/office/powerpoint/2010/main" val="549428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 calcmode="lin" valueType="num">
                                      <p:cBhvr additive="base">
                                        <p:cTn id="6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3">
                                            <p:txEl>
                                              <p:pRg st="10" end="10"/>
                                            </p:txEl>
                                          </p:spTgt>
                                        </p:tgtEl>
                                        <p:attrNameLst>
                                          <p:attrName>style.visibility</p:attrName>
                                        </p:attrNameLst>
                                      </p:cBhvr>
                                      <p:to>
                                        <p:strVal val="visible"/>
                                      </p:to>
                                    </p:set>
                                    <p:anim calcmode="lin" valueType="num">
                                      <p:cBhvr additive="base">
                                        <p:cTn id="74"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3">
                                            <p:txEl>
                                              <p:pRg st="11" end="11"/>
                                            </p:txEl>
                                          </p:spTgt>
                                        </p:tgtEl>
                                        <p:attrNameLst>
                                          <p:attrName>style.visibility</p:attrName>
                                        </p:attrNameLst>
                                      </p:cBhvr>
                                      <p:to>
                                        <p:strVal val="visible"/>
                                      </p:to>
                                    </p:set>
                                    <p:anim calcmode="lin" valueType="num">
                                      <p:cBhvr additive="base">
                                        <p:cTn id="80"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nodeType="clickEffect">
                                  <p:stCondLst>
                                    <p:cond delay="0"/>
                                  </p:stCondLst>
                                  <p:childTnLst>
                                    <p:set>
                                      <p:cBhvr>
                                        <p:cTn id="85" dur="1" fill="hold">
                                          <p:stCondLst>
                                            <p:cond delay="0"/>
                                          </p:stCondLst>
                                        </p:cTn>
                                        <p:tgtEl>
                                          <p:spTgt spid="3">
                                            <p:txEl>
                                              <p:pRg st="12" end="12"/>
                                            </p:txEl>
                                          </p:spTgt>
                                        </p:tgtEl>
                                        <p:attrNameLst>
                                          <p:attrName>style.visibility</p:attrName>
                                        </p:attrNameLst>
                                      </p:cBhvr>
                                      <p:to>
                                        <p:strVal val="visible"/>
                                      </p:to>
                                    </p:set>
                                    <p:anim calcmode="lin" valueType="num">
                                      <p:cBhvr additive="base">
                                        <p:cTn id="86"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nodeType="clickEffect">
                                  <p:stCondLst>
                                    <p:cond delay="0"/>
                                  </p:stCondLst>
                                  <p:childTnLst>
                                    <p:set>
                                      <p:cBhvr>
                                        <p:cTn id="91" dur="1" fill="hold">
                                          <p:stCondLst>
                                            <p:cond delay="0"/>
                                          </p:stCondLst>
                                        </p:cTn>
                                        <p:tgtEl>
                                          <p:spTgt spid="3">
                                            <p:txEl>
                                              <p:pRg st="13" end="13"/>
                                            </p:txEl>
                                          </p:spTgt>
                                        </p:tgtEl>
                                        <p:attrNameLst>
                                          <p:attrName>style.visibility</p:attrName>
                                        </p:attrNameLst>
                                      </p:cBhvr>
                                      <p:to>
                                        <p:strVal val="visible"/>
                                      </p:to>
                                    </p:set>
                                    <p:anim calcmode="lin" valueType="num">
                                      <p:cBhvr additive="base">
                                        <p:cTn id="92"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875899"/>
          </a:xfrm>
        </p:spPr>
        <p:txBody>
          <a:bodyPr/>
          <a:lstStyle/>
          <a:p>
            <a:r>
              <a:rPr lang="en-US" dirty="0" smtClean="0"/>
              <a:t>Insurance products</a:t>
            </a:r>
            <a:endParaRPr lang="en-US" dirty="0"/>
          </a:p>
        </p:txBody>
      </p:sp>
      <p:sp>
        <p:nvSpPr>
          <p:cNvPr id="3" name="Content Placeholder 2"/>
          <p:cNvSpPr>
            <a:spLocks noGrp="1"/>
          </p:cNvSpPr>
          <p:nvPr>
            <p:ph idx="1"/>
          </p:nvPr>
        </p:nvSpPr>
        <p:spPr>
          <a:xfrm>
            <a:off x="128694" y="870804"/>
            <a:ext cx="12063306" cy="5876505"/>
          </a:xfrm>
        </p:spPr>
        <p:txBody>
          <a:bodyPr>
            <a:normAutofit fontScale="92500" lnSpcReduction="10000"/>
          </a:bodyPr>
          <a:lstStyle/>
          <a:p>
            <a:r>
              <a:rPr lang="en-US" dirty="0" smtClean="0"/>
              <a:t>Insurance is a contingency contract wherein the insurance company indemnifies the insured against any loss. The insurance sector is governed by IRDA.</a:t>
            </a:r>
          </a:p>
          <a:p>
            <a:r>
              <a:rPr lang="en-US" dirty="0" smtClean="0"/>
              <a:t>There are 4 major type of insurance in India : Life, General, Health, Reinsurance</a:t>
            </a:r>
          </a:p>
          <a:p>
            <a:r>
              <a:rPr lang="en-US" dirty="0" smtClean="0"/>
              <a:t>Life Insurance : It indemnifies the insured against the loss of livelihood in case of loss of life. There are products which are purely insurance based and some products which combines investment along with insurance. Popular are endowment plans, money back plans, etc. Pension plans are  also offered wherein at the end of plan/ superannuation an annuity is to be bought and pension is received lifelong/ for an agreed period. Life insurance products are of long tenure and investment linked plans accrue bonuses declared by insurance company every year. There are plans where you may pay one time premiums also. Insurance is encouraged by government as it provides a social security, promotes savings and is a big investment vehicle. Agents individual and corporate mandatorily should be IRDA registered to prevent any </a:t>
            </a:r>
            <a:r>
              <a:rPr lang="en-US" dirty="0" err="1" smtClean="0"/>
              <a:t>misselling</a:t>
            </a:r>
            <a:r>
              <a:rPr lang="en-US" dirty="0"/>
              <a:t>.</a:t>
            </a:r>
            <a:endParaRPr lang="en-US" dirty="0" smtClean="0"/>
          </a:p>
          <a:p>
            <a:r>
              <a:rPr lang="en-US" dirty="0" smtClean="0"/>
              <a:t>General insurance : Popularly called the non life sector, examples include </a:t>
            </a:r>
            <a:r>
              <a:rPr lang="en-US" dirty="0">
                <a:latin typeface="Arial" panose="020B0604020202020204" pitchFamily="34" charset="0"/>
                <a:cs typeface="Arial" panose="020B0604020202020204" pitchFamily="34" charset="0"/>
              </a:rPr>
              <a:t>Travel </a:t>
            </a:r>
            <a:r>
              <a:rPr lang="en-US" dirty="0" smtClean="0">
                <a:latin typeface="Arial" panose="020B0604020202020204" pitchFamily="34" charset="0"/>
                <a:cs typeface="Arial" panose="020B0604020202020204" pitchFamily="34" charset="0"/>
              </a:rPr>
              <a:t>Insurance, Motor </a:t>
            </a:r>
            <a:r>
              <a:rPr lang="en-US" dirty="0">
                <a:latin typeface="Arial" panose="020B0604020202020204" pitchFamily="34" charset="0"/>
                <a:cs typeface="Arial" panose="020B0604020202020204" pitchFamily="34" charset="0"/>
              </a:rPr>
              <a:t>insurance: </a:t>
            </a:r>
            <a:r>
              <a:rPr lang="en-US" dirty="0" smtClean="0">
                <a:latin typeface="Arial" panose="020B0604020202020204" pitchFamily="34" charset="0"/>
                <a:cs typeface="Arial" panose="020B0604020202020204" pitchFamily="34" charset="0"/>
              </a:rPr>
              <a:t> mandatory third </a:t>
            </a:r>
            <a:r>
              <a:rPr lang="en-US" dirty="0">
                <a:latin typeface="Arial" panose="020B0604020202020204" pitchFamily="34" charset="0"/>
                <a:cs typeface="Arial" panose="020B0604020202020204" pitchFamily="34" charset="0"/>
              </a:rPr>
              <a:t>party </a:t>
            </a:r>
            <a:r>
              <a:rPr lang="en-US" dirty="0" smtClean="0">
                <a:latin typeface="Arial" panose="020B0604020202020204" pitchFamily="34" charset="0"/>
                <a:cs typeface="Arial" panose="020B0604020202020204" pitchFamily="34" charset="0"/>
              </a:rPr>
              <a:t>insurance, </a:t>
            </a:r>
            <a:r>
              <a:rPr lang="en-US" dirty="0">
                <a:latin typeface="Arial" panose="020B0604020202020204" pitchFamily="34" charset="0"/>
                <a:cs typeface="Arial" panose="020B0604020202020204" pitchFamily="34" charset="0"/>
              </a:rPr>
              <a:t>liability </a:t>
            </a:r>
            <a:r>
              <a:rPr lang="en-US" dirty="0" smtClean="0">
                <a:latin typeface="Arial" panose="020B0604020202020204" pitchFamily="34" charset="0"/>
                <a:cs typeface="Arial" panose="020B0604020202020204" pitchFamily="34" charset="0"/>
              </a:rPr>
              <a:t>only covering </a:t>
            </a:r>
            <a:r>
              <a:rPr lang="en-US" dirty="0">
                <a:latin typeface="Arial" panose="020B0604020202020204" pitchFamily="34" charset="0"/>
                <a:cs typeface="Arial" panose="020B0604020202020204" pitchFamily="34" charset="0"/>
              </a:rPr>
              <a:t>only insured not damage to </a:t>
            </a:r>
            <a:r>
              <a:rPr lang="en-US" dirty="0" smtClean="0">
                <a:latin typeface="Arial" panose="020B0604020202020204" pitchFamily="34" charset="0"/>
                <a:cs typeface="Arial" panose="020B0604020202020204" pitchFamily="34" charset="0"/>
              </a:rPr>
              <a:t>vehicle, comprehensive policy, Property insurance, Fire </a:t>
            </a:r>
            <a:r>
              <a:rPr lang="en-US" dirty="0">
                <a:latin typeface="Arial" panose="020B0604020202020204" pitchFamily="34" charset="0"/>
                <a:cs typeface="Arial" panose="020B0604020202020204" pitchFamily="34" charset="0"/>
              </a:rPr>
              <a:t>insurance </a:t>
            </a:r>
            <a:r>
              <a:rPr lang="en-US" dirty="0" smtClean="0">
                <a:latin typeface="Arial" panose="020B0604020202020204" pitchFamily="34" charset="0"/>
                <a:cs typeface="Arial" panose="020B0604020202020204" pitchFamily="34" charset="0"/>
              </a:rPr>
              <a:t>(apart </a:t>
            </a:r>
            <a:r>
              <a:rPr lang="en-US" dirty="0">
                <a:latin typeface="Arial" panose="020B0604020202020204" pitchFamily="34" charset="0"/>
                <a:cs typeface="Arial" panose="020B0604020202020204" pitchFamily="34" charset="0"/>
              </a:rPr>
              <a:t>from risk of fire, covers lightning, explosion, riot, cyclone, </a:t>
            </a:r>
            <a:r>
              <a:rPr lang="en-US" dirty="0" err="1">
                <a:latin typeface="Arial" panose="020B0604020202020204" pitchFamily="34" charset="0"/>
                <a:cs typeface="Arial" panose="020B0604020202020204" pitchFamily="34" charset="0"/>
              </a:rPr>
              <a:t>etc</a:t>
            </a:r>
            <a:r>
              <a:rPr lang="en-US" dirty="0">
                <a:latin typeface="Arial" panose="020B0604020202020204" pitchFamily="34" charset="0"/>
                <a:cs typeface="Arial" panose="020B0604020202020204" pitchFamily="34" charset="0"/>
              </a:rPr>
              <a:t> excludes wars, contamination, </a:t>
            </a:r>
            <a:r>
              <a:rPr lang="en-US" dirty="0" smtClean="0">
                <a:latin typeface="Arial" panose="020B0604020202020204" pitchFamily="34" charset="0"/>
                <a:cs typeface="Arial" panose="020B0604020202020204" pitchFamily="34" charset="0"/>
              </a:rPr>
              <a:t>burglary), Burglary insurance. Marine </a:t>
            </a:r>
            <a:r>
              <a:rPr lang="en-US" dirty="0">
                <a:latin typeface="Arial" panose="020B0604020202020204" pitchFamily="34" charset="0"/>
                <a:cs typeface="Arial" panose="020B0604020202020204" pitchFamily="34" charset="0"/>
              </a:rPr>
              <a:t>cargo </a:t>
            </a:r>
            <a:r>
              <a:rPr lang="en-US" dirty="0" smtClean="0">
                <a:latin typeface="Arial" panose="020B0604020202020204" pitchFamily="34" charset="0"/>
                <a:cs typeface="Arial" panose="020B0604020202020204" pitchFamily="34" charset="0"/>
              </a:rPr>
              <a:t>insurance </a:t>
            </a:r>
          </a:p>
          <a:p>
            <a:r>
              <a:rPr lang="en-US" dirty="0" smtClean="0">
                <a:latin typeface="Arial" panose="020B0604020202020204" pitchFamily="34" charset="0"/>
                <a:cs typeface="Arial" panose="020B0604020202020204" pitchFamily="34" charset="0"/>
              </a:rPr>
              <a:t>Health insurance : provided mainly by public sector insurers, popularly called </a:t>
            </a:r>
            <a:r>
              <a:rPr lang="en-US" dirty="0" err="1" smtClean="0">
                <a:latin typeface="Arial" panose="020B0604020202020204" pitchFamily="34" charset="0"/>
                <a:cs typeface="Arial" panose="020B0604020202020204" pitchFamily="34" charset="0"/>
              </a:rPr>
              <a:t>Mediclaim</a:t>
            </a:r>
            <a:r>
              <a:rPr lang="en-US" dirty="0" smtClean="0">
                <a:latin typeface="Arial" panose="020B0604020202020204" pitchFamily="34" charset="0"/>
                <a:cs typeface="Arial" panose="020B0604020202020204" pitchFamily="34" charset="0"/>
              </a:rPr>
              <a:t>. They reimburse cost of hospitalization, expenses, </a:t>
            </a:r>
            <a:r>
              <a:rPr lang="en-US" dirty="0" err="1" smtClean="0">
                <a:latin typeface="Arial" panose="020B0604020202020204" pitchFamily="34" charset="0"/>
                <a:cs typeface="Arial" panose="020B0604020202020204" pitchFamily="34" charset="0"/>
              </a:rPr>
              <a:t>etc</a:t>
            </a:r>
            <a:r>
              <a:rPr lang="en-US" dirty="0" smtClean="0">
                <a:latin typeface="Arial" panose="020B0604020202020204" pitchFamily="34" charset="0"/>
                <a:cs typeface="Arial" panose="020B0604020202020204" pitchFamily="34" charset="0"/>
              </a:rPr>
              <a:t>, according to their stated policy rates. They operate through TPAs which has tie up with hospitals.</a:t>
            </a:r>
          </a:p>
          <a:p>
            <a:r>
              <a:rPr lang="en-US" dirty="0" smtClean="0">
                <a:latin typeface="Arial" panose="020B0604020202020204" pitchFamily="34" charset="0"/>
                <a:cs typeface="Arial" panose="020B0604020202020204" pitchFamily="34" charset="0"/>
              </a:rPr>
              <a:t>Reinsurance :I</a:t>
            </a:r>
            <a:r>
              <a:rPr lang="en-US" dirty="0" smtClean="0"/>
              <a:t>nsurers </a:t>
            </a:r>
            <a:r>
              <a:rPr lang="en-US" dirty="0"/>
              <a:t>transfer portions of their risk portfolios to other parties by some form of agreement to reduce the likelihood of paying a large obligation resulting from an insurance claim. The party that diversifies its insurance portfolio is known as the ceding party</a:t>
            </a:r>
            <a:r>
              <a:rPr lang="en-US" dirty="0" smtClean="0"/>
              <a:t>. GIC is the largest reinsurance company in India</a:t>
            </a:r>
            <a:endParaRPr lang="en-US"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66176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circle(in)">
                                      <p:cBhvr>
                                        <p:cTn id="26" dur="2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arn(inVertical)">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7003"/>
            <a:ext cx="10515600" cy="490888"/>
          </a:xfrm>
        </p:spPr>
        <p:txBody>
          <a:bodyPr>
            <a:normAutofit fontScale="90000"/>
          </a:bodyPr>
          <a:lstStyle/>
          <a:p>
            <a:r>
              <a:rPr lang="en-US" dirty="0" smtClean="0"/>
              <a:t>SERVICES</a:t>
            </a:r>
            <a:endParaRPr lang="en-US" dirty="0"/>
          </a:p>
        </p:txBody>
      </p:sp>
      <p:sp>
        <p:nvSpPr>
          <p:cNvPr id="3" name="Content Placeholder 2"/>
          <p:cNvSpPr>
            <a:spLocks noGrp="1"/>
          </p:cNvSpPr>
          <p:nvPr>
            <p:ph idx="1"/>
          </p:nvPr>
        </p:nvSpPr>
        <p:spPr>
          <a:xfrm>
            <a:off x="173255" y="664143"/>
            <a:ext cx="11800572" cy="5938788"/>
          </a:xfrm>
        </p:spPr>
        <p:txBody>
          <a:bodyPr>
            <a:normAutofit lnSpcReduction="10000"/>
          </a:bodyPr>
          <a:lstStyle/>
          <a:p>
            <a:r>
              <a:rPr lang="en-US" sz="2000" dirty="0" smtClean="0">
                <a:latin typeface="Arial" panose="020B0604020202020204" pitchFamily="34" charset="0"/>
                <a:cs typeface="Arial" panose="020B0604020202020204" pitchFamily="34" charset="0"/>
              </a:rPr>
              <a:t>Sectors of the economy : primary, secondary , tertiary, </a:t>
            </a:r>
            <a:r>
              <a:rPr lang="en-US" sz="2000" dirty="0" err="1" smtClean="0">
                <a:latin typeface="Arial" panose="020B0604020202020204" pitchFamily="34" charset="0"/>
                <a:cs typeface="Arial" panose="020B0604020202020204" pitchFamily="34" charset="0"/>
              </a:rPr>
              <a:t>quarternary</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Primary deals with agriculture and allied services, secondary deals with manufacturing sector, tertiary deals with service sector, quaternary deals with more specialized services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call </a:t>
            </a:r>
            <a:r>
              <a:rPr lang="en-US" sz="2000" dirty="0" err="1" smtClean="0">
                <a:latin typeface="Arial" panose="020B0604020202020204" pitchFamily="34" charset="0"/>
                <a:cs typeface="Arial" panose="020B0604020202020204" pitchFamily="34" charset="0"/>
              </a:rPr>
              <a:t>centres</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etc</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Growth of the sectors are related with growth of economy, not only organic growth but also inorganic growth. The need diversifies and becomes more sophisticated. There is better use of resources. The linkages between firms in the same sector, or between the 2 sectors or the intermediaries becomes prominent.</a:t>
            </a:r>
          </a:p>
          <a:p>
            <a:r>
              <a:rPr lang="en-US" sz="2000" dirty="0" smtClean="0">
                <a:latin typeface="Arial" panose="020B0604020202020204" pitchFamily="34" charset="0"/>
                <a:cs typeface="Arial" panose="020B0604020202020204" pitchFamily="34" charset="0"/>
              </a:rPr>
              <a:t>This gives rise to the growth of the tertiary sector. It is the services sector. A service is essentially an activity that creates value and utility for a buyer and can be quantified in terms of value which is called price. There is a tendency for standardization to bring uniformity in expectations and price stability.</a:t>
            </a:r>
          </a:p>
          <a:p>
            <a:r>
              <a:rPr lang="en-US" sz="2000" dirty="0" smtClean="0">
                <a:latin typeface="Arial" panose="020B0604020202020204" pitchFamily="34" charset="0"/>
                <a:cs typeface="Arial" panose="020B0604020202020204" pitchFamily="34" charset="0"/>
              </a:rPr>
              <a:t>Characteristics of services are : </a:t>
            </a:r>
          </a:p>
          <a:p>
            <a:r>
              <a:rPr lang="en-US" sz="2000" dirty="0" smtClean="0">
                <a:latin typeface="Arial" panose="020B0604020202020204" pitchFamily="34" charset="0"/>
                <a:cs typeface="Arial" panose="020B0604020202020204" pitchFamily="34" charset="0"/>
              </a:rPr>
              <a:t>Intangibility,</a:t>
            </a:r>
          </a:p>
          <a:p>
            <a:r>
              <a:rPr lang="en-US" sz="2000" dirty="0" smtClean="0">
                <a:latin typeface="Arial" panose="020B0604020202020204" pitchFamily="34" charset="0"/>
                <a:cs typeface="Arial" panose="020B0604020202020204" pitchFamily="34" charset="0"/>
              </a:rPr>
              <a:t>Inseparability, </a:t>
            </a:r>
          </a:p>
          <a:p>
            <a:r>
              <a:rPr lang="en-US" sz="2000" dirty="0" smtClean="0">
                <a:latin typeface="Arial" panose="020B0604020202020204" pitchFamily="34" charset="0"/>
                <a:cs typeface="Arial" panose="020B0604020202020204" pitchFamily="34" charset="0"/>
              </a:rPr>
              <a:t>Perishability, </a:t>
            </a:r>
          </a:p>
          <a:p>
            <a:r>
              <a:rPr lang="en-US" sz="2000" dirty="0" smtClean="0">
                <a:latin typeface="Arial" panose="020B0604020202020204" pitchFamily="34" charset="0"/>
                <a:cs typeface="Arial" panose="020B0604020202020204" pitchFamily="34" charset="0"/>
              </a:rPr>
              <a:t>Heterogeneity</a:t>
            </a:r>
          </a:p>
        </p:txBody>
      </p:sp>
    </p:spTree>
    <p:extLst>
      <p:ext uri="{BB962C8B-B14F-4D97-AF65-F5344CB8AC3E}">
        <p14:creationId xmlns:p14="http://schemas.microsoft.com/office/powerpoint/2010/main" val="86451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arn(inVertic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567" y="157212"/>
            <a:ext cx="8596668" cy="1320800"/>
          </a:xfrm>
        </p:spPr>
        <p:txBody>
          <a:bodyPr/>
          <a:lstStyle/>
          <a:p>
            <a:r>
              <a:rPr lang="en-US" dirty="0" smtClean="0"/>
              <a:t>Credit Services</a:t>
            </a:r>
            <a:endParaRPr lang="en-US" dirty="0"/>
          </a:p>
        </p:txBody>
      </p:sp>
      <p:sp>
        <p:nvSpPr>
          <p:cNvPr id="3" name="Content Placeholder 2"/>
          <p:cNvSpPr>
            <a:spLocks noGrp="1"/>
          </p:cNvSpPr>
          <p:nvPr>
            <p:ph idx="1"/>
          </p:nvPr>
        </p:nvSpPr>
        <p:spPr>
          <a:xfrm>
            <a:off x="240632" y="875900"/>
            <a:ext cx="11718818" cy="5982100"/>
          </a:xfrm>
        </p:spPr>
        <p:txBody>
          <a:bodyPr>
            <a:normAutofit lnSpcReduction="10000"/>
          </a:bodyPr>
          <a:lstStyle/>
          <a:p>
            <a:r>
              <a:rPr lang="en-US" dirty="0" smtClean="0"/>
              <a:t>Banks are creators of credit. They take in deposits from general public and corporates. They have the option of investing it or lending. When lent credit is created. Funds can be lent to individuals, SMEs, corporates, and even to institutions like NBFCs for further lending. Lending activity is determined by both commercial and regulatory aspects. </a:t>
            </a:r>
          </a:p>
          <a:p>
            <a:r>
              <a:rPr lang="en-US" dirty="0" smtClean="0"/>
              <a:t>Commercial : Banks prefer to lend to those customers who are having good credibility as reflected by credit scores, collateral security, gestation periods, etc. Lower credit scores attract higher risk and hence pay higher rate of interest. Several class of borrowers are barred by banks from lending. Unsecured loans attract higher rate of interest. </a:t>
            </a:r>
          </a:p>
          <a:p>
            <a:r>
              <a:rPr lang="en-US" dirty="0" smtClean="0"/>
              <a:t>Regulatory : Credit involves credit risk and hence according to BASEL norms provision is to be made out of capital. Risk weights are assigned to different sectors. So commercial real estate lending attracts 150 % risk weight while residential housing attracts 50% risk weight. Hence for the banks it becomes more capital efficient to lend more for housing loans than for building commercial buildings and unsecured loans. Secondly for spurring growth RBI has created priority sector lending for banks. Banks has a target (40% of ANBC) which they have to lend to designated sectors like exports, MSME, agriculture, Housing, </a:t>
            </a:r>
            <a:r>
              <a:rPr lang="en-US" dirty="0" err="1" smtClean="0"/>
              <a:t>etc</a:t>
            </a:r>
            <a:endParaRPr lang="en-US" dirty="0" smtClean="0"/>
          </a:p>
          <a:p>
            <a:r>
              <a:rPr lang="en-US" dirty="0" smtClean="0"/>
              <a:t>Fund based credit services involves interest income and include working capital finance and term loans. WC is a sort of revolving credit based on hypothecation of stocks and book debts and provided for short term business needs ( raw materials purchase, paying salaries, paying rent and electricity bills, </a:t>
            </a:r>
            <a:r>
              <a:rPr lang="en-US" dirty="0" err="1" smtClean="0"/>
              <a:t>etc</a:t>
            </a:r>
            <a:r>
              <a:rPr lang="en-US" dirty="0" smtClean="0"/>
              <a:t>). Term loans are disbursed for one time only and are needed for capital expenditure like machine purchase, etc.</a:t>
            </a:r>
          </a:p>
          <a:p>
            <a:r>
              <a:rPr lang="en-US" dirty="0" smtClean="0"/>
              <a:t>Non fund based credit services include LCs, BGs, LOCs, LOUs, SBLC etc. through which non fund fee based income is earned.</a:t>
            </a:r>
          </a:p>
          <a:p>
            <a:r>
              <a:rPr lang="en-US" dirty="0" smtClean="0"/>
              <a:t>Current trend is towards </a:t>
            </a:r>
            <a:r>
              <a:rPr lang="en-US" dirty="0" err="1" smtClean="0"/>
              <a:t>increading</a:t>
            </a:r>
            <a:r>
              <a:rPr lang="en-US" dirty="0" smtClean="0"/>
              <a:t> fee based income and proving more retail loans than corporate loans.</a:t>
            </a:r>
          </a:p>
          <a:p>
            <a:endParaRPr lang="en-US" dirty="0"/>
          </a:p>
        </p:txBody>
      </p:sp>
    </p:spTree>
    <p:extLst>
      <p:ext uri="{BB962C8B-B14F-4D97-AF65-F5344CB8AC3E}">
        <p14:creationId xmlns:p14="http://schemas.microsoft.com/office/powerpoint/2010/main" val="393890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93" y="0"/>
            <a:ext cx="8596668" cy="721895"/>
          </a:xfrm>
        </p:spPr>
        <p:txBody>
          <a:bodyPr/>
          <a:lstStyle/>
          <a:p>
            <a:r>
              <a:rPr lang="en-US" dirty="0" smtClean="0"/>
              <a:t>Institutional Finance</a:t>
            </a:r>
            <a:endParaRPr lang="en-US" dirty="0"/>
          </a:p>
        </p:txBody>
      </p:sp>
      <p:sp>
        <p:nvSpPr>
          <p:cNvPr id="3" name="Content Placeholder 2"/>
          <p:cNvSpPr>
            <a:spLocks noGrp="1"/>
          </p:cNvSpPr>
          <p:nvPr>
            <p:ph idx="1"/>
          </p:nvPr>
        </p:nvSpPr>
        <p:spPr>
          <a:xfrm>
            <a:off x="167195" y="957431"/>
            <a:ext cx="11835508" cy="5732127"/>
          </a:xfrm>
        </p:spPr>
        <p:txBody>
          <a:bodyPr>
            <a:normAutofit fontScale="92500" lnSpcReduction="10000"/>
          </a:bodyPr>
          <a:lstStyle/>
          <a:p>
            <a:r>
              <a:rPr lang="en-US" dirty="0" smtClean="0"/>
              <a:t>It refers to the finance provided by financial institutions other than banks, </a:t>
            </a:r>
            <a:r>
              <a:rPr lang="en-US" dirty="0" err="1" smtClean="0"/>
              <a:t>eg</a:t>
            </a:r>
            <a:r>
              <a:rPr lang="en-US" dirty="0" smtClean="0"/>
              <a:t> Public Financial Institutions, NBFCs,  Investment Trusts, Development Institutions, Industrial Credit providers ( SIDBI), Exim Bank, Pension funds, </a:t>
            </a:r>
            <a:r>
              <a:rPr lang="en-US" dirty="0" err="1" smtClean="0"/>
              <a:t>etc</a:t>
            </a:r>
            <a:endParaRPr lang="en-US" dirty="0" smtClean="0"/>
          </a:p>
          <a:p>
            <a:r>
              <a:rPr lang="en-US" dirty="0"/>
              <a:t>The main Objectives of Institutional Finance </a:t>
            </a:r>
            <a:r>
              <a:rPr lang="en-US" dirty="0" smtClean="0"/>
              <a:t>are:</a:t>
            </a:r>
            <a:r>
              <a:rPr lang="en-US" b="1" dirty="0" smtClean="0"/>
              <a:t>1</a:t>
            </a:r>
            <a:r>
              <a:rPr lang="en-US" b="1" dirty="0"/>
              <a:t>.</a:t>
            </a:r>
            <a:r>
              <a:rPr lang="en-US" dirty="0"/>
              <a:t> Meeting long and medium-term financial needs</a:t>
            </a:r>
            <a:r>
              <a:rPr lang="en-US" dirty="0" smtClean="0"/>
              <a:t>. </a:t>
            </a:r>
            <a:r>
              <a:rPr lang="en-US" b="1" dirty="0" smtClean="0"/>
              <a:t>2</a:t>
            </a:r>
            <a:r>
              <a:rPr lang="en-US" dirty="0" smtClean="0"/>
              <a:t>.Building </a:t>
            </a:r>
            <a:r>
              <a:rPr lang="en-US" dirty="0"/>
              <a:t>and strengthening capital markets</a:t>
            </a:r>
            <a:r>
              <a:rPr lang="en-US" dirty="0" smtClean="0"/>
              <a:t>. </a:t>
            </a:r>
            <a:r>
              <a:rPr lang="en-US" b="1" dirty="0" smtClean="0"/>
              <a:t>3</a:t>
            </a:r>
            <a:r>
              <a:rPr lang="en-US" dirty="0"/>
              <a:t>. Balanced regional growth and development</a:t>
            </a:r>
            <a:r>
              <a:rPr lang="en-US" dirty="0" smtClean="0"/>
              <a:t>. </a:t>
            </a:r>
            <a:r>
              <a:rPr lang="en-US" b="1" dirty="0" smtClean="0"/>
              <a:t>4</a:t>
            </a:r>
            <a:r>
              <a:rPr lang="en-US" b="1" dirty="0"/>
              <a:t>.</a:t>
            </a:r>
            <a:r>
              <a:rPr lang="en-US" dirty="0"/>
              <a:t> Accelerating the pace of industrial growth</a:t>
            </a:r>
            <a:r>
              <a:rPr lang="en-US" dirty="0" smtClean="0"/>
              <a:t>. </a:t>
            </a:r>
            <a:r>
              <a:rPr lang="en-US" b="1" dirty="0" smtClean="0"/>
              <a:t>5</a:t>
            </a:r>
            <a:r>
              <a:rPr lang="en-US" b="1" dirty="0"/>
              <a:t>.</a:t>
            </a:r>
            <a:r>
              <a:rPr lang="en-US" dirty="0"/>
              <a:t> Subscribing to equity and preference shares directly and underwriting public issues</a:t>
            </a:r>
            <a:r>
              <a:rPr lang="en-US" dirty="0" smtClean="0"/>
              <a:t>. </a:t>
            </a:r>
            <a:r>
              <a:rPr lang="en-US" b="1" dirty="0" smtClean="0"/>
              <a:t>6</a:t>
            </a:r>
            <a:r>
              <a:rPr lang="en-US" dirty="0" smtClean="0"/>
              <a:t>. Promoting new enterprises. </a:t>
            </a:r>
          </a:p>
          <a:p>
            <a:pPr fontAlgn="base"/>
            <a:r>
              <a:rPr lang="en-US" dirty="0" smtClean="0"/>
              <a:t>Advantages :1.They </a:t>
            </a:r>
            <a:r>
              <a:rPr lang="en-US" dirty="0"/>
              <a:t>provide long term finance, not provided by commercial </a:t>
            </a:r>
            <a:r>
              <a:rPr lang="en-US" dirty="0" smtClean="0"/>
              <a:t>banks. 2.</a:t>
            </a:r>
            <a:r>
              <a:rPr lang="en-US" dirty="0"/>
              <a:t> Both risk as well as loan capital are available. Public financial institutions provide underwriting facilities </a:t>
            </a:r>
            <a:r>
              <a:rPr lang="en-US" dirty="0" smtClean="0"/>
              <a:t>also. 3.</a:t>
            </a:r>
            <a:r>
              <a:rPr lang="en-US" dirty="0"/>
              <a:t> These institutions also provide managerial and technical advice to business firms</a:t>
            </a:r>
            <a:r>
              <a:rPr lang="en-US" dirty="0" smtClean="0"/>
              <a:t>. 4. </a:t>
            </a:r>
            <a:r>
              <a:rPr lang="en-US" dirty="0"/>
              <a:t>Loans and guarantees in foreign currency and deferred payment facilities are available for the import of required machinery and equipment</a:t>
            </a:r>
            <a:r>
              <a:rPr lang="en-US" dirty="0" smtClean="0"/>
              <a:t>. 5. </a:t>
            </a:r>
            <a:r>
              <a:rPr lang="en-US" dirty="0"/>
              <a:t>Along with finance, a company can obtain expert advice and guidance for the successful planning and administration of projects.</a:t>
            </a:r>
            <a:r>
              <a:rPr lang="en-US" dirty="0" smtClean="0"/>
              <a:t> 6. Unlike banks, </a:t>
            </a:r>
            <a:r>
              <a:rPr lang="en-US" dirty="0" err="1" smtClean="0"/>
              <a:t>customisation</a:t>
            </a:r>
            <a:r>
              <a:rPr lang="en-US" dirty="0" smtClean="0"/>
              <a:t> and flexibility in loan repayments are available. 7.SMEs also avail unsecured loans. 8. Institutional holdings in a company is judged to be a barometer of corporate governance and those companies </a:t>
            </a:r>
            <a:r>
              <a:rPr lang="en-US" smtClean="0"/>
              <a:t>attract retail investors</a:t>
            </a:r>
            <a:endParaRPr lang="en-US" dirty="0" smtClean="0"/>
          </a:p>
          <a:p>
            <a:pPr fontAlgn="base"/>
            <a:r>
              <a:rPr lang="en-US" dirty="0" smtClean="0"/>
              <a:t>Limitations : 1. Interest rate of loans higher than banks. 2. Working capital finance not available 3. Large finance not always available due to want of security although sound business models. 4. </a:t>
            </a:r>
            <a:r>
              <a:rPr lang="en-US" dirty="0"/>
              <a:t>Sometimes, these institutions place restrictions on the autonomy of management. They lay down a convertibility clause in loan agreements. In some cases, they insist on the appointment of their nominees to the Board of Directors of the borrowing company.</a:t>
            </a:r>
          </a:p>
          <a:p>
            <a:r>
              <a:rPr lang="en-US" dirty="0"/>
              <a:t/>
            </a:r>
            <a:br>
              <a:rPr lang="en-US" dirty="0"/>
            </a:br>
            <a:endParaRPr lang="en-US" dirty="0"/>
          </a:p>
          <a:p>
            <a:endParaRPr lang="en-US" dirty="0"/>
          </a:p>
        </p:txBody>
      </p:sp>
    </p:spTree>
    <p:extLst>
      <p:ext uri="{BB962C8B-B14F-4D97-AF65-F5344CB8AC3E}">
        <p14:creationId xmlns:p14="http://schemas.microsoft.com/office/powerpoint/2010/main" val="662922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Marketing </a:t>
            </a:r>
            <a:endParaRPr lang="en-US" dirty="0"/>
          </a:p>
        </p:txBody>
      </p:sp>
      <p:sp>
        <p:nvSpPr>
          <p:cNvPr id="3" name="Content Placeholder 2"/>
          <p:cNvSpPr>
            <a:spLocks noGrp="1"/>
          </p:cNvSpPr>
          <p:nvPr>
            <p:ph idx="1"/>
          </p:nvPr>
        </p:nvSpPr>
        <p:spPr>
          <a:xfrm>
            <a:off x="211756" y="1270000"/>
            <a:ext cx="11733196" cy="5284804"/>
          </a:xfrm>
        </p:spPr>
        <p:txBody>
          <a:bodyPr>
            <a:normAutofit fontScale="92500" lnSpcReduction="10000"/>
          </a:bodyPr>
          <a:lstStyle/>
          <a:p>
            <a:r>
              <a:rPr lang="en-US" dirty="0">
                <a:hlinkClick r:id="rId2"/>
              </a:rPr>
              <a:t>https://</a:t>
            </a:r>
            <a:r>
              <a:rPr lang="en-US" dirty="0" smtClean="0">
                <a:hlinkClick r:id="rId2"/>
              </a:rPr>
              <a:t>www.youtube.com/watch?v=tF9r9LrOb70</a:t>
            </a:r>
            <a:endParaRPr lang="en-US" dirty="0" smtClean="0"/>
          </a:p>
          <a:p>
            <a:r>
              <a:rPr lang="en-US" dirty="0"/>
              <a:t>Social Media today plays an inseparable part in our lives. The reach, influence and cost effectiveness becomes an important marketing role. Marketers are able to interact with customers in real time basis, listen to feedbacks. It operates with several tools such as audio, text, video, public discussion boards, blogging, chatting, emails. It is dynamic and flexible with changing interest, content, tools getting upgraded. In traditional marketers campaigns are run by marketers but in social media, participants / customers steer the discussion and marketers do a more listening role. Control of marketers over influencing the customers are lesser than that of traditional means.</a:t>
            </a:r>
          </a:p>
          <a:p>
            <a:r>
              <a:rPr lang="en-US" dirty="0"/>
              <a:t>Importance to marketing : </a:t>
            </a:r>
          </a:p>
          <a:p>
            <a:r>
              <a:rPr lang="en-US" dirty="0"/>
              <a:t>1.Brand recognition</a:t>
            </a:r>
          </a:p>
          <a:p>
            <a:r>
              <a:rPr lang="en-US" dirty="0"/>
              <a:t>2.Community : gives instant access to a group, getting collective feedback</a:t>
            </a:r>
          </a:p>
          <a:p>
            <a:r>
              <a:rPr lang="en-US" dirty="0"/>
              <a:t>3. Repeat exposure to a customer about a product easily given</a:t>
            </a:r>
          </a:p>
          <a:p>
            <a:r>
              <a:rPr lang="en-US" dirty="0"/>
              <a:t>4. Leverage of influence. A positive influence multiplies when existing customers gives positive opinion and a large number of secondary people gets influenced. Similarly a negative opinion may also be multiplied. The benefit that can be derived from that is </a:t>
            </a:r>
            <a:r>
              <a:rPr lang="en-US" dirty="0" err="1"/>
              <a:t>responsing</a:t>
            </a:r>
            <a:r>
              <a:rPr lang="en-US" dirty="0"/>
              <a:t> immediately and sending a message about responsiveness and that how customer’s are treated seriously</a:t>
            </a:r>
          </a:p>
          <a:p>
            <a:r>
              <a:rPr lang="en-US" dirty="0"/>
              <a:t>5. Competitive advantage of moving ahead of others.</a:t>
            </a:r>
          </a:p>
          <a:p>
            <a:r>
              <a:rPr lang="en-US" dirty="0"/>
              <a:t>6. Networking </a:t>
            </a:r>
            <a:r>
              <a:rPr lang="en-US" dirty="0" err="1"/>
              <a:t>e.g</a:t>
            </a:r>
            <a:r>
              <a:rPr lang="en-US" dirty="0"/>
              <a:t> </a:t>
            </a:r>
            <a:r>
              <a:rPr lang="en-US" dirty="0" err="1"/>
              <a:t>Linkedin</a:t>
            </a:r>
            <a:endParaRPr lang="en-US" dirty="0"/>
          </a:p>
          <a:p>
            <a:endParaRPr lang="en-US" dirty="0"/>
          </a:p>
        </p:txBody>
      </p:sp>
    </p:spTree>
    <p:extLst>
      <p:ext uri="{BB962C8B-B14F-4D97-AF65-F5344CB8AC3E}">
        <p14:creationId xmlns:p14="http://schemas.microsoft.com/office/powerpoint/2010/main" val="523067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6253"/>
            <a:ext cx="8596668" cy="394635"/>
          </a:xfrm>
        </p:spPr>
        <p:txBody>
          <a:bodyPr>
            <a:normAutofit fontScale="90000"/>
          </a:bodyPr>
          <a:lstStyle/>
          <a:p>
            <a:endParaRPr lang="en-US" dirty="0"/>
          </a:p>
        </p:txBody>
      </p:sp>
      <p:sp>
        <p:nvSpPr>
          <p:cNvPr id="3" name="Content Placeholder 2"/>
          <p:cNvSpPr>
            <a:spLocks noGrp="1"/>
          </p:cNvSpPr>
          <p:nvPr>
            <p:ph idx="1"/>
          </p:nvPr>
        </p:nvSpPr>
        <p:spPr>
          <a:xfrm>
            <a:off x="263447" y="870804"/>
            <a:ext cx="11527500" cy="5674375"/>
          </a:xfrm>
        </p:spPr>
        <p:txBody>
          <a:bodyPr>
            <a:normAutofit/>
          </a:bodyPr>
          <a:lstStyle/>
          <a:p>
            <a:r>
              <a:rPr lang="en-US" dirty="0"/>
              <a:t>Banks are increasingly having social media channels like Facebook, Twitter, </a:t>
            </a:r>
            <a:r>
              <a:rPr lang="en-US" dirty="0" err="1"/>
              <a:t>Youtube</a:t>
            </a:r>
            <a:r>
              <a:rPr lang="en-US" dirty="0"/>
              <a:t>, </a:t>
            </a:r>
            <a:r>
              <a:rPr lang="en-US" dirty="0" err="1"/>
              <a:t>Linkedin</a:t>
            </a:r>
            <a:r>
              <a:rPr lang="en-US" dirty="0"/>
              <a:t>, apart from cultivating online communities on credit, investment, etc. They are releasing educational videos and promoting blogs.</a:t>
            </a:r>
          </a:p>
          <a:p>
            <a:r>
              <a:rPr lang="en-US" dirty="0"/>
              <a:t>Delay in adopting social media is detrimental to image of progressiveness, relationship building and responsiveness. Acting on feedback received in real time should be promptness. Negative feedback should be immediately attended to as it snowballs to controversy.</a:t>
            </a:r>
          </a:p>
          <a:p>
            <a:r>
              <a:rPr lang="en-US" dirty="0"/>
              <a:t>Banks can use social media for creating awareness about new product/ services, engage with customers, post job </a:t>
            </a:r>
            <a:r>
              <a:rPr lang="en-US" dirty="0" smtClean="0"/>
              <a:t>opportunities </a:t>
            </a:r>
            <a:r>
              <a:rPr lang="en-US" dirty="0"/>
              <a:t>and attract talent, gauge brand popularity.</a:t>
            </a:r>
          </a:p>
          <a:p>
            <a:r>
              <a:rPr lang="en-US" dirty="0"/>
              <a:t>HDFC Bank is the most active in this sphere with a score of 3.06 out of 5. Its nearest PSB rival is SBI with a score of only 1.68.</a:t>
            </a:r>
          </a:p>
          <a:p>
            <a:r>
              <a:rPr lang="en-US" dirty="0"/>
              <a:t>With respect to online conversations , ICICI bank is most referred bank and SBI is topping the PSBs, although among populations of early 20s and early 30s.</a:t>
            </a:r>
          </a:p>
          <a:p>
            <a:r>
              <a:rPr lang="en-US" dirty="0"/>
              <a:t>Overall private banks are ahead of PSBs in social media engagement but banking sector has lot more potential to make use of social media marketing.</a:t>
            </a:r>
          </a:p>
          <a:p>
            <a:endParaRPr lang="en-US" dirty="0"/>
          </a:p>
        </p:txBody>
      </p:sp>
    </p:spTree>
    <p:extLst>
      <p:ext uri="{BB962C8B-B14F-4D97-AF65-F5344CB8AC3E}">
        <p14:creationId xmlns:p14="http://schemas.microsoft.com/office/powerpoint/2010/main" val="396306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fontScale="92500" lnSpcReduction="20000"/>
          </a:bodyPr>
          <a:lstStyle/>
          <a:p>
            <a:r>
              <a:rPr lang="en-US" sz="2000" dirty="0" smtClean="0">
                <a:latin typeface="Arial" panose="020B0604020202020204" pitchFamily="34" charset="0"/>
                <a:cs typeface="Arial" panose="020B0604020202020204" pitchFamily="34" charset="0"/>
              </a:rPr>
              <a:t>Difference between goods and services :</a:t>
            </a:r>
          </a:p>
          <a:p>
            <a:r>
              <a:rPr lang="en-US" sz="2000" dirty="0" smtClean="0">
                <a:latin typeface="Arial" panose="020B0604020202020204" pitchFamily="34" charset="0"/>
                <a:cs typeface="Arial" panose="020B0604020202020204" pitchFamily="34" charset="0"/>
              </a:rPr>
              <a:t>1.Goods are tangible object but services are intangible activities. </a:t>
            </a:r>
          </a:p>
          <a:p>
            <a:r>
              <a:rPr lang="en-US" sz="2000" dirty="0" smtClean="0">
                <a:latin typeface="Arial" panose="020B0604020202020204" pitchFamily="34" charset="0"/>
                <a:cs typeface="Arial" panose="020B0604020202020204" pitchFamily="34" charset="0"/>
              </a:rPr>
              <a:t>2.Goods are homogeneous but services are heterogeneous. If there is any lack of heterogeneity in goods it comes under manufacturing defect, however services are bound to give different experience.</a:t>
            </a:r>
          </a:p>
          <a:p>
            <a:r>
              <a:rPr lang="en-US" sz="2000" dirty="0" smtClean="0">
                <a:latin typeface="Arial" panose="020B0604020202020204" pitchFamily="34" charset="0"/>
                <a:cs typeface="Arial" panose="020B0604020202020204" pitchFamily="34" charset="0"/>
              </a:rPr>
              <a:t>3.In case of goods production and consumption is separated , but in case of services, they are essentially inseparable.</a:t>
            </a:r>
          </a:p>
          <a:p>
            <a:r>
              <a:rPr lang="en-US" sz="2000" dirty="0" smtClean="0">
                <a:latin typeface="Arial" panose="020B0604020202020204" pitchFamily="34" charset="0"/>
                <a:cs typeface="Arial" panose="020B0604020202020204" pitchFamily="34" charset="0"/>
              </a:rPr>
              <a:t>4.Core value in case of goods are produced in the factory, but in case of services core value is produced at the buyer seller interaction at the time of delivery of services.</a:t>
            </a:r>
          </a:p>
          <a:p>
            <a:r>
              <a:rPr lang="en-US" sz="2000" dirty="0" smtClean="0">
                <a:latin typeface="Arial" panose="020B0604020202020204" pitchFamily="34" charset="0"/>
                <a:cs typeface="Arial" panose="020B0604020202020204" pitchFamily="34" charset="0"/>
              </a:rPr>
              <a:t>5.In case of goods, customers </a:t>
            </a:r>
            <a:r>
              <a:rPr lang="en-US" sz="2000" dirty="0" err="1" smtClean="0">
                <a:latin typeface="Arial" panose="020B0604020202020204" pitchFamily="34" charset="0"/>
                <a:cs typeface="Arial" panose="020B0604020202020204" pitchFamily="34" charset="0"/>
              </a:rPr>
              <a:t>donot</a:t>
            </a:r>
            <a:r>
              <a:rPr lang="en-US" sz="2000" dirty="0" smtClean="0">
                <a:latin typeface="Arial" panose="020B0604020202020204" pitchFamily="34" charset="0"/>
                <a:cs typeface="Arial" panose="020B0604020202020204" pitchFamily="34" charset="0"/>
              </a:rPr>
              <a:t> participate in the production but in case of services they do.</a:t>
            </a:r>
          </a:p>
          <a:p>
            <a:r>
              <a:rPr lang="en-US" sz="2000" dirty="0" smtClean="0">
                <a:latin typeface="Arial" panose="020B0604020202020204" pitchFamily="34" charset="0"/>
                <a:cs typeface="Arial" panose="020B0604020202020204" pitchFamily="34" charset="0"/>
              </a:rPr>
              <a:t>6.Goods can be kept in stock but services cannot be kept in stock.</a:t>
            </a:r>
          </a:p>
          <a:p>
            <a:r>
              <a:rPr lang="en-US" sz="2000" dirty="0" smtClean="0">
                <a:latin typeface="Arial" panose="020B0604020202020204" pitchFamily="34" charset="0"/>
                <a:cs typeface="Arial" panose="020B0604020202020204" pitchFamily="34" charset="0"/>
              </a:rPr>
              <a:t>7. There is transfer of ownership in case of goods but ownership is not transferred in case of services</a:t>
            </a:r>
          </a:p>
          <a:p>
            <a:r>
              <a:rPr lang="en-US" sz="1800" dirty="0" smtClean="0">
                <a:latin typeface="Arial" panose="020B0604020202020204" pitchFamily="34" charset="0"/>
                <a:cs typeface="Arial" panose="020B0604020202020204" pitchFamily="34" charset="0"/>
              </a:rPr>
              <a:t>How important is the service sector ?</a:t>
            </a:r>
          </a:p>
          <a:p>
            <a:r>
              <a:rPr lang="en-US" sz="1800" dirty="0" smtClean="0">
                <a:latin typeface="Arial" panose="020B0604020202020204" pitchFamily="34" charset="0"/>
                <a:cs typeface="Arial" panose="020B0604020202020204" pitchFamily="34" charset="0"/>
              </a:rPr>
              <a:t>Out of India’s GDP, 55% is contributed by service sector, 27% by industry and 18% by agriculture sector. India has received about $ 83.14 billion between April 2000 to June 2020. As per RBI, in Jan 2021, services export stood at $ 17.07 billion while imports at $ 10.09 billion.</a:t>
            </a:r>
            <a:r>
              <a:rPr lang="en-US" sz="2000" dirty="0" smtClean="0">
                <a:latin typeface="Arial" panose="020B0604020202020204" pitchFamily="34" charset="0"/>
                <a:cs typeface="Arial" panose="020B0604020202020204" pitchFamily="34" charset="0"/>
              </a:rPr>
              <a:t> By 2023, healthcare industry is expected to reach US$ 132 billion. India’s digital economy is estimated to reach US$ 1 trillion by 2025. By end of 2023, India’s IT and business services sector is expected to reach US$ 14.3 billion with 8% growth.</a:t>
            </a:r>
          </a:p>
          <a:p>
            <a:r>
              <a:rPr lang="en-US" sz="2000" dirty="0" smtClean="0">
                <a:latin typeface="Arial" panose="020B0604020202020204" pitchFamily="34" charset="0"/>
                <a:cs typeface="Arial" panose="020B0604020202020204" pitchFamily="34" charset="0"/>
              </a:rPr>
              <a:t>With this phenomenal potential service sector deserves a closer look. </a:t>
            </a:r>
            <a:br>
              <a:rPr lang="en-US" sz="20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092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500"/>
                                        <p:tgtEl>
                                          <p:spTgt spid="3">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500"/>
                                        <p:tgtEl>
                                          <p:spTgt spid="3">
                                            <p:txEl>
                                              <p:pRg st="7" end="7"/>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500"/>
                                        <p:tgtEl>
                                          <p:spTgt spid="3">
                                            <p:txEl>
                                              <p:pRg st="8" end="8"/>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Effect transition="in" filter="fade">
                                      <p:cBhvr>
                                        <p:cTn id="53" dur="500"/>
                                        <p:tgtEl>
                                          <p:spTgt spid="3">
                                            <p:txEl>
                                              <p:pRg st="9" end="9"/>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
                                            <p:txEl>
                                              <p:pRg st="10" end="10"/>
                                            </p:txEl>
                                          </p:spTgt>
                                        </p:tgtEl>
                                        <p:attrNameLst>
                                          <p:attrName>style.visibility</p:attrName>
                                        </p:attrNameLst>
                                      </p:cBhvr>
                                      <p:to>
                                        <p:strVal val="visible"/>
                                      </p:to>
                                    </p:set>
                                    <p:animEffect transition="in" filter="fade">
                                      <p:cBhvr>
                                        <p:cTn id="5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9275"/>
          </a:xfrm>
        </p:spPr>
        <p:txBody>
          <a:bodyPr>
            <a:normAutofit fontScale="90000"/>
          </a:bodyPr>
          <a:lstStyle/>
          <a:p>
            <a:r>
              <a:rPr lang="en-US" dirty="0" smtClean="0"/>
              <a:t>Nature of service sector</a:t>
            </a:r>
            <a:endParaRPr lang="en-US" dirty="0"/>
          </a:p>
        </p:txBody>
      </p:sp>
      <p:sp>
        <p:nvSpPr>
          <p:cNvPr id="3" name="Content Placeholder 2"/>
          <p:cNvSpPr>
            <a:spLocks noGrp="1"/>
          </p:cNvSpPr>
          <p:nvPr>
            <p:ph idx="1"/>
          </p:nvPr>
        </p:nvSpPr>
        <p:spPr>
          <a:xfrm>
            <a:off x="222182" y="991402"/>
            <a:ext cx="11790145" cy="5736657"/>
          </a:xfrm>
        </p:spPr>
        <p:txBody>
          <a:bodyPr>
            <a:normAutofit fontScale="92500" lnSpcReduction="20000"/>
          </a:bodyPr>
          <a:lstStyle/>
          <a:p>
            <a:r>
              <a:rPr lang="en-US" sz="2000" dirty="0" smtClean="0">
                <a:latin typeface="Arial" panose="020B0604020202020204" pitchFamily="34" charset="0"/>
                <a:cs typeface="Arial" panose="020B0604020202020204" pitchFamily="34" charset="0"/>
              </a:rPr>
              <a:t>BUSINESS SERVICES</a:t>
            </a:r>
          </a:p>
          <a:p>
            <a:r>
              <a:rPr lang="en-US" sz="2000" dirty="0" smtClean="0">
                <a:latin typeface="Arial" panose="020B0604020202020204" pitchFamily="34" charset="0"/>
                <a:cs typeface="Arial" panose="020B0604020202020204" pitchFamily="34" charset="0"/>
              </a:rPr>
              <a:t>COMMUNICATION SERVICES</a:t>
            </a:r>
          </a:p>
          <a:p>
            <a:r>
              <a:rPr lang="en-US" sz="2000" dirty="0" smtClean="0">
                <a:latin typeface="Arial" panose="020B0604020202020204" pitchFamily="34" charset="0"/>
                <a:cs typeface="Arial" panose="020B0604020202020204" pitchFamily="34" charset="0"/>
              </a:rPr>
              <a:t>CONSTRUCTION &amp; ENGINEERING SERVICES</a:t>
            </a:r>
          </a:p>
          <a:p>
            <a:r>
              <a:rPr lang="en-US" sz="2000" dirty="0" smtClean="0">
                <a:latin typeface="Arial" panose="020B0604020202020204" pitchFamily="34" charset="0"/>
                <a:cs typeface="Arial" panose="020B0604020202020204" pitchFamily="34" charset="0"/>
              </a:rPr>
              <a:t>DISTRIBUTION SERVICES</a:t>
            </a:r>
          </a:p>
          <a:p>
            <a:r>
              <a:rPr lang="en-US" sz="2000" dirty="0" smtClean="0">
                <a:latin typeface="Arial" panose="020B0604020202020204" pitchFamily="34" charset="0"/>
                <a:cs typeface="Arial" panose="020B0604020202020204" pitchFamily="34" charset="0"/>
              </a:rPr>
              <a:t>EDUCATION SERVICES</a:t>
            </a:r>
          </a:p>
          <a:p>
            <a:r>
              <a:rPr lang="en-US" sz="2000" dirty="0" smtClean="0">
                <a:latin typeface="Arial" panose="020B0604020202020204" pitchFamily="34" charset="0"/>
                <a:cs typeface="Arial" panose="020B0604020202020204" pitchFamily="34" charset="0"/>
              </a:rPr>
              <a:t>ENVIRONMENT SERVICES</a:t>
            </a:r>
          </a:p>
          <a:p>
            <a:r>
              <a:rPr lang="en-US" sz="2000" dirty="0" smtClean="0">
                <a:latin typeface="Arial" panose="020B0604020202020204" pitchFamily="34" charset="0"/>
                <a:cs typeface="Arial" panose="020B0604020202020204" pitchFamily="34" charset="0"/>
              </a:rPr>
              <a:t>FINANCIAL SERVICES</a:t>
            </a:r>
          </a:p>
          <a:p>
            <a:r>
              <a:rPr lang="en-US" sz="2000" dirty="0" smtClean="0">
                <a:latin typeface="Arial" panose="020B0604020202020204" pitchFamily="34" charset="0"/>
                <a:cs typeface="Arial" panose="020B0604020202020204" pitchFamily="34" charset="0"/>
              </a:rPr>
              <a:t>HEALTH &amp; MEDICAL SERVICES</a:t>
            </a:r>
          </a:p>
          <a:p>
            <a:r>
              <a:rPr lang="en-US" sz="2000" dirty="0" smtClean="0">
                <a:latin typeface="Arial" panose="020B0604020202020204" pitchFamily="34" charset="0"/>
                <a:cs typeface="Arial" panose="020B0604020202020204" pitchFamily="34" charset="0"/>
              </a:rPr>
              <a:t>TOURISM &amp; HOSPITALITY</a:t>
            </a:r>
          </a:p>
          <a:p>
            <a:r>
              <a:rPr lang="en-US" sz="2000" dirty="0" smtClean="0">
                <a:latin typeface="Arial" panose="020B0604020202020204" pitchFamily="34" charset="0"/>
                <a:cs typeface="Arial" panose="020B0604020202020204" pitchFamily="34" charset="0"/>
              </a:rPr>
              <a:t>RECREATION &amp; LEISURE</a:t>
            </a:r>
          </a:p>
          <a:p>
            <a:r>
              <a:rPr lang="en-US" sz="2000" dirty="0" smtClean="0">
                <a:latin typeface="Arial" panose="020B0604020202020204" pitchFamily="34" charset="0"/>
                <a:cs typeface="Arial" panose="020B0604020202020204" pitchFamily="34" charset="0"/>
              </a:rPr>
              <a:t>TRANSPORTATION</a:t>
            </a:r>
          </a:p>
          <a:p>
            <a:r>
              <a:rPr lang="en-US" sz="2000" dirty="0" smtClean="0">
                <a:latin typeface="Arial" panose="020B0604020202020204" pitchFamily="34" charset="0"/>
                <a:cs typeface="Arial" panose="020B0604020202020204" pitchFamily="34" charset="0"/>
              </a:rPr>
              <a:t>IT &amp; ITES</a:t>
            </a:r>
          </a:p>
          <a:p>
            <a:r>
              <a:rPr lang="en-US" sz="2000" dirty="0" smtClean="0">
                <a:latin typeface="Arial" panose="020B0604020202020204" pitchFamily="34" charset="0"/>
                <a:cs typeface="Arial" panose="020B0604020202020204" pitchFamily="34" charset="0"/>
              </a:rPr>
              <a:t>OTHERS</a:t>
            </a:r>
          </a:p>
          <a:p>
            <a:r>
              <a:rPr lang="en-US" sz="2400" dirty="0" smtClean="0">
                <a:latin typeface="Arial" panose="020B0604020202020204" pitchFamily="34" charset="0"/>
                <a:cs typeface="Arial" panose="020B0604020202020204" pitchFamily="34" charset="0"/>
              </a:rPr>
              <a:t>There is no hard and fast rules for classification, rather business </a:t>
            </a:r>
            <a:r>
              <a:rPr lang="en-US" sz="2400" dirty="0" err="1" smtClean="0">
                <a:latin typeface="Arial" panose="020B0604020202020204" pitchFamily="34" charset="0"/>
                <a:cs typeface="Arial" panose="020B0604020202020204" pitchFamily="34" charset="0"/>
              </a:rPr>
              <a:t>transends</a:t>
            </a:r>
            <a:r>
              <a:rPr lang="en-US" sz="2400" dirty="0" smtClean="0">
                <a:latin typeface="Arial" panose="020B0604020202020204" pitchFamily="34" charset="0"/>
                <a:cs typeface="Arial" panose="020B0604020202020204" pitchFamily="34" charset="0"/>
              </a:rPr>
              <a:t> borders and often there is overlapping of </a:t>
            </a:r>
            <a:r>
              <a:rPr lang="en-US" sz="2400" dirty="0" err="1" smtClean="0">
                <a:latin typeface="Arial" panose="020B0604020202020204" pitchFamily="34" charset="0"/>
                <a:cs typeface="Arial" panose="020B0604020202020204" pitchFamily="34" charset="0"/>
              </a:rPr>
              <a:t>sectoral</a:t>
            </a:r>
            <a:r>
              <a:rPr lang="en-US" sz="2400" dirty="0" smtClean="0">
                <a:latin typeface="Arial" panose="020B0604020202020204" pitchFamily="34" charset="0"/>
                <a:cs typeface="Arial" panose="020B0604020202020204" pitchFamily="34" charset="0"/>
              </a:rPr>
              <a:t> classifications </a:t>
            </a:r>
            <a:r>
              <a:rPr lang="en-US" sz="2400" dirty="0" err="1" smtClean="0">
                <a:latin typeface="Arial" panose="020B0604020202020204" pitchFamily="34" charset="0"/>
                <a:cs typeface="Arial" panose="020B0604020202020204" pitchFamily="34" charset="0"/>
              </a:rPr>
              <a:t>eg</a:t>
            </a:r>
            <a:r>
              <a:rPr lang="en-US" sz="2400" dirty="0" smtClean="0">
                <a:latin typeface="Arial" panose="020B0604020202020204" pitchFamily="34" charset="0"/>
                <a:cs typeface="Arial" panose="020B0604020202020204" pitchFamily="34" charset="0"/>
              </a:rPr>
              <a:t> </a:t>
            </a:r>
            <a:r>
              <a:rPr lang="en-US" sz="2400" dirty="0" err="1" smtClean="0">
                <a:latin typeface="Arial" panose="020B0604020202020204" pitchFamily="34" charset="0"/>
                <a:cs typeface="Arial" panose="020B0604020202020204" pitchFamily="34" charset="0"/>
              </a:rPr>
              <a:t>fintech</a:t>
            </a:r>
            <a:r>
              <a:rPr lang="en-US" sz="2400" dirty="0" smtClean="0">
                <a:latin typeface="Arial" panose="020B0604020202020204" pitchFamily="34" charset="0"/>
                <a:cs typeface="Arial" panose="020B0604020202020204" pitchFamily="34" charset="0"/>
              </a:rPr>
              <a:t> sector, </a:t>
            </a:r>
            <a:r>
              <a:rPr lang="en-US" sz="2400" dirty="0" err="1" smtClean="0">
                <a:latin typeface="Arial" panose="020B0604020202020204" pitchFamily="34" charset="0"/>
                <a:cs typeface="Arial" panose="020B0604020202020204" pitchFamily="34" charset="0"/>
              </a:rPr>
              <a:t>edutech</a:t>
            </a:r>
            <a:r>
              <a:rPr lang="en-US" sz="2400" dirty="0" smtClean="0">
                <a:latin typeface="Arial" panose="020B0604020202020204" pitchFamily="34" charset="0"/>
                <a:cs typeface="Arial" panose="020B0604020202020204" pitchFamily="34" charset="0"/>
              </a:rPr>
              <a:t> sector, medical tourism, KPOs </a:t>
            </a:r>
            <a:r>
              <a:rPr lang="en-US" sz="2400" dirty="0" err="1" smtClean="0">
                <a:latin typeface="Arial" panose="020B0604020202020204" pitchFamily="34" charset="0"/>
                <a:cs typeface="Arial" panose="020B0604020202020204" pitchFamily="34" charset="0"/>
              </a:rPr>
              <a:t>etc</a:t>
            </a:r>
            <a:endParaRPr lang="en-US" sz="2400" dirty="0" smtClean="0">
              <a:latin typeface="Arial" panose="020B0604020202020204" pitchFamily="34" charset="0"/>
              <a:cs typeface="Arial" panose="020B0604020202020204" pitchFamily="34" charset="0"/>
            </a:endParaRPr>
          </a:p>
          <a:p>
            <a:endParaRPr lang="en-US" sz="2400" dirty="0" smtClean="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271161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arn(inVertical)">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arn(inVertical)">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arn(inVertical)">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barn(inVertical)">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barn(inVertical)">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barn(inVertical)">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barn(inVertical)">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barn(inVertical)">
                                      <p:cBhvr>
                                        <p:cTn id="53" dur="500"/>
                                        <p:tgtEl>
                                          <p:spTgt spid="3">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nodeType="click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Effect transition="in" filter="barn(inVertical)">
                                      <p:cBhvr>
                                        <p:cTn id="58" dur="500"/>
                                        <p:tgtEl>
                                          <p:spTgt spid="3">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barn(inVertical)">
                                      <p:cBhvr>
                                        <p:cTn id="63" dur="500"/>
                                        <p:tgtEl>
                                          <p:spTgt spid="3">
                                            <p:txEl>
                                              <p:pRg st="10" end="1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nodeType="clickEffect">
                                  <p:stCondLst>
                                    <p:cond delay="0"/>
                                  </p:stCondLst>
                                  <p:childTnLst>
                                    <p:set>
                                      <p:cBhvr>
                                        <p:cTn id="67" dur="1" fill="hold">
                                          <p:stCondLst>
                                            <p:cond delay="0"/>
                                          </p:stCondLst>
                                        </p:cTn>
                                        <p:tgtEl>
                                          <p:spTgt spid="3">
                                            <p:txEl>
                                              <p:pRg st="11" end="11"/>
                                            </p:txEl>
                                          </p:spTgt>
                                        </p:tgtEl>
                                        <p:attrNameLst>
                                          <p:attrName>style.visibility</p:attrName>
                                        </p:attrNameLst>
                                      </p:cBhvr>
                                      <p:to>
                                        <p:strVal val="visible"/>
                                      </p:to>
                                    </p:set>
                                    <p:animEffect transition="in" filter="barn(inVertical)">
                                      <p:cBhvr>
                                        <p:cTn id="68" dur="500"/>
                                        <p:tgtEl>
                                          <p:spTgt spid="3">
                                            <p:txEl>
                                              <p:pRg st="11" end="11"/>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Effect transition="in" filter="barn(inVertical)">
                                      <p:cBhvr>
                                        <p:cTn id="73" dur="500"/>
                                        <p:tgtEl>
                                          <p:spTgt spid="3">
                                            <p:txEl>
                                              <p:pRg st="12" end="12"/>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16" presetClass="entr" presetSubtype="21" fill="hold" nodeType="clickEffect">
                                  <p:stCondLst>
                                    <p:cond delay="0"/>
                                  </p:stCondLst>
                                  <p:childTnLst>
                                    <p:set>
                                      <p:cBhvr>
                                        <p:cTn id="77" dur="1" fill="hold">
                                          <p:stCondLst>
                                            <p:cond delay="0"/>
                                          </p:stCondLst>
                                        </p:cTn>
                                        <p:tgtEl>
                                          <p:spTgt spid="3">
                                            <p:txEl>
                                              <p:pRg st="13" end="13"/>
                                            </p:txEl>
                                          </p:spTgt>
                                        </p:tgtEl>
                                        <p:attrNameLst>
                                          <p:attrName>style.visibility</p:attrName>
                                        </p:attrNameLst>
                                      </p:cBhvr>
                                      <p:to>
                                        <p:strVal val="visible"/>
                                      </p:to>
                                    </p:set>
                                    <p:animEffect transition="in" filter="barn(inVertical)">
                                      <p:cBhvr>
                                        <p:cTn id="78"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5391" y="202130"/>
            <a:ext cx="10515600" cy="651343"/>
          </a:xfrm>
        </p:spPr>
        <p:txBody>
          <a:bodyPr>
            <a:normAutofit fontScale="90000"/>
          </a:bodyPr>
          <a:lstStyle/>
          <a:p>
            <a:r>
              <a:rPr lang="en-US" dirty="0"/>
              <a:t>Classification of services:</a:t>
            </a:r>
            <a:br>
              <a:rPr lang="en-US" dirty="0"/>
            </a:br>
            <a:endParaRPr lang="en-US" dirty="0"/>
          </a:p>
        </p:txBody>
      </p:sp>
      <p:sp>
        <p:nvSpPr>
          <p:cNvPr id="3" name="Content Placeholder 2"/>
          <p:cNvSpPr>
            <a:spLocks noGrp="1"/>
          </p:cNvSpPr>
          <p:nvPr>
            <p:ph idx="1"/>
          </p:nvPr>
        </p:nvSpPr>
        <p:spPr>
          <a:xfrm>
            <a:off x="145180" y="853473"/>
            <a:ext cx="11896023" cy="5816834"/>
          </a:xfrm>
        </p:spPr>
        <p:txBody>
          <a:bodyPr>
            <a:normAutofit lnSpcReduction="10000"/>
          </a:bodyPr>
          <a:lstStyle/>
          <a:p>
            <a:r>
              <a:rPr lang="en-US" sz="2000" b="1" dirty="0" smtClean="0">
                <a:latin typeface="Arial" panose="020B0604020202020204" pitchFamily="34" charset="0"/>
                <a:cs typeface="Arial" panose="020B0604020202020204" pitchFamily="34" charset="0"/>
              </a:rPr>
              <a:t>Based on degree of tangibility:</a:t>
            </a:r>
          </a:p>
          <a:p>
            <a:r>
              <a:rPr lang="en-US" sz="2000" dirty="0" smtClean="0">
                <a:latin typeface="Arial" panose="020B0604020202020204" pitchFamily="34" charset="0"/>
                <a:cs typeface="Arial" panose="020B0604020202020204" pitchFamily="34" charset="0"/>
              </a:rPr>
              <a:t>1. Pure tangible ,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flat/ house /vehicle on rent where very little intangibility is associated</a:t>
            </a:r>
          </a:p>
          <a:p>
            <a:r>
              <a:rPr lang="en-US" sz="2000" dirty="0" smtClean="0">
                <a:latin typeface="Arial" panose="020B0604020202020204" pitchFamily="34" charset="0"/>
                <a:cs typeface="Arial" panose="020B0604020202020204" pitchFamily="34" charset="0"/>
              </a:rPr>
              <a:t>2. Mostly tangible with low intangibility :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installation and after sales service associated with a consumer durable</a:t>
            </a:r>
          </a:p>
          <a:p>
            <a:r>
              <a:rPr lang="en-US" sz="2000" dirty="0" smtClean="0">
                <a:latin typeface="Arial" panose="020B0604020202020204" pitchFamily="34" charset="0"/>
                <a:cs typeface="Arial" panose="020B0604020202020204" pitchFamily="34" charset="0"/>
              </a:rPr>
              <a:t>3. Mostly intangible with low tangibility: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smart cards used for several uses like ticketing, purchase, identification, </a:t>
            </a:r>
            <a:r>
              <a:rPr lang="en-US" sz="2000" dirty="0" err="1" smtClean="0">
                <a:latin typeface="Arial" panose="020B0604020202020204" pitchFamily="34" charset="0"/>
                <a:cs typeface="Arial" panose="020B0604020202020204" pitchFamily="34" charset="0"/>
              </a:rPr>
              <a:t>etc</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4. Purely intangible: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consultancy services from doctors</a:t>
            </a:r>
            <a:r>
              <a:rPr lang="en-US" sz="2000" dirty="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 lawyers/ architects , teaching, </a:t>
            </a:r>
            <a:r>
              <a:rPr lang="en-US" sz="2000" dirty="0" err="1" smtClean="0">
                <a:latin typeface="Arial" panose="020B0604020202020204" pitchFamily="34" charset="0"/>
                <a:cs typeface="Arial" panose="020B0604020202020204" pitchFamily="34" charset="0"/>
              </a:rPr>
              <a:t>etc</a:t>
            </a:r>
            <a:r>
              <a:rPr lang="en-US" sz="2000" dirty="0" smtClean="0">
                <a:latin typeface="Arial" panose="020B0604020202020204" pitchFamily="34" charset="0"/>
                <a:cs typeface="Arial" panose="020B0604020202020204" pitchFamily="34" charset="0"/>
              </a:rPr>
              <a:t> </a:t>
            </a:r>
          </a:p>
          <a:p>
            <a:r>
              <a:rPr lang="en-US" sz="2000" b="1" dirty="0" smtClean="0">
                <a:latin typeface="Arial" panose="020B0604020202020204" pitchFamily="34" charset="0"/>
                <a:cs typeface="Arial" panose="020B0604020202020204" pitchFamily="34" charset="0"/>
              </a:rPr>
              <a:t>Based on business orientation</a:t>
            </a:r>
            <a:r>
              <a:rPr lang="en-US" sz="2000" dirty="0" smtClean="0">
                <a:latin typeface="Arial" panose="020B0604020202020204" pitchFamily="34" charset="0"/>
                <a:cs typeface="Arial" panose="020B0604020202020204" pitchFamily="34" charset="0"/>
              </a:rPr>
              <a:t> :</a:t>
            </a:r>
          </a:p>
          <a:p>
            <a:r>
              <a:rPr lang="en-US" sz="2000" dirty="0" smtClean="0">
                <a:latin typeface="Arial" panose="020B0604020202020204" pitchFamily="34" charset="0"/>
                <a:cs typeface="Arial" panose="020B0604020202020204" pitchFamily="34" charset="0"/>
              </a:rPr>
              <a:t>Government sector: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communication, law and order</a:t>
            </a:r>
          </a:p>
          <a:p>
            <a:r>
              <a:rPr lang="en-US" sz="2000" dirty="0" smtClean="0">
                <a:latin typeface="Arial" panose="020B0604020202020204" pitchFamily="34" charset="0"/>
                <a:cs typeface="Arial" panose="020B0604020202020204" pitchFamily="34" charset="0"/>
              </a:rPr>
              <a:t>Business sectors for profit</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private sector providing education, </a:t>
            </a:r>
            <a:r>
              <a:rPr lang="en-US" sz="2000" dirty="0" err="1" smtClean="0">
                <a:latin typeface="Arial" panose="020B0604020202020204" pitchFamily="34" charset="0"/>
                <a:cs typeface="Arial" panose="020B0604020202020204" pitchFamily="34" charset="0"/>
              </a:rPr>
              <a:t>healthcare,etc</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Not for profit sectors :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NGOs providing free education, credit counselling</a:t>
            </a:r>
          </a:p>
          <a:p>
            <a:r>
              <a:rPr lang="en-US" sz="2000" b="1" dirty="0" smtClean="0">
                <a:latin typeface="Arial" panose="020B0604020202020204" pitchFamily="34" charset="0"/>
                <a:cs typeface="Arial" panose="020B0604020202020204" pitchFamily="34" charset="0"/>
              </a:rPr>
              <a:t>Based on regulation :</a:t>
            </a:r>
          </a:p>
          <a:p>
            <a:r>
              <a:rPr lang="en-US" sz="2000" dirty="0" smtClean="0">
                <a:latin typeface="Arial" panose="020B0604020202020204" pitchFamily="34" charset="0"/>
                <a:cs typeface="Arial" panose="020B0604020202020204" pitchFamily="34" charset="0"/>
              </a:rPr>
              <a:t>Regulated : Banking, insurance, brokerages in capital markets</a:t>
            </a:r>
          </a:p>
          <a:p>
            <a:r>
              <a:rPr lang="en-US" sz="2000" dirty="0" smtClean="0">
                <a:latin typeface="Arial" panose="020B0604020202020204" pitchFamily="34" charset="0"/>
                <a:cs typeface="Arial" panose="020B0604020202020204" pitchFamily="34" charset="0"/>
              </a:rPr>
              <a:t>Limitedly regulated : Healthcare, Advertising, Films</a:t>
            </a:r>
          </a:p>
          <a:p>
            <a:r>
              <a:rPr lang="en-US" sz="2000" dirty="0" smtClean="0">
                <a:latin typeface="Arial" panose="020B0604020202020204" pitchFamily="34" charset="0"/>
                <a:cs typeface="Arial" panose="020B0604020202020204" pitchFamily="34" charset="0"/>
              </a:rPr>
              <a:t>Unregulated : Housekeeping, carpenters, plumbers, barbers, </a:t>
            </a:r>
            <a:r>
              <a:rPr lang="en-US" sz="2000" dirty="0" err="1" smtClean="0">
                <a:latin typeface="Arial" panose="020B0604020202020204" pitchFamily="34" charset="0"/>
                <a:cs typeface="Arial" panose="020B0604020202020204" pitchFamily="34" charset="0"/>
              </a:rPr>
              <a:t>etc</a:t>
            </a:r>
            <a:r>
              <a:rPr lang="en-US" sz="2000" dirty="0" smtClean="0">
                <a:latin typeface="Arial" panose="020B0604020202020204" pitchFamily="34" charset="0"/>
                <a:cs typeface="Arial" panose="020B0604020202020204" pitchFamily="34" charset="0"/>
              </a:rPr>
              <a:t> which are in the unorganized sector</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592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fade">
                                      <p:cBhvr>
                                        <p:cTn id="50" dur="500"/>
                                        <p:tgtEl>
                                          <p:spTgt spid="3">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500"/>
                                        <p:tgtEl>
                                          <p:spTgt spid="3">
                                            <p:txEl>
                                              <p:pRg st="7" end="7"/>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fade">
                                      <p:cBhvr>
                                        <p:cTn id="60" dur="500"/>
                                        <p:tgtEl>
                                          <p:spTgt spid="3">
                                            <p:txEl>
                                              <p:pRg st="8" end="8"/>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 calcmode="lin" valueType="num">
                                      <p:cBhvr additive="base">
                                        <p:cTn id="6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nodeType="clickEffect">
                                  <p:stCondLst>
                                    <p:cond delay="0"/>
                                  </p:stCondLst>
                                  <p:childTnLst>
                                    <p:set>
                                      <p:cBhvr>
                                        <p:cTn id="70" dur="1" fill="hold">
                                          <p:stCondLst>
                                            <p:cond delay="0"/>
                                          </p:stCondLst>
                                        </p:cTn>
                                        <p:tgtEl>
                                          <p:spTgt spid="3">
                                            <p:txEl>
                                              <p:pRg st="10" end="10"/>
                                            </p:txEl>
                                          </p:spTgt>
                                        </p:tgtEl>
                                        <p:attrNameLst>
                                          <p:attrName>style.visibility</p:attrName>
                                        </p:attrNameLst>
                                      </p:cBhvr>
                                      <p:to>
                                        <p:strVal val="visible"/>
                                      </p:to>
                                    </p:set>
                                    <p:animEffect transition="in" filter="barn(inVertical)">
                                      <p:cBhvr>
                                        <p:cTn id="71" dur="500"/>
                                        <p:tgtEl>
                                          <p:spTgt spid="3">
                                            <p:txEl>
                                              <p:pRg st="10" end="10"/>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nodeType="clickEffect">
                                  <p:stCondLst>
                                    <p:cond delay="0"/>
                                  </p:stCondLst>
                                  <p:childTnLst>
                                    <p:set>
                                      <p:cBhvr>
                                        <p:cTn id="75" dur="1" fill="hold">
                                          <p:stCondLst>
                                            <p:cond delay="0"/>
                                          </p:stCondLst>
                                        </p:cTn>
                                        <p:tgtEl>
                                          <p:spTgt spid="3">
                                            <p:txEl>
                                              <p:pRg st="11" end="11"/>
                                            </p:txEl>
                                          </p:spTgt>
                                        </p:tgtEl>
                                        <p:attrNameLst>
                                          <p:attrName>style.visibility</p:attrName>
                                        </p:attrNameLst>
                                      </p:cBhvr>
                                      <p:to>
                                        <p:strVal val="visible"/>
                                      </p:to>
                                    </p:set>
                                    <p:animEffect transition="in" filter="barn(inVertical)">
                                      <p:cBhvr>
                                        <p:cTn id="76" dur="500"/>
                                        <p:tgtEl>
                                          <p:spTgt spid="3">
                                            <p:txEl>
                                              <p:pRg st="11" end="11"/>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16" presetClass="entr" presetSubtype="21" fill="hold" nodeType="clickEffect">
                                  <p:stCondLst>
                                    <p:cond delay="0"/>
                                  </p:stCondLst>
                                  <p:childTnLst>
                                    <p:set>
                                      <p:cBhvr>
                                        <p:cTn id="80" dur="1" fill="hold">
                                          <p:stCondLst>
                                            <p:cond delay="0"/>
                                          </p:stCondLst>
                                        </p:cTn>
                                        <p:tgtEl>
                                          <p:spTgt spid="3">
                                            <p:txEl>
                                              <p:pRg st="12" end="12"/>
                                            </p:txEl>
                                          </p:spTgt>
                                        </p:tgtEl>
                                        <p:attrNameLst>
                                          <p:attrName>style.visibility</p:attrName>
                                        </p:attrNameLst>
                                      </p:cBhvr>
                                      <p:to>
                                        <p:strVal val="visible"/>
                                      </p:to>
                                    </p:set>
                                    <p:animEffect transition="in" filter="barn(inVertical)">
                                      <p:cBhvr>
                                        <p:cTn id="8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311" y="-12983"/>
            <a:ext cx="10515600" cy="802256"/>
          </a:xfrm>
        </p:spPr>
        <p:txBody>
          <a:bodyPr/>
          <a:lstStyle/>
          <a:p>
            <a:r>
              <a:rPr lang="en-US" dirty="0" smtClean="0"/>
              <a:t>Financial markets</a:t>
            </a:r>
            <a:endParaRPr lang="en-US" dirty="0"/>
          </a:p>
        </p:txBody>
      </p:sp>
      <p:sp>
        <p:nvSpPr>
          <p:cNvPr id="3" name="Content Placeholder 2"/>
          <p:cNvSpPr>
            <a:spLocks noGrp="1"/>
          </p:cNvSpPr>
          <p:nvPr>
            <p:ph idx="1"/>
          </p:nvPr>
        </p:nvSpPr>
        <p:spPr>
          <a:xfrm>
            <a:off x="154806" y="1094104"/>
            <a:ext cx="11963400" cy="5614703"/>
          </a:xfrm>
        </p:spPr>
        <p:txBody>
          <a:bodyPr>
            <a:normAutofit/>
          </a:bodyPr>
          <a:lstStyle/>
          <a:p>
            <a:r>
              <a:rPr lang="en-US" sz="2000" dirty="0" smtClean="0">
                <a:latin typeface="Arial" panose="020B0604020202020204" pitchFamily="34" charset="0"/>
                <a:cs typeface="Arial" panose="020B0604020202020204" pitchFamily="34" charset="0"/>
              </a:rPr>
              <a:t>The financial markets in India are generally composed of credit market, capital market, money market, insurance market, etc. The customers expect to find a one stop solution for all his financial needs.</a:t>
            </a:r>
          </a:p>
          <a:p>
            <a:r>
              <a:rPr lang="en-US" sz="2000" dirty="0" smtClean="0">
                <a:latin typeface="Arial" panose="020B0604020202020204" pitchFamily="34" charset="0"/>
                <a:cs typeface="Arial" panose="020B0604020202020204" pitchFamily="34" charset="0"/>
              </a:rPr>
              <a:t>Financial services bears an additional aspect – fiduciary responsibility. It is assumed that customers are reposing their trust and faith and it becomes the automatic responsibility of the service provider to advise the correct product or let all the pros and cons known to the customer. So the marketing is also happening under such implicit assumption.</a:t>
            </a:r>
          </a:p>
          <a:p>
            <a:r>
              <a:rPr lang="en-US" sz="2000" dirty="0" smtClean="0">
                <a:latin typeface="Arial" panose="020B0604020202020204" pitchFamily="34" charset="0"/>
                <a:cs typeface="Arial" panose="020B0604020202020204" pitchFamily="34" charset="0"/>
              </a:rPr>
              <a:t>SERVUCTION (</a:t>
            </a:r>
            <a:r>
              <a:rPr lang="en-US" sz="2000" i="1" dirty="0" err="1" smtClean="0">
                <a:latin typeface="Arial" panose="020B0604020202020204" pitchFamily="34" charset="0"/>
                <a:cs typeface="Arial" panose="020B0604020202020204" pitchFamily="34" charset="0"/>
              </a:rPr>
              <a:t>Eiglier</a:t>
            </a:r>
            <a:r>
              <a:rPr lang="en-US" sz="2000" i="1" dirty="0" smtClean="0">
                <a:latin typeface="Arial" panose="020B0604020202020204" pitchFamily="34" charset="0"/>
                <a:cs typeface="Arial" panose="020B0604020202020204" pitchFamily="34" charset="0"/>
              </a:rPr>
              <a:t> and </a:t>
            </a:r>
            <a:r>
              <a:rPr lang="en-US" sz="2000" i="1" dirty="0" err="1" smtClean="0">
                <a:latin typeface="Arial" panose="020B0604020202020204" pitchFamily="34" charset="0"/>
                <a:cs typeface="Arial" panose="020B0604020202020204" pitchFamily="34" charset="0"/>
              </a:rPr>
              <a:t>Langeard</a:t>
            </a:r>
            <a:r>
              <a:rPr lang="en-US" sz="2000" dirty="0" smtClean="0">
                <a:latin typeface="Arial" panose="020B0604020202020204" pitchFamily="34" charset="0"/>
                <a:cs typeface="Arial" panose="020B0604020202020204" pitchFamily="34" charset="0"/>
              </a:rPr>
              <a:t>) : Simultaneous production and consumption of services. The provider and consumer of services meet at the time of delivery and quality of services are affected largely by that contact moment, the moment of </a:t>
            </a:r>
            <a:r>
              <a:rPr lang="en-US" sz="2000" dirty="0" err="1" smtClean="0">
                <a:latin typeface="Arial" panose="020B0604020202020204" pitchFamily="34" charset="0"/>
                <a:cs typeface="Arial" panose="020B0604020202020204" pitchFamily="34" charset="0"/>
              </a:rPr>
              <a:t>truth.For</a:t>
            </a:r>
            <a:r>
              <a:rPr lang="en-US" sz="2000" dirty="0" smtClean="0">
                <a:latin typeface="Arial" panose="020B0604020202020204" pitchFamily="34" charset="0"/>
                <a:cs typeface="Arial" panose="020B0604020202020204" pitchFamily="34" charset="0"/>
              </a:rPr>
              <a:t> the consumer, the instant decision of availing the service or rejection is also taken. Future sales, word of mouth publicity and customer retention is dependent on how well the service is delivered. In fact physical surrounding also affect the customer experience.</a:t>
            </a:r>
          </a:p>
          <a:p>
            <a:endParaRPr lang="en-US" sz="2000" dirty="0"/>
          </a:p>
        </p:txBody>
      </p:sp>
    </p:spTree>
    <p:extLst>
      <p:ext uri="{BB962C8B-B14F-4D97-AF65-F5344CB8AC3E}">
        <p14:creationId xmlns:p14="http://schemas.microsoft.com/office/powerpoint/2010/main" val="376112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253"/>
            <a:ext cx="10515600" cy="741145"/>
          </a:xfrm>
        </p:spPr>
        <p:txBody>
          <a:bodyPr/>
          <a:lstStyle/>
          <a:p>
            <a:r>
              <a:rPr lang="en-US" dirty="0" smtClean="0"/>
              <a:t>Marketing</a:t>
            </a:r>
            <a:endParaRPr lang="en-US" dirty="0"/>
          </a:p>
        </p:txBody>
      </p:sp>
      <p:sp>
        <p:nvSpPr>
          <p:cNvPr id="3" name="Content Placeholder 2"/>
          <p:cNvSpPr>
            <a:spLocks noGrp="1"/>
          </p:cNvSpPr>
          <p:nvPr>
            <p:ph idx="1"/>
          </p:nvPr>
        </p:nvSpPr>
        <p:spPr>
          <a:xfrm>
            <a:off x="0" y="997851"/>
            <a:ext cx="12192000" cy="5860149"/>
          </a:xfrm>
        </p:spPr>
        <p:txBody>
          <a:bodyPr>
            <a:normAutofit fontScale="92500" lnSpcReduction="10000"/>
          </a:bodyPr>
          <a:lstStyle/>
          <a:p>
            <a:r>
              <a:rPr lang="en-US" sz="2000" dirty="0" smtClean="0">
                <a:latin typeface="Arial" panose="020B0604020202020204" pitchFamily="34" charset="0"/>
                <a:cs typeface="Arial" panose="020B0604020202020204" pitchFamily="34" charset="0"/>
              </a:rPr>
              <a:t>Marketing is the part of business that is involved in engaging with the customer for the purpose of generating revenue, fulfilling the long term objectives of the firm and creating value in the long term so as to have a sustainable competitive advantage.</a:t>
            </a:r>
          </a:p>
          <a:p>
            <a:r>
              <a:rPr lang="en-US" sz="2000" dirty="0" smtClean="0">
                <a:latin typeface="Arial" panose="020B0604020202020204" pitchFamily="34" charset="0"/>
                <a:cs typeface="Arial" panose="020B0604020202020204" pitchFamily="34" charset="0"/>
              </a:rPr>
              <a:t>It differs from selling in the following ways : </a:t>
            </a:r>
          </a:p>
          <a:p>
            <a:r>
              <a:rPr lang="en-US" sz="2000" dirty="0" smtClean="0">
                <a:latin typeface="Arial" panose="020B0604020202020204" pitchFamily="34" charset="0"/>
                <a:cs typeface="Arial" panose="020B0604020202020204" pitchFamily="34" charset="0"/>
              </a:rPr>
              <a:t>1. </a:t>
            </a:r>
            <a:r>
              <a:rPr lang="en-US" sz="2000" dirty="0">
                <a:latin typeface="Arial" panose="020B0604020202020204" pitchFamily="34" charset="0"/>
                <a:cs typeface="Arial" panose="020B0604020202020204" pitchFamily="34" charset="0"/>
              </a:rPr>
              <a:t>S</a:t>
            </a:r>
            <a:r>
              <a:rPr lang="en-US" sz="2000" dirty="0" smtClean="0">
                <a:latin typeface="Arial" panose="020B0604020202020204" pitchFamily="34" charset="0"/>
                <a:cs typeface="Arial" panose="020B0604020202020204" pitchFamily="34" charset="0"/>
              </a:rPr>
              <a:t>elling is product focused but marketing is customer centric, focusing on the need of the customer, creating a present or future want and positioning the product accordingly.</a:t>
            </a:r>
          </a:p>
          <a:p>
            <a:r>
              <a:rPr lang="en-US" sz="2000" dirty="0" smtClean="0">
                <a:latin typeface="Arial" panose="020B0604020202020204" pitchFamily="34" charset="0"/>
                <a:cs typeface="Arial" panose="020B0604020202020204" pitchFamily="34" charset="0"/>
              </a:rPr>
              <a:t>2. Selling is a part of marketing while marketing includes advertising, market research, after sales service, etc.</a:t>
            </a:r>
          </a:p>
          <a:p>
            <a:r>
              <a:rPr lang="en-US" sz="2000" dirty="0" smtClean="0">
                <a:latin typeface="Arial" panose="020B0604020202020204" pitchFamily="34" charset="0"/>
                <a:cs typeface="Arial" panose="020B0604020202020204" pitchFamily="34" charset="0"/>
              </a:rPr>
              <a:t>3. Selling is short term in nature, while marketing is long term in nature. </a:t>
            </a:r>
          </a:p>
          <a:p>
            <a:r>
              <a:rPr lang="en-US" sz="2000" dirty="0" smtClean="0">
                <a:latin typeface="Arial" panose="020B0604020202020204" pitchFamily="34" charset="0"/>
                <a:cs typeface="Arial" panose="020B0604020202020204" pitchFamily="34" charset="0"/>
              </a:rPr>
              <a:t>4. Selling is transactional in nature while marketing is relationship based which means marketing can happen even where there is no selling.</a:t>
            </a:r>
          </a:p>
          <a:p>
            <a:r>
              <a:rPr lang="en-US" sz="2000" dirty="0" smtClean="0">
                <a:latin typeface="Arial" panose="020B0604020202020204" pitchFamily="34" charset="0"/>
                <a:cs typeface="Arial" panose="020B0604020202020204" pitchFamily="34" charset="0"/>
              </a:rPr>
              <a:t>Marketing starts with understanding customer’s tastes, preferences and needs. The marketer makes a thorough market research himself and also  scans secondary data available from surveys, publications, industry association  reports, etc. Based on inputs it divides the market which is called market segmentation. So each firm has its own model of segmentation but broadly they tally. Thereafter the marketer studies which segment or set of customers best matches the benefit provided by the product / service offering. This is followed by communication exercise through advertising, promotions, public relations, etc. The transaction happens through recording of a sale. Thereafter the marketer builds up on the relationship in an effort to extract further business in the form of referrals and repeat usage.</a:t>
            </a:r>
          </a:p>
          <a:p>
            <a:pPr marL="0" indent="0">
              <a:buNone/>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16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barn(inVertical)">
                                      <p:cBhvr>
                                        <p:cTn id="4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255" y="77002"/>
            <a:ext cx="9100747" cy="712270"/>
          </a:xfrm>
        </p:spPr>
        <p:txBody>
          <a:bodyPr/>
          <a:lstStyle/>
          <a:p>
            <a:r>
              <a:rPr lang="en-US" dirty="0" smtClean="0"/>
              <a:t>Rise &amp; importance of service marketing</a:t>
            </a:r>
            <a:endParaRPr lang="en-US" dirty="0"/>
          </a:p>
        </p:txBody>
      </p:sp>
      <p:sp>
        <p:nvSpPr>
          <p:cNvPr id="3" name="Content Placeholder 2"/>
          <p:cNvSpPr>
            <a:spLocks noGrp="1"/>
          </p:cNvSpPr>
          <p:nvPr>
            <p:ph idx="1"/>
          </p:nvPr>
        </p:nvSpPr>
        <p:spPr>
          <a:xfrm>
            <a:off x="173255" y="1029903"/>
            <a:ext cx="11357810" cy="5659655"/>
          </a:xfrm>
        </p:spPr>
        <p:txBody>
          <a:bodyPr>
            <a:normAutofit fontScale="92500" lnSpcReduction="20000"/>
          </a:bodyPr>
          <a:lstStyle/>
          <a:p>
            <a:r>
              <a:rPr lang="en-US" dirty="0"/>
              <a:t>Services marketing first came to the fore in the 1980’s when the debate started on whether marketing of services was significantly different from that of products so as to be classified as a separate discipline. Prior to this, services were considered just an aid to the production and marketing of goods and hence were not deemed as having separate relevance of their own.</a:t>
            </a:r>
          </a:p>
          <a:p>
            <a:r>
              <a:rPr lang="en-US" dirty="0"/>
              <a:t>The 1980’s however saw a shift in this thinking. As the service sector started to grow in importance and emerged as a significant employer and contributor to the GDP, academics and marketing practitioners began to look at the marketing of services in a new light. Empirical research was conducted which brought to light the specific distinguishing characteristics of services.</a:t>
            </a:r>
          </a:p>
          <a:p>
            <a:r>
              <a:rPr lang="en-US" dirty="0"/>
              <a:t>By the mid 1990’s, Services Marketing was firmly entrenched as a significant sub discipline of marketing with its own empirical research and data and growing significance in the increasingly service sector dominated economies of the new millennium. New areas of study opened up in the field and were the subject of extensive empirical research giving rise to concepts such as - the product-service spectrum, relationship marketing, franchising of services, customer retention etc.</a:t>
            </a:r>
          </a:p>
          <a:p>
            <a:r>
              <a:rPr lang="en-US" dirty="0"/>
              <a:t>Given the intangibility of services, marketing them becomes a particularly challenging and yet extremely important task.</a:t>
            </a:r>
          </a:p>
          <a:p>
            <a:r>
              <a:rPr lang="en-US" dirty="0" smtClean="0"/>
              <a:t>In case of Indian banks importance </a:t>
            </a:r>
            <a:r>
              <a:rPr lang="en-US" dirty="0"/>
              <a:t>of marketing was felt in the late 80s and early 90s as needs and aspirations of customers were increasing, </a:t>
            </a:r>
            <a:r>
              <a:rPr lang="en-US" dirty="0" smtClean="0"/>
              <a:t>profitability of </a:t>
            </a:r>
            <a:r>
              <a:rPr lang="en-US" dirty="0"/>
              <a:t>banks was becoming important with introduction of IRAC norms. PSBs started recognizing the competition amongst themselves and new generation private sector banks. With opening up of economy new </a:t>
            </a:r>
            <a:r>
              <a:rPr lang="en-US" dirty="0" smtClean="0"/>
              <a:t>opportunities </a:t>
            </a:r>
            <a:r>
              <a:rPr lang="en-US" dirty="0"/>
              <a:t>were also coming up along with RBI allowing more operational freedom for commercial banks. </a:t>
            </a:r>
          </a:p>
          <a:p>
            <a:r>
              <a:rPr lang="en-US" dirty="0"/>
              <a:t/>
            </a:r>
            <a:br>
              <a:rPr lang="en-US" dirty="0"/>
            </a:br>
            <a:endParaRPr lang="en-US" dirty="0"/>
          </a:p>
        </p:txBody>
      </p:sp>
    </p:spTree>
    <p:extLst>
      <p:ext uri="{BB962C8B-B14F-4D97-AF65-F5344CB8AC3E}">
        <p14:creationId xmlns:p14="http://schemas.microsoft.com/office/powerpoint/2010/main" val="166130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206" y="109086"/>
            <a:ext cx="8596668" cy="285550"/>
          </a:xfrm>
        </p:spPr>
        <p:txBody>
          <a:bodyPr>
            <a:normAutofit fontScale="90000"/>
          </a:bodyPr>
          <a:lstStyle/>
          <a:p>
            <a:endParaRPr lang="en-US" dirty="0"/>
          </a:p>
        </p:txBody>
      </p:sp>
      <p:sp>
        <p:nvSpPr>
          <p:cNvPr id="3" name="Content Placeholder 2"/>
          <p:cNvSpPr>
            <a:spLocks noGrp="1"/>
          </p:cNvSpPr>
          <p:nvPr>
            <p:ph idx="1"/>
          </p:nvPr>
        </p:nvSpPr>
        <p:spPr>
          <a:xfrm>
            <a:off x="138319" y="861179"/>
            <a:ext cx="11912510" cy="5799503"/>
          </a:xfrm>
        </p:spPr>
        <p:txBody>
          <a:bodyPr/>
          <a:lstStyle/>
          <a:p>
            <a:r>
              <a:rPr lang="en-US" b="1" dirty="0" smtClean="0"/>
              <a:t>Service marketing became important as :</a:t>
            </a:r>
          </a:p>
          <a:p>
            <a:r>
              <a:rPr lang="en-US" b="1" dirty="0" smtClean="0"/>
              <a:t>A </a:t>
            </a:r>
            <a:r>
              <a:rPr lang="en-US" b="1" dirty="0"/>
              <a:t>key differentiator:</a:t>
            </a:r>
            <a:r>
              <a:rPr lang="en-US" dirty="0"/>
              <a:t> Due to the increasing homogeneity in product offerings, the attendant services provided are emerging as a key differentiator in the mind of the consumers. </a:t>
            </a:r>
            <a:r>
              <a:rPr lang="en-US" dirty="0" err="1"/>
              <a:t>Eg</a:t>
            </a:r>
            <a:r>
              <a:rPr lang="en-US" dirty="0"/>
              <a:t>: In case of two fast food chains serving a similar product (Pizza Hut and Domino’s), more than the product it is the service quality that distinguishes the two brands from each other. Hence, marketers can leverage on the service offering to differentiate themselves from the competition and attract consumers</a:t>
            </a:r>
            <a:r>
              <a:rPr lang="en-US" dirty="0" smtClean="0"/>
              <a:t>.</a:t>
            </a:r>
          </a:p>
          <a:p>
            <a:r>
              <a:rPr lang="en-US" b="1" dirty="0"/>
              <a:t>Importance of relationships:</a:t>
            </a:r>
            <a:r>
              <a:rPr lang="en-US" dirty="0"/>
              <a:t> Relationships are a key factor when it comes to the marketing of services. Since the product is intangible, a large part of the customers’ buying decision will depend on the degree to which he trusts the seller. Hence, the need to listen to the needs of the customer and fulfill them through the appropriate service offering and build a long lasting relationship which would lead to repeat sales and positive word of mouth.</a:t>
            </a:r>
          </a:p>
          <a:p>
            <a:r>
              <a:rPr lang="en-US" b="1" dirty="0"/>
              <a:t>Customer Retention:</a:t>
            </a:r>
            <a:r>
              <a:rPr lang="en-US" dirty="0"/>
              <a:t> Given today’s highly competitive scenario where multiple providers are vying for a limited pool of customers, retaining customers is even more important than attracting new ones. Since services are usually generated and consumed at the same time, they actually involve the customer in service delivery process by taking into consideration his requirements and feedback. Thus they offer greater scope for customization according to customer requirements thus offering increased satisfaction leading to higher customer retention.</a:t>
            </a:r>
          </a:p>
          <a:p>
            <a:endParaRPr lang="en-US" b="1" dirty="0" smtClean="0"/>
          </a:p>
          <a:p>
            <a:endParaRPr lang="en-US" dirty="0"/>
          </a:p>
          <a:p>
            <a:endParaRPr lang="en-US" dirty="0"/>
          </a:p>
          <a:p>
            <a:endParaRPr lang="en-US" dirty="0"/>
          </a:p>
        </p:txBody>
      </p:sp>
    </p:spTree>
    <p:extLst>
      <p:ext uri="{BB962C8B-B14F-4D97-AF65-F5344CB8AC3E}">
        <p14:creationId xmlns:p14="http://schemas.microsoft.com/office/powerpoint/2010/main" val="905327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1221</TotalTime>
  <Words>4279</Words>
  <Application>Microsoft Office PowerPoint</Application>
  <PresentationFormat>Widescreen</PresentationFormat>
  <Paragraphs>184</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Trebuchet MS</vt:lpstr>
      <vt:lpstr>Wingdings 3</vt:lpstr>
      <vt:lpstr>Facet</vt:lpstr>
      <vt:lpstr>FOUNDATION OF SERVICES MARKETING</vt:lpstr>
      <vt:lpstr>SERVICES</vt:lpstr>
      <vt:lpstr>PowerPoint Presentation</vt:lpstr>
      <vt:lpstr>Nature of service sector</vt:lpstr>
      <vt:lpstr>Classification of services: </vt:lpstr>
      <vt:lpstr>Financial markets</vt:lpstr>
      <vt:lpstr>Marketing</vt:lpstr>
      <vt:lpstr>Rise &amp; importance of service marketing</vt:lpstr>
      <vt:lpstr>PowerPoint Presentation</vt:lpstr>
      <vt:lpstr>PowerPoint Presentation</vt:lpstr>
      <vt:lpstr>Financial situation versus Banking Needs :</vt:lpstr>
      <vt:lpstr>Service Encounters</vt:lpstr>
      <vt:lpstr>Growth of service sector</vt:lpstr>
      <vt:lpstr>PowerPoint Presentation</vt:lpstr>
      <vt:lpstr>PowerPoint Presentation</vt:lpstr>
      <vt:lpstr>PowerPoint Presentation</vt:lpstr>
      <vt:lpstr>PowerPoint Presentation</vt:lpstr>
      <vt:lpstr>Investment Services</vt:lpstr>
      <vt:lpstr>Insurance products</vt:lpstr>
      <vt:lpstr>Credit Services</vt:lpstr>
      <vt:lpstr>Institutional Finance</vt:lpstr>
      <vt:lpstr>Social Marketing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 OF SERVICES MARKETING</dc:title>
  <dc:creator>Windows 10 Pro</dc:creator>
  <cp:lastModifiedBy>Windows 10 Pro</cp:lastModifiedBy>
  <cp:revision>57</cp:revision>
  <dcterms:created xsi:type="dcterms:W3CDTF">2021-06-13T15:31:00Z</dcterms:created>
  <dcterms:modified xsi:type="dcterms:W3CDTF">2021-07-08T04:31:46Z</dcterms:modified>
</cp:coreProperties>
</file>