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8" r:id="rId4"/>
    <p:sldId id="262" r:id="rId5"/>
    <p:sldId id="263" r:id="rId6"/>
    <p:sldId id="264" r:id="rId7"/>
    <p:sldId id="265" r:id="rId8"/>
    <p:sldId id="266" r:id="rId9"/>
    <p:sldId id="269" r:id="rId10"/>
    <p:sldId id="270" r:id="rId11"/>
    <p:sldId id="271" r:id="rId12"/>
    <p:sldId id="272" r:id="rId13"/>
    <p:sldId id="273" r:id="rId14"/>
    <p:sldId id="275" r:id="rId15"/>
    <p:sldId id="274" r:id="rId16"/>
    <p:sldId id="276" r:id="rId17"/>
    <p:sldId id="277" r:id="rId18"/>
    <p:sldId id="278" r:id="rId19"/>
    <p:sldId id="280" r:id="rId20"/>
    <p:sldId id="279" r:id="rId21"/>
    <p:sldId id="281" r:id="rId22"/>
    <p:sldId id="282" r:id="rId23"/>
    <p:sldId id="284" r:id="rId24"/>
    <p:sldId id="283" r:id="rId25"/>
    <p:sldId id="286" r:id="rId26"/>
    <p:sldId id="285" r:id="rId27"/>
    <p:sldId id="287" r:id="rId28"/>
    <p:sldId id="288" r:id="rId29"/>
    <p:sldId id="289" r:id="rId30"/>
    <p:sldId id="290" r:id="rId31"/>
    <p:sldId id="291" r:id="rId32"/>
    <p:sldId id="292" r:id="rId33"/>
    <p:sldId id="293" r:id="rId34"/>
    <p:sldId id="295" r:id="rId35"/>
    <p:sldId id="294"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2"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15/02/2021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15/02/2021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15/02/2021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15/02/2021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15/02/2021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33343" y="926137"/>
            <a:ext cx="8010658" cy="830997"/>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FYBBI          SEM-II</a:t>
            </a:r>
          </a:p>
          <a:p>
            <a:r>
              <a:rPr lang="en-US" sz="2400" b="1" dirty="0" smtClean="0">
                <a:latin typeface="Times New Roman" panose="02020603050405020304" pitchFamily="18" charset="0"/>
                <a:cs typeface="Times New Roman" panose="02020603050405020304" pitchFamily="18" charset="0"/>
              </a:rPr>
              <a:t>SUBJECT : Organizational </a:t>
            </a:r>
            <a:r>
              <a:rPr lang="en-US" sz="2400" b="1" dirty="0" err="1">
                <a:latin typeface="Times New Roman" panose="02020603050405020304" pitchFamily="18" charset="0"/>
                <a:cs typeface="Times New Roman" panose="02020603050405020304" pitchFamily="18" charset="0"/>
              </a:rPr>
              <a:t>Behaviour</a:t>
            </a:r>
            <a:endParaRPr lang="en-US" sz="2400" b="1" dirty="0">
              <a:latin typeface="Times New Roman" panose="02020603050405020304" pitchFamily="18" charset="0"/>
              <a:cs typeface="Times New Roman" panose="02020603050405020304" pitchFamily="18" charset="0"/>
            </a:endParaRPr>
          </a:p>
        </p:txBody>
      </p:sp>
      <p:sp>
        <p:nvSpPr>
          <p:cNvPr id="5" name="Rectangle 4"/>
          <p:cNvSpPr/>
          <p:nvPr/>
        </p:nvSpPr>
        <p:spPr>
          <a:xfrm>
            <a:off x="1133342" y="2130003"/>
            <a:ext cx="10496282" cy="1938992"/>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Modules at a Glance</a:t>
            </a:r>
          </a:p>
          <a:p>
            <a:r>
              <a:rPr lang="en-US" sz="2400" dirty="0" smtClean="0">
                <a:latin typeface="Times New Roman" panose="02020603050405020304" pitchFamily="18" charset="0"/>
                <a:cs typeface="Times New Roman" panose="02020603050405020304" pitchFamily="18" charset="0"/>
              </a:rPr>
              <a:t>1 </a:t>
            </a:r>
            <a:r>
              <a:rPr lang="en-US" sz="2400" dirty="0">
                <a:latin typeface="Times New Roman" panose="02020603050405020304" pitchFamily="18" charset="0"/>
                <a:cs typeface="Times New Roman" panose="02020603050405020304" pitchFamily="18" charset="0"/>
              </a:rPr>
              <a:t>Introduction of organizational Behavior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2 </a:t>
            </a:r>
            <a:r>
              <a:rPr lang="en-US" sz="2400" dirty="0">
                <a:latin typeface="Times New Roman" panose="02020603050405020304" pitchFamily="18" charset="0"/>
                <a:cs typeface="Times New Roman" panose="02020603050405020304" pitchFamily="18" charset="0"/>
              </a:rPr>
              <a:t>Group Dynamics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3 </a:t>
            </a:r>
            <a:r>
              <a:rPr lang="en-US" sz="2400" dirty="0">
                <a:latin typeface="Times New Roman" panose="02020603050405020304" pitchFamily="18" charset="0"/>
                <a:cs typeface="Times New Roman" panose="02020603050405020304" pitchFamily="18" charset="0"/>
              </a:rPr>
              <a:t>Organizational Culture and Change Management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4 </a:t>
            </a:r>
            <a:r>
              <a:rPr lang="en-US" sz="2400" dirty="0">
                <a:latin typeface="Times New Roman" panose="02020603050405020304" pitchFamily="18" charset="0"/>
                <a:cs typeface="Times New Roman" panose="02020603050405020304" pitchFamily="18" charset="0"/>
              </a:rPr>
              <a:t>Organizational Development. </a:t>
            </a:r>
          </a:p>
        </p:txBody>
      </p:sp>
    </p:spTree>
    <p:extLst>
      <p:ext uri="{BB962C8B-B14F-4D97-AF65-F5344CB8AC3E}">
        <p14:creationId xmlns:p14="http://schemas.microsoft.com/office/powerpoint/2010/main" val="3826607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1617" y="362274"/>
            <a:ext cx="11865735" cy="5940088"/>
          </a:xfrm>
          <a:prstGeom prst="rect">
            <a:avLst/>
          </a:prstGeom>
        </p:spPr>
        <p:txBody>
          <a:bodyPr wrap="square">
            <a:spAutoFit/>
          </a:bodyPr>
          <a:lstStyle/>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GOALS OF ORGANIZATIONAL BEHAVIOR</a:t>
            </a:r>
          </a:p>
          <a:p>
            <a:pPr marL="342900" indent="-342900">
              <a:buFont typeface="Wingdings" panose="05000000000000000000" pitchFamily="2" charset="2"/>
              <a:buChar char="v"/>
            </a:pPr>
            <a:endParaRPr lang="en-US" sz="2000" b="1"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study of OB helps in understanding human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which in turn helps in achievement of </a:t>
            </a:r>
            <a:r>
              <a:rPr lang="en-US" sz="2000" dirty="0" err="1">
                <a:latin typeface="Times New Roman" panose="02020603050405020304" pitchFamily="18" charset="0"/>
                <a:cs typeface="Times New Roman" panose="02020603050405020304" pitchFamily="18" charset="0"/>
              </a:rPr>
              <a:t>organisation's</a:t>
            </a:r>
            <a:r>
              <a:rPr lang="en-US" sz="2000" dirty="0">
                <a:latin typeface="Times New Roman" panose="02020603050405020304" pitchFamily="18" charset="0"/>
                <a:cs typeface="Times New Roman" panose="02020603050405020304" pitchFamily="18" charset="0"/>
              </a:rPr>
              <a:t> goals. The overall goal of an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is to increase productivity</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Apart from the goal of raising productivity, </a:t>
            </a:r>
            <a:r>
              <a:rPr lang="en-US" sz="2000" dirty="0" err="1">
                <a:latin typeface="Times New Roman" panose="02020603050405020304" pitchFamily="18" charset="0"/>
                <a:cs typeface="Times New Roman" panose="02020603050405020304" pitchFamily="18" charset="0"/>
              </a:rPr>
              <a:t>organisations</a:t>
            </a:r>
            <a:r>
              <a:rPr lang="en-US" sz="2000" dirty="0">
                <a:latin typeface="Times New Roman" panose="02020603050405020304" pitchFamily="18" charset="0"/>
                <a:cs typeface="Times New Roman" panose="02020603050405020304" pitchFamily="18" charset="0"/>
              </a:rPr>
              <a:t> tend to achieve certain other objectives with the help of the study of OB. The other </a:t>
            </a:r>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goals include</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pPr marL="457200" indent="-457200">
              <a:buAutoNum type="arabicPeriod"/>
            </a:pPr>
            <a:r>
              <a:rPr lang="en-US" sz="2000" b="1" dirty="0" smtClean="0">
                <a:latin typeface="Times New Roman" panose="02020603050405020304" pitchFamily="18" charset="0"/>
                <a:cs typeface="Times New Roman" panose="02020603050405020304" pitchFamily="18" charset="0"/>
              </a:rPr>
              <a:t>Reduction </a:t>
            </a:r>
            <a:r>
              <a:rPr lang="en-US" sz="2000" b="1" dirty="0">
                <a:latin typeface="Times New Roman" panose="02020603050405020304" pitchFamily="18" charset="0"/>
                <a:cs typeface="Times New Roman" panose="02020603050405020304" pitchFamily="18" charset="0"/>
              </a:rPr>
              <a:t>in Absenteeism: </a:t>
            </a:r>
            <a:r>
              <a:rPr lang="en-US" sz="2000" dirty="0">
                <a:latin typeface="Times New Roman" panose="02020603050405020304" pitchFamily="18" charset="0"/>
                <a:cs typeface="Times New Roman" panose="02020603050405020304" pitchFamily="18" charset="0"/>
              </a:rPr>
              <a:t>Absenteeism refers to the failure </a:t>
            </a:r>
            <a:r>
              <a:rPr lang="en-US" sz="2000" dirty="0" smtClean="0">
                <a:latin typeface="Times New Roman" panose="02020603050405020304" pitchFamily="18" charset="0"/>
                <a:cs typeface="Times New Roman" panose="02020603050405020304" pitchFamily="18" charset="0"/>
              </a:rPr>
              <a:t>on the </a:t>
            </a:r>
            <a:r>
              <a:rPr lang="en-US" sz="2000" dirty="0">
                <a:latin typeface="Times New Roman" panose="02020603050405020304" pitchFamily="18" charset="0"/>
                <a:cs typeface="Times New Roman" panose="02020603050405020304" pitchFamily="18" charset="0"/>
              </a:rPr>
              <a:t>part of the employees to report to work</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Reduction </a:t>
            </a:r>
            <a:r>
              <a:rPr lang="en-US" sz="2000" b="1" dirty="0">
                <a:latin typeface="Times New Roman" panose="02020603050405020304" pitchFamily="18" charset="0"/>
                <a:cs typeface="Times New Roman" panose="02020603050405020304" pitchFamily="18" charset="0"/>
              </a:rPr>
              <a:t>in Employee Turnover: </a:t>
            </a:r>
            <a:r>
              <a:rPr lang="en-US" sz="2000" dirty="0">
                <a:latin typeface="Times New Roman" panose="02020603050405020304" pitchFamily="18" charset="0"/>
                <a:cs typeface="Times New Roman" panose="02020603050405020304" pitchFamily="18" charset="0"/>
              </a:rPr>
              <a:t>Turnover is the permanent withdrawal from an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It may be voluntary or involuntary. A high employee turnover results in increased costs </a:t>
            </a:r>
            <a:r>
              <a:rPr lang="en-US" sz="2000" dirty="0" smtClean="0">
                <a:latin typeface="Times New Roman" panose="02020603050405020304" pitchFamily="18" charset="0"/>
                <a:cs typeface="Times New Roman" panose="02020603050405020304" pitchFamily="18" charset="0"/>
              </a:rPr>
              <a:t>such </a:t>
            </a:r>
            <a:r>
              <a:rPr lang="en-US" sz="2000" dirty="0">
                <a:latin typeface="Times New Roman" panose="02020603050405020304" pitchFamily="18" charset="0"/>
                <a:cs typeface="Times New Roman" panose="02020603050405020304" pitchFamily="18" charset="0"/>
              </a:rPr>
              <a:t>as recruiting, Selection, and training. </a:t>
            </a:r>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Job </a:t>
            </a:r>
            <a:r>
              <a:rPr lang="en-US" sz="2000" b="1" dirty="0">
                <a:latin typeface="Times New Roman" panose="02020603050405020304" pitchFamily="18" charset="0"/>
                <a:cs typeface="Times New Roman" panose="02020603050405020304" pitchFamily="18" charset="0"/>
              </a:rPr>
              <a:t>Satisfaction: </a:t>
            </a:r>
            <a:r>
              <a:rPr lang="en-US" sz="2000" dirty="0">
                <a:latin typeface="Times New Roman" panose="02020603050405020304" pitchFamily="18" charset="0"/>
                <a:cs typeface="Times New Roman" panose="02020603050405020304" pitchFamily="18" charset="0"/>
              </a:rPr>
              <a:t>It is an employee's general attitude towards his/ her job. It is normally believed that </a:t>
            </a:r>
            <a:r>
              <a:rPr lang="en-US" sz="2000" dirty="0" err="1">
                <a:latin typeface="Times New Roman" panose="02020603050405020304" pitchFamily="18" charset="0"/>
                <a:cs typeface="Times New Roman" panose="02020603050405020304" pitchFamily="18" charset="0"/>
              </a:rPr>
              <a:t>sątisfied</a:t>
            </a:r>
            <a:r>
              <a:rPr lang="en-US" sz="2000" dirty="0">
                <a:latin typeface="Times New Roman" panose="02020603050405020304" pitchFamily="18" charset="0"/>
                <a:cs typeface="Times New Roman" panose="02020603050405020304" pitchFamily="18" charset="0"/>
              </a:rPr>
              <a:t> employees are more productive than dissatisfied employees.</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8468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375" y="0"/>
            <a:ext cx="12054625" cy="7478970"/>
          </a:xfrm>
          <a:prstGeom prst="rect">
            <a:avLst/>
          </a:prstGeom>
        </p:spPr>
        <p:txBody>
          <a:bodyPr wrap="square">
            <a:spAutoFit/>
          </a:bodyPr>
          <a:lstStyle/>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goals of OB are as follows</a:t>
            </a:r>
            <a:r>
              <a:rPr lang="en-US" sz="2000" b="1" dirty="0" smtClean="0">
                <a:latin typeface="Times New Roman" panose="02020603050405020304" pitchFamily="18" charset="0"/>
                <a:cs typeface="Times New Roman" panose="02020603050405020304" pitchFamily="18" charset="0"/>
              </a:rPr>
              <a:t>:</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 To </a:t>
            </a:r>
            <a:r>
              <a:rPr lang="en-US" sz="2000" b="1" dirty="0">
                <a:latin typeface="Times New Roman" panose="02020603050405020304" pitchFamily="18" charset="0"/>
                <a:cs typeface="Times New Roman" panose="02020603050405020304" pitchFamily="18" charset="0"/>
              </a:rPr>
              <a:t>Describe </a:t>
            </a:r>
            <a:r>
              <a:rPr lang="en-US" sz="2000" b="1" dirty="0" err="1">
                <a:latin typeface="Times New Roman" panose="02020603050405020304" pitchFamily="18" charset="0"/>
                <a:cs typeface="Times New Roman" panose="02020603050405020304" pitchFamily="18" charset="0"/>
              </a:rPr>
              <a:t>Behaviour</a:t>
            </a:r>
            <a:r>
              <a:rPr lang="en-US" sz="2000" b="1"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first goal of OB is to provide a' systematic and accurate description of human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It aims at describing individual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under a variety of situations</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To </a:t>
            </a:r>
            <a:r>
              <a:rPr lang="en-US" sz="2000" b="1" dirty="0">
                <a:latin typeface="Times New Roman" panose="02020603050405020304" pitchFamily="18" charset="0"/>
                <a:cs typeface="Times New Roman" panose="02020603050405020304" pitchFamily="18" charset="0"/>
              </a:rPr>
              <a:t>Understand </a:t>
            </a:r>
            <a:r>
              <a:rPr lang="en-US" sz="2000" b="1" dirty="0" err="1">
                <a:latin typeface="Times New Roman" panose="02020603050405020304" pitchFamily="18" charset="0"/>
                <a:cs typeface="Times New Roman" panose="02020603050405020304" pitchFamily="18" charset="0"/>
              </a:rPr>
              <a:t>Behaviour</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Once a complete description of human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is achieved, OB moves on to the next goal, namely, that of explaining the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 </a:t>
            </a:r>
            <a:r>
              <a:rPr lang="en-US" sz="2000" dirty="0" smtClean="0">
                <a:latin typeface="Times New Roman" panose="02020603050405020304" pitchFamily="18" charset="0"/>
                <a:cs typeface="Times New Roman" panose="02020603050405020304" pitchFamily="18" charset="0"/>
              </a:rPr>
              <a:t>At </a:t>
            </a:r>
            <a:r>
              <a:rPr lang="en-US" sz="2000" dirty="0">
                <a:latin typeface="Times New Roman" panose="02020603050405020304" pitchFamily="18" charset="0"/>
                <a:cs typeface="Times New Roman" panose="02020603050405020304" pitchFamily="18" charset="0"/>
              </a:rPr>
              <a:t>this stage OB is concerned with the Why of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For </a:t>
            </a:r>
            <a:r>
              <a:rPr lang="en-US" sz="2000" b="1" dirty="0">
                <a:latin typeface="Times New Roman" panose="02020603050405020304" pitchFamily="18" charset="0"/>
                <a:cs typeface="Times New Roman" panose="02020603050405020304" pitchFamily="18" charset="0"/>
              </a:rPr>
              <a:t>example, </a:t>
            </a:r>
            <a:r>
              <a:rPr lang="en-US" sz="2000" dirty="0">
                <a:latin typeface="Times New Roman" panose="02020603050405020304" pitchFamily="18" charset="0"/>
                <a:cs typeface="Times New Roman" panose="02020603050405020304" pitchFamily="18" charset="0"/>
              </a:rPr>
              <a:t>if an employee's work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is described as that of low productivity, then at this stage OB investigates the causes underlying the low productivity, like poor training, lack of motivation, etc</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3. To Predict </a:t>
            </a:r>
            <a:r>
              <a:rPr lang="en-US" sz="2000" b="1" dirty="0" err="1">
                <a:latin typeface="Times New Roman" panose="02020603050405020304" pitchFamily="18" charset="0"/>
                <a:cs typeface="Times New Roman" panose="02020603050405020304" pitchFamily="18" charset="0"/>
              </a:rPr>
              <a:t>Behaviour</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Predicting future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of employees or groups is an important goal of OB. Managers should have the capacity to  predict the behavior of individuals and groups within an organization. </a:t>
            </a:r>
          </a:p>
          <a:p>
            <a:r>
              <a:rPr lang="en-US" sz="2000" b="1" dirty="0" smtClean="0">
                <a:latin typeface="Times New Roman" panose="02020603050405020304" pitchFamily="18" charset="0"/>
                <a:cs typeface="Times New Roman" panose="02020603050405020304" pitchFamily="18" charset="0"/>
              </a:rPr>
              <a:t>For example: </a:t>
            </a:r>
            <a:r>
              <a:rPr lang="en-US" sz="2000" dirty="0">
                <a:latin typeface="Times New Roman" panose="02020603050405020304" pitchFamily="18" charset="0"/>
                <a:cs typeface="Times New Roman" panose="02020603050405020304" pitchFamily="18" charset="0"/>
              </a:rPr>
              <a:t>M</a:t>
            </a:r>
            <a:r>
              <a:rPr lang="en-US" sz="2000" dirty="0" smtClean="0">
                <a:latin typeface="Times New Roman" panose="02020603050405020304" pitchFamily="18" charset="0"/>
                <a:cs typeface="Times New Roman" panose="02020603050405020304" pitchFamily="18" charset="0"/>
              </a:rPr>
              <a:t>anagers may predict, which employees might be committed and productive and which one might be not.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4. To Control </a:t>
            </a:r>
            <a:r>
              <a:rPr lang="en-US" sz="2000" b="1" dirty="0" err="1">
                <a:latin typeface="Times New Roman" panose="02020603050405020304" pitchFamily="18" charset="0"/>
                <a:cs typeface="Times New Roman" panose="02020603050405020304" pitchFamily="18" charset="0"/>
              </a:rPr>
              <a:t>Behaviour</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 final goal of OB is to control </a:t>
            </a:r>
            <a:r>
              <a:rPr lang="en-US" sz="2000" dirty="0" smtClean="0">
                <a:latin typeface="Times New Roman" panose="02020603050405020304" pitchFamily="18" charset="0"/>
                <a:cs typeface="Times New Roman" panose="02020603050405020304" pitchFamily="18" charset="0"/>
              </a:rPr>
              <a:t>and  </a:t>
            </a:r>
            <a:r>
              <a:rPr lang="en-US" sz="2000" dirty="0">
                <a:latin typeface="Times New Roman" panose="02020603050405020304" pitchFamily="18" charset="0"/>
                <a:cs typeface="Times New Roman" panose="02020603050405020304" pitchFamily="18" charset="0"/>
              </a:rPr>
              <a:t>change (wherever possible) the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of employees, so that both the individual as well as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benefits. Here managers are concerned with </a:t>
            </a:r>
            <a:r>
              <a:rPr lang="en-US" sz="2000" dirty="0" smtClean="0">
                <a:latin typeface="Times New Roman" panose="02020603050405020304" pitchFamily="18" charset="0"/>
                <a:cs typeface="Times New Roman" panose="02020603050405020304" pitchFamily="18" charset="0"/>
              </a:rPr>
              <a:t>how </a:t>
            </a:r>
            <a:r>
              <a:rPr lang="en-US" sz="2000" dirty="0">
                <a:latin typeface="Times New Roman" panose="02020603050405020304" pitchFamily="18" charset="0"/>
                <a:cs typeface="Times New Roman" panose="02020603050405020304" pitchFamily="18" charset="0"/>
              </a:rPr>
              <a:t>to change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For example:</a:t>
            </a:r>
            <a:r>
              <a:rPr lang="en-US" sz="2000" dirty="0" smtClean="0">
                <a:latin typeface="Times New Roman" panose="02020603050405020304" pitchFamily="18" charset="0"/>
                <a:cs typeface="Times New Roman" panose="02020603050405020304" pitchFamily="18" charset="0"/>
              </a:rPr>
              <a:t> if the </a:t>
            </a:r>
            <a:r>
              <a:rPr lang="en-US" sz="2000" dirty="0">
                <a:latin typeface="Times New Roman" panose="02020603050405020304" pitchFamily="18" charset="0"/>
                <a:cs typeface="Times New Roman" panose="02020603050405020304" pitchFamily="18" charset="0"/>
              </a:rPr>
              <a:t>employee's productivity is low due to poor training, then the manager would implement suitable training programs to increase productivity</a:t>
            </a: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1119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524863"/>
          </a:xfrm>
          <a:prstGeom prst="rect">
            <a:avLst/>
          </a:prstGeom>
        </p:spPr>
        <p:txBody>
          <a:bodyPr wrap="square">
            <a:spAutoFit/>
          </a:bodyPr>
          <a:lstStyle/>
          <a:p>
            <a:endParaRPr lang="en-US" dirty="0"/>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DISCIPLINES AND SCOPE OF </a:t>
            </a:r>
            <a:r>
              <a:rPr lang="en-US" sz="2000" b="1" dirty="0" smtClean="0">
                <a:latin typeface="Times New Roman" panose="02020603050405020304" pitchFamily="18" charset="0"/>
                <a:cs typeface="Times New Roman" panose="02020603050405020304" pitchFamily="18" charset="0"/>
              </a:rPr>
              <a:t>OB</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OB is an inter-disciplinary approach. OB is an applied </a:t>
            </a:r>
            <a:r>
              <a:rPr lang="en-US" sz="2000" dirty="0" err="1">
                <a:latin typeface="Times New Roman" panose="02020603050405020304" pitchFamily="18" charset="0"/>
                <a:cs typeface="Times New Roman" panose="02020603050405020304" pitchFamily="18" charset="0"/>
              </a:rPr>
              <a:t>behavioural</a:t>
            </a:r>
            <a:r>
              <a:rPr lang="en-US" sz="2000" dirty="0">
                <a:latin typeface="Times New Roman" panose="02020603050405020304" pitchFamily="18" charset="0"/>
                <a:cs typeface="Times New Roman" panose="02020603050405020304" pitchFamily="18" charset="0"/>
              </a:rPr>
              <a:t> science that is built on the contributions from a number </a:t>
            </a:r>
            <a:r>
              <a:rPr lang="en-US" sz="2000" dirty="0" smtClean="0">
                <a:latin typeface="Times New Roman" panose="02020603050405020304" pitchFamily="18" charset="0"/>
                <a:cs typeface="Times New Roman" panose="02020603050405020304" pitchFamily="18" charset="0"/>
              </a:rPr>
              <a:t>of </a:t>
            </a:r>
            <a:r>
              <a:rPr lang="en-US" sz="2000" dirty="0" err="1" smtClean="0">
                <a:latin typeface="Times New Roman" panose="02020603050405020304" pitchFamily="18" charset="0"/>
                <a:cs typeface="Times New Roman" panose="02020603050405020304" pitchFamily="18" charset="0"/>
              </a:rPr>
              <a:t>behavioural</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disciplines, such as:</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Psychology</a:t>
            </a:r>
          </a:p>
          <a:p>
            <a:endParaRPr lang="en-US" sz="2000" b="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Sociology</a:t>
            </a:r>
          </a:p>
          <a:p>
            <a:pPr marL="342900" indent="-342900">
              <a:buFont typeface="Wingdings" panose="05000000000000000000" pitchFamily="2" charset="2"/>
              <a:buChar char="v"/>
            </a:pPr>
            <a:endParaRPr lang="en-US" sz="2000" b="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Social Psychology</a:t>
            </a:r>
          </a:p>
          <a:p>
            <a:pPr marL="342900" indent="-342900">
              <a:buFont typeface="Wingdings" panose="05000000000000000000" pitchFamily="2" charset="2"/>
              <a:buChar char="v"/>
            </a:pPr>
            <a:endParaRPr lang="en-US" sz="2000" b="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Anthropology</a:t>
            </a:r>
          </a:p>
          <a:p>
            <a:pPr marL="342900" indent="-342900">
              <a:buFont typeface="Wingdings" panose="05000000000000000000" pitchFamily="2" charset="2"/>
              <a:buChar char="v"/>
            </a:pPr>
            <a:endParaRPr lang="en-US" sz="2000" b="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Political </a:t>
            </a:r>
            <a:r>
              <a:rPr lang="en-US" sz="2000" b="1" dirty="0" smtClean="0">
                <a:latin typeface="Times New Roman" panose="02020603050405020304" pitchFamily="18" charset="0"/>
                <a:cs typeface="Times New Roman" panose="02020603050405020304" pitchFamily="18" charset="0"/>
              </a:rPr>
              <a:t>Science</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 Psychology</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Psychology is a </a:t>
            </a:r>
            <a:r>
              <a:rPr lang="en-US" sz="2000" dirty="0" err="1">
                <a:latin typeface="Times New Roman" panose="02020603050405020304" pitchFamily="18" charset="0"/>
                <a:cs typeface="Times New Roman" panose="02020603050405020304" pitchFamily="18" charset="0"/>
              </a:rPr>
              <a:t>behavioural</a:t>
            </a:r>
            <a:r>
              <a:rPr lang="en-US" sz="2000" dirty="0">
                <a:latin typeface="Times New Roman" panose="02020603050405020304" pitchFamily="18" charset="0"/>
                <a:cs typeface="Times New Roman" panose="02020603050405020304" pitchFamily="18" charset="0"/>
              </a:rPr>
              <a:t> discipline that seeks to measure, explain and sometimes </a:t>
            </a:r>
            <a:r>
              <a:rPr lang="en-US" sz="2000" dirty="0" smtClean="0">
                <a:latin typeface="Times New Roman" panose="02020603050405020304" pitchFamily="18" charset="0"/>
                <a:cs typeface="Times New Roman" panose="02020603050405020304" pitchFamily="18" charset="0"/>
              </a:rPr>
              <a:t>modify </a:t>
            </a:r>
            <a:r>
              <a:rPr lang="en-US" sz="2000" dirty="0">
                <a:latin typeface="Times New Roman" panose="02020603050405020304" pitchFamily="18" charset="0"/>
                <a:cs typeface="Times New Roman" panose="02020603050405020304" pitchFamily="18" charset="0"/>
              </a:rPr>
              <a:t>the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of humans and other animals. The psychologists attempt to study and understand individual </a:t>
            </a:r>
            <a:r>
              <a:rPr lang="en-US" sz="2000" dirty="0" smtClean="0">
                <a:latin typeface="Times New Roman" panose="02020603050405020304" pitchFamily="18" charset="0"/>
                <a:cs typeface="Times New Roman" panose="02020603050405020304" pitchFamily="18" charset="0"/>
              </a:rPr>
              <a:t>behavior.</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Sociology</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Sociology as a </a:t>
            </a:r>
            <a:r>
              <a:rPr lang="en-US" sz="2000" dirty="0" err="1">
                <a:latin typeface="Times New Roman" panose="02020603050405020304" pitchFamily="18" charset="0"/>
                <a:cs typeface="Times New Roman" panose="02020603050405020304" pitchFamily="18" charset="0"/>
              </a:rPr>
              <a:t>behavioural</a:t>
            </a:r>
            <a:r>
              <a:rPr lang="en-US" sz="2000" dirty="0">
                <a:latin typeface="Times New Roman" panose="02020603050405020304" pitchFamily="18" charset="0"/>
                <a:cs typeface="Times New Roman" panose="02020603050405020304" pitchFamily="18" charset="0"/>
              </a:rPr>
              <a:t> discipline studies people in relation to their fellow human beings. While psychologists focus their attention on individual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the sociologists study the social system in which individuals perform their roles.</a:t>
            </a:r>
          </a:p>
        </p:txBody>
      </p:sp>
    </p:spTree>
    <p:extLst>
      <p:ext uri="{BB962C8B-B14F-4D97-AF65-F5344CB8AC3E}">
        <p14:creationId xmlns:p14="http://schemas.microsoft.com/office/powerpoint/2010/main" val="1557471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4495" y="317457"/>
            <a:ext cx="12067505" cy="4093428"/>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3. Social </a:t>
            </a:r>
            <a:r>
              <a:rPr lang="en-US" sz="2000" b="1" dirty="0">
                <a:latin typeface="Times New Roman" panose="02020603050405020304" pitchFamily="18" charset="0"/>
                <a:cs typeface="Times New Roman" panose="02020603050405020304" pitchFamily="18" charset="0"/>
              </a:rPr>
              <a:t>Psychology: </a:t>
            </a:r>
            <a:r>
              <a:rPr lang="en-US" sz="2000" dirty="0">
                <a:latin typeface="Times New Roman" panose="02020603050405020304" pitchFamily="18" charset="0"/>
                <a:cs typeface="Times New Roman" panose="02020603050405020304" pitchFamily="18" charset="0"/>
              </a:rPr>
              <a:t>Social psychology is a </a:t>
            </a:r>
            <a:r>
              <a:rPr lang="en-US" sz="2000" dirty="0" err="1">
                <a:latin typeface="Times New Roman" panose="02020603050405020304" pitchFamily="18" charset="0"/>
                <a:cs typeface="Times New Roman" panose="02020603050405020304" pitchFamily="18" charset="0"/>
              </a:rPr>
              <a:t>behavioural</a:t>
            </a:r>
            <a:r>
              <a:rPr lang="en-US" sz="2000" dirty="0">
                <a:latin typeface="Times New Roman" panose="02020603050405020304" pitchFamily="18" charset="0"/>
                <a:cs typeface="Times New Roman" panose="02020603050405020304" pitchFamily="18" charset="0"/>
              </a:rPr>
              <a:t> discipline that combines the concepts from both psychology and sociology. It focuses on the influence of individuals on one another. </a:t>
            </a: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Anthropology </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It is the study of societies to learn about human </a:t>
            </a:r>
            <a:r>
              <a:rPr lang="en-US" sz="2000" dirty="0" smtClean="0">
                <a:latin typeface="Times New Roman" panose="02020603050405020304" pitchFamily="18" charset="0"/>
                <a:cs typeface="Times New Roman" panose="02020603050405020304" pitchFamily="18" charset="0"/>
              </a:rPr>
              <a:t>beings </a:t>
            </a:r>
            <a:r>
              <a:rPr lang="en-US" sz="2000" dirty="0">
                <a:latin typeface="Times New Roman" panose="02020603050405020304" pitchFamily="18" charset="0"/>
                <a:cs typeface="Times New Roman" panose="02020603050405020304" pitchFamily="18" charset="0"/>
              </a:rPr>
              <a:t>and their activities. Anthropologists work on cultures and environments has helped to understand differences in fundamental values, attitudes, and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between people in different Countries and within different </a:t>
            </a:r>
            <a:r>
              <a:rPr lang="en-US" sz="2000" dirty="0" err="1">
                <a:latin typeface="Times New Roman" panose="02020603050405020304" pitchFamily="18" charset="0"/>
                <a:cs typeface="Times New Roman" panose="02020603050405020304" pitchFamily="18" charset="0"/>
              </a:rPr>
              <a:t>organisations</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5. Political </a:t>
            </a:r>
            <a:r>
              <a:rPr lang="en-US" sz="2000" b="1" dirty="0">
                <a:latin typeface="Times New Roman" panose="02020603050405020304" pitchFamily="18" charset="0"/>
                <a:cs typeface="Times New Roman" panose="02020603050405020304" pitchFamily="18" charset="0"/>
              </a:rPr>
              <a:t>Science</a:t>
            </a:r>
            <a:r>
              <a:rPr lang="en-US" sz="2000" b="1"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It</a:t>
            </a:r>
            <a:r>
              <a:rPr lang="en-US" sz="2000" b="1"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studies the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of individuals </a:t>
            </a:r>
            <a:r>
              <a:rPr lang="en-US" sz="2000" dirty="0" err="1">
                <a:latin typeface="Times New Roman" panose="02020603050405020304" pitchFamily="18" charset="0"/>
                <a:cs typeface="Times New Roman" panose="02020603050405020304" pitchFamily="18" charset="0"/>
              </a:rPr>
              <a:t>andgroups</a:t>
            </a:r>
            <a:r>
              <a:rPr lang="en-US" sz="2000" dirty="0">
                <a:latin typeface="Times New Roman" panose="02020603050405020304" pitchFamily="18" charset="0"/>
                <a:cs typeface="Times New Roman" panose="02020603050405020304" pitchFamily="18" charset="0"/>
              </a:rPr>
              <a:t> within a political environment. The political scientists have contributed to the understanding of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in </a:t>
            </a:r>
            <a:r>
              <a:rPr lang="en-US" sz="2000" dirty="0" err="1">
                <a:latin typeface="Times New Roman" panose="02020603050405020304" pitchFamily="18" charset="0"/>
                <a:cs typeface="Times New Roman" panose="02020603050405020304" pitchFamily="18" charset="0"/>
              </a:rPr>
              <a:t>organisations</a:t>
            </a:r>
            <a:r>
              <a:rPr lang="en-US" sz="2000" dirty="0">
                <a:latin typeface="Times New Roman" panose="02020603050405020304" pitchFamily="18" charset="0"/>
                <a:cs typeface="Times New Roman" panose="02020603050405020304" pitchFamily="18" charset="0"/>
              </a:rPr>
              <a:t>, in areas such as structuring of conflict, allocation of power, and how people use power tactics for achievement of individual and </a:t>
            </a:r>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goals.</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6273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7679" y="162909"/>
            <a:ext cx="11874321" cy="4401205"/>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MODELS OF OB</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According to Keith Davis, there are five models of </a:t>
            </a:r>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a:t>
            </a:r>
          </a:p>
          <a:p>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Autocratic Model</a:t>
            </a:r>
          </a:p>
          <a:p>
            <a:pPr marL="457200" indent="-457200">
              <a:buFont typeface="+mj-lt"/>
              <a:buAutoNum type="arabicPeriod"/>
            </a:pPr>
            <a:endParaRPr lang="en-US" sz="2000" b="1"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Custodial Model</a:t>
            </a:r>
          </a:p>
          <a:p>
            <a:pPr marL="457200" indent="-457200">
              <a:buFont typeface="+mj-lt"/>
              <a:buAutoNum type="arabicPeriod"/>
            </a:pPr>
            <a:endParaRPr lang="en-US" sz="2000" b="1"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Supportive Model</a:t>
            </a:r>
          </a:p>
          <a:p>
            <a:pPr marL="457200" indent="-457200">
              <a:buFont typeface="+mj-lt"/>
              <a:buAutoNum type="arabicPeriod"/>
            </a:pPr>
            <a:endParaRPr lang="en-US" sz="2000" b="1"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Collegial </a:t>
            </a:r>
            <a:r>
              <a:rPr lang="en-US" sz="2000" b="1" dirty="0" smtClean="0">
                <a:latin typeface="Times New Roman" panose="02020603050405020304" pitchFamily="18" charset="0"/>
                <a:cs typeface="Times New Roman" panose="02020603050405020304" pitchFamily="18" charset="0"/>
              </a:rPr>
              <a:t>Model</a:t>
            </a:r>
            <a:endParaRPr lang="en-US" sz="2000" b="1"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US" sz="2000" b="1"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System Mode</a:t>
            </a:r>
          </a:p>
          <a:p>
            <a:pPr marL="457200" indent="-457200">
              <a:buFont typeface="+mj-lt"/>
              <a:buAutoNum type="arabicPeriod"/>
            </a:pP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5852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1616" y="0"/>
            <a:ext cx="12080384" cy="7478970"/>
          </a:xfrm>
          <a:prstGeom prst="rect">
            <a:avLst/>
          </a:prstGeom>
        </p:spPr>
        <p:txBody>
          <a:bodyPr wrap="square">
            <a:spAutoFit/>
          </a:bodyPr>
          <a:lstStyle/>
          <a:p>
            <a:pPr marL="457200" indent="-457200">
              <a:buAutoNum type="arabicPeriod"/>
            </a:pPr>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Autocratic Model</a:t>
            </a:r>
            <a:r>
              <a:rPr lang="en-US" sz="2000" b="1"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autocratic model </a:t>
            </a:r>
            <a:r>
              <a:rPr lang="en-US" sz="2000" dirty="0" smtClean="0">
                <a:latin typeface="Times New Roman" panose="02020603050405020304" pitchFamily="18" charset="0"/>
                <a:cs typeface="Times New Roman" panose="02020603050405020304" pitchFamily="18" charset="0"/>
              </a:rPr>
              <a:t>put focus </a:t>
            </a:r>
            <a:r>
              <a:rPr lang="en-US" sz="2000" dirty="0">
                <a:latin typeface="Times New Roman" panose="02020603050405020304" pitchFamily="18" charset="0"/>
                <a:cs typeface="Times New Roman" panose="02020603050405020304" pitchFamily="18" charset="0"/>
              </a:rPr>
              <a:t>on power. An autocrat is </a:t>
            </a:r>
            <a:r>
              <a:rPr lang="en-US" sz="2000" dirty="0" smtClean="0">
                <a:latin typeface="Times New Roman" panose="02020603050405020304" pitchFamily="18" charset="0"/>
                <a:cs typeface="Times New Roman" panose="02020603050405020304" pitchFamily="18" charset="0"/>
              </a:rPr>
              <a:t>the on </a:t>
            </a:r>
            <a:r>
              <a:rPr lang="en-US" sz="2000" dirty="0">
                <a:latin typeface="Times New Roman" panose="02020603050405020304" pitchFamily="18" charset="0"/>
                <a:cs typeface="Times New Roman" panose="02020603050405020304" pitchFamily="18" charset="0"/>
              </a:rPr>
              <a:t>who takes all decisions by himself and expects to be obeyed </a:t>
            </a:r>
            <a:r>
              <a:rPr lang="en-US" sz="2000" dirty="0" smtClean="0">
                <a:latin typeface="Times New Roman" panose="02020603050405020304" pitchFamily="18" charset="0"/>
                <a:cs typeface="Times New Roman" panose="02020603050405020304" pitchFamily="18" charset="0"/>
              </a:rPr>
              <a:t>by his </a:t>
            </a:r>
            <a:r>
              <a:rPr lang="en-US" sz="2000" dirty="0">
                <a:latin typeface="Times New Roman" panose="02020603050405020304" pitchFamily="18" charset="0"/>
                <a:cs typeface="Times New Roman" panose="02020603050405020304" pitchFamily="18" charset="0"/>
              </a:rPr>
              <a:t>subordinates. The employees have no scope to question the manager. The employees, who do not obey the orders of their manager, may be punished</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important </a:t>
            </a:r>
            <a:r>
              <a:rPr lang="en-US" sz="2000" b="1" dirty="0">
                <a:latin typeface="Times New Roman" panose="02020603050405020304" pitchFamily="18" charset="0"/>
                <a:cs typeface="Times New Roman" panose="02020603050405020304" pitchFamily="18" charset="0"/>
              </a:rPr>
              <a:t>features </a:t>
            </a:r>
            <a:r>
              <a:rPr lang="en-US" sz="2000" dirty="0">
                <a:latin typeface="Times New Roman" panose="02020603050405020304" pitchFamily="18" charset="0"/>
                <a:cs typeface="Times New Roman" panose="02020603050405020304" pitchFamily="18" charset="0"/>
              </a:rPr>
              <a:t>of this model are stated as follows</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A formal authority flows from the top level of management to the lower levels of management</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employees are highly dependent on their superior</a:t>
            </a:r>
            <a:r>
              <a:rPr lang="en-US" sz="2000" dirty="0" smtClean="0">
                <a:latin typeface="Times New Roman" panose="02020603050405020304" pitchFamily="18" charset="0"/>
                <a:cs typeface="Times New Roman" panose="02020603050405020304" pitchFamily="18" charset="0"/>
              </a:rPr>
              <a:t>.</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relationship between superiors and subordinates is very formal</a:t>
            </a:r>
            <a:r>
              <a:rPr lang="en-US" sz="2000" dirty="0" smtClean="0">
                <a:latin typeface="Times New Roman" panose="02020603050405020304" pitchFamily="18" charset="0"/>
                <a:cs typeface="Times New Roman" panose="02020603050405020304" pitchFamily="18" charset="0"/>
              </a:rPr>
              <a:t>.</a:t>
            </a:r>
          </a:p>
          <a:p>
            <a:pPr marL="342900" indent="-342900">
              <a:buFont typeface="Wingdings" panose="05000000000000000000" pitchFamily="2" charset="2"/>
              <a:buChar char="§"/>
            </a:pP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2. The Custodial Model</a:t>
            </a:r>
            <a:r>
              <a:rPr lang="en-US" sz="2000" b="1"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custodial model emerged due to the employees feelings of insecurity, frustration and aggression towards their managers. The employees want a better quality of work lite. To </a:t>
            </a:r>
            <a:r>
              <a:rPr lang="en-US" sz="2000" dirty="0" smtClean="0">
                <a:latin typeface="Times New Roman" panose="02020603050405020304" pitchFamily="18" charset="0"/>
                <a:cs typeface="Times New Roman" panose="02020603050405020304" pitchFamily="18" charset="0"/>
              </a:rPr>
              <a:t>satisfy, security </a:t>
            </a:r>
            <a:r>
              <a:rPr lang="en-US" sz="2000" dirty="0">
                <a:latin typeface="Times New Roman" panose="02020603050405020304" pitchFamily="18" charset="0"/>
                <a:cs typeface="Times New Roman" panose="02020603050405020304" pitchFamily="18" charset="0"/>
              </a:rPr>
              <a:t>needs of the employees, many companies started welfare </a:t>
            </a:r>
            <a:r>
              <a:rPr lang="en-US" sz="2000" dirty="0" err="1">
                <a:latin typeface="Times New Roman" panose="02020603050405020304" pitchFamily="18" charset="0"/>
                <a:cs typeface="Times New Roman" panose="02020603050405020304" pitchFamily="18" charset="0"/>
              </a:rPr>
              <a:t>programmes</a:t>
            </a:r>
            <a:r>
              <a:rPr lang="en-US" sz="2000" dirty="0">
                <a:latin typeface="Times New Roman" panose="02020603050405020304" pitchFamily="18" charset="0"/>
                <a:cs typeface="Times New Roman" panose="02020603050405020304" pitchFamily="18" charset="0"/>
              </a:rPr>
              <a:t> like fringe benefits, such as medical allowances, transport allowances, canteen allowances, etc</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a:t>
            </a:r>
            <a:r>
              <a:rPr lang="en-US" sz="2000" dirty="0" smtClean="0">
                <a:latin typeface="Times New Roman" panose="02020603050405020304" pitchFamily="18" charset="0"/>
                <a:cs typeface="Times New Roman" panose="02020603050405020304" pitchFamily="18" charset="0"/>
              </a:rPr>
              <a:t>he </a:t>
            </a:r>
            <a:r>
              <a:rPr lang="en-US" sz="2000" dirty="0">
                <a:latin typeface="Times New Roman" panose="02020603050405020304" pitchFamily="18" charset="0"/>
                <a:cs typeface="Times New Roman" panose="02020603050405020304" pitchFamily="18" charset="0"/>
              </a:rPr>
              <a:t>important </a:t>
            </a:r>
            <a:r>
              <a:rPr lang="en-US" sz="2000" b="1" dirty="0">
                <a:latin typeface="Times New Roman" panose="02020603050405020304" pitchFamily="18" charset="0"/>
                <a:cs typeface="Times New Roman" panose="02020603050405020304" pitchFamily="18" charset="0"/>
              </a:rPr>
              <a:t>features </a:t>
            </a:r>
            <a:r>
              <a:rPr lang="en-US" sz="2000" dirty="0">
                <a:latin typeface="Times New Roman" panose="02020603050405020304" pitchFamily="18" charset="0"/>
                <a:cs typeface="Times New Roman" panose="02020603050405020304" pitchFamily="18" charset="0"/>
              </a:rPr>
              <a:t>of this model are stated as follows</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superior adopts paternalistic style of leadership</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success of this model depends on economic resources i.e. payment of wages, and benefits and rewards to the employees</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Employees are dependent on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for economic needs.</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7087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374" y="304371"/>
            <a:ext cx="12054626" cy="7478970"/>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3. The Supportive Model:</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supportive model focus on supportive relationship</a:t>
            </a:r>
          </a:p>
          <a:p>
            <a:r>
              <a:rPr lang="en-US" sz="2000" dirty="0" smtClean="0">
                <a:latin typeface="Times New Roman" panose="02020603050405020304" pitchFamily="18" charset="0"/>
                <a:cs typeface="Times New Roman" panose="02020603050405020304" pitchFamily="18" charset="0"/>
              </a:rPr>
              <a:t>Mangers support employees for  performing activities </a:t>
            </a:r>
          </a:p>
          <a:p>
            <a:r>
              <a:rPr lang="en-US" sz="2000" dirty="0" err="1" smtClean="0">
                <a:latin typeface="Times New Roman" panose="02020603050405020304" pitchFamily="18" charset="0"/>
                <a:cs typeface="Times New Roman" panose="02020603050405020304" pitchFamily="18" charset="0"/>
              </a:rPr>
              <a:t>Rensis</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Likert</a:t>
            </a:r>
            <a:r>
              <a:rPr lang="en-US" sz="2000" dirty="0" smtClean="0">
                <a:latin typeface="Times New Roman" panose="02020603050405020304" pitchFamily="18" charset="0"/>
                <a:cs typeface="Times New Roman" panose="02020603050405020304" pitchFamily="18" charset="0"/>
              </a:rPr>
              <a:t> stated "the principle of supportive relationships where he highlights the interaction of human relationships the </a:t>
            </a:r>
            <a:r>
              <a:rPr lang="en-US" sz="2000" dirty="0" err="1" smtClean="0">
                <a:latin typeface="Times New Roman" panose="02020603050405020304" pitchFamily="18" charset="0"/>
                <a:cs typeface="Times New Roman" panose="02020603050405020304" pitchFamily="18" charset="0"/>
              </a:rPr>
              <a:t>organisation</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b="1" dirty="0" smtClean="0">
                <a:latin typeface="Times New Roman" panose="02020603050405020304" pitchFamily="18" charset="0"/>
                <a:cs typeface="Times New Roman" panose="02020603050405020304" pitchFamily="18" charset="0"/>
              </a:rPr>
              <a:t>feature</a:t>
            </a:r>
            <a:r>
              <a:rPr lang="en-US" sz="2000" dirty="0" smtClean="0">
                <a:latin typeface="Times New Roman" panose="02020603050405020304" pitchFamily="18" charset="0"/>
                <a:cs typeface="Times New Roman" panose="02020603050405020304" pitchFamily="18" charset="0"/>
              </a:rPr>
              <a:t> of this model are:</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The focus of this model is on consultative </a:t>
            </a:r>
            <a:r>
              <a:rPr lang="en-US" sz="2000" dirty="0">
                <a:latin typeface="Times New Roman" panose="02020603050405020304" pitchFamily="18" charset="0"/>
                <a:cs typeface="Times New Roman" panose="02020603050405020304" pitchFamily="18" charset="0"/>
              </a:rPr>
              <a:t>leadership style (Consultative leadership is about developing the ability to influence people rather than impose on them your authority, engaging subordinates effectively in the decision making and problem solving </a:t>
            </a:r>
            <a:r>
              <a:rPr lang="en-US" sz="2000" dirty="0" smtClean="0">
                <a:latin typeface="Times New Roman" panose="02020603050405020304" pitchFamily="18" charset="0"/>
                <a:cs typeface="Times New Roman" panose="02020603050405020304" pitchFamily="18" charset="0"/>
              </a:rPr>
              <a:t>process).</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The Collegial Model:</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collegial model focuses on the concept of teamwork. </a:t>
            </a: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features</a:t>
            </a:r>
            <a:r>
              <a:rPr lang="en-US" sz="2000" dirty="0">
                <a:latin typeface="Times New Roman" panose="02020603050405020304" pitchFamily="18" charset="0"/>
                <a:cs typeface="Times New Roman" panose="02020603050405020304" pitchFamily="18" charset="0"/>
              </a:rPr>
              <a:t> of this model are</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focus of this model is on participative leadership </a:t>
            </a:r>
            <a:r>
              <a:rPr lang="en-US" sz="2000" dirty="0" smtClean="0">
                <a:latin typeface="Times New Roman" panose="02020603050405020304" pitchFamily="18" charset="0"/>
                <a:cs typeface="Times New Roman" panose="02020603050405020304" pitchFamily="18" charset="0"/>
              </a:rPr>
              <a:t>style </a:t>
            </a:r>
            <a:r>
              <a:rPr lang="en-US" sz="2000" dirty="0">
                <a:latin typeface="Times New Roman" panose="02020603050405020304" pitchFamily="18" charset="0"/>
                <a:cs typeface="Times New Roman" panose="02020603050405020304" pitchFamily="18" charset="0"/>
              </a:rPr>
              <a:t>(Participative leadership is a style of leadership in which all members of the organization work together to make decisions. Participative leadership is also known as democratic leadership, as everyone is encouraged to </a:t>
            </a:r>
            <a:r>
              <a:rPr lang="en-US" sz="2000" dirty="0" smtClean="0">
                <a:latin typeface="Times New Roman" panose="02020603050405020304" pitchFamily="18" charset="0"/>
                <a:cs typeface="Times New Roman" panose="02020603050405020304" pitchFamily="18" charset="0"/>
              </a:rPr>
              <a:t>participate)..</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management brings a feeling of partnership with </a:t>
            </a:r>
            <a:r>
              <a:rPr lang="en-US" sz="2000" dirty="0" smtClean="0">
                <a:latin typeface="Times New Roman" panose="02020603050405020304" pitchFamily="18" charset="0"/>
                <a:cs typeface="Times New Roman" panose="02020603050405020304" pitchFamily="18" charset="0"/>
              </a:rPr>
              <a:t>employees</a:t>
            </a:r>
            <a:r>
              <a:rPr lang="en-US" sz="2000" dirty="0">
                <a:latin typeface="Times New Roman" panose="02020603050405020304" pitchFamily="18" charset="0"/>
                <a:cs typeface="Times New Roman" panose="02020603050405020304" pitchFamily="18" charset="0"/>
              </a:rPr>
              <a:t>, as managers are joint contributors towards </a:t>
            </a:r>
            <a:r>
              <a:rPr lang="en-US" sz="2000" dirty="0" smtClean="0">
                <a:latin typeface="Times New Roman" panose="02020603050405020304" pitchFamily="18" charset="0"/>
                <a:cs typeface="Times New Roman" panose="02020603050405020304" pitchFamily="18" charset="0"/>
              </a:rPr>
              <a:t>to </a:t>
            </a:r>
            <a:r>
              <a:rPr lang="en-US" sz="2000" dirty="0">
                <a:latin typeface="Times New Roman" panose="02020603050405020304" pitchFamily="18" charset="0"/>
                <a:cs typeface="Times New Roman" panose="02020603050405020304" pitchFamily="18" charset="0"/>
              </a:rPr>
              <a:t>achievement of </a:t>
            </a:r>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goals</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employees are committed and dedicated towards their work.</a:t>
            </a:r>
          </a:p>
          <a:p>
            <a:pPr marL="342900" indent="-342900">
              <a:buFont typeface="Wingdings" panose="05000000000000000000" pitchFamily="2" charset="2"/>
              <a:buChar char="§"/>
            </a:pPr>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3201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3031" y="174757"/>
            <a:ext cx="11938715" cy="2554545"/>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5. The </a:t>
            </a:r>
            <a:r>
              <a:rPr lang="en-US" sz="2000" b="1" dirty="0">
                <a:latin typeface="Times New Roman" panose="02020603050405020304" pitchFamily="18" charset="0"/>
                <a:cs typeface="Times New Roman" panose="02020603050405020304" pitchFamily="18" charset="0"/>
              </a:rPr>
              <a:t>System Model</a:t>
            </a:r>
            <a:r>
              <a:rPr lang="en-US" sz="2000" b="1" dirty="0" smtClean="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This is an emerging OB model. Today, the workforce in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is quite diverse.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employees search for a higher meaning in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which goes beyond pay package and job security.</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The </a:t>
            </a:r>
            <a:r>
              <a:rPr lang="en-US" sz="2000" dirty="0">
                <a:latin typeface="Times New Roman" panose="02020603050405020304" pitchFamily="18" charset="0"/>
                <a:cs typeface="Times New Roman" panose="02020603050405020304" pitchFamily="18" charset="0"/>
              </a:rPr>
              <a:t>important </a:t>
            </a:r>
            <a:r>
              <a:rPr lang="en-US" sz="2000" b="1" dirty="0">
                <a:latin typeface="Times New Roman" panose="02020603050405020304" pitchFamily="18" charset="0"/>
                <a:cs typeface="Times New Roman" panose="02020603050405020304" pitchFamily="18" charset="0"/>
              </a:rPr>
              <a:t>features</a:t>
            </a:r>
            <a:r>
              <a:rPr lang="en-US" sz="2000" dirty="0">
                <a:latin typeface="Times New Roman" panose="02020603050405020304" pitchFamily="18" charset="0"/>
                <a:cs typeface="Times New Roman" panose="02020603050405020304" pitchFamily="18" charset="0"/>
              </a:rPr>
              <a:t> of this model are: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employees expect their work environment to be </a:t>
            </a:r>
            <a:r>
              <a:rPr lang="en-US" sz="2000" dirty="0" smtClean="0">
                <a:latin typeface="Times New Roman" panose="02020603050405020304" pitchFamily="18" charset="0"/>
                <a:cs typeface="Times New Roman" panose="02020603050405020304" pitchFamily="18" charset="0"/>
              </a:rPr>
              <a:t>ethical and </a:t>
            </a:r>
            <a:r>
              <a:rPr lang="en-US" sz="2000" dirty="0">
                <a:latin typeface="Times New Roman" panose="02020603050405020304" pitchFamily="18" charset="0"/>
                <a:cs typeface="Times New Roman" panose="02020603050405020304" pitchFamily="18" charset="0"/>
              </a:rPr>
              <a:t>trustworthy. They prefer to experience a sense of community feeling among their fellow employees.</a:t>
            </a:r>
          </a:p>
        </p:txBody>
      </p:sp>
    </p:spTree>
    <p:extLst>
      <p:ext uri="{BB962C8B-B14F-4D97-AF65-F5344CB8AC3E}">
        <p14:creationId xmlns:p14="http://schemas.microsoft.com/office/powerpoint/2010/main" val="2889970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8637"/>
            <a:ext cx="12080383" cy="8094524"/>
          </a:xfrm>
          <a:prstGeom prst="rect">
            <a:avLst/>
          </a:prstGeom>
        </p:spPr>
        <p:txBody>
          <a:bodyPr wrap="square">
            <a:spAutoFit/>
          </a:bodyPr>
          <a:lstStyle/>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MEANING AND FEATURES OF MOTIVATION</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Meaning of Motivation</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term 'motivation' has been derived from the word 'motive'. Motive refers to the inner drive or intention that makes a person to do something or to behave in a certain way.</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In the words of </a:t>
            </a:r>
            <a:r>
              <a:rPr lang="en-US" sz="2000" b="1" dirty="0" smtClean="0">
                <a:latin typeface="Times New Roman" panose="02020603050405020304" pitchFamily="18" charset="0"/>
                <a:cs typeface="Times New Roman" panose="02020603050405020304" pitchFamily="18" charset="0"/>
              </a:rPr>
              <a:t>Michael </a:t>
            </a:r>
            <a:r>
              <a:rPr lang="en-US" sz="2000" b="1" dirty="0" err="1" smtClean="0">
                <a:latin typeface="Times New Roman" panose="02020603050405020304" pitchFamily="18" charset="0"/>
                <a:cs typeface="Times New Roman" panose="02020603050405020304" pitchFamily="18" charset="0"/>
              </a:rPr>
              <a:t>Jucious</a:t>
            </a:r>
            <a:r>
              <a:rPr lang="en-US" sz="2000" b="1" dirty="0" smtClean="0">
                <a:latin typeface="Times New Roman" panose="02020603050405020304" pitchFamily="18" charset="0"/>
                <a:cs typeface="Times New Roman" panose="02020603050405020304" pitchFamily="18" charset="0"/>
              </a:rPr>
              <a:t> "Motivation is the act of stimulating someone or oneself to get a desired course of action, to push the right button to get a desired reaction.“</a:t>
            </a:r>
          </a:p>
          <a:p>
            <a:endParaRPr lang="en-US" sz="2000" b="1"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Features of Motivation</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1.Motivation is a continuous process: </a:t>
            </a:r>
            <a:r>
              <a:rPr lang="en-US" sz="2000" dirty="0" smtClean="0">
                <a:latin typeface="Times New Roman" panose="02020603050405020304" pitchFamily="18" charset="0"/>
                <a:cs typeface="Times New Roman" panose="02020603050405020304" pitchFamily="18" charset="0"/>
              </a:rPr>
              <a:t>Motivation is not a one  time process. This is because, human needs and desires are never ending. When one need is satisfied, another need emerges that is to be satisfied.</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Motivation </a:t>
            </a:r>
            <a:r>
              <a:rPr lang="en-US" sz="2000" b="1" dirty="0">
                <a:latin typeface="Times New Roman" panose="02020603050405020304" pitchFamily="18" charset="0"/>
                <a:cs typeface="Times New Roman" panose="02020603050405020304" pitchFamily="18" charset="0"/>
              </a:rPr>
              <a:t>is an act of managers : </a:t>
            </a:r>
            <a:r>
              <a:rPr lang="en-US" sz="2000" dirty="0">
                <a:latin typeface="Times New Roman" panose="02020603050405020304" pitchFamily="18" charset="0"/>
                <a:cs typeface="Times New Roman" panose="02020603050405020304" pitchFamily="18" charset="0"/>
              </a:rPr>
              <a:t>Motivation is one of </a:t>
            </a: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important aspect of management. Managers motivate their subordinates by providing monetary and/or non-monetary incentives</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Motivation </a:t>
            </a:r>
            <a:r>
              <a:rPr lang="en-US" sz="2000" b="1" dirty="0">
                <a:latin typeface="Times New Roman" panose="02020603050405020304" pitchFamily="18" charset="0"/>
                <a:cs typeface="Times New Roman" panose="02020603050405020304" pitchFamily="18" charset="0"/>
              </a:rPr>
              <a:t>can be positive or negative: </a:t>
            </a:r>
            <a:r>
              <a:rPr lang="en-US" sz="2000" dirty="0">
                <a:latin typeface="Times New Roman" panose="02020603050405020304" pitchFamily="18" charset="0"/>
                <a:cs typeface="Times New Roman" panose="02020603050405020304" pitchFamily="18" charset="0"/>
              </a:rPr>
              <a:t>There can be positive motivation and negative motivation. Positive motivation can be stimulated by providing positive incentives, such as higher pay, power, position, etc. Negative motivation implies the use of penalties, punishments, etc.</a:t>
            </a: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a:t>
            </a:r>
          </a:p>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7047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5910" y="281987"/>
            <a:ext cx="11951594" cy="5940088"/>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4. Motivation </a:t>
            </a:r>
            <a:r>
              <a:rPr lang="en-US" sz="2000" b="1" dirty="0">
                <a:latin typeface="Times New Roman" panose="02020603050405020304" pitchFamily="18" charset="0"/>
                <a:cs typeface="Times New Roman" panose="02020603050405020304" pitchFamily="18" charset="0"/>
              </a:rPr>
              <a:t>is goal oriented</a:t>
            </a:r>
            <a:r>
              <a:rPr lang="en-US" sz="2000" dirty="0">
                <a:latin typeface="Times New Roman" panose="02020603050405020304" pitchFamily="18" charset="0"/>
                <a:cs typeface="Times New Roman" panose="02020603050405020304" pitchFamily="18" charset="0"/>
              </a:rPr>
              <a:t>: Motivation is a </a:t>
            </a:r>
            <a:r>
              <a:rPr lang="en-US" sz="2000" dirty="0" err="1">
                <a:latin typeface="Times New Roman" panose="02020603050405020304" pitchFamily="18" charset="0"/>
                <a:cs typeface="Times New Roman" panose="02020603050405020304" pitchFamily="18" charset="0"/>
              </a:rPr>
              <a:t>behavioural</a:t>
            </a:r>
            <a:r>
              <a:rPr lang="en-US" sz="2000" dirty="0">
                <a:latin typeface="Times New Roman" panose="02020603050405020304" pitchFamily="18" charset="0"/>
                <a:cs typeface="Times New Roman" panose="02020603050405020304" pitchFamily="18" charset="0"/>
              </a:rPr>
              <a:t> concept. It directs human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towards the accomplishment of goals. If properly motivated, employees put in their best possible efforts in order to achieve the desired goals</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5. Motivation </a:t>
            </a:r>
            <a:r>
              <a:rPr lang="en-US" sz="2000" b="1" dirty="0">
                <a:latin typeface="Times New Roman" panose="02020603050405020304" pitchFamily="18" charset="0"/>
                <a:cs typeface="Times New Roman" panose="02020603050405020304" pitchFamily="18" charset="0"/>
              </a:rPr>
              <a:t>is complex in nature: </a:t>
            </a:r>
            <a:r>
              <a:rPr lang="en-US" sz="2000" dirty="0">
                <a:latin typeface="Times New Roman" panose="02020603050405020304" pitchFamily="18" charset="0"/>
                <a:cs typeface="Times New Roman" panose="02020603050405020304" pitchFamily="18" charset="0"/>
              </a:rPr>
              <a:t>Different individuals behave differently to a given set of incentives. Some employees may be highly motivated when they are given monetary incentives, whereas, others may be more motivated with the use of non- monetary incentives. </a:t>
            </a:r>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6. Motivation </a:t>
            </a:r>
            <a:r>
              <a:rPr lang="en-US" sz="2000" b="1" dirty="0">
                <a:latin typeface="Times New Roman" panose="02020603050405020304" pitchFamily="18" charset="0"/>
                <a:cs typeface="Times New Roman" panose="02020603050405020304" pitchFamily="18" charset="0"/>
              </a:rPr>
              <a:t>is an art </a:t>
            </a:r>
            <a:r>
              <a:rPr lang="en-US" sz="2000" dirty="0">
                <a:latin typeface="Times New Roman" panose="02020603050405020304" pitchFamily="18" charset="0"/>
                <a:cs typeface="Times New Roman" panose="02020603050405020304" pitchFamily="18" charset="0"/>
              </a:rPr>
              <a:t>: Motivation is an art to encourage and </a:t>
            </a:r>
            <a:r>
              <a:rPr lang="en-US" sz="2000" dirty="0" smtClean="0">
                <a:latin typeface="Times New Roman" panose="02020603050405020304" pitchFamily="18" charset="0"/>
                <a:cs typeface="Times New Roman" panose="02020603050405020304" pitchFamily="18" charset="0"/>
              </a:rPr>
              <a:t>influence </a:t>
            </a:r>
            <a:r>
              <a:rPr lang="en-US" sz="2000" dirty="0">
                <a:latin typeface="Times New Roman" panose="02020603050405020304" pitchFamily="18" charset="0"/>
                <a:cs typeface="Times New Roman" panose="02020603050405020304" pitchFamily="18" charset="0"/>
              </a:rPr>
              <a:t>subordinates to put in their best </a:t>
            </a:r>
            <a:r>
              <a:rPr lang="en-US" sz="2000" dirty="0" smtClean="0">
                <a:latin typeface="Times New Roman" panose="02020603050405020304" pitchFamily="18" charset="0"/>
                <a:cs typeface="Times New Roman" panose="02020603050405020304" pitchFamily="18" charset="0"/>
              </a:rPr>
              <a:t>efforts.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Motivation </a:t>
            </a:r>
            <a:r>
              <a:rPr lang="en-US" sz="2000" b="1" dirty="0">
                <a:latin typeface="Times New Roman" panose="02020603050405020304" pitchFamily="18" charset="0"/>
                <a:cs typeface="Times New Roman" panose="02020603050405020304" pitchFamily="18" charset="0"/>
              </a:rPr>
              <a:t>is system-oriented: </a:t>
            </a:r>
            <a:endParaRPr lang="en-US" sz="2000" b="1"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Motivation </a:t>
            </a:r>
            <a:r>
              <a:rPr lang="en-US" sz="2000" dirty="0">
                <a:latin typeface="Times New Roman" panose="02020603050405020304" pitchFamily="18" charset="0"/>
                <a:cs typeface="Times New Roman" panose="02020603050405020304" pitchFamily="18" charset="0"/>
              </a:rPr>
              <a:t>is a combined effect of </a:t>
            </a:r>
            <a:r>
              <a:rPr lang="en-US" sz="2000" b="1" dirty="0">
                <a:latin typeface="Times New Roman" panose="02020603050405020304" pitchFamily="18" charset="0"/>
                <a:cs typeface="Times New Roman" panose="02020603050405020304" pitchFamily="18" charset="0"/>
              </a:rPr>
              <a:t>three groups </a:t>
            </a:r>
            <a:r>
              <a:rPr lang="en-US" sz="2000" dirty="0">
                <a:latin typeface="Times New Roman" panose="02020603050405020304" pitchFamily="18" charset="0"/>
                <a:cs typeface="Times New Roman" panose="02020603050405020304" pitchFamily="18" charset="0"/>
              </a:rPr>
              <a:t>of factors:</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Forces operating within an individual, i.e., his nature, needs, values, etc</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Forces operating within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i.e.,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structure, superior-subordinate relations, nature of job, working conditions, etc</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Forces operating in the external environment, i.e., culture, customs, religion, values of the society, etc.</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7164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6424" y="728940"/>
            <a:ext cx="11694016" cy="2677656"/>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Module 1. Introduction </a:t>
            </a:r>
            <a:r>
              <a:rPr lang="en-US" sz="2400" b="1" dirty="0">
                <a:latin typeface="Times New Roman" panose="02020603050405020304" pitchFamily="18" charset="0"/>
                <a:cs typeface="Times New Roman" panose="02020603050405020304" pitchFamily="18" charset="0"/>
              </a:rPr>
              <a:t>of organizational </a:t>
            </a:r>
            <a:r>
              <a:rPr lang="en-US" sz="2400" b="1" dirty="0" smtClean="0">
                <a:latin typeface="Times New Roman" panose="02020603050405020304" pitchFamily="18" charset="0"/>
                <a:cs typeface="Times New Roman" panose="02020603050405020304" pitchFamily="18" charset="0"/>
              </a:rPr>
              <a:t>Behavior</a:t>
            </a:r>
            <a:endParaRPr lang="en-US" sz="2400" b="1"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Meaning, Nature and scope of OB, Models of OB,</a:t>
            </a:r>
          </a:p>
          <a:p>
            <a:r>
              <a:rPr lang="en-US" sz="2400" dirty="0">
                <a:latin typeface="Times New Roman" panose="02020603050405020304" pitchFamily="18" charset="0"/>
                <a:cs typeface="Times New Roman" panose="02020603050405020304" pitchFamily="18" charset="0"/>
              </a:rPr>
              <a:t>Theories of Motivation :</a:t>
            </a:r>
          </a:p>
          <a:p>
            <a:r>
              <a:rPr lang="en-US" sz="2400" dirty="0" smtClean="0">
                <a:latin typeface="Times New Roman" panose="02020603050405020304" pitchFamily="18" charset="0"/>
                <a:cs typeface="Times New Roman" panose="02020603050405020304" pitchFamily="18" charset="0"/>
              </a:rPr>
              <a:t>Maslow</a:t>
            </a:r>
            <a:r>
              <a:rPr lang="en-US" sz="2400" dirty="0">
                <a:latin typeface="Times New Roman" panose="02020603050405020304" pitchFamily="18" charset="0"/>
                <a:cs typeface="Times New Roman" panose="02020603050405020304" pitchFamily="18" charset="0"/>
              </a:rPr>
              <a:t>, Herzberg, </a:t>
            </a:r>
            <a:r>
              <a:rPr lang="en-US" sz="2400" dirty="0" smtClean="0">
                <a:latin typeface="Times New Roman" panose="02020603050405020304" pitchFamily="18" charset="0"/>
                <a:cs typeface="Times New Roman" panose="02020603050405020304" pitchFamily="18" charset="0"/>
              </a:rPr>
              <a:t>McGregor </a:t>
            </a:r>
            <a:r>
              <a:rPr lang="en-US" sz="2400" dirty="0">
                <a:latin typeface="Times New Roman" panose="02020603050405020304" pitchFamily="18" charset="0"/>
                <a:cs typeface="Times New Roman" panose="02020603050405020304" pitchFamily="18" charset="0"/>
              </a:rPr>
              <a:t>Theory X and Theory Y, William </a:t>
            </a:r>
            <a:r>
              <a:rPr lang="en-US" sz="2400" dirty="0" err="1" smtClean="0">
                <a:latin typeface="Times New Roman" panose="02020603050405020304" pitchFamily="18" charset="0"/>
                <a:cs typeface="Times New Roman" panose="02020603050405020304" pitchFamily="18" charset="0"/>
              </a:rPr>
              <a:t>Ouchi's</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Theory </a:t>
            </a:r>
            <a:r>
              <a:rPr lang="en-US" sz="2400" dirty="0" smtClean="0">
                <a:latin typeface="Times New Roman" panose="02020603050405020304" pitchFamily="18" charset="0"/>
                <a:cs typeface="Times New Roman" panose="02020603050405020304" pitchFamily="18" charset="0"/>
              </a:rPr>
              <a:t>Z</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Application </a:t>
            </a:r>
            <a:r>
              <a:rPr lang="en-US" sz="2400" dirty="0">
                <a:latin typeface="Times New Roman" panose="02020603050405020304" pitchFamily="18" charset="0"/>
                <a:cs typeface="Times New Roman" panose="02020603050405020304" pitchFamily="18" charset="0"/>
              </a:rPr>
              <a:t>of the Theories</a:t>
            </a:r>
          </a:p>
          <a:p>
            <a:r>
              <a:rPr lang="en-US" sz="2400" dirty="0" smtClean="0">
                <a:latin typeface="Times New Roman" panose="02020603050405020304" pitchFamily="18" charset="0"/>
                <a:cs typeface="Times New Roman" panose="02020603050405020304" pitchFamily="18" charset="0"/>
              </a:rPr>
              <a:t>Motivational </a:t>
            </a:r>
            <a:r>
              <a:rPr lang="en-US" sz="2400" dirty="0">
                <a:latin typeface="Times New Roman" panose="02020603050405020304" pitchFamily="18" charset="0"/>
                <a:cs typeface="Times New Roman" panose="02020603050405020304" pitchFamily="18" charset="0"/>
              </a:rPr>
              <a:t>techniques in Banking and Insurance Industry</a:t>
            </a:r>
          </a:p>
        </p:txBody>
      </p:sp>
    </p:spTree>
    <p:extLst>
      <p:ext uri="{BB962C8B-B14F-4D97-AF65-F5344CB8AC3E}">
        <p14:creationId xmlns:p14="http://schemas.microsoft.com/office/powerpoint/2010/main" val="10361421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737" y="169452"/>
            <a:ext cx="11865736" cy="1015663"/>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8. Motivation </a:t>
            </a:r>
            <a:r>
              <a:rPr lang="en-US" sz="2000" b="1" dirty="0">
                <a:latin typeface="Times New Roman" panose="02020603050405020304" pitchFamily="18" charset="0"/>
                <a:cs typeface="Times New Roman" panose="02020603050405020304" pitchFamily="18" charset="0"/>
              </a:rPr>
              <a:t>is different from job satisfaction : </a:t>
            </a:r>
            <a:r>
              <a:rPr lang="en-US" sz="2000" dirty="0">
                <a:latin typeface="Times New Roman" panose="02020603050405020304" pitchFamily="18" charset="0"/>
                <a:cs typeface="Times New Roman" panose="02020603050405020304" pitchFamily="18" charset="0"/>
              </a:rPr>
              <a:t>Motivation </a:t>
            </a:r>
            <a:r>
              <a:rPr lang="en-US" sz="2000" dirty="0" smtClean="0">
                <a:latin typeface="Times New Roman" panose="02020603050405020304" pitchFamily="18" charset="0"/>
                <a:cs typeface="Times New Roman" panose="02020603050405020304" pitchFamily="18" charset="0"/>
              </a:rPr>
              <a:t>is the </a:t>
            </a:r>
            <a:r>
              <a:rPr lang="en-US" sz="2000" dirty="0">
                <a:latin typeface="Times New Roman" panose="02020603050405020304" pitchFamily="18" charset="0"/>
                <a:cs typeface="Times New Roman" panose="02020603050405020304" pitchFamily="18" charset="0"/>
              </a:rPr>
              <a:t>act to satisfy needs and desires. Job satisfaction results only when such needs and desires are fulfilled. Job satisfaction </a:t>
            </a:r>
            <a:r>
              <a:rPr lang="en-US" sz="2000" dirty="0" smtClean="0">
                <a:latin typeface="Times New Roman" panose="02020603050405020304" pitchFamily="18" charset="0"/>
                <a:cs typeface="Times New Roman" panose="02020603050405020304" pitchFamily="18" charset="0"/>
              </a:rPr>
              <a:t>is the </a:t>
            </a:r>
            <a:r>
              <a:rPr lang="en-US" sz="2000" dirty="0">
                <a:latin typeface="Times New Roman" panose="02020603050405020304" pitchFamily="18" charset="0"/>
                <a:cs typeface="Times New Roman" panose="02020603050405020304" pitchFamily="18" charset="0"/>
              </a:rPr>
              <a:t>outcome of motivation.</a:t>
            </a:r>
          </a:p>
          <a:p>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11904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37965"/>
            <a:ext cx="12192000" cy="6555641"/>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PURPOSE/NEED AND </a:t>
            </a:r>
            <a:r>
              <a:rPr lang="en-US" sz="2000" b="1" dirty="0" smtClean="0">
                <a:latin typeface="Times New Roman" panose="02020603050405020304" pitchFamily="18" charset="0"/>
                <a:cs typeface="Times New Roman" panose="02020603050405020304" pitchFamily="18" charset="0"/>
              </a:rPr>
              <a:t>IMPORTANCE OF </a:t>
            </a:r>
            <a:r>
              <a:rPr lang="en-US" sz="2000" b="1" dirty="0">
                <a:latin typeface="Times New Roman" panose="02020603050405020304" pitchFamily="18" charset="0"/>
                <a:cs typeface="Times New Roman" panose="02020603050405020304" pitchFamily="18" charset="0"/>
              </a:rPr>
              <a:t>MOTIVATION</a:t>
            </a:r>
          </a:p>
          <a:p>
            <a:r>
              <a:rPr lang="en-US" sz="2000" dirty="0" smtClean="0">
                <a:latin typeface="Times New Roman" panose="02020603050405020304" pitchFamily="18" charset="0"/>
                <a:cs typeface="Times New Roman" panose="02020603050405020304" pitchFamily="18" charset="0"/>
              </a:rPr>
              <a:t>Motivation </a:t>
            </a:r>
            <a:r>
              <a:rPr lang="en-US" sz="2000" dirty="0">
                <a:latin typeface="Times New Roman" panose="02020603050405020304" pitchFamily="18" charset="0"/>
                <a:cs typeface="Times New Roman" panose="02020603050405020304" pitchFamily="18" charset="0"/>
              </a:rPr>
              <a:t>offers several advantages to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and to the employees. The various advantages are explained as follows: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 Higher </a:t>
            </a:r>
            <a:r>
              <a:rPr lang="en-US" sz="2000" b="1" dirty="0">
                <a:latin typeface="Times New Roman" panose="02020603050405020304" pitchFamily="18" charset="0"/>
                <a:cs typeface="Times New Roman" panose="02020603050405020304" pitchFamily="18" charset="0"/>
              </a:rPr>
              <a:t>Efficiency : </a:t>
            </a:r>
            <a:r>
              <a:rPr lang="en-US" sz="2000" dirty="0">
                <a:latin typeface="Times New Roman" panose="02020603050405020304" pitchFamily="18" charset="0"/>
                <a:cs typeface="Times New Roman" panose="02020603050405020304" pitchFamily="18" charset="0"/>
              </a:rPr>
              <a:t>Efficiency is the relation between returns and costs. When employees are properly motivated, they can produce the best possible returns at the lowest possible cost. This is because of optimum </a:t>
            </a:r>
            <a:r>
              <a:rPr lang="en-US" sz="2000" dirty="0" smtClean="0">
                <a:latin typeface="Times New Roman" panose="02020603050405020304" pitchFamily="18" charset="0"/>
                <a:cs typeface="Times New Roman" panose="02020603050405020304" pitchFamily="18" charset="0"/>
              </a:rPr>
              <a:t>utilization </a:t>
            </a:r>
            <a:r>
              <a:rPr lang="en-US" sz="2000" dirty="0">
                <a:latin typeface="Times New Roman" panose="02020603050405020304" pitchFamily="18" charset="0"/>
                <a:cs typeface="Times New Roman" panose="02020603050405020304" pitchFamily="18" charset="0"/>
              </a:rPr>
              <a:t>of resources by </a:t>
            </a:r>
            <a:r>
              <a:rPr lang="en-US" sz="2000" dirty="0" smtClean="0">
                <a:latin typeface="Times New Roman" panose="02020603050405020304" pitchFamily="18" charset="0"/>
                <a:cs typeface="Times New Roman" panose="02020603050405020304" pitchFamily="18" charset="0"/>
              </a:rPr>
              <a:t>the subordinates</a:t>
            </a:r>
            <a:r>
              <a:rPr lang="en-US" sz="2000"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Reduces </a:t>
            </a:r>
            <a:r>
              <a:rPr lang="en-US" sz="2000" b="1" dirty="0">
                <a:latin typeface="Times New Roman" panose="02020603050405020304" pitchFamily="18" charset="0"/>
                <a:cs typeface="Times New Roman" panose="02020603050405020304" pitchFamily="18" charset="0"/>
              </a:rPr>
              <a:t>Absenteeism </a:t>
            </a:r>
            <a:r>
              <a:rPr lang="en-US" sz="2000" dirty="0">
                <a:latin typeface="Times New Roman" panose="02020603050405020304" pitchFamily="18" charset="0"/>
                <a:cs typeface="Times New Roman" panose="02020603050405020304" pitchFamily="18" charset="0"/>
              </a:rPr>
              <a:t>: Proper motivation of </a:t>
            </a:r>
            <a:r>
              <a:rPr lang="en-US" sz="2000" dirty="0" smtClean="0">
                <a:latin typeface="Times New Roman" panose="02020603050405020304" pitchFamily="18" charset="0"/>
                <a:cs typeface="Times New Roman" panose="02020603050405020304" pitchFamily="18" charset="0"/>
              </a:rPr>
              <a:t>employees </a:t>
            </a:r>
            <a:r>
              <a:rPr lang="en-US" sz="2000" dirty="0">
                <a:latin typeface="Times New Roman" panose="02020603050405020304" pitchFamily="18" charset="0"/>
                <a:cs typeface="Times New Roman" panose="02020603050405020304" pitchFamily="18" charset="0"/>
              </a:rPr>
              <a:t>reduces absenteeism. Motivated employees feel a sense </a:t>
            </a:r>
            <a:r>
              <a:rPr lang="en-US" sz="2000" dirty="0" smtClean="0">
                <a:latin typeface="Times New Roman" panose="02020603050405020304" pitchFamily="18" charset="0"/>
                <a:cs typeface="Times New Roman" panose="02020603050405020304" pitchFamily="18" charset="0"/>
              </a:rPr>
              <a:t>of belonging </a:t>
            </a:r>
            <a:r>
              <a:rPr lang="en-US" sz="2000" dirty="0">
                <a:latin typeface="Times New Roman" panose="02020603050405020304" pitchFamily="18" charset="0"/>
                <a:cs typeface="Times New Roman" panose="02020603050405020304" pitchFamily="18" charset="0"/>
              </a:rPr>
              <a:t>towards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Therefore. absenteeism is reduced to a greater extent. When </a:t>
            </a:r>
            <a:r>
              <a:rPr lang="en-US" sz="2000" dirty="0" smtClean="0">
                <a:latin typeface="Times New Roman" panose="02020603050405020304" pitchFamily="18" charset="0"/>
                <a:cs typeface="Times New Roman" panose="02020603050405020304" pitchFamily="18" charset="0"/>
              </a:rPr>
              <a:t>employees </a:t>
            </a:r>
            <a:r>
              <a:rPr lang="en-US" sz="2000" dirty="0">
                <a:latin typeface="Times New Roman" panose="02020603050405020304" pitchFamily="18" charset="0"/>
                <a:cs typeface="Times New Roman" panose="02020603050405020304" pitchFamily="18" charset="0"/>
              </a:rPr>
              <a:t>are not motivated, they find excuses to remain absent</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3 Reduces Employee Turnover: </a:t>
            </a:r>
            <a:r>
              <a:rPr lang="en-US" sz="2000" dirty="0">
                <a:latin typeface="Times New Roman" panose="02020603050405020304" pitchFamily="18" charset="0"/>
                <a:cs typeface="Times New Roman" panose="02020603050405020304" pitchFamily="18" charset="0"/>
              </a:rPr>
              <a:t>Proper motivation of </a:t>
            </a:r>
            <a:r>
              <a:rPr lang="en-US" sz="2000" dirty="0" smtClean="0">
                <a:latin typeface="Times New Roman" panose="02020603050405020304" pitchFamily="18" charset="0"/>
                <a:cs typeface="Times New Roman" panose="02020603050405020304" pitchFamily="18" charset="0"/>
              </a:rPr>
              <a:t>employees reduces </a:t>
            </a:r>
            <a:r>
              <a:rPr lang="en-US" sz="2000" dirty="0">
                <a:latin typeface="Times New Roman" panose="02020603050405020304" pitchFamily="18" charset="0"/>
                <a:cs typeface="Times New Roman" panose="02020603050405020304" pitchFamily="18" charset="0"/>
              </a:rPr>
              <a:t>employee turnover. When employees are provided with job security, and adequate incentives they may not leave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There are cases where efficient employees are tempted by rival </a:t>
            </a:r>
            <a:r>
              <a:rPr lang="en-US" sz="2000" dirty="0" err="1">
                <a:latin typeface="Times New Roman" panose="02020603050405020304" pitchFamily="18" charset="0"/>
                <a:cs typeface="Times New Roman" panose="02020603050405020304" pitchFamily="18" charset="0"/>
              </a:rPr>
              <a:t>organisations</a:t>
            </a:r>
            <a:r>
              <a:rPr lang="en-US" sz="2000" dirty="0">
                <a:latin typeface="Times New Roman" panose="02020603050405020304" pitchFamily="18" charset="0"/>
                <a:cs typeface="Times New Roman" panose="02020603050405020304" pitchFamily="18" charset="0"/>
              </a:rPr>
              <a:t> with lucrative offers, but they do not leave but stay with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because of loyalty to the company.</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Improves </a:t>
            </a:r>
            <a:r>
              <a:rPr lang="en-US" sz="2000" b="1" dirty="0">
                <a:latin typeface="Times New Roman" panose="02020603050405020304" pitchFamily="18" charset="0"/>
                <a:cs typeface="Times New Roman" panose="02020603050405020304" pitchFamily="18" charset="0"/>
              </a:rPr>
              <a:t>Corporate Image: </a:t>
            </a:r>
            <a:r>
              <a:rPr lang="en-US" sz="2000" dirty="0">
                <a:latin typeface="Times New Roman" panose="02020603050405020304" pitchFamily="18" charset="0"/>
                <a:cs typeface="Times New Roman" panose="02020603050405020304" pitchFamily="18" charset="0"/>
              </a:rPr>
              <a:t>Satisfied employees are more </a:t>
            </a:r>
            <a:r>
              <a:rPr lang="en-US" sz="2000" dirty="0" smtClean="0">
                <a:latin typeface="Times New Roman" panose="02020603050405020304" pitchFamily="18" charset="0"/>
                <a:cs typeface="Times New Roman" panose="02020603050405020304" pitchFamily="18" charset="0"/>
              </a:rPr>
              <a:t>loyal to </a:t>
            </a:r>
            <a:r>
              <a:rPr lang="en-US" sz="2000" dirty="0">
                <a:latin typeface="Times New Roman" panose="02020603050405020304" pitchFamily="18" charset="0"/>
                <a:cs typeface="Times New Roman" panose="02020603050405020304" pitchFamily="18" charset="0"/>
              </a:rPr>
              <a:t>the company. They work with a sense of commitment and dedication. This results in better relations with the public, the shareholders, clients, and others, which in turn develops </a:t>
            </a:r>
            <a:r>
              <a:rPr lang="en-US" sz="2000" dirty="0" smtClean="0">
                <a:latin typeface="Times New Roman" panose="02020603050405020304" pitchFamily="18" charset="0"/>
                <a:cs typeface="Times New Roman" panose="02020603050405020304" pitchFamily="18" charset="0"/>
              </a:rPr>
              <a:t>good corporate </a:t>
            </a:r>
            <a:r>
              <a:rPr lang="en-US" sz="2000" dirty="0">
                <a:latin typeface="Times New Roman" panose="02020603050405020304" pitchFamily="18" charset="0"/>
                <a:cs typeface="Times New Roman" panose="02020603050405020304" pitchFamily="18" charset="0"/>
              </a:rPr>
              <a:t>image.</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955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1668" y="204714"/>
            <a:ext cx="12192000" cy="5940088"/>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5. Good Relations: </a:t>
            </a:r>
            <a:r>
              <a:rPr lang="en-US" sz="2000" dirty="0">
                <a:latin typeface="Times New Roman" panose="02020603050405020304" pitchFamily="18" charset="0"/>
                <a:cs typeface="Times New Roman" panose="02020603050405020304" pitchFamily="18" charset="0"/>
              </a:rPr>
              <a:t>Motivation reduces </a:t>
            </a:r>
            <a:r>
              <a:rPr lang="en-US" sz="2000" dirty="0" err="1">
                <a:latin typeface="Times New Roman" panose="02020603050405020304" pitchFamily="18" charset="0"/>
                <a:cs typeface="Times New Roman" panose="02020603050405020304" pitchFamily="18" charset="0"/>
              </a:rPr>
              <a:t>labour</a:t>
            </a:r>
            <a:r>
              <a:rPr lang="en-US" sz="2000" dirty="0">
                <a:latin typeface="Times New Roman" panose="02020603050405020304" pitchFamily="18" charset="0"/>
                <a:cs typeface="Times New Roman" panose="02020603050405020304" pitchFamily="18" charset="0"/>
              </a:rPr>
              <a:t> grievances and disputes. It ensures sound industrial relations between the management and the employees. Motivation results in greater acceptance and compliance of orders and instructions</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6. </a:t>
            </a:r>
            <a:r>
              <a:rPr lang="en-US" sz="2000" b="1" dirty="0">
                <a:latin typeface="Times New Roman" panose="02020603050405020304" pitchFamily="18" charset="0"/>
                <a:cs typeface="Times New Roman" panose="02020603050405020304" pitchFamily="18" charset="0"/>
              </a:rPr>
              <a:t>Improved Morale : </a:t>
            </a:r>
            <a:r>
              <a:rPr lang="en-US" sz="2000" dirty="0">
                <a:latin typeface="Times New Roman" panose="02020603050405020304" pitchFamily="18" charset="0"/>
                <a:cs typeface="Times New Roman" panose="02020603050405020304" pitchFamily="18" charset="0"/>
              </a:rPr>
              <a:t>Morale is the state of mind or willingness to work. Proper motivation results in improved morale of the employees. High morale is required to work with dedication and commitment. Even the best of the employees may create problems or mistakes, if their morale is low</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Reduced </a:t>
            </a:r>
            <a:r>
              <a:rPr lang="en-US" sz="2000" b="1" dirty="0">
                <a:latin typeface="Times New Roman" panose="02020603050405020304" pitchFamily="18" charset="0"/>
                <a:cs typeface="Times New Roman" panose="02020603050405020304" pitchFamily="18" charset="0"/>
              </a:rPr>
              <a:t>Wastages, and Breakages:</a:t>
            </a:r>
            <a:r>
              <a:rPr lang="en-US" sz="2000" dirty="0">
                <a:latin typeface="Times New Roman" panose="02020603050405020304" pitchFamily="18" charset="0"/>
                <a:cs typeface="Times New Roman" panose="02020603050405020304" pitchFamily="18" charset="0"/>
              </a:rPr>
              <a:t> Motivated employees take utmost care in handling machines, materials and other resources. This would reduce wastages and breakages. Thus, it results in higher benefits to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When employees are not motivated, they tend to </a:t>
            </a:r>
            <a:r>
              <a:rPr lang="en-US" sz="2000" dirty="0" smtClean="0">
                <a:latin typeface="Times New Roman" panose="02020603050405020304" pitchFamily="18" charset="0"/>
                <a:cs typeface="Times New Roman" panose="02020603050405020304" pitchFamily="18" charset="0"/>
              </a:rPr>
              <a:t>deliberately </a:t>
            </a:r>
            <a:r>
              <a:rPr lang="en-US" sz="2000" dirty="0">
                <a:latin typeface="Times New Roman" panose="02020603050405020304" pitchFamily="18" charset="0"/>
                <a:cs typeface="Times New Roman" panose="02020603050405020304" pitchFamily="18" charset="0"/>
              </a:rPr>
              <a:t>waste materials and may even damage or break machines or </a:t>
            </a:r>
            <a:r>
              <a:rPr lang="en-US" sz="2000" dirty="0" smtClean="0">
                <a:latin typeface="Times New Roman" panose="02020603050405020304" pitchFamily="18" charset="0"/>
                <a:cs typeface="Times New Roman" panose="02020603050405020304" pitchFamily="18" charset="0"/>
              </a:rPr>
              <a:t>equipment's.</a:t>
            </a: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8.Reduced </a:t>
            </a:r>
            <a:r>
              <a:rPr lang="en-US" sz="2000" b="1" dirty="0">
                <a:latin typeface="Times New Roman" panose="02020603050405020304" pitchFamily="18" charset="0"/>
                <a:cs typeface="Times New Roman" panose="02020603050405020304" pitchFamily="18" charset="0"/>
              </a:rPr>
              <a:t>Accidents: </a:t>
            </a:r>
            <a:r>
              <a:rPr lang="en-US" sz="2000" dirty="0">
                <a:latin typeface="Times New Roman" panose="02020603050405020304" pitchFamily="18" charset="0"/>
                <a:cs typeface="Times New Roman" panose="02020603050405020304" pitchFamily="18" charset="0"/>
              </a:rPr>
              <a:t>When motivated employees work </a:t>
            </a:r>
            <a:r>
              <a:rPr lang="en-US" sz="2000" dirty="0" smtClean="0">
                <a:latin typeface="Times New Roman" panose="02020603050405020304" pitchFamily="18" charset="0"/>
                <a:cs typeface="Times New Roman" panose="02020603050405020304" pitchFamily="18" charset="0"/>
              </a:rPr>
              <a:t>with </a:t>
            </a:r>
            <a:r>
              <a:rPr lang="en-US" sz="2000" dirty="0">
                <a:latin typeface="Times New Roman" panose="02020603050405020304" pitchFamily="18" charset="0"/>
                <a:cs typeface="Times New Roman" panose="02020603050405020304" pitchFamily="18" charset="0"/>
              </a:rPr>
              <a:t>care and concentration there are less chances of accidents even in accident prone industries. </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9. Facilitates </a:t>
            </a:r>
            <a:r>
              <a:rPr lang="en-US" sz="2000" b="1" dirty="0">
                <a:latin typeface="Times New Roman" panose="02020603050405020304" pitchFamily="18" charset="0"/>
                <a:cs typeface="Times New Roman" panose="02020603050405020304" pitchFamily="18" charset="0"/>
              </a:rPr>
              <a:t>Initiative and Innovation</a:t>
            </a:r>
            <a:r>
              <a:rPr lang="en-US" sz="2000" b="1"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Satisfied </a:t>
            </a:r>
            <a:r>
              <a:rPr lang="en-US" sz="2000" dirty="0">
                <a:latin typeface="Times New Roman" panose="02020603050405020304" pitchFamily="18" charset="0"/>
                <a:cs typeface="Times New Roman" panose="02020603050405020304" pitchFamily="18" charset="0"/>
              </a:rPr>
              <a:t>employees find out ways and means to improve the efficiency of the </a:t>
            </a:r>
            <a:r>
              <a:rPr lang="en-US" sz="2000" dirty="0" err="1" smtClean="0">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They provide suggestions to their superiors o rove the quality and to reduce costs. They use their initiative </a:t>
            </a:r>
            <a:r>
              <a:rPr lang="en-US" sz="2000" dirty="0" smtClean="0">
                <a:latin typeface="Times New Roman" panose="02020603050405020304" pitchFamily="18" charset="0"/>
                <a:cs typeface="Times New Roman" panose="02020603050405020304" pitchFamily="18" charset="0"/>
              </a:rPr>
              <a:t>to find </a:t>
            </a:r>
            <a:r>
              <a:rPr lang="en-US" sz="2000" dirty="0">
                <a:latin typeface="Times New Roman" panose="02020603050405020304" pitchFamily="18" charset="0"/>
                <a:cs typeface="Times New Roman" panose="02020603050405020304" pitchFamily="18" charset="0"/>
              </a:rPr>
              <a:t>out innovative ways and methods </a:t>
            </a:r>
            <a:r>
              <a:rPr lang="en-US" sz="2000" dirty="0" smtClean="0">
                <a:latin typeface="Times New Roman" panose="02020603050405020304" pitchFamily="18" charset="0"/>
                <a:cs typeface="Times New Roman" panose="02020603050405020304" pitchFamily="18" charset="0"/>
              </a:rPr>
              <a:t>to conduct activities.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3205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4494" y="98309"/>
            <a:ext cx="11943010" cy="2554545"/>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10. Other Benefits:</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Increased job satisfaction to the employees.</a:t>
            </a:r>
          </a:p>
          <a:p>
            <a:pPr marL="342900" indent="-342900">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Helps t overcome resistance to change</a:t>
            </a:r>
          </a:p>
          <a:p>
            <a:pPr marL="342900" indent="-342900">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Develops positive attitude in the employees.</a:t>
            </a:r>
          </a:p>
          <a:p>
            <a:pPr marL="342900" indent="-342900">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96346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3284" y="323174"/>
            <a:ext cx="11672552" cy="5016758"/>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MASLOW'S THEORY OF MOTIVATION</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Abraham Maslow </a:t>
            </a:r>
            <a:r>
              <a:rPr lang="en-US" sz="2000" dirty="0">
                <a:latin typeface="Times New Roman" panose="02020603050405020304" pitchFamily="18" charset="0"/>
                <a:cs typeface="Times New Roman" panose="02020603050405020304" pitchFamily="18" charset="0"/>
              </a:rPr>
              <a:t>propounded a theory of human motivation. Maslow identified five sets of human needs.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five sets of needs are arranged in a hierarchy of their importance to individuals.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Maslow's hierarchy of needs includes the following</a:t>
            </a:r>
          </a:p>
          <a:p>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Self </a:t>
            </a:r>
            <a:r>
              <a:rPr lang="en-US" sz="2000" dirty="0" err="1">
                <a:latin typeface="Times New Roman" panose="02020603050405020304" pitchFamily="18" charset="0"/>
                <a:cs typeface="Times New Roman" panose="02020603050405020304" pitchFamily="18" charset="0"/>
              </a:rPr>
              <a:t>Actualisation</a:t>
            </a:r>
            <a:r>
              <a:rPr lang="en-US" sz="2000" dirty="0">
                <a:latin typeface="Times New Roman" panose="02020603050405020304" pitchFamily="18" charset="0"/>
                <a:cs typeface="Times New Roman" panose="02020603050405020304" pitchFamily="18" charset="0"/>
              </a:rPr>
              <a:t> Needs</a:t>
            </a:r>
          </a:p>
          <a:p>
            <a:pPr marL="457200" indent="-457200">
              <a:buFont typeface="+mj-lt"/>
              <a:buAutoNum type="arabicPeriod"/>
            </a:pPr>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Ego &amp; Esteem Needs</a:t>
            </a:r>
          </a:p>
          <a:p>
            <a:pPr marL="457200" indent="-457200">
              <a:buFont typeface="+mj-lt"/>
              <a:buAutoNum type="arabicPeriod"/>
            </a:pPr>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Social Needs</a:t>
            </a:r>
          </a:p>
          <a:p>
            <a:pPr marL="457200" indent="-457200">
              <a:buFont typeface="+mj-lt"/>
              <a:buAutoNum type="arabicPeriod"/>
            </a:pPr>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Safety and Security Needs</a:t>
            </a:r>
          </a:p>
          <a:p>
            <a:pPr marL="457200" indent="-457200">
              <a:buFont typeface="+mj-lt"/>
              <a:buAutoNum type="arabicPeriod"/>
            </a:pPr>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Physiological Needs</a:t>
            </a:r>
          </a:p>
        </p:txBody>
      </p:sp>
      <p:pic>
        <p:nvPicPr>
          <p:cNvPr id="5" name="Picture 4"/>
          <p:cNvPicPr>
            <a:picLocks noChangeAspect="1"/>
          </p:cNvPicPr>
          <p:nvPr/>
        </p:nvPicPr>
        <p:blipFill>
          <a:blip r:embed="rId2"/>
          <a:stretch>
            <a:fillRect/>
          </a:stretch>
        </p:blipFill>
        <p:spPr>
          <a:xfrm>
            <a:off x="3928055" y="2465768"/>
            <a:ext cx="8122277" cy="4392232"/>
          </a:xfrm>
          <a:prstGeom prst="rect">
            <a:avLst/>
          </a:prstGeom>
        </p:spPr>
      </p:pic>
    </p:spTree>
    <p:extLst>
      <p:ext uri="{BB962C8B-B14F-4D97-AF65-F5344CB8AC3E}">
        <p14:creationId xmlns:p14="http://schemas.microsoft.com/office/powerpoint/2010/main" val="5287798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01682"/>
            <a:ext cx="12127606" cy="7171194"/>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1. Physiological </a:t>
            </a:r>
            <a:r>
              <a:rPr lang="en-US" sz="2000" b="1" dirty="0">
                <a:latin typeface="Times New Roman" panose="02020603050405020304" pitchFamily="18" charset="0"/>
                <a:cs typeface="Times New Roman" panose="02020603050405020304" pitchFamily="18" charset="0"/>
              </a:rPr>
              <a:t>needs: </a:t>
            </a:r>
            <a:r>
              <a:rPr lang="en-US" sz="2000" dirty="0">
                <a:latin typeface="Times New Roman" panose="02020603050405020304" pitchFamily="18" charset="0"/>
                <a:cs typeface="Times New Roman" panose="02020603050405020304" pitchFamily="18" charset="0"/>
              </a:rPr>
              <a:t>These are the basic needs of human beings. It includes food, clothing, and shelter. Such needs lie at the lowest level of hierarchy. According to Maslow, such needs are to be satisfied first, and then the other needs</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Safety </a:t>
            </a:r>
            <a:r>
              <a:rPr lang="en-US" sz="2000" b="1" dirty="0">
                <a:latin typeface="Times New Roman" panose="02020603050405020304" pitchFamily="18" charset="0"/>
                <a:cs typeface="Times New Roman" panose="02020603050405020304" pitchFamily="18" charset="0"/>
              </a:rPr>
              <a:t>or security needs: </a:t>
            </a:r>
            <a:r>
              <a:rPr lang="en-US" sz="2000" dirty="0">
                <a:latin typeface="Times New Roman" panose="02020603050405020304" pitchFamily="18" charset="0"/>
                <a:cs typeface="Times New Roman" panose="02020603050405020304" pitchFamily="18" charset="0"/>
              </a:rPr>
              <a:t>These needs come second in the </a:t>
            </a:r>
            <a:r>
              <a:rPr lang="en-US" sz="2000" dirty="0" smtClean="0">
                <a:latin typeface="Times New Roman" panose="02020603050405020304" pitchFamily="18" charset="0"/>
                <a:cs typeface="Times New Roman" panose="02020603050405020304" pitchFamily="18" charset="0"/>
              </a:rPr>
              <a:t>2 hierarchy </a:t>
            </a:r>
            <a:r>
              <a:rPr lang="en-US" sz="2000" dirty="0">
                <a:latin typeface="Times New Roman" panose="02020603050405020304" pitchFamily="18" charset="0"/>
                <a:cs typeface="Times New Roman" panose="02020603050405020304" pitchFamily="18" charset="0"/>
              </a:rPr>
              <a:t>of needs.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Employees </a:t>
            </a:r>
            <a:r>
              <a:rPr lang="en-US" sz="2000" dirty="0">
                <a:latin typeface="Times New Roman" panose="02020603050405020304" pitchFamily="18" charset="0"/>
                <a:cs typeface="Times New Roman" panose="02020603050405020304" pitchFamily="18" charset="0"/>
              </a:rPr>
              <a:t>need</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a:t>
            </a:r>
            <a:r>
              <a:rPr lang="en-US" sz="2000" b="1" dirty="0" smtClean="0">
                <a:latin typeface="Times New Roman" panose="02020603050405020304" pitchFamily="18" charset="0"/>
                <a:cs typeface="Times New Roman" panose="02020603050405020304" pitchFamily="18" charset="0"/>
              </a:rPr>
              <a:t>a) Job safety- </a:t>
            </a:r>
            <a:r>
              <a:rPr lang="en-US" sz="2000" dirty="0">
                <a:latin typeface="Times New Roman" panose="02020603050405020304" pitchFamily="18" charset="0"/>
                <a:cs typeface="Times New Roman" panose="02020603050405020304" pitchFamily="18" charset="0"/>
              </a:rPr>
              <a:t>so an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must adopt health and safety </a:t>
            </a:r>
            <a:r>
              <a:rPr lang="en-US" sz="2000" dirty="0" smtClean="0">
                <a:latin typeface="Times New Roman" panose="02020603050405020304" pitchFamily="18" charset="0"/>
                <a:cs typeface="Times New Roman" panose="02020603050405020304" pitchFamily="18" charset="0"/>
              </a:rPr>
              <a:t>measures</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(b) Job security - </a:t>
            </a:r>
            <a:r>
              <a:rPr lang="en-US" sz="2000" dirty="0">
                <a:latin typeface="Times New Roman" panose="02020603050405020304" pitchFamily="18" charset="0"/>
                <a:cs typeface="Times New Roman" panose="02020603050405020304" pitchFamily="18" charset="0"/>
              </a:rPr>
              <a:t>so an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should provide </a:t>
            </a:r>
            <a:r>
              <a:rPr lang="en-US" sz="2000" dirty="0" smtClean="0">
                <a:latin typeface="Times New Roman" panose="02020603050405020304" pitchFamily="18" charset="0"/>
                <a:cs typeface="Times New Roman" panose="02020603050405020304" pitchFamily="18" charset="0"/>
              </a:rPr>
              <a:t>permanent jobs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Social </a:t>
            </a:r>
            <a:r>
              <a:rPr lang="en-US" sz="2000" b="1" dirty="0">
                <a:latin typeface="Times New Roman" panose="02020603050405020304" pitchFamily="18" charset="0"/>
                <a:cs typeface="Times New Roman" panose="02020603050405020304" pitchFamily="18" charset="0"/>
              </a:rPr>
              <a:t>needs: </a:t>
            </a:r>
            <a:r>
              <a:rPr lang="en-US" sz="2000" dirty="0">
                <a:latin typeface="Times New Roman" panose="02020603050405020304" pitchFamily="18" charset="0"/>
                <a:cs typeface="Times New Roman" panose="02020603050405020304" pitchFamily="18" charset="0"/>
              </a:rPr>
              <a:t>Human beings also feel the need to belong to </a:t>
            </a:r>
            <a:r>
              <a:rPr lang="en-US" sz="2000" dirty="0" smtClean="0">
                <a:latin typeface="Times New Roman" panose="02020603050405020304" pitchFamily="18" charset="0"/>
                <a:cs typeface="Times New Roman" panose="02020603050405020304" pitchFamily="18" charset="0"/>
              </a:rPr>
              <a:t>a group </a:t>
            </a:r>
            <a:r>
              <a:rPr lang="en-US" sz="2000" dirty="0">
                <a:latin typeface="Times New Roman" panose="02020603050405020304" pitchFamily="18" charset="0"/>
                <a:cs typeface="Times New Roman" panose="02020603050405020304" pitchFamily="18" charset="0"/>
              </a:rPr>
              <a:t>or community. Nobody would prefer to live in isolation from the rest of the society or group. They prefer to be loved </a:t>
            </a:r>
            <a:r>
              <a:rPr lang="en-US" sz="2000" dirty="0" smtClean="0">
                <a:latin typeface="Times New Roman" panose="02020603050405020304" pitchFamily="18" charset="0"/>
                <a:cs typeface="Times New Roman" panose="02020603050405020304" pitchFamily="18" charset="0"/>
              </a:rPr>
              <a:t>and </a:t>
            </a:r>
            <a:r>
              <a:rPr lang="en-US" sz="2000" dirty="0">
                <a:latin typeface="Times New Roman" panose="02020603050405020304" pitchFamily="18" charset="0"/>
                <a:cs typeface="Times New Roman" panose="02020603050405020304" pitchFamily="18" charset="0"/>
              </a:rPr>
              <a:t>cared by others - i.e., their family members, work </a:t>
            </a:r>
            <a:r>
              <a:rPr lang="en-US" sz="2000" dirty="0" smtClean="0">
                <a:latin typeface="Times New Roman" panose="02020603050405020304" pitchFamily="18" charset="0"/>
                <a:cs typeface="Times New Roman" panose="02020603050405020304" pitchFamily="18" charset="0"/>
              </a:rPr>
              <a:t>mates</a:t>
            </a:r>
            <a:r>
              <a:rPr lang="en-US" sz="2000" dirty="0">
                <a:latin typeface="Times New Roman" panose="02020603050405020304" pitchFamily="18" charset="0"/>
                <a:cs typeface="Times New Roman" panose="02020603050405020304" pitchFamily="18" charset="0"/>
              </a:rPr>
              <a:t>, friends, superiors, and others</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Esteem </a:t>
            </a:r>
            <a:r>
              <a:rPr lang="en-US" sz="2000" b="1" dirty="0">
                <a:latin typeface="Times New Roman" panose="02020603050405020304" pitchFamily="18" charset="0"/>
                <a:cs typeface="Times New Roman" panose="02020603050405020304" pitchFamily="18" charset="0"/>
              </a:rPr>
              <a:t>needs: </a:t>
            </a:r>
            <a:r>
              <a:rPr lang="en-US" sz="2000" dirty="0">
                <a:latin typeface="Times New Roman" panose="02020603050405020304" pitchFamily="18" charset="0"/>
                <a:cs typeface="Times New Roman" panose="02020603050405020304" pitchFamily="18" charset="0"/>
              </a:rPr>
              <a:t>It refers to ego needs. People want that </a:t>
            </a:r>
            <a:r>
              <a:rPr lang="en-US" sz="2000" dirty="0" smtClean="0">
                <a:latin typeface="Times New Roman" panose="02020603050405020304" pitchFamily="18" charset="0"/>
                <a:cs typeface="Times New Roman" panose="02020603050405020304" pitchFamily="18" charset="0"/>
              </a:rPr>
              <a:t>others should </a:t>
            </a:r>
            <a:r>
              <a:rPr lang="en-US" sz="2000" dirty="0">
                <a:latin typeface="Times New Roman" panose="02020603050405020304" pitchFamily="18" charset="0"/>
                <a:cs typeface="Times New Roman" panose="02020603050405020304" pitchFamily="18" charset="0"/>
              </a:rPr>
              <a:t>respect them. People would also prefer praise and recognition from others. They want that others should have good opinion about them.</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5. Self-</a:t>
            </a:r>
            <a:r>
              <a:rPr lang="en-US" sz="2000" b="1" dirty="0" err="1" smtClean="0">
                <a:latin typeface="Times New Roman" panose="02020603050405020304" pitchFamily="18" charset="0"/>
                <a:cs typeface="Times New Roman" panose="02020603050405020304" pitchFamily="18" charset="0"/>
              </a:rPr>
              <a:t>actualisation</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needs: </a:t>
            </a:r>
            <a:r>
              <a:rPr lang="en-US" sz="2000" dirty="0">
                <a:latin typeface="Times New Roman" panose="02020603050405020304" pitchFamily="18" charset="0"/>
                <a:cs typeface="Times New Roman" panose="02020603050405020304" pitchFamily="18" charset="0"/>
              </a:rPr>
              <a:t>These needs lie at the highest </a:t>
            </a:r>
            <a:r>
              <a:rPr lang="en-US" sz="2000" dirty="0" smtClean="0">
                <a:latin typeface="Times New Roman" panose="02020603050405020304" pitchFamily="18" charset="0"/>
                <a:cs typeface="Times New Roman" panose="02020603050405020304" pitchFamily="18" charset="0"/>
              </a:rPr>
              <a:t>level of </a:t>
            </a:r>
            <a:r>
              <a:rPr lang="en-US" sz="2000" dirty="0">
                <a:latin typeface="Times New Roman" panose="02020603050405020304" pitchFamily="18" charset="0"/>
                <a:cs typeface="Times New Roman" panose="02020603050405020304" pitchFamily="18" charset="0"/>
              </a:rPr>
              <a:t>the hierarchy of needs. Very few people have such needs. Such needs induce a person to accomplish something special which others have not done.</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need for challenging jobs, or the need for highest level of promotion comes from these needs. In other words, through self </a:t>
            </a:r>
            <a:r>
              <a:rPr lang="en-US" sz="2000" dirty="0" err="1">
                <a:latin typeface="Times New Roman" panose="02020603050405020304" pitchFamily="18" charset="0"/>
                <a:cs typeface="Times New Roman" panose="02020603050405020304" pitchFamily="18" charset="0"/>
              </a:rPr>
              <a:t>actualisation</a:t>
            </a:r>
            <a:r>
              <a:rPr lang="en-US" sz="2000" dirty="0">
                <a:latin typeface="Times New Roman" panose="02020603050405020304" pitchFamily="18" charset="0"/>
                <a:cs typeface="Times New Roman" panose="02020603050405020304" pitchFamily="18" charset="0"/>
              </a:rPr>
              <a:t> needs, a person feels the need to </a:t>
            </a:r>
            <a:r>
              <a:rPr lang="en-US" sz="2000" dirty="0" err="1">
                <a:latin typeface="Times New Roman" panose="02020603050405020304" pitchFamily="18" charset="0"/>
                <a:cs typeface="Times New Roman" panose="02020603050405020304" pitchFamily="18" charset="0"/>
              </a:rPr>
              <a:t>realise</a:t>
            </a:r>
            <a:r>
              <a:rPr lang="en-US" sz="2000" dirty="0">
                <a:latin typeface="Times New Roman" panose="02020603050405020304" pitchFamily="18" charset="0"/>
                <a:cs typeface="Times New Roman" panose="02020603050405020304" pitchFamily="18" charset="0"/>
              </a:rPr>
              <a:t> one's potential to the highest possible level.</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51958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0356" y="325929"/>
            <a:ext cx="11814219" cy="5940088"/>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Salient Features of Need Hierarchy Theory:</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 Wide </a:t>
            </a:r>
            <a:r>
              <a:rPr lang="en-US" sz="2000" b="1" dirty="0">
                <a:latin typeface="Times New Roman" panose="02020603050405020304" pitchFamily="18" charset="0"/>
                <a:cs typeface="Times New Roman" panose="02020603050405020304" pitchFamily="18" charset="0"/>
              </a:rPr>
              <a:t>range of needs: </a:t>
            </a:r>
            <a:r>
              <a:rPr lang="en-US" sz="2000" dirty="0">
                <a:latin typeface="Times New Roman" panose="02020603050405020304" pitchFamily="18" charset="0"/>
                <a:cs typeface="Times New Roman" panose="02020603050405020304" pitchFamily="18" charset="0"/>
              </a:rPr>
              <a:t>People have a wide range of needs. The employees put in their efforts to satisfy their needs. Human needs are multiple and inter-related.</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Structure </a:t>
            </a:r>
            <a:r>
              <a:rPr lang="en-US" sz="2000" b="1" dirty="0">
                <a:latin typeface="Times New Roman" panose="02020603050405020304" pitchFamily="18" charset="0"/>
                <a:cs typeface="Times New Roman" panose="02020603050405020304" pitchFamily="18" charset="0"/>
              </a:rPr>
              <a:t>of needs :</a:t>
            </a:r>
            <a:r>
              <a:rPr lang="en-US" sz="2000" dirty="0">
                <a:latin typeface="Times New Roman" panose="02020603050405020304" pitchFamily="18" charset="0"/>
                <a:cs typeface="Times New Roman" panose="02020603050405020304" pitchFamily="18" charset="0"/>
              </a:rPr>
              <a:t>Human needs are arranged into a hierarchy. There are some needs at the lower level, and there are some other needs at the higher level of hierarchy.</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Lower </a:t>
            </a:r>
            <a:r>
              <a:rPr lang="en-US" sz="2000" b="1" dirty="0">
                <a:latin typeface="Times New Roman" panose="02020603050405020304" pitchFamily="18" charset="0"/>
                <a:cs typeface="Times New Roman" panose="02020603050405020304" pitchFamily="18" charset="0"/>
              </a:rPr>
              <a:t>level needs to be satisfied earlier : </a:t>
            </a:r>
            <a:r>
              <a:rPr lang="en-US" sz="2000" dirty="0">
                <a:latin typeface="Times New Roman" panose="02020603050405020304" pitchFamily="18" charset="0"/>
                <a:cs typeface="Times New Roman" panose="02020603050405020304" pitchFamily="18" charset="0"/>
              </a:rPr>
              <a:t>Lower level needs must be satisfied either wholly or partly before higher level needs emerge. In other words, a higher level need does not become active, if lower level needs remain unfulfilled.</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4.A </a:t>
            </a:r>
            <a:r>
              <a:rPr lang="en-US" sz="2000" b="1" dirty="0">
                <a:latin typeface="Times New Roman" panose="02020603050405020304" pitchFamily="18" charset="0"/>
                <a:cs typeface="Times New Roman" panose="02020603050405020304" pitchFamily="18" charset="0"/>
              </a:rPr>
              <a:t>satisfied need is not a motivator : </a:t>
            </a:r>
            <a:r>
              <a:rPr lang="en-US" sz="2000" dirty="0">
                <a:latin typeface="Times New Roman" panose="02020603050405020304" pitchFamily="18" charset="0"/>
                <a:cs typeface="Times New Roman" panose="02020603050405020304" pitchFamily="18" charset="0"/>
              </a:rPr>
              <a:t>It is to be noted that a satisfied need is not a motivator. In other words, it ceases to influence human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It is the unsatisfied need that acts as a motivator</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5. Inter-dependence </a:t>
            </a:r>
            <a:r>
              <a:rPr lang="en-US" sz="2000" b="1" dirty="0">
                <a:latin typeface="Times New Roman" panose="02020603050405020304" pitchFamily="18" charset="0"/>
                <a:cs typeface="Times New Roman" panose="02020603050405020304" pitchFamily="18" charset="0"/>
              </a:rPr>
              <a:t>of needs: </a:t>
            </a:r>
            <a:r>
              <a:rPr lang="en-US" sz="2000" dirty="0">
                <a:latin typeface="Times New Roman" panose="02020603050405020304" pitchFamily="18" charset="0"/>
                <a:cs typeface="Times New Roman" panose="02020603050405020304" pitchFamily="18" charset="0"/>
              </a:rPr>
              <a:t>A higher level need arises </a:t>
            </a:r>
            <a:r>
              <a:rPr lang="en-US" sz="2000" dirty="0" smtClean="0">
                <a:latin typeface="Times New Roman" panose="02020603050405020304" pitchFamily="18" charset="0"/>
                <a:cs typeface="Times New Roman" panose="02020603050405020304" pitchFamily="18" charset="0"/>
              </a:rPr>
              <a:t>before </a:t>
            </a:r>
            <a:r>
              <a:rPr lang="en-US" sz="2000" dirty="0">
                <a:latin typeface="Times New Roman" panose="02020603050405020304" pitchFamily="18" charset="0"/>
                <a:cs typeface="Times New Roman" panose="02020603050405020304" pitchFamily="18" charset="0"/>
              </a:rPr>
              <a:t>lower level need is completely satisfied. Thus, safety </a:t>
            </a:r>
            <a:r>
              <a:rPr lang="en-US" sz="2000" dirty="0" smtClean="0">
                <a:latin typeface="Times New Roman" panose="02020603050405020304" pitchFamily="18" charset="0"/>
                <a:cs typeface="Times New Roman" panose="02020603050405020304" pitchFamily="18" charset="0"/>
              </a:rPr>
              <a:t>needs would </a:t>
            </a:r>
            <a:r>
              <a:rPr lang="en-US" sz="2000" dirty="0">
                <a:latin typeface="Times New Roman" panose="02020603050405020304" pitchFamily="18" charset="0"/>
                <a:cs typeface="Times New Roman" panose="02020603050405020304" pitchFamily="18" charset="0"/>
              </a:rPr>
              <a:t>emerge before the physiological needs are </a:t>
            </a:r>
            <a:r>
              <a:rPr lang="en-US" sz="2000" dirty="0" smtClean="0">
                <a:latin typeface="Times New Roman" panose="02020603050405020304" pitchFamily="18" charset="0"/>
                <a:cs typeface="Times New Roman" panose="02020603050405020304" pitchFamily="18" charset="0"/>
              </a:rPr>
              <a:t>completely satisfied, </a:t>
            </a:r>
            <a:r>
              <a:rPr lang="en-US" sz="2000" dirty="0">
                <a:latin typeface="Times New Roman" panose="02020603050405020304" pitchFamily="18" charset="0"/>
                <a:cs typeface="Times New Roman" panose="02020603050405020304" pitchFamily="18" charset="0"/>
              </a:rPr>
              <a:t>and so or.</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37129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7577" y="428754"/>
            <a:ext cx="11269014" cy="6217087"/>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MCGREGOR'S THEORY X </a:t>
            </a:r>
            <a:r>
              <a:rPr lang="en-US" sz="2000" b="1">
                <a:latin typeface="Times New Roman" panose="02020603050405020304" pitchFamily="18" charset="0"/>
                <a:cs typeface="Times New Roman" panose="02020603050405020304" pitchFamily="18" charset="0"/>
              </a:rPr>
              <a:t>AND </a:t>
            </a:r>
            <a:r>
              <a:rPr lang="en-US" sz="2000" b="1" smtClean="0">
                <a:latin typeface="Times New Roman" panose="02020603050405020304" pitchFamily="18" charset="0"/>
                <a:cs typeface="Times New Roman" panose="02020603050405020304" pitchFamily="18" charset="0"/>
              </a:rPr>
              <a:t>THEORY Y</a:t>
            </a:r>
            <a:endParaRPr lang="en-US" sz="2000" b="1"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In 1960, Douglas McGregor first presented his ideas on "Theory X and Theory Y' in a classic article "The Human Side of Enterprise". McGregor called </a:t>
            </a:r>
            <a:r>
              <a:rPr lang="en-US" sz="2000" b="1" dirty="0">
                <a:latin typeface="Times New Roman" panose="02020603050405020304" pitchFamily="18" charset="0"/>
                <a:cs typeface="Times New Roman" panose="02020603050405020304" pitchFamily="18" charset="0"/>
              </a:rPr>
              <a:t>Theory X as the traditional approach </a:t>
            </a:r>
            <a:r>
              <a:rPr lang="en-US" sz="2000" dirty="0">
                <a:latin typeface="Times New Roman" panose="02020603050405020304" pitchFamily="18" charset="0"/>
                <a:cs typeface="Times New Roman" panose="02020603050405020304" pitchFamily="18" charset="0"/>
              </a:rPr>
              <a:t>of managing people and </a:t>
            </a:r>
            <a:r>
              <a:rPr lang="en-US" sz="2000" b="1" dirty="0">
                <a:latin typeface="Times New Roman" panose="02020603050405020304" pitchFamily="18" charset="0"/>
                <a:cs typeface="Times New Roman" panose="02020603050405020304" pitchFamily="18" charset="0"/>
              </a:rPr>
              <a:t>Theory </a:t>
            </a:r>
            <a:r>
              <a:rPr lang="en-US" sz="2000" b="1" dirty="0" smtClean="0">
                <a:latin typeface="Times New Roman" panose="02020603050405020304" pitchFamily="18" charset="0"/>
                <a:cs typeface="Times New Roman" panose="02020603050405020304" pitchFamily="18" charset="0"/>
              </a:rPr>
              <a:t>Y  as </a:t>
            </a:r>
            <a:r>
              <a:rPr lang="en-US" sz="2000" b="1" dirty="0">
                <a:latin typeface="Times New Roman" panose="02020603050405020304" pitchFamily="18" charset="0"/>
                <a:cs typeface="Times New Roman" panose="02020603050405020304" pitchFamily="18" charset="0"/>
              </a:rPr>
              <a:t>the professional approach of management.</a:t>
            </a:r>
          </a:p>
          <a:p>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X and Theory Y are based on certain ASSUMPTIONS as follows: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 Creativity:</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X assumes that people are not creative. They are dull and lack rational thinking.</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Y assumes that people are creative. They can come up with innovative ideas, if properly motivated.</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2. Responsibility:</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Average persons are irresponsible. They try to transfer or buck pass the responsibility onto others Theory X.</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People are responsible. They accept responsibility for their tasks-Theory Y.</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02783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012" y="536396"/>
            <a:ext cx="12015988" cy="6555641"/>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3. Activeness</a:t>
            </a:r>
            <a:r>
              <a:rPr lang="en-US" sz="2000" b="1" dirty="0" smtClean="0">
                <a:latin typeface="Times New Roman" panose="02020603050405020304" pitchFamily="18" charset="0"/>
                <a:cs typeface="Times New Roman" panose="02020603050405020304" pitchFamily="18" charset="0"/>
              </a:rPr>
              <a:t>:</a:t>
            </a:r>
          </a:p>
          <a:p>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People are basically lazy. They love to hate work. They give excuses for not doing work - Theory X</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People are active and alert. They take work as sports, " the conditions are </a:t>
            </a:r>
            <a:r>
              <a:rPr lang="en-US" sz="2000" dirty="0" smtClean="0">
                <a:latin typeface="Times New Roman" panose="02020603050405020304" pitchFamily="18" charset="0"/>
                <a:cs typeface="Times New Roman" panose="02020603050405020304" pitchFamily="18" charset="0"/>
              </a:rPr>
              <a:t>favorable </a:t>
            </a:r>
            <a:r>
              <a:rPr lang="en-US" sz="2000" dirty="0">
                <a:latin typeface="Times New Roman" panose="02020603050405020304" pitchFamily="18" charset="0"/>
                <a:cs typeface="Times New Roman" panose="02020603050405020304" pitchFamily="18" charset="0"/>
              </a:rPr>
              <a:t>- Theory Y</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4. Challenges</a:t>
            </a:r>
            <a:r>
              <a:rPr lang="en-US" sz="2000" b="1"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People prefer to do routine work. They do not like to have a change in their work - Theory X</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People prefer challenging tasks. They derive satisfaction by implementing challenging and difficult </a:t>
            </a:r>
            <a:r>
              <a:rPr lang="en-US" sz="2000" dirty="0" smtClean="0">
                <a:latin typeface="Times New Roman" panose="02020603050405020304" pitchFamily="18" charset="0"/>
                <a:cs typeface="Times New Roman" panose="02020603050405020304" pitchFamily="18" charset="0"/>
              </a:rPr>
              <a:t>tasks- Theory Y.</a:t>
            </a: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5. Followers/Leaders: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People prefer to be followers. They seek guidance and directions from their superior at all times - Theory X.</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People prefer to be independent. They want freedom in their work. They would like to lead and guide others - Theory Y.</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48216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0405" y="113944"/>
            <a:ext cx="11951595" cy="6217087"/>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6. Orthodox/Flexible: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People are orthodox in nature. They do not want to accept new ideas-Theory X.</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People are ready to accept new ideas. They </a:t>
            </a:r>
            <a:r>
              <a:rPr lang="en-US" sz="2000" dirty="0" err="1">
                <a:latin typeface="Times New Roman" panose="02020603050405020304" pitchFamily="18" charset="0"/>
                <a:cs typeface="Times New Roman" panose="02020603050405020304" pitchFamily="18" charset="0"/>
              </a:rPr>
              <a:t>preter</a:t>
            </a:r>
            <a:r>
              <a:rPr lang="en-US" sz="2000" dirty="0">
                <a:latin typeface="Times New Roman" panose="02020603050405020304" pitchFamily="18" charset="0"/>
                <a:cs typeface="Times New Roman" panose="02020603050405020304" pitchFamily="18" charset="0"/>
              </a:rPr>
              <a:t> to change with the changing situations - Theory Y.</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7. Opportunities: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People do not take advantage of opportunities that come in their way - Theory X.</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People are ambitious and are willing to grab opportunities - Theory Y</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8 Lower/Higher Level Needs: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X assumes that lower level needs like job </a:t>
            </a:r>
            <a:r>
              <a:rPr lang="en-US" sz="2000" dirty="0" smtClean="0">
                <a:latin typeface="Times New Roman" panose="02020603050405020304" pitchFamily="18" charset="0"/>
                <a:cs typeface="Times New Roman" panose="02020603050405020304" pitchFamily="18" charset="0"/>
              </a:rPr>
              <a:t>security </a:t>
            </a:r>
            <a:r>
              <a:rPr lang="en-US" sz="2000" dirty="0">
                <a:latin typeface="Times New Roman" panose="02020603050405020304" pitchFamily="18" charset="0"/>
                <a:cs typeface="Times New Roman" panose="02020603050405020304" pitchFamily="18" charset="0"/>
              </a:rPr>
              <a:t>dominate </a:t>
            </a:r>
            <a:r>
              <a:rPr lang="en-US" sz="2000" dirty="0" smtClean="0">
                <a:latin typeface="Times New Roman" panose="02020603050405020304" pitchFamily="18" charset="0"/>
                <a:cs typeface="Times New Roman" panose="02020603050405020304" pitchFamily="18" charset="0"/>
              </a:rPr>
              <a:t>individuals needs</a:t>
            </a: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Y assumes that higher level needs </a:t>
            </a:r>
            <a:r>
              <a:rPr lang="en-US" sz="2000" dirty="0" smtClean="0">
                <a:latin typeface="Times New Roman" panose="02020603050405020304" pitchFamily="18" charset="0"/>
                <a:cs typeface="Times New Roman" panose="02020603050405020304" pitchFamily="18" charset="0"/>
              </a:rPr>
              <a:t>like esteem needs </a:t>
            </a:r>
            <a:r>
              <a:rPr lang="en-US" sz="2000" dirty="0">
                <a:latin typeface="Times New Roman" panose="02020603050405020304" pitchFamily="18" charset="0"/>
                <a:cs typeface="Times New Roman" panose="02020603050405020304" pitchFamily="18" charset="0"/>
              </a:rPr>
              <a:t>dominate individuals.</a:t>
            </a:r>
          </a:p>
          <a:p>
            <a:endParaRPr lang="en-US" sz="20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987718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96215" y="916831"/>
            <a:ext cx="11694016" cy="2677656"/>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Module 1. Introduction </a:t>
            </a:r>
            <a:r>
              <a:rPr lang="en-US" sz="2400" b="1" dirty="0">
                <a:latin typeface="Times New Roman" panose="02020603050405020304" pitchFamily="18" charset="0"/>
                <a:cs typeface="Times New Roman" panose="02020603050405020304" pitchFamily="18" charset="0"/>
              </a:rPr>
              <a:t>of organizational </a:t>
            </a:r>
            <a:r>
              <a:rPr lang="en-US" sz="2400" b="1" dirty="0" smtClean="0">
                <a:latin typeface="Times New Roman" panose="02020603050405020304" pitchFamily="18" charset="0"/>
                <a:cs typeface="Times New Roman" panose="02020603050405020304" pitchFamily="18" charset="0"/>
              </a:rPr>
              <a:t>Behavior</a:t>
            </a:r>
            <a:endParaRPr lang="en-US" sz="2400" b="1"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Meaning, Nature and scope of OB, Models of OB,</a:t>
            </a:r>
          </a:p>
          <a:p>
            <a:r>
              <a:rPr lang="en-US" sz="2400" dirty="0">
                <a:latin typeface="Times New Roman" panose="02020603050405020304" pitchFamily="18" charset="0"/>
                <a:cs typeface="Times New Roman" panose="02020603050405020304" pitchFamily="18" charset="0"/>
              </a:rPr>
              <a:t>Theories of Motivation :</a:t>
            </a:r>
          </a:p>
          <a:p>
            <a:r>
              <a:rPr lang="en-US" sz="2400" dirty="0" smtClean="0">
                <a:latin typeface="Times New Roman" panose="02020603050405020304" pitchFamily="18" charset="0"/>
                <a:cs typeface="Times New Roman" panose="02020603050405020304" pitchFamily="18" charset="0"/>
              </a:rPr>
              <a:t>Maslow</a:t>
            </a:r>
            <a:r>
              <a:rPr lang="en-US" sz="2400" dirty="0">
                <a:latin typeface="Times New Roman" panose="02020603050405020304" pitchFamily="18" charset="0"/>
                <a:cs typeface="Times New Roman" panose="02020603050405020304" pitchFamily="18" charset="0"/>
              </a:rPr>
              <a:t>, Herzberg, </a:t>
            </a:r>
            <a:r>
              <a:rPr lang="en-US" sz="2400" dirty="0" err="1">
                <a:latin typeface="Times New Roman" panose="02020603050405020304" pitchFamily="18" charset="0"/>
                <a:cs typeface="Times New Roman" panose="02020603050405020304" pitchFamily="18" charset="0"/>
              </a:rPr>
              <a:t>Mc.Gregor</a:t>
            </a:r>
            <a:r>
              <a:rPr lang="en-US" sz="2400" dirty="0">
                <a:latin typeface="Times New Roman" panose="02020603050405020304" pitchFamily="18" charset="0"/>
                <a:cs typeface="Times New Roman" panose="02020603050405020304" pitchFamily="18" charset="0"/>
              </a:rPr>
              <a:t> Theory X and Theory Y, William </a:t>
            </a:r>
            <a:r>
              <a:rPr lang="en-US" sz="2400" dirty="0" err="1">
                <a:latin typeface="Times New Roman" panose="02020603050405020304" pitchFamily="18" charset="0"/>
                <a:cs typeface="Times New Roman" panose="02020603050405020304" pitchFamily="18" charset="0"/>
              </a:rPr>
              <a:t>Ouchi's</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Theory Z, Victor Vroom . ERG </a:t>
            </a:r>
            <a:r>
              <a:rPr lang="en-US" sz="2400" dirty="0" smtClean="0">
                <a:latin typeface="Times New Roman" panose="02020603050405020304" pitchFamily="18" charset="0"/>
                <a:cs typeface="Times New Roman" panose="02020603050405020304" pitchFamily="18" charset="0"/>
              </a:rPr>
              <a:t>theory</a:t>
            </a:r>
          </a:p>
          <a:p>
            <a:r>
              <a:rPr lang="en-US" sz="2400" dirty="0" smtClean="0">
                <a:latin typeface="Times New Roman" panose="02020603050405020304" pitchFamily="18" charset="0"/>
                <a:cs typeface="Times New Roman" panose="02020603050405020304" pitchFamily="18" charset="0"/>
              </a:rPr>
              <a:t>Application </a:t>
            </a:r>
            <a:r>
              <a:rPr lang="en-US" sz="2400" dirty="0">
                <a:latin typeface="Times New Roman" panose="02020603050405020304" pitchFamily="18" charset="0"/>
                <a:cs typeface="Times New Roman" panose="02020603050405020304" pitchFamily="18" charset="0"/>
              </a:rPr>
              <a:t>of the Theories</a:t>
            </a:r>
          </a:p>
          <a:p>
            <a:r>
              <a:rPr lang="en-US" sz="2400" dirty="0" smtClean="0">
                <a:latin typeface="Times New Roman" panose="02020603050405020304" pitchFamily="18" charset="0"/>
                <a:cs typeface="Times New Roman" panose="02020603050405020304" pitchFamily="18" charset="0"/>
              </a:rPr>
              <a:t>Motivational </a:t>
            </a:r>
            <a:r>
              <a:rPr lang="en-US" sz="2400" dirty="0">
                <a:latin typeface="Times New Roman" panose="02020603050405020304" pitchFamily="18" charset="0"/>
                <a:cs typeface="Times New Roman" panose="02020603050405020304" pitchFamily="18" charset="0"/>
              </a:rPr>
              <a:t>techniques in Banking and Insurance Industry</a:t>
            </a:r>
          </a:p>
        </p:txBody>
      </p:sp>
    </p:spTree>
    <p:extLst>
      <p:ext uri="{BB962C8B-B14F-4D97-AF65-F5344CB8AC3E}">
        <p14:creationId xmlns:p14="http://schemas.microsoft.com/office/powerpoint/2010/main" val="41480681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89" y="97277"/>
            <a:ext cx="11629622" cy="6555641"/>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9. Self Motivation</a:t>
            </a:r>
          </a:p>
          <a:p>
            <a:r>
              <a:rPr lang="en-US" sz="2000" dirty="0" smtClean="0">
                <a:latin typeface="Times New Roman" panose="02020603050405020304" pitchFamily="18" charset="0"/>
                <a:cs typeface="Times New Roman" panose="02020603050405020304" pitchFamily="18" charset="0"/>
              </a:rPr>
              <a:t>Theory </a:t>
            </a:r>
            <a:r>
              <a:rPr lang="en-US" sz="2000" dirty="0">
                <a:latin typeface="Times New Roman" panose="02020603050405020304" pitchFamily="18" charset="0"/>
                <a:cs typeface="Times New Roman" panose="02020603050405020304" pitchFamily="18" charset="0"/>
              </a:rPr>
              <a:t>X assumes that people lack self-motivation and require to be controlled and </a:t>
            </a:r>
            <a:r>
              <a:rPr lang="en-US" sz="2000" dirty="0" smtClean="0">
                <a:latin typeface="Times New Roman" panose="02020603050405020304" pitchFamily="18" charset="0"/>
                <a:cs typeface="Times New Roman" panose="02020603050405020304" pitchFamily="18" charset="0"/>
              </a:rPr>
              <a:t>closely </a:t>
            </a:r>
            <a:r>
              <a:rPr lang="en-US" sz="2000" dirty="0">
                <a:latin typeface="Times New Roman" panose="02020603050405020304" pitchFamily="18" charset="0"/>
                <a:cs typeface="Times New Roman" panose="02020603050405020304" pitchFamily="18" charset="0"/>
              </a:rPr>
              <a:t>supervised.</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Y assumes that people are self-directed and prefer self-control.</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10. Nature of People</a:t>
            </a:r>
            <a:r>
              <a:rPr lang="en-US" sz="2000" b="1" dirty="0" smtClean="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X assumes that people are selfish and work for their personal interest only.</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Y assumes that people are selfless and work in the interest of their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11. Leadership Style: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X puts emphasis on autocratic leadership style.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Y puts emphasis on situational leadership style.</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12. </a:t>
            </a:r>
            <a:r>
              <a:rPr lang="en-US" sz="2000" b="1" dirty="0" err="1">
                <a:latin typeface="Times New Roman" panose="02020603050405020304" pitchFamily="18" charset="0"/>
                <a:cs typeface="Times New Roman" panose="02020603050405020304" pitchFamily="18" charset="0"/>
              </a:rPr>
              <a:t>Centralisation</a:t>
            </a:r>
            <a:r>
              <a:rPr lang="en-US" sz="2000" b="1" dirty="0">
                <a:latin typeface="Times New Roman" panose="02020603050405020304" pitchFamily="18" charset="0"/>
                <a:cs typeface="Times New Roman" panose="02020603050405020304" pitchFamily="18" charset="0"/>
              </a:rPr>
              <a:t> v/s </a:t>
            </a:r>
            <a:r>
              <a:rPr lang="en-US" sz="2000" b="1" dirty="0" err="1">
                <a:latin typeface="Times New Roman" panose="02020603050405020304" pitchFamily="18" charset="0"/>
                <a:cs typeface="Times New Roman" panose="02020603050405020304" pitchFamily="18" charset="0"/>
              </a:rPr>
              <a:t>Decentralisation</a:t>
            </a:r>
            <a:r>
              <a:rPr lang="en-US" sz="2000" b="1"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X places emphasis on </a:t>
            </a:r>
            <a:r>
              <a:rPr lang="en-US" sz="2000" dirty="0" err="1">
                <a:latin typeface="Times New Roman" panose="02020603050405020304" pitchFamily="18" charset="0"/>
                <a:cs typeface="Times New Roman" panose="02020603050405020304" pitchFamily="18" charset="0"/>
              </a:rPr>
              <a:t>centralisation</a:t>
            </a:r>
            <a:r>
              <a:rPr lang="en-US" sz="2000" dirty="0">
                <a:latin typeface="Times New Roman" panose="02020603050405020304" pitchFamily="18" charset="0"/>
                <a:cs typeface="Times New Roman" panose="02020603050405020304" pitchFamily="18" charset="0"/>
              </a:rPr>
              <a:t> of authority.</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Y places emphasis on </a:t>
            </a:r>
            <a:r>
              <a:rPr lang="en-US" sz="2000" dirty="0" err="1">
                <a:latin typeface="Times New Roman" panose="02020603050405020304" pitchFamily="18" charset="0"/>
                <a:cs typeface="Times New Roman" panose="02020603050405020304" pitchFamily="18" charset="0"/>
              </a:rPr>
              <a:t>decentralisation</a:t>
            </a:r>
            <a:r>
              <a:rPr lang="en-US" sz="2000" dirty="0">
                <a:latin typeface="Times New Roman" panose="02020603050405020304" pitchFamily="18" charset="0"/>
                <a:cs typeface="Times New Roman" panose="02020603050405020304" pitchFamily="18" charset="0"/>
              </a:rPr>
              <a:t> of authority.</a:t>
            </a:r>
          </a:p>
        </p:txBody>
      </p:sp>
    </p:spTree>
    <p:extLst>
      <p:ext uri="{BB962C8B-B14F-4D97-AF65-F5344CB8AC3E}">
        <p14:creationId xmlns:p14="http://schemas.microsoft.com/office/powerpoint/2010/main" val="14336595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768" y="175169"/>
            <a:ext cx="11827099" cy="6832640"/>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WILLIAM OUCHI'S THEORY Z OF MOTIVATION</a:t>
            </a:r>
          </a:p>
          <a:p>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Z has been developed separately by at least three experts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One version of Theory Z was developed by Abraham Maslow in his paper "Theory Z.</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second version of Theory Z was developed by Dr. William </a:t>
            </a:r>
            <a:r>
              <a:rPr lang="en-US" sz="2000" dirty="0" err="1">
                <a:latin typeface="Times New Roman" panose="02020603050405020304" pitchFamily="18" charset="0"/>
                <a:cs typeface="Times New Roman" panose="02020603050405020304" pitchFamily="18" charset="0"/>
              </a:rPr>
              <a:t>Ouchi</a:t>
            </a:r>
            <a:r>
              <a:rPr lang="en-US" sz="2000" dirty="0">
                <a:latin typeface="Times New Roman" panose="02020603050405020304" pitchFamily="18" charset="0"/>
                <a:cs typeface="Times New Roman" panose="02020603050405020304" pitchFamily="18" charset="0"/>
              </a:rPr>
              <a:t>, the so-called "Japanese Management" style popularize during the Asian economic boom of the 1980s.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third version of Theory Z was developed by W. J. </a:t>
            </a:r>
            <a:r>
              <a:rPr lang="en-US" sz="2000" dirty="0" err="1">
                <a:latin typeface="Times New Roman" panose="02020603050405020304" pitchFamily="18" charset="0"/>
                <a:cs typeface="Times New Roman" panose="02020603050405020304" pitchFamily="18" charset="0"/>
              </a:rPr>
              <a:t>Reddin</a:t>
            </a:r>
            <a:r>
              <a:rPr lang="en-US" sz="2000" dirty="0">
                <a:latin typeface="Times New Roman" panose="02020603050405020304" pitchFamily="18" charset="0"/>
                <a:cs typeface="Times New Roman" panose="02020603050405020304" pitchFamily="18" charset="0"/>
              </a:rPr>
              <a:t> for managerial effectiveness</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William </a:t>
            </a:r>
            <a:r>
              <a:rPr lang="en-US" sz="2000" b="1" dirty="0" err="1">
                <a:latin typeface="Times New Roman" panose="02020603050405020304" pitchFamily="18" charset="0"/>
                <a:cs typeface="Times New Roman" panose="02020603050405020304" pitchFamily="18" charset="0"/>
              </a:rPr>
              <a:t>Ouchi</a:t>
            </a:r>
            <a:r>
              <a:rPr lang="en-US" sz="2000" b="1" dirty="0">
                <a:latin typeface="Times New Roman" panose="02020603050405020304" pitchFamily="18" charset="0"/>
                <a:cs typeface="Times New Roman" panose="02020603050405020304" pitchFamily="18" charset="0"/>
              </a:rPr>
              <a:t> - Theory Z</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by Dr. William </a:t>
            </a:r>
            <a:r>
              <a:rPr lang="en-US" sz="2000" dirty="0" err="1">
                <a:latin typeface="Times New Roman" panose="02020603050405020304" pitchFamily="18" charset="0"/>
                <a:cs typeface="Times New Roman" panose="02020603050405020304" pitchFamily="18" charset="0"/>
              </a:rPr>
              <a:t>Ouchi's</a:t>
            </a:r>
            <a:r>
              <a:rPr lang="en-US" sz="2000" dirty="0">
                <a:latin typeface="Times New Roman" panose="02020603050405020304" pitchFamily="18" charset="0"/>
                <a:cs typeface="Times New Roman" panose="02020603050405020304" pitchFamily="18" charset="0"/>
              </a:rPr>
              <a:t> the so-called "Japanese Management" style was popularized during the Asian economic boom of the 1980s.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For </a:t>
            </a:r>
            <a:r>
              <a:rPr lang="en-US" sz="2000" dirty="0" err="1">
                <a:latin typeface="Times New Roman" panose="02020603050405020304" pitchFamily="18" charset="0"/>
                <a:cs typeface="Times New Roman" panose="02020603050405020304" pitchFamily="18" charset="0"/>
              </a:rPr>
              <a:t>Ouchi</a:t>
            </a:r>
            <a:r>
              <a:rPr lang="en-US" sz="2000" dirty="0">
                <a:latin typeface="Times New Roman" panose="02020603050405020304" pitchFamily="18" charset="0"/>
                <a:cs typeface="Times New Roman" panose="02020603050405020304" pitchFamily="18" charset="0"/>
              </a:rPr>
              <a:t>, Theory Z aims at increasing employee loyalty to the company by providing a job for life. It places strong focus on the well-being of the employee, both on and off the job.</a:t>
            </a:r>
          </a:p>
          <a:p>
            <a:endParaRPr lang="en-US" sz="2000" dirty="0">
              <a:latin typeface="Times New Roman" panose="02020603050405020304" pitchFamily="18" charset="0"/>
              <a:cs typeface="Times New Roman" panose="02020603050405020304" pitchFamily="18" charset="0"/>
            </a:endParaRPr>
          </a:p>
          <a:p>
            <a:r>
              <a:rPr lang="en-US" sz="2000" dirty="0" err="1">
                <a:latin typeface="Times New Roman" panose="02020603050405020304" pitchFamily="18" charset="0"/>
                <a:cs typeface="Times New Roman" panose="02020603050405020304" pitchFamily="18" charset="0"/>
              </a:rPr>
              <a:t>Acording</a:t>
            </a:r>
            <a:r>
              <a:rPr lang="en-US" sz="2000" dirty="0">
                <a:latin typeface="Times New Roman" panose="02020603050405020304" pitchFamily="18" charset="0"/>
                <a:cs typeface="Times New Roman" panose="02020603050405020304" pitchFamily="18" charset="0"/>
              </a:rPr>
              <a:t> to </a:t>
            </a:r>
            <a:r>
              <a:rPr lang="en-US" sz="2000" dirty="0" err="1">
                <a:latin typeface="Times New Roman" panose="02020603050405020304" pitchFamily="18" charset="0"/>
                <a:cs typeface="Times New Roman" panose="02020603050405020304" pitchFamily="18" charset="0"/>
              </a:rPr>
              <a:t>Ouchi</a:t>
            </a:r>
            <a:r>
              <a:rPr lang="en-US" sz="2000" dirty="0">
                <a:latin typeface="Times New Roman" panose="02020603050405020304" pitchFamily="18" charset="0"/>
                <a:cs typeface="Times New Roman" panose="02020603050405020304" pitchFamily="18" charset="0"/>
              </a:rPr>
              <a:t>, Theory Z </a:t>
            </a:r>
            <a:r>
              <a:rPr lang="en-US" sz="2000" dirty="0" err="1">
                <a:latin typeface="Times New Roman" panose="02020603050405020304" pitchFamily="18" charset="0"/>
                <a:cs typeface="Times New Roman" panose="02020603050405020304" pitchFamily="18" charset="0"/>
              </a:rPr>
              <a:t>managemernt</a:t>
            </a:r>
            <a:r>
              <a:rPr lang="en-US" sz="2000" dirty="0">
                <a:latin typeface="Times New Roman" panose="02020603050405020304" pitchFamily="18" charset="0"/>
                <a:cs typeface="Times New Roman" panose="02020603050405020304" pitchFamily="18" charset="0"/>
              </a:rPr>
              <a:t> tends to promote stable . employment, high productivity, and high employee morale and satisfaction.</a:t>
            </a:r>
          </a:p>
          <a:p>
            <a:endParaRPr lang="en-US" dirty="0"/>
          </a:p>
        </p:txBody>
      </p:sp>
    </p:spTree>
    <p:extLst>
      <p:ext uri="{BB962C8B-B14F-4D97-AF65-F5344CB8AC3E}">
        <p14:creationId xmlns:p14="http://schemas.microsoft.com/office/powerpoint/2010/main" val="20569464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254" y="0"/>
            <a:ext cx="11449319" cy="6524863"/>
          </a:xfrm>
          <a:prstGeom prst="rect">
            <a:avLst/>
          </a:prstGeom>
        </p:spPr>
        <p:txBody>
          <a:bodyPr wrap="square">
            <a:spAutoFit/>
          </a:bodyPr>
          <a:lstStyle/>
          <a:p>
            <a:endParaRPr lang="en-US" dirty="0"/>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Elements of Theory Z</a:t>
            </a:r>
          </a:p>
          <a:p>
            <a:pPr marL="342900" indent="-342900">
              <a:buFont typeface="Wingdings" panose="05000000000000000000" pitchFamily="2" charset="2"/>
              <a:buChar char="v"/>
            </a:pPr>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 Mutual Trust: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It is assumed that Theory Z workers would work to their best ability, so long as management trusts and supports them for their well-being.</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According of </a:t>
            </a:r>
            <a:r>
              <a:rPr lang="en-US" sz="2000" dirty="0" err="1">
                <a:latin typeface="Times New Roman" panose="02020603050405020304" pitchFamily="18" charset="0"/>
                <a:cs typeface="Times New Roman" panose="02020603050405020304" pitchFamily="18" charset="0"/>
              </a:rPr>
              <a:t>Ouchi</a:t>
            </a:r>
            <a:r>
              <a:rPr lang="en-US" sz="2000" dirty="0">
                <a:latin typeface="Times New Roman" panose="02020603050405020304" pitchFamily="18" charset="0"/>
                <a:cs typeface="Times New Roman" panose="02020603050405020304" pitchFamily="18" charset="0"/>
              </a:rPr>
              <a:t> trust and openness are essential elements of a successful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When trust and openness exist between employees, departments, union and management, conflict is reduced to the minimum and employees cooperate fully to achieve the </a:t>
            </a:r>
            <a:r>
              <a:rPr lang="en-US" sz="2000" dirty="0" err="1">
                <a:latin typeface="Times New Roman" panose="02020603050405020304" pitchFamily="18" charset="0"/>
                <a:cs typeface="Times New Roman" panose="02020603050405020304" pitchFamily="18" charset="0"/>
              </a:rPr>
              <a:t>organisation's</a:t>
            </a:r>
            <a:r>
              <a:rPr lang="en-US" sz="2000" dirty="0">
                <a:latin typeface="Times New Roman" panose="02020603050405020304" pitchFamily="18" charset="0"/>
                <a:cs typeface="Times New Roman" panose="02020603050405020304" pitchFamily="18" charset="0"/>
              </a:rPr>
              <a:t> objectives. </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2 Work Environment: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Theory Z workers require healthy work environment to work effectively. Healthy work environment includes good working conditions and welfare facilities, good superior-subordinate relationships, effective HR policies and practices, etc.</a:t>
            </a: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Also</a:t>
            </a:r>
            <a:r>
              <a:rPr lang="en-US" sz="2000" dirty="0">
                <a:latin typeface="Times New Roman" panose="02020603050405020304" pitchFamily="18" charset="0"/>
                <a:cs typeface="Times New Roman" panose="02020603050405020304" pitchFamily="18" charset="0"/>
              </a:rPr>
              <a:t>, various aspects such as family, cultures and traditions are regarded as equally important as the work itself. These Workers have a sense of order, discipline, a moral obligation to Work hard, and a sense of cohesion with their team mates</a:t>
            </a:r>
          </a:p>
        </p:txBody>
      </p:sp>
    </p:spTree>
    <p:extLst>
      <p:ext uri="{BB962C8B-B14F-4D97-AF65-F5344CB8AC3E}">
        <p14:creationId xmlns:p14="http://schemas.microsoft.com/office/powerpoint/2010/main" val="35413696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565" y="0"/>
            <a:ext cx="12110435" cy="7140416"/>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3. Participative Management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Management must have a high level of confidence in its workers to implement participative management. This theory that workers are willing to participate in the decision- process to a great extent.</a:t>
            </a:r>
          </a:p>
          <a:p>
            <a:endParaRPr lang="en-US" sz="2000" dirty="0">
              <a:latin typeface="Times New Roman" panose="02020603050405020304" pitchFamily="18" charset="0"/>
              <a:cs typeface="Times New Roman" panose="02020603050405020304" pitchFamily="18" charset="0"/>
            </a:endParaRPr>
          </a:p>
          <a:p>
            <a:r>
              <a:rPr lang="en-US" sz="2000" dirty="0" err="1">
                <a:latin typeface="Times New Roman" panose="02020603050405020304" pitchFamily="18" charset="0"/>
                <a:cs typeface="Times New Roman" panose="02020603050405020304" pitchFamily="18" charset="0"/>
              </a:rPr>
              <a:t>Ouchi</a:t>
            </a:r>
            <a:r>
              <a:rPr lang="en-US" sz="2000" dirty="0">
                <a:latin typeface="Times New Roman" panose="02020603050405020304" pitchFamily="18" charset="0"/>
                <a:cs typeface="Times New Roman" panose="02020603050405020304" pitchFamily="18" charset="0"/>
              </a:rPr>
              <a:t> states that the employees must be knowledgeable ah the various affairs of the company, and must have competence to make </a:t>
            </a:r>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decisions</a:t>
            </a:r>
            <a:r>
              <a:rPr lang="en-US" sz="2000" dirty="0" smtClean="0">
                <a:latin typeface="Times New Roman" panose="02020603050405020304" pitchFamily="18" charset="0"/>
                <a:cs typeface="Times New Roman" panose="02020603050405020304" pitchFamily="18" charset="0"/>
              </a:rPr>
              <a:t>.</a:t>
            </a:r>
          </a:p>
          <a:p>
            <a:r>
              <a:rPr lang="en-US" sz="2000" dirty="0">
                <a:latin typeface="Times New Roman" panose="02020603050405020304" pitchFamily="18" charset="0"/>
                <a:cs typeface="Times New Roman" panose="02020603050405020304" pitchFamily="18" charset="0"/>
              </a:rPr>
              <a:t>Theory Z suggests that there is a need for involvement of employees in decision-making, especially in those matters directly affecting them. Involvement in decision-making improves their commitment and performance. </a:t>
            </a: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a:t>
            </a:r>
            <a:r>
              <a:rPr lang="en-US" sz="2000" b="1" dirty="0">
                <a:latin typeface="Times New Roman" panose="02020603050405020304" pitchFamily="18" charset="0"/>
                <a:cs typeface="Times New Roman" panose="02020603050405020304" pitchFamily="18" charset="0"/>
              </a:rPr>
              <a:t>Employee-</a:t>
            </a:r>
            <a:r>
              <a:rPr lang="en-US" sz="2000" b="1" dirty="0" err="1">
                <a:latin typeface="Times New Roman" panose="02020603050405020304" pitchFamily="18" charset="0"/>
                <a:cs typeface="Times New Roman" panose="02020603050405020304" pitchFamily="18" charset="0"/>
              </a:rPr>
              <a:t>Organisation</a:t>
            </a:r>
            <a:r>
              <a:rPr lang="en-US" sz="2000" b="1" dirty="0">
                <a:latin typeface="Times New Roman" panose="02020603050405020304" pitchFamily="18" charset="0"/>
                <a:cs typeface="Times New Roman" panose="02020603050405020304" pitchFamily="18" charset="0"/>
              </a:rPr>
              <a:t> Bond:</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Efforts must be made to establish a strong bond between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and its employees. For instance, employees may be granted lifetime employment which leads to loyalty towards the enterprise.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During adverse business conditions, management may forgo a part of their compensation, and employees may be motivated to do so. As far as possible, retrenchment must be avoided during market crisis.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Career planning may ensure that every employee is properly placed, and the top management must plan for career </a:t>
            </a:r>
            <a:r>
              <a:rPr lang="en-US" sz="2000" dirty="0" err="1">
                <a:latin typeface="Times New Roman" panose="02020603050405020304" pitchFamily="18" charset="0"/>
                <a:cs typeface="Times New Roman" panose="02020603050405020304" pitchFamily="18" charset="0"/>
              </a:rPr>
              <a:t>growtn</a:t>
            </a:r>
            <a:r>
              <a:rPr lang="en-US" sz="2000" dirty="0">
                <a:latin typeface="Times New Roman" panose="02020603050405020304" pitchFamily="18" charset="0"/>
                <a:cs typeface="Times New Roman" panose="02020603050405020304" pitchFamily="18" charset="0"/>
              </a:rPr>
              <a:t> of the employees within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This would result in employee loyalty and a healthy work environment.</a:t>
            </a:r>
          </a:p>
          <a:p>
            <a:endParaRPr lang="en-US" sz="20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8309950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89" y="299758"/>
            <a:ext cx="11964473" cy="5632311"/>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5. Coordination</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 manager's role should be to coordinate the efforts of subordinates. In order to develop common work culture and team spirit in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the leader must encourage open communication, exchange of ideas, and a sense of belonging towards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Such efforts enable the management to coordinate the activities of the subordinates more effectively</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6. Informal </a:t>
            </a:r>
            <a:r>
              <a:rPr lang="en-US" sz="2000" b="1" dirty="0">
                <a:latin typeface="Times New Roman" panose="02020603050405020304" pitchFamily="18" charset="0"/>
                <a:cs typeface="Times New Roman" panose="02020603050405020304" pitchFamily="18" charset="0"/>
              </a:rPr>
              <a:t>Control System: </a:t>
            </a:r>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control system should be made informal. There is a need for informal relations throughout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For this purpose emphasis should be on mutual trust and cooperation rather than on formal superior-subordinate relationships. Master-servant relationship must be totally out of place in the </a:t>
            </a:r>
            <a:r>
              <a:rPr lang="en-US" sz="2000" dirty="0" err="1">
                <a:latin typeface="Times New Roman" panose="02020603050405020304" pitchFamily="18" charset="0"/>
                <a:cs typeface="Times New Roman" panose="02020603050405020304" pitchFamily="18" charset="0"/>
              </a:rPr>
              <a:t>organisation</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a:t>
            </a:r>
            <a:r>
              <a:rPr lang="en-US" sz="2000" b="1" dirty="0">
                <a:latin typeface="Times New Roman" panose="02020603050405020304" pitchFamily="18" charset="0"/>
                <a:cs typeface="Times New Roman" panose="02020603050405020304" pitchFamily="18" charset="0"/>
              </a:rPr>
              <a:t>Human Resource Development: </a:t>
            </a:r>
            <a:r>
              <a:rPr lang="en-US" sz="2000" dirty="0">
                <a:latin typeface="Times New Roman" panose="02020603050405020304" pitchFamily="18" charset="0"/>
                <a:cs typeface="Times New Roman" panose="02020603050405020304" pitchFamily="18" charset="0"/>
              </a:rPr>
              <a:t>Managers should develop human resources to their full potential. Under Theory Z, potential of every person is recognized and attempts are made to develop and utilize it through:</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Job </a:t>
            </a:r>
            <a:r>
              <a:rPr lang="en-US" sz="2000" dirty="0" err="1">
                <a:latin typeface="Times New Roman" panose="02020603050405020304" pitchFamily="18" charset="0"/>
                <a:cs typeface="Times New Roman" panose="02020603050405020304" pitchFamily="18" charset="0"/>
              </a:rPr>
              <a:t>Job</a:t>
            </a:r>
            <a:r>
              <a:rPr lang="en-US" sz="2000" dirty="0">
                <a:latin typeface="Times New Roman" panose="02020603050405020304" pitchFamily="18" charset="0"/>
                <a:cs typeface="Times New Roman" panose="02020603050405020304" pitchFamily="18" charset="0"/>
              </a:rPr>
              <a:t> rotation</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Job enlargement</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Job enrichment</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Career planning and development</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Training and development, etc.</a:t>
            </a:r>
          </a:p>
        </p:txBody>
      </p:sp>
    </p:spTree>
    <p:extLst>
      <p:ext uri="{BB962C8B-B14F-4D97-AF65-F5344CB8AC3E}">
        <p14:creationId xmlns:p14="http://schemas.microsoft.com/office/powerpoint/2010/main" val="28135917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488" y="120051"/>
            <a:ext cx="12037512" cy="7171194"/>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MOTIVATIONAL TECHNIQUES </a:t>
            </a:r>
            <a:r>
              <a:rPr lang="en-US" sz="2000" b="1" dirty="0" smtClean="0">
                <a:latin typeface="Times New Roman" panose="02020603050405020304" pitchFamily="18" charset="0"/>
                <a:cs typeface="Times New Roman" panose="02020603050405020304" pitchFamily="18" charset="0"/>
              </a:rPr>
              <a:t>IN BANKING </a:t>
            </a:r>
            <a:r>
              <a:rPr lang="en-US" sz="2000" b="1" dirty="0">
                <a:latin typeface="Times New Roman" panose="02020603050405020304" pitchFamily="18" charset="0"/>
                <a:cs typeface="Times New Roman" panose="02020603050405020304" pitchFamily="18" charset="0"/>
              </a:rPr>
              <a:t>AND INSURANCE INDUSTRY</a:t>
            </a:r>
          </a:p>
          <a:p>
            <a:pPr marL="342900"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following motional techniques can be used in banking and insurance industry:</a:t>
            </a: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a:t>
            </a:r>
            <a:r>
              <a:rPr lang="en-US" sz="2000" b="1" u="sng" dirty="0" smtClean="0">
                <a:latin typeface="Times New Roman" panose="02020603050405020304" pitchFamily="18" charset="0"/>
                <a:cs typeface="Times New Roman" panose="02020603050405020304" pitchFamily="18" charset="0"/>
              </a:rPr>
              <a:t>I. JOB REDESIGN</a:t>
            </a:r>
          </a:p>
          <a:p>
            <a:r>
              <a:rPr lang="en-US" sz="2000" dirty="0" smtClean="0">
                <a:latin typeface="Times New Roman" panose="02020603050405020304" pitchFamily="18" charset="0"/>
                <a:cs typeface="Times New Roman" panose="02020603050405020304" pitchFamily="18" charset="0"/>
              </a:rPr>
              <a:t>Routine </a:t>
            </a:r>
            <a:r>
              <a:rPr lang="en-US" sz="2000" dirty="0">
                <a:latin typeface="Times New Roman" panose="02020603050405020304" pitchFamily="18" charset="0"/>
                <a:cs typeface="Times New Roman" panose="02020603050405020304" pitchFamily="18" charset="0"/>
              </a:rPr>
              <a:t>and repetitive jobs only causes monotony, which in </a:t>
            </a:r>
            <a:r>
              <a:rPr lang="en-US" sz="2000" dirty="0" smtClean="0">
                <a:latin typeface="Times New Roman" panose="02020603050405020304" pitchFamily="18" charset="0"/>
                <a:cs typeface="Times New Roman" panose="02020603050405020304" pitchFamily="18" charset="0"/>
              </a:rPr>
              <a:t>turn </a:t>
            </a:r>
            <a:r>
              <a:rPr lang="en-US" sz="2000" dirty="0">
                <a:latin typeface="Times New Roman" panose="02020603050405020304" pitchFamily="18" charset="0"/>
                <a:cs typeface="Times New Roman" panose="02020603050405020304" pitchFamily="18" charset="0"/>
              </a:rPr>
              <a:t>demotivates the employees and reduces job performance. Therefore, there is a need to redesign or restructure the jobs so as to make the jobs more interesting and meaningful. The two main forms of job redesign are </a:t>
            </a:r>
            <a:r>
              <a:rPr lang="en-US" sz="2000" b="1" dirty="0">
                <a:latin typeface="Times New Roman" panose="02020603050405020304" pitchFamily="18" charset="0"/>
                <a:cs typeface="Times New Roman" panose="02020603050405020304" pitchFamily="18" charset="0"/>
              </a:rPr>
              <a:t>job enrichment and job enlargement.</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 JOB </a:t>
            </a:r>
            <a:r>
              <a:rPr lang="en-US" sz="2000" b="1" dirty="0">
                <a:latin typeface="Times New Roman" panose="02020603050405020304" pitchFamily="18" charset="0"/>
                <a:cs typeface="Times New Roman" panose="02020603050405020304" pitchFamily="18" charset="0"/>
              </a:rPr>
              <a:t>ENRICHMENT</a:t>
            </a:r>
            <a:r>
              <a:rPr lang="en-US" sz="2000" b="1"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It is a process of making jobs more interesting and challenging by enabling the jobholder to exercise control over several aspects of his job. Job enrichment tries to deal with dissatisfied workers by increasing "depth" of their jobs</a:t>
            </a:r>
            <a:r>
              <a:rPr lang="en-US" sz="2000" dirty="0" smtClean="0">
                <a:latin typeface="Times New Roman" panose="02020603050405020304" pitchFamily="18" charset="0"/>
                <a:cs typeface="Times New Roman" panose="02020603050405020304" pitchFamily="18" charset="0"/>
              </a:rPr>
              <a:t>.</a:t>
            </a:r>
          </a:p>
          <a:p>
            <a:r>
              <a:rPr lang="en-US" sz="2000" dirty="0" smtClean="0">
                <a:latin typeface="Times New Roman" panose="02020603050405020304" pitchFamily="18" charset="0"/>
                <a:cs typeface="Times New Roman" panose="02020603050405020304" pitchFamily="18" charset="0"/>
              </a:rPr>
              <a:t> </a:t>
            </a: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Job </a:t>
            </a:r>
            <a:r>
              <a:rPr lang="en-US" sz="2000" b="1" dirty="0">
                <a:latin typeface="Times New Roman" panose="02020603050405020304" pitchFamily="18" charset="0"/>
                <a:cs typeface="Times New Roman" panose="02020603050405020304" pitchFamily="18" charset="0"/>
              </a:rPr>
              <a:t>enrichment involves</a:t>
            </a:r>
            <a:r>
              <a:rPr lang="en-US" sz="2000" b="1"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Variety </a:t>
            </a:r>
            <a:r>
              <a:rPr lang="en-US" sz="2000" dirty="0">
                <a:latin typeface="Times New Roman" panose="02020603050405020304" pitchFamily="18" charset="0"/>
                <a:cs typeface="Times New Roman" panose="02020603050405020304" pitchFamily="18" charset="0"/>
              </a:rPr>
              <a:t>of job activities.</a:t>
            </a:r>
          </a:p>
          <a:p>
            <a:pPr marL="342900" indent="-342900">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Giving workers more freedom in deciding about matters relating to work methods, sequence, and pace of work.</a:t>
            </a:r>
          </a:p>
          <a:p>
            <a:pPr marL="342900" indent="-342900">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Allowing the workers to accept or reject materials, tools, </a:t>
            </a:r>
          </a:p>
          <a:p>
            <a:pPr marL="342900" indent="-342900">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Encouraging participation of subordinates and interaction between workers.</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40002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2170" y="232383"/>
            <a:ext cx="11419562" cy="7478970"/>
          </a:xfrm>
          <a:prstGeom prst="rect">
            <a:avLst/>
          </a:prstGeom>
        </p:spPr>
        <p:txBody>
          <a:bodyPr wrap="square">
            <a:spAutoFit/>
          </a:bodyPr>
          <a:lstStyle/>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Giving employees a feeling of personal responsibility for their tasks.</a:t>
            </a:r>
          </a:p>
          <a:p>
            <a:pPr marL="342900" indent="-342900">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Giving employees a feedback on their job performance.</a:t>
            </a:r>
          </a:p>
          <a:p>
            <a:pPr marL="342900" indent="-342900">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Involving workers in analysis and change of physical aspects of the work environment, such as layout of office or plant working conditions, etc</a:t>
            </a:r>
            <a:r>
              <a:rPr lang="en-US" sz="2000" dirty="0" smtClean="0">
                <a:latin typeface="Times New Roman" panose="02020603050405020304" pitchFamily="18" charset="0"/>
                <a:cs typeface="Times New Roman" panose="02020603050405020304" pitchFamily="18" charset="0"/>
              </a:rPr>
              <a:t>.</a:t>
            </a:r>
          </a:p>
          <a:p>
            <a:pPr marL="342900" indent="-342900">
              <a:buFont typeface="Wingdings" panose="05000000000000000000" pitchFamily="2" charset="2"/>
              <a:buChar char="Ø"/>
            </a:pPr>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Advantages: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1. Job enrichment makes the job more interesting, meaningful and challenging. This motivates the employee to improve his performance.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2. Job enrichment reduces monotony of doing routine and repetitive jobs. </a:t>
            </a: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Limitations</a:t>
            </a:r>
            <a:r>
              <a:rPr lang="en-US" sz="2000" b="1" dirty="0" smtClean="0">
                <a:latin typeface="Times New Roman" panose="02020603050405020304" pitchFamily="18" charset="0"/>
                <a:cs typeface="Times New Roman" panose="02020603050405020304" pitchFamily="18" charset="0"/>
              </a:rPr>
              <a:t>:</a:t>
            </a:r>
          </a:p>
          <a:p>
            <a:pPr marL="342900" indent="-342900">
              <a:buFont typeface="Wingdings" panose="05000000000000000000" pitchFamily="2" charset="2"/>
              <a:buChar char="v"/>
            </a:pPr>
            <a:endParaRPr lang="en-US" sz="2000" b="1"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1. </a:t>
            </a:r>
            <a:r>
              <a:rPr lang="en-US" sz="2000" dirty="0">
                <a:latin typeface="Times New Roman" panose="02020603050405020304" pitchFamily="18" charset="0"/>
                <a:cs typeface="Times New Roman" panose="02020603050405020304" pitchFamily="18" charset="0"/>
              </a:rPr>
              <a:t>Job enrichment may have negative implications in the short run. The worker's performance may not be up to the mark, as the worker may require time to adjust to the new range of activities.</a:t>
            </a: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2. Superiors </a:t>
            </a:r>
            <a:r>
              <a:rPr lang="en-US" sz="2000" dirty="0">
                <a:latin typeface="Times New Roman" panose="02020603050405020304" pitchFamily="18" charset="0"/>
                <a:cs typeface="Times New Roman" panose="02020603050405020304" pitchFamily="18" charset="0"/>
              </a:rPr>
              <a:t>may feel that their authority and power is undermined as greater autonomy and authority is given to the subordinates.</a:t>
            </a:r>
          </a:p>
          <a:p>
            <a:endParaRPr lang="en-US" sz="2000" b="1"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75830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12" y="219143"/>
            <a:ext cx="11874733" cy="2862322"/>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2. JOB </a:t>
            </a:r>
            <a:r>
              <a:rPr lang="en-US" sz="2000" b="1" dirty="0">
                <a:latin typeface="Times New Roman" panose="02020603050405020304" pitchFamily="18" charset="0"/>
                <a:cs typeface="Times New Roman" panose="02020603050405020304" pitchFamily="18" charset="0"/>
              </a:rPr>
              <a:t>ENLARGEMENT</a:t>
            </a:r>
            <a:r>
              <a:rPr lang="en-US" sz="2000" b="1"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It represents an increase in scope of a job. Job enlargement refers to Combining of various activities at a similar level into one job to provide more variety for workers and thus increase their motivation and satisfaction. It involves horizontal expansion of job activities. n other words, workers are given more operations to perform</a:t>
            </a:r>
            <a:r>
              <a:rPr lang="en-US" sz="2000" dirty="0" smtClean="0">
                <a:latin typeface="Times New Roman" panose="02020603050405020304" pitchFamily="18" charset="0"/>
                <a:cs typeface="Times New Roman" panose="02020603050405020304" pitchFamily="18" charset="0"/>
              </a:rPr>
              <a:t>.</a:t>
            </a:r>
          </a:p>
          <a:p>
            <a:r>
              <a:rPr lang="en-US" sz="2000"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For </a:t>
            </a:r>
            <a:r>
              <a:rPr lang="en-US" sz="2000" b="1" dirty="0" smtClean="0">
                <a:latin typeface="Times New Roman" panose="02020603050405020304" pitchFamily="18" charset="0"/>
                <a:cs typeface="Times New Roman" panose="02020603050405020304" pitchFamily="18" charset="0"/>
              </a:rPr>
              <a:t>Example</a:t>
            </a:r>
            <a:r>
              <a:rPr lang="en-US" sz="2000" dirty="0" smtClean="0">
                <a:latin typeface="Times New Roman" panose="02020603050405020304" pitchFamily="18" charset="0"/>
                <a:cs typeface="Times New Roman" panose="02020603050405020304" pitchFamily="18" charset="0"/>
              </a:rPr>
              <a:t> : </a:t>
            </a:r>
            <a:r>
              <a:rPr lang="en-US" sz="2000" dirty="0">
                <a:latin typeface="Times New Roman" panose="02020603050405020304" pitchFamily="18" charset="0"/>
                <a:cs typeface="Times New Roman" panose="02020603050405020304" pitchFamily="18" charset="0"/>
              </a:rPr>
              <a:t>A</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receptionist may be asked to handle customer complaints</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Job </a:t>
            </a:r>
            <a:r>
              <a:rPr lang="en-US" sz="2000" dirty="0">
                <a:latin typeface="Times New Roman" panose="02020603050405020304" pitchFamily="18" charset="0"/>
                <a:cs typeface="Times New Roman" panose="02020603050405020304" pitchFamily="18" charset="0"/>
              </a:rPr>
              <a:t>enlargement may enable people to make use of variety of their Skills. It makes their job more meaningful and interesting. It helps them to get rid of monotony of routine jobs. </a:t>
            </a:r>
          </a:p>
        </p:txBody>
      </p:sp>
    </p:spTree>
    <p:extLst>
      <p:ext uri="{BB962C8B-B14F-4D97-AF65-F5344CB8AC3E}">
        <p14:creationId xmlns:p14="http://schemas.microsoft.com/office/powerpoint/2010/main" val="28639373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080383" cy="7171194"/>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II. Workers' Participation in </a:t>
            </a:r>
            <a:r>
              <a:rPr lang="en-US" sz="2000" b="1" dirty="0" smtClean="0">
                <a:latin typeface="Times New Roman" panose="02020603050405020304" pitchFamily="18" charset="0"/>
                <a:cs typeface="Times New Roman" panose="02020603050405020304" pitchFamily="18" charset="0"/>
              </a:rPr>
              <a:t>Management</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Participation in those matters, which directly affects the interest of the employees, such as working conditions, pay, bonus, </a:t>
            </a:r>
            <a:r>
              <a:rPr lang="en-US" sz="2000" dirty="0" err="1" smtClean="0">
                <a:latin typeface="Times New Roman" panose="02020603050405020304" pitchFamily="18" charset="0"/>
                <a:cs typeface="Times New Roman" panose="02020603050405020304" pitchFamily="18" charset="0"/>
              </a:rPr>
              <a:t>etc</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Workers' participation in management refers to worker involvement in the management of certain affairs, especially those that affect their interests. </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There are several methods through which workers participation can be encouraged. Some of the methods are as follows: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1. Formation of works committees, which consists of representatives of management and workers to discuss work related problems.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2 Formation of quality circles, which are formed by workers themselves, to discuss work related problems, and to suggest recommendations to the management to. Overcome such problems.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3. Arrangement of suggestion schemes, where workers are encouraged to give suggestions so as to bring about improvement in the organization.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4. Allowing employees' representative on the Board of Directors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5. Adopting an open door policy, where subordinates are encouraged to meet their superiors or higher managers w any matter that concerns them.</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30157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162" y="200514"/>
            <a:ext cx="11672553" cy="5262979"/>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Advantages: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1. It helps to improve the working environment by creating more open and natural work environment</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2 It helps to generate creative ideas on the part of the workers, as workers are encouraged to give their suggestions and views.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3 It helps to develop loyalty of the workers towards the organization and as such the workers work with cooperative spirit in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and  improve the working of the enterprise.</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4. It helps to develop good relations between the management and the workers, which in turn generates higher efficiency in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5. It ensures optimum utilization of resources in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a:t>
            </a:r>
          </a:p>
          <a:p>
            <a:endParaRPr lang="en-US" dirty="0"/>
          </a:p>
          <a:p>
            <a:endParaRPr lang="en-US" dirty="0"/>
          </a:p>
        </p:txBody>
      </p:sp>
    </p:spTree>
    <p:extLst>
      <p:ext uri="{BB962C8B-B14F-4D97-AF65-F5344CB8AC3E}">
        <p14:creationId xmlns:p14="http://schemas.microsoft.com/office/powerpoint/2010/main" val="31693996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7424" y="127648"/>
            <a:ext cx="12024575" cy="3847207"/>
          </a:xfrm>
          <a:prstGeom prst="rect">
            <a:avLst/>
          </a:prstGeom>
        </p:spPr>
        <p:txBody>
          <a:bodyPr wrap="square">
            <a:spAutoFit/>
          </a:bodyPr>
          <a:lstStyle/>
          <a:p>
            <a:pPr marL="342900" indent="-342900">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Meaning of </a:t>
            </a:r>
            <a:r>
              <a:rPr lang="en-US" sz="2400" b="1" dirty="0">
                <a:latin typeface="Times New Roman" panose="02020603050405020304" pitchFamily="18" charset="0"/>
                <a:cs typeface="Times New Roman" panose="02020603050405020304" pitchFamily="18" charset="0"/>
              </a:rPr>
              <a:t>O</a:t>
            </a:r>
            <a:r>
              <a:rPr lang="en-US" sz="2400" b="1" dirty="0" smtClean="0">
                <a:latin typeface="Times New Roman" panose="02020603050405020304" pitchFamily="18" charset="0"/>
                <a:cs typeface="Times New Roman" panose="02020603050405020304" pitchFamily="18" charset="0"/>
              </a:rPr>
              <a:t>rganizational Behavior:</a:t>
            </a:r>
          </a:p>
          <a:p>
            <a:pPr marL="342900" indent="-342900">
              <a:buFont typeface="Wingdings" panose="05000000000000000000" pitchFamily="2" charset="2"/>
              <a:buChar char="v"/>
            </a:pP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Organizational Behavior is the study and application of knowledge about how people- as individuals  and as groups- act within </a:t>
            </a:r>
            <a:r>
              <a:rPr lang="en-US" sz="2000" dirty="0" err="1" smtClean="0">
                <a:latin typeface="Times New Roman" panose="02020603050405020304" pitchFamily="18" charset="0"/>
                <a:cs typeface="Times New Roman" panose="02020603050405020304" pitchFamily="18" charset="0"/>
              </a:rPr>
              <a:t>organisations</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1506827" y="1864426"/>
            <a:ext cx="8306873" cy="4626525"/>
          </a:xfrm>
          <a:prstGeom prst="rect">
            <a:avLst/>
          </a:prstGeom>
        </p:spPr>
      </p:pic>
    </p:spTree>
    <p:extLst>
      <p:ext uri="{BB962C8B-B14F-4D97-AF65-F5344CB8AC3E}">
        <p14:creationId xmlns:p14="http://schemas.microsoft.com/office/powerpoint/2010/main" val="39180249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7679" y="332471"/>
            <a:ext cx="11518006" cy="5324535"/>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Limitations:</a:t>
            </a: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1.Employees </a:t>
            </a:r>
            <a:r>
              <a:rPr lang="en-US" sz="2000" dirty="0">
                <a:latin typeface="Times New Roman" panose="02020603050405020304" pitchFamily="18" charset="0"/>
                <a:cs typeface="Times New Roman" panose="02020603050405020304" pitchFamily="18" charset="0"/>
              </a:rPr>
              <a:t>do not have the knowledge and expertise to participate in each and every matter affecting the performance of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participative process may lead to complications, as there may be conflict of interests of the management and that of the employees in respect of certain matters.</a:t>
            </a:r>
          </a:p>
          <a:p>
            <a:endParaRPr lang="en-US" sz="2000" dirty="0">
              <a:latin typeface="Times New Roman" panose="02020603050405020304" pitchFamily="18" charset="0"/>
              <a:cs typeface="Times New Roman" panose="02020603050405020304" pitchFamily="18" charset="0"/>
            </a:endParaRPr>
          </a:p>
          <a:p>
            <a:r>
              <a:rPr lang="en-US" sz="2000">
                <a:latin typeface="Times New Roman" panose="02020603050405020304" pitchFamily="18" charset="0"/>
                <a:cs typeface="Times New Roman" panose="02020603050405020304" pitchFamily="18" charset="0"/>
              </a:rPr>
              <a:t>2.The </a:t>
            </a:r>
            <a:r>
              <a:rPr lang="en-US" sz="2000" smtClean="0">
                <a:latin typeface="Times New Roman" panose="02020603050405020304" pitchFamily="18" charset="0"/>
                <a:cs typeface="Times New Roman" panose="02020603050405020304" pitchFamily="18" charset="0"/>
              </a:rPr>
              <a:t>employees </a:t>
            </a:r>
            <a:r>
              <a:rPr lang="en-US" sz="2000" dirty="0">
                <a:latin typeface="Times New Roman" panose="02020603050405020304" pitchFamily="18" charset="0"/>
                <a:cs typeface="Times New Roman" panose="02020603050405020304" pitchFamily="18" charset="0"/>
              </a:rPr>
              <a:t>feel that their suggestions or views are not given due consideration by the management. They are of the opinion that management merely tries to manipulate matters through workers' participation.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3. Traditional companies are reluctant to share the authority a power with the employees. They do not give any importance to workers' participation in management.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4. At times, the workers' representatives may have selfish interests. They may put forward certain proposals in the interest of the workers rather than in the interest of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which in turn adversely affects the participative process.</a:t>
            </a:r>
          </a:p>
        </p:txBody>
      </p:sp>
    </p:spTree>
    <p:extLst>
      <p:ext uri="{BB962C8B-B14F-4D97-AF65-F5344CB8AC3E}">
        <p14:creationId xmlns:p14="http://schemas.microsoft.com/office/powerpoint/2010/main" val="16777036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1900079" cy="6863417"/>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III. Management By Objectives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concept of MBO was popularized by Peter Drucker in 1950s.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MBO </a:t>
            </a:r>
            <a:r>
              <a:rPr lang="en-US" sz="2000" dirty="0">
                <a:latin typeface="Times New Roman" panose="02020603050405020304" pitchFamily="18" charset="0"/>
                <a:cs typeface="Times New Roman" panose="02020603050405020304" pitchFamily="18" charset="0"/>
              </a:rPr>
              <a:t>involves subordinate managers' participation in planning and controlling activities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It is a fact that more of their involvement will result in more commitment, which will lead to more and better results.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In the words of George </a:t>
            </a:r>
            <a:r>
              <a:rPr lang="en-US" sz="2000" dirty="0" err="1">
                <a:latin typeface="Times New Roman" panose="02020603050405020304" pitchFamily="18" charset="0"/>
                <a:cs typeface="Times New Roman" panose="02020603050405020304" pitchFamily="18" charset="0"/>
              </a:rPr>
              <a:t>Odiorne</a:t>
            </a:r>
            <a:r>
              <a:rPr lang="en-US" sz="2000" dirty="0">
                <a:latin typeface="Times New Roman" panose="02020603050405020304" pitchFamily="18" charset="0"/>
                <a:cs typeface="Times New Roman" panose="02020603050405020304" pitchFamily="18" charset="0"/>
              </a:rPr>
              <a:t>, MBO is defined as "The superior and subordinate managers of an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jointly define its common goals, define each individual’s major areas of responsibility in terms of the results expected of them and use these measures as guides in operating the unit and assessing the contribution of each of its members."</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PROCESS OF MBO:</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MBO process generally involves four stages: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Stage 1 Collectively </a:t>
            </a:r>
            <a:r>
              <a:rPr lang="en-US" sz="2000" dirty="0" smtClean="0">
                <a:latin typeface="Times New Roman" panose="02020603050405020304" pitchFamily="18" charset="0"/>
                <a:cs typeface="Times New Roman" panose="02020603050405020304" pitchFamily="18" charset="0"/>
              </a:rPr>
              <a:t>Formulate </a:t>
            </a:r>
            <a:r>
              <a:rPr lang="en-US" sz="2000" dirty="0">
                <a:latin typeface="Times New Roman" panose="02020603050405020304" pitchFamily="18" charset="0"/>
                <a:cs typeface="Times New Roman" panose="02020603050405020304" pitchFamily="18" charset="0"/>
              </a:rPr>
              <a:t>objectives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Stage 2 Collectively formulate plan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Stage 3 Subordinate Implements plan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Stage 4 Collectively monitor performance</a:t>
            </a:r>
          </a:p>
        </p:txBody>
      </p:sp>
    </p:spTree>
    <p:extLst>
      <p:ext uri="{BB962C8B-B14F-4D97-AF65-F5344CB8AC3E}">
        <p14:creationId xmlns:p14="http://schemas.microsoft.com/office/powerpoint/2010/main" val="39715988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496" y="193764"/>
            <a:ext cx="11839978" cy="5940088"/>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1.Collectively </a:t>
            </a:r>
            <a:r>
              <a:rPr lang="en-US" sz="2000" b="1" dirty="0">
                <a:latin typeface="Times New Roman" panose="02020603050405020304" pitchFamily="18" charset="0"/>
                <a:cs typeface="Times New Roman" panose="02020603050405020304" pitchFamily="18" charset="0"/>
              </a:rPr>
              <a:t>formulating goals: </a:t>
            </a:r>
            <a:r>
              <a:rPr lang="en-US" sz="2000" dirty="0">
                <a:latin typeface="Times New Roman" panose="02020603050405020304" pitchFamily="18" charset="0"/>
                <a:cs typeface="Times New Roman" panose="02020603050405020304" pitchFamily="18" charset="0"/>
              </a:rPr>
              <a:t>The superior and subordinate jointly decide and formulate goals, which the subordinate needs achieve. The goals are set in Key Result Areas (KRAs), such as in the area or production, marketing, etc. </a:t>
            </a:r>
          </a:p>
          <a:p>
            <a:r>
              <a:rPr lang="en-US" sz="2000" dirty="0">
                <a:latin typeface="Times New Roman" panose="02020603050405020304" pitchFamily="18" charset="0"/>
                <a:cs typeface="Times New Roman" panose="02020603050405020304" pitchFamily="18" charset="0"/>
              </a:rPr>
              <a:t>For Example: The goal for the marketing manager can be “To increase market share of brand from present 10% to 15% during particular period.”</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2.Collectively </a:t>
            </a:r>
            <a:r>
              <a:rPr lang="en-US" sz="2000" b="1" dirty="0">
                <a:latin typeface="Times New Roman" panose="02020603050405020304" pitchFamily="18" charset="0"/>
                <a:cs typeface="Times New Roman" panose="02020603050405020304" pitchFamily="18" charset="0"/>
              </a:rPr>
              <a:t>formulating action plan: </a:t>
            </a:r>
            <a:r>
              <a:rPr lang="en-US" sz="2000" dirty="0">
                <a:latin typeface="Times New Roman" panose="02020603050405020304" pitchFamily="18" charset="0"/>
                <a:cs typeface="Times New Roman" panose="02020603050405020304" pitchFamily="18" charset="0"/>
              </a:rPr>
              <a:t>After setting goals, the subordinate manager along with his superior formulates an action plan(s) to achieve the goals. Normally, the superior and subordinate may frame alternative plans.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3.Evaluating </a:t>
            </a:r>
            <a:r>
              <a:rPr lang="en-US" sz="2000" b="1" dirty="0">
                <a:latin typeface="Times New Roman" panose="02020603050405020304" pitchFamily="18" charset="0"/>
                <a:cs typeface="Times New Roman" panose="02020603050405020304" pitchFamily="18" charset="0"/>
              </a:rPr>
              <a:t>the alternatives: </a:t>
            </a:r>
            <a:r>
              <a:rPr lang="en-US" sz="2000" dirty="0">
                <a:latin typeface="Times New Roman" panose="02020603050405020304" pitchFamily="18" charset="0"/>
                <a:cs typeface="Times New Roman" panose="02020603050405020304" pitchFamily="18" charset="0"/>
              </a:rPr>
              <a:t>If alternative plans are framed, </a:t>
            </a:r>
            <a:r>
              <a:rPr lang="en-US" sz="2000" dirty="0" err="1">
                <a:latin typeface="Times New Roman" panose="02020603050405020304" pitchFamily="18" charset="0"/>
                <a:cs typeface="Times New Roman" panose="02020603050405020304" pitchFamily="18" charset="0"/>
              </a:rPr>
              <a:t>the,superior</a:t>
            </a:r>
            <a:r>
              <a:rPr lang="en-US" sz="2000" dirty="0">
                <a:latin typeface="Times New Roman" panose="02020603050405020304" pitchFamily="18" charset="0"/>
                <a:cs typeface="Times New Roman" panose="02020603050405020304" pitchFamily="18" charset="0"/>
              </a:rPr>
              <a:t> and subordinate manager have to evaluate the alternative plans. They conduct cost-benefit analysis of each and every alternative.</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Selection </a:t>
            </a:r>
            <a:r>
              <a:rPr lang="en-US" sz="2000" b="1" dirty="0">
                <a:latin typeface="Times New Roman" panose="02020603050405020304" pitchFamily="18" charset="0"/>
                <a:cs typeface="Times New Roman" panose="02020603050405020304" pitchFamily="18" charset="0"/>
              </a:rPr>
              <a:t>of the best plan: </a:t>
            </a:r>
            <a:r>
              <a:rPr lang="en-US" sz="2000" dirty="0">
                <a:latin typeface="Times New Roman" panose="02020603050405020304" pitchFamily="18" charset="0"/>
                <a:cs typeface="Times New Roman" panose="02020603050405020304" pitchFamily="18" charset="0"/>
              </a:rPr>
              <a:t>After cost-benefit analysis of the alternative plans, the next step is selection of the best feasible plan. The superior and subordinate manager would select the best plan that gives maximum benefits at minimum costs.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5. Implementation </a:t>
            </a:r>
            <a:r>
              <a:rPr lang="en-US" sz="2000" b="1" dirty="0">
                <a:latin typeface="Times New Roman" panose="02020603050405020304" pitchFamily="18" charset="0"/>
                <a:cs typeface="Times New Roman" panose="02020603050405020304" pitchFamily="18" charset="0"/>
              </a:rPr>
              <a:t>of the plan: </a:t>
            </a:r>
            <a:r>
              <a:rPr lang="en-US" sz="2000" dirty="0">
                <a:latin typeface="Times New Roman" panose="02020603050405020304" pitchFamily="18" charset="0"/>
                <a:cs typeface="Times New Roman" panose="02020603050405020304" pitchFamily="18" charset="0"/>
              </a:rPr>
              <a:t>The subordinate implements the plan by making optimum use of the resources. If required, he may take the assistance or guidance in the implementation of the plan.</a:t>
            </a:r>
          </a:p>
        </p:txBody>
      </p:sp>
    </p:spTree>
    <p:extLst>
      <p:ext uri="{BB962C8B-B14F-4D97-AF65-F5344CB8AC3E}">
        <p14:creationId xmlns:p14="http://schemas.microsoft.com/office/powerpoint/2010/main" val="4727248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010" y="223930"/>
            <a:ext cx="11878615" cy="6555641"/>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6.Collectively </a:t>
            </a:r>
            <a:r>
              <a:rPr lang="en-US" sz="2000" b="1" dirty="0">
                <a:latin typeface="Times New Roman" panose="02020603050405020304" pitchFamily="18" charset="0"/>
                <a:cs typeface="Times New Roman" panose="02020603050405020304" pitchFamily="18" charset="0"/>
              </a:rPr>
              <a:t>monitoring performance: </a:t>
            </a:r>
            <a:r>
              <a:rPr lang="en-US" sz="2000" dirty="0">
                <a:latin typeface="Times New Roman" panose="02020603050405020304" pitchFamily="18" charset="0"/>
                <a:cs typeface="Times New Roman" panose="02020603050405020304" pitchFamily="18" charset="0"/>
              </a:rPr>
              <a:t>In the final stage, the Subordinate reviews his performance by comparing against the planned targets. At the performance review, the superior acts as a coach or a guide rather than as a judge to take stock of the results. If deviations occur, the superior and the subordinate once again frame objectives</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Advantages of MB0:</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1.Better </a:t>
            </a:r>
            <a:r>
              <a:rPr lang="en-US" sz="2000" b="1" dirty="0" err="1">
                <a:latin typeface="Times New Roman" panose="02020603050405020304" pitchFamily="18" charset="0"/>
                <a:cs typeface="Times New Roman" panose="02020603050405020304" pitchFamily="18" charset="0"/>
              </a:rPr>
              <a:t>utilisation</a:t>
            </a:r>
            <a:r>
              <a:rPr lang="en-US" sz="2000" b="1" dirty="0">
                <a:latin typeface="Times New Roman" panose="02020603050405020304" pitchFamily="18" charset="0"/>
                <a:cs typeface="Times New Roman" panose="02020603050405020304" pitchFamily="18" charset="0"/>
              </a:rPr>
              <a:t> of resources : </a:t>
            </a:r>
            <a:r>
              <a:rPr lang="en-US" sz="2000" dirty="0">
                <a:latin typeface="Times New Roman" panose="02020603050405020304" pitchFamily="18" charset="0"/>
                <a:cs typeface="Times New Roman" panose="02020603050405020304" pitchFamily="18" charset="0"/>
              </a:rPr>
              <a:t>MBO system facilitates Optimum </a:t>
            </a:r>
            <a:r>
              <a:rPr lang="en-US" sz="2000" dirty="0" err="1">
                <a:latin typeface="Times New Roman" panose="02020603050405020304" pitchFamily="18" charset="0"/>
                <a:cs typeface="Times New Roman" panose="02020603050405020304" pitchFamily="18" charset="0"/>
              </a:rPr>
              <a:t>utilisation</a:t>
            </a:r>
            <a:r>
              <a:rPr lang="en-US" sz="2000" dirty="0">
                <a:latin typeface="Times New Roman" panose="02020603050405020304" pitchFamily="18" charset="0"/>
                <a:cs typeface="Times New Roman" panose="02020603050405020304" pitchFamily="18" charset="0"/>
              </a:rPr>
              <a:t> of physical, financial, and human resources towards the achievement of goals.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2. Aid in planning: </a:t>
            </a:r>
            <a:r>
              <a:rPr lang="en-US" sz="2000" dirty="0">
                <a:latin typeface="Times New Roman" panose="02020603050405020304" pitchFamily="18" charset="0"/>
                <a:cs typeface="Times New Roman" panose="02020603050405020304" pitchFamily="18" charset="0"/>
              </a:rPr>
              <a:t>MBO system determines achievable targets for subordinate managers after careful consideration. Proper and clear targets enable them to design feasible plans for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3. Development of personnel: </a:t>
            </a:r>
            <a:r>
              <a:rPr lang="en-US" sz="2000" dirty="0">
                <a:latin typeface="Times New Roman" panose="02020603050405020304" pitchFamily="18" charset="0"/>
                <a:cs typeface="Times New Roman" panose="02020603050405020304" pitchFamily="18" charset="0"/>
              </a:rPr>
              <a:t>Subordinate managers develop good skills in planning, </a:t>
            </a:r>
            <a:r>
              <a:rPr lang="en-US" sz="2000" dirty="0" err="1">
                <a:latin typeface="Times New Roman" panose="02020603050405020304" pitchFamily="18" charset="0"/>
                <a:cs typeface="Times New Roman" panose="02020603050405020304" pitchFamily="18" charset="0"/>
              </a:rPr>
              <a:t>organising</a:t>
            </a:r>
            <a:r>
              <a:rPr lang="en-US" sz="2000" dirty="0">
                <a:latin typeface="Times New Roman" panose="02020603050405020304" pitchFamily="18" charset="0"/>
                <a:cs typeface="Times New Roman" panose="02020603050405020304" pitchFamily="18" charset="0"/>
              </a:rPr>
              <a:t>, directing and controlling while handling their individual tasks. This enables the company to promote subordinate managers to higher posts as and when such need arise.</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4. Better Team Work: </a:t>
            </a:r>
            <a:r>
              <a:rPr lang="en-US" sz="2000" dirty="0">
                <a:latin typeface="Times New Roman" panose="02020603050405020304" pitchFamily="18" charset="0"/>
                <a:cs typeface="Times New Roman" panose="02020603050405020304" pitchFamily="18" charset="0"/>
              </a:rPr>
              <a:t>There is always an interaction between the superior and the subordinate in setting goals, and in monitoring performance. This develops good relations and they work as a team.</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87223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163" y="516356"/>
            <a:ext cx="11749826" cy="4093428"/>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5. Concentration on KRAs : </a:t>
            </a:r>
            <a:r>
              <a:rPr lang="en-US" sz="2000" dirty="0">
                <a:latin typeface="Times New Roman" panose="02020603050405020304" pitchFamily="18" charset="0"/>
                <a:cs typeface="Times New Roman" panose="02020603050405020304" pitchFamily="18" charset="0"/>
              </a:rPr>
              <a:t>In MBO, goals are set in KRAs. Activities are directed to attain the goals set in KRAs. Wasteful activities are avoided.</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6. Objective Evaluation: </a:t>
            </a:r>
            <a:r>
              <a:rPr lang="en-US" sz="2000" dirty="0">
                <a:latin typeface="Times New Roman" panose="02020603050405020304" pitchFamily="18" charset="0"/>
                <a:cs typeface="Times New Roman" panose="02020603050405020304" pitchFamily="18" charset="0"/>
              </a:rPr>
              <a:t>MBO facilitates objective evaluation of subordinate managers, since performance is measured against results, rather than on personality traits.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7.MBO </a:t>
            </a:r>
            <a:r>
              <a:rPr lang="en-US" sz="2000" b="1" dirty="0">
                <a:latin typeface="Times New Roman" panose="02020603050405020304" pitchFamily="18" charset="0"/>
                <a:cs typeface="Times New Roman" panose="02020603050405020304" pitchFamily="18" charset="0"/>
              </a:rPr>
              <a:t>is result oriented: </a:t>
            </a:r>
            <a:r>
              <a:rPr lang="en-US" sz="2000" dirty="0">
                <a:latin typeface="Times New Roman" panose="02020603050405020304" pitchFamily="18" charset="0"/>
                <a:cs typeface="Times New Roman" panose="02020603050405020304" pitchFamily="18" charset="0"/>
              </a:rPr>
              <a:t>MBO places emphasis on results and not just on activities. It links evaluation process directly to performance.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a:t>
            </a:r>
          </a:p>
          <a:p>
            <a:r>
              <a:rPr lang="en-US" sz="2000" b="1" dirty="0" smtClean="0">
                <a:latin typeface="Times New Roman" panose="02020603050405020304" pitchFamily="18" charset="0"/>
                <a:cs typeface="Times New Roman" panose="02020603050405020304" pitchFamily="18" charset="0"/>
              </a:rPr>
              <a:t>8. Sound </a:t>
            </a:r>
            <a:r>
              <a:rPr lang="en-US" sz="2000" b="1" dirty="0" err="1">
                <a:latin typeface="Times New Roman" panose="02020603050405020304" pitchFamily="18" charset="0"/>
                <a:cs typeface="Times New Roman" panose="02020603050405020304" pitchFamily="18" charset="0"/>
              </a:rPr>
              <a:t>Organisational</a:t>
            </a:r>
            <a:r>
              <a:rPr lang="en-US" sz="2000" b="1" dirty="0">
                <a:latin typeface="Times New Roman" panose="02020603050405020304" pitchFamily="18" charset="0"/>
                <a:cs typeface="Times New Roman" panose="02020603050405020304" pitchFamily="18" charset="0"/>
              </a:rPr>
              <a:t> Structure: </a:t>
            </a:r>
            <a:r>
              <a:rPr lang="en-US" sz="2000" dirty="0">
                <a:latin typeface="Times New Roman" panose="02020603050405020304" pitchFamily="18" charset="0"/>
                <a:cs typeface="Times New Roman" panose="02020603050405020304" pitchFamily="18" charset="0"/>
              </a:rPr>
              <a:t>In MBO system,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structure is subject to periodic review and, </a:t>
            </a:r>
            <a:r>
              <a:rPr lang="en-US" sz="2000" dirty="0" err="1">
                <a:latin typeface="Times New Roman" panose="02020603050405020304" pitchFamily="18" charset="0"/>
                <a:cs typeface="Times New Roman" panose="02020603050405020304" pitchFamily="18" charset="0"/>
              </a:rPr>
              <a:t>itj</a:t>
            </a:r>
            <a:r>
              <a:rPr lang="en-US" sz="2000" dirty="0">
                <a:latin typeface="Times New Roman" panose="02020603050405020304" pitchFamily="18" charset="0"/>
                <a:cs typeface="Times New Roman" panose="02020603050405020304" pitchFamily="18" charset="0"/>
              </a:rPr>
              <a:t> necessary changed, to suit the needs of the company.</a:t>
            </a:r>
          </a:p>
        </p:txBody>
      </p:sp>
    </p:spTree>
    <p:extLst>
      <p:ext uri="{BB962C8B-B14F-4D97-AF65-F5344CB8AC3E}">
        <p14:creationId xmlns:p14="http://schemas.microsoft.com/office/powerpoint/2010/main" val="3182302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495" y="25360"/>
            <a:ext cx="11930130" cy="6832640"/>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Disadvantages of MBO:</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MBO is subject to certain limitations as follows: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1.Time consuming: </a:t>
            </a:r>
            <a:r>
              <a:rPr lang="en-US" sz="2000" dirty="0">
                <a:latin typeface="Times New Roman" panose="02020603050405020304" pitchFamily="18" charset="0"/>
                <a:cs typeface="Times New Roman" panose="02020603050405020304" pitchFamily="18" charset="0"/>
              </a:rPr>
              <a:t>MBO system consumes a lot of time </a:t>
            </a:r>
            <a:r>
              <a:rPr lang="en-US" sz="2000" dirty="0" smtClean="0">
                <a:latin typeface="Times New Roman" panose="02020603050405020304" pitchFamily="18" charset="0"/>
                <a:cs typeface="Times New Roman" panose="02020603050405020304" pitchFamily="18" charset="0"/>
              </a:rPr>
              <a:t>right </a:t>
            </a:r>
            <a:r>
              <a:rPr lang="en-US" sz="2000" dirty="0">
                <a:latin typeface="Times New Roman" panose="02020603050405020304" pitchFamily="18" charset="0"/>
                <a:cs typeface="Times New Roman" panose="02020603050405020304" pitchFamily="18" charset="0"/>
              </a:rPr>
              <a:t>from goal setting to monitoring of performance and then setting of goals.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2. Paper Work: </a:t>
            </a:r>
            <a:r>
              <a:rPr lang="en-US" sz="2000" dirty="0">
                <a:latin typeface="Times New Roman" panose="02020603050405020304" pitchFamily="18" charset="0"/>
                <a:cs typeface="Times New Roman" panose="02020603050405020304" pitchFamily="18" charset="0"/>
              </a:rPr>
              <a:t>MBO involves lot of paper work. It requires large number of forms, reports, instruction manuals, etc.</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3.Problem in goal setting: </a:t>
            </a:r>
            <a:r>
              <a:rPr lang="en-US" sz="2000" dirty="0">
                <a:latin typeface="Times New Roman" panose="02020603050405020304" pitchFamily="18" charset="0"/>
                <a:cs typeface="Times New Roman" panose="02020603050405020304" pitchFamily="18" charset="0"/>
              </a:rPr>
              <a:t>Many problems need to be sorted out before each subordinate agrees with his boss on goal setting.</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4. Rewards may not match with efforts: </a:t>
            </a:r>
            <a:r>
              <a:rPr lang="en-US" sz="2000" dirty="0">
                <a:latin typeface="Times New Roman" panose="02020603050405020304" pitchFamily="18" charset="0"/>
                <a:cs typeface="Times New Roman" panose="02020603050405020304" pitchFamily="18" charset="0"/>
              </a:rPr>
              <a:t>For various reasons, best known to superiors, rewards often fall short of efforts and this frustrates the subordinates.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5. Dominance by superiors: </a:t>
            </a:r>
            <a:r>
              <a:rPr lang="en-US" sz="2000" dirty="0">
                <a:latin typeface="Times New Roman" panose="02020603050405020304" pitchFamily="18" charset="0"/>
                <a:cs typeface="Times New Roman" panose="02020603050405020304" pitchFamily="18" charset="0"/>
              </a:rPr>
              <a:t>The superiors may dominate while setting goals, framing action plans and in monitoring performance.</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6. Clash in objectives:</a:t>
            </a:r>
            <a:r>
              <a:rPr lang="en-US" sz="2000" dirty="0">
                <a:latin typeface="Times New Roman" panose="02020603050405020304" pitchFamily="18" charset="0"/>
                <a:cs typeface="Times New Roman" panose="02020603050405020304" pitchFamily="18" charset="0"/>
              </a:rPr>
              <a:t> At times, there is a possibility of clash of subordinate's goals with those of other individuals or departments.</a:t>
            </a:r>
          </a:p>
          <a:p>
            <a:endParaRPr lang="en-US" dirty="0"/>
          </a:p>
        </p:txBody>
      </p:sp>
    </p:spTree>
    <p:extLst>
      <p:ext uri="{BB962C8B-B14F-4D97-AF65-F5344CB8AC3E}">
        <p14:creationId xmlns:p14="http://schemas.microsoft.com/office/powerpoint/2010/main" val="7591347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374" y="396864"/>
            <a:ext cx="11938716" cy="5940088"/>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IV. Quality </a:t>
            </a:r>
            <a:r>
              <a:rPr lang="en-US" sz="2000" b="1" dirty="0">
                <a:latin typeface="Times New Roman" panose="02020603050405020304" pitchFamily="18" charset="0"/>
                <a:cs typeface="Times New Roman" panose="02020603050405020304" pitchFamily="18" charset="0"/>
              </a:rPr>
              <a:t>Circles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concept of quality circles was first </a:t>
            </a:r>
            <a:r>
              <a:rPr lang="en-US" sz="2000" dirty="0" err="1">
                <a:latin typeface="Times New Roman" panose="02020603050405020304" pitchFamily="18" charset="0"/>
                <a:cs typeface="Times New Roman" panose="02020603050405020304" pitchFamily="18" charset="0"/>
              </a:rPr>
              <a:t>p</a:t>
            </a:r>
            <a:r>
              <a:rPr lang="en-US" sz="2000" dirty="0" err="1" smtClean="0">
                <a:latin typeface="Times New Roman" panose="02020603050405020304" pitchFamily="18" charset="0"/>
                <a:cs typeface="Times New Roman" panose="02020603050405020304" pitchFamily="18" charset="0"/>
              </a:rPr>
              <a:t>opularised</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in Japan in the early 1960s.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Dr</a:t>
            </a:r>
            <a:r>
              <a:rPr lang="en-US" sz="2000" dirty="0">
                <a:latin typeface="Times New Roman" panose="02020603050405020304" pitchFamily="18" charset="0"/>
                <a:cs typeface="Times New Roman" panose="02020603050405020304" pitchFamily="18" charset="0"/>
              </a:rPr>
              <a:t>. Ishikawa Kaoru (1915 -89) is known as the 'Father of Quality Circles' for his role in launching Japan's quality movement in the 1960s.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MEANING</a:t>
            </a:r>
            <a:r>
              <a:rPr lang="en-US" sz="2000" b="1"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Quality Circle is a small group of volunteered employees from same work area, doing similar work, who meet regularly to identify, analyze, and solve problems in their work field.</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OBJECTIVES: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following are the main objectives of QC:</a:t>
            </a:r>
          </a:p>
          <a:p>
            <a:r>
              <a:rPr lang="en-US" sz="2000" dirty="0">
                <a:latin typeface="Times New Roman" panose="02020603050405020304" pitchFamily="18" charset="0"/>
                <a:cs typeface="Times New Roman" panose="02020603050405020304" pitchFamily="18" charset="0"/>
              </a:rPr>
              <a:t>1. To improve quality, productivity, and </a:t>
            </a:r>
            <a:r>
              <a:rPr lang="en-US" sz="2000" dirty="0" smtClean="0">
                <a:latin typeface="Times New Roman" panose="02020603050405020304" pitchFamily="18" charset="0"/>
                <a:cs typeface="Times New Roman" panose="02020603050405020304" pitchFamily="18" charset="0"/>
              </a:rPr>
              <a:t>profitability.</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2.  To secure employee involvement, motivation and development. </a:t>
            </a:r>
          </a:p>
          <a:p>
            <a:r>
              <a:rPr lang="en-US" sz="2000" dirty="0">
                <a:latin typeface="Times New Roman" panose="02020603050405020304" pitchFamily="18" charset="0"/>
                <a:cs typeface="Times New Roman" panose="02020603050405020304" pitchFamily="18" charset="0"/>
              </a:rPr>
              <a:t>3. To improve management-employees relations. </a:t>
            </a:r>
          </a:p>
          <a:p>
            <a:r>
              <a:rPr lang="en-US" sz="2000" dirty="0">
                <a:latin typeface="Times New Roman" panose="02020603050405020304" pitchFamily="18" charset="0"/>
                <a:cs typeface="Times New Roman" panose="02020603050405020304" pitchFamily="18" charset="0"/>
              </a:rPr>
              <a:t>4. To improve communication at all levels.</a:t>
            </a:r>
          </a:p>
          <a:p>
            <a:r>
              <a:rPr lang="en-US" sz="2000" dirty="0">
                <a:latin typeface="Times New Roman" panose="02020603050405020304" pitchFamily="18" charset="0"/>
                <a:cs typeface="Times New Roman" panose="02020603050405020304" pitchFamily="18" charset="0"/>
              </a:rPr>
              <a:t>5. To develop team spirit among the employees.</a:t>
            </a:r>
          </a:p>
          <a:p>
            <a:r>
              <a:rPr lang="en-US" sz="2000" dirty="0">
                <a:latin typeface="Times New Roman" panose="02020603050405020304" pitchFamily="18" charset="0"/>
                <a:cs typeface="Times New Roman" panose="02020603050405020304" pitchFamily="18" charset="0"/>
              </a:rPr>
              <a:t>6. To provide better working environment to employees.</a:t>
            </a:r>
          </a:p>
        </p:txBody>
      </p:sp>
    </p:spTree>
    <p:extLst>
      <p:ext uri="{BB962C8B-B14F-4D97-AF65-F5344CB8AC3E}">
        <p14:creationId xmlns:p14="http://schemas.microsoft.com/office/powerpoint/2010/main" val="14769450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183" y="373487"/>
            <a:ext cx="12101848" cy="6247864"/>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Quality Circles </a:t>
            </a:r>
            <a:r>
              <a:rPr lang="en-US" sz="2000" b="1" dirty="0" smtClean="0">
                <a:latin typeface="Times New Roman" panose="02020603050405020304" pitchFamily="18" charset="0"/>
                <a:cs typeface="Times New Roman" panose="02020603050405020304" pitchFamily="18" charset="0"/>
              </a:rPr>
              <a:t>PROCESS</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following are the steps involved in QC:</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1. The first step is to list out problems. Such listing of problem can be done by management and/or employees.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2. The second step involves discussion over the list of problems. The QC members select one problem at a time to work on.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3. The selected problem is analyzed by following any number of solving techniques and if required, functional specialists are invited at the meetings to secure additional information.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4. After analysis of the problem, the QC members arrive at a possible solution.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5. The recommendations are then presented to the management for necessary action.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6. The management studies the recommendations, and decides whether or not to accept them or any part thereof. Normally, a majority of the recommendations are accepted</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69737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010" y="172000"/>
            <a:ext cx="11912959" cy="6555641"/>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V. Carrot </a:t>
            </a:r>
            <a:r>
              <a:rPr lang="en-US" sz="2000" b="1" dirty="0">
                <a:latin typeface="Times New Roman" panose="02020603050405020304" pitchFamily="18" charset="0"/>
                <a:cs typeface="Times New Roman" panose="02020603050405020304" pitchFamily="18" charset="0"/>
              </a:rPr>
              <a:t>and Stick Approach</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carrot and the stick approach of motivation is based on the ancient story that the best way to make a donkey move is to put a carrot in front of him or to hit with a stick from behind. </a:t>
            </a: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carrot is the reward for moving forward and the stick is the punishment for not moving</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carrot and the stick approach of motivating people takes the view that  some carrots (rewards) like pay, promotion, etc., can be used for motivating people to improve their performance, and at times, some sticks (punishments) in the form of cut in pay, withdrawal of certain benefits can force people to show desired behavior and performance. </a:t>
            </a:r>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Certain precautions to be followed while applying the carrot and stick approach in motivating employees: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1 Carrots should be more preferred as compared to sticks, as people do not like to be punished but to be rewarded.</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2 Sticks may have an irreversible damage to people.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3. Sticks may affect the group morale, especially when the punished employee is an important member of the group.</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7142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374" y="345969"/>
            <a:ext cx="11865736" cy="5293757"/>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4. The erring member may be given warnings rather than implementing certain drastic measures such as demotion or cut in pay.</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5. Sticks must be given at the right time. The punishment must be immediate and not delayed, so as to make people to modify their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and performance at the right time.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6. Sticks must be provided with caution and care. The wrong door must be punished and not someone else</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VII. Workers' Empowerment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Empowerment is any process that provides greater autonomy. employees through the sharing of relevant information and that provision of control over factors affecting job performance Empowerment enables employees to cope up With situations and makes them to take control of problems as they arise.</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626729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011" y="393905"/>
            <a:ext cx="12015989" cy="4216539"/>
          </a:xfrm>
          <a:prstGeom prst="rect">
            <a:avLst/>
          </a:prstGeom>
        </p:spPr>
        <p:txBody>
          <a:bodyPr wrap="square">
            <a:spAutoFit/>
          </a:bodyPr>
          <a:lstStyle/>
          <a:p>
            <a:pPr marL="342900" indent="-342900">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Definition of Organizational Behavior</a:t>
            </a:r>
            <a:r>
              <a:rPr lang="en-US" sz="2400" b="1" dirty="0" smtClean="0">
                <a:latin typeface="Times New Roman" panose="02020603050405020304" pitchFamily="18" charset="0"/>
                <a:cs typeface="Times New Roman" panose="02020603050405020304" pitchFamily="18" charset="0"/>
              </a:rPr>
              <a:t>:</a:t>
            </a:r>
          </a:p>
          <a:p>
            <a:endParaRPr lang="en-US" sz="24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According to Robbins, “</a:t>
            </a:r>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behavior can be defined as the understanding, prediction, and management of human behavior in organizations.”</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t>
            </a:r>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is the study and application of knowledge about how people act within an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It is a human tool for human benefit. It applies broadly to the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of people in all types of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Newstrom</a:t>
            </a:r>
            <a:r>
              <a:rPr lang="en-US" sz="2000" b="1" dirty="0">
                <a:latin typeface="Times New Roman" panose="02020603050405020304" pitchFamily="18" charset="0"/>
                <a:cs typeface="Times New Roman" panose="02020603050405020304" pitchFamily="18" charset="0"/>
              </a:rPr>
              <a:t> and Davis</a:t>
            </a:r>
            <a:r>
              <a:rPr lang="en-US" sz="2000" b="1" dirty="0" smtClean="0">
                <a:latin typeface="Times New Roman" panose="02020603050405020304" pitchFamily="18" charset="0"/>
                <a:cs typeface="Times New Roman" panose="02020603050405020304" pitchFamily="18" charset="0"/>
              </a:rPr>
              <a:t>.</a:t>
            </a:r>
          </a:p>
          <a:p>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Fred </a:t>
            </a:r>
            <a:r>
              <a:rPr lang="en-US" sz="2000" b="1" dirty="0" err="1">
                <a:latin typeface="Times New Roman" panose="02020603050405020304" pitchFamily="18" charset="0"/>
                <a:cs typeface="Times New Roman" panose="02020603050405020304" pitchFamily="18" charset="0"/>
              </a:rPr>
              <a:t>Luthans</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organizational behavior is directly </a:t>
            </a:r>
            <a:r>
              <a:rPr lang="en-US" sz="2000" dirty="0" smtClean="0">
                <a:latin typeface="Times New Roman" panose="02020603050405020304" pitchFamily="18" charset="0"/>
                <a:cs typeface="Times New Roman" panose="02020603050405020304" pitchFamily="18" charset="0"/>
              </a:rPr>
              <a:t>concerned with </a:t>
            </a:r>
            <a:r>
              <a:rPr lang="en-US" sz="2000" dirty="0">
                <a:latin typeface="Times New Roman" panose="02020603050405020304" pitchFamily="18" charset="0"/>
                <a:cs typeface="Times New Roman" panose="02020603050405020304" pitchFamily="18" charset="0"/>
              </a:rPr>
              <a:t>the understanding, prediction and control </a:t>
            </a:r>
            <a:r>
              <a:rPr lang="en-US" sz="2000">
                <a:latin typeface="Times New Roman" panose="02020603050405020304" pitchFamily="18" charset="0"/>
                <a:cs typeface="Times New Roman" panose="02020603050405020304" pitchFamily="18" charset="0"/>
              </a:rPr>
              <a:t>of </a:t>
            </a:r>
            <a:r>
              <a:rPr lang="en-US" sz="2000" smtClean="0">
                <a:latin typeface="Times New Roman" panose="02020603050405020304" pitchFamily="18" charset="0"/>
                <a:cs typeface="Times New Roman" panose="02020603050405020304" pitchFamily="18" charset="0"/>
              </a:rPr>
              <a:t>human behavior</a:t>
            </a:r>
            <a:r>
              <a:rPr lang="en-US" sz="2000" dirty="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917251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767" y="323756"/>
            <a:ext cx="11990233" cy="5601533"/>
          </a:xfrm>
          <a:prstGeom prst="rect">
            <a:avLst/>
          </a:prstGeom>
        </p:spPr>
        <p:txBody>
          <a:bodyPr wrap="square">
            <a:spAutoFit/>
          </a:bodyPr>
          <a:lstStyle/>
          <a:p>
            <a:endParaRPr lang="en-US" dirty="0"/>
          </a:p>
          <a:p>
            <a:r>
              <a:rPr lang="en-US" sz="2000" dirty="0">
                <a:latin typeface="Times New Roman" panose="02020603050405020304" pitchFamily="18" charset="0"/>
                <a:cs typeface="Times New Roman" panose="02020603050405020304" pitchFamily="18" charset="0"/>
              </a:rPr>
              <a:t>Some of the approaches for </a:t>
            </a:r>
            <a:r>
              <a:rPr lang="en-US" sz="2000" dirty="0" smtClean="0">
                <a:latin typeface="Times New Roman" panose="02020603050405020304" pitchFamily="18" charset="0"/>
                <a:cs typeface="Times New Roman" panose="02020603050405020304" pitchFamily="18" charset="0"/>
              </a:rPr>
              <a:t>Employees</a:t>
            </a:r>
            <a:r>
              <a:rPr lang="en-US" sz="2000" dirty="0">
                <a:latin typeface="Times New Roman" panose="02020603050405020304" pitchFamily="18" charset="0"/>
                <a:cs typeface="Times New Roman" panose="02020603050405020304" pitchFamily="18" charset="0"/>
              </a:rPr>
              <a:t>' empowerment are as follows: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Providing emotional support such as reduction of stress and anxiety through better role definition, job assistance, and honest caring</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Using social reinforcement and persuasion such as giving praise, encouragement and verbal feedback, which can raise self-confidence.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Providing successful role models, by allowing them to observe peers who have already performed successfully in respect of the job.</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Allowing more control, such as giving them discretion over job performance and then holding them responsible for such outcomes.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Helping employees to achieve mastery in job by providing training, coaching, and counselling, which would improve their performance.</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3205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63417"/>
          </a:xfrm>
          <a:prstGeom prst="rect">
            <a:avLst/>
          </a:prstGeom>
        </p:spPr>
        <p:txBody>
          <a:bodyPr wrap="square">
            <a:spAutoFit/>
          </a:bodyPr>
          <a:lstStyle/>
          <a:p>
            <a:pPr marL="342900" indent="-342900">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Nature and Characteristics of </a:t>
            </a:r>
            <a:r>
              <a:rPr lang="en-US" sz="2400" b="1" dirty="0" err="1" smtClean="0">
                <a:latin typeface="Times New Roman" panose="02020603050405020304" pitchFamily="18" charset="0"/>
                <a:cs typeface="Times New Roman" panose="02020603050405020304" pitchFamily="18" charset="0"/>
              </a:rPr>
              <a:t>Organisational</a:t>
            </a:r>
            <a:r>
              <a:rPr lang="en-US" sz="2400" b="1" dirty="0" smtClean="0">
                <a:latin typeface="Times New Roman" panose="02020603050405020304" pitchFamily="18" charset="0"/>
                <a:cs typeface="Times New Roman" panose="02020603050405020304" pitchFamily="18" charset="0"/>
              </a:rPr>
              <a:t> </a:t>
            </a:r>
            <a:r>
              <a:rPr lang="en-US" sz="2400" b="1" dirty="0" err="1" smtClean="0">
                <a:latin typeface="Times New Roman" panose="02020603050405020304" pitchFamily="18" charset="0"/>
                <a:cs typeface="Times New Roman" panose="02020603050405020304" pitchFamily="18" charset="0"/>
              </a:rPr>
              <a:t>Behaviour</a:t>
            </a:r>
            <a:r>
              <a:rPr lang="en-US" sz="2400" b="1" dirty="0" smtClean="0">
                <a:latin typeface="Times New Roman" panose="02020603050405020304" pitchFamily="18" charset="0"/>
                <a:cs typeface="Times New Roman" panose="02020603050405020304" pitchFamily="18" charset="0"/>
              </a:rPr>
              <a:t> </a:t>
            </a:r>
          </a:p>
          <a:p>
            <a:pPr marL="342900" indent="-342900">
              <a:buFont typeface="Wingdings" panose="05000000000000000000" pitchFamily="2" charset="2"/>
              <a:buChar char="v"/>
            </a:pP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1.A </a:t>
            </a:r>
            <a:r>
              <a:rPr lang="en-US" sz="2000" b="1" dirty="0">
                <a:latin typeface="Times New Roman" panose="02020603050405020304" pitchFamily="18" charset="0"/>
                <a:cs typeface="Times New Roman" panose="02020603050405020304" pitchFamily="18" charset="0"/>
              </a:rPr>
              <a:t>Humanistic and Optimistic Approach:</a:t>
            </a:r>
          </a:p>
          <a:p>
            <a:r>
              <a:rPr lang="en-US" sz="2000" dirty="0">
                <a:latin typeface="Times New Roman" panose="02020603050405020304" pitchFamily="18" charset="0"/>
                <a:cs typeface="Times New Roman" panose="02020603050405020304" pitchFamily="18" charset="0"/>
              </a:rPr>
              <a:t>Organizational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applies humanistic approach towards people working in the organization. It, deals with the thinking and feeling of human beings</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2.An </a:t>
            </a:r>
            <a:r>
              <a:rPr lang="en-US" sz="2000" b="1" dirty="0">
                <a:latin typeface="Times New Roman" panose="02020603050405020304" pitchFamily="18" charset="0"/>
                <a:cs typeface="Times New Roman" panose="02020603050405020304" pitchFamily="18" charset="0"/>
              </a:rPr>
              <a:t>Interdisciplinary Approach:</a:t>
            </a:r>
          </a:p>
          <a:p>
            <a:r>
              <a:rPr lang="en-US" sz="2000" dirty="0">
                <a:latin typeface="Times New Roman" panose="02020603050405020304" pitchFamily="18" charset="0"/>
                <a:cs typeface="Times New Roman" panose="02020603050405020304" pitchFamily="18" charset="0"/>
              </a:rPr>
              <a:t>Organizational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is essentially an interdisci­plinary approach to study human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at work. It tries to integrate the relevant knowledge drawn from re­lated disciplines like psychology, sociology and anthro­pology to make them applicable for studying and </a:t>
            </a:r>
            <a:r>
              <a:rPr lang="en-US" sz="2000" dirty="0" err="1">
                <a:latin typeface="Times New Roman" panose="02020603050405020304" pitchFamily="18" charset="0"/>
                <a:cs typeface="Times New Roman" panose="02020603050405020304" pitchFamily="18" charset="0"/>
              </a:rPr>
              <a:t>analysing</a:t>
            </a:r>
            <a:r>
              <a:rPr lang="en-US" sz="2000" dirty="0">
                <a:latin typeface="Times New Roman" panose="02020603050405020304" pitchFamily="18" charset="0"/>
                <a:cs typeface="Times New Roman" panose="02020603050405020304" pitchFamily="18" charset="0"/>
              </a:rPr>
              <a:t> organizational </a:t>
            </a:r>
            <a:r>
              <a:rPr lang="en-US" sz="2000" dirty="0" err="1">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An </a:t>
            </a:r>
            <a:r>
              <a:rPr lang="en-US" sz="2000" b="1" dirty="0">
                <a:latin typeface="Times New Roman" panose="02020603050405020304" pitchFamily="18" charset="0"/>
                <a:cs typeface="Times New Roman" panose="02020603050405020304" pitchFamily="18" charset="0"/>
              </a:rPr>
              <a:t>Applied Science:</a:t>
            </a:r>
          </a:p>
          <a:p>
            <a:r>
              <a:rPr lang="en-US" sz="2000" dirty="0">
                <a:latin typeface="Times New Roman" panose="02020603050405020304" pitchFamily="18" charset="0"/>
                <a:cs typeface="Times New Roman" panose="02020603050405020304" pitchFamily="18" charset="0"/>
              </a:rPr>
              <a:t>The very nature of O.B. is applied. What O.B. basically does is the application of various researches to solve the organizational problems related to human </a:t>
            </a:r>
            <a:r>
              <a:rPr lang="en-US" sz="2000" dirty="0" err="1">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Three </a:t>
            </a:r>
            <a:r>
              <a:rPr lang="en-US" sz="2000" b="1" dirty="0">
                <a:latin typeface="Times New Roman" panose="02020603050405020304" pitchFamily="18" charset="0"/>
                <a:cs typeface="Times New Roman" panose="02020603050405020304" pitchFamily="18" charset="0"/>
              </a:rPr>
              <a:t>Levels of Analysis</a:t>
            </a:r>
            <a:r>
              <a:rPr lang="en-US" sz="2000" b="1" dirty="0" smtClean="0">
                <a:latin typeface="Times New Roman" panose="02020603050405020304" pitchFamily="18" charset="0"/>
                <a:cs typeface="Times New Roman" panose="02020603050405020304" pitchFamily="18" charset="0"/>
              </a:rPr>
              <a:t>:</a:t>
            </a:r>
          </a:p>
          <a:p>
            <a:endParaRPr lang="en-US" sz="2000" b="1" dirty="0">
              <a:latin typeface="Times New Roman" panose="02020603050405020304" pitchFamily="18" charset="0"/>
              <a:cs typeface="Times New Roman" panose="02020603050405020304" pitchFamily="18" charset="0"/>
            </a:endParaRPr>
          </a:p>
          <a:p>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encompasses the study of three levels of analysis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namely </a:t>
            </a:r>
            <a:r>
              <a:rPr lang="en-US" sz="2000" dirty="0">
                <a:latin typeface="Times New Roman" panose="02020603050405020304" pitchFamily="18" charset="0"/>
                <a:cs typeface="Times New Roman" panose="02020603050405020304" pitchFamily="18" charset="0"/>
              </a:rPr>
              <a:t>individual </a:t>
            </a:r>
            <a:r>
              <a:rPr lang="en-US" sz="2000" dirty="0" err="1">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a:t>
            </a:r>
          </a:p>
          <a:p>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inter-individual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and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of </a:t>
            </a:r>
            <a:r>
              <a:rPr lang="en-US" sz="2000" dirty="0" err="1">
                <a:latin typeface="Times New Roman" panose="02020603050405020304" pitchFamily="18" charset="0"/>
                <a:cs typeface="Times New Roman" panose="02020603050405020304" pitchFamily="18" charset="0"/>
              </a:rPr>
              <a:t>organisations</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themselves.</a:t>
            </a:r>
          </a:p>
          <a:p>
            <a:r>
              <a:rPr lang="en-US" sz="2000" dirty="0" smtClean="0">
                <a:latin typeface="Times New Roman" panose="02020603050405020304" pitchFamily="18" charset="0"/>
                <a:cs typeface="Times New Roman" panose="02020603050405020304" pitchFamily="18" charset="0"/>
              </a:rPr>
              <a:t>The field of </a:t>
            </a:r>
            <a:r>
              <a:rPr lang="en-US" sz="2000" dirty="0" err="1" smtClean="0">
                <a:latin typeface="Times New Roman" panose="02020603050405020304" pitchFamily="18" charset="0"/>
                <a:cs typeface="Times New Roman" panose="02020603050405020304" pitchFamily="18" charset="0"/>
              </a:rPr>
              <a:t>organisational</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 embraces all these levels as being complementary to each other.</a:t>
            </a:r>
            <a:endParaRPr lang="en-US" sz="20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7960819" y="4790940"/>
            <a:ext cx="3681681" cy="1731526"/>
          </a:xfrm>
          <a:prstGeom prst="rect">
            <a:avLst/>
          </a:prstGeom>
        </p:spPr>
      </p:pic>
    </p:spTree>
    <p:extLst>
      <p:ext uri="{BB962C8B-B14F-4D97-AF65-F5344CB8AC3E}">
        <p14:creationId xmlns:p14="http://schemas.microsoft.com/office/powerpoint/2010/main" val="14267627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1668" y="359467"/>
            <a:ext cx="12050332" cy="5940088"/>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5. A </a:t>
            </a:r>
            <a:r>
              <a:rPr lang="en-US" sz="2000" b="1" dirty="0">
                <a:latin typeface="Times New Roman" panose="02020603050405020304" pitchFamily="18" charset="0"/>
                <a:cs typeface="Times New Roman" panose="02020603050405020304" pitchFamily="18" charset="0"/>
              </a:rPr>
              <a:t>Science as well as an Art</a:t>
            </a:r>
            <a:r>
              <a:rPr lang="en-US" sz="2000" b="1" dirty="0" smtClean="0">
                <a:latin typeface="Times New Roman" panose="02020603050405020304" pitchFamily="18" charset="0"/>
                <a:cs typeface="Times New Roman" panose="02020603050405020304" pitchFamily="18" charset="0"/>
              </a:rPr>
              <a:t>:</a:t>
            </a:r>
          </a:p>
          <a:p>
            <a:r>
              <a:rPr lang="en-US" sz="2000" dirty="0" err="1" smtClean="0">
                <a:latin typeface="Times New Roman" panose="02020603050405020304" pitchFamily="18" charset="0"/>
                <a:cs typeface="Times New Roman" panose="02020603050405020304" pitchFamily="18" charset="0"/>
              </a:rPr>
              <a:t>Organisational</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is a science as well as an art. The systematic knowledge about human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is a science and the application of </a:t>
            </a:r>
            <a:r>
              <a:rPr lang="en-US" sz="2000" dirty="0" err="1">
                <a:latin typeface="Times New Roman" panose="02020603050405020304" pitchFamily="18" charset="0"/>
                <a:cs typeface="Times New Roman" panose="02020603050405020304" pitchFamily="18" charset="0"/>
              </a:rPr>
              <a:t>behavioural</a:t>
            </a:r>
            <a:r>
              <a:rPr lang="en-US" sz="2000" dirty="0">
                <a:latin typeface="Times New Roman" panose="02020603050405020304" pitchFamily="18" charset="0"/>
                <a:cs typeface="Times New Roman" panose="02020603050405020304" pitchFamily="18" charset="0"/>
              </a:rPr>
              <a:t> knowledge and skills is an art. </a:t>
            </a:r>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is not an exact science because it cannot exactly predict the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of people in </a:t>
            </a:r>
            <a:r>
              <a:rPr lang="en-US" sz="2000" dirty="0" err="1">
                <a:latin typeface="Times New Roman" panose="02020603050405020304" pitchFamily="18" charset="0"/>
                <a:cs typeface="Times New Roman" panose="02020603050405020304" pitchFamily="18" charset="0"/>
              </a:rPr>
              <a:t>organisations</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6. A </a:t>
            </a:r>
            <a:r>
              <a:rPr lang="en-US" sz="2000" b="1" dirty="0">
                <a:latin typeface="Times New Roman" panose="02020603050405020304" pitchFamily="18" charset="0"/>
                <a:cs typeface="Times New Roman" panose="02020603050405020304" pitchFamily="18" charset="0"/>
              </a:rPr>
              <a:t>Body of Theory, Research and Application</a:t>
            </a:r>
            <a:r>
              <a:rPr lang="en-US" sz="2000" b="1" dirty="0" smtClean="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a:p>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consists of a body of theory, research and application which helps in understanding the human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in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All these techniques help the managers to solve human problems in </a:t>
            </a:r>
            <a:r>
              <a:rPr lang="en-US" sz="2000" dirty="0" err="1">
                <a:latin typeface="Times New Roman" panose="02020603050405020304" pitchFamily="18" charset="0"/>
                <a:cs typeface="Times New Roman" panose="02020603050405020304" pitchFamily="18" charset="0"/>
              </a:rPr>
              <a:t>organisations</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Rational Thinking: </a:t>
            </a:r>
          </a:p>
          <a:p>
            <a:r>
              <a:rPr lang="en-US" sz="2000" dirty="0" err="1" smtClean="0">
                <a:latin typeface="Times New Roman" panose="02020603050405020304" pitchFamily="18" charset="0"/>
                <a:cs typeface="Times New Roman" panose="02020603050405020304" pitchFamily="18" charset="0"/>
              </a:rPr>
              <a:t>Organisational</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provides a rational thinking about people and their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The major objective of </a:t>
            </a:r>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is to explain and predict human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in </a:t>
            </a:r>
            <a:r>
              <a:rPr lang="en-US" sz="2000" dirty="0" err="1">
                <a:latin typeface="Times New Roman" panose="02020603050405020304" pitchFamily="18" charset="0"/>
                <a:cs typeface="Times New Roman" panose="02020603050405020304" pitchFamily="18" charset="0"/>
              </a:rPr>
              <a:t>organisations</a:t>
            </a:r>
            <a:r>
              <a:rPr lang="en-US" sz="2000" dirty="0">
                <a:latin typeface="Times New Roman" panose="02020603050405020304" pitchFamily="18" charset="0"/>
                <a:cs typeface="Times New Roman" panose="02020603050405020304" pitchFamily="18" charset="0"/>
              </a:rPr>
              <a:t>, so that result yielding situations can be </a:t>
            </a:r>
            <a:r>
              <a:rPr lang="en-US" sz="2000" dirty="0" smtClean="0">
                <a:latin typeface="Times New Roman" panose="02020603050405020304" pitchFamily="18" charset="0"/>
                <a:cs typeface="Times New Roman" panose="02020603050405020304" pitchFamily="18" charset="0"/>
              </a:rPr>
              <a:t>created.</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8</a:t>
            </a:r>
            <a:r>
              <a:rPr lang="en-US" sz="2000" b="1" dirty="0">
                <a:latin typeface="Times New Roman" panose="02020603050405020304" pitchFamily="18" charset="0"/>
                <a:cs typeface="Times New Roman" panose="02020603050405020304" pitchFamily="18" charset="0"/>
              </a:rPr>
              <a:t>. Beneficial to both </a:t>
            </a:r>
            <a:r>
              <a:rPr lang="en-US" sz="2000" b="1" dirty="0" err="1">
                <a:latin typeface="Times New Roman" panose="02020603050405020304" pitchFamily="18" charset="0"/>
                <a:cs typeface="Times New Roman" panose="02020603050405020304" pitchFamily="18" charset="0"/>
              </a:rPr>
              <a:t>Organisation</a:t>
            </a:r>
            <a:r>
              <a:rPr lang="en-US" sz="2000" b="1" dirty="0">
                <a:latin typeface="Times New Roman" panose="02020603050405020304" pitchFamily="18" charset="0"/>
                <a:cs typeface="Times New Roman" panose="02020603050405020304" pitchFamily="18" charset="0"/>
              </a:rPr>
              <a:t> and </a:t>
            </a:r>
            <a:r>
              <a:rPr lang="en-US" sz="2000" b="1" dirty="0" smtClean="0">
                <a:latin typeface="Times New Roman" panose="02020603050405020304" pitchFamily="18" charset="0"/>
                <a:cs typeface="Times New Roman" panose="02020603050405020304" pitchFamily="18" charset="0"/>
              </a:rPr>
              <a:t>Individuals</a:t>
            </a:r>
            <a:r>
              <a:rPr lang="en-US" sz="2000" b="1"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Organisational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creates an atmosphere whereby both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and individuals are benefitted by each other. A reasonable climate is created so that employees may get much needed satisfaction and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may attain its objectives.</a:t>
            </a:r>
          </a:p>
          <a:p>
            <a:endParaRPr lang="en-US" sz="2000" dirty="0">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6871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0152" y="265116"/>
            <a:ext cx="12101848" cy="6247864"/>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IMPORTANCE OF </a:t>
            </a:r>
            <a:r>
              <a:rPr lang="en-US" sz="2000" b="1" dirty="0" smtClean="0">
                <a:latin typeface="Times New Roman" panose="02020603050405020304" pitchFamily="18" charset="0"/>
                <a:cs typeface="Times New Roman" panose="02020603050405020304" pitchFamily="18" charset="0"/>
              </a:rPr>
              <a:t>ORGANIZATIONAL </a:t>
            </a:r>
            <a:r>
              <a:rPr lang="en-US" sz="2000" b="1" dirty="0">
                <a:latin typeface="Times New Roman" panose="02020603050405020304" pitchFamily="18" charset="0"/>
                <a:cs typeface="Times New Roman" panose="02020603050405020304" pitchFamily="18" charset="0"/>
              </a:rPr>
              <a:t>BEHAVIOR/ WHY TO STUDY </a:t>
            </a:r>
            <a:r>
              <a:rPr lang="en-US" sz="2000" b="1" dirty="0" smtClean="0">
                <a:latin typeface="Times New Roman" panose="02020603050405020304" pitchFamily="18" charset="0"/>
                <a:cs typeface="Times New Roman" panose="02020603050405020304" pitchFamily="18" charset="0"/>
              </a:rPr>
              <a:t>OB/ GOALS OF OB:</a:t>
            </a:r>
          </a:p>
          <a:p>
            <a:endParaRPr lang="en-US" sz="2000" dirty="0">
              <a:latin typeface="Times New Roman" panose="02020603050405020304" pitchFamily="18" charset="0"/>
              <a:cs typeface="Times New Roman" panose="02020603050405020304" pitchFamily="18" charset="0"/>
            </a:endParaRPr>
          </a:p>
          <a:p>
            <a:pPr>
              <a:lnSpc>
                <a:spcPct val="150000"/>
              </a:lnSpc>
            </a:pPr>
            <a:r>
              <a:rPr lang="en-US" sz="2000" dirty="0" smtClean="0">
                <a:latin typeface="Times New Roman" panose="02020603050405020304" pitchFamily="18" charset="0"/>
                <a:cs typeface="Times New Roman" panose="02020603050405020304" pitchFamily="18" charset="0"/>
              </a:rPr>
              <a:t>1. It </a:t>
            </a:r>
            <a:r>
              <a:rPr lang="en-US" sz="2000" dirty="0">
                <a:latin typeface="Times New Roman" panose="02020603050405020304" pitchFamily="18" charset="0"/>
                <a:cs typeface="Times New Roman" panose="02020603050405020304" pitchFamily="18" charset="0"/>
              </a:rPr>
              <a:t>builds better relationship by achieving, people, organizational, and social objectives</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nSpc>
                <a:spcPct val="150000"/>
              </a:lnSpc>
            </a:pPr>
            <a:r>
              <a:rPr lang="en-US" sz="2000" dirty="0">
                <a:latin typeface="Times New Roman" panose="02020603050405020304" pitchFamily="18" charset="0"/>
                <a:cs typeface="Times New Roman" panose="02020603050405020304" pitchFamily="18" charset="0"/>
              </a:rPr>
              <a:t>2. It covers a wide array of human resource like Behavior, training and development, change </a:t>
            </a:r>
            <a:r>
              <a:rPr lang="en-US" sz="2000" dirty="0" smtClean="0">
                <a:latin typeface="Times New Roman" panose="02020603050405020304" pitchFamily="18" charset="0"/>
                <a:cs typeface="Times New Roman" panose="02020603050405020304" pitchFamily="18" charset="0"/>
              </a:rPr>
              <a:t>management,</a:t>
            </a:r>
          </a:p>
          <a:p>
            <a:pPr>
              <a:lnSpc>
                <a:spcPct val="150000"/>
              </a:lnSpc>
            </a:pPr>
            <a:r>
              <a:rPr lang="en-US" sz="2000" dirty="0" smtClean="0">
                <a:latin typeface="Times New Roman" panose="02020603050405020304" pitchFamily="18" charset="0"/>
                <a:cs typeface="Times New Roman" panose="02020603050405020304" pitchFamily="18" charset="0"/>
              </a:rPr>
              <a:t>leadership, teams etc.</a:t>
            </a:r>
          </a:p>
          <a:p>
            <a:pPr>
              <a:lnSpc>
                <a:spcPct val="150000"/>
              </a:lnSpc>
            </a:pPr>
            <a:r>
              <a:rPr lang="en-US" sz="2000" dirty="0" smtClean="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 It brings coordination which is the essence of management</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nSpc>
                <a:spcPct val="150000"/>
              </a:lnSpc>
            </a:pPr>
            <a:r>
              <a:rPr lang="en-US" sz="2000" dirty="0">
                <a:latin typeface="Times New Roman" panose="02020603050405020304" pitchFamily="18" charset="0"/>
                <a:cs typeface="Times New Roman" panose="02020603050405020304" pitchFamily="18" charset="0"/>
              </a:rPr>
              <a:t>4. It improves goodwill of the organization</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nSpc>
                <a:spcPct val="150000"/>
              </a:lnSpc>
            </a:pPr>
            <a:r>
              <a:rPr lang="en-US" sz="2000" dirty="0">
                <a:latin typeface="Times New Roman" panose="02020603050405020304" pitchFamily="18" charset="0"/>
                <a:cs typeface="Times New Roman" panose="02020603050405020304" pitchFamily="18" charset="0"/>
              </a:rPr>
              <a:t>5. It helps to achieve objectives quickly</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nSpc>
                <a:spcPct val="150000"/>
              </a:lnSpc>
            </a:pPr>
            <a:r>
              <a:rPr lang="en-US" sz="2000" dirty="0">
                <a:latin typeface="Times New Roman" panose="02020603050405020304" pitchFamily="18" charset="0"/>
                <a:cs typeface="Times New Roman" panose="02020603050405020304" pitchFamily="18" charset="0"/>
              </a:rPr>
              <a:t>6. It makes optimum utilization of resources</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nSpc>
                <a:spcPct val="150000"/>
              </a:lnSpc>
            </a:pPr>
            <a:r>
              <a:rPr lang="en-US" sz="2000" dirty="0">
                <a:latin typeface="Times New Roman" panose="02020603050405020304" pitchFamily="18" charset="0"/>
                <a:cs typeface="Times New Roman" panose="02020603050405020304" pitchFamily="18" charset="0"/>
              </a:rPr>
              <a:t>7. It facilitates motivation</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nSpc>
                <a:spcPct val="150000"/>
              </a:lnSpc>
            </a:pPr>
            <a:r>
              <a:rPr lang="en-US" sz="2000" dirty="0">
                <a:latin typeface="Times New Roman" panose="02020603050405020304" pitchFamily="18" charset="0"/>
                <a:cs typeface="Times New Roman" panose="02020603050405020304" pitchFamily="18" charset="0"/>
              </a:rPr>
              <a:t>8. It leads to higher efficiency.</a:t>
            </a:r>
          </a:p>
          <a:p>
            <a:pPr>
              <a:lnSpc>
                <a:spcPct val="150000"/>
              </a:lnSpc>
            </a:pPr>
            <a:r>
              <a:rPr lang="en-US" sz="2000" dirty="0">
                <a:latin typeface="Times New Roman" panose="02020603050405020304" pitchFamily="18" charset="0"/>
                <a:cs typeface="Times New Roman" panose="02020603050405020304" pitchFamily="18" charset="0"/>
              </a:rPr>
              <a:t>9. It improves relations in the organization.</a:t>
            </a:r>
          </a:p>
          <a:p>
            <a:pPr>
              <a:lnSpc>
                <a:spcPct val="150000"/>
              </a:lnSpc>
            </a:pPr>
            <a:r>
              <a:rPr lang="en-US" sz="2000" dirty="0">
                <a:latin typeface="Times New Roman" panose="02020603050405020304" pitchFamily="18" charset="0"/>
                <a:cs typeface="Times New Roman" panose="02020603050405020304" pitchFamily="18" charset="0"/>
              </a:rPr>
              <a:t>10. It is multidisciplinary in the sense that applies different techniques, methods, and theories to evaluate the</a:t>
            </a:r>
          </a:p>
          <a:p>
            <a:pPr>
              <a:lnSpc>
                <a:spcPct val="150000"/>
              </a:lnSpc>
            </a:pPr>
            <a:r>
              <a:rPr lang="en-US" sz="2000" dirty="0">
                <a:latin typeface="Times New Roman" panose="02020603050405020304" pitchFamily="18" charset="0"/>
                <a:cs typeface="Times New Roman" panose="02020603050405020304" pitchFamily="18" charset="0"/>
              </a:rPr>
              <a:t>performances</a:t>
            </a:r>
          </a:p>
        </p:txBody>
      </p:sp>
    </p:spTree>
    <p:extLst>
      <p:ext uri="{BB962C8B-B14F-4D97-AF65-F5344CB8AC3E}">
        <p14:creationId xmlns:p14="http://schemas.microsoft.com/office/powerpoint/2010/main" val="2361946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7578" y="254992"/>
            <a:ext cx="11934422" cy="5755422"/>
          </a:xfrm>
          <a:prstGeom prst="rect">
            <a:avLst/>
          </a:prstGeom>
        </p:spPr>
        <p:txBody>
          <a:bodyPr wrap="square">
            <a:spAutoFit/>
          </a:bodyPr>
          <a:lstStyle/>
          <a:p>
            <a:pPr marL="342900" indent="-342900">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The scope of </a:t>
            </a:r>
            <a:r>
              <a:rPr lang="en-US" sz="2400" b="1" dirty="0" smtClean="0">
                <a:latin typeface="Times New Roman" panose="02020603050405020304" pitchFamily="18" charset="0"/>
                <a:cs typeface="Times New Roman" panose="02020603050405020304" pitchFamily="18" charset="0"/>
              </a:rPr>
              <a:t>organizational behavior integrates </a:t>
            </a:r>
            <a:r>
              <a:rPr lang="en-US" sz="2400" b="1" dirty="0">
                <a:latin typeface="Times New Roman" panose="02020603050405020304" pitchFamily="18" charset="0"/>
                <a:cs typeface="Times New Roman" panose="02020603050405020304" pitchFamily="18" charset="0"/>
              </a:rPr>
              <a:t>3 concepts respectively:</a:t>
            </a:r>
          </a:p>
          <a:p>
            <a:pPr marL="342900" indent="-342900">
              <a:buFont typeface="Wingdings" panose="05000000000000000000" pitchFamily="2" charset="2"/>
              <a:buChar char="v"/>
            </a:pPr>
            <a:endParaRPr lang="en-US" sz="2400" b="1"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q"/>
            </a:pPr>
            <a:r>
              <a:rPr lang="en-US" sz="2000" b="1" dirty="0">
                <a:latin typeface="Times New Roman" panose="02020603050405020304" pitchFamily="18" charset="0"/>
                <a:cs typeface="Times New Roman" panose="02020603050405020304" pitchFamily="18" charset="0"/>
              </a:rPr>
              <a:t>Individual Behavior</a:t>
            </a:r>
          </a:p>
          <a:p>
            <a:r>
              <a:rPr lang="en-US" sz="2000" dirty="0">
                <a:latin typeface="Times New Roman" panose="02020603050405020304" pitchFamily="18" charset="0"/>
                <a:cs typeface="Times New Roman" panose="02020603050405020304" pitchFamily="18" charset="0"/>
              </a:rPr>
              <a:t>It is the study of individual’s personality, learning, attitudes, motivation, and job satisfaction. In this study, we interact with others in order to study about them and make our perception about them.</a:t>
            </a:r>
          </a:p>
          <a:p>
            <a:r>
              <a:rPr lang="en-US" sz="2000" b="1" dirty="0">
                <a:latin typeface="Times New Roman" panose="02020603050405020304" pitchFamily="18" charset="0"/>
                <a:cs typeface="Times New Roman" panose="02020603050405020304" pitchFamily="18" charset="0"/>
              </a:rPr>
              <a:t>Example: The personal interview round is conducted to interact with candidates to check their skills, apart from those mentioned in the resume.</a:t>
            </a:r>
          </a:p>
          <a:p>
            <a:endParaRPr lang="en-US" sz="2000" b="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a:latin typeface="Times New Roman" panose="02020603050405020304" pitchFamily="18" charset="0"/>
                <a:cs typeface="Times New Roman" panose="02020603050405020304" pitchFamily="18" charset="0"/>
              </a:rPr>
              <a:t>Inter-individual Behavior</a:t>
            </a:r>
          </a:p>
          <a:p>
            <a:r>
              <a:rPr lang="en-US" sz="2000" dirty="0">
                <a:latin typeface="Times New Roman" panose="02020603050405020304" pitchFamily="18" charset="0"/>
                <a:cs typeface="Times New Roman" panose="02020603050405020304" pitchFamily="18" charset="0"/>
              </a:rPr>
              <a:t>It is the study conducted through communication between the employees among themselves as well as their subordinates, understanding people’s leadership qualities, group dynamics, group conflicts, power and politics.</a:t>
            </a:r>
          </a:p>
          <a:p>
            <a:r>
              <a:rPr lang="en-US" sz="2000" b="1" dirty="0">
                <a:latin typeface="Times New Roman" panose="02020603050405020304" pitchFamily="18" charset="0"/>
                <a:cs typeface="Times New Roman" panose="02020603050405020304" pitchFamily="18" charset="0"/>
              </a:rPr>
              <a:t>Example: A meeting to decide list of new board members</a:t>
            </a:r>
            <a:r>
              <a:rPr lang="en-US" sz="2000" b="1" dirty="0" smtClean="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a:latin typeface="Times New Roman" panose="02020603050405020304" pitchFamily="18" charset="0"/>
                <a:cs typeface="Times New Roman" panose="02020603050405020304" pitchFamily="18" charset="0"/>
              </a:rPr>
              <a:t>Group Behavior</a:t>
            </a:r>
          </a:p>
          <a:p>
            <a:r>
              <a:rPr lang="en-US" sz="2000" dirty="0">
                <a:latin typeface="Times New Roman" panose="02020603050405020304" pitchFamily="18" charset="0"/>
                <a:cs typeface="Times New Roman" panose="02020603050405020304" pitchFamily="18" charset="0"/>
              </a:rPr>
              <a:t>Group behavior studies the formation of organization, structure of organization and effectiveness of organization. The group efforts made towards the achievement of organization’s goal is group behavior. In short, it is the way how a group behaves.</a:t>
            </a:r>
          </a:p>
          <a:p>
            <a:r>
              <a:rPr lang="en-US" sz="2000" b="1" dirty="0">
                <a:latin typeface="Times New Roman" panose="02020603050405020304" pitchFamily="18" charset="0"/>
                <a:cs typeface="Times New Roman" panose="02020603050405020304" pitchFamily="18" charset="0"/>
              </a:rPr>
              <a:t>Example: Strike, rally </a:t>
            </a:r>
            <a:r>
              <a:rPr lang="en-US" sz="2000" b="1" dirty="0" err="1">
                <a:latin typeface="Times New Roman" panose="02020603050405020304" pitchFamily="18" charset="0"/>
                <a:cs typeface="Times New Roman" panose="02020603050405020304" pitchFamily="18" charset="0"/>
              </a:rPr>
              <a:t>etc</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394652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821</TotalTime>
  <Words>7311</Words>
  <Application>Microsoft Office PowerPoint</Application>
  <PresentationFormat>Widescreen</PresentationFormat>
  <Paragraphs>634</Paragraphs>
  <Slides>50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Times New Roman</vt:lpstr>
      <vt:lpstr>Trebuchet MS</vt:lpstr>
      <vt:lpstr>Wingdings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mithun mhatre</dc:creator>
  <cp:lastModifiedBy>mithun mhatre</cp:lastModifiedBy>
  <cp:revision>53</cp:revision>
  <dcterms:created xsi:type="dcterms:W3CDTF">2021-01-10T15:32:07Z</dcterms:created>
  <dcterms:modified xsi:type="dcterms:W3CDTF">2021-02-15T14:40:57Z</dcterms:modified>
</cp:coreProperties>
</file>