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98" r:id="rId3"/>
    <p:sldId id="282" r:id="rId4"/>
    <p:sldId id="256" r:id="rId5"/>
    <p:sldId id="290" r:id="rId6"/>
    <p:sldId id="283" r:id="rId7"/>
    <p:sldId id="296" r:id="rId8"/>
    <p:sldId id="284" r:id="rId9"/>
    <p:sldId id="299" r:id="rId10"/>
    <p:sldId id="300" r:id="rId11"/>
    <p:sldId id="291" r:id="rId12"/>
    <p:sldId id="301" r:id="rId13"/>
    <p:sldId id="285" r:id="rId14"/>
    <p:sldId id="286" r:id="rId15"/>
    <p:sldId id="302" r:id="rId16"/>
    <p:sldId id="292" r:id="rId17"/>
    <p:sldId id="303" r:id="rId18"/>
    <p:sldId id="293" r:id="rId19"/>
    <p:sldId id="304" r:id="rId20"/>
    <p:sldId id="287" r:id="rId21"/>
    <p:sldId id="305" r:id="rId22"/>
    <p:sldId id="294" r:id="rId23"/>
    <p:sldId id="295" r:id="rId24"/>
    <p:sldId id="307" r:id="rId25"/>
    <p:sldId id="281" r:id="rId26"/>
    <p:sldId id="308" r:id="rId27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66"/>
    <a:srgbClr val="CCFF99"/>
    <a:srgbClr val="0099CC"/>
    <a:srgbClr val="0C788E"/>
    <a:srgbClr val="422C16"/>
    <a:srgbClr val="006666"/>
    <a:srgbClr val="660066"/>
    <a:srgbClr val="CC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323" autoAdjust="0"/>
    <p:restoredTop sz="94652" autoAdjust="0"/>
  </p:normalViewPr>
  <p:slideViewPr>
    <p:cSldViewPr>
      <p:cViewPr varScale="1">
        <p:scale>
          <a:sx n="69" d="100"/>
          <a:sy n="69" d="100"/>
        </p:scale>
        <p:origin x="-49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5E135E-495E-466D-B1BC-253A9D6CE227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0E8970-DEC0-4AA6-99FF-23D8512D60ED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FFD896-FF30-4187-A94F-533FC6EE064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61A20F-C4E2-4E8F-82CF-1DB58F1C1CC3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6A92BC-055F-452B-9E3F-985FD1053B7E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D2D851-B8F3-4840-89A3-D8448AA4D599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CB6985-B151-43DD-8044-051A2446FB7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78BF36-D21B-4AEB-9DB1-01E7EC9E6889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3FDA68-FE2B-4A50-89AA-F9492D8907F1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54F139-E390-4062-81E4-E4FAD69BA5D3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6ABC7F-1D31-4A67-A861-A8EE5E597D3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B05BB2D-3813-40D5-9225-6F5573F2A5D5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643182"/>
            <a:ext cx="9144000" cy="4214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2853"/>
            <a:ext cx="914400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uman Resources Goals - Buy this stock illustration and explore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571480"/>
            <a:ext cx="6858048" cy="58579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FF00"/>
                </a:solidFill>
              </a:rPr>
              <a:t>3. Strategies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Greek word- ‘</a:t>
            </a:r>
            <a:r>
              <a:rPr lang="en-GB" dirty="0" err="1" smtClean="0">
                <a:solidFill>
                  <a:schemeClr val="bg1"/>
                </a:solidFill>
              </a:rPr>
              <a:t>Strategos</a:t>
            </a:r>
            <a:r>
              <a:rPr lang="en-GB" dirty="0" smtClean="0">
                <a:solidFill>
                  <a:schemeClr val="bg1"/>
                </a:solidFill>
              </a:rPr>
              <a:t>’ means the art of the general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Long term objectives 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Broad long term plan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Ex. Strategy to increase future position of the organisation  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Promotion Strategies Images, Stock Photos &amp; Vectors | Shutterstoc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428604"/>
            <a:ext cx="7643866" cy="57864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FF00"/>
                </a:solidFill>
              </a:rPr>
              <a:t>4. </a:t>
            </a:r>
            <a:r>
              <a:rPr lang="en-US" dirty="0" smtClean="0">
                <a:solidFill>
                  <a:srgbClr val="FFFF00"/>
                </a:solidFill>
              </a:rPr>
              <a:t>Policies</a:t>
            </a:r>
            <a:br>
              <a:rPr lang="en-US" dirty="0" smtClean="0">
                <a:solidFill>
                  <a:srgbClr val="FFFF00"/>
                </a:solidFill>
              </a:rPr>
            </a:b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statements of understanding or course of action.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guide the decision-making process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impose limits on the scope of decisions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 </a:t>
            </a:r>
            <a:r>
              <a:rPr lang="en-GB" dirty="0" smtClean="0">
                <a:solidFill>
                  <a:schemeClr val="bg1"/>
                </a:solidFill>
              </a:rPr>
              <a:t>should never be too rigid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For example, a company might have a policy of always paying a minimum dividend of 5% of profits.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en-GB" dirty="0" smtClean="0">
                <a:solidFill>
                  <a:srgbClr val="FFFF00"/>
                </a:solidFill>
              </a:rPr>
              <a:t>5. </a:t>
            </a:r>
            <a:r>
              <a:rPr lang="en-US" dirty="0" smtClean="0">
                <a:solidFill>
                  <a:srgbClr val="FFFF00"/>
                </a:solidFill>
              </a:rPr>
              <a:t>Procedures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472254" cy="4525963"/>
          </a:xfrm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exact manner in which something has to be done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include step-by-step methods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procedures are always practical.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 should not be rigid and difficult to implement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Ex. In college admission procedure 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42" name="Picture 2" descr="Human Resources Policies and Procedures Manuals - PDCA Management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75" y="2285992"/>
            <a:ext cx="2143125" cy="4071966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70" name="Picture 6" descr="Advertising process in marketing of a product. - Doc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4422"/>
            <a:ext cx="9144000" cy="42550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FF00"/>
                </a:solidFill>
              </a:rPr>
              <a:t>6. Rules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Specific statements of what should be done and what should not be done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Ex. No smoking in company’s premises 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Different than policies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Policies provide flexibility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Rules do not allow flexibility 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AutoShape 4" descr="Shopping rules, regulations of malls, Shopping mall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894" name="AutoShape 6" descr="Shopping rules, regulations of malls, Shopping mall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896" name="AutoShape 8" descr="Rules to be followed in shopping mall that may cost you troub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898" name="AutoShape 10" descr="Shopping rules, regulations of malls, Shopping mall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7899" name="Picture 11" descr="C:\Users\Deepa\Desktop\shopping-m2-768x5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0"/>
            <a:ext cx="842968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7. </a:t>
            </a:r>
            <a:r>
              <a:rPr lang="en-US" dirty="0" err="1" smtClean="0">
                <a:solidFill>
                  <a:srgbClr val="FFFF00"/>
                </a:solidFill>
              </a:rPr>
              <a:t>Programme</a:t>
            </a:r>
            <a:r>
              <a:rPr lang="en-US" dirty="0" smtClean="0">
                <a:solidFill>
                  <a:srgbClr val="FFFF00"/>
                </a:solidFill>
              </a:rPr>
              <a:t/>
            </a:r>
            <a:br>
              <a:rPr lang="en-US" dirty="0" smtClean="0">
                <a:solidFill>
                  <a:srgbClr val="FFFF00"/>
                </a:solidFill>
              </a:rPr>
            </a:b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outline of a broad objective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includes many other components of planning.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contains a series of methods, procedures, and policies that the organization needs to implement</a:t>
            </a:r>
          </a:p>
          <a:p>
            <a:r>
              <a:rPr lang="en-GB" dirty="0" smtClean="0">
                <a:solidFill>
                  <a:srgbClr val="00B0F0"/>
                </a:solidFill>
              </a:rPr>
              <a:t>Ex. Training programme</a:t>
            </a:r>
            <a:endParaRPr lang="en-US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Designing a Training Progra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571480"/>
            <a:ext cx="7786742" cy="56436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496"/>
            <a:ext cx="9143999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 descr="C:\Users\Deepa\Pictures\Screenshots\Screenshot (209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3000372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8.Budget</a:t>
            </a:r>
            <a:br>
              <a:rPr lang="en-US" dirty="0" smtClean="0">
                <a:solidFill>
                  <a:srgbClr val="FFFF00"/>
                </a:solidFill>
              </a:rPr>
            </a:b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express expected results in numerical terms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activities, targets, and decisions require budgeting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For example, an income budget shows expected financial results and profits.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Sales budget, advertising budget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Explain The Advertising Budget Process – BMS: Bachelor of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571480"/>
            <a:ext cx="7929618" cy="59293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FF00"/>
                </a:solidFill>
              </a:rPr>
              <a:t>9. Schedules</a:t>
            </a:r>
            <a:r>
              <a:rPr lang="en-GB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829312" cy="4525963"/>
          </a:xfrm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Time table for activities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Start point and completion point of each work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Ensure timely completion of work 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FF00"/>
                </a:solidFill>
              </a:rPr>
              <a:t>10. Projects</a:t>
            </a:r>
            <a:r>
              <a:rPr lang="en-GB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Single use plan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Separate team assigned for separate project 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Ex. Advertising Campaign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Product launch project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Constructions of building project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FF00"/>
                </a:solidFill>
              </a:rPr>
              <a:t/>
            </a:r>
            <a:br>
              <a:rPr lang="en-GB" dirty="0" smtClean="0">
                <a:solidFill>
                  <a:srgbClr val="FFFF00"/>
                </a:solidFill>
              </a:rPr>
            </a:br>
            <a:r>
              <a:rPr lang="en-GB" dirty="0" smtClean="0">
                <a:solidFill>
                  <a:srgbClr val="FFFF00"/>
                </a:solidFill>
              </a:rPr>
              <a:t>Summary ...</a:t>
            </a:r>
            <a:br>
              <a:rPr lang="en-GB" dirty="0" smtClean="0">
                <a:solidFill>
                  <a:srgbClr val="FFFF00"/>
                </a:solidFill>
              </a:rPr>
            </a:br>
            <a:r>
              <a:rPr lang="en-GB" dirty="0" smtClean="0">
                <a:solidFill>
                  <a:srgbClr val="FFFF00"/>
                </a:solidFill>
              </a:rPr>
              <a:t>Components of Planning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5992"/>
            <a:ext cx="4040188" cy="928694"/>
          </a:xfrm>
        </p:spPr>
        <p:txBody>
          <a:bodyPr/>
          <a:lstStyle/>
          <a:p>
            <a:pPr algn="ctr"/>
            <a:r>
              <a:rPr lang="en-GB" sz="3000" dirty="0" smtClean="0">
                <a:solidFill>
                  <a:srgbClr val="0099CC"/>
                </a:solidFill>
              </a:rPr>
              <a:t>Standing Plan</a:t>
            </a:r>
          </a:p>
          <a:p>
            <a:pPr algn="ctr"/>
            <a:r>
              <a:rPr lang="en-GB" sz="2800" dirty="0" smtClean="0">
                <a:solidFill>
                  <a:srgbClr val="FFC000"/>
                </a:solidFill>
              </a:rPr>
              <a:t>Repeated use plan</a:t>
            </a:r>
            <a:endParaRPr lang="en-US" sz="2800" dirty="0">
              <a:solidFill>
                <a:srgbClr val="FFC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429000"/>
            <a:ext cx="4040188" cy="2697162"/>
          </a:xfrm>
        </p:spPr>
        <p:txBody>
          <a:bodyPr/>
          <a:lstStyle/>
          <a:p>
            <a:r>
              <a:rPr lang="en-GB" dirty="0" smtClean="0">
                <a:solidFill>
                  <a:srgbClr val="CCFF99"/>
                </a:solidFill>
              </a:rPr>
              <a:t>Mission</a:t>
            </a:r>
          </a:p>
          <a:p>
            <a:r>
              <a:rPr lang="en-GB" dirty="0" smtClean="0">
                <a:solidFill>
                  <a:srgbClr val="CCFF99"/>
                </a:solidFill>
              </a:rPr>
              <a:t>Objectives </a:t>
            </a:r>
          </a:p>
          <a:p>
            <a:r>
              <a:rPr lang="en-GB" dirty="0" smtClean="0">
                <a:solidFill>
                  <a:srgbClr val="CCFF99"/>
                </a:solidFill>
              </a:rPr>
              <a:t>Strategies</a:t>
            </a:r>
          </a:p>
          <a:p>
            <a:r>
              <a:rPr lang="en-GB" dirty="0" smtClean="0">
                <a:solidFill>
                  <a:srgbClr val="CCFF99"/>
                </a:solidFill>
              </a:rPr>
              <a:t>Policies</a:t>
            </a:r>
          </a:p>
          <a:p>
            <a:r>
              <a:rPr lang="en-GB" dirty="0" smtClean="0">
                <a:solidFill>
                  <a:srgbClr val="CCFF99"/>
                </a:solidFill>
              </a:rPr>
              <a:t>Procedures</a:t>
            </a:r>
          </a:p>
          <a:p>
            <a:r>
              <a:rPr lang="en-GB" dirty="0" smtClean="0">
                <a:solidFill>
                  <a:srgbClr val="CCFF99"/>
                </a:solidFill>
              </a:rPr>
              <a:t>Rules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428868"/>
            <a:ext cx="4498975" cy="785818"/>
          </a:xfrm>
        </p:spPr>
        <p:txBody>
          <a:bodyPr/>
          <a:lstStyle/>
          <a:p>
            <a:pPr algn="ctr"/>
            <a:r>
              <a:rPr lang="en-GB" sz="3000" dirty="0" smtClean="0">
                <a:solidFill>
                  <a:srgbClr val="0099CC"/>
                </a:solidFill>
              </a:rPr>
              <a:t>Single Use plan</a:t>
            </a:r>
          </a:p>
          <a:p>
            <a:r>
              <a:rPr lang="en-GB" sz="2800" dirty="0" smtClean="0">
                <a:solidFill>
                  <a:srgbClr val="FFC000"/>
                </a:solidFill>
              </a:rPr>
              <a:t>Used for specific activity</a:t>
            </a:r>
            <a:r>
              <a:rPr lang="en-GB" dirty="0" smtClean="0">
                <a:solidFill>
                  <a:srgbClr val="0099CC"/>
                </a:solidFill>
              </a:rPr>
              <a:t> </a:t>
            </a:r>
            <a:endParaRPr lang="en-US" dirty="0">
              <a:solidFill>
                <a:srgbClr val="0099CC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357562"/>
            <a:ext cx="4041775" cy="2768600"/>
          </a:xfrm>
        </p:spPr>
        <p:txBody>
          <a:bodyPr/>
          <a:lstStyle/>
          <a:p>
            <a:r>
              <a:rPr lang="en-GB" dirty="0" smtClean="0">
                <a:solidFill>
                  <a:srgbClr val="CCFF99"/>
                </a:solidFill>
              </a:rPr>
              <a:t>Programmes</a:t>
            </a:r>
          </a:p>
          <a:p>
            <a:r>
              <a:rPr lang="en-GB" dirty="0" smtClean="0">
                <a:solidFill>
                  <a:srgbClr val="CCFF99"/>
                </a:solidFill>
              </a:rPr>
              <a:t>Budgets</a:t>
            </a:r>
          </a:p>
          <a:p>
            <a:r>
              <a:rPr lang="en-GB" dirty="0" smtClean="0">
                <a:solidFill>
                  <a:srgbClr val="CCFF99"/>
                </a:solidFill>
              </a:rPr>
              <a:t>Schedules</a:t>
            </a:r>
          </a:p>
          <a:p>
            <a:r>
              <a:rPr lang="en-GB" dirty="0" smtClean="0">
                <a:solidFill>
                  <a:srgbClr val="CCFF99"/>
                </a:solidFill>
              </a:rPr>
              <a:t>Projects </a:t>
            </a:r>
            <a:endParaRPr lang="en-US" dirty="0">
              <a:solidFill>
                <a:srgbClr val="CCFF99"/>
              </a:solidFill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ttps://www.tivoliservices.com/wp-content/uploads/2020/03/thank-you-lettering_1262-696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714362"/>
            <a:ext cx="6500834" cy="3857652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CUSTOMER SATISFACTION – MISSION </a:t>
            </a:r>
          </a:p>
          <a:p>
            <a:r>
              <a:rPr lang="en-GB" dirty="0" smtClean="0"/>
              <a:t>MARKTING – effective ads</a:t>
            </a:r>
          </a:p>
          <a:p>
            <a:endParaRPr lang="en-GB" dirty="0" smtClean="0"/>
          </a:p>
          <a:p>
            <a:r>
              <a:rPr lang="en-GB" dirty="0" smtClean="0"/>
              <a:t>HR – component employees</a:t>
            </a:r>
          </a:p>
          <a:p>
            <a:r>
              <a:rPr lang="en-GB" dirty="0" smtClean="0"/>
              <a:t>Production – quality products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FF00"/>
                </a:solidFill>
              </a:rPr>
              <a:t>Let’s Revise Previous lecture ....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4" name="Picture 4" descr="Planning Process in Principles of Management – MBA TUTS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600200"/>
            <a:ext cx="7072362" cy="5043510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1" name="Rectangle 173"/>
          <p:cNvSpPr>
            <a:spLocks noChangeArrowheads="1"/>
          </p:cNvSpPr>
          <p:nvPr/>
        </p:nvSpPr>
        <p:spPr bwMode="auto">
          <a:xfrm>
            <a:off x="428596" y="500042"/>
            <a:ext cx="8215370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endParaRPr lang="en-GB" sz="4800" dirty="0" smtClean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GB" sz="58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C788E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Components 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GB" sz="58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C788E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Of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GB" sz="58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C788E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 Planning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GB" sz="54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C788E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 </a:t>
            </a:r>
            <a:r>
              <a:rPr lang="es-ES" sz="54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C788E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 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endParaRPr lang="es-ES" sz="4000" b="1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rgbClr val="0C788E"/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  <p:sp>
        <p:nvSpPr>
          <p:cNvPr id="2224" name="Rectangle 176"/>
          <p:cNvSpPr>
            <a:spLocks noChangeArrowheads="1"/>
          </p:cNvSpPr>
          <p:nvPr/>
        </p:nvSpPr>
        <p:spPr bwMode="auto">
          <a:xfrm>
            <a:off x="142843" y="1500174"/>
            <a:ext cx="8100611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endParaRPr lang="es-ES" sz="2800" b="1" dirty="0">
              <a:solidFill>
                <a:srgbClr val="CCFF99"/>
              </a:solidFill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FF00"/>
                </a:solidFill>
              </a:rPr>
              <a:t>Components of Planning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965193"/>
          </a:xfrm>
        </p:spPr>
        <p:txBody>
          <a:bodyPr/>
          <a:lstStyle/>
          <a:p>
            <a:pPr algn="ctr"/>
            <a:r>
              <a:rPr lang="en-GB" sz="3000" dirty="0" smtClean="0">
                <a:solidFill>
                  <a:srgbClr val="0099CC"/>
                </a:solidFill>
              </a:rPr>
              <a:t>Standing Plan</a:t>
            </a:r>
          </a:p>
          <a:p>
            <a:pPr algn="ctr"/>
            <a:r>
              <a:rPr lang="en-GB" sz="2800" dirty="0" smtClean="0">
                <a:solidFill>
                  <a:srgbClr val="FFC000"/>
                </a:solidFill>
              </a:rPr>
              <a:t>Repeated use plan</a:t>
            </a:r>
            <a:endParaRPr lang="en-US" sz="2800" dirty="0">
              <a:solidFill>
                <a:srgbClr val="FFC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71743"/>
            <a:ext cx="4040188" cy="3554419"/>
          </a:xfrm>
        </p:spPr>
        <p:txBody>
          <a:bodyPr/>
          <a:lstStyle/>
          <a:p>
            <a:r>
              <a:rPr lang="en-GB" dirty="0" smtClean="0">
                <a:solidFill>
                  <a:srgbClr val="CCFF99"/>
                </a:solidFill>
              </a:rPr>
              <a:t>Mission</a:t>
            </a:r>
          </a:p>
          <a:p>
            <a:r>
              <a:rPr lang="en-GB" dirty="0" smtClean="0">
                <a:solidFill>
                  <a:srgbClr val="CCFF99"/>
                </a:solidFill>
              </a:rPr>
              <a:t>Objectives </a:t>
            </a:r>
          </a:p>
          <a:p>
            <a:r>
              <a:rPr lang="en-GB" dirty="0" smtClean="0">
                <a:solidFill>
                  <a:srgbClr val="CCFF99"/>
                </a:solidFill>
              </a:rPr>
              <a:t>Strategies</a:t>
            </a:r>
          </a:p>
          <a:p>
            <a:r>
              <a:rPr lang="en-GB" dirty="0" smtClean="0">
                <a:solidFill>
                  <a:srgbClr val="CCFF99"/>
                </a:solidFill>
              </a:rPr>
              <a:t>Policies</a:t>
            </a:r>
          </a:p>
          <a:p>
            <a:r>
              <a:rPr lang="en-GB" dirty="0" smtClean="0">
                <a:solidFill>
                  <a:srgbClr val="CCFF99"/>
                </a:solidFill>
              </a:rPr>
              <a:t>Procedures</a:t>
            </a:r>
          </a:p>
          <a:p>
            <a:r>
              <a:rPr lang="en-GB" dirty="0" smtClean="0">
                <a:solidFill>
                  <a:srgbClr val="CCFF99"/>
                </a:solidFill>
              </a:rPr>
              <a:t>Rules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498975" cy="893755"/>
          </a:xfrm>
        </p:spPr>
        <p:txBody>
          <a:bodyPr/>
          <a:lstStyle/>
          <a:p>
            <a:pPr algn="ctr"/>
            <a:r>
              <a:rPr lang="en-GB" sz="3000" dirty="0" smtClean="0">
                <a:solidFill>
                  <a:srgbClr val="0099CC"/>
                </a:solidFill>
              </a:rPr>
              <a:t>Single Use plan</a:t>
            </a:r>
          </a:p>
          <a:p>
            <a:r>
              <a:rPr lang="en-GB" sz="2800" dirty="0" smtClean="0">
                <a:solidFill>
                  <a:srgbClr val="FFC000"/>
                </a:solidFill>
              </a:rPr>
              <a:t>Used for specific activity</a:t>
            </a:r>
            <a:r>
              <a:rPr lang="en-GB" dirty="0" smtClean="0">
                <a:solidFill>
                  <a:srgbClr val="0099CC"/>
                </a:solidFill>
              </a:rPr>
              <a:t> </a:t>
            </a:r>
            <a:endParaRPr lang="en-US" dirty="0">
              <a:solidFill>
                <a:srgbClr val="0099CC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71744"/>
            <a:ext cx="4041775" cy="3554418"/>
          </a:xfrm>
        </p:spPr>
        <p:txBody>
          <a:bodyPr/>
          <a:lstStyle/>
          <a:p>
            <a:r>
              <a:rPr lang="en-GB" dirty="0" smtClean="0">
                <a:solidFill>
                  <a:srgbClr val="CCFF99"/>
                </a:solidFill>
              </a:rPr>
              <a:t>Programmes</a:t>
            </a:r>
          </a:p>
          <a:p>
            <a:r>
              <a:rPr lang="en-GB" dirty="0" smtClean="0">
                <a:solidFill>
                  <a:srgbClr val="CCFF99"/>
                </a:solidFill>
              </a:rPr>
              <a:t>Budgets</a:t>
            </a:r>
          </a:p>
          <a:p>
            <a:r>
              <a:rPr lang="en-GB" dirty="0" smtClean="0">
                <a:solidFill>
                  <a:srgbClr val="CCFF99"/>
                </a:solidFill>
              </a:rPr>
              <a:t>Schedules</a:t>
            </a:r>
          </a:p>
          <a:p>
            <a:r>
              <a:rPr lang="en-GB" dirty="0" smtClean="0">
                <a:solidFill>
                  <a:srgbClr val="CCFF99"/>
                </a:solidFill>
              </a:rPr>
              <a:t>Projects </a:t>
            </a:r>
            <a:endParaRPr lang="en-US" dirty="0">
              <a:solidFill>
                <a:srgbClr val="CCFF99"/>
              </a:solidFill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FF00"/>
                </a:solidFill>
              </a:rPr>
              <a:t>1. Mission </a:t>
            </a:r>
            <a:r>
              <a:rPr lang="en-GB" dirty="0" smtClean="0"/>
              <a:t/>
            </a:r>
            <a:br>
              <a:rPr lang="en-GB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basic values and beliefs of the organization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dictates its fundamental purposes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may be either written or implicit from the organization’s functioning.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shows the direction in which the business intends to move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what it aims to achieve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800" b="1" dirty="0" smtClean="0">
                <a:solidFill>
                  <a:srgbClr val="FFFF00"/>
                </a:solidFill>
              </a:rPr>
              <a:t>Examples of Mission Statements</a:t>
            </a:r>
            <a:endParaRPr lang="en-US" sz="38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GB" sz="2400" b="1" dirty="0" smtClean="0">
                <a:solidFill>
                  <a:srgbClr val="00B0F0"/>
                </a:solidFill>
              </a:rPr>
              <a:t>Twitter </a:t>
            </a:r>
            <a:r>
              <a:rPr lang="en-GB" sz="2400" dirty="0" smtClean="0">
                <a:solidFill>
                  <a:schemeClr val="bg1"/>
                </a:solidFill>
              </a:rPr>
              <a:t> “To give everyone the power to create and share ideas and information, instantly, without barriers.”</a:t>
            </a:r>
          </a:p>
          <a:p>
            <a:pPr>
              <a:lnSpc>
                <a:spcPct val="150000"/>
              </a:lnSpc>
            </a:pPr>
            <a:r>
              <a:rPr lang="en-GB" sz="2400" b="1" dirty="0" smtClean="0">
                <a:solidFill>
                  <a:srgbClr val="00B0F0"/>
                </a:solidFill>
              </a:rPr>
              <a:t>Coca-Cola</a:t>
            </a:r>
            <a:r>
              <a:rPr lang="en-GB" sz="2400" b="1" dirty="0" smtClean="0">
                <a:solidFill>
                  <a:schemeClr val="bg1"/>
                </a:solidFill>
              </a:rPr>
              <a:t> :</a:t>
            </a:r>
            <a:r>
              <a:rPr lang="en-GB" sz="2400" dirty="0" smtClean="0">
                <a:solidFill>
                  <a:schemeClr val="bg1"/>
                </a:solidFill>
              </a:rPr>
              <a:t>“To refresh the world…To inspire moments of optimism and happiness…To create value and make a difference.” </a:t>
            </a:r>
          </a:p>
          <a:p>
            <a:pPr>
              <a:lnSpc>
                <a:spcPct val="150000"/>
              </a:lnSpc>
            </a:pPr>
            <a:r>
              <a:rPr lang="en-GB" sz="2400" dirty="0" smtClean="0">
                <a:solidFill>
                  <a:srgbClr val="00B0F0"/>
                </a:solidFill>
              </a:rPr>
              <a:t>Google</a:t>
            </a:r>
            <a:r>
              <a:rPr lang="en-GB" sz="2400" dirty="0" smtClean="0">
                <a:solidFill>
                  <a:schemeClr val="bg1"/>
                </a:solidFill>
              </a:rPr>
              <a:t> :  “</a:t>
            </a:r>
            <a:r>
              <a:rPr lang="en-GB" sz="2400" b="1" i="1" dirty="0" smtClean="0">
                <a:solidFill>
                  <a:schemeClr val="bg1"/>
                </a:solidFill>
              </a:rPr>
              <a:t>to organize the world’s information and make it universally accessible and useful</a:t>
            </a:r>
            <a:endParaRPr lang="en-GB" sz="2400" dirty="0" smtClean="0">
              <a:solidFill>
                <a:schemeClr val="bg1"/>
              </a:solidFill>
            </a:endParaRPr>
          </a:p>
          <a:p>
            <a:endParaRPr lang="en-GB" dirty="0" smtClean="0"/>
          </a:p>
          <a:p>
            <a:endParaRPr lang="en-US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FF00"/>
                </a:solidFill>
              </a:rPr>
              <a:t>2. </a:t>
            </a:r>
            <a:r>
              <a:rPr lang="en-US" dirty="0" smtClean="0">
                <a:solidFill>
                  <a:srgbClr val="FFFF00"/>
                </a:solidFill>
              </a:rPr>
              <a:t>Objectives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71547"/>
            <a:ext cx="8229600" cy="4572032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 goals or targets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the end results which an organization aims to reach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all factions of business management begin with the setting of objectives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either individualistic or collective 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can be long-term and short-term</a:t>
            </a:r>
          </a:p>
          <a:p>
            <a:r>
              <a:rPr lang="en-GB" dirty="0" smtClean="0">
                <a:solidFill>
                  <a:srgbClr val="CCFF66"/>
                </a:solidFill>
              </a:rPr>
              <a:t>EX. Objectives of marketing department- increase market share, improved customer service </a:t>
            </a:r>
          </a:p>
          <a:p>
            <a:pPr>
              <a:buNone/>
            </a:pPr>
            <a:r>
              <a:rPr lang="en-GB" dirty="0" smtClean="0">
                <a:solidFill>
                  <a:srgbClr val="CCFF66"/>
                </a:solidFill>
              </a:rPr>
              <a:t> 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9 Types of Marketing Objectives - Simplicable Align your business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571480"/>
            <a:ext cx="8001056" cy="5724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5836</TotalTime>
  <Words>332</Words>
  <Application>Microsoft Office PowerPoint</Application>
  <PresentationFormat>On-screen Show (4:3)</PresentationFormat>
  <Paragraphs>104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Diseño predeterminado</vt:lpstr>
      <vt:lpstr>Slide 1</vt:lpstr>
      <vt:lpstr>Slide 2</vt:lpstr>
      <vt:lpstr>Let’s Revise Previous lecture ....</vt:lpstr>
      <vt:lpstr>Slide 4</vt:lpstr>
      <vt:lpstr>Components of Planning </vt:lpstr>
      <vt:lpstr>1. Mission  </vt:lpstr>
      <vt:lpstr>Examples of Mission Statements</vt:lpstr>
      <vt:lpstr>2. Objectives </vt:lpstr>
      <vt:lpstr>Slide 9</vt:lpstr>
      <vt:lpstr>Slide 10</vt:lpstr>
      <vt:lpstr>3. Strategies</vt:lpstr>
      <vt:lpstr>Slide 12</vt:lpstr>
      <vt:lpstr>4. Policies </vt:lpstr>
      <vt:lpstr>5. Procedures </vt:lpstr>
      <vt:lpstr>Slide 15</vt:lpstr>
      <vt:lpstr>6. Rules</vt:lpstr>
      <vt:lpstr>Slide 17</vt:lpstr>
      <vt:lpstr>7. Programme </vt:lpstr>
      <vt:lpstr>Slide 19</vt:lpstr>
      <vt:lpstr>8.Budget </vt:lpstr>
      <vt:lpstr>Slide 21</vt:lpstr>
      <vt:lpstr>9. Schedules </vt:lpstr>
      <vt:lpstr>10. Projects </vt:lpstr>
      <vt:lpstr> Summary ... Components of Planning </vt:lpstr>
      <vt:lpstr>Slide 25</vt:lpstr>
      <vt:lpstr>Slide 26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Windows User</cp:lastModifiedBy>
  <cp:revision>835</cp:revision>
  <dcterms:created xsi:type="dcterms:W3CDTF">2010-05-23T14:28:12Z</dcterms:created>
  <dcterms:modified xsi:type="dcterms:W3CDTF">2020-08-04T07:46:55Z</dcterms:modified>
</cp:coreProperties>
</file>