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7" r:id="rId4"/>
    <p:sldId id="256" r:id="rId5"/>
    <p:sldId id="258" r:id="rId6"/>
    <p:sldId id="261" r:id="rId7"/>
    <p:sldId id="259" r:id="rId8"/>
    <p:sldId id="262" r:id="rId9"/>
    <p:sldId id="263" r:id="rId10"/>
    <p:sldId id="264" r:id="rId11"/>
    <p:sldId id="265" r:id="rId12"/>
    <p:sldId id="299" r:id="rId13"/>
    <p:sldId id="300" r:id="rId14"/>
    <p:sldId id="301" r:id="rId15"/>
    <p:sldId id="302" r:id="rId16"/>
    <p:sldId id="303" r:id="rId17"/>
    <p:sldId id="304" r:id="rId18"/>
    <p:sldId id="306" r:id="rId19"/>
    <p:sldId id="305" r:id="rId20"/>
    <p:sldId id="307" r:id="rId21"/>
    <p:sldId id="308" r:id="rId22"/>
    <p:sldId id="309" r:id="rId23"/>
    <p:sldId id="310" r:id="rId24"/>
    <p:sldId id="322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1" r:id="rId35"/>
    <p:sldId id="320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342" r:id="rId56"/>
    <p:sldId id="343" r:id="rId57"/>
    <p:sldId id="344" r:id="rId58"/>
    <p:sldId id="345" r:id="rId59"/>
    <p:sldId id="346" r:id="rId60"/>
    <p:sldId id="347" r:id="rId61"/>
    <p:sldId id="348" r:id="rId62"/>
    <p:sldId id="349" r:id="rId63"/>
    <p:sldId id="350" r:id="rId64"/>
    <p:sldId id="351" r:id="rId65"/>
    <p:sldId id="352" r:id="rId66"/>
    <p:sldId id="353" r:id="rId67"/>
    <p:sldId id="354" r:id="rId68"/>
    <p:sldId id="355" r:id="rId69"/>
    <p:sldId id="356" r:id="rId70"/>
    <p:sldId id="357" r:id="rId71"/>
    <p:sldId id="358" r:id="rId72"/>
    <p:sldId id="359" r:id="rId73"/>
    <p:sldId id="360" r:id="rId74"/>
    <p:sldId id="361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FFFF"/>
    <a:srgbClr val="008000"/>
    <a:srgbClr val="FF9900"/>
    <a:srgbClr val="CC3300"/>
    <a:srgbClr val="00FF00"/>
    <a:srgbClr val="00CC00"/>
    <a:srgbClr val="00CCFF"/>
    <a:srgbClr val="FF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Continentwise- % of Forest Cover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1930602069258628E-2"/>
          <c:y val="0.1492896066102927"/>
          <c:w val="0.71441986453993245"/>
          <c:h val="0.54414885124857248"/>
        </c:manualLayout>
      </c:layout>
      <c:pie3DChart>
        <c:varyColors val="1"/>
        <c:ser>
          <c:idx val="0"/>
          <c:order val="0"/>
          <c:tx>
            <c:strRef>
              <c:f>Sheet1!$K$7</c:f>
              <c:strCache>
                <c:ptCount val="1"/>
                <c:pt idx="0">
                  <c:v>% of Forest Cover</c:v>
                </c:pt>
              </c:strCache>
            </c:strRef>
          </c:tx>
          <c:dPt>
            <c:idx val="0"/>
            <c:bubble3D val="0"/>
            <c:spPr>
              <a:solidFill>
                <a:srgbClr val="3333C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599-481B-867B-21FB9859D183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599-481B-867B-21FB9859D183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599-481B-867B-21FB9859D183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599-481B-867B-21FB9859D183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599-481B-867B-21FB9859D183}"/>
              </c:ext>
            </c:extLst>
          </c:dPt>
          <c:dPt>
            <c:idx val="5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599-481B-867B-21FB9859D183}"/>
              </c:ext>
            </c:extLst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Sheet1!$J$8:$J$13</c:f>
              <c:strCache>
                <c:ptCount val="6"/>
                <c:pt idx="0">
                  <c:v>Europe</c:v>
                </c:pt>
                <c:pt idx="1">
                  <c:v>Africa</c:v>
                </c:pt>
                <c:pt idx="2">
                  <c:v>North America</c:v>
                </c:pt>
                <c:pt idx="3">
                  <c:v>South America</c:v>
                </c:pt>
                <c:pt idx="4">
                  <c:v>Asia</c:v>
                </c:pt>
                <c:pt idx="5">
                  <c:v>Oceania</c:v>
                </c:pt>
              </c:strCache>
            </c:strRef>
          </c:cat>
          <c:val>
            <c:numRef>
              <c:f>Sheet1!$K$8:$K$13</c:f>
              <c:numCache>
                <c:formatCode>0%</c:formatCode>
                <c:ptCount val="6"/>
                <c:pt idx="0">
                  <c:v>0.27</c:v>
                </c:pt>
                <c:pt idx="1">
                  <c:v>0.17</c:v>
                </c:pt>
                <c:pt idx="2">
                  <c:v>0.14000000000000001</c:v>
                </c:pt>
                <c:pt idx="3">
                  <c:v>0.23</c:v>
                </c:pt>
                <c:pt idx="4">
                  <c:v>0.14000000000000001</c:v>
                </c:pt>
                <c:pt idx="5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9-481B-867B-21FB9859D18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663303716909788"/>
          <c:y val="0.72547886619876545"/>
          <c:w val="0.70954202740667049"/>
          <c:h val="0.155952570139028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% of Global Energy Consumption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7160493827160988E-4"/>
          <c:y val="0.18434809419799819"/>
          <c:w val="0.8372770919067215"/>
          <c:h val="0.66162589745383504"/>
        </c:manualLayout>
      </c:layout>
      <c:pie3DChart>
        <c:varyColors val="1"/>
        <c:ser>
          <c:idx val="0"/>
          <c:order val="0"/>
          <c:tx>
            <c:strRef>
              <c:f>Sheet1!$L$8</c:f>
              <c:strCache>
                <c:ptCount val="1"/>
                <c:pt idx="0">
                  <c:v>% Consumption</c:v>
                </c:pt>
              </c:strCache>
            </c:strRef>
          </c:tx>
          <c:dPt>
            <c:idx val="0"/>
            <c:bubble3D val="0"/>
            <c:spPr>
              <a:solidFill>
                <a:srgbClr val="CC009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7FC-451F-BF2A-B5450A219E68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7FC-451F-BF2A-B5450A219E68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7FC-451F-BF2A-B5450A219E68}"/>
              </c:ext>
            </c:extLst>
          </c:dPt>
          <c:dPt>
            <c:idx val="3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7FC-451F-BF2A-B5450A219E68}"/>
              </c:ext>
            </c:extLst>
          </c:dPt>
          <c:dPt>
            <c:idx val="4"/>
            <c:bubble3D val="0"/>
            <c:spPr>
              <a:solidFill>
                <a:srgbClr val="00206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7FC-451F-BF2A-B5450A219E68}"/>
              </c:ext>
            </c:extLst>
          </c:dPt>
          <c:dPt>
            <c:idx val="5"/>
            <c:bubble3D val="0"/>
            <c:spPr>
              <a:solidFill>
                <a:srgbClr val="00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17FC-451F-BF2A-B5450A219E68}"/>
              </c:ext>
            </c:extLst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Sheet1!$K$9:$K$14</c:f>
              <c:strCache>
                <c:ptCount val="6"/>
                <c:pt idx="0">
                  <c:v>Coal</c:v>
                </c:pt>
                <c:pt idx="1">
                  <c:v>Oil</c:v>
                </c:pt>
                <c:pt idx="2">
                  <c:v>Natural Gas</c:v>
                </c:pt>
                <c:pt idx="3">
                  <c:v>Nuclear Power</c:v>
                </c:pt>
                <c:pt idx="4">
                  <c:v>Hydro Power</c:v>
                </c:pt>
                <c:pt idx="5">
                  <c:v>Wind,Solar,Geothermal  Etc.</c:v>
                </c:pt>
              </c:strCache>
            </c:strRef>
          </c:cat>
          <c:val>
            <c:numRef>
              <c:f>Sheet1!$L$9:$L$14</c:f>
              <c:numCache>
                <c:formatCode>0%</c:formatCode>
                <c:ptCount val="6"/>
                <c:pt idx="0">
                  <c:v>0.28000000000000003</c:v>
                </c:pt>
                <c:pt idx="1">
                  <c:v>0.35</c:v>
                </c:pt>
                <c:pt idx="2">
                  <c:v>0.25</c:v>
                </c:pt>
                <c:pt idx="3">
                  <c:v>0.05</c:v>
                </c:pt>
                <c:pt idx="4">
                  <c:v>0.05</c:v>
                </c:pt>
                <c:pt idx="5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7FC-451F-BF2A-B5450A219E6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71002173415287E-2"/>
          <c:y val="0.85233590618546817"/>
          <c:w val="0.89345067023508962"/>
          <c:h val="0.127920757190642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en-US" sz="1800" b="1" i="0" baseline="0">
                <a:latin typeface="Times New Roman" panose="02020603050405020304" pitchFamily="18" charset="0"/>
              </a:rPr>
              <a:t>ANNUAL GREENHOUSE GAS EMISSION BY VARIETY OF SECTORS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Sheet1!$K$6</c:f>
              <c:strCache>
                <c:ptCount val="1"/>
                <c:pt idx="0">
                  <c:v>% Emission</c:v>
                </c:pt>
              </c:strCache>
            </c:strRef>
          </c:tx>
          <c:dPt>
            <c:idx val="0"/>
            <c:bubble3D val="0"/>
            <c:spPr>
              <a:solidFill>
                <a:srgbClr val="FF99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B4-45D7-827C-B49F345EF2AC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B4-45D7-827C-B49F345EF2AC}"/>
              </c:ext>
            </c:extLst>
          </c:dPt>
          <c:dPt>
            <c:idx val="2"/>
            <c:bubble3D val="0"/>
            <c:spPr>
              <a:solidFill>
                <a:srgbClr val="00206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DB4-45D7-827C-B49F345EF2AC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DB4-45D7-827C-B49F345EF2AC}"/>
              </c:ext>
            </c:extLst>
          </c:dPt>
          <c:dPt>
            <c:idx val="4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DB4-45D7-827C-B49F345EF2AC}"/>
              </c:ext>
            </c:extLst>
          </c:dPt>
          <c:dPt>
            <c:idx val="5"/>
            <c:bubble3D val="0"/>
            <c:spPr>
              <a:solidFill>
                <a:srgbClr val="00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DB4-45D7-827C-B49F345EF2AC}"/>
              </c:ext>
            </c:extLst>
          </c:dPt>
          <c:dPt>
            <c:idx val="6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FDB4-45D7-827C-B49F345EF2AC}"/>
              </c:ext>
            </c:extLst>
          </c:dPt>
          <c:dPt>
            <c:idx val="7"/>
            <c:bubble3D val="0"/>
            <c:spPr>
              <a:solidFill>
                <a:srgbClr val="CC009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FDB4-45D7-827C-B49F345EF2AC}"/>
              </c:ext>
            </c:extLst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Sheet1!$J$7:$J$14</c:f>
              <c:strCache>
                <c:ptCount val="8"/>
                <c:pt idx="0">
                  <c:v>Power Station</c:v>
                </c:pt>
                <c:pt idx="1">
                  <c:v>Waste Disposal &amp; Treatment</c:v>
                </c:pt>
                <c:pt idx="2">
                  <c:v>Landuse &amp; Biomass Burning</c:v>
                </c:pt>
                <c:pt idx="3">
                  <c:v>Residential,Commercial &amp; other Sources</c:v>
                </c:pt>
                <c:pt idx="4">
                  <c:v>Fossil fuel retrieval ,processing &amp; distribution</c:v>
                </c:pt>
                <c:pt idx="5">
                  <c:v>Agricultural Byproducts</c:v>
                </c:pt>
                <c:pt idx="6">
                  <c:v>Fuel Transportation</c:v>
                </c:pt>
                <c:pt idx="7">
                  <c:v>Industrial Processes</c:v>
                </c:pt>
              </c:strCache>
            </c:strRef>
          </c:cat>
          <c:val>
            <c:numRef>
              <c:f>Sheet1!$K$7:$K$14</c:f>
              <c:numCache>
                <c:formatCode>0.00%</c:formatCode>
                <c:ptCount val="8"/>
                <c:pt idx="0">
                  <c:v>0.21299999999999999</c:v>
                </c:pt>
                <c:pt idx="1">
                  <c:v>3.4000000000000002E-2</c:v>
                </c:pt>
                <c:pt idx="2" formatCode="0%">
                  <c:v>0.1</c:v>
                </c:pt>
                <c:pt idx="3">
                  <c:v>0.10299999999999999</c:v>
                </c:pt>
                <c:pt idx="4">
                  <c:v>0.113</c:v>
                </c:pt>
                <c:pt idx="5">
                  <c:v>0.125</c:v>
                </c:pt>
                <c:pt idx="6" formatCode="0%">
                  <c:v>0.14000000000000001</c:v>
                </c:pt>
                <c:pt idx="7">
                  <c:v>0.16800000000000001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DB4-45D7-827C-B49F345EF2A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F84B-E18C-4A26-A528-64439A53A2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25B1FE-3083-4EBB-BA5F-046533051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DC84A-9656-44F4-865F-DD88EE425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44FAC-9F75-4090-BCBB-38AFFE77D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53D94-78AB-4509-AAAE-BBD59406B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012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96E9B-936F-4021-B093-62B6848AA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87949B-56AB-43A8-84BC-3C4328F34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D5461-1970-4314-8D5F-8DB203FEB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1DAD7-5A8F-4B13-ACFE-742DFEE91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789BC-CE38-411A-A276-BD5C64D2D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8688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10DAB-B3EF-4D4E-918D-5BA50D752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9F080E-9963-43D1-8FD0-83B2F341B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11C94-9103-4586-9BE3-653BA047F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F9E9E-DC79-49E6-8193-DC3EF884B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057E5-FFE2-4C64-B340-4B121D08E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8032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9E1CD-1861-444F-AE12-0322EC02B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BAFDE0-133A-4DC8-8552-7F44EDA04A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AFB4B-5EC7-470F-9787-1B89CE7EF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77F9A-A7CA-4540-8AA0-A3E9C821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1E985-21CC-41C5-A00C-6D6C39EC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6916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84FF1-EEE9-47B4-98A2-4272F2853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817E0-1627-4160-891F-BE644DE84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55966-BE38-4D39-9DEB-C25A6085F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64325-DF63-4264-9302-A2B392967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84ACA-8381-46FE-BE7A-D034E354B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5274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FEDC7-8558-4AE9-A6AF-00A7B272A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F0CF9E-1CA2-4352-B270-643B7DE88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EA2E7-5806-4240-A510-418A553F1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0D103-771F-4387-88C8-82D6E441D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251A9-0476-4F22-A39F-84D223B0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0719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770F4-6442-48D6-9E1F-C5339B2B9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6D312-9477-4C10-A7B8-691DBED7C3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32C968-4E58-4A3D-A8F1-AF6232861F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423A7-B786-4E2D-B513-9B9593F48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D0E57-39A9-4109-AF74-42A6876FD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55922-1C37-46F7-827E-585F38B7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021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9E79-F174-4561-8D2F-B1A58A777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38EBB-74C5-424E-9F81-ED2AC0AB0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AA044-BABA-4D14-9161-9A4A4F5F5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7339-F1F1-4814-A0FB-C0C785EF93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055D11-D07C-47A1-BF4C-F525AEBCC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A45284-6A84-4654-847F-C1E288395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555B5-C137-4DCC-8435-3079A3B73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501E9C-27A5-451B-8B42-812BF0DB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3999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47375-1C9E-4D8B-B1C6-0A1C18E15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65E4F8-9059-4C80-A10E-65455543D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C68CD-F31A-4810-8552-1462DD8EF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61A267-3C39-4108-9B86-4AB0629C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32871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CAB403-8AF9-40BA-A596-E4894B4A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F904A4-93E1-4BBD-8D1A-ADB8A721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DFE86-8F11-457A-B348-E804AE34C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1117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5FB08-01D0-44A1-8485-28C5C4FEF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9E67C-99DC-4EE1-98AD-D44336866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00CA8-9C13-4135-851C-E1D99F4426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8AE06-F78A-42EF-A79E-D8E2D44B7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09763-504D-410A-B28D-00071D70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44E57-F4DF-492D-BC9D-B507504E7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451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CF995-8418-4D82-9C0C-745B23F81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293C3-C929-4A9C-980D-BE4CF1756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2D413-8C74-4BAA-86FE-172A3F62C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17118-FA3B-47EA-85A8-F6D986EDF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A6CC0-82A9-43C3-B91C-C92410ECE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7545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CA57-FE80-4153-AB0F-B8AA001C5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601FF-1A91-4A11-8648-8864751F7F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926F53-92F2-455C-BC2F-83236F9955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9C022-AAE9-4EF0-9626-94C03BDF3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9AC89-F856-4C25-8366-C11AEE8E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D2E2C-D884-4F4C-8D5C-C9A91FF2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560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A2A1E-F47E-4360-ACBD-A7F168FF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4BA28D-7ABD-48A0-A056-3CC876DDD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21C20-1261-4058-8A9B-C8A386824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E38E1-0613-4F29-AD36-443B9BC99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D5F3F4-A368-4685-BFBD-33476AB3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0072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22FD87-4E31-4455-891D-53161C59A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132D98-EDC6-45F6-9036-85711F193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E74F3-5BF0-43A0-99F5-713D975E5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F788E-D0B7-4D63-90ED-38003551D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480F5-5D6D-4E90-A3C8-1529D6E5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7724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092D2-61BF-4501-AFC4-0297F196C1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6C56A1-1652-451D-85FD-C4B92585B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FDF5E-8402-4592-BA4F-677418614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1C149-43CA-47C4-A7D6-30F4328ED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46302-D4F7-4DFC-B22D-D29BC8F0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71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A765-E75C-4863-956C-E9990CA87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00502-77C9-436B-9D23-D12B96BD7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2B056-4947-42A7-B3D5-7BEA3827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9F22C-885A-4FA5-B80C-DC045B47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7E52E-84CE-459E-8B01-36B81B7D7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3547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2BD3F-1FB8-4D39-BA47-E8DF63942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E887CD-B10D-42E9-86B7-F07D517BC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82A8C-60CE-41B0-8AD3-73EAA340B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CF93B-5598-45A0-92F0-4C65C68F7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D4179-0317-4724-B89C-DC1A06AE4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27935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EE883-B1B1-4A65-AF18-C0F5E8E5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6C690-59C3-4674-930D-613C904256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6D571B-DA63-470F-B856-387A4E420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640933-BC63-4323-9A9B-BCBE893B2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AEC6F1-64E9-47A5-BD32-B832A8A9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60F6C3-86B8-482D-BE0F-B5A52FA2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0621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76AED-D7C6-481F-A0B2-15240C375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EC428-C2B6-4701-9952-11CE6F5FA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45E854-33D8-4AE6-8441-8982C53DA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CA917E-52EC-4E85-888C-E2E64B359E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2452CC-8D7C-426A-8459-A8614AD56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DE8B5E-2CEA-4C0C-9644-153C49252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D02C41-FECA-4321-90F6-40817258C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810E2C-5965-46BA-9930-5CEA8FB51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05688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02F6C-EB87-488F-A6A4-0C51F64CF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8F808-4C02-4183-B311-DEBBF1BD9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BC7AA2-41F4-4CFC-B461-98E66F93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C7EE56-7306-45C6-9EC0-5CBE940CB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4683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1F372-90BD-4CE7-A109-9DBD80EE1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E55468-DDFA-4EA1-8665-2B70A1A87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883E7-5822-42B1-958C-87FEF902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625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2FBFD-5583-47D1-966C-9061230C1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E30E6-90D2-439D-BD05-E797E27C0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E1D05-9AE5-4BD8-9264-F034836A6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FE2A1-1D24-4F97-BCB1-9D9620E54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A6ED1-94FF-4395-8944-6D6DCF82C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89806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9CE36-B556-441A-B698-70763A09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69985-B82F-4E79-9835-8BA80C693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D3C52B-82B5-4711-ABE6-12DBD7114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E0FEF9-70A2-4721-B045-2439488C5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9D12-8596-4105-8C8F-5049C83FE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DFD7C-5423-40FF-A368-EE4B6D327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7114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6F0CA-635F-4BC8-9CFF-E25D4116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E3F5C7-C441-4A61-80AF-A65BA8914E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6A6C1D-581E-4E9F-9C57-41AF78DFA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277B07-0BAB-4214-AA64-0C890CA14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CBA02-5BA5-4411-9DC9-D0745473E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9A5F56-987F-4610-9A2C-2446767F7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757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02533-04CC-42FC-AD9B-16F687ABD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793C7D-08C5-4C0D-BBAA-0543F54992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F088F-2F38-448E-BC39-2E363DB32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CD875-6F1B-402B-96A9-AE3AE2AB0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08ABF-684C-419B-AE9B-7AB7B5294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5732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2D7D3-4A20-400C-88E2-8D1C67A8E3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067EC8-803A-4F0B-9D4B-854A5B83FE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3E19D-CFE4-400D-B112-27FF417AE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A2486-14B6-4388-81FB-9E3885CCB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E758E-9FE3-48D6-B074-4A07B0298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700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62B7D-4B76-4DD5-9D93-020B37920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B32DB-DEB2-4C81-9BE4-B38FC8575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59673-2D16-46DE-A76F-F574371C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930AA-E92E-4E2E-A1FE-3C830774F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C5F59-DA2F-4CDA-A57F-030AC6B33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A6DF1-D668-49ED-BBBE-7991FE3E3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1086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266B3-8652-4049-B70F-E78837FB1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DBDF87-4143-4110-99A7-5D654D68C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520BA-F2CF-429B-BDB0-5EAA0AE1D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152610-72B8-4F40-A99C-EB61D93ABA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84D686-3219-4DB7-AD51-69F6EA89FC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B0AF06-7DCC-4E60-8B3B-09B73DEC9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D3077B-37AD-4539-B4E5-64542739A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C52AFF-C372-4F80-8457-A3E6202DF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573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8CE9B-AF3D-4F27-AF09-FB9D11FD5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62E28E-9237-4039-BBDA-102D63C5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D82D5B-E102-40F6-AFE5-3AF3546DF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6814F-0EC2-4AA7-992E-827EDEDD0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177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56BC7A-BFF9-49A8-8E6F-375711193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D09F4D-ED71-4528-B5E1-F0AEA6ED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382108-3F42-4C61-9BE2-B731AACE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626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81C00-1F5A-429C-B766-C4B414CF6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EA908-08E3-4035-9B4D-77F869B8B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45BDED-CD0B-4E4C-B33A-5E1663C7F6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265070-F1AD-4EAB-B945-3919120A1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97174-35B6-4384-ABC7-D6A9ACE51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0D132-135E-4653-A89E-66FA0502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5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04674-1D3F-4FE0-BE75-88D59A88E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10A855-DE82-4482-8D3B-CA83747A4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0F3969-2C11-4359-977E-CDAE19659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98E272-E9D0-42D0-AA61-BBAA61FC1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1DA711-9AE7-4D37-B970-EB31B7C7C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36B4B-DCE9-44EA-935B-3E61F1005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839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B5AC20-77A5-4086-BE7D-97902D88F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A55995-010B-4CDF-82DE-FCB431BE2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C4062-19EE-4715-8DC5-0ECCFA5D2C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6C952-4EAE-4D06-9DCB-E30054C78AB1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1F1A2-80D7-433A-AC3B-EE0679FA1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66CC3-FF7A-4114-9673-6D6BEF9C3D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F6341-4EAB-4D53-A6D4-2FFD6410DD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349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DB11B8-EBE8-4B05-9A06-588764F52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8A34B-D950-4D39-B8AB-1EDB82CE8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FF2E3-BFA0-4482-A378-9C5FF8BD5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AFC2E-8F4D-4B81-BDB2-38ACF8D47205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E1F34-E936-49AE-906A-08895A1202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C03AD-29D6-406A-A165-3A0378554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E97E0-72B8-449C-8F21-9CBFEDB4609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78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2DACE0-01A5-4155-8605-2EC66F6F3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5022E-D56A-4FB5-89D7-B7610AE09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13389-EEC0-4ACB-AA6E-26E9C6C5B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75AB3-7BD9-48FE-A22C-F25B97E2B034}" type="datetimeFigureOut">
              <a:rPr lang="en-IN" smtClean="0"/>
              <a:t>03-12-2020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B2194-957A-42F9-AD38-3CC103F14C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87A32-CAAC-49AF-BAA3-F066C66B5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52D37-4688-4A0B-920B-45478BD643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384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fif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A5F8B-AFA0-48B7-A5D1-C73AD0EDE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451" y="239697"/>
            <a:ext cx="11771791" cy="461639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FYBBI-SEMESTER-I-FOUNDATION COURSE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09A5DD-F6CA-4019-AD19-F39AAF4753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7451" y="852255"/>
            <a:ext cx="11771791" cy="5841507"/>
          </a:xfrm>
        </p:spPr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9AA42A6-AC8F-4F11-8EA8-0A47A3156A6D}"/>
              </a:ext>
            </a:extLst>
          </p:cNvPr>
          <p:cNvSpPr/>
          <p:nvPr/>
        </p:nvSpPr>
        <p:spPr>
          <a:xfrm>
            <a:off x="4181984" y="1016494"/>
            <a:ext cx="4012706" cy="461639"/>
          </a:xfrm>
          <a:prstGeom prst="round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ENVIRONMENTAL SCIENCE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F8833DE-81AB-4A43-9563-6FDAD96CD918}"/>
              </a:ext>
            </a:extLst>
          </p:cNvPr>
          <p:cNvSpPr/>
          <p:nvPr/>
        </p:nvSpPr>
        <p:spPr>
          <a:xfrm>
            <a:off x="4483222" y="1784412"/>
            <a:ext cx="3799643" cy="585926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UNIT 2- Natural Resources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76BA3B8-F70A-4913-A85F-2C74E6E13407}"/>
              </a:ext>
            </a:extLst>
          </p:cNvPr>
          <p:cNvSpPr/>
          <p:nvPr/>
        </p:nvSpPr>
        <p:spPr>
          <a:xfrm>
            <a:off x="2796464" y="3568176"/>
            <a:ext cx="7173157" cy="492803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SYLLABUS AT A GLANCE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C7CFED-7CAA-4E3B-89D9-DBD4696773DB}"/>
              </a:ext>
            </a:extLst>
          </p:cNvPr>
          <p:cNvSpPr txBox="1"/>
          <p:nvPr/>
        </p:nvSpPr>
        <p:spPr>
          <a:xfrm>
            <a:off x="442126" y="3719095"/>
            <a:ext cx="114924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IN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Natural Resources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:- 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Definition,Importance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&amp; Classification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Utilisation &amp; Conservation of Resources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:- 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Water,Forest,Soil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&amp; Energy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Issues Associated with Natural Resources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C2D520-108A-4AD0-B044-683C589BC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71" y="922400"/>
            <a:ext cx="3527301" cy="2506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014465-8892-4905-AD87-540D6DF423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918" y="979781"/>
            <a:ext cx="3055631" cy="243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336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665229-BF5D-4ED6-B10D-169627ECC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337" y="189480"/>
            <a:ext cx="3675310" cy="2487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3078BD-95B5-4FF6-8487-511D539DC3A2}"/>
              </a:ext>
            </a:extLst>
          </p:cNvPr>
          <p:cNvSpPr txBox="1"/>
          <p:nvPr/>
        </p:nvSpPr>
        <p:spPr>
          <a:xfrm>
            <a:off x="133165" y="566392"/>
            <a:ext cx="7563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Everything originated in water &amp; everything is sustained by water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Year 2003 was declared as ‘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International Year of Freshwater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’ by United Nations.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9BC4946-7BC4-4EA1-BEF9-6E74C48885A7}"/>
              </a:ext>
            </a:extLst>
          </p:cNvPr>
          <p:cNvSpPr/>
          <p:nvPr/>
        </p:nvSpPr>
        <p:spPr>
          <a:xfrm>
            <a:off x="1908698" y="1623750"/>
            <a:ext cx="5344358" cy="603682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GLOBAL DISTRIBUTION OF WATER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FFE1CEF-DE4E-4E45-AADC-64B17E5A1F9C}"/>
              </a:ext>
            </a:extLst>
          </p:cNvPr>
          <p:cNvCxnSpPr>
            <a:stCxn id="9" idx="2"/>
          </p:cNvCxnSpPr>
          <p:nvPr/>
        </p:nvCxnSpPr>
        <p:spPr>
          <a:xfrm>
            <a:off x="4580877" y="2227432"/>
            <a:ext cx="0" cy="3382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A10BAFF9-339F-401B-9FC0-FF452585183F}"/>
              </a:ext>
            </a:extLst>
          </p:cNvPr>
          <p:cNvSpPr/>
          <p:nvPr/>
        </p:nvSpPr>
        <p:spPr>
          <a:xfrm>
            <a:off x="2506928" y="2467992"/>
            <a:ext cx="4083728" cy="603682"/>
          </a:xfrm>
          <a:prstGeom prst="ellipse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100 % WATER ON SURFACE OF EARTH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F7A6ECE4-58B6-43BE-AC56-FC2533D6AA53}"/>
              </a:ext>
            </a:extLst>
          </p:cNvPr>
          <p:cNvCxnSpPr>
            <a:cxnSpLocks/>
          </p:cNvCxnSpPr>
          <p:nvPr/>
        </p:nvCxnSpPr>
        <p:spPr>
          <a:xfrm rot="5400000">
            <a:off x="3767029" y="2076081"/>
            <a:ext cx="296045" cy="2379215"/>
          </a:xfrm>
          <a:prstGeom prst="bentConnector2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6DA1912-ED29-4BFA-9243-25BC63C6549C}"/>
              </a:ext>
            </a:extLst>
          </p:cNvPr>
          <p:cNvSpPr/>
          <p:nvPr/>
        </p:nvSpPr>
        <p:spPr>
          <a:xfrm>
            <a:off x="479394" y="3093870"/>
            <a:ext cx="2263805" cy="561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97.5 % OCEANS (SALINE WATER)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830268-8B9D-47E2-87D4-226A7340DAEB}"/>
              </a:ext>
            </a:extLst>
          </p:cNvPr>
          <p:cNvSpPr/>
          <p:nvPr/>
        </p:nvSpPr>
        <p:spPr>
          <a:xfrm>
            <a:off x="7696939" y="3093870"/>
            <a:ext cx="3284737" cy="4735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2.5 % FRESHWATER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EC443481-41BF-420B-B612-DF626EAF4449}"/>
              </a:ext>
            </a:extLst>
          </p:cNvPr>
          <p:cNvCxnSpPr>
            <a:stCxn id="14" idx="6"/>
          </p:cNvCxnSpPr>
          <p:nvPr/>
        </p:nvCxnSpPr>
        <p:spPr>
          <a:xfrm>
            <a:off x="6590656" y="2769833"/>
            <a:ext cx="1074198" cy="411515"/>
          </a:xfrm>
          <a:prstGeom prst="bentConnector3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3F7F8F6-9A0B-4F73-B745-F1531BD1A2C8}"/>
              </a:ext>
            </a:extLst>
          </p:cNvPr>
          <p:cNvCxnSpPr/>
          <p:nvPr/>
        </p:nvCxnSpPr>
        <p:spPr>
          <a:xfrm flipH="1">
            <a:off x="2996213" y="3567469"/>
            <a:ext cx="4891597" cy="41059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C9EDAE4-8809-4800-8A37-D2464F13C5A2}"/>
              </a:ext>
            </a:extLst>
          </p:cNvPr>
          <p:cNvCxnSpPr/>
          <p:nvPr/>
        </p:nvCxnSpPr>
        <p:spPr>
          <a:xfrm flipH="1">
            <a:off x="6001304" y="3584115"/>
            <a:ext cx="3071674" cy="85897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223163A-1B79-4ED4-A744-2A0D575A7F54}"/>
              </a:ext>
            </a:extLst>
          </p:cNvPr>
          <p:cNvSpPr/>
          <p:nvPr/>
        </p:nvSpPr>
        <p:spPr>
          <a:xfrm>
            <a:off x="488272" y="3895942"/>
            <a:ext cx="2516819" cy="5615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69 % GLACIERS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B089449-5C61-49E9-99F8-62AB2B7225B6}"/>
              </a:ext>
            </a:extLst>
          </p:cNvPr>
          <p:cNvSpPr/>
          <p:nvPr/>
        </p:nvSpPr>
        <p:spPr>
          <a:xfrm>
            <a:off x="3493363" y="4131818"/>
            <a:ext cx="2516819" cy="5615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30% GROUNDWATER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070C80-B420-4200-A3B7-08448D625E42}"/>
              </a:ext>
            </a:extLst>
          </p:cNvPr>
          <p:cNvSpPr/>
          <p:nvPr/>
        </p:nvSpPr>
        <p:spPr>
          <a:xfrm>
            <a:off x="8742479" y="3885279"/>
            <a:ext cx="2119544" cy="5615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1% FRESHWATER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197516E-39D2-4052-A2D8-B2349EDE5EA5}"/>
              </a:ext>
            </a:extLst>
          </p:cNvPr>
          <p:cNvSpPr/>
          <p:nvPr/>
        </p:nvSpPr>
        <p:spPr>
          <a:xfrm>
            <a:off x="941636" y="5529709"/>
            <a:ext cx="2669752" cy="561512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1% LIVING ORGANISMS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3CDB744-3535-4C09-8AC1-6CAD08F647BB}"/>
              </a:ext>
            </a:extLst>
          </p:cNvPr>
          <p:cNvSpPr/>
          <p:nvPr/>
        </p:nvSpPr>
        <p:spPr>
          <a:xfrm>
            <a:off x="4354914" y="5529709"/>
            <a:ext cx="1646390" cy="561512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38% SOIL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0B81A8C-AE53-4C17-B8BC-6D48D99A9156}"/>
              </a:ext>
            </a:extLst>
          </p:cNvPr>
          <p:cNvSpPr/>
          <p:nvPr/>
        </p:nvSpPr>
        <p:spPr>
          <a:xfrm>
            <a:off x="6322243" y="5537811"/>
            <a:ext cx="1846190" cy="612172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8% VAPOUR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1D23015-AE99-4CC6-84A7-26F97BBA3F42}"/>
              </a:ext>
            </a:extLst>
          </p:cNvPr>
          <p:cNvSpPr/>
          <p:nvPr/>
        </p:nvSpPr>
        <p:spPr>
          <a:xfrm>
            <a:off x="8489905" y="5586765"/>
            <a:ext cx="1646390" cy="561512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1% RIVER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39A800BE-031F-4CA8-AFF4-B25F02309961}"/>
              </a:ext>
            </a:extLst>
          </p:cNvPr>
          <p:cNvSpPr/>
          <p:nvPr/>
        </p:nvSpPr>
        <p:spPr>
          <a:xfrm>
            <a:off x="10376417" y="5577951"/>
            <a:ext cx="1692557" cy="561512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52% LAKES</a:t>
            </a:r>
            <a:endParaRPr kumimoji="0" lang="en-IN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3139B0B-0C88-4AC3-B5D7-493A62B44F7D}"/>
              </a:ext>
            </a:extLst>
          </p:cNvPr>
          <p:cNvCxnSpPr>
            <a:cxnSpLocks/>
          </p:cNvCxnSpPr>
          <p:nvPr/>
        </p:nvCxnSpPr>
        <p:spPr>
          <a:xfrm flipH="1">
            <a:off x="9871992" y="3559638"/>
            <a:ext cx="7574" cy="30116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1C8CFC1-F108-4B6B-9B62-CC53321A252D}"/>
              </a:ext>
            </a:extLst>
          </p:cNvPr>
          <p:cNvCxnSpPr/>
          <p:nvPr/>
        </p:nvCxnSpPr>
        <p:spPr>
          <a:xfrm>
            <a:off x="10715348" y="4457454"/>
            <a:ext cx="443883" cy="11204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1DC0B188-6ED9-4D6A-B7C6-152D4E3BC42B}"/>
              </a:ext>
            </a:extLst>
          </p:cNvPr>
          <p:cNvCxnSpPr/>
          <p:nvPr/>
        </p:nvCxnSpPr>
        <p:spPr>
          <a:xfrm flipH="1">
            <a:off x="3622089" y="4452122"/>
            <a:ext cx="5120390" cy="11682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460FA31-0FA9-4EE1-B7F7-3C65E780B5FC}"/>
              </a:ext>
            </a:extLst>
          </p:cNvPr>
          <p:cNvCxnSpPr/>
          <p:nvPr/>
        </p:nvCxnSpPr>
        <p:spPr>
          <a:xfrm flipH="1">
            <a:off x="6031585" y="4436617"/>
            <a:ext cx="2965142" cy="11690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D6B0791-8068-43DB-A905-E6E4273AC83F}"/>
              </a:ext>
            </a:extLst>
          </p:cNvPr>
          <p:cNvCxnSpPr/>
          <p:nvPr/>
        </p:nvCxnSpPr>
        <p:spPr>
          <a:xfrm flipH="1">
            <a:off x="8022105" y="4400849"/>
            <a:ext cx="1296094" cy="1136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DE3285E-F2E7-4342-A198-A1ACB404024B}"/>
              </a:ext>
            </a:extLst>
          </p:cNvPr>
          <p:cNvCxnSpPr>
            <a:stCxn id="37" idx="2"/>
            <a:endCxn id="61" idx="0"/>
          </p:cNvCxnSpPr>
          <p:nvPr/>
        </p:nvCxnSpPr>
        <p:spPr>
          <a:xfrm flipH="1">
            <a:off x="9313100" y="4446791"/>
            <a:ext cx="489151" cy="11399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2743B78-06FE-4F18-A257-3BD43C456CE9}"/>
              </a:ext>
            </a:extLst>
          </p:cNvPr>
          <p:cNvSpPr/>
          <p:nvPr/>
        </p:nvSpPr>
        <p:spPr>
          <a:xfrm>
            <a:off x="1917993" y="109930"/>
            <a:ext cx="4873841" cy="45276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RESOURCE</a:t>
            </a:r>
          </a:p>
        </p:txBody>
      </p:sp>
    </p:spTree>
    <p:extLst>
      <p:ext uri="{BB962C8B-B14F-4D97-AF65-F5344CB8AC3E}">
        <p14:creationId xmlns:p14="http://schemas.microsoft.com/office/powerpoint/2010/main" val="4252404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ptagon 1">
            <a:extLst>
              <a:ext uri="{FF2B5EF4-FFF2-40B4-BE49-F238E27FC236}">
                <a16:creationId xmlns:a16="http://schemas.microsoft.com/office/drawing/2014/main" id="{3AE9BD11-7399-4DE4-9AA0-BE34AAD0CE2C}"/>
              </a:ext>
            </a:extLst>
          </p:cNvPr>
          <p:cNvSpPr/>
          <p:nvPr/>
        </p:nvSpPr>
        <p:spPr>
          <a:xfrm>
            <a:off x="4376692" y="2352581"/>
            <a:ext cx="2752078" cy="2414727"/>
          </a:xfrm>
          <a:prstGeom prst="heptagon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WATER RESOURCE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07C8331-5FDF-4D53-A9A9-87F57BC1B936}"/>
              </a:ext>
            </a:extLst>
          </p:cNvPr>
          <p:cNvSpPr/>
          <p:nvPr/>
        </p:nvSpPr>
        <p:spPr>
          <a:xfrm>
            <a:off x="4376692" y="1012054"/>
            <a:ext cx="4048217" cy="488272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DRIVING OF HYDROLOGICAL CYCLE (Fundamental Importance)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F0C8D56-DC84-4C9A-9A02-80958E8CD9CD}"/>
              </a:ext>
            </a:extLst>
          </p:cNvPr>
          <p:cNvSpPr/>
          <p:nvPr/>
        </p:nvSpPr>
        <p:spPr>
          <a:xfrm>
            <a:off x="8034294" y="2028545"/>
            <a:ext cx="3959442" cy="563734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AVAILABLE AS UNDERGOUND SOIL WATER DUE TO SURFACE TENSION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E5D1DC-71C0-4D4C-8FC6-DFF19FF3AB90}"/>
              </a:ext>
            </a:extLst>
          </p:cNvPr>
          <p:cNvSpPr/>
          <p:nvPr/>
        </p:nvSpPr>
        <p:spPr>
          <a:xfrm>
            <a:off x="8424908" y="3302493"/>
            <a:ext cx="3204839" cy="914400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TRANSPARENT BODY HELPFUL FOR SOLAR RADIATION PENETRATION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B90A95B-071D-4399-B555-96C8AB39C932}"/>
              </a:ext>
            </a:extLst>
          </p:cNvPr>
          <p:cNvSpPr/>
          <p:nvPr/>
        </p:nvSpPr>
        <p:spPr>
          <a:xfrm>
            <a:off x="8060923" y="5362113"/>
            <a:ext cx="3684234" cy="426128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LARGE HEAT ABSORPTION CAPACITY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9C4402B-A32C-44A7-9D18-CB931A226822}"/>
              </a:ext>
            </a:extLst>
          </p:cNvPr>
          <p:cNvSpPr/>
          <p:nvPr/>
        </p:nvSpPr>
        <p:spPr>
          <a:xfrm>
            <a:off x="571129" y="5358134"/>
            <a:ext cx="5376909" cy="448323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USEFUL FOR DEVELOPMENT OF HUMAN CIVILISATION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101953C-4031-451B-A7CC-ED4292E84D74}"/>
              </a:ext>
            </a:extLst>
          </p:cNvPr>
          <p:cNvSpPr/>
          <p:nvPr/>
        </p:nvSpPr>
        <p:spPr>
          <a:xfrm>
            <a:off x="186434" y="3524435"/>
            <a:ext cx="3284734" cy="692458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SOURCE OF CLEAN HYDROPOWER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D2255AD-1B8D-4286-B751-C52FEC55AA6C}"/>
              </a:ext>
            </a:extLst>
          </p:cNvPr>
          <p:cNvSpPr/>
          <p:nvPr/>
        </p:nvSpPr>
        <p:spPr>
          <a:xfrm>
            <a:off x="186435" y="1535170"/>
            <a:ext cx="3373512" cy="817411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USEFUL </a:t>
            </a:r>
            <a:r>
              <a:rPr lang="en-IN"/>
              <a:t>AS A SOLVENT </a:t>
            </a:r>
            <a:r>
              <a:rPr lang="en-IN" dirty="0"/>
              <a:t>&amp; COOLANT IN INDUSTRIES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D102C0-832C-49ED-A24C-28B067672542}"/>
              </a:ext>
            </a:extLst>
          </p:cNvPr>
          <p:cNvCxnSpPr>
            <a:cxnSpLocks/>
            <a:stCxn id="2" idx="6"/>
            <a:endCxn id="3" idx="2"/>
          </p:cNvCxnSpPr>
          <p:nvPr/>
        </p:nvCxnSpPr>
        <p:spPr>
          <a:xfrm flipV="1">
            <a:off x="5752731" y="1500326"/>
            <a:ext cx="648070" cy="852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C7CABD-F227-4018-834A-C951C023523F}"/>
              </a:ext>
            </a:extLst>
          </p:cNvPr>
          <p:cNvCxnSpPr>
            <a:stCxn id="2" idx="0"/>
          </p:cNvCxnSpPr>
          <p:nvPr/>
        </p:nvCxnSpPr>
        <p:spPr>
          <a:xfrm flipV="1">
            <a:off x="6856230" y="2467992"/>
            <a:ext cx="1204693" cy="362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77E9FB0-F370-4582-A7E3-3AF5537A5FC9}"/>
              </a:ext>
            </a:extLst>
          </p:cNvPr>
          <p:cNvCxnSpPr>
            <a:cxnSpLocks/>
            <a:stCxn id="2" idx="1"/>
            <a:endCxn id="5" idx="1"/>
          </p:cNvCxnSpPr>
          <p:nvPr/>
        </p:nvCxnSpPr>
        <p:spPr>
          <a:xfrm flipV="1">
            <a:off x="7128777" y="3759693"/>
            <a:ext cx="1296131" cy="145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7BF202-AFC2-4714-8B8B-B9E008E8115C}"/>
              </a:ext>
            </a:extLst>
          </p:cNvPr>
          <p:cNvCxnSpPr>
            <a:stCxn id="2" idx="2"/>
          </p:cNvCxnSpPr>
          <p:nvPr/>
        </p:nvCxnSpPr>
        <p:spPr>
          <a:xfrm>
            <a:off x="6365123" y="4767321"/>
            <a:ext cx="1784578" cy="572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06FED69-4EE8-4019-93F9-E226E64962BD}"/>
              </a:ext>
            </a:extLst>
          </p:cNvPr>
          <p:cNvCxnSpPr>
            <a:stCxn id="2" idx="3"/>
          </p:cNvCxnSpPr>
          <p:nvPr/>
        </p:nvCxnSpPr>
        <p:spPr>
          <a:xfrm flipH="1">
            <a:off x="4210891" y="4767321"/>
            <a:ext cx="929448" cy="572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A4394ED-83C0-4AF5-94AB-19EC8C47FA69}"/>
              </a:ext>
            </a:extLst>
          </p:cNvPr>
          <p:cNvCxnSpPr>
            <a:cxnSpLocks/>
            <a:stCxn id="2" idx="4"/>
            <a:endCxn id="8" idx="3"/>
          </p:cNvCxnSpPr>
          <p:nvPr/>
        </p:nvCxnSpPr>
        <p:spPr>
          <a:xfrm flipH="1" flipV="1">
            <a:off x="3471168" y="3870664"/>
            <a:ext cx="905517" cy="34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C8640C1-93F0-410A-BD31-EC4207969D7D}"/>
              </a:ext>
            </a:extLst>
          </p:cNvPr>
          <p:cNvCxnSpPr>
            <a:cxnSpLocks/>
            <a:stCxn id="2" idx="5"/>
            <a:endCxn id="9" idx="3"/>
          </p:cNvCxnSpPr>
          <p:nvPr/>
        </p:nvCxnSpPr>
        <p:spPr>
          <a:xfrm flipH="1" flipV="1">
            <a:off x="3559947" y="1943876"/>
            <a:ext cx="1089285" cy="886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083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CA7F0C76-CD88-4EBA-9E2F-4500FA8CB8F1}"/>
              </a:ext>
            </a:extLst>
          </p:cNvPr>
          <p:cNvSpPr/>
          <p:nvPr/>
        </p:nvSpPr>
        <p:spPr>
          <a:xfrm>
            <a:off x="4176943" y="2166151"/>
            <a:ext cx="2672179" cy="2272684"/>
          </a:xfrm>
          <a:prstGeom prst="hexagon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IMPORTANCE OF WATER RESOURCE</a:t>
            </a: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C04B4B-478C-418E-88F6-DAA767C1B30E}"/>
              </a:ext>
            </a:extLst>
          </p:cNvPr>
          <p:cNvSpPr txBox="1"/>
          <p:nvPr/>
        </p:nvSpPr>
        <p:spPr>
          <a:xfrm>
            <a:off x="177553" y="124287"/>
            <a:ext cx="2423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Continued..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C446E3E-A54E-489E-8288-EA9EDFAD68A4}"/>
              </a:ext>
            </a:extLst>
          </p:cNvPr>
          <p:cNvSpPr/>
          <p:nvPr/>
        </p:nvSpPr>
        <p:spPr>
          <a:xfrm>
            <a:off x="6831365" y="861135"/>
            <a:ext cx="4105923" cy="435006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DISPOSAL-BEST MEDIUM OF DILUTION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E94A1F1-D462-486B-A26A-4B7353F1FB19}"/>
              </a:ext>
            </a:extLst>
          </p:cNvPr>
          <p:cNvSpPr/>
          <p:nvPr/>
        </p:nvSpPr>
        <p:spPr>
          <a:xfrm>
            <a:off x="7537142" y="2993994"/>
            <a:ext cx="4021584" cy="435006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NAVIGATION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2F9B78D-F250-4A4F-BBE0-AF4C10E3D0D3}"/>
              </a:ext>
            </a:extLst>
          </p:cNvPr>
          <p:cNvSpPr/>
          <p:nvPr/>
        </p:nvSpPr>
        <p:spPr>
          <a:xfrm>
            <a:off x="6747029" y="5255581"/>
            <a:ext cx="4935984" cy="426128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SALT PRODUCTION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66D4508-FC98-45FB-9AD3-8F23E77D3498}"/>
              </a:ext>
            </a:extLst>
          </p:cNvPr>
          <p:cNvSpPr/>
          <p:nvPr/>
        </p:nvSpPr>
        <p:spPr>
          <a:xfrm>
            <a:off x="177553" y="5233387"/>
            <a:ext cx="4980373" cy="470516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AESTHETIC SIGNIFICANCE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4DF34F2-A2A5-4D82-94A0-0BBFBC40AABA}"/>
              </a:ext>
            </a:extLst>
          </p:cNvPr>
          <p:cNvSpPr/>
          <p:nvPr/>
        </p:nvSpPr>
        <p:spPr>
          <a:xfrm>
            <a:off x="97654" y="3031724"/>
            <a:ext cx="3391270" cy="435006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MINING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5F45D30-45BE-4CBA-A718-189745173063}"/>
              </a:ext>
            </a:extLst>
          </p:cNvPr>
          <p:cNvSpPr/>
          <p:nvPr/>
        </p:nvSpPr>
        <p:spPr>
          <a:xfrm>
            <a:off x="506765" y="761260"/>
            <a:ext cx="4188783" cy="430566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bg1"/>
                </a:solidFill>
              </a:rPr>
              <a:t>DOMESTIC PURPOSE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BA4CCC-AE41-465C-BCD7-11F072B17991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4176943" y="1161664"/>
            <a:ext cx="568171" cy="1004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6564216-08B1-4058-BBE3-65783D1ED1A6}"/>
              </a:ext>
            </a:extLst>
          </p:cNvPr>
          <p:cNvCxnSpPr>
            <a:stCxn id="2" idx="5"/>
          </p:cNvCxnSpPr>
          <p:nvPr/>
        </p:nvCxnSpPr>
        <p:spPr>
          <a:xfrm flipV="1">
            <a:off x="6280951" y="1296140"/>
            <a:ext cx="909962" cy="870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FA1BF13-6BD7-44F1-A48A-1297BEFF156F}"/>
              </a:ext>
            </a:extLst>
          </p:cNvPr>
          <p:cNvCxnSpPr>
            <a:stCxn id="2" idx="0"/>
          </p:cNvCxnSpPr>
          <p:nvPr/>
        </p:nvCxnSpPr>
        <p:spPr>
          <a:xfrm>
            <a:off x="6849122" y="3302493"/>
            <a:ext cx="6880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D66B8C-CB37-4D6F-8B0A-6216682E5475}"/>
              </a:ext>
            </a:extLst>
          </p:cNvPr>
          <p:cNvCxnSpPr>
            <a:stCxn id="2" idx="1"/>
          </p:cNvCxnSpPr>
          <p:nvPr/>
        </p:nvCxnSpPr>
        <p:spPr>
          <a:xfrm>
            <a:off x="6280951" y="4438834"/>
            <a:ext cx="909962" cy="794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0B6882-CCB6-405C-BDD4-76AC2BD49893}"/>
              </a:ext>
            </a:extLst>
          </p:cNvPr>
          <p:cNvCxnSpPr>
            <a:stCxn id="2" idx="2"/>
          </p:cNvCxnSpPr>
          <p:nvPr/>
        </p:nvCxnSpPr>
        <p:spPr>
          <a:xfrm flipH="1">
            <a:off x="3293616" y="4438834"/>
            <a:ext cx="1451498" cy="794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2D64DE0-2D12-4384-9C71-70D1E4555DB2}"/>
              </a:ext>
            </a:extLst>
          </p:cNvPr>
          <p:cNvCxnSpPr>
            <a:stCxn id="2" idx="3"/>
            <a:endCxn id="8" idx="3"/>
          </p:cNvCxnSpPr>
          <p:nvPr/>
        </p:nvCxnSpPr>
        <p:spPr>
          <a:xfrm flipH="1" flipV="1">
            <a:off x="3488924" y="3249227"/>
            <a:ext cx="688019" cy="53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710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279019-9D22-4F41-BED7-BA8FEC9ED33D}"/>
              </a:ext>
            </a:extLst>
          </p:cNvPr>
          <p:cNvSpPr/>
          <p:nvPr/>
        </p:nvSpPr>
        <p:spPr>
          <a:xfrm>
            <a:off x="3852909" y="2592227"/>
            <a:ext cx="3506679" cy="2743200"/>
          </a:xfrm>
          <a:prstGeom prst="triangle">
            <a:avLst>
              <a:gd name="adj" fmla="val 47722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OF GLOBAL WATER USE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C88E7AB-8CF8-4C68-9B60-3746C1BC87D6}"/>
              </a:ext>
            </a:extLst>
          </p:cNvPr>
          <p:cNvCxnSpPr>
            <a:stCxn id="2" idx="0"/>
          </p:cNvCxnSpPr>
          <p:nvPr/>
        </p:nvCxnSpPr>
        <p:spPr>
          <a:xfrm flipH="1" flipV="1">
            <a:off x="5508595" y="1802114"/>
            <a:ext cx="17771" cy="790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83D875D-475C-4CF8-8153-781F183E834F}"/>
              </a:ext>
            </a:extLst>
          </p:cNvPr>
          <p:cNvCxnSpPr>
            <a:cxnSpLocks/>
          </p:cNvCxnSpPr>
          <p:nvPr/>
        </p:nvCxnSpPr>
        <p:spPr>
          <a:xfrm>
            <a:off x="7239738" y="5335480"/>
            <a:ext cx="13627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0D4D7F-7AC9-4758-B444-8F65AD084637}"/>
              </a:ext>
            </a:extLst>
          </p:cNvPr>
          <p:cNvCxnSpPr>
            <a:stCxn id="2" idx="2"/>
          </p:cNvCxnSpPr>
          <p:nvPr/>
        </p:nvCxnSpPr>
        <p:spPr>
          <a:xfrm flipH="1">
            <a:off x="2729885" y="5335427"/>
            <a:ext cx="1123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BECC090-BB47-4796-A92A-A15324EA9E9D}"/>
              </a:ext>
            </a:extLst>
          </p:cNvPr>
          <p:cNvSpPr/>
          <p:nvPr/>
        </p:nvSpPr>
        <p:spPr>
          <a:xfrm>
            <a:off x="3551098" y="1012054"/>
            <a:ext cx="3693063" cy="79006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70% AGRICULTURE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6F04DAC-C554-404C-9A8D-D724B35001B6}"/>
              </a:ext>
            </a:extLst>
          </p:cNvPr>
          <p:cNvSpPr/>
          <p:nvPr/>
        </p:nvSpPr>
        <p:spPr>
          <a:xfrm>
            <a:off x="8602462" y="4935984"/>
            <a:ext cx="3142695" cy="67465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5% DOMESTIC USE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24C730D-7CA8-493E-9FD7-D82E6074498F}"/>
              </a:ext>
            </a:extLst>
          </p:cNvPr>
          <p:cNvSpPr/>
          <p:nvPr/>
        </p:nvSpPr>
        <p:spPr>
          <a:xfrm>
            <a:off x="0" y="4935984"/>
            <a:ext cx="2729885" cy="63919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25% INDUSTRY</a:t>
            </a:r>
          </a:p>
        </p:txBody>
      </p:sp>
    </p:spTree>
    <p:extLst>
      <p:ext uri="{BB962C8B-B14F-4D97-AF65-F5344CB8AC3E}">
        <p14:creationId xmlns:p14="http://schemas.microsoft.com/office/powerpoint/2010/main" val="3319344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FA961B18-E07F-425A-A741-FB4A015F9C9E}"/>
              </a:ext>
            </a:extLst>
          </p:cNvPr>
          <p:cNvSpPr/>
          <p:nvPr/>
        </p:nvSpPr>
        <p:spPr>
          <a:xfrm>
            <a:off x="4250924" y="2192785"/>
            <a:ext cx="3690151" cy="2601157"/>
          </a:xfrm>
          <a:prstGeom prst="triangl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ISSUES RELATED WITH WATER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23AC878-7DA9-4B00-BEED-BE05E964930F}"/>
              </a:ext>
            </a:extLst>
          </p:cNvPr>
          <p:cNvCxnSpPr>
            <a:stCxn id="2" idx="0"/>
          </p:cNvCxnSpPr>
          <p:nvPr/>
        </p:nvCxnSpPr>
        <p:spPr>
          <a:xfrm flipV="1">
            <a:off x="6096000" y="1393794"/>
            <a:ext cx="0" cy="79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EF9AFD1-9138-4BBE-9160-4AD43A7492A5}"/>
              </a:ext>
            </a:extLst>
          </p:cNvPr>
          <p:cNvCxnSpPr>
            <a:stCxn id="2" idx="2"/>
          </p:cNvCxnSpPr>
          <p:nvPr/>
        </p:nvCxnSpPr>
        <p:spPr>
          <a:xfrm flipH="1">
            <a:off x="3169328" y="4793942"/>
            <a:ext cx="10815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0367B1-8F25-4970-839B-CF4BDC775F95}"/>
              </a:ext>
            </a:extLst>
          </p:cNvPr>
          <p:cNvCxnSpPr>
            <a:stCxn id="2" idx="4"/>
          </p:cNvCxnSpPr>
          <p:nvPr/>
        </p:nvCxnSpPr>
        <p:spPr>
          <a:xfrm>
            <a:off x="7941075" y="4793942"/>
            <a:ext cx="11585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E6AC437-D92E-4D0C-9AAD-5456FE6817ED}"/>
              </a:ext>
            </a:extLst>
          </p:cNvPr>
          <p:cNvSpPr/>
          <p:nvPr/>
        </p:nvSpPr>
        <p:spPr>
          <a:xfrm>
            <a:off x="3907290" y="861134"/>
            <a:ext cx="4377418" cy="532651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OVERUTILISATION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A685377-A9E2-46DE-9F16-900A5954AB93}"/>
              </a:ext>
            </a:extLst>
          </p:cNvPr>
          <p:cNvSpPr/>
          <p:nvPr/>
        </p:nvSpPr>
        <p:spPr>
          <a:xfrm>
            <a:off x="9099612" y="4527616"/>
            <a:ext cx="2885242" cy="443859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CRISIS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B8F4554-22A3-41ED-A837-32032B7554FE}"/>
              </a:ext>
            </a:extLst>
          </p:cNvPr>
          <p:cNvSpPr/>
          <p:nvPr/>
        </p:nvSpPr>
        <p:spPr>
          <a:xfrm>
            <a:off x="35511" y="4363383"/>
            <a:ext cx="3129378" cy="772324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POLLUTION DUE TO AGRICULTURE &amp; INDUSTRIES</a:t>
            </a:r>
          </a:p>
        </p:txBody>
      </p:sp>
    </p:spTree>
    <p:extLst>
      <p:ext uri="{BB962C8B-B14F-4D97-AF65-F5344CB8AC3E}">
        <p14:creationId xmlns:p14="http://schemas.microsoft.com/office/powerpoint/2010/main" val="991545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FCD48D88-257A-47B3-B148-DB8486A0FCB7}"/>
              </a:ext>
            </a:extLst>
          </p:cNvPr>
          <p:cNvSpPr/>
          <p:nvPr/>
        </p:nvSpPr>
        <p:spPr>
          <a:xfrm>
            <a:off x="4323425" y="2405848"/>
            <a:ext cx="2805343" cy="2618913"/>
          </a:xfrm>
          <a:prstGeom prst="hexag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FOR WATER CONSERVATION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83E0628-8169-49EE-A73B-36C07DA08FAB}"/>
              </a:ext>
            </a:extLst>
          </p:cNvPr>
          <p:cNvCxnSpPr>
            <a:stCxn id="2" idx="5"/>
          </p:cNvCxnSpPr>
          <p:nvPr/>
        </p:nvCxnSpPr>
        <p:spPr>
          <a:xfrm flipV="1">
            <a:off x="6474040" y="1855433"/>
            <a:ext cx="663607" cy="550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877C1B2-69A2-42F1-9E89-7CB057E1E417}"/>
              </a:ext>
            </a:extLst>
          </p:cNvPr>
          <p:cNvCxnSpPr>
            <a:stCxn id="2" idx="0"/>
          </p:cNvCxnSpPr>
          <p:nvPr/>
        </p:nvCxnSpPr>
        <p:spPr>
          <a:xfrm flipV="1">
            <a:off x="7128768" y="3715304"/>
            <a:ext cx="87889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24F898-44A6-45B2-ABDF-9A10C878C82F}"/>
              </a:ext>
            </a:extLst>
          </p:cNvPr>
          <p:cNvCxnSpPr>
            <a:stCxn id="2" idx="1"/>
          </p:cNvCxnSpPr>
          <p:nvPr/>
        </p:nvCxnSpPr>
        <p:spPr>
          <a:xfrm>
            <a:off x="6474040" y="5024760"/>
            <a:ext cx="654728" cy="421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9A5DA9-C5AB-4D8C-8481-E8358098AD19}"/>
              </a:ext>
            </a:extLst>
          </p:cNvPr>
          <p:cNvCxnSpPr>
            <a:stCxn id="2" idx="2"/>
          </p:cNvCxnSpPr>
          <p:nvPr/>
        </p:nvCxnSpPr>
        <p:spPr>
          <a:xfrm flipH="1">
            <a:off x="4154750" y="5024760"/>
            <a:ext cx="823403" cy="443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F4FF3B-3A3D-423B-90AD-6889CFC813AC}"/>
              </a:ext>
            </a:extLst>
          </p:cNvPr>
          <p:cNvCxnSpPr>
            <a:stCxn id="2" idx="3"/>
          </p:cNvCxnSpPr>
          <p:nvPr/>
        </p:nvCxnSpPr>
        <p:spPr>
          <a:xfrm flipH="1" flipV="1">
            <a:off x="3542191" y="3715304"/>
            <a:ext cx="78123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75BD594-AABB-4574-B07A-9FAF64DFAAB4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4154750" y="1855433"/>
            <a:ext cx="823403" cy="550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66183A-A818-4E61-B624-5505F5AEB9FE}"/>
              </a:ext>
            </a:extLst>
          </p:cNvPr>
          <p:cNvSpPr/>
          <p:nvPr/>
        </p:nvSpPr>
        <p:spPr>
          <a:xfrm>
            <a:off x="683581" y="1376039"/>
            <a:ext cx="3471169" cy="577048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CREATION OF PUBLIC AWARENESS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3C4C1BE-719B-4BA3-814F-69B6EC3146C9}"/>
              </a:ext>
            </a:extLst>
          </p:cNvPr>
          <p:cNvSpPr/>
          <p:nvPr/>
        </p:nvSpPr>
        <p:spPr>
          <a:xfrm>
            <a:off x="6852450" y="1367167"/>
            <a:ext cx="4655969" cy="466071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HARVEST &amp; STORE-ROOF TOP RAIN WATER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801E724-3A13-4A65-BA09-8EA7FDD51C43}"/>
              </a:ext>
            </a:extLst>
          </p:cNvPr>
          <p:cNvSpPr/>
          <p:nvPr/>
        </p:nvSpPr>
        <p:spPr>
          <a:xfrm>
            <a:off x="7910002" y="2838655"/>
            <a:ext cx="3870664" cy="861113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REVIVAL/REHABILITATION  OF VILLAGE POND &amp; CHECK ON IMPROPER USE OF RIVER WATER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1D83226-4CB0-4B4B-9135-A9B126B71A36}"/>
              </a:ext>
            </a:extLst>
          </p:cNvPr>
          <p:cNvSpPr/>
          <p:nvPr/>
        </p:nvSpPr>
        <p:spPr>
          <a:xfrm>
            <a:off x="7120073" y="5302187"/>
            <a:ext cx="4956517" cy="46603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chemeClr val="bg2">
                    <a:lumMod val="10000"/>
                  </a:schemeClr>
                </a:solidFill>
                <a:cs typeface="Times New Roman" panose="02020603050405020304" pitchFamily="18" charset="0"/>
              </a:rPr>
              <a:t>CHECK ON WATER-POLLUTION &amp; LEAKAGE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134B6A0-79FF-480F-B761-2CFC03AF378A}"/>
              </a:ext>
            </a:extLst>
          </p:cNvPr>
          <p:cNvSpPr/>
          <p:nvPr/>
        </p:nvSpPr>
        <p:spPr>
          <a:xfrm>
            <a:off x="115410" y="5446452"/>
            <a:ext cx="4039340" cy="12162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RECLAMATION OF-WASTE WATER</a:t>
            </a:r>
          </a:p>
          <a:p>
            <a:pPr algn="ctr"/>
            <a:r>
              <a:rPr lang="en-IN" dirty="0">
                <a:solidFill>
                  <a:schemeClr val="tx1"/>
                </a:solidFill>
              </a:rPr>
              <a:t>STORAGE OF- GROUND WATER</a:t>
            </a:r>
          </a:p>
          <a:p>
            <a:pPr algn="ctr"/>
            <a:r>
              <a:rPr lang="en-IN" dirty="0">
                <a:solidFill>
                  <a:schemeClr val="tx1"/>
                </a:solidFill>
              </a:rPr>
              <a:t>TRANSFER OF-SURPLUS WATER TO-DEFICIT AREAS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4963250-A19B-4FB5-9C60-FF9E85BCCDF3}"/>
              </a:ext>
            </a:extLst>
          </p:cNvPr>
          <p:cNvSpPr/>
          <p:nvPr/>
        </p:nvSpPr>
        <p:spPr>
          <a:xfrm>
            <a:off x="115410" y="2974019"/>
            <a:ext cx="3417902" cy="133163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RECYCLING OF INDUSTRIAL WASTE WATER AFTER-SUITABLE TREATMENT</a:t>
            </a:r>
          </a:p>
        </p:txBody>
      </p:sp>
    </p:spTree>
    <p:extLst>
      <p:ext uri="{BB962C8B-B14F-4D97-AF65-F5344CB8AC3E}">
        <p14:creationId xmlns:p14="http://schemas.microsoft.com/office/powerpoint/2010/main" val="1643941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FCD48D88-257A-47B3-B148-DB8486A0FCB7}"/>
              </a:ext>
            </a:extLst>
          </p:cNvPr>
          <p:cNvSpPr/>
          <p:nvPr/>
        </p:nvSpPr>
        <p:spPr>
          <a:xfrm>
            <a:off x="4323425" y="2405848"/>
            <a:ext cx="2805343" cy="2618913"/>
          </a:xfrm>
          <a:prstGeom prst="hexag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MEASURES FOR WATER CONSERVATION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83E0628-8169-49EE-A73B-36C07DA08FAB}"/>
              </a:ext>
            </a:extLst>
          </p:cNvPr>
          <p:cNvCxnSpPr>
            <a:stCxn id="2" idx="5"/>
          </p:cNvCxnSpPr>
          <p:nvPr/>
        </p:nvCxnSpPr>
        <p:spPr>
          <a:xfrm flipV="1">
            <a:off x="6474040" y="1855433"/>
            <a:ext cx="663607" cy="550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877C1B2-69A2-42F1-9E89-7CB057E1E417}"/>
              </a:ext>
            </a:extLst>
          </p:cNvPr>
          <p:cNvCxnSpPr>
            <a:stCxn id="2" idx="0"/>
          </p:cNvCxnSpPr>
          <p:nvPr/>
        </p:nvCxnSpPr>
        <p:spPr>
          <a:xfrm flipV="1">
            <a:off x="7128768" y="3715304"/>
            <a:ext cx="87889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24F898-44A6-45B2-ABDF-9A10C878C82F}"/>
              </a:ext>
            </a:extLst>
          </p:cNvPr>
          <p:cNvCxnSpPr>
            <a:stCxn id="2" idx="1"/>
          </p:cNvCxnSpPr>
          <p:nvPr/>
        </p:nvCxnSpPr>
        <p:spPr>
          <a:xfrm>
            <a:off x="6474040" y="5024760"/>
            <a:ext cx="654728" cy="421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9A5DA9-C5AB-4D8C-8481-E8358098AD19}"/>
              </a:ext>
            </a:extLst>
          </p:cNvPr>
          <p:cNvCxnSpPr>
            <a:stCxn id="2" idx="2"/>
          </p:cNvCxnSpPr>
          <p:nvPr/>
        </p:nvCxnSpPr>
        <p:spPr>
          <a:xfrm flipH="1">
            <a:off x="4154750" y="5024760"/>
            <a:ext cx="823403" cy="443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F4FF3B-3A3D-423B-90AD-6889CFC813AC}"/>
              </a:ext>
            </a:extLst>
          </p:cNvPr>
          <p:cNvCxnSpPr>
            <a:stCxn id="2" idx="3"/>
          </p:cNvCxnSpPr>
          <p:nvPr/>
        </p:nvCxnSpPr>
        <p:spPr>
          <a:xfrm flipH="1" flipV="1">
            <a:off x="3542191" y="3715304"/>
            <a:ext cx="78123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75BD594-AABB-4574-B07A-9FAF64DFAAB4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4154750" y="1855433"/>
            <a:ext cx="823403" cy="550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66183A-A818-4E61-B624-5505F5AEB9FE}"/>
              </a:ext>
            </a:extLst>
          </p:cNvPr>
          <p:cNvSpPr/>
          <p:nvPr/>
        </p:nvSpPr>
        <p:spPr>
          <a:xfrm>
            <a:off x="115411" y="1376039"/>
            <a:ext cx="4039339" cy="577048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ADEQUATE AFFORESTATION PROGRAMMES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3C4C1BE-719B-4BA3-814F-69B6EC3146C9}"/>
              </a:ext>
            </a:extLst>
          </p:cNvPr>
          <p:cNvSpPr/>
          <p:nvPr/>
        </p:nvSpPr>
        <p:spPr>
          <a:xfrm>
            <a:off x="6096000" y="1089781"/>
            <a:ext cx="5712967" cy="743458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&amp; STATE LEVEL-WATER HARVESTING PERSPECTIVE PLANS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801E724-3A13-4A65-BA09-8EA7FDD51C43}"/>
              </a:ext>
            </a:extLst>
          </p:cNvPr>
          <p:cNvSpPr/>
          <p:nvPr/>
        </p:nvSpPr>
        <p:spPr>
          <a:xfrm>
            <a:off x="7910002" y="2838655"/>
            <a:ext cx="3870664" cy="861113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HIERING-PROFESSIONAL ORGANISATIONS TO MANAGE RESERVOIRS &amp; LARGE CANAL SYSTEM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1D83226-4CB0-4B4B-9135-A9B126B71A36}"/>
              </a:ext>
            </a:extLst>
          </p:cNvPr>
          <p:cNvSpPr/>
          <p:nvPr/>
        </p:nvSpPr>
        <p:spPr>
          <a:xfrm>
            <a:off x="7120073" y="5302187"/>
            <a:ext cx="4956517" cy="46603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IMPLEMENTATION OF PRICING POLICY ON WATER USE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134B6A0-79FF-480F-B761-2CFC03AF378A}"/>
              </a:ext>
            </a:extLst>
          </p:cNvPr>
          <p:cNvSpPr/>
          <p:nvPr/>
        </p:nvSpPr>
        <p:spPr>
          <a:xfrm>
            <a:off x="115409" y="5446452"/>
            <a:ext cx="5086905" cy="12162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CHECKING THEFT &amp; WATER CONTAMINATION &amp; INCREASE OF TRANSPARENCY &amp; ACCOUNTABILITY IN WATER BUSINESS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4963250-A19B-4FB5-9C60-FF9E85BCCDF3}"/>
              </a:ext>
            </a:extLst>
          </p:cNvPr>
          <p:cNvSpPr/>
          <p:nvPr/>
        </p:nvSpPr>
        <p:spPr>
          <a:xfrm>
            <a:off x="115410" y="2974019"/>
            <a:ext cx="3417902" cy="133163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IMPROVING DRAINAGE IN IRRIGATED AREAS TO REDUCE WATER LOGGING &amp; SALINISATION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BCA2BE-3F57-445F-8EAF-E2AD7AF1F681}"/>
              </a:ext>
            </a:extLst>
          </p:cNvPr>
          <p:cNvSpPr txBox="1"/>
          <p:nvPr/>
        </p:nvSpPr>
        <p:spPr>
          <a:xfrm>
            <a:off x="292963" y="355107"/>
            <a:ext cx="207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CONTINUED.</a:t>
            </a:r>
            <a:r>
              <a:rPr lang="en-IN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2218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F711FAC-090A-4D35-8EA1-16C2F8F13E49}"/>
              </a:ext>
            </a:extLst>
          </p:cNvPr>
          <p:cNvSpPr/>
          <p:nvPr/>
        </p:nvSpPr>
        <p:spPr>
          <a:xfrm>
            <a:off x="4793942" y="2325950"/>
            <a:ext cx="2565646" cy="1828800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 &amp; STATE ORGANISATIONS WITH SPECIFIC ASPECTS OF WATER RESOURCE MANAGEMENT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FD99FB5-B698-49C8-8CE1-0EFAD72276A3}"/>
              </a:ext>
            </a:extLst>
          </p:cNvPr>
          <p:cNvCxnSpPr/>
          <p:nvPr/>
        </p:nvCxnSpPr>
        <p:spPr>
          <a:xfrm flipH="1" flipV="1">
            <a:off x="3746376" y="1882066"/>
            <a:ext cx="1154097" cy="523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CC443A-871C-420A-86AA-C309A3204F32}"/>
              </a:ext>
            </a:extLst>
          </p:cNvPr>
          <p:cNvCxnSpPr/>
          <p:nvPr/>
        </p:nvCxnSpPr>
        <p:spPr>
          <a:xfrm flipV="1">
            <a:off x="7217546" y="1908700"/>
            <a:ext cx="1322773" cy="497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9CEBD14-1175-424B-B3FB-369E904366EA}"/>
              </a:ext>
            </a:extLst>
          </p:cNvPr>
          <p:cNvCxnSpPr/>
          <p:nvPr/>
        </p:nvCxnSpPr>
        <p:spPr>
          <a:xfrm flipH="1">
            <a:off x="3480046" y="4048217"/>
            <a:ext cx="1420427" cy="497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043D70-AD4B-4387-9640-65CE80F2B79C}"/>
              </a:ext>
            </a:extLst>
          </p:cNvPr>
          <p:cNvCxnSpPr/>
          <p:nvPr/>
        </p:nvCxnSpPr>
        <p:spPr>
          <a:xfrm>
            <a:off x="7239740" y="4092606"/>
            <a:ext cx="1167414" cy="506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DFA437B-4415-4431-877B-B26DB9855279}"/>
              </a:ext>
            </a:extLst>
          </p:cNvPr>
          <p:cNvSpPr/>
          <p:nvPr/>
        </p:nvSpPr>
        <p:spPr>
          <a:xfrm>
            <a:off x="257452" y="1371600"/>
            <a:ext cx="6525088" cy="497150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 WATER COMMISSION FOR SURFACE WATER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855A1A9-E712-435E-B196-F01BDDC9896A}"/>
              </a:ext>
            </a:extLst>
          </p:cNvPr>
          <p:cNvSpPr/>
          <p:nvPr/>
        </p:nvSpPr>
        <p:spPr>
          <a:xfrm>
            <a:off x="7128769" y="1384917"/>
            <a:ext cx="4500979" cy="497149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GROUND WATER BOARD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19A02D9-C2B3-4F44-964D-9CEFCD849B89}"/>
              </a:ext>
            </a:extLst>
          </p:cNvPr>
          <p:cNvSpPr/>
          <p:nvPr/>
        </p:nvSpPr>
        <p:spPr>
          <a:xfrm>
            <a:off x="5885895" y="4611950"/>
            <a:ext cx="6155186" cy="497149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&amp;  STATE POLLUTION CONTROL BOARDS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0F96574-82A5-4146-AC70-DC7C80755D8C}"/>
              </a:ext>
            </a:extLst>
          </p:cNvPr>
          <p:cNvSpPr/>
          <p:nvPr/>
        </p:nvSpPr>
        <p:spPr>
          <a:xfrm>
            <a:off x="150918" y="4554244"/>
            <a:ext cx="5433135" cy="497149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 PUBLIC HEALTH &amp; ENVIRONMENT</a:t>
            </a:r>
          </a:p>
        </p:txBody>
      </p:sp>
    </p:spTree>
    <p:extLst>
      <p:ext uri="{BB962C8B-B14F-4D97-AF65-F5344CB8AC3E}">
        <p14:creationId xmlns:p14="http://schemas.microsoft.com/office/powerpoint/2010/main" val="3733933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F2CB95-1D5A-4822-AD17-F41B26178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17" y="1503193"/>
            <a:ext cx="4922623" cy="4595766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45B4AA9-CF70-4C8A-B073-C5FEC08F553B}"/>
              </a:ext>
            </a:extLst>
          </p:cNvPr>
          <p:cNvSpPr/>
          <p:nvPr/>
        </p:nvSpPr>
        <p:spPr>
          <a:xfrm>
            <a:off x="541538" y="443883"/>
            <a:ext cx="5276296" cy="568171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RAINWATER HARVESTING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8418DF-DB77-43B0-A14A-1EAF5A0F96C6}"/>
              </a:ext>
            </a:extLst>
          </p:cNvPr>
          <p:cNvSpPr txBox="1"/>
          <p:nvPr/>
        </p:nvSpPr>
        <p:spPr>
          <a:xfrm>
            <a:off x="6096000" y="514905"/>
            <a:ext cx="58977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ancient practice for the purpose of irrigation.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the system of collection of rainwater from the surface that receives direct rainfall.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helps to –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&amp; use-Natural Source of water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Ground Water Level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Cultivate the habit of conservation of essential resources &amp; pave way for-A more green &amp; Healthy environment for next generation</a:t>
            </a:r>
          </a:p>
        </p:txBody>
      </p:sp>
    </p:spTree>
    <p:extLst>
      <p:ext uri="{BB962C8B-B14F-4D97-AF65-F5344CB8AC3E}">
        <p14:creationId xmlns:p14="http://schemas.microsoft.com/office/powerpoint/2010/main" val="3483648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F04A9E-3051-4978-8321-A94F711F3ABB}"/>
              </a:ext>
            </a:extLst>
          </p:cNvPr>
          <p:cNvSpPr txBox="1"/>
          <p:nvPr/>
        </p:nvSpPr>
        <p:spPr>
          <a:xfrm>
            <a:off x="435007" y="941032"/>
            <a:ext cx="1079524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Recharge of Ground Water </a:t>
            </a:r>
            <a:r>
              <a:rPr lang="en-IN" dirty="0"/>
              <a:t>:-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due to rapid Urbanisation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process,process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percolation of rainwater has reduced, by using technique of Rainwater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Harvesting,it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possible to increase percolation of rainwater into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ground,thereby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increasing groundwater.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Roof-Top Rainwater Harvesting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Roof acts as the catchment areas in case of roof-top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harvesting.This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water is then stored using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pipes.The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first flush is a concept that flushes off the first rainwater that is known to be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impure.Appropriate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filters are placed to treat the collected rainwater so that it is free from any impurity and is safe for use.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This water is used for-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Gardens,Livestock,irrigation,domestic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 with proper treatment &amp; indoor heating for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houses etc.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This water can be also used for-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Drinking,Long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-Term storage &amp; for other purposes such as-Groundwater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Recharge.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FCE2791-7D2E-4D7F-BBD1-8BA284EAA866}"/>
              </a:ext>
            </a:extLst>
          </p:cNvPr>
          <p:cNvSpPr/>
          <p:nvPr/>
        </p:nvSpPr>
        <p:spPr>
          <a:xfrm>
            <a:off x="2620392" y="128726"/>
            <a:ext cx="6951215" cy="426128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WAYS OF RAINWATER HARVESTING</a:t>
            </a:r>
          </a:p>
        </p:txBody>
      </p:sp>
    </p:spTree>
    <p:extLst>
      <p:ext uri="{BB962C8B-B14F-4D97-AF65-F5344CB8AC3E}">
        <p14:creationId xmlns:p14="http://schemas.microsoft.com/office/powerpoint/2010/main" val="3245589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AFC71A3-FA33-4812-9568-B8187B5F8738}"/>
              </a:ext>
            </a:extLst>
          </p:cNvPr>
          <p:cNvSpPr/>
          <p:nvPr/>
        </p:nvSpPr>
        <p:spPr>
          <a:xfrm>
            <a:off x="2982897" y="297402"/>
            <a:ext cx="5894772" cy="452761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 – NATURAL RESOURCES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FF0AB7-F226-45B6-A59F-8D6D80E3D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804" y="1243150"/>
            <a:ext cx="3673691" cy="25653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C25F59-E919-4169-942E-3B5C8936BD89}"/>
              </a:ext>
            </a:extLst>
          </p:cNvPr>
          <p:cNvSpPr txBox="1"/>
          <p:nvPr/>
        </p:nvSpPr>
        <p:spPr>
          <a:xfrm>
            <a:off x="408373" y="4305669"/>
            <a:ext cx="112568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Natural Resources are derived from- ‘Environment’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of them are essential for Human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Survival,while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others are used for Satisfying Human Needs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7459CF-F3AF-4ED2-B17B-F2355251B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50" y="1059467"/>
            <a:ext cx="4271316" cy="338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894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4CF54B9-10DD-4FE1-9D2B-DE91B2FA79FA}"/>
              </a:ext>
            </a:extLst>
          </p:cNvPr>
          <p:cNvSpPr/>
          <p:nvPr/>
        </p:nvSpPr>
        <p:spPr>
          <a:xfrm>
            <a:off x="1740024" y="310719"/>
            <a:ext cx="4456590" cy="550415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FOREST RESOURCES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70D1EA-9ECC-43C8-99AE-2FBE730990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442" y="186430"/>
            <a:ext cx="3903816" cy="23348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BFD415-3CB9-4717-BB61-58DF497B670E}"/>
              </a:ext>
            </a:extLst>
          </p:cNvPr>
          <p:cNvSpPr txBox="1"/>
          <p:nvPr/>
        </p:nvSpPr>
        <p:spPr>
          <a:xfrm>
            <a:off x="639192" y="1251751"/>
            <a:ext cx="66937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Forest can be defined as-” A biotic community predominant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trees,shrubs,climbers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any other woody vegetation.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derived from Latin word- ‘</a:t>
            </a:r>
            <a:r>
              <a:rPr lang="en-IN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foris</a:t>
            </a:r>
            <a:r>
              <a:rPr lang="en-I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means- ‘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Outside’.They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contain almost 90% of world’s terrestrial biodiversity.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to-FAO (Food &amp; Agricultural Organisation) Global Forest Resource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Assessment,approximately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1/3</a:t>
            </a:r>
            <a:r>
              <a:rPr lang="en-I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world’s land area is covered by forest out of which 95% is natural forest &amp; 5% is planted forest.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54C2BA-23F7-4DA8-A85F-69E56F1D1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856" y="3197533"/>
            <a:ext cx="3620402" cy="272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17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D814DC2-E17B-41AA-818A-14812FCAE359}"/>
              </a:ext>
            </a:extLst>
          </p:cNvPr>
          <p:cNvSpPr/>
          <p:nvPr/>
        </p:nvSpPr>
        <p:spPr>
          <a:xfrm>
            <a:off x="2157274" y="381740"/>
            <a:ext cx="7022237" cy="452761"/>
          </a:xfrm>
          <a:prstGeom prst="round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CONTINENT WISE DISTRIBUTION OF FORESTS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90C8997-13B0-4C0C-AA95-8305BCD84A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6528805"/>
              </p:ext>
            </p:extLst>
          </p:nvPr>
        </p:nvGraphicFramePr>
        <p:xfrm>
          <a:off x="1376040" y="1225117"/>
          <a:ext cx="9561249" cy="492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077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89E46B9-7637-4EA9-B646-9658CA490B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080" y="712433"/>
            <a:ext cx="8321336" cy="522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856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823586-BD4F-4756-A233-10E8708C0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57" y="1047565"/>
            <a:ext cx="5000823" cy="54879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70E02B-BC9E-4E53-A5E1-287E38755C8B}"/>
              </a:ext>
            </a:extLst>
          </p:cNvPr>
          <p:cNvSpPr txBox="1"/>
          <p:nvPr/>
        </p:nvSpPr>
        <p:spPr>
          <a:xfrm>
            <a:off x="6471821" y="213064"/>
            <a:ext cx="53976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India’s forest cover in 2003 was 20.46 % of total Geographic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Area.But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today we have only 12%,thus we not only need to protect our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forest,but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also increase the cover under it.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Scientists &amp; Environmentalists estimate that-India should ideally have 33% of it’s land under forests.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of India’s forests are concentrated in few states only like-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Assam,Madhya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Pradesh,Orissa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a few union territories.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Northern India,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particular,the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proportion of forest land to the total area is much lower than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allover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India on an average</a:t>
            </a:r>
            <a:r>
              <a:rPr lang="en-IN" dirty="0"/>
              <a:t>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B317968-E677-44AA-A179-3ECF53128926}"/>
              </a:ext>
            </a:extLst>
          </p:cNvPr>
          <p:cNvSpPr/>
          <p:nvPr/>
        </p:nvSpPr>
        <p:spPr>
          <a:xfrm>
            <a:off x="523782" y="322468"/>
            <a:ext cx="5095782" cy="390618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FOREST COVER OF INDIA</a:t>
            </a:r>
          </a:p>
        </p:txBody>
      </p:sp>
    </p:spTree>
    <p:extLst>
      <p:ext uri="{BB962C8B-B14F-4D97-AF65-F5344CB8AC3E}">
        <p14:creationId xmlns:p14="http://schemas.microsoft.com/office/powerpoint/2010/main" val="3093954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A813784-0ECE-4F16-B6DB-BA53D8A5C287}"/>
              </a:ext>
            </a:extLst>
          </p:cNvPr>
          <p:cNvSpPr/>
          <p:nvPr/>
        </p:nvSpPr>
        <p:spPr>
          <a:xfrm>
            <a:off x="3773011" y="2376996"/>
            <a:ext cx="3630963" cy="2104008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UTILISATION/IMPORTANCE OF FOREST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0588FE6-0786-41C2-AF11-FFF4A8253EDD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5588493" y="1409330"/>
            <a:ext cx="4440" cy="967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24C38A5-F004-4A47-9E83-ADB330B27247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2210541" y="3389050"/>
            <a:ext cx="1562470" cy="39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06E3864-20B9-4D20-863B-AEAC0EF556B3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7403974" y="3429000"/>
            <a:ext cx="13582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2F2536-2872-4AF2-A3AB-F5AC2B2CFF63}"/>
              </a:ext>
            </a:extLst>
          </p:cNvPr>
          <p:cNvSpPr/>
          <p:nvPr/>
        </p:nvSpPr>
        <p:spPr>
          <a:xfrm>
            <a:off x="2929630" y="878889"/>
            <a:ext cx="5832629" cy="530441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WATERSHED PROTECTION (REDUCING SURFACE RUN OFF)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D5E0AB3-7F16-462D-9F5A-CAFEB68F08C2}"/>
              </a:ext>
            </a:extLst>
          </p:cNvPr>
          <p:cNvSpPr/>
          <p:nvPr/>
        </p:nvSpPr>
        <p:spPr>
          <a:xfrm>
            <a:off x="8762260" y="2539016"/>
            <a:ext cx="3332085" cy="1174048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ATMOSPHERIC REGULATION BY ABSORBING SOLAR RADIATION &amp; CO2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73E916E-696C-46A6-A3E9-0A7C32053140}"/>
              </a:ext>
            </a:extLst>
          </p:cNvPr>
          <p:cNvSpPr/>
          <p:nvPr/>
        </p:nvSpPr>
        <p:spPr>
          <a:xfrm>
            <a:off x="97655" y="3009530"/>
            <a:ext cx="2112885" cy="1074198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OF SOIL EROSION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5FB32DF-BE73-4865-A97E-CD59058F641D}"/>
              </a:ext>
            </a:extLst>
          </p:cNvPr>
          <p:cNvSpPr/>
          <p:nvPr/>
        </p:nvSpPr>
        <p:spPr>
          <a:xfrm>
            <a:off x="3249227" y="5619565"/>
            <a:ext cx="5353217" cy="648010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 OF SOIL NUTRIENTS &amp; STRUCTURE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B723ACD-3DF4-4A0B-BAE9-4ED5361128A1}"/>
              </a:ext>
            </a:extLst>
          </p:cNvPr>
          <p:cNvCxnSpPr>
            <a:stCxn id="2" idx="2"/>
          </p:cNvCxnSpPr>
          <p:nvPr/>
        </p:nvCxnSpPr>
        <p:spPr>
          <a:xfrm>
            <a:off x="5588493" y="4481004"/>
            <a:ext cx="0" cy="1138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7681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ctagon 1">
            <a:extLst>
              <a:ext uri="{FF2B5EF4-FFF2-40B4-BE49-F238E27FC236}">
                <a16:creationId xmlns:a16="http://schemas.microsoft.com/office/drawing/2014/main" id="{D9173D16-BC1B-4EEA-AF47-A793AFE3F376}"/>
              </a:ext>
            </a:extLst>
          </p:cNvPr>
          <p:cNvSpPr/>
          <p:nvPr/>
        </p:nvSpPr>
        <p:spPr>
          <a:xfrm>
            <a:off x="4944862" y="2183906"/>
            <a:ext cx="2148396" cy="2139518"/>
          </a:xfrm>
          <a:prstGeom prst="octagon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USES OF FORESTS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70FEF88-9824-466C-AE6A-F21D69EE05C4}"/>
              </a:ext>
            </a:extLst>
          </p:cNvPr>
          <p:cNvCxnSpPr>
            <a:stCxn id="2" idx="6"/>
          </p:cNvCxnSpPr>
          <p:nvPr/>
        </p:nvCxnSpPr>
        <p:spPr>
          <a:xfrm flipH="1" flipV="1">
            <a:off x="4980373" y="1615736"/>
            <a:ext cx="591132" cy="568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90FBE72-3258-4E7E-AA5D-ADD2691E3864}"/>
              </a:ext>
            </a:extLst>
          </p:cNvPr>
          <p:cNvCxnSpPr>
            <a:stCxn id="2" idx="7"/>
          </p:cNvCxnSpPr>
          <p:nvPr/>
        </p:nvCxnSpPr>
        <p:spPr>
          <a:xfrm flipV="1">
            <a:off x="6466615" y="1544715"/>
            <a:ext cx="697664" cy="639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CD96D00-63FB-4A74-B1BB-50DD3527BD2E}"/>
              </a:ext>
            </a:extLst>
          </p:cNvPr>
          <p:cNvCxnSpPr>
            <a:stCxn id="2" idx="0"/>
          </p:cNvCxnSpPr>
          <p:nvPr/>
        </p:nvCxnSpPr>
        <p:spPr>
          <a:xfrm flipV="1">
            <a:off x="7093258" y="2752078"/>
            <a:ext cx="878889" cy="584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9CB329-20E4-467C-AC98-F725DD5CFD75}"/>
              </a:ext>
            </a:extLst>
          </p:cNvPr>
          <p:cNvCxnSpPr>
            <a:stCxn id="2" idx="1"/>
          </p:cNvCxnSpPr>
          <p:nvPr/>
        </p:nvCxnSpPr>
        <p:spPr>
          <a:xfrm>
            <a:off x="7093258" y="3696781"/>
            <a:ext cx="1198485" cy="511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52F285-D474-474D-8304-F0EF1546144B}"/>
              </a:ext>
            </a:extLst>
          </p:cNvPr>
          <p:cNvCxnSpPr>
            <a:stCxn id="2" idx="2"/>
          </p:cNvCxnSpPr>
          <p:nvPr/>
        </p:nvCxnSpPr>
        <p:spPr>
          <a:xfrm>
            <a:off x="6466615" y="4323424"/>
            <a:ext cx="1354612" cy="639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72F079D-196F-473E-82AB-40108954A472}"/>
              </a:ext>
            </a:extLst>
          </p:cNvPr>
          <p:cNvCxnSpPr>
            <a:stCxn id="2" idx="3"/>
          </p:cNvCxnSpPr>
          <p:nvPr/>
        </p:nvCxnSpPr>
        <p:spPr>
          <a:xfrm flipH="1">
            <a:off x="4509856" y="4323424"/>
            <a:ext cx="1061649" cy="770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908649-647C-460C-B6F5-8461404000AC}"/>
              </a:ext>
            </a:extLst>
          </p:cNvPr>
          <p:cNvCxnSpPr>
            <a:stCxn id="2" idx="4"/>
          </p:cNvCxnSpPr>
          <p:nvPr/>
        </p:nvCxnSpPr>
        <p:spPr>
          <a:xfrm flipH="1">
            <a:off x="3746377" y="3696781"/>
            <a:ext cx="1198485" cy="333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65AEA6-5A65-45B2-B9EA-F6189B3F83E4}"/>
              </a:ext>
            </a:extLst>
          </p:cNvPr>
          <p:cNvCxnSpPr>
            <a:stCxn id="2" idx="5"/>
          </p:cNvCxnSpPr>
          <p:nvPr/>
        </p:nvCxnSpPr>
        <p:spPr>
          <a:xfrm flipH="1" flipV="1">
            <a:off x="3781887" y="2299316"/>
            <a:ext cx="1162975" cy="511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99A90AA-BB93-4107-BFCC-BC25FE6DEE07}"/>
              </a:ext>
            </a:extLst>
          </p:cNvPr>
          <p:cNvSpPr/>
          <p:nvPr/>
        </p:nvSpPr>
        <p:spPr>
          <a:xfrm>
            <a:off x="6977849" y="1180730"/>
            <a:ext cx="3950563" cy="36398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FODDER FOR CATTLE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52BD1AD-71F4-421F-8445-DD8DD95F111C}"/>
              </a:ext>
            </a:extLst>
          </p:cNvPr>
          <p:cNvSpPr/>
          <p:nvPr/>
        </p:nvSpPr>
        <p:spPr>
          <a:xfrm>
            <a:off x="7972147" y="2206102"/>
            <a:ext cx="4101484" cy="64990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FUELWOOD &amp; CHARCOAL FOR COOKING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9C7DD6F-B6B7-4BC4-A257-4CB60EC941C7}"/>
              </a:ext>
            </a:extLst>
          </p:cNvPr>
          <p:cNvSpPr/>
          <p:nvPr/>
        </p:nvSpPr>
        <p:spPr>
          <a:xfrm>
            <a:off x="8256232" y="3684235"/>
            <a:ext cx="3648723" cy="63919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POLES FOR BUILDING HOMES IN RURAL AREAS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1C5B273-C1BF-4169-8677-C56FE9BE610E}"/>
              </a:ext>
            </a:extLst>
          </p:cNvPr>
          <p:cNvSpPr/>
          <p:nvPr/>
        </p:nvSpPr>
        <p:spPr>
          <a:xfrm>
            <a:off x="7692499" y="4727362"/>
            <a:ext cx="3848472" cy="63919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TIMBER FOR HOUSEHOLD ARTICLES &amp; CONSTRUCTION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C040831-FFC5-4C2E-83B5-BA59CD2677C1}"/>
              </a:ext>
            </a:extLst>
          </p:cNvPr>
          <p:cNvSpPr/>
          <p:nvPr/>
        </p:nvSpPr>
        <p:spPr>
          <a:xfrm>
            <a:off x="481997" y="5094247"/>
            <a:ext cx="6273910" cy="63919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FIBRE FOR WEAVING BASKET,ROPES,NETS,STRINGS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07E2704-F8DF-41EA-8854-9FBA21CFDE1C}"/>
              </a:ext>
            </a:extLst>
          </p:cNvPr>
          <p:cNvSpPr/>
          <p:nvPr/>
        </p:nvSpPr>
        <p:spPr>
          <a:xfrm>
            <a:off x="457199" y="3457768"/>
            <a:ext cx="3218158" cy="6881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SERICULTURE (SILK) &amp; APICULTURE (HONEY)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C9A92BE-BF37-41DC-9283-AAE177DDBC64}"/>
              </a:ext>
            </a:extLst>
          </p:cNvPr>
          <p:cNvSpPr/>
          <p:nvPr/>
        </p:nvSpPr>
        <p:spPr>
          <a:xfrm>
            <a:off x="410977" y="1973829"/>
            <a:ext cx="3388666" cy="42015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MEDICINAL PLANTS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91F61B2-A377-4308-B6FF-3B546E92DAC1}"/>
              </a:ext>
            </a:extLst>
          </p:cNvPr>
          <p:cNvSpPr/>
          <p:nvPr/>
        </p:nvSpPr>
        <p:spPr>
          <a:xfrm>
            <a:off x="2210540" y="1208129"/>
            <a:ext cx="3675355" cy="40990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</a:p>
        </p:txBody>
      </p:sp>
    </p:spTree>
    <p:extLst>
      <p:ext uri="{BB962C8B-B14F-4D97-AF65-F5344CB8AC3E}">
        <p14:creationId xmlns:p14="http://schemas.microsoft.com/office/powerpoint/2010/main" val="33138358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A28B8F7-FF47-4962-9A2C-69AE67FA21E9}"/>
              </a:ext>
            </a:extLst>
          </p:cNvPr>
          <p:cNvSpPr/>
          <p:nvPr/>
        </p:nvSpPr>
        <p:spPr>
          <a:xfrm>
            <a:off x="4429958" y="2343705"/>
            <a:ext cx="2432482" cy="1713391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PRODUCTIVE USE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FORESTS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155A357-A7D2-4C15-8E69-F5E56DD11E1E}"/>
              </a:ext>
            </a:extLst>
          </p:cNvPr>
          <p:cNvCxnSpPr/>
          <p:nvPr/>
        </p:nvCxnSpPr>
        <p:spPr>
          <a:xfrm flipV="1">
            <a:off x="5655076" y="1562470"/>
            <a:ext cx="0" cy="781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0F56FB2-F224-46B2-91F3-4426C7611F62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3586579" y="3200400"/>
            <a:ext cx="84337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181B3D-CB67-4293-9090-4A4BF16F3DFC}"/>
              </a:ext>
            </a:extLst>
          </p:cNvPr>
          <p:cNvCxnSpPr>
            <a:stCxn id="2" idx="2"/>
          </p:cNvCxnSpPr>
          <p:nvPr/>
        </p:nvCxnSpPr>
        <p:spPr>
          <a:xfrm>
            <a:off x="5646199" y="4057096"/>
            <a:ext cx="8877" cy="825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7EDD23-C31F-4B01-8AFE-AB95F847DF93}"/>
              </a:ext>
            </a:extLst>
          </p:cNvPr>
          <p:cNvCxnSpPr>
            <a:stCxn id="2" idx="3"/>
          </p:cNvCxnSpPr>
          <p:nvPr/>
        </p:nvCxnSpPr>
        <p:spPr>
          <a:xfrm flipV="1">
            <a:off x="6862440" y="3200400"/>
            <a:ext cx="70133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D9D6D4F-10C3-4E8F-9B59-17F96ABA77F2}"/>
              </a:ext>
            </a:extLst>
          </p:cNvPr>
          <p:cNvSpPr/>
          <p:nvPr/>
        </p:nvSpPr>
        <p:spPr>
          <a:xfrm>
            <a:off x="2241611" y="1076426"/>
            <a:ext cx="8198528" cy="51488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MINOR FOREST PRODUCTS LIKE-FUELWOOD,FRUITS,GUM &amp; FIBRE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58D9759-27EB-4349-BCFB-D08FA44F37C3}"/>
              </a:ext>
            </a:extLst>
          </p:cNvPr>
          <p:cNvSpPr/>
          <p:nvPr/>
        </p:nvSpPr>
        <p:spPr>
          <a:xfrm>
            <a:off x="7563774" y="2592287"/>
            <a:ext cx="4628226" cy="8367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EXPORT ITEMS LIKE-TEAK,PAPER,PAPERBOARD,</a:t>
            </a:r>
          </a:p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RESINS,SEEDS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653418B-F538-4BC4-BBB7-8134F988A6CF}"/>
              </a:ext>
            </a:extLst>
          </p:cNvPr>
          <p:cNvSpPr/>
          <p:nvPr/>
        </p:nvSpPr>
        <p:spPr>
          <a:xfrm>
            <a:off x="142043" y="2885243"/>
            <a:ext cx="3444536" cy="6480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PROMOTES ECOTOURISM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72F991C-F1FF-4E52-B47C-B2FB3B7FF909}"/>
              </a:ext>
            </a:extLst>
          </p:cNvPr>
          <p:cNvSpPr/>
          <p:nvPr/>
        </p:nvSpPr>
        <p:spPr>
          <a:xfrm>
            <a:off x="2308193" y="4882717"/>
            <a:ext cx="7759083" cy="96763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SUPPLY OF INDUSTRIAL RAW MATERIAL LIKE-PULP-PAPER,NEWS PRINT,SAW MILLING (WOOD CUTTING FACTORY),MATCHSTICKS &amp; MEDICINAL HERBS</a:t>
            </a:r>
          </a:p>
        </p:txBody>
      </p:sp>
    </p:spTree>
    <p:extLst>
      <p:ext uri="{BB962C8B-B14F-4D97-AF65-F5344CB8AC3E}">
        <p14:creationId xmlns:p14="http://schemas.microsoft.com/office/powerpoint/2010/main" val="15989975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F54BAA6-BF16-4192-AB47-5A4A842ABDF9}"/>
              </a:ext>
            </a:extLst>
          </p:cNvPr>
          <p:cNvSpPr/>
          <p:nvPr/>
        </p:nvSpPr>
        <p:spPr>
          <a:xfrm>
            <a:off x="3746377" y="2496844"/>
            <a:ext cx="4074851" cy="104756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DEVELOPMENTAL FUNCTIONS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8CED6CC-03A0-4097-BA80-39535480E9CC}"/>
              </a:ext>
            </a:extLst>
          </p:cNvPr>
          <p:cNvCxnSpPr>
            <a:stCxn id="2" idx="0"/>
          </p:cNvCxnSpPr>
          <p:nvPr/>
        </p:nvCxnSpPr>
        <p:spPr>
          <a:xfrm flipH="1" flipV="1">
            <a:off x="5779363" y="1526959"/>
            <a:ext cx="4440" cy="969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A1953C3-EB07-43FF-BA56-CAAE1F913CBC}"/>
              </a:ext>
            </a:extLst>
          </p:cNvPr>
          <p:cNvCxnSpPr>
            <a:stCxn id="2" idx="2"/>
          </p:cNvCxnSpPr>
          <p:nvPr/>
        </p:nvCxnSpPr>
        <p:spPr>
          <a:xfrm flipH="1">
            <a:off x="5783802" y="3544409"/>
            <a:ext cx="1" cy="823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B00A432-4140-46D7-8305-42B577760228}"/>
              </a:ext>
            </a:extLst>
          </p:cNvPr>
          <p:cNvSpPr/>
          <p:nvPr/>
        </p:nvSpPr>
        <p:spPr>
          <a:xfrm>
            <a:off x="3000652" y="1056443"/>
            <a:ext cx="5530784" cy="545978"/>
          </a:xfrm>
          <a:prstGeom prst="round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OF REVENUE FOR GOVERNMENT IN THE FORM OF TAX ON FOREST PRODUCTS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42DE293-F4BE-42F4-959C-0D3F1625BA0F}"/>
              </a:ext>
            </a:extLst>
          </p:cNvPr>
          <p:cNvSpPr/>
          <p:nvPr/>
        </p:nvSpPr>
        <p:spPr>
          <a:xfrm>
            <a:off x="3124938" y="4367813"/>
            <a:ext cx="6764785" cy="674703"/>
          </a:xfrm>
          <a:prstGeom prst="round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OF EMPLOYMENT TO MANY PEOPLE </a:t>
            </a:r>
          </a:p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(FACTORIES THAT PROCESS FOREST PRODUCTS)</a:t>
            </a:r>
          </a:p>
        </p:txBody>
      </p:sp>
    </p:spTree>
    <p:extLst>
      <p:ext uri="{BB962C8B-B14F-4D97-AF65-F5344CB8AC3E}">
        <p14:creationId xmlns:p14="http://schemas.microsoft.com/office/powerpoint/2010/main" val="11080185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A2BC600-19A6-475B-A153-8EC876DFCAEC}"/>
              </a:ext>
            </a:extLst>
          </p:cNvPr>
          <p:cNvSpPr/>
          <p:nvPr/>
        </p:nvSpPr>
        <p:spPr>
          <a:xfrm>
            <a:off x="3719744" y="190869"/>
            <a:ext cx="3826275" cy="523783"/>
          </a:xfrm>
          <a:prstGeom prst="round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A8EE72-99DB-4FAE-89A7-BB5ECD769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07" y="865942"/>
            <a:ext cx="3826274" cy="24631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9CBA6C-7322-4530-8E6B-3FCDB7BD7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54" y="865942"/>
            <a:ext cx="3779161" cy="24631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77914E-DD23-46CF-B8D8-CA2168AA7978}"/>
              </a:ext>
            </a:extLst>
          </p:cNvPr>
          <p:cNvSpPr txBox="1"/>
          <p:nvPr/>
        </p:nvSpPr>
        <p:spPr>
          <a:xfrm>
            <a:off x="532660" y="3595456"/>
            <a:ext cx="114166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 refers to-Loss of forest cover ;land that is </a:t>
            </a:r>
            <a:r>
              <a:rPr lang="en-I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permananently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converted from forest to non-forest uses such as-Agricultural </a:t>
            </a:r>
            <a:r>
              <a:rPr lang="en-I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Pasteures,Desert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Human Settlement.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be defined as- ‘Removal or damage of vegetation in forest to the </a:t>
            </a:r>
            <a:r>
              <a:rPr lang="en-I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extent,that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no longer supports it’s natural flora &amp; fauna.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Forest loss is caused by complex set of-Social &amp; Economic pressures.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rapid rate of Deforestation in tropical countries is a main cause of-Yearly increase in flood disasters.</a:t>
            </a:r>
          </a:p>
        </p:txBody>
      </p:sp>
    </p:spTree>
    <p:extLst>
      <p:ext uri="{BB962C8B-B14F-4D97-AF65-F5344CB8AC3E}">
        <p14:creationId xmlns:p14="http://schemas.microsoft.com/office/powerpoint/2010/main" val="711440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D77DFFB4-612B-4C1F-948B-175ADC60FFB9}"/>
              </a:ext>
            </a:extLst>
          </p:cNvPr>
          <p:cNvSpPr/>
          <p:nvPr/>
        </p:nvSpPr>
        <p:spPr>
          <a:xfrm>
            <a:off x="4438834" y="2237173"/>
            <a:ext cx="2716568" cy="2032986"/>
          </a:xfrm>
          <a:prstGeom prst="hexag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DEFORESTATION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54BF178-6714-4DD2-A044-2DF196194B1B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4261282" y="1677880"/>
            <a:ext cx="685799" cy="559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FB3C1B3-FB26-4987-9726-92F126F6F679}"/>
              </a:ext>
            </a:extLst>
          </p:cNvPr>
          <p:cNvCxnSpPr>
            <a:stCxn id="2" idx="5"/>
          </p:cNvCxnSpPr>
          <p:nvPr/>
        </p:nvCxnSpPr>
        <p:spPr>
          <a:xfrm flipV="1">
            <a:off x="6647156" y="1686757"/>
            <a:ext cx="765698" cy="550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9DB680A-4228-48EA-8F84-B2BDFD66A31D}"/>
              </a:ext>
            </a:extLst>
          </p:cNvPr>
          <p:cNvCxnSpPr>
            <a:stCxn id="2" idx="0"/>
          </p:cNvCxnSpPr>
          <p:nvPr/>
        </p:nvCxnSpPr>
        <p:spPr>
          <a:xfrm flipV="1">
            <a:off x="7155402" y="3249227"/>
            <a:ext cx="603681" cy="4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F51F10-36B4-4876-A1C8-FF3C5654FBA2}"/>
              </a:ext>
            </a:extLst>
          </p:cNvPr>
          <p:cNvCxnSpPr>
            <a:stCxn id="2" idx="1"/>
          </p:cNvCxnSpPr>
          <p:nvPr/>
        </p:nvCxnSpPr>
        <p:spPr>
          <a:xfrm>
            <a:off x="6647156" y="4270159"/>
            <a:ext cx="987640" cy="461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911E212-FFF1-4536-BD9C-7870C89F3D46}"/>
              </a:ext>
            </a:extLst>
          </p:cNvPr>
          <p:cNvCxnSpPr>
            <a:stCxn id="2" idx="2"/>
          </p:cNvCxnSpPr>
          <p:nvPr/>
        </p:nvCxnSpPr>
        <p:spPr>
          <a:xfrm flipH="1">
            <a:off x="3559946" y="4270159"/>
            <a:ext cx="1387135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D4E2B66-6F3C-4333-A53A-61223214604E}"/>
              </a:ext>
            </a:extLst>
          </p:cNvPr>
          <p:cNvCxnSpPr>
            <a:stCxn id="2" idx="3"/>
          </p:cNvCxnSpPr>
          <p:nvPr/>
        </p:nvCxnSpPr>
        <p:spPr>
          <a:xfrm flipH="1" flipV="1">
            <a:off x="3053918" y="3249227"/>
            <a:ext cx="1384916" cy="4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2BDE6B2-CD6C-488A-B4BC-49D7CA3F03CA}"/>
              </a:ext>
            </a:extLst>
          </p:cNvPr>
          <p:cNvSpPr/>
          <p:nvPr/>
        </p:nvSpPr>
        <p:spPr>
          <a:xfrm>
            <a:off x="6773661" y="1198490"/>
            <a:ext cx="3977197" cy="48826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 GRAZING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E83D2BE-65D0-4389-9AF7-85E77519A7E7}"/>
              </a:ext>
            </a:extLst>
          </p:cNvPr>
          <p:cNvSpPr/>
          <p:nvPr/>
        </p:nvSpPr>
        <p:spPr>
          <a:xfrm>
            <a:off x="7767961" y="2940733"/>
            <a:ext cx="3861786" cy="48161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COMMERCIAL LOGGING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2B9271B-A491-49D7-8B91-A66DF1E09CFC}"/>
              </a:ext>
            </a:extLst>
          </p:cNvPr>
          <p:cNvSpPr/>
          <p:nvPr/>
        </p:nvSpPr>
        <p:spPr>
          <a:xfrm>
            <a:off x="7253055" y="4771754"/>
            <a:ext cx="4545367" cy="43944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CASH CROP ECONOMY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AF81A79-274A-4C36-9A54-E74E8EE6DE91}"/>
              </a:ext>
            </a:extLst>
          </p:cNvPr>
          <p:cNvSpPr/>
          <p:nvPr/>
        </p:nvSpPr>
        <p:spPr>
          <a:xfrm>
            <a:off x="301841" y="4833891"/>
            <a:ext cx="5326602" cy="49714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FACTORS SUCH AS-FOREST FIRES &amp; 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POLLUTION DUE TO-ACID RAIN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DC990EF-7743-4436-B26D-B021A805463A}"/>
              </a:ext>
            </a:extLst>
          </p:cNvPr>
          <p:cNvSpPr/>
          <p:nvPr/>
        </p:nvSpPr>
        <p:spPr>
          <a:xfrm>
            <a:off x="-13317" y="2940733"/>
            <a:ext cx="3053918" cy="62588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MINING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01E2673-C8FF-4883-A125-73602A6686AA}"/>
              </a:ext>
            </a:extLst>
          </p:cNvPr>
          <p:cNvSpPr/>
          <p:nvPr/>
        </p:nvSpPr>
        <p:spPr>
          <a:xfrm>
            <a:off x="1034248" y="1207367"/>
            <a:ext cx="4407763" cy="47051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EXPANSION</a:t>
            </a:r>
          </a:p>
        </p:txBody>
      </p:sp>
    </p:spTree>
    <p:extLst>
      <p:ext uri="{BB962C8B-B14F-4D97-AF65-F5344CB8AC3E}">
        <p14:creationId xmlns:p14="http://schemas.microsoft.com/office/powerpoint/2010/main" val="265013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FA03E2A-FE95-4C32-AFB4-4650B2C26F36}"/>
              </a:ext>
            </a:extLst>
          </p:cNvPr>
          <p:cNvSpPr/>
          <p:nvPr/>
        </p:nvSpPr>
        <p:spPr>
          <a:xfrm>
            <a:off x="3506680" y="550416"/>
            <a:ext cx="5646198" cy="44388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AF06863-B7B6-43BC-9D09-7F1A9B537047}"/>
              </a:ext>
            </a:extLst>
          </p:cNvPr>
          <p:cNvCxnSpPr/>
          <p:nvPr/>
        </p:nvCxnSpPr>
        <p:spPr>
          <a:xfrm flipH="1">
            <a:off x="2237173" y="994299"/>
            <a:ext cx="3719744" cy="745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EF7C87-981A-4D19-8851-6BC2B82B8948}"/>
              </a:ext>
            </a:extLst>
          </p:cNvPr>
          <p:cNvCxnSpPr/>
          <p:nvPr/>
        </p:nvCxnSpPr>
        <p:spPr>
          <a:xfrm>
            <a:off x="5956917" y="994299"/>
            <a:ext cx="3728621" cy="958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1A8845F-527C-4489-9935-9AAE98873FA0}"/>
              </a:ext>
            </a:extLst>
          </p:cNvPr>
          <p:cNvSpPr/>
          <p:nvPr/>
        </p:nvSpPr>
        <p:spPr>
          <a:xfrm>
            <a:off x="183473" y="1669002"/>
            <a:ext cx="2228291" cy="2787589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Zimmerman-</a:t>
            </a:r>
          </a:p>
          <a:p>
            <a:pPr algn="ctr"/>
            <a:r>
              <a:rPr lang="en-IN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‘Resources are means of attaining given ends’.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8CFF85F-4C61-4593-BA07-BEA39DB4264C}"/>
              </a:ext>
            </a:extLst>
          </p:cNvPr>
          <p:cNvSpPr/>
          <p:nvPr/>
        </p:nvSpPr>
        <p:spPr>
          <a:xfrm>
            <a:off x="6486620" y="2503503"/>
            <a:ext cx="2414720" cy="3448975"/>
          </a:xfrm>
          <a:prstGeom prst="roundRect">
            <a:avLst/>
          </a:prstGeom>
          <a:solidFill>
            <a:srgbClr val="66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resource is a form of energy or matter which is essential for the functioning of living organisms.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08450A0-484B-4424-8583-A1F610C08A67}"/>
              </a:ext>
            </a:extLst>
          </p:cNvPr>
          <p:cNvSpPr/>
          <p:nvPr/>
        </p:nvSpPr>
        <p:spPr>
          <a:xfrm>
            <a:off x="9152878" y="1953087"/>
            <a:ext cx="2157263" cy="3879543"/>
          </a:xfrm>
          <a:prstGeom prst="round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Natural Resource can be 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substance,or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energy unit or a natural process or 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phenomenaon,for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e.g.-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Land,Soil,Forests,Grasslands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211CA77-B103-474F-87DF-B40AA2CF904E}"/>
              </a:ext>
            </a:extLst>
          </p:cNvPr>
          <p:cNvCxnSpPr/>
          <p:nvPr/>
        </p:nvCxnSpPr>
        <p:spPr>
          <a:xfrm>
            <a:off x="5956917" y="994299"/>
            <a:ext cx="1606858" cy="1509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93B4068-6122-47BE-8B62-C6339EFA597C}"/>
              </a:ext>
            </a:extLst>
          </p:cNvPr>
          <p:cNvCxnSpPr/>
          <p:nvPr/>
        </p:nvCxnSpPr>
        <p:spPr>
          <a:xfrm flipH="1">
            <a:off x="4758431" y="994299"/>
            <a:ext cx="1195529" cy="1509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28F359F-2B8B-4A33-B375-8B7763F45A3F}"/>
              </a:ext>
            </a:extLst>
          </p:cNvPr>
          <p:cNvSpPr/>
          <p:nvPr/>
        </p:nvSpPr>
        <p:spPr>
          <a:xfrm>
            <a:off x="3169328" y="2503503"/>
            <a:ext cx="2016713" cy="3564384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rgbClr val="00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Resources can be defined as the substances which occur in nature &amp; are found to be useful tools for development.</a:t>
            </a:r>
          </a:p>
        </p:txBody>
      </p:sp>
    </p:spTree>
    <p:extLst>
      <p:ext uri="{BB962C8B-B14F-4D97-AF65-F5344CB8AC3E}">
        <p14:creationId xmlns:p14="http://schemas.microsoft.com/office/powerpoint/2010/main" val="23883161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>
            <a:extLst>
              <a:ext uri="{FF2B5EF4-FFF2-40B4-BE49-F238E27FC236}">
                <a16:creationId xmlns:a16="http://schemas.microsoft.com/office/drawing/2014/main" id="{BC13D790-8213-4C0A-A117-768ADBF2E02C}"/>
              </a:ext>
            </a:extLst>
          </p:cNvPr>
          <p:cNvSpPr/>
          <p:nvPr/>
        </p:nvSpPr>
        <p:spPr>
          <a:xfrm>
            <a:off x="4003829" y="1997475"/>
            <a:ext cx="3657600" cy="2263806"/>
          </a:xfrm>
          <a:prstGeom prst="pentag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IMPACTS</a:t>
            </a:r>
          </a:p>
          <a:p>
            <a:pPr algn="ctr"/>
            <a:r>
              <a:rPr lang="en-IN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/EFFECTS OF DEFORESTATION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45D4274-0FE0-450A-86A5-D649D826DDB3}"/>
              </a:ext>
            </a:extLst>
          </p:cNvPr>
          <p:cNvCxnSpPr>
            <a:stCxn id="2" idx="0"/>
          </p:cNvCxnSpPr>
          <p:nvPr/>
        </p:nvCxnSpPr>
        <p:spPr>
          <a:xfrm flipV="1">
            <a:off x="5832629" y="1216241"/>
            <a:ext cx="17755" cy="781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70B0581-3BEE-43C5-80BC-0413694588CA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2689934" y="2592280"/>
            <a:ext cx="1313899" cy="269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12EC3E7-86C7-4717-9D57-F82CE2A00820}"/>
              </a:ext>
            </a:extLst>
          </p:cNvPr>
          <p:cNvCxnSpPr>
            <a:stCxn id="2" idx="2"/>
          </p:cNvCxnSpPr>
          <p:nvPr/>
        </p:nvCxnSpPr>
        <p:spPr>
          <a:xfrm flipH="1">
            <a:off x="3648722" y="4261275"/>
            <a:ext cx="1053649" cy="683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7BC18D-BF91-4A28-99A4-86B68D091739}"/>
              </a:ext>
            </a:extLst>
          </p:cNvPr>
          <p:cNvCxnSpPr>
            <a:stCxn id="2" idx="5"/>
          </p:cNvCxnSpPr>
          <p:nvPr/>
        </p:nvCxnSpPr>
        <p:spPr>
          <a:xfrm flipV="1">
            <a:off x="7661425" y="2325950"/>
            <a:ext cx="1313899" cy="536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5F4EBD5-DB18-4C1E-A40A-F676F81E2FCD}"/>
              </a:ext>
            </a:extLst>
          </p:cNvPr>
          <p:cNvCxnSpPr>
            <a:stCxn id="2" idx="4"/>
          </p:cNvCxnSpPr>
          <p:nvPr/>
        </p:nvCxnSpPr>
        <p:spPr>
          <a:xfrm>
            <a:off x="6962887" y="4261275"/>
            <a:ext cx="2154480" cy="683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F484C44-71C0-493B-B6CD-B23576EF647B}"/>
              </a:ext>
            </a:extLst>
          </p:cNvPr>
          <p:cNvSpPr/>
          <p:nvPr/>
        </p:nvSpPr>
        <p:spPr>
          <a:xfrm>
            <a:off x="3417903" y="650729"/>
            <a:ext cx="4527613" cy="53622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ATMOSPHERIC POLLUTION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365957C-65B0-4A91-A09F-51A3B6A1EC99}"/>
              </a:ext>
            </a:extLst>
          </p:cNvPr>
          <p:cNvSpPr/>
          <p:nvPr/>
        </p:nvSpPr>
        <p:spPr>
          <a:xfrm>
            <a:off x="8424908" y="1789730"/>
            <a:ext cx="3417903" cy="53622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IN SOIL EROSION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498FA3D-E30C-484F-BBA5-FF06906310EF}"/>
              </a:ext>
            </a:extLst>
          </p:cNvPr>
          <p:cNvSpPr/>
          <p:nvPr/>
        </p:nvSpPr>
        <p:spPr>
          <a:xfrm>
            <a:off x="6889072" y="4994561"/>
            <a:ext cx="4805779" cy="41368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 OF BIODIVERSITY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F807CF8-1B22-4690-A421-A8BF2075F12E}"/>
              </a:ext>
            </a:extLst>
          </p:cNvPr>
          <p:cNvSpPr/>
          <p:nvPr/>
        </p:nvSpPr>
        <p:spPr>
          <a:xfrm>
            <a:off x="159799" y="4975021"/>
            <a:ext cx="6019060" cy="45276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IMBALANCE IN GLOBAL CARBON CYCLE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9927AE6-F4E9-4D7B-A794-CB9A9A7EFC5D}"/>
              </a:ext>
            </a:extLst>
          </p:cNvPr>
          <p:cNvSpPr/>
          <p:nvPr/>
        </p:nvSpPr>
        <p:spPr>
          <a:xfrm>
            <a:off x="159799" y="2043644"/>
            <a:ext cx="4421076" cy="4705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DISTURNCE &amp; IMBALANCE IN GLOBAL WATER CYCLE</a:t>
            </a:r>
          </a:p>
        </p:txBody>
      </p:sp>
    </p:spTree>
    <p:extLst>
      <p:ext uri="{BB962C8B-B14F-4D97-AF65-F5344CB8AC3E}">
        <p14:creationId xmlns:p14="http://schemas.microsoft.com/office/powerpoint/2010/main" val="29715232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18417794-FC52-4FB4-BFE1-775E63B97A1C}"/>
              </a:ext>
            </a:extLst>
          </p:cNvPr>
          <p:cNvSpPr/>
          <p:nvPr/>
        </p:nvSpPr>
        <p:spPr>
          <a:xfrm>
            <a:off x="4314548" y="2077374"/>
            <a:ext cx="2947387" cy="2254928"/>
          </a:xfrm>
          <a:prstGeom prst="hexag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MEASURES FOR FOREST CONSERVATION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D038D13-2E00-49CB-992F-0EEECDC2B354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3710866" y="1784411"/>
            <a:ext cx="1167414" cy="292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77B90F0-9644-485C-8353-04D36D18376C}"/>
              </a:ext>
            </a:extLst>
          </p:cNvPr>
          <p:cNvCxnSpPr>
            <a:stCxn id="2" idx="5"/>
          </p:cNvCxnSpPr>
          <p:nvPr/>
        </p:nvCxnSpPr>
        <p:spPr>
          <a:xfrm flipV="1">
            <a:off x="6698203" y="1597980"/>
            <a:ext cx="1566908" cy="479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458D198-C4D8-4BDA-A3A0-996F86D303C8}"/>
              </a:ext>
            </a:extLst>
          </p:cNvPr>
          <p:cNvCxnSpPr>
            <a:stCxn id="2" idx="0"/>
          </p:cNvCxnSpPr>
          <p:nvPr/>
        </p:nvCxnSpPr>
        <p:spPr>
          <a:xfrm>
            <a:off x="7261935" y="3204838"/>
            <a:ext cx="11540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8A62649-DA4E-40C4-9673-EF43498C7B48}"/>
              </a:ext>
            </a:extLst>
          </p:cNvPr>
          <p:cNvCxnSpPr>
            <a:stCxn id="2" idx="1"/>
          </p:cNvCxnSpPr>
          <p:nvPr/>
        </p:nvCxnSpPr>
        <p:spPr>
          <a:xfrm>
            <a:off x="6698203" y="4332301"/>
            <a:ext cx="1842116" cy="577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9B208D-E913-4E6F-B538-D6536F6F0B0B}"/>
              </a:ext>
            </a:extLst>
          </p:cNvPr>
          <p:cNvCxnSpPr>
            <a:stCxn id="2" idx="2"/>
          </p:cNvCxnSpPr>
          <p:nvPr/>
        </p:nvCxnSpPr>
        <p:spPr>
          <a:xfrm flipH="1">
            <a:off x="3773010" y="4332301"/>
            <a:ext cx="1105270" cy="497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978ADE4-A84B-4352-8256-78850EF37D5E}"/>
              </a:ext>
            </a:extLst>
          </p:cNvPr>
          <p:cNvCxnSpPr>
            <a:stCxn id="2" idx="3"/>
          </p:cNvCxnSpPr>
          <p:nvPr/>
        </p:nvCxnSpPr>
        <p:spPr>
          <a:xfrm flipH="1">
            <a:off x="3036164" y="3204838"/>
            <a:ext cx="12783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A2AD3C-4883-46FE-8A4E-BEB2B8D4A705}"/>
              </a:ext>
            </a:extLst>
          </p:cNvPr>
          <p:cNvSpPr/>
          <p:nvPr/>
        </p:nvSpPr>
        <p:spPr>
          <a:xfrm>
            <a:off x="7261935" y="1109707"/>
            <a:ext cx="3861787" cy="488272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OVER FOREST FIRE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7042B3-41AC-4743-8C8C-1A57225040ED}"/>
              </a:ext>
            </a:extLst>
          </p:cNvPr>
          <p:cNvSpPr/>
          <p:nvPr/>
        </p:nvSpPr>
        <p:spPr>
          <a:xfrm>
            <a:off x="8383481" y="2802566"/>
            <a:ext cx="3719742" cy="577050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REFORESTATION &amp; AFORESTATION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3714AC8-5BE8-44FC-B41E-1018460945AF}"/>
              </a:ext>
            </a:extLst>
          </p:cNvPr>
          <p:cNvSpPr/>
          <p:nvPr/>
        </p:nvSpPr>
        <p:spPr>
          <a:xfrm>
            <a:off x="6915705" y="4926000"/>
            <a:ext cx="5276295" cy="729076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FOREST PROTECTION FROM PESTS &amp; DISEASES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1EC2602-F022-4E12-AE90-A0AEBF71CAB4}"/>
              </a:ext>
            </a:extLst>
          </p:cNvPr>
          <p:cNvSpPr/>
          <p:nvPr/>
        </p:nvSpPr>
        <p:spPr>
          <a:xfrm>
            <a:off x="541538" y="4872733"/>
            <a:ext cx="5779363" cy="649178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OVER FOREST CLEARANCE FOR AGRICULTURAL &amp; HABITAT PURPOSE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12012CC-E97E-4FF1-A9D3-5FB8C550EEA6}"/>
              </a:ext>
            </a:extLst>
          </p:cNvPr>
          <p:cNvSpPr/>
          <p:nvPr/>
        </p:nvSpPr>
        <p:spPr>
          <a:xfrm>
            <a:off x="88777" y="2601158"/>
            <a:ext cx="2947387" cy="791220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 UTILSATION OF FORESTS &amp; IT’S PRODUCTS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9DB59EF-0936-417F-ABAE-322301BF0FEF}"/>
              </a:ext>
            </a:extLst>
          </p:cNvPr>
          <p:cNvSpPr/>
          <p:nvPr/>
        </p:nvSpPr>
        <p:spPr>
          <a:xfrm>
            <a:off x="88777" y="1245641"/>
            <a:ext cx="3941685" cy="498256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REGULATED &amp; SELECTED CUTTING</a:t>
            </a:r>
          </a:p>
        </p:txBody>
      </p:sp>
    </p:spTree>
    <p:extLst>
      <p:ext uri="{BB962C8B-B14F-4D97-AF65-F5344CB8AC3E}">
        <p14:creationId xmlns:p14="http://schemas.microsoft.com/office/powerpoint/2010/main" val="1865730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18417794-FC52-4FB4-BFE1-775E63B97A1C}"/>
              </a:ext>
            </a:extLst>
          </p:cNvPr>
          <p:cNvSpPr/>
          <p:nvPr/>
        </p:nvSpPr>
        <p:spPr>
          <a:xfrm>
            <a:off x="4314548" y="2077374"/>
            <a:ext cx="2947387" cy="2254928"/>
          </a:xfrm>
          <a:prstGeom prst="hexag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MEASURES FOR FOREST CONSERVATION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D038D13-2E00-49CB-992F-0EEECDC2B354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3710866" y="1784411"/>
            <a:ext cx="1167414" cy="292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77B90F0-9644-485C-8353-04D36D18376C}"/>
              </a:ext>
            </a:extLst>
          </p:cNvPr>
          <p:cNvCxnSpPr>
            <a:stCxn id="2" idx="5"/>
          </p:cNvCxnSpPr>
          <p:nvPr/>
        </p:nvCxnSpPr>
        <p:spPr>
          <a:xfrm flipV="1">
            <a:off x="6698203" y="1597980"/>
            <a:ext cx="1566908" cy="479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458D198-C4D8-4BDA-A3A0-996F86D303C8}"/>
              </a:ext>
            </a:extLst>
          </p:cNvPr>
          <p:cNvCxnSpPr>
            <a:stCxn id="2" idx="0"/>
          </p:cNvCxnSpPr>
          <p:nvPr/>
        </p:nvCxnSpPr>
        <p:spPr>
          <a:xfrm>
            <a:off x="7261935" y="3204838"/>
            <a:ext cx="11540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8A62649-DA4E-40C4-9673-EF43498C7B48}"/>
              </a:ext>
            </a:extLst>
          </p:cNvPr>
          <p:cNvCxnSpPr>
            <a:stCxn id="2" idx="1"/>
          </p:cNvCxnSpPr>
          <p:nvPr/>
        </p:nvCxnSpPr>
        <p:spPr>
          <a:xfrm>
            <a:off x="6698203" y="4332301"/>
            <a:ext cx="1842116" cy="577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9B208D-E913-4E6F-B538-D6536F6F0B0B}"/>
              </a:ext>
            </a:extLst>
          </p:cNvPr>
          <p:cNvCxnSpPr>
            <a:stCxn id="2" idx="2"/>
          </p:cNvCxnSpPr>
          <p:nvPr/>
        </p:nvCxnSpPr>
        <p:spPr>
          <a:xfrm flipH="1">
            <a:off x="3773010" y="4332301"/>
            <a:ext cx="1105270" cy="497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978ADE4-A84B-4352-8256-78850EF37D5E}"/>
              </a:ext>
            </a:extLst>
          </p:cNvPr>
          <p:cNvCxnSpPr>
            <a:stCxn id="2" idx="3"/>
          </p:cNvCxnSpPr>
          <p:nvPr/>
        </p:nvCxnSpPr>
        <p:spPr>
          <a:xfrm flipH="1">
            <a:off x="3036164" y="3204838"/>
            <a:ext cx="12783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BA2AD3C-4883-46FE-8A4E-BEB2B8D4A705}"/>
              </a:ext>
            </a:extLst>
          </p:cNvPr>
          <p:cNvSpPr/>
          <p:nvPr/>
        </p:nvSpPr>
        <p:spPr>
          <a:xfrm>
            <a:off x="7261935" y="1109707"/>
            <a:ext cx="3861787" cy="488272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NATURE CONSERVATION-IMP ASPECT OF FOREST DEVELOPMENT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7042B3-41AC-4743-8C8C-1A57225040ED}"/>
              </a:ext>
            </a:extLst>
          </p:cNvPr>
          <p:cNvSpPr/>
          <p:nvPr/>
        </p:nvSpPr>
        <p:spPr>
          <a:xfrm>
            <a:off x="8383481" y="2802566"/>
            <a:ext cx="3719742" cy="577050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PUBLIC COOPERATION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3714AC8-5BE8-44FC-B41E-1018460945AF}"/>
              </a:ext>
            </a:extLst>
          </p:cNvPr>
          <p:cNvSpPr/>
          <p:nvPr/>
        </p:nvSpPr>
        <p:spPr>
          <a:xfrm>
            <a:off x="7395100" y="4930440"/>
            <a:ext cx="3642802" cy="533764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CRUCIAL ROLE OF GOVERNMENT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1EC2602-F022-4E12-AE90-A0AEBF71CAB4}"/>
              </a:ext>
            </a:extLst>
          </p:cNvPr>
          <p:cNvSpPr/>
          <p:nvPr/>
        </p:nvSpPr>
        <p:spPr>
          <a:xfrm>
            <a:off x="355108" y="4853319"/>
            <a:ext cx="6249878" cy="1103586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PUBLIC AWARENESS &amp; PLANNING OF PUBLIC MOVEMENTS TO SAVE TREES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1600" b="1" dirty="0" err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Appiko,Chipko</a:t>
            </a:r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en-IN" sz="1600" b="1" dirty="0" err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Bishnoi,Save</a:t>
            </a:r>
            <a:r>
              <a:rPr lang="en-IN" sz="16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Narmada etc.)</a:t>
            </a:r>
            <a:endParaRPr kumimoji="0" lang="en-IN" sz="1600" b="1" i="0" u="none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12012CC-E97E-4FF1-A9D3-5FB8C550EEA6}"/>
              </a:ext>
            </a:extLst>
          </p:cNvPr>
          <p:cNvSpPr/>
          <p:nvPr/>
        </p:nvSpPr>
        <p:spPr>
          <a:xfrm>
            <a:off x="88777" y="2894122"/>
            <a:ext cx="2947387" cy="498255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FOREST MANAGEMENT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9DB59EF-0936-417F-ABAE-322301BF0FEF}"/>
              </a:ext>
            </a:extLst>
          </p:cNvPr>
          <p:cNvSpPr/>
          <p:nvPr/>
        </p:nvSpPr>
        <p:spPr>
          <a:xfrm>
            <a:off x="88777" y="1245641"/>
            <a:ext cx="4438835" cy="498256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RECYCLING &amp; SUBSTITUTION OF FOREST PRODUCTS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EDF92B-950C-423F-9914-80DE02835CDC}"/>
              </a:ext>
            </a:extLst>
          </p:cNvPr>
          <p:cNvSpPr txBox="1"/>
          <p:nvPr/>
        </p:nvSpPr>
        <p:spPr>
          <a:xfrm>
            <a:off x="816747" y="190618"/>
            <a:ext cx="2530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Continued..</a:t>
            </a:r>
          </a:p>
        </p:txBody>
      </p:sp>
    </p:spTree>
    <p:extLst>
      <p:ext uri="{BB962C8B-B14F-4D97-AF65-F5344CB8AC3E}">
        <p14:creationId xmlns:p14="http://schemas.microsoft.com/office/powerpoint/2010/main" val="3740055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F31DF3-6971-4ED6-91E3-B5625D40EB66}"/>
              </a:ext>
            </a:extLst>
          </p:cNvPr>
          <p:cNvSpPr txBox="1"/>
          <p:nvPr/>
        </p:nvSpPr>
        <p:spPr>
          <a:xfrm>
            <a:off x="585926" y="701336"/>
            <a:ext cx="1142556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 to be taken by National &amp; Provincial Government for –Forest Conservation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 acts to conserve forests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 Survey of forest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Categorise forest areas &amp; proper delimitation of reserved forest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out areas where reforestation can be carried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Regulate commercial use of forest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 forest from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fire,mining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other natural calamities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National Parks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 forest development activities like-Social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Forerstry,Agro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Forestry etc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Master Plan preparation for both-Long Term &amp; Short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1192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22C9B6-E270-4A91-A894-D1F357DFECAF}"/>
              </a:ext>
            </a:extLst>
          </p:cNvPr>
          <p:cNvSpPr txBox="1"/>
          <p:nvPr/>
        </p:nvSpPr>
        <p:spPr>
          <a:xfrm>
            <a:off x="390617" y="541538"/>
            <a:ext cx="114166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Aspects of-Forest Management :-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Survey of Forest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Categorization of Forest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use of forest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Administrative setting for forest management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programmes for persons engaged in forest conservation activities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Forest land as –Tourist Centre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Agro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-Forestry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new techniques for conservation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forestd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for efficient use &amp; conservation of forests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 decision &amp; proper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3476732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43B397D-F8EB-4E9F-ADDE-A260B174BB4E}"/>
              </a:ext>
            </a:extLst>
          </p:cNvPr>
          <p:cNvSpPr/>
          <p:nvPr/>
        </p:nvSpPr>
        <p:spPr>
          <a:xfrm>
            <a:off x="2506462" y="71021"/>
            <a:ext cx="6122633" cy="417251"/>
          </a:xfrm>
          <a:prstGeom prst="round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RESOURCES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B38F0B-CDA8-43C6-B1CF-AF2604690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88" y="798573"/>
            <a:ext cx="3028950" cy="21310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039F2A-9894-448C-BDD8-D2C34C5B97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2" y="3558464"/>
            <a:ext cx="2954136" cy="23540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18B478-8641-4864-8B60-C6DB8257568B}"/>
              </a:ext>
            </a:extLst>
          </p:cNvPr>
          <p:cNvSpPr txBox="1"/>
          <p:nvPr/>
        </p:nvSpPr>
        <p:spPr>
          <a:xfrm>
            <a:off x="4252404" y="621437"/>
            <a:ext cx="79395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is world’s most important natural resource.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not plays important role in feeding world population but also plays major role in recycling of –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Air,Water,nutrients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maintaining a number of Natural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Cycles,ensuring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there will be a basis for life in generations to come.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layer of soil has thickness of just one-two meters.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consists of mixture of mineral grains that come from rock deposits &amp; sediments beneath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them.Soil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also contains organic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matter,mainly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top 20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cms.Organic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matter comes from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rotten,decomposed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vegetation broken down by soil microorganisms.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is a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thin,fragile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extremely precious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resource.And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thus as it is essential for existence of living </a:t>
            </a:r>
            <a:r>
              <a:rPr lang="en-IN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organisms,it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necessary to check loss of soil by adopting suitable conservation mechanism.</a:t>
            </a:r>
          </a:p>
        </p:txBody>
      </p:sp>
    </p:spTree>
    <p:extLst>
      <p:ext uri="{BB962C8B-B14F-4D97-AF65-F5344CB8AC3E}">
        <p14:creationId xmlns:p14="http://schemas.microsoft.com/office/powerpoint/2010/main" val="7865278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ctagon 1">
            <a:extLst>
              <a:ext uri="{FF2B5EF4-FFF2-40B4-BE49-F238E27FC236}">
                <a16:creationId xmlns:a16="http://schemas.microsoft.com/office/drawing/2014/main" id="{08714878-7784-4236-8315-FF67A5843AFD}"/>
              </a:ext>
            </a:extLst>
          </p:cNvPr>
          <p:cNvSpPr/>
          <p:nvPr/>
        </p:nvSpPr>
        <p:spPr>
          <a:xfrm>
            <a:off x="4172505" y="2104007"/>
            <a:ext cx="2565646" cy="2361461"/>
          </a:xfrm>
          <a:prstGeom prst="octago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SOIL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5933B22-C613-4A65-A143-24E0D4DE46A9}"/>
              </a:ext>
            </a:extLst>
          </p:cNvPr>
          <p:cNvCxnSpPr>
            <a:stCxn id="2" idx="6"/>
          </p:cNvCxnSpPr>
          <p:nvPr/>
        </p:nvCxnSpPr>
        <p:spPr>
          <a:xfrm flipH="1" flipV="1">
            <a:off x="4279037" y="1509204"/>
            <a:ext cx="585116" cy="594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783903F-C4D3-418E-BF73-0B3560F6DFA0}"/>
              </a:ext>
            </a:extLst>
          </p:cNvPr>
          <p:cNvCxnSpPr>
            <a:stCxn id="2" idx="7"/>
          </p:cNvCxnSpPr>
          <p:nvPr/>
        </p:nvCxnSpPr>
        <p:spPr>
          <a:xfrm flipV="1">
            <a:off x="6046503" y="1464816"/>
            <a:ext cx="487462" cy="639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E83A52-9E6B-42F5-BAC2-68B9204308BA}"/>
              </a:ext>
            </a:extLst>
          </p:cNvPr>
          <p:cNvCxnSpPr>
            <a:stCxn id="2" idx="0"/>
          </p:cNvCxnSpPr>
          <p:nvPr/>
        </p:nvCxnSpPr>
        <p:spPr>
          <a:xfrm flipV="1">
            <a:off x="6738151" y="2725445"/>
            <a:ext cx="825624" cy="70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2E082C3-0A60-4BD3-A1E9-71A2CAF1DF99}"/>
              </a:ext>
            </a:extLst>
          </p:cNvPr>
          <p:cNvCxnSpPr>
            <a:stCxn id="2" idx="1"/>
          </p:cNvCxnSpPr>
          <p:nvPr/>
        </p:nvCxnSpPr>
        <p:spPr>
          <a:xfrm>
            <a:off x="6738151" y="3773820"/>
            <a:ext cx="1038688" cy="292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B40F8EF-8D77-470C-9910-E3F777E450D8}"/>
              </a:ext>
            </a:extLst>
          </p:cNvPr>
          <p:cNvCxnSpPr>
            <a:stCxn id="2" idx="2"/>
          </p:cNvCxnSpPr>
          <p:nvPr/>
        </p:nvCxnSpPr>
        <p:spPr>
          <a:xfrm>
            <a:off x="6046503" y="4465468"/>
            <a:ext cx="895835" cy="523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281E45-0458-420F-9633-BBDD95873C41}"/>
              </a:ext>
            </a:extLst>
          </p:cNvPr>
          <p:cNvCxnSpPr>
            <a:stCxn id="2" idx="3"/>
          </p:cNvCxnSpPr>
          <p:nvPr/>
        </p:nvCxnSpPr>
        <p:spPr>
          <a:xfrm flipH="1">
            <a:off x="4172505" y="4465468"/>
            <a:ext cx="691648" cy="578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3D33D05-175D-4121-AA2E-4A13FA27A992}"/>
              </a:ext>
            </a:extLst>
          </p:cNvPr>
          <p:cNvCxnSpPr>
            <a:stCxn id="2" idx="4"/>
          </p:cNvCxnSpPr>
          <p:nvPr/>
        </p:nvCxnSpPr>
        <p:spPr>
          <a:xfrm flipH="1">
            <a:off x="3346881" y="3773820"/>
            <a:ext cx="825624" cy="292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A59A170-1A94-40E8-9650-84F1CCDE3BDD}"/>
              </a:ext>
            </a:extLst>
          </p:cNvPr>
          <p:cNvCxnSpPr>
            <a:stCxn id="2" idx="5"/>
          </p:cNvCxnSpPr>
          <p:nvPr/>
        </p:nvCxnSpPr>
        <p:spPr>
          <a:xfrm flipH="1" flipV="1">
            <a:off x="2752078" y="2503503"/>
            <a:ext cx="1420427" cy="292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78200D2-1233-4D6D-9898-92F1DE24EEF9}"/>
              </a:ext>
            </a:extLst>
          </p:cNvPr>
          <p:cNvSpPr/>
          <p:nvPr/>
        </p:nvSpPr>
        <p:spPr>
          <a:xfrm>
            <a:off x="767110" y="972510"/>
            <a:ext cx="4456589" cy="53669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FARMING &amp; FOOD PRODUCTION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E71A972-ACEF-4479-A764-5C561C44818F}"/>
              </a:ext>
            </a:extLst>
          </p:cNvPr>
          <p:cNvSpPr/>
          <p:nvPr/>
        </p:nvSpPr>
        <p:spPr>
          <a:xfrm>
            <a:off x="5814874" y="1136747"/>
            <a:ext cx="4873841" cy="3551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INFLUENCES HYDROLOGICAL CYCLE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508542E-282A-40CB-B06C-D39B8346079E}"/>
              </a:ext>
            </a:extLst>
          </p:cNvPr>
          <p:cNvSpPr/>
          <p:nvPr/>
        </p:nvSpPr>
        <p:spPr>
          <a:xfrm>
            <a:off x="7563775" y="2409081"/>
            <a:ext cx="4412202" cy="44751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FOUNDATION FOR INFRASTRUCTURES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C4C3165-D55A-422C-8C5B-AA723D3A0EFE}"/>
              </a:ext>
            </a:extLst>
          </p:cNvPr>
          <p:cNvSpPr/>
          <p:nvPr/>
        </p:nvSpPr>
        <p:spPr>
          <a:xfrm>
            <a:off x="7776839" y="3844031"/>
            <a:ext cx="3915053" cy="426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ECOLOGICAL SERVICES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D9DF435-859E-4CA9-BCE9-EFE44F1AA159}"/>
              </a:ext>
            </a:extLst>
          </p:cNvPr>
          <p:cNvSpPr/>
          <p:nvPr/>
        </p:nvSpPr>
        <p:spPr>
          <a:xfrm>
            <a:off x="6489577" y="4983201"/>
            <a:ext cx="5033639" cy="12755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CLIMATE REGULATOR BY TRAPPING &amp; REGULATING CARBON &amp; GREENHOUSE Gases like-N20 &amp; METHANE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3C4742F-788E-457B-B249-551E8E88024B}"/>
              </a:ext>
            </a:extLst>
          </p:cNvPr>
          <p:cNvSpPr/>
          <p:nvPr/>
        </p:nvSpPr>
        <p:spPr>
          <a:xfrm>
            <a:off x="42769" y="5087310"/>
            <a:ext cx="5772105" cy="82521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 PRESERVER BY ACTING AS A FOSSIL STOREHOUSE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0B1EDE8-F489-45B4-8E8F-B6AA21412C1A}"/>
              </a:ext>
            </a:extLst>
          </p:cNvPr>
          <p:cNvSpPr/>
          <p:nvPr/>
        </p:nvSpPr>
        <p:spPr>
          <a:xfrm>
            <a:off x="42769" y="3919896"/>
            <a:ext cx="3299534" cy="54557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FILTER OF RAINWATER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51615D3-6B3E-4B55-8ABB-E4FBD98DE34C}"/>
              </a:ext>
            </a:extLst>
          </p:cNvPr>
          <p:cNvSpPr/>
          <p:nvPr/>
        </p:nvSpPr>
        <p:spPr>
          <a:xfrm>
            <a:off x="42769" y="2233543"/>
            <a:ext cx="2689934" cy="3728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FORESTRY</a:t>
            </a:r>
          </a:p>
        </p:txBody>
      </p:sp>
    </p:spTree>
    <p:extLst>
      <p:ext uri="{BB962C8B-B14F-4D97-AF65-F5344CB8AC3E}">
        <p14:creationId xmlns:p14="http://schemas.microsoft.com/office/powerpoint/2010/main" val="12450818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decagon 1">
            <a:extLst>
              <a:ext uri="{FF2B5EF4-FFF2-40B4-BE49-F238E27FC236}">
                <a16:creationId xmlns:a16="http://schemas.microsoft.com/office/drawing/2014/main" id="{A934B7E7-0523-4200-B83B-0CE7587E74B2}"/>
              </a:ext>
            </a:extLst>
          </p:cNvPr>
          <p:cNvSpPr/>
          <p:nvPr/>
        </p:nvSpPr>
        <p:spPr>
          <a:xfrm>
            <a:off x="3999390" y="2192785"/>
            <a:ext cx="2867487" cy="2166152"/>
          </a:xfrm>
          <a:prstGeom prst="dodecagon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THREATS TO SOIL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99834A9-8295-4DEC-8B56-02476A0E7592}"/>
              </a:ext>
            </a:extLst>
          </p:cNvPr>
          <p:cNvCxnSpPr>
            <a:stCxn id="2" idx="0"/>
          </p:cNvCxnSpPr>
          <p:nvPr/>
        </p:nvCxnSpPr>
        <p:spPr>
          <a:xfrm flipV="1">
            <a:off x="6482687" y="2112885"/>
            <a:ext cx="832513" cy="370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92D4FA0-EF43-4D9C-B9EB-0E47794E3C7A}"/>
              </a:ext>
            </a:extLst>
          </p:cNvPr>
          <p:cNvCxnSpPr>
            <a:stCxn id="2" idx="1"/>
          </p:cNvCxnSpPr>
          <p:nvPr/>
        </p:nvCxnSpPr>
        <p:spPr>
          <a:xfrm flipV="1">
            <a:off x="6866877" y="2867487"/>
            <a:ext cx="1202925" cy="118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073F83-F5DF-48F2-932B-98D34909472A}"/>
              </a:ext>
            </a:extLst>
          </p:cNvPr>
          <p:cNvCxnSpPr>
            <a:stCxn id="2" idx="2"/>
          </p:cNvCxnSpPr>
          <p:nvPr/>
        </p:nvCxnSpPr>
        <p:spPr>
          <a:xfrm>
            <a:off x="6866877" y="3566085"/>
            <a:ext cx="1842117" cy="633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9F08E2-0C82-43F9-8FDF-C9B8D0DD9F99}"/>
              </a:ext>
            </a:extLst>
          </p:cNvPr>
          <p:cNvCxnSpPr>
            <a:stCxn id="2" idx="3"/>
          </p:cNvCxnSpPr>
          <p:nvPr/>
        </p:nvCxnSpPr>
        <p:spPr>
          <a:xfrm>
            <a:off x="6482687" y="4068713"/>
            <a:ext cx="1959977" cy="1062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800B75-84FA-46F0-A6A1-AB72022F6E9B}"/>
              </a:ext>
            </a:extLst>
          </p:cNvPr>
          <p:cNvCxnSpPr>
            <a:stCxn id="2" idx="4"/>
          </p:cNvCxnSpPr>
          <p:nvPr/>
        </p:nvCxnSpPr>
        <p:spPr>
          <a:xfrm>
            <a:off x="5817324" y="4358937"/>
            <a:ext cx="867561" cy="1331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25522D-CABF-4736-9092-9BE6203C1579}"/>
              </a:ext>
            </a:extLst>
          </p:cNvPr>
          <p:cNvCxnSpPr>
            <a:stCxn id="2" idx="9"/>
          </p:cNvCxnSpPr>
          <p:nvPr/>
        </p:nvCxnSpPr>
        <p:spPr>
          <a:xfrm flipH="1" flipV="1">
            <a:off x="2796465" y="1784412"/>
            <a:ext cx="1587115" cy="69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7F4FBBE-79A1-4F2B-9C03-CE0252051C81}"/>
              </a:ext>
            </a:extLst>
          </p:cNvPr>
          <p:cNvCxnSpPr>
            <a:stCxn id="2" idx="6"/>
          </p:cNvCxnSpPr>
          <p:nvPr/>
        </p:nvCxnSpPr>
        <p:spPr>
          <a:xfrm flipH="1">
            <a:off x="2796465" y="4068713"/>
            <a:ext cx="1587115" cy="876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59F57D0-C9EE-41A2-A059-6AA256B77ABD}"/>
              </a:ext>
            </a:extLst>
          </p:cNvPr>
          <p:cNvCxnSpPr>
            <a:stCxn id="2" idx="5"/>
          </p:cNvCxnSpPr>
          <p:nvPr/>
        </p:nvCxnSpPr>
        <p:spPr>
          <a:xfrm flipH="1">
            <a:off x="4545367" y="4358937"/>
            <a:ext cx="503576" cy="1331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87A6B71-BC75-4799-902B-10A3D6926F98}"/>
              </a:ext>
            </a:extLst>
          </p:cNvPr>
          <p:cNvCxnSpPr>
            <a:stCxn id="2" idx="11"/>
          </p:cNvCxnSpPr>
          <p:nvPr/>
        </p:nvCxnSpPr>
        <p:spPr>
          <a:xfrm flipV="1">
            <a:off x="5817324" y="1091953"/>
            <a:ext cx="752152" cy="1100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98C4640-7413-407F-B565-3D3509928646}"/>
              </a:ext>
            </a:extLst>
          </p:cNvPr>
          <p:cNvCxnSpPr>
            <a:stCxn id="2" idx="10"/>
          </p:cNvCxnSpPr>
          <p:nvPr/>
        </p:nvCxnSpPr>
        <p:spPr>
          <a:xfrm flipH="1" flipV="1">
            <a:off x="4296792" y="1171852"/>
            <a:ext cx="752151" cy="1020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5C87FF-567A-4747-94B2-14F4BB555E21}"/>
              </a:ext>
            </a:extLst>
          </p:cNvPr>
          <p:cNvSpPr/>
          <p:nvPr/>
        </p:nvSpPr>
        <p:spPr>
          <a:xfrm>
            <a:off x="6378606" y="560568"/>
            <a:ext cx="3185096" cy="52822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RAIN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DBC36E5-051A-4C82-A036-13F6CB044F7B}"/>
              </a:ext>
            </a:extLst>
          </p:cNvPr>
          <p:cNvSpPr/>
          <p:nvPr/>
        </p:nvSpPr>
        <p:spPr>
          <a:xfrm>
            <a:off x="7315200" y="1811470"/>
            <a:ext cx="3915053" cy="52463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CHEMICAL FERTILIZERS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DB21F90-FF56-4C77-9A9E-D8D830B14C77}"/>
              </a:ext>
            </a:extLst>
          </p:cNvPr>
          <p:cNvSpPr/>
          <p:nvPr/>
        </p:nvSpPr>
        <p:spPr>
          <a:xfrm>
            <a:off x="8069802" y="2722047"/>
            <a:ext cx="3604334" cy="4433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POLLUTANTS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BD5CEDB-12FD-44E6-804D-B51DD4E55439}"/>
              </a:ext>
            </a:extLst>
          </p:cNvPr>
          <p:cNvSpPr/>
          <p:nvPr/>
        </p:nvSpPr>
        <p:spPr>
          <a:xfrm>
            <a:off x="8682361" y="3959441"/>
            <a:ext cx="3243309" cy="43713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8328FA77-C7FB-4BE1-928D-BC3824553391}"/>
              </a:ext>
            </a:extLst>
          </p:cNvPr>
          <p:cNvSpPr/>
          <p:nvPr/>
        </p:nvSpPr>
        <p:spPr>
          <a:xfrm>
            <a:off x="8069802" y="5083505"/>
            <a:ext cx="3968318" cy="4433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ON SOIL BIODIVERSITY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7CACB22-8C83-4D56-9017-826606E69AF5}"/>
              </a:ext>
            </a:extLst>
          </p:cNvPr>
          <p:cNvSpPr/>
          <p:nvPr/>
        </p:nvSpPr>
        <p:spPr>
          <a:xfrm>
            <a:off x="6329779" y="5716911"/>
            <a:ext cx="5530788" cy="43713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STALINISATION (SOIL &amp; SODIUM ACCUMULATION)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67D44DD-B8CD-4A89-81D5-0A3684CAC408}"/>
              </a:ext>
            </a:extLst>
          </p:cNvPr>
          <p:cNvSpPr/>
          <p:nvPr/>
        </p:nvSpPr>
        <p:spPr>
          <a:xfrm>
            <a:off x="2112885" y="5662913"/>
            <a:ext cx="3936483" cy="46881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 OF ORGANIC MATTER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29C4DB7-E546-40EE-8E06-393271B2FB53}"/>
              </a:ext>
            </a:extLst>
          </p:cNvPr>
          <p:cNvSpPr/>
          <p:nvPr/>
        </p:nvSpPr>
        <p:spPr>
          <a:xfrm>
            <a:off x="153880" y="4927247"/>
            <a:ext cx="2805343" cy="51830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ACIDIFICATION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228294B-999C-4E96-A6DA-59A7FBEC0574}"/>
              </a:ext>
            </a:extLst>
          </p:cNvPr>
          <p:cNvSpPr/>
          <p:nvPr/>
        </p:nvSpPr>
        <p:spPr>
          <a:xfrm>
            <a:off x="0" y="3050521"/>
            <a:ext cx="2567634" cy="51830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COMPACTION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A1FA901-B5FA-49EC-B7A5-D080FB168B62}"/>
              </a:ext>
            </a:extLst>
          </p:cNvPr>
          <p:cNvSpPr/>
          <p:nvPr/>
        </p:nvSpPr>
        <p:spPr>
          <a:xfrm>
            <a:off x="1556551" y="681225"/>
            <a:ext cx="3290657" cy="443363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DESERTIFICATION</a:t>
            </a:r>
            <a:endParaRPr lang="en-IN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7F9C619-C293-4C4D-98D5-EC498CE4FBEC}"/>
              </a:ext>
            </a:extLst>
          </p:cNvPr>
          <p:cNvSpPr/>
          <p:nvPr/>
        </p:nvSpPr>
        <p:spPr>
          <a:xfrm>
            <a:off x="281865" y="1378717"/>
            <a:ext cx="3890640" cy="42964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EROSION DUE TO WIND &amp; WATER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B26C69C-209E-4BEA-AE45-A46D470246C2}"/>
              </a:ext>
            </a:extLst>
          </p:cNvPr>
          <p:cNvCxnSpPr>
            <a:stCxn id="2" idx="8"/>
          </p:cNvCxnSpPr>
          <p:nvPr/>
        </p:nvCxnSpPr>
        <p:spPr>
          <a:xfrm flipH="1">
            <a:off x="2523478" y="2985637"/>
            <a:ext cx="1475912" cy="179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3306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5933B78-D9A9-4204-BCBF-C122F5F90F6B}"/>
              </a:ext>
            </a:extLst>
          </p:cNvPr>
          <p:cNvSpPr/>
          <p:nvPr/>
        </p:nvSpPr>
        <p:spPr>
          <a:xfrm>
            <a:off x="1864311" y="142042"/>
            <a:ext cx="7741328" cy="417251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CONSERVATION MEASURES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86AAB5-DC18-4465-84DD-EC42E22DE5E1}"/>
              </a:ext>
            </a:extLst>
          </p:cNvPr>
          <p:cNvSpPr txBox="1"/>
          <p:nvPr/>
        </p:nvSpPr>
        <p:spPr>
          <a:xfrm>
            <a:off x="310719" y="790113"/>
            <a:ext cx="114078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Although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expensive,cleaning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polluted soil should be done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 recycling should be carried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out.Garden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compost should be made out of organic waste like-Plant &amp; Vegetable Waste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farming methods with appropriate water use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stalinisation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Conducting suitable crop rotation to enable protection of fragile soil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soil from impact of raindrops by giving vegetation cover throughout the year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Prevention of water from concentrating &amp; passing through slopes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Slowing down water momentum by adopting various scientific techniques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>
                <a:latin typeface="Times New Roman" panose="02020603050405020304" pitchFamily="18" charset="0"/>
                <a:cs typeface="Times New Roman" panose="02020603050405020304" pitchFamily="18" charset="0"/>
              </a:rPr>
              <a:t>Minimizing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velocity by massive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afforerstation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social forestry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Covering precious top soil by grasses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vegetation cover from reckless destruction by local people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Avoiding repeated land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cultivation,instead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should be reclaimed for forestry pasture or Horticulture for certain time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 &amp; creation of general awareness amongst local people for local area management</a:t>
            </a:r>
          </a:p>
        </p:txBody>
      </p:sp>
    </p:spTree>
    <p:extLst>
      <p:ext uri="{BB962C8B-B14F-4D97-AF65-F5344CB8AC3E}">
        <p14:creationId xmlns:p14="http://schemas.microsoft.com/office/powerpoint/2010/main" val="830994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BEED93E-B184-430E-BE93-7D81B1A7C4E5}"/>
              </a:ext>
            </a:extLst>
          </p:cNvPr>
          <p:cNvSpPr/>
          <p:nvPr/>
        </p:nvSpPr>
        <p:spPr>
          <a:xfrm>
            <a:off x="2618913" y="195309"/>
            <a:ext cx="5805996" cy="390617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CB7E66-EC72-46DE-96D2-BD6AA1CBC4ED}"/>
              </a:ext>
            </a:extLst>
          </p:cNvPr>
          <p:cNvSpPr txBox="1"/>
          <p:nvPr/>
        </p:nvSpPr>
        <p:spPr>
          <a:xfrm>
            <a:off x="603682" y="949911"/>
            <a:ext cx="113279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 Energy is ability to do work.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defined as- Any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property,which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be,produced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or converted into work.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production &amp; energy utilisation are both indicators of our country progress.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India has approximately 1% of world’s total energy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resources,but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16% of world population.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Hence we need to conserve energy.</a:t>
            </a:r>
          </a:p>
        </p:txBody>
      </p:sp>
    </p:spTree>
    <p:extLst>
      <p:ext uri="{BB962C8B-B14F-4D97-AF65-F5344CB8AC3E}">
        <p14:creationId xmlns:p14="http://schemas.microsoft.com/office/powerpoint/2010/main" val="175927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35E2CD9-ABF7-486A-98F6-74FDDDAD2C0A}"/>
              </a:ext>
            </a:extLst>
          </p:cNvPr>
          <p:cNvSpPr/>
          <p:nvPr/>
        </p:nvSpPr>
        <p:spPr>
          <a:xfrm>
            <a:off x="3622089" y="710214"/>
            <a:ext cx="5539666" cy="45276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ON THE BASIS OF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BB9EA16-89E0-4D43-ACD8-5F7D307968AF}"/>
              </a:ext>
            </a:extLst>
          </p:cNvPr>
          <p:cNvCxnSpPr>
            <a:cxnSpLocks/>
          </p:cNvCxnSpPr>
          <p:nvPr/>
        </p:nvCxnSpPr>
        <p:spPr>
          <a:xfrm flipH="1">
            <a:off x="2790549" y="1176292"/>
            <a:ext cx="914398" cy="328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9128FAD-2902-4C95-9ADE-88B925FE462F}"/>
              </a:ext>
            </a:extLst>
          </p:cNvPr>
          <p:cNvCxnSpPr/>
          <p:nvPr/>
        </p:nvCxnSpPr>
        <p:spPr>
          <a:xfrm>
            <a:off x="6495495" y="1162975"/>
            <a:ext cx="0" cy="763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60506C-DFB9-47E1-AFA0-94D4DB880468}"/>
              </a:ext>
            </a:extLst>
          </p:cNvPr>
          <p:cNvCxnSpPr>
            <a:cxnSpLocks/>
          </p:cNvCxnSpPr>
          <p:nvPr/>
        </p:nvCxnSpPr>
        <p:spPr>
          <a:xfrm>
            <a:off x="9161755" y="1162975"/>
            <a:ext cx="798990" cy="506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471AA53-E742-45AB-AC3E-C7488F782847}"/>
              </a:ext>
            </a:extLst>
          </p:cNvPr>
          <p:cNvSpPr/>
          <p:nvPr/>
        </p:nvSpPr>
        <p:spPr>
          <a:xfrm>
            <a:off x="1032769" y="1495890"/>
            <a:ext cx="2414720" cy="594804"/>
          </a:xfrm>
          <a:prstGeom prst="round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KNOWLEDGE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076F95-ACE2-41C4-8D74-D55A7E1C23C8}"/>
              </a:ext>
            </a:extLst>
          </p:cNvPr>
          <p:cNvSpPr/>
          <p:nvPr/>
        </p:nvSpPr>
        <p:spPr>
          <a:xfrm>
            <a:off x="4279039" y="1926455"/>
            <a:ext cx="3986056" cy="541538"/>
          </a:xfrm>
          <a:prstGeom prst="round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AVAILABILITY OF TECHNOLOGY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67E8ECA-55A8-4B28-99AC-EEB707F84645}"/>
              </a:ext>
            </a:extLst>
          </p:cNvPr>
          <p:cNvSpPr/>
          <p:nvPr/>
        </p:nvSpPr>
        <p:spPr>
          <a:xfrm>
            <a:off x="9249817" y="1677880"/>
            <a:ext cx="2508657" cy="506027"/>
          </a:xfrm>
          <a:prstGeom prst="round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CAPITAL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4079E-D294-47A5-8372-409008D77028}"/>
              </a:ext>
            </a:extLst>
          </p:cNvPr>
          <p:cNvSpPr/>
          <p:nvPr/>
        </p:nvSpPr>
        <p:spPr>
          <a:xfrm>
            <a:off x="491225" y="3710865"/>
            <a:ext cx="2956264" cy="452761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ENDOWMENT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E7171C7-95D9-4696-9EC6-7904EC332181}"/>
              </a:ext>
            </a:extLst>
          </p:cNvPr>
          <p:cNvCxnSpPr/>
          <p:nvPr/>
        </p:nvCxnSpPr>
        <p:spPr>
          <a:xfrm>
            <a:off x="3622089" y="3899517"/>
            <a:ext cx="6569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37CE30F-99CB-422A-8052-4D45CACE5160}"/>
              </a:ext>
            </a:extLst>
          </p:cNvPr>
          <p:cNvSpPr/>
          <p:nvPr/>
        </p:nvSpPr>
        <p:spPr>
          <a:xfrm>
            <a:off x="4379660" y="3710864"/>
            <a:ext cx="3317280" cy="45276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POTENTIAL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21501BA-16C4-42AB-BF48-F1C4AFDE4384}"/>
              </a:ext>
            </a:extLst>
          </p:cNvPr>
          <p:cNvCxnSpPr/>
          <p:nvPr/>
        </p:nvCxnSpPr>
        <p:spPr>
          <a:xfrm>
            <a:off x="7912963" y="3899517"/>
            <a:ext cx="6628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8105F19-57F0-41E0-8AB8-456A6252054C}"/>
              </a:ext>
            </a:extLst>
          </p:cNvPr>
          <p:cNvSpPr/>
          <p:nvPr/>
        </p:nvSpPr>
        <p:spPr>
          <a:xfrm>
            <a:off x="8904311" y="3646503"/>
            <a:ext cx="3049495" cy="506027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RESOURCES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7B8C912-E0FF-4C6E-9E80-BE57A1923D92}"/>
              </a:ext>
            </a:extLst>
          </p:cNvPr>
          <p:cNvCxnSpPr/>
          <p:nvPr/>
        </p:nvCxnSpPr>
        <p:spPr>
          <a:xfrm>
            <a:off x="1988599" y="4163625"/>
            <a:ext cx="0" cy="461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9E4D38C-646D-431E-AC71-E4539775AFE1}"/>
              </a:ext>
            </a:extLst>
          </p:cNvPr>
          <p:cNvCxnSpPr/>
          <p:nvPr/>
        </p:nvCxnSpPr>
        <p:spPr>
          <a:xfrm>
            <a:off x="6187737" y="4163625"/>
            <a:ext cx="0" cy="64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6602108-7F49-4010-B903-BAE64EC0AD41}"/>
              </a:ext>
            </a:extLst>
          </p:cNvPr>
          <p:cNvCxnSpPr/>
          <p:nvPr/>
        </p:nvCxnSpPr>
        <p:spPr>
          <a:xfrm>
            <a:off x="10156054" y="4261282"/>
            <a:ext cx="0" cy="461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F395F14-DF6F-441C-8E25-41F46C565EA4}"/>
              </a:ext>
            </a:extLst>
          </p:cNvPr>
          <p:cNvSpPr txBox="1"/>
          <p:nvPr/>
        </p:nvSpPr>
        <p:spPr>
          <a:xfrm>
            <a:off x="870012" y="4811695"/>
            <a:ext cx="2645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UNDERDEVELOPED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COUNTRIES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645FD5-3784-4F2B-A425-841CF35968BB}"/>
              </a:ext>
            </a:extLst>
          </p:cNvPr>
          <p:cNvSpPr txBox="1"/>
          <p:nvPr/>
        </p:nvSpPr>
        <p:spPr>
          <a:xfrm>
            <a:off x="4545367" y="4863222"/>
            <a:ext cx="355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DEVELOPING COUNTRIES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1CE6CFE-C2D3-43B7-9210-063547E19841}"/>
              </a:ext>
            </a:extLst>
          </p:cNvPr>
          <p:cNvSpPr txBox="1"/>
          <p:nvPr/>
        </p:nvSpPr>
        <p:spPr>
          <a:xfrm>
            <a:off x="8708985" y="4765528"/>
            <a:ext cx="3049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DEVELOPED COUNTRIES</a:t>
            </a:r>
          </a:p>
        </p:txBody>
      </p:sp>
    </p:spTree>
    <p:extLst>
      <p:ext uri="{BB962C8B-B14F-4D97-AF65-F5344CB8AC3E}">
        <p14:creationId xmlns:p14="http://schemas.microsoft.com/office/powerpoint/2010/main" val="36055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26B1002-8900-48E3-915E-F320C576AA70}"/>
              </a:ext>
            </a:extLst>
          </p:cNvPr>
          <p:cNvSpPr/>
          <p:nvPr/>
        </p:nvSpPr>
        <p:spPr>
          <a:xfrm>
            <a:off x="1819922" y="408373"/>
            <a:ext cx="7643674" cy="426128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NON-RENEWABLE ENERGY SORCES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CAF902-B0A9-44BB-B297-C0341395420F}"/>
              </a:ext>
            </a:extLst>
          </p:cNvPr>
          <p:cNvSpPr txBox="1"/>
          <p:nvPr/>
        </p:nvSpPr>
        <p:spPr>
          <a:xfrm>
            <a:off x="585926" y="1020933"/>
            <a:ext cx="110882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Coal , oil &amp; Natural Gas are the non-renewable energy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sources.They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also called as Fossil Fuels as they are products of plants which existed thousands of years ago.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Fossil fuels are valuable sources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energy.They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relatively inexpensive to extract.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can be also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stored,piped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shipped anywhere in world.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 burning of fossil fuels is harmful to environment as it causes tremendous Air Pollution.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world is experiencing fast degradation of non-renewable sources in terms of fossil fuels</a:t>
            </a:r>
          </a:p>
        </p:txBody>
      </p:sp>
    </p:spTree>
    <p:extLst>
      <p:ext uri="{BB962C8B-B14F-4D97-AF65-F5344CB8AC3E}">
        <p14:creationId xmlns:p14="http://schemas.microsoft.com/office/powerpoint/2010/main" val="624281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603C084-4990-42DC-875D-03C5B17B8021}"/>
              </a:ext>
            </a:extLst>
          </p:cNvPr>
          <p:cNvSpPr/>
          <p:nvPr/>
        </p:nvSpPr>
        <p:spPr>
          <a:xfrm>
            <a:off x="2148397" y="213063"/>
            <a:ext cx="7528264" cy="461639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NON-RENEWABLE ENERGY SOURCES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480F05B-BFB9-4FA7-B8AB-8646689313AD}"/>
              </a:ext>
            </a:extLst>
          </p:cNvPr>
          <p:cNvSpPr/>
          <p:nvPr/>
        </p:nvSpPr>
        <p:spPr>
          <a:xfrm>
            <a:off x="5082467" y="852256"/>
            <a:ext cx="1660124" cy="63031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91CC27-95FC-4B0C-BBDB-7AA20877ADA8}"/>
              </a:ext>
            </a:extLst>
          </p:cNvPr>
          <p:cNvSpPr txBox="1"/>
          <p:nvPr/>
        </p:nvSpPr>
        <p:spPr>
          <a:xfrm>
            <a:off x="639192" y="1660125"/>
            <a:ext cx="1133678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Coal is the most abundant form of fossil fuel available on earth.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was formed by the decay of old plants &amp; animals which existed several years ago.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Coal is </a:t>
            </a:r>
            <a:r>
              <a:rPr lang="en-I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burnt,it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produces heat which is used to convert water into steam.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steam is used to move turbines which in turn activates generators which produce electricity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498658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9138CE0-F15C-4E01-B141-4D39128AC19A}"/>
              </a:ext>
            </a:extLst>
          </p:cNvPr>
          <p:cNvSpPr/>
          <p:nvPr/>
        </p:nvSpPr>
        <p:spPr>
          <a:xfrm>
            <a:off x="2823099" y="248575"/>
            <a:ext cx="6178858" cy="506027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COAL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C2B70C-99B2-4432-A11D-E2B66215B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842" y="1167764"/>
            <a:ext cx="2143125" cy="16246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ED9A23-F4A1-40C4-AC23-D22EA6D716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928" y="1271102"/>
            <a:ext cx="2366295" cy="15212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B0C4D4-ED13-45CF-BFE7-B10A3D8D8993}"/>
              </a:ext>
            </a:extLst>
          </p:cNvPr>
          <p:cNvSpPr txBox="1"/>
          <p:nvPr/>
        </p:nvSpPr>
        <p:spPr>
          <a:xfrm>
            <a:off x="2563842" y="967666"/>
            <a:ext cx="3100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/>
              <a:t>PEAT-LOWEST QUALITY COAL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9B11F7-B712-4D04-8757-B5DB1515CCE2}"/>
              </a:ext>
            </a:extLst>
          </p:cNvPr>
          <p:cNvSpPr txBox="1"/>
          <p:nvPr/>
        </p:nvSpPr>
        <p:spPr>
          <a:xfrm>
            <a:off x="6826928" y="816747"/>
            <a:ext cx="3950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/>
              <a:t>ANTHRACITE-HIGHEST QUALITY COAL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983675-75D8-494E-AD7F-827F0B72236C}"/>
              </a:ext>
            </a:extLst>
          </p:cNvPr>
          <p:cNvSpPr txBox="1"/>
          <p:nvPr/>
        </p:nvSpPr>
        <p:spPr>
          <a:xfrm>
            <a:off x="514905" y="3133817"/>
            <a:ext cx="111947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Peat is lowest rank of coal.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an important fuel in areas of world including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Scotland,Ireland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Finland.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Anthracite is highest rank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coal,which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found abundant in-Appalachian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Mountains,in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eastern part of United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States,are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rich in Anthracite.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Although Coal is still available in big quantity on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earth,it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predicted that it will not last for more than 40-50 years with present rate of consumption.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Coal supplies more than 50% of the country’s total energy requirements.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885810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EF58C4F-89EE-4A2B-968D-D3FB99B2F057}"/>
              </a:ext>
            </a:extLst>
          </p:cNvPr>
          <p:cNvSpPr/>
          <p:nvPr/>
        </p:nvSpPr>
        <p:spPr>
          <a:xfrm>
            <a:off x="3275860" y="253014"/>
            <a:ext cx="5113538" cy="47051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PETROLEUM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B4529E-12A4-427F-BB62-BB78EA62F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61" y="339570"/>
            <a:ext cx="2628900" cy="1743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145C18-FFAF-4056-A2D3-F5553385F85C}"/>
              </a:ext>
            </a:extLst>
          </p:cNvPr>
          <p:cNvSpPr txBox="1"/>
          <p:nvPr/>
        </p:nvSpPr>
        <p:spPr>
          <a:xfrm>
            <a:off x="470518" y="2175029"/>
            <a:ext cx="11185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Petroleum is abundantly found fossil fuel in middle east countries such as- Saudi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Arabia,Kuwait,Iran,Iraq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UAE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reliable,portable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dependable source of energy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also made up of dead plants &amp; animals which lived millions of years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ago.When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these plants &amp; animals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died,they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covered with thick layer of mud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sand,which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created huge pressure &amp; temperature.</a:t>
            </a:r>
          </a:p>
        </p:txBody>
      </p:sp>
    </p:spTree>
    <p:extLst>
      <p:ext uri="{BB962C8B-B14F-4D97-AF65-F5344CB8AC3E}">
        <p14:creationId xmlns:p14="http://schemas.microsoft.com/office/powerpoint/2010/main" val="11625027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37F52A-7159-42B3-BBF4-9A4F022AB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62" y="81102"/>
            <a:ext cx="3948852" cy="201079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AAD98B6-398E-4B61-B6BA-1D801E21A143}"/>
              </a:ext>
            </a:extLst>
          </p:cNvPr>
          <p:cNvSpPr/>
          <p:nvPr/>
        </p:nvSpPr>
        <p:spPr>
          <a:xfrm>
            <a:off x="4536489" y="169878"/>
            <a:ext cx="6081204" cy="44388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 GAS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598170-F594-4E86-9990-DD9B3B79D7E7}"/>
              </a:ext>
            </a:extLst>
          </p:cNvPr>
          <p:cNvSpPr txBox="1"/>
          <p:nvPr/>
        </p:nvSpPr>
        <p:spPr>
          <a:xfrm>
            <a:off x="488272" y="2201662"/>
            <a:ext cx="112124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 Gas is a mixture of –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Methane,Ethane,Propane,Butane.Out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these,Methane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highly inflammable.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Middle East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countries,especially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Iran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Iraq,hold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 reserves of Natural Gas.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cheap,almost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clean source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energy,used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heating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cooking.Natural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Gas can be burnt as well to get electricity.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extraction of Natural Gas causes Environmental Complications/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Disasters,such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as-Mini-Earthquakes.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Pressure water &amp; chemicals are forced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underground,can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contaminate groundwater.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contaminated water sources are unsafe for-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Drinking,Bathing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are unsafe &amp; contaminated.</a:t>
            </a:r>
          </a:p>
        </p:txBody>
      </p:sp>
    </p:spTree>
    <p:extLst>
      <p:ext uri="{BB962C8B-B14F-4D97-AF65-F5344CB8AC3E}">
        <p14:creationId xmlns:p14="http://schemas.microsoft.com/office/powerpoint/2010/main" val="5176766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1877FD-25B4-49DA-B6DB-182D3F6A0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22" y="3429000"/>
            <a:ext cx="3269528" cy="28031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0E3E78-E0F6-4A6C-A048-E734D67276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30" y="333329"/>
            <a:ext cx="3862113" cy="26229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3F446A-D056-43E9-B98D-B08374B30D5B}"/>
              </a:ext>
            </a:extLst>
          </p:cNvPr>
          <p:cNvSpPr txBox="1"/>
          <p:nvPr/>
        </p:nvSpPr>
        <p:spPr>
          <a:xfrm>
            <a:off x="4208016" y="688436"/>
            <a:ext cx="7741328" cy="5801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295AD13-86ED-4A3F-822B-5F9DA3DCB549}"/>
              </a:ext>
            </a:extLst>
          </p:cNvPr>
          <p:cNvSpPr/>
          <p:nvPr/>
        </p:nvSpPr>
        <p:spPr>
          <a:xfrm>
            <a:off x="4882719" y="155776"/>
            <a:ext cx="5051394" cy="5326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ENERGY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AAE097-D5AE-4A9F-B49F-4B352ED1EDC0}"/>
              </a:ext>
            </a:extLst>
          </p:cNvPr>
          <p:cNvSpPr txBox="1"/>
          <p:nvPr/>
        </p:nvSpPr>
        <p:spPr>
          <a:xfrm>
            <a:off x="4504309" y="887767"/>
            <a:ext cx="68946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Around 16% of world’s electricity production comes through nuclear energy.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Uranium-235 is used to obtain energy by nuclear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fission.It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bombarded with slow moving neutrons which break atom &amp; release energy.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Atoms which get split are again hit by neutrons to produce mass amount of energy.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does not produce any greenhouse gas emission.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downside of nuclear energy is that it can be used to make nuclear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bomb,thus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remains target for variety of terrorist organisations.</a:t>
            </a:r>
          </a:p>
        </p:txBody>
      </p:sp>
    </p:spTree>
    <p:extLst>
      <p:ext uri="{BB962C8B-B14F-4D97-AF65-F5344CB8AC3E}">
        <p14:creationId xmlns:p14="http://schemas.microsoft.com/office/powerpoint/2010/main" val="14308835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10C4BE2-5CBE-4018-A35C-25B1BD3CB7AF}"/>
              </a:ext>
            </a:extLst>
          </p:cNvPr>
          <p:cNvSpPr/>
          <p:nvPr/>
        </p:nvSpPr>
        <p:spPr>
          <a:xfrm>
            <a:off x="692458" y="71021"/>
            <a:ext cx="10005134" cy="372863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RENEWABLE ENERGY SOURCES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75EF4D2-2F55-4F99-856B-927D0096F229}"/>
              </a:ext>
            </a:extLst>
          </p:cNvPr>
          <p:cNvSpPr/>
          <p:nvPr/>
        </p:nvSpPr>
        <p:spPr>
          <a:xfrm>
            <a:off x="3823456" y="585926"/>
            <a:ext cx="3213715" cy="390617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A2BCF8-DB9B-4ADA-A3E4-803DB487C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328" y="585926"/>
            <a:ext cx="2857500" cy="160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32ACDA-902B-4915-92D0-0CE27FEB6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83" y="647838"/>
            <a:ext cx="3095625" cy="1476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3AFE52-DDFA-471C-A47D-1B5CE3A23D30}"/>
              </a:ext>
            </a:extLst>
          </p:cNvPr>
          <p:cNvSpPr txBox="1"/>
          <p:nvPr/>
        </p:nvSpPr>
        <p:spPr>
          <a:xfrm>
            <a:off x="328475" y="2328167"/>
            <a:ext cx="11603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is primary source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energy.Solar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energy is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clean,renewable,sustainable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source of energy.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Solar Energy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free,plentily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available source of energy.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non-polluting &amp; does not cause- Greenhouse gas emission.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does not get affected by price volatility which happens in case of-Fossil Fuel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Markets.It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does not need deforestation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be used to obtain electricity.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 of Solar Energy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varies according to season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weather,does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work in night.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high initial investment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electricity storage technology has not reached it’s potential yet.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Panels are bulky.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339654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1F3C3A-824A-459B-A19C-B388D8800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309" y="141857"/>
            <a:ext cx="3094007" cy="1971027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B81BE9A-5813-4681-8C48-BA24BED15FA3}"/>
              </a:ext>
            </a:extLst>
          </p:cNvPr>
          <p:cNvSpPr/>
          <p:nvPr/>
        </p:nvSpPr>
        <p:spPr>
          <a:xfrm>
            <a:off x="1358283" y="248574"/>
            <a:ext cx="5814874" cy="452761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ENERGY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35C9CA-BA04-48C6-A0D2-BD11EBE8C8BC}"/>
              </a:ext>
            </a:extLst>
          </p:cNvPr>
          <p:cNvSpPr txBox="1"/>
          <p:nvPr/>
        </p:nvSpPr>
        <p:spPr>
          <a:xfrm>
            <a:off x="195310" y="701335"/>
            <a:ext cx="79721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is natural movement of air across land or sea.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wind is used to turn blades of wind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mill,turns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shaft to which they are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attached.The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movement of shaft through 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pump,generates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electricity.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India has the 5</a:t>
            </a:r>
            <a:r>
              <a:rPr lang="en-I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largest wind power installed capacity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reached 22,465 MW.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environment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friendly,freely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abundantly available.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:-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requires high investment.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speed is not uniform at all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times,which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affects power generation</a:t>
            </a:r>
            <a:r>
              <a:rPr lang="en-IN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71058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0D790A9-4822-4C22-BBBC-A12AE360F515}"/>
              </a:ext>
            </a:extLst>
          </p:cNvPr>
          <p:cNvSpPr/>
          <p:nvPr/>
        </p:nvSpPr>
        <p:spPr>
          <a:xfrm>
            <a:off x="1790330" y="168676"/>
            <a:ext cx="3696070" cy="53266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BIOMASS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E4F948-F65D-443D-9C45-96FABF7DC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885" y="1331649"/>
            <a:ext cx="3225554" cy="29118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D546B4-BECD-46DC-9FDF-83879CF752C4}"/>
              </a:ext>
            </a:extLst>
          </p:cNvPr>
          <p:cNvSpPr txBox="1"/>
          <p:nvPr/>
        </p:nvSpPr>
        <p:spPr>
          <a:xfrm>
            <a:off x="674702" y="941033"/>
            <a:ext cx="72264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 plants fix solar energy via the process of Photosynthesis to produce-Biomass.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biomass passes through variety of cycles forming different sources of energy.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e.g.- Fodder for animals that in produces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cowdung,agricultural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waste for cooking (Biogas)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Biomass is an important source of energy accounting for about 1/3</a:t>
            </a:r>
            <a:r>
              <a:rPr lang="en-I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total fuel used in our country &amp; in about 90% of total rural households.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widespread use of biomass is for cooking &amp; heating.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biomass used are-Agricultural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Waste,wood,charcoal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dried dung.</a:t>
            </a:r>
          </a:p>
        </p:txBody>
      </p:sp>
    </p:spTree>
    <p:extLst>
      <p:ext uri="{BB962C8B-B14F-4D97-AF65-F5344CB8AC3E}">
        <p14:creationId xmlns:p14="http://schemas.microsoft.com/office/powerpoint/2010/main" val="7585665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362A0D-CD28-4274-AED8-B164F471D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171" y="102046"/>
            <a:ext cx="4670163" cy="28808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998FEB-B249-4C46-BB99-D6ABA3FAC324}"/>
              </a:ext>
            </a:extLst>
          </p:cNvPr>
          <p:cNvSpPr txBox="1"/>
          <p:nvPr/>
        </p:nvSpPr>
        <p:spPr>
          <a:xfrm>
            <a:off x="550417" y="3045041"/>
            <a:ext cx="112036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Biomass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available locally in abundant amount.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a relatively clean fuel as compared to Fossil Fuels.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 of Biomass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time of indoor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cooking,if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there is insufficient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ventilation,fuels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such as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Cowdung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causes Air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Pollution,leading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to-Serious Health Hazard.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Unsustainable &amp; inefficient use of biomass often leads to destruction of vegetation &amp; thus ‘Environmental Degradation’</a:t>
            </a:r>
          </a:p>
        </p:txBody>
      </p:sp>
    </p:spTree>
    <p:extLst>
      <p:ext uri="{BB962C8B-B14F-4D97-AF65-F5344CB8AC3E}">
        <p14:creationId xmlns:p14="http://schemas.microsoft.com/office/powerpoint/2010/main" val="3172274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AD2EC8-E73B-485E-850C-F7F311AB74FB}"/>
              </a:ext>
            </a:extLst>
          </p:cNvPr>
          <p:cNvSpPr txBox="1"/>
          <p:nvPr/>
        </p:nvSpPr>
        <p:spPr>
          <a:xfrm>
            <a:off x="594804" y="479394"/>
            <a:ext cx="1131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Resources are available in large variety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quantity,they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be classified on number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bases,depending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upon-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4A163A-137A-4961-8CD7-9B36E5CF172E}"/>
              </a:ext>
            </a:extLst>
          </p:cNvPr>
          <p:cNvCxnSpPr/>
          <p:nvPr/>
        </p:nvCxnSpPr>
        <p:spPr>
          <a:xfrm flipH="1">
            <a:off x="2689934" y="848726"/>
            <a:ext cx="2565647" cy="722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4BE8613-4512-4FF2-B551-E1E4B9D0FBCF}"/>
              </a:ext>
            </a:extLst>
          </p:cNvPr>
          <p:cNvCxnSpPr/>
          <p:nvPr/>
        </p:nvCxnSpPr>
        <p:spPr>
          <a:xfrm>
            <a:off x="5255581" y="848726"/>
            <a:ext cx="0" cy="1008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4BD18B-DAE0-4EAB-9710-DA4906A30CC7}"/>
              </a:ext>
            </a:extLst>
          </p:cNvPr>
          <p:cNvCxnSpPr/>
          <p:nvPr/>
        </p:nvCxnSpPr>
        <p:spPr>
          <a:xfrm>
            <a:off x="5255581" y="864664"/>
            <a:ext cx="3133818" cy="790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F4687FBB-D786-4B60-BE78-937E80C4DCF3}"/>
              </a:ext>
            </a:extLst>
          </p:cNvPr>
          <p:cNvSpPr/>
          <p:nvPr/>
        </p:nvSpPr>
        <p:spPr>
          <a:xfrm>
            <a:off x="665826" y="1545623"/>
            <a:ext cx="2698803" cy="7901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of Study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A3748CC-5066-403A-AFF2-D898CD6011AE}"/>
              </a:ext>
            </a:extLst>
          </p:cNvPr>
          <p:cNvSpPr/>
          <p:nvPr/>
        </p:nvSpPr>
        <p:spPr>
          <a:xfrm>
            <a:off x="3759697" y="1811151"/>
            <a:ext cx="3062793" cy="9410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C829968-B7DF-42BB-B0A0-88DD56E5E486}"/>
              </a:ext>
            </a:extLst>
          </p:cNvPr>
          <p:cNvSpPr/>
          <p:nvPr/>
        </p:nvSpPr>
        <p:spPr>
          <a:xfrm>
            <a:off x="7572652" y="1571348"/>
            <a:ext cx="2965142" cy="111323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Geographical Locations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C34C5B-CDFF-450D-9671-DAB5E67A0435}"/>
              </a:ext>
            </a:extLst>
          </p:cNvPr>
          <p:cNvSpPr txBox="1"/>
          <p:nvPr/>
        </p:nvSpPr>
        <p:spPr>
          <a:xfrm>
            <a:off x="665826" y="3169328"/>
            <a:ext cx="10830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 can be classified on the basis of- A) Stages of Development :-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C6CCAF-9DED-48DB-A2B1-6734F5CA0C0E}"/>
              </a:ext>
            </a:extLst>
          </p:cNvPr>
          <p:cNvSpPr/>
          <p:nvPr/>
        </p:nvSpPr>
        <p:spPr>
          <a:xfrm>
            <a:off x="3559946" y="3746377"/>
            <a:ext cx="4829453" cy="52035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STAGES OF DEVELOPMENT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7DA4A8B-5A04-4505-8746-340CFF60C030}"/>
              </a:ext>
            </a:extLst>
          </p:cNvPr>
          <p:cNvCxnSpPr>
            <a:stCxn id="13" idx="2"/>
          </p:cNvCxnSpPr>
          <p:nvPr/>
        </p:nvCxnSpPr>
        <p:spPr>
          <a:xfrm flipH="1">
            <a:off x="3195961" y="4266735"/>
            <a:ext cx="2778712" cy="598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8D61E2C-2E17-4434-BE8E-6E83B60DEA75}"/>
              </a:ext>
            </a:extLst>
          </p:cNvPr>
          <p:cNvCxnSpPr>
            <a:stCxn id="13" idx="2"/>
          </p:cNvCxnSpPr>
          <p:nvPr/>
        </p:nvCxnSpPr>
        <p:spPr>
          <a:xfrm>
            <a:off x="5974673" y="4266735"/>
            <a:ext cx="2982896" cy="660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933E61E-F2F1-4EAF-B4C1-9838BD73C38A}"/>
              </a:ext>
            </a:extLst>
          </p:cNvPr>
          <p:cNvSpPr/>
          <p:nvPr/>
        </p:nvSpPr>
        <p:spPr>
          <a:xfrm>
            <a:off x="1198486" y="4864963"/>
            <a:ext cx="3506680" cy="472333"/>
          </a:xfrm>
          <a:prstGeom prst="roundRect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2CB4AE-950C-4641-9AF5-93BD1E397AB9}"/>
              </a:ext>
            </a:extLst>
          </p:cNvPr>
          <p:cNvSpPr/>
          <p:nvPr/>
        </p:nvSpPr>
        <p:spPr>
          <a:xfrm>
            <a:off x="8016536" y="4927107"/>
            <a:ext cx="3577701" cy="394254"/>
          </a:xfrm>
          <a:prstGeom prst="roundRect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9A3EAFC-F2D0-4E3E-98DC-1AF568AC1FFF}"/>
              </a:ext>
            </a:extLst>
          </p:cNvPr>
          <p:cNvCxnSpPr>
            <a:stCxn id="18" idx="2"/>
          </p:cNvCxnSpPr>
          <p:nvPr/>
        </p:nvCxnSpPr>
        <p:spPr>
          <a:xfrm flipH="1">
            <a:off x="2086252" y="5337296"/>
            <a:ext cx="865574" cy="317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97334C8-C589-424E-8D4C-AE2EC229C67B}"/>
              </a:ext>
            </a:extLst>
          </p:cNvPr>
          <p:cNvCxnSpPr>
            <a:stCxn id="18" idx="2"/>
          </p:cNvCxnSpPr>
          <p:nvPr/>
        </p:nvCxnSpPr>
        <p:spPr>
          <a:xfrm>
            <a:off x="2951826" y="5337296"/>
            <a:ext cx="892205" cy="326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4300AC-E808-4001-B85E-E47F9CCB4E58}"/>
              </a:ext>
            </a:extLst>
          </p:cNvPr>
          <p:cNvSpPr/>
          <p:nvPr/>
        </p:nvSpPr>
        <p:spPr>
          <a:xfrm>
            <a:off x="585927" y="5674596"/>
            <a:ext cx="2104007" cy="36933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RESERVE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8C40CAF-E1F5-4D59-A0CB-C5E9BE6EB7F7}"/>
              </a:ext>
            </a:extLst>
          </p:cNvPr>
          <p:cNvSpPr/>
          <p:nvPr/>
        </p:nvSpPr>
        <p:spPr>
          <a:xfrm>
            <a:off x="3555508" y="5655182"/>
            <a:ext cx="2010788" cy="40131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E675C45-4304-4B8C-AA6B-02D0DE314D4B}"/>
              </a:ext>
            </a:extLst>
          </p:cNvPr>
          <p:cNvCxnSpPr>
            <a:cxnSpLocks/>
          </p:cNvCxnSpPr>
          <p:nvPr/>
        </p:nvCxnSpPr>
        <p:spPr>
          <a:xfrm>
            <a:off x="1637930" y="5976594"/>
            <a:ext cx="13316" cy="259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0A3B61D-4A83-47BA-8043-49FDF56451E5}"/>
              </a:ext>
            </a:extLst>
          </p:cNvPr>
          <p:cNvCxnSpPr/>
          <p:nvPr/>
        </p:nvCxnSpPr>
        <p:spPr>
          <a:xfrm>
            <a:off x="4616388" y="5976594"/>
            <a:ext cx="0" cy="253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9B84032-FACC-4DE9-9517-19389A4D4637}"/>
              </a:ext>
            </a:extLst>
          </p:cNvPr>
          <p:cNvSpPr/>
          <p:nvPr/>
        </p:nvSpPr>
        <p:spPr>
          <a:xfrm>
            <a:off x="377302" y="6234046"/>
            <a:ext cx="2645531" cy="623953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EXTRACTED-CRUDE OIL,COAL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743A265-5598-431E-BE9E-D74D544356BD}"/>
              </a:ext>
            </a:extLst>
          </p:cNvPr>
          <p:cNvSpPr/>
          <p:nvPr/>
        </p:nvSpPr>
        <p:spPr>
          <a:xfrm>
            <a:off x="3435673" y="6193406"/>
            <a:ext cx="2645531" cy="357614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86B50C9-D0C0-4DDC-8238-2CBBB3EB1E36}"/>
              </a:ext>
            </a:extLst>
          </p:cNvPr>
          <p:cNvCxnSpPr>
            <a:stCxn id="19" idx="2"/>
          </p:cNvCxnSpPr>
          <p:nvPr/>
        </p:nvCxnSpPr>
        <p:spPr>
          <a:xfrm flipH="1">
            <a:off x="9792070" y="5321361"/>
            <a:ext cx="13317" cy="466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0528E57-BF40-42B7-9005-C8812A148491}"/>
              </a:ext>
            </a:extLst>
          </p:cNvPr>
          <p:cNvSpPr/>
          <p:nvPr/>
        </p:nvSpPr>
        <p:spPr>
          <a:xfrm>
            <a:off x="8682365" y="5447466"/>
            <a:ext cx="2898527" cy="1315502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PETROLEUM OR NATURAL GAS-LOCKED UP IN SEDIMENTARY ROCKS</a:t>
            </a:r>
          </a:p>
        </p:txBody>
      </p:sp>
    </p:spTree>
    <p:extLst>
      <p:ext uri="{BB962C8B-B14F-4D97-AF65-F5344CB8AC3E}">
        <p14:creationId xmlns:p14="http://schemas.microsoft.com/office/powerpoint/2010/main" val="283813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FC06219-822C-4CF2-A425-98261B74D4D3}"/>
              </a:ext>
            </a:extLst>
          </p:cNvPr>
          <p:cNvSpPr/>
          <p:nvPr/>
        </p:nvSpPr>
        <p:spPr>
          <a:xfrm>
            <a:off x="3107185" y="142042"/>
            <a:ext cx="4864963" cy="452762"/>
          </a:xfrm>
          <a:prstGeom prst="round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BIOFUELS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B35BDE-5F1E-4BB6-B902-ADE593B8C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67" y="804307"/>
            <a:ext cx="4057835" cy="2996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B2DC81-FD31-4819-9133-EF85742C4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789" y="729542"/>
            <a:ext cx="3531601" cy="27376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2D109B-F642-47BE-B4D1-06AEA5ED623D}"/>
              </a:ext>
            </a:extLst>
          </p:cNvPr>
          <p:cNvSpPr txBox="1"/>
          <p:nvPr/>
        </p:nvSpPr>
        <p:spPr>
          <a:xfrm>
            <a:off x="621437" y="3959441"/>
            <a:ext cx="11398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Biofuels are predominantly produced from biomass feed stocks or as a by product from industrial processing of food/agricultural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products,or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recovery &amp; reprocessing of products such as cooking &amp; vegetable oil.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Biofuel contains no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petroleum,but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can be blended at any level with petroleum fuel to create a biofuel blend.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be used in conventional healing equipment or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dieasel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engine without major modifications.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Biofuel is simple to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use,biodegradable,non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-toxic &amp; essentially free of Sulphur &amp; aroma.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098474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A41ED1E-EF89-4D4B-A7AE-94954C21FA11}"/>
              </a:ext>
            </a:extLst>
          </p:cNvPr>
          <p:cNvSpPr/>
          <p:nvPr/>
        </p:nvSpPr>
        <p:spPr>
          <a:xfrm>
            <a:off x="1376039" y="168675"/>
            <a:ext cx="8433786" cy="3728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Hydroelectric Power &amp; Small Hydro Power Plants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A6DFB7-05CE-4D77-A252-A8BBEBC3C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526" y="744012"/>
            <a:ext cx="4062737" cy="23210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E6848B-9494-41D0-AF8C-A1A85308DFCB}"/>
              </a:ext>
            </a:extLst>
          </p:cNvPr>
          <p:cNvSpPr txBox="1"/>
          <p:nvPr/>
        </p:nvSpPr>
        <p:spPr>
          <a:xfrm>
            <a:off x="577050" y="3218155"/>
            <a:ext cx="112213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ancient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times,energy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falling water is being used as a source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energy.Invention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Water Turbines in 14</a:t>
            </a:r>
            <a:r>
              <a:rPr lang="en-I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century increased efficiency of Hydroelectric Power.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flowing in river is collected by constructing a big dam &amp; allowed to flow from 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height.Blades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turbine rotate &amp; generate electricity.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Hydroelectricity,being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abundant &amp; widely used source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energy,accounts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19% of total electricity production in world.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China is largest producer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Hydroelectricity,followed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–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Norway,Canada,Brazil,Newzealand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USA.</a:t>
            </a:r>
          </a:p>
        </p:txBody>
      </p:sp>
    </p:spTree>
    <p:extLst>
      <p:ext uri="{BB962C8B-B14F-4D97-AF65-F5344CB8AC3E}">
        <p14:creationId xmlns:p14="http://schemas.microsoft.com/office/powerpoint/2010/main" val="4940334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5B3EC8-9CDC-428B-A9B5-FD158551D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68" y="251439"/>
            <a:ext cx="4977831" cy="27745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8E7BEC-41E2-4004-BF67-ED69D360B938}"/>
              </a:ext>
            </a:extLst>
          </p:cNvPr>
          <p:cNvSpPr txBox="1"/>
          <p:nvPr/>
        </p:nvSpPr>
        <p:spPr>
          <a:xfrm>
            <a:off x="443883" y="3293616"/>
            <a:ext cx="115853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Hydro power plants are a new means of energy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obtaining.Heavy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investments are made on large projects.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recent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years,Hydel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energy through small &amp; mini Hydel Power plants is also used to meet power requirements.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estimated Potential of Small Hydro Power plants is about 15,000 Megawatts in country.</a:t>
            </a:r>
          </a:p>
        </p:txBody>
      </p:sp>
    </p:spTree>
    <p:extLst>
      <p:ext uri="{BB962C8B-B14F-4D97-AF65-F5344CB8AC3E}">
        <p14:creationId xmlns:p14="http://schemas.microsoft.com/office/powerpoint/2010/main" val="29458324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A0CEA1-C4FF-4FEA-B345-879408C3C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097" y="0"/>
            <a:ext cx="3512470" cy="2325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C6B3B6-251A-459D-8F6A-A516159E3B7E}"/>
              </a:ext>
            </a:extLst>
          </p:cNvPr>
          <p:cNvSpPr txBox="1"/>
          <p:nvPr/>
        </p:nvSpPr>
        <p:spPr>
          <a:xfrm>
            <a:off x="665825" y="2325950"/>
            <a:ext cx="112302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of-Hydro-Power Plants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Reliable,Eco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-Friendly &amp; Proven Technology.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suited for sensitive mountain technology &amp; can be exploited wherever sufficient water flows in small streams &amp; medium to small rivers.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involve setting up of large dams or problems of-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Deforestation,Submergence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Rehabilitation.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Polluting,neither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waste nor production of toxic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gases,thus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quite environment-friendly.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capital investment &amp; minimum transmission loss.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careful planning &amp; adoption of simplified &amp; standardised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design,SHP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(Small Hydro Power) installations are becoming increasingly competitive with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thermal,diesel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gas based power generation.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74625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CC1D8EA-2FB1-463D-8971-54D22C14238B}"/>
              </a:ext>
            </a:extLst>
          </p:cNvPr>
          <p:cNvSpPr/>
          <p:nvPr/>
        </p:nvSpPr>
        <p:spPr>
          <a:xfrm>
            <a:off x="3195961" y="226380"/>
            <a:ext cx="5442012" cy="452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GEOTHERMAL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901D2C-B75B-4AD1-8552-D107BD601A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4" y="826733"/>
            <a:ext cx="4458995" cy="202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4E0B54-9119-4B2A-891F-CB7C5D739B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633" y="722421"/>
            <a:ext cx="3836680" cy="21273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5EE380-8313-459C-94B7-F0FF0D21DE1E}"/>
              </a:ext>
            </a:extLst>
          </p:cNvPr>
          <p:cNvSpPr txBox="1"/>
          <p:nvPr/>
        </p:nvSpPr>
        <p:spPr>
          <a:xfrm>
            <a:off x="506026" y="3781887"/>
            <a:ext cx="11585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Geothermal Energy is heat stored in earth’s crust &amp; being used for electricity obtaining &amp; also for direct heat application.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extracted from heat gradient of earth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surface,hot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springs,Geysers,Volcano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availability of Geothermal Power is most Environment Friendly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Power,throughout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does not affect much due to climatic changes.</a:t>
            </a:r>
          </a:p>
        </p:txBody>
      </p:sp>
    </p:spTree>
    <p:extLst>
      <p:ext uri="{BB962C8B-B14F-4D97-AF65-F5344CB8AC3E}">
        <p14:creationId xmlns:p14="http://schemas.microsoft.com/office/powerpoint/2010/main" val="37226383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D37A9C6-46A6-489F-9430-E81C4328FAC2}"/>
              </a:ext>
            </a:extLst>
          </p:cNvPr>
          <p:cNvSpPr/>
          <p:nvPr/>
        </p:nvSpPr>
        <p:spPr>
          <a:xfrm>
            <a:off x="3284738" y="164237"/>
            <a:ext cx="5770486" cy="48827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TIDAL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A0BB31-2315-4043-A7CE-E63EA0ABB8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328" y="889754"/>
            <a:ext cx="4149402" cy="23683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4A4D8E-FD95-413D-A06E-F047CC9D26CC}"/>
              </a:ext>
            </a:extLst>
          </p:cNvPr>
          <p:cNvSpPr txBox="1"/>
          <p:nvPr/>
        </p:nvSpPr>
        <p:spPr>
          <a:xfrm>
            <a:off x="772357" y="3338004"/>
            <a:ext cx="111059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Ocean tides contain enormous amount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be used to harness energy.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 between high &amp; low tides of water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level,spins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turbines &amp; electricity is obtained.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obtained in-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France,England,Canada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etc.</a:t>
            </a:r>
          </a:p>
        </p:txBody>
      </p:sp>
    </p:spTree>
    <p:extLst>
      <p:ext uri="{BB962C8B-B14F-4D97-AF65-F5344CB8AC3E}">
        <p14:creationId xmlns:p14="http://schemas.microsoft.com/office/powerpoint/2010/main" val="37097672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3E27746-458C-4A6E-AE23-7C7B17D06CFC}"/>
              </a:ext>
            </a:extLst>
          </p:cNvPr>
          <p:cNvSpPr/>
          <p:nvPr/>
        </p:nvSpPr>
        <p:spPr>
          <a:xfrm>
            <a:off x="2839776" y="0"/>
            <a:ext cx="6072326" cy="346229"/>
          </a:xfrm>
          <a:prstGeom prst="round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OCEAN GEOTHERMAL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E28B2F-D9A3-4279-813E-621447055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15" y="555723"/>
            <a:ext cx="4167588" cy="30034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7C6465-1D81-4606-806A-CC8372CFA5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354" y="555723"/>
            <a:ext cx="5275496" cy="28454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4F93A2-A05B-4E70-B4A8-E0508869EDEF}"/>
              </a:ext>
            </a:extLst>
          </p:cNvPr>
          <p:cNvSpPr txBox="1"/>
          <p:nvPr/>
        </p:nvSpPr>
        <p:spPr>
          <a:xfrm>
            <a:off x="257453" y="4525087"/>
            <a:ext cx="11141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constant source of energy available in heat gradient in ocean waters.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Currently.it is at experimental Level.</a:t>
            </a:r>
          </a:p>
        </p:txBody>
      </p:sp>
    </p:spTree>
    <p:extLst>
      <p:ext uri="{BB962C8B-B14F-4D97-AF65-F5344CB8AC3E}">
        <p14:creationId xmlns:p14="http://schemas.microsoft.com/office/powerpoint/2010/main" val="29638818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A59780F-17D4-4E98-BD42-3391015FBA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0414484"/>
              </p:ext>
            </p:extLst>
          </p:nvPr>
        </p:nvGraphicFramePr>
        <p:xfrm>
          <a:off x="701337" y="532660"/>
          <a:ext cx="10386874" cy="4826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39622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4A8B717-FE9A-433A-934C-E3BB52072F93}"/>
              </a:ext>
            </a:extLst>
          </p:cNvPr>
          <p:cNvSpPr/>
          <p:nvPr/>
        </p:nvSpPr>
        <p:spPr>
          <a:xfrm>
            <a:off x="1633491" y="292962"/>
            <a:ext cx="7821228" cy="408373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FOR ENERGY CONSERVATION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838E1D-AE90-4A5C-A71A-7648B33A53BE}"/>
              </a:ext>
            </a:extLst>
          </p:cNvPr>
          <p:cNvSpPr txBox="1"/>
          <p:nvPr/>
        </p:nvSpPr>
        <p:spPr>
          <a:xfrm>
            <a:off x="656949" y="3613212"/>
            <a:ext cx="108751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Conservation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defined as- “The act of saving energy by reducing a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service.In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other words, to conserve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energy,there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need to cut down usage.”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conservation can help reduce monthly electricity bills &amp; save money.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Efficiency is one of the important factor in –Energy Conservation.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be defined as- “Saving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energy,by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keeping the same level of service.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For e.g.- 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)Turning off lights while leaving the room.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ii) Replacing an inefficient incandescent light bulb with more efficient compact fluorescent bulb.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(LED)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993ACF-D66E-4F4E-B9CE-1AE346477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385" y="790110"/>
            <a:ext cx="2412506" cy="24125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4C6049-ED4A-4D5B-B8E2-D8B7CF2371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932" y="844276"/>
            <a:ext cx="3088181" cy="230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999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3C2D7B9B-C860-40AD-9822-FB666CC6D3FE}"/>
              </a:ext>
            </a:extLst>
          </p:cNvPr>
          <p:cNvSpPr/>
          <p:nvPr/>
        </p:nvSpPr>
        <p:spPr>
          <a:xfrm>
            <a:off x="4505417" y="1944209"/>
            <a:ext cx="2974019" cy="2716567"/>
          </a:xfrm>
          <a:prstGeom prst="hexag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FOR ENERGY EFFICIENCY &amp; CONSERVATION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CE21818-C5A7-47F8-8314-F396ABCA4ACF}"/>
              </a:ext>
            </a:extLst>
          </p:cNvPr>
          <p:cNvCxnSpPr>
            <a:stCxn id="2" idx="5"/>
          </p:cNvCxnSpPr>
          <p:nvPr/>
        </p:nvCxnSpPr>
        <p:spPr>
          <a:xfrm flipV="1">
            <a:off x="6800294" y="1154097"/>
            <a:ext cx="727970" cy="790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CBB159D-E6FD-406E-9460-4B64213657A1}"/>
              </a:ext>
            </a:extLst>
          </p:cNvPr>
          <p:cNvCxnSpPr>
            <a:stCxn id="2" idx="0"/>
          </p:cNvCxnSpPr>
          <p:nvPr/>
        </p:nvCxnSpPr>
        <p:spPr>
          <a:xfrm flipV="1">
            <a:off x="7479436" y="3302492"/>
            <a:ext cx="11319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F2BE67-9FE4-46B1-B752-5B61CBAD64D6}"/>
              </a:ext>
            </a:extLst>
          </p:cNvPr>
          <p:cNvCxnSpPr>
            <a:stCxn id="2" idx="1"/>
          </p:cNvCxnSpPr>
          <p:nvPr/>
        </p:nvCxnSpPr>
        <p:spPr>
          <a:xfrm>
            <a:off x="6800294" y="4660775"/>
            <a:ext cx="1242875" cy="506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B61268C-182E-440F-BFA2-D22BEA40C46D}"/>
              </a:ext>
            </a:extLst>
          </p:cNvPr>
          <p:cNvCxnSpPr>
            <a:stCxn id="2" idx="2"/>
          </p:cNvCxnSpPr>
          <p:nvPr/>
        </p:nvCxnSpPr>
        <p:spPr>
          <a:xfrm flipH="1">
            <a:off x="3799643" y="4660775"/>
            <a:ext cx="1384916" cy="408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CDDC203-C76B-46D7-AC62-91303B360D6F}"/>
              </a:ext>
            </a:extLst>
          </p:cNvPr>
          <p:cNvCxnSpPr>
            <a:stCxn id="2" idx="3"/>
          </p:cNvCxnSpPr>
          <p:nvPr/>
        </p:nvCxnSpPr>
        <p:spPr>
          <a:xfrm flipH="1" flipV="1">
            <a:off x="3107184" y="3302492"/>
            <a:ext cx="139823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8898C46-C16B-42AB-AAA8-C638AAD12B73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4083728" y="1154097"/>
            <a:ext cx="1100831" cy="790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98008D7-6260-4603-BEDE-1DFAEBAE14D9}"/>
              </a:ext>
            </a:extLst>
          </p:cNvPr>
          <p:cNvSpPr/>
          <p:nvPr/>
        </p:nvSpPr>
        <p:spPr>
          <a:xfrm>
            <a:off x="133165" y="639196"/>
            <a:ext cx="4021584" cy="5149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LED (COMPACT FLUOROSCENT BULB (LED)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A83C001-562F-45EB-AFEA-387ABB26CD40}"/>
              </a:ext>
            </a:extLst>
          </p:cNvPr>
          <p:cNvSpPr/>
          <p:nvPr/>
        </p:nvSpPr>
        <p:spPr>
          <a:xfrm>
            <a:off x="6249881" y="57721"/>
            <a:ext cx="5433132" cy="11629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LAPTOP INSTEAD OF DESKTOP,USE OF INKJET PRINTER INSTEAD OF LASER PRINTER &amp; LESS PRINTING OR USING BOTH SIDES OF PAPER TO PRINT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E249BC9-0639-4B00-9D86-A038D611386B}"/>
              </a:ext>
            </a:extLst>
          </p:cNvPr>
          <p:cNvSpPr/>
          <p:nvPr/>
        </p:nvSpPr>
        <p:spPr>
          <a:xfrm>
            <a:off x="8571391" y="2769843"/>
            <a:ext cx="3559945" cy="7279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ENERGY EFFICIENT ELECTRIC APPLIANCE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F3F122A-E21F-4EDD-9038-0668CFB50EC6}"/>
              </a:ext>
            </a:extLst>
          </p:cNvPr>
          <p:cNvSpPr/>
          <p:nvPr/>
        </p:nvSpPr>
        <p:spPr>
          <a:xfrm>
            <a:off x="6995605" y="5188980"/>
            <a:ext cx="4909351" cy="83007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TURNING OFF ELECTRONIC DEVICES WHEN NOT IN USE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3A57BFB-EAFF-4C74-B3B0-510CE498C7CD}"/>
              </a:ext>
            </a:extLst>
          </p:cNvPr>
          <p:cNvSpPr/>
          <p:nvPr/>
        </p:nvSpPr>
        <p:spPr>
          <a:xfrm>
            <a:off x="287044" y="5149049"/>
            <a:ext cx="5424256" cy="4083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RENEWABLE ENERGY SOURCES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4CF7118-DFE6-494E-B7E4-4BCB24328D61}"/>
              </a:ext>
            </a:extLst>
          </p:cNvPr>
          <p:cNvSpPr/>
          <p:nvPr/>
        </p:nvSpPr>
        <p:spPr>
          <a:xfrm>
            <a:off x="133165" y="2769843"/>
            <a:ext cx="2974019" cy="72791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 LESS,WALK MORE OR USE CYCLE</a:t>
            </a:r>
          </a:p>
        </p:txBody>
      </p:sp>
    </p:spTree>
    <p:extLst>
      <p:ext uri="{BB962C8B-B14F-4D97-AF65-F5344CB8AC3E}">
        <p14:creationId xmlns:p14="http://schemas.microsoft.com/office/powerpoint/2010/main" val="2513792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478812-87CF-4180-A14D-D4D1CB5B0A5B}"/>
              </a:ext>
            </a:extLst>
          </p:cNvPr>
          <p:cNvSpPr txBox="1"/>
          <p:nvPr/>
        </p:nvSpPr>
        <p:spPr>
          <a:xfrm>
            <a:off x="585925" y="106533"/>
            <a:ext cx="11327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Frequency of </a:t>
            </a:r>
            <a: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0" lang="en-I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ccurance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:-</a:t>
            </a:r>
            <a:endParaRPr lang="en-IN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C464C72-B110-42FD-A7D9-0CD206D3D240}"/>
              </a:ext>
            </a:extLst>
          </p:cNvPr>
          <p:cNvSpPr/>
          <p:nvPr/>
        </p:nvSpPr>
        <p:spPr>
          <a:xfrm>
            <a:off x="2503503" y="754602"/>
            <a:ext cx="6968971" cy="390617"/>
          </a:xfrm>
          <a:prstGeom prst="round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 OF OCCURANCE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53D95C-340F-48FF-A627-6C8DF9FA9CB9}"/>
              </a:ext>
            </a:extLst>
          </p:cNvPr>
          <p:cNvCxnSpPr>
            <a:stCxn id="4" idx="2"/>
          </p:cNvCxnSpPr>
          <p:nvPr/>
        </p:nvCxnSpPr>
        <p:spPr>
          <a:xfrm flipH="1">
            <a:off x="4234649" y="1145219"/>
            <a:ext cx="1753340" cy="621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BA7813F-3063-4410-A88E-BEB30F83F2F7}"/>
              </a:ext>
            </a:extLst>
          </p:cNvPr>
          <p:cNvCxnSpPr>
            <a:stCxn id="4" idx="2"/>
          </p:cNvCxnSpPr>
          <p:nvPr/>
        </p:nvCxnSpPr>
        <p:spPr>
          <a:xfrm>
            <a:off x="5987989" y="1145219"/>
            <a:ext cx="1380477" cy="621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72110F9-3DDD-4FB6-87F6-9D15582D1B53}"/>
              </a:ext>
            </a:extLst>
          </p:cNvPr>
          <p:cNvSpPr/>
          <p:nvPr/>
        </p:nvSpPr>
        <p:spPr>
          <a:xfrm>
            <a:off x="1691197" y="1766656"/>
            <a:ext cx="3355759" cy="62143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UBIQUITOUS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84C9AFE-BED2-4D70-8BAB-1ADAC2B57729}"/>
              </a:ext>
            </a:extLst>
          </p:cNvPr>
          <p:cNvSpPr/>
          <p:nvPr/>
        </p:nvSpPr>
        <p:spPr>
          <a:xfrm>
            <a:off x="6545062" y="1766655"/>
            <a:ext cx="3380173" cy="62143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LOCALIZED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C543E8-1DE9-4362-B630-845D6999BC73}"/>
              </a:ext>
            </a:extLst>
          </p:cNvPr>
          <p:cNvCxnSpPr>
            <a:stCxn id="9" idx="2"/>
          </p:cNvCxnSpPr>
          <p:nvPr/>
        </p:nvCxnSpPr>
        <p:spPr>
          <a:xfrm flipH="1">
            <a:off x="3369076" y="2388093"/>
            <a:ext cx="1" cy="665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7A5CAFB-E5AC-4A96-B229-D9198205BC28}"/>
              </a:ext>
            </a:extLst>
          </p:cNvPr>
          <p:cNvCxnSpPr>
            <a:stCxn id="10" idx="2"/>
          </p:cNvCxnSpPr>
          <p:nvPr/>
        </p:nvCxnSpPr>
        <p:spPr>
          <a:xfrm flipH="1">
            <a:off x="8235148" y="2388092"/>
            <a:ext cx="1" cy="621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2238E105-2A03-4668-9B42-0B59BBDA49F1}"/>
              </a:ext>
            </a:extLst>
          </p:cNvPr>
          <p:cNvSpPr/>
          <p:nvPr/>
        </p:nvSpPr>
        <p:spPr>
          <a:xfrm>
            <a:off x="1615736" y="3053918"/>
            <a:ext cx="3284707" cy="1367161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AIR, SUNLIGHT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D57478F-8916-4BF7-83E9-8930637E6DAB}"/>
              </a:ext>
            </a:extLst>
          </p:cNvPr>
          <p:cNvSpPr/>
          <p:nvPr/>
        </p:nvSpPr>
        <p:spPr>
          <a:xfrm>
            <a:off x="6436311" y="2982899"/>
            <a:ext cx="3941682" cy="191757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COPPER,IRON ORE,</a:t>
            </a:r>
          </a:p>
          <a:p>
            <a:pPr algn="ctr"/>
            <a:r>
              <a:rPr lang="en-IN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OIL,GEOTHERMAL POWER</a:t>
            </a:r>
          </a:p>
        </p:txBody>
      </p:sp>
    </p:spTree>
    <p:extLst>
      <p:ext uri="{BB962C8B-B14F-4D97-AF65-F5344CB8AC3E}">
        <p14:creationId xmlns:p14="http://schemas.microsoft.com/office/powerpoint/2010/main" val="93258332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A364436-8F16-43F1-913E-C73504BF99A3}"/>
              </a:ext>
            </a:extLst>
          </p:cNvPr>
          <p:cNvSpPr/>
          <p:nvPr/>
        </p:nvSpPr>
        <p:spPr>
          <a:xfrm>
            <a:off x="781235" y="319597"/>
            <a:ext cx="9188388" cy="408372"/>
          </a:xfrm>
          <a:prstGeom prst="round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ASSOCIATED WITH USE OF-  NATURAL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9ECEDB-CBBE-4E3D-8674-AE4CC7730173}"/>
              </a:ext>
            </a:extLst>
          </p:cNvPr>
          <p:cNvSpPr txBox="1"/>
          <p:nvPr/>
        </p:nvSpPr>
        <p:spPr>
          <a:xfrm>
            <a:off x="399495" y="1509204"/>
            <a:ext cx="49182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 Resources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Deforestation,Destruction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wetlands,Desertification,Soil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Erosion,Diminishing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oil &amp; mineral supplies, Extinction of species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Marine Resources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Coastal Degradation, Overfishing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Freshwater Resources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Depletion &amp; contamination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Groundwater,Shortage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Surface Water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Atmospheric Resources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:-  Depletion of Ozone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F8A745-DACB-4BEA-BA12-0CF66A0F2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845" y="1066441"/>
            <a:ext cx="3359662" cy="428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532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1939902-CEC3-48F5-8781-01D53975E1D3}"/>
              </a:ext>
            </a:extLst>
          </p:cNvPr>
          <p:cNvSpPr/>
          <p:nvPr/>
        </p:nvSpPr>
        <p:spPr>
          <a:xfrm>
            <a:off x="4465468" y="2219416"/>
            <a:ext cx="2929631" cy="224605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CAUSES OF EXPLOITATION OF NATURAL RESOURCES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CF1B88D-CE00-465F-96A6-A66EC42EEA38}"/>
              </a:ext>
            </a:extLst>
          </p:cNvPr>
          <p:cNvCxnSpPr/>
          <p:nvPr/>
        </p:nvCxnSpPr>
        <p:spPr>
          <a:xfrm flipH="1" flipV="1">
            <a:off x="3462291" y="1722268"/>
            <a:ext cx="1003177" cy="523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87161AC-64CD-467F-99C7-B7C6DC497670}"/>
              </a:ext>
            </a:extLst>
          </p:cNvPr>
          <p:cNvCxnSpPr/>
          <p:nvPr/>
        </p:nvCxnSpPr>
        <p:spPr>
          <a:xfrm flipV="1">
            <a:off x="7395099" y="1766656"/>
            <a:ext cx="923278" cy="452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CC8104F-9C09-4382-90BA-B0BB723227B2}"/>
              </a:ext>
            </a:extLst>
          </p:cNvPr>
          <p:cNvCxnSpPr/>
          <p:nvPr/>
        </p:nvCxnSpPr>
        <p:spPr>
          <a:xfrm>
            <a:off x="7395099" y="4465467"/>
            <a:ext cx="1447060" cy="470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4DC6449-FC77-403F-A1ED-45FB6EEA3A69}"/>
              </a:ext>
            </a:extLst>
          </p:cNvPr>
          <p:cNvCxnSpPr/>
          <p:nvPr/>
        </p:nvCxnSpPr>
        <p:spPr>
          <a:xfrm flipH="1">
            <a:off x="2814221" y="4465467"/>
            <a:ext cx="1651247" cy="497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A4A68DB-042D-4E36-BD1A-6654FFF6CE5F}"/>
              </a:ext>
            </a:extLst>
          </p:cNvPr>
          <p:cNvSpPr/>
          <p:nvPr/>
        </p:nvSpPr>
        <p:spPr>
          <a:xfrm>
            <a:off x="372862" y="1287262"/>
            <a:ext cx="5175681" cy="435006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RAPID INCREASE IN HUMAN POPULATION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89AE690-3A99-4AED-B55E-3570DB836E9E}"/>
              </a:ext>
            </a:extLst>
          </p:cNvPr>
          <p:cNvSpPr/>
          <p:nvPr/>
        </p:nvSpPr>
        <p:spPr>
          <a:xfrm>
            <a:off x="7078464" y="1313896"/>
            <a:ext cx="5039555" cy="452760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RATE OF RESOURCE CONSUMPTION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BC7A069-92DA-4550-A827-57924FE54940}"/>
              </a:ext>
            </a:extLst>
          </p:cNvPr>
          <p:cNvSpPr/>
          <p:nvPr/>
        </p:nvSpPr>
        <p:spPr>
          <a:xfrm>
            <a:off x="128727" y="4984811"/>
            <a:ext cx="4625266" cy="435006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POVERTY 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77074AB-B43D-4890-A7A4-F87C48FC5C09}"/>
              </a:ext>
            </a:extLst>
          </p:cNvPr>
          <p:cNvSpPr/>
          <p:nvPr/>
        </p:nvSpPr>
        <p:spPr>
          <a:xfrm>
            <a:off x="7794594" y="4989249"/>
            <a:ext cx="4128117" cy="554855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INDUSTRIALISATION</a:t>
            </a:r>
          </a:p>
        </p:txBody>
      </p:sp>
    </p:spTree>
    <p:extLst>
      <p:ext uri="{BB962C8B-B14F-4D97-AF65-F5344CB8AC3E}">
        <p14:creationId xmlns:p14="http://schemas.microsoft.com/office/powerpoint/2010/main" val="360189069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AAC260B-C65D-4A07-AC2F-60746CBC7BFE}"/>
              </a:ext>
            </a:extLst>
          </p:cNvPr>
          <p:cNvSpPr/>
          <p:nvPr/>
        </p:nvSpPr>
        <p:spPr>
          <a:xfrm>
            <a:off x="1278384" y="190869"/>
            <a:ext cx="9312676" cy="363985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ISSUES OF DEVELOPMENT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DB9F5A8-290D-4052-ACFA-2B1734B1EAC4}"/>
              </a:ext>
            </a:extLst>
          </p:cNvPr>
          <p:cNvSpPr/>
          <p:nvPr/>
        </p:nvSpPr>
        <p:spPr>
          <a:xfrm>
            <a:off x="2797945" y="790112"/>
            <a:ext cx="6596109" cy="443884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1.GREENHOUSE EFFECT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73795F-0DCF-41B3-BE41-286B1DFC44E5}"/>
              </a:ext>
            </a:extLst>
          </p:cNvPr>
          <p:cNvSpPr txBox="1"/>
          <p:nvPr/>
        </p:nvSpPr>
        <p:spPr>
          <a:xfrm>
            <a:off x="6095999" y="1349406"/>
            <a:ext cx="5578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6C20EF-C596-4AF3-93EC-9121F4BBC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77" y="1534072"/>
            <a:ext cx="5003710" cy="35704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A935D7-71E0-402F-A2FC-85907CDFC48E}"/>
              </a:ext>
            </a:extLst>
          </p:cNvPr>
          <p:cNvSpPr txBox="1"/>
          <p:nvPr/>
        </p:nvSpPr>
        <p:spPr>
          <a:xfrm>
            <a:off x="5934722" y="1349406"/>
            <a:ext cx="57394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Greenhouse effect is a natural process that warms the surface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earth.When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sunlight reaches surface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earth,some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absorbed &amp; surface of earth turns warm.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 is radiated back to the atmosphere at a longer wavelength than sunlight.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of these longer wavelengths are absorbed by Greenhouse gases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atmosphere,before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they are lost to space.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Absorption of these longwave radiant energy, warms the atmosphere.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Greenhouse Gases reflect back to the earth some of the heat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would be otherwise lost to space.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reflecting back of heat energy by Atmosphere is called as- ‘Greenhouse Gas Effect’</a:t>
            </a:r>
          </a:p>
        </p:txBody>
      </p:sp>
    </p:spTree>
    <p:extLst>
      <p:ext uri="{BB962C8B-B14F-4D97-AF65-F5344CB8AC3E}">
        <p14:creationId xmlns:p14="http://schemas.microsoft.com/office/powerpoint/2010/main" val="6167615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ptagon 1">
            <a:extLst>
              <a:ext uri="{FF2B5EF4-FFF2-40B4-BE49-F238E27FC236}">
                <a16:creationId xmlns:a16="http://schemas.microsoft.com/office/drawing/2014/main" id="{B33F6E49-ED49-40A8-95F9-4E80AF505D0F}"/>
              </a:ext>
            </a:extLst>
          </p:cNvPr>
          <p:cNvSpPr/>
          <p:nvPr/>
        </p:nvSpPr>
        <p:spPr>
          <a:xfrm>
            <a:off x="4139956" y="2299317"/>
            <a:ext cx="2743200" cy="2610035"/>
          </a:xfrm>
          <a:prstGeom prst="hep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CAUSATIVE AGENTS/GASES FOR –GLOBAL WARMING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8123F49-3D54-48D4-AC90-51AA9C7631FC}"/>
              </a:ext>
            </a:extLst>
          </p:cNvPr>
          <p:cNvCxnSpPr>
            <a:stCxn id="2" idx="6"/>
          </p:cNvCxnSpPr>
          <p:nvPr/>
        </p:nvCxnSpPr>
        <p:spPr>
          <a:xfrm flipV="1">
            <a:off x="5511556" y="1367161"/>
            <a:ext cx="19232" cy="932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86D8E79-2AD7-444B-8B90-22DB5488DD23}"/>
              </a:ext>
            </a:extLst>
          </p:cNvPr>
          <p:cNvCxnSpPr>
            <a:stCxn id="2" idx="0"/>
          </p:cNvCxnSpPr>
          <p:nvPr/>
        </p:nvCxnSpPr>
        <p:spPr>
          <a:xfrm flipV="1">
            <a:off x="6611495" y="2299317"/>
            <a:ext cx="872381" cy="516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A813859-B116-40D0-82F4-B321725E3670}"/>
              </a:ext>
            </a:extLst>
          </p:cNvPr>
          <p:cNvCxnSpPr>
            <a:stCxn id="2" idx="1"/>
          </p:cNvCxnSpPr>
          <p:nvPr/>
        </p:nvCxnSpPr>
        <p:spPr>
          <a:xfrm>
            <a:off x="6883163" y="3977848"/>
            <a:ext cx="1222150" cy="61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2D1CFDD-BA8F-4C88-A1E8-542F9E1AE386}"/>
              </a:ext>
            </a:extLst>
          </p:cNvPr>
          <p:cNvCxnSpPr>
            <a:stCxn id="2" idx="2"/>
          </p:cNvCxnSpPr>
          <p:nvPr/>
        </p:nvCxnSpPr>
        <p:spPr>
          <a:xfrm>
            <a:off x="6121972" y="4909366"/>
            <a:ext cx="2080995" cy="798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943B7F-3341-46F4-914B-7FD051457BB6}"/>
              </a:ext>
            </a:extLst>
          </p:cNvPr>
          <p:cNvCxnSpPr>
            <a:stCxn id="2" idx="3"/>
          </p:cNvCxnSpPr>
          <p:nvPr/>
        </p:nvCxnSpPr>
        <p:spPr>
          <a:xfrm flipH="1">
            <a:off x="2858610" y="4909366"/>
            <a:ext cx="2042530" cy="541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95EEF4E-8C4B-454A-A7AF-DC2CF2E3A693}"/>
              </a:ext>
            </a:extLst>
          </p:cNvPr>
          <p:cNvCxnSpPr>
            <a:stCxn id="2" idx="4"/>
          </p:cNvCxnSpPr>
          <p:nvPr/>
        </p:nvCxnSpPr>
        <p:spPr>
          <a:xfrm flipH="1">
            <a:off x="2689934" y="3977848"/>
            <a:ext cx="14500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10BECE-3B01-4390-9E93-9451925AA932}"/>
              </a:ext>
            </a:extLst>
          </p:cNvPr>
          <p:cNvCxnSpPr>
            <a:stCxn id="2" idx="5"/>
          </p:cNvCxnSpPr>
          <p:nvPr/>
        </p:nvCxnSpPr>
        <p:spPr>
          <a:xfrm flipH="1" flipV="1">
            <a:off x="3116062" y="2130641"/>
            <a:ext cx="1295555" cy="685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F036D7B-DC79-4EAD-99DD-EA4CE5407636}"/>
              </a:ext>
            </a:extLst>
          </p:cNvPr>
          <p:cNvSpPr/>
          <p:nvPr/>
        </p:nvSpPr>
        <p:spPr>
          <a:xfrm>
            <a:off x="124287" y="1677880"/>
            <a:ext cx="3977196" cy="45274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TROPOSPHERIC OZONE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94909C4-98A5-4153-8B4F-046FB65BD6E3}"/>
              </a:ext>
            </a:extLst>
          </p:cNvPr>
          <p:cNvSpPr/>
          <p:nvPr/>
        </p:nvSpPr>
        <p:spPr>
          <a:xfrm>
            <a:off x="4197328" y="978684"/>
            <a:ext cx="2965141" cy="39808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CARBON DIOXIDE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AD2FE77-D50A-4A02-895B-568BE558D990}"/>
              </a:ext>
            </a:extLst>
          </p:cNvPr>
          <p:cNvSpPr/>
          <p:nvPr/>
        </p:nvSpPr>
        <p:spPr>
          <a:xfrm>
            <a:off x="7421732" y="1904254"/>
            <a:ext cx="2945928" cy="45205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CARBON MONOXIDE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863E80-B4BC-4A96-A2FC-646CE0A8B220}"/>
              </a:ext>
            </a:extLst>
          </p:cNvPr>
          <p:cNvSpPr/>
          <p:nvPr/>
        </p:nvSpPr>
        <p:spPr>
          <a:xfrm>
            <a:off x="8105313" y="3689324"/>
            <a:ext cx="3355759" cy="57704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VAPOUR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4FB99B9-6749-4F44-A882-3B92C5DF0557}"/>
              </a:ext>
            </a:extLst>
          </p:cNvPr>
          <p:cNvSpPr/>
          <p:nvPr/>
        </p:nvSpPr>
        <p:spPr>
          <a:xfrm>
            <a:off x="8031337" y="5700191"/>
            <a:ext cx="3660554" cy="45205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NITROUS OXIDE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746864A-8D3E-4BF1-BD0B-84D1A6E85623}"/>
              </a:ext>
            </a:extLst>
          </p:cNvPr>
          <p:cNvSpPr/>
          <p:nvPr/>
        </p:nvSpPr>
        <p:spPr>
          <a:xfrm>
            <a:off x="516381" y="5478284"/>
            <a:ext cx="4463992" cy="36258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CHLOROFLUOROCARBONS (CFC’S)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5CD01BA-40E9-4145-ABA2-B8B2B797C450}"/>
              </a:ext>
            </a:extLst>
          </p:cNvPr>
          <p:cNvSpPr/>
          <p:nvPr/>
        </p:nvSpPr>
        <p:spPr>
          <a:xfrm>
            <a:off x="124287" y="3681518"/>
            <a:ext cx="2565640" cy="45271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METHANE</a:t>
            </a:r>
          </a:p>
        </p:txBody>
      </p:sp>
    </p:spTree>
    <p:extLst>
      <p:ext uri="{BB962C8B-B14F-4D97-AF65-F5344CB8AC3E}">
        <p14:creationId xmlns:p14="http://schemas.microsoft.com/office/powerpoint/2010/main" val="363772839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672C6BB-413B-4573-8CAE-315E3922C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3358282"/>
              </p:ext>
            </p:extLst>
          </p:nvPr>
        </p:nvGraphicFramePr>
        <p:xfrm>
          <a:off x="773430" y="177553"/>
          <a:ext cx="10645140" cy="5670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76598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>
            <a:extLst>
              <a:ext uri="{FF2B5EF4-FFF2-40B4-BE49-F238E27FC236}">
                <a16:creationId xmlns:a16="http://schemas.microsoft.com/office/drawing/2014/main" id="{8A02DA2B-90CB-452B-B151-9A992A1A1DA6}"/>
              </a:ext>
            </a:extLst>
          </p:cNvPr>
          <p:cNvSpPr/>
          <p:nvPr/>
        </p:nvSpPr>
        <p:spPr>
          <a:xfrm>
            <a:off x="3790765" y="2243831"/>
            <a:ext cx="3835153" cy="2370338"/>
          </a:xfrm>
          <a:prstGeom prst="pentagon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IMPACTS OF GLOBAL WARMING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BB3BC6A-28F4-4E02-96BD-C1E83C034931}"/>
              </a:ext>
            </a:extLst>
          </p:cNvPr>
          <p:cNvCxnSpPr>
            <a:stCxn id="2" idx="0"/>
          </p:cNvCxnSpPr>
          <p:nvPr/>
        </p:nvCxnSpPr>
        <p:spPr>
          <a:xfrm flipH="1" flipV="1">
            <a:off x="5672831" y="1447060"/>
            <a:ext cx="35511" cy="796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9AE0F85-29C5-4431-95F9-FFAD7A470A7B}"/>
              </a:ext>
            </a:extLst>
          </p:cNvPr>
          <p:cNvCxnSpPr>
            <a:stCxn id="2" idx="5"/>
          </p:cNvCxnSpPr>
          <p:nvPr/>
        </p:nvCxnSpPr>
        <p:spPr>
          <a:xfrm flipV="1">
            <a:off x="7625914" y="2663301"/>
            <a:ext cx="1180735" cy="485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6DF4F22-1339-42D4-A664-5650C00F22B4}"/>
              </a:ext>
            </a:extLst>
          </p:cNvPr>
          <p:cNvCxnSpPr>
            <a:stCxn id="2" idx="4"/>
          </p:cNvCxnSpPr>
          <p:nvPr/>
        </p:nvCxnSpPr>
        <p:spPr>
          <a:xfrm>
            <a:off x="6893466" y="4614163"/>
            <a:ext cx="2268289" cy="401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1EE3E3-E1DE-4883-AECE-A7F9D0B13418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2610034" y="2512381"/>
            <a:ext cx="1180735" cy="636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2EA379B-CFA6-4AB8-9DAC-2D092D48FE22}"/>
              </a:ext>
            </a:extLst>
          </p:cNvPr>
          <p:cNvCxnSpPr>
            <a:stCxn id="2" idx="2"/>
          </p:cNvCxnSpPr>
          <p:nvPr/>
        </p:nvCxnSpPr>
        <p:spPr>
          <a:xfrm flipH="1">
            <a:off x="2485748" y="4614163"/>
            <a:ext cx="2037469" cy="650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AD2F9BB-89E5-4134-A0E9-48758F4C2D5B}"/>
              </a:ext>
            </a:extLst>
          </p:cNvPr>
          <p:cNvSpPr/>
          <p:nvPr/>
        </p:nvSpPr>
        <p:spPr>
          <a:xfrm>
            <a:off x="2982848" y="1003313"/>
            <a:ext cx="4643066" cy="48591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DESERTIFICATION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2D0EE8-1DFC-4173-8DFB-D8BE4AD28CE5}"/>
              </a:ext>
            </a:extLst>
          </p:cNvPr>
          <p:cNvSpPr/>
          <p:nvPr/>
        </p:nvSpPr>
        <p:spPr>
          <a:xfrm>
            <a:off x="7511942" y="2210608"/>
            <a:ext cx="4588321" cy="48591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 MELTING OF SNOW &amp; ICE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1E15F2-4352-40F8-BCA4-746B52EF49D3}"/>
              </a:ext>
            </a:extLst>
          </p:cNvPr>
          <p:cNvSpPr/>
          <p:nvPr/>
        </p:nvSpPr>
        <p:spPr>
          <a:xfrm>
            <a:off x="6628660" y="5042516"/>
            <a:ext cx="5471604" cy="4017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RISING SEA LEVEL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C4E659D-61BE-416E-9B1D-C2FA00B945A5}"/>
              </a:ext>
            </a:extLst>
          </p:cNvPr>
          <p:cNvSpPr/>
          <p:nvPr/>
        </p:nvSpPr>
        <p:spPr>
          <a:xfrm>
            <a:off x="304799" y="5264458"/>
            <a:ext cx="5403542" cy="9676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ADVERSE IMPACT ON NATURAL RESOURCES LIKE-WATER,FLORA &amp; FAUNA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50C4A6-4CD7-4E7F-AB82-AD20AC38006F}"/>
              </a:ext>
            </a:extLst>
          </p:cNvPr>
          <p:cNvSpPr/>
          <p:nvPr/>
        </p:nvSpPr>
        <p:spPr>
          <a:xfrm>
            <a:off x="69592" y="2039549"/>
            <a:ext cx="4679961" cy="45282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STRONGER HURRICANES &amp; CYCLONES</a:t>
            </a:r>
            <a:endParaRPr lang="en-IN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71814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>
            <a:extLst>
              <a:ext uri="{FF2B5EF4-FFF2-40B4-BE49-F238E27FC236}">
                <a16:creationId xmlns:a16="http://schemas.microsoft.com/office/drawing/2014/main" id="{E9DA1EA5-D328-477A-83B5-7F06D5FCD52F}"/>
              </a:ext>
            </a:extLst>
          </p:cNvPr>
          <p:cNvSpPr/>
          <p:nvPr/>
        </p:nvSpPr>
        <p:spPr>
          <a:xfrm>
            <a:off x="4021585" y="2292658"/>
            <a:ext cx="3000652" cy="2272684"/>
          </a:xfrm>
          <a:prstGeom prst="pent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SOLUTIONS TO GLOBAL WARMING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DAA916E-AB42-4169-AB95-2DA7B6918FAE}"/>
              </a:ext>
            </a:extLst>
          </p:cNvPr>
          <p:cNvCxnSpPr>
            <a:stCxn id="2" idx="0"/>
          </p:cNvCxnSpPr>
          <p:nvPr/>
        </p:nvCxnSpPr>
        <p:spPr>
          <a:xfrm flipV="1">
            <a:off x="5521911" y="1322773"/>
            <a:ext cx="8877" cy="969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D57D35C-1E62-42BD-94B1-DC6F8B3F159D}"/>
              </a:ext>
            </a:extLst>
          </p:cNvPr>
          <p:cNvCxnSpPr>
            <a:stCxn id="2" idx="5"/>
          </p:cNvCxnSpPr>
          <p:nvPr/>
        </p:nvCxnSpPr>
        <p:spPr>
          <a:xfrm flipV="1">
            <a:off x="7022234" y="2627790"/>
            <a:ext cx="1145222" cy="532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2A5A8C6-573F-4C2C-BC95-63FC71113F87}"/>
              </a:ext>
            </a:extLst>
          </p:cNvPr>
          <p:cNvCxnSpPr>
            <a:stCxn id="2" idx="4"/>
          </p:cNvCxnSpPr>
          <p:nvPr/>
        </p:nvCxnSpPr>
        <p:spPr>
          <a:xfrm>
            <a:off x="6449162" y="4565336"/>
            <a:ext cx="1514108" cy="201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FFFF85-0E9D-4D08-92AE-F75513DDE078}"/>
              </a:ext>
            </a:extLst>
          </p:cNvPr>
          <p:cNvCxnSpPr>
            <a:stCxn id="2" idx="2"/>
          </p:cNvCxnSpPr>
          <p:nvPr/>
        </p:nvCxnSpPr>
        <p:spPr>
          <a:xfrm flipH="1">
            <a:off x="3320249" y="4565336"/>
            <a:ext cx="1274411" cy="335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7BDD9F-5766-42F9-ACC8-3D344E371912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2175029" y="2405849"/>
            <a:ext cx="1846559" cy="754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DD51D0C-6049-484D-90C4-548F7C518435}"/>
              </a:ext>
            </a:extLst>
          </p:cNvPr>
          <p:cNvSpPr/>
          <p:nvPr/>
        </p:nvSpPr>
        <p:spPr>
          <a:xfrm>
            <a:off x="2803115" y="916618"/>
            <a:ext cx="6580581" cy="40615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 IN EMISSION OF GREENHOUSE GASES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EEB542A-EB23-42CA-8C68-CEEB056C5C12}"/>
              </a:ext>
            </a:extLst>
          </p:cNvPr>
          <p:cNvSpPr/>
          <p:nvPr/>
        </p:nvSpPr>
        <p:spPr>
          <a:xfrm>
            <a:off x="7340354" y="2222746"/>
            <a:ext cx="4228730" cy="36620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REDUCE,REUSE,RECYCLE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E161C10-A8DF-4D1E-881D-83F20AAAE9F8}"/>
              </a:ext>
            </a:extLst>
          </p:cNvPr>
          <p:cNvSpPr/>
          <p:nvPr/>
        </p:nvSpPr>
        <p:spPr>
          <a:xfrm>
            <a:off x="6800295" y="4806150"/>
            <a:ext cx="5237825" cy="86668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TURNING OFF ELECTRICITY WHEN NOT IN USE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1642FB5-22B2-4718-B4C2-11C6D14DFFF7}"/>
              </a:ext>
            </a:extLst>
          </p:cNvPr>
          <p:cNvSpPr/>
          <p:nvPr/>
        </p:nvSpPr>
        <p:spPr>
          <a:xfrm>
            <a:off x="458680" y="4936953"/>
            <a:ext cx="5063231" cy="43611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 OPEN GARBAGE BURNING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72FAF3B-B642-474D-A9F5-9C8810EC3AA5}"/>
              </a:ext>
            </a:extLst>
          </p:cNvPr>
          <p:cNvSpPr/>
          <p:nvPr/>
        </p:nvSpPr>
        <p:spPr>
          <a:xfrm>
            <a:off x="79876" y="1916451"/>
            <a:ext cx="3950586" cy="48564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 IN DEFORESTATION</a:t>
            </a:r>
          </a:p>
        </p:txBody>
      </p:sp>
    </p:spTree>
    <p:extLst>
      <p:ext uri="{BB962C8B-B14F-4D97-AF65-F5344CB8AC3E}">
        <p14:creationId xmlns:p14="http://schemas.microsoft.com/office/powerpoint/2010/main" val="28216202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E4A5181-3B65-441C-A53D-412ED5AA9832}"/>
              </a:ext>
            </a:extLst>
          </p:cNvPr>
          <p:cNvSpPr/>
          <p:nvPr/>
        </p:nvSpPr>
        <p:spPr>
          <a:xfrm>
            <a:off x="2858610" y="150920"/>
            <a:ext cx="6223247" cy="43500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DESERTIFICATION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819474-23B4-4505-959B-398A106A7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62" y="3662408"/>
            <a:ext cx="3802509" cy="23033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764375-2D32-48FA-9461-8BFF5C1FD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9" y="816746"/>
            <a:ext cx="3666476" cy="24879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3CB12A-59AF-4AF4-9622-6519BCB02AFC}"/>
              </a:ext>
            </a:extLst>
          </p:cNvPr>
          <p:cNvSpPr txBox="1"/>
          <p:nvPr/>
        </p:nvSpPr>
        <p:spPr>
          <a:xfrm>
            <a:off x="4341181" y="932155"/>
            <a:ext cx="769693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defined as the process of Land Degradation,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arid,semi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-arid &amp; sub-humid areas due to variety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factors,such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as- Climatic Variations &amp; Human Activities.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results in persistent degradation of dryland &amp; fragile ecosystems due to man made activities &amp; climate variation.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Desertification occurs when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land,which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originally of another type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biome,turns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into a Desert biome due to changes.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UNESCO, one third of land’s surface is threatened by Desertification &amp; across the world, it affects livelihood of millions of people who depend on benefits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ecosystem,which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dryland provides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936313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B97CEE20-47B3-49E1-87FC-C300962F85F9}"/>
              </a:ext>
            </a:extLst>
          </p:cNvPr>
          <p:cNvSpPr/>
          <p:nvPr/>
        </p:nvSpPr>
        <p:spPr>
          <a:xfrm>
            <a:off x="4364854" y="1870968"/>
            <a:ext cx="3462291" cy="2752078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DESERTIFICATION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F6EE742-C1DF-44F5-B4B9-919DEE6A3144}"/>
              </a:ext>
            </a:extLst>
          </p:cNvPr>
          <p:cNvCxnSpPr>
            <a:stCxn id="2" idx="4"/>
          </p:cNvCxnSpPr>
          <p:nvPr/>
        </p:nvCxnSpPr>
        <p:spPr>
          <a:xfrm flipH="1" flipV="1">
            <a:off x="4231688" y="1123024"/>
            <a:ext cx="821186" cy="747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8BA1E02-411B-4697-ABFD-CFC40EA8BBE4}"/>
              </a:ext>
            </a:extLst>
          </p:cNvPr>
          <p:cNvCxnSpPr>
            <a:stCxn id="2" idx="5"/>
          </p:cNvCxnSpPr>
          <p:nvPr/>
        </p:nvCxnSpPr>
        <p:spPr>
          <a:xfrm flipV="1">
            <a:off x="7139126" y="1211801"/>
            <a:ext cx="1380477" cy="659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F344821-2057-4606-BF1E-ACA36ADCD22C}"/>
              </a:ext>
            </a:extLst>
          </p:cNvPr>
          <p:cNvCxnSpPr>
            <a:stCxn id="2" idx="0"/>
          </p:cNvCxnSpPr>
          <p:nvPr/>
        </p:nvCxnSpPr>
        <p:spPr>
          <a:xfrm flipV="1">
            <a:off x="7827145" y="3182644"/>
            <a:ext cx="1411549" cy="64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BB3BF98-7110-4396-9E07-91C6E11BBF51}"/>
              </a:ext>
            </a:extLst>
          </p:cNvPr>
          <p:cNvCxnSpPr/>
          <p:nvPr/>
        </p:nvCxnSpPr>
        <p:spPr>
          <a:xfrm>
            <a:off x="7092519" y="4623045"/>
            <a:ext cx="2161711" cy="337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F9C00A-33A8-48FC-BA0D-B566A2CA127F}"/>
              </a:ext>
            </a:extLst>
          </p:cNvPr>
          <p:cNvCxnSpPr>
            <a:stCxn id="2" idx="2"/>
          </p:cNvCxnSpPr>
          <p:nvPr/>
        </p:nvCxnSpPr>
        <p:spPr>
          <a:xfrm flipH="1">
            <a:off x="3059836" y="4623045"/>
            <a:ext cx="1993038" cy="519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3789646-41EE-4BD5-83FE-D84994AA3D8A}"/>
              </a:ext>
            </a:extLst>
          </p:cNvPr>
          <p:cNvCxnSpPr>
            <a:stCxn id="2" idx="3"/>
          </p:cNvCxnSpPr>
          <p:nvPr/>
        </p:nvCxnSpPr>
        <p:spPr>
          <a:xfrm flipH="1" flipV="1">
            <a:off x="3219634" y="3182644"/>
            <a:ext cx="1145220" cy="64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D293C39-C1AD-45A2-AFB7-9201FD87CB31}"/>
              </a:ext>
            </a:extLst>
          </p:cNvPr>
          <p:cNvSpPr/>
          <p:nvPr/>
        </p:nvSpPr>
        <p:spPr>
          <a:xfrm>
            <a:off x="1008356" y="704664"/>
            <a:ext cx="4044518" cy="41947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OVERGRAZING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F291DA8-8500-4BDF-B39F-AEBBB19ACEAF}"/>
              </a:ext>
            </a:extLst>
          </p:cNvPr>
          <p:cNvSpPr/>
          <p:nvPr/>
        </p:nvSpPr>
        <p:spPr>
          <a:xfrm>
            <a:off x="7092519" y="798990"/>
            <a:ext cx="4332303" cy="41281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2FDA676-53C9-4B76-9DD6-67898E9F837C}"/>
              </a:ext>
            </a:extLst>
          </p:cNvPr>
          <p:cNvSpPr/>
          <p:nvPr/>
        </p:nvSpPr>
        <p:spPr>
          <a:xfrm>
            <a:off x="124287" y="2920753"/>
            <a:ext cx="3095347" cy="41947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CLIMATE CHANGE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E4942F4-9507-48F8-8B84-916C1D2FD20D}"/>
              </a:ext>
            </a:extLst>
          </p:cNvPr>
          <p:cNvSpPr/>
          <p:nvPr/>
        </p:nvSpPr>
        <p:spPr>
          <a:xfrm>
            <a:off x="337351" y="5186777"/>
            <a:ext cx="4962618" cy="41947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FAULTY AGRICULTURAL PRACTICES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DAC42B-AF60-4EC3-9E4B-99C76977EE6D}"/>
              </a:ext>
            </a:extLst>
          </p:cNvPr>
          <p:cNvSpPr/>
          <p:nvPr/>
        </p:nvSpPr>
        <p:spPr>
          <a:xfrm>
            <a:off x="9238694" y="2927414"/>
            <a:ext cx="2829019" cy="41281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URBANISATION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98C859D-2DBE-470C-8431-80ED26D52D03}"/>
              </a:ext>
            </a:extLst>
          </p:cNvPr>
          <p:cNvSpPr/>
          <p:nvPr/>
        </p:nvSpPr>
        <p:spPr>
          <a:xfrm>
            <a:off x="7361809" y="4997018"/>
            <a:ext cx="4705904" cy="37951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STRIPPING LAND OF RESOURCES</a:t>
            </a:r>
          </a:p>
        </p:txBody>
      </p:sp>
    </p:spTree>
    <p:extLst>
      <p:ext uri="{BB962C8B-B14F-4D97-AF65-F5344CB8AC3E}">
        <p14:creationId xmlns:p14="http://schemas.microsoft.com/office/powerpoint/2010/main" val="86292021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EB34B81A-B83C-4072-8B6F-677A62AC4A6B}"/>
              </a:ext>
            </a:extLst>
          </p:cNvPr>
          <p:cNvSpPr/>
          <p:nvPr/>
        </p:nvSpPr>
        <p:spPr>
          <a:xfrm>
            <a:off x="4376691" y="2219417"/>
            <a:ext cx="3329125" cy="2610035"/>
          </a:xfrm>
          <a:prstGeom prst="hexag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 OF DESERTIFICATION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1494E3D-5A17-446E-A2B3-5ADA978071AE}"/>
              </a:ext>
            </a:extLst>
          </p:cNvPr>
          <p:cNvCxnSpPr>
            <a:cxnSpLocks/>
            <a:stCxn id="2" idx="4"/>
          </p:cNvCxnSpPr>
          <p:nvPr/>
        </p:nvCxnSpPr>
        <p:spPr>
          <a:xfrm flipH="1" flipV="1">
            <a:off x="3959442" y="1713392"/>
            <a:ext cx="1069758" cy="5060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4838E24-D5B7-4A6C-84D5-20E5524D7D87}"/>
              </a:ext>
            </a:extLst>
          </p:cNvPr>
          <p:cNvCxnSpPr>
            <a:cxnSpLocks/>
            <a:stCxn id="2" idx="5"/>
          </p:cNvCxnSpPr>
          <p:nvPr/>
        </p:nvCxnSpPr>
        <p:spPr>
          <a:xfrm flipV="1">
            <a:off x="7053307" y="1660126"/>
            <a:ext cx="1442624" cy="559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866CDB-743C-4DB5-9257-390588D8F980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7705816" y="3506681"/>
            <a:ext cx="1003178" cy="17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A14C0C6-8C2A-40A3-8D86-0BAFEDA9C260}"/>
              </a:ext>
            </a:extLst>
          </p:cNvPr>
          <p:cNvCxnSpPr>
            <a:cxnSpLocks/>
            <a:stCxn id="2" idx="1"/>
          </p:cNvCxnSpPr>
          <p:nvPr/>
        </p:nvCxnSpPr>
        <p:spPr>
          <a:xfrm>
            <a:off x="7053307" y="4829451"/>
            <a:ext cx="1566910" cy="368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60FF312-023E-493F-AFED-53638F15346E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2769836" y="4829451"/>
            <a:ext cx="2259364" cy="468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8D3CE4B-C894-46B7-B351-F8C65C20BA1E}"/>
              </a:ext>
            </a:extLst>
          </p:cNvPr>
          <p:cNvSpPr/>
          <p:nvPr/>
        </p:nvSpPr>
        <p:spPr>
          <a:xfrm>
            <a:off x="312939" y="1291701"/>
            <a:ext cx="4913790" cy="36842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FARMING BECOMES IMPOSSIBLE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EE3EC17-464B-4664-AF9D-73CE710F999D}"/>
              </a:ext>
            </a:extLst>
          </p:cNvPr>
          <p:cNvSpPr/>
          <p:nvPr/>
        </p:nvSpPr>
        <p:spPr>
          <a:xfrm>
            <a:off x="6965273" y="1145221"/>
            <a:ext cx="4714043" cy="470517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HUNGER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20926EB-BD1C-4234-8E28-4249BA189A12}"/>
              </a:ext>
            </a:extLst>
          </p:cNvPr>
          <p:cNvSpPr/>
          <p:nvPr/>
        </p:nvSpPr>
        <p:spPr>
          <a:xfrm>
            <a:off x="8680882" y="3204839"/>
            <a:ext cx="3411984" cy="52378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FLOODING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D407BFD-8D6F-4B5E-ABB5-A3CD5D0919BC}"/>
              </a:ext>
            </a:extLst>
          </p:cNvPr>
          <p:cNvSpPr/>
          <p:nvPr/>
        </p:nvSpPr>
        <p:spPr>
          <a:xfrm>
            <a:off x="0" y="3194851"/>
            <a:ext cx="3124941" cy="468297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POVERTY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85C79F4-3102-4DE9-A1E3-8C10113CFFDD}"/>
              </a:ext>
            </a:extLst>
          </p:cNvPr>
          <p:cNvSpPr/>
          <p:nvPr/>
        </p:nvSpPr>
        <p:spPr>
          <a:xfrm>
            <a:off x="191610" y="5311066"/>
            <a:ext cx="6351233" cy="468297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POOR WATER QUALITY DUE TO ABSENCE OF PLANTS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24F828A-122A-44EF-A77B-712E06AACA98}"/>
              </a:ext>
            </a:extLst>
          </p:cNvPr>
          <p:cNvSpPr/>
          <p:nvPr/>
        </p:nvSpPr>
        <p:spPr>
          <a:xfrm>
            <a:off x="7534922" y="5206751"/>
            <a:ext cx="4408504" cy="50602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OVERPOPULATION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733D4C-8176-4C8F-8154-5511199F040B}"/>
              </a:ext>
            </a:extLst>
          </p:cNvPr>
          <p:cNvCxnSpPr>
            <a:cxnSpLocks/>
            <a:stCxn id="2" idx="3"/>
            <a:endCxn id="18" idx="3"/>
          </p:cNvCxnSpPr>
          <p:nvPr/>
        </p:nvCxnSpPr>
        <p:spPr>
          <a:xfrm flipH="1" flipV="1">
            <a:off x="3124941" y="3429000"/>
            <a:ext cx="1251750" cy="95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695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109ED0-2CD0-46F7-B919-DC602D02B86C}"/>
              </a:ext>
            </a:extLst>
          </p:cNvPr>
          <p:cNvSpPr txBox="1"/>
          <p:nvPr/>
        </p:nvSpPr>
        <p:spPr>
          <a:xfrm>
            <a:off x="523783" y="417250"/>
            <a:ext cx="11523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B) Ownership:-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9EF4F67-CC7A-4CFB-8316-8C44A4032956}"/>
              </a:ext>
            </a:extLst>
          </p:cNvPr>
          <p:cNvSpPr/>
          <p:nvPr/>
        </p:nvSpPr>
        <p:spPr>
          <a:xfrm>
            <a:off x="2979938" y="786582"/>
            <a:ext cx="6232124" cy="497150"/>
          </a:xfrm>
          <a:prstGeom prst="roundRect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OWNERSHIP OF RESOURCES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6555128-11EB-44D7-AF16-63AE67195198}"/>
              </a:ext>
            </a:extLst>
          </p:cNvPr>
          <p:cNvCxnSpPr>
            <a:stCxn id="3" idx="2"/>
          </p:cNvCxnSpPr>
          <p:nvPr/>
        </p:nvCxnSpPr>
        <p:spPr>
          <a:xfrm flipH="1">
            <a:off x="2379216" y="1283732"/>
            <a:ext cx="3716784" cy="722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8B9BD05-E98A-45E6-93A9-0C87359EAA5D}"/>
              </a:ext>
            </a:extLst>
          </p:cNvPr>
          <p:cNvCxnSpPr>
            <a:stCxn id="3" idx="2"/>
          </p:cNvCxnSpPr>
          <p:nvPr/>
        </p:nvCxnSpPr>
        <p:spPr>
          <a:xfrm>
            <a:off x="6096000" y="1283732"/>
            <a:ext cx="0" cy="1024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2224F42-B59F-4793-995A-E25A926FE00E}"/>
              </a:ext>
            </a:extLst>
          </p:cNvPr>
          <p:cNvCxnSpPr>
            <a:stCxn id="3" idx="2"/>
          </p:cNvCxnSpPr>
          <p:nvPr/>
        </p:nvCxnSpPr>
        <p:spPr>
          <a:xfrm>
            <a:off x="6096000" y="1283732"/>
            <a:ext cx="4210975" cy="900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CADED2-D3E9-4F92-81BF-2EDA6200FF08}"/>
              </a:ext>
            </a:extLst>
          </p:cNvPr>
          <p:cNvSpPr/>
          <p:nvPr/>
        </p:nvSpPr>
        <p:spPr>
          <a:xfrm>
            <a:off x="195309" y="2006353"/>
            <a:ext cx="3551068" cy="46163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73182EE-A4DE-4825-8426-81EB37DB1DF4}"/>
              </a:ext>
            </a:extLst>
          </p:cNvPr>
          <p:cNvSpPr/>
          <p:nvPr/>
        </p:nvSpPr>
        <p:spPr>
          <a:xfrm>
            <a:off x="3949086" y="2290439"/>
            <a:ext cx="3781884" cy="426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24BC6DE-5485-47FD-A4C2-FCF6F15F19F2}"/>
              </a:ext>
            </a:extLst>
          </p:cNvPr>
          <p:cNvSpPr/>
          <p:nvPr/>
        </p:nvSpPr>
        <p:spPr>
          <a:xfrm>
            <a:off x="8396812" y="2206101"/>
            <a:ext cx="3599879" cy="4749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583E32-F143-4E3A-A9CE-B52A61EEF665}"/>
              </a:ext>
            </a:extLst>
          </p:cNvPr>
          <p:cNvCxnSpPr>
            <a:stCxn id="10" idx="2"/>
          </p:cNvCxnSpPr>
          <p:nvPr/>
        </p:nvCxnSpPr>
        <p:spPr>
          <a:xfrm>
            <a:off x="1970843" y="2467992"/>
            <a:ext cx="0" cy="656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A05E51-CCC0-4EA2-8154-F486154ED21A}"/>
              </a:ext>
            </a:extLst>
          </p:cNvPr>
          <p:cNvCxnSpPr/>
          <p:nvPr/>
        </p:nvCxnSpPr>
        <p:spPr>
          <a:xfrm>
            <a:off x="6096000" y="2716567"/>
            <a:ext cx="0" cy="594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BEA6544-0062-49B1-8F68-078C6917105A}"/>
              </a:ext>
            </a:extLst>
          </p:cNvPr>
          <p:cNvCxnSpPr>
            <a:stCxn id="12" idx="2"/>
          </p:cNvCxnSpPr>
          <p:nvPr/>
        </p:nvCxnSpPr>
        <p:spPr>
          <a:xfrm flipH="1">
            <a:off x="10196751" y="2681057"/>
            <a:ext cx="1" cy="648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5775DBF3-465D-44B8-A886-B4D399075E08}"/>
              </a:ext>
            </a:extLst>
          </p:cNvPr>
          <p:cNvSpPr/>
          <p:nvPr/>
        </p:nvSpPr>
        <p:spPr>
          <a:xfrm>
            <a:off x="53266" y="3124940"/>
            <a:ext cx="3640592" cy="21395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LAND,HOUSE,SKILL,</a:t>
            </a:r>
          </a:p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B1707B-9080-41E2-902A-A18779B966B3}"/>
              </a:ext>
            </a:extLst>
          </p:cNvPr>
          <p:cNvSpPr/>
          <p:nvPr/>
        </p:nvSpPr>
        <p:spPr>
          <a:xfrm>
            <a:off x="4261295" y="3311371"/>
            <a:ext cx="3533313" cy="204983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MINERALS,FORSET,</a:t>
            </a:r>
          </a:p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RIVER,DAM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7E86C21-E3D5-4A1D-8F7C-847E2EC20B59}"/>
              </a:ext>
            </a:extLst>
          </p:cNvPr>
          <p:cNvSpPr/>
          <p:nvPr/>
        </p:nvSpPr>
        <p:spPr>
          <a:xfrm>
            <a:off x="8717506" y="3329126"/>
            <a:ext cx="2716922" cy="18545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OCEAN,</a:t>
            </a:r>
          </a:p>
          <a:p>
            <a:pPr algn="ctr"/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ATMOSPHERE,SUNLIGHT</a:t>
            </a:r>
          </a:p>
        </p:txBody>
      </p:sp>
    </p:spTree>
    <p:extLst>
      <p:ext uri="{BB962C8B-B14F-4D97-AF65-F5344CB8AC3E}">
        <p14:creationId xmlns:p14="http://schemas.microsoft.com/office/powerpoint/2010/main" val="16746836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F91C514D-15CE-4F93-BB7E-141B91C8AEA2}"/>
              </a:ext>
            </a:extLst>
          </p:cNvPr>
          <p:cNvSpPr/>
          <p:nvPr/>
        </p:nvSpPr>
        <p:spPr>
          <a:xfrm>
            <a:off x="4208016" y="1979719"/>
            <a:ext cx="3311370" cy="2308195"/>
          </a:xfrm>
          <a:prstGeom prst="hexagon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 FOR DESERTIFICATION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67CD055-624C-4E84-9841-B8BA17F66E4D}"/>
              </a:ext>
            </a:extLst>
          </p:cNvPr>
          <p:cNvCxnSpPr>
            <a:cxnSpLocks/>
            <a:stCxn id="2" idx="4"/>
          </p:cNvCxnSpPr>
          <p:nvPr/>
        </p:nvCxnSpPr>
        <p:spPr>
          <a:xfrm flipH="1" flipV="1">
            <a:off x="3320249" y="1313896"/>
            <a:ext cx="1464816" cy="665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10635FE-F816-4C37-8E25-FC543CC15C4F}"/>
              </a:ext>
            </a:extLst>
          </p:cNvPr>
          <p:cNvCxnSpPr>
            <a:cxnSpLocks/>
            <a:stCxn id="2" idx="5"/>
          </p:cNvCxnSpPr>
          <p:nvPr/>
        </p:nvCxnSpPr>
        <p:spPr>
          <a:xfrm flipV="1">
            <a:off x="6942337" y="1233996"/>
            <a:ext cx="1109709" cy="745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22D5D0D-5CDA-4614-AC57-2AF07BB55E24}"/>
              </a:ext>
            </a:extLst>
          </p:cNvPr>
          <p:cNvCxnSpPr>
            <a:cxnSpLocks/>
            <a:stCxn id="2" idx="0"/>
          </p:cNvCxnSpPr>
          <p:nvPr/>
        </p:nvCxnSpPr>
        <p:spPr>
          <a:xfrm>
            <a:off x="7519386" y="3133817"/>
            <a:ext cx="11452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3DCE5B-1A24-487E-876F-B96EE6BB2CF5}"/>
              </a:ext>
            </a:extLst>
          </p:cNvPr>
          <p:cNvCxnSpPr>
            <a:cxnSpLocks/>
            <a:stCxn id="2" idx="1"/>
          </p:cNvCxnSpPr>
          <p:nvPr/>
        </p:nvCxnSpPr>
        <p:spPr>
          <a:xfrm>
            <a:off x="6942337" y="4287913"/>
            <a:ext cx="1731146" cy="452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DD2DDD-9467-4DFD-A208-7EC903C95A6E}"/>
              </a:ext>
            </a:extLst>
          </p:cNvPr>
          <p:cNvCxnSpPr>
            <a:cxnSpLocks/>
            <a:stCxn id="2" idx="3"/>
          </p:cNvCxnSpPr>
          <p:nvPr/>
        </p:nvCxnSpPr>
        <p:spPr>
          <a:xfrm flipH="1">
            <a:off x="2760956" y="3133817"/>
            <a:ext cx="14470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6138B3-6F06-408D-A629-1A92D866604C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3222595" y="4287913"/>
            <a:ext cx="1562470" cy="674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725E48A-85C7-4139-AAFB-959470047873}"/>
              </a:ext>
            </a:extLst>
          </p:cNvPr>
          <p:cNvSpPr/>
          <p:nvPr/>
        </p:nvSpPr>
        <p:spPr>
          <a:xfrm>
            <a:off x="506026" y="825623"/>
            <a:ext cx="5095783" cy="497149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BETTER/IMPROVED FARMING METHODS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FA81514-8BFB-4352-8754-D4417E129AB2}"/>
              </a:ext>
            </a:extLst>
          </p:cNvPr>
          <p:cNvSpPr/>
          <p:nvPr/>
        </p:nvSpPr>
        <p:spPr>
          <a:xfrm>
            <a:off x="6738150" y="781234"/>
            <a:ext cx="4758431" cy="452761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LAND USE PATTERN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0B6E14A-0DC3-40F9-A137-580C7053D356}"/>
              </a:ext>
            </a:extLst>
          </p:cNvPr>
          <p:cNvSpPr/>
          <p:nvPr/>
        </p:nvSpPr>
        <p:spPr>
          <a:xfrm>
            <a:off x="8664605" y="2910768"/>
            <a:ext cx="3435659" cy="813408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 ADVANCEMENT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1E0DA4-BE67-41C2-B429-67AC44F66816}"/>
              </a:ext>
            </a:extLst>
          </p:cNvPr>
          <p:cNvSpPr/>
          <p:nvPr/>
        </p:nvSpPr>
        <p:spPr>
          <a:xfrm>
            <a:off x="6096001" y="4766202"/>
            <a:ext cx="5915488" cy="857795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PUTTING TOGETHER REHABILITATION EFFORTS FOR VICTIMS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9C2A12A-BF0A-4EF1-BD75-2E18D20460CD}"/>
              </a:ext>
            </a:extLst>
          </p:cNvPr>
          <p:cNvSpPr/>
          <p:nvPr/>
        </p:nvSpPr>
        <p:spPr>
          <a:xfrm>
            <a:off x="17754" y="5003694"/>
            <a:ext cx="5816353" cy="740147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EDUCATING PEOPLE REGARDING SUSTAINABLE PRACTICES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09C6B9A-D9A6-45DD-9D6B-9511F9DBA934}"/>
              </a:ext>
            </a:extLst>
          </p:cNvPr>
          <p:cNvSpPr/>
          <p:nvPr/>
        </p:nvSpPr>
        <p:spPr>
          <a:xfrm>
            <a:off x="17754" y="2932975"/>
            <a:ext cx="2743202" cy="446095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RESEARCH</a:t>
            </a:r>
          </a:p>
        </p:txBody>
      </p:sp>
    </p:spTree>
    <p:extLst>
      <p:ext uri="{BB962C8B-B14F-4D97-AF65-F5344CB8AC3E}">
        <p14:creationId xmlns:p14="http://schemas.microsoft.com/office/powerpoint/2010/main" val="22760775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F8440EF-D7D0-4EE7-8A87-7BB4FD83C383}"/>
              </a:ext>
            </a:extLst>
          </p:cNvPr>
          <p:cNvSpPr/>
          <p:nvPr/>
        </p:nvSpPr>
        <p:spPr>
          <a:xfrm>
            <a:off x="1695635" y="310719"/>
            <a:ext cx="8345009" cy="417250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SUSTAINABLE MANAGEMENT OF NATURAL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A30EE-0C3E-48C5-A34A-80D22B935AA2}"/>
              </a:ext>
            </a:extLst>
          </p:cNvPr>
          <p:cNvSpPr txBox="1"/>
          <p:nvPr/>
        </p:nvSpPr>
        <p:spPr>
          <a:xfrm>
            <a:off x="612560" y="1349406"/>
            <a:ext cx="109461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 are backbone of every economy.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using resources &amp; transforming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them,capital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stocks are built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add to the wealth of present &amp; future generations.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But,dimensions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our current resource use are such that the chances of future generation &amp; developing countries to have access to their fare share of scarce resources is endangered.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Moreover,the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consequences of resource use in terms of impact on environment can induce serious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damage,which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goes beyond carrying capacity of environment.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Thus the measures required in this regard are- Maximizing use of Renewable Energy Sources &amp;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limiting,avoiding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wherever possible –Use of non-renewable natural resources.</a:t>
            </a:r>
          </a:p>
        </p:txBody>
      </p:sp>
    </p:spTree>
    <p:extLst>
      <p:ext uri="{BB962C8B-B14F-4D97-AF65-F5344CB8AC3E}">
        <p14:creationId xmlns:p14="http://schemas.microsoft.com/office/powerpoint/2010/main" val="65249139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6CF0F81-8196-4048-8E00-1B737C63F5A5}"/>
              </a:ext>
            </a:extLst>
          </p:cNvPr>
          <p:cNvSpPr/>
          <p:nvPr/>
        </p:nvSpPr>
        <p:spPr>
          <a:xfrm>
            <a:off x="1535837" y="550415"/>
            <a:ext cx="7741328" cy="40837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LAST BUT NOT THE LEAST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C1BE9-5701-4A05-B59F-830040A4841C}"/>
              </a:ext>
            </a:extLst>
          </p:cNvPr>
          <p:cNvSpPr txBox="1"/>
          <p:nvPr/>
        </p:nvSpPr>
        <p:spPr>
          <a:xfrm>
            <a:off x="727968" y="3364636"/>
            <a:ext cx="113279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clear that-If man wants to survive on this planet, he/she must conserve crucial natural resources rather than mere their exploitation.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does not mean mere preservation of resources without using them.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 needs to use resources wisely &amp; judiciously without wasting them &amp; without any compromise on current economic development.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22833B-84CD-4435-832E-360D06C6F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015" y="1252074"/>
            <a:ext cx="3361308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43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DC59F7-8FD6-4467-9F8F-365D73527FEF}"/>
              </a:ext>
            </a:extLst>
          </p:cNvPr>
          <p:cNvSpPr txBox="1"/>
          <p:nvPr/>
        </p:nvSpPr>
        <p:spPr>
          <a:xfrm>
            <a:off x="452761" y="408373"/>
            <a:ext cx="1153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Origin:-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EAEABE6-3A43-4D54-9A45-A2A778C36874}"/>
              </a:ext>
            </a:extLst>
          </p:cNvPr>
          <p:cNvSpPr/>
          <p:nvPr/>
        </p:nvSpPr>
        <p:spPr>
          <a:xfrm>
            <a:off x="3506679" y="994299"/>
            <a:ext cx="4607511" cy="488272"/>
          </a:xfrm>
          <a:prstGeom prst="round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B3FC428-710D-4A7A-A149-FB2B2ACF103A}"/>
              </a:ext>
            </a:extLst>
          </p:cNvPr>
          <p:cNvCxnSpPr>
            <a:stCxn id="3" idx="2"/>
          </p:cNvCxnSpPr>
          <p:nvPr/>
        </p:nvCxnSpPr>
        <p:spPr>
          <a:xfrm flipH="1">
            <a:off x="2831977" y="1482571"/>
            <a:ext cx="2978458" cy="1083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BB30376-535D-481B-9EDE-231521D0C0F8}"/>
              </a:ext>
            </a:extLst>
          </p:cNvPr>
          <p:cNvCxnSpPr>
            <a:stCxn id="3" idx="2"/>
          </p:cNvCxnSpPr>
          <p:nvPr/>
        </p:nvCxnSpPr>
        <p:spPr>
          <a:xfrm>
            <a:off x="5810435" y="1482571"/>
            <a:ext cx="3413464" cy="1056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C737379-618B-4129-A4CF-E3099345BEC4}"/>
              </a:ext>
            </a:extLst>
          </p:cNvPr>
          <p:cNvSpPr/>
          <p:nvPr/>
        </p:nvSpPr>
        <p:spPr>
          <a:xfrm>
            <a:off x="1067539" y="2565647"/>
            <a:ext cx="3675356" cy="5792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ORGANIC/BIOTIC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BEC37E8-A9AE-4607-9C86-919E931ADC96}"/>
              </a:ext>
            </a:extLst>
          </p:cNvPr>
          <p:cNvSpPr/>
          <p:nvPr/>
        </p:nvSpPr>
        <p:spPr>
          <a:xfrm>
            <a:off x="7721353" y="2539014"/>
            <a:ext cx="3524435" cy="5326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INORGANIC/ABIOTIC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74E119-E052-48A5-874D-B536E407A0E7}"/>
              </a:ext>
            </a:extLst>
          </p:cNvPr>
          <p:cNvCxnSpPr>
            <a:stCxn id="8" idx="2"/>
          </p:cNvCxnSpPr>
          <p:nvPr/>
        </p:nvCxnSpPr>
        <p:spPr>
          <a:xfrm>
            <a:off x="2905217" y="3144915"/>
            <a:ext cx="0" cy="1009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BAF17F-01DF-4161-9DE9-3F37BC5AF1C3}"/>
              </a:ext>
            </a:extLst>
          </p:cNvPr>
          <p:cNvCxnSpPr>
            <a:stCxn id="9" idx="2"/>
          </p:cNvCxnSpPr>
          <p:nvPr/>
        </p:nvCxnSpPr>
        <p:spPr>
          <a:xfrm flipH="1">
            <a:off x="9483570" y="3071674"/>
            <a:ext cx="1" cy="985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324873E5-D3B1-4BCD-8DF4-6A090660A18A}"/>
              </a:ext>
            </a:extLst>
          </p:cNvPr>
          <p:cNvSpPr/>
          <p:nvPr/>
        </p:nvSpPr>
        <p:spPr>
          <a:xfrm>
            <a:off x="994300" y="4156969"/>
            <a:ext cx="3675354" cy="176665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FOREST,LAND,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MARINE ANIMALS,BIRDS,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FOSSIL FUELS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17A5560-98E0-4175-936D-DE8102A149DB}"/>
              </a:ext>
            </a:extLst>
          </p:cNvPr>
          <p:cNvSpPr/>
          <p:nvPr/>
        </p:nvSpPr>
        <p:spPr>
          <a:xfrm>
            <a:off x="7593367" y="4024914"/>
            <a:ext cx="3630966" cy="2030766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AIR,WATER,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MINERALS,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ROCKS</a:t>
            </a:r>
          </a:p>
        </p:txBody>
      </p:sp>
    </p:spTree>
    <p:extLst>
      <p:ext uri="{BB962C8B-B14F-4D97-AF65-F5344CB8AC3E}">
        <p14:creationId xmlns:p14="http://schemas.microsoft.com/office/powerpoint/2010/main" val="2240917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4F1AF5-2412-4713-B62B-388C14DC7757}"/>
              </a:ext>
            </a:extLst>
          </p:cNvPr>
          <p:cNvSpPr txBox="1"/>
          <p:nvPr/>
        </p:nvSpPr>
        <p:spPr>
          <a:xfrm>
            <a:off x="594804" y="0"/>
            <a:ext cx="10777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Durability,Availability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Regeneration:-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8BAA40C-BFBE-4FF0-AC0D-962528273779}"/>
              </a:ext>
            </a:extLst>
          </p:cNvPr>
          <p:cNvSpPr/>
          <p:nvPr/>
        </p:nvSpPr>
        <p:spPr>
          <a:xfrm>
            <a:off x="2396971" y="342699"/>
            <a:ext cx="6773662" cy="4651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Durability,Availability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Regeneration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B3FA149-2963-4EC9-B3A8-8CF810D5A15D}"/>
              </a:ext>
            </a:extLst>
          </p:cNvPr>
          <p:cNvCxnSpPr>
            <a:stCxn id="3" idx="2"/>
          </p:cNvCxnSpPr>
          <p:nvPr/>
        </p:nvCxnSpPr>
        <p:spPr>
          <a:xfrm flipH="1">
            <a:off x="2459115" y="807868"/>
            <a:ext cx="3324687" cy="1020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EB79F4-F7EB-4B5C-A7F5-7C1B3C4E52FD}"/>
              </a:ext>
            </a:extLst>
          </p:cNvPr>
          <p:cNvCxnSpPr>
            <a:stCxn id="3" idx="2"/>
          </p:cNvCxnSpPr>
          <p:nvPr/>
        </p:nvCxnSpPr>
        <p:spPr>
          <a:xfrm>
            <a:off x="5783802" y="807868"/>
            <a:ext cx="3289177" cy="656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E5AECF8-16B2-4C00-A643-235ABA054F03}"/>
              </a:ext>
            </a:extLst>
          </p:cNvPr>
          <p:cNvSpPr/>
          <p:nvPr/>
        </p:nvSpPr>
        <p:spPr>
          <a:xfrm>
            <a:off x="1100830" y="1855433"/>
            <a:ext cx="3324687" cy="55929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Natural/Physical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88A900C-BB6B-4198-AD2E-5897F7CE2B19}"/>
              </a:ext>
            </a:extLst>
          </p:cNvPr>
          <p:cNvSpPr/>
          <p:nvPr/>
        </p:nvSpPr>
        <p:spPr>
          <a:xfrm>
            <a:off x="8145263" y="1491449"/>
            <a:ext cx="3435658" cy="46516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Human/Cultural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72F1E9-CAB0-4669-B4BB-B51F482EE2FD}"/>
              </a:ext>
            </a:extLst>
          </p:cNvPr>
          <p:cNvCxnSpPr>
            <a:stCxn id="8" idx="2"/>
          </p:cNvCxnSpPr>
          <p:nvPr/>
        </p:nvCxnSpPr>
        <p:spPr>
          <a:xfrm flipH="1">
            <a:off x="1429305" y="2414726"/>
            <a:ext cx="1333869" cy="328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E0547FC-55C6-4471-9A87-226756F7A339}"/>
              </a:ext>
            </a:extLst>
          </p:cNvPr>
          <p:cNvCxnSpPr>
            <a:stCxn id="8" idx="2"/>
          </p:cNvCxnSpPr>
          <p:nvPr/>
        </p:nvCxnSpPr>
        <p:spPr>
          <a:xfrm>
            <a:off x="2763174" y="2414726"/>
            <a:ext cx="1524741" cy="461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95FCED-6087-426C-8983-166C6612D6E3}"/>
              </a:ext>
            </a:extLst>
          </p:cNvPr>
          <p:cNvSpPr/>
          <p:nvPr/>
        </p:nvSpPr>
        <p:spPr>
          <a:xfrm>
            <a:off x="168676" y="2757425"/>
            <a:ext cx="3453413" cy="461639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Inexhaustible/Renewable/Flow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A7FFD12-9E4F-43B3-BA02-80F41EBA22F0}"/>
              </a:ext>
            </a:extLst>
          </p:cNvPr>
          <p:cNvSpPr/>
          <p:nvPr/>
        </p:nvSpPr>
        <p:spPr>
          <a:xfrm>
            <a:off x="4023803" y="2885242"/>
            <a:ext cx="3519998" cy="461639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Exhaustible/Renewable/Fund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497FA6-AEA6-4472-9CBC-7E895CC3557E}"/>
              </a:ext>
            </a:extLst>
          </p:cNvPr>
          <p:cNvCxnSpPr>
            <a:stCxn id="15" idx="2"/>
          </p:cNvCxnSpPr>
          <p:nvPr/>
        </p:nvCxnSpPr>
        <p:spPr>
          <a:xfrm flipH="1">
            <a:off x="4971495" y="3346881"/>
            <a:ext cx="812307" cy="1096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9C69A0-43D3-4969-81F0-1F1DEE764771}"/>
              </a:ext>
            </a:extLst>
          </p:cNvPr>
          <p:cNvCxnSpPr>
            <a:stCxn id="15" idx="2"/>
          </p:cNvCxnSpPr>
          <p:nvPr/>
        </p:nvCxnSpPr>
        <p:spPr>
          <a:xfrm>
            <a:off x="5783802" y="3346881"/>
            <a:ext cx="3076113" cy="1535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0BAB127-A6D5-408F-9AD5-5396FB3DA3C5}"/>
              </a:ext>
            </a:extLst>
          </p:cNvPr>
          <p:cNvSpPr/>
          <p:nvPr/>
        </p:nvSpPr>
        <p:spPr>
          <a:xfrm>
            <a:off x="67694" y="3983402"/>
            <a:ext cx="2151723" cy="530443"/>
          </a:xfrm>
          <a:prstGeom prst="roundRect">
            <a:avLst/>
          </a:prstGeom>
          <a:solidFill>
            <a:srgbClr val="99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Automatically Renewable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05B0EB1-31F2-4887-AE27-61572064EA7E}"/>
              </a:ext>
            </a:extLst>
          </p:cNvPr>
          <p:cNvSpPr/>
          <p:nvPr/>
        </p:nvSpPr>
        <p:spPr>
          <a:xfrm>
            <a:off x="1114145" y="5429173"/>
            <a:ext cx="3415686" cy="333773"/>
          </a:xfrm>
          <a:prstGeom prst="roundRect">
            <a:avLst/>
          </a:prstGeom>
          <a:solidFill>
            <a:srgbClr val="99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Renewable with Human Efforts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C66A153-6D55-4CE6-992F-24C96A2D50DE}"/>
              </a:ext>
            </a:extLst>
          </p:cNvPr>
          <p:cNvSpPr/>
          <p:nvPr/>
        </p:nvSpPr>
        <p:spPr>
          <a:xfrm>
            <a:off x="4467688" y="4444602"/>
            <a:ext cx="3076113" cy="461639"/>
          </a:xfrm>
          <a:prstGeom prst="round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Recyclable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2D8E021C-4A83-45CA-B26B-2BA8232A51EC}"/>
              </a:ext>
            </a:extLst>
          </p:cNvPr>
          <p:cNvSpPr/>
          <p:nvPr/>
        </p:nvSpPr>
        <p:spPr>
          <a:xfrm>
            <a:off x="8379044" y="4884101"/>
            <a:ext cx="3555507" cy="465169"/>
          </a:xfrm>
          <a:prstGeom prst="round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Non-Recyclable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01B3603-987C-4D04-8588-3CDF5BCF6AC7}"/>
              </a:ext>
            </a:extLst>
          </p:cNvPr>
          <p:cNvCxnSpPr>
            <a:stCxn id="30" idx="2"/>
          </p:cNvCxnSpPr>
          <p:nvPr/>
        </p:nvCxnSpPr>
        <p:spPr>
          <a:xfrm>
            <a:off x="6005745" y="4906241"/>
            <a:ext cx="0" cy="371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0740596-AD53-4DBC-9415-0F4EAA975281}"/>
              </a:ext>
            </a:extLst>
          </p:cNvPr>
          <p:cNvSpPr/>
          <p:nvPr/>
        </p:nvSpPr>
        <p:spPr>
          <a:xfrm>
            <a:off x="8726750" y="5710085"/>
            <a:ext cx="3329868" cy="378207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Fossil </a:t>
            </a:r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Fuels,Uranium,Thorium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7AA96452-F593-440A-B7A3-F703FAC8B846}"/>
              </a:ext>
            </a:extLst>
          </p:cNvPr>
          <p:cNvSpPr/>
          <p:nvPr/>
        </p:nvSpPr>
        <p:spPr>
          <a:xfrm>
            <a:off x="5043260" y="5243195"/>
            <a:ext cx="3062796" cy="371955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IN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Metals,Ores,Minerals</a:t>
            </a:r>
            <a:endParaRPr lang="en-IN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6CDE3A9-1FCD-4BBD-8C0F-E1333EB2FFB3}"/>
              </a:ext>
            </a:extLst>
          </p:cNvPr>
          <p:cNvCxnSpPr>
            <a:stCxn id="31" idx="2"/>
          </p:cNvCxnSpPr>
          <p:nvPr/>
        </p:nvCxnSpPr>
        <p:spPr>
          <a:xfrm flipH="1">
            <a:off x="10156797" y="5349270"/>
            <a:ext cx="1" cy="378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FBEBFB30-2DD3-42D2-BDC3-5FD0D62F0608}"/>
              </a:ext>
            </a:extLst>
          </p:cNvPr>
          <p:cNvSpPr/>
          <p:nvPr/>
        </p:nvSpPr>
        <p:spPr>
          <a:xfrm>
            <a:off x="44389" y="4865822"/>
            <a:ext cx="2823098" cy="30718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Sunlight,Air,Water,Wind</a:t>
            </a:r>
            <a:endParaRPr lang="en-IN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D3041EE-330D-4DD0-BB27-F476B621A8D5}"/>
              </a:ext>
            </a:extLst>
          </p:cNvPr>
          <p:cNvSpPr/>
          <p:nvPr/>
        </p:nvSpPr>
        <p:spPr>
          <a:xfrm>
            <a:off x="138158" y="5936130"/>
            <a:ext cx="6967861" cy="49180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</a:t>
            </a:r>
            <a:r>
              <a:rPr lang="en-IN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Area,Animals,Forest,Soil</a:t>
            </a:r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I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&amp; Cultivated Landscapes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CCF34CF-D2F6-4941-BDAD-EF0219916E31}"/>
              </a:ext>
            </a:extLst>
          </p:cNvPr>
          <p:cNvCxnSpPr>
            <a:stCxn id="29" idx="2"/>
          </p:cNvCxnSpPr>
          <p:nvPr/>
        </p:nvCxnSpPr>
        <p:spPr>
          <a:xfrm flipH="1">
            <a:off x="2798685" y="5762946"/>
            <a:ext cx="23303" cy="163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408444E-6D3C-4AD1-B515-0B7552036F98}"/>
              </a:ext>
            </a:extLst>
          </p:cNvPr>
          <p:cNvCxnSpPr>
            <a:stCxn id="14" idx="2"/>
            <a:endCxn id="28" idx="0"/>
          </p:cNvCxnSpPr>
          <p:nvPr/>
        </p:nvCxnSpPr>
        <p:spPr>
          <a:xfrm flipH="1">
            <a:off x="1143556" y="3219064"/>
            <a:ext cx="751827" cy="764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23FC84C-F59D-4CF4-A881-C7C7B2985DDF}"/>
              </a:ext>
            </a:extLst>
          </p:cNvPr>
          <p:cNvCxnSpPr>
            <a:stCxn id="28" idx="2"/>
          </p:cNvCxnSpPr>
          <p:nvPr/>
        </p:nvCxnSpPr>
        <p:spPr>
          <a:xfrm>
            <a:off x="1143556" y="4513845"/>
            <a:ext cx="54929" cy="368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A53E695-DA66-4BC0-91FA-13EDBC634307}"/>
              </a:ext>
            </a:extLst>
          </p:cNvPr>
          <p:cNvCxnSpPr>
            <a:stCxn id="14" idx="2"/>
          </p:cNvCxnSpPr>
          <p:nvPr/>
        </p:nvCxnSpPr>
        <p:spPr>
          <a:xfrm>
            <a:off x="1895383" y="3219064"/>
            <a:ext cx="1957526" cy="2194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800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4308</Words>
  <Application>Microsoft Office PowerPoint</Application>
  <PresentationFormat>Widescreen</PresentationFormat>
  <Paragraphs>662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72</vt:i4>
      </vt:variant>
    </vt:vector>
  </HeadingPairs>
  <TitlesOfParts>
    <vt:vector size="80" baseType="lpstr">
      <vt:lpstr>Arial</vt:lpstr>
      <vt:lpstr>Calibri</vt:lpstr>
      <vt:lpstr>Calibri Light</vt:lpstr>
      <vt:lpstr>Times New Roman</vt:lpstr>
      <vt:lpstr>Wingdings</vt:lpstr>
      <vt:lpstr>Office Theme</vt:lpstr>
      <vt:lpstr>1_Office Theme</vt:lpstr>
      <vt:lpstr>2_Office Theme</vt:lpstr>
      <vt:lpstr>FYBBI-SEMESTER-I-FOUNDATION 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FYBBI-SEMESTER-I-FOUNDATION COURSE</dc:title>
  <dc:creator>Dr.Shrikrishna Patil</dc:creator>
  <cp:lastModifiedBy>Dr.Shrikrishna Patil</cp:lastModifiedBy>
  <cp:revision>134</cp:revision>
  <dcterms:created xsi:type="dcterms:W3CDTF">2020-10-15T14:36:26Z</dcterms:created>
  <dcterms:modified xsi:type="dcterms:W3CDTF">2020-12-03T14:54:21Z</dcterms:modified>
</cp:coreProperties>
</file>