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79" r:id="rId3"/>
    <p:sldId id="257" r:id="rId4"/>
    <p:sldId id="258" r:id="rId5"/>
    <p:sldId id="281" r:id="rId6"/>
    <p:sldId id="259" r:id="rId7"/>
    <p:sldId id="260" r:id="rId8"/>
    <p:sldId id="261" r:id="rId9"/>
    <p:sldId id="262" r:id="rId10"/>
    <p:sldId id="263" r:id="rId11"/>
    <p:sldId id="270" r:id="rId12"/>
    <p:sldId id="267" r:id="rId13"/>
    <p:sldId id="268" r:id="rId14"/>
    <p:sldId id="264" r:id="rId15"/>
    <p:sldId id="269" r:id="rId16"/>
    <p:sldId id="271" r:id="rId17"/>
    <p:sldId id="273" r:id="rId18"/>
    <p:sldId id="274" r:id="rId19"/>
    <p:sldId id="282" r:id="rId20"/>
    <p:sldId id="276" r:id="rId21"/>
    <p:sldId id="278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7145589-A314-484C-BD31-09B578288DBD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D5684596-EDB1-4788-BE88-F16EBCA23F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623" y="1124744"/>
            <a:ext cx="9175624" cy="1296144"/>
          </a:xfrm>
        </p:spPr>
        <p:txBody>
          <a:bodyPr>
            <a:normAutofit/>
          </a:bodyPr>
          <a:lstStyle/>
          <a:p>
            <a:pPr algn="ctr"/>
            <a:r>
              <a:rPr lang="en-US" sz="6600" dirty="0">
                <a:solidFill>
                  <a:schemeClr val="tx1"/>
                </a:solidFill>
                <a:latin typeface="Algerian" panose="04020705040A02060702" pitchFamily="82" charset="0"/>
              </a:rPr>
              <a:t>BUY-BACK OF SHARES</a:t>
            </a:r>
            <a:endParaRPr lang="en-US" sz="66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 descr="How To Start Online Trading In India? A beginners guide to Share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9" r="-287" b="-1"/>
          <a:stretch/>
        </p:blipFill>
        <p:spPr bwMode="auto">
          <a:xfrm>
            <a:off x="0" y="3861048"/>
            <a:ext cx="5538192" cy="298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uyback of Shares: A Primer for Retail Investors - IPOandM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308" y="3861048"/>
            <a:ext cx="3784692" cy="295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3866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4590250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870"/>
              </a:spcBef>
              <a:buClrTx/>
              <a:buFont typeface="Arial" panose="020B0604020202020204" pitchFamily="34" charset="0"/>
              <a:buChar char="•"/>
            </a:pPr>
            <a:r>
              <a:rPr lang="en-IN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Fully </a:t>
            </a:r>
            <a:r>
              <a:rPr lang="en-IN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paid-up</a:t>
            </a:r>
            <a:r>
              <a:rPr lang="en-IN" b="1" spc="6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Shares [Section 68(2)]</a:t>
            </a:r>
          </a:p>
          <a:p>
            <a:pPr marL="0" indent="0">
              <a:lnSpc>
                <a:spcPct val="100000"/>
              </a:lnSpc>
              <a:spcBef>
                <a:spcPts val="870"/>
              </a:spcBef>
              <a:buNone/>
            </a:pP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shares for buyback </a:t>
            </a:r>
            <a:r>
              <a:rPr lang="en-IN" b="1" spc="-5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must </a:t>
            </a:r>
            <a:r>
              <a:rPr lang="en-IN" b="1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en-IN" b="1" spc="-165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b="1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fully </a:t>
            </a:r>
            <a:r>
              <a:rPr lang="en-IN" b="1" spc="-5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paid-up</a:t>
            </a:r>
            <a:r>
              <a:rPr lang="en-IN" b="1" spc="-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i.e.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partly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paid-up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shares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 allowed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spcBef>
                <a:spcPts val="870"/>
              </a:spcBef>
              <a:buClrTx/>
              <a:buFont typeface="Arial" panose="020B0604020202020204" pitchFamily="34" charset="0"/>
              <a:buChar char="•"/>
            </a:pPr>
            <a:r>
              <a:rPr lang="en-IN" b="1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of Solvency </a:t>
            </a:r>
            <a:r>
              <a:rPr lang="en-IN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[Section </a:t>
            </a:r>
            <a:r>
              <a:rPr lang="en-IN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68(6)]</a:t>
            </a:r>
            <a:endParaRPr lang="en-IN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870"/>
              </a:spcBef>
              <a:buClrTx/>
              <a:buNone/>
            </a:pP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shall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IN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Registrar and SEBI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solvency stating it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en-IN" spc="-12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rendered insolvent within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1</a:t>
            </a:r>
            <a:r>
              <a:rPr lang="en-IN" spc="-7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pc="-4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year.</a:t>
            </a:r>
            <a:endParaRPr lang="en-IN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870"/>
              </a:spcBef>
              <a:buClrTx/>
              <a:buFont typeface="Arial" panose="020B0604020202020204" pitchFamily="34" charset="0"/>
              <a:buChar char="•"/>
            </a:pPr>
            <a:r>
              <a:rPr lang="en-IN" b="1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 buy-back debt-equity ratio not to exceed 2:1 </a:t>
            </a:r>
            <a:r>
              <a:rPr lang="en-IN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[Section </a:t>
            </a:r>
            <a:r>
              <a:rPr lang="en-IN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68(6</a:t>
            </a:r>
            <a:r>
              <a:rPr lang="en-IN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)]</a:t>
            </a:r>
          </a:p>
          <a:p>
            <a:pPr marL="0" indent="0">
              <a:spcBef>
                <a:spcPts val="870"/>
              </a:spcBef>
              <a:buClrTx/>
              <a:buNone/>
            </a:pP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ratio </a:t>
            </a: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aggregate </a:t>
            </a: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secured and unsecured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debt owed by </a:t>
            </a:r>
            <a:r>
              <a:rPr lang="en-IN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after such</a:t>
            </a: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buy-back is </a:t>
            </a:r>
            <a:r>
              <a:rPr lang="en-IN" b="1" spc="-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more  than twice </a:t>
            </a:r>
            <a:r>
              <a:rPr lang="en-IN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paid-up </a:t>
            </a:r>
            <a:r>
              <a:rPr lang="en-IN" b="1" spc="-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capital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 free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reserves.</a:t>
            </a:r>
          </a:p>
          <a:p>
            <a:pPr marL="342900" indent="-342900">
              <a:spcBef>
                <a:spcPts val="870"/>
              </a:spcBef>
              <a:buClrTx/>
              <a:buFont typeface="Arial" panose="020B0604020202020204" pitchFamily="34" charset="0"/>
              <a:buChar char="•"/>
            </a:pPr>
            <a:r>
              <a:rPr lang="en-IN" b="1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Limit for completion of buy-back </a:t>
            </a:r>
            <a:r>
              <a:rPr lang="en-IN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[Section </a:t>
            </a:r>
            <a:r>
              <a:rPr lang="en-IN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68(4)]</a:t>
            </a:r>
            <a:endParaRPr lang="en-IN" b="1" spc="-5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870"/>
              </a:spcBef>
              <a:buClrTx/>
              <a:buNone/>
            </a:pP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Buyback shall be completed </a:t>
            </a:r>
            <a:r>
              <a:rPr lang="en-IN" b="1" spc="-5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within a period of 1 year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the date of passing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 Resolution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Board  </a:t>
            </a: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Resolution,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en-IN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</a:t>
            </a:r>
            <a:r>
              <a:rPr lang="en-IN" spc="-6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be.</a:t>
            </a:r>
          </a:p>
          <a:p>
            <a:pPr marL="0" indent="0">
              <a:spcBef>
                <a:spcPts val="870"/>
              </a:spcBef>
              <a:buClrTx/>
              <a:buNone/>
            </a:pPr>
            <a:endParaRPr lang="en-IN" b="1" spc="-5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870"/>
              </a:spcBef>
              <a:buNone/>
            </a:pPr>
            <a:endParaRPr lang="en-IN" dirty="0">
              <a:solidFill>
                <a:schemeClr val="tx1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OTHER PROVISIONS</a:t>
            </a:r>
            <a:endParaRPr lang="en-US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1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62257"/>
          </a:xfrm>
          <a:noFill/>
        </p:spPr>
        <p:txBody>
          <a:bodyPr>
            <a:normAutofit fontScale="92500" lnSpcReduction="20000"/>
          </a:bodyPr>
          <a:lstStyle/>
          <a:p>
            <a:pPr marL="45720" indent="0" algn="ctr">
              <a:buClrTx/>
              <a:buNone/>
            </a:pPr>
            <a:r>
              <a:rPr lang="en-IN" dirty="0">
                <a:solidFill>
                  <a:srgbClr val="FF0000"/>
                </a:solidFill>
              </a:rPr>
              <a:t>‘Tender offer’ means an offer by a company to buy-back its own shares or other specified securities through a letter of offer from the holders of the shares or other specified securities of the company.</a:t>
            </a:r>
            <a:endParaRPr lang="en-US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60070" indent="-514350" algn="just">
              <a:buClrTx/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Pre-offer procedure</a:t>
            </a:r>
          </a:p>
          <a:p>
            <a:pPr marL="560070" indent="-514350" algn="just">
              <a:buClrTx/>
              <a:buFont typeface="+mj-lt"/>
              <a:buAutoNum type="alphaLcParenR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Buy-back for small holders</a:t>
            </a:r>
          </a:p>
          <a:p>
            <a:pPr marL="560070" indent="-514350" algn="just">
              <a:buClrTx/>
              <a:buFont typeface="+mj-lt"/>
              <a:buAutoNum type="alphaLcParenR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15% reserved for small-holders</a:t>
            </a:r>
          </a:p>
          <a:p>
            <a:pPr marL="560070" indent="-514350" algn="just">
              <a:buClrTx/>
              <a:buFont typeface="+mj-lt"/>
              <a:buAutoNum type="alphaLcParenR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disclosure</a:t>
            </a:r>
          </a:p>
          <a:p>
            <a:pPr marL="560070" indent="-514350" algn="just">
              <a:buClrTx/>
              <a:buFont typeface="+mj-lt"/>
              <a:buAutoNum type="alphaLcParenR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Filing of offer document</a:t>
            </a:r>
          </a:p>
          <a:p>
            <a:pPr marL="45720" indent="0" algn="just">
              <a:buClrTx/>
              <a:buNone/>
            </a:pPr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Offer Procedure</a:t>
            </a:r>
          </a:p>
          <a:p>
            <a:pPr marL="502920" indent="-457200" algn="just">
              <a:buClrTx/>
              <a:buFont typeface="+mj-lt"/>
              <a:buAutoNum type="alphaLcParenR"/>
            </a:pP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 of opening of the </a:t>
            </a:r>
            <a:r>
              <a:rPr lang="en-IN" spc="-1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offer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shall not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later than </a:t>
            </a: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working </a:t>
            </a:r>
            <a:r>
              <a:rPr lang="en-IN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days </a:t>
            </a:r>
            <a:r>
              <a:rPr lang="en-IN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I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 of dispatch of letter of offer. </a:t>
            </a:r>
          </a:p>
          <a:p>
            <a:pPr marL="502920" indent="-457200" algn="just">
              <a:buClrTx/>
              <a:buFont typeface="+mj-lt"/>
              <a:buAutoNum type="alphaLcParenR"/>
            </a:pP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shall remain open for a period of 10 working days. </a:t>
            </a:r>
          </a:p>
          <a:p>
            <a:pPr marL="45720" indent="0" algn="just">
              <a:buClrTx/>
              <a:buNone/>
            </a:pPr>
            <a:r>
              <a:rPr lang="en-IN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Escrow Account</a:t>
            </a:r>
          </a:p>
          <a:p>
            <a:pPr marL="45720" indent="0" algn="just">
              <a:buClrTx/>
              <a:buNone/>
            </a:pPr>
            <a:r>
              <a:rPr lang="en-IN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Payment to Shareholders</a:t>
            </a:r>
          </a:p>
          <a:p>
            <a:pPr marL="45720" indent="0" algn="just">
              <a:buClrTx/>
              <a:buNone/>
            </a:pPr>
            <a:r>
              <a:rPr lang="en-IN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Extinguishment of Certificate</a:t>
            </a:r>
          </a:p>
          <a:p>
            <a:pPr marL="45720" indent="0">
              <a:spcAft>
                <a:spcPts val="600"/>
              </a:spcAft>
              <a:buClrTx/>
              <a:buNone/>
            </a:pP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BUY-BACK THROUGH TENDER OFFER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57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48880"/>
            <a:ext cx="9144000" cy="1296144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+mn-lt"/>
                <a:cs typeface="Calibri" panose="020F0502020204030204" pitchFamily="34" charset="0"/>
              </a:rPr>
              <a:t>ILLUSTRATIONS</a:t>
            </a:r>
            <a:endParaRPr lang="en-US" sz="4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3717032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Understanding Buy-Back of shares with examples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4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spcBef>
                <a:spcPts val="700"/>
              </a:spcBef>
              <a:buClrTx/>
              <a:buFont typeface="Arial" panose="020B0604020202020204" pitchFamily="34" charset="0"/>
              <a:buChar char="•"/>
            </a:pPr>
            <a:r>
              <a:rPr lang="en-IN" sz="2400" b="1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CRR </a:t>
            </a:r>
            <a:r>
              <a:rPr lang="en-IN" sz="2400" b="1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required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Value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Shares to be bought-back – Net Proceeds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Fresh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 of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Shares</a:t>
            </a:r>
          </a:p>
          <a:p>
            <a:pPr marL="342900" indent="-342900" algn="just">
              <a:spcBef>
                <a:spcPts val="700"/>
              </a:spcBef>
              <a:buClrTx/>
              <a:buFont typeface="Arial" panose="020B0604020202020204" pitchFamily="34" charset="0"/>
              <a:buChar char="•"/>
            </a:pPr>
            <a:endParaRPr lang="en-IN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 </a:t>
            </a:r>
            <a:r>
              <a:rPr lang="en-IN" sz="2400" b="1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Proceeds </a:t>
            </a: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IN" sz="2400" b="1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Fresh </a:t>
            </a: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 </a:t>
            </a:r>
            <a:r>
              <a:rPr lang="en-IN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IN" sz="2400" b="1" spc="3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b="1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Shares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Value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Shares issued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(Premium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such issue, if any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</a:t>
            </a:r>
            <a:r>
              <a:rPr lang="en-IN" sz="2400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ignored). </a:t>
            </a:r>
            <a:r>
              <a:rPr lang="en-IN" sz="24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shares issued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partly paid,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 the paid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 nominal amount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should be</a:t>
            </a:r>
            <a:r>
              <a:rPr lang="en-IN" sz="2400" spc="-2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marR="128905" indent="-342900" algn="just">
              <a:spcBef>
                <a:spcPts val="500"/>
              </a:spcBef>
              <a:buClrTx/>
              <a:buFont typeface="Arial" panose="020B0604020202020204" pitchFamily="34" charset="0"/>
              <a:buChar char="•"/>
            </a:pPr>
            <a:endParaRPr lang="en-IN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IN" sz="2400" b="1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Fresh Shares </a:t>
            </a:r>
            <a:r>
              <a:rPr lang="en-IN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</a:t>
            </a: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b="1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issued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Value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Shares to be bought-back –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Profits available for 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CRR.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b="1" spc="-5" dirty="0">
                <a:latin typeface="Calibri" panose="020F0502020204030204" pitchFamily="34" charset="0"/>
                <a:cs typeface="Calibri" panose="020F0502020204030204" pitchFamily="34" charset="0"/>
              </a:rPr>
              <a:t>Calculation of Capital Redemption Reserve  (CRR) </a:t>
            </a:r>
            <a:r>
              <a:rPr lang="en-IN" sz="2400" b="1" spc="-5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IN" sz="2400" b="1" spc="-5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N" sz="2400" b="1" spc="-5" dirty="0" smtClean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IN" sz="24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Net Proceeds </a:t>
            </a:r>
            <a:r>
              <a:rPr lang="en-IN" sz="2400" b="1" spc="-5" dirty="0"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IN" sz="24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Fresh</a:t>
            </a:r>
            <a:r>
              <a:rPr lang="en-IN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b="1" spc="-5" dirty="0">
                <a:latin typeface="Calibri" panose="020F0502020204030204" pitchFamily="34" charset="0"/>
                <a:cs typeface="Calibri" panose="020F0502020204030204" pitchFamily="34" charset="0"/>
              </a:rPr>
              <a:t>Issue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0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69900" indent="-457200" algn="just">
              <a:lnSpc>
                <a:spcPct val="120000"/>
              </a:lnSpc>
              <a:spcBef>
                <a:spcPts val="2220"/>
              </a:spcBef>
              <a:buClrTx/>
              <a:buFont typeface="+mj-lt"/>
              <a:buAutoNum type="arabicPeriod"/>
              <a:tabLst>
                <a:tab pos="527050" algn="l"/>
              </a:tabLst>
            </a:pPr>
            <a:r>
              <a:rPr lang="en-IN" sz="24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Issued  1,50,000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shares of </a:t>
            </a:r>
            <a:r>
              <a:rPr lang="en-IN" sz="24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₹</a:t>
            </a:r>
            <a:r>
              <a:rPr lang="en-IN" sz="24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</a:t>
            </a: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en-IN" sz="2400" b="1" spc="2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b="1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</a:t>
            </a:r>
            <a:endParaRPr lang="en-IN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7050" marR="17145" indent="-514350" algn="just">
              <a:lnSpc>
                <a:spcPct val="120000"/>
              </a:lnSpc>
              <a:spcBef>
                <a:spcPts val="600"/>
              </a:spcBef>
              <a:buClrTx/>
              <a:buAutoNum type="arabicPeriod"/>
              <a:tabLst>
                <a:tab pos="527050" algn="l"/>
              </a:tabLst>
            </a:pP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Issued 1,50,000 shares of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₹</a:t>
            </a:r>
            <a:r>
              <a:rPr lang="en-IN" sz="24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</a:t>
            </a: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IN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premium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₹2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</a:t>
            </a:r>
            <a:r>
              <a:rPr lang="en-IN" sz="2400" spc="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</a:t>
            </a:r>
            <a:endParaRPr lang="en-IN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7050" marR="91440" indent="-514350" algn="just">
              <a:lnSpc>
                <a:spcPct val="120000"/>
              </a:lnSpc>
              <a:spcBef>
                <a:spcPts val="600"/>
              </a:spcBef>
              <a:buClrTx/>
              <a:buAutoNum type="arabicPeriod"/>
              <a:tabLst>
                <a:tab pos="527050" algn="l"/>
              </a:tabLst>
            </a:pP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Issued 1,50,000 shares of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₹</a:t>
            </a:r>
            <a:r>
              <a:rPr lang="en-IN" sz="24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at par, </a:t>
            </a:r>
            <a:r>
              <a:rPr lang="en-IN" sz="2400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₹8 </a:t>
            </a: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called </a:t>
            </a:r>
            <a:r>
              <a:rPr lang="en-IN" sz="2400" b="1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paid.</a:t>
            </a:r>
            <a:endParaRPr lang="en-IN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7050" marR="17145" indent="-514350" algn="just">
              <a:lnSpc>
                <a:spcPct val="120000"/>
              </a:lnSpc>
              <a:spcBef>
                <a:spcPts val="600"/>
              </a:spcBef>
              <a:buClrTx/>
              <a:buAutoNum type="arabicPeriod"/>
              <a:tabLst>
                <a:tab pos="527050" algn="l"/>
              </a:tabLst>
            </a:pP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Issued 1,50,000 shares of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₹</a:t>
            </a:r>
            <a:r>
              <a:rPr lang="en-IN" sz="24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at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premium of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₹2 </a:t>
            </a:r>
            <a:r>
              <a:rPr lang="en-IN" sz="24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</a:t>
            </a:r>
            <a:r>
              <a:rPr lang="en-IN" sz="24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share, only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₹9 </a:t>
            </a:r>
            <a:r>
              <a:rPr lang="en-IN" sz="2400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including </a:t>
            </a:r>
            <a:r>
              <a:rPr lang="en-IN" sz="24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premium </a:t>
            </a:r>
            <a:r>
              <a:rPr lang="en-IN" sz="24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called </a:t>
            </a:r>
            <a:r>
              <a:rPr lang="en-IN" sz="2400" b="1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IN" sz="2400" b="1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b="1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paid</a:t>
            </a:r>
            <a:r>
              <a:rPr lang="en-IN" sz="2400" b="1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2700" marR="17145" indent="0" algn="just">
              <a:lnSpc>
                <a:spcPct val="120000"/>
              </a:lnSpc>
              <a:spcBef>
                <a:spcPts val="600"/>
              </a:spcBef>
              <a:buClrTx/>
              <a:buNone/>
              <a:tabLst>
                <a:tab pos="527050" algn="l"/>
              </a:tabLst>
            </a:pPr>
            <a:endParaRPr lang="en-IN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algn="just">
              <a:lnSpc>
                <a:spcPct val="100000"/>
              </a:lnSpc>
              <a:spcBef>
                <a:spcPts val="590"/>
              </a:spcBef>
              <a:buClrTx/>
            </a:pPr>
            <a:r>
              <a:rPr lang="en-IN" spc="-5" dirty="0" smtClean="0">
                <a:solidFill>
                  <a:schemeClr val="tx1"/>
                </a:solidFill>
                <a:latin typeface="Arial"/>
                <a:cs typeface="Arial"/>
              </a:rPr>
              <a:t>Answers: -</a:t>
            </a:r>
            <a:endParaRPr lang="en-IN" spc="-5" dirty="0">
              <a:solidFill>
                <a:schemeClr val="tx1"/>
              </a:solidFill>
              <a:latin typeface="Arial"/>
              <a:cs typeface="Arial"/>
            </a:endParaRPr>
          </a:p>
          <a:p>
            <a:pPr marL="0" indent="0" algn="just">
              <a:lnSpc>
                <a:spcPct val="100000"/>
              </a:lnSpc>
              <a:spcBef>
                <a:spcPts val="590"/>
              </a:spcBef>
              <a:buClrTx/>
              <a:buNone/>
            </a:pPr>
            <a:r>
              <a:rPr lang="en-IN" spc="-5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en-IN" spc="-5" dirty="0" smtClean="0">
                <a:solidFill>
                  <a:schemeClr val="tx1"/>
                </a:solidFill>
                <a:latin typeface="Arial"/>
                <a:cs typeface="Arial"/>
              </a:rPr>
              <a:t>1</a:t>
            </a:r>
            <a:r>
              <a:rPr lang="en-IN" spc="-5" dirty="0">
                <a:solidFill>
                  <a:schemeClr val="tx1"/>
                </a:solidFill>
                <a:latin typeface="Arial"/>
                <a:cs typeface="Arial"/>
              </a:rPr>
              <a:t>) 15,00,000</a:t>
            </a:r>
            <a:r>
              <a:rPr lang="en-IN" spc="-5" dirty="0" smtClean="0">
                <a:solidFill>
                  <a:schemeClr val="tx1"/>
                </a:solidFill>
                <a:latin typeface="Arial"/>
                <a:cs typeface="Arial"/>
              </a:rPr>
              <a:t>;  (</a:t>
            </a:r>
            <a:r>
              <a:rPr lang="en-IN" spc="-5" dirty="0">
                <a:solidFill>
                  <a:schemeClr val="tx1"/>
                </a:solidFill>
                <a:latin typeface="Arial"/>
                <a:cs typeface="Arial"/>
              </a:rPr>
              <a:t>2) 15,00,000; </a:t>
            </a:r>
            <a:r>
              <a:rPr lang="en-IN" spc="-5" dirty="0" smtClean="0">
                <a:solidFill>
                  <a:schemeClr val="tx1"/>
                </a:solidFill>
                <a:latin typeface="Arial"/>
                <a:cs typeface="Arial"/>
              </a:rPr>
              <a:t> (</a:t>
            </a:r>
            <a:r>
              <a:rPr lang="en-IN" spc="-5" dirty="0">
                <a:solidFill>
                  <a:schemeClr val="tx1"/>
                </a:solidFill>
                <a:latin typeface="Arial"/>
                <a:cs typeface="Arial"/>
              </a:rPr>
              <a:t>3) 12,00,000;</a:t>
            </a:r>
            <a:r>
              <a:rPr lang="en-IN" spc="1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IN" spc="15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IN" dirty="0" smtClean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en-IN" spc="-10" dirty="0" smtClean="0">
                <a:solidFill>
                  <a:schemeClr val="tx1"/>
                </a:solidFill>
                <a:latin typeface="Arial"/>
                <a:cs typeface="Arial"/>
              </a:rPr>
              <a:t>10,50,000</a:t>
            </a:r>
            <a:r>
              <a:rPr lang="en-IN" spc="-10" dirty="0">
                <a:solidFill>
                  <a:schemeClr val="tx1"/>
                </a:solidFill>
                <a:latin typeface="Arial"/>
                <a:cs typeface="Arial"/>
              </a:rPr>
              <a:t>.</a:t>
            </a:r>
            <a:endParaRPr lang="en-IN" dirty="0">
              <a:solidFill>
                <a:schemeClr val="tx1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spc="-5" dirty="0">
                <a:latin typeface="Calibri" panose="020F0502020204030204" pitchFamily="34" charset="0"/>
                <a:cs typeface="Calibri" panose="020F0502020204030204" pitchFamily="34" charset="0"/>
              </a:rPr>
              <a:t>Calculate </a:t>
            </a:r>
            <a:r>
              <a:rPr lang="en-IN" b="1" dirty="0">
                <a:latin typeface="Calibri" panose="020F0502020204030204" pitchFamily="34" charset="0"/>
                <a:cs typeface="Calibri" panose="020F0502020204030204" pitchFamily="34" charset="0"/>
              </a:rPr>
              <a:t>net </a:t>
            </a:r>
            <a:r>
              <a:rPr lang="en-IN" b="1" spc="-5" dirty="0">
                <a:latin typeface="Calibri" panose="020F0502020204030204" pitchFamily="34" charset="0"/>
                <a:cs typeface="Calibri" panose="020F0502020204030204" pitchFamily="34" charset="0"/>
              </a:rPr>
              <a:t>proceeds from </a:t>
            </a:r>
            <a:r>
              <a:rPr lang="en-IN" b="1" dirty="0">
                <a:latin typeface="Calibri" panose="020F0502020204030204" pitchFamily="34" charset="0"/>
                <a:cs typeface="Calibri" panose="020F0502020204030204" pitchFamily="34" charset="0"/>
              </a:rPr>
              <a:t>fresh</a:t>
            </a:r>
            <a:r>
              <a:rPr lang="en-IN" b="1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b="1" spc="-5" dirty="0">
                <a:latin typeface="Calibri" panose="020F0502020204030204" pitchFamily="34" charset="0"/>
                <a:cs typeface="Calibri" panose="020F0502020204030204" pitchFamily="34" charset="0"/>
              </a:rPr>
              <a:t>issue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05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ACCOUNTING PROCEDURE</a:t>
            </a:r>
            <a:endParaRPr lang="en-US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183889"/>
              </p:ext>
            </p:extLst>
          </p:nvPr>
        </p:nvGraphicFramePr>
        <p:xfrm>
          <a:off x="323528" y="1719263"/>
          <a:ext cx="8424936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4249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Proceeds of earlier specific issue of preference shares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183883"/>
              </p:ext>
            </p:extLst>
          </p:nvPr>
        </p:nvGraphicFramePr>
        <p:xfrm>
          <a:off x="323528" y="2060848"/>
          <a:ext cx="8424936" cy="6480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12468"/>
                <a:gridCol w="4212468"/>
              </a:tblGrid>
              <a:tr h="648072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Bank A/C                                                       Dr.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To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Preference Share Capital  A/C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Amount Received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Capital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99069"/>
              </p:ext>
            </p:extLst>
          </p:nvPr>
        </p:nvGraphicFramePr>
        <p:xfrm>
          <a:off x="323528" y="3162672"/>
          <a:ext cx="8424936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4249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Sale of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Assets/Investments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215379"/>
              </p:ext>
            </p:extLst>
          </p:nvPr>
        </p:nvGraphicFramePr>
        <p:xfrm>
          <a:off x="323528" y="3522712"/>
          <a:ext cx="8424936" cy="91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12468"/>
                <a:gridCol w="4212468"/>
              </a:tblGrid>
              <a:tr h="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Bank A/C                                                      Dr.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To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Assets/Investments A/C</a:t>
                      </a:r>
                    </a:p>
                    <a:p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To Profit/Loss A/C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Sale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proceeds </a:t>
                      </a:r>
                    </a:p>
                    <a:p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Book value of Assets/Investment</a:t>
                      </a:r>
                    </a:p>
                    <a:p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Profit on sale (if any)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86210"/>
              </p:ext>
            </p:extLst>
          </p:nvPr>
        </p:nvGraphicFramePr>
        <p:xfrm>
          <a:off x="323528" y="4890864"/>
          <a:ext cx="8424936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4249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Amount payable on Buy-Back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912923"/>
              </p:ext>
            </p:extLst>
          </p:nvPr>
        </p:nvGraphicFramePr>
        <p:xfrm>
          <a:off x="323528" y="5250904"/>
          <a:ext cx="8424936" cy="91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12468"/>
                <a:gridCol w="4212468"/>
              </a:tblGrid>
              <a:tr h="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Equity Share Capital A/C                             Dr.</a:t>
                      </a:r>
                    </a:p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Premium on Buy-Back of Shares A/C       Dr.       To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Equity Shareholders A/C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Capital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 premium (if any)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payable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3965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ACCOUNTING PROCEDURE</a:t>
            </a:r>
            <a:endParaRPr lang="en-US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547783"/>
              </p:ext>
            </p:extLst>
          </p:nvPr>
        </p:nvGraphicFramePr>
        <p:xfrm>
          <a:off x="323528" y="1719263"/>
          <a:ext cx="8424936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4249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Free Reserves transferred to Capital Redemption Reserve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09932"/>
              </p:ext>
            </p:extLst>
          </p:nvPr>
        </p:nvGraphicFramePr>
        <p:xfrm>
          <a:off x="323528" y="2060848"/>
          <a:ext cx="8424936" cy="91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12468"/>
                <a:gridCol w="4212468"/>
              </a:tblGrid>
              <a:tr h="648072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Profit/Loss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A/C                                             Dr.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Securities Premium A/C                              Dr.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To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Capital Redemption Reserve  A/C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Divisible profits used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Amount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used</a:t>
                      </a:r>
                    </a:p>
                    <a:p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6208947"/>
              </p:ext>
            </p:extLst>
          </p:nvPr>
        </p:nvGraphicFramePr>
        <p:xfrm>
          <a:off x="323528" y="3436992"/>
          <a:ext cx="8424936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4249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 Payment to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Shareholders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967776"/>
              </p:ext>
            </p:extLst>
          </p:nvPr>
        </p:nvGraphicFramePr>
        <p:xfrm>
          <a:off x="323528" y="3797032"/>
          <a:ext cx="8424936" cy="64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12468"/>
                <a:gridCol w="4212468"/>
              </a:tblGrid>
              <a:tr h="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Equity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Shareholders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A/C                            Dr.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To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Bank A/C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Actual Payment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1799997"/>
              </p:ext>
            </p:extLst>
          </p:nvPr>
        </p:nvGraphicFramePr>
        <p:xfrm>
          <a:off x="323528" y="4890864"/>
          <a:ext cx="8424936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4249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 Premium on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Buy-Back Adjusted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900428"/>
              </p:ext>
            </p:extLst>
          </p:nvPr>
        </p:nvGraphicFramePr>
        <p:xfrm>
          <a:off x="323528" y="5250904"/>
          <a:ext cx="8424936" cy="91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12468"/>
                <a:gridCol w="4212468"/>
              </a:tblGrid>
              <a:tr h="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Securities Premium A/C                              Dr.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Profit/Loss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A/C                                             Dr.</a:t>
                      </a:r>
                    </a:p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To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Premium on Buy-Back of Shares A/C 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Existing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Latest Balance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Premium Payable</a:t>
                      </a:r>
                      <a:endParaRPr lang="en-US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34606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Maximum limit of amount of equity shares to be bought back: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buyback of the shares must not exceed 25% of total paid-up capital and free reserves.</a:t>
            </a: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Maximum limit of </a:t>
            </a: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equity shares to be bought </a:t>
            </a: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 in any financial year: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buyback of the shares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any financial year must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exceed 25% of total paid-up capital and free reserves.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Maximum Debt-Equity Ratio: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debt-equity ratio must not be more than 2:1 after such buyback. Here, </a:t>
            </a:r>
          </a:p>
          <a:p>
            <a:pPr marL="502920" indent="-457200">
              <a:buClrTx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Debt (after buy-back) = Secured + Unsecured Debt</a:t>
            </a:r>
          </a:p>
          <a:p>
            <a:pPr marL="502920" indent="-457200">
              <a:buClrTx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Equity (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buy-back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= Capital + Free Reserves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THREE TESTS TO CHECK CONDITIONS </a:t>
            </a:r>
            <a:b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FOR BUY-BACK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14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ClrTx/>
              <a:buNone/>
            </a:pPr>
            <a:r>
              <a:rPr lang="en-US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MAXIMUM LIMIT OF BUY BACK</a:t>
            </a:r>
          </a:p>
          <a:p>
            <a:pPr marL="502920" indent="-457200">
              <a:spcAft>
                <a:spcPts val="600"/>
              </a:spcAft>
              <a:buClrTx/>
              <a:buFont typeface="+mj-lt"/>
              <a:buAutoNum type="alphaUcPeriod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25% of Equity Shares * Offer Price</a:t>
            </a:r>
          </a:p>
          <a:p>
            <a:pPr marL="502920" indent="-457200">
              <a:spcAft>
                <a:spcPts val="600"/>
              </a:spcAft>
              <a:buClrTx/>
              <a:buFont typeface="+mj-lt"/>
              <a:buAutoNum type="alphaUcPeriod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25% of Owner’s Fund</a:t>
            </a:r>
          </a:p>
          <a:p>
            <a:pPr marL="45720" indent="0">
              <a:spcAft>
                <a:spcPts val="600"/>
              </a:spcAft>
              <a:buClrTx/>
              <a:buNone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Owners Fund = Equity Share Capital + Preference Share Capital + Free Reserves + Securities Premium</a:t>
            </a:r>
          </a:p>
          <a:p>
            <a:pPr marL="502920" indent="-457200">
              <a:spcAft>
                <a:spcPts val="600"/>
              </a:spcAft>
              <a:buClrTx/>
              <a:buFont typeface="+mj-lt"/>
              <a:buAutoNum type="alphaUcPeriod" startAt="3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Debt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Equity Ratio = </a:t>
            </a:r>
          </a:p>
          <a:p>
            <a:pPr marL="45720" indent="0">
              <a:buClrTx/>
              <a:buNone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Owners Fund before Buy Back – Secured Loan + Unsecured Loan</a:t>
            </a:r>
          </a:p>
          <a:p>
            <a:pPr marL="45720" indent="0">
              <a:spcAft>
                <a:spcPts val="600"/>
              </a:spcAft>
              <a:buClrTx/>
              <a:buNone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2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ctr">
              <a:spcAft>
                <a:spcPts val="600"/>
              </a:spcAft>
              <a:buClrTx/>
              <a:buNone/>
            </a:pPr>
            <a:endParaRPr lang="en-US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ctr">
              <a:spcAft>
                <a:spcPts val="600"/>
              </a:spcAft>
              <a:buClrTx/>
              <a:buNone/>
            </a:pPr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Least of A, B and C is Maximum Limit for Buy Back</a:t>
            </a:r>
          </a:p>
          <a:p>
            <a:pPr marL="502920" indent="-457200">
              <a:buClrTx/>
              <a:buFont typeface="+mj-lt"/>
              <a:buAutoNum type="alphaUcPeriod" startAt="3"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These conditions are summed up in the following exhibit: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4509120"/>
            <a:ext cx="30963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4355976" y="4005064"/>
            <a:ext cx="4104456" cy="1224136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6470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746134"/>
              </p:ext>
            </p:extLst>
          </p:nvPr>
        </p:nvGraphicFramePr>
        <p:xfrm>
          <a:off x="381000" y="1719263"/>
          <a:ext cx="8439471" cy="4806082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619285"/>
                <a:gridCol w="4218433"/>
                <a:gridCol w="3601753"/>
              </a:tblGrid>
              <a:tr h="526214">
                <a:tc gridSpan="2">
                  <a:txBody>
                    <a:bodyPr/>
                    <a:lstStyle/>
                    <a:p>
                      <a:pPr marR="2222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1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Shares </a:t>
                      </a:r>
                      <a:r>
                        <a:rPr sz="200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</a:t>
                      </a:r>
                      <a:r>
                        <a:rPr sz="2000" spc="-5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sz="200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5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bought-back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75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1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Fresh </a:t>
                      </a:r>
                      <a:r>
                        <a:rPr sz="2000" spc="-5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issue of </a:t>
                      </a:r>
                      <a:r>
                        <a:rPr sz="2000" spc="-1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share</a:t>
                      </a:r>
                      <a:r>
                        <a:rPr sz="2000" spc="-15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5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capital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9368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0" dirty="0"/>
                        <a:t>1.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2385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Rs.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12,00,000 </a:t>
                      </a: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2575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Rs.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10,00,000 </a:t>
                      </a: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</a:t>
                      </a:r>
                      <a:endParaRPr sz="2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6214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0" dirty="0"/>
                        <a:t>2.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2385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Rs.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15,00,000 </a:t>
                      </a: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premium of</a:t>
                      </a:r>
                      <a:r>
                        <a:rPr sz="2000" spc="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5%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2575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Rs.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10,00,000 </a:t>
                      </a: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36699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0" dirty="0"/>
                        <a:t>3.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2385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Rs.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12,00,000 </a:t>
                      </a: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25755" marR="426084" algn="ctr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Rs.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9,00,000 at </a:t>
                      </a: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premium of 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10%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4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6214">
                <a:tc gridSpan="3">
                  <a:txBody>
                    <a:bodyPr/>
                    <a:lstStyle/>
                    <a:p>
                      <a:pPr marL="928369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Answer</a:t>
                      </a:r>
                      <a:r>
                        <a:rPr lang="en-US" sz="2000" spc="-5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2000" spc="-5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01618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0" dirty="0"/>
                        <a:t>1.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2385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Rs.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2,00,000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4842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0" dirty="0"/>
                        <a:t>2.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2385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Rs.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5,00,000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91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0" dirty="0"/>
                        <a:t>3.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2385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Rs.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3,00,000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241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spc="-5" dirty="0">
                <a:latin typeface="Calibri" panose="020F0502020204030204" pitchFamily="34" charset="0"/>
                <a:cs typeface="Calibri" panose="020F0502020204030204" pitchFamily="34" charset="0"/>
              </a:rPr>
              <a:t>Calculate the amount of CRR required in the following</a:t>
            </a:r>
            <a:r>
              <a:rPr lang="en-IN" b="1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b="1" dirty="0">
                <a:latin typeface="Calibri" panose="020F0502020204030204" pitchFamily="34" charset="0"/>
                <a:cs typeface="Calibri" panose="020F0502020204030204" pitchFamily="34" charset="0"/>
              </a:rPr>
              <a:t>cases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2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62257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buy-back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means the buying back of a company’s shares or other securities from their shareholders.</a:t>
            </a:r>
          </a:p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buy-back of its shares, </a:t>
            </a: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company </a:t>
            </a:r>
            <a:r>
              <a:rPr lang="en-IN" sz="2800" b="1" spc="-1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</a:t>
            </a:r>
            <a:r>
              <a:rPr lang="en-IN" sz="2800" b="1" spc="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IN" sz="2800" b="1" spc="-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cancel </a:t>
            </a:r>
            <a:r>
              <a:rPr lang="en-IN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them.</a:t>
            </a:r>
          </a:p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cannot buy-back its </a:t>
            </a: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own </a:t>
            </a: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shares </a:t>
            </a: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 </a:t>
            </a:r>
            <a:r>
              <a:rPr lang="en-IN" sz="2800" b="1" spc="-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purpose of</a:t>
            </a:r>
            <a:r>
              <a:rPr lang="en-IN" sz="2800" b="1" spc="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800" b="1" spc="-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investment.</a:t>
            </a:r>
          </a:p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</a:t>
            </a: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</a:t>
            </a:r>
            <a:r>
              <a:rPr lang="en-IN" sz="28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</a:t>
            </a:r>
            <a:r>
              <a:rPr lang="en-IN" sz="2800" b="1" spc="-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sufficient idle cash, </a:t>
            </a: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lang="en-IN" sz="2800" spc="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 </a:t>
            </a: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buy-  back its shares, </a:t>
            </a:r>
            <a:r>
              <a:rPr lang="en-IN" sz="28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usually </a:t>
            </a: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</a:t>
            </a:r>
            <a:r>
              <a:rPr lang="en-IN" sz="28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prevailing </a:t>
            </a: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market </a:t>
            </a:r>
            <a:r>
              <a:rPr lang="en-IN" sz="28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price is  lower.</a:t>
            </a:r>
            <a:endParaRPr lang="en-IN" sz="2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sz="2400" dirty="0" smtClean="0">
              <a:cs typeface="Arial"/>
            </a:endParaRPr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5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4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45720" indent="0">
              <a:buNone/>
            </a:pPr>
            <a:endParaRPr lang="en-US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45720" indent="0">
              <a:buNone/>
            </a:pPr>
            <a:endParaRPr lang="en-US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45720" indent="0">
              <a:buNone/>
            </a:pPr>
            <a:endParaRPr lang="en-US" sz="40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45720" indent="0">
              <a:buNone/>
            </a:pPr>
            <a:r>
              <a:rPr lang="en-US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Q &amp; A…</a:t>
            </a:r>
            <a:endParaRPr lang="en-US" sz="4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7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420888"/>
            <a:ext cx="6324600" cy="1645920"/>
          </a:xfrm>
        </p:spPr>
        <p:txBody>
          <a:bodyPr/>
          <a:lstStyle/>
          <a:p>
            <a:r>
              <a:rPr lang="en-US" b="1" dirty="0" smtClean="0"/>
              <a:t>THANK YOU!!!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6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increase the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Earnings Per Share (EPS).</a:t>
            </a:r>
          </a:p>
          <a:p>
            <a:pPr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reduce the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excess share capital.</a:t>
            </a:r>
          </a:p>
          <a:p>
            <a:pPr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use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surplus cash lying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the company.</a:t>
            </a:r>
          </a:p>
          <a:p>
            <a:pPr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increase the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shareholding of the promoters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the present management.</a:t>
            </a:r>
          </a:p>
          <a:p>
            <a:pPr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effect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financial restructuring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arrangement</a:t>
            </a:r>
            <a:r>
              <a:rPr 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amalgamation.</a:t>
            </a:r>
            <a:endParaRPr lang="en-US" sz="2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OBJECTIVES</a:t>
            </a:r>
            <a:endParaRPr lang="en-US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72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POSTIVE ASPECTS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423096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fontAlgn="base">
              <a:buClrTx/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excess cash lying idle</a:t>
            </a:r>
          </a:p>
          <a:p>
            <a:pPr fontAlgn="base">
              <a:buClrTx/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earnings per share</a:t>
            </a:r>
          </a:p>
          <a:p>
            <a:pPr fontAlgn="base">
              <a:buClrTx/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Boost in share prices</a:t>
            </a:r>
          </a:p>
          <a:p>
            <a:pPr fontAlgn="base">
              <a:buClrTx/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Flexibility</a:t>
            </a:r>
          </a:p>
          <a:p>
            <a:pPr fontAlgn="base">
              <a:buClrTx/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Tax benefits</a:t>
            </a:r>
          </a:p>
          <a:p>
            <a:pPr fontAlgn="base">
              <a:buClrTx/>
              <a:buFont typeface="Arial" panose="020B0604020202020204" pitchFamily="34" charset="0"/>
              <a:buChar char="•"/>
            </a:pPr>
            <a:endParaRPr lang="en-IN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buClrTx/>
              <a:buFont typeface="Arial" panose="020B0604020202020204" pitchFamily="34" charset="0"/>
              <a:buChar char="•"/>
            </a:pPr>
            <a:endParaRPr lang="en-IN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buClrTx/>
              <a:buFont typeface="Arial" panose="020B0604020202020204" pitchFamily="34" charset="0"/>
              <a:buChar char="•"/>
            </a:pPr>
            <a:endParaRPr lang="en-IN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NEGATIVE ASPECTS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4230961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Poor predictions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to manipulation in share prices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to have used in productive investments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company’s money to increase their personal investment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POSITIVE &amp; NEGATIVE ASPECTS</a:t>
            </a:r>
            <a:endParaRPr lang="en-US" sz="4400" dirty="0"/>
          </a:p>
        </p:txBody>
      </p:sp>
      <p:sp>
        <p:nvSpPr>
          <p:cNvPr id="7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19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623" y="2492896"/>
            <a:ext cx="9175624" cy="1296144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Arial Black" panose="020B0A04020102020204" pitchFamily="34" charset="0"/>
              </a:rPr>
              <a:t>LEGAL PROVISIONS</a:t>
            </a:r>
            <a:endParaRPr lang="en-US" sz="4800" b="1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378904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COMPANIES ACT, 2013</a:t>
            </a:r>
            <a:endParaRPr lang="en-US" dirty="0"/>
          </a:p>
        </p:txBody>
      </p:sp>
      <p:sp>
        <p:nvSpPr>
          <p:cNvPr id="5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0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62257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sz="25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Sources of funds:-</a:t>
            </a:r>
          </a:p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5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Free reserves: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a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purchases its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own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shares out of free reserves, then a sum equal to the nominal value of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share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 purchased shall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transferred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IN" sz="2500" b="1" spc="-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Capital </a:t>
            </a:r>
            <a:r>
              <a:rPr lang="en-IN" sz="2500" b="1" spc="-1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Redemption </a:t>
            </a:r>
            <a:r>
              <a:rPr lang="en-IN" sz="2500" b="1" spc="-5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Reserve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 details of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such transfer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shall be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disclosed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IN" sz="25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balance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sheet.</a:t>
            </a:r>
            <a:endParaRPr lang="en-IN" sz="25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9900" indent="-457200" algn="just">
              <a:spcAft>
                <a:spcPts val="600"/>
              </a:spcAft>
              <a:buClrTx/>
              <a:buSzPct val="84000"/>
              <a:buFont typeface="Arial" panose="020B0604020202020204" pitchFamily="34" charset="0"/>
              <a:buChar char="•"/>
              <a:tabLst>
                <a:tab pos="287020" algn="l"/>
              </a:tabLst>
            </a:pPr>
            <a:r>
              <a:rPr lang="en-IN" sz="2500" b="1" spc="-5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Securities </a:t>
            </a:r>
            <a:r>
              <a:rPr lang="en-IN" sz="2500" b="1" spc="-10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Premium</a:t>
            </a:r>
            <a:r>
              <a:rPr lang="en-IN" sz="2500" b="1" spc="-15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500" b="1" spc="-5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Account</a:t>
            </a:r>
            <a:endParaRPr lang="en-IN" sz="25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9900" marR="157480" indent="-4572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Tx/>
              <a:buSzPct val="84000"/>
              <a:buFont typeface="Arial" panose="020B0604020202020204" pitchFamily="34" charset="0"/>
              <a:buChar char="•"/>
              <a:tabLst>
                <a:tab pos="287020" algn="l"/>
                <a:tab pos="7009765" algn="l"/>
              </a:tabLst>
            </a:pPr>
            <a:r>
              <a:rPr lang="en-IN" sz="2500" b="1" spc="-10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Proceeds </a:t>
            </a:r>
            <a:r>
              <a:rPr lang="en-IN" sz="2500" b="1" spc="-5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of any shares or other specified  securities</a:t>
            </a:r>
            <a:r>
              <a:rPr lang="en-IN" sz="2500" b="1" spc="-5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IN" sz="2500" b="1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</a:t>
            </a:r>
            <a:r>
              <a:rPr lang="en-IN" sz="2500" spc="-5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cannot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buyback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 shares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other specified securities out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IN" sz="2500" spc="15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proceeds</a:t>
            </a:r>
            <a:r>
              <a:rPr lang="en-IN" sz="2500" spc="3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500" spc="-5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an earlier issue of the same kind of shares or specified </a:t>
            </a:r>
            <a:r>
              <a:rPr lang="en-IN" sz="25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securities.</a:t>
            </a:r>
            <a:endParaRPr lang="en-IN" sz="25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SOURCES [Section 68(1)]</a:t>
            </a:r>
            <a:endParaRPr lang="en-US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590249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Articles of Authorization: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primary requirement is that the Articles of Authorization of the company 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should authorize its buy-back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 in case of provision not available.</a:t>
            </a:r>
          </a:p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Board of Directors: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can approve 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upto 10% of the total paid-up equity capital and free reserves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company and has to be authorized by the BOD by means of a resolution passed at the meeting.</a:t>
            </a:r>
            <a:endParaRPr lang="en-US" sz="24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Shareholders: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special resolution, they can approve 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upto 25% </a:t>
            </a:r>
            <a:r>
              <a:rPr lang="en-IN" sz="2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total paid-up equity capital and free reserves</a:t>
            </a:r>
            <a:r>
              <a:rPr lang="en-IN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company.</a:t>
            </a:r>
            <a:endParaRPr lang="en-US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AUTHORIZATION [Section 68(2)]</a:t>
            </a:r>
            <a:endParaRPr lang="en-US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05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buy-back may be:-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existing shareholders or security holders on a proportionate basis. 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the open market (Book-Building process and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tock Exchange).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en-I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</a:t>
            </a:r>
            <a:r>
              <a:rPr lang="en-IN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purchasing the securities issued to employees of the company pursuant to a scheme of stock option or sweat </a:t>
            </a: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equity.</a:t>
            </a:r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en-IN" sz="2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odd-lot holders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METHODS OF BUY-BACK [Section68(4)]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7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90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a </a:t>
            </a:r>
            <a:r>
              <a:rPr lang="en-IN" sz="2400" spc="-1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</a:t>
            </a:r>
            <a:r>
              <a:rPr lang="en-IN" sz="2400" spc="-2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makes </a:t>
            </a:r>
            <a:r>
              <a:rPr lang="en-IN" sz="2400" spc="-1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default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IN" sz="2400" spc="-1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complying </a:t>
            </a:r>
            <a:r>
              <a:rPr lang="en-IN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 the </a:t>
            </a:r>
            <a:r>
              <a:rPr lang="en-IN" sz="2400" spc="-1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provisions </a:t>
            </a: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this section or any regulation made by the Securities and Exchange Board.</a:t>
            </a:r>
          </a:p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case of listed companies,</a:t>
            </a:r>
          </a:p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company shall be punishable with </a:t>
            </a:r>
            <a:r>
              <a:rPr lang="en-IN" sz="2400" u="sng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fine shall not be less than ₹1 </a:t>
            </a:r>
            <a:r>
              <a:rPr lang="en-IN" sz="24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IN" sz="2400" u="sng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akh  but may extend to ₹3 Lakh</a:t>
            </a:r>
          </a:p>
          <a:p>
            <a:pPr algn="just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IN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 officer of the company who is in default shall be punishable with </a:t>
            </a:r>
            <a:r>
              <a:rPr lang="en-IN" sz="2400" u="sng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imprisonment for a term of 3 years or with fine shall not be less than ₹1 Lakh  but may extend to ₹3 Lakh</a:t>
            </a:r>
            <a:r>
              <a:rPr lang="en-US" sz="2400" u="sng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or both.</a:t>
            </a:r>
          </a:p>
          <a:p>
            <a:pPr marL="45720" indent="0" algn="ctr">
              <a:buClrTx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Prohibition of further issue of shares or securities </a:t>
            </a:r>
          </a:p>
          <a:p>
            <a:pPr marL="45720" indent="0" algn="ctr">
              <a:spcAft>
                <a:spcPts val="600"/>
              </a:spcAft>
              <a:buClrTx/>
              <a:buNone/>
            </a:pPr>
            <a:r>
              <a:rPr lang="en-IN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[Section </a:t>
            </a:r>
            <a:r>
              <a:rPr lang="en-IN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68(8)]</a:t>
            </a:r>
            <a:endParaRPr lang="en-IN" sz="2400" b="1" spc="-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ctr">
              <a:spcAft>
                <a:spcPts val="600"/>
              </a:spcAft>
              <a:buClrTx/>
              <a:buNone/>
            </a:pPr>
            <a:endParaRPr lang="en-IN" sz="24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PUNISHMENTS [Section 68(11)]</a:t>
            </a:r>
            <a:endParaRPr lang="en-US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980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70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rid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</TotalTime>
  <Words>1668</Words>
  <Application>Microsoft Office PowerPoint</Application>
  <PresentationFormat>On-screen Show (4:3)</PresentationFormat>
  <Paragraphs>207</Paragraphs>
  <Slides>21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Perspective</vt:lpstr>
      <vt:lpstr>Grid</vt:lpstr>
      <vt:lpstr>BUY-BACK OF SHARES</vt:lpstr>
      <vt:lpstr>INTRODUCTION</vt:lpstr>
      <vt:lpstr>OBJECTIVES</vt:lpstr>
      <vt:lpstr>POSITIVE &amp; NEGATIVE ASPECTS</vt:lpstr>
      <vt:lpstr>LEGAL PROVISIONS</vt:lpstr>
      <vt:lpstr>SOURCES [Section 68(1)]</vt:lpstr>
      <vt:lpstr>AUTHORIZATION [Section 68(2)]</vt:lpstr>
      <vt:lpstr>METHODS OF BUY-BACK [Section68(4)]</vt:lpstr>
      <vt:lpstr>PUNISHMENTS [Section 68(11)]</vt:lpstr>
      <vt:lpstr>OTHER PROVISIONS</vt:lpstr>
      <vt:lpstr>BUY-BACK THROUGH TENDER OFFER</vt:lpstr>
      <vt:lpstr>ILLUSTRATIONS</vt:lpstr>
      <vt:lpstr>Calculation of Capital Redemption Reserve  (CRR)  and Net Proceeds from Fresh Issue</vt:lpstr>
      <vt:lpstr>Calculate net proceeds from fresh issue</vt:lpstr>
      <vt:lpstr>ACCOUNTING PROCEDURE</vt:lpstr>
      <vt:lpstr>ACCOUNTING PROCEDURE</vt:lpstr>
      <vt:lpstr>THREE TESTS TO CHECK CONDITIONS  FOR BUY-BACK</vt:lpstr>
      <vt:lpstr>These conditions are summed up in the following exhibit:</vt:lpstr>
      <vt:lpstr>Calculate the amount of CRR required in the following cases</vt:lpstr>
      <vt:lpstr>PowerPoint Presentation</vt:lpstr>
      <vt:lpstr>THANK YOU!!!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BUY-BACK OF SHARES</dc:title>
  <dc:creator>Richa Rastogi</dc:creator>
  <cp:lastModifiedBy>Dell</cp:lastModifiedBy>
  <cp:revision>51</cp:revision>
  <dcterms:created xsi:type="dcterms:W3CDTF">2020-06-01T16:56:43Z</dcterms:created>
  <dcterms:modified xsi:type="dcterms:W3CDTF">2020-07-16T02:26:16Z</dcterms:modified>
  <cp:contentStatus/>
</cp:coreProperties>
</file>