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6" name="Title 15"/>
          <p:cNvSpPr>
            <a:spLocks noGrp="1"/>
          </p:cNvSpPr>
          <p:nvPr>
            <p:ph type="title"/>
          </p:nvPr>
        </p:nvSpPr>
        <p:spPr>
          <a:xfrm>
            <a:off x="2438400" y="1447800"/>
            <a:ext cx="3962400" cy="2133600"/>
          </a:xfrm>
        </p:spPr>
        <p:txBody>
          <a:bodyPr anchor="b"/>
          <a:lstStyle/>
          <a:p>
            <a:r>
              <a:rPr lang="en-US"/>
              <a:t>Click to edit Master title style</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1D8BD707-D9CF-40AE-B4C6-C98DA3205C09}" type="datetimeFigureOut">
              <a:rPr lang="en-US" smtClean="0"/>
              <a:pPr/>
              <a:t>30/03/2019</a:t>
            </a:fld>
            <a:endParaRPr lang="en-US"/>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B6F15528-21DE-4FAA-801E-634DDDAF4B2B}" type="slidenum">
              <a:rPr lang="en-US" smtClean="0"/>
              <a:pPr/>
              <a:t>‹#›</a:t>
            </a:fld>
            <a:endParaRPr lang="en-US"/>
          </a:p>
        </p:txBody>
      </p:sp>
      <p:sp>
        <p:nvSpPr>
          <p:cNvPr id="15" name="Footer Placeholder 14"/>
          <p:cNvSpPr>
            <a:spLocks noGrp="1"/>
          </p:cNvSpPr>
          <p:nvPr>
            <p:ph type="ftr" sz="quarter" idx="12"/>
          </p:nvPr>
        </p:nvSpPr>
        <p:spPr>
          <a:xfrm>
            <a:off x="3581400" y="6296248"/>
            <a:ext cx="2820987" cy="152400"/>
          </a:xfrm>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Date Placeholder 12"/>
          <p:cNvSpPr>
            <a:spLocks noGrp="1"/>
          </p:cNvSpPr>
          <p:nvPr>
            <p:ph type="dt" sz="half" idx="10"/>
          </p:nvPr>
        </p:nvSpPr>
        <p:spPr/>
        <p:txBody>
          <a:bodyPr/>
          <a:lstStyle/>
          <a:p>
            <a:fld id="{1D8BD707-D9CF-40AE-B4C6-C98DA3205C09}" type="datetimeFigureOut">
              <a:rPr lang="en-US" smtClean="0"/>
              <a:pPr/>
              <a:t>30/03/2019</a:t>
            </a:fld>
            <a:endParaRPr lang="en-US"/>
          </a:p>
        </p:txBody>
      </p:sp>
      <p:sp>
        <p:nvSpPr>
          <p:cNvPr id="14" name="Slide Number Placeholder 13"/>
          <p:cNvSpPr>
            <a:spLocks noGrp="1"/>
          </p:cNvSpPr>
          <p:nvPr>
            <p:ph type="sldNum" sz="quarter" idx="11"/>
          </p:nvPr>
        </p:nvSpPr>
        <p:spPr/>
        <p:txBody>
          <a:bodyPr/>
          <a:lstStyle/>
          <a:p>
            <a:fld id="{B6F15528-21DE-4FAA-801E-634DDDAF4B2B}"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Date Placeholder 12"/>
          <p:cNvSpPr>
            <a:spLocks noGrp="1"/>
          </p:cNvSpPr>
          <p:nvPr>
            <p:ph type="dt" sz="half" idx="10"/>
          </p:nvPr>
        </p:nvSpPr>
        <p:spPr/>
        <p:txBody>
          <a:bodyPr/>
          <a:lstStyle/>
          <a:p>
            <a:fld id="{1D8BD707-D9CF-40AE-B4C6-C98DA3205C09}" type="datetimeFigureOut">
              <a:rPr lang="en-US" smtClean="0"/>
              <a:pPr/>
              <a:t>30/03/2019</a:t>
            </a:fld>
            <a:endParaRPr lang="en-US"/>
          </a:p>
        </p:txBody>
      </p:sp>
      <p:sp>
        <p:nvSpPr>
          <p:cNvPr id="14" name="Slide Number Placeholder 13"/>
          <p:cNvSpPr>
            <a:spLocks noGrp="1"/>
          </p:cNvSpPr>
          <p:nvPr>
            <p:ph type="sldNum" sz="quarter" idx="11"/>
          </p:nvPr>
        </p:nvSpPr>
        <p:spPr/>
        <p:txBody>
          <a:bodyPr/>
          <a:lstStyle/>
          <a:p>
            <a:fld id="{B6F15528-21DE-4FAA-801E-634DDDAF4B2B}"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itle 15"/>
          <p:cNvSpPr>
            <a:spLocks noGrp="1"/>
          </p:cNvSpPr>
          <p:nvPr>
            <p:ph type="title"/>
          </p:nvPr>
        </p:nvSpPr>
        <p:spPr/>
        <p:txBody>
          <a:bodyPr/>
          <a:lstStyle/>
          <a:p>
            <a:r>
              <a:rPr lang="en-US"/>
              <a:t>Click to edit Master title style</a:t>
            </a:r>
          </a:p>
        </p:txBody>
      </p:sp>
      <p:sp>
        <p:nvSpPr>
          <p:cNvPr id="10" name="Date Placeholder 9"/>
          <p:cNvSpPr>
            <a:spLocks noGrp="1"/>
          </p:cNvSpPr>
          <p:nvPr>
            <p:ph type="dt" sz="half" idx="10"/>
          </p:nvPr>
        </p:nvSpPr>
        <p:spPr/>
        <p:txBody>
          <a:bodyPr/>
          <a:lstStyle/>
          <a:p>
            <a:fld id="{1D8BD707-D9CF-40AE-B4C6-C98DA3205C09}" type="datetimeFigureOut">
              <a:rPr lang="en-US" smtClean="0"/>
              <a:pPr/>
              <a:t>30/03/2019</a:t>
            </a:fld>
            <a:endParaRPr lang="en-US"/>
          </a:p>
        </p:txBody>
      </p:sp>
      <p:sp>
        <p:nvSpPr>
          <p:cNvPr id="11" name="Slide Number Placeholder 10"/>
          <p:cNvSpPr>
            <a:spLocks noGrp="1"/>
          </p:cNvSpPr>
          <p:nvPr>
            <p:ph type="sldNum" sz="quarter" idx="11"/>
          </p:nvPr>
        </p:nvSpPr>
        <p:spPr/>
        <p:txBody>
          <a:bodyPr/>
          <a:lstStyle/>
          <a:p>
            <a:fld id="{B6F15528-21DE-4FAA-801E-634DDDAF4B2B}" type="slidenum">
              <a:rPr lang="en-US" smtClean="0"/>
              <a:pPr/>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1D8BD707-D9CF-40AE-B4C6-C98DA3205C09}" type="datetimeFigureOut">
              <a:rPr lang="en-US" smtClean="0"/>
              <a:pPr/>
              <a:t>30/03/2019</a:t>
            </a:fld>
            <a:endParaRPr lang="en-US"/>
          </a:p>
        </p:txBody>
      </p:sp>
      <p:sp>
        <p:nvSpPr>
          <p:cNvPr id="13" name="Slide Number Placeholder 12"/>
          <p:cNvSpPr>
            <a:spLocks noGrp="1"/>
          </p:cNvSpPr>
          <p:nvPr>
            <p:ph type="sldNum" sz="quarter" idx="11"/>
          </p:nvPr>
        </p:nvSpPr>
        <p:spPr>
          <a:xfrm>
            <a:off x="4116388" y="6400800"/>
            <a:ext cx="533400" cy="152400"/>
          </a:xfrm>
        </p:spPr>
        <p:txBody>
          <a:body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838200" y="6296248"/>
            <a:ext cx="2820987" cy="152400"/>
          </a:xfrm>
        </p:spPr>
        <p:txBody>
          <a:bodyPr/>
          <a:lstStyle/>
          <a:p>
            <a:endParaRPr lang="en-US"/>
          </a:p>
        </p:txBody>
      </p:sp>
      <p:sp>
        <p:nvSpPr>
          <p:cNvPr id="15" name="Title 14"/>
          <p:cNvSpPr>
            <a:spLocks noGrp="1"/>
          </p:cNvSpPr>
          <p:nvPr>
            <p:ph type="title"/>
          </p:nvPr>
        </p:nvSpPr>
        <p:spPr>
          <a:xfrm>
            <a:off x="457200" y="1828800"/>
            <a:ext cx="3200400" cy="1752600"/>
          </a:xfrm>
        </p:spPr>
        <p:txBody>
          <a:bodyPr anchor="b"/>
          <a:lstStyle/>
          <a:p>
            <a:r>
              <a:rPr lang="en-US"/>
              <a:t>Click to edit Master title style</a:t>
            </a:r>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a:t>Click to edit Master title style</a:t>
            </a:r>
          </a:p>
        </p:txBody>
      </p:sp>
      <p:sp>
        <p:nvSpPr>
          <p:cNvPr id="9" name="Date Placeholder 8"/>
          <p:cNvSpPr>
            <a:spLocks noGrp="1"/>
          </p:cNvSpPr>
          <p:nvPr>
            <p:ph type="dt" sz="half" idx="10"/>
          </p:nvPr>
        </p:nvSpPr>
        <p:spPr/>
        <p:txBody>
          <a:bodyPr/>
          <a:lstStyle/>
          <a:p>
            <a:fld id="{1D8BD707-D9CF-40AE-B4C6-C98DA3205C09}" type="datetimeFigureOut">
              <a:rPr lang="en-US" smtClean="0"/>
              <a:pPr/>
              <a:t>30/03/2019</a:t>
            </a:fld>
            <a:endParaRPr lang="en-US"/>
          </a:p>
        </p:txBody>
      </p:sp>
      <p:sp>
        <p:nvSpPr>
          <p:cNvPr id="13" name="Slide Number Placeholder 12"/>
          <p:cNvSpPr>
            <a:spLocks noGrp="1"/>
          </p:cNvSpPr>
          <p:nvPr>
            <p:ph type="sldNum" sz="quarter" idx="11"/>
          </p:nvPr>
        </p:nvSpPr>
        <p:spPr/>
        <p:txBody>
          <a:body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a:t>Click to edit Master title style</a:t>
            </a:r>
          </a:p>
        </p:txBody>
      </p:sp>
      <p:sp>
        <p:nvSpPr>
          <p:cNvPr id="12" name="Date Placeholder 11"/>
          <p:cNvSpPr>
            <a:spLocks noGrp="1"/>
          </p:cNvSpPr>
          <p:nvPr>
            <p:ph type="dt" sz="half" idx="10"/>
          </p:nvPr>
        </p:nvSpPr>
        <p:spPr/>
        <p:txBody>
          <a:bodyPr/>
          <a:lstStyle/>
          <a:p>
            <a:fld id="{1D8BD707-D9CF-40AE-B4C6-C98DA3205C09}" type="datetimeFigureOut">
              <a:rPr lang="en-US" smtClean="0"/>
              <a:pPr/>
              <a:t>30/03/2019</a:t>
            </a:fld>
            <a:endParaRPr lang="en-US"/>
          </a:p>
        </p:txBody>
      </p:sp>
      <p:sp>
        <p:nvSpPr>
          <p:cNvPr id="14" name="Slide Number Placeholder 13"/>
          <p:cNvSpPr>
            <a:spLocks noGrp="1"/>
          </p:cNvSpPr>
          <p:nvPr>
            <p:ph type="sldNum" sz="quarter" idx="11"/>
          </p:nvPr>
        </p:nvSpPr>
        <p:spPr/>
        <p:txBody>
          <a:bodyPr/>
          <a:lstStyle/>
          <a:p>
            <a:fld id="{B6F15528-21DE-4FAA-801E-634DDDAF4B2B}"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n-US"/>
              <a:t>Click to edit Master title style</a:t>
            </a:r>
            <a:endParaRPr lang="en-US" dirty="0"/>
          </a:p>
        </p:txBody>
      </p:sp>
      <p:sp>
        <p:nvSpPr>
          <p:cNvPr id="9" name="Date Placeholder 8"/>
          <p:cNvSpPr>
            <a:spLocks noGrp="1"/>
          </p:cNvSpPr>
          <p:nvPr>
            <p:ph type="dt" sz="half" idx="10"/>
          </p:nvPr>
        </p:nvSpPr>
        <p:spPr/>
        <p:txBody>
          <a:bodyPr/>
          <a:lstStyle/>
          <a:p>
            <a:fld id="{1D8BD707-D9CF-40AE-B4C6-C98DA3205C09}" type="datetimeFigureOut">
              <a:rPr lang="en-US" smtClean="0"/>
              <a:pPr/>
              <a:t>30/03/2019</a:t>
            </a:fld>
            <a:endParaRPr lang="en-US"/>
          </a:p>
        </p:txBody>
      </p:sp>
      <p:sp>
        <p:nvSpPr>
          <p:cNvPr id="10" name="Slide Number Placeholder 9"/>
          <p:cNvSpPr>
            <a:spLocks noGrp="1"/>
          </p:cNvSpPr>
          <p:nvPr>
            <p:ph type="sldNum" sz="quarter" idx="11"/>
          </p:nvPr>
        </p:nvSpPr>
        <p:spPr/>
        <p:txBody>
          <a:bodyPr/>
          <a:lstStyle/>
          <a:p>
            <a:fld id="{B6F15528-21DE-4FAA-801E-634DDDAF4B2B}" type="slidenum">
              <a:rPr lang="en-US" smtClean="0"/>
              <a:pPr/>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1D8BD707-D9CF-40AE-B4C6-C98DA3205C09}" type="datetimeFigureOut">
              <a:rPr lang="en-US" smtClean="0"/>
              <a:pPr/>
              <a:t>30/03/2019</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n-US"/>
              <a:t>Click to edit Master title style</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5" name="Date Placeholder 14"/>
          <p:cNvSpPr>
            <a:spLocks noGrp="1"/>
          </p:cNvSpPr>
          <p:nvPr>
            <p:ph type="dt" sz="half" idx="10"/>
          </p:nvPr>
        </p:nvSpPr>
        <p:spPr/>
        <p:txBody>
          <a:bodyPr/>
          <a:lstStyle/>
          <a:p>
            <a:fld id="{1D8BD707-D9CF-40AE-B4C6-C98DA3205C09}" type="datetimeFigureOut">
              <a:rPr lang="en-US" smtClean="0"/>
              <a:pPr/>
              <a:t>30/03/2019</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n-US"/>
              <a:t>Click to edit Master title style</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Date Placeholder 15"/>
          <p:cNvSpPr>
            <a:spLocks noGrp="1"/>
          </p:cNvSpPr>
          <p:nvPr>
            <p:ph type="dt" sz="half" idx="10"/>
          </p:nvPr>
        </p:nvSpPr>
        <p:spPr/>
        <p:txBody>
          <a:bodyPr/>
          <a:lstStyle/>
          <a:p>
            <a:fld id="{1D8BD707-D9CF-40AE-B4C6-C98DA3205C09}" type="datetimeFigureOut">
              <a:rPr lang="en-US" smtClean="0"/>
              <a:pPr/>
              <a:t>30/03/2019</a:t>
            </a:fld>
            <a:endParaRPr lang="en-US"/>
          </a:p>
        </p:txBody>
      </p:sp>
      <p:sp>
        <p:nvSpPr>
          <p:cNvPr id="17" name="Slide Number Placeholder 16"/>
          <p:cNvSpPr>
            <a:spLocks noGrp="1"/>
          </p:cNvSpPr>
          <p:nvPr>
            <p:ph type="sldNum" sz="quarter" idx="11"/>
          </p:nvPr>
        </p:nvSpPr>
        <p:spPr/>
        <p:txBody>
          <a:bodyPr/>
          <a:lstStyle/>
          <a:p>
            <a:fld id="{B6F15528-21DE-4FAA-801E-634DDDAF4B2B}" type="slidenum">
              <a:rPr lang="en-US" smtClean="0"/>
              <a:pPr/>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B6F15528-21DE-4FAA-801E-634DDDAF4B2B}" type="slidenum">
              <a:rPr lang="en-US" smtClean="0"/>
              <a:pPr/>
              <a:t>‹#›</a:t>
            </a:fld>
            <a:endParaRPr lang="en-US"/>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1D8BD707-D9CF-40AE-B4C6-C98DA3205C09}" type="datetimeFigureOut">
              <a:rPr lang="en-US" smtClean="0"/>
              <a:pPr/>
              <a:t>30/03/2019</a:t>
            </a:fld>
            <a:endParaRPr lang="en-US"/>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en.wikipedia.org/wiki/Shalimar_Bagh,_Srinagar"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1828800"/>
            <a:ext cx="4876800" cy="1752600"/>
          </a:xfrm>
        </p:spPr>
        <p:txBody>
          <a:bodyPr/>
          <a:lstStyle/>
          <a:p>
            <a:pPr algn="just"/>
            <a:r>
              <a:rPr lang="en-US" sz="2000" b="1" dirty="0">
                <a:solidFill>
                  <a:schemeClr val="tx1"/>
                </a:solidFill>
              </a:rPr>
              <a:t>Important gardens of India</a:t>
            </a:r>
          </a:p>
          <a:p>
            <a:pPr marL="457200" indent="-457200" algn="just">
              <a:buFont typeface="Arial" panose="020B0604020202020204" pitchFamily="34" charset="0"/>
              <a:buChar char="•"/>
            </a:pPr>
            <a:r>
              <a:rPr lang="en-US" sz="2000" dirty="0">
                <a:solidFill>
                  <a:schemeClr val="tx1"/>
                </a:solidFill>
              </a:rPr>
              <a:t>Brindavan garden (Mandya)</a:t>
            </a:r>
          </a:p>
          <a:p>
            <a:pPr marL="457200" indent="-457200" algn="just">
              <a:buFont typeface="Arial" panose="020B0604020202020204" pitchFamily="34" charset="0"/>
              <a:buChar char="•"/>
            </a:pPr>
            <a:r>
              <a:rPr lang="en-US" sz="2000" dirty="0">
                <a:solidFill>
                  <a:schemeClr val="tx1"/>
                </a:solidFill>
              </a:rPr>
              <a:t>Shalimar bagh (Srinagar)</a:t>
            </a:r>
          </a:p>
          <a:p>
            <a:pPr marL="457200" indent="-457200" algn="just">
              <a:buFont typeface="Arial" panose="020B0604020202020204" pitchFamily="34" charset="0"/>
              <a:buChar char="•"/>
            </a:pPr>
            <a:r>
              <a:rPr lang="en-US" sz="2000" dirty="0">
                <a:solidFill>
                  <a:schemeClr val="tx1"/>
                </a:solidFill>
              </a:rPr>
              <a:t>Jijamata udyaan(Mumbai)</a:t>
            </a:r>
          </a:p>
          <a:p>
            <a:pPr marL="457200" indent="-457200">
              <a:buFont typeface="Arial" panose="020B0604020202020204" pitchFamily="34" charset="0"/>
              <a:buChar char="•"/>
            </a:pPr>
            <a:endParaRPr lang="en-US" sz="2000" dirty="0">
              <a:solidFill>
                <a:schemeClr val="tx1"/>
              </a:solidFill>
            </a:endParaRPr>
          </a:p>
          <a:p>
            <a:pPr marL="457200" indent="-457200">
              <a:buFont typeface="Arial" panose="020B0604020202020204" pitchFamily="34" charset="0"/>
              <a:buChar char="•"/>
            </a:pPr>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p:txBody>
      </p:sp>
      <p:sp>
        <p:nvSpPr>
          <p:cNvPr id="2" name="Title 1"/>
          <p:cNvSpPr>
            <a:spLocks noGrp="1"/>
          </p:cNvSpPr>
          <p:nvPr>
            <p:ph type="title"/>
          </p:nvPr>
        </p:nvSpPr>
        <p:spPr>
          <a:xfrm>
            <a:off x="533400" y="228600"/>
            <a:ext cx="5486400" cy="1470025"/>
          </a:xfrm>
          <a:solidFill>
            <a:schemeClr val="bg1"/>
          </a:solidFill>
        </p:spPr>
        <p:txBody>
          <a:bodyPr/>
          <a:lstStyle/>
          <a:p>
            <a:r>
              <a:rPr lang="en-US" b="1" dirty="0"/>
              <a:t>Horticulture </a:t>
            </a:r>
          </a:p>
        </p:txBody>
      </p:sp>
    </p:spTree>
    <p:extLst>
      <p:ext uri="{BB962C8B-B14F-4D97-AF65-F5344CB8AC3E}">
        <p14:creationId xmlns:p14="http://schemas.microsoft.com/office/powerpoint/2010/main" xmlns="" val="1160046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idx="1"/>
          </p:nvPr>
        </p:nvSpPr>
        <p:spPr>
          <a:xfrm>
            <a:off x="457200" y="457200"/>
            <a:ext cx="8001000" cy="5715000"/>
          </a:xfrm>
        </p:spPr>
        <p:txBody>
          <a:bodyPr/>
          <a:lstStyle/>
          <a:p>
            <a:r>
              <a:rPr lang="en-US" b="1" dirty="0" err="1"/>
              <a:t>Naguvana</a:t>
            </a:r>
            <a:r>
              <a:rPr lang="en-US" b="1" dirty="0"/>
              <a:t> Horticulture Farm</a:t>
            </a:r>
            <a:endParaRPr lang="en-US" dirty="0"/>
          </a:p>
          <a:p>
            <a:r>
              <a:rPr lang="en-US" dirty="0"/>
              <a:t>Established in an area of 30 acres during 1972–73, this farm is an island near the main gate behind the dam. Various types of fruits plants and coconut trees are grown here. The Horticulture Training Centre of the Department of Horticulture is located in this farm. Every year a 10-month Horticulture training </a:t>
            </a:r>
            <a:r>
              <a:rPr lang="en-US" dirty="0" err="1"/>
              <a:t>programme</a:t>
            </a:r>
            <a:r>
              <a:rPr lang="en-US" dirty="0"/>
              <a:t> is </a:t>
            </a:r>
            <a:r>
              <a:rPr lang="en-US" dirty="0" err="1"/>
              <a:t>organised</a:t>
            </a:r>
            <a:r>
              <a:rPr lang="en-US" dirty="0"/>
              <a:t> for the rural youth of Mandya district.</a:t>
            </a:r>
          </a:p>
          <a:p>
            <a:r>
              <a:rPr lang="en-US" b="1" dirty="0" err="1"/>
              <a:t>Chandravana</a:t>
            </a:r>
            <a:r>
              <a:rPr lang="en-US" b="1" dirty="0"/>
              <a:t> Horticulture Farm</a:t>
            </a:r>
            <a:endParaRPr lang="en-US" dirty="0"/>
          </a:p>
          <a:p>
            <a:r>
              <a:rPr lang="en-US" dirty="0"/>
              <a:t>This farm is developed in an area of 5 acres in the centre of the river </a:t>
            </a:r>
            <a:r>
              <a:rPr lang="en-US" dirty="0" err="1"/>
              <a:t>Kaveri</a:t>
            </a:r>
            <a:r>
              <a:rPr lang="en-US" dirty="0"/>
              <a:t>. Coconut and mango are grown in this farm. This farm looks like a beautiful island surrounded by water from July to January.</a:t>
            </a:r>
          </a:p>
          <a:p>
            <a:r>
              <a:rPr lang="en-US" b="1" dirty="0"/>
              <a:t>Cacti and Succulent Garden</a:t>
            </a:r>
            <a:endParaRPr lang="en-US" dirty="0"/>
          </a:p>
          <a:p>
            <a:r>
              <a:rPr lang="en-US" dirty="0"/>
              <a:t>A model cacti and succulents gardens is maintained near the office of the Senior </a:t>
            </a:r>
            <a:r>
              <a:rPr lang="en-US" dirty="0" err="1"/>
              <a:t>Asistant</a:t>
            </a:r>
            <a:r>
              <a:rPr lang="en-US" dirty="0"/>
              <a:t> Director of Horticulture. Many species of cacti and succulents are grown and this garden is worth seeing.</a:t>
            </a:r>
          </a:p>
          <a:p>
            <a:endParaRPr lang="en-US" dirty="0"/>
          </a:p>
        </p:txBody>
      </p:sp>
    </p:spTree>
    <p:extLst>
      <p:ext uri="{BB962C8B-B14F-4D97-AF65-F5344CB8AC3E}">
        <p14:creationId xmlns:p14="http://schemas.microsoft.com/office/powerpoint/2010/main" xmlns="" val="292194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7772400" cy="5714999"/>
          </a:xfrm>
        </p:spPr>
        <p:txBody>
          <a:bodyPr>
            <a:normAutofit fontScale="92500" lnSpcReduction="10000"/>
          </a:bodyPr>
          <a:lstStyle/>
          <a:p>
            <a:pPr marL="0" indent="0">
              <a:buNone/>
            </a:pPr>
            <a:r>
              <a:rPr lang="en-US" sz="4000" b="1" dirty="0"/>
              <a:t>Places of Interest:</a:t>
            </a:r>
            <a:endParaRPr lang="en-US" sz="4000" dirty="0"/>
          </a:p>
          <a:p>
            <a:r>
              <a:rPr lang="en-US" dirty="0"/>
              <a:t>North Brindavan</a:t>
            </a:r>
          </a:p>
          <a:p>
            <a:r>
              <a:rPr lang="en-US" dirty="0"/>
              <a:t>South Brindavan Gardens</a:t>
            </a:r>
          </a:p>
          <a:p>
            <a:r>
              <a:rPr lang="en-US" dirty="0"/>
              <a:t>Arch Fountains</a:t>
            </a:r>
          </a:p>
          <a:p>
            <a:r>
              <a:rPr lang="en-US" dirty="0"/>
              <a:t>Cross-fountain</a:t>
            </a:r>
          </a:p>
          <a:p>
            <a:r>
              <a:rPr lang="en-US" dirty="0"/>
              <a:t>End fountains</a:t>
            </a:r>
          </a:p>
          <a:p>
            <a:r>
              <a:rPr lang="en-US" dirty="0"/>
              <a:t>Cross Channel fountain</a:t>
            </a:r>
          </a:p>
          <a:p>
            <a:r>
              <a:rPr lang="en-US" dirty="0" err="1"/>
              <a:t>RadhaKrishna</a:t>
            </a:r>
            <a:r>
              <a:rPr lang="en-US" dirty="0"/>
              <a:t> Falls</a:t>
            </a:r>
          </a:p>
          <a:p>
            <a:r>
              <a:rPr lang="en-US" dirty="0"/>
              <a:t>Umbrella fountain</a:t>
            </a:r>
          </a:p>
          <a:p>
            <a:r>
              <a:rPr lang="en-US" dirty="0" err="1"/>
              <a:t>Childrens</a:t>
            </a:r>
            <a:r>
              <a:rPr lang="en-US" dirty="0"/>
              <a:t>’ park</a:t>
            </a:r>
          </a:p>
          <a:p>
            <a:r>
              <a:rPr lang="en-US" dirty="0"/>
              <a:t>Pyramid Fountain</a:t>
            </a:r>
          </a:p>
          <a:p>
            <a:r>
              <a:rPr lang="en-US" dirty="0"/>
              <a:t>Inverted Basket fountain</a:t>
            </a:r>
          </a:p>
          <a:p>
            <a:r>
              <a:rPr lang="en-US" dirty="0"/>
              <a:t>Fountain in front of the </a:t>
            </a:r>
            <a:r>
              <a:rPr lang="en-US" dirty="0" err="1"/>
              <a:t>Kaveramma</a:t>
            </a:r>
            <a:r>
              <a:rPr lang="en-US" dirty="0"/>
              <a:t> statue</a:t>
            </a:r>
          </a:p>
          <a:p>
            <a:r>
              <a:rPr lang="en-US" dirty="0"/>
              <a:t>Goddess Cauvery Statue.</a:t>
            </a:r>
          </a:p>
          <a:p>
            <a:r>
              <a:rPr lang="en-US" dirty="0"/>
              <a:t>The Gardens are regularly illuminated on Wednesday, Saturday and Sunday at 7 P.M. The </a:t>
            </a:r>
            <a:r>
              <a:rPr lang="en-US" dirty="0" err="1"/>
              <a:t>Childrens</a:t>
            </a:r>
            <a:r>
              <a:rPr lang="en-US" dirty="0"/>
              <a:t>’ Park , Horticultural farm and Nursery, Fisheries Pond and the Hydraulic Research Station here are other places of tourist attraction. There is a beautiful statue of the Goddess Cauvery at the foot of the dam.</a:t>
            </a:r>
          </a:p>
          <a:p>
            <a:endParaRPr lang="en-US" dirty="0"/>
          </a:p>
        </p:txBody>
      </p:sp>
    </p:spTree>
    <p:extLst>
      <p:ext uri="{BB962C8B-B14F-4D97-AF65-F5344CB8AC3E}">
        <p14:creationId xmlns:p14="http://schemas.microsoft.com/office/powerpoint/2010/main" xmlns="" val="2385102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28600" y="228600"/>
            <a:ext cx="3416576" cy="2286000"/>
          </a:xfr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191000" y="152400"/>
            <a:ext cx="3657600" cy="231154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28600" y="2798835"/>
            <a:ext cx="3429000" cy="287900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4184072" y="2712392"/>
            <a:ext cx="3664527" cy="2965450"/>
          </a:xfrm>
          <a:prstGeom prst="rect">
            <a:avLst/>
          </a:prstGeom>
        </p:spPr>
      </p:pic>
    </p:spTree>
    <p:extLst>
      <p:ext uri="{BB962C8B-B14F-4D97-AF65-F5344CB8AC3E}">
        <p14:creationId xmlns:p14="http://schemas.microsoft.com/office/powerpoint/2010/main" xmlns="" val="1913613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381000"/>
            <a:ext cx="8077200" cy="5714999"/>
          </a:xfrm>
        </p:spPr>
        <p:txBody>
          <a:bodyPr/>
          <a:lstStyle/>
          <a:p>
            <a:pPr marL="0" indent="0">
              <a:buNone/>
            </a:pPr>
            <a:endParaRPr lang="en-US" dirty="0"/>
          </a:p>
          <a:p>
            <a:r>
              <a:rPr lang="en-US" b="1" dirty="0"/>
              <a:t>Brindavan Gardens- Quick Facts</a:t>
            </a:r>
          </a:p>
          <a:p>
            <a:r>
              <a:rPr lang="en-US" b="1" u="sng" dirty="0"/>
              <a:t>Timings</a:t>
            </a:r>
            <a:r>
              <a:rPr lang="en-US" b="1" dirty="0"/>
              <a:t>:</a:t>
            </a:r>
            <a:r>
              <a:rPr lang="en-US" dirty="0"/>
              <a:t> 6.30 AM to 8.00 PM</a:t>
            </a:r>
          </a:p>
          <a:p>
            <a:r>
              <a:rPr lang="en-US" b="1" dirty="0"/>
              <a:t>Entry Fee: </a:t>
            </a:r>
            <a:r>
              <a:rPr lang="en-US" dirty="0"/>
              <a:t>INR 15/- per adults and INR 5/- per children between 5 and 10</a:t>
            </a:r>
          </a:p>
          <a:p>
            <a:r>
              <a:rPr lang="en-US" b="1" dirty="0"/>
              <a:t>Music Foundation Show: </a:t>
            </a:r>
            <a:r>
              <a:rPr lang="en-US" dirty="0"/>
              <a:t>6.30 pm to 7.30 pm</a:t>
            </a:r>
          </a:p>
          <a:p>
            <a:r>
              <a:rPr lang="en-US" b="1" dirty="0"/>
              <a:t>Visit Duration: </a:t>
            </a:r>
            <a:r>
              <a:rPr lang="en-US" dirty="0"/>
              <a:t>2 to 3 hours</a:t>
            </a:r>
          </a:p>
          <a:p>
            <a:r>
              <a:rPr lang="en-US" b="1" dirty="0"/>
              <a:t>Address: </a:t>
            </a:r>
            <a:r>
              <a:rPr lang="en-US" dirty="0"/>
              <a:t>KRS Dam Road, Krishna Raja Sagar Dam, Mandya – 570005 </a:t>
            </a:r>
          </a:p>
          <a:p>
            <a:endParaRPr lang="en-US" dirty="0"/>
          </a:p>
          <a:p>
            <a:endParaRPr lang="en-US" dirty="0"/>
          </a:p>
          <a:p>
            <a:endParaRPr lang="en-US" dirty="0"/>
          </a:p>
          <a:p>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xmlns="" val="4137829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04800" y="304800"/>
            <a:ext cx="3962400" cy="2404872"/>
          </a:xfrm>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04800" y="3048000"/>
            <a:ext cx="3962400" cy="3001818"/>
          </a:xfrm>
          <a:prstGeom prst="rect">
            <a:avLst/>
          </a:prstGeom>
        </p:spPr>
      </p:pic>
      <p:sp>
        <p:nvSpPr>
          <p:cNvPr id="6" name="TextBox 5"/>
          <p:cNvSpPr txBox="1"/>
          <p:nvPr/>
        </p:nvSpPr>
        <p:spPr>
          <a:xfrm>
            <a:off x="4724400" y="2496234"/>
            <a:ext cx="3581400" cy="1600438"/>
          </a:xfrm>
          <a:prstGeom prst="rect">
            <a:avLst/>
          </a:prstGeom>
          <a:noFill/>
        </p:spPr>
        <p:txBody>
          <a:bodyPr wrap="square" rtlCol="0">
            <a:spAutoFit/>
          </a:bodyPr>
          <a:lstStyle/>
          <a:p>
            <a:r>
              <a:rPr lang="en-US" sz="4000" b="1" dirty="0"/>
              <a:t>Shalimar garden</a:t>
            </a:r>
          </a:p>
          <a:p>
            <a:endParaRPr lang="en-US" dirty="0"/>
          </a:p>
        </p:txBody>
      </p:sp>
    </p:spTree>
    <p:extLst>
      <p:ext uri="{BB962C8B-B14F-4D97-AF65-F5344CB8AC3E}">
        <p14:creationId xmlns:p14="http://schemas.microsoft.com/office/powerpoint/2010/main" xmlns="" val="110280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371600"/>
            <a:ext cx="6781800" cy="4724400"/>
          </a:xfrm>
        </p:spPr>
        <p:txBody>
          <a:bodyPr>
            <a:normAutofit fontScale="90000"/>
          </a:bodyPr>
          <a:lstStyle/>
          <a:p>
            <a:pPr algn="l"/>
            <a:r>
              <a:rPr lang="en-US" sz="2700" dirty="0"/>
              <a:t>Shalimar garden</a:t>
            </a:r>
            <a:r>
              <a:rPr lang="en-US" dirty="0"/>
              <a:t/>
            </a:r>
            <a:br>
              <a:rPr lang="en-US" dirty="0"/>
            </a:br>
            <a:r>
              <a:rPr lang="en-US" dirty="0"/>
              <a:t/>
            </a:r>
            <a:br>
              <a:rPr lang="en-US" dirty="0"/>
            </a:br>
            <a:r>
              <a:rPr lang="en-US" sz="2200" b="1" dirty="0"/>
              <a:t>Shalimar Bagh</a:t>
            </a:r>
            <a:r>
              <a:rPr lang="en-US" sz="2200" dirty="0"/>
              <a:t> is a Mughal garden in Srinagar, linked through a channel to the northeast of Dal Lake, on its right bank located on the outskirts of Srinagar city in Jammu and Kashmir, India.</a:t>
            </a:r>
            <a:br>
              <a:rPr lang="en-US" sz="2200" dirty="0"/>
            </a:br>
            <a:r>
              <a:rPr lang="en-US" sz="2200" dirty="0"/>
              <a:t/>
            </a:r>
            <a:br>
              <a:rPr lang="en-US" sz="2200" dirty="0"/>
            </a:br>
            <a:r>
              <a:rPr lang="en-US" sz="2200" dirty="0"/>
              <a:t>The Bagh was built by </a:t>
            </a:r>
            <a:r>
              <a:rPr lang="en-US" sz="2200" b="1" dirty="0"/>
              <a:t>Mughal Emperor Jahangir </a:t>
            </a:r>
            <a:r>
              <a:rPr lang="en-US" sz="2200" dirty="0"/>
              <a:t>for his wife </a:t>
            </a:r>
            <a:r>
              <a:rPr lang="en-US" sz="2200" b="1" dirty="0" err="1"/>
              <a:t>Nur</a:t>
            </a:r>
            <a:r>
              <a:rPr lang="en-US" sz="2200" b="1" dirty="0"/>
              <a:t> Jahan, in 1619. </a:t>
            </a:r>
            <a:r>
              <a:rPr lang="en-US" sz="2200" dirty="0"/>
              <a:t>The Bagh is considered the high point of Mughal horticulture It is now a public park. It is also called the "</a:t>
            </a:r>
            <a:r>
              <a:rPr lang="en-US" sz="2200" b="1" dirty="0"/>
              <a:t>Crown of Srinagar“.</a:t>
            </a:r>
            <a:br>
              <a:rPr lang="en-US" sz="2200" b="1" dirty="0"/>
            </a:br>
            <a:r>
              <a:rPr lang="en-US" sz="2200" b="1" dirty="0"/>
              <a:t/>
            </a:r>
            <a:br>
              <a:rPr lang="en-US" sz="2200" b="1" dirty="0"/>
            </a:br>
            <a:r>
              <a:rPr lang="en-US" sz="1800" b="1" dirty="0"/>
              <a:t/>
            </a:r>
            <a:br>
              <a:rPr lang="en-US" sz="1800" b="1" dirty="0"/>
            </a:br>
            <a:r>
              <a:rPr lang="en-US" sz="1600" dirty="0"/>
              <a:t/>
            </a:r>
            <a:br>
              <a:rPr lang="en-US" sz="1600" dirty="0"/>
            </a:br>
            <a:r>
              <a:rPr lang="en-US" sz="1600" dirty="0"/>
              <a:t/>
            </a:r>
            <a:br>
              <a:rPr lang="en-US" sz="1600" dirty="0"/>
            </a:br>
            <a:r>
              <a:rPr lang="en-US" sz="1600" dirty="0"/>
              <a:t/>
            </a:r>
            <a:br>
              <a:rPr lang="en-US" sz="1600" dirty="0"/>
            </a:br>
            <a:r>
              <a:rPr lang="en-US" sz="1600" dirty="0"/>
              <a:t/>
            </a:r>
            <a:br>
              <a:rPr lang="en-US" sz="1600" dirty="0"/>
            </a:br>
            <a:r>
              <a:rPr lang="en-US" sz="1600" dirty="0"/>
              <a:t/>
            </a:r>
            <a:br>
              <a:rPr lang="en-US" sz="1600" dirty="0"/>
            </a:br>
            <a:r>
              <a:rPr lang="en-US" sz="1600" dirty="0"/>
              <a:t/>
            </a:r>
            <a:br>
              <a:rPr lang="en-US" sz="1600" dirty="0"/>
            </a:br>
            <a:r>
              <a:rPr lang="en-US" sz="1600" dirty="0"/>
              <a:t/>
            </a:r>
            <a:br>
              <a:rPr lang="en-US" sz="1600" dirty="0"/>
            </a:br>
            <a:r>
              <a:rPr lang="en-US" sz="1600" dirty="0"/>
              <a:t/>
            </a:r>
            <a:br>
              <a:rPr lang="en-US" sz="1600" dirty="0"/>
            </a:br>
            <a:r>
              <a:rPr lang="en-US" sz="1600" dirty="0"/>
              <a:t/>
            </a:r>
            <a:br>
              <a:rPr lang="en-US" sz="1600" dirty="0"/>
            </a:br>
            <a:r>
              <a:rPr lang="en-US" sz="1600" dirty="0"/>
              <a:t/>
            </a:r>
            <a:br>
              <a:rPr lang="en-US" sz="1600" dirty="0"/>
            </a:br>
            <a:endParaRPr lang="en-US" sz="1600" dirty="0"/>
          </a:p>
        </p:txBody>
      </p:sp>
    </p:spTree>
    <p:extLst>
      <p:ext uri="{BB962C8B-B14F-4D97-AF65-F5344CB8AC3E}">
        <p14:creationId xmlns:p14="http://schemas.microsoft.com/office/powerpoint/2010/main" xmlns="" val="2751475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001000" cy="5714999"/>
          </a:xfrm>
        </p:spPr>
        <p:txBody>
          <a:bodyPr/>
          <a:lstStyle/>
          <a:p>
            <a:pPr marL="0" indent="0">
              <a:buNone/>
            </a:pPr>
            <a:r>
              <a:rPr lang="en-US" sz="3200" dirty="0"/>
              <a:t>Layout :</a:t>
            </a:r>
          </a:p>
          <a:p>
            <a:pPr marL="0" indent="0">
              <a:buNone/>
            </a:pPr>
            <a:endParaRPr lang="en-US" dirty="0"/>
          </a:p>
          <a:p>
            <a:pPr marL="0" indent="0">
              <a:buNone/>
            </a:pPr>
            <a:r>
              <a:rPr lang="en-US" dirty="0"/>
              <a:t>The layout of the garden is an adaptation of another</a:t>
            </a:r>
            <a:r>
              <a:rPr lang="en-US" b="1" dirty="0"/>
              <a:t> Islamic garden </a:t>
            </a:r>
            <a:r>
              <a:rPr lang="en-US" dirty="0"/>
              <a:t>layout known as the </a:t>
            </a:r>
            <a:r>
              <a:rPr lang="en-US" b="1" dirty="0"/>
              <a:t>Persian gardens </a:t>
            </a:r>
            <a:r>
              <a:rPr lang="en-US" dirty="0"/>
              <a:t>.This garden built on a flat land on a square plan with four radiating arms from a central location as the </a:t>
            </a:r>
            <a:r>
              <a:rPr lang="en-US" b="1" dirty="0"/>
              <a:t>water source</a:t>
            </a:r>
            <a:r>
              <a:rPr lang="en-US" dirty="0"/>
              <a:t>. It needed to be modified to suit the hilly terrain and availability of a well, which could be diverted from a higher elevation to the planned gardens. </a:t>
            </a:r>
          </a:p>
          <a:p>
            <a:pPr marL="0" indent="0">
              <a:buNone/>
            </a:pPr>
            <a:endParaRPr lang="en-US" dirty="0"/>
          </a:p>
          <a:p>
            <a:pPr marL="0" indent="0">
              <a:buNone/>
            </a:pPr>
            <a:r>
              <a:rPr lang="en-US" dirty="0"/>
              <a:t>Modifications involved the main channel running through the garden axially from top to the lowest point. This central channel, known as the </a:t>
            </a:r>
            <a:r>
              <a:rPr lang="en-US" b="1" dirty="0"/>
              <a:t>Shah </a:t>
            </a:r>
            <a:r>
              <a:rPr lang="en-US" b="1" dirty="0" err="1"/>
              <a:t>Nahar</a:t>
            </a:r>
            <a:r>
              <a:rPr lang="en-US" b="1" dirty="0"/>
              <a:t>, </a:t>
            </a:r>
            <a:r>
              <a:rPr lang="en-US" dirty="0"/>
              <a:t>is the main axis of the garden. It runs through three terraces. This layout left out the radial arms and the shape became rectangular, instead of a square plan of the </a:t>
            </a:r>
            <a:r>
              <a:rPr lang="en-US" b="1" dirty="0" err="1"/>
              <a:t>Chahar</a:t>
            </a:r>
            <a:r>
              <a:rPr lang="en-US" b="1" dirty="0"/>
              <a:t> Bagh.</a:t>
            </a:r>
          </a:p>
          <a:p>
            <a:endParaRPr lang="en-US" b="1" dirty="0"/>
          </a:p>
          <a:p>
            <a:endParaRPr lang="en-US" b="1" dirty="0"/>
          </a:p>
        </p:txBody>
      </p:sp>
    </p:spTree>
    <p:extLst>
      <p:ext uri="{BB962C8B-B14F-4D97-AF65-F5344CB8AC3E}">
        <p14:creationId xmlns:p14="http://schemas.microsoft.com/office/powerpoint/2010/main" xmlns="" val="3987545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idx="1"/>
          </p:nvPr>
        </p:nvSpPr>
        <p:spPr>
          <a:xfrm>
            <a:off x="457200" y="457200"/>
            <a:ext cx="7924800" cy="5715000"/>
          </a:xfrm>
        </p:spPr>
        <p:txBody>
          <a:bodyPr/>
          <a:lstStyle/>
          <a:p>
            <a:r>
              <a:rPr lang="en-US" dirty="0"/>
              <a:t>The garden, as finally laid out, covers an area of 12.4 hectares (31 acres) built with a size of 587 </a:t>
            </a:r>
            <a:r>
              <a:rPr lang="en-US" dirty="0" err="1"/>
              <a:t>metres</a:t>
            </a:r>
            <a:r>
              <a:rPr lang="en-US" dirty="0"/>
              <a:t> (1,926 </a:t>
            </a:r>
            <a:r>
              <a:rPr lang="en-US" dirty="0" err="1"/>
              <a:t>ft</a:t>
            </a:r>
            <a:r>
              <a:rPr lang="en-US" dirty="0"/>
              <a:t>) length on the main axis channel and with a total width of 251 </a:t>
            </a:r>
            <a:r>
              <a:rPr lang="en-US" dirty="0" err="1"/>
              <a:t>metres</a:t>
            </a:r>
            <a:r>
              <a:rPr lang="en-US" dirty="0"/>
              <a:t> (823 </a:t>
            </a:r>
            <a:r>
              <a:rPr lang="en-US" dirty="0" err="1"/>
              <a:t>ft</a:t>
            </a:r>
            <a:r>
              <a:rPr lang="en-US" dirty="0"/>
              <a:t>). The garden has three terraces fitted with fountains </a:t>
            </a:r>
            <a:r>
              <a:rPr lang="en-US" b="1" dirty="0"/>
              <a:t>and with chinar (sycamore) tree-lined vistas. </a:t>
            </a:r>
            <a:r>
              <a:rPr lang="en-US" dirty="0"/>
              <a:t>The </a:t>
            </a:r>
            <a:r>
              <a:rPr lang="en-US" dirty="0" err="1"/>
              <a:t>Shahnahar</a:t>
            </a:r>
            <a:r>
              <a:rPr lang="en-US" dirty="0"/>
              <a:t> is the main feeder channel to all the terraces. Each one of the three terraces has a specific role.</a:t>
            </a:r>
          </a:p>
          <a:p>
            <a:r>
              <a:rPr lang="en-US" dirty="0"/>
              <a:t>The garden was linked to the open Dal Lake water through a canal of about 1 mile (1.6 km) length and 12 yards (11 m) in width that ran through swampy quagmire. Willow groves and rice terraces fringed the lake edge</a:t>
            </a:r>
            <a:r>
              <a:rPr lang="en-US" b="1" dirty="0"/>
              <a:t>. Broad green paths bordered the lake with rows of chinar trees. </a:t>
            </a:r>
            <a:r>
              <a:rPr lang="en-US" dirty="0"/>
              <a:t>The garden was laid in trellised walkways lined by </a:t>
            </a:r>
            <a:r>
              <a:rPr lang="en-US" b="1" dirty="0"/>
              <a:t>avenues of aspen trees planted at 2 feet (0.61 m) </a:t>
            </a:r>
            <a:r>
              <a:rPr lang="en-US" dirty="0"/>
              <a:t>interval.</a:t>
            </a:r>
          </a:p>
          <a:p>
            <a:endParaRPr lang="en-US" dirty="0"/>
          </a:p>
          <a:p>
            <a:endParaRPr lang="en-US" dirty="0"/>
          </a:p>
        </p:txBody>
      </p:sp>
    </p:spTree>
    <p:extLst>
      <p:ext uri="{BB962C8B-B14F-4D97-AF65-F5344CB8AC3E}">
        <p14:creationId xmlns:p14="http://schemas.microsoft.com/office/powerpoint/2010/main" xmlns="" val="3385774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077200" cy="5714999"/>
          </a:xfrm>
        </p:spPr>
        <p:txBody>
          <a:bodyPr>
            <a:normAutofit/>
          </a:bodyPr>
          <a:lstStyle/>
          <a:p>
            <a:r>
              <a:rPr lang="en-US" dirty="0"/>
              <a:t> architectural details :</a:t>
            </a:r>
          </a:p>
          <a:p>
            <a:endParaRPr lang="en-US" dirty="0"/>
          </a:p>
          <a:p>
            <a:r>
              <a:rPr lang="en-US" dirty="0"/>
              <a:t>The architectural details of the three terraces of the garden are elaborate.</a:t>
            </a:r>
          </a:p>
          <a:p>
            <a:r>
              <a:rPr lang="en-US" dirty="0"/>
              <a:t>The first terrace is a public garden or the outer garden ending in the </a:t>
            </a:r>
            <a:r>
              <a:rPr lang="en-US" dirty="0" err="1"/>
              <a:t>Diwan</a:t>
            </a:r>
            <a:r>
              <a:rPr lang="en-US" dirty="0"/>
              <a:t>-e-</a:t>
            </a:r>
            <a:r>
              <a:rPr lang="en-US" dirty="0" err="1"/>
              <a:t>Aam</a:t>
            </a:r>
            <a:r>
              <a:rPr lang="en-US" dirty="0"/>
              <a:t> (public audience hall). In this hall, a small black marble throne was installed over the waterfall.</a:t>
            </a:r>
            <a:r>
              <a:rPr lang="en-US" baseline="30000" dirty="0">
                <a:hlinkClick r:id="rId2"/>
              </a:rPr>
              <a:t>[2]</a:t>
            </a:r>
            <a:r>
              <a:rPr lang="en-US" baseline="30000" dirty="0">
                <a:hlinkClick r:id="rId2"/>
              </a:rPr>
              <a:t>[5]</a:t>
            </a:r>
            <a:endParaRPr lang="en-US" dirty="0"/>
          </a:p>
          <a:p>
            <a:r>
              <a:rPr lang="en-US" dirty="0"/>
              <a:t>The second terrace garden along the axial canal, slightly broader, has two shallow terraces. The </a:t>
            </a:r>
            <a:r>
              <a:rPr lang="en-US" dirty="0" err="1"/>
              <a:t>Diwan</a:t>
            </a:r>
            <a:r>
              <a:rPr lang="en-US" dirty="0"/>
              <a:t>-e-</a:t>
            </a:r>
            <a:r>
              <a:rPr lang="en-US" dirty="0" err="1"/>
              <a:t>Khas</a:t>
            </a:r>
            <a:r>
              <a:rPr lang="en-US" dirty="0"/>
              <a:t> (the Hall of Private Audience), which was accessible only to the noblemen or guests of the court, now derelict, is in its centre. However, the carved stone bases and a fine platform surrounded by fountains are still seen. The royal bathrooms are located on the north-west boundary of this enclosure. The fountain pools of the </a:t>
            </a:r>
            <a:r>
              <a:rPr lang="en-US" dirty="0" err="1"/>
              <a:t>Diwan</a:t>
            </a:r>
            <a:r>
              <a:rPr lang="en-US" dirty="0"/>
              <a:t>-e-</a:t>
            </a:r>
            <a:r>
              <a:rPr lang="en-US" dirty="0" err="1"/>
              <a:t>Khas</a:t>
            </a:r>
            <a:r>
              <a:rPr lang="en-US" dirty="0"/>
              <a:t>, the </a:t>
            </a:r>
            <a:r>
              <a:rPr lang="en-US" dirty="0" err="1"/>
              <a:t>Diwan</a:t>
            </a:r>
            <a:r>
              <a:rPr lang="en-US" dirty="0"/>
              <a:t>-e-</a:t>
            </a:r>
            <a:r>
              <a:rPr lang="en-US" dirty="0" err="1"/>
              <a:t>Aam</a:t>
            </a:r>
            <a:r>
              <a:rPr lang="en-US" dirty="0"/>
              <a:t>, and in turn, the </a:t>
            </a:r>
            <a:r>
              <a:rPr lang="en-US" dirty="0" err="1"/>
              <a:t>Zenana</a:t>
            </a:r>
            <a:r>
              <a:rPr lang="en-US" dirty="0"/>
              <a:t> terrace are supplied in succession.</a:t>
            </a:r>
            <a:r>
              <a:rPr lang="en-US" baseline="30000" dirty="0">
                <a:hlinkClick r:id="rId2"/>
              </a:rPr>
              <a:t>[6]</a:t>
            </a:r>
            <a:r>
              <a:rPr lang="en-US" dirty="0"/>
              <a:t> It has 410 fountains.</a:t>
            </a:r>
          </a:p>
          <a:p>
            <a:endParaRPr lang="en-US" dirty="0"/>
          </a:p>
          <a:p>
            <a:endParaRPr lang="en-US" dirty="0"/>
          </a:p>
          <a:p>
            <a:endParaRPr lang="en-US" dirty="0"/>
          </a:p>
        </p:txBody>
      </p:sp>
    </p:spTree>
    <p:extLst>
      <p:ext uri="{BB962C8B-B14F-4D97-AF65-F5344CB8AC3E}">
        <p14:creationId xmlns:p14="http://schemas.microsoft.com/office/powerpoint/2010/main" xmlns="" val="3123393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7620000" cy="5714999"/>
          </a:xfrm>
        </p:spPr>
        <p:txBody>
          <a:bodyPr>
            <a:normAutofit/>
          </a:bodyPr>
          <a:lstStyle/>
          <a:p>
            <a:r>
              <a:rPr lang="en-US" dirty="0"/>
              <a:t>It is encircled by a fountain pool that receives its supply from a higher terrace. A double cascade falls against a low wall carved with small niches (</a:t>
            </a:r>
            <a:r>
              <a:rPr lang="en-US" dirty="0" err="1"/>
              <a:t>chini</a:t>
            </a:r>
            <a:r>
              <a:rPr lang="en-US" dirty="0"/>
              <a:t> </a:t>
            </a:r>
            <a:r>
              <a:rPr lang="en-US" dirty="0" err="1"/>
              <a:t>khanas</a:t>
            </a:r>
            <a:r>
              <a:rPr lang="en-US" dirty="0"/>
              <a:t>), behind the pavilion. Two smaller, secondary water canals lead from the Black Pavilion to a small </a:t>
            </a:r>
            <a:r>
              <a:rPr lang="en-US" dirty="0" err="1"/>
              <a:t>baradari</a:t>
            </a:r>
            <a:r>
              <a:rPr lang="en-US" dirty="0"/>
              <a:t>. Above the third level, two octagonal pavilions define the end wall of the garden. The </a:t>
            </a:r>
            <a:r>
              <a:rPr lang="en-US" dirty="0" err="1"/>
              <a:t>baradari</a:t>
            </a:r>
            <a:r>
              <a:rPr lang="en-US" dirty="0"/>
              <a:t> has a lovely backdrop of the snow mountains, which is considered a befitting setting for the Bagh.</a:t>
            </a:r>
          </a:p>
          <a:p>
            <a:r>
              <a:rPr lang="en-US" dirty="0"/>
              <a:t>The Shalimar Bagh is well known for </a:t>
            </a:r>
            <a:r>
              <a:rPr lang="en-US" i="1" dirty="0" err="1"/>
              <a:t>chini</a:t>
            </a:r>
            <a:r>
              <a:rPr lang="en-US" i="1" dirty="0"/>
              <a:t> </a:t>
            </a:r>
            <a:r>
              <a:rPr lang="en-US" i="1" dirty="0" err="1"/>
              <a:t>khanas</a:t>
            </a:r>
            <a:r>
              <a:rPr lang="en-US" dirty="0"/>
              <a:t>, or arched niches, behind garden waterfalls. They are a unique feature in the Bagh. These niches were lighted at night with oil lamps, which gave a fairy tale appearance to the water falls. However, now the niches hold pots of flower pots that reflect their </a:t>
            </a:r>
            <a:r>
              <a:rPr lang="en-US" dirty="0" err="1"/>
              <a:t>colours</a:t>
            </a:r>
            <a:r>
              <a:rPr lang="en-US" dirty="0"/>
              <a:t> behind the cascading water.</a:t>
            </a:r>
          </a:p>
          <a:p>
            <a:r>
              <a:rPr lang="en-US" dirty="0"/>
              <a:t>Another unusual architectural feature mentioned is about the doors of the </a:t>
            </a:r>
            <a:r>
              <a:rPr lang="en-US" dirty="0" err="1"/>
              <a:t>Baradari</a:t>
            </a:r>
            <a:r>
              <a:rPr lang="en-US" dirty="0"/>
              <a:t>. In the garden complex, the </a:t>
            </a:r>
            <a:r>
              <a:rPr lang="en-US" dirty="0" err="1"/>
              <a:t>Baradari</a:t>
            </a:r>
            <a:r>
              <a:rPr lang="en-US" dirty="0"/>
              <a:t> had four exquisite doors made of stones supported by pillars. It is conjectured that these stone doors were ruins from old temples that were demolished by </a:t>
            </a:r>
            <a:r>
              <a:rPr lang="en-US" dirty="0" err="1"/>
              <a:t>Shahajahan</a:t>
            </a:r>
            <a:r>
              <a:rPr lang="en-US" dirty="0"/>
              <a:t>. The garden also provided large water troughs where a variety of fountains were fixed</a:t>
            </a:r>
          </a:p>
          <a:p>
            <a:endParaRPr lang="en-US" dirty="0"/>
          </a:p>
          <a:p>
            <a:endParaRPr lang="en-US" dirty="0"/>
          </a:p>
        </p:txBody>
      </p:sp>
    </p:spTree>
    <p:extLst>
      <p:ext uri="{BB962C8B-B14F-4D97-AF65-F5344CB8AC3E}">
        <p14:creationId xmlns:p14="http://schemas.microsoft.com/office/powerpoint/2010/main" xmlns="" val="194943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1"/>
            <a:ext cx="7848600" cy="838199"/>
          </a:xfrm>
        </p:spPr>
        <p:txBody>
          <a:bodyPr>
            <a:normAutofit/>
          </a:bodyPr>
          <a:lstStyle/>
          <a:p>
            <a:pPr marL="0" indent="0">
              <a:buNone/>
            </a:pPr>
            <a:r>
              <a:rPr lang="en-US" sz="4800" b="1" dirty="0"/>
              <a:t>Garden</a:t>
            </a:r>
          </a:p>
        </p:txBody>
      </p:sp>
      <p:sp>
        <p:nvSpPr>
          <p:cNvPr id="4" name="TextBox 3"/>
          <p:cNvSpPr txBox="1"/>
          <p:nvPr/>
        </p:nvSpPr>
        <p:spPr>
          <a:xfrm>
            <a:off x="685800" y="1905000"/>
            <a:ext cx="6705600" cy="2308324"/>
          </a:xfrm>
          <a:prstGeom prst="rect">
            <a:avLst/>
          </a:prstGeom>
          <a:noFill/>
        </p:spPr>
        <p:txBody>
          <a:bodyPr wrap="square" rtlCol="0">
            <a:spAutoFit/>
          </a:bodyPr>
          <a:lstStyle/>
          <a:p>
            <a:r>
              <a:rPr lang="en-US" dirty="0"/>
              <a:t> </a:t>
            </a:r>
            <a:r>
              <a:rPr lang="en-US" sz="2400" b="1" dirty="0"/>
              <a:t>"The cultivation, processing, and sale of fruits, nuts, vegetables, ornamental plants, and flowers as well as many additional services". ... Horticulture even refers to the growing of plants in a field or garden.</a:t>
            </a:r>
          </a:p>
          <a:p>
            <a:endParaRPr lang="en-US" sz="2400" b="1" dirty="0"/>
          </a:p>
        </p:txBody>
      </p:sp>
    </p:spTree>
    <p:extLst>
      <p:ext uri="{BB962C8B-B14F-4D97-AF65-F5344CB8AC3E}">
        <p14:creationId xmlns:p14="http://schemas.microsoft.com/office/powerpoint/2010/main" xmlns="" val="3908282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89931" y="533400"/>
            <a:ext cx="3382537" cy="1981200"/>
          </a:xfrm>
        </p:spPr>
      </p:pic>
      <p:sp>
        <p:nvSpPr>
          <p:cNvPr id="6" name="TextBox 5"/>
          <p:cNvSpPr txBox="1"/>
          <p:nvPr/>
        </p:nvSpPr>
        <p:spPr>
          <a:xfrm>
            <a:off x="990600" y="2895600"/>
            <a:ext cx="1981200" cy="381000"/>
          </a:xfrm>
          <a:prstGeom prst="rect">
            <a:avLst/>
          </a:prstGeom>
          <a:noFill/>
        </p:spPr>
        <p:txBody>
          <a:bodyPr wrap="square" rtlCol="0">
            <a:spAutoFit/>
          </a:bodyPr>
          <a:lstStyle/>
          <a:p>
            <a:r>
              <a:rPr lang="en-US" dirty="0" err="1"/>
              <a:t>Diwan</a:t>
            </a:r>
            <a:r>
              <a:rPr lang="en-US" dirty="0"/>
              <a:t>- e- </a:t>
            </a:r>
            <a:r>
              <a:rPr lang="en-US" dirty="0" err="1"/>
              <a:t>aam</a:t>
            </a:r>
            <a:r>
              <a:rPr lang="en-US" dirty="0"/>
              <a:t> </a:t>
            </a:r>
          </a:p>
        </p:txBody>
      </p:sp>
      <p:pic>
        <p:nvPicPr>
          <p:cNvPr id="7" name="Picture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486275" y="381000"/>
            <a:ext cx="3133725" cy="2133600"/>
          </a:xfrm>
          <a:prstGeom prst="rect">
            <a:avLst/>
          </a:prstGeom>
        </p:spPr>
      </p:pic>
      <p:sp>
        <p:nvSpPr>
          <p:cNvPr id="8" name="TextBox 7"/>
          <p:cNvSpPr txBox="1"/>
          <p:nvPr/>
        </p:nvSpPr>
        <p:spPr>
          <a:xfrm>
            <a:off x="5181600" y="3086100"/>
            <a:ext cx="2438400" cy="369332"/>
          </a:xfrm>
          <a:prstGeom prst="rect">
            <a:avLst/>
          </a:prstGeom>
          <a:noFill/>
        </p:spPr>
        <p:txBody>
          <a:bodyPr wrap="square" rtlCol="0">
            <a:spAutoFit/>
          </a:bodyPr>
          <a:lstStyle/>
          <a:p>
            <a:r>
              <a:rPr lang="en-US" dirty="0" err="1"/>
              <a:t>Diwan</a:t>
            </a:r>
            <a:r>
              <a:rPr lang="en-US" dirty="0"/>
              <a:t> -e-</a:t>
            </a:r>
            <a:r>
              <a:rPr lang="en-US" dirty="0" err="1"/>
              <a:t>khas</a:t>
            </a:r>
            <a:endParaRPr lang="en-US" dirty="0"/>
          </a:p>
        </p:txBody>
      </p:sp>
      <p:pic>
        <p:nvPicPr>
          <p:cNvPr id="9" name="Picture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28600" y="3455432"/>
            <a:ext cx="3124200" cy="2266950"/>
          </a:xfrm>
          <a:prstGeom prst="rect">
            <a:avLst/>
          </a:prstGeom>
        </p:spPr>
      </p:pic>
      <p:sp>
        <p:nvSpPr>
          <p:cNvPr id="10" name="TextBox 9"/>
          <p:cNvSpPr txBox="1"/>
          <p:nvPr/>
        </p:nvSpPr>
        <p:spPr>
          <a:xfrm>
            <a:off x="609600" y="5943600"/>
            <a:ext cx="3124200" cy="381000"/>
          </a:xfrm>
          <a:prstGeom prst="rect">
            <a:avLst/>
          </a:prstGeom>
          <a:noFill/>
        </p:spPr>
        <p:txBody>
          <a:bodyPr wrap="square" rtlCol="0">
            <a:spAutoFit/>
          </a:bodyPr>
          <a:lstStyle/>
          <a:p>
            <a:r>
              <a:rPr lang="en-US" dirty="0"/>
              <a:t>Fountain </a:t>
            </a:r>
          </a:p>
        </p:txBody>
      </p:sp>
      <p:pic>
        <p:nvPicPr>
          <p:cNvPr id="11" name="Picture 10"/>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4486274" y="3657600"/>
            <a:ext cx="2981325" cy="1971675"/>
          </a:xfrm>
          <a:prstGeom prst="rect">
            <a:avLst/>
          </a:prstGeom>
        </p:spPr>
      </p:pic>
      <p:sp>
        <p:nvSpPr>
          <p:cNvPr id="12" name="TextBox 11"/>
          <p:cNvSpPr txBox="1"/>
          <p:nvPr/>
        </p:nvSpPr>
        <p:spPr>
          <a:xfrm>
            <a:off x="4486274" y="5943600"/>
            <a:ext cx="2981325" cy="369332"/>
          </a:xfrm>
          <a:prstGeom prst="rect">
            <a:avLst/>
          </a:prstGeom>
          <a:noFill/>
        </p:spPr>
        <p:txBody>
          <a:bodyPr wrap="square" rtlCol="0">
            <a:spAutoFit/>
          </a:bodyPr>
          <a:lstStyle/>
          <a:p>
            <a:r>
              <a:rPr lang="en-US" dirty="0"/>
              <a:t>Shalimar during autumn </a:t>
            </a:r>
          </a:p>
        </p:txBody>
      </p:sp>
    </p:spTree>
    <p:extLst>
      <p:ext uri="{BB962C8B-B14F-4D97-AF65-F5344CB8AC3E}">
        <p14:creationId xmlns:p14="http://schemas.microsoft.com/office/powerpoint/2010/main" xmlns="" val="9027918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Plants found in </a:t>
            </a:r>
            <a:r>
              <a:rPr lang="en-US" dirty="0" err="1"/>
              <a:t>shalimar</a:t>
            </a:r>
            <a:r>
              <a:rPr lang="en-US" dirty="0"/>
              <a:t> garden </a:t>
            </a:r>
          </a:p>
          <a:p>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xmlns="" val="21660530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 </a:t>
            </a:r>
            <a:r>
              <a:rPr lang="en-US" dirty="0" err="1"/>
              <a:t>Veermata</a:t>
            </a:r>
            <a:r>
              <a:rPr lang="en-US" dirty="0"/>
              <a:t>  </a:t>
            </a:r>
            <a:r>
              <a:rPr lang="en-US" dirty="0" err="1"/>
              <a:t>Jijabai</a:t>
            </a:r>
            <a:r>
              <a:rPr lang="en-US" dirty="0"/>
              <a:t>  udyaan </a:t>
            </a:r>
            <a:br>
              <a:rPr lang="en-US" dirty="0"/>
            </a:br>
            <a:r>
              <a:rPr lang="en-US" dirty="0"/>
              <a:t/>
            </a:r>
            <a:br>
              <a:rPr lang="en-US" dirty="0"/>
            </a:br>
            <a:r>
              <a:rPr lang="en-US" dirty="0"/>
              <a:t/>
            </a:r>
            <a:br>
              <a:rPr lang="en-US" dirty="0"/>
            </a:br>
            <a:r>
              <a:rPr lang="en-US" dirty="0"/>
              <a:t/>
            </a:r>
            <a:br>
              <a:rPr lang="en-US" dirty="0"/>
            </a:b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81000" y="457200"/>
            <a:ext cx="3657600" cy="2440616"/>
          </a:xfrm>
        </p:spPr>
      </p:pic>
      <p:pic>
        <p:nvPicPr>
          <p:cNvPr id="7" name="Picture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09600" y="3327400"/>
            <a:ext cx="3276600" cy="3073400"/>
          </a:xfrm>
          <a:prstGeom prst="rect">
            <a:avLst/>
          </a:prstGeom>
        </p:spPr>
      </p:pic>
    </p:spTree>
    <p:extLst>
      <p:ext uri="{BB962C8B-B14F-4D97-AF65-F5344CB8AC3E}">
        <p14:creationId xmlns:p14="http://schemas.microsoft.com/office/powerpoint/2010/main" xmlns="" val="35101482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idx="1"/>
          </p:nvPr>
        </p:nvSpPr>
        <p:spPr>
          <a:xfrm>
            <a:off x="457200" y="1752599"/>
            <a:ext cx="7391400" cy="3810001"/>
          </a:xfrm>
        </p:spPr>
        <p:txBody>
          <a:bodyPr>
            <a:normAutofit/>
          </a:bodyPr>
          <a:lstStyle/>
          <a:p>
            <a:r>
              <a:rPr lang="en-US" dirty="0"/>
              <a:t>Formerly known as 'Rani Bagh' or 'Victoria Gardens', this place has been renamed as 'Jijamata Udyaan' or '</a:t>
            </a:r>
            <a:r>
              <a:rPr lang="en-US" dirty="0" err="1"/>
              <a:t>Veermata</a:t>
            </a:r>
            <a:r>
              <a:rPr lang="en-US" dirty="0"/>
              <a:t> </a:t>
            </a:r>
            <a:r>
              <a:rPr lang="en-US" dirty="0" err="1"/>
              <a:t>Jijabai</a:t>
            </a:r>
            <a:r>
              <a:rPr lang="en-US" dirty="0"/>
              <a:t> </a:t>
            </a:r>
            <a:r>
              <a:rPr lang="en-US" dirty="0" err="1"/>
              <a:t>Bhonsle</a:t>
            </a:r>
            <a:r>
              <a:rPr lang="en-US" dirty="0"/>
              <a:t> </a:t>
            </a:r>
            <a:r>
              <a:rPr lang="en-US" dirty="0" err="1"/>
              <a:t>Udyan</a:t>
            </a:r>
            <a:r>
              <a:rPr lang="en-US" dirty="0"/>
              <a:t>' in the memory of Maratha warrior </a:t>
            </a:r>
            <a:r>
              <a:rPr lang="en-US" dirty="0" err="1"/>
              <a:t>Shivaji's</a:t>
            </a:r>
            <a:r>
              <a:rPr lang="en-US" dirty="0"/>
              <a:t> mother. Victoria Gardens is located in </a:t>
            </a:r>
            <a:r>
              <a:rPr lang="en-US" dirty="0" err="1"/>
              <a:t>Byculla</a:t>
            </a:r>
            <a:r>
              <a:rPr lang="en-US" dirty="0"/>
              <a:t>, the heart of Mumbai. Inaugurated in 1861, this is considered to be one of the oldest zoos of India.</a:t>
            </a:r>
          </a:p>
          <a:p>
            <a:r>
              <a:rPr lang="en-US" dirty="0"/>
              <a:t>Another major attraction of this garden is the </a:t>
            </a:r>
            <a:r>
              <a:rPr lang="en-US" dirty="0" err="1"/>
              <a:t>Bhau</a:t>
            </a:r>
            <a:r>
              <a:rPr lang="en-US" dirty="0"/>
              <a:t> </a:t>
            </a:r>
            <a:r>
              <a:rPr lang="en-US" dirty="0" err="1"/>
              <a:t>Daji</a:t>
            </a:r>
            <a:r>
              <a:rPr lang="en-US" dirty="0"/>
              <a:t> Lad Museum (previously known as Victoria and Albert Museum).This museum is located in the same premises with the purpose of enhancing industrial as well as agricultural interests</a:t>
            </a:r>
          </a:p>
        </p:txBody>
      </p:sp>
      <p:sp>
        <p:nvSpPr>
          <p:cNvPr id="5" name="TextBox 4"/>
          <p:cNvSpPr txBox="1"/>
          <p:nvPr/>
        </p:nvSpPr>
        <p:spPr>
          <a:xfrm>
            <a:off x="457200" y="838200"/>
            <a:ext cx="7391400" cy="646331"/>
          </a:xfrm>
          <a:prstGeom prst="rect">
            <a:avLst/>
          </a:prstGeom>
          <a:noFill/>
        </p:spPr>
        <p:txBody>
          <a:bodyPr wrap="square" rtlCol="0">
            <a:spAutoFit/>
          </a:bodyPr>
          <a:lstStyle/>
          <a:p>
            <a:r>
              <a:rPr lang="en-US" dirty="0"/>
              <a:t>Introduction </a:t>
            </a:r>
          </a:p>
          <a:p>
            <a:endParaRPr lang="en-US" dirty="0"/>
          </a:p>
        </p:txBody>
      </p:sp>
    </p:spTree>
    <p:extLst>
      <p:ext uri="{BB962C8B-B14F-4D97-AF65-F5344CB8AC3E}">
        <p14:creationId xmlns:p14="http://schemas.microsoft.com/office/powerpoint/2010/main" xmlns="" val="41985056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381001"/>
            <a:ext cx="5181600" cy="4038600"/>
          </a:xfrm>
        </p:spPr>
        <p:txBody>
          <a:bodyPr/>
          <a:lstStyle/>
          <a:p>
            <a:r>
              <a:rPr lang="en-US" b="1" dirty="0"/>
              <a:t>History </a:t>
            </a:r>
            <a:r>
              <a:rPr lang="en-US" dirty="0"/>
              <a:t/>
            </a:r>
            <a:br>
              <a:rPr lang="en-US" dirty="0"/>
            </a:br>
            <a:r>
              <a:rPr lang="en-US" dirty="0"/>
              <a:t>The land where Victoria Gardens/Rani Bagh now stands was previously owned by an affluent Jewish businessman, David Sassoon. He instructed the famous </a:t>
            </a:r>
            <a:r>
              <a:rPr lang="en-US" dirty="0" err="1"/>
              <a:t>Lundons</a:t>
            </a:r>
            <a:r>
              <a:rPr lang="en-US" dirty="0"/>
              <a:t> architect to design the Victoria and Albert Museum. A clock tower was also built along with this, which still exists in the garden, but doesn't tell the time anymore. The interiors of this museum are quite similar to the </a:t>
            </a:r>
            <a:r>
              <a:rPr lang="en-US" dirty="0" err="1"/>
              <a:t>Magen</a:t>
            </a:r>
            <a:r>
              <a:rPr lang="en-US" dirty="0"/>
              <a:t> David synagogue of </a:t>
            </a:r>
            <a:r>
              <a:rPr lang="en-US" dirty="0" err="1"/>
              <a:t>Byculla</a:t>
            </a:r>
            <a:r>
              <a:rPr lang="en-US" dirty="0"/>
              <a:t>. Later, David Sassoon donated this land to the Municipal Corporation of Mumbai.</a:t>
            </a: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562600" y="3810000"/>
            <a:ext cx="2609850" cy="2428875"/>
          </a:xfrm>
          <a:prstGeom prst="rect">
            <a:avLst/>
          </a:prstGeom>
        </p:spPr>
      </p:pic>
    </p:spTree>
    <p:extLst>
      <p:ext uri="{BB962C8B-B14F-4D97-AF65-F5344CB8AC3E}">
        <p14:creationId xmlns:p14="http://schemas.microsoft.com/office/powerpoint/2010/main" xmlns="" val="4239477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57199" y="457200"/>
            <a:ext cx="3998501" cy="2667000"/>
          </a:xfrm>
        </p:spPr>
      </p:pic>
      <p:sp>
        <p:nvSpPr>
          <p:cNvPr id="3" name="Title 2"/>
          <p:cNvSpPr>
            <a:spLocks noGrp="1"/>
          </p:cNvSpPr>
          <p:nvPr>
            <p:ph type="title"/>
          </p:nvPr>
        </p:nvSpPr>
        <p:spPr/>
        <p:txBody>
          <a:bodyPr>
            <a:normAutofit/>
          </a:bodyPr>
          <a:lstStyle/>
          <a:p>
            <a:pPr algn="l"/>
            <a:r>
              <a:rPr lang="en-US" sz="2400" b="1" dirty="0"/>
              <a:t>Brindavan garden</a:t>
            </a:r>
            <a:br>
              <a:rPr lang="en-US" sz="2400" b="1" dirty="0"/>
            </a:br>
            <a:r>
              <a:rPr lang="en-US" sz="2400" b="1" dirty="0"/>
              <a:t>(Mysore)</a:t>
            </a:r>
            <a:r>
              <a:rPr lang="en-US" sz="1800" dirty="0"/>
              <a:t/>
            </a:r>
            <a:br>
              <a:rPr lang="en-US" sz="1800" dirty="0"/>
            </a:br>
            <a:r>
              <a:rPr lang="en-US" sz="1800" dirty="0"/>
              <a:t/>
            </a:r>
            <a:br>
              <a:rPr lang="en-US" sz="1800" dirty="0"/>
            </a:br>
            <a:r>
              <a:rPr lang="en-US" sz="1800" dirty="0"/>
              <a:t>The </a:t>
            </a:r>
            <a:r>
              <a:rPr lang="en-US" sz="1800" b="1" dirty="0"/>
              <a:t>Brindavan Gardens</a:t>
            </a:r>
            <a:r>
              <a:rPr lang="en-US" sz="1800" dirty="0"/>
              <a:t> is a garden located in the Mandya District of the Indian State of Karnataka. It lies adjoining the </a:t>
            </a:r>
            <a:r>
              <a:rPr lang="en-US" sz="1800" b="1" dirty="0" err="1">
                <a:solidFill>
                  <a:schemeClr val="tx1"/>
                </a:solidFill>
              </a:rPr>
              <a:t>Krishnarajasagara</a:t>
            </a:r>
            <a:r>
              <a:rPr lang="en-US" sz="1800" b="1" dirty="0">
                <a:solidFill>
                  <a:schemeClr val="tx1"/>
                </a:solidFill>
              </a:rPr>
              <a:t> dam  </a:t>
            </a:r>
            <a:r>
              <a:rPr lang="en-US" sz="1800" dirty="0"/>
              <a:t>which is built across the river </a:t>
            </a:r>
            <a:r>
              <a:rPr lang="en-US" sz="1800" dirty="0" err="1"/>
              <a:t>Kaveri</a:t>
            </a:r>
            <a:r>
              <a:rPr lang="en-US" sz="1800" dirty="0"/>
              <a:t>. </a:t>
            </a:r>
            <a:r>
              <a:rPr lang="en-US" sz="1800" baseline="30000" dirty="0"/>
              <a:t> </a:t>
            </a:r>
            <a:r>
              <a:rPr lang="en-US" sz="1800" dirty="0"/>
              <a:t>The work on laying out this garden was started in the year 1927 and completed in 1932.</a:t>
            </a:r>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14867" y="3276600"/>
            <a:ext cx="4080933" cy="2438400"/>
          </a:xfrm>
          <a:prstGeom prst="rect">
            <a:avLst/>
          </a:prstGeom>
        </p:spPr>
      </p:pic>
    </p:spTree>
    <p:extLst>
      <p:ext uri="{BB962C8B-B14F-4D97-AF65-F5344CB8AC3E}">
        <p14:creationId xmlns:p14="http://schemas.microsoft.com/office/powerpoint/2010/main" xmlns="" val="3730019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1001"/>
            <a:ext cx="7239000" cy="6095999"/>
          </a:xfrm>
        </p:spPr>
        <p:txBody>
          <a:bodyPr>
            <a:normAutofit lnSpcReduction="10000"/>
          </a:bodyPr>
          <a:lstStyle/>
          <a:p>
            <a:pPr marL="0" indent="0">
              <a:buNone/>
            </a:pPr>
            <a:r>
              <a:rPr lang="en-US" sz="2800" dirty="0"/>
              <a:t>History of Brindavan garden :-</a:t>
            </a:r>
          </a:p>
          <a:p>
            <a:r>
              <a:rPr lang="en-US" sz="1600" dirty="0"/>
              <a:t>The Brindavan Gardens, a celebrated beauty spot in this part of India is world famous for its </a:t>
            </a:r>
            <a:r>
              <a:rPr lang="en-US" sz="1600" b="1" dirty="0"/>
              <a:t>symmetric design</a:t>
            </a:r>
            <a:r>
              <a:rPr lang="en-US" sz="1600" dirty="0"/>
              <a:t>. It is one of the most beautifully laid out</a:t>
            </a:r>
            <a:r>
              <a:rPr lang="en-US" sz="1600" b="1" dirty="0"/>
              <a:t> terrace gardens</a:t>
            </a:r>
            <a:r>
              <a:rPr lang="en-US" sz="1600" dirty="0"/>
              <a:t> in the world.</a:t>
            </a:r>
          </a:p>
          <a:p>
            <a:r>
              <a:rPr lang="en-US" sz="1600" dirty="0"/>
              <a:t>The creation of this garden in the </a:t>
            </a:r>
            <a:r>
              <a:rPr lang="en-US" sz="1600" b="1" dirty="0"/>
              <a:t>Krishna raja Sagar Dam </a:t>
            </a:r>
            <a:r>
              <a:rPr lang="en-US" sz="1600" dirty="0"/>
              <a:t>site has been the achievement of </a:t>
            </a:r>
            <a:r>
              <a:rPr lang="en-US" sz="1600" b="1" dirty="0"/>
              <a:t>Sir Mirza Ismail</a:t>
            </a:r>
            <a:r>
              <a:rPr lang="en-US" sz="1600" dirty="0"/>
              <a:t>, the then </a:t>
            </a:r>
            <a:r>
              <a:rPr lang="en-US" sz="1600" b="1" dirty="0"/>
              <a:t>Dewan </a:t>
            </a:r>
            <a:r>
              <a:rPr lang="en-US" sz="1600" dirty="0"/>
              <a:t>of the princely State of </a:t>
            </a:r>
            <a:r>
              <a:rPr lang="en-US" sz="1600" b="1" dirty="0"/>
              <a:t>Mysore.</a:t>
            </a:r>
          </a:p>
          <a:p>
            <a:r>
              <a:rPr lang="en-US" sz="1600" dirty="0"/>
              <a:t>The beautification of the whole dam complex was conceived by </a:t>
            </a:r>
            <a:r>
              <a:rPr lang="en-US" sz="1600" b="1" dirty="0"/>
              <a:t>Sir Mirza Ismail. Modeled on the design of the Shalimar Gardens of Kashmir in the Mughal style</a:t>
            </a:r>
            <a:r>
              <a:rPr lang="en-US" sz="1600" dirty="0"/>
              <a:t>, the garden is enriched with a number of </a:t>
            </a:r>
            <a:r>
              <a:rPr lang="en-US" sz="1600" b="1" dirty="0"/>
              <a:t>terraces, parterres, fountains, running and cascading water channels, water chutes, lush green lawns, flower beds, shrubs and trees. Today, the Brindavan Gardens is world famous for its ethereal beauty, grandeur and illumination/ musical fountain.</a:t>
            </a:r>
          </a:p>
          <a:p>
            <a:r>
              <a:rPr lang="en-US" sz="1600" dirty="0"/>
              <a:t>Located in the Krishnaraja Sagar dam site in Srirangapatna taluk of Mandya district, the Brindavan Gardens is at a distance of 24 Km. from the famous cultural heritage centre of Karnataka – the city of Mysore, and 143 Km. from Bangalore, the capital city of Karnataka. </a:t>
            </a:r>
          </a:p>
          <a:p>
            <a:r>
              <a:rPr lang="en-US" sz="1600" dirty="0"/>
              <a:t>The Krishnaraja Sagar dam is built across the river Cauvery, one of the principal rivers in South India. The Cauvery rises in the hills of Brahmagiri – in </a:t>
            </a:r>
            <a:r>
              <a:rPr lang="en-US" sz="1600" dirty="0" err="1"/>
              <a:t>Talacauvery</a:t>
            </a:r>
            <a:r>
              <a:rPr lang="en-US" sz="1600" dirty="0"/>
              <a:t>, Kodagu District in the Western Ghats and traverses Eastwards in Karnataka for about 320 Km. before entering Tamil Nadu and finally joining the Bay of Bengal. </a:t>
            </a:r>
          </a:p>
          <a:p>
            <a:r>
              <a:rPr lang="en-US" sz="1600" dirty="0"/>
              <a:t>The dam is named after Krishnaraja Wodeyar IV during whose rule the Chief Engineer, Sir M. Vishveswaraya engineered the construction of the dam. The River Cauvery below the giant dam divides the garden into two parts.</a:t>
            </a:r>
            <a:endParaRPr lang="en-US" sz="1600" b="1" dirty="0"/>
          </a:p>
        </p:txBody>
      </p:sp>
    </p:spTree>
    <p:extLst>
      <p:ext uri="{BB962C8B-B14F-4D97-AF65-F5344CB8AC3E}">
        <p14:creationId xmlns:p14="http://schemas.microsoft.com/office/powerpoint/2010/main" xmlns="" val="3070999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7772400" cy="5714999"/>
          </a:xfrm>
        </p:spPr>
        <p:txBody>
          <a:bodyPr/>
          <a:lstStyle/>
          <a:p>
            <a:pPr marL="0" indent="0">
              <a:buNone/>
            </a:pPr>
            <a:r>
              <a:rPr lang="en-US" sz="2800" b="1" dirty="0"/>
              <a:t>Description</a:t>
            </a:r>
          </a:p>
          <a:p>
            <a:r>
              <a:rPr lang="en-US" dirty="0"/>
              <a:t>The Brindavan Gardens, primarily a </a:t>
            </a:r>
            <a:r>
              <a:rPr lang="en-US" b="1" dirty="0"/>
              <a:t>terrace garden </a:t>
            </a:r>
            <a:r>
              <a:rPr lang="en-US" dirty="0"/>
              <a:t>is laid out immediately behind the </a:t>
            </a:r>
            <a:r>
              <a:rPr lang="en-US" b="1" dirty="0"/>
              <a:t>Krishnaraja Sagar dam site</a:t>
            </a:r>
            <a:r>
              <a:rPr lang="en-US" dirty="0"/>
              <a:t>. The </a:t>
            </a:r>
            <a:r>
              <a:rPr lang="en-US" b="1" dirty="0"/>
              <a:t>Department of Horticulture in 1927 </a:t>
            </a:r>
            <a:r>
              <a:rPr lang="en-US" dirty="0"/>
              <a:t>started the work of laying out this garden, then called the </a:t>
            </a:r>
            <a:r>
              <a:rPr lang="en-US" b="1" dirty="0" err="1"/>
              <a:t>Krishnarajendra</a:t>
            </a:r>
            <a:r>
              <a:rPr lang="en-US" b="1" dirty="0"/>
              <a:t> Terrace Garden. </a:t>
            </a:r>
          </a:p>
          <a:p>
            <a:r>
              <a:rPr lang="en-US" dirty="0"/>
              <a:t>Today, the garden extends over an area of 60 acres and it is laid out in the three terraces, which ends in a horseshoe shape. The slopes are planted with </a:t>
            </a:r>
            <a:r>
              <a:rPr lang="en-US" dirty="0" err="1"/>
              <a:t>colourful</a:t>
            </a:r>
            <a:r>
              <a:rPr lang="en-US" dirty="0"/>
              <a:t> </a:t>
            </a:r>
            <a:r>
              <a:rPr lang="en-US" b="1" dirty="0" err="1"/>
              <a:t>Bougainvilleas</a:t>
            </a:r>
            <a:r>
              <a:rPr lang="en-US" b="1" dirty="0"/>
              <a:t> </a:t>
            </a:r>
            <a:r>
              <a:rPr lang="en-US" dirty="0"/>
              <a:t>and </a:t>
            </a:r>
            <a:r>
              <a:rPr lang="en-US" b="1" dirty="0"/>
              <a:t>ornamental plants. </a:t>
            </a:r>
          </a:p>
          <a:p>
            <a:r>
              <a:rPr lang="en-US" dirty="0"/>
              <a:t>This garden is a </a:t>
            </a:r>
            <a:r>
              <a:rPr lang="en-US" b="1" dirty="0"/>
              <a:t>public park </a:t>
            </a:r>
            <a:r>
              <a:rPr lang="en-US" dirty="0"/>
              <a:t>and it is one of the </a:t>
            </a:r>
            <a:r>
              <a:rPr lang="en-US" b="1" dirty="0"/>
              <a:t>important tourist spots of India. </a:t>
            </a:r>
            <a:r>
              <a:rPr lang="en-US" dirty="0"/>
              <a:t>The garden is enriched with </a:t>
            </a:r>
            <a:r>
              <a:rPr lang="en-US" b="1" dirty="0"/>
              <a:t>innumerable fountains decorated with </a:t>
            </a:r>
            <a:r>
              <a:rPr lang="en-US" b="1" dirty="0" err="1"/>
              <a:t>coloured</a:t>
            </a:r>
            <a:r>
              <a:rPr lang="en-US" b="1" dirty="0"/>
              <a:t> lighting</a:t>
            </a:r>
            <a:r>
              <a:rPr lang="en-US" dirty="0"/>
              <a:t>. The illuminated running waters and fountains with changing </a:t>
            </a:r>
            <a:r>
              <a:rPr lang="en-US" dirty="0" err="1"/>
              <a:t>colours</a:t>
            </a:r>
            <a:r>
              <a:rPr lang="en-US" dirty="0"/>
              <a:t> of lights is an event that the tourists can look forward to in the evenings. The garden has many open spaces, lawns, </a:t>
            </a:r>
            <a:r>
              <a:rPr lang="en-US" b="1" dirty="0"/>
              <a:t>illuminated flower beds and ornamental plants. </a:t>
            </a:r>
            <a:r>
              <a:rPr lang="en-US" dirty="0"/>
              <a:t>It also has </a:t>
            </a:r>
            <a:r>
              <a:rPr lang="en-US" b="1" dirty="0"/>
              <a:t>well laid out roads and pathways. </a:t>
            </a:r>
          </a:p>
          <a:p>
            <a:r>
              <a:rPr lang="en-US" dirty="0"/>
              <a:t>The Brindavan Gardens is the best-illuminated terrace garden in India. The boating pond in the midst of the garden is a location where the visitors can enjoy a boat ride. The whole garden when illuminated is an enchanting site to see.</a:t>
            </a:r>
          </a:p>
          <a:p>
            <a:endParaRPr lang="en-US" dirty="0"/>
          </a:p>
        </p:txBody>
      </p:sp>
    </p:spTree>
    <p:extLst>
      <p:ext uri="{BB962C8B-B14F-4D97-AF65-F5344CB8AC3E}">
        <p14:creationId xmlns:p14="http://schemas.microsoft.com/office/powerpoint/2010/main" xmlns="" val="1885833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76200" y="228600"/>
            <a:ext cx="3998501" cy="2667000"/>
          </a:xfrm>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6200" y="3124200"/>
            <a:ext cx="4171950" cy="312896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495800" y="304800"/>
            <a:ext cx="3733799" cy="4705350"/>
          </a:xfrm>
          <a:prstGeom prst="rect">
            <a:avLst/>
          </a:prstGeom>
        </p:spPr>
      </p:pic>
    </p:spTree>
    <p:extLst>
      <p:ext uri="{BB962C8B-B14F-4D97-AF65-F5344CB8AC3E}">
        <p14:creationId xmlns:p14="http://schemas.microsoft.com/office/powerpoint/2010/main" xmlns="" val="4117062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idx="1"/>
          </p:nvPr>
        </p:nvSpPr>
        <p:spPr>
          <a:xfrm>
            <a:off x="457200" y="457200"/>
            <a:ext cx="8001000" cy="5715000"/>
          </a:xfrm>
        </p:spPr>
        <p:txBody>
          <a:bodyPr>
            <a:normAutofit fontScale="92500" lnSpcReduction="10000"/>
          </a:bodyPr>
          <a:lstStyle/>
          <a:p>
            <a:r>
              <a:rPr lang="en-US" dirty="0"/>
              <a:t>Brindavan Gardens</a:t>
            </a:r>
          </a:p>
          <a:p>
            <a:r>
              <a:rPr lang="en-US" dirty="0"/>
              <a:t>The garden is divided into -</a:t>
            </a:r>
          </a:p>
          <a:p>
            <a:r>
              <a:rPr lang="en-US" dirty="0"/>
              <a:t>The main gate area</a:t>
            </a:r>
          </a:p>
          <a:p>
            <a:r>
              <a:rPr lang="en-US" dirty="0"/>
              <a:t>South Brindavan</a:t>
            </a:r>
          </a:p>
          <a:p>
            <a:r>
              <a:rPr lang="en-US" dirty="0"/>
              <a:t>North Brindavan</a:t>
            </a:r>
          </a:p>
          <a:p>
            <a:r>
              <a:rPr lang="en-US" dirty="0" err="1"/>
              <a:t>Childrens</a:t>
            </a:r>
            <a:r>
              <a:rPr lang="en-US" dirty="0"/>
              <a:t>’ Garden</a:t>
            </a:r>
          </a:p>
          <a:p>
            <a:r>
              <a:rPr lang="en-US" dirty="0"/>
              <a:t>The main gate is designed on the model of the India Gate, New Delhi. Rose gardens on either side of the gate are worth seeing. Attractive lawns, annual flowerbeds, perennial flowering plants, ornamental hedges are maintained.</a:t>
            </a:r>
          </a:p>
          <a:p>
            <a:r>
              <a:rPr lang="en-US" dirty="0"/>
              <a:t>South Brindavan is the area near the Cauvery Statue. The area in front of the statue is the </a:t>
            </a:r>
            <a:r>
              <a:rPr lang="en-US" dirty="0" err="1"/>
              <a:t>Kaveramma</a:t>
            </a:r>
            <a:r>
              <a:rPr lang="en-US" dirty="0"/>
              <a:t> circle which has big sized water fountains. Distinct styles of terrace gardens can be seen here. Bougainvillea and </a:t>
            </a:r>
            <a:r>
              <a:rPr lang="en-US" dirty="0" err="1"/>
              <a:t>allamanda</a:t>
            </a:r>
            <a:r>
              <a:rPr lang="en-US" dirty="0"/>
              <a:t> plants are grown on the slopes of the terraces. A lawn is maintained in the terrace garden with annual and perennial flower beds and ornamental hedges in the periphery. Cypress plants are found in the centre. Dwarf statutes are found aplenty in the terraces and many fountains are also located. The fountain always sprinkles water and this is maintained by the water pressure when the dam in its full capacity. The garden is made more attractive with different </a:t>
            </a:r>
            <a:r>
              <a:rPr lang="en-US" dirty="0" err="1"/>
              <a:t>coloured</a:t>
            </a:r>
            <a:r>
              <a:rPr lang="en-US" dirty="0"/>
              <a:t> lights for illumination. This garden is most spectacular in the evenings when the area is illuminated with the fountains on. A glass house in the South Brindavan is used for propagating and maintaining different types of ornamental plants that are required for beautifying the Brindavan Gardens so also for sale at scheduled rates.</a:t>
            </a:r>
          </a:p>
          <a:p>
            <a:endParaRPr lang="en-US" dirty="0"/>
          </a:p>
          <a:p>
            <a:endParaRPr lang="en-US" dirty="0"/>
          </a:p>
        </p:txBody>
      </p:sp>
    </p:spTree>
    <p:extLst>
      <p:ext uri="{BB962C8B-B14F-4D97-AF65-F5344CB8AC3E}">
        <p14:creationId xmlns:p14="http://schemas.microsoft.com/office/powerpoint/2010/main" xmlns="" val="1267498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idx="1"/>
          </p:nvPr>
        </p:nvSpPr>
        <p:spPr>
          <a:xfrm>
            <a:off x="457200" y="457200"/>
            <a:ext cx="7924800" cy="5715000"/>
          </a:xfrm>
        </p:spPr>
        <p:txBody>
          <a:bodyPr/>
          <a:lstStyle/>
          <a:p>
            <a:r>
              <a:rPr lang="en-US" dirty="0"/>
              <a:t>North Brindavan: consists of an area encompassing four extensive terraces. In each of the four terraces, extensive lawns, many ornamental annual and perennial flowerbeds and rows of ornamental trees are found. The terrace gardens are beautified with small fountains decorated with different </a:t>
            </a:r>
            <a:r>
              <a:rPr lang="en-US" dirty="0" err="1"/>
              <a:t>coloured</a:t>
            </a:r>
            <a:r>
              <a:rPr lang="en-US" dirty="0"/>
              <a:t> lights. Tree avenues of Sago Palm, copper pod, </a:t>
            </a:r>
            <a:r>
              <a:rPr lang="en-US" dirty="0" err="1"/>
              <a:t>polyalthea</a:t>
            </a:r>
            <a:r>
              <a:rPr lang="en-US" dirty="0"/>
              <a:t> are found in the road that runs parallel to the main dam road. Arches of </a:t>
            </a:r>
            <a:r>
              <a:rPr lang="en-US" dirty="0" err="1"/>
              <a:t>Bougainvilleas</a:t>
            </a:r>
            <a:r>
              <a:rPr lang="en-US" dirty="0"/>
              <a:t> and Bignonia </a:t>
            </a:r>
            <a:r>
              <a:rPr lang="en-US" dirty="0" err="1"/>
              <a:t>venusta</a:t>
            </a:r>
            <a:r>
              <a:rPr lang="en-US" dirty="0"/>
              <a:t> are found over the pathways on either side of the garden. Shrubs of Bougainvillea, </a:t>
            </a:r>
            <a:r>
              <a:rPr lang="en-US" dirty="0" err="1"/>
              <a:t>Allamanda</a:t>
            </a:r>
            <a:r>
              <a:rPr lang="en-US" dirty="0"/>
              <a:t>, Bignonia </a:t>
            </a:r>
            <a:r>
              <a:rPr lang="en-US" dirty="0" err="1"/>
              <a:t>magnifica</a:t>
            </a:r>
            <a:r>
              <a:rPr lang="en-US" dirty="0"/>
              <a:t>, </a:t>
            </a:r>
            <a:r>
              <a:rPr lang="en-US" dirty="0" err="1"/>
              <a:t>Homskloidia</a:t>
            </a:r>
            <a:r>
              <a:rPr lang="en-US" dirty="0"/>
              <a:t> </a:t>
            </a:r>
            <a:r>
              <a:rPr lang="en-US" dirty="0" err="1"/>
              <a:t>sanguina</a:t>
            </a:r>
            <a:r>
              <a:rPr lang="en-US" dirty="0"/>
              <a:t> are found on the slopes of the terraces. Many ornamental trees are also found in the North Brindavan gardens. An ornamental plant nursery is maintained for multiplication and maintenance of plants for sales.</a:t>
            </a:r>
          </a:p>
          <a:p>
            <a:r>
              <a:rPr lang="en-US" dirty="0"/>
              <a:t>A glass house with collection of cacti and succulents is maintained to cater to the needs of planting material for the garden and for sales. In between the North and South Brindavan is the river Cauvery. Visitors can enjoy a boat ride in the river. Boating facilities are also provided for tourists. These facilities are maintained by the Karnataka State Tourism Development Corporation.</a:t>
            </a:r>
          </a:p>
          <a:p>
            <a:endParaRPr lang="en-US" dirty="0"/>
          </a:p>
        </p:txBody>
      </p:sp>
    </p:spTree>
    <p:extLst>
      <p:ext uri="{BB962C8B-B14F-4D97-AF65-F5344CB8AC3E}">
        <p14:creationId xmlns:p14="http://schemas.microsoft.com/office/powerpoint/2010/main" xmlns="" val="695537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077200" cy="5714999"/>
          </a:xfrm>
        </p:spPr>
        <p:txBody>
          <a:bodyPr/>
          <a:lstStyle/>
          <a:p>
            <a:r>
              <a:rPr lang="en-US" b="1" dirty="0" err="1"/>
              <a:t>Childrens</a:t>
            </a:r>
            <a:r>
              <a:rPr lang="en-US" b="1" dirty="0"/>
              <a:t>’ Park</a:t>
            </a:r>
            <a:endParaRPr lang="en-US" dirty="0"/>
          </a:p>
          <a:p>
            <a:r>
              <a:rPr lang="en-US" dirty="0"/>
              <a:t>Located beside the South Brindavan towards the right is the </a:t>
            </a:r>
            <a:r>
              <a:rPr lang="en-US" dirty="0" err="1"/>
              <a:t>Childrens</a:t>
            </a:r>
            <a:r>
              <a:rPr lang="en-US" dirty="0"/>
              <a:t>’ Park. In the park are found slide, and concrete animals, birds and aquatic species and items/structures for children to play.</a:t>
            </a:r>
            <a:r>
              <a:rPr lang="en-US" b="1" dirty="0"/>
              <a:t/>
            </a:r>
            <a:br>
              <a:rPr lang="en-US" b="1" dirty="0"/>
            </a:br>
            <a:r>
              <a:rPr lang="en-US" b="1" dirty="0"/>
              <a:t/>
            </a:r>
            <a:br>
              <a:rPr lang="en-US" b="1" dirty="0"/>
            </a:br>
            <a:r>
              <a:rPr lang="en-US" b="1" dirty="0"/>
              <a:t>Government Fruit Orchard</a:t>
            </a:r>
            <a:endParaRPr lang="en-US" dirty="0"/>
          </a:p>
          <a:p>
            <a:r>
              <a:rPr lang="en-US" dirty="0"/>
              <a:t>A fruit orchard has been established in an area of 75 acres near the North bank of the Krishnaraja Sagar Dam. Established based on modern technology, the fruit orchard is a model farm; a place for teaching about fruit culture to the visitors and those interested in horticulture. This farm was developed with the aim of producing quality-planting materials of fruits and high yielding hybrid coconut seedlings. The fruits and plantation crops grown in this garden are Mango, Guava, </a:t>
            </a:r>
            <a:r>
              <a:rPr lang="en-US" dirty="0" err="1"/>
              <a:t>Sapota</a:t>
            </a:r>
            <a:r>
              <a:rPr lang="en-US" dirty="0"/>
              <a:t>, Litchi, </a:t>
            </a:r>
            <a:r>
              <a:rPr lang="en-US" dirty="0" err="1"/>
              <a:t>Roseapple</a:t>
            </a:r>
            <a:r>
              <a:rPr lang="en-US" dirty="0"/>
              <a:t>, </a:t>
            </a:r>
            <a:r>
              <a:rPr lang="en-US" dirty="0" err="1"/>
              <a:t>Bilimbi</a:t>
            </a:r>
            <a:r>
              <a:rPr lang="en-US" dirty="0"/>
              <a:t>, </a:t>
            </a:r>
            <a:r>
              <a:rPr lang="en-US" dirty="0" err="1"/>
              <a:t>Aonla</a:t>
            </a:r>
            <a:r>
              <a:rPr lang="en-US" dirty="0"/>
              <a:t>, </a:t>
            </a:r>
            <a:r>
              <a:rPr lang="en-US" dirty="0" err="1"/>
              <a:t>Avacado</a:t>
            </a:r>
            <a:r>
              <a:rPr lang="en-US" dirty="0"/>
              <a:t>, Malayan apple, </a:t>
            </a:r>
            <a:r>
              <a:rPr lang="en-US" dirty="0" err="1"/>
              <a:t>Arecanut</a:t>
            </a:r>
            <a:r>
              <a:rPr lang="en-US" dirty="0"/>
              <a:t>, Coconut etc.</a:t>
            </a:r>
          </a:p>
          <a:p>
            <a:r>
              <a:rPr lang="en-US" dirty="0"/>
              <a:t>The </a:t>
            </a:r>
            <a:r>
              <a:rPr lang="en-US" dirty="0" err="1"/>
              <a:t>TxD</a:t>
            </a:r>
            <a:r>
              <a:rPr lang="en-US" dirty="0"/>
              <a:t> (Tall x Dwarf Centrally sponsored scheme / Coconut hybrid development scheme has been in operation from the year 1968-69. Every year a large number of </a:t>
            </a:r>
            <a:r>
              <a:rPr lang="en-US" dirty="0" err="1"/>
              <a:t>TxD</a:t>
            </a:r>
            <a:r>
              <a:rPr lang="en-US" dirty="0"/>
              <a:t> hybrids are developed in this farm for distribution to the farmers. Perhaps, this is the most important hybrid coconut seedling production centre in the State.</a:t>
            </a:r>
          </a:p>
          <a:p>
            <a:endParaRPr lang="en-US" dirty="0"/>
          </a:p>
          <a:p>
            <a:endParaRPr lang="en-US" dirty="0"/>
          </a:p>
        </p:txBody>
      </p:sp>
    </p:spTree>
    <p:extLst>
      <p:ext uri="{BB962C8B-B14F-4D97-AF65-F5344CB8AC3E}">
        <p14:creationId xmlns:p14="http://schemas.microsoft.com/office/powerpoint/2010/main" xmlns="" val="2882898335"/>
      </p:ext>
    </p:extLst>
  </p:cSld>
  <p:clrMapOvr>
    <a:masterClrMapping/>
  </p:clrMapOvr>
</p:sld>
</file>

<file path=ppt/theme/theme1.xml><?xml version="1.0" encoding="utf-8"?>
<a:theme xmlns:a="http://schemas.openxmlformats.org/drawingml/2006/main" name="Composit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osite">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242</TotalTime>
  <Words>1727</Words>
  <Application>Microsoft Office PowerPoint</Application>
  <PresentationFormat>On-screen Show (4:3)</PresentationFormat>
  <Paragraphs>98</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Composite</vt:lpstr>
      <vt:lpstr>Horticulture </vt:lpstr>
      <vt:lpstr>Slide 2</vt:lpstr>
      <vt:lpstr>Brindavan garden (Mysore)  The Brindavan Gardens is a garden located in the Mandya District of the Indian State of Karnataka. It lies adjoining the Krishnarajasagara dam  which is built across the river Kaveri.  The work on laying out this garden was started in the year 1927 and completed in 1932.</vt:lpstr>
      <vt:lpstr>Slide 4</vt:lpstr>
      <vt:lpstr>Slide 5</vt:lpstr>
      <vt:lpstr>Slide 6</vt:lpstr>
      <vt:lpstr>Slide 7</vt:lpstr>
      <vt:lpstr>Slide 8</vt:lpstr>
      <vt:lpstr>Slide 9</vt:lpstr>
      <vt:lpstr>Slide 10</vt:lpstr>
      <vt:lpstr>Slide 11</vt:lpstr>
      <vt:lpstr>Slide 12</vt:lpstr>
      <vt:lpstr>Slide 13</vt:lpstr>
      <vt:lpstr>Slide 14</vt:lpstr>
      <vt:lpstr>Shalimar garden  Shalimar Bagh is a Mughal garden in Srinagar, linked through a channel to the northeast of Dal Lake, on its right bank located on the outskirts of Srinagar city in Jammu and Kashmir, India.  The Bagh was built by Mughal Emperor Jahangir for his wife Nur Jahan, in 1619. The Bagh is considered the high point of Mughal horticulture It is now a public park. It is also called the "Crown of Srinagar“.             </vt:lpstr>
      <vt:lpstr>Slide 16</vt:lpstr>
      <vt:lpstr>Slide 17</vt:lpstr>
      <vt:lpstr>Slide 18</vt:lpstr>
      <vt:lpstr>Slide 19</vt:lpstr>
      <vt:lpstr>Slide 20</vt:lpstr>
      <vt:lpstr>Slide 21</vt:lpstr>
      <vt:lpstr> Veermata  Jijabai  udyaan     </vt:lpstr>
      <vt:lpstr>Slide 23</vt:lpstr>
      <vt:lpstr>Slide 24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Horticulture project</dc:title>
  <dc:creator>Vinod Kumar Pandey</dc:creator>
  <cp:lastModifiedBy>Lenovo</cp:lastModifiedBy>
  <cp:revision>25</cp:revision>
  <dcterms:created xsi:type="dcterms:W3CDTF">2006-08-16T00:00:00Z</dcterms:created>
  <dcterms:modified xsi:type="dcterms:W3CDTF">2019-03-30T11:15:03Z</dcterms:modified>
</cp:coreProperties>
</file>