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 id="264" r:id="rId9"/>
    <p:sldId id="265" r:id="rId10"/>
    <p:sldId id="266" r:id="rId11"/>
    <p:sldId id="271" r:id="rId12"/>
    <p:sldId id="272" r:id="rId13"/>
    <p:sldId id="269" r:id="rId14"/>
    <p:sldId id="270" r:id="rId15"/>
    <p:sldId id="273" r:id="rId16"/>
    <p:sldId id="274" r:id="rId17"/>
    <p:sldId id="282" r:id="rId18"/>
    <p:sldId id="276" r:id="rId19"/>
    <p:sldId id="275" r:id="rId20"/>
    <p:sldId id="277" r:id="rId21"/>
    <p:sldId id="285" r:id="rId22"/>
    <p:sldId id="284" r:id="rId23"/>
    <p:sldId id="286" r:id="rId24"/>
    <p:sldId id="287" r:id="rId25"/>
    <p:sldId id="288" r:id="rId26"/>
    <p:sldId id="289" r:id="rId27"/>
    <p:sldId id="290"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64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2B7CD6A-05FC-4C04-B957-16540803CA36}" type="datetimeFigureOut">
              <a:rPr lang="en-US" smtClean="0"/>
              <a:t>01-Aug-21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406C63-AB87-4FD5-83B2-8D622D17A273}" type="slidenum">
              <a:rPr lang="en-US" smtClean="0"/>
              <a:t>‹#›</a:t>
            </a:fld>
            <a:endParaRPr lang="en-US"/>
          </a:p>
        </p:txBody>
      </p:sp>
    </p:spTree>
    <p:extLst>
      <p:ext uri="{BB962C8B-B14F-4D97-AF65-F5344CB8AC3E}">
        <p14:creationId xmlns:p14="http://schemas.microsoft.com/office/powerpoint/2010/main" val="33445281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B7CD6A-05FC-4C04-B957-16540803CA36}" type="datetimeFigureOut">
              <a:rPr lang="en-US" smtClean="0"/>
              <a:t>01-Aug-21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406C63-AB87-4FD5-83B2-8D622D17A273}" type="slidenum">
              <a:rPr lang="en-US" smtClean="0"/>
              <a:t>‹#›</a:t>
            </a:fld>
            <a:endParaRPr lang="en-US"/>
          </a:p>
        </p:txBody>
      </p:sp>
    </p:spTree>
    <p:extLst>
      <p:ext uri="{BB962C8B-B14F-4D97-AF65-F5344CB8AC3E}">
        <p14:creationId xmlns:p14="http://schemas.microsoft.com/office/powerpoint/2010/main" val="1563640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B7CD6A-05FC-4C04-B957-16540803CA36}" type="datetimeFigureOut">
              <a:rPr lang="en-US" smtClean="0"/>
              <a:t>01-Aug-21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406C63-AB87-4FD5-83B2-8D622D17A273}"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8258152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B7CD6A-05FC-4C04-B957-16540803CA36}" type="datetimeFigureOut">
              <a:rPr lang="en-US" smtClean="0"/>
              <a:t>01-Aug-21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406C63-AB87-4FD5-83B2-8D622D17A273}" type="slidenum">
              <a:rPr lang="en-US" smtClean="0"/>
              <a:t>‹#›</a:t>
            </a:fld>
            <a:endParaRPr lang="en-US"/>
          </a:p>
        </p:txBody>
      </p:sp>
    </p:spTree>
    <p:extLst>
      <p:ext uri="{BB962C8B-B14F-4D97-AF65-F5344CB8AC3E}">
        <p14:creationId xmlns:p14="http://schemas.microsoft.com/office/powerpoint/2010/main" val="22575514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B7CD6A-05FC-4C04-B957-16540803CA36}" type="datetimeFigureOut">
              <a:rPr lang="en-US" smtClean="0"/>
              <a:t>01-Aug-21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406C63-AB87-4FD5-83B2-8D622D17A273}"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1175405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B7CD6A-05FC-4C04-B957-16540803CA36}" type="datetimeFigureOut">
              <a:rPr lang="en-US" smtClean="0"/>
              <a:t>01-Aug-21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406C63-AB87-4FD5-83B2-8D622D17A273}" type="slidenum">
              <a:rPr lang="en-US" smtClean="0"/>
              <a:t>‹#›</a:t>
            </a:fld>
            <a:endParaRPr lang="en-US"/>
          </a:p>
        </p:txBody>
      </p:sp>
    </p:spTree>
    <p:extLst>
      <p:ext uri="{BB962C8B-B14F-4D97-AF65-F5344CB8AC3E}">
        <p14:creationId xmlns:p14="http://schemas.microsoft.com/office/powerpoint/2010/main" val="3248703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B7CD6A-05FC-4C04-B957-16540803CA36}" type="datetimeFigureOut">
              <a:rPr lang="en-US" smtClean="0"/>
              <a:t>01-Aug-21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406C63-AB87-4FD5-83B2-8D622D17A273}" type="slidenum">
              <a:rPr lang="en-US" smtClean="0"/>
              <a:t>‹#›</a:t>
            </a:fld>
            <a:endParaRPr lang="en-US"/>
          </a:p>
        </p:txBody>
      </p:sp>
    </p:spTree>
    <p:extLst>
      <p:ext uri="{BB962C8B-B14F-4D97-AF65-F5344CB8AC3E}">
        <p14:creationId xmlns:p14="http://schemas.microsoft.com/office/powerpoint/2010/main" val="38215663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B7CD6A-05FC-4C04-B957-16540803CA36}" type="datetimeFigureOut">
              <a:rPr lang="en-US" smtClean="0"/>
              <a:t>01-Aug-21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406C63-AB87-4FD5-83B2-8D622D17A273}" type="slidenum">
              <a:rPr lang="en-US" smtClean="0"/>
              <a:t>‹#›</a:t>
            </a:fld>
            <a:endParaRPr lang="en-US"/>
          </a:p>
        </p:txBody>
      </p:sp>
    </p:spTree>
    <p:extLst>
      <p:ext uri="{BB962C8B-B14F-4D97-AF65-F5344CB8AC3E}">
        <p14:creationId xmlns:p14="http://schemas.microsoft.com/office/powerpoint/2010/main" val="1734051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B7CD6A-05FC-4C04-B957-16540803CA36}" type="datetimeFigureOut">
              <a:rPr lang="en-US" smtClean="0"/>
              <a:t>01-Aug-21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406C63-AB87-4FD5-83B2-8D622D17A273}" type="slidenum">
              <a:rPr lang="en-US" smtClean="0"/>
              <a:t>‹#›</a:t>
            </a:fld>
            <a:endParaRPr lang="en-US"/>
          </a:p>
        </p:txBody>
      </p:sp>
    </p:spTree>
    <p:extLst>
      <p:ext uri="{BB962C8B-B14F-4D97-AF65-F5344CB8AC3E}">
        <p14:creationId xmlns:p14="http://schemas.microsoft.com/office/powerpoint/2010/main" val="1710369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B7CD6A-05FC-4C04-B957-16540803CA36}" type="datetimeFigureOut">
              <a:rPr lang="en-US" smtClean="0"/>
              <a:t>01-Aug-21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406C63-AB87-4FD5-83B2-8D622D17A273}" type="slidenum">
              <a:rPr lang="en-US" smtClean="0"/>
              <a:t>‹#›</a:t>
            </a:fld>
            <a:endParaRPr lang="en-US"/>
          </a:p>
        </p:txBody>
      </p:sp>
    </p:spTree>
    <p:extLst>
      <p:ext uri="{BB962C8B-B14F-4D97-AF65-F5344CB8AC3E}">
        <p14:creationId xmlns:p14="http://schemas.microsoft.com/office/powerpoint/2010/main" val="287258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2B7CD6A-05FC-4C04-B957-16540803CA36}" type="datetimeFigureOut">
              <a:rPr lang="en-US" smtClean="0"/>
              <a:t>01-Aug-21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406C63-AB87-4FD5-83B2-8D622D17A273}" type="slidenum">
              <a:rPr lang="en-US" smtClean="0"/>
              <a:t>‹#›</a:t>
            </a:fld>
            <a:endParaRPr lang="en-US"/>
          </a:p>
        </p:txBody>
      </p:sp>
    </p:spTree>
    <p:extLst>
      <p:ext uri="{BB962C8B-B14F-4D97-AF65-F5344CB8AC3E}">
        <p14:creationId xmlns:p14="http://schemas.microsoft.com/office/powerpoint/2010/main" val="2933283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2B7CD6A-05FC-4C04-B957-16540803CA36}" type="datetimeFigureOut">
              <a:rPr lang="en-US" smtClean="0"/>
              <a:t>01-Aug-21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3406C63-AB87-4FD5-83B2-8D622D17A273}" type="slidenum">
              <a:rPr lang="en-US" smtClean="0"/>
              <a:t>‹#›</a:t>
            </a:fld>
            <a:endParaRPr lang="en-US"/>
          </a:p>
        </p:txBody>
      </p:sp>
    </p:spTree>
    <p:extLst>
      <p:ext uri="{BB962C8B-B14F-4D97-AF65-F5344CB8AC3E}">
        <p14:creationId xmlns:p14="http://schemas.microsoft.com/office/powerpoint/2010/main" val="3119256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2B7CD6A-05FC-4C04-B957-16540803CA36}" type="datetimeFigureOut">
              <a:rPr lang="en-US" smtClean="0"/>
              <a:t>01-Aug-21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3406C63-AB87-4FD5-83B2-8D622D17A273}" type="slidenum">
              <a:rPr lang="en-US" smtClean="0"/>
              <a:t>‹#›</a:t>
            </a:fld>
            <a:endParaRPr lang="en-US"/>
          </a:p>
        </p:txBody>
      </p:sp>
    </p:spTree>
    <p:extLst>
      <p:ext uri="{BB962C8B-B14F-4D97-AF65-F5344CB8AC3E}">
        <p14:creationId xmlns:p14="http://schemas.microsoft.com/office/powerpoint/2010/main" val="40173513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B7CD6A-05FC-4C04-B957-16540803CA36}" type="datetimeFigureOut">
              <a:rPr lang="en-US" smtClean="0"/>
              <a:t>01-Aug-21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3406C63-AB87-4FD5-83B2-8D622D17A273}" type="slidenum">
              <a:rPr lang="en-US" smtClean="0"/>
              <a:t>‹#›</a:t>
            </a:fld>
            <a:endParaRPr lang="en-US"/>
          </a:p>
        </p:txBody>
      </p:sp>
    </p:spTree>
    <p:extLst>
      <p:ext uri="{BB962C8B-B14F-4D97-AF65-F5344CB8AC3E}">
        <p14:creationId xmlns:p14="http://schemas.microsoft.com/office/powerpoint/2010/main" val="432193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B7CD6A-05FC-4C04-B957-16540803CA36}" type="datetimeFigureOut">
              <a:rPr lang="en-US" smtClean="0"/>
              <a:t>01-Aug-21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406C63-AB87-4FD5-83B2-8D622D17A273}" type="slidenum">
              <a:rPr lang="en-US" smtClean="0"/>
              <a:t>‹#›</a:t>
            </a:fld>
            <a:endParaRPr lang="en-US"/>
          </a:p>
        </p:txBody>
      </p:sp>
    </p:spTree>
    <p:extLst>
      <p:ext uri="{BB962C8B-B14F-4D97-AF65-F5344CB8AC3E}">
        <p14:creationId xmlns:p14="http://schemas.microsoft.com/office/powerpoint/2010/main" val="3645677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B7CD6A-05FC-4C04-B957-16540803CA36}" type="datetimeFigureOut">
              <a:rPr lang="en-US" smtClean="0"/>
              <a:t>01-Aug-21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406C63-AB87-4FD5-83B2-8D622D17A273}" type="slidenum">
              <a:rPr lang="en-US" smtClean="0"/>
              <a:t>‹#›</a:t>
            </a:fld>
            <a:endParaRPr lang="en-US"/>
          </a:p>
        </p:txBody>
      </p:sp>
    </p:spTree>
    <p:extLst>
      <p:ext uri="{BB962C8B-B14F-4D97-AF65-F5344CB8AC3E}">
        <p14:creationId xmlns:p14="http://schemas.microsoft.com/office/powerpoint/2010/main" val="1769391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2B7CD6A-05FC-4C04-B957-16540803CA36}" type="datetimeFigureOut">
              <a:rPr lang="en-US" smtClean="0"/>
              <a:t>01-Aug-21</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3406C63-AB87-4FD5-83B2-8D622D17A273}" type="slidenum">
              <a:rPr lang="en-US" smtClean="0"/>
              <a:t>‹#›</a:t>
            </a:fld>
            <a:endParaRPr lang="en-US"/>
          </a:p>
        </p:txBody>
      </p:sp>
    </p:spTree>
    <p:extLst>
      <p:ext uri="{BB962C8B-B14F-4D97-AF65-F5344CB8AC3E}">
        <p14:creationId xmlns:p14="http://schemas.microsoft.com/office/powerpoint/2010/main" val="15274909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youtube.com/watch?v=Om2FMpJVqOY"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SERVICES MARKET SEGMENTATION</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3665661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53" y="66743"/>
            <a:ext cx="10515600" cy="558900"/>
          </a:xfrm>
        </p:spPr>
        <p:txBody>
          <a:bodyPr>
            <a:normAutofit fontScale="90000"/>
          </a:bodyPr>
          <a:lstStyle/>
          <a:p>
            <a:endParaRPr lang="en-US" dirty="0"/>
          </a:p>
        </p:txBody>
      </p:sp>
      <p:sp>
        <p:nvSpPr>
          <p:cNvPr id="3" name="Content Placeholder 2"/>
          <p:cNvSpPr>
            <a:spLocks noGrp="1"/>
          </p:cNvSpPr>
          <p:nvPr>
            <p:ph idx="1"/>
          </p:nvPr>
        </p:nvSpPr>
        <p:spPr>
          <a:xfrm>
            <a:off x="135556" y="712269"/>
            <a:ext cx="11905648" cy="6145731"/>
          </a:xfrm>
        </p:spPr>
        <p:txBody>
          <a:bodyPr>
            <a:normAutofit/>
          </a:bodyPr>
          <a:lstStyle/>
          <a:p>
            <a:r>
              <a:rPr lang="en-US" sz="2000" dirty="0">
                <a:latin typeface="Arial" panose="020B0604020202020204" pitchFamily="34" charset="0"/>
                <a:cs typeface="Arial" panose="020B0604020202020204" pitchFamily="34" charset="0"/>
              </a:rPr>
              <a:t>However if target customers are identified properly the brand will be able to communicate its offering successfully. The brand may identify a </a:t>
            </a:r>
            <a:r>
              <a:rPr lang="en-US" sz="2000" dirty="0" smtClean="0">
                <a:latin typeface="Arial" panose="020B0604020202020204" pitchFamily="34" charset="0"/>
                <a:cs typeface="Arial" panose="020B0604020202020204" pitchFamily="34" charset="0"/>
              </a:rPr>
              <a:t>segment , the unfulfilled needs, develop a correct product, </a:t>
            </a:r>
            <a:r>
              <a:rPr lang="en-US" sz="2000" dirty="0" err="1" smtClean="0">
                <a:latin typeface="Arial" panose="020B0604020202020204" pitchFamily="34" charset="0"/>
                <a:cs typeface="Arial" panose="020B0604020202020204" pitchFamily="34" charset="0"/>
              </a:rPr>
              <a:t>eg</a:t>
            </a:r>
            <a:r>
              <a:rPr lang="en-US" sz="2000" dirty="0" smtClean="0">
                <a:latin typeface="Arial" panose="020B0604020202020204" pitchFamily="34" charset="0"/>
                <a:cs typeface="Arial" panose="020B0604020202020204" pitchFamily="34" charset="0"/>
              </a:rPr>
              <a:t> an overdraft linked housing loan for businessmen. The product itself will adhere the customers. The bank needs to think holistically about the needs of the customers and how with all its resources, cost effectively address the needs. Many a times it has been found that although the PSBs are having the right products but lack of proper focusing to the customers has left with a situation of shifting customers. </a:t>
            </a:r>
            <a:endParaRPr lang="en-US" sz="2000" dirty="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It may be understood from performance of private sector banks that people are </a:t>
            </a:r>
            <a:r>
              <a:rPr lang="en-US" sz="2000" dirty="0" err="1" smtClean="0">
                <a:latin typeface="Arial" panose="020B0604020202020204" pitchFamily="34" charset="0"/>
                <a:cs typeface="Arial" panose="020B0604020202020204" pitchFamily="34" charset="0"/>
              </a:rPr>
              <a:t>readyto</a:t>
            </a:r>
            <a:r>
              <a:rPr lang="en-US" sz="2000" dirty="0" smtClean="0">
                <a:latin typeface="Arial" panose="020B0604020202020204" pitchFamily="34" charset="0"/>
                <a:cs typeface="Arial" panose="020B0604020202020204" pitchFamily="34" charset="0"/>
              </a:rPr>
              <a:t> </a:t>
            </a:r>
            <a:r>
              <a:rPr lang="en-US" sz="2000" dirty="0" err="1" smtClean="0">
                <a:latin typeface="Arial" panose="020B0604020202020204" pitchFamily="34" charset="0"/>
                <a:cs typeface="Arial" panose="020B0604020202020204" pitchFamily="34" charset="0"/>
              </a:rPr>
              <a:t>shel</a:t>
            </a:r>
            <a:r>
              <a:rPr lang="en-US" sz="2000" dirty="0" smtClean="0">
                <a:latin typeface="Arial" panose="020B0604020202020204" pitchFamily="34" charset="0"/>
                <a:cs typeface="Arial" panose="020B0604020202020204" pitchFamily="34" charset="0"/>
              </a:rPr>
              <a:t> a bit more for obtaining the proper services. Many times the PSBs had to reposition their own products just to react to the competition. </a:t>
            </a:r>
          </a:p>
          <a:p>
            <a:r>
              <a:rPr lang="en-US" sz="2000" dirty="0" smtClean="0">
                <a:latin typeface="Arial" panose="020B0604020202020204" pitchFamily="34" charset="0"/>
                <a:cs typeface="Arial" panose="020B0604020202020204" pitchFamily="34" charset="0"/>
              </a:rPr>
              <a:t>Banks are differentiating themselves on the basis of uniqueness of products. However with a strict regulatory compliance requirements the products remain basically the same. This leaves them to differentiate on the basis of service provided. Those banks who are capable of understanding the needs perfectly are able to better place their products. The speed of delivery along with accuracy is becoming the new yardstick. Disruptions in service, IT threats are issues the banks have to address in the background. They cannot advertise their internal systems but showcase the customer satisfaction, awards won in a bid to differentiate themselves.</a:t>
            </a:r>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97513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1000"/>
                                        <p:tgtEl>
                                          <p:spTgt spid="3">
                                            <p:txEl>
                                              <p:pRg st="2" end="2"/>
                                            </p:txEl>
                                          </p:spTgt>
                                        </p:tgtEl>
                                      </p:cBhvr>
                                    </p:animEffect>
                                    <p:anim calcmode="lin" valueType="num">
                                      <p:cBhvr>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 y="202130"/>
            <a:ext cx="10515600" cy="250257"/>
          </a:xfrm>
        </p:spPr>
        <p:txBody>
          <a:bodyPr>
            <a:noAutofit/>
          </a:bodyPr>
          <a:lstStyle/>
          <a:p>
            <a:r>
              <a:rPr lang="en-US" sz="1800" dirty="0" smtClean="0">
                <a:latin typeface="Arial Black" panose="020B0A04020102020204" pitchFamily="34" charset="0"/>
              </a:rPr>
              <a:t>PROMOTION</a:t>
            </a:r>
            <a:endParaRPr lang="en-US" sz="1800" dirty="0">
              <a:latin typeface="Arial Black" panose="020B0A04020102020204" pitchFamily="34" charset="0"/>
            </a:endParaRPr>
          </a:p>
        </p:txBody>
      </p:sp>
      <p:sp>
        <p:nvSpPr>
          <p:cNvPr id="3" name="Content Placeholder 2"/>
          <p:cNvSpPr>
            <a:spLocks noGrp="1"/>
          </p:cNvSpPr>
          <p:nvPr>
            <p:ph idx="1"/>
          </p:nvPr>
        </p:nvSpPr>
        <p:spPr>
          <a:xfrm>
            <a:off x="174057" y="644892"/>
            <a:ext cx="11905648" cy="6063915"/>
          </a:xfrm>
        </p:spPr>
        <p:txBody>
          <a:bodyPr>
            <a:normAutofit fontScale="85000" lnSpcReduction="10000"/>
          </a:bodyPr>
          <a:lstStyle/>
          <a:p>
            <a:r>
              <a:rPr lang="en-US" sz="2000" dirty="0" smtClean="0">
                <a:latin typeface="Arial" panose="020B0604020202020204" pitchFamily="34" charset="0"/>
                <a:cs typeface="Arial" panose="020B0604020202020204" pitchFamily="34" charset="0"/>
              </a:rPr>
              <a:t>Promotion is the exercise of communicating the properties of brands. They are the principle means of engaging with the customer at different levels. It begins with humble </a:t>
            </a:r>
            <a:r>
              <a:rPr lang="en-US" sz="2000" b="1" i="1" dirty="0" smtClean="0">
                <a:latin typeface="Arial" panose="020B0604020202020204" pitchFamily="34" charset="0"/>
                <a:cs typeface="Arial" panose="020B0604020202020204" pitchFamily="34" charset="0"/>
              </a:rPr>
              <a:t>informing</a:t>
            </a:r>
            <a:r>
              <a:rPr lang="en-US" sz="2000" dirty="0" smtClean="0">
                <a:latin typeface="Arial" panose="020B0604020202020204" pitchFamily="34" charset="0"/>
                <a:cs typeface="Arial" panose="020B0604020202020204" pitchFamily="34" charset="0"/>
              </a:rPr>
              <a:t> of the product to the customer. It then engages in </a:t>
            </a:r>
            <a:r>
              <a:rPr lang="en-US" sz="2000" b="1" i="1" dirty="0" smtClean="0">
                <a:latin typeface="Arial" panose="020B0604020202020204" pitchFamily="34" charset="0"/>
                <a:cs typeface="Arial" panose="020B0604020202020204" pitchFamily="34" charset="0"/>
              </a:rPr>
              <a:t>reminding</a:t>
            </a:r>
            <a:r>
              <a:rPr lang="en-US" sz="2000" dirty="0" smtClean="0">
                <a:latin typeface="Arial" panose="020B0604020202020204" pitchFamily="34" charset="0"/>
                <a:cs typeface="Arial" panose="020B0604020202020204" pitchFamily="34" charset="0"/>
              </a:rPr>
              <a:t> the prospect about the product. Repeated reminders serves the purpose of </a:t>
            </a:r>
            <a:r>
              <a:rPr lang="en-US" sz="2000" b="1" i="1" dirty="0" err="1" smtClean="0">
                <a:latin typeface="Arial" panose="020B0604020202020204" pitchFamily="34" charset="0"/>
                <a:cs typeface="Arial" panose="020B0604020202020204" pitchFamily="34" charset="0"/>
              </a:rPr>
              <a:t>persuation</a:t>
            </a:r>
            <a:r>
              <a:rPr lang="en-US" sz="2000" b="1" i="1" dirty="0" smtClean="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The entire exercise does the job of reinforcing the brand image in the minds of the customer. Promotion may be directly about the product or subtle promotion of a brand by sponsoring a social campaign, a marathon, undertaking benevolent works where the logo or brand names are displayed on T shirts, caps, etc. </a:t>
            </a:r>
            <a:endParaRPr lang="en-US" sz="2000" dirty="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Today with increase in competition, information technology, PLCs have shortened and need for differentiation has increased. So it is on the promotional aspect the coverage the same is conveyed to the customers. Markets are fragmenting and segmented markets are replacing the mass markets. The usual promotional mix are : </a:t>
            </a:r>
          </a:p>
          <a:p>
            <a:r>
              <a:rPr lang="en-US" sz="2000" dirty="0" smtClean="0">
                <a:latin typeface="Arial" panose="020B0604020202020204" pitchFamily="34" charset="0"/>
                <a:cs typeface="Arial" panose="020B0604020202020204" pitchFamily="34" charset="0"/>
              </a:rPr>
              <a:t>Advertising : by means of visual or audio clips (radio, mobile ringtones) that convey the image of the products. It is a one way communication and requires large budgets. The media may be as varied as possible , depending upon the innovativeness of the ad agency. They may be given in short impulses or one large ad. The ethics are prevalent and respected in the industry. The </a:t>
            </a:r>
            <a:r>
              <a:rPr lang="en-US" sz="2000" dirty="0" err="1" smtClean="0">
                <a:latin typeface="Arial" panose="020B0604020202020204" pitchFamily="34" charset="0"/>
                <a:cs typeface="Arial" panose="020B0604020202020204" pitchFamily="34" charset="0"/>
              </a:rPr>
              <a:t>advt</a:t>
            </a:r>
            <a:r>
              <a:rPr lang="en-US" sz="2000" dirty="0" smtClean="0">
                <a:latin typeface="Arial" panose="020B0604020202020204" pitchFamily="34" charset="0"/>
                <a:cs typeface="Arial" panose="020B0604020202020204" pitchFamily="34" charset="0"/>
              </a:rPr>
              <a:t> must be synchronous with the image of the product depicted, quality &amp; price.</a:t>
            </a:r>
          </a:p>
          <a:p>
            <a:r>
              <a:rPr lang="en-US" sz="2000" dirty="0" smtClean="0">
                <a:latin typeface="Arial" panose="020B0604020202020204" pitchFamily="34" charset="0"/>
                <a:cs typeface="Arial" panose="020B0604020202020204" pitchFamily="34" charset="0"/>
              </a:rPr>
              <a:t>Personal selling. It is useful for those products that require demonstration and deep penetration. It is more focused and result oriented than advertising. However it is a costly affair.</a:t>
            </a:r>
          </a:p>
          <a:p>
            <a:r>
              <a:rPr lang="en-US" sz="2000" dirty="0" smtClean="0">
                <a:latin typeface="Arial" panose="020B0604020202020204" pitchFamily="34" charset="0"/>
                <a:cs typeface="Arial" panose="020B0604020202020204" pitchFamily="34" charset="0"/>
              </a:rPr>
              <a:t>Sales promotion. In order to garner large scale support for products in short time or for introduction of new products, sales promotion by way of free samples, introductory discounts, exhibition and fares, </a:t>
            </a:r>
            <a:r>
              <a:rPr lang="en-US" sz="2000" dirty="0" err="1" smtClean="0">
                <a:latin typeface="Arial" panose="020B0604020202020204" pitchFamily="34" charset="0"/>
                <a:cs typeface="Arial" panose="020B0604020202020204" pitchFamily="34" charset="0"/>
              </a:rPr>
              <a:t>eg</a:t>
            </a:r>
            <a:r>
              <a:rPr lang="en-US" sz="2000" dirty="0" smtClean="0">
                <a:latin typeface="Arial" panose="020B0604020202020204" pitchFamily="34" charset="0"/>
                <a:cs typeface="Arial" panose="020B0604020202020204" pitchFamily="34" charset="0"/>
              </a:rPr>
              <a:t> deposit fortnight, festival offers on auto loan interest rates and fee waivers, gifts, </a:t>
            </a:r>
            <a:r>
              <a:rPr lang="en-US" sz="2000" dirty="0" err="1" smtClean="0">
                <a:latin typeface="Arial" panose="020B0604020202020204" pitchFamily="34" charset="0"/>
                <a:cs typeface="Arial" panose="020B0604020202020204" pitchFamily="34" charset="0"/>
              </a:rPr>
              <a:t>etc</a:t>
            </a: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Public Relations: These are general promotions like sponsoring college fests, musical </a:t>
            </a:r>
            <a:r>
              <a:rPr lang="en-US" sz="2000" dirty="0" err="1" smtClean="0">
                <a:latin typeface="Arial" panose="020B0604020202020204" pitchFamily="34" charset="0"/>
                <a:cs typeface="Arial" panose="020B0604020202020204" pitchFamily="34" charset="0"/>
              </a:rPr>
              <a:t>programmes</a:t>
            </a:r>
            <a:r>
              <a:rPr lang="en-US" sz="2000" dirty="0" smtClean="0">
                <a:latin typeface="Arial" panose="020B0604020202020204" pitchFamily="34" charset="0"/>
                <a:cs typeface="Arial" panose="020B0604020202020204" pitchFamily="34" charset="0"/>
              </a:rPr>
              <a:t>, press briefings, tree </a:t>
            </a:r>
            <a:r>
              <a:rPr lang="en-US" sz="2000" dirty="0" err="1" smtClean="0">
                <a:latin typeface="Arial" panose="020B0604020202020204" pitchFamily="34" charset="0"/>
                <a:cs typeface="Arial" panose="020B0604020202020204" pitchFamily="34" charset="0"/>
              </a:rPr>
              <a:t>planatations</a:t>
            </a:r>
            <a:r>
              <a:rPr lang="en-US" sz="2000" dirty="0" smtClean="0">
                <a:latin typeface="Arial" panose="020B0604020202020204" pitchFamily="34" charset="0"/>
                <a:cs typeface="Arial" panose="020B0604020202020204" pitchFamily="34" charset="0"/>
              </a:rPr>
              <a:t>, blood donation camps, charities </a:t>
            </a:r>
            <a:r>
              <a:rPr lang="en-US" sz="2000" dirty="0" err="1" smtClean="0">
                <a:latin typeface="Arial" panose="020B0604020202020204" pitchFamily="34" charset="0"/>
                <a:cs typeface="Arial" panose="020B0604020202020204" pitchFamily="34" charset="0"/>
              </a:rPr>
              <a:t>etc</a:t>
            </a:r>
            <a:r>
              <a:rPr lang="en-US" sz="2000" dirty="0" smtClean="0">
                <a:latin typeface="Arial" panose="020B0604020202020204" pitchFamily="34" charset="0"/>
                <a:cs typeface="Arial" panose="020B0604020202020204" pitchFamily="34" charset="0"/>
              </a:rPr>
              <a:t> that raise the image of the firm as a responsible corporate citizen. This goes a long way in brand building and moving any negativities in people in case any adverse development happens.</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4961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circle(in)">
                                      <p:cBhvr>
                                        <p:cTn id="24" dur="20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1000"/>
                                        <p:tgtEl>
                                          <p:spTgt spid="3">
                                            <p:txEl>
                                              <p:pRg st="4" end="4"/>
                                            </p:txEl>
                                          </p:spTgt>
                                        </p:tgtEl>
                                      </p:cBhvr>
                                    </p:animEffect>
                                    <p:anim calcmode="lin" valueType="num">
                                      <p:cBhvr>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fade">
                                      <p:cBhvr>
                                        <p:cTn id="43" dur="1000"/>
                                        <p:tgtEl>
                                          <p:spTgt spid="3">
                                            <p:txEl>
                                              <p:pRg st="5" end="5"/>
                                            </p:txEl>
                                          </p:spTgt>
                                        </p:tgtEl>
                                      </p:cBhvr>
                                    </p:animEffect>
                                    <p:anim calcmode="lin" valueType="num">
                                      <p:cBhvr>
                                        <p:cTn id="4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7944" y="0"/>
            <a:ext cx="10515600" cy="260517"/>
          </a:xfrm>
        </p:spPr>
        <p:txBody>
          <a:bodyPr>
            <a:noAutofit/>
          </a:bodyPr>
          <a:lstStyle/>
          <a:p>
            <a:r>
              <a:rPr lang="en-US" sz="1800" dirty="0" smtClean="0">
                <a:latin typeface="Arial Black" panose="020B0A04020102020204" pitchFamily="34" charset="0"/>
              </a:rPr>
              <a:t>STRATEGIES &amp; FACTORS</a:t>
            </a:r>
            <a:endParaRPr lang="en-US" sz="1800" dirty="0">
              <a:latin typeface="Arial Black" panose="020B0A04020102020204" pitchFamily="34" charset="0"/>
            </a:endParaRPr>
          </a:p>
        </p:txBody>
      </p:sp>
      <p:sp>
        <p:nvSpPr>
          <p:cNvPr id="3" name="Content Placeholder 2"/>
          <p:cNvSpPr>
            <a:spLocks noGrp="1"/>
          </p:cNvSpPr>
          <p:nvPr>
            <p:ph idx="1"/>
          </p:nvPr>
        </p:nvSpPr>
        <p:spPr>
          <a:xfrm>
            <a:off x="0" y="375384"/>
            <a:ext cx="12192000" cy="6482615"/>
          </a:xfrm>
        </p:spPr>
        <p:txBody>
          <a:bodyPr>
            <a:normAutofit/>
          </a:bodyPr>
          <a:lstStyle/>
          <a:p>
            <a:r>
              <a:rPr lang="en-US" sz="1800" dirty="0" smtClean="0">
                <a:latin typeface="Arial" panose="020B0604020202020204" pitchFamily="34" charset="0"/>
                <a:cs typeface="Arial" panose="020B0604020202020204" pitchFamily="34" charset="0"/>
              </a:rPr>
              <a:t>Push strategy: The promotional measures are directed towards the channel members </a:t>
            </a:r>
            <a:r>
              <a:rPr lang="en-US" sz="1800" dirty="0" err="1" smtClean="0">
                <a:latin typeface="Arial" panose="020B0604020202020204" pitchFamily="34" charset="0"/>
                <a:cs typeface="Arial" panose="020B0604020202020204" pitchFamily="34" charset="0"/>
              </a:rPr>
              <a:t>e.g</a:t>
            </a:r>
            <a:r>
              <a:rPr lang="en-US" sz="1800" dirty="0" smtClean="0">
                <a:latin typeface="Arial" panose="020B0604020202020204" pitchFamily="34" charset="0"/>
                <a:cs typeface="Arial" panose="020B0604020202020204" pitchFamily="34" charset="0"/>
              </a:rPr>
              <a:t> retailers, wholesalers, to induce them to buy more stocks from the firm and accordingly sell them to customers by more display, recommendation to buy, etc. Here the promotional cost is the additional discount given to dealers.</a:t>
            </a:r>
          </a:p>
          <a:p>
            <a:r>
              <a:rPr lang="en-US" sz="1800" dirty="0" smtClean="0">
                <a:latin typeface="Arial" panose="020B0604020202020204" pitchFamily="34" charset="0"/>
                <a:cs typeface="Arial" panose="020B0604020202020204" pitchFamily="34" charset="0"/>
              </a:rPr>
              <a:t>Pull strategy : The end consumers are induced to buy. They create the pull by demanding the same from retailers and thereby the wholesalers, who will be buying more from the firm. Here the promotional expenditures are that spent on advertising, door to door campaigns and free samples.</a:t>
            </a:r>
          </a:p>
          <a:p>
            <a:r>
              <a:rPr lang="en-US" sz="1800" dirty="0" smtClean="0">
                <a:latin typeface="Arial" panose="020B0604020202020204" pitchFamily="34" charset="0"/>
                <a:cs typeface="Arial" panose="020B0604020202020204" pitchFamily="34" charset="0"/>
              </a:rPr>
              <a:t>It depends upon the industry, which strategy will work better. Push strategy works better with standardized goods and pull strategy works better with service industry and differentiated products.</a:t>
            </a:r>
          </a:p>
          <a:p>
            <a:pPr marL="0" lvl="0" indent="0" defTabSz="914400" eaLnBrk="0" fontAlgn="base" hangingPunct="0">
              <a:spcBef>
                <a:spcPct val="0"/>
              </a:spcBef>
              <a:spcAft>
                <a:spcPct val="0"/>
              </a:spcAft>
              <a:buClrTx/>
              <a:buSzTx/>
              <a:buNone/>
            </a:pPr>
            <a:r>
              <a:rPr lang="en-US" dirty="0" smtClean="0">
                <a:solidFill>
                  <a:srgbClr val="000000"/>
                </a:solidFill>
                <a:latin typeface="Verdana" panose="020B0604030504040204" pitchFamily="34" charset="0"/>
              </a:rPr>
              <a:t>                  </a:t>
            </a:r>
          </a:p>
          <a:p>
            <a:pPr marL="0" lvl="0" indent="0" defTabSz="914400" eaLnBrk="0" fontAlgn="base" hangingPunct="0">
              <a:spcBef>
                <a:spcPct val="0"/>
              </a:spcBef>
              <a:spcAft>
                <a:spcPct val="0"/>
              </a:spcAft>
              <a:buClrTx/>
              <a:buSzTx/>
              <a:buNone/>
            </a:pPr>
            <a:r>
              <a:rPr lang="en-US" dirty="0">
                <a:solidFill>
                  <a:srgbClr val="000000"/>
                </a:solidFill>
                <a:latin typeface="Verdana" panose="020B0604030504040204" pitchFamily="34" charset="0"/>
              </a:rPr>
              <a:t> </a:t>
            </a:r>
            <a:r>
              <a:rPr lang="en-US" dirty="0" smtClean="0">
                <a:solidFill>
                  <a:srgbClr val="000000"/>
                </a:solidFill>
                <a:latin typeface="Verdana" panose="020B0604030504040204" pitchFamily="34" charset="0"/>
              </a:rPr>
              <a:t>    How </a:t>
            </a:r>
            <a:r>
              <a:rPr lang="en-US" dirty="0">
                <a:solidFill>
                  <a:srgbClr val="000000"/>
                </a:solidFill>
                <a:latin typeface="Verdana" panose="020B0604030504040204" pitchFamily="34" charset="0"/>
              </a:rPr>
              <a:t>to Design a Service </a:t>
            </a:r>
            <a:r>
              <a:rPr lang="en-US" dirty="0" smtClean="0">
                <a:solidFill>
                  <a:srgbClr val="000000"/>
                </a:solidFill>
                <a:latin typeface="Verdana" panose="020B0604030504040204" pitchFamily="34" charset="0"/>
              </a:rPr>
              <a:t>Promotion  : finding answers to the questions</a:t>
            </a:r>
          </a:p>
          <a:p>
            <a:pPr marL="0" lvl="0" indent="0" defTabSz="914400" eaLnBrk="0" fontAlgn="base" hangingPunct="0">
              <a:spcBef>
                <a:spcPct val="0"/>
              </a:spcBef>
              <a:spcAft>
                <a:spcPct val="0"/>
              </a:spcAft>
              <a:buClrTx/>
              <a:buSzTx/>
              <a:buNone/>
            </a:pPr>
            <a:endParaRPr lang="en-US" dirty="0">
              <a:solidFill>
                <a:schemeClr val="tx1"/>
              </a:solidFill>
            </a:endParaRPr>
          </a:p>
          <a:p>
            <a:pPr marL="0" lvl="0" indent="0" defTabSz="914400" eaLnBrk="0" fontAlgn="base" hangingPunct="0">
              <a:spcBef>
                <a:spcPct val="0"/>
              </a:spcBef>
              <a:spcAft>
                <a:spcPct val="0"/>
              </a:spcAft>
              <a:buClrTx/>
              <a:buSzTx/>
              <a:buNone/>
            </a:pPr>
            <a:r>
              <a:rPr lang="en-US" dirty="0" smtClean="0">
                <a:solidFill>
                  <a:schemeClr val="tx1"/>
                </a:solidFill>
                <a:latin typeface="Verdana" panose="020B0604030504040204" pitchFamily="34" charset="0"/>
              </a:rPr>
              <a:t>     Which </a:t>
            </a:r>
            <a:r>
              <a:rPr lang="en-US" dirty="0">
                <a:solidFill>
                  <a:schemeClr val="tx1"/>
                </a:solidFill>
                <a:latin typeface="Verdana" panose="020B0604030504040204" pitchFamily="34" charset="0"/>
              </a:rPr>
              <a:t>Services to </a:t>
            </a:r>
            <a:r>
              <a:rPr lang="en-US" dirty="0" smtClean="0">
                <a:solidFill>
                  <a:schemeClr val="tx1"/>
                </a:solidFill>
                <a:latin typeface="Verdana" panose="020B0604030504040204" pitchFamily="34" charset="0"/>
              </a:rPr>
              <a:t>Promote</a:t>
            </a:r>
            <a:r>
              <a:rPr lang="en-US" dirty="0">
                <a:solidFill>
                  <a:schemeClr val="tx1"/>
                </a:solidFill>
                <a:latin typeface="Verdana" panose="020B0604030504040204" pitchFamily="34" charset="0"/>
              </a:rPr>
              <a:t/>
            </a:r>
            <a:br>
              <a:rPr lang="en-US" dirty="0">
                <a:solidFill>
                  <a:schemeClr val="tx1"/>
                </a:solidFill>
                <a:latin typeface="Verdana" panose="020B0604030504040204" pitchFamily="34" charset="0"/>
              </a:rPr>
            </a:br>
            <a:r>
              <a:rPr lang="en-US" dirty="0" smtClean="0">
                <a:solidFill>
                  <a:schemeClr val="tx1"/>
                </a:solidFill>
                <a:latin typeface="Verdana" panose="020B0604030504040204" pitchFamily="34" charset="0"/>
              </a:rPr>
              <a:t>     Who </a:t>
            </a:r>
            <a:r>
              <a:rPr lang="en-US" dirty="0">
                <a:solidFill>
                  <a:schemeClr val="tx1"/>
                </a:solidFill>
                <a:latin typeface="Verdana" panose="020B0604030504040204" pitchFamily="34" charset="0"/>
              </a:rPr>
              <a:t>would be the Target Customer</a:t>
            </a:r>
            <a:br>
              <a:rPr lang="en-US" dirty="0">
                <a:solidFill>
                  <a:schemeClr val="tx1"/>
                </a:solidFill>
                <a:latin typeface="Verdana" panose="020B0604030504040204" pitchFamily="34" charset="0"/>
              </a:rPr>
            </a:br>
            <a:r>
              <a:rPr lang="en-US" dirty="0" smtClean="0">
                <a:solidFill>
                  <a:schemeClr val="tx1"/>
                </a:solidFill>
                <a:latin typeface="Verdana" panose="020B0604030504040204" pitchFamily="34" charset="0"/>
              </a:rPr>
              <a:t>     What </a:t>
            </a:r>
            <a:r>
              <a:rPr lang="en-US" dirty="0">
                <a:solidFill>
                  <a:schemeClr val="tx1"/>
                </a:solidFill>
                <a:latin typeface="Verdana" panose="020B0604030504040204" pitchFamily="34" charset="0"/>
              </a:rPr>
              <a:t>would be the Value Added to the Product/Brand</a:t>
            </a:r>
            <a:br>
              <a:rPr lang="en-US" dirty="0">
                <a:solidFill>
                  <a:schemeClr val="tx1"/>
                </a:solidFill>
                <a:latin typeface="Verdana" panose="020B0604030504040204" pitchFamily="34" charset="0"/>
              </a:rPr>
            </a:br>
            <a:r>
              <a:rPr lang="en-US" dirty="0" smtClean="0">
                <a:solidFill>
                  <a:schemeClr val="tx1"/>
                </a:solidFill>
                <a:latin typeface="Verdana" panose="020B0604030504040204" pitchFamily="34" charset="0"/>
              </a:rPr>
              <a:t>     Is </a:t>
            </a:r>
            <a:r>
              <a:rPr lang="en-US" dirty="0">
                <a:solidFill>
                  <a:schemeClr val="tx1"/>
                </a:solidFill>
                <a:latin typeface="Verdana" panose="020B0604030504040204" pitchFamily="34" charset="0"/>
              </a:rPr>
              <a:t>the Timing Right for Promotion and how long should a Promotional Campaign be Run</a:t>
            </a:r>
            <a:br>
              <a:rPr lang="en-US" dirty="0">
                <a:solidFill>
                  <a:schemeClr val="tx1"/>
                </a:solidFill>
                <a:latin typeface="Verdana" panose="020B0604030504040204" pitchFamily="34" charset="0"/>
              </a:rPr>
            </a:br>
            <a:r>
              <a:rPr lang="en-US" dirty="0" smtClean="0">
                <a:solidFill>
                  <a:schemeClr val="tx1"/>
                </a:solidFill>
                <a:latin typeface="Verdana" panose="020B0604030504040204" pitchFamily="34" charset="0"/>
              </a:rPr>
              <a:t>     Who </a:t>
            </a:r>
            <a:r>
              <a:rPr lang="en-US" dirty="0">
                <a:solidFill>
                  <a:schemeClr val="tx1"/>
                </a:solidFill>
                <a:latin typeface="Verdana" panose="020B0604030504040204" pitchFamily="34" charset="0"/>
              </a:rPr>
              <a:t>is Benefited from the Promotions</a:t>
            </a:r>
            <a:br>
              <a:rPr lang="en-US" dirty="0">
                <a:solidFill>
                  <a:schemeClr val="tx1"/>
                </a:solidFill>
                <a:latin typeface="Verdana" panose="020B0604030504040204" pitchFamily="34" charset="0"/>
              </a:rPr>
            </a:br>
            <a:r>
              <a:rPr lang="en-US" dirty="0" smtClean="0">
                <a:solidFill>
                  <a:schemeClr val="tx1"/>
                </a:solidFill>
                <a:latin typeface="Verdana" panose="020B0604030504040204" pitchFamily="34" charset="0"/>
              </a:rPr>
              <a:t>     </a:t>
            </a:r>
            <a:endParaRPr lang="en-US" dirty="0">
              <a:solidFill>
                <a:schemeClr val="tx1"/>
              </a:solidFill>
            </a:endParaRPr>
          </a:p>
          <a:p>
            <a:r>
              <a:rPr lang="en-US" sz="1800" dirty="0" smtClean="0">
                <a:latin typeface="Arial" panose="020B0604020202020204" pitchFamily="34" charset="0"/>
                <a:cs typeface="Arial" panose="020B0604020202020204" pitchFamily="34" charset="0"/>
              </a:rPr>
              <a:t>                   </a:t>
            </a:r>
            <a:endParaRPr lang="en-US"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37947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500"/>
                                        <p:tgtEl>
                                          <p:spTgt spid="3">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500"/>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53" y="66743"/>
            <a:ext cx="10515600" cy="558900"/>
          </a:xfrm>
        </p:spPr>
        <p:txBody>
          <a:bodyPr>
            <a:normAutofit fontScale="90000"/>
          </a:bodyPr>
          <a:lstStyle/>
          <a:p>
            <a:r>
              <a:rPr lang="en-US" dirty="0" smtClean="0"/>
              <a:t>Communication</a:t>
            </a:r>
            <a:endParaRPr lang="en-US" dirty="0"/>
          </a:p>
        </p:txBody>
      </p:sp>
      <p:sp>
        <p:nvSpPr>
          <p:cNvPr id="3" name="Content Placeholder 2"/>
          <p:cNvSpPr>
            <a:spLocks noGrp="1"/>
          </p:cNvSpPr>
          <p:nvPr>
            <p:ph idx="1"/>
          </p:nvPr>
        </p:nvSpPr>
        <p:spPr>
          <a:xfrm>
            <a:off x="135556" y="712269"/>
            <a:ext cx="11905648" cy="6145731"/>
          </a:xfrm>
        </p:spPr>
        <p:txBody>
          <a:bodyPr>
            <a:normAutofit/>
          </a:bodyPr>
          <a:lstStyle/>
          <a:p>
            <a:r>
              <a:rPr lang="en-US" sz="2000" dirty="0" smtClean="0">
                <a:latin typeface="Arial" panose="020B0604020202020204" pitchFamily="34" charset="0"/>
                <a:cs typeface="Arial" panose="020B0604020202020204" pitchFamily="34" charset="0"/>
              </a:rPr>
              <a:t>The way the message is delivered is called communication. Communication may be internal communication or external communication</a:t>
            </a:r>
          </a:p>
          <a:p>
            <a:r>
              <a:rPr lang="en-US" sz="2000" dirty="0" smtClean="0">
                <a:latin typeface="Arial" panose="020B0604020202020204" pitchFamily="34" charset="0"/>
                <a:cs typeface="Arial" panose="020B0604020202020204" pitchFamily="34" charset="0"/>
              </a:rPr>
              <a:t>Internal communication : </a:t>
            </a:r>
          </a:p>
          <a:p>
            <a:r>
              <a:rPr lang="en-US" sz="2000" dirty="0" smtClean="0">
                <a:latin typeface="Arial" panose="020B0604020202020204" pitchFamily="34" charset="0"/>
                <a:cs typeface="Arial" panose="020B0604020202020204" pitchFamily="34" charset="0"/>
              </a:rPr>
              <a:t>When any instruction is circulated within an organization. </a:t>
            </a:r>
            <a:r>
              <a:rPr lang="en-US" sz="2000" dirty="0">
                <a:latin typeface="Arial" panose="020B0604020202020204" pitchFamily="34" charset="0"/>
                <a:cs typeface="Arial" panose="020B0604020202020204" pitchFamily="34" charset="0"/>
              </a:rPr>
              <a:t>I</a:t>
            </a:r>
            <a:r>
              <a:rPr lang="en-US" sz="2000" dirty="0" smtClean="0">
                <a:latin typeface="Arial" panose="020B0604020202020204" pitchFamily="34" charset="0"/>
                <a:cs typeface="Arial" panose="020B0604020202020204" pitchFamily="34" charset="0"/>
              </a:rPr>
              <a:t>t is called internal communication. It is generally </a:t>
            </a:r>
            <a:r>
              <a:rPr lang="en-US" sz="2000" dirty="0" err="1" smtClean="0">
                <a:latin typeface="Arial" panose="020B0604020202020204" pitchFamily="34" charset="0"/>
                <a:cs typeface="Arial" panose="020B0604020202020204" pitchFamily="34" charset="0"/>
              </a:rPr>
              <a:t>heirarchial</a:t>
            </a:r>
            <a:r>
              <a:rPr lang="en-US" sz="2000" dirty="0" smtClean="0">
                <a:latin typeface="Arial" panose="020B0604020202020204" pitchFamily="34" charset="0"/>
                <a:cs typeface="Arial" panose="020B0604020202020204" pitchFamily="34" charset="0"/>
              </a:rPr>
              <a:t> in nature, formal in tone</a:t>
            </a:r>
            <a:r>
              <a:rPr lang="en-US" sz="2000" dirty="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and unambiguous. The instructions are short and to the point. The purpose is to spread any message from higher management.</a:t>
            </a:r>
          </a:p>
          <a:p>
            <a:r>
              <a:rPr lang="en-US" sz="2000" dirty="0" smtClean="0">
                <a:latin typeface="Arial" panose="020B0604020202020204" pitchFamily="34" charset="0"/>
                <a:cs typeface="Arial" panose="020B0604020202020204" pitchFamily="34" charset="0"/>
              </a:rPr>
              <a:t>The authority issuing such order/ instruction does so in a signed office note and usually email is resorted to in communicating the decision. </a:t>
            </a:r>
          </a:p>
          <a:p>
            <a:r>
              <a:rPr lang="en-US" sz="2000" dirty="0" smtClean="0">
                <a:latin typeface="Arial" panose="020B0604020202020204" pitchFamily="34" charset="0"/>
                <a:cs typeface="Arial" panose="020B0604020202020204" pitchFamily="34" charset="0"/>
              </a:rPr>
              <a:t>In some </a:t>
            </a:r>
            <a:r>
              <a:rPr lang="en-US" sz="2000" dirty="0" err="1" smtClean="0">
                <a:latin typeface="Arial" panose="020B0604020202020204" pitchFamily="34" charset="0"/>
                <a:cs typeface="Arial" panose="020B0604020202020204" pitchFamily="34" charset="0"/>
              </a:rPr>
              <a:t>organisations</a:t>
            </a:r>
            <a:r>
              <a:rPr lang="en-US" sz="2000" dirty="0" smtClean="0">
                <a:latin typeface="Arial" panose="020B0604020202020204" pitchFamily="34" charset="0"/>
                <a:cs typeface="Arial" panose="020B0604020202020204" pitchFamily="34" charset="0"/>
              </a:rPr>
              <a:t> feedback is also encouraged about market intelligence from departments which are interacting with the external sectors, such as sales, purchase, customer service, etc.  </a:t>
            </a:r>
          </a:p>
          <a:p>
            <a:r>
              <a:rPr lang="en-US" sz="2000" dirty="0" smtClean="0">
                <a:latin typeface="Arial" panose="020B0604020202020204" pitchFamily="34" charset="0"/>
                <a:cs typeface="Arial" panose="020B0604020202020204" pitchFamily="34" charset="0"/>
              </a:rPr>
              <a:t>MIS is also an internal communication. These are sought in a  particular format internal to the organization.</a:t>
            </a:r>
          </a:p>
          <a:p>
            <a:r>
              <a:rPr lang="en-US" sz="2000" dirty="0" smtClean="0">
                <a:latin typeface="Arial" panose="020B0604020202020204" pitchFamily="34" charset="0"/>
                <a:cs typeface="Arial" panose="020B0604020202020204" pitchFamily="34" charset="0"/>
              </a:rPr>
              <a:t> Several cross functional internal communication also take place between HR department, finance, stores, purchase, sales, and production departments. More these linkages are efficiently managed, more is the competitive edge gained by the </a:t>
            </a:r>
            <a:r>
              <a:rPr lang="en-US" sz="2000" dirty="0" err="1" smtClean="0">
                <a:latin typeface="Arial" panose="020B0604020202020204" pitchFamily="34" charset="0"/>
                <a:cs typeface="Arial" panose="020B0604020202020204" pitchFamily="34" charset="0"/>
              </a:rPr>
              <a:t>organisations</a:t>
            </a:r>
            <a:r>
              <a:rPr lang="en-US" sz="2000" dirty="0" smtClean="0">
                <a:latin typeface="Arial" panose="020B0604020202020204" pitchFamily="34" charset="0"/>
                <a:cs typeface="Arial" panose="020B0604020202020204" pitchFamily="34" charset="0"/>
              </a:rPr>
              <a:t>. The departments may have their individual objectives but all should act &amp; react to the external inputs </a:t>
            </a:r>
            <a:r>
              <a:rPr lang="en-US" sz="2000" dirty="0" err="1" smtClean="0">
                <a:latin typeface="Arial" panose="020B0604020202020204" pitchFamily="34" charset="0"/>
                <a:cs typeface="Arial" panose="020B0604020202020204" pitchFamily="34" charset="0"/>
              </a:rPr>
              <a:t>e.g</a:t>
            </a:r>
            <a:r>
              <a:rPr lang="en-US" sz="2000" dirty="0" smtClean="0">
                <a:latin typeface="Arial" panose="020B0604020202020204" pitchFamily="34" charset="0"/>
                <a:cs typeface="Arial" panose="020B0604020202020204" pitchFamily="34" charset="0"/>
              </a:rPr>
              <a:t> customer feedback in a holistic manner.</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21776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53" y="66743"/>
            <a:ext cx="10515600" cy="558900"/>
          </a:xfrm>
        </p:spPr>
        <p:txBody>
          <a:bodyPr>
            <a:normAutofit fontScale="90000"/>
          </a:bodyPr>
          <a:lstStyle/>
          <a:p>
            <a:endParaRPr lang="en-US" dirty="0"/>
          </a:p>
        </p:txBody>
      </p:sp>
      <p:sp>
        <p:nvSpPr>
          <p:cNvPr id="3" name="Content Placeholder 2"/>
          <p:cNvSpPr>
            <a:spLocks noGrp="1"/>
          </p:cNvSpPr>
          <p:nvPr>
            <p:ph idx="1"/>
          </p:nvPr>
        </p:nvSpPr>
        <p:spPr>
          <a:xfrm>
            <a:off x="135556" y="712269"/>
            <a:ext cx="11905648" cy="6145731"/>
          </a:xfrm>
        </p:spPr>
        <p:txBody>
          <a:bodyPr>
            <a:normAutofit/>
          </a:bodyPr>
          <a:lstStyle/>
          <a:p>
            <a:r>
              <a:rPr lang="en-US" sz="2000" dirty="0" smtClean="0">
                <a:latin typeface="Arial" panose="020B0604020202020204" pitchFamily="34" charset="0"/>
                <a:cs typeface="Arial" panose="020B0604020202020204" pitchFamily="34" charset="0"/>
              </a:rPr>
              <a:t>External Communication</a:t>
            </a:r>
          </a:p>
          <a:p>
            <a:r>
              <a:rPr lang="en-US" sz="2000" dirty="0" smtClean="0">
                <a:latin typeface="Arial" panose="020B0604020202020204" pitchFamily="34" charset="0"/>
                <a:cs typeface="Arial" panose="020B0604020202020204" pitchFamily="34" charset="0"/>
              </a:rPr>
              <a:t>What the organization communicates to the external stakeholders </a:t>
            </a:r>
            <a:r>
              <a:rPr lang="en-US" sz="2000" dirty="0" err="1" smtClean="0">
                <a:latin typeface="Arial" panose="020B0604020202020204" pitchFamily="34" charset="0"/>
                <a:cs typeface="Arial" panose="020B0604020202020204" pitchFamily="34" charset="0"/>
              </a:rPr>
              <a:t>e.g</a:t>
            </a:r>
            <a:r>
              <a:rPr lang="en-US" sz="2000" dirty="0" smtClean="0">
                <a:latin typeface="Arial" panose="020B0604020202020204" pitchFamily="34" charset="0"/>
                <a:cs typeface="Arial" panose="020B0604020202020204" pitchFamily="34" charset="0"/>
              </a:rPr>
              <a:t> customers, suppliers, distributors, lenders</a:t>
            </a:r>
            <a:r>
              <a:rPr lang="en-US" sz="2000" dirty="0">
                <a:latin typeface="Arial" panose="020B0604020202020204" pitchFamily="34" charset="0"/>
                <a:cs typeface="Arial" panose="020B0604020202020204" pitchFamily="34" charset="0"/>
              </a:rPr>
              <a:t>, borrowers,</a:t>
            </a:r>
            <a:r>
              <a:rPr lang="en-US" sz="2000" dirty="0" smtClean="0">
                <a:latin typeface="Arial" panose="020B0604020202020204" pitchFamily="34" charset="0"/>
                <a:cs typeface="Arial" panose="020B0604020202020204" pitchFamily="34" charset="0"/>
              </a:rPr>
              <a:t> investors, shareholders, government, regulators, stock exchanges, </a:t>
            </a:r>
            <a:r>
              <a:rPr lang="en-US" sz="2000" dirty="0" err="1" smtClean="0">
                <a:latin typeface="Arial" panose="020B0604020202020204" pitchFamily="34" charset="0"/>
                <a:cs typeface="Arial" panose="020B0604020202020204" pitchFamily="34" charset="0"/>
              </a:rPr>
              <a:t>etc</a:t>
            </a:r>
            <a:r>
              <a:rPr lang="en-US" sz="2000" dirty="0" smtClean="0">
                <a:latin typeface="Arial" panose="020B0604020202020204" pitchFamily="34" charset="0"/>
                <a:cs typeface="Arial" panose="020B0604020202020204" pitchFamily="34" charset="0"/>
              </a:rPr>
              <a:t> is called external communication. </a:t>
            </a:r>
            <a:r>
              <a:rPr lang="en-US" sz="2000" dirty="0">
                <a:latin typeface="Arial" panose="020B0604020202020204" pitchFamily="34" charset="0"/>
                <a:cs typeface="Arial" panose="020B0604020202020204" pitchFamily="34" charset="0"/>
              </a:rPr>
              <a:t>Timing is an essential element in external communications</a:t>
            </a:r>
          </a:p>
          <a:p>
            <a:r>
              <a:rPr lang="en-US" sz="2000" dirty="0" smtClean="0">
                <a:latin typeface="Arial" panose="020B0604020202020204" pitchFamily="34" charset="0"/>
                <a:cs typeface="Arial" panose="020B0604020202020204" pitchFamily="34" charset="0"/>
              </a:rPr>
              <a:t>The nature and purpose determines the manner of communication, </a:t>
            </a:r>
            <a:r>
              <a:rPr lang="en-US" sz="2000" dirty="0" err="1" smtClean="0">
                <a:latin typeface="Arial" panose="020B0604020202020204" pitchFamily="34" charset="0"/>
                <a:cs typeface="Arial" panose="020B0604020202020204" pitchFamily="34" charset="0"/>
              </a:rPr>
              <a:t>eg</a:t>
            </a:r>
            <a:r>
              <a:rPr lang="en-US" sz="2000" dirty="0" smtClean="0">
                <a:latin typeface="Arial" panose="020B0604020202020204" pitchFamily="34" charset="0"/>
                <a:cs typeface="Arial" panose="020B0604020202020204" pitchFamily="34" charset="0"/>
              </a:rPr>
              <a:t> reporting or </a:t>
            </a:r>
            <a:r>
              <a:rPr lang="en-US" sz="2000" dirty="0" err="1" smtClean="0">
                <a:latin typeface="Arial" panose="020B0604020202020204" pitchFamily="34" charset="0"/>
                <a:cs typeface="Arial" panose="020B0604020202020204" pitchFamily="34" charset="0"/>
              </a:rPr>
              <a:t>pursuation</a:t>
            </a: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The organization must be transparent and factually correct in its communications so that it gains credibility and avoids legal and compliance risk.</a:t>
            </a:r>
          </a:p>
          <a:p>
            <a:r>
              <a:rPr lang="en-US" sz="2000" dirty="0" smtClean="0">
                <a:latin typeface="Arial" panose="020B0604020202020204" pitchFamily="34" charset="0"/>
                <a:cs typeface="Arial" panose="020B0604020202020204" pitchFamily="34" charset="0"/>
              </a:rPr>
              <a:t>Advertisement is one of such external communication. What the brand communicates must be backed by its service quality and logistical support. Any deficiency in service, the </a:t>
            </a:r>
            <a:r>
              <a:rPr lang="en-US" sz="2000" dirty="0" err="1" smtClean="0">
                <a:latin typeface="Arial" panose="020B0604020202020204" pitchFamily="34" charset="0"/>
                <a:cs typeface="Arial" panose="020B0604020202020204" pitchFamily="34" charset="0"/>
              </a:rPr>
              <a:t>organistaion</a:t>
            </a:r>
            <a:r>
              <a:rPr lang="en-US" sz="2000" dirty="0" smtClean="0">
                <a:latin typeface="Arial" panose="020B0604020202020204" pitchFamily="34" charset="0"/>
                <a:cs typeface="Arial" panose="020B0604020202020204" pitchFamily="34" charset="0"/>
              </a:rPr>
              <a:t> should be honest and prompt in attending to it and employ its PR team and involve statements from the highest in management. Good brands turn disadvantages into strengths.</a:t>
            </a:r>
          </a:p>
          <a:p>
            <a:r>
              <a:rPr lang="en-US" sz="2000" dirty="0" smtClean="0">
                <a:latin typeface="Arial" panose="020B0604020202020204" pitchFamily="34" charset="0"/>
                <a:cs typeface="Arial" panose="020B0604020202020204" pitchFamily="34" charset="0"/>
              </a:rPr>
              <a:t>Modern </a:t>
            </a:r>
            <a:r>
              <a:rPr lang="en-US" sz="2000" dirty="0" err="1" smtClean="0">
                <a:latin typeface="Arial" panose="020B0604020202020204" pitchFamily="34" charset="0"/>
                <a:cs typeface="Arial" panose="020B0604020202020204" pitchFamily="34" charset="0"/>
              </a:rPr>
              <a:t>organisations</a:t>
            </a:r>
            <a:r>
              <a:rPr lang="en-US" sz="2000" dirty="0" smtClean="0">
                <a:latin typeface="Arial" panose="020B0604020202020204" pitchFamily="34" charset="0"/>
                <a:cs typeface="Arial" panose="020B0604020202020204" pitchFamily="34" charset="0"/>
              </a:rPr>
              <a:t> are able to guess the questions about the products from customers and publish a FAQ at its website to address the potential customers. Some even go the extent of employing Artificial Intelligence and use live </a:t>
            </a:r>
            <a:r>
              <a:rPr lang="en-US" sz="2000" dirty="0" err="1" smtClean="0">
                <a:latin typeface="Arial" panose="020B0604020202020204" pitchFamily="34" charset="0"/>
                <a:cs typeface="Arial" panose="020B0604020202020204" pitchFamily="34" charset="0"/>
              </a:rPr>
              <a:t>chatbots</a:t>
            </a:r>
            <a:r>
              <a:rPr lang="en-US" sz="2000" dirty="0" smtClean="0">
                <a:latin typeface="Arial" panose="020B0604020202020204" pitchFamily="34" charset="0"/>
                <a:cs typeface="Arial" panose="020B0604020202020204" pitchFamily="34" charset="0"/>
              </a:rPr>
              <a:t> to interact with visitors to the site. </a:t>
            </a:r>
          </a:p>
          <a:p>
            <a:r>
              <a:rPr lang="en-US" sz="2000" dirty="0" smtClean="0">
                <a:latin typeface="Arial" panose="020B0604020202020204" pitchFamily="34" charset="0"/>
                <a:cs typeface="Arial" panose="020B0604020202020204" pitchFamily="34" charset="0"/>
              </a:rPr>
              <a:t>Social Media is being used extensively for external communication. </a:t>
            </a:r>
            <a:r>
              <a:rPr lang="en-US" sz="2000" dirty="0" err="1" smtClean="0">
                <a:latin typeface="Arial" panose="020B0604020202020204" pitchFamily="34" charset="0"/>
                <a:cs typeface="Arial" panose="020B0604020202020204" pitchFamily="34" charset="0"/>
              </a:rPr>
              <a:t>Organisatios</a:t>
            </a:r>
            <a:r>
              <a:rPr lang="en-US" sz="2000" dirty="0" smtClean="0">
                <a:latin typeface="Arial" panose="020B0604020202020204" pitchFamily="34" charset="0"/>
                <a:cs typeface="Arial" panose="020B0604020202020204" pitchFamily="34" charset="0"/>
              </a:rPr>
              <a:t> are involving actively in PR activities like afforestation, health camps, press conferences in building images</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98079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556" y="66743"/>
            <a:ext cx="11314497" cy="558900"/>
          </a:xfrm>
        </p:spPr>
        <p:txBody>
          <a:bodyPr>
            <a:normAutofit fontScale="90000"/>
          </a:bodyPr>
          <a:lstStyle/>
          <a:p>
            <a:r>
              <a:rPr lang="en-US" dirty="0" smtClean="0"/>
              <a:t>Designing &amp; Managing service processes</a:t>
            </a:r>
            <a:endParaRPr lang="en-US" dirty="0"/>
          </a:p>
        </p:txBody>
      </p:sp>
      <p:sp>
        <p:nvSpPr>
          <p:cNvPr id="3" name="Content Placeholder 2"/>
          <p:cNvSpPr>
            <a:spLocks noGrp="1"/>
          </p:cNvSpPr>
          <p:nvPr>
            <p:ph idx="1"/>
          </p:nvPr>
        </p:nvSpPr>
        <p:spPr>
          <a:xfrm>
            <a:off x="135556" y="712269"/>
            <a:ext cx="11905648" cy="6145731"/>
          </a:xfrm>
        </p:spPr>
        <p:txBody>
          <a:bodyPr>
            <a:normAutofit lnSpcReduction="10000"/>
          </a:bodyPr>
          <a:lstStyle/>
          <a:p>
            <a:r>
              <a:rPr lang="en-US" sz="2000" dirty="0" smtClean="0">
                <a:latin typeface="Arial" panose="020B0604020202020204" pitchFamily="34" charset="0"/>
                <a:cs typeface="Arial" panose="020B0604020202020204" pitchFamily="34" charset="0"/>
              </a:rPr>
              <a:t>1. </a:t>
            </a:r>
            <a:r>
              <a:rPr lang="en-US" sz="2000" dirty="0"/>
              <a:t>Flowcharting </a:t>
            </a:r>
            <a:r>
              <a:rPr lang="en-US" sz="2000" dirty="0" smtClean="0"/>
              <a:t>: It displays the nature and sequence of the entire process </a:t>
            </a:r>
            <a:r>
              <a:rPr lang="en-US" sz="2000" dirty="0" err="1" smtClean="0"/>
              <a:t>upto</a:t>
            </a:r>
            <a:r>
              <a:rPr lang="en-US" sz="2000" dirty="0" smtClean="0"/>
              <a:t> delivery to the customer and feedback. It also takes into account to what extent customers may be involved in the service delivery process </a:t>
            </a:r>
            <a:r>
              <a:rPr lang="en-US" sz="2000" dirty="0" err="1" smtClean="0"/>
              <a:t>e.g</a:t>
            </a:r>
            <a:r>
              <a:rPr lang="en-US" sz="2000" dirty="0" smtClean="0"/>
              <a:t> only at front office or </a:t>
            </a:r>
            <a:r>
              <a:rPr lang="en-US" sz="2000" dirty="0" err="1" smtClean="0"/>
              <a:t>upto</a:t>
            </a:r>
            <a:r>
              <a:rPr lang="en-US" sz="2000" dirty="0" smtClean="0"/>
              <a:t> a particular level of customization .</a:t>
            </a:r>
          </a:p>
          <a:p>
            <a:r>
              <a:rPr lang="en-US" sz="2000" dirty="0" smtClean="0">
                <a:latin typeface="Arial" panose="020B0604020202020204" pitchFamily="34" charset="0"/>
                <a:cs typeface="Arial" panose="020B0604020202020204" pitchFamily="34" charset="0"/>
              </a:rPr>
              <a:t>2. </a:t>
            </a:r>
            <a:r>
              <a:rPr lang="en-US" sz="2000" dirty="0"/>
              <a:t>Use blueprinting to document and </a:t>
            </a:r>
            <a:r>
              <a:rPr lang="en-US" sz="2000" dirty="0" smtClean="0"/>
              <a:t>manage : It serves the purpose of documentation of the service process, role of back office in providing support to front office, time limits of action and accountability. It also helps map customer</a:t>
            </a:r>
            <a:r>
              <a:rPr lang="en-US" sz="2000" dirty="0"/>
              <a:t>, employee and service system </a:t>
            </a:r>
            <a:r>
              <a:rPr lang="en-US" sz="2000" dirty="0" smtClean="0"/>
              <a:t>interactions, </a:t>
            </a:r>
            <a:r>
              <a:rPr lang="en-US" sz="2000" dirty="0" err="1" smtClean="0"/>
              <a:t>eg</a:t>
            </a:r>
            <a:r>
              <a:rPr lang="en-US" sz="2000" dirty="0" smtClean="0"/>
              <a:t> Front </a:t>
            </a:r>
            <a:r>
              <a:rPr lang="en-US" sz="2000" dirty="0"/>
              <a:t>stage actions by </a:t>
            </a:r>
            <a:r>
              <a:rPr lang="en-US" sz="2000" dirty="0" smtClean="0"/>
              <a:t>employees, Line of visibility, Interactions </a:t>
            </a:r>
            <a:r>
              <a:rPr lang="en-US" sz="2000" dirty="0"/>
              <a:t>between customers and </a:t>
            </a:r>
            <a:r>
              <a:rPr lang="en-US" sz="2000" dirty="0" smtClean="0"/>
              <a:t>employees, Key </a:t>
            </a:r>
            <a:r>
              <a:rPr lang="en-US" sz="2000" dirty="0"/>
              <a:t>customer </a:t>
            </a:r>
            <a:r>
              <a:rPr lang="en-US" sz="2000" dirty="0" smtClean="0"/>
              <a:t>interactions, Role of Information Technology. The blueprint should be able to identify the </a:t>
            </a:r>
            <a:r>
              <a:rPr lang="en-US" sz="2000" i="1" dirty="0" smtClean="0"/>
              <a:t>Fall Points</a:t>
            </a:r>
            <a:r>
              <a:rPr lang="en-US" sz="2000" dirty="0" smtClean="0"/>
              <a:t> and </a:t>
            </a:r>
            <a:r>
              <a:rPr lang="en-US" sz="2000" i="1" dirty="0" smtClean="0"/>
              <a:t>Delays</a:t>
            </a:r>
            <a:r>
              <a:rPr lang="en-US" sz="2000" dirty="0" smtClean="0"/>
              <a:t>, the 2 aspects that affect customer interaction even when the system is following the chartered path.</a:t>
            </a:r>
            <a:endParaRPr lang="en-US" sz="2000" dirty="0"/>
          </a:p>
          <a:p>
            <a:r>
              <a:rPr lang="en-US" sz="2000" dirty="0" smtClean="0"/>
              <a:t>3. The entire process may be </a:t>
            </a:r>
            <a:r>
              <a:rPr lang="en-US" sz="2000" dirty="0" err="1" smtClean="0"/>
              <a:t>analysed</a:t>
            </a:r>
            <a:r>
              <a:rPr lang="en-US" sz="2000" dirty="0" smtClean="0"/>
              <a:t> into a 3 stage process </a:t>
            </a:r>
          </a:p>
          <a:p>
            <a:r>
              <a:rPr lang="en-US" sz="2000" dirty="0" smtClean="0">
                <a:latin typeface="Arial" panose="020B0604020202020204" pitchFamily="34" charset="0"/>
                <a:cs typeface="Arial" panose="020B0604020202020204" pitchFamily="34" charset="0"/>
              </a:rPr>
              <a:t>1</a:t>
            </a:r>
            <a:r>
              <a:rPr lang="en-US" sz="2000" baseline="30000" dirty="0" smtClean="0">
                <a:latin typeface="Arial" panose="020B0604020202020204" pitchFamily="34" charset="0"/>
                <a:cs typeface="Arial" panose="020B0604020202020204" pitchFamily="34" charset="0"/>
              </a:rPr>
              <a:t>st</a:t>
            </a:r>
            <a:r>
              <a:rPr lang="en-US" sz="2000" dirty="0" smtClean="0">
                <a:latin typeface="Arial" panose="020B0604020202020204" pitchFamily="34" charset="0"/>
                <a:cs typeface="Arial" panose="020B0604020202020204" pitchFamily="34" charset="0"/>
              </a:rPr>
              <a:t> stage : Activities prior to reaching delivery point e. valet parking in restaurants, playing soothing music before the phone banking staff attends the call, or simply offering a glass of water/ tea when you are waiting for your turn to meet the personal banker.</a:t>
            </a:r>
          </a:p>
          <a:p>
            <a:r>
              <a:rPr lang="en-US" sz="2000" dirty="0" smtClean="0">
                <a:latin typeface="Arial" panose="020B0604020202020204" pitchFamily="34" charset="0"/>
                <a:cs typeface="Arial" panose="020B0604020202020204" pitchFamily="34" charset="0"/>
              </a:rPr>
              <a:t>2</a:t>
            </a:r>
            <a:r>
              <a:rPr lang="en-US" sz="2000" baseline="30000" dirty="0" smtClean="0">
                <a:latin typeface="Arial" panose="020B0604020202020204" pitchFamily="34" charset="0"/>
                <a:cs typeface="Arial" panose="020B0604020202020204" pitchFamily="34" charset="0"/>
              </a:rPr>
              <a:t>nd</a:t>
            </a:r>
            <a:r>
              <a:rPr lang="en-US" sz="2000" dirty="0" smtClean="0">
                <a:latin typeface="Arial" panose="020B0604020202020204" pitchFamily="34" charset="0"/>
                <a:cs typeface="Arial" panose="020B0604020202020204" pitchFamily="34" charset="0"/>
              </a:rPr>
              <a:t> stage : Actual employee customer interaction. It depends upon exchange of information, communication, </a:t>
            </a:r>
            <a:r>
              <a:rPr lang="en-US" sz="2000" dirty="0" err="1" smtClean="0">
                <a:latin typeface="Arial" panose="020B0604020202020204" pitchFamily="34" charset="0"/>
                <a:cs typeface="Arial" panose="020B0604020202020204" pitchFamily="34" charset="0"/>
              </a:rPr>
              <a:t>courtsey</a:t>
            </a:r>
            <a:r>
              <a:rPr lang="en-US" sz="2000" dirty="0" smtClean="0">
                <a:latin typeface="Arial" panose="020B0604020202020204" pitchFamily="34" charset="0"/>
                <a:cs typeface="Arial" panose="020B0604020202020204" pitchFamily="34" charset="0"/>
              </a:rPr>
              <a:t> of staff, timeliness of delivery, ambience and most importantly quality. In case of banking service expectation may be accuracy, promptness, </a:t>
            </a:r>
            <a:r>
              <a:rPr lang="en-US" sz="2000" dirty="0" err="1" smtClean="0">
                <a:latin typeface="Arial" panose="020B0604020202020204" pitchFamily="34" charset="0"/>
                <a:cs typeface="Arial" panose="020B0604020202020204" pitchFamily="34" charset="0"/>
              </a:rPr>
              <a:t>etc</a:t>
            </a: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3</a:t>
            </a:r>
            <a:r>
              <a:rPr lang="en-US" sz="2000" baseline="30000" dirty="0" smtClean="0">
                <a:latin typeface="Arial" panose="020B0604020202020204" pitchFamily="34" charset="0"/>
                <a:cs typeface="Arial" panose="020B0604020202020204" pitchFamily="34" charset="0"/>
              </a:rPr>
              <a:t>rd</a:t>
            </a:r>
            <a:r>
              <a:rPr lang="en-US" sz="2000" dirty="0" smtClean="0">
                <a:latin typeface="Arial" panose="020B0604020202020204" pitchFamily="34" charset="0"/>
                <a:cs typeface="Arial" panose="020B0604020202020204" pitchFamily="34" charset="0"/>
              </a:rPr>
              <a:t> stage : Getting feedback from the customer. Feedback may be obtained in various ways like SMS, email, physically in the branch, </a:t>
            </a:r>
            <a:r>
              <a:rPr lang="en-US" sz="2000" dirty="0" err="1" smtClean="0">
                <a:latin typeface="Arial" panose="020B0604020202020204" pitchFamily="34" charset="0"/>
                <a:cs typeface="Arial" panose="020B0604020202020204" pitchFamily="34" charset="0"/>
              </a:rPr>
              <a:t>followup</a:t>
            </a:r>
            <a:r>
              <a:rPr lang="en-US" sz="2000" dirty="0" smtClean="0">
                <a:latin typeface="Arial" panose="020B0604020202020204" pitchFamily="34" charset="0"/>
                <a:cs typeface="Arial" panose="020B0604020202020204" pitchFamily="34" charset="0"/>
              </a:rPr>
              <a:t> calls regarding service satisfaction, etc.</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62392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barn(inVertical)">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53" y="66743"/>
            <a:ext cx="10515600" cy="558900"/>
          </a:xfrm>
        </p:spPr>
        <p:txBody>
          <a:bodyPr>
            <a:normAutofit fontScale="90000"/>
          </a:bodyPr>
          <a:lstStyle/>
          <a:p>
            <a:r>
              <a:rPr lang="en-US" dirty="0" smtClean="0"/>
              <a:t>Service Environment</a:t>
            </a:r>
            <a:endParaRPr lang="en-US" dirty="0"/>
          </a:p>
        </p:txBody>
      </p:sp>
      <p:sp>
        <p:nvSpPr>
          <p:cNvPr id="3" name="Content Placeholder 2"/>
          <p:cNvSpPr>
            <a:spLocks noGrp="1"/>
          </p:cNvSpPr>
          <p:nvPr>
            <p:ph idx="1"/>
          </p:nvPr>
        </p:nvSpPr>
        <p:spPr>
          <a:xfrm>
            <a:off x="135556" y="712269"/>
            <a:ext cx="11905648" cy="6145731"/>
          </a:xfrm>
        </p:spPr>
        <p:txBody>
          <a:bodyPr>
            <a:normAutofit/>
          </a:bodyPr>
          <a:lstStyle/>
          <a:p>
            <a:r>
              <a:rPr lang="en-US" sz="2000" dirty="0">
                <a:latin typeface="Arial" panose="020B0604020202020204" pitchFamily="34" charset="0"/>
                <a:cs typeface="Arial" panose="020B0604020202020204" pitchFamily="34" charset="0"/>
                <a:hlinkClick r:id="rId2"/>
              </a:rPr>
              <a:t>https://</a:t>
            </a:r>
            <a:r>
              <a:rPr lang="en-US" sz="2000" dirty="0" smtClean="0">
                <a:latin typeface="Arial" panose="020B0604020202020204" pitchFamily="34" charset="0"/>
                <a:cs typeface="Arial" panose="020B0604020202020204" pitchFamily="34" charset="0"/>
                <a:hlinkClick r:id="rId2"/>
              </a:rPr>
              <a:t>www.youtube.com/watch?v=Om2FMpJVqOY</a:t>
            </a: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Service is intangible.  However our perceptions are based on what we see , feel, hear and experience. In financial service sector the same is applicable. Our perception of a brand’s image, capability of performance by the financial service provider depends upon what we perceive of the organization.</a:t>
            </a:r>
          </a:p>
          <a:p>
            <a:r>
              <a:rPr lang="en-US" sz="2000" dirty="0" smtClean="0">
                <a:latin typeface="Arial" panose="020B0604020202020204" pitchFamily="34" charset="0"/>
                <a:cs typeface="Arial" panose="020B0604020202020204" pitchFamily="34" charset="0"/>
              </a:rPr>
              <a:t>The attributes expected from a financial service provider varies from person to person. We expect the brand to be professional, accurate in calculations, error free (</a:t>
            </a:r>
            <a:r>
              <a:rPr lang="en-US" sz="2000" dirty="0" err="1" smtClean="0">
                <a:latin typeface="Arial" panose="020B0604020202020204" pitchFamily="34" charset="0"/>
                <a:cs typeface="Arial" panose="020B0604020202020204" pitchFamily="34" charset="0"/>
              </a:rPr>
              <a:t>e.g</a:t>
            </a:r>
            <a:r>
              <a:rPr lang="en-US" sz="2000" dirty="0" smtClean="0">
                <a:latin typeface="Arial" panose="020B0604020202020204" pitchFamily="34" charset="0"/>
                <a:cs typeface="Arial" panose="020B0604020202020204" pitchFamily="34" charset="0"/>
              </a:rPr>
              <a:t> all transactions to be properly reflected in passbook ) prompt in interest application, provide us good returns on investments, transparent, credible and overall the responsiveness to customers.</a:t>
            </a:r>
          </a:p>
          <a:p>
            <a:r>
              <a:rPr lang="en-US" sz="2000" dirty="0" smtClean="0">
                <a:latin typeface="Arial" panose="020B0604020202020204" pitchFamily="34" charset="0"/>
                <a:cs typeface="Arial" panose="020B0604020202020204" pitchFamily="34" charset="0"/>
              </a:rPr>
              <a:t>These expectations may be judged only after we avail of the service. So for convincing the customers by financial service provider the branches are kept neat and clean, staff well dressed, brochures very professionally designed, etc. These create a positive impression in our perceptual map.</a:t>
            </a:r>
          </a:p>
          <a:p>
            <a:r>
              <a:rPr lang="en-US" sz="2000" dirty="0" smtClean="0">
                <a:latin typeface="Arial" panose="020B0604020202020204" pitchFamily="34" charset="0"/>
                <a:cs typeface="Arial" panose="020B0604020202020204" pitchFamily="34" charset="0"/>
              </a:rPr>
              <a:t>The value propagated by the environment sets in our mind. Thus the brand is capable of commanding high prices which is associated with high value. </a:t>
            </a:r>
            <a:endParaRPr lang="en-US" sz="2000" dirty="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Thus service environment influences service marketing.</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45441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82" y="230372"/>
            <a:ext cx="10515600" cy="558900"/>
          </a:xfrm>
        </p:spPr>
        <p:txBody>
          <a:bodyPr>
            <a:normAutofit fontScale="90000"/>
          </a:bodyPr>
          <a:lstStyle/>
          <a:p>
            <a:r>
              <a:rPr lang="en-US" dirty="0" smtClean="0"/>
              <a:t>Managing People</a:t>
            </a:r>
            <a:endParaRPr lang="en-US" dirty="0"/>
          </a:p>
        </p:txBody>
      </p:sp>
      <p:sp>
        <p:nvSpPr>
          <p:cNvPr id="3" name="Content Placeholder 2"/>
          <p:cNvSpPr>
            <a:spLocks noGrp="1"/>
          </p:cNvSpPr>
          <p:nvPr>
            <p:ph idx="1"/>
          </p:nvPr>
        </p:nvSpPr>
        <p:spPr>
          <a:xfrm>
            <a:off x="135556" y="712269"/>
            <a:ext cx="11905648" cy="6145731"/>
          </a:xfrm>
        </p:spPr>
        <p:txBody>
          <a:bodyPr>
            <a:normAutofit/>
          </a:bodyPr>
          <a:lstStyle/>
          <a:p>
            <a:r>
              <a:rPr lang="en-US" sz="2000" dirty="0" smtClean="0"/>
              <a:t>Service </a:t>
            </a:r>
            <a:r>
              <a:rPr lang="en-US" sz="2000" dirty="0"/>
              <a:t>personnel are an important source of differentiation and competitive advantage. </a:t>
            </a:r>
            <a:r>
              <a:rPr lang="en-US" sz="2000" dirty="0" smtClean="0"/>
              <a:t>Frontline employees</a:t>
            </a:r>
            <a:r>
              <a:rPr lang="en-US" sz="2000" dirty="0"/>
              <a:t> </a:t>
            </a:r>
            <a:r>
              <a:rPr lang="en-US" sz="2000" dirty="0" smtClean="0"/>
              <a:t>are </a:t>
            </a:r>
            <a:r>
              <a:rPr lang="en-US" sz="2000" dirty="0"/>
              <a:t>Core part of the product (most visible element</a:t>
            </a:r>
            <a:r>
              <a:rPr lang="en-US" sz="2000" dirty="0" smtClean="0"/>
              <a:t>), represent </a:t>
            </a:r>
            <a:r>
              <a:rPr lang="en-US" sz="2000" dirty="0"/>
              <a:t>the service </a:t>
            </a:r>
            <a:r>
              <a:rPr lang="en-US" sz="2000" dirty="0" smtClean="0"/>
              <a:t>firm, are </a:t>
            </a:r>
            <a:r>
              <a:rPr lang="en-US" sz="2000" dirty="0"/>
              <a:t>c</a:t>
            </a:r>
            <a:r>
              <a:rPr lang="en-US" sz="2000" dirty="0" smtClean="0"/>
              <a:t>ore </a:t>
            </a:r>
            <a:r>
              <a:rPr lang="en-US" sz="2000" dirty="0"/>
              <a:t>part of the b</a:t>
            </a:r>
            <a:r>
              <a:rPr lang="en-US" sz="2000" dirty="0" smtClean="0"/>
              <a:t>rand, are important </a:t>
            </a:r>
            <a:r>
              <a:rPr lang="en-US" sz="2000" dirty="0"/>
              <a:t>for generating </a:t>
            </a:r>
            <a:r>
              <a:rPr lang="en-US" sz="2000" dirty="0" smtClean="0"/>
              <a:t>sales, influence </a:t>
            </a:r>
            <a:r>
              <a:rPr lang="en-US" sz="2000" dirty="0"/>
              <a:t>on the productivity of </a:t>
            </a:r>
            <a:r>
              <a:rPr lang="en-US" sz="2000" dirty="0" smtClean="0"/>
              <a:t>operations.</a:t>
            </a:r>
          </a:p>
          <a:p>
            <a:r>
              <a:rPr lang="en-US" sz="2000" dirty="0"/>
              <a:t>Skilled front-liners are expected to go the extra mile and make each point of contact stand out from the competition</a:t>
            </a:r>
            <a:r>
              <a:rPr lang="en-US" sz="2000" dirty="0" smtClean="0"/>
              <a:t>. To </a:t>
            </a:r>
            <a:r>
              <a:rPr lang="en-US" sz="2000" dirty="0"/>
              <a:t>reach that extra mile, your front-liners need an effective manager or supervisor who creates an environment that fuels the right attitude, unleashes positive energy, and maintains service standards at the highest level.</a:t>
            </a:r>
          </a:p>
          <a:p>
            <a:r>
              <a:rPr lang="en-US" sz="2000" dirty="0" smtClean="0"/>
              <a:t>Highly </a:t>
            </a:r>
            <a:r>
              <a:rPr lang="en-US" sz="2000" dirty="0"/>
              <a:t>capable and motivated people are at the center of service excellence and productivity. Behind today’s successful service organizations stands a firm commitment to </a:t>
            </a:r>
            <a:r>
              <a:rPr lang="en-US" sz="2000" dirty="0" smtClean="0"/>
              <a:t>effectively manage </a:t>
            </a:r>
            <a:r>
              <a:rPr lang="en-US" sz="2000" dirty="0"/>
              <a:t>human resources, including the recruitment, selection, training, motivation, and retention of employees. Organizations that display this commitment understand the economic payoff from investing in their people</a:t>
            </a:r>
            <a:r>
              <a:rPr lang="en-US" sz="2000" dirty="0" smtClean="0"/>
              <a:t>.</a:t>
            </a:r>
          </a:p>
          <a:p>
            <a:r>
              <a:rPr lang="en-US" sz="2000" dirty="0" smtClean="0"/>
              <a:t>The training of people, skill </a:t>
            </a:r>
            <a:r>
              <a:rPr lang="en-US" sz="2000" dirty="0" err="1" smtClean="0"/>
              <a:t>upgradations</a:t>
            </a:r>
            <a:r>
              <a:rPr lang="en-US" sz="2000" dirty="0" smtClean="0"/>
              <a:t>, go a long way in providing uniformity in service delivery. Knowledge of business process, discretionary authority and situations where they can be applicable are required for taking prompt decisions when situation demands.</a:t>
            </a:r>
          </a:p>
          <a:p>
            <a:r>
              <a:rPr lang="en-US" sz="2000" dirty="0" smtClean="0"/>
              <a:t>The back office staff needs to be equally well equipped with technology as they are responsible for service delivery. Timelines adherence and customer oriented performance is expected.</a:t>
            </a:r>
            <a:endParaRPr lang="en-US" sz="2000" dirty="0"/>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7179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53" y="66743"/>
            <a:ext cx="10515600" cy="558900"/>
          </a:xfrm>
        </p:spPr>
        <p:txBody>
          <a:bodyPr>
            <a:normAutofit fontScale="90000"/>
          </a:bodyPr>
          <a:lstStyle/>
          <a:p>
            <a:endParaRPr lang="en-US" dirty="0"/>
          </a:p>
        </p:txBody>
      </p:sp>
      <p:pic>
        <p:nvPicPr>
          <p:cNvPr id="1026" name="Picture 2" descr="https://miro.medium.com/max/960/1*FWykTA9XoAYltB8qPEgxfA.jpe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01562" y="922882"/>
            <a:ext cx="6096000" cy="476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40020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53" y="66743"/>
            <a:ext cx="10515600" cy="558900"/>
          </a:xfrm>
        </p:spPr>
        <p:txBody>
          <a:bodyPr>
            <a:normAutofit fontScale="90000"/>
          </a:bodyPr>
          <a:lstStyle/>
          <a:p>
            <a:endParaRPr lang="en-US" dirty="0"/>
          </a:p>
        </p:txBody>
      </p:sp>
      <p:sp>
        <p:nvSpPr>
          <p:cNvPr id="3" name="Content Placeholder 2"/>
          <p:cNvSpPr>
            <a:spLocks noGrp="1"/>
          </p:cNvSpPr>
          <p:nvPr>
            <p:ph idx="1"/>
          </p:nvPr>
        </p:nvSpPr>
        <p:spPr>
          <a:xfrm>
            <a:off x="135556" y="712269"/>
            <a:ext cx="11905648" cy="6145731"/>
          </a:xfrm>
        </p:spPr>
        <p:txBody>
          <a:bodyPr>
            <a:normAutofit/>
          </a:bodyPr>
          <a:lstStyle/>
          <a:p>
            <a:r>
              <a:rPr lang="en-US" sz="2000" dirty="0" smtClean="0">
                <a:latin typeface="Arial" panose="020B0604020202020204" pitchFamily="34" charset="0"/>
                <a:cs typeface="Arial" panose="020B0604020202020204" pitchFamily="34" charset="0"/>
              </a:rPr>
              <a:t>Relationships play a very important role in service marketing. These relationships may between management and employees or between employees and customers. Either way, better maintained the relationships, more fruitful are the results.</a:t>
            </a:r>
          </a:p>
          <a:p>
            <a:r>
              <a:rPr lang="en-US" sz="2000" dirty="0" smtClean="0">
                <a:latin typeface="Arial" panose="020B0604020202020204" pitchFamily="34" charset="0"/>
                <a:cs typeface="Arial" panose="020B0604020202020204" pitchFamily="34" charset="0"/>
              </a:rPr>
              <a:t>There needs to be a service culture in the </a:t>
            </a:r>
            <a:r>
              <a:rPr lang="en-US" sz="2000" dirty="0" err="1" smtClean="0">
                <a:latin typeface="Arial" panose="020B0604020202020204" pitchFamily="34" charset="0"/>
                <a:cs typeface="Arial" panose="020B0604020202020204" pitchFamily="34" charset="0"/>
              </a:rPr>
              <a:t>organistion</a:t>
            </a:r>
            <a:r>
              <a:rPr lang="en-US" sz="2000" dirty="0" smtClean="0">
                <a:latin typeface="Arial" panose="020B0604020202020204" pitchFamily="34" charset="0"/>
                <a:cs typeface="Arial" panose="020B0604020202020204" pitchFamily="34" charset="0"/>
              </a:rPr>
              <a:t>. It </a:t>
            </a:r>
            <a:r>
              <a:rPr lang="en-US" sz="2000" dirty="0" err="1" smtClean="0">
                <a:latin typeface="Arial" panose="020B0604020202020204" pitchFamily="34" charset="0"/>
                <a:cs typeface="Arial" panose="020B0604020202020204" pitchFamily="34" charset="0"/>
              </a:rPr>
              <a:t>doesnot</a:t>
            </a:r>
            <a:r>
              <a:rPr lang="en-US" sz="2000" dirty="0" smtClean="0">
                <a:latin typeface="Arial" panose="020B0604020202020204" pitchFamily="34" charset="0"/>
                <a:cs typeface="Arial" panose="020B0604020202020204" pitchFamily="34" charset="0"/>
              </a:rPr>
              <a:t> develop overnight. It needs to be fostered consciously by HR Department and internal marketing. Employees need to be sensitized about their importance to the organization, its goals and how they may contribute to customer centric behavior. This organization culture needs to be sustained through HR policies and reward being used as incentive for </a:t>
            </a:r>
            <a:r>
              <a:rPr lang="en-US" sz="2000" dirty="0" err="1" smtClean="0">
                <a:latin typeface="Arial" panose="020B0604020202020204" pitchFamily="34" charset="0"/>
                <a:cs typeface="Arial" panose="020B0604020202020204" pitchFamily="34" charset="0"/>
              </a:rPr>
              <a:t>examplinary</a:t>
            </a:r>
            <a:r>
              <a:rPr lang="en-US" sz="2000" dirty="0" smtClean="0">
                <a:latin typeface="Arial" panose="020B0604020202020204" pitchFamily="34" charset="0"/>
                <a:cs typeface="Arial" panose="020B0604020202020204" pitchFamily="34" charset="0"/>
              </a:rPr>
              <a:t> customer service.</a:t>
            </a:r>
          </a:p>
          <a:p>
            <a:r>
              <a:rPr lang="en-US" sz="2000" dirty="0"/>
              <a:t>The key to having customer orientation is to add as much value as possible to your products. The customers love the company which provides them value</a:t>
            </a:r>
            <a:r>
              <a:rPr lang="en-US" sz="2000" dirty="0" smtClean="0"/>
              <a:t>.</a:t>
            </a:r>
          </a:p>
          <a:p>
            <a:r>
              <a:rPr lang="en-US" sz="2000" dirty="0" smtClean="0">
                <a:latin typeface="Arial" panose="020B0604020202020204" pitchFamily="34" charset="0"/>
                <a:cs typeface="Arial" panose="020B0604020202020204" pitchFamily="34" charset="0"/>
              </a:rPr>
              <a:t>To have  a successful people strategy the following may be adopted : </a:t>
            </a:r>
            <a:r>
              <a:rPr lang="en-US" sz="2000" i="1" dirty="0"/>
              <a:t>Hire the right </a:t>
            </a:r>
            <a:r>
              <a:rPr lang="en-US" sz="2000" i="1" dirty="0" smtClean="0"/>
              <a:t>people, </a:t>
            </a:r>
            <a:r>
              <a:rPr lang="en-US" sz="2000" i="1" dirty="0"/>
              <a:t>Develop people to deliver service </a:t>
            </a:r>
            <a:r>
              <a:rPr lang="en-US" sz="2000" i="1" dirty="0" smtClean="0"/>
              <a:t>quality, </a:t>
            </a:r>
            <a:r>
              <a:rPr lang="en-US" sz="2000" i="1" dirty="0"/>
              <a:t>Provide needed support </a:t>
            </a:r>
            <a:r>
              <a:rPr lang="en-US" sz="2000" i="1" dirty="0" smtClean="0"/>
              <a:t>system, </a:t>
            </a:r>
            <a:r>
              <a:rPr lang="en-US" sz="2000" i="1" dirty="0"/>
              <a:t>Retain the best </a:t>
            </a:r>
            <a:r>
              <a:rPr lang="en-US" sz="2000" i="1" dirty="0" smtClean="0"/>
              <a:t>people</a:t>
            </a:r>
          </a:p>
          <a:p>
            <a:r>
              <a:rPr lang="en-US" sz="2000" dirty="0" smtClean="0">
                <a:latin typeface="Arial" panose="020B0604020202020204" pitchFamily="34" charset="0"/>
                <a:cs typeface="Arial" panose="020B0604020202020204" pitchFamily="34" charset="0"/>
              </a:rPr>
              <a:t>Perks are always a proven incentive to draw and retain talent. The employees remain satisfied and feel motivated to give their best for the organization. Some of the Indian examples are :</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5502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53" y="66743"/>
            <a:ext cx="10515600" cy="558900"/>
          </a:xfrm>
        </p:spPr>
        <p:txBody>
          <a:bodyPr>
            <a:normAutofit fontScale="90000"/>
          </a:bodyPr>
          <a:lstStyle/>
          <a:p>
            <a:r>
              <a:rPr lang="en-US" dirty="0" smtClean="0"/>
              <a:t>Market segmentation</a:t>
            </a:r>
            <a:endParaRPr lang="en-US" dirty="0"/>
          </a:p>
        </p:txBody>
      </p:sp>
      <p:sp>
        <p:nvSpPr>
          <p:cNvPr id="3" name="Content Placeholder 2"/>
          <p:cNvSpPr>
            <a:spLocks noGrp="1"/>
          </p:cNvSpPr>
          <p:nvPr>
            <p:ph idx="1"/>
          </p:nvPr>
        </p:nvSpPr>
        <p:spPr>
          <a:xfrm>
            <a:off x="135556" y="712269"/>
            <a:ext cx="11905648" cy="6145731"/>
          </a:xfrm>
        </p:spPr>
        <p:txBody>
          <a:bodyPr>
            <a:normAutofit/>
          </a:bodyPr>
          <a:lstStyle/>
          <a:p>
            <a:r>
              <a:rPr lang="en-US" sz="2000" dirty="0" smtClean="0">
                <a:latin typeface="Arial" panose="020B0604020202020204" pitchFamily="34" charset="0"/>
                <a:cs typeface="Arial" panose="020B0604020202020204" pitchFamily="34" charset="0"/>
              </a:rPr>
              <a:t>Market segmentation is the process by which any market is divided into sub markets or segmentation for better market targeting. This division is done by the marketer and such division may not be perceptible in the society. This fragmentation is done on the basis which suits the marketer best. The basis may be age, geographic location, customer tastes &amp; preferences, ethnicity, seasonality, disposable incomes, etc. </a:t>
            </a:r>
          </a:p>
          <a:p>
            <a:r>
              <a:rPr lang="en-US" sz="2000" dirty="0" smtClean="0">
                <a:latin typeface="Arial" panose="020B0604020202020204" pitchFamily="34" charset="0"/>
                <a:cs typeface="Arial" panose="020B0604020202020204" pitchFamily="34" charset="0"/>
              </a:rPr>
              <a:t>Prior to segmentation, the market seems to be an odd cluster of </a:t>
            </a:r>
            <a:r>
              <a:rPr lang="en-US" sz="2000" dirty="0" err="1" smtClean="0">
                <a:latin typeface="Arial" panose="020B0604020202020204" pitchFamily="34" charset="0"/>
                <a:cs typeface="Arial" panose="020B0604020202020204" pitchFamily="34" charset="0"/>
              </a:rPr>
              <a:t>heterogenous</a:t>
            </a:r>
            <a:r>
              <a:rPr lang="en-US" sz="2000" dirty="0" smtClean="0">
                <a:latin typeface="Arial" panose="020B0604020202020204" pitchFamily="34" charset="0"/>
                <a:cs typeface="Arial" panose="020B0604020202020204" pitchFamily="34" charset="0"/>
              </a:rPr>
              <a:t> population. Segmentation results in grouping of homogenous nature. This homogeneity aids the marketer to choose an uniform communication tool, sales promotion strategy, understand buying behavior of target group and decide upon pricing depending upon consumer surplus of the group. </a:t>
            </a:r>
          </a:p>
          <a:p>
            <a:r>
              <a:rPr lang="en-US" sz="2000" dirty="0"/>
              <a:t/>
            </a:r>
            <a:br>
              <a:rPr lang="en-US" sz="2000" dirty="0"/>
            </a:br>
            <a:endParaRPr lang="en-US" sz="2000" dirty="0"/>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980320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53" y="66743"/>
            <a:ext cx="10515600" cy="558900"/>
          </a:xfrm>
        </p:spPr>
        <p:txBody>
          <a:bodyPr>
            <a:normAutofit fontScale="90000"/>
          </a:bodyPr>
          <a:lstStyle/>
          <a:p>
            <a:endParaRPr lang="en-US" dirty="0"/>
          </a:p>
        </p:txBody>
      </p:sp>
      <p:sp>
        <p:nvSpPr>
          <p:cNvPr id="3" name="Content Placeholder 2"/>
          <p:cNvSpPr>
            <a:spLocks noGrp="1"/>
          </p:cNvSpPr>
          <p:nvPr>
            <p:ph idx="1"/>
          </p:nvPr>
        </p:nvSpPr>
        <p:spPr>
          <a:xfrm>
            <a:off x="135556" y="712269"/>
            <a:ext cx="11905648" cy="6145731"/>
          </a:xfrm>
        </p:spPr>
        <p:txBody>
          <a:bodyPr>
            <a:normAutofit/>
          </a:bodyPr>
          <a:lstStyle/>
          <a:p>
            <a:pPr fontAlgn="base"/>
            <a:r>
              <a:rPr lang="en-US" sz="2000" dirty="0"/>
              <a:t>1. Google </a:t>
            </a:r>
            <a:r>
              <a:rPr lang="en-US" sz="2000" dirty="0" smtClean="0"/>
              <a:t>India: </a:t>
            </a:r>
            <a:r>
              <a:rPr lang="en-US" sz="2000" dirty="0"/>
              <a:t>Flexible work schedule, outdoor and indoor games, massage </a:t>
            </a:r>
            <a:r>
              <a:rPr lang="en-US" sz="2000" dirty="0" err="1"/>
              <a:t>parlours</a:t>
            </a:r>
            <a:r>
              <a:rPr lang="en-US" sz="2000" dirty="0"/>
              <a:t>, fully equipped gym, and sleep </a:t>
            </a:r>
            <a:r>
              <a:rPr lang="en-US" sz="2000" dirty="0" smtClean="0"/>
              <a:t>pods (revenue INR 56 billion)</a:t>
            </a:r>
          </a:p>
          <a:p>
            <a:pPr fontAlgn="base"/>
            <a:r>
              <a:rPr lang="en-US" sz="2000" dirty="0"/>
              <a:t>2. </a:t>
            </a:r>
            <a:r>
              <a:rPr lang="en-US" sz="2000" dirty="0" smtClean="0"/>
              <a:t>RMSI(Delhi NCR): </a:t>
            </a:r>
            <a:r>
              <a:rPr lang="en-US" sz="2000" dirty="0"/>
              <a:t>Parenting, and relationship counseling, child psychology and self defense workshops, health initiatives, photography club, painting, acting, movie making, guitar classes, </a:t>
            </a:r>
            <a:r>
              <a:rPr lang="en-US" sz="2000" dirty="0" err="1"/>
              <a:t>zumba</a:t>
            </a:r>
            <a:r>
              <a:rPr lang="en-US" sz="2000" dirty="0"/>
              <a:t> lessons, and sports </a:t>
            </a:r>
            <a:r>
              <a:rPr lang="en-US" sz="2000" dirty="0" smtClean="0"/>
              <a:t>tournaments ( 2956 employees )</a:t>
            </a:r>
            <a:endParaRPr lang="en-US" sz="2000" dirty="0"/>
          </a:p>
          <a:p>
            <a:pPr fontAlgn="base"/>
            <a:r>
              <a:rPr lang="en-US" sz="2000" dirty="0"/>
              <a:t>3. Marriott </a:t>
            </a:r>
            <a:r>
              <a:rPr lang="en-US" sz="2000" dirty="0" smtClean="0"/>
              <a:t>Hotels: </a:t>
            </a:r>
            <a:r>
              <a:rPr lang="en-US" sz="2000" dirty="0"/>
              <a:t>Staff discounts and benefits at Marriott Hotels around the globe, health benefits, and social engagement</a:t>
            </a:r>
          </a:p>
          <a:p>
            <a:pPr fontAlgn="base"/>
            <a:r>
              <a:rPr lang="en-US" sz="2000" dirty="0"/>
              <a:t>4. American </a:t>
            </a:r>
            <a:r>
              <a:rPr lang="en-US" sz="2000" dirty="0" smtClean="0"/>
              <a:t>Express : </a:t>
            </a:r>
            <a:r>
              <a:rPr lang="en-US" sz="2000" dirty="0"/>
              <a:t>Smart Savings program, health benefits</a:t>
            </a:r>
          </a:p>
          <a:p>
            <a:pPr fontAlgn="base"/>
            <a:r>
              <a:rPr lang="en-US" sz="2000" dirty="0"/>
              <a:t>5. SAP Labs </a:t>
            </a:r>
            <a:r>
              <a:rPr lang="en-US" sz="2000" dirty="0" smtClean="0"/>
              <a:t>India: </a:t>
            </a:r>
            <a:r>
              <a:rPr lang="en-US" sz="2000" dirty="0"/>
              <a:t>20-week long maternity and paid adoption leaves for women</a:t>
            </a:r>
          </a:p>
          <a:p>
            <a:pPr fontAlgn="base"/>
            <a:r>
              <a:rPr lang="en-US" sz="2000" dirty="0" smtClean="0"/>
              <a:t>6.Intel Technology: </a:t>
            </a:r>
            <a:r>
              <a:rPr lang="en-US" sz="2000" dirty="0"/>
              <a:t>Bonus programs, health facilities, financial assistance for job-related education, indoor and outdoor games</a:t>
            </a:r>
          </a:p>
          <a:p>
            <a:pPr fontAlgn="base"/>
            <a:r>
              <a:rPr lang="en-US" sz="2000" dirty="0" smtClean="0"/>
              <a:t>7.</a:t>
            </a:r>
            <a:r>
              <a:rPr lang="en-US" sz="2000" dirty="0"/>
              <a:t> Hindustan </a:t>
            </a:r>
            <a:r>
              <a:rPr lang="en-US" sz="2000" dirty="0" smtClean="0"/>
              <a:t>Unilever: </a:t>
            </a:r>
            <a:r>
              <a:rPr lang="en-US" sz="2000" dirty="0"/>
              <a:t>Health and </a:t>
            </a:r>
            <a:r>
              <a:rPr lang="en-US" sz="2000" dirty="0" err="1"/>
              <a:t>hospitalisation</a:t>
            </a:r>
            <a:r>
              <a:rPr lang="en-US" sz="2000" dirty="0"/>
              <a:t> insurances, a mediation room, yoga classes, a library and low-cost quality education at Aditya Birla Schools for employees' </a:t>
            </a:r>
            <a:r>
              <a:rPr lang="en-US" sz="2000" dirty="0" smtClean="0"/>
              <a:t>children</a:t>
            </a:r>
            <a:endParaRPr lang="en-US" sz="2000" dirty="0"/>
          </a:p>
        </p:txBody>
      </p:sp>
    </p:spTree>
    <p:extLst>
      <p:ext uri="{BB962C8B-B14F-4D97-AF65-F5344CB8AC3E}">
        <p14:creationId xmlns:p14="http://schemas.microsoft.com/office/powerpoint/2010/main" val="1831795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53" y="66743"/>
            <a:ext cx="10515600" cy="558900"/>
          </a:xfrm>
        </p:spPr>
        <p:txBody>
          <a:bodyPr>
            <a:normAutofit fontScale="90000"/>
          </a:bodyPr>
          <a:lstStyle/>
          <a:p>
            <a:endParaRPr lang="en-US" dirty="0"/>
          </a:p>
        </p:txBody>
      </p:sp>
      <p:sp>
        <p:nvSpPr>
          <p:cNvPr id="3" name="Content Placeholder 2"/>
          <p:cNvSpPr>
            <a:spLocks noGrp="1"/>
          </p:cNvSpPr>
          <p:nvPr>
            <p:ph idx="1"/>
          </p:nvPr>
        </p:nvSpPr>
        <p:spPr>
          <a:xfrm>
            <a:off x="135556" y="712269"/>
            <a:ext cx="11905648" cy="6145731"/>
          </a:xfrm>
        </p:spPr>
        <p:txBody>
          <a:bodyPr>
            <a:normAutofit/>
          </a:bodyPr>
          <a:lstStyle/>
          <a:p>
            <a:pPr fontAlgn="base"/>
            <a:r>
              <a:rPr lang="en-US" dirty="0"/>
              <a:t>8. Canon: Annual health checkups and camps, and accident insurance for employees as well as their family members</a:t>
            </a:r>
          </a:p>
          <a:p>
            <a:pPr fontAlgn="base"/>
            <a:r>
              <a:rPr lang="en-US" dirty="0"/>
              <a:t>9. Intuit Technology: Options to return after a career break, and start new projects outside office</a:t>
            </a:r>
          </a:p>
          <a:p>
            <a:pPr fontAlgn="base"/>
            <a:r>
              <a:rPr lang="en-US" dirty="0"/>
              <a:t>10. Wipro: Paid holidays, maternity benefits, and counselling sessions</a:t>
            </a:r>
          </a:p>
          <a:p>
            <a:pPr fontAlgn="base"/>
            <a:r>
              <a:rPr lang="en-US" dirty="0"/>
              <a:t>11. Bharti Airtel: Flexible work hours, day care and grocery </a:t>
            </a:r>
            <a:r>
              <a:rPr lang="en-US" dirty="0" err="1"/>
              <a:t>centres</a:t>
            </a:r>
            <a:r>
              <a:rPr lang="en-US" dirty="0"/>
              <a:t>, fitness and spa facilities, and 6 months leave for personal and education purposes</a:t>
            </a:r>
          </a:p>
          <a:p>
            <a:pPr fontAlgn="base"/>
            <a:r>
              <a:rPr lang="en-US" dirty="0"/>
              <a:t>12. Standard Chartered </a:t>
            </a:r>
            <a:r>
              <a:rPr lang="en-US" dirty="0" smtClean="0"/>
              <a:t>Bank : </a:t>
            </a:r>
            <a:r>
              <a:rPr lang="en-US" dirty="0"/>
              <a:t>Day care </a:t>
            </a:r>
            <a:r>
              <a:rPr lang="en-US" dirty="0" err="1"/>
              <a:t>centre</a:t>
            </a:r>
            <a:r>
              <a:rPr lang="en-US" dirty="0"/>
              <a:t>, Happy Fridays, health benefits and insurance</a:t>
            </a:r>
          </a:p>
          <a:p>
            <a:pPr fontAlgn="base"/>
            <a:r>
              <a:rPr lang="en-US" dirty="0" smtClean="0"/>
              <a:t>13. </a:t>
            </a:r>
            <a:r>
              <a:rPr lang="en-US" dirty="0" err="1"/>
              <a:t>Kotak</a:t>
            </a:r>
            <a:r>
              <a:rPr lang="en-US" dirty="0"/>
              <a:t> </a:t>
            </a:r>
            <a:r>
              <a:rPr lang="en-US" dirty="0" smtClean="0"/>
              <a:t>Mahindra: </a:t>
            </a:r>
            <a:r>
              <a:rPr lang="en-US" dirty="0"/>
              <a:t>Bollywood and Hollywood movie screenings, annual family days, indoor and outdoor games, and yoga</a:t>
            </a:r>
          </a:p>
          <a:p>
            <a:pPr fontAlgn="base"/>
            <a:r>
              <a:rPr lang="en-US" dirty="0"/>
              <a:t>14. Make My </a:t>
            </a:r>
            <a:r>
              <a:rPr lang="en-US" dirty="0" smtClean="0"/>
              <a:t>Trip: </a:t>
            </a:r>
            <a:r>
              <a:rPr lang="en-US" dirty="0"/>
              <a:t>Social engagements with NGOs, theme day, rock band performances, sports activities and health benefits</a:t>
            </a:r>
          </a:p>
          <a:p>
            <a:pPr marL="0" indent="0">
              <a:buNone/>
            </a:pPr>
            <a:r>
              <a:rPr lang="en-US" dirty="0" smtClean="0"/>
              <a:t/>
            </a:r>
            <a:br>
              <a:rPr lang="en-US" dirty="0" smtClean="0"/>
            </a:br>
            <a:endParaRPr lang="en-US" dirty="0"/>
          </a:p>
        </p:txBody>
      </p:sp>
    </p:spTree>
    <p:extLst>
      <p:ext uri="{BB962C8B-B14F-4D97-AF65-F5344CB8AC3E}">
        <p14:creationId xmlns:p14="http://schemas.microsoft.com/office/powerpoint/2010/main" val="2839788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51101"/>
          </a:xfrm>
        </p:spPr>
        <p:txBody>
          <a:bodyPr>
            <a:normAutofit fontScale="90000"/>
          </a:bodyPr>
          <a:lstStyle/>
          <a:p>
            <a:endParaRPr lang="en-US" dirty="0"/>
          </a:p>
        </p:txBody>
      </p:sp>
      <p:sp>
        <p:nvSpPr>
          <p:cNvPr id="3" name="Content Placeholder 2"/>
          <p:cNvSpPr>
            <a:spLocks noGrp="1"/>
          </p:cNvSpPr>
          <p:nvPr>
            <p:ph idx="1"/>
          </p:nvPr>
        </p:nvSpPr>
        <p:spPr>
          <a:xfrm>
            <a:off x="109329" y="894522"/>
            <a:ext cx="11976653" cy="5883965"/>
          </a:xfrm>
        </p:spPr>
        <p:txBody>
          <a:bodyPr>
            <a:normAutofit lnSpcReduction="10000"/>
          </a:bodyPr>
          <a:lstStyle/>
          <a:p>
            <a:r>
              <a:rPr lang="en-US" sz="2000" dirty="0" smtClean="0"/>
              <a:t>CRM (Customer Relationship Management)</a:t>
            </a:r>
          </a:p>
          <a:p>
            <a:r>
              <a:rPr lang="en-US" sz="2000" dirty="0" smtClean="0"/>
              <a:t>Relationship marketing aims more than just sales. It aims at long term customer retention, relationship with external market who influence or provide referrals, and integrating marketing activities, customer services and quality standards. So the Customer relationship management module is now becoming very prominent.  </a:t>
            </a:r>
          </a:p>
          <a:p>
            <a:r>
              <a:rPr lang="en-US" sz="2000" dirty="0" smtClean="0"/>
              <a:t>Focus is on customer focus and long term relationship. The customer is interested in service while traditional marketer was interested in sales. However, relationship management bridges this gap and the RM is responsible for intermittent service </a:t>
            </a:r>
            <a:r>
              <a:rPr lang="en-US" sz="2000" dirty="0" err="1" smtClean="0"/>
              <a:t>followups</a:t>
            </a:r>
            <a:r>
              <a:rPr lang="en-US" sz="2000" dirty="0" smtClean="0"/>
              <a:t> within the organization. It is the bridge between the organization and customer. The long term benefit is targeted by garnering repeat business, referrals and new business from same customer as an equity of customer loyalty.</a:t>
            </a:r>
          </a:p>
          <a:p>
            <a:r>
              <a:rPr lang="en-US" sz="2000" dirty="0" smtClean="0"/>
              <a:t>CRM tries to close the gap between customer’s perception and firm’s perception. The gaps may result from  Company’s perception of customer’s expectation and actual customer expectation from firm with regards to delivery of services, after sales service, quality of product, and also resulting from external communication and actuality.</a:t>
            </a:r>
          </a:p>
          <a:p>
            <a:r>
              <a:rPr lang="en-US" sz="2000" dirty="0" smtClean="0"/>
              <a:t>In banking industry today, customer loyalty is becoming harder to earn. With growth of service providers, technology, competitive interest rates, information, social media’s influence and growing consumerism customers are switching easily from one bank to other. Acquiring a new customer is always costlier than retaining an existing one. So more engagement with the customer in the digital age, convenience and proper customer selection is gathering more importance. </a:t>
            </a:r>
            <a:endParaRPr lang="en-US" sz="2000" dirty="0"/>
          </a:p>
        </p:txBody>
      </p:sp>
    </p:spTree>
    <p:extLst>
      <p:ext uri="{BB962C8B-B14F-4D97-AF65-F5344CB8AC3E}">
        <p14:creationId xmlns:p14="http://schemas.microsoft.com/office/powerpoint/2010/main" val="1695449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barn(inVertical)">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53" y="66743"/>
            <a:ext cx="10515600" cy="558900"/>
          </a:xfrm>
        </p:spPr>
        <p:txBody>
          <a:bodyPr>
            <a:normAutofit fontScale="90000"/>
          </a:bodyPr>
          <a:lstStyle/>
          <a:p>
            <a:r>
              <a:rPr lang="en-US" dirty="0" smtClean="0"/>
              <a:t>Service Quality and Productivity</a:t>
            </a:r>
            <a:endParaRPr lang="en-US" dirty="0"/>
          </a:p>
        </p:txBody>
      </p:sp>
      <p:sp>
        <p:nvSpPr>
          <p:cNvPr id="3" name="Content Placeholder 2"/>
          <p:cNvSpPr>
            <a:spLocks noGrp="1"/>
          </p:cNvSpPr>
          <p:nvPr>
            <p:ph idx="1"/>
          </p:nvPr>
        </p:nvSpPr>
        <p:spPr>
          <a:xfrm>
            <a:off x="135556" y="712269"/>
            <a:ext cx="11905648" cy="6145731"/>
          </a:xfrm>
        </p:spPr>
        <p:txBody>
          <a:bodyPr>
            <a:normAutofit/>
          </a:bodyPr>
          <a:lstStyle/>
          <a:p>
            <a:r>
              <a:rPr lang="en-US" dirty="0" smtClean="0"/>
              <a:t>1. Customer centric approach. With customers becoming less loyal, more information and feedbacks being available service companies are having a more customer oriented strategy. The trend shifts are identified, gaps of unfulfilled desires understood and products are designed to generate more customer satisfaction. Students have been encouraged to rate the best institutions rather than just depending upon defined parameters of </a:t>
            </a:r>
            <a:r>
              <a:rPr lang="en-US" dirty="0" err="1" smtClean="0"/>
              <a:t>judgement</a:t>
            </a:r>
            <a:r>
              <a:rPr lang="en-US" dirty="0" smtClean="0"/>
              <a:t>. Courses have been overhauled and new streams introduced to make them more attractive for students. Customer surveys are given paramount importance.</a:t>
            </a:r>
          </a:p>
          <a:p>
            <a:r>
              <a:rPr lang="en-US" dirty="0" smtClean="0"/>
              <a:t>2. Value creation has become very important. How much value a customer is deriving from a product determines a service’s likeability.</a:t>
            </a:r>
          </a:p>
          <a:p>
            <a:r>
              <a:rPr lang="en-US" dirty="0" smtClean="0"/>
              <a:t>3. TQM and service quality.</a:t>
            </a:r>
          </a:p>
          <a:p>
            <a:r>
              <a:rPr lang="en-US" dirty="0" smtClean="0"/>
              <a:t>4. Service is acting as key differentiator in case of manufacturing firms. Cost competitiveness has a limit. On the other hand service provision has tremendous scope of delivery.</a:t>
            </a:r>
          </a:p>
          <a:p>
            <a:r>
              <a:rPr lang="en-US" dirty="0" smtClean="0"/>
              <a:t>5. New measurement systems linking service quality with financial goals.</a:t>
            </a:r>
          </a:p>
          <a:p>
            <a:r>
              <a:rPr lang="en-US" dirty="0" smtClean="0"/>
              <a:t>6. </a:t>
            </a:r>
            <a:r>
              <a:rPr lang="en-US" dirty="0" err="1" smtClean="0"/>
              <a:t>Internalisation</a:t>
            </a:r>
            <a:r>
              <a:rPr lang="en-US" dirty="0" smtClean="0"/>
              <a:t> of services in terms of delivery </a:t>
            </a:r>
            <a:r>
              <a:rPr lang="en-US" dirty="0" err="1" smtClean="0"/>
              <a:t>eg</a:t>
            </a:r>
            <a:r>
              <a:rPr lang="en-US" dirty="0" smtClean="0"/>
              <a:t> airlines, international tourism, software solutions, BPO</a:t>
            </a:r>
            <a:r>
              <a:rPr lang="en-US" dirty="0"/>
              <a:t/>
            </a:r>
            <a:br>
              <a:rPr lang="en-US" dirty="0"/>
            </a:br>
            <a:r>
              <a:rPr lang="en-US" dirty="0" smtClean="0"/>
              <a:t>				</a:t>
            </a:r>
            <a:endParaRPr lang="en-US" dirty="0"/>
          </a:p>
        </p:txBody>
      </p:sp>
    </p:spTree>
    <p:extLst>
      <p:ext uri="{BB962C8B-B14F-4D97-AF65-F5344CB8AC3E}">
        <p14:creationId xmlns:p14="http://schemas.microsoft.com/office/powerpoint/2010/main" val="16975697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53" y="66743"/>
            <a:ext cx="10515600" cy="558900"/>
          </a:xfrm>
        </p:spPr>
        <p:txBody>
          <a:bodyPr>
            <a:normAutofit fontScale="90000"/>
          </a:bodyPr>
          <a:lstStyle/>
          <a:p>
            <a:endParaRPr lang="en-US" dirty="0"/>
          </a:p>
        </p:txBody>
      </p:sp>
      <p:sp>
        <p:nvSpPr>
          <p:cNvPr id="3" name="Content Placeholder 2"/>
          <p:cNvSpPr>
            <a:spLocks noGrp="1"/>
          </p:cNvSpPr>
          <p:nvPr>
            <p:ph idx="1"/>
          </p:nvPr>
        </p:nvSpPr>
        <p:spPr>
          <a:xfrm>
            <a:off x="135556" y="712269"/>
            <a:ext cx="11905648" cy="6145731"/>
          </a:xfrm>
        </p:spPr>
        <p:txBody>
          <a:bodyPr>
            <a:normAutofit/>
          </a:bodyPr>
          <a:lstStyle/>
          <a:p>
            <a:r>
              <a:rPr lang="en-US" dirty="0"/>
              <a:t>Improving productivity</a:t>
            </a:r>
          </a:p>
          <a:p>
            <a:r>
              <a:rPr lang="en-US" dirty="0"/>
              <a:t>1. Improving staff</a:t>
            </a:r>
          </a:p>
          <a:p>
            <a:r>
              <a:rPr lang="en-US" dirty="0"/>
              <a:t>2. Introducing systems and technology</a:t>
            </a:r>
          </a:p>
          <a:p>
            <a:r>
              <a:rPr lang="en-US" dirty="0" smtClean="0"/>
              <a:t>3.Rationalizing </a:t>
            </a:r>
            <a:r>
              <a:rPr lang="en-US" dirty="0"/>
              <a:t>service levels</a:t>
            </a:r>
          </a:p>
          <a:p>
            <a:r>
              <a:rPr lang="en-US" dirty="0" smtClean="0"/>
              <a:t>4. Customer interaction</a:t>
            </a:r>
          </a:p>
          <a:p>
            <a:r>
              <a:rPr lang="en-US" dirty="0" smtClean="0"/>
              <a:t>5. Introducing new services</a:t>
            </a:r>
          </a:p>
          <a:p>
            <a:r>
              <a:rPr lang="en-US" dirty="0" smtClean="0"/>
              <a:t>6. Reducing mismatches between demand and supply by increasing or decreasing demand.</a:t>
            </a:r>
            <a:r>
              <a:rPr lang="en-US" dirty="0"/>
              <a:t/>
            </a:r>
            <a:br>
              <a:rPr lang="en-US" dirty="0"/>
            </a:br>
            <a:endParaRPr lang="en-US" dirty="0"/>
          </a:p>
        </p:txBody>
      </p:sp>
    </p:spTree>
    <p:extLst>
      <p:ext uri="{BB962C8B-B14F-4D97-AF65-F5344CB8AC3E}">
        <p14:creationId xmlns:p14="http://schemas.microsoft.com/office/powerpoint/2010/main" val="5292811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53" y="66743"/>
            <a:ext cx="10515600" cy="558900"/>
          </a:xfrm>
        </p:spPr>
        <p:txBody>
          <a:bodyPr>
            <a:normAutofit fontScale="90000"/>
          </a:bodyPr>
          <a:lstStyle/>
          <a:p>
            <a:r>
              <a:rPr lang="en-US" dirty="0" smtClean="0"/>
              <a:t>Customer Loyalty in Services Marketing</a:t>
            </a:r>
            <a:endParaRPr lang="en-US" dirty="0"/>
          </a:p>
        </p:txBody>
      </p:sp>
      <p:sp>
        <p:nvSpPr>
          <p:cNvPr id="3" name="Content Placeholder 2"/>
          <p:cNvSpPr>
            <a:spLocks noGrp="1"/>
          </p:cNvSpPr>
          <p:nvPr>
            <p:ph idx="1"/>
          </p:nvPr>
        </p:nvSpPr>
        <p:spPr>
          <a:xfrm>
            <a:off x="135556" y="712269"/>
            <a:ext cx="11905648" cy="6145731"/>
          </a:xfrm>
        </p:spPr>
        <p:txBody>
          <a:bodyPr>
            <a:normAutofit lnSpcReduction="10000"/>
          </a:bodyPr>
          <a:lstStyle/>
          <a:p>
            <a:r>
              <a:rPr lang="en-US" dirty="0" smtClean="0"/>
              <a:t>Customer loyalty is a very precious commodity today.</a:t>
            </a:r>
          </a:p>
          <a:p>
            <a:r>
              <a:rPr lang="en-US" dirty="0" smtClean="0"/>
              <a:t>People are more conscious of available options, risks, pricing techniques and values brands are providing</a:t>
            </a:r>
          </a:p>
          <a:p>
            <a:r>
              <a:rPr lang="en-US" dirty="0" smtClean="0"/>
              <a:t>With disposable income becoming scarce owing to changing dynamics of economy, using the money more judiciously is a rational economic decision.</a:t>
            </a:r>
          </a:p>
          <a:p>
            <a:r>
              <a:rPr lang="en-US" dirty="0" smtClean="0"/>
              <a:t>People wish to lower costs, get better returns and wish to lead a better lifestyle. Alongside healthcare costs have gone up, along with general inflation makes people to shift to better options as fast as possible. </a:t>
            </a:r>
            <a:r>
              <a:rPr lang="en-US" dirty="0" smtClean="0"/>
              <a:t>Emotional attachment to the brands are getting lessened.</a:t>
            </a:r>
          </a:p>
          <a:p>
            <a:r>
              <a:rPr lang="en-US" dirty="0" smtClean="0"/>
              <a:t>In such scenario marketers of financial services face a challenging task in retaining customers.</a:t>
            </a:r>
          </a:p>
          <a:p>
            <a:r>
              <a:rPr lang="en-US" dirty="0" smtClean="0"/>
              <a:t>Conscious efforts are to be made for increasing customer loyalty. For that, more </a:t>
            </a:r>
            <a:r>
              <a:rPr lang="en-US" dirty="0" smtClean="0"/>
              <a:t>engagement with customer, better understanding of needs are required.</a:t>
            </a:r>
          </a:p>
          <a:p>
            <a:r>
              <a:rPr lang="en-US" dirty="0" smtClean="0"/>
              <a:t>Staff should be well groomed, customer oriented and coordinate well with back office for processing customer requests. The organization should be responsive to changes, consistent in external communication and dynamic in nature reacting to changing environments. </a:t>
            </a:r>
            <a:endParaRPr lang="en-US" dirty="0"/>
          </a:p>
          <a:p>
            <a:r>
              <a:rPr lang="en-US" dirty="0" smtClean="0"/>
              <a:t>On one hand while the brands </a:t>
            </a:r>
            <a:r>
              <a:rPr lang="en-US" dirty="0"/>
              <a:t>are restricted </a:t>
            </a:r>
            <a:r>
              <a:rPr lang="en-US" dirty="0" smtClean="0"/>
              <a:t>by cost of capital and thin profit margins, the solution for maintaining competitive edge lies in differentiating through services– faster, accurate and consistent service delivery. They have to come up with innovative ways to increase delivery channels, be capable of harnessing technology, always try to introduce innovative products. Thus customer loyalty is a function of getting the desired solution each time with same satisfaction.</a:t>
            </a:r>
            <a:r>
              <a:rPr lang="en-US" dirty="0"/>
              <a:t/>
            </a:r>
            <a:br>
              <a:rPr lang="en-US" dirty="0"/>
            </a:br>
            <a:endParaRPr lang="en-US" dirty="0"/>
          </a:p>
        </p:txBody>
      </p:sp>
    </p:spTree>
    <p:extLst>
      <p:ext uri="{BB962C8B-B14F-4D97-AF65-F5344CB8AC3E}">
        <p14:creationId xmlns:p14="http://schemas.microsoft.com/office/powerpoint/2010/main" val="596950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additive="base">
                                        <p:cTn id="5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53" y="66743"/>
            <a:ext cx="10515600" cy="558900"/>
          </a:xfrm>
        </p:spPr>
        <p:txBody>
          <a:bodyPr>
            <a:normAutofit fontScale="90000"/>
          </a:bodyPr>
          <a:lstStyle/>
          <a:p>
            <a:r>
              <a:rPr lang="en-US" dirty="0" smtClean="0"/>
              <a:t>Case study : Communication and Distribution</a:t>
            </a:r>
            <a:endParaRPr lang="en-US" dirty="0"/>
          </a:p>
        </p:txBody>
      </p:sp>
      <p:sp>
        <p:nvSpPr>
          <p:cNvPr id="3" name="Content Placeholder 2"/>
          <p:cNvSpPr>
            <a:spLocks noGrp="1"/>
          </p:cNvSpPr>
          <p:nvPr>
            <p:ph idx="1"/>
          </p:nvPr>
        </p:nvSpPr>
        <p:spPr>
          <a:xfrm>
            <a:off x="135556" y="712269"/>
            <a:ext cx="11905648" cy="6145731"/>
          </a:xfrm>
        </p:spPr>
        <p:txBody>
          <a:bodyPr>
            <a:normAutofit fontScale="92500" lnSpcReduction="10000"/>
          </a:bodyPr>
          <a:lstStyle/>
          <a:p>
            <a:r>
              <a:rPr lang="en-US" b="1" dirty="0"/>
              <a:t>Background Note</a:t>
            </a:r>
          </a:p>
          <a:p>
            <a:r>
              <a:rPr lang="en-US" dirty="0"/>
              <a:t>The life insurance industry in India dates back to 1818, when a British firm Oriental Life Insurance Company opened its office in Kolkata, followed by Bombay Life Assurance Company in 1823. During the British rule in India, 'The Indian Life Assurance Companies Act' was enacted in 1912, which was followed by the Indian Insurance Companies Act, 1928 enabling government to collect the data regarding life and non-life business conducted by both Indian and foreign insurance companies.</a:t>
            </a:r>
          </a:p>
          <a:p>
            <a:r>
              <a:rPr lang="en-US" dirty="0"/>
              <a:t>In July 2002, India's state owned insurer, Life Insurance Corporation of India (LIC) announced aggressive marketing plans with a budget of around </a:t>
            </a:r>
            <a:r>
              <a:rPr lang="en-US" dirty="0" err="1"/>
              <a:t>Rs</a:t>
            </a:r>
            <a:r>
              <a:rPr lang="en-US" dirty="0"/>
              <a:t> 1 billion. The aim of this unusual decision was to woo customers across the country through a multimedia campaign including advertisements on the radio and the press media, the outdoor media and the television. However, this did not come as a major surprise to industry observers who said that LIC did not have too many options. With the insurance bill being passed in 2000, the Indian insurance sector saw a host of private players enter the market with multinationals as their partners. These new players resorted to aggressive marketing and advertisement strategies – something the market had never seen earlier. This sudden spurt of advertisements and awareness programs was visible on all the media channels</a:t>
            </a:r>
            <a:r>
              <a:rPr lang="en-US" dirty="0" smtClean="0"/>
              <a:t>.</a:t>
            </a:r>
          </a:p>
          <a:p>
            <a:r>
              <a:rPr lang="en-US" dirty="0"/>
              <a:t>Print, electronic and outdoor advertisements of the new private insurers flooded could be seen everywhere. This prompted many comparisons of such behavior of insurance companies with the advertising frenzy of the dotcoms in India not too long ago – with similar full-page advertisements, huge hoardings and costly electronic media advertisements</a:t>
            </a:r>
            <a:r>
              <a:rPr lang="en-US" dirty="0" smtClean="0"/>
              <a:t>.</a:t>
            </a:r>
            <a:r>
              <a:rPr lang="en-US" dirty="0"/>
              <a:t/>
            </a:r>
            <a:br>
              <a:rPr lang="en-US" dirty="0"/>
            </a:br>
            <a:r>
              <a:rPr lang="en-US" dirty="0"/>
              <a:t>According to a survey conducted by a leading marketing research firm, ORG Marg, brand awareness of private insurers in India was increasing in the early 21</a:t>
            </a:r>
            <a:r>
              <a:rPr lang="en-US" baseline="30000" dirty="0"/>
              <a:t>st</a:t>
            </a:r>
            <a:r>
              <a:rPr lang="en-US" dirty="0"/>
              <a:t> century. The difference in the level of awareness of these new players as compared to the hitherto monopoly of LIC was decreasing fast because of the aggressive advertising measures adopted by private insurers.</a:t>
            </a:r>
            <a:r>
              <a:rPr lang="en-US" dirty="0"/>
              <a:t/>
            </a:r>
            <a:br>
              <a:rPr lang="en-US" dirty="0"/>
            </a:br>
            <a:endParaRPr lang="en-US" dirty="0"/>
          </a:p>
        </p:txBody>
      </p:sp>
    </p:spTree>
    <p:extLst>
      <p:ext uri="{BB962C8B-B14F-4D97-AF65-F5344CB8AC3E}">
        <p14:creationId xmlns:p14="http://schemas.microsoft.com/office/powerpoint/2010/main" val="2186344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53" y="66743"/>
            <a:ext cx="10515600" cy="558900"/>
          </a:xfrm>
        </p:spPr>
        <p:txBody>
          <a:bodyPr>
            <a:normAutofit fontScale="90000"/>
          </a:bodyPr>
          <a:lstStyle/>
          <a:p>
            <a:endParaRPr lang="en-US" dirty="0"/>
          </a:p>
        </p:txBody>
      </p:sp>
      <p:sp>
        <p:nvSpPr>
          <p:cNvPr id="3" name="Content Placeholder 2"/>
          <p:cNvSpPr>
            <a:spLocks noGrp="1"/>
          </p:cNvSpPr>
          <p:nvPr>
            <p:ph idx="1"/>
          </p:nvPr>
        </p:nvSpPr>
        <p:spPr>
          <a:xfrm>
            <a:off x="135556" y="712269"/>
            <a:ext cx="11905648" cy="6145731"/>
          </a:xfrm>
        </p:spPr>
        <p:txBody>
          <a:bodyPr>
            <a:normAutofit/>
          </a:bodyPr>
          <a:lstStyle/>
          <a:p>
            <a:r>
              <a:rPr lang="en-US" dirty="0"/>
              <a:t>In early 2002, India's state owned insurer, Life Insurance Corporation (LIC), announced tie-ups with Corporation Bank, Oriental Bank of Commerce, Bank of Punjab and </a:t>
            </a:r>
            <a:r>
              <a:rPr lang="en-US" dirty="0" err="1"/>
              <a:t>Nedungadi</a:t>
            </a:r>
            <a:r>
              <a:rPr lang="en-US" dirty="0"/>
              <a:t> Bank for sale of its products through their branches. The aim of the tie-ups was to diversify LIC's distribution channels and increase product penetration. Industry observers were not surprised by this move. They felt that LIC had no option but to explore new channels of distribution to maintain its position as the market leader</a:t>
            </a:r>
            <a:r>
              <a:rPr lang="en-US" dirty="0" smtClean="0"/>
              <a:t>.</a:t>
            </a:r>
          </a:p>
          <a:p>
            <a:r>
              <a:rPr lang="en-US" dirty="0"/>
              <a:t>Consequently, private insurers decided to rely on aggressive advertising and promotional measures and use hitherto untried distribution channels. Private insurers began exploring the various distribution channels available instead of concentrating on individual agents, a channel LIC had been using for decades. To minimize cost, these companies tied up with established financial services companies and used their distribution network instead of setting up their own network</a:t>
            </a:r>
            <a:r>
              <a:rPr lang="en-US" dirty="0" smtClean="0"/>
              <a:t>.</a:t>
            </a:r>
          </a:p>
          <a:p>
            <a:r>
              <a:rPr lang="en-US" dirty="0"/>
              <a:t>According to insurance industry observers, distribution was expected to emerge as one of the key factors for the success of private insurers in India. They also felt that insurance intermediaries and new distribution channels would become the strongest drivers of growth for the insurance sector and that multi-channel distribution would become the norm. With even LIC adapting these new channels of distribution, the distribution of insurance products/services seemed all set to undergo a radical overhaul.</a:t>
            </a:r>
            <a:r>
              <a:rPr lang="en-US" dirty="0"/>
              <a:t/>
            </a:r>
            <a:br>
              <a:rPr lang="en-US" dirty="0"/>
            </a:br>
            <a:endParaRPr lang="en-US" dirty="0"/>
          </a:p>
        </p:txBody>
      </p:sp>
    </p:spTree>
    <p:extLst>
      <p:ext uri="{BB962C8B-B14F-4D97-AF65-F5344CB8AC3E}">
        <p14:creationId xmlns:p14="http://schemas.microsoft.com/office/powerpoint/2010/main" val="2195079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53" y="66743"/>
            <a:ext cx="10515600" cy="558900"/>
          </a:xfrm>
        </p:spPr>
        <p:txBody>
          <a:bodyPr>
            <a:normAutofit fontScale="90000"/>
          </a:bodyPr>
          <a:lstStyle/>
          <a:p>
            <a:endParaRPr lang="en-US" dirty="0"/>
          </a:p>
        </p:txBody>
      </p:sp>
      <p:sp>
        <p:nvSpPr>
          <p:cNvPr id="3" name="Content Placeholder 2"/>
          <p:cNvSpPr>
            <a:spLocks noGrp="1"/>
          </p:cNvSpPr>
          <p:nvPr>
            <p:ph idx="1"/>
          </p:nvPr>
        </p:nvSpPr>
        <p:spPr>
          <a:xfrm>
            <a:off x="135556" y="712269"/>
            <a:ext cx="11905648" cy="6145731"/>
          </a:xfrm>
        </p:spPr>
        <p:txBody>
          <a:bodyPr>
            <a:normAutofit/>
          </a:bodyPr>
          <a:lstStyle/>
          <a:p>
            <a:r>
              <a:rPr lang="en-US" sz="2000" dirty="0">
                <a:solidFill>
                  <a:srgbClr val="58585B"/>
                </a:solidFill>
                <a:latin typeface="centra_no2"/>
              </a:rPr>
              <a:t>The five types of market segmentation include:</a:t>
            </a:r>
          </a:p>
          <a:p>
            <a:r>
              <a:rPr lang="en-US" sz="2000" dirty="0">
                <a:solidFill>
                  <a:srgbClr val="333333"/>
                </a:solidFill>
                <a:latin typeface="centra_no2"/>
              </a:rPr>
              <a:t>Behavioral </a:t>
            </a:r>
            <a:r>
              <a:rPr lang="en-US" sz="2000" dirty="0" smtClean="0">
                <a:solidFill>
                  <a:srgbClr val="333333"/>
                </a:solidFill>
                <a:latin typeface="centra_no2"/>
              </a:rPr>
              <a:t>Segmentation. </a:t>
            </a:r>
            <a:r>
              <a:rPr lang="en-US" sz="2000" dirty="0"/>
              <a:t>Behavioral segmentation comprises behavior patterns, like customer loyalty or engagement level, specific to customer interactions with a brand or </a:t>
            </a:r>
            <a:r>
              <a:rPr lang="en-US" sz="2000" dirty="0" smtClean="0"/>
              <a:t>company, buying patterns, </a:t>
            </a:r>
          </a:p>
          <a:p>
            <a:r>
              <a:rPr lang="en-US" sz="2000" dirty="0" smtClean="0">
                <a:solidFill>
                  <a:srgbClr val="333333"/>
                </a:solidFill>
                <a:latin typeface="centra_no2"/>
              </a:rPr>
              <a:t>Psychographic Segmentation based upon c</a:t>
            </a:r>
            <a:r>
              <a:rPr lang="en-US" sz="2000" dirty="0" smtClean="0"/>
              <a:t>ustomer’s lifestyle, values, opinions, interests, habits, personality, social status. Psychographic </a:t>
            </a:r>
            <a:r>
              <a:rPr lang="en-US" sz="2000" dirty="0"/>
              <a:t>segmentation </a:t>
            </a:r>
            <a:r>
              <a:rPr lang="en-US" sz="2000" dirty="0" smtClean="0"/>
              <a:t> can be used to </a:t>
            </a:r>
            <a:r>
              <a:rPr lang="en-US" sz="2000" dirty="0"/>
              <a:t>develop a “brand personality” or brand personification.</a:t>
            </a:r>
            <a:endParaRPr lang="en-US" sz="2000" b="1" dirty="0"/>
          </a:p>
          <a:p>
            <a:r>
              <a:rPr lang="en-US" sz="2000" dirty="0" smtClean="0">
                <a:solidFill>
                  <a:srgbClr val="333333"/>
                </a:solidFill>
                <a:latin typeface="centra_no2"/>
              </a:rPr>
              <a:t>Demographic Segmentation based on variety of parameters like </a:t>
            </a:r>
            <a:r>
              <a:rPr lang="en-US" sz="2000" dirty="0" smtClean="0"/>
              <a:t>Occupation, Marital status Age, ethnicity, </a:t>
            </a:r>
            <a:r>
              <a:rPr lang="en-US" sz="2000" dirty="0" err="1" smtClean="0"/>
              <a:t>linguism</a:t>
            </a:r>
            <a:r>
              <a:rPr lang="en-US" sz="2000" dirty="0" smtClean="0"/>
              <a:t>, gender </a:t>
            </a:r>
            <a:r>
              <a:rPr lang="en-US" sz="2000" dirty="0" err="1" smtClean="0"/>
              <a:t>etc</a:t>
            </a:r>
            <a:endParaRPr lang="en-US" sz="2000" dirty="0">
              <a:solidFill>
                <a:srgbClr val="333333"/>
              </a:solidFill>
              <a:latin typeface="centra_no2"/>
            </a:endParaRPr>
          </a:p>
          <a:p>
            <a:pPr>
              <a:buFont typeface="Arial" panose="020B0604020202020204" pitchFamily="34" charset="0"/>
              <a:buChar char="•"/>
            </a:pPr>
            <a:r>
              <a:rPr lang="en-US" sz="2000" dirty="0">
                <a:solidFill>
                  <a:srgbClr val="333333"/>
                </a:solidFill>
                <a:latin typeface="centra_no2"/>
              </a:rPr>
              <a:t>Geographic </a:t>
            </a:r>
            <a:r>
              <a:rPr lang="en-US" sz="2000" dirty="0" smtClean="0">
                <a:solidFill>
                  <a:srgbClr val="333333"/>
                </a:solidFill>
                <a:latin typeface="centra_no2"/>
              </a:rPr>
              <a:t>Segmentation based on region, country, climate, immigration, </a:t>
            </a:r>
            <a:r>
              <a:rPr lang="en-US" sz="2000" dirty="0" err="1" smtClean="0">
                <a:solidFill>
                  <a:srgbClr val="333333"/>
                </a:solidFill>
                <a:latin typeface="centra_no2"/>
              </a:rPr>
              <a:t>etc</a:t>
            </a:r>
            <a:endParaRPr lang="en-US" sz="2000" dirty="0">
              <a:solidFill>
                <a:srgbClr val="333333"/>
              </a:solidFill>
              <a:latin typeface="centra_no2"/>
            </a:endParaRPr>
          </a:p>
          <a:p>
            <a:pPr>
              <a:buFont typeface="Arial" panose="020B0604020202020204" pitchFamily="34" charset="0"/>
              <a:buChar char="•"/>
            </a:pPr>
            <a:r>
              <a:rPr lang="en-US" sz="2000" dirty="0" err="1">
                <a:solidFill>
                  <a:srgbClr val="333333"/>
                </a:solidFill>
                <a:latin typeface="centra_no2"/>
              </a:rPr>
              <a:t>Firmographic</a:t>
            </a:r>
            <a:r>
              <a:rPr lang="en-US" sz="2000" dirty="0">
                <a:solidFill>
                  <a:srgbClr val="333333"/>
                </a:solidFill>
                <a:latin typeface="centra_no2"/>
              </a:rPr>
              <a:t> </a:t>
            </a:r>
            <a:r>
              <a:rPr lang="en-US" sz="2000" dirty="0" smtClean="0">
                <a:solidFill>
                  <a:srgbClr val="333333"/>
                </a:solidFill>
                <a:latin typeface="centra_no2"/>
              </a:rPr>
              <a:t>Segmentation based on industry size, nature, buying decisions, corporate structure, cash flow, wholesale/ retail, ownership, </a:t>
            </a:r>
            <a:r>
              <a:rPr lang="en-US" sz="2000" dirty="0" err="1" smtClean="0">
                <a:solidFill>
                  <a:srgbClr val="333333"/>
                </a:solidFill>
                <a:latin typeface="centra_no2"/>
              </a:rPr>
              <a:t>organisation</a:t>
            </a:r>
            <a:r>
              <a:rPr lang="en-US" sz="2000" dirty="0" smtClean="0">
                <a:solidFill>
                  <a:srgbClr val="333333"/>
                </a:solidFill>
                <a:latin typeface="centra_no2"/>
              </a:rPr>
              <a:t> objective( profit / non profit) </a:t>
            </a:r>
            <a:r>
              <a:rPr lang="en-US" sz="2000" dirty="0" err="1" smtClean="0">
                <a:solidFill>
                  <a:srgbClr val="333333"/>
                </a:solidFill>
                <a:latin typeface="centra_no2"/>
              </a:rPr>
              <a:t>etc</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271495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53" y="66743"/>
            <a:ext cx="10515600" cy="558900"/>
          </a:xfrm>
        </p:spPr>
        <p:txBody>
          <a:bodyPr>
            <a:normAutofit fontScale="90000"/>
          </a:bodyPr>
          <a:lstStyle/>
          <a:p>
            <a:endParaRPr lang="en-US" dirty="0"/>
          </a:p>
        </p:txBody>
      </p:sp>
      <p:sp>
        <p:nvSpPr>
          <p:cNvPr id="3" name="Content Placeholder 2"/>
          <p:cNvSpPr>
            <a:spLocks noGrp="1"/>
          </p:cNvSpPr>
          <p:nvPr>
            <p:ph idx="1"/>
          </p:nvPr>
        </p:nvSpPr>
        <p:spPr>
          <a:xfrm>
            <a:off x="135556" y="712269"/>
            <a:ext cx="11905648" cy="6145731"/>
          </a:xfrm>
        </p:spPr>
        <p:txBody>
          <a:bodyPr>
            <a:normAutofit fontScale="92500" lnSpcReduction="10000"/>
          </a:bodyPr>
          <a:lstStyle/>
          <a:p>
            <a:r>
              <a:rPr lang="en-US" sz="2000" dirty="0">
                <a:latin typeface="Arial" panose="020B0604020202020204" pitchFamily="34" charset="0"/>
                <a:cs typeface="Arial" panose="020B0604020202020204" pitchFamily="34" charset="0"/>
              </a:rPr>
              <a:t>Advantages : </a:t>
            </a:r>
          </a:p>
          <a:p>
            <a:r>
              <a:rPr lang="en-US" sz="2000" dirty="0"/>
              <a:t>1. Create stronger marketing </a:t>
            </a:r>
            <a:r>
              <a:rPr lang="en-US" sz="2000" dirty="0" smtClean="0"/>
              <a:t>messages :</a:t>
            </a:r>
            <a:r>
              <a:rPr lang="en-US" sz="2000" dirty="0"/>
              <a:t>can use direct messaging that speaks to the needs, wants, and unique characteristics of </a:t>
            </a:r>
            <a:r>
              <a:rPr lang="en-US" sz="2000" dirty="0" smtClean="0"/>
              <a:t>our </a:t>
            </a:r>
            <a:r>
              <a:rPr lang="en-US" sz="2000" dirty="0"/>
              <a:t>target audience.</a:t>
            </a:r>
          </a:p>
          <a:p>
            <a:r>
              <a:rPr lang="en-US" sz="2000" dirty="0"/>
              <a:t>2. Identify the most effective marketing </a:t>
            </a:r>
            <a:r>
              <a:rPr lang="en-US" sz="2000" dirty="0" smtClean="0"/>
              <a:t>tactics : </a:t>
            </a:r>
            <a:r>
              <a:rPr lang="en-US" sz="2000" dirty="0"/>
              <a:t> When </a:t>
            </a:r>
            <a:r>
              <a:rPr lang="en-US" sz="2000" dirty="0" smtClean="0"/>
              <a:t>we </a:t>
            </a:r>
            <a:r>
              <a:rPr lang="en-US" sz="2000" dirty="0"/>
              <a:t>know the audience </a:t>
            </a:r>
            <a:r>
              <a:rPr lang="en-US" sz="2000" dirty="0" smtClean="0"/>
              <a:t>we </a:t>
            </a:r>
            <a:r>
              <a:rPr lang="en-US" sz="2000" dirty="0"/>
              <a:t>are targeting, </a:t>
            </a:r>
            <a:r>
              <a:rPr lang="en-US" sz="2000" dirty="0" smtClean="0"/>
              <a:t>we can </a:t>
            </a:r>
            <a:r>
              <a:rPr lang="en-US" sz="2000" dirty="0"/>
              <a:t>determine the best solutions and methods for reaching them.</a:t>
            </a:r>
          </a:p>
          <a:p>
            <a:r>
              <a:rPr lang="en-US" sz="2000" dirty="0"/>
              <a:t>3. Design hyper-targeted </a:t>
            </a:r>
            <a:r>
              <a:rPr lang="en-US" sz="2000" dirty="0" smtClean="0"/>
              <a:t>ads : </a:t>
            </a:r>
            <a:r>
              <a:rPr lang="en-US" sz="2000" dirty="0"/>
              <a:t>When </a:t>
            </a:r>
            <a:r>
              <a:rPr lang="en-US" sz="2000" dirty="0" smtClean="0"/>
              <a:t>we </a:t>
            </a:r>
            <a:r>
              <a:rPr lang="en-US" sz="2000" dirty="0"/>
              <a:t>use market segmentation to define </a:t>
            </a:r>
            <a:r>
              <a:rPr lang="en-US" sz="2000" dirty="0" smtClean="0"/>
              <a:t>our </a:t>
            </a:r>
            <a:r>
              <a:rPr lang="en-US" sz="2000" dirty="0"/>
              <a:t>audience, </a:t>
            </a:r>
            <a:r>
              <a:rPr lang="en-US" sz="2000" dirty="0" smtClean="0"/>
              <a:t>we </a:t>
            </a:r>
            <a:r>
              <a:rPr lang="en-US" sz="2000" dirty="0"/>
              <a:t>know these detailed characteristics and can use them to create more effective, targeted digital ad campaigns.</a:t>
            </a:r>
          </a:p>
          <a:p>
            <a:r>
              <a:rPr lang="en-US" sz="2000" dirty="0"/>
              <a:t>4. Attract (and convert) quality </a:t>
            </a:r>
            <a:r>
              <a:rPr lang="en-US" sz="2000" dirty="0" smtClean="0"/>
              <a:t>leads : </a:t>
            </a:r>
            <a:r>
              <a:rPr lang="en-US" sz="2000" dirty="0"/>
              <a:t>When </a:t>
            </a:r>
            <a:r>
              <a:rPr lang="en-US" sz="2000" dirty="0" smtClean="0"/>
              <a:t>our </a:t>
            </a:r>
            <a:r>
              <a:rPr lang="en-US" sz="2000" dirty="0"/>
              <a:t>marketing messages are clear, direct, and targeted they attract the right people.</a:t>
            </a:r>
          </a:p>
          <a:p>
            <a:r>
              <a:rPr lang="en-US" sz="2000" dirty="0"/>
              <a:t>5. Differentiate </a:t>
            </a:r>
            <a:r>
              <a:rPr lang="en-US" sz="2000" dirty="0" smtClean="0"/>
              <a:t> </a:t>
            </a:r>
            <a:r>
              <a:rPr lang="en-US" sz="2000" dirty="0"/>
              <a:t>brand from </a:t>
            </a:r>
            <a:r>
              <a:rPr lang="en-US" sz="2000" dirty="0" smtClean="0"/>
              <a:t>competitors : </a:t>
            </a:r>
            <a:r>
              <a:rPr lang="en-US" sz="2000" dirty="0"/>
              <a:t>Being more specific about </a:t>
            </a:r>
            <a:r>
              <a:rPr lang="en-US" sz="2000" dirty="0" smtClean="0"/>
              <a:t>our </a:t>
            </a:r>
            <a:r>
              <a:rPr lang="en-US" sz="2000" dirty="0"/>
              <a:t>value propositions and messaging also allows </a:t>
            </a:r>
            <a:r>
              <a:rPr lang="en-US" sz="2000" dirty="0" smtClean="0"/>
              <a:t>us </a:t>
            </a:r>
            <a:r>
              <a:rPr lang="en-US" sz="2000" dirty="0"/>
              <a:t>to stand out from competitors. Instead of blending in with other brands, </a:t>
            </a:r>
            <a:r>
              <a:rPr lang="en-US" sz="2000" dirty="0" smtClean="0"/>
              <a:t>we </a:t>
            </a:r>
            <a:r>
              <a:rPr lang="en-US" sz="2000" dirty="0"/>
              <a:t>can differentiate </a:t>
            </a:r>
            <a:r>
              <a:rPr lang="en-US" sz="2000" dirty="0" smtClean="0"/>
              <a:t>our </a:t>
            </a:r>
            <a:r>
              <a:rPr lang="en-US" sz="2000" dirty="0"/>
              <a:t>brand by focusing on specific customer needs and characteristics.</a:t>
            </a:r>
          </a:p>
          <a:p>
            <a:r>
              <a:rPr lang="en-US" sz="2000" dirty="0"/>
              <a:t>6. Build deeper customer </a:t>
            </a:r>
            <a:r>
              <a:rPr lang="en-US" sz="2000" dirty="0" smtClean="0"/>
              <a:t>affinity : </a:t>
            </a:r>
            <a:r>
              <a:rPr lang="en-US" sz="2000" dirty="0"/>
              <a:t>This distinct value and messaging leads to stronger bonds between brands and customers and creates lasting brand affinity</a:t>
            </a:r>
          </a:p>
          <a:p>
            <a:r>
              <a:rPr lang="en-US" sz="2000" dirty="0"/>
              <a:t>7. Identify niche market </a:t>
            </a:r>
            <a:r>
              <a:rPr lang="en-US" sz="2000" dirty="0" smtClean="0"/>
              <a:t>opportunities :</a:t>
            </a:r>
            <a:endParaRPr lang="en-US" sz="2000" dirty="0"/>
          </a:p>
          <a:p>
            <a:r>
              <a:rPr lang="en-US" sz="2000" dirty="0"/>
              <a:t>8. Stay </a:t>
            </a:r>
            <a:r>
              <a:rPr lang="en-US" sz="2000" dirty="0" smtClean="0"/>
              <a:t>focused :</a:t>
            </a:r>
            <a:r>
              <a:rPr lang="en-US" sz="2000" dirty="0"/>
              <a:t>Targeting in marketing keeps </a:t>
            </a:r>
            <a:r>
              <a:rPr lang="en-US" sz="2000" dirty="0" smtClean="0"/>
              <a:t>our </a:t>
            </a:r>
            <a:r>
              <a:rPr lang="en-US" sz="2000" dirty="0"/>
              <a:t>messaging and marketing objectives on track. It helps </a:t>
            </a:r>
            <a:r>
              <a:rPr lang="en-US" sz="2000" dirty="0" smtClean="0"/>
              <a:t>us </a:t>
            </a:r>
            <a:r>
              <a:rPr lang="en-US" sz="2000" dirty="0"/>
              <a:t>identify new marketing opportunities and avoid distractions that will lead </a:t>
            </a:r>
            <a:r>
              <a:rPr lang="en-US" sz="2000" dirty="0" smtClean="0"/>
              <a:t>us </a:t>
            </a:r>
            <a:r>
              <a:rPr lang="en-US" sz="2000" dirty="0"/>
              <a:t>away from </a:t>
            </a:r>
            <a:r>
              <a:rPr lang="en-US" sz="2000" dirty="0" smtClean="0"/>
              <a:t>our </a:t>
            </a:r>
            <a:r>
              <a:rPr lang="en-US" sz="2000" dirty="0"/>
              <a:t>target market.</a:t>
            </a: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06357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53" y="66743"/>
            <a:ext cx="10515600" cy="558900"/>
          </a:xfrm>
        </p:spPr>
        <p:txBody>
          <a:bodyPr>
            <a:normAutofit fontScale="90000"/>
          </a:bodyPr>
          <a:lstStyle/>
          <a:p>
            <a:r>
              <a:rPr lang="en-US" dirty="0" smtClean="0"/>
              <a:t>POSITIONING</a:t>
            </a:r>
            <a:endParaRPr lang="en-US" dirty="0"/>
          </a:p>
        </p:txBody>
      </p:sp>
      <p:sp>
        <p:nvSpPr>
          <p:cNvPr id="3" name="Content Placeholder 2"/>
          <p:cNvSpPr>
            <a:spLocks noGrp="1"/>
          </p:cNvSpPr>
          <p:nvPr>
            <p:ph idx="1"/>
          </p:nvPr>
        </p:nvSpPr>
        <p:spPr>
          <a:xfrm>
            <a:off x="0" y="712269"/>
            <a:ext cx="12192000" cy="5977289"/>
          </a:xfrm>
        </p:spPr>
        <p:txBody>
          <a:bodyPr>
            <a:normAutofit fontScale="92500" lnSpcReduction="10000"/>
          </a:bodyPr>
          <a:lstStyle/>
          <a:p>
            <a:r>
              <a:rPr lang="en-US" sz="2000" dirty="0"/>
              <a:t>Market Positioning refers to the ability to influence consumer </a:t>
            </a:r>
            <a:r>
              <a:rPr lang="en-US" sz="2000" dirty="0" smtClean="0"/>
              <a:t>perception</a:t>
            </a:r>
            <a:r>
              <a:rPr lang="en-US" sz="2000" dirty="0"/>
              <a:t> regarding a brand or product relative to competitors. The objective of market positioning is to establish the image or identity of a brand or product so that consumers perceive it in a certain way</a:t>
            </a:r>
            <a:r>
              <a:rPr lang="en-US" sz="2000" dirty="0" smtClean="0"/>
              <a:t>.</a:t>
            </a:r>
          </a:p>
          <a:p>
            <a:r>
              <a:rPr lang="en-US" sz="2000" dirty="0" smtClean="0"/>
              <a:t>There are several positioning strategies like the following :</a:t>
            </a:r>
            <a:endParaRPr lang="en-US" sz="2000" dirty="0"/>
          </a:p>
          <a:p>
            <a:r>
              <a:rPr lang="en-US" sz="2000" dirty="0"/>
              <a:t>1. Positioning based on product </a:t>
            </a:r>
            <a:r>
              <a:rPr lang="en-US" sz="2000" dirty="0" smtClean="0"/>
              <a:t>characteristics : </a:t>
            </a:r>
            <a:r>
              <a:rPr lang="en-US" sz="2000" dirty="0"/>
              <a:t>Brands consistently communicate a unique benefit or characteristic of the product with </a:t>
            </a:r>
            <a:r>
              <a:rPr lang="en-US" sz="2000" dirty="0" smtClean="0"/>
              <a:t>consumers. For </a:t>
            </a:r>
            <a:r>
              <a:rPr lang="en-US" sz="2000" dirty="0"/>
              <a:t>example, in the automobile industry — Toyota’s position in the market is reliability, Porsche’s position is performance, and Volvo’s position is safety.</a:t>
            </a:r>
          </a:p>
          <a:p>
            <a:r>
              <a:rPr lang="en-US" sz="2000" dirty="0"/>
              <a:t>2. Positioning based on </a:t>
            </a:r>
            <a:r>
              <a:rPr lang="en-US" sz="2000" dirty="0" smtClean="0"/>
              <a:t>price : </a:t>
            </a:r>
            <a:r>
              <a:rPr lang="en-US" sz="2000" dirty="0"/>
              <a:t>Positioning your products or services on price is competitive </a:t>
            </a:r>
            <a:r>
              <a:rPr lang="en-US" sz="2000" dirty="0" smtClean="0"/>
              <a:t>pricing</a:t>
            </a:r>
            <a:r>
              <a:rPr lang="en-US" sz="2000" dirty="0"/>
              <a:t>.</a:t>
            </a:r>
            <a:r>
              <a:rPr lang="en-US" sz="2000" dirty="0" smtClean="0"/>
              <a:t> </a:t>
            </a:r>
            <a:r>
              <a:rPr lang="en-US" sz="2000" dirty="0"/>
              <a:t>Usually, with a pricing positioning strategy, a brand aims to be the cheapest or cheapest market, and value becomes their position</a:t>
            </a:r>
            <a:r>
              <a:rPr lang="en-US" sz="2000" dirty="0" smtClean="0"/>
              <a:t>. </a:t>
            </a:r>
            <a:r>
              <a:rPr lang="en-US" sz="2000" dirty="0" err="1" smtClean="0"/>
              <a:t>Eg</a:t>
            </a:r>
            <a:r>
              <a:rPr lang="en-US" sz="2000" dirty="0" smtClean="0"/>
              <a:t> Big Bazaar’s ad campaign </a:t>
            </a:r>
            <a:r>
              <a:rPr lang="en-US" sz="2000" dirty="0"/>
              <a:t>‘</a:t>
            </a:r>
            <a:r>
              <a:rPr lang="en-US" sz="2000" dirty="0" err="1"/>
              <a:t>Isse</a:t>
            </a:r>
            <a:r>
              <a:rPr lang="en-US" sz="2000" dirty="0"/>
              <a:t> </a:t>
            </a:r>
            <a:r>
              <a:rPr lang="en-US" sz="2000" dirty="0" err="1"/>
              <a:t>Sasta</a:t>
            </a:r>
            <a:r>
              <a:rPr lang="en-US" sz="2000" dirty="0"/>
              <a:t> </a:t>
            </a:r>
            <a:r>
              <a:rPr lang="en-US" sz="2000" dirty="0" err="1"/>
              <a:t>Aur</a:t>
            </a:r>
            <a:r>
              <a:rPr lang="en-US" sz="2000" dirty="0"/>
              <a:t> </a:t>
            </a:r>
            <a:r>
              <a:rPr lang="en-US" sz="2000" dirty="0" err="1"/>
              <a:t>Accha</a:t>
            </a:r>
            <a:r>
              <a:rPr lang="en-US" sz="2000" dirty="0"/>
              <a:t> </a:t>
            </a:r>
            <a:r>
              <a:rPr lang="en-US" sz="2000" dirty="0" err="1"/>
              <a:t>Kahin</a:t>
            </a:r>
            <a:r>
              <a:rPr lang="en-US" sz="2000" dirty="0"/>
              <a:t> </a:t>
            </a:r>
            <a:r>
              <a:rPr lang="en-US" sz="2000" dirty="0" err="1"/>
              <a:t>Nahin</a:t>
            </a:r>
            <a:r>
              <a:rPr lang="en-US" sz="2000" dirty="0"/>
              <a:t>’</a:t>
            </a:r>
            <a:br>
              <a:rPr lang="en-US" sz="2000" dirty="0"/>
            </a:br>
            <a:r>
              <a:rPr lang="en-US" sz="2000" dirty="0" smtClean="0"/>
              <a:t>targeted at creating a positioning in customer’s mind looking for budget deals.</a:t>
            </a:r>
          </a:p>
          <a:p>
            <a:r>
              <a:rPr lang="en-US" sz="2000" dirty="0"/>
              <a:t>3. Positioning based on quality or </a:t>
            </a:r>
            <a:r>
              <a:rPr lang="en-US" sz="2000" dirty="0" smtClean="0"/>
              <a:t>luxury : </a:t>
            </a:r>
            <a:r>
              <a:rPr lang="en-US" sz="2000" dirty="0"/>
              <a:t>Often these brands do not communicate their price point; instead, high quality or prestige is the focal point of communication to create a desire, so customers want the product regardless of the price</a:t>
            </a:r>
            <a:r>
              <a:rPr lang="en-US" sz="2000" dirty="0" smtClean="0"/>
              <a:t>. </a:t>
            </a:r>
            <a:r>
              <a:rPr lang="en-US" sz="2000" dirty="0" err="1" smtClean="0"/>
              <a:t>Eg</a:t>
            </a:r>
            <a:r>
              <a:rPr lang="en-US" sz="2000" dirty="0" smtClean="0"/>
              <a:t> </a:t>
            </a:r>
            <a:r>
              <a:rPr lang="en-US" sz="2000" dirty="0"/>
              <a:t>a $200,000 Rolls Royce car, the epitome of luxury, is likely to have a lower build quality than a $30,000 Hyundai</a:t>
            </a:r>
            <a:r>
              <a:rPr lang="en-US" sz="2000" dirty="0" smtClean="0"/>
              <a:t>.</a:t>
            </a:r>
          </a:p>
          <a:p>
            <a:r>
              <a:rPr lang="en-US" sz="2000" dirty="0"/>
              <a:t>4. Positioning based on product use or </a:t>
            </a:r>
            <a:r>
              <a:rPr lang="en-US" sz="2000" dirty="0" smtClean="0"/>
              <a:t>application : </a:t>
            </a:r>
            <a:r>
              <a:rPr lang="en-US" sz="2000" dirty="0"/>
              <a:t>Associating your product with a particular usage is another way to position your brand in the market</a:t>
            </a:r>
            <a:r>
              <a:rPr lang="en-US" sz="2000" dirty="0" smtClean="0"/>
              <a:t>. </a:t>
            </a:r>
          </a:p>
          <a:p>
            <a:r>
              <a:rPr lang="en-US" sz="2000" dirty="0"/>
              <a:t>5. Positioning based on the </a:t>
            </a:r>
            <a:r>
              <a:rPr lang="en-US" sz="2000" dirty="0" smtClean="0"/>
              <a:t>competition: Competitor’s objective, history, strategy and target audience</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94344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53" y="66743"/>
            <a:ext cx="10515600" cy="558900"/>
          </a:xfrm>
        </p:spPr>
        <p:txBody>
          <a:bodyPr>
            <a:normAutofit fontScale="90000"/>
          </a:bodyPr>
          <a:lstStyle/>
          <a:p>
            <a:endParaRPr lang="en-US" dirty="0"/>
          </a:p>
        </p:txBody>
      </p:sp>
      <p:sp>
        <p:nvSpPr>
          <p:cNvPr id="3" name="Content Placeholder 2"/>
          <p:cNvSpPr>
            <a:spLocks noGrp="1"/>
          </p:cNvSpPr>
          <p:nvPr>
            <p:ph idx="1"/>
          </p:nvPr>
        </p:nvSpPr>
        <p:spPr>
          <a:xfrm>
            <a:off x="-1531023" y="8381003"/>
            <a:ext cx="20179121" cy="2102188"/>
          </a:xfrm>
        </p:spPr>
        <p:txBody>
          <a:bodyPr>
            <a:normAutofit/>
          </a:bodyPr>
          <a:lstStyle/>
          <a:p>
            <a:r>
              <a:rPr lang="en-US" sz="2000" dirty="0"/>
              <a:t>Positioning Perceptual </a:t>
            </a:r>
            <a:r>
              <a:rPr lang="en-US" sz="2000" dirty="0" smtClean="0"/>
              <a:t>Maps : </a:t>
            </a:r>
            <a:r>
              <a:rPr lang="en-US" sz="2000" dirty="0"/>
              <a:t>The positioning map compares brands competing in a marketplace by illustrating those brands' consumer perceptions using two key </a:t>
            </a:r>
            <a:r>
              <a:rPr lang="en-US" sz="2000" dirty="0" err="1" smtClean="0"/>
              <a:t>variables.For</a:t>
            </a:r>
            <a:r>
              <a:rPr lang="en-US" sz="2000" dirty="0" smtClean="0"/>
              <a:t> </a:t>
            </a:r>
            <a:r>
              <a:rPr lang="en-US" sz="2000" dirty="0"/>
              <a:t>example, businesses can apply price and quality for most markets</a:t>
            </a:r>
          </a:p>
          <a:p>
            <a:endParaRPr lang="en-US" sz="2000" dirty="0"/>
          </a:p>
          <a:p>
            <a:endParaRPr lang="en-US" sz="2000" dirty="0">
              <a:latin typeface="Arial" panose="020B0604020202020204" pitchFamily="34" charset="0"/>
              <a:cs typeface="Arial" panose="020B0604020202020204" pitchFamily="34" charset="0"/>
            </a:endParaRPr>
          </a:p>
        </p:txBody>
      </p:sp>
      <p:pic>
        <p:nvPicPr>
          <p:cNvPr id="2050" name="Picture 2" descr="https://cdn-images-1.medium.com/max/600/1*VcgvUht9R6K984yKwD7czQ.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141" y="815849"/>
            <a:ext cx="10948912" cy="55948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18028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53" y="66743"/>
            <a:ext cx="10515600" cy="558900"/>
          </a:xfrm>
        </p:spPr>
        <p:txBody>
          <a:bodyPr>
            <a:normAutofit fontScale="90000"/>
          </a:bodyPr>
          <a:lstStyle/>
          <a:p>
            <a:r>
              <a:rPr lang="en-US" dirty="0" smtClean="0"/>
              <a:t>DIFFERENTIATION</a:t>
            </a:r>
            <a:endParaRPr lang="en-US" dirty="0"/>
          </a:p>
        </p:txBody>
      </p:sp>
      <p:sp>
        <p:nvSpPr>
          <p:cNvPr id="3" name="Content Placeholder 2"/>
          <p:cNvSpPr>
            <a:spLocks noGrp="1"/>
          </p:cNvSpPr>
          <p:nvPr>
            <p:ph idx="1"/>
          </p:nvPr>
        </p:nvSpPr>
        <p:spPr>
          <a:xfrm>
            <a:off x="135556" y="712269"/>
            <a:ext cx="11905648" cy="6145731"/>
          </a:xfrm>
        </p:spPr>
        <p:txBody>
          <a:bodyPr>
            <a:normAutofit/>
          </a:bodyPr>
          <a:lstStyle/>
          <a:p>
            <a:r>
              <a:rPr lang="en-US" sz="2000" dirty="0"/>
              <a:t>Differentiation is a basic business and marketing strategy, by which a company focuses on distinct differences in its offering to customers as the basis for establishing a competitive advantage. For service-oriented businesses, </a:t>
            </a:r>
            <a:r>
              <a:rPr lang="en-US" sz="2000" dirty="0" smtClean="0"/>
              <a:t>one </a:t>
            </a:r>
            <a:r>
              <a:rPr lang="en-US" sz="2000" dirty="0"/>
              <a:t>can focus on quality differentiation as a strategy to attract and retain core customers. To succeed in this approach, </a:t>
            </a:r>
            <a:r>
              <a:rPr lang="en-US" sz="2000" dirty="0" smtClean="0"/>
              <a:t>one </a:t>
            </a:r>
            <a:r>
              <a:rPr lang="en-US" sz="2000" dirty="0"/>
              <a:t>must typically distinguish </a:t>
            </a:r>
            <a:r>
              <a:rPr lang="en-US" sz="2000" dirty="0" smtClean="0"/>
              <a:t>his/her </a:t>
            </a:r>
            <a:r>
              <a:rPr lang="en-US" sz="2000" dirty="0"/>
              <a:t>business in a variety of service components</a:t>
            </a:r>
            <a:r>
              <a:rPr lang="en-US" sz="2000" dirty="0" smtClean="0"/>
              <a:t>.</a:t>
            </a:r>
          </a:p>
          <a:p>
            <a:r>
              <a:rPr lang="en-US" sz="2000" dirty="0" smtClean="0">
                <a:latin typeface="Arial" panose="020B0604020202020204" pitchFamily="34" charset="0"/>
                <a:cs typeface="Arial" panose="020B0604020202020204" pitchFamily="34" charset="0"/>
              </a:rPr>
              <a:t>Differentiation creates competitive advantage leveraging the strengths and using the uniqueness as USP. In case of services it depends upon several factors : </a:t>
            </a:r>
          </a:p>
          <a:p>
            <a:r>
              <a:rPr lang="en-US" sz="2000" b="1" dirty="0"/>
              <a:t>Service </a:t>
            </a:r>
            <a:r>
              <a:rPr lang="en-US" sz="2000" b="1" dirty="0" smtClean="0"/>
              <a:t>Performance : </a:t>
            </a:r>
            <a:r>
              <a:rPr lang="en-US" sz="2000" dirty="0" smtClean="0"/>
              <a:t>Business </a:t>
            </a:r>
            <a:r>
              <a:rPr lang="en-US" sz="2000" dirty="0"/>
              <a:t>provides basic services to customers, promising and delivering consistently high-quality services can help </a:t>
            </a:r>
            <a:r>
              <a:rPr lang="en-US" sz="2000" dirty="0" smtClean="0"/>
              <a:t> </a:t>
            </a:r>
            <a:r>
              <a:rPr lang="en-US" sz="2000" dirty="0"/>
              <a:t>differentiate</a:t>
            </a:r>
            <a:r>
              <a:rPr lang="en-US" sz="2000" dirty="0" smtClean="0"/>
              <a:t>. The customer oriented approach, understanding the gaps, delivering on time leaves a positive impression on the minds of customers.</a:t>
            </a:r>
          </a:p>
          <a:p>
            <a:r>
              <a:rPr lang="en-US" sz="2000" b="1" dirty="0"/>
              <a:t>Service </a:t>
            </a:r>
            <a:r>
              <a:rPr lang="en-US" sz="2000" b="1" dirty="0" smtClean="0"/>
              <a:t>Experience : </a:t>
            </a:r>
            <a:r>
              <a:rPr lang="en-US" sz="2000" dirty="0" smtClean="0"/>
              <a:t>It refers to the ease </a:t>
            </a:r>
            <a:r>
              <a:rPr lang="en-US" sz="2000" dirty="0"/>
              <a:t>of use, consistency and overall value the customer derives from his use of the service</a:t>
            </a:r>
            <a:r>
              <a:rPr lang="en-US" sz="2000" dirty="0" smtClean="0"/>
              <a:t>. </a:t>
            </a:r>
            <a:r>
              <a:rPr lang="en-US" sz="2000" dirty="0" err="1" smtClean="0"/>
              <a:t>Eg</a:t>
            </a:r>
            <a:r>
              <a:rPr lang="en-US" sz="2000" dirty="0" smtClean="0"/>
              <a:t> Broadband speed, downtime, consistent connectivity provided by the internet service provider differentiates the ISP. Similarly, the OLA cabs ensures their app is working well, cabs are available promptly, cabs are clean, drivers are well behaved and most importantly run very promptly each time. This increases the ease of availing service, timeliness of delivery enriches the experience. </a:t>
            </a:r>
            <a:endParaRPr lang="en-US" sz="2000" b="1" dirty="0"/>
          </a:p>
          <a:p>
            <a:r>
              <a:rPr lang="en-US" sz="2000" dirty="0" smtClean="0"/>
              <a:t> </a:t>
            </a:r>
            <a:endParaRPr lang="en-US" sz="2000" dirty="0"/>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47190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barn(inVertical)">
                                      <p:cBhvr>
                                        <p:cTn id="3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53" y="66743"/>
            <a:ext cx="10515600" cy="558900"/>
          </a:xfrm>
        </p:spPr>
        <p:txBody>
          <a:bodyPr>
            <a:normAutofit fontScale="90000"/>
          </a:bodyPr>
          <a:lstStyle/>
          <a:p>
            <a:endParaRPr lang="en-US" dirty="0"/>
          </a:p>
        </p:txBody>
      </p:sp>
      <p:sp>
        <p:nvSpPr>
          <p:cNvPr id="3" name="Content Placeholder 2"/>
          <p:cNvSpPr>
            <a:spLocks noGrp="1"/>
          </p:cNvSpPr>
          <p:nvPr>
            <p:ph idx="1"/>
          </p:nvPr>
        </p:nvSpPr>
        <p:spPr>
          <a:xfrm>
            <a:off x="135556" y="712269"/>
            <a:ext cx="11905648" cy="6145731"/>
          </a:xfrm>
        </p:spPr>
        <p:txBody>
          <a:bodyPr>
            <a:normAutofit/>
          </a:bodyPr>
          <a:lstStyle/>
          <a:p>
            <a:r>
              <a:rPr lang="en-US" sz="2000" b="1" dirty="0"/>
              <a:t>Service </a:t>
            </a:r>
            <a:r>
              <a:rPr lang="en-US" sz="2000" b="1" dirty="0" smtClean="0"/>
              <a:t>Resolution : </a:t>
            </a:r>
            <a:r>
              <a:rPr lang="en-US" sz="2000" dirty="0"/>
              <a:t>This involves carrying out the steps necessary to resolve customer problems or fix product or service errors. Companies that succeed in service differentiation typically have well-trained service employees who follow basic steps to listen to customer problems, work toward a satisfactory resolution and follow up to ensure the customer is happy with the outcome.</a:t>
            </a:r>
            <a:endParaRPr lang="en-US" sz="2000" b="1" dirty="0"/>
          </a:p>
          <a:p>
            <a:r>
              <a:rPr lang="en-US" sz="2000" b="1" dirty="0" smtClean="0"/>
              <a:t>Challenges : </a:t>
            </a:r>
            <a:r>
              <a:rPr lang="en-US" sz="2000" dirty="0" smtClean="0"/>
              <a:t>Service </a:t>
            </a:r>
            <a:r>
              <a:rPr lang="en-US" sz="2000" dirty="0"/>
              <a:t>quality differentiation is typically more challenging than product differentiation, largely because services are performed by people. Whether proactively delivering services or responding to customer complaints, it takes consistent performance from employees to make service differentiation work. Finding talented employees and training them is one step. However, employees are human, and the events of their personal and professional lives can get in the way of consistently optimum service performance</a:t>
            </a:r>
            <a:r>
              <a:rPr lang="en-US" sz="2000" dirty="0" smtClean="0"/>
              <a:t>.</a:t>
            </a:r>
          </a:p>
          <a:p>
            <a:r>
              <a:rPr lang="en-US" sz="2000" b="1" dirty="0" smtClean="0"/>
              <a:t>Delivery Channels</a:t>
            </a:r>
            <a:r>
              <a:rPr lang="en-US" sz="2000" dirty="0" smtClean="0"/>
              <a:t> : How customers are able to access the service, ease of payment play an important role in differentiating services. </a:t>
            </a:r>
            <a:r>
              <a:rPr lang="en-US" sz="2000" dirty="0" err="1" smtClean="0"/>
              <a:t>Eg</a:t>
            </a:r>
            <a:r>
              <a:rPr lang="en-US" sz="2000" dirty="0" smtClean="0"/>
              <a:t> A bank advertises that they are having a huge branch network and ATM presence to help create a perception amongst people that the services are easily available wherever they go. In fact Vodafone ad featuring a pug (dog) had the </a:t>
            </a:r>
            <a:r>
              <a:rPr lang="en-US" sz="2000" dirty="0" err="1" smtClean="0"/>
              <a:t>catchline</a:t>
            </a:r>
            <a:r>
              <a:rPr lang="en-US" sz="2000" dirty="0" smtClean="0"/>
              <a:t> “wherever you go our network follows”. The banks which are low on branch / ATM network stresses on their internet banking facilities to create an impression that service of the bank is at their fingertips.</a:t>
            </a:r>
            <a:endParaRPr lang="en-US" sz="2000" dirty="0"/>
          </a:p>
          <a:p>
            <a:r>
              <a:rPr lang="en-US" sz="2000" dirty="0"/>
              <a:t/>
            </a:r>
            <a:br>
              <a:rPr lang="en-US" sz="2000" dirty="0"/>
            </a:b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47558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barn(inVertical)">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556" y="66743"/>
            <a:ext cx="11314497" cy="558900"/>
          </a:xfrm>
        </p:spPr>
        <p:txBody>
          <a:bodyPr>
            <a:normAutofit fontScale="90000"/>
          </a:bodyPr>
          <a:lstStyle/>
          <a:p>
            <a:endParaRPr lang="en-US" dirty="0"/>
          </a:p>
        </p:txBody>
      </p:sp>
      <p:sp>
        <p:nvSpPr>
          <p:cNvPr id="3" name="Content Placeholder 2"/>
          <p:cNvSpPr>
            <a:spLocks noGrp="1"/>
          </p:cNvSpPr>
          <p:nvPr>
            <p:ph idx="1"/>
          </p:nvPr>
        </p:nvSpPr>
        <p:spPr>
          <a:xfrm>
            <a:off x="135556" y="712269"/>
            <a:ext cx="11905648" cy="6145731"/>
          </a:xfrm>
        </p:spPr>
        <p:txBody>
          <a:bodyPr>
            <a:normAutofit/>
          </a:bodyPr>
          <a:lstStyle/>
          <a:p>
            <a:r>
              <a:rPr lang="en-US" sz="2000" dirty="0"/>
              <a:t>SEGMENTATION, </a:t>
            </a:r>
            <a:r>
              <a:rPr lang="en-US" sz="2000" dirty="0" smtClean="0"/>
              <a:t>POSITIONING</a:t>
            </a:r>
            <a:r>
              <a:rPr lang="en-US" sz="2000" dirty="0"/>
              <a:t>, </a:t>
            </a:r>
            <a:r>
              <a:rPr lang="en-US" sz="2000" dirty="0" smtClean="0"/>
              <a:t>DIFFERENTIATION strategy in financial sector</a:t>
            </a:r>
          </a:p>
          <a:p>
            <a:r>
              <a:rPr lang="en-US" sz="2000" dirty="0" smtClean="0">
                <a:latin typeface="Arial" panose="020B0604020202020204" pitchFamily="34" charset="0"/>
                <a:cs typeface="Arial" panose="020B0604020202020204" pitchFamily="34" charset="0"/>
              </a:rPr>
              <a:t>Today financial sector is hugely dynamic, much more complex, immensely competitive and fraught with various types of risks. It is governed by IT infrastructure for securing data integrity, compliance requirements, customer service and accuracy.</a:t>
            </a:r>
          </a:p>
          <a:p>
            <a:r>
              <a:rPr lang="en-US" sz="2000" dirty="0" smtClean="0">
                <a:latin typeface="Arial" panose="020B0604020202020204" pitchFamily="34" charset="0"/>
                <a:cs typeface="Arial" panose="020B0604020202020204" pitchFamily="34" charset="0"/>
              </a:rPr>
              <a:t>Customers are becoming increasingly knowledgeable and conscious of the risks involved with their investments. With a plethora of options </a:t>
            </a:r>
            <a:r>
              <a:rPr lang="en-US" sz="2000" dirty="0" err="1" smtClean="0">
                <a:latin typeface="Arial" panose="020B0604020202020204" pitchFamily="34" charset="0"/>
                <a:cs typeface="Arial" panose="020B0604020202020204" pitchFamily="34" charset="0"/>
              </a:rPr>
              <a:t>loyality</a:t>
            </a:r>
            <a:r>
              <a:rPr lang="en-US" sz="2000" dirty="0" smtClean="0">
                <a:latin typeface="Arial" panose="020B0604020202020204" pitchFamily="34" charset="0"/>
                <a:cs typeface="Arial" panose="020B0604020202020204" pitchFamily="34" charset="0"/>
              </a:rPr>
              <a:t> is a precious commodity. Marketers are hence  increasingly focusing on long term relationship building. Attracting the right customers reduces cost and energy. If the brands are successful in communicating how they are suited for the customer’s unfulfilled needs, the customers develop more trust and faith and customer retention becomes easy. With a view to maintain competitive advantage in the future also, the brands need to differentiate so that they are not lost in the minds of the customer as one of the many.</a:t>
            </a:r>
          </a:p>
          <a:p>
            <a:r>
              <a:rPr lang="en-US" sz="2000" dirty="0" smtClean="0">
                <a:latin typeface="Arial" panose="020B0604020202020204" pitchFamily="34" charset="0"/>
                <a:cs typeface="Arial" panose="020B0604020202020204" pitchFamily="34" charset="0"/>
              </a:rPr>
              <a:t>Marketers of financial services need to segment and segregate the customers properly. Segmentation gives better understanding of the target segment. If the  brand follows an one size fits </a:t>
            </a:r>
            <a:r>
              <a:rPr lang="en-US" sz="2000" dirty="0">
                <a:latin typeface="Arial" panose="020B0604020202020204" pitchFamily="34" charset="0"/>
                <a:cs typeface="Arial" panose="020B0604020202020204" pitchFamily="34" charset="0"/>
              </a:rPr>
              <a:t>all attitude / </a:t>
            </a:r>
            <a:r>
              <a:rPr lang="en-US" sz="2000" dirty="0" smtClean="0">
                <a:latin typeface="Arial" panose="020B0604020202020204" pitchFamily="34" charset="0"/>
                <a:cs typeface="Arial" panose="020B0604020202020204" pitchFamily="34" charset="0"/>
              </a:rPr>
              <a:t>strategy, the customers will feel confused and psychologically less associate themselves with the brand. When all segments of the population develops such a feeling, the brand will be left with partially satisfied customers. They will be the first to desert the brand upon receipt of a bit of lower interest or slightly better services. </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72801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circle(in)">
                                      <p:cBhvr>
                                        <p:cTn id="20" dur="20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circle(in)">
                                      <p:cBhvr>
                                        <p:cTn id="25"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2622</TotalTime>
  <Words>4670</Words>
  <Application>Microsoft Office PowerPoint</Application>
  <PresentationFormat>Widescreen</PresentationFormat>
  <Paragraphs>153</Paragraphs>
  <Slides>27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Arial Black</vt:lpstr>
      <vt:lpstr>centra_no2</vt:lpstr>
      <vt:lpstr>Trebuchet MS</vt:lpstr>
      <vt:lpstr>Verdana</vt:lpstr>
      <vt:lpstr>Wingdings 3</vt:lpstr>
      <vt:lpstr>Facet</vt:lpstr>
      <vt:lpstr>SERVICES MARKET SEGMENTATION</vt:lpstr>
      <vt:lpstr>Market segmentation</vt:lpstr>
      <vt:lpstr>PowerPoint Presentation</vt:lpstr>
      <vt:lpstr>PowerPoint Presentation</vt:lpstr>
      <vt:lpstr>POSITIONING</vt:lpstr>
      <vt:lpstr>PowerPoint Presentation</vt:lpstr>
      <vt:lpstr>DIFFERENTIATION</vt:lpstr>
      <vt:lpstr>PowerPoint Presentation</vt:lpstr>
      <vt:lpstr>PowerPoint Presentation</vt:lpstr>
      <vt:lpstr>PowerPoint Presentation</vt:lpstr>
      <vt:lpstr>PROMOTION</vt:lpstr>
      <vt:lpstr>STRATEGIES &amp; FACTORS</vt:lpstr>
      <vt:lpstr>Communication</vt:lpstr>
      <vt:lpstr>PowerPoint Presentation</vt:lpstr>
      <vt:lpstr>Designing &amp; Managing service processes</vt:lpstr>
      <vt:lpstr>Service Environment</vt:lpstr>
      <vt:lpstr>Managing People</vt:lpstr>
      <vt:lpstr>PowerPoint Presentation</vt:lpstr>
      <vt:lpstr>PowerPoint Presentation</vt:lpstr>
      <vt:lpstr>PowerPoint Presentation</vt:lpstr>
      <vt:lpstr>PowerPoint Presentation</vt:lpstr>
      <vt:lpstr>PowerPoint Presentation</vt:lpstr>
      <vt:lpstr>Service Quality and Productivity</vt:lpstr>
      <vt:lpstr>PowerPoint Presentation</vt:lpstr>
      <vt:lpstr>Customer Loyalty in Services Marketing</vt:lpstr>
      <vt:lpstr>Case study : Communication and Distribution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SERVICES MARKET SEGMENTATION</dc:title>
  <dc:creator>Windows 10 Pro</dc:creator>
  <cp:lastModifiedBy>Windows 10 Pro</cp:lastModifiedBy>
  <cp:revision>72</cp:revision>
  <dcterms:created xsi:type="dcterms:W3CDTF">2021-07-11T18:39:43Z</dcterms:created>
  <dcterms:modified xsi:type="dcterms:W3CDTF">2021-08-01T18:54:46Z</dcterms:modified>
</cp:coreProperties>
</file>