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6" r:id="rId11"/>
    <p:sldId id="267" r:id="rId12"/>
    <p:sldId id="276" r:id="rId13"/>
    <p:sldId id="264" r:id="rId14"/>
    <p:sldId id="268" r:id="rId15"/>
    <p:sldId id="270" r:id="rId16"/>
    <p:sldId id="277" r:id="rId17"/>
    <p:sldId id="269" r:id="rId18"/>
    <p:sldId id="278" r:id="rId19"/>
    <p:sldId id="271" r:id="rId20"/>
    <p:sldId id="279" r:id="rId21"/>
    <p:sldId id="272" r:id="rId22"/>
    <p:sldId id="280" r:id="rId23"/>
    <p:sldId id="273" r:id="rId24"/>
    <p:sldId id="281" r:id="rId25"/>
    <p:sldId id="274" r:id="rId26"/>
    <p:sldId id="275" r:id="rId27"/>
    <p:sldId id="282" r:id="rId28"/>
    <p:sldId id="283" r:id="rId29"/>
    <p:sldId id="284" r:id="rId30"/>
    <p:sldId id="287" r:id="rId31"/>
    <p:sldId id="288" r:id="rId32"/>
    <p:sldId id="285" r:id="rId33"/>
    <p:sldId id="286" r:id="rId34"/>
    <p:sldId id="289" r:id="rId35"/>
    <p:sldId id="290" r:id="rId36"/>
    <p:sldId id="291" r:id="rId37"/>
    <p:sldId id="292" r:id="rId38"/>
    <p:sldId id="293" r:id="rId39"/>
    <p:sldId id="294" r:id="rId40"/>
    <p:sldId id="295" r:id="rId41"/>
    <p:sldId id="296" r:id="rId42"/>
    <p:sldId id="297"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380" y="5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D5FCB53-A672-4005-8890-BBD9CDF218A3}" type="datetimeFigureOut">
              <a:rPr lang="en-US" smtClean="0"/>
              <a:pPr/>
              <a:t>1/22/2021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851D524-5BF2-4BD4-A9A8-D9146B6B09F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D5FCB53-A672-4005-8890-BBD9CDF218A3}"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51D524-5BF2-4BD4-A9A8-D9146B6B09F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D5FCB53-A672-4005-8890-BBD9CDF218A3}"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51D524-5BF2-4BD4-A9A8-D9146B6B09F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D5FCB53-A672-4005-8890-BBD9CDF218A3}"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51D524-5BF2-4BD4-A9A8-D9146B6B09F7}" type="slidenum">
              <a:rPr lang="en-US" smtClean="0"/>
              <a:pPr/>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4D5FCB53-A672-4005-8890-BBD9CDF218A3}"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51D524-5BF2-4BD4-A9A8-D9146B6B09F7}"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D5FCB53-A672-4005-8890-BBD9CDF218A3}" type="datetimeFigureOut">
              <a:rPr lang="en-US" smtClean="0"/>
              <a:pPr/>
              <a:t>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51D524-5BF2-4BD4-A9A8-D9146B6B09F7}"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4D5FCB53-A672-4005-8890-BBD9CDF218A3}" type="datetimeFigureOut">
              <a:rPr lang="en-US" smtClean="0"/>
              <a:pPr/>
              <a:t>1/22/2021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51D524-5BF2-4BD4-A9A8-D9146B6B09F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D5FCB53-A672-4005-8890-BBD9CDF218A3}" type="datetimeFigureOut">
              <a:rPr lang="en-US" smtClean="0"/>
              <a:pPr/>
              <a:t>1/22/2021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51D524-5BF2-4BD4-A9A8-D9146B6B09F7}"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5FCB53-A672-4005-8890-BBD9CDF218A3}" type="datetimeFigureOut">
              <a:rPr lang="en-US" smtClean="0"/>
              <a:pPr/>
              <a:t>1/22/2021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51D524-5BF2-4BD4-A9A8-D9146B6B09F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4D5FCB53-A672-4005-8890-BBD9CDF218A3}" type="datetimeFigureOut">
              <a:rPr lang="en-US" smtClean="0"/>
              <a:pPr/>
              <a:t>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51D524-5BF2-4BD4-A9A8-D9146B6B09F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D5FCB53-A672-4005-8890-BBD9CDF218A3}" type="datetimeFigureOut">
              <a:rPr lang="en-US" smtClean="0"/>
              <a:pPr/>
              <a:t>1/22/2021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851D524-5BF2-4BD4-A9A8-D9146B6B09F7}"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D5FCB53-A672-4005-8890-BBD9CDF218A3}" type="datetimeFigureOut">
              <a:rPr lang="en-US" smtClean="0"/>
              <a:pPr/>
              <a:t>1/22/2021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851D524-5BF2-4BD4-A9A8-D9146B6B09F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E-Banking Business models</a:t>
            </a:r>
          </a:p>
        </p:txBody>
      </p:sp>
      <p:sp>
        <p:nvSpPr>
          <p:cNvPr id="3" name="Subtitle 2"/>
          <p:cNvSpPr>
            <a:spLocks noGrp="1"/>
          </p:cNvSpPr>
          <p:nvPr>
            <p:ph type="subTitle" idx="1"/>
          </p:nvPr>
        </p:nvSpPr>
        <p:spPr/>
        <p:txBody>
          <a:bodyPr/>
          <a:lstStyle/>
          <a:p>
            <a:r>
              <a:rPr lang="en-US" dirty="0"/>
              <a:t>S.Y.BBI SEM-IV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3. Efficiency.</a:t>
            </a:r>
          </a:p>
          <a:p>
            <a:r>
              <a:rPr lang="en-US" dirty="0"/>
              <a:t>4. Customer Service and Satisfaction.</a:t>
            </a:r>
          </a:p>
          <a:p>
            <a:r>
              <a:rPr lang="en-US" dirty="0"/>
              <a:t>5. Image.</a:t>
            </a:r>
          </a:p>
          <a:p>
            <a:endParaRPr lang="en-US" dirty="0"/>
          </a:p>
          <a:p>
            <a:endParaRPr lang="en-US" dirty="0"/>
          </a:p>
        </p:txBody>
      </p:sp>
      <p:sp>
        <p:nvSpPr>
          <p:cNvPr id="3" name="Title 2"/>
          <p:cNvSpPr>
            <a:spLocks noGrp="1"/>
          </p:cNvSpPr>
          <p:nvPr>
            <p:ph type="title"/>
          </p:nvPr>
        </p:nvSpPr>
        <p:spPr/>
        <p:txBody>
          <a:bodyPr/>
          <a:lstStyle/>
          <a:p>
            <a:r>
              <a:rPr lang="en-US" dirty="0"/>
              <a:t>Cont…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dvantages.jpg"/>
          <p:cNvPicPr>
            <a:picLocks noGrp="1" noChangeAspect="1"/>
          </p:cNvPicPr>
          <p:nvPr>
            <p:ph idx="1"/>
          </p:nvPr>
        </p:nvPicPr>
        <p:blipFill>
          <a:blip r:embed="rId2"/>
          <a:stretch>
            <a:fillRect/>
          </a:stretch>
        </p:blipFill>
        <p:spPr>
          <a:xfrm>
            <a:off x="1659988" y="1804194"/>
            <a:ext cx="5426612" cy="4210050"/>
          </a:xfrm>
        </p:spPr>
      </p:pic>
      <p:sp>
        <p:nvSpPr>
          <p:cNvPr id="3" name="Title 2"/>
          <p:cNvSpPr>
            <a:spLocks noGrp="1"/>
          </p:cNvSpPr>
          <p:nvPr>
            <p:ph type="title"/>
          </p:nvPr>
        </p:nvSpPr>
        <p:spPr/>
        <p:txBody>
          <a:bodyPr/>
          <a:lstStyle/>
          <a:p>
            <a:r>
              <a:rPr lang="en-US" dirty="0"/>
              <a:t>Advantages of E-Banking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anking-business-model.png"/>
          <p:cNvPicPr>
            <a:picLocks noGrp="1" noChangeAspect="1"/>
          </p:cNvPicPr>
          <p:nvPr>
            <p:ph idx="1"/>
          </p:nvPr>
        </p:nvPicPr>
        <p:blipFill>
          <a:blip r:embed="rId2"/>
          <a:stretch>
            <a:fillRect/>
          </a:stretch>
        </p:blipFill>
        <p:spPr>
          <a:xfrm>
            <a:off x="1139991" y="1481138"/>
            <a:ext cx="6864018" cy="4525962"/>
          </a:xfrm>
        </p:spPr>
      </p:pic>
      <p:sp>
        <p:nvSpPr>
          <p:cNvPr id="3" name="Title 2"/>
          <p:cNvSpPr>
            <a:spLocks noGrp="1"/>
          </p:cNvSpPr>
          <p:nvPr>
            <p:ph type="title"/>
          </p:nvPr>
        </p:nvSpPr>
        <p:spPr/>
        <p:txBody>
          <a:bodyPr/>
          <a:lstStyle/>
          <a:p>
            <a:r>
              <a:rPr lang="en-US" dirty="0"/>
              <a:t>Business Model of Banking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An electronic payment is any kind of non-cash payment that doesn't involve a paper check. Methods of electronic payments include credit cards, debit cards and the </a:t>
            </a:r>
            <a:r>
              <a:rPr lang="en-US" b="1" dirty="0"/>
              <a:t>ACH</a:t>
            </a:r>
            <a:r>
              <a:rPr lang="en-US" dirty="0"/>
              <a:t> (Automated Clearing House).</a:t>
            </a:r>
          </a:p>
          <a:p>
            <a:r>
              <a:rPr lang="en-US" dirty="0"/>
              <a:t>When you purchase goods and services online, you pay for them using an electronic medium. </a:t>
            </a:r>
          </a:p>
          <a:p>
            <a:pPr>
              <a:buNone/>
            </a:pPr>
            <a:br>
              <a:rPr lang="en-US" dirty="0"/>
            </a:br>
            <a:r>
              <a:rPr lang="en-US" dirty="0"/>
              <a:t> </a:t>
            </a:r>
          </a:p>
        </p:txBody>
      </p:sp>
      <p:sp>
        <p:nvSpPr>
          <p:cNvPr id="2" name="Title 1"/>
          <p:cNvSpPr>
            <a:spLocks noGrp="1"/>
          </p:cNvSpPr>
          <p:nvPr>
            <p:ph type="title"/>
          </p:nvPr>
        </p:nvSpPr>
        <p:spPr/>
        <p:txBody>
          <a:bodyPr/>
          <a:lstStyle/>
          <a:p>
            <a:r>
              <a:rPr lang="en-US" dirty="0"/>
              <a:t>Models of Electronic Payment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This mode of payment, without using cash or </a:t>
            </a:r>
            <a:r>
              <a:rPr lang="en-US" dirty="0" err="1"/>
              <a:t>cheque</a:t>
            </a:r>
            <a:r>
              <a:rPr lang="en-US" dirty="0"/>
              <a:t>, is called an e-commerce payment system and is also known as online or electronic payment systems. </a:t>
            </a:r>
          </a:p>
          <a:p>
            <a:r>
              <a:rPr lang="en-US" dirty="0"/>
              <a:t>Electronic banking (e-banking) is a contemporary business model that involves the use of modern information and telecommunication technologies in carrying out banking transactions from home, the office, or from business trip, 24 hours a day, 365 days in a year.</a:t>
            </a:r>
          </a:p>
          <a:p>
            <a:endParaRPr lang="en-US" dirty="0"/>
          </a:p>
        </p:txBody>
      </p:sp>
      <p:sp>
        <p:nvSpPr>
          <p:cNvPr id="3" name="Title 2"/>
          <p:cNvSpPr>
            <a:spLocks noGrp="1"/>
          </p:cNvSpPr>
          <p:nvPr>
            <p:ph type="title"/>
          </p:nvPr>
        </p:nvSpPr>
        <p:spPr/>
        <p:txBody>
          <a:bodyPr/>
          <a:lstStyle/>
          <a:p>
            <a:r>
              <a:rPr lang="en-US" dirty="0"/>
              <a:t>Cont…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5600"/>
            <a:ext cx="8229600" cy="1143000"/>
          </a:xfrm>
        </p:spPr>
        <p:txBody>
          <a:bodyPr>
            <a:normAutofit fontScale="90000"/>
          </a:bodyPr>
          <a:lstStyle/>
          <a:p>
            <a:r>
              <a:rPr lang="en-US" dirty="0"/>
              <a:t>TYPES OF ELECTRONIC PAYMENT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ypes of eps.jpg"/>
          <p:cNvPicPr>
            <a:picLocks noGrp="1" noChangeAspect="1"/>
          </p:cNvPicPr>
          <p:nvPr>
            <p:ph idx="1"/>
          </p:nvPr>
        </p:nvPicPr>
        <p:blipFill>
          <a:blip r:embed="rId2"/>
          <a:stretch>
            <a:fillRect/>
          </a:stretch>
        </p:blipFill>
        <p:spPr>
          <a:xfrm>
            <a:off x="1554692" y="1481138"/>
            <a:ext cx="6034616" cy="4525962"/>
          </a:xfrm>
        </p:spPr>
      </p:pic>
      <p:sp>
        <p:nvSpPr>
          <p:cNvPr id="3" name="Title 2"/>
          <p:cNvSpPr>
            <a:spLocks noGrp="1"/>
          </p:cNvSpPr>
          <p:nvPr>
            <p:ph type="title"/>
          </p:nvPr>
        </p:nvSpPr>
        <p:spPr/>
        <p:txBody>
          <a:bodyPr/>
          <a:lstStyle/>
          <a:p>
            <a:r>
              <a:rPr lang="en-US" dirty="0"/>
              <a:t>TYPES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The most popular form of payment for any transactions is through credit cards.</a:t>
            </a:r>
          </a:p>
          <a:p>
            <a:r>
              <a:rPr lang="en-US" dirty="0"/>
              <a:t>It is simple to use; the customer has to just enter their credit card number and date of expiry in the appropriate area on the seller’s web page.</a:t>
            </a:r>
          </a:p>
          <a:p>
            <a:r>
              <a:rPr lang="en-US" dirty="0"/>
              <a:t>To improve the security system, increased security measures, such as the use of a card verification number (CVN), have been introduced to on-line credit card payments.</a:t>
            </a:r>
          </a:p>
          <a:p>
            <a:r>
              <a:rPr lang="en-US" dirty="0"/>
              <a:t>The CVN system helps detect fraud by comparing the CVN number with the cardholder's information. </a:t>
            </a:r>
          </a:p>
        </p:txBody>
      </p:sp>
      <p:sp>
        <p:nvSpPr>
          <p:cNvPr id="3" name="Title 2"/>
          <p:cNvSpPr>
            <a:spLocks noGrp="1"/>
          </p:cNvSpPr>
          <p:nvPr>
            <p:ph type="title"/>
          </p:nvPr>
        </p:nvSpPr>
        <p:spPr/>
        <p:txBody>
          <a:bodyPr>
            <a:normAutofit/>
          </a:bodyPr>
          <a:lstStyle/>
          <a:p>
            <a:r>
              <a:rPr lang="en-US" dirty="0"/>
              <a:t>1. Credit Card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redit-card-authorization-process.png"/>
          <p:cNvPicPr>
            <a:picLocks noGrp="1" noChangeAspect="1"/>
          </p:cNvPicPr>
          <p:nvPr>
            <p:ph idx="1"/>
          </p:nvPr>
        </p:nvPicPr>
        <p:blipFill>
          <a:blip r:embed="rId2"/>
          <a:stretch>
            <a:fillRect/>
          </a:stretch>
        </p:blipFill>
        <p:spPr>
          <a:xfrm>
            <a:off x="1547390" y="2439012"/>
            <a:ext cx="6049220" cy="2742588"/>
          </a:xfrm>
        </p:spPr>
      </p:pic>
      <p:sp>
        <p:nvSpPr>
          <p:cNvPr id="3" name="Title 2"/>
          <p:cNvSpPr>
            <a:spLocks noGrp="1"/>
          </p:cNvSpPr>
          <p:nvPr>
            <p:ph type="title"/>
          </p:nvPr>
        </p:nvSpPr>
        <p:spPr/>
        <p:txBody>
          <a:bodyPr/>
          <a:lstStyle/>
          <a:p>
            <a:r>
              <a:rPr lang="en-US" dirty="0"/>
              <a:t>Working of Credit Card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a:t>Debit cards are the second largest e-commerce payment medium in India.</a:t>
            </a:r>
          </a:p>
          <a:p>
            <a:r>
              <a:rPr lang="en-US" dirty="0"/>
              <a:t>Customers who want to spend online within their financial limits prefer to pay with their Debit cards.</a:t>
            </a:r>
          </a:p>
          <a:p>
            <a:r>
              <a:rPr lang="en-US" dirty="0"/>
              <a:t>With the debit card, the customer can only pay for purchased goods with the money that is already there in his/her bank account as opposed to the credit card where the amounts that the buyer spends are billed to him/her and payments are made at the end of the billing period. </a:t>
            </a:r>
          </a:p>
        </p:txBody>
      </p:sp>
      <p:sp>
        <p:nvSpPr>
          <p:cNvPr id="3" name="Title 2"/>
          <p:cNvSpPr>
            <a:spLocks noGrp="1"/>
          </p:cNvSpPr>
          <p:nvPr>
            <p:ph type="title"/>
          </p:nvPr>
        </p:nvSpPr>
        <p:spPr/>
        <p:txBody>
          <a:bodyPr/>
          <a:lstStyle/>
          <a:p>
            <a:r>
              <a:rPr lang="en-US" dirty="0"/>
              <a:t>2. Debit Cards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Also known as internet banking, web banking, or online banking too.</a:t>
            </a:r>
          </a:p>
          <a:p>
            <a:r>
              <a:rPr lang="en-US" dirty="0"/>
              <a:t>Enables customers of a bank to transact from another bank.</a:t>
            </a:r>
          </a:p>
          <a:p>
            <a:r>
              <a:rPr lang="en-US" dirty="0"/>
              <a:t>E-banking is a blanket term used to indicate a process through which a customer is allowed to carry out, personal or commercial banking transactions using electronic and telecommunication network. </a:t>
            </a:r>
          </a:p>
          <a:p>
            <a:endParaRPr lang="en-US" dirty="0"/>
          </a:p>
          <a:p>
            <a:pPr>
              <a:buNone/>
            </a:pPr>
            <a:endParaRPr lang="en-US" dirty="0"/>
          </a:p>
        </p:txBody>
      </p:sp>
      <p:sp>
        <p:nvSpPr>
          <p:cNvPr id="2" name="Title 1"/>
          <p:cNvSpPr>
            <a:spLocks noGrp="1"/>
          </p:cNvSpPr>
          <p:nvPr>
            <p:ph type="title"/>
          </p:nvPr>
        </p:nvSpPr>
        <p:spPr/>
        <p:txBody>
          <a:bodyPr/>
          <a:lstStyle/>
          <a:p>
            <a:r>
              <a:rPr lang="en-US" dirty="0"/>
              <a:t>What is E-Banking?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ebit-card-processing.jpg"/>
          <p:cNvPicPr>
            <a:picLocks noGrp="1" noChangeAspect="1"/>
          </p:cNvPicPr>
          <p:nvPr>
            <p:ph idx="1"/>
          </p:nvPr>
        </p:nvPicPr>
        <p:blipFill>
          <a:blip r:embed="rId2"/>
          <a:stretch>
            <a:fillRect/>
          </a:stretch>
        </p:blipFill>
        <p:spPr>
          <a:xfrm>
            <a:off x="1556250" y="1481138"/>
            <a:ext cx="6031499" cy="4525962"/>
          </a:xfrm>
        </p:spPr>
      </p:pic>
      <p:sp>
        <p:nvSpPr>
          <p:cNvPr id="3" name="Title 2"/>
          <p:cNvSpPr>
            <a:spLocks noGrp="1"/>
          </p:cNvSpPr>
          <p:nvPr>
            <p:ph type="title"/>
          </p:nvPr>
        </p:nvSpPr>
        <p:spPr/>
        <p:txBody>
          <a:bodyPr/>
          <a:lstStyle/>
          <a:p>
            <a:r>
              <a:rPr lang="en-US" dirty="0"/>
              <a:t>Working of Debit Card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It is a plastic card embedded with a microprocessor that has the customer’s personal information stored in it and can be loaded with funds to make online transactions and instant payment of bills.</a:t>
            </a:r>
          </a:p>
          <a:p>
            <a:r>
              <a:rPr lang="en-US" dirty="0"/>
              <a:t>The money that is loaded in the smart card reduces as per the usage by the customer and has to be reloaded from his/her bank account.</a:t>
            </a:r>
          </a:p>
        </p:txBody>
      </p:sp>
      <p:sp>
        <p:nvSpPr>
          <p:cNvPr id="3" name="Title 2"/>
          <p:cNvSpPr>
            <a:spLocks noGrp="1"/>
          </p:cNvSpPr>
          <p:nvPr>
            <p:ph type="title"/>
          </p:nvPr>
        </p:nvSpPr>
        <p:spPr/>
        <p:txBody>
          <a:bodyPr/>
          <a:lstStyle/>
          <a:p>
            <a:r>
              <a:rPr lang="en-US" dirty="0"/>
              <a:t>3. Smart Card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basic-Smart-Card-Working-System.jpg"/>
          <p:cNvPicPr>
            <a:picLocks noGrp="1" noChangeAspect="1"/>
          </p:cNvPicPr>
          <p:nvPr>
            <p:ph idx="1"/>
          </p:nvPr>
        </p:nvPicPr>
        <p:blipFill>
          <a:blip r:embed="rId2"/>
          <a:stretch>
            <a:fillRect/>
          </a:stretch>
        </p:blipFill>
        <p:spPr>
          <a:xfrm>
            <a:off x="2133600" y="2710656"/>
            <a:ext cx="4191000" cy="2851944"/>
          </a:xfrm>
        </p:spPr>
      </p:pic>
      <p:sp>
        <p:nvSpPr>
          <p:cNvPr id="3" name="Title 2"/>
          <p:cNvSpPr>
            <a:spLocks noGrp="1"/>
          </p:cNvSpPr>
          <p:nvPr>
            <p:ph type="title"/>
          </p:nvPr>
        </p:nvSpPr>
        <p:spPr/>
        <p:txBody>
          <a:bodyPr/>
          <a:lstStyle/>
          <a:p>
            <a:r>
              <a:rPr lang="en-US" dirty="0"/>
              <a:t>Working of Smart Cards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E-Wallet is a prepaid account that allows the customer to store multiple credit cards, debit card and bank account numbers in a secure environment.</a:t>
            </a:r>
          </a:p>
          <a:p>
            <a:r>
              <a:rPr lang="en-US" dirty="0"/>
              <a:t>This eliminates the need to key in account information every time while making payments.</a:t>
            </a:r>
          </a:p>
          <a:p>
            <a:r>
              <a:rPr lang="en-US" dirty="0"/>
              <a:t>Once the customer has registered and created E-Wallet profile, he/she can make payments faster.</a:t>
            </a:r>
          </a:p>
        </p:txBody>
      </p:sp>
      <p:sp>
        <p:nvSpPr>
          <p:cNvPr id="3" name="Title 2"/>
          <p:cNvSpPr>
            <a:spLocks noGrp="1"/>
          </p:cNvSpPr>
          <p:nvPr>
            <p:ph type="title"/>
          </p:nvPr>
        </p:nvSpPr>
        <p:spPr/>
        <p:txBody>
          <a:bodyPr/>
          <a:lstStyle/>
          <a:p>
            <a:r>
              <a:rPr lang="en-US" dirty="0"/>
              <a:t>4. E-Wallet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ewallet.jpeg"/>
          <p:cNvPicPr>
            <a:picLocks noGrp="1" noChangeAspect="1"/>
          </p:cNvPicPr>
          <p:nvPr>
            <p:ph idx="1"/>
          </p:nvPr>
        </p:nvPicPr>
        <p:blipFill>
          <a:blip r:embed="rId2"/>
          <a:stretch>
            <a:fillRect/>
          </a:stretch>
        </p:blipFill>
        <p:spPr>
          <a:xfrm>
            <a:off x="504825" y="2315369"/>
            <a:ext cx="8134350" cy="2857500"/>
          </a:xfrm>
        </p:spPr>
      </p:pic>
      <p:sp>
        <p:nvSpPr>
          <p:cNvPr id="3" name="Title 2"/>
          <p:cNvSpPr>
            <a:spLocks noGrp="1"/>
          </p:cNvSpPr>
          <p:nvPr>
            <p:ph type="title"/>
          </p:nvPr>
        </p:nvSpPr>
        <p:spPr/>
        <p:txBody>
          <a:bodyPr/>
          <a:lstStyle/>
          <a:p>
            <a:r>
              <a:rPr lang="en-US" dirty="0"/>
              <a:t>Working of E-Wallet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This is another popular way of making e-commerce payments.</a:t>
            </a:r>
          </a:p>
          <a:p>
            <a:r>
              <a:rPr lang="en-US" dirty="0"/>
              <a:t>It is a simple way of paying for online purchases directly from the customer’s bank.</a:t>
            </a:r>
          </a:p>
          <a:p>
            <a:r>
              <a:rPr lang="en-US" dirty="0"/>
              <a:t>It uses a similar method to the debit card of paying money that is already there in the customer’s bank.</a:t>
            </a:r>
          </a:p>
          <a:p>
            <a:r>
              <a:rPr lang="en-US" dirty="0"/>
              <a:t>Net banking does not require the user to have a card for payment purposes but the user needs to register with his/her bank for the net banking facility.</a:t>
            </a:r>
          </a:p>
        </p:txBody>
      </p:sp>
      <p:sp>
        <p:nvSpPr>
          <p:cNvPr id="3" name="Title 2"/>
          <p:cNvSpPr>
            <a:spLocks noGrp="1"/>
          </p:cNvSpPr>
          <p:nvPr>
            <p:ph type="title"/>
          </p:nvPr>
        </p:nvSpPr>
        <p:spPr/>
        <p:txBody>
          <a:bodyPr/>
          <a:lstStyle/>
          <a:p>
            <a:r>
              <a:rPr lang="en-US" dirty="0"/>
              <a:t>5. </a:t>
            </a:r>
            <a:r>
              <a:rPr lang="en-US" dirty="0" err="1"/>
              <a:t>Netbanking</a:t>
            </a:r>
            <a:r>
              <a:rPr lang="en-US" dirty="0"/>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ternet-banking-10-638.jpg"/>
          <p:cNvPicPr>
            <a:picLocks noGrp="1" noChangeAspect="1"/>
          </p:cNvPicPr>
          <p:nvPr>
            <p:ph idx="1"/>
          </p:nvPr>
        </p:nvPicPr>
        <p:blipFill>
          <a:blip r:embed="rId2"/>
          <a:stretch>
            <a:fillRect/>
          </a:stretch>
        </p:blipFill>
        <p:spPr>
          <a:xfrm>
            <a:off x="1557841" y="1481138"/>
            <a:ext cx="6028317" cy="4525962"/>
          </a:xfrm>
        </p:spPr>
      </p:pic>
      <p:sp>
        <p:nvSpPr>
          <p:cNvPr id="3" name="Title 2"/>
          <p:cNvSpPr>
            <a:spLocks noGrp="1"/>
          </p:cNvSpPr>
          <p:nvPr>
            <p:ph type="title"/>
          </p:nvPr>
        </p:nvSpPr>
        <p:spPr/>
        <p:txBody>
          <a:bodyPr/>
          <a:lstStyle/>
          <a:p>
            <a:r>
              <a:rPr lang="en-US" dirty="0"/>
              <a:t>Working of </a:t>
            </a:r>
            <a:r>
              <a:rPr lang="en-US" dirty="0" err="1"/>
              <a:t>NetBanking</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ebanking.jpg"/>
          <p:cNvPicPr>
            <a:picLocks noGrp="1" noChangeAspect="1"/>
          </p:cNvPicPr>
          <p:nvPr>
            <p:ph idx="1"/>
          </p:nvPr>
        </p:nvPicPr>
        <p:blipFill>
          <a:blip r:embed="rId2"/>
          <a:stretch>
            <a:fillRect/>
          </a:stretch>
        </p:blipFill>
        <p:spPr>
          <a:xfrm>
            <a:off x="971550" y="1653381"/>
            <a:ext cx="7200900" cy="4181475"/>
          </a:xfrm>
        </p:spPr>
      </p:pic>
      <p:sp>
        <p:nvSpPr>
          <p:cNvPr id="3" name="Title 2"/>
          <p:cNvSpPr>
            <a:spLocks noGrp="1"/>
          </p:cNvSpPr>
          <p:nvPr>
            <p:ph type="title"/>
          </p:nvPr>
        </p:nvSpPr>
        <p:spPr/>
        <p:txBody>
          <a:bodyPr/>
          <a:lstStyle/>
          <a:p>
            <a:r>
              <a:rPr lang="en-US" dirty="0"/>
              <a:t>Impact of E-Banking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229600" cy="1143000"/>
          </a:xfrm>
        </p:spPr>
        <p:txBody>
          <a:bodyPr/>
          <a:lstStyle/>
          <a:p>
            <a:r>
              <a:rPr lang="en-US" dirty="0"/>
              <a:t>			Case Study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The rapid growth of the Internet has led to its usage to facilitate electronic commerce, known as Internet-based electronic commerce (IBEC). </a:t>
            </a:r>
          </a:p>
          <a:p>
            <a:r>
              <a:rPr lang="en-US" dirty="0"/>
              <a:t>IBEC defined as a set of business information exchange processes, maintaining business relationships and conducting business transactions over the Internet.</a:t>
            </a:r>
          </a:p>
          <a:p>
            <a:r>
              <a:rPr lang="en-US" dirty="0"/>
              <a:t>The rapid growth in information technology (IT) in commerce has propelled the economic</a:t>
            </a:r>
          </a:p>
          <a:p>
            <a:r>
              <a:rPr lang="en-US" dirty="0"/>
              <a:t>developmental officials to constantly improve their competitive communities in order to anticipate the future.</a:t>
            </a:r>
          </a:p>
        </p:txBody>
      </p:sp>
      <p:sp>
        <p:nvSpPr>
          <p:cNvPr id="3" name="Title 2"/>
          <p:cNvSpPr>
            <a:spLocks noGrp="1"/>
          </p:cNvSpPr>
          <p:nvPr>
            <p:ph type="title"/>
          </p:nvPr>
        </p:nvSpPr>
        <p:spPr/>
        <p:txBody>
          <a:bodyPr/>
          <a:lstStyle/>
          <a:p>
            <a:r>
              <a:rPr lang="en-US" dirty="0"/>
              <a:t>1. Introduction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A practice of conducting bank transactions from home instead of branch bank.</a:t>
            </a:r>
          </a:p>
          <a:p>
            <a:r>
              <a:rPr lang="en-US" dirty="0"/>
              <a:t>It refers to mobile banking, web banking, banking over phone, etc.</a:t>
            </a:r>
          </a:p>
          <a:p>
            <a:r>
              <a:rPr lang="en-US" dirty="0"/>
              <a:t>The services are mostly used in home banking are balance and transactions per dinar, foreign exchange and savings accounts, information on unrealized checks, information on loans, transfer funds between accounts, paying credit, loans, etc.</a:t>
            </a:r>
          </a:p>
        </p:txBody>
      </p:sp>
      <p:sp>
        <p:nvSpPr>
          <p:cNvPr id="2" name="Title 1"/>
          <p:cNvSpPr>
            <a:spLocks noGrp="1"/>
          </p:cNvSpPr>
          <p:nvPr>
            <p:ph type="title"/>
          </p:nvPr>
        </p:nvSpPr>
        <p:spPr/>
        <p:txBody>
          <a:bodyPr/>
          <a:lstStyle/>
          <a:p>
            <a:r>
              <a:rPr lang="en-US" dirty="0"/>
              <a:t>Home-Banking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st.jpeg"/>
          <p:cNvPicPr>
            <a:picLocks noGrp="1" noChangeAspect="1"/>
          </p:cNvPicPr>
          <p:nvPr>
            <p:ph idx="1"/>
          </p:nvPr>
        </p:nvPicPr>
        <p:blipFill>
          <a:blip r:embed="rId2"/>
          <a:stretch>
            <a:fillRect/>
          </a:stretch>
        </p:blipFill>
        <p:spPr>
          <a:xfrm>
            <a:off x="1395886" y="1481138"/>
            <a:ext cx="6352227" cy="4525962"/>
          </a:xfrm>
        </p:spPr>
      </p:pic>
      <p:sp>
        <p:nvSpPr>
          <p:cNvPr id="3" name="Title 2"/>
          <p:cNvSpPr>
            <a:spLocks noGrp="1"/>
          </p:cNvSpPr>
          <p:nvPr>
            <p:ph type="title"/>
          </p:nvPr>
        </p:nvSpPr>
        <p:spPr/>
        <p:txBody>
          <a:bodyPr/>
          <a:lstStyle/>
          <a:p>
            <a:r>
              <a:rPr lang="en-US" dirty="0" err="1"/>
              <a:t>Cont</a:t>
            </a:r>
            <a:r>
              <a:rPr lang="en-US" dirty="0"/>
              <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rowth-of-Internet-users-in-India-graph-2.png"/>
          <p:cNvPicPr>
            <a:picLocks noGrp="1" noChangeAspect="1"/>
          </p:cNvPicPr>
          <p:nvPr>
            <p:ph idx="1"/>
          </p:nvPr>
        </p:nvPicPr>
        <p:blipFill>
          <a:blip r:embed="rId2"/>
          <a:stretch>
            <a:fillRect/>
          </a:stretch>
        </p:blipFill>
        <p:spPr>
          <a:xfrm>
            <a:off x="1295400" y="1752600"/>
            <a:ext cx="5893191" cy="4038600"/>
          </a:xfrm>
        </p:spPr>
      </p:pic>
      <p:sp>
        <p:nvSpPr>
          <p:cNvPr id="3" name="Title 2"/>
          <p:cNvSpPr>
            <a:spLocks noGrp="1"/>
          </p:cNvSpPr>
          <p:nvPr>
            <p:ph type="title"/>
          </p:nvPr>
        </p:nvSpPr>
        <p:spPr/>
        <p:txBody>
          <a:bodyPr/>
          <a:lstStyle/>
          <a:p>
            <a:r>
              <a:rPr lang="en-US" dirty="0" err="1"/>
              <a:t>Cont</a:t>
            </a:r>
            <a:r>
              <a:rPr lang="en-US" dirty="0"/>
              <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a:t>The importance of perceived usefulness in the adoption of information systems (IS) and the Internet has been previously shown to positively affect online purchase intention.</a:t>
            </a:r>
          </a:p>
          <a:p>
            <a:r>
              <a:rPr lang="en-US" dirty="0"/>
              <a:t>The perceived usefulness of the Mobile Internet (M – Internet) also plays a key role in developing a positive attitude towards the Internet, as well as in the intention of use.</a:t>
            </a:r>
          </a:p>
          <a:p>
            <a:r>
              <a:rPr lang="en-US" dirty="0"/>
              <a:t>This only happens if consumers become more interested in the benefits offered by online banking than in the ones provided by regular banking channels.</a:t>
            </a:r>
          </a:p>
          <a:p>
            <a:r>
              <a:rPr lang="en-US" dirty="0"/>
              <a:t>“Ease of use” is the level to which a person believe that the use of a particular system will be stress free.</a:t>
            </a:r>
          </a:p>
        </p:txBody>
      </p:sp>
      <p:sp>
        <p:nvSpPr>
          <p:cNvPr id="3" name="Title 2"/>
          <p:cNvSpPr>
            <a:spLocks noGrp="1"/>
          </p:cNvSpPr>
          <p:nvPr>
            <p:ph type="title"/>
          </p:nvPr>
        </p:nvSpPr>
        <p:spPr/>
        <p:txBody>
          <a:bodyPr>
            <a:normAutofit fontScale="90000"/>
          </a:bodyPr>
          <a:lstStyle/>
          <a:p>
            <a:r>
              <a:rPr lang="en-US" dirty="0"/>
              <a:t>2. Factors leading to the acceptance of mobile banking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Cont…</a:t>
            </a:r>
          </a:p>
        </p:txBody>
      </p:sp>
      <p:pic>
        <p:nvPicPr>
          <p:cNvPr id="1026" name="Picture 2"/>
          <p:cNvPicPr>
            <a:picLocks noGrp="1" noChangeAspect="1" noChangeArrowheads="1"/>
          </p:cNvPicPr>
          <p:nvPr>
            <p:ph idx="1"/>
          </p:nvPr>
        </p:nvPicPr>
        <p:blipFill>
          <a:blip r:embed="rId2"/>
          <a:srcRect/>
          <a:stretch>
            <a:fillRect/>
          </a:stretch>
        </p:blipFill>
        <p:spPr bwMode="auto">
          <a:xfrm>
            <a:off x="1600200" y="1800665"/>
            <a:ext cx="5943600" cy="3784209"/>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iserv consumer acceptance model94.jpg"/>
          <p:cNvPicPr>
            <a:picLocks noGrp="1" noChangeAspect="1"/>
          </p:cNvPicPr>
          <p:nvPr>
            <p:ph idx="1"/>
          </p:nvPr>
        </p:nvPicPr>
        <p:blipFill>
          <a:blip r:embed="rId2"/>
          <a:stretch>
            <a:fillRect/>
          </a:stretch>
        </p:blipFill>
        <p:spPr>
          <a:xfrm>
            <a:off x="1600200" y="1981200"/>
            <a:ext cx="5486400" cy="4191000"/>
          </a:xfrm>
        </p:spPr>
      </p:pic>
      <p:sp>
        <p:nvSpPr>
          <p:cNvPr id="3" name="Title 2"/>
          <p:cNvSpPr>
            <a:spLocks noGrp="1"/>
          </p:cNvSpPr>
          <p:nvPr>
            <p:ph type="title"/>
          </p:nvPr>
        </p:nvSpPr>
        <p:spPr/>
        <p:txBody>
          <a:bodyPr/>
          <a:lstStyle/>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863B4B-9812-445D-87F9-00D948B4A6A8}"/>
              </a:ext>
            </a:extLst>
          </p:cNvPr>
          <p:cNvSpPr>
            <a:spLocks noGrp="1"/>
          </p:cNvSpPr>
          <p:nvPr>
            <p:ph idx="1"/>
          </p:nvPr>
        </p:nvSpPr>
        <p:spPr/>
        <p:txBody>
          <a:bodyPr>
            <a:normAutofit lnSpcReduction="10000"/>
          </a:bodyPr>
          <a:lstStyle/>
          <a:p>
            <a:r>
              <a:rPr lang="en-US" dirty="0"/>
              <a:t>Safety has been widely recognized as one of the main obstacles to the adoption of electronic banking.</a:t>
            </a:r>
          </a:p>
          <a:p>
            <a:r>
              <a:rPr lang="en-US" dirty="0"/>
              <a:t>Those who feel safer in Internet are more likely to trust a specific website, such that this is a way to enhance trust among consumers.</a:t>
            </a:r>
          </a:p>
          <a:p>
            <a:r>
              <a:rPr lang="en-US" dirty="0"/>
              <a:t>Web seals or guarantees, such as Third-Party Certifications (TPC) can also encourage customers, helping reduce security and trust issues.</a:t>
            </a:r>
            <a:endParaRPr lang="en-IN" dirty="0"/>
          </a:p>
        </p:txBody>
      </p:sp>
      <p:sp>
        <p:nvSpPr>
          <p:cNvPr id="3" name="Title 2">
            <a:extLst>
              <a:ext uri="{FF2B5EF4-FFF2-40B4-BE49-F238E27FC236}">
                <a16:creationId xmlns:a16="http://schemas.microsoft.com/office/drawing/2014/main" id="{1BA24ABF-4706-4E73-97A2-FC3A5EC0CAE6}"/>
              </a:ext>
            </a:extLst>
          </p:cNvPr>
          <p:cNvSpPr>
            <a:spLocks noGrp="1"/>
          </p:cNvSpPr>
          <p:nvPr>
            <p:ph type="title"/>
          </p:nvPr>
        </p:nvSpPr>
        <p:spPr/>
        <p:txBody>
          <a:bodyPr/>
          <a:lstStyle/>
          <a:p>
            <a:r>
              <a:rPr lang="en-US" dirty="0"/>
              <a:t>3. Security purposes.</a:t>
            </a:r>
            <a:endParaRPr lang="en-IN" dirty="0"/>
          </a:p>
        </p:txBody>
      </p:sp>
    </p:spTree>
    <p:extLst>
      <p:ext uri="{BB962C8B-B14F-4D97-AF65-F5344CB8AC3E}">
        <p14:creationId xmlns:p14="http://schemas.microsoft.com/office/powerpoint/2010/main" val="37086268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DEFA8AC-C8AB-494C-B5E7-B6480C46E44C}"/>
              </a:ext>
            </a:extLst>
          </p:cNvPr>
          <p:cNvSpPr>
            <a:spLocks noGrp="1"/>
          </p:cNvSpPr>
          <p:nvPr>
            <p:ph idx="1"/>
          </p:nvPr>
        </p:nvSpPr>
        <p:spPr/>
        <p:txBody>
          <a:bodyPr/>
          <a:lstStyle/>
          <a:p>
            <a:r>
              <a:rPr lang="en-US" dirty="0"/>
              <a:t>Consumers are generally concerned about how banking transactions are made.</a:t>
            </a:r>
          </a:p>
          <a:p>
            <a:r>
              <a:rPr lang="en-US" dirty="0"/>
              <a:t>By eliminating the risks of an unauthorized transaction, customers develop feelings of trust in the service provider.</a:t>
            </a:r>
          </a:p>
          <a:p>
            <a:pPr marL="109728" indent="0">
              <a:buNone/>
            </a:pPr>
            <a:endParaRPr lang="en-IN" dirty="0"/>
          </a:p>
        </p:txBody>
      </p:sp>
      <p:sp>
        <p:nvSpPr>
          <p:cNvPr id="3" name="Title 2">
            <a:extLst>
              <a:ext uri="{FF2B5EF4-FFF2-40B4-BE49-F238E27FC236}">
                <a16:creationId xmlns:a16="http://schemas.microsoft.com/office/drawing/2014/main" id="{80572FC0-BADA-4FBB-A378-823ABE73F2CB}"/>
              </a:ext>
            </a:extLst>
          </p:cNvPr>
          <p:cNvSpPr>
            <a:spLocks noGrp="1"/>
          </p:cNvSpPr>
          <p:nvPr>
            <p:ph type="title"/>
          </p:nvPr>
        </p:nvSpPr>
        <p:spPr/>
        <p:txBody>
          <a:bodyPr/>
          <a:lstStyle/>
          <a:p>
            <a:r>
              <a:rPr lang="en-US" dirty="0" err="1"/>
              <a:t>Cont</a:t>
            </a:r>
            <a:r>
              <a:rPr lang="en-US" dirty="0"/>
              <a:t>…</a:t>
            </a:r>
            <a:endParaRPr lang="en-IN" dirty="0"/>
          </a:p>
        </p:txBody>
      </p:sp>
    </p:spTree>
    <p:extLst>
      <p:ext uri="{BB962C8B-B14F-4D97-AF65-F5344CB8AC3E}">
        <p14:creationId xmlns:p14="http://schemas.microsoft.com/office/powerpoint/2010/main" val="21336505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64E6681A-A648-42F1-9674-8ACEBED15DE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0" y="1295400"/>
            <a:ext cx="4495800" cy="5029200"/>
          </a:xfrm>
        </p:spPr>
      </p:pic>
      <p:sp>
        <p:nvSpPr>
          <p:cNvPr id="3" name="Title 2">
            <a:extLst>
              <a:ext uri="{FF2B5EF4-FFF2-40B4-BE49-F238E27FC236}">
                <a16:creationId xmlns:a16="http://schemas.microsoft.com/office/drawing/2014/main" id="{6B4EFFEF-A2FE-4880-AFD0-6A88155B7939}"/>
              </a:ext>
            </a:extLst>
          </p:cNvPr>
          <p:cNvSpPr>
            <a:spLocks noGrp="1"/>
          </p:cNvSpPr>
          <p:nvPr>
            <p:ph type="title"/>
          </p:nvPr>
        </p:nvSpPr>
        <p:spPr>
          <a:xfrm>
            <a:off x="457200" y="274638"/>
            <a:ext cx="8229600" cy="792162"/>
          </a:xfrm>
        </p:spPr>
        <p:txBody>
          <a:bodyPr/>
          <a:lstStyle/>
          <a:p>
            <a:endParaRPr lang="en-IN" dirty="0"/>
          </a:p>
        </p:txBody>
      </p:sp>
    </p:spTree>
    <p:extLst>
      <p:ext uri="{BB962C8B-B14F-4D97-AF65-F5344CB8AC3E}">
        <p14:creationId xmlns:p14="http://schemas.microsoft.com/office/powerpoint/2010/main" val="16352667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a:t>Privacy concerns have been identified as a major, if not the most critical obstacle to e-commerce.</a:t>
            </a:r>
          </a:p>
          <a:p>
            <a:r>
              <a:rPr lang="en-US" dirty="0"/>
              <a:t>It is a barrier to the rapid growth of electronic commerce since the lack of consumer trust and privacy laws create this problem in the online environment.</a:t>
            </a:r>
          </a:p>
          <a:p>
            <a:r>
              <a:rPr lang="en-US" dirty="0"/>
              <a:t>One of the problems associated with the lack of privacy on the Internet is spam.</a:t>
            </a:r>
          </a:p>
          <a:p>
            <a:r>
              <a:rPr lang="en-US" dirty="0"/>
              <a:t>This implies usage tracking and data collection that may allow sharing information with others.</a:t>
            </a:r>
          </a:p>
        </p:txBody>
      </p:sp>
      <p:sp>
        <p:nvSpPr>
          <p:cNvPr id="3" name="Title 2"/>
          <p:cNvSpPr>
            <a:spLocks noGrp="1"/>
          </p:cNvSpPr>
          <p:nvPr>
            <p:ph type="title"/>
          </p:nvPr>
        </p:nvSpPr>
        <p:spPr/>
        <p:txBody>
          <a:bodyPr>
            <a:normAutofit fontScale="90000"/>
          </a:bodyPr>
          <a:lstStyle/>
          <a:p>
            <a:r>
              <a:rPr lang="en-US" dirty="0"/>
              <a:t>3.2 Effects of concern for privacy.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mong_online_bill_pay_users_security_still_scares_them.png"/>
          <p:cNvPicPr>
            <a:picLocks noGrp="1" noChangeAspect="1"/>
          </p:cNvPicPr>
          <p:nvPr>
            <p:ph idx="1"/>
          </p:nvPr>
        </p:nvPicPr>
        <p:blipFill>
          <a:blip r:embed="rId2"/>
          <a:stretch>
            <a:fillRect/>
          </a:stretch>
        </p:blipFill>
        <p:spPr>
          <a:xfrm>
            <a:off x="2077603" y="1481138"/>
            <a:ext cx="4988794" cy="4525962"/>
          </a:xfrm>
        </p:spPr>
      </p:pic>
      <p:sp>
        <p:nvSpPr>
          <p:cNvPr id="3" name="Title 2"/>
          <p:cNvSpPr>
            <a:spLocks noGrp="1"/>
          </p:cNvSpPr>
          <p:nvPr>
            <p:ph type="title"/>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Banking that takes place with the help of office employee.</a:t>
            </a:r>
          </a:p>
          <a:p>
            <a:r>
              <a:rPr lang="en-US" dirty="0"/>
              <a:t> A model based on the principle of banking from home where staff in the business system through their computer systems (terminals) can use banking services.</a:t>
            </a:r>
          </a:p>
          <a:p>
            <a:pPr>
              <a:buNone/>
            </a:pPr>
            <a:endParaRPr lang="en-US" dirty="0"/>
          </a:p>
          <a:p>
            <a:pPr>
              <a:buNone/>
            </a:pPr>
            <a:endParaRPr lang="en-US" dirty="0"/>
          </a:p>
        </p:txBody>
      </p:sp>
      <p:sp>
        <p:nvSpPr>
          <p:cNvPr id="2" name="Title 1"/>
          <p:cNvSpPr>
            <a:spLocks noGrp="1"/>
          </p:cNvSpPr>
          <p:nvPr>
            <p:ph type="title"/>
          </p:nvPr>
        </p:nvSpPr>
        <p:spPr/>
        <p:txBody>
          <a:bodyPr/>
          <a:lstStyle/>
          <a:p>
            <a:r>
              <a:rPr lang="en-US" dirty="0"/>
              <a:t>Office-Banking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3ABF06-ACEE-472A-932D-1C0542CBEA84}"/>
              </a:ext>
            </a:extLst>
          </p:cNvPr>
          <p:cNvSpPr>
            <a:spLocks noGrp="1"/>
          </p:cNvSpPr>
          <p:nvPr>
            <p:ph idx="1"/>
          </p:nvPr>
        </p:nvSpPr>
        <p:spPr/>
        <p:txBody>
          <a:bodyPr/>
          <a:lstStyle/>
          <a:p>
            <a:r>
              <a:rPr lang="en-US" dirty="0"/>
              <a:t>The importance of perceived usefulness has been widely recognized in the field of electronic banking.</a:t>
            </a:r>
          </a:p>
          <a:p>
            <a:r>
              <a:rPr lang="en-US" dirty="0"/>
              <a:t>The usefulness is the subjective probability that a new technology will improve the way a user achieves his/her goal.</a:t>
            </a:r>
          </a:p>
          <a:p>
            <a:r>
              <a:rPr lang="en-US" dirty="0"/>
              <a:t>Usefulness refers to the degree to which a person believes that using a particular system will increase their effectiveness and job performance.</a:t>
            </a:r>
            <a:endParaRPr lang="en-IN" dirty="0"/>
          </a:p>
        </p:txBody>
      </p:sp>
      <p:sp>
        <p:nvSpPr>
          <p:cNvPr id="3" name="Title 2">
            <a:extLst>
              <a:ext uri="{FF2B5EF4-FFF2-40B4-BE49-F238E27FC236}">
                <a16:creationId xmlns:a16="http://schemas.microsoft.com/office/drawing/2014/main" id="{2A264B9D-350E-4374-8DDE-9C9C0600D0A1}"/>
              </a:ext>
            </a:extLst>
          </p:cNvPr>
          <p:cNvSpPr>
            <a:spLocks noGrp="1"/>
          </p:cNvSpPr>
          <p:nvPr>
            <p:ph type="title"/>
          </p:nvPr>
        </p:nvSpPr>
        <p:spPr/>
        <p:txBody>
          <a:bodyPr>
            <a:normAutofit/>
          </a:bodyPr>
          <a:lstStyle/>
          <a:p>
            <a:r>
              <a:rPr lang="en-US" sz="3200" dirty="0"/>
              <a:t>3.3 Effects of perceived </a:t>
            </a:r>
            <a:r>
              <a:rPr lang="en-US" sz="3200" dirty="0" err="1"/>
              <a:t>usefullness</a:t>
            </a:r>
            <a:endParaRPr lang="en-IN" sz="3200" dirty="0"/>
          </a:p>
        </p:txBody>
      </p:sp>
    </p:spTree>
    <p:extLst>
      <p:ext uri="{BB962C8B-B14F-4D97-AF65-F5344CB8AC3E}">
        <p14:creationId xmlns:p14="http://schemas.microsoft.com/office/powerpoint/2010/main" val="16507774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E87F58-FCA9-4A22-9D43-AAD282AB6FAD}"/>
              </a:ext>
            </a:extLst>
          </p:cNvPr>
          <p:cNvSpPr>
            <a:spLocks noGrp="1"/>
          </p:cNvSpPr>
          <p:nvPr>
            <p:ph idx="1"/>
          </p:nvPr>
        </p:nvSpPr>
        <p:spPr/>
        <p:txBody>
          <a:bodyPr/>
          <a:lstStyle/>
          <a:p>
            <a:r>
              <a:rPr lang="en-US" dirty="0"/>
              <a:t>Ease of use refers to the individual's perception that using a particular system is free of effort or simply easy to do.</a:t>
            </a:r>
          </a:p>
          <a:p>
            <a:r>
              <a:rPr lang="en-US" dirty="0"/>
              <a:t>It is considered one of the most influential attributes in the adoption of a new technology.</a:t>
            </a:r>
          </a:p>
          <a:p>
            <a:r>
              <a:rPr lang="en-US" dirty="0"/>
              <a:t>Ease of use has a double impact on attitudes, both through self-efficacy and instrumentality, and through utility.</a:t>
            </a:r>
            <a:endParaRPr lang="en-IN" dirty="0"/>
          </a:p>
        </p:txBody>
      </p:sp>
      <p:sp>
        <p:nvSpPr>
          <p:cNvPr id="3" name="Title 2">
            <a:extLst>
              <a:ext uri="{FF2B5EF4-FFF2-40B4-BE49-F238E27FC236}">
                <a16:creationId xmlns:a16="http://schemas.microsoft.com/office/drawing/2014/main" id="{DE2C2006-8F25-4188-B52A-E4628FD4E4E7}"/>
              </a:ext>
            </a:extLst>
          </p:cNvPr>
          <p:cNvSpPr>
            <a:spLocks noGrp="1"/>
          </p:cNvSpPr>
          <p:nvPr>
            <p:ph type="title"/>
          </p:nvPr>
        </p:nvSpPr>
        <p:spPr/>
        <p:txBody>
          <a:bodyPr/>
          <a:lstStyle/>
          <a:p>
            <a:r>
              <a:rPr lang="en-US" dirty="0"/>
              <a:t>3.4 Effects of usability.</a:t>
            </a:r>
            <a:endParaRPr lang="en-IN" dirty="0"/>
          </a:p>
        </p:txBody>
      </p:sp>
    </p:spTree>
    <p:extLst>
      <p:ext uri="{BB962C8B-B14F-4D97-AF65-F5344CB8AC3E}">
        <p14:creationId xmlns:p14="http://schemas.microsoft.com/office/powerpoint/2010/main" val="12463739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5C02BC-F604-4B7D-8228-258D20D44278}"/>
              </a:ext>
            </a:extLst>
          </p:cNvPr>
          <p:cNvSpPr>
            <a:spLocks noGrp="1"/>
          </p:cNvSpPr>
          <p:nvPr>
            <p:ph idx="1"/>
          </p:nvPr>
        </p:nvSpPr>
        <p:spPr/>
        <p:txBody>
          <a:bodyPr/>
          <a:lstStyle/>
          <a:p>
            <a:r>
              <a:rPr lang="en-US" dirty="0"/>
              <a:t>People make important purchasing decisions based in part on their level of trust in the product, seller and / or company.</a:t>
            </a:r>
          </a:p>
          <a:p>
            <a:r>
              <a:rPr lang="en-US" dirty="0"/>
              <a:t>Trust has been viewed as a catalyst in many transactions between buyers and sellers, which can provide consumers with high expectations of satisfying exchange relationships.</a:t>
            </a:r>
          </a:p>
          <a:p>
            <a:pPr marL="109728" indent="0">
              <a:buNone/>
            </a:pPr>
            <a:endParaRPr lang="en-IN" dirty="0"/>
          </a:p>
        </p:txBody>
      </p:sp>
      <p:sp>
        <p:nvSpPr>
          <p:cNvPr id="3" name="Title 2">
            <a:extLst>
              <a:ext uri="{FF2B5EF4-FFF2-40B4-BE49-F238E27FC236}">
                <a16:creationId xmlns:a16="http://schemas.microsoft.com/office/drawing/2014/main" id="{4887F420-34D9-4605-8E53-F5BD8BCEFCDB}"/>
              </a:ext>
            </a:extLst>
          </p:cNvPr>
          <p:cNvSpPr>
            <a:spLocks noGrp="1"/>
          </p:cNvSpPr>
          <p:nvPr>
            <p:ph type="title"/>
          </p:nvPr>
        </p:nvSpPr>
        <p:spPr/>
        <p:txBody>
          <a:bodyPr/>
          <a:lstStyle/>
          <a:p>
            <a:r>
              <a:rPr lang="en-US" dirty="0"/>
              <a:t>3.5 Effects of Trust</a:t>
            </a:r>
            <a:endParaRPr lang="en-IN" dirty="0"/>
          </a:p>
        </p:txBody>
      </p:sp>
    </p:spTree>
    <p:extLst>
      <p:ext uri="{BB962C8B-B14F-4D97-AF65-F5344CB8AC3E}">
        <p14:creationId xmlns:p14="http://schemas.microsoft.com/office/powerpoint/2010/main" val="1984589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Transaction that take places everywhere except banks.</a:t>
            </a:r>
          </a:p>
          <a:p>
            <a:r>
              <a:rPr lang="en-US" dirty="0"/>
              <a:t>It is cash less process.</a:t>
            </a:r>
          </a:p>
          <a:p>
            <a:r>
              <a:rPr lang="en-US" dirty="0"/>
              <a:t>Feasible.</a:t>
            </a:r>
          </a:p>
          <a:p>
            <a:r>
              <a:rPr lang="en-US" dirty="0"/>
              <a:t>Financial transactions to the current account balance and credit cards, pay overdue bills, transfer funds between accounts, planned and scheduled payments for a specific term that will be executed automatically.</a:t>
            </a:r>
          </a:p>
        </p:txBody>
      </p:sp>
      <p:sp>
        <p:nvSpPr>
          <p:cNvPr id="2" name="Title 1"/>
          <p:cNvSpPr>
            <a:spLocks noGrp="1"/>
          </p:cNvSpPr>
          <p:nvPr>
            <p:ph type="title"/>
          </p:nvPr>
        </p:nvSpPr>
        <p:spPr/>
        <p:txBody>
          <a:bodyPr/>
          <a:lstStyle/>
          <a:p>
            <a:r>
              <a:rPr lang="en-US" dirty="0"/>
              <a:t>Online banking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t>Also called as online transaction that customers can use through internet.</a:t>
            </a:r>
          </a:p>
          <a:p>
            <a:r>
              <a:rPr lang="en-US" dirty="0"/>
              <a:t>Easy to use.</a:t>
            </a:r>
          </a:p>
          <a:p>
            <a:r>
              <a:rPr lang="en-US" dirty="0"/>
              <a:t>A method where users perform financial transactions over the Internet, due to speed, efficiency, and effectiveness of execution of transactions.</a:t>
            </a:r>
          </a:p>
          <a:p>
            <a:r>
              <a:rPr lang="en-US" dirty="0"/>
              <a:t>Modern banks through Internet Banking provide its clients individuals and legal entities around the world throughout the whole year (365 days).</a:t>
            </a:r>
          </a:p>
        </p:txBody>
      </p:sp>
      <p:sp>
        <p:nvSpPr>
          <p:cNvPr id="2" name="Title 1"/>
          <p:cNvSpPr>
            <a:spLocks noGrp="1"/>
          </p:cNvSpPr>
          <p:nvPr>
            <p:ph type="title"/>
          </p:nvPr>
        </p:nvSpPr>
        <p:spPr/>
        <p:txBody>
          <a:bodyPr/>
          <a:lstStyle/>
          <a:p>
            <a:r>
              <a:rPr lang="en-US" dirty="0"/>
              <a:t>Internet Banking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Transaction taking place through mobile apps or websites.</a:t>
            </a:r>
          </a:p>
          <a:p>
            <a:r>
              <a:rPr lang="en-US" dirty="0"/>
              <a:t>Can be done 24/7.</a:t>
            </a:r>
          </a:p>
          <a:p>
            <a:r>
              <a:rPr lang="en-US" dirty="0"/>
              <a:t>It allows users to perform the following banking operations:</a:t>
            </a:r>
          </a:p>
          <a:p>
            <a:pPr marL="624078" indent="-514350">
              <a:buAutoNum type="arabicPeriod"/>
            </a:pPr>
            <a:r>
              <a:rPr lang="en-US" dirty="0"/>
              <a:t>Check account balances for all accounts.</a:t>
            </a:r>
          </a:p>
          <a:p>
            <a:pPr marL="624078" indent="-514350">
              <a:buAutoNum type="arabicPeriod"/>
            </a:pPr>
            <a:r>
              <a:rPr lang="en-US" dirty="0"/>
              <a:t> Credit cards.</a:t>
            </a:r>
          </a:p>
          <a:p>
            <a:pPr marL="624078" indent="-514350">
              <a:buAutoNum type="arabicPeriod"/>
            </a:pPr>
            <a:r>
              <a:rPr lang="en-US" dirty="0"/>
              <a:t>To make payments of dues.</a:t>
            </a:r>
          </a:p>
          <a:p>
            <a:pPr marL="624078" indent="-514350">
              <a:buAutoNum type="arabicPeriod"/>
            </a:pPr>
            <a:r>
              <a:rPr lang="en-US" dirty="0"/>
              <a:t>To transfer funds from account to account.</a:t>
            </a:r>
          </a:p>
          <a:p>
            <a:pPr>
              <a:buNone/>
            </a:pPr>
            <a:endParaRPr lang="en-US" dirty="0"/>
          </a:p>
        </p:txBody>
      </p:sp>
      <p:sp>
        <p:nvSpPr>
          <p:cNvPr id="2" name="Title 1"/>
          <p:cNvSpPr>
            <a:spLocks noGrp="1"/>
          </p:cNvSpPr>
          <p:nvPr>
            <p:ph type="title"/>
          </p:nvPr>
        </p:nvSpPr>
        <p:spPr/>
        <p:txBody>
          <a:bodyPr/>
          <a:lstStyle/>
          <a:p>
            <a:r>
              <a:rPr lang="en-US" dirty="0"/>
              <a:t>Mobile Banking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 message which occur while a transaction has been occur.</a:t>
            </a:r>
          </a:p>
          <a:p>
            <a:r>
              <a:rPr lang="en-US" dirty="0"/>
              <a:t>It keeps updated to customers about their transactions.</a:t>
            </a:r>
          </a:p>
          <a:p>
            <a:r>
              <a:rPr lang="en-US" dirty="0"/>
              <a:t>SMS banking allows clients insight into the current account balance after each change, insight into the state of the current account at any time requested by the client, financial transactions via SMS.</a:t>
            </a:r>
          </a:p>
        </p:txBody>
      </p:sp>
      <p:sp>
        <p:nvSpPr>
          <p:cNvPr id="2" name="Title 1"/>
          <p:cNvSpPr>
            <a:spLocks noGrp="1"/>
          </p:cNvSpPr>
          <p:nvPr>
            <p:ph type="title"/>
          </p:nvPr>
        </p:nvSpPr>
        <p:spPr/>
        <p:txBody>
          <a:bodyPr/>
          <a:lstStyle/>
          <a:p>
            <a:r>
              <a:rPr lang="en-US" dirty="0"/>
              <a:t>SMS Banking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1. Price- In the long run a bank can save on money by not paying for tellers or for managing branches. Plus, it’s cheaper to make transactions over the Internet. </a:t>
            </a:r>
          </a:p>
          <a:p>
            <a:pPr>
              <a:buNone/>
            </a:pPr>
            <a:endParaRPr lang="en-US" dirty="0"/>
          </a:p>
          <a:p>
            <a:r>
              <a:rPr lang="en-US" dirty="0"/>
              <a:t>2. Customer Base- The Internet allows banks to reach a whole new market- and a well off one too, because there are no geographic boundaries with the Internet. </a:t>
            </a:r>
          </a:p>
        </p:txBody>
      </p:sp>
      <p:sp>
        <p:nvSpPr>
          <p:cNvPr id="3" name="Title 2"/>
          <p:cNvSpPr>
            <a:spLocks noGrp="1"/>
          </p:cNvSpPr>
          <p:nvPr>
            <p:ph type="title"/>
          </p:nvPr>
        </p:nvSpPr>
        <p:spPr/>
        <p:txBody>
          <a:bodyPr/>
          <a:lstStyle/>
          <a:p>
            <a:r>
              <a:rPr lang="en-US" dirty="0"/>
              <a:t>Benefits of E-Banking</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482</TotalTime>
  <Words>1642</Words>
  <Application>Microsoft Office PowerPoint</Application>
  <PresentationFormat>On-screen Show (4:3)</PresentationFormat>
  <Paragraphs>118</Paragraphs>
  <Slides>42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Lucida Sans Unicode</vt:lpstr>
      <vt:lpstr>Verdana</vt:lpstr>
      <vt:lpstr>Wingdings 2</vt:lpstr>
      <vt:lpstr>Wingdings 3</vt:lpstr>
      <vt:lpstr>Concourse</vt:lpstr>
      <vt:lpstr>E-Banking Business models</vt:lpstr>
      <vt:lpstr>What is E-Banking?</vt:lpstr>
      <vt:lpstr>Home-Banking</vt:lpstr>
      <vt:lpstr>Office-Banking</vt:lpstr>
      <vt:lpstr>Online banking</vt:lpstr>
      <vt:lpstr>Internet Banking</vt:lpstr>
      <vt:lpstr>Mobile Banking</vt:lpstr>
      <vt:lpstr>SMS Banking</vt:lpstr>
      <vt:lpstr>Benefits of E-Banking</vt:lpstr>
      <vt:lpstr>Cont…</vt:lpstr>
      <vt:lpstr>Advantages of E-Banking</vt:lpstr>
      <vt:lpstr>Business Model of Banking</vt:lpstr>
      <vt:lpstr>Models of Electronic Payment</vt:lpstr>
      <vt:lpstr>Cont…</vt:lpstr>
      <vt:lpstr>TYPES OF ELECTRONIC PAYMENT</vt:lpstr>
      <vt:lpstr>TYPES</vt:lpstr>
      <vt:lpstr>1. Credit Card</vt:lpstr>
      <vt:lpstr>Working of Credit Card</vt:lpstr>
      <vt:lpstr>2. Debit Cards</vt:lpstr>
      <vt:lpstr>Working of Debit Card</vt:lpstr>
      <vt:lpstr>3. Smart Card</vt:lpstr>
      <vt:lpstr>Working of Smart Cards</vt:lpstr>
      <vt:lpstr>4. E-Wallet</vt:lpstr>
      <vt:lpstr>Working of E-Wallet</vt:lpstr>
      <vt:lpstr>5. Netbanking </vt:lpstr>
      <vt:lpstr>Working of NetBanking</vt:lpstr>
      <vt:lpstr>Impact of E-Banking</vt:lpstr>
      <vt:lpstr>   Case Study</vt:lpstr>
      <vt:lpstr>1. Introduction</vt:lpstr>
      <vt:lpstr>Cont…</vt:lpstr>
      <vt:lpstr>Cont…</vt:lpstr>
      <vt:lpstr>2. Factors leading to the acceptance of mobile banking</vt:lpstr>
      <vt:lpstr>Cont…</vt:lpstr>
      <vt:lpstr>PowerPoint Presentation</vt:lpstr>
      <vt:lpstr>3. Security purposes.</vt:lpstr>
      <vt:lpstr>Cont…</vt:lpstr>
      <vt:lpstr>PowerPoint Presentation</vt:lpstr>
      <vt:lpstr>3.2 Effects of concern for privacy.</vt:lpstr>
      <vt:lpstr>PowerPoint Presentation</vt:lpstr>
      <vt:lpstr>3.3 Effects of perceived usefullness</vt:lpstr>
      <vt:lpstr>3.4 Effects of usability.</vt:lpstr>
      <vt:lpstr>3.5 Effects of Trust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E-Banking Business models</dc:title>
  <dc:creator>Nitesh</dc:creator>
  <cp:lastModifiedBy>Lenovo</cp:lastModifiedBy>
  <cp:revision>86</cp:revision>
  <dcterms:created xsi:type="dcterms:W3CDTF">2021-01-08T17:25:46Z</dcterms:created>
  <dcterms:modified xsi:type="dcterms:W3CDTF">2021-01-22T13:55:56Z</dcterms:modified>
</cp:coreProperties>
</file>