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9D98C-A8AB-4B40-8651-AF6167B179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Risk Management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2BED76-02EA-4C11-84E3-3351A3C00C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TY BIM </a:t>
            </a:r>
          </a:p>
          <a:p>
            <a:r>
              <a:rPr lang="en-US" dirty="0"/>
              <a:t>YEAR 2020-2021</a:t>
            </a:r>
          </a:p>
          <a:p>
            <a:endParaRPr lang="en-US" dirty="0"/>
          </a:p>
          <a:p>
            <a:r>
              <a:rPr lang="en-US" dirty="0"/>
              <a:t>BY Prof Aarti Vyas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821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B4D24-2D9F-4AD3-B89A-CB3A96C0A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3CF8E-D1CA-47DF-9D82-F793E74B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9719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2E83B-4F13-4B83-B9CE-4C9DAD13E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BB09D-1559-46C1-AC6C-1E945E097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1554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1A47E-4725-4DD0-AE9D-008AE0D3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2B142-1002-4BF0-A43C-A38A99558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519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596D4-6211-4FAC-85C2-7F2D2D85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277A5-D00C-4C97-AF01-C99174881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ourceSansPro"/>
              </a:rPr>
              <a:t>Risk management is the process of identification, analysis, and acceptance or mitigation of uncertainty in investment decisions.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ourceSansPro"/>
              </a:rPr>
              <a:t>Risk is inseparable from return in the investment world.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ourceSansPro"/>
              </a:rPr>
              <a:t>A variety of tactics exist to ascertain risk; one of the most common is standard deviation, a statistical measure of dispersion around a central tendency.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ourceSansPro"/>
              </a:rPr>
              <a:t>Beta, also known as market risk, is a measure of the volatility, or systematic risk, of an individual stock in comparison to the entire market.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ourceSansPro"/>
              </a:rPr>
              <a:t>Alpha is a measure of excess return; money managers who employ active strategies to beat the market are subject to alpha risk.</a:t>
            </a:r>
          </a:p>
          <a:p>
            <a:endParaRPr lang="en-IN" dirty="0"/>
          </a:p>
        </p:txBody>
      </p:sp>
      <p:pic>
        <p:nvPicPr>
          <p:cNvPr id="4" name="Picture 4" descr="Financial Risk HD Stock Images | Shutterstock">
            <a:extLst>
              <a:ext uri="{FF2B5EF4-FFF2-40B4-BE49-F238E27FC236}">
                <a16:creationId xmlns:a16="http://schemas.microsoft.com/office/drawing/2014/main" id="{6A3887F1-A777-415B-9F41-8D7DDBC5F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945" y="4891596"/>
            <a:ext cx="1744480" cy="1890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063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DD4A9-A8A8-49A1-BDC1-75E113228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Risk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5EB25-6C5E-4A7E-8542-EC4BC20EA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Internal Risk </a:t>
            </a:r>
          </a:p>
          <a:p>
            <a:r>
              <a:rPr lang="en-US" dirty="0"/>
              <a:t>Market Risk </a:t>
            </a:r>
          </a:p>
          <a:p>
            <a:r>
              <a:rPr lang="en-US" dirty="0"/>
              <a:t>Technical Risk</a:t>
            </a:r>
          </a:p>
          <a:p>
            <a:r>
              <a:rPr lang="en-US" dirty="0"/>
              <a:t>External Risk </a:t>
            </a:r>
            <a:endParaRPr lang="en-IN" dirty="0"/>
          </a:p>
        </p:txBody>
      </p:sp>
      <p:pic>
        <p:nvPicPr>
          <p:cNvPr id="3074" name="Picture 2" descr="Risk Factors in Business (Definition, Types) | How to Manage?">
            <a:extLst>
              <a:ext uri="{FF2B5EF4-FFF2-40B4-BE49-F238E27FC236}">
                <a16:creationId xmlns:a16="http://schemas.microsoft.com/office/drawing/2014/main" id="{F4799BD1-55EB-463C-AD47-D4906615AC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2" r="11000" b="7882"/>
          <a:stretch/>
        </p:blipFill>
        <p:spPr bwMode="auto">
          <a:xfrm>
            <a:off x="5487251" y="2336873"/>
            <a:ext cx="4681489" cy="3142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2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ADCA9-AB6F-4D22-BD5E-776BEC30C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Risk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73D18-C784-4C90-80FC-5AFCFE86E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Firm Risk</a:t>
            </a:r>
          </a:p>
          <a:p>
            <a:r>
              <a:rPr lang="en-US" dirty="0"/>
              <a:t>Systematic Risk </a:t>
            </a:r>
          </a:p>
        </p:txBody>
      </p:sp>
      <p:pic>
        <p:nvPicPr>
          <p:cNvPr id="4098" name="Picture 2" descr="Systematic Risk (Definition, Examples) | Top 4 Types of Systematic Risk">
            <a:extLst>
              <a:ext uri="{FF2B5EF4-FFF2-40B4-BE49-F238E27FC236}">
                <a16:creationId xmlns:a16="http://schemas.microsoft.com/office/drawing/2014/main" id="{FD878358-DF24-4F50-966D-AF1E1A7026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0" b="9843"/>
          <a:stretch/>
        </p:blipFill>
        <p:spPr bwMode="auto">
          <a:xfrm>
            <a:off x="6623519" y="2547891"/>
            <a:ext cx="3911617" cy="22815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45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1FE50-CC2F-45AA-8CA6-29ADFCEF4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Process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B7329-C376-4DFB-96A8-548F2B903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Management Planning </a:t>
            </a:r>
          </a:p>
          <a:p>
            <a:r>
              <a:rPr lang="en-US" dirty="0"/>
              <a:t>Risk Identification</a:t>
            </a:r>
          </a:p>
          <a:p>
            <a:r>
              <a:rPr lang="en-US" dirty="0"/>
              <a:t>Qualitative Risk Analysis</a:t>
            </a:r>
          </a:p>
          <a:p>
            <a:r>
              <a:rPr lang="en-US" dirty="0"/>
              <a:t>Quantitative Risk Analysis</a:t>
            </a:r>
          </a:p>
          <a:p>
            <a:r>
              <a:rPr lang="en-US" dirty="0"/>
              <a:t>Risk Response Planning</a:t>
            </a:r>
          </a:p>
          <a:p>
            <a:r>
              <a:rPr lang="en-US" dirty="0"/>
              <a:t>Risk Monitoring and Control </a:t>
            </a:r>
            <a:endParaRPr lang="en-IN" dirty="0"/>
          </a:p>
        </p:txBody>
      </p:sp>
      <p:pic>
        <p:nvPicPr>
          <p:cNvPr id="2050" name="Picture 2" descr="Laying the Foundation for Strong Healthcare Risk Management">
            <a:extLst>
              <a:ext uri="{FF2B5EF4-FFF2-40B4-BE49-F238E27FC236}">
                <a16:creationId xmlns:a16="http://schemas.microsoft.com/office/drawing/2014/main" id="{0041CC80-5DBD-4A42-BE1B-71E3FA695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629" y="4171347"/>
            <a:ext cx="2686050" cy="1704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nancial Risk HD Stock Images | Shutterstock">
            <a:extLst>
              <a:ext uri="{FF2B5EF4-FFF2-40B4-BE49-F238E27FC236}">
                <a16:creationId xmlns:a16="http://schemas.microsoft.com/office/drawing/2014/main" id="{918A4841-EB9F-48BC-88C7-59759C083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785" y="2624413"/>
            <a:ext cx="2476500" cy="1333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746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658B-C4E7-4A6B-8DD0-D95D7C3FB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Analysis and Identification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72EB1-8CF3-4A96-9B63-15722222A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</a:t>
            </a:r>
            <a:r>
              <a:rPr lang="en-US" dirty="0" err="1"/>
              <a:t>anlaysis</a:t>
            </a:r>
            <a:r>
              <a:rPr lang="en-US" dirty="0"/>
              <a:t> is a process that helps you </a:t>
            </a:r>
            <a:r>
              <a:rPr lang="en-US" dirty="0" err="1"/>
              <a:t>uidentify</a:t>
            </a:r>
            <a:r>
              <a:rPr lang="en-US" dirty="0"/>
              <a:t> and manage potential problem that could undermine key business projects </a:t>
            </a:r>
          </a:p>
          <a:p>
            <a:endParaRPr lang="en-US" dirty="0"/>
          </a:p>
          <a:p>
            <a:r>
              <a:rPr lang="en-US" dirty="0"/>
              <a:t>Risk Identification is the hardest and most important part under risk management process </a:t>
            </a:r>
            <a:endParaRPr lang="en-IN" dirty="0"/>
          </a:p>
        </p:txBody>
      </p:sp>
      <p:pic>
        <p:nvPicPr>
          <p:cNvPr id="1026" name="Picture 2" descr="Hazard Identification And Risk Assessment Concept Stock Photo - Download  Image Now - iStock">
            <a:extLst>
              <a:ext uri="{FF2B5EF4-FFF2-40B4-BE49-F238E27FC236}">
                <a16:creationId xmlns:a16="http://schemas.microsoft.com/office/drawing/2014/main" id="{5D1278EC-DE22-4ACE-863A-DA6AD1F63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182" y="4658825"/>
            <a:ext cx="1480254" cy="1628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oice Powered Workplace Safety App | Job Safety Software | RiskTalk">
            <a:extLst>
              <a:ext uri="{FF2B5EF4-FFF2-40B4-BE49-F238E27FC236}">
                <a16:creationId xmlns:a16="http://schemas.microsoft.com/office/drawing/2014/main" id="{007DE06D-13D2-47E4-A14B-4C30A19F4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31" y="4658825"/>
            <a:ext cx="1999373" cy="160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35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156D-CE80-49F2-9066-1AFD992E5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of Risk Identification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15AAD-9C40-4AFA-B20A-0851AE304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Analyzing historical records </a:t>
            </a:r>
          </a:p>
          <a:p>
            <a:r>
              <a:rPr lang="en-US" dirty="0"/>
              <a:t>Structured questionnaires </a:t>
            </a:r>
          </a:p>
          <a:p>
            <a:r>
              <a:rPr lang="en-US" dirty="0"/>
              <a:t>Structured interviews</a:t>
            </a:r>
          </a:p>
          <a:p>
            <a:r>
              <a:rPr lang="en-US" dirty="0"/>
              <a:t>Brainstorming</a:t>
            </a:r>
          </a:p>
          <a:p>
            <a:r>
              <a:rPr lang="en-US" dirty="0"/>
              <a:t>Structured checklist </a:t>
            </a:r>
          </a:p>
          <a:p>
            <a:r>
              <a:rPr lang="en-US" dirty="0"/>
              <a:t>Flow charts </a:t>
            </a:r>
          </a:p>
          <a:p>
            <a:r>
              <a:rPr lang="en-US" dirty="0"/>
              <a:t>Judgement based on knowledge and experience</a:t>
            </a:r>
          </a:p>
          <a:p>
            <a:r>
              <a:rPr lang="en-US" dirty="0"/>
              <a:t>System analysis</a:t>
            </a:r>
          </a:p>
          <a:p>
            <a:r>
              <a:rPr lang="en-US" dirty="0"/>
              <a:t>Scenario analysis </a:t>
            </a:r>
            <a:endParaRPr lang="en-IN" dirty="0"/>
          </a:p>
        </p:txBody>
      </p:sp>
      <p:pic>
        <p:nvPicPr>
          <p:cNvPr id="4" name="Picture 2" descr="Hazard Identification And Risk Assessment Concept Stock Photo - Download  Image Now - iStock">
            <a:extLst>
              <a:ext uri="{FF2B5EF4-FFF2-40B4-BE49-F238E27FC236}">
                <a16:creationId xmlns:a16="http://schemas.microsoft.com/office/drawing/2014/main" id="{135FCE13-DD51-4635-AEE9-2BA6C1464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182" y="4658825"/>
            <a:ext cx="1480254" cy="1628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6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14183-CE8D-44D4-B86B-A9B03D7D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Risk Handling Measures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297DE-3F17-43FD-99FD-C022B0C1C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Mitigation Planning</a:t>
            </a:r>
          </a:p>
          <a:p>
            <a:r>
              <a:rPr lang="en-US" dirty="0"/>
              <a:t>Risk Transfer and contracting</a:t>
            </a:r>
          </a:p>
          <a:p>
            <a:r>
              <a:rPr lang="en-US" dirty="0"/>
              <a:t>Risk Buffering</a:t>
            </a:r>
          </a:p>
          <a:p>
            <a:r>
              <a:rPr lang="en-US" dirty="0"/>
              <a:t>Risk avoidance</a:t>
            </a:r>
          </a:p>
          <a:p>
            <a:r>
              <a:rPr lang="en-US" dirty="0"/>
              <a:t>Risk Control organizational Flexibility </a:t>
            </a:r>
          </a:p>
          <a:p>
            <a:r>
              <a:rPr lang="en-US" dirty="0"/>
              <a:t>Risk Assumption </a:t>
            </a:r>
            <a:endParaRPr lang="en-IN" dirty="0"/>
          </a:p>
        </p:txBody>
      </p:sp>
      <p:pic>
        <p:nvPicPr>
          <p:cNvPr id="5122" name="Picture 2" descr="Definition of a Winner in a | Youth4work Blogs">
            <a:extLst>
              <a:ext uri="{FF2B5EF4-FFF2-40B4-BE49-F238E27FC236}">
                <a16:creationId xmlns:a16="http://schemas.microsoft.com/office/drawing/2014/main" id="{D0CA7FAC-F1A2-4CB8-999F-BB5C1965B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93" y="4378171"/>
            <a:ext cx="2143125" cy="213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6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C9525-E165-49C7-9F9C-96293040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068D3-AE34-4D50-81AC-267851325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21560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70</TotalTime>
  <Words>246</Words>
  <Application>Microsoft Office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SourceSansPro</vt:lpstr>
      <vt:lpstr>Trebuchet MS</vt:lpstr>
      <vt:lpstr>Berlin</vt:lpstr>
      <vt:lpstr>Risk Management </vt:lpstr>
      <vt:lpstr>Meaning </vt:lpstr>
      <vt:lpstr>Types of Risk </vt:lpstr>
      <vt:lpstr>Classification of Risk </vt:lpstr>
      <vt:lpstr>Risk Management Process </vt:lpstr>
      <vt:lpstr>Risk Analysis and Identification </vt:lpstr>
      <vt:lpstr>Techniques of Risk Identification </vt:lpstr>
      <vt:lpstr>Impact of Risk Handling Measures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aarti vyas</dc:creator>
  <cp:lastModifiedBy>aarti vyas</cp:lastModifiedBy>
  <cp:revision>16</cp:revision>
  <dcterms:created xsi:type="dcterms:W3CDTF">2021-04-04T09:34:00Z</dcterms:created>
  <dcterms:modified xsi:type="dcterms:W3CDTF">2021-04-08T05:11:25Z</dcterms:modified>
</cp:coreProperties>
</file>