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73" r:id="rId14"/>
    <p:sldId id="274" r:id="rId15"/>
    <p:sldId id="267" r:id="rId16"/>
    <p:sldId id="275" r:id="rId17"/>
    <p:sldId id="276" r:id="rId18"/>
    <p:sldId id="271" r:id="rId19"/>
    <p:sldId id="268" r:id="rId20"/>
    <p:sldId id="269" r:id="rId21"/>
    <p:sldId id="27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FINANCIAL ACCOUNTING </a:t>
            </a:r>
            <a:endParaRPr lang="en-IN" b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MODULE -1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CH.1 INTRODUCTION TO ACCOUNTING CONCEPTS AND CONVENTIONS 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BRANCHES OF ACCOUNTING </a:t>
            </a:r>
            <a:endParaRPr lang="en-IN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STEWARDSHIP ACCOUNTING </a:t>
            </a:r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FINANCIAL ACCOUNTING </a:t>
            </a:r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COST </a:t>
            </a:r>
            <a:r>
              <a:rPr lang="en-US" sz="3200" b="1" dirty="0" smtClean="0"/>
              <a:t>ACCOUNTING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MANAGEMENT ACCOUNTING </a:t>
            </a:r>
          </a:p>
        </p:txBody>
      </p:sp>
    </p:spTree>
    <p:extLst>
      <p:ext uri="{BB962C8B-B14F-4D97-AF65-F5344CB8AC3E}">
        <p14:creationId xmlns:p14="http://schemas.microsoft.com/office/powerpoint/2010/main" val="402447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BRANCHES OF ACCOUNTING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b="1" dirty="0"/>
              <a:t>SOCIAL RESPONSIBILITY </a:t>
            </a:r>
            <a:r>
              <a:rPr lang="en-US" sz="3200" b="1" dirty="0" smtClean="0"/>
              <a:t>ACCOUNTING</a:t>
            </a:r>
          </a:p>
          <a:p>
            <a:r>
              <a:rPr lang="en-US" sz="3200" b="1" dirty="0" smtClean="0"/>
              <a:t> </a:t>
            </a:r>
            <a:endParaRPr lang="en-US" sz="3200" b="1" dirty="0"/>
          </a:p>
          <a:p>
            <a:r>
              <a:rPr lang="en-US" sz="3200" b="1" dirty="0"/>
              <a:t>HUMAN RESOURCES ACCOUNTING </a:t>
            </a:r>
            <a:endParaRPr lang="en-US" sz="3200" b="1" dirty="0" smtClean="0"/>
          </a:p>
          <a:p>
            <a:endParaRPr lang="en-US" sz="3200" b="1" dirty="0"/>
          </a:p>
          <a:p>
            <a:r>
              <a:rPr lang="en-US" sz="3200" b="1" dirty="0"/>
              <a:t>ENVIRONMENTAL ACCCOUNTING </a:t>
            </a:r>
            <a:endParaRPr lang="en-US" sz="3200" b="1" dirty="0" smtClean="0"/>
          </a:p>
          <a:p>
            <a:endParaRPr lang="en-US" sz="3200" b="1" dirty="0"/>
          </a:p>
          <a:p>
            <a:r>
              <a:rPr lang="en-US" sz="3200" b="1" dirty="0"/>
              <a:t>CURRENT COST ACCOUNTING </a:t>
            </a:r>
            <a:endParaRPr lang="en-IN" sz="3200" b="1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89262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TERMINOLOGIES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077" y="1270000"/>
            <a:ext cx="8596668" cy="3880773"/>
          </a:xfrm>
        </p:spPr>
        <p:txBody>
          <a:bodyPr>
            <a:noAutofit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ACCOUNTING CONCEPTS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ACCOUNTING CONVENTIONS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ACCOUNTING </a:t>
            </a:r>
            <a:r>
              <a:rPr lang="en-US" sz="3200" b="1" dirty="0" smtClean="0"/>
              <a:t>POLICIES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ACCRUED INCOME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 smtClean="0"/>
              <a:t>ASSETS </a:t>
            </a:r>
          </a:p>
        </p:txBody>
      </p:sp>
    </p:spTree>
    <p:extLst>
      <p:ext uri="{BB962C8B-B14F-4D97-AF65-F5344CB8AC3E}">
        <p14:creationId xmlns:p14="http://schemas.microsoft.com/office/powerpoint/2010/main" val="1569450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BALANCE SHEET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BILLS OF EXCHANGE (BILLS RECEIVABLE/ BILLS PAYABLE)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CREDIT SIDE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CREDITOR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CREDIT BALANCE </a:t>
            </a:r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CAPITAL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12894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CURRENT ASSETS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CURRENT LIABLITIES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DEBT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DEBTORS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DEBIT BALANCE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/>
              <a:t>DRAWINGS </a:t>
            </a:r>
          </a:p>
          <a:p>
            <a:pPr>
              <a:buSzPct val="100000"/>
              <a:buFont typeface="+mj-lt"/>
              <a:buAutoNum type="arabicPeriod"/>
            </a:pP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87254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DISCOUNT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ENTITY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EXPENSES/EXPENDITURE </a:t>
            </a:r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GOODS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INCOME </a:t>
            </a: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b="1" dirty="0" smtClean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b="1" dirty="0" smtClean="0"/>
              <a:t>INSOLVENT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220827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JOURNAL BOOK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LEDGER ACCOUNT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LIABILITIES </a:t>
            </a:r>
            <a:endParaRPr lang="en-US" sz="3200" b="1" dirty="0" smtClean="0"/>
          </a:p>
          <a:p>
            <a:pPr marL="0" indent="0">
              <a:buSzPct val="100000"/>
              <a:buNone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LEDGER BOOK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OUTSTANDING EXPENSES </a:t>
            </a:r>
            <a:endParaRPr lang="en-US" sz="32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32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3200" b="1" dirty="0"/>
              <a:t>NARRATION </a:t>
            </a:r>
          </a:p>
        </p:txBody>
      </p:sp>
    </p:spTree>
    <p:extLst>
      <p:ext uri="{BB962C8B-B14F-4D97-AF65-F5344CB8AC3E}">
        <p14:creationId xmlns:p14="http://schemas.microsoft.com/office/powerpoint/2010/main" val="2372972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ACCOUNTING TERMINOLOGIES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Ø"/>
            </a:pPr>
            <a:r>
              <a:rPr lang="en-US" sz="2800" b="1" dirty="0"/>
              <a:t>POSTING </a:t>
            </a:r>
            <a:endParaRPr lang="en-US" sz="28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28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2800" b="1" dirty="0"/>
              <a:t>SOLVENT </a:t>
            </a:r>
            <a:endParaRPr lang="en-US" sz="2800" b="1" dirty="0" smtClean="0"/>
          </a:p>
          <a:p>
            <a:pPr>
              <a:buSzPct val="100000"/>
              <a:buFont typeface="Wingdings" pitchFamily="2" charset="2"/>
              <a:buChar char="Ø"/>
            </a:pPr>
            <a:endParaRPr lang="en-US" sz="2800" b="1" dirty="0"/>
          </a:p>
          <a:p>
            <a:pPr>
              <a:buSzPct val="100000"/>
              <a:buFont typeface="Wingdings" pitchFamily="2" charset="2"/>
              <a:buChar char="Ø"/>
            </a:pPr>
            <a:r>
              <a:rPr lang="en-US" sz="2800" b="1" dirty="0"/>
              <a:t>TRANSACTIONS 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72277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PERSONS INTERESTED IN ACCOUNTING INFORMATION </a:t>
            </a:r>
            <a:endParaRPr lang="en-IN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INTERNAL USERS </a:t>
            </a:r>
            <a:endParaRPr lang="en-IN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SHAREHOLDERS/OWNERS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THE MANAGEMENT </a:t>
            </a:r>
            <a:endParaRPr lang="en-IN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dirty="0" smtClean="0"/>
              <a:t>EXTERNAL USERS </a:t>
            </a:r>
            <a:endParaRPr lang="en-IN" b="1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INVESTORS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TRADE UNIONS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FINANCERS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CREDITORS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CUSTOMERS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GOVT. AND THEIR AGENCIES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dirty="0" smtClean="0"/>
              <a:t>PUBLIC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74879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LIMITATIONS OF FINANCIAL 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HISTORICAL COST METHOD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MANIPULATED FINANCIAL </a:t>
            </a:r>
            <a:r>
              <a:rPr lang="en-IN" b="1" dirty="0" smtClean="0"/>
              <a:t>RECORDS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DIFFICULT TO ANALYSE AND INTERPRET THE RESULTS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COMPLEX ACCOUNTING POLICIES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LIMITED USE TO MANAGEMENT FOR DECISION MAKING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PERFORMANCE APPRAISAL NOT POSSIBLE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REPORTS QUARTERLY AND YEARLY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UNABLE TO CONTROL COST </a:t>
            </a:r>
          </a:p>
        </p:txBody>
      </p:sp>
    </p:spTree>
    <p:extLst>
      <p:ext uri="{BB962C8B-B14F-4D97-AF65-F5344CB8AC3E}">
        <p14:creationId xmlns:p14="http://schemas.microsoft.com/office/powerpoint/2010/main" val="189039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NEED AND IMPORTANCE OF 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LARGE NUMBER OF TRANSACTIONS </a:t>
            </a:r>
          </a:p>
          <a:p>
            <a:r>
              <a:rPr lang="en-US" b="1" dirty="0" smtClean="0"/>
              <a:t>LARGE NUMBER OF CREDITORS </a:t>
            </a:r>
          </a:p>
          <a:p>
            <a:r>
              <a:rPr lang="en-US" b="1" dirty="0" smtClean="0"/>
              <a:t>LARGE NUMBER OF DEBTORS</a:t>
            </a:r>
          </a:p>
          <a:p>
            <a:r>
              <a:rPr lang="en-US" b="1" dirty="0" smtClean="0"/>
              <a:t>TO CONTROL COST</a:t>
            </a:r>
          </a:p>
          <a:p>
            <a:r>
              <a:rPr lang="en-US" b="1" dirty="0" smtClean="0"/>
              <a:t>DIVISION OF PROFIT BETWEEN THE PARTNERS </a:t>
            </a:r>
          </a:p>
          <a:p>
            <a:r>
              <a:rPr lang="en-US" b="1" dirty="0" smtClean="0"/>
              <a:t>DECISION MAKING IN ROUTINE WORK</a:t>
            </a:r>
          </a:p>
          <a:p>
            <a:r>
              <a:rPr lang="en-US" b="1" dirty="0" smtClean="0"/>
              <a:t>REPORTING TO SHAREHOLDERS </a:t>
            </a:r>
          </a:p>
          <a:p>
            <a:r>
              <a:rPr lang="en-US" b="1" dirty="0" smtClean="0"/>
              <a:t>COMPLY WITH STATUTORY REQUIREMENTS </a:t>
            </a:r>
          </a:p>
          <a:p>
            <a:r>
              <a:rPr lang="en-US" b="1" dirty="0" smtClean="0"/>
              <a:t>OTHER REASONS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417479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CONCEPTS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BUSINESS ENTITY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GOING CONCERN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MONEY MEASUREMENT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HISTORICAL COST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DUAL ASPECT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ACCRUAL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REALISATION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ACCOUNTING PERIOD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MATCHING CONCEPT </a:t>
            </a:r>
          </a:p>
        </p:txBody>
      </p:sp>
    </p:spTree>
    <p:extLst>
      <p:ext uri="{BB962C8B-B14F-4D97-AF65-F5344CB8AC3E}">
        <p14:creationId xmlns:p14="http://schemas.microsoft.com/office/powerpoint/2010/main" val="245994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CONVENTIONS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CONSISTENCY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DISCLOSURE CONCEPT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CONSERVATISM CONCEPT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521447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BOOK KEEPING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R.N. CARTER </a:t>
            </a:r>
            <a:r>
              <a:rPr lang="en-US" dirty="0" smtClean="0"/>
              <a:t>defines “ Book-keeping is an </a:t>
            </a:r>
            <a:r>
              <a:rPr lang="en-US" dirty="0" smtClean="0">
                <a:solidFill>
                  <a:srgbClr val="0070C0"/>
                </a:solidFill>
              </a:rPr>
              <a:t>science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art</a:t>
            </a:r>
            <a:r>
              <a:rPr lang="en-US" dirty="0" smtClean="0"/>
              <a:t> of correctly </a:t>
            </a:r>
            <a:r>
              <a:rPr lang="en-US" dirty="0" smtClean="0">
                <a:solidFill>
                  <a:srgbClr val="0070C0"/>
                </a:solidFill>
              </a:rPr>
              <a:t>recording</a:t>
            </a:r>
            <a:r>
              <a:rPr lang="en-US" dirty="0" smtClean="0"/>
              <a:t> in the book of account all those business transactions that result in the </a:t>
            </a:r>
            <a:r>
              <a:rPr lang="en-US" dirty="0" smtClean="0">
                <a:solidFill>
                  <a:srgbClr val="0070C0"/>
                </a:solidFill>
              </a:rPr>
              <a:t>transfer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of money or money’s worth</a:t>
            </a:r>
            <a:r>
              <a:rPr lang="en-US" dirty="0" smtClean="0"/>
              <a:t>” </a:t>
            </a:r>
          </a:p>
          <a:p>
            <a:pPr marL="0" indent="0">
              <a:buNone/>
            </a:pPr>
            <a:r>
              <a:rPr lang="en-US" b="1" dirty="0" smtClean="0"/>
              <a:t>General definition : 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“The systematic </a:t>
            </a:r>
            <a:r>
              <a:rPr lang="en-US" dirty="0" smtClean="0">
                <a:solidFill>
                  <a:srgbClr val="0070C0"/>
                </a:solidFill>
              </a:rPr>
              <a:t>art of recording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maintaining</a:t>
            </a:r>
            <a:r>
              <a:rPr lang="en-US" dirty="0" smtClean="0"/>
              <a:t> the day to day business in such a manner so as to enable to prepare financial statements”</a:t>
            </a:r>
          </a:p>
        </p:txBody>
      </p:sp>
    </p:spTree>
    <p:extLst>
      <p:ext uri="{BB962C8B-B14F-4D97-AF65-F5344CB8AC3E}">
        <p14:creationId xmlns:p14="http://schemas.microsoft.com/office/powerpoint/2010/main" val="3466658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American institute of Certified Public Accountants :</a:t>
            </a:r>
            <a:r>
              <a:rPr lang="en-US" b="1" dirty="0" smtClean="0"/>
              <a:t> </a:t>
            </a:r>
            <a:r>
              <a:rPr lang="en-US" dirty="0" smtClean="0"/>
              <a:t>“Art of </a:t>
            </a:r>
            <a:r>
              <a:rPr lang="en-US" dirty="0" smtClean="0">
                <a:solidFill>
                  <a:srgbClr val="0070C0"/>
                </a:solidFill>
              </a:rPr>
              <a:t>recording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classifying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summarizing</a:t>
            </a:r>
            <a:r>
              <a:rPr lang="en-US" dirty="0" smtClean="0"/>
              <a:t> in a significant manner and in terms of money transactions and events which are, in part at least, of a </a:t>
            </a:r>
            <a:r>
              <a:rPr lang="en-US" dirty="0" smtClean="0">
                <a:solidFill>
                  <a:srgbClr val="0070C0"/>
                </a:solidFill>
              </a:rPr>
              <a:t>financial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character</a:t>
            </a:r>
            <a:r>
              <a:rPr lang="en-US" dirty="0" smtClean="0"/>
              <a:t> and interpreting the results thereof”</a:t>
            </a:r>
            <a:r>
              <a:rPr lang="en-US" b="1" dirty="0" smtClean="0"/>
              <a:t> </a:t>
            </a:r>
            <a:endParaRPr lang="en-IN" b="1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Accounting Principles Board :</a:t>
            </a:r>
            <a:r>
              <a:rPr lang="en-US" b="1" dirty="0" smtClean="0"/>
              <a:t> </a:t>
            </a:r>
            <a:r>
              <a:rPr lang="en-US" dirty="0" smtClean="0"/>
              <a:t>“Accounting is a </a:t>
            </a:r>
            <a:r>
              <a:rPr lang="en-US" dirty="0" smtClean="0">
                <a:solidFill>
                  <a:srgbClr val="0070C0"/>
                </a:solidFill>
              </a:rPr>
              <a:t>service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activity</a:t>
            </a:r>
            <a:r>
              <a:rPr lang="en-US" dirty="0" smtClean="0"/>
              <a:t>, its function is to provide </a:t>
            </a:r>
            <a:r>
              <a:rPr lang="en-US" dirty="0" smtClean="0">
                <a:solidFill>
                  <a:srgbClr val="0070C0"/>
                </a:solidFill>
              </a:rPr>
              <a:t>quantitative information </a:t>
            </a:r>
            <a:r>
              <a:rPr lang="en-US" dirty="0" smtClean="0"/>
              <a:t>primarily financial in nature, about economic entities that is intended to be useful in making economic decisions.”</a:t>
            </a:r>
          </a:p>
          <a:p>
            <a:pPr marL="0" indent="0">
              <a:buNone/>
            </a:pPr>
            <a:r>
              <a:rPr lang="en-US" b="1" dirty="0" smtClean="0"/>
              <a:t>General definition :</a:t>
            </a:r>
          </a:p>
          <a:p>
            <a:pPr marL="0" indent="0">
              <a:buNone/>
            </a:pPr>
            <a:r>
              <a:rPr lang="en-US" dirty="0" smtClean="0"/>
              <a:t>“The process of collecting, recording, summarizing and communicating financial information”</a:t>
            </a:r>
          </a:p>
        </p:txBody>
      </p:sp>
    </p:spTree>
    <p:extLst>
      <p:ext uri="{BB962C8B-B14F-4D97-AF65-F5344CB8AC3E}">
        <p14:creationId xmlns:p14="http://schemas.microsoft.com/office/powerpoint/2010/main" val="2343727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FUNCTIONS OF FINANCIAL ACCOUNTING 	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IN" b="1" dirty="0"/>
              <a:t>ACCOUNTING IS AN ART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RECORDING OF FINANCIAL TRANSACTIONS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CLASSIFICATION OF TRANSACTIONS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SUMMARISING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SINGLE CURRENCY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IN" b="1" dirty="0"/>
              <a:t>ANALYSIS AND INTERPRETATION</a:t>
            </a:r>
            <a:endParaRPr lang="en-US" b="1" dirty="0" smtClean="0"/>
          </a:p>
          <a:p>
            <a:pPr>
              <a:buSzPct val="100000"/>
              <a:buFont typeface="+mj-lt"/>
              <a:buAutoNum type="arabicPeriod"/>
            </a:pP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810832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FINANCIAL ACCOUNTING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STORAGE AND RETRIEVAL OF RECORDS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TIMELY REPORTING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ANALYSIS AND INTERPRETATION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COMPLY OF PROVISIONS 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b="1" dirty="0" smtClean="0"/>
              <a:t>DECISION MAKING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568392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SCOPE OF ACCOUNTING </a:t>
            </a:r>
            <a:br>
              <a:rPr lang="en-US" b="1" dirty="0" smtClean="0"/>
            </a:b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The scope of accounting is a very wide concept, it is used by profit making as well as non-profit making concerns.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As accounting is a </a:t>
            </a:r>
            <a:r>
              <a:rPr lang="en-US" dirty="0" smtClean="0">
                <a:solidFill>
                  <a:srgbClr val="0070C0"/>
                </a:solidFill>
              </a:rPr>
              <a:t>dynamic</a:t>
            </a:r>
            <a:r>
              <a:rPr lang="en-US" dirty="0" smtClean="0"/>
              <a:t> subject, its scope and area of operation have been always increasing keeping pace with the changes in </a:t>
            </a:r>
            <a:r>
              <a:rPr lang="en-US" dirty="0" smtClean="0">
                <a:solidFill>
                  <a:srgbClr val="0070C0"/>
                </a:solidFill>
              </a:rPr>
              <a:t>socio-economic</a:t>
            </a:r>
            <a:r>
              <a:rPr lang="en-US" dirty="0" smtClean="0"/>
              <a:t> changes.</a:t>
            </a:r>
          </a:p>
          <a:p>
            <a:pPr marL="0" indent="0" algn="ctr">
              <a:buSzPct val="100000"/>
              <a:buNone/>
            </a:pPr>
            <a:r>
              <a:rPr lang="en-US" dirty="0" smtClean="0"/>
              <a:t>We can segregate into </a:t>
            </a:r>
            <a:r>
              <a:rPr lang="en-US" dirty="0" smtClean="0">
                <a:solidFill>
                  <a:srgbClr val="0070C0"/>
                </a:solidFill>
              </a:rPr>
              <a:t>two</a:t>
            </a:r>
            <a:r>
              <a:rPr lang="en-US" dirty="0" smtClean="0"/>
              <a:t> types of entities. </a:t>
            </a:r>
          </a:p>
          <a:p>
            <a:pPr marL="0" indent="0" algn="ctr">
              <a:buSzPct val="100000"/>
              <a:buNone/>
            </a:pPr>
            <a:endParaRPr lang="en-US" dirty="0" smtClean="0"/>
          </a:p>
          <a:p>
            <a:pPr marL="0" indent="0" algn="ctr">
              <a:buSzPct val="100000"/>
              <a:buNone/>
            </a:pPr>
            <a:endParaRPr lang="en-US" dirty="0"/>
          </a:p>
          <a:p>
            <a:pPr marL="0" indent="0">
              <a:buSzPct val="100000"/>
              <a:buNone/>
            </a:pPr>
            <a:r>
              <a:rPr lang="en-US" dirty="0" smtClean="0"/>
              <a:t>                               </a:t>
            </a:r>
            <a:r>
              <a:rPr lang="en-US" b="1" dirty="0" smtClean="0"/>
              <a:t>A)</a:t>
            </a:r>
            <a:r>
              <a:rPr lang="en-US" dirty="0" smtClean="0"/>
              <a:t> </a:t>
            </a:r>
            <a:r>
              <a:rPr lang="en-US" b="1" dirty="0" smtClean="0"/>
              <a:t>Profit making </a:t>
            </a:r>
            <a:r>
              <a:rPr lang="en-US" dirty="0" smtClean="0"/>
              <a:t>              </a:t>
            </a:r>
            <a:r>
              <a:rPr lang="en-US" b="1" dirty="0" smtClean="0"/>
              <a:t>B)Non-Profit making </a:t>
            </a:r>
            <a:endParaRPr lang="en-IN" b="1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754879" y="3984171"/>
            <a:ext cx="0" cy="57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3540034" y="4585063"/>
            <a:ext cx="12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54880" y="4585063"/>
            <a:ext cx="12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40034" y="4585063"/>
            <a:ext cx="0" cy="2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82789" y="4585063"/>
            <a:ext cx="0" cy="25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158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A) PROFIT MAKING </a:t>
            </a:r>
            <a:endParaRPr lang="en-IN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BUSINESS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Accounting is widely applicable in the </a:t>
            </a:r>
            <a:r>
              <a:rPr lang="en-US" dirty="0" smtClean="0">
                <a:solidFill>
                  <a:srgbClr val="0070C0"/>
                </a:solidFill>
              </a:rPr>
              <a:t>business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sector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Today, in the modern world, most of the people are engaged in business sector and all businessman follow </a:t>
            </a:r>
            <a:r>
              <a:rPr lang="en-US" dirty="0" smtClean="0">
                <a:solidFill>
                  <a:srgbClr val="0070C0"/>
                </a:solidFill>
              </a:rPr>
              <a:t>Generally accepted Accounting Principle (GAAP) </a:t>
            </a:r>
            <a:r>
              <a:rPr lang="en-US" dirty="0" smtClean="0"/>
              <a:t>to find out </a:t>
            </a:r>
            <a:r>
              <a:rPr lang="en-US" dirty="0" smtClean="0">
                <a:solidFill>
                  <a:srgbClr val="0070C0"/>
                </a:solidFill>
              </a:rPr>
              <a:t>profit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loss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financial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position</a:t>
            </a:r>
            <a:r>
              <a:rPr lang="en-US" dirty="0" smtClean="0"/>
              <a:t> of the business firm. 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INDIVIDUALS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Individuals also perform economic activities to earn their livelihood </a:t>
            </a:r>
          </a:p>
          <a:p>
            <a:pPr marL="0" indent="0">
              <a:buNone/>
            </a:pPr>
            <a:r>
              <a:rPr lang="en-US" dirty="0" smtClean="0"/>
              <a:t>They too maintain books of accounts to have </a:t>
            </a:r>
            <a:r>
              <a:rPr lang="en-US" dirty="0" smtClean="0">
                <a:solidFill>
                  <a:srgbClr val="0070C0"/>
                </a:solidFill>
              </a:rPr>
              <a:t>access to their financial information</a:t>
            </a:r>
            <a:r>
              <a:rPr lang="en-US" dirty="0" smtClean="0"/>
              <a:t> for making personal economic decisions. </a:t>
            </a:r>
          </a:p>
          <a:p>
            <a:pPr marL="0" indent="0">
              <a:buNone/>
            </a:pPr>
            <a:r>
              <a:rPr lang="en-US" dirty="0" smtClean="0"/>
              <a:t>For example- Medical practitioners, practicing lawyers, Chartered accountants.  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86269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B)NON PROFIT MAKING </a:t>
            </a:r>
            <a:endParaRPr lang="en-IN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GOVERNMENT ORGANISATIONS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Though, Government organizations do not follow GAAP, they keep a systematic records of all transactions in order to find the position of public fund </a:t>
            </a:r>
            <a:endParaRPr lang="en-IN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NON GOVERNMENT ORGANISATIONS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Non government and service organizations such as NGOs, INGOs, Red Cross society, Schools, Colleges, Hospitals, Charitable Trust, clubs , co-operative society etc. which plays a vital role in the development of nation they too use accounting.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241624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692</Words>
  <Application>Microsoft Office PowerPoint</Application>
  <PresentationFormat>Custom</PresentationFormat>
  <Paragraphs>171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Facet</vt:lpstr>
      <vt:lpstr>FINANCIAL ACCOUNTING </vt:lpstr>
      <vt:lpstr>NEED AND IMPORTANCE OF ACCOUNTING </vt:lpstr>
      <vt:lpstr>BOOK KEEPING </vt:lpstr>
      <vt:lpstr>ACCOUNTING </vt:lpstr>
      <vt:lpstr>FUNCTIONS OF FINANCIAL ACCOUNTING  </vt:lpstr>
      <vt:lpstr>OBJECTIVES OF FINANCIAL ACCOUNTING </vt:lpstr>
      <vt:lpstr>SCOPE OF ACCOUNTING  </vt:lpstr>
      <vt:lpstr>A) PROFIT MAKING </vt:lpstr>
      <vt:lpstr>B)NON PROFIT MAKING </vt:lpstr>
      <vt:lpstr>BRANCHES OF ACCOUNTING </vt:lpstr>
      <vt:lpstr>BRANCHES OF ACCOUNTING </vt:lpstr>
      <vt:lpstr>ACCOUNTING TERMINOLOGIES </vt:lpstr>
      <vt:lpstr>ACCOUNTING TERMINOLOGIES </vt:lpstr>
      <vt:lpstr>ACCOUNTING TERMINOLOGIES </vt:lpstr>
      <vt:lpstr>ACCOUNTING TERMINOLOGIES </vt:lpstr>
      <vt:lpstr>ACCOUNTING TERMINOLOGIES </vt:lpstr>
      <vt:lpstr>ACCOUNTING TERMINOLOGIES </vt:lpstr>
      <vt:lpstr>PERSONS INTERESTED IN ACCOUNTING INFORMATION </vt:lpstr>
      <vt:lpstr>LIMITATIONS OF FINANCIAL ACCOUNTING </vt:lpstr>
      <vt:lpstr>ACCOUNTING CONCEPTS </vt:lpstr>
      <vt:lpstr>ACCOUNTING CONVENTIONS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</dc:title>
  <dc:creator>HP</dc:creator>
  <cp:lastModifiedBy>Dell</cp:lastModifiedBy>
  <cp:revision>25</cp:revision>
  <dcterms:created xsi:type="dcterms:W3CDTF">2020-09-14T04:00:02Z</dcterms:created>
  <dcterms:modified xsi:type="dcterms:W3CDTF">2020-09-21T06:11:58Z</dcterms:modified>
</cp:coreProperties>
</file>