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ableStyles" Target="tableStyles.xml" 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5:29:01.862"/>
    </inkml:context>
    <inkml:brush xml:id="br0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7911 0 0,'0'26'391,"0"1"-360,0-1 0,0 1-15,0-1-1,0 1-15,0-1 16,0 0-16,26 27 16,-26-26-16,27-27 15,-27 26-15,0 1 16,0-1-16,0 1 16,0-1-16,0 1 15,0 25-15,0-25 16,0-1-16,0 1 15,0-1-15,0 1 16,26-27 0,1 26 15,-27 1 0,0 26 0,0-27-31,26-26 16,-26 27-16,0-1 16,0 0-16,0 1 15,0-1-15,0 1 16,0-1-16,0 1 0,0-1 16,0 1-16,0-1 15,0 1-15,0-1 16,0 0-1,0 27 95,0-26-79,0-1 47,0 1-47,0-1 63,27 1-47,-27-1-47,0 1 16,0 26-16,0-27 15,0 0-15,0 27 16,0-26-16,0-1 16,0 1-16,0 26 15,0-27-15,0 1 47,53-1-47,-53 27 0,-80-27 281,1-26-265,0 0-16,26 0 16,26 0-16,1 0 15,-1 0-15,1 0 16,-80 0-16,-26 27 15,52-27-15,1 0 16,52 0-16,1 0 16,-53 26-16,-27 1 15,53-27-15,0 0 16,26 0-16,1 0 16,0 0-16,-1 0 15,1 0-15,-1 0 0,1 0 16,-1 0-16,-26 0 15,27 0-15,-1 0 16,-25 0 0,25 0-16,-52 26 15,-133 54-15,106-54 16,27 1-16,52-27 0,-158 26 16,106 27-16,26-53 15,-27 0-15,54 0 16,0 0-16,-1 0 15,1 0 1,-1 0-16,1 0 16,-80 26-16,53 1 15,0-27-15,0 26 0,-106 54 16,27-54 0,0 1-16,26-27 0,-53 52 15,27-52-15,79 0 16,0 0-16,27 0 15,-27 0 1,26 0-16,1 0 16,-1 0-16,1 0 0,-1 27 15,1-27-15,0 0 16,-54 0-16,27 0 16,0 0-16,0 0 15,-26 0-15,0 0 16,-1 0-16,-52 0 15,53 0-15,26 0 16,26 0-16,1 0 0,-1 0 16,1 0-16,-1 0 15,1 0-15,-1 0 16,1 0 0,0 0-1,-1 0 1,1 0-1,-27 0-15,0 0 0,26 0 16,1 0-16,-1 0 16,1 0-16,-80 0 15,80 0 1,-1 0-16,1 0 16,-1 0-16,1 0 15,-1 0-15,-26 0 31,27 0-31,0 0 0,-1 0 16,-26 0-16,27 0 16,-107 0-16,28 0 15,-1 0-15,0 0 16,27 0-16,-27 0 16,26 0-16,27 0 15,1 0-15,25 0 16,1 0-16,-27 0 15,0 0-15,26 0 16,-26 26-16,0 1 16,1-27-1,-28 0-15,27 0 16,0 26-16,0-26 16,-79 0-16,79 0 0,0 0 15,0 0-15,0 0 16,27 0-1,0 0-15,-1 0 16,1 0-16,-1 0 16,1 0 62,-54 0-63,54 53 1,-27-53-16,0 27 16,27-27-16,-1 0 15,1 26-15,-1-26 16,1 0-16,-1 0 0,1 0 16,-1 0-16,1 0 15,26 53 313,26 0-328,1 0 16,-1 26-16,1 1 16,-27-54-16,0 27 15,0 53-15,26-80 31,-26 1-31,0-1 0,0 1 0,0-1 16,27 1-16,-27-1 16,0 27-1,0-27-15,0 1 16,0-1 0,26-26-1,-26 27 1,0-1-1,0 1 1,0-1 0,0 1-1,53 26 1,-53-27-16,0 0 16,0 1-1,0-1-15,0 1 0,0-1 16,0 27-1,0-26-15,0-1 16,0-12-16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6:39:46.114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0 0,'0'26'328,"0"1"-328,0-1 16,0 1-16,0-1 16,0 27 109,0-27-94,0 1 31,0-1-30,0 1 15,0-1 15,0 1 1110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6:39:50.653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79 0 0,'0'26'265,"0"0"-265,0 1 16,-26-1-16,26 1 0,0-1 31,0 1-15,0-1-1,-27 1 17,27-1 46,0 1-47,-26-27 63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6:39:55.427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0 133 0,'0'26'516,"27"1"-485,-27-1 0,26-26-31,-26 27 31,26-27-15,-26 26 15,0 0 1,0 1-1,0 26 47,27-53-78,-1 0 31,-26 26 16,27 1-31,-1-1-1,-26 1-15,53-27 16,-53 26 0,0 1-1,27-27-15,-27 52 78,26-52-62,-26 27 0,27-27-1,-1 0 16,1 0 16,-1 0-47,0 0 32,27-53-17,-26 27-15,-1-27 16,1 0-16,-27 0 15,0-27-15,0 54 16,0-27-16,0 27 16,0-1-16,26 27 62,-26-26-46,27-1-1,-27 1 1,26 26-16,-26-27 16,27 27 15,-27-26-31,0-1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5:28:39.386"/>
    </inkml:context>
    <inkml:brush xml:id="br0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0 0 0,'53'0'313,"-1"0"-298,1 26-15,27-26 16,-1 0-16,1 0 15,-28 0-15,1 0 0,27 0 16,-54 0-16,1 0 16,-1 27-16,1-1 47,25-26-47,107 0 15,-53 27-15,79 26 16,-79-53-16,26 0 15,27 0-15,-53 26 0,53-26 16,-53 0-16,-27 0 16,27 0-16,-53 53 15,0-53-15,0 0 16,26 0-16,-26 0 16,-27 0-16,1 0 15,-1 0-15,1 0 16,105 0 46,80 0-62,-1 0 16,-78 0-16,52 0 16,-53 0-16,27 0 15,-80 0-15,1 0 0,-1 0 16,-26 0-16,0 0 15,0 0-15,26 0 16,-26 0-16,0 0 16,0 0-16,0 0 15,26 27-15,-26-27 16,0 26-16,0-26 16,0 0-16,0 0 0,-27 0 15,1 0-15,-1 27 16,1-27-16,-27 26 15,0 0 48,26-26-63,0 0 16,107 0-16,-1 0 15,-26 0-15,26 0 16,-26 0-16,26 0 15,-52 0-15,-1 0 16,53 27-16,-52-27 16,-1 0-16,0 0 15,27 26-15,-26-26 16,25 0-16,1 27 0,-53-27 16,0 0-1,27 0-15,-54 0 0,0 0 16,80 0 265,53 0-265,-80 0-16,-26 0 0,0 0 15,-26 0-15,26 0 16,-27 0-16,-26 26 31,0 1 0,0-1-15,0 1 0,0-1 31,0-12-16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5:28:47.905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0 0 0,'0'27'235,"0"-1"-235,0 1 0,0-1 15,0 0 1,0 1-16,0 52 16,0-52-16,0-1 15,0 27-15,0-26 16,0-1-1,0 53-15,0-52 16,0-1-16,0 1 0,0-1 16,0 1-1,0-1-15,0 1 16,0 26-16,0-27 16,0 0-1,0 1-15,0-1 16,0 1-16,0-1 15,0 1 110,0 26-93,0-27 61,0 1-77,0-1 0,0 1-1,0-1 1,0 0-16,0 1 16,0 26-16,0-27 15,26-26-15,-26 27 78</inkml:trace>
  <inkml:trace contextRef="#ctx0" brushRef="#br1" timeOffset="9709.78">26 1244 0,'0'53'281,"0"0"-265,0-1-16,0-25 16,0 26-16,0 0 15,26-53-15,-26 26 16,0 1-16,0-14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5:29:12.719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53 0,'27'0'328,"-1"26"-312,-26 1 15,27-1-15,-27 0-16,0 1 15,0-1 1,26-26-16,-26 53 16,27-53 15,-1 0 0,-26 27 0,0-1-15,53-26-16,-53 27 16,0-1-16,26-26 31,1 0 63,-1 0-79,1 0 17,-27 27-32,0-1 62,26 27-62,-26-27 16,0 1-1,27-27 1,-27 26-16,0 1 16,26-27-16,27 0 171,-26 0-124,-1-27-31,0-26-16,1-26 16,-1 26-16,1 0 15,-1 0-15,-26-53 0,27 80 47,-27 0-31,0-1-16,53 27 0,-27 0 15,1 0 1,-1 0 0,0 0-1,1 0 1,-1 0 15,1 0-15,26 0 15,-27-26 0,1 26-15,-27-27 31,0 1 31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5:29:27.234"/>
    </inkml:context>
    <inkml:brush xml:id="br0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0 503 0,'0'26'235,"0"0"-204,27-26-15,-1 27 31,27-27-47,-27 26 0,-26 1 15,0-1 1,27 1-16,-27 26 15,53-27 1,-27-26 0,-26 27-16,0-1 31,27-26-15,-27 27-16,26-27 62,-26 26-46,27-26 15,-27 26 0,26-26 0,1 0 94,-1 0-93,0 0-32,1 0 15,-1 0 1,1 0 15,-1 0-15,1 0 15,-27-26-15,26 0 15,1 26-15,-27-27-16,53 1 15,79-186 1,-8 119-16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6:39:08.735"/>
    </inkml:context>
    <inkml:brush xml:id="br0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10530 0 0,'0'53'281,"0"0"-281,0-27 16,0 1-1,0-1-15,0 27 16,0-26-16,0-1 0,0 1 15,0-1 1,0 0-16,0 1 16,0-1-16,0 27 15,0-26 1,0-1 0,0 1 15,0-1-16,0 1 17,0-1 15,-26-26 62,0 0-93,-1 0-16,1 0 31,-1 0-16,1 0-15,-54 0 16,27 0-16,0 0 16,27 0-16,0 0 15,-107-53-15,54 53 16,26 0-16,27 0 0,-1 0 16,-26 0-16,27 0 15,-1 0 1,1 0-16,-1 0 15,1 0 32,-1 0-31,-26 0-16,27 0 16,0 0-16,-1 0 15,1 0-15,-1 0 16,1 0-16,-1 0 15,27-26 17,-106-1-1,1 1-15,52 26-16,-27 0 15,-26-53 1,80 53-16,-27 0 15,27 0-15,-1 0 16,-26 0-16,27 0 0,-1 0 16,1 0-1,-27 0 32,-79 0-31,52 0-16,1 0 15,-53 0-15,105 0 16,1 0-16,-1 0 0,1 0 16,-27 0-16,-26 0 15,26 0-15,26 0 16,1 0-16,-1 0 16,1 0-1,-1 0-15,-79 0 0,27 0 16,26 0-1,-26 0-15,52 0 0,1 0 16,-53 0-16,26 0 16,-27 0-16,54 0 15,-1 0-15,1 0 16,-1 0 0,1 0-16,-1 0 15,-52 0-15,26 0 16,27 0-16,-27 0 15,-27 0-15,-25 53 16,52-53-16,0 0 16,-106 0-16,80 0 15,26 0-15,0 0 16,26 0-16,-26 0 16,27 0-16,0 0 0,-1 0 15,-26 0-15,0 0 16,-53 0-16,53 26 15,-26-26-15,26 0 16,-26 0-16,52 0 16,-52 0-16,26 0 15,27 0 1,-27 0-16,26 0 16,1 0-16,-1 0 0,1 0 15,-27 0 1,-26 0-16,52 0 15,1 0-15,-54 0 16,27 0-16,-26 0 16,53 0-16,-1 0 15,1 0-15,-1 0 16,1 0-16,-1 0 16,1 0 15,-54 0-16,27 0-15,27 0 16,-53 0 0,-1 0-16,54 0 0,-1 0 15,1 0-15,-1 0 16,1 0-16,0 0 16,-27 0 15,26 0-31,1 0 15,-1 0-15,-26 0 16,0 0-16,-26 0 16,26 0-16,0 0 0,27 0 15,-1 0 1,1 0-16,-27 0 16,26 0-16,1 0 15,0 0 1,-54 0-16,-52 0 15,52 0-15,1 0 16,26 0-16,-53 0 0,53 0 16,27 0-16,0 0 15,-1 0-15,1 0 16,-27 0-16,26 0 16,1 0-1,-1 0-15,1 0 16,-27 0-16,0 0 15,-53 0-15,53 0 0,0 0 16,27 0-16,-1 0 16,1 0-16,0 0 15,-1 0-15,1 0 16,-1 0-16,1 0 16,-27 0-16,-27 0 15,27 0 1,1 0-16,-1 0 0,-27 0 15,27 0-15,27 0 16,-1 0-16,1 0 16,0 0-16,-1 0 15,-26 0 1,27 0-16,-1 0 16,1 0-16,-1 0 15,1-26-15,-54-1 0,1-52 16,26 52-16,0 1 15,0 26-15,27 0 16,-27-26-16,27 26 16,-1 0-1,1 0-15,-1 0 16,1 0-16,-1 0 16,-26 0-16,27 0 15,-1 0-15,1 0 16,-1 0-16,1 0 15,0 0 1,-1 0-16,-26 0 16,27 0-16,-1 0 31,27-27-15,-26 27-16,-1 0 15,1 0-15,-1 0 16,1 0-1,26-26 1,-26 26 15,-1 0 1,1-27-17,-1 27 1,1 0-16,-1 0 15,1 0 17,-1 0-1,1 0 0,-27 0-15,26 0-16,1 0 15,52 27 314,1-1-314,-27 1-15,26-1 16,-26 0-1,53 1-15,-53-1 16,0 1-16,27-1 16,-27 1 15,26-27-31,-26 26 16,0 1-16,0-1 15,27 1-15,-27-1 0,0 0 16,26 1-1,-26 26-15,0-27 16,0 1-16,0-1 16,27-26-16,-27 27 15,0-1 110,0 1-93,0-1-1,26-26-16,-26 27 1,0 25 15,0-38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6:39:13.990"/>
    </inkml:context>
    <inkml:brush xml:id="br0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0 576 0,'27'0'219,"79"-26"-219,52 26 16,-52 0-16,0 0 15,159 0-15,-107 0 0,1 0 16,0 0-16,-27-27 15,-52 27-15,52 0 16,-79 0-16,-27 0 16,27 0-16,0 0 15,27 0-15,-28 0 16,-25 0-16,-1 0 0,1 0 16,-1 0-16,1 0 46,52 0-30,-52 0-16,-1 0 16,0 0-16,1 0 15,-1 0-15,1 0 0,26 0 16,-27 0 46,107 0-62,78 0 16,-52-26-16,53 26 16,-80 0-16,27-27 15,-80 27-15,-26 0 0,0 0 16,26 0-16,-52 0 16,-1 0-16,1 0 15,-1 0 16,1 0-31,78 0 16,-78 0-16,26-26 16,0 26-16,0 0 0,52-27 15,-52 27-15,27 0 16,26 0-16,-1-52 16,-78 52-16,79 0 15,-27-27-15,-26 27 16,0 0-16,0 0 15,-27 0-15,27 0 0,0 0 16,-26 0-16,25 0 16,-25 0-16,26 0 15,0 0-15,0-53 16,-27 53-16,1 0 16,-1 0-16,0 0 15,1 0-15,26 0 16,-27 0-16,1 0 15,26 0-15,0-26 0,0 26 16,52 0-16,-78 0 16,26 0-16,0 0 15,-27 0-15,27 0 16,0 0-16,-27 0 16,54 0-16,26 0 15,-27 0-15,27 0 16,-27 0-16,-26 0 0,0 0 15,-27 0-15,27 0 16,53 0-16,-26 0 16,-1 0-16,53-27 15,27 27-15,0-26 16,-27 26-16,-53 0 16,80-27-16,0 27 15,-27 0-15,-26 0 0,26 0 16,-26 0-16,26 0 15,-26 0-15,27 0 16,-28-53-16,28 53 16,25-26-16,54 26 15,-27-27-15,-79 27 16,26 0 0,-52 0-16,-1 0 0,1 0 0,-1 0 15,27 0-15,0 0 16,-80 0-16,27 0 15,0 0-15,0 0 16,0 0-16,0 0 16,-27 0-16,27 0 15,0 0-15,0 0 16,0 0-16,0 0 0,0 0 16,0 0-16,-1 0 15,-25 0-15,52 0 16,-26 0-1,0 0-15,-26 0 16,-1 0-16,1 27 16,-1-27-16,-26 26 15,0 1-15,26-1 0,1 1 16,-27 26-16,0-27 16,0 1-1,0-1-15,-27 27 16,27 0-16,0 0 15,0-13-15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6:39:31.020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0 0,'0'27'281,"0"-1"-265,0 1-16,0-1 15,0 1 1,0-1 0,0 27-1,0-27 48,0 1-48,0-1 17,0 1-1,0-1 0,0 1 0,0 26 48,0-27-33,0 1 33</inkml:trace>
  <inkml:trace contextRef="#ctx0" brushRef="#br0" timeOffset="2569">0 477 0,'26'26'297,"-26"1"-281,0-1 15,0 0 78,0 1 235,0-1-344,0 27 16,0-79 62,0-1-63,0-52 1,0 26 0,0 27-16,0-1 15,0 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06T16:39:37.042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0 186 0,'0'26'235,"26"-26"-235,-26 27 0,27-1 15,-1-26-15,1 26 16,-1-26 0,-26 27-16,27-1 15,26-26 16,-27 0-15,0 53 0,1-53-1,-1 0 17,-26 27-32,27-1 15,-27 1 1,0-1 15,26 1 0,-26-1-31,27-26 47,-27 53-16,53-53 1,-53-27 46,26 1-78,1 0 15,-1-1 1,-26 1-16,0-1 16,0 1-16,0-1 15,26-26-15,-26 27 16,27-1-16,-27 1 16,0 0-16,0-1 0,0 1 15,26 26 32,-26-27-31,0 1-1,0-1 1,0 1 15,0-1 63,0 1-63,0-1 47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FC64E-F53D-4D8A-AA39-090AF3261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720167-4622-4825-B6D3-90C269EEEF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773C5-AC9F-4739-88EB-D65CF6609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EE082-A5D5-4A85-849B-352DB336D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2A1D59-F706-4A49-8B40-142FC1B5C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900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753CA-FD85-4C17-AEE9-E8F5456A5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C5E80E-C93D-4D3E-AC2C-6771E737D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B028C-6943-4B86-AA94-034C672F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26F8C-67F7-40F8-A98F-018F13C07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E96C4-479E-4571-9CAB-050737573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600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0FB0FE-EE67-471E-85BF-805E4BE0CE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0E190A-406A-4FD0-8904-03A6DFC26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BC8AE-104B-4D69-9CD9-1FCC39C05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295D8-896A-42E1-83B3-4CFF2DF02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ADF8C-613A-45A0-8CDF-8C68FF31E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628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812BF-0060-4123-BFBD-281F6B618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C4584-6EAC-49DD-B784-4B6E4D316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03FB1-CD33-43B7-9884-CAB3790B3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B2FF3-3ED8-4E84-9FE3-1BA90C22B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12503-4A05-4AA9-B24B-5E7332896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196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F4207-8F6C-44E1-9A10-90BD21BB6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5CED5-3458-48F6-B350-20B0D53AE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28922-2DA9-4A8E-9EC1-516DBB10C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C3BAE0-9657-47B2-B92F-40B48A770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7AB16-7F38-44F5-B5C1-6F3521522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858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81532-B44E-481E-9F52-4259972B7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6201F-45B5-44E0-816F-0BC90D679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15DDD9-776F-46CA-9943-25DAF3A1F4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013351-8F17-4219-BBAE-FB4762E5C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E5B4B-5E84-4417-AD66-DB445BA51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50C0CE-FDB0-4457-BC26-6EA22BE57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557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6FFA4-ECD1-4800-A909-7B2095E7E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3342F8-CAEE-4261-A930-5F79A32F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3C81C-F712-411A-97D4-2273763F4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D44A38-CE7E-4178-A01A-21DB55D60E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AD51A2-EDBA-4BEB-9300-78D537045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599D7D-1F34-45B3-8424-270862A03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5CD699-4225-4AEA-B89A-427B91F4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55815B-C9EC-4970-83E3-DFFCAAF4F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0823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F92C1-0CAC-4DE2-986D-9D0DDE40C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1635C8-BDFB-4369-8337-B91B0B419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9CDF38-0A17-48BC-9F75-351A698B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428D6A-E3FE-4530-A7BB-08F5C73B3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3512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BA7678-060F-4161-B182-3AC0FA519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EB4340-EA2B-44EE-B5BD-D3BA0882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9F8C5-619F-4DE0-8CA0-E608E089E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6893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E3E77-8FB4-4EC4-A28C-40754A2A2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C5696-468A-41E6-BE57-B858A327A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7D4006-09AE-44CF-BD8A-B5C525B3FC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64B2B5-3634-40A7-A878-4DDFFA709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28EE43-148A-4258-800C-29BCF7D41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66DC79-E7EE-47E1-93F7-F38E175FE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3725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16D46-F425-41AC-9E43-1DB051F7B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660008-09BE-4B84-8E55-0DE81D0C1A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01B2E-E073-48EE-B1CD-3C0AB7DCC1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080253-9543-4FC5-8D69-07EF86CC4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B8F179-BCF0-42AF-B0DD-BF914A36F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70077E-8E9F-45AB-BC83-6AF031C0D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537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1ABE4F-6DA8-4C38-8AE2-207D2DA25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2577E-4D32-4963-B361-810E9BFF12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F4D20-FF20-4C03-BDBF-C2D72CF705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A5361-40F7-4548-8FC6-C8598CA97B90}" type="datetimeFigureOut">
              <a:rPr lang="en-IN" smtClean="0"/>
              <a:t>20-10-2020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FFAA-5B30-4CEC-8270-CEEBD9519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CADBD-CA67-4F2F-8EA7-EAD5849214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72CA4-60D7-4052-8626-2D2CC22F83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354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 /><Relationship Id="rId3" Type="http://schemas.openxmlformats.org/officeDocument/2006/relationships/image" Target="../media/image1.emf" /><Relationship Id="rId7" Type="http://schemas.openxmlformats.org/officeDocument/2006/relationships/image" Target="../media/image3.emf" /><Relationship Id="rId2" Type="http://schemas.openxmlformats.org/officeDocument/2006/relationships/customXml" Target="../ink/ink1.xml" /><Relationship Id="rId1" Type="http://schemas.openxmlformats.org/officeDocument/2006/relationships/slideLayout" Target="../slideLayouts/slideLayout2.xml" /><Relationship Id="rId6" Type="http://schemas.openxmlformats.org/officeDocument/2006/relationships/customXml" Target="../ink/ink3.xml" /><Relationship Id="rId11" Type="http://schemas.openxmlformats.org/officeDocument/2006/relationships/image" Target="../media/image5.emf" /><Relationship Id="rId5" Type="http://schemas.openxmlformats.org/officeDocument/2006/relationships/image" Target="../media/image2.emf" /><Relationship Id="rId10" Type="http://schemas.openxmlformats.org/officeDocument/2006/relationships/customXml" Target="../ink/ink5.xml" /><Relationship Id="rId4" Type="http://schemas.openxmlformats.org/officeDocument/2006/relationships/customXml" Target="../ink/ink2.xml" /><Relationship Id="rId9" Type="http://schemas.openxmlformats.org/officeDocument/2006/relationships/image" Target="../media/image4.emf" 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 /><Relationship Id="rId13" Type="http://schemas.openxmlformats.org/officeDocument/2006/relationships/image" Target="../media/image11.emf" /><Relationship Id="rId3" Type="http://schemas.openxmlformats.org/officeDocument/2006/relationships/image" Target="../media/image6.emf" /><Relationship Id="rId7" Type="http://schemas.openxmlformats.org/officeDocument/2006/relationships/image" Target="../media/image8.emf" /><Relationship Id="rId12" Type="http://schemas.openxmlformats.org/officeDocument/2006/relationships/customXml" Target="../ink/ink11.xml" /><Relationship Id="rId2" Type="http://schemas.openxmlformats.org/officeDocument/2006/relationships/customXml" Target="../ink/ink6.xml" /><Relationship Id="rId1" Type="http://schemas.openxmlformats.org/officeDocument/2006/relationships/slideLayout" Target="../slideLayouts/slideLayout2.xml" /><Relationship Id="rId6" Type="http://schemas.openxmlformats.org/officeDocument/2006/relationships/customXml" Target="../ink/ink8.xml" /><Relationship Id="rId11" Type="http://schemas.openxmlformats.org/officeDocument/2006/relationships/image" Target="../media/image10.emf" /><Relationship Id="rId5" Type="http://schemas.openxmlformats.org/officeDocument/2006/relationships/image" Target="../media/image7.emf" /><Relationship Id="rId15" Type="http://schemas.openxmlformats.org/officeDocument/2006/relationships/image" Target="../media/image12.emf" /><Relationship Id="rId10" Type="http://schemas.openxmlformats.org/officeDocument/2006/relationships/customXml" Target="../ink/ink10.xml" /><Relationship Id="rId4" Type="http://schemas.openxmlformats.org/officeDocument/2006/relationships/customXml" Target="../ink/ink7.xml" /><Relationship Id="rId9" Type="http://schemas.openxmlformats.org/officeDocument/2006/relationships/image" Target="../media/image9.emf" /><Relationship Id="rId14" Type="http://schemas.openxmlformats.org/officeDocument/2006/relationships/customXml" Target="../ink/ink1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A2CD9-E324-4049-B681-34429AA51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" y="1"/>
            <a:ext cx="11191875" cy="1600200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l"/>
            <a:r>
              <a:rPr lang="en-US" u="sng" dirty="0"/>
              <a:t>CHAPTER 2: CAPITAL BUDGETING:- Project Planning &amp; Risk Analysis</a:t>
            </a:r>
            <a:endParaRPr lang="en-IN" u="sn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12210-42B8-4185-B177-4F58C1F05D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812" y="1714501"/>
            <a:ext cx="9096375" cy="558165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&amp; MEANING</a:t>
            </a:r>
            <a:r>
              <a:rPr lang="en-US" sz="3200" dirty="0"/>
              <a:t>:  Capital Budgeting is useful for taking Capital Investment decision.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It’s a </a:t>
            </a:r>
            <a:r>
              <a:rPr lang="en-US" sz="3200" dirty="0">
                <a:solidFill>
                  <a:schemeClr val="accent1"/>
                </a:solidFill>
              </a:rPr>
              <a:t>Long term investment decision </a:t>
            </a:r>
            <a:r>
              <a:rPr lang="en-US" sz="3200" dirty="0"/>
              <a:t>where decision to invest or not to invest based on  the comparison of </a:t>
            </a:r>
            <a:r>
              <a:rPr lang="en-US" sz="3200" dirty="0">
                <a:solidFill>
                  <a:schemeClr val="accent2"/>
                </a:solidFill>
              </a:rPr>
              <a:t>cost against benefit </a:t>
            </a:r>
            <a:r>
              <a:rPr lang="en-US" sz="3200" dirty="0"/>
              <a:t>over the long period.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Capital Investment involves </a:t>
            </a:r>
            <a:r>
              <a:rPr lang="en-US" sz="3200" dirty="0">
                <a:solidFill>
                  <a:srgbClr val="92D050"/>
                </a:solidFill>
              </a:rPr>
              <a:t>Large expenditure </a:t>
            </a:r>
            <a:r>
              <a:rPr lang="en-US" sz="3200" dirty="0"/>
              <a:t>to </a:t>
            </a:r>
            <a:r>
              <a:rPr lang="en-US" sz="32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purchase Fixed Assets like Machinery etc</a:t>
            </a:r>
            <a:r>
              <a:rPr lang="en-US" sz="3200" dirty="0"/>
              <a:t>. Such investments is expected to give benefits for many years in future that is why Capital Budgeting is essential.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4268110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2D5E3-7040-41DB-B10D-44DF2A85E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774"/>
            <a:ext cx="10515600" cy="587375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DISCOUNTED TECHNIQUE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A7F08-E241-41FA-9A4B-507640C8B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4724"/>
            <a:ext cx="10048875" cy="5178426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d)  </a:t>
            </a:r>
            <a:r>
              <a:rPr lang="en-US" u="sng" dirty="0">
                <a:solidFill>
                  <a:schemeClr val="accent6"/>
                </a:solidFill>
              </a:rPr>
              <a:t>Internal Rate Of Return Method [ IRR]</a:t>
            </a:r>
          </a:p>
          <a:p>
            <a:pPr marL="0" indent="0">
              <a:buNone/>
            </a:pPr>
            <a:r>
              <a:rPr lang="en-IN" dirty="0">
                <a:solidFill>
                  <a:schemeClr val="accent1"/>
                </a:solidFill>
              </a:rPr>
              <a:t>IRR is also known as:- 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dirty="0">
                <a:solidFill>
                  <a:schemeClr val="accent6"/>
                </a:solidFill>
              </a:rPr>
              <a:t> Yield on Investment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dirty="0">
                <a:solidFill>
                  <a:schemeClr val="accent6"/>
                </a:solidFill>
              </a:rPr>
              <a:t> Marginal Efficiency of Capital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dirty="0">
                <a:solidFill>
                  <a:schemeClr val="accent6"/>
                </a:solidFill>
              </a:rPr>
              <a:t> Marginal Productivity of Capital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dirty="0">
                <a:solidFill>
                  <a:schemeClr val="accent6"/>
                </a:solidFill>
              </a:rPr>
              <a:t> Rate of Return on Investment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dirty="0">
                <a:solidFill>
                  <a:schemeClr val="accent6"/>
                </a:solidFill>
              </a:rPr>
              <a:t> Time Adjusted Rate of Return</a:t>
            </a:r>
          </a:p>
          <a:p>
            <a:pPr marL="3200400" lvl="7" indent="0">
              <a:buNone/>
            </a:pPr>
            <a:endParaRPr lang="en-IN" sz="2000" dirty="0">
              <a:solidFill>
                <a:schemeClr val="accent6"/>
              </a:solidFill>
            </a:endParaRPr>
          </a:p>
          <a:p>
            <a:pPr algn="ctr">
              <a:buFont typeface="Wingdings" panose="05000000000000000000" pitchFamily="2" charset="2"/>
              <a:buChar char="q"/>
            </a:pPr>
            <a:r>
              <a:rPr lang="en-IN" sz="3000" u="sng" dirty="0">
                <a:solidFill>
                  <a:schemeClr val="accent6"/>
                </a:solidFill>
              </a:rPr>
              <a:t> </a:t>
            </a:r>
            <a:r>
              <a:rPr lang="en-IN" sz="3000" u="sng" dirty="0">
                <a:solidFill>
                  <a:schemeClr val="accent4"/>
                </a:solidFill>
              </a:rPr>
              <a:t>WHAT IS IRR?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>
                <a:solidFill>
                  <a:schemeClr val="accent6"/>
                </a:solidFill>
              </a:rPr>
              <a:t> </a:t>
            </a:r>
            <a:r>
              <a:rPr lang="en-IN" sz="2400" dirty="0">
                <a:solidFill>
                  <a:srgbClr val="FF0000"/>
                </a:solidFill>
              </a:rPr>
              <a:t>The Rate of Return which a project is Likely to Generate </a:t>
            </a:r>
          </a:p>
          <a:p>
            <a:pPr marL="0" indent="0">
              <a:buNone/>
            </a:pPr>
            <a:r>
              <a:rPr lang="en-IN" sz="2400" dirty="0">
                <a:solidFill>
                  <a:srgbClr val="FF0000"/>
                </a:solidFill>
              </a:rPr>
              <a:t>     is called as IRR.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3000" dirty="0">
                <a:solidFill>
                  <a:srgbClr val="00B0F0"/>
                </a:solidFill>
              </a:rPr>
              <a:t> </a:t>
            </a:r>
            <a:r>
              <a:rPr lang="en-IN" sz="2000" dirty="0">
                <a:solidFill>
                  <a:srgbClr val="00B0F0"/>
                </a:solidFill>
              </a:rPr>
              <a:t>At the point of IRR cash outflow of the investment is covered totally.</a:t>
            </a:r>
          </a:p>
          <a:p>
            <a:pPr marL="0" indent="0">
              <a:buNone/>
            </a:pPr>
            <a:endParaRPr lang="en-IN" sz="2000" dirty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IN" sz="3000" dirty="0">
              <a:solidFill>
                <a:schemeClr val="accent6"/>
              </a:solidFill>
            </a:endParaRPr>
          </a:p>
          <a:p>
            <a:pPr marL="3200400" lvl="7" indent="0">
              <a:buNone/>
            </a:pPr>
            <a:endParaRPr lang="en-IN" sz="2000" dirty="0">
              <a:solidFill>
                <a:schemeClr val="accent6"/>
              </a:solidFill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28152B8B-21A6-48D1-9E2F-58DA7D1FCE25}"/>
              </a:ext>
            </a:extLst>
          </p:cNvPr>
          <p:cNvSpPr/>
          <p:nvPr/>
        </p:nvSpPr>
        <p:spPr>
          <a:xfrm>
            <a:off x="6096000" y="1362074"/>
            <a:ext cx="15240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1176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B97D5-4280-444A-B61E-CFE2B17AC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9800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dirty="0"/>
              <a:t>FORMULA TO CALCULATE IRR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D5649-E329-44C9-BB84-4CD6BA08A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4926"/>
            <a:ext cx="10515600" cy="4872037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endParaRPr lang="en-US" dirty="0"/>
          </a:p>
          <a:p>
            <a:pPr algn="ctr"/>
            <a:r>
              <a:rPr lang="en-IN" dirty="0">
                <a:solidFill>
                  <a:srgbClr val="FF0000"/>
                </a:solidFill>
              </a:rPr>
              <a:t>IRR = D1 +  </a:t>
            </a:r>
            <a:r>
              <a:rPr lang="en-IN" u="sng" dirty="0">
                <a:solidFill>
                  <a:srgbClr val="FF0000"/>
                </a:solidFill>
              </a:rPr>
              <a:t>PVD1 -  </a:t>
            </a:r>
            <a:r>
              <a:rPr lang="en-IN" u="sng" dirty="0" err="1">
                <a:solidFill>
                  <a:srgbClr val="FF0000"/>
                </a:solidFill>
              </a:rPr>
              <a:t>PVc</a:t>
            </a:r>
            <a:r>
              <a:rPr lang="en-IN" u="sng" dirty="0">
                <a:solidFill>
                  <a:srgbClr val="FF0000"/>
                </a:solidFill>
              </a:rPr>
              <a:t>  </a:t>
            </a:r>
            <a:r>
              <a:rPr lang="en-IN" dirty="0">
                <a:solidFill>
                  <a:srgbClr val="FF0000"/>
                </a:solidFill>
              </a:rPr>
              <a:t>  X ( D2 – D1 )</a:t>
            </a:r>
            <a:endParaRPr lang="en-IN" u="sng" dirty="0">
              <a:solidFill>
                <a:srgbClr val="FF0000"/>
              </a:solidFill>
            </a:endParaRPr>
          </a:p>
          <a:p>
            <a:pPr marL="1828800" lvl="4" indent="0">
              <a:buNone/>
            </a:pPr>
            <a:r>
              <a:rPr lang="en-IN" sz="2400" dirty="0">
                <a:solidFill>
                  <a:srgbClr val="FF0000"/>
                </a:solidFill>
              </a:rPr>
              <a:t>                                   PVD1 – PVD2</a:t>
            </a:r>
          </a:p>
          <a:p>
            <a:pPr marL="1828800" lvl="4" indent="0">
              <a:buNone/>
            </a:pPr>
            <a:r>
              <a:rPr lang="en-IN" sz="2400" dirty="0"/>
              <a:t>Where,</a:t>
            </a:r>
          </a:p>
          <a:p>
            <a:pPr marL="1828800" lvl="4" indent="0">
              <a:buNone/>
            </a:pPr>
            <a:r>
              <a:rPr lang="en-IN" sz="2400" dirty="0"/>
              <a:t>D1     = Lower discounting Rate of Return</a:t>
            </a:r>
          </a:p>
          <a:p>
            <a:pPr marL="1828800" lvl="4" indent="0">
              <a:buNone/>
            </a:pPr>
            <a:r>
              <a:rPr lang="en-IN" sz="2400" dirty="0"/>
              <a:t>D2     = Higher discounting Rate of Return</a:t>
            </a:r>
          </a:p>
          <a:p>
            <a:pPr marL="1828800" lvl="4" indent="0">
              <a:buNone/>
            </a:pPr>
            <a:r>
              <a:rPr lang="en-IN" sz="2400" dirty="0"/>
              <a:t>PVD1 = Present Value of Cash Inflows at D1</a:t>
            </a:r>
          </a:p>
          <a:p>
            <a:pPr marL="1828800" lvl="4" indent="0">
              <a:buNone/>
            </a:pPr>
            <a:r>
              <a:rPr lang="en-IN" sz="2400" dirty="0"/>
              <a:t>PVD2 = Present Value of Cash Inflows at D2</a:t>
            </a:r>
          </a:p>
          <a:p>
            <a:pPr marL="1828800" lvl="4" indent="0">
              <a:buNone/>
            </a:pPr>
            <a:r>
              <a:rPr lang="en-IN" sz="2400" dirty="0" err="1"/>
              <a:t>PVc</a:t>
            </a:r>
            <a:r>
              <a:rPr lang="en-IN" sz="2400" dirty="0"/>
              <a:t>    = Present Value of Cash Outflows</a:t>
            </a:r>
          </a:p>
          <a:p>
            <a:pPr marL="1828800" lvl="4" indent="0">
              <a:buNone/>
            </a:pPr>
            <a:endParaRPr lang="en-IN" sz="24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IN" sz="2600" dirty="0">
                <a:solidFill>
                  <a:srgbClr val="00B0F0"/>
                </a:solidFill>
              </a:rPr>
              <a:t> If IRR &gt; Cost of Capital = Accept the Project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IN" sz="2600" dirty="0">
                <a:solidFill>
                  <a:srgbClr val="00B0F0"/>
                </a:solidFill>
              </a:rPr>
              <a:t> If IRR &lt; Cost of Capital = Reject the Project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FC2CA71F-B967-45EA-859E-7552FEB44FAB}"/>
              </a:ext>
            </a:extLst>
          </p:cNvPr>
          <p:cNvSpPr/>
          <p:nvPr/>
        </p:nvSpPr>
        <p:spPr>
          <a:xfrm>
            <a:off x="6010275" y="1438275"/>
            <a:ext cx="238125" cy="2952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5732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B2A3A-DF93-4E9B-9B58-F775A89F9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0"/>
            <a:ext cx="10515600" cy="1325563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pPr algn="ctr"/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CAPITAL RATIONING</a:t>
            </a:r>
            <a:endParaRPr lang="en-IN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979B1-AE62-4E33-B883-744D8D512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7900"/>
            <a:ext cx="10515600" cy="3457576"/>
          </a:xfr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7">
              <a:buFont typeface="Wingdings" panose="05000000000000000000" pitchFamily="2" charset="2"/>
              <a:buChar char="q"/>
            </a:pPr>
            <a:r>
              <a:rPr lang="en-US" sz="2800" dirty="0"/>
              <a:t> </a:t>
            </a:r>
            <a:r>
              <a:rPr lang="en-US" sz="2800" b="1" i="1" u="sng" dirty="0">
                <a:solidFill>
                  <a:srgbClr val="00B050"/>
                </a:solidFill>
              </a:rPr>
              <a:t>CAPITAL</a:t>
            </a:r>
            <a:r>
              <a:rPr lang="en-US" sz="2800" dirty="0"/>
              <a:t>        </a:t>
            </a:r>
            <a:r>
              <a:rPr lang="en-US" sz="2800" b="1" i="1" u="sng" dirty="0">
                <a:solidFill>
                  <a:srgbClr val="FF0000"/>
                </a:solidFill>
              </a:rPr>
              <a:t>RATIONING</a:t>
            </a:r>
          </a:p>
          <a:p>
            <a:pPr marL="3200400" lvl="7" indent="0">
              <a:buNone/>
            </a:pPr>
            <a:endParaRPr lang="en-US" sz="2800" dirty="0"/>
          </a:p>
          <a:p>
            <a:pPr marL="3200400" lvl="7" indent="0">
              <a:buNone/>
            </a:pPr>
            <a:r>
              <a:rPr lang="en-US" sz="2800" dirty="0"/>
              <a:t>    </a:t>
            </a:r>
            <a:r>
              <a:rPr lang="en-US" sz="2800" b="1" i="1" dirty="0">
                <a:solidFill>
                  <a:srgbClr val="00B050"/>
                </a:solidFill>
              </a:rPr>
              <a:t>Funds</a:t>
            </a:r>
            <a:r>
              <a:rPr lang="en-US" sz="2800" dirty="0"/>
              <a:t>		</a:t>
            </a:r>
            <a:r>
              <a:rPr lang="en-US" sz="2800" b="1" i="1" dirty="0">
                <a:solidFill>
                  <a:srgbClr val="FF0000"/>
                </a:solidFill>
              </a:rPr>
              <a:t>Limit / Short of</a:t>
            </a:r>
          </a:p>
          <a:p>
            <a:pPr marL="3200400" lvl="7" indent="0">
              <a:buNone/>
            </a:pPr>
            <a:endParaRPr lang="en-US" sz="2800" dirty="0"/>
          </a:p>
          <a:p>
            <a:pPr marL="914400" lvl="2" indent="0">
              <a:buNone/>
            </a:pPr>
            <a:r>
              <a:rPr lang="en-IN" sz="3000" b="1" dirty="0">
                <a:solidFill>
                  <a:srgbClr val="C00000"/>
                </a:solidFill>
              </a:rPr>
              <a:t>Therefore, </a:t>
            </a:r>
            <a:r>
              <a:rPr lang="en-IN" sz="3000" dirty="0">
                <a:solidFill>
                  <a:srgbClr val="92D050"/>
                </a:solidFill>
              </a:rPr>
              <a:t>Capital Rationing is </a:t>
            </a:r>
            <a:r>
              <a:rPr lang="en-IN" sz="3000" b="1" i="1" u="sng" dirty="0">
                <a:solidFill>
                  <a:schemeClr val="accent2">
                    <a:lumMod val="50000"/>
                  </a:schemeClr>
                </a:solidFill>
              </a:rPr>
              <a:t>a way to pick up the best projects under the Existing Capital Restrictions.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7B18C7D1-FA31-4428-9C06-FFE2E2A33C62}"/>
              </a:ext>
            </a:extLst>
          </p:cNvPr>
          <p:cNvSpPr/>
          <p:nvPr/>
        </p:nvSpPr>
        <p:spPr>
          <a:xfrm>
            <a:off x="4810125" y="2743200"/>
            <a:ext cx="161925" cy="361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5B0363A9-15AE-4427-8159-C1AAB188CF5E}"/>
              </a:ext>
            </a:extLst>
          </p:cNvPr>
          <p:cNvSpPr/>
          <p:nvPr/>
        </p:nvSpPr>
        <p:spPr>
          <a:xfrm>
            <a:off x="7058027" y="2743200"/>
            <a:ext cx="161925" cy="361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024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A34D1-791E-446B-A3FF-BEDAFF04C66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TYPES OF CAPITAL RATIONING</a:t>
            </a:r>
            <a:endParaRPr lang="en-IN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ADEB4-25E9-4FC3-8C77-7C44348D6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" y="1690688"/>
            <a:ext cx="11915776" cy="4486275"/>
          </a:xfrm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514350" indent="-514350">
              <a:buAutoNum type="arabicParenR"/>
            </a:pPr>
            <a:r>
              <a:rPr lang="en-IN" b="1" i="1" u="sng" dirty="0">
                <a:solidFill>
                  <a:srgbClr val="C00000"/>
                </a:solidFill>
              </a:rPr>
              <a:t>EXTERNAL CAPITAL RATIONING</a:t>
            </a:r>
            <a:r>
              <a:rPr lang="en-IN" dirty="0"/>
              <a:t>	        </a:t>
            </a:r>
            <a:r>
              <a:rPr lang="en-IN" b="1" i="1" dirty="0">
                <a:solidFill>
                  <a:srgbClr val="0070C0"/>
                </a:solidFill>
              </a:rPr>
              <a:t>2) </a:t>
            </a:r>
            <a:r>
              <a:rPr lang="en-IN" b="1" i="1" u="sng" dirty="0">
                <a:solidFill>
                  <a:srgbClr val="0070C0"/>
                </a:solidFill>
              </a:rPr>
              <a:t>INTERNAL CAPITAL RATIONING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       </a:t>
            </a:r>
            <a:r>
              <a:rPr lang="en-IN" b="1" i="1" u="sng" dirty="0">
                <a:solidFill>
                  <a:schemeClr val="accent2"/>
                </a:solidFill>
              </a:rPr>
              <a:t>HARD CAPITAL RATIONING</a:t>
            </a:r>
            <a:r>
              <a:rPr lang="en-IN" dirty="0"/>
              <a:t>			        </a:t>
            </a:r>
            <a:r>
              <a:rPr lang="en-IN" b="1" i="1" u="sng" dirty="0">
                <a:solidFill>
                  <a:srgbClr val="00B0F0"/>
                </a:solidFill>
              </a:rPr>
              <a:t>SOFT CAPITAL RATIONING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Company not able to raise funds 		</a:t>
            </a:r>
            <a:r>
              <a:rPr lang="en-IN" i="1" dirty="0">
                <a:solidFill>
                  <a:schemeClr val="accent4">
                    <a:lumMod val="50000"/>
                  </a:schemeClr>
                </a:solidFill>
              </a:rPr>
              <a:t>Company’s Management Restriction</a:t>
            </a:r>
            <a:r>
              <a:rPr lang="en-IN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IN" dirty="0"/>
              <a:t>from </a:t>
            </a:r>
            <a:r>
              <a:rPr lang="en-IN" b="1" i="1" dirty="0">
                <a:solidFill>
                  <a:srgbClr val="0070C0"/>
                </a:solidFill>
              </a:rPr>
              <a:t>outsiders</a:t>
            </a:r>
            <a:r>
              <a:rPr lang="en-IN" dirty="0"/>
              <a:t> like </a:t>
            </a:r>
            <a:r>
              <a:rPr lang="en-IN" b="1" i="1" dirty="0">
                <a:solidFill>
                  <a:srgbClr val="00B050"/>
                </a:solidFill>
              </a:rPr>
              <a:t>Banks, financial</a:t>
            </a:r>
            <a:r>
              <a:rPr lang="en-IN" dirty="0"/>
              <a:t>                  </a:t>
            </a:r>
            <a:r>
              <a:rPr lang="en-IN" i="1" dirty="0">
                <a:solidFill>
                  <a:schemeClr val="accent4">
                    <a:lumMod val="50000"/>
                  </a:schemeClr>
                </a:solidFill>
              </a:rPr>
              <a:t>to Finance Department</a:t>
            </a:r>
          </a:p>
          <a:p>
            <a:pPr marL="0" indent="0">
              <a:buNone/>
            </a:pPr>
            <a:r>
              <a:rPr lang="en-IN" b="1" i="1" dirty="0">
                <a:solidFill>
                  <a:srgbClr val="00B050"/>
                </a:solidFill>
              </a:rPr>
              <a:t>Institutions etc.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C27A7C09-16D9-4574-9E52-AD60BA5B4ACD}"/>
                  </a:ext>
                </a:extLst>
              </p14:cNvPr>
              <p14:cNvContentPartPr/>
              <p14:nvPr/>
            </p14:nvContentPartPr>
            <p14:xfrm>
              <a:off x="2828955" y="1295490"/>
              <a:ext cx="2924640" cy="14054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C27A7C09-16D9-4574-9E52-AD60BA5B4AC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09875" y="1276410"/>
                <a:ext cx="2962440" cy="144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20AA69D0-BFAE-404B-AFCA-196A3CFBC03A}"/>
                  </a:ext>
                </a:extLst>
              </p14:cNvPr>
              <p14:cNvContentPartPr/>
              <p14:nvPr/>
            </p14:nvContentPartPr>
            <p14:xfrm>
              <a:off x="5753235" y="1924050"/>
              <a:ext cx="2648160" cy="2149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20AA69D0-BFAE-404B-AFCA-196A3CFBC03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34155" y="1904970"/>
                <a:ext cx="2685960" cy="25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27D09A1E-9EE6-4505-8CC1-5B17B5416BEE}"/>
                  </a:ext>
                </a:extLst>
              </p14:cNvPr>
              <p14:cNvContentPartPr/>
              <p14:nvPr/>
            </p14:nvContentPartPr>
            <p14:xfrm>
              <a:off x="8410755" y="2114490"/>
              <a:ext cx="19080" cy="57672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27D09A1E-9EE6-4505-8CC1-5B17B5416BE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91675" y="2095410"/>
                <a:ext cx="56880" cy="61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11F10499-B773-4482-9418-D85A1DDDF693}"/>
                  </a:ext>
                </a:extLst>
              </p14:cNvPr>
              <p14:cNvContentPartPr/>
              <p14:nvPr/>
            </p14:nvContentPartPr>
            <p14:xfrm>
              <a:off x="2752635" y="2562330"/>
              <a:ext cx="363240" cy="2134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11F10499-B773-4482-9418-D85A1DDDF69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33555" y="2543250"/>
                <a:ext cx="401040" cy="25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EFD40AD7-B92E-4631-A200-C63B130254D4}"/>
                  </a:ext>
                </a:extLst>
              </p14:cNvPr>
              <p14:cNvContentPartPr/>
              <p14:nvPr/>
            </p14:nvContentPartPr>
            <p14:xfrm>
              <a:off x="8277195" y="2595090"/>
              <a:ext cx="330840" cy="1479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EFD40AD7-B92E-4631-A200-C63B130254D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258115" y="2576370"/>
                <a:ext cx="368640" cy="18576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Arrow: Down 17">
            <a:extLst>
              <a:ext uri="{FF2B5EF4-FFF2-40B4-BE49-F238E27FC236}">
                <a16:creationId xmlns:a16="http://schemas.microsoft.com/office/drawing/2014/main" id="{297419F0-76E2-4E68-8FB4-A476956AA481}"/>
              </a:ext>
            </a:extLst>
          </p:cNvPr>
          <p:cNvSpPr/>
          <p:nvPr/>
        </p:nvSpPr>
        <p:spPr>
          <a:xfrm>
            <a:off x="2524125" y="3238500"/>
            <a:ext cx="363240" cy="392795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3B8D963D-D274-4AA9-806F-B654574E2BAF}"/>
              </a:ext>
            </a:extLst>
          </p:cNvPr>
          <p:cNvSpPr/>
          <p:nvPr/>
        </p:nvSpPr>
        <p:spPr>
          <a:xfrm>
            <a:off x="8534400" y="3225920"/>
            <a:ext cx="363240" cy="392795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37B1297B-AD7E-47DF-AE18-F4248BA8B947}"/>
              </a:ext>
            </a:extLst>
          </p:cNvPr>
          <p:cNvSpPr/>
          <p:nvPr/>
        </p:nvSpPr>
        <p:spPr>
          <a:xfrm>
            <a:off x="2524125" y="4279989"/>
            <a:ext cx="363240" cy="392795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A6E7F9EC-9B7D-4A4C-A575-3A7A80768649}"/>
              </a:ext>
            </a:extLst>
          </p:cNvPr>
          <p:cNvSpPr/>
          <p:nvPr/>
        </p:nvSpPr>
        <p:spPr>
          <a:xfrm>
            <a:off x="8608590" y="4302406"/>
            <a:ext cx="363240" cy="392795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9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8E3A1-90D8-4E34-B3E8-8B4D6E96369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pPr algn="ctr"/>
            <a:r>
              <a:rPr lang="en-US" dirty="0"/>
              <a:t>PROJECT DECISION UNDER CAPITAL RATIONING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40E67-7A2D-45EA-8418-12F3494D9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25" y="1825625"/>
            <a:ext cx="11953875" cy="4351338"/>
          </a:xfrm>
          <a:ln>
            <a:solidFill>
              <a:schemeClr val="bg2">
                <a:lumMod val="1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u="sng" dirty="0">
                <a:solidFill>
                  <a:srgbClr val="C00000"/>
                </a:solidFill>
              </a:rPr>
              <a:t>TYPES OF PROJECTS</a:t>
            </a:r>
          </a:p>
          <a:p>
            <a:pPr algn="ctr"/>
            <a:endParaRPr lang="en-US" b="1" u="sng" dirty="0">
              <a:solidFill>
                <a:srgbClr val="C00000"/>
              </a:solidFill>
            </a:endParaRPr>
          </a:p>
          <a:p>
            <a:pPr marL="514350" indent="-514350">
              <a:buAutoNum type="alphaUcParenR"/>
            </a:pPr>
            <a:r>
              <a:rPr lang="en-IN" b="1" i="1" u="sng" dirty="0">
                <a:solidFill>
                  <a:schemeClr val="accent1">
                    <a:lumMod val="75000"/>
                  </a:schemeClr>
                </a:solidFill>
              </a:rPr>
              <a:t>DIVISIBLE PROJECTS</a:t>
            </a:r>
            <a:r>
              <a:rPr lang="en-IN" dirty="0"/>
              <a:t>				</a:t>
            </a:r>
            <a:r>
              <a:rPr lang="en-IN" b="1" i="1" dirty="0">
                <a:solidFill>
                  <a:schemeClr val="accent2"/>
                </a:solidFill>
              </a:rPr>
              <a:t>                    </a:t>
            </a:r>
            <a:r>
              <a:rPr lang="en-IN" b="1" i="1" dirty="0">
                <a:solidFill>
                  <a:srgbClr val="00B050"/>
                </a:solidFill>
              </a:rPr>
              <a:t>B) </a:t>
            </a:r>
            <a:r>
              <a:rPr lang="en-IN" b="1" i="1" u="sng" dirty="0">
                <a:solidFill>
                  <a:srgbClr val="00B050"/>
                </a:solidFill>
              </a:rPr>
              <a:t>INDIVISIBLE PROJECTS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US" b="1" i="1" dirty="0"/>
              <a:t>Projects can be </a:t>
            </a:r>
            <a:r>
              <a:rPr lang="en-US" b="1" i="1" u="sng" dirty="0">
                <a:solidFill>
                  <a:schemeClr val="accent4">
                    <a:lumMod val="50000"/>
                  </a:schemeClr>
                </a:solidFill>
              </a:rPr>
              <a:t>selected proportionately</a:t>
            </a:r>
            <a:r>
              <a:rPr lang="en-US" dirty="0"/>
              <a:t>		</a:t>
            </a:r>
            <a:r>
              <a:rPr lang="en-US" b="1" i="1" dirty="0">
                <a:solidFill>
                  <a:srgbClr val="C00000"/>
                </a:solidFill>
              </a:rPr>
              <a:t>Projects </a:t>
            </a:r>
            <a:r>
              <a:rPr lang="en-US" b="1" i="1" u="sng" dirty="0">
                <a:solidFill>
                  <a:srgbClr val="FF0000"/>
                </a:solidFill>
              </a:rPr>
              <a:t>can not be selected</a:t>
            </a:r>
          </a:p>
          <a:p>
            <a:pPr marL="0" indent="0">
              <a:buNone/>
            </a:pPr>
            <a:r>
              <a:rPr lang="en-US" b="1" i="1" dirty="0">
                <a:solidFill>
                  <a:schemeClr val="accent4">
                    <a:lumMod val="75000"/>
                  </a:schemeClr>
                </a:solidFill>
              </a:rPr>
              <a:t>e.g.:- </a:t>
            </a:r>
            <a:r>
              <a:rPr lang="en-US" b="1" i="1" u="sng" dirty="0">
                <a:solidFill>
                  <a:schemeClr val="accent4">
                    <a:lumMod val="75000"/>
                  </a:schemeClr>
                </a:solidFill>
              </a:rPr>
              <a:t>Construction of Building</a:t>
            </a:r>
            <a:r>
              <a:rPr lang="en-US" b="1" i="1" dirty="0">
                <a:solidFill>
                  <a:schemeClr val="accent4">
                    <a:lumMod val="75000"/>
                  </a:schemeClr>
                </a:solidFill>
              </a:rPr>
              <a:t> etc.</a:t>
            </a:r>
            <a:r>
              <a:rPr lang="en-US" dirty="0"/>
              <a:t>			            </a:t>
            </a:r>
            <a:r>
              <a:rPr lang="en-US" b="1" i="1" u="sng" dirty="0">
                <a:solidFill>
                  <a:srgbClr val="FF0000"/>
                </a:solidFill>
              </a:rPr>
              <a:t>proportionately.</a:t>
            </a:r>
          </a:p>
          <a:p>
            <a:pPr marL="0" indent="0">
              <a:buNone/>
            </a:pPr>
            <a:r>
              <a:rPr lang="en-US" dirty="0"/>
              <a:t>								</a:t>
            </a:r>
            <a:r>
              <a:rPr lang="en-US" b="1" i="1" dirty="0">
                <a:solidFill>
                  <a:schemeClr val="accent1"/>
                </a:solidFill>
              </a:rPr>
              <a:t>e.g.:- </a:t>
            </a:r>
            <a:r>
              <a:rPr lang="en-US" b="1" i="1" u="sng" dirty="0">
                <a:solidFill>
                  <a:schemeClr val="accent1"/>
                </a:solidFill>
              </a:rPr>
              <a:t>Construction of Bridge</a:t>
            </a:r>
            <a:r>
              <a:rPr lang="en-US" b="1" i="1" dirty="0">
                <a:solidFill>
                  <a:schemeClr val="accent1"/>
                </a:solidFill>
              </a:rPr>
              <a:t> etc.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u="sng" dirty="0">
                <a:solidFill>
                  <a:srgbClr val="7030A0"/>
                </a:solidFill>
              </a:rPr>
              <a:t>Basis of Selection </a:t>
            </a:r>
            <a:r>
              <a:rPr lang="en-US" dirty="0"/>
              <a:t>is </a:t>
            </a:r>
            <a:r>
              <a:rPr lang="en-US" b="1" i="1" u="sng" dirty="0">
                <a:solidFill>
                  <a:srgbClr val="C00000"/>
                </a:solidFill>
              </a:rPr>
              <a:t>Profitability Index</a:t>
            </a:r>
            <a:r>
              <a:rPr lang="en-US" dirty="0"/>
              <a:t>			 </a:t>
            </a:r>
            <a:r>
              <a:rPr lang="en-US" b="1" i="1" u="sng" dirty="0">
                <a:solidFill>
                  <a:srgbClr val="7030A0"/>
                </a:solidFill>
              </a:rPr>
              <a:t>Basis of Selection </a:t>
            </a:r>
            <a:r>
              <a:rPr lang="en-US" dirty="0"/>
              <a:t>is </a:t>
            </a:r>
            <a:r>
              <a:rPr lang="en-US" b="1" i="1" u="sng" dirty="0">
                <a:solidFill>
                  <a:srgbClr val="00B050"/>
                </a:solidFill>
              </a:rPr>
              <a:t>NPV</a:t>
            </a:r>
          </a:p>
          <a:p>
            <a:pPr marL="0" indent="0">
              <a:buNone/>
            </a:pPr>
            <a:r>
              <a:rPr lang="en-US" dirty="0"/>
              <a:t>								  i.e. </a:t>
            </a:r>
            <a:r>
              <a:rPr lang="en-US" b="1" i="1" u="sng" dirty="0">
                <a:solidFill>
                  <a:srgbClr val="00B050"/>
                </a:solidFill>
              </a:rPr>
              <a:t>Net Present Value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684213A3-EAFC-4500-9641-EF2E924C164B}"/>
                  </a:ext>
                </a:extLst>
              </p14:cNvPr>
              <p14:cNvContentPartPr/>
              <p14:nvPr/>
            </p14:nvContentPartPr>
            <p14:xfrm>
              <a:off x="2352675" y="2152650"/>
              <a:ext cx="3791160" cy="36720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684213A3-EAFC-4500-9641-EF2E924C164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33595" y="2133570"/>
                <a:ext cx="3828960" cy="40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0F49051B-B631-4B49-8829-CB4D3213AE5C}"/>
                  </a:ext>
                </a:extLst>
              </p14:cNvPr>
              <p14:cNvContentPartPr/>
              <p14:nvPr/>
            </p14:nvContentPartPr>
            <p14:xfrm>
              <a:off x="6143475" y="2162010"/>
              <a:ext cx="4124880" cy="18144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0F49051B-B631-4B49-8829-CB4D3213AE5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24395" y="2142930"/>
                <a:ext cx="416268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316484A8-7C7D-4E82-9E7D-E836943101B0}"/>
                  </a:ext>
                </a:extLst>
              </p14:cNvPr>
              <p14:cNvContentPartPr/>
              <p14:nvPr/>
            </p14:nvContentPartPr>
            <p14:xfrm>
              <a:off x="10267995" y="2304930"/>
              <a:ext cx="9720" cy="2480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316484A8-7C7D-4E82-9E7D-E836943101B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248915" y="2285850"/>
                <a:ext cx="47520" cy="28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B8084A19-B9F7-4CB4-9F91-0A5103FB439D}"/>
                  </a:ext>
                </a:extLst>
              </p14:cNvPr>
              <p14:cNvContentPartPr/>
              <p14:nvPr/>
            </p14:nvContentPartPr>
            <p14:xfrm>
              <a:off x="10163235" y="2409690"/>
              <a:ext cx="222480" cy="21960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B8084A19-B9F7-4CB4-9F91-0A5103FB439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144155" y="2390610"/>
                <a:ext cx="260280" cy="25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AC34191C-45AE-46C7-AC60-7D8510CEAB66}"/>
                  </a:ext>
                </a:extLst>
              </p14:cNvPr>
              <p14:cNvContentPartPr/>
              <p14:nvPr/>
            </p14:nvContentPartPr>
            <p14:xfrm>
              <a:off x="2438355" y="2457570"/>
              <a:ext cx="360" cy="1242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AC34191C-45AE-46C7-AC60-7D8510CEAB6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419275" y="2438490"/>
                <a:ext cx="3816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ADDD9B6E-6807-437F-B6FC-B73C0EE6B30D}"/>
                  </a:ext>
                </a:extLst>
              </p14:cNvPr>
              <p14:cNvContentPartPr/>
              <p14:nvPr/>
            </p14:nvContentPartPr>
            <p14:xfrm>
              <a:off x="2448075" y="2495730"/>
              <a:ext cx="28800" cy="10512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ADDD9B6E-6807-437F-B6FC-B73C0EE6B30D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428995" y="2476650"/>
                <a:ext cx="66600" cy="14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22D5EFD-418F-4B72-8094-3B98EDD06AA7}"/>
                  </a:ext>
                </a:extLst>
              </p14:cNvPr>
              <p14:cNvContentPartPr/>
              <p14:nvPr/>
            </p14:nvContentPartPr>
            <p14:xfrm>
              <a:off x="2333595" y="2409690"/>
              <a:ext cx="238680" cy="21960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22D5EFD-418F-4B72-8094-3B98EDD06AA7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314515" y="2390610"/>
                <a:ext cx="276480" cy="25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3042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A67FB-AB4A-4C44-89B6-931DFE64755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b="1" i="1" u="sng" dirty="0"/>
              <a:t>SENSITIVITY ANALYSIS</a:t>
            </a:r>
            <a:endParaRPr lang="en-IN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EBFB5-69DA-4D87-849B-6965A433B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4003674"/>
          </a:xfrm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b="1" i="1" u="sng" dirty="0">
                <a:solidFill>
                  <a:srgbClr val="C00000"/>
                </a:solidFill>
              </a:rPr>
              <a:t>MEANING OF SENSITIVITY ANALYSIS</a:t>
            </a:r>
            <a:r>
              <a:rPr lang="en-US" dirty="0"/>
              <a:t>:-  Sensitivity Analysis is </a:t>
            </a:r>
          </a:p>
          <a:p>
            <a:pPr marL="0" indent="0">
              <a:buNone/>
            </a:pPr>
            <a:r>
              <a:rPr lang="en-US" dirty="0"/>
              <a:t>    A Technique of focusing the </a:t>
            </a:r>
            <a:r>
              <a:rPr lang="en-US" i="1" u="sng" dirty="0">
                <a:solidFill>
                  <a:schemeClr val="accent6">
                    <a:lumMod val="50000"/>
                  </a:schemeClr>
                </a:solidFill>
              </a:rPr>
              <a:t>Attention of the Management on Critical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en-US" i="1" u="sng" dirty="0">
                <a:solidFill>
                  <a:schemeClr val="accent6">
                    <a:lumMod val="50000"/>
                  </a:schemeClr>
                </a:solidFill>
              </a:rPr>
              <a:t>Variables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It shows where additional analysis is beneficial for the projects.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Here we have </a:t>
            </a:r>
            <a:r>
              <a:rPr lang="en-US" b="1" i="1" u="sng" dirty="0">
                <a:solidFill>
                  <a:schemeClr val="accent1"/>
                </a:solidFill>
              </a:rPr>
              <a:t>to think about unfavourable changes/conditions</a:t>
            </a:r>
            <a:r>
              <a:rPr lang="en-US" dirty="0"/>
              <a:t> i.e.</a:t>
            </a:r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b="1" i="1" u="sng" dirty="0">
                <a:solidFill>
                  <a:srgbClr val="FF0000"/>
                </a:solidFill>
              </a:rPr>
              <a:t>What unfavourable changes bring our NPV to Zero</a:t>
            </a:r>
            <a:r>
              <a:rPr lang="en-US" b="1" i="1" dirty="0">
                <a:solidFill>
                  <a:srgbClr val="FF0000"/>
                </a:solidFill>
              </a:rPr>
              <a:t> &amp; </a:t>
            </a:r>
            <a:r>
              <a:rPr lang="en-US" b="1" i="1" u="sng" dirty="0">
                <a:solidFill>
                  <a:srgbClr val="FF0000"/>
                </a:solidFill>
              </a:rPr>
              <a:t>How much</a:t>
            </a:r>
            <a:r>
              <a:rPr lang="en-US" b="1" i="1" dirty="0">
                <a:solidFill>
                  <a:srgbClr val="FF0000"/>
                </a:solidFill>
              </a:rPr>
              <a:t>  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FF0000"/>
                </a:solidFill>
              </a:rPr>
              <a:t>     </a:t>
            </a:r>
            <a:r>
              <a:rPr lang="en-US" b="1" i="1" u="sng" dirty="0">
                <a:solidFill>
                  <a:srgbClr val="FF0000"/>
                </a:solidFill>
              </a:rPr>
              <a:t>percentage change will bring our NPV to Zero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36042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12B31-1BAE-43AE-B55C-ADEF1B320A5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</p:spPr>
        <p:txBody>
          <a:bodyPr/>
          <a:lstStyle/>
          <a:p>
            <a:pPr algn="ctr"/>
            <a:r>
              <a:rPr lang="en-US" b="1" i="1" u="sng" dirty="0"/>
              <a:t>SENSITIVITY ANALYSIS</a:t>
            </a:r>
            <a:endParaRPr lang="en-IN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3CD10-8627-4ED9-BA2C-590D33755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Sensitivity Analysis </a:t>
            </a:r>
            <a:r>
              <a:rPr lang="en-US" sz="3200" b="1" i="1" u="sng" dirty="0">
                <a:solidFill>
                  <a:srgbClr val="FF0000"/>
                </a:solidFill>
              </a:rPr>
              <a:t>helps to mitigate the impact of influences</a:t>
            </a:r>
            <a:r>
              <a:rPr lang="en-US" sz="3200" dirty="0">
                <a:solidFill>
                  <a:srgbClr val="FF0000"/>
                </a:solidFill>
              </a:rPr>
              <a:t>,</a:t>
            </a:r>
            <a:r>
              <a:rPr lang="en-US" sz="3200" dirty="0"/>
              <a:t> depending upon the severity of damage occurring out of risks.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If </a:t>
            </a:r>
            <a:r>
              <a:rPr lang="en-US" sz="3200" b="1" i="1" u="sng" dirty="0">
                <a:solidFill>
                  <a:srgbClr val="C00000"/>
                </a:solidFill>
              </a:rPr>
              <a:t>percentage change in any factors will be less, then more sensitive</a:t>
            </a:r>
            <a:r>
              <a:rPr lang="en-US" sz="3200" dirty="0"/>
              <a:t> it will be because small change will bring our NPV to zero &amp; vice versa.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sz="3200" b="1" i="1" u="sng" dirty="0">
                <a:solidFill>
                  <a:srgbClr val="002060"/>
                </a:solidFill>
              </a:rPr>
              <a:t>e.g</a:t>
            </a:r>
            <a:r>
              <a:rPr lang="en-US" sz="3200" dirty="0"/>
              <a:t>.:- if </a:t>
            </a:r>
            <a:r>
              <a:rPr lang="en-US" sz="3200" b="1" i="1" u="sng" dirty="0">
                <a:solidFill>
                  <a:srgbClr val="00B050"/>
                </a:solidFill>
              </a:rPr>
              <a:t>Factors/Variables like Project Cost increases by a small percentage which will bring our NPV to zero</a:t>
            </a:r>
            <a:r>
              <a:rPr lang="en-US" sz="3200" dirty="0"/>
              <a:t> </a:t>
            </a:r>
            <a:r>
              <a:rPr lang="en-US" sz="3200" b="1" i="1" u="sng" dirty="0">
                <a:solidFill>
                  <a:srgbClr val="FF0000"/>
                </a:solidFill>
              </a:rPr>
              <a:t>so the Project cost Factors is a major concern for the organization</a:t>
            </a:r>
            <a:r>
              <a:rPr lang="en-US" sz="3200" dirty="0"/>
              <a:t>. Therefore, to control the Influence sensitivities are analyzed.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999945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64923-AB45-4261-8CE2-C130F42C0AE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C0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dirty="0"/>
              <a:t>DECISION TREE ANALYSIS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E8FC5-ED7E-497A-BF49-20022F041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3250"/>
            <a:ext cx="10515600" cy="4351338"/>
          </a:xfrm>
          <a:ln>
            <a:solidFill>
              <a:srgbClr val="00206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b="1" u="sng" dirty="0">
                <a:solidFill>
                  <a:srgbClr val="FF0000"/>
                </a:solidFill>
              </a:rPr>
              <a:t>MEANING OF DECISION TREE ANALYSIS</a:t>
            </a:r>
            <a:r>
              <a:rPr lang="en-US" dirty="0"/>
              <a:t>:-  Decision Tree Analysis is a </a:t>
            </a:r>
            <a:r>
              <a:rPr lang="en-US" b="1" i="1" u="sng" dirty="0">
                <a:solidFill>
                  <a:srgbClr val="00B050"/>
                </a:solidFill>
              </a:rPr>
              <a:t>Quantitative Technique used to evaluate Risky Proposals</a:t>
            </a:r>
            <a:r>
              <a:rPr lang="en-US" dirty="0"/>
              <a:t>. It involves </a:t>
            </a:r>
            <a:r>
              <a:rPr lang="en-US" b="1" i="1" u="sng" dirty="0">
                <a:solidFill>
                  <a:schemeClr val="accent2">
                    <a:lumMod val="50000"/>
                  </a:schemeClr>
                </a:solidFill>
              </a:rPr>
              <a:t>sequence of decision over time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A Decision Tree is a </a:t>
            </a:r>
            <a:r>
              <a:rPr lang="en-US" b="1" i="1" u="sng" dirty="0">
                <a:solidFill>
                  <a:schemeClr val="accent1"/>
                </a:solidFill>
              </a:rPr>
              <a:t>Branching Diagram</a:t>
            </a:r>
            <a:r>
              <a:rPr lang="en-US" dirty="0"/>
              <a:t> which is similar to a Probability Tree.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It represents problems in a series of decisions to be made under conditions of uncertainty.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It is a </a:t>
            </a:r>
            <a:r>
              <a:rPr lang="en-US" b="1" i="1" u="sng" dirty="0">
                <a:solidFill>
                  <a:srgbClr val="C00000"/>
                </a:solidFill>
              </a:rPr>
              <a:t>Diagrammatic Representation of the Relationship among decisions &amp; pay offs ( Outcomes</a:t>
            </a:r>
            <a:r>
              <a:rPr lang="en-US" u="sng" dirty="0">
                <a:solidFill>
                  <a:srgbClr val="C00000"/>
                </a:solidFill>
              </a:rPr>
              <a:t>) </a:t>
            </a:r>
            <a:r>
              <a:rPr lang="en-US" dirty="0"/>
              <a:t>where </a:t>
            </a:r>
            <a:r>
              <a:rPr lang="en-US" b="1" i="1" u="sng" dirty="0">
                <a:solidFill>
                  <a:srgbClr val="002060"/>
                </a:solidFill>
              </a:rPr>
              <a:t>it indicates the magnitude of probability &amp; inter relationship of all possible outcomes.</a:t>
            </a:r>
            <a:endParaRPr lang="en-IN" b="1" i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954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097C6-E6FD-46F2-92A0-311C7D126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35075"/>
          </a:xfrm>
          <a:solidFill>
            <a:schemeClr val="accent4"/>
          </a:solidFill>
        </p:spPr>
        <p:txBody>
          <a:bodyPr/>
          <a:lstStyle/>
          <a:p>
            <a:r>
              <a:rPr lang="en-US" dirty="0"/>
              <a:t>DEFINITION OF CAPITAL BUDGETING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60089-50AF-4EE9-8D65-57462C579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6449"/>
            <a:ext cx="10515600" cy="37909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DEFINITION:</a:t>
            </a:r>
            <a:r>
              <a:rPr lang="en-US" sz="4000" dirty="0"/>
              <a:t>  According to John. J. Hampton:-</a:t>
            </a:r>
          </a:p>
          <a:p>
            <a:pPr marL="0" indent="0">
              <a:buNone/>
            </a:pPr>
            <a:r>
              <a:rPr lang="en-US" sz="4000" dirty="0"/>
              <a:t>				Capital Budgeting describes </a:t>
            </a:r>
          </a:p>
          <a:p>
            <a:r>
              <a:rPr lang="en-US" sz="4000" dirty="0"/>
              <a:t> The Firm’s </a:t>
            </a:r>
            <a:r>
              <a:rPr lang="en-US" sz="4000" dirty="0">
                <a:solidFill>
                  <a:schemeClr val="accent2"/>
                </a:solidFill>
              </a:rPr>
              <a:t>Formal</a:t>
            </a:r>
            <a:r>
              <a:rPr lang="en-US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>
                <a:solidFill>
                  <a:schemeClr val="accent2"/>
                </a:solidFill>
              </a:rPr>
              <a:t>Planning Process</a:t>
            </a:r>
          </a:p>
          <a:p>
            <a:r>
              <a:rPr lang="en-US" sz="4000" dirty="0"/>
              <a:t> for the </a:t>
            </a:r>
            <a:r>
              <a:rPr lang="en-US" sz="4000" dirty="0">
                <a:solidFill>
                  <a:schemeClr val="accent1"/>
                </a:solidFill>
              </a:rPr>
              <a:t>Acquisition and Investment of Capital.</a:t>
            </a:r>
            <a:endParaRPr lang="en-US" sz="4000" b="1" i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IN" sz="4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999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D0769-6EC4-4E20-9B52-673DB1AE6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96975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     FEATURES OF CAPITAL BUDGETING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8F79E-19F5-444A-827D-D78AEF55C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 Non Repetitive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 Large Investment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 Uncertain Returns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 Top most level involvement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 Systematic Process: It involves, 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i="1" dirty="0"/>
              <a:t> Project Generation ( generation of ideas)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i="1" dirty="0"/>
              <a:t> Project Evaluation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i="1" dirty="0"/>
              <a:t>Project selection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i="1" dirty="0"/>
              <a:t>Project execution</a:t>
            </a:r>
          </a:p>
          <a:p>
            <a:pPr lvl="7">
              <a:buFont typeface="Wingdings" panose="05000000000000000000" pitchFamily="2" charset="2"/>
              <a:buChar char="ü"/>
            </a:pPr>
            <a:r>
              <a:rPr lang="en-IN" sz="2000" i="1" dirty="0"/>
              <a:t>Project follow-up</a:t>
            </a:r>
          </a:p>
          <a:p>
            <a:pPr marL="3200400" lvl="7" indent="0">
              <a:buNone/>
            </a:pPr>
            <a:endParaRPr lang="en-IN" i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i="1" dirty="0">
                <a:solidFill>
                  <a:schemeClr val="accent2">
                    <a:lumMod val="50000"/>
                  </a:schemeClr>
                </a:solidFill>
              </a:rPr>
              <a:t> Irreversible Decision</a:t>
            </a:r>
          </a:p>
          <a:p>
            <a:pPr lvl="7">
              <a:buFont typeface="Wingdings" panose="05000000000000000000" pitchFamily="2" charset="2"/>
              <a:buChar char="ü"/>
            </a:pPr>
            <a:endParaRPr lang="en-IN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83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ABC98-933C-4558-9088-7C919F4B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726"/>
            <a:ext cx="10515600" cy="914400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en-US" dirty="0"/>
              <a:t>      CAPITAL BUDGETING TECHNIQUES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708AA-6708-4211-8729-EC62AF045A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2526"/>
            <a:ext cx="10515600" cy="3257550"/>
          </a:xfrm>
          <a:solidFill>
            <a:schemeClr val="accent4">
              <a:lumMod val="40000"/>
              <a:lumOff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algn="ctr"/>
            <a:r>
              <a:rPr lang="en-US" i="1" u="sng" dirty="0">
                <a:solidFill>
                  <a:schemeClr val="accent1"/>
                </a:solidFill>
              </a:rPr>
              <a:t>CAPITAL BUDGETING TECHNIQUES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1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NON-DISCOUNTED TECHNIQUE				      B.   DISCOUNTED TECHNIQUE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342900" indent="-342900">
              <a:buFont typeface="+mj-lt"/>
              <a:buAutoNum type="alphaLcParenR"/>
            </a:pPr>
            <a:r>
              <a:rPr lang="en-US" sz="1800" dirty="0"/>
              <a:t>Pay Back Period						a) Discounted Pay Back Period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800" dirty="0"/>
              <a:t>Average or Accounting Rate Of Return			b) Net Present Value</a:t>
            </a:r>
          </a:p>
          <a:p>
            <a:pPr marL="457200" lvl="1" indent="0">
              <a:buNone/>
            </a:pPr>
            <a:r>
              <a:rPr lang="en-US" sz="1800" dirty="0"/>
              <a:t>							c)  Profitability Index or Benefit Cost Ratio</a:t>
            </a:r>
          </a:p>
          <a:p>
            <a:pPr marL="457200" lvl="1" indent="0">
              <a:buNone/>
            </a:pPr>
            <a:r>
              <a:rPr lang="en-US" sz="1800" dirty="0"/>
              <a:t>							d) Internal Rate of Return</a:t>
            </a:r>
          </a:p>
          <a:p>
            <a:pPr marL="3657600" lvl="8" indent="0">
              <a:buNone/>
            </a:pPr>
            <a:r>
              <a:rPr lang="en-US" u="sng" dirty="0"/>
              <a:t>                                                                                                      </a:t>
            </a:r>
          </a:p>
        </p:txBody>
      </p:sp>
      <p:sp>
        <p:nvSpPr>
          <p:cNvPr id="7" name="Callout: Left-Right Arrow 6">
            <a:extLst>
              <a:ext uri="{FF2B5EF4-FFF2-40B4-BE49-F238E27FC236}">
                <a16:creationId xmlns:a16="http://schemas.microsoft.com/office/drawing/2014/main" id="{7AF8C48B-6860-4A1F-B5AE-83E4B6653D2A}"/>
              </a:ext>
            </a:extLst>
          </p:cNvPr>
          <p:cNvSpPr/>
          <p:nvPr/>
        </p:nvSpPr>
        <p:spPr>
          <a:xfrm>
            <a:off x="4514850" y="1504951"/>
            <a:ext cx="2838450" cy="638174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86E96B43-7FAA-4204-A887-8D7013F10D96}"/>
              </a:ext>
            </a:extLst>
          </p:cNvPr>
          <p:cNvSpPr/>
          <p:nvPr/>
        </p:nvSpPr>
        <p:spPr>
          <a:xfrm>
            <a:off x="2419350" y="2066925"/>
            <a:ext cx="352425" cy="4476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0E5FB565-3E5E-4DEA-8CF9-E81F2E2B457D}"/>
              </a:ext>
            </a:extLst>
          </p:cNvPr>
          <p:cNvSpPr/>
          <p:nvPr/>
        </p:nvSpPr>
        <p:spPr>
          <a:xfrm>
            <a:off x="8801100" y="2066925"/>
            <a:ext cx="352425" cy="4476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8561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68205-DEFD-4380-AB9A-C0997352C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  <a:solidFill>
            <a:schemeClr val="accent4"/>
          </a:solidFill>
        </p:spPr>
        <p:txBody>
          <a:bodyPr/>
          <a:lstStyle/>
          <a:p>
            <a:pPr algn="ctr"/>
            <a:r>
              <a:rPr lang="en-US" dirty="0"/>
              <a:t>NON-DISCOUNTED TECHNIQUES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F4681-E01B-4536-AF23-55411B906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" y="1066800"/>
            <a:ext cx="12192000" cy="4995863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txBody>
          <a:bodyPr/>
          <a:lstStyle/>
          <a:p>
            <a:pPr marL="514350" indent="-514350" algn="ctr">
              <a:buFont typeface="+mj-lt"/>
              <a:buAutoNum type="alphaLcParenR"/>
            </a:pPr>
            <a:r>
              <a:rPr lang="en-US" u="sng" dirty="0">
                <a:solidFill>
                  <a:schemeClr val="accent5"/>
                </a:solidFill>
              </a:rPr>
              <a:t>Pay Back Period Method</a:t>
            </a:r>
          </a:p>
          <a:p>
            <a:pPr marL="0" indent="0">
              <a:buNone/>
            </a:pPr>
            <a:r>
              <a:rPr lang="en-US" sz="1800" dirty="0" err="1"/>
              <a:t>i</a:t>
            </a:r>
            <a:r>
              <a:rPr lang="en-US" sz="1800" dirty="0"/>
              <a:t>) Cash Inflow in the nature of 				ii) Cash Inflow in the nature of </a:t>
            </a:r>
          </a:p>
          <a:p>
            <a:pPr marL="0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Uniform Amounts</a:t>
            </a:r>
            <a:r>
              <a:rPr lang="en-US" sz="1800" dirty="0"/>
              <a:t>						     </a:t>
            </a:r>
            <a:r>
              <a:rPr lang="en-US" sz="1800" i="1" dirty="0">
                <a:solidFill>
                  <a:srgbClr val="7030A0"/>
                </a:solidFill>
              </a:rPr>
              <a:t>Uneven Amounts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FORMULA: 						 FORMULA: </a:t>
            </a:r>
          </a:p>
          <a:p>
            <a:pPr marL="0" indent="0">
              <a:buNone/>
            </a:pPr>
            <a:r>
              <a:rPr lang="en-US" sz="1800" dirty="0"/>
              <a:t>						Pay Back Period= PBP falls after year + </a:t>
            </a:r>
            <a:r>
              <a:rPr lang="en-US" sz="1800" u="sng" dirty="0"/>
              <a:t>Required  Amount</a:t>
            </a:r>
          </a:p>
          <a:p>
            <a:pPr marL="0" indent="0">
              <a:buNone/>
            </a:pPr>
            <a:r>
              <a:rPr lang="en-US" sz="1800" dirty="0"/>
              <a:t>Pay Back Period = </a:t>
            </a:r>
            <a:r>
              <a:rPr lang="en-US" sz="1800" u="sng" dirty="0"/>
              <a:t>Initial Investments</a:t>
            </a:r>
            <a:r>
              <a:rPr lang="en-US" sz="1800" dirty="0"/>
              <a:t>	               					               Annual net cash inflow 	</a:t>
            </a:r>
          </a:p>
          <a:p>
            <a:pPr marL="0" indent="0">
              <a:buNone/>
            </a:pPr>
            <a:r>
              <a:rPr lang="en-US" sz="1800" dirty="0"/>
              <a:t>	              Annual Cash Inflow	  						After PBP falls year</a:t>
            </a:r>
          </a:p>
        </p:txBody>
      </p:sp>
      <p:sp>
        <p:nvSpPr>
          <p:cNvPr id="5" name="Arrow: Left-Right-Up 4">
            <a:extLst>
              <a:ext uri="{FF2B5EF4-FFF2-40B4-BE49-F238E27FC236}">
                <a16:creationId xmlns:a16="http://schemas.microsoft.com/office/drawing/2014/main" id="{487A87E9-56E3-4014-A63F-6A8DB31FCB2C}"/>
              </a:ext>
            </a:extLst>
          </p:cNvPr>
          <p:cNvSpPr/>
          <p:nvPr/>
        </p:nvSpPr>
        <p:spPr>
          <a:xfrm>
            <a:off x="3419475" y="1435100"/>
            <a:ext cx="3057525" cy="822325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8FFC8D73-C126-43A6-B0EA-190CFAE8DBB8}"/>
              </a:ext>
            </a:extLst>
          </p:cNvPr>
          <p:cNvSpPr/>
          <p:nvPr/>
        </p:nvSpPr>
        <p:spPr>
          <a:xfrm>
            <a:off x="1733550" y="2343150"/>
            <a:ext cx="238125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0282097A-33E6-4C2D-836F-BF58D18DAC53}"/>
              </a:ext>
            </a:extLst>
          </p:cNvPr>
          <p:cNvSpPr/>
          <p:nvPr/>
        </p:nvSpPr>
        <p:spPr>
          <a:xfrm>
            <a:off x="8810625" y="2343150"/>
            <a:ext cx="238125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6F5EC0-25FD-4B11-9B3A-DDD9EFB61F85}"/>
              </a:ext>
            </a:extLst>
          </p:cNvPr>
          <p:cNvCxnSpPr>
            <a:cxnSpLocks/>
          </p:cNvCxnSpPr>
          <p:nvPr/>
        </p:nvCxnSpPr>
        <p:spPr>
          <a:xfrm>
            <a:off x="4948237" y="2486025"/>
            <a:ext cx="71438" cy="3009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906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2DC93-D319-4B39-84CC-CBFA1308C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752475"/>
          </a:xfrm>
          <a:solidFill>
            <a:schemeClr val="accent4"/>
          </a:solidFill>
        </p:spPr>
        <p:txBody>
          <a:bodyPr/>
          <a:lstStyle/>
          <a:p>
            <a:pPr algn="ctr"/>
            <a:r>
              <a:rPr lang="en-US" dirty="0"/>
              <a:t>NON-DISCOUNTED TECHNIQUE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A71C1-B6DA-4BFF-B01C-BFF9D22F0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2500"/>
            <a:ext cx="12192000" cy="6219825"/>
          </a:xfrm>
          <a:ln>
            <a:solidFill>
              <a:srgbClr val="FF0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u="sng" dirty="0">
                <a:solidFill>
                  <a:schemeClr val="accent1"/>
                </a:solidFill>
              </a:rPr>
              <a:t>b) Average or Accounting Rate Of Return</a:t>
            </a:r>
          </a:p>
          <a:p>
            <a:pPr algn="ctr"/>
            <a:endParaRPr lang="en-US" dirty="0"/>
          </a:p>
          <a:p>
            <a:pPr algn="ctr"/>
            <a:r>
              <a:rPr lang="en-US" sz="2000" dirty="0">
                <a:solidFill>
                  <a:schemeClr val="accent2"/>
                </a:solidFill>
              </a:rPr>
              <a:t>ARR = </a:t>
            </a:r>
            <a:r>
              <a:rPr lang="en-US" sz="2000" u="sng" dirty="0">
                <a:solidFill>
                  <a:schemeClr val="accent2"/>
                </a:solidFill>
              </a:rPr>
              <a:t>Average Net Profit After Tax  </a:t>
            </a:r>
            <a:r>
              <a:rPr lang="en-US" sz="2000" dirty="0">
                <a:solidFill>
                  <a:schemeClr val="accent2"/>
                </a:solidFill>
              </a:rPr>
              <a:t> x 100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chemeClr val="accent2"/>
                </a:solidFill>
              </a:rPr>
              <a:t>  Average Investment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IN" sz="2000" dirty="0">
                <a:solidFill>
                  <a:schemeClr val="accent6"/>
                </a:solidFill>
              </a:rPr>
              <a:t>Whereas to Calculate,</a:t>
            </a:r>
          </a:p>
          <a:p>
            <a:pPr marL="0" indent="0">
              <a:buNone/>
            </a:pPr>
            <a:r>
              <a:rPr lang="en-IN" sz="2000" dirty="0">
                <a:solidFill>
                  <a:srgbClr val="7030A0"/>
                </a:solidFill>
              </a:rPr>
              <a:t>Average Net Profit After Tax = </a:t>
            </a:r>
            <a:r>
              <a:rPr lang="en-IN" sz="2000" u="sng" dirty="0">
                <a:solidFill>
                  <a:srgbClr val="7030A0"/>
                </a:solidFill>
              </a:rPr>
              <a:t>Total of Profit After Tax for no. of years</a:t>
            </a:r>
            <a:endParaRPr lang="en-IN" sz="20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IN" sz="2000" dirty="0">
                <a:solidFill>
                  <a:srgbClr val="7030A0"/>
                </a:solidFill>
              </a:rPr>
              <a:t>      					No. of years</a:t>
            </a:r>
          </a:p>
          <a:p>
            <a:pPr marL="0" indent="0">
              <a:buNone/>
            </a:pPr>
            <a:endParaRPr lang="en-IN" sz="20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IN" sz="2000" dirty="0">
                <a:solidFill>
                  <a:srgbClr val="7030A0"/>
                </a:solidFill>
              </a:rPr>
              <a:t>Average Investment = </a:t>
            </a:r>
            <a:r>
              <a:rPr lang="en-IN" sz="2000" u="sng" dirty="0">
                <a:solidFill>
                  <a:srgbClr val="7030A0"/>
                </a:solidFill>
              </a:rPr>
              <a:t>Initial cost of Investment – Salvage value </a:t>
            </a:r>
            <a:r>
              <a:rPr lang="en-IN" sz="2000" dirty="0">
                <a:solidFill>
                  <a:srgbClr val="7030A0"/>
                </a:solidFill>
              </a:rPr>
              <a:t>  + Additional net Working Capital + Salvage value</a:t>
            </a:r>
            <a:endParaRPr lang="en-IN" sz="2000" u="sng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IN" sz="2000" dirty="0">
                <a:solidFill>
                  <a:srgbClr val="7030A0"/>
                </a:solidFill>
              </a:rPr>
              <a:t>					2</a:t>
            </a:r>
            <a:endParaRPr lang="en-IN" sz="2000" u="sng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49B24E37-47D1-462D-9BFE-7E7897CF1469}"/>
              </a:ext>
            </a:extLst>
          </p:cNvPr>
          <p:cNvSpPr/>
          <p:nvPr/>
        </p:nvSpPr>
        <p:spPr>
          <a:xfrm>
            <a:off x="5753100" y="1438275"/>
            <a:ext cx="342900" cy="361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Left Bracket 4">
            <a:extLst>
              <a:ext uri="{FF2B5EF4-FFF2-40B4-BE49-F238E27FC236}">
                <a16:creationId xmlns:a16="http://schemas.microsoft.com/office/drawing/2014/main" id="{48E9603D-159E-4377-93A5-5C29E7A50581}"/>
              </a:ext>
            </a:extLst>
          </p:cNvPr>
          <p:cNvSpPr/>
          <p:nvPr/>
        </p:nvSpPr>
        <p:spPr>
          <a:xfrm>
            <a:off x="2352674" y="4667250"/>
            <a:ext cx="314325" cy="752475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ight Bracket 5">
            <a:extLst>
              <a:ext uri="{FF2B5EF4-FFF2-40B4-BE49-F238E27FC236}">
                <a16:creationId xmlns:a16="http://schemas.microsoft.com/office/drawing/2014/main" id="{F3C5212E-2F79-41C0-8F61-1626590B9093}"/>
              </a:ext>
            </a:extLst>
          </p:cNvPr>
          <p:cNvSpPr/>
          <p:nvPr/>
        </p:nvSpPr>
        <p:spPr>
          <a:xfrm>
            <a:off x="6515100" y="4667249"/>
            <a:ext cx="123825" cy="752475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7040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2C9DF-F785-437A-ADCD-793E3AE8B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0275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n-US" dirty="0"/>
              <a:t>PROFORMA OF CALCULATION OF CASH INFLOWS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2AA29-551A-4F20-BD60-F95C8A260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5400"/>
            <a:ext cx="10515600" cy="474821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u="sng" dirty="0"/>
              <a:t>CALCULATION OF CASH INFLOWS</a:t>
            </a:r>
          </a:p>
          <a:p>
            <a:pPr marL="0" indent="0" algn="ctr">
              <a:buNone/>
            </a:pPr>
            <a:endParaRPr lang="en-IN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8113C1F-561D-430E-B6EC-FE2274582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385806"/>
              </p:ext>
            </p:extLst>
          </p:nvPr>
        </p:nvGraphicFramePr>
        <p:xfrm>
          <a:off x="1971675" y="1724024"/>
          <a:ext cx="8248649" cy="4464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092">
                  <a:extLst>
                    <a:ext uri="{9D8B030D-6E8A-4147-A177-3AD203B41FA5}">
                      <a16:colId xmlns:a16="http://schemas.microsoft.com/office/drawing/2014/main" val="1633642989"/>
                    </a:ext>
                  </a:extLst>
                </a:gridCol>
                <a:gridCol w="6215487">
                  <a:extLst>
                    <a:ext uri="{9D8B030D-6E8A-4147-A177-3AD203B41FA5}">
                      <a16:colId xmlns:a16="http://schemas.microsoft.com/office/drawing/2014/main" val="219813057"/>
                    </a:ext>
                  </a:extLst>
                </a:gridCol>
                <a:gridCol w="1350070">
                  <a:extLst>
                    <a:ext uri="{9D8B030D-6E8A-4147-A177-3AD203B41FA5}">
                      <a16:colId xmlns:a16="http://schemas.microsoft.com/office/drawing/2014/main" val="1063830796"/>
                    </a:ext>
                  </a:extLst>
                </a:gridCol>
              </a:tblGrid>
              <a:tr h="440984">
                <a:tc>
                  <a:txBody>
                    <a:bodyPr/>
                    <a:lstStyle/>
                    <a:p>
                      <a:r>
                        <a:rPr lang="en-US" dirty="0"/>
                        <a:t>NO.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PARTICULARS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Rs.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379157"/>
                  </a:ext>
                </a:extLst>
              </a:tr>
              <a:tr h="44710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dirty="0"/>
                        <a:t>1)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Sales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994503"/>
                  </a:ext>
                </a:extLst>
              </a:tr>
              <a:tr h="447108">
                <a:tc>
                  <a:txBody>
                    <a:bodyPr/>
                    <a:lstStyle/>
                    <a:p>
                      <a:r>
                        <a:rPr lang="en-US" dirty="0"/>
                        <a:t>2)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Less: All expenses excluding depreciation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711617"/>
                  </a:ext>
                </a:extLst>
              </a:tr>
              <a:tr h="447108">
                <a:tc>
                  <a:txBody>
                    <a:bodyPr/>
                    <a:lstStyle/>
                    <a:p>
                      <a:r>
                        <a:rPr lang="en-US" dirty="0"/>
                        <a:t>3)</a:t>
                      </a:r>
                      <a:endParaRPr lang="en-IN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Earning before depreciation &amp; Tax</a:t>
                      </a:r>
                      <a:endParaRPr lang="en-IN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380277"/>
                  </a:ext>
                </a:extLst>
              </a:tr>
              <a:tr h="447108">
                <a:tc>
                  <a:txBody>
                    <a:bodyPr/>
                    <a:lstStyle/>
                    <a:p>
                      <a:r>
                        <a:rPr lang="en-US" dirty="0"/>
                        <a:t>4)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Less</a:t>
                      </a:r>
                      <a:r>
                        <a:rPr lang="en-US" dirty="0"/>
                        <a:t>: Depreciation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845821"/>
                  </a:ext>
                </a:extLst>
              </a:tr>
              <a:tr h="447108">
                <a:tc>
                  <a:txBody>
                    <a:bodyPr/>
                    <a:lstStyle/>
                    <a:p>
                      <a:r>
                        <a:rPr lang="en-US" dirty="0"/>
                        <a:t>5)</a:t>
                      </a:r>
                      <a:endParaRPr lang="en-IN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Earning Before Tax/ Profit Before Tax</a:t>
                      </a:r>
                      <a:endParaRPr lang="en-IN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460332"/>
                  </a:ext>
                </a:extLst>
              </a:tr>
              <a:tr h="447108">
                <a:tc>
                  <a:txBody>
                    <a:bodyPr/>
                    <a:lstStyle/>
                    <a:p>
                      <a:r>
                        <a:rPr lang="en-US" dirty="0"/>
                        <a:t>6)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Less</a:t>
                      </a:r>
                      <a:r>
                        <a:rPr lang="en-US" dirty="0"/>
                        <a:t>: Tax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37675"/>
                  </a:ext>
                </a:extLst>
              </a:tr>
              <a:tr h="447108">
                <a:tc>
                  <a:txBody>
                    <a:bodyPr/>
                    <a:lstStyle/>
                    <a:p>
                      <a:r>
                        <a:rPr lang="en-US" dirty="0"/>
                        <a:t>7)</a:t>
                      </a:r>
                      <a:endParaRPr lang="en-IN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Earning After Tax/ Profit After Tax</a:t>
                      </a:r>
                      <a:endParaRPr lang="en-IN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606346"/>
                  </a:ext>
                </a:extLst>
              </a:tr>
              <a:tr h="447108">
                <a:tc>
                  <a:txBody>
                    <a:bodyPr/>
                    <a:lstStyle/>
                    <a:p>
                      <a:r>
                        <a:rPr lang="en-US" dirty="0"/>
                        <a:t>8)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Add back</a:t>
                      </a:r>
                      <a:r>
                        <a:rPr lang="en-US" dirty="0"/>
                        <a:t>: Depreciation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470561"/>
                  </a:ext>
                </a:extLst>
              </a:tr>
              <a:tr h="447108">
                <a:tc>
                  <a:txBody>
                    <a:bodyPr/>
                    <a:lstStyle/>
                    <a:p>
                      <a:r>
                        <a:rPr lang="en-US" dirty="0"/>
                        <a:t>9)</a:t>
                      </a:r>
                      <a:endParaRPr lang="en-IN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CASH INFLOWS</a:t>
                      </a:r>
                      <a:endParaRPr lang="en-IN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216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541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1C519-9D16-4D61-AD64-BF47739A0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449"/>
            <a:ext cx="10515600" cy="1019175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/>
              <a:t>DISCOUNTED TECHNIQUE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0C812-AE31-4247-915C-7B8712010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9" y="1181101"/>
            <a:ext cx="11325225" cy="405765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a) </a:t>
            </a:r>
            <a:r>
              <a:rPr lang="en-US" u="sng" dirty="0">
                <a:solidFill>
                  <a:schemeClr val="accent1"/>
                </a:solidFill>
              </a:rPr>
              <a:t>Discounted Payback Period Method</a:t>
            </a:r>
          </a:p>
          <a:p>
            <a:endParaRPr lang="en-US" u="sng" dirty="0">
              <a:solidFill>
                <a:schemeClr val="accent1"/>
              </a:solidFill>
            </a:endParaRPr>
          </a:p>
          <a:p>
            <a:r>
              <a:rPr lang="en-US" u="sng" dirty="0">
                <a:solidFill>
                  <a:schemeClr val="tx2"/>
                </a:solidFill>
              </a:rPr>
              <a:t>FORMULA</a:t>
            </a:r>
            <a:r>
              <a:rPr lang="en-US" u="sng" dirty="0">
                <a:solidFill>
                  <a:schemeClr val="accent1"/>
                </a:solidFill>
              </a:rPr>
              <a:t>:  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Same formula will be used as in the case of Payback Period Method, only the Additional is that in the discounted payback period we have to consider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			</a:t>
            </a:r>
            <a:r>
              <a:rPr lang="en-US" dirty="0">
                <a:solidFill>
                  <a:srgbClr val="00B050"/>
                </a:solidFill>
              </a:rPr>
              <a:t>PRESENT VALUE FACTOR TO CALCULATE PRESENT VALUE OF MONEY WHICH TELLS US ABOUT THE TIME VALUE OF MONEY.</a:t>
            </a:r>
          </a:p>
          <a:p>
            <a:pPr marL="0" indent="0">
              <a:buNone/>
            </a:pPr>
            <a:endParaRPr lang="en-IN" u="sng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IN" dirty="0">
              <a:solidFill>
                <a:schemeClr val="accent1"/>
              </a:solidFill>
            </a:endParaRP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B735EEFF-7D0C-4CE7-8247-E770719604FF}"/>
              </a:ext>
            </a:extLst>
          </p:cNvPr>
          <p:cNvSpPr/>
          <p:nvPr/>
        </p:nvSpPr>
        <p:spPr>
          <a:xfrm>
            <a:off x="5495925" y="3679031"/>
            <a:ext cx="409575" cy="502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0715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A60EC-0FD7-43FF-993F-F3401BF33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50851"/>
            <a:ext cx="10515600" cy="892175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/>
              <a:t>DISCOUNTED TECHNIQUE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EB457-D116-4F5B-9C65-61254749D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43026"/>
            <a:ext cx="12192000" cy="5648324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657600" lvl="8" indent="0">
              <a:buNone/>
            </a:pPr>
            <a:r>
              <a:rPr lang="en-US" sz="2800" dirty="0">
                <a:solidFill>
                  <a:schemeClr val="accent6"/>
                </a:solidFill>
              </a:rPr>
              <a:t>        b) </a:t>
            </a:r>
            <a:r>
              <a:rPr lang="en-US" sz="2800" u="sng" dirty="0">
                <a:solidFill>
                  <a:schemeClr val="accent6"/>
                </a:solidFill>
              </a:rPr>
              <a:t>Net Present Value</a:t>
            </a:r>
          </a:p>
          <a:p>
            <a:pPr marL="3657600" lvl="8" indent="0">
              <a:buNone/>
            </a:pPr>
            <a:endParaRPr lang="en-US" sz="2800" u="sng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IN" sz="2000" dirty="0">
                <a:solidFill>
                  <a:srgbClr val="FF0000"/>
                </a:solidFill>
              </a:rPr>
              <a:t>Net Present Value = Present Value of Cash Inflow – Present Value of Cash Outflow ( original investment)</a:t>
            </a:r>
          </a:p>
          <a:p>
            <a:pPr marL="0" indent="0">
              <a:buNone/>
            </a:pPr>
            <a:endParaRPr lang="en-IN" sz="20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000" dirty="0"/>
              <a:t> If NPV is Positive = Accept the Project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000" dirty="0"/>
              <a:t> If NPV is Negative = Reject the project</a:t>
            </a:r>
          </a:p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r>
              <a:rPr lang="en-IN" sz="2000" dirty="0"/>
              <a:t>				 </a:t>
            </a:r>
            <a:r>
              <a:rPr lang="en-IN" dirty="0">
                <a:solidFill>
                  <a:schemeClr val="accent6"/>
                </a:solidFill>
              </a:rPr>
              <a:t>c</a:t>
            </a:r>
            <a:r>
              <a:rPr lang="en-IN" u="sng" dirty="0">
                <a:solidFill>
                  <a:schemeClr val="accent6"/>
                </a:solidFill>
              </a:rPr>
              <a:t>) </a:t>
            </a:r>
            <a:r>
              <a:rPr lang="en-US" u="sng" dirty="0">
                <a:solidFill>
                  <a:schemeClr val="accent6"/>
                </a:solidFill>
              </a:rPr>
              <a:t>Profitability Index or Benefit Cost Ratio</a:t>
            </a:r>
          </a:p>
          <a:p>
            <a:pPr marL="0" indent="0">
              <a:buNone/>
            </a:pPr>
            <a:endParaRPr lang="en-US" u="sng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FF0000"/>
                </a:solidFill>
              </a:rPr>
              <a:t>Profitability Index = </a:t>
            </a:r>
            <a:r>
              <a:rPr lang="en-US" sz="2000" u="sng" dirty="0">
                <a:solidFill>
                  <a:srgbClr val="FF0000"/>
                </a:solidFill>
              </a:rPr>
              <a:t>Present Value of Cash Inflow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FF0000"/>
                </a:solidFill>
              </a:rPr>
              <a:t>                                    Present Value of Cash outflow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 If PI &gt; 1 = Accept the Project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If PI &lt; 1  = Reject the Project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D4C7A6AB-5121-42F1-894F-8934657EA128}"/>
              </a:ext>
            </a:extLst>
          </p:cNvPr>
          <p:cNvSpPr/>
          <p:nvPr/>
        </p:nvSpPr>
        <p:spPr>
          <a:xfrm>
            <a:off x="6096000" y="1800225"/>
            <a:ext cx="369569" cy="4476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B28155C7-DFDE-4606-B4D3-B215291F93B4}"/>
              </a:ext>
            </a:extLst>
          </p:cNvPr>
          <p:cNvSpPr/>
          <p:nvPr/>
        </p:nvSpPr>
        <p:spPr>
          <a:xfrm>
            <a:off x="6280784" y="4772024"/>
            <a:ext cx="302894" cy="352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0776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1263</Words>
  <Application>Microsoft Office PowerPoint</Application>
  <PresentationFormat>Widescreen</PresentationFormat>
  <Paragraphs>178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CHAPTER 2: CAPITAL BUDGETING:- Project Planning &amp; Risk Analysis</vt:lpstr>
      <vt:lpstr>DEFINITION OF CAPITAL BUDGETING</vt:lpstr>
      <vt:lpstr>     FEATURES OF CAPITAL BUDGETING</vt:lpstr>
      <vt:lpstr>      CAPITAL BUDGETING TECHNIQUES</vt:lpstr>
      <vt:lpstr>NON-DISCOUNTED TECHNIQUES </vt:lpstr>
      <vt:lpstr>NON-DISCOUNTED TECHNIQUE</vt:lpstr>
      <vt:lpstr>PROFORMA OF CALCULATION OF CASH INFLOWS</vt:lpstr>
      <vt:lpstr>DISCOUNTED TECHNIQUE</vt:lpstr>
      <vt:lpstr>DISCOUNTED TECHNIQUE</vt:lpstr>
      <vt:lpstr>DISCOUNTED TECHNIQUE</vt:lpstr>
      <vt:lpstr>FORMULA TO CALCULATE IRR</vt:lpstr>
      <vt:lpstr>CAPITAL RATIONING</vt:lpstr>
      <vt:lpstr>TYPES OF CAPITAL RATIONING</vt:lpstr>
      <vt:lpstr>PROJECT DECISION UNDER CAPITAL RATIONING</vt:lpstr>
      <vt:lpstr>SENSITIVITY ANALYSIS</vt:lpstr>
      <vt:lpstr>SENSITIVITY ANALYSIS</vt:lpstr>
      <vt:lpstr>DECISION TREE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CAPITAL BUDGETING:- Project Planning &amp; Risk Analysis</dc:title>
  <dc:creator>Gavaskar Pandey</dc:creator>
  <cp:lastModifiedBy>Gavaskar Pandey</cp:lastModifiedBy>
  <cp:revision>63</cp:revision>
  <dcterms:created xsi:type="dcterms:W3CDTF">2020-06-17T11:47:24Z</dcterms:created>
  <dcterms:modified xsi:type="dcterms:W3CDTF">2020-10-20T08:15:47Z</dcterms:modified>
</cp:coreProperties>
</file>