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61" r:id="rId5"/>
    <p:sldId id="259" r:id="rId6"/>
    <p:sldId id="262" r:id="rId7"/>
    <p:sldId id="264" r:id="rId8"/>
    <p:sldId id="268" r:id="rId9"/>
    <p:sldId id="269"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3" autoAdjust="0"/>
    <p:restoredTop sz="91139" autoAdjust="0"/>
  </p:normalViewPr>
  <p:slideViewPr>
    <p:cSldViewPr snapToGrid="0">
      <p:cViewPr varScale="1">
        <p:scale>
          <a:sx n="67" d="100"/>
          <a:sy n="67" d="100"/>
        </p:scale>
        <p:origin x="85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KS SHAIKH" userId="8e7ba8020c878f83" providerId="LiveId" clId="{06D78C24-E90F-4D59-8FC7-B111F7C6D436}"/>
    <pc:docChg chg="undo custSel addSld delSld modSld">
      <pc:chgData name="RUKS SHAIKH" userId="8e7ba8020c878f83" providerId="LiveId" clId="{06D78C24-E90F-4D59-8FC7-B111F7C6D436}" dt="2021-09-30T16:22:34.063" v="1129" actId="2696"/>
      <pc:docMkLst>
        <pc:docMk/>
      </pc:docMkLst>
      <pc:sldChg chg="addSp modSp mod">
        <pc:chgData name="RUKS SHAIKH" userId="8e7ba8020c878f83" providerId="LiveId" clId="{06D78C24-E90F-4D59-8FC7-B111F7C6D436}" dt="2021-09-21T04:39:33.461" v="1079" actId="6549"/>
        <pc:sldMkLst>
          <pc:docMk/>
          <pc:sldMk cId="0" sldId="257"/>
        </pc:sldMkLst>
        <pc:spChg chg="mod">
          <ac:chgData name="RUKS SHAIKH" userId="8e7ba8020c878f83" providerId="LiveId" clId="{06D78C24-E90F-4D59-8FC7-B111F7C6D436}" dt="2021-09-21T04:39:33.461" v="1079" actId="6549"/>
          <ac:spMkLst>
            <pc:docMk/>
            <pc:sldMk cId="0" sldId="257"/>
            <ac:spMk id="3" creationId="{00000000-0000-0000-0000-000000000000}"/>
          </ac:spMkLst>
        </pc:spChg>
        <pc:spChg chg="add">
          <ac:chgData name="RUKS SHAIKH" userId="8e7ba8020c878f83" providerId="LiveId" clId="{06D78C24-E90F-4D59-8FC7-B111F7C6D436}" dt="2021-09-21T04:39:29.493" v="1077" actId="22"/>
          <ac:spMkLst>
            <pc:docMk/>
            <pc:sldMk cId="0" sldId="257"/>
            <ac:spMk id="8" creationId="{69BC365F-AA2A-44F6-B517-B0F75C44F028}"/>
          </ac:spMkLst>
        </pc:spChg>
      </pc:sldChg>
      <pc:sldChg chg="modSp mod">
        <pc:chgData name="RUKS SHAIKH" userId="8e7ba8020c878f83" providerId="LiveId" clId="{06D78C24-E90F-4D59-8FC7-B111F7C6D436}" dt="2021-09-14T03:39:44.092" v="1066" actId="20577"/>
        <pc:sldMkLst>
          <pc:docMk/>
          <pc:sldMk cId="0" sldId="259"/>
        </pc:sldMkLst>
        <pc:spChg chg="mod">
          <ac:chgData name="RUKS SHAIKH" userId="8e7ba8020c878f83" providerId="LiveId" clId="{06D78C24-E90F-4D59-8FC7-B111F7C6D436}" dt="2021-09-14T03:39:44.092" v="1066" actId="20577"/>
          <ac:spMkLst>
            <pc:docMk/>
            <pc:sldMk cId="0" sldId="259"/>
            <ac:spMk id="3" creationId="{00000000-0000-0000-0000-000000000000}"/>
          </ac:spMkLst>
        </pc:spChg>
      </pc:sldChg>
      <pc:sldChg chg="del">
        <pc:chgData name="RUKS SHAIKH" userId="8e7ba8020c878f83" providerId="LiveId" clId="{06D78C24-E90F-4D59-8FC7-B111F7C6D436}" dt="2021-09-14T03:07:37.399" v="1045" actId="2696"/>
        <pc:sldMkLst>
          <pc:docMk/>
          <pc:sldMk cId="0" sldId="260"/>
        </pc:sldMkLst>
      </pc:sldChg>
      <pc:sldChg chg="addSp delSp modSp mod">
        <pc:chgData name="RUKS SHAIKH" userId="8e7ba8020c878f83" providerId="LiveId" clId="{06D78C24-E90F-4D59-8FC7-B111F7C6D436}" dt="2021-09-22T03:17:50.253" v="1094" actId="1076"/>
        <pc:sldMkLst>
          <pc:docMk/>
          <pc:sldMk cId="0" sldId="261"/>
        </pc:sldMkLst>
        <pc:spChg chg="mod">
          <ac:chgData name="RUKS SHAIKH" userId="8e7ba8020c878f83" providerId="LiveId" clId="{06D78C24-E90F-4D59-8FC7-B111F7C6D436}" dt="2021-09-22T03:17:22.927" v="1088" actId="1076"/>
          <ac:spMkLst>
            <pc:docMk/>
            <pc:sldMk cId="0" sldId="261"/>
            <ac:spMk id="4" creationId="{00000000-0000-0000-0000-000000000000}"/>
          </ac:spMkLst>
        </pc:spChg>
        <pc:picChg chg="add del mod">
          <ac:chgData name="RUKS SHAIKH" userId="8e7ba8020c878f83" providerId="LiveId" clId="{06D78C24-E90F-4D59-8FC7-B111F7C6D436}" dt="2021-09-22T03:17:31.493" v="1091" actId="21"/>
          <ac:picMkLst>
            <pc:docMk/>
            <pc:sldMk cId="0" sldId="261"/>
            <ac:picMk id="7" creationId="{59B767F9-D1A1-4218-98D5-21E5B6F1A013}"/>
          </ac:picMkLst>
        </pc:picChg>
        <pc:picChg chg="del">
          <ac:chgData name="RUKS SHAIKH" userId="8e7ba8020c878f83" providerId="LiveId" clId="{06D78C24-E90F-4D59-8FC7-B111F7C6D436}" dt="2021-09-22T03:16:53.875" v="1081" actId="21"/>
          <ac:picMkLst>
            <pc:docMk/>
            <pc:sldMk cId="0" sldId="261"/>
            <ac:picMk id="8" creationId="{00000000-0000-0000-0000-000000000000}"/>
          </ac:picMkLst>
        </pc:picChg>
        <pc:picChg chg="add del mod">
          <ac:chgData name="RUKS SHAIKH" userId="8e7ba8020c878f83" providerId="LiveId" clId="{06D78C24-E90F-4D59-8FC7-B111F7C6D436}" dt="2021-09-22T03:17:24.156" v="1089"/>
          <ac:picMkLst>
            <pc:docMk/>
            <pc:sldMk cId="0" sldId="261"/>
            <ac:picMk id="1026" creationId="{5635AC8A-024D-4EB9-ADCE-EAD39A9359A8}"/>
          </ac:picMkLst>
        </pc:picChg>
        <pc:picChg chg="add mod">
          <ac:chgData name="RUKS SHAIKH" userId="8e7ba8020c878f83" providerId="LiveId" clId="{06D78C24-E90F-4D59-8FC7-B111F7C6D436}" dt="2021-09-22T03:17:50.253" v="1094" actId="1076"/>
          <ac:picMkLst>
            <pc:docMk/>
            <pc:sldMk cId="0" sldId="261"/>
            <ac:picMk id="1028" creationId="{ED2F428F-DA51-497D-AC7E-BA86226FF366}"/>
          </ac:picMkLst>
        </pc:picChg>
      </pc:sldChg>
      <pc:sldChg chg="modSp mod">
        <pc:chgData name="RUKS SHAIKH" userId="8e7ba8020c878f83" providerId="LiveId" clId="{06D78C24-E90F-4D59-8FC7-B111F7C6D436}" dt="2021-09-14T03:53:37.498" v="1076" actId="1076"/>
        <pc:sldMkLst>
          <pc:docMk/>
          <pc:sldMk cId="0" sldId="262"/>
        </pc:sldMkLst>
        <pc:spChg chg="mod">
          <ac:chgData name="RUKS SHAIKH" userId="8e7ba8020c878f83" providerId="LiveId" clId="{06D78C24-E90F-4D59-8FC7-B111F7C6D436}" dt="2021-09-14T03:49:37.334" v="1067" actId="20577"/>
          <ac:spMkLst>
            <pc:docMk/>
            <pc:sldMk cId="0" sldId="262"/>
            <ac:spMk id="3" creationId="{00000000-0000-0000-0000-000000000000}"/>
          </ac:spMkLst>
        </pc:spChg>
        <pc:picChg chg="mod">
          <ac:chgData name="RUKS SHAIKH" userId="8e7ba8020c878f83" providerId="LiveId" clId="{06D78C24-E90F-4D59-8FC7-B111F7C6D436}" dt="2021-09-14T03:53:37.498" v="1076" actId="1076"/>
          <ac:picMkLst>
            <pc:docMk/>
            <pc:sldMk cId="0" sldId="262"/>
            <ac:picMk id="100" creationId="{00000000-0000-0000-0000-000000000000}"/>
          </ac:picMkLst>
        </pc:picChg>
        <pc:picChg chg="mod">
          <ac:chgData name="RUKS SHAIKH" userId="8e7ba8020c878f83" providerId="LiveId" clId="{06D78C24-E90F-4D59-8FC7-B111F7C6D436}" dt="2021-09-14T03:53:35.433" v="1075" actId="1076"/>
          <ac:picMkLst>
            <pc:docMk/>
            <pc:sldMk cId="0" sldId="262"/>
            <ac:picMk id="101" creationId="{00000000-0000-0000-0000-000000000000}"/>
          </ac:picMkLst>
        </pc:picChg>
      </pc:sldChg>
      <pc:sldChg chg="addSp modSp mod modNotesTx">
        <pc:chgData name="RUKS SHAIKH" userId="8e7ba8020c878f83" providerId="LiveId" clId="{06D78C24-E90F-4D59-8FC7-B111F7C6D436}" dt="2021-09-22T03:22:17.727" v="1099" actId="20577"/>
        <pc:sldMkLst>
          <pc:docMk/>
          <pc:sldMk cId="0" sldId="264"/>
        </pc:sldMkLst>
        <pc:spChg chg="add mod">
          <ac:chgData name="RUKS SHAIKH" userId="8e7ba8020c878f83" providerId="LiveId" clId="{06D78C24-E90F-4D59-8FC7-B111F7C6D436}" dt="2021-09-14T02:46:49.086" v="36" actId="1076"/>
          <ac:spMkLst>
            <pc:docMk/>
            <pc:sldMk cId="0" sldId="264"/>
            <ac:spMk id="3" creationId="{AAB3FB29-D37A-47F4-AE4C-9818FF9BC66E}"/>
          </ac:spMkLst>
        </pc:spChg>
        <pc:spChg chg="add mod">
          <ac:chgData name="RUKS SHAIKH" userId="8e7ba8020c878f83" providerId="LiveId" clId="{06D78C24-E90F-4D59-8FC7-B111F7C6D436}" dt="2021-09-22T03:22:17.727" v="1099" actId="20577"/>
          <ac:spMkLst>
            <pc:docMk/>
            <pc:sldMk cId="0" sldId="264"/>
            <ac:spMk id="5" creationId="{AA01F9B7-791B-4EB4-9B9B-BDD127C95DC9}"/>
          </ac:spMkLst>
        </pc:spChg>
      </pc:sldChg>
      <pc:sldChg chg="addSp modSp new mod">
        <pc:chgData name="RUKS SHAIKH" userId="8e7ba8020c878f83" providerId="LiveId" clId="{06D78C24-E90F-4D59-8FC7-B111F7C6D436}" dt="2021-09-14T03:21:15.699" v="1054"/>
        <pc:sldMkLst>
          <pc:docMk/>
          <pc:sldMk cId="1970476904" sldId="265"/>
        </pc:sldMkLst>
        <pc:spChg chg="add mod">
          <ac:chgData name="RUKS SHAIKH" userId="8e7ba8020c878f83" providerId="LiveId" clId="{06D78C24-E90F-4D59-8FC7-B111F7C6D436}" dt="2021-09-14T03:21:15.699" v="1054"/>
          <ac:spMkLst>
            <pc:docMk/>
            <pc:sldMk cId="1970476904" sldId="265"/>
            <ac:spMk id="3" creationId="{09FE0649-DCF4-43D1-89F5-2F77FC501348}"/>
          </ac:spMkLst>
        </pc:spChg>
      </pc:sldChg>
      <pc:sldChg chg="addSp modSp new mod">
        <pc:chgData name="RUKS SHAIKH" userId="8e7ba8020c878f83" providerId="LiveId" clId="{06D78C24-E90F-4D59-8FC7-B111F7C6D436}" dt="2021-09-14T03:22:55.665" v="1064"/>
        <pc:sldMkLst>
          <pc:docMk/>
          <pc:sldMk cId="993342288" sldId="266"/>
        </pc:sldMkLst>
        <pc:spChg chg="add mod">
          <ac:chgData name="RUKS SHAIKH" userId="8e7ba8020c878f83" providerId="LiveId" clId="{06D78C24-E90F-4D59-8FC7-B111F7C6D436}" dt="2021-09-14T03:22:55.665" v="1064"/>
          <ac:spMkLst>
            <pc:docMk/>
            <pc:sldMk cId="993342288" sldId="266"/>
            <ac:spMk id="3" creationId="{96E47E4F-3A32-4FA4-AE88-71F9275E889E}"/>
          </ac:spMkLst>
        </pc:spChg>
      </pc:sldChg>
      <pc:sldChg chg="addSp modSp new del">
        <pc:chgData name="RUKS SHAIKH" userId="8e7ba8020c878f83" providerId="LiveId" clId="{06D78C24-E90F-4D59-8FC7-B111F7C6D436}" dt="2021-09-30T16:22:34.063" v="1129" actId="2696"/>
        <pc:sldMkLst>
          <pc:docMk/>
          <pc:sldMk cId="1779846880" sldId="267"/>
        </pc:sldMkLst>
        <pc:picChg chg="add mod">
          <ac:chgData name="RUKS SHAIKH" userId="8e7ba8020c878f83" providerId="LiveId" clId="{06D78C24-E90F-4D59-8FC7-B111F7C6D436}" dt="2021-09-22T03:18:20.564" v="1097" actId="1076"/>
          <ac:picMkLst>
            <pc:docMk/>
            <pc:sldMk cId="1779846880" sldId="267"/>
            <ac:picMk id="2050" creationId="{D0E1A93D-BD8E-4D10-98D7-6D4546C312D8}"/>
          </ac:picMkLst>
        </pc:picChg>
      </pc:sldChg>
      <pc:sldChg chg="addSp modSp new mod">
        <pc:chgData name="RUKS SHAIKH" userId="8e7ba8020c878f83" providerId="LiveId" clId="{06D78C24-E90F-4D59-8FC7-B111F7C6D436}" dt="2021-09-22T03:25:51.228" v="1104" actId="1076"/>
        <pc:sldMkLst>
          <pc:docMk/>
          <pc:sldMk cId="2771339361" sldId="268"/>
        </pc:sldMkLst>
        <pc:spChg chg="add mod">
          <ac:chgData name="RUKS SHAIKH" userId="8e7ba8020c878f83" providerId="LiveId" clId="{06D78C24-E90F-4D59-8FC7-B111F7C6D436}" dt="2021-09-22T03:25:51.228" v="1104" actId="1076"/>
          <ac:spMkLst>
            <pc:docMk/>
            <pc:sldMk cId="2771339361" sldId="268"/>
            <ac:spMk id="3" creationId="{BEECF604-D690-4F26-886E-92CDE927E2B8}"/>
          </ac:spMkLst>
        </pc:spChg>
      </pc:sldChg>
      <pc:sldChg chg="addSp modSp new mod">
        <pc:chgData name="RUKS SHAIKH" userId="8e7ba8020c878f83" providerId="LiveId" clId="{06D78C24-E90F-4D59-8FC7-B111F7C6D436}" dt="2021-09-23T05:55:05.354" v="1128" actId="14100"/>
        <pc:sldMkLst>
          <pc:docMk/>
          <pc:sldMk cId="2780398905" sldId="269"/>
        </pc:sldMkLst>
        <pc:spChg chg="add mod">
          <ac:chgData name="RUKS SHAIKH" userId="8e7ba8020c878f83" providerId="LiveId" clId="{06D78C24-E90F-4D59-8FC7-B111F7C6D436}" dt="2021-09-22T03:28:24.911" v="1115" actId="1076"/>
          <ac:spMkLst>
            <pc:docMk/>
            <pc:sldMk cId="2780398905" sldId="269"/>
            <ac:spMk id="3" creationId="{3C9E6150-5CC3-43B6-8E63-C2AB29902866}"/>
          </ac:spMkLst>
        </pc:spChg>
        <pc:spChg chg="add mod">
          <ac:chgData name="RUKS SHAIKH" userId="8e7ba8020c878f83" providerId="LiveId" clId="{06D78C24-E90F-4D59-8FC7-B111F7C6D436}" dt="2021-09-22T03:28:53.474" v="1122" actId="20577"/>
          <ac:spMkLst>
            <pc:docMk/>
            <pc:sldMk cId="2780398905" sldId="269"/>
            <ac:spMk id="5" creationId="{07D47DD2-58A6-4063-BE38-15AB85DBA658}"/>
          </ac:spMkLst>
        </pc:spChg>
        <pc:picChg chg="add mod">
          <ac:chgData name="RUKS SHAIKH" userId="8e7ba8020c878f83" providerId="LiveId" clId="{06D78C24-E90F-4D59-8FC7-B111F7C6D436}" dt="2021-09-23T05:55:05.354" v="1128" actId="14100"/>
          <ac:picMkLst>
            <pc:docMk/>
            <pc:sldMk cId="2780398905" sldId="269"/>
            <ac:picMk id="3074" creationId="{3AFFAC79-4418-406C-8C73-ED2C836B00C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t>9/30/2021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dirty="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0C8E149-1E61-44E2-ADFA-FF8BDEAA3C2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0C8E149-1E61-44E2-ADFA-FF8BDEAA3C2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B3DE67-BEE7-4129-B0AD-E40E4B6811FA}"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B3DE67-BEE7-4129-B0AD-E40E4B6811FA}"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0C8E149-1E61-44E2-ADFA-FF8BDEAA3C2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3DE67-BEE7-4129-B0AD-E40E4B6811FA}" type="datetimeFigureOut">
              <a:rPr lang="en-US" smtClean="0"/>
              <a:t>9/30/2021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3DE67-BEE7-4129-B0AD-E40E4B6811FA}" type="datetimeFigureOut">
              <a:rPr lang="en-US" smtClean="0"/>
              <a:t>9/30/2021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0C8E149-1E61-44E2-ADFA-FF8BDEAA3C2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B3DE67-BEE7-4129-B0AD-E40E4B6811FA}"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0C8E149-1E61-44E2-ADFA-FF8BDEAA3C2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8B3DE67-BEE7-4129-B0AD-E40E4B6811FA}" type="datetimeFigureOut">
              <a:rPr lang="en-US" smtClean="0"/>
              <a:t>9/30/2021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0C8E149-1E61-44E2-ADFA-FF8BDEAA3C2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economicsdiscussion.net/wp-content/uploads/2015/01/clip_image00283.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4745" y="141669"/>
            <a:ext cx="11873132" cy="5302528"/>
          </a:xfrm>
        </p:spPr>
        <p:txBody>
          <a:bodyPr>
            <a:normAutofit/>
          </a:bodyPr>
          <a:lstStyle/>
          <a:p>
            <a:r>
              <a:rPr lang="en-US" dirty="0"/>
              <a:t>UNIT-1</a:t>
            </a:r>
            <a:br>
              <a:rPr lang="en-US" dirty="0"/>
            </a:br>
            <a:r>
              <a:rPr lang="en-US" dirty="0"/>
              <a:t>INTRODUCTION TO ECONOMICS</a:t>
            </a:r>
            <a:br>
              <a:rPr lang="en-US" dirty="0"/>
            </a:br>
            <a:r>
              <a:rPr lang="en-US" dirty="0">
                <a:solidFill>
                  <a:srgbClr val="C00000"/>
                </a:solidFill>
              </a:rPr>
              <a:t>TOOLS OF ECONOMIC ANALYSIS</a:t>
            </a:r>
          </a:p>
        </p:txBody>
      </p:sp>
      <p:sp>
        <p:nvSpPr>
          <p:cNvPr id="3" name="Subtitle 2"/>
          <p:cNvSpPr>
            <a:spLocks noGrp="1"/>
          </p:cNvSpPr>
          <p:nvPr>
            <p:ph type="subTitle" idx="1"/>
          </p:nvPr>
        </p:nvSpPr>
        <p:spPr>
          <a:xfrm flipH="1" flipV="1">
            <a:off x="118403" y="422031"/>
            <a:ext cx="2343442" cy="337624"/>
          </a:xfrm>
        </p:spPr>
        <p:txBody>
          <a:bodyPr>
            <a:normAutofit fontScale="92500" lnSpcReduction="10000"/>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9FE0649-DCF4-43D1-89F5-2F77FC501348}"/>
              </a:ext>
            </a:extLst>
          </p:cNvPr>
          <p:cNvSpPr txBox="1"/>
          <p:nvPr/>
        </p:nvSpPr>
        <p:spPr>
          <a:xfrm>
            <a:off x="585787" y="1397675"/>
            <a:ext cx="10458450" cy="5355312"/>
          </a:xfrm>
          <a:prstGeom prst="rect">
            <a:avLst/>
          </a:prstGeom>
          <a:noFill/>
        </p:spPr>
        <p:txBody>
          <a:bodyPr wrap="square">
            <a:spAutoFit/>
          </a:bodyPr>
          <a:lstStyle/>
          <a:p>
            <a:pPr algn="l" fontAlgn="base"/>
            <a:r>
              <a:rPr lang="en-US" b="1" dirty="0">
                <a:solidFill>
                  <a:srgbClr val="424142"/>
                </a:solidFill>
                <a:effectLst/>
                <a:latin typeface="Georgia" panose="02040502050405020303" pitchFamily="18" charset="0"/>
              </a:rPr>
              <a:t>Optimization Techniques:</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Optimization techniques are used to determine the value of independent variable that maximizes or minimizes the value of </a:t>
            </a:r>
            <a:r>
              <a:rPr lang="en-US" b="0" dirty="0" err="1">
                <a:solidFill>
                  <a:srgbClr val="424142"/>
                </a:solidFill>
                <a:effectLst/>
                <a:latin typeface="Georgia" panose="02040502050405020303" pitchFamily="18" charset="0"/>
              </a:rPr>
              <a:t>defendent</a:t>
            </a:r>
            <a:r>
              <a:rPr lang="en-US" b="0" dirty="0">
                <a:solidFill>
                  <a:srgbClr val="424142"/>
                </a:solidFill>
                <a:effectLst/>
                <a:latin typeface="Georgia" panose="02040502050405020303" pitchFamily="18" charset="0"/>
              </a:rPr>
              <a:t> variable. These techniques are useful for making various managerial decisions.</a:t>
            </a:r>
          </a:p>
          <a:p>
            <a:pPr algn="l" fontAlgn="base"/>
            <a:r>
              <a:rPr lang="en-US" b="0" dirty="0">
                <a:solidFill>
                  <a:srgbClr val="424142"/>
                </a:solidFill>
                <a:effectLst/>
                <a:latin typeface="Georgia" panose="02040502050405020303" pitchFamily="18" charset="0"/>
              </a:rPr>
              <a:t>For example, generally, organizations strive to determine the level of output that would minimize the cost of production or maximize their profits. In this way, optimization techniques help in taking major decisions of an organization. </a:t>
            </a:r>
          </a:p>
          <a:p>
            <a:pPr algn="l" fontAlgn="base"/>
            <a:endParaRPr lang="en-US" dirty="0">
              <a:solidFill>
                <a:srgbClr val="424142"/>
              </a:solidFill>
              <a:latin typeface="Georgia" panose="02040502050405020303" pitchFamily="18" charset="0"/>
            </a:endParaRPr>
          </a:p>
          <a:p>
            <a:pPr algn="l" fontAlgn="base"/>
            <a:r>
              <a:rPr lang="en-US" b="1" dirty="0">
                <a:solidFill>
                  <a:srgbClr val="424142"/>
                </a:solidFill>
                <a:effectLst/>
                <a:latin typeface="Georgia" panose="02040502050405020303" pitchFamily="18" charset="0"/>
              </a:rPr>
              <a:t>Maximizing Total Revenue:</a:t>
            </a:r>
            <a:endParaRPr lang="en-US" b="0" dirty="0">
              <a:solidFill>
                <a:srgbClr val="424142"/>
              </a:solidFill>
              <a:effectLst/>
              <a:latin typeface="Georgia" panose="02040502050405020303" pitchFamily="18" charset="0"/>
            </a:endParaRPr>
          </a:p>
          <a:p>
            <a:pPr algn="l" fontAlgn="base"/>
            <a:r>
              <a:rPr lang="en-US" b="1" dirty="0">
                <a:solidFill>
                  <a:srgbClr val="424142"/>
                </a:solidFill>
                <a:effectLst/>
                <a:latin typeface="Georgia" panose="02040502050405020303" pitchFamily="18" charset="0"/>
              </a:rPr>
              <a:t>Total Revenue (TR) can be determined by taking the product of price and quantity of a product that can be expressed a follows:</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TR = P. Q.</a:t>
            </a:r>
          </a:p>
          <a:p>
            <a:pPr algn="l" fontAlgn="base"/>
            <a:r>
              <a:rPr lang="en-US" b="0" dirty="0">
                <a:solidFill>
                  <a:srgbClr val="424142"/>
                </a:solidFill>
                <a:effectLst/>
                <a:latin typeface="Georgia" panose="02040502050405020303" pitchFamily="18" charset="0"/>
              </a:rPr>
              <a:t>Where, P= Price of product</a:t>
            </a:r>
          </a:p>
          <a:p>
            <a:pPr algn="l" fontAlgn="base"/>
            <a:r>
              <a:rPr lang="en-US" b="0" dirty="0">
                <a:solidFill>
                  <a:srgbClr val="424142"/>
                </a:solidFill>
                <a:effectLst/>
                <a:latin typeface="Georgia" panose="02040502050405020303" pitchFamily="18" charset="0"/>
              </a:rPr>
              <a:t>Q = Quantity of product sold</a:t>
            </a:r>
          </a:p>
          <a:p>
            <a:pPr algn="l" fontAlgn="base"/>
            <a:endParaRPr lang="en-US" b="0" dirty="0">
              <a:solidFill>
                <a:srgbClr val="424142"/>
              </a:solidFill>
              <a:effectLst/>
              <a:latin typeface="Georgia" panose="02040502050405020303" pitchFamily="18" charset="0"/>
            </a:endParaRPr>
          </a:p>
          <a:p>
            <a:pPr algn="l" fontAlgn="base"/>
            <a:r>
              <a:rPr lang="en-US" b="1" dirty="0">
                <a:solidFill>
                  <a:srgbClr val="424142"/>
                </a:solidFill>
                <a:effectLst/>
                <a:latin typeface="Georgia" panose="02040502050405020303" pitchFamily="18" charset="0"/>
              </a:rPr>
              <a:t>Optimizing Output and Minimizing Average Cost:</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Optimum output can be defined as the output level at which the average cost of production for an organization is minimum. It helps in determining the most efficient size of an organization.</a:t>
            </a:r>
          </a:p>
          <a:p>
            <a:pPr algn="l" fontAlgn="base"/>
            <a:endParaRPr lang="en-US" b="0" dirty="0">
              <a:solidFill>
                <a:srgbClr val="424142"/>
              </a:solidFill>
              <a:effectLst/>
              <a:latin typeface="Georgia" panose="02040502050405020303" pitchFamily="18" charset="0"/>
            </a:endParaRPr>
          </a:p>
        </p:txBody>
      </p:sp>
    </p:spTree>
    <p:extLst>
      <p:ext uri="{BB962C8B-B14F-4D97-AF65-F5344CB8AC3E}">
        <p14:creationId xmlns:p14="http://schemas.microsoft.com/office/powerpoint/2010/main" val="1970476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E47E4F-3A32-4FA4-AE88-71F9275E889E}"/>
              </a:ext>
            </a:extLst>
          </p:cNvPr>
          <p:cNvSpPr txBox="1"/>
          <p:nvPr/>
        </p:nvSpPr>
        <p:spPr>
          <a:xfrm>
            <a:off x="0" y="0"/>
            <a:ext cx="12192000" cy="7848302"/>
          </a:xfrm>
          <a:prstGeom prst="rect">
            <a:avLst/>
          </a:prstGeom>
          <a:noFill/>
        </p:spPr>
        <p:txBody>
          <a:bodyPr wrap="square">
            <a:spAutoFit/>
          </a:bodyPr>
          <a:lstStyle/>
          <a:p>
            <a:pPr algn="l" fontAlgn="base"/>
            <a:r>
              <a:rPr lang="en-US" b="1" dirty="0">
                <a:solidFill>
                  <a:srgbClr val="424142"/>
                </a:solidFill>
                <a:effectLst/>
                <a:latin typeface="Georgia" panose="02040502050405020303" pitchFamily="18" charset="0"/>
              </a:rPr>
              <a:t>Linear Programming:</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Linear programming refers to the mathematical technique used for solving optimization problems, such as maximization and minimization problems, of businesses. These optimization problems include variables that have linear relationships. In other words, linear programming provides the best solution for the allocation of resources and for the optimization problem under specific conditions. However, economic application of linear programming is very rare as it provides less information regarding the working of an economy.</a:t>
            </a:r>
          </a:p>
          <a:p>
            <a:pPr algn="l" fontAlgn="base"/>
            <a:endParaRPr lang="en-US" dirty="0">
              <a:solidFill>
                <a:srgbClr val="424142"/>
              </a:solidFill>
              <a:latin typeface="Georgia" panose="02040502050405020303" pitchFamily="18" charset="0"/>
            </a:endParaRPr>
          </a:p>
          <a:p>
            <a:pPr algn="l" fontAlgn="base"/>
            <a:r>
              <a:rPr lang="en-US" b="1" dirty="0">
                <a:solidFill>
                  <a:srgbClr val="424142"/>
                </a:solidFill>
                <a:effectLst/>
                <a:latin typeface="Georgia" panose="02040502050405020303" pitchFamily="18" charset="0"/>
              </a:rPr>
              <a:t>These assumptions are as follows:</a:t>
            </a:r>
            <a:endParaRPr lang="en-US" b="0" dirty="0">
              <a:solidFill>
                <a:srgbClr val="424142"/>
              </a:solidFill>
              <a:effectLst/>
              <a:latin typeface="Georgia" panose="02040502050405020303" pitchFamily="18" charset="0"/>
            </a:endParaRPr>
          </a:p>
          <a:p>
            <a:pPr algn="l" fontAlgn="base"/>
            <a:r>
              <a:rPr lang="en-US" b="1" dirty="0" err="1">
                <a:solidFill>
                  <a:srgbClr val="424142"/>
                </a:solidFill>
                <a:effectLst/>
                <a:latin typeface="Georgia" panose="02040502050405020303" pitchFamily="18" charset="0"/>
              </a:rPr>
              <a:t>i</a:t>
            </a:r>
            <a:r>
              <a:rPr lang="en-US" b="1" dirty="0">
                <a:solidFill>
                  <a:srgbClr val="424142"/>
                </a:solidFill>
                <a:effectLst/>
                <a:latin typeface="Georgia" panose="02040502050405020303" pitchFamily="18" charset="0"/>
              </a:rPr>
              <a:t>. Linearity:</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Assumes a linear relationship between input and output of production. It is not only an assumption, but also a condition for linear programming. </a:t>
            </a:r>
          </a:p>
          <a:p>
            <a:pPr algn="l" fontAlgn="base"/>
            <a:endParaRPr lang="en-US" dirty="0">
              <a:solidFill>
                <a:srgbClr val="424142"/>
              </a:solidFill>
              <a:latin typeface="Georgia" panose="02040502050405020303" pitchFamily="18" charset="0"/>
            </a:endParaRPr>
          </a:p>
          <a:p>
            <a:pPr algn="l" fontAlgn="base"/>
            <a:r>
              <a:rPr lang="en-US" b="1" dirty="0">
                <a:solidFill>
                  <a:srgbClr val="424142"/>
                </a:solidFill>
                <a:effectLst/>
                <a:latin typeface="Georgia" panose="02040502050405020303" pitchFamily="18" charset="0"/>
              </a:rPr>
              <a:t>ii. Continuity:</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Assumes that all variables are measurable only if they are having a numerical value. According to this assumption, only numerical values bring continuity in the measurement of variables.</a:t>
            </a:r>
          </a:p>
          <a:p>
            <a:pPr algn="l" fontAlgn="base"/>
            <a:r>
              <a:rPr lang="en-US" b="1" dirty="0">
                <a:solidFill>
                  <a:srgbClr val="424142"/>
                </a:solidFill>
                <a:effectLst/>
                <a:latin typeface="Georgia" panose="02040502050405020303" pitchFamily="18" charset="0"/>
              </a:rPr>
              <a:t>iii. Independence and Additively:</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Assumes that variables and their numerical values are not dependent on other variables. This implies that variables are .selected randomly within limits. Another assumption is related to the additive nature of variables to be added together. If variables cannot be added together, they have no meaning in linear programming.</a:t>
            </a:r>
          </a:p>
          <a:p>
            <a:pPr algn="l" fontAlgn="base"/>
            <a:r>
              <a:rPr lang="en-US" b="1" dirty="0">
                <a:solidFill>
                  <a:srgbClr val="424142"/>
                </a:solidFill>
                <a:effectLst/>
                <a:latin typeface="Georgia" panose="02040502050405020303" pitchFamily="18" charset="0"/>
              </a:rPr>
              <a:t>iv. Proportionality:</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Assumes that there is a proportional relationship among variables. The proportionality between the variables remains same while finding out the solution of the problem. This implies that the proportional relationship among variables is same at every level of output. For example, if a product requires 5 units of input to produce one unit of output, then the production of 10 units of output would require 50 units of input.</a:t>
            </a:r>
          </a:p>
          <a:p>
            <a:pPr algn="l" fontAlgn="base"/>
            <a:r>
              <a:rPr lang="en-US" b="1" dirty="0">
                <a:solidFill>
                  <a:srgbClr val="424142"/>
                </a:solidFill>
                <a:effectLst/>
                <a:latin typeface="Georgia" panose="02040502050405020303" pitchFamily="18" charset="0"/>
              </a:rPr>
              <a:t>v. Constant Price:</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Assumes that the prices of input and output remain constant, regardless of the quantity sold and purchased.</a:t>
            </a:r>
          </a:p>
          <a:p>
            <a:pPr algn="l" fontAlgn="base"/>
            <a:endParaRPr lang="en-US" b="0" dirty="0">
              <a:solidFill>
                <a:srgbClr val="424142"/>
              </a:solidFill>
              <a:effectLst/>
              <a:latin typeface="Georgia" panose="02040502050405020303" pitchFamily="18" charset="0"/>
            </a:endParaRPr>
          </a:p>
          <a:p>
            <a:pPr algn="l" fontAlgn="base"/>
            <a:endParaRPr lang="en-US" b="0" dirty="0">
              <a:solidFill>
                <a:srgbClr val="424142"/>
              </a:solidFill>
              <a:effectLst/>
              <a:latin typeface="Georgia" panose="02040502050405020303" pitchFamily="18" charset="0"/>
            </a:endParaRPr>
          </a:p>
        </p:txBody>
      </p:sp>
    </p:spTree>
    <p:extLst>
      <p:ext uri="{BB962C8B-B14F-4D97-AF65-F5344CB8AC3E}">
        <p14:creationId xmlns:p14="http://schemas.microsoft.com/office/powerpoint/2010/main" val="993342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3768" y="273709"/>
            <a:ext cx="11928232" cy="1200329"/>
          </a:xfrm>
          <a:prstGeom prst="rect">
            <a:avLst/>
          </a:prstGeom>
          <a:noFill/>
        </p:spPr>
        <p:txBody>
          <a:bodyPr wrap="square">
            <a:spAutoFit/>
          </a:bodyPr>
          <a:lstStyle/>
          <a:p>
            <a:pPr algn="l" fontAlgn="base"/>
            <a:r>
              <a:rPr lang="en-US" b="1" dirty="0">
                <a:solidFill>
                  <a:srgbClr val="424142"/>
                </a:solidFill>
                <a:effectLst/>
                <a:latin typeface="Georgia" panose="02040502050405020303" pitchFamily="18" charset="0"/>
              </a:rPr>
              <a:t>Economic analysis </a:t>
            </a:r>
            <a:r>
              <a:rPr lang="en-US" b="0" dirty="0">
                <a:solidFill>
                  <a:srgbClr val="424142"/>
                </a:solidFill>
                <a:effectLst/>
                <a:latin typeface="Georgia" panose="02040502050405020303" pitchFamily="18" charset="0"/>
              </a:rPr>
              <a:t>is a process in which the strengths and weaknesses of an economy are determined.</a:t>
            </a:r>
          </a:p>
          <a:p>
            <a:pPr algn="l" fontAlgn="base"/>
            <a:r>
              <a:rPr lang="en-US" b="0" dirty="0">
                <a:solidFill>
                  <a:srgbClr val="424142"/>
                </a:solidFill>
                <a:effectLst/>
                <a:latin typeface="Georgia" panose="02040502050405020303" pitchFamily="18" charset="0"/>
              </a:rPr>
              <a:t>It is a systematic approach to determine the optimum use of scarce resources, compare available alternatives, and select the best alternative to achieve a particular goal. In addition, economic analysis helps in determining the causes of various economic problems, such as inflation, depression, and economic instability.</a:t>
            </a:r>
          </a:p>
        </p:txBody>
      </p:sp>
      <p:sp>
        <p:nvSpPr>
          <p:cNvPr id="4" name="Rectangle 1"/>
          <p:cNvSpPr>
            <a:spLocks noChangeArrowheads="1"/>
          </p:cNvSpPr>
          <p:nvPr/>
        </p:nvSpPr>
        <p:spPr bwMode="auto">
          <a:xfrm>
            <a:off x="1955410" y="3990509"/>
            <a:ext cx="4255973" cy="13388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8700" b="1" i="0" u="none" strike="noStrike" cap="none" normalizeH="0" baseline="0" dirty="0">
                <a:ln>
                  <a:noFill/>
                </a:ln>
                <a:solidFill>
                  <a:srgbClr val="1996E6"/>
                </a:solidFill>
                <a:effectLst/>
                <a:latin typeface="Georgia" panose="02040502050405020303" pitchFamily="18" charset="0"/>
              </a:rPr>
              <a:t>               </a:t>
            </a:r>
            <a:endParaRPr kumimoji="0" lang="en-US" altLang="en-US" sz="1100" b="0" i="0" u="none" strike="noStrike" cap="none" normalizeH="0" baseline="0" dirty="0">
              <a:ln>
                <a:noFill/>
              </a:ln>
              <a:solidFill>
                <a:schemeClr val="tx1"/>
              </a:solidFill>
              <a:effectLst/>
            </a:endParaRPr>
          </a:p>
        </p:txBody>
      </p:sp>
      <p:pic>
        <p:nvPicPr>
          <p:cNvPr id="1026" name="Picture 2" descr="Tools of Economic Analysi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867" y="2318783"/>
            <a:ext cx="10170355" cy="333642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0378" y="1762778"/>
            <a:ext cx="11229536" cy="369332"/>
          </a:xfrm>
          <a:prstGeom prst="rect">
            <a:avLst/>
          </a:prstGeom>
          <a:noFill/>
        </p:spPr>
        <p:txBody>
          <a:bodyPr wrap="square">
            <a:spAutoFit/>
          </a:bodyPr>
          <a:lstStyle/>
          <a:p>
            <a:r>
              <a:rPr kumimoji="0" lang="en-US" altLang="en-US" sz="1800" b="1" i="0" u="none" strike="noStrike" cap="none" normalizeH="0" baseline="0" dirty="0">
                <a:ln>
                  <a:noFill/>
                </a:ln>
                <a:solidFill>
                  <a:srgbClr val="424142"/>
                </a:solidFill>
                <a:effectLst/>
                <a:latin typeface="Georgia" panose="02040502050405020303" pitchFamily="18" charset="0"/>
              </a:rPr>
              <a:t>Economic analysis is performed with the help of various tools, which are shown in Figure</a:t>
            </a:r>
            <a:endParaRPr lang="en-US" dirty="0"/>
          </a:p>
        </p:txBody>
      </p:sp>
      <p:sp>
        <p:nvSpPr>
          <p:cNvPr id="8" name="TextBox 7">
            <a:extLst>
              <a:ext uri="{FF2B5EF4-FFF2-40B4-BE49-F238E27FC236}">
                <a16:creationId xmlns:a16="http://schemas.microsoft.com/office/drawing/2014/main" id="{69BC365F-AA2A-44F6-B517-B0F75C44F028}"/>
              </a:ext>
            </a:extLst>
          </p:cNvPr>
          <p:cNvSpPr txBox="1"/>
          <p:nvPr/>
        </p:nvSpPr>
        <p:spPr>
          <a:xfrm>
            <a:off x="3071813" y="3065740"/>
            <a:ext cx="6143624" cy="369332"/>
          </a:xfrm>
          <a:prstGeom prst="rect">
            <a:avLst/>
          </a:prstGeom>
          <a:noFill/>
        </p:spPr>
        <p:txBody>
          <a:bodyPr wrap="square">
            <a:spAutoFit/>
          </a:bodyPr>
          <a:lstStyle/>
          <a:p>
            <a:r>
              <a:rPr lang="en-US" b="1" dirty="0">
                <a:solidFill>
                  <a:srgbClr val="424142"/>
                </a:solidFill>
                <a:effectLst/>
                <a:latin typeface="Georgia" panose="02040502050405020303" pitchFamily="18" charset="0"/>
              </a:rPr>
              <a:t>Economic analysis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578562"/>
            <a:ext cx="10591800" cy="1477328"/>
          </a:xfrm>
          <a:prstGeom prst="rect">
            <a:avLst/>
          </a:prstGeom>
          <a:noFill/>
        </p:spPr>
        <p:txBody>
          <a:bodyPr wrap="square">
            <a:spAutoFit/>
          </a:bodyPr>
          <a:lstStyle/>
          <a:p>
            <a:r>
              <a:rPr lang="en-US" b="0" i="0" dirty="0">
                <a:solidFill>
                  <a:srgbClr val="424142"/>
                </a:solidFill>
                <a:effectLst/>
                <a:latin typeface="Georgia" panose="02040502050405020303" pitchFamily="18" charset="0"/>
              </a:rPr>
              <a:t>An economic variable refers to the any economic quantity whose value changes with a change in its determinants or change in economic activities.</a:t>
            </a:r>
          </a:p>
          <a:p>
            <a:endParaRPr lang="en-US" dirty="0">
              <a:solidFill>
                <a:srgbClr val="424142"/>
              </a:solidFill>
              <a:latin typeface="Georgia" panose="02040502050405020303" pitchFamily="18" charset="0"/>
            </a:endParaRPr>
          </a:p>
          <a:p>
            <a:r>
              <a:rPr lang="en-US" b="0" i="0" dirty="0">
                <a:solidFill>
                  <a:srgbClr val="424142"/>
                </a:solidFill>
                <a:effectLst/>
                <a:latin typeface="Georgia" panose="02040502050405020303" pitchFamily="18" charset="0"/>
              </a:rPr>
              <a:t>For example, demand, supply, prices, production cost, wages labor and capital are the economic variables whose value changes with change in their determinants or in different trade cycles.</a:t>
            </a:r>
            <a:endParaRPr lang="en-US" dirty="0"/>
          </a:p>
        </p:txBody>
      </p:sp>
      <p:sp>
        <p:nvSpPr>
          <p:cNvPr id="5" name="TextBox 4"/>
          <p:cNvSpPr txBox="1"/>
          <p:nvPr/>
        </p:nvSpPr>
        <p:spPr>
          <a:xfrm>
            <a:off x="460717" y="209230"/>
            <a:ext cx="6098344" cy="369332"/>
          </a:xfrm>
          <a:prstGeom prst="rect">
            <a:avLst/>
          </a:prstGeom>
          <a:noFill/>
        </p:spPr>
        <p:txBody>
          <a:bodyPr wrap="square">
            <a:spAutoFit/>
          </a:bodyPr>
          <a:lstStyle/>
          <a:p>
            <a:r>
              <a:rPr lang="en-US" b="1" i="0" dirty="0">
                <a:solidFill>
                  <a:srgbClr val="424142"/>
                </a:solidFill>
                <a:effectLst/>
                <a:latin typeface="Georgia" panose="02040502050405020303" pitchFamily="18" charset="0"/>
              </a:rPr>
              <a:t>Economic Variables:</a:t>
            </a:r>
            <a:endParaRPr lang="en-US" dirty="0"/>
          </a:p>
        </p:txBody>
      </p:sp>
      <p:sp>
        <p:nvSpPr>
          <p:cNvPr id="7" name="TextBox 6"/>
          <p:cNvSpPr txBox="1"/>
          <p:nvPr/>
        </p:nvSpPr>
        <p:spPr>
          <a:xfrm>
            <a:off x="263769" y="2055890"/>
            <a:ext cx="6098344" cy="369332"/>
          </a:xfrm>
          <a:prstGeom prst="rect">
            <a:avLst/>
          </a:prstGeom>
          <a:noFill/>
        </p:spPr>
        <p:txBody>
          <a:bodyPr wrap="square">
            <a:spAutoFit/>
          </a:bodyPr>
          <a:lstStyle/>
          <a:p>
            <a:r>
              <a:rPr lang="en-US" b="1" i="0" dirty="0">
                <a:solidFill>
                  <a:srgbClr val="424142"/>
                </a:solidFill>
                <a:effectLst/>
                <a:latin typeface="Georgia" panose="02040502050405020303" pitchFamily="18" charset="0"/>
              </a:rPr>
              <a:t>Economic variables can be classified as follows:</a:t>
            </a:r>
            <a:endParaRPr lang="en-US" dirty="0"/>
          </a:p>
        </p:txBody>
      </p:sp>
      <p:sp>
        <p:nvSpPr>
          <p:cNvPr id="9" name="TextBox 8"/>
          <p:cNvSpPr txBox="1"/>
          <p:nvPr/>
        </p:nvSpPr>
        <p:spPr>
          <a:xfrm>
            <a:off x="460716" y="2628873"/>
            <a:ext cx="11731283" cy="4801314"/>
          </a:xfrm>
          <a:prstGeom prst="rect">
            <a:avLst/>
          </a:prstGeom>
          <a:noFill/>
        </p:spPr>
        <p:txBody>
          <a:bodyPr wrap="square">
            <a:spAutoFit/>
          </a:bodyPr>
          <a:lstStyle/>
          <a:p>
            <a:pPr marL="342900" indent="-342900">
              <a:buAutoNum type="alphaLcParenBoth"/>
            </a:pPr>
            <a:r>
              <a:rPr lang="en-US" b="1" i="0" dirty="0">
                <a:solidFill>
                  <a:srgbClr val="424142"/>
                </a:solidFill>
                <a:effectLst/>
                <a:latin typeface="Georgia" panose="02040502050405020303" pitchFamily="18" charset="0"/>
              </a:rPr>
              <a:t>Dependent Variables: </a:t>
            </a:r>
            <a:r>
              <a:rPr lang="en-US" b="0" i="0" dirty="0">
                <a:solidFill>
                  <a:srgbClr val="424142"/>
                </a:solidFill>
                <a:effectLst/>
                <a:latin typeface="Georgia" panose="02040502050405020303" pitchFamily="18" charset="0"/>
              </a:rPr>
              <a:t>Involve those variables whose values are dependent on the values of other variables. For example, demand of a product is dependent on its price.</a:t>
            </a:r>
          </a:p>
          <a:p>
            <a:endParaRPr lang="en-US" dirty="0">
              <a:solidFill>
                <a:srgbClr val="424142"/>
              </a:solidFill>
              <a:latin typeface="Georgia" panose="02040502050405020303" pitchFamily="18" charset="0"/>
            </a:endParaRPr>
          </a:p>
          <a:p>
            <a:r>
              <a:rPr lang="en-US" b="1" i="0" dirty="0">
                <a:solidFill>
                  <a:srgbClr val="424142"/>
                </a:solidFill>
                <a:effectLst/>
                <a:latin typeface="Georgia" panose="02040502050405020303" pitchFamily="18" charset="0"/>
              </a:rPr>
              <a:t>(b) Independent Variables: </a:t>
            </a:r>
            <a:r>
              <a:rPr lang="en-US" b="0" i="0" dirty="0">
                <a:solidFill>
                  <a:srgbClr val="424142"/>
                </a:solidFill>
                <a:effectLst/>
                <a:latin typeface="Georgia" panose="02040502050405020303" pitchFamily="18" charset="0"/>
              </a:rPr>
              <a:t>Refer to variables that are independent and are not affected by a change in any other variable. In the preceding example of demand of a product and its price, the demand of the product is a dependent variable, while price of the product is an independent variable.</a:t>
            </a:r>
          </a:p>
          <a:p>
            <a:endParaRPr lang="en-US" b="1" dirty="0">
              <a:solidFill>
                <a:srgbClr val="424142"/>
              </a:solidFill>
              <a:latin typeface="Georgia" panose="02040502050405020303" pitchFamily="18" charset="0"/>
            </a:endParaRPr>
          </a:p>
          <a:p>
            <a:r>
              <a:rPr lang="en-US" b="1" i="0" dirty="0">
                <a:solidFill>
                  <a:srgbClr val="424142"/>
                </a:solidFill>
                <a:effectLst/>
                <a:latin typeface="Georgia" panose="02040502050405020303" pitchFamily="18" charset="0"/>
              </a:rPr>
              <a:t>(c) Endogenous Variables: </a:t>
            </a:r>
            <a:r>
              <a:rPr lang="en-US" b="0" i="0" dirty="0">
                <a:solidFill>
                  <a:srgbClr val="424142"/>
                </a:solidFill>
                <a:effectLst/>
                <a:latin typeface="Georgia" panose="02040502050405020303" pitchFamily="18" charset="0"/>
              </a:rPr>
              <a:t>Refer to variables whose value can be obtained within the model under consideration. For example, the price of a product in the supply and demand model is endogenous.</a:t>
            </a:r>
          </a:p>
          <a:p>
            <a:endParaRPr lang="en-US" dirty="0">
              <a:solidFill>
                <a:srgbClr val="424142"/>
              </a:solidFill>
              <a:latin typeface="Georgia" panose="02040502050405020303" pitchFamily="18" charset="0"/>
            </a:endParaRPr>
          </a:p>
          <a:p>
            <a:pPr algn="l" fontAlgn="base"/>
            <a:r>
              <a:rPr lang="en-US" b="1" dirty="0">
                <a:solidFill>
                  <a:srgbClr val="424142"/>
                </a:solidFill>
                <a:effectLst/>
                <a:latin typeface="Georgia" panose="02040502050405020303" pitchFamily="18" charset="0"/>
              </a:rPr>
              <a:t>(d) Exogenous Variables: </a:t>
            </a:r>
            <a:r>
              <a:rPr lang="en-US" b="0" dirty="0">
                <a:solidFill>
                  <a:srgbClr val="424142"/>
                </a:solidFill>
                <a:effectLst/>
                <a:latin typeface="Georgia" panose="02040502050405020303" pitchFamily="18" charset="0"/>
              </a:rPr>
              <a:t>Refer to variables whose value is obtained outside the model under consideration. For example, in case of increase in domestic petrol price due to increase in international petrol price, the international petrol price is the exogenous variable.</a:t>
            </a:r>
          </a:p>
          <a:p>
            <a:br>
              <a:rPr lang="en-US" dirty="0"/>
            </a:br>
            <a:endParaRPr lang="en-US" b="0" dirty="0">
              <a:solidFill>
                <a:srgbClr val="424142"/>
              </a:solidFill>
              <a:effectLst/>
              <a:latin typeface="Georgia" panose="02040502050405020303" pitchFamily="18" charset="0"/>
            </a:endParaRPr>
          </a:p>
          <a:p>
            <a:br>
              <a:rPr lang="en-US" dirty="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118" y="689317"/>
            <a:ext cx="1782129" cy="613847"/>
          </a:xfrm>
        </p:spPr>
        <p:txBody>
          <a:bodyPr>
            <a:normAutofit fontScale="90000"/>
          </a:bodyPr>
          <a:lstStyle/>
          <a:p>
            <a:r>
              <a:rPr lang="en-US" dirty="0"/>
              <a:t>SLOPE</a:t>
            </a:r>
          </a:p>
        </p:txBody>
      </p:sp>
      <p:sp>
        <p:nvSpPr>
          <p:cNvPr id="4" name="TextBox 3"/>
          <p:cNvSpPr txBox="1"/>
          <p:nvPr/>
        </p:nvSpPr>
        <p:spPr>
          <a:xfrm>
            <a:off x="323557" y="1303164"/>
            <a:ext cx="11868443" cy="2708434"/>
          </a:xfrm>
          <a:prstGeom prst="rect">
            <a:avLst/>
          </a:prstGeom>
          <a:noFill/>
        </p:spPr>
        <p:txBody>
          <a:bodyPr wrap="square">
            <a:spAutoFit/>
          </a:bodyPr>
          <a:lstStyle/>
          <a:p>
            <a:r>
              <a:rPr lang="en-US" b="0" i="0" dirty="0">
                <a:solidFill>
                  <a:srgbClr val="424142"/>
                </a:solidFill>
                <a:effectLst/>
                <a:latin typeface="Georgia" panose="02040502050405020303" pitchFamily="18" charset="0"/>
              </a:rPr>
              <a:t>It helps in determining the </a:t>
            </a:r>
            <a:r>
              <a:rPr lang="en-US" b="0" i="0" u="sng" dirty="0">
                <a:solidFill>
                  <a:srgbClr val="424142"/>
                </a:solidFill>
                <a:effectLst/>
                <a:latin typeface="Georgia" panose="02040502050405020303" pitchFamily="18" charset="0"/>
              </a:rPr>
              <a:t>changes produced in one variable with a change in another variable. Therefore, slope can be defined as the change occurs in dependent variable due to the change in independent variable</a:t>
            </a:r>
            <a:r>
              <a:rPr lang="en-US" b="0" i="0" dirty="0">
                <a:solidFill>
                  <a:srgbClr val="424142"/>
                </a:solidFill>
                <a:effectLst/>
                <a:latin typeface="Georgia" panose="02040502050405020303" pitchFamily="18" charset="0"/>
              </a:rPr>
              <a:t>. The relationship between a dependent and independent variable can be represented as a straight line on a graph.</a:t>
            </a:r>
          </a:p>
          <a:p>
            <a:endParaRPr lang="en-US" dirty="0">
              <a:solidFill>
                <a:srgbClr val="424142"/>
              </a:solidFill>
              <a:latin typeface="Georgia" panose="02040502050405020303" pitchFamily="18" charset="0"/>
            </a:endParaRPr>
          </a:p>
          <a:p>
            <a:r>
              <a:rPr lang="en-US" b="0" i="0" dirty="0">
                <a:solidFill>
                  <a:srgbClr val="424142"/>
                </a:solidFill>
                <a:effectLst/>
                <a:latin typeface="Georgia" panose="02040502050405020303" pitchFamily="18" charset="0"/>
              </a:rPr>
              <a:t>Suppose a unit change in the independent variable x brings changes in the dependent variable y.</a:t>
            </a:r>
          </a:p>
          <a:p>
            <a:r>
              <a:rPr lang="en-US" sz="2000" b="1" i="0" dirty="0">
                <a:solidFill>
                  <a:srgbClr val="424142"/>
                </a:solidFill>
                <a:effectLst/>
                <a:latin typeface="Georgia" panose="02040502050405020303" pitchFamily="18" charset="0"/>
              </a:rPr>
              <a:t>                      Slope = change in y/change in x</a:t>
            </a:r>
          </a:p>
          <a:p>
            <a:endParaRPr lang="en-US" sz="2000" b="1" i="0" dirty="0">
              <a:solidFill>
                <a:srgbClr val="424142"/>
              </a:solidFill>
              <a:effectLst/>
              <a:latin typeface="Georgia" panose="02040502050405020303" pitchFamily="18" charset="0"/>
            </a:endParaRPr>
          </a:p>
          <a:p>
            <a:endParaRPr lang="en-US" sz="2000" b="1" dirty="0">
              <a:solidFill>
                <a:srgbClr val="424142"/>
              </a:solidFill>
              <a:latin typeface="Georgia" panose="02040502050405020303" pitchFamily="18" charset="0"/>
            </a:endParaRPr>
          </a:p>
          <a:p>
            <a:endParaRPr lang="en-US" sz="2000"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397" y="3228959"/>
            <a:ext cx="4600575" cy="3457575"/>
          </a:xfrm>
          <a:prstGeom prst="rect">
            <a:avLst/>
          </a:prstGeom>
        </p:spPr>
      </p:pic>
      <p:pic>
        <p:nvPicPr>
          <p:cNvPr id="1028" name="Picture 4" descr="9. Slope">
            <a:extLst>
              <a:ext uri="{FF2B5EF4-FFF2-40B4-BE49-F238E27FC236}">
                <a16:creationId xmlns:a16="http://schemas.microsoft.com/office/drawing/2014/main" id="{ED2F428F-DA51-497D-AC7E-BA86226FF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8281" y="2701735"/>
            <a:ext cx="5110162" cy="38474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8302" y="225083"/>
            <a:ext cx="11713698" cy="5355312"/>
          </a:xfrm>
          <a:prstGeom prst="rect">
            <a:avLst/>
          </a:prstGeom>
          <a:noFill/>
        </p:spPr>
        <p:txBody>
          <a:bodyPr wrap="square">
            <a:spAutoFit/>
          </a:bodyPr>
          <a:lstStyle/>
          <a:p>
            <a:r>
              <a:rPr lang="en-US" i="0" dirty="0">
                <a:solidFill>
                  <a:srgbClr val="424142"/>
                </a:solidFill>
                <a:effectLst/>
                <a:latin typeface="Georgia" panose="02040502050405020303" pitchFamily="18" charset="0"/>
              </a:rPr>
              <a:t>The shape of line determines the type of relationship between the two variables. This line is termed as the slope of line. If the slope is steeper, then the relationship between the two variables is weak and vice-versa. </a:t>
            </a:r>
          </a:p>
          <a:p>
            <a:endParaRPr lang="en-US" dirty="0">
              <a:solidFill>
                <a:srgbClr val="424142"/>
              </a:solidFill>
              <a:latin typeface="Georgia" panose="02040502050405020303" pitchFamily="18" charset="0"/>
            </a:endParaRPr>
          </a:p>
          <a:p>
            <a:endParaRPr lang="en-US" dirty="0">
              <a:solidFill>
                <a:srgbClr val="424142"/>
              </a:solidFill>
              <a:latin typeface="Georgia" panose="02040502050405020303" pitchFamily="18" charset="0"/>
            </a:endParaRPr>
          </a:p>
          <a:p>
            <a:r>
              <a:rPr lang="en-US" i="0" dirty="0">
                <a:solidFill>
                  <a:srgbClr val="424142"/>
                </a:solidFill>
                <a:effectLst/>
                <a:latin typeface="Georgia" panose="02040502050405020303" pitchFamily="18" charset="0"/>
              </a:rPr>
              <a:t>If the slope of a </a:t>
            </a:r>
            <a:r>
              <a:rPr lang="en-US" b="1" i="0" dirty="0">
                <a:solidFill>
                  <a:srgbClr val="424142"/>
                </a:solidFill>
                <a:effectLst/>
                <a:latin typeface="Georgia" panose="02040502050405020303" pitchFamily="18" charset="0"/>
              </a:rPr>
              <a:t>line is positive</a:t>
            </a:r>
            <a:r>
              <a:rPr lang="en-US" i="0" dirty="0">
                <a:solidFill>
                  <a:srgbClr val="424142"/>
                </a:solidFill>
                <a:effectLst/>
                <a:latin typeface="Georgia" panose="02040502050405020303" pitchFamily="18" charset="0"/>
              </a:rPr>
              <a:t>, the line moves upward when going from left to right. On the other hand, if the </a:t>
            </a:r>
            <a:r>
              <a:rPr lang="en-US" b="1" i="0" dirty="0">
                <a:solidFill>
                  <a:srgbClr val="424142"/>
                </a:solidFill>
                <a:effectLst/>
                <a:latin typeface="Georgia" panose="02040502050405020303" pitchFamily="18" charset="0"/>
              </a:rPr>
              <a:t>slope is negative</a:t>
            </a:r>
            <a:r>
              <a:rPr lang="en-US" i="0" dirty="0">
                <a:solidFill>
                  <a:srgbClr val="424142"/>
                </a:solidFill>
                <a:effectLst/>
                <a:latin typeface="Georgia" panose="02040502050405020303" pitchFamily="18" charset="0"/>
              </a:rPr>
              <a:t>, then the line moves down when going from left to right.</a:t>
            </a:r>
          </a:p>
          <a:p>
            <a:endParaRPr lang="en-US" dirty="0">
              <a:solidFill>
                <a:srgbClr val="424142"/>
              </a:solidFill>
              <a:latin typeface="Georgia" panose="02040502050405020303" pitchFamily="18" charset="0"/>
            </a:endParaRPr>
          </a:p>
          <a:p>
            <a:pPr algn="l" fontAlgn="base"/>
            <a:r>
              <a:rPr lang="en-US" b="0" dirty="0">
                <a:solidFill>
                  <a:srgbClr val="424142"/>
                </a:solidFill>
                <a:effectLst/>
                <a:latin typeface="Georgia" panose="02040502050405020303" pitchFamily="18" charset="0"/>
              </a:rPr>
              <a:t>In demand curve, the slope represents the ratio of the change in the independent variable price (P) to the change in the dependent variable that is demand (D). If the price of a product decreases (- AP), then the demand for that product would increase (AD).</a:t>
            </a:r>
          </a:p>
          <a:p>
            <a:pPr algn="l" fontAlgn="base"/>
            <a:r>
              <a:rPr lang="en-US" b="1" dirty="0">
                <a:solidFill>
                  <a:srgbClr val="424142"/>
                </a:solidFill>
                <a:effectLst/>
                <a:latin typeface="Georgia" panose="02040502050405020303" pitchFamily="18" charset="0"/>
              </a:rPr>
              <a:t>In such a case, the slope of the demand curve would be as follows:</a:t>
            </a:r>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Slope = -∆P/∆D</a:t>
            </a:r>
          </a:p>
          <a:p>
            <a:endParaRPr lang="en-US" i="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Where, -∆P = change in price (independent variable)</a:t>
            </a:r>
          </a:p>
          <a:p>
            <a:pPr algn="l" fontAlgn="base"/>
            <a:r>
              <a:rPr lang="en-US" b="0" dirty="0">
                <a:solidFill>
                  <a:srgbClr val="424142"/>
                </a:solidFill>
                <a:effectLst/>
                <a:latin typeface="Georgia" panose="02040502050405020303" pitchFamily="18" charset="0"/>
              </a:rPr>
              <a:t>∆D = change in demand variable (dependent variable)</a:t>
            </a:r>
          </a:p>
          <a:p>
            <a:pPr algn="l" fontAlgn="base"/>
            <a:r>
              <a:rPr lang="en-US" b="0" dirty="0">
                <a:solidFill>
                  <a:srgbClr val="424142"/>
                </a:solidFill>
                <a:effectLst/>
                <a:latin typeface="Georgia" panose="02040502050405020303" pitchFamily="18" charset="0"/>
              </a:rPr>
              <a:t>The slope differs for linear and non-linear variables.</a:t>
            </a:r>
          </a:p>
          <a:p>
            <a:endParaRPr lang="en-US" i="0" dirty="0">
              <a:solidFill>
                <a:srgbClr val="424142"/>
              </a:solidFill>
              <a:effectLst/>
              <a:latin typeface="Georgia" panose="02040502050405020303" pitchFamily="18" charset="0"/>
            </a:endParaRPr>
          </a:p>
          <a:p>
            <a:endParaRPr lang="en-US" dirty="0">
              <a:solidFill>
                <a:srgbClr val="424142"/>
              </a:solidFill>
              <a:latin typeface="Georgia" panose="02040502050405020303" pitchFamily="18" charset="0"/>
            </a:endParaRPr>
          </a:p>
          <a:p>
            <a:endParaRPr lang="en-US" i="0" dirty="0">
              <a:solidFill>
                <a:srgbClr val="424142"/>
              </a:solidFill>
              <a:effectLst/>
              <a:latin typeface="Georgia" panose="02040502050405020303"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57870"/>
            <a:ext cx="12027877" cy="6185535"/>
          </a:xfrm>
          <a:prstGeom prst="rect">
            <a:avLst/>
          </a:prstGeom>
          <a:noFill/>
        </p:spPr>
        <p:txBody>
          <a:bodyPr wrap="square">
            <a:spAutoFit/>
          </a:bodyPr>
          <a:lstStyle/>
          <a:p>
            <a:r>
              <a:rPr lang="en-US" b="1" u="sng" dirty="0">
                <a:solidFill>
                  <a:schemeClr val="bg1"/>
                </a:solidFill>
                <a:latin typeface="Georgia" panose="02040502050405020303" pitchFamily="18" charset="0"/>
              </a:rPr>
              <a:t>FUNCTION:-</a:t>
            </a:r>
          </a:p>
          <a:p>
            <a:endParaRPr lang="en-US" b="1" dirty="0">
              <a:solidFill>
                <a:srgbClr val="424142"/>
              </a:solidFill>
              <a:latin typeface="Georgia" panose="02040502050405020303" pitchFamily="18" charset="0"/>
            </a:endParaRPr>
          </a:p>
          <a:p>
            <a:r>
              <a:rPr lang="en-US" b="1" dirty="0">
                <a:solidFill>
                  <a:srgbClr val="424142"/>
                </a:solidFill>
                <a:latin typeface="Georgia" panose="02040502050405020303" pitchFamily="18" charset="0"/>
              </a:rPr>
              <a:t> A function shows the relationship between two or more variables. It indicates how the value of one        variable( </a:t>
            </a:r>
            <a:r>
              <a:rPr lang="en-US" b="1" dirty="0" err="1">
                <a:solidFill>
                  <a:srgbClr val="424142"/>
                </a:solidFill>
                <a:latin typeface="Georgia" panose="02040502050405020303" pitchFamily="18" charset="0"/>
              </a:rPr>
              <a:t>i</a:t>
            </a:r>
            <a:r>
              <a:rPr lang="en-US" b="1" dirty="0">
                <a:solidFill>
                  <a:srgbClr val="424142"/>
                </a:solidFill>
                <a:latin typeface="Georgia" panose="02040502050405020303" pitchFamily="18" charset="0"/>
              </a:rPr>
              <a:t>-e dependent)  depends on the value of the another (</a:t>
            </a:r>
            <a:r>
              <a:rPr lang="en-US" b="1" dirty="0" err="1">
                <a:solidFill>
                  <a:srgbClr val="424142"/>
                </a:solidFill>
                <a:latin typeface="Georgia" panose="02040502050405020303" pitchFamily="18" charset="0"/>
              </a:rPr>
              <a:t>i</a:t>
            </a:r>
            <a:r>
              <a:rPr lang="en-US" b="1" dirty="0">
                <a:solidFill>
                  <a:srgbClr val="424142"/>
                </a:solidFill>
                <a:latin typeface="Georgia" panose="02040502050405020303" pitchFamily="18" charset="0"/>
              </a:rPr>
              <a:t>-e Independent) variable. </a:t>
            </a:r>
          </a:p>
          <a:p>
            <a:r>
              <a:rPr lang="en-US" b="1" dirty="0">
                <a:solidFill>
                  <a:srgbClr val="424142"/>
                </a:solidFill>
                <a:latin typeface="Georgia" panose="02040502050405020303" pitchFamily="18" charset="0"/>
              </a:rPr>
              <a:t>         C= f (Y)</a:t>
            </a:r>
          </a:p>
          <a:p>
            <a:endParaRPr lang="en-US" b="1" dirty="0">
              <a:solidFill>
                <a:srgbClr val="424142"/>
              </a:solidFill>
              <a:latin typeface="Georgia" panose="02040502050405020303" pitchFamily="18" charset="0"/>
            </a:endParaRPr>
          </a:p>
          <a:p>
            <a:r>
              <a:rPr lang="en-US" b="1" i="0" dirty="0">
                <a:solidFill>
                  <a:srgbClr val="424142"/>
                </a:solidFill>
                <a:latin typeface="Georgia" panose="02040502050405020303" pitchFamily="18" charset="0"/>
              </a:rPr>
              <a:t>    Linear Function:</a:t>
            </a:r>
            <a:r>
              <a:rPr lang="en-US" b="1" dirty="0">
                <a:solidFill>
                  <a:srgbClr val="424142"/>
                </a:solidFill>
                <a:latin typeface="Georgia" panose="02040502050405020303" pitchFamily="18" charset="0"/>
              </a:rPr>
              <a:t> variables have power 1. </a:t>
            </a:r>
          </a:p>
          <a:p>
            <a:r>
              <a:rPr lang="en-US" b="1" dirty="0">
                <a:solidFill>
                  <a:srgbClr val="424142"/>
                </a:solidFill>
                <a:latin typeface="Georgia" panose="02040502050405020303" pitchFamily="18" charset="0"/>
              </a:rPr>
              <a:t>   example; Q= f (L ,K )</a:t>
            </a:r>
          </a:p>
          <a:p>
            <a:endParaRPr lang="en-US" b="1" dirty="0">
              <a:solidFill>
                <a:srgbClr val="424142"/>
              </a:solidFill>
              <a:latin typeface="Georgia" panose="02040502050405020303" pitchFamily="18" charset="0"/>
            </a:endParaRPr>
          </a:p>
          <a:p>
            <a:r>
              <a:rPr lang="en-US" b="1" dirty="0">
                <a:solidFill>
                  <a:srgbClr val="424142"/>
                </a:solidFill>
                <a:latin typeface="Georgia" panose="02040502050405020303" pitchFamily="18" charset="0"/>
              </a:rPr>
              <a:t>    Dx = 20 – 2Px</a:t>
            </a:r>
          </a:p>
          <a:p>
            <a:endParaRPr lang="en-US" b="1" dirty="0">
              <a:solidFill>
                <a:srgbClr val="424142"/>
              </a:solidFill>
              <a:latin typeface="Georgia" panose="02040502050405020303" pitchFamily="18" charset="0"/>
            </a:endParaRPr>
          </a:p>
          <a:p>
            <a:r>
              <a:rPr lang="en-US" b="1" dirty="0">
                <a:solidFill>
                  <a:srgbClr val="424142"/>
                </a:solidFill>
                <a:latin typeface="Georgia" panose="02040502050405020303" pitchFamily="18" charset="0"/>
              </a:rPr>
              <a:t>   Slope = ∆P/∆D, the slope is equal at all </a:t>
            </a:r>
          </a:p>
          <a:p>
            <a:r>
              <a:rPr lang="en-US" b="1" dirty="0">
                <a:solidFill>
                  <a:srgbClr val="424142"/>
                </a:solidFill>
                <a:latin typeface="Georgia" panose="02040502050405020303" pitchFamily="18" charset="0"/>
              </a:rPr>
              <a:t>  points in the linear demand function.</a:t>
            </a:r>
          </a:p>
          <a:p>
            <a:r>
              <a:rPr lang="en-US" b="1" dirty="0">
                <a:solidFill>
                  <a:srgbClr val="424142"/>
                </a:solidFill>
                <a:latin typeface="Georgia" panose="02040502050405020303" pitchFamily="18" charset="0"/>
              </a:rPr>
              <a:t> </a:t>
            </a:r>
          </a:p>
          <a:p>
            <a:endParaRPr lang="en-US" b="1" dirty="0">
              <a:solidFill>
                <a:srgbClr val="424142"/>
              </a:solidFill>
              <a:latin typeface="Georgia" panose="02040502050405020303" pitchFamily="18" charset="0"/>
            </a:endParaRPr>
          </a:p>
          <a:p>
            <a:r>
              <a:rPr lang="en-US" b="1" dirty="0">
                <a:solidFill>
                  <a:srgbClr val="424142"/>
                </a:solidFill>
                <a:latin typeface="Georgia" panose="02040502050405020303" pitchFamily="18" charset="0"/>
                <a:sym typeface="+mn-ea"/>
              </a:rPr>
              <a:t>    Non-Linear Function: variables have</a:t>
            </a:r>
          </a:p>
          <a:p>
            <a:r>
              <a:rPr lang="en-US" b="1" dirty="0">
                <a:solidFill>
                  <a:srgbClr val="424142"/>
                </a:solidFill>
                <a:latin typeface="Georgia" panose="02040502050405020303" pitchFamily="18" charset="0"/>
                <a:sym typeface="+mn-ea"/>
              </a:rPr>
              <a:t>    power  more than 1. </a:t>
            </a:r>
          </a:p>
          <a:p>
            <a:endParaRPr lang="en-US" b="1" i="0" dirty="0">
              <a:solidFill>
                <a:srgbClr val="424142"/>
              </a:solidFill>
              <a:latin typeface="Georgia" panose="02040502050405020303" pitchFamily="18" charset="0"/>
            </a:endParaRPr>
          </a:p>
          <a:p>
            <a:r>
              <a:rPr lang="en-US" b="1" dirty="0">
                <a:solidFill>
                  <a:srgbClr val="424142"/>
                </a:solidFill>
                <a:latin typeface="Georgia" panose="02040502050405020303" pitchFamily="18" charset="0"/>
                <a:sym typeface="+mn-ea"/>
              </a:rPr>
              <a:t>       Dx = 32Px-2 </a:t>
            </a:r>
          </a:p>
          <a:p>
            <a:r>
              <a:rPr lang="en-US" b="1" dirty="0">
                <a:solidFill>
                  <a:srgbClr val="424142"/>
                </a:solidFill>
                <a:latin typeface="Georgia" panose="02040502050405020303" pitchFamily="18" charset="0"/>
                <a:sym typeface="+mn-ea"/>
              </a:rPr>
              <a:t>  the slope of nonlinear demand function would be different between two different sets of points.</a:t>
            </a:r>
          </a:p>
          <a:p>
            <a:endParaRPr lang="en-US" b="1" dirty="0">
              <a:solidFill>
                <a:srgbClr val="424142"/>
              </a:solidFill>
              <a:latin typeface="Georgia" panose="02040502050405020303" pitchFamily="18" charset="0"/>
            </a:endParaRPr>
          </a:p>
          <a:p>
            <a:endParaRPr lang="en-US" dirty="0"/>
          </a:p>
        </p:txBody>
      </p:sp>
      <p:pic>
        <p:nvPicPr>
          <p:cNvPr id="100" name="Picture 99"/>
          <p:cNvPicPr/>
          <p:nvPr/>
        </p:nvPicPr>
        <p:blipFill>
          <a:blip r:embed="rId2"/>
          <a:stretch>
            <a:fillRect/>
          </a:stretch>
        </p:blipFill>
        <p:spPr>
          <a:xfrm>
            <a:off x="5436870" y="2796857"/>
            <a:ext cx="3194685" cy="2703198"/>
          </a:xfrm>
          <a:prstGeom prst="rect">
            <a:avLst/>
          </a:prstGeom>
          <a:noFill/>
          <a:ln w="9525">
            <a:noFill/>
          </a:ln>
        </p:spPr>
      </p:pic>
      <p:pic>
        <p:nvPicPr>
          <p:cNvPr id="101" name="Picture 100"/>
          <p:cNvPicPr/>
          <p:nvPr/>
        </p:nvPicPr>
        <p:blipFill>
          <a:blip r:embed="rId3"/>
          <a:stretch>
            <a:fillRect/>
          </a:stretch>
        </p:blipFill>
        <p:spPr>
          <a:xfrm>
            <a:off x="8833192" y="3186113"/>
            <a:ext cx="3194685" cy="312483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AB3FB29-D37A-47F4-AE4C-9818FF9BC66E}"/>
              </a:ext>
            </a:extLst>
          </p:cNvPr>
          <p:cNvSpPr txBox="1"/>
          <p:nvPr/>
        </p:nvSpPr>
        <p:spPr>
          <a:xfrm>
            <a:off x="2276" y="736557"/>
            <a:ext cx="6093724" cy="369332"/>
          </a:xfrm>
          <a:prstGeom prst="rect">
            <a:avLst/>
          </a:prstGeom>
          <a:noFill/>
        </p:spPr>
        <p:txBody>
          <a:bodyPr wrap="square">
            <a:spAutoFit/>
          </a:bodyPr>
          <a:lstStyle/>
          <a:p>
            <a:r>
              <a:rPr lang="en-US" b="1" u="sng" dirty="0">
                <a:solidFill>
                  <a:schemeClr val="bg1"/>
                </a:solidFill>
              </a:rPr>
              <a:t>EQUATIONS</a:t>
            </a:r>
          </a:p>
        </p:txBody>
      </p:sp>
      <p:sp>
        <p:nvSpPr>
          <p:cNvPr id="5" name="TextBox 4">
            <a:extLst>
              <a:ext uri="{FF2B5EF4-FFF2-40B4-BE49-F238E27FC236}">
                <a16:creationId xmlns:a16="http://schemas.microsoft.com/office/drawing/2014/main" id="{AA01F9B7-791B-4EB4-9B9B-BDD127C95DC9}"/>
              </a:ext>
            </a:extLst>
          </p:cNvPr>
          <p:cNvSpPr txBox="1"/>
          <p:nvPr/>
        </p:nvSpPr>
        <p:spPr>
          <a:xfrm>
            <a:off x="314325" y="1443038"/>
            <a:ext cx="11877675" cy="4524315"/>
          </a:xfrm>
          <a:prstGeom prst="rect">
            <a:avLst/>
          </a:prstGeom>
          <a:noFill/>
        </p:spPr>
        <p:txBody>
          <a:bodyPr wrap="square">
            <a:spAutoFit/>
          </a:bodyPr>
          <a:lstStyle/>
          <a:p>
            <a:r>
              <a:rPr lang="en-US" b="0" i="0" dirty="0">
                <a:solidFill>
                  <a:srgbClr val="252525"/>
                </a:solidFill>
                <a:effectLst/>
                <a:latin typeface="Arial" panose="020B0604020202020204" pitchFamily="34" charset="0"/>
              </a:rPr>
              <a:t>When the verbal expressions are transformed into algebraic form we get Equations. The term equation is a statement of equality of two expressions or variables. The two expressions of an equation are called the sides of the equation. Equations are used to calculate the value of an unknown variable. An equation specifies the relationship between the dependent and independent variables. Each equation is a concise statement of a particular relation</a:t>
            </a:r>
          </a:p>
          <a:p>
            <a:endParaRPr lang="en-US" dirty="0"/>
          </a:p>
          <a:p>
            <a:r>
              <a:rPr lang="en-US" dirty="0"/>
              <a:t>Functions can take different forms, example; </a:t>
            </a:r>
            <a:r>
              <a:rPr lang="en-US" b="1" dirty="0"/>
              <a:t>Q= -</a:t>
            </a:r>
            <a:r>
              <a:rPr lang="en-US" b="1" dirty="0" err="1"/>
              <a:t>bP</a:t>
            </a:r>
            <a:r>
              <a:rPr lang="en-US" b="1" dirty="0"/>
              <a:t> </a:t>
            </a:r>
          </a:p>
          <a:p>
            <a:r>
              <a:rPr lang="en-US" dirty="0"/>
              <a:t> here, b I constant and has value less than 1 but greater than zero. In this case if price is zero Q=o,</a:t>
            </a:r>
          </a:p>
          <a:p>
            <a:endParaRPr lang="en-US" dirty="0"/>
          </a:p>
          <a:p>
            <a:r>
              <a:rPr lang="en-US" dirty="0"/>
              <a:t>Another form can be</a:t>
            </a:r>
            <a:r>
              <a:rPr lang="en-US" b="1" dirty="0"/>
              <a:t> Q= a-</a:t>
            </a:r>
            <a:r>
              <a:rPr lang="en-US" b="1" dirty="0" err="1"/>
              <a:t>bP</a:t>
            </a:r>
            <a:r>
              <a:rPr lang="en-US" b="1" dirty="0"/>
              <a:t> </a:t>
            </a:r>
            <a:r>
              <a:rPr lang="en-US" dirty="0"/>
              <a:t>, a is the vertical intercept shows quantity demanded at zero price. It has positive value and it is independent of price. When price is zero </a:t>
            </a:r>
            <a:r>
              <a:rPr lang="en-US" dirty="0" err="1"/>
              <a:t>bP</a:t>
            </a:r>
            <a:r>
              <a:rPr lang="en-US" dirty="0"/>
              <a:t> will be zero and Q=a. </a:t>
            </a:r>
          </a:p>
          <a:p>
            <a:endParaRPr lang="en-US" dirty="0"/>
          </a:p>
          <a:p>
            <a:r>
              <a:rPr lang="en-US" b="1" dirty="0"/>
              <a:t>Intercept:- </a:t>
            </a:r>
            <a:r>
              <a:rPr lang="en-US" dirty="0"/>
              <a:t>is the point which the line or the curve crosses the vertical axis. </a:t>
            </a:r>
          </a:p>
          <a:p>
            <a:endParaRPr lang="en-US" dirty="0"/>
          </a:p>
          <a:p>
            <a:r>
              <a:rPr lang="en-US" dirty="0"/>
              <a:t>B measure the slope of demand curve, </a:t>
            </a:r>
            <a:r>
              <a:rPr lang="en-US" b="1" dirty="0" err="1"/>
              <a:t>dQ</a:t>
            </a:r>
            <a:r>
              <a:rPr lang="en-US" b="1" dirty="0"/>
              <a:t>/</a:t>
            </a:r>
            <a:r>
              <a:rPr lang="en-US" b="1" dirty="0" err="1"/>
              <a:t>dP</a:t>
            </a:r>
            <a:r>
              <a:rPr lang="en-US" b="1" dirty="0"/>
              <a:t>. </a:t>
            </a:r>
            <a:r>
              <a:rPr lang="en-US" dirty="0"/>
              <a:t>The demand curve has negative relationship and hence, negative sign.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ECF604-D690-4F26-886E-92CDE927E2B8}"/>
              </a:ext>
            </a:extLst>
          </p:cNvPr>
          <p:cNvSpPr txBox="1"/>
          <p:nvPr/>
        </p:nvSpPr>
        <p:spPr>
          <a:xfrm>
            <a:off x="471488" y="1173719"/>
            <a:ext cx="11534775" cy="5078313"/>
          </a:xfrm>
          <a:prstGeom prst="rect">
            <a:avLst/>
          </a:prstGeom>
          <a:noFill/>
        </p:spPr>
        <p:txBody>
          <a:bodyPr wrap="square">
            <a:spAutoFit/>
          </a:bodyPr>
          <a:lstStyle/>
          <a:p>
            <a:pPr algn="l"/>
            <a:r>
              <a:rPr lang="en-US" b="1" i="0" dirty="0">
                <a:solidFill>
                  <a:srgbClr val="000000"/>
                </a:solidFill>
                <a:effectLst/>
                <a:latin typeface="Arial" panose="020B0604020202020204" pitchFamily="34" charset="0"/>
              </a:rPr>
              <a:t>IDENTITIES</a:t>
            </a:r>
          </a:p>
          <a:p>
            <a:pPr algn="l"/>
            <a:r>
              <a:rPr lang="en-US" b="0" i="0" dirty="0">
                <a:solidFill>
                  <a:srgbClr val="252525"/>
                </a:solidFill>
                <a:effectLst/>
                <a:latin typeface="Arial" panose="020B0604020202020204" pitchFamily="34" charset="0"/>
              </a:rPr>
              <a:t>An identity explains an equilibrium condition or a definitional condition. A definitional identity explains that two alternative expressions have exactly the same meaning. For example, total profit is defined as the excess of total revenue over total cost, and we can denote as:</a:t>
            </a:r>
          </a:p>
          <a:p>
            <a:pPr algn="l"/>
            <a:r>
              <a:rPr lang="en-US" b="0" i="0" dirty="0">
                <a:solidFill>
                  <a:srgbClr val="252525"/>
                </a:solidFill>
                <a:effectLst/>
                <a:latin typeface="Arial" panose="020B0604020202020204" pitchFamily="34" charset="0"/>
              </a:rPr>
              <a:t>π ≡  TR - TC</a:t>
            </a:r>
          </a:p>
          <a:p>
            <a:pPr algn="l"/>
            <a:r>
              <a:rPr lang="en-US" b="0" i="0" dirty="0">
                <a:solidFill>
                  <a:srgbClr val="252525"/>
                </a:solidFill>
                <a:effectLst/>
                <a:latin typeface="Arial" panose="020B0604020202020204" pitchFamily="34" charset="0"/>
              </a:rPr>
              <a:t>Where π is total profit, TR is total revenue and TC is total cost.</a:t>
            </a:r>
          </a:p>
          <a:p>
            <a:pPr algn="l"/>
            <a:r>
              <a:rPr lang="en-US" b="0" i="0" dirty="0">
                <a:solidFill>
                  <a:srgbClr val="252525"/>
                </a:solidFill>
                <a:effectLst/>
                <a:latin typeface="Arial" panose="020B0604020202020204" pitchFamily="34" charset="0"/>
              </a:rPr>
              <a:t>Similarly, saving is defined as the difference between income and consumption expenditure and we can say;</a:t>
            </a:r>
          </a:p>
          <a:p>
            <a:pPr algn="l"/>
            <a:r>
              <a:rPr lang="en-US" b="1" i="0" dirty="0">
                <a:solidFill>
                  <a:srgbClr val="252525"/>
                </a:solidFill>
                <a:effectLst/>
                <a:latin typeface="Arial" panose="020B0604020202020204" pitchFamily="34" charset="0"/>
              </a:rPr>
              <a:t>S ≡  Y - C</a:t>
            </a:r>
            <a:endParaRPr lang="en-US" b="0" i="0" dirty="0">
              <a:solidFill>
                <a:srgbClr val="252525"/>
              </a:solidFill>
              <a:effectLst/>
              <a:latin typeface="Arial" panose="020B0604020202020204" pitchFamily="34" charset="0"/>
            </a:endParaRPr>
          </a:p>
          <a:p>
            <a:pPr algn="l"/>
            <a:r>
              <a:rPr lang="en-US" b="0" i="0" dirty="0">
                <a:solidFill>
                  <a:srgbClr val="252525"/>
                </a:solidFill>
                <a:effectLst/>
                <a:latin typeface="Arial" panose="020B0604020202020204" pitchFamily="34" charset="0"/>
              </a:rPr>
              <a:t>You are required to note that an identity is denoted by a three - bar sign (≡).</a:t>
            </a:r>
          </a:p>
          <a:p>
            <a:pPr algn="l"/>
            <a:r>
              <a:rPr lang="en-US" b="0" i="0" dirty="0">
                <a:solidFill>
                  <a:srgbClr val="252525"/>
                </a:solidFill>
                <a:effectLst/>
                <a:latin typeface="Arial" panose="020B0604020202020204" pitchFamily="34" charset="0"/>
              </a:rPr>
              <a:t>The distinction between an identity and an equation is very subtle and important. An identity is a relation that is true for all values of the variables; no values can be found that will contradict it. For instance, </a:t>
            </a:r>
            <a:r>
              <a:rPr lang="en-US" b="1" i="0" dirty="0">
                <a:solidFill>
                  <a:srgbClr val="252525"/>
                </a:solidFill>
                <a:effectLst/>
                <a:latin typeface="Arial" panose="020B0604020202020204" pitchFamily="34" charset="0"/>
              </a:rPr>
              <a:t>(x + y)</a:t>
            </a:r>
            <a:r>
              <a:rPr lang="en-US" b="1" i="0" baseline="30000" dirty="0">
                <a:solidFill>
                  <a:srgbClr val="252525"/>
                </a:solidFill>
                <a:effectLst/>
                <a:latin typeface="Arial" panose="020B0604020202020204" pitchFamily="34" charset="0"/>
              </a:rPr>
              <a:t>2</a:t>
            </a:r>
            <a:r>
              <a:rPr lang="en-US" b="1" i="0" dirty="0">
                <a:solidFill>
                  <a:srgbClr val="252525"/>
                </a:solidFill>
                <a:effectLst/>
                <a:latin typeface="Arial" panose="020B0604020202020204" pitchFamily="34" charset="0"/>
              </a:rPr>
              <a:t> = x</a:t>
            </a:r>
            <a:r>
              <a:rPr lang="en-US" b="1" i="0" baseline="30000" dirty="0">
                <a:solidFill>
                  <a:srgbClr val="252525"/>
                </a:solidFill>
                <a:effectLst/>
                <a:latin typeface="Arial" panose="020B0604020202020204" pitchFamily="34" charset="0"/>
              </a:rPr>
              <a:t>2</a:t>
            </a:r>
            <a:r>
              <a:rPr lang="en-US" b="1" i="0" dirty="0">
                <a:solidFill>
                  <a:srgbClr val="252525"/>
                </a:solidFill>
                <a:effectLst/>
                <a:latin typeface="Arial" panose="020B0604020202020204" pitchFamily="34" charset="0"/>
              </a:rPr>
              <a:t> + 2xy + y</a:t>
            </a:r>
            <a:r>
              <a:rPr lang="en-US" b="1" i="0" baseline="30000" dirty="0">
                <a:solidFill>
                  <a:srgbClr val="252525"/>
                </a:solidFill>
                <a:effectLst/>
                <a:latin typeface="Arial" panose="020B0604020202020204" pitchFamily="34" charset="0"/>
              </a:rPr>
              <a:t>2</a:t>
            </a:r>
            <a:r>
              <a:rPr lang="en-US" b="1" i="0" dirty="0">
                <a:solidFill>
                  <a:srgbClr val="252525"/>
                </a:solidFill>
                <a:effectLst/>
                <a:latin typeface="Arial" panose="020B0604020202020204" pitchFamily="34" charset="0"/>
              </a:rPr>
              <a:t> </a:t>
            </a:r>
            <a:r>
              <a:rPr lang="en-US" b="0" i="0" dirty="0">
                <a:solidFill>
                  <a:srgbClr val="252525"/>
                </a:solidFill>
                <a:effectLst/>
                <a:latin typeface="Arial" panose="020B0604020202020204" pitchFamily="34" charset="0"/>
              </a:rPr>
              <a:t>is an expression which is true for any numerical value of x and y. Identities are statements that are compatible with any state of the universe. In case of National Income accounting we have an important identity between National Income (Y) ≡ National Output (O) ≡ National </a:t>
            </a:r>
            <a:r>
              <a:rPr lang="en-US" b="0" i="0" dirty="0" err="1">
                <a:solidFill>
                  <a:srgbClr val="252525"/>
                </a:solidFill>
                <a:effectLst/>
                <a:latin typeface="Arial" panose="020B0604020202020204" pitchFamily="34" charset="0"/>
              </a:rPr>
              <a:t>Expenditur</a:t>
            </a:r>
            <a:r>
              <a:rPr lang="en-US" b="0" i="0" dirty="0">
                <a:solidFill>
                  <a:srgbClr val="252525"/>
                </a:solidFill>
                <a:effectLst/>
                <a:latin typeface="Arial" panose="020B0604020202020204" pitchFamily="34" charset="0"/>
              </a:rPr>
              <a:t> (E) </a:t>
            </a:r>
          </a:p>
          <a:p>
            <a:pPr algn="l"/>
            <a:r>
              <a:rPr lang="en-US" b="0" i="0" dirty="0">
                <a:solidFill>
                  <a:srgbClr val="252525"/>
                </a:solidFill>
                <a:effectLst/>
                <a:latin typeface="Arial" panose="020B0604020202020204" pitchFamily="34" charset="0"/>
              </a:rPr>
              <a:t>Hence; </a:t>
            </a:r>
            <a:r>
              <a:rPr lang="en-US" b="1" i="0" dirty="0">
                <a:solidFill>
                  <a:srgbClr val="252525"/>
                </a:solidFill>
                <a:effectLst/>
                <a:latin typeface="Arial" panose="020B0604020202020204" pitchFamily="34" charset="0"/>
              </a:rPr>
              <a:t>Y ≡ O ≡ E</a:t>
            </a:r>
            <a:endParaRPr lang="en-US" b="0" i="0" dirty="0">
              <a:solidFill>
                <a:srgbClr val="252525"/>
              </a:solidFill>
              <a:effectLst/>
              <a:latin typeface="Arial" panose="020B0604020202020204" pitchFamily="34" charset="0"/>
            </a:endParaRPr>
          </a:p>
          <a:p>
            <a:pPr algn="l"/>
            <a:r>
              <a:rPr lang="en-US" b="0" i="0" dirty="0">
                <a:solidFill>
                  <a:srgbClr val="252525"/>
                </a:solidFill>
                <a:effectLst/>
                <a:latin typeface="Arial" panose="020B0604020202020204" pitchFamily="34" charset="0"/>
              </a:rPr>
              <a:t>Identities are mere “truisms”, they cannot form the basis of any theory.    </a:t>
            </a:r>
          </a:p>
          <a:p>
            <a:br>
              <a:rPr lang="en-US" dirty="0"/>
            </a:br>
            <a:endParaRPr lang="en-US" dirty="0"/>
          </a:p>
        </p:txBody>
      </p:sp>
    </p:spTree>
    <p:extLst>
      <p:ext uri="{BB962C8B-B14F-4D97-AF65-F5344CB8AC3E}">
        <p14:creationId xmlns:p14="http://schemas.microsoft.com/office/powerpoint/2010/main" val="2771339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9E6150-5CC3-43B6-8E63-C2AB29902866}"/>
              </a:ext>
            </a:extLst>
          </p:cNvPr>
          <p:cNvSpPr txBox="1"/>
          <p:nvPr/>
        </p:nvSpPr>
        <p:spPr>
          <a:xfrm>
            <a:off x="3689748" y="493991"/>
            <a:ext cx="6093618" cy="369332"/>
          </a:xfrm>
          <a:prstGeom prst="rect">
            <a:avLst/>
          </a:prstGeom>
          <a:noFill/>
        </p:spPr>
        <p:txBody>
          <a:bodyPr wrap="square">
            <a:spAutoFit/>
          </a:bodyPr>
          <a:lstStyle/>
          <a:p>
            <a:pPr algn="l"/>
            <a:r>
              <a:rPr lang="en-US" b="1" i="0">
                <a:solidFill>
                  <a:srgbClr val="000000"/>
                </a:solidFill>
                <a:effectLst/>
                <a:latin typeface="Arial" panose="020B0604020202020204" pitchFamily="34" charset="0"/>
              </a:rPr>
              <a:t>GRAPHS AND DIAGRAMS</a:t>
            </a:r>
            <a:endParaRPr lang="en-US" b="1" i="0" dirty="0">
              <a:solidFill>
                <a:srgbClr val="000000"/>
              </a:solidFill>
              <a:effectLst/>
              <a:latin typeface="Arial" panose="020B0604020202020204" pitchFamily="34" charset="0"/>
            </a:endParaRPr>
          </a:p>
        </p:txBody>
      </p:sp>
      <p:sp>
        <p:nvSpPr>
          <p:cNvPr id="5" name="TextBox 4">
            <a:extLst>
              <a:ext uri="{FF2B5EF4-FFF2-40B4-BE49-F238E27FC236}">
                <a16:creationId xmlns:a16="http://schemas.microsoft.com/office/drawing/2014/main" id="{07D47DD2-58A6-4063-BE38-15AB85DBA658}"/>
              </a:ext>
            </a:extLst>
          </p:cNvPr>
          <p:cNvSpPr txBox="1"/>
          <p:nvPr/>
        </p:nvSpPr>
        <p:spPr>
          <a:xfrm>
            <a:off x="395287" y="1300520"/>
            <a:ext cx="11401425" cy="1754326"/>
          </a:xfrm>
          <a:prstGeom prst="rect">
            <a:avLst/>
          </a:prstGeom>
          <a:noFill/>
        </p:spPr>
        <p:txBody>
          <a:bodyPr wrap="square">
            <a:spAutoFit/>
          </a:bodyPr>
          <a:lstStyle/>
          <a:p>
            <a:pPr algn="l"/>
            <a:r>
              <a:rPr lang="en-US" b="0" i="0" dirty="0">
                <a:solidFill>
                  <a:srgbClr val="252525"/>
                </a:solidFill>
                <a:effectLst/>
                <a:latin typeface="Arial" panose="020B0604020202020204" pitchFamily="34" charset="0"/>
              </a:rPr>
              <a:t> Graph depicts the functional relationship between two or more economic variables. The use of graph provides a better understanding of the economic generalizations. Graph presents a visual picture of an abstract idea. Also it is useful for accuracy and precision.</a:t>
            </a:r>
          </a:p>
          <a:p>
            <a:pPr algn="l"/>
            <a:endParaRPr lang="en-US" b="0" i="0" dirty="0">
              <a:solidFill>
                <a:srgbClr val="252525"/>
              </a:solidFill>
              <a:effectLst/>
              <a:latin typeface="Arial" panose="020B0604020202020204" pitchFamily="34" charset="0"/>
            </a:endParaRPr>
          </a:p>
          <a:p>
            <a:pPr algn="l"/>
            <a:r>
              <a:rPr lang="en-US" b="0" i="0" dirty="0">
                <a:solidFill>
                  <a:srgbClr val="252525"/>
                </a:solidFill>
                <a:effectLst/>
                <a:latin typeface="Arial" panose="020B0604020202020204" pitchFamily="34" charset="0"/>
              </a:rPr>
              <a:t>.It represents the values of only two variables at a time. The common method of constructing a graph or a diagram is described below:</a:t>
            </a:r>
          </a:p>
        </p:txBody>
      </p:sp>
      <p:pic>
        <p:nvPicPr>
          <p:cNvPr id="3074" name="Picture 2" descr="Graph with Intercepts – Elementary Algebra">
            <a:extLst>
              <a:ext uri="{FF2B5EF4-FFF2-40B4-BE49-F238E27FC236}">
                <a16:creationId xmlns:a16="http://schemas.microsoft.com/office/drawing/2014/main" id="{3AFFAC79-4418-406C-8C73-ED2C836B00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675" y="2288917"/>
            <a:ext cx="6218634" cy="4569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039890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624</TotalTime>
  <Words>1768</Words>
  <Application>Microsoft Office PowerPoint</Application>
  <PresentationFormat>Widescreen</PresentationFormat>
  <Paragraphs>111</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Georgia</vt:lpstr>
      <vt:lpstr>Wingdings 3</vt:lpstr>
      <vt:lpstr>Wisp</vt:lpstr>
      <vt:lpstr>UNIT-1 INTRODUCTION TO ECONOMICS TOOLS OF ECONOMIC ANALYSIS</vt:lpstr>
      <vt:lpstr>PowerPoint Presentation</vt:lpstr>
      <vt:lpstr>PowerPoint Presentation</vt:lpstr>
      <vt:lpstr>SLOPE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UNIT-1 INTRODUCTION TO ECONOMICS TOOLS OF ECONOMIC ANALYSIS</dc:title>
  <dc:creator>RUKS SHAIKH</dc:creator>
  <cp:lastModifiedBy>RUKS SHAIKH</cp:lastModifiedBy>
  <cp:revision>14</cp:revision>
  <dcterms:created xsi:type="dcterms:W3CDTF">2021-09-12T17:47:00Z</dcterms:created>
  <dcterms:modified xsi:type="dcterms:W3CDTF">2021-09-30T16:51:16Z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796DA457344148688D62686A2B0E86F3</vt:lpwstr>
  </property>
  <property fmtid="{D5CDD505-2E9C-101B-9397-08002B2CF9AE}" pid="3" name="KSOProductBuildVer">
    <vt:lpwstr>1033-11.2.0.10296</vt:lpwstr>
  </property>
</Properties>
</file>