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3" r:id="rId17"/>
    <p:sldId id="274" r:id="rId18"/>
    <p:sldId id="275" r:id="rId19"/>
    <p:sldId id="276" r:id="rId20"/>
    <p:sldId id="277" r:id="rId21"/>
    <p:sldId id="278" r:id="rId22"/>
    <p:sldId id="279" r:id="rId23"/>
    <p:sldId id="280" r:id="rId24"/>
    <p:sldId id="281" r:id="rId25"/>
    <p:sldId id="282" r:id="rId26"/>
    <p:sldId id="284" r:id="rId27"/>
    <p:sldId id="285" r:id="rId28"/>
    <p:sldId id="286" r:id="rId29"/>
    <p:sldId id="287" r:id="rId30"/>
    <p:sldId id="288" r:id="rId31"/>
    <p:sldId id="290" r:id="rId32"/>
    <p:sldId id="291" r:id="rId33"/>
    <p:sldId id="292" r:id="rId34"/>
    <p:sldId id="294" r:id="rId35"/>
    <p:sldId id="295" r:id="rId36"/>
    <p:sldId id="296" r:id="rId37"/>
    <p:sldId id="297" r:id="rId38"/>
    <p:sldId id="299"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 id="312" r:id="rId52"/>
    <p:sldId id="313" r:id="rId53"/>
    <p:sldId id="314" r:id="rId54"/>
    <p:sldId id="315" r:id="rId55"/>
    <p:sldId id="316" r:id="rId56"/>
    <p:sldId id="317" r:id="rId57"/>
    <p:sldId id="318" r:id="rId58"/>
    <p:sldId id="319" r:id="rId59"/>
    <p:sldId id="320" r:id="rId60"/>
    <p:sldId id="321" r:id="rId61"/>
    <p:sldId id="322" r:id="rId62"/>
    <p:sldId id="323" r:id="rId63"/>
    <p:sldId id="324" r:id="rId64"/>
    <p:sldId id="325" r:id="rId65"/>
    <p:sldId id="326" r:id="rId66"/>
    <p:sldId id="327"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3" d="100"/>
          <a:sy n="63" d="100"/>
        </p:scale>
        <p:origin x="804" y="52"/>
      </p:cViewPr>
      <p:guideLst/>
    </p:cSldViewPr>
  </p:slideViewPr>
  <p:notesTextViewPr>
    <p:cViewPr>
      <p:scale>
        <a:sx n="1" d="1"/>
        <a:sy n="1" d="1"/>
      </p:scale>
      <p:origin x="0" y="0"/>
    </p:cViewPr>
  </p:notesTextViewPr>
  <p:sorterViewPr>
    <p:cViewPr>
      <p:scale>
        <a:sx n="100" d="100"/>
        <a:sy n="100" d="100"/>
      </p:scale>
      <p:origin x="0" y="-688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ink/ink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9-14T07:56:03.544"/>
    </inkml:context>
    <inkml:brush xml:id="br0">
      <inkml:brushProperty name="width" value="0.10583" units="cm"/>
      <inkml:brushProperty name="height" value="0.10583" units="cm"/>
      <inkml:brushProperty name="fitToCurve" value="1"/>
    </inkml:brush>
  </inkml:definitions>
  <inkml:trace contextRef="#ctx0" brushRef="#br0">2063 0 0,'0'27'375,"0"-1"-328,0 1-31,0-1 31,0 1-47,0-1 31,0 1-31,0-1 16,0 1-1,0-1 1,0 0-1,0 1 1,0-1 15,0 1 1,0-1-17,0 27 1,0-26-16,0-1 31,0 1-15,0-1 62,0 0-47,0 1 78,-26-27 516,-1 0-609,1 0-16,0 0 16,-1 0-16,-26 0 15,27 0 1,-1 0-16,1 0 0,-1 0 16,1 0 187,-1 0-156,1 0-32,0 0 1,-1 0-16,-26 0 15,27 0-15,-1 0 0,-26 0 16,0 0-16,27 0 16,-27 0-16,27 0 15,-1 0-15,1 0 16,-1 0 0,1 0-16,-1 0 15,1 0 16,-1 0-31,-52 0 0,53 0 16,-1 0 0,1 0-1,-27 0-15,26 0 0,1 0 16,-1 0-16,1 0 16,-1 0-16,1 0 15,-1 0-15,1 0 16,0 0-1,-27 26 1,26 27-16,1-53 16,-1 0-16,1 0 15,-27 27-15,26-27 16,-25 0-16,25 0 16,1 0-16,-1 0 15,1 0-15,-1 0 0,1 0 16,-1 26-1,-26-26-15,27 0 16,0 0-16,-1 0 16,1 0-1,-1 0 17,1 0 46,26 27 328,0-1-344,0 1-62,0 26 32,0-27-32,0 0 31,0 1-15,0-1 30,0 1-46,0-1 32,0 1-32,0 26 31,0-27 0,0 1 0,0-1-15,0 1 0,0-1 15,0 0-15,0 27-1,0-26 1,0-1-1,0 1 1,0-1 0,0 1 15,0-1 0,0 1-15,0 25 46,0-25-15,0-1 16,0 1 46,0-1-62,0 1 0,0-1 0,0 1 0,0 26 62,0-27-62,0 0 0,0 1 31,0-1-63</inkml:trace>
</inkml:ink>
</file>

<file path=ppt/ink/ink10.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9-14T15:13:05.132"/>
    </inkml:context>
    <inkml:brush xml:id="br0">
      <inkml:brushProperty name="width" value="0.10583" units="cm"/>
      <inkml:brushProperty name="height" value="0.10583" units="cm"/>
      <inkml:brushProperty name="color" value="#177D36"/>
      <inkml:brushProperty name="fitToCurve" value="1"/>
    </inkml:brush>
  </inkml:definitions>
  <inkml:trace contextRef="#ctx0" brushRef="#br0">0 26 0,'0'27'359,"0"-1"-359,0 1 0,27-27 16,-27 26 15,26 0 0,-26 1-15,27-27 93,-1 53-77,1-53-1,-1 0 16,-26 26-16,27-26-15,-27 27 31,26-27-32,-26 26 16,26-26-31,1 0 79,-27 27-48,26-27 234,-26 26-155,27-26-95,-1 0 64,27 0 327,-53-26-375,27 26-31,-27-27 31,0 1 16,26 26-47,-26-27 16,27 27 15,-27-53 0,26 53-15,0 0 15,-26-26 32,27 26-48,-27-27 1,26 1 15,-26 0 16,0-1 0,0 1-31,0-1 30,0 1-30</inkml:trace>
</inkml:ink>
</file>

<file path=ppt/ink/ink1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9-14T15:13:16.055"/>
    </inkml:context>
    <inkml:brush xml:id="br0">
      <inkml:brushProperty name="width" value="0.10583" units="cm"/>
      <inkml:brushProperty name="height" value="0.10583" units="cm"/>
      <inkml:brushProperty name="color" value="#177D36"/>
      <inkml:brushProperty name="fitToCurve" value="1"/>
    </inkml:brush>
  </inkml:definitions>
  <inkml:trace contextRef="#ctx0" brushRef="#br0">0 251 0,'27'0'328,"-1"0"-313,0 0-15,1 0 16,-27 26-16,26-26 16,1 0-1,-1 0 1,1 0-16,-1 0 15,27 0-15,0 0 0,0 0 16,26 0-16,-26 0 16,-26 0-16,26 0 15,0 0-15,26 0 16,-26 0-16,0 0 16,0-26-16,0 26 15,26 0-15,-26 0 16,-27 0-16,1 0 15,-1 0-15,1 0 16,26 0-16,-27 0 16,1 0-16,-1 0 31,0 0-31,1 0 16,-1 0-1,1 0 1,-1 0-16,1 0 15,-1 0-15,1-27 16,-1 27-16,1-26 16,-1 26-1,0 0 1,27 0-16,-26 0 16,-1-27-16,1 1 15,-1 26-15,1 0 16,-1 0-16,27 0 0,0-27 15,0 27-15,-27 0 16,1 0-16,-1-26 16,1 26-16,79 0 15,-80 0 1,1 0-16,25 0 16,-25-26-16,-1 26 15,1 0-15,26 0 16,-27 0-16,1 0 15,-1 0-15,1 0 16,-1 0 15,0 0-15,1 0 0,26 0-16,-27 0 15,1 0 1,-1 0-16,1 0 15,-1-53-15,1 53 16,-1 0-16,0 0 16,1 0-16,-1 0 15,1 0 1,-1 0-16,1 0 16,-1 0-16,1 0 15,26 0-15,-27 0 16,1 0-1,-1 0 1,0 0 0,1 0 31,-1 0-16,1 0 0,-27 26-15,53-26-16,-27 0 15,1 27-15,-27-1 16,26 0-16,1-26 31,-27 27-15,26-27-1,-26 26 79,27-26 141,-1 0-235,27 0 15,-27 0 1,1 0-16,-1 0 15,1 0-15,-1 0 16,1 0 15,26 0-31,-27 0 32,0 0-1,1 0-31,-1 0 31,1 0 32,-1 0-48,1 0 1,26 0-1,-27 0-15,1 0 16,-1 0 0,0 0-16,1 0 0,-1 0 15,1 0-15,-1 0 16,1 0-16,-1 0 16,1 0-16,-1 0 15,1 0 1,-1 0 31,1 0-32,-1 0-15,27 0 16,-27 27-16,1-27 16,-1 0-1,1 0-15,-1 0 16,1 0-16,-1 0 15,27 0-15,-26 0 16,-1 0 0,0 0-1,1 0 1,-1 0 109,1 0-94,26 0-15,-27 0-1,1 0-15,-1 0 0,1 0 16,-1 0 0,0 0-1,1 0 329,-1 0-281,1 0-48,-1 0-15,27 0 16,-26 0-1,-1 0 1,1 0-16,-1 0 16,0 0-16,1 0 15,-1 0 32,-26 26 453,0 27-484,0-26-1,0-1 1,0 1 0,0-1 15,0 1-15,0-1-1,0 0 32,0 27-16,0-26 47,0-1-31,0 1-31,0-1 15,0 1-15,0-1-16,0 1 15,0 26 1,0-27 0,0 0-16,0 1 15,0-1 63,0 1 47,0-1-31</inkml:trace>
</inkml:ink>
</file>

<file path=ppt/ink/ink1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9-14T15:13:23.052"/>
    </inkml:context>
    <inkml:brush xml:id="br0">
      <inkml:brushProperty name="width" value="0.10583" units="cm"/>
      <inkml:brushProperty name="height" value="0.10583" units="cm"/>
      <inkml:brushProperty name="color" value="#177D36"/>
      <inkml:brushProperty name="fitToCurve" value="1"/>
    </inkml:brush>
  </inkml:definitions>
  <inkml:trace contextRef="#ctx0" brushRef="#br0">0 132 0,'0'27'421,"0"-1"-342,0 1-48,27-27 16,-27 26-32,0 0 17,26-26-17,-26 27 63,27-27-31,-1 0 47,1 26 0,-1-26 31,-26 27-32,53-27-46,-27 0 63,-26 26-1,27-26-46,-1 0 218,-26 27-234,27-27-16,26 0 641,-27-27-657,1 1 1,-1-27 15,-26 26-31,27 1 16,-1 0 0,1-1-1,-27 1 1,26 26-1,0 0 17,-26-27-17,53 27 1,-53-26 0,0-1-1,0 1 1,0-1-1,27 27 1,-1 0 47,-26-26-32</inkml:trace>
</inkml:ink>
</file>

<file path=ppt/ink/ink2.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9-14T07:56:07.650"/>
    </inkml:context>
    <inkml:brush xml:id="br0">
      <inkml:brushProperty name="width" value="0.10583" units="cm"/>
      <inkml:brushProperty name="height" value="0.10583" units="cm"/>
      <inkml:brushProperty name="fitToCurve" value="1"/>
    </inkml:brush>
  </inkml:definitions>
  <inkml:trace contextRef="#ctx0" brushRef="#br0">0 132 0,'0'27'360,"0"-1"-345,26-26-15,1 0 31,-1 0 1,-26 27 15,27-27-16,-27 26 0,0 1 0,26-27 1,-26 26-17,0 27 63,27-53-31,25 27-16,-25-27 63,-1 0-63,-26 26 48,27-26-79,-27 27 15,0-1 63,26-26-46,-26 26-32,0 1 78,27-27-63,-1 0 32,1 0-31,-27 26 15,53-26-15,-53 27 15,0-1-15,0 1-1,26-27 48,0-27 187,-26 1-250,27-1 31,-27 1-15,26-1-1,-26-25-15,27 52 16,26-27-1,-53 1 17,26 26-17,1 0 1,-1-27 15,-26 1-15,27 26-1,-27-27 48,26 27-63,-26-26 47,0-1-16,27 27-15,-27-26-1,0-1 17,0 1-17,0-1 1,0 1-1,0 0-15,52-1 32,-52-26-1</inkml:trace>
</inkml:ink>
</file>

<file path=ppt/ink/ink3.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9-14T07:56:20.158"/>
    </inkml:context>
    <inkml:brush xml:id="br0">
      <inkml:brushProperty name="width" value="0.10583" units="cm"/>
      <inkml:brushProperty name="height" value="0.10583" units="cm"/>
      <inkml:brushProperty name="fitToCurve" value="1"/>
    </inkml:brush>
  </inkml:definitions>
  <inkml:trace contextRef="#ctx0" brushRef="#br0">0 158 0,'27'0'344,"-1"0"-344,1 0 16,-1 0-1,1 0-15,-1 0 16,1 0-16,26 0 16,-53 27-16,26-27 0,0 0 15,1 0-15,-1 0 16,1 0-16,-1 0 15,27 0 1,-26 0 0,-1 0-1,1 0-15,-1 0 16,0 0 0,1 0-1,-1 0-15,27 0 16,-26 0-16,-1 0 15,1 26 1,-1-26-16,1 0 16,-1 0-16,1 27 15,-1-27-15,53 26 0,-52-26 16,-1 0 0,1 0-16,-1 0 15,1 0-15,-1 0 16,1 0-16,-1 0 15,1 0-15,-1 0 16,27 0-16,0 0 16,26 0-16,-52 0 0,-1 0 15,27 0-15,-27 0 16,27 0-16,0 0 16,0 0-16,0 0 15,0 0-15,-27 0 16,1 0-16,79 0 15,-53 0-15,0 0 16,0 0-16,-1 0 16,1 0-16,-26 0 15,-1 0-15,1 0 16,-1 0-16,1 0 16,26 0-16,-27 0 15,1 0-15,-1 0 16,0-26-1,27 26-15,-26-27 16,26 27-16,0 0 0,0-26 16,-1 26-16,1-27 15,27 27-15,-27 0 16,-27-26-16,27 0 16,0-1-16,26 27 15,-26 0-15,0 0 16,0 0-16,26-26 15,-26 26-15,0 0 0,-26 0 16,-1 0 0,1 0-16,26 0 15,-27 0-15,1 0 16,-1 0 15,0 0-31,1 0 16,-1 0-1,1 0-15,26 0 16,-27 0 0,1 0-16,-1 0 15,1 0-15,25 0 16,1 0 0,-26 0-16,-1 0 15,1 0-15,-1 0 0,27 0 16,0 0-1,0 0-15,-27 0 16,1 0-16,26 0 16,-27 0-1,1 0-15,-1 0 16,27 0-16,-26 0 0,-1 0 16,0 0-1,1 0 1,-1 0-1,1 0-15,-1 0 16,1 0-16,-1 0 16,1 0-16,-1 0 15,1 0-15,-1 0 0,1 0 47,-1 0 47,53 0-78,-26 0-16,-26 0 15,26 0-15,-27 0 16,1 0-16,78 0 15,-52 0-15,0 0 16,-26 0 0,-1 0-16,27 0 15,-27 0-15,1 0 16,-1 0-16,1 0 16,-1 0-16,1 0 15,-1 0 16,1 26 63,26-26-94,0 0 16,-27 0-16,27 0 15,-27 0-15,27 0 16,-26 0-16,-1 0 16,1 0-16,-1 0 15,1 0-15,-1 0 16,27 0 15,-27 0-15,1 0-1,-1 27-15,1-27 16,-1 0 0,1 0-1,-1 26-15,27-26 16,-26 26-16,-1-26 16,0 0-1,1 0-15,-1 0 0,1 0 16,-1 0-16,27 0 62,0 0 16,0 0-62,-27 0-16,1 0 16,52 0-16,-26 0 15,-26 0-15,-1 0 16,1 0-16,26 0 16,-27 0-16,27 0 15,-27 0 1,1 0-16,-1 0 15,1 0 1,-1 0-16,1 0 16,26 0-1,-27 0-15,1 0 16,-1 0-16,0 0 0,1 0 31,-1 0-31,1 0 16,-1 0 46,27 0 32,-26 0-94,26 0 16,-27 0-16,0 0 15,1 0-15,-1 0 16,1 0-16,-1 0 16,1 0-16,-1 0 15,1 0-15,-1 0 47,1 0-47,-1 0 16,27 0-1,-27 0-15,1 0 16,-1 0-16,27 0 16,-26 0-1,52 0-15,-52 0 16,-1 0-16,0 0 15,-26 27-15,27-27 0,-1 0 16,1 0-16,-1 0 16,27 0-16,-26 0 15,-1 0 32,1 0-31,-1 0-1,1 0-15,-1 0 16,27 0 0,-27 0-16,1 0 15,-1 0-15,1 0 16,-1 0-16,1 0 16,-1 0-1,27 0-15,-27 0 0,1 0 16,-1 0 78,27 0-79,0 0-15,0 0 16,-26 0-16,-1 0 15,0 0-15,1 0 16,26 0 0,-27 0-16,54 0 15,-54 0-15,1 0 16,-1 0-16,1 0 16,-1 0-16,0 0 31,1 0-16,26 0 1,-27 0 0,1 0-1,-1 0 1,1 0 0,-1 0 46,1 0-62,-1 0 16,1 0-16,-1 0 15,0 0 1,1 0 0,-1 0-16,1 0 15,26 0 1,26 0-16,-52-27 15,-1 27-15,0 0 16,1 0-16,-1 0 16,1 0-16,26 0 234,0 0-234,26 0 16,-53 0-16,27 0 15,-26 0-15,-1 0 16,1 0-16,26 0 16,0 0 202,-27 0-202,1 0 15,-1 0-15,0 0-1,1 0 32,-1 0 78,54 0-125,-27-26 0,0 0 16,0 26-16,79 0 16,-106 0-16,27 0 15,0 0-15,0 0 16,0 0-16,-27 0 15,1 0-15,-1 0 16,1 0-16,-1 0 906,27 0-906,0 0 0,-27 0 16,27 0-16,0 0 16,-26 0-16,-1 0 15,1 0-15,-1 0 16,1 0-1,-1 0 454,1 0-469,-1 0 16,0 0-1,1 0 1,-27 26 500,0 0-485,0 1 16,0-1 0,0 1 0,0-1-16,0 1 0,0 26-31,0-27 94,0 1-63,0-1-15,0 0 46,0 1-31,0-1-15,-27-26 0,27 27-1,0 26 1,0-27-16,0 1 16,0-1-16,0 1 15,0-1 1,0 0-16,0 1 15,0 26-15,0-27 16,0 1 0,0-1-1,0 1 1,0-1-16,0 1 16,0-1-16,0 1 15,0-1 1,0 0 15,0 1 32,0-1-32,0 1 0,-26-27 0,26 26-31,0 1 78,0 26-46,0-27-1,-26-26 0,26 27-15,0-1 15,-27-26 16,27 27 0,0-1-32,0 0 48,0 1-32,0 26 0,0-27 1,0 1 46,0-1-31,0 1-16,0-1-15,0 1-1,0-1 32,0 0-31,0 1-1,0-1-15,0 1 16,0-1 15,0 1 47</inkml:trace>
</inkml:ink>
</file>

<file path=ppt/ink/ink4.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9-14T07:56:26.157"/>
    </inkml:context>
    <inkml:brush xml:id="br0">
      <inkml:brushProperty name="width" value="0.10583" units="cm"/>
      <inkml:brushProperty name="height" value="0.10583" units="cm"/>
      <inkml:brushProperty name="fitToCurve" value="1"/>
    </inkml:brush>
  </inkml:definitions>
  <inkml:trace contextRef="#ctx0" brushRef="#br0">0 53 0,'0'26'297,"27"1"-281,-1-27 15,-26 26 0,0 1 16,27-27-47,-27 26 31,0 1-15,0 26-16,26-53 16,-26 26-16,0 1 15,0-1 32,26-26 203,27 0-141,-53 26-93,0 1 47,27-27-32,-27 26-31,0 1 172,26-27 93,1 0-249,-1 0 31,1 0 15,26 0 16,-27 0-15,-26 53-16,26-53 578,1 0-594,26 0 0,-53-53-15,0 26 0,26 27-1,-26-26 1,0-1-1,27 27 1,-27-26 0,26 26-1,-26-26 17,0-1 14,0 1-14,27 26-32,-27-53 31,26 53 0,1 0 0,-27-27-31,26 27 16,-26-26 0,53 26 15,-27 0 31,-26-27-46,0 1 15,0-1 16,27 27 0,-27-26-31,0-1-16,0 1 47,26 26-47</inkml:trace>
</inkml:ink>
</file>

<file path=ppt/ink/ink5.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9-14T07:56:51.667"/>
    </inkml:context>
    <inkml:brush xml:id="br0">
      <inkml:brushProperty name="width" value="0.10583" units="cm"/>
      <inkml:brushProperty name="height" value="0.10583" units="cm"/>
      <inkml:brushProperty name="color" value="#ED1C24"/>
      <inkml:brushProperty name="fitToCurve" value="1"/>
    </inkml:brush>
  </inkml:definitions>
  <inkml:trace contextRef="#ctx0" brushRef="#br0">5424 0 0,'0'26'328,"0"1"-313,0-1-15,0 1 16,0-1-16,0 0 0,0 1 16,0-1-16,0 1 15,0-1-15,0 1 32,0-1-17,0 1-15,0-1 31,0 1 1,0 26-17,0-27-15,0 0 16,0 1-16,0-1 31,0 1-31,0-1 16,0 1-16,0 26 0,0-27 47,0 1 15,0-1-46,0 1-1,0-1 32,0 0-15,0 27 14,0-26-14,0-1 30,0 1-31,0-1 32,0 1-47,0-1-16,0 1 15,0-1-15,0 27 16,0-27-16,0 1 31,0-1 0,0 1 47,27-27-15,-27 26-32,0 1 63,0-1-32,0 1 173,0-1-157,0 0 16,26-26-47,-26 27-1,0-1 17,0 1 15,27-1-15,-1 1 30,-26 26-61,0-27 343,0 1-329,0-1-30,0 1 47,0-1-17,-26-26 501,-1 0-484,27-26-32,-26 26 16,-1 0-16,1 0 16,-1 0-16,1 0-31,-1 0 16,1 0 0,-1 0-16,1 0 78,-27 0-47,27 0-15,-1 0-1,1 0-15,-1 0 16,1 0-16,-1 0 15,1 0-15,-1 0 16,1 0-16,0 0 16,-1 0 15,1 0-31,-1 0 16,1 0-16,-1 0 15,-26 0 1,27 0-16,-1 0 15,1 0-15,-1 0 32,1 0-1,0 0-31,-1 0 16,1 0-16,-27 0 15,26 0 1,1 0-16,-1 0 15,1 0-15,-1 0 47,1 0-47,-27 0 16,27 0 0,-1 0-16,1 0 15,-1 0-15,1 0 63,-1 0-48,1 0-15,-27 0 16,26 0-16,1 0 16,0 0-1,-1 0-15,1 0 16,-1 0-16,1 0 15,-1 0-15,1 0 0,-1 0 16,1 0 0,-1 0-1,1 0 1,0 0-16,-1 0 16,-26 0-1,27 0-15,-1 0 0,1 0 16,-1 0-16,1 0 15,-1 0 1,1 0-16,-27 0 16,27 0-1,-1 0 1,1 0 0,-1 0-16,1 0 15,-1 0-15,1 0 0,-1 0 16,1 0-16,-1 0 15,1 0-15,-1 0 16,-25 0-16,25 0 16,-26 0-1,27 0-15,-1 0 16,1 0-16,-1 0 16,1 0-16,-1 0 15,1 0-15,-27 0 16,27 0-16,-1 0 15,1 0 1,-1 0 0,1 0-1,-1 0-15,1 0 16,-27 0-16,27 0 16,-1 0-16,1 0 15,-1 0-15,1 0 16,-1 0-1,1 0-15,-27 0 16,26 0-16,1 0 16,-1 0-1,1 0-15,0 0 0,-1 0 16,1 0-16,-1 0 16,1 0-16,-1 0 15,1 0-15,-1 0 16,1 0-16,-1 0 15,1 0-15,-1 0 16,-25 0 0,25 0-16,1 0 0,-1 0 15,1 0 1,-27 0-16,-27 0 16,28 0-16,25 0 15,1 0-15,-1 0 16,1 0-16,-1 0 15,-26 0 1,27 0-16,-1 0 0,1 0 16,0 0-16,-1 0 15,1 0 1,-1 0-16,-26 0 16,27 0-16,-1 0 15,1 0 1,-1 0-16,1 0 15,-1 0-15,1 0 0,0 0 16,-1 0-16,1 0 16,-1 0-16,1 0 15,-1 0-15,1 0 16,-1 0 0,-26 0-1,27 0-15,-1 0 16,1 0-16,0 0 0,-1 0 15,1 0 1,-1 0-16,-26 0 16,27 0 62,-1 0-47,1 0-31,-1 0 16,1 0-16,0 0 93,-1 0-61,1 0-32,-1 0 15,1 0-15,-1 0 16,27 26 484,0 0-453,0 1-32,0-1 17,0 1 15,0-1-32,0 1 16,0 26-31,27-27 16,-27 1-16,0-1 16,26-26-16,-26 27 15,0-1 1,0 0-16,27-26 16,-27 27-16,0 26 15,0-27 1,0 1 15,0-1-15,0 1-1,0-1 1,0 1 0,0-1-1,0 0 16,0 1-15,0-1 0,0 1 15,0-1-31,0 1 16,0-1 15,0 1-16,0-1 1,0 27 0,0-27-1,0 1-15,0-1 47,0 1-31,0-1-1,0 1 17,0-1-1,0 1 0,0-1 16,0 1-31,0-1 31,0 1-1,0-1 1,0 0-31,0 1 125,0-1-95,0 27 33,0-26-33,0-1 17,0 1-32</inkml:trace>
</inkml:ink>
</file>

<file path=ppt/ink/ink6.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9-14T07:56:56.299"/>
    </inkml:context>
    <inkml:brush xml:id="br0">
      <inkml:brushProperty name="width" value="0.10583" units="cm"/>
      <inkml:brushProperty name="height" value="0.10583" units="cm"/>
      <inkml:brushProperty name="color" value="#ED1C24"/>
      <inkml:brushProperty name="fitToCurve" value="1"/>
    </inkml:brush>
  </inkml:definitions>
  <inkml:trace contextRef="#ctx0" brushRef="#br0">0 158 0,'0'27'406,"27"-27"-359,-27 26-31,0 1 30,0-1 33,26-26-79,1 0 62,-27 27-15,26-27-47,1 0 62,-1 0-46,27 53 0,-27-27 15,1-26-15,-27 27-16,26-27 31,-26 26 0,27-26-15,-1 26 77,-26 1-14,27-27-33,-27 26 111,0 1-95,53-27-31,-53 53 48,26-53-48,-26 26 31,27-26-30,-27 27 77,26-27 16,-26 26-31,26-26 265,-26-26-343,27 26-16,-27-27 15,26 27 1,-26-26-16,27 26 16,-27-27-1,26 27-15,-26-26 16,27 26-16,-27-27 15,26 27-15,-26-53 16,27 27 0,-27 0-1,0-1 1,26 27 0,1-26-1,-27-1-15,0 1 16,0-1-16,0 1 15,0-1 1,52 27-16,-52-26 47,27 26-31,-1-27 15,-26 1-31,0 0 47,0-1-32,0 1 1,0-1 0,0 1 15,27 26-31</inkml:trace>
</inkml:ink>
</file>

<file path=ppt/ink/ink7.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9-14T07:57:02.582"/>
    </inkml:context>
    <inkml:brush xml:id="br0">
      <inkml:brushProperty name="width" value="0.10583" units="cm"/>
      <inkml:brushProperty name="height" value="0.10583" units="cm"/>
      <inkml:brushProperty name="color" value="#ED1C24"/>
      <inkml:brushProperty name="fitToCurve" value="1"/>
    </inkml:brush>
  </inkml:definitions>
  <inkml:trace contextRef="#ctx0" brushRef="#br0">0 6 0,'53'0'250,"79"0"-250,-26 0 15,0 0-15,-27 0 16,1 0-16,-28 0 15,1 0-15,-26 0 0,-1 0 16,1 0 0,26 0-16,-27 0 15,1 0-15,-1 0 16,1 0 0,-1 0-16,0 0 15,1 0-15,-1 0 0,27 0 16,-26 0-16,-1 0 15,1 0-15,-1 0 16,27 0-16,26 0 16,-26 0-16,0 0 15,27 0-15,52 0 16,-53 0-16,-26 0 16,0 0-16,53 26 15,-53-26-15,0 0 0,0 0 16,26 0-16,-26 0 15,0 0-15,0 0 16,79 0-16,-105 0 16,26 0-16,52 0 15,-25 0-15,-1 0 16,0 0-16,-26 0 16,80 0-16,-54 0 0,-26 0 15,26 0-15,-26 0 16,0 0-16,0 0 15,-26 0-15,25 0 16,-25 0 0,-1 0-16,1 0 15,-1 0-15,1 0 16,-1 0 15,1 0 32,26 0-48,-27 0-15,1 0 0,25 0 16,1 0 0,27 0-16,-54 0 15,1 0-15,26 0 16,-1 0-16,1 0 15,-26 0-15,26 0 16,-27 0-16,1 0 0,-1 0 16,1 0-16,-1 0 15,0 0 32,27 0 31,0 0-62,-26 0-16,-1 0 16,1 0-16,-1 0 15,1 0 438,26 0-375,-27 0-31,0 0-31,-26 27 46,27-27-30,-1 0 140,1 0-141,-1 0-16,54 0-15,-54 0 16,1 0-16,-1 0 16,1 0-1,-1 0 1,0 0 109,-26 26 187,0 1-296,0-1 31,0 1 0,0 26-32,0-27-15,0 1 47,0-1-31,0 1 15,0-1-15,0 0-16,0 1 15,0 26-15,0-27 16,0 1 0,0-1-1,0 1 1,0-1 0,0 1-1,0-1 1,0 27 15,0-27-31,0 1 16,0-1-1,0 1 1,0-1 15,0 1-15,0-1-1,0 1 79,0 25-47,0-25 0,0-1 0,0 1-32,0-1 32,0 1-31,0-1 15,0 27-15,0-26-1,0-1 1,0 1 0,0-1-1,0 0 17,0 1 14,0-1-30,0 27 0,0-26-1,0-1 63,0 1 16,0-1-31,0 1 62,0-1-47</inkml:trace>
</inkml:ink>
</file>

<file path=ppt/ink/ink8.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9-14T07:57:06.633"/>
    </inkml:context>
    <inkml:brush xml:id="br0">
      <inkml:brushProperty name="width" value="0.10583" units="cm"/>
      <inkml:brushProperty name="height" value="0.10583" units="cm"/>
      <inkml:brushProperty name="color" value="#ED1C24"/>
      <inkml:brushProperty name="fitToCurve" value="1"/>
    </inkml:brush>
  </inkml:definitions>
  <inkml:trace contextRef="#ctx0" brushRef="#br0">0 132 0,'0'27'375,"0"-1"-375,0 0 47,0 1-31,0-1 0,0 1-1,27 26 1,-27-27 15,26-26-15,1 0 46,-27 27-62,0-1 47,26-26-31,1 0 15,-1 0-15,27 27 15,-26-27 0,-27 26-15,0 0 31,26-26-16,-26 27 16,27-27 31,-1 53 0,0-53 0,1 0 0,-1 0 47,1 0-15,-1-53 108,1 0-202,-1 27-16,1-27 16,-27 26-16,0 1 15,0-1-15,0 1 31,53 26-31,-27-27 16,0 27 0,-26-26-1,0-1 1,27 27 0,-27-26-1,0 0 32,26 26-16,-26-27-15,0 1 15,27 26-31,-27-53 16,26 53 93,-26-27-46,0 1-16</inkml:trace>
</inkml:ink>
</file>

<file path=ppt/ink/ink9.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2.13592" units="1/cm"/>
          <inkml:channelProperty channel="Y" name="resolution" value="62.42775" units="1/cm"/>
          <inkml:channelProperty channel="T" name="resolution" value="1" units="1/dev"/>
        </inkml:channelProperties>
      </inkml:inkSource>
      <inkml:timestamp xml:id="ts0" timeString="2020-09-14T15:13:01.012"/>
    </inkml:context>
    <inkml:brush xml:id="br0">
      <inkml:brushProperty name="width" value="0.10583" units="cm"/>
      <inkml:brushProperty name="height" value="0.10583" units="cm"/>
      <inkml:brushProperty name="color" value="#177D36"/>
      <inkml:brushProperty name="fitToCurve" value="1"/>
    </inkml:brush>
  </inkml:definitions>
  <inkml:trace contextRef="#ctx0" brushRef="#br0">5239 0 0,'0'27'312,"0"-1"-296,0 1-1,0-1 1,0 0 0,0 27-1,0-26-15,0-1 16,0 1-16,0-1 16,0 1-16,0-1 15,0 1-15,0 25 16,0-25-16,0-1 15,0 1 1,0-1-16,0 1 16,0-1-16,0 1 31,0 26-15,0-27 15,0 0 0,0 1 16,26-27-16,-26 26-15,0 1-1,0-1 48,0 1-47,27 26-1,-27-27-15,26 1 16,-26-1-16,0 1 15,0-1 1,27 0-16,-27 1 16,0-1-16,0 27 15,0-26 63,0-1-15,0 1-47,0-1-1,0 1 16,0-1-15,0 27 31,0-27-16,0 1 0,0 26 251,0-27-282,-27-26 484,1-26-484,26-1 16,-27 27 15,1-26 0,-1 26 16,1 0-31,-27 0-1,-26 0-15,52 0 16,1 0 0,-1 0-16,1 0 15,-27 0-15,-27 0 16,54 0-16,0 0 0,-1 0 15,1 0 1,-1 0-16,1 0 16,-1 0 62,-26-27-16,27 27-46,-1 0-16,-25 0 16,25 0-16,1 0 15,-54 0-15,27 0 16,0 0-16,0 0 0,27 0 15,-27 0 1,27 0-16,-1 0 16,1 0-16,-1 0 15,1 0 48,-1 0-48,27-26-15,-26 26 16,-54 0-16,28 0 16,25 0-16,1 0 15,-27 0 1,26 0-16,-26 0 16,27 0-16,-1 0 15,1 0-15,0 0 16,-1 0-16,1 0 15,-1 0-15,1 0 16,-1 0-16,1 0 16,-1 0-1,1 0-15,-1 0 16,1 0-16,0 0 16,-1 0-16,-26 0 15,27 0-15,-1 0 16,1 0-16,-1 0 15,1 0 1,-1 0-16,1 0 16,-27 0-16,27 0 15,-1 0 1,-26-26-16,27 26 16,-1 0-16,1 0 0,-1 0 15,1 0-15,-1 0 16,1 0-16,-1 0 15,1 0-15,0 0 16,-1 0-16,-26 0 16,27 0-16,-27 0 15,26 0-15,-26 0 16,27 0-16,-27 0 16,27 0-16,-1 0 15,1 0-15,-1 0 16,1 0-1,-1 0-15,1 0 16,-27 0-16,27 0 16,-1 0-16,-26 0 15,0 0-15,27 0 0,-27 0 16,26 0-16,1 0 16,-1 0-16,1 0 15,0 0 1,-1 0-16,1 0 15,-27 0-15,26 0 16,-26 0 0,27-27-16,-1 27 15,1 0-15,-1 0 16,1 0-16,0 0 0,-1 0 16,1 0-16,-1 0 15,1 0-15,-1 0 16,1 0-1,-1-26 1,-26 26-16,27 0 16,26-53-16,-26 53 15,26-27 63,-27 27-78,1 0 16,-1 0-16,1 0 16,-1 0-16,-26 0 0,27 0 15,-1 0 1,1 0-16,0 0 16,-1 0-16,1 0 15,-1 0 1,-26 0-16,27 0 15,-1 0 48,1 0-47,-27 0-1,26 0 1,-52 0-16,26 0 15,0 0-15,27 0 16,-1 0-16,1 0 16,-27 0-16,26 0 15,1 0-15,26 27 453,0-1-437,0 1 0,0 26-1,0-27 1,0 0 0,0 1-16,0-1 15,0 1 16,0-1-15,0 1-16,0 26 16,0-27-1,0 1 1,26-27-16,-26 26 16,0 0 15,53-26-31,-26 0 47,-27 27-32,0-1 48,0 1-63,0-1 47,0 1-16,0-1 0,0 1 16,0-1-16,0 1 1,0-1 14,0 0 48,0 27-94,0-26 16,0-1 15,0 1-15,0-1 15,0 1 16,0-1-16,0 1 94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FAF73E-7DF2-49BC-9A47-22D5436054D3}" type="datetimeFigureOut">
              <a:rPr lang="en-IN" smtClean="0"/>
              <a:t>22-10-2020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36FA65-B493-4B19-B55F-1561E6605645}" type="slidenum">
              <a:rPr lang="en-IN" smtClean="0"/>
              <a:t>‹#›</a:t>
            </a:fld>
            <a:endParaRPr lang="en-IN"/>
          </a:p>
        </p:txBody>
      </p:sp>
    </p:spTree>
    <p:extLst>
      <p:ext uri="{BB962C8B-B14F-4D97-AF65-F5344CB8AC3E}">
        <p14:creationId xmlns:p14="http://schemas.microsoft.com/office/powerpoint/2010/main" val="2090855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636FA65-B493-4B19-B55F-1561E6605645}" type="slidenum">
              <a:rPr lang="en-IN" smtClean="0"/>
              <a:t>17</a:t>
            </a:fld>
            <a:endParaRPr lang="en-IN"/>
          </a:p>
        </p:txBody>
      </p:sp>
    </p:spTree>
    <p:extLst>
      <p:ext uri="{BB962C8B-B14F-4D97-AF65-F5344CB8AC3E}">
        <p14:creationId xmlns:p14="http://schemas.microsoft.com/office/powerpoint/2010/main" val="3639955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214BE-4271-45D0-A7F3-63F0EC5AF4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7805BA31-A327-4E44-BE94-DF7BB1BE47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4C088DF5-641B-40B9-9EB3-79C63ADB2824}"/>
              </a:ext>
            </a:extLst>
          </p:cNvPr>
          <p:cNvSpPr>
            <a:spLocks noGrp="1"/>
          </p:cNvSpPr>
          <p:nvPr>
            <p:ph type="dt" sz="half" idx="10"/>
          </p:nvPr>
        </p:nvSpPr>
        <p:spPr/>
        <p:txBody>
          <a:bodyPr/>
          <a:lstStyle/>
          <a:p>
            <a:fld id="{4C2F0D34-BE09-4D27-8E89-7209BF1423D6}" type="datetimeFigureOut">
              <a:rPr lang="en-IN" smtClean="0"/>
              <a:t>22-10-2020</a:t>
            </a:fld>
            <a:endParaRPr lang="en-IN"/>
          </a:p>
        </p:txBody>
      </p:sp>
      <p:sp>
        <p:nvSpPr>
          <p:cNvPr id="5" name="Footer Placeholder 4">
            <a:extLst>
              <a:ext uri="{FF2B5EF4-FFF2-40B4-BE49-F238E27FC236}">
                <a16:creationId xmlns:a16="http://schemas.microsoft.com/office/drawing/2014/main" id="{37621E50-FD84-44C4-A756-D39786CF52F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D7BAAC5-5AFA-4140-9014-1048F8CDDE2C}"/>
              </a:ext>
            </a:extLst>
          </p:cNvPr>
          <p:cNvSpPr>
            <a:spLocks noGrp="1"/>
          </p:cNvSpPr>
          <p:nvPr>
            <p:ph type="sldNum" sz="quarter" idx="12"/>
          </p:nvPr>
        </p:nvSpPr>
        <p:spPr/>
        <p:txBody>
          <a:bodyPr/>
          <a:lstStyle/>
          <a:p>
            <a:fld id="{CB03FAA7-6589-4C5D-BA1C-4E03F35511C6}" type="slidenum">
              <a:rPr lang="en-IN" smtClean="0"/>
              <a:t>‹#›</a:t>
            </a:fld>
            <a:endParaRPr lang="en-IN"/>
          </a:p>
        </p:txBody>
      </p:sp>
    </p:spTree>
    <p:extLst>
      <p:ext uri="{BB962C8B-B14F-4D97-AF65-F5344CB8AC3E}">
        <p14:creationId xmlns:p14="http://schemas.microsoft.com/office/powerpoint/2010/main" val="2733412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E5B9B-2A12-4C55-A3D9-1DF719F8F18B}"/>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5E29977-7D3B-4E86-BE57-AB686092EDD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352F482-6E93-42AC-82CF-C8F7A7EE918B}"/>
              </a:ext>
            </a:extLst>
          </p:cNvPr>
          <p:cNvSpPr>
            <a:spLocks noGrp="1"/>
          </p:cNvSpPr>
          <p:nvPr>
            <p:ph type="dt" sz="half" idx="10"/>
          </p:nvPr>
        </p:nvSpPr>
        <p:spPr/>
        <p:txBody>
          <a:bodyPr/>
          <a:lstStyle/>
          <a:p>
            <a:fld id="{4C2F0D34-BE09-4D27-8E89-7209BF1423D6}" type="datetimeFigureOut">
              <a:rPr lang="en-IN" smtClean="0"/>
              <a:t>22-10-2020</a:t>
            </a:fld>
            <a:endParaRPr lang="en-IN"/>
          </a:p>
        </p:txBody>
      </p:sp>
      <p:sp>
        <p:nvSpPr>
          <p:cNvPr id="5" name="Footer Placeholder 4">
            <a:extLst>
              <a:ext uri="{FF2B5EF4-FFF2-40B4-BE49-F238E27FC236}">
                <a16:creationId xmlns:a16="http://schemas.microsoft.com/office/drawing/2014/main" id="{F2B42884-78BD-4F84-9DBC-8F494966445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D836DC1-B630-47E8-AC80-5C5294EF09AF}"/>
              </a:ext>
            </a:extLst>
          </p:cNvPr>
          <p:cNvSpPr>
            <a:spLocks noGrp="1"/>
          </p:cNvSpPr>
          <p:nvPr>
            <p:ph type="sldNum" sz="quarter" idx="12"/>
          </p:nvPr>
        </p:nvSpPr>
        <p:spPr/>
        <p:txBody>
          <a:bodyPr/>
          <a:lstStyle/>
          <a:p>
            <a:fld id="{CB03FAA7-6589-4C5D-BA1C-4E03F35511C6}" type="slidenum">
              <a:rPr lang="en-IN" smtClean="0"/>
              <a:t>‹#›</a:t>
            </a:fld>
            <a:endParaRPr lang="en-IN"/>
          </a:p>
        </p:txBody>
      </p:sp>
    </p:spTree>
    <p:extLst>
      <p:ext uri="{BB962C8B-B14F-4D97-AF65-F5344CB8AC3E}">
        <p14:creationId xmlns:p14="http://schemas.microsoft.com/office/powerpoint/2010/main" val="3061692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1F3AC3-AD21-4E23-B6D3-6A940DCCA37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BC3FD3D-6EC1-4258-B7CD-12CB7C3A5C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8311BA5-F473-434E-AEBF-E3C7BB8B446D}"/>
              </a:ext>
            </a:extLst>
          </p:cNvPr>
          <p:cNvSpPr>
            <a:spLocks noGrp="1"/>
          </p:cNvSpPr>
          <p:nvPr>
            <p:ph type="dt" sz="half" idx="10"/>
          </p:nvPr>
        </p:nvSpPr>
        <p:spPr/>
        <p:txBody>
          <a:bodyPr/>
          <a:lstStyle/>
          <a:p>
            <a:fld id="{4C2F0D34-BE09-4D27-8E89-7209BF1423D6}" type="datetimeFigureOut">
              <a:rPr lang="en-IN" smtClean="0"/>
              <a:t>22-10-2020</a:t>
            </a:fld>
            <a:endParaRPr lang="en-IN"/>
          </a:p>
        </p:txBody>
      </p:sp>
      <p:sp>
        <p:nvSpPr>
          <p:cNvPr id="5" name="Footer Placeholder 4">
            <a:extLst>
              <a:ext uri="{FF2B5EF4-FFF2-40B4-BE49-F238E27FC236}">
                <a16:creationId xmlns:a16="http://schemas.microsoft.com/office/drawing/2014/main" id="{115C8960-FA77-44D7-9326-23EB8A7BB1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E727D29-1153-4686-B29E-CCC5E05E96E6}"/>
              </a:ext>
            </a:extLst>
          </p:cNvPr>
          <p:cNvSpPr>
            <a:spLocks noGrp="1"/>
          </p:cNvSpPr>
          <p:nvPr>
            <p:ph type="sldNum" sz="quarter" idx="12"/>
          </p:nvPr>
        </p:nvSpPr>
        <p:spPr/>
        <p:txBody>
          <a:bodyPr/>
          <a:lstStyle/>
          <a:p>
            <a:fld id="{CB03FAA7-6589-4C5D-BA1C-4E03F35511C6}" type="slidenum">
              <a:rPr lang="en-IN" smtClean="0"/>
              <a:t>‹#›</a:t>
            </a:fld>
            <a:endParaRPr lang="en-IN"/>
          </a:p>
        </p:txBody>
      </p:sp>
    </p:spTree>
    <p:extLst>
      <p:ext uri="{BB962C8B-B14F-4D97-AF65-F5344CB8AC3E}">
        <p14:creationId xmlns:p14="http://schemas.microsoft.com/office/powerpoint/2010/main" val="3549398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575FE-BD71-4C04-B84E-F000D386B7B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2D9A733-4AB0-44F2-8D9A-F52A3542656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652453D-A0D0-4138-A936-3FDC23E38BF1}"/>
              </a:ext>
            </a:extLst>
          </p:cNvPr>
          <p:cNvSpPr>
            <a:spLocks noGrp="1"/>
          </p:cNvSpPr>
          <p:nvPr>
            <p:ph type="dt" sz="half" idx="10"/>
          </p:nvPr>
        </p:nvSpPr>
        <p:spPr/>
        <p:txBody>
          <a:bodyPr/>
          <a:lstStyle/>
          <a:p>
            <a:fld id="{4C2F0D34-BE09-4D27-8E89-7209BF1423D6}" type="datetimeFigureOut">
              <a:rPr lang="en-IN" smtClean="0"/>
              <a:t>22-10-2020</a:t>
            </a:fld>
            <a:endParaRPr lang="en-IN"/>
          </a:p>
        </p:txBody>
      </p:sp>
      <p:sp>
        <p:nvSpPr>
          <p:cNvPr id="5" name="Footer Placeholder 4">
            <a:extLst>
              <a:ext uri="{FF2B5EF4-FFF2-40B4-BE49-F238E27FC236}">
                <a16:creationId xmlns:a16="http://schemas.microsoft.com/office/drawing/2014/main" id="{DEE2E388-8F97-4F7C-87C2-32124DCC69D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C8004D6-944B-4823-AD24-390B4DF2129F}"/>
              </a:ext>
            </a:extLst>
          </p:cNvPr>
          <p:cNvSpPr>
            <a:spLocks noGrp="1"/>
          </p:cNvSpPr>
          <p:nvPr>
            <p:ph type="sldNum" sz="quarter" idx="12"/>
          </p:nvPr>
        </p:nvSpPr>
        <p:spPr/>
        <p:txBody>
          <a:bodyPr/>
          <a:lstStyle/>
          <a:p>
            <a:fld id="{CB03FAA7-6589-4C5D-BA1C-4E03F35511C6}" type="slidenum">
              <a:rPr lang="en-IN" smtClean="0"/>
              <a:t>‹#›</a:t>
            </a:fld>
            <a:endParaRPr lang="en-IN"/>
          </a:p>
        </p:txBody>
      </p:sp>
    </p:spTree>
    <p:extLst>
      <p:ext uri="{BB962C8B-B14F-4D97-AF65-F5344CB8AC3E}">
        <p14:creationId xmlns:p14="http://schemas.microsoft.com/office/powerpoint/2010/main" val="1629130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E1F3E-8EDB-4740-9F75-0AD7C3EE74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A824CB2C-E71C-4A9A-8FD0-9BCCAE115A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8FB232-90F9-48E0-A33A-0240A78B323D}"/>
              </a:ext>
            </a:extLst>
          </p:cNvPr>
          <p:cNvSpPr>
            <a:spLocks noGrp="1"/>
          </p:cNvSpPr>
          <p:nvPr>
            <p:ph type="dt" sz="half" idx="10"/>
          </p:nvPr>
        </p:nvSpPr>
        <p:spPr/>
        <p:txBody>
          <a:bodyPr/>
          <a:lstStyle/>
          <a:p>
            <a:fld id="{4C2F0D34-BE09-4D27-8E89-7209BF1423D6}" type="datetimeFigureOut">
              <a:rPr lang="en-IN" smtClean="0"/>
              <a:t>22-10-2020</a:t>
            </a:fld>
            <a:endParaRPr lang="en-IN"/>
          </a:p>
        </p:txBody>
      </p:sp>
      <p:sp>
        <p:nvSpPr>
          <p:cNvPr id="5" name="Footer Placeholder 4">
            <a:extLst>
              <a:ext uri="{FF2B5EF4-FFF2-40B4-BE49-F238E27FC236}">
                <a16:creationId xmlns:a16="http://schemas.microsoft.com/office/drawing/2014/main" id="{037DE57B-DE5F-4A71-ABED-5A44403CEEF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8CA6D6E-2276-4EFA-8C8E-EC5922C2F561}"/>
              </a:ext>
            </a:extLst>
          </p:cNvPr>
          <p:cNvSpPr>
            <a:spLocks noGrp="1"/>
          </p:cNvSpPr>
          <p:nvPr>
            <p:ph type="sldNum" sz="quarter" idx="12"/>
          </p:nvPr>
        </p:nvSpPr>
        <p:spPr/>
        <p:txBody>
          <a:bodyPr/>
          <a:lstStyle/>
          <a:p>
            <a:fld id="{CB03FAA7-6589-4C5D-BA1C-4E03F35511C6}" type="slidenum">
              <a:rPr lang="en-IN" smtClean="0"/>
              <a:t>‹#›</a:t>
            </a:fld>
            <a:endParaRPr lang="en-IN"/>
          </a:p>
        </p:txBody>
      </p:sp>
    </p:spTree>
    <p:extLst>
      <p:ext uri="{BB962C8B-B14F-4D97-AF65-F5344CB8AC3E}">
        <p14:creationId xmlns:p14="http://schemas.microsoft.com/office/powerpoint/2010/main" val="2329243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0681A-1C24-477F-89E7-72BFB523EF1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1DC757B-7189-41B7-987F-AA765EA6DAF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C011C845-BB7F-4562-8334-D05FD94A8E0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829D7B58-F6FA-4260-B0E7-B2E6D404BCA2}"/>
              </a:ext>
            </a:extLst>
          </p:cNvPr>
          <p:cNvSpPr>
            <a:spLocks noGrp="1"/>
          </p:cNvSpPr>
          <p:nvPr>
            <p:ph type="dt" sz="half" idx="10"/>
          </p:nvPr>
        </p:nvSpPr>
        <p:spPr/>
        <p:txBody>
          <a:bodyPr/>
          <a:lstStyle/>
          <a:p>
            <a:fld id="{4C2F0D34-BE09-4D27-8E89-7209BF1423D6}" type="datetimeFigureOut">
              <a:rPr lang="en-IN" smtClean="0"/>
              <a:t>22-10-2020</a:t>
            </a:fld>
            <a:endParaRPr lang="en-IN"/>
          </a:p>
        </p:txBody>
      </p:sp>
      <p:sp>
        <p:nvSpPr>
          <p:cNvPr id="6" name="Footer Placeholder 5">
            <a:extLst>
              <a:ext uri="{FF2B5EF4-FFF2-40B4-BE49-F238E27FC236}">
                <a16:creationId xmlns:a16="http://schemas.microsoft.com/office/drawing/2014/main" id="{4A363F23-A5B3-42BD-9316-793234040D1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05FE196-8DDB-4959-B74F-7372CE7A0CB8}"/>
              </a:ext>
            </a:extLst>
          </p:cNvPr>
          <p:cNvSpPr>
            <a:spLocks noGrp="1"/>
          </p:cNvSpPr>
          <p:nvPr>
            <p:ph type="sldNum" sz="quarter" idx="12"/>
          </p:nvPr>
        </p:nvSpPr>
        <p:spPr/>
        <p:txBody>
          <a:bodyPr/>
          <a:lstStyle/>
          <a:p>
            <a:fld id="{CB03FAA7-6589-4C5D-BA1C-4E03F35511C6}" type="slidenum">
              <a:rPr lang="en-IN" smtClean="0"/>
              <a:t>‹#›</a:t>
            </a:fld>
            <a:endParaRPr lang="en-IN"/>
          </a:p>
        </p:txBody>
      </p:sp>
    </p:spTree>
    <p:extLst>
      <p:ext uri="{BB962C8B-B14F-4D97-AF65-F5344CB8AC3E}">
        <p14:creationId xmlns:p14="http://schemas.microsoft.com/office/powerpoint/2010/main" val="2660281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54E66-D617-4AEC-BDB8-3891C7D9FD61}"/>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B4E9F6B-24BC-4B6E-9DDA-D3FB92DCFAB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CF81C6-BE2E-4B1C-8F54-0899271478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37B9CDAB-481B-45E5-A2F9-9B6EA31B7F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D078C55-C370-475E-983F-E060BDE4DDB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A863B8B5-731C-4F4B-A46F-D1FE13E69538}"/>
              </a:ext>
            </a:extLst>
          </p:cNvPr>
          <p:cNvSpPr>
            <a:spLocks noGrp="1"/>
          </p:cNvSpPr>
          <p:nvPr>
            <p:ph type="dt" sz="half" idx="10"/>
          </p:nvPr>
        </p:nvSpPr>
        <p:spPr/>
        <p:txBody>
          <a:bodyPr/>
          <a:lstStyle/>
          <a:p>
            <a:fld id="{4C2F0D34-BE09-4D27-8E89-7209BF1423D6}" type="datetimeFigureOut">
              <a:rPr lang="en-IN" smtClean="0"/>
              <a:t>22-10-2020</a:t>
            </a:fld>
            <a:endParaRPr lang="en-IN"/>
          </a:p>
        </p:txBody>
      </p:sp>
      <p:sp>
        <p:nvSpPr>
          <p:cNvPr id="8" name="Footer Placeholder 7">
            <a:extLst>
              <a:ext uri="{FF2B5EF4-FFF2-40B4-BE49-F238E27FC236}">
                <a16:creationId xmlns:a16="http://schemas.microsoft.com/office/drawing/2014/main" id="{DBED2461-8FD6-49AA-B969-D038BF5D5515}"/>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8C7513DD-B663-416A-BF3D-FB900441F5C2}"/>
              </a:ext>
            </a:extLst>
          </p:cNvPr>
          <p:cNvSpPr>
            <a:spLocks noGrp="1"/>
          </p:cNvSpPr>
          <p:nvPr>
            <p:ph type="sldNum" sz="quarter" idx="12"/>
          </p:nvPr>
        </p:nvSpPr>
        <p:spPr/>
        <p:txBody>
          <a:bodyPr/>
          <a:lstStyle/>
          <a:p>
            <a:fld id="{CB03FAA7-6589-4C5D-BA1C-4E03F35511C6}" type="slidenum">
              <a:rPr lang="en-IN" smtClean="0"/>
              <a:t>‹#›</a:t>
            </a:fld>
            <a:endParaRPr lang="en-IN"/>
          </a:p>
        </p:txBody>
      </p:sp>
    </p:spTree>
    <p:extLst>
      <p:ext uri="{BB962C8B-B14F-4D97-AF65-F5344CB8AC3E}">
        <p14:creationId xmlns:p14="http://schemas.microsoft.com/office/powerpoint/2010/main" val="3366387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04F1B-3312-4017-AFAE-8A0DE49819F7}"/>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D3FA74A6-D42B-4CEB-BB93-D299A8EAE1F0}"/>
              </a:ext>
            </a:extLst>
          </p:cNvPr>
          <p:cNvSpPr>
            <a:spLocks noGrp="1"/>
          </p:cNvSpPr>
          <p:nvPr>
            <p:ph type="dt" sz="half" idx="10"/>
          </p:nvPr>
        </p:nvSpPr>
        <p:spPr/>
        <p:txBody>
          <a:bodyPr/>
          <a:lstStyle/>
          <a:p>
            <a:fld id="{4C2F0D34-BE09-4D27-8E89-7209BF1423D6}" type="datetimeFigureOut">
              <a:rPr lang="en-IN" smtClean="0"/>
              <a:t>22-10-2020</a:t>
            </a:fld>
            <a:endParaRPr lang="en-IN"/>
          </a:p>
        </p:txBody>
      </p:sp>
      <p:sp>
        <p:nvSpPr>
          <p:cNvPr id="4" name="Footer Placeholder 3">
            <a:extLst>
              <a:ext uri="{FF2B5EF4-FFF2-40B4-BE49-F238E27FC236}">
                <a16:creationId xmlns:a16="http://schemas.microsoft.com/office/drawing/2014/main" id="{61F158A3-4197-4265-BD4A-7E15693BF49C}"/>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96C27A47-6C6C-4A3A-A40E-EDB81C07825C}"/>
              </a:ext>
            </a:extLst>
          </p:cNvPr>
          <p:cNvSpPr>
            <a:spLocks noGrp="1"/>
          </p:cNvSpPr>
          <p:nvPr>
            <p:ph type="sldNum" sz="quarter" idx="12"/>
          </p:nvPr>
        </p:nvSpPr>
        <p:spPr/>
        <p:txBody>
          <a:bodyPr/>
          <a:lstStyle/>
          <a:p>
            <a:fld id="{CB03FAA7-6589-4C5D-BA1C-4E03F35511C6}" type="slidenum">
              <a:rPr lang="en-IN" smtClean="0"/>
              <a:t>‹#›</a:t>
            </a:fld>
            <a:endParaRPr lang="en-IN"/>
          </a:p>
        </p:txBody>
      </p:sp>
    </p:spTree>
    <p:extLst>
      <p:ext uri="{BB962C8B-B14F-4D97-AF65-F5344CB8AC3E}">
        <p14:creationId xmlns:p14="http://schemas.microsoft.com/office/powerpoint/2010/main" val="579953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A50F011-C0CF-4C63-A557-36C641A49134}"/>
              </a:ext>
            </a:extLst>
          </p:cNvPr>
          <p:cNvSpPr>
            <a:spLocks noGrp="1"/>
          </p:cNvSpPr>
          <p:nvPr>
            <p:ph type="dt" sz="half" idx="10"/>
          </p:nvPr>
        </p:nvSpPr>
        <p:spPr/>
        <p:txBody>
          <a:bodyPr/>
          <a:lstStyle/>
          <a:p>
            <a:fld id="{4C2F0D34-BE09-4D27-8E89-7209BF1423D6}" type="datetimeFigureOut">
              <a:rPr lang="en-IN" smtClean="0"/>
              <a:t>22-10-2020</a:t>
            </a:fld>
            <a:endParaRPr lang="en-IN"/>
          </a:p>
        </p:txBody>
      </p:sp>
      <p:sp>
        <p:nvSpPr>
          <p:cNvPr id="3" name="Footer Placeholder 2">
            <a:extLst>
              <a:ext uri="{FF2B5EF4-FFF2-40B4-BE49-F238E27FC236}">
                <a16:creationId xmlns:a16="http://schemas.microsoft.com/office/drawing/2014/main" id="{4E59A103-87B3-4FCF-894D-63CAD4338E2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5716C075-87B3-40E5-BA55-B04DE84A3752}"/>
              </a:ext>
            </a:extLst>
          </p:cNvPr>
          <p:cNvSpPr>
            <a:spLocks noGrp="1"/>
          </p:cNvSpPr>
          <p:nvPr>
            <p:ph type="sldNum" sz="quarter" idx="12"/>
          </p:nvPr>
        </p:nvSpPr>
        <p:spPr/>
        <p:txBody>
          <a:bodyPr/>
          <a:lstStyle/>
          <a:p>
            <a:fld id="{CB03FAA7-6589-4C5D-BA1C-4E03F35511C6}" type="slidenum">
              <a:rPr lang="en-IN" smtClean="0"/>
              <a:t>‹#›</a:t>
            </a:fld>
            <a:endParaRPr lang="en-IN"/>
          </a:p>
        </p:txBody>
      </p:sp>
    </p:spTree>
    <p:extLst>
      <p:ext uri="{BB962C8B-B14F-4D97-AF65-F5344CB8AC3E}">
        <p14:creationId xmlns:p14="http://schemas.microsoft.com/office/powerpoint/2010/main" val="320769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FFB74-1F66-4181-B71A-7C18A02CEA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78D08FD-16F8-4D93-95AA-F2234622CC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EB532391-DBC8-48D8-B613-4651A8CFF4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1D7596-535D-48CA-99FC-105754C81A6F}"/>
              </a:ext>
            </a:extLst>
          </p:cNvPr>
          <p:cNvSpPr>
            <a:spLocks noGrp="1"/>
          </p:cNvSpPr>
          <p:nvPr>
            <p:ph type="dt" sz="half" idx="10"/>
          </p:nvPr>
        </p:nvSpPr>
        <p:spPr/>
        <p:txBody>
          <a:bodyPr/>
          <a:lstStyle/>
          <a:p>
            <a:fld id="{4C2F0D34-BE09-4D27-8E89-7209BF1423D6}" type="datetimeFigureOut">
              <a:rPr lang="en-IN" smtClean="0"/>
              <a:t>22-10-2020</a:t>
            </a:fld>
            <a:endParaRPr lang="en-IN"/>
          </a:p>
        </p:txBody>
      </p:sp>
      <p:sp>
        <p:nvSpPr>
          <p:cNvPr id="6" name="Footer Placeholder 5">
            <a:extLst>
              <a:ext uri="{FF2B5EF4-FFF2-40B4-BE49-F238E27FC236}">
                <a16:creationId xmlns:a16="http://schemas.microsoft.com/office/drawing/2014/main" id="{4C57D457-5994-4C01-8671-38F8F2564B1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2B102DB-EA1E-4B80-ABFD-8186E4F89AB3}"/>
              </a:ext>
            </a:extLst>
          </p:cNvPr>
          <p:cNvSpPr>
            <a:spLocks noGrp="1"/>
          </p:cNvSpPr>
          <p:nvPr>
            <p:ph type="sldNum" sz="quarter" idx="12"/>
          </p:nvPr>
        </p:nvSpPr>
        <p:spPr/>
        <p:txBody>
          <a:bodyPr/>
          <a:lstStyle/>
          <a:p>
            <a:fld id="{CB03FAA7-6589-4C5D-BA1C-4E03F35511C6}" type="slidenum">
              <a:rPr lang="en-IN" smtClean="0"/>
              <a:t>‹#›</a:t>
            </a:fld>
            <a:endParaRPr lang="en-IN"/>
          </a:p>
        </p:txBody>
      </p:sp>
    </p:spTree>
    <p:extLst>
      <p:ext uri="{BB962C8B-B14F-4D97-AF65-F5344CB8AC3E}">
        <p14:creationId xmlns:p14="http://schemas.microsoft.com/office/powerpoint/2010/main" val="3046833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ED3F5-649A-48FF-9AD3-D0DEA01033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E9DE8392-EB0C-45F8-8481-A7D905097B9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131CCE67-2513-4920-AC66-5F4E5655DE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EACB23A-64B1-4AC6-BDBE-BF210967B88D}"/>
              </a:ext>
            </a:extLst>
          </p:cNvPr>
          <p:cNvSpPr>
            <a:spLocks noGrp="1"/>
          </p:cNvSpPr>
          <p:nvPr>
            <p:ph type="dt" sz="half" idx="10"/>
          </p:nvPr>
        </p:nvSpPr>
        <p:spPr/>
        <p:txBody>
          <a:bodyPr/>
          <a:lstStyle/>
          <a:p>
            <a:fld id="{4C2F0D34-BE09-4D27-8E89-7209BF1423D6}" type="datetimeFigureOut">
              <a:rPr lang="en-IN" smtClean="0"/>
              <a:t>22-10-2020</a:t>
            </a:fld>
            <a:endParaRPr lang="en-IN"/>
          </a:p>
        </p:txBody>
      </p:sp>
      <p:sp>
        <p:nvSpPr>
          <p:cNvPr id="6" name="Footer Placeholder 5">
            <a:extLst>
              <a:ext uri="{FF2B5EF4-FFF2-40B4-BE49-F238E27FC236}">
                <a16:creationId xmlns:a16="http://schemas.microsoft.com/office/drawing/2014/main" id="{4E9473D5-AE5B-4E95-A84B-A05CABED28D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F131BA8-3837-48A2-98AB-8E379E64AB63}"/>
              </a:ext>
            </a:extLst>
          </p:cNvPr>
          <p:cNvSpPr>
            <a:spLocks noGrp="1"/>
          </p:cNvSpPr>
          <p:nvPr>
            <p:ph type="sldNum" sz="quarter" idx="12"/>
          </p:nvPr>
        </p:nvSpPr>
        <p:spPr/>
        <p:txBody>
          <a:bodyPr/>
          <a:lstStyle/>
          <a:p>
            <a:fld id="{CB03FAA7-6589-4C5D-BA1C-4E03F35511C6}" type="slidenum">
              <a:rPr lang="en-IN" smtClean="0"/>
              <a:t>‹#›</a:t>
            </a:fld>
            <a:endParaRPr lang="en-IN"/>
          </a:p>
        </p:txBody>
      </p:sp>
    </p:spTree>
    <p:extLst>
      <p:ext uri="{BB962C8B-B14F-4D97-AF65-F5344CB8AC3E}">
        <p14:creationId xmlns:p14="http://schemas.microsoft.com/office/powerpoint/2010/main" val="3731768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CCB998-D774-4347-916B-C807D59F8F1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8968F2CC-347D-43BF-8DA0-6EBA48DA52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82A16E1-B417-40E0-85EA-C57B670FF5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2F0D34-BE09-4D27-8E89-7209BF1423D6}" type="datetimeFigureOut">
              <a:rPr lang="en-IN" smtClean="0"/>
              <a:t>22-10-2020</a:t>
            </a:fld>
            <a:endParaRPr lang="en-IN"/>
          </a:p>
        </p:txBody>
      </p:sp>
      <p:sp>
        <p:nvSpPr>
          <p:cNvPr id="5" name="Footer Placeholder 4">
            <a:extLst>
              <a:ext uri="{FF2B5EF4-FFF2-40B4-BE49-F238E27FC236}">
                <a16:creationId xmlns:a16="http://schemas.microsoft.com/office/drawing/2014/main" id="{BA3E44BF-925D-4914-B733-2228F28CE8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066FF79-BA38-4257-9DF5-BF49A454DA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3FAA7-6589-4C5D-BA1C-4E03F35511C6}" type="slidenum">
              <a:rPr lang="en-IN" smtClean="0"/>
              <a:t>‹#›</a:t>
            </a:fld>
            <a:endParaRPr lang="en-IN"/>
          </a:p>
        </p:txBody>
      </p:sp>
    </p:spTree>
    <p:extLst>
      <p:ext uri="{BB962C8B-B14F-4D97-AF65-F5344CB8AC3E}">
        <p14:creationId xmlns:p14="http://schemas.microsoft.com/office/powerpoint/2010/main" val="2404022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customXml" Target="../ink/ink4.xml"/><Relationship Id="rId13"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3.emf"/><Relationship Id="rId12" Type="http://schemas.openxmlformats.org/officeDocument/2006/relationships/customXml" Target="../ink/ink6.xml"/><Relationship Id="rId17" Type="http://schemas.openxmlformats.org/officeDocument/2006/relationships/image" Target="../media/image8.emf"/><Relationship Id="rId2" Type="http://schemas.openxmlformats.org/officeDocument/2006/relationships/customXml" Target="../ink/ink1.xml"/><Relationship Id="rId16" Type="http://schemas.openxmlformats.org/officeDocument/2006/relationships/customXml" Target="../ink/ink8.xml"/><Relationship Id="rId1" Type="http://schemas.openxmlformats.org/officeDocument/2006/relationships/slideLayout" Target="../slideLayouts/slideLayout2.xml"/><Relationship Id="rId6" Type="http://schemas.openxmlformats.org/officeDocument/2006/relationships/customXml" Target="../ink/ink3.xml"/><Relationship Id="rId11" Type="http://schemas.openxmlformats.org/officeDocument/2006/relationships/image" Target="../media/image5.emf"/><Relationship Id="rId5" Type="http://schemas.openxmlformats.org/officeDocument/2006/relationships/image" Target="../media/image2.emf"/><Relationship Id="rId15" Type="http://schemas.openxmlformats.org/officeDocument/2006/relationships/image" Target="../media/image7.emf"/><Relationship Id="rId10" Type="http://schemas.openxmlformats.org/officeDocument/2006/relationships/customXml" Target="../ink/ink5.xml"/><Relationship Id="rId4" Type="http://schemas.openxmlformats.org/officeDocument/2006/relationships/customXml" Target="../ink/ink2.xml"/><Relationship Id="rId9" Type="http://schemas.openxmlformats.org/officeDocument/2006/relationships/image" Target="../media/image4.emf"/><Relationship Id="rId14" Type="http://schemas.openxmlformats.org/officeDocument/2006/relationships/customXml" Target="../ink/ink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customXml" Target="../ink/ink12.xml"/><Relationship Id="rId3" Type="http://schemas.openxmlformats.org/officeDocument/2006/relationships/image" Target="../media/image9.emf"/><Relationship Id="rId7" Type="http://schemas.openxmlformats.org/officeDocument/2006/relationships/image" Target="../media/image11.emf"/><Relationship Id="rId2" Type="http://schemas.openxmlformats.org/officeDocument/2006/relationships/customXml" Target="../ink/ink9.xml"/><Relationship Id="rId1" Type="http://schemas.openxmlformats.org/officeDocument/2006/relationships/slideLayout" Target="../slideLayouts/slideLayout2.xml"/><Relationship Id="rId6" Type="http://schemas.openxmlformats.org/officeDocument/2006/relationships/customXml" Target="../ink/ink11.xml"/><Relationship Id="rId5" Type="http://schemas.openxmlformats.org/officeDocument/2006/relationships/image" Target="../media/image10.emf"/><Relationship Id="rId4" Type="http://schemas.openxmlformats.org/officeDocument/2006/relationships/customXml" Target="../ink/ink10.xml"/><Relationship Id="rId9"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5EABA-D047-417D-A3D5-53EA72CDCBF2}"/>
              </a:ext>
            </a:extLst>
          </p:cNvPr>
          <p:cNvSpPr>
            <a:spLocks noGrp="1"/>
          </p:cNvSpPr>
          <p:nvPr>
            <p:ph type="ctrTitle"/>
          </p:nvPr>
        </p:nvSpPr>
        <p:spPr>
          <a:xfrm>
            <a:off x="1524000" y="2105025"/>
            <a:ext cx="9144000" cy="1404937"/>
          </a:xfrm>
          <a:solidFill>
            <a:schemeClr val="accent4">
              <a:lumMod val="60000"/>
              <a:lumOff val="40000"/>
            </a:schemeClr>
          </a:solidFill>
        </p:spPr>
        <p:txBody>
          <a:bodyPr>
            <a:normAutofit/>
          </a:bodyPr>
          <a:lstStyle/>
          <a:p>
            <a:r>
              <a:rPr lang="en-US" sz="7200" b="1" u="sng" dirty="0">
                <a:solidFill>
                  <a:srgbClr val="FF0000"/>
                </a:solidFill>
              </a:rPr>
              <a:t>CHAPTER 1</a:t>
            </a:r>
            <a:endParaRPr lang="en-IN" sz="7200" b="1" u="sng" dirty="0">
              <a:solidFill>
                <a:srgbClr val="FF0000"/>
              </a:solidFill>
            </a:endParaRPr>
          </a:p>
        </p:txBody>
      </p:sp>
      <p:sp>
        <p:nvSpPr>
          <p:cNvPr id="3" name="Subtitle 2">
            <a:extLst>
              <a:ext uri="{FF2B5EF4-FFF2-40B4-BE49-F238E27FC236}">
                <a16:creationId xmlns:a16="http://schemas.microsoft.com/office/drawing/2014/main" id="{54C19A05-679E-4EFE-BDDF-D0911FD7ADDE}"/>
              </a:ext>
            </a:extLst>
          </p:cNvPr>
          <p:cNvSpPr>
            <a:spLocks noGrp="1"/>
          </p:cNvSpPr>
          <p:nvPr>
            <p:ph type="subTitle" idx="1"/>
          </p:nvPr>
        </p:nvSpPr>
        <p:spPr>
          <a:xfrm>
            <a:off x="1524000" y="3602038"/>
            <a:ext cx="9144000" cy="1922462"/>
          </a:xfrm>
          <a:solidFill>
            <a:schemeClr val="bg1">
              <a:lumMod val="95000"/>
            </a:schemeClr>
          </a:solidFill>
        </p:spPr>
        <p:txBody>
          <a:bodyPr>
            <a:noAutofit/>
          </a:bodyPr>
          <a:lstStyle/>
          <a:p>
            <a:r>
              <a:rPr lang="en-US" sz="7200" u="sng" dirty="0">
                <a:solidFill>
                  <a:srgbClr val="92D050"/>
                </a:solidFill>
              </a:rPr>
              <a:t>INTRODUCTION TO AUDITING</a:t>
            </a:r>
            <a:endParaRPr lang="en-IN" sz="7200" u="sng" dirty="0">
              <a:solidFill>
                <a:srgbClr val="92D050"/>
              </a:solidFill>
            </a:endParaRPr>
          </a:p>
        </p:txBody>
      </p:sp>
    </p:spTree>
    <p:extLst>
      <p:ext uri="{BB962C8B-B14F-4D97-AF65-F5344CB8AC3E}">
        <p14:creationId xmlns:p14="http://schemas.microsoft.com/office/powerpoint/2010/main" val="962713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82FD2-2580-469A-B444-CAD4202639EB}"/>
              </a:ext>
            </a:extLst>
          </p:cNvPr>
          <p:cNvSpPr>
            <a:spLocks noGrp="1"/>
          </p:cNvSpPr>
          <p:nvPr>
            <p:ph type="title"/>
          </p:nvPr>
        </p:nvSpPr>
        <p:spPr>
          <a:xfrm>
            <a:off x="1428750" y="365125"/>
            <a:ext cx="9305925" cy="1325563"/>
          </a:xfrm>
          <a:solidFill>
            <a:schemeClr val="accent5">
              <a:lumMod val="40000"/>
              <a:lumOff val="60000"/>
            </a:schemeClr>
          </a:solidFill>
          <a:ln>
            <a:solidFill>
              <a:srgbClr val="C00000"/>
            </a:solidFill>
          </a:ln>
          <a:effectLst>
            <a:glow rad="228600">
              <a:schemeClr val="accent4">
                <a:satMod val="175000"/>
                <a:alpha val="40000"/>
              </a:schemeClr>
            </a:glow>
          </a:effectLst>
          <a:scene3d>
            <a:camera prst="perspectiveRelaxedModerately"/>
            <a:lightRig rig="threePt" dir="t"/>
          </a:scene3d>
          <a:sp3d>
            <a:bevelT w="101600" prst="riblet"/>
          </a:sp3d>
        </p:spPr>
        <p:txBody>
          <a:bodyPr>
            <a:normAutofit/>
          </a:bodyPr>
          <a:lstStyle/>
          <a:p>
            <a:pPr algn="ctr"/>
            <a:r>
              <a:rPr lang="en-IN" sz="4800" b="1" dirty="0">
                <a:solidFill>
                  <a:srgbClr val="7030A0"/>
                </a:solidFill>
              </a:rPr>
              <a:t>A) </a:t>
            </a:r>
            <a:r>
              <a:rPr lang="en-IN" sz="4800" b="1" u="sng" dirty="0">
                <a:solidFill>
                  <a:srgbClr val="7030A0"/>
                </a:solidFill>
              </a:rPr>
              <a:t>ERRORS OF PRINCIPLE</a:t>
            </a:r>
            <a:endParaRPr lang="en-IN" sz="4800" u="sng" dirty="0"/>
          </a:p>
        </p:txBody>
      </p:sp>
      <p:sp>
        <p:nvSpPr>
          <p:cNvPr id="3" name="Content Placeholder 2">
            <a:extLst>
              <a:ext uri="{FF2B5EF4-FFF2-40B4-BE49-F238E27FC236}">
                <a16:creationId xmlns:a16="http://schemas.microsoft.com/office/drawing/2014/main" id="{6C458CCB-4C5B-41BB-944B-814A9527206D}"/>
              </a:ext>
            </a:extLst>
          </p:cNvPr>
          <p:cNvSpPr>
            <a:spLocks noGrp="1"/>
          </p:cNvSpPr>
          <p:nvPr>
            <p:ph idx="1"/>
          </p:nvPr>
        </p:nvSpPr>
        <p:spPr>
          <a:ln>
            <a:solidFill>
              <a:srgbClr val="00B0F0"/>
            </a:solidFill>
          </a:ln>
          <a:effectLst>
            <a:glow rad="228600">
              <a:schemeClr val="accent6">
                <a:satMod val="175000"/>
                <a:alpha val="40000"/>
              </a:schemeClr>
            </a:glow>
            <a:outerShdw blurRad="50800" dist="38100" dir="8100000" algn="tr" rotWithShape="0">
              <a:prstClr val="black">
                <a:alpha val="40000"/>
              </a:prstClr>
            </a:outerShdw>
          </a:effectLst>
        </p:spPr>
        <p:txBody>
          <a:bodyPr>
            <a:normAutofit/>
          </a:bodyPr>
          <a:lstStyle/>
          <a:p>
            <a:r>
              <a:rPr lang="en-US" sz="3200" dirty="0"/>
              <a:t>An Error of Principle occurs when the Transactions is </a:t>
            </a:r>
            <a:r>
              <a:rPr lang="en-US" sz="3200" b="1" i="1" u="sng" dirty="0">
                <a:solidFill>
                  <a:srgbClr val="FF0000"/>
                </a:solidFill>
              </a:rPr>
              <a:t>not recorded according to the Basic Principles of Accounting</a:t>
            </a:r>
            <a:r>
              <a:rPr lang="en-US" sz="3200" dirty="0"/>
              <a:t>.</a:t>
            </a:r>
          </a:p>
          <a:p>
            <a:r>
              <a:rPr lang="en-US" sz="3200" dirty="0"/>
              <a:t>The </a:t>
            </a:r>
            <a:r>
              <a:rPr lang="en-US" sz="3200" b="1" i="1" u="sng" dirty="0">
                <a:solidFill>
                  <a:schemeClr val="accent2">
                    <a:lumMod val="50000"/>
                  </a:schemeClr>
                </a:solidFill>
              </a:rPr>
              <a:t>Debit or Credit is given to the wrong head of account</a:t>
            </a:r>
            <a:r>
              <a:rPr lang="en-US" sz="3200" dirty="0"/>
              <a:t>.</a:t>
            </a:r>
          </a:p>
          <a:p>
            <a:r>
              <a:rPr lang="en-US" sz="3200" dirty="0"/>
              <a:t>These errors </a:t>
            </a:r>
            <a:r>
              <a:rPr lang="en-US" sz="3200" b="1" i="1" u="sng" dirty="0">
                <a:solidFill>
                  <a:srgbClr val="00B0F0"/>
                </a:solidFill>
              </a:rPr>
              <a:t>do not affect the Trial Balance</a:t>
            </a:r>
            <a:r>
              <a:rPr lang="en-US" sz="3200" dirty="0"/>
              <a:t>, But they affect the True and Fair View of Accounts.</a:t>
            </a:r>
          </a:p>
          <a:p>
            <a:r>
              <a:rPr lang="en-US" sz="3200" dirty="0"/>
              <a:t>Thus, due to such errors the </a:t>
            </a:r>
            <a:r>
              <a:rPr lang="en-US" sz="3200" b="1" i="1" u="sng" dirty="0">
                <a:solidFill>
                  <a:srgbClr val="7030A0"/>
                </a:solidFill>
              </a:rPr>
              <a:t>Accounts show a misleading picture</a:t>
            </a:r>
            <a:r>
              <a:rPr lang="en-US" sz="3200" dirty="0"/>
              <a:t> of the Assets, Liabilities, Profit or Loss of the Concern.</a:t>
            </a:r>
            <a:endParaRPr lang="en-IN" sz="3200" dirty="0"/>
          </a:p>
        </p:txBody>
      </p:sp>
    </p:spTree>
    <p:extLst>
      <p:ext uri="{BB962C8B-B14F-4D97-AF65-F5344CB8AC3E}">
        <p14:creationId xmlns:p14="http://schemas.microsoft.com/office/powerpoint/2010/main" val="288192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8ADB5-3E98-42AE-B180-E29412EEF217}"/>
              </a:ext>
            </a:extLst>
          </p:cNvPr>
          <p:cNvSpPr>
            <a:spLocks noGrp="1"/>
          </p:cNvSpPr>
          <p:nvPr>
            <p:ph type="title"/>
          </p:nvPr>
        </p:nvSpPr>
        <p:spPr>
          <a:solidFill>
            <a:schemeClr val="accent1">
              <a:lumMod val="40000"/>
              <a:lumOff val="60000"/>
            </a:schemeClr>
          </a:solidFill>
          <a:ln>
            <a:solidFill>
              <a:schemeClr val="accent2"/>
            </a:solidFill>
          </a:ln>
          <a:effectLst>
            <a:glow rad="228600">
              <a:schemeClr val="accent4">
                <a:satMod val="175000"/>
                <a:alpha val="40000"/>
              </a:schemeClr>
            </a:glow>
          </a:effectLst>
          <a:scene3d>
            <a:camera prst="perspectiveRelaxedModerately"/>
            <a:lightRig rig="threePt" dir="t"/>
          </a:scene3d>
          <a:sp3d>
            <a:bevelT w="139700" h="139700" prst="divot"/>
          </a:sp3d>
        </p:spPr>
        <p:txBody>
          <a:bodyPr>
            <a:normAutofit/>
          </a:bodyPr>
          <a:lstStyle/>
          <a:p>
            <a:pPr algn="ctr"/>
            <a:r>
              <a:rPr lang="en-IN" sz="4800" b="1" u="sng" dirty="0">
                <a:solidFill>
                  <a:srgbClr val="7030A0"/>
                </a:solidFill>
              </a:rPr>
              <a:t>EXAMPLES OF ERRORS OF PRINCIPLE</a:t>
            </a:r>
            <a:endParaRPr lang="en-IN" sz="4800" dirty="0"/>
          </a:p>
        </p:txBody>
      </p:sp>
      <p:sp>
        <p:nvSpPr>
          <p:cNvPr id="3" name="Content Placeholder 2">
            <a:extLst>
              <a:ext uri="{FF2B5EF4-FFF2-40B4-BE49-F238E27FC236}">
                <a16:creationId xmlns:a16="http://schemas.microsoft.com/office/drawing/2014/main" id="{15319586-BCBB-4567-9460-8C154D46DC1B}"/>
              </a:ext>
            </a:extLst>
          </p:cNvPr>
          <p:cNvSpPr>
            <a:spLocks noGrp="1"/>
          </p:cNvSpPr>
          <p:nvPr>
            <p:ph idx="1"/>
          </p:nvPr>
        </p:nvSpPr>
        <p:spPr>
          <a:ln>
            <a:solidFill>
              <a:srgbClr val="C00000"/>
            </a:solidFill>
          </a:ln>
          <a:effectLst>
            <a:glow rad="228600">
              <a:schemeClr val="accent1">
                <a:satMod val="175000"/>
                <a:alpha val="40000"/>
              </a:schemeClr>
            </a:glow>
            <a:outerShdw blurRad="50800" dist="38100" dir="2700000" algn="tl" rotWithShape="0">
              <a:prstClr val="black">
                <a:alpha val="40000"/>
              </a:prstClr>
            </a:outerShdw>
          </a:effectLst>
        </p:spPr>
        <p:txBody>
          <a:bodyPr>
            <a:normAutofit/>
          </a:bodyPr>
          <a:lstStyle/>
          <a:p>
            <a:pPr>
              <a:buFont typeface="Wingdings" panose="05000000000000000000" pitchFamily="2" charset="2"/>
              <a:buChar char="Ø"/>
            </a:pPr>
            <a:r>
              <a:rPr lang="en-US" sz="4000" dirty="0"/>
              <a:t> </a:t>
            </a:r>
            <a:r>
              <a:rPr lang="en-US" sz="4000" b="1" i="1" u="sng" dirty="0">
                <a:solidFill>
                  <a:srgbClr val="00B050"/>
                </a:solidFill>
              </a:rPr>
              <a:t>Treating Revenue Expenses as Capital Expenditure</a:t>
            </a:r>
            <a:r>
              <a:rPr lang="en-US" sz="4000" dirty="0"/>
              <a:t> and Vice Versa.</a:t>
            </a:r>
          </a:p>
          <a:p>
            <a:pPr>
              <a:buFont typeface="Wingdings" panose="05000000000000000000" pitchFamily="2" charset="2"/>
              <a:buChar char="Ø"/>
            </a:pPr>
            <a:r>
              <a:rPr lang="en-US" sz="4000" dirty="0"/>
              <a:t> </a:t>
            </a:r>
            <a:r>
              <a:rPr lang="en-US" sz="4000" b="1" i="1" u="sng" dirty="0">
                <a:solidFill>
                  <a:srgbClr val="C00000"/>
                </a:solidFill>
              </a:rPr>
              <a:t>Ignoring Prepaid or Outstanding expenses</a:t>
            </a:r>
            <a:r>
              <a:rPr lang="en-US" sz="4000" dirty="0"/>
              <a:t>.</a:t>
            </a:r>
          </a:p>
          <a:p>
            <a:pPr>
              <a:buFont typeface="Wingdings" panose="05000000000000000000" pitchFamily="2" charset="2"/>
              <a:buChar char="Ø"/>
            </a:pPr>
            <a:r>
              <a:rPr lang="en-US" sz="4000" dirty="0"/>
              <a:t> </a:t>
            </a:r>
            <a:r>
              <a:rPr lang="en-US" sz="4000" b="1" i="1" u="sng" dirty="0">
                <a:solidFill>
                  <a:srgbClr val="7030A0"/>
                </a:solidFill>
              </a:rPr>
              <a:t>Ignoring Income received in Advance or Income Accrued</a:t>
            </a:r>
            <a:r>
              <a:rPr lang="en-US" sz="4000" dirty="0"/>
              <a:t>.</a:t>
            </a:r>
          </a:p>
          <a:p>
            <a:pPr>
              <a:buFont typeface="Wingdings" panose="05000000000000000000" pitchFamily="2" charset="2"/>
              <a:buChar char="Ø"/>
            </a:pPr>
            <a:r>
              <a:rPr lang="en-US" sz="4000" dirty="0"/>
              <a:t> </a:t>
            </a:r>
            <a:r>
              <a:rPr lang="en-US" sz="4000" b="1" i="1" u="sng" dirty="0">
                <a:solidFill>
                  <a:srgbClr val="FFC000"/>
                </a:solidFill>
              </a:rPr>
              <a:t>Over valuation or Under valuation of Stocks etc.</a:t>
            </a:r>
          </a:p>
        </p:txBody>
      </p:sp>
    </p:spTree>
    <p:extLst>
      <p:ext uri="{BB962C8B-B14F-4D97-AF65-F5344CB8AC3E}">
        <p14:creationId xmlns:p14="http://schemas.microsoft.com/office/powerpoint/2010/main" val="4060085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5777D-1D23-4FC2-9FC2-D20267B31918}"/>
              </a:ext>
            </a:extLst>
          </p:cNvPr>
          <p:cNvSpPr>
            <a:spLocks noGrp="1"/>
          </p:cNvSpPr>
          <p:nvPr>
            <p:ph type="title"/>
          </p:nvPr>
        </p:nvSpPr>
        <p:spPr>
          <a:xfrm>
            <a:off x="1485900" y="365125"/>
            <a:ext cx="9191625" cy="1325563"/>
          </a:xfrm>
          <a:solidFill>
            <a:schemeClr val="accent4">
              <a:lumMod val="40000"/>
              <a:lumOff val="60000"/>
            </a:schemeClr>
          </a:solidFill>
          <a:ln>
            <a:solidFill>
              <a:schemeClr val="bg2">
                <a:lumMod val="10000"/>
              </a:schemeClr>
            </a:solidFill>
          </a:ln>
          <a:effectLst>
            <a:glow rad="228600">
              <a:schemeClr val="accent5">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dirty="0"/>
              <a:t>B) </a:t>
            </a:r>
            <a:r>
              <a:rPr lang="en-US" sz="4800" b="1" u="sng" dirty="0"/>
              <a:t>CLERICAL ERRORS</a:t>
            </a:r>
            <a:endParaRPr lang="en-IN" sz="4800" b="1" u="sng" dirty="0"/>
          </a:p>
        </p:txBody>
      </p:sp>
      <p:sp>
        <p:nvSpPr>
          <p:cNvPr id="3" name="Content Placeholder 2">
            <a:extLst>
              <a:ext uri="{FF2B5EF4-FFF2-40B4-BE49-F238E27FC236}">
                <a16:creationId xmlns:a16="http://schemas.microsoft.com/office/drawing/2014/main" id="{FBA9FAC8-2F63-466D-9FCB-7F07D547A66D}"/>
              </a:ext>
            </a:extLst>
          </p:cNvPr>
          <p:cNvSpPr>
            <a:spLocks noGrp="1"/>
          </p:cNvSpPr>
          <p:nvPr>
            <p:ph idx="1"/>
          </p:nvPr>
        </p:nvSpPr>
        <p:spPr>
          <a:ln>
            <a:solidFill>
              <a:schemeClr val="accent2">
                <a:lumMod val="50000"/>
              </a:schemeClr>
            </a:solidFill>
          </a:ln>
          <a:effectLst>
            <a:glow rad="228600">
              <a:schemeClr val="accent4">
                <a:satMod val="175000"/>
                <a:alpha val="40000"/>
              </a:schemeClr>
            </a:glow>
            <a:outerShdw blurRad="50800" dist="38100" dir="5400000" algn="t" rotWithShape="0">
              <a:prstClr val="black">
                <a:alpha val="40000"/>
              </a:prstClr>
            </a:outerShdw>
          </a:effectLst>
        </p:spPr>
        <p:txBody>
          <a:bodyPr/>
          <a:lstStyle/>
          <a:p>
            <a:pPr marL="514350" indent="-514350">
              <a:buFont typeface="+mj-lt"/>
              <a:buAutoNum type="arabicParenR"/>
            </a:pPr>
            <a:r>
              <a:rPr lang="en-US" sz="3200" b="1" u="sng" dirty="0">
                <a:solidFill>
                  <a:srgbClr val="FF0000"/>
                </a:solidFill>
              </a:rPr>
              <a:t>Errors of Omission</a:t>
            </a:r>
            <a:r>
              <a:rPr lang="en-US" dirty="0"/>
              <a:t>:- An Error of Omission occurs when a </a:t>
            </a:r>
            <a:r>
              <a:rPr lang="en-US" b="1" i="1" u="sng" dirty="0">
                <a:solidFill>
                  <a:srgbClr val="00B0F0"/>
                </a:solidFill>
              </a:rPr>
              <a:t>Transactions is omitted from Books either Wholly or Partly.</a:t>
            </a:r>
          </a:p>
          <a:p>
            <a:pPr>
              <a:buFont typeface="Wingdings" panose="05000000000000000000" pitchFamily="2" charset="2"/>
              <a:buChar char="ü"/>
            </a:pPr>
            <a:r>
              <a:rPr lang="en-US" dirty="0"/>
              <a:t> If a transaction is </a:t>
            </a:r>
            <a:r>
              <a:rPr lang="en-US" b="1" i="1" u="sng" dirty="0">
                <a:solidFill>
                  <a:schemeClr val="accent2"/>
                </a:solidFill>
              </a:rPr>
              <a:t>partially omitted</a:t>
            </a:r>
            <a:r>
              <a:rPr lang="en-US" dirty="0"/>
              <a:t>, the </a:t>
            </a:r>
            <a:r>
              <a:rPr lang="en-US" b="1" i="1" u="sng" dirty="0">
                <a:solidFill>
                  <a:schemeClr val="accent2">
                    <a:lumMod val="50000"/>
                  </a:schemeClr>
                </a:solidFill>
              </a:rPr>
              <a:t>Trial Balance would not tally </a:t>
            </a:r>
            <a:r>
              <a:rPr lang="en-US" dirty="0"/>
              <a:t>and the error can be detected and rectified. </a:t>
            </a:r>
          </a:p>
          <a:p>
            <a:pPr marL="0" indent="0">
              <a:buNone/>
            </a:pPr>
            <a:r>
              <a:rPr lang="en-US" dirty="0"/>
              <a:t>   </a:t>
            </a:r>
            <a:r>
              <a:rPr lang="en-US" b="1" i="1" u="sng" dirty="0">
                <a:solidFill>
                  <a:srgbClr val="FF0000"/>
                </a:solidFill>
              </a:rPr>
              <a:t>E.g.</a:t>
            </a:r>
            <a:r>
              <a:rPr lang="en-US" dirty="0"/>
              <a:t>:- Goods Sold to Mr. Kapil is recorded only in Sales book i.e. Sales   	A/c is Credited But Party A/c has not been debited.</a:t>
            </a:r>
          </a:p>
          <a:p>
            <a:pPr>
              <a:buFont typeface="Wingdings" panose="05000000000000000000" pitchFamily="2" charset="2"/>
              <a:buChar char="ü"/>
            </a:pPr>
            <a:r>
              <a:rPr lang="en-US" dirty="0"/>
              <a:t> If a transaction is </a:t>
            </a:r>
            <a:r>
              <a:rPr lang="en-US" b="1" i="1" u="sng" dirty="0">
                <a:solidFill>
                  <a:srgbClr val="C00000"/>
                </a:solidFill>
              </a:rPr>
              <a:t>wholly omitted</a:t>
            </a:r>
            <a:r>
              <a:rPr lang="en-US" dirty="0"/>
              <a:t>, the </a:t>
            </a:r>
            <a:r>
              <a:rPr lang="en-US" b="1" i="1" u="sng" dirty="0">
                <a:solidFill>
                  <a:srgbClr val="92D050"/>
                </a:solidFill>
              </a:rPr>
              <a:t>Trial Balance would still tally </a:t>
            </a:r>
            <a:r>
              <a:rPr lang="en-US" dirty="0"/>
              <a:t>and it would be difficult to detect such error. </a:t>
            </a:r>
          </a:p>
          <a:p>
            <a:pPr marL="0" indent="0">
              <a:buNone/>
            </a:pPr>
            <a:r>
              <a:rPr lang="en-US" dirty="0"/>
              <a:t>   </a:t>
            </a:r>
            <a:r>
              <a:rPr lang="en-US" b="1" i="1" u="sng" dirty="0">
                <a:solidFill>
                  <a:srgbClr val="7030A0"/>
                </a:solidFill>
              </a:rPr>
              <a:t>E.g.</a:t>
            </a:r>
            <a:r>
              <a:rPr lang="en-US" dirty="0"/>
              <a:t>:- Goods sold to Mr. Mahesh is not recorded in books of Accounts.</a:t>
            </a:r>
            <a:endParaRPr lang="en-IN" dirty="0"/>
          </a:p>
        </p:txBody>
      </p:sp>
    </p:spTree>
    <p:extLst>
      <p:ext uri="{BB962C8B-B14F-4D97-AF65-F5344CB8AC3E}">
        <p14:creationId xmlns:p14="http://schemas.microsoft.com/office/powerpoint/2010/main" val="1840247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DC016-B0A5-441D-8382-100B3E9BEF82}"/>
              </a:ext>
            </a:extLst>
          </p:cNvPr>
          <p:cNvSpPr>
            <a:spLocks noGrp="1"/>
          </p:cNvSpPr>
          <p:nvPr>
            <p:ph type="title"/>
          </p:nvPr>
        </p:nvSpPr>
        <p:spPr>
          <a:xfrm>
            <a:off x="1438275" y="365125"/>
            <a:ext cx="9401176" cy="1325563"/>
          </a:xfrm>
          <a:solidFill>
            <a:schemeClr val="accent4">
              <a:lumMod val="40000"/>
              <a:lumOff val="60000"/>
            </a:schemeClr>
          </a:solidFill>
          <a:ln>
            <a:solidFill>
              <a:srgbClr val="00B0F0"/>
            </a:solidFill>
          </a:ln>
          <a:effectLst>
            <a:glow rad="228600">
              <a:schemeClr val="accent5">
                <a:satMod val="175000"/>
                <a:alpha val="40000"/>
              </a:schemeClr>
            </a:glow>
          </a:effectLst>
          <a:scene3d>
            <a:camera prst="perspectiveRelaxedModerately"/>
            <a:lightRig rig="threePt" dir="t"/>
          </a:scene3d>
          <a:sp3d>
            <a:bevelT w="114300" prst="hardEdge"/>
          </a:sp3d>
        </p:spPr>
        <p:txBody>
          <a:bodyPr>
            <a:normAutofit/>
          </a:bodyPr>
          <a:lstStyle/>
          <a:p>
            <a:pPr algn="ctr"/>
            <a:r>
              <a:rPr lang="en-US" sz="4800" b="1" dirty="0"/>
              <a:t>B) </a:t>
            </a:r>
            <a:r>
              <a:rPr lang="en-US" sz="4800" b="1" u="sng" dirty="0"/>
              <a:t>CLERICAL ERRORS</a:t>
            </a:r>
            <a:endParaRPr lang="en-IN" sz="4800" dirty="0"/>
          </a:p>
        </p:txBody>
      </p:sp>
      <p:sp>
        <p:nvSpPr>
          <p:cNvPr id="3" name="Content Placeholder 2">
            <a:extLst>
              <a:ext uri="{FF2B5EF4-FFF2-40B4-BE49-F238E27FC236}">
                <a16:creationId xmlns:a16="http://schemas.microsoft.com/office/drawing/2014/main" id="{B7B9B830-455F-499A-B21D-F89313FDEF88}"/>
              </a:ext>
            </a:extLst>
          </p:cNvPr>
          <p:cNvSpPr>
            <a:spLocks noGrp="1"/>
          </p:cNvSpPr>
          <p:nvPr>
            <p:ph idx="1"/>
          </p:nvPr>
        </p:nvSpPr>
        <p:spPr>
          <a:xfrm>
            <a:off x="714375" y="1825625"/>
            <a:ext cx="10810875" cy="4351338"/>
          </a:xfrm>
          <a:ln>
            <a:solidFill>
              <a:srgbClr val="FF0000"/>
            </a:solidFill>
          </a:ln>
          <a:effectLst>
            <a:glow rad="228600">
              <a:schemeClr val="accent6">
                <a:satMod val="175000"/>
                <a:alpha val="40000"/>
              </a:schemeClr>
            </a:glow>
            <a:outerShdw blurRad="50800" dist="38100" dir="8100000" algn="tr" rotWithShape="0">
              <a:prstClr val="black">
                <a:alpha val="40000"/>
              </a:prstClr>
            </a:outerShdw>
          </a:effectLst>
        </p:spPr>
        <p:txBody>
          <a:bodyPr>
            <a:noAutofit/>
          </a:bodyPr>
          <a:lstStyle/>
          <a:p>
            <a:pPr marL="0" indent="0">
              <a:buNone/>
            </a:pPr>
            <a:r>
              <a:rPr lang="en-US" sz="3600" b="1" dirty="0">
                <a:solidFill>
                  <a:srgbClr val="0070C0"/>
                </a:solidFill>
              </a:rPr>
              <a:t>2) </a:t>
            </a:r>
            <a:r>
              <a:rPr lang="en-US" sz="3600" b="1" u="sng" dirty="0">
                <a:solidFill>
                  <a:srgbClr val="0070C0"/>
                </a:solidFill>
              </a:rPr>
              <a:t>Errors of commission</a:t>
            </a:r>
            <a:r>
              <a:rPr lang="en-US" sz="3200" dirty="0"/>
              <a:t>:- An Error of commission occurs when a </a:t>
            </a:r>
            <a:r>
              <a:rPr lang="en-US" sz="3200" b="1" i="1" u="sng" dirty="0">
                <a:solidFill>
                  <a:srgbClr val="C00000"/>
                </a:solidFill>
              </a:rPr>
              <a:t>Transaction is entered in the Books but Wrongly</a:t>
            </a:r>
            <a:r>
              <a:rPr lang="en-US" sz="3200" dirty="0"/>
              <a:t>.</a:t>
            </a:r>
          </a:p>
          <a:p>
            <a:pPr marL="514350" indent="-514350">
              <a:buAutoNum type="alphaLcParenR"/>
            </a:pPr>
            <a:r>
              <a:rPr lang="en-IN" sz="3600" b="1" u="sng" dirty="0"/>
              <a:t>Mathematical errors</a:t>
            </a:r>
            <a:r>
              <a:rPr lang="en-IN" sz="3200" dirty="0"/>
              <a:t>:- </a:t>
            </a:r>
            <a:r>
              <a:rPr lang="en-IN" sz="3200" b="1" i="1" u="sng" dirty="0">
                <a:solidFill>
                  <a:srgbClr val="00B0F0"/>
                </a:solidFill>
              </a:rPr>
              <a:t>Mathematical error of calculations </a:t>
            </a:r>
            <a:r>
              <a:rPr lang="en-IN" sz="3200" dirty="0"/>
              <a:t>may occur in Voucher, Books, Ledger, Trial Balance and so on.</a:t>
            </a:r>
          </a:p>
          <a:p>
            <a:pPr>
              <a:buFont typeface="Wingdings" panose="05000000000000000000" pitchFamily="2" charset="2"/>
              <a:buChar char="ü"/>
            </a:pPr>
            <a:r>
              <a:rPr lang="en-IN" sz="3200" dirty="0"/>
              <a:t> Like, </a:t>
            </a:r>
            <a:r>
              <a:rPr lang="en-IN" sz="3200" b="1" i="1" u="sng" dirty="0">
                <a:solidFill>
                  <a:schemeClr val="accent2">
                    <a:lumMod val="50000"/>
                  </a:schemeClr>
                </a:solidFill>
              </a:rPr>
              <a:t>In a Sales Bill, 100 Quantity x ₹ 10 may be calculated as  ₹ 10000 instead of ₹ 1000</a:t>
            </a:r>
            <a:r>
              <a:rPr lang="en-IN" sz="3200" dirty="0"/>
              <a:t>.</a:t>
            </a:r>
          </a:p>
          <a:p>
            <a:pPr>
              <a:buFont typeface="Wingdings" panose="05000000000000000000" pitchFamily="2" charset="2"/>
              <a:buChar char="ü"/>
            </a:pPr>
            <a:r>
              <a:rPr lang="en-IN" sz="3200" dirty="0"/>
              <a:t> Since the original entry itself is of wrong amount, the Trial Balance will tally.</a:t>
            </a:r>
          </a:p>
          <a:p>
            <a:pPr marL="0" indent="0">
              <a:buNone/>
            </a:pPr>
            <a:endParaRPr lang="en-IN" sz="3200" dirty="0"/>
          </a:p>
          <a:p>
            <a:pPr marL="0" indent="0">
              <a:buNone/>
            </a:pPr>
            <a:endParaRPr lang="en-IN" sz="3200" dirty="0"/>
          </a:p>
        </p:txBody>
      </p:sp>
    </p:spTree>
    <p:extLst>
      <p:ext uri="{BB962C8B-B14F-4D97-AF65-F5344CB8AC3E}">
        <p14:creationId xmlns:p14="http://schemas.microsoft.com/office/powerpoint/2010/main" val="1189520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6EBF6-6E4D-4748-B71F-C259293F2CF5}"/>
              </a:ext>
            </a:extLst>
          </p:cNvPr>
          <p:cNvSpPr>
            <a:spLocks noGrp="1"/>
          </p:cNvSpPr>
          <p:nvPr>
            <p:ph type="title"/>
          </p:nvPr>
        </p:nvSpPr>
        <p:spPr>
          <a:xfrm>
            <a:off x="1247775" y="365125"/>
            <a:ext cx="9667876" cy="1325563"/>
          </a:xfrm>
          <a:solidFill>
            <a:schemeClr val="accent1">
              <a:lumMod val="20000"/>
              <a:lumOff val="80000"/>
            </a:schemeClr>
          </a:solidFill>
          <a:ln>
            <a:solidFill>
              <a:schemeClr val="accent1"/>
            </a:solidFill>
          </a:ln>
          <a:effectLst>
            <a:glow rad="228600">
              <a:schemeClr val="accent4">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dirty="0">
                <a:solidFill>
                  <a:srgbClr val="0070C0"/>
                </a:solidFill>
              </a:rPr>
              <a:t>2) </a:t>
            </a:r>
            <a:r>
              <a:rPr lang="en-US" sz="4800" b="1" u="sng" dirty="0">
                <a:solidFill>
                  <a:srgbClr val="0070C0"/>
                </a:solidFill>
              </a:rPr>
              <a:t>Errors of commission</a:t>
            </a:r>
            <a:endParaRPr lang="en-IN" sz="4800" dirty="0"/>
          </a:p>
        </p:txBody>
      </p:sp>
      <p:sp>
        <p:nvSpPr>
          <p:cNvPr id="3" name="Content Placeholder 2">
            <a:extLst>
              <a:ext uri="{FF2B5EF4-FFF2-40B4-BE49-F238E27FC236}">
                <a16:creationId xmlns:a16="http://schemas.microsoft.com/office/drawing/2014/main" id="{ADFC87F4-FA3A-4A65-91A7-1AEF7104D7CC}"/>
              </a:ext>
            </a:extLst>
          </p:cNvPr>
          <p:cNvSpPr>
            <a:spLocks noGrp="1"/>
          </p:cNvSpPr>
          <p:nvPr>
            <p:ph idx="1"/>
          </p:nvPr>
        </p:nvSpPr>
        <p:spPr>
          <a:ln>
            <a:solidFill>
              <a:schemeClr val="accent2">
                <a:lumMod val="50000"/>
              </a:schemeClr>
            </a:solidFill>
          </a:ln>
          <a:effectLst>
            <a:glow rad="228600">
              <a:schemeClr val="accent2">
                <a:satMod val="175000"/>
                <a:alpha val="40000"/>
              </a:schemeClr>
            </a:glow>
            <a:outerShdw blurRad="50800" dist="38100" dir="13500000" algn="br" rotWithShape="0">
              <a:prstClr val="black">
                <a:alpha val="40000"/>
              </a:prstClr>
            </a:outerShdw>
          </a:effectLst>
        </p:spPr>
        <p:txBody>
          <a:bodyPr>
            <a:normAutofit/>
          </a:bodyPr>
          <a:lstStyle/>
          <a:p>
            <a:pPr marL="0" indent="0">
              <a:buNone/>
            </a:pPr>
            <a:r>
              <a:rPr lang="en-US" sz="3200" b="1" dirty="0"/>
              <a:t>b) </a:t>
            </a:r>
            <a:r>
              <a:rPr lang="en-US" sz="3200" b="1" u="sng" dirty="0"/>
              <a:t>Casting Errors</a:t>
            </a:r>
            <a:r>
              <a:rPr lang="en-US" sz="3200" b="1" dirty="0"/>
              <a:t>:- </a:t>
            </a:r>
            <a:r>
              <a:rPr lang="en-US" sz="3200" dirty="0"/>
              <a:t>Casting errors i.e. </a:t>
            </a:r>
            <a:r>
              <a:rPr lang="en-US" sz="3200" b="1" i="1" u="sng" dirty="0">
                <a:solidFill>
                  <a:srgbClr val="FF0000"/>
                </a:solidFill>
              </a:rPr>
              <a:t>errors in Totalling</a:t>
            </a:r>
            <a:r>
              <a:rPr lang="en-US" sz="3200" dirty="0"/>
              <a:t>, Carry-forward etc. may occur in Day Books, Ledgers or the Trial Balance.</a:t>
            </a:r>
          </a:p>
          <a:p>
            <a:pPr>
              <a:buFont typeface="Wingdings" panose="05000000000000000000" pitchFamily="2" charset="2"/>
              <a:buChar char="ü"/>
            </a:pPr>
            <a:r>
              <a:rPr lang="en-US" sz="3200" dirty="0"/>
              <a:t> Like, In Sales Register, </a:t>
            </a:r>
            <a:r>
              <a:rPr lang="en-US" sz="3200" b="1" i="1" u="sng" dirty="0">
                <a:solidFill>
                  <a:schemeClr val="accent4">
                    <a:lumMod val="50000"/>
                  </a:schemeClr>
                </a:solidFill>
              </a:rPr>
              <a:t>while Totalling all bills for a month a bill of ₹1000 may be taken as ₹ 10000</a:t>
            </a:r>
            <a:r>
              <a:rPr lang="en-US" sz="3200" dirty="0"/>
              <a:t>. Thus the amount posted to Sales Account (₹ 10000) will be more by ₹ 9000 as compared to the amount posted to the Debtors A/c.</a:t>
            </a:r>
          </a:p>
          <a:p>
            <a:pPr>
              <a:buFont typeface="Wingdings" panose="05000000000000000000" pitchFamily="2" charset="2"/>
              <a:buChar char="ü"/>
            </a:pPr>
            <a:r>
              <a:rPr lang="en-US" sz="3200" dirty="0"/>
              <a:t> This will </a:t>
            </a:r>
            <a:r>
              <a:rPr lang="en-US" sz="3200" b="1" i="1" u="sng" dirty="0">
                <a:solidFill>
                  <a:srgbClr val="C00000"/>
                </a:solidFill>
              </a:rPr>
              <a:t>lead to difference in Trial Balance</a:t>
            </a:r>
            <a:r>
              <a:rPr lang="en-US" sz="3200" dirty="0"/>
              <a:t> and can be detected by checking the casting of the Sales Register.</a:t>
            </a:r>
            <a:endParaRPr lang="en-IN" sz="3200" dirty="0"/>
          </a:p>
        </p:txBody>
      </p:sp>
    </p:spTree>
    <p:extLst>
      <p:ext uri="{BB962C8B-B14F-4D97-AF65-F5344CB8AC3E}">
        <p14:creationId xmlns:p14="http://schemas.microsoft.com/office/powerpoint/2010/main" val="3741189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60FE0-0322-43D3-8C68-433CC441B36C}"/>
              </a:ext>
            </a:extLst>
          </p:cNvPr>
          <p:cNvSpPr>
            <a:spLocks noGrp="1"/>
          </p:cNvSpPr>
          <p:nvPr>
            <p:ph type="title"/>
          </p:nvPr>
        </p:nvSpPr>
        <p:spPr>
          <a:xfrm>
            <a:off x="1276350" y="365125"/>
            <a:ext cx="9725025" cy="1325563"/>
          </a:xfrm>
          <a:solidFill>
            <a:schemeClr val="accent1">
              <a:lumMod val="20000"/>
              <a:lumOff val="80000"/>
            </a:schemeClr>
          </a:solidFill>
          <a:ln>
            <a:solidFill>
              <a:schemeClr val="accent1">
                <a:lumMod val="50000"/>
              </a:schemeClr>
            </a:solidFill>
          </a:ln>
          <a:effectLst>
            <a:glow rad="228600">
              <a:schemeClr val="accent4">
                <a:satMod val="175000"/>
                <a:alpha val="40000"/>
              </a:schemeClr>
            </a:glow>
          </a:effectLst>
          <a:scene3d>
            <a:camera prst="perspectiveRelaxedModerately"/>
            <a:lightRig rig="threePt" dir="t"/>
          </a:scene3d>
          <a:sp3d>
            <a:bevelT w="152400" h="50800" prst="softRound"/>
          </a:sp3d>
        </p:spPr>
        <p:txBody>
          <a:bodyPr/>
          <a:lstStyle/>
          <a:p>
            <a:pPr algn="ctr"/>
            <a:r>
              <a:rPr lang="en-US" sz="4400" b="1" dirty="0">
                <a:solidFill>
                  <a:srgbClr val="0070C0"/>
                </a:solidFill>
              </a:rPr>
              <a:t>2) </a:t>
            </a:r>
            <a:r>
              <a:rPr lang="en-US" sz="4400" b="1" u="sng" dirty="0">
                <a:solidFill>
                  <a:srgbClr val="0070C0"/>
                </a:solidFill>
              </a:rPr>
              <a:t>Errors of commission</a:t>
            </a:r>
            <a:endParaRPr lang="en-IN" dirty="0"/>
          </a:p>
        </p:txBody>
      </p:sp>
      <p:sp>
        <p:nvSpPr>
          <p:cNvPr id="3" name="Content Placeholder 2">
            <a:extLst>
              <a:ext uri="{FF2B5EF4-FFF2-40B4-BE49-F238E27FC236}">
                <a16:creationId xmlns:a16="http://schemas.microsoft.com/office/drawing/2014/main" id="{4E06E10A-6CA5-4FEF-867C-DC7E72B816A1}"/>
              </a:ext>
            </a:extLst>
          </p:cNvPr>
          <p:cNvSpPr>
            <a:spLocks noGrp="1"/>
          </p:cNvSpPr>
          <p:nvPr>
            <p:ph idx="1"/>
          </p:nvPr>
        </p:nvSpPr>
        <p:spPr>
          <a:xfrm>
            <a:off x="895350" y="1844675"/>
            <a:ext cx="10429875" cy="4351338"/>
          </a:xfrm>
          <a:ln>
            <a:solidFill>
              <a:schemeClr val="accent2">
                <a:lumMod val="50000"/>
              </a:schemeClr>
            </a:solidFill>
          </a:ln>
          <a:effectLst>
            <a:glow rad="228600">
              <a:schemeClr val="accent1">
                <a:satMod val="175000"/>
                <a:alpha val="40000"/>
              </a:schemeClr>
            </a:glow>
            <a:outerShdw blurRad="50800" dist="38100" dir="8100000" algn="tr" rotWithShape="0">
              <a:prstClr val="black">
                <a:alpha val="40000"/>
              </a:prstClr>
            </a:outerShdw>
          </a:effectLst>
        </p:spPr>
        <p:txBody>
          <a:bodyPr>
            <a:normAutofit fontScale="92500"/>
          </a:bodyPr>
          <a:lstStyle/>
          <a:p>
            <a:pPr marL="0" indent="0">
              <a:buNone/>
            </a:pPr>
            <a:r>
              <a:rPr lang="en-US" sz="3600" b="1" dirty="0"/>
              <a:t>c) </a:t>
            </a:r>
            <a:r>
              <a:rPr lang="en-US" sz="3600" b="1" u="sng" dirty="0"/>
              <a:t>Posting Errors</a:t>
            </a:r>
            <a:r>
              <a:rPr lang="en-US" sz="3600" b="1" dirty="0"/>
              <a:t>:- </a:t>
            </a:r>
            <a:r>
              <a:rPr lang="en-US" sz="3200" dirty="0"/>
              <a:t>Posting errors occur </a:t>
            </a:r>
            <a:r>
              <a:rPr lang="en-US" sz="3200" b="1" i="1" u="sng" dirty="0">
                <a:solidFill>
                  <a:srgbClr val="FF0000"/>
                </a:solidFill>
              </a:rPr>
              <a:t>while posting amounts from Registers (Day Books/Journal) into the Ledgers</a:t>
            </a:r>
            <a:r>
              <a:rPr lang="en-US" sz="3200" dirty="0"/>
              <a:t>.</a:t>
            </a:r>
          </a:p>
          <a:p>
            <a:pPr>
              <a:buFont typeface="Wingdings" panose="05000000000000000000" pitchFamily="2" charset="2"/>
              <a:buChar char="ü"/>
            </a:pPr>
            <a:r>
              <a:rPr lang="en-US" sz="3200" dirty="0"/>
              <a:t> Like, </a:t>
            </a:r>
            <a:r>
              <a:rPr lang="en-US" sz="3200" b="1" i="1" u="sng" dirty="0">
                <a:solidFill>
                  <a:srgbClr val="00B050"/>
                </a:solidFill>
              </a:rPr>
              <a:t>A Sales Bill of ₹ 1000 on Mr. A may be Posted on the Credit Side instead of Debit Side of Mr. A’s A/c.</a:t>
            </a:r>
            <a:r>
              <a:rPr lang="en-US" sz="3200" dirty="0"/>
              <a:t> OR</a:t>
            </a:r>
          </a:p>
          <a:p>
            <a:pPr>
              <a:buFont typeface="Wingdings" panose="05000000000000000000" pitchFamily="2" charset="2"/>
              <a:buChar char="ü"/>
            </a:pPr>
            <a:r>
              <a:rPr lang="en-US" sz="3200" dirty="0"/>
              <a:t> A Sales Bill of ₹ 1000 on Mr. A may be Posted to Mr. A’s A/c for ₹ 10000.</a:t>
            </a:r>
          </a:p>
          <a:p>
            <a:pPr>
              <a:buFont typeface="Wingdings" panose="05000000000000000000" pitchFamily="2" charset="2"/>
              <a:buChar char="ü"/>
            </a:pPr>
            <a:r>
              <a:rPr lang="en-US" sz="3200" dirty="0"/>
              <a:t> The </a:t>
            </a:r>
            <a:r>
              <a:rPr lang="en-US" sz="3200" b="1" i="1" u="sng" dirty="0">
                <a:solidFill>
                  <a:srgbClr val="C00000"/>
                </a:solidFill>
              </a:rPr>
              <a:t>Error of Posting Wrong amount</a:t>
            </a:r>
            <a:r>
              <a:rPr lang="en-US" sz="3200" dirty="0"/>
              <a:t> or of </a:t>
            </a:r>
            <a:r>
              <a:rPr lang="en-US" sz="3200" b="1" i="1" u="sng" dirty="0">
                <a:solidFill>
                  <a:srgbClr val="FF0000"/>
                </a:solidFill>
              </a:rPr>
              <a:t>the Posting on the Wrong side of Account</a:t>
            </a:r>
            <a:r>
              <a:rPr lang="en-US" sz="3200" dirty="0"/>
              <a:t> will </a:t>
            </a:r>
            <a:r>
              <a:rPr lang="en-US" sz="3200" b="1" i="1" u="sng" dirty="0">
                <a:solidFill>
                  <a:srgbClr val="002060"/>
                </a:solidFill>
              </a:rPr>
              <a:t>affect Trial Balance</a:t>
            </a:r>
            <a:r>
              <a:rPr lang="en-US" sz="3200" dirty="0"/>
              <a:t> and can be detected by checking the posting.</a:t>
            </a:r>
          </a:p>
          <a:p>
            <a:pPr marL="0" indent="0">
              <a:buNone/>
            </a:pPr>
            <a:endParaRPr lang="en-IN" sz="3600" b="1" dirty="0"/>
          </a:p>
        </p:txBody>
      </p:sp>
    </p:spTree>
    <p:extLst>
      <p:ext uri="{BB962C8B-B14F-4D97-AF65-F5344CB8AC3E}">
        <p14:creationId xmlns:p14="http://schemas.microsoft.com/office/powerpoint/2010/main" val="3551304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60FE0-0322-43D3-8C68-433CC441B36C}"/>
              </a:ext>
            </a:extLst>
          </p:cNvPr>
          <p:cNvSpPr>
            <a:spLocks noGrp="1"/>
          </p:cNvSpPr>
          <p:nvPr>
            <p:ph type="title"/>
          </p:nvPr>
        </p:nvSpPr>
        <p:spPr>
          <a:xfrm>
            <a:off x="1276350" y="365125"/>
            <a:ext cx="9725025" cy="1325563"/>
          </a:xfrm>
          <a:solidFill>
            <a:schemeClr val="accent1">
              <a:lumMod val="20000"/>
              <a:lumOff val="80000"/>
            </a:schemeClr>
          </a:solidFill>
          <a:ln>
            <a:solidFill>
              <a:schemeClr val="accent2">
                <a:lumMod val="50000"/>
              </a:schemeClr>
            </a:solidFill>
          </a:ln>
          <a:effectLst>
            <a:glow rad="228600">
              <a:schemeClr val="accent4">
                <a:satMod val="175000"/>
                <a:alpha val="40000"/>
              </a:schemeClr>
            </a:glow>
          </a:effectLst>
          <a:scene3d>
            <a:camera prst="perspectiveRelaxedModerately"/>
            <a:lightRig rig="threePt" dir="t"/>
          </a:scene3d>
          <a:sp3d>
            <a:bevelT w="114300" prst="hardEdge"/>
          </a:sp3d>
        </p:spPr>
        <p:txBody>
          <a:bodyPr/>
          <a:lstStyle/>
          <a:p>
            <a:pPr algn="ctr"/>
            <a:r>
              <a:rPr lang="en-US" sz="4400" b="1" dirty="0">
                <a:solidFill>
                  <a:srgbClr val="0070C0"/>
                </a:solidFill>
              </a:rPr>
              <a:t>2) </a:t>
            </a:r>
            <a:r>
              <a:rPr lang="en-US" sz="4400" b="1" u="sng" dirty="0">
                <a:solidFill>
                  <a:srgbClr val="0070C0"/>
                </a:solidFill>
              </a:rPr>
              <a:t>Errors of commission</a:t>
            </a:r>
            <a:endParaRPr lang="en-IN" dirty="0"/>
          </a:p>
        </p:txBody>
      </p:sp>
      <p:sp>
        <p:nvSpPr>
          <p:cNvPr id="3" name="Content Placeholder 2">
            <a:extLst>
              <a:ext uri="{FF2B5EF4-FFF2-40B4-BE49-F238E27FC236}">
                <a16:creationId xmlns:a16="http://schemas.microsoft.com/office/drawing/2014/main" id="{4E06E10A-6CA5-4FEF-867C-DC7E72B816A1}"/>
              </a:ext>
            </a:extLst>
          </p:cNvPr>
          <p:cNvSpPr>
            <a:spLocks noGrp="1"/>
          </p:cNvSpPr>
          <p:nvPr>
            <p:ph idx="1"/>
          </p:nvPr>
        </p:nvSpPr>
        <p:spPr>
          <a:xfrm>
            <a:off x="838200" y="1844674"/>
            <a:ext cx="10515600" cy="4746625"/>
          </a:xfrm>
          <a:ln>
            <a:solidFill>
              <a:schemeClr val="accent4">
                <a:lumMod val="50000"/>
              </a:schemeClr>
            </a:solidFill>
          </a:ln>
          <a:effectLst>
            <a:glow rad="228600">
              <a:schemeClr val="accent3">
                <a:satMod val="175000"/>
                <a:alpha val="40000"/>
              </a:schemeClr>
            </a:glow>
            <a:outerShdw blurRad="50800" dist="38100" dir="18900000" algn="bl" rotWithShape="0">
              <a:prstClr val="black">
                <a:alpha val="40000"/>
              </a:prstClr>
            </a:outerShdw>
          </a:effectLst>
        </p:spPr>
        <p:txBody>
          <a:bodyPr>
            <a:noAutofit/>
          </a:bodyPr>
          <a:lstStyle/>
          <a:p>
            <a:pPr marL="0" indent="0">
              <a:buNone/>
            </a:pPr>
            <a:r>
              <a:rPr lang="en-US" sz="4000" b="1" dirty="0"/>
              <a:t>d) Record</a:t>
            </a:r>
            <a:r>
              <a:rPr lang="en-US" sz="4000" b="1" u="sng" dirty="0"/>
              <a:t>ing Errors</a:t>
            </a:r>
            <a:r>
              <a:rPr lang="en-US" sz="4000" b="1" dirty="0"/>
              <a:t>:- </a:t>
            </a:r>
            <a:r>
              <a:rPr lang="en-US" sz="4000" dirty="0"/>
              <a:t>Recording errors occur </a:t>
            </a:r>
            <a:r>
              <a:rPr lang="en-US" sz="4000" b="1" i="1" u="sng" dirty="0">
                <a:solidFill>
                  <a:schemeClr val="accent2"/>
                </a:solidFill>
              </a:rPr>
              <a:t>while Recording Transaction into Wrong head of Account</a:t>
            </a:r>
            <a:r>
              <a:rPr lang="en-US" sz="4000" dirty="0"/>
              <a:t>.</a:t>
            </a:r>
          </a:p>
          <a:p>
            <a:pPr>
              <a:buFont typeface="Wingdings" panose="05000000000000000000" pitchFamily="2" charset="2"/>
              <a:buChar char="ü"/>
            </a:pPr>
            <a:r>
              <a:rPr lang="en-US" sz="4000" dirty="0"/>
              <a:t> Like </a:t>
            </a:r>
            <a:r>
              <a:rPr lang="en-US" sz="4000" b="1" i="1" u="sng" dirty="0">
                <a:solidFill>
                  <a:srgbClr val="0070C0"/>
                </a:solidFill>
              </a:rPr>
              <a:t>Sale Transaction Wrongly Recorded in Purchase book</a:t>
            </a:r>
          </a:p>
          <a:p>
            <a:pPr>
              <a:buFont typeface="Wingdings" panose="05000000000000000000" pitchFamily="2" charset="2"/>
              <a:buChar char="ü"/>
            </a:pPr>
            <a:r>
              <a:rPr lang="en-US" sz="4000" dirty="0"/>
              <a:t>The Error of Recording on the Wrong side of Account will </a:t>
            </a:r>
            <a:r>
              <a:rPr lang="en-US" sz="4000" b="1" i="1" u="sng" dirty="0">
                <a:solidFill>
                  <a:srgbClr val="C00000"/>
                </a:solidFill>
              </a:rPr>
              <a:t>affect Trial Balance</a:t>
            </a:r>
            <a:r>
              <a:rPr lang="en-US" sz="4000" dirty="0"/>
              <a:t> and can be detected by checking the Recording.</a:t>
            </a:r>
          </a:p>
          <a:p>
            <a:pPr marL="0" indent="0">
              <a:buNone/>
            </a:pPr>
            <a:endParaRPr lang="en-IN" sz="4000" b="1" dirty="0"/>
          </a:p>
        </p:txBody>
      </p:sp>
    </p:spTree>
    <p:extLst>
      <p:ext uri="{BB962C8B-B14F-4D97-AF65-F5344CB8AC3E}">
        <p14:creationId xmlns:p14="http://schemas.microsoft.com/office/powerpoint/2010/main" val="2019834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07732-37C4-4A49-954C-40F684180A44}"/>
              </a:ext>
            </a:extLst>
          </p:cNvPr>
          <p:cNvSpPr>
            <a:spLocks noGrp="1"/>
          </p:cNvSpPr>
          <p:nvPr>
            <p:ph type="title"/>
          </p:nvPr>
        </p:nvSpPr>
        <p:spPr>
          <a:xfrm>
            <a:off x="1481137" y="142877"/>
            <a:ext cx="9229726" cy="1171574"/>
          </a:xfrm>
          <a:solidFill>
            <a:schemeClr val="accent2">
              <a:lumMod val="20000"/>
              <a:lumOff val="80000"/>
            </a:schemeClr>
          </a:solidFill>
          <a:ln>
            <a:solidFill>
              <a:schemeClr val="accent2"/>
            </a:solidFill>
          </a:ln>
          <a:effectLst>
            <a:glow rad="228600">
              <a:schemeClr val="accent6">
                <a:satMod val="175000"/>
                <a:alpha val="40000"/>
              </a:schemeClr>
            </a:glow>
          </a:effectLst>
          <a:scene3d>
            <a:camera prst="perspectiveRelaxedModerately"/>
            <a:lightRig rig="threePt" dir="t"/>
          </a:scene3d>
          <a:sp3d>
            <a:bevelT w="139700" h="139700" prst="divot"/>
          </a:sp3d>
        </p:spPr>
        <p:txBody>
          <a:bodyPr>
            <a:normAutofit/>
          </a:bodyPr>
          <a:lstStyle/>
          <a:p>
            <a:pPr algn="ctr"/>
            <a:r>
              <a:rPr lang="en-IN" sz="4800" b="1" dirty="0">
                <a:solidFill>
                  <a:srgbClr val="FF0000"/>
                </a:solidFill>
              </a:rPr>
              <a:t>3) </a:t>
            </a:r>
            <a:r>
              <a:rPr lang="en-IN" sz="4800" b="1" u="sng" dirty="0">
                <a:solidFill>
                  <a:srgbClr val="FF0000"/>
                </a:solidFill>
              </a:rPr>
              <a:t>Compensating Errors</a:t>
            </a:r>
            <a:endParaRPr lang="en-IN" sz="4800" dirty="0"/>
          </a:p>
        </p:txBody>
      </p:sp>
      <p:sp>
        <p:nvSpPr>
          <p:cNvPr id="3" name="Content Placeholder 2">
            <a:extLst>
              <a:ext uri="{FF2B5EF4-FFF2-40B4-BE49-F238E27FC236}">
                <a16:creationId xmlns:a16="http://schemas.microsoft.com/office/drawing/2014/main" id="{52C2CFF1-7528-4CF6-9548-0BEA8BAF611C}"/>
              </a:ext>
            </a:extLst>
          </p:cNvPr>
          <p:cNvSpPr>
            <a:spLocks noGrp="1"/>
          </p:cNvSpPr>
          <p:nvPr>
            <p:ph idx="1"/>
          </p:nvPr>
        </p:nvSpPr>
        <p:spPr>
          <a:xfrm>
            <a:off x="838200" y="1396999"/>
            <a:ext cx="10515600" cy="5241926"/>
          </a:xfrm>
          <a:ln>
            <a:solidFill>
              <a:srgbClr val="00B0F0"/>
            </a:solidFill>
          </a:ln>
          <a:effectLst>
            <a:glow rad="228600">
              <a:schemeClr val="accent2">
                <a:satMod val="175000"/>
                <a:alpha val="40000"/>
              </a:schemeClr>
            </a:glow>
            <a:outerShdw blurRad="50800" dist="38100" dir="5400000" algn="t" rotWithShape="0">
              <a:prstClr val="black">
                <a:alpha val="40000"/>
              </a:prstClr>
            </a:outerShdw>
          </a:effectLst>
        </p:spPr>
        <p:txBody>
          <a:bodyPr>
            <a:noAutofit/>
          </a:bodyPr>
          <a:lstStyle/>
          <a:p>
            <a:r>
              <a:rPr lang="en-US" sz="3200" dirty="0"/>
              <a:t>Compensating errors occur </a:t>
            </a:r>
            <a:r>
              <a:rPr lang="en-US" sz="3200" b="1" i="1" u="sng" dirty="0">
                <a:solidFill>
                  <a:srgbClr val="00B0F0"/>
                </a:solidFill>
              </a:rPr>
              <a:t>when the effect of one error is Compensated by another error</a:t>
            </a:r>
            <a:r>
              <a:rPr lang="en-US" sz="3200" dirty="0"/>
              <a:t>.</a:t>
            </a:r>
          </a:p>
          <a:p>
            <a:r>
              <a:rPr lang="en-US" sz="3200" dirty="0"/>
              <a:t>Thus, one error cancels the effect of another error and there is no final net effect on the Accounts.</a:t>
            </a:r>
          </a:p>
          <a:p>
            <a:r>
              <a:rPr lang="en-US" sz="3200" dirty="0"/>
              <a:t>Like, </a:t>
            </a:r>
            <a:r>
              <a:rPr lang="en-US" sz="3200" b="1" i="1" u="sng" dirty="0">
                <a:solidFill>
                  <a:srgbClr val="C00000"/>
                </a:solidFill>
              </a:rPr>
              <a:t>one Sales Bill No. 50 for ₹ 1000 on Mr. A is posted into Account of Mr. B</a:t>
            </a:r>
            <a:r>
              <a:rPr lang="en-US" sz="3200" dirty="0"/>
              <a:t>, And </a:t>
            </a:r>
            <a:r>
              <a:rPr lang="en-US" sz="3200" b="1" i="1" u="sng" dirty="0">
                <a:solidFill>
                  <a:srgbClr val="FF0000"/>
                </a:solidFill>
              </a:rPr>
              <a:t>another Sales Bill No. 60 for ₹ 1000 on Mr. B is posted into the Account of Mr. A</a:t>
            </a:r>
            <a:r>
              <a:rPr lang="en-US" sz="3200" dirty="0"/>
              <a:t>. </a:t>
            </a:r>
            <a:r>
              <a:rPr lang="en-US" sz="3200" b="1" i="1" u="sng" dirty="0">
                <a:solidFill>
                  <a:srgbClr val="002060"/>
                </a:solidFill>
              </a:rPr>
              <a:t>The posting error in the first bill is compensated by the posting error in the second bill</a:t>
            </a:r>
            <a:r>
              <a:rPr lang="en-US" sz="3200" dirty="0"/>
              <a:t>.</a:t>
            </a:r>
          </a:p>
          <a:p>
            <a:r>
              <a:rPr lang="en-US" sz="3200" b="1" i="1" u="sng" dirty="0">
                <a:solidFill>
                  <a:srgbClr val="00B050"/>
                </a:solidFill>
              </a:rPr>
              <a:t>These errors Cancels each other and do not affect the Trial Balance</a:t>
            </a:r>
            <a:r>
              <a:rPr lang="en-US" sz="3200" dirty="0"/>
              <a:t>.</a:t>
            </a:r>
            <a:endParaRPr lang="en-IN" sz="3200" dirty="0"/>
          </a:p>
        </p:txBody>
      </p:sp>
    </p:spTree>
    <p:extLst>
      <p:ext uri="{BB962C8B-B14F-4D97-AF65-F5344CB8AC3E}">
        <p14:creationId xmlns:p14="http://schemas.microsoft.com/office/powerpoint/2010/main" val="3515247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C87D0-7E59-4DC1-BFE9-114F2D6F6617}"/>
              </a:ext>
            </a:extLst>
          </p:cNvPr>
          <p:cNvSpPr>
            <a:spLocks noGrp="1"/>
          </p:cNvSpPr>
          <p:nvPr>
            <p:ph type="title"/>
          </p:nvPr>
        </p:nvSpPr>
        <p:spPr>
          <a:xfrm>
            <a:off x="1104900" y="174626"/>
            <a:ext cx="10077450" cy="1168400"/>
          </a:xfrm>
          <a:solidFill>
            <a:schemeClr val="accent4">
              <a:lumMod val="60000"/>
              <a:lumOff val="40000"/>
            </a:schemeClr>
          </a:solidFill>
          <a:ln>
            <a:solidFill>
              <a:schemeClr val="accent2">
                <a:lumMod val="50000"/>
              </a:schemeClr>
            </a:solidFill>
          </a:ln>
          <a:effectLst>
            <a:glow rad="228600">
              <a:schemeClr val="accent5">
                <a:satMod val="175000"/>
                <a:alpha val="40000"/>
              </a:schemeClr>
            </a:glow>
          </a:effectLst>
          <a:scene3d>
            <a:camera prst="perspectiveRelaxedModerately"/>
            <a:lightRig rig="threePt" dir="t"/>
          </a:scene3d>
          <a:sp3d>
            <a:bevelT w="139700" h="139700" prst="divot"/>
          </a:sp3d>
        </p:spPr>
        <p:txBody>
          <a:bodyPr>
            <a:normAutofit/>
          </a:bodyPr>
          <a:lstStyle/>
          <a:p>
            <a:pPr algn="ctr"/>
            <a:r>
              <a:rPr lang="en-IN" sz="4800" b="1" dirty="0">
                <a:solidFill>
                  <a:srgbClr val="00B050"/>
                </a:solidFill>
              </a:rPr>
              <a:t>4) </a:t>
            </a:r>
            <a:r>
              <a:rPr lang="en-IN" sz="4800" b="1" u="sng" dirty="0">
                <a:solidFill>
                  <a:srgbClr val="00B050"/>
                </a:solidFill>
              </a:rPr>
              <a:t>Errors of Duplication</a:t>
            </a:r>
            <a:endParaRPr lang="en-IN" sz="4800" dirty="0"/>
          </a:p>
        </p:txBody>
      </p:sp>
      <p:sp>
        <p:nvSpPr>
          <p:cNvPr id="3" name="Content Placeholder 2">
            <a:extLst>
              <a:ext uri="{FF2B5EF4-FFF2-40B4-BE49-F238E27FC236}">
                <a16:creationId xmlns:a16="http://schemas.microsoft.com/office/drawing/2014/main" id="{98340326-0B8E-4FF8-9EB3-0998D45E3ED4}"/>
              </a:ext>
            </a:extLst>
          </p:cNvPr>
          <p:cNvSpPr>
            <a:spLocks noGrp="1"/>
          </p:cNvSpPr>
          <p:nvPr>
            <p:ph idx="1"/>
          </p:nvPr>
        </p:nvSpPr>
        <p:spPr>
          <a:xfrm>
            <a:off x="619125" y="1457324"/>
            <a:ext cx="11049000" cy="5226049"/>
          </a:xfrm>
          <a:ln>
            <a:solidFill>
              <a:schemeClr val="tx1"/>
            </a:solidFill>
          </a:ln>
          <a:effectLst>
            <a:glow rad="228600">
              <a:schemeClr val="accent2">
                <a:satMod val="175000"/>
                <a:alpha val="40000"/>
              </a:schemeClr>
            </a:glow>
          </a:effectLst>
        </p:spPr>
        <p:txBody>
          <a:bodyPr>
            <a:noAutofit/>
          </a:bodyPr>
          <a:lstStyle/>
          <a:p>
            <a:r>
              <a:rPr lang="en-US" sz="4400" dirty="0"/>
              <a:t>Errors of Duplication occur </a:t>
            </a:r>
            <a:r>
              <a:rPr lang="en-US" sz="4400" b="1" i="1" u="sng" dirty="0">
                <a:solidFill>
                  <a:srgbClr val="FF0000"/>
                </a:solidFill>
              </a:rPr>
              <a:t>when a Transaction is recorded Twice</a:t>
            </a:r>
            <a:r>
              <a:rPr lang="en-US" sz="4400" dirty="0"/>
              <a:t> in the Books of Original Entry.</a:t>
            </a:r>
          </a:p>
          <a:p>
            <a:r>
              <a:rPr lang="en-US" sz="4400" dirty="0"/>
              <a:t>The </a:t>
            </a:r>
            <a:r>
              <a:rPr lang="en-US" sz="4400" b="1" i="1" u="sng" dirty="0">
                <a:solidFill>
                  <a:srgbClr val="00B0F0"/>
                </a:solidFill>
              </a:rPr>
              <a:t>Posting is also done Twice</a:t>
            </a:r>
            <a:r>
              <a:rPr lang="en-US" sz="4400" dirty="0"/>
              <a:t>.</a:t>
            </a:r>
          </a:p>
          <a:p>
            <a:r>
              <a:rPr lang="en-US" sz="4400" dirty="0"/>
              <a:t>Like, </a:t>
            </a:r>
            <a:r>
              <a:rPr lang="en-US" sz="4400" b="1" i="1" u="sng" dirty="0">
                <a:solidFill>
                  <a:srgbClr val="00B050"/>
                </a:solidFill>
              </a:rPr>
              <a:t>A Sales Bill for ₹ 1000 on A may be Recorded Twice in the Sales Register</a:t>
            </a:r>
            <a:r>
              <a:rPr lang="en-US" sz="4400" dirty="0"/>
              <a:t>.</a:t>
            </a:r>
          </a:p>
          <a:p>
            <a:r>
              <a:rPr lang="en-US" sz="4400" dirty="0"/>
              <a:t>Such an error would </a:t>
            </a:r>
            <a:r>
              <a:rPr lang="en-US" sz="4400" b="1" i="1" u="sng" dirty="0">
                <a:solidFill>
                  <a:srgbClr val="FFC000"/>
                </a:solidFill>
              </a:rPr>
              <a:t>not affect the Trial Balance</a:t>
            </a:r>
            <a:r>
              <a:rPr lang="en-US" sz="4400" b="1" i="1" dirty="0">
                <a:solidFill>
                  <a:srgbClr val="FFC000"/>
                </a:solidFill>
              </a:rPr>
              <a:t>.</a:t>
            </a:r>
            <a:endParaRPr lang="en-IN" sz="4400" b="1" i="1" dirty="0">
              <a:solidFill>
                <a:srgbClr val="FFC000"/>
              </a:solidFill>
            </a:endParaRPr>
          </a:p>
        </p:txBody>
      </p:sp>
    </p:spTree>
    <p:extLst>
      <p:ext uri="{BB962C8B-B14F-4D97-AF65-F5344CB8AC3E}">
        <p14:creationId xmlns:p14="http://schemas.microsoft.com/office/powerpoint/2010/main" val="42887385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E28E6-8800-4561-9EAA-32C9CF840076}"/>
              </a:ext>
            </a:extLst>
          </p:cNvPr>
          <p:cNvSpPr>
            <a:spLocks noGrp="1"/>
          </p:cNvSpPr>
          <p:nvPr>
            <p:ph type="title"/>
          </p:nvPr>
        </p:nvSpPr>
        <p:spPr>
          <a:xfrm>
            <a:off x="1423987" y="193675"/>
            <a:ext cx="9344025" cy="1325563"/>
          </a:xfrm>
          <a:solidFill>
            <a:schemeClr val="accent2">
              <a:lumMod val="60000"/>
              <a:lumOff val="40000"/>
            </a:schemeClr>
          </a:solidFill>
          <a:ln>
            <a:solidFill>
              <a:schemeClr val="accent1">
                <a:lumMod val="50000"/>
              </a:schemeClr>
            </a:solidFill>
          </a:ln>
          <a:effectLst>
            <a:glow rad="228600">
              <a:schemeClr val="accent4">
                <a:satMod val="175000"/>
                <a:alpha val="40000"/>
              </a:schemeClr>
            </a:glow>
          </a:effectLst>
          <a:scene3d>
            <a:camera prst="perspectiveRelaxedModerately"/>
            <a:lightRig rig="threePt" dir="t"/>
          </a:scene3d>
          <a:sp3d>
            <a:bevelT w="114300" prst="hardEdge"/>
          </a:sp3d>
        </p:spPr>
        <p:txBody>
          <a:bodyPr>
            <a:normAutofit/>
          </a:bodyPr>
          <a:lstStyle/>
          <a:p>
            <a:pPr algn="ctr"/>
            <a:r>
              <a:rPr lang="en-US" sz="5400" b="1" u="sng" dirty="0">
                <a:effectLst>
                  <a:outerShdw blurRad="38100" dist="38100" dir="2700000" algn="tl">
                    <a:srgbClr val="000000">
                      <a:alpha val="43137"/>
                    </a:srgbClr>
                  </a:outerShdw>
                </a:effectLst>
              </a:rPr>
              <a:t>FRAUDS</a:t>
            </a:r>
            <a:endParaRPr lang="en-IN" sz="54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B5316D54-E7D3-462F-B02B-07BA78A0F62D}"/>
              </a:ext>
            </a:extLst>
          </p:cNvPr>
          <p:cNvSpPr>
            <a:spLocks noGrp="1"/>
          </p:cNvSpPr>
          <p:nvPr>
            <p:ph idx="1"/>
          </p:nvPr>
        </p:nvSpPr>
        <p:spPr>
          <a:xfrm>
            <a:off x="838199" y="1616075"/>
            <a:ext cx="10515600" cy="5118100"/>
          </a:xfrm>
          <a:ln>
            <a:solidFill>
              <a:srgbClr val="FF0000"/>
            </a:solidFill>
          </a:ln>
          <a:effectLst>
            <a:glow rad="228600">
              <a:schemeClr val="accent6">
                <a:satMod val="175000"/>
                <a:alpha val="40000"/>
              </a:schemeClr>
            </a:glow>
            <a:outerShdw blurRad="50800" dist="38100" dir="5400000" algn="t" rotWithShape="0">
              <a:prstClr val="black">
                <a:alpha val="40000"/>
              </a:prstClr>
            </a:outerShdw>
          </a:effectLst>
        </p:spPr>
        <p:txBody>
          <a:bodyPr>
            <a:noAutofit/>
          </a:bodyPr>
          <a:lstStyle/>
          <a:p>
            <a:pPr>
              <a:buFont typeface="Wingdings" panose="05000000000000000000" pitchFamily="2" charset="2"/>
              <a:buChar char="q"/>
            </a:pPr>
            <a:r>
              <a:rPr lang="en-US" sz="4400" b="1" u="sng" dirty="0"/>
              <a:t> FRAUDS</a:t>
            </a:r>
            <a:r>
              <a:rPr lang="en-US" sz="4400" dirty="0"/>
              <a:t>:- “ Frauds means </a:t>
            </a:r>
            <a:r>
              <a:rPr lang="en-US" sz="4400" b="1" i="1" u="sng" dirty="0">
                <a:solidFill>
                  <a:srgbClr val="00B0F0"/>
                </a:solidFill>
              </a:rPr>
              <a:t>an Intentional or Deliberate Misrepresentation</a:t>
            </a:r>
            <a:r>
              <a:rPr lang="en-US" sz="4400" dirty="0"/>
              <a:t> of Financial Information by Management or Employee.</a:t>
            </a:r>
          </a:p>
          <a:p>
            <a:pPr>
              <a:buFont typeface="Wingdings" panose="05000000000000000000" pitchFamily="2" charset="2"/>
              <a:buChar char="Ø"/>
            </a:pPr>
            <a:r>
              <a:rPr lang="en-US" sz="4400" dirty="0"/>
              <a:t> Fraud is </a:t>
            </a:r>
            <a:r>
              <a:rPr lang="en-US" sz="4400" b="1" i="1" u="sng" dirty="0">
                <a:solidFill>
                  <a:srgbClr val="00B050"/>
                </a:solidFill>
              </a:rPr>
              <a:t>A Deliberate and mala fide mistake</a:t>
            </a:r>
            <a:r>
              <a:rPr lang="en-US" sz="4400" dirty="0"/>
              <a:t>.</a:t>
            </a:r>
          </a:p>
          <a:p>
            <a:pPr>
              <a:buFont typeface="Wingdings" panose="05000000000000000000" pitchFamily="2" charset="2"/>
              <a:buChar char="Ø"/>
            </a:pPr>
            <a:r>
              <a:rPr lang="en-US" sz="4400" dirty="0"/>
              <a:t> </a:t>
            </a:r>
            <a:r>
              <a:rPr lang="en-US" sz="4400" b="1" i="1" u="sng" dirty="0">
                <a:solidFill>
                  <a:srgbClr val="C00000"/>
                </a:solidFill>
              </a:rPr>
              <a:t>results into misstatement</a:t>
            </a:r>
            <a:r>
              <a:rPr lang="en-US" sz="4400" dirty="0"/>
              <a:t> (incorrect statement) of Books of Accounts.</a:t>
            </a:r>
          </a:p>
          <a:p>
            <a:pPr marL="0" indent="0">
              <a:buNone/>
            </a:pPr>
            <a:endParaRPr lang="en-IN" sz="4400" dirty="0"/>
          </a:p>
        </p:txBody>
      </p:sp>
    </p:spTree>
    <p:extLst>
      <p:ext uri="{BB962C8B-B14F-4D97-AF65-F5344CB8AC3E}">
        <p14:creationId xmlns:p14="http://schemas.microsoft.com/office/powerpoint/2010/main" val="3933462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D178E-B325-4B6E-A9FF-DCB14DE60C0F}"/>
              </a:ext>
            </a:extLst>
          </p:cNvPr>
          <p:cNvSpPr>
            <a:spLocks noGrp="1"/>
          </p:cNvSpPr>
          <p:nvPr>
            <p:ph type="title"/>
          </p:nvPr>
        </p:nvSpPr>
        <p:spPr>
          <a:solidFill>
            <a:schemeClr val="accent5">
              <a:lumMod val="60000"/>
              <a:lumOff val="40000"/>
            </a:schemeClr>
          </a:solidFill>
          <a:ln>
            <a:solidFill>
              <a:schemeClr val="accent2"/>
            </a:solidFill>
          </a:ln>
          <a:effectLst>
            <a:glow rad="228600">
              <a:schemeClr val="accent4">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5400" b="1" u="sng" dirty="0"/>
              <a:t>INTRODUCTION </a:t>
            </a:r>
            <a:endParaRPr lang="en-IN" sz="5400" b="1" u="sng" dirty="0"/>
          </a:p>
        </p:txBody>
      </p:sp>
      <p:sp>
        <p:nvSpPr>
          <p:cNvPr id="3" name="Content Placeholder 2">
            <a:extLst>
              <a:ext uri="{FF2B5EF4-FFF2-40B4-BE49-F238E27FC236}">
                <a16:creationId xmlns:a16="http://schemas.microsoft.com/office/drawing/2014/main" id="{5BAB3A2F-E5B4-4F40-A9B0-C1F172B62CD5}"/>
              </a:ext>
            </a:extLst>
          </p:cNvPr>
          <p:cNvSpPr>
            <a:spLocks noGrp="1"/>
          </p:cNvSpPr>
          <p:nvPr>
            <p:ph idx="1"/>
          </p:nvPr>
        </p:nvSpPr>
        <p:spPr>
          <a:xfrm>
            <a:off x="838200" y="1825624"/>
            <a:ext cx="10515600" cy="4479925"/>
          </a:xfrm>
          <a:ln>
            <a:solidFill>
              <a:srgbClr val="FF0000"/>
            </a:solidFill>
          </a:ln>
          <a:effectLst>
            <a:glow rad="228600">
              <a:schemeClr val="accent1">
                <a:satMod val="175000"/>
                <a:alpha val="40000"/>
              </a:schemeClr>
            </a:glow>
            <a:outerShdw blurRad="63500" sx="102000" sy="102000" algn="ctr" rotWithShape="0">
              <a:prstClr val="black">
                <a:alpha val="40000"/>
              </a:prstClr>
            </a:outerShdw>
          </a:effectLst>
        </p:spPr>
        <p:txBody>
          <a:bodyPr>
            <a:noAutofit/>
          </a:bodyPr>
          <a:lstStyle/>
          <a:p>
            <a:r>
              <a:rPr lang="en-US" sz="3200" dirty="0"/>
              <a:t>The </a:t>
            </a:r>
            <a:r>
              <a:rPr lang="en-US" sz="3200" b="1" i="1" u="sng" dirty="0">
                <a:solidFill>
                  <a:srgbClr val="FF0000"/>
                </a:solidFill>
              </a:rPr>
              <a:t>Person who conducts the Audit is known as Auditor</a:t>
            </a:r>
            <a:r>
              <a:rPr lang="en-US" sz="3200" dirty="0"/>
              <a:t>.</a:t>
            </a:r>
          </a:p>
          <a:p>
            <a:r>
              <a:rPr lang="en-US" sz="3200" dirty="0"/>
              <a:t>An </a:t>
            </a:r>
            <a:r>
              <a:rPr lang="en-US" sz="3200" b="1" i="1" u="sng" dirty="0">
                <a:solidFill>
                  <a:srgbClr val="00B050"/>
                </a:solidFill>
              </a:rPr>
              <a:t>Auditor has to be a Qualified Chartered Accountant</a:t>
            </a:r>
            <a:r>
              <a:rPr lang="en-US" sz="3200" dirty="0"/>
              <a:t>.</a:t>
            </a:r>
          </a:p>
          <a:p>
            <a:r>
              <a:rPr lang="en-US" sz="3200" dirty="0"/>
              <a:t>Therefore, An audit generally means to </a:t>
            </a:r>
            <a:r>
              <a:rPr lang="en-US" sz="3200" b="1" i="1" u="sng" dirty="0">
                <a:solidFill>
                  <a:schemeClr val="accent2"/>
                </a:solidFill>
              </a:rPr>
              <a:t>Check the Accounts</a:t>
            </a:r>
            <a:r>
              <a:rPr lang="en-US" sz="3200" dirty="0">
                <a:solidFill>
                  <a:schemeClr val="accent2"/>
                </a:solidFill>
              </a:rPr>
              <a:t>.</a:t>
            </a:r>
            <a:endParaRPr lang="en-US" sz="3200" b="1" i="1" u="sng" dirty="0">
              <a:solidFill>
                <a:schemeClr val="accent2"/>
              </a:solidFill>
            </a:endParaRPr>
          </a:p>
          <a:p>
            <a:r>
              <a:rPr lang="en-US" sz="3200" b="1" i="1" u="sng" dirty="0">
                <a:solidFill>
                  <a:srgbClr val="C00000"/>
                </a:solidFill>
              </a:rPr>
              <a:t>Primary Objective of an Auditor is to check the Financial Statement</a:t>
            </a:r>
            <a:r>
              <a:rPr lang="en-US" sz="3200" dirty="0"/>
              <a:t> i.e. </a:t>
            </a:r>
            <a:r>
              <a:rPr lang="en-US" sz="3200" b="1" i="1" u="sng" dirty="0">
                <a:solidFill>
                  <a:srgbClr val="92D050"/>
                </a:solidFill>
              </a:rPr>
              <a:t>Profit and Loss A/c</a:t>
            </a:r>
            <a:r>
              <a:rPr lang="en-US" sz="3200" dirty="0"/>
              <a:t> AND </a:t>
            </a:r>
            <a:r>
              <a:rPr lang="en-US" sz="3200" b="1" i="1" u="sng" dirty="0">
                <a:solidFill>
                  <a:schemeClr val="accent5"/>
                </a:solidFill>
              </a:rPr>
              <a:t>Balance Sheet</a:t>
            </a:r>
            <a:r>
              <a:rPr lang="en-US" sz="3200" dirty="0"/>
              <a:t> and to </a:t>
            </a:r>
            <a:r>
              <a:rPr lang="en-US" sz="3200" b="1" i="1" u="sng" dirty="0">
                <a:solidFill>
                  <a:srgbClr val="00B0F0"/>
                </a:solidFill>
              </a:rPr>
              <a:t>Comment on the Financial Statement whether the financial statement are </a:t>
            </a:r>
            <a:r>
              <a:rPr lang="en-US" sz="3200" b="1" i="1" u="sng" dirty="0">
                <a:solidFill>
                  <a:srgbClr val="FF0000"/>
                </a:solidFill>
              </a:rPr>
              <a:t>showing true and fair view or not</a:t>
            </a:r>
            <a:r>
              <a:rPr lang="en-US" sz="3200" dirty="0"/>
              <a:t> (Proper and Accurate recording of Transactions which has been occurred).</a:t>
            </a:r>
            <a:endParaRPr lang="en-IN" sz="3200" dirty="0"/>
          </a:p>
        </p:txBody>
      </p:sp>
    </p:spTree>
    <p:extLst>
      <p:ext uri="{BB962C8B-B14F-4D97-AF65-F5344CB8AC3E}">
        <p14:creationId xmlns:p14="http://schemas.microsoft.com/office/powerpoint/2010/main" val="27795891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BEC41-BB1B-4133-965A-6861F2963499}"/>
              </a:ext>
            </a:extLst>
          </p:cNvPr>
          <p:cNvSpPr>
            <a:spLocks noGrp="1"/>
          </p:cNvSpPr>
          <p:nvPr>
            <p:ph type="title"/>
          </p:nvPr>
        </p:nvSpPr>
        <p:spPr>
          <a:xfrm>
            <a:off x="838200" y="41275"/>
            <a:ext cx="10515600" cy="815975"/>
          </a:xfrm>
          <a:solidFill>
            <a:srgbClr val="FF0000"/>
          </a:solidFill>
          <a:ln>
            <a:solidFill>
              <a:schemeClr val="accent4">
                <a:lumMod val="50000"/>
              </a:schemeClr>
            </a:solidFill>
          </a:ln>
          <a:effectLst>
            <a:glow rad="228600">
              <a:schemeClr val="accent4">
                <a:satMod val="175000"/>
                <a:alpha val="40000"/>
              </a:schemeClr>
            </a:glow>
          </a:effectLst>
          <a:scene3d>
            <a:camera prst="perspectiveRelaxedModerately"/>
            <a:lightRig rig="threePt" dir="t"/>
          </a:scene3d>
          <a:sp3d>
            <a:bevelT w="101600" prst="riblet"/>
          </a:sp3d>
        </p:spPr>
        <p:txBody>
          <a:bodyPr/>
          <a:lstStyle/>
          <a:p>
            <a:pPr algn="ctr"/>
            <a:r>
              <a:rPr lang="en-US" b="1" u="sng" dirty="0">
                <a:effectLst>
                  <a:outerShdw blurRad="38100" dist="38100" dir="2700000" algn="tl">
                    <a:srgbClr val="000000">
                      <a:alpha val="43137"/>
                    </a:srgbClr>
                  </a:outerShdw>
                </a:effectLst>
              </a:rPr>
              <a:t>TYPES OF FRAUDS</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8372CBC8-0D1F-4B64-ACF5-22B81C7544FC}"/>
              </a:ext>
            </a:extLst>
          </p:cNvPr>
          <p:cNvSpPr>
            <a:spLocks noGrp="1"/>
          </p:cNvSpPr>
          <p:nvPr>
            <p:ph idx="1"/>
          </p:nvPr>
        </p:nvSpPr>
        <p:spPr>
          <a:xfrm>
            <a:off x="104775" y="857250"/>
            <a:ext cx="11982450" cy="5886450"/>
          </a:xfrm>
          <a:ln>
            <a:solidFill>
              <a:schemeClr val="tx1">
                <a:lumMod val="95000"/>
                <a:lumOff val="5000"/>
              </a:schemeClr>
            </a:solidFill>
          </a:ln>
          <a:effectLst>
            <a:glow rad="228600">
              <a:schemeClr val="accent6">
                <a:satMod val="175000"/>
                <a:alpha val="40000"/>
              </a:schemeClr>
            </a:glow>
            <a:outerShdw blurRad="50800" dist="38100" dir="10800000" algn="r" rotWithShape="0">
              <a:prstClr val="black">
                <a:alpha val="40000"/>
              </a:prstClr>
            </a:outerShdw>
          </a:effectLst>
        </p:spPr>
        <p:txBody>
          <a:bodyPr>
            <a:normAutofit lnSpcReduction="10000"/>
          </a:bodyPr>
          <a:lstStyle/>
          <a:p>
            <a:endParaRPr lang="en-US" dirty="0"/>
          </a:p>
          <a:p>
            <a:pPr marL="0" indent="0">
              <a:buNone/>
            </a:pPr>
            <a:r>
              <a:rPr lang="en-IN" b="1" dirty="0">
                <a:solidFill>
                  <a:srgbClr val="00B0F0"/>
                </a:solidFill>
              </a:rPr>
              <a:t>1) </a:t>
            </a:r>
            <a:r>
              <a:rPr lang="en-IN" b="1" u="sng" dirty="0">
                <a:solidFill>
                  <a:srgbClr val="00B0F0"/>
                </a:solidFill>
              </a:rPr>
              <a:t>MISREPORTING</a:t>
            </a:r>
            <a:r>
              <a:rPr lang="en-IN" dirty="0"/>
              <a:t>				</a:t>
            </a:r>
            <a:r>
              <a:rPr lang="en-IN" b="1" dirty="0">
                <a:solidFill>
                  <a:srgbClr val="FF0000"/>
                </a:solidFill>
              </a:rPr>
              <a:t>2) </a:t>
            </a:r>
            <a:r>
              <a:rPr lang="en-IN" b="1" u="sng" dirty="0">
                <a:solidFill>
                  <a:srgbClr val="FF0000"/>
                </a:solidFill>
              </a:rPr>
              <a:t>MISAPPROPRIATION</a:t>
            </a:r>
          </a:p>
          <a:p>
            <a:pPr marL="0" indent="0">
              <a:buNone/>
            </a:pPr>
            <a:r>
              <a:rPr lang="en-IN" sz="2000" dirty="0"/>
              <a:t>a) Not Recording Transactions</a:t>
            </a:r>
          </a:p>
          <a:p>
            <a:pPr marL="0" indent="0">
              <a:buNone/>
            </a:pPr>
            <a:r>
              <a:rPr lang="en-IN" sz="2000" dirty="0"/>
              <a:t>b) Recording Dummy Transactions					</a:t>
            </a:r>
          </a:p>
          <a:p>
            <a:pPr marL="0" indent="0">
              <a:buNone/>
            </a:pPr>
            <a:r>
              <a:rPr lang="en-IN" sz="2000" dirty="0"/>
              <a:t>c) Misapplications of Accounting Policies				</a:t>
            </a:r>
          </a:p>
          <a:p>
            <a:pPr marL="0" indent="0">
              <a:buNone/>
            </a:pPr>
            <a:r>
              <a:rPr lang="en-IN" sz="2000" dirty="0"/>
              <a:t>d) Window Dressing And Secret Reserves</a:t>
            </a:r>
          </a:p>
          <a:p>
            <a:pPr marL="0" indent="0">
              <a:buNone/>
            </a:pPr>
            <a:endParaRPr lang="en-IN" sz="2000" dirty="0"/>
          </a:p>
          <a:p>
            <a:pPr marL="457200" indent="-457200">
              <a:buAutoNum type="alphaUcParenR"/>
            </a:pPr>
            <a:r>
              <a:rPr lang="en-IN" sz="2000" b="1" u="sng" dirty="0">
                <a:solidFill>
                  <a:schemeClr val="accent4">
                    <a:lumMod val="75000"/>
                  </a:schemeClr>
                </a:solidFill>
              </a:rPr>
              <a:t>MISAPPROPRIATION OF CASH</a:t>
            </a:r>
            <a:r>
              <a:rPr lang="en-IN" sz="2000" dirty="0">
                <a:solidFill>
                  <a:schemeClr val="accent4">
                    <a:lumMod val="75000"/>
                  </a:schemeClr>
                </a:solidFill>
              </a:rPr>
              <a:t>	</a:t>
            </a:r>
            <a:r>
              <a:rPr lang="en-IN" sz="2000" dirty="0"/>
              <a:t>			   </a:t>
            </a:r>
            <a:r>
              <a:rPr lang="en-IN" sz="2000" b="1" dirty="0">
                <a:solidFill>
                  <a:srgbClr val="0070C0"/>
                </a:solidFill>
              </a:rPr>
              <a:t>B)  </a:t>
            </a:r>
            <a:r>
              <a:rPr lang="en-IN" sz="2000" b="1" u="sng" dirty="0">
                <a:solidFill>
                  <a:srgbClr val="0070C0"/>
                </a:solidFill>
              </a:rPr>
              <a:t>MISAPPROPRIATION OF GOODS</a:t>
            </a:r>
            <a:r>
              <a:rPr lang="en-IN" sz="2000" dirty="0"/>
              <a:t>	</a:t>
            </a:r>
          </a:p>
          <a:p>
            <a:pPr marL="457200" indent="-457200">
              <a:buAutoNum type="alphaLcParenR"/>
            </a:pPr>
            <a:r>
              <a:rPr lang="en-IN" sz="2000" b="1" i="1" u="sng" dirty="0">
                <a:solidFill>
                  <a:schemeClr val="accent2"/>
                </a:solidFill>
              </a:rPr>
              <a:t>From Cash Received</a:t>
            </a:r>
            <a:r>
              <a:rPr lang="en-IN" sz="2000" dirty="0"/>
              <a:t>:-					   </a:t>
            </a:r>
            <a:r>
              <a:rPr lang="en-IN" sz="2000" b="1" i="1" dirty="0">
                <a:solidFill>
                  <a:srgbClr val="FF0000"/>
                </a:solidFill>
              </a:rPr>
              <a:t>a) </a:t>
            </a:r>
            <a:r>
              <a:rPr lang="en-IN" sz="2000" b="1" i="1" u="sng" dirty="0">
                <a:solidFill>
                  <a:srgbClr val="FF0000"/>
                </a:solidFill>
              </a:rPr>
              <a:t>From Goods Received</a:t>
            </a:r>
          </a:p>
          <a:p>
            <a:pPr marL="514350" indent="-514350">
              <a:buAutoNum type="romanLcParenR"/>
            </a:pPr>
            <a:r>
              <a:rPr lang="en-IN" sz="2000" dirty="0"/>
              <a:t>Not Recording Cash Received				     (Not Recording Goods Received)</a:t>
            </a:r>
          </a:p>
          <a:p>
            <a:pPr marL="514350" indent="-514350">
              <a:buAutoNum type="romanLcParenR"/>
            </a:pPr>
            <a:r>
              <a:rPr lang="en-IN" sz="2000" dirty="0"/>
              <a:t>Teeming and Lading</a:t>
            </a:r>
          </a:p>
          <a:p>
            <a:pPr marL="0" indent="0">
              <a:buNone/>
            </a:pPr>
            <a:r>
              <a:rPr lang="en-IN" sz="2000" b="1" i="1" dirty="0">
                <a:solidFill>
                  <a:srgbClr val="92D050"/>
                </a:solidFill>
              </a:rPr>
              <a:t>b) </a:t>
            </a:r>
            <a:r>
              <a:rPr lang="en-IN" sz="2000" b="1" i="1" u="sng" dirty="0">
                <a:solidFill>
                  <a:srgbClr val="92D050"/>
                </a:solidFill>
              </a:rPr>
              <a:t>From Cash Payments</a:t>
            </a:r>
            <a:r>
              <a:rPr lang="en-IN" sz="2000" b="1" i="1" dirty="0">
                <a:solidFill>
                  <a:srgbClr val="92D050"/>
                </a:solidFill>
              </a:rPr>
              <a:t> </a:t>
            </a:r>
            <a:r>
              <a:rPr lang="en-IN" sz="2000" dirty="0"/>
              <a:t>(Recording dummy/excess payments)    </a:t>
            </a:r>
            <a:r>
              <a:rPr lang="en-IN" sz="2000" b="1" i="1" dirty="0">
                <a:solidFill>
                  <a:schemeClr val="accent2">
                    <a:lumMod val="50000"/>
                  </a:schemeClr>
                </a:solidFill>
              </a:rPr>
              <a:t>b) </a:t>
            </a:r>
            <a:r>
              <a:rPr lang="en-IN" sz="2000" b="1" i="1" u="sng" dirty="0">
                <a:solidFill>
                  <a:schemeClr val="accent2">
                    <a:lumMod val="50000"/>
                  </a:schemeClr>
                </a:solidFill>
              </a:rPr>
              <a:t>From Goods Despatched</a:t>
            </a:r>
          </a:p>
          <a:p>
            <a:pPr marL="0" indent="0">
              <a:buNone/>
            </a:pPr>
            <a:r>
              <a:rPr lang="en-IN" sz="2000" b="1" i="1" dirty="0">
                <a:solidFill>
                  <a:srgbClr val="002060"/>
                </a:solidFill>
              </a:rPr>
              <a:t>c) </a:t>
            </a:r>
            <a:r>
              <a:rPr lang="en-IN" sz="2000" b="1" i="1" u="sng" dirty="0">
                <a:solidFill>
                  <a:srgbClr val="002060"/>
                </a:solidFill>
              </a:rPr>
              <a:t>From Cash Balance</a:t>
            </a:r>
            <a:r>
              <a:rPr lang="en-IN" sz="2000" b="1" i="1" dirty="0">
                <a:solidFill>
                  <a:srgbClr val="002060"/>
                </a:solidFill>
              </a:rPr>
              <a:t> </a:t>
            </a:r>
            <a:r>
              <a:rPr lang="en-IN" sz="2000" dirty="0"/>
              <a:t>(theft)				     (Recording dummy/excess despatches)</a:t>
            </a:r>
          </a:p>
          <a:p>
            <a:pPr marL="0" indent="0">
              <a:buNone/>
            </a:pPr>
            <a:r>
              <a:rPr lang="en-IN" dirty="0"/>
              <a:t> 							  </a:t>
            </a:r>
            <a:r>
              <a:rPr lang="en-IN" sz="2000" b="1" i="1" dirty="0">
                <a:solidFill>
                  <a:schemeClr val="accent6">
                    <a:lumMod val="50000"/>
                  </a:schemeClr>
                </a:solidFill>
              </a:rPr>
              <a:t>c) </a:t>
            </a:r>
            <a:r>
              <a:rPr lang="en-IN" sz="2000" b="1" i="1" u="sng" dirty="0">
                <a:solidFill>
                  <a:schemeClr val="accent6">
                    <a:lumMod val="50000"/>
                  </a:schemeClr>
                </a:solidFill>
              </a:rPr>
              <a:t>From Stock in hand</a:t>
            </a:r>
            <a:r>
              <a:rPr lang="en-IN" sz="2000" dirty="0"/>
              <a:t> (theft)</a:t>
            </a:r>
            <a:endParaRPr lang="en-US" dirty="0"/>
          </a:p>
        </p:txBody>
      </p:sp>
      <p:cxnSp>
        <p:nvCxnSpPr>
          <p:cNvPr id="8" name="Straight Connector 7">
            <a:extLst>
              <a:ext uri="{FF2B5EF4-FFF2-40B4-BE49-F238E27FC236}">
                <a16:creationId xmlns:a16="http://schemas.microsoft.com/office/drawing/2014/main" id="{E19D74D0-743C-4490-BFEC-6471BB12E081}"/>
              </a:ext>
            </a:extLst>
          </p:cNvPr>
          <p:cNvCxnSpPr/>
          <p:nvPr/>
        </p:nvCxnSpPr>
        <p:spPr>
          <a:xfrm>
            <a:off x="2489200" y="148336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DBD723A-9795-4FD0-A691-3796D4A7646E}"/>
              </a:ext>
            </a:extLst>
          </p:cNvPr>
          <p:cNvCxnSpPr/>
          <p:nvPr/>
        </p:nvCxnSpPr>
        <p:spPr>
          <a:xfrm>
            <a:off x="4937760" y="640080"/>
            <a:ext cx="0" cy="3962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A9D76BE-480C-466F-8B71-97857C9C038C}"/>
              </a:ext>
            </a:extLst>
          </p:cNvPr>
          <p:cNvCxnSpPr/>
          <p:nvPr/>
        </p:nvCxnSpPr>
        <p:spPr>
          <a:xfrm>
            <a:off x="2336800" y="1036320"/>
            <a:ext cx="43891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0B34093-6F28-4E20-83F8-65417EFFA848}"/>
              </a:ext>
            </a:extLst>
          </p:cNvPr>
          <p:cNvCxnSpPr>
            <a:cxnSpLocks/>
          </p:cNvCxnSpPr>
          <p:nvPr/>
        </p:nvCxnSpPr>
        <p:spPr>
          <a:xfrm>
            <a:off x="2336800" y="1036320"/>
            <a:ext cx="0" cy="274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D79AF73-6B4C-4FC0-9409-D70C02855D25}"/>
              </a:ext>
            </a:extLst>
          </p:cNvPr>
          <p:cNvCxnSpPr>
            <a:cxnSpLocks/>
          </p:cNvCxnSpPr>
          <p:nvPr/>
        </p:nvCxnSpPr>
        <p:spPr>
          <a:xfrm>
            <a:off x="6725920" y="1036320"/>
            <a:ext cx="0" cy="274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96482CC-E017-49D9-8A52-4C28D7D5FDDB}"/>
              </a:ext>
            </a:extLst>
          </p:cNvPr>
          <p:cNvCxnSpPr>
            <a:cxnSpLocks/>
          </p:cNvCxnSpPr>
          <p:nvPr/>
        </p:nvCxnSpPr>
        <p:spPr>
          <a:xfrm>
            <a:off x="6289040" y="1681480"/>
            <a:ext cx="0" cy="17475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47C22AC-1430-44A5-B38F-0389A9D5D3F5}"/>
              </a:ext>
            </a:extLst>
          </p:cNvPr>
          <p:cNvCxnSpPr/>
          <p:nvPr/>
        </p:nvCxnSpPr>
        <p:spPr>
          <a:xfrm>
            <a:off x="2468880" y="3429000"/>
            <a:ext cx="64211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A8781AD0-7AE5-4579-BA4C-38EB72E70D7E}"/>
              </a:ext>
            </a:extLst>
          </p:cNvPr>
          <p:cNvCxnSpPr/>
          <p:nvPr/>
        </p:nvCxnSpPr>
        <p:spPr>
          <a:xfrm>
            <a:off x="2468880" y="3429000"/>
            <a:ext cx="0" cy="198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6D47AA1F-021D-4542-97D2-9178FE8469E6}"/>
              </a:ext>
            </a:extLst>
          </p:cNvPr>
          <p:cNvCxnSpPr/>
          <p:nvPr/>
        </p:nvCxnSpPr>
        <p:spPr>
          <a:xfrm>
            <a:off x="8890000" y="3429000"/>
            <a:ext cx="0" cy="198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Arrow: Down 32">
            <a:extLst>
              <a:ext uri="{FF2B5EF4-FFF2-40B4-BE49-F238E27FC236}">
                <a16:creationId xmlns:a16="http://schemas.microsoft.com/office/drawing/2014/main" id="{FA89998C-A6BF-48ED-BE6F-35174654E2AF}"/>
              </a:ext>
            </a:extLst>
          </p:cNvPr>
          <p:cNvSpPr/>
          <p:nvPr/>
        </p:nvSpPr>
        <p:spPr>
          <a:xfrm>
            <a:off x="1107440" y="1681480"/>
            <a:ext cx="193037" cy="177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5" name="Arrow: Down 34">
            <a:extLst>
              <a:ext uri="{FF2B5EF4-FFF2-40B4-BE49-F238E27FC236}">
                <a16:creationId xmlns:a16="http://schemas.microsoft.com/office/drawing/2014/main" id="{FB191ED5-3E04-49EC-8930-084FCBAC985B}"/>
              </a:ext>
            </a:extLst>
          </p:cNvPr>
          <p:cNvSpPr/>
          <p:nvPr/>
        </p:nvSpPr>
        <p:spPr>
          <a:xfrm>
            <a:off x="1391914" y="3896360"/>
            <a:ext cx="193037" cy="177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7" name="Arrow: Down 36">
            <a:extLst>
              <a:ext uri="{FF2B5EF4-FFF2-40B4-BE49-F238E27FC236}">
                <a16:creationId xmlns:a16="http://schemas.microsoft.com/office/drawing/2014/main" id="{AF7455FF-FABA-410B-B4F1-0BAA70B54DF4}"/>
              </a:ext>
            </a:extLst>
          </p:cNvPr>
          <p:cNvSpPr/>
          <p:nvPr/>
        </p:nvSpPr>
        <p:spPr>
          <a:xfrm>
            <a:off x="7467600" y="3896360"/>
            <a:ext cx="193037" cy="177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458524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9B463-7554-4F5E-831E-9FC0963F04C9}"/>
              </a:ext>
            </a:extLst>
          </p:cNvPr>
          <p:cNvSpPr>
            <a:spLocks noGrp="1"/>
          </p:cNvSpPr>
          <p:nvPr>
            <p:ph type="title"/>
          </p:nvPr>
        </p:nvSpPr>
        <p:spPr>
          <a:xfrm>
            <a:off x="1452880" y="193041"/>
            <a:ext cx="9265920" cy="1310640"/>
          </a:xfrm>
          <a:solidFill>
            <a:schemeClr val="accent2">
              <a:lumMod val="40000"/>
              <a:lumOff val="60000"/>
            </a:schemeClr>
          </a:solidFill>
          <a:ln>
            <a:solidFill>
              <a:srgbClr val="00B0F0"/>
            </a:solidFill>
          </a:ln>
          <a:effectLst>
            <a:glow rad="228600">
              <a:schemeClr val="accent4">
                <a:satMod val="175000"/>
                <a:alpha val="40000"/>
              </a:schemeClr>
            </a:glow>
          </a:effectLst>
          <a:scene3d>
            <a:camera prst="perspectiveRelaxedModerately"/>
            <a:lightRig rig="threePt" dir="t"/>
          </a:scene3d>
          <a:sp3d>
            <a:bevelT prst="convex"/>
          </a:sp3d>
        </p:spPr>
        <p:txBody>
          <a:bodyPr>
            <a:normAutofit/>
          </a:bodyPr>
          <a:lstStyle/>
          <a:p>
            <a:pPr algn="ctr"/>
            <a:r>
              <a:rPr lang="en-IN" sz="4800" b="1" dirty="0">
                <a:solidFill>
                  <a:srgbClr val="00B0F0"/>
                </a:solidFill>
                <a:effectLst>
                  <a:outerShdw blurRad="38100" dist="38100" dir="2700000" algn="tl">
                    <a:srgbClr val="000000">
                      <a:alpha val="43137"/>
                    </a:srgbClr>
                  </a:outerShdw>
                </a:effectLst>
              </a:rPr>
              <a:t>1) </a:t>
            </a:r>
            <a:r>
              <a:rPr lang="en-IN" sz="4800" b="1" u="sng" dirty="0">
                <a:solidFill>
                  <a:srgbClr val="00B0F0"/>
                </a:solidFill>
                <a:effectLst>
                  <a:outerShdw blurRad="38100" dist="38100" dir="2700000" algn="tl">
                    <a:srgbClr val="000000">
                      <a:alpha val="43137"/>
                    </a:srgbClr>
                  </a:outerShdw>
                </a:effectLst>
              </a:rPr>
              <a:t>MISREPORTING</a:t>
            </a:r>
            <a:endParaRPr lang="en-IN" sz="4800"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8F119F29-F7AD-447A-ABEA-4D8B7A28BB49}"/>
              </a:ext>
            </a:extLst>
          </p:cNvPr>
          <p:cNvSpPr>
            <a:spLocks noGrp="1"/>
          </p:cNvSpPr>
          <p:nvPr>
            <p:ph idx="1"/>
          </p:nvPr>
        </p:nvSpPr>
        <p:spPr>
          <a:xfrm>
            <a:off x="558800" y="1747521"/>
            <a:ext cx="10952480" cy="4399280"/>
          </a:xfrm>
          <a:ln>
            <a:solidFill>
              <a:srgbClr val="FF0000"/>
            </a:solidFill>
          </a:ln>
          <a:effectLst>
            <a:glow rad="228600">
              <a:schemeClr val="accent2">
                <a:satMod val="175000"/>
                <a:alpha val="40000"/>
              </a:schemeClr>
            </a:glow>
            <a:outerShdw blurRad="50800" dist="38100" dir="5400000" algn="t" rotWithShape="0">
              <a:prstClr val="black">
                <a:alpha val="40000"/>
              </a:prstClr>
            </a:outerShdw>
          </a:effectLst>
        </p:spPr>
        <p:txBody>
          <a:bodyPr>
            <a:noAutofit/>
          </a:bodyPr>
          <a:lstStyle/>
          <a:p>
            <a:pPr marL="514350" indent="-514350">
              <a:buAutoNum type="alphaLcParenR"/>
            </a:pPr>
            <a:r>
              <a:rPr lang="en-IN" sz="5400" b="1" u="sng" dirty="0">
                <a:solidFill>
                  <a:srgbClr val="FF0000"/>
                </a:solidFill>
              </a:rPr>
              <a:t>Not Recording Transactions</a:t>
            </a:r>
            <a:r>
              <a:rPr lang="en-IN" sz="4400" dirty="0"/>
              <a:t>:- </a:t>
            </a:r>
            <a:r>
              <a:rPr lang="en-IN" sz="4400" b="1" i="1" u="sng" dirty="0">
                <a:solidFill>
                  <a:schemeClr val="accent2">
                    <a:lumMod val="50000"/>
                  </a:schemeClr>
                </a:solidFill>
              </a:rPr>
              <a:t>Transactions may not be recorded at all</a:t>
            </a:r>
            <a:r>
              <a:rPr lang="en-IN" sz="4400" dirty="0"/>
              <a:t>.</a:t>
            </a:r>
          </a:p>
          <a:p>
            <a:pPr>
              <a:buFont typeface="Wingdings" panose="05000000000000000000" pitchFamily="2" charset="2"/>
              <a:buChar char="ü"/>
            </a:pPr>
            <a:r>
              <a:rPr lang="en-IN" sz="4400" b="1" dirty="0">
                <a:solidFill>
                  <a:schemeClr val="accent6">
                    <a:lumMod val="50000"/>
                  </a:schemeClr>
                </a:solidFill>
              </a:rPr>
              <a:t> </a:t>
            </a:r>
            <a:r>
              <a:rPr lang="en-IN" sz="4400" b="1" u="sng" dirty="0">
                <a:solidFill>
                  <a:schemeClr val="accent6">
                    <a:lumMod val="50000"/>
                  </a:schemeClr>
                </a:solidFill>
              </a:rPr>
              <a:t>For Example</a:t>
            </a:r>
            <a:r>
              <a:rPr lang="en-IN" sz="4400" dirty="0"/>
              <a:t>:- </a:t>
            </a:r>
            <a:r>
              <a:rPr lang="en-IN" sz="4400" b="1" i="1" u="sng" dirty="0">
                <a:solidFill>
                  <a:srgbClr val="00B0F0"/>
                </a:solidFill>
              </a:rPr>
              <a:t>Goods Sold may not be recorded as sales in sales register</a:t>
            </a:r>
            <a:r>
              <a:rPr lang="en-IN" sz="4400" dirty="0"/>
              <a:t>.</a:t>
            </a:r>
          </a:p>
          <a:p>
            <a:pPr>
              <a:buFont typeface="Wingdings" panose="05000000000000000000" pitchFamily="2" charset="2"/>
              <a:buChar char="ü"/>
            </a:pPr>
            <a:r>
              <a:rPr lang="en-IN" sz="4400" dirty="0"/>
              <a:t> Thus, </a:t>
            </a:r>
            <a:r>
              <a:rPr lang="en-IN" sz="4400" b="1" i="1" u="sng" dirty="0">
                <a:solidFill>
                  <a:srgbClr val="92D050"/>
                </a:solidFill>
              </a:rPr>
              <a:t>Such Fraud occurs when an Error of Omission is Intentional</a:t>
            </a:r>
            <a:r>
              <a:rPr lang="en-IN" sz="4400" dirty="0"/>
              <a:t>.</a:t>
            </a:r>
          </a:p>
          <a:p>
            <a:pPr marL="0" indent="0">
              <a:buNone/>
            </a:pPr>
            <a:r>
              <a:rPr lang="en-IN" sz="4400" dirty="0"/>
              <a:t>  </a:t>
            </a:r>
          </a:p>
          <a:p>
            <a:pPr marL="0" indent="0">
              <a:buNone/>
            </a:pPr>
            <a:endParaRPr lang="en-IN" sz="4400" dirty="0"/>
          </a:p>
        </p:txBody>
      </p:sp>
    </p:spTree>
    <p:extLst>
      <p:ext uri="{BB962C8B-B14F-4D97-AF65-F5344CB8AC3E}">
        <p14:creationId xmlns:p14="http://schemas.microsoft.com/office/powerpoint/2010/main" val="10734492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8B1F9-9AB9-47F4-B125-F6BB5DD601AA}"/>
              </a:ext>
            </a:extLst>
          </p:cNvPr>
          <p:cNvSpPr>
            <a:spLocks noGrp="1"/>
          </p:cNvSpPr>
          <p:nvPr>
            <p:ph type="title"/>
          </p:nvPr>
        </p:nvSpPr>
        <p:spPr>
          <a:xfrm>
            <a:off x="838200" y="365125"/>
            <a:ext cx="10515600" cy="1250315"/>
          </a:xfrm>
          <a:solidFill>
            <a:schemeClr val="accent2">
              <a:lumMod val="40000"/>
              <a:lumOff val="60000"/>
            </a:schemeClr>
          </a:solidFill>
          <a:ln>
            <a:solidFill>
              <a:schemeClr val="accent2">
                <a:lumMod val="50000"/>
              </a:schemeClr>
            </a:solidFill>
          </a:ln>
          <a:effectLst>
            <a:glow rad="228600">
              <a:schemeClr val="accent2">
                <a:satMod val="175000"/>
                <a:alpha val="40000"/>
              </a:schemeClr>
            </a:glow>
          </a:effectLst>
          <a:scene3d>
            <a:camera prst="perspectiveRelaxedModerately"/>
            <a:lightRig rig="threePt" dir="t"/>
          </a:scene3d>
          <a:sp3d>
            <a:bevelT w="101600" prst="riblet"/>
          </a:sp3d>
        </p:spPr>
        <p:txBody>
          <a:bodyPr>
            <a:normAutofit/>
          </a:bodyPr>
          <a:lstStyle/>
          <a:p>
            <a:pPr algn="ctr"/>
            <a:r>
              <a:rPr lang="en-IN" sz="5400" b="1" dirty="0">
                <a:solidFill>
                  <a:srgbClr val="00B0F0"/>
                </a:solidFill>
                <a:effectLst>
                  <a:outerShdw blurRad="38100" dist="38100" dir="2700000" algn="tl">
                    <a:srgbClr val="000000">
                      <a:alpha val="43137"/>
                    </a:srgbClr>
                  </a:outerShdw>
                </a:effectLst>
              </a:rPr>
              <a:t>1) </a:t>
            </a:r>
            <a:r>
              <a:rPr lang="en-IN" sz="5400" b="1" u="sng" dirty="0">
                <a:solidFill>
                  <a:srgbClr val="00B0F0"/>
                </a:solidFill>
                <a:effectLst>
                  <a:outerShdw blurRad="38100" dist="38100" dir="2700000" algn="tl">
                    <a:srgbClr val="000000">
                      <a:alpha val="43137"/>
                    </a:srgbClr>
                  </a:outerShdw>
                </a:effectLst>
              </a:rPr>
              <a:t>MISREPORTING</a:t>
            </a:r>
            <a:endParaRPr lang="en-IN" sz="5400" dirty="0"/>
          </a:p>
        </p:txBody>
      </p:sp>
      <p:sp>
        <p:nvSpPr>
          <p:cNvPr id="3" name="Content Placeholder 2">
            <a:extLst>
              <a:ext uri="{FF2B5EF4-FFF2-40B4-BE49-F238E27FC236}">
                <a16:creationId xmlns:a16="http://schemas.microsoft.com/office/drawing/2014/main" id="{A3654436-D5CE-41F8-8F19-46C9C2F04C10}"/>
              </a:ext>
            </a:extLst>
          </p:cNvPr>
          <p:cNvSpPr>
            <a:spLocks noGrp="1"/>
          </p:cNvSpPr>
          <p:nvPr>
            <p:ph idx="1"/>
          </p:nvPr>
        </p:nvSpPr>
        <p:spPr>
          <a:xfrm>
            <a:off x="838200" y="1825625"/>
            <a:ext cx="10515600" cy="4158615"/>
          </a:xfrm>
          <a:ln>
            <a:solidFill>
              <a:schemeClr val="accent4">
                <a:lumMod val="50000"/>
              </a:schemeClr>
            </a:solidFill>
          </a:ln>
          <a:effectLst>
            <a:glow rad="228600">
              <a:schemeClr val="accent5">
                <a:satMod val="175000"/>
                <a:alpha val="40000"/>
              </a:schemeClr>
            </a:glow>
            <a:outerShdw blurRad="50800" dist="38100" dir="5400000" algn="t" rotWithShape="0">
              <a:prstClr val="black">
                <a:alpha val="40000"/>
              </a:prstClr>
            </a:outerShdw>
          </a:effectLst>
        </p:spPr>
        <p:txBody>
          <a:bodyPr>
            <a:normAutofit/>
          </a:bodyPr>
          <a:lstStyle/>
          <a:p>
            <a:pPr marL="0" indent="0">
              <a:buNone/>
            </a:pPr>
            <a:r>
              <a:rPr lang="en-US" sz="5400" b="1" i="1" dirty="0">
                <a:solidFill>
                  <a:schemeClr val="accent4">
                    <a:lumMod val="50000"/>
                  </a:schemeClr>
                </a:solidFill>
              </a:rPr>
              <a:t>b) </a:t>
            </a:r>
            <a:r>
              <a:rPr lang="en-IN" sz="5400" b="1" i="1" u="sng" dirty="0">
                <a:solidFill>
                  <a:schemeClr val="accent4">
                    <a:lumMod val="50000"/>
                  </a:schemeClr>
                </a:solidFill>
              </a:rPr>
              <a:t>Recording Dummy Transactions</a:t>
            </a:r>
            <a:r>
              <a:rPr lang="en-US" sz="4000" dirty="0"/>
              <a:t>:- </a:t>
            </a:r>
            <a:r>
              <a:rPr lang="en-US" sz="4000" b="1" i="1" u="sng" dirty="0">
                <a:solidFill>
                  <a:schemeClr val="accent2"/>
                </a:solidFill>
              </a:rPr>
              <a:t>Dummy or bogus transactions may be recorded</a:t>
            </a:r>
            <a:r>
              <a:rPr lang="en-US" sz="4000" dirty="0"/>
              <a:t>.</a:t>
            </a:r>
          </a:p>
          <a:p>
            <a:pPr>
              <a:buFont typeface="Wingdings" panose="05000000000000000000" pitchFamily="2" charset="2"/>
              <a:buChar char="ü"/>
            </a:pPr>
            <a:r>
              <a:rPr lang="en-US" sz="4000" dirty="0"/>
              <a:t> </a:t>
            </a:r>
            <a:r>
              <a:rPr lang="en-US" sz="4000" b="1" u="sng" dirty="0">
                <a:solidFill>
                  <a:schemeClr val="accent5">
                    <a:lumMod val="50000"/>
                  </a:schemeClr>
                </a:solidFill>
              </a:rPr>
              <a:t>For Example</a:t>
            </a:r>
            <a:r>
              <a:rPr lang="en-US" sz="4000" dirty="0"/>
              <a:t>:- </a:t>
            </a:r>
            <a:r>
              <a:rPr lang="en-US" sz="4000" b="1" i="1" u="sng" dirty="0">
                <a:solidFill>
                  <a:srgbClr val="C00000"/>
                </a:solidFill>
              </a:rPr>
              <a:t>Goods sent on Consignment may be shown as Actual Sales in Sales Register</a:t>
            </a:r>
            <a:r>
              <a:rPr lang="en-US" sz="4000" dirty="0"/>
              <a:t>.</a:t>
            </a:r>
          </a:p>
          <a:p>
            <a:pPr>
              <a:buFont typeface="Wingdings" panose="05000000000000000000" pitchFamily="2" charset="2"/>
              <a:buChar char="ü"/>
            </a:pPr>
            <a:r>
              <a:rPr lang="en-US" sz="4000" dirty="0"/>
              <a:t> </a:t>
            </a:r>
            <a:r>
              <a:rPr lang="en-IN" sz="4000" dirty="0"/>
              <a:t>Thus, </a:t>
            </a:r>
            <a:r>
              <a:rPr lang="en-IN" sz="4000" b="1" i="1" u="sng" dirty="0">
                <a:solidFill>
                  <a:srgbClr val="92D050"/>
                </a:solidFill>
              </a:rPr>
              <a:t>Such Fraud occurs when an Error of Commission is Intentional</a:t>
            </a:r>
            <a:r>
              <a:rPr lang="en-IN" sz="4000" dirty="0"/>
              <a:t>.</a:t>
            </a:r>
          </a:p>
          <a:p>
            <a:pPr>
              <a:buFont typeface="Wingdings" panose="05000000000000000000" pitchFamily="2" charset="2"/>
              <a:buChar char="ü"/>
            </a:pPr>
            <a:endParaRPr lang="en-IN" sz="4000" dirty="0"/>
          </a:p>
        </p:txBody>
      </p:sp>
    </p:spTree>
    <p:extLst>
      <p:ext uri="{BB962C8B-B14F-4D97-AF65-F5344CB8AC3E}">
        <p14:creationId xmlns:p14="http://schemas.microsoft.com/office/powerpoint/2010/main" val="1944913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62A01-A863-4542-B3CF-952A8B577985}"/>
              </a:ext>
            </a:extLst>
          </p:cNvPr>
          <p:cNvSpPr>
            <a:spLocks noGrp="1"/>
          </p:cNvSpPr>
          <p:nvPr>
            <p:ph type="title"/>
          </p:nvPr>
        </p:nvSpPr>
        <p:spPr>
          <a:xfrm>
            <a:off x="1473200" y="365125"/>
            <a:ext cx="9276080" cy="1169035"/>
          </a:xfrm>
          <a:solidFill>
            <a:schemeClr val="accent2">
              <a:lumMod val="40000"/>
              <a:lumOff val="60000"/>
            </a:schemeClr>
          </a:solidFill>
          <a:ln>
            <a:solidFill>
              <a:schemeClr val="accent6">
                <a:lumMod val="50000"/>
              </a:schemeClr>
            </a:solidFill>
          </a:ln>
          <a:effectLst>
            <a:glow rad="228600">
              <a:schemeClr val="accent1">
                <a:satMod val="175000"/>
                <a:alpha val="40000"/>
              </a:schemeClr>
            </a:glow>
          </a:effectLst>
          <a:scene3d>
            <a:camera prst="perspectiveRelaxedModerately"/>
            <a:lightRig rig="threePt" dir="t"/>
          </a:scene3d>
          <a:sp3d>
            <a:bevelT w="101600" prst="riblet"/>
          </a:sp3d>
        </p:spPr>
        <p:txBody>
          <a:bodyPr>
            <a:normAutofit/>
          </a:bodyPr>
          <a:lstStyle/>
          <a:p>
            <a:pPr algn="ctr"/>
            <a:r>
              <a:rPr lang="en-IN" sz="4800" b="1" dirty="0">
                <a:solidFill>
                  <a:srgbClr val="00B0F0"/>
                </a:solidFill>
                <a:effectLst>
                  <a:outerShdw blurRad="38100" dist="38100" dir="2700000" algn="tl">
                    <a:srgbClr val="000000">
                      <a:alpha val="43137"/>
                    </a:srgbClr>
                  </a:outerShdw>
                </a:effectLst>
              </a:rPr>
              <a:t>1) </a:t>
            </a:r>
            <a:r>
              <a:rPr lang="en-IN" sz="4800" b="1" u="sng" dirty="0">
                <a:solidFill>
                  <a:srgbClr val="00B0F0"/>
                </a:solidFill>
                <a:effectLst>
                  <a:outerShdw blurRad="38100" dist="38100" dir="2700000" algn="tl">
                    <a:srgbClr val="000000">
                      <a:alpha val="43137"/>
                    </a:srgbClr>
                  </a:outerShdw>
                </a:effectLst>
              </a:rPr>
              <a:t>MISREPORTING</a:t>
            </a:r>
            <a:endParaRPr lang="en-IN" sz="4800" dirty="0"/>
          </a:p>
        </p:txBody>
      </p:sp>
      <p:sp>
        <p:nvSpPr>
          <p:cNvPr id="3" name="Content Placeholder 2">
            <a:extLst>
              <a:ext uri="{FF2B5EF4-FFF2-40B4-BE49-F238E27FC236}">
                <a16:creationId xmlns:a16="http://schemas.microsoft.com/office/drawing/2014/main" id="{150CB770-268F-48AE-A1AF-B29E52D180DE}"/>
              </a:ext>
            </a:extLst>
          </p:cNvPr>
          <p:cNvSpPr>
            <a:spLocks noGrp="1"/>
          </p:cNvSpPr>
          <p:nvPr>
            <p:ph idx="1"/>
          </p:nvPr>
        </p:nvSpPr>
        <p:spPr>
          <a:xfrm>
            <a:off x="838200" y="1778001"/>
            <a:ext cx="10515600" cy="4287520"/>
          </a:xfrm>
          <a:ln>
            <a:solidFill>
              <a:srgbClr val="FF0000"/>
            </a:solidFill>
          </a:ln>
          <a:effectLst>
            <a:glow rad="228600">
              <a:schemeClr val="accent4">
                <a:satMod val="175000"/>
                <a:alpha val="40000"/>
              </a:schemeClr>
            </a:glow>
          </a:effectLst>
        </p:spPr>
        <p:txBody>
          <a:bodyPr>
            <a:normAutofit/>
          </a:bodyPr>
          <a:lstStyle/>
          <a:p>
            <a:pPr marL="0" indent="0">
              <a:buNone/>
            </a:pPr>
            <a:r>
              <a:rPr lang="en-IN" sz="4400" b="1" dirty="0">
                <a:solidFill>
                  <a:srgbClr val="00B050"/>
                </a:solidFill>
              </a:rPr>
              <a:t>c) </a:t>
            </a:r>
            <a:r>
              <a:rPr lang="en-IN" sz="4400" b="1" u="sng" dirty="0">
                <a:solidFill>
                  <a:srgbClr val="00B050"/>
                </a:solidFill>
              </a:rPr>
              <a:t>Misapplications of Accounting Policies</a:t>
            </a:r>
            <a:r>
              <a:rPr lang="en-IN" sz="4400" dirty="0"/>
              <a:t>:- Accounting policies may be applied wrongly.</a:t>
            </a:r>
          </a:p>
          <a:p>
            <a:pPr>
              <a:buFont typeface="Wingdings" panose="05000000000000000000" pitchFamily="2" charset="2"/>
              <a:buChar char="ü"/>
            </a:pPr>
            <a:r>
              <a:rPr lang="en-IN" sz="4400" dirty="0"/>
              <a:t> </a:t>
            </a:r>
            <a:r>
              <a:rPr lang="en-IN" sz="4400" b="1" u="sng" dirty="0">
                <a:solidFill>
                  <a:schemeClr val="accent2">
                    <a:lumMod val="50000"/>
                  </a:schemeClr>
                </a:solidFill>
              </a:rPr>
              <a:t>For Example</a:t>
            </a:r>
            <a:r>
              <a:rPr lang="en-IN" sz="4400" dirty="0"/>
              <a:t>:- </a:t>
            </a:r>
            <a:r>
              <a:rPr lang="en-US" sz="4400" b="1" i="1" u="sng" dirty="0">
                <a:solidFill>
                  <a:srgbClr val="0070C0"/>
                </a:solidFill>
              </a:rPr>
              <a:t>Treating Revenue Expenses as Capital Expenditure</a:t>
            </a:r>
            <a:r>
              <a:rPr lang="en-US" sz="4400" dirty="0"/>
              <a:t> and Vice Versa.</a:t>
            </a:r>
          </a:p>
          <a:p>
            <a:pPr>
              <a:buFont typeface="Wingdings" panose="05000000000000000000" pitchFamily="2" charset="2"/>
              <a:buChar char="ü"/>
            </a:pPr>
            <a:r>
              <a:rPr lang="en-US" sz="4400" dirty="0"/>
              <a:t> Thus, </a:t>
            </a:r>
            <a:r>
              <a:rPr lang="en-US" sz="4400" b="1" i="1" u="sng" dirty="0">
                <a:solidFill>
                  <a:srgbClr val="C00000"/>
                </a:solidFill>
              </a:rPr>
              <a:t>Such Fraud occurs when an Error of Principle is Intentional</a:t>
            </a:r>
            <a:r>
              <a:rPr lang="en-US" sz="4400" dirty="0"/>
              <a:t>.</a:t>
            </a:r>
            <a:endParaRPr lang="en-IN" sz="4400" dirty="0"/>
          </a:p>
        </p:txBody>
      </p:sp>
    </p:spTree>
    <p:extLst>
      <p:ext uri="{BB962C8B-B14F-4D97-AF65-F5344CB8AC3E}">
        <p14:creationId xmlns:p14="http://schemas.microsoft.com/office/powerpoint/2010/main" val="41959561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CD193-60DA-41C4-883B-E886AD1F4767}"/>
              </a:ext>
            </a:extLst>
          </p:cNvPr>
          <p:cNvSpPr>
            <a:spLocks noGrp="1"/>
          </p:cNvSpPr>
          <p:nvPr>
            <p:ph type="title"/>
          </p:nvPr>
        </p:nvSpPr>
        <p:spPr>
          <a:xfrm>
            <a:off x="1452880" y="243841"/>
            <a:ext cx="9276080" cy="1107440"/>
          </a:xfrm>
          <a:solidFill>
            <a:schemeClr val="accent2">
              <a:lumMod val="40000"/>
              <a:lumOff val="60000"/>
            </a:schemeClr>
          </a:solidFill>
          <a:ln>
            <a:solidFill>
              <a:schemeClr val="tx1"/>
            </a:solidFill>
          </a:ln>
          <a:effectLst>
            <a:glow rad="228600">
              <a:schemeClr val="accent5">
                <a:satMod val="175000"/>
                <a:alpha val="40000"/>
              </a:schemeClr>
            </a:glow>
          </a:effectLst>
          <a:scene3d>
            <a:camera prst="perspectiveRelaxedModerately"/>
            <a:lightRig rig="threePt" dir="t"/>
          </a:scene3d>
          <a:sp3d>
            <a:bevelT w="101600" prst="riblet"/>
          </a:sp3d>
        </p:spPr>
        <p:txBody>
          <a:bodyPr/>
          <a:lstStyle/>
          <a:p>
            <a:pPr algn="ctr"/>
            <a:r>
              <a:rPr lang="en-IN" sz="4400" b="1" dirty="0">
                <a:solidFill>
                  <a:srgbClr val="00B0F0"/>
                </a:solidFill>
                <a:effectLst>
                  <a:outerShdw blurRad="38100" dist="38100" dir="2700000" algn="tl">
                    <a:srgbClr val="000000">
                      <a:alpha val="43137"/>
                    </a:srgbClr>
                  </a:outerShdw>
                </a:effectLst>
              </a:rPr>
              <a:t>1) </a:t>
            </a:r>
            <a:r>
              <a:rPr lang="en-IN" sz="4400" b="1" u="sng" dirty="0">
                <a:solidFill>
                  <a:srgbClr val="00B0F0"/>
                </a:solidFill>
                <a:effectLst>
                  <a:outerShdw blurRad="38100" dist="38100" dir="2700000" algn="tl">
                    <a:srgbClr val="000000">
                      <a:alpha val="43137"/>
                    </a:srgbClr>
                  </a:outerShdw>
                </a:effectLst>
              </a:rPr>
              <a:t>MISREPORTING</a:t>
            </a:r>
            <a:endParaRPr lang="en-IN" dirty="0"/>
          </a:p>
        </p:txBody>
      </p:sp>
      <p:sp>
        <p:nvSpPr>
          <p:cNvPr id="3" name="Content Placeholder 2">
            <a:extLst>
              <a:ext uri="{FF2B5EF4-FFF2-40B4-BE49-F238E27FC236}">
                <a16:creationId xmlns:a16="http://schemas.microsoft.com/office/drawing/2014/main" id="{C32912FE-431B-4CD3-BF06-4773496C9DE9}"/>
              </a:ext>
            </a:extLst>
          </p:cNvPr>
          <p:cNvSpPr>
            <a:spLocks noGrp="1"/>
          </p:cNvSpPr>
          <p:nvPr>
            <p:ph idx="1"/>
          </p:nvPr>
        </p:nvSpPr>
        <p:spPr>
          <a:xfrm>
            <a:off x="518160" y="1463040"/>
            <a:ext cx="11135360" cy="4948555"/>
          </a:xfrm>
          <a:ln>
            <a:solidFill>
              <a:srgbClr val="92D050"/>
            </a:solidFill>
          </a:ln>
          <a:effectLst>
            <a:glow rad="228600">
              <a:schemeClr val="accent6">
                <a:satMod val="175000"/>
                <a:alpha val="40000"/>
              </a:schemeClr>
            </a:glow>
            <a:outerShdw blurRad="63500" sx="102000" sy="102000" algn="ctr" rotWithShape="0">
              <a:prstClr val="black">
                <a:alpha val="40000"/>
              </a:prstClr>
            </a:outerShdw>
          </a:effectLst>
        </p:spPr>
        <p:txBody>
          <a:bodyPr>
            <a:normAutofit/>
          </a:bodyPr>
          <a:lstStyle/>
          <a:p>
            <a:pPr marL="0" indent="0" algn="ctr">
              <a:buNone/>
            </a:pPr>
            <a:r>
              <a:rPr lang="en-US" sz="3200" b="1" dirty="0">
                <a:solidFill>
                  <a:srgbClr val="FF0000"/>
                </a:solidFill>
              </a:rPr>
              <a:t>d) </a:t>
            </a:r>
            <a:r>
              <a:rPr lang="en-US" sz="3200" b="1" u="sng" dirty="0">
                <a:solidFill>
                  <a:srgbClr val="FF0000"/>
                </a:solidFill>
              </a:rPr>
              <a:t>Window Dressing And Secret Reserves</a:t>
            </a:r>
            <a:r>
              <a:rPr lang="en-US" sz="3200" dirty="0"/>
              <a:t>:-</a:t>
            </a:r>
          </a:p>
          <a:p>
            <a:pPr>
              <a:buFont typeface="Wingdings" panose="05000000000000000000" pitchFamily="2" charset="2"/>
              <a:buChar char="v"/>
            </a:pPr>
            <a:r>
              <a:rPr lang="en-US" sz="3600" dirty="0"/>
              <a:t> </a:t>
            </a:r>
            <a:r>
              <a:rPr lang="en-US" sz="3600" b="1" u="sng" dirty="0">
                <a:solidFill>
                  <a:srgbClr val="FF0000"/>
                </a:solidFill>
              </a:rPr>
              <a:t>Window Dressing</a:t>
            </a:r>
            <a:r>
              <a:rPr lang="en-US" sz="3200" b="1" dirty="0">
                <a:solidFill>
                  <a:srgbClr val="FF0000"/>
                </a:solidFill>
              </a:rPr>
              <a:t>:- </a:t>
            </a:r>
            <a:r>
              <a:rPr lang="en-US" sz="3200" dirty="0"/>
              <a:t>In Window Dressing, </a:t>
            </a:r>
            <a:r>
              <a:rPr lang="en-US" sz="3200" b="1" i="1" u="sng" dirty="0">
                <a:solidFill>
                  <a:srgbClr val="00B0F0"/>
                </a:solidFill>
              </a:rPr>
              <a:t>The Accounts are made in such a way as to show a much better condition than the Actual condition</a:t>
            </a:r>
            <a:r>
              <a:rPr lang="en-US" sz="3200" dirty="0"/>
              <a:t>. The </a:t>
            </a:r>
            <a:r>
              <a:rPr lang="en-US" sz="3200" b="1" i="1" u="sng" dirty="0">
                <a:solidFill>
                  <a:schemeClr val="accent2"/>
                </a:solidFill>
              </a:rPr>
              <a:t>profits and net worth are Overstated in the Final Accounts</a:t>
            </a:r>
            <a:r>
              <a:rPr lang="en-US" sz="3200" dirty="0"/>
              <a:t>.</a:t>
            </a:r>
          </a:p>
          <a:p>
            <a:pPr>
              <a:buFont typeface="Wingdings" panose="05000000000000000000" pitchFamily="2" charset="2"/>
              <a:buChar char="ü"/>
            </a:pPr>
            <a:r>
              <a:rPr lang="en-US" sz="3200" dirty="0"/>
              <a:t> It can be done by:- </a:t>
            </a:r>
            <a:r>
              <a:rPr lang="en-US" sz="3200" b="1" u="sng" dirty="0">
                <a:solidFill>
                  <a:srgbClr val="C00000"/>
                </a:solidFill>
              </a:rPr>
              <a:t>Overstatement of Assets</a:t>
            </a:r>
            <a:r>
              <a:rPr lang="en-US" sz="3200" dirty="0"/>
              <a:t> or </a:t>
            </a:r>
            <a:r>
              <a:rPr lang="en-US" sz="3200" b="1" u="sng" dirty="0">
                <a:solidFill>
                  <a:srgbClr val="00B050"/>
                </a:solidFill>
              </a:rPr>
              <a:t>Understatement of Liabilities</a:t>
            </a:r>
            <a:r>
              <a:rPr lang="en-US" sz="3200" dirty="0"/>
              <a:t>.</a:t>
            </a:r>
          </a:p>
          <a:p>
            <a:pPr>
              <a:buFont typeface="Wingdings" panose="05000000000000000000" pitchFamily="2" charset="2"/>
              <a:buChar char="ü"/>
            </a:pPr>
            <a:r>
              <a:rPr lang="en-US" sz="3200" dirty="0"/>
              <a:t> </a:t>
            </a:r>
            <a:r>
              <a:rPr lang="en-US" sz="3200" b="1" u="sng" dirty="0"/>
              <a:t>For Example</a:t>
            </a:r>
            <a:r>
              <a:rPr lang="en-US" sz="3200" dirty="0"/>
              <a:t>:- </a:t>
            </a:r>
            <a:r>
              <a:rPr lang="en-US" sz="3200" b="1" i="1" u="sng" dirty="0">
                <a:solidFill>
                  <a:srgbClr val="FF0000"/>
                </a:solidFill>
              </a:rPr>
              <a:t>Recording New Fixed Asset purchased in the Books at a Higher Cost</a:t>
            </a:r>
            <a:r>
              <a:rPr lang="en-US" sz="3200" dirty="0"/>
              <a:t>. OR  </a:t>
            </a:r>
            <a:r>
              <a:rPr lang="en-US" sz="3200" b="1" i="1" u="sng" dirty="0">
                <a:solidFill>
                  <a:schemeClr val="accent4">
                    <a:lumMod val="75000"/>
                  </a:schemeClr>
                </a:solidFill>
              </a:rPr>
              <a:t>Income received in Advance is treated as Income instead of liabilities</a:t>
            </a:r>
            <a:r>
              <a:rPr lang="en-US" sz="3200" dirty="0"/>
              <a:t>.</a:t>
            </a:r>
            <a:endParaRPr lang="en-IN" sz="3200" dirty="0"/>
          </a:p>
        </p:txBody>
      </p:sp>
    </p:spTree>
    <p:extLst>
      <p:ext uri="{BB962C8B-B14F-4D97-AF65-F5344CB8AC3E}">
        <p14:creationId xmlns:p14="http://schemas.microsoft.com/office/powerpoint/2010/main" val="34993503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49A99-7D4C-4CE9-B7AD-E1D5B0C23416}"/>
              </a:ext>
            </a:extLst>
          </p:cNvPr>
          <p:cNvSpPr>
            <a:spLocks noGrp="1"/>
          </p:cNvSpPr>
          <p:nvPr>
            <p:ph type="title"/>
          </p:nvPr>
        </p:nvSpPr>
        <p:spPr>
          <a:xfrm>
            <a:off x="838200" y="365125"/>
            <a:ext cx="10515600" cy="1209675"/>
          </a:xfrm>
          <a:solidFill>
            <a:schemeClr val="accent2">
              <a:lumMod val="40000"/>
              <a:lumOff val="60000"/>
            </a:schemeClr>
          </a:solidFill>
          <a:ln>
            <a:solidFill>
              <a:srgbClr val="FF0000"/>
            </a:solidFill>
          </a:ln>
          <a:effectLst>
            <a:glow rad="228600">
              <a:schemeClr val="accent5">
                <a:satMod val="175000"/>
                <a:alpha val="40000"/>
              </a:schemeClr>
            </a:glow>
          </a:effectLst>
          <a:scene3d>
            <a:camera prst="perspectiveRelaxedModerately"/>
            <a:lightRig rig="threePt" dir="t"/>
          </a:scene3d>
          <a:sp3d>
            <a:bevelT w="101600" prst="riblet"/>
          </a:sp3d>
        </p:spPr>
        <p:txBody>
          <a:bodyPr>
            <a:normAutofit/>
          </a:bodyPr>
          <a:lstStyle/>
          <a:p>
            <a:pPr algn="ctr"/>
            <a:r>
              <a:rPr lang="en-IN" sz="4800" b="1" dirty="0">
                <a:solidFill>
                  <a:srgbClr val="00B0F0"/>
                </a:solidFill>
                <a:effectLst>
                  <a:outerShdw blurRad="38100" dist="38100" dir="2700000" algn="tl">
                    <a:srgbClr val="000000">
                      <a:alpha val="43137"/>
                    </a:srgbClr>
                  </a:outerShdw>
                </a:effectLst>
              </a:rPr>
              <a:t>1) </a:t>
            </a:r>
            <a:r>
              <a:rPr lang="en-IN" sz="4800" b="1" u="sng" dirty="0">
                <a:solidFill>
                  <a:srgbClr val="00B0F0"/>
                </a:solidFill>
                <a:effectLst>
                  <a:outerShdw blurRad="38100" dist="38100" dir="2700000" algn="tl">
                    <a:srgbClr val="000000">
                      <a:alpha val="43137"/>
                    </a:srgbClr>
                  </a:outerShdw>
                </a:effectLst>
              </a:rPr>
              <a:t>MISREPORTING</a:t>
            </a:r>
            <a:endParaRPr lang="en-IN" sz="4800" dirty="0"/>
          </a:p>
        </p:txBody>
      </p:sp>
      <p:sp>
        <p:nvSpPr>
          <p:cNvPr id="3" name="Content Placeholder 2">
            <a:extLst>
              <a:ext uri="{FF2B5EF4-FFF2-40B4-BE49-F238E27FC236}">
                <a16:creationId xmlns:a16="http://schemas.microsoft.com/office/drawing/2014/main" id="{A23B6F98-12FD-43FA-B66F-92CEAB75062B}"/>
              </a:ext>
            </a:extLst>
          </p:cNvPr>
          <p:cNvSpPr>
            <a:spLocks noGrp="1"/>
          </p:cNvSpPr>
          <p:nvPr>
            <p:ph idx="1"/>
          </p:nvPr>
        </p:nvSpPr>
        <p:spPr>
          <a:xfrm>
            <a:off x="838200" y="1825624"/>
            <a:ext cx="10515600" cy="4667251"/>
          </a:xfrm>
          <a:ln>
            <a:solidFill>
              <a:srgbClr val="00B0F0"/>
            </a:solidFill>
          </a:ln>
          <a:effectLst>
            <a:glow rad="228600">
              <a:schemeClr val="accent4">
                <a:satMod val="175000"/>
                <a:alpha val="40000"/>
              </a:schemeClr>
            </a:glow>
            <a:outerShdw blurRad="63500" sx="102000" sy="102000" algn="ctr" rotWithShape="0">
              <a:prstClr val="black">
                <a:alpha val="40000"/>
              </a:prstClr>
            </a:outerShdw>
          </a:effectLst>
        </p:spPr>
        <p:txBody>
          <a:bodyPr>
            <a:normAutofit fontScale="92500"/>
          </a:bodyPr>
          <a:lstStyle/>
          <a:p>
            <a:pPr>
              <a:buFont typeface="Wingdings" panose="05000000000000000000" pitchFamily="2" charset="2"/>
              <a:buChar char="v"/>
            </a:pPr>
            <a:r>
              <a:rPr lang="en-US" sz="3600" b="1" dirty="0">
                <a:solidFill>
                  <a:srgbClr val="FF0000"/>
                </a:solidFill>
              </a:rPr>
              <a:t> </a:t>
            </a:r>
            <a:r>
              <a:rPr lang="en-US" sz="3600" b="1" u="sng" dirty="0">
                <a:solidFill>
                  <a:srgbClr val="FF0000"/>
                </a:solidFill>
              </a:rPr>
              <a:t>Secret Reserves</a:t>
            </a:r>
            <a:r>
              <a:rPr lang="en-US" sz="3200" b="1" dirty="0">
                <a:solidFill>
                  <a:srgbClr val="FF0000"/>
                </a:solidFill>
              </a:rPr>
              <a:t>:- </a:t>
            </a:r>
            <a:r>
              <a:rPr lang="en-US" sz="3200" dirty="0"/>
              <a:t>Secret Reserve means </a:t>
            </a:r>
            <a:r>
              <a:rPr lang="en-US" sz="3200" b="1" i="1" u="sng" dirty="0">
                <a:solidFill>
                  <a:srgbClr val="00B050"/>
                </a:solidFill>
              </a:rPr>
              <a:t>part of profits secretly reserved for future use</a:t>
            </a:r>
            <a:r>
              <a:rPr lang="en-US" sz="3200" dirty="0"/>
              <a:t>. Secret Reserve are those </a:t>
            </a:r>
            <a:r>
              <a:rPr lang="en-US" sz="3200" b="1" i="1" u="sng" dirty="0">
                <a:solidFill>
                  <a:schemeClr val="accent2"/>
                </a:solidFill>
              </a:rPr>
              <a:t>reserves which are not shown on the face of the Balance Sheet</a:t>
            </a:r>
            <a:r>
              <a:rPr lang="en-US" sz="3200" dirty="0"/>
              <a:t>.</a:t>
            </a:r>
            <a:endParaRPr lang="en-US" sz="3200" b="1" dirty="0">
              <a:solidFill>
                <a:srgbClr val="FF0000"/>
              </a:solidFill>
            </a:endParaRPr>
          </a:p>
          <a:p>
            <a:pPr>
              <a:buFont typeface="Wingdings" panose="05000000000000000000" pitchFamily="2" charset="2"/>
              <a:buChar char="§"/>
            </a:pPr>
            <a:r>
              <a:rPr lang="en-US" sz="3200" b="1" u="sng" dirty="0">
                <a:solidFill>
                  <a:schemeClr val="accent4">
                    <a:lumMod val="75000"/>
                  </a:schemeClr>
                </a:solidFill>
              </a:rPr>
              <a:t>Eric Kohler defines</a:t>
            </a:r>
            <a:r>
              <a:rPr lang="en-US" sz="3200" dirty="0">
                <a:solidFill>
                  <a:schemeClr val="accent4">
                    <a:lumMod val="75000"/>
                  </a:schemeClr>
                </a:solidFill>
              </a:rPr>
              <a:t> </a:t>
            </a:r>
            <a:r>
              <a:rPr lang="en-US" sz="3200" dirty="0"/>
              <a:t>Secret Reserve as: “The Amount by which the </a:t>
            </a:r>
            <a:r>
              <a:rPr lang="en-US" sz="3200" b="1" i="1" u="sng" dirty="0">
                <a:solidFill>
                  <a:srgbClr val="FF0000"/>
                </a:solidFill>
              </a:rPr>
              <a:t>Net Worth has been deliberately understated</a:t>
            </a:r>
            <a:r>
              <a:rPr lang="en-US" sz="3200" dirty="0"/>
              <a:t> – a hidden reserve. Such a condition exists where the </a:t>
            </a:r>
            <a:r>
              <a:rPr lang="en-US" sz="3200" b="1" i="1" u="sng" dirty="0">
                <a:solidFill>
                  <a:srgbClr val="00B0F0"/>
                </a:solidFill>
              </a:rPr>
              <a:t>Assets are omitted or Undervalued</a:t>
            </a:r>
            <a:r>
              <a:rPr lang="en-US" sz="3200" dirty="0"/>
              <a:t> or Where </a:t>
            </a:r>
            <a:r>
              <a:rPr lang="en-US" sz="3200" b="1" i="1" u="sng" dirty="0">
                <a:solidFill>
                  <a:schemeClr val="accent2">
                    <a:lumMod val="50000"/>
                  </a:schemeClr>
                </a:solidFill>
              </a:rPr>
              <a:t>Liabilities are Overstated</a:t>
            </a:r>
            <a:r>
              <a:rPr lang="en-US" sz="3200" dirty="0"/>
              <a:t>.”</a:t>
            </a:r>
          </a:p>
          <a:p>
            <a:pPr>
              <a:buFont typeface="Wingdings" panose="05000000000000000000" pitchFamily="2" charset="2"/>
              <a:buChar char="ü"/>
            </a:pPr>
            <a:r>
              <a:rPr lang="en-US" sz="3200" b="1" dirty="0"/>
              <a:t> </a:t>
            </a:r>
            <a:r>
              <a:rPr lang="en-US" sz="3200" b="1" u="sng" dirty="0"/>
              <a:t>For Example</a:t>
            </a:r>
            <a:r>
              <a:rPr lang="en-US" sz="3200" b="1" dirty="0"/>
              <a:t>:- </a:t>
            </a:r>
            <a:r>
              <a:rPr lang="en-US" sz="3200" b="1" i="1" u="sng" dirty="0">
                <a:solidFill>
                  <a:srgbClr val="002060"/>
                </a:solidFill>
              </a:rPr>
              <a:t>Omitting to record new Fixed Assets in the Books</a:t>
            </a:r>
            <a:r>
              <a:rPr lang="en-US" sz="3200" b="1" dirty="0"/>
              <a:t>. </a:t>
            </a:r>
            <a:r>
              <a:rPr lang="en-US" sz="3200" dirty="0"/>
              <a:t>OR</a:t>
            </a:r>
            <a:r>
              <a:rPr lang="en-US" sz="3200" b="1" dirty="0"/>
              <a:t> </a:t>
            </a:r>
            <a:r>
              <a:rPr lang="en-US" sz="3200" b="1" i="1" u="sng" dirty="0">
                <a:solidFill>
                  <a:srgbClr val="C00000"/>
                </a:solidFill>
              </a:rPr>
              <a:t>Receipt from Sale price is treated as a Deposit from Debtor i.e. Capital Receipt</a:t>
            </a:r>
            <a:r>
              <a:rPr lang="en-US" sz="3200" b="1" dirty="0"/>
              <a:t>.</a:t>
            </a:r>
            <a:endParaRPr lang="en-IN" sz="3200" b="1" dirty="0">
              <a:solidFill>
                <a:srgbClr val="FF0000"/>
              </a:solidFill>
            </a:endParaRPr>
          </a:p>
        </p:txBody>
      </p:sp>
    </p:spTree>
    <p:extLst>
      <p:ext uri="{BB962C8B-B14F-4D97-AF65-F5344CB8AC3E}">
        <p14:creationId xmlns:p14="http://schemas.microsoft.com/office/powerpoint/2010/main" val="7371576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D1C1D-A352-42E7-AC5F-4AC41642377C}"/>
              </a:ext>
            </a:extLst>
          </p:cNvPr>
          <p:cNvSpPr>
            <a:spLocks noGrp="1"/>
          </p:cNvSpPr>
          <p:nvPr>
            <p:ph type="title"/>
          </p:nvPr>
        </p:nvSpPr>
        <p:spPr>
          <a:xfrm>
            <a:off x="1615440" y="365125"/>
            <a:ext cx="8930640" cy="1325563"/>
          </a:xfrm>
          <a:solidFill>
            <a:schemeClr val="accent6">
              <a:lumMod val="60000"/>
              <a:lumOff val="40000"/>
            </a:schemeClr>
          </a:solidFill>
          <a:ln>
            <a:solidFill>
              <a:schemeClr val="accent2">
                <a:lumMod val="50000"/>
              </a:schemeClr>
            </a:solidFill>
          </a:ln>
          <a:effectLst>
            <a:glow rad="228600">
              <a:schemeClr val="accent4">
                <a:satMod val="175000"/>
                <a:alpha val="40000"/>
              </a:schemeClr>
            </a:glow>
          </a:effectLst>
          <a:scene3d>
            <a:camera prst="perspectiveRelaxedModerately"/>
            <a:lightRig rig="threePt" dir="t"/>
          </a:scene3d>
          <a:sp3d>
            <a:bevelT w="101600" prst="riblet"/>
          </a:sp3d>
        </p:spPr>
        <p:txBody>
          <a:bodyPr/>
          <a:lstStyle/>
          <a:p>
            <a:pPr algn="ctr"/>
            <a:r>
              <a:rPr lang="en-IN" b="1" dirty="0">
                <a:solidFill>
                  <a:srgbClr val="FF0000"/>
                </a:solidFill>
              </a:rPr>
              <a:t>2) </a:t>
            </a:r>
            <a:r>
              <a:rPr lang="en-IN" b="1" u="sng" dirty="0">
                <a:solidFill>
                  <a:srgbClr val="FF0000"/>
                </a:solidFill>
              </a:rPr>
              <a:t>MISAPPROPRIATION</a:t>
            </a:r>
            <a:br>
              <a:rPr lang="en-IN" b="1" u="sng" dirty="0">
                <a:solidFill>
                  <a:srgbClr val="FF0000"/>
                </a:solidFill>
              </a:rPr>
            </a:br>
            <a:r>
              <a:rPr lang="en-IN" dirty="0">
                <a:solidFill>
                  <a:schemeClr val="accent2">
                    <a:lumMod val="50000"/>
                  </a:schemeClr>
                </a:solidFill>
              </a:rPr>
              <a:t>A) </a:t>
            </a:r>
            <a:r>
              <a:rPr lang="en-IN" sz="4400" u="sng" dirty="0">
                <a:solidFill>
                  <a:schemeClr val="accent2">
                    <a:lumMod val="50000"/>
                  </a:schemeClr>
                </a:solidFill>
              </a:rPr>
              <a:t>MISAPPROPRIATION OF CASH</a:t>
            </a:r>
            <a:endParaRPr lang="en-IN" u="sng" dirty="0">
              <a:solidFill>
                <a:schemeClr val="accent2">
                  <a:lumMod val="50000"/>
                </a:schemeClr>
              </a:solidFill>
            </a:endParaRPr>
          </a:p>
        </p:txBody>
      </p:sp>
      <p:sp>
        <p:nvSpPr>
          <p:cNvPr id="3" name="Content Placeholder 2">
            <a:extLst>
              <a:ext uri="{FF2B5EF4-FFF2-40B4-BE49-F238E27FC236}">
                <a16:creationId xmlns:a16="http://schemas.microsoft.com/office/drawing/2014/main" id="{07E93D40-03C4-4789-99BB-9A14AC3543F5}"/>
              </a:ext>
            </a:extLst>
          </p:cNvPr>
          <p:cNvSpPr>
            <a:spLocks noGrp="1"/>
          </p:cNvSpPr>
          <p:nvPr>
            <p:ph idx="1"/>
          </p:nvPr>
        </p:nvSpPr>
        <p:spPr>
          <a:ln>
            <a:solidFill>
              <a:srgbClr val="C00000"/>
            </a:solidFill>
          </a:ln>
          <a:effectLst>
            <a:glow rad="228600">
              <a:schemeClr val="accent2">
                <a:satMod val="175000"/>
                <a:alpha val="40000"/>
              </a:schemeClr>
            </a:glow>
            <a:outerShdw blurRad="50800" dist="38100" dir="8100000" algn="tr" rotWithShape="0">
              <a:prstClr val="black">
                <a:alpha val="40000"/>
              </a:prstClr>
            </a:outerShdw>
          </a:effectLst>
        </p:spPr>
        <p:txBody>
          <a:bodyPr>
            <a:normAutofit fontScale="92500"/>
          </a:bodyPr>
          <a:lstStyle/>
          <a:p>
            <a:r>
              <a:rPr lang="en-US" b="1" i="1" u="sng" dirty="0">
                <a:solidFill>
                  <a:srgbClr val="FF0000"/>
                </a:solidFill>
              </a:rPr>
              <a:t>Cash may be misappropriated, embezzled or stolen</a:t>
            </a:r>
            <a:r>
              <a:rPr lang="en-US" dirty="0"/>
              <a:t> out of a) Cash Received, b) Cash Paid, c) Cash Balance.</a:t>
            </a:r>
          </a:p>
          <a:p>
            <a:pPr marL="514350" indent="-514350">
              <a:buAutoNum type="alphaLcParenR"/>
            </a:pPr>
            <a:r>
              <a:rPr lang="en-US" sz="3200" b="1" u="sng" dirty="0">
                <a:solidFill>
                  <a:srgbClr val="00B0F0"/>
                </a:solidFill>
              </a:rPr>
              <a:t>From Cash Received</a:t>
            </a:r>
            <a:r>
              <a:rPr lang="en-US" dirty="0"/>
              <a:t>:- Cash Received may be misappropriated by -</a:t>
            </a:r>
          </a:p>
          <a:p>
            <a:pPr marL="571500" indent="-571500">
              <a:buAutoNum type="romanLcParenR"/>
            </a:pPr>
            <a:r>
              <a:rPr lang="en-US" b="1" i="1" u="sng" dirty="0">
                <a:solidFill>
                  <a:srgbClr val="002060"/>
                </a:solidFill>
              </a:rPr>
              <a:t>Not Recording Cash received</a:t>
            </a:r>
            <a:r>
              <a:rPr lang="en-US" dirty="0"/>
              <a:t>:- by not recording cash received at all or recording only part amount as received and pocketing the balance.</a:t>
            </a:r>
          </a:p>
          <a:p>
            <a:pPr>
              <a:buFont typeface="Wingdings" panose="05000000000000000000" pitchFamily="2" charset="2"/>
              <a:buChar char="ü"/>
            </a:pPr>
            <a:r>
              <a:rPr lang="en-US" dirty="0"/>
              <a:t> This is an </a:t>
            </a:r>
            <a:r>
              <a:rPr lang="en-US" b="1" i="1" u="sng" dirty="0">
                <a:solidFill>
                  <a:srgbClr val="92D050"/>
                </a:solidFill>
              </a:rPr>
              <a:t>Intentional error of omission</a:t>
            </a:r>
            <a:r>
              <a:rPr lang="en-US" dirty="0"/>
              <a:t> and occurs in case of -</a:t>
            </a:r>
          </a:p>
          <a:p>
            <a:pPr>
              <a:buFont typeface="Courier New" panose="02070309020205020404" pitchFamily="49" charset="0"/>
              <a:buChar char="o"/>
            </a:pPr>
            <a:r>
              <a:rPr lang="en-US" dirty="0"/>
              <a:t> Cash sales , Sale of Scrap, Sale of Assets e.g. Furniture</a:t>
            </a:r>
          </a:p>
          <a:p>
            <a:pPr>
              <a:buFont typeface="Courier New" panose="02070309020205020404" pitchFamily="49" charset="0"/>
              <a:buChar char="o"/>
            </a:pPr>
            <a:r>
              <a:rPr lang="en-US" dirty="0"/>
              <a:t> Windfall Gains e.g.:- Recovery of Bad debt, damages received, Discount from Creditors etc.</a:t>
            </a:r>
            <a:endParaRPr lang="en-IN" dirty="0"/>
          </a:p>
        </p:txBody>
      </p:sp>
    </p:spTree>
    <p:extLst>
      <p:ext uri="{BB962C8B-B14F-4D97-AF65-F5344CB8AC3E}">
        <p14:creationId xmlns:p14="http://schemas.microsoft.com/office/powerpoint/2010/main" val="37608504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C8FC5-BD56-4EB1-AE55-C1A527D15C99}"/>
              </a:ext>
            </a:extLst>
          </p:cNvPr>
          <p:cNvSpPr>
            <a:spLocks noGrp="1"/>
          </p:cNvSpPr>
          <p:nvPr>
            <p:ph type="title"/>
          </p:nvPr>
        </p:nvSpPr>
        <p:spPr>
          <a:xfrm>
            <a:off x="1412240" y="365125"/>
            <a:ext cx="9265920" cy="1325563"/>
          </a:xfrm>
          <a:solidFill>
            <a:schemeClr val="accent6">
              <a:lumMod val="60000"/>
              <a:lumOff val="40000"/>
            </a:schemeClr>
          </a:solidFill>
          <a:ln>
            <a:solidFill>
              <a:schemeClr val="accent2"/>
            </a:solidFill>
          </a:ln>
          <a:effectLst>
            <a:glow rad="228600">
              <a:schemeClr val="accent4">
                <a:satMod val="175000"/>
                <a:alpha val="40000"/>
              </a:schemeClr>
            </a:glow>
          </a:effectLst>
          <a:scene3d>
            <a:camera prst="perspectiveRelaxedModerately"/>
            <a:lightRig rig="threePt" dir="t"/>
          </a:scene3d>
          <a:sp3d>
            <a:bevelT w="114300" prst="hardEdge"/>
          </a:sp3d>
        </p:spPr>
        <p:txBody>
          <a:bodyPr/>
          <a:lstStyle/>
          <a:p>
            <a:pPr algn="ctr"/>
            <a:r>
              <a:rPr lang="en-IN" b="1" dirty="0">
                <a:solidFill>
                  <a:srgbClr val="FF0000"/>
                </a:solidFill>
              </a:rPr>
              <a:t>2) </a:t>
            </a:r>
            <a:r>
              <a:rPr lang="en-IN" b="1" u="sng" dirty="0">
                <a:solidFill>
                  <a:srgbClr val="FF0000"/>
                </a:solidFill>
              </a:rPr>
              <a:t>MISAPPROPRIATION</a:t>
            </a:r>
            <a:br>
              <a:rPr lang="en-IN" b="1" u="sng" dirty="0">
                <a:solidFill>
                  <a:srgbClr val="FF0000"/>
                </a:solidFill>
              </a:rPr>
            </a:br>
            <a:r>
              <a:rPr lang="en-IN" dirty="0">
                <a:solidFill>
                  <a:schemeClr val="accent2">
                    <a:lumMod val="50000"/>
                  </a:schemeClr>
                </a:solidFill>
              </a:rPr>
              <a:t>A) </a:t>
            </a:r>
            <a:r>
              <a:rPr lang="en-IN" sz="4400" u="sng" dirty="0">
                <a:solidFill>
                  <a:schemeClr val="accent2">
                    <a:lumMod val="50000"/>
                  </a:schemeClr>
                </a:solidFill>
              </a:rPr>
              <a:t>MISAPPROPRIATION OF CASH</a:t>
            </a:r>
            <a:endParaRPr lang="en-IN" dirty="0"/>
          </a:p>
        </p:txBody>
      </p:sp>
      <p:sp>
        <p:nvSpPr>
          <p:cNvPr id="3" name="Content Placeholder 2">
            <a:extLst>
              <a:ext uri="{FF2B5EF4-FFF2-40B4-BE49-F238E27FC236}">
                <a16:creationId xmlns:a16="http://schemas.microsoft.com/office/drawing/2014/main" id="{84549F95-C3F2-42AC-BDB6-8FE1A2808CE6}"/>
              </a:ext>
            </a:extLst>
          </p:cNvPr>
          <p:cNvSpPr>
            <a:spLocks noGrp="1"/>
          </p:cNvSpPr>
          <p:nvPr>
            <p:ph idx="1"/>
          </p:nvPr>
        </p:nvSpPr>
        <p:spPr>
          <a:xfrm>
            <a:off x="838200" y="1825625"/>
            <a:ext cx="10515600" cy="4057015"/>
          </a:xfrm>
          <a:ln>
            <a:solidFill>
              <a:schemeClr val="accent6">
                <a:lumMod val="50000"/>
              </a:schemeClr>
            </a:solidFill>
          </a:ln>
          <a:effectLst>
            <a:glow rad="228600">
              <a:schemeClr val="accent5">
                <a:satMod val="175000"/>
                <a:alpha val="40000"/>
              </a:schemeClr>
            </a:glow>
            <a:outerShdw blurRad="50800" dist="38100" dir="8100000" algn="tr" rotWithShape="0">
              <a:prstClr val="black">
                <a:alpha val="40000"/>
              </a:prstClr>
            </a:outerShdw>
          </a:effectLst>
        </p:spPr>
        <p:txBody>
          <a:bodyPr>
            <a:normAutofit/>
          </a:bodyPr>
          <a:lstStyle/>
          <a:p>
            <a:pPr marL="0" indent="0">
              <a:buNone/>
            </a:pPr>
            <a:r>
              <a:rPr lang="en-US" sz="4800" b="1" i="1" dirty="0">
                <a:solidFill>
                  <a:srgbClr val="00B0F0"/>
                </a:solidFill>
              </a:rPr>
              <a:t>ii) </a:t>
            </a:r>
            <a:r>
              <a:rPr lang="en-US" sz="4800" b="1" i="1" u="sng" dirty="0">
                <a:solidFill>
                  <a:srgbClr val="00B0F0"/>
                </a:solidFill>
              </a:rPr>
              <a:t>Teeming and Lading</a:t>
            </a:r>
            <a:r>
              <a:rPr lang="en-US" sz="4400" dirty="0"/>
              <a:t>:- by Teeming and Lading i.e. </a:t>
            </a:r>
            <a:r>
              <a:rPr lang="en-US" sz="4400" b="1" i="1" u="sng" dirty="0">
                <a:solidFill>
                  <a:srgbClr val="C00000"/>
                </a:solidFill>
              </a:rPr>
              <a:t>Pocketing the First receipt from Party X</a:t>
            </a:r>
            <a:r>
              <a:rPr lang="en-US" sz="4400" dirty="0"/>
              <a:t> and </a:t>
            </a:r>
            <a:r>
              <a:rPr lang="en-US" sz="4400" b="1" i="1" u="sng" dirty="0">
                <a:solidFill>
                  <a:srgbClr val="00B050"/>
                </a:solidFill>
              </a:rPr>
              <a:t>Showing Second receipt from Party Y as received from X</a:t>
            </a:r>
            <a:r>
              <a:rPr lang="en-US" sz="4400" dirty="0"/>
              <a:t>, then </a:t>
            </a:r>
            <a:r>
              <a:rPr lang="en-US" sz="4400" b="1" i="1" u="sng" dirty="0">
                <a:solidFill>
                  <a:srgbClr val="FF0000"/>
                </a:solidFill>
              </a:rPr>
              <a:t>Showing Third receipt from Party Z as received from Y</a:t>
            </a:r>
            <a:r>
              <a:rPr lang="en-US" sz="4400" dirty="0"/>
              <a:t> and so on and using the money meanwhile.</a:t>
            </a:r>
            <a:endParaRPr lang="en-IN" sz="4400" dirty="0"/>
          </a:p>
        </p:txBody>
      </p:sp>
    </p:spTree>
    <p:extLst>
      <p:ext uri="{BB962C8B-B14F-4D97-AF65-F5344CB8AC3E}">
        <p14:creationId xmlns:p14="http://schemas.microsoft.com/office/powerpoint/2010/main" val="30111445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B201A-E268-4B83-8BF2-78360F262EE5}"/>
              </a:ext>
            </a:extLst>
          </p:cNvPr>
          <p:cNvSpPr>
            <a:spLocks noGrp="1"/>
          </p:cNvSpPr>
          <p:nvPr>
            <p:ph type="title"/>
          </p:nvPr>
        </p:nvSpPr>
        <p:spPr>
          <a:xfrm>
            <a:off x="1676400" y="365125"/>
            <a:ext cx="8930640" cy="1325563"/>
          </a:xfrm>
          <a:solidFill>
            <a:schemeClr val="accent6">
              <a:lumMod val="40000"/>
              <a:lumOff val="60000"/>
            </a:schemeClr>
          </a:solidFill>
          <a:ln>
            <a:solidFill>
              <a:schemeClr val="accent2"/>
            </a:solidFill>
          </a:ln>
          <a:effectLst>
            <a:glow rad="228600">
              <a:schemeClr val="accent4">
                <a:satMod val="175000"/>
                <a:alpha val="40000"/>
              </a:schemeClr>
            </a:glow>
          </a:effectLst>
          <a:scene3d>
            <a:camera prst="perspectiveRelaxedModerately"/>
            <a:lightRig rig="threePt" dir="t"/>
          </a:scene3d>
          <a:sp3d>
            <a:bevelT w="114300" prst="hardEdge"/>
          </a:sp3d>
        </p:spPr>
        <p:txBody>
          <a:bodyPr/>
          <a:lstStyle/>
          <a:p>
            <a:pPr algn="ctr"/>
            <a:r>
              <a:rPr lang="en-IN" b="1" dirty="0">
                <a:solidFill>
                  <a:srgbClr val="FF0000"/>
                </a:solidFill>
              </a:rPr>
              <a:t>2) </a:t>
            </a:r>
            <a:r>
              <a:rPr lang="en-IN" b="1" u="sng" dirty="0">
                <a:solidFill>
                  <a:srgbClr val="FF0000"/>
                </a:solidFill>
              </a:rPr>
              <a:t>MISAPPROPRIATION</a:t>
            </a:r>
            <a:br>
              <a:rPr lang="en-IN" b="1" u="sng" dirty="0">
                <a:solidFill>
                  <a:srgbClr val="FF0000"/>
                </a:solidFill>
              </a:rPr>
            </a:br>
            <a:r>
              <a:rPr lang="en-IN" dirty="0">
                <a:solidFill>
                  <a:schemeClr val="accent2">
                    <a:lumMod val="50000"/>
                  </a:schemeClr>
                </a:solidFill>
              </a:rPr>
              <a:t>A) </a:t>
            </a:r>
            <a:r>
              <a:rPr lang="en-IN" sz="4400" u="sng" dirty="0">
                <a:solidFill>
                  <a:schemeClr val="accent2">
                    <a:lumMod val="50000"/>
                  </a:schemeClr>
                </a:solidFill>
              </a:rPr>
              <a:t>MISAPPROPRIATION OF CASH</a:t>
            </a:r>
            <a:endParaRPr lang="en-IN" dirty="0"/>
          </a:p>
        </p:txBody>
      </p:sp>
      <p:sp>
        <p:nvSpPr>
          <p:cNvPr id="3" name="Content Placeholder 2">
            <a:extLst>
              <a:ext uri="{FF2B5EF4-FFF2-40B4-BE49-F238E27FC236}">
                <a16:creationId xmlns:a16="http://schemas.microsoft.com/office/drawing/2014/main" id="{F9D4EEC2-B267-4578-9750-4F0C1F7E9850}"/>
              </a:ext>
            </a:extLst>
          </p:cNvPr>
          <p:cNvSpPr>
            <a:spLocks noGrp="1"/>
          </p:cNvSpPr>
          <p:nvPr>
            <p:ph idx="1"/>
          </p:nvPr>
        </p:nvSpPr>
        <p:spPr>
          <a:xfrm>
            <a:off x="838200" y="1825625"/>
            <a:ext cx="10515600" cy="4250055"/>
          </a:xfrm>
          <a:ln>
            <a:solidFill>
              <a:srgbClr val="00B0F0"/>
            </a:solidFill>
          </a:ln>
          <a:effectLst>
            <a:glow rad="228600">
              <a:schemeClr val="accent5">
                <a:satMod val="175000"/>
                <a:alpha val="40000"/>
              </a:schemeClr>
            </a:glow>
            <a:outerShdw blurRad="50800" dist="38100" dir="8100000" algn="tr" rotWithShape="0">
              <a:prstClr val="black">
                <a:alpha val="40000"/>
              </a:prstClr>
            </a:outerShdw>
          </a:effectLst>
        </p:spPr>
        <p:txBody>
          <a:bodyPr>
            <a:normAutofit/>
          </a:bodyPr>
          <a:lstStyle/>
          <a:p>
            <a:pPr marL="0" indent="0">
              <a:buNone/>
            </a:pPr>
            <a:r>
              <a:rPr lang="en-US" sz="3200" b="1" dirty="0"/>
              <a:t> </a:t>
            </a:r>
            <a:r>
              <a:rPr lang="en-IN" sz="3200" b="1" dirty="0">
                <a:solidFill>
                  <a:srgbClr val="92D050"/>
                </a:solidFill>
              </a:rPr>
              <a:t>b) </a:t>
            </a:r>
            <a:r>
              <a:rPr lang="en-IN" sz="3200" b="1" u="sng" dirty="0">
                <a:solidFill>
                  <a:srgbClr val="92D050"/>
                </a:solidFill>
              </a:rPr>
              <a:t>From Cash Payments</a:t>
            </a:r>
            <a:r>
              <a:rPr lang="en-IN" sz="3200" b="1" i="1" dirty="0">
                <a:solidFill>
                  <a:srgbClr val="92D050"/>
                </a:solidFill>
              </a:rPr>
              <a:t>:-</a:t>
            </a:r>
            <a:r>
              <a:rPr lang="en-US" sz="3200" dirty="0"/>
              <a:t> Cash may be misappropriated out of Cash Payments by </a:t>
            </a:r>
            <a:r>
              <a:rPr lang="en-US" sz="3200" b="1" i="1" u="sng" dirty="0">
                <a:solidFill>
                  <a:schemeClr val="accent2"/>
                </a:solidFill>
              </a:rPr>
              <a:t>Recording dummy or excess payments</a:t>
            </a:r>
            <a:r>
              <a:rPr lang="en-US" sz="3200" dirty="0"/>
              <a:t>.</a:t>
            </a:r>
          </a:p>
          <a:p>
            <a:pPr>
              <a:buFont typeface="Wingdings" panose="05000000000000000000" pitchFamily="2" charset="2"/>
              <a:buChar char="ü"/>
            </a:pPr>
            <a:r>
              <a:rPr lang="en-US" sz="3200" dirty="0"/>
              <a:t> Like </a:t>
            </a:r>
            <a:r>
              <a:rPr lang="en-US" sz="3200" b="1" i="1" u="sng" dirty="0">
                <a:solidFill>
                  <a:srgbClr val="C00000"/>
                </a:solidFill>
              </a:rPr>
              <a:t>Salaries or Wages may be shown as paid to dummy employees</a:t>
            </a:r>
            <a:r>
              <a:rPr lang="en-US" sz="3200" dirty="0"/>
              <a:t> or</a:t>
            </a:r>
          </a:p>
          <a:p>
            <a:pPr>
              <a:buFont typeface="Wingdings" panose="05000000000000000000" pitchFamily="2" charset="2"/>
              <a:buChar char="ü"/>
            </a:pPr>
            <a:r>
              <a:rPr lang="en-US" sz="3200" dirty="0"/>
              <a:t> </a:t>
            </a:r>
            <a:r>
              <a:rPr lang="en-US" sz="3200" b="1" i="1" u="sng" dirty="0">
                <a:solidFill>
                  <a:srgbClr val="00B050"/>
                </a:solidFill>
              </a:rPr>
              <a:t>Amount paid may be shown as higher than the Actual Payment</a:t>
            </a:r>
            <a:r>
              <a:rPr lang="en-US" sz="3200" dirty="0"/>
              <a:t>.</a:t>
            </a:r>
          </a:p>
          <a:p>
            <a:pPr marL="0" indent="0">
              <a:buNone/>
            </a:pPr>
            <a:r>
              <a:rPr lang="en-US" sz="3200" b="1" dirty="0">
                <a:solidFill>
                  <a:srgbClr val="FF0000"/>
                </a:solidFill>
              </a:rPr>
              <a:t>c) </a:t>
            </a:r>
            <a:r>
              <a:rPr lang="en-US" sz="3200" b="1" u="sng" dirty="0">
                <a:solidFill>
                  <a:srgbClr val="FF0000"/>
                </a:solidFill>
              </a:rPr>
              <a:t>From Cash Balance</a:t>
            </a:r>
            <a:r>
              <a:rPr lang="en-US" sz="3200" dirty="0"/>
              <a:t>:- Cash may be actually </a:t>
            </a:r>
            <a:r>
              <a:rPr lang="en-US" sz="3200" b="1" i="1" u="sng" dirty="0">
                <a:solidFill>
                  <a:srgbClr val="002060"/>
                </a:solidFill>
              </a:rPr>
              <a:t>Stolen or embezzled out of the Cash in Hand Lying in the Cash Box</a:t>
            </a:r>
            <a:r>
              <a:rPr lang="en-US" sz="3200" dirty="0"/>
              <a:t>.</a:t>
            </a:r>
            <a:endParaRPr lang="en-IN" sz="3200" dirty="0"/>
          </a:p>
        </p:txBody>
      </p:sp>
    </p:spTree>
    <p:extLst>
      <p:ext uri="{BB962C8B-B14F-4D97-AF65-F5344CB8AC3E}">
        <p14:creationId xmlns:p14="http://schemas.microsoft.com/office/powerpoint/2010/main" val="9496030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F5F45-A781-4DB5-B11D-72F030734866}"/>
              </a:ext>
            </a:extLst>
          </p:cNvPr>
          <p:cNvSpPr>
            <a:spLocks noGrp="1"/>
          </p:cNvSpPr>
          <p:nvPr>
            <p:ph type="title"/>
          </p:nvPr>
        </p:nvSpPr>
        <p:spPr>
          <a:xfrm>
            <a:off x="1402080" y="365125"/>
            <a:ext cx="9438640" cy="1325563"/>
          </a:xfrm>
          <a:solidFill>
            <a:schemeClr val="accent4">
              <a:lumMod val="60000"/>
              <a:lumOff val="40000"/>
            </a:schemeClr>
          </a:solidFill>
          <a:ln>
            <a:solidFill>
              <a:schemeClr val="accent1"/>
            </a:solidFill>
          </a:ln>
          <a:effectLst>
            <a:glow rad="228600">
              <a:schemeClr val="accent2">
                <a:satMod val="175000"/>
                <a:alpha val="40000"/>
              </a:schemeClr>
            </a:glow>
          </a:effectLst>
          <a:scene3d>
            <a:camera prst="perspectiveRelaxedModerately"/>
            <a:lightRig rig="threePt" dir="t"/>
          </a:scene3d>
          <a:sp3d>
            <a:bevelT w="101600" prst="riblet"/>
          </a:sp3d>
        </p:spPr>
        <p:txBody>
          <a:bodyPr/>
          <a:lstStyle/>
          <a:p>
            <a:pPr algn="ctr"/>
            <a:r>
              <a:rPr lang="en-IN" b="1" dirty="0">
                <a:solidFill>
                  <a:srgbClr val="FF0000"/>
                </a:solidFill>
              </a:rPr>
              <a:t>2) </a:t>
            </a:r>
            <a:r>
              <a:rPr lang="en-IN" b="1" u="sng" dirty="0">
                <a:solidFill>
                  <a:srgbClr val="FF0000"/>
                </a:solidFill>
              </a:rPr>
              <a:t>MISAPPROPRIATION</a:t>
            </a:r>
            <a:br>
              <a:rPr lang="en-IN" b="1" u="sng" dirty="0">
                <a:solidFill>
                  <a:srgbClr val="FF0000"/>
                </a:solidFill>
              </a:rPr>
            </a:br>
            <a:r>
              <a:rPr lang="en-IN" dirty="0">
                <a:solidFill>
                  <a:schemeClr val="accent2">
                    <a:lumMod val="50000"/>
                  </a:schemeClr>
                </a:solidFill>
              </a:rPr>
              <a:t>A) </a:t>
            </a:r>
            <a:r>
              <a:rPr lang="en-IN" sz="4400" u="sng" dirty="0">
                <a:solidFill>
                  <a:schemeClr val="accent2">
                    <a:lumMod val="50000"/>
                  </a:schemeClr>
                </a:solidFill>
              </a:rPr>
              <a:t>MISAPPROPRIATION OF GOODS</a:t>
            </a:r>
            <a:endParaRPr lang="en-IN" dirty="0"/>
          </a:p>
        </p:txBody>
      </p:sp>
      <p:sp>
        <p:nvSpPr>
          <p:cNvPr id="3" name="Content Placeholder 2">
            <a:extLst>
              <a:ext uri="{FF2B5EF4-FFF2-40B4-BE49-F238E27FC236}">
                <a16:creationId xmlns:a16="http://schemas.microsoft.com/office/drawing/2014/main" id="{914A8AB7-62A6-48AE-8F75-D27913A4CDFA}"/>
              </a:ext>
            </a:extLst>
          </p:cNvPr>
          <p:cNvSpPr>
            <a:spLocks noGrp="1"/>
          </p:cNvSpPr>
          <p:nvPr>
            <p:ph idx="1"/>
          </p:nvPr>
        </p:nvSpPr>
        <p:spPr>
          <a:xfrm>
            <a:off x="838200" y="1825625"/>
            <a:ext cx="10515600" cy="4219575"/>
          </a:xfrm>
          <a:ln>
            <a:solidFill>
              <a:srgbClr val="FF0000"/>
            </a:solidFill>
          </a:ln>
          <a:effectLst>
            <a:glow rad="228600">
              <a:schemeClr val="accent5">
                <a:satMod val="175000"/>
                <a:alpha val="40000"/>
              </a:schemeClr>
            </a:glow>
            <a:outerShdw blurRad="50800" dist="38100" dir="5400000" algn="t" rotWithShape="0">
              <a:prstClr val="black">
                <a:alpha val="40000"/>
              </a:prstClr>
            </a:outerShdw>
          </a:effectLst>
        </p:spPr>
        <p:txBody>
          <a:bodyPr>
            <a:normAutofit/>
          </a:bodyPr>
          <a:lstStyle/>
          <a:p>
            <a:r>
              <a:rPr lang="en-US" sz="3200" b="1" i="1" u="sng" dirty="0">
                <a:solidFill>
                  <a:srgbClr val="FF0000"/>
                </a:solidFill>
              </a:rPr>
              <a:t>Goods may be misappropriated, or stolen</a:t>
            </a:r>
            <a:r>
              <a:rPr lang="en-US" sz="3200" dirty="0"/>
              <a:t> out of a) Goods Received, b) Goods Dispatched, c) Stock in hand.</a:t>
            </a:r>
          </a:p>
          <a:p>
            <a:pPr marL="0" indent="0">
              <a:buNone/>
            </a:pPr>
            <a:r>
              <a:rPr lang="en-US" sz="3600" b="1" dirty="0">
                <a:solidFill>
                  <a:srgbClr val="FF0000"/>
                </a:solidFill>
              </a:rPr>
              <a:t>a) </a:t>
            </a:r>
            <a:r>
              <a:rPr lang="en-US" sz="3600" b="1" u="sng" dirty="0">
                <a:solidFill>
                  <a:srgbClr val="FF0000"/>
                </a:solidFill>
              </a:rPr>
              <a:t>From Goods Received</a:t>
            </a:r>
            <a:r>
              <a:rPr lang="en-US" sz="3200" dirty="0"/>
              <a:t>:- Goods Received may be misappropriated by </a:t>
            </a:r>
            <a:r>
              <a:rPr lang="en-US" sz="3200" b="1" i="1" u="sng" dirty="0">
                <a:solidFill>
                  <a:schemeClr val="accent1"/>
                </a:solidFill>
              </a:rPr>
              <a:t>Not Recording Goods Received at all</a:t>
            </a:r>
            <a:r>
              <a:rPr lang="en-US" sz="3200" dirty="0"/>
              <a:t> or </a:t>
            </a:r>
            <a:r>
              <a:rPr lang="en-US" sz="3200" b="1" i="1" u="sng" dirty="0">
                <a:solidFill>
                  <a:srgbClr val="C00000"/>
                </a:solidFill>
              </a:rPr>
              <a:t>Recording only part quantity as received and misappropriating the balance</a:t>
            </a:r>
            <a:r>
              <a:rPr lang="en-US" sz="3200" dirty="0"/>
              <a:t>. </a:t>
            </a:r>
          </a:p>
          <a:p>
            <a:pPr>
              <a:buFont typeface="Wingdings" panose="05000000000000000000" pitchFamily="2" charset="2"/>
              <a:buChar char="ü"/>
            </a:pPr>
            <a:r>
              <a:rPr lang="en-US" sz="3200" dirty="0"/>
              <a:t> This is an </a:t>
            </a:r>
            <a:r>
              <a:rPr lang="en-US" sz="3200" b="1" i="1" u="sng" dirty="0">
                <a:solidFill>
                  <a:srgbClr val="92D050"/>
                </a:solidFill>
              </a:rPr>
              <a:t>Intentional Error of Omission</a:t>
            </a:r>
            <a:r>
              <a:rPr lang="en-US" sz="3200" dirty="0"/>
              <a:t> and occurs in case of </a:t>
            </a:r>
            <a:r>
              <a:rPr lang="en-US" sz="3200" b="1" i="1" u="sng" dirty="0">
                <a:solidFill>
                  <a:srgbClr val="FFC000"/>
                </a:solidFill>
              </a:rPr>
              <a:t>weak control over Purchases and storage</a:t>
            </a:r>
            <a:r>
              <a:rPr lang="en-US" sz="3200" dirty="0"/>
              <a:t>.</a:t>
            </a:r>
          </a:p>
          <a:p>
            <a:pPr marL="0" indent="0">
              <a:buNone/>
            </a:pPr>
            <a:endParaRPr lang="en-IN" sz="3200" dirty="0"/>
          </a:p>
        </p:txBody>
      </p:sp>
    </p:spTree>
    <p:extLst>
      <p:ext uri="{BB962C8B-B14F-4D97-AF65-F5344CB8AC3E}">
        <p14:creationId xmlns:p14="http://schemas.microsoft.com/office/powerpoint/2010/main" val="3469666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E504-36AC-4C95-8602-B1337672A5DF}"/>
              </a:ext>
            </a:extLst>
          </p:cNvPr>
          <p:cNvSpPr>
            <a:spLocks noGrp="1"/>
          </p:cNvSpPr>
          <p:nvPr>
            <p:ph type="title"/>
          </p:nvPr>
        </p:nvSpPr>
        <p:spPr>
          <a:xfrm>
            <a:off x="1757362" y="161925"/>
            <a:ext cx="8886825" cy="1571625"/>
          </a:xfrm>
          <a:solidFill>
            <a:schemeClr val="accent2">
              <a:lumMod val="40000"/>
              <a:lumOff val="60000"/>
            </a:schemeClr>
          </a:solidFill>
          <a:ln>
            <a:solidFill>
              <a:schemeClr val="accent1"/>
            </a:solidFill>
          </a:ln>
          <a:effectLst>
            <a:glow rad="228600">
              <a:schemeClr val="accent4">
                <a:satMod val="175000"/>
                <a:alpha val="40000"/>
              </a:schemeClr>
            </a:glow>
          </a:effectLst>
          <a:scene3d>
            <a:camera prst="perspectiveRelaxedModerately"/>
            <a:lightRig rig="threePt" dir="t"/>
          </a:scene3d>
          <a:sp3d>
            <a:bevelT w="101600" prst="riblet"/>
          </a:sp3d>
        </p:spPr>
        <p:txBody>
          <a:bodyPr>
            <a:normAutofit fontScale="90000"/>
          </a:bodyPr>
          <a:lstStyle/>
          <a:p>
            <a:pPr algn="ctr"/>
            <a:r>
              <a:rPr lang="en-US" b="1" u="sng" dirty="0"/>
              <a:t>DEFINITION OF AUDITING GIVEN BY ICAI (INSTITUTE OF CHARTERED ACCOUNTANT OF INDIA)</a:t>
            </a:r>
            <a:endParaRPr lang="en-IN" b="1" u="sng" dirty="0"/>
          </a:p>
        </p:txBody>
      </p:sp>
      <p:sp>
        <p:nvSpPr>
          <p:cNvPr id="3" name="Content Placeholder 2">
            <a:extLst>
              <a:ext uri="{FF2B5EF4-FFF2-40B4-BE49-F238E27FC236}">
                <a16:creationId xmlns:a16="http://schemas.microsoft.com/office/drawing/2014/main" id="{7E0E0419-0564-49A0-9980-4DDFA5E9FC7C}"/>
              </a:ext>
            </a:extLst>
          </p:cNvPr>
          <p:cNvSpPr>
            <a:spLocks noGrp="1"/>
          </p:cNvSpPr>
          <p:nvPr>
            <p:ph idx="1"/>
          </p:nvPr>
        </p:nvSpPr>
        <p:spPr>
          <a:xfrm>
            <a:off x="1057275" y="1825625"/>
            <a:ext cx="10296525" cy="4632326"/>
          </a:xfrm>
          <a:ln>
            <a:solidFill>
              <a:schemeClr val="tx2">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Autofit/>
          </a:bodyPr>
          <a:lstStyle/>
          <a:p>
            <a:r>
              <a:rPr lang="en-US" sz="3600" dirty="0"/>
              <a:t>“Auditing is The </a:t>
            </a:r>
            <a:r>
              <a:rPr lang="en-US" sz="3600" b="1" i="1" u="sng" dirty="0">
                <a:solidFill>
                  <a:srgbClr val="FF0000"/>
                </a:solidFill>
              </a:rPr>
              <a:t>Independent Examination</a:t>
            </a:r>
            <a:r>
              <a:rPr lang="en-US" sz="3600" dirty="0"/>
              <a:t> of </a:t>
            </a:r>
          </a:p>
          <a:p>
            <a:pPr marL="0" indent="0">
              <a:buNone/>
            </a:pPr>
            <a:r>
              <a:rPr lang="en-US" sz="3600" dirty="0"/>
              <a:t>    </a:t>
            </a:r>
            <a:r>
              <a:rPr lang="en-US" sz="3600" b="1" i="1" u="sng" dirty="0">
                <a:solidFill>
                  <a:schemeClr val="accent1"/>
                </a:solidFill>
              </a:rPr>
              <a:t>Financial Statement of an Entity</a:t>
            </a:r>
            <a:r>
              <a:rPr lang="en-US" sz="3600" dirty="0"/>
              <a:t>,</a:t>
            </a:r>
          </a:p>
          <a:p>
            <a:pPr marL="0" indent="0">
              <a:buNone/>
            </a:pPr>
            <a:r>
              <a:rPr lang="en-US" sz="3600" dirty="0"/>
              <a:t>    </a:t>
            </a:r>
            <a:r>
              <a:rPr lang="en-US" sz="3600" b="1" i="1" u="sng" dirty="0">
                <a:solidFill>
                  <a:schemeClr val="accent2"/>
                </a:solidFill>
              </a:rPr>
              <a:t>Whether Profit oriented or not</a:t>
            </a:r>
            <a:r>
              <a:rPr lang="en-US" sz="3600" dirty="0"/>
              <a:t>, and </a:t>
            </a:r>
          </a:p>
          <a:p>
            <a:pPr marL="0" indent="0">
              <a:buNone/>
            </a:pPr>
            <a:r>
              <a:rPr lang="en-US" sz="3600" dirty="0"/>
              <a:t>    </a:t>
            </a:r>
            <a:r>
              <a:rPr lang="en-US" sz="3600" b="1" i="1" u="sng" dirty="0">
                <a:solidFill>
                  <a:schemeClr val="accent1">
                    <a:lumMod val="50000"/>
                  </a:schemeClr>
                </a:solidFill>
              </a:rPr>
              <a:t>Irrespective of its size or Legal form</a:t>
            </a:r>
            <a:r>
              <a:rPr lang="en-US" sz="3600" dirty="0"/>
              <a:t>,</a:t>
            </a:r>
          </a:p>
          <a:p>
            <a:pPr marL="0" indent="0">
              <a:buNone/>
            </a:pPr>
            <a:r>
              <a:rPr lang="en-US" sz="3600" dirty="0"/>
              <a:t>    And such an Examination is conducted to comment</a:t>
            </a:r>
          </a:p>
          <a:p>
            <a:pPr marL="0" indent="0">
              <a:buNone/>
            </a:pPr>
            <a:r>
              <a:rPr lang="en-US" sz="3600" dirty="0"/>
              <a:t>    Whether the Financial Statement are</a:t>
            </a:r>
          </a:p>
          <a:p>
            <a:pPr marL="0" indent="0">
              <a:buNone/>
            </a:pPr>
            <a:r>
              <a:rPr lang="en-US" sz="3600" dirty="0"/>
              <a:t>    </a:t>
            </a:r>
            <a:r>
              <a:rPr lang="en-US" sz="3600" b="1" i="1" u="sng" dirty="0">
                <a:solidFill>
                  <a:srgbClr val="C00000"/>
                </a:solidFill>
              </a:rPr>
              <a:t>Showing True and Fair view or not</a:t>
            </a:r>
            <a:r>
              <a:rPr lang="en-US" sz="3600" dirty="0"/>
              <a:t>.”</a:t>
            </a:r>
          </a:p>
        </p:txBody>
      </p:sp>
    </p:spTree>
    <p:extLst>
      <p:ext uri="{BB962C8B-B14F-4D97-AF65-F5344CB8AC3E}">
        <p14:creationId xmlns:p14="http://schemas.microsoft.com/office/powerpoint/2010/main" val="1988180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F85C3-3580-4307-A621-7E67B445CAD7}"/>
              </a:ext>
            </a:extLst>
          </p:cNvPr>
          <p:cNvSpPr>
            <a:spLocks noGrp="1"/>
          </p:cNvSpPr>
          <p:nvPr>
            <p:ph type="title"/>
          </p:nvPr>
        </p:nvSpPr>
        <p:spPr>
          <a:xfrm>
            <a:off x="1412240" y="365125"/>
            <a:ext cx="9367520" cy="1325563"/>
          </a:xfrm>
          <a:solidFill>
            <a:schemeClr val="accent4">
              <a:lumMod val="40000"/>
              <a:lumOff val="60000"/>
            </a:schemeClr>
          </a:solidFill>
          <a:ln>
            <a:solidFill>
              <a:schemeClr val="accent1"/>
            </a:solidFill>
          </a:ln>
          <a:effectLst>
            <a:glow rad="228600">
              <a:schemeClr val="accent2">
                <a:satMod val="175000"/>
                <a:alpha val="40000"/>
              </a:schemeClr>
            </a:glow>
          </a:effectLst>
          <a:scene3d>
            <a:camera prst="perspectiveRelaxedModerately"/>
            <a:lightRig rig="threePt" dir="t"/>
          </a:scene3d>
          <a:sp3d>
            <a:bevelT w="101600" prst="riblet"/>
          </a:sp3d>
        </p:spPr>
        <p:txBody>
          <a:bodyPr/>
          <a:lstStyle/>
          <a:p>
            <a:pPr algn="ctr"/>
            <a:r>
              <a:rPr lang="en-IN" b="1" dirty="0">
                <a:solidFill>
                  <a:srgbClr val="FF0000"/>
                </a:solidFill>
              </a:rPr>
              <a:t>2) </a:t>
            </a:r>
            <a:r>
              <a:rPr lang="en-IN" b="1" u="sng" dirty="0">
                <a:solidFill>
                  <a:srgbClr val="FF0000"/>
                </a:solidFill>
              </a:rPr>
              <a:t>MISAPPROPRIATION</a:t>
            </a:r>
            <a:br>
              <a:rPr lang="en-IN" b="1" u="sng" dirty="0">
                <a:solidFill>
                  <a:srgbClr val="FF0000"/>
                </a:solidFill>
              </a:rPr>
            </a:br>
            <a:r>
              <a:rPr lang="en-IN" dirty="0">
                <a:solidFill>
                  <a:schemeClr val="accent2">
                    <a:lumMod val="50000"/>
                  </a:schemeClr>
                </a:solidFill>
              </a:rPr>
              <a:t>A) </a:t>
            </a:r>
            <a:r>
              <a:rPr lang="en-IN" sz="4400" u="sng" dirty="0">
                <a:solidFill>
                  <a:schemeClr val="accent2">
                    <a:lumMod val="50000"/>
                  </a:schemeClr>
                </a:solidFill>
              </a:rPr>
              <a:t>MISAPPROPRIATION OF GOODS</a:t>
            </a:r>
            <a:endParaRPr lang="en-IN" dirty="0"/>
          </a:p>
        </p:txBody>
      </p:sp>
      <p:sp>
        <p:nvSpPr>
          <p:cNvPr id="3" name="Content Placeholder 2">
            <a:extLst>
              <a:ext uri="{FF2B5EF4-FFF2-40B4-BE49-F238E27FC236}">
                <a16:creationId xmlns:a16="http://schemas.microsoft.com/office/drawing/2014/main" id="{4C391532-D32D-49D6-84F5-073CF6F9E5C2}"/>
              </a:ext>
            </a:extLst>
          </p:cNvPr>
          <p:cNvSpPr>
            <a:spLocks noGrp="1"/>
          </p:cNvSpPr>
          <p:nvPr>
            <p:ph idx="1"/>
          </p:nvPr>
        </p:nvSpPr>
        <p:spPr>
          <a:ln>
            <a:solidFill>
              <a:schemeClr val="accent6">
                <a:lumMod val="50000"/>
              </a:schemeClr>
            </a:solidFill>
          </a:ln>
          <a:effectLst>
            <a:glow rad="228600">
              <a:schemeClr val="accent1">
                <a:satMod val="175000"/>
                <a:alpha val="40000"/>
              </a:schemeClr>
            </a:glow>
            <a:outerShdw blurRad="50800" dist="38100" dir="8100000" algn="tr" rotWithShape="0">
              <a:prstClr val="black">
                <a:alpha val="40000"/>
              </a:prstClr>
            </a:outerShdw>
          </a:effectLst>
        </p:spPr>
        <p:txBody>
          <a:bodyPr>
            <a:normAutofit/>
          </a:bodyPr>
          <a:lstStyle/>
          <a:p>
            <a:pPr marL="0" indent="0">
              <a:buNone/>
            </a:pPr>
            <a:r>
              <a:rPr lang="en-US" sz="4000" b="1" dirty="0">
                <a:solidFill>
                  <a:srgbClr val="00B0F0"/>
                </a:solidFill>
              </a:rPr>
              <a:t> b) </a:t>
            </a:r>
            <a:r>
              <a:rPr lang="en-US" sz="4000" b="1" u="sng" dirty="0">
                <a:solidFill>
                  <a:srgbClr val="00B0F0"/>
                </a:solidFill>
              </a:rPr>
              <a:t>From Goods Dispatched</a:t>
            </a:r>
            <a:r>
              <a:rPr lang="en-US" sz="4000" dirty="0"/>
              <a:t>:- Goods may be misappropriated out of despatches by </a:t>
            </a:r>
            <a:r>
              <a:rPr lang="en-US" sz="4000" b="1" i="1" u="sng" dirty="0">
                <a:solidFill>
                  <a:srgbClr val="C00000"/>
                </a:solidFill>
              </a:rPr>
              <a:t>recording Dummy or Excess Sales</a:t>
            </a:r>
            <a:r>
              <a:rPr lang="en-US" sz="4000" dirty="0"/>
              <a:t>.</a:t>
            </a:r>
          </a:p>
          <a:p>
            <a:pPr marL="0" indent="0">
              <a:buNone/>
            </a:pPr>
            <a:endParaRPr lang="en-US" sz="4000" dirty="0"/>
          </a:p>
          <a:p>
            <a:pPr marL="0" indent="0">
              <a:buNone/>
            </a:pPr>
            <a:r>
              <a:rPr lang="en-US" sz="4000" b="1" dirty="0">
                <a:solidFill>
                  <a:srgbClr val="FF0000"/>
                </a:solidFill>
              </a:rPr>
              <a:t>c) </a:t>
            </a:r>
            <a:r>
              <a:rPr lang="en-US" sz="4000" b="1" u="sng" dirty="0">
                <a:solidFill>
                  <a:srgbClr val="FF0000"/>
                </a:solidFill>
              </a:rPr>
              <a:t>From Stock in Hand</a:t>
            </a:r>
            <a:r>
              <a:rPr lang="en-US" sz="4000" dirty="0"/>
              <a:t>:- Goods may be actually </a:t>
            </a:r>
            <a:r>
              <a:rPr lang="en-US" sz="4000" b="1" i="1" u="sng" dirty="0">
                <a:solidFill>
                  <a:srgbClr val="002060"/>
                </a:solidFill>
              </a:rPr>
              <a:t>Stolen out of the Stock</a:t>
            </a:r>
            <a:r>
              <a:rPr lang="en-US" sz="4000" dirty="0"/>
              <a:t> in hand lying in the warehouse.</a:t>
            </a:r>
            <a:endParaRPr lang="en-IN" sz="4000" dirty="0"/>
          </a:p>
        </p:txBody>
      </p:sp>
    </p:spTree>
    <p:extLst>
      <p:ext uri="{BB962C8B-B14F-4D97-AF65-F5344CB8AC3E}">
        <p14:creationId xmlns:p14="http://schemas.microsoft.com/office/powerpoint/2010/main" val="20957460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CD193-60DA-41C4-883B-E886AD1F4767}"/>
              </a:ext>
            </a:extLst>
          </p:cNvPr>
          <p:cNvSpPr>
            <a:spLocks noGrp="1"/>
          </p:cNvSpPr>
          <p:nvPr>
            <p:ph type="title"/>
          </p:nvPr>
        </p:nvSpPr>
        <p:spPr>
          <a:xfrm>
            <a:off x="1452880" y="162560"/>
            <a:ext cx="9276080" cy="1188721"/>
          </a:xfrm>
          <a:solidFill>
            <a:schemeClr val="accent4">
              <a:lumMod val="60000"/>
              <a:lumOff val="40000"/>
            </a:schemeClr>
          </a:solidFill>
          <a:ln>
            <a:solidFill>
              <a:schemeClr val="tx1"/>
            </a:solidFill>
          </a:ln>
          <a:effectLst>
            <a:glow rad="228600">
              <a:schemeClr val="accent5">
                <a:satMod val="175000"/>
                <a:alpha val="40000"/>
              </a:schemeClr>
            </a:glow>
          </a:effectLst>
          <a:scene3d>
            <a:camera prst="perspectiveRelaxedModerately"/>
            <a:lightRig rig="threePt" dir="t"/>
          </a:scene3d>
          <a:sp3d>
            <a:bevelT w="101600" prst="riblet"/>
          </a:sp3d>
        </p:spPr>
        <p:txBody>
          <a:bodyPr/>
          <a:lstStyle/>
          <a:p>
            <a:pPr algn="ctr"/>
            <a:r>
              <a:rPr lang="en-IN" sz="4400" b="1" u="sng" dirty="0">
                <a:solidFill>
                  <a:srgbClr val="00B0F0"/>
                </a:solidFill>
                <a:effectLst>
                  <a:outerShdw blurRad="38100" dist="38100" dir="2700000" algn="tl">
                    <a:srgbClr val="000000">
                      <a:alpha val="43137"/>
                    </a:srgbClr>
                  </a:outerShdw>
                </a:effectLst>
              </a:rPr>
              <a:t>WINDOW DRESSING</a:t>
            </a:r>
            <a:endParaRPr lang="en-IN" u="sng" dirty="0"/>
          </a:p>
        </p:txBody>
      </p:sp>
      <p:sp>
        <p:nvSpPr>
          <p:cNvPr id="3" name="Content Placeholder 2">
            <a:extLst>
              <a:ext uri="{FF2B5EF4-FFF2-40B4-BE49-F238E27FC236}">
                <a16:creationId xmlns:a16="http://schemas.microsoft.com/office/drawing/2014/main" id="{C32912FE-431B-4CD3-BF06-4773496C9DE9}"/>
              </a:ext>
            </a:extLst>
          </p:cNvPr>
          <p:cNvSpPr>
            <a:spLocks noGrp="1"/>
          </p:cNvSpPr>
          <p:nvPr>
            <p:ph idx="1"/>
          </p:nvPr>
        </p:nvSpPr>
        <p:spPr>
          <a:xfrm>
            <a:off x="518160" y="1463040"/>
            <a:ext cx="11135360" cy="4948555"/>
          </a:xfrm>
          <a:ln>
            <a:solidFill>
              <a:srgbClr val="92D050"/>
            </a:solidFill>
          </a:ln>
          <a:effectLst>
            <a:glow rad="228600">
              <a:schemeClr val="accent6">
                <a:satMod val="175000"/>
                <a:alpha val="40000"/>
              </a:schemeClr>
            </a:glow>
            <a:outerShdw blurRad="63500" sx="102000" sy="102000" algn="ctr" rotWithShape="0">
              <a:prstClr val="black">
                <a:alpha val="40000"/>
              </a:prstClr>
            </a:outerShdw>
          </a:effectLst>
        </p:spPr>
        <p:txBody>
          <a:bodyPr>
            <a:normAutofit/>
          </a:bodyPr>
          <a:lstStyle/>
          <a:p>
            <a:pPr algn="ctr">
              <a:buFont typeface="Wingdings" panose="05000000000000000000" pitchFamily="2" charset="2"/>
              <a:buChar char="v"/>
            </a:pPr>
            <a:r>
              <a:rPr lang="en-US" sz="3600" b="1" u="sng" dirty="0">
                <a:solidFill>
                  <a:srgbClr val="FF0000"/>
                </a:solidFill>
              </a:rPr>
              <a:t>Window Dressing</a:t>
            </a:r>
            <a:r>
              <a:rPr lang="en-US" sz="3200" b="1" dirty="0">
                <a:solidFill>
                  <a:srgbClr val="FF0000"/>
                </a:solidFill>
              </a:rPr>
              <a:t>:- </a:t>
            </a:r>
            <a:r>
              <a:rPr lang="en-US" sz="3200" dirty="0"/>
              <a:t>In Window Dressing, </a:t>
            </a:r>
            <a:r>
              <a:rPr lang="en-US" sz="3200" b="1" i="1" u="sng" dirty="0">
                <a:solidFill>
                  <a:srgbClr val="00B0F0"/>
                </a:solidFill>
              </a:rPr>
              <a:t>The Accounts are made in such a way as to show a much better condition than the Actual condition</a:t>
            </a:r>
            <a:r>
              <a:rPr lang="en-US" sz="3200" dirty="0"/>
              <a:t>. The </a:t>
            </a:r>
            <a:r>
              <a:rPr lang="en-US" sz="3200" b="1" i="1" u="sng" dirty="0">
                <a:solidFill>
                  <a:schemeClr val="accent2"/>
                </a:solidFill>
              </a:rPr>
              <a:t>profits and net worth are Overstated in the Final Accounts</a:t>
            </a:r>
            <a:r>
              <a:rPr lang="en-US" sz="3200" dirty="0"/>
              <a:t>.</a:t>
            </a:r>
          </a:p>
          <a:p>
            <a:pPr>
              <a:buFont typeface="Wingdings" panose="05000000000000000000" pitchFamily="2" charset="2"/>
              <a:buChar char="ü"/>
            </a:pPr>
            <a:r>
              <a:rPr lang="en-US" sz="3200" dirty="0"/>
              <a:t> It can be done by:- </a:t>
            </a:r>
            <a:r>
              <a:rPr lang="en-US" sz="3200" b="1" u="sng" dirty="0">
                <a:solidFill>
                  <a:srgbClr val="C00000"/>
                </a:solidFill>
              </a:rPr>
              <a:t>Overstatement of Assets</a:t>
            </a:r>
            <a:r>
              <a:rPr lang="en-US" sz="3200" dirty="0"/>
              <a:t> or </a:t>
            </a:r>
            <a:r>
              <a:rPr lang="en-US" sz="3200" b="1" u="sng" dirty="0">
                <a:solidFill>
                  <a:srgbClr val="00B050"/>
                </a:solidFill>
              </a:rPr>
              <a:t>Understatement of Liabilities</a:t>
            </a:r>
            <a:r>
              <a:rPr lang="en-US" sz="3200" dirty="0"/>
              <a:t>.</a:t>
            </a:r>
          </a:p>
          <a:p>
            <a:pPr>
              <a:buFont typeface="Wingdings" panose="05000000000000000000" pitchFamily="2" charset="2"/>
              <a:buChar char="ü"/>
            </a:pPr>
            <a:r>
              <a:rPr lang="en-US" sz="3200" dirty="0"/>
              <a:t> </a:t>
            </a:r>
            <a:r>
              <a:rPr lang="en-US" sz="3200" b="1" u="sng" dirty="0"/>
              <a:t>For Example</a:t>
            </a:r>
            <a:r>
              <a:rPr lang="en-US" sz="3200" dirty="0"/>
              <a:t>:- </a:t>
            </a:r>
            <a:r>
              <a:rPr lang="en-US" sz="3200" b="1" i="1" u="sng" dirty="0">
                <a:solidFill>
                  <a:srgbClr val="FF0000"/>
                </a:solidFill>
              </a:rPr>
              <a:t>Recording New Fixed Asset purchased in the Books at a Higher Cost</a:t>
            </a:r>
            <a:r>
              <a:rPr lang="en-US" sz="3200" dirty="0"/>
              <a:t>. OR  </a:t>
            </a:r>
            <a:r>
              <a:rPr lang="en-US" sz="3200" b="1" i="1" u="sng" dirty="0">
                <a:solidFill>
                  <a:schemeClr val="accent4">
                    <a:lumMod val="75000"/>
                  </a:schemeClr>
                </a:solidFill>
              </a:rPr>
              <a:t>Income received in Advance is treated as Income instead of liabilities</a:t>
            </a:r>
            <a:r>
              <a:rPr lang="en-US" sz="3200" dirty="0"/>
              <a:t>.</a:t>
            </a:r>
            <a:endParaRPr lang="en-IN" sz="3200" dirty="0"/>
          </a:p>
        </p:txBody>
      </p:sp>
    </p:spTree>
    <p:extLst>
      <p:ext uri="{BB962C8B-B14F-4D97-AF65-F5344CB8AC3E}">
        <p14:creationId xmlns:p14="http://schemas.microsoft.com/office/powerpoint/2010/main" val="19540474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552FB-A9AB-4C35-A2E4-A1D533E5FB06}"/>
              </a:ext>
            </a:extLst>
          </p:cNvPr>
          <p:cNvSpPr>
            <a:spLocks noGrp="1"/>
          </p:cNvSpPr>
          <p:nvPr>
            <p:ph type="title"/>
          </p:nvPr>
        </p:nvSpPr>
        <p:spPr>
          <a:xfrm>
            <a:off x="1422400" y="212725"/>
            <a:ext cx="9347200" cy="1097915"/>
          </a:xfrm>
          <a:solidFill>
            <a:schemeClr val="accent4">
              <a:lumMod val="40000"/>
              <a:lumOff val="60000"/>
            </a:schemeClr>
          </a:solidFill>
          <a:ln>
            <a:solidFill>
              <a:schemeClr val="accent1"/>
            </a:solidFill>
          </a:ln>
          <a:effectLst>
            <a:glow rad="228600">
              <a:schemeClr val="accent5">
                <a:satMod val="175000"/>
                <a:alpha val="40000"/>
              </a:schemeClr>
            </a:glow>
          </a:effectLst>
          <a:scene3d>
            <a:camera prst="perspectiveRelaxedModerately"/>
            <a:lightRig rig="threePt" dir="t"/>
          </a:scene3d>
        </p:spPr>
        <p:txBody>
          <a:bodyPr>
            <a:normAutofit/>
          </a:bodyPr>
          <a:lstStyle/>
          <a:p>
            <a:pPr algn="ctr"/>
            <a:r>
              <a:rPr lang="en-US" sz="4800" b="1" u="sng" dirty="0">
                <a:effectLst>
                  <a:outerShdw blurRad="38100" dist="38100" dir="2700000" algn="tl">
                    <a:srgbClr val="000000">
                      <a:alpha val="43137"/>
                    </a:srgbClr>
                  </a:outerShdw>
                </a:effectLst>
              </a:rPr>
              <a:t>WHY WINDOW DRESSING IS DONE</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F76A53B1-31F3-470C-AF9C-8E666240411C}"/>
              </a:ext>
            </a:extLst>
          </p:cNvPr>
          <p:cNvSpPr>
            <a:spLocks noGrp="1"/>
          </p:cNvSpPr>
          <p:nvPr>
            <p:ph idx="1"/>
          </p:nvPr>
        </p:nvSpPr>
        <p:spPr>
          <a:xfrm>
            <a:off x="838200" y="1483360"/>
            <a:ext cx="10515600" cy="4846320"/>
          </a:xfrm>
          <a:ln>
            <a:solidFill>
              <a:schemeClr val="tx1"/>
            </a:solidFill>
          </a:ln>
          <a:effectLst>
            <a:glow rad="228600">
              <a:schemeClr val="accent4">
                <a:satMod val="175000"/>
                <a:alpha val="40000"/>
              </a:schemeClr>
            </a:glow>
            <a:outerShdw blurRad="63500" sx="102000" sy="102000" algn="ctr" rotWithShape="0">
              <a:prstClr val="black">
                <a:alpha val="40000"/>
              </a:prstClr>
            </a:outerShdw>
          </a:effectLst>
        </p:spPr>
        <p:txBody>
          <a:bodyPr>
            <a:noAutofit/>
          </a:bodyPr>
          <a:lstStyle/>
          <a:p>
            <a:pPr marL="514350" indent="-514350">
              <a:buAutoNum type="arabicParenR"/>
            </a:pPr>
            <a:r>
              <a:rPr lang="en-US" b="1" u="sng" dirty="0">
                <a:solidFill>
                  <a:srgbClr val="FF0000"/>
                </a:solidFill>
              </a:rPr>
              <a:t>Mislead Investors &amp; Lenders</a:t>
            </a:r>
            <a:r>
              <a:rPr lang="en-US" b="1" dirty="0">
                <a:solidFill>
                  <a:srgbClr val="FF0000"/>
                </a:solidFill>
              </a:rPr>
              <a:t>:- </a:t>
            </a:r>
            <a:r>
              <a:rPr lang="en-US" dirty="0"/>
              <a:t>A Company want to </a:t>
            </a:r>
            <a:r>
              <a:rPr lang="en-US" b="1" i="1" u="sng" dirty="0">
                <a:solidFill>
                  <a:srgbClr val="00B050"/>
                </a:solidFill>
              </a:rPr>
              <a:t>mislead investors into buying its Shares</a:t>
            </a:r>
            <a:r>
              <a:rPr lang="en-US" dirty="0"/>
              <a:t> by showing a better picture of its Net Worth.</a:t>
            </a:r>
          </a:p>
          <a:p>
            <a:pPr>
              <a:buFont typeface="Wingdings" panose="05000000000000000000" pitchFamily="2" charset="2"/>
              <a:buChar char="ü"/>
            </a:pPr>
            <a:r>
              <a:rPr lang="en-US" dirty="0"/>
              <a:t> The </a:t>
            </a:r>
            <a:r>
              <a:rPr lang="en-US" b="1" i="1" u="sng" dirty="0">
                <a:solidFill>
                  <a:schemeClr val="accent2">
                    <a:lumMod val="50000"/>
                  </a:schemeClr>
                </a:solidFill>
              </a:rPr>
              <a:t>Banks may give larger Loans based on the Higher Net worth</a:t>
            </a:r>
            <a:r>
              <a:rPr lang="en-US" dirty="0"/>
              <a:t> Shown in the Accounts.</a:t>
            </a:r>
          </a:p>
          <a:p>
            <a:pPr>
              <a:buFont typeface="Wingdings" panose="05000000000000000000" pitchFamily="2" charset="2"/>
              <a:buChar char="ü"/>
            </a:pPr>
            <a:r>
              <a:rPr lang="en-US" dirty="0"/>
              <a:t> The </a:t>
            </a:r>
            <a:r>
              <a:rPr lang="en-US" b="1" i="1" u="sng" dirty="0">
                <a:solidFill>
                  <a:schemeClr val="accent6">
                    <a:lumMod val="50000"/>
                  </a:schemeClr>
                </a:solidFill>
              </a:rPr>
              <a:t>Concern may be taken over by another concern for a higher price</a:t>
            </a:r>
            <a:r>
              <a:rPr lang="en-US" dirty="0"/>
              <a:t>.</a:t>
            </a:r>
          </a:p>
          <a:p>
            <a:pPr marL="514350" indent="-514350">
              <a:buAutoNum type="arabicParenR" startAt="2"/>
            </a:pPr>
            <a:r>
              <a:rPr lang="en-US" b="1" u="sng" dirty="0">
                <a:solidFill>
                  <a:schemeClr val="accent1"/>
                </a:solidFill>
              </a:rPr>
              <a:t>Hide Losses</a:t>
            </a:r>
            <a:r>
              <a:rPr lang="en-US" b="1" dirty="0">
                <a:solidFill>
                  <a:schemeClr val="accent1"/>
                </a:solidFill>
              </a:rPr>
              <a:t>:- </a:t>
            </a:r>
            <a:r>
              <a:rPr lang="en-US" dirty="0"/>
              <a:t>In order to able to pay dividends to the Shareholders.</a:t>
            </a:r>
          </a:p>
          <a:p>
            <a:pPr marL="514350" indent="-514350">
              <a:buAutoNum type="arabicParenR" startAt="2"/>
            </a:pPr>
            <a:r>
              <a:rPr lang="en-US" b="1" u="sng" dirty="0">
                <a:solidFill>
                  <a:srgbClr val="00B050"/>
                </a:solidFill>
              </a:rPr>
              <a:t>Higher Commission</a:t>
            </a:r>
            <a:r>
              <a:rPr lang="en-US" b="1" dirty="0">
                <a:solidFill>
                  <a:srgbClr val="00B050"/>
                </a:solidFill>
              </a:rPr>
              <a:t>:- </a:t>
            </a:r>
            <a:r>
              <a:rPr lang="en-US" dirty="0"/>
              <a:t>Done by the </a:t>
            </a:r>
            <a:r>
              <a:rPr lang="en-US" b="1" i="1" u="sng" dirty="0">
                <a:solidFill>
                  <a:srgbClr val="FF0000"/>
                </a:solidFill>
              </a:rPr>
              <a:t>Directors themselves so as to earn more Commission based on the Higher Profits</a:t>
            </a:r>
            <a:r>
              <a:rPr lang="en-US" dirty="0"/>
              <a:t> shown in the Books of the Company.</a:t>
            </a:r>
          </a:p>
        </p:txBody>
      </p:sp>
    </p:spTree>
    <p:extLst>
      <p:ext uri="{BB962C8B-B14F-4D97-AF65-F5344CB8AC3E}">
        <p14:creationId xmlns:p14="http://schemas.microsoft.com/office/powerpoint/2010/main" val="21382354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6EA5A-462E-495C-B238-857928A79A4A}"/>
              </a:ext>
            </a:extLst>
          </p:cNvPr>
          <p:cNvSpPr>
            <a:spLocks noGrp="1"/>
          </p:cNvSpPr>
          <p:nvPr>
            <p:ph type="title"/>
          </p:nvPr>
        </p:nvSpPr>
        <p:spPr>
          <a:xfrm>
            <a:off x="1330960" y="365125"/>
            <a:ext cx="9621520" cy="925195"/>
          </a:xfrm>
          <a:solidFill>
            <a:schemeClr val="accent4">
              <a:lumMod val="40000"/>
              <a:lumOff val="60000"/>
            </a:schemeClr>
          </a:solidFill>
          <a:ln>
            <a:solidFill>
              <a:schemeClr val="accent2">
                <a:lumMod val="50000"/>
              </a:schemeClr>
            </a:solidFill>
          </a:ln>
          <a:effectLst>
            <a:glow rad="228600">
              <a:schemeClr val="accent2">
                <a:satMod val="175000"/>
                <a:alpha val="40000"/>
              </a:schemeClr>
            </a:glow>
          </a:effectLst>
          <a:scene3d>
            <a:camera prst="perspectiveRelaxedModerately"/>
            <a:lightRig rig="threePt" dir="t"/>
          </a:scene3d>
          <a:sp3d>
            <a:bevelT prst="slope"/>
          </a:sp3d>
        </p:spPr>
        <p:txBody>
          <a:bodyPr>
            <a:noAutofit/>
          </a:bodyPr>
          <a:lstStyle/>
          <a:p>
            <a:pPr algn="ctr"/>
            <a:r>
              <a:rPr lang="en-US" sz="4000" b="1" u="sng" dirty="0">
                <a:effectLst>
                  <a:outerShdw blurRad="38100" dist="38100" dir="2700000" algn="tl">
                    <a:srgbClr val="000000">
                      <a:alpha val="43137"/>
                    </a:srgbClr>
                  </a:outerShdw>
                </a:effectLst>
              </a:rPr>
              <a:t>OBJECTIONS AGAINST WINDOW DRESSING</a:t>
            </a:r>
            <a:endParaRPr lang="en-IN" sz="40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497D29C1-0B99-4999-B503-2FF06B25512B}"/>
              </a:ext>
            </a:extLst>
          </p:cNvPr>
          <p:cNvSpPr>
            <a:spLocks noGrp="1"/>
          </p:cNvSpPr>
          <p:nvPr>
            <p:ph idx="1"/>
          </p:nvPr>
        </p:nvSpPr>
        <p:spPr>
          <a:xfrm>
            <a:off x="838200" y="1422399"/>
            <a:ext cx="10515600" cy="5070475"/>
          </a:xfrm>
          <a:ln>
            <a:solidFill>
              <a:schemeClr val="accent6"/>
            </a:solidFill>
          </a:ln>
          <a:effectLst>
            <a:glow rad="228600">
              <a:schemeClr val="accent4">
                <a:satMod val="175000"/>
                <a:alpha val="40000"/>
              </a:schemeClr>
            </a:glow>
            <a:outerShdw blurRad="50800" dist="38100" dir="8100000" algn="tr" rotWithShape="0">
              <a:prstClr val="black">
                <a:alpha val="40000"/>
              </a:prstClr>
            </a:outerShdw>
          </a:effectLst>
        </p:spPr>
        <p:txBody>
          <a:bodyPr>
            <a:noAutofit/>
          </a:bodyPr>
          <a:lstStyle/>
          <a:p>
            <a:pPr marL="514350" indent="-514350">
              <a:buAutoNum type="arabicParenR"/>
            </a:pPr>
            <a:r>
              <a:rPr lang="en-US" sz="4000" b="1" u="sng" dirty="0">
                <a:solidFill>
                  <a:srgbClr val="FF0000"/>
                </a:solidFill>
              </a:rPr>
              <a:t>No True and Fair View</a:t>
            </a:r>
          </a:p>
          <a:p>
            <a:pPr marL="514350" indent="-514350">
              <a:buAutoNum type="arabicParenR"/>
            </a:pPr>
            <a:r>
              <a:rPr lang="en-US" sz="4000" b="1" u="sng" dirty="0">
                <a:solidFill>
                  <a:srgbClr val="002060"/>
                </a:solidFill>
              </a:rPr>
              <a:t>Shareholders Suffer</a:t>
            </a:r>
            <a:r>
              <a:rPr lang="en-US" sz="4000" b="1" dirty="0">
                <a:solidFill>
                  <a:srgbClr val="002060"/>
                </a:solidFill>
              </a:rPr>
              <a:t>:- </a:t>
            </a:r>
            <a:r>
              <a:rPr lang="en-US" sz="4000" dirty="0"/>
              <a:t>The Shareholders do not get to know the true picture of the Value of their Investments. They </a:t>
            </a:r>
            <a:r>
              <a:rPr lang="en-US" sz="4000" b="1" i="1" u="sng" dirty="0">
                <a:solidFill>
                  <a:schemeClr val="accent1"/>
                </a:solidFill>
              </a:rPr>
              <a:t>may get a Dividend, but that is out of their Capital</a:t>
            </a:r>
            <a:r>
              <a:rPr lang="en-US" sz="4000" dirty="0">
                <a:solidFill>
                  <a:srgbClr val="FF0000"/>
                </a:solidFill>
              </a:rPr>
              <a:t>.</a:t>
            </a:r>
          </a:p>
          <a:p>
            <a:pPr marL="514350" indent="-514350">
              <a:buAutoNum type="arabicParenR"/>
            </a:pPr>
            <a:r>
              <a:rPr lang="en-US" sz="4000" b="1" u="sng" dirty="0">
                <a:solidFill>
                  <a:schemeClr val="accent4">
                    <a:lumMod val="75000"/>
                  </a:schemeClr>
                </a:solidFill>
              </a:rPr>
              <a:t>Hides Inefficiency of Management</a:t>
            </a:r>
          </a:p>
          <a:p>
            <a:pPr marL="514350" indent="-514350">
              <a:buAutoNum type="arabicParenR"/>
            </a:pPr>
            <a:r>
              <a:rPr lang="en-US" sz="4000" b="1" u="sng" dirty="0">
                <a:solidFill>
                  <a:srgbClr val="C00000"/>
                </a:solidFill>
              </a:rPr>
              <a:t>Fraud by Management</a:t>
            </a:r>
          </a:p>
          <a:p>
            <a:pPr marL="514350" indent="-514350">
              <a:buAutoNum type="arabicParenR"/>
            </a:pPr>
            <a:r>
              <a:rPr lang="en-US" sz="4000" b="1" u="sng" dirty="0">
                <a:solidFill>
                  <a:srgbClr val="92D050"/>
                </a:solidFill>
              </a:rPr>
              <a:t>Against Companies Act, 2013</a:t>
            </a:r>
            <a:endParaRPr lang="en-IN" sz="4000" b="1" u="sng" dirty="0">
              <a:solidFill>
                <a:srgbClr val="92D050"/>
              </a:solidFill>
            </a:endParaRPr>
          </a:p>
        </p:txBody>
      </p:sp>
    </p:spTree>
    <p:extLst>
      <p:ext uri="{BB962C8B-B14F-4D97-AF65-F5344CB8AC3E}">
        <p14:creationId xmlns:p14="http://schemas.microsoft.com/office/powerpoint/2010/main" val="16984025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49A99-7D4C-4CE9-B7AD-E1D5B0C23416}"/>
              </a:ext>
            </a:extLst>
          </p:cNvPr>
          <p:cNvSpPr>
            <a:spLocks noGrp="1"/>
          </p:cNvSpPr>
          <p:nvPr>
            <p:ph type="title"/>
          </p:nvPr>
        </p:nvSpPr>
        <p:spPr>
          <a:xfrm>
            <a:off x="838200" y="314325"/>
            <a:ext cx="10515600" cy="1209675"/>
          </a:xfrm>
          <a:solidFill>
            <a:schemeClr val="accent2">
              <a:lumMod val="40000"/>
              <a:lumOff val="60000"/>
            </a:schemeClr>
          </a:solidFill>
          <a:ln>
            <a:solidFill>
              <a:srgbClr val="FF0000"/>
            </a:solidFill>
          </a:ln>
          <a:effectLst>
            <a:glow rad="228600">
              <a:schemeClr val="accent5">
                <a:satMod val="175000"/>
                <a:alpha val="40000"/>
              </a:schemeClr>
            </a:glow>
          </a:effectLst>
          <a:scene3d>
            <a:camera prst="perspectiveRelaxedModerately"/>
            <a:lightRig rig="threePt" dir="t"/>
          </a:scene3d>
          <a:sp3d>
            <a:bevelT w="101600" prst="riblet"/>
          </a:sp3d>
        </p:spPr>
        <p:txBody>
          <a:bodyPr>
            <a:normAutofit/>
          </a:bodyPr>
          <a:lstStyle/>
          <a:p>
            <a:pPr algn="ctr"/>
            <a:r>
              <a:rPr lang="en-US" sz="5400" b="1" u="sng" dirty="0">
                <a:solidFill>
                  <a:srgbClr val="FF0000"/>
                </a:solidFill>
              </a:rPr>
              <a:t>Secret Reserves</a:t>
            </a:r>
            <a:endParaRPr lang="en-IN" sz="5400" b="1" dirty="0"/>
          </a:p>
        </p:txBody>
      </p:sp>
      <p:sp>
        <p:nvSpPr>
          <p:cNvPr id="3" name="Content Placeholder 2">
            <a:extLst>
              <a:ext uri="{FF2B5EF4-FFF2-40B4-BE49-F238E27FC236}">
                <a16:creationId xmlns:a16="http://schemas.microsoft.com/office/drawing/2014/main" id="{A23B6F98-12FD-43FA-B66F-92CEAB75062B}"/>
              </a:ext>
            </a:extLst>
          </p:cNvPr>
          <p:cNvSpPr>
            <a:spLocks noGrp="1"/>
          </p:cNvSpPr>
          <p:nvPr>
            <p:ph idx="1"/>
          </p:nvPr>
        </p:nvSpPr>
        <p:spPr>
          <a:xfrm>
            <a:off x="838200" y="1825624"/>
            <a:ext cx="10515600" cy="4667251"/>
          </a:xfrm>
          <a:ln>
            <a:solidFill>
              <a:srgbClr val="00B0F0"/>
            </a:solidFill>
          </a:ln>
          <a:effectLst>
            <a:glow rad="228600">
              <a:schemeClr val="accent4">
                <a:satMod val="175000"/>
                <a:alpha val="40000"/>
              </a:schemeClr>
            </a:glow>
            <a:outerShdw blurRad="63500" sx="102000" sy="102000" algn="ctr" rotWithShape="0">
              <a:prstClr val="black">
                <a:alpha val="40000"/>
              </a:prstClr>
            </a:outerShdw>
          </a:effectLst>
        </p:spPr>
        <p:txBody>
          <a:bodyPr>
            <a:normAutofit fontScale="92500"/>
          </a:bodyPr>
          <a:lstStyle/>
          <a:p>
            <a:pPr>
              <a:buFont typeface="Wingdings" panose="05000000000000000000" pitchFamily="2" charset="2"/>
              <a:buChar char="v"/>
            </a:pPr>
            <a:r>
              <a:rPr lang="en-US" sz="3600" b="1" dirty="0">
                <a:solidFill>
                  <a:srgbClr val="FF0000"/>
                </a:solidFill>
              </a:rPr>
              <a:t> </a:t>
            </a:r>
            <a:r>
              <a:rPr lang="en-US" sz="3600" b="1" u="sng" dirty="0">
                <a:solidFill>
                  <a:srgbClr val="FF0000"/>
                </a:solidFill>
              </a:rPr>
              <a:t>Secret Reserves</a:t>
            </a:r>
            <a:r>
              <a:rPr lang="en-US" sz="3200" b="1" dirty="0">
                <a:solidFill>
                  <a:srgbClr val="FF0000"/>
                </a:solidFill>
              </a:rPr>
              <a:t>:- </a:t>
            </a:r>
            <a:r>
              <a:rPr lang="en-US" sz="3200" dirty="0"/>
              <a:t>Secret Reserve means </a:t>
            </a:r>
            <a:r>
              <a:rPr lang="en-US" sz="3200" b="1" i="1" u="sng" dirty="0">
                <a:solidFill>
                  <a:srgbClr val="00B050"/>
                </a:solidFill>
              </a:rPr>
              <a:t>part of profits secretly reserved for future use</a:t>
            </a:r>
            <a:r>
              <a:rPr lang="en-US" sz="3200" dirty="0"/>
              <a:t>. Secret Reserve are those </a:t>
            </a:r>
            <a:r>
              <a:rPr lang="en-US" sz="3200" b="1" i="1" u="sng" dirty="0">
                <a:solidFill>
                  <a:schemeClr val="accent2"/>
                </a:solidFill>
              </a:rPr>
              <a:t>reserves which are not shown on the face of the Balance Sheet</a:t>
            </a:r>
            <a:r>
              <a:rPr lang="en-US" sz="3200" dirty="0"/>
              <a:t>.</a:t>
            </a:r>
            <a:endParaRPr lang="en-US" sz="3200" b="1" dirty="0">
              <a:solidFill>
                <a:srgbClr val="FF0000"/>
              </a:solidFill>
            </a:endParaRPr>
          </a:p>
          <a:p>
            <a:pPr>
              <a:buFont typeface="Wingdings" panose="05000000000000000000" pitchFamily="2" charset="2"/>
              <a:buChar char="§"/>
            </a:pPr>
            <a:r>
              <a:rPr lang="en-US" sz="3200" b="1" u="sng" dirty="0">
                <a:solidFill>
                  <a:schemeClr val="accent4">
                    <a:lumMod val="75000"/>
                  </a:schemeClr>
                </a:solidFill>
              </a:rPr>
              <a:t>Eric Kohler defines</a:t>
            </a:r>
            <a:r>
              <a:rPr lang="en-US" sz="3200" dirty="0">
                <a:solidFill>
                  <a:schemeClr val="accent4">
                    <a:lumMod val="75000"/>
                  </a:schemeClr>
                </a:solidFill>
              </a:rPr>
              <a:t> </a:t>
            </a:r>
            <a:r>
              <a:rPr lang="en-US" sz="3200" dirty="0"/>
              <a:t>Secret Reserve as: “The Amount by which the </a:t>
            </a:r>
            <a:r>
              <a:rPr lang="en-US" sz="3200" b="1" i="1" u="sng" dirty="0">
                <a:solidFill>
                  <a:srgbClr val="FF0000"/>
                </a:solidFill>
              </a:rPr>
              <a:t>Net Worth has been deliberately understated</a:t>
            </a:r>
            <a:r>
              <a:rPr lang="en-US" sz="3200" dirty="0"/>
              <a:t> – a hidden reserve. Such a condition exists where the </a:t>
            </a:r>
            <a:r>
              <a:rPr lang="en-US" sz="3200" b="1" i="1" u="sng" dirty="0">
                <a:solidFill>
                  <a:srgbClr val="00B0F0"/>
                </a:solidFill>
              </a:rPr>
              <a:t>Assets are omitted or Undervalued</a:t>
            </a:r>
            <a:r>
              <a:rPr lang="en-US" sz="3200" dirty="0"/>
              <a:t> or Where </a:t>
            </a:r>
            <a:r>
              <a:rPr lang="en-US" sz="3200" b="1" i="1" u="sng" dirty="0">
                <a:solidFill>
                  <a:schemeClr val="accent2">
                    <a:lumMod val="50000"/>
                  </a:schemeClr>
                </a:solidFill>
              </a:rPr>
              <a:t>Liabilities are Overstated</a:t>
            </a:r>
            <a:r>
              <a:rPr lang="en-US" sz="3200" dirty="0"/>
              <a:t>.”</a:t>
            </a:r>
          </a:p>
          <a:p>
            <a:pPr>
              <a:buFont typeface="Wingdings" panose="05000000000000000000" pitchFamily="2" charset="2"/>
              <a:buChar char="ü"/>
            </a:pPr>
            <a:r>
              <a:rPr lang="en-US" sz="3200" b="1" dirty="0"/>
              <a:t> </a:t>
            </a:r>
            <a:r>
              <a:rPr lang="en-US" sz="3200" b="1" u="sng" dirty="0"/>
              <a:t>For Example</a:t>
            </a:r>
            <a:r>
              <a:rPr lang="en-US" sz="3200" b="1" dirty="0"/>
              <a:t>:- </a:t>
            </a:r>
            <a:r>
              <a:rPr lang="en-US" sz="3200" b="1" i="1" u="sng" dirty="0">
                <a:solidFill>
                  <a:srgbClr val="002060"/>
                </a:solidFill>
              </a:rPr>
              <a:t>Omitting to record new Fixed Assets in the Books</a:t>
            </a:r>
            <a:r>
              <a:rPr lang="en-US" sz="3200" b="1" dirty="0"/>
              <a:t>. </a:t>
            </a:r>
            <a:r>
              <a:rPr lang="en-US" sz="3200" dirty="0"/>
              <a:t>OR</a:t>
            </a:r>
            <a:r>
              <a:rPr lang="en-US" sz="3200" b="1" dirty="0"/>
              <a:t> </a:t>
            </a:r>
            <a:r>
              <a:rPr lang="en-US" sz="3200" b="1" i="1" u="sng" dirty="0">
                <a:solidFill>
                  <a:srgbClr val="C00000"/>
                </a:solidFill>
              </a:rPr>
              <a:t>Receipt from Sale price is treated as a Deposit from Debtor i.e. Capital Receipt</a:t>
            </a:r>
            <a:r>
              <a:rPr lang="en-US" sz="3200" b="1" dirty="0"/>
              <a:t>.</a:t>
            </a:r>
            <a:endParaRPr lang="en-IN" sz="3200" b="1" dirty="0">
              <a:solidFill>
                <a:srgbClr val="FF0000"/>
              </a:solidFill>
            </a:endParaRPr>
          </a:p>
        </p:txBody>
      </p:sp>
    </p:spTree>
    <p:extLst>
      <p:ext uri="{BB962C8B-B14F-4D97-AF65-F5344CB8AC3E}">
        <p14:creationId xmlns:p14="http://schemas.microsoft.com/office/powerpoint/2010/main" val="9584531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B84AF-DA95-4472-B8D6-1DA4FD7E309A}"/>
              </a:ext>
            </a:extLst>
          </p:cNvPr>
          <p:cNvSpPr>
            <a:spLocks noGrp="1"/>
          </p:cNvSpPr>
          <p:nvPr>
            <p:ph type="title"/>
          </p:nvPr>
        </p:nvSpPr>
        <p:spPr>
          <a:xfrm>
            <a:off x="1310640" y="284479"/>
            <a:ext cx="9560560" cy="1371601"/>
          </a:xfrm>
          <a:solidFill>
            <a:schemeClr val="accent2">
              <a:lumMod val="60000"/>
              <a:lumOff val="40000"/>
            </a:schemeClr>
          </a:solidFill>
          <a:ln>
            <a:solidFill>
              <a:schemeClr val="accent1"/>
            </a:solidFill>
          </a:ln>
          <a:effectLst>
            <a:glow rad="228600">
              <a:schemeClr val="accent5">
                <a:satMod val="175000"/>
                <a:alpha val="40000"/>
              </a:schemeClr>
            </a:glow>
          </a:effectLst>
          <a:scene3d>
            <a:camera prst="perspectiveRelaxedModerately"/>
            <a:lightRig rig="threePt" dir="t"/>
          </a:scene3d>
          <a:sp3d>
            <a:bevelT prst="angle"/>
          </a:sp3d>
        </p:spPr>
        <p:txBody>
          <a:bodyPr>
            <a:noAutofit/>
          </a:bodyPr>
          <a:lstStyle/>
          <a:p>
            <a:pPr algn="ctr"/>
            <a:r>
              <a:rPr lang="en-US" sz="5400" b="1" u="sng" dirty="0"/>
              <a:t>WHY SECRET RESERVES ARE CREATED</a:t>
            </a:r>
            <a:endParaRPr lang="en-IN" sz="5400" b="1" u="sng" dirty="0"/>
          </a:p>
        </p:txBody>
      </p:sp>
      <p:sp>
        <p:nvSpPr>
          <p:cNvPr id="3" name="Content Placeholder 2">
            <a:extLst>
              <a:ext uri="{FF2B5EF4-FFF2-40B4-BE49-F238E27FC236}">
                <a16:creationId xmlns:a16="http://schemas.microsoft.com/office/drawing/2014/main" id="{4E7E3288-7B3B-4935-9E1A-CDD707302A77}"/>
              </a:ext>
            </a:extLst>
          </p:cNvPr>
          <p:cNvSpPr>
            <a:spLocks noGrp="1"/>
          </p:cNvSpPr>
          <p:nvPr>
            <p:ph idx="1"/>
          </p:nvPr>
        </p:nvSpPr>
        <p:spPr>
          <a:xfrm>
            <a:off x="833120" y="1880553"/>
            <a:ext cx="10515600" cy="4418648"/>
          </a:xfrm>
          <a:ln>
            <a:solidFill>
              <a:srgbClr val="002060"/>
            </a:solidFill>
          </a:ln>
          <a:effectLst>
            <a:glow rad="228600">
              <a:schemeClr val="accent4">
                <a:satMod val="175000"/>
                <a:alpha val="40000"/>
              </a:schemeClr>
            </a:glow>
            <a:outerShdw blurRad="50800" dist="38100" dir="8100000" algn="tr" rotWithShape="0">
              <a:prstClr val="black">
                <a:alpha val="40000"/>
              </a:prstClr>
            </a:outerShdw>
          </a:effectLst>
        </p:spPr>
        <p:txBody>
          <a:bodyPr>
            <a:normAutofit lnSpcReduction="10000"/>
          </a:bodyPr>
          <a:lstStyle/>
          <a:p>
            <a:pPr marL="514350" indent="-514350">
              <a:buAutoNum type="arabicParenR"/>
            </a:pPr>
            <a:r>
              <a:rPr lang="en-US" sz="6600" b="1" u="sng" dirty="0">
                <a:solidFill>
                  <a:srgbClr val="FF0000"/>
                </a:solidFill>
              </a:rPr>
              <a:t>Mislead Competitors</a:t>
            </a:r>
          </a:p>
          <a:p>
            <a:pPr marL="514350" indent="-514350">
              <a:buAutoNum type="arabicParenR"/>
            </a:pPr>
            <a:r>
              <a:rPr lang="en-US" sz="6000" b="1" u="sng" dirty="0">
                <a:solidFill>
                  <a:schemeClr val="accent1"/>
                </a:solidFill>
              </a:rPr>
              <a:t>Hide</a:t>
            </a:r>
            <a:r>
              <a:rPr lang="en-US" sz="6600" b="1" u="sng" dirty="0">
                <a:solidFill>
                  <a:schemeClr val="accent1"/>
                </a:solidFill>
              </a:rPr>
              <a:t> Abnormal Profits</a:t>
            </a:r>
          </a:p>
          <a:p>
            <a:pPr marL="514350" indent="-514350">
              <a:buAutoNum type="arabicParenR"/>
            </a:pPr>
            <a:r>
              <a:rPr lang="en-US" sz="6600" b="1" u="sng" dirty="0">
                <a:solidFill>
                  <a:srgbClr val="C00000"/>
                </a:solidFill>
              </a:rPr>
              <a:t>Fraud</a:t>
            </a:r>
            <a:r>
              <a:rPr lang="en-US" sz="6600" b="1" dirty="0">
                <a:solidFill>
                  <a:srgbClr val="C00000"/>
                </a:solidFill>
              </a:rPr>
              <a:t>:- </a:t>
            </a:r>
            <a:r>
              <a:rPr lang="en-US" sz="3600" i="1" dirty="0"/>
              <a:t>excess profits may withdraw for their personal use later.</a:t>
            </a:r>
            <a:endParaRPr lang="en-US" sz="6600" dirty="0"/>
          </a:p>
          <a:p>
            <a:pPr marL="514350" indent="-514350">
              <a:buAutoNum type="arabicParenR"/>
            </a:pPr>
            <a:r>
              <a:rPr lang="en-US" sz="6600" b="1" u="sng" dirty="0">
                <a:solidFill>
                  <a:srgbClr val="00B050"/>
                </a:solidFill>
              </a:rPr>
              <a:t>Legally Allowed to Banks</a:t>
            </a:r>
            <a:endParaRPr lang="en-IN" sz="6600" b="1" u="sng" dirty="0">
              <a:solidFill>
                <a:srgbClr val="00B050"/>
              </a:solidFill>
            </a:endParaRPr>
          </a:p>
        </p:txBody>
      </p:sp>
    </p:spTree>
    <p:extLst>
      <p:ext uri="{BB962C8B-B14F-4D97-AF65-F5344CB8AC3E}">
        <p14:creationId xmlns:p14="http://schemas.microsoft.com/office/powerpoint/2010/main" val="19363188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C2E68-5112-4981-A820-ED96A8FCD96C}"/>
              </a:ext>
            </a:extLst>
          </p:cNvPr>
          <p:cNvSpPr>
            <a:spLocks noGrp="1"/>
          </p:cNvSpPr>
          <p:nvPr>
            <p:ph type="title"/>
          </p:nvPr>
        </p:nvSpPr>
        <p:spPr>
          <a:xfrm>
            <a:off x="838200" y="0"/>
            <a:ext cx="10515600" cy="955675"/>
          </a:xfrm>
          <a:solidFill>
            <a:schemeClr val="accent2">
              <a:lumMod val="60000"/>
              <a:lumOff val="40000"/>
            </a:schemeClr>
          </a:solidFill>
          <a:ln>
            <a:solidFill>
              <a:schemeClr val="accent1">
                <a:lumMod val="50000"/>
              </a:schemeClr>
            </a:solidFill>
          </a:ln>
          <a:effectLst>
            <a:glow rad="228600">
              <a:schemeClr val="accent5">
                <a:satMod val="175000"/>
                <a:alpha val="40000"/>
              </a:schemeClr>
            </a:glow>
          </a:effectLst>
          <a:scene3d>
            <a:camera prst="perspectiveRelaxedModerately"/>
            <a:lightRig rig="threePt" dir="t"/>
          </a:scene3d>
          <a:sp3d>
            <a:bevelT w="139700" prst="cross"/>
          </a:sp3d>
        </p:spPr>
        <p:txBody>
          <a:bodyPr/>
          <a:lstStyle/>
          <a:p>
            <a:pPr algn="ctr"/>
            <a:r>
              <a:rPr lang="en-US" sz="4400" b="1" u="sng" dirty="0">
                <a:effectLst>
                  <a:outerShdw blurRad="38100" dist="38100" dir="2700000" algn="tl">
                    <a:srgbClr val="000000">
                      <a:alpha val="43137"/>
                    </a:srgbClr>
                  </a:outerShdw>
                </a:effectLst>
              </a:rPr>
              <a:t>OBJECTIONS AGAINST SECRET RESERVE</a:t>
            </a:r>
            <a:endParaRPr lang="en-IN" dirty="0"/>
          </a:p>
        </p:txBody>
      </p:sp>
      <p:sp>
        <p:nvSpPr>
          <p:cNvPr id="3" name="Content Placeholder 2">
            <a:extLst>
              <a:ext uri="{FF2B5EF4-FFF2-40B4-BE49-F238E27FC236}">
                <a16:creationId xmlns:a16="http://schemas.microsoft.com/office/drawing/2014/main" id="{97451724-C8BD-4470-9852-639988EB9AF9}"/>
              </a:ext>
            </a:extLst>
          </p:cNvPr>
          <p:cNvSpPr>
            <a:spLocks noGrp="1"/>
          </p:cNvSpPr>
          <p:nvPr>
            <p:ph idx="1"/>
          </p:nvPr>
        </p:nvSpPr>
        <p:spPr>
          <a:xfrm>
            <a:off x="838200" y="1077594"/>
            <a:ext cx="10515600" cy="5699126"/>
          </a:xfrm>
          <a:ln>
            <a:solidFill>
              <a:schemeClr val="accent2"/>
            </a:solidFill>
          </a:ln>
          <a:effectLst>
            <a:glow rad="228600">
              <a:schemeClr val="accent4">
                <a:satMod val="175000"/>
                <a:alpha val="40000"/>
              </a:schemeClr>
            </a:glow>
            <a:outerShdw blurRad="50800" dist="38100" dir="5400000" algn="t" rotWithShape="0">
              <a:prstClr val="black">
                <a:alpha val="40000"/>
              </a:prstClr>
            </a:outerShdw>
          </a:effectLst>
        </p:spPr>
        <p:txBody>
          <a:bodyPr>
            <a:noAutofit/>
          </a:bodyPr>
          <a:lstStyle/>
          <a:p>
            <a:pPr marL="514350" indent="-514350">
              <a:buAutoNum type="arabicParenR"/>
            </a:pPr>
            <a:r>
              <a:rPr lang="en-US" sz="2400" b="1" u="sng" dirty="0">
                <a:solidFill>
                  <a:srgbClr val="FF0000"/>
                </a:solidFill>
              </a:rPr>
              <a:t>No True and Fair View</a:t>
            </a:r>
          </a:p>
          <a:p>
            <a:pPr marL="514350" indent="-514350">
              <a:buAutoNum type="arabicParenR"/>
            </a:pPr>
            <a:r>
              <a:rPr lang="en-US" sz="2400" b="1" u="sng" dirty="0">
                <a:solidFill>
                  <a:srgbClr val="0070C0"/>
                </a:solidFill>
              </a:rPr>
              <a:t>Shareholders Suffer</a:t>
            </a:r>
            <a:r>
              <a:rPr lang="en-US" sz="2400" dirty="0"/>
              <a:t>:- they do not get proper dividend as the profits are understated.</a:t>
            </a:r>
          </a:p>
          <a:p>
            <a:pPr marL="514350" indent="-514350">
              <a:buAutoNum type="arabicParenR"/>
            </a:pPr>
            <a:r>
              <a:rPr lang="en-US" sz="2400" b="1" u="sng" dirty="0">
                <a:solidFill>
                  <a:srgbClr val="00B050"/>
                </a:solidFill>
              </a:rPr>
              <a:t>Undue Benefit to Management</a:t>
            </a:r>
            <a:r>
              <a:rPr lang="en-US" sz="2400" dirty="0"/>
              <a:t>:- the secret reserve helps the management to hide its inefficiency. the secret reserve of the previous years is used to hide the losses during the current year.</a:t>
            </a:r>
          </a:p>
          <a:p>
            <a:pPr marL="514350" indent="-514350">
              <a:buAutoNum type="arabicParenR"/>
            </a:pPr>
            <a:r>
              <a:rPr lang="en-US" sz="2400" b="1" u="sng" dirty="0">
                <a:solidFill>
                  <a:srgbClr val="C00000"/>
                </a:solidFill>
              </a:rPr>
              <a:t>Fraud by Management</a:t>
            </a:r>
          </a:p>
          <a:p>
            <a:pPr marL="514350" indent="-514350">
              <a:buAutoNum type="arabicParenR"/>
            </a:pPr>
            <a:r>
              <a:rPr lang="en-US" sz="2400" b="1" u="sng" dirty="0">
                <a:solidFill>
                  <a:srgbClr val="00B0F0"/>
                </a:solidFill>
              </a:rPr>
              <a:t>No Check on Assets</a:t>
            </a:r>
            <a:r>
              <a:rPr lang="en-US" sz="2400" dirty="0"/>
              <a:t>:- where certain assets (fixed assets or stock) are omitted from the accounts, there would not be any records for such assets and it would be easy for dishonest employees to sell off such assets and misappropriate the money.</a:t>
            </a:r>
          </a:p>
          <a:p>
            <a:pPr marL="514350" indent="-514350">
              <a:buAutoNum type="arabicParenR"/>
            </a:pPr>
            <a:r>
              <a:rPr lang="en-US" sz="2400" b="1" u="sng" dirty="0">
                <a:solidFill>
                  <a:schemeClr val="accent4">
                    <a:lumMod val="50000"/>
                  </a:schemeClr>
                </a:solidFill>
              </a:rPr>
              <a:t>No Insurance Claim</a:t>
            </a:r>
            <a:r>
              <a:rPr lang="en-US" sz="2400" dirty="0"/>
              <a:t>:- in case of loss by fire where such hidden assets are destroyed, the company would not get full compensation from the insurance company.</a:t>
            </a:r>
          </a:p>
          <a:p>
            <a:pPr marL="514350" indent="-514350">
              <a:buAutoNum type="arabicParenR"/>
            </a:pPr>
            <a:r>
              <a:rPr lang="en-US" sz="2400" b="1" u="sng" dirty="0">
                <a:solidFill>
                  <a:schemeClr val="accent2">
                    <a:lumMod val="50000"/>
                  </a:schemeClr>
                </a:solidFill>
              </a:rPr>
              <a:t>Against Companies Act, 2013</a:t>
            </a:r>
          </a:p>
          <a:p>
            <a:pPr marL="514350" indent="-514350">
              <a:buAutoNum type="arabicParenR"/>
            </a:pPr>
            <a:endParaRPr lang="en-IN" sz="2400" dirty="0"/>
          </a:p>
        </p:txBody>
      </p:sp>
    </p:spTree>
    <p:extLst>
      <p:ext uri="{BB962C8B-B14F-4D97-AF65-F5344CB8AC3E}">
        <p14:creationId xmlns:p14="http://schemas.microsoft.com/office/powerpoint/2010/main" val="20114338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132AE-72B5-4064-BF32-62301E6634CC}"/>
              </a:ext>
            </a:extLst>
          </p:cNvPr>
          <p:cNvSpPr>
            <a:spLocks noGrp="1"/>
          </p:cNvSpPr>
          <p:nvPr>
            <p:ph type="title"/>
          </p:nvPr>
        </p:nvSpPr>
        <p:spPr>
          <a:xfrm>
            <a:off x="838200" y="213361"/>
            <a:ext cx="10515600" cy="1137920"/>
          </a:xfrm>
          <a:solidFill>
            <a:schemeClr val="accent1">
              <a:lumMod val="60000"/>
              <a:lumOff val="40000"/>
            </a:schemeClr>
          </a:solidFill>
          <a:ln>
            <a:solidFill>
              <a:schemeClr val="accent2"/>
            </a:solidFill>
          </a:ln>
          <a:effectLst>
            <a:glow rad="228600">
              <a:schemeClr val="accent4">
                <a:satMod val="175000"/>
                <a:alpha val="40000"/>
              </a:schemeClr>
            </a:glow>
          </a:effectLst>
          <a:scene3d>
            <a:camera prst="perspectiveRelaxedModerately"/>
            <a:lightRig rig="threePt" dir="t"/>
          </a:scene3d>
          <a:sp3d>
            <a:bevelT w="139700" prst="cross"/>
          </a:sp3d>
        </p:spPr>
        <p:txBody>
          <a:bodyPr>
            <a:normAutofit fontScale="90000"/>
          </a:bodyPr>
          <a:lstStyle/>
          <a:p>
            <a:pPr algn="ctr"/>
            <a:r>
              <a:rPr lang="en-US" b="1" u="sng" dirty="0">
                <a:effectLst>
                  <a:outerShdw blurRad="38100" dist="38100" dir="2700000" algn="tl">
                    <a:srgbClr val="000000">
                      <a:alpha val="43137"/>
                    </a:srgbClr>
                  </a:outerShdw>
                </a:effectLst>
              </a:rPr>
              <a:t>AUDITOR’S DUTIES REGARDING FRAUDS (including window dressing or secret reserve)</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33CC54E-8187-4DBE-B10D-F55F6F0FD9B8}"/>
              </a:ext>
            </a:extLst>
          </p:cNvPr>
          <p:cNvSpPr>
            <a:spLocks noGrp="1"/>
          </p:cNvSpPr>
          <p:nvPr>
            <p:ph idx="1"/>
          </p:nvPr>
        </p:nvSpPr>
        <p:spPr>
          <a:xfrm>
            <a:off x="345440" y="1524000"/>
            <a:ext cx="11490960" cy="4968875"/>
          </a:xfrm>
          <a:ln>
            <a:solidFill>
              <a:srgbClr val="FFC000"/>
            </a:solidFill>
          </a:ln>
          <a:effectLst>
            <a:glow rad="228600">
              <a:schemeClr val="accent6">
                <a:satMod val="175000"/>
                <a:alpha val="40000"/>
              </a:schemeClr>
            </a:glow>
          </a:effectLst>
        </p:spPr>
        <p:txBody>
          <a:bodyPr/>
          <a:lstStyle/>
          <a:p>
            <a:pPr marL="514350" indent="-514350">
              <a:buAutoNum type="arabicParenR"/>
            </a:pPr>
            <a:r>
              <a:rPr lang="en-US" b="1" u="sng" dirty="0">
                <a:solidFill>
                  <a:srgbClr val="00B050"/>
                </a:solidFill>
              </a:rPr>
              <a:t>Disclose in Audit Report</a:t>
            </a:r>
            <a:r>
              <a:rPr lang="en-US" dirty="0"/>
              <a:t>:- to report whether the accounts give a </a:t>
            </a:r>
            <a:r>
              <a:rPr lang="en-US" b="1" i="1" u="sng" dirty="0">
                <a:solidFill>
                  <a:srgbClr val="00B0F0"/>
                </a:solidFill>
              </a:rPr>
              <a:t>true and fair view.</a:t>
            </a:r>
          </a:p>
          <a:p>
            <a:pPr marL="514350" indent="-514350">
              <a:buAutoNum type="arabicParenR"/>
            </a:pPr>
            <a:r>
              <a:rPr lang="en-US" b="1" u="sng" dirty="0">
                <a:solidFill>
                  <a:schemeClr val="accent2">
                    <a:lumMod val="50000"/>
                  </a:schemeClr>
                </a:solidFill>
              </a:rPr>
              <a:t>Report to Central Government</a:t>
            </a:r>
            <a:r>
              <a:rPr lang="en-US" dirty="0"/>
              <a:t>:- an offence involving fraud </a:t>
            </a:r>
            <a:r>
              <a:rPr lang="en-US" b="1" i="1" u="sng" dirty="0">
                <a:solidFill>
                  <a:srgbClr val="FF0000"/>
                </a:solidFill>
              </a:rPr>
              <a:t>(amount of fraud 1 crore or more)</a:t>
            </a:r>
            <a:r>
              <a:rPr lang="en-US" b="1" i="1" dirty="0">
                <a:solidFill>
                  <a:srgbClr val="FF0000"/>
                </a:solidFill>
              </a:rPr>
              <a:t> </a:t>
            </a:r>
            <a:r>
              <a:rPr lang="en-US" dirty="0"/>
              <a:t>is being or has been committed against the company by officers or employees of the company.</a:t>
            </a:r>
          </a:p>
          <a:p>
            <a:pPr marL="514350" indent="-514350">
              <a:buAutoNum type="arabicParenR"/>
            </a:pPr>
            <a:r>
              <a:rPr lang="en-US" b="1" u="sng" dirty="0">
                <a:solidFill>
                  <a:schemeClr val="accent4">
                    <a:lumMod val="50000"/>
                  </a:schemeClr>
                </a:solidFill>
              </a:rPr>
              <a:t>Check Articles of Association</a:t>
            </a:r>
            <a:r>
              <a:rPr lang="en-US" dirty="0"/>
              <a:t>:- He should study the Articles of Association of the company </a:t>
            </a:r>
            <a:r>
              <a:rPr lang="en-US" b="1" i="1" u="sng" dirty="0">
                <a:solidFill>
                  <a:schemeClr val="accent1"/>
                </a:solidFill>
              </a:rPr>
              <a:t>to verify the provision regarding reserves</a:t>
            </a:r>
            <a:r>
              <a:rPr lang="en-US" dirty="0"/>
              <a:t> contained therein.</a:t>
            </a:r>
          </a:p>
          <a:p>
            <a:pPr marL="514350" indent="-514350">
              <a:buAutoNum type="arabicParenR"/>
            </a:pPr>
            <a:r>
              <a:rPr lang="en-US" b="1" u="sng" dirty="0">
                <a:solidFill>
                  <a:srgbClr val="C00000"/>
                </a:solidFill>
              </a:rPr>
              <a:t>Verify Income</a:t>
            </a:r>
            <a:r>
              <a:rPr lang="en-US" dirty="0"/>
              <a:t>:- He should verify whether all the income has been properly brought in, recorded and reported in the books.</a:t>
            </a:r>
          </a:p>
          <a:p>
            <a:pPr marL="514350" indent="-514350">
              <a:buAutoNum type="arabicParenR"/>
            </a:pPr>
            <a:r>
              <a:rPr lang="en-US" b="1" u="sng" dirty="0">
                <a:solidFill>
                  <a:srgbClr val="002060"/>
                </a:solidFill>
              </a:rPr>
              <a:t>Verify Assets and Liabilities</a:t>
            </a:r>
            <a:endParaRPr lang="en-IN" b="1" u="sng" dirty="0">
              <a:solidFill>
                <a:srgbClr val="002060"/>
              </a:solidFill>
            </a:endParaRPr>
          </a:p>
        </p:txBody>
      </p:sp>
    </p:spTree>
    <p:extLst>
      <p:ext uri="{BB962C8B-B14F-4D97-AF65-F5344CB8AC3E}">
        <p14:creationId xmlns:p14="http://schemas.microsoft.com/office/powerpoint/2010/main" val="8923583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132AE-72B5-4064-BF32-62301E6634CC}"/>
              </a:ext>
            </a:extLst>
          </p:cNvPr>
          <p:cNvSpPr>
            <a:spLocks noGrp="1"/>
          </p:cNvSpPr>
          <p:nvPr>
            <p:ph type="title"/>
          </p:nvPr>
        </p:nvSpPr>
        <p:spPr>
          <a:xfrm>
            <a:off x="838200" y="213361"/>
            <a:ext cx="10515600" cy="1137920"/>
          </a:xfrm>
          <a:solidFill>
            <a:schemeClr val="accent1">
              <a:lumMod val="60000"/>
              <a:lumOff val="40000"/>
            </a:schemeClr>
          </a:solidFill>
          <a:ln>
            <a:solidFill>
              <a:schemeClr val="accent2"/>
            </a:solidFill>
          </a:ln>
          <a:effectLst>
            <a:glow rad="228600">
              <a:schemeClr val="accent4">
                <a:satMod val="175000"/>
                <a:alpha val="40000"/>
              </a:schemeClr>
            </a:glow>
          </a:effectLst>
          <a:scene3d>
            <a:camera prst="perspectiveRelaxedModerately"/>
            <a:lightRig rig="threePt" dir="t"/>
          </a:scene3d>
          <a:sp3d>
            <a:bevelT w="139700" prst="cross"/>
          </a:sp3d>
        </p:spPr>
        <p:txBody>
          <a:bodyPr>
            <a:normAutofit fontScale="90000"/>
          </a:bodyPr>
          <a:lstStyle/>
          <a:p>
            <a:pPr algn="ctr"/>
            <a:r>
              <a:rPr lang="en-US" b="1" u="sng" dirty="0">
                <a:effectLst>
                  <a:outerShdw blurRad="38100" dist="38100" dir="2700000" algn="tl">
                    <a:srgbClr val="000000">
                      <a:alpha val="43137"/>
                    </a:srgbClr>
                  </a:outerShdw>
                </a:effectLst>
              </a:rPr>
              <a:t>AUDITOR’S DUTIES REGARDING FRAUDS (including window dressing or secret reserve)</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33CC54E-8187-4DBE-B10D-F55F6F0FD9B8}"/>
              </a:ext>
            </a:extLst>
          </p:cNvPr>
          <p:cNvSpPr>
            <a:spLocks noGrp="1"/>
          </p:cNvSpPr>
          <p:nvPr>
            <p:ph idx="1"/>
          </p:nvPr>
        </p:nvSpPr>
        <p:spPr>
          <a:xfrm>
            <a:off x="233680" y="1524000"/>
            <a:ext cx="11734800" cy="4968875"/>
          </a:xfrm>
          <a:ln>
            <a:solidFill>
              <a:srgbClr val="FFC000"/>
            </a:solidFill>
          </a:ln>
          <a:effectLst>
            <a:glow rad="228600">
              <a:schemeClr val="accent6">
                <a:satMod val="175000"/>
                <a:alpha val="40000"/>
              </a:schemeClr>
            </a:glow>
          </a:effectLst>
        </p:spPr>
        <p:txBody>
          <a:bodyPr>
            <a:normAutofit lnSpcReduction="10000"/>
          </a:bodyPr>
          <a:lstStyle/>
          <a:p>
            <a:pPr marL="0" indent="0">
              <a:buNone/>
            </a:pPr>
            <a:r>
              <a:rPr lang="en-US" b="1" dirty="0">
                <a:solidFill>
                  <a:srgbClr val="7030A0"/>
                </a:solidFill>
              </a:rPr>
              <a:t>6) </a:t>
            </a:r>
            <a:r>
              <a:rPr lang="en-US" b="1" u="sng" dirty="0">
                <a:solidFill>
                  <a:srgbClr val="7030A0"/>
                </a:solidFill>
              </a:rPr>
              <a:t>Verify Provisions</a:t>
            </a:r>
            <a:r>
              <a:rPr lang="en-US" dirty="0">
                <a:solidFill>
                  <a:srgbClr val="002060"/>
                </a:solidFill>
              </a:rPr>
              <a:t>:- He should examine whether the provisions of any liability is lower or higher than the amount considered </a:t>
            </a:r>
            <a:r>
              <a:rPr lang="en-US" b="1" i="1" u="sng" dirty="0">
                <a:solidFill>
                  <a:schemeClr val="accent2"/>
                </a:solidFill>
              </a:rPr>
              <a:t>reasonable and necessary</a:t>
            </a:r>
            <a:r>
              <a:rPr lang="en-US" dirty="0">
                <a:solidFill>
                  <a:srgbClr val="002060"/>
                </a:solidFill>
              </a:rPr>
              <a:t> in the opinion of the directors. The </a:t>
            </a:r>
            <a:r>
              <a:rPr lang="en-US" b="1" i="1" u="sng" dirty="0">
                <a:solidFill>
                  <a:schemeClr val="accent1"/>
                </a:solidFill>
              </a:rPr>
              <a:t>Excess Provisions</a:t>
            </a:r>
            <a:r>
              <a:rPr lang="en-US" dirty="0">
                <a:solidFill>
                  <a:srgbClr val="002060"/>
                </a:solidFill>
              </a:rPr>
              <a:t>, if any, should be </a:t>
            </a:r>
            <a:r>
              <a:rPr lang="en-US" b="1" i="1" u="sng" dirty="0">
                <a:solidFill>
                  <a:srgbClr val="92D050"/>
                </a:solidFill>
              </a:rPr>
              <a:t>treated and disclosed as a reserve</a:t>
            </a:r>
            <a:r>
              <a:rPr lang="en-US" dirty="0">
                <a:solidFill>
                  <a:srgbClr val="002060"/>
                </a:solidFill>
              </a:rPr>
              <a:t>.</a:t>
            </a:r>
          </a:p>
          <a:p>
            <a:pPr marL="0" indent="0">
              <a:buNone/>
            </a:pPr>
            <a:r>
              <a:rPr lang="en-US" b="1" dirty="0">
                <a:solidFill>
                  <a:srgbClr val="FFC000"/>
                </a:solidFill>
              </a:rPr>
              <a:t>7) </a:t>
            </a:r>
            <a:r>
              <a:rPr lang="en-US" b="1" u="sng" dirty="0">
                <a:solidFill>
                  <a:srgbClr val="FFC000"/>
                </a:solidFill>
              </a:rPr>
              <a:t>Verify Closing Stock</a:t>
            </a:r>
            <a:r>
              <a:rPr lang="en-US" dirty="0">
                <a:solidFill>
                  <a:srgbClr val="002060"/>
                </a:solidFill>
              </a:rPr>
              <a:t>:- He should verify the value of the Closing Stock. He should see that there is </a:t>
            </a:r>
            <a:r>
              <a:rPr lang="en-US" b="1" i="1" u="sng" dirty="0">
                <a:solidFill>
                  <a:schemeClr val="accent2">
                    <a:lumMod val="75000"/>
                  </a:schemeClr>
                </a:solidFill>
              </a:rPr>
              <a:t>no change in the basis of valuation</a:t>
            </a:r>
            <a:r>
              <a:rPr lang="en-US" dirty="0">
                <a:solidFill>
                  <a:srgbClr val="002060"/>
                </a:solidFill>
              </a:rPr>
              <a:t> of the Closing Stock. If there is any such change, its effect on the profit for the year should be disclosed.</a:t>
            </a:r>
          </a:p>
          <a:p>
            <a:pPr marL="0" indent="0">
              <a:buNone/>
            </a:pPr>
            <a:r>
              <a:rPr lang="en-US" b="1" dirty="0">
                <a:solidFill>
                  <a:srgbClr val="FF0000"/>
                </a:solidFill>
              </a:rPr>
              <a:t>8) </a:t>
            </a:r>
            <a:r>
              <a:rPr lang="en-US" b="1" u="sng" dirty="0">
                <a:solidFill>
                  <a:srgbClr val="FF0000"/>
                </a:solidFill>
              </a:rPr>
              <a:t>Disclose change in method of Accounting</a:t>
            </a:r>
            <a:r>
              <a:rPr lang="en-US" dirty="0">
                <a:solidFill>
                  <a:srgbClr val="002060"/>
                </a:solidFill>
              </a:rPr>
              <a:t>:- like </a:t>
            </a:r>
            <a:r>
              <a:rPr lang="en-US" b="1" i="1" u="sng" dirty="0">
                <a:solidFill>
                  <a:srgbClr val="7030A0"/>
                </a:solidFill>
              </a:rPr>
              <a:t>method of charging depreciation</a:t>
            </a:r>
            <a:r>
              <a:rPr lang="en-US" dirty="0">
                <a:solidFill>
                  <a:srgbClr val="002060"/>
                </a:solidFill>
              </a:rPr>
              <a:t>. </a:t>
            </a:r>
          </a:p>
          <a:p>
            <a:pPr marL="0" indent="0">
              <a:buNone/>
            </a:pPr>
            <a:r>
              <a:rPr lang="en-US" b="1" dirty="0">
                <a:solidFill>
                  <a:srgbClr val="00B050"/>
                </a:solidFill>
              </a:rPr>
              <a:t>9) </a:t>
            </a:r>
            <a:r>
              <a:rPr lang="en-US" b="1" u="sng" dirty="0">
                <a:solidFill>
                  <a:srgbClr val="00B050"/>
                </a:solidFill>
              </a:rPr>
              <a:t>Prevent Omission of Assets and Liabilities</a:t>
            </a:r>
          </a:p>
          <a:p>
            <a:pPr marL="0" indent="0">
              <a:buNone/>
            </a:pPr>
            <a:r>
              <a:rPr lang="en-US" b="1" dirty="0">
                <a:solidFill>
                  <a:srgbClr val="C00000"/>
                </a:solidFill>
              </a:rPr>
              <a:t>10) </a:t>
            </a:r>
            <a:r>
              <a:rPr lang="en-US" b="1" u="sng" dirty="0">
                <a:solidFill>
                  <a:srgbClr val="C00000"/>
                </a:solidFill>
              </a:rPr>
              <a:t>Disclose Bad Debts</a:t>
            </a:r>
            <a:endParaRPr lang="en-IN" b="1" u="sng" dirty="0">
              <a:solidFill>
                <a:srgbClr val="C00000"/>
              </a:solidFill>
            </a:endParaRPr>
          </a:p>
        </p:txBody>
      </p:sp>
    </p:spTree>
    <p:extLst>
      <p:ext uri="{BB962C8B-B14F-4D97-AF65-F5344CB8AC3E}">
        <p14:creationId xmlns:p14="http://schemas.microsoft.com/office/powerpoint/2010/main" val="24227825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D42A2-5A92-4C4C-91DF-8D817219F705}"/>
              </a:ext>
            </a:extLst>
          </p:cNvPr>
          <p:cNvSpPr>
            <a:spLocks noGrp="1"/>
          </p:cNvSpPr>
          <p:nvPr>
            <p:ph type="title"/>
          </p:nvPr>
        </p:nvSpPr>
        <p:spPr>
          <a:xfrm>
            <a:off x="1148080" y="365125"/>
            <a:ext cx="9885680" cy="1325563"/>
          </a:xfrm>
          <a:solidFill>
            <a:schemeClr val="accent4"/>
          </a:solidFill>
          <a:ln>
            <a:solidFill>
              <a:schemeClr val="accent2"/>
            </a:solidFill>
          </a:ln>
          <a:effectLst>
            <a:glow rad="228600">
              <a:schemeClr val="accent2">
                <a:satMod val="175000"/>
                <a:alpha val="40000"/>
              </a:schemeClr>
            </a:glow>
          </a:effectLst>
          <a:scene3d>
            <a:camera prst="perspectiveRelaxedModerately"/>
            <a:lightRig rig="threePt" dir="t"/>
          </a:scene3d>
          <a:sp3d>
            <a:bevelT w="152400" h="50800" prst="softRound"/>
          </a:sp3d>
        </p:spPr>
        <p:txBody>
          <a:bodyPr/>
          <a:lstStyle/>
          <a:p>
            <a:pPr algn="ctr"/>
            <a:r>
              <a:rPr lang="en-US" b="1" u="sng" dirty="0">
                <a:effectLst>
                  <a:outerShdw blurRad="38100" dist="38100" dir="2700000" algn="tl">
                    <a:srgbClr val="000000">
                      <a:alpha val="43137"/>
                    </a:srgbClr>
                  </a:outerShdw>
                </a:effectLst>
              </a:rPr>
              <a:t>AUDITOR’S RESPONSIBILITY FOR ERRORS AND FRAUDS</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840A6825-0590-4EDC-BEFC-15BBF68DDC1D}"/>
              </a:ext>
            </a:extLst>
          </p:cNvPr>
          <p:cNvSpPr>
            <a:spLocks noGrp="1"/>
          </p:cNvSpPr>
          <p:nvPr>
            <p:ph idx="1"/>
          </p:nvPr>
        </p:nvSpPr>
        <p:spPr>
          <a:ln>
            <a:solidFill>
              <a:schemeClr val="accent5">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rmAutofit lnSpcReduction="10000"/>
          </a:bodyPr>
          <a:lstStyle/>
          <a:p>
            <a:r>
              <a:rPr lang="en-US" dirty="0"/>
              <a:t>The ICAI has laid down the responsibility of an Auditor for Errors and Frauds in </a:t>
            </a:r>
            <a:r>
              <a:rPr lang="en-US" b="1" u="sng" dirty="0">
                <a:solidFill>
                  <a:srgbClr val="FF0000"/>
                </a:solidFill>
              </a:rPr>
              <a:t>SA (Standards on Auditing) 240</a:t>
            </a:r>
            <a:r>
              <a:rPr lang="en-US" b="1" dirty="0">
                <a:solidFill>
                  <a:srgbClr val="FF0000"/>
                </a:solidFill>
              </a:rPr>
              <a:t> </a:t>
            </a:r>
            <a:r>
              <a:rPr lang="en-US" dirty="0">
                <a:solidFill>
                  <a:srgbClr val="FF0000"/>
                </a:solidFill>
              </a:rPr>
              <a:t>(</a:t>
            </a:r>
            <a:r>
              <a:rPr lang="en-US" u="sng" dirty="0">
                <a:solidFill>
                  <a:srgbClr val="FF0000"/>
                </a:solidFill>
              </a:rPr>
              <a:t>The Auditor’s Responsibility Relating to Fraud in an Audit of Financial Statements</a:t>
            </a:r>
            <a:r>
              <a:rPr lang="en-US" dirty="0">
                <a:solidFill>
                  <a:srgbClr val="FF0000"/>
                </a:solidFill>
              </a:rPr>
              <a:t>)</a:t>
            </a:r>
            <a:r>
              <a:rPr lang="en-US" dirty="0"/>
              <a:t> as follows:-</a:t>
            </a:r>
          </a:p>
          <a:p>
            <a:pPr marL="514350" indent="-514350">
              <a:buFont typeface="+mj-lt"/>
              <a:buAutoNum type="arabicParenR"/>
            </a:pPr>
            <a:r>
              <a:rPr lang="en-US" sz="3200" b="1" u="sng" dirty="0">
                <a:solidFill>
                  <a:srgbClr val="00B0F0"/>
                </a:solidFill>
              </a:rPr>
              <a:t>Basic Responsibility of Management</a:t>
            </a:r>
            <a:r>
              <a:rPr lang="en-US" dirty="0"/>
              <a:t>:- Management is basically responsible for prevention and detection of errors and frauds &amp; </a:t>
            </a:r>
            <a:r>
              <a:rPr lang="en-US" b="1" i="1" u="sng" dirty="0">
                <a:solidFill>
                  <a:schemeClr val="accent2"/>
                </a:solidFill>
              </a:rPr>
              <a:t>to establish a good accounting and internal control system to prevent and detect errors and frauds</a:t>
            </a:r>
            <a:r>
              <a:rPr lang="en-US" dirty="0"/>
              <a:t>.</a:t>
            </a:r>
          </a:p>
          <a:p>
            <a:pPr marL="514350" indent="-514350">
              <a:buFont typeface="+mj-lt"/>
              <a:buAutoNum type="arabicParenR"/>
            </a:pPr>
            <a:r>
              <a:rPr lang="en-US" sz="3200" b="1" u="sng" dirty="0">
                <a:solidFill>
                  <a:srgbClr val="C00000"/>
                </a:solidFill>
              </a:rPr>
              <a:t>Incidental Objective of Audit</a:t>
            </a:r>
            <a:r>
              <a:rPr lang="en-US" dirty="0"/>
              <a:t>:- </a:t>
            </a:r>
            <a:r>
              <a:rPr lang="en-US" dirty="0">
                <a:solidFill>
                  <a:srgbClr val="00B050"/>
                </a:solidFill>
              </a:rPr>
              <a:t>The </a:t>
            </a:r>
            <a:r>
              <a:rPr lang="en-US" b="1" i="1" u="sng" dirty="0">
                <a:solidFill>
                  <a:srgbClr val="00B050"/>
                </a:solidFill>
              </a:rPr>
              <a:t>Auditor should plan and perform audit in such a way as to ensure that the Accounts are free from major error and frauds</a:t>
            </a:r>
            <a:r>
              <a:rPr lang="en-US" dirty="0"/>
              <a:t>.</a:t>
            </a:r>
          </a:p>
          <a:p>
            <a:pPr marL="514350" indent="-514350">
              <a:buFont typeface="+mj-lt"/>
              <a:buAutoNum type="arabicParenR"/>
            </a:pPr>
            <a:endParaRPr lang="en-IN" dirty="0"/>
          </a:p>
        </p:txBody>
      </p:sp>
    </p:spTree>
    <p:extLst>
      <p:ext uri="{BB962C8B-B14F-4D97-AF65-F5344CB8AC3E}">
        <p14:creationId xmlns:p14="http://schemas.microsoft.com/office/powerpoint/2010/main" val="1347175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BAB64-FA56-49EF-A797-AAA32282C507}"/>
              </a:ext>
            </a:extLst>
          </p:cNvPr>
          <p:cNvSpPr>
            <a:spLocks noGrp="1"/>
          </p:cNvSpPr>
          <p:nvPr>
            <p:ph type="title"/>
          </p:nvPr>
        </p:nvSpPr>
        <p:spPr>
          <a:xfrm>
            <a:off x="1514475" y="365125"/>
            <a:ext cx="9077326" cy="1325563"/>
          </a:xfrm>
          <a:solidFill>
            <a:schemeClr val="accent6">
              <a:lumMod val="60000"/>
              <a:lumOff val="40000"/>
            </a:schemeClr>
          </a:solidFill>
          <a:ln>
            <a:solidFill>
              <a:schemeClr val="accent2"/>
            </a:solidFill>
          </a:ln>
          <a:effectLst>
            <a:glow rad="228600">
              <a:schemeClr val="accent4">
                <a:satMod val="175000"/>
                <a:alpha val="40000"/>
              </a:schemeClr>
            </a:glow>
          </a:effectLst>
          <a:scene3d>
            <a:camera prst="perspectiveRelaxedModerately"/>
            <a:lightRig rig="threePt" dir="t"/>
          </a:scene3d>
          <a:sp3d>
            <a:bevelT w="101600" prst="riblet"/>
          </a:sp3d>
        </p:spPr>
        <p:txBody>
          <a:bodyPr>
            <a:normAutofit/>
          </a:bodyPr>
          <a:lstStyle/>
          <a:p>
            <a:pPr algn="ctr"/>
            <a:r>
              <a:rPr lang="en-US" sz="5400" b="1" u="sng" dirty="0"/>
              <a:t>TRUE AND FAIR VIEW</a:t>
            </a:r>
            <a:endParaRPr lang="en-IN" sz="5400" b="1" u="sng" dirty="0"/>
          </a:p>
        </p:txBody>
      </p:sp>
      <p:sp>
        <p:nvSpPr>
          <p:cNvPr id="3" name="Content Placeholder 2">
            <a:extLst>
              <a:ext uri="{FF2B5EF4-FFF2-40B4-BE49-F238E27FC236}">
                <a16:creationId xmlns:a16="http://schemas.microsoft.com/office/drawing/2014/main" id="{E7AC571B-DF4C-4338-A63A-A83CB8CD1906}"/>
              </a:ext>
            </a:extLst>
          </p:cNvPr>
          <p:cNvSpPr>
            <a:spLocks noGrp="1"/>
          </p:cNvSpPr>
          <p:nvPr>
            <p:ph idx="1"/>
          </p:nvPr>
        </p:nvSpPr>
        <p:spPr>
          <a:xfrm>
            <a:off x="838200" y="1690688"/>
            <a:ext cx="10515600" cy="4486275"/>
          </a:xfrm>
          <a:ln>
            <a:solidFill>
              <a:srgbClr val="FF0000"/>
            </a:solidFill>
          </a:ln>
          <a:effectLst>
            <a:glow rad="228600">
              <a:schemeClr val="accent2">
                <a:satMod val="175000"/>
                <a:alpha val="40000"/>
              </a:schemeClr>
            </a:glow>
            <a:outerShdw blurRad="50800" dist="38100" dir="5400000" algn="t" rotWithShape="0">
              <a:prstClr val="black">
                <a:alpha val="40000"/>
              </a:prstClr>
            </a:outerShdw>
          </a:effectLst>
        </p:spPr>
        <p:txBody>
          <a:bodyPr>
            <a:normAutofit fontScale="92500" lnSpcReduction="10000"/>
          </a:bodyPr>
          <a:lstStyle/>
          <a:p>
            <a:pPr marL="514350" indent="-514350">
              <a:buFont typeface="+mj-lt"/>
              <a:buAutoNum type="arabicParenR"/>
            </a:pPr>
            <a:r>
              <a:rPr lang="en-US" sz="4400" b="1" u="sng" dirty="0">
                <a:solidFill>
                  <a:srgbClr val="FF0000"/>
                </a:solidFill>
              </a:rPr>
              <a:t>Proper Accounting Policies</a:t>
            </a:r>
            <a:r>
              <a:rPr lang="en-US" sz="4400" b="1" dirty="0">
                <a:solidFill>
                  <a:srgbClr val="FF0000"/>
                </a:solidFill>
              </a:rPr>
              <a:t> </a:t>
            </a:r>
            <a:r>
              <a:rPr lang="en-US" sz="4000" dirty="0"/>
              <a:t>(For Depreciation – SLM or WDV etc. Like for Intangible Asset written off SLM must be used).</a:t>
            </a:r>
          </a:p>
          <a:p>
            <a:pPr marL="514350" indent="-514350">
              <a:buFont typeface="+mj-lt"/>
              <a:buAutoNum type="arabicParenR"/>
            </a:pPr>
            <a:r>
              <a:rPr lang="en-US" sz="4400" b="1" u="sng" dirty="0">
                <a:solidFill>
                  <a:srgbClr val="00B0F0"/>
                </a:solidFill>
              </a:rPr>
              <a:t>All the Accounting Standards must be Applied</a:t>
            </a:r>
          </a:p>
          <a:p>
            <a:pPr marL="514350" indent="-514350">
              <a:buFont typeface="+mj-lt"/>
              <a:buAutoNum type="arabicParenR"/>
            </a:pPr>
            <a:r>
              <a:rPr lang="en-US" sz="4400" b="1" u="sng" dirty="0">
                <a:solidFill>
                  <a:srgbClr val="00B050"/>
                </a:solidFill>
              </a:rPr>
              <a:t>Adequate Disclosures in Notes to Accounts</a:t>
            </a:r>
            <a:r>
              <a:rPr lang="en-US" sz="4400" dirty="0"/>
              <a:t> </a:t>
            </a:r>
            <a:r>
              <a:rPr lang="en-US" sz="4000" dirty="0"/>
              <a:t>(Like Contingent Liabilities must be shown in notes to accounts).</a:t>
            </a:r>
          </a:p>
          <a:p>
            <a:pPr marL="0" indent="0">
              <a:buNone/>
            </a:pPr>
            <a:endParaRPr lang="en-IN" sz="4000" dirty="0"/>
          </a:p>
        </p:txBody>
      </p:sp>
    </p:spTree>
    <p:extLst>
      <p:ext uri="{BB962C8B-B14F-4D97-AF65-F5344CB8AC3E}">
        <p14:creationId xmlns:p14="http://schemas.microsoft.com/office/powerpoint/2010/main" val="30538082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D4639-6689-4392-A73E-1623F5A811B2}"/>
              </a:ext>
            </a:extLst>
          </p:cNvPr>
          <p:cNvSpPr>
            <a:spLocks noGrp="1"/>
          </p:cNvSpPr>
          <p:nvPr>
            <p:ph type="title"/>
          </p:nvPr>
        </p:nvSpPr>
        <p:spPr>
          <a:xfrm>
            <a:off x="1330960" y="365125"/>
            <a:ext cx="9499600" cy="1325563"/>
          </a:xfrm>
          <a:solidFill>
            <a:schemeClr val="accent4"/>
          </a:solidFill>
          <a:ln>
            <a:solidFill>
              <a:schemeClr val="accent4">
                <a:lumMod val="50000"/>
              </a:schemeClr>
            </a:solidFill>
          </a:ln>
          <a:effectLst>
            <a:glow rad="228600">
              <a:schemeClr val="accent2">
                <a:satMod val="175000"/>
                <a:alpha val="40000"/>
              </a:schemeClr>
            </a:glow>
          </a:effectLst>
          <a:scene3d>
            <a:camera prst="perspectiveRelaxedModerately"/>
            <a:lightRig rig="threePt" dir="t"/>
          </a:scene3d>
          <a:sp3d>
            <a:bevelT w="152400" h="50800" prst="softRound"/>
          </a:sp3d>
        </p:spPr>
        <p:txBody>
          <a:bodyPr/>
          <a:lstStyle/>
          <a:p>
            <a:pPr algn="ctr"/>
            <a:r>
              <a:rPr lang="en-US" b="1" u="sng" dirty="0">
                <a:effectLst>
                  <a:outerShdw blurRad="38100" dist="38100" dir="2700000" algn="tl">
                    <a:srgbClr val="000000">
                      <a:alpha val="43137"/>
                    </a:srgbClr>
                  </a:outerShdw>
                </a:effectLst>
              </a:rPr>
              <a:t>AUDITOR’S RESPONSIBILITY FOR ERRORS AND FRAUDS</a:t>
            </a:r>
            <a:endParaRPr lang="en-IN" dirty="0"/>
          </a:p>
        </p:txBody>
      </p:sp>
      <p:sp>
        <p:nvSpPr>
          <p:cNvPr id="3" name="Content Placeholder 2">
            <a:extLst>
              <a:ext uri="{FF2B5EF4-FFF2-40B4-BE49-F238E27FC236}">
                <a16:creationId xmlns:a16="http://schemas.microsoft.com/office/drawing/2014/main" id="{0CF0C068-9A2F-451C-9DEB-CE0B5F52FA2E}"/>
              </a:ext>
            </a:extLst>
          </p:cNvPr>
          <p:cNvSpPr>
            <a:spLocks noGrp="1"/>
          </p:cNvSpPr>
          <p:nvPr>
            <p:ph idx="1"/>
          </p:nvPr>
        </p:nvSpPr>
        <p:spPr>
          <a:ln>
            <a:solidFill>
              <a:srgbClr val="FF0000"/>
            </a:solidFill>
          </a:ln>
          <a:effectLst>
            <a:glow rad="228600">
              <a:schemeClr val="accent5">
                <a:satMod val="175000"/>
                <a:alpha val="40000"/>
              </a:schemeClr>
            </a:glow>
            <a:outerShdw blurRad="50800" dist="38100" dir="10800000" algn="r" rotWithShape="0">
              <a:prstClr val="black">
                <a:alpha val="40000"/>
              </a:prstClr>
            </a:outerShdw>
          </a:effectLst>
        </p:spPr>
        <p:txBody>
          <a:bodyPr/>
          <a:lstStyle/>
          <a:p>
            <a:pPr marL="0" indent="0">
              <a:buNone/>
            </a:pPr>
            <a:r>
              <a:rPr lang="en-US" sz="3200" b="1" dirty="0">
                <a:solidFill>
                  <a:srgbClr val="FF0000"/>
                </a:solidFill>
              </a:rPr>
              <a:t>3) </a:t>
            </a:r>
            <a:r>
              <a:rPr lang="en-US" sz="3200" b="1" u="sng" dirty="0">
                <a:solidFill>
                  <a:srgbClr val="FF0000"/>
                </a:solidFill>
              </a:rPr>
              <a:t>Possibility of Non-detection</a:t>
            </a:r>
            <a:r>
              <a:rPr lang="en-US" dirty="0"/>
              <a:t>:- due to inherent limitations of Auditing, it is possible that some errors or frauds may remain undetected. This does not imply that the Auditor has failed in his duty. So long as the </a:t>
            </a:r>
            <a:r>
              <a:rPr lang="en-US" b="1" i="1" u="sng" dirty="0">
                <a:solidFill>
                  <a:schemeClr val="accent1"/>
                </a:solidFill>
              </a:rPr>
              <a:t>Auditor has taken reasonable care and followed the basic principles of Auditing</a:t>
            </a:r>
            <a:r>
              <a:rPr lang="en-US" dirty="0"/>
              <a:t>, the Auditor is not to be held responsible for any error or fraud remaining undiscovered.</a:t>
            </a:r>
          </a:p>
          <a:p>
            <a:pPr marL="0" indent="0">
              <a:buNone/>
            </a:pPr>
            <a:r>
              <a:rPr lang="en-US" sz="3200" b="1" dirty="0">
                <a:solidFill>
                  <a:schemeClr val="accent2"/>
                </a:solidFill>
              </a:rPr>
              <a:t>4) </a:t>
            </a:r>
            <a:r>
              <a:rPr lang="en-US" sz="3200" b="1" u="sng" dirty="0">
                <a:solidFill>
                  <a:schemeClr val="accent2"/>
                </a:solidFill>
              </a:rPr>
              <a:t>When Circumstances indicate Error or Fraud</a:t>
            </a:r>
            <a:r>
              <a:rPr lang="en-US" dirty="0"/>
              <a:t>:- when circumstances indicate existence of errors or frauds, the Auditor should </a:t>
            </a:r>
            <a:r>
              <a:rPr lang="en-US" b="1" i="1" u="sng" dirty="0">
                <a:solidFill>
                  <a:srgbClr val="00B050"/>
                </a:solidFill>
              </a:rPr>
              <a:t>take additional steps</a:t>
            </a:r>
            <a:r>
              <a:rPr lang="en-US" b="1" i="1" dirty="0">
                <a:solidFill>
                  <a:srgbClr val="00B050"/>
                </a:solidFill>
              </a:rPr>
              <a:t> </a:t>
            </a:r>
            <a:r>
              <a:rPr lang="en-US" dirty="0"/>
              <a:t>to detect them and to ensure that the Final Accounts are free from Errors and Frauds.</a:t>
            </a:r>
            <a:endParaRPr lang="en-IN" dirty="0"/>
          </a:p>
        </p:txBody>
      </p:sp>
    </p:spTree>
    <p:extLst>
      <p:ext uri="{BB962C8B-B14F-4D97-AF65-F5344CB8AC3E}">
        <p14:creationId xmlns:p14="http://schemas.microsoft.com/office/powerpoint/2010/main" val="41474902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EC837-756F-44CC-904B-51A2153336BF}"/>
              </a:ext>
            </a:extLst>
          </p:cNvPr>
          <p:cNvSpPr>
            <a:spLocks noGrp="1"/>
          </p:cNvSpPr>
          <p:nvPr>
            <p:ph type="title"/>
          </p:nvPr>
        </p:nvSpPr>
        <p:spPr>
          <a:xfrm>
            <a:off x="1381760" y="365125"/>
            <a:ext cx="9438640" cy="1325563"/>
          </a:xfrm>
          <a:solidFill>
            <a:schemeClr val="accent4"/>
          </a:solidFill>
          <a:ln>
            <a:solidFill>
              <a:schemeClr val="accent5"/>
            </a:solidFill>
          </a:ln>
          <a:effectLst>
            <a:glow rad="228600">
              <a:schemeClr val="accent2">
                <a:satMod val="175000"/>
                <a:alpha val="40000"/>
              </a:schemeClr>
            </a:glow>
          </a:effectLst>
          <a:scene3d>
            <a:camera prst="perspectiveRelaxedModerately"/>
            <a:lightRig rig="threePt" dir="t"/>
          </a:scene3d>
          <a:sp3d>
            <a:bevelT w="114300" prst="artDeco"/>
          </a:sp3d>
        </p:spPr>
        <p:txBody>
          <a:bodyPr/>
          <a:lstStyle/>
          <a:p>
            <a:pPr algn="ctr"/>
            <a:r>
              <a:rPr lang="en-US" b="1" u="sng" dirty="0">
                <a:effectLst>
                  <a:outerShdw blurRad="38100" dist="38100" dir="2700000" algn="tl">
                    <a:srgbClr val="000000">
                      <a:alpha val="43137"/>
                    </a:srgbClr>
                  </a:outerShdw>
                </a:effectLst>
              </a:rPr>
              <a:t>AUDITOR’S RESPONSIBILITY FOR ERRORS AND FRAUDS</a:t>
            </a:r>
            <a:endParaRPr lang="en-IN" dirty="0"/>
          </a:p>
        </p:txBody>
      </p:sp>
      <p:sp>
        <p:nvSpPr>
          <p:cNvPr id="3" name="Content Placeholder 2">
            <a:extLst>
              <a:ext uri="{FF2B5EF4-FFF2-40B4-BE49-F238E27FC236}">
                <a16:creationId xmlns:a16="http://schemas.microsoft.com/office/drawing/2014/main" id="{B6356757-5F95-47F0-82D5-ACBE447B01A5}"/>
              </a:ext>
            </a:extLst>
          </p:cNvPr>
          <p:cNvSpPr>
            <a:spLocks noGrp="1"/>
          </p:cNvSpPr>
          <p:nvPr>
            <p:ph idx="1"/>
          </p:nvPr>
        </p:nvSpPr>
        <p:spPr>
          <a:xfrm>
            <a:off x="838200" y="1825624"/>
            <a:ext cx="10515600" cy="4667251"/>
          </a:xfrm>
          <a:ln>
            <a:solidFill>
              <a:schemeClr val="tx2">
                <a:lumMod val="75000"/>
              </a:schemeClr>
            </a:solidFill>
          </a:ln>
          <a:effectLst>
            <a:glow rad="228600">
              <a:schemeClr val="accent4">
                <a:satMod val="175000"/>
                <a:alpha val="40000"/>
              </a:schemeClr>
            </a:glow>
            <a:outerShdw blurRad="50800" dist="38100" dir="5400000" algn="t" rotWithShape="0">
              <a:prstClr val="black">
                <a:alpha val="40000"/>
              </a:prstClr>
            </a:outerShdw>
          </a:effectLst>
        </p:spPr>
        <p:txBody>
          <a:bodyPr>
            <a:noAutofit/>
          </a:bodyPr>
          <a:lstStyle/>
          <a:p>
            <a:pPr marL="0" indent="0">
              <a:buNone/>
            </a:pPr>
            <a:r>
              <a:rPr lang="en-US" sz="3600" b="1" dirty="0">
                <a:solidFill>
                  <a:srgbClr val="00B050"/>
                </a:solidFill>
              </a:rPr>
              <a:t>5) </a:t>
            </a:r>
            <a:r>
              <a:rPr lang="en-US" sz="3600" b="1" u="sng" dirty="0">
                <a:solidFill>
                  <a:srgbClr val="00B050"/>
                </a:solidFill>
              </a:rPr>
              <a:t>Report to Central Government</a:t>
            </a:r>
            <a:r>
              <a:rPr lang="en-US" sz="3200" dirty="0"/>
              <a:t>:- an offence involving fraud </a:t>
            </a:r>
            <a:r>
              <a:rPr lang="en-US" sz="3200" b="1" i="1" u="sng" dirty="0">
                <a:solidFill>
                  <a:srgbClr val="FF0000"/>
                </a:solidFill>
              </a:rPr>
              <a:t>(amount of fraud 1 crore or more) </a:t>
            </a:r>
            <a:r>
              <a:rPr lang="en-US" sz="3200" dirty="0"/>
              <a:t>is being or has been committed against the company by officers or employees of the company.</a:t>
            </a:r>
          </a:p>
          <a:p>
            <a:pPr marL="0" indent="0">
              <a:buNone/>
            </a:pPr>
            <a:r>
              <a:rPr lang="en-US" sz="3600" b="1" dirty="0">
                <a:solidFill>
                  <a:srgbClr val="C00000"/>
                </a:solidFill>
              </a:rPr>
              <a:t> 6) </a:t>
            </a:r>
            <a:r>
              <a:rPr lang="en-US" sz="3600" b="1" u="sng" dirty="0">
                <a:solidFill>
                  <a:srgbClr val="C00000"/>
                </a:solidFill>
              </a:rPr>
              <a:t>CARO (Companies Auditor Report Order) 2016</a:t>
            </a:r>
            <a:r>
              <a:rPr lang="en-US" sz="3200" dirty="0"/>
              <a:t>:- In the case of a Company, its Auditor is required, under Companies Auditor Report Order (CARO) 2016, to report whether any </a:t>
            </a:r>
            <a:r>
              <a:rPr lang="en-US" sz="3200" b="1" i="1" u="sng" dirty="0">
                <a:solidFill>
                  <a:srgbClr val="0070C0"/>
                </a:solidFill>
              </a:rPr>
              <a:t>fraud</a:t>
            </a:r>
            <a:r>
              <a:rPr lang="en-US" sz="3200" dirty="0"/>
              <a:t> on or by the company has been </a:t>
            </a:r>
            <a:r>
              <a:rPr lang="en-US" sz="3200" b="1" i="1" u="sng" dirty="0">
                <a:solidFill>
                  <a:srgbClr val="0070C0"/>
                </a:solidFill>
              </a:rPr>
              <a:t>noticed or reported during the year</a:t>
            </a:r>
            <a:r>
              <a:rPr lang="en-US" sz="3200" dirty="0"/>
              <a:t>; if so, the </a:t>
            </a:r>
            <a:r>
              <a:rPr lang="en-US" sz="3200" b="1" i="1" u="sng" dirty="0">
                <a:solidFill>
                  <a:srgbClr val="FF0000"/>
                </a:solidFill>
              </a:rPr>
              <a:t>nature and the amount involved is to be indicated</a:t>
            </a:r>
            <a:r>
              <a:rPr lang="en-US" sz="3200" dirty="0"/>
              <a:t>.</a:t>
            </a:r>
            <a:endParaRPr lang="en-IN" sz="3200" dirty="0"/>
          </a:p>
        </p:txBody>
      </p:sp>
    </p:spTree>
    <p:extLst>
      <p:ext uri="{BB962C8B-B14F-4D97-AF65-F5344CB8AC3E}">
        <p14:creationId xmlns:p14="http://schemas.microsoft.com/office/powerpoint/2010/main" val="41032781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6F367-D039-4C9F-A98A-D4FC4ACF840C}"/>
              </a:ext>
            </a:extLst>
          </p:cNvPr>
          <p:cNvSpPr>
            <a:spLocks noGrp="1"/>
          </p:cNvSpPr>
          <p:nvPr>
            <p:ph type="title"/>
          </p:nvPr>
        </p:nvSpPr>
        <p:spPr>
          <a:xfrm>
            <a:off x="1442720" y="365125"/>
            <a:ext cx="9326880" cy="1325563"/>
          </a:xfrm>
          <a:solidFill>
            <a:schemeClr val="accent2">
              <a:lumMod val="60000"/>
              <a:lumOff val="40000"/>
            </a:schemeClr>
          </a:solidFill>
          <a:ln>
            <a:solidFill>
              <a:schemeClr val="accent1"/>
            </a:solidFill>
          </a:ln>
          <a:effectLst>
            <a:glow rad="228600">
              <a:schemeClr val="accent4">
                <a:satMod val="175000"/>
                <a:alpha val="40000"/>
              </a:schemeClr>
            </a:glow>
          </a:effectLst>
          <a:scene3d>
            <a:camera prst="perspectiveRelaxedModerately"/>
            <a:lightRig rig="threePt" dir="t"/>
          </a:scene3d>
          <a:sp3d>
            <a:bevelT prst="relaxedInset"/>
          </a:sp3d>
        </p:spPr>
        <p:txBody>
          <a:bodyPr>
            <a:normAutofit/>
          </a:bodyPr>
          <a:lstStyle/>
          <a:p>
            <a:pPr algn="ctr"/>
            <a:r>
              <a:rPr lang="en-US" sz="4800" b="1" u="sng" dirty="0">
                <a:effectLst>
                  <a:outerShdw blurRad="38100" dist="38100" dir="2700000" algn="tl">
                    <a:srgbClr val="000000">
                      <a:alpha val="43137"/>
                    </a:srgbClr>
                  </a:outerShdw>
                </a:effectLst>
              </a:rPr>
              <a:t>ADVANTAGES OF AUDITING</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B6D6951A-2F51-4DE0-9270-69BD57B82D09}"/>
              </a:ext>
            </a:extLst>
          </p:cNvPr>
          <p:cNvSpPr>
            <a:spLocks noGrp="1"/>
          </p:cNvSpPr>
          <p:nvPr>
            <p:ph idx="1"/>
          </p:nvPr>
        </p:nvSpPr>
        <p:spPr>
          <a:ln>
            <a:solidFill>
              <a:schemeClr val="accent2"/>
            </a:solidFill>
          </a:ln>
          <a:effectLst>
            <a:glow rad="228600">
              <a:schemeClr val="accent5">
                <a:satMod val="175000"/>
                <a:alpha val="40000"/>
              </a:schemeClr>
            </a:glow>
            <a:outerShdw blurRad="63500" sx="102000" sy="102000" algn="ctr" rotWithShape="0">
              <a:prstClr val="black">
                <a:alpha val="40000"/>
              </a:prstClr>
            </a:outerShdw>
          </a:effectLst>
        </p:spPr>
        <p:txBody>
          <a:bodyPr/>
          <a:lstStyle/>
          <a:p>
            <a:pPr marL="514350" indent="-514350">
              <a:buAutoNum type="arabicParenR"/>
            </a:pPr>
            <a:r>
              <a:rPr lang="en-US" b="1" u="sng" dirty="0">
                <a:solidFill>
                  <a:srgbClr val="FF0000"/>
                </a:solidFill>
              </a:rPr>
              <a:t>Assurance of True and Fair Accounts</a:t>
            </a:r>
          </a:p>
          <a:p>
            <a:pPr marL="514350" indent="-514350">
              <a:buAutoNum type="arabicParenR"/>
            </a:pPr>
            <a:r>
              <a:rPr lang="en-US" b="1" u="sng" dirty="0">
                <a:solidFill>
                  <a:srgbClr val="00B050"/>
                </a:solidFill>
              </a:rPr>
              <a:t>True and Fair Balance Sheet</a:t>
            </a:r>
            <a:r>
              <a:rPr lang="en-US" dirty="0"/>
              <a:t> </a:t>
            </a:r>
          </a:p>
          <a:p>
            <a:pPr marL="514350" indent="-514350">
              <a:buAutoNum type="arabicParenR"/>
            </a:pPr>
            <a:r>
              <a:rPr lang="en-US" b="1" u="sng" dirty="0">
                <a:solidFill>
                  <a:schemeClr val="accent2"/>
                </a:solidFill>
              </a:rPr>
              <a:t>True and Fair Profit and Loss Account</a:t>
            </a:r>
          </a:p>
          <a:p>
            <a:pPr marL="514350" indent="-514350">
              <a:buAutoNum type="arabicParenR"/>
            </a:pPr>
            <a:r>
              <a:rPr lang="en-US" b="1" u="sng" dirty="0">
                <a:solidFill>
                  <a:srgbClr val="00B0F0"/>
                </a:solidFill>
              </a:rPr>
              <a:t>Tally with Books</a:t>
            </a:r>
            <a:r>
              <a:rPr lang="en-US" dirty="0"/>
              <a:t>:- the income tax officer can start with the figure of audited book profit, make adjustments and compute the taxable income. An </a:t>
            </a:r>
            <a:r>
              <a:rPr lang="en-US" b="1" i="1" u="sng" dirty="0">
                <a:solidFill>
                  <a:schemeClr val="accent6">
                    <a:lumMod val="50000"/>
                  </a:schemeClr>
                </a:solidFill>
              </a:rPr>
              <a:t>outside user need not go through the entire books</a:t>
            </a:r>
            <a:r>
              <a:rPr lang="en-US" dirty="0"/>
              <a:t>.</a:t>
            </a:r>
          </a:p>
          <a:p>
            <a:pPr marL="514350" indent="-514350">
              <a:buAutoNum type="arabicParenR"/>
            </a:pPr>
            <a:r>
              <a:rPr lang="en-US" b="1" u="sng" dirty="0">
                <a:solidFill>
                  <a:srgbClr val="C00000"/>
                </a:solidFill>
              </a:rPr>
              <a:t>As per Law</a:t>
            </a:r>
            <a:r>
              <a:rPr lang="en-US" dirty="0"/>
              <a:t>:- </a:t>
            </a:r>
            <a:r>
              <a:rPr lang="en-US" b="1" i="1" u="sng" dirty="0">
                <a:solidFill>
                  <a:schemeClr val="accent1"/>
                </a:solidFill>
              </a:rPr>
              <a:t>Schedule VI of the Companies Act, 2013</a:t>
            </a:r>
          </a:p>
          <a:p>
            <a:pPr marL="514350" indent="-514350">
              <a:buAutoNum type="arabicParenR"/>
            </a:pPr>
            <a:r>
              <a:rPr lang="en-US" b="1" u="sng" dirty="0">
                <a:solidFill>
                  <a:srgbClr val="FF0000"/>
                </a:solidFill>
              </a:rPr>
              <a:t>As per Standard Accounting and Auditing Practices</a:t>
            </a:r>
          </a:p>
          <a:p>
            <a:pPr marL="514350" indent="-514350">
              <a:buAutoNum type="arabicParenR"/>
            </a:pPr>
            <a:r>
              <a:rPr lang="en-US" b="1" u="sng" dirty="0">
                <a:solidFill>
                  <a:srgbClr val="00B050"/>
                </a:solidFill>
              </a:rPr>
              <a:t>Disclose All Material Facts</a:t>
            </a:r>
            <a:endParaRPr lang="en-IN" b="1" u="sng" dirty="0">
              <a:solidFill>
                <a:srgbClr val="00B050"/>
              </a:solidFill>
            </a:endParaRPr>
          </a:p>
        </p:txBody>
      </p:sp>
    </p:spTree>
    <p:extLst>
      <p:ext uri="{BB962C8B-B14F-4D97-AF65-F5344CB8AC3E}">
        <p14:creationId xmlns:p14="http://schemas.microsoft.com/office/powerpoint/2010/main" val="32042869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82930-78A7-4722-A9B5-E7D583903E52}"/>
              </a:ext>
            </a:extLst>
          </p:cNvPr>
          <p:cNvSpPr>
            <a:spLocks noGrp="1"/>
          </p:cNvSpPr>
          <p:nvPr>
            <p:ph type="title"/>
          </p:nvPr>
        </p:nvSpPr>
        <p:spPr>
          <a:xfrm>
            <a:off x="1503680" y="253365"/>
            <a:ext cx="9184640" cy="1325563"/>
          </a:xfrm>
          <a:solidFill>
            <a:schemeClr val="accent2">
              <a:lumMod val="40000"/>
              <a:lumOff val="60000"/>
            </a:schemeClr>
          </a:solidFill>
          <a:ln>
            <a:solidFill>
              <a:schemeClr val="accent4">
                <a:lumMod val="50000"/>
              </a:schemeClr>
            </a:solidFill>
          </a:ln>
          <a:effectLst>
            <a:glow rad="228600">
              <a:schemeClr val="accent4">
                <a:satMod val="175000"/>
                <a:alpha val="40000"/>
              </a:schemeClr>
            </a:glow>
          </a:effectLst>
          <a:scene3d>
            <a:camera prst="perspectiveRelaxedModerately"/>
            <a:lightRig rig="threePt" dir="t"/>
          </a:scene3d>
          <a:sp3d>
            <a:bevelT prst="convex"/>
          </a:sp3d>
        </p:spPr>
        <p:txBody>
          <a:bodyPr/>
          <a:lstStyle/>
          <a:p>
            <a:pPr algn="ctr"/>
            <a:r>
              <a:rPr lang="en-US" sz="4400" b="1" u="sng" dirty="0">
                <a:effectLst>
                  <a:outerShdw blurRad="38100" dist="38100" dir="2700000" algn="tl">
                    <a:srgbClr val="000000">
                      <a:alpha val="43137"/>
                    </a:srgbClr>
                  </a:outerShdw>
                </a:effectLst>
              </a:rPr>
              <a:t>ADVANTAGES OF AUDITING</a:t>
            </a:r>
            <a:endParaRPr lang="en-IN" dirty="0"/>
          </a:p>
        </p:txBody>
      </p:sp>
      <p:sp>
        <p:nvSpPr>
          <p:cNvPr id="3" name="Content Placeholder 2">
            <a:extLst>
              <a:ext uri="{FF2B5EF4-FFF2-40B4-BE49-F238E27FC236}">
                <a16:creationId xmlns:a16="http://schemas.microsoft.com/office/drawing/2014/main" id="{304E9106-2247-4326-901E-BF4C77CBA51F}"/>
              </a:ext>
            </a:extLst>
          </p:cNvPr>
          <p:cNvSpPr>
            <a:spLocks noGrp="1"/>
          </p:cNvSpPr>
          <p:nvPr>
            <p:ph idx="1"/>
          </p:nvPr>
        </p:nvSpPr>
        <p:spPr>
          <a:xfrm>
            <a:off x="838200" y="1734185"/>
            <a:ext cx="10515600" cy="4870450"/>
          </a:xfrm>
          <a:ln>
            <a:solidFill>
              <a:schemeClr val="accent2">
                <a:lumMod val="50000"/>
              </a:schemeClr>
            </a:solidFill>
          </a:ln>
          <a:effectLst>
            <a:glow rad="228600">
              <a:schemeClr val="accent5">
                <a:satMod val="175000"/>
                <a:alpha val="40000"/>
              </a:schemeClr>
            </a:glow>
            <a:outerShdw blurRad="63500" sx="102000" sy="102000" algn="ctr" rotWithShape="0">
              <a:prstClr val="black">
                <a:alpha val="40000"/>
              </a:prstClr>
            </a:outerShdw>
          </a:effectLst>
        </p:spPr>
        <p:txBody>
          <a:bodyPr>
            <a:noAutofit/>
          </a:bodyPr>
          <a:lstStyle/>
          <a:p>
            <a:pPr marL="0" indent="0">
              <a:buNone/>
            </a:pPr>
            <a:r>
              <a:rPr lang="en-US" sz="3600" b="1" dirty="0">
                <a:solidFill>
                  <a:srgbClr val="FF0000"/>
                </a:solidFill>
              </a:rPr>
              <a:t>8) </a:t>
            </a:r>
            <a:r>
              <a:rPr lang="en-US" sz="3600" b="1" u="sng" dirty="0">
                <a:solidFill>
                  <a:srgbClr val="FF0000"/>
                </a:solidFill>
              </a:rPr>
              <a:t>Detection and Prevention of Errors and Frauds</a:t>
            </a:r>
            <a:endParaRPr lang="en-IN" sz="3600" b="1" u="sng" dirty="0">
              <a:solidFill>
                <a:srgbClr val="FF0000"/>
              </a:solidFill>
            </a:endParaRPr>
          </a:p>
          <a:p>
            <a:pPr marL="0" indent="0">
              <a:buNone/>
            </a:pPr>
            <a:r>
              <a:rPr lang="en-IN" sz="3600" b="1" dirty="0">
                <a:solidFill>
                  <a:schemeClr val="accent1"/>
                </a:solidFill>
              </a:rPr>
              <a:t>9) </a:t>
            </a:r>
            <a:r>
              <a:rPr lang="en-IN" sz="3600" b="1" u="sng" dirty="0">
                <a:solidFill>
                  <a:schemeClr val="accent1"/>
                </a:solidFill>
              </a:rPr>
              <a:t>Moral Check on Employees</a:t>
            </a:r>
          </a:p>
          <a:p>
            <a:pPr marL="0" indent="0">
              <a:buNone/>
            </a:pPr>
            <a:r>
              <a:rPr lang="en-IN" sz="3600" b="1" dirty="0">
                <a:solidFill>
                  <a:schemeClr val="accent2"/>
                </a:solidFill>
              </a:rPr>
              <a:t>10) </a:t>
            </a:r>
            <a:r>
              <a:rPr lang="en-IN" sz="3600" b="1" u="sng" dirty="0">
                <a:solidFill>
                  <a:schemeClr val="accent2"/>
                </a:solidFill>
              </a:rPr>
              <a:t>Advice on System, Taxation, Finance</a:t>
            </a:r>
            <a:r>
              <a:rPr lang="en-IN" sz="3600" dirty="0"/>
              <a:t>:- The Auditor can advise the client about the </a:t>
            </a:r>
            <a:r>
              <a:rPr lang="en-IN" sz="3600" b="1" i="1" u="sng" dirty="0">
                <a:solidFill>
                  <a:srgbClr val="7030A0"/>
                </a:solidFill>
              </a:rPr>
              <a:t>Accounting System, Internal Control, Internal Check, Internal Audit, Taxation, Finances</a:t>
            </a:r>
            <a:r>
              <a:rPr lang="en-IN" sz="3600" dirty="0"/>
              <a:t> etc.</a:t>
            </a:r>
          </a:p>
          <a:p>
            <a:pPr marL="0" indent="0">
              <a:buNone/>
            </a:pPr>
            <a:r>
              <a:rPr lang="en-IN" sz="3600" b="1" dirty="0">
                <a:solidFill>
                  <a:srgbClr val="00B050"/>
                </a:solidFill>
              </a:rPr>
              <a:t>11) </a:t>
            </a:r>
            <a:r>
              <a:rPr lang="en-IN" sz="3600" b="1" u="sng" dirty="0">
                <a:solidFill>
                  <a:srgbClr val="00B050"/>
                </a:solidFill>
              </a:rPr>
              <a:t>Facilitates Comparison</a:t>
            </a:r>
            <a:r>
              <a:rPr lang="en-IN" sz="3600" dirty="0"/>
              <a:t>:- Audited Accounts of different years facilitate comparison over a period to determine trend in Sales etc.</a:t>
            </a:r>
            <a:endParaRPr lang="en-US" sz="3600" dirty="0"/>
          </a:p>
        </p:txBody>
      </p:sp>
    </p:spTree>
    <p:extLst>
      <p:ext uri="{BB962C8B-B14F-4D97-AF65-F5344CB8AC3E}">
        <p14:creationId xmlns:p14="http://schemas.microsoft.com/office/powerpoint/2010/main" val="10023018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2937D-8B30-40F6-96B5-C87EBD106982}"/>
              </a:ext>
            </a:extLst>
          </p:cNvPr>
          <p:cNvSpPr>
            <a:spLocks noGrp="1"/>
          </p:cNvSpPr>
          <p:nvPr>
            <p:ph type="title"/>
          </p:nvPr>
        </p:nvSpPr>
        <p:spPr>
          <a:xfrm>
            <a:off x="1391920" y="365125"/>
            <a:ext cx="9235440" cy="1325563"/>
          </a:xfrm>
          <a:solidFill>
            <a:schemeClr val="accent1">
              <a:lumMod val="60000"/>
              <a:lumOff val="40000"/>
            </a:schemeClr>
          </a:solidFill>
          <a:ln>
            <a:solidFill>
              <a:schemeClr val="accent2">
                <a:lumMod val="50000"/>
              </a:schemeClr>
            </a:solidFill>
          </a:ln>
          <a:effectLst>
            <a:glow rad="228600">
              <a:schemeClr val="accent4">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u="sng" dirty="0">
                <a:effectLst>
                  <a:outerShdw blurRad="38100" dist="38100" dir="2700000" algn="tl">
                    <a:srgbClr val="000000">
                      <a:alpha val="43137"/>
                    </a:srgbClr>
                  </a:outerShdw>
                </a:effectLst>
              </a:rPr>
              <a:t>INHERENT LIMITATIONS OF AUDITING</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A158261F-8B2A-4D93-9404-1BA2B5E26B78}"/>
              </a:ext>
            </a:extLst>
          </p:cNvPr>
          <p:cNvSpPr>
            <a:spLocks noGrp="1"/>
          </p:cNvSpPr>
          <p:nvPr>
            <p:ph idx="1"/>
          </p:nvPr>
        </p:nvSpPr>
        <p:spPr>
          <a:xfrm>
            <a:off x="838200" y="1825625"/>
            <a:ext cx="10515600" cy="4219575"/>
          </a:xfrm>
          <a:ln>
            <a:solidFill>
              <a:schemeClr val="accent4">
                <a:lumMod val="50000"/>
              </a:schemeClr>
            </a:solidFill>
          </a:ln>
          <a:effectLst>
            <a:glow rad="228600">
              <a:schemeClr val="accent6">
                <a:satMod val="175000"/>
                <a:alpha val="40000"/>
              </a:schemeClr>
            </a:glow>
            <a:outerShdw blurRad="63500" sx="102000" sy="102000" algn="ctr" rotWithShape="0">
              <a:prstClr val="black">
                <a:alpha val="40000"/>
              </a:prstClr>
            </a:outerShdw>
          </a:effectLst>
        </p:spPr>
        <p:txBody>
          <a:bodyPr>
            <a:normAutofit lnSpcReduction="10000"/>
          </a:bodyPr>
          <a:lstStyle/>
          <a:p>
            <a:pPr marL="514350" indent="-514350">
              <a:buFont typeface="+mj-lt"/>
              <a:buAutoNum type="arabicParenR"/>
            </a:pPr>
            <a:r>
              <a:rPr lang="en-US" b="1" u="sng" dirty="0">
                <a:solidFill>
                  <a:srgbClr val="FF0000"/>
                </a:solidFill>
              </a:rPr>
              <a:t>An Auditor cannot check each and every transactions</a:t>
            </a:r>
          </a:p>
          <a:p>
            <a:pPr marL="514350" indent="-514350">
              <a:buFont typeface="+mj-lt"/>
              <a:buAutoNum type="arabicParenR"/>
            </a:pPr>
            <a:r>
              <a:rPr lang="en-US" b="1" u="sng" dirty="0">
                <a:solidFill>
                  <a:srgbClr val="00B050"/>
                </a:solidFill>
              </a:rPr>
              <a:t>Audit evidence is not conclusive in nature</a:t>
            </a:r>
            <a:r>
              <a:rPr lang="en-US" dirty="0"/>
              <a:t>:- like confirmation by a debtor is not a conclusive evidence that the amount will be collected.</a:t>
            </a:r>
          </a:p>
          <a:p>
            <a:pPr marL="514350" indent="-514350">
              <a:buFont typeface="+mj-lt"/>
              <a:buAutoNum type="arabicParenR"/>
            </a:pPr>
            <a:r>
              <a:rPr lang="en-US" b="1" u="sng" dirty="0">
                <a:solidFill>
                  <a:schemeClr val="accent2"/>
                </a:solidFill>
              </a:rPr>
              <a:t>An Auditor cannot be expected to discover deeply laid frauds</a:t>
            </a:r>
          </a:p>
          <a:p>
            <a:pPr marL="514350" indent="-514350">
              <a:buFont typeface="+mj-lt"/>
              <a:buAutoNum type="arabicParenR"/>
            </a:pPr>
            <a:r>
              <a:rPr lang="en-US" b="1" u="sng" dirty="0">
                <a:solidFill>
                  <a:srgbClr val="00B0F0"/>
                </a:solidFill>
              </a:rPr>
              <a:t>Audit cannot assure the user of accounts about the </a:t>
            </a:r>
            <a:r>
              <a:rPr lang="en-US" b="1" i="1" u="sng" dirty="0">
                <a:solidFill>
                  <a:schemeClr val="accent1">
                    <a:lumMod val="50000"/>
                  </a:schemeClr>
                </a:solidFill>
              </a:rPr>
              <a:t>future profitability</a:t>
            </a:r>
            <a:r>
              <a:rPr lang="en-US" b="1" u="sng" dirty="0">
                <a:solidFill>
                  <a:srgbClr val="00B0F0"/>
                </a:solidFill>
              </a:rPr>
              <a:t>, </a:t>
            </a:r>
            <a:r>
              <a:rPr lang="en-US" b="1" i="1" u="sng" dirty="0">
                <a:solidFill>
                  <a:schemeClr val="accent1">
                    <a:lumMod val="50000"/>
                  </a:schemeClr>
                </a:solidFill>
              </a:rPr>
              <a:t>Prospects</a:t>
            </a:r>
            <a:r>
              <a:rPr lang="en-US" b="1" u="sng" dirty="0">
                <a:solidFill>
                  <a:srgbClr val="00B0F0"/>
                </a:solidFill>
              </a:rPr>
              <a:t> or the </a:t>
            </a:r>
            <a:r>
              <a:rPr lang="en-US" b="1" i="1" u="sng" dirty="0">
                <a:solidFill>
                  <a:schemeClr val="accent1">
                    <a:lumMod val="50000"/>
                  </a:schemeClr>
                </a:solidFill>
              </a:rPr>
              <a:t>efficiency</a:t>
            </a:r>
            <a:r>
              <a:rPr lang="en-US" b="1" u="sng" dirty="0">
                <a:solidFill>
                  <a:srgbClr val="00B0F0"/>
                </a:solidFill>
              </a:rPr>
              <a:t> of the management</a:t>
            </a:r>
          </a:p>
          <a:p>
            <a:pPr marL="514350" indent="-514350">
              <a:buFont typeface="+mj-lt"/>
              <a:buAutoNum type="arabicParenR"/>
            </a:pPr>
            <a:r>
              <a:rPr lang="en-US" b="1" u="sng" dirty="0">
                <a:solidFill>
                  <a:srgbClr val="FF0000"/>
                </a:solidFill>
              </a:rPr>
              <a:t>An Auditor has to rely upon experts</a:t>
            </a:r>
            <a:r>
              <a:rPr lang="en-US" dirty="0"/>
              <a:t>:- Auditor may have to rely on experts in related fields such as </a:t>
            </a:r>
            <a:r>
              <a:rPr lang="en-US" b="1" i="1" u="sng" dirty="0">
                <a:solidFill>
                  <a:srgbClr val="7030A0"/>
                </a:solidFill>
              </a:rPr>
              <a:t>Lawyers, engineers, Valuers </a:t>
            </a:r>
            <a:r>
              <a:rPr lang="en-US" dirty="0"/>
              <a:t>etc. for estimating contingent liabilities, Valuation of Fixed Assets etc.</a:t>
            </a:r>
            <a:endParaRPr lang="en-IN" dirty="0"/>
          </a:p>
        </p:txBody>
      </p:sp>
    </p:spTree>
    <p:extLst>
      <p:ext uri="{BB962C8B-B14F-4D97-AF65-F5344CB8AC3E}">
        <p14:creationId xmlns:p14="http://schemas.microsoft.com/office/powerpoint/2010/main" val="16254262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E1FCB-6A9C-4263-A775-7B4655F142A8}"/>
              </a:ext>
            </a:extLst>
          </p:cNvPr>
          <p:cNvSpPr>
            <a:spLocks noGrp="1"/>
          </p:cNvSpPr>
          <p:nvPr>
            <p:ph type="title"/>
          </p:nvPr>
        </p:nvSpPr>
        <p:spPr>
          <a:xfrm>
            <a:off x="1564640" y="365125"/>
            <a:ext cx="8890000" cy="1325563"/>
          </a:xfrm>
          <a:solidFill>
            <a:schemeClr val="accent1">
              <a:lumMod val="60000"/>
              <a:lumOff val="40000"/>
            </a:schemeClr>
          </a:solidFill>
          <a:ln>
            <a:solidFill>
              <a:schemeClr val="accent4">
                <a:lumMod val="50000"/>
              </a:schemeClr>
            </a:solidFill>
          </a:ln>
          <a:effectLst>
            <a:glow rad="228600">
              <a:schemeClr val="accent4">
                <a:satMod val="175000"/>
                <a:alpha val="40000"/>
              </a:schemeClr>
            </a:glow>
          </a:effectLst>
          <a:scene3d>
            <a:camera prst="perspectiveRelaxedModerately"/>
            <a:lightRig rig="threePt" dir="t"/>
          </a:scene3d>
          <a:sp3d>
            <a:bevelT w="152400" h="50800" prst="softRound"/>
          </a:sp3d>
        </p:spPr>
        <p:txBody>
          <a:bodyPr/>
          <a:lstStyle/>
          <a:p>
            <a:pPr algn="ctr"/>
            <a:r>
              <a:rPr lang="en-US" sz="4400" b="1" u="sng" dirty="0">
                <a:effectLst>
                  <a:outerShdw blurRad="38100" dist="38100" dir="2700000" algn="tl">
                    <a:srgbClr val="000000">
                      <a:alpha val="43137"/>
                    </a:srgbClr>
                  </a:outerShdw>
                </a:effectLst>
              </a:rPr>
              <a:t>INHERENT LIMITATIONS OF AUDITING</a:t>
            </a:r>
            <a:endParaRPr lang="en-IN" dirty="0"/>
          </a:p>
        </p:txBody>
      </p:sp>
      <p:sp>
        <p:nvSpPr>
          <p:cNvPr id="3" name="Content Placeholder 2">
            <a:extLst>
              <a:ext uri="{FF2B5EF4-FFF2-40B4-BE49-F238E27FC236}">
                <a16:creationId xmlns:a16="http://schemas.microsoft.com/office/drawing/2014/main" id="{2FD31EC9-459D-4438-959B-593FFEC5D5D7}"/>
              </a:ext>
            </a:extLst>
          </p:cNvPr>
          <p:cNvSpPr>
            <a:spLocks noGrp="1"/>
          </p:cNvSpPr>
          <p:nvPr>
            <p:ph idx="1"/>
          </p:nvPr>
        </p:nvSpPr>
        <p:spPr>
          <a:ln>
            <a:solidFill>
              <a:schemeClr val="accent2">
                <a:lumMod val="50000"/>
              </a:schemeClr>
            </a:solidFill>
          </a:ln>
          <a:effectLst>
            <a:glow rad="228600">
              <a:schemeClr val="accent5">
                <a:satMod val="175000"/>
                <a:alpha val="40000"/>
              </a:schemeClr>
            </a:glow>
            <a:outerShdw blurRad="50800" dist="38100" dir="5400000" algn="t" rotWithShape="0">
              <a:prstClr val="black">
                <a:alpha val="40000"/>
              </a:prstClr>
            </a:outerShdw>
          </a:effectLst>
        </p:spPr>
        <p:txBody>
          <a:bodyPr>
            <a:normAutofit/>
          </a:bodyPr>
          <a:lstStyle/>
          <a:p>
            <a:pPr marL="0" indent="0">
              <a:buNone/>
            </a:pPr>
            <a:r>
              <a:rPr lang="en-US" sz="4000" b="1" dirty="0">
                <a:solidFill>
                  <a:srgbClr val="C00000"/>
                </a:solidFill>
              </a:rPr>
              <a:t>6) </a:t>
            </a:r>
            <a:r>
              <a:rPr lang="en-US" sz="4000" b="1" u="sng" dirty="0">
                <a:solidFill>
                  <a:srgbClr val="C00000"/>
                </a:solidFill>
              </a:rPr>
              <a:t>An Auditor is supposed to be but may not be Independent</a:t>
            </a:r>
          </a:p>
          <a:p>
            <a:pPr marL="0" indent="0">
              <a:buNone/>
            </a:pPr>
            <a:r>
              <a:rPr lang="en-US" sz="4000" b="1" dirty="0">
                <a:solidFill>
                  <a:srgbClr val="00B050"/>
                </a:solidFill>
              </a:rPr>
              <a:t>7) </a:t>
            </a:r>
            <a:r>
              <a:rPr lang="en-US" sz="4000" b="1" u="sng" dirty="0">
                <a:solidFill>
                  <a:srgbClr val="00B050"/>
                </a:solidFill>
              </a:rPr>
              <a:t>No Absolute certainty</a:t>
            </a:r>
            <a:r>
              <a:rPr lang="en-US" sz="4000" dirty="0">
                <a:solidFill>
                  <a:srgbClr val="00B050"/>
                </a:solidFill>
              </a:rPr>
              <a:t>:-</a:t>
            </a:r>
            <a:r>
              <a:rPr lang="en-US" sz="4000" dirty="0">
                <a:solidFill>
                  <a:srgbClr val="C00000"/>
                </a:solidFill>
              </a:rPr>
              <a:t> </a:t>
            </a:r>
            <a:r>
              <a:rPr lang="en-US" sz="4000" dirty="0"/>
              <a:t>the Auditor’s work involves exercise of </a:t>
            </a:r>
            <a:r>
              <a:rPr lang="en-US" sz="4000" b="1" i="1" u="sng" dirty="0">
                <a:solidFill>
                  <a:srgbClr val="7030A0"/>
                </a:solidFill>
              </a:rPr>
              <a:t>judgement</a:t>
            </a:r>
            <a:r>
              <a:rPr lang="en-US" sz="4000" dirty="0"/>
              <a:t>. much of the evidence available to the Auditor can enable him to draw only </a:t>
            </a:r>
            <a:r>
              <a:rPr lang="en-US" sz="4000" b="1" i="1" u="sng" dirty="0">
                <a:solidFill>
                  <a:schemeClr val="accent2">
                    <a:lumMod val="50000"/>
                  </a:schemeClr>
                </a:solidFill>
              </a:rPr>
              <a:t>reasonable conclusions</a:t>
            </a:r>
            <a:r>
              <a:rPr lang="en-US" sz="4000" dirty="0"/>
              <a:t> therefrom.</a:t>
            </a:r>
          </a:p>
          <a:p>
            <a:pPr marL="0" indent="0">
              <a:buNone/>
            </a:pPr>
            <a:r>
              <a:rPr lang="en-US" sz="4000" b="1" dirty="0">
                <a:solidFill>
                  <a:srgbClr val="00B0F0"/>
                </a:solidFill>
              </a:rPr>
              <a:t>8) </a:t>
            </a:r>
            <a:r>
              <a:rPr lang="en-US" sz="4000" b="1" u="sng" dirty="0">
                <a:solidFill>
                  <a:srgbClr val="00B0F0"/>
                </a:solidFill>
              </a:rPr>
              <a:t>Misstatements may remain undiscovered</a:t>
            </a:r>
          </a:p>
          <a:p>
            <a:pPr marL="0" indent="0">
              <a:buNone/>
            </a:pPr>
            <a:endParaRPr lang="en-IN" sz="4000" dirty="0"/>
          </a:p>
          <a:p>
            <a:pPr marL="0" indent="0">
              <a:buNone/>
            </a:pPr>
            <a:endParaRPr lang="en-US" sz="4000" dirty="0">
              <a:solidFill>
                <a:srgbClr val="C00000"/>
              </a:solidFill>
            </a:endParaRPr>
          </a:p>
          <a:p>
            <a:pPr marL="0" indent="0">
              <a:buNone/>
            </a:pPr>
            <a:endParaRPr lang="en-US" sz="4000" dirty="0">
              <a:solidFill>
                <a:srgbClr val="C00000"/>
              </a:solidFill>
            </a:endParaRPr>
          </a:p>
        </p:txBody>
      </p:sp>
    </p:spTree>
    <p:extLst>
      <p:ext uri="{BB962C8B-B14F-4D97-AF65-F5344CB8AC3E}">
        <p14:creationId xmlns:p14="http://schemas.microsoft.com/office/powerpoint/2010/main" val="35783155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BEE73-F03B-44B2-9ADE-74D00E23DD90}"/>
              </a:ext>
            </a:extLst>
          </p:cNvPr>
          <p:cNvSpPr>
            <a:spLocks noGrp="1"/>
          </p:cNvSpPr>
          <p:nvPr>
            <p:ph type="title"/>
          </p:nvPr>
        </p:nvSpPr>
        <p:spPr>
          <a:xfrm>
            <a:off x="1706880" y="91441"/>
            <a:ext cx="8839200" cy="2032000"/>
          </a:xfrm>
          <a:solidFill>
            <a:schemeClr val="accent6">
              <a:lumMod val="60000"/>
              <a:lumOff val="40000"/>
            </a:schemeClr>
          </a:solidFill>
          <a:ln>
            <a:solidFill>
              <a:schemeClr val="accent2">
                <a:lumMod val="50000"/>
              </a:schemeClr>
            </a:solidFill>
          </a:ln>
          <a:effectLst>
            <a:glow rad="228600">
              <a:schemeClr val="accent5">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3600" b="1" u="sng" dirty="0">
                <a:effectLst>
                  <a:outerShdw blurRad="38100" dist="38100" dir="2700000" algn="tl">
                    <a:srgbClr val="000000">
                      <a:alpha val="43137"/>
                    </a:srgbClr>
                  </a:outerShdw>
                </a:effectLst>
              </a:rPr>
              <a:t>PRINCIPLES</a:t>
            </a:r>
            <a:r>
              <a:rPr lang="en-US" sz="3600" b="1" u="sng" dirty="0"/>
              <a:t> OF AUDIT </a:t>
            </a:r>
            <a:r>
              <a:rPr lang="en-US" sz="3200" b="1" u="sng" dirty="0"/>
              <a:t>[SA (Standards on Auditing) 200:- Overall Objectives of the Independent Auditor and the Conduct of an Audit in Accordance with Standards on Auditing]</a:t>
            </a:r>
            <a:endParaRPr lang="en-IN" sz="3200" b="1" u="sng" dirty="0"/>
          </a:p>
        </p:txBody>
      </p:sp>
      <p:sp>
        <p:nvSpPr>
          <p:cNvPr id="3" name="Content Placeholder 2">
            <a:extLst>
              <a:ext uri="{FF2B5EF4-FFF2-40B4-BE49-F238E27FC236}">
                <a16:creationId xmlns:a16="http://schemas.microsoft.com/office/drawing/2014/main" id="{9FB7791D-FE44-4861-875F-651FB68C4CA8}"/>
              </a:ext>
            </a:extLst>
          </p:cNvPr>
          <p:cNvSpPr>
            <a:spLocks noGrp="1"/>
          </p:cNvSpPr>
          <p:nvPr>
            <p:ph idx="1"/>
          </p:nvPr>
        </p:nvSpPr>
        <p:spPr>
          <a:xfrm>
            <a:off x="838200" y="2293620"/>
            <a:ext cx="10515600" cy="4199255"/>
          </a:xfrm>
          <a:ln>
            <a:solidFill>
              <a:schemeClr val="accent4">
                <a:lumMod val="50000"/>
              </a:schemeClr>
            </a:solidFill>
          </a:ln>
          <a:effectLst>
            <a:glow rad="228600">
              <a:schemeClr val="accent4">
                <a:satMod val="175000"/>
                <a:alpha val="40000"/>
              </a:schemeClr>
            </a:glow>
            <a:outerShdw blurRad="50800" dist="38100" dir="10800000" algn="r" rotWithShape="0">
              <a:prstClr val="black">
                <a:alpha val="40000"/>
              </a:prstClr>
            </a:outerShdw>
          </a:effectLst>
        </p:spPr>
        <p:txBody>
          <a:bodyPr>
            <a:normAutofit fontScale="92500" lnSpcReduction="10000"/>
          </a:bodyPr>
          <a:lstStyle/>
          <a:p>
            <a:pPr marL="514350" indent="-514350">
              <a:buFont typeface="+mj-lt"/>
              <a:buAutoNum type="arabicParenR"/>
            </a:pPr>
            <a:r>
              <a:rPr lang="en-US" sz="3200" b="1" u="sng" dirty="0">
                <a:solidFill>
                  <a:srgbClr val="FF0000"/>
                </a:solidFill>
              </a:rPr>
              <a:t>Integrity, objectivity and Independence</a:t>
            </a:r>
            <a:r>
              <a:rPr lang="en-US" dirty="0"/>
              <a:t>:- The Auditor should be </a:t>
            </a:r>
            <a:r>
              <a:rPr lang="en-US" b="1" i="1" u="sng" dirty="0">
                <a:solidFill>
                  <a:schemeClr val="accent1"/>
                </a:solidFill>
              </a:rPr>
              <a:t>Honest and Sincere</a:t>
            </a:r>
            <a:r>
              <a:rPr lang="en-US" dirty="0"/>
              <a:t> in his Audit work. He must be fair and objective. He should also be Independent.</a:t>
            </a:r>
          </a:p>
          <a:p>
            <a:pPr marL="514350" indent="-514350">
              <a:buFont typeface="+mj-lt"/>
              <a:buAutoNum type="arabicParenR"/>
            </a:pPr>
            <a:r>
              <a:rPr lang="en-US" sz="3200" b="1" u="sng" dirty="0">
                <a:solidFill>
                  <a:srgbClr val="00B050"/>
                </a:solidFill>
              </a:rPr>
              <a:t>Confidentiality</a:t>
            </a:r>
            <a:r>
              <a:rPr lang="en-US" dirty="0"/>
              <a:t>:- The Auditor should keep the information obtained during Audit, Confidential. He should not disclose such information to any third party. He should, it is said, keep his eyes and ears open but his mouth shut.</a:t>
            </a:r>
          </a:p>
          <a:p>
            <a:pPr marL="514350" indent="-514350">
              <a:buFont typeface="+mj-lt"/>
              <a:buAutoNum type="arabicParenR"/>
            </a:pPr>
            <a:r>
              <a:rPr lang="en-US" sz="3500" b="1" u="sng" dirty="0">
                <a:solidFill>
                  <a:schemeClr val="accent2">
                    <a:lumMod val="50000"/>
                  </a:schemeClr>
                </a:solidFill>
              </a:rPr>
              <a:t>Skill and Competence</a:t>
            </a:r>
            <a:r>
              <a:rPr lang="en-US" dirty="0"/>
              <a:t>:- The Auditor should have adequate training, experience and competence in Auditing. He should have a Professional Qualification(C.A.) and Practical experience. He should be aware of recent development in the field of Auditing.</a:t>
            </a:r>
            <a:endParaRPr lang="en-IN" dirty="0"/>
          </a:p>
        </p:txBody>
      </p:sp>
    </p:spTree>
    <p:extLst>
      <p:ext uri="{BB962C8B-B14F-4D97-AF65-F5344CB8AC3E}">
        <p14:creationId xmlns:p14="http://schemas.microsoft.com/office/powerpoint/2010/main" val="16706663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E975A-4EF4-41B9-A78F-CFC0DEAD4E7D}"/>
              </a:ext>
            </a:extLst>
          </p:cNvPr>
          <p:cNvSpPr>
            <a:spLocks noGrp="1"/>
          </p:cNvSpPr>
          <p:nvPr>
            <p:ph type="title"/>
          </p:nvPr>
        </p:nvSpPr>
        <p:spPr>
          <a:xfrm>
            <a:off x="1584960" y="365125"/>
            <a:ext cx="9011920" cy="1325563"/>
          </a:xfrm>
          <a:solidFill>
            <a:schemeClr val="accent6">
              <a:lumMod val="60000"/>
              <a:lumOff val="40000"/>
            </a:schemeClr>
          </a:solidFill>
          <a:ln>
            <a:solidFill>
              <a:schemeClr val="accent2">
                <a:lumMod val="75000"/>
              </a:schemeClr>
            </a:solidFill>
          </a:ln>
          <a:effectLst>
            <a:glow rad="228600">
              <a:schemeClr val="accent5">
                <a:satMod val="175000"/>
                <a:alpha val="40000"/>
              </a:schemeClr>
            </a:glow>
          </a:effectLst>
          <a:scene3d>
            <a:camera prst="perspectiveRelaxedModerately"/>
            <a:lightRig rig="threePt" dir="t"/>
          </a:scene3d>
          <a:sp3d>
            <a:bevelT prst="convex"/>
          </a:sp3d>
        </p:spPr>
        <p:txBody>
          <a:bodyPr/>
          <a:lstStyle/>
          <a:p>
            <a:pPr algn="ctr"/>
            <a:r>
              <a:rPr lang="en-US" sz="4800" b="1" u="sng" dirty="0">
                <a:effectLst>
                  <a:outerShdw blurRad="38100" dist="38100" dir="2700000" algn="tl">
                    <a:srgbClr val="000000">
                      <a:alpha val="43137"/>
                    </a:srgbClr>
                  </a:outerShdw>
                </a:effectLst>
              </a:rPr>
              <a:t>PRINCIPLES</a:t>
            </a:r>
            <a:r>
              <a:rPr lang="en-US" sz="4400" b="1" u="sng" dirty="0"/>
              <a:t> OF AUDIT</a:t>
            </a:r>
            <a:endParaRPr lang="en-IN" dirty="0"/>
          </a:p>
        </p:txBody>
      </p:sp>
      <p:sp>
        <p:nvSpPr>
          <p:cNvPr id="3" name="Content Placeholder 2">
            <a:extLst>
              <a:ext uri="{FF2B5EF4-FFF2-40B4-BE49-F238E27FC236}">
                <a16:creationId xmlns:a16="http://schemas.microsoft.com/office/drawing/2014/main" id="{32880FF3-EC5A-4FAD-962E-CCCCA800E4D3}"/>
              </a:ext>
            </a:extLst>
          </p:cNvPr>
          <p:cNvSpPr>
            <a:spLocks noGrp="1"/>
          </p:cNvSpPr>
          <p:nvPr>
            <p:ph idx="1"/>
          </p:nvPr>
        </p:nvSpPr>
        <p:spPr>
          <a:xfrm>
            <a:off x="838200" y="1825625"/>
            <a:ext cx="10515600" cy="4219575"/>
          </a:xfrm>
          <a:ln>
            <a:solidFill>
              <a:schemeClr val="accent4">
                <a:lumMod val="50000"/>
              </a:schemeClr>
            </a:solidFill>
          </a:ln>
          <a:effectLst>
            <a:glow rad="228600">
              <a:schemeClr val="accent2">
                <a:satMod val="175000"/>
                <a:alpha val="40000"/>
              </a:schemeClr>
            </a:glow>
            <a:outerShdw blurRad="63500" sx="102000" sy="102000" algn="ctr" rotWithShape="0">
              <a:prstClr val="black">
                <a:alpha val="40000"/>
              </a:prstClr>
            </a:outerShdw>
          </a:effectLst>
        </p:spPr>
        <p:txBody>
          <a:bodyPr>
            <a:normAutofit fontScale="92500" lnSpcReduction="20000"/>
          </a:bodyPr>
          <a:lstStyle/>
          <a:p>
            <a:pPr marL="0" indent="0">
              <a:buNone/>
            </a:pPr>
            <a:r>
              <a:rPr lang="en-US" sz="3200" b="1" dirty="0">
                <a:solidFill>
                  <a:srgbClr val="00B0F0"/>
                </a:solidFill>
              </a:rPr>
              <a:t>4) </a:t>
            </a:r>
            <a:r>
              <a:rPr lang="en-US" sz="3200" b="1" u="sng" dirty="0">
                <a:solidFill>
                  <a:srgbClr val="00B0F0"/>
                </a:solidFill>
              </a:rPr>
              <a:t>Materiality</a:t>
            </a:r>
            <a:r>
              <a:rPr lang="en-US" dirty="0"/>
              <a:t>:- </a:t>
            </a:r>
            <a:r>
              <a:rPr lang="en-US" b="1" i="1" u="sng" dirty="0">
                <a:solidFill>
                  <a:schemeClr val="accent2">
                    <a:lumMod val="50000"/>
                  </a:schemeClr>
                </a:solidFill>
              </a:rPr>
              <a:t>Information is Material if its Misstatement could influence economic decisions of the user</a:t>
            </a:r>
            <a:r>
              <a:rPr lang="en-US" dirty="0"/>
              <a:t>. Material matters are important for the True and Fair View.</a:t>
            </a:r>
          </a:p>
          <a:p>
            <a:pPr marL="0" indent="0">
              <a:buNone/>
            </a:pPr>
            <a:r>
              <a:rPr lang="en-US" sz="3500" b="1" dirty="0">
                <a:solidFill>
                  <a:srgbClr val="FF0000"/>
                </a:solidFill>
              </a:rPr>
              <a:t>5) </a:t>
            </a:r>
            <a:r>
              <a:rPr lang="en-US" sz="3500" b="1" u="sng" dirty="0">
                <a:solidFill>
                  <a:srgbClr val="FF0000"/>
                </a:solidFill>
              </a:rPr>
              <a:t>Work Performed by Others</a:t>
            </a:r>
            <a:r>
              <a:rPr lang="en-US" dirty="0"/>
              <a:t>:- The Auditor should carefully </a:t>
            </a:r>
            <a:r>
              <a:rPr lang="en-US" b="1" i="1" u="sng" dirty="0">
                <a:solidFill>
                  <a:srgbClr val="92D050"/>
                </a:solidFill>
              </a:rPr>
              <a:t>direct, supervise and review the work of his Assistants.</a:t>
            </a:r>
          </a:p>
          <a:p>
            <a:pPr>
              <a:buFont typeface="Wingdings" panose="05000000000000000000" pitchFamily="2" charset="2"/>
              <a:buChar char="ü"/>
            </a:pPr>
            <a:r>
              <a:rPr lang="en-US" dirty="0"/>
              <a:t> He should </a:t>
            </a:r>
            <a:r>
              <a:rPr lang="en-US" b="1" i="1" u="sng" dirty="0">
                <a:solidFill>
                  <a:srgbClr val="00B0F0"/>
                </a:solidFill>
              </a:rPr>
              <a:t>satisfy himself that work done by an Internal Auditor is reliable</a:t>
            </a:r>
            <a:r>
              <a:rPr lang="en-US" dirty="0"/>
              <a:t>.</a:t>
            </a:r>
          </a:p>
          <a:p>
            <a:pPr>
              <a:buFont typeface="Wingdings" panose="05000000000000000000" pitchFamily="2" charset="2"/>
              <a:buChar char="ü"/>
            </a:pPr>
            <a:r>
              <a:rPr lang="en-US" dirty="0"/>
              <a:t> He should </a:t>
            </a:r>
            <a:r>
              <a:rPr lang="en-US" b="1" i="1" u="sng" dirty="0">
                <a:solidFill>
                  <a:schemeClr val="accent4">
                    <a:lumMod val="50000"/>
                  </a:schemeClr>
                </a:solidFill>
              </a:rPr>
              <a:t>satisfy himself that work done by an Expert (Lawyer, Valuer, etc.) is reliable.</a:t>
            </a:r>
          </a:p>
          <a:p>
            <a:pPr marL="0" indent="0">
              <a:buNone/>
            </a:pPr>
            <a:r>
              <a:rPr lang="en-US" sz="3500" b="1" dirty="0">
                <a:solidFill>
                  <a:srgbClr val="00B050"/>
                </a:solidFill>
              </a:rPr>
              <a:t>6) </a:t>
            </a:r>
            <a:r>
              <a:rPr lang="en-US" sz="3500" b="1" u="sng" dirty="0">
                <a:solidFill>
                  <a:srgbClr val="00B050"/>
                </a:solidFill>
              </a:rPr>
              <a:t>Documentation</a:t>
            </a:r>
            <a:r>
              <a:rPr lang="en-US" dirty="0"/>
              <a:t>:- The Auditor should document matters which are important in providing evidence</a:t>
            </a:r>
            <a:r>
              <a:rPr lang="en-IN" dirty="0"/>
              <a:t> that the Audit was carried out in accordance with the basic principles.</a:t>
            </a:r>
            <a:endParaRPr lang="en-US" dirty="0"/>
          </a:p>
        </p:txBody>
      </p:sp>
    </p:spTree>
    <p:extLst>
      <p:ext uri="{BB962C8B-B14F-4D97-AF65-F5344CB8AC3E}">
        <p14:creationId xmlns:p14="http://schemas.microsoft.com/office/powerpoint/2010/main" val="15389843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FB9C3-949C-468B-A8E6-F6282BA40D59}"/>
              </a:ext>
            </a:extLst>
          </p:cNvPr>
          <p:cNvSpPr>
            <a:spLocks noGrp="1"/>
          </p:cNvSpPr>
          <p:nvPr>
            <p:ph type="title"/>
          </p:nvPr>
        </p:nvSpPr>
        <p:spPr>
          <a:xfrm>
            <a:off x="1493520" y="365125"/>
            <a:ext cx="9215120" cy="1325563"/>
          </a:xfrm>
          <a:solidFill>
            <a:schemeClr val="accent6">
              <a:lumMod val="60000"/>
              <a:lumOff val="40000"/>
            </a:schemeClr>
          </a:solidFill>
          <a:ln>
            <a:solidFill>
              <a:schemeClr val="accent1">
                <a:lumMod val="50000"/>
              </a:schemeClr>
            </a:solidFill>
          </a:ln>
          <a:effectLst>
            <a:glow rad="228600">
              <a:schemeClr val="accent5">
                <a:satMod val="175000"/>
                <a:alpha val="40000"/>
              </a:schemeClr>
            </a:glow>
          </a:effectLst>
          <a:scene3d>
            <a:camera prst="perspectiveRelaxedModerately"/>
            <a:lightRig rig="threePt" dir="t"/>
          </a:scene3d>
          <a:sp3d>
            <a:bevelT prst="convex"/>
          </a:sp3d>
        </p:spPr>
        <p:txBody>
          <a:bodyPr>
            <a:normAutofit/>
          </a:bodyPr>
          <a:lstStyle/>
          <a:p>
            <a:pPr algn="ctr"/>
            <a:r>
              <a:rPr lang="en-US" sz="4800" b="1" u="sng" dirty="0">
                <a:effectLst>
                  <a:outerShdw blurRad="38100" dist="38100" dir="2700000" algn="tl">
                    <a:srgbClr val="000000">
                      <a:alpha val="43137"/>
                    </a:srgbClr>
                  </a:outerShdw>
                </a:effectLst>
              </a:rPr>
              <a:t>PRINCIPLES OF AUDIT</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9E120716-2FF2-4738-A768-68A5CC1DA3E3}"/>
              </a:ext>
            </a:extLst>
          </p:cNvPr>
          <p:cNvSpPr>
            <a:spLocks noGrp="1"/>
          </p:cNvSpPr>
          <p:nvPr>
            <p:ph idx="1"/>
          </p:nvPr>
        </p:nvSpPr>
        <p:spPr>
          <a:ln>
            <a:solidFill>
              <a:schemeClr val="accent2">
                <a:lumMod val="50000"/>
              </a:schemeClr>
            </a:solidFill>
          </a:ln>
          <a:effectLst>
            <a:glow rad="228600">
              <a:schemeClr val="accent4">
                <a:satMod val="175000"/>
                <a:alpha val="40000"/>
              </a:schemeClr>
            </a:glow>
            <a:outerShdw blurRad="50800" dist="38100" dir="16200000" rotWithShape="0">
              <a:prstClr val="black">
                <a:alpha val="40000"/>
              </a:prstClr>
            </a:outerShdw>
          </a:effectLst>
        </p:spPr>
        <p:txBody>
          <a:bodyPr>
            <a:normAutofit lnSpcReduction="10000"/>
          </a:bodyPr>
          <a:lstStyle/>
          <a:p>
            <a:pPr marL="0" indent="0">
              <a:buNone/>
            </a:pPr>
            <a:r>
              <a:rPr lang="en-US" sz="3200" b="1" dirty="0">
                <a:solidFill>
                  <a:srgbClr val="C00000"/>
                </a:solidFill>
              </a:rPr>
              <a:t>7) </a:t>
            </a:r>
            <a:r>
              <a:rPr lang="en-US" sz="3200" b="1" u="sng" dirty="0">
                <a:solidFill>
                  <a:srgbClr val="C00000"/>
                </a:solidFill>
              </a:rPr>
              <a:t>Planning</a:t>
            </a:r>
            <a:r>
              <a:rPr lang="en-US" dirty="0"/>
              <a:t>:- The Auditor should plan his work to enable him to conduct an effective Audit in an efficient and timely manner. The Audit plans should be based on a Knowledge of the Client’s business.</a:t>
            </a:r>
          </a:p>
          <a:p>
            <a:pPr marL="0" indent="0">
              <a:buNone/>
            </a:pPr>
            <a:r>
              <a:rPr lang="en-US" sz="3200" b="1" dirty="0">
                <a:solidFill>
                  <a:srgbClr val="00B0F0"/>
                </a:solidFill>
              </a:rPr>
              <a:t>8) </a:t>
            </a:r>
            <a:r>
              <a:rPr lang="en-US" sz="3200" b="1" u="sng" dirty="0">
                <a:solidFill>
                  <a:srgbClr val="00B0F0"/>
                </a:solidFill>
              </a:rPr>
              <a:t>Audit Evidence</a:t>
            </a:r>
            <a:r>
              <a:rPr lang="en-US" dirty="0"/>
              <a:t>:- The Auditor should obtain sufficient and Appropriate Audit evidence to enable him to draw reasonable conclusions.</a:t>
            </a:r>
          </a:p>
          <a:p>
            <a:pPr marL="0" indent="0">
              <a:buNone/>
            </a:pPr>
            <a:r>
              <a:rPr lang="en-US" sz="3200" b="1" dirty="0">
                <a:solidFill>
                  <a:srgbClr val="00B050"/>
                </a:solidFill>
              </a:rPr>
              <a:t>9) </a:t>
            </a:r>
            <a:r>
              <a:rPr lang="en-US" sz="3200" b="1" u="sng" dirty="0">
                <a:solidFill>
                  <a:srgbClr val="00B050"/>
                </a:solidFill>
              </a:rPr>
              <a:t>Accounting System and Controls</a:t>
            </a:r>
            <a:r>
              <a:rPr lang="en-US" dirty="0"/>
              <a:t>:- Management is responsible for maintaining an Adequate Accounting System and Controls. The Auditor should reasonably assure himself that the Accounting system is adequate and that all the Accounting Information which should be recorded has in fact been recorded.</a:t>
            </a:r>
          </a:p>
          <a:p>
            <a:pPr marL="0" indent="0">
              <a:buNone/>
            </a:pPr>
            <a:endParaRPr lang="en-IN" dirty="0"/>
          </a:p>
        </p:txBody>
      </p:sp>
    </p:spTree>
    <p:extLst>
      <p:ext uri="{BB962C8B-B14F-4D97-AF65-F5344CB8AC3E}">
        <p14:creationId xmlns:p14="http://schemas.microsoft.com/office/powerpoint/2010/main" val="40898333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AA8C2-64E3-4539-8BDA-8E6DD87F0F80}"/>
              </a:ext>
            </a:extLst>
          </p:cNvPr>
          <p:cNvSpPr>
            <a:spLocks noGrp="1"/>
          </p:cNvSpPr>
          <p:nvPr>
            <p:ph type="title"/>
          </p:nvPr>
        </p:nvSpPr>
        <p:spPr>
          <a:xfrm>
            <a:off x="1559560" y="131445"/>
            <a:ext cx="9072880" cy="1325563"/>
          </a:xfrm>
          <a:solidFill>
            <a:schemeClr val="accent6">
              <a:lumMod val="60000"/>
              <a:lumOff val="40000"/>
            </a:schemeClr>
          </a:solidFill>
          <a:ln>
            <a:solidFill>
              <a:schemeClr val="accent2">
                <a:lumMod val="50000"/>
              </a:schemeClr>
            </a:solidFill>
          </a:ln>
          <a:effectLst>
            <a:glow rad="228600">
              <a:schemeClr val="accent5">
                <a:satMod val="175000"/>
                <a:alpha val="40000"/>
              </a:schemeClr>
            </a:glow>
          </a:effectLst>
          <a:scene3d>
            <a:camera prst="perspectiveRelaxedModerately"/>
            <a:lightRig rig="threePt" dir="t"/>
          </a:scene3d>
        </p:spPr>
        <p:txBody>
          <a:bodyPr/>
          <a:lstStyle/>
          <a:p>
            <a:pPr algn="ctr"/>
            <a:r>
              <a:rPr lang="en-US" sz="4800" b="1" u="sng" dirty="0">
                <a:effectLst>
                  <a:outerShdw blurRad="38100" dist="38100" dir="2700000" algn="tl">
                    <a:srgbClr val="000000">
                      <a:alpha val="43137"/>
                    </a:srgbClr>
                  </a:outerShdw>
                </a:effectLst>
              </a:rPr>
              <a:t>PRINCIPLES</a:t>
            </a:r>
            <a:r>
              <a:rPr lang="en-US" sz="4400" b="1" u="sng" dirty="0">
                <a:effectLst>
                  <a:outerShdw blurRad="38100" dist="38100" dir="2700000" algn="tl">
                    <a:srgbClr val="000000">
                      <a:alpha val="43137"/>
                    </a:srgbClr>
                  </a:outerShdw>
                </a:effectLst>
              </a:rPr>
              <a:t> OF AUDIT</a:t>
            </a:r>
            <a:endParaRPr lang="en-IN" dirty="0"/>
          </a:p>
        </p:txBody>
      </p:sp>
      <p:sp>
        <p:nvSpPr>
          <p:cNvPr id="3" name="Content Placeholder 2">
            <a:extLst>
              <a:ext uri="{FF2B5EF4-FFF2-40B4-BE49-F238E27FC236}">
                <a16:creationId xmlns:a16="http://schemas.microsoft.com/office/drawing/2014/main" id="{9E2D6B67-2B5E-4F35-80ED-8903E9C44151}"/>
              </a:ext>
            </a:extLst>
          </p:cNvPr>
          <p:cNvSpPr>
            <a:spLocks noGrp="1"/>
          </p:cNvSpPr>
          <p:nvPr>
            <p:ph idx="1"/>
          </p:nvPr>
        </p:nvSpPr>
        <p:spPr>
          <a:xfrm>
            <a:off x="838200" y="1541144"/>
            <a:ext cx="10515600" cy="5103496"/>
          </a:xfrm>
          <a:ln>
            <a:solidFill>
              <a:schemeClr val="accent4">
                <a:lumMod val="50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noAutofit/>
          </a:bodyPr>
          <a:lstStyle/>
          <a:p>
            <a:pPr marL="0" indent="0">
              <a:buNone/>
            </a:pPr>
            <a:r>
              <a:rPr lang="en-US" sz="3200" b="1" dirty="0">
                <a:solidFill>
                  <a:srgbClr val="FF0000"/>
                </a:solidFill>
              </a:rPr>
              <a:t>10) </a:t>
            </a:r>
            <a:r>
              <a:rPr lang="en-US" sz="3200" b="1" u="sng" dirty="0">
                <a:solidFill>
                  <a:srgbClr val="FF0000"/>
                </a:solidFill>
              </a:rPr>
              <a:t>Audit Conclusion</a:t>
            </a:r>
            <a:r>
              <a:rPr lang="en-US" dirty="0"/>
              <a:t>:- The Auditor should review and assess the conclusions drawn from the Audit Evidence obtained and from his knowledge of business of the entity as the basis for the expression of his opinion on the financial information.</a:t>
            </a:r>
          </a:p>
          <a:p>
            <a:pPr marL="0" indent="0">
              <a:buNone/>
            </a:pPr>
            <a:r>
              <a:rPr lang="en-US" sz="3200" b="1" dirty="0">
                <a:solidFill>
                  <a:srgbClr val="00B050"/>
                </a:solidFill>
              </a:rPr>
              <a:t>11) </a:t>
            </a:r>
            <a:r>
              <a:rPr lang="en-US" sz="3200" b="1" u="sng" dirty="0">
                <a:solidFill>
                  <a:srgbClr val="00B050"/>
                </a:solidFill>
              </a:rPr>
              <a:t>Audit Report</a:t>
            </a:r>
            <a:r>
              <a:rPr lang="en-US" dirty="0"/>
              <a:t>:- The Audit Report should contain a clear written expression of opinion on the financial information.</a:t>
            </a:r>
          </a:p>
          <a:p>
            <a:pPr>
              <a:buFont typeface="Wingdings" panose="05000000000000000000" pitchFamily="2" charset="2"/>
              <a:buChar char="ü"/>
            </a:pPr>
            <a:r>
              <a:rPr lang="en-US" dirty="0"/>
              <a:t> An </a:t>
            </a:r>
            <a:r>
              <a:rPr lang="en-US" b="1" i="1" u="sng" dirty="0">
                <a:solidFill>
                  <a:srgbClr val="00B0F0"/>
                </a:solidFill>
              </a:rPr>
              <a:t>Unqualified opinion indicates the Auditor’s Satisfaction</a:t>
            </a:r>
            <a:r>
              <a:rPr lang="en-US" dirty="0"/>
              <a:t> in all material respects.</a:t>
            </a:r>
          </a:p>
          <a:p>
            <a:pPr>
              <a:buFont typeface="Wingdings" panose="05000000000000000000" pitchFamily="2" charset="2"/>
              <a:buChar char="ü"/>
            </a:pPr>
            <a:r>
              <a:rPr lang="en-US" dirty="0"/>
              <a:t> When a </a:t>
            </a:r>
            <a:r>
              <a:rPr lang="en-US" b="1" i="1" u="sng" dirty="0">
                <a:solidFill>
                  <a:srgbClr val="C00000"/>
                </a:solidFill>
              </a:rPr>
              <a:t>qualified (not complete or absolute) opinion</a:t>
            </a:r>
            <a:r>
              <a:rPr lang="en-US" dirty="0"/>
              <a:t>, adverse opinion or a disclaimer of opinion is to be given or reservation of opinion on any matter is to be made, the Audit report should state the </a:t>
            </a:r>
            <a:r>
              <a:rPr lang="en-US"/>
              <a:t>reasons thereof.</a:t>
            </a:r>
            <a:endParaRPr lang="en-IN" dirty="0"/>
          </a:p>
        </p:txBody>
      </p:sp>
    </p:spTree>
    <p:extLst>
      <p:ext uri="{BB962C8B-B14F-4D97-AF65-F5344CB8AC3E}">
        <p14:creationId xmlns:p14="http://schemas.microsoft.com/office/powerpoint/2010/main" val="1540075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46465-BDEE-474D-86A4-B7F261277887}"/>
              </a:ext>
            </a:extLst>
          </p:cNvPr>
          <p:cNvSpPr>
            <a:spLocks noGrp="1"/>
          </p:cNvSpPr>
          <p:nvPr>
            <p:ph type="title"/>
          </p:nvPr>
        </p:nvSpPr>
        <p:spPr>
          <a:xfrm>
            <a:off x="1114425" y="365125"/>
            <a:ext cx="9915526" cy="1325563"/>
          </a:xfrm>
          <a:solidFill>
            <a:schemeClr val="accent4">
              <a:lumMod val="60000"/>
              <a:lumOff val="40000"/>
            </a:schemeClr>
          </a:solidFill>
          <a:ln>
            <a:solidFill>
              <a:schemeClr val="tx2">
                <a:lumMod val="50000"/>
              </a:schemeClr>
            </a:solidFill>
          </a:ln>
          <a:effectLst>
            <a:glow rad="228600">
              <a:schemeClr val="accent2">
                <a:satMod val="175000"/>
                <a:alpha val="40000"/>
              </a:schemeClr>
            </a:glow>
          </a:effectLst>
          <a:scene3d>
            <a:camera prst="perspectiveLeft"/>
            <a:lightRig rig="threePt" dir="t"/>
          </a:scene3d>
          <a:sp3d>
            <a:bevelT prst="angle"/>
          </a:sp3d>
        </p:spPr>
        <p:txBody>
          <a:bodyPr>
            <a:normAutofit/>
          </a:bodyPr>
          <a:lstStyle/>
          <a:p>
            <a:pPr algn="ctr"/>
            <a:r>
              <a:rPr lang="en-US" sz="4800" b="1" u="sng" dirty="0"/>
              <a:t>FEATURES OF AUDITING</a:t>
            </a:r>
            <a:endParaRPr lang="en-IN" sz="4800" b="1" u="sng" dirty="0"/>
          </a:p>
        </p:txBody>
      </p:sp>
      <p:sp>
        <p:nvSpPr>
          <p:cNvPr id="3" name="Content Placeholder 2">
            <a:extLst>
              <a:ext uri="{FF2B5EF4-FFF2-40B4-BE49-F238E27FC236}">
                <a16:creationId xmlns:a16="http://schemas.microsoft.com/office/drawing/2014/main" id="{9698E944-C220-4310-9AA9-5784350955D2}"/>
              </a:ext>
            </a:extLst>
          </p:cNvPr>
          <p:cNvSpPr>
            <a:spLocks noGrp="1"/>
          </p:cNvSpPr>
          <p:nvPr>
            <p:ph idx="1"/>
          </p:nvPr>
        </p:nvSpPr>
        <p:spPr>
          <a:xfrm>
            <a:off x="838200" y="1825624"/>
            <a:ext cx="10515600" cy="4479925"/>
          </a:xfrm>
          <a:ln>
            <a:solidFill>
              <a:srgbClr val="C00000"/>
            </a:solidFill>
          </a:ln>
          <a:effectLst>
            <a:glow rad="228600">
              <a:schemeClr val="accent4">
                <a:satMod val="175000"/>
                <a:alpha val="40000"/>
              </a:schemeClr>
            </a:glow>
            <a:outerShdw blurRad="50800" dist="38100" dir="18900000" algn="bl" rotWithShape="0">
              <a:prstClr val="black">
                <a:alpha val="40000"/>
              </a:prstClr>
            </a:outerShdw>
          </a:effectLst>
        </p:spPr>
        <p:txBody>
          <a:bodyPr/>
          <a:lstStyle/>
          <a:p>
            <a:pPr marL="514350" indent="-514350">
              <a:buFont typeface="+mj-lt"/>
              <a:buAutoNum type="arabicParenR"/>
            </a:pPr>
            <a:r>
              <a:rPr lang="en-US" dirty="0"/>
              <a:t>Audit is a </a:t>
            </a:r>
            <a:r>
              <a:rPr lang="en-US" b="1" i="1" u="sng" dirty="0">
                <a:solidFill>
                  <a:srgbClr val="FF0000"/>
                </a:solidFill>
              </a:rPr>
              <a:t>Systematic and Scientific examination</a:t>
            </a:r>
            <a:r>
              <a:rPr lang="en-US" dirty="0"/>
              <a:t> of the Books of Accounts of a Business.</a:t>
            </a:r>
          </a:p>
          <a:p>
            <a:pPr marL="514350" indent="-514350">
              <a:buFont typeface="+mj-lt"/>
              <a:buAutoNum type="arabicParenR"/>
            </a:pPr>
            <a:r>
              <a:rPr lang="en-US" dirty="0"/>
              <a:t>Audit is undertaken by an </a:t>
            </a:r>
            <a:r>
              <a:rPr lang="en-US" b="1" i="1" u="sng" dirty="0">
                <a:solidFill>
                  <a:srgbClr val="00B050"/>
                </a:solidFill>
              </a:rPr>
              <a:t>Independent person</a:t>
            </a:r>
            <a:r>
              <a:rPr lang="en-US" dirty="0"/>
              <a:t> or Body of Persons (like Firm of Chartered Accountants) who are duly qualified for the job.</a:t>
            </a:r>
          </a:p>
          <a:p>
            <a:pPr marL="514350" indent="-514350">
              <a:buFont typeface="+mj-lt"/>
              <a:buAutoNum type="arabicParenR"/>
            </a:pPr>
            <a:r>
              <a:rPr lang="en-US" dirty="0"/>
              <a:t>Audit is a </a:t>
            </a:r>
            <a:r>
              <a:rPr lang="en-US" b="1" i="1" u="sng" dirty="0">
                <a:solidFill>
                  <a:schemeClr val="accent1"/>
                </a:solidFill>
              </a:rPr>
              <a:t>Verification of the results</a:t>
            </a:r>
            <a:r>
              <a:rPr lang="en-US" dirty="0"/>
              <a:t> shown by the Profit and Loss Account and the state of affairs as shown by the Balance Sheet.</a:t>
            </a:r>
          </a:p>
          <a:p>
            <a:pPr marL="514350" indent="-514350">
              <a:buFont typeface="+mj-lt"/>
              <a:buAutoNum type="arabicParenR"/>
            </a:pPr>
            <a:r>
              <a:rPr lang="en-US" dirty="0"/>
              <a:t>Audit is a </a:t>
            </a:r>
            <a:r>
              <a:rPr lang="en-US" b="1" i="1" u="sng" dirty="0">
                <a:solidFill>
                  <a:schemeClr val="accent2">
                    <a:lumMod val="50000"/>
                  </a:schemeClr>
                </a:solidFill>
              </a:rPr>
              <a:t>Critical review of the System</a:t>
            </a:r>
            <a:r>
              <a:rPr lang="en-US" dirty="0"/>
              <a:t> of Accounting and Internal Control (Check whether the Internal Control System is Weak or Strong).</a:t>
            </a:r>
            <a:endParaRPr lang="en-IN" dirty="0"/>
          </a:p>
        </p:txBody>
      </p:sp>
    </p:spTree>
    <p:extLst>
      <p:ext uri="{BB962C8B-B14F-4D97-AF65-F5344CB8AC3E}">
        <p14:creationId xmlns:p14="http://schemas.microsoft.com/office/powerpoint/2010/main" val="7305122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44193-D142-494C-9F2F-1FBB822E18DC}"/>
              </a:ext>
            </a:extLst>
          </p:cNvPr>
          <p:cNvSpPr>
            <a:spLocks noGrp="1"/>
          </p:cNvSpPr>
          <p:nvPr>
            <p:ph type="title"/>
          </p:nvPr>
        </p:nvSpPr>
        <p:spPr>
          <a:xfrm>
            <a:off x="1493520" y="314325"/>
            <a:ext cx="9144000" cy="1325563"/>
          </a:xfrm>
          <a:solidFill>
            <a:schemeClr val="accent4">
              <a:lumMod val="60000"/>
              <a:lumOff val="40000"/>
            </a:schemeClr>
          </a:solidFill>
          <a:ln>
            <a:solidFill>
              <a:schemeClr val="accent1">
                <a:lumMod val="50000"/>
              </a:schemeClr>
            </a:solidFill>
          </a:ln>
          <a:effectLst>
            <a:glow rad="228600">
              <a:schemeClr val="accent6">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u="sng" dirty="0">
                <a:effectLst>
                  <a:outerShdw blurRad="38100" dist="38100" dir="2700000" algn="tl">
                    <a:srgbClr val="000000">
                      <a:alpha val="43137"/>
                    </a:srgbClr>
                  </a:outerShdw>
                </a:effectLst>
              </a:rPr>
              <a:t>TYPES OF AUDIT</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C55D6721-103D-42F7-A4B8-21E60D503415}"/>
              </a:ext>
            </a:extLst>
          </p:cNvPr>
          <p:cNvSpPr>
            <a:spLocks noGrp="1"/>
          </p:cNvSpPr>
          <p:nvPr>
            <p:ph idx="1"/>
          </p:nvPr>
        </p:nvSpPr>
        <p:spPr>
          <a:xfrm>
            <a:off x="774701" y="1639888"/>
            <a:ext cx="10642597" cy="4486275"/>
          </a:xfrm>
          <a:ln>
            <a:solidFill>
              <a:schemeClr val="accent4">
                <a:lumMod val="50000"/>
              </a:schemeClr>
            </a:solidFill>
          </a:ln>
          <a:effectLst>
            <a:glow rad="228600">
              <a:schemeClr val="accent2">
                <a:satMod val="175000"/>
                <a:alpha val="40000"/>
              </a:schemeClr>
            </a:glow>
            <a:outerShdw blurRad="50800" dist="38100" dir="8100000" algn="tr" rotWithShape="0">
              <a:prstClr val="black">
                <a:alpha val="40000"/>
              </a:prstClr>
            </a:outerShdw>
          </a:effectLst>
          <a:scene3d>
            <a:camera prst="orthographicFront"/>
            <a:lightRig rig="threePt" dir="t"/>
          </a:scene3d>
          <a:sp3d>
            <a:bevelT prst="angle"/>
          </a:sp3d>
        </p:spPr>
        <p:txBody>
          <a:bodyPr>
            <a:normAutofit/>
          </a:bodyPr>
          <a:lstStyle/>
          <a:p>
            <a:pPr marL="0" indent="0">
              <a:buNone/>
            </a:pPr>
            <a:endParaRPr lang="en-US" dirty="0"/>
          </a:p>
          <a:p>
            <a:pPr marL="0" indent="0">
              <a:buNone/>
            </a:pPr>
            <a:endParaRPr lang="en-IN" dirty="0"/>
          </a:p>
          <a:p>
            <a:pPr marL="514350" indent="-514350">
              <a:buAutoNum type="arabicParenR"/>
            </a:pPr>
            <a:r>
              <a:rPr lang="en-IN" sz="3200" b="1" u="sng" dirty="0">
                <a:solidFill>
                  <a:srgbClr val="FF0000"/>
                </a:solidFill>
              </a:rPr>
              <a:t>STATUTORY AUDIT</a:t>
            </a:r>
            <a:r>
              <a:rPr lang="en-IN" dirty="0"/>
              <a:t>			</a:t>
            </a:r>
            <a:r>
              <a:rPr lang="en-IN" sz="3200" b="1" dirty="0"/>
              <a:t>     </a:t>
            </a:r>
            <a:r>
              <a:rPr lang="en-IN" sz="3200" b="1" dirty="0">
                <a:solidFill>
                  <a:srgbClr val="00B050"/>
                </a:solidFill>
              </a:rPr>
              <a:t>2) </a:t>
            </a:r>
            <a:r>
              <a:rPr lang="en-IN" sz="3200" b="1" u="sng" dirty="0">
                <a:solidFill>
                  <a:srgbClr val="00B050"/>
                </a:solidFill>
              </a:rPr>
              <a:t>NON-STATUTORY AUDIT</a:t>
            </a:r>
          </a:p>
          <a:p>
            <a:pPr marL="0" indent="0">
              <a:buNone/>
            </a:pPr>
            <a:endParaRPr lang="en-IN" dirty="0"/>
          </a:p>
          <a:p>
            <a:pPr marL="0" indent="0">
              <a:buNone/>
            </a:pPr>
            <a:r>
              <a:rPr lang="en-IN" dirty="0"/>
              <a:t>  </a:t>
            </a:r>
            <a:r>
              <a:rPr lang="en-IN" b="1" i="1" u="sng" dirty="0">
                <a:solidFill>
                  <a:srgbClr val="C00000"/>
                </a:solidFill>
              </a:rPr>
              <a:t>Compulsory Audit</a:t>
            </a:r>
            <a:r>
              <a:rPr lang="en-IN" dirty="0"/>
              <a:t>				</a:t>
            </a:r>
            <a:r>
              <a:rPr lang="en-IN" b="1" i="1" u="sng" dirty="0">
                <a:solidFill>
                  <a:schemeClr val="accent2">
                    <a:lumMod val="50000"/>
                  </a:schemeClr>
                </a:solidFill>
              </a:rPr>
              <a:t>Voluntary Audit</a:t>
            </a:r>
          </a:p>
          <a:p>
            <a:pPr marL="0" indent="0">
              <a:buNone/>
            </a:pPr>
            <a:endParaRPr lang="en-IN" dirty="0"/>
          </a:p>
          <a:p>
            <a:pPr marL="0" indent="0">
              <a:buNone/>
            </a:pPr>
            <a:r>
              <a:rPr lang="en-IN" b="1" u="sng" dirty="0">
                <a:solidFill>
                  <a:srgbClr val="FF0000"/>
                </a:solidFill>
              </a:rPr>
              <a:t>e.g.</a:t>
            </a:r>
            <a:r>
              <a:rPr lang="en-IN" dirty="0"/>
              <a:t>:- Audit of </a:t>
            </a:r>
            <a:r>
              <a:rPr lang="en-IN" b="1" i="1" u="sng" dirty="0">
                <a:solidFill>
                  <a:srgbClr val="00B0F0"/>
                </a:solidFill>
              </a:rPr>
              <a:t>Companies</a:t>
            </a:r>
            <a:r>
              <a:rPr lang="en-IN" dirty="0"/>
              <a:t>, </a:t>
            </a:r>
            <a:r>
              <a:rPr lang="en-IN" b="1" i="1" u="sng" dirty="0">
                <a:solidFill>
                  <a:srgbClr val="00B050"/>
                </a:solidFill>
              </a:rPr>
              <a:t>Banks</a:t>
            </a:r>
            <a:r>
              <a:rPr lang="en-IN" dirty="0"/>
              <a:t>,		Audit of </a:t>
            </a:r>
            <a:r>
              <a:rPr lang="en-IN" b="1" i="1" u="sng" dirty="0">
                <a:solidFill>
                  <a:schemeClr val="accent2"/>
                </a:solidFill>
              </a:rPr>
              <a:t>Sole Trader</a:t>
            </a:r>
            <a:r>
              <a:rPr lang="en-IN" dirty="0"/>
              <a:t> or a </a:t>
            </a:r>
          </a:p>
          <a:p>
            <a:pPr marL="0" indent="0">
              <a:buNone/>
            </a:pPr>
            <a:r>
              <a:rPr lang="en-IN" dirty="0"/>
              <a:t>Insurance Co., Co-operative Soc., etc.		</a:t>
            </a:r>
            <a:r>
              <a:rPr lang="en-IN" b="1" i="1" u="sng" dirty="0">
                <a:solidFill>
                  <a:srgbClr val="0070C0"/>
                </a:solidFill>
              </a:rPr>
              <a:t>Partnership Firm</a:t>
            </a:r>
          </a:p>
        </p:txBody>
      </p:sp>
      <p:cxnSp>
        <p:nvCxnSpPr>
          <p:cNvPr id="5" name="Straight Connector 4">
            <a:extLst>
              <a:ext uri="{FF2B5EF4-FFF2-40B4-BE49-F238E27FC236}">
                <a16:creationId xmlns:a16="http://schemas.microsoft.com/office/drawing/2014/main" id="{DE472034-5508-4105-B7B1-D8D8857D420F}"/>
              </a:ext>
            </a:extLst>
          </p:cNvPr>
          <p:cNvCxnSpPr/>
          <p:nvPr/>
        </p:nvCxnSpPr>
        <p:spPr>
          <a:xfrm>
            <a:off x="5506720" y="155448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6BE48AB-2E12-44C7-ADAB-246F8DE9944A}"/>
              </a:ext>
            </a:extLst>
          </p:cNvPr>
          <p:cNvCxnSpPr>
            <a:cxnSpLocks/>
          </p:cNvCxnSpPr>
          <p:nvPr/>
        </p:nvCxnSpPr>
        <p:spPr>
          <a:xfrm>
            <a:off x="5828030" y="1229360"/>
            <a:ext cx="22860" cy="1005840"/>
          </a:xfrm>
          <a:prstGeom prst="line">
            <a:avLst/>
          </a:prstGeom>
        </p:spPr>
        <p:style>
          <a:lnRef idx="1">
            <a:schemeClr val="accent2"/>
          </a:lnRef>
          <a:fillRef idx="0">
            <a:schemeClr val="accent2"/>
          </a:fillRef>
          <a:effectRef idx="0">
            <a:schemeClr val="accent2"/>
          </a:effectRef>
          <a:fontRef idx="minor">
            <a:schemeClr val="tx1"/>
          </a:fontRef>
        </p:style>
      </p:cxnSp>
      <p:cxnSp>
        <p:nvCxnSpPr>
          <p:cNvPr id="9" name="Straight Connector 8">
            <a:extLst>
              <a:ext uri="{FF2B5EF4-FFF2-40B4-BE49-F238E27FC236}">
                <a16:creationId xmlns:a16="http://schemas.microsoft.com/office/drawing/2014/main" id="{9AC585BE-E787-43D2-8F98-FFA7C6D653DA}"/>
              </a:ext>
            </a:extLst>
          </p:cNvPr>
          <p:cNvCxnSpPr/>
          <p:nvPr/>
        </p:nvCxnSpPr>
        <p:spPr>
          <a:xfrm>
            <a:off x="2926080" y="2235200"/>
            <a:ext cx="582168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1" name="Straight Arrow Connector 10">
            <a:extLst>
              <a:ext uri="{FF2B5EF4-FFF2-40B4-BE49-F238E27FC236}">
                <a16:creationId xmlns:a16="http://schemas.microsoft.com/office/drawing/2014/main" id="{DAFC5F43-7A88-49C4-9386-DFD534BEC18E}"/>
              </a:ext>
            </a:extLst>
          </p:cNvPr>
          <p:cNvCxnSpPr/>
          <p:nvPr/>
        </p:nvCxnSpPr>
        <p:spPr>
          <a:xfrm>
            <a:off x="2926080" y="2235200"/>
            <a:ext cx="0" cy="45720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2" name="Straight Arrow Connector 11">
            <a:extLst>
              <a:ext uri="{FF2B5EF4-FFF2-40B4-BE49-F238E27FC236}">
                <a16:creationId xmlns:a16="http://schemas.microsoft.com/office/drawing/2014/main" id="{E46ED32D-C289-4998-A66F-ABF874EBB9CB}"/>
              </a:ext>
            </a:extLst>
          </p:cNvPr>
          <p:cNvCxnSpPr/>
          <p:nvPr/>
        </p:nvCxnSpPr>
        <p:spPr>
          <a:xfrm>
            <a:off x="8747760" y="2235200"/>
            <a:ext cx="0" cy="45720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3" name="Arrow: Down 12">
            <a:extLst>
              <a:ext uri="{FF2B5EF4-FFF2-40B4-BE49-F238E27FC236}">
                <a16:creationId xmlns:a16="http://schemas.microsoft.com/office/drawing/2014/main" id="{E53270E0-53BF-4A32-9314-988848B37E9C}"/>
              </a:ext>
            </a:extLst>
          </p:cNvPr>
          <p:cNvSpPr/>
          <p:nvPr/>
        </p:nvSpPr>
        <p:spPr>
          <a:xfrm>
            <a:off x="2072640" y="3286760"/>
            <a:ext cx="558800" cy="492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5" name="Arrow: Down 14">
            <a:extLst>
              <a:ext uri="{FF2B5EF4-FFF2-40B4-BE49-F238E27FC236}">
                <a16:creationId xmlns:a16="http://schemas.microsoft.com/office/drawing/2014/main" id="{E52B8A00-30D1-43A3-829C-AA51B31BAE4C}"/>
              </a:ext>
            </a:extLst>
          </p:cNvPr>
          <p:cNvSpPr/>
          <p:nvPr/>
        </p:nvSpPr>
        <p:spPr>
          <a:xfrm>
            <a:off x="7985760" y="3286760"/>
            <a:ext cx="558800" cy="492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Arrow: Down 16">
            <a:extLst>
              <a:ext uri="{FF2B5EF4-FFF2-40B4-BE49-F238E27FC236}">
                <a16:creationId xmlns:a16="http://schemas.microsoft.com/office/drawing/2014/main" id="{087C6E1A-1963-43E4-9B30-A96FD68AFDC8}"/>
              </a:ext>
            </a:extLst>
          </p:cNvPr>
          <p:cNvSpPr/>
          <p:nvPr/>
        </p:nvSpPr>
        <p:spPr>
          <a:xfrm>
            <a:off x="2072640" y="4239101"/>
            <a:ext cx="558800" cy="492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Arrow: Down 18">
            <a:extLst>
              <a:ext uri="{FF2B5EF4-FFF2-40B4-BE49-F238E27FC236}">
                <a16:creationId xmlns:a16="http://schemas.microsoft.com/office/drawing/2014/main" id="{C87A5776-7687-46FA-9F6D-3E301AFA194A}"/>
              </a:ext>
            </a:extLst>
          </p:cNvPr>
          <p:cNvSpPr/>
          <p:nvPr/>
        </p:nvSpPr>
        <p:spPr>
          <a:xfrm>
            <a:off x="7985760" y="4289266"/>
            <a:ext cx="558800" cy="492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85524762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AC4C3-E12F-4433-BB32-7F34779FB147}"/>
              </a:ext>
            </a:extLst>
          </p:cNvPr>
          <p:cNvSpPr>
            <a:spLocks noGrp="1"/>
          </p:cNvSpPr>
          <p:nvPr>
            <p:ph type="title"/>
          </p:nvPr>
        </p:nvSpPr>
        <p:spPr>
          <a:xfrm>
            <a:off x="1442720" y="446405"/>
            <a:ext cx="9062720" cy="1325563"/>
          </a:xfrm>
          <a:solidFill>
            <a:schemeClr val="accent2">
              <a:lumMod val="60000"/>
              <a:lumOff val="40000"/>
            </a:schemeClr>
          </a:solidFill>
          <a:ln>
            <a:solidFill>
              <a:schemeClr val="accent1"/>
            </a:solidFill>
          </a:ln>
          <a:effectLst>
            <a:glow rad="228600">
              <a:schemeClr val="accent1">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u="sng" dirty="0"/>
              <a:t>CONDUCT OF AUDIT</a:t>
            </a:r>
            <a:endParaRPr lang="en-IN" sz="4800" b="1" u="sng" dirty="0"/>
          </a:p>
        </p:txBody>
      </p:sp>
      <p:sp>
        <p:nvSpPr>
          <p:cNvPr id="3" name="Content Placeholder 2">
            <a:extLst>
              <a:ext uri="{FF2B5EF4-FFF2-40B4-BE49-F238E27FC236}">
                <a16:creationId xmlns:a16="http://schemas.microsoft.com/office/drawing/2014/main" id="{8E8CEBE9-3B4D-44BE-82BD-4DF9BEB925AC}"/>
              </a:ext>
            </a:extLst>
          </p:cNvPr>
          <p:cNvSpPr>
            <a:spLocks noGrp="1"/>
          </p:cNvSpPr>
          <p:nvPr>
            <p:ph idx="1"/>
          </p:nvPr>
        </p:nvSpPr>
        <p:spPr>
          <a:xfrm>
            <a:off x="838200" y="2097088"/>
            <a:ext cx="10515600" cy="4486275"/>
          </a:xfrm>
          <a:ln>
            <a:solidFill>
              <a:schemeClr val="accent2">
                <a:lumMod val="50000"/>
              </a:schemeClr>
            </a:solidFill>
          </a:ln>
          <a:effectLst>
            <a:glow rad="228600">
              <a:schemeClr val="accent4">
                <a:satMod val="175000"/>
                <a:alpha val="40000"/>
              </a:schemeClr>
            </a:glow>
            <a:outerShdw blurRad="50800" dist="38100" dir="8100000" algn="tr" rotWithShape="0">
              <a:prstClr val="black">
                <a:alpha val="40000"/>
              </a:prstClr>
            </a:outerShdw>
          </a:effectLst>
          <a:scene3d>
            <a:camera prst="perspectiveRelaxedModerately"/>
            <a:lightRig rig="threePt" dir="t"/>
          </a:scene3d>
          <a:sp3d>
            <a:bevelT prst="convex"/>
          </a:sp3d>
        </p:spPr>
        <p:txBody>
          <a:bodyPr>
            <a:normAutofit fontScale="70000" lnSpcReduction="20000"/>
          </a:bodyPr>
          <a:lstStyle/>
          <a:p>
            <a:r>
              <a:rPr lang="en-US" sz="4400" dirty="0"/>
              <a:t>Audits can be classified on the </a:t>
            </a:r>
            <a:r>
              <a:rPr lang="en-US" sz="4400" b="1" u="sng" dirty="0">
                <a:solidFill>
                  <a:srgbClr val="FF0000"/>
                </a:solidFill>
              </a:rPr>
              <a:t>basis of the method or approach (conduct)</a:t>
            </a:r>
            <a:r>
              <a:rPr lang="en-US" sz="4400" dirty="0"/>
              <a:t> into :-</a:t>
            </a:r>
          </a:p>
          <a:p>
            <a:pPr marL="514350" indent="-514350">
              <a:buFont typeface="+mj-lt"/>
              <a:buAutoNum type="arabicParenR"/>
            </a:pPr>
            <a:r>
              <a:rPr lang="en-US" sz="4400" b="1" u="sng" dirty="0">
                <a:solidFill>
                  <a:srgbClr val="00B0F0"/>
                </a:solidFill>
              </a:rPr>
              <a:t>Continuous Audit</a:t>
            </a:r>
          </a:p>
          <a:p>
            <a:pPr marL="514350" indent="-514350">
              <a:buFont typeface="+mj-lt"/>
              <a:buAutoNum type="arabicParenR"/>
            </a:pPr>
            <a:r>
              <a:rPr lang="en-US" sz="4400" b="1" u="sng" dirty="0">
                <a:solidFill>
                  <a:srgbClr val="C00000"/>
                </a:solidFill>
              </a:rPr>
              <a:t>Final Audit / Annual Audit</a:t>
            </a:r>
          </a:p>
          <a:p>
            <a:pPr marL="514350" indent="-514350">
              <a:buFont typeface="+mj-lt"/>
              <a:buAutoNum type="arabicParenR"/>
            </a:pPr>
            <a:r>
              <a:rPr lang="en-US" sz="4400" b="1" u="sng" dirty="0">
                <a:solidFill>
                  <a:srgbClr val="00B050"/>
                </a:solidFill>
              </a:rPr>
              <a:t>Interim Audit</a:t>
            </a:r>
          </a:p>
          <a:p>
            <a:pPr marL="514350" indent="-514350">
              <a:buFont typeface="+mj-lt"/>
              <a:buAutoNum type="arabicParenR"/>
            </a:pPr>
            <a:r>
              <a:rPr lang="en-US" sz="4400" b="1" u="sng" dirty="0">
                <a:solidFill>
                  <a:srgbClr val="002060"/>
                </a:solidFill>
              </a:rPr>
              <a:t>Balance Sheet Audit</a:t>
            </a:r>
          </a:p>
          <a:p>
            <a:pPr marL="0" indent="0">
              <a:buNone/>
            </a:pPr>
            <a:endParaRPr lang="en-US" sz="4400" b="1" u="sng" dirty="0">
              <a:solidFill>
                <a:srgbClr val="002060"/>
              </a:solidFill>
            </a:endParaRPr>
          </a:p>
          <a:p>
            <a:pPr>
              <a:buFont typeface="Wingdings" panose="05000000000000000000" pitchFamily="2" charset="2"/>
              <a:buChar char="v"/>
            </a:pPr>
            <a:r>
              <a:rPr lang="en-US" sz="4400" b="1" u="sng" dirty="0">
                <a:solidFill>
                  <a:srgbClr val="002060"/>
                </a:solidFill>
              </a:rPr>
              <a:t> </a:t>
            </a:r>
            <a:r>
              <a:rPr lang="en-US" sz="4400" b="1" u="sng" dirty="0">
                <a:solidFill>
                  <a:srgbClr val="7030A0"/>
                </a:solidFill>
              </a:rPr>
              <a:t>Concurrent Audit</a:t>
            </a:r>
            <a:r>
              <a:rPr lang="en-US" sz="4400" b="1" i="1" dirty="0">
                <a:solidFill>
                  <a:srgbClr val="7030A0"/>
                </a:solidFill>
              </a:rPr>
              <a:t>:- </a:t>
            </a:r>
            <a:r>
              <a:rPr lang="en-US" sz="4400" b="1" i="1" dirty="0"/>
              <a:t>An Audit or Verification of transactions or activities of an organization concurrently (happen at the same time) </a:t>
            </a:r>
            <a:r>
              <a:rPr lang="en-US" sz="4400" b="1" i="1" u="sng" dirty="0"/>
              <a:t>as the transactions/activity takes place.</a:t>
            </a:r>
            <a:endParaRPr lang="en-IN" sz="4400" b="1" i="1" u="sng" dirty="0"/>
          </a:p>
        </p:txBody>
      </p:sp>
    </p:spTree>
    <p:extLst>
      <p:ext uri="{BB962C8B-B14F-4D97-AF65-F5344CB8AC3E}">
        <p14:creationId xmlns:p14="http://schemas.microsoft.com/office/powerpoint/2010/main" val="3601724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89507-9ADA-4624-A628-07636C505612}"/>
              </a:ext>
            </a:extLst>
          </p:cNvPr>
          <p:cNvSpPr>
            <a:spLocks noGrp="1"/>
          </p:cNvSpPr>
          <p:nvPr>
            <p:ph type="title"/>
          </p:nvPr>
        </p:nvSpPr>
        <p:spPr>
          <a:xfrm>
            <a:off x="1645920" y="314325"/>
            <a:ext cx="8961120" cy="1325563"/>
          </a:xfrm>
          <a:solidFill>
            <a:schemeClr val="accent6">
              <a:lumMod val="60000"/>
              <a:lumOff val="40000"/>
            </a:schemeClr>
          </a:solidFill>
          <a:ln>
            <a:solidFill>
              <a:schemeClr val="accent1">
                <a:lumMod val="50000"/>
              </a:schemeClr>
            </a:solidFill>
          </a:ln>
          <a:effectLst>
            <a:glow rad="228600">
              <a:schemeClr val="accent4">
                <a:satMod val="175000"/>
                <a:alpha val="40000"/>
              </a:schemeClr>
            </a:glow>
          </a:effectLst>
          <a:scene3d>
            <a:camera prst="perspectiveRelaxedModerately"/>
            <a:lightRig rig="threePt" dir="t"/>
          </a:scene3d>
          <a:sp3d>
            <a:bevelT prst="convex"/>
          </a:sp3d>
        </p:spPr>
        <p:txBody>
          <a:bodyPr>
            <a:normAutofit/>
          </a:bodyPr>
          <a:lstStyle/>
          <a:p>
            <a:pPr algn="ctr"/>
            <a:r>
              <a:rPr lang="en-US" sz="4800" b="1" u="sng" dirty="0">
                <a:effectLst>
                  <a:outerShdw blurRad="38100" dist="38100" dir="2700000" algn="tl">
                    <a:srgbClr val="000000">
                      <a:alpha val="43137"/>
                    </a:srgbClr>
                  </a:outerShdw>
                </a:effectLst>
              </a:rPr>
              <a:t>CONTINUOUS AUDIT</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09E27500-C4FB-4B1D-AF92-EB8140AC7000}"/>
              </a:ext>
            </a:extLst>
          </p:cNvPr>
          <p:cNvSpPr>
            <a:spLocks noGrp="1"/>
          </p:cNvSpPr>
          <p:nvPr>
            <p:ph idx="1"/>
          </p:nvPr>
        </p:nvSpPr>
        <p:spPr>
          <a:xfrm>
            <a:off x="838200" y="1825625"/>
            <a:ext cx="10515600" cy="3782695"/>
          </a:xfrm>
          <a:ln>
            <a:solidFill>
              <a:schemeClr val="accent2">
                <a:lumMod val="50000"/>
              </a:schemeClr>
            </a:solidFill>
          </a:ln>
          <a:effectLst>
            <a:glow rad="228600">
              <a:schemeClr val="accent5">
                <a:satMod val="175000"/>
                <a:alpha val="40000"/>
              </a:schemeClr>
            </a:glow>
            <a:outerShdw blurRad="50800" dist="38100" dir="10800000" algn="r" rotWithShape="0">
              <a:prstClr val="black">
                <a:alpha val="40000"/>
              </a:prstClr>
            </a:outerShdw>
          </a:effectLst>
        </p:spPr>
        <p:txBody>
          <a:bodyPr>
            <a:normAutofit/>
          </a:bodyPr>
          <a:lstStyle/>
          <a:p>
            <a:r>
              <a:rPr lang="en-US" sz="4000" dirty="0"/>
              <a:t>Continuous Audit means </a:t>
            </a:r>
            <a:r>
              <a:rPr lang="en-US" sz="4000" b="1" i="1" u="sng" dirty="0">
                <a:solidFill>
                  <a:srgbClr val="FF0000"/>
                </a:solidFill>
              </a:rPr>
              <a:t>An Audit at Regular Intervals throughout the Accounting year</a:t>
            </a:r>
            <a:r>
              <a:rPr lang="en-US" sz="4000" dirty="0"/>
              <a:t>.</a:t>
            </a:r>
          </a:p>
          <a:p>
            <a:r>
              <a:rPr lang="en-US" sz="4000" dirty="0"/>
              <a:t>Continuous Audit is necessary where the </a:t>
            </a:r>
            <a:r>
              <a:rPr lang="en-US" sz="4000" b="1" i="1" u="sng" dirty="0">
                <a:solidFill>
                  <a:srgbClr val="00B0F0"/>
                </a:solidFill>
              </a:rPr>
              <a:t>Volume of transactions is very large.</a:t>
            </a:r>
          </a:p>
          <a:p>
            <a:r>
              <a:rPr lang="en-US" sz="4000" dirty="0"/>
              <a:t>Continuous Audit is necessary where the system of Internal Control or Internal Check is weak.</a:t>
            </a:r>
          </a:p>
          <a:p>
            <a:endParaRPr lang="en-IN" sz="4000" dirty="0"/>
          </a:p>
        </p:txBody>
      </p:sp>
    </p:spTree>
    <p:extLst>
      <p:ext uri="{BB962C8B-B14F-4D97-AF65-F5344CB8AC3E}">
        <p14:creationId xmlns:p14="http://schemas.microsoft.com/office/powerpoint/2010/main" val="15101454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F4BAC-6DF3-40B5-B354-BAF9CC8CC60D}"/>
              </a:ext>
            </a:extLst>
          </p:cNvPr>
          <p:cNvSpPr>
            <a:spLocks noGrp="1"/>
          </p:cNvSpPr>
          <p:nvPr>
            <p:ph type="title"/>
          </p:nvPr>
        </p:nvSpPr>
        <p:spPr>
          <a:xfrm>
            <a:off x="1676400" y="365125"/>
            <a:ext cx="8920480" cy="1325563"/>
          </a:xfrm>
          <a:solidFill>
            <a:schemeClr val="accent2">
              <a:lumMod val="60000"/>
              <a:lumOff val="40000"/>
            </a:schemeClr>
          </a:solidFill>
          <a:ln>
            <a:solidFill>
              <a:schemeClr val="accent4">
                <a:lumMod val="50000"/>
              </a:schemeClr>
            </a:solidFill>
          </a:ln>
          <a:effectLst>
            <a:glow rad="228600">
              <a:schemeClr val="accent4">
                <a:satMod val="175000"/>
                <a:alpha val="40000"/>
              </a:schemeClr>
            </a:glow>
          </a:effectLst>
          <a:scene3d>
            <a:camera prst="perspectiveRelaxedModerately"/>
            <a:lightRig rig="threePt" dir="t"/>
          </a:scene3d>
          <a:sp3d>
            <a:bevelT prst="convex"/>
          </a:sp3d>
        </p:spPr>
        <p:txBody>
          <a:bodyPr>
            <a:noAutofit/>
          </a:bodyPr>
          <a:lstStyle/>
          <a:p>
            <a:r>
              <a:rPr lang="en-US" b="1" u="sng" dirty="0">
                <a:effectLst>
                  <a:outerShdw blurRad="38100" dist="38100" dir="2700000" algn="tl">
                    <a:srgbClr val="000000">
                      <a:alpha val="43137"/>
                    </a:srgbClr>
                  </a:outerShdw>
                </a:effectLst>
              </a:rPr>
              <a:t>ADVANTAGES OF CONTINUOUS AUDIT</a:t>
            </a:r>
            <a:endParaRPr lang="en-IN"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D8AAF6CA-2B8F-43E5-B6C1-398F27427EA7}"/>
              </a:ext>
            </a:extLst>
          </p:cNvPr>
          <p:cNvSpPr>
            <a:spLocks noGrp="1"/>
          </p:cNvSpPr>
          <p:nvPr>
            <p:ph idx="1"/>
          </p:nvPr>
        </p:nvSpPr>
        <p:spPr>
          <a:ln>
            <a:solidFill>
              <a:schemeClr val="tx2">
                <a:lumMod val="75000"/>
              </a:schemeClr>
            </a:solidFill>
          </a:ln>
          <a:effectLst>
            <a:glow rad="228600">
              <a:schemeClr val="accent4">
                <a:satMod val="175000"/>
                <a:alpha val="40000"/>
              </a:schemeClr>
            </a:glow>
            <a:outerShdw blurRad="63500" sx="102000" sy="102000" algn="ctr" rotWithShape="0">
              <a:prstClr val="black">
                <a:alpha val="40000"/>
              </a:prstClr>
            </a:outerShdw>
          </a:effectLst>
        </p:spPr>
        <p:txBody>
          <a:bodyPr>
            <a:normAutofit fontScale="92500" lnSpcReduction="10000"/>
          </a:bodyPr>
          <a:lstStyle/>
          <a:p>
            <a:pPr marL="514350" indent="-514350">
              <a:buFont typeface="+mj-lt"/>
              <a:buAutoNum type="arabicParenR"/>
            </a:pPr>
            <a:r>
              <a:rPr lang="en-US" b="1" u="sng" dirty="0">
                <a:solidFill>
                  <a:srgbClr val="C00000"/>
                </a:solidFill>
              </a:rPr>
              <a:t>Quick Preparation of Final Accounts</a:t>
            </a:r>
          </a:p>
          <a:p>
            <a:pPr marL="514350" indent="-514350">
              <a:buFont typeface="+mj-lt"/>
              <a:buAutoNum type="arabicParenR"/>
            </a:pPr>
            <a:r>
              <a:rPr lang="en-US" b="1" u="sng" dirty="0">
                <a:solidFill>
                  <a:srgbClr val="00B0F0"/>
                </a:solidFill>
              </a:rPr>
              <a:t>Early Dividend to Shareholders</a:t>
            </a:r>
            <a:r>
              <a:rPr lang="en-US" dirty="0"/>
              <a:t>:- The Company can prepare Interim Accounts and pay even Interim Dividends to the Shareholders.</a:t>
            </a:r>
          </a:p>
          <a:p>
            <a:pPr marL="514350" indent="-514350">
              <a:buFont typeface="+mj-lt"/>
              <a:buAutoNum type="arabicParenR"/>
            </a:pPr>
            <a:r>
              <a:rPr lang="en-US" b="1" u="sng" dirty="0">
                <a:solidFill>
                  <a:schemeClr val="accent2"/>
                </a:solidFill>
              </a:rPr>
              <a:t>Up-to-date Accounts for Banks / Investors</a:t>
            </a:r>
            <a:r>
              <a:rPr lang="en-US" dirty="0"/>
              <a:t>:- for taking decisions regarding Loans and Investment.</a:t>
            </a:r>
          </a:p>
          <a:p>
            <a:pPr marL="514350" indent="-514350">
              <a:buFont typeface="+mj-lt"/>
              <a:buAutoNum type="arabicParenR"/>
            </a:pPr>
            <a:r>
              <a:rPr lang="en-US" b="1" u="sng" dirty="0">
                <a:solidFill>
                  <a:srgbClr val="002060"/>
                </a:solidFill>
              </a:rPr>
              <a:t>Check on Employees</a:t>
            </a:r>
          </a:p>
          <a:p>
            <a:pPr marL="514350" indent="-514350">
              <a:buFont typeface="+mj-lt"/>
              <a:buAutoNum type="arabicParenR"/>
            </a:pPr>
            <a:r>
              <a:rPr lang="en-US" b="1" u="sng" dirty="0">
                <a:solidFill>
                  <a:srgbClr val="FF0000"/>
                </a:solidFill>
              </a:rPr>
              <a:t>Prevent Errors and Frauds</a:t>
            </a:r>
          </a:p>
          <a:p>
            <a:pPr marL="514350" indent="-514350">
              <a:buFont typeface="+mj-lt"/>
              <a:buAutoNum type="arabicParenR"/>
            </a:pPr>
            <a:r>
              <a:rPr lang="en-US" b="1" u="sng" dirty="0">
                <a:solidFill>
                  <a:srgbClr val="00B050"/>
                </a:solidFill>
              </a:rPr>
              <a:t>Familiarity with Client’s Business</a:t>
            </a:r>
          </a:p>
          <a:p>
            <a:pPr marL="514350" indent="-514350">
              <a:buFont typeface="+mj-lt"/>
              <a:buAutoNum type="arabicParenR"/>
            </a:pPr>
            <a:r>
              <a:rPr lang="en-US" b="1" u="sng" dirty="0">
                <a:solidFill>
                  <a:srgbClr val="7030A0"/>
                </a:solidFill>
              </a:rPr>
              <a:t>Thorough Audit</a:t>
            </a:r>
          </a:p>
          <a:p>
            <a:pPr marL="514350" indent="-514350">
              <a:buFont typeface="+mj-lt"/>
              <a:buAutoNum type="arabicParenR"/>
            </a:pPr>
            <a:r>
              <a:rPr lang="en-US" b="1" u="sng" dirty="0">
                <a:solidFill>
                  <a:schemeClr val="accent2">
                    <a:lumMod val="50000"/>
                  </a:schemeClr>
                </a:solidFill>
              </a:rPr>
              <a:t>Utilisation of Audit staff</a:t>
            </a:r>
            <a:endParaRPr lang="en-IN" b="1" u="sng" dirty="0">
              <a:solidFill>
                <a:schemeClr val="accent2">
                  <a:lumMod val="50000"/>
                </a:schemeClr>
              </a:solidFill>
            </a:endParaRPr>
          </a:p>
        </p:txBody>
      </p:sp>
    </p:spTree>
    <p:extLst>
      <p:ext uri="{BB962C8B-B14F-4D97-AF65-F5344CB8AC3E}">
        <p14:creationId xmlns:p14="http://schemas.microsoft.com/office/powerpoint/2010/main" val="32906931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DFA7D-3E10-4B09-8CED-99B2C5004D11}"/>
              </a:ext>
            </a:extLst>
          </p:cNvPr>
          <p:cNvSpPr>
            <a:spLocks noGrp="1"/>
          </p:cNvSpPr>
          <p:nvPr>
            <p:ph type="title"/>
          </p:nvPr>
        </p:nvSpPr>
        <p:spPr>
          <a:xfrm>
            <a:off x="1564640" y="365125"/>
            <a:ext cx="9072880" cy="1325563"/>
          </a:xfrm>
          <a:solidFill>
            <a:schemeClr val="accent2">
              <a:lumMod val="60000"/>
              <a:lumOff val="40000"/>
            </a:schemeClr>
          </a:solidFill>
          <a:ln>
            <a:solidFill>
              <a:schemeClr val="accent4">
                <a:lumMod val="50000"/>
              </a:schemeClr>
            </a:solidFill>
          </a:ln>
          <a:effectLst>
            <a:glow rad="228600">
              <a:schemeClr val="accent5">
                <a:satMod val="175000"/>
                <a:alpha val="40000"/>
              </a:schemeClr>
            </a:glow>
          </a:effectLst>
          <a:scene3d>
            <a:camera prst="perspectiveRelaxedModerately"/>
            <a:lightRig rig="threePt" dir="t"/>
          </a:scene3d>
          <a:sp3d>
            <a:bevelT w="114300" prst="hardEdge"/>
          </a:sp3d>
        </p:spPr>
        <p:txBody>
          <a:bodyPr/>
          <a:lstStyle/>
          <a:p>
            <a:pPr algn="ctr"/>
            <a:r>
              <a:rPr lang="en-US" b="1" u="sng" dirty="0"/>
              <a:t>DISADVANTAGES OF CONTINUOUS AUDIT </a:t>
            </a:r>
            <a:endParaRPr lang="en-IN" b="1" u="sng" dirty="0"/>
          </a:p>
        </p:txBody>
      </p:sp>
      <p:sp>
        <p:nvSpPr>
          <p:cNvPr id="3" name="Content Placeholder 2">
            <a:extLst>
              <a:ext uri="{FF2B5EF4-FFF2-40B4-BE49-F238E27FC236}">
                <a16:creationId xmlns:a16="http://schemas.microsoft.com/office/drawing/2014/main" id="{BFEC8B27-14BC-4610-8A15-0686DA090E7A}"/>
              </a:ext>
            </a:extLst>
          </p:cNvPr>
          <p:cNvSpPr>
            <a:spLocks noGrp="1"/>
          </p:cNvSpPr>
          <p:nvPr>
            <p:ph idx="1"/>
          </p:nvPr>
        </p:nvSpPr>
        <p:spPr>
          <a:xfrm>
            <a:off x="838200" y="1825624"/>
            <a:ext cx="10515600" cy="4758055"/>
          </a:xfrm>
          <a:ln>
            <a:solidFill>
              <a:schemeClr val="accent1">
                <a:lumMod val="50000"/>
              </a:schemeClr>
            </a:solidFill>
          </a:ln>
          <a:effectLst>
            <a:glow rad="228600">
              <a:schemeClr val="accent2">
                <a:satMod val="175000"/>
                <a:alpha val="40000"/>
              </a:schemeClr>
            </a:glow>
            <a:outerShdw blurRad="50800" dist="38100" dir="8100000" algn="tr" rotWithShape="0">
              <a:prstClr val="black">
                <a:alpha val="40000"/>
              </a:prstClr>
            </a:outerShdw>
          </a:effectLst>
        </p:spPr>
        <p:txBody>
          <a:bodyPr>
            <a:normAutofit fontScale="92500" lnSpcReduction="20000"/>
          </a:bodyPr>
          <a:lstStyle/>
          <a:p>
            <a:pPr marL="514350" indent="-514350">
              <a:buFont typeface="+mj-lt"/>
              <a:buAutoNum type="arabicParenR"/>
            </a:pPr>
            <a:r>
              <a:rPr lang="en-US" b="1" u="sng" dirty="0">
                <a:solidFill>
                  <a:srgbClr val="FF0000"/>
                </a:solidFill>
              </a:rPr>
              <a:t>Expensive </a:t>
            </a:r>
          </a:p>
          <a:p>
            <a:pPr marL="514350" indent="-514350">
              <a:buFont typeface="+mj-lt"/>
              <a:buAutoNum type="arabicParenR"/>
            </a:pPr>
            <a:r>
              <a:rPr lang="en-US" b="1" u="sng" dirty="0">
                <a:solidFill>
                  <a:srgbClr val="00B0F0"/>
                </a:solidFill>
              </a:rPr>
              <a:t>Audit in Instalments</a:t>
            </a:r>
            <a:r>
              <a:rPr lang="en-US" dirty="0"/>
              <a:t>:- the audit work is done at intervals and not at one go. The queries during the last visit may remain unsolved. It is difficult at each visit to take up the work precisely at the stage of last visit.</a:t>
            </a:r>
          </a:p>
          <a:p>
            <a:pPr marL="514350" indent="-514350">
              <a:buFont typeface="+mj-lt"/>
              <a:buAutoNum type="arabicParenR"/>
            </a:pPr>
            <a:r>
              <a:rPr lang="en-US" b="1" u="sng" dirty="0">
                <a:solidFill>
                  <a:srgbClr val="00B050"/>
                </a:solidFill>
              </a:rPr>
              <a:t>Errors and Frauds in Books already checked</a:t>
            </a:r>
            <a:r>
              <a:rPr lang="en-US" dirty="0"/>
              <a:t>:- if an employee changes some figures in the books already checked by the Auditor during his earlier visits, it would be difficult to detect such errors and frauds subsequently.</a:t>
            </a:r>
          </a:p>
          <a:p>
            <a:pPr marL="514350" indent="-514350">
              <a:buFont typeface="+mj-lt"/>
              <a:buAutoNum type="arabicParenR"/>
            </a:pPr>
            <a:r>
              <a:rPr lang="en-US" b="1" u="sng" dirty="0">
                <a:solidFill>
                  <a:srgbClr val="C00000"/>
                </a:solidFill>
              </a:rPr>
              <a:t>Disrupts Accounts work</a:t>
            </a:r>
            <a:r>
              <a:rPr lang="en-US" dirty="0"/>
              <a:t>:- frequent visits by audit staff disrupts the work of accounts staff. The day-to-day accounting may suffer if the accountants have to attend to audit work every now and then.</a:t>
            </a:r>
          </a:p>
          <a:p>
            <a:pPr marL="514350" indent="-514350">
              <a:buFont typeface="+mj-lt"/>
              <a:buAutoNum type="arabicParenR"/>
            </a:pPr>
            <a:r>
              <a:rPr lang="en-US" b="1" u="sng" dirty="0">
                <a:solidFill>
                  <a:srgbClr val="7030A0"/>
                </a:solidFill>
              </a:rPr>
              <a:t>Undue Reliance on Auditors</a:t>
            </a:r>
            <a:r>
              <a:rPr lang="en-US" dirty="0"/>
              <a:t>:- the client and the accountant may become unduly dependent upon the auditor. Even small routine matters may be referred to the auditors.</a:t>
            </a:r>
            <a:endParaRPr lang="en-IN" dirty="0"/>
          </a:p>
        </p:txBody>
      </p:sp>
    </p:spTree>
    <p:extLst>
      <p:ext uri="{BB962C8B-B14F-4D97-AF65-F5344CB8AC3E}">
        <p14:creationId xmlns:p14="http://schemas.microsoft.com/office/powerpoint/2010/main" val="309544202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0BDB7-3A03-47F8-A7B7-98B9A9FA1E2B}"/>
              </a:ext>
            </a:extLst>
          </p:cNvPr>
          <p:cNvSpPr>
            <a:spLocks noGrp="1"/>
          </p:cNvSpPr>
          <p:nvPr>
            <p:ph type="title"/>
          </p:nvPr>
        </p:nvSpPr>
        <p:spPr>
          <a:xfrm>
            <a:off x="1483360" y="365125"/>
            <a:ext cx="9123680" cy="1325563"/>
          </a:xfrm>
          <a:solidFill>
            <a:schemeClr val="accent4">
              <a:lumMod val="60000"/>
              <a:lumOff val="40000"/>
            </a:schemeClr>
          </a:solidFill>
          <a:ln>
            <a:solidFill>
              <a:schemeClr val="accent2">
                <a:lumMod val="50000"/>
              </a:schemeClr>
            </a:solidFill>
          </a:ln>
          <a:effectLst>
            <a:glow rad="228600">
              <a:schemeClr val="accent6">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t>FINAL OR ANNUAL AUDIT</a:t>
            </a:r>
            <a:endParaRPr lang="en-IN" sz="4800" b="1" u="sng" dirty="0"/>
          </a:p>
        </p:txBody>
      </p:sp>
      <p:sp>
        <p:nvSpPr>
          <p:cNvPr id="3" name="Content Placeholder 2">
            <a:extLst>
              <a:ext uri="{FF2B5EF4-FFF2-40B4-BE49-F238E27FC236}">
                <a16:creationId xmlns:a16="http://schemas.microsoft.com/office/drawing/2014/main" id="{0A245F77-22DB-48B8-95EF-C0544DF3B550}"/>
              </a:ext>
            </a:extLst>
          </p:cNvPr>
          <p:cNvSpPr>
            <a:spLocks noGrp="1"/>
          </p:cNvSpPr>
          <p:nvPr>
            <p:ph idx="1"/>
          </p:nvPr>
        </p:nvSpPr>
        <p:spPr>
          <a:ln>
            <a:solidFill>
              <a:schemeClr val="accent5">
                <a:lumMod val="50000"/>
              </a:schemeClr>
            </a:solidFill>
          </a:ln>
          <a:effectLst>
            <a:glow rad="228600">
              <a:schemeClr val="accent4">
                <a:satMod val="175000"/>
                <a:alpha val="40000"/>
              </a:schemeClr>
            </a:glow>
            <a:outerShdw blurRad="50800" dist="38100" dir="2700000" algn="tl" rotWithShape="0">
              <a:prstClr val="black">
                <a:alpha val="40000"/>
              </a:prstClr>
            </a:outerShdw>
          </a:effectLst>
        </p:spPr>
        <p:txBody>
          <a:bodyPr>
            <a:noAutofit/>
          </a:bodyPr>
          <a:lstStyle/>
          <a:p>
            <a:r>
              <a:rPr lang="en-US" sz="3600" dirty="0"/>
              <a:t>Final or Annual Audit means </a:t>
            </a:r>
            <a:r>
              <a:rPr lang="en-US" sz="3600" b="1" i="1" u="sng" dirty="0">
                <a:solidFill>
                  <a:srgbClr val="C00000"/>
                </a:solidFill>
              </a:rPr>
              <a:t>An Audit taken up after the end of the Accounting year</a:t>
            </a:r>
            <a:r>
              <a:rPr lang="en-US" sz="3600" dirty="0"/>
              <a:t>.</a:t>
            </a:r>
          </a:p>
          <a:p>
            <a:r>
              <a:rPr lang="en-US" sz="3600" b="1" i="1" dirty="0"/>
              <a:t>Spicer and Pegler define </a:t>
            </a:r>
            <a:r>
              <a:rPr lang="en-US" sz="3600" dirty="0"/>
              <a:t>it as :-</a:t>
            </a:r>
          </a:p>
          <a:p>
            <a:pPr marL="0" indent="0">
              <a:buNone/>
            </a:pPr>
            <a:r>
              <a:rPr lang="en-US" sz="3600" dirty="0"/>
              <a:t>				“ </a:t>
            </a:r>
            <a:r>
              <a:rPr lang="en-US" sz="3600" b="1" i="1" u="sng" dirty="0">
                <a:solidFill>
                  <a:srgbClr val="00B050"/>
                </a:solidFill>
              </a:rPr>
              <a:t>An Audit which is not commenced until after the end of the Financial year and then Carried on until completed</a:t>
            </a:r>
            <a:r>
              <a:rPr lang="en-US" sz="3600" dirty="0"/>
              <a:t>.”</a:t>
            </a:r>
          </a:p>
          <a:p>
            <a:pPr>
              <a:buFont typeface="Wingdings" panose="05000000000000000000" pitchFamily="2" charset="2"/>
              <a:buChar char="ü"/>
            </a:pPr>
            <a:r>
              <a:rPr lang="en-US" sz="3600" dirty="0"/>
              <a:t> Generally majority of Audits are in the nature of Final or Annual Audits.</a:t>
            </a:r>
            <a:endParaRPr lang="en-IN" sz="3600" dirty="0"/>
          </a:p>
        </p:txBody>
      </p:sp>
    </p:spTree>
    <p:extLst>
      <p:ext uri="{BB962C8B-B14F-4D97-AF65-F5344CB8AC3E}">
        <p14:creationId xmlns:p14="http://schemas.microsoft.com/office/powerpoint/2010/main" val="184961803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09A1C-CB33-49AE-92A8-8E70C2389106}"/>
              </a:ext>
            </a:extLst>
          </p:cNvPr>
          <p:cNvSpPr>
            <a:spLocks noGrp="1"/>
          </p:cNvSpPr>
          <p:nvPr>
            <p:ph type="title"/>
          </p:nvPr>
        </p:nvSpPr>
        <p:spPr>
          <a:xfrm>
            <a:off x="1178560" y="365125"/>
            <a:ext cx="9875520" cy="1325563"/>
          </a:xfrm>
          <a:solidFill>
            <a:schemeClr val="accent2">
              <a:lumMod val="60000"/>
              <a:lumOff val="40000"/>
            </a:schemeClr>
          </a:solidFill>
          <a:ln>
            <a:solidFill>
              <a:schemeClr val="accent2"/>
            </a:solidFill>
          </a:ln>
          <a:effectLst>
            <a:glow rad="228600">
              <a:schemeClr val="accent5">
                <a:satMod val="175000"/>
                <a:alpha val="40000"/>
              </a:schemeClr>
            </a:glow>
          </a:effectLst>
          <a:scene3d>
            <a:camera prst="perspectiveRelaxedModerately"/>
            <a:lightRig rig="threePt" dir="t"/>
          </a:scene3d>
          <a:sp3d>
            <a:bevelT prst="convex"/>
          </a:sp3d>
        </p:spPr>
        <p:txBody>
          <a:bodyPr/>
          <a:lstStyle/>
          <a:p>
            <a:pPr algn="ctr"/>
            <a:r>
              <a:rPr lang="en-US" b="1" u="sng" dirty="0"/>
              <a:t>ADVANTAGES OF FINAL OR ANNUAL AUDIT</a:t>
            </a:r>
            <a:endParaRPr lang="en-IN" b="1" u="sng" dirty="0"/>
          </a:p>
        </p:txBody>
      </p:sp>
      <p:sp>
        <p:nvSpPr>
          <p:cNvPr id="3" name="Content Placeholder 2">
            <a:extLst>
              <a:ext uri="{FF2B5EF4-FFF2-40B4-BE49-F238E27FC236}">
                <a16:creationId xmlns:a16="http://schemas.microsoft.com/office/drawing/2014/main" id="{A1AC48E9-0FC0-48B4-84D8-3BB6C646D942}"/>
              </a:ext>
            </a:extLst>
          </p:cNvPr>
          <p:cNvSpPr>
            <a:spLocks noGrp="1"/>
          </p:cNvSpPr>
          <p:nvPr>
            <p:ph idx="1"/>
          </p:nvPr>
        </p:nvSpPr>
        <p:spPr>
          <a:ln>
            <a:solidFill>
              <a:schemeClr val="accent4">
                <a:lumMod val="50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lstStyle/>
          <a:p>
            <a:pPr marL="514350" indent="-514350">
              <a:buFont typeface="+mj-lt"/>
              <a:buAutoNum type="arabicParenR"/>
            </a:pPr>
            <a:r>
              <a:rPr lang="en-US" b="1" u="sng" dirty="0">
                <a:solidFill>
                  <a:srgbClr val="00B050"/>
                </a:solidFill>
              </a:rPr>
              <a:t>Inexpensive</a:t>
            </a:r>
          </a:p>
          <a:p>
            <a:pPr marL="514350" indent="-514350">
              <a:buFont typeface="+mj-lt"/>
              <a:buAutoNum type="arabicParenR"/>
            </a:pPr>
            <a:r>
              <a:rPr lang="en-US" b="1" u="sng" dirty="0">
                <a:solidFill>
                  <a:schemeClr val="accent1"/>
                </a:solidFill>
              </a:rPr>
              <a:t>Audit at a Stretch</a:t>
            </a:r>
            <a:r>
              <a:rPr lang="en-US" dirty="0"/>
              <a:t>:- since the audit work is done at a stretch, without any gaps, audit is carried out efficiently. All queries are solved immediately. The work is done continuously and not in instalments. </a:t>
            </a:r>
          </a:p>
          <a:p>
            <a:pPr marL="514350" indent="-514350">
              <a:buFont typeface="+mj-lt"/>
              <a:buAutoNum type="arabicParenR"/>
            </a:pPr>
            <a:r>
              <a:rPr lang="en-US" b="1" u="sng" dirty="0">
                <a:solidFill>
                  <a:srgbClr val="C00000"/>
                </a:solidFill>
              </a:rPr>
              <a:t>Less Errors and Frauds</a:t>
            </a:r>
            <a:r>
              <a:rPr lang="en-US" dirty="0"/>
              <a:t>:- since the books are checked at a stretch, no employee can change any figures in the audited books.</a:t>
            </a:r>
          </a:p>
          <a:p>
            <a:pPr marL="514350" indent="-514350">
              <a:buFont typeface="+mj-lt"/>
              <a:buAutoNum type="arabicParenR"/>
            </a:pPr>
            <a:r>
              <a:rPr lang="en-US" b="1" u="sng" dirty="0">
                <a:solidFill>
                  <a:srgbClr val="7030A0"/>
                </a:solidFill>
              </a:rPr>
              <a:t>Does not Disrupt Accounts work</a:t>
            </a:r>
            <a:r>
              <a:rPr lang="en-US" dirty="0"/>
              <a:t>:- The Accounts Staff is not disturbed anytime during the accounting year. There is no need for the accountants to attend to audit work every now and then.</a:t>
            </a:r>
            <a:endParaRPr lang="en-IN" dirty="0"/>
          </a:p>
        </p:txBody>
      </p:sp>
    </p:spTree>
    <p:extLst>
      <p:ext uri="{BB962C8B-B14F-4D97-AF65-F5344CB8AC3E}">
        <p14:creationId xmlns:p14="http://schemas.microsoft.com/office/powerpoint/2010/main" val="3157655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7FA29-FF98-4631-A4DC-B601AE580BD2}"/>
              </a:ext>
            </a:extLst>
          </p:cNvPr>
          <p:cNvSpPr>
            <a:spLocks noGrp="1"/>
          </p:cNvSpPr>
          <p:nvPr>
            <p:ph type="title"/>
          </p:nvPr>
        </p:nvSpPr>
        <p:spPr>
          <a:xfrm>
            <a:off x="985520" y="365125"/>
            <a:ext cx="10368280" cy="1325563"/>
          </a:xfrm>
          <a:solidFill>
            <a:schemeClr val="accent4">
              <a:lumMod val="60000"/>
              <a:lumOff val="40000"/>
            </a:schemeClr>
          </a:solidFill>
          <a:ln>
            <a:solidFill>
              <a:srgbClr val="00B050"/>
            </a:solidFill>
          </a:ln>
          <a:effectLst>
            <a:glow rad="228600">
              <a:schemeClr val="accent5">
                <a:satMod val="175000"/>
                <a:alpha val="40000"/>
              </a:schemeClr>
            </a:glow>
          </a:effectLst>
          <a:scene3d>
            <a:camera prst="perspectiveRelaxedModerately"/>
            <a:lightRig rig="threePt" dir="t"/>
          </a:scene3d>
        </p:spPr>
        <p:txBody>
          <a:bodyPr/>
          <a:lstStyle/>
          <a:p>
            <a:pPr algn="ctr"/>
            <a:r>
              <a:rPr lang="en-US" b="1" u="sng" dirty="0"/>
              <a:t>DISADVANTAGES OF FINAL OR ANNUAL AUDIT</a:t>
            </a:r>
            <a:endParaRPr lang="en-IN" dirty="0"/>
          </a:p>
        </p:txBody>
      </p:sp>
      <p:sp>
        <p:nvSpPr>
          <p:cNvPr id="3" name="Content Placeholder 2">
            <a:extLst>
              <a:ext uri="{FF2B5EF4-FFF2-40B4-BE49-F238E27FC236}">
                <a16:creationId xmlns:a16="http://schemas.microsoft.com/office/drawing/2014/main" id="{924C369D-DA1A-4DCB-8A39-9623C9B233AB}"/>
              </a:ext>
            </a:extLst>
          </p:cNvPr>
          <p:cNvSpPr>
            <a:spLocks noGrp="1"/>
          </p:cNvSpPr>
          <p:nvPr>
            <p:ph idx="1"/>
          </p:nvPr>
        </p:nvSpPr>
        <p:spPr>
          <a:xfrm>
            <a:off x="762000" y="1825625"/>
            <a:ext cx="10810240" cy="4351338"/>
          </a:xfrm>
          <a:ln>
            <a:solidFill>
              <a:schemeClr val="accent2">
                <a:lumMod val="50000"/>
              </a:schemeClr>
            </a:solidFill>
          </a:ln>
          <a:effectLst>
            <a:glow rad="228600">
              <a:schemeClr val="accent2">
                <a:satMod val="175000"/>
                <a:alpha val="40000"/>
              </a:schemeClr>
            </a:glow>
            <a:outerShdw blurRad="50800" dist="38100" dir="8100000" algn="tr" rotWithShape="0">
              <a:prstClr val="black">
                <a:alpha val="40000"/>
              </a:prstClr>
            </a:outerShdw>
          </a:effectLst>
        </p:spPr>
        <p:txBody>
          <a:bodyPr/>
          <a:lstStyle/>
          <a:p>
            <a:pPr marL="514350" indent="-514350">
              <a:buFont typeface="+mj-lt"/>
              <a:buAutoNum type="arabicParenR"/>
            </a:pPr>
            <a:r>
              <a:rPr lang="en-US" b="1" u="sng" dirty="0">
                <a:solidFill>
                  <a:srgbClr val="0070C0"/>
                </a:solidFill>
              </a:rPr>
              <a:t>Delay in Final Accounts</a:t>
            </a:r>
          </a:p>
          <a:p>
            <a:pPr marL="514350" indent="-514350">
              <a:buFont typeface="+mj-lt"/>
              <a:buAutoNum type="arabicParenR"/>
            </a:pPr>
            <a:r>
              <a:rPr lang="en-US" b="1" u="sng" dirty="0">
                <a:solidFill>
                  <a:srgbClr val="C00000"/>
                </a:solidFill>
              </a:rPr>
              <a:t>Late Dividends to Shareholders</a:t>
            </a:r>
          </a:p>
          <a:p>
            <a:pPr marL="514350" indent="-514350">
              <a:buFont typeface="+mj-lt"/>
              <a:buAutoNum type="arabicParenR"/>
            </a:pPr>
            <a:r>
              <a:rPr lang="en-US" b="1" u="sng" dirty="0">
                <a:solidFill>
                  <a:srgbClr val="7030A0"/>
                </a:solidFill>
              </a:rPr>
              <a:t>Stale Accounts for Banks/Investors</a:t>
            </a:r>
            <a:r>
              <a:rPr lang="en-US" dirty="0"/>
              <a:t>:- the final accounts are available long after the end of accounting year. Such stale accounts are not useful to banks and investors for taking decisions regarding loans and investment.</a:t>
            </a:r>
          </a:p>
          <a:p>
            <a:pPr marL="514350" indent="-514350">
              <a:buFont typeface="+mj-lt"/>
              <a:buAutoNum type="arabicParenR"/>
            </a:pPr>
            <a:r>
              <a:rPr lang="en-US" b="1" u="sng" dirty="0">
                <a:solidFill>
                  <a:srgbClr val="00B050"/>
                </a:solidFill>
              </a:rPr>
              <a:t>No Moral Check on Employees</a:t>
            </a:r>
            <a:r>
              <a:rPr lang="en-US" dirty="0"/>
              <a:t>:- since the auditors visit only at the end of the year, dishonest employees have a chance to commit frauds during the year and clean up the accounts just before the auditors arrive, e.g. teeming and lading.</a:t>
            </a:r>
            <a:endParaRPr lang="en-IN" dirty="0"/>
          </a:p>
        </p:txBody>
      </p:sp>
    </p:spTree>
    <p:extLst>
      <p:ext uri="{BB962C8B-B14F-4D97-AF65-F5344CB8AC3E}">
        <p14:creationId xmlns:p14="http://schemas.microsoft.com/office/powerpoint/2010/main" val="42494960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9DD05-269F-4537-A0DE-72F990595570}"/>
              </a:ext>
            </a:extLst>
          </p:cNvPr>
          <p:cNvSpPr>
            <a:spLocks noGrp="1"/>
          </p:cNvSpPr>
          <p:nvPr>
            <p:ph type="title"/>
          </p:nvPr>
        </p:nvSpPr>
        <p:spPr>
          <a:solidFill>
            <a:schemeClr val="accent4">
              <a:lumMod val="60000"/>
              <a:lumOff val="40000"/>
            </a:schemeClr>
          </a:solidFill>
          <a:effectLst>
            <a:glow rad="228600">
              <a:schemeClr val="accent5">
                <a:satMod val="175000"/>
                <a:alpha val="40000"/>
              </a:schemeClr>
            </a:glow>
          </a:effectLst>
          <a:scene3d>
            <a:camera prst="perspectiveRelaxedModerately"/>
            <a:lightRig rig="threePt" dir="t"/>
          </a:scene3d>
          <a:sp3d>
            <a:bevelT w="101600" prst="riblet"/>
          </a:sp3d>
        </p:spPr>
        <p:txBody>
          <a:bodyPr/>
          <a:lstStyle/>
          <a:p>
            <a:r>
              <a:rPr lang="en-US" b="1" u="sng" dirty="0"/>
              <a:t>DISADVANTAGES OF FINAL OR ANNUAL AUDIT</a:t>
            </a:r>
            <a:endParaRPr lang="en-IN" dirty="0"/>
          </a:p>
        </p:txBody>
      </p:sp>
      <p:sp>
        <p:nvSpPr>
          <p:cNvPr id="3" name="Content Placeholder 2">
            <a:extLst>
              <a:ext uri="{FF2B5EF4-FFF2-40B4-BE49-F238E27FC236}">
                <a16:creationId xmlns:a16="http://schemas.microsoft.com/office/drawing/2014/main" id="{23EE7838-969E-4AFC-8D27-2C4679049DDB}"/>
              </a:ext>
            </a:extLst>
          </p:cNvPr>
          <p:cNvSpPr>
            <a:spLocks noGrp="1"/>
          </p:cNvSpPr>
          <p:nvPr>
            <p:ph idx="1"/>
          </p:nvPr>
        </p:nvSpPr>
        <p:spPr>
          <a:xfrm>
            <a:off x="619760" y="1825625"/>
            <a:ext cx="10942320" cy="4107815"/>
          </a:xfrm>
          <a:ln>
            <a:solidFill>
              <a:schemeClr val="accent2">
                <a:lumMod val="50000"/>
              </a:schemeClr>
            </a:solidFill>
          </a:ln>
          <a:effectLst>
            <a:glow rad="228600">
              <a:schemeClr val="accent2">
                <a:satMod val="175000"/>
                <a:alpha val="40000"/>
              </a:schemeClr>
            </a:glow>
            <a:outerShdw blurRad="50800" dist="38100" dir="8100000" algn="tr" rotWithShape="0">
              <a:prstClr val="black">
                <a:alpha val="40000"/>
              </a:prstClr>
            </a:outerShdw>
          </a:effectLst>
        </p:spPr>
        <p:txBody>
          <a:bodyPr>
            <a:noAutofit/>
          </a:bodyPr>
          <a:lstStyle/>
          <a:p>
            <a:pPr marL="0" indent="0">
              <a:buNone/>
            </a:pPr>
            <a:r>
              <a:rPr lang="en-US" sz="3600" b="1" dirty="0">
                <a:solidFill>
                  <a:srgbClr val="FF0000"/>
                </a:solidFill>
              </a:rPr>
              <a:t>5) </a:t>
            </a:r>
            <a:r>
              <a:rPr lang="en-US" sz="3600" b="1" u="sng" dirty="0">
                <a:solidFill>
                  <a:srgbClr val="FF0000"/>
                </a:solidFill>
              </a:rPr>
              <a:t>No Familiarity with Client’s Business</a:t>
            </a:r>
          </a:p>
          <a:p>
            <a:pPr marL="0" indent="0">
              <a:buNone/>
            </a:pPr>
            <a:r>
              <a:rPr lang="en-US" sz="3600" b="1" dirty="0">
                <a:solidFill>
                  <a:srgbClr val="00B050"/>
                </a:solidFill>
              </a:rPr>
              <a:t>6) </a:t>
            </a:r>
            <a:r>
              <a:rPr lang="en-US" sz="3600" b="1" u="sng" dirty="0">
                <a:solidFill>
                  <a:srgbClr val="00B050"/>
                </a:solidFill>
              </a:rPr>
              <a:t>Sample Check</a:t>
            </a:r>
            <a:r>
              <a:rPr lang="en-US" sz="3600" dirty="0"/>
              <a:t>:- since the auditor has to complete the audit in a short time, he has to resort to sample checking. This increases the risk of missing material items.</a:t>
            </a:r>
          </a:p>
          <a:p>
            <a:pPr marL="0" indent="0">
              <a:buNone/>
            </a:pPr>
            <a:r>
              <a:rPr lang="en-US" sz="3600" b="1" dirty="0">
                <a:solidFill>
                  <a:srgbClr val="00B0F0"/>
                </a:solidFill>
              </a:rPr>
              <a:t>7) </a:t>
            </a:r>
            <a:r>
              <a:rPr lang="en-US" sz="3600" b="1" u="sng" dirty="0">
                <a:solidFill>
                  <a:srgbClr val="00B0F0"/>
                </a:solidFill>
              </a:rPr>
              <a:t>Uneven Work-load for Audit Staff</a:t>
            </a:r>
            <a:r>
              <a:rPr lang="en-US" sz="3600" dirty="0"/>
              <a:t>:- Audit staff is overworked immediately after year end and comparatively less busy at other times.</a:t>
            </a:r>
            <a:endParaRPr lang="en-IN" sz="3600" dirty="0"/>
          </a:p>
        </p:txBody>
      </p:sp>
    </p:spTree>
    <p:extLst>
      <p:ext uri="{BB962C8B-B14F-4D97-AF65-F5344CB8AC3E}">
        <p14:creationId xmlns:p14="http://schemas.microsoft.com/office/powerpoint/2010/main" val="32754054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0C03C-A9F3-444F-A343-19211AF103F0}"/>
              </a:ext>
            </a:extLst>
          </p:cNvPr>
          <p:cNvSpPr>
            <a:spLocks noGrp="1"/>
          </p:cNvSpPr>
          <p:nvPr>
            <p:ph type="title"/>
          </p:nvPr>
        </p:nvSpPr>
        <p:spPr>
          <a:xfrm>
            <a:off x="1513840" y="365125"/>
            <a:ext cx="9225280" cy="1325563"/>
          </a:xfrm>
          <a:solidFill>
            <a:schemeClr val="accent6">
              <a:lumMod val="60000"/>
              <a:lumOff val="40000"/>
            </a:schemeClr>
          </a:solidFill>
          <a:ln>
            <a:solidFill>
              <a:schemeClr val="accent2">
                <a:lumMod val="50000"/>
              </a:schemeClr>
            </a:solidFill>
          </a:ln>
          <a:effectLst>
            <a:glow rad="228600">
              <a:schemeClr val="accent4">
                <a:satMod val="175000"/>
                <a:alpha val="40000"/>
              </a:schemeClr>
            </a:glow>
          </a:effectLst>
          <a:scene3d>
            <a:camera prst="perspectiveRelaxedModerately"/>
            <a:lightRig rig="threePt" dir="t"/>
          </a:scene3d>
          <a:sp3d>
            <a:bevelT w="114300" prst="artDeco"/>
          </a:sp3d>
        </p:spPr>
        <p:txBody>
          <a:bodyPr>
            <a:normAutofit/>
          </a:bodyPr>
          <a:lstStyle/>
          <a:p>
            <a:pPr algn="ctr"/>
            <a:r>
              <a:rPr lang="en-US" sz="4800" b="1" u="sng" dirty="0">
                <a:effectLst>
                  <a:outerShdw blurRad="38100" dist="38100" dir="2700000" algn="tl">
                    <a:srgbClr val="000000">
                      <a:alpha val="43137"/>
                    </a:srgbClr>
                  </a:outerShdw>
                </a:effectLst>
              </a:rPr>
              <a:t>INTERIM AUDIT</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3BD38F78-1144-4254-BDD9-37DF3CC2A100}"/>
              </a:ext>
            </a:extLst>
          </p:cNvPr>
          <p:cNvSpPr>
            <a:spLocks noGrp="1"/>
          </p:cNvSpPr>
          <p:nvPr>
            <p:ph idx="1"/>
          </p:nvPr>
        </p:nvSpPr>
        <p:spPr>
          <a:ln>
            <a:solidFill>
              <a:srgbClr val="002060"/>
            </a:solidFill>
          </a:ln>
          <a:effectLst>
            <a:glow rad="228600">
              <a:schemeClr val="accent2">
                <a:satMod val="175000"/>
                <a:alpha val="40000"/>
              </a:schemeClr>
            </a:glow>
            <a:outerShdw blurRad="50800" dist="38100" dir="8100000" algn="tr" rotWithShape="0">
              <a:prstClr val="black">
                <a:alpha val="40000"/>
              </a:prstClr>
            </a:outerShdw>
          </a:effectLst>
        </p:spPr>
        <p:txBody>
          <a:bodyPr>
            <a:normAutofit/>
          </a:bodyPr>
          <a:lstStyle/>
          <a:p>
            <a:r>
              <a:rPr lang="en-US" sz="4400" dirty="0"/>
              <a:t>Interim Audit is </a:t>
            </a:r>
            <a:r>
              <a:rPr lang="en-US" sz="4400" b="1" i="1" u="sng" dirty="0">
                <a:solidFill>
                  <a:srgbClr val="00B0F0"/>
                </a:solidFill>
              </a:rPr>
              <a:t>An Audit conducted in between the Annual Audits</a:t>
            </a:r>
            <a:r>
              <a:rPr lang="en-US" sz="4400" dirty="0"/>
              <a:t>.</a:t>
            </a:r>
          </a:p>
          <a:p>
            <a:r>
              <a:rPr lang="en-US" sz="4400" b="1" u="sng" dirty="0"/>
              <a:t>For example</a:t>
            </a:r>
            <a:r>
              <a:rPr lang="en-US" sz="4400" dirty="0"/>
              <a:t>:- An Audit of Accounts prepared for the </a:t>
            </a:r>
            <a:r>
              <a:rPr lang="en-US" sz="4400" b="1" i="1" u="sng" dirty="0">
                <a:solidFill>
                  <a:srgbClr val="C00000"/>
                </a:solidFill>
              </a:rPr>
              <a:t>period of Six months</a:t>
            </a:r>
            <a:r>
              <a:rPr lang="en-US" sz="4400" dirty="0"/>
              <a:t> from 1</a:t>
            </a:r>
            <a:r>
              <a:rPr lang="en-US" sz="4400" baseline="30000" dirty="0"/>
              <a:t>st</a:t>
            </a:r>
            <a:r>
              <a:rPr lang="en-US" sz="4400" dirty="0"/>
              <a:t> April to 30</a:t>
            </a:r>
            <a:r>
              <a:rPr lang="en-US" sz="4400" baseline="30000" dirty="0"/>
              <a:t>th</a:t>
            </a:r>
            <a:r>
              <a:rPr lang="en-US" sz="4400" dirty="0"/>
              <a:t> September, would be Interim Audit.</a:t>
            </a:r>
            <a:endParaRPr lang="en-IN" sz="4400" dirty="0"/>
          </a:p>
        </p:txBody>
      </p:sp>
    </p:spTree>
    <p:extLst>
      <p:ext uri="{BB962C8B-B14F-4D97-AF65-F5344CB8AC3E}">
        <p14:creationId xmlns:p14="http://schemas.microsoft.com/office/powerpoint/2010/main" val="1886905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46465-BDEE-474D-86A4-B7F261277887}"/>
              </a:ext>
            </a:extLst>
          </p:cNvPr>
          <p:cNvSpPr>
            <a:spLocks noGrp="1"/>
          </p:cNvSpPr>
          <p:nvPr>
            <p:ph type="title"/>
          </p:nvPr>
        </p:nvSpPr>
        <p:spPr>
          <a:xfrm>
            <a:off x="1114425" y="317500"/>
            <a:ext cx="9915526" cy="1325563"/>
          </a:xfrm>
          <a:solidFill>
            <a:schemeClr val="accent4">
              <a:lumMod val="60000"/>
              <a:lumOff val="40000"/>
            </a:schemeClr>
          </a:solidFill>
          <a:ln>
            <a:solidFill>
              <a:schemeClr val="tx2">
                <a:lumMod val="50000"/>
              </a:schemeClr>
            </a:solidFill>
          </a:ln>
          <a:scene3d>
            <a:camera prst="perspectiveLeft"/>
            <a:lightRig rig="threePt" dir="t"/>
          </a:scene3d>
          <a:sp3d>
            <a:bevelT prst="angle"/>
          </a:sp3d>
        </p:spPr>
        <p:txBody>
          <a:bodyPr>
            <a:normAutofit/>
          </a:bodyPr>
          <a:lstStyle/>
          <a:p>
            <a:pPr algn="ctr"/>
            <a:r>
              <a:rPr lang="en-US" sz="4800" b="1" u="sng" dirty="0"/>
              <a:t>FEATURES OF AUDITING</a:t>
            </a:r>
            <a:endParaRPr lang="en-IN" sz="4800" b="1" u="sng" dirty="0"/>
          </a:p>
        </p:txBody>
      </p:sp>
      <p:sp>
        <p:nvSpPr>
          <p:cNvPr id="3" name="Content Placeholder 2">
            <a:extLst>
              <a:ext uri="{FF2B5EF4-FFF2-40B4-BE49-F238E27FC236}">
                <a16:creationId xmlns:a16="http://schemas.microsoft.com/office/drawing/2014/main" id="{9698E944-C220-4310-9AA9-5784350955D2}"/>
              </a:ext>
            </a:extLst>
          </p:cNvPr>
          <p:cNvSpPr>
            <a:spLocks noGrp="1"/>
          </p:cNvSpPr>
          <p:nvPr>
            <p:ph idx="1"/>
          </p:nvPr>
        </p:nvSpPr>
        <p:spPr>
          <a:xfrm>
            <a:off x="647701" y="1825624"/>
            <a:ext cx="10944224" cy="4479925"/>
          </a:xfrm>
          <a:ln>
            <a:solidFill>
              <a:srgbClr val="C00000"/>
            </a:solidFill>
          </a:ln>
          <a:effectLst>
            <a:glow rad="228600">
              <a:schemeClr val="accent4">
                <a:satMod val="175000"/>
                <a:alpha val="40000"/>
              </a:schemeClr>
            </a:glow>
            <a:outerShdw blurRad="50800" dist="38100" dir="5400000" algn="t" rotWithShape="0">
              <a:prstClr val="black">
                <a:alpha val="40000"/>
              </a:prstClr>
            </a:outerShdw>
          </a:effectLst>
          <a:scene3d>
            <a:camera prst="orthographicFront"/>
            <a:lightRig rig="threePt" dir="t"/>
          </a:scene3d>
          <a:sp3d>
            <a:bevelT prst="angle"/>
          </a:sp3d>
        </p:spPr>
        <p:txBody>
          <a:bodyPr>
            <a:normAutofit lnSpcReduction="10000"/>
          </a:bodyPr>
          <a:lstStyle/>
          <a:p>
            <a:pPr marL="514350" indent="-514350">
              <a:buAutoNum type="arabicParenR" startAt="5"/>
            </a:pPr>
            <a:r>
              <a:rPr lang="en-US" dirty="0"/>
              <a:t>Audit is </a:t>
            </a:r>
            <a:r>
              <a:rPr lang="en-US" b="1" i="1" u="sng" dirty="0">
                <a:solidFill>
                  <a:schemeClr val="accent1"/>
                </a:solidFill>
              </a:rPr>
              <a:t>done with the help of Vouchers, Documents, Information and Explanations received from the authorities (i.e. Clients)</a:t>
            </a:r>
            <a:r>
              <a:rPr lang="en-US" dirty="0"/>
              <a:t>.</a:t>
            </a:r>
          </a:p>
          <a:p>
            <a:pPr marL="514350" indent="-514350">
              <a:buAutoNum type="arabicParenR" startAt="5"/>
            </a:pPr>
            <a:r>
              <a:rPr lang="en-US" dirty="0"/>
              <a:t>The Auditor has to </a:t>
            </a:r>
            <a:r>
              <a:rPr lang="en-US" b="1" i="1" u="sng" dirty="0">
                <a:solidFill>
                  <a:srgbClr val="C00000"/>
                </a:solidFill>
              </a:rPr>
              <a:t>Satisfy himself with the Authenticity</a:t>
            </a:r>
            <a:r>
              <a:rPr lang="en-US" dirty="0"/>
              <a:t> of the Financial Statements and Report that they exhibit a </a:t>
            </a:r>
            <a:r>
              <a:rPr lang="en-US" b="1" i="1" u="sng" dirty="0">
                <a:solidFill>
                  <a:srgbClr val="00B050"/>
                </a:solidFill>
              </a:rPr>
              <a:t>True and Fair View </a:t>
            </a:r>
            <a:r>
              <a:rPr lang="en-US" dirty="0"/>
              <a:t>of the State of Affairs of the Concern.</a:t>
            </a:r>
          </a:p>
          <a:p>
            <a:pPr marL="514350" indent="-514350">
              <a:buAutoNum type="arabicParenR" startAt="5"/>
            </a:pPr>
            <a:r>
              <a:rPr lang="en-US" dirty="0"/>
              <a:t>The Auditor has to </a:t>
            </a:r>
            <a:r>
              <a:rPr lang="en-US" b="1" i="1" u="sng" dirty="0">
                <a:solidFill>
                  <a:srgbClr val="00B0F0"/>
                </a:solidFill>
              </a:rPr>
              <a:t>Inspect, Compare, Check, Review, Scrutinize</a:t>
            </a:r>
            <a:r>
              <a:rPr lang="en-US" dirty="0"/>
              <a:t> (critical observation or examination) the </a:t>
            </a:r>
            <a:r>
              <a:rPr lang="en-US" b="1" i="1" u="sng" dirty="0">
                <a:solidFill>
                  <a:srgbClr val="00B0F0"/>
                </a:solidFill>
              </a:rPr>
              <a:t>Vouchers Supporting the transactions</a:t>
            </a:r>
            <a:r>
              <a:rPr lang="en-US" dirty="0"/>
              <a:t> and </a:t>
            </a:r>
            <a:r>
              <a:rPr lang="en-US" b="1" i="1" u="sng" dirty="0">
                <a:solidFill>
                  <a:srgbClr val="FF0000"/>
                </a:solidFill>
              </a:rPr>
              <a:t>Examine Correspondence, Minute books</a:t>
            </a:r>
            <a:r>
              <a:rPr lang="en-US" dirty="0"/>
              <a:t> of Shareholders, Directors, Memorandum of Association and Articles of Association etc., in order </a:t>
            </a:r>
            <a:r>
              <a:rPr lang="en-US" b="1" i="1" u="sng" dirty="0">
                <a:solidFill>
                  <a:srgbClr val="002060"/>
                </a:solidFill>
              </a:rPr>
              <a:t>to establish Correctness of the Books of Accounts.</a:t>
            </a:r>
            <a:endParaRPr lang="en-IN" b="1" i="1" u="sng" dirty="0">
              <a:solidFill>
                <a:srgbClr val="002060"/>
              </a:solidFill>
            </a:endParaRPr>
          </a:p>
        </p:txBody>
      </p:sp>
    </p:spTree>
    <p:extLst>
      <p:ext uri="{BB962C8B-B14F-4D97-AF65-F5344CB8AC3E}">
        <p14:creationId xmlns:p14="http://schemas.microsoft.com/office/powerpoint/2010/main" val="30642176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AFD46-6CAC-4450-BF7A-5D743FD77CB5}"/>
              </a:ext>
            </a:extLst>
          </p:cNvPr>
          <p:cNvSpPr>
            <a:spLocks noGrp="1"/>
          </p:cNvSpPr>
          <p:nvPr>
            <p:ph type="title"/>
          </p:nvPr>
        </p:nvSpPr>
        <p:spPr>
          <a:xfrm>
            <a:off x="1402080" y="365125"/>
            <a:ext cx="9499600" cy="1325563"/>
          </a:xfrm>
          <a:solidFill>
            <a:schemeClr val="accent6">
              <a:lumMod val="40000"/>
              <a:lumOff val="60000"/>
            </a:schemeClr>
          </a:solidFill>
          <a:ln>
            <a:solidFill>
              <a:srgbClr val="FF0000"/>
            </a:solidFill>
          </a:ln>
          <a:effectLst>
            <a:glow rad="228600">
              <a:schemeClr val="accent4">
                <a:satMod val="175000"/>
                <a:alpha val="40000"/>
              </a:schemeClr>
            </a:glow>
          </a:effectLst>
          <a:scene3d>
            <a:camera prst="perspectiveRelaxedModerately"/>
            <a:lightRig rig="threePt" dir="t"/>
          </a:scene3d>
          <a:sp3d>
            <a:bevelT prst="angle"/>
          </a:sp3d>
        </p:spPr>
        <p:txBody>
          <a:bodyPr>
            <a:normAutofit/>
          </a:bodyPr>
          <a:lstStyle/>
          <a:p>
            <a:pPr algn="ctr"/>
            <a:r>
              <a:rPr lang="en-US" sz="4800" b="1" u="sng" dirty="0"/>
              <a:t>ADVANTAGES OF INTERIM AUDIT</a:t>
            </a:r>
            <a:endParaRPr lang="en-IN" sz="4800" b="1" u="sng" dirty="0"/>
          </a:p>
        </p:txBody>
      </p:sp>
      <p:sp>
        <p:nvSpPr>
          <p:cNvPr id="3" name="Content Placeholder 2">
            <a:extLst>
              <a:ext uri="{FF2B5EF4-FFF2-40B4-BE49-F238E27FC236}">
                <a16:creationId xmlns:a16="http://schemas.microsoft.com/office/drawing/2014/main" id="{50179EC2-96A1-4146-B3D8-08F56593E1BD}"/>
              </a:ext>
            </a:extLst>
          </p:cNvPr>
          <p:cNvSpPr>
            <a:spLocks noGrp="1"/>
          </p:cNvSpPr>
          <p:nvPr>
            <p:ph idx="1"/>
          </p:nvPr>
        </p:nvSpPr>
        <p:spPr>
          <a:ln>
            <a:solidFill>
              <a:schemeClr val="accent4">
                <a:lumMod val="50000"/>
              </a:schemeClr>
            </a:solidFill>
          </a:ln>
          <a:effectLst>
            <a:glow rad="228600">
              <a:schemeClr val="accent5">
                <a:satMod val="175000"/>
                <a:alpha val="40000"/>
              </a:schemeClr>
            </a:glow>
            <a:outerShdw blurRad="50800" dist="38100" dir="8100000" algn="tr" rotWithShape="0">
              <a:prstClr val="black">
                <a:alpha val="40000"/>
              </a:prstClr>
            </a:outerShdw>
          </a:effectLst>
        </p:spPr>
        <p:txBody>
          <a:bodyPr>
            <a:normAutofit fontScale="92500"/>
          </a:bodyPr>
          <a:lstStyle/>
          <a:p>
            <a:pPr marL="514350" indent="-514350">
              <a:buFont typeface="+mj-lt"/>
              <a:buAutoNum type="arabicParenR"/>
            </a:pPr>
            <a:r>
              <a:rPr lang="en-US" b="1" u="sng" dirty="0">
                <a:solidFill>
                  <a:schemeClr val="accent2"/>
                </a:solidFill>
              </a:rPr>
              <a:t>Quarterly Results</a:t>
            </a:r>
          </a:p>
          <a:p>
            <a:pPr marL="514350" indent="-514350">
              <a:buFont typeface="+mj-lt"/>
              <a:buAutoNum type="arabicParenR"/>
            </a:pPr>
            <a:r>
              <a:rPr lang="en-US" b="1" u="sng" dirty="0">
                <a:solidFill>
                  <a:srgbClr val="C00000"/>
                </a:solidFill>
              </a:rPr>
              <a:t>Interim Dividends to Shareholders</a:t>
            </a:r>
          </a:p>
          <a:p>
            <a:pPr marL="514350" indent="-514350">
              <a:buFont typeface="+mj-lt"/>
              <a:buAutoNum type="arabicParenR"/>
            </a:pPr>
            <a:r>
              <a:rPr lang="en-US" b="1" u="sng" dirty="0">
                <a:solidFill>
                  <a:srgbClr val="0070C0"/>
                </a:solidFill>
              </a:rPr>
              <a:t>Quick Preparation of Final Accounts</a:t>
            </a:r>
          </a:p>
          <a:p>
            <a:pPr marL="514350" indent="-514350">
              <a:buFont typeface="+mj-lt"/>
              <a:buAutoNum type="arabicParenR"/>
            </a:pPr>
            <a:r>
              <a:rPr lang="en-US" b="1" u="sng" dirty="0">
                <a:solidFill>
                  <a:schemeClr val="accent2">
                    <a:lumMod val="50000"/>
                  </a:schemeClr>
                </a:solidFill>
              </a:rPr>
              <a:t>Up-to-date Accounts for Banks/Investors</a:t>
            </a:r>
          </a:p>
          <a:p>
            <a:pPr marL="514350" indent="-514350">
              <a:buFont typeface="+mj-lt"/>
              <a:buAutoNum type="arabicParenR"/>
            </a:pPr>
            <a:r>
              <a:rPr lang="en-US" b="1" u="sng" dirty="0">
                <a:solidFill>
                  <a:srgbClr val="FF0000"/>
                </a:solidFill>
              </a:rPr>
              <a:t>Check on Employees </a:t>
            </a:r>
          </a:p>
          <a:p>
            <a:pPr marL="514350" indent="-514350">
              <a:buFont typeface="+mj-lt"/>
              <a:buAutoNum type="arabicParenR"/>
            </a:pPr>
            <a:r>
              <a:rPr lang="en-US" b="1" u="sng" dirty="0">
                <a:solidFill>
                  <a:srgbClr val="00B050"/>
                </a:solidFill>
              </a:rPr>
              <a:t>Prevent Errors and Frauds</a:t>
            </a:r>
          </a:p>
          <a:p>
            <a:pPr marL="514350" indent="-514350">
              <a:buFont typeface="+mj-lt"/>
              <a:buAutoNum type="arabicParenR"/>
            </a:pPr>
            <a:r>
              <a:rPr lang="en-US" b="1" u="sng" dirty="0">
                <a:solidFill>
                  <a:srgbClr val="00B0F0"/>
                </a:solidFill>
              </a:rPr>
              <a:t>Thorough Final Audit</a:t>
            </a:r>
            <a:r>
              <a:rPr lang="en-US" dirty="0"/>
              <a:t>:- the auditor has more time at his disposal at the time of final audit, which reduces the risk of missing any material items.</a:t>
            </a:r>
          </a:p>
          <a:p>
            <a:pPr marL="514350" indent="-514350">
              <a:buFont typeface="+mj-lt"/>
              <a:buAutoNum type="arabicParenR"/>
            </a:pPr>
            <a:r>
              <a:rPr lang="en-US" b="1" u="sng" dirty="0">
                <a:solidFill>
                  <a:srgbClr val="7030A0"/>
                </a:solidFill>
              </a:rPr>
              <a:t>Utilisation of Audit Staff</a:t>
            </a:r>
            <a:endParaRPr lang="en-IN" b="1" u="sng" dirty="0">
              <a:solidFill>
                <a:srgbClr val="7030A0"/>
              </a:solidFill>
            </a:endParaRPr>
          </a:p>
        </p:txBody>
      </p:sp>
    </p:spTree>
    <p:extLst>
      <p:ext uri="{BB962C8B-B14F-4D97-AF65-F5344CB8AC3E}">
        <p14:creationId xmlns:p14="http://schemas.microsoft.com/office/powerpoint/2010/main" val="246354369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98207-8279-4D3C-A0CB-E4107225BC20}"/>
              </a:ext>
            </a:extLst>
          </p:cNvPr>
          <p:cNvSpPr>
            <a:spLocks noGrp="1"/>
          </p:cNvSpPr>
          <p:nvPr>
            <p:ph type="title"/>
          </p:nvPr>
        </p:nvSpPr>
        <p:spPr>
          <a:xfrm>
            <a:off x="1330960" y="365125"/>
            <a:ext cx="9387840" cy="1325563"/>
          </a:xfrm>
          <a:solidFill>
            <a:schemeClr val="accent2">
              <a:lumMod val="60000"/>
              <a:lumOff val="40000"/>
            </a:schemeClr>
          </a:solidFill>
          <a:ln>
            <a:solidFill>
              <a:schemeClr val="accent2">
                <a:lumMod val="50000"/>
              </a:schemeClr>
            </a:solidFill>
          </a:ln>
          <a:effectLst>
            <a:glow rad="228600">
              <a:schemeClr val="accent4">
                <a:satMod val="175000"/>
                <a:alpha val="40000"/>
              </a:schemeClr>
            </a:glow>
          </a:effectLst>
          <a:scene3d>
            <a:camera prst="perspectiveRelaxedModerately"/>
            <a:lightRig rig="threePt" dir="t"/>
          </a:scene3d>
        </p:spPr>
        <p:txBody>
          <a:bodyPr/>
          <a:lstStyle/>
          <a:p>
            <a:pPr algn="ctr"/>
            <a:r>
              <a:rPr lang="en-US" sz="4400" b="1" u="sng" dirty="0"/>
              <a:t>DISADVANTAGES OF INTERIM AUDIT</a:t>
            </a:r>
            <a:endParaRPr lang="en-IN" dirty="0"/>
          </a:p>
        </p:txBody>
      </p:sp>
      <p:sp>
        <p:nvSpPr>
          <p:cNvPr id="3" name="Content Placeholder 2">
            <a:extLst>
              <a:ext uri="{FF2B5EF4-FFF2-40B4-BE49-F238E27FC236}">
                <a16:creationId xmlns:a16="http://schemas.microsoft.com/office/drawing/2014/main" id="{A99EA1A5-30D3-424A-9202-6FE2DEDB6E43}"/>
              </a:ext>
            </a:extLst>
          </p:cNvPr>
          <p:cNvSpPr>
            <a:spLocks noGrp="1"/>
          </p:cNvSpPr>
          <p:nvPr>
            <p:ph idx="1"/>
          </p:nvPr>
        </p:nvSpPr>
        <p:spPr>
          <a:ln>
            <a:solidFill>
              <a:schemeClr val="accent4">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Autofit/>
          </a:bodyPr>
          <a:lstStyle/>
          <a:p>
            <a:pPr marL="514350" indent="-514350">
              <a:buFont typeface="+mj-lt"/>
              <a:buAutoNum type="arabicParenR"/>
            </a:pPr>
            <a:r>
              <a:rPr lang="en-US" sz="3600" b="1" u="sng" dirty="0">
                <a:solidFill>
                  <a:srgbClr val="FF0000"/>
                </a:solidFill>
              </a:rPr>
              <a:t>Expensive</a:t>
            </a:r>
          </a:p>
          <a:p>
            <a:pPr marL="514350" indent="-514350">
              <a:buFont typeface="+mj-lt"/>
              <a:buAutoNum type="arabicParenR"/>
            </a:pPr>
            <a:r>
              <a:rPr lang="en-US" sz="3600" b="1" u="sng" dirty="0">
                <a:solidFill>
                  <a:srgbClr val="0070C0"/>
                </a:solidFill>
              </a:rPr>
              <a:t>Audit in Instalments</a:t>
            </a:r>
          </a:p>
          <a:p>
            <a:pPr marL="514350" indent="-514350">
              <a:buFont typeface="+mj-lt"/>
              <a:buAutoNum type="arabicParenR"/>
            </a:pPr>
            <a:r>
              <a:rPr lang="en-US" sz="3600" b="1" u="sng" dirty="0">
                <a:solidFill>
                  <a:srgbClr val="00B050"/>
                </a:solidFill>
              </a:rPr>
              <a:t>Errors and Frauds in Books Already Checked</a:t>
            </a:r>
            <a:r>
              <a:rPr lang="en-US" sz="3600" dirty="0"/>
              <a:t>:- if an employee changes some figures in the books already checked by the auditor during interim audit it would be difficult to detect such errors and frauds subsequently.</a:t>
            </a:r>
          </a:p>
          <a:p>
            <a:pPr marL="514350" indent="-514350">
              <a:buFont typeface="+mj-lt"/>
              <a:buAutoNum type="arabicParenR"/>
            </a:pPr>
            <a:r>
              <a:rPr lang="en-US" sz="3600" b="1" u="sng" dirty="0">
                <a:solidFill>
                  <a:srgbClr val="00B0F0"/>
                </a:solidFill>
              </a:rPr>
              <a:t>Disrupts Accounts work</a:t>
            </a:r>
          </a:p>
          <a:p>
            <a:pPr marL="514350" indent="-514350">
              <a:buFont typeface="+mj-lt"/>
              <a:buAutoNum type="arabicParenR"/>
            </a:pPr>
            <a:endParaRPr lang="en-IN" sz="3600" dirty="0"/>
          </a:p>
        </p:txBody>
      </p:sp>
    </p:spTree>
    <p:extLst>
      <p:ext uri="{BB962C8B-B14F-4D97-AF65-F5344CB8AC3E}">
        <p14:creationId xmlns:p14="http://schemas.microsoft.com/office/powerpoint/2010/main" val="19435078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70BAB-2289-4889-A596-445164DBB89C}"/>
              </a:ext>
            </a:extLst>
          </p:cNvPr>
          <p:cNvSpPr>
            <a:spLocks noGrp="1"/>
          </p:cNvSpPr>
          <p:nvPr>
            <p:ph type="title"/>
          </p:nvPr>
        </p:nvSpPr>
        <p:spPr>
          <a:xfrm>
            <a:off x="1656080" y="365125"/>
            <a:ext cx="8890000" cy="1325563"/>
          </a:xfrm>
          <a:solidFill>
            <a:schemeClr val="accent1">
              <a:lumMod val="60000"/>
              <a:lumOff val="40000"/>
            </a:schemeClr>
          </a:solidFill>
          <a:ln>
            <a:solidFill>
              <a:srgbClr val="FF0000"/>
            </a:solidFill>
          </a:ln>
          <a:effectLst>
            <a:glow rad="228600">
              <a:schemeClr val="accent6">
                <a:satMod val="175000"/>
                <a:alpha val="40000"/>
              </a:schemeClr>
            </a:glow>
          </a:effectLst>
          <a:scene3d>
            <a:camera prst="perspectiveRelaxedModerately"/>
            <a:lightRig rig="threePt" dir="t"/>
          </a:scene3d>
          <a:sp3d>
            <a:bevelT w="114300" prst="hardEdge"/>
          </a:sp3d>
        </p:spPr>
        <p:txBody>
          <a:bodyPr>
            <a:normAutofit/>
          </a:bodyPr>
          <a:lstStyle/>
          <a:p>
            <a:pPr algn="ctr"/>
            <a:r>
              <a:rPr lang="en-US" sz="4800" b="1" u="sng" dirty="0">
                <a:effectLst>
                  <a:outerShdw blurRad="38100" dist="38100" dir="2700000" algn="tl">
                    <a:srgbClr val="000000">
                      <a:alpha val="43137"/>
                    </a:srgbClr>
                  </a:outerShdw>
                </a:effectLst>
              </a:rPr>
              <a:t>BALANCE SHEET AUDIT</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9D3082EF-B3C9-41F5-8EE3-01D8DC3C14C0}"/>
              </a:ext>
            </a:extLst>
          </p:cNvPr>
          <p:cNvSpPr>
            <a:spLocks noGrp="1"/>
          </p:cNvSpPr>
          <p:nvPr>
            <p:ph idx="1"/>
          </p:nvPr>
        </p:nvSpPr>
        <p:spPr>
          <a:ln>
            <a:solidFill>
              <a:schemeClr val="accent2">
                <a:lumMod val="50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normAutofit/>
          </a:bodyPr>
          <a:lstStyle/>
          <a:p>
            <a:r>
              <a:rPr lang="en-US" sz="4000" dirty="0"/>
              <a:t>Balance Sheet Audit involves </a:t>
            </a:r>
            <a:r>
              <a:rPr lang="en-US" sz="4000" b="1" i="1" u="sng" dirty="0">
                <a:solidFill>
                  <a:srgbClr val="00B050"/>
                </a:solidFill>
              </a:rPr>
              <a:t>an in-depth examination of the various items in the Balance Sheet and Profit and Loss Account</a:t>
            </a:r>
            <a:r>
              <a:rPr lang="en-US" sz="4000" dirty="0"/>
              <a:t>.</a:t>
            </a:r>
          </a:p>
          <a:p>
            <a:pPr>
              <a:buFont typeface="Wingdings" panose="05000000000000000000" pitchFamily="2" charset="2"/>
              <a:buChar char="ü"/>
            </a:pPr>
            <a:r>
              <a:rPr lang="en-US" sz="4000" dirty="0"/>
              <a:t> The Original entries and Vouchers are examined only to the extent necessary.</a:t>
            </a:r>
          </a:p>
          <a:p>
            <a:pPr>
              <a:buFont typeface="Wingdings" panose="05000000000000000000" pitchFamily="2" charset="2"/>
              <a:buChar char="ü"/>
            </a:pPr>
            <a:r>
              <a:rPr lang="en-US" sz="4000" dirty="0"/>
              <a:t> Balance Sheet Audits are </a:t>
            </a:r>
            <a:r>
              <a:rPr lang="en-US" sz="4000" b="1" i="1" u="sng" dirty="0">
                <a:solidFill>
                  <a:srgbClr val="C00000"/>
                </a:solidFill>
              </a:rPr>
              <a:t>conducted in case of very large organization, Banks etc.</a:t>
            </a:r>
            <a:r>
              <a:rPr lang="en-US" sz="4000" dirty="0"/>
              <a:t> </a:t>
            </a:r>
            <a:endParaRPr lang="en-IN" sz="4000" dirty="0"/>
          </a:p>
        </p:txBody>
      </p:sp>
    </p:spTree>
    <p:extLst>
      <p:ext uri="{BB962C8B-B14F-4D97-AF65-F5344CB8AC3E}">
        <p14:creationId xmlns:p14="http://schemas.microsoft.com/office/powerpoint/2010/main" val="110308141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FA5A6-F552-4925-9504-97DE70EF9348}"/>
              </a:ext>
            </a:extLst>
          </p:cNvPr>
          <p:cNvSpPr>
            <a:spLocks noGrp="1"/>
          </p:cNvSpPr>
          <p:nvPr>
            <p:ph type="title"/>
          </p:nvPr>
        </p:nvSpPr>
        <p:spPr>
          <a:xfrm>
            <a:off x="1026160" y="365125"/>
            <a:ext cx="10139680" cy="1325563"/>
          </a:xfrm>
          <a:solidFill>
            <a:schemeClr val="accent1">
              <a:lumMod val="60000"/>
              <a:lumOff val="40000"/>
            </a:schemeClr>
          </a:solidFill>
          <a:ln>
            <a:solidFill>
              <a:schemeClr val="accent2">
                <a:lumMod val="50000"/>
              </a:schemeClr>
            </a:solidFill>
          </a:ln>
          <a:effectLst>
            <a:glow rad="228600">
              <a:schemeClr val="accent2">
                <a:satMod val="175000"/>
                <a:alpha val="40000"/>
              </a:schemeClr>
            </a:glow>
            <a:softEdge rad="12700"/>
          </a:effectLst>
          <a:scene3d>
            <a:camera prst="perspectiveRelaxedModerately"/>
            <a:lightRig rig="threePt" dir="t"/>
          </a:scene3d>
          <a:sp3d>
            <a:bevelT w="152400" h="50800" prst="softRound"/>
          </a:sp3d>
        </p:spPr>
        <p:txBody>
          <a:bodyPr>
            <a:normAutofit/>
          </a:bodyPr>
          <a:lstStyle/>
          <a:p>
            <a:pPr algn="ctr"/>
            <a:r>
              <a:rPr lang="en-US" sz="4800" b="1" u="sng" dirty="0">
                <a:effectLst>
                  <a:outerShdw blurRad="38100" dist="38100" dir="2700000" algn="tl">
                    <a:srgbClr val="000000">
                      <a:alpha val="43137"/>
                    </a:srgbClr>
                  </a:outerShdw>
                </a:effectLst>
              </a:rPr>
              <a:t>ADVANTAGES OF BALANCE SHEET AUDIT</a:t>
            </a:r>
            <a:endParaRPr lang="en-IN" sz="48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53AD5CDA-CE86-4A86-8387-8830D3F51CA5}"/>
              </a:ext>
            </a:extLst>
          </p:cNvPr>
          <p:cNvSpPr>
            <a:spLocks noGrp="1"/>
          </p:cNvSpPr>
          <p:nvPr>
            <p:ph idx="1"/>
          </p:nvPr>
        </p:nvSpPr>
        <p:spPr>
          <a:ln>
            <a:solidFill>
              <a:srgbClr val="0070C0"/>
            </a:solidFill>
          </a:ln>
          <a:effectLst>
            <a:glow rad="228600">
              <a:schemeClr val="accent6">
                <a:satMod val="175000"/>
                <a:alpha val="40000"/>
              </a:schemeClr>
            </a:glow>
          </a:effectLst>
        </p:spPr>
        <p:txBody>
          <a:bodyPr/>
          <a:lstStyle/>
          <a:p>
            <a:pPr marL="514350" indent="-514350">
              <a:buFont typeface="+mj-lt"/>
              <a:buAutoNum type="arabicParenR"/>
            </a:pPr>
            <a:r>
              <a:rPr lang="en-US" b="1" u="sng" dirty="0">
                <a:solidFill>
                  <a:srgbClr val="C00000"/>
                </a:solidFill>
              </a:rPr>
              <a:t>No Change in accounts</a:t>
            </a:r>
            <a:r>
              <a:rPr lang="en-US" dirty="0"/>
              <a:t>:- Balance Sheet Audit commences after the completion of books of accounts and preparation of the Balance Sheet. Therefore changes in the accounts are not possible once the verification process is started.</a:t>
            </a:r>
          </a:p>
          <a:p>
            <a:pPr marL="514350" indent="-514350">
              <a:buFont typeface="+mj-lt"/>
              <a:buAutoNum type="arabicParenR"/>
            </a:pPr>
            <a:r>
              <a:rPr lang="en-US" b="1" u="sng" dirty="0">
                <a:solidFill>
                  <a:srgbClr val="00B050"/>
                </a:solidFill>
              </a:rPr>
              <a:t>No interruptions</a:t>
            </a:r>
            <a:r>
              <a:rPr lang="en-US" dirty="0"/>
              <a:t>:- there is no interruption from the Accounts Department. Checking can be done smoothly without any breaks in between.</a:t>
            </a:r>
          </a:p>
          <a:p>
            <a:pPr marL="514350" indent="-514350">
              <a:buFont typeface="+mj-lt"/>
              <a:buAutoNum type="arabicParenR"/>
            </a:pPr>
            <a:r>
              <a:rPr lang="en-US" b="1" u="sng" dirty="0">
                <a:solidFill>
                  <a:srgbClr val="0070C0"/>
                </a:solidFill>
              </a:rPr>
              <a:t>No loose links</a:t>
            </a:r>
            <a:r>
              <a:rPr lang="en-US" dirty="0"/>
              <a:t>:- there are no loose links because audit is conducted in a continuous flow, which reduces the chances of missing the verification of any aspect.</a:t>
            </a:r>
            <a:endParaRPr lang="en-IN" dirty="0"/>
          </a:p>
        </p:txBody>
      </p:sp>
    </p:spTree>
    <p:extLst>
      <p:ext uri="{BB962C8B-B14F-4D97-AF65-F5344CB8AC3E}">
        <p14:creationId xmlns:p14="http://schemas.microsoft.com/office/powerpoint/2010/main" val="339219033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DFA47-50E0-4FA2-A1DE-D6FC70BDBDA6}"/>
              </a:ext>
            </a:extLst>
          </p:cNvPr>
          <p:cNvSpPr>
            <a:spLocks noGrp="1"/>
          </p:cNvSpPr>
          <p:nvPr>
            <p:ph type="title"/>
          </p:nvPr>
        </p:nvSpPr>
        <p:spPr>
          <a:xfrm>
            <a:off x="1087120" y="172085"/>
            <a:ext cx="10017760" cy="1325563"/>
          </a:xfrm>
          <a:solidFill>
            <a:schemeClr val="accent1">
              <a:lumMod val="60000"/>
              <a:lumOff val="40000"/>
            </a:schemeClr>
          </a:solidFill>
          <a:ln>
            <a:solidFill>
              <a:schemeClr val="accent2">
                <a:lumMod val="50000"/>
              </a:schemeClr>
            </a:solidFill>
          </a:ln>
          <a:effectLst>
            <a:glow rad="228600">
              <a:schemeClr val="accent2">
                <a:satMod val="175000"/>
                <a:alpha val="40000"/>
              </a:schemeClr>
            </a:glow>
          </a:effectLst>
          <a:scene3d>
            <a:camera prst="perspectiveRelaxedModerately"/>
            <a:lightRig rig="threePt" dir="t"/>
          </a:scene3d>
          <a:sp3d>
            <a:bevelT w="101600" prst="riblet"/>
          </a:sp3d>
        </p:spPr>
        <p:txBody>
          <a:bodyPr>
            <a:normAutofit/>
          </a:bodyPr>
          <a:lstStyle/>
          <a:p>
            <a:pPr algn="ctr"/>
            <a:r>
              <a:rPr lang="en-US" sz="4800" b="1" u="sng" dirty="0">
                <a:effectLst>
                  <a:outerShdw blurRad="38100" dist="38100" dir="2700000" algn="tl">
                    <a:srgbClr val="000000">
                      <a:alpha val="43137"/>
                    </a:srgbClr>
                  </a:outerShdw>
                </a:effectLst>
              </a:rPr>
              <a:t>ADVANTAGES OF BALANCE SHEET AUDIT</a:t>
            </a:r>
            <a:endParaRPr lang="en-IN" sz="4800" dirty="0"/>
          </a:p>
        </p:txBody>
      </p:sp>
      <p:sp>
        <p:nvSpPr>
          <p:cNvPr id="3" name="Content Placeholder 2">
            <a:extLst>
              <a:ext uri="{FF2B5EF4-FFF2-40B4-BE49-F238E27FC236}">
                <a16:creationId xmlns:a16="http://schemas.microsoft.com/office/drawing/2014/main" id="{5FE7C26D-2E2F-477A-BE84-83CE86C59A7A}"/>
              </a:ext>
            </a:extLst>
          </p:cNvPr>
          <p:cNvSpPr>
            <a:spLocks noGrp="1"/>
          </p:cNvSpPr>
          <p:nvPr>
            <p:ph idx="1"/>
          </p:nvPr>
        </p:nvSpPr>
        <p:spPr>
          <a:xfrm>
            <a:off x="838200" y="1652904"/>
            <a:ext cx="10515600" cy="4879975"/>
          </a:xfrm>
          <a:ln>
            <a:solidFill>
              <a:schemeClr val="accent4">
                <a:lumMod val="50000"/>
              </a:schemeClr>
            </a:solidFill>
          </a:ln>
          <a:effectLst>
            <a:glow rad="228600">
              <a:schemeClr val="accent6">
                <a:satMod val="175000"/>
                <a:alpha val="40000"/>
              </a:schemeClr>
            </a:glow>
            <a:outerShdw blurRad="50800" dist="38100" dir="8100000" algn="tr" rotWithShape="0">
              <a:prstClr val="black">
                <a:alpha val="40000"/>
              </a:prstClr>
            </a:outerShdw>
          </a:effectLst>
        </p:spPr>
        <p:txBody>
          <a:bodyPr>
            <a:noAutofit/>
          </a:bodyPr>
          <a:lstStyle/>
          <a:p>
            <a:pPr marL="0" indent="0">
              <a:buNone/>
            </a:pPr>
            <a:r>
              <a:rPr lang="en-US" sz="3600" b="1" dirty="0">
                <a:solidFill>
                  <a:srgbClr val="00B050"/>
                </a:solidFill>
              </a:rPr>
              <a:t>4) </a:t>
            </a:r>
            <a:r>
              <a:rPr lang="en-US" sz="3600" b="1" u="sng" dirty="0">
                <a:solidFill>
                  <a:srgbClr val="00B050"/>
                </a:solidFill>
              </a:rPr>
              <a:t>Less Time and Cost</a:t>
            </a:r>
            <a:r>
              <a:rPr lang="en-US" sz="3600" dirty="0"/>
              <a:t>:- Sample tests reduce the time involved for routine checking. It also reduces cost of Audit.</a:t>
            </a:r>
          </a:p>
          <a:p>
            <a:pPr marL="0" indent="0">
              <a:buNone/>
            </a:pPr>
            <a:r>
              <a:rPr lang="en-US" sz="3600" b="1" dirty="0">
                <a:solidFill>
                  <a:srgbClr val="FF0000"/>
                </a:solidFill>
              </a:rPr>
              <a:t>5) </a:t>
            </a:r>
            <a:r>
              <a:rPr lang="en-US" sz="3600" b="1" u="sng" dirty="0">
                <a:solidFill>
                  <a:srgbClr val="FF0000"/>
                </a:solidFill>
              </a:rPr>
              <a:t>Comparison</a:t>
            </a:r>
            <a:r>
              <a:rPr lang="en-US" sz="3600" dirty="0"/>
              <a:t>:- It helps compare figures of Current and Past periods like change in working capital.</a:t>
            </a:r>
          </a:p>
          <a:p>
            <a:pPr marL="0" indent="0">
              <a:buNone/>
            </a:pPr>
            <a:r>
              <a:rPr lang="en-US" sz="3600" b="1" dirty="0">
                <a:solidFill>
                  <a:srgbClr val="00B0F0"/>
                </a:solidFill>
              </a:rPr>
              <a:t>6) </a:t>
            </a:r>
            <a:r>
              <a:rPr lang="en-US" sz="3600" b="1" u="sng" dirty="0">
                <a:solidFill>
                  <a:srgbClr val="00B0F0"/>
                </a:solidFill>
              </a:rPr>
              <a:t>Analysis</a:t>
            </a:r>
            <a:r>
              <a:rPr lang="en-US" sz="3600" dirty="0"/>
              <a:t>:- It helps to study the relationship between assets and liabilities of the business.</a:t>
            </a:r>
          </a:p>
          <a:p>
            <a:pPr marL="0" indent="0">
              <a:buNone/>
            </a:pPr>
            <a:r>
              <a:rPr lang="en-US" sz="3600" b="1" dirty="0">
                <a:solidFill>
                  <a:srgbClr val="C00000"/>
                </a:solidFill>
              </a:rPr>
              <a:t>7) </a:t>
            </a:r>
            <a:r>
              <a:rPr lang="en-US" sz="3600" b="1" u="sng" dirty="0">
                <a:solidFill>
                  <a:srgbClr val="C00000"/>
                </a:solidFill>
              </a:rPr>
              <a:t>Decisions</a:t>
            </a:r>
            <a:r>
              <a:rPr lang="en-US" sz="3600" dirty="0"/>
              <a:t>:- It helps different parties in taking business decisions.</a:t>
            </a:r>
            <a:endParaRPr lang="en-IN" sz="3600" dirty="0"/>
          </a:p>
        </p:txBody>
      </p:sp>
    </p:spTree>
    <p:extLst>
      <p:ext uri="{BB962C8B-B14F-4D97-AF65-F5344CB8AC3E}">
        <p14:creationId xmlns:p14="http://schemas.microsoft.com/office/powerpoint/2010/main" val="194849940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100E3-9990-4A75-AEF0-C1E94795E700}"/>
              </a:ext>
            </a:extLst>
          </p:cNvPr>
          <p:cNvSpPr>
            <a:spLocks noGrp="1"/>
          </p:cNvSpPr>
          <p:nvPr>
            <p:ph type="title"/>
          </p:nvPr>
        </p:nvSpPr>
        <p:spPr>
          <a:xfrm>
            <a:off x="1041400" y="90805"/>
            <a:ext cx="10109200" cy="1325563"/>
          </a:xfrm>
          <a:solidFill>
            <a:schemeClr val="accent2">
              <a:lumMod val="60000"/>
              <a:lumOff val="40000"/>
            </a:schemeClr>
          </a:solidFill>
          <a:ln>
            <a:solidFill>
              <a:schemeClr val="accent3">
                <a:lumMod val="50000"/>
              </a:schemeClr>
            </a:solidFill>
          </a:ln>
          <a:effectLst>
            <a:glow rad="228600">
              <a:schemeClr val="accent2">
                <a:satMod val="175000"/>
                <a:alpha val="40000"/>
              </a:schemeClr>
            </a:glow>
          </a:effectLst>
          <a:scene3d>
            <a:camera prst="perspectiveRelaxedModerately"/>
            <a:lightRig rig="threePt" dir="t"/>
          </a:scene3d>
          <a:sp3d>
            <a:bevelT w="152400" h="50800" prst="softRound"/>
          </a:sp3d>
        </p:spPr>
        <p:txBody>
          <a:bodyPr/>
          <a:lstStyle/>
          <a:p>
            <a:pPr algn="ctr"/>
            <a:r>
              <a:rPr lang="en-US" sz="4400" b="1" u="sng" dirty="0">
                <a:effectLst>
                  <a:outerShdw blurRad="38100" dist="38100" dir="2700000" algn="tl">
                    <a:srgbClr val="000000">
                      <a:alpha val="43137"/>
                    </a:srgbClr>
                  </a:outerShdw>
                </a:effectLst>
              </a:rPr>
              <a:t>DISADVANTAGES OF BALANCE SHEET AUDIT</a:t>
            </a:r>
            <a:endParaRPr lang="en-IN" dirty="0"/>
          </a:p>
        </p:txBody>
      </p:sp>
      <p:sp>
        <p:nvSpPr>
          <p:cNvPr id="3" name="Content Placeholder 2">
            <a:extLst>
              <a:ext uri="{FF2B5EF4-FFF2-40B4-BE49-F238E27FC236}">
                <a16:creationId xmlns:a16="http://schemas.microsoft.com/office/drawing/2014/main" id="{E2ED8B80-98A1-4BAF-94AE-FE0E4291EC40}"/>
              </a:ext>
            </a:extLst>
          </p:cNvPr>
          <p:cNvSpPr>
            <a:spLocks noGrp="1"/>
          </p:cNvSpPr>
          <p:nvPr>
            <p:ph idx="1"/>
          </p:nvPr>
        </p:nvSpPr>
        <p:spPr>
          <a:xfrm>
            <a:off x="838200" y="1510664"/>
            <a:ext cx="10515600" cy="5062855"/>
          </a:xfrm>
          <a:ln>
            <a:solidFill>
              <a:schemeClr val="accent4">
                <a:lumMod val="75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noAutofit/>
          </a:bodyPr>
          <a:lstStyle/>
          <a:p>
            <a:pPr marL="514350" indent="-514350">
              <a:buFont typeface="+mj-lt"/>
              <a:buAutoNum type="arabicParenR"/>
            </a:pPr>
            <a:r>
              <a:rPr lang="en-US" b="1" u="sng" dirty="0">
                <a:solidFill>
                  <a:srgbClr val="C00000"/>
                </a:solidFill>
              </a:rPr>
              <a:t>No Check on Employee</a:t>
            </a:r>
            <a:r>
              <a:rPr lang="en-US" dirty="0"/>
              <a:t>:- as no routine checking is done so check on employees is lost.</a:t>
            </a:r>
          </a:p>
          <a:p>
            <a:pPr marL="514350" indent="-514350">
              <a:buFont typeface="+mj-lt"/>
              <a:buAutoNum type="arabicParenR"/>
            </a:pPr>
            <a:r>
              <a:rPr lang="en-US" b="1" u="sng" dirty="0">
                <a:solidFill>
                  <a:srgbClr val="00B050"/>
                </a:solidFill>
              </a:rPr>
              <a:t>No Review of Internal Controls</a:t>
            </a:r>
            <a:r>
              <a:rPr lang="en-US" dirty="0"/>
              <a:t>:- Reliance on Internal Control is assumed and no efforts are made for review of internal controls or checks.</a:t>
            </a:r>
          </a:p>
          <a:p>
            <a:pPr marL="514350" indent="-514350">
              <a:buFont typeface="+mj-lt"/>
              <a:buAutoNum type="arabicParenR"/>
            </a:pPr>
            <a:r>
              <a:rPr lang="en-US" b="1" u="sng" dirty="0">
                <a:solidFill>
                  <a:srgbClr val="00B0F0"/>
                </a:solidFill>
              </a:rPr>
              <a:t>Post-mortem</a:t>
            </a:r>
            <a:r>
              <a:rPr lang="en-US" dirty="0"/>
              <a:t>:- there is no timely detection of errors and frauds as it commences at the end of the financial year and works like a postmortem analysis.</a:t>
            </a:r>
          </a:p>
          <a:p>
            <a:pPr marL="514350" indent="-514350">
              <a:buFont typeface="+mj-lt"/>
              <a:buAutoNum type="arabicParenR"/>
            </a:pPr>
            <a:r>
              <a:rPr lang="en-US" b="1" u="sng" dirty="0">
                <a:solidFill>
                  <a:srgbClr val="FF0000"/>
                </a:solidFill>
              </a:rPr>
              <a:t>Programming Errors</a:t>
            </a:r>
            <a:r>
              <a:rPr lang="en-US" dirty="0"/>
              <a:t>:- in this era of Computerisation, there may be Programming errors in the system of recording of transactions and preparations of financial statements, which may not be detected in balance sheet audit.</a:t>
            </a:r>
            <a:endParaRPr lang="en-IN" dirty="0"/>
          </a:p>
        </p:txBody>
      </p:sp>
    </p:spTree>
    <p:extLst>
      <p:ext uri="{BB962C8B-B14F-4D97-AF65-F5344CB8AC3E}">
        <p14:creationId xmlns:p14="http://schemas.microsoft.com/office/powerpoint/2010/main" val="366072625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8226F-FE25-4BB3-A8CF-1419EB1F0144}"/>
              </a:ext>
            </a:extLst>
          </p:cNvPr>
          <p:cNvSpPr>
            <a:spLocks noGrp="1"/>
          </p:cNvSpPr>
          <p:nvPr>
            <p:ph type="title"/>
          </p:nvPr>
        </p:nvSpPr>
        <p:spPr>
          <a:xfrm>
            <a:off x="1026160" y="365125"/>
            <a:ext cx="10058400" cy="1325563"/>
          </a:xfrm>
          <a:solidFill>
            <a:schemeClr val="accent2">
              <a:lumMod val="60000"/>
              <a:lumOff val="40000"/>
            </a:schemeClr>
          </a:solidFill>
          <a:ln>
            <a:solidFill>
              <a:schemeClr val="accent2">
                <a:lumMod val="50000"/>
              </a:schemeClr>
            </a:solidFill>
          </a:ln>
          <a:effectLst>
            <a:glow rad="228600">
              <a:schemeClr val="accent2">
                <a:satMod val="175000"/>
                <a:alpha val="40000"/>
              </a:schemeClr>
            </a:glow>
          </a:effectLst>
          <a:scene3d>
            <a:camera prst="perspectiveRelaxedModerately"/>
            <a:lightRig rig="threePt" dir="t"/>
          </a:scene3d>
          <a:sp3d>
            <a:bevelT w="114300" prst="hardEdge"/>
          </a:sp3d>
        </p:spPr>
        <p:txBody>
          <a:bodyPr/>
          <a:lstStyle/>
          <a:p>
            <a:pPr algn="ctr"/>
            <a:r>
              <a:rPr lang="en-US" sz="4400" b="1" u="sng" dirty="0">
                <a:effectLst>
                  <a:outerShdw blurRad="38100" dist="38100" dir="2700000" algn="tl">
                    <a:srgbClr val="000000">
                      <a:alpha val="43137"/>
                    </a:srgbClr>
                  </a:outerShdw>
                </a:effectLst>
              </a:rPr>
              <a:t>DISADVANTAGES OF BALANCE SHEET AUDIT</a:t>
            </a:r>
            <a:endParaRPr lang="en-IN" dirty="0"/>
          </a:p>
        </p:txBody>
      </p:sp>
      <p:sp>
        <p:nvSpPr>
          <p:cNvPr id="3" name="Content Placeholder 2">
            <a:extLst>
              <a:ext uri="{FF2B5EF4-FFF2-40B4-BE49-F238E27FC236}">
                <a16:creationId xmlns:a16="http://schemas.microsoft.com/office/drawing/2014/main" id="{3091D26D-17D7-4D57-9FD5-5F83B5318183}"/>
              </a:ext>
            </a:extLst>
          </p:cNvPr>
          <p:cNvSpPr>
            <a:spLocks noGrp="1"/>
          </p:cNvSpPr>
          <p:nvPr>
            <p:ph idx="1"/>
          </p:nvPr>
        </p:nvSpPr>
        <p:spPr>
          <a:ln>
            <a:solidFill>
              <a:schemeClr val="accent6">
                <a:lumMod val="50000"/>
              </a:schemeClr>
            </a:solidFill>
          </a:ln>
          <a:effectLst>
            <a:glow rad="228600">
              <a:schemeClr val="accent4">
                <a:satMod val="175000"/>
                <a:alpha val="40000"/>
              </a:schemeClr>
            </a:glow>
            <a:outerShdw blurRad="50800" dist="38100" dir="8100000" algn="tr" rotWithShape="0">
              <a:prstClr val="black">
                <a:alpha val="40000"/>
              </a:prstClr>
            </a:outerShdw>
          </a:effectLst>
        </p:spPr>
        <p:txBody>
          <a:bodyPr/>
          <a:lstStyle/>
          <a:p>
            <a:pPr marL="0" indent="0">
              <a:buNone/>
            </a:pPr>
            <a:r>
              <a:rPr lang="en-US" b="1" dirty="0">
                <a:solidFill>
                  <a:srgbClr val="C00000"/>
                </a:solidFill>
              </a:rPr>
              <a:t>5) </a:t>
            </a:r>
            <a:r>
              <a:rPr lang="en-US" b="1" u="sng" dirty="0">
                <a:solidFill>
                  <a:srgbClr val="C00000"/>
                </a:solidFill>
              </a:rPr>
              <a:t>Ignores events after Balance Sheet</a:t>
            </a:r>
            <a:r>
              <a:rPr lang="en-US" dirty="0"/>
              <a:t>:- Balance Sheet reflects the financial position of the business only at a given point of time. Events occurring after Balance Sheet date may affect materially the process of decision.</a:t>
            </a:r>
          </a:p>
          <a:p>
            <a:pPr marL="0" indent="0">
              <a:buNone/>
            </a:pPr>
            <a:r>
              <a:rPr lang="en-US" b="1" dirty="0">
                <a:solidFill>
                  <a:srgbClr val="00B0F0"/>
                </a:solidFill>
              </a:rPr>
              <a:t>6) </a:t>
            </a:r>
            <a:r>
              <a:rPr lang="en-US" b="1" u="sng" dirty="0">
                <a:solidFill>
                  <a:srgbClr val="00B0F0"/>
                </a:solidFill>
              </a:rPr>
              <a:t>Ignores causes of change</a:t>
            </a:r>
            <a:r>
              <a:rPr lang="en-US" dirty="0"/>
              <a:t>:- comparison between the two periods may be drawn, but the causes for the change of figures between the two periods are not stated.</a:t>
            </a:r>
          </a:p>
          <a:p>
            <a:pPr marL="0" indent="0">
              <a:buNone/>
            </a:pPr>
            <a:r>
              <a:rPr lang="en-US" b="1" dirty="0">
                <a:solidFill>
                  <a:srgbClr val="00B050"/>
                </a:solidFill>
              </a:rPr>
              <a:t>7) </a:t>
            </a:r>
            <a:r>
              <a:rPr lang="en-US" b="1" u="sng" dirty="0">
                <a:solidFill>
                  <a:srgbClr val="00B050"/>
                </a:solidFill>
              </a:rPr>
              <a:t>No Information about Profit/Loss</a:t>
            </a:r>
            <a:r>
              <a:rPr lang="en-US" dirty="0"/>
              <a:t>:- the information regarding </a:t>
            </a:r>
            <a:r>
              <a:rPr lang="en-US" b="1" i="1" u="sng" dirty="0">
                <a:solidFill>
                  <a:srgbClr val="FF0000"/>
                </a:solidFill>
              </a:rPr>
              <a:t>generation of profit or loss </a:t>
            </a:r>
            <a:r>
              <a:rPr lang="en-US" dirty="0"/>
              <a:t>of</a:t>
            </a:r>
            <a:r>
              <a:rPr lang="en-US" dirty="0">
                <a:solidFill>
                  <a:srgbClr val="FF0000"/>
                </a:solidFill>
              </a:rPr>
              <a:t> </a:t>
            </a:r>
            <a:r>
              <a:rPr lang="en-US" dirty="0"/>
              <a:t>business is not stated in the Balance sheet.</a:t>
            </a:r>
            <a:endParaRPr lang="en-IN" b="1" i="1" u="sng" dirty="0">
              <a:solidFill>
                <a:srgbClr val="FF0000"/>
              </a:solidFill>
            </a:endParaRPr>
          </a:p>
        </p:txBody>
      </p:sp>
    </p:spTree>
    <p:extLst>
      <p:ext uri="{BB962C8B-B14F-4D97-AF65-F5344CB8AC3E}">
        <p14:creationId xmlns:p14="http://schemas.microsoft.com/office/powerpoint/2010/main" val="3163401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1D66E-8973-42A9-9874-5D8D25F7A9CE}"/>
              </a:ext>
            </a:extLst>
          </p:cNvPr>
          <p:cNvSpPr>
            <a:spLocks noGrp="1"/>
          </p:cNvSpPr>
          <p:nvPr>
            <p:ph type="title"/>
          </p:nvPr>
        </p:nvSpPr>
        <p:spPr>
          <a:xfrm>
            <a:off x="1219200" y="365125"/>
            <a:ext cx="9725025" cy="1325563"/>
          </a:xfrm>
          <a:solidFill>
            <a:schemeClr val="accent1">
              <a:lumMod val="60000"/>
              <a:lumOff val="40000"/>
            </a:schemeClr>
          </a:solidFill>
          <a:ln>
            <a:solidFill>
              <a:srgbClr val="FF0000"/>
            </a:solidFill>
          </a:ln>
          <a:effectLst>
            <a:glow rad="228600">
              <a:schemeClr val="accent4">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4800" b="1" u="sng" dirty="0"/>
              <a:t>OBJECTIVES OF AUDITING</a:t>
            </a:r>
            <a:endParaRPr lang="en-IN" sz="4800" b="1" u="sng" dirty="0"/>
          </a:p>
        </p:txBody>
      </p:sp>
      <p:sp>
        <p:nvSpPr>
          <p:cNvPr id="3" name="Content Placeholder 2">
            <a:extLst>
              <a:ext uri="{FF2B5EF4-FFF2-40B4-BE49-F238E27FC236}">
                <a16:creationId xmlns:a16="http://schemas.microsoft.com/office/drawing/2014/main" id="{D9C68005-DBBC-4ABB-A075-08A2B76A2C9B}"/>
              </a:ext>
            </a:extLst>
          </p:cNvPr>
          <p:cNvSpPr>
            <a:spLocks noGrp="1"/>
          </p:cNvSpPr>
          <p:nvPr>
            <p:ph idx="1"/>
          </p:nvPr>
        </p:nvSpPr>
        <p:spPr>
          <a:xfrm>
            <a:off x="1" y="1825625"/>
            <a:ext cx="12144374" cy="4351338"/>
          </a:xfrm>
          <a:ln>
            <a:solidFill>
              <a:schemeClr val="accent2">
                <a:lumMod val="50000"/>
              </a:schemeClr>
            </a:solidFill>
          </a:ln>
          <a:effectLst>
            <a:glow rad="228600">
              <a:schemeClr val="accent2">
                <a:satMod val="175000"/>
                <a:alpha val="40000"/>
              </a:schemeClr>
            </a:glow>
            <a:outerShdw blurRad="50800" dist="38100" dir="8100000" algn="tr" rotWithShape="0">
              <a:prstClr val="black">
                <a:alpha val="40000"/>
              </a:prstClr>
            </a:outerShdw>
          </a:effectLst>
        </p:spPr>
        <p:txBody>
          <a:bodyPr>
            <a:normAutofit fontScale="92500" lnSpcReduction="20000"/>
          </a:bodyPr>
          <a:lstStyle/>
          <a:p>
            <a:endParaRPr lang="en-US" dirty="0"/>
          </a:p>
          <a:p>
            <a:endParaRPr lang="en-IN" dirty="0"/>
          </a:p>
          <a:p>
            <a:pPr marL="514350" indent="-514350">
              <a:buAutoNum type="arabicParenR"/>
            </a:pPr>
            <a:r>
              <a:rPr lang="en-IN" b="1" u="sng" dirty="0">
                <a:solidFill>
                  <a:srgbClr val="00B050"/>
                </a:solidFill>
              </a:rPr>
              <a:t>PRIMARY OR BASIC OBJECTIVE</a:t>
            </a:r>
            <a:r>
              <a:rPr lang="en-IN" b="1" dirty="0">
                <a:solidFill>
                  <a:srgbClr val="00B050"/>
                </a:solidFill>
              </a:rPr>
              <a:t>          </a:t>
            </a:r>
            <a:r>
              <a:rPr lang="en-IN" b="1" dirty="0">
                <a:solidFill>
                  <a:srgbClr val="FF0000"/>
                </a:solidFill>
              </a:rPr>
              <a:t>2) </a:t>
            </a:r>
            <a:r>
              <a:rPr lang="en-IN" b="1" u="sng" dirty="0">
                <a:solidFill>
                  <a:srgbClr val="FF0000"/>
                </a:solidFill>
              </a:rPr>
              <a:t>SECONDARY OR INCIDENTAL OBJECTIVE</a:t>
            </a:r>
          </a:p>
          <a:p>
            <a:pPr marL="0" indent="0">
              <a:buNone/>
            </a:pPr>
            <a:r>
              <a:rPr lang="en-IN" dirty="0"/>
              <a:t> (Section 143 of Companies Act, 2013)</a:t>
            </a:r>
          </a:p>
          <a:p>
            <a:pPr marL="0" indent="0">
              <a:buNone/>
            </a:pPr>
            <a:r>
              <a:rPr lang="en-IN" b="1" i="1" dirty="0">
                <a:solidFill>
                  <a:schemeClr val="accent1"/>
                </a:solidFill>
              </a:rPr>
              <a:t>         </a:t>
            </a:r>
            <a:r>
              <a:rPr lang="en-IN" b="1" i="1" u="sng" dirty="0">
                <a:solidFill>
                  <a:schemeClr val="accent1"/>
                </a:solidFill>
              </a:rPr>
              <a:t>TRUE AND FAIR VIEW</a:t>
            </a:r>
            <a:r>
              <a:rPr lang="en-IN" dirty="0"/>
              <a:t>			       </a:t>
            </a:r>
            <a:r>
              <a:rPr lang="en-IN" b="1" i="1" u="sng" dirty="0">
                <a:solidFill>
                  <a:schemeClr val="accent2">
                    <a:lumMod val="50000"/>
                  </a:schemeClr>
                </a:solidFill>
              </a:rPr>
              <a:t>Detecting &amp; Preventing Errors and Frauds</a:t>
            </a:r>
          </a:p>
          <a:p>
            <a:pPr marL="0" indent="0">
              <a:buNone/>
            </a:pPr>
            <a:endParaRPr lang="en-IN" dirty="0"/>
          </a:p>
          <a:p>
            <a:pPr marL="0" indent="0">
              <a:buNone/>
            </a:pPr>
            <a:r>
              <a:rPr lang="en-IN" dirty="0"/>
              <a:t>        </a:t>
            </a:r>
            <a:r>
              <a:rPr lang="en-IN" b="1" i="1" u="sng" dirty="0">
                <a:solidFill>
                  <a:srgbClr val="002060"/>
                </a:solidFill>
              </a:rPr>
              <a:t>FINANCIAL STATEMENT</a:t>
            </a:r>
          </a:p>
          <a:p>
            <a:pPr marL="0" indent="0">
              <a:buNone/>
            </a:pPr>
            <a:endParaRPr lang="en-IN" dirty="0"/>
          </a:p>
          <a:p>
            <a:pPr marL="0" indent="0">
              <a:buNone/>
            </a:pPr>
            <a:endParaRPr lang="en-IN" b="1" i="1" u="sng" dirty="0">
              <a:solidFill>
                <a:srgbClr val="C00000"/>
              </a:solidFill>
            </a:endParaRPr>
          </a:p>
          <a:p>
            <a:pPr marL="0" indent="0">
              <a:buNone/>
            </a:pPr>
            <a:r>
              <a:rPr lang="en-IN" b="1" i="1" u="sng" dirty="0">
                <a:solidFill>
                  <a:srgbClr val="C00000"/>
                </a:solidFill>
              </a:rPr>
              <a:t>Profit and Loss (Profit &amp; Loss statement)</a:t>
            </a:r>
            <a:r>
              <a:rPr lang="en-IN" dirty="0"/>
              <a:t>	      </a:t>
            </a:r>
            <a:r>
              <a:rPr lang="en-IN" b="1" i="1" u="sng" dirty="0">
                <a:solidFill>
                  <a:srgbClr val="00B0F0"/>
                </a:solidFill>
              </a:rPr>
              <a:t>Assets and Liabilities (Balance Sheet)</a:t>
            </a:r>
            <a:r>
              <a:rPr lang="en-IN" dirty="0"/>
              <a:t>	</a:t>
            </a:r>
          </a:p>
        </p:txBody>
      </p:sp>
      <p:sp>
        <p:nvSpPr>
          <p:cNvPr id="4" name="Arrow: Down 3">
            <a:extLst>
              <a:ext uri="{FF2B5EF4-FFF2-40B4-BE49-F238E27FC236}">
                <a16:creationId xmlns:a16="http://schemas.microsoft.com/office/drawing/2014/main" id="{D4D94E96-51C4-4079-9B6B-315E056C9A16}"/>
              </a:ext>
            </a:extLst>
          </p:cNvPr>
          <p:cNvSpPr/>
          <p:nvPr/>
        </p:nvSpPr>
        <p:spPr>
          <a:xfrm>
            <a:off x="2114550" y="3309937"/>
            <a:ext cx="171450" cy="142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Arrow: Down 4">
            <a:extLst>
              <a:ext uri="{FF2B5EF4-FFF2-40B4-BE49-F238E27FC236}">
                <a16:creationId xmlns:a16="http://schemas.microsoft.com/office/drawing/2014/main" id="{4858E60C-69E3-4758-A9CA-0F517FB9D4FE}"/>
              </a:ext>
            </a:extLst>
          </p:cNvPr>
          <p:cNvSpPr/>
          <p:nvPr/>
        </p:nvSpPr>
        <p:spPr>
          <a:xfrm>
            <a:off x="2009775" y="3834606"/>
            <a:ext cx="381000" cy="3333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Arrow: Down 7">
            <a:extLst>
              <a:ext uri="{FF2B5EF4-FFF2-40B4-BE49-F238E27FC236}">
                <a16:creationId xmlns:a16="http://schemas.microsoft.com/office/drawing/2014/main" id="{6B3C096F-1C14-4670-B82A-F1AC9110F355}"/>
              </a:ext>
            </a:extLst>
          </p:cNvPr>
          <p:cNvSpPr/>
          <p:nvPr/>
        </p:nvSpPr>
        <p:spPr>
          <a:xfrm>
            <a:off x="7391400" y="3047999"/>
            <a:ext cx="381000" cy="3333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mc:AlternateContent xmlns:mc="http://schemas.openxmlformats.org/markup-compatibility/2006" xmlns:p14="http://schemas.microsoft.com/office/powerpoint/2010/main">
        <mc:Choice Requires="p14">
          <p:contentPart p14:bwMode="auto" r:id="rId2">
            <p14:nvContentPartPr>
              <p14:cNvPr id="10" name="Ink 9">
                <a:extLst>
                  <a:ext uri="{FF2B5EF4-FFF2-40B4-BE49-F238E27FC236}">
                    <a16:creationId xmlns:a16="http://schemas.microsoft.com/office/drawing/2014/main" id="{FDDA825A-F231-4A3E-A14D-4CBCEEB339FF}"/>
                  </a:ext>
                </a:extLst>
              </p14:cNvPr>
              <p14:cNvContentPartPr/>
              <p14:nvPr/>
            </p14:nvContentPartPr>
            <p14:xfrm>
              <a:off x="2886195" y="4571850"/>
              <a:ext cx="743040" cy="686160"/>
            </p14:xfrm>
          </p:contentPart>
        </mc:Choice>
        <mc:Fallback xmlns="">
          <p:pic>
            <p:nvPicPr>
              <p:cNvPr id="10" name="Ink 9">
                <a:extLst>
                  <a:ext uri="{FF2B5EF4-FFF2-40B4-BE49-F238E27FC236}">
                    <a16:creationId xmlns:a16="http://schemas.microsoft.com/office/drawing/2014/main" id="{FDDA825A-F231-4A3E-A14D-4CBCEEB339FF}"/>
                  </a:ext>
                </a:extLst>
              </p:cNvPr>
              <p:cNvPicPr/>
              <p:nvPr/>
            </p:nvPicPr>
            <p:blipFill>
              <a:blip r:embed="rId3"/>
              <a:stretch>
                <a:fillRect/>
              </a:stretch>
            </p:blipFill>
            <p:spPr>
              <a:xfrm>
                <a:off x="2867115" y="4552770"/>
                <a:ext cx="780840" cy="72396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1" name="Ink 10">
                <a:extLst>
                  <a:ext uri="{FF2B5EF4-FFF2-40B4-BE49-F238E27FC236}">
                    <a16:creationId xmlns:a16="http://schemas.microsoft.com/office/drawing/2014/main" id="{B6FB8F74-4DFD-418C-A380-639A38FDFDA0}"/>
                  </a:ext>
                </a:extLst>
              </p14:cNvPr>
              <p14:cNvContentPartPr/>
              <p14:nvPr/>
            </p14:nvContentPartPr>
            <p14:xfrm>
              <a:off x="2743275" y="5086290"/>
              <a:ext cx="304920" cy="219600"/>
            </p14:xfrm>
          </p:contentPart>
        </mc:Choice>
        <mc:Fallback xmlns="">
          <p:pic>
            <p:nvPicPr>
              <p:cNvPr id="11" name="Ink 10">
                <a:extLst>
                  <a:ext uri="{FF2B5EF4-FFF2-40B4-BE49-F238E27FC236}">
                    <a16:creationId xmlns:a16="http://schemas.microsoft.com/office/drawing/2014/main" id="{B6FB8F74-4DFD-418C-A380-639A38FDFDA0}"/>
                  </a:ext>
                </a:extLst>
              </p:cNvPr>
              <p:cNvPicPr/>
              <p:nvPr/>
            </p:nvPicPr>
            <p:blipFill>
              <a:blip r:embed="rId5"/>
              <a:stretch>
                <a:fillRect/>
              </a:stretch>
            </p:blipFill>
            <p:spPr>
              <a:xfrm>
                <a:off x="2724195" y="5067210"/>
                <a:ext cx="342720" cy="2574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EB65F359-9C82-42F6-B331-133A5DBF76DB}"/>
                  </a:ext>
                </a:extLst>
              </p14:cNvPr>
              <p14:cNvContentPartPr/>
              <p14:nvPr/>
            </p14:nvContentPartPr>
            <p14:xfrm>
              <a:off x="3628875" y="4743570"/>
              <a:ext cx="4458240" cy="667080"/>
            </p14:xfrm>
          </p:contentPart>
        </mc:Choice>
        <mc:Fallback xmlns="">
          <p:pic>
            <p:nvPicPr>
              <p:cNvPr id="12" name="Ink 11">
                <a:extLst>
                  <a:ext uri="{FF2B5EF4-FFF2-40B4-BE49-F238E27FC236}">
                    <a16:creationId xmlns:a16="http://schemas.microsoft.com/office/drawing/2014/main" id="{EB65F359-9C82-42F6-B331-133A5DBF76DB}"/>
                  </a:ext>
                </a:extLst>
              </p:cNvPr>
              <p:cNvPicPr/>
              <p:nvPr/>
            </p:nvPicPr>
            <p:blipFill>
              <a:blip r:embed="rId7"/>
              <a:stretch>
                <a:fillRect/>
              </a:stretch>
            </p:blipFill>
            <p:spPr>
              <a:xfrm>
                <a:off x="3609795" y="4724480"/>
                <a:ext cx="4496040" cy="7049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3" name="Ink 12">
                <a:extLst>
                  <a:ext uri="{FF2B5EF4-FFF2-40B4-BE49-F238E27FC236}">
                    <a16:creationId xmlns:a16="http://schemas.microsoft.com/office/drawing/2014/main" id="{92BAD099-47E1-48F2-92EB-4F0CD3C40118}"/>
                  </a:ext>
                </a:extLst>
              </p14:cNvPr>
              <p14:cNvContentPartPr/>
              <p14:nvPr/>
            </p14:nvContentPartPr>
            <p14:xfrm>
              <a:off x="7924755" y="5229210"/>
              <a:ext cx="295560" cy="182520"/>
            </p14:xfrm>
          </p:contentPart>
        </mc:Choice>
        <mc:Fallback xmlns="">
          <p:pic>
            <p:nvPicPr>
              <p:cNvPr id="13" name="Ink 12">
                <a:extLst>
                  <a:ext uri="{FF2B5EF4-FFF2-40B4-BE49-F238E27FC236}">
                    <a16:creationId xmlns:a16="http://schemas.microsoft.com/office/drawing/2014/main" id="{92BAD099-47E1-48F2-92EB-4F0CD3C40118}"/>
                  </a:ext>
                </a:extLst>
              </p:cNvPr>
              <p:cNvPicPr/>
              <p:nvPr/>
            </p:nvPicPr>
            <p:blipFill>
              <a:blip r:embed="rId9"/>
              <a:stretch>
                <a:fillRect/>
              </a:stretch>
            </p:blipFill>
            <p:spPr>
              <a:xfrm>
                <a:off x="7905675" y="5210130"/>
                <a:ext cx="333360" cy="2203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4" name="Ink 13">
                <a:extLst>
                  <a:ext uri="{FF2B5EF4-FFF2-40B4-BE49-F238E27FC236}">
                    <a16:creationId xmlns:a16="http://schemas.microsoft.com/office/drawing/2014/main" id="{017E5F26-056B-4444-B387-F4B5AA2C56BB}"/>
                  </a:ext>
                </a:extLst>
              </p14:cNvPr>
              <p14:cNvContentPartPr/>
              <p14:nvPr/>
            </p14:nvContentPartPr>
            <p14:xfrm>
              <a:off x="3209835" y="1295490"/>
              <a:ext cx="1991880" cy="1162440"/>
            </p14:xfrm>
          </p:contentPart>
        </mc:Choice>
        <mc:Fallback xmlns="">
          <p:pic>
            <p:nvPicPr>
              <p:cNvPr id="14" name="Ink 13">
                <a:extLst>
                  <a:ext uri="{FF2B5EF4-FFF2-40B4-BE49-F238E27FC236}">
                    <a16:creationId xmlns:a16="http://schemas.microsoft.com/office/drawing/2014/main" id="{017E5F26-056B-4444-B387-F4B5AA2C56BB}"/>
                  </a:ext>
                </a:extLst>
              </p:cNvPr>
              <p:cNvPicPr/>
              <p:nvPr/>
            </p:nvPicPr>
            <p:blipFill>
              <a:blip r:embed="rId11"/>
              <a:stretch>
                <a:fillRect/>
              </a:stretch>
            </p:blipFill>
            <p:spPr>
              <a:xfrm>
                <a:off x="3190755" y="1276410"/>
                <a:ext cx="2029680" cy="12002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5" name="Ink 14">
                <a:extLst>
                  <a:ext uri="{FF2B5EF4-FFF2-40B4-BE49-F238E27FC236}">
                    <a16:creationId xmlns:a16="http://schemas.microsoft.com/office/drawing/2014/main" id="{6223EFB3-8018-475C-B505-B5A8FB562F49}"/>
                  </a:ext>
                </a:extLst>
              </p14:cNvPr>
              <p14:cNvContentPartPr/>
              <p14:nvPr/>
            </p14:nvContentPartPr>
            <p14:xfrm>
              <a:off x="3085995" y="2228970"/>
              <a:ext cx="324360" cy="238320"/>
            </p14:xfrm>
          </p:contentPart>
        </mc:Choice>
        <mc:Fallback xmlns="">
          <p:pic>
            <p:nvPicPr>
              <p:cNvPr id="15" name="Ink 14">
                <a:extLst>
                  <a:ext uri="{FF2B5EF4-FFF2-40B4-BE49-F238E27FC236}">
                    <a16:creationId xmlns:a16="http://schemas.microsoft.com/office/drawing/2014/main" id="{6223EFB3-8018-475C-B505-B5A8FB562F49}"/>
                  </a:ext>
                </a:extLst>
              </p:cNvPr>
              <p:cNvPicPr/>
              <p:nvPr/>
            </p:nvPicPr>
            <p:blipFill>
              <a:blip r:embed="rId13"/>
              <a:stretch>
                <a:fillRect/>
              </a:stretch>
            </p:blipFill>
            <p:spPr>
              <a:xfrm>
                <a:off x="3066915" y="2209890"/>
                <a:ext cx="362160" cy="2761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6" name="Ink 15">
                <a:extLst>
                  <a:ext uri="{FF2B5EF4-FFF2-40B4-BE49-F238E27FC236}">
                    <a16:creationId xmlns:a16="http://schemas.microsoft.com/office/drawing/2014/main" id="{9C617C00-62B8-4D97-8F38-DA416177D216}"/>
                  </a:ext>
                </a:extLst>
              </p14:cNvPr>
              <p14:cNvContentPartPr/>
              <p14:nvPr/>
            </p14:nvContentPartPr>
            <p14:xfrm>
              <a:off x="5219715" y="1921890"/>
              <a:ext cx="1838520" cy="564480"/>
            </p14:xfrm>
          </p:contentPart>
        </mc:Choice>
        <mc:Fallback xmlns="">
          <p:pic>
            <p:nvPicPr>
              <p:cNvPr id="16" name="Ink 15">
                <a:extLst>
                  <a:ext uri="{FF2B5EF4-FFF2-40B4-BE49-F238E27FC236}">
                    <a16:creationId xmlns:a16="http://schemas.microsoft.com/office/drawing/2014/main" id="{9C617C00-62B8-4D97-8F38-DA416177D216}"/>
                  </a:ext>
                </a:extLst>
              </p:cNvPr>
              <p:cNvPicPr/>
              <p:nvPr/>
            </p:nvPicPr>
            <p:blipFill>
              <a:blip r:embed="rId15"/>
              <a:stretch>
                <a:fillRect/>
              </a:stretch>
            </p:blipFill>
            <p:spPr>
              <a:xfrm>
                <a:off x="5200635" y="1902810"/>
                <a:ext cx="1876320" cy="6022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7" name="Ink 16">
                <a:extLst>
                  <a:ext uri="{FF2B5EF4-FFF2-40B4-BE49-F238E27FC236}">
                    <a16:creationId xmlns:a16="http://schemas.microsoft.com/office/drawing/2014/main" id="{4A70DACD-F583-4E8C-AA73-73FF90F26C00}"/>
                  </a:ext>
                </a:extLst>
              </p14:cNvPr>
              <p14:cNvContentPartPr/>
              <p14:nvPr/>
            </p14:nvContentPartPr>
            <p14:xfrm>
              <a:off x="6934035" y="2314650"/>
              <a:ext cx="267120" cy="209880"/>
            </p14:xfrm>
          </p:contentPart>
        </mc:Choice>
        <mc:Fallback xmlns="">
          <p:pic>
            <p:nvPicPr>
              <p:cNvPr id="17" name="Ink 16">
                <a:extLst>
                  <a:ext uri="{FF2B5EF4-FFF2-40B4-BE49-F238E27FC236}">
                    <a16:creationId xmlns:a16="http://schemas.microsoft.com/office/drawing/2014/main" id="{4A70DACD-F583-4E8C-AA73-73FF90F26C00}"/>
                  </a:ext>
                </a:extLst>
              </p:cNvPr>
              <p:cNvPicPr/>
              <p:nvPr/>
            </p:nvPicPr>
            <p:blipFill>
              <a:blip r:embed="rId17"/>
              <a:stretch>
                <a:fillRect/>
              </a:stretch>
            </p:blipFill>
            <p:spPr>
              <a:xfrm>
                <a:off x="6914955" y="2295570"/>
                <a:ext cx="304920" cy="247680"/>
              </a:xfrm>
              <a:prstGeom prst="rect">
                <a:avLst/>
              </a:prstGeom>
            </p:spPr>
          </p:pic>
        </mc:Fallback>
      </mc:AlternateContent>
    </p:spTree>
    <p:extLst>
      <p:ext uri="{BB962C8B-B14F-4D97-AF65-F5344CB8AC3E}">
        <p14:creationId xmlns:p14="http://schemas.microsoft.com/office/powerpoint/2010/main" val="536047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A0CC8-F420-4401-9768-6F4C8039FDAD}"/>
              </a:ext>
            </a:extLst>
          </p:cNvPr>
          <p:cNvSpPr>
            <a:spLocks noGrp="1"/>
          </p:cNvSpPr>
          <p:nvPr>
            <p:ph type="title"/>
          </p:nvPr>
        </p:nvSpPr>
        <p:spPr>
          <a:xfrm>
            <a:off x="1647825" y="365125"/>
            <a:ext cx="8924925" cy="1325563"/>
          </a:xfrm>
          <a:solidFill>
            <a:srgbClr val="FFFF00"/>
          </a:solidFill>
          <a:ln>
            <a:solidFill>
              <a:srgbClr val="FF0000"/>
            </a:solidFill>
          </a:ln>
          <a:effectLst>
            <a:glow rad="228600">
              <a:schemeClr val="accent1">
                <a:satMod val="175000"/>
                <a:alpha val="40000"/>
              </a:schemeClr>
            </a:glow>
          </a:effectLst>
          <a:scene3d>
            <a:camera prst="perspectiveRelaxedModerately"/>
            <a:lightRig rig="threePt" dir="t"/>
          </a:scene3d>
          <a:sp3d>
            <a:bevelT w="152400" h="50800" prst="softRound"/>
          </a:sp3d>
        </p:spPr>
        <p:txBody>
          <a:bodyPr>
            <a:normAutofit/>
          </a:bodyPr>
          <a:lstStyle/>
          <a:p>
            <a:pPr algn="ctr"/>
            <a:r>
              <a:rPr lang="en-US" sz="5400" b="1" u="sng" dirty="0"/>
              <a:t>ERRORS</a:t>
            </a:r>
            <a:endParaRPr lang="en-IN" sz="5400" b="1" u="sng" dirty="0"/>
          </a:p>
        </p:txBody>
      </p:sp>
      <p:sp>
        <p:nvSpPr>
          <p:cNvPr id="3" name="Content Placeholder 2">
            <a:extLst>
              <a:ext uri="{FF2B5EF4-FFF2-40B4-BE49-F238E27FC236}">
                <a16:creationId xmlns:a16="http://schemas.microsoft.com/office/drawing/2014/main" id="{96D16666-31EE-43D6-AB43-A5C002C1E348}"/>
              </a:ext>
            </a:extLst>
          </p:cNvPr>
          <p:cNvSpPr>
            <a:spLocks noGrp="1"/>
          </p:cNvSpPr>
          <p:nvPr>
            <p:ph idx="1"/>
          </p:nvPr>
        </p:nvSpPr>
        <p:spPr>
          <a:xfrm>
            <a:off x="838200" y="1825624"/>
            <a:ext cx="10515600" cy="4441825"/>
          </a:xfrm>
          <a:ln>
            <a:solidFill>
              <a:srgbClr val="FF0000"/>
            </a:solidFill>
          </a:ln>
          <a:effectLst>
            <a:glow rad="228600">
              <a:schemeClr val="accent6">
                <a:satMod val="175000"/>
                <a:alpha val="40000"/>
              </a:schemeClr>
            </a:glow>
            <a:outerShdw blurRad="50800" dist="38100" dir="10800000" algn="r" rotWithShape="0">
              <a:prstClr val="black">
                <a:alpha val="40000"/>
              </a:prstClr>
            </a:outerShdw>
          </a:effectLst>
        </p:spPr>
        <p:txBody>
          <a:bodyPr>
            <a:noAutofit/>
          </a:bodyPr>
          <a:lstStyle/>
          <a:p>
            <a:pPr>
              <a:buFont typeface="Wingdings" panose="05000000000000000000" pitchFamily="2" charset="2"/>
              <a:buChar char="q"/>
            </a:pPr>
            <a:r>
              <a:rPr lang="en-US" sz="4800" b="1" u="sng" dirty="0">
                <a:solidFill>
                  <a:srgbClr val="FF0000"/>
                </a:solidFill>
              </a:rPr>
              <a:t> ERROR</a:t>
            </a:r>
            <a:r>
              <a:rPr lang="en-US" sz="4400" dirty="0"/>
              <a:t>:- “Error” means An </a:t>
            </a:r>
            <a:r>
              <a:rPr lang="en-US" sz="4400" b="1" i="1" u="sng" dirty="0">
                <a:solidFill>
                  <a:schemeClr val="accent1"/>
                </a:solidFill>
              </a:rPr>
              <a:t>Unintentional Mistake in Financial Information</a:t>
            </a:r>
            <a:r>
              <a:rPr lang="en-US" sz="4400" dirty="0"/>
              <a:t>. It is an Inadvertent (involuntary, unintended) or Innocent (bonafide) Mistake in the Books and Records.</a:t>
            </a:r>
          </a:p>
          <a:p>
            <a:pPr>
              <a:buFont typeface="Wingdings" panose="05000000000000000000" pitchFamily="2" charset="2"/>
              <a:buChar char="Ø"/>
            </a:pPr>
            <a:r>
              <a:rPr lang="en-US" sz="4400" dirty="0"/>
              <a:t> Error </a:t>
            </a:r>
            <a:r>
              <a:rPr lang="en-US" sz="4400" b="1" i="1" u="sng" dirty="0">
                <a:solidFill>
                  <a:srgbClr val="C00000"/>
                </a:solidFill>
              </a:rPr>
              <a:t>results into misstatement</a:t>
            </a:r>
            <a:r>
              <a:rPr lang="en-US" sz="4400" dirty="0"/>
              <a:t> (incorrect statement) of Books of Accounts.</a:t>
            </a:r>
            <a:endParaRPr lang="en-IN" sz="4400" dirty="0"/>
          </a:p>
        </p:txBody>
      </p:sp>
    </p:spTree>
    <p:extLst>
      <p:ext uri="{BB962C8B-B14F-4D97-AF65-F5344CB8AC3E}">
        <p14:creationId xmlns:p14="http://schemas.microsoft.com/office/powerpoint/2010/main" val="3368735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0DF45-6350-4864-AF76-6A297C50DBA4}"/>
              </a:ext>
            </a:extLst>
          </p:cNvPr>
          <p:cNvSpPr>
            <a:spLocks noGrp="1"/>
          </p:cNvSpPr>
          <p:nvPr>
            <p:ph type="title"/>
          </p:nvPr>
        </p:nvSpPr>
        <p:spPr>
          <a:xfrm>
            <a:off x="1381125" y="365125"/>
            <a:ext cx="9401176" cy="1325563"/>
          </a:xfrm>
          <a:solidFill>
            <a:schemeClr val="accent2"/>
          </a:solidFill>
          <a:ln>
            <a:solidFill>
              <a:srgbClr val="FF0000"/>
            </a:solidFill>
          </a:ln>
          <a:effectLst>
            <a:glow rad="228600">
              <a:schemeClr val="accent4">
                <a:satMod val="175000"/>
                <a:alpha val="40000"/>
              </a:schemeClr>
            </a:glow>
          </a:effectLst>
          <a:scene3d>
            <a:camera prst="perspectiveRelaxedModerately"/>
            <a:lightRig rig="threePt" dir="t"/>
          </a:scene3d>
          <a:sp3d>
            <a:bevelT w="101600" prst="riblet"/>
          </a:sp3d>
        </p:spPr>
        <p:txBody>
          <a:bodyPr>
            <a:normAutofit/>
          </a:bodyPr>
          <a:lstStyle/>
          <a:p>
            <a:pPr algn="ctr"/>
            <a:r>
              <a:rPr lang="en-US" sz="5400" b="1" u="sng" dirty="0">
                <a:effectLst>
                  <a:outerShdw blurRad="38100" dist="38100" dir="2700000" algn="tl">
                    <a:srgbClr val="000000">
                      <a:alpha val="43137"/>
                    </a:srgbClr>
                  </a:outerShdw>
                </a:effectLst>
              </a:rPr>
              <a:t>TYPES OF ERRORS</a:t>
            </a:r>
            <a:endParaRPr lang="en-IN" sz="5400" b="1" u="sng"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F08BA6EE-7BB6-4812-8704-A2C79FD1AC20}"/>
              </a:ext>
            </a:extLst>
          </p:cNvPr>
          <p:cNvSpPr>
            <a:spLocks noGrp="1"/>
          </p:cNvSpPr>
          <p:nvPr>
            <p:ph idx="1"/>
          </p:nvPr>
        </p:nvSpPr>
        <p:spPr>
          <a:xfrm>
            <a:off x="838200" y="1690688"/>
            <a:ext cx="10515600" cy="4486275"/>
          </a:xfrm>
          <a:ln>
            <a:solidFill>
              <a:srgbClr val="00B0F0"/>
            </a:solidFill>
          </a:ln>
          <a:effectLst>
            <a:glow rad="228600">
              <a:schemeClr val="accent2">
                <a:satMod val="175000"/>
                <a:alpha val="40000"/>
              </a:schemeClr>
            </a:glow>
            <a:outerShdw blurRad="50800" dist="38100" dir="13500000" algn="br" rotWithShape="0">
              <a:prstClr val="black">
                <a:alpha val="40000"/>
              </a:prstClr>
            </a:outerShdw>
          </a:effectLst>
        </p:spPr>
        <p:txBody>
          <a:bodyPr>
            <a:normAutofit fontScale="92500" lnSpcReduction="20000"/>
          </a:bodyPr>
          <a:lstStyle/>
          <a:p>
            <a:endParaRPr lang="en-US" dirty="0"/>
          </a:p>
          <a:p>
            <a:pPr marL="514350" indent="-514350">
              <a:buAutoNum type="alphaUcParenR"/>
            </a:pPr>
            <a:r>
              <a:rPr lang="en-IN" sz="3000" b="1" u="sng" dirty="0">
                <a:solidFill>
                  <a:srgbClr val="7030A0"/>
                </a:solidFill>
              </a:rPr>
              <a:t>ERRORS OF PRINCIPLE</a:t>
            </a:r>
            <a:r>
              <a:rPr lang="en-IN" dirty="0"/>
              <a:t>		</a:t>
            </a:r>
            <a:r>
              <a:rPr lang="en-IN" b="1" dirty="0">
                <a:solidFill>
                  <a:srgbClr val="C00000"/>
                </a:solidFill>
              </a:rPr>
              <a:t>B) </a:t>
            </a:r>
            <a:r>
              <a:rPr lang="en-IN" b="1" u="sng" dirty="0">
                <a:solidFill>
                  <a:srgbClr val="C00000"/>
                </a:solidFill>
              </a:rPr>
              <a:t>CLERICAL ERRORS</a:t>
            </a:r>
          </a:p>
          <a:p>
            <a:pPr marL="0" indent="0">
              <a:buNone/>
            </a:pPr>
            <a:r>
              <a:rPr lang="en-IN" dirty="0"/>
              <a:t>					</a:t>
            </a:r>
          </a:p>
          <a:p>
            <a:pPr marL="0" indent="0">
              <a:buNone/>
            </a:pPr>
            <a:r>
              <a:rPr lang="en-IN" dirty="0"/>
              <a:t>						</a:t>
            </a:r>
            <a:r>
              <a:rPr lang="en-IN" b="1" dirty="0">
                <a:solidFill>
                  <a:srgbClr val="C00000"/>
                </a:solidFill>
              </a:rPr>
              <a:t>1) </a:t>
            </a:r>
            <a:r>
              <a:rPr lang="en-IN" b="1" u="sng" dirty="0">
                <a:solidFill>
                  <a:srgbClr val="C00000"/>
                </a:solidFill>
              </a:rPr>
              <a:t>Errors of Omission</a:t>
            </a:r>
          </a:p>
          <a:p>
            <a:pPr marL="0" indent="0">
              <a:buNone/>
            </a:pPr>
            <a:r>
              <a:rPr lang="en-IN" dirty="0"/>
              <a:t>						</a:t>
            </a:r>
            <a:r>
              <a:rPr lang="en-IN" b="1" dirty="0">
                <a:solidFill>
                  <a:schemeClr val="accent1"/>
                </a:solidFill>
              </a:rPr>
              <a:t>2) </a:t>
            </a:r>
            <a:r>
              <a:rPr lang="en-IN" b="1" u="sng" dirty="0">
                <a:solidFill>
                  <a:schemeClr val="accent1"/>
                </a:solidFill>
              </a:rPr>
              <a:t>Errors of Commission</a:t>
            </a:r>
          </a:p>
          <a:p>
            <a:pPr marL="0" indent="0">
              <a:buNone/>
            </a:pPr>
            <a:r>
              <a:rPr lang="en-IN" dirty="0"/>
              <a:t>						a) Mathematical errors</a:t>
            </a:r>
          </a:p>
          <a:p>
            <a:pPr marL="0" indent="0">
              <a:buNone/>
            </a:pPr>
            <a:r>
              <a:rPr lang="en-IN" dirty="0"/>
              <a:t>						b) Casting errors</a:t>
            </a:r>
          </a:p>
          <a:p>
            <a:pPr marL="0" indent="0">
              <a:buNone/>
            </a:pPr>
            <a:r>
              <a:rPr lang="en-IN" dirty="0"/>
              <a:t>						c) Posting errors</a:t>
            </a:r>
          </a:p>
          <a:p>
            <a:pPr marL="0" indent="0">
              <a:buNone/>
            </a:pPr>
            <a:r>
              <a:rPr lang="en-IN" dirty="0"/>
              <a:t>						d) Recording errors</a:t>
            </a:r>
          </a:p>
          <a:p>
            <a:pPr marL="0" indent="0">
              <a:buNone/>
            </a:pPr>
            <a:r>
              <a:rPr lang="en-IN" dirty="0"/>
              <a:t>						</a:t>
            </a:r>
            <a:r>
              <a:rPr lang="en-IN" b="1" dirty="0">
                <a:solidFill>
                  <a:srgbClr val="FF0000"/>
                </a:solidFill>
              </a:rPr>
              <a:t>3) </a:t>
            </a:r>
            <a:r>
              <a:rPr lang="en-IN" b="1" u="sng" dirty="0">
                <a:solidFill>
                  <a:srgbClr val="FF0000"/>
                </a:solidFill>
              </a:rPr>
              <a:t>Compensating Errors</a:t>
            </a:r>
          </a:p>
          <a:p>
            <a:pPr marL="0" indent="0">
              <a:buNone/>
            </a:pPr>
            <a:r>
              <a:rPr lang="en-IN" dirty="0"/>
              <a:t>					</a:t>
            </a:r>
            <a:r>
              <a:rPr lang="en-IN" b="1" dirty="0">
                <a:solidFill>
                  <a:srgbClr val="00B050"/>
                </a:solidFill>
              </a:rPr>
              <a:t>	4) </a:t>
            </a:r>
            <a:r>
              <a:rPr lang="en-IN" b="1" u="sng" dirty="0">
                <a:solidFill>
                  <a:srgbClr val="00B050"/>
                </a:solidFill>
              </a:rPr>
              <a:t>Errors of Duplication</a:t>
            </a:r>
          </a:p>
        </p:txBody>
      </p:sp>
      <p:sp>
        <p:nvSpPr>
          <p:cNvPr id="4" name="Arrow: Down 3">
            <a:extLst>
              <a:ext uri="{FF2B5EF4-FFF2-40B4-BE49-F238E27FC236}">
                <a16:creationId xmlns:a16="http://schemas.microsoft.com/office/drawing/2014/main" id="{B193CAFC-75C0-41F7-AD9D-FCC5061400D3}"/>
              </a:ext>
            </a:extLst>
          </p:cNvPr>
          <p:cNvSpPr/>
          <p:nvPr/>
        </p:nvSpPr>
        <p:spPr>
          <a:xfrm>
            <a:off x="7591425" y="2571750"/>
            <a:ext cx="466725" cy="3619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B2C58980-A097-40E7-9478-494F40162126}"/>
                  </a:ext>
                </a:extLst>
              </p14:cNvPr>
              <p14:cNvContentPartPr/>
              <p14:nvPr/>
            </p14:nvContentPartPr>
            <p14:xfrm>
              <a:off x="3600435" y="1323930"/>
              <a:ext cx="1927080" cy="800640"/>
            </p14:xfrm>
          </p:contentPart>
        </mc:Choice>
        <mc:Fallback xmlns="">
          <p:pic>
            <p:nvPicPr>
              <p:cNvPr id="5" name="Ink 4">
                <a:extLst>
                  <a:ext uri="{FF2B5EF4-FFF2-40B4-BE49-F238E27FC236}">
                    <a16:creationId xmlns:a16="http://schemas.microsoft.com/office/drawing/2014/main" id="{B2C58980-A097-40E7-9478-494F40162126}"/>
                  </a:ext>
                </a:extLst>
              </p:cNvPr>
              <p:cNvPicPr/>
              <p:nvPr/>
            </p:nvPicPr>
            <p:blipFill>
              <a:blip r:embed="rId3"/>
              <a:stretch>
                <a:fillRect/>
              </a:stretch>
            </p:blipFill>
            <p:spPr>
              <a:xfrm>
                <a:off x="3581355" y="1304850"/>
                <a:ext cx="1964880" cy="83844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5E63E3FB-010A-4D99-8167-5E158E06DF67}"/>
                  </a:ext>
                </a:extLst>
              </p14:cNvPr>
              <p14:cNvContentPartPr/>
              <p14:nvPr/>
            </p14:nvContentPartPr>
            <p14:xfrm>
              <a:off x="3543195" y="1981290"/>
              <a:ext cx="209880" cy="137520"/>
            </p14:xfrm>
          </p:contentPart>
        </mc:Choice>
        <mc:Fallback xmlns="">
          <p:pic>
            <p:nvPicPr>
              <p:cNvPr id="6" name="Ink 5">
                <a:extLst>
                  <a:ext uri="{FF2B5EF4-FFF2-40B4-BE49-F238E27FC236}">
                    <a16:creationId xmlns:a16="http://schemas.microsoft.com/office/drawing/2014/main" id="{5E63E3FB-010A-4D99-8167-5E158E06DF67}"/>
                  </a:ext>
                </a:extLst>
              </p:cNvPr>
              <p:cNvPicPr/>
              <p:nvPr/>
            </p:nvPicPr>
            <p:blipFill>
              <a:blip r:embed="rId5"/>
              <a:stretch>
                <a:fillRect/>
              </a:stretch>
            </p:blipFill>
            <p:spPr>
              <a:xfrm>
                <a:off x="3524115" y="1962210"/>
                <a:ext cx="247680" cy="1753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422EA540-0127-42FE-983B-C149144B26FD}"/>
                  </a:ext>
                </a:extLst>
              </p14:cNvPr>
              <p14:cNvContentPartPr/>
              <p14:nvPr/>
            </p14:nvContentPartPr>
            <p14:xfrm>
              <a:off x="5533995" y="1767090"/>
              <a:ext cx="1981440" cy="328680"/>
            </p14:xfrm>
          </p:contentPart>
        </mc:Choice>
        <mc:Fallback xmlns="">
          <p:pic>
            <p:nvPicPr>
              <p:cNvPr id="7" name="Ink 6">
                <a:extLst>
                  <a:ext uri="{FF2B5EF4-FFF2-40B4-BE49-F238E27FC236}">
                    <a16:creationId xmlns:a16="http://schemas.microsoft.com/office/drawing/2014/main" id="{422EA540-0127-42FE-983B-C149144B26FD}"/>
                  </a:ext>
                </a:extLst>
              </p:cNvPr>
              <p:cNvPicPr/>
              <p:nvPr/>
            </p:nvPicPr>
            <p:blipFill>
              <a:blip r:embed="rId7"/>
              <a:stretch>
                <a:fillRect/>
              </a:stretch>
            </p:blipFill>
            <p:spPr>
              <a:xfrm>
                <a:off x="5514915" y="1748010"/>
                <a:ext cx="2019240" cy="3664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977792BC-4476-43B2-90FF-DA3AA340FE66}"/>
                  </a:ext>
                </a:extLst>
              </p14:cNvPr>
              <p14:cNvContentPartPr/>
              <p14:nvPr/>
            </p14:nvContentPartPr>
            <p14:xfrm>
              <a:off x="7410315" y="1962210"/>
              <a:ext cx="248040" cy="144720"/>
            </p14:xfrm>
          </p:contentPart>
        </mc:Choice>
        <mc:Fallback xmlns="">
          <p:pic>
            <p:nvPicPr>
              <p:cNvPr id="8" name="Ink 7">
                <a:extLst>
                  <a:ext uri="{FF2B5EF4-FFF2-40B4-BE49-F238E27FC236}">
                    <a16:creationId xmlns:a16="http://schemas.microsoft.com/office/drawing/2014/main" id="{977792BC-4476-43B2-90FF-DA3AA340FE66}"/>
                  </a:ext>
                </a:extLst>
              </p:cNvPr>
              <p:cNvPicPr/>
              <p:nvPr/>
            </p:nvPicPr>
            <p:blipFill>
              <a:blip r:embed="rId9"/>
              <a:stretch>
                <a:fillRect/>
              </a:stretch>
            </p:blipFill>
            <p:spPr>
              <a:xfrm>
                <a:off x="7391235" y="1943130"/>
                <a:ext cx="285840" cy="182520"/>
              </a:xfrm>
              <a:prstGeom prst="rect">
                <a:avLst/>
              </a:prstGeom>
            </p:spPr>
          </p:pic>
        </mc:Fallback>
      </mc:AlternateContent>
    </p:spTree>
    <p:extLst>
      <p:ext uri="{BB962C8B-B14F-4D97-AF65-F5344CB8AC3E}">
        <p14:creationId xmlns:p14="http://schemas.microsoft.com/office/powerpoint/2010/main" val="13577277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3843</TotalTime>
  <Words>5626</Words>
  <Application>Microsoft Office PowerPoint</Application>
  <PresentationFormat>Widescreen</PresentationFormat>
  <Paragraphs>354</Paragraphs>
  <Slides>66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66</vt:i4>
      </vt:variant>
    </vt:vector>
  </HeadingPairs>
  <TitlesOfParts>
    <vt:vector size="72" baseType="lpstr">
      <vt:lpstr>Arial</vt:lpstr>
      <vt:lpstr>Calibri</vt:lpstr>
      <vt:lpstr>Calibri Light</vt:lpstr>
      <vt:lpstr>Courier New</vt:lpstr>
      <vt:lpstr>Wingdings</vt:lpstr>
      <vt:lpstr>Office Theme</vt:lpstr>
      <vt:lpstr>CHAPTER 1</vt:lpstr>
      <vt:lpstr>INTRODUCTION </vt:lpstr>
      <vt:lpstr>DEFINITION OF AUDITING GIVEN BY ICAI (INSTITUTE OF CHARTERED ACCOUNTANT OF INDIA)</vt:lpstr>
      <vt:lpstr>TRUE AND FAIR VIEW</vt:lpstr>
      <vt:lpstr>FEATURES OF AUDITING</vt:lpstr>
      <vt:lpstr>FEATURES OF AUDITING</vt:lpstr>
      <vt:lpstr>OBJECTIVES OF AUDITING</vt:lpstr>
      <vt:lpstr>ERRORS</vt:lpstr>
      <vt:lpstr>TYPES OF ERRORS</vt:lpstr>
      <vt:lpstr>A) ERRORS OF PRINCIPLE</vt:lpstr>
      <vt:lpstr>EXAMPLES OF ERRORS OF PRINCIPLE</vt:lpstr>
      <vt:lpstr>B) CLERICAL ERRORS</vt:lpstr>
      <vt:lpstr>B) CLERICAL ERRORS</vt:lpstr>
      <vt:lpstr>2) Errors of commission</vt:lpstr>
      <vt:lpstr>2) Errors of commission</vt:lpstr>
      <vt:lpstr>2) Errors of commission</vt:lpstr>
      <vt:lpstr>3) Compensating Errors</vt:lpstr>
      <vt:lpstr>4) Errors of Duplication</vt:lpstr>
      <vt:lpstr>FRAUDS</vt:lpstr>
      <vt:lpstr>TYPES OF FRAUDS</vt:lpstr>
      <vt:lpstr>1) MISREPORTING</vt:lpstr>
      <vt:lpstr>1) MISREPORTING</vt:lpstr>
      <vt:lpstr>1) MISREPORTING</vt:lpstr>
      <vt:lpstr>1) MISREPORTING</vt:lpstr>
      <vt:lpstr>1) MISREPORTING</vt:lpstr>
      <vt:lpstr>2) MISAPPROPRIATION A) MISAPPROPRIATION OF CASH</vt:lpstr>
      <vt:lpstr>2) MISAPPROPRIATION A) MISAPPROPRIATION OF CASH</vt:lpstr>
      <vt:lpstr>2) MISAPPROPRIATION A) MISAPPROPRIATION OF CASH</vt:lpstr>
      <vt:lpstr>2) MISAPPROPRIATION A) MISAPPROPRIATION OF GOODS</vt:lpstr>
      <vt:lpstr>2) MISAPPROPRIATION A) MISAPPROPRIATION OF GOODS</vt:lpstr>
      <vt:lpstr>WINDOW DRESSING</vt:lpstr>
      <vt:lpstr>WHY WINDOW DRESSING IS DONE</vt:lpstr>
      <vt:lpstr>OBJECTIONS AGAINST WINDOW DRESSING</vt:lpstr>
      <vt:lpstr>Secret Reserves</vt:lpstr>
      <vt:lpstr>WHY SECRET RESERVES ARE CREATED</vt:lpstr>
      <vt:lpstr>OBJECTIONS AGAINST SECRET RESERVE</vt:lpstr>
      <vt:lpstr>AUDITOR’S DUTIES REGARDING FRAUDS (including window dressing or secret reserve)</vt:lpstr>
      <vt:lpstr>AUDITOR’S DUTIES REGARDING FRAUDS (including window dressing or secret reserve)</vt:lpstr>
      <vt:lpstr>AUDITOR’S RESPONSIBILITY FOR ERRORS AND FRAUDS</vt:lpstr>
      <vt:lpstr>AUDITOR’S RESPONSIBILITY FOR ERRORS AND FRAUDS</vt:lpstr>
      <vt:lpstr>AUDITOR’S RESPONSIBILITY FOR ERRORS AND FRAUDS</vt:lpstr>
      <vt:lpstr>ADVANTAGES OF AUDITING</vt:lpstr>
      <vt:lpstr>ADVANTAGES OF AUDITING</vt:lpstr>
      <vt:lpstr>INHERENT LIMITATIONS OF AUDITING</vt:lpstr>
      <vt:lpstr>INHERENT LIMITATIONS OF AUDITING</vt:lpstr>
      <vt:lpstr>PRINCIPLES OF AUDIT [SA (Standards on Auditing) 200:- Overall Objectives of the Independent Auditor and the Conduct of an Audit in Accordance with Standards on Auditing]</vt:lpstr>
      <vt:lpstr>PRINCIPLES OF AUDIT</vt:lpstr>
      <vt:lpstr>PRINCIPLES OF AUDIT</vt:lpstr>
      <vt:lpstr>PRINCIPLES OF AUDIT</vt:lpstr>
      <vt:lpstr>TYPES OF AUDIT</vt:lpstr>
      <vt:lpstr>CONDUCT OF AUDIT</vt:lpstr>
      <vt:lpstr>CONTINUOUS AUDIT</vt:lpstr>
      <vt:lpstr>ADVANTAGES OF CONTINUOUS AUDIT</vt:lpstr>
      <vt:lpstr>DISADVANTAGES OF CONTINUOUS AUDIT </vt:lpstr>
      <vt:lpstr>FINAL OR ANNUAL AUDIT</vt:lpstr>
      <vt:lpstr>ADVANTAGES OF FINAL OR ANNUAL AUDIT</vt:lpstr>
      <vt:lpstr>DISADVANTAGES OF FINAL OR ANNUAL AUDIT</vt:lpstr>
      <vt:lpstr>DISADVANTAGES OF FINAL OR ANNUAL AUDIT</vt:lpstr>
      <vt:lpstr>INTERIM AUDIT</vt:lpstr>
      <vt:lpstr>ADVANTAGES OF INTERIM AUDIT</vt:lpstr>
      <vt:lpstr>DISADVANTAGES OF INTERIM AUDIT</vt:lpstr>
      <vt:lpstr>BALANCE SHEET AUDIT</vt:lpstr>
      <vt:lpstr>ADVANTAGES OF BALANCE SHEET AUDIT</vt:lpstr>
      <vt:lpstr>ADVANTAGES OF BALANCE SHEET AUDIT</vt:lpstr>
      <vt:lpstr>DISADVANTAGES OF BALANCE SHEET AUDIT</vt:lpstr>
      <vt:lpstr>DISADVANTAGES OF BALANCE SHEET AUDIT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Asst.Prof. Gavaskar Pandey</dc:creator>
  <cp:lastModifiedBy>Asst.Prof. Gavaskar Pandey</cp:lastModifiedBy>
  <cp:revision>264</cp:revision>
  <dcterms:created xsi:type="dcterms:W3CDTF">2020-09-08T15:56:13Z</dcterms:created>
  <dcterms:modified xsi:type="dcterms:W3CDTF">2020-10-22T03:35:15Z</dcterms:modified>
</cp:coreProperties>
</file>