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7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306" r:id="rId36"/>
    <p:sldId id="290" r:id="rId37"/>
    <p:sldId id="307" r:id="rId38"/>
    <p:sldId id="308" r:id="rId39"/>
    <p:sldId id="291" r:id="rId40"/>
    <p:sldId id="292" r:id="rId41"/>
    <p:sldId id="311" r:id="rId42"/>
    <p:sldId id="312" r:id="rId43"/>
    <p:sldId id="313" r:id="rId44"/>
    <p:sldId id="293" r:id="rId45"/>
    <p:sldId id="294" r:id="rId46"/>
    <p:sldId id="314" r:id="rId47"/>
    <p:sldId id="315" r:id="rId48"/>
    <p:sldId id="316" r:id="rId49"/>
    <p:sldId id="317" r:id="rId50"/>
    <p:sldId id="318" r:id="rId51"/>
    <p:sldId id="319" r:id="rId52"/>
    <p:sldId id="320" r:id="rId53"/>
    <p:sldId id="321" r:id="rId54"/>
    <p:sldId id="322" r:id="rId55"/>
    <p:sldId id="323" r:id="rId56"/>
    <p:sldId id="324" r:id="rId57"/>
    <p:sldId id="329" r:id="rId58"/>
    <p:sldId id="330" r:id="rId59"/>
    <p:sldId id="325" r:id="rId60"/>
    <p:sldId id="326" r:id="rId61"/>
    <p:sldId id="327" r:id="rId62"/>
    <p:sldId id="331" r:id="rId63"/>
    <p:sldId id="332" r:id="rId64"/>
    <p:sldId id="328" r:id="rId65"/>
    <p:sldId id="333" r:id="rId66"/>
    <p:sldId id="334" r:id="rId67"/>
    <p:sldId id="336" r:id="rId68"/>
    <p:sldId id="335" r:id="rId69"/>
    <p:sldId id="337" r:id="rId70"/>
    <p:sldId id="338" r:id="rId71"/>
    <p:sldId id="339" r:id="rId72"/>
    <p:sldId id="340" r:id="rId73"/>
    <p:sldId id="341" r:id="rId74"/>
    <p:sldId id="295" r:id="rId7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3D16C7-88B4-4001-8901-A1C1DA715F8E}"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5513B652-CD06-49EC-90D1-65C47A800761}">
      <dgm:prSet phldrT="[Text]"/>
      <dgm:spPr>
        <a:solidFill>
          <a:schemeClr val="accent1">
            <a:lumMod val="20000"/>
            <a:lumOff val="80000"/>
          </a:schemeClr>
        </a:solidFill>
        <a:ln>
          <a:solidFill>
            <a:schemeClr val="tx1"/>
          </a:solidFill>
        </a:ln>
      </dgm:spPr>
      <dgm:t>
        <a:bodyPr/>
        <a:lstStyle/>
        <a:p>
          <a:r>
            <a:rPr lang="en-US" dirty="0" smtClean="0">
              <a:latin typeface="Times New Roman" panose="02020603050405020304" pitchFamily="18" charset="0"/>
              <a:cs typeface="Times New Roman" panose="02020603050405020304" pitchFamily="18" charset="0"/>
            </a:rPr>
            <a:t>Compromising</a:t>
          </a:r>
          <a:endParaRPr lang="en-US" dirty="0">
            <a:latin typeface="Times New Roman" panose="02020603050405020304" pitchFamily="18" charset="0"/>
            <a:cs typeface="Times New Roman" panose="02020603050405020304" pitchFamily="18" charset="0"/>
          </a:endParaRPr>
        </a:p>
      </dgm:t>
    </dgm:pt>
    <dgm:pt modelId="{0B74707A-E9AE-4811-8028-19FA73D8A31B}" type="parTrans" cxnId="{581C15D4-3D3B-4433-829C-93B290C989D6}">
      <dgm:prSet/>
      <dgm:spPr/>
      <dgm:t>
        <a:bodyPr/>
        <a:lstStyle/>
        <a:p>
          <a:endParaRPr lang="en-US"/>
        </a:p>
      </dgm:t>
    </dgm:pt>
    <dgm:pt modelId="{BE4F4FEF-8DDC-4D41-8A69-F1222313B579}" type="sibTrans" cxnId="{581C15D4-3D3B-4433-829C-93B290C989D6}">
      <dgm:prSet/>
      <dgm:spPr/>
      <dgm:t>
        <a:bodyPr/>
        <a:lstStyle/>
        <a:p>
          <a:endParaRPr lang="en-US"/>
        </a:p>
      </dgm:t>
    </dgm:pt>
    <dgm:pt modelId="{EF91A659-D639-4E69-939A-D7ECDCA40BA4}">
      <dgm:prSet phldrT="[Text]"/>
      <dgm:spPr>
        <a:noFill/>
        <a:ln>
          <a:solidFill>
            <a:schemeClr val="tx1"/>
          </a:solidFill>
        </a:ln>
      </dgm:spPr>
      <dgm:t>
        <a:bodyPr/>
        <a:lstStyle/>
        <a:p>
          <a:r>
            <a:rPr lang="en-US" dirty="0" smtClean="0">
              <a:solidFill>
                <a:schemeClr val="tx1"/>
              </a:solidFill>
              <a:latin typeface="Times New Roman" panose="02020603050405020304" pitchFamily="18" charset="0"/>
              <a:cs typeface="Times New Roman" panose="02020603050405020304" pitchFamily="18" charset="0"/>
            </a:rPr>
            <a:t>Competing</a:t>
          </a:r>
          <a:endParaRPr lang="en-US" dirty="0">
            <a:solidFill>
              <a:schemeClr val="tx1"/>
            </a:solidFill>
            <a:latin typeface="Times New Roman" panose="02020603050405020304" pitchFamily="18" charset="0"/>
            <a:cs typeface="Times New Roman" panose="02020603050405020304" pitchFamily="18" charset="0"/>
          </a:endParaRPr>
        </a:p>
      </dgm:t>
    </dgm:pt>
    <dgm:pt modelId="{0A869835-68EF-4665-910E-BF0E81C0236A}" type="parTrans" cxnId="{95CE1CAD-4A88-43B5-B373-1CF121494DEF}">
      <dgm:prSet/>
      <dgm:spPr/>
      <dgm:t>
        <a:bodyPr/>
        <a:lstStyle/>
        <a:p>
          <a:endParaRPr lang="en-US"/>
        </a:p>
      </dgm:t>
    </dgm:pt>
    <dgm:pt modelId="{605866CF-691F-4E7B-A4DE-12436E56BDAE}" type="sibTrans" cxnId="{95CE1CAD-4A88-43B5-B373-1CF121494DEF}">
      <dgm:prSet/>
      <dgm:spPr/>
      <dgm:t>
        <a:bodyPr/>
        <a:lstStyle/>
        <a:p>
          <a:endParaRPr lang="en-US"/>
        </a:p>
      </dgm:t>
    </dgm:pt>
    <dgm:pt modelId="{A820724D-E668-4EAD-B080-508C292634A2}">
      <dgm:prSet phldrT="[Text]"/>
      <dgm:spPr>
        <a:noFill/>
        <a:ln>
          <a:solidFill>
            <a:schemeClr val="tx1"/>
          </a:solidFill>
        </a:ln>
      </dgm:spPr>
      <dgm:t>
        <a:bodyPr/>
        <a:lstStyle/>
        <a:p>
          <a:r>
            <a:rPr lang="en-US" dirty="0" smtClean="0">
              <a:solidFill>
                <a:schemeClr val="tx1"/>
              </a:solidFill>
              <a:latin typeface="Times New Roman" panose="02020603050405020304" pitchFamily="18" charset="0"/>
              <a:cs typeface="Times New Roman" panose="02020603050405020304" pitchFamily="18" charset="0"/>
            </a:rPr>
            <a:t>Collaborating</a:t>
          </a:r>
          <a:endParaRPr lang="en-US" dirty="0">
            <a:solidFill>
              <a:schemeClr val="tx1"/>
            </a:solidFill>
            <a:latin typeface="Times New Roman" panose="02020603050405020304" pitchFamily="18" charset="0"/>
            <a:cs typeface="Times New Roman" panose="02020603050405020304" pitchFamily="18" charset="0"/>
          </a:endParaRPr>
        </a:p>
      </dgm:t>
    </dgm:pt>
    <dgm:pt modelId="{44B2F6A1-49E7-4872-BB20-E52AD667B361}" type="parTrans" cxnId="{C7EA7C46-CD1D-4D2C-9B03-340884C77420}">
      <dgm:prSet/>
      <dgm:spPr/>
      <dgm:t>
        <a:bodyPr/>
        <a:lstStyle/>
        <a:p>
          <a:endParaRPr lang="en-US"/>
        </a:p>
      </dgm:t>
    </dgm:pt>
    <dgm:pt modelId="{E75A8CEC-C1A0-4E73-96EA-735F53724B41}" type="sibTrans" cxnId="{C7EA7C46-CD1D-4D2C-9B03-340884C77420}">
      <dgm:prSet/>
      <dgm:spPr/>
      <dgm:t>
        <a:bodyPr/>
        <a:lstStyle/>
        <a:p>
          <a:endParaRPr lang="en-US"/>
        </a:p>
      </dgm:t>
    </dgm:pt>
    <dgm:pt modelId="{70B0BFE3-E5CF-49BE-BDB8-DB5BCD813081}">
      <dgm:prSet phldrT="[Text]"/>
      <dgm:spPr>
        <a:noFill/>
        <a:ln>
          <a:solidFill>
            <a:schemeClr val="tx1"/>
          </a:solidFill>
        </a:ln>
      </dgm:spPr>
      <dgm:t>
        <a:bodyPr/>
        <a:lstStyle/>
        <a:p>
          <a:r>
            <a:rPr lang="en-US" dirty="0" smtClean="0">
              <a:solidFill>
                <a:schemeClr val="tx1"/>
              </a:solidFill>
              <a:latin typeface="Times New Roman" panose="02020603050405020304" pitchFamily="18" charset="0"/>
              <a:cs typeface="Times New Roman" panose="02020603050405020304" pitchFamily="18" charset="0"/>
            </a:rPr>
            <a:t>Avoiding</a:t>
          </a:r>
          <a:endParaRPr lang="en-US" dirty="0">
            <a:solidFill>
              <a:schemeClr val="tx1"/>
            </a:solidFill>
            <a:latin typeface="Times New Roman" panose="02020603050405020304" pitchFamily="18" charset="0"/>
            <a:cs typeface="Times New Roman" panose="02020603050405020304" pitchFamily="18" charset="0"/>
          </a:endParaRPr>
        </a:p>
      </dgm:t>
    </dgm:pt>
    <dgm:pt modelId="{8F934491-6681-4087-AB3B-5CBE6D57F303}" type="parTrans" cxnId="{00BDD843-53E2-42E2-81F6-BECB72E486AE}">
      <dgm:prSet/>
      <dgm:spPr/>
      <dgm:t>
        <a:bodyPr/>
        <a:lstStyle/>
        <a:p>
          <a:endParaRPr lang="en-US"/>
        </a:p>
      </dgm:t>
    </dgm:pt>
    <dgm:pt modelId="{DEDA7A68-CCF8-4E2C-A778-4E49EB7E60A9}" type="sibTrans" cxnId="{00BDD843-53E2-42E2-81F6-BECB72E486AE}">
      <dgm:prSet/>
      <dgm:spPr/>
      <dgm:t>
        <a:bodyPr/>
        <a:lstStyle/>
        <a:p>
          <a:endParaRPr lang="en-US"/>
        </a:p>
      </dgm:t>
    </dgm:pt>
    <dgm:pt modelId="{455458C3-AD81-4604-82CB-D22F1A433676}">
      <dgm:prSet phldrT="[Text]" custT="1"/>
      <dgm:spPr>
        <a:noFill/>
        <a:ln>
          <a:solidFill>
            <a:schemeClr val="tx1"/>
          </a:solidFill>
        </a:ln>
      </dgm:spPr>
      <dgm:t>
        <a:bodyPr/>
        <a:lstStyle/>
        <a:p>
          <a:r>
            <a:rPr lang="en-US" sz="3200" dirty="0" smtClean="0">
              <a:solidFill>
                <a:schemeClr val="tx1"/>
              </a:solidFill>
              <a:latin typeface="Times New Roman" panose="02020603050405020304" pitchFamily="18" charset="0"/>
              <a:cs typeface="Times New Roman" panose="02020603050405020304" pitchFamily="18" charset="0"/>
            </a:rPr>
            <a:t>Accommodating</a:t>
          </a:r>
          <a:endParaRPr lang="en-US" sz="3200" dirty="0">
            <a:solidFill>
              <a:schemeClr val="tx1"/>
            </a:solidFill>
            <a:latin typeface="Times New Roman" panose="02020603050405020304" pitchFamily="18" charset="0"/>
            <a:cs typeface="Times New Roman" panose="02020603050405020304" pitchFamily="18" charset="0"/>
          </a:endParaRPr>
        </a:p>
      </dgm:t>
    </dgm:pt>
    <dgm:pt modelId="{795E66D3-D79F-458B-80FD-AA9429501AFF}" type="parTrans" cxnId="{B616A394-0DA9-4782-814F-A4DB8117125F}">
      <dgm:prSet/>
      <dgm:spPr/>
      <dgm:t>
        <a:bodyPr/>
        <a:lstStyle/>
        <a:p>
          <a:endParaRPr lang="en-US"/>
        </a:p>
      </dgm:t>
    </dgm:pt>
    <dgm:pt modelId="{A0B553E3-0615-4ADC-8A2C-9D6C48777396}" type="sibTrans" cxnId="{B616A394-0DA9-4782-814F-A4DB8117125F}">
      <dgm:prSet/>
      <dgm:spPr/>
      <dgm:t>
        <a:bodyPr/>
        <a:lstStyle/>
        <a:p>
          <a:endParaRPr lang="en-US"/>
        </a:p>
      </dgm:t>
    </dgm:pt>
    <dgm:pt modelId="{288FCCA7-E904-41E0-AF73-9408BC062948}" type="pres">
      <dgm:prSet presAssocID="{5F3D16C7-88B4-4001-8901-A1C1DA715F8E}" presName="diagram" presStyleCnt="0">
        <dgm:presLayoutVars>
          <dgm:chMax val="1"/>
          <dgm:dir/>
          <dgm:animLvl val="ctr"/>
          <dgm:resizeHandles val="exact"/>
        </dgm:presLayoutVars>
      </dgm:prSet>
      <dgm:spPr/>
      <dgm:t>
        <a:bodyPr/>
        <a:lstStyle/>
        <a:p>
          <a:endParaRPr lang="en-US"/>
        </a:p>
      </dgm:t>
    </dgm:pt>
    <dgm:pt modelId="{0DA75C87-3A87-42D3-A248-37211C1AD8D3}" type="pres">
      <dgm:prSet presAssocID="{5F3D16C7-88B4-4001-8901-A1C1DA715F8E}" presName="matrix" presStyleCnt="0"/>
      <dgm:spPr/>
    </dgm:pt>
    <dgm:pt modelId="{DBA7332C-569F-480C-B136-D41C2132C3B8}" type="pres">
      <dgm:prSet presAssocID="{5F3D16C7-88B4-4001-8901-A1C1DA715F8E}" presName="tile1" presStyleLbl="node1" presStyleIdx="0" presStyleCnt="4"/>
      <dgm:spPr/>
      <dgm:t>
        <a:bodyPr/>
        <a:lstStyle/>
        <a:p>
          <a:endParaRPr lang="en-US"/>
        </a:p>
      </dgm:t>
    </dgm:pt>
    <dgm:pt modelId="{14EA89E4-6199-4190-9E6F-474DC81AC787}" type="pres">
      <dgm:prSet presAssocID="{5F3D16C7-88B4-4001-8901-A1C1DA715F8E}" presName="tile1text" presStyleLbl="node1" presStyleIdx="0" presStyleCnt="4">
        <dgm:presLayoutVars>
          <dgm:chMax val="0"/>
          <dgm:chPref val="0"/>
          <dgm:bulletEnabled val="1"/>
        </dgm:presLayoutVars>
      </dgm:prSet>
      <dgm:spPr/>
      <dgm:t>
        <a:bodyPr/>
        <a:lstStyle/>
        <a:p>
          <a:endParaRPr lang="en-US"/>
        </a:p>
      </dgm:t>
    </dgm:pt>
    <dgm:pt modelId="{C519C9B6-F00C-49A5-AA78-F6AF947E4DF9}" type="pres">
      <dgm:prSet presAssocID="{5F3D16C7-88B4-4001-8901-A1C1DA715F8E}" presName="tile2" presStyleLbl="node1" presStyleIdx="1" presStyleCnt="4"/>
      <dgm:spPr/>
      <dgm:t>
        <a:bodyPr/>
        <a:lstStyle/>
        <a:p>
          <a:endParaRPr lang="en-US"/>
        </a:p>
      </dgm:t>
    </dgm:pt>
    <dgm:pt modelId="{B5E0FAA0-E095-4505-96D5-C71864767D62}" type="pres">
      <dgm:prSet presAssocID="{5F3D16C7-88B4-4001-8901-A1C1DA715F8E}" presName="tile2text" presStyleLbl="node1" presStyleIdx="1" presStyleCnt="4">
        <dgm:presLayoutVars>
          <dgm:chMax val="0"/>
          <dgm:chPref val="0"/>
          <dgm:bulletEnabled val="1"/>
        </dgm:presLayoutVars>
      </dgm:prSet>
      <dgm:spPr/>
      <dgm:t>
        <a:bodyPr/>
        <a:lstStyle/>
        <a:p>
          <a:endParaRPr lang="en-US"/>
        </a:p>
      </dgm:t>
    </dgm:pt>
    <dgm:pt modelId="{643A3F04-DB8C-4E83-821F-3DAB286C4E50}" type="pres">
      <dgm:prSet presAssocID="{5F3D16C7-88B4-4001-8901-A1C1DA715F8E}" presName="tile3" presStyleLbl="node1" presStyleIdx="2" presStyleCnt="4"/>
      <dgm:spPr/>
      <dgm:t>
        <a:bodyPr/>
        <a:lstStyle/>
        <a:p>
          <a:endParaRPr lang="en-US"/>
        </a:p>
      </dgm:t>
    </dgm:pt>
    <dgm:pt modelId="{C4B202B2-965F-41EB-A1C8-3764FCCC6182}" type="pres">
      <dgm:prSet presAssocID="{5F3D16C7-88B4-4001-8901-A1C1DA715F8E}" presName="tile3text" presStyleLbl="node1" presStyleIdx="2" presStyleCnt="4">
        <dgm:presLayoutVars>
          <dgm:chMax val="0"/>
          <dgm:chPref val="0"/>
          <dgm:bulletEnabled val="1"/>
        </dgm:presLayoutVars>
      </dgm:prSet>
      <dgm:spPr/>
      <dgm:t>
        <a:bodyPr/>
        <a:lstStyle/>
        <a:p>
          <a:endParaRPr lang="en-US"/>
        </a:p>
      </dgm:t>
    </dgm:pt>
    <dgm:pt modelId="{7AB637A4-93ED-499C-9A4B-3B609C6E714C}" type="pres">
      <dgm:prSet presAssocID="{5F3D16C7-88B4-4001-8901-A1C1DA715F8E}" presName="tile4" presStyleLbl="node1" presStyleIdx="3" presStyleCnt="4"/>
      <dgm:spPr/>
      <dgm:t>
        <a:bodyPr/>
        <a:lstStyle/>
        <a:p>
          <a:endParaRPr lang="en-US"/>
        </a:p>
      </dgm:t>
    </dgm:pt>
    <dgm:pt modelId="{3D087D0D-6EE4-49FA-880D-146F7C2048C4}" type="pres">
      <dgm:prSet presAssocID="{5F3D16C7-88B4-4001-8901-A1C1DA715F8E}" presName="tile4text" presStyleLbl="node1" presStyleIdx="3" presStyleCnt="4">
        <dgm:presLayoutVars>
          <dgm:chMax val="0"/>
          <dgm:chPref val="0"/>
          <dgm:bulletEnabled val="1"/>
        </dgm:presLayoutVars>
      </dgm:prSet>
      <dgm:spPr/>
      <dgm:t>
        <a:bodyPr/>
        <a:lstStyle/>
        <a:p>
          <a:endParaRPr lang="en-US"/>
        </a:p>
      </dgm:t>
    </dgm:pt>
    <dgm:pt modelId="{83C38522-A414-4941-987B-BC9CC4B416DC}" type="pres">
      <dgm:prSet presAssocID="{5F3D16C7-88B4-4001-8901-A1C1DA715F8E}" presName="centerTile" presStyleLbl="fgShp" presStyleIdx="0" presStyleCnt="1" custScaleX="174638">
        <dgm:presLayoutVars>
          <dgm:chMax val="0"/>
          <dgm:chPref val="0"/>
        </dgm:presLayoutVars>
      </dgm:prSet>
      <dgm:spPr/>
      <dgm:t>
        <a:bodyPr/>
        <a:lstStyle/>
        <a:p>
          <a:endParaRPr lang="en-US"/>
        </a:p>
      </dgm:t>
    </dgm:pt>
  </dgm:ptLst>
  <dgm:cxnLst>
    <dgm:cxn modelId="{321C6C77-D74D-445B-B2CC-C014040EBC51}" type="presOf" srcId="{455458C3-AD81-4604-82CB-D22F1A433676}" destId="{7AB637A4-93ED-499C-9A4B-3B609C6E714C}" srcOrd="0" destOrd="0" presId="urn:microsoft.com/office/officeart/2005/8/layout/matrix1"/>
    <dgm:cxn modelId="{B616A394-0DA9-4782-814F-A4DB8117125F}" srcId="{5513B652-CD06-49EC-90D1-65C47A800761}" destId="{455458C3-AD81-4604-82CB-D22F1A433676}" srcOrd="3" destOrd="0" parTransId="{795E66D3-D79F-458B-80FD-AA9429501AFF}" sibTransId="{A0B553E3-0615-4ADC-8A2C-9D6C48777396}"/>
    <dgm:cxn modelId="{00BDD843-53E2-42E2-81F6-BECB72E486AE}" srcId="{5513B652-CD06-49EC-90D1-65C47A800761}" destId="{70B0BFE3-E5CF-49BE-BDB8-DB5BCD813081}" srcOrd="2" destOrd="0" parTransId="{8F934491-6681-4087-AB3B-5CBE6D57F303}" sibTransId="{DEDA7A68-CCF8-4E2C-A778-4E49EB7E60A9}"/>
    <dgm:cxn modelId="{95CE1CAD-4A88-43B5-B373-1CF121494DEF}" srcId="{5513B652-CD06-49EC-90D1-65C47A800761}" destId="{EF91A659-D639-4E69-939A-D7ECDCA40BA4}" srcOrd="0" destOrd="0" parTransId="{0A869835-68EF-4665-910E-BF0E81C0236A}" sibTransId="{605866CF-691F-4E7B-A4DE-12436E56BDAE}"/>
    <dgm:cxn modelId="{581C15D4-3D3B-4433-829C-93B290C989D6}" srcId="{5F3D16C7-88B4-4001-8901-A1C1DA715F8E}" destId="{5513B652-CD06-49EC-90D1-65C47A800761}" srcOrd="0" destOrd="0" parTransId="{0B74707A-E9AE-4811-8028-19FA73D8A31B}" sibTransId="{BE4F4FEF-8DDC-4D41-8A69-F1222313B579}"/>
    <dgm:cxn modelId="{EE5181AF-2A53-4D39-AB44-0A6B772BD478}" type="presOf" srcId="{A820724D-E668-4EAD-B080-508C292634A2}" destId="{C519C9B6-F00C-49A5-AA78-F6AF947E4DF9}" srcOrd="0" destOrd="0" presId="urn:microsoft.com/office/officeart/2005/8/layout/matrix1"/>
    <dgm:cxn modelId="{8B04DCD9-6E77-47A1-9884-CD1C209BF9F0}" type="presOf" srcId="{EF91A659-D639-4E69-939A-D7ECDCA40BA4}" destId="{14EA89E4-6199-4190-9E6F-474DC81AC787}" srcOrd="1" destOrd="0" presId="urn:microsoft.com/office/officeart/2005/8/layout/matrix1"/>
    <dgm:cxn modelId="{38360D13-D7B1-4760-B4F2-CE427E5A2ACD}" type="presOf" srcId="{70B0BFE3-E5CF-49BE-BDB8-DB5BCD813081}" destId="{643A3F04-DB8C-4E83-821F-3DAB286C4E50}" srcOrd="0" destOrd="0" presId="urn:microsoft.com/office/officeart/2005/8/layout/matrix1"/>
    <dgm:cxn modelId="{4EF6C233-4B6D-4C28-ACF8-DEAB75D21648}" type="presOf" srcId="{5513B652-CD06-49EC-90D1-65C47A800761}" destId="{83C38522-A414-4941-987B-BC9CC4B416DC}" srcOrd="0" destOrd="0" presId="urn:microsoft.com/office/officeart/2005/8/layout/matrix1"/>
    <dgm:cxn modelId="{C7EA7C46-CD1D-4D2C-9B03-340884C77420}" srcId="{5513B652-CD06-49EC-90D1-65C47A800761}" destId="{A820724D-E668-4EAD-B080-508C292634A2}" srcOrd="1" destOrd="0" parTransId="{44B2F6A1-49E7-4872-BB20-E52AD667B361}" sibTransId="{E75A8CEC-C1A0-4E73-96EA-735F53724B41}"/>
    <dgm:cxn modelId="{846DB53F-A1E7-41A3-955F-4AE430B3D2B1}" type="presOf" srcId="{A820724D-E668-4EAD-B080-508C292634A2}" destId="{B5E0FAA0-E095-4505-96D5-C71864767D62}" srcOrd="1" destOrd="0" presId="urn:microsoft.com/office/officeart/2005/8/layout/matrix1"/>
    <dgm:cxn modelId="{61A25043-55A6-40F3-A914-7CCB45C67B25}" type="presOf" srcId="{5F3D16C7-88B4-4001-8901-A1C1DA715F8E}" destId="{288FCCA7-E904-41E0-AF73-9408BC062948}" srcOrd="0" destOrd="0" presId="urn:microsoft.com/office/officeart/2005/8/layout/matrix1"/>
    <dgm:cxn modelId="{081AE36D-CEAA-433C-BB59-BFB56DF851DD}" type="presOf" srcId="{70B0BFE3-E5CF-49BE-BDB8-DB5BCD813081}" destId="{C4B202B2-965F-41EB-A1C8-3764FCCC6182}" srcOrd="1" destOrd="0" presId="urn:microsoft.com/office/officeart/2005/8/layout/matrix1"/>
    <dgm:cxn modelId="{9465C93F-0204-4CEA-9806-30C5780684F6}" type="presOf" srcId="{455458C3-AD81-4604-82CB-D22F1A433676}" destId="{3D087D0D-6EE4-49FA-880D-146F7C2048C4}" srcOrd="1" destOrd="0" presId="urn:microsoft.com/office/officeart/2005/8/layout/matrix1"/>
    <dgm:cxn modelId="{888CA176-EF53-4B67-BFA7-FC3CED6764AE}" type="presOf" srcId="{EF91A659-D639-4E69-939A-D7ECDCA40BA4}" destId="{DBA7332C-569F-480C-B136-D41C2132C3B8}" srcOrd="0" destOrd="0" presId="urn:microsoft.com/office/officeart/2005/8/layout/matrix1"/>
    <dgm:cxn modelId="{3931F238-AC3D-4CFA-98C4-3ABB0E498A17}" type="presParOf" srcId="{288FCCA7-E904-41E0-AF73-9408BC062948}" destId="{0DA75C87-3A87-42D3-A248-37211C1AD8D3}" srcOrd="0" destOrd="0" presId="urn:microsoft.com/office/officeart/2005/8/layout/matrix1"/>
    <dgm:cxn modelId="{A319C83F-1DED-4D71-9A3C-CF928AF706E8}" type="presParOf" srcId="{0DA75C87-3A87-42D3-A248-37211C1AD8D3}" destId="{DBA7332C-569F-480C-B136-D41C2132C3B8}" srcOrd="0" destOrd="0" presId="urn:microsoft.com/office/officeart/2005/8/layout/matrix1"/>
    <dgm:cxn modelId="{83073857-DAFA-4FF2-9347-27CE463B6BE7}" type="presParOf" srcId="{0DA75C87-3A87-42D3-A248-37211C1AD8D3}" destId="{14EA89E4-6199-4190-9E6F-474DC81AC787}" srcOrd="1" destOrd="0" presId="urn:microsoft.com/office/officeart/2005/8/layout/matrix1"/>
    <dgm:cxn modelId="{6E98FC81-F9A7-4E9F-BA5F-4A4B6861352F}" type="presParOf" srcId="{0DA75C87-3A87-42D3-A248-37211C1AD8D3}" destId="{C519C9B6-F00C-49A5-AA78-F6AF947E4DF9}" srcOrd="2" destOrd="0" presId="urn:microsoft.com/office/officeart/2005/8/layout/matrix1"/>
    <dgm:cxn modelId="{8040992F-1B8F-409C-802B-5195543FD145}" type="presParOf" srcId="{0DA75C87-3A87-42D3-A248-37211C1AD8D3}" destId="{B5E0FAA0-E095-4505-96D5-C71864767D62}" srcOrd="3" destOrd="0" presId="urn:microsoft.com/office/officeart/2005/8/layout/matrix1"/>
    <dgm:cxn modelId="{8059562A-5928-4B23-A9DF-134827A4AB3A}" type="presParOf" srcId="{0DA75C87-3A87-42D3-A248-37211C1AD8D3}" destId="{643A3F04-DB8C-4E83-821F-3DAB286C4E50}" srcOrd="4" destOrd="0" presId="urn:microsoft.com/office/officeart/2005/8/layout/matrix1"/>
    <dgm:cxn modelId="{FA77C31E-66FF-4ED3-B61E-3C8485AB383C}" type="presParOf" srcId="{0DA75C87-3A87-42D3-A248-37211C1AD8D3}" destId="{C4B202B2-965F-41EB-A1C8-3764FCCC6182}" srcOrd="5" destOrd="0" presId="urn:microsoft.com/office/officeart/2005/8/layout/matrix1"/>
    <dgm:cxn modelId="{1505D346-E178-4B34-835E-D89B6FA54ECB}" type="presParOf" srcId="{0DA75C87-3A87-42D3-A248-37211C1AD8D3}" destId="{7AB637A4-93ED-499C-9A4B-3B609C6E714C}" srcOrd="6" destOrd="0" presId="urn:microsoft.com/office/officeart/2005/8/layout/matrix1"/>
    <dgm:cxn modelId="{BA522692-174C-44B4-9592-C5056F315DA3}" type="presParOf" srcId="{0DA75C87-3A87-42D3-A248-37211C1AD8D3}" destId="{3D087D0D-6EE4-49FA-880D-146F7C2048C4}" srcOrd="7" destOrd="0" presId="urn:microsoft.com/office/officeart/2005/8/layout/matrix1"/>
    <dgm:cxn modelId="{3D147161-64C5-4542-B9D6-585D2C9B68CA}" type="presParOf" srcId="{288FCCA7-E904-41E0-AF73-9408BC062948}" destId="{83C38522-A414-4941-987B-BC9CC4B416DC}" srcOrd="1" destOrd="0" presId="urn:microsoft.com/office/officeart/2005/8/layout/matrix1"/>
  </dgm:cxnLst>
  <dgm:bg>
    <a:noFill/>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A66111-AD53-4E70-9DF4-351BDC1B0D90}" type="datetimeFigureOut">
              <a:rPr lang="en-US" smtClean="0"/>
              <a:t>30/04/2021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CE71CE-4538-4290-921F-D141973BC1F7}" type="slidenum">
              <a:rPr lang="en-US" smtClean="0"/>
              <a:t>‹#›</a:t>
            </a:fld>
            <a:endParaRPr lang="en-US"/>
          </a:p>
        </p:txBody>
      </p:sp>
    </p:spTree>
    <p:extLst>
      <p:ext uri="{BB962C8B-B14F-4D97-AF65-F5344CB8AC3E}">
        <p14:creationId xmlns:p14="http://schemas.microsoft.com/office/powerpoint/2010/main" val="1603730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CE71CE-4538-4290-921F-D141973BC1F7}" type="slidenum">
              <a:rPr lang="en-US" smtClean="0"/>
              <a:t>18</a:t>
            </a:fld>
            <a:endParaRPr lang="en-US"/>
          </a:p>
        </p:txBody>
      </p:sp>
    </p:spTree>
    <p:extLst>
      <p:ext uri="{BB962C8B-B14F-4D97-AF65-F5344CB8AC3E}">
        <p14:creationId xmlns:p14="http://schemas.microsoft.com/office/powerpoint/2010/main" val="1686744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AE50AE-1C16-4D7C-8333-B52487AB206C}"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2504276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AE50AE-1C16-4D7C-8333-B52487AB206C}"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4120261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AE50AE-1C16-4D7C-8333-B52487AB206C}"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2864329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AE50AE-1C16-4D7C-8333-B52487AB206C}"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3322869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AE50AE-1C16-4D7C-8333-B52487AB206C}" type="datetimeFigureOut">
              <a:rPr lang="en-US" smtClean="0"/>
              <a:t>30/04/2021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1696317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AE50AE-1C16-4D7C-8333-B52487AB206C}" type="datetimeFigureOut">
              <a:rPr lang="en-US" smtClean="0"/>
              <a:t>30/04/2021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2061855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AE50AE-1C16-4D7C-8333-B52487AB206C}" type="datetimeFigureOut">
              <a:rPr lang="en-US" smtClean="0"/>
              <a:t>30/04/2021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3249266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AE50AE-1C16-4D7C-8333-B52487AB206C}" type="datetimeFigureOut">
              <a:rPr lang="en-US" smtClean="0"/>
              <a:t>30/04/2021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1499733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AE50AE-1C16-4D7C-8333-B52487AB206C}" type="datetimeFigureOut">
              <a:rPr lang="en-US" smtClean="0"/>
              <a:t>30/04/2021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316935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AE50AE-1C16-4D7C-8333-B52487AB206C}" type="datetimeFigureOut">
              <a:rPr lang="en-US" smtClean="0"/>
              <a:t>30/04/2021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1851927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AE50AE-1C16-4D7C-8333-B52487AB206C}" type="datetimeFigureOut">
              <a:rPr lang="en-US" smtClean="0"/>
              <a:t>30/04/2021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39B91E-558B-42DB-86DB-00307DD1FECA}" type="slidenum">
              <a:rPr lang="en-US" smtClean="0"/>
              <a:t>‹#›</a:t>
            </a:fld>
            <a:endParaRPr lang="en-US"/>
          </a:p>
        </p:txBody>
      </p:sp>
    </p:spTree>
    <p:extLst>
      <p:ext uri="{BB962C8B-B14F-4D97-AF65-F5344CB8AC3E}">
        <p14:creationId xmlns:p14="http://schemas.microsoft.com/office/powerpoint/2010/main" val="290835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AE50AE-1C16-4D7C-8333-B52487AB206C}" type="datetimeFigureOut">
              <a:rPr lang="en-US" smtClean="0"/>
              <a:t>30/04/2021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39B91E-558B-42DB-86DB-00307DD1FECA}" type="slidenum">
              <a:rPr lang="en-US" smtClean="0"/>
              <a:t>‹#›</a:t>
            </a:fld>
            <a:endParaRPr lang="en-US"/>
          </a:p>
        </p:txBody>
      </p:sp>
    </p:spTree>
    <p:extLst>
      <p:ext uri="{BB962C8B-B14F-4D97-AF65-F5344CB8AC3E}">
        <p14:creationId xmlns:p14="http://schemas.microsoft.com/office/powerpoint/2010/main" val="398412524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478" y="136479"/>
            <a:ext cx="11928143" cy="1269240"/>
          </a:xfrm>
        </p:spPr>
        <p:txBody>
          <a:bodyPr>
            <a:noAutofit/>
          </a:bodyPr>
          <a:lstStyle/>
          <a:p>
            <a:pPr algn="l"/>
            <a:r>
              <a:rPr lang="en-US" sz="2400" b="1" dirty="0" smtClean="0">
                <a:latin typeface="Times New Roman" panose="02020603050405020304" pitchFamily="18" charset="0"/>
                <a:cs typeface="Times New Roman" panose="02020603050405020304" pitchFamily="18" charset="0"/>
              </a:rPr>
              <a:t>MODULE 3. ORGANIZATIONAL </a:t>
            </a:r>
            <a:r>
              <a:rPr lang="en-US" sz="2400" b="1" dirty="0" smtClean="0">
                <a:latin typeface="Times New Roman" panose="02020603050405020304" pitchFamily="18" charset="0"/>
                <a:cs typeface="Times New Roman" panose="02020603050405020304" pitchFamily="18" charset="0"/>
              </a:rPr>
              <a:t>CULTURE AND </a:t>
            </a:r>
            <a:r>
              <a:rPr lang="en-US" sz="2400" b="1" dirty="0" smtClean="0">
                <a:latin typeface="Times New Roman" panose="02020603050405020304" pitchFamily="18" charset="0"/>
                <a:cs typeface="Times New Roman" panose="02020603050405020304" pitchFamily="18" charset="0"/>
              </a:rPr>
              <a:t>CHANGE MANAGEMENT</a:t>
            </a:r>
            <a:endParaRPr lang="en-US" sz="24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0" y="1528550"/>
            <a:ext cx="7861110" cy="5302155"/>
          </a:xfrm>
        </p:spPr>
        <p:txBody>
          <a:bodyPr>
            <a:noAutofit/>
          </a:bodyPr>
          <a:lstStyle/>
          <a:p>
            <a:pPr marL="457200" indent="-457200" algn="l">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Work Culture</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Meaning and Dimensions</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Functions</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Ways of Making Work Culture Effective and Lively</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Methods of Transmitting Culture</a:t>
            </a:r>
          </a:p>
          <a:p>
            <a:pPr marL="457200" indent="-457200" algn="l">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Work Conflicts</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Meaning and Nature</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Types</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Sources</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Consequences</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Strategies of Resolving Conflicts</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Model of Conflict</a:t>
            </a:r>
          </a:p>
          <a:p>
            <a:pPr marL="800100" lvl="1" indent="-342900" algn="l">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Meaning and Types of Negotiation</a:t>
            </a:r>
          </a:p>
        </p:txBody>
      </p:sp>
    </p:spTree>
    <p:extLst>
      <p:ext uri="{BB962C8B-B14F-4D97-AF65-F5344CB8AC3E}">
        <p14:creationId xmlns:p14="http://schemas.microsoft.com/office/powerpoint/2010/main" val="3095194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24" y="0"/>
            <a:ext cx="11279876" cy="955343"/>
          </a:xfrm>
        </p:spPr>
        <p:txBody>
          <a:bodyPr/>
          <a:lstStyle/>
          <a:p>
            <a:r>
              <a:rPr lang="en-US" dirty="0" smtClean="0">
                <a:latin typeface="Times New Roman" panose="02020603050405020304" pitchFamily="18" charset="0"/>
                <a:cs typeface="Times New Roman" panose="02020603050405020304" pitchFamily="18" charset="0"/>
              </a:rPr>
              <a:t>METHODS OF TRANSMITTING CULTURE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352" y="846161"/>
            <a:ext cx="12099879" cy="5902657"/>
          </a:xfrm>
          <a:noFill/>
        </p:spPr>
        <p:txBody>
          <a:bodyPr>
            <a:normAutofit/>
          </a:bodyPr>
          <a:lstStyle/>
          <a:p>
            <a:pPr marL="0" indent="0">
              <a:buNone/>
            </a:pPr>
            <a:r>
              <a:rPr lang="en-US" dirty="0" smtClean="0">
                <a:latin typeface="Times New Roman" panose="02020603050405020304" pitchFamily="18" charset="0"/>
                <a:cs typeface="Times New Roman" panose="02020603050405020304" pitchFamily="18" charset="0"/>
              </a:rPr>
              <a:t>organizational culture is transmitted to employees in a number of ways, which is shown in the following chart:</a:t>
            </a:r>
          </a:p>
        </p:txBody>
      </p:sp>
      <p:sp>
        <p:nvSpPr>
          <p:cNvPr id="4" name="Rectangle 3"/>
          <p:cNvSpPr/>
          <p:nvPr/>
        </p:nvSpPr>
        <p:spPr>
          <a:xfrm>
            <a:off x="4248808" y="1580726"/>
            <a:ext cx="3343692" cy="49029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sz="2000" dirty="0" smtClean="0">
                <a:solidFill>
                  <a:schemeClr val="tx1"/>
                </a:solidFill>
                <a:latin typeface="Times New Roman" panose="02020603050405020304" pitchFamily="18" charset="0"/>
                <a:cs typeface="Times New Roman" panose="02020603050405020304" pitchFamily="18" charset="0"/>
              </a:rPr>
              <a:t>TRANSMITTING CULTURE</a:t>
            </a:r>
          </a:p>
          <a:p>
            <a:pPr algn="ctr"/>
            <a:r>
              <a:rPr lang="en-US" dirty="0" smtClean="0">
                <a:latin typeface="Times New Roman" panose="02020603050405020304" pitchFamily="18" charset="0"/>
                <a:cs typeface="Times New Roman" panose="02020603050405020304" pitchFamily="18" charset="0"/>
              </a:rPr>
              <a:t>ANSMITTING CULTURE</a:t>
            </a:r>
          </a:p>
        </p:txBody>
      </p:sp>
      <p:sp>
        <p:nvSpPr>
          <p:cNvPr id="5" name="Rectangle 4"/>
          <p:cNvSpPr/>
          <p:nvPr/>
        </p:nvSpPr>
        <p:spPr>
          <a:xfrm>
            <a:off x="217938" y="3144136"/>
            <a:ext cx="2023282" cy="4503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anose="02020603050405020304" pitchFamily="18" charset="0"/>
                <a:cs typeface="Times New Roman" panose="02020603050405020304" pitchFamily="18" charset="0"/>
              </a:rPr>
              <a:t>Stories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2650144" y="3185847"/>
            <a:ext cx="1856095" cy="4230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anose="02020603050405020304" pitchFamily="18" charset="0"/>
                <a:cs typeface="Times New Roman" panose="02020603050405020304" pitchFamily="18" charset="0"/>
              </a:rPr>
              <a:t>Rituals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7" name="Rectangle 6"/>
          <p:cNvSpPr/>
          <p:nvPr/>
        </p:nvSpPr>
        <p:spPr>
          <a:xfrm>
            <a:off x="4957535" y="3135102"/>
            <a:ext cx="2088107" cy="4715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anose="02020603050405020304" pitchFamily="18" charset="0"/>
                <a:cs typeface="Times New Roman" panose="02020603050405020304" pitchFamily="18" charset="0"/>
              </a:rPr>
              <a:t>Ceremonies</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8" name="Rectangle 7"/>
          <p:cNvSpPr/>
          <p:nvPr/>
        </p:nvSpPr>
        <p:spPr>
          <a:xfrm>
            <a:off x="7577424" y="3153024"/>
            <a:ext cx="1924331" cy="4539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Times New Roman" panose="02020603050405020304" pitchFamily="18" charset="0"/>
                <a:cs typeface="Times New Roman" panose="02020603050405020304" pitchFamily="18" charset="0"/>
              </a:rPr>
              <a:t>Physical Symbols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9" name="Rectangle 8"/>
          <p:cNvSpPr/>
          <p:nvPr/>
        </p:nvSpPr>
        <p:spPr>
          <a:xfrm>
            <a:off x="10033538" y="3147685"/>
            <a:ext cx="2129050" cy="4600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anose="02020603050405020304" pitchFamily="18" charset="0"/>
                <a:cs typeface="Times New Roman" panose="02020603050405020304" pitchFamily="18" charset="0"/>
              </a:rPr>
              <a:t>Languages</a:t>
            </a:r>
            <a:endParaRPr lang="en-US" dirty="0">
              <a:solidFill>
                <a:schemeClr val="tx1"/>
              </a:solidFill>
              <a:latin typeface="Times New Roman" panose="02020603050405020304" pitchFamily="18" charset="0"/>
              <a:cs typeface="Times New Roman" panose="02020603050405020304" pitchFamily="18" charset="0"/>
            </a:endParaRPr>
          </a:p>
        </p:txBody>
      </p:sp>
      <p:cxnSp>
        <p:nvCxnSpPr>
          <p:cNvPr id="11" name="Straight Arrow Connector 10"/>
          <p:cNvCxnSpPr>
            <a:endCxn id="5" idx="0"/>
          </p:cNvCxnSpPr>
          <p:nvPr/>
        </p:nvCxnSpPr>
        <p:spPr>
          <a:xfrm flipH="1">
            <a:off x="1229579" y="2084105"/>
            <a:ext cx="3019229" cy="10600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6" idx="0"/>
          </p:cNvCxnSpPr>
          <p:nvPr/>
        </p:nvCxnSpPr>
        <p:spPr>
          <a:xfrm flipH="1">
            <a:off x="3578192" y="2084105"/>
            <a:ext cx="1650924" cy="11017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7" idx="0"/>
          </p:cNvCxnSpPr>
          <p:nvPr/>
        </p:nvCxnSpPr>
        <p:spPr>
          <a:xfrm>
            <a:off x="6001588" y="2084105"/>
            <a:ext cx="1" cy="1050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8" idx="0"/>
          </p:cNvCxnSpPr>
          <p:nvPr/>
        </p:nvCxnSpPr>
        <p:spPr>
          <a:xfrm>
            <a:off x="6798680" y="2068354"/>
            <a:ext cx="1740910" cy="10846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9" idx="0"/>
          </p:cNvCxnSpPr>
          <p:nvPr/>
        </p:nvCxnSpPr>
        <p:spPr>
          <a:xfrm>
            <a:off x="7482353" y="2073693"/>
            <a:ext cx="3615710" cy="10739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5365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063" y="0"/>
            <a:ext cx="10515600" cy="822230"/>
          </a:xfrm>
        </p:spPr>
        <p:txBody>
          <a:bodyPr>
            <a:normAutofit/>
          </a:bodyPr>
          <a:lstStyle/>
          <a:p>
            <a:r>
              <a:rPr lang="en-US" sz="4000" dirty="0" smtClean="0">
                <a:latin typeface="Times New Roman" panose="02020603050405020304" pitchFamily="18" charset="0"/>
                <a:cs typeface="Times New Roman" panose="02020603050405020304" pitchFamily="18" charset="0"/>
              </a:rPr>
              <a:t>METHODS OF TRANSMITTING CULTURE</a:t>
            </a:r>
            <a:endParaRPr lang="en-US" sz="4000" dirty="0"/>
          </a:p>
        </p:txBody>
      </p:sp>
      <p:sp>
        <p:nvSpPr>
          <p:cNvPr id="3" name="Content Placeholder 2"/>
          <p:cNvSpPr>
            <a:spLocks noGrp="1"/>
          </p:cNvSpPr>
          <p:nvPr>
            <p:ph idx="1"/>
          </p:nvPr>
        </p:nvSpPr>
        <p:spPr>
          <a:xfrm>
            <a:off x="0" y="822230"/>
            <a:ext cx="12191999" cy="5919764"/>
          </a:xfrm>
        </p:spPr>
        <p:txBody>
          <a:bodyPr>
            <a:normAutofit/>
          </a:bodyPr>
          <a:lstStyle/>
          <a:p>
            <a:pPr marL="514350" indent="-514350">
              <a:buFont typeface="+mj-lt"/>
              <a:buAutoNum type="arabicPeriod"/>
            </a:pPr>
            <a:r>
              <a:rPr lang="en-US" sz="2000" dirty="0" smtClean="0">
                <a:latin typeface="Times New Roman" panose="02020603050405020304" pitchFamily="18" charset="0"/>
                <a:cs typeface="Times New Roman" panose="02020603050405020304" pitchFamily="18" charset="0"/>
              </a:rPr>
              <a:t>Stories : Stories contain narration of events that highlight the values, norms, rules, policies, and practices of the organization Stories are useful because they preserve the primary values of the organization by anchoring the present in the past and provide explanations and legitimacy for current practices. Stories told to the employees can have a profound impact on the organizational culture. When success stories are constantly narrated, employees start relating facts and incidents in these stories with their situations and </a:t>
            </a:r>
            <a:r>
              <a:rPr lang="en-US" sz="2000" dirty="0" err="1" smtClean="0">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 If stories told are not real and true, then, it can lead to mistrust. Credible stories can act as norms for employee </a:t>
            </a:r>
            <a:r>
              <a:rPr lang="en-US" sz="2000" dirty="0" err="1" smtClean="0">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 organizational stories can facilitate the employees to answer several questions like:</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How does manager react to mistakes?</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Why do employees get fired?</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How are employees promoted?</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How does the organization deal with crises?</a:t>
            </a:r>
          </a:p>
          <a:p>
            <a:pPr marL="457200" indent="-457200">
              <a:buFont typeface="+mj-lt"/>
              <a:buAutoNum type="arabicPeriod"/>
            </a:pPr>
            <a:r>
              <a:rPr lang="en-US" sz="2200" dirty="0" smtClean="0">
                <a:latin typeface="Times New Roman" panose="02020603050405020304" pitchFamily="18" charset="0"/>
                <a:cs typeface="Times New Roman" panose="02020603050405020304" pitchFamily="18" charset="0"/>
              </a:rPr>
              <a:t>Rituals: Rituals are the programmed routines of daily organizational life that dramatize the culture of the organization, They are repetitive sequences of activities that express and reinforce the key values of the organization. Rituals include:</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How are visitors greeted in the organization?</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How often does manager visit the subordinates?</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How do employees communicate with each other?</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How are employees dressed?</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How much time employees take for lunch?</a:t>
            </a:r>
          </a:p>
        </p:txBody>
      </p:sp>
    </p:spTree>
    <p:extLst>
      <p:ext uri="{BB962C8B-B14F-4D97-AF65-F5344CB8AC3E}">
        <p14:creationId xmlns:p14="http://schemas.microsoft.com/office/powerpoint/2010/main" val="3957265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42779" cy="696036"/>
          </a:xfrm>
        </p:spPr>
        <p:txBody>
          <a:bodyPr>
            <a:normAutofit/>
          </a:bodyPr>
          <a:lstStyle/>
          <a:p>
            <a:r>
              <a:rPr lang="en-US" sz="3600" dirty="0" smtClean="0">
                <a:latin typeface="Times New Roman" panose="02020603050405020304" pitchFamily="18" charset="0"/>
                <a:cs typeface="Times New Roman" panose="02020603050405020304" pitchFamily="18" charset="0"/>
              </a:rPr>
              <a:t>METHODS OF TRANSMITTING CULTURE</a:t>
            </a:r>
            <a:endParaRPr lang="en-US" sz="3600" dirty="0"/>
          </a:p>
        </p:txBody>
      </p:sp>
      <p:sp>
        <p:nvSpPr>
          <p:cNvPr id="3" name="Content Placeholder 2"/>
          <p:cNvSpPr>
            <a:spLocks noGrp="1"/>
          </p:cNvSpPr>
          <p:nvPr>
            <p:ph idx="1"/>
          </p:nvPr>
        </p:nvSpPr>
        <p:spPr>
          <a:xfrm>
            <a:off x="101221" y="696036"/>
            <a:ext cx="11267364" cy="6052781"/>
          </a:xfrm>
        </p:spPr>
        <p:txBody>
          <a:bodyPr>
            <a:normAutofit/>
          </a:bodyPr>
          <a:lstStyle/>
          <a:p>
            <a:pPr marL="457200" indent="-457200">
              <a:buFont typeface="+mj-lt"/>
              <a:buAutoNum type="arabicPeriod" startAt="3"/>
            </a:pPr>
            <a:r>
              <a:rPr lang="en-US" sz="2000" dirty="0" smtClean="0">
                <a:latin typeface="Times New Roman" panose="02020603050405020304" pitchFamily="18" charset="0"/>
                <a:cs typeface="Times New Roman" panose="02020603050405020304" pitchFamily="18" charset="0"/>
              </a:rPr>
              <a:t>Ceremonies : organizations can transmit their culture by conducting various types of ceremonies. Elaborate sets of activities that are enacted time and again on important occasions are known are ceremonies. Ceremonies are more formal artifacts than rituals. Ceremonies provide opportunities to reward and recognize employees whose </a:t>
            </a:r>
            <a:r>
              <a:rPr lang="en-US" sz="2000" dirty="0" err="1" smtClean="0">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 is congruent with the values of the organization. Examples of ceremonies include:</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Celebrating a launch of a new product</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Celebrating a newly acquired contract</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Rewarding employees publicly, etc.</a:t>
            </a:r>
          </a:p>
          <a:p>
            <a:pPr marL="457200" indent="-457200">
              <a:buFont typeface="+mj-lt"/>
              <a:buAutoNum type="arabicPeriod" startAt="4"/>
            </a:pPr>
            <a:r>
              <a:rPr lang="en-US" sz="2200" dirty="0" smtClean="0">
                <a:latin typeface="Times New Roman" panose="02020603050405020304" pitchFamily="18" charset="0"/>
                <a:cs typeface="Times New Roman" panose="02020603050405020304" pitchFamily="18" charset="0"/>
              </a:rPr>
              <a:t>Physical Symbols: Physical symbols in organizations are often used to represent and support organizational culture. Physical layout and settings in organizations convey the type of culture adopted by organizations. For instance, if there are same cubicles for all the levels of employees, and that everyone has a common workplace and meeting rooms, then, it indicates that the organization values openness, equality, creativity and flexibility. The layout of corporate headquarters, the type of automobile given to top executives, size of offices, elegance of furnishings, etc. are some of the examples of physical symbols that spells out organizational culture. These physical symbols convey to employees:</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Who is important in the organization? </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To what extent is equality followed in the organization? .</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What kind of </a:t>
            </a:r>
            <a:r>
              <a:rPr lang="en-US" sz="1800" dirty="0" err="1" smtClean="0">
                <a:latin typeface="Times New Roman" panose="02020603050405020304" pitchFamily="18" charset="0"/>
                <a:cs typeface="Times New Roman" panose="02020603050405020304" pitchFamily="18" charset="0"/>
              </a:rPr>
              <a:t>behaviour</a:t>
            </a:r>
            <a:r>
              <a:rPr lang="en-US" sz="1800" dirty="0" smtClean="0">
                <a:latin typeface="Times New Roman" panose="02020603050405020304" pitchFamily="18" charset="0"/>
                <a:cs typeface="Times New Roman" panose="02020603050405020304" pitchFamily="18" charset="0"/>
              </a:rPr>
              <a:t> is expected from the employees?</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3524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671" y="805218"/>
            <a:ext cx="10317707" cy="6052782"/>
          </a:xfrm>
        </p:spPr>
        <p:txBody>
          <a:bodyPr>
            <a:normAutofit/>
          </a:bodyPr>
          <a:lstStyle/>
          <a:p>
            <a:pPr marL="457200" indent="-457200">
              <a:buFont typeface="+mj-lt"/>
              <a:buAutoNum type="arabicPeriod" startAt="5"/>
            </a:pPr>
            <a:r>
              <a:rPr lang="en-US" sz="2400" dirty="0" smtClean="0">
                <a:latin typeface="Times New Roman" panose="02020603050405020304" pitchFamily="18" charset="0"/>
                <a:cs typeface="Times New Roman" panose="02020603050405020304" pitchFamily="18" charset="0"/>
              </a:rPr>
              <a:t>Language: Language of the workplace forms an important part of organizational culture. Language as a symbol of transmitting organizational culture can be understood by the way in which the employees address co-workers, describe customers, express anger, and greet stakeholders. organization develops language to describe its customers, offices, </a:t>
            </a:r>
            <a:r>
              <a:rPr lang="en-US" sz="2400" dirty="0" err="1" smtClean="0">
                <a:latin typeface="Times New Roman" panose="02020603050405020304" pitchFamily="18" charset="0"/>
                <a:cs typeface="Times New Roman" panose="02020603050405020304" pitchFamily="18" charset="0"/>
              </a:rPr>
              <a:t>equipments</a:t>
            </a:r>
            <a:r>
              <a:rPr lang="en-US" sz="2400" dirty="0" smtClean="0">
                <a:latin typeface="Times New Roman" panose="02020603050405020304" pitchFamily="18" charset="0"/>
                <a:cs typeface="Times New Roman" panose="02020603050405020304" pitchFamily="18" charset="0"/>
              </a:rPr>
              <a:t>, products, hey personnel, suppliers, etc., which is not commonly used by general public. This language unites the members of the organization together and helps in strengthening the culture.</a:t>
            </a:r>
          </a:p>
          <a:p>
            <a:pPr marL="0" indent="0">
              <a:buNone/>
            </a:pPr>
            <a:r>
              <a:rPr lang="en-US" sz="2400" dirty="0" smtClean="0">
                <a:latin typeface="Times New Roman" panose="02020603050405020304" pitchFamily="18" charset="0"/>
                <a:cs typeface="Times New Roman" panose="02020603050405020304" pitchFamily="18" charset="0"/>
              </a:rPr>
              <a:t>New employees are frequently overwhelmed with acronyms and jargons. After settling for few months, such terminologies become a part of their language, and thus get assimilated into the organizational culture.</a:t>
            </a:r>
            <a:endParaRPr lang="en-US" sz="24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477671" y="0"/>
            <a:ext cx="8960893" cy="805218"/>
          </a:xfrm>
        </p:spPr>
        <p:txBody>
          <a:bodyPr>
            <a:normAutofit/>
          </a:bodyPr>
          <a:lstStyle/>
          <a:p>
            <a:r>
              <a:rPr lang="en-US" sz="3600" dirty="0" smtClean="0">
                <a:latin typeface="Times New Roman" panose="02020603050405020304" pitchFamily="18" charset="0"/>
                <a:cs typeface="Times New Roman" panose="02020603050405020304" pitchFamily="18" charset="0"/>
              </a:rPr>
              <a:t>METHODS OF TRANSMITTING CULTURE</a:t>
            </a:r>
            <a:endParaRPr lang="en-US" sz="3600" dirty="0"/>
          </a:p>
        </p:txBody>
      </p:sp>
    </p:spTree>
    <p:extLst>
      <p:ext uri="{BB962C8B-B14F-4D97-AF65-F5344CB8AC3E}">
        <p14:creationId xmlns:p14="http://schemas.microsoft.com/office/powerpoint/2010/main" val="3959509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702" y="13648"/>
            <a:ext cx="6728346" cy="1596788"/>
          </a:xfrm>
        </p:spPr>
        <p:txBody>
          <a:bodyPr>
            <a:noAutofit/>
          </a:bodyPr>
          <a:lstStyle/>
          <a:p>
            <a:pPr algn="ctr"/>
            <a:r>
              <a:rPr lang="en-US" dirty="0" smtClean="0">
                <a:latin typeface="Times New Roman" panose="02020603050405020304" pitchFamily="18" charset="0"/>
                <a:cs typeface="Times New Roman" panose="02020603050405020304" pitchFamily="18" charset="0"/>
              </a:rPr>
              <a:t>WORK CONFLICTS</a:t>
            </a:r>
            <a:br>
              <a:rPr lang="en-US"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MEANING AND NATURE OF CONFLICT</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9181" y="1610435"/>
            <a:ext cx="10003809" cy="5247563"/>
          </a:xfrm>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Conflicts may be referred as a disagreement. Work conflict is also called as Organizational Conflict. Organizational conflict refers to the disagreement over the attainment of goals or the means to achieve the goals. It is a situation in which two or more parties feel themselves in opposition.</a:t>
            </a:r>
          </a:p>
          <a:p>
            <a:pPr marL="0" indent="0">
              <a:buNone/>
            </a:pPr>
            <a:r>
              <a:rPr lang="en-US" sz="2400" dirty="0" smtClean="0">
                <a:latin typeface="Times New Roman" panose="02020603050405020304" pitchFamily="18" charset="0"/>
                <a:cs typeface="Times New Roman" panose="02020603050405020304" pitchFamily="18" charset="0"/>
              </a:rPr>
              <a:t>Chung and </a:t>
            </a:r>
            <a:r>
              <a:rPr lang="en-US" sz="2400" dirty="0" err="1" smtClean="0">
                <a:latin typeface="Times New Roman" panose="02020603050405020304" pitchFamily="18" charset="0"/>
                <a:cs typeface="Times New Roman" panose="02020603050405020304" pitchFamily="18" charset="0"/>
              </a:rPr>
              <a:t>Megginson</a:t>
            </a:r>
            <a:r>
              <a:rPr lang="en-US" sz="2400" dirty="0" smtClean="0">
                <a:latin typeface="Times New Roman" panose="02020603050405020304" pitchFamily="18" charset="0"/>
                <a:cs typeface="Times New Roman" panose="02020603050405020304" pitchFamily="18" charset="0"/>
              </a:rPr>
              <a:t> define conflict as "the struggle between incompatible or opposing needs, wishes, ideas, interests, or people. Conflict arises when individuals or groups encounter goals that both parties cannot obtain satisfactorily".</a:t>
            </a:r>
          </a:p>
          <a:p>
            <a:pPr marL="0" indent="0">
              <a:buNone/>
            </a:pPr>
            <a:r>
              <a:rPr lang="en-US" sz="2400" dirty="0" smtClean="0">
                <a:latin typeface="Times New Roman" panose="02020603050405020304" pitchFamily="18" charset="0"/>
                <a:cs typeface="Times New Roman" panose="02020603050405020304" pitchFamily="18" charset="0"/>
              </a:rPr>
              <a:t>According to Stephen Robbins, conflict is defined as "a process that begins when one party perceives that another party has negatively affected, or is about to negatively affect, something that the first party cares about".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9057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962099" cy="764275"/>
          </a:xfrm>
        </p:spPr>
        <p:txBody>
          <a:bodyPr>
            <a:normAutofit/>
          </a:bodyPr>
          <a:lstStyle/>
          <a:p>
            <a:r>
              <a:rPr lang="en-US" sz="4000" dirty="0" smtClean="0">
                <a:latin typeface="Times New Roman" panose="02020603050405020304" pitchFamily="18" charset="0"/>
                <a:cs typeface="Times New Roman" panose="02020603050405020304" pitchFamily="18" charset="0"/>
              </a:rPr>
              <a:t>WORK CONFLICTS</a:t>
            </a:r>
            <a:endParaRPr lang="en-US" sz="4000" dirty="0"/>
          </a:p>
        </p:txBody>
      </p:sp>
      <p:sp>
        <p:nvSpPr>
          <p:cNvPr id="3" name="Content Placeholder 2"/>
          <p:cNvSpPr>
            <a:spLocks noGrp="1"/>
          </p:cNvSpPr>
          <p:nvPr>
            <p:ph idx="1"/>
          </p:nvPr>
        </p:nvSpPr>
        <p:spPr>
          <a:xfrm>
            <a:off x="1" y="668741"/>
            <a:ext cx="9143999" cy="6189259"/>
          </a:xfrm>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 The features of conflict are explained as follows:</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Incompatibility of Goals: Conflict arises due to disagreement on certain work related issues. It arises within an individual when there is incompatibility of his own goals, or when there is incompatibility of goals between two individuals, or between two groups.</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Conflict is Inevitable : In any organization, there can be some degree of conflict in almost every working relationship. Conflict is a natural and inevitable outcome in any group, which may not necessarily have a negative effect on the organization. Some conflicts like functional conflict is necessary to organizational performance. Improve</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Conflict is Different from Competition : Conflict and competition cannot be used interchangeably. Conflict occurs when individuals or groups have incompatible goals and they try to interfere with each other in order to attain their goals. On the other hand, competition takes place when respective individuals or groups have incompatible goals but they do not interfere with each other in order to attain their respective goals.</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Relationship Between Conflict and organizational Performance: There is a close relationship between conflict and organizational performance. The organization performance may be low, when there is intense or low conflict. When there is moderate or optimum level of conflict, the organization performance is high.</a:t>
            </a:r>
          </a:p>
        </p:txBody>
      </p:sp>
    </p:spTree>
    <p:extLst>
      <p:ext uri="{BB962C8B-B14F-4D97-AF65-F5344CB8AC3E}">
        <p14:creationId xmlns:p14="http://schemas.microsoft.com/office/powerpoint/2010/main" val="2037868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339988" cy="600501"/>
          </a:xfrm>
        </p:spPr>
        <p:txBody>
          <a:bodyPr>
            <a:normAutofit fontScale="90000"/>
          </a:bodyPr>
          <a:lstStyle/>
          <a:p>
            <a:r>
              <a:rPr lang="en-US" sz="4000" dirty="0" smtClean="0">
                <a:latin typeface="Times New Roman" panose="02020603050405020304" pitchFamily="18" charset="0"/>
                <a:cs typeface="Times New Roman" panose="02020603050405020304" pitchFamily="18" charset="0"/>
              </a:rPr>
              <a:t>WORK CONFLICTS</a:t>
            </a:r>
            <a:endParaRPr lang="en-US" sz="4000" dirty="0"/>
          </a:p>
        </p:txBody>
      </p:sp>
      <p:sp>
        <p:nvSpPr>
          <p:cNvPr id="3" name="Content Placeholder 2"/>
          <p:cNvSpPr>
            <a:spLocks noGrp="1"/>
          </p:cNvSpPr>
          <p:nvPr>
            <p:ph idx="1"/>
          </p:nvPr>
        </p:nvSpPr>
        <p:spPr>
          <a:xfrm>
            <a:off x="0" y="600500"/>
            <a:ext cx="9894627" cy="6257499"/>
          </a:xfrm>
        </p:spPr>
        <p:txBody>
          <a:bodyPr>
            <a:normAutofit/>
          </a:bodyPr>
          <a:lstStyle/>
          <a:p>
            <a:pPr marL="457200" indent="-457200">
              <a:buFont typeface="+mj-lt"/>
              <a:buAutoNum type="arabicPeriod" startAt="5"/>
            </a:pPr>
            <a:r>
              <a:rPr lang="en-US" sz="2000" dirty="0" smtClean="0">
                <a:latin typeface="Times New Roman" panose="02020603050405020304" pitchFamily="18" charset="0"/>
                <a:cs typeface="Times New Roman" panose="02020603050405020304" pitchFamily="18" charset="0"/>
              </a:rPr>
              <a:t>Levels of Conflict : Conflict can occur within an employee, between individuals or groups, and across organizations as they compete or deal with each other. There can be intrapersonal conflict, interpersonal conflict, and intergroup conflict.</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Intrapersonal conflict takes place within an individual, as a result of competing roles taken in an organization. For instance, a manager may take up the role of providing better facilities to the workers, and at the same time may be responsible to reduce the operating costs.</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Interpersonal conflict takes place when a disagreement occurs between two persons in an organization.</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Intergroup conflict takes place when one group such as a department, disagrees with another group.</a:t>
            </a:r>
          </a:p>
          <a:p>
            <a:pPr marL="457200" indent="-457200">
              <a:buFont typeface="+mj-lt"/>
              <a:buAutoNum type="arabicPeriod" startAt="6"/>
            </a:pPr>
            <a:r>
              <a:rPr lang="en-US" sz="2000" dirty="0" smtClean="0">
                <a:latin typeface="Times New Roman" panose="02020603050405020304" pitchFamily="18" charset="0"/>
                <a:cs typeface="Times New Roman" panose="02020603050405020304" pitchFamily="18" charset="0"/>
              </a:rPr>
              <a:t>Sources of Conflict : Conflict may arise due to the following reasons:</a:t>
            </a:r>
          </a:p>
          <a:p>
            <a:pPr lvl="1">
              <a:buFont typeface="Courier New" panose="02070309020205020404" pitchFamily="49" charset="0"/>
              <a:buChar char="o"/>
            </a:pPr>
            <a:r>
              <a:rPr lang="fr-FR" sz="1800" dirty="0" err="1" smtClean="0">
                <a:latin typeface="Times New Roman" panose="02020603050405020304" pitchFamily="18" charset="0"/>
                <a:cs typeface="Times New Roman" panose="02020603050405020304" pitchFamily="18" charset="0"/>
              </a:rPr>
              <a:t>Personal</a:t>
            </a:r>
            <a:r>
              <a:rPr lang="fr-FR" sz="1800" dirty="0" smtClean="0">
                <a:latin typeface="Times New Roman" panose="02020603050405020304" pitchFamily="18" charset="0"/>
                <a:cs typeface="Times New Roman" panose="02020603050405020304" pitchFamily="18" charset="0"/>
              </a:rPr>
              <a:t> </a:t>
            </a:r>
            <a:r>
              <a:rPr lang="fr-FR" sz="1800" dirty="0" err="1" smtClean="0">
                <a:latin typeface="Times New Roman" panose="02020603050405020304" pitchFamily="18" charset="0"/>
                <a:cs typeface="Times New Roman" panose="02020603050405020304" pitchFamily="18" charset="0"/>
              </a:rPr>
              <a:t>prejudices</a:t>
            </a:r>
            <a:endParaRPr lang="fr-FR" sz="1800" dirty="0" smtClean="0">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r>
              <a:rPr lang="fr-FR" sz="1800" dirty="0" err="1" smtClean="0">
                <a:latin typeface="Times New Roman" panose="02020603050405020304" pitchFamily="18" charset="0"/>
                <a:cs typeface="Times New Roman" panose="02020603050405020304" pitchFamily="18" charset="0"/>
              </a:rPr>
              <a:t>Role</a:t>
            </a:r>
            <a:r>
              <a:rPr lang="fr-FR" sz="1800" dirty="0" smtClean="0">
                <a:latin typeface="Times New Roman" panose="02020603050405020304" pitchFamily="18" charset="0"/>
                <a:cs typeface="Times New Roman" panose="02020603050405020304" pitchFamily="18" charset="0"/>
              </a:rPr>
              <a:t> </a:t>
            </a:r>
            <a:r>
              <a:rPr lang="fr-FR" sz="1800" dirty="0" err="1" smtClean="0">
                <a:latin typeface="Times New Roman" panose="02020603050405020304" pitchFamily="18" charset="0"/>
                <a:cs typeface="Times New Roman" panose="02020603050405020304" pitchFamily="18" charset="0"/>
              </a:rPr>
              <a:t>conflict</a:t>
            </a:r>
            <a:endParaRPr lang="fr-FR" sz="1800" dirty="0" smtClean="0">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r>
              <a:rPr lang="fr-FR" sz="1800" dirty="0" err="1" smtClean="0">
                <a:latin typeface="Times New Roman" panose="02020603050405020304" pitchFamily="18" charset="0"/>
                <a:cs typeface="Times New Roman" panose="02020603050405020304" pitchFamily="18" charset="0"/>
              </a:rPr>
              <a:t>Organizational</a:t>
            </a:r>
            <a:r>
              <a:rPr lang="fr-FR" sz="1800" dirty="0" smtClean="0">
                <a:latin typeface="Times New Roman" panose="02020603050405020304" pitchFamily="18" charset="0"/>
                <a:cs typeface="Times New Roman" panose="02020603050405020304" pitchFamily="18" charset="0"/>
              </a:rPr>
              <a:t> change, etc.</a:t>
            </a:r>
          </a:p>
          <a:p>
            <a:pPr marL="457200" indent="-457200">
              <a:buFont typeface="+mj-lt"/>
              <a:buAutoNum type="arabicPeriod" startAt="7"/>
            </a:pPr>
            <a:r>
              <a:rPr lang="en-US" sz="2000" dirty="0" smtClean="0">
                <a:latin typeface="Times New Roman" panose="02020603050405020304" pitchFamily="18" charset="0"/>
                <a:cs typeface="Times New Roman" panose="02020603050405020304" pitchFamily="18" charset="0"/>
              </a:rPr>
              <a:t>Consequences of Conflict : organizational conflict has both positive as well as negative consequences. Functional conflict brings positive effects to the organization, whereas dysfunctional conflict is harmful to the organization.</a:t>
            </a:r>
          </a:p>
          <a:p>
            <a:pPr marL="457200" indent="-457200">
              <a:buFont typeface="+mj-lt"/>
              <a:buAutoNum type="arabicPeriod" startAt="7"/>
            </a:pPr>
            <a:r>
              <a:rPr lang="en-US" sz="2000" dirty="0" smtClean="0">
                <a:latin typeface="Times New Roman" panose="02020603050405020304" pitchFamily="18" charset="0"/>
                <a:cs typeface="Times New Roman" panose="02020603050405020304" pitchFamily="18" charset="0"/>
              </a:rPr>
              <a:t>Management of Conflict : Conflict management is a two dimensional process. On one hand, it tries to encourage constructive conflicts, and on the other hand it tries to resolve dysfunctional conflict.</a:t>
            </a:r>
            <a:endParaRPr lang="fr-F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8746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8194" y="0"/>
            <a:ext cx="5685430" cy="818866"/>
          </a:xfrm>
        </p:spPr>
        <p:txBody>
          <a:bodyPr>
            <a:normAutofit/>
          </a:bodyPr>
          <a:lstStyle/>
          <a:p>
            <a:pPr algn="ctr"/>
            <a:r>
              <a:rPr lang="en-US" sz="4000" dirty="0" smtClean="0">
                <a:latin typeface="Times New Roman" panose="02020603050405020304" pitchFamily="18" charset="0"/>
                <a:cs typeface="Times New Roman" panose="02020603050405020304" pitchFamily="18" charset="0"/>
              </a:rPr>
              <a:t>TYPES OF CONFLICTS</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682388"/>
            <a:ext cx="12192000" cy="6175612"/>
          </a:xfrm>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The following are the various types of conflicts experienced in the organization :</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Task Conflict: Task conflict relates to the content and goals of the work. It is also called as Substantive Conflict. It is a fundamental disagreement over ends or goals to be pursued and the means for their accomplishment. For instance, a dispute of marketing manager with marketing executive over the marketing strategy for the introduction of a new product in the market.</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Emotional Conflict: Emotional conflict involves interpersonal difficulties that arise over feelings of anger, mistrust, dislike, fear, resentment, and the like. This conflict is commonly known as "clash of personalities". Emotional conflicts can drain the energies of people and distract them from important work priorities.</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Intrapersonal Conflict: This refers to conflict within an individual. Intra-personal conflict arises due to frustration, role conflict and goal conflict. </a:t>
            </a:r>
          </a:p>
          <a:p>
            <a:pPr marL="800100" lvl="1" indent="-342900">
              <a:buFont typeface="+mj-lt"/>
              <a:buAutoNum type="alphaLcParenR"/>
            </a:pPr>
            <a:r>
              <a:rPr lang="en-US" sz="1800" dirty="0" smtClean="0">
                <a:latin typeface="Times New Roman" panose="02020603050405020304" pitchFamily="18" charset="0"/>
                <a:cs typeface="Times New Roman" panose="02020603050405020304" pitchFamily="18" charset="0"/>
              </a:rPr>
              <a:t>Frustration : Frustration occurs when a motivated drive is blocked before reaching the desired goal. An example of a frustrating situation is that of a thirsty man who comes up against a closed door and is prevented from reaching a water reservoir. Frustration generally triggers </a:t>
            </a:r>
            <a:r>
              <a:rPr lang="en-US" sz="1800" dirty="0" err="1" smtClean="0">
                <a:latin typeface="Times New Roman" panose="02020603050405020304" pitchFamily="18" charset="0"/>
                <a:cs typeface="Times New Roman" panose="02020603050405020304" pitchFamily="18" charset="0"/>
              </a:rPr>
              <a:t>defence</a:t>
            </a:r>
            <a:r>
              <a:rPr lang="en-US" sz="1800" dirty="0" smtClean="0">
                <a:latin typeface="Times New Roman" panose="02020603050405020304" pitchFamily="18" charset="0"/>
                <a:cs typeface="Times New Roman" panose="02020603050405020304" pitchFamily="18" charset="0"/>
              </a:rPr>
              <a:t> mechanisms in the person. A person may adopt any of the following four </a:t>
            </a:r>
            <a:r>
              <a:rPr lang="en-US" sz="1800" dirty="0" err="1" smtClean="0">
                <a:latin typeface="Times New Roman" panose="02020603050405020304" pitchFamily="18" charset="0"/>
                <a:cs typeface="Times New Roman" panose="02020603050405020304" pitchFamily="18" charset="0"/>
              </a:rPr>
              <a:t>defence</a:t>
            </a:r>
            <a:r>
              <a:rPr lang="en-US" sz="1800" dirty="0" smtClean="0">
                <a:latin typeface="Times New Roman" panose="02020603050405020304" pitchFamily="18" charset="0"/>
                <a:cs typeface="Times New Roman" panose="02020603050405020304" pitchFamily="18" charset="0"/>
              </a:rPr>
              <a:t> mechanisms:</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Aggression refers to the attack of the barrier, physically or symbolically,</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Withdrawal refers to backing away from the barrier. </a:t>
            </a:r>
          </a:p>
          <a:p>
            <a:pPr lvl="1">
              <a:buFont typeface="Courier New" panose="02070309020205020404" pitchFamily="49" charset="0"/>
              <a:buChar char="o"/>
            </a:pPr>
            <a:r>
              <a:rPr lang="en-US" sz="1800" dirty="0">
                <a:latin typeface="Times New Roman" panose="02020603050405020304" pitchFamily="18" charset="0"/>
                <a:cs typeface="Times New Roman" panose="02020603050405020304" pitchFamily="18" charset="0"/>
              </a:rPr>
              <a:t>F</a:t>
            </a:r>
            <a:r>
              <a:rPr lang="en-US" sz="1800" dirty="0" smtClean="0">
                <a:latin typeface="Times New Roman" panose="02020603050405020304" pitchFamily="18" charset="0"/>
                <a:cs typeface="Times New Roman" panose="02020603050405020304" pitchFamily="18" charset="0"/>
              </a:rPr>
              <a:t>ixation refers to the continuation of efforts to break the barrier.</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Compromise refers to the search for a new goal.</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2678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1052" y="0"/>
            <a:ext cx="5589896" cy="696037"/>
          </a:xfrm>
        </p:spPr>
        <p:txBody>
          <a:bodyPr>
            <a:normAutofit fontScale="90000"/>
          </a:bodyPr>
          <a:lstStyle/>
          <a:p>
            <a:r>
              <a:rPr lang="en-US" dirty="0" smtClean="0">
                <a:latin typeface="Times New Roman" panose="02020603050405020304" pitchFamily="18" charset="0"/>
                <a:cs typeface="Times New Roman" panose="02020603050405020304" pitchFamily="18" charset="0"/>
              </a:rPr>
              <a:t>TYPES OF CONFLICTS</a:t>
            </a:r>
            <a:endParaRPr lang="en-US" dirty="0"/>
          </a:p>
        </p:txBody>
      </p:sp>
      <p:sp>
        <p:nvSpPr>
          <p:cNvPr id="3" name="Content Placeholder 2"/>
          <p:cNvSpPr>
            <a:spLocks noGrp="1"/>
          </p:cNvSpPr>
          <p:nvPr>
            <p:ph idx="1"/>
          </p:nvPr>
        </p:nvSpPr>
        <p:spPr>
          <a:xfrm>
            <a:off x="0" y="696036"/>
            <a:ext cx="11764370" cy="6161963"/>
          </a:xfrm>
        </p:spPr>
        <p:txBody>
          <a:bodyPr>
            <a:normAutofit/>
          </a:bodyPr>
          <a:lstStyle/>
          <a:p>
            <a:pPr marL="914400" lvl="1" indent="-457200">
              <a:buFont typeface="+mj-lt"/>
              <a:buAutoNum type="alphaLcParenR" startAt="2"/>
            </a:pPr>
            <a:r>
              <a:rPr lang="en-US" sz="1800" dirty="0" smtClean="0">
                <a:latin typeface="Times New Roman" panose="02020603050405020304" pitchFamily="18" charset="0"/>
                <a:cs typeface="Times New Roman" panose="02020603050405020304" pitchFamily="18" charset="0"/>
              </a:rPr>
              <a:t>Role Conflict : Role conflict arises when the employee is expected to play several roles simultaneously but inadequacy of time and resources may make it difficult to do so. For instance, the executive may have to go outstation to attend a conference, however, his role as a husband may demand to stay back to take care of his ailing wife. Thus, his role as a responsible employee conflicts with his role as a caring husband.</a:t>
            </a:r>
          </a:p>
          <a:p>
            <a:pPr marL="914400" lvl="1" indent="-457200">
              <a:buFont typeface="+mj-lt"/>
              <a:buAutoNum type="alphaLcParenR" startAt="2"/>
            </a:pPr>
            <a:r>
              <a:rPr lang="en-US" sz="1800" dirty="0" smtClean="0">
                <a:latin typeface="Times New Roman" panose="02020603050405020304" pitchFamily="18" charset="0"/>
                <a:cs typeface="Times New Roman" panose="02020603050405020304" pitchFamily="18" charset="0"/>
              </a:rPr>
              <a:t>Goal Conflict : Goal conflict occurs within an individual because of actual or perceived pressures from incompatible goals. There are three types of goal conflict.</a:t>
            </a:r>
          </a:p>
          <a:p>
            <a:pPr lvl="2">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Approach-approach conflict occurs when a person must choose between two positive and equally attractive alternatives. For example, a young man is faced with two excellent job opportunities.</a:t>
            </a:r>
          </a:p>
          <a:p>
            <a:pPr lvl="2">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Approach-approach conflict occurs when a person must choose between two positive and equally attractive alternatives. For example, a young man is faced with two excellent job opportunities.</a:t>
            </a:r>
          </a:p>
          <a:p>
            <a:pPr lvl="2">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Approach-avoidance conflict occurs when a person must decide to do something that has both positive and negative consequences. For example, an employee who is promoted gets a rise in pay but with additional responsibilities have to sacrifice some more time of his personal life.</a:t>
            </a:r>
          </a:p>
          <a:p>
            <a:pPr marL="457200" indent="-457200">
              <a:buFont typeface="+mj-lt"/>
              <a:buAutoNum type="arabicPeriod" startAt="4"/>
            </a:pPr>
            <a:r>
              <a:rPr lang="en-US" sz="2000" dirty="0" smtClean="0">
                <a:latin typeface="Times New Roman" panose="02020603050405020304" pitchFamily="18" charset="0"/>
                <a:cs typeface="Times New Roman" panose="02020603050405020304" pitchFamily="18" charset="0"/>
              </a:rPr>
              <a:t>Interpersonal Conflict: It takes place when a disagreement occurs between two persons in an organization. This conflict may arise due to differences in personality or temperaments of two or more persons. At times, it may be caused due to failures in communication. Such conflicts pose a major problem because; they threaten the self-esteem and self image of a person. They also affect the individual emotionally. Such conflicts may damage the relationships between people in an organization.</a:t>
            </a:r>
          </a:p>
          <a:p>
            <a:pPr marL="457200" lvl="1" indent="0">
              <a:buNone/>
            </a:pPr>
            <a:r>
              <a:rPr lang="en-US" sz="2000" dirty="0" smtClean="0">
                <a:latin typeface="Times New Roman" panose="02020603050405020304" pitchFamily="18" charset="0"/>
                <a:cs typeface="Times New Roman" panose="02020603050405020304" pitchFamily="18" charset="0"/>
              </a:rPr>
              <a:t>Interpersonal conflict can be explained with the help of transactional analysis and </a:t>
            </a:r>
            <a:r>
              <a:rPr lang="en-US" sz="2000" dirty="0" err="1" smtClean="0">
                <a:latin typeface="Times New Roman" panose="02020603050405020304" pitchFamily="18" charset="0"/>
                <a:cs typeface="Times New Roman" panose="02020603050405020304" pitchFamily="18" charset="0"/>
              </a:rPr>
              <a:t>Johari</a:t>
            </a:r>
            <a:r>
              <a:rPr lang="en-US" sz="2000" dirty="0" smtClean="0">
                <a:latin typeface="Times New Roman" panose="02020603050405020304" pitchFamily="18" charset="0"/>
                <a:cs typeface="Times New Roman" panose="02020603050405020304" pitchFamily="18" charset="0"/>
              </a:rPr>
              <a:t> window.</a:t>
            </a:r>
          </a:p>
          <a:p>
            <a:pPr marL="457200" lvl="1"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8113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8348" y="0"/>
            <a:ext cx="5535304" cy="576571"/>
          </a:xfrm>
        </p:spPr>
        <p:txBody>
          <a:bodyPr>
            <a:normAutofit fontScale="90000"/>
          </a:bodyPr>
          <a:lstStyle/>
          <a:p>
            <a:r>
              <a:rPr lang="en-US" dirty="0" smtClean="0">
                <a:latin typeface="Times New Roman" panose="02020603050405020304" pitchFamily="18" charset="0"/>
                <a:cs typeface="Times New Roman" panose="02020603050405020304" pitchFamily="18" charset="0"/>
              </a:rPr>
              <a:t>TYPES OF CONFLICTS</a:t>
            </a:r>
            <a:endParaRPr lang="en-US" dirty="0"/>
          </a:p>
        </p:txBody>
      </p:sp>
      <p:sp>
        <p:nvSpPr>
          <p:cNvPr id="3" name="Content Placeholder 2"/>
          <p:cNvSpPr>
            <a:spLocks noGrp="1"/>
          </p:cNvSpPr>
          <p:nvPr>
            <p:ph idx="1"/>
          </p:nvPr>
        </p:nvSpPr>
        <p:spPr>
          <a:xfrm>
            <a:off x="0" y="576570"/>
            <a:ext cx="12191999" cy="6281430"/>
          </a:xfrm>
        </p:spPr>
        <p:txBody>
          <a:bodyPr>
            <a:normAutofit lnSpcReduction="10000"/>
          </a:bodyPr>
          <a:lstStyle/>
          <a:p>
            <a:pPr marL="0" indent="0">
              <a:buNone/>
            </a:pPr>
            <a:r>
              <a:rPr lang="en-US" sz="2400" dirty="0" smtClean="0">
                <a:latin typeface="Times New Roman" panose="02020603050405020304" pitchFamily="18" charset="0"/>
                <a:cs typeface="Times New Roman" panose="02020603050405020304" pitchFamily="18" charset="0"/>
              </a:rPr>
              <a:t>APPLICATIONS OF TA</a:t>
            </a:r>
          </a:p>
          <a:p>
            <a:pPr marL="0" indent="0">
              <a:buNone/>
            </a:pPr>
            <a:r>
              <a:rPr lang="en-US" sz="2000" dirty="0" smtClean="0">
                <a:latin typeface="Times New Roman" panose="02020603050405020304" pitchFamily="18" charset="0"/>
                <a:cs typeface="Times New Roman" panose="02020603050405020304" pitchFamily="18" charset="0"/>
              </a:rPr>
              <a:t>TA can be applied in the following areas:</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Stroking: It is any act of recognition for another. Strokes may be:</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Physical (a pat on the back)</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Verbal (a word of appreciation)</a:t>
            </a:r>
          </a:p>
          <a:p>
            <a:pPr marL="0" indent="0">
              <a:buNone/>
            </a:pPr>
            <a:r>
              <a:rPr lang="en-US" sz="2000" dirty="0" smtClean="0">
                <a:latin typeface="Times New Roman" panose="02020603050405020304" pitchFamily="18" charset="0"/>
                <a:cs typeface="Times New Roman" panose="02020603050405020304" pitchFamily="18" charset="0"/>
              </a:rPr>
              <a:t>Strokes can also be:</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Positive strokes, which make a person, feel OK about himself/herself.</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Negative strokes cause hurt and make a person feel less OK about himself/herself.</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Mixed strokes involve a mixture of positive and negative strokes. An example, of a mixed stroke would be a superior's comment to an employee that work is done good, considering the limited amount of experience that the employee possesses.</a:t>
            </a:r>
          </a:p>
          <a:p>
            <a:pPr marL="0" indent="0">
              <a:buNone/>
            </a:pPr>
            <a:r>
              <a:rPr lang="en-US" sz="2000" dirty="0" smtClean="0">
                <a:latin typeface="Times New Roman" panose="02020603050405020304" pitchFamily="18" charset="0"/>
                <a:cs typeface="Times New Roman" panose="02020603050405020304" pitchFamily="18" charset="0"/>
              </a:rPr>
              <a:t>Strokes can also be classified into:</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Conditional strokes are given to employees depending on their performance. An employee may be rewarded with a certificate of recognition for exceptional performance.</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Unconditional strokes do not bear any relationship to performance. They are contingent on performance and may confuse an employee.</a:t>
            </a:r>
          </a:p>
          <a:p>
            <a:pPr marL="0" indent="0">
              <a:buNone/>
            </a:pPr>
            <a:r>
              <a:rPr lang="en-US" sz="2000" dirty="0" smtClean="0">
                <a:latin typeface="Times New Roman" panose="02020603050405020304" pitchFamily="18" charset="0"/>
                <a:cs typeface="Times New Roman" panose="02020603050405020304" pitchFamily="18" charset="0"/>
              </a:rPr>
              <a:t>Conditional strokes are, therefore, more effective because they use the </a:t>
            </a:r>
            <a:r>
              <a:rPr lang="en-US" sz="2000" dirty="0" err="1" smtClean="0">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 modification framework and are dependent on performance.</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9287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928048"/>
          </a:xfrm>
        </p:spPr>
        <p:txBody>
          <a:bodyPr>
            <a:normAutofit fontScale="90000"/>
          </a:bodyPr>
          <a:lstStyle/>
          <a:p>
            <a:pPr algn="ctr"/>
            <a:r>
              <a:rPr lang="en-US" sz="4000" dirty="0" smtClean="0">
                <a:latin typeface="Times New Roman" panose="02020603050405020304" pitchFamily="18" charset="0"/>
                <a:cs typeface="Times New Roman" panose="02020603050405020304" pitchFamily="18" charset="0"/>
              </a:rPr>
              <a:t>ORGANIZATIONAL CULTURE AND CHANGE MANAGEMENT</a:t>
            </a:r>
            <a:endParaRPr lang="en-US" sz="4000" dirty="0"/>
          </a:p>
        </p:txBody>
      </p:sp>
      <p:sp>
        <p:nvSpPr>
          <p:cNvPr id="3" name="Content Placeholder 2"/>
          <p:cNvSpPr>
            <a:spLocks noGrp="1"/>
          </p:cNvSpPr>
          <p:nvPr>
            <p:ph idx="1"/>
          </p:nvPr>
        </p:nvSpPr>
        <p:spPr>
          <a:xfrm>
            <a:off x="0" y="928049"/>
            <a:ext cx="6660107" cy="5929951"/>
          </a:xfrm>
        </p:spPr>
        <p:txBody>
          <a:bodyPr>
            <a:normAutofit/>
          </a:bodyPr>
          <a:lstStyle/>
          <a:p>
            <a:r>
              <a:rPr lang="en-US" dirty="0" smtClean="0">
                <a:latin typeface="Times New Roman" panose="02020603050405020304" pitchFamily="18" charset="0"/>
                <a:cs typeface="Times New Roman" panose="02020603050405020304" pitchFamily="18" charset="0"/>
              </a:rPr>
              <a:t>Organizational </a:t>
            </a:r>
            <a:r>
              <a:rPr lang="en-US" dirty="0">
                <a:latin typeface="Times New Roman" panose="02020603050405020304" pitchFamily="18" charset="0"/>
                <a:cs typeface="Times New Roman" panose="02020603050405020304" pitchFamily="18" charset="0"/>
              </a:rPr>
              <a:t>Change</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Meaning and Nature</a:t>
            </a:r>
          </a:p>
          <a:p>
            <a:pPr lvl="1">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Reasons</a:t>
            </a:r>
          </a:p>
          <a:p>
            <a:pPr lvl="1">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Nature </a:t>
            </a:r>
            <a:r>
              <a:rPr lang="en-US" sz="2000" dirty="0">
                <a:latin typeface="Times New Roman" panose="02020603050405020304" pitchFamily="18" charset="0"/>
                <a:cs typeface="Times New Roman" panose="02020603050405020304" pitchFamily="18" charset="0"/>
              </a:rPr>
              <a:t>and Effects of Resistance to Change</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Causes for Resistance to Change</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Ways to Overcome Resistance to </a:t>
            </a:r>
            <a:r>
              <a:rPr lang="en-US" sz="2000" dirty="0" smtClean="0">
                <a:latin typeface="Times New Roman" panose="02020603050405020304" pitchFamily="18" charset="0"/>
                <a:cs typeface="Times New Roman" panose="02020603050405020304" pitchFamily="18" charset="0"/>
              </a:rPr>
              <a:t>Change Management </a:t>
            </a:r>
            <a:r>
              <a:rPr lang="en-US" sz="2000" dirty="0">
                <a:latin typeface="Times New Roman" panose="02020603050405020304" pitchFamily="18" charset="0"/>
                <a:cs typeface="Times New Roman" panose="02020603050405020304" pitchFamily="18" charset="0"/>
              </a:rPr>
              <a:t>of Change</a:t>
            </a:r>
          </a:p>
          <a:p>
            <a:r>
              <a:rPr lang="en-US" dirty="0">
                <a:latin typeface="Times New Roman" panose="02020603050405020304" pitchFamily="18" charset="0"/>
                <a:cs typeface="Times New Roman" panose="02020603050405020304" pitchFamily="18" charset="0"/>
              </a:rPr>
              <a:t>Time Management</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Meaning and Importance</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Issues</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Effective Strategies</a:t>
            </a:r>
          </a:p>
          <a:p>
            <a:r>
              <a:rPr lang="en-US" dirty="0">
                <a:latin typeface="Times New Roman" panose="02020603050405020304" pitchFamily="18" charset="0"/>
                <a:cs typeface="Times New Roman" panose="02020603050405020304" pitchFamily="18" charset="0"/>
              </a:rPr>
              <a:t>Stress Management</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Meaning</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Sources</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Effects</a:t>
            </a:r>
          </a:p>
          <a:p>
            <a:pPr lvl="1">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Strategies</a:t>
            </a:r>
          </a:p>
          <a:p>
            <a:endParaRPr lang="en-US" dirty="0"/>
          </a:p>
        </p:txBody>
      </p:sp>
    </p:spTree>
    <p:extLst>
      <p:ext uri="{BB962C8B-B14F-4D97-AF65-F5344CB8AC3E}">
        <p14:creationId xmlns:p14="http://schemas.microsoft.com/office/powerpoint/2010/main" val="32608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799" y="0"/>
            <a:ext cx="5486401" cy="682387"/>
          </a:xfrm>
        </p:spPr>
        <p:txBody>
          <a:bodyPr>
            <a:normAutofit fontScale="90000"/>
          </a:bodyPr>
          <a:lstStyle/>
          <a:p>
            <a:r>
              <a:rPr lang="en-US" dirty="0" smtClean="0">
                <a:latin typeface="Times New Roman" panose="02020603050405020304" pitchFamily="18" charset="0"/>
                <a:cs typeface="Times New Roman" panose="02020603050405020304" pitchFamily="18" charset="0"/>
              </a:rPr>
              <a:t>TYPES OF CONFLICTS</a:t>
            </a:r>
            <a:endParaRPr lang="en-US" dirty="0"/>
          </a:p>
        </p:txBody>
      </p:sp>
      <p:sp>
        <p:nvSpPr>
          <p:cNvPr id="3" name="Content Placeholder 2"/>
          <p:cNvSpPr>
            <a:spLocks noGrp="1"/>
          </p:cNvSpPr>
          <p:nvPr>
            <p:ph idx="1"/>
          </p:nvPr>
        </p:nvSpPr>
        <p:spPr>
          <a:xfrm>
            <a:off x="0" y="682386"/>
            <a:ext cx="12192000" cy="6175613"/>
          </a:xfrm>
        </p:spPr>
        <p:txBody>
          <a:bodyPr>
            <a:normAutofit/>
          </a:bodyPr>
          <a:lstStyle/>
          <a:p>
            <a:pPr marL="457200" indent="-457200">
              <a:buFont typeface="+mj-lt"/>
              <a:buAutoNum type="arabicPeriod" startAt="2"/>
            </a:pPr>
            <a:r>
              <a:rPr lang="en-US" sz="2000" dirty="0" smtClean="0">
                <a:latin typeface="Times New Roman" panose="02020603050405020304" pitchFamily="18" charset="0"/>
                <a:cs typeface="Times New Roman" panose="02020603050405020304" pitchFamily="18" charset="0"/>
              </a:rPr>
              <a:t>Leadership: Leaders should adopt the parent-child ego state for effective performance. An adult-adult approach gives enough freedom to the subordinates in decision-making and controlling the activities.</a:t>
            </a:r>
          </a:p>
          <a:p>
            <a:pPr marL="457200" indent="-457200">
              <a:buFont typeface="+mj-lt"/>
              <a:buAutoNum type="arabicPeriod" startAt="2"/>
            </a:pPr>
            <a:r>
              <a:rPr lang="en-US" sz="2000" dirty="0" smtClean="0">
                <a:latin typeface="Times New Roman" panose="02020603050405020304" pitchFamily="18" charset="0"/>
                <a:cs typeface="Times New Roman" panose="02020603050405020304" pitchFamily="18" charset="0"/>
              </a:rPr>
              <a:t>Conflict Resolution: The type of conflict resolution strategies preferred by an individual is related to one's life positions, and ego states.</a:t>
            </a:r>
          </a:p>
          <a:p>
            <a:pPr marL="457200" lvl="1" indent="0">
              <a:buNone/>
            </a:pPr>
            <a:r>
              <a:rPr lang="en-US" sz="2000" dirty="0" smtClean="0">
                <a:latin typeface="Times New Roman" panose="02020603050405020304" pitchFamily="18" charset="0"/>
                <a:cs typeface="Times New Roman" panose="02020603050405020304" pitchFamily="18" charset="0"/>
              </a:rPr>
              <a:t>The following table shows the relationship between life positions and conflict resolution strategies:</a:t>
            </a:r>
          </a:p>
          <a:p>
            <a:pPr marL="457200" lvl="1" indent="0">
              <a:buNone/>
            </a:pPr>
            <a:endParaRPr lang="en-US" sz="2000" dirty="0">
              <a:latin typeface="Times New Roman" panose="02020603050405020304" pitchFamily="18" charset="0"/>
              <a:cs typeface="Times New Roman" panose="02020603050405020304" pitchFamily="18" charset="0"/>
            </a:endParaRPr>
          </a:p>
          <a:p>
            <a:pPr marL="457200" lvl="1" indent="0">
              <a:buNone/>
            </a:pPr>
            <a:endParaRPr lang="en-US" sz="2000" dirty="0" smtClean="0">
              <a:latin typeface="Times New Roman" panose="02020603050405020304" pitchFamily="18" charset="0"/>
              <a:cs typeface="Times New Roman" panose="02020603050405020304" pitchFamily="18" charset="0"/>
            </a:endParaRPr>
          </a:p>
          <a:p>
            <a:pPr marL="457200" lvl="1" indent="0">
              <a:buNone/>
            </a:pPr>
            <a:endParaRPr lang="en-US" sz="2000" dirty="0">
              <a:latin typeface="Times New Roman" panose="02020603050405020304" pitchFamily="18" charset="0"/>
              <a:cs typeface="Times New Roman" panose="02020603050405020304" pitchFamily="18" charset="0"/>
            </a:endParaRPr>
          </a:p>
          <a:p>
            <a:pPr marL="457200" lvl="1" indent="0">
              <a:buNone/>
            </a:pPr>
            <a:endParaRPr lang="en-US" sz="2000" dirty="0" smtClean="0">
              <a:latin typeface="Times New Roman" panose="02020603050405020304" pitchFamily="18" charset="0"/>
              <a:cs typeface="Times New Roman" panose="02020603050405020304" pitchFamily="18" charset="0"/>
            </a:endParaRPr>
          </a:p>
          <a:p>
            <a:pPr marL="457200" lvl="1" indent="0">
              <a:buNone/>
            </a:pPr>
            <a:endParaRPr lang="en-US" sz="2000" dirty="0">
              <a:latin typeface="Times New Roman" panose="02020603050405020304" pitchFamily="18" charset="0"/>
              <a:cs typeface="Times New Roman" panose="02020603050405020304" pitchFamily="18" charset="0"/>
            </a:endParaRPr>
          </a:p>
          <a:p>
            <a:pPr marL="457200" lvl="1" indent="0">
              <a:buNone/>
            </a:pPr>
            <a:endParaRPr lang="en-US" sz="2000" dirty="0" smtClean="0">
              <a:latin typeface="Times New Roman" panose="02020603050405020304" pitchFamily="18" charset="0"/>
              <a:cs typeface="Times New Roman" panose="02020603050405020304" pitchFamily="18" charset="0"/>
            </a:endParaRPr>
          </a:p>
          <a:p>
            <a:pPr marL="457200" lvl="1" indent="0">
              <a:buNone/>
            </a:pPr>
            <a:endParaRPr lang="en-US" sz="2000" dirty="0" smtClean="0">
              <a:latin typeface="Times New Roman" panose="02020603050405020304" pitchFamily="18" charset="0"/>
              <a:cs typeface="Times New Roman" panose="02020603050405020304" pitchFamily="18" charset="0"/>
            </a:endParaRPr>
          </a:p>
          <a:p>
            <a:pPr marL="457200" lvl="1" indent="0" algn="ctr">
              <a:buNone/>
            </a:pPr>
            <a:r>
              <a:rPr lang="en-US" sz="2000" dirty="0" smtClean="0">
                <a:latin typeface="Times New Roman" panose="02020603050405020304" pitchFamily="18" charset="0"/>
                <a:cs typeface="Times New Roman" panose="02020603050405020304" pitchFamily="18" charset="0"/>
              </a:rPr>
              <a:t>The following table shows the relationship between ego states and conflict resolution strategies:</a:t>
            </a:r>
          </a:p>
          <a:p>
            <a:pPr marL="457200" lvl="1" indent="0">
              <a:buNone/>
            </a:pPr>
            <a:endParaRPr lang="en-US" sz="2000" dirty="0">
              <a:latin typeface="Times New Roman" panose="02020603050405020304" pitchFamily="18" charset="0"/>
              <a:cs typeface="Times New Roman" panose="02020603050405020304" pitchFamily="18" charset="0"/>
            </a:endParaRPr>
          </a:p>
          <a:p>
            <a:pPr marL="457200" lvl="1" indent="0">
              <a:buNone/>
            </a:pPr>
            <a:endParaRPr lang="en-US" sz="20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846151481"/>
              </p:ext>
            </p:extLst>
          </p:nvPr>
        </p:nvGraphicFramePr>
        <p:xfrm>
          <a:off x="2018353" y="2439285"/>
          <a:ext cx="8128000" cy="2132715"/>
        </p:xfrm>
        <a:graphic>
          <a:graphicData uri="http://schemas.openxmlformats.org/drawingml/2006/table">
            <a:tbl>
              <a:tblPr firstRow="1" bandRow="1">
                <a:tableStyleId>{616DA210-FB5B-4158-B5E0-FEB733F419BA}</a:tableStyleId>
              </a:tblPr>
              <a:tblGrid>
                <a:gridCol w="4064000"/>
                <a:gridCol w="4064000"/>
              </a:tblGrid>
              <a:tr h="426543">
                <a:tc>
                  <a:txBody>
                    <a:bodyPr/>
                    <a:lstStyle/>
                    <a:p>
                      <a:pPr algn="ctr"/>
                      <a:r>
                        <a:rPr lang="en-US" sz="2000" dirty="0" smtClean="0">
                          <a:latin typeface="Times New Roman" panose="02020603050405020304" pitchFamily="18" charset="0"/>
                          <a:cs typeface="Times New Roman" panose="02020603050405020304" pitchFamily="18" charset="0"/>
                        </a:rPr>
                        <a:t>Life Position</a:t>
                      </a:r>
                      <a:endParaRPr lang="en-US" sz="2000" dirty="0">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latin typeface="Times New Roman" panose="02020603050405020304" pitchFamily="18" charset="0"/>
                          <a:cs typeface="Times New Roman" panose="02020603050405020304" pitchFamily="18" charset="0"/>
                        </a:rPr>
                        <a:t>Conflict Resolution Strategy</a:t>
                      </a:r>
                      <a:endParaRPr lang="en-US" sz="2000" dirty="0">
                        <a:latin typeface="Times New Roman" panose="02020603050405020304" pitchFamily="18" charset="0"/>
                        <a:cs typeface="Times New Roman" panose="02020603050405020304" pitchFamily="18" charset="0"/>
                      </a:endParaRPr>
                    </a:p>
                  </a:txBody>
                  <a:tcPr/>
                </a:tc>
              </a:tr>
              <a:tr h="426543">
                <a:tc>
                  <a:txBody>
                    <a:bodyPr/>
                    <a:lstStyle/>
                    <a:p>
                      <a:pPr algn="l"/>
                      <a:r>
                        <a:rPr lang="en-US" sz="2000" dirty="0" smtClean="0">
                          <a:latin typeface="Times New Roman" panose="02020603050405020304" pitchFamily="18" charset="0"/>
                          <a:cs typeface="Times New Roman" panose="02020603050405020304" pitchFamily="18" charset="0"/>
                        </a:rPr>
                        <a:t>I'm Ok - You're OK</a:t>
                      </a:r>
                      <a:endParaRPr lang="en-US" sz="2000" dirty="0">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latin typeface="Times New Roman" panose="02020603050405020304" pitchFamily="18" charset="0"/>
                          <a:cs typeface="Times New Roman" panose="02020603050405020304" pitchFamily="18" charset="0"/>
                        </a:rPr>
                        <a:t>Confronting</a:t>
                      </a:r>
                      <a:endParaRPr lang="en-US" sz="2000" dirty="0">
                        <a:latin typeface="Times New Roman" panose="02020603050405020304" pitchFamily="18" charset="0"/>
                        <a:cs typeface="Times New Roman" panose="02020603050405020304" pitchFamily="18" charset="0"/>
                      </a:endParaRPr>
                    </a:p>
                  </a:txBody>
                  <a:tcPr/>
                </a:tc>
              </a:tr>
              <a:tr h="426543">
                <a:tc>
                  <a:txBody>
                    <a:bodyPr/>
                    <a:lstStyle/>
                    <a:p>
                      <a:pPr algn="l"/>
                      <a:r>
                        <a:rPr lang="en-US" sz="2000" dirty="0" smtClean="0">
                          <a:latin typeface="Times New Roman" panose="02020603050405020304" pitchFamily="18" charset="0"/>
                          <a:cs typeface="Times New Roman" panose="02020603050405020304" pitchFamily="18" charset="0"/>
                        </a:rPr>
                        <a:t>I'm Ok - You're not OK</a:t>
                      </a:r>
                      <a:endParaRPr lang="en-US" sz="2000" dirty="0">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latin typeface="Times New Roman" panose="02020603050405020304" pitchFamily="18" charset="0"/>
                          <a:cs typeface="Times New Roman" panose="02020603050405020304" pitchFamily="18" charset="0"/>
                        </a:rPr>
                        <a:t>Forcing</a:t>
                      </a:r>
                      <a:endParaRPr lang="en-US" sz="2000" dirty="0">
                        <a:latin typeface="Times New Roman" panose="02020603050405020304" pitchFamily="18" charset="0"/>
                        <a:cs typeface="Times New Roman" panose="02020603050405020304" pitchFamily="18" charset="0"/>
                      </a:endParaRPr>
                    </a:p>
                  </a:txBody>
                  <a:tcPr/>
                </a:tc>
              </a:tr>
              <a:tr h="426543">
                <a:tc>
                  <a:txBody>
                    <a:bodyPr/>
                    <a:lstStyle/>
                    <a:p>
                      <a:pPr algn="l"/>
                      <a:r>
                        <a:rPr lang="en-US" sz="2000" dirty="0" smtClean="0">
                          <a:latin typeface="Times New Roman" panose="02020603050405020304" pitchFamily="18" charset="0"/>
                          <a:cs typeface="Times New Roman" panose="02020603050405020304" pitchFamily="18" charset="0"/>
                        </a:rPr>
                        <a:t>I'm not OK - You're Ok</a:t>
                      </a:r>
                      <a:endParaRPr lang="en-US" sz="2000" dirty="0">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latin typeface="Times New Roman" panose="02020603050405020304" pitchFamily="18" charset="0"/>
                          <a:cs typeface="Times New Roman" panose="02020603050405020304" pitchFamily="18" charset="0"/>
                        </a:rPr>
                        <a:t>Smoothing</a:t>
                      </a:r>
                      <a:endParaRPr lang="en-US" sz="2000" dirty="0">
                        <a:latin typeface="Times New Roman" panose="02020603050405020304" pitchFamily="18" charset="0"/>
                        <a:cs typeface="Times New Roman" panose="02020603050405020304" pitchFamily="18" charset="0"/>
                      </a:endParaRPr>
                    </a:p>
                  </a:txBody>
                  <a:tcPr/>
                </a:tc>
              </a:tr>
              <a:tr h="4265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anose="02020603050405020304" pitchFamily="18" charset="0"/>
                          <a:cs typeface="Times New Roman" panose="02020603050405020304" pitchFamily="18" charset="0"/>
                        </a:rPr>
                        <a:t>I'm not OK- You're not Ok</a:t>
                      </a:r>
                    </a:p>
                  </a:txBody>
                  <a:tcPr/>
                </a:tc>
                <a:tc>
                  <a:txBody>
                    <a:bodyPr/>
                    <a:lstStyle/>
                    <a:p>
                      <a:pPr algn="ctr"/>
                      <a:r>
                        <a:rPr lang="en-US" sz="2000" dirty="0" smtClean="0">
                          <a:latin typeface="Times New Roman" panose="02020603050405020304" pitchFamily="18" charset="0"/>
                          <a:cs typeface="Times New Roman" panose="02020603050405020304" pitchFamily="18" charset="0"/>
                        </a:rPr>
                        <a:t>Avoiding</a:t>
                      </a:r>
                      <a:endParaRPr lang="en-US" sz="2000" dirty="0">
                        <a:latin typeface="Times New Roman" panose="02020603050405020304" pitchFamily="18" charset="0"/>
                        <a:cs typeface="Times New Roman" panose="02020603050405020304" pitchFamily="18" charset="0"/>
                      </a:endParaRPr>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562734"/>
              </p:ext>
            </p:extLst>
          </p:nvPr>
        </p:nvGraphicFramePr>
        <p:xfrm>
          <a:off x="1991057" y="5127892"/>
          <a:ext cx="8128000" cy="1584960"/>
        </p:xfrm>
        <a:graphic>
          <a:graphicData uri="http://schemas.openxmlformats.org/drawingml/2006/table">
            <a:tbl>
              <a:tblPr firstRow="1" bandRow="1">
                <a:tableStyleId>{616DA210-FB5B-4158-B5E0-FEB733F419BA}</a:tableStyleId>
              </a:tblPr>
              <a:tblGrid>
                <a:gridCol w="4064000"/>
                <a:gridCol w="4064000"/>
              </a:tblGrid>
              <a:tr h="370840">
                <a:tc>
                  <a:txBody>
                    <a:bodyPr/>
                    <a:lstStyle/>
                    <a:p>
                      <a:pPr algn="ctr"/>
                      <a:r>
                        <a:rPr lang="en-US" sz="2000" dirty="0" smtClean="0">
                          <a:latin typeface="Times New Roman" panose="02020603050405020304" pitchFamily="18" charset="0"/>
                          <a:cs typeface="Times New Roman" panose="02020603050405020304" pitchFamily="18" charset="0"/>
                        </a:rPr>
                        <a:t>Ego States</a:t>
                      </a:r>
                      <a:endParaRPr lang="en-US" sz="2000" dirty="0">
                        <a:latin typeface="Times New Roman" panose="02020603050405020304" pitchFamily="18" charset="0"/>
                        <a:cs typeface="Times New Roman" panose="02020603050405020304" pitchFamily="18" charset="0"/>
                      </a:endParaRPr>
                    </a:p>
                  </a:txBody>
                  <a:tcPr/>
                </a:tc>
                <a:tc>
                  <a:txBody>
                    <a:bodyPr/>
                    <a:lstStyle/>
                    <a:p>
                      <a:pPr algn="ctr"/>
                      <a:r>
                        <a:rPr lang="en-US" sz="2000" dirty="0" smtClean="0">
                          <a:latin typeface="Times New Roman" panose="02020603050405020304" pitchFamily="18" charset="0"/>
                          <a:cs typeface="Times New Roman" panose="02020603050405020304" pitchFamily="18" charset="0"/>
                        </a:rPr>
                        <a:t>conflict resolution strategies</a:t>
                      </a:r>
                      <a:endParaRPr lang="en-US" sz="2000" dirty="0">
                        <a:latin typeface="Times New Roman" panose="02020603050405020304" pitchFamily="18" charset="0"/>
                        <a:cs typeface="Times New Roman" panose="02020603050405020304" pitchFamily="18" charset="0"/>
                      </a:endParaRPr>
                    </a:p>
                  </a:txBody>
                  <a:tcPr/>
                </a:tc>
              </a:tr>
              <a:tr h="370840">
                <a:tc>
                  <a:txBody>
                    <a:bodyPr/>
                    <a:lstStyle/>
                    <a:p>
                      <a:r>
                        <a:rPr lang="en-US" sz="2000" dirty="0" smtClean="0">
                          <a:latin typeface="Times New Roman" panose="02020603050405020304" pitchFamily="18" charset="0"/>
                          <a:cs typeface="Times New Roman" panose="02020603050405020304" pitchFamily="18" charset="0"/>
                        </a:rPr>
                        <a:t>Parent.      </a:t>
                      </a:r>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smtClean="0">
                          <a:latin typeface="Times New Roman" panose="02020603050405020304" pitchFamily="18" charset="0"/>
                          <a:cs typeface="Times New Roman" panose="02020603050405020304" pitchFamily="18" charset="0"/>
                        </a:rPr>
                        <a:t>Forcing</a:t>
                      </a:r>
                      <a:endParaRPr lang="en-US" sz="2000" dirty="0">
                        <a:latin typeface="Times New Roman" panose="02020603050405020304" pitchFamily="18" charset="0"/>
                        <a:cs typeface="Times New Roman" panose="02020603050405020304" pitchFamily="18" charset="0"/>
                      </a:endParaRPr>
                    </a:p>
                  </a:txBody>
                  <a:tcPr/>
                </a:tc>
              </a:tr>
              <a:tr h="370840">
                <a:tc>
                  <a:txBody>
                    <a:bodyPr/>
                    <a:lstStyle/>
                    <a:p>
                      <a:r>
                        <a:rPr lang="en-US" sz="2000" dirty="0" smtClean="0">
                          <a:latin typeface="Times New Roman" panose="02020603050405020304" pitchFamily="18" charset="0"/>
                          <a:cs typeface="Times New Roman" panose="02020603050405020304" pitchFamily="18" charset="0"/>
                        </a:rPr>
                        <a:t>Adult.         </a:t>
                      </a:r>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smtClean="0">
                          <a:latin typeface="Times New Roman" panose="02020603050405020304" pitchFamily="18" charset="0"/>
                          <a:cs typeface="Times New Roman" panose="02020603050405020304" pitchFamily="18" charset="0"/>
                        </a:rPr>
                        <a:t>Confronting</a:t>
                      </a:r>
                      <a:endParaRPr lang="en-US" sz="2000" dirty="0">
                        <a:latin typeface="Times New Roman" panose="02020603050405020304" pitchFamily="18" charset="0"/>
                        <a:cs typeface="Times New Roman" panose="02020603050405020304" pitchFamily="18" charset="0"/>
                      </a:endParaRPr>
                    </a:p>
                  </a:txBody>
                  <a:tcPr/>
                </a:tc>
              </a:tr>
              <a:tr h="370840">
                <a:tc>
                  <a:txBody>
                    <a:bodyPr/>
                    <a:lstStyle/>
                    <a:p>
                      <a:r>
                        <a:rPr lang="en-US" sz="2000" dirty="0" smtClean="0">
                          <a:latin typeface="Times New Roman" panose="02020603050405020304" pitchFamily="18" charset="0"/>
                          <a:cs typeface="Times New Roman" panose="02020603050405020304" pitchFamily="18" charset="0"/>
                        </a:rPr>
                        <a:t>Child.          </a:t>
                      </a:r>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smtClean="0">
                          <a:latin typeface="Times New Roman" panose="02020603050405020304" pitchFamily="18" charset="0"/>
                          <a:cs typeface="Times New Roman" panose="02020603050405020304" pitchFamily="18" charset="0"/>
                        </a:rPr>
                        <a:t>Smoothing Avoiding</a:t>
                      </a:r>
                      <a:endParaRPr lang="en-US" sz="20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2574349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09685"/>
            <a:ext cx="10276764" cy="6148315"/>
          </a:xfrm>
        </p:spPr>
        <p:txBody>
          <a:bodyPr>
            <a:noAutofit/>
          </a:bodyPr>
          <a:lstStyle/>
          <a:p>
            <a:pPr marL="457200" indent="-457200">
              <a:buFont typeface="+mj-lt"/>
              <a:buAutoNum type="arabicPeriod" startAt="5"/>
            </a:pPr>
            <a:r>
              <a:rPr lang="en-US" sz="2400" dirty="0" smtClean="0">
                <a:latin typeface="Times New Roman" panose="02020603050405020304" pitchFamily="18" charset="0"/>
                <a:cs typeface="Times New Roman" panose="02020603050405020304" pitchFamily="18" charset="0"/>
              </a:rPr>
              <a:t>Intergroup conflict: Intergroup conflict occurs among groups in an organization. This conflict may arise due to different viewpoints and conflicting group loyalties. Intergroup conflict may take the following forms:</a:t>
            </a:r>
          </a:p>
          <a:p>
            <a:pPr marL="914400" lvl="1" indent="-457200">
              <a:buFont typeface="+mj-lt"/>
              <a:buAutoNum type="alphaLcParenR"/>
            </a:pPr>
            <a:r>
              <a:rPr lang="en-US" sz="2000" dirty="0" smtClean="0">
                <a:latin typeface="Times New Roman" panose="02020603050405020304" pitchFamily="18" charset="0"/>
                <a:cs typeface="Times New Roman" panose="02020603050405020304" pitchFamily="18" charset="0"/>
              </a:rPr>
              <a:t>Hierarchical Conflict : It is also called as Vertical Conflict. It occurs at different levels of the organization. For example, conflict between top level managers and middle level managers.</a:t>
            </a:r>
          </a:p>
          <a:p>
            <a:pPr marL="914400" lvl="1" indent="-457200">
              <a:buFont typeface="+mj-lt"/>
              <a:buAutoNum type="alphaLcParenR"/>
            </a:pPr>
            <a:r>
              <a:rPr lang="en-US" sz="2000" dirty="0" smtClean="0">
                <a:latin typeface="Times New Roman" panose="02020603050405020304" pitchFamily="18" charset="0"/>
                <a:cs typeface="Times New Roman" panose="02020603050405020304" pitchFamily="18" charset="0"/>
              </a:rPr>
              <a:t>Functional Conflict: It is also called as Horizontal Conflict. It occurs between the different functional departments of the organization. For example, conflict between production department and marketing department.</a:t>
            </a:r>
          </a:p>
          <a:p>
            <a:pPr marL="914400" lvl="1" indent="-457200">
              <a:buFont typeface="+mj-lt"/>
              <a:buAutoNum type="alphaLcParenR"/>
            </a:pPr>
            <a:r>
              <a:rPr lang="en-US" sz="2000" dirty="0" smtClean="0">
                <a:latin typeface="Times New Roman" panose="02020603050405020304" pitchFamily="18" charset="0"/>
                <a:cs typeface="Times New Roman" panose="02020603050405020304" pitchFamily="18" charset="0"/>
              </a:rPr>
              <a:t>Line-Staff Conflict : It is concerned with line personnel and staff members. It occurs when staff personnel do not authority over line personnel. </a:t>
            </a:r>
          </a:p>
          <a:p>
            <a:pPr marL="914400" lvl="1" indent="-457200">
              <a:buFont typeface="+mj-lt"/>
              <a:buAutoNum type="alphaLcParenR"/>
            </a:pPr>
            <a:r>
              <a:rPr lang="en-US" sz="2000" dirty="0" smtClean="0">
                <a:latin typeface="Times New Roman" panose="02020603050405020304" pitchFamily="18" charset="0"/>
                <a:cs typeface="Times New Roman" panose="02020603050405020304" pitchFamily="18" charset="0"/>
              </a:rPr>
              <a:t>Formal-informal Conflict : Conflicts related to formal and informal organizations include under formal-informal conflict When the informal organization's norms for performance is incompatible with the formal organization's norms for performance, formal-informal conflict occurs.</a:t>
            </a:r>
          </a:p>
          <a:p>
            <a:pPr marL="457200" indent="-457200">
              <a:buFont typeface="+mj-lt"/>
              <a:buAutoNum type="arabicPeriod" startAt="6"/>
            </a:pPr>
            <a:r>
              <a:rPr lang="en-US" sz="2400" dirty="0" smtClean="0">
                <a:latin typeface="Times New Roman" panose="02020603050405020304" pitchFamily="18" charset="0"/>
                <a:cs typeface="Times New Roman" panose="02020603050405020304" pitchFamily="18" charset="0"/>
              </a:rPr>
              <a:t> Inter-organizational Conflict: It occurs between organizations. It is most common in terms of the competition and rivalry that </a:t>
            </a:r>
            <a:r>
              <a:rPr lang="en-US" sz="2400" dirty="0" err="1" smtClean="0">
                <a:latin typeface="Times New Roman" panose="02020603050405020304" pitchFamily="18" charset="0"/>
                <a:cs typeface="Times New Roman" panose="02020603050405020304" pitchFamily="18" charset="0"/>
              </a:rPr>
              <a:t>characterises</a:t>
            </a:r>
            <a:r>
              <a:rPr lang="en-US" sz="2400" dirty="0" smtClean="0">
                <a:latin typeface="Times New Roman" panose="02020603050405020304" pitchFamily="18" charset="0"/>
                <a:cs typeface="Times New Roman" panose="02020603050405020304" pitchFamily="18" charset="0"/>
              </a:rPr>
              <a:t> firms operating in the same markets. For example, conflict between </a:t>
            </a:r>
            <a:r>
              <a:rPr lang="en-US" sz="2400" dirty="0" err="1" smtClean="0">
                <a:latin typeface="Times New Roman" panose="02020603050405020304" pitchFamily="18" charset="0"/>
                <a:cs typeface="Times New Roman" panose="02020603050405020304" pitchFamily="18" charset="0"/>
              </a:rPr>
              <a:t>Coca-cola</a:t>
            </a:r>
            <a:r>
              <a:rPr lang="en-US" sz="2400" dirty="0" smtClean="0">
                <a:latin typeface="Times New Roman" panose="02020603050405020304" pitchFamily="18" charset="0"/>
                <a:cs typeface="Times New Roman" panose="02020603050405020304" pitchFamily="18" charset="0"/>
              </a:rPr>
              <a:t> and Pepsi.</a:t>
            </a:r>
            <a:endParaRPr lang="en-US" sz="24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3349388" y="0"/>
            <a:ext cx="5917442" cy="709685"/>
          </a:xfrm>
        </p:spPr>
        <p:txBody>
          <a:bodyPr>
            <a:normAutofit fontScale="90000"/>
          </a:bodyPr>
          <a:lstStyle/>
          <a:p>
            <a:r>
              <a:rPr lang="en-US" dirty="0" smtClean="0">
                <a:latin typeface="Times New Roman" panose="02020603050405020304" pitchFamily="18" charset="0"/>
                <a:cs typeface="Times New Roman" panose="02020603050405020304" pitchFamily="18" charset="0"/>
              </a:rPr>
              <a:t>TYPES OF CONFLICTS</a:t>
            </a:r>
            <a:endParaRPr lang="en-US" dirty="0"/>
          </a:p>
        </p:txBody>
      </p:sp>
    </p:spTree>
    <p:extLst>
      <p:ext uri="{BB962C8B-B14F-4D97-AF65-F5344CB8AC3E}">
        <p14:creationId xmlns:p14="http://schemas.microsoft.com/office/powerpoint/2010/main" val="3329497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7627" y="0"/>
            <a:ext cx="5644487" cy="641444"/>
          </a:xfrm>
        </p:spPr>
        <p:txBody>
          <a:bodyPr>
            <a:normAutofit fontScale="90000"/>
          </a:bodyPr>
          <a:lstStyle/>
          <a:p>
            <a:r>
              <a:rPr lang="en-US" dirty="0" smtClean="0">
                <a:latin typeface="Times New Roman" panose="02020603050405020304" pitchFamily="18" charset="0"/>
                <a:cs typeface="Times New Roman" panose="02020603050405020304" pitchFamily="18" charset="0"/>
              </a:rPr>
              <a:t>TYPES OF CONFLICTS</a:t>
            </a:r>
            <a:endParaRPr lang="en-US" dirty="0"/>
          </a:p>
        </p:txBody>
      </p:sp>
      <p:sp>
        <p:nvSpPr>
          <p:cNvPr id="3" name="Content Placeholder 2"/>
          <p:cNvSpPr>
            <a:spLocks noGrp="1"/>
          </p:cNvSpPr>
          <p:nvPr>
            <p:ph idx="1"/>
          </p:nvPr>
        </p:nvSpPr>
        <p:spPr>
          <a:xfrm>
            <a:off x="0" y="914400"/>
            <a:ext cx="9921922" cy="5841242"/>
          </a:xfrm>
        </p:spPr>
        <p:txBody>
          <a:bodyPr>
            <a:noAutofit/>
          </a:bodyPr>
          <a:lstStyle/>
          <a:p>
            <a:pPr marL="457200" indent="-457200">
              <a:buFont typeface="+mj-lt"/>
              <a:buAutoNum type="arabicPeriod" startAt="7"/>
            </a:pPr>
            <a:r>
              <a:rPr lang="en-US" sz="2200" dirty="0" smtClean="0">
                <a:latin typeface="Times New Roman" panose="02020603050405020304" pitchFamily="18" charset="0"/>
                <a:cs typeface="Times New Roman" panose="02020603050405020304" pitchFamily="18" charset="0"/>
              </a:rPr>
              <a:t>Functional Conflict and Dysfunctional Conflict: It is also called as Constructive Conflict. Functional conflict supports the goals of the group and improves its performance. It is beneficial to individual, group, and organization Dysfunctional Conflict : It is also called as Destructive Conflict. Dysfunctional conflict hinders group performance. It is disadvantageous to individual, group and organization. Functional conflict and Dysfunctional conflict can be explained as follows: </a:t>
            </a:r>
          </a:p>
          <a:p>
            <a:pPr lvl="2">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Task conflict → which relates to the content and goals of the work</a:t>
            </a:r>
          </a:p>
          <a:p>
            <a:pPr lvl="2">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Relationship conflict → which focuses on interpersonal relationships.</a:t>
            </a:r>
          </a:p>
          <a:p>
            <a:pPr lvl="2">
              <a:buFont typeface="Courier New" panose="02070309020205020404" pitchFamily="49" charset="0"/>
              <a:buChar char="o"/>
            </a:pPr>
            <a:r>
              <a:rPr lang="en-US" dirty="0" smtClean="0">
                <a:latin typeface="Times New Roman" panose="02020603050405020304" pitchFamily="18" charset="0"/>
                <a:cs typeface="Times New Roman" panose="02020603050405020304" pitchFamily="18" charset="0"/>
              </a:rPr>
              <a:t>Process conflict → which relates to how the work gets done.</a:t>
            </a:r>
          </a:p>
          <a:p>
            <a:pPr marL="457200" lvl="1" indent="0">
              <a:buNone/>
            </a:pPr>
            <a:r>
              <a:rPr lang="en-US" sz="2200" dirty="0" smtClean="0">
                <a:latin typeface="Times New Roman" panose="02020603050405020304" pitchFamily="18" charset="0"/>
                <a:cs typeface="Times New Roman" panose="02020603050405020304" pitchFamily="18" charset="0"/>
              </a:rPr>
              <a:t>It is to be noted that relationship conflict is always dysfunctional as friction in relationship increases personality clashes and decreases mutual understanding. Hence, it creates problem in completion of organizational tasks. On the other hand, low level of process conflict, and low or moderate level of task conflict are functional.</a:t>
            </a:r>
          </a:p>
          <a:p>
            <a:pPr marL="457200" lvl="1" indent="0">
              <a:buNone/>
            </a:pPr>
            <a:r>
              <a:rPr lang="en-US" sz="2200" dirty="0" smtClean="0">
                <a:latin typeface="Times New Roman" panose="02020603050405020304" pitchFamily="18" charset="0"/>
                <a:cs typeface="Times New Roman" panose="02020603050405020304" pitchFamily="18" charset="0"/>
              </a:rPr>
              <a:t>Benefits of Functional Conflict : Refer to the explanation of Advantages of Conflict.</a:t>
            </a:r>
          </a:p>
          <a:p>
            <a:pPr marL="457200" lvl="1" indent="0">
              <a:buNone/>
            </a:pPr>
            <a:r>
              <a:rPr lang="en-US" sz="2200" dirty="0" smtClean="0">
                <a:latin typeface="Times New Roman" panose="02020603050405020304" pitchFamily="18" charset="0"/>
                <a:cs typeface="Times New Roman" panose="02020603050405020304" pitchFamily="18" charset="0"/>
              </a:rPr>
              <a:t>Disadvantages of Dysfunctional Conflict: Refer to the explanation of Problems of Conflict.</a:t>
            </a:r>
          </a:p>
        </p:txBody>
      </p:sp>
    </p:spTree>
    <p:extLst>
      <p:ext uri="{BB962C8B-B14F-4D97-AF65-F5344CB8AC3E}">
        <p14:creationId xmlns:p14="http://schemas.microsoft.com/office/powerpoint/2010/main" val="3977328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7105" y="0"/>
            <a:ext cx="9335068" cy="1160059"/>
          </a:xfrm>
        </p:spPr>
        <p:txBody>
          <a:bodyPr>
            <a:normAutofit/>
          </a:bodyPr>
          <a:lstStyle/>
          <a:p>
            <a:r>
              <a:rPr lang="en-US" dirty="0" smtClean="0">
                <a:latin typeface="Times New Roman" panose="02020603050405020304" pitchFamily="18" charset="0"/>
                <a:cs typeface="Times New Roman" panose="02020603050405020304" pitchFamily="18" charset="0"/>
              </a:rPr>
              <a:t>SOURCES / CAUSES OF CONFLICTS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160059"/>
            <a:ext cx="11353800" cy="5697939"/>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The following are the causes or sources of conflict in an </a:t>
            </a:r>
            <a:r>
              <a:rPr lang="en-US" sz="2400" dirty="0" smtClean="0">
                <a:latin typeface="Times New Roman" panose="02020603050405020304" pitchFamily="18" charset="0"/>
                <a:cs typeface="Times New Roman" panose="02020603050405020304" pitchFamily="18" charset="0"/>
              </a:rPr>
              <a:t>organization: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Lack </a:t>
            </a:r>
            <a:r>
              <a:rPr lang="en-US" sz="2000" dirty="0">
                <a:latin typeface="Times New Roman" panose="02020603050405020304" pitchFamily="18" charset="0"/>
                <a:cs typeface="Times New Roman" panose="02020603050405020304" pitchFamily="18" charset="0"/>
              </a:rPr>
              <a:t>of Trust: Every relationship requires some degree of trust - the capacity to depend on each other's words or actions. It takes time to build trust, but it can be destroyed in a moment. Lack of trust in each other can be the cause of conflict in the </a:t>
            </a:r>
            <a:r>
              <a:rPr lang="en-US" sz="2000" dirty="0" smtClean="0">
                <a:latin typeface="Times New Roman" panose="02020603050405020304" pitchFamily="18" charset="0"/>
                <a:cs typeface="Times New Roman" panose="02020603050405020304" pitchFamily="18" charset="0"/>
              </a:rPr>
              <a:t>organizations.</a:t>
            </a:r>
          </a:p>
          <a:p>
            <a:pPr marL="457200" indent="-457200">
              <a:buAutoNum type="arabicPeriod"/>
            </a:pPr>
            <a:r>
              <a:rPr lang="en-US" sz="2000" dirty="0">
                <a:latin typeface="Times New Roman" panose="02020603050405020304" pitchFamily="18" charset="0"/>
                <a:cs typeface="Times New Roman" panose="02020603050405020304" pitchFamily="18" charset="0"/>
              </a:rPr>
              <a:t>Different Set of Values: People in an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have different set of values. For instance, some people value honesty and integrity, whereas, others may not. Due to differences in set of values, there can be conflicts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For instance, the marketing manager may be in </a:t>
            </a:r>
            <a:r>
              <a:rPr lang="en-US" sz="2000" dirty="0" err="1">
                <a:latin typeface="Times New Roman" panose="02020603050405020304" pitchFamily="18" charset="0"/>
                <a:cs typeface="Times New Roman" panose="02020603050405020304" pitchFamily="18" charset="0"/>
              </a:rPr>
              <a:t>favour</a:t>
            </a:r>
            <a:r>
              <a:rPr lang="en-US" sz="2000" dirty="0">
                <a:latin typeface="Times New Roman" panose="02020603050405020304" pitchFamily="18" charset="0"/>
                <a:cs typeface="Times New Roman" panose="02020603050405020304" pitchFamily="18" charset="0"/>
              </a:rPr>
              <a:t> of honest advertising, whereas, the advertising manager or the advertising agency may be in </a:t>
            </a:r>
            <a:r>
              <a:rPr lang="en-US" sz="2000" dirty="0" err="1">
                <a:latin typeface="Times New Roman" panose="02020603050405020304" pitchFamily="18" charset="0"/>
                <a:cs typeface="Times New Roman" panose="02020603050405020304" pitchFamily="18" charset="0"/>
              </a:rPr>
              <a:t>favour</a:t>
            </a:r>
            <a:r>
              <a:rPr lang="en-US" sz="2000" dirty="0">
                <a:latin typeface="Times New Roman" panose="02020603050405020304" pitchFamily="18" charset="0"/>
                <a:cs typeface="Times New Roman" panose="02020603050405020304" pitchFamily="18" charset="0"/>
              </a:rPr>
              <a:t> of tall claims. Such differences may result in a conflict</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a:latin typeface="Times New Roman" panose="02020603050405020304" pitchFamily="18" charset="0"/>
                <a:cs typeface="Times New Roman" panose="02020603050405020304" pitchFamily="18" charset="0"/>
              </a:rPr>
              <a:t>Personality Clashes: There are personality differences. Not everyone thinks, feels, looks, or acts alike. Some may be too aggressive, whereas, others may be quite assertive. The differences in personality can be a cause of conflict among people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Although personality differences can cause conflict, yet they can be utilized for the advantage of an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Employees need to accept, respect, and learn how to use these differences when they arise</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a:latin typeface="Times New Roman" panose="02020603050405020304" pitchFamily="18" charset="0"/>
                <a:cs typeface="Times New Roman" panose="02020603050405020304" pitchFamily="18" charset="0"/>
              </a:rPr>
              <a:t>Threat to Status: Status is important to many individuals in an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When there is a threat to one's status, then that person would make every possible effort to maintain and preserve it. Conflict may arise between the defensive person and the one who has created a threat to status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6741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65358" cy="559558"/>
          </a:xfrm>
        </p:spPr>
        <p:txBody>
          <a:bodyPr>
            <a:noAutofit/>
          </a:bodyPr>
          <a:lstStyle/>
          <a:p>
            <a:r>
              <a:rPr lang="en-US" sz="4000" dirty="0">
                <a:latin typeface="Times New Roman" panose="02020603050405020304" pitchFamily="18" charset="0"/>
                <a:cs typeface="Times New Roman" panose="02020603050405020304" pitchFamily="18" charset="0"/>
              </a:rPr>
              <a:t>SOURCES / CAUSES OF CONFLICTS</a:t>
            </a:r>
            <a:endParaRPr lang="en-US" sz="4000" dirty="0"/>
          </a:p>
        </p:txBody>
      </p:sp>
      <p:sp>
        <p:nvSpPr>
          <p:cNvPr id="3" name="Content Placeholder 2"/>
          <p:cNvSpPr>
            <a:spLocks noGrp="1"/>
          </p:cNvSpPr>
          <p:nvPr>
            <p:ph idx="1"/>
          </p:nvPr>
        </p:nvSpPr>
        <p:spPr>
          <a:xfrm>
            <a:off x="-1" y="747452"/>
            <a:ext cx="11955439" cy="6110548"/>
          </a:xfrm>
        </p:spPr>
        <p:txBody>
          <a:bodyPr>
            <a:normAutofit/>
          </a:bodyPr>
          <a:lstStyle/>
          <a:p>
            <a:pPr marL="457200" indent="-457200">
              <a:buFont typeface="+mj-lt"/>
              <a:buAutoNum type="arabicPeriod" startAt="5"/>
            </a:pPr>
            <a:r>
              <a:rPr lang="en-US" sz="2000" dirty="0">
                <a:latin typeface="Times New Roman" panose="02020603050405020304" pitchFamily="18" charset="0"/>
                <a:cs typeface="Times New Roman" panose="02020603050405020304" pitchFamily="18" charset="0"/>
              </a:rPr>
              <a:t>Differences in Perceptions: People view things or events differently. This may be due to their past experience and expectations. Since their perceptions are real to them, they fail to understand that others hold contrasting perceptions of the same thing or event. As a result, conflict occurs between the two persons having different perception of the same event or object</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5"/>
            </a:pPr>
            <a:r>
              <a:rPr lang="en-US" sz="2000" dirty="0">
                <a:latin typeface="Times New Roman" panose="02020603050405020304" pitchFamily="18" charset="0"/>
                <a:cs typeface="Times New Roman" panose="02020603050405020304" pitchFamily="18" charset="0"/>
              </a:rPr>
              <a:t> Competition: Conflicts may arise as people or groups compete with each other for rewards and resources. For instance, one department may like to obtain more funds for its activities, as compared to other departments, as it may feel that its activities are more important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This may lead to conflict in the </a:t>
            </a:r>
            <a:r>
              <a:rPr lang="en-US" sz="2000" dirty="0" smtClean="0">
                <a:latin typeface="Times New Roman" panose="02020603050405020304" pitchFamily="18" charset="0"/>
                <a:cs typeface="Times New Roman" panose="02020603050405020304" pitchFamily="18" charset="0"/>
              </a:rPr>
              <a:t>organization.</a:t>
            </a:r>
          </a:p>
          <a:p>
            <a:pPr marL="457200" indent="-457200">
              <a:buFont typeface="+mj-lt"/>
              <a:buAutoNum type="arabicPeriod" startAt="5"/>
            </a:pPr>
            <a:r>
              <a:rPr lang="en-US" sz="2000" dirty="0">
                <a:latin typeface="Times New Roman" panose="02020603050405020304" pitchFamily="18" charset="0"/>
                <a:cs typeface="Times New Roman" panose="02020603050405020304" pitchFamily="18" charset="0"/>
              </a:rPr>
              <a:t>Problem of Multiple Roles: When a person has to perform multiple roles, it can cause an intrapersonal conflict. This is because; the person may try to give more importance to one role as compared to the other role. In such an instance, there can be intrapersonal conflict</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5"/>
            </a:pPr>
            <a:r>
              <a:rPr lang="en-US" sz="2000" dirty="0">
                <a:latin typeface="Times New Roman" panose="02020603050405020304" pitchFamily="18" charset="0"/>
                <a:cs typeface="Times New Roman" panose="02020603050405020304" pitchFamily="18" charset="0"/>
              </a:rPr>
              <a:t>Problem in Setting Goals: There can be clash in setting goals or priorities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between the superior and the subordinate. For instance, the superior may give more importance to quality of performance, whereas, the subordinate may give more importance to quantity of performance</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5"/>
            </a:pP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Change: In order to keep pace with changing technology, social, cultural and political environment, </a:t>
            </a:r>
            <a:r>
              <a:rPr lang="en-US" sz="2000" dirty="0" smtClean="0">
                <a:latin typeface="Times New Roman" panose="02020603050405020304" pitchFamily="18" charset="0"/>
                <a:cs typeface="Times New Roman" panose="02020603050405020304" pitchFamily="18" charset="0"/>
              </a:rPr>
              <a:t>organizations </a:t>
            </a:r>
            <a:r>
              <a:rPr lang="en-US" sz="2000" dirty="0">
                <a:latin typeface="Times New Roman" panose="02020603050405020304" pitchFamily="18" charset="0"/>
                <a:cs typeface="Times New Roman" panose="02020603050405020304" pitchFamily="18" charset="0"/>
              </a:rPr>
              <a:t>are expected to change themselves. A change in an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is likely to create conflicts as regards goal setting, resource allocation, etc</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5"/>
            </a:pPr>
            <a:r>
              <a:rPr lang="en-US" sz="2000" dirty="0">
                <a:latin typeface="Times New Roman" panose="02020603050405020304" pitchFamily="18" charset="0"/>
                <a:cs typeface="Times New Roman" panose="02020603050405020304" pitchFamily="18" charset="0"/>
              </a:rPr>
              <a:t>Other Causes: Conflicts may also arise due to personal prejudices, ego, inter-group rivalries, and so on. Again, a conflict may be caused due to a single factor or due to multiple factors.</a:t>
            </a:r>
          </a:p>
        </p:txBody>
      </p:sp>
    </p:spTree>
    <p:extLst>
      <p:ext uri="{BB962C8B-B14F-4D97-AF65-F5344CB8AC3E}">
        <p14:creationId xmlns:p14="http://schemas.microsoft.com/office/powerpoint/2010/main" val="11306975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3140" y="0"/>
            <a:ext cx="8338781" cy="1158425"/>
          </a:xfrm>
        </p:spPr>
        <p:txBody>
          <a:bodyPr>
            <a:noAutofit/>
          </a:bodyPr>
          <a:lstStyle/>
          <a:p>
            <a:pPr algn="ctr"/>
            <a:r>
              <a:rPr lang="en-US" dirty="0">
                <a:latin typeface="Times New Roman" panose="02020603050405020304" pitchFamily="18" charset="0"/>
                <a:cs typeface="Times New Roman" panose="02020603050405020304" pitchFamily="18" charset="0"/>
              </a:rPr>
              <a:t>CONSEQUENCES OF CONFLICT</a:t>
            </a:r>
          </a:p>
        </p:txBody>
      </p:sp>
      <p:sp>
        <p:nvSpPr>
          <p:cNvPr id="3" name="Content Placeholder 2"/>
          <p:cNvSpPr>
            <a:spLocks noGrp="1"/>
          </p:cNvSpPr>
          <p:nvPr>
            <p:ph idx="1"/>
          </p:nvPr>
        </p:nvSpPr>
        <p:spPr>
          <a:xfrm>
            <a:off x="136478" y="1158424"/>
            <a:ext cx="12055522" cy="5699575"/>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Conflict in an </a:t>
            </a:r>
            <a:r>
              <a:rPr lang="en-US" sz="2400" dirty="0" smtClean="0">
                <a:latin typeface="Times New Roman" panose="02020603050405020304" pitchFamily="18" charset="0"/>
                <a:cs typeface="Times New Roman" panose="02020603050405020304" pitchFamily="18" charset="0"/>
              </a:rPr>
              <a:t>organization </a:t>
            </a:r>
            <a:r>
              <a:rPr lang="en-US" sz="2400" dirty="0">
                <a:latin typeface="Times New Roman" panose="02020603050405020304" pitchFamily="18" charset="0"/>
                <a:cs typeface="Times New Roman" panose="02020603050405020304" pitchFamily="18" charset="0"/>
              </a:rPr>
              <a:t>has both positive and negative effects or consequences. The positive consequences can be explained with the help of advantages, whereas, the negative consequences can be explained with the help of disadvantages</a:t>
            </a:r>
            <a:r>
              <a:rPr lang="en-US" sz="2400" dirty="0" smtClean="0">
                <a:latin typeface="Times New Roman" panose="02020603050405020304" pitchFamily="18" charset="0"/>
                <a:cs typeface="Times New Roman" panose="02020603050405020304" pitchFamily="18" charset="0"/>
              </a:rPr>
              <a:t>:</a:t>
            </a:r>
          </a:p>
          <a:p>
            <a:pPr marL="0" indent="0">
              <a:buNone/>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main advantages or functions of conflict are as follows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Facilitates </a:t>
            </a:r>
            <a:r>
              <a:rPr lang="en-US" sz="2000" dirty="0">
                <a:latin typeface="Times New Roman" panose="02020603050405020304" pitchFamily="18" charset="0"/>
                <a:cs typeface="Times New Roman" panose="02020603050405020304" pitchFamily="18" charset="0"/>
              </a:rPr>
              <a:t>Change: Conflicts facilitate change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Conflicts may arise due to the problems in the functioning of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Conflict brings to surface the dormant or latent problems and helps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in solving them. The solution to the problem often requires changes in the </a:t>
            </a:r>
            <a:r>
              <a:rPr lang="en-US" sz="2000" dirty="0" smtClean="0">
                <a:latin typeface="Times New Roman" panose="02020603050405020304" pitchFamily="18" charset="0"/>
                <a:cs typeface="Times New Roman" panose="02020603050405020304" pitchFamily="18" charset="0"/>
              </a:rPr>
              <a:t>organization.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Innovation</a:t>
            </a:r>
            <a:r>
              <a:rPr lang="en-US" sz="2000" dirty="0">
                <a:latin typeface="Times New Roman" panose="02020603050405020304" pitchFamily="18" charset="0"/>
                <a:cs typeface="Times New Roman" panose="02020603050405020304" pitchFamily="18" charset="0"/>
              </a:rPr>
              <a:t>: Conflict often encourages the consideration of </a:t>
            </a:r>
            <a:r>
              <a:rPr lang="en-US" sz="2000" dirty="0" smtClean="0">
                <a:latin typeface="Times New Roman" panose="02020603050405020304" pitchFamily="18" charset="0"/>
                <a:cs typeface="Times New Roman" panose="02020603050405020304" pitchFamily="18" charset="0"/>
              </a:rPr>
              <a:t>new ideas</a:t>
            </a:r>
            <a:r>
              <a:rPr lang="en-US" sz="2000" dirty="0">
                <a:latin typeface="Times New Roman" panose="02020603050405020304" pitchFamily="18" charset="0"/>
                <a:cs typeface="Times New Roman" panose="02020603050405020304" pitchFamily="18" charset="0"/>
              </a:rPr>
              <a:t>, techniques, processes, etc., thereby facilitating </a:t>
            </a:r>
            <a:r>
              <a:rPr lang="en-US" sz="2000" dirty="0" smtClean="0">
                <a:latin typeface="Times New Roman" panose="02020603050405020304" pitchFamily="18" charset="0"/>
                <a:cs typeface="Times New Roman" panose="02020603050405020304" pitchFamily="18" charset="0"/>
              </a:rPr>
              <a:t>creative ideas </a:t>
            </a:r>
            <a:r>
              <a:rPr lang="en-US" sz="2000" dirty="0">
                <a:latin typeface="Times New Roman" panose="02020603050405020304" pitchFamily="18" charset="0"/>
                <a:cs typeface="Times New Roman" panose="02020603050405020304" pitchFamily="18" charset="0"/>
              </a:rPr>
              <a:t>and innovation. People come up with </a:t>
            </a:r>
            <a:r>
              <a:rPr lang="en-US" sz="2000" dirty="0" smtClean="0">
                <a:latin typeface="Times New Roman" panose="02020603050405020304" pitchFamily="18" charset="0"/>
                <a:cs typeface="Times New Roman" panose="02020603050405020304" pitchFamily="18" charset="0"/>
              </a:rPr>
              <a:t>alternative strategies </a:t>
            </a:r>
            <a:r>
              <a:rPr lang="en-US" sz="2000" dirty="0">
                <a:latin typeface="Times New Roman" panose="02020603050405020304" pitchFamily="18" charset="0"/>
                <a:cs typeface="Times New Roman" panose="02020603050405020304" pitchFamily="18" charset="0"/>
              </a:rPr>
              <a:t>to deal with the problem. The search for </a:t>
            </a:r>
            <a:r>
              <a:rPr lang="en-US" sz="2000" dirty="0" smtClean="0">
                <a:latin typeface="Times New Roman" panose="02020603050405020304" pitchFamily="18" charset="0"/>
                <a:cs typeface="Times New Roman" panose="02020603050405020304" pitchFamily="18" charset="0"/>
              </a:rPr>
              <a:t>alternative soften </a:t>
            </a:r>
            <a:r>
              <a:rPr lang="en-US" sz="2000" dirty="0">
                <a:latin typeface="Times New Roman" panose="02020603050405020304" pitchFamily="18" charset="0"/>
                <a:cs typeface="Times New Roman" panose="02020603050405020304" pitchFamily="18" charset="0"/>
              </a:rPr>
              <a:t>results in innovative ideas to handle the conflict</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Group </a:t>
            </a:r>
            <a:r>
              <a:rPr lang="en-US" sz="2000" dirty="0">
                <a:latin typeface="Times New Roman" panose="02020603050405020304" pitchFamily="18" charset="0"/>
                <a:cs typeface="Times New Roman" panose="02020603050405020304" pitchFamily="18" charset="0"/>
              </a:rPr>
              <a:t>Cohesiveness: Group cohesiveness refers to the ability of the group members to remain together by committing to group goals. When a group faces threat from within or outside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it tends to become more cohesive. Conflict enhances group loyalty and motivates each member of the group to perform better, so as to face the threats effectively.</a:t>
            </a:r>
          </a:p>
        </p:txBody>
      </p:sp>
    </p:spTree>
    <p:extLst>
      <p:ext uri="{BB962C8B-B14F-4D97-AF65-F5344CB8AC3E}">
        <p14:creationId xmlns:p14="http://schemas.microsoft.com/office/powerpoint/2010/main" val="4822268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574507" cy="958708"/>
          </a:xfrm>
        </p:spPr>
        <p:txBody>
          <a:bodyPr>
            <a:normAutofit/>
          </a:bodyPr>
          <a:lstStyle/>
          <a:p>
            <a:r>
              <a:rPr lang="en-US" sz="4000" dirty="0">
                <a:latin typeface="Times New Roman" panose="02020603050405020304" pitchFamily="18" charset="0"/>
                <a:cs typeface="Times New Roman" panose="02020603050405020304" pitchFamily="18" charset="0"/>
              </a:rPr>
              <a:t>CONSEQUENCES OF CONFLICT</a:t>
            </a:r>
            <a:endParaRPr lang="en-US" sz="4000" dirty="0"/>
          </a:p>
        </p:txBody>
      </p:sp>
      <p:sp>
        <p:nvSpPr>
          <p:cNvPr id="3" name="Content Placeholder 2"/>
          <p:cNvSpPr>
            <a:spLocks noGrp="1"/>
          </p:cNvSpPr>
          <p:nvPr>
            <p:ph idx="1"/>
          </p:nvPr>
        </p:nvSpPr>
        <p:spPr>
          <a:xfrm>
            <a:off x="-1" y="753992"/>
            <a:ext cx="11382233" cy="6104008"/>
          </a:xfrm>
        </p:spPr>
        <p:txBody>
          <a:bodyPr>
            <a:normAutofit/>
          </a:bodyPr>
          <a:lstStyle/>
          <a:p>
            <a:pPr marL="457200" indent="-457200">
              <a:buFont typeface="+mj-lt"/>
              <a:buAutoNum type="arabicPeriod" startAt="4"/>
            </a:pPr>
            <a:r>
              <a:rPr lang="en-US" sz="2000" dirty="0" smtClean="0">
                <a:latin typeface="Times New Roman" panose="02020603050405020304" pitchFamily="18" charset="0"/>
                <a:cs typeface="Times New Roman" panose="02020603050405020304" pitchFamily="18" charset="0"/>
              </a:rPr>
              <a:t>Release </a:t>
            </a:r>
            <a:r>
              <a:rPr lang="en-US" sz="2000" dirty="0">
                <a:latin typeface="Times New Roman" panose="02020603050405020304" pitchFamily="18" charset="0"/>
                <a:cs typeface="Times New Roman" panose="02020603050405020304" pitchFamily="18" charset="0"/>
              </a:rPr>
              <a:t>of Tension: Conflict provides an excellent opportunity to release tension, which otherwise would have remained suppressed, which in turn would have created stress. Through conflict people express their tension and frustration, which could positively affect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as the members are relieved of the tension</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457200" indent="-457200">
              <a:buFont typeface="+mj-lt"/>
              <a:buAutoNum type="arabicPeriod" startAt="4"/>
            </a:pPr>
            <a:r>
              <a:rPr lang="en-US" sz="2000" dirty="0">
                <a:latin typeface="Times New Roman" panose="02020603050405020304" pitchFamily="18" charset="0"/>
                <a:cs typeface="Times New Roman" panose="02020603050405020304" pitchFamily="18" charset="0"/>
              </a:rPr>
              <a:t>Training: Conflicts act as a means of training to the parties concerned. People learn how to resolve conflict through negotiation or compromise. People can understand each other's point of view. This helps to develop excellent human skills, which are vital for inter-personal relationships. People also visualize the problems or situations, which in turn can enhance conceptual skills</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4"/>
            </a:pPr>
            <a:r>
              <a:rPr lang="en-US" sz="2000" dirty="0">
                <a:latin typeface="Times New Roman" panose="02020603050405020304" pitchFamily="18" charset="0"/>
                <a:cs typeface="Times New Roman" panose="02020603050405020304" pitchFamily="18" charset="0"/>
              </a:rPr>
              <a:t>Increases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Commitment and Job Satisfaction: Studies point out that conflicts, especially cognitive conflicts, in which opposing views are brought out in the open and full. discussed improves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commitment as well as </a:t>
            </a:r>
            <a:r>
              <a:rPr lang="en-US" sz="2000" dirty="0" err="1">
                <a:latin typeface="Times New Roman" panose="02020603050405020304" pitchFamily="18" charset="0"/>
                <a:cs typeface="Times New Roman" panose="02020603050405020304" pitchFamily="18" charset="0"/>
              </a:rPr>
              <a:t>i</a:t>
            </a:r>
            <a:r>
              <a:rPr lang="en-US" sz="2000" dirty="0">
                <a:latin typeface="Times New Roman" panose="02020603050405020304" pitchFamily="18" charset="0"/>
                <a:cs typeface="Times New Roman" panose="02020603050405020304" pitchFamily="18" charset="0"/>
              </a:rPr>
              <a:t> satisfaction as the opposing views are fully considered in solving the conflict</a:t>
            </a:r>
            <a:r>
              <a:rPr lang="en-US" sz="2000" dirty="0" smtClean="0">
                <a:latin typeface="Times New Roman" panose="02020603050405020304" pitchFamily="18" charset="0"/>
                <a:cs typeface="Times New Roman" panose="02020603050405020304" pitchFamily="18" charset="0"/>
              </a:rPr>
              <a:t>.</a:t>
            </a:r>
          </a:p>
          <a:p>
            <a:pPr marL="0" indent="0" algn="ctr">
              <a:buNone/>
            </a:pPr>
            <a:r>
              <a:rPr lang="en-US" sz="2400" dirty="0">
                <a:latin typeface="Times New Roman" panose="02020603050405020304" pitchFamily="18" charset="0"/>
                <a:cs typeface="Times New Roman" panose="02020603050405020304" pitchFamily="18" charset="0"/>
              </a:rPr>
              <a:t>DISADVANTAGES</a:t>
            </a:r>
            <a:r>
              <a:rPr lang="en-US" sz="2400" dirty="0" smtClean="0">
                <a:latin typeface="Times New Roman" panose="02020603050405020304" pitchFamily="18" charset="0"/>
                <a:cs typeface="Times New Roman" panose="02020603050405020304" pitchFamily="18" charset="0"/>
              </a:rPr>
              <a:t>:</a:t>
            </a:r>
          </a:p>
          <a:p>
            <a:pPr marL="0" indent="0">
              <a:buNone/>
            </a:pPr>
            <a:r>
              <a:rPr lang="en-US" sz="2000" dirty="0">
                <a:latin typeface="Times New Roman" panose="02020603050405020304" pitchFamily="18" charset="0"/>
                <a:cs typeface="Times New Roman" panose="02020603050405020304" pitchFamily="18" charset="0"/>
              </a:rPr>
              <a:t>The main problems or dysfunctions of conflict are as follows</a:t>
            </a:r>
            <a:r>
              <a:rPr lang="en-US" sz="2000" dirty="0" smtClean="0">
                <a:latin typeface="Times New Roman" panose="02020603050405020304" pitchFamily="18" charset="0"/>
                <a:cs typeface="Times New Roman" panose="02020603050405020304" pitchFamily="18" charset="0"/>
              </a:rPr>
              <a:t>:</a:t>
            </a:r>
          </a:p>
          <a:p>
            <a:pPr marL="0" indent="0">
              <a:buNone/>
            </a:pPr>
            <a:r>
              <a:rPr lang="en-US" sz="2000" dirty="0">
                <a:latin typeface="Times New Roman" panose="02020603050405020304" pitchFamily="18" charset="0"/>
                <a:cs typeface="Times New Roman" panose="02020603050405020304" pitchFamily="18" charset="0"/>
              </a:rPr>
              <a:t>1. Affects Inter-personal Relations: Due to conflicts, people develop negative perceptions towards each other. People tend to avoid interactions due to conflict. Each person or group tries to find faults with each other rather than trying to sort out the conflict. As a result, inter-personal relations get affected.</a:t>
            </a: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9150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96286"/>
            <a:ext cx="11559654" cy="5861713"/>
          </a:xfrm>
        </p:spPr>
        <p:txBody>
          <a:bodyPr>
            <a:normAutofit/>
          </a:bodyPr>
          <a:lstStyle/>
          <a:p>
            <a:pPr marL="457200" indent="-457200">
              <a:buFont typeface="+mj-lt"/>
              <a:buAutoNum type="arabicPeriod" startAt="2"/>
            </a:pPr>
            <a:r>
              <a:rPr lang="en-US" sz="2000" dirty="0">
                <a:latin typeface="Times New Roman" panose="02020603050405020304" pitchFamily="18" charset="0"/>
                <a:cs typeface="Times New Roman" panose="02020603050405020304" pitchFamily="18" charset="0"/>
              </a:rPr>
              <a:t>Distorted Communication: Conflicts can result in distorted communication. Persons involved in conflict may blame each other. They may try to spread false information about each other. This results in poor communication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At times, the communication process may be blocked due to the conflict between the parties</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2"/>
            </a:pPr>
            <a:r>
              <a:rPr lang="en-US" sz="2000" dirty="0">
                <a:latin typeface="Times New Roman" panose="02020603050405020304" pitchFamily="18" charset="0"/>
                <a:cs typeface="Times New Roman" panose="02020603050405020304" pitchFamily="18" charset="0"/>
              </a:rPr>
              <a:t>Loss of Trust: Due to conflict, people may lose faith and </a:t>
            </a:r>
            <a:r>
              <a:rPr lang="en-US" sz="2000" dirty="0" smtClean="0">
                <a:latin typeface="Times New Roman" panose="02020603050405020304" pitchFamily="18" charset="0"/>
                <a:cs typeface="Times New Roman" panose="02020603050405020304" pitchFamily="18" charset="0"/>
              </a:rPr>
              <a:t>trust in </a:t>
            </a:r>
            <a:r>
              <a:rPr lang="en-US" sz="2000" dirty="0">
                <a:latin typeface="Times New Roman" panose="02020603050405020304" pitchFamily="18" charset="0"/>
                <a:cs typeface="Times New Roman" panose="02020603050405020304" pitchFamily="18" charset="0"/>
              </a:rPr>
              <a:t>each other. This is because; conflicts can create ill </a:t>
            </a:r>
            <a:r>
              <a:rPr lang="en-US" sz="2000" dirty="0" smtClean="0">
                <a:latin typeface="Times New Roman" panose="02020603050405020304" pitchFamily="18" charset="0"/>
                <a:cs typeface="Times New Roman" panose="02020603050405020304" pitchFamily="18" charset="0"/>
              </a:rPr>
              <a:t>feeling among </a:t>
            </a:r>
            <a:r>
              <a:rPr lang="en-US" sz="2000" dirty="0">
                <a:latin typeface="Times New Roman" panose="02020603050405020304" pitchFamily="18" charset="0"/>
                <a:cs typeface="Times New Roman" panose="02020603050405020304" pitchFamily="18" charset="0"/>
              </a:rPr>
              <a:t>the parties to conflict. Instead of sorting out conflict, </a:t>
            </a:r>
            <a:r>
              <a:rPr lang="en-US" sz="2000" dirty="0" smtClean="0">
                <a:latin typeface="Times New Roman" panose="02020603050405020304" pitchFamily="18" charset="0"/>
                <a:cs typeface="Times New Roman" panose="02020603050405020304" pitchFamily="18" charset="0"/>
              </a:rPr>
              <a:t>it may </a:t>
            </a:r>
            <a:r>
              <a:rPr lang="en-US" sz="2000" dirty="0">
                <a:latin typeface="Times New Roman" panose="02020603050405020304" pitchFamily="18" charset="0"/>
                <a:cs typeface="Times New Roman" panose="02020603050405020304" pitchFamily="18" charset="0"/>
              </a:rPr>
              <a:t>create further problems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such </a:t>
            </a:r>
            <a:r>
              <a:rPr lang="en-US" sz="2000" dirty="0" smtClean="0">
                <a:latin typeface="Times New Roman" panose="02020603050405020304" pitchFamily="18" charset="0"/>
                <a:cs typeface="Times New Roman" panose="02020603050405020304" pitchFamily="18" charset="0"/>
              </a:rPr>
              <a:t>as spreading </a:t>
            </a:r>
            <a:r>
              <a:rPr lang="en-US" sz="2000" dirty="0">
                <a:latin typeface="Times New Roman" panose="02020603050405020304" pitchFamily="18" charset="0"/>
                <a:cs typeface="Times New Roman" panose="02020603050405020304" pitchFamily="18" charset="0"/>
              </a:rPr>
              <a:t>of false information by the parties to the </a:t>
            </a:r>
            <a:r>
              <a:rPr lang="en-US" sz="2000" dirty="0" smtClean="0">
                <a:latin typeface="Times New Roman" panose="02020603050405020304" pitchFamily="18" charset="0"/>
                <a:cs typeface="Times New Roman" panose="02020603050405020304" pitchFamily="18" charset="0"/>
              </a:rPr>
              <a:t>conflict</a:t>
            </a:r>
            <a:r>
              <a:rPr lang="en-US" sz="2000" dirty="0">
                <a:latin typeface="Times New Roman" panose="02020603050405020304" pitchFamily="18" charset="0"/>
                <a:cs typeface="Times New Roman" panose="02020603050405020304" pitchFamily="18" charset="0"/>
              </a:rPr>
              <a:t>. This leads to lack of faith and trust in each other. </a:t>
            </a:r>
          </a:p>
          <a:p>
            <a:pPr marL="457200" indent="-457200">
              <a:buFont typeface="+mj-lt"/>
              <a:buAutoNum type="arabicPeriod" startAt="2"/>
            </a:pPr>
            <a:r>
              <a:rPr lang="en-US" sz="2000" dirty="0" smtClean="0">
                <a:latin typeface="Times New Roman" panose="02020603050405020304" pitchFamily="18" charset="0"/>
                <a:cs typeface="Times New Roman" panose="02020603050405020304" pitchFamily="18" charset="0"/>
              </a:rPr>
              <a:t>Diversion </a:t>
            </a:r>
            <a:r>
              <a:rPr lang="en-US" sz="2000" dirty="0">
                <a:latin typeface="Times New Roman" panose="02020603050405020304" pitchFamily="18" charset="0"/>
                <a:cs typeface="Times New Roman" panose="02020603050405020304" pitchFamily="18" charset="0"/>
              </a:rPr>
              <a:t>of Energy: Conflicts divert energy and efforts towards destructive activities. People may get involved in settling personal scores rather than focusing on the goals of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People would be more interested in finding out ways and means to win the conflict in their </a:t>
            </a:r>
            <a:r>
              <a:rPr lang="en-US" sz="2000" dirty="0" err="1">
                <a:latin typeface="Times New Roman" panose="02020603050405020304" pitchFamily="18" charset="0"/>
                <a:cs typeface="Times New Roman" panose="02020603050405020304" pitchFamily="18" charset="0"/>
              </a:rPr>
              <a:t>favour</a:t>
            </a:r>
            <a:r>
              <a:rPr lang="en-US" sz="2000" dirty="0">
                <a:latin typeface="Times New Roman" panose="02020603050405020304" pitchFamily="18" charset="0"/>
                <a:cs typeface="Times New Roman" panose="02020603050405020304" pitchFamily="18" charset="0"/>
              </a:rPr>
              <a:t> rather than solving the conflict in the interest of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There is often clash of egos and each person tries to score a win over the other person to the conflict</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2"/>
            </a:pPr>
            <a:r>
              <a:rPr lang="en-US" sz="2000" dirty="0">
                <a:latin typeface="Times New Roman" panose="02020603050405020304" pitchFamily="18" charset="0"/>
                <a:cs typeface="Times New Roman" panose="02020603050405020304" pitchFamily="18" charset="0"/>
              </a:rPr>
              <a:t>Stress: Prolonged conflict can result in stress to the employees. Stress can lead to severe physiological and psychological consequences. In other words, stress can aggravate health problems of the employees, which can adversely affect </a:t>
            </a:r>
            <a:r>
              <a:rPr lang="en-US" sz="2000" dirty="0" smtClean="0">
                <a:latin typeface="Times New Roman" panose="02020603050405020304" pitchFamily="18" charset="0"/>
                <a:cs typeface="Times New Roman" panose="02020603050405020304" pitchFamily="18" charset="0"/>
              </a:rPr>
              <a:t>their performance.</a:t>
            </a:r>
          </a:p>
          <a:p>
            <a:pPr marL="457200" indent="-457200">
              <a:buFont typeface="+mj-lt"/>
              <a:buAutoNum type="arabicPeriod" startAt="2"/>
            </a:pPr>
            <a:r>
              <a:rPr lang="en-US" sz="2000" dirty="0">
                <a:latin typeface="Times New Roman" panose="02020603050405020304" pitchFamily="18" charset="0"/>
                <a:cs typeface="Times New Roman" panose="02020603050405020304" pitchFamily="18" charset="0"/>
              </a:rPr>
              <a:t>Affects Motivation: Conflicts can demotivate, especially those employees who lose the conflict. They may feel defeated and depressed. Their self-image gets hurt, and as such it can demotivate them in their performance.</a:t>
            </a:r>
            <a:endParaRPr lang="en-US" sz="2000" dirty="0" smtClean="0">
              <a:latin typeface="Times New Roman" panose="02020603050405020304" pitchFamily="18" charset="0"/>
              <a:cs typeface="Times New Roman" panose="02020603050405020304" pitchFamily="18" charset="0"/>
            </a:endParaRPr>
          </a:p>
          <a:p>
            <a:pPr marL="457200" indent="-457200">
              <a:buFont typeface="+mj-lt"/>
              <a:buAutoNum type="arabicPeriod" startAt="2"/>
            </a:pPr>
            <a:endParaRPr lang="en-US" sz="20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0" y="0"/>
            <a:ext cx="7691651" cy="996287"/>
          </a:xfrm>
        </p:spPr>
        <p:txBody>
          <a:bodyPr>
            <a:normAutofit/>
          </a:bodyPr>
          <a:lstStyle/>
          <a:p>
            <a:pPr algn="ctr"/>
            <a:r>
              <a:rPr lang="en-US" sz="4000" dirty="0">
                <a:latin typeface="Times New Roman" panose="02020603050405020304" pitchFamily="18" charset="0"/>
                <a:cs typeface="Times New Roman" panose="02020603050405020304" pitchFamily="18" charset="0"/>
              </a:rPr>
              <a:t>CONSEQUENCES OF CONFLICT</a:t>
            </a:r>
            <a:endParaRPr lang="en-US" sz="4000" dirty="0"/>
          </a:p>
        </p:txBody>
      </p:sp>
    </p:spTree>
    <p:extLst>
      <p:ext uri="{BB962C8B-B14F-4D97-AF65-F5344CB8AC3E}">
        <p14:creationId xmlns:p14="http://schemas.microsoft.com/office/powerpoint/2010/main" val="6898610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900753"/>
          </a:xfrm>
        </p:spPr>
        <p:txBody>
          <a:bodyPr>
            <a:normAutofit/>
          </a:bodyPr>
          <a:lstStyle/>
          <a:p>
            <a:r>
              <a:rPr lang="en-US" dirty="0">
                <a:latin typeface="Times New Roman" panose="02020603050405020304" pitchFamily="18" charset="0"/>
                <a:cs typeface="Times New Roman" panose="02020603050405020304" pitchFamily="18" charset="0"/>
              </a:rPr>
              <a:t>STRATEGIES OF RESOLVING CONFLICT</a:t>
            </a:r>
          </a:p>
        </p:txBody>
      </p:sp>
      <p:sp>
        <p:nvSpPr>
          <p:cNvPr id="3" name="Content Placeholder 2"/>
          <p:cNvSpPr>
            <a:spLocks noGrp="1"/>
          </p:cNvSpPr>
          <p:nvPr>
            <p:ph idx="1"/>
          </p:nvPr>
        </p:nvSpPr>
        <p:spPr>
          <a:xfrm>
            <a:off x="0" y="900753"/>
            <a:ext cx="9880979" cy="5957247"/>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Conflict management is a two dimensional process. On one hand, it tries to encourage constructive conflicts, and on the other hand it tries to resolve </a:t>
            </a:r>
            <a:r>
              <a:rPr lang="en-US" sz="2400" dirty="0" smtClean="0">
                <a:latin typeface="Times New Roman" panose="02020603050405020304" pitchFamily="18" charset="0"/>
                <a:cs typeface="Times New Roman" panose="02020603050405020304" pitchFamily="18" charset="0"/>
              </a:rPr>
              <a:t>dysfunctional </a:t>
            </a:r>
            <a:r>
              <a:rPr lang="en-US" sz="2400" dirty="0">
                <a:latin typeface="Times New Roman" panose="02020603050405020304" pitchFamily="18" charset="0"/>
                <a:cs typeface="Times New Roman" panose="02020603050405020304" pitchFamily="18" charset="0"/>
              </a:rPr>
              <a:t>conflict</a:t>
            </a:r>
            <a:r>
              <a:rPr lang="en-US" sz="2400" dirty="0" smtClean="0">
                <a:latin typeface="Times New Roman" panose="02020603050405020304" pitchFamily="18" charset="0"/>
                <a:cs typeface="Times New Roman" panose="02020603050405020304" pitchFamily="18" charset="0"/>
              </a:rPr>
              <a:t>.</a:t>
            </a:r>
          </a:p>
          <a:p>
            <a:pPr marL="514350" indent="-514350">
              <a:buAutoNum type="romanUcPeriod"/>
            </a:pPr>
            <a:r>
              <a:rPr lang="en-US" sz="2400" dirty="0" smtClean="0">
                <a:latin typeface="Times New Roman" panose="02020603050405020304" pitchFamily="18" charset="0"/>
                <a:cs typeface="Times New Roman" panose="02020603050405020304" pitchFamily="18" charset="0"/>
              </a:rPr>
              <a:t>Stimulating </a:t>
            </a:r>
            <a:r>
              <a:rPr lang="en-US" sz="2400" dirty="0">
                <a:latin typeface="Times New Roman" panose="02020603050405020304" pitchFamily="18" charset="0"/>
                <a:cs typeface="Times New Roman" panose="02020603050405020304" pitchFamily="18" charset="0"/>
              </a:rPr>
              <a:t>Positive </a:t>
            </a:r>
            <a:r>
              <a:rPr lang="en-US" sz="2400" dirty="0" smtClean="0">
                <a:latin typeface="Times New Roman" panose="02020603050405020304" pitchFamily="18" charset="0"/>
                <a:cs typeface="Times New Roman" panose="02020603050405020304" pitchFamily="18" charset="0"/>
              </a:rPr>
              <a:t>Conflicts In </a:t>
            </a:r>
            <a:r>
              <a:rPr lang="en-US" sz="2400" dirty="0">
                <a:latin typeface="Times New Roman" panose="02020603050405020304" pitchFamily="18" charset="0"/>
                <a:cs typeface="Times New Roman" panose="02020603050405020304" pitchFamily="18" charset="0"/>
              </a:rPr>
              <a:t>order to encourage constructive conflicts, management may adopt the following techniques: </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Developing </a:t>
            </a:r>
            <a:r>
              <a:rPr lang="en-US" sz="2000" dirty="0">
                <a:latin typeface="Times New Roman" panose="02020603050405020304" pitchFamily="18" charset="0"/>
                <a:cs typeface="Times New Roman" panose="02020603050405020304" pitchFamily="18" charset="0"/>
              </a:rPr>
              <a:t>healthy interpersonal and inter-group </a:t>
            </a:r>
            <a:r>
              <a:rPr lang="en-US" sz="2000" dirty="0" smtClean="0">
                <a:latin typeface="Times New Roman" panose="02020603050405020304" pitchFamily="18" charset="0"/>
                <a:cs typeface="Times New Roman" panose="02020603050405020304" pitchFamily="18" charset="0"/>
              </a:rPr>
              <a:t>relationships in </a:t>
            </a:r>
            <a:r>
              <a:rPr lang="en-US" sz="2000" dirty="0">
                <a:latin typeface="Times New Roman" panose="02020603050405020304" pitchFamily="18" charset="0"/>
                <a:cs typeface="Times New Roman" panose="02020603050405020304" pitchFamily="18" charset="0"/>
              </a:rPr>
              <a:t>the </a:t>
            </a:r>
            <a:r>
              <a:rPr lang="en-US" sz="2000" dirty="0" smtClean="0">
                <a:latin typeface="Times New Roman" panose="02020603050405020304" pitchFamily="18" charset="0"/>
                <a:cs typeface="Times New Roman" panose="02020603050405020304" pitchFamily="18" charset="0"/>
              </a:rPr>
              <a:t>organization.</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Encouraging </a:t>
            </a:r>
            <a:r>
              <a:rPr lang="en-US" sz="2000" dirty="0">
                <a:latin typeface="Times New Roman" panose="02020603050405020304" pitchFamily="18" charset="0"/>
                <a:cs typeface="Times New Roman" panose="02020603050405020304" pitchFamily="18" charset="0"/>
              </a:rPr>
              <a:t>innovative ideas and actions on the part </a:t>
            </a:r>
            <a:r>
              <a:rPr lang="en-US" sz="2000" dirty="0" smtClean="0">
                <a:latin typeface="Times New Roman" panose="02020603050405020304" pitchFamily="18" charset="0"/>
                <a:cs typeface="Times New Roman" panose="02020603050405020304" pitchFamily="18" charset="0"/>
              </a:rPr>
              <a:t>of individuals and groups </a:t>
            </a:r>
            <a:r>
              <a:rPr lang="en-US" sz="2000" dirty="0">
                <a:latin typeface="Times New Roman" panose="02020603050405020304" pitchFamily="18" charset="0"/>
                <a:cs typeface="Times New Roman" panose="02020603050405020304" pitchFamily="18" charset="0"/>
              </a:rPr>
              <a:t>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to sort out conflicts</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Introducing positive and result-oriented changes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in respect of technology,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structure, and other related areas</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Providing training to develop attitudes and skills to handle and overcome conflicts in the </a:t>
            </a:r>
            <a:r>
              <a:rPr lang="en-US" sz="2000" dirty="0" smtClean="0">
                <a:latin typeface="Times New Roman" panose="02020603050405020304" pitchFamily="18" charset="0"/>
                <a:cs typeface="Times New Roman" panose="02020603050405020304" pitchFamily="18" charset="0"/>
              </a:rPr>
              <a:t>organization.</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Setting high performance targets, and providing </a:t>
            </a:r>
            <a:r>
              <a:rPr lang="en-US" sz="2000" dirty="0" smtClean="0">
                <a:latin typeface="Times New Roman" panose="02020603050405020304" pitchFamily="18" charset="0"/>
                <a:cs typeface="Times New Roman" panose="02020603050405020304" pitchFamily="18" charset="0"/>
              </a:rPr>
              <a:t>adequate</a:t>
            </a:r>
            <a:r>
              <a:rPr lang="en-US" sz="2000" dirty="0">
                <a:latin typeface="Times New Roman" panose="02020603050405020304" pitchFamily="18" charset="0"/>
                <a:cs typeface="Times New Roman" panose="02020603050405020304" pitchFamily="18" charset="0"/>
              </a:rPr>
              <a:t> rewards to the members. </a:t>
            </a:r>
            <a:endParaRPr lang="en-US" sz="20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Encouraging </a:t>
            </a:r>
            <a:r>
              <a:rPr lang="en-US" sz="2000" dirty="0">
                <a:latin typeface="Times New Roman" panose="02020603050405020304" pitchFamily="18" charset="0"/>
                <a:cs typeface="Times New Roman" panose="02020603050405020304" pitchFamily="18" charset="0"/>
              </a:rPr>
              <a:t>open system of communication, where each person can feel free to discuss problems and issues of the </a:t>
            </a:r>
            <a:r>
              <a:rPr lang="en-US" sz="2000" dirty="0" smtClean="0">
                <a:latin typeface="Times New Roman" panose="02020603050405020304" pitchFamily="18" charset="0"/>
                <a:cs typeface="Times New Roman" panose="02020603050405020304" pitchFamily="18" charset="0"/>
              </a:rPr>
              <a:t>organization.</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34308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91569"/>
            <a:ext cx="12192000" cy="6066429"/>
          </a:xfrm>
        </p:spPr>
        <p:txBody>
          <a:bodyPr>
            <a:normAutofit/>
          </a:bodyPr>
          <a:lstStyle/>
          <a:p>
            <a:pPr marL="514350" indent="-514350">
              <a:buFont typeface="+mj-lt"/>
              <a:buAutoNum type="romanUcPeriod" startAt="2"/>
            </a:pPr>
            <a:r>
              <a:rPr lang="en-US" sz="2400" dirty="0">
                <a:latin typeface="Times New Roman" panose="02020603050405020304" pitchFamily="18" charset="0"/>
                <a:cs typeface="Times New Roman" panose="02020603050405020304" pitchFamily="18" charset="0"/>
              </a:rPr>
              <a:t>Resolving Dysfunctional </a:t>
            </a:r>
            <a:r>
              <a:rPr lang="en-US" sz="2400" dirty="0" smtClean="0">
                <a:latin typeface="Times New Roman" panose="02020603050405020304" pitchFamily="18" charset="0"/>
                <a:cs typeface="Times New Roman" panose="02020603050405020304" pitchFamily="18" charset="0"/>
              </a:rPr>
              <a:t>Conflicts</a:t>
            </a:r>
          </a:p>
          <a:p>
            <a:pPr marL="0" indent="0">
              <a:buNone/>
            </a:pPr>
            <a:r>
              <a:rPr lang="en-US" sz="2000" dirty="0">
                <a:latin typeface="Times New Roman" panose="02020603050405020304" pitchFamily="18" charset="0"/>
                <a:cs typeface="Times New Roman" panose="02020603050405020304" pitchFamily="18" charset="0"/>
              </a:rPr>
              <a:t>The following techniques are suggested to sort out dysfunctional conflicts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Emphasis </a:t>
            </a:r>
            <a:r>
              <a:rPr lang="en-US" sz="2000" dirty="0">
                <a:latin typeface="Times New Roman" panose="02020603050405020304" pitchFamily="18" charset="0"/>
                <a:cs typeface="Times New Roman" panose="02020603050405020304" pitchFamily="18" charset="0"/>
              </a:rPr>
              <a:t>on Management by Objectives, in which the superior and subordinate managers jointly define and set common goals. This will help to sort out clash in setting goals or targets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a:latin typeface="Times New Roman" panose="02020603050405020304" pitchFamily="18" charset="0"/>
                <a:cs typeface="Times New Roman" panose="02020603050405020304" pitchFamily="18" charset="0"/>
              </a:rPr>
              <a:t>Involving ombudsman, or consultants to sort out </a:t>
            </a:r>
            <a:r>
              <a:rPr lang="en-US" sz="2000" dirty="0" smtClean="0">
                <a:latin typeface="Times New Roman" panose="02020603050405020304" pitchFamily="18" charset="0"/>
                <a:cs typeface="Times New Roman" panose="02020603050405020304" pitchFamily="18" charset="0"/>
              </a:rPr>
              <a:t>conflicts.</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Improvement </a:t>
            </a:r>
            <a:r>
              <a:rPr lang="en-US" sz="2000" dirty="0">
                <a:latin typeface="Times New Roman" panose="02020603050405020304" pitchFamily="18" charset="0"/>
                <a:cs typeface="Times New Roman" panose="02020603050405020304" pitchFamily="18" charset="0"/>
              </a:rPr>
              <a:t>in communication systems at all levels in </a:t>
            </a:r>
            <a:r>
              <a:rPr lang="en-US" sz="2000" dirty="0" smtClean="0">
                <a:latin typeface="Times New Roman" panose="02020603050405020304" pitchFamily="18" charset="0"/>
                <a:cs typeface="Times New Roman" panose="02020603050405020304" pitchFamily="18" charset="0"/>
              </a:rPr>
              <a:t>the organization.</a:t>
            </a:r>
          </a:p>
          <a:p>
            <a:pPr marL="457200" indent="-457200">
              <a:buAutoNum type="arabicPeriod"/>
            </a:pPr>
            <a:r>
              <a:rPr lang="en-US" sz="2000" dirty="0">
                <a:latin typeface="Times New Roman" panose="02020603050405020304" pitchFamily="18" charset="0"/>
                <a:cs typeface="Times New Roman" panose="02020603050405020304" pitchFamily="18" charset="0"/>
              </a:rPr>
              <a:t>Encouraging workers participation in management</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a:latin typeface="Times New Roman" panose="02020603050405020304" pitchFamily="18" charset="0"/>
                <a:cs typeface="Times New Roman" panose="02020603050405020304" pitchFamily="18" charset="0"/>
              </a:rPr>
              <a:t>Encouraging quality circles to </a:t>
            </a:r>
            <a:r>
              <a:rPr lang="en-US" sz="2000" dirty="0" smtClean="0">
                <a:latin typeface="Times New Roman" panose="02020603050405020304" pitchFamily="18" charset="0"/>
                <a:cs typeface="Times New Roman" panose="02020603050405020304" pitchFamily="18" charset="0"/>
              </a:rPr>
              <a:t>analyze </a:t>
            </a:r>
            <a:r>
              <a:rPr lang="en-US" sz="2000" dirty="0">
                <a:latin typeface="Times New Roman" panose="02020603050405020304" pitchFamily="18" charset="0"/>
                <a:cs typeface="Times New Roman" panose="02020603050405020304" pitchFamily="18" charset="0"/>
              </a:rPr>
              <a:t>problems and to suggest recommendations to overcome problems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a:latin typeface="Times New Roman" panose="02020603050405020304" pitchFamily="18" charset="0"/>
                <a:cs typeface="Times New Roman" panose="02020603050405020304" pitchFamily="18" charset="0"/>
              </a:rPr>
              <a:t>Introducing conflict resolving strategies such as</a:t>
            </a:r>
            <a:r>
              <a:rPr lang="en-US" sz="2000" dirty="0" smtClean="0">
                <a:latin typeface="Times New Roman" panose="02020603050405020304" pitchFamily="18" charset="0"/>
                <a:cs typeface="Times New Roman" panose="02020603050405020304" pitchFamily="18" charset="0"/>
              </a:rPr>
              <a:t>:</a:t>
            </a:r>
          </a:p>
          <a:p>
            <a:pPr marL="971550" lvl="1" indent="-514350">
              <a:buFont typeface="+mj-lt"/>
              <a:buAutoNum type="romanLcPeriod"/>
            </a:pPr>
            <a:r>
              <a:rPr lang="en-US" sz="1800" dirty="0">
                <a:latin typeface="Times New Roman" panose="02020603050405020304" pitchFamily="18" charset="0"/>
                <a:cs typeface="Times New Roman" panose="02020603050405020304" pitchFamily="18" charset="0"/>
              </a:rPr>
              <a:t>Avoiding : It means both the parties to conflict withdraw which results in lose-lose situation.</a:t>
            </a:r>
            <a:endParaRPr lang="en-US" sz="1800" dirty="0" smtClean="0">
              <a:latin typeface="Times New Roman" panose="02020603050405020304" pitchFamily="18" charset="0"/>
              <a:cs typeface="Times New Roman" panose="02020603050405020304" pitchFamily="18" charset="0"/>
            </a:endParaRPr>
          </a:p>
          <a:p>
            <a:pPr marL="914400" lvl="1" indent="-457200">
              <a:buFont typeface="+mj-lt"/>
              <a:buAutoNum type="romanLcPeriod"/>
            </a:pPr>
            <a:r>
              <a:rPr lang="en-US" sz="1800" dirty="0">
                <a:latin typeface="Times New Roman" panose="02020603050405020304" pitchFamily="18" charset="0"/>
                <a:cs typeface="Times New Roman" panose="02020603050405020304" pitchFamily="18" charset="0"/>
              </a:rPr>
              <a:t>Smoothing: It means giving due concern for others. A person accommodates the other person's interest over and above his own interest. It results in "Lose-Win" outcome</a:t>
            </a:r>
            <a:r>
              <a:rPr lang="en-US" sz="1800" dirty="0" smtClean="0">
                <a:latin typeface="Times New Roman" panose="02020603050405020304" pitchFamily="18" charset="0"/>
                <a:cs typeface="Times New Roman" panose="02020603050405020304" pitchFamily="18" charset="0"/>
              </a:rPr>
              <a:t>.</a:t>
            </a:r>
          </a:p>
          <a:p>
            <a:pPr marL="914400" lvl="1" indent="-457200">
              <a:buFont typeface="+mj-lt"/>
              <a:buAutoNum type="romanLcPeriod"/>
            </a:pPr>
            <a:r>
              <a:rPr lang="en-US" sz="1800" dirty="0">
                <a:latin typeface="Times New Roman" panose="02020603050405020304" pitchFamily="18" charset="0"/>
                <a:cs typeface="Times New Roman" panose="02020603050405020304" pitchFamily="18" charset="0"/>
              </a:rPr>
              <a:t>Forcing : It means using force or power to win. This strategy is aggressive and aims at achieving personal goals at the cost of others. The likely outcome is "Win-Lose" situation</a:t>
            </a:r>
            <a:r>
              <a:rPr lang="en-US" sz="1800" dirty="0" smtClean="0">
                <a:latin typeface="Times New Roman" panose="02020603050405020304" pitchFamily="18" charset="0"/>
                <a:cs typeface="Times New Roman" panose="02020603050405020304" pitchFamily="18" charset="0"/>
              </a:rPr>
              <a:t>.</a:t>
            </a:r>
          </a:p>
          <a:p>
            <a:pPr marL="914400" lvl="1" indent="-457200">
              <a:buFont typeface="+mj-lt"/>
              <a:buAutoNum type="romanLcPeriod"/>
            </a:pPr>
            <a:r>
              <a:rPr lang="en-US" sz="1800" dirty="0">
                <a:latin typeface="Times New Roman" panose="02020603050405020304" pitchFamily="18" charset="0"/>
                <a:cs typeface="Times New Roman" panose="02020603050405020304" pitchFamily="18" charset="0"/>
              </a:rPr>
              <a:t>Compromising: This strategy believes in middle path i.e. giving something for gaining something. There is no clear cut outcome of this strategy</a:t>
            </a:r>
            <a:r>
              <a:rPr lang="en-US" sz="1800" dirty="0" smtClean="0">
                <a:latin typeface="Times New Roman" panose="02020603050405020304" pitchFamily="18" charset="0"/>
                <a:cs typeface="Times New Roman" panose="02020603050405020304" pitchFamily="18" charset="0"/>
              </a:rPr>
              <a:t>.</a:t>
            </a:r>
          </a:p>
          <a:p>
            <a:pPr marL="914400" lvl="1" indent="-457200">
              <a:buFont typeface="+mj-lt"/>
              <a:buAutoNum type="romanLcPeriod"/>
            </a:pPr>
            <a:r>
              <a:rPr lang="en-US" sz="1800" dirty="0">
                <a:latin typeface="Times New Roman" panose="02020603050405020304" pitchFamily="18" charset="0"/>
                <a:cs typeface="Times New Roman" panose="02020603050405020304" pitchFamily="18" charset="0"/>
              </a:rPr>
              <a:t>Confronting : It is also known as Problem Solving' Strategy which truly tries to resolve the conflict by facing it directly and tries to </a:t>
            </a:r>
            <a:r>
              <a:rPr lang="en-US" sz="1800" dirty="0" err="1">
                <a:latin typeface="Times New Roman" panose="02020603050405020304" pitchFamily="18" charset="0"/>
                <a:cs typeface="Times New Roman" panose="02020603050405020304" pitchFamily="18" charset="0"/>
              </a:rPr>
              <a:t>maximise</a:t>
            </a:r>
            <a:r>
              <a:rPr lang="en-US" sz="1800" dirty="0">
                <a:latin typeface="Times New Roman" panose="02020603050405020304" pitchFamily="18" charset="0"/>
                <a:cs typeface="Times New Roman" panose="02020603050405020304" pitchFamily="18" charset="0"/>
              </a:rPr>
              <a:t> the achievements of both the parties. The possible result is "Win-Win" outcome.</a:t>
            </a:r>
            <a:endParaRPr lang="en-US" sz="1800" dirty="0" smtClean="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0" y="0"/>
            <a:ext cx="9621672" cy="600501"/>
          </a:xfrm>
        </p:spPr>
        <p:txBody>
          <a:bodyPr>
            <a:normAutofit fontScale="90000"/>
          </a:bodyPr>
          <a:lstStyle/>
          <a:p>
            <a:r>
              <a:rPr lang="en-US" dirty="0">
                <a:latin typeface="Times New Roman" panose="02020603050405020304" pitchFamily="18" charset="0"/>
                <a:cs typeface="Times New Roman" panose="02020603050405020304" pitchFamily="18" charset="0"/>
              </a:rPr>
              <a:t>STRATEGIES OF RESOLVING CONFLICT</a:t>
            </a:r>
          </a:p>
        </p:txBody>
      </p:sp>
    </p:spTree>
    <p:extLst>
      <p:ext uri="{BB962C8B-B14F-4D97-AF65-F5344CB8AC3E}">
        <p14:creationId xmlns:p14="http://schemas.microsoft.com/office/powerpoint/2010/main" val="3886706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247" y="395786"/>
            <a:ext cx="11699543" cy="5868537"/>
          </a:xfrm>
        </p:spPr>
        <p:txBody>
          <a:bodyPr>
            <a:normAutofit/>
          </a:bodyPr>
          <a:lstStyle/>
          <a:p>
            <a:r>
              <a:rPr lang="en-US" dirty="0" smtClean="0">
                <a:latin typeface="Times New Roman" panose="02020603050405020304" pitchFamily="18" charset="0"/>
                <a:cs typeface="Times New Roman" panose="02020603050405020304" pitchFamily="18" charset="0"/>
              </a:rPr>
              <a:t>MEANING AND DIMENSIONS</a:t>
            </a:r>
          </a:p>
          <a:p>
            <a:pPr marL="0" indent="0">
              <a:buNone/>
            </a:pPr>
            <a:r>
              <a:rPr lang="en-US" sz="2000" dirty="0" smtClean="0">
                <a:latin typeface="Times New Roman" panose="02020603050405020304" pitchFamily="18" charset="0"/>
                <a:cs typeface="Times New Roman" panose="02020603050405020304" pitchFamily="18" charset="0"/>
              </a:rPr>
              <a:t>Work culture is referred to as organizational culture. Organizational culture or climate refers to a set of values, beliefs and norms that are shared by an organization's members. The organization culture influences the morale, motivation and performance of its members.</a:t>
            </a:r>
          </a:p>
          <a:p>
            <a:pPr marL="0" indent="0">
              <a:buNone/>
            </a:pPr>
            <a:r>
              <a:rPr lang="en-US" sz="2000" dirty="0" smtClean="0">
                <a:latin typeface="Times New Roman" panose="02020603050405020304" pitchFamily="18" charset="0"/>
                <a:cs typeface="Times New Roman" panose="02020603050405020304" pitchFamily="18" charset="0"/>
              </a:rPr>
              <a:t>The main features of organizational culture are as follows:</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O</a:t>
            </a:r>
            <a:r>
              <a:rPr lang="en-US" sz="2000" dirty="0" smtClean="0">
                <a:latin typeface="Times New Roman" panose="02020603050405020304" pitchFamily="18" charset="0"/>
                <a:cs typeface="Times New Roman" panose="02020603050405020304" pitchFamily="18" charset="0"/>
              </a:rPr>
              <a:t>rganizational culture is a combination of social, cultural, physical, psychological, and other conditions within an organization</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It influences motivation, attitudes, </a:t>
            </a:r>
            <a:r>
              <a:rPr lang="en-US" sz="2000" dirty="0" err="1" smtClean="0">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 and performance of the members of an organization.</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It gives a separate identity to the organization as compared to other organizations, as each organization has its own set of values, beliefs, practices, customs, etc.</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The organizational culture evolves over a fairly long period of time.</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It can be relatively stable over a period of time. However, there can be changes in the organization culture, with a change in top management, or management's philosophy.</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It is invisible and abstract, although it is perceived and experienced by the members of an organization.</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organization culture can bring name and goodwill to the organization.</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It can provide opportunities and threats to its members.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08031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02806" cy="603866"/>
          </a:xfrm>
        </p:spPr>
        <p:txBody>
          <a:bodyPr>
            <a:normAutofit/>
          </a:bodyPr>
          <a:lstStyle/>
          <a:p>
            <a:r>
              <a:rPr lang="en-US" sz="3600" dirty="0">
                <a:latin typeface="Times New Roman" panose="02020603050405020304" pitchFamily="18" charset="0"/>
                <a:cs typeface="Times New Roman" panose="02020603050405020304" pitchFamily="18" charset="0"/>
              </a:rPr>
              <a:t>STRATEGIES OF RESOLVING CONFLICT</a:t>
            </a:r>
            <a:endParaRPr lang="en-US" sz="3600" dirty="0"/>
          </a:p>
        </p:txBody>
      </p:sp>
      <p:sp>
        <p:nvSpPr>
          <p:cNvPr id="3" name="Content Placeholder 2"/>
          <p:cNvSpPr>
            <a:spLocks noGrp="1"/>
          </p:cNvSpPr>
          <p:nvPr>
            <p:ph idx="1"/>
          </p:nvPr>
        </p:nvSpPr>
        <p:spPr>
          <a:xfrm>
            <a:off x="232012" y="750627"/>
            <a:ext cx="11477767" cy="6107373"/>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Out of the 5 strategies explained above, avoiding and smoothing strategies are useful to control the degree of conflict and </a:t>
            </a:r>
            <a:r>
              <a:rPr lang="en-US" sz="2400" dirty="0" err="1">
                <a:latin typeface="Times New Roman" panose="02020603050405020304" pitchFamily="18" charset="0"/>
                <a:cs typeface="Times New Roman" panose="02020603050405020304" pitchFamily="18" charset="0"/>
              </a:rPr>
              <a:t>minimise</a:t>
            </a:r>
            <a:r>
              <a:rPr lang="en-US" sz="2400" dirty="0">
                <a:latin typeface="Times New Roman" panose="02020603050405020304" pitchFamily="18" charset="0"/>
                <a:cs typeface="Times New Roman" panose="02020603050405020304" pitchFamily="18" charset="0"/>
              </a:rPr>
              <a:t> its side effects. Compromise strategy is good for finding out a solution. On the other hand, forcing strategy may provide a short-term win but will harm the relationships between two parties</a:t>
            </a:r>
            <a:r>
              <a:rPr lang="en-US" sz="2400" dirty="0" smtClean="0">
                <a:latin typeface="Times New Roman" panose="02020603050405020304" pitchFamily="18" charset="0"/>
                <a:cs typeface="Times New Roman" panose="02020603050405020304" pitchFamily="18" charset="0"/>
              </a:rPr>
              <a:t>.</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MODEL OF CONFLICT</a:t>
            </a:r>
          </a:p>
          <a:p>
            <a:pPr marL="0" indent="0">
              <a:buNone/>
            </a:pPr>
            <a:r>
              <a:rPr lang="en-US" sz="2000" dirty="0">
                <a:latin typeface="Times New Roman" panose="02020603050405020304" pitchFamily="18" charset="0"/>
                <a:cs typeface="Times New Roman" panose="02020603050405020304" pitchFamily="18" charset="0"/>
              </a:rPr>
              <a:t>In 1967, Louis </a:t>
            </a:r>
            <a:r>
              <a:rPr lang="en-US" sz="2000" dirty="0" err="1">
                <a:latin typeface="Times New Roman" panose="02020603050405020304" pitchFamily="18" charset="0"/>
                <a:cs typeface="Times New Roman" panose="02020603050405020304" pitchFamily="18" charset="0"/>
              </a:rPr>
              <a:t>Pondy</a:t>
            </a:r>
            <a:r>
              <a:rPr lang="en-US" sz="2000" dirty="0">
                <a:latin typeface="Times New Roman" panose="02020603050405020304" pitchFamily="18" charset="0"/>
                <a:cs typeface="Times New Roman" panose="02020603050405020304" pitchFamily="18" charset="0"/>
              </a:rPr>
              <a:t> developed a process of model of conflict. The model consists of five stages. </a:t>
            </a:r>
            <a:r>
              <a:rPr lang="en-US" sz="2000" dirty="0" err="1">
                <a:latin typeface="Times New Roman" panose="02020603050405020304" pitchFamily="18" charset="0"/>
                <a:cs typeface="Times New Roman" panose="02020603050405020304" pitchFamily="18" charset="0"/>
              </a:rPr>
              <a:t>Pondy</a:t>
            </a:r>
            <a:r>
              <a:rPr lang="en-US" sz="2000" dirty="0">
                <a:latin typeface="Times New Roman" panose="02020603050405020304" pitchFamily="18" charset="0"/>
                <a:cs typeface="Times New Roman" panose="02020603050405020304" pitchFamily="18" charset="0"/>
              </a:rPr>
              <a:t> called these five stages as "conflict episode</a:t>
            </a:r>
            <a:r>
              <a:rPr lang="en-US" sz="2000" dirty="0" smtClean="0">
                <a:latin typeface="Times New Roman" panose="02020603050405020304" pitchFamily="18" charset="0"/>
                <a:cs typeface="Times New Roman" panose="02020603050405020304" pitchFamily="18" charset="0"/>
              </a:rPr>
              <a:t>".</a:t>
            </a:r>
          </a:p>
          <a:p>
            <a:pPr marL="0" indent="0">
              <a:buNone/>
            </a:pPr>
            <a:endParaRPr lang="en-US" sz="2000" dirty="0">
              <a:latin typeface="Times New Roman" panose="02020603050405020304" pitchFamily="18" charset="0"/>
              <a:cs typeface="Times New Roman" panose="02020603050405020304" pitchFamily="18" charset="0"/>
            </a:endParaRPr>
          </a:p>
          <a:p>
            <a:pPr marL="914400" lvl="2" indent="0">
              <a:buNone/>
            </a:pPr>
            <a:r>
              <a:rPr lang="en-US" sz="1600" dirty="0">
                <a:latin typeface="Times New Roman" panose="02020603050405020304" pitchFamily="18" charset="0"/>
                <a:cs typeface="Times New Roman" panose="02020603050405020304" pitchFamily="18" charset="0"/>
              </a:rPr>
              <a:t>Stage 1:                                                                                                                                                        Stage 5</a:t>
            </a:r>
            <a:r>
              <a:rPr lang="en-US" sz="1600" dirty="0" smtClean="0">
                <a:latin typeface="Times New Roman" panose="02020603050405020304" pitchFamily="18" charset="0"/>
                <a:cs typeface="Times New Roman" panose="02020603050405020304" pitchFamily="18" charset="0"/>
              </a:rPr>
              <a:t>:</a:t>
            </a:r>
          </a:p>
          <a:p>
            <a:pPr marL="914400" lvl="2" indent="0">
              <a:buNone/>
            </a:pPr>
            <a:r>
              <a:rPr lang="en-US" sz="1600" dirty="0">
                <a:latin typeface="Times New Roman" panose="02020603050405020304" pitchFamily="18" charset="0"/>
                <a:cs typeface="Times New Roman" panose="02020603050405020304" pitchFamily="18" charset="0"/>
              </a:rPr>
              <a:t>Latent </a:t>
            </a:r>
            <a:r>
              <a:rPr lang="en-US" sz="1600" dirty="0" smtClean="0">
                <a:latin typeface="Times New Roman" panose="02020603050405020304" pitchFamily="18" charset="0"/>
                <a:cs typeface="Times New Roman" panose="02020603050405020304" pitchFamily="18" charset="0"/>
              </a:rPr>
              <a:t>Conflict                                                                                                                                      Conflict Aftermath</a:t>
            </a:r>
          </a:p>
          <a:p>
            <a:pPr marL="914400" lvl="2" indent="0">
              <a:buNone/>
            </a:pPr>
            <a:endParaRPr lang="en-US" sz="1600" dirty="0" smtClean="0">
              <a:latin typeface="Times New Roman" panose="02020603050405020304" pitchFamily="18" charset="0"/>
              <a:cs typeface="Times New Roman" panose="02020603050405020304" pitchFamily="18" charset="0"/>
            </a:endParaRPr>
          </a:p>
          <a:p>
            <a:pPr marL="914400" lvl="2" indent="0">
              <a:buNone/>
            </a:pPr>
            <a:endParaRPr lang="en-US" sz="1600" dirty="0">
              <a:latin typeface="Times New Roman" panose="02020603050405020304" pitchFamily="18" charset="0"/>
              <a:cs typeface="Times New Roman" panose="02020603050405020304" pitchFamily="18" charset="0"/>
            </a:endParaRPr>
          </a:p>
          <a:p>
            <a:pPr marL="914400" lvl="2" indent="0">
              <a:buNone/>
            </a:pPr>
            <a:endParaRPr lang="en-US" sz="1600" dirty="0" smtClean="0">
              <a:latin typeface="Times New Roman" panose="02020603050405020304" pitchFamily="18" charset="0"/>
              <a:cs typeface="Times New Roman" panose="02020603050405020304" pitchFamily="18" charset="0"/>
            </a:endParaRPr>
          </a:p>
          <a:p>
            <a:pPr marL="914400" lvl="2" indent="0">
              <a:buNone/>
            </a:pPr>
            <a:r>
              <a:rPr lang="en-US" sz="1600" dirty="0" smtClean="0">
                <a:latin typeface="Times New Roman" panose="02020603050405020304" pitchFamily="18" charset="0"/>
                <a:cs typeface="Times New Roman" panose="02020603050405020304" pitchFamily="18" charset="0"/>
              </a:rPr>
              <a:t>     Stage </a:t>
            </a:r>
            <a:r>
              <a:rPr lang="en-US" sz="1600" dirty="0">
                <a:latin typeface="Times New Roman" panose="02020603050405020304" pitchFamily="18" charset="0"/>
                <a:cs typeface="Times New Roman" panose="02020603050405020304" pitchFamily="18" charset="0"/>
              </a:rPr>
              <a:t>2:       </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Stage </a:t>
            </a:r>
            <a:r>
              <a:rPr lang="en-US" sz="1600" dirty="0" smtClean="0">
                <a:latin typeface="Times New Roman" panose="02020603050405020304" pitchFamily="18" charset="0"/>
                <a:cs typeface="Times New Roman" panose="02020603050405020304" pitchFamily="18" charset="0"/>
              </a:rPr>
              <a:t>3</a:t>
            </a:r>
            <a:r>
              <a:rPr lang="en-US" sz="1600" dirty="0">
                <a:latin typeface="Times New Roman" panose="02020603050405020304" pitchFamily="18" charset="0"/>
                <a:cs typeface="Times New Roman" panose="02020603050405020304" pitchFamily="18" charset="0"/>
              </a:rPr>
              <a:t>:                                              Stage </a:t>
            </a:r>
            <a:r>
              <a:rPr lang="en-US" sz="1600" dirty="0" smtClean="0">
                <a:latin typeface="Times New Roman" panose="02020603050405020304" pitchFamily="18" charset="0"/>
                <a:cs typeface="Times New Roman" panose="02020603050405020304" pitchFamily="18" charset="0"/>
              </a:rPr>
              <a:t>4</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                          Conflict </a:t>
            </a:r>
          </a:p>
          <a:p>
            <a:pPr marL="914400" lvl="2" indent="0">
              <a:buNone/>
            </a:pPr>
            <a:r>
              <a:rPr lang="en-US" sz="1600" dirty="0" smtClean="0">
                <a:latin typeface="Times New Roman" panose="02020603050405020304" pitchFamily="18" charset="0"/>
                <a:cs typeface="Times New Roman" panose="02020603050405020304" pitchFamily="18" charset="0"/>
              </a:rPr>
              <a:t>Perceived Conflict                                Felt Conflict                                  Manifest Conflict                 </a:t>
            </a:r>
            <a:r>
              <a:rPr lang="en-US" sz="1600" dirty="0">
                <a:latin typeface="Times New Roman" panose="02020603050405020304" pitchFamily="18" charset="0"/>
                <a:cs typeface="Times New Roman" panose="02020603050405020304" pitchFamily="18" charset="0"/>
              </a:rPr>
              <a:t>Resolution</a:t>
            </a:r>
          </a:p>
          <a:p>
            <a:pPr marL="914400" lvl="2" indent="0">
              <a:buNone/>
            </a:pPr>
            <a:r>
              <a:rPr lang="en-US" sz="1600" dirty="0" smtClean="0">
                <a:latin typeface="Times New Roman" panose="02020603050405020304" pitchFamily="18" charset="0"/>
                <a:cs typeface="Times New Roman" panose="02020603050405020304" pitchFamily="18" charset="0"/>
              </a:rPr>
              <a:t>            </a:t>
            </a:r>
          </a:p>
          <a:p>
            <a:pPr marL="914400" lvl="2" indent="0">
              <a:buNone/>
            </a:pPr>
            <a:endParaRPr lang="en-US" sz="1600" dirty="0">
              <a:latin typeface="Times New Roman" panose="02020603050405020304" pitchFamily="18" charset="0"/>
              <a:cs typeface="Times New Roman" panose="02020603050405020304" pitchFamily="18" charset="0"/>
            </a:endParaRPr>
          </a:p>
        </p:txBody>
      </p:sp>
      <p:cxnSp>
        <p:nvCxnSpPr>
          <p:cNvPr id="5" name="Straight Arrow Connector 4"/>
          <p:cNvCxnSpPr/>
          <p:nvPr/>
        </p:nvCxnSpPr>
        <p:spPr>
          <a:xfrm flipH="1">
            <a:off x="2019869" y="4326340"/>
            <a:ext cx="7478973" cy="136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746913" y="4735773"/>
            <a:ext cx="0" cy="8734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661313" y="5813946"/>
            <a:ext cx="15831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445457" y="5813946"/>
            <a:ext cx="171961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8311486" y="5813946"/>
            <a:ext cx="106452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9880979" y="4735773"/>
            <a:ext cx="1" cy="8734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520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176749" cy="805219"/>
          </a:xfrm>
        </p:spPr>
        <p:txBody>
          <a:bodyPr>
            <a:normAutofit/>
          </a:bodyPr>
          <a:lstStyle/>
          <a:p>
            <a:r>
              <a:rPr lang="en-US" sz="4000" dirty="0">
                <a:latin typeface="Times New Roman" panose="02020603050405020304" pitchFamily="18" charset="0"/>
                <a:cs typeface="Times New Roman" panose="02020603050405020304" pitchFamily="18" charset="0"/>
              </a:rPr>
              <a:t>MODEL OF CONFLICT</a:t>
            </a:r>
          </a:p>
        </p:txBody>
      </p:sp>
      <p:sp>
        <p:nvSpPr>
          <p:cNvPr id="3" name="Content Placeholder 2"/>
          <p:cNvSpPr>
            <a:spLocks noGrp="1"/>
          </p:cNvSpPr>
          <p:nvPr>
            <p:ph idx="1"/>
          </p:nvPr>
        </p:nvSpPr>
        <p:spPr>
          <a:xfrm>
            <a:off x="0" y="805219"/>
            <a:ext cx="9062113" cy="5936775"/>
          </a:xfrm>
        </p:spPr>
        <p:txBody>
          <a:bodyPr>
            <a:noAutofit/>
          </a:bodyPr>
          <a:lstStyle/>
          <a:p>
            <a:pPr marL="457200" indent="-457200">
              <a:buAutoNum type="arabicPeriod"/>
            </a:pPr>
            <a:r>
              <a:rPr lang="en-US" sz="2000" dirty="0" smtClean="0">
                <a:latin typeface="Times New Roman" panose="02020603050405020304" pitchFamily="18" charset="0"/>
                <a:cs typeface="Times New Roman" panose="02020603050405020304" pitchFamily="18" charset="0"/>
              </a:rPr>
              <a:t>Latent </a:t>
            </a:r>
            <a:r>
              <a:rPr lang="en-US" sz="2000" dirty="0">
                <a:latin typeface="Times New Roman" panose="02020603050405020304" pitchFamily="18" charset="0"/>
                <a:cs typeface="Times New Roman" panose="02020603050405020304" pitchFamily="18" charset="0"/>
              </a:rPr>
              <a:t>Conflict : In latent conflict, there are differences which have the potential to lead to conflict, yet there is no sign of conflict. In this stage, there are factors which can become potential forces to induce conflict. Some of the potential forces that induce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conflict are</a:t>
            </a:r>
            <a:r>
              <a:rPr lang="en-US" sz="2000" dirty="0" smtClean="0">
                <a:latin typeface="Times New Roman" panose="02020603050405020304" pitchFamily="18" charset="0"/>
                <a:cs typeface="Times New Roman" panose="02020603050405020304" pitchFamily="18" charset="0"/>
              </a:rPr>
              <a:t>:</a:t>
            </a:r>
          </a:p>
          <a:p>
            <a:pPr lvl="1"/>
            <a:r>
              <a:rPr lang="en-US" sz="1800" dirty="0">
                <a:latin typeface="Times New Roman" panose="02020603050405020304" pitchFamily="18" charset="0"/>
                <a:cs typeface="Times New Roman" panose="02020603050405020304" pitchFamily="18" charset="0"/>
              </a:rPr>
              <a:t>Competition for scarce </a:t>
            </a:r>
            <a:r>
              <a:rPr lang="en-US" sz="1800" dirty="0" smtClean="0">
                <a:latin typeface="Times New Roman" panose="02020603050405020304" pitchFamily="18" charset="0"/>
                <a:cs typeface="Times New Roman" panose="02020603050405020304" pitchFamily="18" charset="0"/>
              </a:rPr>
              <a:t>resources</a:t>
            </a:r>
          </a:p>
          <a:p>
            <a:pPr lvl="1"/>
            <a:r>
              <a:rPr lang="en-US" sz="1800" dirty="0" smtClean="0">
                <a:latin typeface="Times New Roman" panose="02020603050405020304" pitchFamily="18" charset="0"/>
                <a:cs typeface="Times New Roman" panose="02020603050405020304" pitchFamily="18" charset="0"/>
              </a:rPr>
              <a:t>Drive </a:t>
            </a:r>
            <a:r>
              <a:rPr lang="en-US" sz="1800" dirty="0">
                <a:latin typeface="Times New Roman" panose="02020603050405020304" pitchFamily="18" charset="0"/>
                <a:cs typeface="Times New Roman" panose="02020603050405020304" pitchFamily="18" charset="0"/>
              </a:rPr>
              <a:t>for </a:t>
            </a:r>
            <a:r>
              <a:rPr lang="en-US" sz="1800" dirty="0" smtClean="0">
                <a:latin typeface="Times New Roman" panose="02020603050405020304" pitchFamily="18" charset="0"/>
                <a:cs typeface="Times New Roman" panose="02020603050405020304" pitchFamily="18" charset="0"/>
              </a:rPr>
              <a:t>autonomy</a:t>
            </a:r>
          </a:p>
          <a:p>
            <a:pPr lvl="1"/>
            <a:r>
              <a:rPr lang="en-US" sz="1800" dirty="0" smtClean="0">
                <a:latin typeface="Times New Roman" panose="02020603050405020304" pitchFamily="18" charset="0"/>
                <a:cs typeface="Times New Roman" panose="02020603050405020304" pitchFamily="18" charset="0"/>
              </a:rPr>
              <a:t>Conflicting goals</a:t>
            </a:r>
          </a:p>
          <a:p>
            <a:pPr lvl="1"/>
            <a:r>
              <a:rPr lang="en-US" sz="1800" dirty="0" smtClean="0">
                <a:latin typeface="Times New Roman" panose="02020603050405020304" pitchFamily="18" charset="0"/>
                <a:cs typeface="Times New Roman" panose="02020603050405020304" pitchFamily="18" charset="0"/>
              </a:rPr>
              <a:t>Role conflict</a:t>
            </a:r>
          </a:p>
          <a:p>
            <a:pPr lvl="1"/>
            <a:r>
              <a:rPr lang="en-US" sz="1800" dirty="0" smtClean="0">
                <a:latin typeface="Times New Roman" panose="02020603050405020304" pitchFamily="18" charset="0"/>
                <a:cs typeface="Times New Roman" panose="02020603050405020304" pitchFamily="18" charset="0"/>
              </a:rPr>
              <a:t>Role </a:t>
            </a:r>
            <a:r>
              <a:rPr lang="en-US" sz="1800" dirty="0">
                <a:latin typeface="Times New Roman" panose="02020603050405020304" pitchFamily="18" charset="0"/>
                <a:cs typeface="Times New Roman" panose="02020603050405020304" pitchFamily="18" charset="0"/>
              </a:rPr>
              <a:t>ambiguity, etc</a:t>
            </a:r>
            <a:r>
              <a:rPr lang="en-US" sz="1800" dirty="0" smtClean="0">
                <a:latin typeface="Times New Roman" panose="02020603050405020304" pitchFamily="18" charset="0"/>
                <a:cs typeface="Times New Roman" panose="02020603050405020304" pitchFamily="18" charset="0"/>
              </a:rPr>
              <a:t>.</a:t>
            </a:r>
          </a:p>
          <a:p>
            <a:pPr marL="457200" lvl="1" indent="0">
              <a:buNone/>
            </a:pPr>
            <a:r>
              <a:rPr lang="en-US" sz="1800" dirty="0">
                <a:latin typeface="Times New Roman" panose="02020603050405020304" pitchFamily="18" charset="0"/>
                <a:cs typeface="Times New Roman" panose="02020603050405020304" pitchFamily="18" charset="0"/>
              </a:rPr>
              <a:t>For instance, if the </a:t>
            </a:r>
            <a:r>
              <a:rPr lang="en-US" sz="1800" dirty="0" smtClean="0">
                <a:latin typeface="Times New Roman" panose="02020603050405020304" pitchFamily="18" charset="0"/>
                <a:cs typeface="Times New Roman" panose="02020603050405020304" pitchFamily="18" charset="0"/>
              </a:rPr>
              <a:t>organization </a:t>
            </a:r>
            <a:r>
              <a:rPr lang="en-US" sz="1800" dirty="0">
                <a:latin typeface="Times New Roman" panose="02020603050405020304" pitchFamily="18" charset="0"/>
                <a:cs typeface="Times New Roman" panose="02020603050405020304" pitchFamily="18" charset="0"/>
              </a:rPr>
              <a:t>decides on a budget cut, and there is a possibility of demand of several resources from different departments, then, such a situation becomes </a:t>
            </a:r>
            <a:r>
              <a:rPr lang="en-US" sz="1800" dirty="0" smtClean="0">
                <a:latin typeface="Times New Roman" panose="02020603050405020304" pitchFamily="18" charset="0"/>
                <a:cs typeface="Times New Roman" panose="02020603050405020304" pitchFamily="18" charset="0"/>
              </a:rPr>
              <a:t>conflict-inducing</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Perceived Conflict : At the stage of perceived conflict, the members become aware of the problem. Sometimes conflict may be perceived even when conditions of latent conflict do not exist During this stage, one party perceives that the other party is likely to thwart or frustrate his or her goals. Such conflict arises when there exists misunderstandings between both the parties. Hence, perceived conflict can be resolved by breaking the communication barriers and improving the lines of communication between both the parties.</a:t>
            </a: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97836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794612" cy="876821"/>
          </a:xfrm>
        </p:spPr>
        <p:txBody>
          <a:bodyPr>
            <a:normAutofit/>
          </a:bodyPr>
          <a:lstStyle/>
          <a:p>
            <a:r>
              <a:rPr lang="en-US" sz="4000" dirty="0">
                <a:latin typeface="Times New Roman" panose="02020603050405020304" pitchFamily="18" charset="0"/>
                <a:cs typeface="Times New Roman" panose="02020603050405020304" pitchFamily="18" charset="0"/>
              </a:rPr>
              <a:t>MODEL OF CONFLICT</a:t>
            </a:r>
          </a:p>
        </p:txBody>
      </p:sp>
      <p:sp>
        <p:nvSpPr>
          <p:cNvPr id="3" name="Content Placeholder 2"/>
          <p:cNvSpPr>
            <a:spLocks noGrp="1"/>
          </p:cNvSpPr>
          <p:nvPr>
            <p:ph idx="1"/>
          </p:nvPr>
        </p:nvSpPr>
        <p:spPr>
          <a:xfrm>
            <a:off x="0" y="876821"/>
            <a:ext cx="11586949" cy="5981179"/>
          </a:xfrm>
        </p:spPr>
        <p:txBody>
          <a:bodyPr anchor="t">
            <a:normAutofit/>
          </a:bodyPr>
          <a:lstStyle/>
          <a:p>
            <a:pPr marL="457200" indent="-457200">
              <a:buFont typeface="+mj-lt"/>
              <a:buAutoNum type="arabicPeriod" startAt="3"/>
            </a:pPr>
            <a:r>
              <a:rPr lang="en-US" sz="2000" dirty="0">
                <a:latin typeface="Times New Roman" panose="02020603050405020304" pitchFamily="18" charset="0"/>
                <a:cs typeface="Times New Roman" panose="02020603050405020304" pitchFamily="18" charset="0"/>
              </a:rPr>
              <a:t>Felt Conflict : During the stage of felt conflict, the members are not only aware of the problem but also, they feel emotional about the problem concerned. Emotional involvement of the members results in anxiety, tension, frustration, and even hostility. Since emotions come into play in case of felt conflict, it becomes a case of personalized conflict. The focus during felt conflict is difference of opinions and opposing interests. Hence, problem solving becomes difficult</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3"/>
            </a:pPr>
            <a:r>
              <a:rPr lang="en-US" sz="2000" dirty="0">
                <a:latin typeface="Times New Roman" panose="02020603050405020304" pitchFamily="18" charset="0"/>
                <a:cs typeface="Times New Roman" panose="02020603050405020304" pitchFamily="18" charset="0"/>
              </a:rPr>
              <a:t>Manifest Conflict : At this stage, the conflict becomes visible. The confronting parties engage in actions that help achieve own objectives and thwart those of the others. Thus, the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conflicting parties consists of making statements, actions and reactions to each other. The most common responses may open aggression, apathy, sabotage, and withdrawal. At this be stage, mediation and other help may be reached out to arrive at an agreeable solution</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3"/>
            </a:pPr>
            <a:r>
              <a:rPr lang="en-US" sz="2000" dirty="0">
                <a:latin typeface="Times New Roman" panose="02020603050405020304" pitchFamily="18" charset="0"/>
                <a:cs typeface="Times New Roman" panose="02020603050405020304" pitchFamily="18" charset="0"/>
              </a:rPr>
              <a:t>Conflict Aftermath : The aftermath of a conflict may </a:t>
            </a:r>
            <a:r>
              <a:rPr lang="en-US" sz="2000" dirty="0" smtClean="0">
                <a:latin typeface="Times New Roman" panose="02020603050405020304" pitchFamily="18" charset="0"/>
                <a:cs typeface="Times New Roman" panose="02020603050405020304" pitchFamily="18" charset="0"/>
              </a:rPr>
              <a:t>have positive </a:t>
            </a:r>
            <a:r>
              <a:rPr lang="en-US" sz="2000" dirty="0">
                <a:latin typeface="Times New Roman" panose="02020603050405020304" pitchFamily="18" charset="0"/>
                <a:cs typeface="Times New Roman" panose="02020603050405020304" pitchFamily="18" charset="0"/>
              </a:rPr>
              <a:t>or negative outcomes depending upon how the conflict may is handled. If the conflict is handled properly, where the goals have of both the parties are met, then, it is a case of functional conflict. In this case, the consequences are positive, and the conflict is actually resolved. On the other hand, if the conflict is not handled properly, it may result in negative consequences a lead to dysfunctional conflict. In case of dysfunctional conflict, the conflict may be merely suppressed and not resolved. Dysfunctional conflict hinders individual growth and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performance</a:t>
            </a:r>
            <a:r>
              <a:rPr lang="en-US" sz="2000" dirty="0" smtClean="0">
                <a:latin typeface="Times New Roman" panose="02020603050405020304" pitchFamily="18" charset="0"/>
                <a:cs typeface="Times New Roman" panose="02020603050405020304" pitchFamily="18" charset="0"/>
              </a:rPr>
              <a:t>.</a:t>
            </a:r>
          </a:p>
          <a:p>
            <a:pPr marL="457200" lvl="1" indent="0">
              <a:buNone/>
            </a:pPr>
            <a:r>
              <a:rPr lang="en-US" sz="2000" dirty="0">
                <a:latin typeface="Times New Roman" panose="02020603050405020304" pitchFamily="18" charset="0"/>
                <a:cs typeface="Times New Roman" panose="02020603050405020304" pitchFamily="18" charset="0"/>
              </a:rPr>
              <a:t>Conflict aftermath is a result of conflict resolution styles adopted in any given situation. The Thomas-</a:t>
            </a:r>
            <a:r>
              <a:rPr lang="en-US" sz="2000" dirty="0" err="1">
                <a:latin typeface="Times New Roman" panose="02020603050405020304" pitchFamily="18" charset="0"/>
                <a:cs typeface="Times New Roman" panose="02020603050405020304" pitchFamily="18" charset="0"/>
              </a:rPr>
              <a:t>Kilmann</a:t>
            </a:r>
            <a:r>
              <a:rPr lang="en-US" sz="2000" dirty="0">
                <a:latin typeface="Times New Roman" panose="02020603050405020304" pitchFamily="18" charset="0"/>
                <a:cs typeface="Times New Roman" panose="02020603050405020304" pitchFamily="18" charset="0"/>
              </a:rPr>
              <a:t> model of conflict resolution  may be used when handling conflicts</a:t>
            </a:r>
            <a:r>
              <a:rPr lang="en-US" sz="2000"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7362329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30" y="753991"/>
            <a:ext cx="11353800" cy="5916305"/>
          </a:xfrm>
        </p:spPr>
        <p:txBody>
          <a:bodyPr>
            <a:normAutofit/>
          </a:bodyPr>
          <a:lstStyle/>
          <a:p>
            <a:pPr marL="0" lvl="1" indent="0">
              <a:spcBef>
                <a:spcPts val="1000"/>
              </a:spcBef>
              <a:buNone/>
            </a:pPr>
            <a:r>
              <a:rPr lang="en-US" sz="2000" dirty="0">
                <a:latin typeface="Times New Roman" panose="02020603050405020304" pitchFamily="18" charset="0"/>
                <a:cs typeface="Times New Roman" panose="02020603050405020304" pitchFamily="18" charset="0"/>
              </a:rPr>
              <a:t> The model is shown below</a:t>
            </a:r>
            <a:r>
              <a:rPr lang="en-US" sz="2000" dirty="0" smtClean="0">
                <a:latin typeface="Times New Roman" panose="02020603050405020304" pitchFamily="18" charset="0"/>
                <a:cs typeface="Times New Roman" panose="02020603050405020304" pitchFamily="18" charset="0"/>
              </a:rPr>
              <a:t>:</a:t>
            </a:r>
          </a:p>
          <a:p>
            <a:pPr marL="0" lvl="1" indent="0">
              <a:spcBef>
                <a:spcPts val="1000"/>
              </a:spcBef>
              <a:buNone/>
            </a:pPr>
            <a:endParaRPr lang="en-US" sz="2000" dirty="0">
              <a:latin typeface="Times New Roman" panose="02020603050405020304" pitchFamily="18" charset="0"/>
              <a:cs typeface="Times New Roman" panose="02020603050405020304" pitchFamily="18" charset="0"/>
            </a:endParaRPr>
          </a:p>
          <a:p>
            <a:pPr marL="0" lvl="1" indent="0">
              <a:spcBef>
                <a:spcPts val="1000"/>
              </a:spcBef>
              <a:buNone/>
            </a:pPr>
            <a:endParaRPr lang="en-US" sz="2000" dirty="0">
              <a:latin typeface="Times New Roman" panose="02020603050405020304" pitchFamily="18" charset="0"/>
              <a:cs typeface="Times New Roman" panose="02020603050405020304" pitchFamily="18" charset="0"/>
            </a:endParaRPr>
          </a:p>
          <a:p>
            <a:pPr marL="0" lvl="1" indent="0">
              <a:spcBef>
                <a:spcPts val="1000"/>
              </a:spcBef>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Assertive  </a:t>
            </a:r>
            <a:endParaRPr lang="en-US" sz="2000" dirty="0" smtClean="0">
              <a:latin typeface="Times New Roman" panose="02020603050405020304" pitchFamily="18" charset="0"/>
              <a:cs typeface="Times New Roman" panose="02020603050405020304" pitchFamily="18" charset="0"/>
            </a:endParaRPr>
          </a:p>
          <a:p>
            <a:pPr marL="0" lvl="1" indent="0">
              <a:spcBef>
                <a:spcPts val="1000"/>
              </a:spcBef>
              <a:buNone/>
            </a:pPr>
            <a:endParaRPr lang="en-US" sz="2000" dirty="0">
              <a:latin typeface="Times New Roman" panose="02020603050405020304" pitchFamily="18" charset="0"/>
              <a:cs typeface="Times New Roman" panose="02020603050405020304" pitchFamily="18" charset="0"/>
            </a:endParaRPr>
          </a:p>
          <a:p>
            <a:pPr marL="0" lvl="1" indent="0">
              <a:spcBef>
                <a:spcPts val="1000"/>
              </a:spcBef>
              <a:buNone/>
            </a:pPr>
            <a:endParaRPr lang="en-US" sz="2000" dirty="0" smtClean="0">
              <a:latin typeface="Times New Roman" panose="02020603050405020304" pitchFamily="18" charset="0"/>
              <a:cs typeface="Times New Roman" panose="02020603050405020304" pitchFamily="18" charset="0"/>
            </a:endParaRPr>
          </a:p>
          <a:p>
            <a:pPr marL="0" lvl="1" indent="0">
              <a:spcBef>
                <a:spcPts val="1000"/>
              </a:spcBef>
              <a:buNone/>
            </a:pPr>
            <a:endParaRPr lang="en-US" sz="2000" dirty="0">
              <a:latin typeface="Times New Roman" panose="02020603050405020304" pitchFamily="18" charset="0"/>
              <a:cs typeface="Times New Roman" panose="02020603050405020304" pitchFamily="18" charset="0"/>
            </a:endParaRPr>
          </a:p>
          <a:p>
            <a:pPr marL="0" lvl="1" indent="0">
              <a:spcBef>
                <a:spcPts val="1000"/>
              </a:spcBef>
              <a:buNone/>
            </a:pPr>
            <a:endParaRPr lang="en-US" sz="2000" dirty="0" smtClean="0">
              <a:latin typeface="Times New Roman" panose="02020603050405020304" pitchFamily="18" charset="0"/>
              <a:cs typeface="Times New Roman" panose="02020603050405020304" pitchFamily="18" charset="0"/>
            </a:endParaRPr>
          </a:p>
          <a:p>
            <a:pPr marL="0" lvl="1" indent="0">
              <a:spcBef>
                <a:spcPts val="1000"/>
              </a:spcBef>
              <a:buNone/>
            </a:pPr>
            <a:endParaRPr lang="en-US" sz="2000" dirty="0" smtClean="0">
              <a:latin typeface="Times New Roman" panose="02020603050405020304" pitchFamily="18" charset="0"/>
              <a:cs typeface="Times New Roman" panose="02020603050405020304" pitchFamily="18" charset="0"/>
            </a:endParaRPr>
          </a:p>
          <a:p>
            <a:pPr marL="0" lvl="1" indent="0">
              <a:spcBef>
                <a:spcPts val="1000"/>
              </a:spcBef>
              <a:buNone/>
            </a:pPr>
            <a:endParaRPr lang="en-US" sz="2000" dirty="0">
              <a:latin typeface="Times New Roman" panose="02020603050405020304" pitchFamily="18" charset="0"/>
              <a:cs typeface="Times New Roman" panose="02020603050405020304" pitchFamily="18" charset="0"/>
            </a:endParaRPr>
          </a:p>
          <a:p>
            <a:pPr marL="0" lvl="1" indent="0">
              <a:spcBef>
                <a:spcPts val="1000"/>
              </a:spcBef>
              <a:buNone/>
            </a:pPr>
            <a:endParaRPr lang="en-US" sz="2000" dirty="0" smtClean="0">
              <a:latin typeface="Times New Roman" panose="02020603050405020304" pitchFamily="18" charset="0"/>
              <a:cs typeface="Times New Roman" panose="02020603050405020304" pitchFamily="18" charset="0"/>
            </a:endParaRPr>
          </a:p>
          <a:p>
            <a:pPr marL="0" lvl="1" indent="0">
              <a:spcBef>
                <a:spcPts val="1000"/>
              </a:spcBef>
              <a:buNone/>
            </a:pPr>
            <a:endParaRPr lang="en-US" sz="2000" dirty="0">
              <a:latin typeface="Times New Roman" panose="02020603050405020304" pitchFamily="18" charset="0"/>
              <a:cs typeface="Times New Roman" panose="02020603050405020304" pitchFamily="18" charset="0"/>
            </a:endParaRPr>
          </a:p>
          <a:p>
            <a:pPr marL="0" lvl="1" indent="0">
              <a:spcBef>
                <a:spcPts val="1000"/>
              </a:spcBef>
              <a:buNone/>
            </a:pPr>
            <a:r>
              <a:rPr lang="en-US" sz="2000" dirty="0" smtClean="0">
                <a:latin typeface="Times New Roman" panose="02020603050405020304" pitchFamily="18" charset="0"/>
                <a:cs typeface="Times New Roman" panose="02020603050405020304" pitchFamily="18" charset="0"/>
              </a:rPr>
              <a:t>                  Unassertive</a:t>
            </a:r>
          </a:p>
          <a:p>
            <a:pPr marL="0" lvl="1" indent="0">
              <a:spcBef>
                <a:spcPts val="1000"/>
              </a:spcBef>
              <a:buNone/>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Uncooperative </a:t>
            </a:r>
            <a:r>
              <a:rPr lang="en-US" sz="2000" dirty="0" smtClean="0">
                <a:latin typeface="Times New Roman" panose="02020603050405020304" pitchFamily="18" charset="0"/>
                <a:cs typeface="Times New Roman" panose="02020603050405020304" pitchFamily="18" charset="0"/>
              </a:rPr>
              <a:t>                                                           Cooperative</a:t>
            </a:r>
            <a:endParaRPr lang="en-US" sz="20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0" y="0"/>
            <a:ext cx="5685430" cy="753991"/>
          </a:xfrm>
        </p:spPr>
        <p:txBody>
          <a:bodyPr>
            <a:normAutofit/>
          </a:bodyPr>
          <a:lstStyle/>
          <a:p>
            <a:r>
              <a:rPr lang="en-US" sz="4000" dirty="0">
                <a:latin typeface="Times New Roman" panose="02020603050405020304" pitchFamily="18" charset="0"/>
                <a:cs typeface="Times New Roman" panose="02020603050405020304" pitchFamily="18" charset="0"/>
              </a:rPr>
              <a:t>MODEL OF CONFLICT</a:t>
            </a:r>
          </a:p>
        </p:txBody>
      </p:sp>
      <p:graphicFrame>
        <p:nvGraphicFramePr>
          <p:cNvPr id="36" name="Diagram 35"/>
          <p:cNvGraphicFramePr/>
          <p:nvPr>
            <p:extLst>
              <p:ext uri="{D42A27DB-BD31-4B8C-83A1-F6EECF244321}">
                <p14:modId xmlns:p14="http://schemas.microsoft.com/office/powerpoint/2010/main" val="199135290"/>
              </p:ext>
            </p:extLst>
          </p:nvPr>
        </p:nvGraphicFramePr>
        <p:xfrm>
          <a:off x="2618853" y="2101755"/>
          <a:ext cx="6879988" cy="3712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7" name="Rectangle 36"/>
          <p:cNvSpPr/>
          <p:nvPr/>
        </p:nvSpPr>
        <p:spPr>
          <a:xfrm>
            <a:off x="1569492" y="2347415"/>
            <a:ext cx="573206" cy="32208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solidFill>
                  <a:schemeClr val="tx1"/>
                </a:solidFill>
                <a:latin typeface="Times New Roman" panose="02020603050405020304" pitchFamily="18" charset="0"/>
                <a:cs typeface="Times New Roman" panose="02020603050405020304" pitchFamily="18" charset="0"/>
              </a:rPr>
              <a:t>ASSERTIVENESS</a:t>
            </a:r>
          </a:p>
        </p:txBody>
      </p:sp>
      <p:sp>
        <p:nvSpPr>
          <p:cNvPr id="39" name="Rectangle 38"/>
          <p:cNvSpPr/>
          <p:nvPr/>
        </p:nvSpPr>
        <p:spPr>
          <a:xfrm>
            <a:off x="4339988" y="5895833"/>
            <a:ext cx="3589361" cy="5049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Times New Roman" panose="02020603050405020304" pitchFamily="18" charset="0"/>
                <a:cs typeface="Times New Roman" panose="02020603050405020304" pitchFamily="18" charset="0"/>
              </a:rPr>
              <a:t>COOPERATIVENESS</a:t>
            </a:r>
            <a:endParaRPr lang="en-US" dirty="0">
              <a:solidFill>
                <a:schemeClr val="tx1"/>
              </a:solidFill>
            </a:endParaRPr>
          </a:p>
        </p:txBody>
      </p:sp>
    </p:spTree>
    <p:extLst>
      <p:ext uri="{BB962C8B-B14F-4D97-AF65-F5344CB8AC3E}">
        <p14:creationId xmlns:p14="http://schemas.microsoft.com/office/powerpoint/2010/main" val="34920713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28048"/>
            <a:ext cx="11409528" cy="5929952"/>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The dimensions in the above model are explained as follows</a:t>
            </a:r>
            <a:r>
              <a:rPr lang="en-US" sz="2000" dirty="0" smtClean="0">
                <a:latin typeface="Times New Roman" panose="02020603050405020304" pitchFamily="18" charset="0"/>
                <a:cs typeface="Times New Roman" panose="02020603050405020304" pitchFamily="18" charset="0"/>
              </a:rPr>
              <a:t>:</a:t>
            </a:r>
          </a:p>
          <a:p>
            <a:pPr>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Assertiveness : The vertical axis has assertiveness options, which is concerned with conflict responses based on one's attempt to get what he/ she wants. In other words, it represents "Concern for Self". </a:t>
            </a:r>
            <a:endParaRPr lang="en-US" sz="2000" dirty="0" smtClean="0">
              <a:latin typeface="Times New Roman" panose="02020603050405020304" pitchFamily="18" charset="0"/>
              <a:cs typeface="Times New Roman" panose="02020603050405020304" pitchFamily="18" charset="0"/>
            </a:endParaRP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Cooperativeness </a:t>
            </a:r>
            <a:r>
              <a:rPr lang="en-US" sz="2000" dirty="0">
                <a:latin typeface="Times New Roman" panose="02020603050405020304" pitchFamily="18" charset="0"/>
                <a:cs typeface="Times New Roman" panose="02020603050405020304" pitchFamily="18" charset="0"/>
              </a:rPr>
              <a:t>: The horizontal axis has cooperativeness options, which is concerned with responses based on </a:t>
            </a:r>
            <a:r>
              <a:rPr lang="en-US" sz="2000" dirty="0" smtClean="0">
                <a:latin typeface="Times New Roman" panose="02020603050405020304" pitchFamily="18" charset="0"/>
                <a:cs typeface="Times New Roman" panose="02020603050405020304" pitchFamily="18" charset="0"/>
              </a:rPr>
              <a:t>helping others </a:t>
            </a:r>
            <a:r>
              <a:rPr lang="en-US" sz="2000" dirty="0">
                <a:latin typeface="Times New Roman" panose="02020603050405020304" pitchFamily="18" charset="0"/>
                <a:cs typeface="Times New Roman" panose="02020603050405020304" pitchFamily="18" charset="0"/>
              </a:rPr>
              <a:t>get what they want. In other words, it </a:t>
            </a:r>
            <a:r>
              <a:rPr lang="en-US" sz="2000" dirty="0" smtClean="0">
                <a:latin typeface="Times New Roman" panose="02020603050405020304" pitchFamily="18" charset="0"/>
                <a:cs typeface="Times New Roman" panose="02020603050405020304" pitchFamily="18" charset="0"/>
              </a:rPr>
              <a:t>represents "</a:t>
            </a:r>
            <a:r>
              <a:rPr lang="en-US" sz="2000" dirty="0">
                <a:latin typeface="Times New Roman" panose="02020603050405020304" pitchFamily="18" charset="0"/>
                <a:cs typeface="Times New Roman" panose="02020603050405020304" pitchFamily="18" charset="0"/>
              </a:rPr>
              <a:t>Concern for Others</a:t>
            </a:r>
            <a:r>
              <a:rPr lang="en-US" sz="2000" dirty="0" smtClean="0">
                <a:latin typeface="Times New Roman" panose="02020603050405020304" pitchFamily="18" charset="0"/>
                <a:cs typeface="Times New Roman" panose="02020603050405020304" pitchFamily="18" charset="0"/>
              </a:rPr>
              <a:t>".</a:t>
            </a:r>
          </a:p>
          <a:p>
            <a:pPr marL="0" indent="0">
              <a:buNone/>
            </a:pPr>
            <a:r>
              <a:rPr lang="en-US" sz="2000" dirty="0">
                <a:latin typeface="Times New Roman" panose="02020603050405020304" pitchFamily="18" charset="0"/>
                <a:cs typeface="Times New Roman" panose="02020603050405020304" pitchFamily="18" charset="0"/>
              </a:rPr>
              <a:t>The model shows five conflict management styles that can be used on the dimensions of assertiveness and cooperativeness.</a:t>
            </a:r>
            <a:endParaRPr lang="en-US" sz="20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Avoiding : The Avoiding option is at the bottom left of the model, which means it is low on both the dimensions of assertiveness and cooperativeness. The parties take an unassertive and uncooperative approach to the conflict and that they decide not to deal with it. Avoiding is a deliberate decision to postpone addressing the issue or to withdraw from the conflicting situation. It is to be noted that overuse of this may result in negative outcomes at workplace. </a:t>
            </a:r>
            <a:r>
              <a:rPr lang="en-US" sz="2000" dirty="0" smtClean="0">
                <a:latin typeface="Times New Roman" panose="02020603050405020304" pitchFamily="18" charset="0"/>
                <a:cs typeface="Times New Roman" panose="02020603050405020304" pitchFamily="18" charset="0"/>
              </a:rPr>
              <a:t>Option</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Accommodating: The Accommodating option is at the bottom right of the model which means one takes a wholly unassertive and cooperative approach. This style is concerned with achieving other party's goals, but not concerned about having one's own way. In this case, one party is generous and selfless, and willing to sacrifice for the interest of the other party. It is to be noted that overuse of this style may result in frustration and low self-esteem for the sacrificing party. Sometimes, the deterring party who constantly accommodates may lose respect from others.</a:t>
            </a:r>
          </a:p>
        </p:txBody>
      </p:sp>
      <p:sp>
        <p:nvSpPr>
          <p:cNvPr id="4" name="Title 1"/>
          <p:cNvSpPr>
            <a:spLocks noGrp="1"/>
          </p:cNvSpPr>
          <p:nvPr>
            <p:ph type="title"/>
          </p:nvPr>
        </p:nvSpPr>
        <p:spPr>
          <a:xfrm>
            <a:off x="0" y="0"/>
            <a:ext cx="5240740" cy="627798"/>
          </a:xfrm>
        </p:spPr>
        <p:txBody>
          <a:bodyPr>
            <a:normAutofit fontScale="90000"/>
          </a:bodyPr>
          <a:lstStyle/>
          <a:p>
            <a:r>
              <a:rPr lang="en-US" sz="4000" dirty="0">
                <a:latin typeface="Times New Roman" panose="02020603050405020304" pitchFamily="18" charset="0"/>
                <a:cs typeface="Times New Roman" panose="02020603050405020304" pitchFamily="18" charset="0"/>
              </a:rPr>
              <a:t>MODEL OF CONFLICT</a:t>
            </a:r>
          </a:p>
        </p:txBody>
      </p:sp>
    </p:spTree>
    <p:extLst>
      <p:ext uri="{BB962C8B-B14F-4D97-AF65-F5344CB8AC3E}">
        <p14:creationId xmlns:p14="http://schemas.microsoft.com/office/powerpoint/2010/main" val="13667252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28048"/>
            <a:ext cx="9949218" cy="5663821"/>
          </a:xfrm>
        </p:spPr>
        <p:txBody>
          <a:bodyPr>
            <a:normAutofit/>
          </a:bodyPr>
          <a:lstStyle/>
          <a:p>
            <a:pPr marL="457200" indent="-457200">
              <a:buFont typeface="+mj-lt"/>
              <a:buAutoNum type="arabicPeriod" startAt="3"/>
            </a:pPr>
            <a:r>
              <a:rPr lang="en-US" sz="2000" dirty="0">
                <a:latin typeface="Times New Roman" panose="02020603050405020304" pitchFamily="18" charset="0"/>
                <a:cs typeface="Times New Roman" panose="02020603050405020304" pitchFamily="18" charset="0"/>
              </a:rPr>
              <a:t>Competing : This style is characterized by high assertion and low cooperation. The Competing option is at the top left of the model which means that one takes a wholly assertive and uncooperative approach in resolving conflicts. In other words, one tries to achieve his/her goal at the expense of the other. People are fearful of the person adopting competing style, and they will generally tend to agree with such as person</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3"/>
            </a:pPr>
            <a:r>
              <a:rPr lang="en-US" sz="2000" dirty="0">
                <a:latin typeface="Times New Roman" panose="02020603050405020304" pitchFamily="18" charset="0"/>
                <a:cs typeface="Times New Roman" panose="02020603050405020304" pitchFamily="18" charset="0"/>
              </a:rPr>
              <a:t>Compromising: The Compromising option is at the </a:t>
            </a:r>
            <a:r>
              <a:rPr lang="en-US" sz="2000" dirty="0" err="1">
                <a:latin typeface="Times New Roman" panose="02020603050405020304" pitchFamily="18" charset="0"/>
                <a:cs typeface="Times New Roman" panose="02020603050405020304" pitchFamily="18" charset="0"/>
              </a:rPr>
              <a:t>centre</a:t>
            </a:r>
            <a:r>
              <a:rPr lang="en-US" sz="2000" dirty="0">
                <a:latin typeface="Times New Roman" panose="02020603050405020304" pitchFamily="18" charset="0"/>
                <a:cs typeface="Times New Roman" panose="02020603050405020304" pitchFamily="18" charset="0"/>
              </a:rPr>
              <a:t> of the model because it is both assertive and cooperative to some extent. It is a middle path, where both parties get something but not everything. Each party tries to give up something to reach a solution to the conflict. Compromising becomes an effective style, when efforts toward collaboration fails</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3"/>
            </a:pPr>
            <a:r>
              <a:rPr lang="en-US" sz="2000" dirty="0">
                <a:latin typeface="Times New Roman" panose="02020603050405020304" pitchFamily="18" charset="0"/>
                <a:cs typeface="Times New Roman" panose="02020603050405020304" pitchFamily="18" charset="0"/>
              </a:rPr>
              <a:t>Collaborating: Collaborating style indicates high assertiveness and high cooperativeness. It is at the top right of the model and is at the opposite extreme of Avoiding. This style involves attempts to satisfy the needs of both the parties. It results in win-win situation. Collaborating is achieved when both the parties have</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r>
              <a:rPr lang="en-US" sz="1800" dirty="0">
                <a:latin typeface="Times New Roman" panose="02020603050405020304" pitchFamily="18" charset="0"/>
                <a:cs typeface="Times New Roman" panose="02020603050405020304" pitchFamily="18" charset="0"/>
              </a:rPr>
              <a:t>Conflict resolution </a:t>
            </a:r>
            <a:r>
              <a:rPr lang="en-US" sz="1800" dirty="0" smtClean="0">
                <a:latin typeface="Times New Roman" panose="02020603050405020304" pitchFamily="18" charset="0"/>
                <a:cs typeface="Times New Roman" panose="02020603050405020304" pitchFamily="18" charset="0"/>
              </a:rPr>
              <a:t>skills</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Mutual </a:t>
            </a:r>
            <a:r>
              <a:rPr lang="en-US" sz="1800" dirty="0">
                <a:latin typeface="Times New Roman" panose="02020603050405020304" pitchFamily="18" charset="0"/>
                <a:cs typeface="Times New Roman" panose="02020603050405020304" pitchFamily="18" charset="0"/>
              </a:rPr>
              <a:t>respect for each </a:t>
            </a:r>
            <a:r>
              <a:rPr lang="en-US" sz="1800" dirty="0" smtClean="0">
                <a:latin typeface="Times New Roman" panose="02020603050405020304" pitchFamily="18" charset="0"/>
                <a:cs typeface="Times New Roman" panose="02020603050405020304" pitchFamily="18" charset="0"/>
              </a:rPr>
              <a:t>other</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Willingness </a:t>
            </a:r>
            <a:r>
              <a:rPr lang="en-US" sz="1800" dirty="0">
                <a:latin typeface="Times New Roman" panose="02020603050405020304" pitchFamily="18" charset="0"/>
                <a:cs typeface="Times New Roman" panose="02020603050405020304" pitchFamily="18" charset="0"/>
              </a:rPr>
              <a:t>to listen to each </a:t>
            </a:r>
            <a:r>
              <a:rPr lang="en-US" sz="1800" dirty="0" smtClean="0">
                <a:latin typeface="Times New Roman" panose="02020603050405020304" pitchFamily="18" charset="0"/>
                <a:cs typeface="Times New Roman" panose="02020603050405020304" pitchFamily="18" charset="0"/>
              </a:rPr>
              <a:t>other</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Creativity </a:t>
            </a:r>
            <a:r>
              <a:rPr lang="en-US" sz="1800" dirty="0">
                <a:latin typeface="Times New Roman" panose="02020603050405020304" pitchFamily="18" charset="0"/>
                <a:cs typeface="Times New Roman" panose="02020603050405020304" pitchFamily="18" charset="0"/>
              </a:rPr>
              <a:t>in finding </a:t>
            </a:r>
            <a:r>
              <a:rPr lang="en-US" sz="1800" dirty="0" smtClean="0">
                <a:latin typeface="Times New Roman" panose="02020603050405020304" pitchFamily="18" charset="0"/>
                <a:cs typeface="Times New Roman" panose="02020603050405020304" pitchFamily="18" charset="0"/>
              </a:rPr>
              <a:t>solutions</a:t>
            </a:r>
          </a:p>
          <a:p>
            <a:pPr marL="0" indent="0">
              <a:buNone/>
            </a:pPr>
            <a:endParaRPr lang="en-US" sz="22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0" y="0"/>
            <a:ext cx="5240740" cy="627798"/>
          </a:xfrm>
        </p:spPr>
        <p:txBody>
          <a:bodyPr>
            <a:normAutofit fontScale="90000"/>
          </a:bodyPr>
          <a:lstStyle/>
          <a:p>
            <a:r>
              <a:rPr lang="en-US" sz="4000" dirty="0">
                <a:latin typeface="Times New Roman" panose="02020603050405020304" pitchFamily="18" charset="0"/>
                <a:cs typeface="Times New Roman" panose="02020603050405020304" pitchFamily="18" charset="0"/>
              </a:rPr>
              <a:t>MODEL OF CONFLICT</a:t>
            </a:r>
          </a:p>
        </p:txBody>
      </p:sp>
    </p:spTree>
    <p:extLst>
      <p:ext uri="{BB962C8B-B14F-4D97-AF65-F5344CB8AC3E}">
        <p14:creationId xmlns:p14="http://schemas.microsoft.com/office/powerpoint/2010/main" val="3233957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027" y="133114"/>
            <a:ext cx="8707272" cy="740344"/>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NEGOTIATION - MEANING AND TYPES</a:t>
            </a:r>
          </a:p>
        </p:txBody>
      </p:sp>
      <p:sp>
        <p:nvSpPr>
          <p:cNvPr id="3" name="Content Placeholder 2"/>
          <p:cNvSpPr>
            <a:spLocks noGrp="1"/>
          </p:cNvSpPr>
          <p:nvPr>
            <p:ph idx="1"/>
          </p:nvPr>
        </p:nvSpPr>
        <p:spPr>
          <a:xfrm>
            <a:off x="0" y="1078173"/>
            <a:ext cx="11312857" cy="5779827"/>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Managers need to negotiate with employees, peers, superiors, customers, and others. It is becoming increasingly important for the employees to possess negotiation </a:t>
            </a:r>
            <a:r>
              <a:rPr lang="en-US" sz="2200" dirty="0" smtClean="0">
                <a:latin typeface="Times New Roman" panose="02020603050405020304" pitchFamily="18" charset="0"/>
                <a:cs typeface="Times New Roman" panose="02020603050405020304" pitchFamily="18" charset="0"/>
              </a:rPr>
              <a:t>skills.</a:t>
            </a:r>
          </a:p>
          <a:p>
            <a:pPr marL="0" indent="0">
              <a:buNone/>
            </a:pPr>
            <a:r>
              <a:rPr lang="en-US" sz="2200" dirty="0" smtClean="0">
                <a:latin typeface="Times New Roman" panose="02020603050405020304" pitchFamily="18" charset="0"/>
                <a:cs typeface="Times New Roman" panose="02020603050405020304" pitchFamily="18" charset="0"/>
              </a:rPr>
              <a:t>Stephen </a:t>
            </a:r>
            <a:r>
              <a:rPr lang="en-US" sz="2200" dirty="0">
                <a:latin typeface="Times New Roman" panose="02020603050405020304" pitchFamily="18" charset="0"/>
                <a:cs typeface="Times New Roman" panose="02020603050405020304" pitchFamily="18" charset="0"/>
              </a:rPr>
              <a:t>Robbins has defined negotiation, "as a process in which two or more parties exchange goods or services and attempt to agree on the exchange rate for them</a:t>
            </a:r>
            <a:r>
              <a:rPr lang="en-US" sz="2200" dirty="0" smtClean="0">
                <a:latin typeface="Times New Roman" panose="02020603050405020304" pitchFamily="18" charset="0"/>
                <a:cs typeface="Times New Roman" panose="02020603050405020304" pitchFamily="18" charset="0"/>
              </a:rPr>
              <a:t>".</a:t>
            </a:r>
          </a:p>
          <a:p>
            <a:pPr marL="0" indent="0">
              <a:buNone/>
            </a:pPr>
            <a:r>
              <a:rPr lang="en-US" sz="2200" dirty="0" smtClean="0">
                <a:latin typeface="Times New Roman" panose="02020603050405020304" pitchFamily="18" charset="0"/>
                <a:cs typeface="Times New Roman" panose="02020603050405020304" pitchFamily="18" charset="0"/>
              </a:rPr>
              <a:t>According </a:t>
            </a:r>
            <a:r>
              <a:rPr lang="en-US" sz="2200" dirty="0">
                <a:latin typeface="Times New Roman" panose="02020603050405020304" pitchFamily="18" charset="0"/>
                <a:cs typeface="Times New Roman" panose="02020603050405020304" pitchFamily="18" charset="0"/>
              </a:rPr>
              <a:t>to </a:t>
            </a:r>
            <a:r>
              <a:rPr lang="en-US" sz="2200" dirty="0" err="1">
                <a:latin typeface="Times New Roman" panose="02020603050405020304" pitchFamily="18" charset="0"/>
                <a:cs typeface="Times New Roman" panose="02020603050405020304" pitchFamily="18" charset="0"/>
              </a:rPr>
              <a:t>Hellriegel</a:t>
            </a:r>
            <a:r>
              <a:rPr lang="en-US" sz="2200" dirty="0">
                <a:latin typeface="Times New Roman" panose="02020603050405020304" pitchFamily="18" charset="0"/>
                <a:cs typeface="Times New Roman" panose="02020603050405020304" pitchFamily="18" charset="0"/>
              </a:rPr>
              <a:t> and Slocum, "negotiation is a process in which two or more individuals or groups, having both common </a:t>
            </a:r>
            <a:r>
              <a:rPr lang="en-US" sz="2200" dirty="0" smtClean="0">
                <a:latin typeface="Times New Roman" panose="02020603050405020304" pitchFamily="18" charset="0"/>
                <a:cs typeface="Times New Roman" panose="02020603050405020304" pitchFamily="18" charset="0"/>
              </a:rPr>
              <a:t>and conflicting </a:t>
            </a:r>
            <a:r>
              <a:rPr lang="en-US" sz="2200" dirty="0">
                <a:latin typeface="Times New Roman" panose="02020603050405020304" pitchFamily="18" charset="0"/>
                <a:cs typeface="Times New Roman" panose="02020603050405020304" pitchFamily="18" charset="0"/>
              </a:rPr>
              <a:t>goals, state and discuss proposals for specific terms of </a:t>
            </a:r>
            <a:r>
              <a:rPr lang="en-US" sz="2200" dirty="0" smtClean="0">
                <a:latin typeface="Times New Roman" panose="02020603050405020304" pitchFamily="18" charset="0"/>
                <a:cs typeface="Times New Roman" panose="02020603050405020304" pitchFamily="18" charset="0"/>
              </a:rPr>
              <a:t>a possible </a:t>
            </a:r>
            <a:r>
              <a:rPr lang="en-US" sz="2200" dirty="0">
                <a:latin typeface="Times New Roman" panose="02020603050405020304" pitchFamily="18" charset="0"/>
                <a:cs typeface="Times New Roman" panose="02020603050405020304" pitchFamily="18" charset="0"/>
              </a:rPr>
              <a:t>agreement</a:t>
            </a:r>
            <a:r>
              <a:rPr lang="en-US" sz="2200" dirty="0" smtClean="0">
                <a:latin typeface="Times New Roman" panose="02020603050405020304" pitchFamily="18" charset="0"/>
                <a:cs typeface="Times New Roman" panose="02020603050405020304" pitchFamily="18" charset="0"/>
              </a:rPr>
              <a:t>".</a:t>
            </a:r>
          </a:p>
          <a:p>
            <a:pPr marL="0" indent="0">
              <a:buNone/>
            </a:pPr>
            <a:r>
              <a:rPr lang="en-US" sz="2200" dirty="0">
                <a:latin typeface="Times New Roman" panose="02020603050405020304" pitchFamily="18" charset="0"/>
                <a:cs typeface="Times New Roman" panose="02020603050405020304" pitchFamily="18" charset="0"/>
              </a:rPr>
              <a:t>A negotiation situation is one in </a:t>
            </a:r>
            <a:r>
              <a:rPr lang="en-US" sz="2200" dirty="0" smtClean="0">
                <a:latin typeface="Times New Roman" panose="02020603050405020304" pitchFamily="18" charset="0"/>
                <a:cs typeface="Times New Roman" panose="02020603050405020304" pitchFamily="18" charset="0"/>
              </a:rPr>
              <a:t>which:</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concerned individuals arrive at an amicable decision about their respective goals</a:t>
            </a:r>
            <a:r>
              <a:rPr lang="en-US" sz="2000" dirty="0" smtClean="0">
                <a:latin typeface="Times New Roman" panose="02020603050405020304" pitchFamily="18" charset="0"/>
                <a:cs typeface="Times New Roman" panose="02020603050405020304" pitchFamily="18" charset="0"/>
              </a:rPr>
              <a:t>.</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individuals resort to peaceful means to resolve their conflict</a:t>
            </a:r>
            <a:r>
              <a:rPr lang="en-US" sz="2000" dirty="0" smtClean="0">
                <a:latin typeface="Times New Roman" panose="02020603050405020304" pitchFamily="18" charset="0"/>
                <a:cs typeface="Times New Roman" panose="02020603050405020304" pitchFamily="18" charset="0"/>
              </a:rPr>
              <a:t>.</a:t>
            </a:r>
          </a:p>
          <a:p>
            <a:pPr>
              <a:buFont typeface="Courier New" panose="02070309020205020404" pitchFamily="49" charset="0"/>
              <a:buChar char="o"/>
            </a:pPr>
            <a:r>
              <a:rPr lang="en-US" sz="2000" dirty="0" smtClean="0">
                <a:latin typeface="Times New Roman" panose="02020603050405020304" pitchFamily="18" charset="0"/>
                <a:cs typeface="Times New Roman" panose="02020603050405020304" pitchFamily="18" charset="0"/>
              </a:rPr>
              <a:t>There </a:t>
            </a:r>
            <a:r>
              <a:rPr lang="en-US" sz="2000" dirty="0">
                <a:latin typeface="Times New Roman" panose="02020603050405020304" pitchFamily="18" charset="0"/>
                <a:cs typeface="Times New Roman" panose="02020603050405020304" pitchFamily="18" charset="0"/>
              </a:rPr>
              <a:t>is no particular way or an established procedure to arrive at the decision.</a:t>
            </a:r>
          </a:p>
        </p:txBody>
      </p:sp>
    </p:spTree>
    <p:extLst>
      <p:ext uri="{BB962C8B-B14F-4D97-AF65-F5344CB8AC3E}">
        <p14:creationId xmlns:p14="http://schemas.microsoft.com/office/powerpoint/2010/main" val="26825180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679976" cy="586854"/>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NEGOTIATION - MEANING AND TYPES</a:t>
            </a:r>
          </a:p>
        </p:txBody>
      </p:sp>
      <p:sp>
        <p:nvSpPr>
          <p:cNvPr id="3" name="Content Placeholder 2"/>
          <p:cNvSpPr>
            <a:spLocks noGrp="1"/>
          </p:cNvSpPr>
          <p:nvPr>
            <p:ph idx="1"/>
          </p:nvPr>
        </p:nvSpPr>
        <p:spPr>
          <a:xfrm>
            <a:off x="0" y="736979"/>
            <a:ext cx="8966579" cy="6121021"/>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Types of Negotiation </a:t>
            </a:r>
            <a:r>
              <a:rPr lang="en-US" sz="2400" dirty="0" smtClean="0">
                <a:latin typeface="Times New Roman" panose="02020603050405020304" pitchFamily="18" charset="0"/>
                <a:cs typeface="Times New Roman" panose="02020603050405020304" pitchFamily="18" charset="0"/>
              </a:rPr>
              <a:t>Strategies</a:t>
            </a:r>
          </a:p>
          <a:p>
            <a:pPr marL="0" indent="0">
              <a:buNone/>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two main types of negotiation strategies are</a:t>
            </a:r>
            <a:r>
              <a:rPr lang="en-US" sz="2400" dirty="0" smtClean="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Distributive Strategy: </a:t>
            </a:r>
            <a:r>
              <a:rPr lang="en-US" sz="2000" dirty="0">
                <a:latin typeface="Times New Roman" panose="02020603050405020304" pitchFamily="18" charset="0"/>
                <a:cs typeface="Times New Roman" panose="02020603050405020304" pitchFamily="18" charset="0"/>
              </a:rPr>
              <a:t>Distributive negotiation strategy brings a win-lose situation. It operates under zero-sum conditions. This means that one party gains at the cost of the other and vice versa. The most common example of this strategy is that of </a:t>
            </a:r>
            <a:r>
              <a:rPr lang="en-US" sz="2000" dirty="0" err="1">
                <a:latin typeface="Times New Roman" panose="02020603050405020304" pitchFamily="18" charset="0"/>
                <a:cs typeface="Times New Roman" panose="02020603050405020304" pitchFamily="18" charset="0"/>
              </a:rPr>
              <a:t>labour</a:t>
            </a:r>
            <a:r>
              <a:rPr lang="en-US" sz="2000" dirty="0">
                <a:latin typeface="Times New Roman" panose="02020603050405020304" pitchFamily="18" charset="0"/>
                <a:cs typeface="Times New Roman" panose="02020603050405020304" pitchFamily="18" charset="0"/>
              </a:rPr>
              <a:t>-management negotiations over wages. Every single rupee negotiated by </a:t>
            </a:r>
            <a:r>
              <a:rPr lang="en-US" sz="2000" dirty="0" err="1">
                <a:latin typeface="Times New Roman" panose="02020603050405020304" pitchFamily="18" charset="0"/>
                <a:cs typeface="Times New Roman" panose="02020603050405020304" pitchFamily="18" charset="0"/>
              </a:rPr>
              <a:t>labours</a:t>
            </a:r>
            <a:r>
              <a:rPr lang="en-US" sz="2000" dirty="0">
                <a:latin typeface="Times New Roman" panose="02020603050405020304" pitchFamily="18" charset="0"/>
                <a:cs typeface="Times New Roman" panose="02020603050405020304" pitchFamily="18" charset="0"/>
              </a:rPr>
              <a:t> increases the cost of management. When engaged in distributive negotiation strategy, the individual's focus is to bring the opponent in agreement with his targets or at least close to his targets</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sz="2400" dirty="0" smtClean="0">
                <a:latin typeface="Times New Roman" panose="02020603050405020304" pitchFamily="18" charset="0"/>
                <a:cs typeface="Times New Roman" panose="02020603050405020304" pitchFamily="18" charset="0"/>
              </a:rPr>
              <a:t>Integrative </a:t>
            </a:r>
            <a:r>
              <a:rPr lang="en-US" sz="2400" dirty="0">
                <a:latin typeface="Times New Roman" panose="02020603050405020304" pitchFamily="18" charset="0"/>
                <a:cs typeface="Times New Roman" panose="02020603050405020304" pitchFamily="18" charset="0"/>
              </a:rPr>
              <a:t>Strategy: </a:t>
            </a:r>
            <a:r>
              <a:rPr lang="en-US" sz="2000" dirty="0">
                <a:latin typeface="Times New Roman" panose="02020603050405020304" pitchFamily="18" charset="0"/>
                <a:cs typeface="Times New Roman" panose="02020603050405020304" pitchFamily="18" charset="0"/>
              </a:rPr>
              <a:t>Integrative negotiation strategy operates under the assumption that there exists one or more settlements that can create a win-win situation. In this type of strategy, both the parties engage in constructive discussion and agree on a solution that meets the needs of both the parties. This strategy helps to build long-term relationship between both the parties.</a:t>
            </a:r>
          </a:p>
        </p:txBody>
      </p:sp>
    </p:spTree>
    <p:extLst>
      <p:ext uri="{BB962C8B-B14F-4D97-AF65-F5344CB8AC3E}">
        <p14:creationId xmlns:p14="http://schemas.microsoft.com/office/powerpoint/2010/main" val="16935440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707272" cy="521979"/>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NEGOTIATION - MEANING AND TYPES</a:t>
            </a:r>
          </a:p>
        </p:txBody>
      </p:sp>
      <p:sp>
        <p:nvSpPr>
          <p:cNvPr id="3" name="Content Placeholder 2"/>
          <p:cNvSpPr>
            <a:spLocks noGrp="1"/>
          </p:cNvSpPr>
          <p:nvPr>
            <p:ph idx="1"/>
          </p:nvPr>
        </p:nvSpPr>
        <p:spPr>
          <a:xfrm>
            <a:off x="0" y="655093"/>
            <a:ext cx="11312857" cy="6202907"/>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DISTRIBUTIVE STRATEGY V/S INTEGRATIVE </a:t>
            </a:r>
            <a:r>
              <a:rPr lang="en-US" sz="2400" dirty="0" smtClean="0">
                <a:latin typeface="Times New Roman" panose="02020603050405020304" pitchFamily="18" charset="0"/>
                <a:cs typeface="Times New Roman" panose="02020603050405020304" pitchFamily="18" charset="0"/>
              </a:rPr>
              <a:t>STRATEGY</a:t>
            </a:r>
          </a:p>
          <a:p>
            <a:pPr marL="0" indent="0">
              <a:buNone/>
            </a:pPr>
            <a:r>
              <a:rPr lang="en-US" sz="2400" dirty="0" smtClean="0">
                <a:latin typeface="Times New Roman" panose="02020603050405020304" pitchFamily="18" charset="0"/>
                <a:cs typeface="Times New Roman" panose="02020603050405020304" pitchFamily="18" charset="0"/>
              </a:rPr>
              <a:t>Stephen </a:t>
            </a:r>
            <a:r>
              <a:rPr lang="en-US" sz="2400" dirty="0">
                <a:latin typeface="Times New Roman" panose="02020603050405020304" pitchFamily="18" charset="0"/>
                <a:cs typeface="Times New Roman" panose="02020603050405020304" pitchFamily="18" charset="0"/>
              </a:rPr>
              <a:t>Robbins explains the distinction between the two strategies as follows</a:t>
            </a:r>
            <a:r>
              <a:rPr lang="en-US" sz="2400" dirty="0" smtClean="0">
                <a:latin typeface="Times New Roman" panose="02020603050405020304" pitchFamily="18" charset="0"/>
                <a:cs typeface="Times New Roman" panose="02020603050405020304" pitchFamily="18" charset="0"/>
              </a:rPr>
              <a:t>:</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76165447"/>
              </p:ext>
            </p:extLst>
          </p:nvPr>
        </p:nvGraphicFramePr>
        <p:xfrm>
          <a:off x="259308" y="1842448"/>
          <a:ext cx="8871042" cy="4490115"/>
        </p:xfrm>
        <a:graphic>
          <a:graphicData uri="http://schemas.openxmlformats.org/drawingml/2006/table">
            <a:tbl>
              <a:tblPr firstRow="1" bandRow="1">
                <a:tableStyleId>{616DA210-FB5B-4158-B5E0-FEB733F419BA}</a:tableStyleId>
              </a:tblPr>
              <a:tblGrid>
                <a:gridCol w="2957014"/>
                <a:gridCol w="2957014"/>
                <a:gridCol w="2957014"/>
              </a:tblGrid>
              <a:tr h="898023">
                <a:tc>
                  <a:txBody>
                    <a:bodyPr/>
                    <a:lstStyle/>
                    <a:p>
                      <a:pPr algn="ctr"/>
                      <a:r>
                        <a:rPr lang="en-US" sz="2000" dirty="0" smtClean="0">
                          <a:latin typeface="Times New Roman" panose="02020603050405020304" pitchFamily="18" charset="0"/>
                          <a:cs typeface="Times New Roman" panose="02020603050405020304" pitchFamily="18" charset="0"/>
                        </a:rPr>
                        <a:t>Negotiating Characteristics</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sz="2000" dirty="0" smtClean="0">
                          <a:latin typeface="Times New Roman" panose="02020603050405020304" pitchFamily="18" charset="0"/>
                          <a:cs typeface="Times New Roman" panose="02020603050405020304" pitchFamily="18" charset="0"/>
                        </a:rPr>
                        <a:t>Distributive Strategy</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sz="2000" dirty="0" smtClean="0">
                          <a:latin typeface="Times New Roman" panose="02020603050405020304" pitchFamily="18" charset="0"/>
                          <a:cs typeface="Times New Roman" panose="02020603050405020304" pitchFamily="18" charset="0"/>
                        </a:rPr>
                        <a:t>Integrative Strategy</a:t>
                      </a:r>
                      <a:endParaRPr lang="en-US" sz="2000" dirty="0">
                        <a:latin typeface="Times New Roman" panose="02020603050405020304" pitchFamily="18" charset="0"/>
                        <a:cs typeface="Times New Roman" panose="02020603050405020304" pitchFamily="18" charset="0"/>
                      </a:endParaRPr>
                    </a:p>
                  </a:txBody>
                  <a:tcPr anchor="ctr"/>
                </a:tc>
              </a:tr>
              <a:tr h="898023">
                <a:tc>
                  <a:txBody>
                    <a:bodyPr/>
                    <a:lstStyle/>
                    <a:p>
                      <a:pPr marL="457200" indent="-457200" algn="l">
                        <a:buFont typeface="+mj-lt"/>
                        <a:buAutoNum type="arabicPeriod"/>
                      </a:pPr>
                      <a:r>
                        <a:rPr lang="en-US" sz="2000" dirty="0" smtClean="0">
                          <a:latin typeface="Times New Roman" panose="02020603050405020304" pitchFamily="18" charset="0"/>
                          <a:cs typeface="Times New Roman" panose="02020603050405020304" pitchFamily="18" charset="0"/>
                        </a:rPr>
                        <a:t>Available resources</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l"/>
                      <a:r>
                        <a:rPr lang="en-US" sz="2000" dirty="0" smtClean="0">
                          <a:latin typeface="Times New Roman" panose="02020603050405020304" pitchFamily="18" charset="0"/>
                          <a:cs typeface="Times New Roman" panose="02020603050405020304" pitchFamily="18" charset="0"/>
                        </a:rPr>
                        <a:t>Fixed amount of resources to be divided</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l"/>
                      <a:r>
                        <a:rPr lang="en-US" sz="2000" dirty="0" smtClean="0">
                          <a:latin typeface="Times New Roman" panose="02020603050405020304" pitchFamily="18" charset="0"/>
                          <a:cs typeface="Times New Roman" panose="02020603050405020304" pitchFamily="18" charset="0"/>
                        </a:rPr>
                        <a:t>Variable amount of resources to be divided.</a:t>
                      </a:r>
                      <a:endParaRPr lang="en-US" sz="2000" dirty="0">
                        <a:latin typeface="Times New Roman" panose="02020603050405020304" pitchFamily="18" charset="0"/>
                        <a:cs typeface="Times New Roman" panose="02020603050405020304" pitchFamily="18" charset="0"/>
                      </a:endParaRPr>
                    </a:p>
                  </a:txBody>
                  <a:tcPr anchor="ctr"/>
                </a:tc>
              </a:tr>
              <a:tr h="898023">
                <a:tc>
                  <a:txBody>
                    <a:bodyPr/>
                    <a:lstStyle/>
                    <a:p>
                      <a:pPr marL="457200" indent="-457200" algn="l">
                        <a:buFont typeface="+mj-lt"/>
                        <a:buAutoNum type="arabicPeriod" startAt="2"/>
                      </a:pPr>
                      <a:r>
                        <a:rPr lang="en-US" sz="2000" dirty="0" smtClean="0">
                          <a:latin typeface="Times New Roman" panose="02020603050405020304" pitchFamily="18" charset="0"/>
                          <a:cs typeface="Times New Roman" panose="02020603050405020304" pitchFamily="18" charset="0"/>
                        </a:rPr>
                        <a:t>Primary motivations</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l"/>
                      <a:r>
                        <a:rPr lang="en-US" sz="2000" dirty="0" smtClean="0">
                          <a:latin typeface="Times New Roman" panose="02020603050405020304" pitchFamily="18" charset="0"/>
                          <a:cs typeface="Times New Roman" panose="02020603050405020304" pitchFamily="18" charset="0"/>
                        </a:rPr>
                        <a:t>I win, you lose.</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l"/>
                      <a:r>
                        <a:rPr lang="en-US" sz="2000" dirty="0" smtClean="0">
                          <a:latin typeface="Times New Roman" panose="02020603050405020304" pitchFamily="18" charset="0"/>
                          <a:cs typeface="Times New Roman" panose="02020603050405020304" pitchFamily="18" charset="0"/>
                        </a:rPr>
                        <a:t>I win, you win.</a:t>
                      </a:r>
                      <a:endParaRPr lang="en-US" sz="2000" dirty="0">
                        <a:latin typeface="Times New Roman" panose="02020603050405020304" pitchFamily="18" charset="0"/>
                        <a:cs typeface="Times New Roman" panose="02020603050405020304" pitchFamily="18" charset="0"/>
                      </a:endParaRPr>
                    </a:p>
                  </a:txBody>
                  <a:tcPr anchor="ctr"/>
                </a:tc>
              </a:tr>
              <a:tr h="898023">
                <a:tc>
                  <a:txBody>
                    <a:bodyPr/>
                    <a:lstStyle/>
                    <a:p>
                      <a:pPr marL="457200" indent="-457200" algn="l">
                        <a:buFont typeface="+mj-lt"/>
                        <a:buAutoNum type="arabicPeriod" startAt="3"/>
                      </a:pPr>
                      <a:r>
                        <a:rPr lang="en-US" sz="2000" dirty="0" smtClean="0">
                          <a:latin typeface="Times New Roman" panose="02020603050405020304" pitchFamily="18" charset="0"/>
                          <a:cs typeface="Times New Roman" panose="02020603050405020304" pitchFamily="18" charset="0"/>
                        </a:rPr>
                        <a:t>Primary interests</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l"/>
                      <a:r>
                        <a:rPr lang="en-US" sz="2000" dirty="0" smtClean="0">
                          <a:latin typeface="Times New Roman" panose="02020603050405020304" pitchFamily="18" charset="0"/>
                          <a:cs typeface="Times New Roman" panose="02020603050405020304" pitchFamily="18" charset="0"/>
                        </a:rPr>
                        <a:t>Opposed to each other.</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l"/>
                      <a:r>
                        <a:rPr lang="en-US" sz="2000" dirty="0" smtClean="0">
                          <a:latin typeface="Times New Roman" panose="02020603050405020304" pitchFamily="18" charset="0"/>
                          <a:cs typeface="Times New Roman" panose="02020603050405020304" pitchFamily="18" charset="0"/>
                        </a:rPr>
                        <a:t>Congruent with each.</a:t>
                      </a:r>
                      <a:endParaRPr lang="en-US" sz="2000" dirty="0">
                        <a:latin typeface="Times New Roman" panose="02020603050405020304" pitchFamily="18" charset="0"/>
                        <a:cs typeface="Times New Roman" panose="02020603050405020304" pitchFamily="18" charset="0"/>
                      </a:endParaRPr>
                    </a:p>
                  </a:txBody>
                  <a:tcPr anchor="ctr"/>
                </a:tc>
              </a:tr>
              <a:tr h="898023">
                <a:tc>
                  <a:txBody>
                    <a:bodyPr/>
                    <a:lstStyle/>
                    <a:p>
                      <a:pPr marL="457200" indent="-457200" algn="l">
                        <a:buFont typeface="+mj-lt"/>
                        <a:buAutoNum type="arabicPeriod" startAt="4"/>
                      </a:pPr>
                      <a:r>
                        <a:rPr lang="en-US" sz="2000" dirty="0" smtClean="0">
                          <a:latin typeface="Times New Roman" panose="02020603050405020304" pitchFamily="18" charset="0"/>
                          <a:cs typeface="Times New Roman" panose="02020603050405020304" pitchFamily="18" charset="0"/>
                        </a:rPr>
                        <a:t>Focus of relationships</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l"/>
                      <a:r>
                        <a:rPr lang="en-US" sz="2000" dirty="0" smtClean="0">
                          <a:latin typeface="Times New Roman" panose="02020603050405020304" pitchFamily="18" charset="0"/>
                          <a:cs typeface="Times New Roman" panose="02020603050405020304" pitchFamily="18" charset="0"/>
                        </a:rPr>
                        <a:t>Short-term</a:t>
                      </a:r>
                      <a:endParaRPr lang="en-US" sz="2000" dirty="0">
                        <a:latin typeface="Times New Roman" panose="02020603050405020304" pitchFamily="18" charset="0"/>
                        <a:cs typeface="Times New Roman" panose="02020603050405020304" pitchFamily="18" charset="0"/>
                      </a:endParaRPr>
                    </a:p>
                  </a:txBody>
                  <a:tcPr anchor="ctr"/>
                </a:tc>
                <a:tc>
                  <a:txBody>
                    <a:bodyPr/>
                    <a:lstStyle/>
                    <a:p>
                      <a:pPr algn="l"/>
                      <a:r>
                        <a:rPr lang="en-US" sz="2000" dirty="0" smtClean="0">
                          <a:latin typeface="Times New Roman" panose="02020603050405020304" pitchFamily="18" charset="0"/>
                          <a:cs typeface="Times New Roman" panose="02020603050405020304" pitchFamily="18" charset="0"/>
                        </a:rPr>
                        <a:t>Long-term</a:t>
                      </a:r>
                      <a:endParaRPr lang="en-US" sz="2000" dirty="0">
                        <a:latin typeface="Times New Roman" panose="02020603050405020304" pitchFamily="18" charset="0"/>
                        <a:cs typeface="Times New Roman" panose="02020603050405020304" pitchFamily="18" charset="0"/>
                      </a:endParaRPr>
                    </a:p>
                  </a:txBody>
                  <a:tcPr anchor="ctr"/>
                </a:tc>
              </a:tr>
            </a:tbl>
          </a:graphicData>
        </a:graphic>
      </p:graphicFrame>
    </p:spTree>
    <p:extLst>
      <p:ext uri="{BB962C8B-B14F-4D97-AF65-F5344CB8AC3E}">
        <p14:creationId xmlns:p14="http://schemas.microsoft.com/office/powerpoint/2010/main" val="35787904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7122" y="27296"/>
            <a:ext cx="7697338" cy="750627"/>
          </a:xfrm>
        </p:spPr>
        <p:txBody>
          <a:bodyPr>
            <a:normAutofit/>
          </a:bodyPr>
          <a:lstStyle/>
          <a:p>
            <a:r>
              <a:rPr lang="en-US" dirty="0" smtClean="0">
                <a:latin typeface="Times New Roman" panose="02020603050405020304" pitchFamily="18" charset="0"/>
                <a:cs typeface="Times New Roman" panose="02020603050405020304" pitchFamily="18" charset="0"/>
              </a:rPr>
              <a:t>ORGANIZATIONAL </a:t>
            </a:r>
            <a:r>
              <a:rPr lang="en-US" dirty="0">
                <a:latin typeface="Times New Roman" panose="02020603050405020304" pitchFamily="18" charset="0"/>
                <a:cs typeface="Times New Roman" panose="02020603050405020304" pitchFamily="18" charset="0"/>
              </a:rPr>
              <a:t>CHANGE</a:t>
            </a:r>
          </a:p>
        </p:txBody>
      </p:sp>
      <p:sp>
        <p:nvSpPr>
          <p:cNvPr id="3" name="Content Placeholder 2"/>
          <p:cNvSpPr>
            <a:spLocks noGrp="1"/>
          </p:cNvSpPr>
          <p:nvPr>
            <p:ph idx="1"/>
          </p:nvPr>
        </p:nvSpPr>
        <p:spPr>
          <a:xfrm>
            <a:off x="22745" y="1034054"/>
            <a:ext cx="9994711" cy="5823945"/>
          </a:xfrm>
        </p:spPr>
        <p:txBody>
          <a:bodyPr>
            <a:normAutofit/>
          </a:bodyPr>
          <a:lstStyle/>
          <a:p>
            <a:pPr marL="0" indent="0" algn="ctr">
              <a:buNone/>
            </a:pPr>
            <a:r>
              <a:rPr lang="en-US" dirty="0">
                <a:latin typeface="Times New Roman" panose="02020603050405020304" pitchFamily="18" charset="0"/>
                <a:cs typeface="Times New Roman" panose="02020603050405020304" pitchFamily="18" charset="0"/>
              </a:rPr>
              <a:t>MEANING AND </a:t>
            </a:r>
            <a:r>
              <a:rPr lang="en-US" dirty="0" smtClean="0">
                <a:latin typeface="Times New Roman" panose="02020603050405020304" pitchFamily="18" charset="0"/>
                <a:cs typeface="Times New Roman" panose="02020603050405020304" pitchFamily="18" charset="0"/>
              </a:rPr>
              <a:t>NATURE</a:t>
            </a:r>
          </a:p>
          <a:p>
            <a:pPr marL="0" indent="0">
              <a:buNone/>
            </a:pPr>
            <a:r>
              <a:rPr lang="en-US" sz="2200" dirty="0" smtClean="0">
                <a:latin typeface="Times New Roman" panose="02020603050405020304" pitchFamily="18" charset="0"/>
                <a:cs typeface="Times New Roman" panose="02020603050405020304" pitchFamily="18" charset="0"/>
              </a:rPr>
              <a:t>Organizational </a:t>
            </a:r>
            <a:r>
              <a:rPr lang="en-US" sz="2200" dirty="0">
                <a:latin typeface="Times New Roman" panose="02020603050405020304" pitchFamily="18" charset="0"/>
                <a:cs typeface="Times New Roman" panose="02020603050405020304" pitchFamily="18" charset="0"/>
              </a:rPr>
              <a:t>change is any alteration that occurs in the environment of an </a:t>
            </a:r>
            <a:r>
              <a:rPr lang="en-US" sz="2200" dirty="0" smtClean="0">
                <a:latin typeface="Times New Roman" panose="02020603050405020304" pitchFamily="18" charset="0"/>
                <a:cs typeface="Times New Roman" panose="02020603050405020304" pitchFamily="18" charset="0"/>
              </a:rPr>
              <a:t>organization</a:t>
            </a:r>
            <a:r>
              <a:rPr lang="en-US" sz="2200" dirty="0">
                <a:latin typeface="Times New Roman" panose="02020603050405020304" pitchFamily="18" charset="0"/>
                <a:cs typeface="Times New Roman" panose="02020603050405020304" pitchFamily="18" charset="0"/>
              </a:rPr>
              <a:t>. It implies alteration in objectives strategies, procedures, technology, structural arrangement, </a:t>
            </a:r>
            <a:r>
              <a:rPr lang="en-US" sz="2200" dirty="0" smtClean="0">
                <a:latin typeface="Times New Roman" panose="02020603050405020304" pitchFamily="18" charset="0"/>
                <a:cs typeface="Times New Roman" panose="02020603050405020304" pitchFamily="18" charset="0"/>
              </a:rPr>
              <a:t>job </a:t>
            </a:r>
            <a:r>
              <a:rPr lang="en-US" sz="2200" dirty="0">
                <a:latin typeface="Times New Roman" panose="02020603050405020304" pitchFamily="18" charset="0"/>
                <a:cs typeface="Times New Roman" panose="02020603050405020304" pitchFamily="18" charset="0"/>
              </a:rPr>
              <a:t>designs, and people. Thus, a change can include product and p restructuring, mergers and amalgamations, expansion diversification. It can also include change in attitudes and skills of </a:t>
            </a:r>
            <a:r>
              <a:rPr lang="en-US" sz="2200" dirty="0" smtClean="0">
                <a:latin typeface="Times New Roman" panose="02020603050405020304" pitchFamily="18" charset="0"/>
                <a:cs typeface="Times New Roman" panose="02020603050405020304" pitchFamily="18" charset="0"/>
              </a:rPr>
              <a:t>organizational </a:t>
            </a:r>
            <a:r>
              <a:rPr lang="en-US" sz="2200" dirty="0">
                <a:latin typeface="Times New Roman" panose="02020603050405020304" pitchFamily="18" charset="0"/>
                <a:cs typeface="Times New Roman" panose="02020603050405020304" pitchFamily="18" charset="0"/>
              </a:rPr>
              <a:t>people, tasks and technology of the </a:t>
            </a:r>
            <a:r>
              <a:rPr lang="en-US" sz="2200" dirty="0" smtClean="0">
                <a:latin typeface="Times New Roman" panose="02020603050405020304" pitchFamily="18" charset="0"/>
                <a:cs typeface="Times New Roman" panose="02020603050405020304" pitchFamily="18" charset="0"/>
              </a:rPr>
              <a:t>organization.</a:t>
            </a:r>
          </a:p>
          <a:p>
            <a:pPr marL="0" indent="0">
              <a:buNone/>
            </a:pPr>
            <a:r>
              <a:rPr lang="en-US" sz="2200" dirty="0">
                <a:latin typeface="Times New Roman" panose="02020603050405020304" pitchFamily="18" charset="0"/>
                <a:cs typeface="Times New Roman" panose="02020603050405020304" pitchFamily="18" charset="0"/>
              </a:rPr>
              <a:t>The following are the features of </a:t>
            </a:r>
            <a:r>
              <a:rPr lang="en-US" sz="2200" dirty="0" smtClean="0">
                <a:latin typeface="Times New Roman" panose="02020603050405020304" pitchFamily="18" charset="0"/>
                <a:cs typeface="Times New Roman" panose="02020603050405020304" pitchFamily="18" charset="0"/>
              </a:rPr>
              <a:t>organizational </a:t>
            </a:r>
            <a:r>
              <a:rPr lang="en-US" sz="2200" dirty="0">
                <a:latin typeface="Times New Roman" panose="02020603050405020304" pitchFamily="18" charset="0"/>
                <a:cs typeface="Times New Roman" panose="02020603050405020304" pitchFamily="18" charset="0"/>
              </a:rPr>
              <a:t>change</a:t>
            </a:r>
            <a:r>
              <a:rPr lang="en-US" sz="2200" dirty="0" smtClean="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sz="1900" dirty="0" smtClean="0">
                <a:latin typeface="Times New Roman" panose="02020603050405020304" pitchFamily="18" charset="0"/>
                <a:cs typeface="Times New Roman" panose="02020603050405020304" pitchFamily="18" charset="0"/>
              </a:rPr>
              <a:t>Pervasive </a:t>
            </a:r>
            <a:r>
              <a:rPr lang="en-US" sz="1900" dirty="0">
                <a:latin typeface="Times New Roman" panose="02020603050405020304" pitchFamily="18" charset="0"/>
                <a:cs typeface="Times New Roman" panose="02020603050405020304" pitchFamily="18" charset="0"/>
              </a:rPr>
              <a:t>in nature: A change in one part of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may affect changes in the other parts of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Some parts of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may be affected more than others. Some parts may have a direct impact, whereas, others may have an indirect impact. Therefore, it is essential for the management to assess implications of any change in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For instance, the production department may introduce latest machinery to manufacture the products. This would affect a change in the personnel department, as workers would require training to handle the new machines. The marketing department would also require adjustments to market the improved or better quality of products, if any.</a:t>
            </a:r>
            <a:endParaRPr lang="en-US" sz="1900" dirty="0" smtClean="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1624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2955" y="464024"/>
            <a:ext cx="11668836" cy="5868537"/>
          </a:xfrm>
        </p:spPr>
        <p:txBody>
          <a:bodyPr>
            <a:normAutofit lnSpcReduction="10000"/>
          </a:bodyPr>
          <a:lstStyle/>
          <a:p>
            <a:pPr marL="0" indent="0">
              <a:buNone/>
            </a:pPr>
            <a:r>
              <a:rPr lang="en-US" sz="2000" dirty="0" smtClean="0">
                <a:latin typeface="Times New Roman" panose="02020603050405020304" pitchFamily="18" charset="0"/>
                <a:cs typeface="Times New Roman" panose="02020603050405020304" pitchFamily="18" charset="0"/>
              </a:rPr>
              <a:t>The main dimensions or constituents of organizational culture are as follows:</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plans and policies of an organization.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rules and regulations of the organization.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goals, priorities, values and beliefs an organization.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Social responsibility of the organization towards various sections of the society such as customers, dealers, suppliers, etc.</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competence and character of the top management of the organization.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facilities and treatment to the employees in the organization. </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Style of leadership followed by managers in the organization.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Reward and recognition structure in the organization. </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organizational structure in terms of superior-subordinate relationships, control and communication systems, </a:t>
            </a:r>
            <a:r>
              <a:rPr lang="en-US" sz="2000" dirty="0" err="1" smtClean="0">
                <a:latin typeface="Times New Roman" panose="02020603050405020304" pitchFamily="18" charset="0"/>
                <a:cs typeface="Times New Roman" panose="02020603050405020304" pitchFamily="18" charset="0"/>
              </a:rPr>
              <a:t>ete</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Approach of the organization in resolving conflicts within and outside the organization. </a:t>
            </a:r>
          </a:p>
          <a:p>
            <a:pPr marL="0" indent="0">
              <a:buNone/>
            </a:pPr>
            <a:r>
              <a:rPr lang="en-US" sz="2000" dirty="0" smtClean="0">
                <a:latin typeface="Times New Roman" panose="02020603050405020304" pitchFamily="18" charset="0"/>
                <a:cs typeface="Times New Roman" panose="02020603050405020304" pitchFamily="18" charset="0"/>
              </a:rPr>
              <a:t>From the above dimensions, it is clear that organization culture is a holistic or an integrated systems concept. It consists of all facets of the organization. A positive organizational culture brings about sea change in the </a:t>
            </a:r>
            <a:r>
              <a:rPr lang="en-US" sz="2000" dirty="0" err="1" smtClean="0">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 and performance of its members and that of the organization as a whole.</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79533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4275"/>
            <a:ext cx="11382234" cy="6093724"/>
          </a:xfrm>
        </p:spPr>
        <p:txBody>
          <a:bodyPr>
            <a:normAutofit/>
          </a:bodyPr>
          <a:lstStyle/>
          <a:p>
            <a:pPr marL="457200" indent="-457200">
              <a:buFont typeface="+mj-lt"/>
              <a:buAutoNum type="arabicPeriod" startAt="2"/>
            </a:pPr>
            <a:r>
              <a:rPr lang="en-US" sz="1900" dirty="0">
                <a:latin typeface="Times New Roman" panose="02020603050405020304" pitchFamily="18" charset="0"/>
                <a:cs typeface="Times New Roman" panose="02020603050405020304" pitchFamily="18" charset="0"/>
              </a:rPr>
              <a:t>Necessitates new equilibrium: When a change takes place in any part of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it disturbs the existing equilibrium in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A change requires the need for new equilibrium in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The new equilibrium depends on the degree of change and its overall impact on the various parts of the </a:t>
            </a:r>
            <a:r>
              <a:rPr lang="en-US" sz="1900" dirty="0" smtClean="0">
                <a:latin typeface="Times New Roman" panose="02020603050405020304" pitchFamily="18" charset="0"/>
                <a:cs typeface="Times New Roman" panose="02020603050405020304" pitchFamily="18" charset="0"/>
              </a:rPr>
              <a:t>organization.</a:t>
            </a:r>
          </a:p>
          <a:p>
            <a:pPr marL="457200" indent="-457200">
              <a:buFont typeface="+mj-lt"/>
              <a:buAutoNum type="arabicPeriod" startAt="2"/>
            </a:pPr>
            <a:r>
              <a:rPr lang="en-US" sz="1900" dirty="0">
                <a:latin typeface="Times New Roman" panose="02020603050405020304" pitchFamily="18" charset="0"/>
                <a:cs typeface="Times New Roman" panose="02020603050405020304" pitchFamily="18" charset="0"/>
              </a:rPr>
              <a:t>Continuous in nature: </a:t>
            </a:r>
            <a:r>
              <a:rPr lang="en-US" sz="1900" dirty="0" smtClean="0">
                <a:latin typeface="Times New Roman" panose="02020603050405020304" pitchFamily="18" charset="0"/>
                <a:cs typeface="Times New Roman" panose="02020603050405020304" pitchFamily="18" charset="0"/>
              </a:rPr>
              <a:t>organizational </a:t>
            </a:r>
            <a:r>
              <a:rPr lang="en-US" sz="1900" dirty="0">
                <a:latin typeface="Times New Roman" panose="02020603050405020304" pitchFamily="18" charset="0"/>
                <a:cs typeface="Times New Roman" panose="02020603050405020304" pitchFamily="18" charset="0"/>
              </a:rPr>
              <a:t>change is a continuous in nature. As long as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exists, there would be changes. Some changes may be of minor ones, which can be absorbed by the existing set-up, whereas, some other changes may be major ones, which would require adjustments in the existing equilibrium</a:t>
            </a:r>
            <a:r>
              <a:rPr lang="en-US" sz="19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2"/>
            </a:pPr>
            <a:r>
              <a:rPr lang="en-US" sz="1900" dirty="0">
                <a:latin typeface="Times New Roman" panose="02020603050405020304" pitchFamily="18" charset="0"/>
                <a:cs typeface="Times New Roman" panose="02020603050405020304" pitchFamily="18" charset="0"/>
              </a:rPr>
              <a:t>Reactive and planned: A change may be reactive or planned. reactive change is unplanned and it takes place due to changes A in the environment. For instance, a major competitor may change its marketing strategy; such as it may resort to aggressive advertising and sales promotion techniques. This would require a reaction from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i.e., it may also resort to changes in its marketing strategy. Planned change is the deliberate attempt on the part of the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It is proactive in nature. It involves deliberate design and implementation of a structural innovation, a new policy or goal, or a change in operating philosophy, </a:t>
            </a:r>
            <a:r>
              <a:rPr lang="en-US" sz="1900" dirty="0" smtClean="0">
                <a:latin typeface="Times New Roman" panose="02020603050405020304" pitchFamily="18" charset="0"/>
                <a:cs typeface="Times New Roman" panose="02020603050405020304" pitchFamily="18" charset="0"/>
              </a:rPr>
              <a:t>organizational </a:t>
            </a:r>
            <a:r>
              <a:rPr lang="en-US" sz="1900" dirty="0">
                <a:latin typeface="Times New Roman" panose="02020603050405020304" pitchFamily="18" charset="0"/>
                <a:cs typeface="Times New Roman" panose="02020603050405020304" pitchFamily="18" charset="0"/>
              </a:rPr>
              <a:t>culture, or style</a:t>
            </a:r>
            <a:r>
              <a:rPr lang="en-US" sz="19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2"/>
            </a:pPr>
            <a:r>
              <a:rPr lang="en-US" sz="1900" dirty="0">
                <a:latin typeface="Times New Roman" panose="02020603050405020304" pitchFamily="18" charset="0"/>
                <a:cs typeface="Times New Roman" panose="02020603050405020304" pitchFamily="18" charset="0"/>
              </a:rPr>
              <a:t>Change is different from innovation: Change and innovation are two different concepts. All innovation is change, but not all change is innovation. Innovation takes place when an </a:t>
            </a:r>
            <a:r>
              <a:rPr lang="en-US" sz="1900" dirty="0" smtClean="0">
                <a:latin typeface="Times New Roman" panose="02020603050405020304" pitchFamily="18" charset="0"/>
                <a:cs typeface="Times New Roman" panose="02020603050405020304" pitchFamily="18" charset="0"/>
              </a:rPr>
              <a:t>organization </a:t>
            </a:r>
            <a:r>
              <a:rPr lang="en-US" sz="1900" dirty="0">
                <a:latin typeface="Times New Roman" panose="02020603050405020304" pitchFamily="18" charset="0"/>
                <a:cs typeface="Times New Roman" panose="02020603050405020304" pitchFamily="18" charset="0"/>
              </a:rPr>
              <a:t>makes first use of an idea to introduce a product to develop a new technique, method, process, etc. However, change involves any alteration or modification in an </a:t>
            </a:r>
            <a:r>
              <a:rPr lang="en-US" sz="1900" dirty="0" smtClean="0">
                <a:latin typeface="Times New Roman" panose="02020603050405020304" pitchFamily="18" charset="0"/>
                <a:cs typeface="Times New Roman" panose="02020603050405020304" pitchFamily="18" charset="0"/>
              </a:rPr>
              <a:t>organization's </a:t>
            </a:r>
            <a:r>
              <a:rPr lang="en-US" sz="1900" dirty="0">
                <a:latin typeface="Times New Roman" panose="02020603050405020304" pitchFamily="18" charset="0"/>
                <a:cs typeface="Times New Roman" panose="02020603050405020304" pitchFamily="18" charset="0"/>
              </a:rPr>
              <a:t>established way of doing things</a:t>
            </a:r>
            <a:r>
              <a:rPr lang="en-US" sz="19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2"/>
            </a:pPr>
            <a:r>
              <a:rPr lang="en-US" sz="1900" dirty="0">
                <a:latin typeface="Times New Roman" panose="02020603050405020304" pitchFamily="18" charset="0"/>
                <a:cs typeface="Times New Roman" panose="02020603050405020304" pitchFamily="18" charset="0"/>
              </a:rPr>
              <a:t>Change is due to several forces: An </a:t>
            </a:r>
            <a:r>
              <a:rPr lang="en-US" sz="1900" dirty="0" smtClean="0">
                <a:latin typeface="Times New Roman" panose="02020603050405020304" pitchFamily="18" charset="0"/>
                <a:cs typeface="Times New Roman" panose="02020603050405020304" pitchFamily="18" charset="0"/>
              </a:rPr>
              <a:t>organizational </a:t>
            </a:r>
            <a:r>
              <a:rPr lang="en-US" sz="1900" dirty="0">
                <a:latin typeface="Times New Roman" panose="02020603050405020304" pitchFamily="18" charset="0"/>
                <a:cs typeface="Times New Roman" panose="02020603050405020304" pitchFamily="18" charset="0"/>
              </a:rPr>
              <a:t>change can take place due to variety of factors or forces. The forces can be internal or external. The internal factors can be the workers, and management. The external forces can be competition, government, customers, suppliers, dealers, etc.</a:t>
            </a:r>
          </a:p>
        </p:txBody>
      </p:sp>
      <p:sp>
        <p:nvSpPr>
          <p:cNvPr id="4" name="Title 1"/>
          <p:cNvSpPr>
            <a:spLocks noGrp="1"/>
          </p:cNvSpPr>
          <p:nvPr>
            <p:ph type="title"/>
          </p:nvPr>
        </p:nvSpPr>
        <p:spPr>
          <a:xfrm>
            <a:off x="0" y="0"/>
            <a:ext cx="7050206" cy="641446"/>
          </a:xfrm>
        </p:spPr>
        <p:txBody>
          <a:bodyPr>
            <a:normAutofit fontScale="90000"/>
          </a:bodyPr>
          <a:lstStyle/>
          <a:p>
            <a:r>
              <a:rPr lang="en-US" dirty="0" smtClean="0">
                <a:latin typeface="Times New Roman" panose="02020603050405020304" pitchFamily="18" charset="0"/>
                <a:cs typeface="Times New Roman" panose="02020603050405020304" pitchFamily="18" charset="0"/>
              </a:rPr>
              <a:t>ORGANIZATIONAL </a:t>
            </a:r>
            <a:r>
              <a:rPr lang="en-US" dirty="0">
                <a:latin typeface="Times New Roman" panose="02020603050405020304" pitchFamily="18" charset="0"/>
                <a:cs typeface="Times New Roman" panose="02020603050405020304" pitchFamily="18" charset="0"/>
              </a:rPr>
              <a:t>CHANGE</a:t>
            </a:r>
          </a:p>
        </p:txBody>
      </p:sp>
    </p:spTree>
    <p:extLst>
      <p:ext uri="{BB962C8B-B14F-4D97-AF65-F5344CB8AC3E}">
        <p14:creationId xmlns:p14="http://schemas.microsoft.com/office/powerpoint/2010/main" val="30725547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91570"/>
            <a:ext cx="11286698" cy="6066429"/>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The main reasons or causes for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change are as follows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Technological </a:t>
            </a:r>
            <a:r>
              <a:rPr lang="en-US" sz="2000" dirty="0">
                <a:latin typeface="Times New Roman" panose="02020603050405020304" pitchFamily="18" charset="0"/>
                <a:cs typeface="Times New Roman" panose="02020603050405020304" pitchFamily="18" charset="0"/>
              </a:rPr>
              <a:t>and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Change: Technology is the most important factor responsible for a change in the </a:t>
            </a:r>
            <a:r>
              <a:rPr lang="en-US" sz="2000" dirty="0" smtClean="0">
                <a:latin typeface="Times New Roman" panose="02020603050405020304" pitchFamily="18" charset="0"/>
                <a:cs typeface="Times New Roman" panose="02020603050405020304" pitchFamily="18" charset="0"/>
              </a:rPr>
              <a:t>organizations</a:t>
            </a:r>
            <a:r>
              <a:rPr lang="en-US" sz="2000" dirty="0">
                <a:latin typeface="Times New Roman" panose="02020603050405020304" pitchFamily="18" charset="0"/>
                <a:cs typeface="Times New Roman" panose="02020603050405020304" pitchFamily="18" charset="0"/>
              </a:rPr>
              <a:t>. Technological development requires changes in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objectives, policies, procedures, strategies, etc. For instance, computerization has brought about changes in management styles, communication systems and decision making processes by increasing the accuracy and timeliness of information flows, simplifying decision-making in several areas such as inventory control and facilitating planning and problem solving process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a:latin typeface="Times New Roman" panose="02020603050405020304" pitchFamily="18" charset="0"/>
                <a:cs typeface="Times New Roman" panose="02020603050405020304" pitchFamily="18" charset="0"/>
              </a:rPr>
              <a:t>Shift in Management Philosophy: The management philosophy may shift from traditional management philosophy to professional management philosophy. This in turn nay require changes in various aspects and in functional areas of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For instance, professional management believes in professional marketing techniques such professional advertising, proper dealers' relationship, </a:t>
            </a:r>
            <a:r>
              <a:rPr lang="en-US" sz="2000" dirty="0" err="1">
                <a:latin typeface="Times New Roman" panose="02020603050405020304" pitchFamily="18" charset="0"/>
                <a:cs typeface="Times New Roman" panose="02020603050405020304" pitchFamily="18" charset="0"/>
              </a:rPr>
              <a:t>etc</a:t>
            </a:r>
            <a:r>
              <a:rPr lang="en-US" sz="2000" dirty="0">
                <a:latin typeface="Times New Roman" panose="02020603050405020304" pitchFamily="18" charset="0"/>
                <a:cs typeface="Times New Roman" panose="02020603050405020304" pitchFamily="18" charset="0"/>
              </a:rPr>
              <a:t>: Therefore, there will be changes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due to a shift in management philosophy</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a:latin typeface="Times New Roman" panose="02020603050405020304" pitchFamily="18" charset="0"/>
                <a:cs typeface="Times New Roman" panose="02020603050405020304" pitchFamily="18" charset="0"/>
              </a:rPr>
              <a:t>Changes in Top Management: There may a change in managerial personnel. For instance, the chief executive officer may be changed, and a new person may take over the chief executive position. The change at the top level of management may bring in changes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structure, policies, and practices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a:latin typeface="Times New Roman" panose="02020603050405020304" pitchFamily="18" charset="0"/>
                <a:cs typeface="Times New Roman" panose="02020603050405020304" pitchFamily="18" charset="0"/>
              </a:rPr>
              <a:t>Business Cycle: Every business passes through certain </a:t>
            </a:r>
            <a:r>
              <a:rPr lang="en-US" sz="2000" dirty="0" smtClean="0">
                <a:latin typeface="Times New Roman" panose="02020603050405020304" pitchFamily="18" charset="0"/>
                <a:cs typeface="Times New Roman" panose="02020603050405020304" pitchFamily="18" charset="0"/>
              </a:rPr>
              <a:t>phases such </a:t>
            </a:r>
            <a:r>
              <a:rPr lang="en-US" sz="2000" dirty="0">
                <a:latin typeface="Times New Roman" panose="02020603050405020304" pitchFamily="18" charset="0"/>
                <a:cs typeface="Times New Roman" panose="02020603050405020304" pitchFamily="18" charset="0"/>
              </a:rPr>
              <a:t>as introduction phase, growth phase, maturity phase, </a:t>
            </a:r>
            <a:r>
              <a:rPr lang="en-US" sz="2000" dirty="0" smtClean="0">
                <a:latin typeface="Times New Roman" panose="02020603050405020304" pitchFamily="18" charset="0"/>
                <a:cs typeface="Times New Roman" panose="02020603050405020304" pitchFamily="18" charset="0"/>
              </a:rPr>
              <a:t>and decline </a:t>
            </a:r>
            <a:r>
              <a:rPr lang="en-US" sz="2000" dirty="0">
                <a:latin typeface="Times New Roman" panose="02020603050405020304" pitchFamily="18" charset="0"/>
                <a:cs typeface="Times New Roman" panose="02020603050405020304" pitchFamily="18" charset="0"/>
              </a:rPr>
              <a:t>stage. Due to changes in the business cycle, there </a:t>
            </a:r>
            <a:r>
              <a:rPr lang="en-US" sz="2000" dirty="0" smtClean="0">
                <a:latin typeface="Times New Roman" panose="02020603050405020304" pitchFamily="18" charset="0"/>
                <a:cs typeface="Times New Roman" panose="02020603050405020304" pitchFamily="18" charset="0"/>
              </a:rPr>
              <a:t>would be </a:t>
            </a:r>
            <a:r>
              <a:rPr lang="en-US" sz="2000" dirty="0">
                <a:latin typeface="Times New Roman" panose="02020603050405020304" pitchFamily="18" charset="0"/>
                <a:cs typeface="Times New Roman" panose="02020603050405020304" pitchFamily="18" charset="0"/>
              </a:rPr>
              <a:t>changes in order to handle each stage of business cycle.</a:t>
            </a:r>
          </a:p>
        </p:txBody>
      </p:sp>
      <p:sp>
        <p:nvSpPr>
          <p:cNvPr id="4" name="Title 1"/>
          <p:cNvSpPr>
            <a:spLocks noGrp="1"/>
          </p:cNvSpPr>
          <p:nvPr>
            <p:ph type="title"/>
          </p:nvPr>
        </p:nvSpPr>
        <p:spPr>
          <a:xfrm>
            <a:off x="327546" y="0"/>
            <a:ext cx="10959152" cy="791570"/>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REASONS FOR </a:t>
            </a:r>
            <a:r>
              <a:rPr lang="en-US" dirty="0" smtClean="0">
                <a:latin typeface="Times New Roman" panose="02020603050405020304" pitchFamily="18" charset="0"/>
                <a:cs typeface="Times New Roman" panose="02020603050405020304" pitchFamily="18" charset="0"/>
              </a:rPr>
              <a:t>ORGANIZATIONAL </a:t>
            </a:r>
            <a:r>
              <a:rPr lang="en-US" dirty="0">
                <a:latin typeface="Times New Roman" panose="02020603050405020304" pitchFamily="18" charset="0"/>
                <a:cs typeface="Times New Roman" panose="02020603050405020304" pitchFamily="18" charset="0"/>
              </a:rPr>
              <a:t>CHANGE</a:t>
            </a:r>
          </a:p>
        </p:txBody>
      </p:sp>
    </p:spTree>
    <p:extLst>
      <p:ext uri="{BB962C8B-B14F-4D97-AF65-F5344CB8AC3E}">
        <p14:creationId xmlns:p14="http://schemas.microsoft.com/office/powerpoint/2010/main" val="22743357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4275"/>
            <a:ext cx="10358651" cy="6093725"/>
          </a:xfrm>
        </p:spPr>
        <p:txBody>
          <a:bodyPr>
            <a:normAutofit/>
          </a:bodyPr>
          <a:lstStyle/>
          <a:p>
            <a:pPr marL="457200" indent="-457200">
              <a:buFont typeface="+mj-lt"/>
              <a:buAutoNum type="arabicPeriod" startAt="5"/>
            </a:pPr>
            <a:r>
              <a:rPr lang="en-US" sz="2000" dirty="0" smtClean="0">
                <a:latin typeface="Times New Roman" panose="02020603050405020304" pitchFamily="18" charset="0"/>
                <a:cs typeface="Times New Roman" panose="02020603050405020304" pitchFamily="18" charset="0"/>
              </a:rPr>
              <a:t>Environmental </a:t>
            </a:r>
            <a:r>
              <a:rPr lang="en-US" sz="2000" dirty="0">
                <a:latin typeface="Times New Roman" panose="02020603050405020304" pitchFamily="18" charset="0"/>
                <a:cs typeface="Times New Roman" panose="02020603050405020304" pitchFamily="18" charset="0"/>
              </a:rPr>
              <a:t>Forces: There may be changes in the environmental forces, such as competition, consumers' tastes and preferences, changes in government policies, etc. The changes in the environment forces require a change in the business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so as to adapt to the changes in the environment. For instance, a major competitor may resort to aggressive marketing techniques such as heavy advertising, high sales promotional support, etc. Due to changes in the competitor's strategy,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may introduce changes in its strategies so as to face the competition effectively. Also there may be changes in government policies, which in turn may necessitate changes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in order to adopt and to adjust to the changes in the government policies</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5"/>
            </a:pPr>
            <a:r>
              <a:rPr lang="en-US" sz="2000" dirty="0">
                <a:latin typeface="Times New Roman" panose="02020603050405020304" pitchFamily="18" charset="0"/>
                <a:cs typeface="Times New Roman" panose="02020603050405020304" pitchFamily="18" charset="0"/>
              </a:rPr>
              <a:t>Problems in the Existing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There may be problems or shortcomings in the present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For instance, the present methods and procedures in respect of production activities may be obsolete. In order to face competition effectively in the market, changes need to be made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If timely changes are not introduced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then there is a possibility that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have to be wound up</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5"/>
            </a:pPr>
            <a:r>
              <a:rPr lang="en-US" sz="2000" dirty="0">
                <a:latin typeface="Times New Roman" panose="02020603050405020304" pitchFamily="18" charset="0"/>
                <a:cs typeface="Times New Roman" panose="02020603050405020304" pitchFamily="18" charset="0"/>
              </a:rPr>
              <a:t> Changes in Employees Expectations: Employees are social human beings. Their expectations do change over a period of time. In order to meet the expectations or demands of the employees, management may have to introduce certain changes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If employees' expectations are not fulfilled</a:t>
            </a:r>
            <a:r>
              <a:rPr lang="en-US" sz="2000" dirty="0" smtClean="0">
                <a:latin typeface="Times New Roman" panose="02020603050405020304" pitchFamily="18" charset="0"/>
                <a:cs typeface="Times New Roman" panose="02020603050405020304" pitchFamily="18" charset="0"/>
              </a:rPr>
              <a:t>,</a:t>
            </a:r>
          </a:p>
        </p:txBody>
      </p:sp>
      <p:sp>
        <p:nvSpPr>
          <p:cNvPr id="5" name="Title 1"/>
          <p:cNvSpPr txBox="1">
            <a:spLocks/>
          </p:cNvSpPr>
          <p:nvPr/>
        </p:nvSpPr>
        <p:spPr>
          <a:xfrm>
            <a:off x="218364" y="1392072"/>
            <a:ext cx="10959152" cy="7915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0" y="0"/>
            <a:ext cx="9526137" cy="603865"/>
          </a:xfrm>
        </p:spPr>
        <p:txBody>
          <a:bodyPr>
            <a:normAutofit/>
          </a:bodyPr>
          <a:lstStyle/>
          <a:p>
            <a:pPr algn="ctr"/>
            <a:r>
              <a:rPr lang="en-US" sz="3600" dirty="0">
                <a:latin typeface="Times New Roman" panose="02020603050405020304" pitchFamily="18" charset="0"/>
                <a:cs typeface="Times New Roman" panose="02020603050405020304" pitchFamily="18" charset="0"/>
              </a:rPr>
              <a:t>REASONS FOR ORGANIZATIONAL </a:t>
            </a:r>
            <a:r>
              <a:rPr lang="en-US" sz="3600" dirty="0" smtClean="0">
                <a:latin typeface="Times New Roman" panose="02020603050405020304" pitchFamily="18" charset="0"/>
                <a:cs typeface="Times New Roman" panose="02020603050405020304" pitchFamily="18" charset="0"/>
              </a:rPr>
              <a:t>CHANGE</a:t>
            </a:r>
            <a:endParaRPr lang="en-US" sz="3600" dirty="0"/>
          </a:p>
        </p:txBody>
      </p:sp>
    </p:spTree>
    <p:extLst>
      <p:ext uri="{BB962C8B-B14F-4D97-AF65-F5344CB8AC3E}">
        <p14:creationId xmlns:p14="http://schemas.microsoft.com/office/powerpoint/2010/main" val="2313452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77922"/>
            <a:ext cx="10072048" cy="6080077"/>
          </a:xfrm>
        </p:spPr>
        <p:txBody>
          <a:bodyPr>
            <a:normAutofit/>
          </a:bodyPr>
          <a:lstStyle/>
          <a:p>
            <a:pPr marL="457200" indent="-457200">
              <a:buFont typeface="+mj-lt"/>
              <a:buAutoNum type="arabicPeriod" startAt="8"/>
            </a:pPr>
            <a:r>
              <a:rPr lang="en-US" sz="2100" dirty="0">
                <a:latin typeface="Times New Roman" panose="02020603050405020304" pitchFamily="18" charset="0"/>
                <a:cs typeface="Times New Roman" panose="02020603050405020304" pitchFamily="18" charset="0"/>
              </a:rPr>
              <a:t>Change in Union Leadership: There may be changes in union leadership. This would necessitate changes in the organization. For instance, the present union leadership may be more aggressive and demanding. Therefore, management has to deal with the new union leadership in a different manner. For this purpose, management may have to introduce certain changes in the organization</a:t>
            </a:r>
            <a:r>
              <a:rPr lang="en-US" sz="21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8"/>
            </a:pPr>
            <a:r>
              <a:rPr lang="en-US" sz="2100" dirty="0" smtClean="0">
                <a:latin typeface="Times New Roman" panose="02020603050405020304" pitchFamily="18" charset="0"/>
                <a:cs typeface="Times New Roman" panose="02020603050405020304" pitchFamily="18" charset="0"/>
              </a:rPr>
              <a:t>Growth </a:t>
            </a:r>
            <a:r>
              <a:rPr lang="en-US" sz="2100" dirty="0">
                <a:latin typeface="Times New Roman" panose="02020603050405020304" pitchFamily="18" charset="0"/>
                <a:cs typeface="Times New Roman" panose="02020603050405020304" pitchFamily="18" charset="0"/>
              </a:rPr>
              <a:t>and Expansion Plans: The </a:t>
            </a:r>
            <a:r>
              <a:rPr lang="en-US" sz="2100" dirty="0" smtClean="0">
                <a:latin typeface="Times New Roman" panose="02020603050405020304" pitchFamily="18" charset="0"/>
                <a:cs typeface="Times New Roman" panose="02020603050405020304" pitchFamily="18" charset="0"/>
              </a:rPr>
              <a:t>organization </a:t>
            </a:r>
            <a:r>
              <a:rPr lang="en-US" sz="2100" dirty="0">
                <a:latin typeface="Times New Roman" panose="02020603050405020304" pitchFamily="18" charset="0"/>
                <a:cs typeface="Times New Roman" panose="02020603050405020304" pitchFamily="18" charset="0"/>
              </a:rPr>
              <a:t>may plan for growth and expansion of the business. In order to introduce successfully the growth and expansion in the </a:t>
            </a:r>
            <a:r>
              <a:rPr lang="en-US" sz="2100" dirty="0" smtClean="0">
                <a:latin typeface="Times New Roman" panose="02020603050405020304" pitchFamily="18" charset="0"/>
                <a:cs typeface="Times New Roman" panose="02020603050405020304" pitchFamily="18" charset="0"/>
              </a:rPr>
              <a:t>organization, </a:t>
            </a:r>
            <a:r>
              <a:rPr lang="en-US" sz="2100" dirty="0">
                <a:latin typeface="Times New Roman" panose="02020603050405020304" pitchFamily="18" charset="0"/>
                <a:cs typeface="Times New Roman" panose="02020603050405020304" pitchFamily="18" charset="0"/>
              </a:rPr>
              <a:t>the management may have to introduce certain changes. Without effective changes, it would not be possible to achieve growth and expansion of the </a:t>
            </a:r>
            <a:r>
              <a:rPr lang="en-US" sz="2100" dirty="0" smtClean="0">
                <a:latin typeface="Times New Roman" panose="02020603050405020304" pitchFamily="18" charset="0"/>
                <a:cs typeface="Times New Roman" panose="02020603050405020304" pitchFamily="18" charset="0"/>
              </a:rPr>
              <a:t>organization.</a:t>
            </a:r>
          </a:p>
          <a:p>
            <a:pPr marL="457200" indent="-457200">
              <a:buFont typeface="+mj-lt"/>
              <a:buAutoNum type="arabicPeriod" startAt="8"/>
            </a:pPr>
            <a:r>
              <a:rPr lang="en-US" sz="2100" dirty="0">
                <a:latin typeface="Times New Roman" panose="02020603050405020304" pitchFamily="18" charset="0"/>
                <a:cs typeface="Times New Roman" panose="02020603050405020304" pitchFamily="18" charset="0"/>
              </a:rPr>
              <a:t>Entry in New Businesses: An </a:t>
            </a:r>
            <a:r>
              <a:rPr lang="en-US" sz="2100" dirty="0" smtClean="0">
                <a:latin typeface="Times New Roman" panose="02020603050405020304" pitchFamily="18" charset="0"/>
                <a:cs typeface="Times New Roman" panose="02020603050405020304" pitchFamily="18" charset="0"/>
              </a:rPr>
              <a:t>organization </a:t>
            </a:r>
            <a:r>
              <a:rPr lang="en-US" sz="2100" dirty="0">
                <a:latin typeface="Times New Roman" panose="02020603050405020304" pitchFamily="18" charset="0"/>
                <a:cs typeface="Times New Roman" panose="02020603050405020304" pitchFamily="18" charset="0"/>
              </a:rPr>
              <a:t>may enter in new business and in new markets such as export markets. The entry in new businesses and in new markets requires changes to be made in order to have smooth entry in new markets and in new product lines. One cannot achieve success in new businesses with making suitable changes in the present structure, policies, and strategies of the </a:t>
            </a:r>
            <a:r>
              <a:rPr lang="en-US" sz="2100" dirty="0" smtClean="0">
                <a:latin typeface="Times New Roman" panose="02020603050405020304" pitchFamily="18" charset="0"/>
                <a:cs typeface="Times New Roman" panose="02020603050405020304" pitchFamily="18" charset="0"/>
              </a:rPr>
              <a:t>organization.</a:t>
            </a:r>
          </a:p>
        </p:txBody>
      </p:sp>
      <p:sp>
        <p:nvSpPr>
          <p:cNvPr id="4" name="Title 1"/>
          <p:cNvSpPr>
            <a:spLocks noGrp="1"/>
          </p:cNvSpPr>
          <p:nvPr>
            <p:ph type="title"/>
          </p:nvPr>
        </p:nvSpPr>
        <p:spPr>
          <a:xfrm>
            <a:off x="0" y="0"/>
            <a:ext cx="9471546" cy="627797"/>
          </a:xfrm>
        </p:spPr>
        <p:txBody>
          <a:bodyPr>
            <a:normAutofit/>
          </a:bodyPr>
          <a:lstStyle/>
          <a:p>
            <a:pPr algn="ctr"/>
            <a:r>
              <a:rPr lang="en-US" sz="3600" dirty="0">
                <a:latin typeface="Times New Roman" panose="02020603050405020304" pitchFamily="18" charset="0"/>
                <a:cs typeface="Times New Roman" panose="02020603050405020304" pitchFamily="18" charset="0"/>
              </a:rPr>
              <a:t>REASONS FOR ORGANIZATIONAL CHANGE</a:t>
            </a:r>
          </a:p>
        </p:txBody>
      </p:sp>
    </p:spTree>
    <p:extLst>
      <p:ext uri="{BB962C8B-B14F-4D97-AF65-F5344CB8AC3E}">
        <p14:creationId xmlns:p14="http://schemas.microsoft.com/office/powerpoint/2010/main" val="30299796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15" y="0"/>
            <a:ext cx="11411235" cy="791570"/>
          </a:xfrm>
        </p:spPr>
        <p:txBody>
          <a:bodyPr>
            <a:normAutofit/>
          </a:bodyPr>
          <a:lstStyle/>
          <a:p>
            <a:pPr algn="ctr"/>
            <a:r>
              <a:rPr lang="en-US" sz="3600" dirty="0">
                <a:latin typeface="Times New Roman" panose="02020603050405020304" pitchFamily="18" charset="0"/>
                <a:cs typeface="Times New Roman" panose="02020603050405020304" pitchFamily="18" charset="0"/>
              </a:rPr>
              <a:t>NATURE AND EFFECTS OF RESISTANCE TO CHANGE</a:t>
            </a:r>
          </a:p>
        </p:txBody>
      </p:sp>
      <p:sp>
        <p:nvSpPr>
          <p:cNvPr id="3" name="Content Placeholder 2"/>
          <p:cNvSpPr>
            <a:spLocks noGrp="1"/>
          </p:cNvSpPr>
          <p:nvPr>
            <p:ph idx="1"/>
          </p:nvPr>
        </p:nvSpPr>
        <p:spPr>
          <a:xfrm>
            <a:off x="175715" y="1064526"/>
            <a:ext cx="8065826" cy="5793474"/>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Some employees may not welcome change. They resist change because; it threatens their needs for security, social interaction, status, competence, or self-esteem</a:t>
            </a:r>
            <a:r>
              <a:rPr lang="en-US" sz="2200" dirty="0" smtClean="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NATURE AND </a:t>
            </a:r>
            <a:r>
              <a:rPr lang="en-US" dirty="0" smtClean="0">
                <a:latin typeface="Times New Roman" panose="02020603050405020304" pitchFamily="18" charset="0"/>
                <a:cs typeface="Times New Roman" panose="02020603050405020304" pitchFamily="18" charset="0"/>
              </a:rPr>
              <a:t>EFFECTS</a:t>
            </a:r>
          </a:p>
          <a:p>
            <a:pPr marL="0" indent="0">
              <a:buNone/>
            </a:pPr>
            <a:r>
              <a:rPr lang="en-US" sz="2100" dirty="0">
                <a:latin typeface="Times New Roman" panose="02020603050405020304" pitchFamily="18" charset="0"/>
                <a:cs typeface="Times New Roman" panose="02020603050405020304" pitchFamily="18" charset="0"/>
              </a:rPr>
              <a:t>All types of employees tend to resist change because of the psychic costs involved in it. Change can be resisted as much by white collared workers as by blue-collared workers</a:t>
            </a:r>
            <a:r>
              <a:rPr lang="en-US" sz="2100" dirty="0" smtClean="0">
                <a:latin typeface="Times New Roman" panose="02020603050405020304" pitchFamily="18" charset="0"/>
                <a:cs typeface="Times New Roman" panose="02020603050405020304" pitchFamily="18" charset="0"/>
              </a:rPr>
              <a:t>.</a:t>
            </a:r>
          </a:p>
          <a:p>
            <a:pPr marL="0" indent="0">
              <a:buNone/>
            </a:pPr>
            <a:r>
              <a:rPr lang="en-US" sz="2100" dirty="0">
                <a:latin typeface="Times New Roman" panose="02020603050405020304" pitchFamily="18" charset="0"/>
                <a:cs typeface="Times New Roman" panose="02020603050405020304" pitchFamily="18" charset="0"/>
              </a:rPr>
              <a:t>However, all changes </a:t>
            </a:r>
            <a:r>
              <a:rPr lang="en-US" sz="2100" dirty="0" smtClean="0">
                <a:latin typeface="Times New Roman" panose="02020603050405020304" pitchFamily="18" charset="0"/>
                <a:cs typeface="Times New Roman" panose="02020603050405020304" pitchFamily="18" charset="0"/>
              </a:rPr>
              <a:t>are not </a:t>
            </a:r>
            <a:r>
              <a:rPr lang="en-US" sz="2100" dirty="0">
                <a:latin typeface="Times New Roman" panose="02020603050405020304" pitchFamily="18" charset="0"/>
                <a:cs typeface="Times New Roman" panose="02020603050405020304" pitchFamily="18" charset="0"/>
              </a:rPr>
              <a:t>resisted. Routine changes face </a:t>
            </a:r>
            <a:r>
              <a:rPr lang="en-US" sz="2100" dirty="0" smtClean="0">
                <a:latin typeface="Times New Roman" panose="02020603050405020304" pitchFamily="18" charset="0"/>
                <a:cs typeface="Times New Roman" panose="02020603050405020304" pitchFamily="18" charset="0"/>
              </a:rPr>
              <a:t>least resistance</a:t>
            </a:r>
            <a:r>
              <a:rPr lang="en-US" sz="2100" dirty="0">
                <a:latin typeface="Times New Roman" panose="02020603050405020304" pitchFamily="18" charset="0"/>
                <a:cs typeface="Times New Roman" panose="02020603050405020304" pitchFamily="18" charset="0"/>
              </a:rPr>
              <a:t>. Some people welcome change </a:t>
            </a:r>
            <a:r>
              <a:rPr lang="en-US" sz="2100" dirty="0" smtClean="0">
                <a:latin typeface="Times New Roman" panose="02020603050405020304" pitchFamily="18" charset="0"/>
                <a:cs typeface="Times New Roman" panose="02020603050405020304" pitchFamily="18" charset="0"/>
              </a:rPr>
              <a:t>a as </a:t>
            </a:r>
            <a:r>
              <a:rPr lang="en-US" sz="2100" dirty="0">
                <a:latin typeface="Times New Roman" panose="02020603050405020304" pitchFamily="18" charset="0"/>
                <a:cs typeface="Times New Roman" panose="02020603050405020304" pitchFamily="18" charset="0"/>
              </a:rPr>
              <a:t>a desire for </a:t>
            </a:r>
            <a:r>
              <a:rPr lang="en-US" sz="2100" dirty="0" smtClean="0">
                <a:latin typeface="Times New Roman" panose="02020603050405020304" pitchFamily="18" charset="0"/>
                <a:cs typeface="Times New Roman" panose="02020603050405020304" pitchFamily="18" charset="0"/>
              </a:rPr>
              <a:t>new experiences </a:t>
            </a:r>
            <a:r>
              <a:rPr lang="en-US" sz="2100" dirty="0">
                <a:latin typeface="Times New Roman" panose="02020603050405020304" pitchFamily="18" charset="0"/>
                <a:cs typeface="Times New Roman" panose="02020603050405020304" pitchFamily="18" charset="0"/>
              </a:rPr>
              <a:t>and for the rewards that come with change. Management should successfully implement change to face minimum resistance. </a:t>
            </a:r>
            <a:endParaRPr lang="en-US" sz="2100" dirty="0" smtClean="0">
              <a:latin typeface="Times New Roman" panose="02020603050405020304" pitchFamily="18" charset="0"/>
              <a:cs typeface="Times New Roman" panose="02020603050405020304" pitchFamily="18" charset="0"/>
            </a:endParaRPr>
          </a:p>
          <a:p>
            <a:pPr marL="0" indent="0">
              <a:buNone/>
            </a:pPr>
            <a:r>
              <a:rPr lang="en-US" sz="2100" dirty="0" smtClean="0">
                <a:latin typeface="Times New Roman" panose="02020603050405020304" pitchFamily="18" charset="0"/>
                <a:cs typeface="Times New Roman" panose="02020603050405020304" pitchFamily="18" charset="0"/>
              </a:rPr>
              <a:t>Chain-reaction </a:t>
            </a:r>
            <a:r>
              <a:rPr lang="en-US" sz="2100" dirty="0">
                <a:latin typeface="Times New Roman" panose="02020603050405020304" pitchFamily="18" charset="0"/>
                <a:cs typeface="Times New Roman" panose="02020603050405020304" pitchFamily="18" charset="0"/>
              </a:rPr>
              <a:t>effect may develop in the </a:t>
            </a:r>
            <a:r>
              <a:rPr lang="en-US" sz="2100" dirty="0" smtClean="0">
                <a:latin typeface="Times New Roman" panose="02020603050405020304" pitchFamily="18" charset="0"/>
                <a:cs typeface="Times New Roman" panose="02020603050405020304" pitchFamily="18" charset="0"/>
              </a:rPr>
              <a:t>organizations </a:t>
            </a:r>
            <a:r>
              <a:rPr lang="en-US" sz="2100" dirty="0">
                <a:latin typeface="Times New Roman" panose="02020603050405020304" pitchFamily="18" charset="0"/>
                <a:cs typeface="Times New Roman" panose="02020603050405020304" pitchFamily="18" charset="0"/>
              </a:rPr>
              <a:t>due to insecurity and change. A chain-reaction effect is a situation in </a:t>
            </a:r>
            <a:r>
              <a:rPr lang="en-US" sz="2100" dirty="0" smtClean="0">
                <a:latin typeface="Times New Roman" panose="02020603050405020304" pitchFamily="18" charset="0"/>
                <a:cs typeface="Times New Roman" panose="02020603050405020304" pitchFamily="18" charset="0"/>
              </a:rPr>
              <a:t>which change </a:t>
            </a:r>
            <a:r>
              <a:rPr lang="en-US" sz="2100" dirty="0">
                <a:latin typeface="Times New Roman" panose="02020603050405020304" pitchFamily="18" charset="0"/>
                <a:cs typeface="Times New Roman" panose="02020603050405020304" pitchFamily="18" charset="0"/>
              </a:rPr>
              <a:t>that directly affects only one person may lead to </a:t>
            </a:r>
            <a:r>
              <a:rPr lang="en-US" sz="2100" dirty="0" smtClean="0">
                <a:latin typeface="Times New Roman" panose="02020603050405020304" pitchFamily="18" charset="0"/>
                <a:cs typeface="Times New Roman" panose="02020603050405020304" pitchFamily="18" charset="0"/>
              </a:rPr>
              <a:t>direct or indirect </a:t>
            </a:r>
            <a:r>
              <a:rPr lang="en-US" sz="2100" dirty="0">
                <a:latin typeface="Times New Roman" panose="02020603050405020304" pitchFamily="18" charset="0"/>
                <a:cs typeface="Times New Roman" panose="02020603050405020304" pitchFamily="18" charset="0"/>
              </a:rPr>
              <a:t>reaction for many people because of their mutual </a:t>
            </a:r>
            <a:r>
              <a:rPr lang="en-US" sz="2100" dirty="0" smtClean="0">
                <a:latin typeface="Times New Roman" panose="02020603050405020304" pitchFamily="18" charset="0"/>
                <a:cs typeface="Times New Roman" panose="02020603050405020304" pitchFamily="18" charset="0"/>
              </a:rPr>
              <a:t>interest in </a:t>
            </a:r>
            <a:r>
              <a:rPr lang="en-US" sz="2100" dirty="0">
                <a:latin typeface="Times New Roman" panose="02020603050405020304" pitchFamily="18" charset="0"/>
                <a:cs typeface="Times New Roman" panose="02020603050405020304" pitchFamily="18" charset="0"/>
              </a:rPr>
              <a:t>it.</a:t>
            </a:r>
          </a:p>
        </p:txBody>
      </p:sp>
    </p:spTree>
    <p:extLst>
      <p:ext uri="{BB962C8B-B14F-4D97-AF65-F5344CB8AC3E}">
        <p14:creationId xmlns:p14="http://schemas.microsoft.com/office/powerpoint/2010/main" val="17917833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418" y="122830"/>
            <a:ext cx="11191163" cy="644809"/>
          </a:xfrm>
        </p:spPr>
        <p:txBody>
          <a:bodyPr>
            <a:noAutofit/>
          </a:bodyPr>
          <a:lstStyle/>
          <a:p>
            <a:pPr algn="ctr"/>
            <a:r>
              <a:rPr lang="en-US" dirty="0">
                <a:latin typeface="Times New Roman" panose="02020603050405020304" pitchFamily="18" charset="0"/>
                <a:cs typeface="Times New Roman" panose="02020603050405020304" pitchFamily="18" charset="0"/>
              </a:rPr>
              <a:t>CAUSES OF RESISTANCE TO CHANGE</a:t>
            </a:r>
          </a:p>
        </p:txBody>
      </p:sp>
      <p:sp>
        <p:nvSpPr>
          <p:cNvPr id="3" name="Content Placeholder 2"/>
          <p:cNvSpPr>
            <a:spLocks noGrp="1"/>
          </p:cNvSpPr>
          <p:nvPr>
            <p:ph idx="1"/>
          </p:nvPr>
        </p:nvSpPr>
        <p:spPr>
          <a:xfrm>
            <a:off x="150125" y="996286"/>
            <a:ext cx="11541456" cy="5861713"/>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In any </a:t>
            </a:r>
            <a:r>
              <a:rPr lang="en-US" sz="2200" dirty="0" smtClean="0">
                <a:latin typeface="Times New Roman" panose="02020603050405020304" pitchFamily="18" charset="0"/>
                <a:cs typeface="Times New Roman" panose="02020603050405020304" pitchFamily="18" charset="0"/>
              </a:rPr>
              <a:t>organization, </a:t>
            </a:r>
            <a:r>
              <a:rPr lang="en-US" sz="2200" dirty="0">
                <a:latin typeface="Times New Roman" panose="02020603050405020304" pitchFamily="18" charset="0"/>
                <a:cs typeface="Times New Roman" panose="02020603050405020304" pitchFamily="18" charset="0"/>
              </a:rPr>
              <a:t>there is resistance to change. The resistance to change can be at individual level, group level and even at the </a:t>
            </a:r>
            <a:r>
              <a:rPr lang="en-US" sz="2200" dirty="0" smtClean="0">
                <a:latin typeface="Times New Roman" panose="02020603050405020304" pitchFamily="18" charset="0"/>
                <a:cs typeface="Times New Roman" panose="02020603050405020304" pitchFamily="18" charset="0"/>
              </a:rPr>
              <a:t>organizational </a:t>
            </a:r>
            <a:r>
              <a:rPr lang="en-US" sz="2200" dirty="0">
                <a:latin typeface="Times New Roman" panose="02020603050405020304" pitchFamily="18" charset="0"/>
                <a:cs typeface="Times New Roman" panose="02020603050405020304" pitchFamily="18" charset="0"/>
              </a:rPr>
              <a:t>level. The factors or causes of resistance to </a:t>
            </a:r>
            <a:r>
              <a:rPr lang="en-US" sz="2200" dirty="0" smtClean="0">
                <a:latin typeface="Times New Roman" panose="02020603050405020304" pitchFamily="18" charset="0"/>
                <a:cs typeface="Times New Roman" panose="02020603050405020304" pitchFamily="18" charset="0"/>
              </a:rPr>
              <a:t>organizational </a:t>
            </a:r>
            <a:r>
              <a:rPr lang="en-US" sz="2200" dirty="0">
                <a:latin typeface="Times New Roman" panose="02020603050405020304" pitchFamily="18" charset="0"/>
                <a:cs typeface="Times New Roman" panose="02020603050405020304" pitchFamily="18" charset="0"/>
              </a:rPr>
              <a:t>change can be broadly classified as follows</a:t>
            </a:r>
            <a:r>
              <a:rPr lang="en-US" sz="2200" dirty="0" smtClean="0">
                <a:latin typeface="Times New Roman" panose="02020603050405020304" pitchFamily="18" charset="0"/>
                <a:cs typeface="Times New Roman" panose="02020603050405020304" pitchFamily="18" charset="0"/>
              </a:rPr>
              <a:t>:</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US" sz="2200" dirty="0">
              <a:latin typeface="Times New Roman" panose="02020603050405020304" pitchFamily="18" charset="0"/>
              <a:cs typeface="Times New Roman" panose="02020603050405020304" pitchFamily="18" charset="0"/>
            </a:endParaRPr>
          </a:p>
        </p:txBody>
      </p:sp>
      <p:sp>
        <p:nvSpPr>
          <p:cNvPr id="4" name="Rectangle 3"/>
          <p:cNvSpPr/>
          <p:nvPr/>
        </p:nvSpPr>
        <p:spPr>
          <a:xfrm>
            <a:off x="4185880" y="2210937"/>
            <a:ext cx="3820238" cy="4503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Times New Roman" panose="02020603050405020304" pitchFamily="18" charset="0"/>
                <a:cs typeface="Times New Roman" panose="02020603050405020304" pitchFamily="18" charset="0"/>
              </a:rPr>
              <a:t>CAUSES OF RESISTANCE</a:t>
            </a:r>
          </a:p>
        </p:txBody>
      </p:sp>
      <p:cxnSp>
        <p:nvCxnSpPr>
          <p:cNvPr id="6" name="Straight Arrow Connector 5"/>
          <p:cNvCxnSpPr/>
          <p:nvPr/>
        </p:nvCxnSpPr>
        <p:spPr>
          <a:xfrm>
            <a:off x="6095999" y="2661313"/>
            <a:ext cx="0" cy="7506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653653" y="3411940"/>
            <a:ext cx="88846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653653" y="3411940"/>
            <a:ext cx="0" cy="6005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0538345" y="3411940"/>
            <a:ext cx="0" cy="5322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095999" y="3411940"/>
            <a:ext cx="0" cy="6005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84129" y="3978323"/>
            <a:ext cx="2539048" cy="18151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latin typeface="Times New Roman" panose="02020603050405020304" pitchFamily="18" charset="0"/>
                <a:cs typeface="Times New Roman" panose="02020603050405020304" pitchFamily="18" charset="0"/>
              </a:rPr>
              <a:t>Individual </a:t>
            </a:r>
            <a:r>
              <a:rPr lang="en-US" sz="2000" dirty="0" smtClean="0">
                <a:solidFill>
                  <a:schemeClr val="tx1"/>
                </a:solidFill>
                <a:latin typeface="Times New Roman" panose="02020603050405020304" pitchFamily="18" charset="0"/>
                <a:cs typeface="Times New Roman" panose="02020603050405020304" pitchFamily="18" charset="0"/>
              </a:rPr>
              <a:t>Factors</a:t>
            </a:r>
          </a:p>
          <a:p>
            <a:pPr marL="342900" indent="-342900">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Psychological</a:t>
            </a:r>
          </a:p>
          <a:p>
            <a:pPr marL="342900" indent="-342900">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Economic</a:t>
            </a:r>
          </a:p>
          <a:p>
            <a:pPr marL="342900" indent="-342900">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Social</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18" name="Rectangle 17"/>
          <p:cNvSpPr/>
          <p:nvPr/>
        </p:nvSpPr>
        <p:spPr>
          <a:xfrm>
            <a:off x="4642795" y="4012442"/>
            <a:ext cx="2906406" cy="18288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latin typeface="Times New Roman" panose="02020603050405020304" pitchFamily="18" charset="0"/>
                <a:cs typeface="Times New Roman" panose="02020603050405020304" pitchFamily="18" charset="0"/>
              </a:rPr>
              <a:t>Group </a:t>
            </a:r>
            <a:r>
              <a:rPr lang="en-US" sz="2000" dirty="0" smtClean="0">
                <a:solidFill>
                  <a:schemeClr val="tx1"/>
                </a:solidFill>
                <a:latin typeface="Times New Roman" panose="02020603050405020304" pitchFamily="18" charset="0"/>
                <a:cs typeface="Times New Roman" panose="02020603050405020304" pitchFamily="18" charset="0"/>
              </a:rPr>
              <a:t>Factors</a:t>
            </a:r>
          </a:p>
          <a:p>
            <a:pPr marL="342900"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Group </a:t>
            </a:r>
            <a:r>
              <a:rPr lang="en-US" sz="2000" dirty="0" smtClean="0">
                <a:solidFill>
                  <a:schemeClr val="tx1"/>
                </a:solidFill>
                <a:latin typeface="Times New Roman" panose="02020603050405020304" pitchFamily="18" charset="0"/>
                <a:cs typeface="Times New Roman" panose="02020603050405020304" pitchFamily="18" charset="0"/>
              </a:rPr>
              <a:t>Dynamics</a:t>
            </a:r>
          </a:p>
          <a:p>
            <a:pPr marL="342900" indent="-342900">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Vested Interest</a:t>
            </a:r>
          </a:p>
        </p:txBody>
      </p:sp>
      <p:sp>
        <p:nvSpPr>
          <p:cNvPr id="19" name="Rectangle 18"/>
          <p:cNvSpPr/>
          <p:nvPr/>
        </p:nvSpPr>
        <p:spPr>
          <a:xfrm>
            <a:off x="9002406" y="3930556"/>
            <a:ext cx="3039466" cy="191068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latin typeface="Times New Roman" panose="02020603050405020304" pitchFamily="18" charset="0"/>
                <a:cs typeface="Times New Roman" panose="02020603050405020304" pitchFamily="18" charset="0"/>
              </a:rPr>
              <a:t>Organizational </a:t>
            </a:r>
            <a:r>
              <a:rPr lang="en-US" sz="2000" dirty="0" smtClean="0">
                <a:solidFill>
                  <a:schemeClr val="tx1"/>
                </a:solidFill>
                <a:latin typeface="Times New Roman" panose="02020603050405020304" pitchFamily="18" charset="0"/>
                <a:cs typeface="Times New Roman" panose="02020603050405020304" pitchFamily="18" charset="0"/>
              </a:rPr>
              <a:t>Factors</a:t>
            </a:r>
          </a:p>
          <a:p>
            <a:pPr marL="342900" indent="-342900">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Resource Limitations</a:t>
            </a:r>
          </a:p>
          <a:p>
            <a:pPr marL="342900" indent="-342900">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Stability </a:t>
            </a:r>
            <a:r>
              <a:rPr lang="en-US" sz="2000" dirty="0">
                <a:solidFill>
                  <a:schemeClr val="tx1"/>
                </a:solidFill>
                <a:latin typeface="Times New Roman" panose="02020603050405020304" pitchFamily="18" charset="0"/>
                <a:cs typeface="Times New Roman" panose="02020603050405020304" pitchFamily="18" charset="0"/>
              </a:rPr>
              <a:t>of </a:t>
            </a:r>
            <a:r>
              <a:rPr lang="en-US" sz="2000" dirty="0" smtClean="0">
                <a:solidFill>
                  <a:schemeClr val="tx1"/>
                </a:solidFill>
                <a:latin typeface="Times New Roman" panose="02020603050405020304" pitchFamily="18" charset="0"/>
                <a:cs typeface="Times New Roman" panose="02020603050405020304" pitchFamily="18" charset="0"/>
              </a:rPr>
              <a:t>Systems</a:t>
            </a:r>
          </a:p>
          <a:p>
            <a:pPr marL="342900" indent="-342900">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Other Factors</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98139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003809" cy="644809"/>
          </a:xfrm>
        </p:spPr>
        <p:txBody>
          <a:bodyPr>
            <a:noAutofit/>
          </a:bodyPr>
          <a:lstStyle/>
          <a:p>
            <a:pPr algn="ctr"/>
            <a:r>
              <a:rPr lang="en-US" dirty="0">
                <a:latin typeface="Times New Roman" panose="02020603050405020304" pitchFamily="18" charset="0"/>
                <a:cs typeface="Times New Roman" panose="02020603050405020304" pitchFamily="18" charset="0"/>
              </a:rPr>
              <a:t>CAUSES OF RESISTANCE TO CHANGE</a:t>
            </a:r>
          </a:p>
        </p:txBody>
      </p:sp>
      <p:sp>
        <p:nvSpPr>
          <p:cNvPr id="3" name="Content Placeholder 2"/>
          <p:cNvSpPr>
            <a:spLocks noGrp="1"/>
          </p:cNvSpPr>
          <p:nvPr>
            <p:ph idx="1"/>
          </p:nvPr>
        </p:nvSpPr>
        <p:spPr>
          <a:xfrm>
            <a:off x="0" y="750626"/>
            <a:ext cx="11691581" cy="6107373"/>
          </a:xfrm>
        </p:spPr>
        <p:txBody>
          <a:bodyPr>
            <a:normAutofit/>
          </a:bodyPr>
          <a:lstStyle/>
          <a:p>
            <a:pPr marL="514350" indent="-514350">
              <a:buFont typeface="+mj-lt"/>
              <a:buAutoNum type="romanUcPeriod"/>
            </a:pPr>
            <a:r>
              <a:rPr lang="en-US" sz="2400" dirty="0" smtClean="0">
                <a:latin typeface="Times New Roman" panose="02020603050405020304" pitchFamily="18" charset="0"/>
                <a:cs typeface="Times New Roman" panose="02020603050405020304" pitchFamily="18" charset="0"/>
              </a:rPr>
              <a:t>Individual Factors </a:t>
            </a:r>
          </a:p>
          <a:p>
            <a:pPr marL="457200" lvl="1" indent="0">
              <a:buNone/>
            </a:pPr>
            <a:r>
              <a:rPr lang="en-US" sz="2200" dirty="0" smtClean="0">
                <a:latin typeface="Times New Roman" panose="02020603050405020304" pitchFamily="18" charset="0"/>
                <a:cs typeface="Times New Roman" panose="02020603050405020304" pitchFamily="18" charset="0"/>
              </a:rPr>
              <a:t>There </a:t>
            </a:r>
            <a:r>
              <a:rPr lang="en-US" sz="2200" dirty="0">
                <a:latin typeface="Times New Roman" panose="02020603050405020304" pitchFamily="18" charset="0"/>
                <a:cs typeface="Times New Roman" panose="02020603050405020304" pitchFamily="18" charset="0"/>
              </a:rPr>
              <a:t>are several factors operating at individual level, which </a:t>
            </a:r>
            <a:r>
              <a:rPr lang="en-US" sz="2200" dirty="0" smtClean="0">
                <a:latin typeface="Times New Roman" panose="02020603050405020304" pitchFamily="18" charset="0"/>
                <a:cs typeface="Times New Roman" panose="02020603050405020304" pitchFamily="18" charset="0"/>
              </a:rPr>
              <a:t>are responsible </a:t>
            </a:r>
            <a:r>
              <a:rPr lang="en-US" sz="2200" dirty="0">
                <a:latin typeface="Times New Roman" panose="02020603050405020304" pitchFamily="18" charset="0"/>
                <a:cs typeface="Times New Roman" panose="02020603050405020304" pitchFamily="18" charset="0"/>
              </a:rPr>
              <a:t>for resistance to change in the </a:t>
            </a:r>
            <a:r>
              <a:rPr lang="en-US" sz="2200" dirty="0" smtClean="0">
                <a:latin typeface="Times New Roman" panose="02020603050405020304" pitchFamily="18" charset="0"/>
                <a:cs typeface="Times New Roman" panose="02020603050405020304" pitchFamily="18" charset="0"/>
              </a:rPr>
              <a:t>organization</a:t>
            </a:r>
            <a:r>
              <a:rPr lang="en-US" sz="2200" dirty="0">
                <a:latin typeface="Times New Roman" panose="02020603050405020304" pitchFamily="18" charset="0"/>
                <a:cs typeface="Times New Roman" panose="02020603050405020304" pitchFamily="18" charset="0"/>
              </a:rPr>
              <a:t>. Some of the individual factors responsible for resistance to change are briefly stated as follows: </a:t>
            </a:r>
          </a:p>
          <a:p>
            <a:pPr marL="514350" indent="-514350">
              <a:buFont typeface="+mj-lt"/>
              <a:buAutoNum type="arabicPeriod"/>
            </a:pPr>
            <a:r>
              <a:rPr lang="en-US" sz="2200" dirty="0" smtClean="0">
                <a:latin typeface="Times New Roman" panose="02020603050405020304" pitchFamily="18" charset="0"/>
                <a:cs typeface="Times New Roman" panose="02020603050405020304" pitchFamily="18" charset="0"/>
              </a:rPr>
              <a:t>Psychological Factors: The psychological factors are based on individual's feelings, emotions and attitudes towards change. The major psychological factors responsible for resistance to change are as follows:</a:t>
            </a:r>
          </a:p>
          <a:p>
            <a:pPr lvl="1"/>
            <a:r>
              <a:rPr lang="en-US" sz="2000" dirty="0" smtClean="0">
                <a:latin typeface="Times New Roman" panose="02020603050405020304" pitchFamily="18" charset="0"/>
                <a:cs typeface="Times New Roman" panose="02020603050405020304" pitchFamily="18" charset="0"/>
              </a:rPr>
              <a:t>Fear of Unknown: Individuals may resent change for the fear of unknown. For instance, a firm may introduce new technology, and an individual employee may resist such change may be because of the fear of non-exposure to new technology. He/she may feel that the new technology may be difficult to handle and as such he/she may avoid accepting the new technology.</a:t>
            </a:r>
          </a:p>
          <a:p>
            <a:pPr lvl="1"/>
            <a:r>
              <a:rPr lang="en-US" sz="2000" dirty="0" smtClean="0">
                <a:latin typeface="Times New Roman" panose="02020603050405020304" pitchFamily="18" charset="0"/>
                <a:cs typeface="Times New Roman" panose="02020603050405020304" pitchFamily="18" charset="0"/>
              </a:rPr>
              <a:t>Status Quo: Most individuals are satisfied with their present routine of work environment. They feel that changes would disturb their present pattern of work and life. A change would require certain adjustments in the current pattern of life and work and therefore, individuals resist change.</a:t>
            </a:r>
          </a:p>
          <a:p>
            <a:pPr lvl="1"/>
            <a:r>
              <a:rPr lang="en-US" sz="2000" dirty="0" smtClean="0">
                <a:latin typeface="Times New Roman" panose="02020603050405020304" pitchFamily="18" charset="0"/>
                <a:cs typeface="Times New Roman" panose="02020603050405020304" pitchFamily="18" charset="0"/>
              </a:rPr>
              <a:t>Problem of Ego: Some individuals enjoy present status in the organization. They satisfy their ego needs with the present position or status in the organization. A change in the organization may affect their position or expose their weaknesses. As such, individuals may resist change in the organization</a:t>
            </a:r>
          </a:p>
          <a:p>
            <a:pPr lvl="1"/>
            <a:r>
              <a:rPr lang="en-US" sz="2000" dirty="0">
                <a:latin typeface="Times New Roman" panose="02020603050405020304" pitchFamily="18" charset="0"/>
                <a:cs typeface="Times New Roman" panose="02020603050405020304" pitchFamily="18" charset="0"/>
              </a:rPr>
              <a:t>Inconvenience: Individuals may resist change, which is likely to cause inconvenience, make life more difficult, reduce freedom of action or result in increased workload.</a:t>
            </a:r>
          </a:p>
          <a:p>
            <a:pPr marL="457200" lvl="1"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97891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090245" cy="644809"/>
          </a:xfrm>
        </p:spPr>
        <p:txBody>
          <a:bodyPr>
            <a:noAutofit/>
          </a:bodyPr>
          <a:lstStyle/>
          <a:p>
            <a:pPr algn="ctr"/>
            <a:r>
              <a:rPr lang="en-US" dirty="0">
                <a:latin typeface="Times New Roman" panose="02020603050405020304" pitchFamily="18" charset="0"/>
                <a:cs typeface="Times New Roman" panose="02020603050405020304" pitchFamily="18" charset="0"/>
              </a:rPr>
              <a:t>CAUSES OF RESISTANCE TO CHANGE</a:t>
            </a:r>
          </a:p>
        </p:txBody>
      </p:sp>
      <p:sp>
        <p:nvSpPr>
          <p:cNvPr id="3" name="Content Placeholder 2"/>
          <p:cNvSpPr>
            <a:spLocks noGrp="1"/>
          </p:cNvSpPr>
          <p:nvPr>
            <p:ph idx="1"/>
          </p:nvPr>
        </p:nvSpPr>
        <p:spPr>
          <a:xfrm>
            <a:off x="0" y="777922"/>
            <a:ext cx="11996381" cy="6080077"/>
          </a:xfrm>
        </p:spPr>
        <p:txBody>
          <a:bodyPr>
            <a:normAutofit lnSpcReduction="10000"/>
          </a:bodyPr>
          <a:lstStyle/>
          <a:p>
            <a:pPr lvl="1"/>
            <a:r>
              <a:rPr lang="en-US" sz="2000" dirty="0" smtClean="0">
                <a:latin typeface="Times New Roman" panose="02020603050405020304" pitchFamily="18" charset="0"/>
                <a:cs typeface="Times New Roman" panose="02020603050405020304" pitchFamily="18" charset="0"/>
              </a:rPr>
              <a:t>Lack </a:t>
            </a:r>
            <a:r>
              <a:rPr lang="en-US" sz="2000" dirty="0">
                <a:latin typeface="Times New Roman" panose="02020603050405020304" pitchFamily="18" charset="0"/>
                <a:cs typeface="Times New Roman" panose="02020603050405020304" pitchFamily="18" charset="0"/>
              </a:rPr>
              <a:t>of Trust in Change Agent: At times, individual employees may not have faith and trust in the change agent, i.e., the superior or the management. They may that the change agent introduces the change to satisfy his own interest rather than the interest of others who would be affected by such change. Therefore, individual feel employees may resist a change, if they do not trust the change interest</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2"/>
            </a:pPr>
            <a:r>
              <a:rPr lang="en-US" sz="2200" dirty="0">
                <a:latin typeface="Times New Roman" panose="02020603050405020304" pitchFamily="18" charset="0"/>
                <a:cs typeface="Times New Roman" panose="02020603050405020304" pitchFamily="18" charset="0"/>
              </a:rPr>
              <a:t>Economic Factors: Individuals may feel the economic loss due to the proposed change in the </a:t>
            </a:r>
            <a:r>
              <a:rPr lang="en-US" sz="2200" dirty="0" smtClean="0">
                <a:latin typeface="Times New Roman" panose="02020603050405020304" pitchFamily="18" charset="0"/>
                <a:cs typeface="Times New Roman" panose="02020603050405020304" pitchFamily="18" charset="0"/>
              </a:rPr>
              <a:t>organization</a:t>
            </a:r>
            <a:r>
              <a:rPr lang="en-US" sz="2200" dirty="0">
                <a:latin typeface="Times New Roman" panose="02020603050405020304" pitchFamily="18" charset="0"/>
                <a:cs typeface="Times New Roman" panose="02020603050405020304" pitchFamily="18" charset="0"/>
              </a:rPr>
              <a:t>. The economic causes for resistance to change can be stated as follows</a:t>
            </a:r>
            <a:r>
              <a:rPr lang="en-US" sz="2200" dirty="0" smtClean="0">
                <a:latin typeface="Times New Roman" panose="02020603050405020304" pitchFamily="18" charset="0"/>
                <a:cs typeface="Times New Roman" panose="02020603050405020304" pitchFamily="18" charset="0"/>
              </a:rPr>
              <a:t>:</a:t>
            </a:r>
          </a:p>
          <a:p>
            <a:pPr lvl="1"/>
            <a:r>
              <a:rPr lang="en-US" sz="2000" dirty="0">
                <a:latin typeface="Times New Roman" panose="02020603050405020304" pitchFamily="18" charset="0"/>
                <a:cs typeface="Times New Roman" panose="02020603050405020304" pitchFamily="18" charset="0"/>
              </a:rPr>
              <a:t>Redundancy of Jobs: Employees may feel that a change can make their jobs redundant and as such they may lose their jobs, which in turn would affect their economic security. For instance, when computers were first introduced in between 1970s and 1990s in several </a:t>
            </a:r>
            <a:r>
              <a:rPr lang="en-US" sz="2000" dirty="0" smtClean="0">
                <a:latin typeface="Times New Roman" panose="02020603050405020304" pitchFamily="18" charset="0"/>
                <a:cs typeface="Times New Roman" panose="02020603050405020304" pitchFamily="18" charset="0"/>
              </a:rPr>
              <a:t>organizations </a:t>
            </a:r>
            <a:r>
              <a:rPr lang="en-US" sz="2000" dirty="0">
                <a:latin typeface="Times New Roman" panose="02020603050405020304" pitchFamily="18" charset="0"/>
                <a:cs typeface="Times New Roman" panose="02020603050405020304" pitchFamily="18" charset="0"/>
              </a:rPr>
              <a:t>in India, employees including managers resisted the change for the fear of losing jobs and consequently their economic security</a:t>
            </a:r>
            <a:r>
              <a:rPr lang="en-US" sz="2000" dirty="0" smtClean="0">
                <a:latin typeface="Times New Roman" panose="02020603050405020304" pitchFamily="18" charset="0"/>
                <a:cs typeface="Times New Roman" panose="02020603050405020304" pitchFamily="18" charset="0"/>
              </a:rPr>
              <a:t>.</a:t>
            </a:r>
          </a:p>
          <a:p>
            <a:pPr lvl="1"/>
            <a:r>
              <a:rPr lang="en-US" sz="2000" dirty="0">
                <a:latin typeface="Times New Roman" panose="02020603050405020304" pitchFamily="18" charset="0"/>
                <a:cs typeface="Times New Roman" panose="02020603050405020304" pitchFamily="18" charset="0"/>
              </a:rPr>
              <a:t>Problem of Incentives: At times, a change would reduce incentives of employees such as over-time pay and as such they may resist change. For instance, automation in the industry reduces the need for over-time of the employees, and therefore, they may resist introduction of </a:t>
            </a:r>
            <a:r>
              <a:rPr lang="en-US" sz="2000" dirty="0" err="1">
                <a:latin typeface="Times New Roman" panose="02020603050405020304" pitchFamily="18" charset="0"/>
                <a:cs typeface="Times New Roman" panose="02020603050405020304" pitchFamily="18" charset="0"/>
              </a:rPr>
              <a:t>labour</a:t>
            </a:r>
            <a:r>
              <a:rPr lang="en-US" sz="2000" dirty="0">
                <a:latin typeface="Times New Roman" panose="02020603050405020304" pitchFamily="18" charset="0"/>
                <a:cs typeface="Times New Roman" panose="02020603050405020304" pitchFamily="18" charset="0"/>
              </a:rPr>
              <a:t> saving devices in the </a:t>
            </a:r>
            <a:r>
              <a:rPr lang="en-US" sz="2000" dirty="0" smtClean="0">
                <a:latin typeface="Times New Roman" panose="02020603050405020304" pitchFamily="18" charset="0"/>
                <a:cs typeface="Times New Roman" panose="02020603050405020304" pitchFamily="18" charset="0"/>
              </a:rPr>
              <a:t>organization.</a:t>
            </a:r>
          </a:p>
          <a:p>
            <a:pPr marL="514350" indent="-514350">
              <a:buFont typeface="+mj-lt"/>
              <a:buAutoNum type="arabicPeriod" startAt="3"/>
            </a:pPr>
            <a:r>
              <a:rPr lang="en-US" sz="2200" dirty="0">
                <a:latin typeface="Times New Roman" panose="02020603050405020304" pitchFamily="18" charset="0"/>
                <a:cs typeface="Times New Roman" panose="02020603050405020304" pitchFamily="18" charset="0"/>
              </a:rPr>
              <a:t>Social Factors: Individuals may resist change due to social factors. A change in the </a:t>
            </a:r>
            <a:r>
              <a:rPr lang="en-US" sz="2200" dirty="0" smtClean="0">
                <a:latin typeface="Times New Roman" panose="02020603050405020304" pitchFamily="18" charset="0"/>
                <a:cs typeface="Times New Roman" panose="02020603050405020304" pitchFamily="18" charset="0"/>
              </a:rPr>
              <a:t>organization </a:t>
            </a:r>
            <a:r>
              <a:rPr lang="en-US" sz="2200" dirty="0">
                <a:latin typeface="Times New Roman" panose="02020603050405020304" pitchFamily="18" charset="0"/>
                <a:cs typeface="Times New Roman" panose="02020603050405020304" pitchFamily="18" charset="0"/>
              </a:rPr>
              <a:t>may require adjustments in the social groups in the </a:t>
            </a:r>
            <a:r>
              <a:rPr lang="en-US" sz="2200" dirty="0" smtClean="0">
                <a:latin typeface="Times New Roman" panose="02020603050405020304" pitchFamily="18" charset="0"/>
                <a:cs typeface="Times New Roman" panose="02020603050405020304" pitchFamily="18" charset="0"/>
              </a:rPr>
              <a:t>organization. </a:t>
            </a:r>
            <a:r>
              <a:rPr lang="en-US" sz="2200" dirty="0">
                <a:latin typeface="Times New Roman" panose="02020603050405020304" pitchFamily="18" charset="0"/>
                <a:cs typeface="Times New Roman" panose="02020603050405020304" pitchFamily="18" charset="0"/>
              </a:rPr>
              <a:t>Most individuals are satisfied with the existing social group pattern and they have a strong desire to maintain the existing social interaction, and they would reduce a change in the </a:t>
            </a:r>
            <a:r>
              <a:rPr lang="en-US" sz="2200" dirty="0" smtClean="0">
                <a:latin typeface="Times New Roman" panose="02020603050405020304" pitchFamily="18" charset="0"/>
                <a:cs typeface="Times New Roman" panose="02020603050405020304" pitchFamily="18" charset="0"/>
              </a:rPr>
              <a:t>organization, </a:t>
            </a:r>
            <a:r>
              <a:rPr lang="en-US" sz="2200" dirty="0">
                <a:latin typeface="Times New Roman" panose="02020603050405020304" pitchFamily="18" charset="0"/>
                <a:cs typeface="Times New Roman" panose="02020603050405020304" pitchFamily="18" charset="0"/>
              </a:rPr>
              <a:t>which affects the pattern of social groups. For instance, introduction of latest technology may require transfer of some employees from one department to another department. Such adjustments would mean changes in the informal groups of the </a:t>
            </a:r>
            <a:r>
              <a:rPr lang="en-US" sz="2200" dirty="0" smtClean="0">
                <a:latin typeface="Times New Roman" panose="02020603050405020304" pitchFamily="18" charset="0"/>
                <a:cs typeface="Times New Roman" panose="02020603050405020304" pitchFamily="18" charset="0"/>
              </a:rPr>
              <a:t>organization. </a:t>
            </a:r>
            <a:r>
              <a:rPr lang="en-US" sz="2200" dirty="0">
                <a:latin typeface="Times New Roman" panose="02020603050405020304" pitchFamily="18" charset="0"/>
                <a:cs typeface="Times New Roman" panose="02020603050405020304" pitchFamily="18" charset="0"/>
              </a:rPr>
              <a:t>Therefore, those individuals who would like to maintain the informal relations with the existing group may resist changes in the </a:t>
            </a:r>
            <a:r>
              <a:rPr lang="en-US" sz="2200" dirty="0" smtClean="0">
                <a:latin typeface="Times New Roman" panose="02020603050405020304" pitchFamily="18" charset="0"/>
                <a:cs typeface="Times New Roman" panose="02020603050405020304" pitchFamily="18" charset="0"/>
              </a:rPr>
              <a:t>organization.</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18206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17540" cy="644809"/>
          </a:xfrm>
        </p:spPr>
        <p:txBody>
          <a:bodyPr>
            <a:noAutofit/>
          </a:bodyPr>
          <a:lstStyle/>
          <a:p>
            <a:pPr algn="ctr"/>
            <a:r>
              <a:rPr lang="en-US" dirty="0">
                <a:latin typeface="Times New Roman" panose="02020603050405020304" pitchFamily="18" charset="0"/>
                <a:cs typeface="Times New Roman" panose="02020603050405020304" pitchFamily="18" charset="0"/>
              </a:rPr>
              <a:t>CAUSES OF RESISTANCE TO CHANGE</a:t>
            </a:r>
          </a:p>
        </p:txBody>
      </p:sp>
      <p:sp>
        <p:nvSpPr>
          <p:cNvPr id="3" name="Content Placeholder 2"/>
          <p:cNvSpPr>
            <a:spLocks noGrp="1"/>
          </p:cNvSpPr>
          <p:nvPr>
            <p:ph idx="1"/>
          </p:nvPr>
        </p:nvSpPr>
        <p:spPr>
          <a:xfrm>
            <a:off x="1" y="777922"/>
            <a:ext cx="10290411" cy="6080078"/>
          </a:xfrm>
        </p:spPr>
        <p:txBody>
          <a:bodyPr>
            <a:normAutofit/>
          </a:bodyPr>
          <a:lstStyle/>
          <a:p>
            <a:pPr marL="514350" indent="-514350">
              <a:buFont typeface="+mj-lt"/>
              <a:buAutoNum type="romanUcPeriod" startAt="2"/>
            </a:pPr>
            <a:r>
              <a:rPr lang="en-US" sz="2400" dirty="0">
                <a:latin typeface="Times New Roman" panose="02020603050405020304" pitchFamily="18" charset="0"/>
                <a:cs typeface="Times New Roman" panose="02020603050405020304" pitchFamily="18" charset="0"/>
              </a:rPr>
              <a:t>Group </a:t>
            </a:r>
            <a:r>
              <a:rPr lang="en-US" sz="2400" dirty="0" smtClean="0">
                <a:latin typeface="Times New Roman" panose="02020603050405020304" pitchFamily="18" charset="0"/>
                <a:cs typeface="Times New Roman" panose="02020603050405020304" pitchFamily="18" charset="0"/>
              </a:rPr>
              <a:t>Factors.</a:t>
            </a:r>
          </a:p>
          <a:p>
            <a:pPr marL="0" indent="0">
              <a:buNone/>
            </a:pPr>
            <a:r>
              <a:rPr lang="en-US" sz="2200" dirty="0">
                <a:latin typeface="Times New Roman" panose="02020603050405020304" pitchFamily="18" charset="0"/>
                <a:cs typeface="Times New Roman" panose="02020603050405020304" pitchFamily="18" charset="0"/>
              </a:rPr>
              <a:t>Individuals as members of a group may jointly resist a change in the </a:t>
            </a:r>
            <a:r>
              <a:rPr lang="en-US" sz="2200" dirty="0" smtClean="0">
                <a:latin typeface="Times New Roman" panose="02020603050405020304" pitchFamily="18" charset="0"/>
                <a:cs typeface="Times New Roman" panose="02020603050405020304" pitchFamily="18" charset="0"/>
              </a:rPr>
              <a:t>organization. </a:t>
            </a:r>
            <a:r>
              <a:rPr lang="en-US" sz="2200" dirty="0">
                <a:latin typeface="Times New Roman" panose="02020603050405020304" pitchFamily="18" charset="0"/>
                <a:cs typeface="Times New Roman" panose="02020603050405020304" pitchFamily="18" charset="0"/>
              </a:rPr>
              <a:t>The group resistance to change can be explained from the viewpoint of nature of group dynamics and vested interests</a:t>
            </a:r>
            <a:r>
              <a:rPr lang="en-US" sz="2200" dirty="0" smtClean="0">
                <a:latin typeface="Times New Roman" panose="02020603050405020304" pitchFamily="18" charset="0"/>
                <a:cs typeface="Times New Roman" panose="02020603050405020304" pitchFamily="18" charset="0"/>
              </a:rPr>
              <a:t>.</a:t>
            </a:r>
          </a:p>
          <a:p>
            <a:pPr lvl="1"/>
            <a:r>
              <a:rPr lang="en-US" sz="2000" dirty="0">
                <a:latin typeface="Times New Roman" panose="02020603050405020304" pitchFamily="18" charset="0"/>
                <a:cs typeface="Times New Roman" panose="02020603050405020304" pitchFamily="18" charset="0"/>
              </a:rPr>
              <a:t>Group Dynamics: It refers to the interaction among the group members, which in turn affects the group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The members of a group may jointly oppose a change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as they may feel that it would affect the group interaction. The group members may feel that the group cohesiveness would be affected as a result of change, and therefore, they may resist the change jointly. A highly cohesive group tends to reject changes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as the members feel that the change may affect their strong links with the group </a:t>
            </a:r>
            <a:r>
              <a:rPr lang="en-US" sz="2000" dirty="0" err="1" smtClean="0">
                <a:latin typeface="Times New Roman" panose="02020603050405020304" pitchFamily="18" charset="0"/>
                <a:cs typeface="Times New Roman" panose="02020603050405020304" pitchFamily="18" charset="0"/>
              </a:rPr>
              <a:t>group</a:t>
            </a:r>
            <a:r>
              <a:rPr lang="en-US" sz="2000" dirty="0" smtClean="0">
                <a:latin typeface="Times New Roman" panose="02020603050405020304" pitchFamily="18" charset="0"/>
                <a:cs typeface="Times New Roman" panose="02020603050405020304" pitchFamily="18" charset="0"/>
              </a:rPr>
              <a:t>.</a:t>
            </a:r>
          </a:p>
          <a:p>
            <a:pPr lvl="1"/>
            <a:r>
              <a:rPr lang="en-US" sz="2000" dirty="0" smtClean="0">
                <a:latin typeface="Times New Roman" panose="02020603050405020304" pitchFamily="18" charset="0"/>
                <a:cs typeface="Times New Roman" panose="02020603050405020304" pitchFamily="18" charset="0"/>
              </a:rPr>
              <a:t>Vested </a:t>
            </a:r>
            <a:r>
              <a:rPr lang="en-US" sz="2000" dirty="0">
                <a:latin typeface="Times New Roman" panose="02020603050405020304" pitchFamily="18" charset="0"/>
                <a:cs typeface="Times New Roman" panose="02020603050405020304" pitchFamily="18" charset="0"/>
              </a:rPr>
              <a:t>Interests: Normally, every group has its own leader, whether elected or accepted by the group members. The leader may use the group as a means of satisfying their own needs. A change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may threaten the leadership of a group, especially that of informal groups. Therefore, the leader of a group may influence the group members to resist such a change. For instance, trade union leaders may resist introduction of automation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for the fear of losing union membership due to reduction in workforce, and as such the union leaders may oppose such a change so as to protect their mainly own vested interests rather than the real interests of the members.</a:t>
            </a:r>
          </a:p>
        </p:txBody>
      </p:sp>
    </p:spTree>
    <p:extLst>
      <p:ext uri="{BB962C8B-B14F-4D97-AF65-F5344CB8AC3E}">
        <p14:creationId xmlns:p14="http://schemas.microsoft.com/office/powerpoint/2010/main" val="4486635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035654" cy="644809"/>
          </a:xfrm>
        </p:spPr>
        <p:txBody>
          <a:bodyPr>
            <a:noAutofit/>
          </a:bodyPr>
          <a:lstStyle/>
          <a:p>
            <a:pPr algn="ctr"/>
            <a:r>
              <a:rPr lang="en-US" dirty="0">
                <a:latin typeface="Times New Roman" panose="02020603050405020304" pitchFamily="18" charset="0"/>
                <a:cs typeface="Times New Roman" panose="02020603050405020304" pitchFamily="18" charset="0"/>
              </a:rPr>
              <a:t>CAUSES OF RESISTANCE TO CHANGE</a:t>
            </a:r>
          </a:p>
        </p:txBody>
      </p:sp>
      <p:sp>
        <p:nvSpPr>
          <p:cNvPr id="3" name="Content Placeholder 2"/>
          <p:cNvSpPr>
            <a:spLocks noGrp="1"/>
          </p:cNvSpPr>
          <p:nvPr>
            <p:ph idx="1"/>
          </p:nvPr>
        </p:nvSpPr>
        <p:spPr>
          <a:xfrm>
            <a:off x="0" y="777922"/>
            <a:ext cx="10454185" cy="6080077"/>
          </a:xfrm>
        </p:spPr>
        <p:txBody>
          <a:bodyPr>
            <a:normAutofit/>
          </a:bodyPr>
          <a:lstStyle/>
          <a:p>
            <a:pPr marL="514350" indent="-514350">
              <a:buFont typeface="+mj-lt"/>
              <a:buAutoNum type="romanUcPeriod" startAt="3"/>
            </a:pPr>
            <a:r>
              <a:rPr lang="en-US" sz="2400" dirty="0" smtClean="0">
                <a:latin typeface="Times New Roman" panose="02020603050405020304" pitchFamily="18" charset="0"/>
                <a:cs typeface="Times New Roman" panose="02020603050405020304" pitchFamily="18" charset="0"/>
              </a:rPr>
              <a:t>organizational </a:t>
            </a:r>
            <a:r>
              <a:rPr lang="en-US" sz="2400" dirty="0">
                <a:latin typeface="Times New Roman" panose="02020603050405020304" pitchFamily="18" charset="0"/>
                <a:cs typeface="Times New Roman" panose="02020603050405020304" pitchFamily="18" charset="0"/>
              </a:rPr>
              <a:t>and Management </a:t>
            </a:r>
            <a:r>
              <a:rPr lang="en-US" sz="2400" dirty="0" smtClean="0">
                <a:latin typeface="Times New Roman" panose="02020603050405020304" pitchFamily="18" charset="0"/>
                <a:cs typeface="Times New Roman" panose="02020603050405020304" pitchFamily="18" charset="0"/>
              </a:rPr>
              <a:t>Factors.</a:t>
            </a:r>
          </a:p>
          <a:p>
            <a:pPr marL="0" indent="0">
              <a:buNone/>
            </a:pPr>
            <a:r>
              <a:rPr lang="en-US" sz="2200" dirty="0">
                <a:latin typeface="Times New Roman" panose="02020603050405020304" pitchFamily="18" charset="0"/>
                <a:cs typeface="Times New Roman" panose="02020603050405020304" pitchFamily="18" charset="0"/>
              </a:rPr>
              <a:t>At times, the </a:t>
            </a:r>
            <a:r>
              <a:rPr lang="en-US" sz="2200" dirty="0" smtClean="0">
                <a:latin typeface="Times New Roman" panose="02020603050405020304" pitchFamily="18" charset="0"/>
                <a:cs typeface="Times New Roman" panose="02020603050405020304" pitchFamily="18" charset="0"/>
              </a:rPr>
              <a:t>organizational </a:t>
            </a:r>
            <a:r>
              <a:rPr lang="en-US" sz="2200" dirty="0">
                <a:latin typeface="Times New Roman" panose="02020603050405020304" pitchFamily="18" charset="0"/>
                <a:cs typeface="Times New Roman" panose="02020603050405020304" pitchFamily="18" charset="0"/>
              </a:rPr>
              <a:t>factors are responsible to resist changes in the </a:t>
            </a:r>
            <a:r>
              <a:rPr lang="en-US" sz="2200" dirty="0" smtClean="0">
                <a:latin typeface="Times New Roman" panose="02020603050405020304" pitchFamily="18" charset="0"/>
                <a:cs typeface="Times New Roman" panose="02020603050405020304" pitchFamily="18" charset="0"/>
              </a:rPr>
              <a:t>organization. organizations </a:t>
            </a:r>
            <a:r>
              <a:rPr lang="en-US" sz="2200" dirty="0">
                <a:latin typeface="Times New Roman" panose="02020603050405020304" pitchFamily="18" charset="0"/>
                <a:cs typeface="Times New Roman" panose="02020603050405020304" pitchFamily="18" charset="0"/>
              </a:rPr>
              <a:t>resist change due to the following factors</a:t>
            </a:r>
            <a:r>
              <a:rPr lang="en-US" sz="2200" dirty="0" smtClean="0">
                <a:latin typeface="Times New Roman" panose="02020603050405020304" pitchFamily="18" charset="0"/>
                <a:cs typeface="Times New Roman" panose="02020603050405020304" pitchFamily="18" charset="0"/>
              </a:rPr>
              <a:t>:</a:t>
            </a:r>
          </a:p>
          <a:p>
            <a:pPr lvl="1"/>
            <a:r>
              <a:rPr lang="en-US" sz="2000" dirty="0">
                <a:latin typeface="Times New Roman" panose="02020603050405020304" pitchFamily="18" charset="0"/>
                <a:cs typeface="Times New Roman" panose="02020603050405020304" pitchFamily="18" charset="0"/>
              </a:rPr>
              <a:t>Resource Limitations: Every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needs to adjust to changes in the external environment. For instance, if there are technological changes, which need to be introduced in the </a:t>
            </a:r>
            <a:r>
              <a:rPr lang="en-US" sz="2000" dirty="0" smtClean="0">
                <a:latin typeface="Times New Roman" panose="02020603050405020304" pitchFamily="18" charset="0"/>
                <a:cs typeface="Times New Roman" panose="02020603050405020304" pitchFamily="18" charset="0"/>
              </a:rPr>
              <a:t>organizations </a:t>
            </a:r>
            <a:r>
              <a:rPr lang="en-US" sz="2000" dirty="0">
                <a:latin typeface="Times New Roman" panose="02020603050405020304" pitchFamily="18" charset="0"/>
                <a:cs typeface="Times New Roman" panose="02020603050405020304" pitchFamily="18" charset="0"/>
              </a:rPr>
              <a:t>for better performance, </a:t>
            </a:r>
            <a:r>
              <a:rPr lang="en-US" sz="2000" dirty="0" smtClean="0">
                <a:latin typeface="Times New Roman" panose="02020603050405020304" pitchFamily="18" charset="0"/>
                <a:cs typeface="Times New Roman" panose="02020603050405020304" pitchFamily="18" charset="0"/>
              </a:rPr>
              <a:t>organizations </a:t>
            </a:r>
            <a:r>
              <a:rPr lang="en-US" sz="2000" dirty="0">
                <a:latin typeface="Times New Roman" panose="02020603050405020304" pitchFamily="18" charset="0"/>
                <a:cs typeface="Times New Roman" panose="02020603050405020304" pitchFamily="18" charset="0"/>
              </a:rPr>
              <a:t>may find it difficult to introduce the technological changes due to resource constraints. In other words, an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may not have adequate funds and manpower to introduce the technological changes</a:t>
            </a:r>
            <a:r>
              <a:rPr lang="en-US" sz="2000" dirty="0" smtClean="0">
                <a:latin typeface="Times New Roman" panose="02020603050405020304" pitchFamily="18" charset="0"/>
                <a:cs typeface="Times New Roman" panose="02020603050405020304" pitchFamily="18" charset="0"/>
              </a:rPr>
              <a:t>.</a:t>
            </a:r>
          </a:p>
          <a:p>
            <a:pPr lvl="1"/>
            <a:r>
              <a:rPr lang="en-US" sz="2000" dirty="0">
                <a:latin typeface="Times New Roman" panose="02020603050405020304" pitchFamily="18" charset="0"/>
                <a:cs typeface="Times New Roman" panose="02020603050405020304" pitchFamily="18" charset="0"/>
              </a:rPr>
              <a:t>Stability of Systems: </a:t>
            </a:r>
            <a:r>
              <a:rPr lang="en-US" sz="2000" dirty="0" smtClean="0">
                <a:latin typeface="Times New Roman" panose="02020603050405020304" pitchFamily="18" charset="0"/>
                <a:cs typeface="Times New Roman" panose="02020603050405020304" pitchFamily="18" charset="0"/>
              </a:rPr>
              <a:t>organizations </a:t>
            </a:r>
            <a:r>
              <a:rPr lang="en-US" sz="2000" dirty="0">
                <a:latin typeface="Times New Roman" panose="02020603050405020304" pitchFamily="18" charset="0"/>
                <a:cs typeface="Times New Roman" panose="02020603050405020304" pitchFamily="18" charset="0"/>
              </a:rPr>
              <a:t>tend to develop certain systems, which bring benefits to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may be so used to the system that it may find it difficult to replace with new and better system, even the new system may bring better results than the existing one. For instance, most educational institutions are comfortable with the present system of education, where the students are </a:t>
            </a:r>
            <a:r>
              <a:rPr lang="en-US" sz="2000" dirty="0" smtClean="0">
                <a:latin typeface="Times New Roman" panose="02020603050405020304" pitchFamily="18" charset="0"/>
                <a:cs typeface="Times New Roman" panose="02020603050405020304" pitchFamily="18" charset="0"/>
              </a:rPr>
              <a:t>pass as </a:t>
            </a:r>
            <a:r>
              <a:rPr lang="en-US" sz="2000" dirty="0">
                <a:latin typeface="Times New Roman" panose="02020603050405020304" pitchFamily="18" charset="0"/>
                <a:cs typeface="Times New Roman" panose="02020603050405020304" pitchFamily="18" charset="0"/>
              </a:rPr>
              <a:t>receivers of knowledge from the teachers, and as such emphasis are not placed on interactive learning systems, wherein the students play an active role in the learning exercise</a:t>
            </a:r>
            <a:r>
              <a:rPr lang="en-US" sz="2000" dirty="0" smtClean="0">
                <a:latin typeface="Times New Roman" panose="02020603050405020304" pitchFamily="18" charset="0"/>
                <a:cs typeface="Times New Roman" panose="02020603050405020304" pitchFamily="18" charset="0"/>
              </a:rPr>
              <a:t>.</a:t>
            </a:r>
          </a:p>
          <a:p>
            <a:pPr lvl="1"/>
            <a:r>
              <a:rPr lang="en-US" sz="2000" dirty="0">
                <a:latin typeface="Times New Roman" panose="02020603050405020304" pitchFamily="18" charset="0"/>
                <a:cs typeface="Times New Roman" panose="02020603050405020304" pitchFamily="18" charset="0"/>
              </a:rPr>
              <a:t>Traditional Management Philosophy: Traditional managers do not like to introduce changes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They are content with the present performance of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They count more on past successes rather than future prospects, and therefore, they may not introduce changes in the </a:t>
            </a:r>
            <a:r>
              <a:rPr lang="en-US" sz="2000" dirty="0" smtClean="0">
                <a:latin typeface="Times New Roman" panose="02020603050405020304" pitchFamily="18" charset="0"/>
                <a:cs typeface="Times New Roman" panose="02020603050405020304" pitchFamily="18" charset="0"/>
              </a:rPr>
              <a:t>organization.</a:t>
            </a:r>
          </a:p>
          <a:p>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13193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614245" cy="996288"/>
          </a:xfrm>
        </p:spPr>
        <p:txBody>
          <a:bodyPr>
            <a:normAutofit/>
          </a:bodyPr>
          <a:lstStyle/>
          <a:p>
            <a:pPr marL="571500" indent="-571500" algn="ctr">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FUNCTIONS OF ORGANIZATIONAL CULTURE</a:t>
            </a: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269240"/>
            <a:ext cx="10877266" cy="5588760"/>
          </a:xfrm>
        </p:spPr>
        <p:txBody>
          <a:bodyPr>
            <a:normAutofit/>
          </a:bodyPr>
          <a:lstStyle/>
          <a:p>
            <a:pPr marL="0" indent="0">
              <a:buNone/>
            </a:pPr>
            <a:r>
              <a:rPr lang="en-US" sz="2000" dirty="0" smtClean="0">
                <a:latin typeface="Times New Roman" panose="02020603050405020304" pitchFamily="18" charset="0"/>
                <a:cs typeface="Times New Roman" panose="02020603050405020304" pitchFamily="18" charset="0"/>
              </a:rPr>
              <a:t>Organizational culture is a combination of social, cultural, physical psychological and other conditions within an organization. A good and healthy culture is important for the well-being of the organization. It has the following functions:</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Separate Identity organization culture gives a separate identity to the organization as compared to other organizations, as each organization has its own set of values, beliefs, practices, customs, etc. Some organizations follow traditional values whereas others adopt professional values in their organization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Motivation : When the goals, plans and policies of the organization are stated in clear and specific, it indicates a healthy organization culture. An open communication system and better facilities to the employees motivates the employees to put in their best efforts in order to achieve the desired goals.</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Job Satisfaction: It is an employee's general attitude towards his/her job. It is normally believed that satisfied employees are more productive than dissatisfied employees. A good organization culture brings job satisfaction to employees.</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Reduction in Absenteeism and Employee Turnover: A good organization culture results in reduction in absenteeism and employee turnover. Absenteeism refers to the failure on the part of the employees to report to work. Employee turnover means permanent withdrawal of the employee from an organization. Employee absenteeism and turnover affects the smooth functioning of the organization.</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88501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035654" cy="631161"/>
          </a:xfrm>
        </p:spPr>
        <p:txBody>
          <a:bodyPr>
            <a:noAutofit/>
          </a:bodyPr>
          <a:lstStyle/>
          <a:p>
            <a:pPr algn="ctr"/>
            <a:r>
              <a:rPr lang="en-US" dirty="0">
                <a:latin typeface="Times New Roman" panose="02020603050405020304" pitchFamily="18" charset="0"/>
                <a:cs typeface="Times New Roman" panose="02020603050405020304" pitchFamily="18" charset="0"/>
              </a:rPr>
              <a:t>CAUSES OF RESISTANCE TO CHANGE</a:t>
            </a:r>
          </a:p>
        </p:txBody>
      </p:sp>
      <p:sp>
        <p:nvSpPr>
          <p:cNvPr id="3" name="Content Placeholder 2"/>
          <p:cNvSpPr>
            <a:spLocks noGrp="1"/>
          </p:cNvSpPr>
          <p:nvPr>
            <p:ph idx="1"/>
          </p:nvPr>
        </p:nvSpPr>
        <p:spPr>
          <a:xfrm>
            <a:off x="0" y="832513"/>
            <a:ext cx="10331355" cy="6025487"/>
          </a:xfrm>
        </p:spPr>
        <p:txBody>
          <a:bodyPr>
            <a:normAutofit/>
          </a:bodyPr>
          <a:lstStyle/>
          <a:p>
            <a:pPr lvl="1"/>
            <a:r>
              <a:rPr lang="en-US" sz="2000" dirty="0">
                <a:latin typeface="Times New Roman" panose="02020603050405020304" pitchFamily="18" charset="0"/>
                <a:cs typeface="Times New Roman" panose="02020603050405020304" pitchFamily="18" charset="0"/>
              </a:rPr>
              <a:t>Problem of Responsibility: Managers are held responsible for the outcome of changes, if introduced. Every change is associated with some degree of risk. There is no guarantee that the outcome due to change introduction would bring positive results. Therefore, managers may not like to introduce the change due to the risks involved, as they would be held responsible for the failures, if any</a:t>
            </a:r>
            <a:r>
              <a:rPr lang="en-US" sz="2000" dirty="0" smtClean="0">
                <a:latin typeface="Times New Roman" panose="02020603050405020304" pitchFamily="18" charset="0"/>
                <a:cs typeface="Times New Roman" panose="02020603050405020304" pitchFamily="18" charset="0"/>
              </a:rPr>
              <a:t>.</a:t>
            </a:r>
          </a:p>
          <a:p>
            <a:pPr lvl="1"/>
            <a:r>
              <a:rPr lang="en-US" sz="2000" dirty="0">
                <a:latin typeface="Times New Roman" panose="02020603050405020304" pitchFamily="18" charset="0"/>
                <a:cs typeface="Times New Roman" panose="02020603050405020304" pitchFamily="18" charset="0"/>
              </a:rPr>
              <a:t>O</a:t>
            </a:r>
            <a:r>
              <a:rPr lang="en-US" sz="2000" dirty="0" smtClean="0">
                <a:latin typeface="Times New Roman" panose="02020603050405020304" pitchFamily="18" charset="0"/>
                <a:cs typeface="Times New Roman" panose="02020603050405020304" pitchFamily="18" charset="0"/>
              </a:rPr>
              <a:t>rganizational </a:t>
            </a:r>
            <a:r>
              <a:rPr lang="en-US" sz="2000" dirty="0">
                <a:latin typeface="Times New Roman" panose="02020603050405020304" pitchFamily="18" charset="0"/>
                <a:cs typeface="Times New Roman" panose="02020603050405020304" pitchFamily="18" charset="0"/>
              </a:rPr>
              <a:t>Agreements: At times, an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may enter into agreements with another association or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in respect of certain matters. For instance, an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may enter into an agreement with its trade union, not to introduce changes that would reduce the size of workforce. As a result of such agreement, it would be difficult to introduce changes such as automation, which would result in the reduction of workforce.</a:t>
            </a:r>
          </a:p>
        </p:txBody>
      </p:sp>
    </p:spTree>
    <p:extLst>
      <p:ext uri="{BB962C8B-B14F-4D97-AF65-F5344CB8AC3E}">
        <p14:creationId xmlns:p14="http://schemas.microsoft.com/office/powerpoint/2010/main" val="176962563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8" y="0"/>
            <a:ext cx="9353267" cy="1105469"/>
          </a:xfrm>
        </p:spPr>
        <p:txBody>
          <a:bodyPr>
            <a:noAutofit/>
          </a:bodyPr>
          <a:lstStyle/>
          <a:p>
            <a:pPr algn="ctr"/>
            <a:r>
              <a:rPr lang="en-US" sz="4000" dirty="0">
                <a:latin typeface="Times New Roman" panose="02020603050405020304" pitchFamily="18" charset="0"/>
                <a:cs typeface="Times New Roman" panose="02020603050405020304" pitchFamily="18" charset="0"/>
              </a:rPr>
              <a:t>WAYS TO OVERCOME RESISTANCE TO CHANGE/ MANAGEMENT OF CHANGE</a:t>
            </a:r>
          </a:p>
        </p:txBody>
      </p:sp>
      <p:sp>
        <p:nvSpPr>
          <p:cNvPr id="3" name="Content Placeholder 2"/>
          <p:cNvSpPr>
            <a:spLocks noGrp="1"/>
          </p:cNvSpPr>
          <p:nvPr>
            <p:ph idx="1"/>
          </p:nvPr>
        </p:nvSpPr>
        <p:spPr>
          <a:xfrm>
            <a:off x="0" y="1269242"/>
            <a:ext cx="11928143" cy="5588758"/>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Management has to overcome resistance to </a:t>
            </a:r>
            <a:r>
              <a:rPr lang="en-US" sz="2200" dirty="0" smtClean="0">
                <a:latin typeface="Times New Roman" panose="02020603050405020304" pitchFamily="18" charset="0"/>
                <a:cs typeface="Times New Roman" panose="02020603050405020304" pitchFamily="18" charset="0"/>
              </a:rPr>
              <a:t>organizational </a:t>
            </a:r>
            <a:r>
              <a:rPr lang="en-US" sz="2200" dirty="0">
                <a:latin typeface="Times New Roman" panose="02020603050405020304" pitchFamily="18" charset="0"/>
                <a:cs typeface="Times New Roman" panose="02020603050405020304" pitchFamily="18" charset="0"/>
              </a:rPr>
              <a:t>change. It is a real challenge to overcome resistance to change in the </a:t>
            </a:r>
            <a:r>
              <a:rPr lang="en-US" sz="2200" dirty="0" smtClean="0">
                <a:latin typeface="Times New Roman" panose="02020603050405020304" pitchFamily="18" charset="0"/>
                <a:cs typeface="Times New Roman" panose="02020603050405020304" pitchFamily="18" charset="0"/>
              </a:rPr>
              <a:t>organization. </a:t>
            </a:r>
            <a:r>
              <a:rPr lang="en-US" sz="2200" dirty="0">
                <a:latin typeface="Times New Roman" panose="02020603050405020304" pitchFamily="18" charset="0"/>
                <a:cs typeface="Times New Roman" panose="02020603050405020304" pitchFamily="18" charset="0"/>
              </a:rPr>
              <a:t>Employees may be forced to accept the change imposed on them as a result of formal authority of management. However, they may not give their willing support, and commitment in Implementing the change in the </a:t>
            </a:r>
            <a:r>
              <a:rPr lang="en-US" sz="2200" dirty="0" smtClean="0">
                <a:latin typeface="Times New Roman" panose="02020603050405020304" pitchFamily="18" charset="0"/>
                <a:cs typeface="Times New Roman" panose="02020603050405020304" pitchFamily="18" charset="0"/>
              </a:rPr>
              <a:t>organization. </a:t>
            </a:r>
            <a:r>
              <a:rPr lang="en-US" sz="2200" dirty="0">
                <a:latin typeface="Times New Roman" panose="02020603050405020304" pitchFamily="18" charset="0"/>
                <a:cs typeface="Times New Roman" panose="02020603050405020304" pitchFamily="18" charset="0"/>
              </a:rPr>
              <a:t>Therefore, the management must overcome the resistance to </a:t>
            </a:r>
            <a:r>
              <a:rPr lang="en-US" sz="2200" dirty="0" smtClean="0">
                <a:latin typeface="Times New Roman" panose="02020603050405020304" pitchFamily="18" charset="0"/>
                <a:cs typeface="Times New Roman" panose="02020603050405020304" pitchFamily="18" charset="0"/>
              </a:rPr>
              <a:t>organizational </a:t>
            </a:r>
            <a:r>
              <a:rPr lang="en-US" sz="2200" dirty="0">
                <a:latin typeface="Times New Roman" panose="02020603050405020304" pitchFamily="18" charset="0"/>
                <a:cs typeface="Times New Roman" panose="02020603050405020304" pitchFamily="18" charset="0"/>
              </a:rPr>
              <a:t>change effectively before its implementation. </a:t>
            </a:r>
            <a:endParaRPr lang="en-US" sz="2200" dirty="0" smtClean="0">
              <a:latin typeface="Times New Roman" panose="02020603050405020304" pitchFamily="18" charset="0"/>
              <a:cs typeface="Times New Roman" panose="02020603050405020304" pitchFamily="18" charset="0"/>
            </a:endParaRPr>
          </a:p>
          <a:p>
            <a:pPr marL="0" indent="0">
              <a:buNone/>
            </a:pP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following are the various </a:t>
            </a:r>
            <a:r>
              <a:rPr lang="en-US" sz="2200" dirty="0" smtClean="0">
                <a:latin typeface="Times New Roman" panose="02020603050405020304" pitchFamily="18" charset="0"/>
                <a:cs typeface="Times New Roman" panose="02020603050405020304" pitchFamily="18" charset="0"/>
              </a:rPr>
              <a:t>ways </a:t>
            </a:r>
            <a:r>
              <a:rPr lang="en-US" sz="2200" dirty="0">
                <a:latin typeface="Times New Roman" panose="02020603050405020304" pitchFamily="18" charset="0"/>
                <a:cs typeface="Times New Roman" panose="02020603050405020304" pitchFamily="18" charset="0"/>
              </a:rPr>
              <a:t>to overcome resistance to </a:t>
            </a:r>
            <a:r>
              <a:rPr lang="en-US" sz="2200" dirty="0" smtClean="0">
                <a:latin typeface="Times New Roman" panose="02020603050405020304" pitchFamily="18" charset="0"/>
                <a:cs typeface="Times New Roman" panose="02020603050405020304" pitchFamily="18" charset="0"/>
              </a:rPr>
              <a:t>organizational </a:t>
            </a:r>
            <a:r>
              <a:rPr lang="en-US" sz="2200" dirty="0">
                <a:latin typeface="Times New Roman" panose="02020603050405020304" pitchFamily="18" charset="0"/>
                <a:cs typeface="Times New Roman" panose="02020603050405020304" pitchFamily="18" charset="0"/>
              </a:rPr>
              <a:t>change</a:t>
            </a:r>
            <a:r>
              <a:rPr lang="en-US" sz="2200" dirty="0" smtClean="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sz="2000" dirty="0">
                <a:latin typeface="Times New Roman" panose="02020603050405020304" pitchFamily="18" charset="0"/>
                <a:cs typeface="Times New Roman" panose="02020603050405020304" pitchFamily="18" charset="0"/>
              </a:rPr>
              <a:t> Participation and Involvement: The management should secure involvement of the employees who would be affected by the change through continuous interaction. This would involve explanation and then discussion on the proposed changes. The management should find the reactions, opinions and suggestions of the employees in respect of the proposed changes in the </a:t>
            </a:r>
            <a:r>
              <a:rPr lang="en-US" sz="2000" dirty="0" smtClean="0">
                <a:latin typeface="Times New Roman" panose="02020603050405020304" pitchFamily="18" charset="0"/>
                <a:cs typeface="Times New Roman" panose="02020603050405020304" pitchFamily="18" charset="0"/>
              </a:rPr>
              <a:t>organization</a:t>
            </a:r>
            <a:r>
              <a:rPr lang="en-US" sz="2000" dirty="0">
                <a:latin typeface="Times New Roman" panose="02020603050405020304" pitchFamily="18" charset="0"/>
                <a:cs typeface="Times New Roman" panose="02020603050405020304" pitchFamily="18" charset="0"/>
              </a:rPr>
              <a:t>. Such interaction is a trust building exercise. As the interaction continues, the level of resistance to change may decline, and personal involvement in the change process </a:t>
            </a:r>
            <a:r>
              <a:rPr lang="en-US" sz="2000" dirty="0" smtClean="0">
                <a:latin typeface="Times New Roman" panose="02020603050405020304" pitchFamily="18" charset="0"/>
                <a:cs typeface="Times New Roman" panose="02020603050405020304" pitchFamily="18" charset="0"/>
              </a:rPr>
              <a:t>increases.</a:t>
            </a:r>
            <a:endParaRPr lang="en-US" sz="2000" dirty="0">
              <a:latin typeface="Times New Roman" panose="02020603050405020304" pitchFamily="18" charset="0"/>
              <a:cs typeface="Times New Roman" panose="02020603050405020304" pitchFamily="18" charset="0"/>
            </a:endParaRPr>
          </a:p>
          <a:p>
            <a:pPr marL="457200" lvl="1" indent="0">
              <a:buNone/>
            </a:pPr>
            <a:r>
              <a:rPr lang="en-US" sz="2000" dirty="0">
                <a:latin typeface="Times New Roman" panose="02020603050405020304" pitchFamily="18" charset="0"/>
                <a:cs typeface="Times New Roman" panose="02020603050405020304" pitchFamily="18" charset="0"/>
              </a:rPr>
              <a:t>It is generally observed that as the participation increases, resistance to change tends to decrease. Since the needs of employees are considered, they feel secure in a changing situation. Employees need to participate in the change before it occurs, and not afterwards. When the employees are involved right from the beginning, they feel protected and that their ideas are required. However, if the employees are involved in the change process after the management announces it, then they may not show trust and confidence in the management.</a:t>
            </a:r>
          </a:p>
        </p:txBody>
      </p:sp>
    </p:spTree>
    <p:extLst>
      <p:ext uri="{BB962C8B-B14F-4D97-AF65-F5344CB8AC3E}">
        <p14:creationId xmlns:p14="http://schemas.microsoft.com/office/powerpoint/2010/main" val="24240278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900752"/>
          </a:xfrm>
        </p:spPr>
        <p:txBody>
          <a:bodyPr>
            <a:noAutofit/>
          </a:bodyPr>
          <a:lstStyle/>
          <a:p>
            <a:pPr algn="ctr"/>
            <a:r>
              <a:rPr lang="en-US" sz="3200" dirty="0">
                <a:latin typeface="Times New Roman" panose="02020603050405020304" pitchFamily="18" charset="0"/>
                <a:cs typeface="Times New Roman" panose="02020603050405020304" pitchFamily="18" charset="0"/>
              </a:rPr>
              <a:t>WAYS TO OVERCOME RESISTANCE TO </a:t>
            </a:r>
            <a:r>
              <a:rPr lang="en-US" sz="3200" dirty="0" smtClean="0">
                <a:latin typeface="Times New Roman" panose="02020603050405020304" pitchFamily="18" charset="0"/>
                <a:cs typeface="Times New Roman" panose="02020603050405020304" pitchFamily="18" charset="0"/>
              </a:rPr>
              <a:t>CHANGE/ MANAGEMENT </a:t>
            </a:r>
            <a:r>
              <a:rPr lang="en-US" sz="3200" dirty="0">
                <a:latin typeface="Times New Roman" panose="02020603050405020304" pitchFamily="18" charset="0"/>
                <a:cs typeface="Times New Roman" panose="02020603050405020304" pitchFamily="18" charset="0"/>
              </a:rPr>
              <a:t>OF CHANGE</a:t>
            </a:r>
          </a:p>
        </p:txBody>
      </p:sp>
      <p:sp>
        <p:nvSpPr>
          <p:cNvPr id="3" name="Content Placeholder 2"/>
          <p:cNvSpPr>
            <a:spLocks noGrp="1"/>
          </p:cNvSpPr>
          <p:nvPr>
            <p:ph idx="1"/>
          </p:nvPr>
        </p:nvSpPr>
        <p:spPr>
          <a:xfrm>
            <a:off x="0" y="1009934"/>
            <a:ext cx="12192000" cy="5848066"/>
          </a:xfrm>
        </p:spPr>
        <p:txBody>
          <a:bodyPr>
            <a:normAutofit/>
          </a:bodyPr>
          <a:lstStyle/>
          <a:p>
            <a:pPr marL="457200" indent="-457200">
              <a:buFont typeface="+mj-lt"/>
              <a:buAutoNum type="arabicPeriod" startAt="2"/>
            </a:pPr>
            <a:r>
              <a:rPr lang="en-US" sz="2000" dirty="0">
                <a:latin typeface="Times New Roman" panose="02020603050405020304" pitchFamily="18" charset="0"/>
                <a:cs typeface="Times New Roman" panose="02020603050405020304" pitchFamily="18" charset="0"/>
              </a:rPr>
              <a:t>Group Dynamics: A change not only affects individual members, but also the groups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Therefore, the management should understand the impact of group dynamics. The management may find out the important and influencing members of the group, and through them may introduce the change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 influencing members of the group, the so-called group representatives can exert strong pressure on the group members to accept the change</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2"/>
            </a:pPr>
            <a:r>
              <a:rPr lang="en-US" sz="2000" dirty="0">
                <a:latin typeface="Times New Roman" panose="02020603050405020304" pitchFamily="18" charset="0"/>
                <a:cs typeface="Times New Roman" panose="02020603050405020304" pitchFamily="18" charset="0"/>
              </a:rPr>
              <a:t> Competent Leadership: Managers should have strong leadership skills to influence the employees to willingly accept the changes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and work for the accomplishment of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goals. An effective leader presents change on the basis of impersonal requirements rather than on personal grounds. A leader must provide performance related reasons for the change. If proper reasons cannot be given for the introduction of change, then it should not be introduced</a:t>
            </a:r>
            <a:r>
              <a:rPr lang="en-US" sz="2000" dirty="0" smtClean="0">
                <a:latin typeface="Times New Roman" panose="02020603050405020304" pitchFamily="18" charset="0"/>
                <a:cs typeface="Times New Roman" panose="02020603050405020304" pitchFamily="18" charset="0"/>
              </a:rPr>
              <a:t>.</a:t>
            </a:r>
          </a:p>
          <a:p>
            <a:pPr marL="457200" lvl="1" indent="0">
              <a:buNone/>
            </a:pPr>
            <a:r>
              <a:rPr lang="en-US" sz="2000" dirty="0">
                <a:latin typeface="Times New Roman" panose="02020603050405020304" pitchFamily="18" charset="0"/>
                <a:cs typeface="Times New Roman" panose="02020603050405020304" pitchFamily="18" charset="0"/>
              </a:rPr>
              <a:t>It is generally believed that change is more likely to be successful, if a leader initiating it has high expectation of its success. Also, employees' expectation of the change must be considered. The expectations lead to better efforts on the part of the leader and his subordinates in implementing the change in the </a:t>
            </a:r>
            <a:r>
              <a:rPr lang="en-US" sz="2000" dirty="0" smtClean="0">
                <a:latin typeface="Times New Roman" panose="02020603050405020304" pitchFamily="18" charset="0"/>
                <a:cs typeface="Times New Roman" panose="02020603050405020304" pitchFamily="18" charset="0"/>
              </a:rPr>
              <a:t>organization.</a:t>
            </a:r>
          </a:p>
          <a:p>
            <a:pPr marL="457200" indent="-457200">
              <a:buFont typeface="+mj-lt"/>
              <a:buAutoNum type="arabicPeriod" startAt="4"/>
            </a:pPr>
            <a:r>
              <a:rPr lang="en-US" sz="2000" dirty="0">
                <a:latin typeface="Times New Roman" panose="02020603050405020304" pitchFamily="18" charset="0"/>
                <a:cs typeface="Times New Roman" panose="02020603050405020304" pitchFamily="18" charset="0"/>
              </a:rPr>
              <a:t>Profit Sharing: Management should promise sharing </a:t>
            </a:r>
            <a:r>
              <a:rPr lang="en-US" sz="2000" dirty="0" smtClean="0">
                <a:latin typeface="Times New Roman" panose="02020603050405020304" pitchFamily="18" charset="0"/>
                <a:cs typeface="Times New Roman" panose="02020603050405020304" pitchFamily="18" charset="0"/>
              </a:rPr>
              <a:t>of rewards </a:t>
            </a:r>
            <a:r>
              <a:rPr lang="en-US" sz="2000" dirty="0">
                <a:latin typeface="Times New Roman" panose="02020603050405020304" pitchFamily="18" charset="0"/>
                <a:cs typeface="Times New Roman" panose="02020603050405020304" pitchFamily="18" charset="0"/>
              </a:rPr>
              <a:t>arising out of the proposed change. When employees are assured of rewards they would be willing to accept and implement the change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Employees need to be provided both with monetary and non-monetary incentives. Employees not only appreciate increase in pay and/or promotion, but also development of new skills, better working conditions, recognition from the management, etc. The management may introduce group rewards as well as individual rewards so as to implement the change effectively.</a:t>
            </a: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26829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928143" cy="859809"/>
          </a:xfrm>
        </p:spPr>
        <p:txBody>
          <a:bodyPr>
            <a:noAutofit/>
          </a:bodyPr>
          <a:lstStyle/>
          <a:p>
            <a:pPr algn="ctr"/>
            <a:r>
              <a:rPr lang="en-US" sz="3200" dirty="0">
                <a:latin typeface="Times New Roman" panose="02020603050405020304" pitchFamily="18" charset="0"/>
                <a:cs typeface="Times New Roman" panose="02020603050405020304" pitchFamily="18" charset="0"/>
              </a:rPr>
              <a:t>WAYS TO OVERCOME RESISTANCE TO CHANGE/ MANAGEMENT OF CHANGE</a:t>
            </a:r>
          </a:p>
        </p:txBody>
      </p:sp>
      <p:sp>
        <p:nvSpPr>
          <p:cNvPr id="3" name="Content Placeholder 2"/>
          <p:cNvSpPr>
            <a:spLocks noGrp="1"/>
          </p:cNvSpPr>
          <p:nvPr>
            <p:ph idx="1"/>
          </p:nvPr>
        </p:nvSpPr>
        <p:spPr>
          <a:xfrm>
            <a:off x="0" y="955343"/>
            <a:ext cx="11027391" cy="5902657"/>
          </a:xfrm>
        </p:spPr>
        <p:txBody>
          <a:bodyPr>
            <a:normAutofit/>
          </a:bodyPr>
          <a:lstStyle/>
          <a:p>
            <a:pPr marL="457200" indent="-457200">
              <a:buFont typeface="+mj-lt"/>
              <a:buAutoNum type="arabicPeriod" startAt="5"/>
            </a:pPr>
            <a:r>
              <a:rPr lang="en-US" sz="2000" dirty="0">
                <a:latin typeface="Times New Roman" panose="02020603050405020304" pitchFamily="18" charset="0"/>
                <a:cs typeface="Times New Roman" panose="02020603050405020304" pitchFamily="18" charset="0"/>
              </a:rPr>
              <a:t>Employee Security: Existing employees security must be protected. Management must guarantee workers protection from reduction in earnings when new technology is introduced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should also protect seniority rights, opportunities for promotion, and other such benefits. A guarantee of employee security would result in overcoming the resistance to change on the part of employees</a:t>
            </a:r>
            <a:r>
              <a:rPr lang="en-US" sz="2000" dirty="0" smtClean="0">
                <a:latin typeface="Times New Roman" panose="02020603050405020304" pitchFamily="18" charset="0"/>
                <a:cs typeface="Times New Roman" panose="02020603050405020304" pitchFamily="18" charset="0"/>
              </a:rPr>
              <a:t>.</a:t>
            </a:r>
          </a:p>
          <a:p>
            <a:pPr marL="457200" indent="-457200">
              <a:buFont typeface="+mj-lt"/>
              <a:buAutoNum type="arabicPeriod" startAt="5"/>
            </a:pPr>
            <a:r>
              <a:rPr lang="en-US" sz="2000" dirty="0">
                <a:latin typeface="Times New Roman" panose="02020603050405020304" pitchFamily="18" charset="0"/>
                <a:cs typeface="Times New Roman" panose="02020603050405020304" pitchFamily="18" charset="0"/>
              </a:rPr>
              <a:t>Education and Communication: Management can introduce a change successfully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through education and communication. Effective communication is required for gaining support for change. Even if the proposed change affects one or few persons in the group, all the members of the group must be informed of such changes, so as to gain group support if need arises</a:t>
            </a:r>
            <a:r>
              <a:rPr lang="en-US" sz="2000" dirty="0" smtClean="0">
                <a:latin typeface="Times New Roman" panose="02020603050405020304" pitchFamily="18" charset="0"/>
                <a:cs typeface="Times New Roman" panose="02020603050405020304" pitchFamily="18" charset="0"/>
              </a:rPr>
              <a:t>.</a:t>
            </a:r>
          </a:p>
          <a:p>
            <a:pPr marL="457200" lvl="1" indent="0">
              <a:buNone/>
            </a:pPr>
            <a:r>
              <a:rPr lang="en-US" sz="2000" dirty="0">
                <a:latin typeface="Times New Roman" panose="02020603050405020304" pitchFamily="18" charset="0"/>
                <a:cs typeface="Times New Roman" panose="02020603050405020304" pitchFamily="18" charset="0"/>
              </a:rPr>
              <a:t>Management should educate the employees regarding the benefits of the proposed change. Education and communication can reduce misunderstandings and improve trust and confidence between the management and employees. This would facilitate easy acceptance and implementation of </a:t>
            </a:r>
            <a:r>
              <a:rPr lang="en-US" sz="2000" dirty="0" smtClean="0">
                <a:latin typeface="Times New Roman" panose="02020603050405020304" pitchFamily="18" charset="0"/>
                <a:cs typeface="Times New Roman" panose="02020603050405020304" pitchFamily="18" charset="0"/>
              </a:rPr>
              <a:t>change in the organization.</a:t>
            </a:r>
          </a:p>
          <a:p>
            <a:pPr marL="457200" indent="-457200">
              <a:buFont typeface="+mj-lt"/>
              <a:buAutoNum type="arabicPeriod" startAt="7"/>
            </a:pPr>
            <a:r>
              <a:rPr lang="en-US" sz="2000" dirty="0">
                <a:latin typeface="Times New Roman" panose="02020603050405020304" pitchFamily="18" charset="0"/>
                <a:cs typeface="Times New Roman" panose="02020603050405020304" pitchFamily="18" charset="0"/>
              </a:rPr>
              <a:t>Training and Counselling: Management can introduce training </a:t>
            </a:r>
            <a:r>
              <a:rPr lang="en-US" sz="2000" dirty="0" err="1" smtClean="0">
                <a:latin typeface="Times New Roman" panose="02020603050405020304" pitchFamily="18" charset="0"/>
                <a:cs typeface="Times New Roman" panose="02020603050405020304" pitchFamily="18" charset="0"/>
              </a:rPr>
              <a:t>programmes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so as to upgrade knowledge, skills and attitudes of the employees. Employees should be trained to become familiar with change, and it's working. At times, management may provide psychological counselling to develop a positive attitude towards change. The training and counselling of the employees can help to secure willing cooperation of the employees of the change in the </a:t>
            </a:r>
            <a:r>
              <a:rPr lang="en-US" sz="2000" dirty="0" smtClean="0">
                <a:latin typeface="Times New Roman" panose="02020603050405020304" pitchFamily="18" charset="0"/>
                <a:cs typeface="Times New Roman" panose="02020603050405020304" pitchFamily="18" charset="0"/>
              </a:rPr>
              <a:t>organization.</a:t>
            </a:r>
          </a:p>
          <a:p>
            <a:pPr marL="457200" indent="-457200">
              <a:buFont typeface="+mj-lt"/>
              <a:buAutoNum type="arabicPeriod" startAt="7"/>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153276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928143" cy="859809"/>
          </a:xfrm>
        </p:spPr>
        <p:txBody>
          <a:bodyPr>
            <a:noAutofit/>
          </a:bodyPr>
          <a:lstStyle/>
          <a:p>
            <a:pPr algn="ctr"/>
            <a:r>
              <a:rPr lang="en-US" sz="3200" dirty="0">
                <a:latin typeface="Times New Roman" panose="02020603050405020304" pitchFamily="18" charset="0"/>
                <a:cs typeface="Times New Roman" panose="02020603050405020304" pitchFamily="18" charset="0"/>
              </a:rPr>
              <a:t>WAYS TO OVERCOME RESISTANCE TO CHANGE/ MANAGEMENT OF CHANGE</a:t>
            </a:r>
          </a:p>
        </p:txBody>
      </p:sp>
      <p:sp>
        <p:nvSpPr>
          <p:cNvPr id="3" name="Content Placeholder 2"/>
          <p:cNvSpPr>
            <a:spLocks noGrp="1"/>
          </p:cNvSpPr>
          <p:nvPr>
            <p:ph idx="1"/>
          </p:nvPr>
        </p:nvSpPr>
        <p:spPr>
          <a:xfrm>
            <a:off x="1" y="859809"/>
            <a:ext cx="10290412" cy="5998191"/>
          </a:xfrm>
        </p:spPr>
        <p:txBody>
          <a:bodyPr>
            <a:normAutofit/>
          </a:bodyPr>
          <a:lstStyle/>
          <a:p>
            <a:pPr marL="457200" indent="-457200">
              <a:buFont typeface="+mj-lt"/>
              <a:buAutoNum type="arabicPeriod" startAt="8"/>
            </a:pPr>
            <a:r>
              <a:rPr lang="en-US" sz="2000" dirty="0">
                <a:latin typeface="Times New Roman" panose="02020603050405020304" pitchFamily="18" charset="0"/>
                <a:cs typeface="Times New Roman" panose="02020603050405020304" pitchFamily="18" charset="0"/>
              </a:rPr>
              <a:t>Union Consultations: Management should consult the workers union in introducing the change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Union representatives should be involved before the change is introduced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Such involvement is required not only to avoid resistance but also to secure willing cooperation and commitment of the workers towards the changes in the </a:t>
            </a:r>
            <a:r>
              <a:rPr lang="en-US" sz="2000" dirty="0" smtClean="0">
                <a:latin typeface="Times New Roman" panose="02020603050405020304" pitchFamily="18" charset="0"/>
                <a:cs typeface="Times New Roman" panose="02020603050405020304" pitchFamily="18" charset="0"/>
              </a:rPr>
              <a:t>organization.</a:t>
            </a:r>
          </a:p>
          <a:p>
            <a:pPr marL="457200" indent="-457200">
              <a:buFont typeface="+mj-lt"/>
              <a:buAutoNum type="arabicPeriod" startAt="8"/>
            </a:pP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Development (OD): OD is the systematic application of </a:t>
            </a:r>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science knowledge at various levels (group, inter-group, and total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to bring about planned change. It seeks to use </a:t>
            </a:r>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knowledge to change beliefs, attitudes, values, and structure of </a:t>
            </a:r>
            <a:r>
              <a:rPr lang="en-US" sz="2000" dirty="0" smtClean="0">
                <a:latin typeface="Times New Roman" panose="02020603050405020304" pitchFamily="18" charset="0"/>
                <a:cs typeface="Times New Roman" panose="02020603050405020304" pitchFamily="18" charset="0"/>
              </a:rPr>
              <a:t>organizations </a:t>
            </a:r>
            <a:r>
              <a:rPr lang="en-US" sz="2000" dirty="0">
                <a:latin typeface="Times New Roman" panose="02020603050405020304" pitchFamily="18" charset="0"/>
                <a:cs typeface="Times New Roman" panose="02020603050405020304" pitchFamily="18" charset="0"/>
              </a:rPr>
              <a:t>so that they can better adapt to new technologies, markets, and challenges</a:t>
            </a:r>
            <a:r>
              <a:rPr lang="en-US" sz="2000" dirty="0" smtClean="0">
                <a:latin typeface="Times New Roman" panose="02020603050405020304" pitchFamily="18" charset="0"/>
                <a:cs typeface="Times New Roman" panose="02020603050405020304" pitchFamily="18" charset="0"/>
              </a:rPr>
              <a:t>.</a:t>
            </a:r>
          </a:p>
          <a:p>
            <a:pPr marL="457200" lvl="1" indent="0">
              <a:buNone/>
            </a:pPr>
            <a:r>
              <a:rPr lang="en-US" sz="2000" dirty="0">
                <a:latin typeface="Times New Roman" panose="02020603050405020304" pitchFamily="18" charset="0"/>
                <a:cs typeface="Times New Roman" panose="02020603050405020304" pitchFamily="18" charset="0"/>
              </a:rPr>
              <a:t>OD approach uses various techniques to bring about a planned change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For instance, there can be structural changes such as decentralization of authority, so as to improve the </a:t>
            </a:r>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effectiveness. There can be restructuring of departments so as to enable proper flow of work in the </a:t>
            </a:r>
            <a:r>
              <a:rPr lang="en-US" sz="2000" dirty="0" smtClean="0">
                <a:latin typeface="Times New Roman" panose="02020603050405020304" pitchFamily="18" charset="0"/>
                <a:cs typeface="Times New Roman" panose="02020603050405020304" pitchFamily="18" charset="0"/>
              </a:rPr>
              <a:t>organization.</a:t>
            </a:r>
          </a:p>
          <a:p>
            <a:pPr marL="514350" indent="-514350">
              <a:buFont typeface="+mj-lt"/>
              <a:buAutoNum type="arabicPeriod" startAt="10"/>
            </a:pPr>
            <a:r>
              <a:rPr lang="en-US" sz="2000" dirty="0">
                <a:latin typeface="Times New Roman" panose="02020603050405020304" pitchFamily="18" charset="0"/>
                <a:cs typeface="Times New Roman" panose="02020603050405020304" pitchFamily="18" charset="0"/>
              </a:rPr>
              <a:t>Use of Authority: When employees and the union representatives strongly resist change, and if that change is vital for the functioning of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the management he use their power of authority to introduce change in the </a:t>
            </a:r>
            <a:r>
              <a:rPr lang="en-US" sz="2000" dirty="0" smtClean="0">
                <a:latin typeface="Times New Roman" panose="02020603050405020304" pitchFamily="18" charset="0"/>
                <a:cs typeface="Times New Roman" panose="02020603050405020304" pitchFamily="18" charset="0"/>
              </a:rPr>
              <a:t>organization. </a:t>
            </a:r>
            <a:r>
              <a:rPr lang="en-US" sz="2000" dirty="0">
                <a:latin typeface="Times New Roman" panose="02020603050405020304" pitchFamily="18" charset="0"/>
                <a:cs typeface="Times New Roman" panose="02020603050405020304" pitchFamily="18" charset="0"/>
              </a:rPr>
              <a:t>However, this technique amounts to coercion on the part of management to introduce change in the organization The employees may be compelled to accept such change, they may not work with commitment and dedication to implement the change.</a:t>
            </a:r>
          </a:p>
        </p:txBody>
      </p:sp>
    </p:spTree>
    <p:extLst>
      <p:ext uri="{BB962C8B-B14F-4D97-AF65-F5344CB8AC3E}">
        <p14:creationId xmlns:p14="http://schemas.microsoft.com/office/powerpoint/2010/main" val="42656196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208" y="410655"/>
            <a:ext cx="11650640" cy="5262979"/>
          </a:xfrm>
          <a:prstGeom prst="rect">
            <a:avLst/>
          </a:prstGeom>
        </p:spPr>
        <p:txBody>
          <a:bodyPr wrap="square">
            <a:spAutoFit/>
          </a:bodyPr>
          <a:lstStyle/>
          <a:p>
            <a:pPr marL="342900" indent="-342900">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Time Management</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Time </a:t>
            </a:r>
            <a:r>
              <a:rPr lang="en-US" sz="2400" dirty="0">
                <a:latin typeface="Times New Roman" panose="02020603050405020304" pitchFamily="18" charset="0"/>
                <a:cs typeface="Times New Roman" panose="02020603050405020304" pitchFamily="18" charset="0"/>
              </a:rPr>
              <a:t>is a unique resource. It is irreversible. It is the most valuable resource available to a person</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Meaning : </a:t>
            </a:r>
            <a:r>
              <a:rPr lang="en-US" sz="2400" dirty="0" smtClean="0">
                <a:latin typeface="Times New Roman" panose="02020603050405020304" pitchFamily="18" charset="0"/>
                <a:cs typeface="Times New Roman" panose="02020603050405020304" pitchFamily="18" charset="0"/>
              </a:rPr>
              <a:t>Time </a:t>
            </a:r>
            <a:r>
              <a:rPr lang="en-US" sz="2400" dirty="0">
                <a:latin typeface="Times New Roman" panose="02020603050405020304" pitchFamily="18" charset="0"/>
                <a:cs typeface="Times New Roman" panose="02020603050405020304" pitchFamily="18" charset="0"/>
              </a:rPr>
              <a:t>management is a personal choice of how we use or manage our time - whether to randomly move from one task to another without direction or planning, or to plan our daily activities. Time management results in more productive use of time and ability to accomplish much more in the same amount of time</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Time management is really self management. </a:t>
            </a:r>
          </a:p>
          <a:p>
            <a:r>
              <a:rPr lang="en-US" sz="2400" dirty="0">
                <a:latin typeface="Times New Roman" panose="02020603050405020304" pitchFamily="18" charset="0"/>
                <a:cs typeface="Times New Roman" panose="02020603050405020304" pitchFamily="18" charset="0"/>
              </a:rPr>
              <a:t>The objectives of Time management may be: </a:t>
            </a:r>
          </a:p>
          <a:p>
            <a:r>
              <a:rPr lang="en-US" sz="2400" dirty="0">
                <a:latin typeface="Times New Roman" panose="02020603050405020304" pitchFamily="18" charset="0"/>
                <a:cs typeface="Times New Roman" panose="02020603050405020304" pitchFamily="18" charset="0"/>
              </a:rPr>
              <a:t>To increase and optimize the use of one's discretionary time. </a:t>
            </a:r>
          </a:p>
          <a:p>
            <a:r>
              <a:rPr lang="en-US" sz="2400" dirty="0">
                <a:latin typeface="Times New Roman" panose="02020603050405020304" pitchFamily="18" charset="0"/>
                <a:cs typeface="Times New Roman" panose="02020603050405020304" pitchFamily="18" charset="0"/>
              </a:rPr>
              <a:t>To use time to achieve one's objectives by working smarter rather than harder.</a:t>
            </a:r>
          </a:p>
        </p:txBody>
      </p:sp>
    </p:spTree>
    <p:extLst>
      <p:ext uri="{BB962C8B-B14F-4D97-AF65-F5344CB8AC3E}">
        <p14:creationId xmlns:p14="http://schemas.microsoft.com/office/powerpoint/2010/main" val="21748004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87235"/>
            <a:ext cx="9217157" cy="400110"/>
          </a:xfrm>
          <a:prstGeom prst="rect">
            <a:avLst/>
          </a:prstGeom>
        </p:spPr>
        <p:txBody>
          <a:bodyPr wrap="square">
            <a:spAutoFit/>
          </a:bodyPr>
          <a:lstStyle/>
          <a:p>
            <a:pPr marL="342900" indent="-342900">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ISSUES IN MANAGING OUR TIME</a:t>
            </a:r>
          </a:p>
        </p:txBody>
      </p:sp>
      <p:sp>
        <p:nvSpPr>
          <p:cNvPr id="6" name="Rectangle 5"/>
          <p:cNvSpPr/>
          <p:nvPr/>
        </p:nvSpPr>
        <p:spPr>
          <a:xfrm>
            <a:off x="127377" y="919442"/>
            <a:ext cx="11759821" cy="4893647"/>
          </a:xfrm>
          <a:prstGeom prst="rect">
            <a:avLst/>
          </a:prstGeom>
        </p:spPr>
        <p:txBody>
          <a:bodyPr wrap="square">
            <a:spAutoFit/>
          </a:bodyPr>
          <a:lstStyle/>
          <a:p>
            <a:pPr>
              <a:buClr>
                <a:schemeClr val="bg1"/>
              </a:buClr>
            </a:pPr>
            <a:r>
              <a:rPr lang="en-US" sz="2400" dirty="0">
                <a:latin typeface="Times New Roman" pitchFamily="18" charset="0"/>
                <a:cs typeface="Times New Roman" pitchFamily="18" charset="0"/>
              </a:rPr>
              <a:t>Most of the delay is mainly caused by inappropriate management of time, which is why we are always in a hurry to complete a task or to make it on time for a prior engagement.</a:t>
            </a:r>
          </a:p>
          <a:p>
            <a:pPr marL="514350" indent="-514350" algn="just">
              <a:buClrTx/>
              <a:buFont typeface="+mj-lt"/>
              <a:buAutoNum type="arabicParenR"/>
            </a:pPr>
            <a:r>
              <a:rPr lang="en-US" sz="2400" dirty="0">
                <a:latin typeface="Times New Roman" pitchFamily="18" charset="0"/>
                <a:cs typeface="Times New Roman" pitchFamily="18" charset="0"/>
              </a:rPr>
              <a:t> </a:t>
            </a:r>
            <a:r>
              <a:rPr lang="en-US" sz="2400" b="1" dirty="0">
                <a:latin typeface="Times New Roman" pitchFamily="18" charset="0"/>
                <a:cs typeface="Times New Roman" pitchFamily="18" charset="0"/>
              </a:rPr>
              <a:t>Shifting Priorities and Crisis Management:</a:t>
            </a:r>
            <a:r>
              <a:rPr lang="en-US" sz="2400" dirty="0">
                <a:latin typeface="Times New Roman" pitchFamily="18" charset="0"/>
                <a:cs typeface="Times New Roman" pitchFamily="18" charset="0"/>
              </a:rPr>
              <a:t> Crisis management is actually the form of management preferred by most managers. The irony is that actions taken prior to the crisis could have prevented it in the first place</a:t>
            </a:r>
            <a:r>
              <a:rPr lang="en-US" sz="2400" dirty="0" smtClean="0">
                <a:latin typeface="Times New Roman" pitchFamily="18" charset="0"/>
                <a:cs typeface="Times New Roman" pitchFamily="18" charset="0"/>
              </a:rPr>
              <a:t>.</a:t>
            </a:r>
          </a:p>
          <a:p>
            <a:pPr marL="514350" indent="-514350" algn="just">
              <a:buClrTx/>
              <a:buFont typeface="+mj-lt"/>
              <a:buAutoNum type="arabicParenR"/>
            </a:pPr>
            <a:endParaRPr lang="en-US" sz="2400" dirty="0">
              <a:latin typeface="Times New Roman" pitchFamily="18" charset="0"/>
              <a:cs typeface="Times New Roman" pitchFamily="18" charset="0"/>
            </a:endParaRPr>
          </a:p>
          <a:p>
            <a:pPr marL="514350" indent="-514350" algn="just">
              <a:buClrTx/>
              <a:buFont typeface="+mj-lt"/>
              <a:buAutoNum type="arabicParenR"/>
            </a:pPr>
            <a:r>
              <a:rPr lang="en-US" sz="2400" b="1" dirty="0">
                <a:latin typeface="Times New Roman" pitchFamily="18" charset="0"/>
                <a:cs typeface="Times New Roman" pitchFamily="18" charset="0"/>
              </a:rPr>
              <a:t>The Telephone:</a:t>
            </a:r>
            <a:r>
              <a:rPr lang="en-US" sz="2400" dirty="0">
                <a:latin typeface="Times New Roman" pitchFamily="18" charset="0"/>
                <a:cs typeface="Times New Roman" pitchFamily="18" charset="0"/>
              </a:rPr>
              <a:t> The telephone is our greatest communication device, but can be a biggest time waster, if we do not know how to control its use</a:t>
            </a:r>
            <a:r>
              <a:rPr lang="en-US" sz="2400" dirty="0" smtClean="0">
                <a:latin typeface="Times New Roman" pitchFamily="18" charset="0"/>
                <a:cs typeface="Times New Roman" pitchFamily="18" charset="0"/>
              </a:rPr>
              <a:t>.</a:t>
            </a:r>
          </a:p>
          <a:p>
            <a:pPr marL="514350" indent="-514350" algn="just">
              <a:buClrTx/>
              <a:buFont typeface="+mj-lt"/>
              <a:buAutoNum type="arabicParenR"/>
            </a:pPr>
            <a:endParaRPr lang="en-US" sz="2400" dirty="0">
              <a:latin typeface="Times New Roman" pitchFamily="18" charset="0"/>
              <a:cs typeface="Times New Roman" pitchFamily="18" charset="0"/>
            </a:endParaRPr>
          </a:p>
          <a:p>
            <a:pPr marL="514350" indent="-514350" algn="just">
              <a:buClrTx/>
              <a:buFont typeface="+mj-lt"/>
              <a:buAutoNum type="arabicParenR"/>
            </a:pPr>
            <a:r>
              <a:rPr lang="en-US" sz="2400" b="1" dirty="0">
                <a:latin typeface="Times New Roman" pitchFamily="18" charset="0"/>
                <a:cs typeface="Times New Roman" pitchFamily="18" charset="0"/>
              </a:rPr>
              <a:t>Unplanned Activities:</a:t>
            </a:r>
            <a:r>
              <a:rPr lang="en-US" sz="2400" dirty="0">
                <a:latin typeface="Times New Roman" pitchFamily="18" charset="0"/>
                <a:cs typeface="Times New Roman" pitchFamily="18" charset="0"/>
              </a:rPr>
              <a:t> An unplanned schedule is mainly responsible for misusing time. Those who have clear goals have a better idea of the activities to be done. Unfortunately many of us do not have clear planning of day-to-days activities. This results in wasting too much time on unnecessary things.</a:t>
            </a:r>
          </a:p>
        </p:txBody>
      </p:sp>
    </p:spTree>
    <p:extLst>
      <p:ext uri="{BB962C8B-B14F-4D97-AF65-F5344CB8AC3E}">
        <p14:creationId xmlns:p14="http://schemas.microsoft.com/office/powerpoint/2010/main" val="30649945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208" y="591614"/>
            <a:ext cx="11582401" cy="5632311"/>
          </a:xfrm>
          <a:prstGeom prst="rect">
            <a:avLst/>
          </a:prstGeom>
        </p:spPr>
        <p:txBody>
          <a:bodyPr wrap="square">
            <a:spAutoFit/>
          </a:bodyPr>
          <a:lstStyle/>
          <a:p>
            <a:pPr marL="457200" indent="-457200">
              <a:buFont typeface="+mj-lt"/>
              <a:buAutoNum type="arabicParenR" startAt="4"/>
            </a:pPr>
            <a:r>
              <a:rPr lang="en-US" sz="2400" b="1" dirty="0">
                <a:latin typeface="Times New Roman" panose="02020603050405020304" pitchFamily="18" charset="0"/>
                <a:cs typeface="Times New Roman" pitchFamily="18" charset="0"/>
              </a:rPr>
              <a:t>Attempting too many things:</a:t>
            </a:r>
            <a:r>
              <a:rPr lang="en-US" sz="2400" dirty="0">
                <a:latin typeface="Times New Roman" pitchFamily="18" charset="0"/>
                <a:cs typeface="Times New Roman" pitchFamily="18" charset="0"/>
              </a:rPr>
              <a:t> Many people feel that they have to accomplish too many things. Thus, they do not give enough time to do things properly leading to half finished projects</a:t>
            </a:r>
            <a:r>
              <a:rPr lang="en-US" sz="2400" dirty="0" smtClean="0">
                <a:latin typeface="Times New Roman" pitchFamily="18" charset="0"/>
                <a:cs typeface="Times New Roman" pitchFamily="18" charset="0"/>
              </a:rPr>
              <a:t>.</a:t>
            </a:r>
          </a:p>
          <a:p>
            <a:pPr marL="457200" indent="-457200">
              <a:buFont typeface="+mj-lt"/>
              <a:buAutoNum type="arabicParenR" startAt="4"/>
            </a:pPr>
            <a:endParaRPr lang="en-US" sz="2400" dirty="0">
              <a:latin typeface="Times New Roman" pitchFamily="18" charset="0"/>
              <a:cs typeface="Times New Roman" pitchFamily="18" charset="0"/>
            </a:endParaRPr>
          </a:p>
          <a:p>
            <a:pPr marL="457200" indent="-457200">
              <a:buFont typeface="+mj-lt"/>
              <a:buAutoNum type="arabicParenR" startAt="4"/>
            </a:pPr>
            <a:r>
              <a:rPr lang="en-US" sz="2400" dirty="0">
                <a:latin typeface="Times New Roman" pitchFamily="18" charset="0"/>
                <a:cs typeface="Times New Roman" pitchFamily="18" charset="0"/>
              </a:rPr>
              <a:t> </a:t>
            </a:r>
            <a:r>
              <a:rPr lang="en-US" sz="2400" b="1" dirty="0">
                <a:latin typeface="Times New Roman" pitchFamily="18" charset="0"/>
                <a:cs typeface="Times New Roman" pitchFamily="18" charset="0"/>
              </a:rPr>
              <a:t>Drop in Visitors:</a:t>
            </a:r>
            <a:r>
              <a:rPr lang="en-US" sz="2400" dirty="0">
                <a:latin typeface="Times New Roman" pitchFamily="18" charset="0"/>
                <a:cs typeface="Times New Roman" pitchFamily="18" charset="0"/>
              </a:rPr>
              <a:t> Quite often, one gets drop-in-visitors including colleagues, boss and others who may take too much of your precious time. The key is to deal with interruptions and continue working</a:t>
            </a:r>
            <a:r>
              <a:rPr lang="en-US" sz="2400" dirty="0" smtClean="0">
                <a:latin typeface="Times New Roman" pitchFamily="18" charset="0"/>
                <a:cs typeface="Times New Roman" pitchFamily="18" charset="0"/>
              </a:rPr>
              <a:t>.</a:t>
            </a:r>
          </a:p>
          <a:p>
            <a:pPr marL="457200" indent="-457200">
              <a:buFont typeface="+mj-lt"/>
              <a:buAutoNum type="arabicParenR" startAt="4"/>
            </a:pPr>
            <a:endParaRPr lang="en-US" sz="2400" dirty="0">
              <a:latin typeface="Times New Roman" pitchFamily="18" charset="0"/>
              <a:cs typeface="Times New Roman" pitchFamily="18" charset="0"/>
            </a:endParaRPr>
          </a:p>
          <a:p>
            <a:pPr marL="457200" indent="-457200">
              <a:buFont typeface="+mj-lt"/>
              <a:buAutoNum type="arabicParenR" startAt="4"/>
            </a:pPr>
            <a:r>
              <a:rPr lang="en-US" sz="2400" b="1" dirty="0">
                <a:latin typeface="Times New Roman" pitchFamily="18" charset="0"/>
                <a:cs typeface="Times New Roman" pitchFamily="18" charset="0"/>
              </a:rPr>
              <a:t>Ineffective Delegation:</a:t>
            </a:r>
            <a:r>
              <a:rPr lang="en-US" sz="2400" dirty="0">
                <a:latin typeface="Times New Roman" pitchFamily="18" charset="0"/>
                <a:cs typeface="Times New Roman" pitchFamily="18" charset="0"/>
              </a:rPr>
              <a:t> The best managers have an ability to delegate work to staff and ensure that it is done correctly. However, most managers do not delegate effectively and finally lands in wasting the time of the subordinates as well as that of his own</a:t>
            </a:r>
            <a:r>
              <a:rPr lang="en-US" sz="2400" dirty="0" smtClean="0">
                <a:latin typeface="Times New Roman" pitchFamily="18" charset="0"/>
                <a:cs typeface="Times New Roman" pitchFamily="18" charset="0"/>
              </a:rPr>
              <a:t>.</a:t>
            </a:r>
          </a:p>
          <a:p>
            <a:pPr marL="457200" indent="-457200">
              <a:buFont typeface="+mj-lt"/>
              <a:buAutoNum type="arabicParenR" startAt="4"/>
            </a:pPr>
            <a:endParaRPr lang="en-US" sz="2400" dirty="0">
              <a:latin typeface="Times New Roman" pitchFamily="18" charset="0"/>
              <a:cs typeface="Times New Roman" pitchFamily="18" charset="0"/>
            </a:endParaRPr>
          </a:p>
          <a:p>
            <a:pPr marL="457200" indent="-457200">
              <a:buFont typeface="+mj-lt"/>
              <a:buAutoNum type="arabicParenR" startAt="4"/>
            </a:pPr>
            <a:r>
              <a:rPr lang="en-US" sz="2400" b="1" dirty="0">
                <a:latin typeface="Times New Roman" pitchFamily="18" charset="0"/>
                <a:cs typeface="Times New Roman" pitchFamily="18" charset="0"/>
              </a:rPr>
              <a:t>The Cluttered Desk:</a:t>
            </a:r>
            <a:r>
              <a:rPr lang="en-US" sz="2400" dirty="0">
                <a:latin typeface="Times New Roman" pitchFamily="18" charset="0"/>
                <a:cs typeface="Times New Roman" pitchFamily="18" charset="0"/>
              </a:rPr>
              <a:t> At times, the desks of some managers are cluttered with files, papers, memos, etc. It indicates that such people form 'Desk Stress'. The most effective managers work on clear desks.</a:t>
            </a:r>
          </a:p>
        </p:txBody>
      </p:sp>
    </p:spTree>
    <p:extLst>
      <p:ext uri="{BB962C8B-B14F-4D97-AF65-F5344CB8AC3E}">
        <p14:creationId xmlns:p14="http://schemas.microsoft.com/office/powerpoint/2010/main" val="36771215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277" y="535507"/>
            <a:ext cx="10777181" cy="3785652"/>
          </a:xfrm>
          <a:prstGeom prst="rect">
            <a:avLst/>
          </a:prstGeom>
        </p:spPr>
        <p:txBody>
          <a:bodyPr wrap="square">
            <a:spAutoFit/>
          </a:bodyPr>
          <a:lstStyle/>
          <a:p>
            <a:pPr marL="457200" indent="-457200">
              <a:buFont typeface="+mj-lt"/>
              <a:buAutoNum type="arabicParenR" startAt="8"/>
            </a:pPr>
            <a:r>
              <a:rPr lang="en-US" sz="2400" b="1" dirty="0">
                <a:latin typeface="Times New Roman" panose="02020603050405020304" pitchFamily="18" charset="0"/>
                <a:cs typeface="Times New Roman" pitchFamily="18" charset="0"/>
              </a:rPr>
              <a:t>Procrastination:</a:t>
            </a:r>
            <a:r>
              <a:rPr lang="en-US" sz="2400" dirty="0">
                <a:latin typeface="Times New Roman" pitchFamily="18" charset="0"/>
                <a:cs typeface="Times New Roman" pitchFamily="18" charset="0"/>
              </a:rPr>
              <a:t> The biggest time waster is not decision-making but decision avoidance. By reducing procrastination, one can substantially increase the amount of active time</a:t>
            </a:r>
            <a:r>
              <a:rPr lang="en-US" sz="2400" dirty="0" smtClean="0">
                <a:latin typeface="Times New Roman" pitchFamily="18" charset="0"/>
                <a:cs typeface="Times New Roman" pitchFamily="18" charset="0"/>
              </a:rPr>
              <a:t>.</a:t>
            </a:r>
          </a:p>
          <a:p>
            <a:pPr marL="457200" indent="-457200">
              <a:buFont typeface="+mj-lt"/>
              <a:buAutoNum type="arabicParenR" startAt="8"/>
            </a:pPr>
            <a:endParaRPr lang="en-US" sz="2400" dirty="0">
              <a:latin typeface="Times New Roman" pitchFamily="18" charset="0"/>
              <a:cs typeface="Times New Roman" pitchFamily="18" charset="0"/>
            </a:endParaRPr>
          </a:p>
          <a:p>
            <a:pPr marL="457200" indent="-457200">
              <a:buFont typeface="+mj-lt"/>
              <a:buAutoNum type="arabicParenR" startAt="8"/>
            </a:pPr>
            <a:r>
              <a:rPr lang="en-US" sz="2400" b="1" dirty="0">
                <a:latin typeface="Times New Roman" pitchFamily="18" charset="0"/>
                <a:cs typeface="Times New Roman" pitchFamily="18" charset="0"/>
              </a:rPr>
              <a:t>The Inability to Say 'No':</a:t>
            </a:r>
            <a:r>
              <a:rPr lang="en-US" sz="2400" dirty="0">
                <a:latin typeface="Times New Roman" pitchFamily="18" charset="0"/>
                <a:cs typeface="Times New Roman" pitchFamily="18" charset="0"/>
              </a:rPr>
              <a:t> A good number of people lack the skill to say 'No', for the fear of </a:t>
            </a:r>
            <a:r>
              <a:rPr lang="en-US" sz="2400" dirty="0" smtClean="0">
                <a:latin typeface="Times New Roman" pitchFamily="18" charset="0"/>
                <a:cs typeface="Times New Roman" pitchFamily="18" charset="0"/>
              </a:rPr>
              <a:t>upsetting </a:t>
            </a:r>
            <a:r>
              <a:rPr lang="en-US" sz="2400" dirty="0">
                <a:latin typeface="Times New Roman" pitchFamily="18" charset="0"/>
                <a:cs typeface="Times New Roman" pitchFamily="18" charset="0"/>
              </a:rPr>
              <a:t>people. This lands up in doing unnecessary activities</a:t>
            </a:r>
            <a:r>
              <a:rPr lang="en-US" sz="2400" dirty="0" smtClean="0">
                <a:latin typeface="Times New Roman" pitchFamily="18" charset="0"/>
                <a:cs typeface="Times New Roman" pitchFamily="18" charset="0"/>
              </a:rPr>
              <a:t>.</a:t>
            </a:r>
          </a:p>
          <a:p>
            <a:pPr marL="457200" indent="-457200">
              <a:buFont typeface="+mj-lt"/>
              <a:buAutoNum type="arabicParenR" startAt="8"/>
            </a:pPr>
            <a:endParaRPr lang="en-US" sz="2400" dirty="0">
              <a:latin typeface="Times New Roman" pitchFamily="18" charset="0"/>
              <a:cs typeface="Times New Roman" pitchFamily="18" charset="0"/>
            </a:endParaRPr>
          </a:p>
          <a:p>
            <a:pPr marL="457200" indent="-457200">
              <a:buFont typeface="+mj-lt"/>
              <a:buAutoNum type="arabicParenR" startAt="8"/>
            </a:pPr>
            <a:r>
              <a:rPr lang="en-US" sz="2400" b="1" dirty="0">
                <a:latin typeface="Times New Roman" pitchFamily="18" charset="0"/>
                <a:cs typeface="Times New Roman" pitchFamily="18" charset="0"/>
              </a:rPr>
              <a:t>Meetings:</a:t>
            </a:r>
            <a:r>
              <a:rPr lang="en-US" sz="2400" dirty="0">
                <a:latin typeface="Times New Roman" pitchFamily="18" charset="0"/>
                <a:cs typeface="Times New Roman" pitchFamily="18" charset="0"/>
              </a:rPr>
              <a:t> It is estimated that an average manager spends about 17 hours a week in attending meetings. A lot of time can be saved if meetings are planned and only - relevant matters are discussed</a:t>
            </a:r>
          </a:p>
        </p:txBody>
      </p:sp>
    </p:spTree>
    <p:extLst>
      <p:ext uri="{BB962C8B-B14F-4D97-AF65-F5344CB8AC3E}">
        <p14:creationId xmlns:p14="http://schemas.microsoft.com/office/powerpoint/2010/main" val="39034285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05349"/>
            <a:ext cx="9961601" cy="461665"/>
          </a:xfrm>
          <a:prstGeom prst="rect">
            <a:avLst/>
          </a:prstGeom>
        </p:spPr>
        <p:txBody>
          <a:bodyPr wrap="square">
            <a:spAutoFit/>
          </a:bodyPr>
          <a:lstStyle/>
          <a:p>
            <a:pPr marL="285750" indent="-285750">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EFFECTIVE STRATEGIES FOR TIME MANAGEMENT</a:t>
            </a:r>
          </a:p>
        </p:txBody>
      </p:sp>
      <p:sp>
        <p:nvSpPr>
          <p:cNvPr id="5" name="Rectangle 4"/>
          <p:cNvSpPr/>
          <p:nvPr/>
        </p:nvSpPr>
        <p:spPr>
          <a:xfrm>
            <a:off x="0" y="708883"/>
            <a:ext cx="12037325" cy="6001643"/>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1.Set </a:t>
            </a:r>
            <a:r>
              <a:rPr lang="en-US" sz="2400" b="1" dirty="0">
                <a:latin typeface="Times New Roman" panose="02020603050405020304" pitchFamily="18" charset="0"/>
                <a:cs typeface="Times New Roman" panose="02020603050405020304" pitchFamily="18" charset="0"/>
              </a:rPr>
              <a:t>Goals and Plan: </a:t>
            </a:r>
            <a:r>
              <a:rPr lang="en-US" sz="2400" dirty="0">
                <a:latin typeface="Times New Roman" panose="02020603050405020304" pitchFamily="18" charset="0"/>
                <a:cs typeface="Times New Roman" panose="02020603050405020304" pitchFamily="18" charset="0"/>
              </a:rPr>
              <a:t>Most successful people have clearly defined written goals. The goals must be reviewed constantly. Without a goal, people tend to just drift personally and professionally. </a:t>
            </a:r>
          </a:p>
          <a:p>
            <a:r>
              <a:rPr lang="en-US" sz="2400" dirty="0">
                <a:latin typeface="Times New Roman" panose="02020603050405020304" pitchFamily="18" charset="0"/>
                <a:cs typeface="Times New Roman" panose="02020603050405020304" pitchFamily="18" charset="0"/>
              </a:rPr>
              <a:t>One cannot achieve goals without a plan. The monthly or yearly plan may be reviewed daily or weekly and reset the plan as your achievements are met.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2.Prioritize </a:t>
            </a:r>
            <a:r>
              <a:rPr lang="en-US" sz="2400" b="1" dirty="0">
                <a:latin typeface="Times New Roman" panose="02020603050405020304" pitchFamily="18" charset="0"/>
                <a:cs typeface="Times New Roman" panose="02020603050405020304" pitchFamily="18" charset="0"/>
              </a:rPr>
              <a:t>your Time: </a:t>
            </a:r>
            <a:r>
              <a:rPr lang="en-US" sz="2400" dirty="0">
                <a:latin typeface="Times New Roman" panose="02020603050405020304" pitchFamily="18" charset="0"/>
                <a:cs typeface="Times New Roman" panose="02020603050405020304" pitchFamily="18" charset="0"/>
              </a:rPr>
              <a:t>Managing your time effectively requires a distinction between what is important and what is urgent. Some people may give more priority to urgent matters, which may not be important, and others may give priority to important matters, which could easily be done at a later time</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3.Use </a:t>
            </a:r>
            <a:r>
              <a:rPr lang="en-US" sz="2400" b="1" dirty="0">
                <a:latin typeface="Times New Roman" panose="02020603050405020304" pitchFamily="18" charset="0"/>
                <a:cs typeface="Times New Roman" panose="02020603050405020304" pitchFamily="18" charset="0"/>
              </a:rPr>
              <a:t>a Planning Tool</a:t>
            </a:r>
            <a:r>
              <a:rPr lang="en-US" sz="2400" dirty="0">
                <a:latin typeface="Times New Roman" panose="02020603050405020304" pitchFamily="18" charset="0"/>
                <a:cs typeface="Times New Roman" panose="02020603050405020304" pitchFamily="18" charset="0"/>
              </a:rPr>
              <a:t>: Time management experts recommend using a personal planning tool to improve your productivity. Examples of personal planning tools include electronic planners, pocket diaries, calendars, computer programs, wall charts, index cards and notebooks. Writing down your tasks, schedules, and memory joggers can free your mind to focus on your priorities.</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2592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62113" cy="535627"/>
          </a:xfrm>
        </p:spPr>
        <p:txBody>
          <a:bodyPr>
            <a:normAutofit fontScale="90000"/>
          </a:bodyPr>
          <a:lstStyle/>
          <a:p>
            <a:pPr algn="ctr"/>
            <a:r>
              <a:rPr lang="en-US" sz="3600" dirty="0" smtClean="0">
                <a:latin typeface="Times New Roman" panose="02020603050405020304" pitchFamily="18" charset="0"/>
                <a:cs typeface="Times New Roman" panose="02020603050405020304" pitchFamily="18" charset="0"/>
              </a:rPr>
              <a:t>FUNCTIONS OF ORGANIZATIONAL CULTURE</a:t>
            </a:r>
            <a:endParaRPr lang="en-US" sz="3600" dirty="0"/>
          </a:p>
        </p:txBody>
      </p:sp>
      <p:sp>
        <p:nvSpPr>
          <p:cNvPr id="3" name="Content Placeholder 2"/>
          <p:cNvSpPr>
            <a:spLocks noGrp="1"/>
          </p:cNvSpPr>
          <p:nvPr>
            <p:ph idx="1"/>
          </p:nvPr>
        </p:nvSpPr>
        <p:spPr>
          <a:xfrm>
            <a:off x="0" y="750628"/>
            <a:ext cx="11353800" cy="6107372"/>
          </a:xfrm>
        </p:spPr>
        <p:txBody>
          <a:bodyPr>
            <a:normAutofit/>
          </a:bodyPr>
          <a:lstStyle/>
          <a:p>
            <a:pPr marL="514350" indent="-514350">
              <a:buFont typeface="+mj-lt"/>
              <a:buAutoNum type="arabicPeriod" startAt="5"/>
            </a:pPr>
            <a:r>
              <a:rPr lang="en-US" sz="2000" dirty="0" smtClean="0">
                <a:latin typeface="Times New Roman" panose="02020603050405020304" pitchFamily="18" charset="0"/>
                <a:cs typeface="Times New Roman" panose="02020603050405020304" pitchFamily="18" charset="0"/>
              </a:rPr>
              <a:t>Innovation : Organizational culture fosters innovation. This is possible when organization encourages :</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Openness to new ideas</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Participative decision-making</a:t>
            </a:r>
          </a:p>
          <a:p>
            <a:pPr lvl="1">
              <a:buFont typeface="Courier New" panose="02070309020205020404" pitchFamily="49" charset="0"/>
              <a:buChar char="o"/>
            </a:pPr>
            <a:r>
              <a:rPr lang="en-US" sz="1800" dirty="0" smtClean="0">
                <a:latin typeface="Times New Roman" panose="02020603050405020304" pitchFamily="18" charset="0"/>
                <a:cs typeface="Times New Roman" panose="02020603050405020304" pitchFamily="18" charset="0"/>
              </a:rPr>
              <a:t>Creative thinking</a:t>
            </a:r>
          </a:p>
          <a:p>
            <a:pPr marL="457200" indent="-457200">
              <a:buFont typeface="+mj-lt"/>
              <a:buAutoNum type="arabicPeriod" startAt="6"/>
            </a:pPr>
            <a:r>
              <a:rPr lang="en-US" sz="2000" dirty="0" smtClean="0">
                <a:latin typeface="Times New Roman" panose="02020603050405020304" pitchFamily="18" charset="0"/>
                <a:cs typeface="Times New Roman" panose="02020603050405020304" pitchFamily="18" charset="0"/>
              </a:rPr>
              <a:t>Higher Efficiency: A good organization culture brings higher efficiency to the organization. It motivates the employees to perform better. When employees are properly motivated, they can produce the best possible returns at the lowest possible cost. This is because of optimum utilization of resources by the employees.</a:t>
            </a:r>
          </a:p>
          <a:p>
            <a:pPr marL="457200" indent="-457200">
              <a:buFont typeface="+mj-lt"/>
              <a:buAutoNum type="arabicPeriod" startAt="6"/>
            </a:pPr>
            <a:r>
              <a:rPr lang="en-US" sz="2000" dirty="0" smtClean="0">
                <a:latin typeface="Times New Roman" panose="02020603050405020304" pitchFamily="18" charset="0"/>
                <a:cs typeface="Times New Roman" panose="02020603050405020304" pitchFamily="18" charset="0"/>
              </a:rPr>
              <a:t>Corporate Image: A good organizational culture develops and enhances corporate image. Corporate image comprises all the visual, verbal and </a:t>
            </a:r>
            <a:r>
              <a:rPr lang="en-US" sz="2000" dirty="0" err="1" smtClean="0">
                <a:latin typeface="Times New Roman" panose="02020603050405020304" pitchFamily="18" charset="0"/>
                <a:cs typeface="Times New Roman" panose="02020603050405020304" pitchFamily="18" charset="0"/>
              </a:rPr>
              <a:t>behavioural</a:t>
            </a:r>
            <a:r>
              <a:rPr lang="en-US" sz="2000" dirty="0" smtClean="0">
                <a:latin typeface="Times New Roman" panose="02020603050405020304" pitchFamily="18" charset="0"/>
                <a:cs typeface="Times New Roman" panose="02020603050405020304" pitchFamily="18" charset="0"/>
              </a:rPr>
              <a:t> elements that make up the organization. The corporate image communicates the organization's mission, the style of its leadership, the capabilities of its employees, and its role in the market place and in the society. A sound organizational culture creates confidence in the minds of customers, employees, shareholders, etc. Hence, it is vital for improving corporate image.</a:t>
            </a:r>
          </a:p>
          <a:p>
            <a:pPr marL="457200" indent="-457200">
              <a:buFont typeface="+mj-lt"/>
              <a:buAutoNum type="arabicPeriod" startAt="6"/>
            </a:pPr>
            <a:r>
              <a:rPr lang="en-US" sz="2000" dirty="0" smtClean="0">
                <a:latin typeface="Times New Roman" panose="02020603050405020304" pitchFamily="18" charset="0"/>
                <a:cs typeface="Times New Roman" panose="02020603050405020304" pitchFamily="18" charset="0"/>
              </a:rPr>
              <a:t>Higher Performance : A strong organizational culture results in commitment and dedication among employees. It consists of sound human resource policies relating to selection, placement, promotions, performance appraisal, etc. A fair and impartial work environment gives a sense of security and satisfaction among employees. Hence, they are motivated and can perform their jobs better. Better employee performance leads to higher organizational efficiency and effectiveness.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3928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8364" y="381843"/>
            <a:ext cx="11627893" cy="5632311"/>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4. Avoid </a:t>
            </a:r>
            <a:r>
              <a:rPr lang="en-US" sz="2400" b="1" dirty="0">
                <a:latin typeface="Times New Roman" panose="02020603050405020304" pitchFamily="18" charset="0"/>
                <a:cs typeface="Times New Roman" panose="02020603050405020304" pitchFamily="18" charset="0"/>
              </a:rPr>
              <a:t>Multi Tasking: </a:t>
            </a:r>
            <a:r>
              <a:rPr lang="en-US" sz="2400" dirty="0">
                <a:latin typeface="Times New Roman" panose="02020603050405020304" pitchFamily="18" charset="0"/>
                <a:cs typeface="Times New Roman" panose="02020603050405020304" pitchFamily="18" charset="0"/>
              </a:rPr>
              <a:t>Recent psychological studies have shown that multi-tasking does not actually save time. In fact, the opposite is often true. You lose time when switching from one task to another, resulting in a loss of productivity. Routine multi tasking may lead to difficulty in concentrating and maintaining focus when needed</a:t>
            </a:r>
            <a:r>
              <a:rPr lang="en-US" sz="2400" dirty="0" smtClean="0">
                <a:latin typeface="Times New Roman" panose="02020603050405020304" pitchFamily="18" charset="0"/>
                <a:cs typeface="Times New Roman" panose="02020603050405020304" pitchFamily="18" charset="0"/>
              </a:rPr>
              <a:t>.</a:t>
            </a:r>
          </a:p>
          <a:p>
            <a:endParaRPr lang="en-US" sz="2400" dirty="0" smtClean="0">
              <a:latin typeface="Times New Roman" panose="02020603050405020304" pitchFamily="18" charset="0"/>
              <a:cs typeface="Times New Roman" panose="02020603050405020304" pitchFamily="18" charset="0"/>
            </a:endParaRPr>
          </a:p>
          <a:p>
            <a:r>
              <a:rPr lang="en-US" sz="2400" b="1" dirty="0" smtClean="0">
                <a:latin typeface="Times New Roman" pitchFamily="18" charset="0"/>
                <a:cs typeface="Times New Roman" pitchFamily="18" charset="0"/>
              </a:rPr>
              <a:t>5. Stay </a:t>
            </a:r>
            <a:r>
              <a:rPr lang="en-US" sz="2400" b="1" dirty="0">
                <a:latin typeface="Times New Roman" pitchFamily="18" charset="0"/>
                <a:cs typeface="Times New Roman" pitchFamily="18" charset="0"/>
              </a:rPr>
              <a:t>Fit and Fine: </a:t>
            </a:r>
            <a:r>
              <a:rPr lang="en-US" sz="2400" dirty="0">
                <a:latin typeface="Times New Roman" pitchFamily="18" charset="0"/>
                <a:cs typeface="Times New Roman" pitchFamily="18" charset="0"/>
              </a:rPr>
              <a:t>The care and attention you give yourself is an important investment of time. </a:t>
            </a:r>
          </a:p>
          <a:p>
            <a:pPr lvl="1">
              <a:buClrTx/>
            </a:pPr>
            <a:r>
              <a:rPr lang="en-US" sz="2400" dirty="0">
                <a:latin typeface="Times New Roman" pitchFamily="18" charset="0"/>
                <a:cs typeface="Times New Roman" pitchFamily="18" charset="0"/>
              </a:rPr>
              <a:t>Scheduling time to relax, or do nothing, can help you rejuvenate both physically and mentally, enabling you to accomplish tasks more quickly and easily. Learn to manage time according your biological clock by scheduling priority tasks during your peak time of day, the time your energy level and concentration are at their best. Poor time management can result in fatigue, moodiness, and more frequent illness. To reduce stress, you should reward yourself for a time management success. Take time to recognize that you have accomplished a major task or challenge before moving on to the next activity.</a:t>
            </a:r>
          </a:p>
          <a:p>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0193644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87236"/>
            <a:ext cx="8104410" cy="461665"/>
          </a:xfrm>
          <a:prstGeom prst="rect">
            <a:avLst/>
          </a:prstGeom>
        </p:spPr>
        <p:txBody>
          <a:bodyPr wrap="square">
            <a:spAutoFit/>
          </a:bodyPr>
          <a:lstStyle/>
          <a:p>
            <a:pPr marL="342900" indent="-342900">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Meaning Of Stress</a:t>
            </a:r>
          </a:p>
        </p:txBody>
      </p:sp>
      <p:sp>
        <p:nvSpPr>
          <p:cNvPr id="5" name="Rectangle 4"/>
          <p:cNvSpPr/>
          <p:nvPr/>
        </p:nvSpPr>
        <p:spPr>
          <a:xfrm>
            <a:off x="154674" y="792287"/>
            <a:ext cx="11718878" cy="5632311"/>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Meaning : </a:t>
            </a:r>
            <a:r>
              <a:rPr lang="en-US" sz="2400" dirty="0" smtClean="0">
                <a:latin typeface="Times New Roman" panose="02020603050405020304" pitchFamily="18" charset="0"/>
                <a:cs typeface="Times New Roman" panose="02020603050405020304" pitchFamily="18" charset="0"/>
              </a:rPr>
              <a:t>Stress </a:t>
            </a:r>
            <a:r>
              <a:rPr lang="en-US" sz="2400" dirty="0">
                <a:latin typeface="Times New Roman" panose="02020603050405020304" pitchFamily="18" charset="0"/>
                <a:cs typeface="Times New Roman" panose="02020603050405020304" pitchFamily="18" charset="0"/>
              </a:rPr>
              <a:t>is the general term applied to the pressures people feel in life. The presence of stress at work is almost inevitable in many jobs.</a:t>
            </a:r>
          </a:p>
          <a:p>
            <a:r>
              <a:rPr lang="en-US" sz="2400" dirty="0">
                <a:latin typeface="Times New Roman" panose="02020603050405020304" pitchFamily="18" charset="0"/>
                <a:cs typeface="Times New Roman" panose="02020603050405020304" pitchFamily="18" charset="0"/>
              </a:rPr>
              <a:t>Stress may be defined as a state of imbalance arising due to excessive psychological and/or physiological demands on a person. Dr. Hans </a:t>
            </a:r>
            <a:r>
              <a:rPr lang="en-US" sz="2400" dirty="0" err="1">
                <a:latin typeface="Times New Roman" panose="02020603050405020304" pitchFamily="18" charset="0"/>
                <a:cs typeface="Times New Roman" panose="02020603050405020304" pitchFamily="18" charset="0"/>
              </a:rPr>
              <a:t>Selye</a:t>
            </a:r>
            <a:r>
              <a:rPr lang="en-US" sz="2400" dirty="0">
                <a:latin typeface="Times New Roman" panose="02020603050405020304" pitchFamily="18" charset="0"/>
                <a:cs typeface="Times New Roman" panose="02020603050405020304" pitchFamily="18" charset="0"/>
              </a:rPr>
              <a:t>, one of the leading authorities on the concept of stress, described stress as “the rate of all wear and tear caused by life.”</a:t>
            </a:r>
          </a:p>
          <a:p>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Fred </a:t>
            </a:r>
            <a:r>
              <a:rPr lang="en-US" sz="2400" b="1" dirty="0" err="1">
                <a:latin typeface="Times New Roman" panose="02020603050405020304" pitchFamily="18" charset="0"/>
                <a:cs typeface="Times New Roman" panose="02020603050405020304" pitchFamily="18" charset="0"/>
              </a:rPr>
              <a:t>Luthans</a:t>
            </a:r>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defines stress as “an adaptive response to an external situation that results in physical, psychological, and/or </a:t>
            </a:r>
            <a:r>
              <a:rPr lang="en-US" sz="2400" dirty="0" err="1">
                <a:latin typeface="Times New Roman" panose="02020603050405020304" pitchFamily="18" charset="0"/>
                <a:cs typeface="Times New Roman" panose="02020603050405020304" pitchFamily="18" charset="0"/>
              </a:rPr>
              <a:t>behavioural</a:t>
            </a:r>
            <a:r>
              <a:rPr lang="en-US" sz="2400" dirty="0">
                <a:latin typeface="Times New Roman" panose="02020603050405020304" pitchFamily="18" charset="0"/>
                <a:cs typeface="Times New Roman" panose="02020603050405020304" pitchFamily="18" charset="0"/>
              </a:rPr>
              <a:t> deviations for </a:t>
            </a:r>
            <a:r>
              <a:rPr lang="en-US" sz="2400" dirty="0" err="1">
                <a:latin typeface="Times New Roman" panose="02020603050405020304" pitchFamily="18" charset="0"/>
                <a:cs typeface="Times New Roman" panose="02020603050405020304" pitchFamily="18" charset="0"/>
              </a:rPr>
              <a:t>organisational</a:t>
            </a:r>
            <a:r>
              <a:rPr lang="en-US" sz="2400" dirty="0">
                <a:latin typeface="Times New Roman" panose="02020603050405020304" pitchFamily="18" charset="0"/>
                <a:cs typeface="Times New Roman" panose="02020603050405020304" pitchFamily="18" charset="0"/>
              </a:rPr>
              <a:t> participants.”</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It is to be noted that stress can be positive or negative. </a:t>
            </a:r>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Stress </a:t>
            </a:r>
            <a:r>
              <a:rPr lang="en-US" sz="2400" dirty="0">
                <a:latin typeface="Times New Roman" panose="02020603050405020304" pitchFamily="18" charset="0"/>
                <a:cs typeface="Times New Roman" panose="02020603050405020304" pitchFamily="18" charset="0"/>
              </a:rPr>
              <a:t>is </a:t>
            </a:r>
            <a:r>
              <a:rPr lang="en-US" sz="2400" dirty="0" smtClean="0">
                <a:latin typeface="Times New Roman" panose="02020603050405020304" pitchFamily="18" charset="0"/>
                <a:cs typeface="Times New Roman" panose="02020603050405020304" pitchFamily="18" charset="0"/>
              </a:rPr>
              <a:t>said to </a:t>
            </a:r>
            <a:r>
              <a:rPr lang="en-US" sz="2400" dirty="0">
                <a:latin typeface="Times New Roman" panose="02020603050405020304" pitchFamily="18" charset="0"/>
                <a:cs typeface="Times New Roman" panose="02020603050405020304" pitchFamily="18" charset="0"/>
              </a:rPr>
              <a:t>be positive when the situation offers an opportunity for a </a:t>
            </a:r>
            <a:r>
              <a:rPr lang="en-US" sz="2400" dirty="0" smtClean="0">
                <a:latin typeface="Times New Roman" panose="02020603050405020304" pitchFamily="18" charset="0"/>
                <a:cs typeface="Times New Roman" panose="02020603050405020304" pitchFamily="18" charset="0"/>
              </a:rPr>
              <a:t>person to </a:t>
            </a:r>
            <a:r>
              <a:rPr lang="en-US" sz="2400" dirty="0">
                <a:latin typeface="Times New Roman" panose="02020603050405020304" pitchFamily="18" charset="0"/>
                <a:cs typeface="Times New Roman" panose="02020603050405020304" pitchFamily="18" charset="0"/>
              </a:rPr>
              <a:t>gain something. Eustress is the term used to describe </a:t>
            </a:r>
            <a:r>
              <a:rPr lang="en-US" sz="2400" dirty="0" smtClean="0">
                <a:latin typeface="Times New Roman" panose="02020603050405020304" pitchFamily="18" charset="0"/>
                <a:cs typeface="Times New Roman" panose="02020603050405020304" pitchFamily="18" charset="0"/>
              </a:rPr>
              <a:t>positive stress</a:t>
            </a:r>
            <a:r>
              <a:rPr lang="en-US" sz="2400" dirty="0">
                <a:latin typeface="Times New Roman" panose="02020603050405020304" pitchFamily="18" charset="0"/>
                <a:cs typeface="Times New Roman" panose="02020603050405020304" pitchFamily="18" charset="0"/>
              </a:rPr>
              <a:t>. Eustress can act as a motivator for peak performance. </a:t>
            </a:r>
            <a:r>
              <a:rPr lang="en-US" sz="2400" dirty="0" smtClean="0">
                <a:latin typeface="Times New Roman" panose="02020603050405020304" pitchFamily="18" charset="0"/>
                <a:cs typeface="Times New Roman" panose="02020603050405020304" pitchFamily="18" charset="0"/>
              </a:rPr>
              <a:t>Stress is </a:t>
            </a:r>
            <a:r>
              <a:rPr lang="en-US" sz="2400" dirty="0">
                <a:latin typeface="Times New Roman" panose="02020603050405020304" pitchFamily="18" charset="0"/>
                <a:cs typeface="Times New Roman" panose="02020603050405020304" pitchFamily="18" charset="0"/>
              </a:rPr>
              <a:t>said to be negative when a person faces social, </a:t>
            </a:r>
            <a:r>
              <a:rPr lang="en-US" sz="2400" dirty="0" err="1">
                <a:latin typeface="Times New Roman" panose="02020603050405020304" pitchFamily="18" charset="0"/>
                <a:cs typeface="Times New Roman" panose="02020603050405020304" pitchFamily="18" charset="0"/>
              </a:rPr>
              <a:t>physical,organisational</a:t>
            </a:r>
            <a:r>
              <a:rPr lang="en-US" sz="2400" dirty="0">
                <a:latin typeface="Times New Roman" panose="02020603050405020304" pitchFamily="18" charset="0"/>
                <a:cs typeface="Times New Roman" panose="02020603050405020304" pitchFamily="18" charset="0"/>
              </a:rPr>
              <a:t>, and emotional problems.</a:t>
            </a:r>
          </a:p>
        </p:txBody>
      </p:sp>
    </p:spTree>
    <p:extLst>
      <p:ext uri="{BB962C8B-B14F-4D97-AF65-F5344CB8AC3E}">
        <p14:creationId xmlns:p14="http://schemas.microsoft.com/office/powerpoint/2010/main" val="37851849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493" y="0"/>
            <a:ext cx="12069170" cy="7478970"/>
          </a:xfrm>
          <a:prstGeom prst="rect">
            <a:avLst/>
          </a:prstGeom>
        </p:spPr>
        <p:txBody>
          <a:bodyPr wrap="square">
            <a:spAutoFit/>
          </a:bodyPr>
          <a:lstStyle/>
          <a:p>
            <a:r>
              <a:rPr lang="en-US" sz="2400" dirty="0">
                <a:latin typeface="Times New Roman" panose="02020603050405020304" pitchFamily="18" charset="0"/>
                <a:cs typeface="Times New Roman" pitchFamily="18" charset="0"/>
              </a:rPr>
              <a:t>When stress becomes excessive, employees develop various symptoms of stress that can harm their job performance and health, and even threaten their ability to cope with the environment. People who are stressed may become nervous, chronically worried, and are easily provoked to anger. They are unable to relax and may be  </a:t>
            </a:r>
            <a:r>
              <a:rPr lang="en-US" sz="2400" dirty="0" err="1">
                <a:latin typeface="Times New Roman" pitchFamily="18" charset="0"/>
                <a:cs typeface="Times New Roman" pitchFamily="18" charset="0"/>
              </a:rPr>
              <a:t>unco</a:t>
            </a:r>
            <a:r>
              <a:rPr lang="en-US" sz="2400" dirty="0">
                <a:latin typeface="Times New Roman" pitchFamily="18" charset="0"/>
                <a:cs typeface="Times New Roman" pitchFamily="18" charset="0"/>
              </a:rPr>
              <a:t>-operative.</a:t>
            </a:r>
          </a:p>
          <a:p>
            <a:r>
              <a:rPr lang="en-US" sz="2400" dirty="0">
                <a:latin typeface="Times New Roman" pitchFamily="18" charset="0"/>
                <a:cs typeface="Times New Roman" pitchFamily="18" charset="0"/>
              </a:rPr>
              <a:t>The typical negative symptoms of unmanaged stress can be classified as</a:t>
            </a:r>
            <a:r>
              <a:rPr lang="en-US" sz="2400" dirty="0" smtClean="0">
                <a:latin typeface="Times New Roman" pitchFamily="18" charset="0"/>
                <a:cs typeface="Times New Roman" pitchFamily="18" charset="0"/>
              </a:rPr>
              <a:t>:</a:t>
            </a:r>
          </a:p>
          <a:p>
            <a:endParaRPr lang="en-US" sz="2400" dirty="0">
              <a:latin typeface="Times New Roman" pitchFamily="18" charset="0"/>
              <a:cs typeface="Times New Roman" pitchFamily="18" charset="0"/>
            </a:endParaRPr>
          </a:p>
          <a:p>
            <a:pPr marL="457200" indent="-457200">
              <a:buClrTx/>
              <a:buFont typeface="+mj-lt"/>
              <a:buAutoNum type="arabicParenR"/>
            </a:pPr>
            <a:r>
              <a:rPr lang="en-US" sz="2400" b="1" dirty="0">
                <a:latin typeface="Times New Roman" pitchFamily="18" charset="0"/>
                <a:cs typeface="Times New Roman" pitchFamily="18" charset="0"/>
              </a:rPr>
              <a:t>Physiological Symptoms, </a:t>
            </a:r>
            <a:r>
              <a:rPr lang="en-US" sz="2400" dirty="0">
                <a:latin typeface="Times New Roman" pitchFamily="18" charset="0"/>
                <a:cs typeface="Times New Roman" pitchFamily="18" charset="0"/>
              </a:rPr>
              <a:t>which include:</a:t>
            </a:r>
          </a:p>
          <a:p>
            <a:pPr>
              <a:buClrTx/>
              <a:buFont typeface="Wingdings" pitchFamily="2" charset="2"/>
              <a:buChar char="Ø"/>
            </a:pPr>
            <a:r>
              <a:rPr lang="en-US" sz="2400" dirty="0">
                <a:latin typeface="Times New Roman" pitchFamily="18" charset="0"/>
                <a:cs typeface="Times New Roman" pitchFamily="18" charset="0"/>
              </a:rPr>
              <a:t>Ulcers </a:t>
            </a:r>
          </a:p>
          <a:p>
            <a:pPr>
              <a:buClrTx/>
              <a:buFont typeface="Wingdings" pitchFamily="2" charset="2"/>
              <a:buChar char="Ø"/>
            </a:pPr>
            <a:r>
              <a:rPr lang="en-US" sz="2400" dirty="0">
                <a:latin typeface="Times New Roman" pitchFamily="18" charset="0"/>
                <a:cs typeface="Times New Roman" pitchFamily="18" charset="0"/>
              </a:rPr>
              <a:t>Digestive problems </a:t>
            </a:r>
          </a:p>
          <a:p>
            <a:pPr>
              <a:buClrTx/>
              <a:buFont typeface="Wingdings" pitchFamily="2" charset="2"/>
              <a:buChar char="Ø"/>
            </a:pPr>
            <a:r>
              <a:rPr lang="en-US" sz="2400" dirty="0">
                <a:latin typeface="Times New Roman" pitchFamily="18" charset="0"/>
                <a:cs typeface="Times New Roman" pitchFamily="18" charset="0"/>
              </a:rPr>
              <a:t>Headaches </a:t>
            </a:r>
          </a:p>
          <a:p>
            <a:pPr>
              <a:buClrTx/>
              <a:buFont typeface="Wingdings" pitchFamily="2" charset="2"/>
              <a:buChar char="Ø"/>
            </a:pPr>
            <a:r>
              <a:rPr lang="en-US" sz="2400" dirty="0">
                <a:latin typeface="Times New Roman" pitchFamily="18" charset="0"/>
                <a:cs typeface="Times New Roman" pitchFamily="18" charset="0"/>
              </a:rPr>
              <a:t>High blood pressure </a:t>
            </a:r>
          </a:p>
          <a:p>
            <a:pPr>
              <a:buClrTx/>
              <a:buFont typeface="Wingdings" pitchFamily="2" charset="2"/>
              <a:buChar char="Ø"/>
            </a:pPr>
            <a:r>
              <a:rPr lang="en-US" sz="2400" dirty="0">
                <a:latin typeface="Times New Roman" pitchFamily="18" charset="0"/>
                <a:cs typeface="Times New Roman" pitchFamily="18" charset="0"/>
              </a:rPr>
              <a:t>Sleep </a:t>
            </a:r>
            <a:r>
              <a:rPr lang="en-US" sz="2400" dirty="0" smtClean="0">
                <a:latin typeface="Times New Roman" pitchFamily="18" charset="0"/>
                <a:cs typeface="Times New Roman" pitchFamily="18" charset="0"/>
              </a:rPr>
              <a:t>disruption</a:t>
            </a:r>
          </a:p>
          <a:p>
            <a:pPr>
              <a:buClrTx/>
              <a:buFont typeface="Wingdings" pitchFamily="2" charset="2"/>
              <a:buChar char="Ø"/>
            </a:pPr>
            <a:endParaRPr lang="en-US" sz="2400" dirty="0">
              <a:latin typeface="Times New Roman" pitchFamily="18" charset="0"/>
              <a:cs typeface="Times New Roman" pitchFamily="18" charset="0"/>
            </a:endParaRPr>
          </a:p>
          <a:p>
            <a:pPr>
              <a:buClrTx/>
            </a:pPr>
            <a:r>
              <a:rPr lang="en-US" sz="2400" b="1" dirty="0" smtClean="0">
                <a:latin typeface="Times New Roman" pitchFamily="18" charset="0"/>
                <a:cs typeface="Times New Roman" pitchFamily="18" charset="0"/>
              </a:rPr>
              <a:t>2. Psychological </a:t>
            </a:r>
            <a:r>
              <a:rPr lang="en-US" sz="2400" b="1" dirty="0">
                <a:latin typeface="Times New Roman" pitchFamily="18" charset="0"/>
                <a:cs typeface="Times New Roman" pitchFamily="18" charset="0"/>
              </a:rPr>
              <a:t>Symptoms</a:t>
            </a:r>
            <a:r>
              <a:rPr lang="en-US" sz="2400" dirty="0">
                <a:latin typeface="Times New Roman" pitchFamily="18" charset="0"/>
                <a:cs typeface="Times New Roman" pitchFamily="18" charset="0"/>
              </a:rPr>
              <a:t>, which include:</a:t>
            </a:r>
          </a:p>
          <a:p>
            <a:pPr>
              <a:buClrTx/>
              <a:buFont typeface="Wingdings" pitchFamily="2" charset="2"/>
              <a:buChar char="Ø"/>
            </a:pPr>
            <a:r>
              <a:rPr lang="en-US" sz="2400" dirty="0">
                <a:latin typeface="Times New Roman" pitchFamily="18" charset="0"/>
                <a:cs typeface="Times New Roman" pitchFamily="18" charset="0"/>
              </a:rPr>
              <a:t>Emotional instability</a:t>
            </a:r>
          </a:p>
          <a:p>
            <a:pPr>
              <a:buClrTx/>
              <a:buFont typeface="Wingdings" pitchFamily="2" charset="2"/>
              <a:buChar char="Ø"/>
            </a:pPr>
            <a:r>
              <a:rPr lang="en-US" sz="2400" dirty="0">
                <a:latin typeface="Times New Roman" pitchFamily="18" charset="0"/>
                <a:cs typeface="Times New Roman" pitchFamily="18" charset="0"/>
              </a:rPr>
              <a:t>Moodiness</a:t>
            </a:r>
          </a:p>
          <a:p>
            <a:pPr>
              <a:buClrTx/>
              <a:buFont typeface="Wingdings" pitchFamily="2" charset="2"/>
              <a:buChar char="Ø"/>
            </a:pPr>
            <a:r>
              <a:rPr lang="en-US" sz="2400" dirty="0">
                <a:latin typeface="Times New Roman" pitchFamily="18" charset="0"/>
                <a:cs typeface="Times New Roman" pitchFamily="18" charset="0"/>
              </a:rPr>
              <a:t>Nervousness and tension</a:t>
            </a:r>
          </a:p>
          <a:p>
            <a:pPr>
              <a:buClrTx/>
              <a:buFont typeface="Wingdings" pitchFamily="2" charset="2"/>
              <a:buChar char="Ø"/>
            </a:pPr>
            <a:r>
              <a:rPr lang="en-US" sz="2400" dirty="0">
                <a:latin typeface="Times New Roman" pitchFamily="18" charset="0"/>
                <a:cs typeface="Times New Roman" pitchFamily="18" charset="0"/>
              </a:rPr>
              <a:t>Chronic worry</a:t>
            </a:r>
          </a:p>
          <a:p>
            <a:pPr>
              <a:buClrTx/>
              <a:buFont typeface="Wingdings" pitchFamily="2" charset="2"/>
              <a:buChar char="Ø"/>
            </a:pPr>
            <a:r>
              <a:rPr lang="en-US" sz="2400" dirty="0">
                <a:latin typeface="Times New Roman" pitchFamily="18" charset="0"/>
                <a:cs typeface="Times New Roman" pitchFamily="18" charset="0"/>
              </a:rPr>
              <a:t>Depression</a:t>
            </a:r>
          </a:p>
          <a:p>
            <a:pPr>
              <a:buClrTx/>
              <a:buFont typeface="Wingdings" pitchFamily="2" charset="2"/>
              <a:buChar char="Ø"/>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40930343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1152" y="188753"/>
            <a:ext cx="11718878" cy="2677656"/>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3. Behavioural </a:t>
            </a:r>
            <a:r>
              <a:rPr lang="en-US" sz="2400" b="1" dirty="0">
                <a:latin typeface="Times New Roman" panose="02020603050405020304" pitchFamily="18" charset="0"/>
                <a:cs typeface="Times New Roman" panose="02020603050405020304" pitchFamily="18" charset="0"/>
              </a:rPr>
              <a:t>Symptoms</a:t>
            </a:r>
            <a:r>
              <a:rPr lang="en-US" sz="2400" dirty="0">
                <a:latin typeface="Times New Roman" panose="02020603050405020304" pitchFamily="18" charset="0"/>
                <a:cs typeface="Times New Roman" panose="02020603050405020304" pitchFamily="18" charset="0"/>
              </a:rPr>
              <a:t>, which include:</a:t>
            </a:r>
          </a:p>
          <a:p>
            <a:r>
              <a:rPr lang="en-US" sz="2400" dirty="0">
                <a:latin typeface="Times New Roman" panose="02020603050405020304" pitchFamily="18" charset="0"/>
                <a:cs typeface="Times New Roman" panose="02020603050405020304" pitchFamily="18" charset="0"/>
              </a:rPr>
              <a:t>Excessive smoking </a:t>
            </a:r>
          </a:p>
          <a:p>
            <a:r>
              <a:rPr lang="en-US" sz="2400" dirty="0">
                <a:latin typeface="Times New Roman" panose="02020603050405020304" pitchFamily="18" charset="0"/>
                <a:cs typeface="Times New Roman" panose="02020603050405020304" pitchFamily="18" charset="0"/>
              </a:rPr>
              <a:t>Abuse of alcohol or drugs</a:t>
            </a:r>
          </a:p>
          <a:p>
            <a:r>
              <a:rPr lang="en-US" sz="2400" dirty="0">
                <a:latin typeface="Times New Roman" panose="02020603050405020304" pitchFamily="18" charset="0"/>
                <a:cs typeface="Times New Roman" panose="02020603050405020304" pitchFamily="18" charset="0"/>
              </a:rPr>
              <a:t>Absenteeism</a:t>
            </a:r>
          </a:p>
          <a:p>
            <a:r>
              <a:rPr lang="en-US" sz="2400" dirty="0">
                <a:latin typeface="Times New Roman" panose="02020603050405020304" pitchFamily="18" charset="0"/>
                <a:cs typeface="Times New Roman" panose="02020603050405020304" pitchFamily="18" charset="0"/>
              </a:rPr>
              <a:t>Aggression</a:t>
            </a:r>
          </a:p>
          <a:p>
            <a:r>
              <a:rPr lang="en-US" sz="2400" dirty="0">
                <a:latin typeface="Times New Roman" panose="02020603050405020304" pitchFamily="18" charset="0"/>
                <a:cs typeface="Times New Roman" panose="02020603050405020304" pitchFamily="18" charset="0"/>
              </a:rPr>
              <a:t>Safety problems</a:t>
            </a:r>
          </a:p>
          <a:p>
            <a:r>
              <a:rPr lang="en-US" sz="2400" dirty="0">
                <a:latin typeface="Times New Roman" panose="02020603050405020304" pitchFamily="18" charset="0"/>
                <a:cs typeface="Times New Roman" panose="02020603050405020304" pitchFamily="18" charset="0"/>
              </a:rPr>
              <a:t>Performance problems</a:t>
            </a:r>
          </a:p>
        </p:txBody>
      </p:sp>
    </p:spTree>
    <p:extLst>
      <p:ext uri="{BB962C8B-B14F-4D97-AF65-F5344CB8AC3E}">
        <p14:creationId xmlns:p14="http://schemas.microsoft.com/office/powerpoint/2010/main" val="161096772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8843" y="200883"/>
            <a:ext cx="4819067" cy="461665"/>
          </a:xfrm>
          <a:prstGeom prst="rect">
            <a:avLst/>
          </a:prstGeom>
        </p:spPr>
        <p:txBody>
          <a:bodyPr wrap="square">
            <a:spAutoFit/>
          </a:bodyPr>
          <a:lstStyle/>
          <a:p>
            <a:pPr marL="342900" indent="-342900">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Effects Of Stress</a:t>
            </a:r>
          </a:p>
        </p:txBody>
      </p:sp>
      <p:sp>
        <p:nvSpPr>
          <p:cNvPr id="5" name="Rectangle 4"/>
          <p:cNvSpPr/>
          <p:nvPr/>
        </p:nvSpPr>
        <p:spPr>
          <a:xfrm>
            <a:off x="0" y="809979"/>
            <a:ext cx="11723427" cy="5262979"/>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Normally, prolonged exposure to stressful situation produces serious physical psychological and </a:t>
            </a:r>
            <a:r>
              <a:rPr lang="en-US" sz="2400" dirty="0" err="1">
                <a:latin typeface="Times New Roman" panose="02020603050405020304" pitchFamily="18" charset="0"/>
                <a:cs typeface="Times New Roman" panose="02020603050405020304" pitchFamily="18" charset="0"/>
              </a:rPr>
              <a:t>behavioural</a:t>
            </a:r>
            <a:r>
              <a:rPr lang="en-US" sz="2400" dirty="0">
                <a:latin typeface="Times New Roman" panose="02020603050405020304" pitchFamily="18" charset="0"/>
                <a:cs typeface="Times New Roman" panose="02020603050405020304" pitchFamily="18" charset="0"/>
              </a:rPr>
              <a:t> effects. The effects of stress are briefly explained as follows</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1.Effect </a:t>
            </a:r>
            <a:r>
              <a:rPr lang="en-US" sz="2400" b="1" dirty="0">
                <a:latin typeface="Times New Roman" panose="02020603050405020304" pitchFamily="18" charset="0"/>
                <a:cs typeface="Times New Roman" panose="02020603050405020304" pitchFamily="18" charset="0"/>
              </a:rPr>
              <a:t>on Physical Health: </a:t>
            </a:r>
            <a:r>
              <a:rPr lang="en-US" sz="2400" dirty="0">
                <a:latin typeface="Times New Roman" panose="02020603050405020304" pitchFamily="18" charset="0"/>
                <a:cs typeface="Times New Roman" panose="02020603050405020304" pitchFamily="18" charset="0"/>
              </a:rPr>
              <a:t>Medical evidence suggests and supports a link between stress and physical health. For instance, there is a direct link between stress and heart disease. Stress also gives rise to negative effects like high blood pressure, ulcers, arthritis, headache, constipation, and skin diseases. Medical experts believe that more than 50% of the physical illnesses are partly caused by stress</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2.Psychological </a:t>
            </a:r>
            <a:r>
              <a:rPr lang="en-US" sz="2400" b="1" dirty="0">
                <a:latin typeface="Times New Roman" panose="02020603050405020304" pitchFamily="18" charset="0"/>
                <a:cs typeface="Times New Roman" panose="02020603050405020304" pitchFamily="18" charset="0"/>
              </a:rPr>
              <a:t>Health </a:t>
            </a:r>
            <a:r>
              <a:rPr lang="en-US" sz="2400" dirty="0">
                <a:latin typeface="Times New Roman" panose="02020603050405020304" pitchFamily="18" charset="0"/>
                <a:cs typeface="Times New Roman" panose="02020603050405020304" pitchFamily="18" charset="0"/>
              </a:rPr>
              <a:t>: High level of stress has an adverse effect on employee's attitude and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Exposure to stress is followed by anger, anxiety, depression, nervousness, tension and boredom. The change in employee's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has an adverse effect on his job performance. It affects self-confidence, lowers self-esteem, lack in concentration and reduces job satisfaction. 	</a:t>
            </a:r>
          </a:p>
        </p:txBody>
      </p:sp>
    </p:spTree>
    <p:extLst>
      <p:ext uri="{BB962C8B-B14F-4D97-AF65-F5344CB8AC3E}">
        <p14:creationId xmlns:p14="http://schemas.microsoft.com/office/powerpoint/2010/main" val="33110009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321" y="279232"/>
            <a:ext cx="11759822" cy="5632311"/>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3. Alcoholism </a:t>
            </a:r>
            <a:r>
              <a:rPr lang="en-US" sz="2400" b="1" dirty="0">
                <a:latin typeface="Times New Roman" panose="02020603050405020304" pitchFamily="18" charset="0"/>
                <a:cs typeface="Times New Roman" panose="02020603050405020304" pitchFamily="18" charset="0"/>
              </a:rPr>
              <a:t>and Drug Addiction</a:t>
            </a:r>
            <a:r>
              <a:rPr lang="en-US" sz="2400" dirty="0">
                <a:latin typeface="Times New Roman" panose="02020603050405020304" pitchFamily="18" charset="0"/>
                <a:cs typeface="Times New Roman" panose="02020603050405020304" pitchFamily="18" charset="0"/>
              </a:rPr>
              <a:t>: Many people resort to alcoholism and drugs to escape from the ill effects of high level Alcoholism, drug addition and smoking are certainly not good stress. Signs from health point of view. It is bound to have an adverse effect on an employee’s performance. It may also lead to increased absenteeism, loss of production and work accidents. Further it is likely to affect career prospects, promotions of an addicted employee</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4. Burnout</a:t>
            </a:r>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It may be defined as “a syndrome of emotional, physical and mental exhaustion resulting from prolonged exposure to intense stress.”</a:t>
            </a:r>
          </a:p>
          <a:p>
            <a:r>
              <a:rPr lang="en-US" sz="2400" dirty="0">
                <a:latin typeface="Times New Roman" panose="02020603050405020304" pitchFamily="18" charset="0"/>
                <a:cs typeface="Times New Roman" panose="02020603050405020304" pitchFamily="18" charset="0"/>
              </a:rPr>
              <a:t>Symptoms of Burnout Effect:</a:t>
            </a:r>
          </a:p>
          <a:p>
            <a:r>
              <a:rPr lang="en-US" sz="2400" dirty="0">
                <a:latin typeface="Times New Roman" panose="02020603050405020304" pitchFamily="18" charset="0"/>
                <a:cs typeface="Times New Roman" panose="02020603050405020304" pitchFamily="18" charset="0"/>
              </a:rPr>
              <a:t>A person suffering from burnout effect shows following indications:</a:t>
            </a:r>
          </a:p>
          <a:p>
            <a:r>
              <a:rPr lang="en-US" sz="2400" dirty="0">
                <a:latin typeface="Times New Roman" panose="02020603050405020304" pitchFamily="18" charset="0"/>
                <a:cs typeface="Times New Roman" panose="02020603050405020304" pitchFamily="18" charset="0"/>
              </a:rPr>
              <a:t>Loss of energy and looks tired.</a:t>
            </a:r>
          </a:p>
          <a:p>
            <a:r>
              <a:rPr lang="en-US" sz="2400" dirty="0">
                <a:latin typeface="Times New Roman" panose="02020603050405020304" pitchFamily="18" charset="0"/>
                <a:cs typeface="Times New Roman" panose="02020603050405020304" pitchFamily="18" charset="0"/>
              </a:rPr>
              <a:t>Frequent headaches, nausea, back pain, sleeplessness, change in eating habits.</a:t>
            </a:r>
          </a:p>
          <a:p>
            <a:r>
              <a:rPr lang="en-US" sz="2400" dirty="0">
                <a:latin typeface="Times New Roman" panose="02020603050405020304" pitchFamily="18" charset="0"/>
                <a:cs typeface="Times New Roman" panose="02020603050405020304" pitchFamily="18" charset="0"/>
              </a:rPr>
              <a:t>Psychologically such persons have the feeling of depression, hopelessness, nervousness etc.</a:t>
            </a:r>
          </a:p>
          <a:p>
            <a:r>
              <a:rPr lang="en-US" sz="2400" dirty="0">
                <a:latin typeface="Times New Roman" panose="02020603050405020304" pitchFamily="18" charset="0"/>
                <a:cs typeface="Times New Roman" panose="02020603050405020304" pitchFamily="18" charset="0"/>
              </a:rPr>
              <a:t>Develops a feeling of bleak future, holds negative attitude towards job and life.</a:t>
            </a:r>
          </a:p>
          <a:p>
            <a:r>
              <a:rPr lang="en-US" sz="2400" dirty="0">
                <a:latin typeface="Times New Roman" panose="02020603050405020304" pitchFamily="18" charset="0"/>
                <a:cs typeface="Times New Roman" panose="02020603050405020304" pitchFamily="18" charset="0"/>
              </a:rPr>
              <a:t>Loss of self confidence, and human spirit and loses interest in everything.</a:t>
            </a:r>
          </a:p>
        </p:txBody>
      </p:sp>
    </p:spTree>
    <p:extLst>
      <p:ext uri="{BB962C8B-B14F-4D97-AF65-F5344CB8AC3E}">
        <p14:creationId xmlns:p14="http://schemas.microsoft.com/office/powerpoint/2010/main" val="40692492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856" y="343933"/>
            <a:ext cx="11623343" cy="6001643"/>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5. Trauma</a:t>
            </a:r>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Trauma is a severe product of stress. Trauma may be due to natural disaster, </a:t>
            </a:r>
            <a:r>
              <a:rPr lang="en-US" sz="2400" dirty="0" err="1">
                <a:latin typeface="Times New Roman" panose="02020603050405020304" pitchFamily="18" charset="0"/>
                <a:cs typeface="Times New Roman" panose="02020603050405020304" pitchFamily="18" charset="0"/>
              </a:rPr>
              <a:t>organisational</a:t>
            </a:r>
            <a:r>
              <a:rPr lang="en-US" sz="2400" dirty="0">
                <a:latin typeface="Times New Roman" panose="02020603050405020304" pitchFamily="18" charset="0"/>
                <a:cs typeface="Times New Roman" panose="02020603050405020304" pitchFamily="18" charset="0"/>
              </a:rPr>
              <a:t> crisis, dramatic employee abuse by the employer, or personal job loss. The types of trauma include workplace trauma, layoff, survivor's sickness, workplace violence, and post-traumatic stress disorder</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6. Workplace </a:t>
            </a:r>
            <a:r>
              <a:rPr lang="en-US" sz="2400" b="1" dirty="0">
                <a:latin typeface="Times New Roman" panose="02020603050405020304" pitchFamily="18" charset="0"/>
                <a:cs typeface="Times New Roman" panose="02020603050405020304" pitchFamily="18" charset="0"/>
              </a:rPr>
              <a:t>Trauma : </a:t>
            </a:r>
            <a:r>
              <a:rPr lang="en-US" sz="2400" dirty="0">
                <a:latin typeface="Times New Roman" panose="02020603050405020304" pitchFamily="18" charset="0"/>
                <a:cs typeface="Times New Roman" panose="02020603050405020304" pitchFamily="18" charset="0"/>
              </a:rPr>
              <a:t>The work-place trauma is a disorder that the employee experiences due to the feelings of lack of confidence and faith in himself and his capabilities. It occurs because of the following reasons :</a:t>
            </a:r>
          </a:p>
          <a:p>
            <a:r>
              <a:rPr lang="en-US" sz="2400" dirty="0">
                <a:latin typeface="Times New Roman" panose="02020603050405020304" pitchFamily="18" charset="0"/>
                <a:cs typeface="Times New Roman" panose="02020603050405020304" pitchFamily="18" charset="0"/>
              </a:rPr>
              <a:t>Harassment at work.</a:t>
            </a:r>
          </a:p>
          <a:p>
            <a:r>
              <a:rPr lang="en-US" sz="2400" dirty="0">
                <a:latin typeface="Times New Roman" panose="02020603050405020304" pitchFamily="18" charset="0"/>
                <a:cs typeface="Times New Roman" panose="02020603050405020304" pitchFamily="18" charset="0"/>
              </a:rPr>
              <a:t>Discrimination.</a:t>
            </a:r>
          </a:p>
          <a:p>
            <a:r>
              <a:rPr lang="en-US" sz="2400" dirty="0">
                <a:latin typeface="Times New Roman" panose="02020603050405020304" pitchFamily="18" charset="0"/>
                <a:cs typeface="Times New Roman" panose="02020603050405020304" pitchFamily="18" charset="0"/>
              </a:rPr>
              <a:t>Job insecurity.</a:t>
            </a:r>
          </a:p>
          <a:p>
            <a:r>
              <a:rPr lang="en-US" sz="2400" dirty="0">
                <a:latin typeface="Times New Roman" panose="02020603050405020304" pitchFamily="18" charset="0"/>
                <a:cs typeface="Times New Roman" panose="02020603050405020304" pitchFamily="18" charset="0"/>
              </a:rPr>
              <a:t>Wrongful termination.</a:t>
            </a:r>
          </a:p>
          <a:p>
            <a:r>
              <a:rPr lang="en-US" sz="2400" dirty="0">
                <a:latin typeface="Times New Roman" panose="02020603050405020304" pitchFamily="18" charset="0"/>
                <a:cs typeface="Times New Roman" panose="02020603050405020304" pitchFamily="18" charset="0"/>
              </a:rPr>
              <a:t>Perceived incapacity to meet or set targets.</a:t>
            </a:r>
          </a:p>
          <a:p>
            <a:r>
              <a:rPr lang="en-US" sz="2400" dirty="0">
                <a:latin typeface="Times New Roman" panose="02020603050405020304" pitchFamily="18" charset="0"/>
                <a:cs typeface="Times New Roman" panose="02020603050405020304" pitchFamily="18" charset="0"/>
              </a:rPr>
              <a:t>Sudden loss of job affecting employee's self-esteem.</a:t>
            </a:r>
          </a:p>
          <a:p>
            <a:r>
              <a:rPr lang="en-US" sz="2400" dirty="0">
                <a:latin typeface="Times New Roman" panose="02020603050405020304" pitchFamily="18" charset="0"/>
                <a:cs typeface="Times New Roman" panose="02020603050405020304" pitchFamily="18" charset="0"/>
              </a:rPr>
              <a:t>Employees suffering from this kind of trauma suffer from severe moodiness, lack of concentration and alienation. It also leads to tardiness, absenteeism and accident proneness.</a:t>
            </a:r>
          </a:p>
        </p:txBody>
      </p:sp>
    </p:spTree>
    <p:extLst>
      <p:ext uri="{BB962C8B-B14F-4D97-AF65-F5344CB8AC3E}">
        <p14:creationId xmlns:p14="http://schemas.microsoft.com/office/powerpoint/2010/main" val="36297467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777869" cy="461665"/>
          </a:xfrm>
          <a:prstGeom prst="rect">
            <a:avLst/>
          </a:prstGeom>
        </p:spPr>
        <p:txBody>
          <a:bodyPr wrap="square">
            <a:spAutoFit/>
          </a:bodyPr>
          <a:lstStyle/>
          <a:p>
            <a:pPr marL="342900" indent="-342900">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Strategies to Cope With Stress</a:t>
            </a:r>
          </a:p>
        </p:txBody>
      </p:sp>
      <p:sp>
        <p:nvSpPr>
          <p:cNvPr id="3" name="Rectangle 2"/>
          <p:cNvSpPr/>
          <p:nvPr/>
        </p:nvSpPr>
        <p:spPr>
          <a:xfrm>
            <a:off x="0" y="567013"/>
            <a:ext cx="11664287" cy="6740307"/>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There are several approaches or measures to </a:t>
            </a:r>
            <a:r>
              <a:rPr lang="en-US" sz="2400" dirty="0" err="1">
                <a:latin typeface="Times New Roman" panose="02020603050405020304" pitchFamily="18" charset="0"/>
                <a:cs typeface="Times New Roman" panose="02020603050405020304" pitchFamily="18" charset="0"/>
              </a:rPr>
              <a:t>minimise</a:t>
            </a:r>
            <a:r>
              <a:rPr lang="en-US" sz="2400" dirty="0">
                <a:latin typeface="Times New Roman" panose="02020603050405020304" pitchFamily="18" charset="0"/>
                <a:cs typeface="Times New Roman" panose="02020603050405020304" pitchFamily="18" charset="0"/>
              </a:rPr>
              <a:t> the stress. The stress coping strategies can be broadly divided into two groups.</a:t>
            </a:r>
          </a:p>
          <a:p>
            <a:r>
              <a:rPr lang="en-US" sz="2400" dirty="0" smtClean="0">
                <a:latin typeface="Times New Roman" panose="02020603050405020304" pitchFamily="18" charset="0"/>
                <a:cs typeface="Times New Roman" panose="02020603050405020304" pitchFamily="18" charset="0"/>
              </a:rPr>
              <a:t>I. </a:t>
            </a:r>
            <a:r>
              <a:rPr lang="en-US" sz="2400" b="1" dirty="0" smtClean="0">
                <a:latin typeface="Times New Roman" panose="02020603050405020304" pitchFamily="18" charset="0"/>
                <a:cs typeface="Times New Roman" panose="02020603050405020304" pitchFamily="18" charset="0"/>
              </a:rPr>
              <a:t>Individual </a:t>
            </a:r>
            <a:r>
              <a:rPr lang="en-US" sz="2400" b="1" dirty="0">
                <a:latin typeface="Times New Roman" panose="02020603050405020304" pitchFamily="18" charset="0"/>
                <a:cs typeface="Times New Roman" panose="02020603050405020304" pitchFamily="18" charset="0"/>
              </a:rPr>
              <a:t>Strategies</a:t>
            </a:r>
          </a:p>
          <a:p>
            <a:r>
              <a:rPr lang="en-US" sz="2400" b="1" dirty="0" smtClean="0">
                <a:latin typeface="Times New Roman" panose="02020603050405020304" pitchFamily="18" charset="0"/>
                <a:cs typeface="Times New Roman" panose="02020603050405020304" pitchFamily="18" charset="0"/>
              </a:rPr>
              <a:t>II. </a:t>
            </a:r>
            <a:r>
              <a:rPr lang="en-US" sz="2400" b="1" dirty="0" err="1" smtClean="0">
                <a:latin typeface="Times New Roman" panose="02020603050405020304" pitchFamily="18" charset="0"/>
                <a:cs typeface="Times New Roman" panose="02020603050405020304" pitchFamily="18" charset="0"/>
              </a:rPr>
              <a:t>Organisational</a:t>
            </a:r>
            <a:r>
              <a:rPr lang="en-US" sz="2400" b="1" dirty="0" smtClean="0">
                <a:latin typeface="Times New Roman" panose="02020603050405020304" pitchFamily="18" charset="0"/>
                <a:cs typeface="Times New Roman" panose="02020603050405020304" pitchFamily="18" charset="0"/>
              </a:rPr>
              <a:t> Strategies</a:t>
            </a:r>
          </a:p>
          <a:p>
            <a:endParaRPr lang="en-US" sz="2400" b="1"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I. Individual </a:t>
            </a:r>
            <a:r>
              <a:rPr lang="en-US" sz="2400" b="1" dirty="0">
                <a:latin typeface="Times New Roman" panose="02020603050405020304" pitchFamily="18" charset="0"/>
                <a:cs typeface="Times New Roman" panose="02020603050405020304" pitchFamily="18" charset="0"/>
              </a:rPr>
              <a:t>Strategies:</a:t>
            </a:r>
          </a:p>
          <a:p>
            <a:r>
              <a:rPr lang="en-US" sz="2400" dirty="0">
                <a:latin typeface="Times New Roman" panose="02020603050405020304" pitchFamily="18" charset="0"/>
                <a:cs typeface="Times New Roman" panose="02020603050405020304" pitchFamily="18" charset="0"/>
              </a:rPr>
              <a:t>An individual experiencing stressful situation can take the following steps to either </a:t>
            </a:r>
            <a:r>
              <a:rPr lang="en-US" sz="2400" dirty="0" err="1">
                <a:latin typeface="Times New Roman" panose="02020603050405020304" pitchFamily="18" charset="0"/>
                <a:cs typeface="Times New Roman" panose="02020603050405020304" pitchFamily="18" charset="0"/>
              </a:rPr>
              <a:t>minimise</a:t>
            </a:r>
            <a:r>
              <a:rPr lang="en-US" sz="2400" dirty="0">
                <a:latin typeface="Times New Roman" panose="02020603050405020304" pitchFamily="18" charset="0"/>
                <a:cs typeface="Times New Roman" panose="02020603050405020304" pitchFamily="18" charset="0"/>
              </a:rPr>
              <a:t> or eliminate the side effects of intense stress: </a:t>
            </a:r>
          </a:p>
          <a:p>
            <a:pPr marL="457200" indent="-457200">
              <a:buAutoNum type="arabicPeriod"/>
            </a:pPr>
            <a:r>
              <a:rPr lang="en-US" sz="2400" b="1" dirty="0" smtClean="0">
                <a:latin typeface="Times New Roman" panose="02020603050405020304" pitchFamily="18" charset="0"/>
                <a:cs typeface="Times New Roman" panose="02020603050405020304" pitchFamily="18" charset="0"/>
              </a:rPr>
              <a:t>Physical </a:t>
            </a:r>
            <a:r>
              <a:rPr lang="en-US" sz="2400" b="1" dirty="0">
                <a:latin typeface="Times New Roman" panose="02020603050405020304" pitchFamily="18" charset="0"/>
                <a:cs typeface="Times New Roman" panose="02020603050405020304" pitchFamily="18" charset="0"/>
              </a:rPr>
              <a:t>Exercise: </a:t>
            </a:r>
            <a:r>
              <a:rPr lang="en-US" sz="2400" dirty="0">
                <a:latin typeface="Times New Roman" panose="02020603050405020304" pitchFamily="18" charset="0"/>
                <a:cs typeface="Times New Roman" panose="02020603050405020304" pitchFamily="18" charset="0"/>
              </a:rPr>
              <a:t>An employee suffering from stress must resort to physical fitness exercises. For this purpose, exercises such as walking, jogging, swimming, etc., can help to combat stress. Regular exercise can also help to reduce certain diseases such as heart problems</a:t>
            </a:r>
            <a:r>
              <a:rPr lang="en-US" sz="2400" dirty="0" smtClean="0">
                <a:latin typeface="Times New Roman" panose="02020603050405020304" pitchFamily="18" charset="0"/>
                <a:cs typeface="Times New Roman" panose="02020603050405020304" pitchFamily="18" charset="0"/>
              </a:rPr>
              <a:t>.</a:t>
            </a:r>
          </a:p>
          <a:p>
            <a:pPr marL="457200" indent="-457200">
              <a:buAutoNum type="arabicPeriod"/>
            </a:pP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2</a:t>
            </a:r>
            <a:r>
              <a:rPr lang="en-US" sz="2400" b="1" dirty="0" smtClean="0">
                <a:latin typeface="Times New Roman" panose="02020603050405020304" pitchFamily="18" charset="0"/>
                <a:cs typeface="Times New Roman" panose="02020603050405020304" pitchFamily="18" charset="0"/>
              </a:rPr>
              <a:t>. Meditation</a:t>
            </a:r>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An employee suffering from stress may also resort to mediation. Meditation helps to develop the power of concentration. It helps to overcome the problem of neurological problems. It can also reduce physical strain on the mind. This is because; the mind has control over the matter - i.e., body.</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88845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673" y="336351"/>
            <a:ext cx="11514163" cy="4893647"/>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3. Relaxation </a:t>
            </a:r>
            <a:r>
              <a:rPr lang="en-US" sz="2400" b="1" dirty="0">
                <a:latin typeface="Times New Roman" panose="02020603050405020304" pitchFamily="18" charset="0"/>
                <a:cs typeface="Times New Roman" panose="02020603050405020304" pitchFamily="18" charset="0"/>
              </a:rPr>
              <a:t>Training: </a:t>
            </a:r>
            <a:r>
              <a:rPr lang="en-US" sz="2400" dirty="0">
                <a:latin typeface="Times New Roman" panose="02020603050405020304" pitchFamily="18" charset="0"/>
                <a:cs typeface="Times New Roman" panose="02020603050405020304" pitchFamily="18" charset="0"/>
              </a:rPr>
              <a:t>It is a technique that teaches different methods for replacing feeling of tension by relaxing or releasing tension. One of the relaxation techniques involves listening to soft music. People can also relax with the help of meditation and mental exercises</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4. Time </a:t>
            </a:r>
            <a:r>
              <a:rPr lang="en-US" sz="2400" b="1" dirty="0">
                <a:latin typeface="Times New Roman" panose="02020603050405020304" pitchFamily="18" charset="0"/>
                <a:cs typeface="Times New Roman" panose="02020603050405020304" pitchFamily="18" charset="0"/>
              </a:rPr>
              <a:t>Management: </a:t>
            </a:r>
            <a:r>
              <a:rPr lang="en-US" sz="2400" dirty="0">
                <a:latin typeface="Times New Roman" panose="02020603050405020304" pitchFamily="18" charset="0"/>
                <a:cs typeface="Times New Roman" panose="02020603050405020304" pitchFamily="18" charset="0"/>
              </a:rPr>
              <a:t>There should be proper time management so as to avoid work overload. Proper time management can reduce the stress caused due to work overload. It is true that if one can manage time effectively, he or she can achieve much more than otherwise. For time management one has to:</a:t>
            </a:r>
          </a:p>
          <a:p>
            <a:r>
              <a:rPr lang="en-US" sz="2400" dirty="0">
                <a:latin typeface="Times New Roman" panose="02020603050405020304" pitchFamily="18" charset="0"/>
                <a:cs typeface="Times New Roman" panose="02020603050405020304" pitchFamily="18" charset="0"/>
              </a:rPr>
              <a:t>Prepare a day wise list of activities.</a:t>
            </a:r>
          </a:p>
          <a:p>
            <a:r>
              <a:rPr lang="en-US" sz="2400" dirty="0">
                <a:latin typeface="Times New Roman" panose="02020603050405020304" pitchFamily="18" charset="0"/>
                <a:cs typeface="Times New Roman" panose="02020603050405020304" pitchFamily="18" charset="0"/>
              </a:rPr>
              <a:t>Give priority to urgent and important work.</a:t>
            </a:r>
          </a:p>
          <a:p>
            <a:r>
              <a:rPr lang="en-US" sz="2400" dirty="0">
                <a:latin typeface="Times New Roman" panose="02020603050405020304" pitchFamily="18" charset="0"/>
                <a:cs typeface="Times New Roman" panose="02020603050405020304" pitchFamily="18" charset="0"/>
              </a:rPr>
              <a:t>Delegate routine and repetitive work.</a:t>
            </a:r>
          </a:p>
          <a:p>
            <a:r>
              <a:rPr lang="en-US" sz="2400" dirty="0">
                <a:latin typeface="Times New Roman" panose="02020603050405020304" pitchFamily="18" charset="0"/>
                <a:cs typeface="Times New Roman" panose="02020603050405020304" pitchFamily="18" charset="0"/>
              </a:rPr>
              <a:t>Handle the most demanding work, when one is fresh or more productive.</a:t>
            </a:r>
          </a:p>
        </p:txBody>
      </p:sp>
    </p:spTree>
    <p:extLst>
      <p:ext uri="{BB962C8B-B14F-4D97-AF65-F5344CB8AC3E}">
        <p14:creationId xmlns:p14="http://schemas.microsoft.com/office/powerpoint/2010/main" val="338417483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617" y="392964"/>
            <a:ext cx="11705231" cy="4893647"/>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5. Social </a:t>
            </a:r>
            <a:r>
              <a:rPr lang="en-US" sz="2400" b="1" dirty="0">
                <a:latin typeface="Times New Roman" panose="02020603050405020304" pitchFamily="18" charset="0"/>
                <a:cs typeface="Times New Roman" panose="02020603050405020304" pitchFamily="18" charset="0"/>
              </a:rPr>
              <a:t>Support : </a:t>
            </a:r>
            <a:r>
              <a:rPr lang="en-US" sz="2400" dirty="0">
                <a:latin typeface="Times New Roman" panose="02020603050405020304" pitchFamily="18" charset="0"/>
                <a:cs typeface="Times New Roman" panose="02020603050405020304" pitchFamily="18" charset="0"/>
              </a:rPr>
              <a:t>Emotional support from family members, friends, co-workers, supervisors and others is very useful to soften the effects of stress</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6. Behavioural </a:t>
            </a:r>
            <a:r>
              <a:rPr lang="en-US" sz="2400" b="1" dirty="0">
                <a:latin typeface="Times New Roman" panose="02020603050405020304" pitchFamily="18" charset="0"/>
                <a:cs typeface="Times New Roman" panose="02020603050405020304" pitchFamily="18" charset="0"/>
              </a:rPr>
              <a:t>Self-Control: </a:t>
            </a:r>
            <a:r>
              <a:rPr lang="en-US" sz="2400" dirty="0">
                <a:latin typeface="Times New Roman" panose="02020603050405020304" pitchFamily="18" charset="0"/>
                <a:cs typeface="Times New Roman" panose="02020603050405020304" pitchFamily="18" charset="0"/>
              </a:rPr>
              <a:t>This strategy involves the individuals attempt to control the stressful situation instead of allowing the situation to control him. A person can avoid a situation that will put him under stress</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7. Biofeedback</a:t>
            </a:r>
            <a:r>
              <a:rPr lang="en-US" sz="2400" dirty="0">
                <a:latin typeface="Times New Roman" panose="02020603050405020304" pitchFamily="18" charset="0"/>
                <a:cs typeface="Times New Roman" panose="02020603050405020304" pitchFamily="18" charset="0"/>
              </a:rPr>
              <a:t>: In this method, a stress victim, under the medical guidance learns to influence symptoms of stress such as headache or increased blood pressure. Likewise, psychological treatment can also be provided to reduce stress</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8. Networking</a:t>
            </a:r>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It means forming close associations with trusted friends or co-workers who are good listeners and confidence builders.</a:t>
            </a:r>
          </a:p>
        </p:txBody>
      </p:sp>
    </p:spTree>
    <p:extLst>
      <p:ext uri="{BB962C8B-B14F-4D97-AF65-F5344CB8AC3E}">
        <p14:creationId xmlns:p14="http://schemas.microsoft.com/office/powerpoint/2010/main" val="248975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8802806" cy="753991"/>
          </a:xfrm>
        </p:spPr>
        <p:txBody>
          <a:bodyPr>
            <a:normAutofit/>
          </a:bodyPr>
          <a:lstStyle/>
          <a:p>
            <a:r>
              <a:rPr lang="en-US" sz="3200" dirty="0" smtClean="0">
                <a:latin typeface="Times New Roman" panose="02020603050405020304" pitchFamily="18" charset="0"/>
                <a:cs typeface="Times New Roman" panose="02020603050405020304" pitchFamily="18" charset="0"/>
              </a:rPr>
              <a:t>FUNCTIONS OF ORGANIZATIONAL CULTURE</a:t>
            </a:r>
            <a:endParaRPr lang="en-US" sz="3200" dirty="0"/>
          </a:p>
        </p:txBody>
      </p:sp>
      <p:sp>
        <p:nvSpPr>
          <p:cNvPr id="3" name="Content Placeholder 2"/>
          <p:cNvSpPr>
            <a:spLocks noGrp="1"/>
          </p:cNvSpPr>
          <p:nvPr>
            <p:ph idx="1"/>
          </p:nvPr>
        </p:nvSpPr>
        <p:spPr>
          <a:xfrm>
            <a:off x="1" y="753990"/>
            <a:ext cx="8147712" cy="6104009"/>
          </a:xfrm>
        </p:spPr>
        <p:txBody>
          <a:bodyPr>
            <a:noAutofit/>
          </a:bodyPr>
          <a:lstStyle/>
          <a:p>
            <a:pPr marL="457200" indent="-457200">
              <a:buFont typeface="+mj-lt"/>
              <a:buAutoNum type="arabicPeriod" startAt="9"/>
            </a:pPr>
            <a:r>
              <a:rPr lang="en-US" sz="2400" dirty="0" smtClean="0">
                <a:latin typeface="Times New Roman" panose="02020603050405020304" pitchFamily="18" charset="0"/>
                <a:cs typeface="Times New Roman" panose="02020603050405020304" pitchFamily="18" charset="0"/>
              </a:rPr>
              <a:t>Effective Control : organizational culture controls employee </a:t>
            </a:r>
            <a:r>
              <a:rPr lang="en-US" sz="2400" dirty="0" err="1" smtClean="0">
                <a:latin typeface="Times New Roman" panose="02020603050405020304" pitchFamily="18" charset="0"/>
                <a:cs typeface="Times New Roman" panose="02020603050405020304" pitchFamily="18" charset="0"/>
              </a:rPr>
              <a:t>behaviour</a:t>
            </a:r>
            <a:r>
              <a:rPr lang="en-US" sz="2400" dirty="0" smtClean="0">
                <a:latin typeface="Times New Roman" panose="02020603050405020304" pitchFamily="18" charset="0"/>
                <a:cs typeface="Times New Roman" panose="02020603050405020304" pitchFamily="18" charset="0"/>
              </a:rPr>
              <a:t>. In case of strong culture, organizational members intensely hold and widely share core organizational values. When the employees deviate from organizational culture, managers intervene and take corrective actions.</a:t>
            </a:r>
          </a:p>
          <a:p>
            <a:pPr marL="457200" indent="-457200">
              <a:buFont typeface="+mj-lt"/>
              <a:buAutoNum type="arabicPeriod" startAt="9"/>
            </a:pPr>
            <a:r>
              <a:rPr lang="en-US" sz="2400" dirty="0" smtClean="0">
                <a:latin typeface="Times New Roman" panose="02020603050405020304" pitchFamily="18" charset="0"/>
                <a:cs typeface="Times New Roman" panose="02020603050405020304" pitchFamily="18" charset="0"/>
              </a:rPr>
              <a:t>Strategic Management: Success often depends upon the degree of support that strategies receive from a firm's culture. When a firm's strategies are supported by cultural aspects such as beliefs, attitudes, values, customs, etc. then managers can easily introduce and implement strategic changes. However, if a supportive or co-operative culture does not exist and is developed, then it would be difficult for the managers to introduce strategic changes. Therefore, it is advisable to cultivate a good supportive culture in the organization.</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645408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376" y="214531"/>
            <a:ext cx="9498181" cy="461665"/>
          </a:xfrm>
          <a:prstGeom prst="rect">
            <a:avLst/>
          </a:prstGeom>
        </p:spPr>
        <p:txBody>
          <a:bodyPr wrap="square">
            <a:spAutoFit/>
          </a:bodyPr>
          <a:lstStyle/>
          <a:p>
            <a:pPr marL="342900" indent="-3429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Organizational </a:t>
            </a:r>
            <a:r>
              <a:rPr lang="en-US" sz="2400" b="1" dirty="0">
                <a:latin typeface="Times New Roman" panose="02020603050405020304" pitchFamily="18" charset="0"/>
                <a:cs typeface="Times New Roman" panose="02020603050405020304" pitchFamily="18" charset="0"/>
              </a:rPr>
              <a:t>Strategies For Managing Stress</a:t>
            </a:r>
          </a:p>
        </p:txBody>
      </p:sp>
      <p:sp>
        <p:nvSpPr>
          <p:cNvPr id="3" name="Rectangle 2"/>
          <p:cNvSpPr/>
          <p:nvPr/>
        </p:nvSpPr>
        <p:spPr>
          <a:xfrm>
            <a:off x="205378" y="962127"/>
            <a:ext cx="11763710" cy="4154984"/>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1. Changes </a:t>
            </a:r>
            <a:r>
              <a:rPr lang="en-US" sz="2400" b="1" dirty="0">
                <a:latin typeface="Times New Roman" panose="02020603050405020304" pitchFamily="18" charset="0"/>
                <a:cs typeface="Times New Roman" panose="02020603050405020304" pitchFamily="18" charset="0"/>
              </a:rPr>
              <a:t>in the Nature of Job : </a:t>
            </a:r>
            <a:r>
              <a:rPr lang="en-US" sz="2400" dirty="0">
                <a:latin typeface="Times New Roman" panose="02020603050405020304" pitchFamily="18" charset="0"/>
                <a:cs typeface="Times New Roman" panose="02020603050405020304" pitchFamily="18" charset="0"/>
              </a:rPr>
              <a:t>The problem of stress can also be solved by redesigning the nature of certain jobs. This can be done by</a:t>
            </a:r>
          </a:p>
          <a:p>
            <a:r>
              <a:rPr lang="en-US" sz="2400" dirty="0">
                <a:latin typeface="Times New Roman" panose="02020603050405020304" pitchFamily="18" charset="0"/>
                <a:cs typeface="Times New Roman" panose="02020603050405020304" pitchFamily="18" charset="0"/>
              </a:rPr>
              <a:t>By expanding horizontally the scope of the activities i.e. through job enlargement.</a:t>
            </a:r>
          </a:p>
          <a:p>
            <a:r>
              <a:rPr lang="en-US" sz="2400" dirty="0">
                <a:latin typeface="Times New Roman" panose="02020603050405020304" pitchFamily="18" charset="0"/>
                <a:cs typeface="Times New Roman" panose="02020603050405020304" pitchFamily="18" charset="0"/>
              </a:rPr>
              <a:t>By providing more interesting and challenging work to employees. This can be done by job enrichment i.e. increasing the qualitative features of the job.</a:t>
            </a:r>
          </a:p>
          <a:p>
            <a:r>
              <a:rPr lang="en-US" sz="2400" dirty="0">
                <a:latin typeface="Times New Roman" panose="02020603050405020304" pitchFamily="18" charset="0"/>
                <a:cs typeface="Times New Roman" panose="02020603050405020304" pitchFamily="18" charset="0"/>
              </a:rPr>
              <a:t>By limiting unnecessary travel or relocations of jobs.</a:t>
            </a:r>
          </a:p>
          <a:p>
            <a:r>
              <a:rPr lang="en-US" sz="2400" dirty="0">
                <a:latin typeface="Times New Roman" panose="02020603050405020304" pitchFamily="18" charset="0"/>
                <a:cs typeface="Times New Roman" panose="02020603050405020304" pitchFamily="18" charset="0"/>
              </a:rPr>
              <a:t>By removing risky, unpleasant elements from working conditions.</a:t>
            </a:r>
          </a:p>
          <a:p>
            <a:r>
              <a:rPr lang="en-US" sz="2400" dirty="0">
                <a:latin typeface="Times New Roman" panose="02020603050405020304" pitchFamily="18" charset="0"/>
                <a:cs typeface="Times New Roman" panose="02020603050405020304" pitchFamily="18" charset="0"/>
              </a:rPr>
              <a:t>By taking steps to improve quality of working life. Suitable steps be taken to boost employee morale, enhance motivation and improve work performance.</a:t>
            </a:r>
          </a:p>
          <a:p>
            <a:r>
              <a:rPr lang="en-US" sz="2400" dirty="0">
                <a:latin typeface="Times New Roman" panose="02020603050405020304" pitchFamily="18" charset="0"/>
                <a:cs typeface="Times New Roman" panose="02020603050405020304" pitchFamily="18" charset="0"/>
              </a:rPr>
              <a:t> Proper recruitment and selection of employees.</a:t>
            </a:r>
          </a:p>
          <a:p>
            <a:r>
              <a:rPr lang="en-US" sz="2400" dirty="0" err="1">
                <a:latin typeface="Times New Roman" panose="02020603050405020304" pitchFamily="18" charset="0"/>
                <a:cs typeface="Times New Roman" panose="02020603050405020304" pitchFamily="18" charset="0"/>
              </a:rPr>
              <a:t>Minimising</a:t>
            </a:r>
            <a:r>
              <a:rPr lang="en-US" sz="2400" dirty="0">
                <a:latin typeface="Times New Roman" panose="02020603050405020304" pitchFamily="18" charset="0"/>
                <a:cs typeface="Times New Roman" panose="02020603050405020304" pitchFamily="18" charset="0"/>
              </a:rPr>
              <a:t> work overload and </a:t>
            </a:r>
            <a:r>
              <a:rPr lang="en-US" sz="2400" dirty="0" err="1">
                <a:latin typeface="Times New Roman" panose="02020603050405020304" pitchFamily="18" charset="0"/>
                <a:cs typeface="Times New Roman" panose="02020603050405020304" pitchFamily="18" charset="0"/>
              </a:rPr>
              <a:t>underload</a:t>
            </a:r>
            <a:r>
              <a:rPr lang="en-US"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4655269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322" y="178643"/>
            <a:ext cx="12023678" cy="7109639"/>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2. Sabbaticals </a:t>
            </a:r>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Some </a:t>
            </a:r>
            <a:r>
              <a:rPr lang="en-US" sz="2400" dirty="0" err="1">
                <a:latin typeface="Times New Roman" panose="02020603050405020304" pitchFamily="18" charset="0"/>
                <a:cs typeface="Times New Roman" panose="02020603050405020304" pitchFamily="18" charset="0"/>
              </a:rPr>
              <a:t>organisations</a:t>
            </a:r>
            <a:r>
              <a:rPr lang="en-US" sz="2400" dirty="0">
                <a:latin typeface="Times New Roman" panose="02020603050405020304" pitchFamily="18" charset="0"/>
                <a:cs typeface="Times New Roman" panose="02020603050405020304" pitchFamily="18" charset="0"/>
              </a:rPr>
              <a:t> allow highly stressed employees to go on a long vacation or sabbatical leaves. This helps the employee to return stress-relieved and refreshed. Some sabbaticals provide :</a:t>
            </a:r>
          </a:p>
          <a:p>
            <a:r>
              <a:rPr lang="en-US" sz="2400" dirty="0">
                <a:latin typeface="Times New Roman" panose="02020603050405020304" pitchFamily="18" charset="0"/>
                <a:cs typeface="Times New Roman" panose="02020603050405020304" pitchFamily="18" charset="0"/>
              </a:rPr>
              <a:t>Unpaid time off.</a:t>
            </a:r>
          </a:p>
          <a:p>
            <a:r>
              <a:rPr lang="en-US" sz="2400" dirty="0">
                <a:latin typeface="Times New Roman" panose="02020603050405020304" pitchFamily="18" charset="0"/>
                <a:cs typeface="Times New Roman" panose="02020603050405020304" pitchFamily="18" charset="0"/>
              </a:rPr>
              <a:t>Partially paid leave.</a:t>
            </a:r>
          </a:p>
          <a:p>
            <a:r>
              <a:rPr lang="en-US" sz="2400" dirty="0">
                <a:latin typeface="Times New Roman" panose="02020603050405020304" pitchFamily="18" charset="0"/>
                <a:cs typeface="Times New Roman" panose="02020603050405020304" pitchFamily="18" charset="0"/>
              </a:rPr>
              <a:t>Fully paid leave.</a:t>
            </a:r>
          </a:p>
          <a:p>
            <a:r>
              <a:rPr lang="en-US" sz="2400" dirty="0">
                <a:latin typeface="Times New Roman" panose="02020603050405020304" pitchFamily="18" charset="0"/>
                <a:cs typeface="Times New Roman" panose="02020603050405020304" pitchFamily="18" charset="0"/>
              </a:rPr>
              <a:t>The employees when sent on paid leaves feel rewarded and valued by their employees. The </a:t>
            </a:r>
            <a:r>
              <a:rPr lang="en-US" sz="2400" dirty="0" err="1">
                <a:latin typeface="Times New Roman" panose="02020603050405020304" pitchFamily="18" charset="0"/>
                <a:cs typeface="Times New Roman" panose="02020603050405020304" pitchFamily="18" charset="0"/>
              </a:rPr>
              <a:t>organisation</a:t>
            </a:r>
            <a:r>
              <a:rPr lang="en-US" sz="2400" dirty="0">
                <a:latin typeface="Times New Roman" panose="02020603050405020304" pitchFamily="18" charset="0"/>
                <a:cs typeface="Times New Roman" panose="02020603050405020304" pitchFamily="18" charset="0"/>
              </a:rPr>
              <a:t> may benefit from cross-training that takes place among employers while one employee is on sabbatical. This allows </a:t>
            </a:r>
            <a:r>
              <a:rPr lang="en-US" sz="2400" dirty="0" err="1">
                <a:latin typeface="Times New Roman" panose="02020603050405020304" pitchFamily="18" charset="0"/>
                <a:cs typeface="Times New Roman" panose="02020603050405020304" pitchFamily="18" charset="0"/>
              </a:rPr>
              <a:t>organisational</a:t>
            </a:r>
            <a:r>
              <a:rPr lang="en-US" sz="2400" dirty="0">
                <a:latin typeface="Times New Roman" panose="02020603050405020304" pitchFamily="18" charset="0"/>
                <a:cs typeface="Times New Roman" panose="02020603050405020304" pitchFamily="18" charset="0"/>
              </a:rPr>
              <a:t> flexibility and raises employee competency and self-esteem</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3. Reducing </a:t>
            </a:r>
            <a:r>
              <a:rPr lang="en-US" sz="2400" b="1" dirty="0">
                <a:latin typeface="Times New Roman" panose="02020603050405020304" pitchFamily="18" charset="0"/>
                <a:cs typeface="Times New Roman" panose="02020603050405020304" pitchFamily="18" charset="0"/>
              </a:rPr>
              <a:t>Burnout: </a:t>
            </a:r>
            <a:r>
              <a:rPr lang="en-US" sz="2400" dirty="0">
                <a:latin typeface="Times New Roman" panose="02020603050405020304" pitchFamily="18" charset="0"/>
                <a:cs typeface="Times New Roman" panose="02020603050405020304" pitchFamily="18" charset="0"/>
              </a:rPr>
              <a:t>To overcome the effects of burnout, </a:t>
            </a:r>
            <a:r>
              <a:rPr lang="en-US" sz="2400" dirty="0" err="1">
                <a:latin typeface="Times New Roman" panose="02020603050405020304" pitchFamily="18" charset="0"/>
                <a:cs typeface="Times New Roman" panose="02020603050405020304" pitchFamily="18" charset="0"/>
              </a:rPr>
              <a:t>organisation</a:t>
            </a:r>
            <a:r>
              <a:rPr lang="en-US" sz="2400" dirty="0">
                <a:latin typeface="Times New Roman" panose="02020603050405020304" pitchFamily="18" charset="0"/>
                <a:cs typeface="Times New Roman" panose="02020603050405020304" pitchFamily="18" charset="0"/>
              </a:rPr>
              <a:t> need to consider the following two issues :</a:t>
            </a:r>
          </a:p>
          <a:p>
            <a:r>
              <a:rPr lang="en-US" sz="2400" dirty="0">
                <a:latin typeface="Times New Roman" panose="02020603050405020304" pitchFamily="18" charset="0"/>
                <a:cs typeface="Times New Roman" panose="02020603050405020304" pitchFamily="18" charset="0"/>
              </a:rPr>
              <a:t>Jobs that lead to early burnout.</a:t>
            </a:r>
          </a:p>
          <a:p>
            <a:r>
              <a:rPr lang="en-US" sz="2400" dirty="0">
                <a:latin typeface="Times New Roman" panose="02020603050405020304" pitchFamily="18" charset="0"/>
                <a:cs typeface="Times New Roman" panose="02020603050405020304" pitchFamily="18" charset="0"/>
              </a:rPr>
              <a:t>Employees who exhibit some of the burnout symptoms.</a:t>
            </a:r>
          </a:p>
          <a:p>
            <a:r>
              <a:rPr lang="en-US" sz="2400" dirty="0">
                <a:latin typeface="Times New Roman" panose="02020603050405020304" pitchFamily="18" charset="0"/>
                <a:cs typeface="Times New Roman" panose="02020603050405020304" pitchFamily="18" charset="0"/>
              </a:rPr>
              <a:t>Management should take effective steps to change that part of the job that leads to burnout. Also, management should provide proper training and counselling facilities to the employees who exhibit some of the burnout symptoms.</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174971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012" y="320682"/>
            <a:ext cx="11436824" cy="5632311"/>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4. Removing </a:t>
            </a:r>
            <a:r>
              <a:rPr lang="en-US" sz="2400" b="1" dirty="0">
                <a:latin typeface="Times New Roman" panose="02020603050405020304" pitchFamily="18" charset="0"/>
                <a:cs typeface="Times New Roman" panose="02020603050405020304" pitchFamily="18" charset="0"/>
              </a:rPr>
              <a:t>Sources of Frustration: </a:t>
            </a:r>
            <a:r>
              <a:rPr lang="en-US" sz="2400" dirty="0">
                <a:latin typeface="Times New Roman" panose="02020603050405020304" pitchFamily="18" charset="0"/>
                <a:cs typeface="Times New Roman" panose="02020603050405020304" pitchFamily="18" charset="0"/>
              </a:rPr>
              <a:t>Frustration is undesirable both for the employee as well as the </a:t>
            </a:r>
            <a:r>
              <a:rPr lang="en-US" sz="2400" dirty="0" err="1">
                <a:latin typeface="Times New Roman" panose="02020603050405020304" pitchFamily="18" charset="0"/>
                <a:cs typeface="Times New Roman" panose="02020603050405020304" pitchFamily="18" charset="0"/>
              </a:rPr>
              <a:t>organisation</a:t>
            </a:r>
            <a:r>
              <a:rPr lang="en-US" sz="2400" dirty="0">
                <a:latin typeface="Times New Roman" panose="02020603050405020304" pitchFamily="18" charset="0"/>
                <a:cs typeface="Times New Roman" panose="02020603050405020304" pitchFamily="18" charset="0"/>
              </a:rPr>
              <a:t>. An attempt should be made to remove barriers and help the employees to reach their goals. Management can take the following effective measures to deal with employee frustration</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Proper facilities should be provided such as :</a:t>
            </a:r>
          </a:p>
          <a:p>
            <a:r>
              <a:rPr lang="en-US" sz="2400" dirty="0">
                <a:latin typeface="Times New Roman" panose="02020603050405020304" pitchFamily="18" charset="0"/>
                <a:cs typeface="Times New Roman" panose="02020603050405020304" pitchFamily="18" charset="0"/>
              </a:rPr>
              <a:t>Canteen facilities.</a:t>
            </a:r>
          </a:p>
          <a:p>
            <a:r>
              <a:rPr lang="en-US" sz="2400" dirty="0">
                <a:latin typeface="Times New Roman" panose="02020603050405020304" pitchFamily="18" charset="0"/>
                <a:cs typeface="Times New Roman" panose="02020603050405020304" pitchFamily="18" charset="0"/>
              </a:rPr>
              <a:t>Adequate lighting.</a:t>
            </a:r>
          </a:p>
          <a:p>
            <a:r>
              <a:rPr lang="en-US" sz="2400" dirty="0">
                <a:latin typeface="Times New Roman" panose="02020603050405020304" pitchFamily="18" charset="0"/>
                <a:cs typeface="Times New Roman" panose="02020603050405020304" pitchFamily="18" charset="0"/>
              </a:rPr>
              <a:t>Machine repairs and maintenance, etc.</a:t>
            </a:r>
          </a:p>
          <a:p>
            <a:r>
              <a:rPr lang="en-US" sz="2400" dirty="0">
                <a:latin typeface="Times New Roman" panose="02020603050405020304" pitchFamily="18" charset="0"/>
                <a:cs typeface="Times New Roman" panose="02020603050405020304" pitchFamily="18" charset="0"/>
              </a:rPr>
              <a:t>Encourage team spirit among the employees</a:t>
            </a:r>
          </a:p>
          <a:p>
            <a:r>
              <a:rPr lang="en-US" sz="2400" dirty="0">
                <a:latin typeface="Times New Roman" panose="02020603050405020304" pitchFamily="18" charset="0"/>
                <a:cs typeface="Times New Roman" panose="02020603050405020304" pitchFamily="18" charset="0"/>
              </a:rPr>
              <a:t>Encourage team spirit among the employees</a:t>
            </a:r>
          </a:p>
          <a:p>
            <a:r>
              <a:rPr lang="en-US" sz="2400" dirty="0">
                <a:latin typeface="Times New Roman" panose="02020603050405020304" pitchFamily="18" charset="0"/>
                <a:cs typeface="Times New Roman" panose="02020603050405020304" pitchFamily="18" charset="0"/>
              </a:rPr>
              <a:t> Promotions </a:t>
            </a:r>
          </a:p>
          <a:p>
            <a:r>
              <a:rPr lang="en-US" sz="2400" dirty="0">
                <a:latin typeface="Times New Roman" panose="02020603050405020304" pitchFamily="18" charset="0"/>
                <a:cs typeface="Times New Roman" panose="02020603050405020304" pitchFamily="18" charset="0"/>
              </a:rPr>
              <a:t>Transfers </a:t>
            </a:r>
          </a:p>
          <a:p>
            <a:r>
              <a:rPr lang="en-US" sz="2400" dirty="0">
                <a:latin typeface="Times New Roman" panose="02020603050405020304" pitchFamily="18" charset="0"/>
                <a:cs typeface="Times New Roman" panose="02020603050405020304" pitchFamily="18" charset="0"/>
              </a:rPr>
              <a:t>Selection, etc.</a:t>
            </a:r>
          </a:p>
          <a:p>
            <a:r>
              <a:rPr lang="en-US" sz="2400" dirty="0">
                <a:latin typeface="Times New Roman" panose="02020603050405020304" pitchFamily="18" charset="0"/>
                <a:cs typeface="Times New Roman" panose="02020603050405020304" pitchFamily="18" charset="0"/>
              </a:rPr>
              <a:t>Proper training and counselling should be provided to the employees.</a:t>
            </a:r>
          </a:p>
        </p:txBody>
      </p:sp>
    </p:spTree>
    <p:extLst>
      <p:ext uri="{BB962C8B-B14F-4D97-AF65-F5344CB8AC3E}">
        <p14:creationId xmlns:p14="http://schemas.microsoft.com/office/powerpoint/2010/main" val="57499029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209" y="590099"/>
            <a:ext cx="11473217" cy="3046988"/>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5. Decentralization </a:t>
            </a:r>
            <a:r>
              <a:rPr lang="en-US" sz="2400" b="1" dirty="0">
                <a:latin typeface="Times New Roman" panose="02020603050405020304" pitchFamily="18" charset="0"/>
                <a:cs typeface="Times New Roman" panose="02020603050405020304" pitchFamily="18" charset="0"/>
              </a:rPr>
              <a:t>of Authority </a:t>
            </a:r>
            <a:r>
              <a:rPr lang="en-US" sz="2400" dirty="0">
                <a:latin typeface="Times New Roman" panose="02020603050405020304" pitchFamily="18" charset="0"/>
                <a:cs typeface="Times New Roman" panose="02020603050405020304" pitchFamily="18" charset="0"/>
              </a:rPr>
              <a:t>: Steps should be taken to delegate authority at lower levels. This helps to reduce the involvement of seniors and increase the active participation of subordinates in decision making. This helps to reduces the magnitude of stress</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6. Working </a:t>
            </a:r>
            <a:r>
              <a:rPr lang="en-US" sz="2400" b="1" dirty="0">
                <a:latin typeface="Times New Roman" panose="02020603050405020304" pitchFamily="18" charset="0"/>
                <a:cs typeface="Times New Roman" panose="02020603050405020304" pitchFamily="18" charset="0"/>
              </a:rPr>
              <a:t>Environment</a:t>
            </a:r>
            <a:r>
              <a:rPr lang="en-US" sz="2400" dirty="0">
                <a:latin typeface="Times New Roman" panose="02020603050405020304" pitchFamily="18" charset="0"/>
                <a:cs typeface="Times New Roman" panose="02020603050405020304" pitchFamily="18" charset="0"/>
              </a:rPr>
              <a:t>: Appropriate measures can be taken to provide suitable working conditions and improve the quality of work life. Sufficient lighting and ventilation facilities, adequate safety and security measures, noise and pollution control, facilities for rest and recreation can be provided to reduce impact of stress.</a:t>
            </a:r>
          </a:p>
        </p:txBody>
      </p:sp>
    </p:spTree>
    <p:extLst>
      <p:ext uri="{BB962C8B-B14F-4D97-AF65-F5344CB8AC3E}">
        <p14:creationId xmlns:p14="http://schemas.microsoft.com/office/powerpoint/2010/main" val="66422192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776045" cy="5885550"/>
          </a:xfrm>
        </p:spPr>
        <p:txBody>
          <a:bodyPr/>
          <a:lstStyle/>
          <a:p>
            <a:pPr algn="ctr"/>
            <a:r>
              <a:rPr lang="en-US" dirty="0" smtClean="0">
                <a:latin typeface="Castellar" panose="020A0402060406010301" pitchFamily="18" charset="0"/>
              </a:rPr>
              <a:t>Thank You</a:t>
            </a:r>
            <a:endParaRPr lang="en-US" dirty="0">
              <a:latin typeface="Castellar" panose="020A0402060406010301" pitchFamily="18" charset="0"/>
            </a:endParaRPr>
          </a:p>
        </p:txBody>
      </p:sp>
    </p:spTree>
    <p:extLst>
      <p:ext uri="{BB962C8B-B14F-4D97-AF65-F5344CB8AC3E}">
        <p14:creationId xmlns:p14="http://schemas.microsoft.com/office/powerpoint/2010/main" val="197432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5033" y="0"/>
            <a:ext cx="8981933" cy="1296538"/>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WAYS OF MAKING WORK CULTURE EFFECTIVE AND LIVELY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296538"/>
            <a:ext cx="11778018" cy="5561462"/>
          </a:xfrm>
        </p:spPr>
        <p:txBody>
          <a:bodyPr>
            <a:normAutofit/>
          </a:bodyPr>
          <a:lstStyle/>
          <a:p>
            <a:pPr marL="0" indent="0">
              <a:buNone/>
            </a:pPr>
            <a:r>
              <a:rPr lang="en-US" sz="2000" dirty="0" smtClean="0">
                <a:latin typeface="Times New Roman" panose="02020603050405020304" pitchFamily="18" charset="0"/>
                <a:cs typeface="Times New Roman" panose="02020603050405020304" pitchFamily="18" charset="0"/>
              </a:rPr>
              <a:t>The organizational culture evolves over a fairly long period of time It can be relatively stable over a period of time. The founders of an organization play a primary role in creating organizational culture. They have a vision and mission of what the organization should be. The culture of organization can be created in three ways:</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The founders of the organization recruit and retain those employees who have similar values, beliefs, and ideologies, as they do.</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The founders indoctrinate and socialize the employees to their way of feeling and thinking.</a:t>
            </a:r>
          </a:p>
          <a:p>
            <a:pPr marL="457200" indent="-457200">
              <a:buFont typeface="+mj-lt"/>
              <a:buAutoNum type="arabicPeriod"/>
            </a:pPr>
            <a:r>
              <a:rPr lang="en-US" sz="2000" dirty="0" smtClean="0">
                <a:latin typeface="Times New Roman" panose="02020603050405020304" pitchFamily="18" charset="0"/>
                <a:cs typeface="Times New Roman" panose="02020603050405020304" pitchFamily="18" charset="0"/>
              </a:rPr>
              <a:t> The </a:t>
            </a:r>
            <a:r>
              <a:rPr lang="en-US" sz="2000" dirty="0" err="1" smtClean="0">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 of the founders act as a role model for the employees. The employees can identify themselves with the founder and thereby internalize their values, beliefs, and norms.</a:t>
            </a:r>
          </a:p>
          <a:p>
            <a:pPr marL="457200" lvl="1" indent="0">
              <a:buNone/>
            </a:pPr>
            <a:r>
              <a:rPr lang="en-US" sz="2000" dirty="0" smtClean="0">
                <a:latin typeface="Times New Roman" panose="02020603050405020304" pitchFamily="18" charset="0"/>
                <a:cs typeface="Times New Roman" panose="02020603050405020304" pitchFamily="18" charset="0"/>
              </a:rPr>
              <a:t>Once the organization creates its culture, the organizational practices enables in sustaining it. The human resource policies and practices, which includes aspects such as selection process, performance appraisal, promotion, training and development, etc. reinforce the organizational culture. The three main factors that sustain organizational culture are:</a:t>
            </a:r>
          </a:p>
          <a:p>
            <a:pPr marL="800100" lvl="1" indent="-342900">
              <a:buFont typeface="+mj-lt"/>
              <a:buAutoNum type="alphaLcParenR"/>
            </a:pPr>
            <a:r>
              <a:rPr lang="en-US" sz="2000" dirty="0" smtClean="0">
                <a:latin typeface="Times New Roman" panose="02020603050405020304" pitchFamily="18" charset="0"/>
                <a:cs typeface="Times New Roman" panose="02020603050405020304" pitchFamily="18" charset="0"/>
              </a:rPr>
              <a:t>Selection: The purpose of selection process is to select the right person for the right job. The person who has the right knowledge, skills, attitude, and social </a:t>
            </a:r>
            <a:r>
              <a:rPr lang="en-US" sz="2000" dirty="0" err="1" smtClean="0">
                <a:latin typeface="Times New Roman" panose="02020603050405020304" pitchFamily="18" charset="0"/>
                <a:cs typeface="Times New Roman" panose="02020603050405020304" pitchFamily="18" charset="0"/>
              </a:rPr>
              <a:t>behaviour</a:t>
            </a:r>
            <a:r>
              <a:rPr lang="en-US" sz="2000" dirty="0" smtClean="0">
                <a:latin typeface="Times New Roman" panose="02020603050405020304" pitchFamily="18" charset="0"/>
                <a:cs typeface="Times New Roman" panose="02020603050405020304" pitchFamily="18" charset="0"/>
              </a:rPr>
              <a:t> to perform the job can successfully fit into the organization. The person selected should have values essentially consistent with the values and beliefs of the organization. The selection process also provides information about the organization to </a:t>
            </a:r>
            <a:r>
              <a:rPr lang="en-US" sz="2000" dirty="0" err="1" smtClean="0">
                <a:latin typeface="Times New Roman" panose="02020603050405020304" pitchFamily="18" charset="0"/>
                <a:cs typeface="Times New Roman" panose="02020603050405020304" pitchFamily="18" charset="0"/>
              </a:rPr>
              <a:t>theprospective</a:t>
            </a:r>
            <a:r>
              <a:rPr lang="en-US" sz="2000" dirty="0" smtClean="0">
                <a:latin typeface="Times New Roman" panose="02020603050405020304" pitchFamily="18" charset="0"/>
                <a:cs typeface="Times New Roman" panose="02020603050405020304" pitchFamily="18" charset="0"/>
              </a:rPr>
              <a:t> employee. The candidate can learn about the organization, and if he perceives a conflict between his values and that of the organization, then, he can decide to join elsewhere.</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8711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64275"/>
          </a:xfrm>
        </p:spPr>
        <p:txBody>
          <a:bodyPr>
            <a:noAutofit/>
          </a:bodyPr>
          <a:lstStyle/>
          <a:p>
            <a:pPr algn="ctr"/>
            <a:r>
              <a:rPr lang="en-US" sz="3200" dirty="0" smtClean="0">
                <a:latin typeface="Times New Roman" panose="02020603050405020304" pitchFamily="18" charset="0"/>
                <a:cs typeface="Times New Roman" panose="02020603050405020304" pitchFamily="18" charset="0"/>
              </a:rPr>
              <a:t>WAYS OF MAKING WORK CULTURE EFFECTIVE AND LIVELY</a:t>
            </a:r>
            <a:endParaRPr lang="en-US" sz="3200" dirty="0"/>
          </a:p>
        </p:txBody>
      </p:sp>
      <p:sp>
        <p:nvSpPr>
          <p:cNvPr id="3" name="Content Placeholder 2"/>
          <p:cNvSpPr>
            <a:spLocks noGrp="1"/>
          </p:cNvSpPr>
          <p:nvPr>
            <p:ph idx="1"/>
          </p:nvPr>
        </p:nvSpPr>
        <p:spPr>
          <a:xfrm>
            <a:off x="382137" y="764275"/>
            <a:ext cx="10467833" cy="6093725"/>
          </a:xfrm>
        </p:spPr>
        <p:txBody>
          <a:bodyPr>
            <a:noAutofit/>
          </a:bodyPr>
          <a:lstStyle/>
          <a:p>
            <a:pPr marL="457200" indent="-457200">
              <a:buFont typeface="+mj-lt"/>
              <a:buAutoNum type="alphaLcParenR" startAt="2"/>
            </a:pPr>
            <a:r>
              <a:rPr lang="en-US" sz="2400" dirty="0" smtClean="0">
                <a:latin typeface="Times New Roman" panose="02020603050405020304" pitchFamily="18" charset="0"/>
                <a:cs typeface="Times New Roman" panose="02020603050405020304" pitchFamily="18" charset="0"/>
              </a:rPr>
              <a:t>Top Management: The actions of top management play a major role in sustaining organizational culture. The attitude and </a:t>
            </a:r>
            <a:r>
              <a:rPr lang="en-US" sz="2400" dirty="0" err="1" smtClean="0">
                <a:latin typeface="Times New Roman" panose="02020603050405020304" pitchFamily="18" charset="0"/>
                <a:cs typeface="Times New Roman" panose="02020603050405020304" pitchFamily="18" charset="0"/>
              </a:rPr>
              <a:t>behaviour</a:t>
            </a:r>
            <a:r>
              <a:rPr lang="en-US" sz="2400" dirty="0" smtClean="0">
                <a:latin typeface="Times New Roman" panose="02020603050405020304" pitchFamily="18" charset="0"/>
                <a:cs typeface="Times New Roman" panose="02020603050405020304" pitchFamily="18" charset="0"/>
              </a:rPr>
              <a:t> of top level management runs down to the other levels of management in the organization. The actions and decisions of top management relating to decentralization, dress code, promotions, training and development, etc. reflect the organizational culture.</a:t>
            </a:r>
          </a:p>
          <a:p>
            <a:pPr marL="457200" indent="-457200">
              <a:buFont typeface="+mj-lt"/>
              <a:buAutoNum type="alphaLcParenR" startAt="2"/>
            </a:pPr>
            <a:r>
              <a:rPr lang="en-US" sz="2400" dirty="0" smtClean="0">
                <a:latin typeface="Times New Roman" panose="02020603050405020304" pitchFamily="18" charset="0"/>
                <a:cs typeface="Times New Roman" panose="02020603050405020304" pitchFamily="18" charset="0"/>
              </a:rPr>
              <a:t>Socialization: The organization selects the right person for the right job, but the new employee may not be fully indoctrinated in the organization's culture. This may be because he is unfamiliar with the organizational culture. Therefore, the organization help new employees to adapt to its culture. This process of adaptation is called as socialization.</a:t>
            </a:r>
          </a:p>
          <a:p>
            <a:pPr marL="457200" lvl="1" indent="0">
              <a:buNone/>
            </a:pPr>
            <a:r>
              <a:rPr lang="en-US" sz="2000" dirty="0" smtClean="0">
                <a:latin typeface="Times New Roman" panose="02020603050405020304" pitchFamily="18" charset="0"/>
                <a:cs typeface="Times New Roman" panose="02020603050405020304" pitchFamily="18" charset="0"/>
              </a:rPr>
              <a:t>The process of socialization consists of three stages :</a:t>
            </a:r>
          </a:p>
          <a:p>
            <a:pPr marL="857250" lvl="1" indent="-400050">
              <a:buAutoNum type="romanLcParenBoth"/>
            </a:pPr>
            <a:r>
              <a:rPr lang="en-US" sz="2000" dirty="0" smtClean="0">
                <a:latin typeface="Times New Roman" panose="02020603050405020304" pitchFamily="18" charset="0"/>
                <a:cs typeface="Times New Roman" panose="02020603050405020304" pitchFamily="18" charset="0"/>
              </a:rPr>
              <a:t>Pre-arrival Stage includes the learning that occurs before the new employee joins the organization.</a:t>
            </a:r>
          </a:p>
          <a:p>
            <a:pPr marL="857250" lvl="1" indent="-400050">
              <a:buAutoNum type="romanLcParenBoth"/>
            </a:pPr>
            <a:r>
              <a:rPr lang="en-US" sz="2000" dirty="0" smtClean="0">
                <a:latin typeface="Times New Roman" panose="02020603050405020304" pitchFamily="18" charset="0"/>
                <a:cs typeface="Times New Roman" panose="02020603050405020304" pitchFamily="18" charset="0"/>
              </a:rPr>
              <a:t>Encounter Stage, where the employee sees what the organization is really like and confronts the possibility that expectations and reality differ.</a:t>
            </a:r>
          </a:p>
          <a:p>
            <a:pPr marL="857250" lvl="1" indent="-400050">
              <a:buAutoNum type="romanLcParenBoth"/>
            </a:pPr>
            <a:r>
              <a:rPr lang="en-US" sz="2000" dirty="0" smtClean="0">
                <a:latin typeface="Times New Roman" panose="02020603050405020304" pitchFamily="18" charset="0"/>
                <a:cs typeface="Times New Roman" panose="02020603050405020304" pitchFamily="18" charset="0"/>
              </a:rPr>
              <a:t>Metamorphosis Stage, where the new employee changes and adjusts to the job, work group, and organization.</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39303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462</TotalTime>
  <Words>14205</Words>
  <Application>Microsoft Office PowerPoint</Application>
  <PresentationFormat>Widescreen</PresentationFormat>
  <Paragraphs>618</Paragraphs>
  <Slides>74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74</vt:i4>
      </vt:variant>
    </vt:vector>
  </HeadingPairs>
  <TitlesOfParts>
    <vt:vector size="82" baseType="lpstr">
      <vt:lpstr>Arial</vt:lpstr>
      <vt:lpstr>Calibri</vt:lpstr>
      <vt:lpstr>Calibri Light</vt:lpstr>
      <vt:lpstr>Castellar</vt:lpstr>
      <vt:lpstr>Courier New</vt:lpstr>
      <vt:lpstr>Times New Roman</vt:lpstr>
      <vt:lpstr>Wingdings</vt:lpstr>
      <vt:lpstr>Office Theme</vt:lpstr>
      <vt:lpstr>MODULE 3. ORGANIZATIONAL CULTURE AND CHANGE MANAGEMENT</vt:lpstr>
      <vt:lpstr>ORGANIZATIONAL CULTURE AND CHANGE MANAGEMENT</vt:lpstr>
      <vt:lpstr>PowerPoint Presentation</vt:lpstr>
      <vt:lpstr>PowerPoint Presentation</vt:lpstr>
      <vt:lpstr>FUNCTIONS OF ORGANIZATIONAL CULTURE</vt:lpstr>
      <vt:lpstr>FUNCTIONS OF ORGANIZATIONAL CULTURE</vt:lpstr>
      <vt:lpstr>FUNCTIONS OF ORGANIZATIONAL CULTURE</vt:lpstr>
      <vt:lpstr>WAYS OF MAKING WORK CULTURE EFFECTIVE AND LIVELY</vt:lpstr>
      <vt:lpstr>WAYS OF MAKING WORK CULTURE EFFECTIVE AND LIVELY</vt:lpstr>
      <vt:lpstr>METHODS OF TRANSMITTING CULTURE</vt:lpstr>
      <vt:lpstr>METHODS OF TRANSMITTING CULTURE</vt:lpstr>
      <vt:lpstr>METHODS OF TRANSMITTING CULTURE</vt:lpstr>
      <vt:lpstr>METHODS OF TRANSMITTING CULTURE</vt:lpstr>
      <vt:lpstr>WORK CONFLICTS MEANING AND NATURE OF CONFLICT</vt:lpstr>
      <vt:lpstr>WORK CONFLICTS</vt:lpstr>
      <vt:lpstr>WORK CONFLICTS</vt:lpstr>
      <vt:lpstr>TYPES OF CONFLICTS</vt:lpstr>
      <vt:lpstr>TYPES OF CONFLICTS</vt:lpstr>
      <vt:lpstr>TYPES OF CONFLICTS</vt:lpstr>
      <vt:lpstr>TYPES OF CONFLICTS</vt:lpstr>
      <vt:lpstr>TYPES OF CONFLICTS</vt:lpstr>
      <vt:lpstr>TYPES OF CONFLICTS</vt:lpstr>
      <vt:lpstr>SOURCES / CAUSES OF CONFLICTS</vt:lpstr>
      <vt:lpstr>SOURCES / CAUSES OF CONFLICTS</vt:lpstr>
      <vt:lpstr>CONSEQUENCES OF CONFLICT</vt:lpstr>
      <vt:lpstr>CONSEQUENCES OF CONFLICT</vt:lpstr>
      <vt:lpstr>CONSEQUENCES OF CONFLICT</vt:lpstr>
      <vt:lpstr>STRATEGIES OF RESOLVING CONFLICT</vt:lpstr>
      <vt:lpstr>STRATEGIES OF RESOLVING CONFLICT</vt:lpstr>
      <vt:lpstr>STRATEGIES OF RESOLVING CONFLICT</vt:lpstr>
      <vt:lpstr>MODEL OF CONFLICT</vt:lpstr>
      <vt:lpstr>MODEL OF CONFLICT</vt:lpstr>
      <vt:lpstr>MODEL OF CONFLICT</vt:lpstr>
      <vt:lpstr>MODEL OF CONFLICT</vt:lpstr>
      <vt:lpstr>MODEL OF CONFLICT</vt:lpstr>
      <vt:lpstr>NEGOTIATION - MEANING AND TYPES</vt:lpstr>
      <vt:lpstr>NEGOTIATION - MEANING AND TYPES</vt:lpstr>
      <vt:lpstr>NEGOTIATION - MEANING AND TYPES</vt:lpstr>
      <vt:lpstr>ORGANIZATIONAL CHANGE</vt:lpstr>
      <vt:lpstr>ORGANIZATIONAL CHANGE</vt:lpstr>
      <vt:lpstr>REASONS FOR ORGANIZATIONAL CHANGE</vt:lpstr>
      <vt:lpstr>REASONS FOR ORGANIZATIONAL CHANGE</vt:lpstr>
      <vt:lpstr>REASONS FOR ORGANIZATIONAL CHANGE</vt:lpstr>
      <vt:lpstr>NATURE AND EFFECTS OF RESISTANCE TO CHANGE</vt:lpstr>
      <vt:lpstr>CAUSES OF RESISTANCE TO CHANGE</vt:lpstr>
      <vt:lpstr>CAUSES OF RESISTANCE TO CHANGE</vt:lpstr>
      <vt:lpstr>CAUSES OF RESISTANCE TO CHANGE</vt:lpstr>
      <vt:lpstr>CAUSES OF RESISTANCE TO CHANGE</vt:lpstr>
      <vt:lpstr>CAUSES OF RESISTANCE TO CHANGE</vt:lpstr>
      <vt:lpstr>CAUSES OF RESISTANCE TO CHANGE</vt:lpstr>
      <vt:lpstr>WAYS TO OVERCOME RESISTANCE TO CHANGE/ MANAGEMENT OF CHANGE</vt:lpstr>
      <vt:lpstr>WAYS TO OVERCOME RESISTANCE TO CHANGE/ MANAGEMENT OF CHANGE</vt:lpstr>
      <vt:lpstr>WAYS TO OVERCOME RESISTANCE TO CHANGE/ MANAGEMENT OF CHANGE</vt:lpstr>
      <vt:lpstr>WAYS TO OVERCOME RESISTANCE TO CHANGE/ MANAGEMENT OF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ORGANISATIONAL CULTURE AND CHANGE MANAGEMENT</dc:title>
  <dc:creator>comp</dc:creator>
  <cp:lastModifiedBy>mithun mhatre</cp:lastModifiedBy>
  <cp:revision>61</cp:revision>
  <dcterms:created xsi:type="dcterms:W3CDTF">2021-03-13T04:44:23Z</dcterms:created>
  <dcterms:modified xsi:type="dcterms:W3CDTF">2021-04-30T06:19:46Z</dcterms:modified>
</cp:coreProperties>
</file>