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6" r:id="rId10"/>
    <p:sldId id="267" r:id="rId11"/>
    <p:sldId id="268" r:id="rId12"/>
    <p:sldId id="271" r:id="rId13"/>
    <p:sldId id="273" r:id="rId14"/>
    <p:sldId id="270" r:id="rId15"/>
    <p:sldId id="277" r:id="rId16"/>
    <p:sldId id="278" r:id="rId17"/>
    <p:sldId id="279" r:id="rId18"/>
    <p:sldId id="288" r:id="rId19"/>
    <p:sldId id="274" r:id="rId20"/>
    <p:sldId id="280" r:id="rId21"/>
    <p:sldId id="281" r:id="rId22"/>
    <p:sldId id="284" r:id="rId23"/>
    <p:sldId id="285" r:id="rId24"/>
    <p:sldId id="287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8" r:id="rId54"/>
    <p:sldId id="319" r:id="rId55"/>
    <p:sldId id="320" r:id="rId56"/>
    <p:sldId id="321" r:id="rId57"/>
    <p:sldId id="317" r:id="rId58"/>
    <p:sldId id="322" r:id="rId59"/>
    <p:sldId id="323" r:id="rId60"/>
    <p:sldId id="324" r:id="rId6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20582-7D8D-4CCA-9E31-9095B77EE5ED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2BB07-EA0F-49D4-A90F-BEA31B7A55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9183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42BB07-EA0F-49D4-A90F-BEA31B7A55B3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953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42BB07-EA0F-49D4-A90F-BEA31B7A55B3}" type="slidenum">
              <a:rPr lang="en-IN" smtClean="0"/>
              <a:t>44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9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94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211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244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725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4234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085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71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055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800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46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66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9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94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620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691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76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758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A5ED67-C20C-4C1C-A9B6-2DD3F4EA5A0A}" type="datetimeFigureOut">
              <a:rPr lang="en-IN" smtClean="0"/>
              <a:t>17-10-2020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E58589-A995-4097-9F0B-53F6F963AB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09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-g2OmRXb0g&amp;feature=emb_rel_en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annica.com/biography/John-Ray-English-naturalist" TargetMode="External"/><Relationship Id="rId2" Type="http://schemas.openxmlformats.org/officeDocument/2006/relationships/hyperlink" Target="https://www.britannica.com/animal/anima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ritannica.com/biography/Charles-Darwin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tereotypy" TargetMode="External"/><Relationship Id="rId2" Type="http://schemas.openxmlformats.org/officeDocument/2006/relationships/hyperlink" Target="https://en.wikipedia.org/wiki/Speci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hyperlink" Target="https://en.wikipedia.org/wiki/Physiological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s://www.britannica.com/animal/anima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s://en.wikipedia.org/wiki/Frustr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s://en.wikipedia.org/wiki/Verbal_aggressivenes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utcrossing" TargetMode="External"/><Relationship Id="rId2" Type="http://schemas.openxmlformats.org/officeDocument/2006/relationships/hyperlink" Target="https://en.wikipedia.org/wiki/Organis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1DC-2B9A-46E6-A6E3-F49FBA75A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4996" y="338591"/>
            <a:ext cx="11402008" cy="2387600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31D40-9F7C-4E65-92EA-2ECF1DB4F9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</a:t>
            </a:r>
            <a:r>
              <a:rPr lang="en-US" dirty="0" err="1"/>
              <a:t>Vitthal</a:t>
            </a:r>
            <a:r>
              <a:rPr lang="en-US" dirty="0"/>
              <a:t> T. Mohite</a:t>
            </a:r>
          </a:p>
          <a:p>
            <a:r>
              <a:rPr lang="en-US" sz="1800" dirty="0"/>
              <a:t>Head, Department of Zoology</a:t>
            </a:r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206735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ore Innate Behaviors&#10;When the innate behavior always occurs the&#10;same way regardless of the stimulus it is called a&#10;Fixed ...">
            <a:extLst>
              <a:ext uri="{FF2B5EF4-FFF2-40B4-BE49-F238E27FC236}">
                <a16:creationId xmlns:a16="http://schemas.microsoft.com/office/drawing/2014/main" id="{8009BE0A-45AD-41F0-9A8C-589121716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46" y="0"/>
            <a:ext cx="8428348" cy="389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1. Parent gull eats food at sea&#10;2. Returns to nest&#10;3. Chick taps the side of the parent’s beak&#10;4. Tapping action causes th...">
            <a:extLst>
              <a:ext uri="{FF2B5EF4-FFF2-40B4-BE49-F238E27FC236}">
                <a16:creationId xmlns:a16="http://schemas.microsoft.com/office/drawing/2014/main" id="{7CB0541F-8E15-446D-B07D-5759E8992D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581" y="2884602"/>
            <a:ext cx="9181707" cy="397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408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4E3B7-E43B-4B29-B96C-52BE56AAF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51" y="831850"/>
            <a:ext cx="10515600" cy="1325563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6146" name="Picture 2" descr="Watch the video&#10;and tell me if the&#10;behavior you are&#10;watching is innate&#10;or learned.&#10;How can you tell?&#10; ">
            <a:extLst>
              <a:ext uri="{FF2B5EF4-FFF2-40B4-BE49-F238E27FC236}">
                <a16:creationId xmlns:a16="http://schemas.microsoft.com/office/drawing/2014/main" id="{84FBE249-5EE0-42E3-9B30-80D57B397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2" y="0"/>
            <a:ext cx="120843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61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0BDDB-B944-463B-B19F-AFB29CED7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6921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Learned </a:t>
            </a:r>
            <a:r>
              <a:rPr lang="en-US" dirty="0" err="1">
                <a:solidFill>
                  <a:srgbClr val="0070C0"/>
                </a:solidFill>
              </a:rPr>
              <a:t>Behaviour</a:t>
            </a:r>
            <a:endParaRPr lang="en-IN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6AE63-3562-463A-9272-1B67CE991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4664"/>
            <a:ext cx="9601196" cy="3321204"/>
          </a:xfrm>
        </p:spPr>
        <p:txBody>
          <a:bodyPr>
            <a:normAutofit fontScale="92500"/>
          </a:bodyPr>
          <a:lstStyle/>
          <a:p>
            <a:r>
              <a:rPr lang="en-US" dirty="0"/>
              <a:t>Definition : is one that develops as result of experience.</a:t>
            </a:r>
          </a:p>
          <a:p>
            <a:r>
              <a:rPr lang="en-US" dirty="0"/>
              <a:t>Can not be performed without any prior training. </a:t>
            </a:r>
          </a:p>
          <a:p>
            <a:r>
              <a:rPr lang="en-US" dirty="0"/>
              <a:t>Learning and memory to together. Learning is change in </a:t>
            </a:r>
            <a:r>
              <a:rPr lang="en-US" dirty="0" err="1"/>
              <a:t>behaviour</a:t>
            </a:r>
            <a:r>
              <a:rPr lang="en-US" dirty="0"/>
              <a:t> and memory is result of change in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Learning has adaptive value that enables to survive in change in environment.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>
                <a:solidFill>
                  <a:srgbClr val="FF0000"/>
                </a:solidFill>
              </a:rPr>
              <a:t>e.g. child avoid going near the flame once it has experienced burning sensation. </a:t>
            </a:r>
          </a:p>
          <a:p>
            <a:pPr marL="0" indent="0">
              <a:buNone/>
            </a:pPr>
            <a:r>
              <a:rPr lang="en-IN" dirty="0">
                <a:hlinkClick r:id="rId2"/>
              </a:rPr>
              <a:t>https://www.youtube.com/watch?v=y-g2OmRXb0g&amp;feature=emb_rel_end</a:t>
            </a:r>
            <a:endParaRPr lang="en-IN" dirty="0"/>
          </a:p>
          <a:p>
            <a:pPr marL="0" indent="0">
              <a:buNone/>
            </a:pP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130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02E9E-F6AF-4E85-9D20-47F1AC256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106" y="696804"/>
            <a:ext cx="8158688" cy="981167"/>
          </a:xfrm>
        </p:spPr>
        <p:txBody>
          <a:bodyPr/>
          <a:lstStyle/>
          <a:p>
            <a:r>
              <a:rPr lang="en-US" dirty="0"/>
              <a:t>Types of learned </a:t>
            </a:r>
            <a:r>
              <a:rPr lang="en-US" dirty="0" err="1"/>
              <a:t>Behaviour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CB52A-7C14-474B-9154-80E0A81EB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5067" y="2677212"/>
            <a:ext cx="8158690" cy="330880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1.Habituation</a:t>
            </a:r>
          </a:p>
          <a:p>
            <a:pPr algn="just"/>
            <a:r>
              <a:rPr lang="en-US" dirty="0"/>
              <a:t>2. Imprinting</a:t>
            </a:r>
          </a:p>
          <a:p>
            <a:pPr algn="just"/>
            <a:r>
              <a:rPr lang="en-US" dirty="0"/>
              <a:t>3. Conditioning</a:t>
            </a:r>
          </a:p>
          <a:p>
            <a:pPr algn="just"/>
            <a:r>
              <a:rPr lang="en-US" dirty="0"/>
              <a:t>4. Observational learning</a:t>
            </a:r>
          </a:p>
          <a:p>
            <a:pPr algn="just"/>
            <a:r>
              <a:rPr lang="en-US" dirty="0"/>
              <a:t>5. Play as learned </a:t>
            </a:r>
            <a:r>
              <a:rPr lang="en-US" dirty="0" err="1"/>
              <a:t>behaviour</a:t>
            </a:r>
            <a:endParaRPr lang="en-US" dirty="0"/>
          </a:p>
          <a:p>
            <a:pPr algn="just"/>
            <a:r>
              <a:rPr lang="en-US" dirty="0"/>
              <a:t>6. Insight learning </a:t>
            </a:r>
            <a:r>
              <a:rPr lang="en-US" dirty="0" err="1"/>
              <a:t>behaviour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29325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26498-427F-488D-951A-6E220E3CA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1085"/>
            <a:ext cx="11389184" cy="1579604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7170" name="Picture 2" descr="Hissing Cockroaches!&#10;Hiss when touched (defense mechanism)&#10;But it eventually stops after awhile&#10;Then what’s the point of h...">
            <a:extLst>
              <a:ext uri="{FF2B5EF4-FFF2-40B4-BE49-F238E27FC236}">
                <a16:creationId xmlns:a16="http://schemas.microsoft.com/office/drawing/2014/main" id="{5D0BD3CA-8D0F-4431-AAA8-274AE85A5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9" y="271572"/>
            <a:ext cx="11686163" cy="689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6EDE9C-3644-4A49-ACF3-F826A975C102}"/>
              </a:ext>
            </a:extLst>
          </p:cNvPr>
          <p:cNvSpPr/>
          <p:nvPr/>
        </p:nvSpPr>
        <p:spPr>
          <a:xfrm>
            <a:off x="9370243" y="1178351"/>
            <a:ext cx="2568837" cy="329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Forming  a habit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50803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7C5B7-C05F-4BCA-8882-D079EAE6D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680" y="310305"/>
            <a:ext cx="8158688" cy="1822514"/>
          </a:xfrm>
        </p:spPr>
        <p:txBody>
          <a:bodyPr>
            <a:normAutofit/>
          </a:bodyPr>
          <a:lstStyle/>
          <a:p>
            <a:r>
              <a:rPr lang="en-US" sz="4800" b="1" dirty="0"/>
              <a:t>Imprinting</a:t>
            </a:r>
            <a:br>
              <a:rPr lang="en-US" sz="4800" b="1" dirty="0"/>
            </a:br>
            <a:r>
              <a:rPr lang="en-US" sz="2400" b="1" dirty="0">
                <a:solidFill>
                  <a:srgbClr val="7030A0"/>
                </a:solidFill>
              </a:rPr>
              <a:t>Learning occurs in animals exposed to particular stimuli during critical period of early development.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C6E4C-7213-41FD-947F-30A8A5C28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6655" y="2271860"/>
            <a:ext cx="8158690" cy="405901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Takes place after birth and results are strong and fixed attachment.</a:t>
            </a:r>
          </a:p>
          <a:p>
            <a:pPr algn="just"/>
            <a:r>
              <a:rPr lang="en-US" dirty="0"/>
              <a:t>Almost impossible to change.</a:t>
            </a:r>
          </a:p>
          <a:p>
            <a:pPr algn="just"/>
            <a:r>
              <a:rPr lang="en-US" dirty="0"/>
              <a:t>e.g.  Goats and pandas.</a:t>
            </a:r>
          </a:p>
          <a:p>
            <a:pPr algn="just"/>
            <a:r>
              <a:rPr lang="en-US" dirty="0"/>
              <a:t>The movie fly Away Home is about the imprinting.</a:t>
            </a:r>
          </a:p>
          <a:p>
            <a:pPr algn="just"/>
            <a:r>
              <a:rPr lang="en-US" dirty="0"/>
              <a:t>Critical period is soon after the birth.</a:t>
            </a:r>
          </a:p>
          <a:p>
            <a:pPr algn="just"/>
            <a:r>
              <a:rPr lang="en-US" sz="3200" b="1" dirty="0"/>
              <a:t>Types of Imprinting</a:t>
            </a:r>
          </a:p>
          <a:p>
            <a:pPr algn="just"/>
            <a:r>
              <a:rPr lang="en-US" sz="2800" b="1" dirty="0"/>
              <a:t>a) Filial Imprinting  b) Sexual Imprinting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926124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22394-68F5-4D0A-940A-E10A7855D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240" y="602536"/>
            <a:ext cx="8158688" cy="1822514"/>
          </a:xfrm>
        </p:spPr>
        <p:txBody>
          <a:bodyPr/>
          <a:lstStyle/>
          <a:p>
            <a:r>
              <a:rPr lang="en-US" b="1" dirty="0"/>
              <a:t>Filial Imprinting</a:t>
            </a:r>
            <a:r>
              <a:rPr lang="en-US" dirty="0"/>
              <a:t> </a:t>
            </a:r>
            <a:br>
              <a:rPr lang="en-US" dirty="0"/>
            </a:br>
            <a:r>
              <a:rPr lang="en-US" sz="3200" dirty="0">
                <a:solidFill>
                  <a:srgbClr val="7030A0"/>
                </a:solidFill>
              </a:rPr>
              <a:t>:Response  to a mother figure </a:t>
            </a:r>
            <a:endParaRPr lang="en-IN" sz="3200" dirty="0">
              <a:solidFill>
                <a:srgbClr val="7030A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1A435-AB92-40EA-A2D1-CD5774BB0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1534" y="2601798"/>
            <a:ext cx="10378911" cy="3299381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en-US" dirty="0"/>
              <a:t>Visual  stimuli  : catch attention of young birds.</a:t>
            </a:r>
          </a:p>
          <a:p>
            <a:pPr marL="457200" indent="-457200" algn="just">
              <a:buAutoNum type="arabicPeriod"/>
            </a:pPr>
            <a:endParaRPr lang="en-US" dirty="0"/>
          </a:p>
          <a:p>
            <a:pPr marL="457200" indent="-457200" algn="just">
              <a:buAutoNum type="arabicPeriod"/>
            </a:pPr>
            <a:r>
              <a:rPr lang="en-IN" dirty="0"/>
              <a:t>Auditory stimuli : Duckling sound is very important for mother to make sure that young ducklings are follow her. </a:t>
            </a:r>
          </a:p>
          <a:p>
            <a:pPr marL="457200" indent="-457200" algn="just">
              <a:buAutoNum type="arabicPeriod"/>
            </a:pPr>
            <a:endParaRPr lang="en-IN" dirty="0"/>
          </a:p>
          <a:p>
            <a:pPr marL="457200" indent="-457200" algn="just">
              <a:buAutoNum type="arabicPeriod"/>
            </a:pPr>
            <a:r>
              <a:rPr lang="en-IN" dirty="0"/>
              <a:t>Olfactory Stimuli : Odour is external </a:t>
            </a:r>
            <a:r>
              <a:rPr lang="en-IN" dirty="0" err="1"/>
              <a:t>stumuli</a:t>
            </a:r>
            <a:r>
              <a:rPr lang="en-IN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9545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9CC55-BA42-486C-BC9B-DCA84DDE5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106" y="630816"/>
            <a:ext cx="8158688" cy="1822514"/>
          </a:xfrm>
        </p:spPr>
        <p:txBody>
          <a:bodyPr/>
          <a:lstStyle/>
          <a:p>
            <a:r>
              <a:rPr lang="en-US" b="1" dirty="0"/>
              <a:t>Sexual Imprinting</a:t>
            </a:r>
            <a:endParaRPr lang="en-IN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3874D-674F-4506-861C-CDCB2F40D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5067" y="2554665"/>
            <a:ext cx="8158690" cy="3365368"/>
          </a:xfrm>
        </p:spPr>
        <p:txBody>
          <a:bodyPr/>
          <a:lstStyle/>
          <a:p>
            <a:pPr algn="just"/>
            <a:r>
              <a:rPr lang="en-US" dirty="0"/>
              <a:t>Birds, certain animals select their sexual partner from population by </a:t>
            </a:r>
            <a:r>
              <a:rPr lang="en-US" dirty="0" err="1"/>
              <a:t>colour</a:t>
            </a:r>
            <a:r>
              <a:rPr lang="en-US" dirty="0"/>
              <a:t>, shapes and markings on the body.</a:t>
            </a:r>
          </a:p>
          <a:p>
            <a:pPr algn="just"/>
            <a:r>
              <a:rPr lang="en-US" dirty="0"/>
              <a:t>Choice Sexual partner in later stage of life.</a:t>
            </a:r>
          </a:p>
          <a:p>
            <a:pPr algn="just"/>
            <a:r>
              <a:rPr lang="en-US" dirty="0"/>
              <a:t>It also enables to identify members of their own species.</a:t>
            </a:r>
          </a:p>
          <a:p>
            <a:pPr algn="just"/>
            <a:r>
              <a:rPr lang="en-US" dirty="0"/>
              <a:t>It also helps them to avoid inbreeding. E.g. Birds </a:t>
            </a:r>
            <a:r>
              <a:rPr lang="en-US" dirty="0" err="1"/>
              <a:t>Saprow</a:t>
            </a:r>
            <a:r>
              <a:rPr lang="en-US" dirty="0"/>
              <a:t>, Penguin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38793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88990-AA06-43F7-B903-0FCD397A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936" y="310305"/>
            <a:ext cx="9700181" cy="1822514"/>
          </a:xfrm>
        </p:spPr>
        <p:txBody>
          <a:bodyPr/>
          <a:lstStyle/>
          <a:p>
            <a:r>
              <a:rPr lang="en-US" dirty="0"/>
              <a:t>Biological Significance of Imprinting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FD8AE-7380-41C5-B741-C87C363B2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5067" y="3002529"/>
            <a:ext cx="8158690" cy="2896205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dirty="0"/>
              <a:t>Parent offspring bonding in early life.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 err="1"/>
              <a:t>Chioce</a:t>
            </a:r>
            <a:r>
              <a:rPr lang="en-US" dirty="0"/>
              <a:t> of sexual partner in later life.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Enables organism to recognize members of their own species.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It also helps them to avoid inbreeding.</a:t>
            </a:r>
          </a:p>
          <a:p>
            <a:pPr algn="just"/>
            <a:endParaRPr lang="en-US" dirty="0"/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2971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0BF6-BAC3-467C-BA44-6CB3AB799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9218" name="Picture 2" descr="OBSERVATIONAL LEARNING&#10;learning by watching and copying the behavior of&#10;someone else&#10; ">
            <a:extLst>
              <a:ext uri="{FF2B5EF4-FFF2-40B4-BE49-F238E27FC236}">
                <a16:creationId xmlns:a16="http://schemas.microsoft.com/office/drawing/2014/main" id="{03DAAD23-C3EF-4BF7-9740-1491903DD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23" y="763571"/>
            <a:ext cx="10765410" cy="544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C9F087-1BBA-4372-AD40-E67B374E4B6E}"/>
              </a:ext>
            </a:extLst>
          </p:cNvPr>
          <p:cNvSpPr/>
          <p:nvPr/>
        </p:nvSpPr>
        <p:spPr>
          <a:xfrm>
            <a:off x="7060676" y="2972980"/>
            <a:ext cx="4490301" cy="3198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n-US" sz="2800" b="1" dirty="0"/>
              <a:t>Attention : </a:t>
            </a:r>
            <a:r>
              <a:rPr lang="en-US" sz="2800" b="1" dirty="0">
                <a:solidFill>
                  <a:schemeClr val="tx1"/>
                </a:solidFill>
              </a:rPr>
              <a:t>By paying attention </a:t>
            </a:r>
          </a:p>
          <a:p>
            <a:pPr marL="342900" indent="-342900" algn="just">
              <a:buAutoNum type="arabicPeriod"/>
            </a:pPr>
            <a:r>
              <a:rPr lang="en-US" sz="2800" b="1" dirty="0"/>
              <a:t>Retention : </a:t>
            </a:r>
            <a:r>
              <a:rPr lang="en-US" sz="2800" b="1" dirty="0">
                <a:solidFill>
                  <a:schemeClr val="tx1"/>
                </a:solidFill>
              </a:rPr>
              <a:t>Memories information &amp; Store in memory</a:t>
            </a:r>
          </a:p>
          <a:p>
            <a:pPr marL="342900" indent="-342900" algn="just">
              <a:buAutoNum type="arabicPeriod"/>
            </a:pPr>
            <a:r>
              <a:rPr lang="en-US" sz="2800" b="1" dirty="0"/>
              <a:t>Reproduction: </a:t>
            </a:r>
            <a:r>
              <a:rPr lang="en-US" sz="2800" b="1" dirty="0">
                <a:solidFill>
                  <a:schemeClr val="tx1"/>
                </a:solidFill>
              </a:rPr>
              <a:t>Replicate another </a:t>
            </a:r>
            <a:r>
              <a:rPr lang="en-US" sz="2800" b="1" dirty="0" err="1">
                <a:solidFill>
                  <a:schemeClr val="tx1"/>
                </a:solidFill>
              </a:rPr>
              <a:t>behaviour</a:t>
            </a:r>
            <a:endParaRPr lang="en-I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51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1EEDD-84AE-44EE-B2C1-170501146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Ethology – Animal </a:t>
            </a:r>
            <a:r>
              <a:rPr lang="en-US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8B874-5550-46D3-9112-EE36EAD1C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200" b="1" dirty="0" err="1">
                <a:solidFill>
                  <a:srgbClr val="00B050"/>
                </a:solidFill>
              </a:rPr>
              <a:t>Behaviour</a:t>
            </a:r>
            <a:r>
              <a:rPr lang="en-US" sz="4200" b="1" dirty="0">
                <a:solidFill>
                  <a:srgbClr val="00B050"/>
                </a:solidFill>
              </a:rPr>
              <a:t> – Way organism respond to their environment and to the members of same of different species.</a:t>
            </a:r>
          </a:p>
          <a:p>
            <a:endParaRPr lang="en-US" sz="4200" b="1" dirty="0">
              <a:solidFill>
                <a:srgbClr val="00B050"/>
              </a:solidFill>
            </a:endParaRPr>
          </a:p>
          <a:p>
            <a:r>
              <a:rPr lang="en-US" sz="4200" b="1" dirty="0">
                <a:solidFill>
                  <a:srgbClr val="00B050"/>
                </a:solidFill>
              </a:rPr>
              <a:t>Ethology Definition : The branch of biology that deals with the animal behavior.</a:t>
            </a:r>
            <a:r>
              <a:rPr lang="en-US" sz="4200" b="1" dirty="0">
                <a:solidFill>
                  <a:srgbClr val="002060"/>
                </a:solidFill>
              </a:rPr>
              <a:t> </a:t>
            </a:r>
          </a:p>
          <a:p>
            <a:r>
              <a:rPr lang="en-US" sz="4200" b="1" dirty="0">
                <a:solidFill>
                  <a:srgbClr val="002060"/>
                </a:solidFill>
              </a:rPr>
              <a:t>Is biological study of animal behavior.</a:t>
            </a:r>
            <a:endParaRPr lang="en-US" sz="4200" b="1" u="sng" dirty="0">
              <a:solidFill>
                <a:srgbClr val="FF0000"/>
              </a:solidFill>
            </a:endParaRPr>
          </a:p>
          <a:p>
            <a:r>
              <a:rPr lang="en-US" sz="4200" b="1" u="sng" dirty="0">
                <a:solidFill>
                  <a:srgbClr val="FF0000"/>
                </a:solidFill>
              </a:rPr>
              <a:t>Why to Study Animal </a:t>
            </a:r>
            <a:r>
              <a:rPr lang="en-US" sz="4200" b="1" u="sng" dirty="0" err="1">
                <a:solidFill>
                  <a:srgbClr val="FF0000"/>
                </a:solidFill>
              </a:rPr>
              <a:t>Behaviour</a:t>
            </a:r>
            <a:endParaRPr lang="en-US" sz="4200" b="1" u="sng" dirty="0">
              <a:solidFill>
                <a:srgbClr val="FF0000"/>
              </a:solidFill>
            </a:endParaRPr>
          </a:p>
          <a:p>
            <a:r>
              <a:rPr lang="en-US" sz="4200" b="1" dirty="0">
                <a:solidFill>
                  <a:srgbClr val="002060"/>
                </a:solidFill>
              </a:rPr>
              <a:t> Understand </a:t>
            </a:r>
            <a:r>
              <a:rPr lang="en-US" sz="4200" b="1" dirty="0" err="1">
                <a:solidFill>
                  <a:srgbClr val="002060"/>
                </a:solidFill>
              </a:rPr>
              <a:t>Behavioural</a:t>
            </a:r>
            <a:r>
              <a:rPr lang="en-US" sz="4200" b="1" dirty="0">
                <a:solidFill>
                  <a:srgbClr val="002060"/>
                </a:solidFill>
              </a:rPr>
              <a:t> action, Evolutionary trends, adaptation in surrounding.</a:t>
            </a:r>
          </a:p>
          <a:p>
            <a:r>
              <a:rPr lang="en-US" sz="4200" b="1" dirty="0">
                <a:solidFill>
                  <a:srgbClr val="002060"/>
                </a:solidFill>
              </a:rPr>
              <a:t>Understand link between organism and environment.</a:t>
            </a:r>
          </a:p>
          <a:p>
            <a:r>
              <a:rPr lang="en-US" sz="4200" b="1" dirty="0">
                <a:solidFill>
                  <a:srgbClr val="002060"/>
                </a:solidFill>
              </a:rPr>
              <a:t>Understand variation among the same species.</a:t>
            </a:r>
          </a:p>
          <a:p>
            <a:r>
              <a:rPr lang="en-US" sz="4200" b="1" dirty="0">
                <a:solidFill>
                  <a:srgbClr val="002060"/>
                </a:solidFill>
              </a:rPr>
              <a:t>Understand status and the health of environment.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0089AC-08A9-47EB-9B0A-E84E3C69D4E4}"/>
              </a:ext>
            </a:extLst>
          </p:cNvPr>
          <p:cNvSpPr/>
          <p:nvPr/>
        </p:nvSpPr>
        <p:spPr>
          <a:xfrm>
            <a:off x="4210312" y="947218"/>
            <a:ext cx="3237723" cy="382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Semester-III  Paper –III  Unit - I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85525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5CEE1-D642-4679-BB38-592F27F9C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226" y="556614"/>
            <a:ext cx="8757372" cy="1729385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10242" name="Picture 2" descr="CLASSICAL CONDITIONING&#10;A process in which an animal learns to associate a&#10;previously neutral stimulus with a behavior onc...">
            <a:extLst>
              <a:ext uri="{FF2B5EF4-FFF2-40B4-BE49-F238E27FC236}">
                <a16:creationId xmlns:a16="http://schemas.microsoft.com/office/drawing/2014/main" id="{884B981C-C83D-4EAF-AE92-0D9574798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98" y="611553"/>
            <a:ext cx="10737129" cy="549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12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B9DA1-7770-4871-94B7-BD8EE73C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63" y="578182"/>
            <a:ext cx="13002245" cy="1707818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11266" name="Picture 2" descr="CLASSICAL CONDITIONING&#10; ">
            <a:extLst>
              <a:ext uri="{FF2B5EF4-FFF2-40B4-BE49-F238E27FC236}">
                <a16:creationId xmlns:a16="http://schemas.microsoft.com/office/drawing/2014/main" id="{6573657D-258E-4DE3-88C2-AA6A95D5E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63" y="635162"/>
            <a:ext cx="10786369" cy="561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073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FEE84-1A68-493E-904A-828B58BA0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62463"/>
            <a:ext cx="12192000" cy="1515533"/>
          </a:xfrm>
        </p:spPr>
        <p:txBody>
          <a:bodyPr/>
          <a:lstStyle/>
          <a:p>
            <a:r>
              <a:rPr lang="en-US" b="1" dirty="0"/>
              <a:t>Instrumental Learning </a:t>
            </a:r>
            <a:br>
              <a:rPr lang="en-US" b="1" dirty="0"/>
            </a:br>
            <a:r>
              <a:rPr lang="en-US" sz="2800" b="1" dirty="0" err="1">
                <a:solidFill>
                  <a:srgbClr val="002060"/>
                </a:solidFill>
              </a:rPr>
              <a:t>Learning</a:t>
            </a:r>
            <a:r>
              <a:rPr lang="en-US" sz="2800" b="1" dirty="0">
                <a:solidFill>
                  <a:srgbClr val="002060"/>
                </a:solidFill>
              </a:rPr>
              <a:t> by trial and error method</a:t>
            </a:r>
            <a:br>
              <a:rPr lang="en-US" sz="2800" b="1" dirty="0">
                <a:solidFill>
                  <a:srgbClr val="002060"/>
                </a:solidFill>
              </a:rPr>
            </a:br>
            <a:r>
              <a:rPr lang="en-US" sz="2800" b="1" dirty="0" err="1">
                <a:solidFill>
                  <a:srgbClr val="002060"/>
                </a:solidFill>
              </a:rPr>
              <a:t>Behaviour</a:t>
            </a:r>
            <a:r>
              <a:rPr lang="en-US" sz="2800" b="1" dirty="0">
                <a:solidFill>
                  <a:srgbClr val="002060"/>
                </a:solidFill>
              </a:rPr>
              <a:t> is increased by reinforcement.</a:t>
            </a:r>
            <a:endParaRPr lang="en-IN" sz="2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14BFA-12FD-424B-8419-8ECE3B93F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4980" y="3657597"/>
            <a:ext cx="7123087" cy="1320802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Rewards or punishments could be obtained to get specific response. </a:t>
            </a:r>
          </a:p>
          <a:p>
            <a:pPr algn="just"/>
            <a:r>
              <a:rPr lang="en-US" dirty="0"/>
              <a:t>Animals particularly learns about day to day </a:t>
            </a:r>
            <a:r>
              <a:rPr lang="en-US" dirty="0" err="1"/>
              <a:t>happnings</a:t>
            </a:r>
            <a:r>
              <a:rPr lang="en-US" dirty="0"/>
              <a:t> through trial and error methods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28927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BB4F-024C-4D01-8DBC-DD0D61F48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8703" y="838986"/>
            <a:ext cx="8129573" cy="307399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CBCBBD-C7F0-43C4-BB15-1E1985EE4D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2290" name="Picture 2" descr="INSIGHT LEARNING&#10;learning from past experiences and reasoning&#10;Most complicated learning&#10;Dog Insight Learning&#10;Octopus T...">
            <a:extLst>
              <a:ext uri="{FF2B5EF4-FFF2-40B4-BE49-F238E27FC236}">
                <a16:creationId xmlns:a16="http://schemas.microsoft.com/office/drawing/2014/main" id="{938746F2-BE53-4A33-883B-5B8B20CBC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8" y="-313482"/>
            <a:ext cx="11745798" cy="725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00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E1F2D-747B-4D51-B08B-97D69DC0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151" y="599748"/>
            <a:ext cx="10008447" cy="1686251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363B8-5AA1-4548-B1A3-B99D44AA3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3314" name="Picture 2" descr="Animal behavior notes">
            <a:extLst>
              <a:ext uri="{FF2B5EF4-FFF2-40B4-BE49-F238E27FC236}">
                <a16:creationId xmlns:a16="http://schemas.microsoft.com/office/drawing/2014/main" id="{77E50D60-F13A-481D-840C-DA62DE172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9" y="113123"/>
            <a:ext cx="10831398" cy="62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714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7CB1C-E522-4FD7-8C4B-C82BED88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Aspects of Animal Behavior</a:t>
            </a:r>
            <a:br>
              <a:rPr lang="en-US" dirty="0"/>
            </a:br>
            <a:r>
              <a:rPr lang="en-US" b="1" dirty="0">
                <a:solidFill>
                  <a:srgbClr val="C00000"/>
                </a:solidFill>
              </a:rPr>
              <a:t>Communication in bees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2FA8C-309A-46AD-A336-B6E83E5DA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Honey Bee is Social Insect.</a:t>
            </a:r>
          </a:p>
          <a:p>
            <a:r>
              <a:rPr lang="en-US" dirty="0"/>
              <a:t>With different caste i.e. Queen, workers and drones.</a:t>
            </a:r>
          </a:p>
          <a:p>
            <a:r>
              <a:rPr lang="en-US" dirty="0"/>
              <a:t>Communicate through odor, antennal contact, taste samples of food</a:t>
            </a:r>
          </a:p>
          <a:p>
            <a:r>
              <a:rPr lang="en-US" dirty="0"/>
              <a:t>Sense of smell, color perception, position of sun, polarization pattern.</a:t>
            </a:r>
          </a:p>
          <a:p>
            <a:r>
              <a:rPr lang="en-US" dirty="0"/>
              <a:t>Also communicate by special dance pattern i.e. Round Dance and Waggle dance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9139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9ECCE-DCBD-41D5-A95B-33C8DB590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Round Dance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B5EDD-8DAC-4839-9F02-6095F4A0C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 distance is less than 90 meters perform round dance calle</a:t>
            </a:r>
            <a:r>
              <a:rPr lang="en-US" dirty="0">
                <a:solidFill>
                  <a:srgbClr val="C00000"/>
                </a:solidFill>
              </a:rPr>
              <a:t>d </a:t>
            </a:r>
            <a:r>
              <a:rPr lang="en-US" dirty="0" err="1">
                <a:solidFill>
                  <a:srgbClr val="C00000"/>
                </a:solidFill>
              </a:rPr>
              <a:t>Rundtanz</a:t>
            </a:r>
            <a:r>
              <a:rPr lang="en-US" dirty="0"/>
              <a:t>.</a:t>
            </a:r>
          </a:p>
          <a:p>
            <a:r>
              <a:rPr lang="en-US" dirty="0"/>
              <a:t>Provides information about distance and direction.</a:t>
            </a:r>
          </a:p>
          <a:p>
            <a:r>
              <a:rPr lang="en-US" dirty="0"/>
              <a:t>Circular movements alternatively first left and right for every second.</a:t>
            </a:r>
          </a:p>
          <a:p>
            <a:r>
              <a:rPr lang="en-US" dirty="0"/>
              <a:t>Round dance help others to search for the correct source of food.</a:t>
            </a:r>
          </a:p>
          <a:p>
            <a:r>
              <a:rPr lang="en-US" dirty="0"/>
              <a:t>Richness of food reflected in liveliness of dance.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 descr="The Bee, Part I: Dance of the Bees | MAHB">
            <a:extLst>
              <a:ext uri="{FF2B5EF4-FFF2-40B4-BE49-F238E27FC236}">
                <a16:creationId xmlns:a16="http://schemas.microsoft.com/office/drawing/2014/main" id="{9649E1B0-F38C-4209-BE96-DFCA433292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341" y="628958"/>
            <a:ext cx="2612526" cy="1927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516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BF223-F162-4656-8226-4C0D6AAF5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Waggle Dance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F9910-C445-4921-853A-F6A89D2BB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distance is more than 90 meters called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Schwanzeltanz</a:t>
            </a:r>
            <a:r>
              <a:rPr lang="en-US" dirty="0"/>
              <a:t>.</a:t>
            </a:r>
          </a:p>
          <a:p>
            <a:r>
              <a:rPr lang="en-US" dirty="0"/>
              <a:t>Shaped in the formation of eight looping left to right. </a:t>
            </a:r>
          </a:p>
          <a:p>
            <a:r>
              <a:rPr lang="en-US" dirty="0"/>
              <a:t>Frequency indicates distance and directions.</a:t>
            </a:r>
          </a:p>
          <a:p>
            <a:r>
              <a:rPr lang="en-US" dirty="0"/>
              <a:t>During dance every worker bees tries to come in physical contact wit performing bees.</a:t>
            </a:r>
          </a:p>
          <a:p>
            <a:r>
              <a:rPr lang="en-US" dirty="0"/>
              <a:t>Olfactory receptor and photo receptor play crucial role.</a:t>
            </a:r>
          </a:p>
          <a:p>
            <a:endParaRPr lang="en-IN" dirty="0"/>
          </a:p>
        </p:txBody>
      </p:sp>
      <p:pic>
        <p:nvPicPr>
          <p:cNvPr id="4" name="Picture 3" descr="Do honey bees communicate?">
            <a:extLst>
              <a:ext uri="{FF2B5EF4-FFF2-40B4-BE49-F238E27FC236}">
                <a16:creationId xmlns:a16="http://schemas.microsoft.com/office/drawing/2014/main" id="{48972176-4818-42DB-AAC9-8C544DEB443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972" y="654393"/>
            <a:ext cx="2994969" cy="17922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7D43227-DEA0-43EE-86B2-DDD61B39DACC}"/>
              </a:ext>
            </a:extLst>
          </p:cNvPr>
          <p:cNvSpPr/>
          <p:nvPr/>
        </p:nvSpPr>
        <p:spPr>
          <a:xfrm>
            <a:off x="8460259" y="650789"/>
            <a:ext cx="1309817" cy="1845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24697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29F3E-5A72-4972-9E91-A31F2FE1F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Communication in Ants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300CE-F52F-4B49-9DC4-1A6288509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Communicates through pheromones, sounds, sensations like touch.</a:t>
            </a:r>
          </a:p>
          <a:p>
            <a:r>
              <a:rPr lang="en-US" dirty="0"/>
              <a:t>Long thin and active antenna gives direction and idea about food.</a:t>
            </a:r>
          </a:p>
          <a:p>
            <a:r>
              <a:rPr lang="en-US" dirty="0"/>
              <a:t>Most of ants leave pheromones during their trail so others can fallow.</a:t>
            </a:r>
          </a:p>
          <a:p>
            <a:r>
              <a:rPr lang="en-US" dirty="0"/>
              <a:t>Behavioral mechanism help ants to adopt in the environment.</a:t>
            </a:r>
          </a:p>
          <a:p>
            <a:r>
              <a:rPr lang="en-US" dirty="0"/>
              <a:t>Ants are able fallow successful paths.</a:t>
            </a:r>
          </a:p>
          <a:p>
            <a:r>
              <a:rPr lang="en-US" dirty="0"/>
              <a:t>Different types of pheromones been secreted by different bees.</a:t>
            </a:r>
          </a:p>
          <a:p>
            <a:endParaRPr lang="en-IN" dirty="0"/>
          </a:p>
        </p:txBody>
      </p:sp>
      <p:pic>
        <p:nvPicPr>
          <p:cNvPr id="4" name="Picture 3" descr="ANT COMMUNICATION | Science &amp; Faith">
            <a:extLst>
              <a:ext uri="{FF2B5EF4-FFF2-40B4-BE49-F238E27FC236}">
                <a16:creationId xmlns:a16="http://schemas.microsoft.com/office/drawing/2014/main" id="{8A191654-058D-48A1-A724-2160214858D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994" y="520202"/>
            <a:ext cx="2445625" cy="1765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ommunication in Ants - YouTube">
            <a:extLst>
              <a:ext uri="{FF2B5EF4-FFF2-40B4-BE49-F238E27FC236}">
                <a16:creationId xmlns:a16="http://schemas.microsoft.com/office/drawing/2014/main" id="{759E1D4E-402E-48E1-B437-C582E3F2C94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0" y="520202"/>
            <a:ext cx="2702011" cy="1877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930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4CE4E-0AC8-457D-8235-FE0B0E42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Mimicry and Coloration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B0B3E-51D2-4777-8018-69EF197F1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Mimicry </a:t>
            </a:r>
            <a:r>
              <a:rPr lang="en-US" dirty="0"/>
              <a:t>: defense process in which organism copies another organism so that it can confuse third organism.</a:t>
            </a:r>
          </a:p>
          <a:p>
            <a:r>
              <a:rPr lang="en-US" dirty="0"/>
              <a:t>Types- </a:t>
            </a:r>
            <a:r>
              <a:rPr lang="en-US" dirty="0">
                <a:solidFill>
                  <a:srgbClr val="002060"/>
                </a:solidFill>
              </a:rPr>
              <a:t>Batesian mimicry, Mullerian mimicry, Self mimicry, </a:t>
            </a:r>
            <a:r>
              <a:rPr lang="en-US" dirty="0" err="1">
                <a:solidFill>
                  <a:srgbClr val="002060"/>
                </a:solidFill>
              </a:rPr>
              <a:t>Wasmannian</a:t>
            </a:r>
            <a:r>
              <a:rPr lang="en-US" dirty="0">
                <a:solidFill>
                  <a:srgbClr val="002060"/>
                </a:solidFill>
              </a:rPr>
              <a:t> mimicry.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Coloration</a:t>
            </a:r>
            <a:r>
              <a:rPr lang="en-US" dirty="0"/>
              <a:t> : is defense adaptation of animals help them to avoid from the predators.</a:t>
            </a:r>
          </a:p>
          <a:p>
            <a:r>
              <a:rPr lang="en-US" dirty="0"/>
              <a:t>Types – Warning </a:t>
            </a:r>
            <a:r>
              <a:rPr lang="en-US" dirty="0" err="1"/>
              <a:t>colouration</a:t>
            </a:r>
            <a:r>
              <a:rPr lang="en-US" dirty="0"/>
              <a:t> Cryptic </a:t>
            </a:r>
            <a:r>
              <a:rPr lang="en-US" dirty="0" err="1"/>
              <a:t>colouration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666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31EBA-4B62-4C76-8036-112A3CB21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: Animal </a:t>
            </a:r>
            <a:r>
              <a:rPr lang="en-US" dirty="0" err="1"/>
              <a:t>Behaviour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32D79-9975-469C-A3B1-E48D74D31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Man is keen observers of animal behavior.</a:t>
            </a:r>
          </a:p>
          <a:p>
            <a:r>
              <a:rPr lang="en-US" dirty="0"/>
              <a:t>The origins of the scientific study of </a:t>
            </a:r>
            <a:r>
              <a:rPr lang="en-US" dirty="0">
                <a:hlinkClick r:id="rId2"/>
              </a:rPr>
              <a:t>animal</a:t>
            </a:r>
            <a:r>
              <a:rPr lang="en-US" dirty="0"/>
              <a:t> </a:t>
            </a:r>
            <a:r>
              <a:rPr lang="en-US" dirty="0" err="1"/>
              <a:t>behaviour</a:t>
            </a:r>
            <a:r>
              <a:rPr lang="en-US" dirty="0"/>
              <a:t> lie in the works of various European thinkers of the 17th to 19th centuries, such as British naturalists </a:t>
            </a:r>
            <a:r>
              <a:rPr lang="en-US" dirty="0">
                <a:hlinkClick r:id="rId3"/>
              </a:rPr>
              <a:t>John Ray</a:t>
            </a:r>
            <a:r>
              <a:rPr lang="en-US" dirty="0"/>
              <a:t> and </a:t>
            </a:r>
            <a:r>
              <a:rPr lang="en-US" dirty="0">
                <a:hlinkClick r:id="rId4"/>
              </a:rPr>
              <a:t>Charles Darwin</a:t>
            </a:r>
            <a:r>
              <a:rPr lang="en-US" dirty="0"/>
              <a:t> and French naturalist Charles LeRoy.</a:t>
            </a:r>
          </a:p>
          <a:p>
            <a:r>
              <a:rPr lang="en-IN" dirty="0"/>
              <a:t>Edward L. </a:t>
            </a:r>
            <a:r>
              <a:rPr lang="en-IN" dirty="0" err="1"/>
              <a:t>Throndike</a:t>
            </a:r>
            <a:r>
              <a:rPr lang="en-IN" dirty="0"/>
              <a:t> (1911) conducted experiments on animal.</a:t>
            </a:r>
          </a:p>
          <a:p>
            <a:r>
              <a:rPr lang="en-IN" dirty="0"/>
              <a:t>Niko Tinbergen and Karl Von </a:t>
            </a:r>
            <a:r>
              <a:rPr lang="en-IN" dirty="0" err="1"/>
              <a:t>Frish</a:t>
            </a:r>
            <a:r>
              <a:rPr lang="en-IN" dirty="0"/>
              <a:t> called it separate discipline called Ethology. They as considered as architects of modern ethology.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8536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CC01B-F838-44D9-919B-BF5C0C8D6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Batesian Mimicry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E5008-FADA-4277-99EB-CCB19F0EE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73408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Is familiar similarity of unprotected species (mimic) with and protected species.</a:t>
            </a:r>
          </a:p>
          <a:p>
            <a:r>
              <a:rPr lang="en-US" sz="3200" dirty="0"/>
              <a:t>E.g. Hover flies similar color and skin pattern to that of bees.</a:t>
            </a:r>
          </a:p>
          <a:p>
            <a:r>
              <a:rPr lang="en-US" sz="3200" dirty="0"/>
              <a:t>Viceroy and monarch butterfly-  Viceroy edible , monarch poisonous.</a:t>
            </a:r>
            <a:endParaRPr lang="en-IN" sz="3200" dirty="0"/>
          </a:p>
        </p:txBody>
      </p:sp>
      <p:pic>
        <p:nvPicPr>
          <p:cNvPr id="4" name="Picture 3" descr="The Psychology of Mimicry - YouTube">
            <a:extLst>
              <a:ext uri="{FF2B5EF4-FFF2-40B4-BE49-F238E27FC236}">
                <a16:creationId xmlns:a16="http://schemas.microsoft.com/office/drawing/2014/main" id="{74EB9E1E-532F-42F3-B5F9-B786EEDBFC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438" y="982131"/>
            <a:ext cx="2049159" cy="1287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Journey North: Monarch Butterfly">
            <a:extLst>
              <a:ext uri="{FF2B5EF4-FFF2-40B4-BE49-F238E27FC236}">
                <a16:creationId xmlns:a16="http://schemas.microsoft.com/office/drawing/2014/main" id="{47EA8057-18B6-4573-87EE-157D09DCA5E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2" y="1027441"/>
            <a:ext cx="1820563" cy="12873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6147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B955A-DDF8-4F98-9ABF-639A7512C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Mullerian Mimicry</a:t>
            </a:r>
            <a:br>
              <a:rPr lang="en-US" b="1" dirty="0">
                <a:solidFill>
                  <a:srgbClr val="C00000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6DA97-BF07-4FB8-8103-65A42A35B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1769532"/>
            <a:ext cx="9601196" cy="3318936"/>
          </a:xfrm>
        </p:spPr>
        <p:txBody>
          <a:bodyPr/>
          <a:lstStyle/>
          <a:p>
            <a:r>
              <a:rPr lang="en-US" dirty="0"/>
              <a:t>Model is not defined and several unpalatable species will share </a:t>
            </a:r>
            <a:r>
              <a:rPr lang="en-US" dirty="0" err="1"/>
              <a:t>colours</a:t>
            </a:r>
            <a:r>
              <a:rPr lang="en-US" dirty="0"/>
              <a:t> to avoid predators.</a:t>
            </a:r>
          </a:p>
          <a:p>
            <a:r>
              <a:rPr lang="en-US" dirty="0"/>
              <a:t>In this both model and mimic are toxic.</a:t>
            </a:r>
          </a:p>
          <a:p>
            <a:r>
              <a:rPr lang="en-US" dirty="0"/>
              <a:t>Insects are will known for mimic.</a:t>
            </a:r>
          </a:p>
          <a:p>
            <a:r>
              <a:rPr lang="en-US" dirty="0"/>
              <a:t>Predators needs only on animal to attack</a:t>
            </a:r>
            <a:endParaRPr lang="en-IN" dirty="0"/>
          </a:p>
        </p:txBody>
      </p:sp>
      <p:pic>
        <p:nvPicPr>
          <p:cNvPr id="4" name="Picture 3" descr="Mimicry (Evolutionary Biology)">
            <a:extLst>
              <a:ext uri="{FF2B5EF4-FFF2-40B4-BE49-F238E27FC236}">
                <a16:creationId xmlns:a16="http://schemas.microsoft.com/office/drawing/2014/main" id="{B58C0F53-CA35-4414-B08C-351310EF571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490" y="2388974"/>
            <a:ext cx="5393759" cy="4003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596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1F064-5326-4C28-B343-E63A7490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Self Mimicry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03F58-4C6D-4199-AA16-3047448DF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456404" cy="33189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Art of displaying unusual mimic pattern to confuse the predator with color, sound and chemical in order to escape from and survival.</a:t>
            </a:r>
          </a:p>
          <a:p>
            <a:r>
              <a:rPr lang="en-US" dirty="0"/>
              <a:t>Predators gets confused.</a:t>
            </a:r>
          </a:p>
          <a:p>
            <a:r>
              <a:rPr lang="en-US" dirty="0"/>
              <a:t>E.g. Frightened eyespots and bright eye color markings on moth and butterfly.</a:t>
            </a:r>
          </a:p>
          <a:p>
            <a:r>
              <a:rPr lang="en-US" dirty="0"/>
              <a:t>The leafy sea dragoon is fish swims vary slow to make mimic like sea grass.</a:t>
            </a:r>
            <a:endParaRPr lang="en-IN" dirty="0"/>
          </a:p>
        </p:txBody>
      </p:sp>
      <p:pic>
        <p:nvPicPr>
          <p:cNvPr id="4" name="Picture 3" descr="Insect Mimicry &amp; Camouflage | Study.com">
            <a:extLst>
              <a:ext uri="{FF2B5EF4-FFF2-40B4-BE49-F238E27FC236}">
                <a16:creationId xmlns:a16="http://schemas.microsoft.com/office/drawing/2014/main" id="{798DACE0-31EA-4CFC-A34F-1569E920BCA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587" y="1679544"/>
            <a:ext cx="3411514" cy="2292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Leafy seadragon - Wikipedia">
            <a:extLst>
              <a:ext uri="{FF2B5EF4-FFF2-40B4-BE49-F238E27FC236}">
                <a16:creationId xmlns:a16="http://schemas.microsoft.com/office/drawing/2014/main" id="{9D8B73E6-F94A-4B9C-9346-EE86C3AEDB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587" y="3971885"/>
            <a:ext cx="3411514" cy="22923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62087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2B02-05E1-4468-8772-50F0EF662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Wasmannian</a:t>
            </a:r>
            <a:r>
              <a:rPr lang="en-US" b="1" dirty="0">
                <a:solidFill>
                  <a:srgbClr val="C00000"/>
                </a:solidFill>
              </a:rPr>
              <a:t> Mimicry</a:t>
            </a:r>
            <a:br>
              <a:rPr lang="en-US" b="1" dirty="0">
                <a:solidFill>
                  <a:srgbClr val="C00000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32097-F4F3-4F09-BFA6-FC6BFFDB8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003323" cy="3318936"/>
          </a:xfrm>
        </p:spPr>
        <p:txBody>
          <a:bodyPr/>
          <a:lstStyle/>
          <a:p>
            <a:r>
              <a:rPr lang="en-US" dirty="0"/>
              <a:t>When mimic mimics the host it resembles so that they live in the same structure or nest.</a:t>
            </a:r>
          </a:p>
          <a:p>
            <a:r>
              <a:rPr lang="en-US" dirty="0"/>
              <a:t>Not only they mimic </a:t>
            </a:r>
            <a:r>
              <a:rPr lang="en-US" dirty="0" err="1"/>
              <a:t>colour</a:t>
            </a:r>
            <a:r>
              <a:rPr lang="en-US" dirty="0"/>
              <a:t> but also they behave like ants.</a:t>
            </a:r>
          </a:p>
          <a:p>
            <a:endParaRPr lang="en-IN" dirty="0"/>
          </a:p>
        </p:txBody>
      </p:sp>
      <p:pic>
        <p:nvPicPr>
          <p:cNvPr id="4" name="Picture 3" descr="The Different Forms of Mimicry | Topbest Blog">
            <a:extLst>
              <a:ext uri="{FF2B5EF4-FFF2-40B4-BE49-F238E27FC236}">
                <a16:creationId xmlns:a16="http://schemas.microsoft.com/office/drawing/2014/main" id="{8BC0B3F5-92FA-4BEF-A1C2-21B5048810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724" y="1634066"/>
            <a:ext cx="3129366" cy="2287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nt mimicry - Wikipedia">
            <a:extLst>
              <a:ext uri="{FF2B5EF4-FFF2-40B4-BE49-F238E27FC236}">
                <a16:creationId xmlns:a16="http://schemas.microsoft.com/office/drawing/2014/main" id="{468938A0-18A4-42A2-8813-D5D497751B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01" y="3992118"/>
            <a:ext cx="3500069" cy="21546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18191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3AA0-1959-4C76-91FB-946594142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Warning </a:t>
            </a:r>
            <a:r>
              <a:rPr lang="en-US" b="1" dirty="0" err="1">
                <a:solidFill>
                  <a:srgbClr val="C00000"/>
                </a:solidFill>
              </a:rPr>
              <a:t>Colouration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708E1-AF38-453A-8920-3BE13E5D8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5576739" cy="331893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Striking body </a:t>
            </a:r>
            <a:r>
              <a:rPr lang="en-US" dirty="0" err="1"/>
              <a:t>colour</a:t>
            </a:r>
            <a:r>
              <a:rPr lang="en-US" dirty="0"/>
              <a:t> warns prey to predator that it is </a:t>
            </a:r>
            <a:r>
              <a:rPr lang="en-US" dirty="0" err="1"/>
              <a:t>unpapatable</a:t>
            </a:r>
            <a:r>
              <a:rPr lang="en-US" dirty="0"/>
              <a:t>.</a:t>
            </a:r>
          </a:p>
          <a:p>
            <a:r>
              <a:rPr lang="en-US" dirty="0"/>
              <a:t>Brighter </a:t>
            </a:r>
            <a:r>
              <a:rPr lang="en-US" dirty="0" err="1"/>
              <a:t>colour</a:t>
            </a:r>
            <a:r>
              <a:rPr lang="en-US" dirty="0"/>
              <a:t> indicate prey id more toxic.</a:t>
            </a:r>
          </a:p>
          <a:p>
            <a:r>
              <a:rPr lang="en-US" dirty="0"/>
              <a:t>Prominent </a:t>
            </a:r>
            <a:r>
              <a:rPr lang="en-US" dirty="0" err="1"/>
              <a:t>colour</a:t>
            </a:r>
            <a:r>
              <a:rPr lang="en-US" dirty="0"/>
              <a:t> is red yellow black and white.</a:t>
            </a:r>
          </a:p>
          <a:p>
            <a:r>
              <a:rPr lang="en-US" dirty="0"/>
              <a:t>Predator avoid eating prey.</a:t>
            </a:r>
          </a:p>
          <a:p>
            <a:r>
              <a:rPr lang="en-US" dirty="0"/>
              <a:t> e.g. Larva and adult butterfly</a:t>
            </a:r>
          </a:p>
          <a:p>
            <a:r>
              <a:rPr lang="en-US" dirty="0"/>
              <a:t>Coral shakes.</a:t>
            </a:r>
            <a:endParaRPr lang="en-IN" dirty="0"/>
          </a:p>
        </p:txBody>
      </p:sp>
      <p:pic>
        <p:nvPicPr>
          <p:cNvPr id="4" name="Picture 3" descr="Hoppin' into some frog investigations - Protection Through ...">
            <a:extLst>
              <a:ext uri="{FF2B5EF4-FFF2-40B4-BE49-F238E27FC236}">
                <a16:creationId xmlns:a16="http://schemas.microsoft.com/office/drawing/2014/main" id="{F7A97FDB-9761-482C-847D-9C789608FC7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602" y="600077"/>
            <a:ext cx="1998481" cy="1839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aterpillars are as colourful as the moths they grow into, often ...">
            <a:extLst>
              <a:ext uri="{FF2B5EF4-FFF2-40B4-BE49-F238E27FC236}">
                <a16:creationId xmlns:a16="http://schemas.microsoft.com/office/drawing/2014/main" id="{FD8EDCBC-57E0-46AF-BF20-14F58947AD6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13" y="600077"/>
            <a:ext cx="2369277" cy="1839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onoran Coralsnake (Micruroides euryxanthus) Arizona">
            <a:extLst>
              <a:ext uri="{FF2B5EF4-FFF2-40B4-BE49-F238E27FC236}">
                <a16:creationId xmlns:a16="http://schemas.microsoft.com/office/drawing/2014/main" id="{4C02AB7A-CC4E-4933-A741-B70D546C662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668" y="4094187"/>
            <a:ext cx="3918415" cy="2163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876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3FAEA-C1B8-4654-863B-5CD9CD39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Cryptic </a:t>
            </a:r>
            <a:r>
              <a:rPr lang="en-US" b="1" dirty="0" err="1">
                <a:solidFill>
                  <a:srgbClr val="C00000"/>
                </a:solidFill>
              </a:rPr>
              <a:t>Colouration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67C88-C294-4004-828A-32E0906F8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Animals can not detected easily by predator as they resembles like back ground.</a:t>
            </a:r>
          </a:p>
          <a:p>
            <a:r>
              <a:rPr lang="en-IN" dirty="0"/>
              <a:t>Chance of survival get increase.</a:t>
            </a:r>
          </a:p>
          <a:p>
            <a:r>
              <a:rPr lang="en-IN" dirty="0"/>
              <a:t>It also help to capture </a:t>
            </a:r>
            <a:r>
              <a:rPr lang="en-IN" dirty="0" err="1"/>
              <a:t>pary</a:t>
            </a:r>
            <a:r>
              <a:rPr lang="en-IN" dirty="0"/>
              <a:t>.</a:t>
            </a:r>
          </a:p>
          <a:p>
            <a:r>
              <a:rPr lang="en-IN" dirty="0" err="1"/>
              <a:t>E.g.Head</a:t>
            </a:r>
            <a:r>
              <a:rPr lang="en-IN" dirty="0"/>
              <a:t> leaf butterfly</a:t>
            </a:r>
          </a:p>
          <a:p>
            <a:r>
              <a:rPr lang="en-IN" dirty="0" err="1"/>
              <a:t>Chramotophore</a:t>
            </a:r>
            <a:r>
              <a:rPr lang="en-IN" dirty="0"/>
              <a:t> of </a:t>
            </a:r>
            <a:r>
              <a:rPr lang="en-IN" dirty="0" err="1"/>
              <a:t>cuttle</a:t>
            </a:r>
            <a:r>
              <a:rPr lang="en-IN" dirty="0"/>
              <a:t> fish</a:t>
            </a:r>
          </a:p>
          <a:p>
            <a:r>
              <a:rPr lang="en-IN" dirty="0" err="1"/>
              <a:t>Lobotus</a:t>
            </a:r>
            <a:r>
              <a:rPr lang="en-IN" dirty="0"/>
              <a:t> </a:t>
            </a:r>
            <a:r>
              <a:rPr lang="en-IN" dirty="0" err="1"/>
              <a:t>surinamensis</a:t>
            </a:r>
            <a:r>
              <a:rPr lang="en-IN" dirty="0"/>
              <a:t> fish.</a:t>
            </a:r>
          </a:p>
        </p:txBody>
      </p:sp>
      <p:pic>
        <p:nvPicPr>
          <p:cNvPr id="4" name="Picture 3" descr="coral reefs | Rowanleaf">
            <a:extLst>
              <a:ext uri="{FF2B5EF4-FFF2-40B4-BE49-F238E27FC236}">
                <a16:creationId xmlns:a16="http://schemas.microsoft.com/office/drawing/2014/main" id="{DC29C5AC-52BF-4CE1-930D-57EDADBF7C0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2" y="297074"/>
            <a:ext cx="2802910" cy="2124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ow Octopuses and Squids Change Color | Smithsonian Ocean">
            <a:extLst>
              <a:ext uri="{FF2B5EF4-FFF2-40B4-BE49-F238E27FC236}">
                <a16:creationId xmlns:a16="http://schemas.microsoft.com/office/drawing/2014/main" id="{83AF0F2F-F3DD-4608-B526-DD6EEE99880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769" y="93290"/>
            <a:ext cx="3117136" cy="2328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Dead Leaf butterfly (dry-season form) | Project Noah">
            <a:extLst>
              <a:ext uri="{FF2B5EF4-FFF2-40B4-BE49-F238E27FC236}">
                <a16:creationId xmlns:a16="http://schemas.microsoft.com/office/drawing/2014/main" id="{381CA3DF-B35B-4061-8A2F-B92BCD65414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550" y="3748201"/>
            <a:ext cx="2774332" cy="2487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Lobotes surinamensis – Discover Fishes">
            <a:extLst>
              <a:ext uri="{FF2B5EF4-FFF2-40B4-BE49-F238E27FC236}">
                <a16:creationId xmlns:a16="http://schemas.microsoft.com/office/drawing/2014/main" id="{AE076039-0DCF-492B-AB4C-14D83A0C877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589" y="3835078"/>
            <a:ext cx="3619500" cy="240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87665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3F68-0212-457F-9002-E85F350A1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Role of Hormones in sexual behavior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Organizational Effects</a:t>
            </a:r>
            <a:br>
              <a:rPr lang="en-US" b="1" dirty="0">
                <a:solidFill>
                  <a:srgbClr val="C00000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55FFC-9AF1-46E1-9AD6-F47DBA385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894215" cy="3318936"/>
          </a:xfrm>
        </p:spPr>
        <p:txBody>
          <a:bodyPr/>
          <a:lstStyle/>
          <a:p>
            <a:r>
              <a:rPr lang="en-US" dirty="0"/>
              <a:t>Influences development of various organs leads sexual differentiation.</a:t>
            </a:r>
          </a:p>
          <a:p>
            <a:r>
              <a:rPr lang="en-US" dirty="0"/>
              <a:t>If male sex hormone during mid gestation period  responsible to develop male gonads. Testes and male genitalia.</a:t>
            </a:r>
          </a:p>
          <a:p>
            <a:r>
              <a:rPr lang="en-US" dirty="0"/>
              <a:t>It also influences development areas of brain controlling sexual differentiation.</a:t>
            </a:r>
          </a:p>
          <a:p>
            <a:r>
              <a:rPr lang="en-US" dirty="0"/>
              <a:t>Lacking of testosterone </a:t>
            </a:r>
            <a:r>
              <a:rPr lang="en-US" dirty="0" err="1"/>
              <a:t>relults</a:t>
            </a:r>
            <a:r>
              <a:rPr lang="en-US" dirty="0"/>
              <a:t> in to development of </a:t>
            </a:r>
            <a:r>
              <a:rPr lang="en-US" dirty="0" err="1"/>
              <a:t>ovaies</a:t>
            </a:r>
            <a:r>
              <a:rPr lang="en-US" dirty="0"/>
              <a:t> and associated genitalia.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294759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B7AB-001E-4739-B0E8-B40BE58B2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C00000"/>
                </a:solidFill>
              </a:rPr>
              <a:t>Activational</a:t>
            </a:r>
            <a:r>
              <a:rPr lang="en-US" b="1" dirty="0">
                <a:solidFill>
                  <a:srgbClr val="C00000"/>
                </a:solidFill>
              </a:rPr>
              <a:t> Effects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33DC6-31D8-4FA9-B9E1-2ACBF96BE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Release aggressive </a:t>
            </a:r>
            <a:r>
              <a:rPr lang="en-US" dirty="0" err="1"/>
              <a:t>behaviour</a:t>
            </a:r>
            <a:r>
              <a:rPr lang="en-US" dirty="0"/>
              <a:t> to protect territory.</a:t>
            </a:r>
          </a:p>
          <a:p>
            <a:r>
              <a:rPr lang="en-US" dirty="0"/>
              <a:t>During breeding season develops aggressive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Sex hormone plays important role during adulthood and modify reproductive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Sexual Behavior Regulating Hormones- </a:t>
            </a:r>
            <a:r>
              <a:rPr lang="en-US" dirty="0">
                <a:solidFill>
                  <a:srgbClr val="002060"/>
                </a:solidFill>
              </a:rPr>
              <a:t>testosterone, estrogen</a:t>
            </a:r>
            <a:r>
              <a:rPr lang="en-US" dirty="0"/>
              <a:t> –(Mating </a:t>
            </a:r>
            <a:r>
              <a:rPr lang="en-US" dirty="0" err="1"/>
              <a:t>behaviour</a:t>
            </a:r>
            <a:r>
              <a:rPr lang="en-US" dirty="0"/>
              <a:t>), </a:t>
            </a:r>
            <a:r>
              <a:rPr lang="en-US" dirty="0">
                <a:solidFill>
                  <a:srgbClr val="002060"/>
                </a:solidFill>
              </a:rPr>
              <a:t>progesterone</a:t>
            </a:r>
            <a:r>
              <a:rPr lang="en-US" dirty="0"/>
              <a:t> – ( Sexual Motivation), </a:t>
            </a:r>
            <a:r>
              <a:rPr lang="en-US" dirty="0">
                <a:solidFill>
                  <a:srgbClr val="002060"/>
                </a:solidFill>
              </a:rPr>
              <a:t>oxytocin </a:t>
            </a:r>
            <a:r>
              <a:rPr lang="en-US" dirty="0"/>
              <a:t>–(Social Bonding), </a:t>
            </a:r>
            <a:r>
              <a:rPr lang="en-US" dirty="0">
                <a:solidFill>
                  <a:srgbClr val="002060"/>
                </a:solidFill>
              </a:rPr>
              <a:t>vasopressin</a:t>
            </a:r>
            <a:r>
              <a:rPr lang="en-US" dirty="0"/>
              <a:t> – ( Learning and Memory) and </a:t>
            </a:r>
            <a:r>
              <a:rPr lang="en-US" dirty="0">
                <a:solidFill>
                  <a:srgbClr val="002060"/>
                </a:solidFill>
              </a:rPr>
              <a:t>prolactin </a:t>
            </a:r>
            <a:r>
              <a:rPr lang="en-US" dirty="0"/>
              <a:t>– ( </a:t>
            </a:r>
            <a:r>
              <a:rPr lang="en-US" dirty="0" err="1"/>
              <a:t>Patental</a:t>
            </a:r>
            <a:r>
              <a:rPr lang="en-US" dirty="0"/>
              <a:t> </a:t>
            </a:r>
            <a:r>
              <a:rPr lang="en-US" dirty="0" err="1"/>
              <a:t>Behacior</a:t>
            </a:r>
            <a:r>
              <a:rPr lang="en-US" dirty="0"/>
              <a:t>).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668764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45D6-ABC0-4A62-BCB9-15ACB0A25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03023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Pheromones </a:t>
            </a:r>
            <a:r>
              <a:rPr lang="en-US" sz="2800" b="1" dirty="0">
                <a:solidFill>
                  <a:srgbClr val="C00000"/>
                </a:solidFill>
              </a:rPr>
              <a:t> - Secreted by exocrine gland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4E268-68E7-42F0-BB0D-77C79CEC3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106890"/>
            <a:ext cx="9601196" cy="331893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Oldest mode of communication and are species specific.</a:t>
            </a:r>
          </a:p>
          <a:p>
            <a:r>
              <a:rPr lang="en-US" dirty="0"/>
              <a:t>Secreted  in the body and released into the environment which affects the behavior of other animals.</a:t>
            </a:r>
          </a:p>
          <a:p>
            <a:r>
              <a:rPr lang="en-US" dirty="0"/>
              <a:t>Secreted by unicellular to highly complex organism.</a:t>
            </a:r>
          </a:p>
          <a:p>
            <a:r>
              <a:rPr lang="en-US" dirty="0"/>
              <a:t>Use in insect is well documented. </a:t>
            </a:r>
          </a:p>
          <a:p>
            <a:r>
              <a:rPr lang="en-US" dirty="0"/>
              <a:t>E.g. ants termites, ants, honey bees</a:t>
            </a:r>
          </a:p>
          <a:p>
            <a:r>
              <a:rPr lang="en-US" dirty="0"/>
              <a:t>Types of pheromones- Aggregation, Alarm, Releaser, Signals, Primer, Territorial, Trail, Sex  etc.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661767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B4DD-E8BB-4F9E-A3FC-D19872FD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633340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Releaser Pheromones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572A5-D943-465F-A53A-2241E2769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937207"/>
            <a:ext cx="9601196" cy="39386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Causes alteration in the </a:t>
            </a:r>
            <a:r>
              <a:rPr lang="en-US" dirty="0" err="1"/>
              <a:t>behaviour</a:t>
            </a:r>
            <a:r>
              <a:rPr lang="en-US" dirty="0"/>
              <a:t> of recipients.</a:t>
            </a:r>
          </a:p>
          <a:p>
            <a:r>
              <a:rPr lang="en-US" dirty="0"/>
              <a:t>Some powerful attractant molecules to attract mate from two miles or more.</a:t>
            </a:r>
          </a:p>
          <a:p>
            <a:r>
              <a:rPr lang="en-US" dirty="0"/>
              <a:t>These pheromones present in urine or in </a:t>
            </a:r>
            <a:r>
              <a:rPr lang="en-US" dirty="0" err="1"/>
              <a:t>faeces</a:t>
            </a:r>
            <a:r>
              <a:rPr lang="en-US" dirty="0"/>
              <a:t> used to for marking territories.</a:t>
            </a:r>
          </a:p>
          <a:p>
            <a:r>
              <a:rPr lang="en-US" dirty="0"/>
              <a:t>Male tiger mark their territories by pheromones called “</a:t>
            </a:r>
            <a:r>
              <a:rPr lang="en-US" dirty="0" err="1"/>
              <a:t>Tigramine</a:t>
            </a:r>
            <a:r>
              <a:rPr lang="en-US" dirty="0"/>
              <a:t>”.</a:t>
            </a:r>
          </a:p>
          <a:p>
            <a:r>
              <a:rPr lang="en-US" dirty="0"/>
              <a:t>Some species of cockroaches female release pheromones to attractant for male.</a:t>
            </a:r>
          </a:p>
          <a:p>
            <a:r>
              <a:rPr lang="en-US" dirty="0"/>
              <a:t>Antenna of </a:t>
            </a:r>
            <a:r>
              <a:rPr lang="en-US" dirty="0" err="1"/>
              <a:t>bomboyx</a:t>
            </a:r>
            <a:r>
              <a:rPr lang="en-US" dirty="0"/>
              <a:t> female silk moth secrete pheromone help male to track female.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863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BA20A-1CC7-4823-BD2A-ADB1A182D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Animal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C4E47-855F-4D44-9253-758970279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Explains why and  how particular animal behavior occurs.</a:t>
            </a:r>
          </a:p>
          <a:p>
            <a:r>
              <a:rPr lang="en-US" dirty="0"/>
              <a:t>Help to understand communication, reproductive and social behavior of the animals.</a:t>
            </a:r>
          </a:p>
          <a:p>
            <a:r>
              <a:rPr lang="en-US" dirty="0"/>
              <a:t>Prey –predator system within the ecosystem.</a:t>
            </a:r>
          </a:p>
          <a:p>
            <a:r>
              <a:rPr lang="en-US" dirty="0"/>
              <a:t>It has also economic significance.</a:t>
            </a:r>
          </a:p>
          <a:p>
            <a:r>
              <a:rPr lang="en-US" dirty="0"/>
              <a:t>Help to increase breeding techniques  for wild life conservation.</a:t>
            </a:r>
          </a:p>
          <a:p>
            <a:r>
              <a:rPr lang="en-US" dirty="0"/>
              <a:t>Studies Origin , development and adaptive value and evolutionary significance.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22869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C6707-D31F-47D6-9099-4C42E8AB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463658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Displacement Activities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5489A-1B90-43B7-B0E5-5CEBCA3EE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389" y="1944190"/>
            <a:ext cx="9601196" cy="331893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Type of </a:t>
            </a:r>
            <a:r>
              <a:rPr lang="en-US" dirty="0" err="1"/>
              <a:t>behaviour</a:t>
            </a:r>
            <a:r>
              <a:rPr lang="en-US" dirty="0"/>
              <a:t> related with decision making during the emotional conflict. </a:t>
            </a:r>
          </a:p>
          <a:p>
            <a:r>
              <a:rPr lang="en-US" dirty="0"/>
              <a:t>Body response when animals are under stress.</a:t>
            </a:r>
          </a:p>
          <a:p>
            <a:r>
              <a:rPr lang="en-US" dirty="0"/>
              <a:t>When animal is confused during stress this behavior is prolonged conflict between two opposing drives like attack &amp; escape, hunger &amp; escape, approach &amp; Avoidance.</a:t>
            </a:r>
          </a:p>
          <a:p>
            <a:r>
              <a:rPr lang="en-US" dirty="0"/>
              <a:t>It is also way to bring back metabolic balance when body is under stress.</a:t>
            </a:r>
          </a:p>
          <a:p>
            <a:r>
              <a:rPr lang="en-US" dirty="0"/>
              <a:t>E.g. Man scratching head during stress.</a:t>
            </a:r>
          </a:p>
          <a:p>
            <a:r>
              <a:rPr lang="en-US" dirty="0"/>
              <a:t>Aggressiveness in fighting cocks.</a:t>
            </a:r>
          </a:p>
          <a:p>
            <a:r>
              <a:rPr lang="en-US" dirty="0"/>
              <a:t>Aggressive action in dogs. </a:t>
            </a:r>
            <a:endParaRPr lang="en-IN" dirty="0"/>
          </a:p>
        </p:txBody>
      </p:sp>
      <p:pic>
        <p:nvPicPr>
          <p:cNvPr id="4" name="Picture 3" descr="How We Remember To Remember | Popular Science">
            <a:extLst>
              <a:ext uri="{FF2B5EF4-FFF2-40B4-BE49-F238E27FC236}">
                <a16:creationId xmlns:a16="http://schemas.microsoft.com/office/drawing/2014/main" id="{6FFED789-1B22-4BC4-A520-9CEA9D5A32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102" y="161663"/>
            <a:ext cx="2231017" cy="178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og Body Language - Displacement Behaviour - Silent Conversations">
            <a:extLst>
              <a:ext uri="{FF2B5EF4-FFF2-40B4-BE49-F238E27FC236}">
                <a16:creationId xmlns:a16="http://schemas.microsoft.com/office/drawing/2014/main" id="{D77AEE3A-6FA0-4407-84A2-886C6D2FB29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210" y="3742441"/>
            <a:ext cx="3522084" cy="2422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he naturally good rooster | BackYard Chickens - Learn How to ...">
            <a:extLst>
              <a:ext uri="{FF2B5EF4-FFF2-40B4-BE49-F238E27FC236}">
                <a16:creationId xmlns:a16="http://schemas.microsoft.com/office/drawing/2014/main" id="{181B431B-843D-4968-97B7-CE2A8852B97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9" y="161663"/>
            <a:ext cx="2563309" cy="1782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86798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2F962-556F-4F72-AF5E-8258AEE61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454231"/>
            <a:ext cx="9601196" cy="130386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Ritualization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800" b="1" dirty="0">
                <a:solidFill>
                  <a:srgbClr val="C00000"/>
                </a:solidFill>
              </a:rPr>
              <a:t>Concept by Julian Huxley 1914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992BE-5D3C-4760-8380-C78BB63C4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138471"/>
            <a:ext cx="9601196" cy="331893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Ritualization</a:t>
            </a:r>
            <a:r>
              <a:rPr lang="en-US" dirty="0"/>
              <a:t> 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a process by which non-signaling behavior patterns evolve to become communicative signals.</a:t>
            </a:r>
            <a:r>
              <a:rPr lang="en-US" dirty="0"/>
              <a:t> </a:t>
            </a:r>
            <a:r>
              <a:rPr lang="en-US" b="1" dirty="0">
                <a:solidFill>
                  <a:schemeClr val="tx1"/>
                </a:solidFill>
              </a:rPr>
              <a:t> </a:t>
            </a:r>
          </a:p>
          <a:p>
            <a:r>
              <a:rPr lang="en-US" dirty="0">
                <a:solidFill>
                  <a:schemeClr val="tx1"/>
                </a:solidFill>
              </a:rPr>
              <a:t>is a behavior that occurs typically in a member of a given </a:t>
            </a:r>
            <a:r>
              <a:rPr lang="en-US" dirty="0">
                <a:solidFill>
                  <a:schemeClr val="tx1"/>
                </a:solidFill>
                <a:hlinkClick r:id="rId2" tooltip="Speci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species</a:t>
            </a:r>
            <a:r>
              <a:rPr lang="en-US" dirty="0">
                <a:solidFill>
                  <a:schemeClr val="tx1"/>
                </a:solidFill>
              </a:rPr>
              <a:t> in a highly </a:t>
            </a:r>
            <a:r>
              <a:rPr lang="en-US" dirty="0">
                <a:solidFill>
                  <a:schemeClr val="tx1"/>
                </a:solidFill>
                <a:hlinkClick r:id="rId3" tooltip="Stereotyp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stereotyped</a:t>
            </a:r>
            <a:r>
              <a:rPr lang="en-US" dirty="0">
                <a:solidFill>
                  <a:schemeClr val="tx1"/>
                </a:solidFill>
              </a:rPr>
              <a:t> fashion and independent of any direct </a:t>
            </a:r>
            <a:r>
              <a:rPr lang="en-US" dirty="0">
                <a:solidFill>
                  <a:schemeClr val="tx1"/>
                </a:solidFill>
                <a:hlinkClick r:id="rId4" tooltip="Physiologica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physiological</a:t>
            </a:r>
            <a:r>
              <a:rPr lang="en-US" dirty="0">
                <a:solidFill>
                  <a:schemeClr val="tx1"/>
                </a:solidFill>
              </a:rPr>
              <a:t> significance.</a:t>
            </a:r>
          </a:p>
          <a:p>
            <a:r>
              <a:rPr lang="en-US" dirty="0"/>
              <a:t>It is found, in differing forms, both in non-human animals and in humans.</a:t>
            </a:r>
          </a:p>
          <a:p>
            <a:r>
              <a:rPr lang="en-US" dirty="0"/>
              <a:t>It helps to send message easily in a noisy environment to discriminate it from other behavior.</a:t>
            </a:r>
          </a:p>
          <a:p>
            <a:r>
              <a:rPr lang="en-US" dirty="0"/>
              <a:t>The Great Crested grebes collects nest building material in its bill &amp; swims towards its mate. </a:t>
            </a:r>
          </a:p>
          <a:p>
            <a:r>
              <a:rPr lang="en-US" dirty="0"/>
              <a:t>Both rise their crest and necks paddle towards each other rhythmically moving their head side by side. </a:t>
            </a:r>
            <a:endParaRPr lang="en-US" dirty="0">
              <a:solidFill>
                <a:schemeClr val="tx1"/>
              </a:solidFill>
            </a:endParaRPr>
          </a:p>
          <a:p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King penguins hugging in courtship in South Georgia Picture (With ...">
            <a:extLst>
              <a:ext uri="{FF2B5EF4-FFF2-40B4-BE49-F238E27FC236}">
                <a16:creationId xmlns:a16="http://schemas.microsoft.com/office/drawing/2014/main" id="{530DA592-839F-4F15-A78E-C12B5B4E6BC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7" y="-54557"/>
            <a:ext cx="2091690" cy="1906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6483E9-D815-4D32-ACA6-5A05A31A1B8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1" y="0"/>
            <a:ext cx="2468880" cy="1851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5544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2416-55F1-4884-A2E8-3CC322155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7950" y="435378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Migration in fishes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10E06-DBA8-4EC8-B0D9-56F19BFB3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1515008"/>
            <a:ext cx="9601196" cy="4671944"/>
          </a:xfrm>
        </p:spPr>
        <p:txBody>
          <a:bodyPr>
            <a:normAutofit/>
          </a:bodyPr>
          <a:lstStyle/>
          <a:p>
            <a:r>
              <a:rPr lang="en-US" dirty="0"/>
              <a:t>Movement in animals from one area to another breeding and feeding purpose.</a:t>
            </a:r>
          </a:p>
          <a:p>
            <a:r>
              <a:rPr lang="en-US" dirty="0"/>
              <a:t>It is usually seasonal &amp; occurs in response to change in temperature, food supply, light intensity and environment.</a:t>
            </a:r>
          </a:p>
          <a:p>
            <a:r>
              <a:rPr lang="en-US" dirty="0"/>
              <a:t>1. Feeding migration. – e.g. Bombay duck</a:t>
            </a:r>
          </a:p>
          <a:p>
            <a:r>
              <a:rPr lang="en-US" dirty="0"/>
              <a:t>2. Breeding migration- </a:t>
            </a:r>
          </a:p>
          <a:p>
            <a:pPr lvl="1"/>
            <a:r>
              <a:rPr lang="en-US" dirty="0"/>
              <a:t>Anadromous- marine to freshwater e.g. Hilsa fish</a:t>
            </a:r>
          </a:p>
          <a:p>
            <a:pPr lvl="1"/>
            <a:r>
              <a:rPr lang="en-US" dirty="0"/>
              <a:t>Catadromous -  Freshwater to marine or deep sea. Eels fish.</a:t>
            </a:r>
          </a:p>
          <a:p>
            <a:r>
              <a:rPr lang="en-US" dirty="0"/>
              <a:t>3. Amphidromous migration -  both types e.g. </a:t>
            </a:r>
            <a:r>
              <a:rPr lang="en-US" dirty="0" err="1"/>
              <a:t>Chanos</a:t>
            </a:r>
            <a:r>
              <a:rPr lang="en-US" dirty="0"/>
              <a:t> ( Asian milk fish)</a:t>
            </a:r>
          </a:p>
          <a:p>
            <a:r>
              <a:rPr lang="en-US" dirty="0"/>
              <a:t>4. Wintering Migration – e.g. Atlantic salmon</a:t>
            </a:r>
          </a:p>
        </p:txBody>
      </p:sp>
    </p:spTree>
    <p:extLst>
      <p:ext uri="{BB962C8B-B14F-4D97-AF65-F5344CB8AC3E}">
        <p14:creationId xmlns:p14="http://schemas.microsoft.com/office/powerpoint/2010/main" val="19775626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03E58-F86D-4605-888C-06BB1C81D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791" y="644710"/>
            <a:ext cx="7103881" cy="1303867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Schooling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r>
              <a:rPr lang="en-US" b="1" dirty="0">
                <a:solidFill>
                  <a:srgbClr val="C00000"/>
                </a:solidFill>
              </a:rPr>
              <a:t> in fishes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200" b="1" dirty="0"/>
              <a:t>schooling fish</a:t>
            </a:r>
            <a:r>
              <a:rPr lang="en-US" sz="2200" dirty="0"/>
              <a:t> are any group of </a:t>
            </a:r>
            <a:r>
              <a:rPr lang="en-US" sz="2200" b="1" dirty="0"/>
              <a:t>fish</a:t>
            </a:r>
            <a:r>
              <a:rPr lang="en-US" sz="2200" dirty="0"/>
              <a:t> that stay together and swim in the same direction in a coordinated manner.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01DF4-F009-405B-B6D2-D2D3AA8EB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23" y="2029030"/>
            <a:ext cx="9601196" cy="41842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Parr (1927)first studies schooling </a:t>
            </a:r>
            <a:r>
              <a:rPr lang="en-US" dirty="0" err="1"/>
              <a:t>behaviour</a:t>
            </a:r>
            <a:r>
              <a:rPr lang="en-US" dirty="0"/>
              <a:t> in fishes.</a:t>
            </a:r>
          </a:p>
          <a:p>
            <a:r>
              <a:rPr lang="en-US" dirty="0"/>
              <a:t>Movement in in synchronized manner, high accuracy in sensing.</a:t>
            </a:r>
          </a:p>
          <a:p>
            <a:r>
              <a:rPr lang="en-US" dirty="0"/>
              <a:t>High ability to respond by group to external stimuli.</a:t>
            </a:r>
          </a:p>
          <a:p>
            <a:r>
              <a:rPr lang="en-US" dirty="0"/>
              <a:t>No leader activities performed in coordinated manners.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</a:rPr>
              <a:t>Advantages of Schooling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/>
              <a:t>It reduces chance to predation when in the group.</a:t>
            </a:r>
          </a:p>
          <a:p>
            <a:r>
              <a:rPr lang="en-US" dirty="0"/>
              <a:t>Confuses predator and protecting with group dynamism.</a:t>
            </a:r>
          </a:p>
          <a:p>
            <a:r>
              <a:rPr lang="en-IN" dirty="0"/>
              <a:t>Perform complicated movements changing direction with sudden turns to avoid danger.</a:t>
            </a:r>
          </a:p>
        </p:txBody>
      </p:sp>
      <p:pic>
        <p:nvPicPr>
          <p:cNvPr id="4" name="Picture 3" descr="THE DESIGN OF THE SCHOOLING FISH – Hashem">
            <a:extLst>
              <a:ext uri="{FF2B5EF4-FFF2-40B4-BE49-F238E27FC236}">
                <a16:creationId xmlns:a16="http://schemas.microsoft.com/office/drawing/2014/main" id="{9056A1F7-9DA6-446A-AA30-7E3ACD77D2E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560" y="48052"/>
            <a:ext cx="2900319" cy="2289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9512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6C6A2-B53C-4731-92FB-74CB639B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Habitat Selection-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Animal’s select place of living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A0324-982B-49C5-ABF1-849CE0321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Environmental factors determines habitat selection.</a:t>
            </a:r>
          </a:p>
          <a:p>
            <a:r>
              <a:rPr lang="en-US" dirty="0"/>
              <a:t>Many species still reside where they first live.</a:t>
            </a:r>
          </a:p>
          <a:p>
            <a:r>
              <a:rPr lang="en-US" dirty="0"/>
              <a:t>Good quality of habitat support high density of individuals of a species.</a:t>
            </a:r>
          </a:p>
          <a:p>
            <a:r>
              <a:rPr lang="en-US" dirty="0"/>
              <a:t>Some animal distributed as per the vegetation.</a:t>
            </a:r>
          </a:p>
          <a:p>
            <a:r>
              <a:rPr lang="en-US" dirty="0"/>
              <a:t>Habitat selection is affected by experience.</a:t>
            </a:r>
          </a:p>
          <a:p>
            <a:r>
              <a:rPr lang="en-US" dirty="0"/>
              <a:t>E.g. </a:t>
            </a:r>
            <a:r>
              <a:rPr lang="en-US" dirty="0" err="1"/>
              <a:t>Gaint</a:t>
            </a:r>
            <a:r>
              <a:rPr lang="en-US" dirty="0"/>
              <a:t> pandas live where bamboo grows. </a:t>
            </a:r>
          </a:p>
          <a:p>
            <a:r>
              <a:rPr lang="en-US" dirty="0"/>
              <a:t>Atlantic ocean is home for millions of crab eater seals.</a:t>
            </a:r>
            <a:endParaRPr lang="en-IN" dirty="0"/>
          </a:p>
        </p:txBody>
      </p:sp>
      <p:pic>
        <p:nvPicPr>
          <p:cNvPr id="4" name="Picture 3" descr="To the North – habitat selection of geese during their spring ...">
            <a:extLst>
              <a:ext uri="{FF2B5EF4-FFF2-40B4-BE49-F238E27FC236}">
                <a16:creationId xmlns:a16="http://schemas.microsoft.com/office/drawing/2014/main" id="{A5E590EA-2FB5-4D1A-A33D-FCD30329CB9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550" y="161143"/>
            <a:ext cx="3437648" cy="2582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Tigers confirmed as six subspecies, and that is a big deal for ...">
            <a:extLst>
              <a:ext uri="{FF2B5EF4-FFF2-40B4-BE49-F238E27FC236}">
                <a16:creationId xmlns:a16="http://schemas.microsoft.com/office/drawing/2014/main" id="{29BE8753-24A4-4263-B6CD-D2A7D42EFA0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99381" cy="2582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ool retreats are needed to save giant panda from warmer weather ...">
            <a:extLst>
              <a:ext uri="{FF2B5EF4-FFF2-40B4-BE49-F238E27FC236}">
                <a16:creationId xmlns:a16="http://schemas.microsoft.com/office/drawing/2014/main" id="{538AE767-2EA0-4A07-9F63-43E41824A3C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9794" y="4371594"/>
            <a:ext cx="3472204" cy="24864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85942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593EB-F3A7-4307-A37C-3C058D260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61448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Territorial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It is adaptive </a:t>
            </a:r>
            <a:r>
              <a:rPr lang="en-US" sz="2000" b="1" dirty="0" err="1">
                <a:solidFill>
                  <a:srgbClr val="C00000"/>
                </a:solidFill>
              </a:rPr>
              <a:t>behaviour</a:t>
            </a:r>
            <a:r>
              <a:rPr lang="en-US" sz="2000" b="1" dirty="0">
                <a:solidFill>
                  <a:srgbClr val="C00000"/>
                </a:solidFill>
              </a:rPr>
              <a:t> by which animal protects its 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territory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493E6-75B9-4AE5-94B8-D1377DBA4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animals to mate without interruption and raise young ones with little competition.</a:t>
            </a:r>
          </a:p>
          <a:p>
            <a:r>
              <a:rPr lang="en-US" dirty="0"/>
              <a:t>Mating , nesting and feeding territory- e.g. Golden wing sun bird</a:t>
            </a:r>
          </a:p>
          <a:p>
            <a:r>
              <a:rPr lang="en-US" dirty="0"/>
              <a:t>Mating and nesting territory- </a:t>
            </a:r>
            <a:r>
              <a:rPr lang="en-US" dirty="0" err="1"/>
              <a:t>e.g.Red</a:t>
            </a:r>
            <a:r>
              <a:rPr lang="en-US" dirty="0"/>
              <a:t> wing black birds.</a:t>
            </a:r>
          </a:p>
          <a:p>
            <a:r>
              <a:rPr lang="en-US" dirty="0"/>
              <a:t>Nesting territory- e.g. </a:t>
            </a:r>
            <a:r>
              <a:rPr lang="en-US" dirty="0" err="1"/>
              <a:t>blad</a:t>
            </a:r>
            <a:r>
              <a:rPr lang="en-US" dirty="0"/>
              <a:t> eagle</a:t>
            </a:r>
          </a:p>
          <a:p>
            <a:r>
              <a:rPr lang="en-US" dirty="0"/>
              <a:t>Pairing and nesting territory-e.g. Greater prairie chicken.</a:t>
            </a:r>
          </a:p>
          <a:p>
            <a:endParaRPr lang="en-IN" dirty="0"/>
          </a:p>
        </p:txBody>
      </p:sp>
      <p:pic>
        <p:nvPicPr>
          <p:cNvPr id="4" name="Picture 3" descr="Stripey the Cub - Photos | Facebook">
            <a:extLst>
              <a:ext uri="{FF2B5EF4-FFF2-40B4-BE49-F238E27FC236}">
                <a16:creationId xmlns:a16="http://schemas.microsoft.com/office/drawing/2014/main" id="{A77C4BB3-4BF8-4F56-9D01-1D9C903CF01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901" y="0"/>
            <a:ext cx="2443782" cy="2556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Territorial Behaviour Stock Pictures, Editorial Images and Stock ...">
            <a:extLst>
              <a:ext uri="{FF2B5EF4-FFF2-40B4-BE49-F238E27FC236}">
                <a16:creationId xmlns:a16="http://schemas.microsoft.com/office/drawing/2014/main" id="{101DEF89-BC8C-4110-BD45-561E905655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86260" cy="2394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lose up of a Bald Eagle with chicks nesting, Yukon Territory ...">
            <a:extLst>
              <a:ext uri="{FF2B5EF4-FFF2-40B4-BE49-F238E27FC236}">
                <a16:creationId xmlns:a16="http://schemas.microsoft.com/office/drawing/2014/main" id="{D042E37B-6461-418D-AAFC-6DBD9146509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656" y="3780086"/>
            <a:ext cx="2938027" cy="2463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18235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6AD76-E912-4E6E-B218-8E59D81A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0302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Food Selection-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200" b="1" dirty="0"/>
              <a:t>Feeding </a:t>
            </a:r>
            <a:r>
              <a:rPr lang="en-US" sz="2200" b="1" dirty="0" err="1"/>
              <a:t>behaviour</a:t>
            </a:r>
            <a:r>
              <a:rPr lang="en-US" sz="2200" b="1" dirty="0"/>
              <a:t>, any action of an </a:t>
            </a:r>
            <a:r>
              <a:rPr lang="en-US" sz="2200" b="1" dirty="0">
                <a:hlinkClick r:id="rId2"/>
              </a:rPr>
              <a:t>animal</a:t>
            </a:r>
            <a:r>
              <a:rPr lang="en-US" sz="2200" b="1" dirty="0"/>
              <a:t> that is directed toward the procurement of nutrients.</a:t>
            </a:r>
            <a:br>
              <a:rPr lang="en-US" b="1" dirty="0">
                <a:solidFill>
                  <a:srgbClr val="C00000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179B7-6A69-4F02-A1BF-7901B3D47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291" y="2556932"/>
            <a:ext cx="8103123" cy="3318936"/>
          </a:xfrm>
        </p:spPr>
        <p:txBody>
          <a:bodyPr>
            <a:normAutofit fontScale="92500"/>
          </a:bodyPr>
          <a:lstStyle/>
          <a:p>
            <a:r>
              <a:rPr lang="en-US" dirty="0"/>
              <a:t>Complex feeding </a:t>
            </a:r>
            <a:r>
              <a:rPr lang="en-US" dirty="0" err="1"/>
              <a:t>behaviour</a:t>
            </a:r>
            <a:r>
              <a:rPr lang="en-US" dirty="0"/>
              <a:t> seen in the animal kingdom.</a:t>
            </a:r>
          </a:p>
          <a:p>
            <a:r>
              <a:rPr lang="en-US" dirty="0"/>
              <a:t>There is a time management that animals feed.</a:t>
            </a:r>
          </a:p>
          <a:p>
            <a:r>
              <a:rPr lang="en-US" dirty="0"/>
              <a:t>Some animals generalized in food selection while some specialized.</a:t>
            </a:r>
          </a:p>
          <a:p>
            <a:r>
              <a:rPr lang="en-US" dirty="0"/>
              <a:t>Many animal store food when abundant used when famine.</a:t>
            </a:r>
          </a:p>
          <a:p>
            <a:r>
              <a:rPr lang="en-US" dirty="0"/>
              <a:t>Grazing animals eat large amount of food.</a:t>
            </a:r>
          </a:p>
          <a:p>
            <a:r>
              <a:rPr lang="en-US" dirty="0"/>
              <a:t>Predators often  take lot of time and energy for selecting pray and they concentrate single animal in a group.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9087FC-7BD9-45CD-AE31-59AB3733B52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682" y="1601635"/>
            <a:ext cx="2212163" cy="1910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yena with a Lion's Head : natureismetal">
            <a:extLst>
              <a:ext uri="{FF2B5EF4-FFF2-40B4-BE49-F238E27FC236}">
                <a16:creationId xmlns:a16="http://schemas.microsoft.com/office/drawing/2014/main" id="{224E2FE6-4B5B-4065-A485-803E4B9B481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181" y="4211267"/>
            <a:ext cx="2554664" cy="20901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1805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D75A6-E59A-4767-A29E-AC39C3DD1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439960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Social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800" b="1" dirty="0">
                <a:solidFill>
                  <a:srgbClr val="C00000"/>
                </a:solidFill>
              </a:rPr>
              <a:t>Interaction among the members of same species within the population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4F08-9151-4BCE-822A-8420E78E7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913510"/>
            <a:ext cx="9601196" cy="4140814"/>
          </a:xfrm>
        </p:spPr>
        <p:txBody>
          <a:bodyPr/>
          <a:lstStyle/>
          <a:p>
            <a:r>
              <a:rPr lang="en-US" dirty="0"/>
              <a:t>Social behavior is for parental care, mating pattern, territorial fights etc.</a:t>
            </a:r>
          </a:p>
          <a:p>
            <a:r>
              <a:rPr lang="en-IN" dirty="0"/>
              <a:t>In ants, termites, honey bees, dolphins, elephant, apes, humans.</a:t>
            </a:r>
          </a:p>
          <a:p>
            <a:r>
              <a:rPr lang="en-IN" dirty="0"/>
              <a:t>It provides increase in chance of propagation or reproductive success.</a:t>
            </a:r>
          </a:p>
          <a:p>
            <a:r>
              <a:rPr lang="en-IN" dirty="0"/>
              <a:t>Protect from predator and territory.</a:t>
            </a:r>
          </a:p>
          <a:p>
            <a:r>
              <a:rPr lang="en-IN" dirty="0"/>
              <a:t>There is potential of sharing information.</a:t>
            </a:r>
          </a:p>
          <a:p>
            <a:r>
              <a:rPr lang="en-IN" dirty="0"/>
              <a:t>Young ones play in groups, learn skill &amp; exhibit social bonding.</a:t>
            </a:r>
          </a:p>
          <a:p>
            <a:r>
              <a:rPr lang="en-IN" dirty="0"/>
              <a:t>During extreme condition cooperative help protects individuals from natural elements.</a:t>
            </a:r>
          </a:p>
          <a:p>
            <a:endParaRPr lang="en-IN" dirty="0"/>
          </a:p>
        </p:txBody>
      </p:sp>
      <p:pic>
        <p:nvPicPr>
          <p:cNvPr id="4" name="Picture 3" descr="AI interprets marmosets' trills, chirps and peeps | Spectrum ...">
            <a:extLst>
              <a:ext uri="{FF2B5EF4-FFF2-40B4-BE49-F238E27FC236}">
                <a16:creationId xmlns:a16="http://schemas.microsoft.com/office/drawing/2014/main" id="{4012E0DE-857D-4B84-BC38-B0290BEE62F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559" y="65989"/>
            <a:ext cx="2674077" cy="17067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406AFE-3018-4FF2-AA9B-F2AB6A5DA657}"/>
              </a:ext>
            </a:extLst>
          </p:cNvPr>
          <p:cNvSpPr/>
          <p:nvPr/>
        </p:nvSpPr>
        <p:spPr>
          <a:xfrm>
            <a:off x="10058400" y="1560136"/>
            <a:ext cx="1816236" cy="362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Marmosets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620960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EBBD2-FD1C-4184-B887-7ED3FA14C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Types of Social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7AAC3-9BC6-4E33-946A-1F1A7041F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Social </a:t>
            </a:r>
            <a:r>
              <a:rPr lang="en-US" dirty="0" err="1"/>
              <a:t>Behaviour</a:t>
            </a:r>
            <a:r>
              <a:rPr lang="en-US" dirty="0"/>
              <a:t> in primates</a:t>
            </a:r>
          </a:p>
          <a:p>
            <a:r>
              <a:rPr lang="en-US" dirty="0"/>
              <a:t>Monogamous group- ( One male and one female) pair dominate group e.g. gibbons, tree shrews, lemurs.</a:t>
            </a:r>
          </a:p>
          <a:p>
            <a:r>
              <a:rPr lang="en-US" dirty="0"/>
              <a:t>Polygamous group- (One male several females) 25-100 individuals live together. Adult male coordinate activities of group. Gorilla, Spider monkey.</a:t>
            </a:r>
          </a:p>
          <a:p>
            <a:r>
              <a:rPr lang="en-US" dirty="0"/>
              <a:t>Polyandrous group( One female multiple males) – Marmosets, Tamarins.</a:t>
            </a:r>
          </a:p>
          <a:p>
            <a:r>
              <a:rPr lang="en-US" dirty="0"/>
              <a:t>Bisexual groups- ( Multiple group multiple females)- macaques.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375695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F325-F955-45D2-A46D-C8492AB8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Social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r>
              <a:rPr lang="en-US" b="1" dirty="0">
                <a:solidFill>
                  <a:srgbClr val="C00000"/>
                </a:solidFill>
              </a:rPr>
              <a:t> in Hanuman Langur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400" b="1" i="1" dirty="0">
                <a:solidFill>
                  <a:srgbClr val="C00000"/>
                </a:solidFill>
              </a:rPr>
              <a:t>(Presbytis entellus)</a:t>
            </a:r>
            <a:endParaRPr lang="en-IN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1ED83-62AE-4E03-96D5-D159FDE75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Semi terrestrial diurnal species found in Indian Subcontinent.</a:t>
            </a:r>
          </a:p>
          <a:p>
            <a:r>
              <a:rPr lang="en-US" dirty="0"/>
              <a:t>Grey and yellow color body with black face and ears.</a:t>
            </a:r>
          </a:p>
          <a:p>
            <a:r>
              <a:rPr lang="en-US" dirty="0"/>
              <a:t>Social </a:t>
            </a:r>
            <a:r>
              <a:rPr lang="en-US" dirty="0" err="1"/>
              <a:t>behaviour</a:t>
            </a:r>
            <a:r>
              <a:rPr lang="en-US" dirty="0"/>
              <a:t> depending on location.</a:t>
            </a:r>
          </a:p>
          <a:p>
            <a:r>
              <a:rPr lang="en-US" dirty="0"/>
              <a:t>Single male multi female or multi male multi female groups.</a:t>
            </a:r>
          </a:p>
          <a:p>
            <a:r>
              <a:rPr lang="en-US" dirty="0"/>
              <a:t>Male is responsible to defend territory.</a:t>
            </a:r>
          </a:p>
          <a:p>
            <a:endParaRPr lang="en-IN" dirty="0"/>
          </a:p>
        </p:txBody>
      </p:sp>
      <p:pic>
        <p:nvPicPr>
          <p:cNvPr id="4" name="Picture 3" descr="A mother hanuman langur, also called black faced langur or grey ...">
            <a:extLst>
              <a:ext uri="{FF2B5EF4-FFF2-40B4-BE49-F238E27FC236}">
                <a16:creationId xmlns:a16="http://schemas.microsoft.com/office/drawing/2014/main" id="{0EFB7848-61D7-4E5A-9864-E57501991C2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683" y="3429000"/>
            <a:ext cx="2702356" cy="2901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446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B0FD7-B9F9-4A7C-9B7C-20EA9F33D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335618"/>
            <a:ext cx="9601196" cy="834421"/>
          </a:xfrm>
        </p:spPr>
        <p:txBody>
          <a:bodyPr/>
          <a:lstStyle/>
          <a:p>
            <a:pPr algn="ctr"/>
            <a:r>
              <a:rPr lang="en-US" b="1" dirty="0"/>
              <a:t>Types of </a:t>
            </a:r>
            <a:r>
              <a:rPr lang="en-US" b="1" dirty="0" err="1"/>
              <a:t>Behaviour</a:t>
            </a:r>
            <a:endParaRPr lang="en-IN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6DE9D-345D-483E-A1EF-30A8CDE33C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041" y="2019545"/>
            <a:ext cx="4718304" cy="3310128"/>
          </a:xfrm>
        </p:spPr>
        <p:txBody>
          <a:bodyPr>
            <a:noAutofit/>
          </a:bodyPr>
          <a:lstStyle/>
          <a:p>
            <a:r>
              <a:rPr lang="en-US" sz="1400" b="1" dirty="0"/>
              <a:t>Innate </a:t>
            </a:r>
            <a:r>
              <a:rPr lang="en-US" sz="1400" b="1" dirty="0" err="1"/>
              <a:t>Behaviour</a:t>
            </a:r>
            <a:endParaRPr lang="en-US" sz="1400" b="1" dirty="0"/>
          </a:p>
          <a:p>
            <a:pPr algn="just"/>
            <a:r>
              <a:rPr lang="en-US" sz="1400" b="1" dirty="0"/>
              <a:t>Innate </a:t>
            </a:r>
            <a:r>
              <a:rPr lang="en-US" sz="1400" b="1" dirty="0">
                <a:solidFill>
                  <a:srgbClr val="002060"/>
                </a:solidFill>
              </a:rPr>
              <a:t>Behavior Overview. Behavior can be described as a reaction to a stimulus, which is an internal or external event that leads to a response</a:t>
            </a:r>
          </a:p>
          <a:p>
            <a:pPr lvl="1"/>
            <a:r>
              <a:rPr lang="en-US" sz="1400" b="1" dirty="0"/>
              <a:t>By birth</a:t>
            </a:r>
          </a:p>
          <a:p>
            <a:pPr lvl="1"/>
            <a:r>
              <a:rPr lang="en-US" sz="1400" b="1" dirty="0"/>
              <a:t>By gene without any influence	</a:t>
            </a:r>
          </a:p>
          <a:p>
            <a:pPr lvl="1"/>
            <a:r>
              <a:rPr lang="en-US" sz="1400" b="1" dirty="0"/>
              <a:t>Examples</a:t>
            </a:r>
          </a:p>
          <a:p>
            <a:r>
              <a:rPr lang="en-US" sz="1400" b="1" dirty="0"/>
              <a:t>Web making in spiders.</a:t>
            </a:r>
          </a:p>
          <a:p>
            <a:r>
              <a:rPr lang="en-US" sz="1400" b="1" dirty="0"/>
              <a:t>Nest building in birds.</a:t>
            </a:r>
          </a:p>
          <a:p>
            <a:r>
              <a:rPr lang="en-US" sz="1400" b="1" dirty="0"/>
              <a:t>Fighting among male stickleback fish.</a:t>
            </a:r>
          </a:p>
          <a:p>
            <a:r>
              <a:rPr lang="en-US" sz="1400" b="1" dirty="0"/>
              <a:t>Cocoon spinning in insects such as moths.</a:t>
            </a:r>
          </a:p>
          <a:p>
            <a:r>
              <a:rPr lang="en-US" sz="1400" b="1" dirty="0"/>
              <a:t>Swimming in dolphins and other aquatic species.</a:t>
            </a:r>
          </a:p>
          <a:p>
            <a:br>
              <a:rPr lang="en-US" sz="1400" b="1" dirty="0"/>
            </a:br>
            <a:endParaRPr lang="en-IN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059046-1129-4592-84B2-9DC65E727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7240" y="1835457"/>
            <a:ext cx="5938683" cy="4351338"/>
          </a:xfrm>
        </p:spPr>
        <p:txBody>
          <a:bodyPr>
            <a:normAutofit fontScale="70000" lnSpcReduction="20000"/>
          </a:bodyPr>
          <a:lstStyle/>
          <a:p>
            <a:r>
              <a:rPr lang="en-US" sz="4400" dirty="0"/>
              <a:t>Learned behavior</a:t>
            </a:r>
          </a:p>
          <a:p>
            <a:pPr algn="just"/>
            <a:r>
              <a:rPr lang="en-US" sz="4400" dirty="0">
                <a:solidFill>
                  <a:srgbClr val="002060"/>
                </a:solidFill>
              </a:rPr>
              <a:t>The </a:t>
            </a:r>
            <a:r>
              <a:rPr lang="en-US" sz="4400" dirty="0" err="1">
                <a:solidFill>
                  <a:srgbClr val="002060"/>
                </a:solidFill>
              </a:rPr>
              <a:t>behaviour</a:t>
            </a:r>
            <a:r>
              <a:rPr lang="en-US" sz="4400" dirty="0">
                <a:solidFill>
                  <a:srgbClr val="002060"/>
                </a:solidFill>
              </a:rPr>
              <a:t> of an organism resulting from the effects of the environment</a:t>
            </a:r>
          </a:p>
          <a:p>
            <a:pPr lvl="1"/>
            <a:r>
              <a:rPr lang="en-US" sz="3600" dirty="0"/>
              <a:t>Acquired through learning.</a:t>
            </a:r>
          </a:p>
          <a:p>
            <a:pPr lvl="1"/>
            <a:r>
              <a:rPr lang="en-US" sz="3600" dirty="0"/>
              <a:t>Repetitive similar stimuli are required. </a:t>
            </a:r>
          </a:p>
          <a:p>
            <a:pPr lvl="1"/>
            <a:r>
              <a:rPr lang="en-US" sz="3600" dirty="0"/>
              <a:t>Examples</a:t>
            </a:r>
          </a:p>
          <a:p>
            <a:pPr lvl="1"/>
            <a:r>
              <a:rPr lang="en-IN" sz="3600" dirty="0"/>
              <a:t>Human Behaviour</a:t>
            </a:r>
          </a:p>
          <a:p>
            <a:pPr lvl="1"/>
            <a:r>
              <a:rPr lang="en-IN" sz="3600" dirty="0"/>
              <a:t>Police dogs</a:t>
            </a:r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408201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23FE6-AAAA-466F-9593-66CDD335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Elements of Socio-Biology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60DA0-1634-41DF-8447-F221F07E6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Selfishness – ants,  Penguins,  Cowbirds, cuckoo,</a:t>
            </a:r>
          </a:p>
          <a:p>
            <a:r>
              <a:rPr lang="en-US" dirty="0"/>
              <a:t>Cooperation – Cooperative hunting, protection,</a:t>
            </a:r>
          </a:p>
          <a:p>
            <a:r>
              <a:rPr lang="en-US" dirty="0"/>
              <a:t>Social Grooming – remove ectoparasite, reducing tension, social bonding</a:t>
            </a:r>
          </a:p>
          <a:p>
            <a:r>
              <a:rPr lang="en-US" dirty="0"/>
              <a:t>Group Hunting</a:t>
            </a:r>
          </a:p>
          <a:p>
            <a:r>
              <a:rPr lang="en-US" dirty="0"/>
              <a:t>Nest Building </a:t>
            </a:r>
          </a:p>
          <a:p>
            <a:r>
              <a:rPr lang="en-US" dirty="0"/>
              <a:t>Anti-predatory </a:t>
            </a:r>
            <a:r>
              <a:rPr lang="en-US" dirty="0" err="1"/>
              <a:t>Behaviour</a:t>
            </a:r>
            <a:r>
              <a:rPr lang="en-US" dirty="0"/>
              <a:t>.</a:t>
            </a:r>
            <a:endParaRPr lang="en-IN" dirty="0"/>
          </a:p>
        </p:txBody>
      </p:sp>
      <p:pic>
        <p:nvPicPr>
          <p:cNvPr id="4" name="Picture 3" descr="Kin selection - Wikipedia">
            <a:extLst>
              <a:ext uri="{FF2B5EF4-FFF2-40B4-BE49-F238E27FC236}">
                <a16:creationId xmlns:a16="http://schemas.microsoft.com/office/drawing/2014/main" id="{64FB778C-57B1-452C-8915-1B5C52A4BBF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24726" cy="169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JNCASR - EOBU - T.N.C. Vidya - CV">
            <a:extLst>
              <a:ext uri="{FF2B5EF4-FFF2-40B4-BE49-F238E27FC236}">
                <a16:creationId xmlns:a16="http://schemas.microsoft.com/office/drawing/2014/main" id="{827265C4-3FE8-4C65-BC9E-2E19009C523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20" y="0"/>
            <a:ext cx="231648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ocial Grooming In Primates: Adaptive Value">
            <a:extLst>
              <a:ext uri="{FF2B5EF4-FFF2-40B4-BE49-F238E27FC236}">
                <a16:creationId xmlns:a16="http://schemas.microsoft.com/office/drawing/2014/main" id="{7E06ED58-B95B-4499-AB2B-1A6E4CB2779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172" y="4588497"/>
            <a:ext cx="3503635" cy="1798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4992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9B6D1-555D-4920-BC01-A4842F5E7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C00000"/>
                </a:solidFill>
              </a:rPr>
              <a:t>Altruism</a:t>
            </a:r>
            <a:br>
              <a:rPr lang="en-US" sz="5300" b="1" dirty="0">
                <a:solidFill>
                  <a:srgbClr val="C00000"/>
                </a:solidFill>
              </a:rPr>
            </a:br>
            <a:r>
              <a:rPr lang="en-US" sz="2700" b="1" dirty="0"/>
              <a:t>disinterested and selfless concern for the well-being of others.</a:t>
            </a:r>
            <a:br>
              <a:rPr lang="en-US" sz="2700" b="1" dirty="0"/>
            </a:b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AF974-94AA-4C0B-86C1-4A9DB3C1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Cooperative </a:t>
            </a:r>
            <a:r>
              <a:rPr lang="en-US" dirty="0" err="1"/>
              <a:t>behaviour</a:t>
            </a:r>
            <a:r>
              <a:rPr lang="en-US" dirty="0"/>
              <a:t> individuals behaves in a such way benefits others than its own self.</a:t>
            </a:r>
          </a:p>
          <a:p>
            <a:r>
              <a:rPr lang="en-US" dirty="0"/>
              <a:t>Found in closely related individuals of group. E.g. social insects, humans and primates.</a:t>
            </a:r>
          </a:p>
          <a:p>
            <a:r>
              <a:rPr lang="en-US" dirty="0"/>
              <a:t>Some animals scarifies their lives in others benefit.</a:t>
            </a:r>
          </a:p>
          <a:p>
            <a:r>
              <a:rPr lang="en-US" dirty="0"/>
              <a:t>benefits, either directly or indirectly, another individual, without the expectation of reciprocity or compensation for that action.</a:t>
            </a:r>
          </a:p>
          <a:p>
            <a:r>
              <a:rPr lang="en-US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4283009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E81E1-FEF9-44B4-88BD-454B46EAF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Kinship </a:t>
            </a:r>
            <a:r>
              <a:rPr lang="en-US" sz="1800" b="1" dirty="0">
                <a:solidFill>
                  <a:srgbClr val="C00000"/>
                </a:solidFill>
              </a:rPr>
              <a:t>– </a:t>
            </a:r>
            <a:r>
              <a:rPr lang="en-US" sz="1400" b="1" dirty="0"/>
              <a:t> </a:t>
            </a:r>
            <a:br>
              <a:rPr lang="en-US" sz="1400" b="1" dirty="0"/>
            </a:br>
            <a:r>
              <a:rPr lang="en-US" sz="2200" b="1" dirty="0"/>
              <a:t>Is a family relationship or other close relationship.</a:t>
            </a:r>
            <a:br>
              <a:rPr lang="en-US" sz="3100" b="1" dirty="0">
                <a:solidFill>
                  <a:srgbClr val="C00000"/>
                </a:solidFill>
              </a:rPr>
            </a:br>
            <a:r>
              <a:rPr lang="en-US" sz="1800" b="1" dirty="0">
                <a:solidFill>
                  <a:srgbClr val="C00000"/>
                </a:solidFill>
              </a:rPr>
              <a:t>(Proposed by W.D. </a:t>
            </a:r>
            <a:r>
              <a:rPr lang="en-US" sz="1800" b="1" dirty="0" err="1">
                <a:solidFill>
                  <a:srgbClr val="C00000"/>
                </a:solidFill>
              </a:rPr>
              <a:t>Hamiltonin</a:t>
            </a:r>
            <a:r>
              <a:rPr lang="en-US" sz="1800" b="1" dirty="0">
                <a:solidFill>
                  <a:srgbClr val="C00000"/>
                </a:solidFill>
              </a:rPr>
              <a:t>, 1963)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F50BA-B118-4BC8-A55E-48BBA2A57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Taking care of individuals with strong bonding.</a:t>
            </a:r>
          </a:p>
          <a:p>
            <a:r>
              <a:rPr lang="en-US" dirty="0"/>
              <a:t>Blood relation plays important relation in kinship.</a:t>
            </a:r>
          </a:p>
          <a:p>
            <a:r>
              <a:rPr lang="en-US" dirty="0"/>
              <a:t>Also certain amount conflict occur in  families</a:t>
            </a:r>
          </a:p>
          <a:p>
            <a:pPr lvl="1"/>
            <a:r>
              <a:rPr lang="en-US" dirty="0"/>
              <a:t>1. Parent offspring conflict.</a:t>
            </a:r>
          </a:p>
          <a:p>
            <a:pPr lvl="1"/>
            <a:r>
              <a:rPr lang="en-IN" dirty="0"/>
              <a:t>2.Sibling-sibling conflict.</a:t>
            </a:r>
          </a:p>
          <a:p>
            <a:pPr lvl="1"/>
            <a:r>
              <a:rPr lang="en-IN" dirty="0"/>
              <a:t>3. Kin recognition – individuals recognition members of its gene.</a:t>
            </a:r>
          </a:p>
        </p:txBody>
      </p:sp>
      <p:pic>
        <p:nvPicPr>
          <p:cNvPr id="4" name="Picture 3" descr="Kin selection | behaviour | Britannica">
            <a:extLst>
              <a:ext uri="{FF2B5EF4-FFF2-40B4-BE49-F238E27FC236}">
                <a16:creationId xmlns:a16="http://schemas.microsoft.com/office/drawing/2014/main" id="{6AEE3097-66E8-4C94-BFC1-906DD2B0F5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631" y="0"/>
            <a:ext cx="2292167" cy="209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kin selection – some fascinating stuff | an autodidact meets a ...">
            <a:extLst>
              <a:ext uri="{FF2B5EF4-FFF2-40B4-BE49-F238E27FC236}">
                <a16:creationId xmlns:a16="http://schemas.microsoft.com/office/drawing/2014/main" id="{C86F0F60-CAFD-4020-8481-638FF54F0D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60"/>
            <a:ext cx="3157979" cy="209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ltruism: Examples of How Wild Animals Care for Their Own and ...">
            <a:extLst>
              <a:ext uri="{FF2B5EF4-FFF2-40B4-BE49-F238E27FC236}">
                <a16:creationId xmlns:a16="http://schemas.microsoft.com/office/drawing/2014/main" id="{385D0E37-2B71-4667-A22A-4362840D109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245" y="2402575"/>
            <a:ext cx="2865755" cy="205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Parental investment - Wikipedia">
            <a:extLst>
              <a:ext uri="{FF2B5EF4-FFF2-40B4-BE49-F238E27FC236}">
                <a16:creationId xmlns:a16="http://schemas.microsoft.com/office/drawing/2014/main" id="{A60F502C-9DD6-4F83-B612-E42DA1FDEC3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245" y="4609782"/>
            <a:ext cx="2865755" cy="185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nimal Sibling Rivalry, It's More Than Just Conflict – Teen Kids News">
            <a:extLst>
              <a:ext uri="{FF2B5EF4-FFF2-40B4-BE49-F238E27FC236}">
                <a16:creationId xmlns:a16="http://schemas.microsoft.com/office/drawing/2014/main" id="{A0CB498F-80BD-4DBD-AF00-18F1CA220D7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8693"/>
            <a:ext cx="2168165" cy="1647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82669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54B3E-F1C0-461D-BC07-9701D0431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39072"/>
            <a:ext cx="9601196" cy="130386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Aggression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000" b="1" dirty="0"/>
              <a:t>A type of </a:t>
            </a:r>
            <a:r>
              <a:rPr lang="en-US" sz="2000" b="1" dirty="0" err="1"/>
              <a:t>behaviour</a:t>
            </a:r>
            <a:r>
              <a:rPr lang="en-US" sz="2000" b="1" dirty="0"/>
              <a:t> intending to cause physical or mental harm.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ACCC8-A780-434A-B20E-374F80FA1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076165"/>
            <a:ext cx="9601196" cy="42427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It may occur either reactively or without provocation.</a:t>
            </a:r>
          </a:p>
          <a:p>
            <a:r>
              <a:rPr lang="en-US" dirty="0"/>
              <a:t>It is a destructive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In humans, aggression can be caused by various triggers, from </a:t>
            </a:r>
            <a:r>
              <a:rPr lang="en-US" dirty="0">
                <a:solidFill>
                  <a:srgbClr val="C00000"/>
                </a:solidFill>
                <a:hlinkClick r:id="rId2" tooltip="Frustra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frustration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  <a:p>
            <a:r>
              <a:rPr lang="en-US" dirty="0"/>
              <a:t>Aggression can have adaptive benefits or negative effects.</a:t>
            </a:r>
          </a:p>
          <a:p>
            <a:r>
              <a:rPr lang="en-US" dirty="0"/>
              <a:t>Aggression may occur in response to non-social as well as social factors.</a:t>
            </a:r>
          </a:p>
          <a:p>
            <a:r>
              <a:rPr lang="en-US" dirty="0"/>
              <a:t>Aggression can involve bodily contact such as biting, hitting or pushing, but most conflicts are settled by threat displays. </a:t>
            </a:r>
          </a:p>
          <a:p>
            <a:r>
              <a:rPr lang="en-US" dirty="0"/>
              <a:t>This form of aggression may include the display of body size, antlers, claws or teeth; stereotyped signals including facial expressions; vocalizations such as bird song; the release of chemicals; and changes in coloration.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4FE70A-202A-490F-A545-7A0021EEA03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655" y="-44866"/>
            <a:ext cx="2183883" cy="1972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og Behavior Problems - Aggression - Sibling Rivalry - Diagnosis ...">
            <a:extLst>
              <a:ext uri="{FF2B5EF4-FFF2-40B4-BE49-F238E27FC236}">
                <a16:creationId xmlns:a16="http://schemas.microsoft.com/office/drawing/2014/main" id="{666727CB-A715-484C-AEAC-56363B1BDE6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4"/>
            <a:ext cx="2516957" cy="1482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63785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F1A1C-2039-4858-B36F-85BF10E0B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 of Aggression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0B8A1-8104-4947-800D-7980A4155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Aggression can take a variety of forms, which may be expressed physically, or communicated </a:t>
            </a:r>
            <a:r>
              <a:rPr lang="en-US" dirty="0">
                <a:solidFill>
                  <a:srgbClr val="C00000"/>
                </a:solidFill>
                <a:hlinkClick r:id="rId2" tooltip="Verbal aggressivenes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verbally</a:t>
            </a:r>
            <a:r>
              <a:rPr lang="en-US" dirty="0">
                <a:solidFill>
                  <a:srgbClr val="C00000"/>
                </a:solidFill>
              </a:rPr>
              <a:t> </a:t>
            </a:r>
            <a:r>
              <a:rPr lang="en-US" dirty="0"/>
              <a:t>or non-verbally: including anti-predator aggression, defensive aggression (fear-induced), predatory aggression, dominance aggression, inter-male aggression.</a:t>
            </a:r>
          </a:p>
          <a:p>
            <a:pPr algn="just"/>
            <a:r>
              <a:rPr lang="en-US" dirty="0"/>
              <a:t>Resident-intruder aggression, maternal aggression.</a:t>
            </a:r>
          </a:p>
          <a:p>
            <a:pPr algn="just"/>
            <a:r>
              <a:rPr lang="en-US" dirty="0"/>
              <a:t> species-specific aggression, sex-related aggression, territorial aggression, isolation-induced aggression, irritable aggression, and brain-stimulation-induced aggression.</a:t>
            </a:r>
            <a:endParaRPr lang="en-IN" dirty="0">
              <a:solidFill>
                <a:srgbClr val="C00000"/>
              </a:solidFill>
            </a:endParaRPr>
          </a:p>
          <a:p>
            <a:endParaRPr lang="en-IN" dirty="0"/>
          </a:p>
        </p:txBody>
      </p:sp>
      <p:pic>
        <p:nvPicPr>
          <p:cNvPr id="4" name="Picture 3" descr="African Leopard (Panthera Pardus) Snarling And Showing Teeth ...">
            <a:extLst>
              <a:ext uri="{FF2B5EF4-FFF2-40B4-BE49-F238E27FC236}">
                <a16:creationId xmlns:a16="http://schemas.microsoft.com/office/drawing/2014/main" id="{6FAD12FD-AB2C-417A-977A-9541831A2CA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729"/>
            <a:ext cx="2356700" cy="2309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Lifting the red mist with research on aggression | Horizon: the EU ...">
            <a:extLst>
              <a:ext uri="{FF2B5EF4-FFF2-40B4-BE49-F238E27FC236}">
                <a16:creationId xmlns:a16="http://schemas.microsoft.com/office/drawing/2014/main" id="{8D34E3C7-3174-4B79-9828-BF810E98C55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230" y="0"/>
            <a:ext cx="2626943" cy="2309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99698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41A69-2CF4-4EC3-841C-C2D057242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3907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Aggregation in Animals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an aggregation is any form of gathering of </a:t>
            </a:r>
            <a:r>
              <a:rPr lang="en-US" sz="2000" b="1" dirty="0">
                <a:solidFill>
                  <a:schemeClr val="tx1"/>
                </a:solidFill>
                <a:hlinkClick r:id="rId2" tooltip="Organis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organisms</a:t>
            </a:r>
            <a:r>
              <a:rPr lang="en-US" sz="2000" b="1" dirty="0">
                <a:solidFill>
                  <a:schemeClr val="tx1"/>
                </a:solidFill>
              </a:rPr>
              <a:t> and the process of coming together.</a:t>
            </a:r>
            <a:endParaRPr lang="en-IN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B6BD8-7B94-4338-88A1-636ACF8B4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095019"/>
            <a:ext cx="9601196" cy="39098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primary functions of aggregation appear to be feeding and defense.</a:t>
            </a:r>
          </a:p>
          <a:p>
            <a:r>
              <a:rPr lang="en-US" dirty="0"/>
              <a:t>In some forms groups of unrelated species might form. e.g. Zebra and antelope aggregate during grazing.</a:t>
            </a:r>
          </a:p>
          <a:p>
            <a:r>
              <a:rPr lang="en-US" dirty="0"/>
              <a:t>Sometimes there might be some interaction, such as mixed flocks of birds that observe each other's foraging </a:t>
            </a:r>
            <a:r>
              <a:rPr lang="en-US" dirty="0" err="1"/>
              <a:t>behaviour</a:t>
            </a:r>
            <a:r>
              <a:rPr lang="en-US" dirty="0"/>
              <a:t> in searching for food.</a:t>
            </a:r>
          </a:p>
          <a:p>
            <a:r>
              <a:rPr lang="en-US" dirty="0"/>
              <a:t>Flocks of birds and heard of deer, buffalo.</a:t>
            </a:r>
          </a:p>
          <a:p>
            <a:r>
              <a:rPr lang="en-US" dirty="0"/>
              <a:t>security against predators, success in food location, wide range of mate choice, with concomitant increase of </a:t>
            </a:r>
            <a:r>
              <a:rPr lang="en-US" dirty="0">
                <a:solidFill>
                  <a:schemeClr val="tx1"/>
                </a:solidFill>
                <a:hlinkClick r:id="rId3" tooltip="Outcrossi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outbreeding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/>
              <a:t>opportunities,</a:t>
            </a:r>
          </a:p>
          <a:p>
            <a:r>
              <a:rPr lang="en-IN" dirty="0"/>
              <a:t>Aggression may be temporary or after some intervals. Elephant and crows.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10795-985B-4839-89A8-06D04FDC649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87019" cy="1303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1522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E589B-AF15-4007-AF17-D9288F101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9028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/>
              <a:t>Images of aggregation</a:t>
            </a:r>
            <a:br>
              <a:rPr lang="en-US" dirty="0"/>
            </a:br>
            <a:endParaRPr lang="en-IN" dirty="0"/>
          </a:p>
        </p:txBody>
      </p:sp>
      <p:pic>
        <p:nvPicPr>
          <p:cNvPr id="4" name="Content Placeholder 3" descr="Safari in Maasai Mara (Kenya) during the Wildebeest Migration ...">
            <a:extLst>
              <a:ext uri="{FF2B5EF4-FFF2-40B4-BE49-F238E27FC236}">
                <a16:creationId xmlns:a16="http://schemas.microsoft.com/office/drawing/2014/main" id="{FEC638F4-B92F-4DCD-B921-C3E06117297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9" y="1634065"/>
            <a:ext cx="4978057" cy="331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Scary Water Buffalo in Indonesia | The Barefoot Nomad">
            <a:extLst>
              <a:ext uri="{FF2B5EF4-FFF2-40B4-BE49-F238E27FC236}">
                <a16:creationId xmlns:a16="http://schemas.microsoft.com/office/drawing/2014/main" id="{A4A586F7-E2F5-4BA4-8B5B-DF91A3931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350" y="1634066"/>
            <a:ext cx="5297864" cy="33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691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C32D1-C418-49A4-A6CF-3E42E367F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Inclusive fitness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7774A-394A-4868-BCC9-AE8F4F103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which an organism's genetic success is believed to be derived from cooperation and altruistic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b="1" dirty="0"/>
              <a:t>Inclusive fitness</a:t>
            </a:r>
            <a:r>
              <a:rPr lang="en-US" dirty="0"/>
              <a:t> is the number of offspring equivalents that an individual rears, rescues or otherwise supports through its </a:t>
            </a:r>
            <a:r>
              <a:rPr lang="en-US" dirty="0" err="1"/>
              <a:t>behaviour</a:t>
            </a:r>
            <a:endParaRPr lang="en-US" dirty="0"/>
          </a:p>
          <a:p>
            <a:r>
              <a:rPr lang="en-US" dirty="0"/>
              <a:t>Direct fitness and indirect fitness.</a:t>
            </a:r>
          </a:p>
          <a:p>
            <a:r>
              <a:rPr lang="en-US" dirty="0"/>
              <a:t>In inclusive fitness shows altruism </a:t>
            </a:r>
            <a:r>
              <a:rPr lang="en-US" dirty="0" err="1"/>
              <a:t>behaviour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87670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8BE44-42B9-4DED-9115-7D3AB4EC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99707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Short review- Ethology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54F92-E8AF-4FCB-B798-52395F42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158" y="1769532"/>
            <a:ext cx="10774836" cy="4508720"/>
          </a:xfrm>
        </p:spPr>
        <p:txBody>
          <a:bodyPr>
            <a:normAutofit/>
          </a:bodyPr>
          <a:lstStyle/>
          <a:p>
            <a:r>
              <a:rPr lang="en-US" dirty="0"/>
              <a:t>Definition – Ethology. Learned and Innate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Types of learning – Habituation, Imprinting, Classical Conditioning, Instrumental learning,</a:t>
            </a:r>
          </a:p>
          <a:p>
            <a:r>
              <a:rPr lang="en-US" dirty="0"/>
              <a:t>Aspects of Animal </a:t>
            </a:r>
            <a:r>
              <a:rPr lang="en-US" dirty="0" err="1"/>
              <a:t>behaviour</a:t>
            </a:r>
            <a:r>
              <a:rPr lang="en-US" dirty="0"/>
              <a:t>- Communication in ants, bees, mimicry and </a:t>
            </a:r>
            <a:r>
              <a:rPr lang="en-US" dirty="0" err="1"/>
              <a:t>colouration</a:t>
            </a:r>
            <a:endParaRPr lang="en-US" dirty="0"/>
          </a:p>
          <a:p>
            <a:r>
              <a:rPr lang="en-US" dirty="0"/>
              <a:t>Role of hormones and pheromones in animal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Displacement activity, Ritualization, Migration in fishes, Schooling </a:t>
            </a:r>
            <a:r>
              <a:rPr lang="en-US" dirty="0" err="1"/>
              <a:t>behaviour</a:t>
            </a:r>
            <a:r>
              <a:rPr lang="en-US" dirty="0"/>
              <a:t>,  Habitat selection, Territorial </a:t>
            </a:r>
            <a:r>
              <a:rPr lang="en-US" dirty="0" err="1"/>
              <a:t>Behaviour</a:t>
            </a:r>
            <a:r>
              <a:rPr lang="en-US" dirty="0"/>
              <a:t>, food selection, Social </a:t>
            </a:r>
            <a:r>
              <a:rPr lang="en-US" dirty="0" err="1"/>
              <a:t>Behaviour</a:t>
            </a:r>
            <a:r>
              <a:rPr lang="en-US" dirty="0"/>
              <a:t>,</a:t>
            </a:r>
          </a:p>
          <a:p>
            <a:r>
              <a:rPr lang="en-US" dirty="0"/>
              <a:t>Elements of Socio-biology,  altruism, kinship aggression, aggregation, inclusive fitness.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40084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1269C-474A-44A7-8F39-46C939846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561" y="237414"/>
            <a:ext cx="9601196" cy="1303867"/>
          </a:xfrm>
        </p:spPr>
        <p:txBody>
          <a:bodyPr/>
          <a:lstStyle/>
          <a:p>
            <a:r>
              <a:rPr lang="en-US" dirty="0"/>
              <a:t>Questions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C0409-C440-4B5D-8818-10D64706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329179"/>
            <a:ext cx="9601196" cy="506219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Define Ethology</a:t>
            </a:r>
          </a:p>
          <a:p>
            <a:r>
              <a:rPr lang="en-US" dirty="0"/>
              <a:t>Explain Scope and History of Ethology.</a:t>
            </a:r>
          </a:p>
          <a:p>
            <a:r>
              <a:rPr lang="en-US" dirty="0"/>
              <a:t>Give difference between Innate and Learned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Write note on Innate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Write note on Learned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Describe different types of learned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Write note on habituation, Imprinting, Classical Conditioning, Instrumental learning.</a:t>
            </a:r>
          </a:p>
          <a:p>
            <a:r>
              <a:rPr lang="en-US" dirty="0"/>
              <a:t>Explain Communication in ants</a:t>
            </a:r>
          </a:p>
          <a:p>
            <a:r>
              <a:rPr lang="en-IN" dirty="0"/>
              <a:t>Communication in bees..</a:t>
            </a:r>
          </a:p>
          <a:p>
            <a:r>
              <a:rPr lang="en-IN" dirty="0"/>
              <a:t>Define mimicry and explain its types.</a:t>
            </a:r>
          </a:p>
          <a:p>
            <a:r>
              <a:rPr lang="en-IN" dirty="0"/>
              <a:t>Describe warning colouration.</a:t>
            </a:r>
          </a:p>
          <a:p>
            <a:r>
              <a:rPr lang="en-IN" dirty="0"/>
              <a:t>Write note on cryptic colouration.</a:t>
            </a:r>
          </a:p>
          <a:p>
            <a:r>
              <a:rPr lang="en-IN" dirty="0"/>
              <a:t>Describe role of Hormones in animal behaviour.</a:t>
            </a:r>
          </a:p>
          <a:p>
            <a:r>
              <a:rPr lang="en-IN" dirty="0"/>
              <a:t>Write note Pheromones and their role in animal behaviour.</a:t>
            </a:r>
          </a:p>
          <a:p>
            <a:r>
              <a:rPr lang="en-IN" dirty="0"/>
              <a:t>Explain displacement activities with its significance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562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A5370-2D35-4041-848A-A18F94664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 descr="TYPES OF BEHAVIORS&#10;Innate Behavior&#10; A behavior with which the organism is born&#10;Learned Behavior&#10; A change in behavior ...">
            <a:extLst>
              <a:ext uri="{FF2B5EF4-FFF2-40B4-BE49-F238E27FC236}">
                <a16:creationId xmlns:a16="http://schemas.microsoft.com/office/drawing/2014/main" id="{4CB06412-08B0-4B64-9C5E-63D101447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" y="122548"/>
            <a:ext cx="12019176" cy="686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9F1EF0-7608-4470-A196-5EAC99B6CE49}"/>
              </a:ext>
            </a:extLst>
          </p:cNvPr>
          <p:cNvSpPr/>
          <p:nvPr/>
        </p:nvSpPr>
        <p:spPr>
          <a:xfrm>
            <a:off x="4788816" y="3383281"/>
            <a:ext cx="6372520" cy="302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Genetically programmed </a:t>
            </a:r>
            <a:r>
              <a:rPr lang="en-US" dirty="0" err="1"/>
              <a:t>behaviour</a:t>
            </a:r>
            <a:r>
              <a:rPr lang="en-US" dirty="0"/>
              <a:t> e.g. Eating , sleeping crying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314EA-325A-4273-8B8F-209DC7A161E2}"/>
              </a:ext>
            </a:extLst>
          </p:cNvPr>
          <p:cNvSpPr/>
          <p:nvPr/>
        </p:nvSpPr>
        <p:spPr>
          <a:xfrm>
            <a:off x="4788816" y="5316718"/>
            <a:ext cx="6372520" cy="509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Learning how to attack and kill prey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3351133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2090A-F312-4554-9510-EE24E57B8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3E8F8-AD66-4210-9AF1-95D329070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Describe ritualization with its significance.</a:t>
            </a:r>
          </a:p>
          <a:p>
            <a:r>
              <a:rPr lang="en-US" dirty="0"/>
              <a:t>Write note on migration in fishes.</a:t>
            </a:r>
          </a:p>
          <a:p>
            <a:r>
              <a:rPr lang="en-US" dirty="0"/>
              <a:t>Schooling </a:t>
            </a:r>
            <a:r>
              <a:rPr lang="en-US" dirty="0" err="1"/>
              <a:t>behaviour</a:t>
            </a:r>
            <a:r>
              <a:rPr lang="en-US" dirty="0"/>
              <a:t> in </a:t>
            </a:r>
            <a:r>
              <a:rPr lang="en-US" dirty="0" err="1"/>
              <a:t>fhshes</a:t>
            </a:r>
            <a:r>
              <a:rPr lang="en-US" dirty="0"/>
              <a:t>.</a:t>
            </a:r>
          </a:p>
          <a:p>
            <a:r>
              <a:rPr lang="en-US" dirty="0"/>
              <a:t>Write note on Habitat selection, Territorial </a:t>
            </a:r>
            <a:r>
              <a:rPr lang="en-US" dirty="0" err="1"/>
              <a:t>Behaviour</a:t>
            </a:r>
            <a:r>
              <a:rPr lang="en-US" dirty="0"/>
              <a:t>. Food Selection, </a:t>
            </a:r>
          </a:p>
          <a:p>
            <a:r>
              <a:rPr lang="en-US" dirty="0"/>
              <a:t> write note Social </a:t>
            </a:r>
            <a:r>
              <a:rPr lang="en-US" dirty="0" err="1"/>
              <a:t>behaviour</a:t>
            </a:r>
            <a:r>
              <a:rPr lang="en-US" dirty="0"/>
              <a:t> in primates.</a:t>
            </a:r>
          </a:p>
          <a:p>
            <a:r>
              <a:rPr lang="en-US" dirty="0"/>
              <a:t>Write note on social </a:t>
            </a:r>
            <a:r>
              <a:rPr lang="en-US" dirty="0" err="1"/>
              <a:t>behaviour</a:t>
            </a:r>
            <a:r>
              <a:rPr lang="en-US" dirty="0"/>
              <a:t> in Hanuman Langur.</a:t>
            </a:r>
          </a:p>
          <a:p>
            <a:r>
              <a:rPr lang="en-US" dirty="0"/>
              <a:t>Describe elements of Sociobiology</a:t>
            </a:r>
          </a:p>
          <a:p>
            <a:r>
              <a:rPr lang="en-IN" dirty="0"/>
              <a:t>Write note on Altruism,  Kinship, Aggression and Aggregation.</a:t>
            </a:r>
          </a:p>
        </p:txBody>
      </p:sp>
    </p:spTree>
    <p:extLst>
      <p:ext uri="{BB962C8B-B14F-4D97-AF65-F5344CB8AC3E}">
        <p14:creationId xmlns:p14="http://schemas.microsoft.com/office/powerpoint/2010/main" val="1457902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E26D4-72FA-4889-A196-BAB70B923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071" y="93047"/>
            <a:ext cx="14983594" cy="446268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C854C-1FFE-4F57-91E3-9773FD4130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INNATE VS LEARNED BEHAVIOR&#10;Innate Behaviors Learned Behaviors&#10;Inborn behavior&#10;Genetically Based&#10;Based on Experience&#10;Not mo...">
            <a:extLst>
              <a:ext uri="{FF2B5EF4-FFF2-40B4-BE49-F238E27FC236}">
                <a16:creationId xmlns:a16="http://schemas.microsoft.com/office/drawing/2014/main" id="{DE540E75-0E67-4AC1-9DAD-9DF11D858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63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62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NATE VS LEARNED BEHAVIOR&#10;Innate Behavior Learned Behaviors&#10;Examples:&#10;• Suckling in newborns&#10;• Migration&#10;• Hunting instin...">
            <a:extLst>
              <a:ext uri="{FF2B5EF4-FFF2-40B4-BE49-F238E27FC236}">
                <a16:creationId xmlns:a16="http://schemas.microsoft.com/office/drawing/2014/main" id="{5B8F1A9B-C09C-429A-93B0-AD0439FD3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9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026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4EC29-26E7-4CE1-9046-C9FE4BE3E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23"/>
            <a:ext cx="10515600" cy="1910331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5108B-B676-4643-A6DC-221C45BA4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 descr="Innate Behaviors&#10;Taxis – directed movement toward or away&#10;from a stimulus&#10;Can be positive (+) or negative (-)&#10;Phototaxis –...">
            <a:extLst>
              <a:ext uri="{FF2B5EF4-FFF2-40B4-BE49-F238E27FC236}">
                <a16:creationId xmlns:a16="http://schemas.microsoft.com/office/drawing/2014/main" id="{7F212C54-99A4-4348-BDF5-35653E986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10" y="282804"/>
            <a:ext cx="11174690" cy="657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66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1559</TotalTime>
  <Words>3294</Words>
  <Application>Microsoft Office PowerPoint</Application>
  <PresentationFormat>Widescreen</PresentationFormat>
  <Paragraphs>334</Paragraphs>
  <Slides>60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Arial</vt:lpstr>
      <vt:lpstr>Calibri</vt:lpstr>
      <vt:lpstr>Garamond</vt:lpstr>
      <vt:lpstr>Times New Roman</vt:lpstr>
      <vt:lpstr>Organic</vt:lpstr>
      <vt:lpstr>Thakur College of Science &amp; Commerce Department of Zoology Welcomes  Academic Year – 2020-21</vt:lpstr>
      <vt:lpstr> Ethology – Animal Behaviour  </vt:lpstr>
      <vt:lpstr>History : Animal Behaviour</vt:lpstr>
      <vt:lpstr>Significance of Animal behaviour</vt:lpstr>
      <vt:lpstr>Types of Behaviour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Learned Behaviour</vt:lpstr>
      <vt:lpstr>Types of learned Behaviour</vt:lpstr>
      <vt:lpstr>PowerPoint Presentation</vt:lpstr>
      <vt:lpstr>Imprinting Learning occurs in animals exposed to particular stimuli during critical period of early development.</vt:lpstr>
      <vt:lpstr>Filial Imprinting  :Response  to a mother figure </vt:lpstr>
      <vt:lpstr>Sexual Imprinting</vt:lpstr>
      <vt:lpstr>Biological Significance of Imprinting</vt:lpstr>
      <vt:lpstr>PowerPoint Presentation</vt:lpstr>
      <vt:lpstr>PowerPoint Presentation</vt:lpstr>
      <vt:lpstr>PowerPoint Presentation</vt:lpstr>
      <vt:lpstr>Instrumental Learning  Learning by trial and error method Behaviour is increased by reinforcement.</vt:lpstr>
      <vt:lpstr>PowerPoint Presentation</vt:lpstr>
      <vt:lpstr>PowerPoint Presentation</vt:lpstr>
      <vt:lpstr>Aspects of Animal Behavior Communication in bees</vt:lpstr>
      <vt:lpstr>Round Dance</vt:lpstr>
      <vt:lpstr>Waggle Dance</vt:lpstr>
      <vt:lpstr>Communication in Ants</vt:lpstr>
      <vt:lpstr>Mimicry and Coloration</vt:lpstr>
      <vt:lpstr>Batesian Mimicry</vt:lpstr>
      <vt:lpstr>Mullerian Mimicry </vt:lpstr>
      <vt:lpstr>Self Mimicry</vt:lpstr>
      <vt:lpstr>Wasmannian Mimicry </vt:lpstr>
      <vt:lpstr>Warning Colouration</vt:lpstr>
      <vt:lpstr>Cryptic Colouration</vt:lpstr>
      <vt:lpstr>Role of Hormones in sexual behavior Organizational Effects </vt:lpstr>
      <vt:lpstr>Activational Effects</vt:lpstr>
      <vt:lpstr>Pheromones  - Secreted by exocrine gland</vt:lpstr>
      <vt:lpstr>Releaser Pheromones</vt:lpstr>
      <vt:lpstr>Displacement Activities</vt:lpstr>
      <vt:lpstr>Ritualization Concept by Julian Huxley 1914</vt:lpstr>
      <vt:lpstr>Migration in fishes</vt:lpstr>
      <vt:lpstr>Schooling behaviour in fishes schooling fish are any group of fish that stay together and swim in the same direction in a coordinated manner.</vt:lpstr>
      <vt:lpstr>Habitat Selection- Animal’s select place of living</vt:lpstr>
      <vt:lpstr>Territorial behaviour It is adaptive behaviour by which animal protects its  territory </vt:lpstr>
      <vt:lpstr>Food Selection- Feeding behaviour, any action of an animal that is directed toward the procurement of nutrients. </vt:lpstr>
      <vt:lpstr>Social Behaviour Interaction among the members of same species within the population</vt:lpstr>
      <vt:lpstr>Types of Social Behaviour</vt:lpstr>
      <vt:lpstr>Social Behaviour in Hanuman Langur (Presbytis entellus)</vt:lpstr>
      <vt:lpstr>Elements of Socio-Biology</vt:lpstr>
      <vt:lpstr>Altruism disinterested and selfless concern for the well-being of others. </vt:lpstr>
      <vt:lpstr>Kinship –   Is a family relationship or other close relationship. (Proposed by W.D. Hamiltonin, 1963)</vt:lpstr>
      <vt:lpstr>Aggression  A type of behaviour intending to cause physical or mental harm.</vt:lpstr>
      <vt:lpstr>Forms of Aggression</vt:lpstr>
      <vt:lpstr>Aggregation in Animals an aggregation is any form of gathering of organisms and the process of coming together.</vt:lpstr>
      <vt:lpstr>Images of aggregation </vt:lpstr>
      <vt:lpstr>Inclusive fitness</vt:lpstr>
      <vt:lpstr>Short review- Ethology</vt:lpstr>
      <vt:lpstr>Questions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Department of Zoology Welcomes  Academic Year – 2020-21</dc:title>
  <dc:creator>Geeta Mohite</dc:creator>
  <cp:lastModifiedBy>Geeta Mohite</cp:lastModifiedBy>
  <cp:revision>108</cp:revision>
  <dcterms:created xsi:type="dcterms:W3CDTF">2020-06-10T23:53:03Z</dcterms:created>
  <dcterms:modified xsi:type="dcterms:W3CDTF">2020-10-17T07:16:19Z</dcterms:modified>
</cp:coreProperties>
</file>