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FF85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FF85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FF85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8435340" y="574547"/>
            <a:ext cx="710565" cy="571500"/>
          </a:xfrm>
          <a:custGeom>
            <a:avLst/>
            <a:gdLst/>
            <a:ahLst/>
            <a:cxnLst/>
            <a:rect l="l" t="t" r="r" b="b"/>
            <a:pathLst>
              <a:path w="710565" h="571500">
                <a:moveTo>
                  <a:pt x="86868" y="0"/>
                </a:moveTo>
                <a:lnTo>
                  <a:pt x="0" y="0"/>
                </a:lnTo>
                <a:lnTo>
                  <a:pt x="0" y="571500"/>
                </a:lnTo>
                <a:lnTo>
                  <a:pt x="86868" y="571500"/>
                </a:lnTo>
                <a:lnTo>
                  <a:pt x="86868" y="0"/>
                </a:lnTo>
                <a:close/>
              </a:path>
              <a:path w="710565" h="571500">
                <a:moveTo>
                  <a:pt x="710184" y="0"/>
                </a:moveTo>
                <a:lnTo>
                  <a:pt x="134112" y="0"/>
                </a:lnTo>
                <a:lnTo>
                  <a:pt x="134112" y="571500"/>
                </a:lnTo>
                <a:lnTo>
                  <a:pt x="710184" y="571500"/>
                </a:lnTo>
                <a:lnTo>
                  <a:pt x="710184" y="0"/>
                </a:lnTo>
                <a:close/>
              </a:path>
            </a:pathLst>
          </a:custGeom>
          <a:solidFill>
            <a:srgbClr val="FF85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10157" y="1531365"/>
            <a:ext cx="6723684" cy="1122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FF85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90295" y="2795473"/>
            <a:ext cx="7163409" cy="34410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444" y="2842640"/>
            <a:ext cx="6042660" cy="272484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51255" marR="5080" indent="-14604" algn="ctr">
              <a:lnSpc>
                <a:spcPct val="100000"/>
              </a:lnSpc>
              <a:spcBef>
                <a:spcPts val="100"/>
              </a:spcBef>
            </a:pPr>
            <a:r>
              <a:rPr sz="4800" spc="-5" dirty="0"/>
              <a:t>CA</a:t>
            </a:r>
            <a:r>
              <a:rPr sz="4800" dirty="0"/>
              <a:t>PI</a:t>
            </a:r>
            <a:r>
              <a:rPr sz="4800" spc="-370" dirty="0"/>
              <a:t>T</a:t>
            </a:r>
            <a:r>
              <a:rPr sz="4800" spc="-5" dirty="0"/>
              <a:t>AL</a:t>
            </a:r>
            <a:r>
              <a:rPr sz="4800" spc="-425" dirty="0"/>
              <a:t> </a:t>
            </a:r>
            <a:r>
              <a:rPr sz="4800" dirty="0"/>
              <a:t>AS</a:t>
            </a:r>
            <a:r>
              <a:rPr sz="4800" spc="5" dirty="0"/>
              <a:t>S</a:t>
            </a:r>
            <a:r>
              <a:rPr sz="4800" dirty="0"/>
              <a:t>ET  PRICING</a:t>
            </a:r>
            <a:r>
              <a:rPr sz="4800" spc="-75" dirty="0"/>
              <a:t> </a:t>
            </a:r>
            <a:r>
              <a:rPr sz="4800" spc="-5" dirty="0"/>
              <a:t>MODEL </a:t>
            </a:r>
            <a:r>
              <a:rPr sz="4800" spc="-1315" dirty="0"/>
              <a:t> </a:t>
            </a:r>
            <a:r>
              <a:rPr sz="4800" spc="-5" dirty="0"/>
              <a:t>(CAPM)</a:t>
            </a:r>
            <a:endParaRPr sz="4800" dirty="0"/>
          </a:p>
          <a:p>
            <a:pPr marL="12700" marR="3867150">
              <a:lnSpc>
                <a:spcPct val="120000"/>
              </a:lnSpc>
              <a:spcBef>
                <a:spcPts val="695"/>
              </a:spcBef>
            </a:pPr>
            <a:endParaRPr sz="2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0036" y="1531365"/>
            <a:ext cx="550481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70610" marR="5080" indent="-1058545">
              <a:lnSpc>
                <a:spcPct val="100000"/>
              </a:lnSpc>
              <a:spcBef>
                <a:spcPts val="100"/>
              </a:spcBef>
            </a:pPr>
            <a:r>
              <a:rPr dirty="0"/>
              <a:t>CAPI</a:t>
            </a:r>
            <a:r>
              <a:rPr spc="-270" dirty="0"/>
              <a:t>T</a:t>
            </a:r>
            <a:r>
              <a:rPr spc="-5" dirty="0"/>
              <a:t>AL</a:t>
            </a:r>
            <a:r>
              <a:rPr spc="-340" dirty="0"/>
              <a:t> </a:t>
            </a:r>
            <a:r>
              <a:rPr dirty="0"/>
              <a:t>ASSET</a:t>
            </a:r>
            <a:r>
              <a:rPr spc="-70" dirty="0"/>
              <a:t> </a:t>
            </a:r>
            <a:r>
              <a:rPr spc="-5" dirty="0"/>
              <a:t>P</a:t>
            </a:r>
            <a:r>
              <a:rPr dirty="0"/>
              <a:t>RICING  </a:t>
            </a:r>
            <a:r>
              <a:rPr spc="-5" dirty="0"/>
              <a:t>MODEL</a:t>
            </a:r>
            <a:r>
              <a:rPr spc="-135" dirty="0"/>
              <a:t> </a:t>
            </a:r>
            <a:r>
              <a:rPr spc="-5" dirty="0"/>
              <a:t>(CAPM)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39164" y="2795473"/>
            <a:ext cx="7112634" cy="2282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5580" marR="5080" indent="-182880" algn="just">
              <a:lnSpc>
                <a:spcPct val="100000"/>
              </a:lnSpc>
              <a:spcBef>
                <a:spcPts val="105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CAPM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 equilibrium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model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trade-off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between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expected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portfolio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return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 unavoidable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(systematic)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risk;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the basic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theory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links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together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return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all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assets</a:t>
            </a:r>
            <a:endParaRPr sz="2000">
              <a:latin typeface="Arial"/>
              <a:cs typeface="Arial"/>
            </a:endParaRPr>
          </a:p>
          <a:p>
            <a:pPr marL="195580" marR="5080" indent="-182880" algn="just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a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logical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major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extension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theory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Markowitz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William Sharpe,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John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Linterner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Jan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Mossin</a:t>
            </a:r>
            <a:endParaRPr sz="2000">
              <a:latin typeface="Arial"/>
              <a:cs typeface="Arial"/>
            </a:endParaRPr>
          </a:p>
          <a:p>
            <a:pPr marL="195580" indent="-182880" algn="just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000" spc="1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provides</a:t>
            </a:r>
            <a:r>
              <a:rPr sz="2000" spc="1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framework</a:t>
            </a:r>
            <a:r>
              <a:rPr sz="2000" spc="13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000" spc="1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determining</a:t>
            </a:r>
            <a:r>
              <a:rPr sz="2000" spc="13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  </a:t>
            </a:r>
            <a:r>
              <a:rPr sz="2000" spc="1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equilibrium</a:t>
            </a:r>
            <a:endParaRPr sz="2000">
              <a:latin typeface="Arial"/>
              <a:cs typeface="Arial"/>
            </a:endParaRPr>
          </a:p>
          <a:p>
            <a:pPr marL="195580" algn="just">
              <a:lnSpc>
                <a:spcPct val="100000"/>
              </a:lnSpc>
              <a:spcBef>
                <a:spcPts val="5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expected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return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risky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assets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444" y="2017522"/>
            <a:ext cx="602361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30" dirty="0"/>
              <a:t>IMPLICATIONS</a:t>
            </a:r>
            <a:r>
              <a:rPr sz="4000" spc="-15" dirty="0"/>
              <a:t> </a:t>
            </a:r>
            <a:r>
              <a:rPr sz="4000" spc="-5" dirty="0"/>
              <a:t>OF</a:t>
            </a:r>
            <a:r>
              <a:rPr sz="4000" spc="-35" dirty="0"/>
              <a:t> </a:t>
            </a:r>
            <a:r>
              <a:rPr sz="4000" spc="-5" dirty="0"/>
              <a:t>CAPM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1039164" y="2734857"/>
            <a:ext cx="7113270" cy="252603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95580" indent="-182880">
              <a:lnSpc>
                <a:spcPct val="100000"/>
              </a:lnSpc>
              <a:spcBef>
                <a:spcPts val="5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Risk-return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relationship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efficient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endParaRPr sz="2000">
              <a:latin typeface="Arial"/>
              <a:cs typeface="Arial"/>
            </a:endParaRPr>
          </a:p>
          <a:p>
            <a:pPr marL="195580" indent="-182880">
              <a:lnSpc>
                <a:spcPct val="100000"/>
              </a:lnSpc>
              <a:spcBef>
                <a:spcPts val="484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Risk-return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relationship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individual asset/security</a:t>
            </a:r>
            <a:endParaRPr sz="2000">
              <a:latin typeface="Arial"/>
              <a:cs typeface="Arial"/>
            </a:endParaRPr>
          </a:p>
          <a:p>
            <a:pPr marL="195580" marR="508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Identification</a:t>
            </a:r>
            <a:r>
              <a:rPr sz="2000" spc="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2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under-</a:t>
            </a:r>
            <a:r>
              <a:rPr sz="2000" spc="20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2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over-valued</a:t>
            </a:r>
            <a:r>
              <a:rPr sz="2000" spc="2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assets</a:t>
            </a:r>
            <a:r>
              <a:rPr sz="2000" spc="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traded</a:t>
            </a:r>
            <a:r>
              <a:rPr sz="2000" spc="2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spc="2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000" spc="-5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market</a:t>
            </a:r>
            <a:endParaRPr sz="2000">
              <a:latin typeface="Arial"/>
              <a:cs typeface="Arial"/>
            </a:endParaRPr>
          </a:p>
          <a:p>
            <a:pPr marL="19558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Effect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leverage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equity</a:t>
            </a:r>
            <a:endParaRPr sz="2000">
              <a:latin typeface="Arial"/>
              <a:cs typeface="Arial"/>
            </a:endParaRPr>
          </a:p>
          <a:p>
            <a:pPr marL="19558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Capital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budgeting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decisions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capital</a:t>
            </a:r>
            <a:endParaRPr sz="2000">
              <a:latin typeface="Arial"/>
              <a:cs typeface="Arial"/>
            </a:endParaRPr>
          </a:p>
          <a:p>
            <a:pPr marL="19558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firm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through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diversification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444" y="2017522"/>
            <a:ext cx="617347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5" dirty="0"/>
              <a:t>ASSUMPTIONS</a:t>
            </a:r>
            <a:r>
              <a:rPr sz="4000" spc="-25" dirty="0"/>
              <a:t> </a:t>
            </a:r>
            <a:r>
              <a:rPr sz="4000" spc="-5" dirty="0"/>
              <a:t>OF</a:t>
            </a:r>
            <a:r>
              <a:rPr sz="4000" spc="-40" dirty="0"/>
              <a:t> </a:t>
            </a:r>
            <a:r>
              <a:rPr sz="4000" spc="-5" dirty="0"/>
              <a:t>CAPM</a:t>
            </a:r>
            <a:endParaRPr sz="40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3840" indent="-182880">
              <a:lnSpc>
                <a:spcPct val="100000"/>
              </a:lnSpc>
              <a:spcBef>
                <a:spcPts val="105"/>
              </a:spcBef>
              <a:buClr>
                <a:srgbClr val="FF8500"/>
              </a:buClr>
              <a:buFont typeface="Wingdings"/>
              <a:buChar char=""/>
              <a:tabLst>
                <a:tab pos="244475" algn="l"/>
              </a:tabLst>
            </a:pPr>
            <a:r>
              <a:rPr spc="-5" dirty="0"/>
              <a:t>All</a:t>
            </a:r>
            <a:r>
              <a:rPr spc="295" dirty="0"/>
              <a:t> </a:t>
            </a:r>
            <a:r>
              <a:rPr dirty="0"/>
              <a:t>investors</a:t>
            </a:r>
            <a:r>
              <a:rPr spc="280" dirty="0"/>
              <a:t> </a:t>
            </a:r>
            <a:r>
              <a:rPr dirty="0"/>
              <a:t>are</a:t>
            </a:r>
            <a:r>
              <a:rPr spc="280" dirty="0"/>
              <a:t> </a:t>
            </a:r>
            <a:r>
              <a:rPr spc="-5" dirty="0"/>
              <a:t>price-takers.</a:t>
            </a:r>
            <a:r>
              <a:rPr spc="280" dirty="0"/>
              <a:t> </a:t>
            </a:r>
            <a:r>
              <a:rPr spc="-5" dirty="0"/>
              <a:t>Their</a:t>
            </a:r>
            <a:r>
              <a:rPr spc="290" dirty="0"/>
              <a:t> </a:t>
            </a:r>
            <a:r>
              <a:rPr spc="-5" dirty="0"/>
              <a:t>number</a:t>
            </a:r>
            <a:r>
              <a:rPr spc="290" dirty="0"/>
              <a:t> </a:t>
            </a:r>
            <a:r>
              <a:rPr spc="-5" dirty="0"/>
              <a:t>is</a:t>
            </a:r>
            <a:r>
              <a:rPr spc="280" dirty="0"/>
              <a:t> </a:t>
            </a:r>
            <a:r>
              <a:rPr dirty="0"/>
              <a:t>so</a:t>
            </a:r>
            <a:r>
              <a:rPr spc="285" dirty="0"/>
              <a:t> </a:t>
            </a:r>
            <a:r>
              <a:rPr dirty="0"/>
              <a:t>large</a:t>
            </a:r>
            <a:r>
              <a:rPr spc="275" dirty="0"/>
              <a:t> </a:t>
            </a:r>
            <a:r>
              <a:rPr dirty="0"/>
              <a:t>that</a:t>
            </a:r>
          </a:p>
          <a:p>
            <a:pPr marL="243840">
              <a:lnSpc>
                <a:spcPct val="100000"/>
              </a:lnSpc>
            </a:pPr>
            <a:r>
              <a:rPr dirty="0"/>
              <a:t>no</a:t>
            </a:r>
            <a:r>
              <a:rPr spc="-20" dirty="0"/>
              <a:t> </a:t>
            </a:r>
            <a:r>
              <a:rPr dirty="0"/>
              <a:t>single</a:t>
            </a:r>
            <a:r>
              <a:rPr spc="-5" dirty="0"/>
              <a:t> </a:t>
            </a:r>
            <a:r>
              <a:rPr dirty="0"/>
              <a:t>investor</a:t>
            </a:r>
            <a:r>
              <a:rPr spc="-30" dirty="0"/>
              <a:t> </a:t>
            </a:r>
            <a:r>
              <a:rPr dirty="0"/>
              <a:t>can</a:t>
            </a:r>
            <a:r>
              <a:rPr spc="-30" dirty="0"/>
              <a:t> </a:t>
            </a:r>
            <a:r>
              <a:rPr spc="-10" dirty="0"/>
              <a:t>afford</a:t>
            </a:r>
            <a:r>
              <a:rPr spc="-30" dirty="0"/>
              <a:t> </a:t>
            </a:r>
            <a:r>
              <a:rPr dirty="0"/>
              <a:t>prices</a:t>
            </a:r>
          </a:p>
          <a:p>
            <a:pPr marL="243840" marR="8255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244475" algn="l"/>
              </a:tabLst>
            </a:pPr>
            <a:r>
              <a:rPr dirty="0"/>
              <a:t>All</a:t>
            </a:r>
            <a:r>
              <a:rPr spc="90" dirty="0"/>
              <a:t> </a:t>
            </a:r>
            <a:r>
              <a:rPr dirty="0"/>
              <a:t>investors</a:t>
            </a:r>
            <a:r>
              <a:rPr spc="75" dirty="0"/>
              <a:t> </a:t>
            </a:r>
            <a:r>
              <a:rPr dirty="0"/>
              <a:t>use</a:t>
            </a:r>
            <a:r>
              <a:rPr spc="80" dirty="0"/>
              <a:t> </a:t>
            </a:r>
            <a:r>
              <a:rPr dirty="0"/>
              <a:t>the</a:t>
            </a:r>
            <a:r>
              <a:rPr spc="75" dirty="0"/>
              <a:t> </a:t>
            </a:r>
            <a:r>
              <a:rPr spc="-5" dirty="0"/>
              <a:t>mean-variance</a:t>
            </a:r>
            <a:r>
              <a:rPr spc="85" dirty="0"/>
              <a:t> </a:t>
            </a:r>
            <a:r>
              <a:rPr spc="-5" dirty="0"/>
              <a:t>portfolio</a:t>
            </a:r>
            <a:r>
              <a:rPr spc="85" dirty="0"/>
              <a:t> </a:t>
            </a:r>
            <a:r>
              <a:rPr spc="-5" dirty="0"/>
              <a:t>selection</a:t>
            </a:r>
            <a:r>
              <a:rPr spc="95" dirty="0"/>
              <a:t> </a:t>
            </a:r>
            <a:r>
              <a:rPr spc="-5" dirty="0"/>
              <a:t>model </a:t>
            </a:r>
            <a:r>
              <a:rPr spc="-545" dirty="0"/>
              <a:t> </a:t>
            </a:r>
            <a:r>
              <a:rPr dirty="0"/>
              <a:t>of</a:t>
            </a:r>
            <a:r>
              <a:rPr spc="-30" dirty="0"/>
              <a:t> </a:t>
            </a:r>
            <a:r>
              <a:rPr dirty="0"/>
              <a:t>Markowitz</a:t>
            </a:r>
          </a:p>
          <a:p>
            <a:pPr marL="24384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244475" algn="l"/>
              </a:tabLst>
            </a:pPr>
            <a:r>
              <a:rPr dirty="0"/>
              <a:t>Assets/securities</a:t>
            </a:r>
            <a:r>
              <a:rPr spc="-45" dirty="0"/>
              <a:t> </a:t>
            </a:r>
            <a:r>
              <a:rPr dirty="0"/>
              <a:t>are</a:t>
            </a:r>
            <a:r>
              <a:rPr spc="-35" dirty="0"/>
              <a:t> </a:t>
            </a:r>
            <a:r>
              <a:rPr dirty="0"/>
              <a:t>perfectly</a:t>
            </a:r>
            <a:r>
              <a:rPr spc="-45" dirty="0"/>
              <a:t> </a:t>
            </a:r>
            <a:r>
              <a:rPr dirty="0"/>
              <a:t>divisible</a:t>
            </a:r>
          </a:p>
          <a:p>
            <a:pPr marL="24384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244475" algn="l"/>
              </a:tabLst>
            </a:pPr>
            <a:r>
              <a:rPr spc="-5" dirty="0"/>
              <a:t>All</a:t>
            </a:r>
            <a:r>
              <a:rPr dirty="0"/>
              <a:t> investors</a:t>
            </a:r>
            <a:r>
              <a:rPr spc="-20" dirty="0"/>
              <a:t> </a:t>
            </a:r>
            <a:r>
              <a:rPr dirty="0"/>
              <a:t>plan</a:t>
            </a:r>
            <a:r>
              <a:rPr spc="-15" dirty="0"/>
              <a:t> </a:t>
            </a:r>
            <a:r>
              <a:rPr dirty="0"/>
              <a:t>for</a:t>
            </a:r>
            <a:r>
              <a:rPr spc="-20" dirty="0"/>
              <a:t> </a:t>
            </a:r>
            <a:r>
              <a:rPr dirty="0"/>
              <a:t>one</a:t>
            </a:r>
            <a:r>
              <a:rPr spc="-20" dirty="0"/>
              <a:t> </a:t>
            </a:r>
            <a:r>
              <a:rPr dirty="0"/>
              <a:t>identical</a:t>
            </a:r>
            <a:r>
              <a:rPr spc="-10" dirty="0"/>
              <a:t> </a:t>
            </a:r>
            <a:r>
              <a:rPr dirty="0"/>
              <a:t>holding</a:t>
            </a:r>
            <a:r>
              <a:rPr spc="-5" dirty="0"/>
              <a:t> </a:t>
            </a:r>
            <a:r>
              <a:rPr dirty="0"/>
              <a:t>period</a:t>
            </a:r>
          </a:p>
          <a:p>
            <a:pPr marL="243840" marR="8255" indent="-182880">
              <a:lnSpc>
                <a:spcPct val="100000"/>
              </a:lnSpc>
              <a:spcBef>
                <a:spcPts val="484"/>
              </a:spcBef>
              <a:buClr>
                <a:srgbClr val="FF8500"/>
              </a:buClr>
              <a:buFont typeface="Wingdings"/>
              <a:buChar char=""/>
              <a:tabLst>
                <a:tab pos="244475" algn="l"/>
                <a:tab pos="1938655" algn="l"/>
                <a:tab pos="2347595" algn="l"/>
                <a:tab pos="3844290" algn="l"/>
                <a:tab pos="4336415" algn="l"/>
                <a:tab pos="4789170" algn="l"/>
                <a:tab pos="6002655" algn="l"/>
                <a:tab pos="6949440" algn="l"/>
              </a:tabLst>
            </a:pPr>
            <a:r>
              <a:rPr dirty="0"/>
              <a:t>Hom</a:t>
            </a:r>
            <a:r>
              <a:rPr spc="-15" dirty="0"/>
              <a:t>o</a:t>
            </a:r>
            <a:r>
              <a:rPr dirty="0"/>
              <a:t>gen</a:t>
            </a:r>
            <a:r>
              <a:rPr spc="5" dirty="0"/>
              <a:t>e</a:t>
            </a:r>
            <a:r>
              <a:rPr dirty="0"/>
              <a:t>ity	of	expe</a:t>
            </a:r>
            <a:r>
              <a:rPr spc="-10" dirty="0"/>
              <a:t>c</a:t>
            </a:r>
            <a:r>
              <a:rPr dirty="0"/>
              <a:t>t</a:t>
            </a:r>
            <a:r>
              <a:rPr spc="-20" dirty="0"/>
              <a:t>a</a:t>
            </a:r>
            <a:r>
              <a:rPr dirty="0"/>
              <a:t>tion	f</a:t>
            </a:r>
            <a:r>
              <a:rPr spc="-20" dirty="0"/>
              <a:t>o</a:t>
            </a:r>
            <a:r>
              <a:rPr dirty="0"/>
              <a:t>r	all	invest</a:t>
            </a:r>
            <a:r>
              <a:rPr spc="-15" dirty="0"/>
              <a:t>o</a:t>
            </a:r>
            <a:r>
              <a:rPr dirty="0"/>
              <a:t>rs	results	</a:t>
            </a:r>
            <a:r>
              <a:rPr spc="-5" dirty="0"/>
              <a:t>in  </a:t>
            </a:r>
            <a:r>
              <a:rPr dirty="0"/>
              <a:t>identical</a:t>
            </a:r>
            <a:r>
              <a:rPr spc="-20" dirty="0"/>
              <a:t> </a:t>
            </a:r>
            <a:r>
              <a:rPr spc="-5" dirty="0"/>
              <a:t>efficient</a:t>
            </a:r>
            <a:r>
              <a:rPr spc="-15" dirty="0"/>
              <a:t> </a:t>
            </a:r>
            <a:r>
              <a:rPr dirty="0"/>
              <a:t>frontier</a:t>
            </a:r>
            <a:r>
              <a:rPr spc="-25" dirty="0"/>
              <a:t> </a:t>
            </a:r>
            <a:r>
              <a:rPr dirty="0"/>
              <a:t>and</a:t>
            </a:r>
            <a:r>
              <a:rPr spc="-15" dirty="0"/>
              <a:t> </a:t>
            </a:r>
            <a:r>
              <a:rPr dirty="0"/>
              <a:t>optimal</a:t>
            </a:r>
            <a:r>
              <a:rPr spc="-25" dirty="0"/>
              <a:t> </a:t>
            </a:r>
            <a:r>
              <a:rPr dirty="0"/>
              <a:t>portfolio</a:t>
            </a:r>
          </a:p>
          <a:p>
            <a:pPr marL="24384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244475" algn="l"/>
              </a:tabLst>
            </a:pPr>
            <a:r>
              <a:rPr dirty="0"/>
              <a:t>Investors</a:t>
            </a:r>
            <a:r>
              <a:rPr spc="-40" dirty="0"/>
              <a:t> </a:t>
            </a:r>
            <a:r>
              <a:rPr dirty="0"/>
              <a:t>can</a:t>
            </a:r>
            <a:r>
              <a:rPr spc="-25" dirty="0"/>
              <a:t> </a:t>
            </a:r>
            <a:r>
              <a:rPr dirty="0"/>
              <a:t>lend or</a:t>
            </a:r>
            <a:r>
              <a:rPr spc="-15" dirty="0"/>
              <a:t> </a:t>
            </a:r>
            <a:r>
              <a:rPr dirty="0"/>
              <a:t>borrow</a:t>
            </a:r>
            <a:r>
              <a:rPr spc="-35" dirty="0"/>
              <a:t> </a:t>
            </a:r>
            <a:r>
              <a:rPr dirty="0"/>
              <a:t>at</a:t>
            </a:r>
            <a:r>
              <a:rPr spc="-25" dirty="0"/>
              <a:t> </a:t>
            </a:r>
            <a:r>
              <a:rPr dirty="0"/>
              <a:t>an</a:t>
            </a:r>
            <a:r>
              <a:rPr spc="-15" dirty="0"/>
              <a:t> </a:t>
            </a:r>
            <a:r>
              <a:rPr dirty="0"/>
              <a:t>identical</a:t>
            </a:r>
            <a:r>
              <a:rPr spc="-5" dirty="0"/>
              <a:t> </a:t>
            </a:r>
            <a:r>
              <a:rPr dirty="0"/>
              <a:t>risk-free</a:t>
            </a:r>
            <a:r>
              <a:rPr spc="-45" dirty="0"/>
              <a:t> </a:t>
            </a:r>
            <a:r>
              <a:rPr dirty="0"/>
              <a:t>rate</a:t>
            </a:r>
          </a:p>
          <a:p>
            <a:pPr marL="24384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244475" algn="l"/>
              </a:tabLst>
            </a:pPr>
            <a:r>
              <a:rPr dirty="0"/>
              <a:t>There</a:t>
            </a:r>
            <a:r>
              <a:rPr spc="-25" dirty="0"/>
              <a:t> </a:t>
            </a:r>
            <a:r>
              <a:rPr dirty="0"/>
              <a:t>are</a:t>
            </a:r>
            <a:r>
              <a:rPr spc="-15" dirty="0"/>
              <a:t> </a:t>
            </a:r>
            <a:r>
              <a:rPr dirty="0"/>
              <a:t>no</a:t>
            </a:r>
            <a:r>
              <a:rPr spc="-20" dirty="0"/>
              <a:t> </a:t>
            </a:r>
            <a:r>
              <a:rPr dirty="0"/>
              <a:t>transaction</a:t>
            </a:r>
            <a:r>
              <a:rPr spc="-45" dirty="0"/>
              <a:t> </a:t>
            </a:r>
            <a:r>
              <a:rPr dirty="0"/>
              <a:t>costs</a:t>
            </a:r>
            <a:r>
              <a:rPr spc="-30" dirty="0"/>
              <a:t> </a:t>
            </a:r>
            <a:r>
              <a:rPr dirty="0"/>
              <a:t>and</a:t>
            </a:r>
            <a:r>
              <a:rPr spc="-15" dirty="0"/>
              <a:t> </a:t>
            </a:r>
            <a:r>
              <a:rPr dirty="0"/>
              <a:t>income</a:t>
            </a:r>
            <a:r>
              <a:rPr spc="-30" dirty="0"/>
              <a:t> </a:t>
            </a:r>
            <a:r>
              <a:rPr dirty="0"/>
              <a:t>taxes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444" y="2080005"/>
            <a:ext cx="655383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EXPECTED</a:t>
            </a:r>
            <a:r>
              <a:rPr spc="-10" dirty="0"/>
              <a:t> </a:t>
            </a:r>
            <a:r>
              <a:rPr spc="-5" dirty="0"/>
              <a:t>RETURN</a:t>
            </a:r>
            <a:r>
              <a:rPr spc="-10" dirty="0"/>
              <a:t> IN</a:t>
            </a:r>
            <a:r>
              <a:rPr spc="-5" dirty="0"/>
              <a:t> </a:t>
            </a:r>
            <a:r>
              <a:rPr dirty="0"/>
              <a:t>CAPM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39164" y="2795473"/>
            <a:ext cx="7113905" cy="25876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5580" indent="-182880">
              <a:lnSpc>
                <a:spcPct val="100000"/>
              </a:lnSpc>
              <a:spcBef>
                <a:spcPts val="105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Risk-free</a:t>
            </a:r>
            <a:r>
              <a:rPr sz="2000" spc="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rate</a:t>
            </a:r>
            <a:r>
              <a:rPr sz="2000" spc="3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plus</a:t>
            </a:r>
            <a:r>
              <a:rPr sz="2000" spc="3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spc="3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premium</a:t>
            </a:r>
            <a:r>
              <a:rPr sz="2000" spc="3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000" spc="3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systematic</a:t>
            </a:r>
            <a:r>
              <a:rPr sz="2000" spc="3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based</a:t>
            </a:r>
            <a:r>
              <a:rPr sz="2000" spc="3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endParaRPr sz="2000">
              <a:latin typeface="Arial"/>
              <a:cs typeface="Arial"/>
            </a:endParaRPr>
          </a:p>
          <a:p>
            <a:pPr marL="195580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beta</a:t>
            </a:r>
            <a:endParaRPr sz="2000">
              <a:latin typeface="Arial"/>
              <a:cs typeface="Arial"/>
            </a:endParaRPr>
          </a:p>
          <a:p>
            <a:pPr marL="195580" marR="5080" indent="-182880" algn="just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premium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market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portfolio, also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referred to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as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reward,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depends on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level of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risk-free return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return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market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portfolio</a:t>
            </a:r>
            <a:endParaRPr sz="2000">
              <a:latin typeface="Arial"/>
              <a:cs typeface="Arial"/>
            </a:endParaRPr>
          </a:p>
          <a:p>
            <a:pPr marL="195580" marR="7620" indent="-182880" algn="just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Information related to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 following 3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aspects are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needed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apply CAPM: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risk-free rate,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premium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on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market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 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beta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444" y="2017522"/>
            <a:ext cx="418782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5" dirty="0"/>
              <a:t>RISK-FREE</a:t>
            </a:r>
            <a:r>
              <a:rPr sz="4000" spc="-60" dirty="0"/>
              <a:t> </a:t>
            </a:r>
            <a:r>
              <a:rPr sz="4000" spc="-85" dirty="0"/>
              <a:t>RATE</a:t>
            </a:r>
            <a:endParaRPr sz="40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3840" indent="-182880">
              <a:lnSpc>
                <a:spcPct val="100000"/>
              </a:lnSpc>
              <a:spcBef>
                <a:spcPts val="105"/>
              </a:spcBef>
              <a:buClr>
                <a:srgbClr val="FF8500"/>
              </a:buClr>
              <a:buFont typeface="Wingdings"/>
              <a:buChar char=""/>
              <a:tabLst>
                <a:tab pos="244475" algn="l"/>
              </a:tabLst>
            </a:pPr>
            <a:r>
              <a:rPr dirty="0"/>
              <a:t>Rate</a:t>
            </a:r>
            <a:r>
              <a:rPr spc="145" dirty="0"/>
              <a:t> </a:t>
            </a:r>
            <a:r>
              <a:rPr dirty="0"/>
              <a:t>of</a:t>
            </a:r>
            <a:r>
              <a:rPr spc="150" dirty="0"/>
              <a:t> </a:t>
            </a:r>
            <a:r>
              <a:rPr spc="-5" dirty="0"/>
              <a:t>return</a:t>
            </a:r>
            <a:r>
              <a:rPr spc="165" dirty="0"/>
              <a:t> </a:t>
            </a:r>
            <a:r>
              <a:rPr dirty="0"/>
              <a:t>available</a:t>
            </a:r>
            <a:r>
              <a:rPr spc="160" dirty="0"/>
              <a:t> </a:t>
            </a:r>
            <a:r>
              <a:rPr spc="-5" dirty="0"/>
              <a:t>on</a:t>
            </a:r>
            <a:r>
              <a:rPr spc="160" dirty="0"/>
              <a:t> </a:t>
            </a:r>
            <a:r>
              <a:rPr spc="-5" dirty="0"/>
              <a:t>assets</a:t>
            </a:r>
            <a:r>
              <a:rPr spc="160" dirty="0"/>
              <a:t> </a:t>
            </a:r>
            <a:r>
              <a:rPr dirty="0"/>
              <a:t>like</a:t>
            </a:r>
            <a:r>
              <a:rPr spc="150" dirty="0"/>
              <a:t> </a:t>
            </a:r>
            <a:r>
              <a:rPr spc="-15" dirty="0"/>
              <a:t>T-bills,</a:t>
            </a:r>
            <a:r>
              <a:rPr spc="160" dirty="0"/>
              <a:t> </a:t>
            </a:r>
            <a:r>
              <a:rPr spc="-5" dirty="0"/>
              <a:t>money</a:t>
            </a:r>
            <a:r>
              <a:rPr spc="165" dirty="0"/>
              <a:t> </a:t>
            </a:r>
            <a:r>
              <a:rPr dirty="0"/>
              <a:t>market</a:t>
            </a:r>
          </a:p>
          <a:p>
            <a:pPr marL="243840">
              <a:lnSpc>
                <a:spcPct val="100000"/>
              </a:lnSpc>
            </a:pPr>
            <a:r>
              <a:rPr dirty="0"/>
              <a:t>funds</a:t>
            </a:r>
            <a:r>
              <a:rPr spc="-25" dirty="0"/>
              <a:t> </a:t>
            </a:r>
            <a:r>
              <a:rPr dirty="0"/>
              <a:t>or</a:t>
            </a:r>
            <a:r>
              <a:rPr spc="-15" dirty="0"/>
              <a:t> </a:t>
            </a:r>
            <a:r>
              <a:rPr dirty="0"/>
              <a:t>bank</a:t>
            </a:r>
            <a:r>
              <a:rPr spc="-25" dirty="0"/>
              <a:t> </a:t>
            </a:r>
            <a:r>
              <a:rPr dirty="0"/>
              <a:t>deposits</a:t>
            </a:r>
            <a:r>
              <a:rPr spc="-20" dirty="0"/>
              <a:t> </a:t>
            </a:r>
            <a:r>
              <a:rPr spc="-5" dirty="0"/>
              <a:t>is</a:t>
            </a:r>
            <a:r>
              <a:rPr dirty="0"/>
              <a:t> taken</a:t>
            </a:r>
            <a:r>
              <a:rPr spc="-25" dirty="0"/>
              <a:t> </a:t>
            </a:r>
            <a:r>
              <a:rPr dirty="0"/>
              <a:t>as</a:t>
            </a:r>
            <a:r>
              <a:rPr spc="-10" dirty="0"/>
              <a:t> </a:t>
            </a:r>
            <a:r>
              <a:rPr dirty="0"/>
              <a:t>proxy</a:t>
            </a:r>
            <a:r>
              <a:rPr spc="-25" dirty="0"/>
              <a:t> </a:t>
            </a:r>
            <a:r>
              <a:rPr dirty="0"/>
              <a:t>for</a:t>
            </a:r>
            <a:r>
              <a:rPr spc="-30" dirty="0"/>
              <a:t> </a:t>
            </a:r>
            <a:r>
              <a:rPr dirty="0"/>
              <a:t>risk-free</a:t>
            </a:r>
            <a:r>
              <a:rPr spc="-50" dirty="0"/>
              <a:t> </a:t>
            </a:r>
            <a:r>
              <a:rPr dirty="0"/>
              <a:t>rate</a:t>
            </a:r>
          </a:p>
          <a:p>
            <a:pPr marL="243840" marR="6985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244475" algn="l"/>
              </a:tabLst>
            </a:pPr>
            <a:r>
              <a:rPr dirty="0"/>
              <a:t>The</a:t>
            </a:r>
            <a:r>
              <a:rPr spc="260" dirty="0"/>
              <a:t> </a:t>
            </a:r>
            <a:r>
              <a:rPr spc="-5" dirty="0"/>
              <a:t>maturity</a:t>
            </a:r>
            <a:r>
              <a:rPr spc="254" dirty="0"/>
              <a:t> </a:t>
            </a:r>
            <a:r>
              <a:rPr dirty="0"/>
              <a:t>period</a:t>
            </a:r>
            <a:r>
              <a:rPr spc="270" dirty="0"/>
              <a:t> </a:t>
            </a:r>
            <a:r>
              <a:rPr spc="-10" dirty="0"/>
              <a:t>of</a:t>
            </a:r>
            <a:r>
              <a:rPr spc="270" dirty="0"/>
              <a:t> </a:t>
            </a:r>
            <a:r>
              <a:rPr spc="-20" dirty="0"/>
              <a:t>T-bills</a:t>
            </a:r>
            <a:r>
              <a:rPr spc="280" dirty="0"/>
              <a:t> </a:t>
            </a:r>
            <a:r>
              <a:rPr dirty="0"/>
              <a:t>and</a:t>
            </a:r>
            <a:r>
              <a:rPr spc="265" dirty="0"/>
              <a:t> </a:t>
            </a:r>
            <a:r>
              <a:rPr spc="-5" dirty="0"/>
              <a:t>bank</a:t>
            </a:r>
            <a:r>
              <a:rPr spc="260" dirty="0"/>
              <a:t> </a:t>
            </a:r>
            <a:r>
              <a:rPr dirty="0"/>
              <a:t>deposits</a:t>
            </a:r>
            <a:r>
              <a:rPr spc="265" dirty="0"/>
              <a:t> </a:t>
            </a:r>
            <a:r>
              <a:rPr spc="-5" dirty="0"/>
              <a:t>is</a:t>
            </a:r>
            <a:r>
              <a:rPr spc="270" dirty="0"/>
              <a:t> </a:t>
            </a:r>
            <a:r>
              <a:rPr spc="-5" dirty="0"/>
              <a:t>taken</a:t>
            </a:r>
            <a:r>
              <a:rPr spc="260" dirty="0"/>
              <a:t> </a:t>
            </a:r>
            <a:r>
              <a:rPr spc="-10" dirty="0"/>
              <a:t>to </a:t>
            </a:r>
            <a:r>
              <a:rPr spc="-540" dirty="0"/>
              <a:t> </a:t>
            </a:r>
            <a:r>
              <a:rPr dirty="0"/>
              <a:t>be</a:t>
            </a:r>
            <a:r>
              <a:rPr spc="-20" dirty="0"/>
              <a:t> </a:t>
            </a:r>
            <a:r>
              <a:rPr dirty="0"/>
              <a:t>less</a:t>
            </a:r>
            <a:r>
              <a:rPr spc="-10" dirty="0"/>
              <a:t> </a:t>
            </a:r>
            <a:r>
              <a:rPr dirty="0"/>
              <a:t>than</a:t>
            </a:r>
            <a:r>
              <a:rPr spc="-20" dirty="0"/>
              <a:t> </a:t>
            </a:r>
            <a:r>
              <a:rPr dirty="0"/>
              <a:t>one</a:t>
            </a:r>
            <a:r>
              <a:rPr spc="-15" dirty="0"/>
              <a:t> </a:t>
            </a:r>
            <a:r>
              <a:rPr spc="-25" dirty="0"/>
              <a:t>year,</a:t>
            </a:r>
            <a:r>
              <a:rPr spc="-35" dirty="0"/>
              <a:t> </a:t>
            </a:r>
            <a:r>
              <a:rPr dirty="0"/>
              <a:t>usually</a:t>
            </a:r>
            <a:r>
              <a:rPr spc="-10" dirty="0"/>
              <a:t> </a:t>
            </a:r>
            <a:r>
              <a:rPr dirty="0"/>
              <a:t>364</a:t>
            </a:r>
            <a:r>
              <a:rPr spc="-15" dirty="0"/>
              <a:t> </a:t>
            </a:r>
            <a:r>
              <a:rPr dirty="0"/>
              <a:t>days</a:t>
            </a:r>
          </a:p>
          <a:p>
            <a:pPr marL="24384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244475" algn="l"/>
              </a:tabLst>
            </a:pPr>
            <a:r>
              <a:rPr dirty="0"/>
              <a:t>Such</a:t>
            </a:r>
            <a:r>
              <a:rPr spc="185" dirty="0"/>
              <a:t> </a:t>
            </a:r>
            <a:r>
              <a:rPr dirty="0"/>
              <a:t>assets</a:t>
            </a:r>
            <a:r>
              <a:rPr spc="175" dirty="0"/>
              <a:t> </a:t>
            </a:r>
            <a:r>
              <a:rPr dirty="0"/>
              <a:t>have</a:t>
            </a:r>
            <a:r>
              <a:rPr spc="200" dirty="0"/>
              <a:t> </a:t>
            </a:r>
            <a:r>
              <a:rPr spc="-5" dirty="0"/>
              <a:t>very</a:t>
            </a:r>
            <a:r>
              <a:rPr spc="195" dirty="0"/>
              <a:t> </a:t>
            </a:r>
            <a:r>
              <a:rPr spc="-5" dirty="0"/>
              <a:t>low</a:t>
            </a:r>
            <a:r>
              <a:rPr spc="204" dirty="0"/>
              <a:t> </a:t>
            </a:r>
            <a:r>
              <a:rPr spc="-10" dirty="0"/>
              <a:t>or</a:t>
            </a:r>
            <a:r>
              <a:rPr spc="190" dirty="0"/>
              <a:t> </a:t>
            </a:r>
            <a:r>
              <a:rPr dirty="0"/>
              <a:t>virtually</a:t>
            </a:r>
            <a:r>
              <a:rPr spc="180" dirty="0"/>
              <a:t> </a:t>
            </a:r>
            <a:r>
              <a:rPr dirty="0"/>
              <a:t>negligible</a:t>
            </a:r>
            <a:r>
              <a:rPr spc="200" dirty="0"/>
              <a:t> </a:t>
            </a:r>
            <a:r>
              <a:rPr spc="-5" dirty="0"/>
              <a:t>default</a:t>
            </a:r>
            <a:r>
              <a:rPr spc="185" dirty="0"/>
              <a:t> </a:t>
            </a:r>
            <a:r>
              <a:rPr dirty="0"/>
              <a:t>risk</a:t>
            </a:r>
          </a:p>
          <a:p>
            <a:pPr marL="243840">
              <a:lnSpc>
                <a:spcPct val="100000"/>
              </a:lnSpc>
            </a:pPr>
            <a:r>
              <a:rPr dirty="0"/>
              <a:t>and</a:t>
            </a:r>
            <a:r>
              <a:rPr spc="-35" dirty="0"/>
              <a:t> </a:t>
            </a:r>
            <a:r>
              <a:rPr dirty="0"/>
              <a:t>interest</a:t>
            </a:r>
            <a:r>
              <a:rPr spc="-45" dirty="0"/>
              <a:t> </a:t>
            </a:r>
            <a:r>
              <a:rPr dirty="0"/>
              <a:t>rate</a:t>
            </a:r>
            <a:r>
              <a:rPr spc="-40" dirty="0"/>
              <a:t> </a:t>
            </a:r>
            <a:r>
              <a:rPr dirty="0"/>
              <a:t>risk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45970" marR="5080" indent="-1792605">
              <a:lnSpc>
                <a:spcPct val="100000"/>
              </a:lnSpc>
              <a:spcBef>
                <a:spcPts val="100"/>
              </a:spcBef>
            </a:pPr>
            <a:r>
              <a:rPr dirty="0"/>
              <a:t>RISK-PREMIUM</a:t>
            </a:r>
            <a:r>
              <a:rPr spc="-45" dirty="0"/>
              <a:t> </a:t>
            </a:r>
            <a:r>
              <a:rPr dirty="0"/>
              <a:t>ON</a:t>
            </a:r>
            <a:r>
              <a:rPr spc="-40" dirty="0"/>
              <a:t> </a:t>
            </a:r>
            <a:r>
              <a:rPr dirty="0"/>
              <a:t>MARKET </a:t>
            </a:r>
            <a:r>
              <a:rPr spc="-985" dirty="0"/>
              <a:t> </a:t>
            </a:r>
            <a:r>
              <a:rPr spc="-10" dirty="0"/>
              <a:t>PORTFOLIO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88364" y="2795473"/>
            <a:ext cx="7214234" cy="36620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6379" indent="-182880" algn="just">
              <a:lnSpc>
                <a:spcPct val="100000"/>
              </a:lnSpc>
              <a:spcBef>
                <a:spcPts val="105"/>
              </a:spcBef>
              <a:buClr>
                <a:srgbClr val="FF8500"/>
              </a:buClr>
              <a:buFont typeface="Wingdings"/>
              <a:buChar char=""/>
              <a:tabLst>
                <a:tab pos="246379" algn="l"/>
              </a:tabLst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000" spc="3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spc="3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3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difference</a:t>
            </a:r>
            <a:r>
              <a:rPr sz="2000" spc="3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between</a:t>
            </a:r>
            <a:r>
              <a:rPr sz="2000" spc="3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3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expected</a:t>
            </a:r>
            <a:r>
              <a:rPr sz="2000" spc="3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return</a:t>
            </a:r>
            <a:r>
              <a:rPr sz="2000" spc="3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000" spc="3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market</a:t>
            </a:r>
            <a:endParaRPr sz="2000">
              <a:latin typeface="Arial"/>
              <a:cs typeface="Arial"/>
            </a:endParaRPr>
          </a:p>
          <a:p>
            <a:pPr marL="246379" algn="just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risk-free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rate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return</a:t>
            </a:r>
            <a:endParaRPr sz="2000">
              <a:latin typeface="Arial"/>
              <a:cs typeface="Arial"/>
            </a:endParaRPr>
          </a:p>
          <a:p>
            <a:pPr marL="246379" marR="55880" indent="-182880" algn="just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246379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CAPM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holds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equilibrium,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market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unanimously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desirable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risky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endParaRPr sz="2000">
              <a:latin typeface="Arial"/>
              <a:cs typeface="Arial"/>
            </a:endParaRPr>
          </a:p>
          <a:p>
            <a:pPr marL="246379" marR="56515" indent="-182880" algn="just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246379" algn="l"/>
              </a:tabLst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It contains all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securities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exactly the same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proportion in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which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they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supplied,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is,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each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security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held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sz="2000" spc="-5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proportion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its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market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value</a:t>
            </a:r>
            <a:endParaRPr sz="2000">
              <a:latin typeface="Arial"/>
              <a:cs typeface="Arial"/>
            </a:endParaRPr>
          </a:p>
          <a:p>
            <a:pPr marL="246379" marR="55880" indent="-182880" algn="just">
              <a:lnSpc>
                <a:spcPct val="100000"/>
              </a:lnSpc>
              <a:spcBef>
                <a:spcPts val="484"/>
              </a:spcBef>
              <a:buClr>
                <a:srgbClr val="FF8500"/>
              </a:buClr>
              <a:buFont typeface="Wingdings"/>
              <a:buChar char=""/>
              <a:tabLst>
                <a:tab pos="246379" algn="l"/>
              </a:tabLst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It is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efficient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portfolio,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which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entails neither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lending nor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borrowing</a:t>
            </a:r>
            <a:endParaRPr sz="2000">
              <a:latin typeface="Arial"/>
              <a:cs typeface="Arial"/>
            </a:endParaRPr>
          </a:p>
          <a:p>
            <a:pPr marL="246379" marR="55880" indent="-182880" algn="just">
              <a:lnSpc>
                <a:spcPct val="104600"/>
              </a:lnSpc>
              <a:spcBef>
                <a:spcPts val="560"/>
              </a:spcBef>
              <a:buClr>
                <a:srgbClr val="FF8500"/>
              </a:buClr>
              <a:buFont typeface="Wingdings"/>
              <a:buChar char=""/>
              <a:tabLst>
                <a:tab pos="246379" algn="l"/>
              </a:tabLst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It is proportional to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its risk </a:t>
            </a:r>
            <a:r>
              <a:rPr sz="2000" spc="50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2000" spc="50" dirty="0">
                <a:solidFill>
                  <a:srgbClr val="FFFFFF"/>
                </a:solidFill>
                <a:latin typeface="Cambria Math"/>
                <a:cs typeface="Cambria Math"/>
              </a:rPr>
              <a:t>𝜎</a:t>
            </a:r>
            <a:r>
              <a:rPr sz="2175" spc="75" baseline="34482" dirty="0">
                <a:solidFill>
                  <a:srgbClr val="FFFFFF"/>
                </a:solidFill>
                <a:latin typeface="Cambria Math"/>
                <a:cs typeface="Cambria Math"/>
              </a:rPr>
              <a:t>2 </a:t>
            </a:r>
            <a:r>
              <a:rPr sz="2000" dirty="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sz="2000" spc="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 degree of risk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aversion 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2000" spc="-5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average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investor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444" y="2017522"/>
            <a:ext cx="131191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5" dirty="0"/>
              <a:t>BE</a:t>
            </a:r>
            <a:r>
              <a:rPr sz="4000" spc="-315" dirty="0"/>
              <a:t>T</a:t>
            </a:r>
            <a:r>
              <a:rPr sz="4000" spc="-5" dirty="0"/>
              <a:t>A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1039164" y="2795473"/>
            <a:ext cx="7112634" cy="338010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5580" indent="-182880">
              <a:lnSpc>
                <a:spcPct val="100000"/>
              </a:lnSpc>
              <a:spcBef>
                <a:spcPts val="105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000" spc="4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measures</a:t>
            </a:r>
            <a:r>
              <a:rPr sz="2000" spc="4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risk(volatility)</a:t>
            </a:r>
            <a:r>
              <a:rPr sz="2000" spc="4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4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sz="2000" spc="4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individual</a:t>
            </a:r>
            <a:r>
              <a:rPr sz="2000" spc="40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asset</a:t>
            </a:r>
            <a:r>
              <a:rPr sz="2000" spc="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relative</a:t>
            </a:r>
            <a:r>
              <a:rPr sz="2000" spc="4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endParaRPr sz="2000">
              <a:latin typeface="Arial"/>
              <a:cs typeface="Arial"/>
            </a:endParaRPr>
          </a:p>
          <a:p>
            <a:pPr marL="195580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market</a:t>
            </a:r>
            <a:r>
              <a:rPr sz="20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endParaRPr sz="2000">
              <a:latin typeface="Arial"/>
              <a:cs typeface="Arial"/>
            </a:endParaRPr>
          </a:p>
          <a:p>
            <a:pPr marL="19558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Assets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beta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less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than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one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called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defensive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assets</a:t>
            </a:r>
            <a:endParaRPr sz="2000">
              <a:latin typeface="Arial"/>
              <a:cs typeface="Arial"/>
            </a:endParaRPr>
          </a:p>
          <a:p>
            <a:pPr marL="195580" marR="508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  <a:tab pos="1109345" algn="l"/>
                <a:tab pos="1713230" algn="l"/>
                <a:tab pos="2359660" algn="l"/>
                <a:tab pos="3315335" algn="l"/>
                <a:tab pos="3961129" algn="l"/>
                <a:tab pos="4536440" algn="l"/>
                <a:tab pos="5054600" algn="l"/>
                <a:tab pos="587121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	with	beta	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rea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er	th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	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ne	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	called	a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gr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ssi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  assets</a:t>
            </a:r>
            <a:endParaRPr sz="2000">
              <a:latin typeface="Arial"/>
              <a:cs typeface="Arial"/>
            </a:endParaRPr>
          </a:p>
          <a:p>
            <a:pPr marL="19558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free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assets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beta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equal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zero</a:t>
            </a:r>
            <a:endParaRPr sz="2000">
              <a:latin typeface="Arial"/>
              <a:cs typeface="Arial"/>
            </a:endParaRPr>
          </a:p>
          <a:p>
            <a:pPr marL="195580" marR="5715" indent="-182880">
              <a:lnSpc>
                <a:spcPct val="100000"/>
              </a:lnSpc>
              <a:spcBef>
                <a:spcPts val="484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Beta</a:t>
            </a:r>
            <a:r>
              <a:rPr sz="20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covariance</a:t>
            </a:r>
            <a:r>
              <a:rPr sz="20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asset’s</a:t>
            </a:r>
            <a:r>
              <a:rPr sz="20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return</a:t>
            </a:r>
            <a:r>
              <a:rPr sz="20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with the</a:t>
            </a:r>
            <a:r>
              <a:rPr sz="20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market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portfolio’s </a:t>
            </a:r>
            <a:r>
              <a:rPr sz="2000" spc="-5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return,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divided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variance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market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endParaRPr sz="2000">
              <a:latin typeface="Arial"/>
              <a:cs typeface="Arial"/>
            </a:endParaRPr>
          </a:p>
          <a:p>
            <a:pPr marL="195580" marR="508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Beta</a:t>
            </a:r>
            <a:r>
              <a:rPr sz="2000" spc="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spc="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r>
              <a:rPr sz="2000" spc="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spc="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weighted</a:t>
            </a:r>
            <a:r>
              <a:rPr sz="2000" spc="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average</a:t>
            </a:r>
            <a:r>
              <a:rPr sz="2000" spc="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betas</a:t>
            </a:r>
            <a:r>
              <a:rPr sz="2000" spc="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assets </a:t>
            </a:r>
            <a:r>
              <a:rPr sz="2000" spc="-5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included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444" y="2017522"/>
            <a:ext cx="424434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5" dirty="0"/>
              <a:t>CAPM</a:t>
            </a:r>
            <a:r>
              <a:rPr sz="4000" spc="-65" dirty="0"/>
              <a:t> </a:t>
            </a:r>
            <a:r>
              <a:rPr sz="4000" spc="-45" dirty="0"/>
              <a:t>EQUATION</a:t>
            </a:r>
            <a:endParaRPr sz="4000"/>
          </a:p>
        </p:txBody>
      </p:sp>
      <p:sp>
        <p:nvSpPr>
          <p:cNvPr id="3" name="object 3"/>
          <p:cNvSpPr/>
          <p:nvPr/>
        </p:nvSpPr>
        <p:spPr>
          <a:xfrm>
            <a:off x="4987549" y="2852801"/>
            <a:ext cx="1110615" cy="307975"/>
          </a:xfrm>
          <a:custGeom>
            <a:avLst/>
            <a:gdLst/>
            <a:ahLst/>
            <a:cxnLst/>
            <a:rect l="l" t="t" r="r" b="b"/>
            <a:pathLst>
              <a:path w="1110614" h="307975">
                <a:moveTo>
                  <a:pt x="1029710" y="0"/>
                </a:moveTo>
                <a:lnTo>
                  <a:pt x="1026662" y="10160"/>
                </a:lnTo>
                <a:lnTo>
                  <a:pt x="1040731" y="17468"/>
                </a:lnTo>
                <a:lnTo>
                  <a:pt x="1053014" y="28146"/>
                </a:lnTo>
                <a:lnTo>
                  <a:pt x="1078888" y="79680"/>
                </a:lnTo>
                <a:lnTo>
                  <a:pt x="1086647" y="126821"/>
                </a:lnTo>
                <a:lnTo>
                  <a:pt x="1087622" y="153797"/>
                </a:lnTo>
                <a:lnTo>
                  <a:pt x="1086647" y="180752"/>
                </a:lnTo>
                <a:lnTo>
                  <a:pt x="1078888" y="227806"/>
                </a:lnTo>
                <a:lnTo>
                  <a:pt x="1063488" y="265265"/>
                </a:lnTo>
                <a:lnTo>
                  <a:pt x="1026662" y="297179"/>
                </a:lnTo>
                <a:lnTo>
                  <a:pt x="1029710" y="307466"/>
                </a:lnTo>
                <a:lnTo>
                  <a:pt x="1064047" y="289147"/>
                </a:lnTo>
                <a:lnTo>
                  <a:pt x="1089527" y="254635"/>
                </a:lnTo>
                <a:lnTo>
                  <a:pt x="1105243" y="208057"/>
                </a:lnTo>
                <a:lnTo>
                  <a:pt x="1110482" y="153670"/>
                </a:lnTo>
                <a:lnTo>
                  <a:pt x="1109172" y="125501"/>
                </a:lnTo>
                <a:lnTo>
                  <a:pt x="1098694" y="75070"/>
                </a:lnTo>
                <a:lnTo>
                  <a:pt x="1077876" y="33522"/>
                </a:lnTo>
                <a:lnTo>
                  <a:pt x="1048004" y="7094"/>
                </a:lnTo>
                <a:lnTo>
                  <a:pt x="1029710" y="0"/>
                </a:lnTo>
                <a:close/>
              </a:path>
              <a:path w="1110614" h="307975">
                <a:moveTo>
                  <a:pt x="80766" y="0"/>
                </a:moveTo>
                <a:lnTo>
                  <a:pt x="46491" y="18272"/>
                </a:lnTo>
                <a:lnTo>
                  <a:pt x="21076" y="52832"/>
                </a:lnTo>
                <a:lnTo>
                  <a:pt x="5248" y="99298"/>
                </a:lnTo>
                <a:lnTo>
                  <a:pt x="0" y="153797"/>
                </a:lnTo>
                <a:lnTo>
                  <a:pt x="1305" y="181840"/>
                </a:lnTo>
                <a:lnTo>
                  <a:pt x="11834" y="232322"/>
                </a:lnTo>
                <a:lnTo>
                  <a:pt x="32670" y="273927"/>
                </a:lnTo>
                <a:lnTo>
                  <a:pt x="62527" y="300319"/>
                </a:lnTo>
                <a:lnTo>
                  <a:pt x="80766" y="307466"/>
                </a:lnTo>
                <a:lnTo>
                  <a:pt x="83941" y="297179"/>
                </a:lnTo>
                <a:lnTo>
                  <a:pt x="69798" y="289891"/>
                </a:lnTo>
                <a:lnTo>
                  <a:pt x="57477" y="279257"/>
                </a:lnTo>
                <a:lnTo>
                  <a:pt x="31587" y="227806"/>
                </a:lnTo>
                <a:lnTo>
                  <a:pt x="23828" y="180752"/>
                </a:lnTo>
                <a:lnTo>
                  <a:pt x="22858" y="153670"/>
                </a:lnTo>
                <a:lnTo>
                  <a:pt x="23828" y="126821"/>
                </a:lnTo>
                <a:lnTo>
                  <a:pt x="31587" y="79680"/>
                </a:lnTo>
                <a:lnTo>
                  <a:pt x="46990" y="42181"/>
                </a:lnTo>
                <a:lnTo>
                  <a:pt x="83941" y="10160"/>
                </a:lnTo>
                <a:lnTo>
                  <a:pt x="8076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026464" y="2721104"/>
            <a:ext cx="7009765" cy="2339975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R="85725" algn="ctr">
              <a:lnSpc>
                <a:spcPct val="100000"/>
              </a:lnSpc>
              <a:spcBef>
                <a:spcPts val="819"/>
              </a:spcBef>
              <a:tabLst>
                <a:tab pos="2456815" algn="l"/>
              </a:tabLst>
            </a:pPr>
            <a:r>
              <a:rPr sz="2000" spc="-80" dirty="0">
                <a:solidFill>
                  <a:srgbClr val="FFFFFF"/>
                </a:solidFill>
                <a:latin typeface="Cambria Math"/>
                <a:cs typeface="Cambria Math"/>
              </a:rPr>
              <a:t>𝐾</a:t>
            </a:r>
            <a:r>
              <a:rPr sz="2175" spc="-120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𝑗</a:t>
            </a:r>
            <a:r>
              <a:rPr sz="2175" spc="540" baseline="-1532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sz="2000" spc="560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spc="-40" dirty="0">
                <a:solidFill>
                  <a:srgbClr val="FFFFFF"/>
                </a:solidFill>
                <a:latin typeface="Cambria Math"/>
                <a:cs typeface="Cambria Math"/>
              </a:rPr>
              <a:t>𝑅</a:t>
            </a:r>
            <a:r>
              <a:rPr sz="2175" spc="-60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sz="2175" spc="367" baseline="-1532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FFFF"/>
                </a:solidFill>
                <a:latin typeface="Cambria Math"/>
                <a:cs typeface="Cambria Math"/>
              </a:rPr>
              <a:t>+ </a:t>
            </a:r>
            <a:r>
              <a:rPr sz="2000" spc="-25" dirty="0">
                <a:solidFill>
                  <a:srgbClr val="FFFFFF"/>
                </a:solidFill>
                <a:latin typeface="Cambria Math"/>
                <a:cs typeface="Cambria Math"/>
              </a:rPr>
              <a:t>𝑏𝐵</a:t>
            </a:r>
            <a:r>
              <a:rPr sz="2175" spc="-37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𝑗</a:t>
            </a:r>
            <a:r>
              <a:rPr sz="2175" spc="382" baseline="-1532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FFFF"/>
                </a:solidFill>
                <a:latin typeface="Cambria Math"/>
                <a:cs typeface="Cambria Math"/>
              </a:rPr>
              <a:t>+ 𝑡</a:t>
            </a:r>
            <a:r>
              <a:rPr sz="2000" spc="509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spc="-65" dirty="0">
                <a:solidFill>
                  <a:srgbClr val="FFFFFF"/>
                </a:solidFill>
                <a:latin typeface="Cambria Math"/>
                <a:cs typeface="Cambria Math"/>
              </a:rPr>
              <a:t>𝐷</a:t>
            </a:r>
            <a:r>
              <a:rPr sz="2175" spc="-97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𝑗	</a:t>
            </a:r>
            <a:r>
              <a:rPr sz="2000" dirty="0">
                <a:solidFill>
                  <a:srgbClr val="FFFFFF"/>
                </a:solidFill>
                <a:latin typeface="Cambria Math"/>
                <a:cs typeface="Cambria Math"/>
              </a:rPr>
              <a:t>−</a:t>
            </a:r>
            <a:r>
              <a:rPr sz="2000" spc="38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spc="-40" dirty="0">
                <a:solidFill>
                  <a:srgbClr val="FFFFFF"/>
                </a:solidFill>
                <a:latin typeface="Cambria Math"/>
                <a:cs typeface="Cambria Math"/>
              </a:rPr>
              <a:t>𝑅</a:t>
            </a:r>
            <a:r>
              <a:rPr sz="2175" spc="-60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endParaRPr sz="2175" baseline="-15325">
              <a:latin typeface="Cambria Math"/>
              <a:cs typeface="Cambria Math"/>
            </a:endParaRPr>
          </a:p>
          <a:p>
            <a:pPr marL="25400">
              <a:lnSpc>
                <a:spcPct val="100000"/>
              </a:lnSpc>
              <a:spcBef>
                <a:spcPts val="725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Where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45" dirty="0">
                <a:solidFill>
                  <a:srgbClr val="FFFFFF"/>
                </a:solidFill>
                <a:latin typeface="Cambria Math"/>
                <a:cs typeface="Cambria Math"/>
              </a:rPr>
              <a:t>𝑅</a:t>
            </a:r>
            <a:r>
              <a:rPr sz="2175" spc="-67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sz="2175" spc="120" baseline="-1532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required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rate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return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security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j</a:t>
            </a:r>
            <a:endParaRPr sz="2000">
              <a:latin typeface="Arial"/>
              <a:cs typeface="Arial"/>
            </a:endParaRPr>
          </a:p>
          <a:p>
            <a:pPr marL="862965">
              <a:lnSpc>
                <a:spcPct val="100000"/>
              </a:lnSpc>
              <a:spcBef>
                <a:spcPts val="705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 =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coefficient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showing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relative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importance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beta</a:t>
            </a:r>
            <a:endParaRPr sz="2000">
              <a:latin typeface="Arial"/>
              <a:cs typeface="Arial"/>
            </a:endParaRPr>
          </a:p>
          <a:p>
            <a:pPr marL="893444">
              <a:lnSpc>
                <a:spcPct val="100000"/>
              </a:lnSpc>
              <a:spcBef>
                <a:spcPts val="480"/>
              </a:spcBef>
            </a:pPr>
            <a:r>
              <a:rPr sz="2000" spc="-50" dirty="0">
                <a:solidFill>
                  <a:srgbClr val="FFFFFF"/>
                </a:solidFill>
                <a:latin typeface="Cambria Math"/>
                <a:cs typeface="Cambria Math"/>
              </a:rPr>
              <a:t>𝐵</a:t>
            </a:r>
            <a:r>
              <a:rPr sz="2175" spc="-75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𝑗</a:t>
            </a:r>
            <a:r>
              <a:rPr sz="2175" spc="127" baseline="-1532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beta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security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j</a:t>
            </a:r>
            <a:endParaRPr sz="2000">
              <a:latin typeface="Arial"/>
              <a:cs typeface="Arial"/>
            </a:endParaRPr>
          </a:p>
          <a:p>
            <a:pPr marL="893444">
              <a:lnSpc>
                <a:spcPct val="100000"/>
              </a:lnSpc>
              <a:spcBef>
                <a:spcPts val="71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coefficient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showing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relative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importance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tax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effect</a:t>
            </a:r>
            <a:endParaRPr sz="2000">
              <a:latin typeface="Arial"/>
              <a:cs typeface="Arial"/>
            </a:endParaRPr>
          </a:p>
          <a:p>
            <a:pPr marL="893444">
              <a:lnSpc>
                <a:spcPct val="100000"/>
              </a:lnSpc>
              <a:spcBef>
                <a:spcPts val="480"/>
              </a:spcBef>
            </a:pPr>
            <a:r>
              <a:rPr sz="2000" spc="-70" dirty="0">
                <a:solidFill>
                  <a:srgbClr val="FFFFFF"/>
                </a:solidFill>
                <a:latin typeface="Cambria Math"/>
                <a:cs typeface="Cambria Math"/>
              </a:rPr>
              <a:t>𝐷</a:t>
            </a:r>
            <a:r>
              <a:rPr sz="2175" spc="-104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𝑗</a:t>
            </a:r>
            <a:r>
              <a:rPr sz="2175" spc="165" baseline="-1532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dividend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yield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on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security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j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444" y="2017522"/>
            <a:ext cx="568452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5" dirty="0"/>
              <a:t>POPULARITY</a:t>
            </a:r>
            <a:r>
              <a:rPr sz="4000" spc="-105" dirty="0"/>
              <a:t> </a:t>
            </a:r>
            <a:r>
              <a:rPr sz="4000" spc="-5" dirty="0"/>
              <a:t>OF</a:t>
            </a:r>
            <a:r>
              <a:rPr sz="4000" spc="-45" dirty="0"/>
              <a:t> </a:t>
            </a:r>
            <a:r>
              <a:rPr sz="4000" spc="-5" dirty="0"/>
              <a:t>CAPM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1039164" y="2795473"/>
            <a:ext cx="7112634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5580" indent="-182880">
              <a:lnSpc>
                <a:spcPct val="100000"/>
              </a:lnSpc>
              <a:spcBef>
                <a:spcPts val="105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  <a:tab pos="1588135" algn="l"/>
                <a:tab pos="2315210" algn="l"/>
                <a:tab pos="2741930" algn="l"/>
                <a:tab pos="3034665" algn="l"/>
                <a:tab pos="3536315" algn="l"/>
                <a:tab pos="4307840" algn="l"/>
                <a:tab pos="579818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ret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rn	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ade	o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	–	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	di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	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onal	rel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onship</a:t>
            </a:r>
            <a:endParaRPr sz="2000">
              <a:latin typeface="Arial"/>
              <a:cs typeface="Arial"/>
            </a:endParaRPr>
          </a:p>
          <a:p>
            <a:pPr marL="195580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between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two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has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distinct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intuitive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appeal</a:t>
            </a:r>
            <a:endParaRPr sz="2000">
              <a:latin typeface="Arial"/>
              <a:cs typeface="Arial"/>
            </a:endParaRPr>
          </a:p>
          <a:p>
            <a:pPr marL="19558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Transition</a:t>
            </a:r>
            <a:r>
              <a:rPr sz="2000" spc="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from</a:t>
            </a:r>
            <a:r>
              <a:rPr sz="2000" spc="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Capital</a:t>
            </a:r>
            <a:r>
              <a:rPr sz="2000" spc="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Market</a:t>
            </a:r>
            <a:r>
              <a:rPr sz="2000" spc="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Line</a:t>
            </a:r>
            <a:r>
              <a:rPr sz="2000" spc="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(CML)</a:t>
            </a:r>
            <a:r>
              <a:rPr sz="2000" spc="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Security</a:t>
            </a:r>
            <a:r>
              <a:rPr sz="2000" spc="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Market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22044" y="4076191"/>
            <a:ext cx="654939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81125" algn="l"/>
                <a:tab pos="1948180" algn="l"/>
                <a:tab pos="2865755" algn="l"/>
                <a:tab pos="3159760" algn="l"/>
                <a:tab pos="3682365" algn="l"/>
                <a:tab pos="4755515" algn="l"/>
                <a:tab pos="5322570" algn="l"/>
                <a:tab pos="5787390" algn="l"/>
              </a:tabLst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systematic	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	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makes	it	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	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relevant	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	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for	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pricing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22044" y="3771391"/>
            <a:ext cx="6931025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715" algn="r">
              <a:lnSpc>
                <a:spcPct val="100000"/>
              </a:lnSpc>
              <a:spcBef>
                <a:spcPts val="100"/>
              </a:spcBef>
              <a:tabLst>
                <a:tab pos="720725" algn="l"/>
                <a:tab pos="1651635" algn="l"/>
                <a:tab pos="2613660" algn="l"/>
                <a:tab pos="3275329" algn="l"/>
                <a:tab pos="5140960" algn="l"/>
                <a:tab pos="6099810" algn="l"/>
                <a:tab pos="6550659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Line	(SM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)	sho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	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	u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dive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sifiable	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at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	of	the</a:t>
            </a:r>
            <a:endParaRPr sz="200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39164" y="4320071"/>
            <a:ext cx="7113905" cy="203835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95580" algn="just">
              <a:lnSpc>
                <a:spcPct val="100000"/>
              </a:lnSpc>
              <a:spcBef>
                <a:spcPts val="58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securities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portfolios</a:t>
            </a:r>
            <a:endParaRPr sz="2000">
              <a:latin typeface="Arial"/>
              <a:cs typeface="Arial"/>
            </a:endParaRPr>
          </a:p>
          <a:p>
            <a:pPr marL="195580" marR="5080" indent="-182880" algn="just">
              <a:lnSpc>
                <a:spcPct val="100000"/>
              </a:lnSpc>
              <a:spcBef>
                <a:spcPts val="484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Beta,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measure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systematic risk,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easy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to compute and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use</a:t>
            </a:r>
            <a:endParaRPr sz="2000">
              <a:latin typeface="Arial"/>
              <a:cs typeface="Arial"/>
            </a:endParaRPr>
          </a:p>
          <a:p>
            <a:pPr marL="195580" marR="5080" indent="-182880" algn="just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model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shows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investors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content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put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their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money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 limited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number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portfolios, 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namely,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risk-free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asset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like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T-bills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risky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asset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like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market-index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fund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444" y="2017522"/>
            <a:ext cx="589153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10" dirty="0"/>
              <a:t>PROBLEMS</a:t>
            </a:r>
            <a:r>
              <a:rPr sz="4000" spc="-5" dirty="0"/>
              <a:t> WITH</a:t>
            </a:r>
            <a:r>
              <a:rPr sz="4000" spc="-25" dirty="0"/>
              <a:t> </a:t>
            </a:r>
            <a:r>
              <a:rPr sz="4000" spc="-5" dirty="0"/>
              <a:t>CAPM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1039164" y="2795473"/>
            <a:ext cx="7113905" cy="15506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5580" marR="5080" indent="-182880" algn="just">
              <a:lnSpc>
                <a:spcPct val="100000"/>
              </a:lnSpc>
              <a:spcBef>
                <a:spcPts val="105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One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relates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maturity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of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risk-free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asset, </a:t>
            </a:r>
            <a:r>
              <a:rPr sz="2000" spc="-5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namely,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interest rate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 a short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term government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security like </a:t>
            </a:r>
            <a:r>
              <a:rPr sz="2000" spc="-5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T-bill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or a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long-term rate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like that on a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treasury bond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or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 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intermediate</a:t>
            </a:r>
            <a:r>
              <a:rPr sz="2000" spc="5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term-rate</a:t>
            </a:r>
            <a:r>
              <a:rPr sz="20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like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2000" spc="5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000" spc="5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spc="5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2000" spc="5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year</a:t>
            </a:r>
            <a:r>
              <a:rPr sz="2000" spc="5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treasury </a:t>
            </a:r>
            <a:r>
              <a:rPr sz="2000" spc="-5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securities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75172" y="4380687"/>
            <a:ext cx="257556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14984" algn="l"/>
                <a:tab pos="1088390" algn="l"/>
                <a:tab pos="2338070" algn="l"/>
              </a:tabLst>
            </a:pP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	t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	e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x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pe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cted	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39164" y="4380687"/>
            <a:ext cx="4340860" cy="1367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5580" indent="-182880">
              <a:lnSpc>
                <a:spcPct val="100000"/>
              </a:lnSpc>
              <a:spcBef>
                <a:spcPts val="105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  <a:tab pos="1374775" algn="l"/>
                <a:tab pos="2370455" algn="l"/>
                <a:tab pos="357759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Whe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	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rket	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remi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	sh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uld</a:t>
            </a:r>
            <a:endParaRPr sz="2000">
              <a:latin typeface="Arial"/>
              <a:cs typeface="Arial"/>
            </a:endParaRPr>
          </a:p>
          <a:p>
            <a:pPr marL="195580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historical</a:t>
            </a:r>
            <a:endParaRPr sz="2000">
              <a:latin typeface="Arial"/>
              <a:cs typeface="Arial"/>
            </a:endParaRPr>
          </a:p>
          <a:p>
            <a:pPr marL="19558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Use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appropriate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market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index</a:t>
            </a:r>
            <a:endParaRPr sz="2000">
              <a:latin typeface="Arial"/>
              <a:cs typeface="Arial"/>
            </a:endParaRPr>
          </a:p>
          <a:p>
            <a:pPr marL="19558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If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beta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appropriate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measure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444" y="2017522"/>
            <a:ext cx="664464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5" dirty="0"/>
              <a:t>CAPI</a:t>
            </a:r>
            <a:r>
              <a:rPr sz="4000" spc="-315" dirty="0"/>
              <a:t>T</a:t>
            </a:r>
            <a:r>
              <a:rPr sz="4000" spc="-5" dirty="0"/>
              <a:t>AL</a:t>
            </a:r>
            <a:r>
              <a:rPr sz="4000" spc="-365" dirty="0"/>
              <a:t> </a:t>
            </a:r>
            <a:r>
              <a:rPr sz="4000" spc="-5" dirty="0"/>
              <a:t>ALLOC</a:t>
            </a:r>
            <a:r>
              <a:rPr sz="4000" spc="-320" dirty="0"/>
              <a:t>A</a:t>
            </a:r>
            <a:r>
              <a:rPr sz="4000" spc="-5" dirty="0"/>
              <a:t>TION</a:t>
            </a:r>
            <a:r>
              <a:rPr sz="4000" spc="15" dirty="0"/>
              <a:t> </a:t>
            </a:r>
            <a:r>
              <a:rPr sz="4000" spc="-5" dirty="0"/>
              <a:t>LINE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1026464" y="2795473"/>
            <a:ext cx="7139305" cy="25888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08279" indent="-182880" algn="just">
              <a:lnSpc>
                <a:spcPct val="100000"/>
              </a:lnSpc>
              <a:spcBef>
                <a:spcPts val="105"/>
              </a:spcBef>
              <a:buClr>
                <a:srgbClr val="FF8500"/>
              </a:buClr>
              <a:buFont typeface="Wingdings"/>
              <a:buChar char=""/>
              <a:tabLst>
                <a:tab pos="208279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Capital</a:t>
            </a:r>
            <a:r>
              <a:rPr sz="2000" spc="1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allocation</a:t>
            </a:r>
            <a:r>
              <a:rPr sz="2000" spc="1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line</a:t>
            </a:r>
            <a:r>
              <a:rPr sz="2000" spc="1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shows</a:t>
            </a:r>
            <a:r>
              <a:rPr sz="2000" spc="1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1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reward</a:t>
            </a:r>
            <a:r>
              <a:rPr sz="2000" spc="1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1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variability</a:t>
            </a:r>
            <a:r>
              <a:rPr sz="2000" spc="1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ratio</a:t>
            </a:r>
            <a:r>
              <a:rPr sz="2000" spc="1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endParaRPr sz="2000">
              <a:latin typeface="Arial"/>
              <a:cs typeface="Arial"/>
            </a:endParaRPr>
          </a:p>
          <a:p>
            <a:pPr marL="208279" algn="just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terms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additional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beta</a:t>
            </a:r>
            <a:endParaRPr sz="2000">
              <a:latin typeface="Arial"/>
              <a:cs typeface="Arial"/>
            </a:endParaRPr>
          </a:p>
          <a:p>
            <a:pPr marL="208279" marR="17780" indent="-182880" algn="just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208279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Let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us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denote a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risk-free portfolio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by </a:t>
            </a:r>
            <a:r>
              <a:rPr sz="2000" spc="-110" dirty="0">
                <a:solidFill>
                  <a:srgbClr val="FFFFFF"/>
                </a:solidFill>
                <a:latin typeface="Arial"/>
                <a:cs typeface="Arial"/>
              </a:rPr>
              <a:t>F,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 risky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portfolio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by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M,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and a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complete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 formed by combining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them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C.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Further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is the fraction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 the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overall portfolio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invested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 M,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and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remaining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(=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1-w)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10" dirty="0">
                <a:solidFill>
                  <a:srgbClr val="FFFFFF"/>
                </a:solidFill>
                <a:latin typeface="Arial"/>
                <a:cs typeface="Arial"/>
              </a:rPr>
              <a:t>F.</a:t>
            </a:r>
            <a:r>
              <a:rPr sz="20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expected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return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complete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may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calculated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</a:t>
            </a:r>
            <a:endParaRPr sz="2000">
              <a:latin typeface="Arial"/>
              <a:cs typeface="Arial"/>
            </a:endParaRPr>
          </a:p>
          <a:p>
            <a:pPr marR="388620" algn="ctr">
              <a:lnSpc>
                <a:spcPct val="100000"/>
              </a:lnSpc>
              <a:spcBef>
                <a:spcPts val="495"/>
              </a:spcBef>
            </a:pP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E(</a:t>
            </a:r>
            <a:r>
              <a:rPr sz="2000" spc="-30" dirty="0">
                <a:solidFill>
                  <a:srgbClr val="FFFFFF"/>
                </a:solidFill>
                <a:latin typeface="Cambria Math"/>
                <a:cs typeface="Cambria Math"/>
              </a:rPr>
              <a:t>𝑟</a:t>
            </a:r>
            <a:r>
              <a:rPr sz="2175" spc="-44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𝑐</a:t>
            </a:r>
            <a:r>
              <a:rPr sz="2000" spc="-30" dirty="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sz="2000" spc="90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sz="2000" spc="54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spc="-135" dirty="0">
                <a:solidFill>
                  <a:srgbClr val="FFFFFF"/>
                </a:solidFill>
                <a:latin typeface="Cambria Math"/>
                <a:cs typeface="Cambria Math"/>
              </a:rPr>
              <a:t>𝑟</a:t>
            </a:r>
            <a:r>
              <a:rPr sz="2175" spc="-202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sz="2175" spc="195" baseline="-1532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[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E(</a:t>
            </a:r>
            <a:r>
              <a:rPr sz="2000" spc="-20" dirty="0">
                <a:solidFill>
                  <a:srgbClr val="FFFFFF"/>
                </a:solidFill>
                <a:latin typeface="Cambria Math"/>
                <a:cs typeface="Cambria Math"/>
              </a:rPr>
              <a:t>𝑟</a:t>
            </a:r>
            <a:r>
              <a:rPr sz="2175" spc="-30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𝑚</a:t>
            </a:r>
            <a:r>
              <a:rPr sz="2000" spc="-20" dirty="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sz="2000" spc="42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FFFF"/>
                </a:solidFill>
                <a:latin typeface="Cambria Math"/>
                <a:cs typeface="Cambria Math"/>
              </a:rPr>
              <a:t>−</a:t>
            </a:r>
            <a:r>
              <a:rPr sz="2000" spc="44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spc="-50" dirty="0">
                <a:solidFill>
                  <a:srgbClr val="FFFFFF"/>
                </a:solidFill>
                <a:latin typeface="Cambria Math"/>
                <a:cs typeface="Cambria Math"/>
              </a:rPr>
              <a:t>𝑟</a:t>
            </a:r>
            <a:r>
              <a:rPr sz="2175" spc="-75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sz="2000" spc="-50" dirty="0">
                <a:solidFill>
                  <a:srgbClr val="FFFFFF"/>
                </a:solidFill>
                <a:latin typeface="Cambria Math"/>
                <a:cs typeface="Cambria Math"/>
              </a:rPr>
              <a:t>]</a:t>
            </a:r>
            <a:endParaRPr sz="20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444" y="2017522"/>
            <a:ext cx="506412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40" dirty="0"/>
              <a:t>VARIABLES</a:t>
            </a:r>
            <a:r>
              <a:rPr sz="4000" spc="-30" dirty="0"/>
              <a:t> </a:t>
            </a:r>
            <a:r>
              <a:rPr sz="4000" spc="-5" dirty="0"/>
              <a:t>IN</a:t>
            </a:r>
            <a:r>
              <a:rPr sz="4000" spc="-30" dirty="0"/>
              <a:t> </a:t>
            </a:r>
            <a:r>
              <a:rPr sz="4000" spc="-5" dirty="0"/>
              <a:t>CAPM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1039164" y="2734857"/>
            <a:ext cx="5486400" cy="185547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95580" indent="-182880">
              <a:lnSpc>
                <a:spcPct val="100000"/>
              </a:lnSpc>
              <a:spcBef>
                <a:spcPts val="5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Taxes</a:t>
            </a:r>
            <a:endParaRPr sz="2000">
              <a:latin typeface="Arial"/>
              <a:cs typeface="Arial"/>
            </a:endParaRPr>
          </a:p>
          <a:p>
            <a:pPr marL="195580" indent="-182880">
              <a:lnSpc>
                <a:spcPct val="100000"/>
              </a:lnSpc>
              <a:spcBef>
                <a:spcPts val="484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Inflation</a:t>
            </a:r>
            <a:endParaRPr sz="2000">
              <a:latin typeface="Arial"/>
              <a:cs typeface="Arial"/>
            </a:endParaRPr>
          </a:p>
          <a:p>
            <a:pPr marL="19558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Liquidity</a:t>
            </a:r>
            <a:endParaRPr sz="2000">
              <a:latin typeface="Arial"/>
              <a:cs typeface="Arial"/>
            </a:endParaRPr>
          </a:p>
          <a:p>
            <a:pPr marL="19558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Market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capitalization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size</a:t>
            </a:r>
            <a:endParaRPr sz="2000">
              <a:latin typeface="Arial"/>
              <a:cs typeface="Arial"/>
            </a:endParaRPr>
          </a:p>
          <a:p>
            <a:pPr marL="19558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Price-earnings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market-to-book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value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ratios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64790" marR="5080" indent="-2745105">
              <a:lnSpc>
                <a:spcPct val="100000"/>
              </a:lnSpc>
              <a:spcBef>
                <a:spcPts val="100"/>
              </a:spcBef>
            </a:pPr>
            <a:r>
              <a:rPr dirty="0"/>
              <a:t>ARBITRAGE</a:t>
            </a:r>
            <a:r>
              <a:rPr spc="-40" dirty="0"/>
              <a:t> </a:t>
            </a:r>
            <a:r>
              <a:rPr dirty="0"/>
              <a:t>PRICING</a:t>
            </a:r>
            <a:r>
              <a:rPr spc="-105" dirty="0"/>
              <a:t> </a:t>
            </a:r>
            <a:r>
              <a:rPr spc="-15" dirty="0"/>
              <a:t>THEORY </a:t>
            </a:r>
            <a:r>
              <a:rPr spc="-985" dirty="0"/>
              <a:t> </a:t>
            </a:r>
            <a:r>
              <a:rPr dirty="0"/>
              <a:t>(APT)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39164" y="2734857"/>
            <a:ext cx="7113905" cy="337947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95580" indent="-182880" algn="just">
              <a:lnSpc>
                <a:spcPct val="100000"/>
              </a:lnSpc>
              <a:spcBef>
                <a:spcPts val="5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APT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based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concept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arbitrage</a:t>
            </a:r>
            <a:endParaRPr sz="2000">
              <a:latin typeface="Arial"/>
              <a:cs typeface="Arial"/>
            </a:endParaRPr>
          </a:p>
          <a:p>
            <a:pPr marL="195580" indent="-182880" algn="just">
              <a:lnSpc>
                <a:spcPct val="100000"/>
              </a:lnSpc>
              <a:spcBef>
                <a:spcPts val="484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was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developed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1970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Ross</a:t>
            </a:r>
            <a:endParaRPr sz="2000">
              <a:latin typeface="Arial"/>
              <a:cs typeface="Arial"/>
            </a:endParaRPr>
          </a:p>
          <a:p>
            <a:pPr marL="195580" marR="5080" indent="-182880" algn="just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context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 pricing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(return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from)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securities,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arbitrage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implies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finding/availability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two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securities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which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are 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essentially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same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(having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different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prices/returns)</a:t>
            </a:r>
            <a:endParaRPr sz="2000">
              <a:latin typeface="Arial"/>
              <a:cs typeface="Arial"/>
            </a:endParaRPr>
          </a:p>
          <a:p>
            <a:pPr marL="195580" indent="-182880" algn="just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APT</a:t>
            </a:r>
            <a:r>
              <a:rPr sz="2000" spc="7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has</a:t>
            </a:r>
            <a:r>
              <a:rPr sz="2000" spc="81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markets</a:t>
            </a:r>
            <a:r>
              <a:rPr sz="2000" spc="8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equilibrating</a:t>
            </a:r>
            <a:r>
              <a:rPr sz="2000" spc="8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across</a:t>
            </a:r>
            <a:r>
              <a:rPr sz="2000" spc="8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securities</a:t>
            </a:r>
            <a:r>
              <a:rPr sz="2000" spc="8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through</a:t>
            </a:r>
            <a:endParaRPr sz="2000">
              <a:latin typeface="Arial"/>
              <a:cs typeface="Arial"/>
            </a:endParaRPr>
          </a:p>
          <a:p>
            <a:pPr marL="195580" algn="just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arbitrage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driving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out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mispricing</a:t>
            </a:r>
            <a:endParaRPr sz="2000">
              <a:latin typeface="Arial"/>
              <a:cs typeface="Arial"/>
            </a:endParaRPr>
          </a:p>
          <a:p>
            <a:pPr marL="195580" marR="5715" indent="-182880" algn="just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Arbitrage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ensure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riskless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assets(or</a:t>
            </a:r>
            <a:r>
              <a:rPr sz="2000" spc="5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securities) </a:t>
            </a:r>
            <a:r>
              <a:rPr sz="2000" spc="-5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provide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same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expected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return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competitive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financial </a:t>
            </a:r>
            <a:r>
              <a:rPr sz="2000" spc="-5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markets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71977" y="2017522"/>
            <a:ext cx="340042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10" dirty="0"/>
              <a:t>THANK</a:t>
            </a:r>
            <a:r>
              <a:rPr sz="4000" spc="-120" dirty="0"/>
              <a:t> </a:t>
            </a:r>
            <a:r>
              <a:rPr sz="4000" spc="-5" dirty="0"/>
              <a:t>YOU!!!</a:t>
            </a:r>
            <a:endParaRPr sz="4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444" y="2017522"/>
            <a:ext cx="377444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5" dirty="0"/>
              <a:t>TE</a:t>
            </a:r>
            <a:r>
              <a:rPr sz="4000" spc="-20" dirty="0"/>
              <a:t>R</a:t>
            </a:r>
            <a:r>
              <a:rPr sz="4000" spc="-5" dirty="0"/>
              <a:t>MINOLOGY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1026464" y="2733331"/>
            <a:ext cx="7122159" cy="2280920"/>
          </a:xfrm>
          <a:prstGeom prst="rect">
            <a:avLst/>
          </a:prstGeom>
        </p:spPr>
        <p:txBody>
          <a:bodyPr vert="horz" wrap="square" lIns="0" tIns="75565" rIns="0" bIns="0" rtlCol="0">
            <a:spAutoFit/>
          </a:bodyPr>
          <a:lstStyle/>
          <a:p>
            <a:pPr marL="208279" indent="-182880">
              <a:lnSpc>
                <a:spcPct val="100000"/>
              </a:lnSpc>
              <a:spcBef>
                <a:spcPts val="595"/>
              </a:spcBef>
              <a:buClr>
                <a:srgbClr val="FF8500"/>
              </a:buClr>
              <a:buFont typeface="Wingdings"/>
              <a:buChar char=""/>
              <a:tabLst>
                <a:tab pos="208279" algn="l"/>
              </a:tabLst>
            </a:pP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E(</a:t>
            </a:r>
            <a:r>
              <a:rPr sz="2000" spc="-30" dirty="0">
                <a:solidFill>
                  <a:srgbClr val="FFFFFF"/>
                </a:solidFill>
                <a:latin typeface="Cambria Math"/>
                <a:cs typeface="Cambria Math"/>
              </a:rPr>
              <a:t>𝑟</a:t>
            </a:r>
            <a:r>
              <a:rPr sz="2175" spc="-44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𝑐</a:t>
            </a:r>
            <a:r>
              <a:rPr sz="2000" spc="-30" dirty="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sz="2000" spc="90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sz="2000" spc="110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Expected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rate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return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complete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endParaRPr sz="2000">
              <a:latin typeface="Arial"/>
              <a:cs typeface="Arial"/>
            </a:endParaRPr>
          </a:p>
          <a:p>
            <a:pPr marL="208279" indent="-182880">
              <a:lnSpc>
                <a:spcPct val="100000"/>
              </a:lnSpc>
              <a:spcBef>
                <a:spcPts val="495"/>
              </a:spcBef>
              <a:buClr>
                <a:srgbClr val="FF8500"/>
              </a:buClr>
              <a:buFont typeface="Wingdings"/>
              <a:buChar char=""/>
              <a:tabLst>
                <a:tab pos="208279" algn="l"/>
                <a:tab pos="537210" algn="l"/>
              </a:tabLst>
            </a:pPr>
            <a:r>
              <a:rPr sz="2000" spc="-135" dirty="0">
                <a:solidFill>
                  <a:srgbClr val="FFFFFF"/>
                </a:solidFill>
                <a:latin typeface="Cambria Math"/>
                <a:cs typeface="Cambria Math"/>
              </a:rPr>
              <a:t>𝑟</a:t>
            </a:r>
            <a:r>
              <a:rPr sz="2175" spc="-202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𝑓	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Risk-free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rate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return</a:t>
            </a:r>
            <a:endParaRPr sz="2000">
              <a:latin typeface="Arial"/>
              <a:cs typeface="Arial"/>
            </a:endParaRPr>
          </a:p>
          <a:p>
            <a:pPr marL="208279" indent="-182880">
              <a:lnSpc>
                <a:spcPct val="100000"/>
              </a:lnSpc>
              <a:spcBef>
                <a:spcPts val="695"/>
              </a:spcBef>
              <a:buClr>
                <a:srgbClr val="FF8500"/>
              </a:buClr>
              <a:buFont typeface="Wingdings"/>
              <a:buChar char=""/>
              <a:tabLst>
                <a:tab pos="208279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Fraction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complete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invested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risky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asset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endParaRPr sz="2000">
              <a:latin typeface="Arial"/>
              <a:cs typeface="Arial"/>
            </a:endParaRPr>
          </a:p>
          <a:p>
            <a:pPr marL="208279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208279" algn="l"/>
              </a:tabLst>
            </a:pP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E(</a:t>
            </a:r>
            <a:r>
              <a:rPr sz="2000" spc="-20" dirty="0">
                <a:solidFill>
                  <a:srgbClr val="FFFFFF"/>
                </a:solidFill>
                <a:latin typeface="Cambria Math"/>
                <a:cs typeface="Cambria Math"/>
              </a:rPr>
              <a:t>𝑟</a:t>
            </a:r>
            <a:r>
              <a:rPr sz="2175" spc="-30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𝑚</a:t>
            </a:r>
            <a:r>
              <a:rPr sz="2000" spc="-20" dirty="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sz="2000" spc="90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Expected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return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risky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asset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endParaRPr sz="2000">
              <a:latin typeface="Arial"/>
              <a:cs typeface="Arial"/>
            </a:endParaRPr>
          </a:p>
          <a:p>
            <a:pPr marL="208279" indent="-182880">
              <a:lnSpc>
                <a:spcPct val="100000"/>
              </a:lnSpc>
              <a:spcBef>
                <a:spcPts val="490"/>
              </a:spcBef>
              <a:buClr>
                <a:srgbClr val="FF8500"/>
              </a:buClr>
              <a:buFont typeface="Wingdings"/>
              <a:buChar char=""/>
              <a:tabLst>
                <a:tab pos="208279" algn="l"/>
                <a:tab pos="1562735" algn="l"/>
              </a:tabLst>
            </a:pP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E(</a:t>
            </a:r>
            <a:r>
              <a:rPr sz="2000" spc="-20" dirty="0">
                <a:solidFill>
                  <a:srgbClr val="FFFFFF"/>
                </a:solidFill>
                <a:latin typeface="Cambria Math"/>
                <a:cs typeface="Cambria Math"/>
              </a:rPr>
              <a:t>𝑟</a:t>
            </a:r>
            <a:r>
              <a:rPr sz="2175" spc="-30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𝑚</a:t>
            </a:r>
            <a:r>
              <a:rPr sz="2000" spc="-20" dirty="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sz="2000" spc="434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FFFF"/>
                </a:solidFill>
                <a:latin typeface="Cambria Math"/>
                <a:cs typeface="Cambria Math"/>
              </a:rPr>
              <a:t>−</a:t>
            </a:r>
            <a:r>
              <a:rPr sz="2000" spc="44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spc="-135" dirty="0">
                <a:solidFill>
                  <a:srgbClr val="FFFFFF"/>
                </a:solidFill>
                <a:latin typeface="Cambria Math"/>
                <a:cs typeface="Cambria Math"/>
              </a:rPr>
              <a:t>𝑟</a:t>
            </a:r>
            <a:r>
              <a:rPr sz="2175" spc="-202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𝑓	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premium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risky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asset</a:t>
            </a:r>
            <a:endParaRPr sz="2000">
              <a:latin typeface="Arial"/>
              <a:cs typeface="Arial"/>
            </a:endParaRPr>
          </a:p>
          <a:p>
            <a:pPr marL="208279" indent="-182880">
              <a:lnSpc>
                <a:spcPct val="100000"/>
              </a:lnSpc>
              <a:spcBef>
                <a:spcPts val="700"/>
              </a:spcBef>
              <a:buClr>
                <a:srgbClr val="FF8500"/>
              </a:buClr>
              <a:buFont typeface="Wingdings"/>
              <a:buChar char=""/>
              <a:tabLst>
                <a:tab pos="208279" algn="l"/>
              </a:tabLst>
            </a:pP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E(</a:t>
            </a:r>
            <a:r>
              <a:rPr sz="2000" spc="-10" dirty="0">
                <a:solidFill>
                  <a:srgbClr val="FFFFFF"/>
                </a:solidFill>
                <a:latin typeface="Cambria Math"/>
                <a:cs typeface="Cambria Math"/>
              </a:rPr>
              <a:t>𝑟</a:t>
            </a:r>
            <a:r>
              <a:rPr sz="2175" spc="-15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𝑖</a:t>
            </a:r>
            <a:r>
              <a:rPr sz="2000" spc="-10" dirty="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sz="2000" spc="90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sz="2000" spc="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Expected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required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rate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return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asset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45970" marR="5080" indent="-1584325">
              <a:lnSpc>
                <a:spcPct val="100000"/>
              </a:lnSpc>
              <a:spcBef>
                <a:spcPts val="100"/>
              </a:spcBef>
            </a:pPr>
            <a:r>
              <a:rPr spc="-35" dirty="0"/>
              <a:t>STANDARD</a:t>
            </a:r>
            <a:r>
              <a:rPr spc="-45" dirty="0"/>
              <a:t> </a:t>
            </a:r>
            <a:r>
              <a:rPr spc="-35" dirty="0"/>
              <a:t>DEVIATION</a:t>
            </a:r>
            <a:r>
              <a:rPr spc="-20" dirty="0"/>
              <a:t> </a:t>
            </a:r>
            <a:r>
              <a:rPr dirty="0"/>
              <a:t>OF </a:t>
            </a:r>
            <a:r>
              <a:rPr spc="-985" dirty="0"/>
              <a:t> </a:t>
            </a:r>
            <a:r>
              <a:rPr spc="-10" dirty="0"/>
              <a:t>PORTFOLIO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6464" y="2734857"/>
            <a:ext cx="7139305" cy="216027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8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Standard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deviation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complete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given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endParaRPr sz="2000">
              <a:latin typeface="Arial"/>
              <a:cs typeface="Arial"/>
            </a:endParaRPr>
          </a:p>
          <a:p>
            <a:pPr marL="893444">
              <a:lnSpc>
                <a:spcPct val="100000"/>
              </a:lnSpc>
              <a:spcBef>
                <a:spcPts val="484"/>
              </a:spcBef>
            </a:pPr>
            <a:r>
              <a:rPr sz="2000" spc="-30" dirty="0">
                <a:solidFill>
                  <a:srgbClr val="FFFFFF"/>
                </a:solidFill>
                <a:latin typeface="Cambria Math"/>
                <a:cs typeface="Cambria Math"/>
              </a:rPr>
              <a:t>𝜎</a:t>
            </a:r>
            <a:r>
              <a:rPr sz="2175" spc="-44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𝑐</a:t>
            </a:r>
            <a:r>
              <a:rPr sz="2175" spc="60" baseline="-1532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sz="2000" spc="8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spc="25" dirty="0">
                <a:solidFill>
                  <a:srgbClr val="FFFFFF"/>
                </a:solidFill>
                <a:latin typeface="Cambria Math"/>
                <a:cs typeface="Cambria Math"/>
              </a:rPr>
              <a:t>𝑤𝜎</a:t>
            </a:r>
            <a:r>
              <a:rPr sz="2175" spc="37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𝑚</a:t>
            </a:r>
            <a:endParaRPr sz="2175" baseline="-15325">
              <a:latin typeface="Cambria Math"/>
              <a:cs typeface="Cambria Math"/>
            </a:endParaRPr>
          </a:p>
          <a:p>
            <a:pPr marL="25400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Where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30" dirty="0">
                <a:solidFill>
                  <a:srgbClr val="FFFFFF"/>
                </a:solidFill>
                <a:latin typeface="Cambria Math"/>
                <a:cs typeface="Cambria Math"/>
              </a:rPr>
              <a:t>𝜎</a:t>
            </a:r>
            <a:r>
              <a:rPr sz="2175" spc="-44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𝑐</a:t>
            </a:r>
            <a:r>
              <a:rPr sz="2175" spc="97" baseline="-1532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standard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deviation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complete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endParaRPr sz="2000">
              <a:latin typeface="Arial"/>
              <a:cs typeface="Arial"/>
            </a:endParaRPr>
          </a:p>
          <a:p>
            <a:pPr marL="1452880" marR="17780" indent="-559435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sz="2000" spc="3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fraction</a:t>
            </a:r>
            <a:r>
              <a:rPr sz="2000" spc="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complete</a:t>
            </a:r>
            <a:r>
              <a:rPr sz="2000" spc="2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r>
              <a:rPr sz="2000" spc="3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C,</a:t>
            </a:r>
            <a:r>
              <a:rPr sz="2000" spc="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invested</a:t>
            </a:r>
            <a:r>
              <a:rPr sz="2000" spc="3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spc="3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risky </a:t>
            </a:r>
            <a:r>
              <a:rPr sz="2000" spc="-5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asset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endParaRPr sz="2000">
              <a:latin typeface="Arial"/>
              <a:cs typeface="Arial"/>
            </a:endParaRPr>
          </a:p>
          <a:p>
            <a:pPr marL="893444">
              <a:lnSpc>
                <a:spcPct val="100000"/>
              </a:lnSpc>
              <a:spcBef>
                <a:spcPts val="480"/>
              </a:spcBef>
            </a:pPr>
            <a:r>
              <a:rPr sz="2000" spc="10" dirty="0">
                <a:solidFill>
                  <a:srgbClr val="FFFFFF"/>
                </a:solidFill>
                <a:latin typeface="Cambria Math"/>
                <a:cs typeface="Cambria Math"/>
              </a:rPr>
              <a:t>𝜎</a:t>
            </a:r>
            <a:r>
              <a:rPr sz="2175" spc="15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𝑚</a:t>
            </a:r>
            <a:r>
              <a:rPr sz="2175" spc="472" baseline="-1532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standard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deviation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risky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444" y="2017522"/>
            <a:ext cx="588899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65" dirty="0"/>
              <a:t>SEPARATION</a:t>
            </a:r>
            <a:r>
              <a:rPr sz="4000" spc="-150" dirty="0"/>
              <a:t> </a:t>
            </a:r>
            <a:r>
              <a:rPr sz="4000" spc="-5" dirty="0"/>
              <a:t>THEOREM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1039164" y="2795473"/>
            <a:ext cx="7113270" cy="15506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risk-averse investor assigns greater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weight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risk-free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asset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his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than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investor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with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greater</a:t>
            </a:r>
            <a:r>
              <a:rPr sz="2000" spc="5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 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tolerance. 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However,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both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use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identical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sets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two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assets –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one </a:t>
            </a:r>
            <a:r>
              <a:rPr sz="2000" spc="-5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risk-free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and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another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risky.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result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called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separation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theorem.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444" y="2017522"/>
            <a:ext cx="519239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10" dirty="0"/>
              <a:t>MARKET</a:t>
            </a:r>
            <a:r>
              <a:rPr sz="4000" spc="-120" dirty="0"/>
              <a:t> </a:t>
            </a:r>
            <a:r>
              <a:rPr sz="4000" spc="-15" dirty="0"/>
              <a:t>PORTFOLIO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1039164" y="2795473"/>
            <a:ext cx="7113905" cy="15506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Market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a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theoretical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construct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credited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Prof.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Eugene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Fama. It is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huge portfolio that includes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all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traded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assets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exactly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same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proportion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which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they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are 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supplied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equilibrium.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The return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market portfolio is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weighted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average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return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all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capital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assets.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444" y="2017522"/>
            <a:ext cx="715010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50" dirty="0"/>
              <a:t>CAPITAL</a:t>
            </a:r>
            <a:r>
              <a:rPr sz="4000" spc="-165" dirty="0"/>
              <a:t> </a:t>
            </a:r>
            <a:r>
              <a:rPr sz="4000" spc="-5" dirty="0"/>
              <a:t>MARKET</a:t>
            </a:r>
            <a:r>
              <a:rPr sz="4000" spc="-90" dirty="0"/>
              <a:t> </a:t>
            </a:r>
            <a:r>
              <a:rPr sz="4000" spc="-5" dirty="0"/>
              <a:t>LINE (CML)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1039164" y="2795473"/>
            <a:ext cx="7113905" cy="31972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5580" marR="6350" indent="-182880" algn="just">
              <a:lnSpc>
                <a:spcPct val="100000"/>
              </a:lnSpc>
              <a:spcBef>
                <a:spcPts val="105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CML</a:t>
            </a:r>
            <a:r>
              <a:rPr sz="2000" spc="2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spc="2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capital</a:t>
            </a:r>
            <a:r>
              <a:rPr sz="2000" spc="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allocation</a:t>
            </a:r>
            <a:r>
              <a:rPr sz="2000" spc="2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line</a:t>
            </a:r>
            <a:r>
              <a:rPr sz="2000" spc="2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provided</a:t>
            </a:r>
            <a:r>
              <a:rPr sz="2000" spc="2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sz="2000" spc="2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one-month</a:t>
            </a:r>
            <a:r>
              <a:rPr sz="2000" spc="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T-bills </a:t>
            </a:r>
            <a:r>
              <a:rPr sz="2000" spc="-5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 a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risk-free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asset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market-index portfolio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like Dow 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Jones,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Standard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Poor’s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NYSE, as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risky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asset</a:t>
            </a:r>
            <a:endParaRPr sz="2000">
              <a:latin typeface="Arial"/>
              <a:cs typeface="Arial"/>
            </a:endParaRPr>
          </a:p>
          <a:p>
            <a:pPr marL="195580" marR="6985" indent="-182880" algn="just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one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two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elements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of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CAPM,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the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other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being </a:t>
            </a:r>
            <a:r>
              <a:rPr sz="2000" spc="-5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security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market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line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(SML)</a:t>
            </a:r>
            <a:endParaRPr sz="2000">
              <a:latin typeface="Arial"/>
              <a:cs typeface="Arial"/>
            </a:endParaRPr>
          </a:p>
          <a:p>
            <a:pPr marL="195580" marR="5080" indent="-182880" algn="just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CML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indicates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-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Locus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 all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efficient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portfolios;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Risk-return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relationship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measure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of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efficient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portfolios;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Relationship between risk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(standard deviation) and expected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return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for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efficient portfolio is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linear;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Appropriate measure 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standard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deviation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returns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444" y="2017522"/>
            <a:ext cx="504380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5" dirty="0"/>
              <a:t>FUNCTIONS</a:t>
            </a:r>
            <a:r>
              <a:rPr sz="4000" spc="-35" dirty="0"/>
              <a:t> </a:t>
            </a:r>
            <a:r>
              <a:rPr sz="4000" spc="-5" dirty="0"/>
              <a:t>OF</a:t>
            </a:r>
            <a:r>
              <a:rPr sz="4000" spc="-45" dirty="0"/>
              <a:t> </a:t>
            </a:r>
            <a:r>
              <a:rPr sz="4000" spc="-5" dirty="0"/>
              <a:t>CML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1039164" y="2795473"/>
            <a:ext cx="7113270" cy="13068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5580" indent="-182880">
              <a:lnSpc>
                <a:spcPct val="100000"/>
              </a:lnSpc>
              <a:spcBef>
                <a:spcPts val="105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  <a:tab pos="556260" algn="l"/>
                <a:tab pos="1580515" algn="l"/>
                <a:tab pos="2941955" algn="l"/>
                <a:tab pos="4462780" algn="l"/>
                <a:tab pos="4978400" algn="l"/>
                <a:tab pos="6068060" algn="l"/>
              </a:tabLst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It	depicts	risk-return	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relationship	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for	efficient	portfolios</a:t>
            </a:r>
            <a:endParaRPr sz="2000">
              <a:latin typeface="Arial"/>
              <a:cs typeface="Arial"/>
            </a:endParaRPr>
          </a:p>
          <a:p>
            <a:pPr marL="195580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available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investors</a:t>
            </a:r>
            <a:endParaRPr sz="2000">
              <a:latin typeface="Arial"/>
              <a:cs typeface="Arial"/>
            </a:endParaRPr>
          </a:p>
          <a:p>
            <a:pPr marL="195580" marR="508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  <a:tab pos="486409" algn="l"/>
                <a:tab pos="1359535" algn="l"/>
                <a:tab pos="1863725" algn="l"/>
                <a:tab pos="3300095" algn="l"/>
                <a:tab pos="4438650" algn="l"/>
                <a:tab pos="4801235" algn="l"/>
                <a:tab pos="5348605" algn="l"/>
                <a:tab pos="5795010" algn="l"/>
                <a:tab pos="6229985" algn="l"/>
              </a:tabLst>
            </a:pP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	s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ows	the	a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opriate	m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asu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	of	r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sk	f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	an	e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fici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nt  portfolios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the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standard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deviation of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return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portfolio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444" y="2080005"/>
            <a:ext cx="68687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SECURITY</a:t>
            </a:r>
            <a:r>
              <a:rPr spc="-100" dirty="0"/>
              <a:t> </a:t>
            </a:r>
            <a:r>
              <a:rPr dirty="0"/>
              <a:t>MARKET</a:t>
            </a:r>
            <a:r>
              <a:rPr spc="-95" dirty="0"/>
              <a:t> </a:t>
            </a:r>
            <a:r>
              <a:rPr dirty="0"/>
              <a:t>LINE</a:t>
            </a:r>
            <a:r>
              <a:rPr spc="-35" dirty="0"/>
              <a:t> </a:t>
            </a:r>
            <a:r>
              <a:rPr dirty="0"/>
              <a:t>(SML)</a:t>
            </a:r>
          </a:p>
        </p:txBody>
      </p:sp>
      <p:sp>
        <p:nvSpPr>
          <p:cNvPr id="3" name="object 3"/>
          <p:cNvSpPr/>
          <p:nvPr/>
        </p:nvSpPr>
        <p:spPr>
          <a:xfrm>
            <a:off x="4239260" y="3533139"/>
            <a:ext cx="57150" cy="307340"/>
          </a:xfrm>
          <a:custGeom>
            <a:avLst/>
            <a:gdLst/>
            <a:ahLst/>
            <a:cxnLst/>
            <a:rect l="l" t="t" r="r" b="b"/>
            <a:pathLst>
              <a:path w="57150" h="307339">
                <a:moveTo>
                  <a:pt x="56642" y="0"/>
                </a:moveTo>
                <a:lnTo>
                  <a:pt x="0" y="0"/>
                </a:lnTo>
                <a:lnTo>
                  <a:pt x="0" y="10160"/>
                </a:lnTo>
                <a:lnTo>
                  <a:pt x="33528" y="10160"/>
                </a:lnTo>
                <a:lnTo>
                  <a:pt x="33528" y="297180"/>
                </a:lnTo>
                <a:lnTo>
                  <a:pt x="0" y="297180"/>
                </a:lnTo>
                <a:lnTo>
                  <a:pt x="0" y="307340"/>
                </a:lnTo>
                <a:lnTo>
                  <a:pt x="56642" y="307340"/>
                </a:lnTo>
                <a:lnTo>
                  <a:pt x="56642" y="297180"/>
                </a:lnTo>
                <a:lnTo>
                  <a:pt x="56642" y="10160"/>
                </a:lnTo>
                <a:lnTo>
                  <a:pt x="566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965069" y="3533139"/>
            <a:ext cx="57150" cy="307340"/>
          </a:xfrm>
          <a:custGeom>
            <a:avLst/>
            <a:gdLst/>
            <a:ahLst/>
            <a:cxnLst/>
            <a:rect l="l" t="t" r="r" b="b"/>
            <a:pathLst>
              <a:path w="57150" h="307339">
                <a:moveTo>
                  <a:pt x="56642" y="0"/>
                </a:moveTo>
                <a:lnTo>
                  <a:pt x="0" y="0"/>
                </a:lnTo>
                <a:lnTo>
                  <a:pt x="0" y="10160"/>
                </a:lnTo>
                <a:lnTo>
                  <a:pt x="0" y="297180"/>
                </a:lnTo>
                <a:lnTo>
                  <a:pt x="0" y="307340"/>
                </a:lnTo>
                <a:lnTo>
                  <a:pt x="56642" y="307340"/>
                </a:lnTo>
                <a:lnTo>
                  <a:pt x="56642" y="297180"/>
                </a:lnTo>
                <a:lnTo>
                  <a:pt x="23114" y="297180"/>
                </a:lnTo>
                <a:lnTo>
                  <a:pt x="23114" y="10160"/>
                </a:lnTo>
                <a:lnTo>
                  <a:pt x="56642" y="10160"/>
                </a:lnTo>
                <a:lnTo>
                  <a:pt x="566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216655" y="3568700"/>
            <a:ext cx="431800" cy="236220"/>
          </a:xfrm>
          <a:custGeom>
            <a:avLst/>
            <a:gdLst/>
            <a:ahLst/>
            <a:cxnLst/>
            <a:rect l="l" t="t" r="r" b="b"/>
            <a:pathLst>
              <a:path w="431800" h="236220">
                <a:moveTo>
                  <a:pt x="356107" y="0"/>
                </a:moveTo>
                <a:lnTo>
                  <a:pt x="352679" y="9525"/>
                </a:lnTo>
                <a:lnTo>
                  <a:pt x="366319" y="15430"/>
                </a:lnTo>
                <a:lnTo>
                  <a:pt x="378079" y="23622"/>
                </a:lnTo>
                <a:lnTo>
                  <a:pt x="401933" y="61652"/>
                </a:lnTo>
                <a:lnTo>
                  <a:pt x="409702" y="116712"/>
                </a:lnTo>
                <a:lnTo>
                  <a:pt x="408840" y="137477"/>
                </a:lnTo>
                <a:lnTo>
                  <a:pt x="395731" y="188341"/>
                </a:lnTo>
                <a:lnTo>
                  <a:pt x="366514" y="220184"/>
                </a:lnTo>
                <a:lnTo>
                  <a:pt x="353059" y="226187"/>
                </a:lnTo>
                <a:lnTo>
                  <a:pt x="356107" y="235712"/>
                </a:lnTo>
                <a:lnTo>
                  <a:pt x="401095" y="208994"/>
                </a:lnTo>
                <a:lnTo>
                  <a:pt x="426434" y="159591"/>
                </a:lnTo>
                <a:lnTo>
                  <a:pt x="431292" y="117856"/>
                </a:lnTo>
                <a:lnTo>
                  <a:pt x="430075" y="96281"/>
                </a:lnTo>
                <a:lnTo>
                  <a:pt x="420308" y="57991"/>
                </a:lnTo>
                <a:lnTo>
                  <a:pt x="388112" y="15065"/>
                </a:lnTo>
                <a:lnTo>
                  <a:pt x="373157" y="6145"/>
                </a:lnTo>
                <a:lnTo>
                  <a:pt x="356107" y="0"/>
                </a:lnTo>
                <a:close/>
              </a:path>
              <a:path w="431800" h="236220">
                <a:moveTo>
                  <a:pt x="75183" y="0"/>
                </a:moveTo>
                <a:lnTo>
                  <a:pt x="30214" y="26771"/>
                </a:lnTo>
                <a:lnTo>
                  <a:pt x="4857" y="76327"/>
                </a:lnTo>
                <a:lnTo>
                  <a:pt x="0" y="117856"/>
                </a:lnTo>
                <a:lnTo>
                  <a:pt x="1214" y="139574"/>
                </a:lnTo>
                <a:lnTo>
                  <a:pt x="10929" y="177917"/>
                </a:lnTo>
                <a:lnTo>
                  <a:pt x="43068" y="220662"/>
                </a:lnTo>
                <a:lnTo>
                  <a:pt x="75183" y="235712"/>
                </a:lnTo>
                <a:lnTo>
                  <a:pt x="78231" y="226187"/>
                </a:lnTo>
                <a:lnTo>
                  <a:pt x="64775" y="220184"/>
                </a:lnTo>
                <a:lnTo>
                  <a:pt x="53165" y="211883"/>
                </a:lnTo>
                <a:lnTo>
                  <a:pt x="29338" y="173291"/>
                </a:lnTo>
                <a:lnTo>
                  <a:pt x="21462" y="116712"/>
                </a:lnTo>
                <a:lnTo>
                  <a:pt x="22342" y="96565"/>
                </a:lnTo>
                <a:lnTo>
                  <a:pt x="35432" y="46862"/>
                </a:lnTo>
                <a:lnTo>
                  <a:pt x="64990" y="15430"/>
                </a:lnTo>
                <a:lnTo>
                  <a:pt x="78613" y="9525"/>
                </a:lnTo>
                <a:lnTo>
                  <a:pt x="751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026464" y="2795473"/>
            <a:ext cx="7138670" cy="24612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08279" indent="-182880">
              <a:lnSpc>
                <a:spcPct val="100000"/>
              </a:lnSpc>
              <a:spcBef>
                <a:spcPts val="105"/>
              </a:spcBef>
              <a:buClr>
                <a:srgbClr val="FF8500"/>
              </a:buClr>
              <a:buFont typeface="Wingdings"/>
              <a:buChar char=""/>
              <a:tabLst>
                <a:tab pos="208279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SML</a:t>
            </a:r>
            <a:r>
              <a:rPr sz="2000" spc="22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spc="3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spc="2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graphic</a:t>
            </a:r>
            <a:r>
              <a:rPr sz="2000" spc="3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depiction</a:t>
            </a:r>
            <a:r>
              <a:rPr sz="2000" spc="3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2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CAPM</a:t>
            </a:r>
            <a:r>
              <a:rPr sz="2000" spc="3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3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describes</a:t>
            </a:r>
            <a:r>
              <a:rPr sz="2000" spc="3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market</a:t>
            </a:r>
            <a:endParaRPr sz="2000">
              <a:latin typeface="Arial"/>
              <a:cs typeface="Arial"/>
            </a:endParaRPr>
          </a:p>
          <a:p>
            <a:pPr marL="208279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price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capital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markets</a:t>
            </a:r>
            <a:endParaRPr sz="2000">
              <a:latin typeface="Arial"/>
              <a:cs typeface="Arial"/>
            </a:endParaRPr>
          </a:p>
          <a:p>
            <a:pPr marL="208279" indent="-182880">
              <a:lnSpc>
                <a:spcPct val="100000"/>
              </a:lnSpc>
              <a:spcBef>
                <a:spcPts val="685"/>
              </a:spcBef>
              <a:buClr>
                <a:srgbClr val="FF8500"/>
              </a:buClr>
              <a:buFont typeface="Wingdings"/>
              <a:buChar char=""/>
              <a:tabLst>
                <a:tab pos="208279" algn="l"/>
                <a:tab pos="2000250" algn="l"/>
                <a:tab pos="2701290" algn="l"/>
              </a:tabLst>
            </a:pP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E(</a:t>
            </a:r>
            <a:r>
              <a:rPr sz="2000" spc="-10" dirty="0">
                <a:solidFill>
                  <a:srgbClr val="FFFFFF"/>
                </a:solidFill>
                <a:latin typeface="Cambria Math"/>
                <a:cs typeface="Cambria Math"/>
              </a:rPr>
              <a:t>𝑟</a:t>
            </a:r>
            <a:r>
              <a:rPr sz="2175" spc="-15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𝑖</a:t>
            </a:r>
            <a:r>
              <a:rPr sz="2000" spc="-10" dirty="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sz="2000" spc="9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sz="2000" spc="56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spc="-135" dirty="0">
                <a:solidFill>
                  <a:srgbClr val="FFFFFF"/>
                </a:solidFill>
                <a:latin typeface="Cambria Math"/>
                <a:cs typeface="Cambria Math"/>
              </a:rPr>
              <a:t>𝑟</a:t>
            </a:r>
            <a:r>
              <a:rPr sz="2175" spc="-202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sz="2175" spc="359" baseline="-1532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sz="2000" spc="459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FFFF"/>
                </a:solidFill>
                <a:latin typeface="Cambria Math"/>
                <a:cs typeface="Cambria Math"/>
              </a:rPr>
              <a:t>𝛽	𝐸</a:t>
            </a:r>
            <a:r>
              <a:rPr sz="2000" spc="45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spc="-95" dirty="0">
                <a:solidFill>
                  <a:srgbClr val="FFFFFF"/>
                </a:solidFill>
                <a:latin typeface="Cambria Math"/>
                <a:cs typeface="Cambria Math"/>
              </a:rPr>
              <a:t>𝑟</a:t>
            </a:r>
            <a:r>
              <a:rPr sz="2175" spc="-142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𝑚	</a:t>
            </a:r>
            <a:r>
              <a:rPr sz="2000" dirty="0">
                <a:solidFill>
                  <a:srgbClr val="FFFFFF"/>
                </a:solidFill>
                <a:latin typeface="Cambria Math"/>
                <a:cs typeface="Cambria Math"/>
              </a:rPr>
              <a:t>−</a:t>
            </a:r>
            <a:r>
              <a:rPr sz="2000" spc="38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000" spc="-135" dirty="0">
                <a:solidFill>
                  <a:srgbClr val="FFFFFF"/>
                </a:solidFill>
                <a:latin typeface="Cambria Math"/>
                <a:cs typeface="Cambria Math"/>
              </a:rPr>
              <a:t>𝑟</a:t>
            </a:r>
            <a:r>
              <a:rPr sz="2175" spc="-202" baseline="-15325" dirty="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endParaRPr sz="2175" baseline="-15325">
              <a:latin typeface="Cambria Math"/>
              <a:cs typeface="Cambria Math"/>
            </a:endParaRPr>
          </a:p>
          <a:p>
            <a:pPr marL="208279" marR="18415" indent="-182880">
              <a:lnSpc>
                <a:spcPct val="100000"/>
              </a:lnSpc>
              <a:spcBef>
                <a:spcPts val="720"/>
              </a:spcBef>
              <a:buClr>
                <a:srgbClr val="FF8500"/>
              </a:buClr>
              <a:buFont typeface="Wingdings"/>
              <a:buChar char=""/>
              <a:tabLst>
                <a:tab pos="208279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Expected</a:t>
            </a:r>
            <a:r>
              <a:rPr sz="2000" spc="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return</a:t>
            </a:r>
            <a:r>
              <a:rPr sz="2000" spc="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Risk-free</a:t>
            </a:r>
            <a:r>
              <a:rPr sz="2000" spc="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return</a:t>
            </a:r>
            <a:r>
              <a:rPr sz="2000" spc="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000" spc="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(Beta</a:t>
            </a:r>
            <a:r>
              <a:rPr sz="2000" spc="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*</a:t>
            </a:r>
            <a:r>
              <a:rPr sz="2000" spc="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premium</a:t>
            </a:r>
            <a:r>
              <a:rPr sz="2000" spc="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2000" spc="-5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market)</a:t>
            </a:r>
            <a:endParaRPr sz="2000">
              <a:latin typeface="Arial"/>
              <a:cs typeface="Arial"/>
            </a:endParaRPr>
          </a:p>
          <a:p>
            <a:pPr marL="208279" indent="-182880">
              <a:lnSpc>
                <a:spcPct val="100000"/>
              </a:lnSpc>
              <a:spcBef>
                <a:spcPts val="484"/>
              </a:spcBef>
              <a:buClr>
                <a:srgbClr val="FF8500"/>
              </a:buClr>
              <a:buFont typeface="Wingdings"/>
              <a:buChar char=""/>
              <a:tabLst>
                <a:tab pos="208279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security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Intercept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(Beta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*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Slope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SML)</a:t>
            </a:r>
            <a:endParaRPr sz="2000">
              <a:latin typeface="Arial"/>
              <a:cs typeface="Arial"/>
            </a:endParaRPr>
          </a:p>
          <a:p>
            <a:pPr marL="208279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208279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premium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security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Beta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*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premium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market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1001</Words>
  <Application>Microsoft Office PowerPoint</Application>
  <PresentationFormat>On-screen Show (4:3)</PresentationFormat>
  <Paragraphs>123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Cambria Math</vt:lpstr>
      <vt:lpstr>Wingdings</vt:lpstr>
      <vt:lpstr>Office Theme</vt:lpstr>
      <vt:lpstr>CAPITAL ASSET  PRICING MODEL  (CAPM) </vt:lpstr>
      <vt:lpstr>CAPITAL ALLOCATION LINE</vt:lpstr>
      <vt:lpstr>TERMINOLOGY</vt:lpstr>
      <vt:lpstr>STANDARD DEVIATION OF  PORTFOLIO</vt:lpstr>
      <vt:lpstr>SEPARATION THEOREM</vt:lpstr>
      <vt:lpstr>MARKET PORTFOLIO</vt:lpstr>
      <vt:lpstr>CAPITAL MARKET LINE (CML)</vt:lpstr>
      <vt:lpstr>FUNCTIONS OF CML</vt:lpstr>
      <vt:lpstr>SECURITY MARKET LINE (SML)</vt:lpstr>
      <vt:lpstr>CAPITAL ASSET PRICING  MODEL (CAPM)</vt:lpstr>
      <vt:lpstr>IMPLICATIONS OF CAPM</vt:lpstr>
      <vt:lpstr>ASSUMPTIONS OF CAPM</vt:lpstr>
      <vt:lpstr>EXPECTED RETURN IN CAPM</vt:lpstr>
      <vt:lpstr>RISK-FREE RATE</vt:lpstr>
      <vt:lpstr>RISK-PREMIUM ON MARKET  PORTFOLIO</vt:lpstr>
      <vt:lpstr>BETA</vt:lpstr>
      <vt:lpstr>CAPM EQUATION</vt:lpstr>
      <vt:lpstr>POPULARITY OF CAPM</vt:lpstr>
      <vt:lpstr>PROBLEMS WITH CAPM</vt:lpstr>
      <vt:lpstr>VARIABLES IN CAPM</vt:lpstr>
      <vt:lpstr>ARBITRAGE PRICING THEORY  (APT)</vt:lpstr>
      <vt:lpstr>THANK YOU!!!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CAPITAL ASSET  PRICING MODEL  (CAPM) </dc:title>
  <dc:creator>Admin</dc:creator>
  <cp:lastModifiedBy>Admin</cp:lastModifiedBy>
  <cp:revision>1</cp:revision>
  <dcterms:created xsi:type="dcterms:W3CDTF">2021-04-13T06:59:24Z</dcterms:created>
  <dcterms:modified xsi:type="dcterms:W3CDTF">2021-04-13T07:00:09Z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2017-02-19T00:00:00Z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2021-04-13T00:00:00Z</vt:filetime>
  </property>
</Properties>
</file>