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0"/>
  </p:notesMasterIdLst>
  <p:sldIdLst>
    <p:sldId id="256" r:id="rId2"/>
    <p:sldId id="258" r:id="rId3"/>
    <p:sldId id="259" r:id="rId4"/>
    <p:sldId id="260" r:id="rId5"/>
    <p:sldId id="261" r:id="rId6"/>
    <p:sldId id="263" r:id="rId7"/>
    <p:sldId id="271" r:id="rId8"/>
    <p:sldId id="262" r:id="rId9"/>
    <p:sldId id="264" r:id="rId10"/>
    <p:sldId id="265" r:id="rId11"/>
    <p:sldId id="266" r:id="rId12"/>
    <p:sldId id="267" r:id="rId13"/>
    <p:sldId id="268" r:id="rId14"/>
    <p:sldId id="269" r:id="rId15"/>
    <p:sldId id="272" r:id="rId16"/>
    <p:sldId id="273" r:id="rId17"/>
    <p:sldId id="275"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72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07E90C-1571-40EC-8F1D-1C0001E011EB}" type="datetimeFigureOut">
              <a:rPr lang="en-IN" smtClean="0"/>
              <a:pPr/>
              <a:t>30-03-2019</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6CF738-4383-4365-8E8D-5A481651895B}" type="slidenum">
              <a:rPr lang="en-IN" smtClean="0"/>
              <a:pPr/>
              <a:t>‹#›</a:t>
            </a:fld>
            <a:endParaRPr lang="en-IN"/>
          </a:p>
        </p:txBody>
      </p:sp>
    </p:spTree>
    <p:extLst>
      <p:ext uri="{BB962C8B-B14F-4D97-AF65-F5344CB8AC3E}">
        <p14:creationId xmlns:p14="http://schemas.microsoft.com/office/powerpoint/2010/main" xmlns="" val="658736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96CF738-4383-4365-8E8D-5A481651895B}" type="slidenum">
              <a:rPr lang="en-IN" smtClean="0"/>
              <a:pPr/>
              <a:t>2</a:t>
            </a:fld>
            <a:endParaRPr lang="en-IN"/>
          </a:p>
        </p:txBody>
      </p:sp>
    </p:spTree>
    <p:extLst>
      <p:ext uri="{BB962C8B-B14F-4D97-AF65-F5344CB8AC3E}">
        <p14:creationId xmlns:p14="http://schemas.microsoft.com/office/powerpoint/2010/main" xmlns="" val="1619629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E673E6F-6900-453C-90F4-ECD447EE4E83}" type="datetimeFigureOut">
              <a:rPr lang="en-IN" smtClean="0"/>
              <a:pPr/>
              <a:t>30-03-2019</a:t>
            </a:fld>
            <a:endParaRPr lang="en-IN"/>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IN"/>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27A5685-7216-4AD1-8675-F3267CC42DC7}" type="slidenum">
              <a:rPr lang="en-IN" smtClean="0"/>
              <a:pPr/>
              <a:t>‹#›</a:t>
            </a:fld>
            <a:endParaRPr lang="en-IN"/>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673E6F-6900-453C-90F4-ECD447EE4E83}"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27A5685-7216-4AD1-8675-F3267CC42DC7}"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673E6F-6900-453C-90F4-ECD447EE4E83}"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27A5685-7216-4AD1-8675-F3267CC42DC7}"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673E6F-6900-453C-90F4-ECD447EE4E83}"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27A5685-7216-4AD1-8675-F3267CC42DC7}"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673E6F-6900-453C-90F4-ECD447EE4E83}" type="datetimeFigureOut">
              <a:rPr lang="en-IN" smtClean="0"/>
              <a:pPr/>
              <a:t>30-03-2019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27A5685-7216-4AD1-8675-F3267CC42DC7}"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E673E6F-6900-453C-90F4-ECD447EE4E83}" type="datetimeFigureOut">
              <a:rPr lang="en-IN" smtClean="0"/>
              <a:pPr/>
              <a:t>30-03-2019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27A5685-7216-4AD1-8675-F3267CC42DC7}" type="slidenum">
              <a:rPr lang="en-IN" smtClean="0"/>
              <a:pPr/>
              <a:t>‹#›</a:t>
            </a:fld>
            <a:endParaRPr lang="en-IN"/>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E673E6F-6900-453C-90F4-ECD447EE4E83}" type="datetimeFigureOut">
              <a:rPr lang="en-IN" smtClean="0"/>
              <a:pPr/>
              <a:t>30-03-2019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27A5685-7216-4AD1-8675-F3267CC42DC7}"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673E6F-6900-453C-90F4-ECD447EE4E83}" type="datetimeFigureOut">
              <a:rPr lang="en-IN" smtClean="0"/>
              <a:pPr/>
              <a:t>30-03-2019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27A5685-7216-4AD1-8675-F3267CC42DC7}"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673E6F-6900-453C-90F4-ECD447EE4E83}" type="datetimeFigureOut">
              <a:rPr lang="en-IN" smtClean="0"/>
              <a:pPr/>
              <a:t>30-03-2019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27A5685-7216-4AD1-8675-F3267CC42DC7}"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E673E6F-6900-453C-90F4-ECD447EE4E83}" type="datetimeFigureOut">
              <a:rPr lang="en-IN" smtClean="0"/>
              <a:pPr/>
              <a:t>30-03-2019</a:t>
            </a:fld>
            <a:endParaRPr lang="en-IN"/>
          </a:p>
        </p:txBody>
      </p:sp>
      <p:sp>
        <p:nvSpPr>
          <p:cNvPr id="7" name="Slide Number Placeholder 6"/>
          <p:cNvSpPr>
            <a:spLocks noGrp="1"/>
          </p:cNvSpPr>
          <p:nvPr>
            <p:ph type="sldNum" sz="quarter" idx="12"/>
          </p:nvPr>
        </p:nvSpPr>
        <p:spPr/>
        <p:txBody>
          <a:bodyPr/>
          <a:lstStyle/>
          <a:p>
            <a:fld id="{027A5685-7216-4AD1-8675-F3267CC42DC7}" type="slidenum">
              <a:rPr lang="en-IN" smtClean="0"/>
              <a:pPr/>
              <a:t>‹#›</a:t>
            </a:fld>
            <a:endParaRPr lang="en-IN"/>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IN"/>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673E6F-6900-453C-90F4-ECD447EE4E83}" type="datetimeFigureOut">
              <a:rPr lang="en-IN" smtClean="0"/>
              <a:pPr/>
              <a:t>30-03-2019</a:t>
            </a:fld>
            <a:endParaRPr lang="en-IN"/>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IN"/>
          </a:p>
        </p:txBody>
      </p:sp>
      <p:sp>
        <p:nvSpPr>
          <p:cNvPr id="7" name="Slide Number Placeholder 6"/>
          <p:cNvSpPr>
            <a:spLocks noGrp="1"/>
          </p:cNvSpPr>
          <p:nvPr>
            <p:ph type="sldNum" sz="quarter" idx="12"/>
          </p:nvPr>
        </p:nvSpPr>
        <p:spPr/>
        <p:txBody>
          <a:bodyPr/>
          <a:lstStyle/>
          <a:p>
            <a:fld id="{027A5685-7216-4AD1-8675-F3267CC42DC7}"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E673E6F-6900-453C-90F4-ECD447EE4E83}" type="datetimeFigureOut">
              <a:rPr lang="en-IN" smtClean="0"/>
              <a:pPr/>
              <a:t>30-03-2019</a:t>
            </a:fld>
            <a:endParaRPr lang="en-IN"/>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IN"/>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27A5685-7216-4AD1-8675-F3267CC42DC7}"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179512"/>
            <a:ext cx="6696744" cy="3096344"/>
          </a:xfrm>
        </p:spPr>
        <p:txBody>
          <a:bodyPr>
            <a:normAutofit/>
          </a:bodyPr>
          <a:lstStyle/>
          <a:p>
            <a:r>
              <a:rPr lang="en-IN" sz="4000" b="1" dirty="0" smtClean="0"/>
              <a:t>HORTICULTURE </a:t>
            </a:r>
            <a:endParaRPr lang="en-IN" sz="4000" b="1" dirty="0"/>
          </a:p>
        </p:txBody>
      </p:sp>
    </p:spTree>
    <p:extLst>
      <p:ext uri="{BB962C8B-B14F-4D97-AF65-F5344CB8AC3E}">
        <p14:creationId xmlns:p14="http://schemas.microsoft.com/office/powerpoint/2010/main" xmlns="" val="2475220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908720"/>
            <a:ext cx="7024744" cy="1143000"/>
          </a:xfrm>
        </p:spPr>
        <p:txBody>
          <a:bodyPr>
            <a:normAutofit fontScale="90000"/>
          </a:bodyPr>
          <a:lstStyle/>
          <a:p>
            <a:r>
              <a:rPr lang="en-IN" b="1" dirty="0" smtClean="0"/>
              <a:t>STORAGE OF FRUITS AND VEGETABLES</a:t>
            </a:r>
            <a:endParaRPr lang="en-IN" b="1" dirty="0"/>
          </a:p>
        </p:txBody>
      </p:sp>
      <p:sp>
        <p:nvSpPr>
          <p:cNvPr id="3" name="Content Placeholder 2"/>
          <p:cNvSpPr>
            <a:spLocks noGrp="1"/>
          </p:cNvSpPr>
          <p:nvPr>
            <p:ph idx="1"/>
          </p:nvPr>
        </p:nvSpPr>
        <p:spPr>
          <a:xfrm>
            <a:off x="611560" y="2204864"/>
            <a:ext cx="7209249" cy="4032448"/>
          </a:xfrm>
        </p:spPr>
        <p:txBody>
          <a:bodyPr>
            <a:normAutofit fontScale="85000" lnSpcReduction="20000"/>
          </a:bodyPr>
          <a:lstStyle/>
          <a:p>
            <a:pPr marL="68580" indent="0">
              <a:buNone/>
            </a:pPr>
            <a:endParaRPr lang="en-US" b="1" dirty="0"/>
          </a:p>
          <a:p>
            <a:r>
              <a:rPr lang="en-US" dirty="0"/>
              <a:t>Fruits and vegetables are highly perishable in nature. </a:t>
            </a:r>
            <a:endParaRPr lang="en-US" dirty="0" smtClean="0"/>
          </a:p>
          <a:p>
            <a:r>
              <a:rPr lang="en-US" dirty="0" smtClean="0"/>
              <a:t>To </a:t>
            </a:r>
            <a:r>
              <a:rPr lang="en-US" dirty="0"/>
              <a:t>extend their post harvest availability, it is essential to store them under proper storage conditions. So as to increase the shelf life of fresh fruits and vegetables, they should be harvested at proper stage of maturity</a:t>
            </a:r>
            <a:r>
              <a:rPr lang="en-US" dirty="0" smtClean="0"/>
              <a:t>.</a:t>
            </a:r>
          </a:p>
          <a:p>
            <a:r>
              <a:rPr lang="en-US" dirty="0" smtClean="0"/>
              <a:t> </a:t>
            </a:r>
            <a:r>
              <a:rPr lang="en-US" dirty="0"/>
              <a:t>Pre-cooling and post harvest treatments such as application of fungicides, bactericides, growth regulators, </a:t>
            </a:r>
            <a:r>
              <a:rPr lang="en-US" dirty="0" smtClean="0"/>
              <a:t>wax  </a:t>
            </a:r>
            <a:r>
              <a:rPr lang="en-US" dirty="0"/>
              <a:t>immulsions, ethylene absorbents, anti-</a:t>
            </a:r>
            <a:r>
              <a:rPr lang="en-US" dirty="0" err="1"/>
              <a:t>transpirants</a:t>
            </a:r>
            <a:r>
              <a:rPr lang="en-US" dirty="0"/>
              <a:t>, senescence retardants are also of almost importance , to extend the marketable life of harvested horticultural </a:t>
            </a:r>
            <a:r>
              <a:rPr lang="en-US" dirty="0" smtClean="0"/>
              <a:t>commodities</a:t>
            </a:r>
          </a:p>
          <a:p>
            <a:r>
              <a:rPr lang="en-US" dirty="0" smtClean="0"/>
              <a:t>. </a:t>
            </a:r>
            <a:r>
              <a:rPr lang="en-US" dirty="0"/>
              <a:t>There are different types of storage as briefly detailed below: </a:t>
            </a:r>
          </a:p>
          <a:p>
            <a:endParaRPr lang="en-IN" dirty="0"/>
          </a:p>
        </p:txBody>
      </p:sp>
    </p:spTree>
    <p:extLst>
      <p:ext uri="{BB962C8B-B14F-4D97-AF65-F5344CB8AC3E}">
        <p14:creationId xmlns:p14="http://schemas.microsoft.com/office/powerpoint/2010/main" xmlns="" val="23635593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836712"/>
            <a:ext cx="6777317" cy="5328592"/>
          </a:xfrm>
        </p:spPr>
        <p:txBody>
          <a:bodyPr>
            <a:normAutofit fontScale="47500" lnSpcReduction="20000"/>
          </a:bodyPr>
          <a:lstStyle/>
          <a:p>
            <a:pPr marL="68580" indent="0">
              <a:buNone/>
            </a:pPr>
            <a:r>
              <a:rPr lang="en-US" sz="3800" dirty="0" smtClean="0">
                <a:solidFill>
                  <a:srgbClr val="92D050"/>
                </a:solidFill>
              </a:rPr>
              <a:t>AMBIENT TEMPERATURE STORAGE: </a:t>
            </a:r>
          </a:p>
          <a:p>
            <a:pPr marL="68580" indent="0">
              <a:buNone/>
            </a:pPr>
            <a:endParaRPr lang="en-US" sz="3800" dirty="0">
              <a:solidFill>
                <a:srgbClr val="92D050"/>
              </a:solidFill>
            </a:endParaRPr>
          </a:p>
          <a:p>
            <a:r>
              <a:rPr lang="en-US" sz="4200" dirty="0"/>
              <a:t>Storage at room temperature</a:t>
            </a:r>
            <a:r>
              <a:rPr lang="en-US" sz="4200" dirty="0" smtClean="0"/>
              <a:t>.</a:t>
            </a:r>
          </a:p>
          <a:p>
            <a:pPr marL="68580" indent="0">
              <a:buNone/>
            </a:pPr>
            <a:endParaRPr lang="en-US" sz="4200" dirty="0"/>
          </a:p>
          <a:p>
            <a:pPr marL="68580" indent="0">
              <a:buNone/>
            </a:pPr>
            <a:r>
              <a:rPr lang="en-US" sz="3800" dirty="0" smtClean="0">
                <a:solidFill>
                  <a:srgbClr val="92D050"/>
                </a:solidFill>
              </a:rPr>
              <a:t>COLD STORAGE: </a:t>
            </a:r>
          </a:p>
          <a:p>
            <a:pPr marL="68580" indent="0">
              <a:buNone/>
            </a:pPr>
            <a:endParaRPr lang="en-US" sz="3800" dirty="0" smtClean="0">
              <a:solidFill>
                <a:srgbClr val="92D050"/>
              </a:solidFill>
            </a:endParaRPr>
          </a:p>
          <a:p>
            <a:r>
              <a:rPr lang="en-US" sz="4200" dirty="0" smtClean="0"/>
              <a:t>Storage </a:t>
            </a:r>
            <a:r>
              <a:rPr lang="en-US" sz="4200" dirty="0"/>
              <a:t>of the fruits and vegetables at the temperature lower than ambient temperature. </a:t>
            </a:r>
            <a:endParaRPr lang="en-US" sz="4200" dirty="0" smtClean="0"/>
          </a:p>
          <a:p>
            <a:r>
              <a:rPr lang="en-US" sz="4200" dirty="0" smtClean="0"/>
              <a:t>The </a:t>
            </a:r>
            <a:r>
              <a:rPr lang="en-US" sz="4200" dirty="0"/>
              <a:t>low temperature requirement varies from crop to crop. </a:t>
            </a:r>
            <a:endParaRPr lang="en-US" sz="4200" dirty="0" smtClean="0"/>
          </a:p>
          <a:p>
            <a:r>
              <a:rPr lang="en-US" sz="4200" dirty="0" smtClean="0"/>
              <a:t> </a:t>
            </a:r>
            <a:r>
              <a:rPr lang="en-US" sz="4200" dirty="0"/>
              <a:t>If the fresh fruits and vegetables are stored at the temperature below their optimum low requirement, develop chilling injury and therefore, loose the marketability. </a:t>
            </a:r>
            <a:endParaRPr lang="en-US" sz="4200" dirty="0" smtClean="0"/>
          </a:p>
          <a:p>
            <a:r>
              <a:rPr lang="en-US" sz="4200" dirty="0" smtClean="0"/>
              <a:t>The </a:t>
            </a:r>
            <a:r>
              <a:rPr lang="en-US" sz="4200" dirty="0"/>
              <a:t>fruits stored at low temperature exhibit more shelf life than those stored at ambient temperature. The cold storage requirement and storage life of fruits and vegetables are given in Table 1 a) and 1 b). </a:t>
            </a:r>
          </a:p>
          <a:p>
            <a:endParaRPr lang="en-IN" sz="4200" dirty="0"/>
          </a:p>
        </p:txBody>
      </p:sp>
    </p:spTree>
    <p:extLst>
      <p:ext uri="{BB962C8B-B14F-4D97-AF65-F5344CB8AC3E}">
        <p14:creationId xmlns:p14="http://schemas.microsoft.com/office/powerpoint/2010/main" xmlns="" val="38613570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980728"/>
            <a:ext cx="7024744" cy="1143000"/>
          </a:xfrm>
        </p:spPr>
        <p:txBody>
          <a:bodyPr>
            <a:normAutofit/>
          </a:bodyPr>
          <a:lstStyle/>
          <a:p>
            <a:r>
              <a:rPr lang="en-US" sz="1800" dirty="0"/>
              <a:t>Table 1a. Cold Storage Requirement and Storage Life of Fruits:</a:t>
            </a:r>
            <a:endParaRPr lang="en-IN"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642591231"/>
              </p:ext>
            </p:extLst>
          </p:nvPr>
        </p:nvGraphicFramePr>
        <p:xfrm>
          <a:off x="1042988" y="2324100"/>
          <a:ext cx="6777035" cy="3180080"/>
        </p:xfrm>
        <a:graphic>
          <a:graphicData uri="http://schemas.openxmlformats.org/drawingml/2006/table">
            <a:tbl>
              <a:tblPr firstRow="1" bandRow="1">
                <a:tableStyleId>{5C22544A-7EE6-4342-B048-85BDC9FD1C3A}</a:tableStyleId>
              </a:tblPr>
              <a:tblGrid>
                <a:gridCol w="1355407"/>
                <a:gridCol w="1355407"/>
                <a:gridCol w="1355407"/>
                <a:gridCol w="1355407"/>
                <a:gridCol w="1355407"/>
              </a:tblGrid>
              <a:tr h="370840">
                <a:tc>
                  <a:txBody>
                    <a:bodyPr/>
                    <a:lstStyle/>
                    <a:p>
                      <a:pPr algn="ctr"/>
                      <a:r>
                        <a:rPr lang="en-IN" sz="2000" b="1" dirty="0" smtClean="0">
                          <a:solidFill>
                            <a:schemeClr val="tx1"/>
                          </a:solidFill>
                          <a:effectLst/>
                          <a:latin typeface="Verdana"/>
                        </a:rPr>
                        <a:t>Sr.No</a:t>
                      </a:r>
                      <a:endParaRPr lang="en-IN" sz="2000" b="1" dirty="0">
                        <a:solidFill>
                          <a:schemeClr val="tx1"/>
                        </a:solidFill>
                        <a:effectLst/>
                        <a:latin typeface="Verdana"/>
                      </a:endParaRPr>
                    </a:p>
                  </a:txBody>
                  <a:tcPr marL="0" marR="0" marT="0" marB="0" anchor="b"/>
                </a:tc>
                <a:tc>
                  <a:txBody>
                    <a:bodyPr/>
                    <a:lstStyle/>
                    <a:p>
                      <a:r>
                        <a:rPr lang="en-IN" sz="2000" b="1" dirty="0">
                          <a:solidFill>
                            <a:schemeClr val="tx1"/>
                          </a:solidFill>
                          <a:effectLst/>
                          <a:latin typeface="Verdana"/>
                        </a:rPr>
                        <a:t>Name of Fruit</a:t>
                      </a:r>
                    </a:p>
                  </a:txBody>
                  <a:tcPr marL="0" marR="0" marT="0" marB="0" anchor="b"/>
                </a:tc>
                <a:tc>
                  <a:txBody>
                    <a:bodyPr/>
                    <a:lstStyle/>
                    <a:p>
                      <a:r>
                        <a:rPr lang="en-IN" sz="2000" b="1" dirty="0">
                          <a:solidFill>
                            <a:schemeClr val="tx1"/>
                          </a:solidFill>
                          <a:effectLst/>
                          <a:latin typeface="Verdana"/>
                        </a:rPr>
                        <a:t>Storage Temp</a:t>
                      </a:r>
                    </a:p>
                  </a:txBody>
                  <a:tcPr marL="0" marR="0" marT="0" marB="0" anchor="b"/>
                </a:tc>
                <a:tc>
                  <a:txBody>
                    <a:bodyPr/>
                    <a:lstStyle/>
                    <a:p>
                      <a:r>
                        <a:rPr lang="en-IN" sz="2000" b="1" dirty="0">
                          <a:solidFill>
                            <a:schemeClr val="tx1"/>
                          </a:solidFill>
                          <a:effectLst/>
                          <a:latin typeface="Verdana"/>
                        </a:rPr>
                        <a:t>R.H%</a:t>
                      </a:r>
                    </a:p>
                  </a:txBody>
                  <a:tcPr marL="0" marR="0" marT="0" marB="0" anchor="b"/>
                </a:tc>
                <a:tc>
                  <a:txBody>
                    <a:bodyPr/>
                    <a:lstStyle/>
                    <a:p>
                      <a:r>
                        <a:rPr lang="en-IN" sz="2000" b="1" dirty="0">
                          <a:solidFill>
                            <a:schemeClr val="tx1"/>
                          </a:solidFill>
                          <a:effectLst/>
                          <a:latin typeface="Verdana"/>
                        </a:rPr>
                        <a:t>Approximate Life</a:t>
                      </a:r>
                    </a:p>
                  </a:txBody>
                  <a:tcPr marL="0" marR="0" marT="0" marB="0" anchor="b"/>
                </a:tc>
              </a:tr>
              <a:tr h="370840">
                <a:tc>
                  <a:txBody>
                    <a:bodyPr/>
                    <a:lstStyle/>
                    <a:p>
                      <a:pPr algn="ctr"/>
                      <a:r>
                        <a:rPr lang="en-IN" sz="2000" dirty="0">
                          <a:solidFill>
                            <a:srgbClr val="666666"/>
                          </a:solidFill>
                          <a:effectLst/>
                          <a:latin typeface="Verdana"/>
                        </a:rPr>
                        <a:t>1</a:t>
                      </a:r>
                    </a:p>
                  </a:txBody>
                  <a:tcPr marL="0" marR="0" marT="0" marB="0" anchor="b"/>
                </a:tc>
                <a:tc>
                  <a:txBody>
                    <a:bodyPr/>
                    <a:lstStyle/>
                    <a:p>
                      <a:r>
                        <a:rPr lang="en-IN" sz="2000" dirty="0">
                          <a:solidFill>
                            <a:srgbClr val="666666"/>
                          </a:solidFill>
                          <a:effectLst/>
                          <a:latin typeface="Verdana"/>
                        </a:rPr>
                        <a:t>Cashew apple</a:t>
                      </a:r>
                    </a:p>
                  </a:txBody>
                  <a:tcPr marL="0" marR="0" marT="0" marB="0" anchor="b"/>
                </a:tc>
                <a:tc>
                  <a:txBody>
                    <a:bodyPr/>
                    <a:lstStyle/>
                    <a:p>
                      <a:r>
                        <a:rPr lang="en-IN" sz="2000" dirty="0">
                          <a:solidFill>
                            <a:srgbClr val="666666"/>
                          </a:solidFill>
                          <a:effectLst/>
                          <a:latin typeface="Verdana"/>
                        </a:rPr>
                        <a:t>0-1.5</a:t>
                      </a:r>
                    </a:p>
                  </a:txBody>
                  <a:tcPr marL="0" marR="0" marT="0" marB="0" anchor="b"/>
                </a:tc>
                <a:tc>
                  <a:txBody>
                    <a:bodyPr/>
                    <a:lstStyle/>
                    <a:p>
                      <a:r>
                        <a:rPr lang="en-IN" sz="2000">
                          <a:solidFill>
                            <a:srgbClr val="666666"/>
                          </a:solidFill>
                          <a:effectLst/>
                          <a:latin typeface="Verdana"/>
                        </a:rPr>
                        <a:t>85-90</a:t>
                      </a:r>
                    </a:p>
                  </a:txBody>
                  <a:tcPr marL="0" marR="0" marT="0" marB="0" anchor="b"/>
                </a:tc>
                <a:tc>
                  <a:txBody>
                    <a:bodyPr/>
                    <a:lstStyle/>
                    <a:p>
                      <a:r>
                        <a:rPr lang="en-IN" sz="2000">
                          <a:solidFill>
                            <a:srgbClr val="666666"/>
                          </a:solidFill>
                          <a:effectLst/>
                          <a:latin typeface="Verdana"/>
                        </a:rPr>
                        <a:t>4-5 Weeks</a:t>
                      </a:r>
                    </a:p>
                  </a:txBody>
                  <a:tcPr marL="0" marR="0" marT="0" marB="0" anchor="b"/>
                </a:tc>
              </a:tr>
              <a:tr h="370840">
                <a:tc>
                  <a:txBody>
                    <a:bodyPr/>
                    <a:lstStyle/>
                    <a:p>
                      <a:pPr algn="ctr"/>
                      <a:r>
                        <a:rPr lang="en-IN" sz="2000" dirty="0">
                          <a:solidFill>
                            <a:srgbClr val="666666"/>
                          </a:solidFill>
                          <a:effectLst/>
                          <a:latin typeface="Verdana"/>
                        </a:rPr>
                        <a:t>2</a:t>
                      </a:r>
                    </a:p>
                  </a:txBody>
                  <a:tcPr marL="0" marR="0" marT="0" marB="0" anchor="b"/>
                </a:tc>
                <a:tc>
                  <a:txBody>
                    <a:bodyPr/>
                    <a:lstStyle/>
                    <a:p>
                      <a:r>
                        <a:rPr lang="en-IN" sz="2000" dirty="0">
                          <a:solidFill>
                            <a:srgbClr val="666666"/>
                          </a:solidFill>
                          <a:effectLst/>
                          <a:latin typeface="Verdana"/>
                        </a:rPr>
                        <a:t>Mangoes</a:t>
                      </a:r>
                    </a:p>
                  </a:txBody>
                  <a:tcPr marL="0" marR="0" marT="0" marB="0" anchor="b"/>
                </a:tc>
                <a:tc>
                  <a:txBody>
                    <a:bodyPr/>
                    <a:lstStyle/>
                    <a:p>
                      <a:r>
                        <a:rPr lang="en-IN" sz="2000">
                          <a:solidFill>
                            <a:srgbClr val="666666"/>
                          </a:solidFill>
                          <a:effectLst/>
                          <a:latin typeface="Verdana"/>
                        </a:rPr>
                        <a:t>7-9</a:t>
                      </a:r>
                    </a:p>
                  </a:txBody>
                  <a:tcPr marL="0" marR="0" marT="0" marB="0" anchor="b"/>
                </a:tc>
                <a:tc>
                  <a:txBody>
                    <a:bodyPr/>
                    <a:lstStyle/>
                    <a:p>
                      <a:r>
                        <a:rPr lang="en-IN" sz="2000">
                          <a:solidFill>
                            <a:srgbClr val="666666"/>
                          </a:solidFill>
                          <a:effectLst/>
                          <a:latin typeface="Verdana"/>
                        </a:rPr>
                        <a:t>85-90</a:t>
                      </a:r>
                    </a:p>
                  </a:txBody>
                  <a:tcPr marL="0" marR="0" marT="0" marB="0" anchor="b"/>
                </a:tc>
                <a:tc>
                  <a:txBody>
                    <a:bodyPr/>
                    <a:lstStyle/>
                    <a:p>
                      <a:r>
                        <a:rPr lang="en-IN" sz="2000">
                          <a:solidFill>
                            <a:srgbClr val="666666"/>
                          </a:solidFill>
                          <a:effectLst/>
                          <a:latin typeface="Verdana"/>
                        </a:rPr>
                        <a:t>4-7 Weeks</a:t>
                      </a:r>
                    </a:p>
                  </a:txBody>
                  <a:tcPr marL="0" marR="0" marT="0" marB="0" anchor="b"/>
                </a:tc>
              </a:tr>
              <a:tr h="370840">
                <a:tc>
                  <a:txBody>
                    <a:bodyPr/>
                    <a:lstStyle/>
                    <a:p>
                      <a:pPr algn="ctr"/>
                      <a:r>
                        <a:rPr lang="en-IN" sz="2000">
                          <a:solidFill>
                            <a:srgbClr val="666666"/>
                          </a:solidFill>
                          <a:effectLst/>
                          <a:latin typeface="Verdana"/>
                        </a:rPr>
                        <a:t>3</a:t>
                      </a:r>
                    </a:p>
                  </a:txBody>
                  <a:tcPr marL="0" marR="0" marT="0" marB="0" anchor="b"/>
                </a:tc>
                <a:tc>
                  <a:txBody>
                    <a:bodyPr/>
                    <a:lstStyle/>
                    <a:p>
                      <a:r>
                        <a:rPr lang="en-IN" sz="2000" dirty="0">
                          <a:solidFill>
                            <a:srgbClr val="666666"/>
                          </a:solidFill>
                          <a:effectLst/>
                          <a:latin typeface="Verdana"/>
                        </a:rPr>
                        <a:t>Oranges ( Mosambi)</a:t>
                      </a:r>
                    </a:p>
                  </a:txBody>
                  <a:tcPr marL="0" marR="0" marT="0" marB="0" anchor="b"/>
                </a:tc>
                <a:tc>
                  <a:txBody>
                    <a:bodyPr/>
                    <a:lstStyle/>
                    <a:p>
                      <a:r>
                        <a:rPr lang="en-IN" sz="2000" dirty="0">
                          <a:solidFill>
                            <a:srgbClr val="666666"/>
                          </a:solidFill>
                          <a:effectLst/>
                          <a:latin typeface="Verdana"/>
                        </a:rPr>
                        <a:t>4-7</a:t>
                      </a:r>
                    </a:p>
                  </a:txBody>
                  <a:tcPr marL="0" marR="0" marT="0" marB="0" anchor="b"/>
                </a:tc>
                <a:tc>
                  <a:txBody>
                    <a:bodyPr/>
                    <a:lstStyle/>
                    <a:p>
                      <a:r>
                        <a:rPr lang="en-IN" sz="2000">
                          <a:solidFill>
                            <a:srgbClr val="666666"/>
                          </a:solidFill>
                          <a:effectLst/>
                          <a:latin typeface="Verdana"/>
                        </a:rPr>
                        <a:t>85-90</a:t>
                      </a:r>
                    </a:p>
                  </a:txBody>
                  <a:tcPr marL="0" marR="0" marT="0" marB="0" anchor="b"/>
                </a:tc>
                <a:tc>
                  <a:txBody>
                    <a:bodyPr/>
                    <a:lstStyle/>
                    <a:p>
                      <a:r>
                        <a:rPr lang="en-IN" sz="2000">
                          <a:solidFill>
                            <a:srgbClr val="666666"/>
                          </a:solidFill>
                          <a:effectLst/>
                          <a:latin typeface="Verdana"/>
                        </a:rPr>
                        <a:t>4 months</a:t>
                      </a:r>
                    </a:p>
                  </a:txBody>
                  <a:tcPr marL="0" marR="0" marT="0" marB="0" anchor="b"/>
                </a:tc>
              </a:tr>
              <a:tr h="370840">
                <a:tc>
                  <a:txBody>
                    <a:bodyPr/>
                    <a:lstStyle/>
                    <a:p>
                      <a:pPr algn="ctr"/>
                      <a:r>
                        <a:rPr lang="en-IN" sz="2000">
                          <a:solidFill>
                            <a:srgbClr val="666666"/>
                          </a:solidFill>
                          <a:effectLst/>
                          <a:latin typeface="Verdana"/>
                        </a:rPr>
                        <a:t>4</a:t>
                      </a:r>
                    </a:p>
                  </a:txBody>
                  <a:tcPr marL="0" marR="0" marT="0" marB="0" anchor="b"/>
                </a:tc>
                <a:tc>
                  <a:txBody>
                    <a:bodyPr/>
                    <a:lstStyle/>
                    <a:p>
                      <a:r>
                        <a:rPr lang="en-IN" sz="2000" dirty="0">
                          <a:solidFill>
                            <a:srgbClr val="666666"/>
                          </a:solidFill>
                          <a:effectLst/>
                          <a:latin typeface="Verdana"/>
                        </a:rPr>
                        <a:t>Pomegranate</a:t>
                      </a:r>
                    </a:p>
                  </a:txBody>
                  <a:tcPr marL="0" marR="0" marT="0" marB="0" anchor="b"/>
                </a:tc>
                <a:tc>
                  <a:txBody>
                    <a:bodyPr/>
                    <a:lstStyle/>
                    <a:p>
                      <a:r>
                        <a:rPr lang="en-IN" sz="2000" dirty="0">
                          <a:solidFill>
                            <a:srgbClr val="666666"/>
                          </a:solidFill>
                          <a:effectLst/>
                          <a:latin typeface="Verdana"/>
                        </a:rPr>
                        <a:t>0-1.5</a:t>
                      </a:r>
                    </a:p>
                  </a:txBody>
                  <a:tcPr marL="0" marR="0" marT="0" marB="0" anchor="b"/>
                </a:tc>
                <a:tc>
                  <a:txBody>
                    <a:bodyPr/>
                    <a:lstStyle/>
                    <a:p>
                      <a:r>
                        <a:rPr lang="en-IN" sz="2000" dirty="0">
                          <a:solidFill>
                            <a:srgbClr val="666666"/>
                          </a:solidFill>
                          <a:effectLst/>
                          <a:latin typeface="Verdana"/>
                        </a:rPr>
                        <a:t>80-95</a:t>
                      </a:r>
                    </a:p>
                  </a:txBody>
                  <a:tcPr marL="0" marR="0" marT="0" marB="0" anchor="b"/>
                </a:tc>
                <a:tc>
                  <a:txBody>
                    <a:bodyPr/>
                    <a:lstStyle/>
                    <a:p>
                      <a:r>
                        <a:rPr lang="en-IN" sz="2000" dirty="0">
                          <a:solidFill>
                            <a:srgbClr val="666666"/>
                          </a:solidFill>
                          <a:effectLst/>
                          <a:latin typeface="Verdana"/>
                        </a:rPr>
                        <a:t>4-6 weeks</a:t>
                      </a:r>
                    </a:p>
                  </a:txBody>
                  <a:tcPr marL="0" marR="0" marT="0" marB="0" anchor="b"/>
                </a:tc>
              </a:tr>
              <a:tr h="370840">
                <a:tc>
                  <a:txBody>
                    <a:bodyPr/>
                    <a:lstStyle/>
                    <a:p>
                      <a:pPr algn="ctr"/>
                      <a:r>
                        <a:rPr lang="en-IN" sz="2000">
                          <a:solidFill>
                            <a:srgbClr val="666666"/>
                          </a:solidFill>
                          <a:effectLst/>
                          <a:latin typeface="Verdana"/>
                        </a:rPr>
                        <a:t>5</a:t>
                      </a:r>
                    </a:p>
                  </a:txBody>
                  <a:tcPr marL="0" marR="0" marT="0" marB="0" anchor="b"/>
                </a:tc>
                <a:tc>
                  <a:txBody>
                    <a:bodyPr/>
                    <a:lstStyle/>
                    <a:p>
                      <a:r>
                        <a:rPr lang="en-IN" sz="2000">
                          <a:solidFill>
                            <a:srgbClr val="666666"/>
                          </a:solidFill>
                          <a:effectLst/>
                          <a:latin typeface="Verdana"/>
                        </a:rPr>
                        <a:t>Sapota</a:t>
                      </a:r>
                    </a:p>
                  </a:txBody>
                  <a:tcPr marL="0" marR="0" marT="0" marB="0" anchor="b"/>
                </a:tc>
                <a:tc>
                  <a:txBody>
                    <a:bodyPr/>
                    <a:lstStyle/>
                    <a:p>
                      <a:r>
                        <a:rPr lang="en-IN" sz="2000">
                          <a:solidFill>
                            <a:srgbClr val="666666"/>
                          </a:solidFill>
                          <a:effectLst/>
                          <a:latin typeface="Verdana"/>
                        </a:rPr>
                        <a:t>1.5-3.0</a:t>
                      </a:r>
                    </a:p>
                  </a:txBody>
                  <a:tcPr marL="0" marR="0" marT="0" marB="0" anchor="b"/>
                </a:tc>
                <a:tc>
                  <a:txBody>
                    <a:bodyPr/>
                    <a:lstStyle/>
                    <a:p>
                      <a:r>
                        <a:rPr lang="en-IN" sz="2000">
                          <a:solidFill>
                            <a:srgbClr val="666666"/>
                          </a:solidFill>
                          <a:effectLst/>
                          <a:latin typeface="Verdana"/>
                        </a:rPr>
                        <a:t>85-90</a:t>
                      </a:r>
                    </a:p>
                  </a:txBody>
                  <a:tcPr marL="0" marR="0" marT="0" marB="0" anchor="b"/>
                </a:tc>
                <a:tc>
                  <a:txBody>
                    <a:bodyPr/>
                    <a:lstStyle/>
                    <a:p>
                      <a:r>
                        <a:rPr lang="en-IN" sz="2000" dirty="0">
                          <a:solidFill>
                            <a:srgbClr val="666666"/>
                          </a:solidFill>
                          <a:effectLst/>
                          <a:latin typeface="Verdana"/>
                        </a:rPr>
                        <a:t>6-8 weeks</a:t>
                      </a:r>
                    </a:p>
                  </a:txBody>
                  <a:tcPr marL="0" marR="0" marT="0" marB="0" anchor="b"/>
                </a:tc>
              </a:tr>
            </a:tbl>
          </a:graphicData>
        </a:graphic>
      </p:graphicFrame>
    </p:spTree>
    <p:extLst>
      <p:ext uri="{BB962C8B-B14F-4D97-AF65-F5344CB8AC3E}">
        <p14:creationId xmlns:p14="http://schemas.microsoft.com/office/powerpoint/2010/main" xmlns="" val="25711001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t>Table 1b: Cold Storage Requirement and Storage Life of Vegetables: </a:t>
            </a:r>
            <a:endParaRPr lang="en-IN"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2279090134"/>
              </p:ext>
            </p:extLst>
          </p:nvPr>
        </p:nvGraphicFramePr>
        <p:xfrm>
          <a:off x="1042988" y="2324100"/>
          <a:ext cx="6777035" cy="3060804"/>
        </p:xfrm>
        <a:graphic>
          <a:graphicData uri="http://schemas.openxmlformats.org/drawingml/2006/table">
            <a:tbl>
              <a:tblPr firstRow="1" bandRow="1">
                <a:tableStyleId>{5C22544A-7EE6-4342-B048-85BDC9FD1C3A}</a:tableStyleId>
              </a:tblPr>
              <a:tblGrid>
                <a:gridCol w="1355407"/>
                <a:gridCol w="1237501"/>
                <a:gridCol w="1473313"/>
                <a:gridCol w="1355407"/>
                <a:gridCol w="1355407"/>
              </a:tblGrid>
              <a:tr h="370840">
                <a:tc>
                  <a:txBody>
                    <a:bodyPr/>
                    <a:lstStyle/>
                    <a:p>
                      <a:pPr algn="ctr"/>
                      <a:r>
                        <a:rPr lang="en-IN" sz="2000" b="1" dirty="0">
                          <a:solidFill>
                            <a:schemeClr val="tx1"/>
                          </a:solidFill>
                          <a:effectLst/>
                          <a:latin typeface="Verdana"/>
                        </a:rPr>
                        <a:t>Sr.No</a:t>
                      </a:r>
                    </a:p>
                  </a:txBody>
                  <a:tcPr marL="0" marR="0" marT="0" marB="0" anchor="b"/>
                </a:tc>
                <a:tc>
                  <a:txBody>
                    <a:bodyPr/>
                    <a:lstStyle/>
                    <a:p>
                      <a:r>
                        <a:rPr lang="en-IN" sz="2000" b="1" dirty="0">
                          <a:solidFill>
                            <a:schemeClr val="tx1"/>
                          </a:solidFill>
                          <a:effectLst/>
                          <a:latin typeface="Verdana"/>
                        </a:rPr>
                        <a:t>Name of Fruit</a:t>
                      </a:r>
                    </a:p>
                  </a:txBody>
                  <a:tcPr marL="0" marR="0" marT="0" marB="0" anchor="b"/>
                </a:tc>
                <a:tc>
                  <a:txBody>
                    <a:bodyPr/>
                    <a:lstStyle/>
                    <a:p>
                      <a:r>
                        <a:rPr lang="en-IN" sz="2000" b="1" dirty="0">
                          <a:solidFill>
                            <a:schemeClr val="tx1"/>
                          </a:solidFill>
                          <a:effectLst/>
                          <a:latin typeface="Verdana"/>
                        </a:rPr>
                        <a:t>Storage Temp</a:t>
                      </a:r>
                    </a:p>
                  </a:txBody>
                  <a:tcPr marL="0" marR="0" marT="0" marB="0" anchor="b"/>
                </a:tc>
                <a:tc>
                  <a:txBody>
                    <a:bodyPr/>
                    <a:lstStyle/>
                    <a:p>
                      <a:r>
                        <a:rPr lang="en-IN" sz="2000" b="1">
                          <a:solidFill>
                            <a:schemeClr val="tx1"/>
                          </a:solidFill>
                          <a:effectLst/>
                          <a:latin typeface="Verdana"/>
                        </a:rPr>
                        <a:t>R.H%</a:t>
                      </a:r>
                    </a:p>
                  </a:txBody>
                  <a:tcPr marL="0" marR="0" marT="0" marB="0" anchor="b"/>
                </a:tc>
                <a:tc>
                  <a:txBody>
                    <a:bodyPr/>
                    <a:lstStyle/>
                    <a:p>
                      <a:r>
                        <a:rPr lang="en-IN" sz="2000" b="1" dirty="0">
                          <a:solidFill>
                            <a:schemeClr val="tx1"/>
                          </a:solidFill>
                          <a:effectLst/>
                          <a:latin typeface="Verdana"/>
                        </a:rPr>
                        <a:t>Approximate Life</a:t>
                      </a:r>
                    </a:p>
                  </a:txBody>
                  <a:tcPr marL="0" marR="0" marT="0" marB="0" anchor="b"/>
                </a:tc>
              </a:tr>
              <a:tr h="370840">
                <a:tc>
                  <a:txBody>
                    <a:bodyPr/>
                    <a:lstStyle/>
                    <a:p>
                      <a:pPr algn="ctr"/>
                      <a:r>
                        <a:rPr lang="en-IN" sz="2000" dirty="0">
                          <a:solidFill>
                            <a:srgbClr val="666666"/>
                          </a:solidFill>
                          <a:effectLst/>
                          <a:latin typeface="Verdana"/>
                        </a:rPr>
                        <a:t>1</a:t>
                      </a:r>
                    </a:p>
                  </a:txBody>
                  <a:tcPr marL="0" marR="0" marT="0" marB="0" anchor="b"/>
                </a:tc>
                <a:tc>
                  <a:txBody>
                    <a:bodyPr/>
                    <a:lstStyle/>
                    <a:p>
                      <a:r>
                        <a:rPr lang="en-IN" sz="2000">
                          <a:solidFill>
                            <a:srgbClr val="666666"/>
                          </a:solidFill>
                          <a:effectLst/>
                          <a:latin typeface="Verdana"/>
                        </a:rPr>
                        <a:t>Cabbage</a:t>
                      </a:r>
                    </a:p>
                  </a:txBody>
                  <a:tcPr marL="0" marR="0" marT="0" marB="0" anchor="b"/>
                </a:tc>
                <a:tc>
                  <a:txBody>
                    <a:bodyPr/>
                    <a:lstStyle/>
                    <a:p>
                      <a:r>
                        <a:rPr lang="en-IN" sz="2000" dirty="0">
                          <a:solidFill>
                            <a:srgbClr val="666666"/>
                          </a:solidFill>
                          <a:effectLst/>
                          <a:latin typeface="Verdana"/>
                        </a:rPr>
                        <a:t>0 -2.5</a:t>
                      </a:r>
                    </a:p>
                  </a:txBody>
                  <a:tcPr marL="0" marR="0" marT="0" marB="0" anchor="b"/>
                </a:tc>
                <a:tc>
                  <a:txBody>
                    <a:bodyPr/>
                    <a:lstStyle/>
                    <a:p>
                      <a:r>
                        <a:rPr lang="en-IN" sz="2000" dirty="0">
                          <a:solidFill>
                            <a:srgbClr val="666666"/>
                          </a:solidFill>
                          <a:effectLst/>
                          <a:latin typeface="Verdana"/>
                        </a:rPr>
                        <a:t>90-95</a:t>
                      </a:r>
                    </a:p>
                  </a:txBody>
                  <a:tcPr marL="0" marR="0" marT="0" marB="0" anchor="b"/>
                </a:tc>
                <a:tc>
                  <a:txBody>
                    <a:bodyPr/>
                    <a:lstStyle/>
                    <a:p>
                      <a:r>
                        <a:rPr lang="en-IN" sz="2000" dirty="0">
                          <a:solidFill>
                            <a:srgbClr val="666666"/>
                          </a:solidFill>
                          <a:effectLst/>
                          <a:latin typeface="Verdana"/>
                        </a:rPr>
                        <a:t>3-4 month </a:t>
                      </a:r>
                    </a:p>
                  </a:txBody>
                  <a:tcPr marL="0" marR="0" marT="0" marB="0" anchor="b"/>
                </a:tc>
              </a:tr>
              <a:tr h="370840">
                <a:tc>
                  <a:txBody>
                    <a:bodyPr/>
                    <a:lstStyle/>
                    <a:p>
                      <a:pPr algn="ctr"/>
                      <a:r>
                        <a:rPr lang="en-IN" sz="2000" dirty="0">
                          <a:solidFill>
                            <a:srgbClr val="666666"/>
                          </a:solidFill>
                          <a:effectLst/>
                          <a:latin typeface="Verdana"/>
                        </a:rPr>
                        <a:t>2</a:t>
                      </a:r>
                    </a:p>
                  </a:txBody>
                  <a:tcPr marL="0" marR="0" marT="0" marB="0" anchor="b"/>
                </a:tc>
                <a:tc>
                  <a:txBody>
                    <a:bodyPr/>
                    <a:lstStyle/>
                    <a:p>
                      <a:r>
                        <a:rPr lang="en-IN" sz="2000" dirty="0">
                          <a:solidFill>
                            <a:srgbClr val="666666"/>
                          </a:solidFill>
                          <a:effectLst/>
                          <a:latin typeface="Verdana"/>
                        </a:rPr>
                        <a:t>Potato</a:t>
                      </a:r>
                    </a:p>
                  </a:txBody>
                  <a:tcPr marL="0" marR="0" marT="0" marB="0" anchor="b"/>
                </a:tc>
                <a:tc>
                  <a:txBody>
                    <a:bodyPr/>
                    <a:lstStyle/>
                    <a:p>
                      <a:r>
                        <a:rPr lang="en-IN" sz="2000">
                          <a:solidFill>
                            <a:srgbClr val="666666"/>
                          </a:solidFill>
                          <a:effectLst/>
                          <a:latin typeface="Verdana"/>
                        </a:rPr>
                        <a:t>0 -2.5</a:t>
                      </a:r>
                    </a:p>
                  </a:txBody>
                  <a:tcPr marL="0" marR="0" marT="0" marB="0" anchor="b"/>
                </a:tc>
                <a:tc>
                  <a:txBody>
                    <a:bodyPr/>
                    <a:lstStyle/>
                    <a:p>
                      <a:r>
                        <a:rPr lang="en-IN" sz="2000">
                          <a:solidFill>
                            <a:srgbClr val="666666"/>
                          </a:solidFill>
                          <a:effectLst/>
                          <a:latin typeface="Verdana"/>
                        </a:rPr>
                        <a:t>85-90</a:t>
                      </a:r>
                    </a:p>
                  </a:txBody>
                  <a:tcPr marL="0" marR="0" marT="0" marB="0" anchor="b"/>
                </a:tc>
                <a:tc>
                  <a:txBody>
                    <a:bodyPr/>
                    <a:lstStyle/>
                    <a:p>
                      <a:r>
                        <a:rPr lang="en-IN" sz="2000">
                          <a:solidFill>
                            <a:srgbClr val="666666"/>
                          </a:solidFill>
                          <a:effectLst/>
                          <a:latin typeface="Verdana"/>
                        </a:rPr>
                        <a:t>4 months</a:t>
                      </a:r>
                    </a:p>
                  </a:txBody>
                  <a:tcPr marL="0" marR="0" marT="0" marB="0" anchor="b"/>
                </a:tc>
              </a:tr>
              <a:tr h="370840">
                <a:tc>
                  <a:txBody>
                    <a:bodyPr/>
                    <a:lstStyle/>
                    <a:p>
                      <a:pPr algn="ctr"/>
                      <a:r>
                        <a:rPr lang="en-IN" sz="2000">
                          <a:solidFill>
                            <a:srgbClr val="666666"/>
                          </a:solidFill>
                          <a:effectLst/>
                          <a:latin typeface="Verdana"/>
                        </a:rPr>
                        <a:t>3</a:t>
                      </a:r>
                    </a:p>
                  </a:txBody>
                  <a:tcPr marL="0" marR="0" marT="0" marB="0" anchor="b"/>
                </a:tc>
                <a:tc>
                  <a:txBody>
                    <a:bodyPr/>
                    <a:lstStyle/>
                    <a:p>
                      <a:r>
                        <a:rPr lang="en-IN" sz="2000" dirty="0">
                          <a:solidFill>
                            <a:srgbClr val="666666"/>
                          </a:solidFill>
                          <a:effectLst/>
                          <a:latin typeface="Verdana"/>
                        </a:rPr>
                        <a:t>Peas</a:t>
                      </a:r>
                    </a:p>
                  </a:txBody>
                  <a:tcPr marL="0" marR="0" marT="0" marB="0" anchor="b"/>
                </a:tc>
                <a:tc>
                  <a:txBody>
                    <a:bodyPr/>
                    <a:lstStyle/>
                    <a:p>
                      <a:r>
                        <a:rPr lang="en-IN" sz="2000" dirty="0">
                          <a:solidFill>
                            <a:srgbClr val="666666"/>
                          </a:solidFill>
                          <a:effectLst/>
                          <a:latin typeface="Verdana"/>
                        </a:rPr>
                        <a:t>0 -2.5</a:t>
                      </a:r>
                    </a:p>
                  </a:txBody>
                  <a:tcPr marL="0" marR="0" marT="0" marB="0" anchor="b"/>
                </a:tc>
                <a:tc>
                  <a:txBody>
                    <a:bodyPr/>
                    <a:lstStyle/>
                    <a:p>
                      <a:r>
                        <a:rPr lang="en-IN" sz="2000">
                          <a:solidFill>
                            <a:srgbClr val="666666"/>
                          </a:solidFill>
                          <a:effectLst/>
                          <a:latin typeface="Verdana"/>
                        </a:rPr>
                        <a:t>85-90</a:t>
                      </a:r>
                    </a:p>
                  </a:txBody>
                  <a:tcPr marL="0" marR="0" marT="0" marB="0" anchor="b"/>
                </a:tc>
                <a:tc>
                  <a:txBody>
                    <a:bodyPr/>
                    <a:lstStyle/>
                    <a:p>
                      <a:r>
                        <a:rPr lang="en-IN" sz="2000">
                          <a:solidFill>
                            <a:srgbClr val="666666"/>
                          </a:solidFill>
                          <a:effectLst/>
                          <a:latin typeface="Verdana"/>
                        </a:rPr>
                        <a:t>1 -3 weeks</a:t>
                      </a:r>
                    </a:p>
                  </a:txBody>
                  <a:tcPr marL="0" marR="0" marT="0" marB="0" anchor="b"/>
                </a:tc>
              </a:tr>
              <a:tr h="370840">
                <a:tc>
                  <a:txBody>
                    <a:bodyPr/>
                    <a:lstStyle/>
                    <a:p>
                      <a:pPr algn="ctr"/>
                      <a:r>
                        <a:rPr lang="en-IN" sz="2000">
                          <a:solidFill>
                            <a:srgbClr val="666666"/>
                          </a:solidFill>
                          <a:effectLst/>
                          <a:latin typeface="Verdana"/>
                        </a:rPr>
                        <a:t>4</a:t>
                      </a:r>
                    </a:p>
                  </a:txBody>
                  <a:tcPr marL="0" marR="0" marT="0" marB="0" anchor="b"/>
                </a:tc>
                <a:tc>
                  <a:txBody>
                    <a:bodyPr/>
                    <a:lstStyle/>
                    <a:p>
                      <a:r>
                        <a:rPr lang="en-IN" sz="2000">
                          <a:solidFill>
                            <a:srgbClr val="666666"/>
                          </a:solidFill>
                          <a:effectLst/>
                          <a:latin typeface="Verdana"/>
                        </a:rPr>
                        <a:t>Okra</a:t>
                      </a:r>
                    </a:p>
                  </a:txBody>
                  <a:tcPr marL="0" marR="0" marT="0" marB="0" anchor="b"/>
                </a:tc>
                <a:tc>
                  <a:txBody>
                    <a:bodyPr/>
                    <a:lstStyle/>
                    <a:p>
                      <a:r>
                        <a:rPr lang="en-IN" sz="2000" dirty="0">
                          <a:solidFill>
                            <a:srgbClr val="666666"/>
                          </a:solidFill>
                          <a:effectLst/>
                          <a:latin typeface="Verdana"/>
                        </a:rPr>
                        <a:t>7.5</a:t>
                      </a:r>
                    </a:p>
                  </a:txBody>
                  <a:tcPr marL="0" marR="0" marT="0" marB="0" anchor="b"/>
                </a:tc>
                <a:tc>
                  <a:txBody>
                    <a:bodyPr/>
                    <a:lstStyle/>
                    <a:p>
                      <a:r>
                        <a:rPr lang="en-IN" sz="2000">
                          <a:solidFill>
                            <a:srgbClr val="666666"/>
                          </a:solidFill>
                          <a:effectLst/>
                          <a:latin typeface="Verdana"/>
                        </a:rPr>
                        <a:t>90-95</a:t>
                      </a:r>
                    </a:p>
                  </a:txBody>
                  <a:tcPr marL="0" marR="0" marT="0" marB="0" anchor="b"/>
                </a:tc>
                <a:tc>
                  <a:txBody>
                    <a:bodyPr/>
                    <a:lstStyle/>
                    <a:p>
                      <a:r>
                        <a:rPr lang="en-IN" sz="2000">
                          <a:solidFill>
                            <a:srgbClr val="666666"/>
                          </a:solidFill>
                          <a:effectLst/>
                          <a:latin typeface="Verdana"/>
                        </a:rPr>
                        <a:t>7-10 days</a:t>
                      </a:r>
                    </a:p>
                  </a:txBody>
                  <a:tcPr marL="0" marR="0" marT="0" marB="0" anchor="b"/>
                </a:tc>
              </a:tr>
              <a:tr h="729084">
                <a:tc>
                  <a:txBody>
                    <a:bodyPr/>
                    <a:lstStyle/>
                    <a:p>
                      <a:pPr algn="ctr"/>
                      <a:r>
                        <a:rPr lang="en-IN" sz="2000">
                          <a:solidFill>
                            <a:srgbClr val="666666"/>
                          </a:solidFill>
                          <a:effectLst/>
                          <a:latin typeface="Verdana"/>
                        </a:rPr>
                        <a:t>5</a:t>
                      </a:r>
                    </a:p>
                  </a:txBody>
                  <a:tcPr marL="0" marR="0" marT="0" marB="0" anchor="b"/>
                </a:tc>
                <a:tc>
                  <a:txBody>
                    <a:bodyPr/>
                    <a:lstStyle/>
                    <a:p>
                      <a:r>
                        <a:rPr lang="en-IN" sz="2000">
                          <a:solidFill>
                            <a:srgbClr val="666666"/>
                          </a:solidFill>
                          <a:effectLst/>
                          <a:latin typeface="Verdana"/>
                        </a:rPr>
                        <a:t>Tomato ripe</a:t>
                      </a:r>
                    </a:p>
                  </a:txBody>
                  <a:tcPr marL="0" marR="0" marT="0" marB="0" anchor="b"/>
                </a:tc>
                <a:tc>
                  <a:txBody>
                    <a:bodyPr/>
                    <a:lstStyle/>
                    <a:p>
                      <a:r>
                        <a:rPr lang="en-IN" sz="2000" dirty="0">
                          <a:solidFill>
                            <a:srgbClr val="666666"/>
                          </a:solidFill>
                          <a:effectLst/>
                          <a:latin typeface="Verdana"/>
                        </a:rPr>
                        <a:t>4.5-10</a:t>
                      </a:r>
                    </a:p>
                  </a:txBody>
                  <a:tcPr marL="0" marR="0" marT="0" marB="0" anchor="b"/>
                </a:tc>
                <a:tc>
                  <a:txBody>
                    <a:bodyPr/>
                    <a:lstStyle/>
                    <a:p>
                      <a:r>
                        <a:rPr lang="en-IN" sz="2000" dirty="0">
                          <a:solidFill>
                            <a:srgbClr val="666666"/>
                          </a:solidFill>
                          <a:effectLst/>
                          <a:latin typeface="Verdana"/>
                        </a:rPr>
                        <a:t>85-90</a:t>
                      </a:r>
                    </a:p>
                  </a:txBody>
                  <a:tcPr marL="0" marR="0" marT="0" marB="0" anchor="b"/>
                </a:tc>
                <a:tc>
                  <a:txBody>
                    <a:bodyPr/>
                    <a:lstStyle/>
                    <a:p>
                      <a:r>
                        <a:rPr lang="en-IN" sz="2000" dirty="0">
                          <a:solidFill>
                            <a:srgbClr val="666666"/>
                          </a:solidFill>
                          <a:effectLst/>
                          <a:latin typeface="Verdana"/>
                        </a:rPr>
                        <a:t>4-7 days</a:t>
                      </a:r>
                    </a:p>
                  </a:txBody>
                  <a:tcPr marL="0" marR="0" marT="0" marB="0" anchor="b"/>
                </a:tc>
              </a:tr>
            </a:tbl>
          </a:graphicData>
        </a:graphic>
      </p:graphicFrame>
    </p:spTree>
    <p:extLst>
      <p:ext uri="{BB962C8B-B14F-4D97-AF65-F5344CB8AC3E}">
        <p14:creationId xmlns:p14="http://schemas.microsoft.com/office/powerpoint/2010/main" xmlns="" val="42139228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836712"/>
            <a:ext cx="7024744" cy="648072"/>
          </a:xfrm>
        </p:spPr>
        <p:txBody>
          <a:bodyPr>
            <a:normAutofit fontScale="90000"/>
          </a:bodyPr>
          <a:lstStyle/>
          <a:p>
            <a:r>
              <a:rPr lang="en-US" dirty="0" smtClean="0"/>
              <a:t>COLD STORAGE</a:t>
            </a:r>
            <a:endParaRPr lang="en-IN" dirty="0"/>
          </a:p>
        </p:txBody>
      </p:sp>
      <p:sp>
        <p:nvSpPr>
          <p:cNvPr id="3" name="Content Placeholder 2"/>
          <p:cNvSpPr>
            <a:spLocks noGrp="1"/>
          </p:cNvSpPr>
          <p:nvPr>
            <p:ph idx="1"/>
          </p:nvPr>
        </p:nvSpPr>
        <p:spPr>
          <a:xfrm>
            <a:off x="755576" y="1628800"/>
            <a:ext cx="7065349" cy="4392488"/>
          </a:xfrm>
        </p:spPr>
        <p:txBody>
          <a:bodyPr>
            <a:normAutofit/>
          </a:bodyPr>
          <a:lstStyle/>
          <a:p>
            <a:pPr marL="68580" indent="0">
              <a:buNone/>
            </a:pPr>
            <a:endParaRPr lang="en-US" b="1" dirty="0"/>
          </a:p>
          <a:p>
            <a:pPr marL="68580" indent="0">
              <a:buNone/>
            </a:pPr>
            <a:endParaRPr lang="en-US" sz="1100"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00125" y="1700807"/>
            <a:ext cx="6524203" cy="37444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97324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ontent Placeholder 37"/>
          <p:cNvSpPr>
            <a:spLocks noGrp="1"/>
          </p:cNvSpPr>
          <p:nvPr>
            <p:ph idx="1"/>
          </p:nvPr>
        </p:nvSpPr>
        <p:spPr>
          <a:xfrm>
            <a:off x="1043492" y="1052736"/>
            <a:ext cx="6777317" cy="4779893"/>
          </a:xfrm>
        </p:spPr>
        <p:txBody>
          <a:bodyPr>
            <a:normAutofit fontScale="25000" lnSpcReduction="20000"/>
          </a:bodyPr>
          <a:lstStyle/>
          <a:p>
            <a:pPr marL="68580" indent="0">
              <a:buNone/>
            </a:pPr>
            <a:endParaRPr lang="en-US" b="1" dirty="0"/>
          </a:p>
          <a:p>
            <a:r>
              <a:rPr lang="en-US" sz="8000" dirty="0" smtClean="0"/>
              <a:t> </a:t>
            </a:r>
            <a:r>
              <a:rPr lang="en-US" sz="8000" dirty="0"/>
              <a:t>Cold storage involves many physiological and biological problems.</a:t>
            </a:r>
          </a:p>
          <a:p>
            <a:r>
              <a:rPr lang="en-US" sz="8000" dirty="0"/>
              <a:t> In the storage of fruits, it is always described to prolong ripening for as long as long possible and to delay the breaking down processes.</a:t>
            </a:r>
          </a:p>
          <a:p>
            <a:r>
              <a:rPr lang="en-US" sz="8000" dirty="0"/>
              <a:t> Even after harvesting of the fruits the process of respiration continues and brings about ripening change in colour softening of flesh, increase in sugar content and development of flavour. </a:t>
            </a:r>
          </a:p>
          <a:p>
            <a:r>
              <a:rPr lang="en-US" sz="8000" dirty="0" smtClean="0"/>
              <a:t>The successful cold storage of fruit and vegetables depends on a number of factors.</a:t>
            </a:r>
          </a:p>
          <a:p>
            <a:r>
              <a:rPr lang="en-US" sz="8000" dirty="0" smtClean="0"/>
              <a:t>These </a:t>
            </a:r>
            <a:r>
              <a:rPr lang="en-US" sz="8000" dirty="0"/>
              <a:t>changes occur more rapidly at higher temperatures. </a:t>
            </a:r>
          </a:p>
          <a:p>
            <a:r>
              <a:rPr lang="en-US" sz="8000" dirty="0"/>
              <a:t>This means that the lower the temperature of storage the longer would be the storage life of the fruit and vegetable but the fruit is disorganized resulting in physiological injuries such as development of pitting on the skin, change of colour and internal breakdown.</a:t>
            </a:r>
          </a:p>
          <a:p>
            <a:endParaRPr lang="en-IN" sz="8000" dirty="0"/>
          </a:p>
        </p:txBody>
      </p:sp>
    </p:spTree>
    <p:extLst>
      <p:ext uri="{BB962C8B-B14F-4D97-AF65-F5344CB8AC3E}">
        <p14:creationId xmlns:p14="http://schemas.microsoft.com/office/powerpoint/2010/main" xmlns="" val="830505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CONCLUSION</a:t>
            </a:r>
            <a:endParaRPr lang="en-IN" dirty="0"/>
          </a:p>
        </p:txBody>
      </p:sp>
      <p:sp>
        <p:nvSpPr>
          <p:cNvPr id="3" name="Content Placeholder 2"/>
          <p:cNvSpPr>
            <a:spLocks noGrp="1"/>
          </p:cNvSpPr>
          <p:nvPr>
            <p:ph idx="1"/>
          </p:nvPr>
        </p:nvSpPr>
        <p:spPr/>
        <p:txBody>
          <a:bodyPr/>
          <a:lstStyle/>
          <a:p>
            <a:endParaRPr lang="en-IN" smtClean="0"/>
          </a:p>
          <a:p>
            <a:endParaRPr lang="en-IN" smtClean="0"/>
          </a:p>
          <a:p>
            <a:endParaRPr lang="en-IN" smtClean="0"/>
          </a:p>
          <a:p>
            <a:endParaRPr lang="en-IN" smtClean="0"/>
          </a:p>
          <a:p>
            <a:endParaRPr lang="en-IN" smtClean="0"/>
          </a:p>
          <a:p>
            <a:endParaRPr lang="en-IN" smtClean="0"/>
          </a:p>
          <a:p>
            <a:endParaRPr lang="en-IN" smtClean="0"/>
          </a:p>
          <a:p>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31640" y="2492896"/>
            <a:ext cx="5256584" cy="29523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28639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itle 1"/>
          <p:cNvSpPr>
            <a:spLocks noGrp="1"/>
          </p:cNvSpPr>
          <p:nvPr>
            <p:ph idx="1"/>
          </p:nvPr>
        </p:nvSpPr>
        <p:spPr>
          <a:xfrm>
            <a:off x="1042988" y="1268413"/>
            <a:ext cx="6777037" cy="4564062"/>
          </a:xfrm>
        </p:spPr>
        <p:txBody>
          <a:bodyPr>
            <a:normAutofit lnSpcReduction="10000"/>
          </a:bodyPr>
          <a:lstStyle/>
          <a:p>
            <a:r>
              <a:rPr lang="en-IN" sz="2000" dirty="0" smtClean="0"/>
              <a:t>India produces around 150 million tonnes of fruits and vegetables, but the annual wastage is estimated at Rs.100 billion, according to a government task force.</a:t>
            </a:r>
          </a:p>
          <a:p>
            <a:r>
              <a:rPr lang="en-IN" sz="2000" dirty="0" smtClean="0"/>
              <a:t>To reduce wastage, fruits and vegetables have to be handled carefully and post harvest handling and packing facilities should be improved, the  report states.</a:t>
            </a:r>
          </a:p>
          <a:p>
            <a:r>
              <a:rPr lang="en-IN" sz="2000" dirty="0" smtClean="0"/>
              <a:t>Post – harvest loss of fruits and vegetables can be considerably minimized and their storage life can be greatly increased by careful manipulation of these factors.</a:t>
            </a:r>
          </a:p>
          <a:p>
            <a:r>
              <a:rPr lang="en-IN" sz="2000" dirty="0" smtClean="0"/>
              <a:t>The loss can be minimized by adopting necessary cultural operations, careful handling and packaging.</a:t>
            </a:r>
          </a:p>
          <a:p>
            <a:endParaRPr lang="en-IN" sz="2000" dirty="0"/>
          </a:p>
          <a:p>
            <a:endParaRPr lang="en-IN" sz="2000" dirty="0"/>
          </a:p>
        </p:txBody>
      </p:sp>
    </p:spTree>
    <p:extLst>
      <p:ext uri="{BB962C8B-B14F-4D97-AF65-F5344CB8AC3E}">
        <p14:creationId xmlns:p14="http://schemas.microsoft.com/office/powerpoint/2010/main" xmlns="" val="1818609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980728"/>
            <a:ext cx="7488948" cy="4779893"/>
          </a:xfrm>
        </p:spPr>
        <p:txBody>
          <a:bodyPr/>
          <a:lstStyle/>
          <a:p>
            <a:r>
              <a:rPr lang="en-IN" sz="2000" dirty="0" smtClean="0"/>
              <a:t>The use of appropriate chemicals at pre and post-harvest stage, may extend the availability of fruits and vegetables over a long period by protecting them from microbial as well as environmental damage</a:t>
            </a:r>
            <a:r>
              <a:rPr lang="en-IN" dirty="0" smtClean="0"/>
              <a:t>.  </a:t>
            </a:r>
          </a:p>
          <a:p>
            <a:r>
              <a:rPr lang="en-IN" sz="2000" dirty="0" smtClean="0"/>
              <a:t>Quality cannot be improved after harvest. It  is therefore important to harvest vegetables  at optimum maturity.</a:t>
            </a:r>
          </a:p>
          <a:p>
            <a:r>
              <a:rPr lang="en-IN" sz="2000" dirty="0" smtClean="0"/>
              <a:t>Cleaning, sorting, grading, packaging , storing and transportation are the major post- harvest activities and that should be done appropriately and timely.</a:t>
            </a:r>
            <a:endParaRPr lang="en-IN" sz="2000" dirty="0"/>
          </a:p>
        </p:txBody>
      </p:sp>
    </p:spTree>
    <p:extLst>
      <p:ext uri="{BB962C8B-B14F-4D97-AF65-F5344CB8AC3E}">
        <p14:creationId xmlns:p14="http://schemas.microsoft.com/office/powerpoint/2010/main" xmlns="" val="685166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POST HARVEST TECHNOLOGY</a:t>
            </a:r>
            <a:endParaRPr lang="en-IN"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75657" y="2708920"/>
            <a:ext cx="5400599" cy="33017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155285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7024744" cy="1143000"/>
          </a:xfrm>
        </p:spPr>
        <p:txBody>
          <a:bodyPr>
            <a:normAutofit/>
          </a:bodyPr>
          <a:lstStyle/>
          <a:p>
            <a:r>
              <a:rPr lang="en-IN" sz="2700" dirty="0" smtClean="0"/>
              <a:t>What is Post Harvest Technology</a:t>
            </a:r>
            <a:r>
              <a:rPr lang="en-IN" dirty="0" smtClean="0"/>
              <a:t>?</a:t>
            </a:r>
            <a:endParaRPr lang="en-IN" dirty="0"/>
          </a:p>
        </p:txBody>
      </p:sp>
      <p:sp>
        <p:nvSpPr>
          <p:cNvPr id="3" name="Content Placeholder 2"/>
          <p:cNvSpPr>
            <a:spLocks noGrp="1"/>
          </p:cNvSpPr>
          <p:nvPr>
            <p:ph idx="1"/>
          </p:nvPr>
        </p:nvSpPr>
        <p:spPr>
          <a:xfrm>
            <a:off x="755576" y="1844824"/>
            <a:ext cx="7065233" cy="3987805"/>
          </a:xfrm>
        </p:spPr>
        <p:txBody>
          <a:bodyPr>
            <a:normAutofit/>
          </a:bodyPr>
          <a:lstStyle/>
          <a:p>
            <a:r>
              <a:rPr lang="en-US" sz="2000" dirty="0"/>
              <a:t>In agriculture, postharvest handling is the stage of crop production immediately following harvest, including cooling, cleaning, sorting and packing</a:t>
            </a:r>
            <a:r>
              <a:rPr lang="en-US" sz="2000" dirty="0" smtClean="0"/>
              <a:t>. </a:t>
            </a:r>
          </a:p>
          <a:p>
            <a:r>
              <a:rPr lang="en-US" sz="2000" dirty="0" smtClean="0"/>
              <a:t> </a:t>
            </a:r>
            <a:r>
              <a:rPr lang="en-US" sz="2000" dirty="0"/>
              <a:t>The instant a crop is removed from the ground, or separated from its parent plant, it begins to deteriorate. </a:t>
            </a:r>
            <a:endParaRPr lang="en-US" sz="2000" dirty="0" smtClean="0"/>
          </a:p>
          <a:p>
            <a:r>
              <a:rPr lang="en-US" sz="2000" dirty="0" smtClean="0"/>
              <a:t>Postharvest </a:t>
            </a:r>
            <a:r>
              <a:rPr lang="en-US" sz="2000" dirty="0"/>
              <a:t>treatment largely determines final quality, whether a crop is sold for fresh consumption, or used as an ingredient in a processed food product.</a:t>
            </a:r>
            <a:endParaRPr lang="en-IN" sz="2000" dirty="0"/>
          </a:p>
        </p:txBody>
      </p:sp>
    </p:spTree>
    <p:extLst>
      <p:ext uri="{BB962C8B-B14F-4D97-AF65-F5344CB8AC3E}">
        <p14:creationId xmlns:p14="http://schemas.microsoft.com/office/powerpoint/2010/main" xmlns="" val="293441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557807"/>
            <a:ext cx="7024744" cy="1143000"/>
          </a:xfrm>
        </p:spPr>
        <p:txBody>
          <a:bodyPr/>
          <a:lstStyle/>
          <a:p>
            <a:r>
              <a:rPr lang="en-IN" sz="3600" b="1" dirty="0" smtClean="0"/>
              <a:t>MATURITY </a:t>
            </a:r>
            <a:r>
              <a:rPr lang="en-IN" b="1" dirty="0" smtClean="0"/>
              <a:t>    </a:t>
            </a:r>
            <a:endParaRPr lang="en-IN" b="1" dirty="0"/>
          </a:p>
        </p:txBody>
      </p:sp>
      <p:sp>
        <p:nvSpPr>
          <p:cNvPr id="3" name="Content Placeholder 2"/>
          <p:cNvSpPr>
            <a:spLocks noGrp="1"/>
          </p:cNvSpPr>
          <p:nvPr>
            <p:ph idx="1"/>
          </p:nvPr>
        </p:nvSpPr>
        <p:spPr>
          <a:xfrm>
            <a:off x="827584" y="2323652"/>
            <a:ext cx="6993225" cy="3913660"/>
          </a:xfrm>
        </p:spPr>
        <p:txBody>
          <a:bodyPr>
            <a:normAutofit/>
          </a:bodyPr>
          <a:lstStyle/>
          <a:p>
            <a:endParaRPr lang="en-US" dirty="0" smtClean="0"/>
          </a:p>
          <a:p>
            <a:endParaRPr lang="en-US" dirty="0"/>
          </a:p>
          <a:p>
            <a:endParaRPr lang="en-US" dirty="0" smtClean="0"/>
          </a:p>
          <a:p>
            <a:r>
              <a:rPr lang="en-US" sz="2000" dirty="0" smtClean="0"/>
              <a:t>Maturity </a:t>
            </a:r>
            <a:r>
              <a:rPr lang="en-US" sz="2000" dirty="0"/>
              <a:t>can be described as the attainment of the particular size or stage after which ripening takes place</a:t>
            </a:r>
            <a:r>
              <a:rPr lang="en-US" sz="2000" dirty="0" smtClean="0"/>
              <a:t>. </a:t>
            </a:r>
            <a:endParaRPr lang="en-US" sz="2000" dirty="0"/>
          </a:p>
          <a:p>
            <a:r>
              <a:rPr lang="en-US" sz="2000" dirty="0"/>
              <a:t>On the other hand, ripening means the qualitative changes in fruits after maturity of which it become edible. </a:t>
            </a:r>
            <a:endParaRPr lang="en-US" sz="2000" dirty="0" smtClean="0"/>
          </a:p>
          <a:p>
            <a:endParaRPr lang="en-US" b="1" dirty="0"/>
          </a:p>
          <a:p>
            <a:pPr marL="68580" indent="0">
              <a:buNone/>
            </a:pPr>
            <a:endParaRPr lang="en-US" b="1" dirty="0" smtClean="0"/>
          </a:p>
          <a:p>
            <a:endParaRPr lang="en-US" b="1" dirty="0"/>
          </a:p>
          <a:p>
            <a:endParaRPr lang="en-US" b="1" dirty="0" smtClean="0"/>
          </a:p>
          <a:p>
            <a:endParaRPr lang="en-US"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47663" y="1700807"/>
            <a:ext cx="3655077" cy="18002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8294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836712"/>
            <a:ext cx="7024744" cy="1143000"/>
          </a:xfrm>
        </p:spPr>
        <p:txBody>
          <a:bodyPr>
            <a:normAutofit fontScale="90000"/>
          </a:bodyPr>
          <a:lstStyle/>
          <a:p>
            <a:r>
              <a:rPr lang="en-US" dirty="0" smtClean="0"/>
              <a:t> </a:t>
            </a:r>
            <a:r>
              <a:rPr lang="en-US" dirty="0"/>
              <a:t/>
            </a:r>
            <a:br>
              <a:rPr lang="en-US" dirty="0"/>
            </a:br>
            <a:r>
              <a:rPr lang="en-US" b="1" dirty="0"/>
              <a:t>Various Maturity </a:t>
            </a:r>
            <a:r>
              <a:rPr lang="en-US" b="1" dirty="0" smtClean="0"/>
              <a:t>Factors </a:t>
            </a:r>
            <a:r>
              <a:rPr lang="en-US" b="1" dirty="0"/>
              <a:t/>
            </a:r>
            <a:br>
              <a:rPr lang="en-US" b="1" dirty="0"/>
            </a:br>
            <a:endParaRPr lang="en-IN" dirty="0"/>
          </a:p>
        </p:txBody>
      </p:sp>
      <p:sp>
        <p:nvSpPr>
          <p:cNvPr id="3" name="Content Placeholder 2"/>
          <p:cNvSpPr>
            <a:spLocks noGrp="1"/>
          </p:cNvSpPr>
          <p:nvPr>
            <p:ph idx="1"/>
          </p:nvPr>
        </p:nvSpPr>
        <p:spPr>
          <a:xfrm>
            <a:off x="755576" y="1556792"/>
            <a:ext cx="7560840" cy="4896544"/>
          </a:xfrm>
        </p:spPr>
        <p:txBody>
          <a:bodyPr>
            <a:noAutofit/>
          </a:bodyPr>
          <a:lstStyle/>
          <a:p>
            <a:pPr marL="68580" indent="0">
              <a:buNone/>
            </a:pPr>
            <a:r>
              <a:rPr lang="en-US" dirty="0" smtClean="0"/>
              <a:t>i) </a:t>
            </a:r>
            <a:r>
              <a:rPr lang="en-US" dirty="0"/>
              <a:t>Number of days from fruit </a:t>
            </a:r>
            <a:r>
              <a:rPr lang="en-US" dirty="0" smtClean="0"/>
              <a:t>set,</a:t>
            </a:r>
          </a:p>
          <a:p>
            <a:pPr marL="68580" indent="0">
              <a:buNone/>
            </a:pPr>
            <a:r>
              <a:rPr lang="en-US" dirty="0"/>
              <a:t>ii) Visual </a:t>
            </a:r>
            <a:r>
              <a:rPr lang="en-US" dirty="0" smtClean="0"/>
              <a:t>indicators</a:t>
            </a:r>
            <a:r>
              <a:rPr lang="en-US" dirty="0"/>
              <a:t>,</a:t>
            </a:r>
            <a:br>
              <a:rPr lang="en-US" dirty="0"/>
            </a:br>
            <a:r>
              <a:rPr lang="en-US" dirty="0"/>
              <a:t>iii) Size of fruits,</a:t>
            </a:r>
            <a:br>
              <a:rPr lang="en-US" dirty="0"/>
            </a:br>
            <a:r>
              <a:rPr lang="en-US" dirty="0"/>
              <a:t>iv) Shape of fruit,</a:t>
            </a:r>
            <a:br>
              <a:rPr lang="en-US" dirty="0"/>
            </a:br>
            <a:r>
              <a:rPr lang="en-US" dirty="0"/>
              <a:t>v) Colour of </a:t>
            </a:r>
            <a:r>
              <a:rPr lang="en-US" dirty="0" smtClean="0"/>
              <a:t>fruit ii</a:t>
            </a:r>
            <a:r>
              <a:rPr lang="en-US" dirty="0"/>
              <a:t>) Visual ,</a:t>
            </a:r>
            <a:br>
              <a:rPr lang="en-US" dirty="0"/>
            </a:br>
            <a:r>
              <a:rPr lang="en-US" dirty="0"/>
              <a:t>vi) Appearance (External) </a:t>
            </a:r>
            <a:br>
              <a:rPr lang="en-US" dirty="0"/>
            </a:br>
            <a:r>
              <a:rPr lang="en-US" dirty="0"/>
              <a:t>vii) Texture</a:t>
            </a:r>
            <a:br>
              <a:rPr lang="en-US" dirty="0"/>
            </a:br>
            <a:r>
              <a:rPr lang="en-US" dirty="0"/>
              <a:t>viii) Lenticel number</a:t>
            </a:r>
            <a:br>
              <a:rPr lang="en-US" dirty="0"/>
            </a:br>
            <a:r>
              <a:rPr lang="en-US" dirty="0"/>
              <a:t>ix) Specific gravity</a:t>
            </a:r>
            <a:br>
              <a:rPr lang="en-US" dirty="0"/>
            </a:br>
            <a:r>
              <a:rPr lang="en-US" dirty="0"/>
              <a:t>x) Starch Content</a:t>
            </a:r>
            <a:br>
              <a:rPr lang="en-US" dirty="0"/>
            </a:br>
            <a:r>
              <a:rPr lang="en-US" dirty="0"/>
              <a:t>xi) Soluble solids</a:t>
            </a:r>
            <a:br>
              <a:rPr lang="en-US" dirty="0"/>
            </a:br>
            <a:r>
              <a:rPr lang="en-US" dirty="0"/>
              <a:t>xii) Sugar acid ratio</a:t>
            </a:r>
            <a:br>
              <a:rPr lang="en-US" dirty="0"/>
            </a:br>
            <a:r>
              <a:rPr lang="en-US" dirty="0"/>
              <a:t>xiii) Oil content </a:t>
            </a:r>
            <a:endParaRPr lang="en-IN" dirty="0"/>
          </a:p>
        </p:txBody>
      </p:sp>
    </p:spTree>
    <p:extLst>
      <p:ext uri="{BB962C8B-B14F-4D97-AF65-F5344CB8AC3E}">
        <p14:creationId xmlns:p14="http://schemas.microsoft.com/office/powerpoint/2010/main" xmlns="" val="29709181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052736"/>
            <a:ext cx="7240650" cy="1117928"/>
          </a:xfrm>
        </p:spPr>
        <p:txBody>
          <a:bodyPr>
            <a:normAutofit fontScale="90000"/>
          </a:bodyPr>
          <a:lstStyle/>
          <a:p>
            <a:r>
              <a:rPr lang="en-US" dirty="0"/>
              <a:t>Methods Used for Harvesting and Delaying Ripening</a:t>
            </a:r>
            <a:endParaRPr lang="en-IN" dirty="0"/>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03430" y="2526089"/>
            <a:ext cx="3312369" cy="29191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51986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908720"/>
            <a:ext cx="7353381" cy="4968552"/>
          </a:xfrm>
        </p:spPr>
        <p:txBody>
          <a:bodyPr>
            <a:normAutofit fontScale="92500"/>
          </a:bodyPr>
          <a:lstStyle/>
          <a:p>
            <a:pPr marL="365760" lvl="1" indent="0">
              <a:buNone/>
            </a:pPr>
            <a:endParaRPr lang="en-US" sz="2700" dirty="0" smtClean="0"/>
          </a:p>
          <a:p>
            <a:pPr marL="365760" lvl="1" indent="0">
              <a:buNone/>
            </a:pPr>
            <a:endParaRPr lang="en-US" sz="2700" dirty="0"/>
          </a:p>
          <a:p>
            <a:pPr marL="342900" lvl="1"/>
            <a:r>
              <a:rPr lang="en-US" dirty="0" smtClean="0"/>
              <a:t>Fruit </a:t>
            </a:r>
            <a:r>
              <a:rPr lang="en-US" dirty="0"/>
              <a:t>ripening process involve the action of a group of chemical substances produced by plant itself, plant hormone. </a:t>
            </a:r>
            <a:endParaRPr lang="en-US" dirty="0" smtClean="0"/>
          </a:p>
          <a:p>
            <a:pPr marL="342900" lvl="1"/>
            <a:r>
              <a:rPr lang="en-US" dirty="0" smtClean="0"/>
              <a:t>Chemist </a:t>
            </a:r>
            <a:r>
              <a:rPr lang="en-US" dirty="0"/>
              <a:t>have synthesized compounds which function as the natural plant hormones do and have achieved some success in controlling the vital process of ripening of fruits and vegetables. </a:t>
            </a:r>
          </a:p>
          <a:p>
            <a:r>
              <a:rPr lang="en-US" sz="2200" dirty="0" smtClean="0"/>
              <a:t>The </a:t>
            </a:r>
            <a:r>
              <a:rPr lang="en-US" sz="2200" dirty="0"/>
              <a:t>chemicals may be broadly classified into those that: i) hasten and those that ii) Delay ripening. </a:t>
            </a:r>
          </a:p>
          <a:p>
            <a:r>
              <a:rPr lang="en-US" sz="2200" dirty="0"/>
              <a:t>They include all categories of plant hormones, absorbents waxes and other substances. </a:t>
            </a:r>
          </a:p>
          <a:p>
            <a:r>
              <a:rPr lang="en-US" sz="2200" dirty="0"/>
              <a:t>Except C2H4 action of each is generally indirect. </a:t>
            </a:r>
          </a:p>
          <a:p>
            <a:endParaRPr lang="en-IN" sz="2200" dirty="0"/>
          </a:p>
          <a:p>
            <a:endParaRPr lang="en-IN" dirty="0"/>
          </a:p>
        </p:txBody>
      </p:sp>
    </p:spTree>
    <p:extLst>
      <p:ext uri="{BB962C8B-B14F-4D97-AF65-F5344CB8AC3E}">
        <p14:creationId xmlns:p14="http://schemas.microsoft.com/office/powerpoint/2010/main" xmlns="" val="1958696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836712"/>
            <a:ext cx="7384666" cy="720080"/>
          </a:xfrm>
        </p:spPr>
        <p:txBody>
          <a:bodyPr>
            <a:normAutofit/>
          </a:bodyPr>
          <a:lstStyle/>
          <a:p>
            <a:r>
              <a:rPr lang="en-IN" sz="3600" b="1" dirty="0" smtClean="0"/>
              <a:t>HARVEST</a:t>
            </a:r>
            <a:endParaRPr lang="en-IN" sz="3600" b="1" dirty="0"/>
          </a:p>
        </p:txBody>
      </p:sp>
      <p:sp>
        <p:nvSpPr>
          <p:cNvPr id="3" name="Content Placeholder 2"/>
          <p:cNvSpPr>
            <a:spLocks noGrp="1"/>
          </p:cNvSpPr>
          <p:nvPr>
            <p:ph idx="1"/>
          </p:nvPr>
        </p:nvSpPr>
        <p:spPr>
          <a:xfrm>
            <a:off x="683568" y="1556792"/>
            <a:ext cx="7137241" cy="4275837"/>
          </a:xfrm>
        </p:spPr>
        <p:txBody>
          <a:bodyPr>
            <a:normAutofit fontScale="85000" lnSpcReduction="10000"/>
          </a:bodyPr>
          <a:lstStyle/>
          <a:p>
            <a:r>
              <a:rPr lang="en-US" dirty="0"/>
              <a:t>The quality of fruits and vegetable cannot be improved but it can be presented when harvesting is done at proper stage of maturity</a:t>
            </a:r>
            <a:r>
              <a:rPr lang="en-US" dirty="0" smtClean="0"/>
              <a:t>.</a:t>
            </a:r>
          </a:p>
          <a:p>
            <a:r>
              <a:rPr lang="en-US" dirty="0" smtClean="0"/>
              <a:t> </a:t>
            </a:r>
            <a:r>
              <a:rPr lang="en-US" dirty="0"/>
              <a:t>Immature fruits when harvested will give poor quality and erratic ripening. </a:t>
            </a:r>
          </a:p>
          <a:p>
            <a:r>
              <a:rPr lang="en-US" dirty="0"/>
              <a:t>In some cases, if the produce is to shipped to distant markets, or stored, to wait for a better price, it should be picked in the mature but unripe stage</a:t>
            </a:r>
            <a:r>
              <a:rPr lang="en-US" dirty="0" smtClean="0"/>
              <a:t>.</a:t>
            </a:r>
          </a:p>
          <a:p>
            <a:r>
              <a:rPr lang="en-US" dirty="0" smtClean="0"/>
              <a:t> </a:t>
            </a:r>
            <a:r>
              <a:rPr lang="en-US" dirty="0"/>
              <a:t>Here lies the difficulty, because unlike the ripening stage, the boundary between pre maturation and maturation stage is hard to detect. No prominent changes in firmness or colour are evident often harvest indices becomes allitrary and subjective. </a:t>
            </a:r>
          </a:p>
          <a:p>
            <a:endParaRPr lang="en-IN" dirty="0"/>
          </a:p>
        </p:txBody>
      </p:sp>
    </p:spTree>
    <p:extLst>
      <p:ext uri="{BB962C8B-B14F-4D97-AF65-F5344CB8AC3E}">
        <p14:creationId xmlns:p14="http://schemas.microsoft.com/office/powerpoint/2010/main" xmlns="" val="11799672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1800" dirty="0" smtClean="0"/>
              <a:t>HARVEST HANDLING OPERATIONS</a:t>
            </a:r>
            <a:endParaRPr lang="en-IN" sz="1800" dirty="0"/>
          </a:p>
        </p:txBody>
      </p:sp>
      <p:sp>
        <p:nvSpPr>
          <p:cNvPr id="3" name="Content Placeholder 2"/>
          <p:cNvSpPr>
            <a:spLocks noGrp="1"/>
          </p:cNvSpPr>
          <p:nvPr>
            <p:ph idx="1"/>
          </p:nvPr>
        </p:nvSpPr>
        <p:spPr>
          <a:xfrm>
            <a:off x="1043492" y="2323652"/>
            <a:ext cx="6777317" cy="3841652"/>
          </a:xfrm>
        </p:spPr>
        <p:txBody>
          <a:bodyPr>
            <a:normAutofit fontScale="92500" lnSpcReduction="20000"/>
          </a:bodyPr>
          <a:lstStyle/>
          <a:p>
            <a:pPr marL="68580" indent="0">
              <a:buNone/>
            </a:pPr>
            <a:r>
              <a:rPr lang="en-IN" dirty="0" smtClean="0"/>
              <a:t>Post harvest management is pre requisite to value addition.</a:t>
            </a:r>
          </a:p>
          <a:p>
            <a:r>
              <a:rPr lang="en-IN" dirty="0" smtClean="0"/>
              <a:t>Pre-harvest maturity indication</a:t>
            </a:r>
          </a:p>
          <a:p>
            <a:r>
              <a:rPr lang="en-IN" dirty="0" smtClean="0"/>
              <a:t>Curing and harvest,</a:t>
            </a:r>
          </a:p>
          <a:p>
            <a:r>
              <a:rPr lang="en-IN" dirty="0" smtClean="0"/>
              <a:t>Sorting</a:t>
            </a:r>
          </a:p>
          <a:p>
            <a:r>
              <a:rPr lang="en-IN" dirty="0" smtClean="0"/>
              <a:t>Pre-cooling before storage,</a:t>
            </a:r>
          </a:p>
          <a:p>
            <a:pPr algn="just"/>
            <a:r>
              <a:rPr lang="en-IN" dirty="0" smtClean="0"/>
              <a:t>Washing &amp; removal of surface moisture,</a:t>
            </a:r>
          </a:p>
          <a:p>
            <a:pPr algn="just"/>
            <a:r>
              <a:rPr lang="en-IN" dirty="0" smtClean="0"/>
              <a:t>Modified Atoms Packaging</a:t>
            </a:r>
          </a:p>
          <a:p>
            <a:pPr algn="just"/>
            <a:r>
              <a:rPr lang="en-IN" dirty="0" smtClean="0"/>
              <a:t>Dehydration &amp; Packaging</a:t>
            </a:r>
          </a:p>
          <a:p>
            <a:pPr algn="just"/>
            <a:r>
              <a:rPr lang="en-IN" dirty="0" smtClean="0"/>
              <a:t>Crushing and packing</a:t>
            </a:r>
          </a:p>
          <a:p>
            <a:pPr algn="just"/>
            <a:r>
              <a:rPr lang="en-IN" dirty="0" smtClean="0"/>
              <a:t>Value addition like ketchup, pickles.</a:t>
            </a:r>
          </a:p>
          <a:p>
            <a:endParaRPr lang="en-IN" dirty="0" smtClean="0"/>
          </a:p>
          <a:p>
            <a:endParaRPr lang="en-IN" dirty="0" smtClean="0"/>
          </a:p>
          <a:p>
            <a:endParaRPr lang="en-IN" dirty="0"/>
          </a:p>
        </p:txBody>
      </p:sp>
    </p:spTree>
    <p:extLst>
      <p:ext uri="{BB962C8B-B14F-4D97-AF65-F5344CB8AC3E}">
        <p14:creationId xmlns:p14="http://schemas.microsoft.com/office/powerpoint/2010/main" xmlns="" val="42306059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278</TotalTime>
  <Words>1051</Words>
  <Application>Microsoft Office PowerPoint</Application>
  <PresentationFormat>On-screen Show (4:3)</PresentationFormat>
  <Paragraphs>144</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Austin</vt:lpstr>
      <vt:lpstr>HORTICULTURE </vt:lpstr>
      <vt:lpstr>POST HARVEST TECHNOLOGY</vt:lpstr>
      <vt:lpstr>What is Post Harvest Technology?</vt:lpstr>
      <vt:lpstr>MATURITY     </vt:lpstr>
      <vt:lpstr>  Various Maturity Factors  </vt:lpstr>
      <vt:lpstr>Methods Used for Harvesting and Delaying Ripening</vt:lpstr>
      <vt:lpstr>Slide 7</vt:lpstr>
      <vt:lpstr>HARVEST</vt:lpstr>
      <vt:lpstr>HARVEST HANDLING OPERATIONS</vt:lpstr>
      <vt:lpstr>STORAGE OF FRUITS AND VEGETABLES</vt:lpstr>
      <vt:lpstr>Slide 11</vt:lpstr>
      <vt:lpstr>Table 1a. Cold Storage Requirement and Storage Life of Fruits:</vt:lpstr>
      <vt:lpstr>Table 1b: Cold Storage Requirement and Storage Life of Vegetables: </vt:lpstr>
      <vt:lpstr>COLD STORAGE</vt:lpstr>
      <vt:lpstr>Slide 15</vt:lpstr>
      <vt:lpstr>CONCLUSION</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HORTICULTURE PROJECT</dc:title>
  <dc:creator>Rahul</dc:creator>
  <cp:lastModifiedBy>Lenovo</cp:lastModifiedBy>
  <cp:revision>22</cp:revision>
  <dcterms:created xsi:type="dcterms:W3CDTF">2019-02-21T15:35:59Z</dcterms:created>
  <dcterms:modified xsi:type="dcterms:W3CDTF">2019-03-30T11:16:14Z</dcterms:modified>
</cp:coreProperties>
</file>