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sldIdLst>
    <p:sldId id="256" r:id="rId3"/>
    <p:sldId id="257" r:id="rId4"/>
    <p:sldId id="258" r:id="rId5"/>
    <p:sldId id="259" r:id="rId6"/>
    <p:sldId id="266" r:id="rId7"/>
    <p:sldId id="265" r:id="rId8"/>
    <p:sldId id="264" r:id="rId9"/>
    <p:sldId id="263" r:id="rId10"/>
    <p:sldId id="260" r:id="rId11"/>
    <p:sldId id="262" r:id="rId12"/>
    <p:sldId id="261" r:id="rId13"/>
    <p:sldId id="267" r:id="rId14"/>
    <p:sldId id="268" r:id="rId15"/>
    <p:sldId id="281" r:id="rId16"/>
    <p:sldId id="280" r:id="rId17"/>
    <p:sldId id="279" r:id="rId18"/>
    <p:sldId id="278" r:id="rId19"/>
    <p:sldId id="277" r:id="rId20"/>
    <p:sldId id="276" r:id="rId21"/>
    <p:sldId id="275" r:id="rId22"/>
    <p:sldId id="274" r:id="rId23"/>
    <p:sldId id="273" r:id="rId24"/>
    <p:sldId id="272"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269" r:id="rId45"/>
    <p:sldId id="305" r:id="rId46"/>
    <p:sldId id="303" r:id="rId47"/>
    <p:sldId id="302" r:id="rId48"/>
    <p:sldId id="306" r:id="rId49"/>
    <p:sldId id="307" r:id="rId50"/>
    <p:sldId id="301" r:id="rId51"/>
    <p:sldId id="312" r:id="rId52"/>
    <p:sldId id="311" r:id="rId53"/>
    <p:sldId id="310" r:id="rId54"/>
    <p:sldId id="309" r:id="rId55"/>
    <p:sldId id="314" r:id="rId56"/>
    <p:sldId id="313" r:id="rId57"/>
    <p:sldId id="315" r:id="rId58"/>
    <p:sldId id="318" r:id="rId59"/>
    <p:sldId id="317" r:id="rId60"/>
    <p:sldId id="319" r:id="rId61"/>
    <p:sldId id="320" r:id="rId62"/>
    <p:sldId id="316" r:id="rId63"/>
    <p:sldId id="324" r:id="rId64"/>
    <p:sldId id="308" r:id="rId65"/>
    <p:sldId id="323" r:id="rId66"/>
    <p:sldId id="322" r:id="rId67"/>
    <p:sldId id="329" r:id="rId68"/>
    <p:sldId id="328" r:id="rId69"/>
    <p:sldId id="325" r:id="rId70"/>
    <p:sldId id="330" r:id="rId71"/>
    <p:sldId id="327" r:id="rId72"/>
    <p:sldId id="321" r:id="rId73"/>
    <p:sldId id="331" r:id="rId74"/>
    <p:sldId id="335" r:id="rId75"/>
    <p:sldId id="334" r:id="rId76"/>
    <p:sldId id="333" r:id="rId77"/>
    <p:sldId id="332" r:id="rId78"/>
    <p:sldId id="326" r:id="rId79"/>
    <p:sldId id="338" r:id="rId80"/>
    <p:sldId id="339" r:id="rId81"/>
    <p:sldId id="337" r:id="rId82"/>
    <p:sldId id="340" r:id="rId83"/>
    <p:sldId id="342" r:id="rId84"/>
    <p:sldId id="336" r:id="rId85"/>
    <p:sldId id="341" r:id="rId86"/>
    <p:sldId id="343" r:id="rId87"/>
    <p:sldId id="353" r:id="rId88"/>
    <p:sldId id="350" r:id="rId89"/>
    <p:sldId id="356" r:id="rId90"/>
    <p:sldId id="355" r:id="rId91"/>
    <p:sldId id="354" r:id="rId92"/>
    <p:sldId id="346" r:id="rId93"/>
    <p:sldId id="345" r:id="rId94"/>
    <p:sldId id="344" r:id="rId9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2/26/2021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solidFill>
                  <a:srgbClr val="696464"/>
                </a:solidFill>
              </a:rPr>
              <a:pPr/>
              <a:t>2/26/2021</a:t>
            </a:fld>
            <a:endParaRPr lang="en-US">
              <a:solidFill>
                <a:srgbClr val="696464"/>
              </a:solidFill>
            </a:endParaRPr>
          </a:p>
        </p:txBody>
      </p:sp>
      <p:sp>
        <p:nvSpPr>
          <p:cNvPr id="17" name="Footer Placeholder 16"/>
          <p:cNvSpPr>
            <a:spLocks noGrp="1"/>
          </p:cNvSpPr>
          <p:nvPr>
            <p:ph type="ftr" sz="quarter" idx="11"/>
          </p:nvPr>
        </p:nvSpPr>
        <p:spPr/>
        <p:txBody>
          <a:bodyPr/>
          <a:lstStyle/>
          <a:p>
            <a:endParaRPr lang="en-US">
              <a:solidFill>
                <a:srgbClr val="696464"/>
              </a:solidFill>
            </a:endParaRPr>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594102632"/>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696464"/>
                </a:solidFill>
              </a:rPr>
              <a:pPr/>
              <a:t>2/26/2021</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758069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696464"/>
                </a:solidFill>
              </a:rPr>
              <a:pPr/>
              <a:t>2/26/2021</a:t>
            </a:fld>
            <a:endParaRPr lang="en-US">
              <a:solidFill>
                <a:srgbClr val="696464"/>
              </a:solidFill>
            </a:endParaRPr>
          </a:p>
        </p:txBody>
      </p:sp>
      <p:sp>
        <p:nvSpPr>
          <p:cNvPr id="5" name="Footer Placeholder 4"/>
          <p:cNvSpPr>
            <a:spLocks noGrp="1"/>
          </p:cNvSpPr>
          <p:nvPr>
            <p:ph type="ftr" sz="quarter" idx="11"/>
          </p:nvPr>
        </p:nvSpPr>
        <p:spPr>
          <a:xfrm>
            <a:off x="800100" y="6172200"/>
            <a:ext cx="4000500" cy="457200"/>
          </a:xfrm>
        </p:spPr>
        <p:txBody>
          <a:bodyPr/>
          <a:lstStyle/>
          <a:p>
            <a:endParaRPr lang="en-US">
              <a:solidFill>
                <a:srgbClr val="696464"/>
              </a:solidFill>
            </a:endParaRPr>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22281420"/>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696464"/>
                </a:solidFill>
              </a:rPr>
              <a:pPr/>
              <a:t>2/26/2021</a:t>
            </a:fld>
            <a:endParaRPr lang="en-US">
              <a:solidFill>
                <a:srgbClr val="696464"/>
              </a:solidFill>
            </a:endParaRPr>
          </a:p>
        </p:txBody>
      </p:sp>
      <p:sp>
        <p:nvSpPr>
          <p:cNvPr id="6" name="Footer Placeholder 5"/>
          <p:cNvSpPr>
            <a:spLocks noGrp="1"/>
          </p:cNvSpPr>
          <p:nvPr>
            <p:ph type="ftr" sz="quarter" idx="11"/>
          </p:nvPr>
        </p:nvSpPr>
        <p:spPr/>
        <p:txBody>
          <a:bodyPr/>
          <a:lstStyle/>
          <a:p>
            <a:endParaRPr lang="en-US">
              <a:solidFill>
                <a:srgbClr val="696464"/>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6944086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solidFill>
                  <a:srgbClr val="696464"/>
                </a:solidFill>
              </a:rPr>
              <a:pPr/>
              <a:t>2/26/2021</a:t>
            </a:fld>
            <a:endParaRPr lang="en-US">
              <a:solidFill>
                <a:srgbClr val="696464"/>
              </a:solidFill>
            </a:endParaRPr>
          </a:p>
        </p:txBody>
      </p:sp>
      <p:sp>
        <p:nvSpPr>
          <p:cNvPr id="8" name="Footer Placeholder 7"/>
          <p:cNvSpPr>
            <a:spLocks noGrp="1"/>
          </p:cNvSpPr>
          <p:nvPr>
            <p:ph type="ftr" sz="quarter" idx="11"/>
          </p:nvPr>
        </p:nvSpPr>
        <p:spPr/>
        <p:txBody>
          <a:bodyPr/>
          <a:lstStyle/>
          <a:p>
            <a:endParaRPr lang="en-US">
              <a:solidFill>
                <a:srgbClr val="696464"/>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2833512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srgbClr val="696464"/>
                </a:solidFill>
              </a:rPr>
              <a:pPr/>
              <a:t>2/26/2021</a:t>
            </a:fld>
            <a:endParaRPr lang="en-US">
              <a:solidFill>
                <a:srgbClr val="696464"/>
              </a:solidFill>
            </a:endParaRPr>
          </a:p>
        </p:txBody>
      </p:sp>
      <p:sp>
        <p:nvSpPr>
          <p:cNvPr id="4" name="Footer Placeholder 3"/>
          <p:cNvSpPr>
            <a:spLocks noGrp="1"/>
          </p:cNvSpPr>
          <p:nvPr>
            <p:ph type="ftr" sz="quarter" idx="11"/>
          </p:nvPr>
        </p:nvSpPr>
        <p:spPr/>
        <p:txBody>
          <a:bodyPr/>
          <a:lstStyle/>
          <a:p>
            <a:endParaRPr lang="en-US">
              <a:solidFill>
                <a:srgbClr val="696464"/>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109559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srgbClr val="696464"/>
                </a:solidFill>
              </a:rPr>
              <a:pPr/>
              <a:t>2/26/2021</a:t>
            </a:fld>
            <a:endParaRPr lang="en-US">
              <a:solidFill>
                <a:srgbClr val="696464"/>
              </a:solidFill>
            </a:endParaRPr>
          </a:p>
        </p:txBody>
      </p:sp>
      <p:sp>
        <p:nvSpPr>
          <p:cNvPr id="3" name="Footer Placeholder 2"/>
          <p:cNvSpPr>
            <a:spLocks noGrp="1"/>
          </p:cNvSpPr>
          <p:nvPr>
            <p:ph type="ftr" sz="quarter" idx="11"/>
          </p:nvPr>
        </p:nvSpPr>
        <p:spPr/>
        <p:txBody>
          <a:bodyPr/>
          <a:lstStyle/>
          <a:p>
            <a:endParaRPr lang="en-US">
              <a:solidFill>
                <a:srgbClr val="696464"/>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746720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696464"/>
                </a:solidFill>
              </a:rPr>
              <a:pPr/>
              <a:t>2/26/2021</a:t>
            </a:fld>
            <a:endParaRPr lang="en-US">
              <a:solidFill>
                <a:srgbClr val="696464"/>
              </a:solidFill>
            </a:endParaRPr>
          </a:p>
        </p:txBody>
      </p:sp>
      <p:sp>
        <p:nvSpPr>
          <p:cNvPr id="6" name="Footer Placeholder 5"/>
          <p:cNvSpPr>
            <a:spLocks noGrp="1"/>
          </p:cNvSpPr>
          <p:nvPr>
            <p:ph type="ftr" sz="quarter" idx="11"/>
          </p:nvPr>
        </p:nvSpPr>
        <p:spPr/>
        <p:txBody>
          <a:bodyPr/>
          <a:lstStyle/>
          <a:p>
            <a:endParaRPr lang="en-US">
              <a:solidFill>
                <a:srgbClr val="696464"/>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221839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696464"/>
                </a:solidFill>
              </a:rPr>
              <a:pPr/>
              <a:t>2/26/2021</a:t>
            </a:fld>
            <a:endParaRPr lang="en-US">
              <a:solidFill>
                <a:srgbClr val="696464"/>
              </a:solidFill>
            </a:endParaRPr>
          </a:p>
        </p:txBody>
      </p:sp>
      <p:sp>
        <p:nvSpPr>
          <p:cNvPr id="6" name="Footer Placeholder 5"/>
          <p:cNvSpPr>
            <a:spLocks noGrp="1"/>
          </p:cNvSpPr>
          <p:nvPr>
            <p:ph type="ftr" sz="quarter" idx="11"/>
          </p:nvPr>
        </p:nvSpPr>
        <p:spPr>
          <a:xfrm>
            <a:off x="914400" y="6172200"/>
            <a:ext cx="3886200" cy="457200"/>
          </a:xfrm>
        </p:spPr>
        <p:txBody>
          <a:bodyPr/>
          <a:lstStyle/>
          <a:p>
            <a:endParaRPr lang="en-US">
              <a:solidFill>
                <a:srgbClr val="696464"/>
              </a:solidFill>
            </a:endParaRPr>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extLst>
      <p:ext uri="{BB962C8B-B14F-4D97-AF65-F5344CB8AC3E}">
        <p14:creationId xmlns:p14="http://schemas.microsoft.com/office/powerpoint/2010/main" val="8647200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696464"/>
                </a:solidFill>
              </a:rPr>
              <a:pPr/>
              <a:t>2/26/2021</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570852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696464"/>
                </a:solidFill>
              </a:rPr>
              <a:pPr/>
              <a:t>2/26/2021</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19866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2/26/2021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2/26/2021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2/26/2021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2/26/2021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2/26/2021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push dir="u"/>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solidFill>
                  <a:srgbClr val="696464"/>
                </a:solidFill>
              </a:rPr>
              <a:pPr/>
              <a:t>2/26/2021</a:t>
            </a:fld>
            <a:endParaRPr lang="en-US">
              <a:solidFill>
                <a:srgbClr val="696464"/>
              </a:solidFill>
            </a:endParaRPr>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solidFill>
                <a:srgbClr val="696464"/>
              </a:solidFill>
            </a:endParaRPr>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41102515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britannica.com/topic/CERN" TargetMode="External"/><Relationship Id="rId2" Type="http://schemas.openxmlformats.org/officeDocument/2006/relationships/hyperlink" Target="https://www.britannica.com/biography/Tim-Berners-Lee" TargetMode="External"/><Relationship Id="rId1" Type="http://schemas.openxmlformats.org/officeDocument/2006/relationships/slideLayout" Target="../slideLayouts/slideLayout2.xml"/><Relationship Id="rId6" Type="http://schemas.openxmlformats.org/officeDocument/2006/relationships/hyperlink" Target="https://www.britannica.com/topic/communication" TargetMode="External"/><Relationship Id="rId5" Type="http://schemas.openxmlformats.org/officeDocument/2006/relationships/hyperlink" Target="https://www.britannica.com/technology/HTTP" TargetMode="External"/><Relationship Id="rId4" Type="http://schemas.openxmlformats.org/officeDocument/2006/relationships/hyperlink" Target="https://www.merriam-webster.com/dictionary/protoco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s://www.arcesb.com/edi/"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hyperlink" Target="https://www.geeksforgeeks.org/cryptography-introduction-to-crypto-terminologies/"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hyperlink" Target="https://www.zoho.com/sign/features.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hyperlink" Target="https://www.zoho.com/sign/" TargetMode="External"/><Relationship Id="rId2" Type="http://schemas.openxmlformats.org/officeDocument/2006/relationships/hyperlink" Target="https://www.zoho.com/sign/legal-guide.html" TargetMode="Externa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hyperlink" Target="https://www.zoho.com/sign/features-and-benefits/signforms.html" TargetMode="Externa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hyperlink" Target="https://digitalguardian.com/blog/what-email-encryption" TargetMode="External"/><Relationship Id="rId2" Type="http://schemas.openxmlformats.org/officeDocument/2006/relationships/hyperlink" Target="https://digitalguardian.com/blog/101-data-protection-tips-how-keep-your-passwords-financial-personal-information-safe" TargetMode="Externa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ctrTitle"/>
          </p:nvPr>
        </p:nvSpPr>
        <p:spPr/>
        <p:txBody>
          <a:bodyPr/>
          <a:lstStyle/>
          <a:p>
            <a:r>
              <a:rPr lang="en-US" dirty="0" smtClean="0"/>
              <a:t>Advance Technology in E-Commerce</a:t>
            </a:r>
            <a:endParaRPr lang="en-US" dirty="0"/>
          </a:p>
        </p:txBody>
      </p:sp>
    </p:spTree>
    <p:extLst>
      <p:ext uri="{BB962C8B-B14F-4D97-AF65-F5344CB8AC3E}">
        <p14:creationId xmlns:p14="http://schemas.microsoft.com/office/powerpoint/2010/main" val="2460185384"/>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b="1" dirty="0" smtClean="0"/>
              <a:t>4. </a:t>
            </a:r>
            <a:r>
              <a:rPr lang="en-US" b="1" dirty="0"/>
              <a:t>Secure Messaging Layer</a:t>
            </a:r>
          </a:p>
          <a:p>
            <a:pPr algn="just">
              <a:lnSpc>
                <a:spcPct val="150000"/>
              </a:lnSpc>
            </a:pPr>
            <a:r>
              <a:rPr lang="en-US" dirty="0"/>
              <a:t>In any business, electronic messaging is an important issue. </a:t>
            </a:r>
            <a:endParaRPr lang="en-US" dirty="0" smtClean="0"/>
          </a:p>
          <a:p>
            <a:pPr algn="just">
              <a:lnSpc>
                <a:spcPct val="150000"/>
              </a:lnSpc>
            </a:pPr>
            <a:r>
              <a:rPr lang="en-US" dirty="0" smtClean="0"/>
              <a:t>The </a:t>
            </a:r>
            <a:r>
              <a:rPr lang="en-US" dirty="0"/>
              <a:t>commonly used messaging systems like phone, fax and courier services have certain problems like in the case of phone if the phone line is dead or somehow the number is wrong, you are not able to deliver the urgent messages. </a:t>
            </a:r>
            <a:endParaRPr lang="en-US" dirty="0" smtClean="0"/>
          </a:p>
          <a:p>
            <a:pPr algn="just">
              <a:lnSpc>
                <a:spcPct val="150000"/>
              </a:lnSpc>
            </a:pPr>
            <a:r>
              <a:rPr lang="en-US" dirty="0" smtClean="0"/>
              <a:t>In </a:t>
            </a:r>
            <a:r>
              <a:rPr lang="en-US" dirty="0"/>
              <a:t>the case of courier service, if you want to deliver the messages instantly, it is not possible as it will take some time depending on the distance between the source and destination places. </a:t>
            </a:r>
            <a:endParaRPr lang="en-US" dirty="0" smtClean="0"/>
          </a:p>
          <a:p>
            <a:pPr algn="just">
              <a:lnSpc>
                <a:spcPct val="150000"/>
              </a:lnSpc>
            </a:pPr>
            <a:r>
              <a:rPr lang="en-US" b="1" dirty="0" smtClean="0"/>
              <a:t>The </a:t>
            </a:r>
            <a:r>
              <a:rPr lang="en-US" b="1" dirty="0"/>
              <a:t>solution for such type of problems is electronic messaging services like e-mail, enhanced fax and EDI.</a:t>
            </a:r>
          </a:p>
          <a:p>
            <a:endParaRPr lang="en-US" dirty="0"/>
          </a:p>
        </p:txBody>
      </p:sp>
    </p:spTree>
    <p:extLst>
      <p:ext uri="{BB962C8B-B14F-4D97-AF65-F5344CB8AC3E}">
        <p14:creationId xmlns:p14="http://schemas.microsoft.com/office/powerpoint/2010/main" val="33443889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5. </a:t>
            </a:r>
            <a:r>
              <a:rPr lang="en-US" b="1" dirty="0"/>
              <a:t>Middleware services</a:t>
            </a:r>
          </a:p>
          <a:p>
            <a:pPr algn="just">
              <a:lnSpc>
                <a:spcPct val="150000"/>
              </a:lnSpc>
            </a:pPr>
            <a:r>
              <a:rPr lang="en-US" dirty="0"/>
              <a:t>The enormous growth of networks, client server technology and all other forms of communicating between/among unlike platforms is the reason for the invention of middleware services. </a:t>
            </a:r>
            <a:endParaRPr lang="en-US" dirty="0" smtClean="0"/>
          </a:p>
          <a:p>
            <a:pPr algn="just">
              <a:lnSpc>
                <a:spcPct val="150000"/>
              </a:lnSpc>
            </a:pPr>
            <a:r>
              <a:rPr lang="en-US" dirty="0" smtClean="0"/>
              <a:t>The </a:t>
            </a:r>
            <a:r>
              <a:rPr lang="en-US" dirty="0"/>
              <a:t>middleware services are used to integrate the diversified software programs and make them talk to one another.</a:t>
            </a:r>
          </a:p>
          <a:p>
            <a:endParaRPr lang="en-US" dirty="0"/>
          </a:p>
        </p:txBody>
      </p:sp>
    </p:spTree>
    <p:extLst>
      <p:ext uri="{BB962C8B-B14F-4D97-AF65-F5344CB8AC3E}">
        <p14:creationId xmlns:p14="http://schemas.microsoft.com/office/powerpoint/2010/main" val="9653842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a:buNone/>
            </a:pPr>
            <a:r>
              <a:rPr lang="en-US" b="1" dirty="0" smtClean="0"/>
              <a:t>6. </a:t>
            </a:r>
            <a:r>
              <a:rPr lang="en-US" b="1" dirty="0"/>
              <a:t>Network Infrastructure</a:t>
            </a:r>
          </a:p>
          <a:p>
            <a:pPr algn="just">
              <a:lnSpc>
                <a:spcPct val="150000"/>
              </a:lnSpc>
            </a:pPr>
            <a:r>
              <a:rPr lang="en-US" dirty="0" smtClean="0"/>
              <a:t>The </a:t>
            </a:r>
            <a:r>
              <a:rPr lang="en-US" dirty="0"/>
              <a:t>early models for networked computers were the local and long distance telephone companies. </a:t>
            </a:r>
            <a:endParaRPr lang="en-US" dirty="0" smtClean="0"/>
          </a:p>
          <a:p>
            <a:pPr algn="just">
              <a:lnSpc>
                <a:spcPct val="150000"/>
              </a:lnSpc>
            </a:pPr>
            <a:r>
              <a:rPr lang="en-US" dirty="0" smtClean="0"/>
              <a:t>The </a:t>
            </a:r>
            <a:r>
              <a:rPr lang="en-US" dirty="0"/>
              <a:t>telephone company lines were used for the connection among the </a:t>
            </a:r>
            <a:r>
              <a:rPr lang="en-US" dirty="0" smtClean="0"/>
              <a:t>computers</a:t>
            </a:r>
          </a:p>
          <a:p>
            <a:pPr algn="just">
              <a:lnSpc>
                <a:spcPct val="150000"/>
              </a:lnSpc>
            </a:pPr>
            <a:r>
              <a:rPr lang="en-US" dirty="0"/>
              <a:t>As soon as the computer connection was established, the data traveled along that single path. </a:t>
            </a:r>
            <a:endParaRPr lang="en-US" dirty="0" smtClean="0"/>
          </a:p>
          <a:p>
            <a:pPr algn="just">
              <a:lnSpc>
                <a:spcPct val="150000"/>
              </a:lnSpc>
            </a:pPr>
            <a:r>
              <a:rPr lang="en-US" dirty="0" smtClean="0"/>
              <a:t>Telephone </a:t>
            </a:r>
            <a:r>
              <a:rPr lang="en-US" dirty="0"/>
              <a:t>company switching equipment (both mechanical and computerized) selected specific telephone lines, or circuits, that were connected to create the single path between the caller and the receiver. </a:t>
            </a:r>
            <a:endParaRPr lang="en-US" dirty="0" smtClean="0"/>
          </a:p>
          <a:p>
            <a:pPr algn="just">
              <a:lnSpc>
                <a:spcPct val="150000"/>
              </a:lnSpc>
            </a:pPr>
            <a:r>
              <a:rPr lang="en-US" dirty="0" smtClean="0"/>
              <a:t>This </a:t>
            </a:r>
            <a:r>
              <a:rPr lang="en-US" dirty="0"/>
              <a:t>centrally-controlled, single-connection model is known as circuit switching.</a:t>
            </a:r>
          </a:p>
          <a:p>
            <a:endParaRPr lang="en-US" dirty="0"/>
          </a:p>
        </p:txBody>
      </p:sp>
    </p:spTree>
    <p:extLst>
      <p:ext uri="{BB962C8B-B14F-4D97-AF65-F5344CB8AC3E}">
        <p14:creationId xmlns:p14="http://schemas.microsoft.com/office/powerpoint/2010/main" val="15015214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Classification of E-Commerce Applications</a:t>
            </a:r>
          </a:p>
          <a:p>
            <a:pPr marL="0" indent="0">
              <a:buNone/>
            </a:pPr>
            <a:r>
              <a:rPr lang="en-US" b="1" u="sng" dirty="0" smtClean="0"/>
              <a:t>1. </a:t>
            </a:r>
            <a:r>
              <a:rPr lang="en-US" b="1" u="sng" dirty="0"/>
              <a:t>Electronic Market</a:t>
            </a:r>
          </a:p>
          <a:p>
            <a:pPr algn="just">
              <a:lnSpc>
                <a:spcPct val="150000"/>
              </a:lnSpc>
            </a:pPr>
            <a:r>
              <a:rPr lang="en-US" dirty="0" smtClean="0"/>
              <a:t>It </a:t>
            </a:r>
            <a:r>
              <a:rPr lang="en-US" dirty="0"/>
              <a:t>is a place where online shoppers and buyers meet. </a:t>
            </a:r>
            <a:endParaRPr lang="en-US" dirty="0" smtClean="0"/>
          </a:p>
          <a:p>
            <a:pPr algn="just">
              <a:lnSpc>
                <a:spcPct val="150000"/>
              </a:lnSpc>
            </a:pPr>
            <a:r>
              <a:rPr lang="en-US" dirty="0" smtClean="0"/>
              <a:t>E-market </a:t>
            </a:r>
            <a:r>
              <a:rPr lang="en-US" dirty="0"/>
              <a:t>handles business transaction including bank-to-bank money transfer also. </a:t>
            </a:r>
            <a:endParaRPr lang="en-US" dirty="0" smtClean="0"/>
          </a:p>
          <a:p>
            <a:pPr algn="just">
              <a:lnSpc>
                <a:spcPct val="150000"/>
              </a:lnSpc>
            </a:pPr>
            <a:r>
              <a:rPr lang="en-US" dirty="0" smtClean="0"/>
              <a:t>In </a:t>
            </a:r>
            <a:r>
              <a:rPr lang="en-US" dirty="0"/>
              <a:t>e-market, the business center is not a physical building. </a:t>
            </a:r>
            <a:endParaRPr lang="en-US" dirty="0" smtClean="0"/>
          </a:p>
          <a:p>
            <a:pPr algn="just">
              <a:lnSpc>
                <a:spcPct val="150000"/>
              </a:lnSpc>
            </a:pPr>
            <a:r>
              <a:rPr lang="en-US" dirty="0" smtClean="0"/>
              <a:t>But </a:t>
            </a:r>
            <a:r>
              <a:rPr lang="en-US" dirty="0"/>
              <a:t>it is a network-based location where business activities occur. </a:t>
            </a:r>
            <a:endParaRPr lang="en-US" dirty="0" smtClean="0"/>
          </a:p>
          <a:p>
            <a:pPr algn="just">
              <a:lnSpc>
                <a:spcPct val="150000"/>
              </a:lnSpc>
            </a:pPr>
            <a:r>
              <a:rPr lang="en-US" dirty="0" smtClean="0"/>
              <a:t>In </a:t>
            </a:r>
            <a:r>
              <a:rPr lang="en-US" dirty="0"/>
              <a:t>e-market, the participants like buyers, sellers and transaction handler are not only one different locations but even they do not know each other</a:t>
            </a:r>
            <a:r>
              <a:rPr lang="en-US" dirty="0" smtClean="0"/>
              <a:t>.</a:t>
            </a:r>
            <a:endParaRPr lang="en-US" dirty="0"/>
          </a:p>
        </p:txBody>
      </p:sp>
    </p:spTree>
    <p:extLst>
      <p:ext uri="{BB962C8B-B14F-4D97-AF65-F5344CB8AC3E}">
        <p14:creationId xmlns:p14="http://schemas.microsoft.com/office/powerpoint/2010/main" val="2009571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u="sng" dirty="0" smtClean="0"/>
              <a:t>2. </a:t>
            </a:r>
            <a:r>
              <a:rPr lang="en-US" b="1" u="sng" dirty="0"/>
              <a:t>Inter Organizational Information System (IOS)</a:t>
            </a:r>
          </a:p>
          <a:p>
            <a:pPr algn="just">
              <a:lnSpc>
                <a:spcPct val="150000"/>
              </a:lnSpc>
            </a:pPr>
            <a:r>
              <a:rPr lang="en-US" dirty="0"/>
              <a:t>An IOS is a unified system with several business partners. </a:t>
            </a:r>
            <a:endParaRPr lang="en-US" dirty="0" smtClean="0"/>
          </a:p>
          <a:p>
            <a:pPr algn="just">
              <a:lnSpc>
                <a:spcPct val="150000"/>
              </a:lnSpc>
            </a:pPr>
            <a:r>
              <a:rPr lang="en-US" dirty="0" smtClean="0"/>
              <a:t>A </a:t>
            </a:r>
            <a:r>
              <a:rPr lang="en-US" dirty="0"/>
              <a:t>typical IOS will include a company and its supplier and customers. </a:t>
            </a:r>
            <a:endParaRPr lang="en-US" dirty="0" smtClean="0"/>
          </a:p>
          <a:p>
            <a:pPr algn="just">
              <a:lnSpc>
                <a:spcPct val="150000"/>
              </a:lnSpc>
            </a:pPr>
            <a:r>
              <a:rPr lang="en-US" dirty="0" smtClean="0"/>
              <a:t>Through </a:t>
            </a:r>
            <a:r>
              <a:rPr lang="en-US" dirty="0"/>
              <a:t>IOS buyers and sellers arrange routine business transactions. </a:t>
            </a:r>
            <a:endParaRPr lang="en-US" dirty="0" smtClean="0"/>
          </a:p>
          <a:p>
            <a:pPr algn="just">
              <a:lnSpc>
                <a:spcPct val="150000"/>
              </a:lnSpc>
            </a:pPr>
            <a:r>
              <a:rPr lang="en-US" dirty="0" smtClean="0"/>
              <a:t>Information </a:t>
            </a:r>
            <a:r>
              <a:rPr lang="en-US" dirty="0"/>
              <a:t>is exchanged over communication network using specific formats. </a:t>
            </a:r>
            <a:endParaRPr lang="en-US" dirty="0" smtClean="0"/>
          </a:p>
          <a:p>
            <a:pPr algn="just">
              <a:lnSpc>
                <a:spcPct val="150000"/>
              </a:lnSpc>
            </a:pPr>
            <a:r>
              <a:rPr lang="en-US" dirty="0" smtClean="0"/>
              <a:t>So</a:t>
            </a:r>
            <a:r>
              <a:rPr lang="en-US" dirty="0"/>
              <a:t>, there is no need for telephone calls, papers, documents or correspondence.</a:t>
            </a:r>
          </a:p>
          <a:p>
            <a:endParaRPr lang="en-US" dirty="0"/>
          </a:p>
        </p:txBody>
      </p:sp>
    </p:spTree>
    <p:extLst>
      <p:ext uri="{BB962C8B-B14F-4D97-AF65-F5344CB8AC3E}">
        <p14:creationId xmlns:p14="http://schemas.microsoft.com/office/powerpoint/2010/main" val="30474998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629400"/>
          </a:xfrm>
        </p:spPr>
        <p:txBody>
          <a:bodyPr>
            <a:normAutofit fontScale="92500"/>
          </a:bodyPr>
          <a:lstStyle/>
          <a:p>
            <a:pPr marL="0" indent="0">
              <a:buNone/>
            </a:pPr>
            <a:r>
              <a:rPr lang="en-US" b="1" dirty="0"/>
              <a:t>Types of IOS is given below:</a:t>
            </a:r>
          </a:p>
          <a:p>
            <a:pPr marL="0" indent="0">
              <a:lnSpc>
                <a:spcPct val="150000"/>
              </a:lnSpc>
              <a:buNone/>
            </a:pPr>
            <a:r>
              <a:rPr lang="en-US" dirty="0" smtClean="0"/>
              <a:t>	- </a:t>
            </a:r>
            <a:r>
              <a:rPr lang="en-US" b="1" dirty="0"/>
              <a:t>EDI (Electronic Data Interchange): </a:t>
            </a:r>
            <a:r>
              <a:rPr lang="en-US" dirty="0"/>
              <a:t>It provide secure B2B connection over value added network(Van’s)</a:t>
            </a:r>
            <a:br>
              <a:rPr lang="en-US" dirty="0"/>
            </a:br>
            <a:r>
              <a:rPr lang="en-US" dirty="0" smtClean="0"/>
              <a:t>	- </a:t>
            </a:r>
            <a:r>
              <a:rPr lang="en-US" b="1" dirty="0"/>
              <a:t>Extranet:</a:t>
            </a:r>
            <a:r>
              <a:rPr lang="en-US" dirty="0"/>
              <a:t> which provide secure B2B connection over internet.</a:t>
            </a:r>
            <a:br>
              <a:rPr lang="en-US" dirty="0"/>
            </a:br>
            <a:r>
              <a:rPr lang="en-US" dirty="0" smtClean="0"/>
              <a:t>	</a:t>
            </a:r>
            <a:r>
              <a:rPr lang="en-US" b="1" dirty="0" smtClean="0"/>
              <a:t>- </a:t>
            </a:r>
            <a:r>
              <a:rPr lang="en-US" b="1" dirty="0"/>
              <a:t>EFT (Electronic Fund Transfer):</a:t>
            </a:r>
            <a:r>
              <a:rPr lang="en-US" dirty="0"/>
              <a:t> Electronic </a:t>
            </a:r>
            <a:r>
              <a:rPr lang="en-US" dirty="0" smtClean="0"/>
              <a:t>Transfer of money from </a:t>
            </a:r>
            <a:r>
              <a:rPr lang="en-US" dirty="0"/>
              <a:t>one account to another.</a:t>
            </a:r>
            <a:br>
              <a:rPr lang="en-US" dirty="0"/>
            </a:br>
            <a:r>
              <a:rPr lang="en-US" dirty="0" smtClean="0"/>
              <a:t>	</a:t>
            </a:r>
            <a:r>
              <a:rPr lang="en-US" b="1" dirty="0" smtClean="0"/>
              <a:t>- </a:t>
            </a:r>
            <a:r>
              <a:rPr lang="en-US" b="1" dirty="0"/>
              <a:t>Electronic Forms: </a:t>
            </a:r>
            <a:r>
              <a:rPr lang="en-US" dirty="0"/>
              <a:t>Online (web-pages) forms on internet.</a:t>
            </a:r>
            <a:br>
              <a:rPr lang="en-US" dirty="0"/>
            </a:br>
            <a:r>
              <a:rPr lang="en-US" dirty="0" smtClean="0"/>
              <a:t>	</a:t>
            </a:r>
            <a:r>
              <a:rPr lang="en-US" b="1" dirty="0" smtClean="0"/>
              <a:t>- </a:t>
            </a:r>
            <a:r>
              <a:rPr lang="en-US" b="1" dirty="0"/>
              <a:t>Shared Data Base: </a:t>
            </a:r>
            <a:r>
              <a:rPr lang="en-US" dirty="0"/>
              <a:t>I</a:t>
            </a:r>
            <a:r>
              <a:rPr lang="en-US" dirty="0" smtClean="0"/>
              <a:t>nformation </a:t>
            </a:r>
            <a:r>
              <a:rPr lang="en-US" dirty="0"/>
              <a:t>stored in repositories (collection of data) shared by trading partners</a:t>
            </a:r>
            <a:br>
              <a:rPr lang="en-US" dirty="0"/>
            </a:br>
            <a:r>
              <a:rPr lang="en-US" dirty="0" smtClean="0"/>
              <a:t>	</a:t>
            </a:r>
            <a:r>
              <a:rPr lang="en-US" b="1" dirty="0" smtClean="0"/>
              <a:t>- </a:t>
            </a:r>
            <a:r>
              <a:rPr lang="en-US" b="1" dirty="0"/>
              <a:t>Supply Chain Management: </a:t>
            </a:r>
            <a:r>
              <a:rPr lang="en-US" dirty="0"/>
              <a:t>Co-operation between company and its suppliers and customers regarding demand forecasting, inventory management and order fulfillment.</a:t>
            </a:r>
          </a:p>
          <a:p>
            <a:endParaRPr lang="en-US" dirty="0"/>
          </a:p>
        </p:txBody>
      </p:sp>
    </p:spTree>
    <p:extLst>
      <p:ext uri="{BB962C8B-B14F-4D97-AF65-F5344CB8AC3E}">
        <p14:creationId xmlns:p14="http://schemas.microsoft.com/office/powerpoint/2010/main" val="8822885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nSpc>
                <a:spcPct val="150000"/>
              </a:lnSpc>
              <a:buNone/>
            </a:pPr>
            <a:r>
              <a:rPr lang="en-US" b="1" dirty="0"/>
              <a:t>Types of E-Commerce</a:t>
            </a:r>
          </a:p>
          <a:p>
            <a:pPr algn="just">
              <a:lnSpc>
                <a:spcPct val="150000"/>
              </a:lnSpc>
            </a:pPr>
            <a:r>
              <a:rPr lang="en-US" dirty="0"/>
              <a:t>E-commerce conducted between businesses differs from that carried out between a business and its consumers. </a:t>
            </a:r>
            <a:endParaRPr lang="en-US" dirty="0" smtClean="0"/>
          </a:p>
          <a:p>
            <a:pPr>
              <a:lnSpc>
                <a:spcPct val="150000"/>
              </a:lnSpc>
            </a:pPr>
            <a:r>
              <a:rPr lang="en-US" dirty="0" smtClean="0"/>
              <a:t>There </a:t>
            </a:r>
            <a:r>
              <a:rPr lang="en-US" dirty="0"/>
              <a:t>are five generally accepted types of e-commerce:</a:t>
            </a:r>
          </a:p>
          <a:p>
            <a:pPr marL="0" indent="0">
              <a:lnSpc>
                <a:spcPct val="150000"/>
              </a:lnSpc>
              <a:buNone/>
            </a:pPr>
            <a:r>
              <a:rPr lang="en-US" dirty="0" smtClean="0"/>
              <a:t>	- </a:t>
            </a:r>
            <a:r>
              <a:rPr lang="en-US" dirty="0"/>
              <a:t>Business to Business (B2B)</a:t>
            </a:r>
            <a:br>
              <a:rPr lang="en-US" dirty="0"/>
            </a:br>
            <a:r>
              <a:rPr lang="en-US" dirty="0" smtClean="0"/>
              <a:t>	- </a:t>
            </a:r>
            <a:r>
              <a:rPr lang="en-US" dirty="0"/>
              <a:t>Business to Consumer (B2C)</a:t>
            </a:r>
            <a:br>
              <a:rPr lang="en-US" dirty="0"/>
            </a:br>
            <a:r>
              <a:rPr lang="en-US" dirty="0" smtClean="0"/>
              <a:t>	- </a:t>
            </a:r>
            <a:r>
              <a:rPr lang="en-US" dirty="0"/>
              <a:t>Consumer to Business (C2B)</a:t>
            </a:r>
            <a:br>
              <a:rPr lang="en-US" dirty="0"/>
            </a:br>
            <a:r>
              <a:rPr lang="en-US" dirty="0" smtClean="0"/>
              <a:t>	- </a:t>
            </a:r>
            <a:r>
              <a:rPr lang="en-US" dirty="0"/>
              <a:t>Consumer to Consumer (C2C)</a:t>
            </a:r>
            <a:br>
              <a:rPr lang="en-US" dirty="0"/>
            </a:br>
            <a:r>
              <a:rPr lang="en-US" dirty="0" smtClean="0"/>
              <a:t>	- </a:t>
            </a:r>
            <a:r>
              <a:rPr lang="en-US" dirty="0"/>
              <a:t>Business to Government (B2G)</a:t>
            </a:r>
          </a:p>
          <a:p>
            <a:endParaRPr lang="en-US" dirty="0"/>
          </a:p>
        </p:txBody>
      </p:sp>
    </p:spTree>
    <p:extLst>
      <p:ext uri="{BB962C8B-B14F-4D97-AF65-F5344CB8AC3E}">
        <p14:creationId xmlns:p14="http://schemas.microsoft.com/office/powerpoint/2010/main" val="39850498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u="sng" dirty="0" smtClean="0"/>
              <a:t>1. </a:t>
            </a:r>
            <a:r>
              <a:rPr lang="en-US" b="1" u="sng" dirty="0"/>
              <a:t>Business to Business (B2B)</a:t>
            </a:r>
          </a:p>
          <a:p>
            <a:pPr algn="just">
              <a:lnSpc>
                <a:spcPct val="150000"/>
              </a:lnSpc>
            </a:pPr>
            <a:r>
              <a:rPr lang="en-US" dirty="0"/>
              <a:t>Business to Business or B2B refers to e-commerce activities between businesses. </a:t>
            </a:r>
            <a:endParaRPr lang="en-US" dirty="0" smtClean="0"/>
          </a:p>
          <a:p>
            <a:pPr algn="just">
              <a:lnSpc>
                <a:spcPct val="150000"/>
              </a:lnSpc>
            </a:pPr>
            <a:r>
              <a:rPr lang="en-US" dirty="0" smtClean="0"/>
              <a:t>An </a:t>
            </a:r>
            <a:r>
              <a:rPr lang="en-US" dirty="0"/>
              <a:t>e-commerce company can be dealing with suppliers or distributors or agents. </a:t>
            </a:r>
            <a:endParaRPr lang="en-US" dirty="0" smtClean="0"/>
          </a:p>
          <a:p>
            <a:pPr algn="just">
              <a:lnSpc>
                <a:spcPct val="150000"/>
              </a:lnSpc>
            </a:pPr>
            <a:r>
              <a:rPr lang="en-US" dirty="0" smtClean="0"/>
              <a:t>These </a:t>
            </a:r>
            <a:r>
              <a:rPr lang="en-US" dirty="0"/>
              <a:t>transactions are usually carried out through Electronic Data Interchange or EDI. </a:t>
            </a:r>
            <a:endParaRPr lang="en-US" dirty="0" smtClean="0"/>
          </a:p>
          <a:p>
            <a:pPr algn="just">
              <a:lnSpc>
                <a:spcPct val="150000"/>
              </a:lnSpc>
            </a:pPr>
            <a:r>
              <a:rPr lang="en-US" dirty="0" smtClean="0"/>
              <a:t>In </a:t>
            </a:r>
            <a:r>
              <a:rPr lang="en-US" dirty="0"/>
              <a:t>general, B2Bs require higher security needs than B2Cs. </a:t>
            </a:r>
            <a:endParaRPr lang="en-US" dirty="0" smtClean="0"/>
          </a:p>
          <a:p>
            <a:pPr algn="just">
              <a:lnSpc>
                <a:spcPct val="150000"/>
              </a:lnSpc>
            </a:pPr>
            <a:r>
              <a:rPr lang="en-US" dirty="0" smtClean="0"/>
              <a:t>For </a:t>
            </a:r>
            <a:r>
              <a:rPr lang="en-US" dirty="0"/>
              <a:t>example, manufacturers and wholesalers are B2B companies.</a:t>
            </a:r>
          </a:p>
          <a:p>
            <a:endParaRPr lang="en-US" dirty="0"/>
          </a:p>
        </p:txBody>
      </p:sp>
    </p:spTree>
    <p:extLst>
      <p:ext uri="{BB962C8B-B14F-4D97-AF65-F5344CB8AC3E}">
        <p14:creationId xmlns:p14="http://schemas.microsoft.com/office/powerpoint/2010/main" val="24445093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u="sng" dirty="0" smtClean="0"/>
              <a:t>2. </a:t>
            </a:r>
            <a:r>
              <a:rPr lang="en-US" b="1" u="sng" dirty="0"/>
              <a:t>Business to Customer (B2C)</a:t>
            </a:r>
          </a:p>
          <a:p>
            <a:pPr algn="just">
              <a:lnSpc>
                <a:spcPct val="150000"/>
              </a:lnSpc>
            </a:pPr>
            <a:r>
              <a:rPr lang="en-US" dirty="0"/>
              <a:t>Business to Customer or B2C refers to e-commerce activities that are focused on consumers rather than on businesses. </a:t>
            </a:r>
            <a:endParaRPr lang="en-US" dirty="0" smtClean="0"/>
          </a:p>
          <a:p>
            <a:pPr algn="just">
              <a:lnSpc>
                <a:spcPct val="150000"/>
              </a:lnSpc>
            </a:pPr>
            <a:r>
              <a:rPr lang="en-US" dirty="0" smtClean="0"/>
              <a:t>For </a:t>
            </a:r>
            <a:r>
              <a:rPr lang="en-US" dirty="0"/>
              <a:t>instance, a book retailer would be a B2C company such as Amazon.com and other companies that follow a merchant model or brokerage business models</a:t>
            </a:r>
            <a:r>
              <a:rPr lang="en-US" dirty="0" smtClean="0"/>
              <a:t>.</a:t>
            </a:r>
          </a:p>
          <a:p>
            <a:pPr algn="just">
              <a:lnSpc>
                <a:spcPct val="150000"/>
              </a:lnSpc>
            </a:pPr>
            <a:r>
              <a:rPr lang="en-US" dirty="0" smtClean="0"/>
              <a:t> </a:t>
            </a:r>
            <a:r>
              <a:rPr lang="en-US" dirty="0"/>
              <a:t>Other examples could also be purchasing services from an insurance company, conducting online banking and employing travel services.</a:t>
            </a:r>
          </a:p>
          <a:p>
            <a:endParaRPr lang="en-US" dirty="0"/>
          </a:p>
        </p:txBody>
      </p:sp>
    </p:spTree>
    <p:extLst>
      <p:ext uri="{BB962C8B-B14F-4D97-AF65-F5344CB8AC3E}">
        <p14:creationId xmlns:p14="http://schemas.microsoft.com/office/powerpoint/2010/main" val="21990151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7162800"/>
          </a:xfrm>
        </p:spPr>
        <p:txBody>
          <a:bodyPr>
            <a:normAutofit/>
          </a:bodyPr>
          <a:lstStyle/>
          <a:p>
            <a:pPr marL="0" indent="0">
              <a:buNone/>
            </a:pPr>
            <a:r>
              <a:rPr lang="en-US" b="1" u="sng" dirty="0" smtClean="0"/>
              <a:t>3. </a:t>
            </a:r>
            <a:r>
              <a:rPr lang="en-US" b="1" u="sng" dirty="0"/>
              <a:t>Customer to Business (C2B)</a:t>
            </a:r>
          </a:p>
          <a:p>
            <a:pPr algn="just">
              <a:lnSpc>
                <a:spcPct val="150000"/>
              </a:lnSpc>
            </a:pPr>
            <a:r>
              <a:rPr lang="en-US" dirty="0" smtClean="0"/>
              <a:t>C2B </a:t>
            </a:r>
            <a:r>
              <a:rPr lang="en-US" dirty="0"/>
              <a:t>refers to e-commerce activities, which use reverse pricing models where the customer determines the prices of the </a:t>
            </a:r>
            <a:r>
              <a:rPr lang="en-US" dirty="0" smtClean="0"/>
              <a:t>product.</a:t>
            </a:r>
          </a:p>
          <a:p>
            <a:pPr algn="just">
              <a:lnSpc>
                <a:spcPct val="150000"/>
              </a:lnSpc>
            </a:pPr>
            <a:r>
              <a:rPr lang="en-US" dirty="0" smtClean="0"/>
              <a:t>In </a:t>
            </a:r>
            <a:r>
              <a:rPr lang="en-US" dirty="0"/>
              <a:t>this case, the focus shifts from selling to buying. </a:t>
            </a:r>
            <a:endParaRPr lang="en-US" dirty="0" smtClean="0"/>
          </a:p>
          <a:p>
            <a:pPr algn="just">
              <a:lnSpc>
                <a:spcPct val="150000"/>
              </a:lnSpc>
            </a:pPr>
            <a:r>
              <a:rPr lang="en-US" dirty="0" smtClean="0"/>
              <a:t>There </a:t>
            </a:r>
            <a:r>
              <a:rPr lang="en-US" dirty="0"/>
              <a:t>is an increased emphasis on customer empowerment.</a:t>
            </a:r>
          </a:p>
          <a:p>
            <a:pPr algn="just">
              <a:lnSpc>
                <a:spcPct val="150000"/>
              </a:lnSpc>
            </a:pPr>
            <a:r>
              <a:rPr lang="en-US" dirty="0"/>
              <a:t>In this type of e-commerce, consumers get </a:t>
            </a:r>
            <a:r>
              <a:rPr lang="en-US" dirty="0" smtClean="0"/>
              <a:t>an opportunity </a:t>
            </a:r>
            <a:r>
              <a:rPr lang="en-US" dirty="0"/>
              <a:t>to specify the range of prices they can afford or are willing to pay for a particular item, service or commodity</a:t>
            </a:r>
            <a:r>
              <a:rPr lang="en-US" dirty="0" smtClean="0"/>
              <a:t>.</a:t>
            </a:r>
          </a:p>
          <a:p>
            <a:pPr algn="just">
              <a:lnSpc>
                <a:spcPct val="150000"/>
              </a:lnSpc>
            </a:pPr>
            <a:r>
              <a:rPr lang="en-US" dirty="0" smtClean="0"/>
              <a:t> </a:t>
            </a:r>
            <a:r>
              <a:rPr lang="en-US" dirty="0"/>
              <a:t>As a result, it reduces the bargaining time, increases the flexibility and creates ease at the point of sale for both the merchant and the consumer.</a:t>
            </a:r>
          </a:p>
          <a:p>
            <a:endParaRPr lang="en-US" dirty="0"/>
          </a:p>
        </p:txBody>
      </p:sp>
    </p:spTree>
    <p:extLst>
      <p:ext uri="{BB962C8B-B14F-4D97-AF65-F5344CB8AC3E}">
        <p14:creationId xmlns:p14="http://schemas.microsoft.com/office/powerpoint/2010/main" val="24636586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ctr">
              <a:buNone/>
            </a:pPr>
            <a:r>
              <a:rPr lang="en-US" sz="2800" b="1" u="sng" dirty="0"/>
              <a:t>E-Commerce (Electronic Commerce)</a:t>
            </a:r>
            <a:endParaRPr lang="en-US" sz="2800" u="sng" dirty="0"/>
          </a:p>
          <a:p>
            <a:pPr algn="just">
              <a:lnSpc>
                <a:spcPct val="150000"/>
              </a:lnSpc>
            </a:pPr>
            <a:r>
              <a:rPr lang="en-US" dirty="0"/>
              <a:t>Electronic commerce, commonly known as E-commerce or e-commerce, </a:t>
            </a:r>
            <a:r>
              <a:rPr lang="en-US" b="1" dirty="0"/>
              <a:t>is trading in products or services </a:t>
            </a:r>
            <a:r>
              <a:rPr lang="en-US" dirty="0"/>
              <a:t>conducted via computer networks such as the Internet. </a:t>
            </a:r>
            <a:endParaRPr lang="en-US" dirty="0" smtClean="0"/>
          </a:p>
          <a:p>
            <a:pPr algn="just">
              <a:lnSpc>
                <a:spcPct val="150000"/>
              </a:lnSpc>
            </a:pPr>
            <a:r>
              <a:rPr lang="en-US" dirty="0" smtClean="0"/>
              <a:t>Electronic </a:t>
            </a:r>
            <a:r>
              <a:rPr lang="en-US" dirty="0"/>
              <a:t>commerce draws on technologies such as </a:t>
            </a:r>
            <a:r>
              <a:rPr lang="en-US" b="1" dirty="0"/>
              <a:t>M</a:t>
            </a:r>
            <a:r>
              <a:rPr lang="en-US" b="1" dirty="0" smtClean="0"/>
              <a:t>obile </a:t>
            </a:r>
            <a:r>
              <a:rPr lang="en-US" b="1" dirty="0"/>
              <a:t>C</a:t>
            </a:r>
            <a:r>
              <a:rPr lang="en-US" b="1" dirty="0" smtClean="0"/>
              <a:t>ommerce</a:t>
            </a:r>
            <a:r>
              <a:rPr lang="en-US" dirty="0"/>
              <a:t>, </a:t>
            </a:r>
            <a:r>
              <a:rPr lang="en-US" b="1" dirty="0"/>
              <a:t>E</a:t>
            </a:r>
            <a:r>
              <a:rPr lang="en-US" b="1" dirty="0" smtClean="0"/>
              <a:t>lectronic </a:t>
            </a:r>
            <a:r>
              <a:rPr lang="en-US" b="1" dirty="0"/>
              <a:t>F</a:t>
            </a:r>
            <a:r>
              <a:rPr lang="en-US" b="1" dirty="0" smtClean="0"/>
              <a:t>unds Transfer (EFT)</a:t>
            </a:r>
            <a:r>
              <a:rPr lang="en-US" dirty="0" smtClean="0"/>
              <a:t>, </a:t>
            </a:r>
            <a:r>
              <a:rPr lang="en-US" b="1" dirty="0"/>
              <a:t>S</a:t>
            </a:r>
            <a:r>
              <a:rPr lang="en-US" b="1" dirty="0" smtClean="0"/>
              <a:t>upply </a:t>
            </a:r>
            <a:r>
              <a:rPr lang="en-US" b="1" dirty="0"/>
              <a:t>C</a:t>
            </a:r>
            <a:r>
              <a:rPr lang="en-US" b="1" dirty="0" smtClean="0"/>
              <a:t>hain Management (SCM)</a:t>
            </a:r>
            <a:r>
              <a:rPr lang="en-US" dirty="0" smtClean="0"/>
              <a:t>, </a:t>
            </a:r>
            <a:r>
              <a:rPr lang="en-US" b="1" dirty="0"/>
              <a:t>Internet </a:t>
            </a:r>
            <a:r>
              <a:rPr lang="en-US" b="1" dirty="0" smtClean="0"/>
              <a:t>Marketing</a:t>
            </a:r>
            <a:r>
              <a:rPr lang="en-US" dirty="0"/>
              <a:t>, </a:t>
            </a:r>
            <a:r>
              <a:rPr lang="en-US" b="1" dirty="0"/>
              <a:t>O</a:t>
            </a:r>
            <a:r>
              <a:rPr lang="en-US" b="1" dirty="0" smtClean="0"/>
              <a:t>nline Transaction </a:t>
            </a:r>
            <a:r>
              <a:rPr lang="en-US" b="1" dirty="0"/>
              <a:t>P</a:t>
            </a:r>
            <a:r>
              <a:rPr lang="en-US" b="1" dirty="0" smtClean="0"/>
              <a:t>rocessing</a:t>
            </a:r>
            <a:r>
              <a:rPr lang="en-US" dirty="0"/>
              <a:t>, </a:t>
            </a:r>
            <a:r>
              <a:rPr lang="en-US" b="1" dirty="0"/>
              <a:t>E</a:t>
            </a:r>
            <a:r>
              <a:rPr lang="en-US" b="1" dirty="0" smtClean="0"/>
              <a:t>lectronic </a:t>
            </a:r>
            <a:r>
              <a:rPr lang="en-US" b="1" dirty="0"/>
              <a:t>D</a:t>
            </a:r>
            <a:r>
              <a:rPr lang="en-US" b="1" dirty="0" smtClean="0"/>
              <a:t>ata </a:t>
            </a:r>
            <a:r>
              <a:rPr lang="en-US" b="1" dirty="0"/>
              <a:t>I</a:t>
            </a:r>
            <a:r>
              <a:rPr lang="en-US" b="1" dirty="0" smtClean="0"/>
              <a:t>nterchange </a:t>
            </a:r>
            <a:r>
              <a:rPr lang="en-US" b="1" dirty="0"/>
              <a:t>(EDI)</a:t>
            </a:r>
            <a:r>
              <a:rPr lang="en-US" dirty="0"/>
              <a:t>, </a:t>
            </a:r>
            <a:r>
              <a:rPr lang="en-US" b="1" dirty="0"/>
              <a:t>I</a:t>
            </a:r>
            <a:r>
              <a:rPr lang="en-US" b="1" dirty="0" smtClean="0"/>
              <a:t>nventory </a:t>
            </a:r>
            <a:r>
              <a:rPr lang="en-US" b="1" dirty="0"/>
              <a:t>M</a:t>
            </a:r>
            <a:r>
              <a:rPr lang="en-US" b="1" dirty="0" smtClean="0"/>
              <a:t>anagement </a:t>
            </a:r>
            <a:r>
              <a:rPr lang="en-US" b="1" dirty="0"/>
              <a:t>S</a:t>
            </a:r>
            <a:r>
              <a:rPr lang="en-US" b="1" dirty="0" smtClean="0"/>
              <a:t>ystems</a:t>
            </a:r>
            <a:r>
              <a:rPr lang="en-US" dirty="0"/>
              <a:t>, and </a:t>
            </a:r>
            <a:r>
              <a:rPr lang="en-US" dirty="0" smtClean="0"/>
              <a:t>A</a:t>
            </a:r>
            <a:r>
              <a:rPr lang="en-US" b="1" dirty="0" smtClean="0"/>
              <a:t>utomated </a:t>
            </a:r>
            <a:r>
              <a:rPr lang="en-US" b="1" dirty="0"/>
              <a:t>D</a:t>
            </a:r>
            <a:r>
              <a:rPr lang="en-US" b="1" dirty="0" smtClean="0"/>
              <a:t>ata </a:t>
            </a:r>
            <a:r>
              <a:rPr lang="en-US" b="1" dirty="0"/>
              <a:t>C</a:t>
            </a:r>
            <a:r>
              <a:rPr lang="en-US" b="1" dirty="0" smtClean="0"/>
              <a:t>ollection </a:t>
            </a:r>
            <a:r>
              <a:rPr lang="en-US" b="1" dirty="0"/>
              <a:t>systems</a:t>
            </a:r>
            <a:r>
              <a:rPr lang="en-US" dirty="0"/>
              <a:t>. </a:t>
            </a:r>
          </a:p>
        </p:txBody>
      </p:sp>
    </p:spTree>
    <p:extLst>
      <p:ext uri="{BB962C8B-B14F-4D97-AF65-F5344CB8AC3E}">
        <p14:creationId xmlns:p14="http://schemas.microsoft.com/office/powerpoint/2010/main" val="16680494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u="sng" dirty="0" smtClean="0"/>
              <a:t>4. </a:t>
            </a:r>
            <a:r>
              <a:rPr lang="en-US" b="1" u="sng" dirty="0"/>
              <a:t>Customer to Customer (C2C)</a:t>
            </a:r>
          </a:p>
          <a:p>
            <a:pPr algn="just">
              <a:lnSpc>
                <a:spcPct val="150000"/>
              </a:lnSpc>
            </a:pPr>
            <a:r>
              <a:rPr lang="en-US" dirty="0"/>
              <a:t>Customer to Customer or C2C refers to e-commerce activities, which use an auction style model. </a:t>
            </a:r>
            <a:endParaRPr lang="en-US" dirty="0" smtClean="0"/>
          </a:p>
          <a:p>
            <a:pPr algn="just">
              <a:lnSpc>
                <a:spcPct val="150000"/>
              </a:lnSpc>
            </a:pPr>
            <a:r>
              <a:rPr lang="en-US" dirty="0" smtClean="0"/>
              <a:t>This </a:t>
            </a:r>
            <a:r>
              <a:rPr lang="en-US" dirty="0"/>
              <a:t>model consists of a person-to-person transaction that completely excludes businesses from the equation. </a:t>
            </a:r>
            <a:endParaRPr lang="en-US" dirty="0" smtClean="0"/>
          </a:p>
          <a:p>
            <a:pPr algn="just">
              <a:lnSpc>
                <a:spcPct val="150000"/>
              </a:lnSpc>
            </a:pPr>
            <a:r>
              <a:rPr lang="en-US" dirty="0" smtClean="0"/>
              <a:t>Customers </a:t>
            </a:r>
            <a:r>
              <a:rPr lang="en-US" dirty="0"/>
              <a:t>are also a part of the business and C2C enables customers to directly deal with each other. </a:t>
            </a:r>
            <a:endParaRPr lang="en-US" dirty="0" smtClean="0"/>
          </a:p>
          <a:p>
            <a:pPr algn="just">
              <a:lnSpc>
                <a:spcPct val="150000"/>
              </a:lnSpc>
            </a:pPr>
            <a:r>
              <a:rPr lang="en-US" dirty="0" smtClean="0"/>
              <a:t>An </a:t>
            </a:r>
            <a:r>
              <a:rPr lang="en-US" dirty="0"/>
              <a:t>example of this is peer auction giant, </a:t>
            </a:r>
            <a:r>
              <a:rPr lang="en-US" dirty="0" err="1"/>
              <a:t>Ebay</a:t>
            </a:r>
            <a:r>
              <a:rPr lang="en-US" dirty="0"/>
              <a:t>.</a:t>
            </a:r>
          </a:p>
          <a:p>
            <a:endParaRPr lang="en-US" dirty="0"/>
          </a:p>
        </p:txBody>
      </p:sp>
    </p:spTree>
    <p:extLst>
      <p:ext uri="{BB962C8B-B14F-4D97-AF65-F5344CB8AC3E}">
        <p14:creationId xmlns:p14="http://schemas.microsoft.com/office/powerpoint/2010/main" val="22709391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u="sng" dirty="0" smtClean="0"/>
              <a:t>5. </a:t>
            </a:r>
            <a:r>
              <a:rPr lang="en-US" b="1" u="sng" dirty="0"/>
              <a:t>Business to Government (B2G</a:t>
            </a:r>
            <a:r>
              <a:rPr lang="en-US" b="1" u="sng" dirty="0" smtClean="0"/>
              <a:t>)</a:t>
            </a:r>
          </a:p>
          <a:p>
            <a:pPr algn="just">
              <a:lnSpc>
                <a:spcPct val="150000"/>
              </a:lnSpc>
            </a:pPr>
            <a:r>
              <a:rPr lang="en-US" dirty="0" smtClean="0"/>
              <a:t>It is a new trend in e-commerce. </a:t>
            </a:r>
          </a:p>
          <a:p>
            <a:pPr algn="just">
              <a:lnSpc>
                <a:spcPct val="150000"/>
              </a:lnSpc>
            </a:pPr>
            <a:r>
              <a:rPr lang="en-US" dirty="0" smtClean="0"/>
              <a:t>This type of e-commerce is used by the government departments to directly reach to the citizens by setting-up the websites. </a:t>
            </a:r>
          </a:p>
          <a:p>
            <a:pPr algn="just">
              <a:lnSpc>
                <a:spcPct val="150000"/>
              </a:lnSpc>
            </a:pPr>
            <a:r>
              <a:rPr lang="en-US" dirty="0" smtClean="0"/>
              <a:t>These websites have government policies, rules and regulations related to the respective departments. </a:t>
            </a:r>
          </a:p>
          <a:p>
            <a:pPr algn="just">
              <a:lnSpc>
                <a:spcPct val="150000"/>
              </a:lnSpc>
            </a:pPr>
            <a:r>
              <a:rPr lang="en-US" dirty="0" smtClean="0"/>
              <a:t>Any citizen may interact with these websites to know the various details. </a:t>
            </a:r>
          </a:p>
          <a:p>
            <a:pPr algn="just">
              <a:lnSpc>
                <a:spcPct val="150000"/>
              </a:lnSpc>
            </a:pPr>
            <a:r>
              <a:rPr lang="en-US" dirty="0" smtClean="0"/>
              <a:t>This also saves time of the employees as well as the citizens. </a:t>
            </a:r>
          </a:p>
          <a:p>
            <a:pPr algn="just">
              <a:lnSpc>
                <a:spcPct val="150000"/>
              </a:lnSpc>
            </a:pPr>
            <a:r>
              <a:rPr lang="en-US" dirty="0" smtClean="0"/>
              <a:t>The concept of Smart City has been evolved from B2G e-commerce.</a:t>
            </a:r>
          </a:p>
        </p:txBody>
      </p:sp>
    </p:spTree>
    <p:extLst>
      <p:ext uri="{BB962C8B-B14F-4D97-AF65-F5344CB8AC3E}">
        <p14:creationId xmlns:p14="http://schemas.microsoft.com/office/powerpoint/2010/main" val="5585340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nSpc>
                <a:spcPct val="150000"/>
              </a:lnSpc>
              <a:buNone/>
            </a:pPr>
            <a:r>
              <a:rPr lang="en-US" b="1" u="sng" dirty="0" smtClean="0"/>
              <a:t>Benefits of E-Commerce</a:t>
            </a:r>
          </a:p>
          <a:p>
            <a:pPr marL="0" indent="0">
              <a:lnSpc>
                <a:spcPct val="150000"/>
              </a:lnSpc>
              <a:buNone/>
            </a:pPr>
            <a:r>
              <a:rPr lang="en-US" dirty="0" smtClean="0"/>
              <a:t>	1</a:t>
            </a:r>
            <a:r>
              <a:rPr lang="en-US" dirty="0"/>
              <a:t>. Faster buying process</a:t>
            </a:r>
            <a:br>
              <a:rPr lang="en-US" dirty="0"/>
            </a:br>
            <a:r>
              <a:rPr lang="en-US" dirty="0" smtClean="0"/>
              <a:t>	2</a:t>
            </a:r>
            <a:r>
              <a:rPr lang="en-US" dirty="0"/>
              <a:t>. Store and product listing creation</a:t>
            </a:r>
            <a:br>
              <a:rPr lang="en-US" dirty="0"/>
            </a:br>
            <a:r>
              <a:rPr lang="en-US" dirty="0" smtClean="0"/>
              <a:t>	3</a:t>
            </a:r>
            <a:r>
              <a:rPr lang="en-US" dirty="0"/>
              <a:t>. Cost reduction</a:t>
            </a:r>
            <a:br>
              <a:rPr lang="en-US" dirty="0"/>
            </a:br>
            <a:r>
              <a:rPr lang="en-US" dirty="0" smtClean="0"/>
              <a:t>	4</a:t>
            </a:r>
            <a:r>
              <a:rPr lang="en-US" dirty="0"/>
              <a:t>. Affordable advertising and marketing</a:t>
            </a:r>
            <a:br>
              <a:rPr lang="en-US" dirty="0"/>
            </a:br>
            <a:r>
              <a:rPr lang="en-US" dirty="0" smtClean="0"/>
              <a:t>	5</a:t>
            </a:r>
            <a:r>
              <a:rPr lang="en-US" dirty="0"/>
              <a:t>. Flexibility for customers</a:t>
            </a:r>
            <a:br>
              <a:rPr lang="en-US" dirty="0"/>
            </a:br>
            <a:r>
              <a:rPr lang="en-US" dirty="0" smtClean="0"/>
              <a:t>	6</a:t>
            </a:r>
            <a:r>
              <a:rPr lang="en-US" dirty="0"/>
              <a:t>. No reach limitations</a:t>
            </a:r>
            <a:br>
              <a:rPr lang="en-US" dirty="0"/>
            </a:br>
            <a:r>
              <a:rPr lang="en-US" dirty="0" smtClean="0"/>
              <a:t>	7</a:t>
            </a:r>
            <a:r>
              <a:rPr lang="en-US" dirty="0"/>
              <a:t>. Product and price comparison</a:t>
            </a:r>
            <a:br>
              <a:rPr lang="en-US" dirty="0"/>
            </a:br>
            <a:r>
              <a:rPr lang="en-US" dirty="0" smtClean="0"/>
              <a:t>	8</a:t>
            </a:r>
            <a:r>
              <a:rPr lang="en-US" dirty="0"/>
              <a:t>. Faster response to buyer/market demands</a:t>
            </a:r>
            <a:br>
              <a:rPr lang="en-US" dirty="0"/>
            </a:br>
            <a:r>
              <a:rPr lang="en-US" dirty="0" smtClean="0"/>
              <a:t>	9. </a:t>
            </a:r>
            <a:r>
              <a:rPr lang="en-US" dirty="0"/>
              <a:t>Several payment modes</a:t>
            </a:r>
          </a:p>
        </p:txBody>
      </p:sp>
    </p:spTree>
    <p:extLst>
      <p:ext uri="{BB962C8B-B14F-4D97-AF65-F5344CB8AC3E}">
        <p14:creationId xmlns:p14="http://schemas.microsoft.com/office/powerpoint/2010/main" val="20590391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705600"/>
          </a:xfrm>
        </p:spPr>
        <p:txBody>
          <a:bodyPr>
            <a:normAutofit fontScale="92500" lnSpcReduction="20000"/>
          </a:bodyPr>
          <a:lstStyle/>
          <a:p>
            <a:pPr marL="0" indent="0">
              <a:buNone/>
            </a:pPr>
            <a:r>
              <a:rPr lang="en-US" b="1" u="sng" dirty="0" smtClean="0"/>
              <a:t>Limitations </a:t>
            </a:r>
            <a:r>
              <a:rPr lang="en-US" b="1" u="sng" dirty="0"/>
              <a:t>of </a:t>
            </a:r>
            <a:r>
              <a:rPr lang="en-US" b="1" u="sng" dirty="0" smtClean="0"/>
              <a:t>E-Commerce</a:t>
            </a:r>
          </a:p>
          <a:p>
            <a:pPr lvl="1">
              <a:lnSpc>
                <a:spcPct val="150000"/>
              </a:lnSpc>
            </a:pPr>
            <a:r>
              <a:rPr lang="en-US" sz="2800" dirty="0"/>
              <a:t>Lack of Awareness: </a:t>
            </a:r>
          </a:p>
          <a:p>
            <a:pPr lvl="1">
              <a:lnSpc>
                <a:spcPct val="150000"/>
              </a:lnSpc>
            </a:pPr>
            <a:r>
              <a:rPr lang="en-US" sz="2800" dirty="0"/>
              <a:t>Lack of Infrastructure: </a:t>
            </a:r>
          </a:p>
          <a:p>
            <a:pPr lvl="1">
              <a:lnSpc>
                <a:spcPct val="150000"/>
              </a:lnSpc>
            </a:pPr>
            <a:r>
              <a:rPr lang="en-US" sz="2800" dirty="0"/>
              <a:t>Lack of Confidence: </a:t>
            </a:r>
          </a:p>
          <a:p>
            <a:pPr lvl="1">
              <a:lnSpc>
                <a:spcPct val="150000"/>
              </a:lnSpc>
            </a:pPr>
            <a:r>
              <a:rPr lang="en-US" sz="2800" dirty="0"/>
              <a:t>Credit Cards Frauds: </a:t>
            </a:r>
          </a:p>
          <a:p>
            <a:pPr lvl="1">
              <a:lnSpc>
                <a:spcPct val="150000"/>
              </a:lnSpc>
            </a:pPr>
            <a:r>
              <a:rPr lang="en-US" sz="2800" dirty="0"/>
              <a:t>Absence of Tax Laws: </a:t>
            </a:r>
          </a:p>
          <a:p>
            <a:pPr lvl="1" algn="just">
              <a:lnSpc>
                <a:spcPct val="160000"/>
              </a:lnSpc>
            </a:pPr>
            <a:r>
              <a:rPr lang="en-US" sz="2800" dirty="0"/>
              <a:t>Lack of system security, reliability, standards and communication protocols.</a:t>
            </a:r>
          </a:p>
          <a:p>
            <a:pPr lvl="1" algn="just">
              <a:lnSpc>
                <a:spcPct val="160000"/>
              </a:lnSpc>
            </a:pPr>
            <a:r>
              <a:rPr lang="en-US" sz="2800" dirty="0"/>
              <a:t>Insufficient telecommunication bandwidth.</a:t>
            </a:r>
          </a:p>
          <a:p>
            <a:pPr lvl="1" algn="just">
              <a:lnSpc>
                <a:spcPct val="160000"/>
              </a:lnSpc>
            </a:pPr>
            <a:r>
              <a:rPr lang="en-US" sz="2800" dirty="0"/>
              <a:t>The software development tools are still evolving and </a:t>
            </a:r>
            <a:r>
              <a:rPr lang="en-US" sz="2800" dirty="0" smtClean="0"/>
              <a:t>changing rapidly</a:t>
            </a:r>
            <a:r>
              <a:rPr lang="en-US" sz="2800" dirty="0"/>
              <a:t>.</a:t>
            </a:r>
            <a:r>
              <a:rPr lang="en-US" dirty="0"/>
              <a:t/>
            </a:r>
            <a:br>
              <a:rPr lang="en-US" dirty="0"/>
            </a:br>
            <a:endParaRPr lang="en-US" b="1" dirty="0"/>
          </a:p>
          <a:p>
            <a:endParaRPr lang="en-US" dirty="0"/>
          </a:p>
        </p:txBody>
      </p:sp>
    </p:spTree>
    <p:extLst>
      <p:ext uri="{BB962C8B-B14F-4D97-AF65-F5344CB8AC3E}">
        <p14:creationId xmlns:p14="http://schemas.microsoft.com/office/powerpoint/2010/main" val="42547339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228600"/>
            <a:ext cx="8839200" cy="6477000"/>
          </a:xfrm>
        </p:spPr>
        <p:txBody>
          <a:bodyPr>
            <a:normAutofit lnSpcReduction="10000"/>
          </a:bodyPr>
          <a:lstStyle/>
          <a:p>
            <a:pPr marL="0" indent="0" algn="ctr">
              <a:buNone/>
            </a:pPr>
            <a:r>
              <a:rPr lang="en-US" sz="2800" b="1" dirty="0"/>
              <a:t>Introduction to </a:t>
            </a:r>
            <a:r>
              <a:rPr lang="en-US" sz="2800" b="1" dirty="0" smtClean="0"/>
              <a:t>Internet</a:t>
            </a:r>
          </a:p>
          <a:p>
            <a:pPr algn="just">
              <a:lnSpc>
                <a:spcPct val="150000"/>
              </a:lnSpc>
            </a:pPr>
            <a:r>
              <a:rPr lang="en-US" dirty="0" smtClean="0"/>
              <a:t>The </a:t>
            </a:r>
            <a:r>
              <a:rPr lang="en-US" dirty="0"/>
              <a:t>Internet, sometimes called simply "the Net," is a worldwide system of computer networks -- a </a:t>
            </a:r>
            <a:r>
              <a:rPr lang="en-US" b="1" dirty="0"/>
              <a:t>network of networks </a:t>
            </a:r>
            <a:r>
              <a:rPr lang="en-US" dirty="0"/>
              <a:t>in which users at any one computer </a:t>
            </a:r>
            <a:r>
              <a:rPr lang="en-US" dirty="0" smtClean="0"/>
              <a:t>can get </a:t>
            </a:r>
            <a:r>
              <a:rPr lang="en-US" dirty="0"/>
              <a:t>information from any other </a:t>
            </a:r>
            <a:r>
              <a:rPr lang="en-US" dirty="0" smtClean="0"/>
              <a:t>computer</a:t>
            </a:r>
          </a:p>
          <a:p>
            <a:pPr algn="just">
              <a:lnSpc>
                <a:spcPct val="150000"/>
              </a:lnSpc>
            </a:pPr>
            <a:r>
              <a:rPr lang="en-US" dirty="0"/>
              <a:t> It was conceived by the </a:t>
            </a:r>
            <a:r>
              <a:rPr lang="en-US" b="1" dirty="0"/>
              <a:t>Advanced Research Projects Agency </a:t>
            </a:r>
            <a:r>
              <a:rPr lang="en-US" dirty="0"/>
              <a:t>(ARPA) of the U.S. government in </a:t>
            </a:r>
            <a:r>
              <a:rPr lang="en-US" b="1" dirty="0"/>
              <a:t>1969</a:t>
            </a:r>
            <a:r>
              <a:rPr lang="en-US" dirty="0"/>
              <a:t> and was first known as the </a:t>
            </a:r>
            <a:r>
              <a:rPr lang="en-US" b="1" dirty="0" err="1" smtClean="0"/>
              <a:t>ARPANet</a:t>
            </a:r>
            <a:r>
              <a:rPr lang="en-US" dirty="0" smtClean="0"/>
              <a:t>. </a:t>
            </a:r>
            <a:endParaRPr lang="en-US" dirty="0"/>
          </a:p>
          <a:p>
            <a:pPr algn="just">
              <a:lnSpc>
                <a:spcPct val="150000"/>
              </a:lnSpc>
            </a:pPr>
            <a:r>
              <a:rPr lang="en-US" dirty="0" smtClean="0"/>
              <a:t>The </a:t>
            </a:r>
            <a:r>
              <a:rPr lang="en-US" dirty="0"/>
              <a:t>original aim was to create a network that would allow users of a research computer at one university to "talk to" research computers at other </a:t>
            </a:r>
            <a:r>
              <a:rPr lang="en-US" dirty="0" smtClean="0"/>
              <a:t>universities.</a:t>
            </a:r>
            <a:endParaRPr lang="en-US" b="1" dirty="0" smtClean="0"/>
          </a:p>
          <a:p>
            <a:endParaRPr lang="en-US" dirty="0"/>
          </a:p>
        </p:txBody>
      </p:sp>
    </p:spTree>
    <p:extLst>
      <p:ext uri="{BB962C8B-B14F-4D97-AF65-F5344CB8AC3E}">
        <p14:creationId xmlns:p14="http://schemas.microsoft.com/office/powerpoint/2010/main" val="228711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705600"/>
          </a:xfrm>
        </p:spPr>
        <p:txBody>
          <a:bodyPr>
            <a:normAutofit lnSpcReduction="10000"/>
          </a:bodyPr>
          <a:lstStyle/>
          <a:p>
            <a:pPr algn="just">
              <a:lnSpc>
                <a:spcPct val="150000"/>
              </a:lnSpc>
            </a:pPr>
            <a:r>
              <a:rPr lang="en-US" dirty="0"/>
              <a:t>Internet is defined as an Information super Highway, to access information over the web. However, It can be defined in many ways as follows:</a:t>
            </a:r>
          </a:p>
          <a:p>
            <a:pPr algn="just">
              <a:lnSpc>
                <a:spcPct val="150000"/>
              </a:lnSpc>
              <a:buFont typeface="Wingdings" panose="05000000000000000000" pitchFamily="2" charset="2"/>
              <a:buChar char="Ø"/>
            </a:pPr>
            <a:r>
              <a:rPr lang="en-US" dirty="0"/>
              <a:t>Internet is a world-wide global system of interconnected computer networks.</a:t>
            </a:r>
          </a:p>
          <a:p>
            <a:pPr algn="just">
              <a:lnSpc>
                <a:spcPct val="150000"/>
              </a:lnSpc>
              <a:buFont typeface="Wingdings" panose="05000000000000000000" pitchFamily="2" charset="2"/>
              <a:buChar char="Ø"/>
            </a:pPr>
            <a:r>
              <a:rPr lang="en-US" dirty="0"/>
              <a:t>Internet uses the standard Internet Protocol (TCP/IP).</a:t>
            </a:r>
          </a:p>
          <a:p>
            <a:pPr algn="just">
              <a:lnSpc>
                <a:spcPct val="150000"/>
              </a:lnSpc>
              <a:buFont typeface="Wingdings" panose="05000000000000000000" pitchFamily="2" charset="2"/>
              <a:buChar char="Ø"/>
            </a:pPr>
            <a:r>
              <a:rPr lang="en-US" dirty="0"/>
              <a:t>Every computer in internet is identified by a unique IP address.</a:t>
            </a:r>
          </a:p>
          <a:p>
            <a:pPr algn="just">
              <a:lnSpc>
                <a:spcPct val="150000"/>
              </a:lnSpc>
              <a:buFont typeface="Wingdings" panose="05000000000000000000" pitchFamily="2" charset="2"/>
              <a:buChar char="Ø"/>
            </a:pPr>
            <a:r>
              <a:rPr lang="en-US" dirty="0"/>
              <a:t>IP Address is a unique set of numbers (such as 110.22.33.114) which identifies a computer location.</a:t>
            </a:r>
          </a:p>
          <a:p>
            <a:pPr algn="just">
              <a:lnSpc>
                <a:spcPct val="150000"/>
              </a:lnSpc>
              <a:buFont typeface="Wingdings" panose="05000000000000000000" pitchFamily="2" charset="2"/>
              <a:buChar char="Ø"/>
            </a:pPr>
            <a:r>
              <a:rPr lang="en-US" dirty="0"/>
              <a:t>A special computer DNS (Domain Name Server) is used to give name to the IP Address so that user can locate a computer by a </a:t>
            </a:r>
            <a:r>
              <a:rPr lang="en-US" dirty="0" smtClean="0"/>
              <a:t>name</a:t>
            </a:r>
          </a:p>
          <a:p>
            <a:endParaRPr lang="en-US" dirty="0"/>
          </a:p>
        </p:txBody>
      </p:sp>
    </p:spTree>
    <p:extLst>
      <p:ext uri="{BB962C8B-B14F-4D97-AF65-F5344CB8AC3E}">
        <p14:creationId xmlns:p14="http://schemas.microsoft.com/office/powerpoint/2010/main" val="38613717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228600"/>
            <a:ext cx="8839200" cy="6477000"/>
          </a:xfrm>
        </p:spPr>
        <p:txBody>
          <a:bodyPr/>
          <a:lstStyle/>
          <a:p>
            <a:r>
              <a:rPr lang="en-US" dirty="0"/>
              <a:t>Internet is accessible to every user all over the world.</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219200"/>
            <a:ext cx="6934199"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1644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ircle(in)">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228600"/>
            <a:ext cx="8839200" cy="6477000"/>
          </a:xfrm>
        </p:spPr>
        <p:txBody>
          <a:bodyPr>
            <a:normAutofit fontScale="92500" lnSpcReduction="10000"/>
          </a:bodyPr>
          <a:lstStyle/>
          <a:p>
            <a:pPr marL="0" indent="0">
              <a:buNone/>
            </a:pPr>
            <a:r>
              <a:rPr lang="en-US" sz="3000" b="1" dirty="0"/>
              <a:t>Advantages</a:t>
            </a:r>
          </a:p>
          <a:p>
            <a:pPr marL="0" indent="0">
              <a:buNone/>
            </a:pPr>
            <a:r>
              <a:rPr lang="en-US" dirty="0"/>
              <a:t>Internet covers almost every aspect of life, one can think of</a:t>
            </a:r>
            <a:r>
              <a:rPr lang="en-US" dirty="0" smtClean="0"/>
              <a:t>.</a:t>
            </a:r>
          </a:p>
          <a:p>
            <a:pPr algn="just"/>
            <a:r>
              <a:rPr lang="en-US" dirty="0"/>
              <a:t>Internet Banking</a:t>
            </a:r>
          </a:p>
          <a:p>
            <a:pPr algn="just"/>
            <a:r>
              <a:rPr lang="en-US" dirty="0"/>
              <a:t>Matrimonial Services</a:t>
            </a:r>
          </a:p>
          <a:p>
            <a:pPr algn="just"/>
            <a:r>
              <a:rPr lang="en-US" dirty="0"/>
              <a:t>Online Shopping</a:t>
            </a:r>
          </a:p>
          <a:p>
            <a:pPr algn="just"/>
            <a:r>
              <a:rPr lang="en-US" dirty="0"/>
              <a:t>Online Ticket Booking</a:t>
            </a:r>
          </a:p>
          <a:p>
            <a:pPr algn="just"/>
            <a:r>
              <a:rPr lang="en-US" dirty="0"/>
              <a:t>Online Bill Payment</a:t>
            </a:r>
          </a:p>
          <a:p>
            <a:pPr algn="just"/>
            <a:r>
              <a:rPr lang="en-US" dirty="0"/>
              <a:t>Data Sharing</a:t>
            </a:r>
          </a:p>
          <a:p>
            <a:pPr algn="just"/>
            <a:r>
              <a:rPr lang="en-US" dirty="0"/>
              <a:t>E-mail</a:t>
            </a:r>
          </a:p>
          <a:p>
            <a:pPr algn="just"/>
            <a:r>
              <a:rPr lang="en-US" dirty="0" smtClean="0"/>
              <a:t>Entertainment</a:t>
            </a:r>
          </a:p>
          <a:p>
            <a:pPr algn="just"/>
            <a:r>
              <a:rPr lang="en-US" dirty="0" smtClean="0"/>
              <a:t>Social </a:t>
            </a:r>
            <a:r>
              <a:rPr lang="en-US" dirty="0"/>
              <a:t>networking </a:t>
            </a:r>
            <a:r>
              <a:rPr lang="en-US" dirty="0" smtClean="0"/>
              <a:t>sites</a:t>
            </a:r>
          </a:p>
          <a:p>
            <a:pPr algn="just"/>
            <a:r>
              <a:rPr lang="en-US" dirty="0"/>
              <a:t>Information regarding various topics such as Technology, Health &amp; Science, Social Studies, Geographical Information, Information Technology, Products </a:t>
            </a:r>
            <a:r>
              <a:rPr lang="en-US" dirty="0" err="1"/>
              <a:t>etc</a:t>
            </a:r>
            <a:r>
              <a:rPr lang="en-US" dirty="0"/>
              <a:t> can be surfed with help of a search engine</a:t>
            </a:r>
            <a:r>
              <a:rPr lang="en-US" dirty="0" smtClean="0"/>
              <a:t>.</a:t>
            </a:r>
          </a:p>
          <a:p>
            <a:pPr algn="just"/>
            <a:r>
              <a:rPr lang="en-US" dirty="0"/>
              <a:t>Internet provides concept of </a:t>
            </a:r>
            <a:r>
              <a:rPr lang="en-US" b="1" dirty="0"/>
              <a:t>electronic commerce</a:t>
            </a:r>
            <a:r>
              <a:rPr lang="en-US" dirty="0"/>
              <a:t>, that allows the business deals to be conducted on electronic systems</a:t>
            </a:r>
            <a:endParaRPr lang="en-US" dirty="0" smtClean="0"/>
          </a:p>
          <a:p>
            <a:endParaRPr lang="en-US" dirty="0"/>
          </a:p>
        </p:txBody>
      </p:sp>
    </p:spTree>
    <p:extLst>
      <p:ext uri="{BB962C8B-B14F-4D97-AF65-F5344CB8AC3E}">
        <p14:creationId xmlns:p14="http://schemas.microsoft.com/office/powerpoint/2010/main" val="4172542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228600"/>
            <a:ext cx="8839200" cy="6477000"/>
          </a:xfrm>
        </p:spPr>
        <p:txBody>
          <a:bodyPr/>
          <a:lstStyle/>
          <a:p>
            <a:pPr marL="0" indent="0">
              <a:buNone/>
            </a:pPr>
            <a:r>
              <a:rPr lang="en-US" b="1" dirty="0" smtClean="0"/>
              <a:t>Disadvantages</a:t>
            </a:r>
          </a:p>
          <a:p>
            <a:pPr algn="just">
              <a:lnSpc>
                <a:spcPct val="150000"/>
              </a:lnSpc>
            </a:pPr>
            <a:r>
              <a:rPr lang="en-US" dirty="0" smtClean="0"/>
              <a:t>Identity </a:t>
            </a:r>
            <a:r>
              <a:rPr lang="en-US" dirty="0"/>
              <a:t>theft, hacking, viruses, and </a:t>
            </a:r>
            <a:r>
              <a:rPr lang="en-US" dirty="0" smtClean="0"/>
              <a:t>cheating</a:t>
            </a:r>
          </a:p>
          <a:p>
            <a:pPr algn="just">
              <a:lnSpc>
                <a:spcPct val="150000"/>
              </a:lnSpc>
            </a:pPr>
            <a:r>
              <a:rPr lang="en-US" dirty="0"/>
              <a:t>Addiction, time-waster, and causes </a:t>
            </a:r>
            <a:r>
              <a:rPr lang="en-US" dirty="0" smtClean="0"/>
              <a:t>distractions</a:t>
            </a:r>
          </a:p>
          <a:p>
            <a:pPr algn="just">
              <a:lnSpc>
                <a:spcPct val="150000"/>
              </a:lnSpc>
            </a:pPr>
            <a:r>
              <a:rPr lang="en-US" dirty="0"/>
              <a:t>Spamming</a:t>
            </a:r>
          </a:p>
          <a:p>
            <a:pPr algn="just">
              <a:lnSpc>
                <a:spcPct val="150000"/>
              </a:lnSpc>
            </a:pPr>
            <a:r>
              <a:rPr lang="en-US" dirty="0"/>
              <a:t>Bullying, trolls, stalkers, and crime</a:t>
            </a:r>
          </a:p>
          <a:p>
            <a:pPr algn="just">
              <a:lnSpc>
                <a:spcPct val="150000"/>
              </a:lnSpc>
            </a:pPr>
            <a:r>
              <a:rPr lang="en-US" dirty="0" smtClean="0"/>
              <a:t>Health </a:t>
            </a:r>
            <a:r>
              <a:rPr lang="en-US" dirty="0"/>
              <a:t>issues and obesity</a:t>
            </a:r>
          </a:p>
          <a:p>
            <a:pPr algn="just">
              <a:lnSpc>
                <a:spcPct val="150000"/>
              </a:lnSpc>
            </a:pPr>
            <a:r>
              <a:rPr lang="en-US" dirty="0"/>
              <a:t>S</a:t>
            </a:r>
            <a:r>
              <a:rPr lang="en-US" dirty="0" smtClean="0"/>
              <a:t>ocial isolation</a:t>
            </a:r>
          </a:p>
          <a:p>
            <a:pPr algn="just">
              <a:lnSpc>
                <a:spcPct val="150000"/>
              </a:lnSpc>
            </a:pPr>
            <a:r>
              <a:rPr lang="en-US" dirty="0"/>
              <a:t>Buying things that you don't need</a:t>
            </a:r>
          </a:p>
          <a:p>
            <a:endParaRPr lang="en-US" dirty="0"/>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703514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228600"/>
            <a:ext cx="8839200" cy="6477000"/>
          </a:xfrm>
        </p:spPr>
        <p:txBody>
          <a:bodyPr/>
          <a:lstStyle/>
          <a:p>
            <a:pPr marL="0" indent="0">
              <a:buNone/>
            </a:pPr>
            <a:r>
              <a:rPr lang="en-US" b="1" dirty="0" smtClean="0"/>
              <a:t>Internet Components</a:t>
            </a:r>
          </a:p>
          <a:p>
            <a:pPr algn="just">
              <a:lnSpc>
                <a:spcPct val="150000"/>
              </a:lnSpc>
            </a:pPr>
            <a:r>
              <a:rPr lang="en-US" dirty="0" smtClean="0"/>
              <a:t>An </a:t>
            </a:r>
            <a:r>
              <a:rPr lang="en-US" dirty="0"/>
              <a:t>Internet connected home/home office network, consists of a variety of hardware and software components</a:t>
            </a:r>
            <a:r>
              <a:rPr lang="en-US" dirty="0" smtClean="0"/>
              <a:t>.</a:t>
            </a:r>
          </a:p>
          <a:p>
            <a:pPr algn="just">
              <a:lnSpc>
                <a:spcPct val="150000"/>
              </a:lnSpc>
            </a:pPr>
            <a:r>
              <a:rPr lang="en-US" dirty="0"/>
              <a:t>The technologies, components and services used in small home networks are the same </a:t>
            </a:r>
            <a:r>
              <a:rPr lang="en-US" dirty="0" smtClean="0"/>
              <a:t>as </a:t>
            </a:r>
            <a:r>
              <a:rPr lang="en-US" dirty="0"/>
              <a:t>those used in large corporate networks.</a:t>
            </a:r>
          </a:p>
          <a:p>
            <a:pPr algn="just">
              <a:lnSpc>
                <a:spcPct val="150000"/>
              </a:lnSpc>
            </a:pPr>
            <a:r>
              <a:rPr lang="en-US" dirty="0" smtClean="0"/>
              <a:t>Some </a:t>
            </a:r>
            <a:r>
              <a:rPr lang="en-US" dirty="0"/>
              <a:t>important network components are </a:t>
            </a:r>
            <a:r>
              <a:rPr lang="en-US" b="1" dirty="0"/>
              <a:t>NIC</a:t>
            </a:r>
            <a:r>
              <a:rPr lang="en-US" dirty="0"/>
              <a:t>, </a:t>
            </a:r>
            <a:r>
              <a:rPr lang="en-US" b="1" dirty="0"/>
              <a:t>switch</a:t>
            </a:r>
            <a:r>
              <a:rPr lang="en-US" dirty="0"/>
              <a:t>, </a:t>
            </a:r>
            <a:r>
              <a:rPr lang="en-US" b="1" dirty="0"/>
              <a:t>cable</a:t>
            </a:r>
            <a:r>
              <a:rPr lang="en-US" dirty="0"/>
              <a:t>, </a:t>
            </a:r>
            <a:r>
              <a:rPr lang="en-US" b="1" dirty="0"/>
              <a:t>hub</a:t>
            </a:r>
            <a:r>
              <a:rPr lang="en-US" dirty="0"/>
              <a:t>, </a:t>
            </a:r>
            <a:r>
              <a:rPr lang="en-US" b="1" dirty="0"/>
              <a:t>router</a:t>
            </a:r>
            <a:r>
              <a:rPr lang="en-US" dirty="0"/>
              <a:t>, and </a:t>
            </a:r>
            <a:r>
              <a:rPr lang="en-US" b="1" dirty="0"/>
              <a:t>modem</a:t>
            </a:r>
            <a:r>
              <a:rPr lang="en-US" dirty="0" smtClean="0"/>
              <a:t>.</a:t>
            </a:r>
          </a:p>
          <a:p>
            <a:pPr algn="just">
              <a:lnSpc>
                <a:spcPct val="150000"/>
              </a:lnSpc>
            </a:pPr>
            <a:r>
              <a:rPr lang="en-US" dirty="0" smtClean="0"/>
              <a:t> </a:t>
            </a:r>
            <a:r>
              <a:rPr lang="en-US" dirty="0"/>
              <a:t>Depending on the type of network that we need to install, some network components can also be removed.</a:t>
            </a:r>
            <a:br>
              <a:rPr lang="en-US" dirty="0"/>
            </a:br>
            <a:endParaRPr lang="en-US" dirty="0"/>
          </a:p>
        </p:txBody>
      </p:sp>
    </p:spTree>
    <p:extLst>
      <p:ext uri="{BB962C8B-B14F-4D97-AF65-F5344CB8AC3E}">
        <p14:creationId xmlns:p14="http://schemas.microsoft.com/office/powerpoint/2010/main" val="2053527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dirty="0"/>
              <a:t>Modern electronic commerce typically uses the World Wide Web at least at one point in the transaction's life-cycle, although it may encompass a wider range of technologies such as e-mail, mobile devices, social media, and telephones as well.</a:t>
            </a:r>
          </a:p>
          <a:p>
            <a:pPr algn="just">
              <a:lnSpc>
                <a:spcPct val="150000"/>
              </a:lnSpc>
            </a:pPr>
            <a:r>
              <a:rPr lang="en-US" dirty="0"/>
              <a:t>It also consists of the exchange of data to facilitate the financing and payment aspects of business transactions. </a:t>
            </a:r>
            <a:endParaRPr lang="en-US" dirty="0" smtClean="0"/>
          </a:p>
          <a:p>
            <a:pPr algn="just">
              <a:lnSpc>
                <a:spcPct val="150000"/>
              </a:lnSpc>
            </a:pPr>
            <a:r>
              <a:rPr lang="en-US" dirty="0"/>
              <a:t>It is a Market entry strategy where the company may or may not have a physical presence.</a:t>
            </a:r>
          </a:p>
          <a:p>
            <a:endParaRPr lang="en-US" dirty="0"/>
          </a:p>
        </p:txBody>
      </p:sp>
    </p:spTree>
    <p:extLst>
      <p:ext uri="{BB962C8B-B14F-4D97-AF65-F5344CB8AC3E}">
        <p14:creationId xmlns:p14="http://schemas.microsoft.com/office/powerpoint/2010/main" val="6996101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228600"/>
            <a:ext cx="8839200" cy="6477000"/>
          </a:xfrm>
        </p:spPr>
        <p:txBody>
          <a:bodyPr/>
          <a:lstStyle/>
          <a:p>
            <a:pPr marL="0" indent="0">
              <a:buNone/>
            </a:pPr>
            <a:r>
              <a:rPr lang="en-US" b="1" dirty="0" smtClean="0"/>
              <a:t>Network </a:t>
            </a:r>
            <a:r>
              <a:rPr lang="en-US" b="1" dirty="0"/>
              <a:t>Interface Card</a:t>
            </a:r>
            <a:r>
              <a:rPr lang="en-US" dirty="0"/>
              <a:t> </a:t>
            </a:r>
            <a:r>
              <a:rPr lang="en-US" dirty="0" smtClean="0"/>
              <a:t> </a:t>
            </a:r>
            <a:r>
              <a:rPr lang="en-US" b="1" dirty="0" smtClean="0"/>
              <a:t>(NIC)</a:t>
            </a:r>
            <a:endParaRPr lang="en-US" b="1" dirty="0"/>
          </a:p>
          <a:p>
            <a:pPr algn="just">
              <a:lnSpc>
                <a:spcPct val="150000"/>
              </a:lnSpc>
            </a:pPr>
            <a:r>
              <a:rPr lang="en-US" dirty="0" smtClean="0"/>
              <a:t>Each </a:t>
            </a:r>
            <a:r>
              <a:rPr lang="en-US" dirty="0"/>
              <a:t>computer in a network has a special expansion card called a network interface card (NIC). </a:t>
            </a:r>
            <a:endParaRPr lang="en-US" dirty="0" smtClean="0"/>
          </a:p>
          <a:p>
            <a:pPr algn="just">
              <a:lnSpc>
                <a:spcPct val="150000"/>
              </a:lnSpc>
            </a:pPr>
            <a:r>
              <a:rPr lang="en-US" dirty="0" smtClean="0"/>
              <a:t>The </a:t>
            </a:r>
            <a:r>
              <a:rPr lang="en-US" dirty="0"/>
              <a:t>NIC prepares(formats) and sends data, receives data, and controls data flow between the computer and the network. </a:t>
            </a:r>
            <a:endParaRPr lang="en-US" dirty="0" smtClean="0"/>
          </a:p>
          <a:p>
            <a:pPr algn="just">
              <a:lnSpc>
                <a:spcPct val="150000"/>
              </a:lnSpc>
            </a:pPr>
            <a:r>
              <a:rPr lang="en-US" dirty="0" smtClean="0"/>
              <a:t>On </a:t>
            </a:r>
            <a:r>
              <a:rPr lang="en-US" dirty="0"/>
              <a:t>the transmit side, the NIC passes frames of data on to the physical layer, which transmits the data to the physical link. </a:t>
            </a:r>
            <a:endParaRPr lang="en-US" dirty="0" smtClean="0"/>
          </a:p>
          <a:p>
            <a:pPr algn="just">
              <a:lnSpc>
                <a:spcPct val="150000"/>
              </a:lnSpc>
            </a:pPr>
            <a:r>
              <a:rPr lang="en-US" dirty="0" smtClean="0"/>
              <a:t>On </a:t>
            </a:r>
            <a:r>
              <a:rPr lang="en-US" dirty="0"/>
              <a:t>the receiver's side, the NIC processes bits received from the physical layer and processes the message based on its contents.</a:t>
            </a:r>
          </a:p>
          <a:p>
            <a:pPr marL="0" indent="0">
              <a:buNone/>
            </a:pPr>
            <a:endParaRPr lang="en-US" dirty="0"/>
          </a:p>
        </p:txBody>
      </p:sp>
    </p:spTree>
    <p:extLst>
      <p:ext uri="{BB962C8B-B14F-4D97-AF65-F5344CB8AC3E}">
        <p14:creationId xmlns:p14="http://schemas.microsoft.com/office/powerpoint/2010/main" val="359124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228600"/>
            <a:ext cx="8839200" cy="6477000"/>
          </a:xfrm>
        </p:spPr>
        <p:txBody>
          <a:bodyPr>
            <a:normAutofit lnSpcReduction="10000"/>
          </a:bodyPr>
          <a:lstStyle/>
          <a:p>
            <a:pPr algn="just">
              <a:lnSpc>
                <a:spcPct val="150000"/>
              </a:lnSpc>
            </a:pPr>
            <a:r>
              <a:rPr lang="en-US" b="1" dirty="0"/>
              <a:t>Servers</a:t>
            </a:r>
            <a:r>
              <a:rPr lang="en-US" dirty="0"/>
              <a:t> - Servers are computers that hold shared files, programs, and the network operating system. Servers provide access to network resources to all the users of the network. There are many different kinds of servers, and one server can provide several functions. </a:t>
            </a:r>
            <a:endParaRPr lang="en-US" dirty="0" smtClean="0"/>
          </a:p>
          <a:p>
            <a:pPr algn="just">
              <a:lnSpc>
                <a:spcPct val="150000"/>
              </a:lnSpc>
            </a:pPr>
            <a:r>
              <a:rPr lang="en-US" b="1" dirty="0"/>
              <a:t>Clients</a:t>
            </a:r>
            <a:r>
              <a:rPr lang="en-US" dirty="0"/>
              <a:t> - Clients are computers that access and use the network and shared network resources. Client computers are basically the customers(users) of the network, as they request and receive services from the servers</a:t>
            </a:r>
            <a:r>
              <a:rPr lang="en-US" dirty="0" smtClean="0"/>
              <a:t>.</a:t>
            </a:r>
          </a:p>
          <a:p>
            <a:pPr algn="just">
              <a:lnSpc>
                <a:spcPct val="150000"/>
              </a:lnSpc>
            </a:pPr>
            <a:r>
              <a:rPr lang="en-US" b="1" dirty="0"/>
              <a:t>Transmission Media</a:t>
            </a:r>
            <a:r>
              <a:rPr lang="en-US" dirty="0"/>
              <a:t> - Transmission media are the facilities used to interconnect computers in a network, such as twisted-pair wire, coaxial cable, and optical fiber cable. </a:t>
            </a:r>
          </a:p>
        </p:txBody>
      </p:sp>
    </p:spTree>
    <p:extLst>
      <p:ext uri="{BB962C8B-B14F-4D97-AF65-F5344CB8AC3E}">
        <p14:creationId xmlns:p14="http://schemas.microsoft.com/office/powerpoint/2010/main" val="3473615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228600"/>
            <a:ext cx="8839200" cy="6477000"/>
          </a:xfrm>
        </p:spPr>
        <p:txBody>
          <a:bodyPr/>
          <a:lstStyle/>
          <a:p>
            <a:pPr algn="just">
              <a:lnSpc>
                <a:spcPct val="150000"/>
              </a:lnSpc>
            </a:pPr>
            <a:r>
              <a:rPr lang="en-US" b="1" dirty="0"/>
              <a:t>Local Operating System</a:t>
            </a:r>
            <a:r>
              <a:rPr lang="en-US" dirty="0"/>
              <a:t> - A local operating system allows personal computers to access files, print to a local printer, and have and use one or more disk and CD drives that are located on the computer. Examples are MS-DOS, Unix, Linux, Windows 2000, Windows 98, Windows XP </a:t>
            </a:r>
            <a:r>
              <a:rPr lang="en-US" dirty="0" err="1" smtClean="0"/>
              <a:t>etc</a:t>
            </a:r>
            <a:endParaRPr lang="en-US" dirty="0" smtClean="0"/>
          </a:p>
          <a:p>
            <a:pPr algn="just">
              <a:lnSpc>
                <a:spcPct val="150000"/>
              </a:lnSpc>
            </a:pPr>
            <a:r>
              <a:rPr lang="en-US" b="1" dirty="0"/>
              <a:t>Network Operating System</a:t>
            </a:r>
            <a:r>
              <a:rPr lang="en-US" dirty="0"/>
              <a:t> - The network operating system is a program that runs on computers and servers that allows the computers to communicate over the network.</a:t>
            </a:r>
          </a:p>
          <a:p>
            <a:endParaRPr lang="en-US" dirty="0"/>
          </a:p>
        </p:txBody>
      </p:sp>
    </p:spTree>
    <p:extLst>
      <p:ext uri="{BB962C8B-B14F-4D97-AF65-F5344CB8AC3E}">
        <p14:creationId xmlns:p14="http://schemas.microsoft.com/office/powerpoint/2010/main" val="1595810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228600"/>
            <a:ext cx="8839200" cy="6477000"/>
          </a:xfrm>
        </p:spPr>
        <p:txBody>
          <a:bodyPr/>
          <a:lstStyle/>
          <a:p>
            <a:pPr algn="just">
              <a:lnSpc>
                <a:spcPct val="150000"/>
              </a:lnSpc>
            </a:pPr>
            <a:r>
              <a:rPr lang="en-US" b="1" dirty="0"/>
              <a:t>Hub</a:t>
            </a:r>
            <a:r>
              <a:rPr lang="en-US" dirty="0"/>
              <a:t> - Hub is a device that splits a network connection into multiple computers. It is like a </a:t>
            </a:r>
            <a:r>
              <a:rPr lang="en-US" b="1" dirty="0"/>
              <a:t>distribution center</a:t>
            </a:r>
            <a:r>
              <a:rPr lang="en-US" dirty="0"/>
              <a:t>. When a computer requests information from a network or a specific computer, it sends the request to the hub through a cable. The hub will receive the request and transmit it to the entire network. </a:t>
            </a:r>
            <a:endParaRPr lang="en-US" dirty="0" smtClean="0"/>
          </a:p>
          <a:p>
            <a:pPr algn="just">
              <a:lnSpc>
                <a:spcPct val="150000"/>
              </a:lnSpc>
            </a:pPr>
            <a:r>
              <a:rPr lang="en-US" b="1" dirty="0" smtClean="0"/>
              <a:t>Switch</a:t>
            </a:r>
            <a:r>
              <a:rPr lang="en-US" dirty="0"/>
              <a:t> - Switch is a telecommunication device grouped as one of computer network components. Switch is like a Hub but built in with advanced features. It uses physical device addresses in each incoming messages so that it can deliver the message to the right destination or port.</a:t>
            </a:r>
          </a:p>
          <a:p>
            <a:endParaRPr lang="en-US" dirty="0"/>
          </a:p>
          <a:p>
            <a:endParaRPr lang="en-US" dirty="0"/>
          </a:p>
        </p:txBody>
      </p:sp>
    </p:spTree>
    <p:extLst>
      <p:ext uri="{BB962C8B-B14F-4D97-AF65-F5344CB8AC3E}">
        <p14:creationId xmlns:p14="http://schemas.microsoft.com/office/powerpoint/2010/main" val="34982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228600"/>
            <a:ext cx="8839200" cy="6477000"/>
          </a:xfrm>
        </p:spPr>
        <p:txBody>
          <a:bodyPr/>
          <a:lstStyle/>
          <a:p>
            <a:pPr algn="just">
              <a:lnSpc>
                <a:spcPct val="150000"/>
              </a:lnSpc>
            </a:pPr>
            <a:r>
              <a:rPr lang="en-US" b="1" dirty="0"/>
              <a:t>Router</a:t>
            </a:r>
            <a:r>
              <a:rPr lang="en-US" dirty="0"/>
              <a:t> - When we talk about computer network components, the other device that used to connect a LAN with an internet connection is called Router. When you have two distinct networks (LANs) or want to share a single internet connection to multiple computers, we use a Router. </a:t>
            </a:r>
            <a:endParaRPr lang="en-US" dirty="0" smtClean="0"/>
          </a:p>
          <a:p>
            <a:pPr algn="just">
              <a:lnSpc>
                <a:spcPct val="150000"/>
              </a:lnSpc>
            </a:pPr>
            <a:r>
              <a:rPr lang="en-US" b="1" dirty="0"/>
              <a:t>LAN Cable</a:t>
            </a:r>
            <a:r>
              <a:rPr lang="en-US" dirty="0"/>
              <a:t> A local area Network cable is also known as data cable or Ethernet cable which is a wired cable used to connect a device to the internet or to other devices like computer, printers, etc.</a:t>
            </a:r>
          </a:p>
          <a:p>
            <a:endParaRPr lang="en-US" dirty="0"/>
          </a:p>
          <a:p>
            <a:endParaRPr lang="en-US" dirty="0"/>
          </a:p>
        </p:txBody>
      </p:sp>
    </p:spTree>
    <p:extLst>
      <p:ext uri="{BB962C8B-B14F-4D97-AF65-F5344CB8AC3E}">
        <p14:creationId xmlns:p14="http://schemas.microsoft.com/office/powerpoint/2010/main" val="3617849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477000"/>
          </a:xfrm>
        </p:spPr>
        <p:txBody>
          <a:bodyPr>
            <a:normAutofit lnSpcReduction="10000"/>
          </a:bodyPr>
          <a:lstStyle/>
          <a:p>
            <a:pPr marL="0" indent="0">
              <a:buNone/>
            </a:pPr>
            <a:r>
              <a:rPr lang="en-US" sz="2800" b="1" dirty="0"/>
              <a:t>What is World Wide Web?</a:t>
            </a:r>
          </a:p>
          <a:p>
            <a:pPr algn="just">
              <a:lnSpc>
                <a:spcPct val="150000"/>
              </a:lnSpc>
            </a:pPr>
            <a:r>
              <a:rPr lang="en-US" b="1" dirty="0"/>
              <a:t>World Wide Web</a:t>
            </a:r>
            <a:r>
              <a:rPr lang="en-US" dirty="0"/>
              <a:t>, which is also known as a </a:t>
            </a:r>
            <a:r>
              <a:rPr lang="en-US" b="1" dirty="0"/>
              <a:t>Web</a:t>
            </a:r>
            <a:r>
              <a:rPr lang="en-US" dirty="0"/>
              <a:t>, is a </a:t>
            </a:r>
            <a:r>
              <a:rPr lang="en-US" b="1" dirty="0"/>
              <a:t>collection of websites</a:t>
            </a:r>
            <a:r>
              <a:rPr lang="en-US" dirty="0"/>
              <a:t> or </a:t>
            </a:r>
            <a:r>
              <a:rPr lang="en-US" b="1" dirty="0"/>
              <a:t>web pages </a:t>
            </a:r>
            <a:r>
              <a:rPr lang="en-US" dirty="0"/>
              <a:t>stored in </a:t>
            </a:r>
            <a:r>
              <a:rPr lang="en-US" b="1" dirty="0"/>
              <a:t>web servers</a:t>
            </a:r>
            <a:r>
              <a:rPr lang="en-US" dirty="0"/>
              <a:t> and connected to </a:t>
            </a:r>
            <a:r>
              <a:rPr lang="en-US" b="1" dirty="0"/>
              <a:t>local computers through the internet</a:t>
            </a:r>
            <a:r>
              <a:rPr lang="en-US" dirty="0"/>
              <a:t>. </a:t>
            </a:r>
          </a:p>
          <a:p>
            <a:pPr algn="just">
              <a:lnSpc>
                <a:spcPct val="150000"/>
              </a:lnSpc>
            </a:pPr>
            <a:r>
              <a:rPr lang="en-US" dirty="0" smtClean="0"/>
              <a:t>These </a:t>
            </a:r>
            <a:r>
              <a:rPr lang="en-US" dirty="0"/>
              <a:t>websites contain </a:t>
            </a:r>
            <a:r>
              <a:rPr lang="en-US" b="1" dirty="0"/>
              <a:t>text pages</a:t>
            </a:r>
            <a:r>
              <a:rPr lang="en-US" dirty="0"/>
              <a:t>, </a:t>
            </a:r>
            <a:r>
              <a:rPr lang="en-US" b="1" dirty="0"/>
              <a:t>digital images</a:t>
            </a:r>
            <a:r>
              <a:rPr lang="en-US" dirty="0"/>
              <a:t>, </a:t>
            </a:r>
            <a:r>
              <a:rPr lang="en-US" b="1" dirty="0"/>
              <a:t>audios</a:t>
            </a:r>
            <a:r>
              <a:rPr lang="en-US" dirty="0"/>
              <a:t>, </a:t>
            </a:r>
            <a:r>
              <a:rPr lang="en-US" b="1" dirty="0"/>
              <a:t>videos</a:t>
            </a:r>
            <a:r>
              <a:rPr lang="en-US" dirty="0"/>
              <a:t>, etc. </a:t>
            </a:r>
            <a:endParaRPr lang="en-US" dirty="0" smtClean="0"/>
          </a:p>
          <a:p>
            <a:pPr algn="just">
              <a:lnSpc>
                <a:spcPct val="150000"/>
              </a:lnSpc>
            </a:pPr>
            <a:r>
              <a:rPr lang="en-US" dirty="0" smtClean="0"/>
              <a:t>Users </a:t>
            </a:r>
            <a:r>
              <a:rPr lang="en-US" dirty="0"/>
              <a:t>can access the content of these sites </a:t>
            </a:r>
            <a:r>
              <a:rPr lang="en-US" b="1" dirty="0"/>
              <a:t>from any part of the world </a:t>
            </a:r>
            <a:r>
              <a:rPr lang="en-US" dirty="0"/>
              <a:t>over the </a:t>
            </a:r>
            <a:r>
              <a:rPr lang="en-US" b="1" dirty="0"/>
              <a:t>internet</a:t>
            </a:r>
            <a:r>
              <a:rPr lang="en-US" dirty="0"/>
              <a:t> using their devices such as </a:t>
            </a:r>
            <a:r>
              <a:rPr lang="en-US" b="1" dirty="0"/>
              <a:t>computers</a:t>
            </a:r>
            <a:r>
              <a:rPr lang="en-US" dirty="0"/>
              <a:t>, </a:t>
            </a:r>
            <a:r>
              <a:rPr lang="en-US" b="1" dirty="0"/>
              <a:t>laptops</a:t>
            </a:r>
            <a:r>
              <a:rPr lang="en-US" dirty="0"/>
              <a:t>, </a:t>
            </a:r>
            <a:r>
              <a:rPr lang="en-US" b="1" dirty="0"/>
              <a:t>cell phones</a:t>
            </a:r>
            <a:r>
              <a:rPr lang="en-US" dirty="0"/>
              <a:t>, etc. </a:t>
            </a:r>
            <a:endParaRPr lang="en-US" dirty="0" smtClean="0"/>
          </a:p>
          <a:p>
            <a:pPr algn="just">
              <a:lnSpc>
                <a:spcPct val="150000"/>
              </a:lnSpc>
            </a:pPr>
            <a:r>
              <a:rPr lang="en-US" dirty="0" smtClean="0"/>
              <a:t>The </a:t>
            </a:r>
            <a:r>
              <a:rPr lang="en-US" dirty="0"/>
              <a:t>WWW, along with internet, </a:t>
            </a:r>
            <a:r>
              <a:rPr lang="en-US" b="1" dirty="0"/>
              <a:t>enables the retrieval </a:t>
            </a:r>
            <a:r>
              <a:rPr lang="en-US" dirty="0"/>
              <a:t>and </a:t>
            </a:r>
            <a:r>
              <a:rPr lang="en-US" b="1" dirty="0"/>
              <a:t>display of text and media to your device</a:t>
            </a:r>
            <a:r>
              <a:rPr lang="en-US" dirty="0"/>
              <a:t>.</a:t>
            </a:r>
          </a:p>
          <a:p>
            <a:endParaRPr lang="en-US" dirty="0"/>
          </a:p>
        </p:txBody>
      </p:sp>
    </p:spTree>
    <p:extLst>
      <p:ext uri="{BB962C8B-B14F-4D97-AF65-F5344CB8AC3E}">
        <p14:creationId xmlns:p14="http://schemas.microsoft.com/office/powerpoint/2010/main" val="18405135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477000"/>
          </a:xfrm>
        </p:spPr>
        <p:txBody>
          <a:bodyPr>
            <a:normAutofit/>
          </a:bodyPr>
          <a:lstStyle/>
          <a:p>
            <a:pPr algn="just">
              <a:lnSpc>
                <a:spcPct val="150000"/>
              </a:lnSpc>
            </a:pPr>
            <a:r>
              <a:rPr lang="en-US" dirty="0"/>
              <a:t>The building blocks of the Web are web pages which are formatted in </a:t>
            </a:r>
            <a:r>
              <a:rPr lang="en-US" b="1" dirty="0" smtClean="0"/>
              <a:t>HTML(Hypertext Markup Language)</a:t>
            </a:r>
            <a:r>
              <a:rPr lang="en-US" dirty="0" smtClean="0"/>
              <a:t> </a:t>
            </a:r>
            <a:r>
              <a:rPr lang="en-US" dirty="0"/>
              <a:t>and connected by </a:t>
            </a:r>
            <a:r>
              <a:rPr lang="en-US" b="1" dirty="0"/>
              <a:t>links</a:t>
            </a:r>
            <a:r>
              <a:rPr lang="en-US" dirty="0"/>
              <a:t> called "</a:t>
            </a:r>
            <a:r>
              <a:rPr lang="en-US" b="1" dirty="0"/>
              <a:t>hypertext</a:t>
            </a:r>
            <a:r>
              <a:rPr lang="en-US" dirty="0"/>
              <a:t>" or </a:t>
            </a:r>
            <a:r>
              <a:rPr lang="en-US" b="1" dirty="0"/>
              <a:t>hyperlinks</a:t>
            </a:r>
            <a:r>
              <a:rPr lang="en-US" dirty="0"/>
              <a:t> and accessed by </a:t>
            </a:r>
            <a:r>
              <a:rPr lang="en-US" b="1" dirty="0" smtClean="0"/>
              <a:t>HTTP(Hypertext Transfer Protocol)</a:t>
            </a:r>
            <a:r>
              <a:rPr lang="en-US" dirty="0" smtClean="0"/>
              <a:t>. </a:t>
            </a:r>
          </a:p>
          <a:p>
            <a:pPr algn="just">
              <a:lnSpc>
                <a:spcPct val="150000"/>
              </a:lnSpc>
            </a:pPr>
            <a:r>
              <a:rPr lang="en-US" dirty="0" smtClean="0"/>
              <a:t>These </a:t>
            </a:r>
            <a:r>
              <a:rPr lang="en-US" dirty="0"/>
              <a:t>links are electronic connections that link related pieces of information so that users can access the desired information quickly</a:t>
            </a:r>
            <a:r>
              <a:rPr lang="en-US" dirty="0" smtClean="0"/>
              <a:t>.</a:t>
            </a:r>
          </a:p>
          <a:p>
            <a:pPr algn="just">
              <a:lnSpc>
                <a:spcPct val="150000"/>
              </a:lnSpc>
            </a:pPr>
            <a:r>
              <a:rPr lang="en-US" dirty="0"/>
              <a:t> A web page is given an online address called a </a:t>
            </a:r>
            <a:r>
              <a:rPr lang="en-US" b="1" dirty="0"/>
              <a:t>Uniform Resource Locator </a:t>
            </a:r>
            <a:r>
              <a:rPr lang="en-US" dirty="0"/>
              <a:t>(URL). </a:t>
            </a:r>
            <a:endParaRPr lang="en-US" dirty="0" smtClean="0"/>
          </a:p>
          <a:p>
            <a:pPr algn="just">
              <a:lnSpc>
                <a:spcPct val="150000"/>
              </a:lnSpc>
            </a:pPr>
            <a:r>
              <a:rPr lang="en-US" dirty="0" smtClean="0"/>
              <a:t>A </a:t>
            </a:r>
            <a:r>
              <a:rPr lang="en-US" dirty="0"/>
              <a:t>particular </a:t>
            </a:r>
            <a:r>
              <a:rPr lang="en-US" b="1" dirty="0"/>
              <a:t>collection of web pages </a:t>
            </a:r>
            <a:r>
              <a:rPr lang="en-US" dirty="0"/>
              <a:t>that belong to a specific URL is called a </a:t>
            </a:r>
            <a:r>
              <a:rPr lang="en-US" b="1" dirty="0"/>
              <a:t>website</a:t>
            </a:r>
            <a:r>
              <a:rPr lang="en-US" dirty="0"/>
              <a:t>, e.g., </a:t>
            </a:r>
            <a:r>
              <a:rPr lang="en-US" i="1" dirty="0"/>
              <a:t>www.facebook.com</a:t>
            </a:r>
            <a:r>
              <a:rPr lang="en-US" dirty="0"/>
              <a:t>, </a:t>
            </a:r>
            <a:r>
              <a:rPr lang="en-US" i="1" dirty="0"/>
              <a:t>www.google.com</a:t>
            </a:r>
            <a:r>
              <a:rPr lang="en-US" dirty="0"/>
              <a:t>, etc. </a:t>
            </a:r>
          </a:p>
        </p:txBody>
      </p:sp>
    </p:spTree>
    <p:extLst>
      <p:ext uri="{BB962C8B-B14F-4D97-AF65-F5344CB8AC3E}">
        <p14:creationId xmlns:p14="http://schemas.microsoft.com/office/powerpoint/2010/main" val="41146914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0"/>
            <a:ext cx="8839200" cy="6629400"/>
          </a:xfrm>
        </p:spPr>
        <p:txBody>
          <a:bodyPr>
            <a:normAutofit lnSpcReduction="10000"/>
          </a:bodyPr>
          <a:lstStyle/>
          <a:p>
            <a:pPr marL="0" indent="0">
              <a:buNone/>
            </a:pPr>
            <a:r>
              <a:rPr lang="en-US" sz="2800" b="1" dirty="0"/>
              <a:t>Difference between World Wide Web and Internet:</a:t>
            </a:r>
          </a:p>
          <a:p>
            <a:pPr algn="just">
              <a:lnSpc>
                <a:spcPct val="150000"/>
              </a:lnSpc>
            </a:pPr>
            <a:r>
              <a:rPr lang="en-US" dirty="0"/>
              <a:t>Some people use the terms 'internet' and 'World Wide Web' interchangeably. </a:t>
            </a:r>
            <a:endParaRPr lang="en-US" dirty="0" smtClean="0"/>
          </a:p>
          <a:p>
            <a:pPr algn="just">
              <a:lnSpc>
                <a:spcPct val="150000"/>
              </a:lnSpc>
            </a:pPr>
            <a:r>
              <a:rPr lang="en-US" dirty="0" smtClean="0"/>
              <a:t>They </a:t>
            </a:r>
            <a:r>
              <a:rPr lang="en-US" dirty="0"/>
              <a:t>think they are the same thing, but it is not so. </a:t>
            </a:r>
            <a:endParaRPr lang="en-US" dirty="0" smtClean="0"/>
          </a:p>
          <a:p>
            <a:pPr algn="just">
              <a:lnSpc>
                <a:spcPct val="150000"/>
              </a:lnSpc>
            </a:pPr>
            <a:r>
              <a:rPr lang="en-US" dirty="0" smtClean="0"/>
              <a:t>Internet </a:t>
            </a:r>
            <a:r>
              <a:rPr lang="en-US" dirty="0"/>
              <a:t>is entirely different from WWW. </a:t>
            </a:r>
            <a:endParaRPr lang="en-US" dirty="0" smtClean="0"/>
          </a:p>
          <a:p>
            <a:pPr algn="just">
              <a:lnSpc>
                <a:spcPct val="150000"/>
              </a:lnSpc>
            </a:pPr>
            <a:r>
              <a:rPr lang="en-US" dirty="0" smtClean="0"/>
              <a:t>It </a:t>
            </a:r>
            <a:r>
              <a:rPr lang="en-US" dirty="0"/>
              <a:t>is a worldwide network of devices like computers, laptops, tablets, etc. </a:t>
            </a:r>
            <a:endParaRPr lang="en-US" dirty="0" smtClean="0"/>
          </a:p>
          <a:p>
            <a:pPr algn="just">
              <a:lnSpc>
                <a:spcPct val="150000"/>
              </a:lnSpc>
            </a:pPr>
            <a:r>
              <a:rPr lang="en-US" dirty="0" smtClean="0"/>
              <a:t>It </a:t>
            </a:r>
            <a:r>
              <a:rPr lang="en-US" dirty="0"/>
              <a:t>enables users to send emails to other users and chat with them online. </a:t>
            </a:r>
            <a:endParaRPr lang="en-US" dirty="0" smtClean="0"/>
          </a:p>
          <a:p>
            <a:pPr algn="just">
              <a:lnSpc>
                <a:spcPct val="150000"/>
              </a:lnSpc>
            </a:pPr>
            <a:r>
              <a:rPr lang="en-US" dirty="0" smtClean="0"/>
              <a:t>For </a:t>
            </a:r>
            <a:r>
              <a:rPr lang="en-US" dirty="0"/>
              <a:t>example, when you send an email or chatting with someone online, you are using the internet.</a:t>
            </a:r>
          </a:p>
          <a:p>
            <a:endParaRPr lang="en-US" dirty="0"/>
          </a:p>
        </p:txBody>
      </p:sp>
    </p:spTree>
    <p:extLst>
      <p:ext uri="{BB962C8B-B14F-4D97-AF65-F5344CB8AC3E}">
        <p14:creationId xmlns:p14="http://schemas.microsoft.com/office/powerpoint/2010/main" val="28656649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477000"/>
          </a:xfrm>
        </p:spPr>
        <p:txBody>
          <a:bodyPr/>
          <a:lstStyle/>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890921"/>
            <a:ext cx="7467600" cy="52921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950569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ircle(in)">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477000"/>
          </a:xfrm>
        </p:spPr>
        <p:txBody>
          <a:bodyPr/>
          <a:lstStyle/>
          <a:p>
            <a:pPr marL="0" indent="0">
              <a:buNone/>
            </a:pPr>
            <a:r>
              <a:rPr lang="en-US" sz="2800" b="1" dirty="0" smtClean="0"/>
              <a:t>History</a:t>
            </a:r>
          </a:p>
          <a:p>
            <a:pPr algn="just">
              <a:lnSpc>
                <a:spcPct val="150000"/>
              </a:lnSpc>
            </a:pPr>
            <a:r>
              <a:rPr lang="en-US" dirty="0"/>
              <a:t>The development of the World Wide Web was begun in </a:t>
            </a:r>
            <a:r>
              <a:rPr lang="en-US" b="1" dirty="0"/>
              <a:t>1989</a:t>
            </a:r>
            <a:r>
              <a:rPr lang="en-US" dirty="0"/>
              <a:t> by </a:t>
            </a:r>
            <a:r>
              <a:rPr lang="en-US" b="1" dirty="0">
                <a:hlinkClick r:id="rId2"/>
              </a:rPr>
              <a:t>Tim Berners-Lee</a:t>
            </a:r>
            <a:r>
              <a:rPr lang="en-US" dirty="0"/>
              <a:t> and his colleagues at </a:t>
            </a:r>
            <a:r>
              <a:rPr lang="en-US" b="1" dirty="0">
                <a:hlinkClick r:id="rId3"/>
              </a:rPr>
              <a:t>CERN</a:t>
            </a:r>
            <a:r>
              <a:rPr lang="en-US" dirty="0"/>
              <a:t>, an international scientific organization based in Geneva, Switzerland. </a:t>
            </a:r>
            <a:endParaRPr lang="en-US" dirty="0" smtClean="0"/>
          </a:p>
          <a:p>
            <a:pPr algn="just">
              <a:lnSpc>
                <a:spcPct val="150000"/>
              </a:lnSpc>
            </a:pPr>
            <a:r>
              <a:rPr lang="en-US" dirty="0" smtClean="0"/>
              <a:t>They </a:t>
            </a:r>
            <a:r>
              <a:rPr lang="en-US" dirty="0"/>
              <a:t>created a </a:t>
            </a:r>
            <a:r>
              <a:rPr lang="en-US" dirty="0">
                <a:hlinkClick r:id="rId4"/>
              </a:rPr>
              <a:t>protocol</a:t>
            </a:r>
            <a:r>
              <a:rPr lang="en-US" dirty="0"/>
              <a:t>, </a:t>
            </a:r>
            <a:r>
              <a:rPr lang="en-US" dirty="0" err="1">
                <a:hlinkClick r:id="rId5"/>
              </a:rPr>
              <a:t>HyperText</a:t>
            </a:r>
            <a:r>
              <a:rPr lang="en-US" dirty="0">
                <a:hlinkClick r:id="rId5"/>
              </a:rPr>
              <a:t> Transfer Protocol</a:t>
            </a:r>
            <a:r>
              <a:rPr lang="en-US" dirty="0"/>
              <a:t> (</a:t>
            </a:r>
            <a:r>
              <a:rPr lang="en-US" dirty="0">
                <a:hlinkClick r:id="rId5"/>
              </a:rPr>
              <a:t>HTTP</a:t>
            </a:r>
            <a:r>
              <a:rPr lang="en-US" dirty="0"/>
              <a:t>), which standardized </a:t>
            </a:r>
            <a:r>
              <a:rPr lang="en-US" dirty="0">
                <a:hlinkClick r:id="rId6"/>
              </a:rPr>
              <a:t>communication</a:t>
            </a:r>
            <a:r>
              <a:rPr lang="en-US" dirty="0"/>
              <a:t> between servers and clients. </a:t>
            </a:r>
            <a:endParaRPr lang="en-US" dirty="0" smtClean="0"/>
          </a:p>
          <a:p>
            <a:pPr algn="just">
              <a:lnSpc>
                <a:spcPct val="150000"/>
              </a:lnSpc>
            </a:pPr>
            <a:r>
              <a:rPr lang="en-US" dirty="0" smtClean="0"/>
              <a:t>Their </a:t>
            </a:r>
            <a:r>
              <a:rPr lang="en-US" dirty="0"/>
              <a:t>text-based Web browser was made available for general release in </a:t>
            </a:r>
            <a:r>
              <a:rPr lang="en-US" b="1" dirty="0"/>
              <a:t>January 1992</a:t>
            </a:r>
            <a:r>
              <a:rPr lang="en-US" dirty="0" smtClean="0"/>
              <a:t>.</a:t>
            </a:r>
            <a:endParaRPr lang="en-US" dirty="0"/>
          </a:p>
        </p:txBody>
      </p:sp>
    </p:spTree>
    <p:extLst>
      <p:ext uri="{BB962C8B-B14F-4D97-AF65-F5344CB8AC3E}">
        <p14:creationId xmlns:p14="http://schemas.microsoft.com/office/powerpoint/2010/main" val="7143436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sz="2800" b="1" dirty="0"/>
              <a:t>E-Commerce under different perspective</a:t>
            </a:r>
            <a:endParaRPr lang="en-US" sz="2800" dirty="0"/>
          </a:p>
          <a:p>
            <a:pPr algn="just">
              <a:lnSpc>
                <a:spcPct val="150000"/>
              </a:lnSpc>
            </a:pPr>
            <a:r>
              <a:rPr lang="en-US" dirty="0"/>
              <a:t>There are several ways of looking at e-commerce which is given below:</a:t>
            </a:r>
          </a:p>
          <a:p>
            <a:pPr algn="just">
              <a:lnSpc>
                <a:spcPct val="150000"/>
              </a:lnSpc>
            </a:pPr>
            <a:r>
              <a:rPr lang="en-US" b="1" dirty="0"/>
              <a:t>Communication: </a:t>
            </a:r>
            <a:r>
              <a:rPr lang="en-US" dirty="0"/>
              <a:t>It is the ability to deliver products, services, information, or payments via networks like the internet.</a:t>
            </a:r>
          </a:p>
          <a:p>
            <a:pPr algn="just">
              <a:lnSpc>
                <a:spcPct val="150000"/>
              </a:lnSpc>
            </a:pPr>
            <a:r>
              <a:rPr lang="en-US" b="1" dirty="0"/>
              <a:t>Interface: </a:t>
            </a:r>
            <a:r>
              <a:rPr lang="en-US" dirty="0"/>
              <a:t>E-commerce means information and transaction exchange: (Business to business, Business to consumer, Consumer to consumer, and business to government</a:t>
            </a:r>
            <a:r>
              <a:rPr lang="en-US" dirty="0" smtClean="0"/>
              <a:t>.)</a:t>
            </a:r>
          </a:p>
          <a:p>
            <a:pPr algn="just">
              <a:lnSpc>
                <a:spcPct val="150000"/>
              </a:lnSpc>
            </a:pPr>
            <a:r>
              <a:rPr lang="en-US" b="1" dirty="0"/>
              <a:t>Business process: </a:t>
            </a:r>
            <a:r>
              <a:rPr lang="en-US" dirty="0"/>
              <a:t>E-Commerce means activities that support commerce electronically by networked connections. For Example business processes like manufacturing and inventory etc.</a:t>
            </a:r>
          </a:p>
          <a:p>
            <a:endParaRPr lang="en-US" dirty="0"/>
          </a:p>
          <a:p>
            <a:endParaRPr lang="en-US" dirty="0"/>
          </a:p>
        </p:txBody>
      </p:sp>
    </p:spTree>
    <p:extLst>
      <p:ext uri="{BB962C8B-B14F-4D97-AF65-F5344CB8AC3E}">
        <p14:creationId xmlns:p14="http://schemas.microsoft.com/office/powerpoint/2010/main" val="16240818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477000"/>
          </a:xfrm>
        </p:spPr>
        <p:txBody>
          <a:bodyPr/>
          <a:lstStyle/>
          <a:p>
            <a:pPr marL="0" indent="0">
              <a:buNone/>
            </a:pPr>
            <a:r>
              <a:rPr lang="en-US" sz="2800" b="1" dirty="0"/>
              <a:t>How the World Wide Web Works</a:t>
            </a:r>
            <a:r>
              <a:rPr lang="en-US" sz="2800" b="1" dirty="0" smtClean="0"/>
              <a:t>?</a:t>
            </a:r>
          </a:p>
          <a:p>
            <a:pPr marL="0" indent="0" algn="just">
              <a:lnSpc>
                <a:spcPct val="150000"/>
              </a:lnSpc>
              <a:buNone/>
            </a:pPr>
            <a:r>
              <a:rPr lang="en-US" sz="2800" dirty="0"/>
              <a:t>The Web works as per the internet's basic client-server format as shown in the following image. </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939636"/>
            <a:ext cx="6248399"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61191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477000"/>
          </a:xfrm>
        </p:spPr>
        <p:txBody>
          <a:bodyPr/>
          <a:lstStyle/>
          <a:p>
            <a:pPr algn="just">
              <a:lnSpc>
                <a:spcPct val="150000"/>
              </a:lnSpc>
            </a:pPr>
            <a:r>
              <a:rPr lang="en-US" dirty="0" smtClean="0"/>
              <a:t>The </a:t>
            </a:r>
            <a:r>
              <a:rPr lang="en-US" dirty="0"/>
              <a:t>servers store and transfer web pages or information to user's computers on the network when requested by the users</a:t>
            </a:r>
            <a:r>
              <a:rPr lang="en-US" dirty="0" smtClean="0"/>
              <a:t>.</a:t>
            </a:r>
          </a:p>
          <a:p>
            <a:pPr algn="just">
              <a:lnSpc>
                <a:spcPct val="150000"/>
              </a:lnSpc>
            </a:pPr>
            <a:r>
              <a:rPr lang="en-US" dirty="0" smtClean="0"/>
              <a:t>A </a:t>
            </a:r>
            <a:r>
              <a:rPr lang="en-US" dirty="0"/>
              <a:t>web server is a software program which serves the web pages requested by web users using a browser. </a:t>
            </a:r>
            <a:endParaRPr lang="en-US" dirty="0" smtClean="0"/>
          </a:p>
          <a:p>
            <a:pPr algn="just">
              <a:lnSpc>
                <a:spcPct val="150000"/>
              </a:lnSpc>
            </a:pPr>
            <a:r>
              <a:rPr lang="en-US" dirty="0" smtClean="0"/>
              <a:t>The </a:t>
            </a:r>
            <a:r>
              <a:rPr lang="en-US" dirty="0"/>
              <a:t>computer of a user who requests documents from a server is known as a client. </a:t>
            </a:r>
            <a:endParaRPr lang="en-US" dirty="0" smtClean="0"/>
          </a:p>
          <a:p>
            <a:pPr algn="just">
              <a:lnSpc>
                <a:spcPct val="150000"/>
              </a:lnSpc>
            </a:pPr>
            <a:r>
              <a:rPr lang="en-US" dirty="0" smtClean="0"/>
              <a:t>Browser</a:t>
            </a:r>
            <a:r>
              <a:rPr lang="en-US" dirty="0"/>
              <a:t>, which is installed on the user' computer, allows users to view the retrieved documents.</a:t>
            </a:r>
          </a:p>
          <a:p>
            <a:pPr marL="0" indent="0">
              <a:buNone/>
            </a:pPr>
            <a:r>
              <a:rPr lang="en-US" dirty="0"/>
              <a:t/>
            </a:r>
            <a:br>
              <a:rPr lang="en-US" dirty="0"/>
            </a:br>
            <a:endParaRPr lang="en-US" dirty="0"/>
          </a:p>
        </p:txBody>
      </p:sp>
    </p:spTree>
    <p:extLst>
      <p:ext uri="{BB962C8B-B14F-4D97-AF65-F5344CB8AC3E}">
        <p14:creationId xmlns:p14="http://schemas.microsoft.com/office/powerpoint/2010/main" val="12784071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371600" y="457200"/>
            <a:ext cx="6105525" cy="3219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66255" y="3886200"/>
            <a:ext cx="8686800" cy="2492990"/>
          </a:xfrm>
          <a:prstGeom prst="rect">
            <a:avLst/>
          </a:prstGeom>
          <a:noFill/>
        </p:spPr>
        <p:txBody>
          <a:bodyPr wrap="square" rtlCol="0">
            <a:spAutoFit/>
          </a:bodyPr>
          <a:lstStyle/>
          <a:p>
            <a:pPr marL="457200" indent="-457200" algn="just">
              <a:buFont typeface="Wingdings" panose="05000000000000000000" pitchFamily="2" charset="2"/>
              <a:buChar char="§"/>
            </a:pPr>
            <a:r>
              <a:rPr lang="en-US" sz="2600" dirty="0"/>
              <a:t>All the websites are stored in web servers. </a:t>
            </a:r>
            <a:endParaRPr lang="en-US" sz="2600" dirty="0" smtClean="0"/>
          </a:p>
          <a:p>
            <a:pPr marL="457200" indent="-457200" algn="just">
              <a:buFont typeface="Wingdings" panose="05000000000000000000" pitchFamily="2" charset="2"/>
              <a:buChar char="§"/>
            </a:pPr>
            <a:r>
              <a:rPr lang="en-US" sz="2600" dirty="0" smtClean="0"/>
              <a:t>Just </a:t>
            </a:r>
            <a:r>
              <a:rPr lang="en-US" sz="2600" dirty="0"/>
              <a:t>as someone lives on rent in a house, a website occupies a space in a server and remains stored in it. </a:t>
            </a:r>
            <a:endParaRPr lang="en-US" sz="2600" dirty="0" smtClean="0"/>
          </a:p>
          <a:p>
            <a:pPr marL="457200" indent="-457200" algn="just">
              <a:buFont typeface="Wingdings" panose="05000000000000000000" pitchFamily="2" charset="2"/>
              <a:buChar char="§"/>
            </a:pPr>
            <a:r>
              <a:rPr lang="en-US" sz="2600" dirty="0" smtClean="0"/>
              <a:t>The </a:t>
            </a:r>
            <a:r>
              <a:rPr lang="en-US" sz="2600" dirty="0"/>
              <a:t>server hosts the website whenever a user requests its </a:t>
            </a:r>
            <a:r>
              <a:rPr lang="en-US" sz="2600" dirty="0" smtClean="0"/>
              <a:t>Webpages, </a:t>
            </a:r>
            <a:r>
              <a:rPr lang="en-US" sz="2600" dirty="0"/>
              <a:t>and the website owner has to pay the hosting price for the same.</a:t>
            </a:r>
          </a:p>
        </p:txBody>
      </p:sp>
    </p:spTree>
    <p:extLst>
      <p:ext uri="{BB962C8B-B14F-4D97-AF65-F5344CB8AC3E}">
        <p14:creationId xmlns:p14="http://schemas.microsoft.com/office/powerpoint/2010/main" val="41042105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circle(in)">
                                      <p:cBhvr>
                                        <p:cTn id="7" dur="20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sz="2800" b="1" dirty="0" smtClean="0"/>
              <a:t>Electronic Data Interchange (EDI):</a:t>
            </a:r>
          </a:p>
          <a:p>
            <a:pPr algn="just">
              <a:lnSpc>
                <a:spcPct val="150000"/>
              </a:lnSpc>
            </a:pPr>
            <a:r>
              <a:rPr lang="en-US" dirty="0" smtClean="0"/>
              <a:t>Electronic </a:t>
            </a:r>
            <a:r>
              <a:rPr lang="en-US" dirty="0"/>
              <a:t>Data Interchange (EDI) is the automated, computer-to-computer exchange of standard electronic business documents between business partners over a secure, standardized connection</a:t>
            </a:r>
            <a:r>
              <a:rPr lang="en-US" dirty="0" smtClean="0"/>
              <a:t>.</a:t>
            </a:r>
          </a:p>
          <a:p>
            <a:pPr marL="0" indent="0" algn="just">
              <a:lnSpc>
                <a:spcPct val="150000"/>
              </a:lnSpc>
              <a:buNone/>
            </a:pPr>
            <a:r>
              <a:rPr lang="en-US" b="1" dirty="0"/>
              <a:t>Computer-to-Computer</a:t>
            </a:r>
          </a:p>
          <a:p>
            <a:pPr algn="just">
              <a:lnSpc>
                <a:spcPct val="150000"/>
              </a:lnSpc>
            </a:pPr>
            <a:r>
              <a:rPr lang="en-US" dirty="0"/>
              <a:t>EDI replaces manual B2B communications, such as postal mail, fax and email.</a:t>
            </a:r>
          </a:p>
          <a:p>
            <a:pPr algn="just">
              <a:lnSpc>
                <a:spcPct val="150000"/>
              </a:lnSpc>
            </a:pPr>
            <a:r>
              <a:rPr lang="en-US" dirty="0"/>
              <a:t>Documents flow directly from the sender's computer application (e.g. a logistics system) to the receiver's computer application (e.g., an order management system).</a:t>
            </a:r>
          </a:p>
          <a:p>
            <a:endParaRPr lang="en-US" dirty="0"/>
          </a:p>
          <a:p>
            <a:endParaRPr lang="en-US" dirty="0"/>
          </a:p>
        </p:txBody>
      </p:sp>
    </p:spTree>
    <p:extLst>
      <p:ext uri="{BB962C8B-B14F-4D97-AF65-F5344CB8AC3E}">
        <p14:creationId xmlns:p14="http://schemas.microsoft.com/office/powerpoint/2010/main" val="21422247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Traditional Manual Process</a:t>
            </a:r>
          </a:p>
          <a:p>
            <a:endParaRPr lang="en-US"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399" y="762000"/>
            <a:ext cx="8229599"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4800" y="3244334"/>
            <a:ext cx="5280768" cy="492443"/>
          </a:xfrm>
          <a:prstGeom prst="rect">
            <a:avLst/>
          </a:prstGeom>
        </p:spPr>
        <p:txBody>
          <a:bodyPr wrap="square">
            <a:spAutoFit/>
          </a:bodyPr>
          <a:lstStyle/>
          <a:p>
            <a:r>
              <a:rPr lang="en-US" sz="2600" b="1" dirty="0"/>
              <a:t>Automated EDI Process</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4138613"/>
            <a:ext cx="7467600" cy="1728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06631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a:buNone/>
            </a:pPr>
            <a:r>
              <a:rPr lang="en-US" b="1" dirty="0"/>
              <a:t>Business Documents</a:t>
            </a:r>
          </a:p>
          <a:p>
            <a:pPr algn="just">
              <a:lnSpc>
                <a:spcPct val="150000"/>
              </a:lnSpc>
            </a:pPr>
            <a:r>
              <a:rPr lang="en-US" dirty="0"/>
              <a:t>1000s of standard business transaction documents can be sent automatically using EDI.</a:t>
            </a:r>
          </a:p>
          <a:p>
            <a:pPr algn="just">
              <a:lnSpc>
                <a:spcPct val="150000"/>
              </a:lnSpc>
            </a:pPr>
            <a:r>
              <a:rPr lang="en-US" dirty="0"/>
              <a:t>Some common examples include: purchase orders, invoices, shipping statuses, customs information, inventory documents and payment confirmations</a:t>
            </a:r>
            <a:r>
              <a:rPr lang="en-US" dirty="0" smtClean="0"/>
              <a:t>.</a:t>
            </a:r>
          </a:p>
          <a:p>
            <a:pPr marL="0" indent="0">
              <a:lnSpc>
                <a:spcPct val="150000"/>
              </a:lnSpc>
              <a:buNone/>
            </a:pPr>
            <a:r>
              <a:rPr lang="en-US" b="1" dirty="0"/>
              <a:t>Business Partners</a:t>
            </a:r>
          </a:p>
          <a:p>
            <a:pPr algn="just">
              <a:lnSpc>
                <a:spcPct val="150000"/>
              </a:lnSpc>
            </a:pPr>
            <a:r>
              <a:rPr lang="en-US" dirty="0"/>
              <a:t>The exchange of EDI documents is typically between two different organizations, referred to as business partners or trading partners.</a:t>
            </a:r>
          </a:p>
          <a:p>
            <a:pPr algn="just">
              <a:lnSpc>
                <a:spcPct val="150000"/>
              </a:lnSpc>
            </a:pPr>
            <a:r>
              <a:rPr lang="en-US" dirty="0"/>
              <a:t>Example: Company A may buy goods from Company B. Company A sends Purchase Orders to Company B, which sends Invoices and Shipment Notices to Company A.</a:t>
            </a:r>
          </a:p>
          <a:p>
            <a:pPr algn="just">
              <a:lnSpc>
                <a:spcPct val="150000"/>
              </a:lnSpc>
            </a:pPr>
            <a:endParaRPr lang="en-US" dirty="0"/>
          </a:p>
          <a:p>
            <a:endParaRPr lang="en-US" dirty="0"/>
          </a:p>
        </p:txBody>
      </p:sp>
    </p:spTree>
    <p:extLst>
      <p:ext uri="{BB962C8B-B14F-4D97-AF65-F5344CB8AC3E}">
        <p14:creationId xmlns:p14="http://schemas.microsoft.com/office/powerpoint/2010/main" val="26805707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Standard EDI Format</a:t>
            </a:r>
          </a:p>
          <a:p>
            <a:pPr algn="just">
              <a:lnSpc>
                <a:spcPct val="150000"/>
              </a:lnSpc>
            </a:pPr>
            <a:r>
              <a:rPr lang="en-US" dirty="0"/>
              <a:t>EDI documents are processed by computers and use standard, computer-friendly formats.</a:t>
            </a:r>
          </a:p>
          <a:p>
            <a:pPr algn="just">
              <a:lnSpc>
                <a:spcPct val="150000"/>
              </a:lnSpc>
            </a:pPr>
            <a:r>
              <a:rPr lang="en-US" dirty="0"/>
              <a:t>Standards describe each piece of data and its format (e.g., type of document, parties involved, actions to take, mmddyy).</a:t>
            </a:r>
          </a:p>
          <a:p>
            <a:pPr algn="just">
              <a:lnSpc>
                <a:spcPct val="150000"/>
              </a:lnSpc>
            </a:pPr>
            <a:r>
              <a:rPr lang="en-US" dirty="0"/>
              <a:t>Standards eliminate company-to-company variations, allowing each business partner's computer system to speak a common language.</a:t>
            </a:r>
          </a:p>
          <a:p>
            <a:pPr algn="just">
              <a:lnSpc>
                <a:spcPct val="150000"/>
              </a:lnSpc>
            </a:pPr>
            <a:r>
              <a:rPr lang="en-US" dirty="0" smtClean="0"/>
              <a:t>Popular </a:t>
            </a:r>
            <a:r>
              <a:rPr lang="en-US" dirty="0"/>
              <a:t>standards include: ANSI X12 in the U.S., UN/EDIFACT globally and industry-specific standards, such as HIPAA</a:t>
            </a:r>
          </a:p>
          <a:p>
            <a:pPr marL="0" indent="0">
              <a:buNone/>
            </a:pPr>
            <a:r>
              <a:rPr lang="en-US" dirty="0"/>
              <a:t/>
            </a:r>
            <a:br>
              <a:rPr lang="en-US" dirty="0"/>
            </a:br>
            <a:endParaRPr lang="en-US" dirty="0"/>
          </a:p>
        </p:txBody>
      </p:sp>
    </p:spTree>
    <p:extLst>
      <p:ext uri="{BB962C8B-B14F-4D97-AF65-F5344CB8AC3E}">
        <p14:creationId xmlns:p14="http://schemas.microsoft.com/office/powerpoint/2010/main" val="10598428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Secure, Standardized Connection</a:t>
            </a:r>
          </a:p>
          <a:p>
            <a:pPr algn="just">
              <a:lnSpc>
                <a:spcPct val="150000"/>
              </a:lnSpc>
            </a:pPr>
            <a:r>
              <a:rPr lang="en-US" dirty="0"/>
              <a:t>EDI uses a range of secure protocols to facilitate the secure exchange of EDI documents.</a:t>
            </a:r>
          </a:p>
          <a:p>
            <a:pPr algn="just">
              <a:lnSpc>
                <a:spcPct val="150000"/>
              </a:lnSpc>
            </a:pPr>
            <a:r>
              <a:rPr lang="en-US" dirty="0"/>
              <a:t>Partners must use the same, agreed-upon protocol to exchange EDI files or work with an intermediary who can facilitate exchanges if the partners use different protocols.</a:t>
            </a:r>
          </a:p>
          <a:p>
            <a:pPr algn="just">
              <a:lnSpc>
                <a:spcPct val="150000"/>
              </a:lnSpc>
            </a:pPr>
            <a:r>
              <a:rPr lang="en-US" dirty="0" smtClean="0"/>
              <a:t>The </a:t>
            </a:r>
            <a:r>
              <a:rPr lang="en-US" dirty="0"/>
              <a:t>protocols range from long-established technologies, such as FTP, to web-based EDI via AS2, API-based systems, such as AS4, and other options, such as mobile EDI.</a:t>
            </a:r>
          </a:p>
          <a:p>
            <a:endParaRPr lang="en-US" dirty="0"/>
          </a:p>
        </p:txBody>
      </p:sp>
    </p:spTree>
    <p:extLst>
      <p:ext uri="{BB962C8B-B14F-4D97-AF65-F5344CB8AC3E}">
        <p14:creationId xmlns:p14="http://schemas.microsoft.com/office/powerpoint/2010/main" val="3531916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b="1" dirty="0"/>
              <a:t>Automation</a:t>
            </a:r>
          </a:p>
          <a:p>
            <a:pPr algn="just">
              <a:lnSpc>
                <a:spcPct val="150000"/>
              </a:lnSpc>
            </a:pPr>
            <a:r>
              <a:rPr lang="en-US" dirty="0"/>
              <a:t>EDI messages can be sent automatically using pre-configured workflows.</a:t>
            </a:r>
          </a:p>
          <a:p>
            <a:pPr algn="just">
              <a:lnSpc>
                <a:spcPct val="150000"/>
              </a:lnSpc>
            </a:pPr>
            <a:r>
              <a:rPr lang="en-US" dirty="0"/>
              <a:t>Businesses typically use EDI translators - either as software or via an EDI service provider - to translate EDI documents for use in internal applications, enabling automated processing.</a:t>
            </a:r>
          </a:p>
          <a:p>
            <a:pPr algn="just">
              <a:lnSpc>
                <a:spcPct val="150000"/>
              </a:lnSpc>
            </a:pPr>
            <a:r>
              <a:rPr lang="en-US" dirty="0"/>
              <a:t>Processes can be extended to work with data integration and workflows within an organization.</a:t>
            </a:r>
          </a:p>
          <a:p>
            <a:pPr algn="just">
              <a:lnSpc>
                <a:spcPct val="150000"/>
              </a:lnSpc>
            </a:pPr>
            <a:r>
              <a:rPr lang="en-US" dirty="0"/>
              <a:t>Example: once a company receives an EDI Purchase Order, the logistics system generates a task for warehouse staff to move goods from inventory to shipping.</a:t>
            </a:r>
          </a:p>
          <a:p>
            <a:endParaRPr lang="en-US" dirty="0"/>
          </a:p>
        </p:txBody>
      </p:sp>
    </p:spTree>
    <p:extLst>
      <p:ext uri="{BB962C8B-B14F-4D97-AF65-F5344CB8AC3E}">
        <p14:creationId xmlns:p14="http://schemas.microsoft.com/office/powerpoint/2010/main" val="14631846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a:buNone/>
            </a:pPr>
            <a:r>
              <a:rPr lang="en-US" b="1" dirty="0"/>
              <a:t>EDI process:</a:t>
            </a:r>
          </a:p>
          <a:p>
            <a:pPr algn="just">
              <a:lnSpc>
                <a:spcPct val="150000"/>
              </a:lnSpc>
            </a:pPr>
            <a:r>
              <a:rPr lang="en-US" dirty="0"/>
              <a:t>The buyer's procurement system, which uses EDI, auto-generates and sends an EDI-formatted PO when inventory reaches a pre-specified level.</a:t>
            </a:r>
          </a:p>
          <a:p>
            <a:pPr algn="just">
              <a:lnSpc>
                <a:spcPct val="150000"/>
              </a:lnSpc>
            </a:pPr>
            <a:r>
              <a:rPr lang="en-US" dirty="0"/>
              <a:t>In minutes the vendor's sales order system, using EDI software, receives the EDI PO.</a:t>
            </a:r>
          </a:p>
          <a:p>
            <a:pPr algn="just">
              <a:lnSpc>
                <a:spcPct val="150000"/>
              </a:lnSpc>
            </a:pPr>
            <a:r>
              <a:rPr lang="en-US" dirty="0"/>
              <a:t>The supplier's system automatically notifies their shipping department to send goods.</a:t>
            </a:r>
          </a:p>
          <a:p>
            <a:pPr algn="just">
              <a:lnSpc>
                <a:spcPct val="150000"/>
              </a:lnSpc>
            </a:pPr>
            <a:r>
              <a:rPr lang="en-US" dirty="0"/>
              <a:t>Once the goods are packed and ready to ship, the shipping system generates an Advanced Ship Notices (ASN) to send to the buyer's receiving department</a:t>
            </a:r>
          </a:p>
          <a:p>
            <a:pPr algn="just">
              <a:lnSpc>
                <a:spcPct val="150000"/>
              </a:lnSpc>
            </a:pPr>
            <a:r>
              <a:rPr lang="en-US" dirty="0"/>
              <a:t>The vendor's ERP system then generates an EDI invoice to transmit to the buyer's accounts payable system</a:t>
            </a:r>
          </a:p>
          <a:p>
            <a:endParaRPr lang="en-US" dirty="0"/>
          </a:p>
        </p:txBody>
      </p:sp>
    </p:spTree>
    <p:extLst>
      <p:ext uri="{BB962C8B-B14F-4D97-AF65-F5344CB8AC3E}">
        <p14:creationId xmlns:p14="http://schemas.microsoft.com/office/powerpoint/2010/main" val="6495497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b="1" dirty="0"/>
              <a:t>Online: </a:t>
            </a:r>
            <a:r>
              <a:rPr lang="en-US" dirty="0"/>
              <a:t>E commerce is an electronic environment that allows sellers to buy and sell products, services, and information on the internet. The Products may be physical like Cars, Computers, Books or services like news or consulting.</a:t>
            </a:r>
          </a:p>
          <a:p>
            <a:pPr algn="just">
              <a:lnSpc>
                <a:spcPct val="150000"/>
              </a:lnSpc>
            </a:pPr>
            <a:r>
              <a:rPr lang="en-US" b="1" dirty="0"/>
              <a:t>Structure: </a:t>
            </a:r>
            <a:r>
              <a:rPr lang="en-US" dirty="0"/>
              <a:t>Ecommerce deals with various media: data, text, video, web pages, and internet telephony.</a:t>
            </a:r>
          </a:p>
          <a:p>
            <a:pPr algn="just">
              <a:lnSpc>
                <a:spcPct val="150000"/>
              </a:lnSpc>
            </a:pPr>
            <a:r>
              <a:rPr lang="en-US" b="1" dirty="0"/>
              <a:t>Market:</a:t>
            </a:r>
            <a:r>
              <a:rPr lang="en-US" dirty="0"/>
              <a:t> E-commerce is a worldwide network. A local store can open a web storefront and find the world at doorstep- customers, suppliers, competitors, and payments services, Of course, an advertising presence is essential.</a:t>
            </a:r>
          </a:p>
          <a:p>
            <a:endParaRPr lang="en-US" dirty="0"/>
          </a:p>
        </p:txBody>
      </p:sp>
    </p:spTree>
    <p:extLst>
      <p:ext uri="{BB962C8B-B14F-4D97-AF65-F5344CB8AC3E}">
        <p14:creationId xmlns:p14="http://schemas.microsoft.com/office/powerpoint/2010/main" val="33542114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Benefits of EDI</a:t>
            </a:r>
          </a:p>
          <a:p>
            <a:pPr>
              <a:lnSpc>
                <a:spcPct val="150000"/>
              </a:lnSpc>
            </a:pPr>
            <a:r>
              <a:rPr lang="en-US" dirty="0"/>
              <a:t>Faster Processing</a:t>
            </a:r>
          </a:p>
          <a:p>
            <a:pPr>
              <a:lnSpc>
                <a:spcPct val="150000"/>
              </a:lnSpc>
            </a:pPr>
            <a:r>
              <a:rPr lang="en-US" dirty="0" smtClean="0"/>
              <a:t>Lower </a:t>
            </a:r>
            <a:r>
              <a:rPr lang="en-US" dirty="0"/>
              <a:t>operating </a:t>
            </a:r>
            <a:r>
              <a:rPr lang="en-US" dirty="0" smtClean="0"/>
              <a:t>costs</a:t>
            </a:r>
          </a:p>
          <a:p>
            <a:pPr>
              <a:lnSpc>
                <a:spcPct val="150000"/>
              </a:lnSpc>
            </a:pPr>
            <a:r>
              <a:rPr lang="en-US" dirty="0"/>
              <a:t>Reduce human error and improve record </a:t>
            </a:r>
            <a:r>
              <a:rPr lang="en-US" dirty="0" smtClean="0"/>
              <a:t>accuracy</a:t>
            </a:r>
          </a:p>
          <a:p>
            <a:pPr>
              <a:lnSpc>
                <a:spcPct val="150000"/>
              </a:lnSpc>
            </a:pPr>
            <a:r>
              <a:rPr lang="en-US" dirty="0"/>
              <a:t>Increase business efficiency</a:t>
            </a:r>
          </a:p>
          <a:p>
            <a:pPr>
              <a:lnSpc>
                <a:spcPct val="150000"/>
              </a:lnSpc>
            </a:pPr>
            <a:r>
              <a:rPr lang="en-US" dirty="0"/>
              <a:t>Enhance transaction security</a:t>
            </a:r>
          </a:p>
          <a:p>
            <a:pPr>
              <a:lnSpc>
                <a:spcPct val="150000"/>
              </a:lnSpc>
            </a:pPr>
            <a:r>
              <a:rPr lang="en-US" dirty="0"/>
              <a:t>Paperless and environmentally </a:t>
            </a:r>
            <a:r>
              <a:rPr lang="en-US" dirty="0" smtClean="0"/>
              <a:t>friendly</a:t>
            </a:r>
          </a:p>
          <a:p>
            <a:pPr>
              <a:lnSpc>
                <a:spcPct val="150000"/>
              </a:lnSpc>
            </a:pPr>
            <a:r>
              <a:rPr lang="en-US" dirty="0"/>
              <a:t>Better Relationships</a:t>
            </a:r>
          </a:p>
          <a:p>
            <a:pPr>
              <a:lnSpc>
                <a:spcPct val="150000"/>
              </a:lnSpc>
            </a:pPr>
            <a:endParaRPr lang="en-US" b="1" dirty="0"/>
          </a:p>
          <a:p>
            <a:pPr>
              <a:lnSpc>
                <a:spcPct val="150000"/>
              </a:lnSpc>
            </a:pPr>
            <a:endParaRPr lang="en-US" b="1" dirty="0"/>
          </a:p>
          <a:p>
            <a:pPr>
              <a:lnSpc>
                <a:spcPct val="150000"/>
              </a:lnSpc>
            </a:pPr>
            <a:endParaRPr lang="en-US" b="1" dirty="0"/>
          </a:p>
          <a:p>
            <a:pPr>
              <a:lnSpc>
                <a:spcPct val="150000"/>
              </a:lnSpc>
            </a:pPr>
            <a:endParaRPr lang="en-US" dirty="0"/>
          </a:p>
          <a:p>
            <a:pPr marL="0" indent="0">
              <a:buNone/>
            </a:pPr>
            <a:endParaRPr lang="en-US" dirty="0"/>
          </a:p>
        </p:txBody>
      </p:sp>
    </p:spTree>
    <p:extLst>
      <p:ext uri="{BB962C8B-B14F-4D97-AF65-F5344CB8AC3E}">
        <p14:creationId xmlns:p14="http://schemas.microsoft.com/office/powerpoint/2010/main" val="11202708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858000"/>
          </a:xfrm>
        </p:spPr>
        <p:txBody>
          <a:bodyPr>
            <a:normAutofit fontScale="92500"/>
          </a:bodyPr>
          <a:lstStyle/>
          <a:p>
            <a:pPr marL="0" indent="0">
              <a:buNone/>
            </a:pPr>
            <a:r>
              <a:rPr lang="en-US" sz="3000" b="1" dirty="0"/>
              <a:t>How EDI Works</a:t>
            </a:r>
          </a:p>
          <a:p>
            <a:pPr marL="0" indent="0">
              <a:buNone/>
            </a:pPr>
            <a:r>
              <a:rPr lang="en-US" b="1" dirty="0"/>
              <a:t>1. Document Preparation</a:t>
            </a:r>
          </a:p>
          <a:p>
            <a:pPr marL="274320" lvl="1" indent="0" algn="just">
              <a:lnSpc>
                <a:spcPct val="150000"/>
              </a:lnSpc>
              <a:buNone/>
            </a:pPr>
            <a:r>
              <a:rPr lang="en-US" sz="2800" dirty="0"/>
              <a:t>The buyer collects and organizes the data so it will work with EDI</a:t>
            </a:r>
          </a:p>
          <a:p>
            <a:pPr marL="0" indent="0" algn="just">
              <a:lnSpc>
                <a:spcPct val="150000"/>
              </a:lnSpc>
              <a:buNone/>
            </a:pPr>
            <a:r>
              <a:rPr lang="en-US" dirty="0" smtClean="0"/>
              <a:t>There </a:t>
            </a:r>
            <a:r>
              <a:rPr lang="en-US" dirty="0"/>
              <a:t>are several approaches, including:</a:t>
            </a:r>
          </a:p>
          <a:p>
            <a:pPr algn="just">
              <a:lnSpc>
                <a:spcPct val="150000"/>
              </a:lnSpc>
            </a:pPr>
            <a:r>
              <a:rPr lang="en-US" dirty="0"/>
              <a:t>Exporting computer-based data from spreadsheets or databases</a:t>
            </a:r>
          </a:p>
          <a:p>
            <a:pPr algn="just">
              <a:lnSpc>
                <a:spcPct val="150000"/>
              </a:lnSpc>
            </a:pPr>
            <a:r>
              <a:rPr lang="en-US" dirty="0"/>
              <a:t>Reformatted electronic reports into data files</a:t>
            </a:r>
          </a:p>
          <a:p>
            <a:pPr algn="just">
              <a:lnSpc>
                <a:spcPct val="150000"/>
              </a:lnSpc>
            </a:pPr>
            <a:r>
              <a:rPr lang="en-US" dirty="0"/>
              <a:t>Enhancing apps to create output files ready for EDI standard translation</a:t>
            </a:r>
          </a:p>
          <a:p>
            <a:pPr algn="just">
              <a:lnSpc>
                <a:spcPct val="150000"/>
              </a:lnSpc>
            </a:pPr>
            <a:r>
              <a:rPr lang="en-US" dirty="0"/>
              <a:t>Purchasing EDI software that can turn documents from your systems into EDI files</a:t>
            </a:r>
          </a:p>
          <a:p>
            <a:pPr algn="just">
              <a:lnSpc>
                <a:spcPct val="150000"/>
              </a:lnSpc>
            </a:pPr>
            <a:r>
              <a:rPr lang="en-US" dirty="0"/>
              <a:t>Human data entry</a:t>
            </a:r>
          </a:p>
          <a:p>
            <a:endParaRPr lang="en-US" dirty="0"/>
          </a:p>
        </p:txBody>
      </p:sp>
    </p:spTree>
    <p:extLst>
      <p:ext uri="{BB962C8B-B14F-4D97-AF65-F5344CB8AC3E}">
        <p14:creationId xmlns:p14="http://schemas.microsoft.com/office/powerpoint/2010/main" val="4155612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 calcmode="lin" valueType="num">
                                      <p:cBhvr additive="base">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2. </a:t>
            </a:r>
            <a:r>
              <a:rPr lang="en-US" b="1" dirty="0"/>
              <a:t>EDI Document Translation</a:t>
            </a:r>
          </a:p>
          <a:p>
            <a:pPr algn="just">
              <a:lnSpc>
                <a:spcPct val="150000"/>
              </a:lnSpc>
            </a:pPr>
            <a:r>
              <a:rPr lang="en-US" dirty="0"/>
              <a:t>The next step is to feed your document through </a:t>
            </a:r>
            <a:r>
              <a:rPr lang="en-US" dirty="0">
                <a:hlinkClick r:id="rId2"/>
              </a:rPr>
              <a:t>EDI translation software</a:t>
            </a:r>
            <a:r>
              <a:rPr lang="en-US" dirty="0"/>
              <a:t> to convert your internal data format into the EDI standard format using the appropriate segments and data elements. </a:t>
            </a:r>
            <a:endParaRPr lang="en-US" dirty="0" smtClean="0"/>
          </a:p>
          <a:p>
            <a:pPr algn="just">
              <a:lnSpc>
                <a:spcPct val="150000"/>
              </a:lnSpc>
            </a:pPr>
            <a:r>
              <a:rPr lang="en-US" dirty="0" smtClean="0"/>
              <a:t>Alternatively</a:t>
            </a:r>
            <a:r>
              <a:rPr lang="en-US" dirty="0"/>
              <a:t>, you can send your data to an EDI service provider, who handles translation to and from the EDI format on your behalf.</a:t>
            </a:r>
          </a:p>
          <a:p>
            <a:endParaRPr lang="en-US" dirty="0"/>
          </a:p>
        </p:txBody>
      </p:sp>
    </p:spTree>
    <p:extLst>
      <p:ext uri="{BB962C8B-B14F-4D97-AF65-F5344CB8AC3E}">
        <p14:creationId xmlns:p14="http://schemas.microsoft.com/office/powerpoint/2010/main" val="524972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b="1" dirty="0" smtClean="0"/>
              <a:t>3. </a:t>
            </a:r>
            <a:r>
              <a:rPr lang="en-US" b="1" dirty="0"/>
              <a:t>Connect &amp; Transmit EDI </a:t>
            </a:r>
            <a:r>
              <a:rPr lang="en-US" b="1" dirty="0" smtClean="0"/>
              <a:t>Documents</a:t>
            </a:r>
          </a:p>
          <a:p>
            <a:pPr>
              <a:lnSpc>
                <a:spcPct val="150000"/>
              </a:lnSpc>
            </a:pPr>
            <a:r>
              <a:rPr lang="en-US" dirty="0"/>
              <a:t>Once the PO is translated to the EDI </a:t>
            </a:r>
            <a:r>
              <a:rPr lang="en-US" dirty="0" smtClean="0"/>
              <a:t>purchase </a:t>
            </a:r>
            <a:r>
              <a:rPr lang="en-US" dirty="0"/>
              <a:t>order format, it's ready for transmission to the supplier. </a:t>
            </a:r>
            <a:endParaRPr lang="en-US" dirty="0" smtClean="0"/>
          </a:p>
          <a:p>
            <a:pPr>
              <a:lnSpc>
                <a:spcPct val="150000"/>
              </a:lnSpc>
            </a:pPr>
            <a:r>
              <a:rPr lang="en-US" dirty="0" smtClean="0"/>
              <a:t>There </a:t>
            </a:r>
            <a:r>
              <a:rPr lang="en-US" dirty="0"/>
              <a:t>are several ways to connect to a partner via EDI. </a:t>
            </a:r>
            <a:endParaRPr lang="en-US" dirty="0" smtClean="0"/>
          </a:p>
          <a:p>
            <a:pPr>
              <a:lnSpc>
                <a:spcPct val="150000"/>
              </a:lnSpc>
            </a:pPr>
            <a:r>
              <a:rPr lang="en-US" dirty="0" smtClean="0"/>
              <a:t>The </a:t>
            </a:r>
            <a:r>
              <a:rPr lang="en-US" dirty="0"/>
              <a:t>most common of include:</a:t>
            </a:r>
          </a:p>
          <a:p>
            <a:pPr algn="just">
              <a:lnSpc>
                <a:spcPct val="150000"/>
              </a:lnSpc>
              <a:buFont typeface="Wingdings" panose="05000000000000000000" pitchFamily="2" charset="2"/>
              <a:buChar char="v"/>
            </a:pPr>
            <a:r>
              <a:rPr lang="en-US" dirty="0"/>
              <a:t>Direct, point-to-point EDI connection via a secure Internet protocol, such as AS2</a:t>
            </a:r>
          </a:p>
          <a:p>
            <a:pPr algn="just">
              <a:lnSpc>
                <a:spcPct val="150000"/>
              </a:lnSpc>
              <a:buFont typeface="Wingdings" panose="05000000000000000000" pitchFamily="2" charset="2"/>
              <a:buChar char="v"/>
            </a:pPr>
            <a:r>
              <a:rPr lang="en-US" dirty="0"/>
              <a:t>Connect to an EDI network provider, also referred to as a Value Added Network (VAN) provider</a:t>
            </a:r>
          </a:p>
          <a:p>
            <a:pPr algn="just">
              <a:lnSpc>
                <a:spcPct val="150000"/>
              </a:lnSpc>
              <a:buFont typeface="Wingdings" panose="05000000000000000000" pitchFamily="2" charset="2"/>
              <a:buChar char="v"/>
            </a:pPr>
            <a:r>
              <a:rPr lang="en-US" dirty="0"/>
              <a:t>A combination of both Direct EDI and VAN, depending on the partners involved and the transaction volume</a:t>
            </a:r>
          </a:p>
          <a:p>
            <a:endParaRPr lang="en-US" dirty="0"/>
          </a:p>
          <a:p>
            <a:endParaRPr lang="en-US" dirty="0"/>
          </a:p>
        </p:txBody>
      </p:sp>
    </p:spTree>
    <p:extLst>
      <p:ext uri="{BB962C8B-B14F-4D97-AF65-F5344CB8AC3E}">
        <p14:creationId xmlns:p14="http://schemas.microsoft.com/office/powerpoint/2010/main" val="7717026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dirty="0"/>
              <a:t>In the case of an EDI network provider, or value-added network (VAN), the buyer uses their preferred communications protocol, ensuring reliable, secure EDI transmission. </a:t>
            </a:r>
            <a:endParaRPr lang="en-US" dirty="0" smtClean="0"/>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2362200"/>
            <a:ext cx="5610225" cy="3343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04805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animEffect transition="in" filter="fade">
                                      <p:cBhvr>
                                        <p:cTn id="13" dur="1000"/>
                                        <p:tgtEl>
                                          <p:spTgt spid="3074"/>
                                        </p:tgtEl>
                                      </p:cBhvr>
                                    </p:animEffect>
                                    <p:anim calcmode="lin" valueType="num">
                                      <p:cBhvr>
                                        <p:cTn id="14" dur="1000" fill="hold"/>
                                        <p:tgtEl>
                                          <p:spTgt spid="3074"/>
                                        </p:tgtEl>
                                        <p:attrNameLst>
                                          <p:attrName>ppt_x</p:attrName>
                                        </p:attrNameLst>
                                      </p:cBhvr>
                                      <p:tavLst>
                                        <p:tav tm="0">
                                          <p:val>
                                            <p:strVal val="#ppt_x"/>
                                          </p:val>
                                        </p:tav>
                                        <p:tav tm="100000">
                                          <p:val>
                                            <p:strVal val="#ppt_x"/>
                                          </p:val>
                                        </p:tav>
                                      </p:tavLst>
                                    </p:anim>
                                    <p:anim calcmode="lin" valueType="num">
                                      <p:cBhvr>
                                        <p:cTn id="15"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dirty="0" smtClean="0"/>
              <a:t>VANs </a:t>
            </a:r>
            <a:r>
              <a:rPr lang="en-US" dirty="0"/>
              <a:t>can reduce setup and maintenance in some cases but tend to be more expensive than point-to-point integration for many use cases, as they charge a fee for each transaction or even line item</a:t>
            </a:r>
            <a:r>
              <a:rPr lang="en-US" dirty="0" smtClean="0"/>
              <a:t>.</a:t>
            </a:r>
          </a:p>
          <a:p>
            <a:pPr algn="just">
              <a:lnSpc>
                <a:spcPct val="150000"/>
              </a:lnSpc>
            </a:pPr>
            <a:r>
              <a:rPr lang="en-US" dirty="0" smtClean="0"/>
              <a:t>Data </a:t>
            </a:r>
            <a:r>
              <a:rPr lang="en-US" dirty="0"/>
              <a:t>security and control are maintained throughout the transmission process using passwords, user identification and encryption. </a:t>
            </a:r>
            <a:endParaRPr lang="en-US" dirty="0" smtClean="0"/>
          </a:p>
          <a:p>
            <a:pPr algn="just">
              <a:lnSpc>
                <a:spcPct val="150000"/>
              </a:lnSpc>
            </a:pPr>
            <a:r>
              <a:rPr lang="en-US" dirty="0" smtClean="0"/>
              <a:t>Both </a:t>
            </a:r>
            <a:r>
              <a:rPr lang="en-US" dirty="0"/>
              <a:t>the buyer and vendor EDI applications automatically edit and check documents for accuracy.</a:t>
            </a:r>
          </a:p>
        </p:txBody>
      </p:sp>
    </p:spTree>
    <p:extLst>
      <p:ext uri="{BB962C8B-B14F-4D97-AF65-F5344CB8AC3E}">
        <p14:creationId xmlns:p14="http://schemas.microsoft.com/office/powerpoint/2010/main" val="944125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Multimedia Technology</a:t>
            </a:r>
          </a:p>
          <a:p>
            <a:pPr algn="just">
              <a:lnSpc>
                <a:spcPct val="150000"/>
              </a:lnSpc>
            </a:pPr>
            <a:r>
              <a:rPr lang="en-US" dirty="0"/>
              <a:t>If a system presents, some information through more than two media, it is known as multimedia. For example, TV presents audio and video; book presents text, image, and graphs, computer, etc.</a:t>
            </a:r>
          </a:p>
          <a:p>
            <a:pPr algn="just">
              <a:lnSpc>
                <a:spcPct val="150000"/>
              </a:lnSpc>
            </a:pPr>
            <a:r>
              <a:rPr lang="en-US" dirty="0"/>
              <a:t>The information presented through multimedia has better quality and capability, as it can be understood easily.</a:t>
            </a:r>
          </a:p>
          <a:p>
            <a:pPr algn="just">
              <a:lnSpc>
                <a:spcPct val="150000"/>
              </a:lnSpc>
            </a:pPr>
            <a:r>
              <a:rPr lang="en-US" dirty="0"/>
              <a:t>The advanced computer system is a great example of modern multimedia.</a:t>
            </a:r>
          </a:p>
        </p:txBody>
      </p:sp>
    </p:spTree>
    <p:extLst>
      <p:ext uri="{BB962C8B-B14F-4D97-AF65-F5344CB8AC3E}">
        <p14:creationId xmlns:p14="http://schemas.microsoft.com/office/powerpoint/2010/main" val="29790792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a:lnSpc>
                <a:spcPct val="150000"/>
              </a:lnSpc>
              <a:buNone/>
            </a:pPr>
            <a:r>
              <a:rPr lang="en-US" b="1" dirty="0"/>
              <a:t>Literal Meaning of Multimedia</a:t>
            </a:r>
          </a:p>
          <a:p>
            <a:pPr algn="just">
              <a:lnSpc>
                <a:spcPct val="150000"/>
              </a:lnSpc>
            </a:pPr>
            <a:r>
              <a:rPr lang="en-US" b="1" dirty="0" smtClean="0"/>
              <a:t>Multi</a:t>
            </a:r>
            <a:r>
              <a:rPr lang="en-US" dirty="0"/>
              <a:t> − it means more than one</a:t>
            </a:r>
          </a:p>
          <a:p>
            <a:pPr algn="just">
              <a:lnSpc>
                <a:spcPct val="150000"/>
              </a:lnSpc>
            </a:pPr>
            <a:r>
              <a:rPr lang="en-US" b="1" dirty="0"/>
              <a:t>Medium</a:t>
            </a:r>
            <a:r>
              <a:rPr lang="en-US" dirty="0"/>
              <a:t> − it is singular and it means intermediary or mean</a:t>
            </a:r>
          </a:p>
          <a:p>
            <a:pPr algn="just">
              <a:lnSpc>
                <a:spcPct val="150000"/>
              </a:lnSpc>
            </a:pPr>
            <a:r>
              <a:rPr lang="en-US" b="1" dirty="0"/>
              <a:t>Media</a:t>
            </a:r>
            <a:r>
              <a:rPr lang="en-US" dirty="0"/>
              <a:t> − it is plural and it means conveying the information</a:t>
            </a:r>
          </a:p>
          <a:p>
            <a:pPr algn="just">
              <a:lnSpc>
                <a:spcPct val="150000"/>
              </a:lnSpc>
            </a:pPr>
            <a:r>
              <a:rPr lang="en-US" dirty="0"/>
              <a:t>Likewise, Multimedia is the field of Computer Science that integrates different forms of information and represents in the form of audio, video, and animation along with the traditional media, i.e., text, graphics/drawings, images, etc.</a:t>
            </a:r>
          </a:p>
        </p:txBody>
      </p:sp>
    </p:spTree>
    <p:extLst>
      <p:ext uri="{BB962C8B-B14F-4D97-AF65-F5344CB8AC3E}">
        <p14:creationId xmlns:p14="http://schemas.microsoft.com/office/powerpoint/2010/main" val="16440706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a:lnSpc>
                <a:spcPct val="150000"/>
              </a:lnSpc>
              <a:buNone/>
            </a:pPr>
            <a:r>
              <a:rPr lang="en-US" b="1" dirty="0"/>
              <a:t>Multimedia Computer System</a:t>
            </a:r>
          </a:p>
          <a:p>
            <a:pPr algn="just">
              <a:lnSpc>
                <a:spcPct val="150000"/>
              </a:lnSpc>
            </a:pPr>
            <a:r>
              <a:rPr lang="en-US" dirty="0"/>
              <a:t>Multimedia computer system has high capacity to integrate different media including text, image, graphics, audio, and video.</a:t>
            </a:r>
          </a:p>
          <a:p>
            <a:pPr algn="just">
              <a:lnSpc>
                <a:spcPct val="150000"/>
              </a:lnSpc>
            </a:pPr>
            <a:r>
              <a:rPr lang="en-US" dirty="0"/>
              <a:t>The multimedia computer system stores, represents, processes, manipulates, and makes available to users.</a:t>
            </a:r>
          </a:p>
          <a:p>
            <a:endParaRPr lang="en-US" dirty="0"/>
          </a:p>
        </p:txBody>
      </p:sp>
    </p:spTree>
    <p:extLst>
      <p:ext uri="{BB962C8B-B14F-4D97-AF65-F5344CB8AC3E}">
        <p14:creationId xmlns:p14="http://schemas.microsoft.com/office/powerpoint/2010/main" val="10550475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Significant Features of Multimedia Computer System</a:t>
            </a:r>
          </a:p>
          <a:p>
            <a:pPr algn="just">
              <a:lnSpc>
                <a:spcPct val="150000"/>
              </a:lnSpc>
            </a:pPr>
            <a:r>
              <a:rPr lang="en-US" dirty="0" smtClean="0"/>
              <a:t>Its </a:t>
            </a:r>
            <a:r>
              <a:rPr lang="en-US" dirty="0"/>
              <a:t>Central Processing Unit (CPU) is very fast, as it needs to process large amount of data.</a:t>
            </a:r>
          </a:p>
          <a:p>
            <a:pPr algn="just">
              <a:lnSpc>
                <a:spcPct val="150000"/>
              </a:lnSpc>
            </a:pPr>
            <a:r>
              <a:rPr lang="en-US" dirty="0"/>
              <a:t>It has huge storage capacity.</a:t>
            </a:r>
          </a:p>
          <a:p>
            <a:pPr algn="just">
              <a:lnSpc>
                <a:spcPct val="150000"/>
              </a:lnSpc>
            </a:pPr>
            <a:r>
              <a:rPr lang="en-US" dirty="0"/>
              <a:t>It has huge memory power that helps in running heavy data programs.</a:t>
            </a:r>
          </a:p>
          <a:p>
            <a:pPr algn="just">
              <a:lnSpc>
                <a:spcPct val="150000"/>
              </a:lnSpc>
            </a:pPr>
            <a:r>
              <a:rPr lang="en-US" dirty="0"/>
              <a:t>It has high capacity graphic card that helps in displaying graphics, animation, video, etc.</a:t>
            </a:r>
          </a:p>
          <a:p>
            <a:pPr algn="just">
              <a:lnSpc>
                <a:spcPct val="150000"/>
              </a:lnSpc>
            </a:pPr>
            <a:r>
              <a:rPr lang="en-US" dirty="0"/>
              <a:t>The sound system makes it easy to listen to audio.</a:t>
            </a:r>
          </a:p>
          <a:p>
            <a:pPr algn="just">
              <a:lnSpc>
                <a:spcPct val="150000"/>
              </a:lnSpc>
            </a:pPr>
            <a:r>
              <a:rPr lang="en-US" dirty="0"/>
              <a:t>With all these features (discussed above), a computer system is known as high end multimedia computer system.</a:t>
            </a:r>
          </a:p>
          <a:p>
            <a:endParaRPr lang="en-US" dirty="0"/>
          </a:p>
        </p:txBody>
      </p:sp>
    </p:spTree>
    <p:extLst>
      <p:ext uri="{BB962C8B-B14F-4D97-AF65-F5344CB8AC3E}">
        <p14:creationId xmlns:p14="http://schemas.microsoft.com/office/powerpoint/2010/main" val="22040580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nSpc>
                <a:spcPct val="150000"/>
              </a:lnSpc>
              <a:buNone/>
            </a:pPr>
            <a:r>
              <a:rPr lang="en-US" sz="2800" b="1" dirty="0"/>
              <a:t>Architectural Framework of E-Commerce</a:t>
            </a:r>
            <a:endParaRPr lang="en-US" sz="2800" dirty="0"/>
          </a:p>
          <a:p>
            <a:pPr marL="0" indent="0" algn="just">
              <a:lnSpc>
                <a:spcPct val="150000"/>
              </a:lnSpc>
              <a:buNone/>
            </a:pPr>
            <a:r>
              <a:rPr lang="en-US" dirty="0"/>
              <a:t>The architectural framework for e-commerce consists of six layers of functionality or services as follows:</a:t>
            </a:r>
          </a:p>
          <a:p>
            <a:pPr marL="0" indent="0">
              <a:lnSpc>
                <a:spcPct val="150000"/>
              </a:lnSpc>
              <a:buNone/>
            </a:pPr>
            <a:r>
              <a:rPr lang="en-US" dirty="0"/>
              <a:t>1.Application services.</a:t>
            </a:r>
            <a:br>
              <a:rPr lang="en-US" dirty="0"/>
            </a:br>
            <a:r>
              <a:rPr lang="en-US" dirty="0"/>
              <a:t>2.Brokerage services, data or transaction management.</a:t>
            </a:r>
            <a:br>
              <a:rPr lang="en-US" dirty="0"/>
            </a:br>
            <a:r>
              <a:rPr lang="en-US" dirty="0"/>
              <a:t>3. Interface and support layers.</a:t>
            </a:r>
            <a:br>
              <a:rPr lang="en-US" dirty="0"/>
            </a:br>
            <a:r>
              <a:rPr lang="en-US" dirty="0"/>
              <a:t>4. Secure messaging, security and electronic document interchange.</a:t>
            </a:r>
            <a:br>
              <a:rPr lang="en-US" dirty="0"/>
            </a:br>
            <a:r>
              <a:rPr lang="en-US" dirty="0"/>
              <a:t>5. Middleware and structured document interchange, and</a:t>
            </a:r>
            <a:br>
              <a:rPr lang="en-US" dirty="0"/>
            </a:br>
            <a:r>
              <a:rPr lang="en-US" dirty="0"/>
              <a:t>6. Network infrastructure and the basic communication services.</a:t>
            </a:r>
          </a:p>
          <a:p>
            <a:pPr>
              <a:lnSpc>
                <a:spcPct val="150000"/>
              </a:lnSpc>
            </a:pPr>
            <a:endParaRPr lang="en-US" dirty="0"/>
          </a:p>
        </p:txBody>
      </p:sp>
    </p:spTree>
    <p:extLst>
      <p:ext uri="{BB962C8B-B14F-4D97-AF65-F5344CB8AC3E}">
        <p14:creationId xmlns:p14="http://schemas.microsoft.com/office/powerpoint/2010/main" val="40091355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Multimedia Components</a:t>
            </a:r>
          </a:p>
          <a:p>
            <a:pPr marL="0" indent="0">
              <a:buNone/>
            </a:pPr>
            <a:r>
              <a:rPr lang="en-US" b="1" u="sng" dirty="0" smtClean="0"/>
              <a:t>1. Text</a:t>
            </a:r>
            <a:endParaRPr lang="en-US" b="1" u="sng" dirty="0"/>
          </a:p>
          <a:p>
            <a:pPr algn="just">
              <a:lnSpc>
                <a:spcPct val="150000"/>
              </a:lnSpc>
            </a:pPr>
            <a:r>
              <a:rPr lang="en-US" dirty="0"/>
              <a:t>It contains alphanumeric and some other special characters. </a:t>
            </a:r>
            <a:endParaRPr lang="en-US" dirty="0" smtClean="0"/>
          </a:p>
          <a:p>
            <a:pPr algn="just">
              <a:lnSpc>
                <a:spcPct val="150000"/>
              </a:lnSpc>
            </a:pPr>
            <a:r>
              <a:rPr lang="en-US" dirty="0" smtClean="0"/>
              <a:t>Keyboard </a:t>
            </a:r>
            <a:r>
              <a:rPr lang="en-US" dirty="0"/>
              <a:t>is usually used for input of text; however, there are some internal (inbuilt) features to include such text.</a:t>
            </a:r>
          </a:p>
          <a:p>
            <a:pPr marL="0" indent="0" algn="just">
              <a:buNone/>
            </a:pPr>
            <a:r>
              <a:rPr lang="en-US" b="1" u="sng" dirty="0" smtClean="0"/>
              <a:t>2. Graphics</a:t>
            </a:r>
            <a:endParaRPr lang="en-US" b="1" u="sng" dirty="0"/>
          </a:p>
          <a:p>
            <a:pPr algn="just">
              <a:lnSpc>
                <a:spcPct val="150000"/>
              </a:lnSpc>
            </a:pPr>
            <a:r>
              <a:rPr lang="en-US" dirty="0"/>
              <a:t>It is technology to generate, represent, process, manipulate, and display pictures. It is one of the most important components of multimedia application. </a:t>
            </a:r>
            <a:endParaRPr lang="en-US" dirty="0" smtClean="0"/>
          </a:p>
          <a:p>
            <a:pPr algn="just">
              <a:lnSpc>
                <a:spcPct val="150000"/>
              </a:lnSpc>
            </a:pPr>
            <a:r>
              <a:rPr lang="en-US" dirty="0" smtClean="0"/>
              <a:t>The </a:t>
            </a:r>
            <a:r>
              <a:rPr lang="en-US" dirty="0"/>
              <a:t>development of graphics is supported by a different software.</a:t>
            </a:r>
          </a:p>
          <a:p>
            <a:endParaRPr lang="en-US" dirty="0"/>
          </a:p>
        </p:txBody>
      </p:sp>
    </p:spTree>
    <p:extLst>
      <p:ext uri="{BB962C8B-B14F-4D97-AF65-F5344CB8AC3E}">
        <p14:creationId xmlns:p14="http://schemas.microsoft.com/office/powerpoint/2010/main" val="770292518"/>
      </p:ext>
    </p:extLst>
  </p:cSld>
  <p:clrMapOvr>
    <a:masterClrMapping/>
  </p:clrMapOvr>
  <p:transition spd="slow">
    <p:push dir="u"/>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u="sng" dirty="0" smtClean="0"/>
              <a:t>3. Animation</a:t>
            </a:r>
          </a:p>
          <a:p>
            <a:pPr algn="just">
              <a:lnSpc>
                <a:spcPct val="150000"/>
              </a:lnSpc>
            </a:pPr>
            <a:r>
              <a:rPr lang="en-US" dirty="0" smtClean="0"/>
              <a:t>Computer </a:t>
            </a:r>
            <a:r>
              <a:rPr lang="en-US" dirty="0"/>
              <a:t>animation is a modern technology, which helps in creating, developing, sequencing, and displaying a set of images (technically known as ‘</a:t>
            </a:r>
            <a:r>
              <a:rPr lang="en-US" i="1" dirty="0"/>
              <a:t>frames</a:t>
            </a:r>
            <a:r>
              <a:rPr lang="en-US" dirty="0"/>
              <a:t>’). </a:t>
            </a:r>
            <a:endParaRPr lang="en-US" dirty="0" smtClean="0"/>
          </a:p>
          <a:p>
            <a:pPr algn="just">
              <a:lnSpc>
                <a:spcPct val="150000"/>
              </a:lnSpc>
            </a:pPr>
            <a:r>
              <a:rPr lang="en-US" dirty="0" smtClean="0"/>
              <a:t>Animation </a:t>
            </a:r>
            <a:r>
              <a:rPr lang="en-US" dirty="0"/>
              <a:t>gives visual effects or motion very similar to that of a video file</a:t>
            </a:r>
          </a:p>
          <a:p>
            <a:pPr marL="0" indent="0">
              <a:buNone/>
            </a:pPr>
            <a:r>
              <a:rPr lang="en-US" b="1" u="sng" dirty="0" smtClean="0"/>
              <a:t>4. Audio</a:t>
            </a:r>
            <a:endParaRPr lang="en-US" b="1" u="sng" dirty="0"/>
          </a:p>
          <a:p>
            <a:pPr algn="just">
              <a:lnSpc>
                <a:spcPct val="150000"/>
              </a:lnSpc>
            </a:pPr>
            <a:r>
              <a:rPr lang="en-US" dirty="0"/>
              <a:t>This technology records, synthesizes, and plays audio (sound). </a:t>
            </a:r>
            <a:endParaRPr lang="en-US" dirty="0" smtClean="0"/>
          </a:p>
          <a:p>
            <a:pPr algn="just">
              <a:lnSpc>
                <a:spcPct val="150000"/>
              </a:lnSpc>
            </a:pPr>
            <a:r>
              <a:rPr lang="en-US" dirty="0" smtClean="0"/>
              <a:t>There </a:t>
            </a:r>
            <a:r>
              <a:rPr lang="en-US" dirty="0"/>
              <a:t>are many learning courses and different instructions that can be delivered through this medium appropriately.</a:t>
            </a:r>
          </a:p>
          <a:p>
            <a:endParaRPr lang="en-US" dirty="0"/>
          </a:p>
        </p:txBody>
      </p:sp>
    </p:spTree>
    <p:extLst>
      <p:ext uri="{BB962C8B-B14F-4D97-AF65-F5344CB8AC3E}">
        <p14:creationId xmlns:p14="http://schemas.microsoft.com/office/powerpoint/2010/main" val="35626708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5. Video</a:t>
            </a:r>
            <a:endParaRPr lang="en-US" b="1" dirty="0"/>
          </a:p>
          <a:p>
            <a:pPr algn="just">
              <a:lnSpc>
                <a:spcPct val="150000"/>
              </a:lnSpc>
            </a:pPr>
            <a:r>
              <a:rPr lang="en-US" dirty="0"/>
              <a:t>This technology records, synthesizes, and displays images (known as frames) in such sequences (at a fixed speed) that makes the creation appear as moving; this is how we see a completely developed video. </a:t>
            </a:r>
            <a:endParaRPr lang="en-US" dirty="0" smtClean="0"/>
          </a:p>
          <a:p>
            <a:pPr algn="just">
              <a:lnSpc>
                <a:spcPct val="150000"/>
              </a:lnSpc>
            </a:pPr>
            <a:r>
              <a:rPr lang="en-US" dirty="0" smtClean="0"/>
              <a:t>In </a:t>
            </a:r>
            <a:r>
              <a:rPr lang="en-US" dirty="0"/>
              <a:t>order to watch a video without any interruption, video device must display 25 to 30 frames/second.</a:t>
            </a:r>
          </a:p>
          <a:p>
            <a:endParaRPr lang="en-US" dirty="0"/>
          </a:p>
        </p:txBody>
      </p:sp>
    </p:spTree>
    <p:extLst>
      <p:ext uri="{BB962C8B-B14F-4D97-AF65-F5344CB8AC3E}">
        <p14:creationId xmlns:p14="http://schemas.microsoft.com/office/powerpoint/2010/main" val="23276906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Multimedia Application</a:t>
            </a:r>
          </a:p>
          <a:p>
            <a:pPr>
              <a:lnSpc>
                <a:spcPct val="150000"/>
              </a:lnSpc>
            </a:pPr>
            <a:r>
              <a:rPr lang="en-US" dirty="0"/>
              <a:t>Presentation</a:t>
            </a:r>
          </a:p>
          <a:p>
            <a:pPr>
              <a:lnSpc>
                <a:spcPct val="150000"/>
              </a:lnSpc>
            </a:pPr>
            <a:r>
              <a:rPr lang="en-US" dirty="0" smtClean="0"/>
              <a:t>E-Learning</a:t>
            </a:r>
          </a:p>
          <a:p>
            <a:pPr>
              <a:lnSpc>
                <a:spcPct val="150000"/>
              </a:lnSpc>
            </a:pPr>
            <a:r>
              <a:rPr lang="en-US" dirty="0" smtClean="0"/>
              <a:t>E-Books</a:t>
            </a:r>
          </a:p>
          <a:p>
            <a:pPr>
              <a:lnSpc>
                <a:spcPct val="150000"/>
              </a:lnSpc>
            </a:pPr>
            <a:r>
              <a:rPr lang="en-US" dirty="0" smtClean="0"/>
              <a:t>Digital Library</a:t>
            </a:r>
          </a:p>
          <a:p>
            <a:pPr>
              <a:lnSpc>
                <a:spcPct val="150000"/>
              </a:lnSpc>
            </a:pPr>
            <a:r>
              <a:rPr lang="en-US" dirty="0" smtClean="0"/>
              <a:t>Movie making</a:t>
            </a:r>
          </a:p>
          <a:p>
            <a:pPr>
              <a:lnSpc>
                <a:spcPct val="150000"/>
              </a:lnSpc>
            </a:pPr>
            <a:r>
              <a:rPr lang="en-US" dirty="0" smtClean="0"/>
              <a:t>Video games</a:t>
            </a:r>
          </a:p>
          <a:p>
            <a:pPr>
              <a:lnSpc>
                <a:spcPct val="150000"/>
              </a:lnSpc>
            </a:pPr>
            <a:r>
              <a:rPr lang="en-US" dirty="0" smtClean="0"/>
              <a:t>Animated films</a:t>
            </a:r>
          </a:p>
          <a:p>
            <a:pPr>
              <a:lnSpc>
                <a:spcPct val="150000"/>
              </a:lnSpc>
            </a:pPr>
            <a:r>
              <a:rPr lang="en-US" dirty="0" smtClean="0"/>
              <a:t>Multimedia conferencing</a:t>
            </a:r>
          </a:p>
          <a:p>
            <a:pPr>
              <a:lnSpc>
                <a:spcPct val="150000"/>
              </a:lnSpc>
            </a:pPr>
            <a:r>
              <a:rPr lang="en-US" dirty="0" smtClean="0"/>
              <a:t>E-Shopping</a:t>
            </a:r>
          </a:p>
          <a:p>
            <a:endParaRPr lang="en-US" dirty="0"/>
          </a:p>
        </p:txBody>
      </p:sp>
    </p:spTree>
    <p:extLst>
      <p:ext uri="{BB962C8B-B14F-4D97-AF65-F5344CB8AC3E}">
        <p14:creationId xmlns:p14="http://schemas.microsoft.com/office/powerpoint/2010/main" val="14876512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Desktop Video Conferencing:</a:t>
            </a:r>
          </a:p>
          <a:p>
            <a:pPr algn="just">
              <a:lnSpc>
                <a:spcPct val="150000"/>
              </a:lnSpc>
            </a:pPr>
            <a:r>
              <a:rPr lang="en-US" dirty="0"/>
              <a:t>Desktop video conferencing is a form of video conferencing where all of the hardware and software platform components are contained in a desktop computer. </a:t>
            </a:r>
            <a:endParaRPr lang="en-US" dirty="0" smtClean="0"/>
          </a:p>
          <a:p>
            <a:pPr algn="just">
              <a:lnSpc>
                <a:spcPct val="150000"/>
              </a:lnSpc>
            </a:pPr>
            <a:r>
              <a:rPr lang="en-US" dirty="0" smtClean="0"/>
              <a:t>Instead </a:t>
            </a:r>
            <a:r>
              <a:rPr lang="en-US" dirty="0"/>
              <a:t>of requiring a meeting room with dedicated video cameras and monitors, desktop systems provide full video conferencing capabilities in a package that fits in a typical office workstation. </a:t>
            </a:r>
            <a:endParaRPr lang="en-US" dirty="0" smtClean="0"/>
          </a:p>
          <a:p>
            <a:pPr algn="just">
              <a:lnSpc>
                <a:spcPct val="150000"/>
              </a:lnSpc>
            </a:pPr>
            <a:r>
              <a:rPr lang="en-US" dirty="0" smtClean="0"/>
              <a:t>Today’s </a:t>
            </a:r>
            <a:r>
              <a:rPr lang="en-US" dirty="0"/>
              <a:t>powerful microprocessors and video monitor technology bring full high-definition video to the desktop at an extremely affordable price.</a:t>
            </a:r>
          </a:p>
        </p:txBody>
      </p:sp>
    </p:spTree>
    <p:extLst>
      <p:ext uri="{BB962C8B-B14F-4D97-AF65-F5344CB8AC3E}">
        <p14:creationId xmlns:p14="http://schemas.microsoft.com/office/powerpoint/2010/main" val="16924987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algn="just">
              <a:lnSpc>
                <a:spcPct val="150000"/>
              </a:lnSpc>
            </a:pPr>
            <a:r>
              <a:rPr lang="en-US" dirty="0"/>
              <a:t>Desktop video conferencing enables professionals and individuals to attend meetings on short notice or to get in touch with stakeholders within a short span of time. </a:t>
            </a:r>
            <a:endParaRPr lang="en-US" dirty="0" smtClean="0"/>
          </a:p>
          <a:p>
            <a:pPr algn="just">
              <a:lnSpc>
                <a:spcPct val="150000"/>
              </a:lnSpc>
            </a:pPr>
            <a:r>
              <a:rPr lang="en-US" dirty="0" smtClean="0"/>
              <a:t>This </a:t>
            </a:r>
            <a:r>
              <a:rPr lang="en-US" dirty="0"/>
              <a:t>helps by saving both time and money as opposed to traditional boardroom meetings.</a:t>
            </a:r>
          </a:p>
          <a:p>
            <a:pPr algn="just">
              <a:lnSpc>
                <a:spcPct val="150000"/>
              </a:lnSpc>
            </a:pPr>
            <a:r>
              <a:rPr lang="en-US" dirty="0"/>
              <a:t>Today the desktops used for desktop video conferencing come with features such as touch screen control, multi-conference options and other tools. </a:t>
            </a:r>
            <a:endParaRPr lang="en-US" dirty="0" smtClean="0"/>
          </a:p>
          <a:p>
            <a:pPr algn="just">
              <a:lnSpc>
                <a:spcPct val="150000"/>
              </a:lnSpc>
            </a:pPr>
            <a:r>
              <a:rPr lang="en-US" dirty="0" smtClean="0"/>
              <a:t>The </a:t>
            </a:r>
            <a:r>
              <a:rPr lang="en-US" dirty="0"/>
              <a:t>collaborative tools that the desktops meant for video conferencing are often equipped with enable users to add notes and on-screen markup.</a:t>
            </a:r>
          </a:p>
          <a:p>
            <a:endParaRPr lang="en-US" dirty="0"/>
          </a:p>
        </p:txBody>
      </p:sp>
    </p:spTree>
    <p:extLst>
      <p:ext uri="{BB962C8B-B14F-4D97-AF65-F5344CB8AC3E}">
        <p14:creationId xmlns:p14="http://schemas.microsoft.com/office/powerpoint/2010/main" val="35708565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b="1" dirty="0"/>
              <a:t>Secure Electronic Transaction (SET) </a:t>
            </a:r>
            <a:endParaRPr lang="en-US" b="1" dirty="0" smtClean="0"/>
          </a:p>
          <a:p>
            <a:pPr algn="just">
              <a:lnSpc>
                <a:spcPct val="150000"/>
              </a:lnSpc>
            </a:pPr>
            <a:r>
              <a:rPr lang="en-US" dirty="0"/>
              <a:t>SET is a system which ensures security and integrity of electronic transactions done using credit cards in a scenario. </a:t>
            </a:r>
            <a:endParaRPr lang="en-US" dirty="0" smtClean="0"/>
          </a:p>
          <a:p>
            <a:pPr algn="just">
              <a:lnSpc>
                <a:spcPct val="150000"/>
              </a:lnSpc>
            </a:pPr>
            <a:r>
              <a:rPr lang="en-US" dirty="0" smtClean="0"/>
              <a:t>SET </a:t>
            </a:r>
            <a:r>
              <a:rPr lang="en-US" dirty="0"/>
              <a:t>is not some system that enables payment but it is a security protocol applied on those payments</a:t>
            </a:r>
            <a:r>
              <a:rPr lang="en-US" dirty="0" smtClean="0"/>
              <a:t>.</a:t>
            </a:r>
          </a:p>
          <a:p>
            <a:pPr algn="just">
              <a:lnSpc>
                <a:spcPct val="150000"/>
              </a:lnSpc>
            </a:pPr>
            <a:r>
              <a:rPr lang="en-US" dirty="0" smtClean="0"/>
              <a:t> </a:t>
            </a:r>
            <a:r>
              <a:rPr lang="en-US" dirty="0"/>
              <a:t>It uses different encryption and hashing techniques to secure payments over internet done through credit cards. </a:t>
            </a:r>
            <a:endParaRPr lang="en-US" dirty="0" smtClean="0"/>
          </a:p>
          <a:p>
            <a:pPr algn="just">
              <a:lnSpc>
                <a:spcPct val="150000"/>
              </a:lnSpc>
            </a:pPr>
            <a:r>
              <a:rPr lang="en-US" dirty="0"/>
              <a:t>SET protocol was supported in development by major organizations like Visa, </a:t>
            </a:r>
            <a:r>
              <a:rPr lang="en-US" dirty="0" err="1"/>
              <a:t>Mastercard</a:t>
            </a:r>
            <a:r>
              <a:rPr lang="en-US" dirty="0"/>
              <a:t>, Microsoft which provided its Secure Transaction Technology (STT) and </a:t>
            </a:r>
            <a:r>
              <a:rPr lang="en-US" dirty="0" err="1"/>
              <a:t>NetScape</a:t>
            </a:r>
            <a:r>
              <a:rPr lang="en-US" dirty="0"/>
              <a:t> which provided technology of Secure Socket Layer (SSL).</a:t>
            </a:r>
          </a:p>
          <a:p>
            <a:endParaRPr lang="en-US" dirty="0"/>
          </a:p>
        </p:txBody>
      </p:sp>
    </p:spTree>
    <p:extLst>
      <p:ext uri="{BB962C8B-B14F-4D97-AF65-F5344CB8AC3E}">
        <p14:creationId xmlns:p14="http://schemas.microsoft.com/office/powerpoint/2010/main" val="21136404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fontAlgn="base">
              <a:lnSpc>
                <a:spcPct val="150000"/>
              </a:lnSpc>
            </a:pPr>
            <a:r>
              <a:rPr lang="en-US" dirty="0"/>
              <a:t>SET protocol restricts revealing of credit card details to merchants thus keeping hackers and thieves at bay. </a:t>
            </a:r>
            <a:endParaRPr lang="en-US" dirty="0" smtClean="0"/>
          </a:p>
          <a:p>
            <a:pPr algn="just" fontAlgn="base">
              <a:lnSpc>
                <a:spcPct val="150000"/>
              </a:lnSpc>
            </a:pPr>
            <a:r>
              <a:rPr lang="en-US" dirty="0" smtClean="0"/>
              <a:t>SET </a:t>
            </a:r>
            <a:r>
              <a:rPr lang="en-US" dirty="0"/>
              <a:t>protocol includes Certification Authorities for making use of standard Digital Certificates like X.509 Certificate.</a:t>
            </a:r>
          </a:p>
          <a:p>
            <a:pPr algn="just">
              <a:lnSpc>
                <a:spcPct val="150000"/>
              </a:lnSpc>
            </a:pPr>
            <a:r>
              <a:rPr lang="en-US" dirty="0"/>
              <a:t>Before discussing SET further, let’s see a general scenario of electronic transaction, which includes client, payment gateway, client financial institution, merchant and merchant financial institution.</a:t>
            </a:r>
            <a:br>
              <a:rPr lang="en-US" dirty="0"/>
            </a:br>
            <a:endParaRPr lang="en-US" dirty="0"/>
          </a:p>
        </p:txBody>
      </p:sp>
      <p:pic>
        <p:nvPicPr>
          <p:cNvPr id="4" name="Picture 3" descr="https://media.geeksforgeeks.org/wp-content/uploads/Transaction-Scenario.png"/>
          <p:cNvPicPr/>
          <p:nvPr/>
        </p:nvPicPr>
        <p:blipFill>
          <a:blip r:embed="rId2">
            <a:extLst>
              <a:ext uri="{28A0092B-C50C-407E-A947-70E740481C1C}">
                <a14:useLocalDpi xmlns:a14="http://schemas.microsoft.com/office/drawing/2010/main" val="0"/>
              </a:ext>
            </a:extLst>
          </a:blip>
          <a:srcRect/>
          <a:stretch>
            <a:fillRect/>
          </a:stretch>
        </p:blipFill>
        <p:spPr bwMode="auto">
          <a:xfrm>
            <a:off x="2238375" y="2209800"/>
            <a:ext cx="4667250" cy="4321810"/>
          </a:xfrm>
          <a:prstGeom prst="rect">
            <a:avLst/>
          </a:prstGeom>
          <a:noFill/>
          <a:ln>
            <a:noFill/>
          </a:ln>
        </p:spPr>
      </p:pic>
    </p:spTree>
    <p:extLst>
      <p:ext uri="{BB962C8B-B14F-4D97-AF65-F5344CB8AC3E}">
        <p14:creationId xmlns:p14="http://schemas.microsoft.com/office/powerpoint/2010/main" val="40445649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buNone/>
            </a:pPr>
            <a:r>
              <a:rPr lang="en-US" b="1" dirty="0"/>
              <a:t>Requirements in SET </a:t>
            </a:r>
            <a:r>
              <a:rPr lang="en-US" b="1" dirty="0" smtClean="0"/>
              <a:t>:</a:t>
            </a:r>
            <a:endParaRPr lang="en-US" dirty="0"/>
          </a:p>
          <a:p>
            <a:pPr algn="just" fontAlgn="base">
              <a:lnSpc>
                <a:spcPct val="150000"/>
              </a:lnSpc>
            </a:pPr>
            <a:r>
              <a:rPr lang="en-US" dirty="0" smtClean="0"/>
              <a:t>It </a:t>
            </a:r>
            <a:r>
              <a:rPr lang="en-US" dirty="0"/>
              <a:t>has to provide mutual authentication i.e., customer (or cardholder) authentication by confirming if the customer is intended user or not and merchant authentication.</a:t>
            </a:r>
          </a:p>
          <a:p>
            <a:pPr lvl="0" algn="just" fontAlgn="base">
              <a:lnSpc>
                <a:spcPct val="150000"/>
              </a:lnSpc>
            </a:pPr>
            <a:r>
              <a:rPr lang="en-US" dirty="0"/>
              <a:t>It has to keep the PI (Payment Information) and OI (Order Information) confidential by appropriate encryptions.</a:t>
            </a:r>
          </a:p>
          <a:p>
            <a:pPr lvl="0" algn="just" fontAlgn="base">
              <a:lnSpc>
                <a:spcPct val="150000"/>
              </a:lnSpc>
            </a:pPr>
            <a:r>
              <a:rPr lang="en-US" dirty="0"/>
              <a:t>It has to be resistive against message modifications i.e., no changes should be allowed in the content being transmitted.</a:t>
            </a:r>
          </a:p>
          <a:p>
            <a:pPr lvl="0" algn="just" fontAlgn="base">
              <a:lnSpc>
                <a:spcPct val="150000"/>
              </a:lnSpc>
            </a:pPr>
            <a:r>
              <a:rPr lang="en-US" dirty="0"/>
              <a:t>SET also needs to provide interoperability and make use of best security mechanisms.</a:t>
            </a:r>
          </a:p>
          <a:p>
            <a:pPr marL="0" indent="0">
              <a:buNone/>
            </a:pPr>
            <a:endParaRPr lang="en-US" dirty="0"/>
          </a:p>
        </p:txBody>
      </p:sp>
    </p:spTree>
    <p:extLst>
      <p:ext uri="{BB962C8B-B14F-4D97-AF65-F5344CB8AC3E}">
        <p14:creationId xmlns:p14="http://schemas.microsoft.com/office/powerpoint/2010/main" val="3847798351"/>
      </p:ext>
    </p:extLst>
  </p:cSld>
  <p:clrMapOvr>
    <a:masterClrMapping/>
  </p:clrMapOvr>
  <p:transition spd="slow">
    <p:push dir="u"/>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lnSpc>
                <a:spcPct val="150000"/>
              </a:lnSpc>
              <a:buNone/>
            </a:pPr>
            <a:r>
              <a:rPr lang="en-US" b="1" dirty="0"/>
              <a:t>Participants in SET :</a:t>
            </a:r>
            <a:r>
              <a:rPr lang="en-US" dirty="0"/>
              <a:t/>
            </a:r>
            <a:br>
              <a:rPr lang="en-US" dirty="0"/>
            </a:br>
            <a:r>
              <a:rPr lang="en-US" dirty="0"/>
              <a:t>In the general scenario of online transaction, SET includes similar participants:</a:t>
            </a:r>
          </a:p>
          <a:p>
            <a:pPr lvl="0" fontAlgn="base">
              <a:lnSpc>
                <a:spcPct val="150000"/>
              </a:lnSpc>
            </a:pPr>
            <a:r>
              <a:rPr lang="en-US" b="1" dirty="0"/>
              <a:t>Cardholder –</a:t>
            </a:r>
            <a:r>
              <a:rPr lang="en-US" dirty="0"/>
              <a:t> customer</a:t>
            </a:r>
          </a:p>
          <a:p>
            <a:pPr lvl="0" fontAlgn="base">
              <a:lnSpc>
                <a:spcPct val="150000"/>
              </a:lnSpc>
            </a:pPr>
            <a:r>
              <a:rPr lang="en-US" b="1" dirty="0"/>
              <a:t>Issuer –</a:t>
            </a:r>
            <a:r>
              <a:rPr lang="en-US" dirty="0"/>
              <a:t> customer financial institution</a:t>
            </a:r>
          </a:p>
          <a:p>
            <a:pPr lvl="0" fontAlgn="base">
              <a:lnSpc>
                <a:spcPct val="150000"/>
              </a:lnSpc>
            </a:pPr>
            <a:r>
              <a:rPr lang="en-US" b="1" dirty="0"/>
              <a:t>Merchant</a:t>
            </a:r>
            <a:endParaRPr lang="en-US" dirty="0"/>
          </a:p>
          <a:p>
            <a:pPr lvl="0" fontAlgn="base">
              <a:lnSpc>
                <a:spcPct val="150000"/>
              </a:lnSpc>
            </a:pPr>
            <a:r>
              <a:rPr lang="en-US" b="1" dirty="0"/>
              <a:t>Acquirer –</a:t>
            </a:r>
            <a:r>
              <a:rPr lang="en-US" dirty="0"/>
              <a:t> Merchant financial</a:t>
            </a:r>
          </a:p>
          <a:p>
            <a:pPr lvl="0" algn="just" fontAlgn="base">
              <a:lnSpc>
                <a:spcPct val="150000"/>
              </a:lnSpc>
            </a:pPr>
            <a:r>
              <a:rPr lang="en-US" b="1" dirty="0"/>
              <a:t>Certificate authority –</a:t>
            </a:r>
            <a:r>
              <a:rPr lang="en-US" dirty="0"/>
              <a:t> Authority which follows certain standards and issues certificates(like X.509V3) to all other participants.</a:t>
            </a:r>
          </a:p>
        </p:txBody>
      </p:sp>
    </p:spTree>
    <p:extLst>
      <p:ext uri="{BB962C8B-B14F-4D97-AF65-F5344CB8AC3E}">
        <p14:creationId xmlns:p14="http://schemas.microsoft.com/office/powerpoint/2010/main" val="39310216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1.Application services</a:t>
            </a:r>
          </a:p>
          <a:p>
            <a:pPr algn="just">
              <a:lnSpc>
                <a:spcPct val="150000"/>
              </a:lnSpc>
            </a:pPr>
            <a:r>
              <a:rPr lang="en-US" dirty="0"/>
              <a:t>In the application layer services of e-commerce, it is decided that what type of e- commerce application is going to be implemented. </a:t>
            </a:r>
            <a:endParaRPr lang="en-US" dirty="0" smtClean="0"/>
          </a:p>
          <a:p>
            <a:pPr algn="just">
              <a:lnSpc>
                <a:spcPct val="150000"/>
              </a:lnSpc>
            </a:pPr>
            <a:r>
              <a:rPr lang="en-US" dirty="0" smtClean="0"/>
              <a:t>There </a:t>
            </a:r>
            <a:r>
              <a:rPr lang="en-US" dirty="0"/>
              <a:t>are three types of distinguished e-commerce applications i.e., consumer to business application, </a:t>
            </a:r>
            <a:r>
              <a:rPr lang="en-US" dirty="0" smtClean="0"/>
              <a:t>business to-business </a:t>
            </a:r>
            <a:r>
              <a:rPr lang="en-US" dirty="0"/>
              <a:t>application and intra-organizational application.</a:t>
            </a:r>
          </a:p>
          <a:p>
            <a:endParaRPr lang="en-US" dirty="0"/>
          </a:p>
        </p:txBody>
      </p:sp>
    </p:spTree>
    <p:extLst>
      <p:ext uri="{BB962C8B-B14F-4D97-AF65-F5344CB8AC3E}">
        <p14:creationId xmlns:p14="http://schemas.microsoft.com/office/powerpoint/2010/main" val="19648981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a:bodyPr>
          <a:lstStyle/>
          <a:p>
            <a:pPr marL="0" indent="0" fontAlgn="base">
              <a:buNone/>
            </a:pPr>
            <a:r>
              <a:rPr lang="en-US" sz="2800" b="1" dirty="0"/>
              <a:t>SET functionalities :</a:t>
            </a:r>
            <a:endParaRPr lang="en-US" sz="3200" dirty="0"/>
          </a:p>
          <a:p>
            <a:pPr marL="0" lvl="0" indent="0" fontAlgn="base">
              <a:buNone/>
            </a:pPr>
            <a:r>
              <a:rPr lang="en-US" sz="2800" b="1" dirty="0" smtClean="0"/>
              <a:t>1. Provide </a:t>
            </a:r>
            <a:r>
              <a:rPr lang="en-US" sz="2800" b="1" dirty="0"/>
              <a:t>Authentication</a:t>
            </a:r>
            <a:endParaRPr lang="en-US" sz="2400" dirty="0"/>
          </a:p>
          <a:p>
            <a:pPr lvl="1" algn="just" fontAlgn="base">
              <a:lnSpc>
                <a:spcPct val="150000"/>
              </a:lnSpc>
            </a:pPr>
            <a:r>
              <a:rPr lang="en-US" sz="2800" b="1" dirty="0"/>
              <a:t>Merchant Authentication</a:t>
            </a:r>
            <a:r>
              <a:rPr lang="en-US" sz="2800" dirty="0"/>
              <a:t> – To prevent theft, SET allows customers to check previous relationships between merchant and financial institution. Standard X.509V3 certificates are used for this verification.</a:t>
            </a:r>
            <a:endParaRPr lang="en-US" dirty="0"/>
          </a:p>
          <a:p>
            <a:pPr lvl="1" algn="just" fontAlgn="base">
              <a:lnSpc>
                <a:spcPct val="150000"/>
              </a:lnSpc>
            </a:pPr>
            <a:r>
              <a:rPr lang="en-US" sz="2800" b="1" dirty="0"/>
              <a:t>Customer / Cardholder Authentication</a:t>
            </a:r>
            <a:r>
              <a:rPr lang="en-US" sz="2800" dirty="0"/>
              <a:t> – SET checks if use of credit card is done by an authorized user or not using X.509V3 certificates.</a:t>
            </a:r>
            <a:endParaRPr lang="en-US" dirty="0"/>
          </a:p>
          <a:p>
            <a:endParaRPr lang="en-US" dirty="0"/>
          </a:p>
        </p:txBody>
      </p:sp>
    </p:spTree>
    <p:extLst>
      <p:ext uri="{BB962C8B-B14F-4D97-AF65-F5344CB8AC3E}">
        <p14:creationId xmlns:p14="http://schemas.microsoft.com/office/powerpoint/2010/main" val="30266884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a:bodyPr>
          <a:lstStyle/>
          <a:p>
            <a:pPr marL="0" lvl="0" indent="0" algn="just" fontAlgn="base">
              <a:lnSpc>
                <a:spcPct val="150000"/>
              </a:lnSpc>
              <a:buNone/>
            </a:pPr>
            <a:r>
              <a:rPr lang="en-US" sz="2800" b="1" dirty="0" smtClean="0"/>
              <a:t>2. Provide </a:t>
            </a:r>
            <a:r>
              <a:rPr lang="en-US" sz="2800" b="1" dirty="0"/>
              <a:t>Message Confidentiality</a:t>
            </a:r>
            <a:r>
              <a:rPr lang="en-US" sz="2800" dirty="0"/>
              <a:t> : </a:t>
            </a:r>
            <a:endParaRPr lang="en-US" sz="2800" dirty="0" smtClean="0"/>
          </a:p>
          <a:p>
            <a:pPr lvl="0" algn="just" fontAlgn="base">
              <a:lnSpc>
                <a:spcPct val="150000"/>
              </a:lnSpc>
            </a:pPr>
            <a:r>
              <a:rPr lang="en-US" sz="2800" dirty="0" smtClean="0"/>
              <a:t>Confidentiality </a:t>
            </a:r>
            <a:r>
              <a:rPr lang="en-US" sz="2800" dirty="0"/>
              <a:t>refers to preventing unintended people from reading the message being transferred. </a:t>
            </a:r>
            <a:endParaRPr lang="en-US" sz="2800" dirty="0" smtClean="0"/>
          </a:p>
          <a:p>
            <a:pPr lvl="0" algn="just" fontAlgn="base">
              <a:lnSpc>
                <a:spcPct val="150000"/>
              </a:lnSpc>
            </a:pPr>
            <a:r>
              <a:rPr lang="en-US" sz="2800" dirty="0" smtClean="0"/>
              <a:t>SET </a:t>
            </a:r>
            <a:r>
              <a:rPr lang="en-US" sz="2800" dirty="0"/>
              <a:t>implements confidentiality by using encryption techniques. Traditionally DES is used for encryption purpose.</a:t>
            </a:r>
            <a:endParaRPr lang="en-US" sz="2400" dirty="0"/>
          </a:p>
          <a:p>
            <a:pPr marL="0" lvl="0" indent="0" algn="just" fontAlgn="base">
              <a:lnSpc>
                <a:spcPct val="150000"/>
              </a:lnSpc>
              <a:buNone/>
            </a:pPr>
            <a:r>
              <a:rPr lang="en-US" sz="2800" b="1" dirty="0" smtClean="0"/>
              <a:t>3. Provide </a:t>
            </a:r>
            <a:r>
              <a:rPr lang="en-US" sz="2800" b="1" dirty="0"/>
              <a:t>Message Integrity</a:t>
            </a:r>
            <a:r>
              <a:rPr lang="en-US" sz="2800" dirty="0"/>
              <a:t> </a:t>
            </a:r>
            <a:r>
              <a:rPr lang="en-US" sz="2800" dirty="0" smtClean="0"/>
              <a:t>:</a:t>
            </a:r>
          </a:p>
          <a:p>
            <a:pPr lvl="0" algn="just" fontAlgn="base">
              <a:lnSpc>
                <a:spcPct val="150000"/>
              </a:lnSpc>
            </a:pPr>
            <a:r>
              <a:rPr lang="en-US" sz="2800" dirty="0" smtClean="0"/>
              <a:t>SET </a:t>
            </a:r>
            <a:r>
              <a:rPr lang="en-US" sz="2800" dirty="0"/>
              <a:t>doesn’t allow message modification with the help of signatures. </a:t>
            </a:r>
            <a:endParaRPr lang="en-US" sz="2800" dirty="0" smtClean="0"/>
          </a:p>
          <a:p>
            <a:pPr lvl="0" algn="just" fontAlgn="base">
              <a:lnSpc>
                <a:spcPct val="150000"/>
              </a:lnSpc>
            </a:pPr>
            <a:r>
              <a:rPr lang="en-US" sz="2800" dirty="0" smtClean="0"/>
              <a:t>Messages </a:t>
            </a:r>
            <a:r>
              <a:rPr lang="en-US" sz="2800" dirty="0"/>
              <a:t>are protected against unauthorized modification using RSA digital signatures with SHA-1 and some using HMAC with SHA-1</a:t>
            </a:r>
            <a:r>
              <a:rPr lang="en-US" sz="2800" dirty="0" smtClean="0"/>
              <a:t>,</a:t>
            </a:r>
            <a:endParaRPr lang="en-US" sz="2400" dirty="0"/>
          </a:p>
        </p:txBody>
      </p:sp>
    </p:spTree>
    <p:extLst>
      <p:ext uri="{BB962C8B-B14F-4D97-AF65-F5344CB8AC3E}">
        <p14:creationId xmlns:p14="http://schemas.microsoft.com/office/powerpoint/2010/main" val="3313348418"/>
      </p:ext>
    </p:extLst>
  </p:cSld>
  <p:clrMapOvr>
    <a:masterClrMapping/>
  </p:clrMapOvr>
  <p:transition spd="slow">
    <p:push dir="u"/>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Cryptography</a:t>
            </a:r>
          </a:p>
          <a:p>
            <a:pPr algn="just">
              <a:lnSpc>
                <a:spcPct val="150000"/>
              </a:lnSpc>
            </a:pPr>
            <a:r>
              <a:rPr lang="en-US" dirty="0">
                <a:hlinkClick r:id="rId2"/>
              </a:rPr>
              <a:t>Cryptography</a:t>
            </a:r>
            <a:r>
              <a:rPr lang="en-US" dirty="0"/>
              <a:t> is technique of securing information and communications through use of codes so that only those person for whom the information is intended can understand it and process it. </a:t>
            </a:r>
            <a:endParaRPr lang="en-US" dirty="0" smtClean="0"/>
          </a:p>
          <a:p>
            <a:pPr algn="just">
              <a:lnSpc>
                <a:spcPct val="150000"/>
              </a:lnSpc>
            </a:pPr>
            <a:r>
              <a:rPr lang="en-US" dirty="0" smtClean="0"/>
              <a:t>Thus </a:t>
            </a:r>
            <a:r>
              <a:rPr lang="en-US" dirty="0"/>
              <a:t>preventing unauthorized access to information. The prefix “crypt” means “hidden” and suffix </a:t>
            </a:r>
            <a:r>
              <a:rPr lang="en-US" dirty="0" err="1"/>
              <a:t>graphy</a:t>
            </a:r>
            <a:r>
              <a:rPr lang="en-US" dirty="0"/>
              <a:t> means “writing”.</a:t>
            </a:r>
          </a:p>
          <a:p>
            <a:endParaRPr lang="en-US" dirty="0"/>
          </a:p>
        </p:txBody>
      </p:sp>
    </p:spTree>
    <p:extLst>
      <p:ext uri="{BB962C8B-B14F-4D97-AF65-F5344CB8AC3E}">
        <p14:creationId xmlns:p14="http://schemas.microsoft.com/office/powerpoint/2010/main" val="17092544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dirty="0"/>
              <a:t>In Cryptography the techniques which are use to protect information are obtained from mathematical concepts and a set of rule based calculations known as algorithms to convert messages in ways that make it hard to decode it. </a:t>
            </a:r>
            <a:endParaRPr lang="en-US" dirty="0" smtClean="0"/>
          </a:p>
          <a:p>
            <a:pPr algn="just">
              <a:lnSpc>
                <a:spcPct val="150000"/>
              </a:lnSpc>
            </a:pPr>
            <a:r>
              <a:rPr lang="en-US" dirty="0" smtClean="0"/>
              <a:t>These </a:t>
            </a:r>
            <a:r>
              <a:rPr lang="en-US" dirty="0"/>
              <a:t>algorithms are used for cryptographic key generation, digital signing, verification to protect data privacy, web browsing on internet and to protect confidential transactions such as credit card and debit card transactions.</a:t>
            </a:r>
          </a:p>
          <a:p>
            <a:endParaRPr lang="en-US" dirty="0"/>
          </a:p>
        </p:txBody>
      </p:sp>
    </p:spTree>
    <p:extLst>
      <p:ext uri="{BB962C8B-B14F-4D97-AF65-F5344CB8AC3E}">
        <p14:creationId xmlns:p14="http://schemas.microsoft.com/office/powerpoint/2010/main" val="32417317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Techniques used For Cryptography</a:t>
            </a:r>
            <a:r>
              <a:rPr lang="en-US" b="1" dirty="0" smtClean="0"/>
              <a:t>:</a:t>
            </a:r>
          </a:p>
          <a:p>
            <a:pPr algn="just">
              <a:lnSpc>
                <a:spcPct val="150000"/>
              </a:lnSpc>
            </a:pPr>
            <a:r>
              <a:rPr lang="en-US" dirty="0" smtClean="0"/>
              <a:t>In </a:t>
            </a:r>
            <a:r>
              <a:rPr lang="en-US" dirty="0"/>
              <a:t>today’s age of computers cryptography is often associated with the process where an ordinary plain text is converted to cipher text which is the text made such that intended receiver of the text can only decode it and hence this process is known as </a:t>
            </a:r>
            <a:r>
              <a:rPr lang="en-US" b="1" dirty="0"/>
              <a:t>encryption</a:t>
            </a:r>
            <a:r>
              <a:rPr lang="en-US" dirty="0"/>
              <a:t>. </a:t>
            </a:r>
            <a:endParaRPr lang="en-US" dirty="0" smtClean="0"/>
          </a:p>
          <a:p>
            <a:pPr algn="just">
              <a:lnSpc>
                <a:spcPct val="150000"/>
              </a:lnSpc>
            </a:pPr>
            <a:r>
              <a:rPr lang="en-US" dirty="0" smtClean="0"/>
              <a:t>The </a:t>
            </a:r>
            <a:r>
              <a:rPr lang="en-US" dirty="0"/>
              <a:t>process of conversion of cipher text to plain text this is known as </a:t>
            </a:r>
            <a:r>
              <a:rPr lang="en-US" b="1" dirty="0"/>
              <a:t>decryption</a:t>
            </a:r>
            <a:r>
              <a:rPr lang="en-US" dirty="0"/>
              <a:t>.</a:t>
            </a:r>
          </a:p>
          <a:p>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971800"/>
            <a:ext cx="7620000"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22375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027"/>
                                        </p:tgtEl>
                                        <p:attrNameLst>
                                          <p:attrName>style.visibility</p:attrName>
                                        </p:attrNameLst>
                                      </p:cBhvr>
                                      <p:to>
                                        <p:strVal val="visible"/>
                                      </p:to>
                                    </p:set>
                                    <p:animEffect transition="in" filter="fade">
                                      <p:cBhvr>
                                        <p:cTn id="25" dur="1000"/>
                                        <p:tgtEl>
                                          <p:spTgt spid="1027"/>
                                        </p:tgtEl>
                                      </p:cBhvr>
                                    </p:animEffect>
                                    <p:anim calcmode="lin" valueType="num">
                                      <p:cBhvr>
                                        <p:cTn id="26" dur="1000" fill="hold"/>
                                        <p:tgtEl>
                                          <p:spTgt spid="1027"/>
                                        </p:tgtEl>
                                        <p:attrNameLst>
                                          <p:attrName>ppt_x</p:attrName>
                                        </p:attrNameLst>
                                      </p:cBhvr>
                                      <p:tavLst>
                                        <p:tav tm="0">
                                          <p:val>
                                            <p:strVal val="#ppt_x"/>
                                          </p:val>
                                        </p:tav>
                                        <p:tav tm="100000">
                                          <p:val>
                                            <p:strVal val="#ppt_x"/>
                                          </p:val>
                                        </p:tav>
                                      </p:tavLst>
                                    </p:anim>
                                    <p:anim calcmode="lin" valueType="num">
                                      <p:cBhvr>
                                        <p:cTn id="27"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buNone/>
            </a:pPr>
            <a:r>
              <a:rPr lang="en-US" b="1" dirty="0"/>
              <a:t>Features Of Cryptography are as follows:</a:t>
            </a:r>
            <a:endParaRPr lang="en-US" dirty="0"/>
          </a:p>
          <a:p>
            <a:pPr lvl="0" fontAlgn="base"/>
            <a:r>
              <a:rPr lang="en-US" b="1" dirty="0"/>
              <a:t>Confidentiality:</a:t>
            </a:r>
            <a:r>
              <a:rPr lang="en-US" dirty="0"/>
              <a:t/>
            </a:r>
            <a:br>
              <a:rPr lang="en-US" dirty="0"/>
            </a:br>
            <a:r>
              <a:rPr lang="en-US" dirty="0"/>
              <a:t>Information can only be accessed by the person for whom it is intended and no other person except him can access it.</a:t>
            </a:r>
          </a:p>
          <a:p>
            <a:pPr lvl="0" fontAlgn="base"/>
            <a:r>
              <a:rPr lang="en-US" b="1" dirty="0"/>
              <a:t>Integrity:</a:t>
            </a:r>
            <a:r>
              <a:rPr lang="en-US" dirty="0"/>
              <a:t/>
            </a:r>
            <a:br>
              <a:rPr lang="en-US" dirty="0"/>
            </a:br>
            <a:r>
              <a:rPr lang="en-US" dirty="0"/>
              <a:t>Information cannot be modified in storage or transition between sender and intended receiver without any addition to information being detected.</a:t>
            </a:r>
          </a:p>
          <a:p>
            <a:pPr lvl="0" fontAlgn="base"/>
            <a:r>
              <a:rPr lang="en-US" b="1" dirty="0"/>
              <a:t>Non-repudiation:</a:t>
            </a:r>
            <a:r>
              <a:rPr lang="en-US" dirty="0"/>
              <a:t/>
            </a:r>
            <a:br>
              <a:rPr lang="en-US" dirty="0"/>
            </a:br>
            <a:r>
              <a:rPr lang="en-US" dirty="0"/>
              <a:t>The creator/sender of information cannot deny his or her intention to send information at later stage.</a:t>
            </a:r>
          </a:p>
          <a:p>
            <a:pPr lvl="0" fontAlgn="base"/>
            <a:r>
              <a:rPr lang="en-US" b="1" dirty="0"/>
              <a:t>Authentication:</a:t>
            </a:r>
            <a:r>
              <a:rPr lang="en-US" dirty="0"/>
              <a:t/>
            </a:r>
            <a:br>
              <a:rPr lang="en-US" dirty="0"/>
            </a:br>
            <a:r>
              <a:rPr lang="en-US" dirty="0"/>
              <a:t>The identities of sender and receiver are confirmed. As well as destination/origin of information is confirmed</a:t>
            </a:r>
            <a:r>
              <a:rPr lang="en-US" dirty="0" smtClean="0"/>
              <a:t>.</a:t>
            </a:r>
            <a:endParaRPr lang="en-US" dirty="0"/>
          </a:p>
        </p:txBody>
      </p:sp>
    </p:spTree>
    <p:extLst>
      <p:ext uri="{BB962C8B-B14F-4D97-AF65-F5344CB8AC3E}">
        <p14:creationId xmlns:p14="http://schemas.microsoft.com/office/powerpoint/2010/main" val="28254317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lnSpc>
                <a:spcPct val="150000"/>
              </a:lnSpc>
              <a:buNone/>
            </a:pPr>
            <a:r>
              <a:rPr lang="en-US" b="1" dirty="0"/>
              <a:t>Types Of Cryptography:</a:t>
            </a:r>
            <a:r>
              <a:rPr lang="en-US" dirty="0"/>
              <a:t/>
            </a:r>
            <a:br>
              <a:rPr lang="en-US" dirty="0"/>
            </a:br>
            <a:r>
              <a:rPr lang="en-US" dirty="0"/>
              <a:t>In general there are three types Of cryptography:</a:t>
            </a:r>
          </a:p>
          <a:p>
            <a:pPr marL="0" lvl="0" indent="0" algn="just" fontAlgn="base">
              <a:lnSpc>
                <a:spcPct val="150000"/>
              </a:lnSpc>
              <a:buNone/>
            </a:pPr>
            <a:r>
              <a:rPr lang="en-US" b="1" dirty="0" smtClean="0"/>
              <a:t>1. Symmetric </a:t>
            </a:r>
            <a:r>
              <a:rPr lang="en-US" b="1" dirty="0"/>
              <a:t>Key </a:t>
            </a:r>
            <a:r>
              <a:rPr lang="en-US" b="1" dirty="0" smtClean="0"/>
              <a:t>Cryptography:</a:t>
            </a:r>
            <a:endParaRPr lang="en-US" dirty="0"/>
          </a:p>
          <a:p>
            <a:pPr lvl="0" algn="just" fontAlgn="base">
              <a:lnSpc>
                <a:spcPct val="150000"/>
              </a:lnSpc>
            </a:pPr>
            <a:r>
              <a:rPr lang="en-US" dirty="0" smtClean="0"/>
              <a:t>It </a:t>
            </a:r>
            <a:r>
              <a:rPr lang="en-US" dirty="0"/>
              <a:t>is an encryption system where the sender and receiver of message use a single common key to encrypt and decrypt messages. </a:t>
            </a:r>
            <a:endParaRPr lang="en-US" dirty="0" smtClean="0"/>
          </a:p>
          <a:p>
            <a:pPr lvl="0" algn="just" fontAlgn="base">
              <a:lnSpc>
                <a:spcPct val="150000"/>
              </a:lnSpc>
            </a:pPr>
            <a:r>
              <a:rPr lang="en-US" dirty="0" smtClean="0"/>
              <a:t>Symmetric </a:t>
            </a:r>
            <a:r>
              <a:rPr lang="en-US" dirty="0"/>
              <a:t>Key Systems are faster and simpler but the problem is that sender and receiver have to somehow exchange key in a secure manner. </a:t>
            </a:r>
            <a:endParaRPr lang="en-US" dirty="0" smtClean="0"/>
          </a:p>
          <a:p>
            <a:pPr lvl="0" algn="just" fontAlgn="base">
              <a:lnSpc>
                <a:spcPct val="150000"/>
              </a:lnSpc>
            </a:pPr>
            <a:r>
              <a:rPr lang="en-US" dirty="0" smtClean="0"/>
              <a:t>The </a:t>
            </a:r>
            <a:r>
              <a:rPr lang="en-US" dirty="0"/>
              <a:t>most popular symmetric key cryptography system is Data Encryption System(DES).</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600200"/>
            <a:ext cx="67818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61947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2050"/>
                                        </p:tgtEl>
                                        <p:attrNameLst>
                                          <p:attrName>style.visibility</p:attrName>
                                        </p:attrNameLst>
                                      </p:cBhvr>
                                      <p:to>
                                        <p:strVal val="visible"/>
                                      </p:to>
                                    </p:set>
                                    <p:animEffect transition="in" filter="fade">
                                      <p:cBhvr>
                                        <p:cTn id="37" dur="1000"/>
                                        <p:tgtEl>
                                          <p:spTgt spid="2050"/>
                                        </p:tgtEl>
                                      </p:cBhvr>
                                    </p:animEffect>
                                    <p:anim calcmode="lin" valueType="num">
                                      <p:cBhvr>
                                        <p:cTn id="38" dur="1000" fill="hold"/>
                                        <p:tgtEl>
                                          <p:spTgt spid="2050"/>
                                        </p:tgtEl>
                                        <p:attrNameLst>
                                          <p:attrName>ppt_x</p:attrName>
                                        </p:attrNameLst>
                                      </p:cBhvr>
                                      <p:tavLst>
                                        <p:tav tm="0">
                                          <p:val>
                                            <p:strVal val="#ppt_x"/>
                                          </p:val>
                                        </p:tav>
                                        <p:tav tm="100000">
                                          <p:val>
                                            <p:strVal val="#ppt_x"/>
                                          </p:val>
                                        </p:tav>
                                      </p:tavLst>
                                    </p:anim>
                                    <p:anim calcmode="lin" valueType="num">
                                      <p:cBhvr>
                                        <p:cTn id="39"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lvl="0" indent="0">
              <a:buNone/>
            </a:pPr>
            <a:r>
              <a:rPr lang="en-US" b="1" dirty="0" smtClean="0"/>
              <a:t>2. Hash </a:t>
            </a:r>
            <a:r>
              <a:rPr lang="en-US" b="1" dirty="0"/>
              <a:t>Functions</a:t>
            </a:r>
            <a:r>
              <a:rPr lang="en-US" b="1" dirty="0" smtClean="0"/>
              <a:t>:</a:t>
            </a:r>
            <a:endParaRPr lang="en-US" dirty="0" smtClean="0"/>
          </a:p>
          <a:p>
            <a:pPr lvl="0" algn="just">
              <a:lnSpc>
                <a:spcPct val="150000"/>
              </a:lnSpc>
            </a:pPr>
            <a:r>
              <a:rPr lang="en-US" dirty="0" smtClean="0"/>
              <a:t>There </a:t>
            </a:r>
            <a:r>
              <a:rPr lang="en-US" dirty="0"/>
              <a:t>is no usage of any key in this algorithm. </a:t>
            </a:r>
            <a:endParaRPr lang="en-US" dirty="0" smtClean="0"/>
          </a:p>
          <a:p>
            <a:pPr lvl="0" algn="just">
              <a:lnSpc>
                <a:spcPct val="150000"/>
              </a:lnSpc>
            </a:pPr>
            <a:r>
              <a:rPr lang="en-US" dirty="0" smtClean="0"/>
              <a:t>A </a:t>
            </a:r>
            <a:r>
              <a:rPr lang="en-US" dirty="0"/>
              <a:t>hash value with fixed length is calculated as per the plain text which makes it impossible for contents of plain text to be recovered. </a:t>
            </a:r>
            <a:endParaRPr lang="en-US" dirty="0" smtClean="0"/>
          </a:p>
          <a:p>
            <a:pPr lvl="0" algn="just">
              <a:lnSpc>
                <a:spcPct val="150000"/>
              </a:lnSpc>
            </a:pPr>
            <a:r>
              <a:rPr lang="en-US" dirty="0" smtClean="0"/>
              <a:t>Many </a:t>
            </a:r>
            <a:r>
              <a:rPr lang="en-US" dirty="0"/>
              <a:t>operating systems use hash functions to encrypt passwords.</a:t>
            </a:r>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3581400"/>
            <a:ext cx="64008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89213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074"/>
                                        </p:tgtEl>
                                        <p:attrNameLst>
                                          <p:attrName>style.visibility</p:attrName>
                                        </p:attrNameLst>
                                      </p:cBhvr>
                                      <p:to>
                                        <p:strVal val="visible"/>
                                      </p:to>
                                    </p:set>
                                    <p:animEffect transition="in" filter="fade">
                                      <p:cBhvr>
                                        <p:cTn id="31" dur="1000"/>
                                        <p:tgtEl>
                                          <p:spTgt spid="3074"/>
                                        </p:tgtEl>
                                      </p:cBhvr>
                                    </p:animEffect>
                                    <p:anim calcmode="lin" valueType="num">
                                      <p:cBhvr>
                                        <p:cTn id="32" dur="1000" fill="hold"/>
                                        <p:tgtEl>
                                          <p:spTgt spid="3074"/>
                                        </p:tgtEl>
                                        <p:attrNameLst>
                                          <p:attrName>ppt_x</p:attrName>
                                        </p:attrNameLst>
                                      </p:cBhvr>
                                      <p:tavLst>
                                        <p:tav tm="0">
                                          <p:val>
                                            <p:strVal val="#ppt_x"/>
                                          </p:val>
                                        </p:tav>
                                        <p:tav tm="100000">
                                          <p:val>
                                            <p:strVal val="#ppt_x"/>
                                          </p:val>
                                        </p:tav>
                                      </p:tavLst>
                                    </p:anim>
                                    <p:anim calcmode="lin" valueType="num">
                                      <p:cBhvr>
                                        <p:cTn id="33"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lvl="0" indent="0">
              <a:buNone/>
            </a:pPr>
            <a:r>
              <a:rPr lang="en-US" b="1" dirty="0" smtClean="0"/>
              <a:t>3. Asymmetric </a:t>
            </a:r>
            <a:r>
              <a:rPr lang="en-US" b="1" dirty="0"/>
              <a:t>Key </a:t>
            </a:r>
            <a:r>
              <a:rPr lang="en-US" b="1" dirty="0" smtClean="0"/>
              <a:t>Cryptography:</a:t>
            </a:r>
            <a:endParaRPr lang="en-US" dirty="0"/>
          </a:p>
          <a:p>
            <a:pPr lvl="0" algn="just">
              <a:lnSpc>
                <a:spcPct val="150000"/>
              </a:lnSpc>
            </a:pPr>
            <a:r>
              <a:rPr lang="en-US" dirty="0" smtClean="0"/>
              <a:t>Under </a:t>
            </a:r>
            <a:r>
              <a:rPr lang="en-US" dirty="0"/>
              <a:t>this system a pair of keys is used to encrypt and decrypt information. </a:t>
            </a:r>
            <a:endParaRPr lang="en-US" dirty="0" smtClean="0"/>
          </a:p>
          <a:p>
            <a:pPr lvl="0" algn="just">
              <a:lnSpc>
                <a:spcPct val="150000"/>
              </a:lnSpc>
            </a:pPr>
            <a:r>
              <a:rPr lang="en-US" dirty="0" smtClean="0"/>
              <a:t>A </a:t>
            </a:r>
            <a:r>
              <a:rPr lang="en-US" dirty="0"/>
              <a:t>public key is used for encryption and a private key is used for decryption. </a:t>
            </a:r>
            <a:endParaRPr lang="en-US" dirty="0" smtClean="0"/>
          </a:p>
          <a:p>
            <a:pPr lvl="0" algn="just">
              <a:lnSpc>
                <a:spcPct val="150000"/>
              </a:lnSpc>
            </a:pPr>
            <a:r>
              <a:rPr lang="en-US" dirty="0" smtClean="0"/>
              <a:t>Public </a:t>
            </a:r>
            <a:r>
              <a:rPr lang="en-US" dirty="0"/>
              <a:t>key and Private Key are different. </a:t>
            </a:r>
            <a:endParaRPr lang="en-US" dirty="0" smtClean="0"/>
          </a:p>
          <a:p>
            <a:pPr lvl="0" algn="just">
              <a:lnSpc>
                <a:spcPct val="150000"/>
              </a:lnSpc>
            </a:pPr>
            <a:r>
              <a:rPr lang="en-US" dirty="0" smtClean="0"/>
              <a:t>Even </a:t>
            </a:r>
            <a:r>
              <a:rPr lang="en-US" dirty="0"/>
              <a:t>if the public key is known by everyone the intended receiver can only decode it because he alone knows the private key.</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5413" y="1457324"/>
            <a:ext cx="6681787" cy="448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17165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1026"/>
                                        </p:tgtEl>
                                        <p:attrNameLst>
                                          <p:attrName>style.visibility</p:attrName>
                                        </p:attrNameLst>
                                      </p:cBhvr>
                                      <p:to>
                                        <p:strVal val="visible"/>
                                      </p:to>
                                    </p:set>
                                    <p:animEffect transition="in" filter="fade">
                                      <p:cBhvr>
                                        <p:cTn id="37" dur="1000"/>
                                        <p:tgtEl>
                                          <p:spTgt spid="1026"/>
                                        </p:tgtEl>
                                      </p:cBhvr>
                                    </p:animEffect>
                                    <p:anim calcmode="lin" valueType="num">
                                      <p:cBhvr>
                                        <p:cTn id="38" dur="1000" fill="hold"/>
                                        <p:tgtEl>
                                          <p:spTgt spid="1026"/>
                                        </p:tgtEl>
                                        <p:attrNameLst>
                                          <p:attrName>ppt_x</p:attrName>
                                        </p:attrNameLst>
                                      </p:cBhvr>
                                      <p:tavLst>
                                        <p:tav tm="0">
                                          <p:val>
                                            <p:strVal val="#ppt_x"/>
                                          </p:val>
                                        </p:tav>
                                        <p:tav tm="100000">
                                          <p:val>
                                            <p:strVal val="#ppt_x"/>
                                          </p:val>
                                        </p:tav>
                                      </p:tavLst>
                                    </p:anim>
                                    <p:anim calcmode="lin" valueType="num">
                                      <p:cBhvr>
                                        <p:cTn id="3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Digital Signature</a:t>
            </a:r>
          </a:p>
          <a:p>
            <a:pPr algn="just">
              <a:lnSpc>
                <a:spcPct val="150000"/>
              </a:lnSpc>
            </a:pPr>
            <a:r>
              <a:rPr lang="en-US" dirty="0"/>
              <a:t>A digital signature is exactly what it sounds like a modern alternative to signing documents with paper and pen.</a:t>
            </a:r>
          </a:p>
          <a:p>
            <a:pPr algn="just">
              <a:lnSpc>
                <a:spcPct val="150000"/>
              </a:lnSpc>
            </a:pPr>
            <a:r>
              <a:rPr lang="en-US" dirty="0"/>
              <a:t>It uses an advanced mathematical technique to check the authenticity and integrity of digital messages and documents. </a:t>
            </a:r>
            <a:endParaRPr lang="en-US" dirty="0" smtClean="0"/>
          </a:p>
          <a:p>
            <a:pPr algn="just">
              <a:lnSpc>
                <a:spcPct val="150000"/>
              </a:lnSpc>
            </a:pPr>
            <a:r>
              <a:rPr lang="en-US" dirty="0" smtClean="0"/>
              <a:t>It </a:t>
            </a:r>
            <a:r>
              <a:rPr lang="en-US" dirty="0"/>
              <a:t>guarantees that the contents of a message are not altered in transit and helps us overcome the problem of impersonation and tampering in digital communications.</a:t>
            </a:r>
          </a:p>
          <a:p>
            <a:pPr algn="just">
              <a:lnSpc>
                <a:spcPct val="150000"/>
              </a:lnSpc>
            </a:pPr>
            <a:r>
              <a:rPr lang="en-US" dirty="0">
                <a:hlinkClick r:id="rId2"/>
              </a:rPr>
              <a:t>Digital signatures</a:t>
            </a:r>
            <a:r>
              <a:rPr lang="en-US" dirty="0"/>
              <a:t> also provide additional information such as the origin of the message, status, and consent by the signer.</a:t>
            </a:r>
          </a:p>
          <a:p>
            <a:endParaRPr lang="en-US" dirty="0"/>
          </a:p>
        </p:txBody>
      </p:sp>
    </p:spTree>
    <p:extLst>
      <p:ext uri="{BB962C8B-B14F-4D97-AF65-F5344CB8AC3E}">
        <p14:creationId xmlns:p14="http://schemas.microsoft.com/office/powerpoint/2010/main" val="42186733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a:lnSpc>
                <a:spcPct val="150000"/>
              </a:lnSpc>
              <a:buNone/>
            </a:pPr>
            <a:r>
              <a:rPr lang="en-US" b="1" dirty="0"/>
              <a:t>2.Information Brokerage and Management Layer</a:t>
            </a:r>
          </a:p>
          <a:p>
            <a:pPr algn="just">
              <a:lnSpc>
                <a:spcPct val="150000"/>
              </a:lnSpc>
            </a:pPr>
            <a:r>
              <a:rPr lang="en-US" dirty="0"/>
              <a:t>This layer is rapidly becoming necessary in dealing with the voluminous amounts of information on the networks. </a:t>
            </a:r>
            <a:endParaRPr lang="en-US" dirty="0" smtClean="0"/>
          </a:p>
          <a:p>
            <a:pPr algn="just">
              <a:lnSpc>
                <a:spcPct val="150000"/>
              </a:lnSpc>
            </a:pPr>
            <a:r>
              <a:rPr lang="en-US" dirty="0" smtClean="0"/>
              <a:t>This </a:t>
            </a:r>
            <a:r>
              <a:rPr lang="en-US" dirty="0"/>
              <a:t>layer works as an intermediary who provides service integration between customers and information providers, given some constraint such as low price, fast services or profit maximization for a client</a:t>
            </a:r>
            <a:r>
              <a:rPr lang="en-US" dirty="0" smtClean="0"/>
              <a:t>.</a:t>
            </a:r>
          </a:p>
          <a:p>
            <a:pPr algn="just">
              <a:lnSpc>
                <a:spcPct val="150000"/>
              </a:lnSpc>
            </a:pPr>
            <a:r>
              <a:rPr lang="en-US" dirty="0"/>
              <a:t>Another aspect of the brokerage function is the support for data management and traditional transaction services. </a:t>
            </a:r>
            <a:endParaRPr lang="en-US" dirty="0" smtClean="0"/>
          </a:p>
          <a:p>
            <a:pPr algn="just">
              <a:lnSpc>
                <a:spcPct val="150000"/>
              </a:lnSpc>
            </a:pPr>
            <a:r>
              <a:rPr lang="en-US" dirty="0" smtClean="0"/>
              <a:t>Brokerages </a:t>
            </a:r>
            <a:r>
              <a:rPr lang="en-US" dirty="0"/>
              <a:t>may provide tools to accomplish more sophisticated, time-delayed updates or future-compensating transactions.</a:t>
            </a:r>
          </a:p>
          <a:p>
            <a:endParaRPr lang="en-US" dirty="0"/>
          </a:p>
        </p:txBody>
      </p:sp>
    </p:spTree>
    <p:extLst>
      <p:ext uri="{BB962C8B-B14F-4D97-AF65-F5344CB8AC3E}">
        <p14:creationId xmlns:p14="http://schemas.microsoft.com/office/powerpoint/2010/main" val="32842329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The role of digital signatures</a:t>
            </a:r>
          </a:p>
          <a:p>
            <a:pPr algn="just">
              <a:lnSpc>
                <a:spcPct val="150000"/>
              </a:lnSpc>
            </a:pPr>
            <a:r>
              <a:rPr lang="en-US" dirty="0"/>
              <a:t>In many regions, including parts of North America, the European Union, and APAC, digital signatures are considered </a:t>
            </a:r>
            <a:r>
              <a:rPr lang="en-US" dirty="0">
                <a:hlinkClick r:id="rId2"/>
              </a:rPr>
              <a:t>legally</a:t>
            </a:r>
            <a:r>
              <a:rPr lang="en-US" dirty="0"/>
              <a:t> binding and hold the same value as traditional document signatures.</a:t>
            </a:r>
          </a:p>
          <a:p>
            <a:pPr algn="just">
              <a:lnSpc>
                <a:spcPct val="150000"/>
              </a:lnSpc>
            </a:pPr>
            <a:r>
              <a:rPr lang="en-US" dirty="0"/>
              <a:t>In addition to </a:t>
            </a:r>
            <a:r>
              <a:rPr lang="en-US" dirty="0">
                <a:hlinkClick r:id="rId3"/>
              </a:rPr>
              <a:t>digital document signing</a:t>
            </a:r>
            <a:r>
              <a:rPr lang="en-US" dirty="0"/>
              <a:t>, they are also used for financial transactions, email service providers, and software distribution, areas where the authenticity and integrity of digital communications are crucial.</a:t>
            </a:r>
          </a:p>
          <a:p>
            <a:pPr algn="just">
              <a:lnSpc>
                <a:spcPct val="150000"/>
              </a:lnSpc>
            </a:pPr>
            <a:r>
              <a:rPr lang="en-US" dirty="0"/>
              <a:t>Industry-standard technology called public key infrastructure ensures a digital signature's data authenticity and integrity</a:t>
            </a:r>
            <a:r>
              <a:rPr lang="en-US" dirty="0" smtClean="0"/>
              <a:t>.</a:t>
            </a:r>
            <a:endParaRPr lang="en-US" dirty="0"/>
          </a:p>
        </p:txBody>
      </p:sp>
    </p:spTree>
    <p:extLst>
      <p:ext uri="{BB962C8B-B14F-4D97-AF65-F5344CB8AC3E}">
        <p14:creationId xmlns:p14="http://schemas.microsoft.com/office/powerpoint/2010/main" val="31503720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How do digital signatures work?</a:t>
            </a:r>
          </a:p>
          <a:p>
            <a:pPr algn="just">
              <a:lnSpc>
                <a:spcPct val="150000"/>
              </a:lnSpc>
            </a:pPr>
            <a:r>
              <a:rPr lang="en-US" dirty="0"/>
              <a:t>Using a mathematical algorithm, </a:t>
            </a:r>
            <a:r>
              <a:rPr lang="en-US" dirty="0">
                <a:hlinkClick r:id="rId2"/>
              </a:rPr>
              <a:t>digital signing solution</a:t>
            </a:r>
            <a:r>
              <a:rPr lang="en-US" dirty="0"/>
              <a:t> providers such as </a:t>
            </a:r>
            <a:r>
              <a:rPr lang="en-US" dirty="0" err="1"/>
              <a:t>Zoho</a:t>
            </a:r>
            <a:r>
              <a:rPr lang="en-US" dirty="0"/>
              <a:t> Sign will generate two keys: a public key and a private key. </a:t>
            </a:r>
            <a:endParaRPr lang="en-US" dirty="0" smtClean="0"/>
          </a:p>
          <a:p>
            <a:pPr algn="just">
              <a:lnSpc>
                <a:spcPct val="150000"/>
              </a:lnSpc>
            </a:pPr>
            <a:r>
              <a:rPr lang="en-US" dirty="0" smtClean="0"/>
              <a:t>When </a:t>
            </a:r>
            <a:r>
              <a:rPr lang="en-US" dirty="0"/>
              <a:t>a signer digitally signs a document, a cryptographic hash is generated for the document.</a:t>
            </a:r>
          </a:p>
          <a:p>
            <a:pPr algn="just">
              <a:lnSpc>
                <a:spcPct val="150000"/>
              </a:lnSpc>
            </a:pPr>
            <a:r>
              <a:rPr lang="en-US" dirty="0"/>
              <a:t>That cryptographic hash is then encrypted using the sender's private key, which is stored in a secure HSM box. </a:t>
            </a:r>
            <a:endParaRPr lang="en-US" dirty="0" smtClean="0"/>
          </a:p>
          <a:p>
            <a:pPr algn="just">
              <a:lnSpc>
                <a:spcPct val="150000"/>
              </a:lnSpc>
            </a:pPr>
            <a:r>
              <a:rPr lang="en-US" dirty="0" smtClean="0"/>
              <a:t>It </a:t>
            </a:r>
            <a:r>
              <a:rPr lang="en-US" dirty="0"/>
              <a:t>is then appended to the document and sent to the recipients along with the sender's public key.</a:t>
            </a:r>
          </a:p>
          <a:p>
            <a:endParaRPr lang="en-US" dirty="0"/>
          </a:p>
        </p:txBody>
      </p:sp>
    </p:spTree>
    <p:extLst>
      <p:ext uri="{BB962C8B-B14F-4D97-AF65-F5344CB8AC3E}">
        <p14:creationId xmlns:p14="http://schemas.microsoft.com/office/powerpoint/2010/main" val="36425964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dirty="0"/>
              <a:t>The recipient can decrypt the encrypted hash with the sender's public key certificate. </a:t>
            </a:r>
            <a:endParaRPr lang="en-US" dirty="0" smtClean="0"/>
          </a:p>
          <a:p>
            <a:pPr algn="just">
              <a:lnSpc>
                <a:spcPct val="150000"/>
              </a:lnSpc>
            </a:pPr>
            <a:r>
              <a:rPr lang="en-US" dirty="0" smtClean="0"/>
              <a:t>A </a:t>
            </a:r>
            <a:r>
              <a:rPr lang="en-US" dirty="0"/>
              <a:t>cryptographic hash is again generated on the recipient's end.</a:t>
            </a:r>
          </a:p>
          <a:p>
            <a:pPr algn="just">
              <a:lnSpc>
                <a:spcPct val="150000"/>
              </a:lnSpc>
            </a:pPr>
            <a:r>
              <a:rPr lang="en-US" dirty="0"/>
              <a:t>Both cryptographic hashes are compared to check its authenticity. </a:t>
            </a:r>
            <a:endParaRPr lang="en-US" dirty="0" smtClean="0"/>
          </a:p>
          <a:p>
            <a:pPr algn="just">
              <a:lnSpc>
                <a:spcPct val="150000"/>
              </a:lnSpc>
            </a:pPr>
            <a:r>
              <a:rPr lang="en-US" dirty="0" smtClean="0"/>
              <a:t>If </a:t>
            </a:r>
            <a:r>
              <a:rPr lang="en-US" dirty="0"/>
              <a:t>they match, the document hasn't been tampered with and is considered valid.</a:t>
            </a:r>
          </a:p>
          <a:p>
            <a:pPr marL="0" indent="0">
              <a:buNone/>
            </a:pPr>
            <a:r>
              <a:rPr lang="en-US" dirty="0"/>
              <a:t/>
            </a:r>
            <a:br>
              <a:rPr lang="en-US" dirty="0"/>
            </a:b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748" y="2362200"/>
            <a:ext cx="7486650" cy="3848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352902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5122"/>
                                        </p:tgtEl>
                                        <p:attrNameLst>
                                          <p:attrName>style.visibility</p:attrName>
                                        </p:attrNameLst>
                                      </p:cBhvr>
                                      <p:to>
                                        <p:strVal val="visible"/>
                                      </p:to>
                                    </p:set>
                                    <p:animEffect transition="in" filter="fade">
                                      <p:cBhvr>
                                        <p:cTn id="37" dur="1000"/>
                                        <p:tgtEl>
                                          <p:spTgt spid="5122"/>
                                        </p:tgtEl>
                                      </p:cBhvr>
                                    </p:animEffect>
                                    <p:anim calcmode="lin" valueType="num">
                                      <p:cBhvr>
                                        <p:cTn id="38" dur="1000" fill="hold"/>
                                        <p:tgtEl>
                                          <p:spTgt spid="5122"/>
                                        </p:tgtEl>
                                        <p:attrNameLst>
                                          <p:attrName>ppt_x</p:attrName>
                                        </p:attrNameLst>
                                      </p:cBhvr>
                                      <p:tavLst>
                                        <p:tav tm="0">
                                          <p:val>
                                            <p:strVal val="#ppt_x"/>
                                          </p:val>
                                        </p:tav>
                                        <p:tav tm="100000">
                                          <p:val>
                                            <p:strVal val="#ppt_x"/>
                                          </p:val>
                                        </p:tav>
                                      </p:tavLst>
                                    </p:anim>
                                    <p:anim calcmode="lin" valueType="num">
                                      <p:cBhvr>
                                        <p:cTn id="39"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Digital Signature Working Example</a:t>
            </a:r>
          </a:p>
          <a:p>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838200"/>
            <a:ext cx="6858000" cy="4952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72527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lgn="ctr">
              <a:buNone/>
            </a:pPr>
            <a:r>
              <a:rPr lang="en-US" sz="2800" b="1" dirty="0" smtClean="0"/>
              <a:t>E-Mail Security</a:t>
            </a:r>
          </a:p>
          <a:p>
            <a:pPr marL="0" indent="0">
              <a:buNone/>
            </a:pPr>
            <a:r>
              <a:rPr lang="en-US" b="1" dirty="0"/>
              <a:t>Definition</a:t>
            </a:r>
          </a:p>
          <a:p>
            <a:pPr algn="just">
              <a:lnSpc>
                <a:spcPct val="150000"/>
              </a:lnSpc>
            </a:pPr>
            <a:r>
              <a:rPr lang="en-US" dirty="0"/>
              <a:t>Email security is a term for describing different procedures and techniques for protecting email accounts, content, and  communication against unauthorized access, loss or compromise. </a:t>
            </a:r>
            <a:endParaRPr lang="en-US" dirty="0" smtClean="0"/>
          </a:p>
          <a:p>
            <a:pPr algn="just">
              <a:lnSpc>
                <a:spcPct val="150000"/>
              </a:lnSpc>
            </a:pPr>
            <a:r>
              <a:rPr lang="en-US" dirty="0" smtClean="0"/>
              <a:t>Email </a:t>
            </a:r>
            <a:r>
              <a:rPr lang="en-US" dirty="0"/>
              <a:t>is often used to spread malware, spam and phishing attacks. </a:t>
            </a:r>
            <a:endParaRPr lang="en-US" dirty="0" smtClean="0"/>
          </a:p>
          <a:p>
            <a:pPr algn="just">
              <a:lnSpc>
                <a:spcPct val="150000"/>
              </a:lnSpc>
            </a:pPr>
            <a:r>
              <a:rPr lang="en-US" dirty="0" smtClean="0"/>
              <a:t>Attackers </a:t>
            </a:r>
            <a:r>
              <a:rPr lang="en-US" dirty="0"/>
              <a:t>use deceptive messages to entice recipients to part with sensitive information, open attachments or click on hyperlinks that install malware on the victim’s device. </a:t>
            </a:r>
            <a:endParaRPr lang="en-US" dirty="0" smtClean="0"/>
          </a:p>
          <a:p>
            <a:pPr algn="just">
              <a:lnSpc>
                <a:spcPct val="150000"/>
              </a:lnSpc>
            </a:pPr>
            <a:r>
              <a:rPr lang="en-US" dirty="0" smtClean="0"/>
              <a:t>Email </a:t>
            </a:r>
            <a:r>
              <a:rPr lang="en-US" dirty="0"/>
              <a:t>is also a common entry point for attackers looking to gain a foothold in an enterprise network and obtain valuable company data.</a:t>
            </a:r>
          </a:p>
        </p:txBody>
      </p:sp>
    </p:spTree>
    <p:extLst>
      <p:ext uri="{BB962C8B-B14F-4D97-AF65-F5344CB8AC3E}">
        <p14:creationId xmlns:p14="http://schemas.microsoft.com/office/powerpoint/2010/main" val="9009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b="1" dirty="0"/>
              <a:t>How Secure Is Email?</a:t>
            </a:r>
          </a:p>
          <a:p>
            <a:pPr algn="just">
              <a:lnSpc>
                <a:spcPct val="150000"/>
              </a:lnSpc>
            </a:pPr>
            <a:r>
              <a:rPr lang="en-US" dirty="0"/>
              <a:t>Email was designed to be as open and accessible as possible. </a:t>
            </a:r>
            <a:endParaRPr lang="en-US" dirty="0" smtClean="0"/>
          </a:p>
          <a:p>
            <a:pPr algn="just">
              <a:lnSpc>
                <a:spcPct val="150000"/>
              </a:lnSpc>
            </a:pPr>
            <a:r>
              <a:rPr lang="en-US" dirty="0" smtClean="0"/>
              <a:t>It </a:t>
            </a:r>
            <a:r>
              <a:rPr lang="en-US" dirty="0"/>
              <a:t>allows people in organizations to communicate with each other and with people in other organizations. </a:t>
            </a:r>
            <a:endParaRPr lang="en-US" dirty="0" smtClean="0"/>
          </a:p>
          <a:p>
            <a:pPr algn="just">
              <a:lnSpc>
                <a:spcPct val="150000"/>
              </a:lnSpc>
            </a:pPr>
            <a:r>
              <a:rPr lang="en-US" dirty="0" smtClean="0"/>
              <a:t>The </a:t>
            </a:r>
            <a:r>
              <a:rPr lang="en-US" dirty="0"/>
              <a:t>problem is that email is not secure. </a:t>
            </a:r>
            <a:endParaRPr lang="en-US" dirty="0" smtClean="0"/>
          </a:p>
          <a:p>
            <a:pPr algn="just">
              <a:lnSpc>
                <a:spcPct val="150000"/>
              </a:lnSpc>
            </a:pPr>
            <a:r>
              <a:rPr lang="en-US" dirty="0" smtClean="0"/>
              <a:t>This </a:t>
            </a:r>
            <a:r>
              <a:rPr lang="en-US" dirty="0"/>
              <a:t>allows attackers to use email as a way to cause problems in attempt to profit. </a:t>
            </a:r>
            <a:endParaRPr lang="en-US" dirty="0" smtClean="0"/>
          </a:p>
          <a:p>
            <a:pPr algn="just">
              <a:lnSpc>
                <a:spcPct val="150000"/>
              </a:lnSpc>
            </a:pPr>
            <a:r>
              <a:rPr lang="en-US" dirty="0" smtClean="0"/>
              <a:t>Whether </a:t>
            </a:r>
            <a:r>
              <a:rPr lang="en-US" dirty="0"/>
              <a:t>through spam campaigns, malware and phishing attacks, sophisticated targeted attacks, or business email compromise (BEC), attackers try to take advantage of the lack of security of email to carry out their actions. </a:t>
            </a:r>
            <a:endParaRPr lang="en-US" dirty="0" smtClean="0"/>
          </a:p>
          <a:p>
            <a:pPr algn="just">
              <a:lnSpc>
                <a:spcPct val="150000"/>
              </a:lnSpc>
            </a:pPr>
            <a:endParaRPr lang="en-US" dirty="0"/>
          </a:p>
        </p:txBody>
      </p:sp>
    </p:spTree>
    <p:extLst>
      <p:ext uri="{BB962C8B-B14F-4D97-AF65-F5344CB8AC3E}">
        <p14:creationId xmlns:p14="http://schemas.microsoft.com/office/powerpoint/2010/main" val="32671046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dirty="0"/>
              <a:t>Since most organizations rely on email to do business, attackers exploit email in an attempt to steal sensitive information</a:t>
            </a:r>
            <a:r>
              <a:rPr lang="en-US" dirty="0" smtClean="0"/>
              <a:t>.</a:t>
            </a:r>
          </a:p>
          <a:p>
            <a:pPr algn="just">
              <a:lnSpc>
                <a:spcPct val="150000"/>
              </a:lnSpc>
            </a:pPr>
            <a:r>
              <a:rPr lang="en-US" dirty="0" smtClean="0"/>
              <a:t>Email </a:t>
            </a:r>
            <a:r>
              <a:rPr lang="en-US" dirty="0"/>
              <a:t>security is a broad term that encompasses multiple techniques used to secure an email service. </a:t>
            </a:r>
            <a:endParaRPr lang="en-US" dirty="0" smtClean="0"/>
          </a:p>
          <a:p>
            <a:pPr algn="just">
              <a:lnSpc>
                <a:spcPct val="150000"/>
              </a:lnSpc>
            </a:pPr>
            <a:r>
              <a:rPr lang="en-US" dirty="0" smtClean="0"/>
              <a:t>From </a:t>
            </a:r>
            <a:r>
              <a:rPr lang="en-US" dirty="0"/>
              <a:t>an individual/end user standpoint, proactive email security measures include:</a:t>
            </a:r>
          </a:p>
          <a:p>
            <a:pPr lvl="1" algn="just" fontAlgn="base">
              <a:lnSpc>
                <a:spcPct val="150000"/>
              </a:lnSpc>
              <a:buFont typeface="Wingdings" panose="05000000000000000000" pitchFamily="2" charset="2"/>
              <a:buChar char="v"/>
            </a:pPr>
            <a:r>
              <a:rPr lang="en-US" dirty="0"/>
              <a:t>Data Encryption</a:t>
            </a:r>
          </a:p>
          <a:p>
            <a:pPr lvl="1" algn="just" fontAlgn="base">
              <a:lnSpc>
                <a:spcPct val="150000"/>
              </a:lnSpc>
              <a:buFont typeface="Wingdings" panose="05000000000000000000" pitchFamily="2" charset="2"/>
              <a:buChar char="v"/>
            </a:pPr>
            <a:r>
              <a:rPr lang="en-US" dirty="0" smtClean="0"/>
              <a:t>Image </a:t>
            </a:r>
            <a:r>
              <a:rPr lang="en-US" dirty="0"/>
              <a:t>&amp; Content Control</a:t>
            </a:r>
          </a:p>
          <a:p>
            <a:pPr lvl="1" algn="just">
              <a:lnSpc>
                <a:spcPct val="150000"/>
              </a:lnSpc>
              <a:buFont typeface="Wingdings" panose="05000000000000000000" pitchFamily="2" charset="2"/>
              <a:buChar char="v"/>
            </a:pPr>
            <a:r>
              <a:rPr lang="en-US" dirty="0" smtClean="0"/>
              <a:t>Spam </a:t>
            </a:r>
            <a:r>
              <a:rPr lang="en-US" dirty="0"/>
              <a:t>filters</a:t>
            </a:r>
          </a:p>
          <a:p>
            <a:pPr lvl="1" algn="just">
              <a:lnSpc>
                <a:spcPct val="150000"/>
              </a:lnSpc>
              <a:buFont typeface="Wingdings" panose="05000000000000000000" pitchFamily="2" charset="2"/>
              <a:buChar char="v"/>
            </a:pPr>
            <a:r>
              <a:rPr lang="en-US" dirty="0"/>
              <a:t>Desktop-based anti-virus/anti-spam applications</a:t>
            </a:r>
          </a:p>
          <a:p>
            <a:endParaRPr lang="en-US" dirty="0"/>
          </a:p>
        </p:txBody>
      </p:sp>
    </p:spTree>
    <p:extLst>
      <p:ext uri="{BB962C8B-B14F-4D97-AF65-F5344CB8AC3E}">
        <p14:creationId xmlns:p14="http://schemas.microsoft.com/office/powerpoint/2010/main" val="2775919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fontAlgn="base">
              <a:buNone/>
            </a:pPr>
            <a:r>
              <a:rPr lang="en-US" b="1" dirty="0"/>
              <a:t>Data Encryption</a:t>
            </a:r>
          </a:p>
          <a:p>
            <a:pPr algn="just" fontAlgn="base">
              <a:lnSpc>
                <a:spcPct val="150000"/>
              </a:lnSpc>
            </a:pPr>
            <a:r>
              <a:rPr lang="en-US" dirty="0"/>
              <a:t>Your email data is at its most vulnerable position when it is in transit. </a:t>
            </a:r>
            <a:endParaRPr lang="en-US" dirty="0" smtClean="0"/>
          </a:p>
          <a:p>
            <a:pPr algn="just" fontAlgn="base">
              <a:lnSpc>
                <a:spcPct val="150000"/>
              </a:lnSpc>
            </a:pPr>
            <a:r>
              <a:rPr lang="en-US" dirty="0" smtClean="0"/>
              <a:t>Generally</a:t>
            </a:r>
            <a:r>
              <a:rPr lang="en-US" dirty="0"/>
              <a:t>, </a:t>
            </a:r>
            <a:r>
              <a:rPr lang="en-US" i="1" dirty="0"/>
              <a:t>it is transmitted in an open format. It allows cybercriminals to intercept these messages in transit and use them to lift confidential data</a:t>
            </a:r>
            <a:r>
              <a:rPr lang="en-US" dirty="0"/>
              <a:t>. </a:t>
            </a:r>
            <a:endParaRPr lang="en-US" dirty="0" smtClean="0"/>
          </a:p>
          <a:p>
            <a:pPr algn="just">
              <a:lnSpc>
                <a:spcPct val="150000"/>
              </a:lnSpc>
            </a:pPr>
            <a:r>
              <a:rPr lang="en-US" dirty="0" smtClean="0"/>
              <a:t>The </a:t>
            </a:r>
            <a:r>
              <a:rPr lang="en-US" dirty="0"/>
              <a:t>ideal solution is to </a:t>
            </a:r>
            <a:r>
              <a:rPr lang="en-US" b="1" dirty="0"/>
              <a:t>encrypt the data</a:t>
            </a:r>
            <a:r>
              <a:rPr lang="en-US" dirty="0"/>
              <a:t> sent through email. </a:t>
            </a:r>
            <a:endParaRPr lang="en-US" dirty="0" smtClean="0"/>
          </a:p>
          <a:p>
            <a:pPr algn="just">
              <a:lnSpc>
                <a:spcPct val="150000"/>
              </a:lnSpc>
            </a:pPr>
            <a:r>
              <a:rPr lang="en-US" dirty="0" smtClean="0"/>
              <a:t>It </a:t>
            </a:r>
            <a:r>
              <a:rPr lang="en-US" dirty="0"/>
              <a:t>is one of the major topics of importance </a:t>
            </a:r>
            <a:r>
              <a:rPr lang="en-US" dirty="0" smtClean="0"/>
              <a:t>regarding email security in cryptography</a:t>
            </a:r>
            <a:r>
              <a:rPr lang="en-US" dirty="0"/>
              <a:t> systems. </a:t>
            </a:r>
            <a:endParaRPr lang="en-US" dirty="0" smtClean="0"/>
          </a:p>
          <a:p>
            <a:pPr algn="just">
              <a:lnSpc>
                <a:spcPct val="150000"/>
              </a:lnSpc>
            </a:pPr>
            <a:r>
              <a:rPr lang="en-US" i="1" dirty="0" smtClean="0"/>
              <a:t>This </a:t>
            </a:r>
            <a:r>
              <a:rPr lang="en-US" i="1" dirty="0"/>
              <a:t>security feature ensures that your outgoing emails are data encrypted in all respects, thereby not allowing any leeway for the hacker to infiltrate them</a:t>
            </a:r>
            <a:r>
              <a:rPr lang="en-US" dirty="0" smtClean="0"/>
              <a:t>.</a:t>
            </a:r>
          </a:p>
          <a:p>
            <a:pPr algn="just">
              <a:lnSpc>
                <a:spcPct val="150000"/>
              </a:lnSpc>
            </a:pPr>
            <a:r>
              <a:rPr lang="en-US" i="1" dirty="0"/>
              <a:t>Encrypting your emails entails that you make it difficult for hackers to access the contents of the emails</a:t>
            </a:r>
            <a:endParaRPr lang="en-US" dirty="0"/>
          </a:p>
        </p:txBody>
      </p:sp>
    </p:spTree>
    <p:extLst>
      <p:ext uri="{BB962C8B-B14F-4D97-AF65-F5344CB8AC3E}">
        <p14:creationId xmlns:p14="http://schemas.microsoft.com/office/powerpoint/2010/main" val="19078395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buNone/>
            </a:pPr>
            <a:r>
              <a:rPr lang="en-US" b="1" dirty="0" smtClean="0"/>
              <a:t>Image </a:t>
            </a:r>
            <a:r>
              <a:rPr lang="en-US" b="1" dirty="0"/>
              <a:t>&amp; Content Control</a:t>
            </a:r>
          </a:p>
          <a:p>
            <a:pPr algn="just" fontAlgn="base">
              <a:lnSpc>
                <a:spcPct val="150000"/>
              </a:lnSpc>
            </a:pPr>
            <a:r>
              <a:rPr lang="en-US" dirty="0"/>
              <a:t>Hackers use emails for phishing purposes. </a:t>
            </a:r>
            <a:endParaRPr lang="en-US" dirty="0" smtClean="0"/>
          </a:p>
          <a:p>
            <a:pPr algn="just" fontAlgn="base">
              <a:lnSpc>
                <a:spcPct val="150000"/>
              </a:lnSpc>
            </a:pPr>
            <a:r>
              <a:rPr lang="en-US" dirty="0" smtClean="0"/>
              <a:t>The </a:t>
            </a:r>
            <a:r>
              <a:rPr lang="en-US" dirty="0"/>
              <a:t>email attachments can contain files, links, and even images. </a:t>
            </a:r>
            <a:endParaRPr lang="en-US" dirty="0" smtClean="0"/>
          </a:p>
          <a:p>
            <a:pPr algn="just" fontAlgn="base">
              <a:lnSpc>
                <a:spcPct val="150000"/>
              </a:lnSpc>
            </a:pPr>
            <a:r>
              <a:rPr lang="en-US" i="1" dirty="0" smtClean="0"/>
              <a:t>There </a:t>
            </a:r>
            <a:r>
              <a:rPr lang="en-US" i="1" dirty="0"/>
              <a:t>have been numerous phishing instances in recent times where cybercriminals managed to transmit malicious software through images</a:t>
            </a:r>
            <a:r>
              <a:rPr lang="en-US" dirty="0"/>
              <a:t>. </a:t>
            </a:r>
            <a:endParaRPr lang="en-US" dirty="0" smtClean="0"/>
          </a:p>
          <a:p>
            <a:pPr algn="just" fontAlgn="base">
              <a:lnSpc>
                <a:spcPct val="150000"/>
              </a:lnSpc>
            </a:pPr>
            <a:r>
              <a:rPr lang="en-US" dirty="0" smtClean="0"/>
              <a:t>Therefore</a:t>
            </a:r>
            <a:r>
              <a:rPr lang="en-US" dirty="0"/>
              <a:t>, it becomes vital for </a:t>
            </a:r>
            <a:r>
              <a:rPr lang="en-US" b="1" dirty="0"/>
              <a:t>email security services</a:t>
            </a:r>
            <a:r>
              <a:rPr lang="en-US" dirty="0"/>
              <a:t> to protect the systems by scanning images, as well. </a:t>
            </a:r>
            <a:endParaRPr lang="en-US" dirty="0" smtClean="0"/>
          </a:p>
          <a:p>
            <a:pPr algn="just" fontAlgn="base">
              <a:lnSpc>
                <a:spcPct val="150000"/>
              </a:lnSpc>
            </a:pPr>
            <a:r>
              <a:rPr lang="en-US" i="1" dirty="0" smtClean="0"/>
              <a:t>It </a:t>
            </a:r>
            <a:r>
              <a:rPr lang="en-US" i="1" dirty="0"/>
              <a:t>is one of the most crucial aspects of </a:t>
            </a:r>
            <a:r>
              <a:rPr lang="en-US" i="1" dirty="0" smtClean="0"/>
              <a:t>email security in information security</a:t>
            </a:r>
            <a:endParaRPr lang="en-US" dirty="0"/>
          </a:p>
          <a:p>
            <a:endParaRPr lang="en-US" dirty="0"/>
          </a:p>
        </p:txBody>
      </p:sp>
    </p:spTree>
    <p:extLst>
      <p:ext uri="{BB962C8B-B14F-4D97-AF65-F5344CB8AC3E}">
        <p14:creationId xmlns:p14="http://schemas.microsoft.com/office/powerpoint/2010/main" val="23181982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b="1" dirty="0" smtClean="0"/>
              <a:t>Spam </a:t>
            </a:r>
            <a:r>
              <a:rPr lang="en-US" b="1" dirty="0"/>
              <a:t>Filters</a:t>
            </a:r>
          </a:p>
          <a:p>
            <a:pPr algn="just">
              <a:lnSpc>
                <a:spcPct val="150000"/>
              </a:lnSpc>
            </a:pPr>
            <a:r>
              <a:rPr lang="en-US" dirty="0" smtClean="0"/>
              <a:t>A </a:t>
            </a:r>
            <a:r>
              <a:rPr lang="en-US" dirty="0"/>
              <a:t>significant proportion of emails that you receive daily are marketing emails. </a:t>
            </a:r>
            <a:endParaRPr lang="en-US" dirty="0" smtClean="0"/>
          </a:p>
          <a:p>
            <a:pPr algn="just">
              <a:lnSpc>
                <a:spcPct val="150000"/>
              </a:lnSpc>
            </a:pPr>
            <a:r>
              <a:rPr lang="en-US" dirty="0" smtClean="0"/>
              <a:t>These </a:t>
            </a:r>
            <a:r>
              <a:rPr lang="en-US" dirty="0"/>
              <a:t>emails clog the email inbox in such a way that you almost miss out on some of the official or essential emails. </a:t>
            </a:r>
            <a:endParaRPr lang="en-US" dirty="0" smtClean="0"/>
          </a:p>
          <a:p>
            <a:pPr algn="just">
              <a:lnSpc>
                <a:spcPct val="150000"/>
              </a:lnSpc>
            </a:pPr>
            <a:r>
              <a:rPr lang="en-US" dirty="0" smtClean="0"/>
              <a:t>Secondly</a:t>
            </a:r>
            <a:r>
              <a:rPr lang="en-US" dirty="0"/>
              <a:t>, </a:t>
            </a:r>
            <a:r>
              <a:rPr lang="en-US" i="1" dirty="0"/>
              <a:t>cybercriminals take advantage of these marketing emails by pushing in their phishing emails</a:t>
            </a:r>
            <a:r>
              <a:rPr lang="en-US" dirty="0"/>
              <a:t>, as well. </a:t>
            </a:r>
            <a:endParaRPr lang="en-US" dirty="0" smtClean="0"/>
          </a:p>
          <a:p>
            <a:pPr algn="just">
              <a:lnSpc>
                <a:spcPct val="150000"/>
              </a:lnSpc>
            </a:pPr>
            <a:r>
              <a:rPr lang="en-US" dirty="0" smtClean="0"/>
              <a:t>An </a:t>
            </a:r>
            <a:r>
              <a:rPr lang="en-US" dirty="0"/>
              <a:t>unsuspecting user might open such emails and click on the malicious links provided in the </a:t>
            </a:r>
            <a:r>
              <a:rPr lang="en-US" b="1" dirty="0"/>
              <a:t>phishing email</a:t>
            </a:r>
            <a:r>
              <a:rPr lang="en-US" dirty="0" smtClean="0"/>
              <a:t>.</a:t>
            </a:r>
          </a:p>
          <a:p>
            <a:pPr algn="just">
              <a:lnSpc>
                <a:spcPct val="150000"/>
              </a:lnSpc>
            </a:pPr>
            <a:r>
              <a:rPr lang="en-US" i="1" dirty="0"/>
              <a:t>Installing spam filters can help in separating these marketing and phishing emails by directing them to a distinctive email inbox</a:t>
            </a:r>
            <a:r>
              <a:rPr lang="en-US" dirty="0"/>
              <a:t>. </a:t>
            </a:r>
          </a:p>
        </p:txBody>
      </p:sp>
    </p:spTree>
    <p:extLst>
      <p:ext uri="{BB962C8B-B14F-4D97-AF65-F5344CB8AC3E}">
        <p14:creationId xmlns:p14="http://schemas.microsoft.com/office/powerpoint/2010/main" val="15951313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a:buNone/>
            </a:pPr>
            <a:r>
              <a:rPr lang="en-US" b="1" dirty="0" smtClean="0"/>
              <a:t>3. </a:t>
            </a:r>
            <a:r>
              <a:rPr lang="en-US" b="1" dirty="0"/>
              <a:t>Interface and Support Services</a:t>
            </a:r>
          </a:p>
          <a:p>
            <a:pPr algn="just">
              <a:lnSpc>
                <a:spcPct val="150000"/>
              </a:lnSpc>
            </a:pPr>
            <a:r>
              <a:rPr lang="en-US" dirty="0"/>
              <a:t>The third layer of the architectural framework is interface layer. </a:t>
            </a:r>
            <a:endParaRPr lang="en-US" dirty="0" smtClean="0"/>
          </a:p>
          <a:p>
            <a:pPr algn="just">
              <a:lnSpc>
                <a:spcPct val="150000"/>
              </a:lnSpc>
            </a:pPr>
            <a:r>
              <a:rPr lang="en-US" dirty="0" smtClean="0"/>
              <a:t>This </a:t>
            </a:r>
            <a:r>
              <a:rPr lang="en-US" dirty="0"/>
              <a:t>layer provides interface for e-commerce applications. </a:t>
            </a:r>
            <a:endParaRPr lang="en-US" dirty="0" smtClean="0"/>
          </a:p>
          <a:p>
            <a:pPr algn="just">
              <a:lnSpc>
                <a:spcPct val="150000"/>
              </a:lnSpc>
            </a:pPr>
            <a:r>
              <a:rPr lang="en-US" dirty="0" smtClean="0"/>
              <a:t>Interactive </a:t>
            </a:r>
            <a:r>
              <a:rPr lang="en-US" dirty="0"/>
              <a:t>catalogs and directory support services are the examples of this layer.</a:t>
            </a:r>
          </a:p>
          <a:p>
            <a:pPr algn="just">
              <a:lnSpc>
                <a:spcPct val="150000"/>
              </a:lnSpc>
            </a:pPr>
            <a:r>
              <a:rPr lang="en-US" dirty="0"/>
              <a:t>Directory services have the functions necessary for information search and access. </a:t>
            </a:r>
            <a:endParaRPr lang="en-US" dirty="0" smtClean="0"/>
          </a:p>
          <a:p>
            <a:pPr algn="just">
              <a:lnSpc>
                <a:spcPct val="150000"/>
              </a:lnSpc>
            </a:pPr>
            <a:r>
              <a:rPr lang="en-US" dirty="0" smtClean="0"/>
              <a:t>The </a:t>
            </a:r>
            <a:r>
              <a:rPr lang="en-US" dirty="0"/>
              <a:t>directories attempt to organize the enormous amount of information and transactions generated to facilitate </a:t>
            </a:r>
            <a:r>
              <a:rPr lang="en-US" dirty="0" smtClean="0"/>
              <a:t>e-commerce</a:t>
            </a:r>
          </a:p>
          <a:p>
            <a:pPr algn="just">
              <a:lnSpc>
                <a:spcPct val="150000"/>
              </a:lnSpc>
            </a:pPr>
            <a:r>
              <a:rPr lang="en-US" dirty="0"/>
              <a:t>The main difference between the interactive catalogs and directory services is that the interactive catalogs deal with people while directory support services interact directly with software applications.</a:t>
            </a:r>
          </a:p>
          <a:p>
            <a:endParaRPr lang="en-US" dirty="0"/>
          </a:p>
        </p:txBody>
      </p:sp>
    </p:spTree>
    <p:extLst>
      <p:ext uri="{BB962C8B-B14F-4D97-AF65-F5344CB8AC3E}">
        <p14:creationId xmlns:p14="http://schemas.microsoft.com/office/powerpoint/2010/main" val="11400312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a:bodyPr>
          <a:lstStyle/>
          <a:p>
            <a:pPr marL="0" indent="0" fontAlgn="base">
              <a:buNone/>
            </a:pPr>
            <a:r>
              <a:rPr lang="en-US" b="1" dirty="0"/>
              <a:t>Anti-virus </a:t>
            </a:r>
            <a:r>
              <a:rPr lang="en-US" b="1" dirty="0" smtClean="0"/>
              <a:t>Protection</a:t>
            </a:r>
          </a:p>
          <a:p>
            <a:pPr algn="just" fontAlgn="base">
              <a:lnSpc>
                <a:spcPct val="150000"/>
              </a:lnSpc>
            </a:pPr>
            <a:r>
              <a:rPr lang="en-US" dirty="0"/>
              <a:t>Hackers send malicious content through such email attachments and spurious links in the messages. </a:t>
            </a:r>
            <a:endParaRPr lang="en-US" dirty="0" smtClean="0"/>
          </a:p>
          <a:p>
            <a:pPr algn="just" fontAlgn="base">
              <a:lnSpc>
                <a:spcPct val="150000"/>
              </a:lnSpc>
            </a:pPr>
            <a:r>
              <a:rPr lang="en-US" dirty="0" smtClean="0"/>
              <a:t>If </a:t>
            </a:r>
            <a:r>
              <a:rPr lang="en-US" dirty="0"/>
              <a:t>a user unwittingly clicks on such links or downloads such files, there are chances of viruses spreading to their information systems. </a:t>
            </a:r>
            <a:endParaRPr lang="en-US" dirty="0" smtClean="0"/>
          </a:p>
          <a:p>
            <a:pPr algn="just" fontAlgn="base">
              <a:lnSpc>
                <a:spcPct val="150000"/>
              </a:lnSpc>
            </a:pPr>
            <a:r>
              <a:rPr lang="en-US" dirty="0" smtClean="0"/>
              <a:t>The </a:t>
            </a:r>
            <a:r>
              <a:rPr lang="en-US" dirty="0"/>
              <a:t>right way to deal with such situations is to have robust </a:t>
            </a:r>
            <a:r>
              <a:rPr lang="en-US" b="1" dirty="0"/>
              <a:t>anti-virus protection</a:t>
            </a:r>
            <a:r>
              <a:rPr lang="en-US" dirty="0"/>
              <a:t>. </a:t>
            </a:r>
            <a:endParaRPr lang="en-US" dirty="0" smtClean="0"/>
          </a:p>
          <a:p>
            <a:pPr algn="just" fontAlgn="base">
              <a:lnSpc>
                <a:spcPct val="150000"/>
              </a:lnSpc>
            </a:pPr>
            <a:r>
              <a:rPr lang="en-US" dirty="0" smtClean="0"/>
              <a:t>This </a:t>
            </a:r>
            <a:r>
              <a:rPr lang="en-US" dirty="0"/>
              <a:t>software program scans each incoming and outgoing email for malicious content and blocks their entry or exit, as the case may be. </a:t>
            </a:r>
            <a:endParaRPr lang="en-US" dirty="0" smtClean="0"/>
          </a:p>
          <a:p>
            <a:pPr algn="just" fontAlgn="base">
              <a:lnSpc>
                <a:spcPct val="150000"/>
              </a:lnSpc>
            </a:pPr>
            <a:r>
              <a:rPr lang="en-US" dirty="0" smtClean="0"/>
              <a:t>Hence</a:t>
            </a:r>
            <a:r>
              <a:rPr lang="en-US" dirty="0"/>
              <a:t>, </a:t>
            </a:r>
            <a:r>
              <a:rPr lang="en-US" i="1" dirty="0"/>
              <a:t>it offers better protection than the spam filters because it identifies and eliminates these viruses that can create havoc with the computer network systems</a:t>
            </a:r>
            <a:r>
              <a:rPr lang="en-US" dirty="0"/>
              <a:t>.</a:t>
            </a:r>
          </a:p>
        </p:txBody>
      </p:sp>
    </p:spTree>
    <p:extLst>
      <p:ext uri="{BB962C8B-B14F-4D97-AF65-F5344CB8AC3E}">
        <p14:creationId xmlns:p14="http://schemas.microsoft.com/office/powerpoint/2010/main" val="14079633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cap="all" dirty="0"/>
              <a:t>ENTERPRISE EMAIL SECURITY BEST PRACTICES</a:t>
            </a:r>
          </a:p>
          <a:p>
            <a:pPr algn="just" fontAlgn="base">
              <a:lnSpc>
                <a:spcPct val="150000"/>
              </a:lnSpc>
            </a:pPr>
            <a:r>
              <a:rPr lang="en-US" dirty="0"/>
              <a:t>Engage employees in ongoing security education around email security risks and how to avoid falling victim to phishing attacks over email.</a:t>
            </a:r>
          </a:p>
          <a:p>
            <a:pPr algn="just" fontAlgn="base">
              <a:lnSpc>
                <a:spcPct val="150000"/>
              </a:lnSpc>
            </a:pPr>
            <a:r>
              <a:rPr lang="en-US" dirty="0"/>
              <a:t>Require employees to use </a:t>
            </a:r>
            <a:r>
              <a:rPr lang="en-US" dirty="0">
                <a:hlinkClick r:id="rId2"/>
              </a:rPr>
              <a:t>strong passwords</a:t>
            </a:r>
            <a:r>
              <a:rPr lang="en-US" dirty="0"/>
              <a:t> and mandate password changes periodically.</a:t>
            </a:r>
          </a:p>
          <a:p>
            <a:pPr algn="just" fontAlgn="base">
              <a:lnSpc>
                <a:spcPct val="150000"/>
              </a:lnSpc>
            </a:pPr>
            <a:r>
              <a:rPr lang="en-US" dirty="0"/>
              <a:t>Utilize </a:t>
            </a:r>
            <a:r>
              <a:rPr lang="en-US" dirty="0">
                <a:hlinkClick r:id="rId3"/>
              </a:rPr>
              <a:t>email encryption</a:t>
            </a:r>
            <a:r>
              <a:rPr lang="en-US" dirty="0"/>
              <a:t> to protect both email content and attachments.</a:t>
            </a:r>
          </a:p>
          <a:p>
            <a:pPr algn="just" fontAlgn="base">
              <a:lnSpc>
                <a:spcPct val="150000"/>
              </a:lnSpc>
            </a:pPr>
            <a:r>
              <a:rPr lang="en-US" dirty="0"/>
              <a:t>Implement security best practices for BYOD if your company allows employees to access corporate email on personal devices.</a:t>
            </a:r>
          </a:p>
          <a:p>
            <a:endParaRPr lang="en-US" dirty="0"/>
          </a:p>
        </p:txBody>
      </p:sp>
    </p:spTree>
    <p:extLst>
      <p:ext uri="{BB962C8B-B14F-4D97-AF65-F5344CB8AC3E}">
        <p14:creationId xmlns:p14="http://schemas.microsoft.com/office/powerpoint/2010/main" val="14187292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fontAlgn="base">
              <a:lnSpc>
                <a:spcPct val="150000"/>
              </a:lnSpc>
            </a:pPr>
            <a:r>
              <a:rPr lang="en-US" dirty="0"/>
              <a:t>Ensure that webmail applications are able to secure logins and use encryption.</a:t>
            </a:r>
          </a:p>
          <a:p>
            <a:pPr algn="just" fontAlgn="base">
              <a:lnSpc>
                <a:spcPct val="150000"/>
              </a:lnSpc>
            </a:pPr>
            <a:r>
              <a:rPr lang="en-US" dirty="0"/>
              <a:t>Implement scanners and other tools to scan messages and block emails containing malware or other malicious files before they reach your end users.</a:t>
            </a:r>
          </a:p>
          <a:p>
            <a:pPr algn="just" fontAlgn="base">
              <a:lnSpc>
                <a:spcPct val="150000"/>
              </a:lnSpc>
            </a:pPr>
            <a:r>
              <a:rPr lang="en-US" dirty="0"/>
              <a:t>Implement a data protection solution to identify sensitive data and prevent it from being lost via email.</a:t>
            </a:r>
          </a:p>
          <a:p>
            <a:endParaRPr lang="en-US" dirty="0"/>
          </a:p>
        </p:txBody>
      </p:sp>
    </p:spTree>
    <p:extLst>
      <p:ext uri="{BB962C8B-B14F-4D97-AF65-F5344CB8AC3E}">
        <p14:creationId xmlns:p14="http://schemas.microsoft.com/office/powerpoint/2010/main" val="31727560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20000"/>
          </a:bodyPr>
          <a:lstStyle/>
          <a:p>
            <a:pPr marL="0" indent="0">
              <a:buNone/>
            </a:pPr>
            <a:r>
              <a:rPr lang="en-US" b="1" cap="all" dirty="0"/>
              <a:t>END USER EMAIL SECURITY BEST PRACTICES</a:t>
            </a:r>
          </a:p>
          <a:p>
            <a:pPr algn="just" fontAlgn="base">
              <a:lnSpc>
                <a:spcPct val="150000"/>
              </a:lnSpc>
            </a:pPr>
            <a:r>
              <a:rPr lang="en-US" dirty="0"/>
              <a:t>Never open attachments or click on links in email messages from unknown senders.</a:t>
            </a:r>
          </a:p>
          <a:p>
            <a:pPr algn="just" fontAlgn="base">
              <a:lnSpc>
                <a:spcPct val="150000"/>
              </a:lnSpc>
            </a:pPr>
            <a:r>
              <a:rPr lang="en-US" dirty="0"/>
              <a:t>Change passwords often and use best practices for creating strong passwords.</a:t>
            </a:r>
          </a:p>
          <a:p>
            <a:pPr algn="just" fontAlgn="base">
              <a:lnSpc>
                <a:spcPct val="150000"/>
              </a:lnSpc>
            </a:pPr>
            <a:r>
              <a:rPr lang="en-US" dirty="0"/>
              <a:t>Never share passwords with anyone, including co-workers.</a:t>
            </a:r>
          </a:p>
          <a:p>
            <a:pPr algn="just" fontAlgn="base">
              <a:lnSpc>
                <a:spcPct val="150000"/>
              </a:lnSpc>
            </a:pPr>
            <a:r>
              <a:rPr lang="en-US" dirty="0"/>
              <a:t>Try to send as little sensitive information as possible via email, and send sensitive information only to recipients who require it.</a:t>
            </a:r>
          </a:p>
          <a:p>
            <a:pPr algn="just" fontAlgn="base">
              <a:lnSpc>
                <a:spcPct val="150000"/>
              </a:lnSpc>
            </a:pPr>
            <a:r>
              <a:rPr lang="en-US" dirty="0"/>
              <a:t>Use spam filters and anti-virus software</a:t>
            </a:r>
            <a:r>
              <a:rPr lang="en-US" dirty="0" smtClean="0"/>
              <a:t>.</a:t>
            </a:r>
          </a:p>
          <a:p>
            <a:pPr algn="just" fontAlgn="base">
              <a:lnSpc>
                <a:spcPct val="150000"/>
              </a:lnSpc>
            </a:pPr>
            <a:r>
              <a:rPr lang="en-US" dirty="0"/>
              <a:t>When working remotely or on a personal device, use VPN software to access corporate email.</a:t>
            </a:r>
          </a:p>
          <a:p>
            <a:pPr algn="just" fontAlgn="base">
              <a:lnSpc>
                <a:spcPct val="150000"/>
              </a:lnSpc>
            </a:pPr>
            <a:r>
              <a:rPr lang="en-US" dirty="0"/>
              <a:t>Avoid accessing company email from public </a:t>
            </a:r>
            <a:r>
              <a:rPr lang="en-US" dirty="0" err="1"/>
              <a:t>wi-fi</a:t>
            </a:r>
            <a:r>
              <a:rPr lang="en-US" dirty="0"/>
              <a:t> connections</a:t>
            </a:r>
            <a:r>
              <a:rPr lang="en-US" dirty="0" smtClean="0"/>
              <a:t>.</a:t>
            </a:r>
            <a:endParaRPr lang="en-US" dirty="0"/>
          </a:p>
          <a:p>
            <a:pPr algn="just">
              <a:lnSpc>
                <a:spcPct val="150000"/>
              </a:lnSpc>
            </a:pPr>
            <a:endParaRPr lang="en-US" dirty="0"/>
          </a:p>
        </p:txBody>
      </p:sp>
    </p:spTree>
    <p:extLst>
      <p:ext uri="{BB962C8B-B14F-4D97-AF65-F5344CB8AC3E}">
        <p14:creationId xmlns:p14="http://schemas.microsoft.com/office/powerpoint/2010/main" val="12046183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1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272</TotalTime>
  <Words>4913</Words>
  <Application>Microsoft Office PowerPoint</Application>
  <PresentationFormat>On-screen Show (4:3)</PresentationFormat>
  <Paragraphs>445</Paragraphs>
  <Slides>93</Slides>
  <Notes>0</Notes>
  <HiddenSlides>0</HiddenSlides>
  <MMClips>0</MMClips>
  <ScaleCrop>false</ScaleCrop>
  <HeadingPairs>
    <vt:vector size="4" baseType="variant">
      <vt:variant>
        <vt:lpstr>Theme</vt:lpstr>
      </vt:variant>
      <vt:variant>
        <vt:i4>2</vt:i4>
      </vt:variant>
      <vt:variant>
        <vt:lpstr>Slide Titles</vt:lpstr>
      </vt:variant>
      <vt:variant>
        <vt:i4>93</vt:i4>
      </vt:variant>
    </vt:vector>
  </HeadingPairs>
  <TitlesOfParts>
    <vt:vector size="95" baseType="lpstr">
      <vt:lpstr>Equity</vt:lpstr>
      <vt:lpstr>1_Equity</vt:lpstr>
      <vt:lpstr>Advance Technology in E-Commerce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 Technology in E-Commerce</dc:title>
  <dc:creator>SAM</dc:creator>
  <cp:lastModifiedBy>SAM</cp:lastModifiedBy>
  <cp:revision>99</cp:revision>
  <dcterms:created xsi:type="dcterms:W3CDTF">2006-08-16T00:00:00Z</dcterms:created>
  <dcterms:modified xsi:type="dcterms:W3CDTF">2021-02-26T09:16:06Z</dcterms:modified>
</cp:coreProperties>
</file>