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79"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0066FF"/>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43FD7-3974-485E-AEE8-9C9E5C435C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CE747045-A9B8-4E3B-A275-0BE5E38C8DC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06EFBEC-4DB6-4495-BBDE-D83AFDF88E69}"/>
              </a:ext>
            </a:extLst>
          </p:cNvPr>
          <p:cNvSpPr>
            <a:spLocks noGrp="1"/>
          </p:cNvSpPr>
          <p:nvPr>
            <p:ph type="dt" sz="half" idx="10"/>
          </p:nvPr>
        </p:nvSpPr>
        <p:spPr/>
        <p:txBody>
          <a:bodyPr/>
          <a:lstStyle/>
          <a:p>
            <a:fld id="{91B52A91-8AFD-43BC-A65F-7FCC85015918}" type="datetimeFigureOut">
              <a:rPr lang="en-IN" smtClean="0"/>
              <a:t>27-10-2021</a:t>
            </a:fld>
            <a:endParaRPr lang="en-IN"/>
          </a:p>
        </p:txBody>
      </p:sp>
      <p:sp>
        <p:nvSpPr>
          <p:cNvPr id="5" name="Footer Placeholder 4">
            <a:extLst>
              <a:ext uri="{FF2B5EF4-FFF2-40B4-BE49-F238E27FC236}">
                <a16:creationId xmlns:a16="http://schemas.microsoft.com/office/drawing/2014/main" id="{B319E004-63BC-44CA-AEE5-BAA05B1E54D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99284BA-B6E8-46ED-949F-AD052EFA2A69}"/>
              </a:ext>
            </a:extLst>
          </p:cNvPr>
          <p:cNvSpPr>
            <a:spLocks noGrp="1"/>
          </p:cNvSpPr>
          <p:nvPr>
            <p:ph type="sldNum" sz="quarter" idx="12"/>
          </p:nvPr>
        </p:nvSpPr>
        <p:spPr/>
        <p:txBody>
          <a:bodyPr/>
          <a:lstStyle/>
          <a:p>
            <a:fld id="{154704A2-B875-4A72-BB29-8F618B6D8355}" type="slidenum">
              <a:rPr lang="en-IN" smtClean="0"/>
              <a:t>‹#›</a:t>
            </a:fld>
            <a:endParaRPr lang="en-IN"/>
          </a:p>
        </p:txBody>
      </p:sp>
    </p:spTree>
    <p:extLst>
      <p:ext uri="{BB962C8B-B14F-4D97-AF65-F5344CB8AC3E}">
        <p14:creationId xmlns:p14="http://schemas.microsoft.com/office/powerpoint/2010/main" val="592748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1BC31-0776-4614-8324-88459B478EF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A3297A2-2016-4662-8347-3D1F21CAD4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65F713D-924A-4205-85E7-5007FF51FB8C}"/>
              </a:ext>
            </a:extLst>
          </p:cNvPr>
          <p:cNvSpPr>
            <a:spLocks noGrp="1"/>
          </p:cNvSpPr>
          <p:nvPr>
            <p:ph type="dt" sz="half" idx="10"/>
          </p:nvPr>
        </p:nvSpPr>
        <p:spPr/>
        <p:txBody>
          <a:bodyPr/>
          <a:lstStyle/>
          <a:p>
            <a:fld id="{91B52A91-8AFD-43BC-A65F-7FCC85015918}" type="datetimeFigureOut">
              <a:rPr lang="en-IN" smtClean="0"/>
              <a:t>27-10-2021</a:t>
            </a:fld>
            <a:endParaRPr lang="en-IN"/>
          </a:p>
        </p:txBody>
      </p:sp>
      <p:sp>
        <p:nvSpPr>
          <p:cNvPr id="5" name="Footer Placeholder 4">
            <a:extLst>
              <a:ext uri="{FF2B5EF4-FFF2-40B4-BE49-F238E27FC236}">
                <a16:creationId xmlns:a16="http://schemas.microsoft.com/office/drawing/2014/main" id="{16988D8C-3875-492D-AE7F-86EC9F4E32F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6D1463E-773F-4125-9DE7-D1A6EE551FAA}"/>
              </a:ext>
            </a:extLst>
          </p:cNvPr>
          <p:cNvSpPr>
            <a:spLocks noGrp="1"/>
          </p:cNvSpPr>
          <p:nvPr>
            <p:ph type="sldNum" sz="quarter" idx="12"/>
          </p:nvPr>
        </p:nvSpPr>
        <p:spPr/>
        <p:txBody>
          <a:bodyPr/>
          <a:lstStyle/>
          <a:p>
            <a:fld id="{154704A2-B875-4A72-BB29-8F618B6D8355}" type="slidenum">
              <a:rPr lang="en-IN" smtClean="0"/>
              <a:t>‹#›</a:t>
            </a:fld>
            <a:endParaRPr lang="en-IN"/>
          </a:p>
        </p:txBody>
      </p:sp>
    </p:spTree>
    <p:extLst>
      <p:ext uri="{BB962C8B-B14F-4D97-AF65-F5344CB8AC3E}">
        <p14:creationId xmlns:p14="http://schemas.microsoft.com/office/powerpoint/2010/main" val="953293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029967-456C-4FCE-99A8-20CE89A0FDC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96EECF5-6ED3-426E-B1AB-7F38287B1BD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46A550-D5BF-4E66-8EA6-D3DBED5289C2}"/>
              </a:ext>
            </a:extLst>
          </p:cNvPr>
          <p:cNvSpPr>
            <a:spLocks noGrp="1"/>
          </p:cNvSpPr>
          <p:nvPr>
            <p:ph type="dt" sz="half" idx="10"/>
          </p:nvPr>
        </p:nvSpPr>
        <p:spPr/>
        <p:txBody>
          <a:bodyPr/>
          <a:lstStyle/>
          <a:p>
            <a:fld id="{91B52A91-8AFD-43BC-A65F-7FCC85015918}" type="datetimeFigureOut">
              <a:rPr lang="en-IN" smtClean="0"/>
              <a:t>27-10-2021</a:t>
            </a:fld>
            <a:endParaRPr lang="en-IN"/>
          </a:p>
        </p:txBody>
      </p:sp>
      <p:sp>
        <p:nvSpPr>
          <p:cNvPr id="5" name="Footer Placeholder 4">
            <a:extLst>
              <a:ext uri="{FF2B5EF4-FFF2-40B4-BE49-F238E27FC236}">
                <a16:creationId xmlns:a16="http://schemas.microsoft.com/office/drawing/2014/main" id="{F804F985-551E-456C-B7B5-582B44BD838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24F16C7-912D-41DE-8A89-2747C3D732A2}"/>
              </a:ext>
            </a:extLst>
          </p:cNvPr>
          <p:cNvSpPr>
            <a:spLocks noGrp="1"/>
          </p:cNvSpPr>
          <p:nvPr>
            <p:ph type="sldNum" sz="quarter" idx="12"/>
          </p:nvPr>
        </p:nvSpPr>
        <p:spPr/>
        <p:txBody>
          <a:bodyPr/>
          <a:lstStyle/>
          <a:p>
            <a:fld id="{154704A2-B875-4A72-BB29-8F618B6D8355}" type="slidenum">
              <a:rPr lang="en-IN" smtClean="0"/>
              <a:t>‹#›</a:t>
            </a:fld>
            <a:endParaRPr lang="en-IN"/>
          </a:p>
        </p:txBody>
      </p:sp>
    </p:spTree>
    <p:extLst>
      <p:ext uri="{BB962C8B-B14F-4D97-AF65-F5344CB8AC3E}">
        <p14:creationId xmlns:p14="http://schemas.microsoft.com/office/powerpoint/2010/main" val="364066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BC8A4-DBF8-47DF-9A9D-14E241E7E28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4808D63-5E69-48DF-AF2D-57DE8F0E0D1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65AFCA3-3FFF-4BD2-9DBC-C1B306BC9971}"/>
              </a:ext>
            </a:extLst>
          </p:cNvPr>
          <p:cNvSpPr>
            <a:spLocks noGrp="1"/>
          </p:cNvSpPr>
          <p:nvPr>
            <p:ph type="dt" sz="half" idx="10"/>
          </p:nvPr>
        </p:nvSpPr>
        <p:spPr/>
        <p:txBody>
          <a:bodyPr/>
          <a:lstStyle/>
          <a:p>
            <a:fld id="{91B52A91-8AFD-43BC-A65F-7FCC85015918}" type="datetimeFigureOut">
              <a:rPr lang="en-IN" smtClean="0"/>
              <a:t>27-10-2021</a:t>
            </a:fld>
            <a:endParaRPr lang="en-IN"/>
          </a:p>
        </p:txBody>
      </p:sp>
      <p:sp>
        <p:nvSpPr>
          <p:cNvPr id="5" name="Footer Placeholder 4">
            <a:extLst>
              <a:ext uri="{FF2B5EF4-FFF2-40B4-BE49-F238E27FC236}">
                <a16:creationId xmlns:a16="http://schemas.microsoft.com/office/drawing/2014/main" id="{3D553B0C-DDC9-46AB-9819-22189137EBF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BED3521-325D-4B91-A094-9D7162200294}"/>
              </a:ext>
            </a:extLst>
          </p:cNvPr>
          <p:cNvSpPr>
            <a:spLocks noGrp="1"/>
          </p:cNvSpPr>
          <p:nvPr>
            <p:ph type="sldNum" sz="quarter" idx="12"/>
          </p:nvPr>
        </p:nvSpPr>
        <p:spPr/>
        <p:txBody>
          <a:bodyPr/>
          <a:lstStyle/>
          <a:p>
            <a:fld id="{154704A2-B875-4A72-BB29-8F618B6D8355}" type="slidenum">
              <a:rPr lang="en-IN" smtClean="0"/>
              <a:t>‹#›</a:t>
            </a:fld>
            <a:endParaRPr lang="en-IN"/>
          </a:p>
        </p:txBody>
      </p:sp>
    </p:spTree>
    <p:extLst>
      <p:ext uri="{BB962C8B-B14F-4D97-AF65-F5344CB8AC3E}">
        <p14:creationId xmlns:p14="http://schemas.microsoft.com/office/powerpoint/2010/main" val="3770940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CE326-8D3E-445C-9670-277D035C27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1F0DE43-6D8B-45FF-8224-E6E4CD491C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99B8AA-EF99-4F70-B7FA-FAF098C91486}"/>
              </a:ext>
            </a:extLst>
          </p:cNvPr>
          <p:cNvSpPr>
            <a:spLocks noGrp="1"/>
          </p:cNvSpPr>
          <p:nvPr>
            <p:ph type="dt" sz="half" idx="10"/>
          </p:nvPr>
        </p:nvSpPr>
        <p:spPr/>
        <p:txBody>
          <a:bodyPr/>
          <a:lstStyle/>
          <a:p>
            <a:fld id="{91B52A91-8AFD-43BC-A65F-7FCC85015918}" type="datetimeFigureOut">
              <a:rPr lang="en-IN" smtClean="0"/>
              <a:t>27-10-2021</a:t>
            </a:fld>
            <a:endParaRPr lang="en-IN"/>
          </a:p>
        </p:txBody>
      </p:sp>
      <p:sp>
        <p:nvSpPr>
          <p:cNvPr id="5" name="Footer Placeholder 4">
            <a:extLst>
              <a:ext uri="{FF2B5EF4-FFF2-40B4-BE49-F238E27FC236}">
                <a16:creationId xmlns:a16="http://schemas.microsoft.com/office/drawing/2014/main" id="{70345A02-8D5C-4217-98C8-FDEC1FC98B9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54C5F58-5874-4B36-A2D4-1C21E67277CD}"/>
              </a:ext>
            </a:extLst>
          </p:cNvPr>
          <p:cNvSpPr>
            <a:spLocks noGrp="1"/>
          </p:cNvSpPr>
          <p:nvPr>
            <p:ph type="sldNum" sz="quarter" idx="12"/>
          </p:nvPr>
        </p:nvSpPr>
        <p:spPr/>
        <p:txBody>
          <a:bodyPr/>
          <a:lstStyle/>
          <a:p>
            <a:fld id="{154704A2-B875-4A72-BB29-8F618B6D8355}" type="slidenum">
              <a:rPr lang="en-IN" smtClean="0"/>
              <a:t>‹#›</a:t>
            </a:fld>
            <a:endParaRPr lang="en-IN"/>
          </a:p>
        </p:txBody>
      </p:sp>
    </p:spTree>
    <p:extLst>
      <p:ext uri="{BB962C8B-B14F-4D97-AF65-F5344CB8AC3E}">
        <p14:creationId xmlns:p14="http://schemas.microsoft.com/office/powerpoint/2010/main" val="2932622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168B7-85D2-4C0B-BE21-B03E1CD54DE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AF49DD9-B220-43CB-B155-7A2FAE8DFF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5BAA4FA3-E751-4C94-8AC3-8A89E772B2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B5AF6F30-EC82-4E33-8DE0-A2857C7E2210}"/>
              </a:ext>
            </a:extLst>
          </p:cNvPr>
          <p:cNvSpPr>
            <a:spLocks noGrp="1"/>
          </p:cNvSpPr>
          <p:nvPr>
            <p:ph type="dt" sz="half" idx="10"/>
          </p:nvPr>
        </p:nvSpPr>
        <p:spPr/>
        <p:txBody>
          <a:bodyPr/>
          <a:lstStyle/>
          <a:p>
            <a:fld id="{91B52A91-8AFD-43BC-A65F-7FCC85015918}" type="datetimeFigureOut">
              <a:rPr lang="en-IN" smtClean="0"/>
              <a:t>27-10-2021</a:t>
            </a:fld>
            <a:endParaRPr lang="en-IN"/>
          </a:p>
        </p:txBody>
      </p:sp>
      <p:sp>
        <p:nvSpPr>
          <p:cNvPr id="6" name="Footer Placeholder 5">
            <a:extLst>
              <a:ext uri="{FF2B5EF4-FFF2-40B4-BE49-F238E27FC236}">
                <a16:creationId xmlns:a16="http://schemas.microsoft.com/office/drawing/2014/main" id="{C46DED7A-F7AD-4EAF-ABD7-354DBCA139E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317FFB5-B086-4CC6-AB73-8991D2F68827}"/>
              </a:ext>
            </a:extLst>
          </p:cNvPr>
          <p:cNvSpPr>
            <a:spLocks noGrp="1"/>
          </p:cNvSpPr>
          <p:nvPr>
            <p:ph type="sldNum" sz="quarter" idx="12"/>
          </p:nvPr>
        </p:nvSpPr>
        <p:spPr/>
        <p:txBody>
          <a:bodyPr/>
          <a:lstStyle/>
          <a:p>
            <a:fld id="{154704A2-B875-4A72-BB29-8F618B6D8355}" type="slidenum">
              <a:rPr lang="en-IN" smtClean="0"/>
              <a:t>‹#›</a:t>
            </a:fld>
            <a:endParaRPr lang="en-IN"/>
          </a:p>
        </p:txBody>
      </p:sp>
    </p:spTree>
    <p:extLst>
      <p:ext uri="{BB962C8B-B14F-4D97-AF65-F5344CB8AC3E}">
        <p14:creationId xmlns:p14="http://schemas.microsoft.com/office/powerpoint/2010/main" val="1653444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6785A-1EE5-4463-9B91-051B435779FC}"/>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425E200-8FFC-41D5-8203-917123EBD0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1B6CFB-EED7-44FE-8A9F-B8847350C4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456E21E-145D-448E-9ED2-AA56F383FA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7A72FF3-98CF-4DEC-A5E0-14188F37E0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478A1F04-ACA3-48C2-83D2-CA0F8C4EF273}"/>
              </a:ext>
            </a:extLst>
          </p:cNvPr>
          <p:cNvSpPr>
            <a:spLocks noGrp="1"/>
          </p:cNvSpPr>
          <p:nvPr>
            <p:ph type="dt" sz="half" idx="10"/>
          </p:nvPr>
        </p:nvSpPr>
        <p:spPr/>
        <p:txBody>
          <a:bodyPr/>
          <a:lstStyle/>
          <a:p>
            <a:fld id="{91B52A91-8AFD-43BC-A65F-7FCC85015918}" type="datetimeFigureOut">
              <a:rPr lang="en-IN" smtClean="0"/>
              <a:t>27-10-2021</a:t>
            </a:fld>
            <a:endParaRPr lang="en-IN"/>
          </a:p>
        </p:txBody>
      </p:sp>
      <p:sp>
        <p:nvSpPr>
          <p:cNvPr id="8" name="Footer Placeholder 7">
            <a:extLst>
              <a:ext uri="{FF2B5EF4-FFF2-40B4-BE49-F238E27FC236}">
                <a16:creationId xmlns:a16="http://schemas.microsoft.com/office/drawing/2014/main" id="{31893B47-BFC4-49C6-B609-66B256FE8B9E}"/>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54DC777A-1D89-46CA-A90A-F7FC6A9E3300}"/>
              </a:ext>
            </a:extLst>
          </p:cNvPr>
          <p:cNvSpPr>
            <a:spLocks noGrp="1"/>
          </p:cNvSpPr>
          <p:nvPr>
            <p:ph type="sldNum" sz="quarter" idx="12"/>
          </p:nvPr>
        </p:nvSpPr>
        <p:spPr/>
        <p:txBody>
          <a:bodyPr/>
          <a:lstStyle/>
          <a:p>
            <a:fld id="{154704A2-B875-4A72-BB29-8F618B6D8355}" type="slidenum">
              <a:rPr lang="en-IN" smtClean="0"/>
              <a:t>‹#›</a:t>
            </a:fld>
            <a:endParaRPr lang="en-IN"/>
          </a:p>
        </p:txBody>
      </p:sp>
    </p:spTree>
    <p:extLst>
      <p:ext uri="{BB962C8B-B14F-4D97-AF65-F5344CB8AC3E}">
        <p14:creationId xmlns:p14="http://schemas.microsoft.com/office/powerpoint/2010/main" val="4257793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B29C1-4628-4062-BCE8-2847573FC7E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91DC260-67D5-4E5E-8AFF-9FAFDBFB2E2F}"/>
              </a:ext>
            </a:extLst>
          </p:cNvPr>
          <p:cNvSpPr>
            <a:spLocks noGrp="1"/>
          </p:cNvSpPr>
          <p:nvPr>
            <p:ph type="dt" sz="half" idx="10"/>
          </p:nvPr>
        </p:nvSpPr>
        <p:spPr/>
        <p:txBody>
          <a:bodyPr/>
          <a:lstStyle/>
          <a:p>
            <a:fld id="{91B52A91-8AFD-43BC-A65F-7FCC85015918}" type="datetimeFigureOut">
              <a:rPr lang="en-IN" smtClean="0"/>
              <a:t>27-10-2021</a:t>
            </a:fld>
            <a:endParaRPr lang="en-IN"/>
          </a:p>
        </p:txBody>
      </p:sp>
      <p:sp>
        <p:nvSpPr>
          <p:cNvPr id="4" name="Footer Placeholder 3">
            <a:extLst>
              <a:ext uri="{FF2B5EF4-FFF2-40B4-BE49-F238E27FC236}">
                <a16:creationId xmlns:a16="http://schemas.microsoft.com/office/drawing/2014/main" id="{BC6EA4D7-E83B-47B9-972F-5AE2D1A4ACD2}"/>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5FBC269-D283-4811-AC9D-30EB45FD89E8}"/>
              </a:ext>
            </a:extLst>
          </p:cNvPr>
          <p:cNvSpPr>
            <a:spLocks noGrp="1"/>
          </p:cNvSpPr>
          <p:nvPr>
            <p:ph type="sldNum" sz="quarter" idx="12"/>
          </p:nvPr>
        </p:nvSpPr>
        <p:spPr/>
        <p:txBody>
          <a:bodyPr/>
          <a:lstStyle/>
          <a:p>
            <a:fld id="{154704A2-B875-4A72-BB29-8F618B6D8355}" type="slidenum">
              <a:rPr lang="en-IN" smtClean="0"/>
              <a:t>‹#›</a:t>
            </a:fld>
            <a:endParaRPr lang="en-IN"/>
          </a:p>
        </p:txBody>
      </p:sp>
    </p:spTree>
    <p:extLst>
      <p:ext uri="{BB962C8B-B14F-4D97-AF65-F5344CB8AC3E}">
        <p14:creationId xmlns:p14="http://schemas.microsoft.com/office/powerpoint/2010/main" val="3072282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D3A0E9-66F4-4A46-96CC-84224544272F}"/>
              </a:ext>
            </a:extLst>
          </p:cNvPr>
          <p:cNvSpPr>
            <a:spLocks noGrp="1"/>
          </p:cNvSpPr>
          <p:nvPr>
            <p:ph type="dt" sz="half" idx="10"/>
          </p:nvPr>
        </p:nvSpPr>
        <p:spPr/>
        <p:txBody>
          <a:bodyPr/>
          <a:lstStyle/>
          <a:p>
            <a:fld id="{91B52A91-8AFD-43BC-A65F-7FCC85015918}" type="datetimeFigureOut">
              <a:rPr lang="en-IN" smtClean="0"/>
              <a:t>27-10-2021</a:t>
            </a:fld>
            <a:endParaRPr lang="en-IN"/>
          </a:p>
        </p:txBody>
      </p:sp>
      <p:sp>
        <p:nvSpPr>
          <p:cNvPr id="3" name="Footer Placeholder 2">
            <a:extLst>
              <a:ext uri="{FF2B5EF4-FFF2-40B4-BE49-F238E27FC236}">
                <a16:creationId xmlns:a16="http://schemas.microsoft.com/office/drawing/2014/main" id="{ACDE9074-843E-4C2E-84DA-637068239F77}"/>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FA878F18-3BA7-4232-BD75-501367E73A3B}"/>
              </a:ext>
            </a:extLst>
          </p:cNvPr>
          <p:cNvSpPr>
            <a:spLocks noGrp="1"/>
          </p:cNvSpPr>
          <p:nvPr>
            <p:ph type="sldNum" sz="quarter" idx="12"/>
          </p:nvPr>
        </p:nvSpPr>
        <p:spPr/>
        <p:txBody>
          <a:bodyPr/>
          <a:lstStyle/>
          <a:p>
            <a:fld id="{154704A2-B875-4A72-BB29-8F618B6D8355}" type="slidenum">
              <a:rPr lang="en-IN" smtClean="0"/>
              <a:t>‹#›</a:t>
            </a:fld>
            <a:endParaRPr lang="en-IN"/>
          </a:p>
        </p:txBody>
      </p:sp>
    </p:spTree>
    <p:extLst>
      <p:ext uri="{BB962C8B-B14F-4D97-AF65-F5344CB8AC3E}">
        <p14:creationId xmlns:p14="http://schemas.microsoft.com/office/powerpoint/2010/main" val="12610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6A746-3C35-431B-857E-493D41CC7D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327A363-4854-4D84-A0D1-6CB5EC280D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4A5B9164-036D-445A-BD44-A921C6A50F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F03D84-923A-4C87-BEA1-C035799E3ECD}"/>
              </a:ext>
            </a:extLst>
          </p:cNvPr>
          <p:cNvSpPr>
            <a:spLocks noGrp="1"/>
          </p:cNvSpPr>
          <p:nvPr>
            <p:ph type="dt" sz="half" idx="10"/>
          </p:nvPr>
        </p:nvSpPr>
        <p:spPr/>
        <p:txBody>
          <a:bodyPr/>
          <a:lstStyle/>
          <a:p>
            <a:fld id="{91B52A91-8AFD-43BC-A65F-7FCC85015918}" type="datetimeFigureOut">
              <a:rPr lang="en-IN" smtClean="0"/>
              <a:t>27-10-2021</a:t>
            </a:fld>
            <a:endParaRPr lang="en-IN"/>
          </a:p>
        </p:txBody>
      </p:sp>
      <p:sp>
        <p:nvSpPr>
          <p:cNvPr id="6" name="Footer Placeholder 5">
            <a:extLst>
              <a:ext uri="{FF2B5EF4-FFF2-40B4-BE49-F238E27FC236}">
                <a16:creationId xmlns:a16="http://schemas.microsoft.com/office/drawing/2014/main" id="{7863A08E-43E6-44CA-ABE6-982658BB206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BB021E9-E63B-44B1-9716-DED30BF80323}"/>
              </a:ext>
            </a:extLst>
          </p:cNvPr>
          <p:cNvSpPr>
            <a:spLocks noGrp="1"/>
          </p:cNvSpPr>
          <p:nvPr>
            <p:ph type="sldNum" sz="quarter" idx="12"/>
          </p:nvPr>
        </p:nvSpPr>
        <p:spPr/>
        <p:txBody>
          <a:bodyPr/>
          <a:lstStyle/>
          <a:p>
            <a:fld id="{154704A2-B875-4A72-BB29-8F618B6D8355}" type="slidenum">
              <a:rPr lang="en-IN" smtClean="0"/>
              <a:t>‹#›</a:t>
            </a:fld>
            <a:endParaRPr lang="en-IN"/>
          </a:p>
        </p:txBody>
      </p:sp>
    </p:spTree>
    <p:extLst>
      <p:ext uri="{BB962C8B-B14F-4D97-AF65-F5344CB8AC3E}">
        <p14:creationId xmlns:p14="http://schemas.microsoft.com/office/powerpoint/2010/main" val="2527151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B2ACD-3213-4AB1-BDE6-81AE63426C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85D1C099-327D-42BB-9F78-2EEFEE8A12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07CFB0FC-8F52-46F0-8A8B-0FDDC4A1E9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1A0F92-E9F0-41F8-B3A4-B015A200D8CA}"/>
              </a:ext>
            </a:extLst>
          </p:cNvPr>
          <p:cNvSpPr>
            <a:spLocks noGrp="1"/>
          </p:cNvSpPr>
          <p:nvPr>
            <p:ph type="dt" sz="half" idx="10"/>
          </p:nvPr>
        </p:nvSpPr>
        <p:spPr/>
        <p:txBody>
          <a:bodyPr/>
          <a:lstStyle/>
          <a:p>
            <a:fld id="{91B52A91-8AFD-43BC-A65F-7FCC85015918}" type="datetimeFigureOut">
              <a:rPr lang="en-IN" smtClean="0"/>
              <a:t>27-10-2021</a:t>
            </a:fld>
            <a:endParaRPr lang="en-IN"/>
          </a:p>
        </p:txBody>
      </p:sp>
      <p:sp>
        <p:nvSpPr>
          <p:cNvPr id="6" name="Footer Placeholder 5">
            <a:extLst>
              <a:ext uri="{FF2B5EF4-FFF2-40B4-BE49-F238E27FC236}">
                <a16:creationId xmlns:a16="http://schemas.microsoft.com/office/drawing/2014/main" id="{1F9265A6-5B38-4CC3-9F04-B8C7FBDE67FF}"/>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48B37C2-354D-4EC6-AEC7-FAE221B8A2B1}"/>
              </a:ext>
            </a:extLst>
          </p:cNvPr>
          <p:cNvSpPr>
            <a:spLocks noGrp="1"/>
          </p:cNvSpPr>
          <p:nvPr>
            <p:ph type="sldNum" sz="quarter" idx="12"/>
          </p:nvPr>
        </p:nvSpPr>
        <p:spPr/>
        <p:txBody>
          <a:bodyPr/>
          <a:lstStyle/>
          <a:p>
            <a:fld id="{154704A2-B875-4A72-BB29-8F618B6D8355}" type="slidenum">
              <a:rPr lang="en-IN" smtClean="0"/>
              <a:t>‹#›</a:t>
            </a:fld>
            <a:endParaRPr lang="en-IN"/>
          </a:p>
        </p:txBody>
      </p:sp>
    </p:spTree>
    <p:extLst>
      <p:ext uri="{BB962C8B-B14F-4D97-AF65-F5344CB8AC3E}">
        <p14:creationId xmlns:p14="http://schemas.microsoft.com/office/powerpoint/2010/main" val="4220755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3B9194-C667-46CA-9237-B2490880C69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194AC8C-A2E5-4F91-97CA-B461766B2B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94BCAE3-9CB4-4915-A756-0716292CD4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B52A91-8AFD-43BC-A65F-7FCC85015918}" type="datetimeFigureOut">
              <a:rPr lang="en-IN" smtClean="0"/>
              <a:t>27-10-2021</a:t>
            </a:fld>
            <a:endParaRPr lang="en-IN"/>
          </a:p>
        </p:txBody>
      </p:sp>
      <p:sp>
        <p:nvSpPr>
          <p:cNvPr id="5" name="Footer Placeholder 4">
            <a:extLst>
              <a:ext uri="{FF2B5EF4-FFF2-40B4-BE49-F238E27FC236}">
                <a16:creationId xmlns:a16="http://schemas.microsoft.com/office/drawing/2014/main" id="{ECD7CE89-D7A0-4567-8561-75DAAAF91A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674133F-4928-446A-AD11-7632D88D6A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4704A2-B875-4A72-BB29-8F618B6D8355}" type="slidenum">
              <a:rPr lang="en-IN" smtClean="0"/>
              <a:t>‹#›</a:t>
            </a:fld>
            <a:endParaRPr lang="en-IN"/>
          </a:p>
        </p:txBody>
      </p:sp>
    </p:spTree>
    <p:extLst>
      <p:ext uri="{BB962C8B-B14F-4D97-AF65-F5344CB8AC3E}">
        <p14:creationId xmlns:p14="http://schemas.microsoft.com/office/powerpoint/2010/main" val="1208962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79E05-FDF0-46F4-8556-0B25201771DC}"/>
              </a:ext>
            </a:extLst>
          </p:cNvPr>
          <p:cNvSpPr>
            <a:spLocks noGrp="1"/>
          </p:cNvSpPr>
          <p:nvPr>
            <p:ph type="ctrTitle"/>
          </p:nvPr>
        </p:nvSpPr>
        <p:spPr>
          <a:xfrm>
            <a:off x="1630532" y="1935332"/>
            <a:ext cx="9144000" cy="2817505"/>
          </a:xfrm>
        </p:spPr>
        <p:txBody>
          <a:bodyPr>
            <a:noAutofit/>
          </a:bodyPr>
          <a:lstStyle/>
          <a:p>
            <a:r>
              <a:rPr lang="en-US" b="1" i="1" u="sng" dirty="0">
                <a:solidFill>
                  <a:srgbClr val="7030A0"/>
                </a:solidFill>
                <a:effectLst>
                  <a:outerShdw blurRad="38100" dist="38100" dir="2700000" algn="tl">
                    <a:srgbClr val="000000">
                      <a:alpha val="43137"/>
                    </a:srgbClr>
                  </a:outerShdw>
                </a:effectLst>
              </a:rPr>
              <a:t>Module 2</a:t>
            </a:r>
            <a:br>
              <a:rPr lang="en-US" b="1" i="1" u="sng" dirty="0">
                <a:solidFill>
                  <a:srgbClr val="7030A0"/>
                </a:solidFill>
                <a:effectLst>
                  <a:outerShdw blurRad="38100" dist="38100" dir="2700000" algn="tl">
                    <a:srgbClr val="000000">
                      <a:alpha val="43137"/>
                    </a:srgbClr>
                  </a:outerShdw>
                </a:effectLst>
              </a:rPr>
            </a:br>
            <a:r>
              <a:rPr lang="en-US" b="1" i="1" u="sng" dirty="0">
                <a:solidFill>
                  <a:srgbClr val="7030A0"/>
                </a:solidFill>
                <a:effectLst>
                  <a:outerShdw blurRad="38100" dist="38100" dir="2700000" algn="tl">
                    <a:srgbClr val="000000">
                      <a:alpha val="43137"/>
                    </a:srgbClr>
                  </a:outerShdw>
                </a:effectLst>
              </a:rPr>
              <a:t>Business &amp; Society</a:t>
            </a:r>
            <a:br>
              <a:rPr lang="en-US" b="1" i="1" u="sng" dirty="0">
                <a:solidFill>
                  <a:srgbClr val="7030A0"/>
                </a:solidFill>
                <a:effectLst>
                  <a:outerShdw blurRad="38100" dist="38100" dir="2700000" algn="tl">
                    <a:srgbClr val="000000">
                      <a:alpha val="43137"/>
                    </a:srgbClr>
                  </a:outerShdw>
                </a:effectLst>
              </a:rPr>
            </a:br>
            <a:endParaRPr lang="en-IN" b="1" i="1" u="sng" dirty="0">
              <a:solidFill>
                <a:srgbClr val="7030A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50086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DDECF0-50C2-42D0-ACE1-10B77249AB3C}"/>
              </a:ext>
            </a:extLst>
          </p:cNvPr>
          <p:cNvSpPr>
            <a:spLocks noGrp="1"/>
          </p:cNvSpPr>
          <p:nvPr>
            <p:ph idx="1"/>
          </p:nvPr>
        </p:nvSpPr>
        <p:spPr>
          <a:xfrm>
            <a:off x="88777" y="204186"/>
            <a:ext cx="12038120" cy="6560598"/>
          </a:xfrm>
        </p:spPr>
        <p:txBody>
          <a:bodyPr/>
          <a:lstStyle/>
          <a:p>
            <a:r>
              <a:rPr lang="en-US" dirty="0"/>
              <a:t>Business malpractices have the potential to inflict enormous  harm on individuals, on communities &amp;  on the environment.  Through helping us to understand more about causes &amp; consequences of these malpractices, business ethics helps to create mutual trust &amp; confidence in relationship</a:t>
            </a:r>
          </a:p>
          <a:p>
            <a:endParaRPr lang="en-US" dirty="0"/>
          </a:p>
          <a:p>
            <a:r>
              <a:rPr lang="en-US" dirty="0"/>
              <a:t>The dd being placed on the business to be ethical by its various stake holders are  constantly becoming  more complex  &amp; more challenging . Business ethics provides  the means to appreciate &amp; understand   these challenges more clearly, in order that firms can meet these ethical expectation more effectively.</a:t>
            </a:r>
          </a:p>
          <a:p>
            <a:endParaRPr lang="en-US" dirty="0"/>
          </a:p>
          <a:p>
            <a:r>
              <a:rPr lang="en-US" dirty="0"/>
              <a:t>Business ethics can help to improve ethical decision making by providing managers with appropriate  knowledge &amp; tools that allows them to correctly identify , diagnose, </a:t>
            </a:r>
            <a:r>
              <a:rPr lang="en-US" dirty="0" err="1"/>
              <a:t>analyse</a:t>
            </a:r>
            <a:r>
              <a:rPr lang="en-US" dirty="0"/>
              <a:t> , &amp; provide solutions to the ethical problems &amp; dilemmas they are confronted with</a:t>
            </a:r>
            <a:endParaRPr lang="en-IN" dirty="0"/>
          </a:p>
        </p:txBody>
      </p:sp>
    </p:spTree>
    <p:extLst>
      <p:ext uri="{BB962C8B-B14F-4D97-AF65-F5344CB8AC3E}">
        <p14:creationId xmlns:p14="http://schemas.microsoft.com/office/powerpoint/2010/main" val="3742408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E7FFB-B75B-4BC6-B69B-75C8F87C3DBB}"/>
              </a:ext>
            </a:extLst>
          </p:cNvPr>
          <p:cNvSpPr>
            <a:spLocks noGrp="1"/>
          </p:cNvSpPr>
          <p:nvPr>
            <p:ph idx="1"/>
          </p:nvPr>
        </p:nvSpPr>
        <p:spPr>
          <a:xfrm>
            <a:off x="213063" y="150920"/>
            <a:ext cx="11798423" cy="6578354"/>
          </a:xfrm>
        </p:spPr>
        <p:txBody>
          <a:bodyPr/>
          <a:lstStyle/>
          <a:p>
            <a:r>
              <a:rPr lang="en-US" dirty="0"/>
              <a:t>Business ethics can provide us with the ability to assess the benefits &amp; problems  associated with different ways of managing ethics in </a:t>
            </a:r>
            <a:r>
              <a:rPr lang="en-US" dirty="0" err="1"/>
              <a:t>organisations</a:t>
            </a:r>
            <a:endParaRPr lang="en-US" dirty="0"/>
          </a:p>
          <a:p>
            <a:r>
              <a:rPr lang="en-US" dirty="0"/>
              <a:t>In the age of complexity in business fields , competition is increasing day by day . Good  ethical standard helps the business to face the challenges</a:t>
            </a:r>
            <a:endParaRPr lang="en-IN" dirty="0"/>
          </a:p>
        </p:txBody>
      </p:sp>
    </p:spTree>
    <p:extLst>
      <p:ext uri="{BB962C8B-B14F-4D97-AF65-F5344CB8AC3E}">
        <p14:creationId xmlns:p14="http://schemas.microsoft.com/office/powerpoint/2010/main" val="1826622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254F7-61F8-4CED-9368-2C9CAF4F9358}"/>
              </a:ext>
            </a:extLst>
          </p:cNvPr>
          <p:cNvSpPr>
            <a:spLocks noGrp="1"/>
          </p:cNvSpPr>
          <p:nvPr>
            <p:ph type="title"/>
          </p:nvPr>
        </p:nvSpPr>
        <p:spPr>
          <a:xfrm>
            <a:off x="133165" y="365125"/>
            <a:ext cx="11993732" cy="762339"/>
          </a:xfrm>
        </p:spPr>
        <p:txBody>
          <a:bodyPr/>
          <a:lstStyle/>
          <a:p>
            <a:r>
              <a:rPr lang="en-US" b="1" i="1" u="sng" dirty="0">
                <a:solidFill>
                  <a:srgbClr val="7030A0"/>
                </a:solidFill>
              </a:rPr>
              <a:t>Factors  that  influence Business  Ethics</a:t>
            </a:r>
            <a:endParaRPr lang="en-IN" b="1" i="1" u="sng" dirty="0">
              <a:solidFill>
                <a:srgbClr val="7030A0"/>
              </a:solidFill>
            </a:endParaRPr>
          </a:p>
        </p:txBody>
      </p:sp>
      <p:sp>
        <p:nvSpPr>
          <p:cNvPr id="3" name="Content Placeholder 2">
            <a:extLst>
              <a:ext uri="{FF2B5EF4-FFF2-40B4-BE49-F238E27FC236}">
                <a16:creationId xmlns:a16="http://schemas.microsoft.com/office/drawing/2014/main" id="{A36579EE-BC16-45FD-A275-0296D579FDB5}"/>
              </a:ext>
            </a:extLst>
          </p:cNvPr>
          <p:cNvSpPr>
            <a:spLocks noGrp="1"/>
          </p:cNvSpPr>
          <p:nvPr>
            <p:ph idx="1"/>
          </p:nvPr>
        </p:nvSpPr>
        <p:spPr>
          <a:xfrm>
            <a:off x="133165" y="1003177"/>
            <a:ext cx="11860567" cy="5752730"/>
          </a:xfrm>
        </p:spPr>
        <p:txBody>
          <a:bodyPr>
            <a:normAutofit fontScale="92500" lnSpcReduction="10000"/>
          </a:bodyPr>
          <a:lstStyle/>
          <a:p>
            <a:r>
              <a:rPr lang="en-US" dirty="0"/>
              <a:t>Four factors are responsible for encouraging ethical  behavior or depressing standards of conduct .</a:t>
            </a:r>
          </a:p>
          <a:p>
            <a:r>
              <a:rPr lang="en-US" dirty="0"/>
              <a:t>The factors are: leadership, strategies &amp; policies, organizational culture &amp; individual characteristics.</a:t>
            </a:r>
          </a:p>
          <a:p>
            <a:r>
              <a:rPr lang="en-US" b="1" i="1" u="sng" dirty="0">
                <a:solidFill>
                  <a:srgbClr val="FF0066"/>
                </a:solidFill>
              </a:rPr>
              <a:t>Leadership</a:t>
            </a:r>
          </a:p>
          <a:p>
            <a:pPr>
              <a:buFont typeface="Wingdings" panose="05000000000000000000" pitchFamily="2" charset="2"/>
              <a:buChar char="Ø"/>
            </a:pPr>
            <a:r>
              <a:rPr lang="en-US" dirty="0"/>
              <a:t>The single most </a:t>
            </a:r>
            <a:r>
              <a:rPr lang="en-US" dirty="0" err="1"/>
              <a:t>impt</a:t>
            </a:r>
            <a:r>
              <a:rPr lang="en-US" dirty="0"/>
              <a:t> variable that impacts the ethical conduct is leadership</a:t>
            </a:r>
          </a:p>
          <a:p>
            <a:pPr>
              <a:buFont typeface="Wingdings" panose="05000000000000000000" pitchFamily="2" charset="2"/>
              <a:buChar char="Ø"/>
            </a:pPr>
            <a:r>
              <a:rPr lang="en-US" dirty="0"/>
              <a:t>If  Reliance Industries , Tata Groups of companies, Ambani groups and the like are known for honest &amp; fair dealings, credit should go to their founders &amp; successive  leaders.</a:t>
            </a:r>
          </a:p>
          <a:p>
            <a:pPr>
              <a:buFont typeface="Wingdings" panose="05000000000000000000" pitchFamily="2" charset="2"/>
              <a:buChar char="Ø"/>
            </a:pPr>
            <a:r>
              <a:rPr lang="en-US" dirty="0"/>
              <a:t>Leaders set formal rules , &amp; by their behavior can reinforce or undermine  right behavior.  </a:t>
            </a:r>
          </a:p>
          <a:p>
            <a:pPr>
              <a:buFont typeface="Wingdings" panose="05000000000000000000" pitchFamily="2" charset="2"/>
              <a:buChar char="Ø"/>
            </a:pPr>
            <a:r>
              <a:rPr lang="en-US" dirty="0"/>
              <a:t>Subordinates are keen observers &amp; quickly notice if standards are upheld or evaded. </a:t>
            </a:r>
          </a:p>
          <a:p>
            <a:pPr>
              <a:buFont typeface="Wingdings" panose="05000000000000000000" pitchFamily="2" charset="2"/>
              <a:buChar char="Ø"/>
            </a:pPr>
            <a:r>
              <a:rPr lang="en-US" dirty="0"/>
              <a:t>Exemplary behavior Is a  powerful tool available to all managers.</a:t>
            </a:r>
          </a:p>
          <a:p>
            <a:pPr>
              <a:buFont typeface="Wingdings" panose="05000000000000000000" pitchFamily="2" charset="2"/>
              <a:buChar char="Ø"/>
            </a:pPr>
            <a:r>
              <a:rPr lang="en-US" dirty="0"/>
              <a:t>Leadership is about communicating values.  </a:t>
            </a:r>
            <a:endParaRPr lang="en-IN" dirty="0"/>
          </a:p>
        </p:txBody>
      </p:sp>
    </p:spTree>
    <p:extLst>
      <p:ext uri="{BB962C8B-B14F-4D97-AF65-F5344CB8AC3E}">
        <p14:creationId xmlns:p14="http://schemas.microsoft.com/office/powerpoint/2010/main" val="2228898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611BE0-1E55-4368-B7D2-F2CD3BB010FF}"/>
              </a:ext>
            </a:extLst>
          </p:cNvPr>
          <p:cNvSpPr>
            <a:spLocks noGrp="1"/>
          </p:cNvSpPr>
          <p:nvPr>
            <p:ph idx="1"/>
          </p:nvPr>
        </p:nvSpPr>
        <p:spPr>
          <a:xfrm>
            <a:off x="186431" y="124288"/>
            <a:ext cx="11878322" cy="6604986"/>
          </a:xfrm>
        </p:spPr>
        <p:txBody>
          <a:bodyPr/>
          <a:lstStyle/>
          <a:p>
            <a:r>
              <a:rPr lang="en-US" b="1" i="1" u="sng" dirty="0">
                <a:solidFill>
                  <a:srgbClr val="FF0066"/>
                </a:solidFill>
              </a:rPr>
              <a:t>Strategies &amp; policies </a:t>
            </a:r>
          </a:p>
          <a:p>
            <a:pPr>
              <a:buFont typeface="Wingdings" panose="05000000000000000000" pitchFamily="2" charset="2"/>
              <a:buChar char="Ø"/>
            </a:pPr>
            <a:r>
              <a:rPr lang="en-US" dirty="0"/>
              <a:t>Management needs to formulate strategies that helps the company grow without compromising  on ethical principles</a:t>
            </a:r>
          </a:p>
          <a:p>
            <a:pPr>
              <a:buFont typeface="Wingdings" panose="05000000000000000000" pitchFamily="2" charset="2"/>
              <a:buChar char="Ø"/>
            </a:pPr>
            <a:r>
              <a:rPr lang="en-US" dirty="0"/>
              <a:t>In companies with declining fortunes managers have difficulty in meeting performance targets &amp; may  be tempted to blend ethical standards, </a:t>
            </a:r>
          </a:p>
          <a:p>
            <a:pPr>
              <a:buFont typeface="Wingdings" panose="05000000000000000000" pitchFamily="2" charset="2"/>
              <a:buChar char="Ø"/>
            </a:pPr>
            <a:r>
              <a:rPr lang="en-US" dirty="0"/>
              <a:t>Even excellent overall strategies need to carried out with policies that support honest achievement .</a:t>
            </a:r>
          </a:p>
          <a:p>
            <a:pPr>
              <a:buFont typeface="Wingdings" panose="05000000000000000000" pitchFamily="2" charset="2"/>
              <a:buChar char="Ø"/>
            </a:pPr>
            <a:r>
              <a:rPr lang="en-US" dirty="0"/>
              <a:t>Unrealistic performance goals can pressure those who must make them work. </a:t>
            </a:r>
          </a:p>
          <a:p>
            <a:r>
              <a:rPr lang="en-US" b="1" i="1" u="sng" dirty="0">
                <a:solidFill>
                  <a:srgbClr val="FF0066"/>
                </a:solidFill>
              </a:rPr>
              <a:t>Corporate culture</a:t>
            </a:r>
            <a:r>
              <a:rPr lang="en-US" dirty="0"/>
              <a:t> </a:t>
            </a:r>
          </a:p>
          <a:p>
            <a:pPr>
              <a:buFont typeface="Wingdings" panose="05000000000000000000" pitchFamily="2" charset="2"/>
              <a:buChar char="Ø"/>
            </a:pPr>
            <a:r>
              <a:rPr lang="en-US" dirty="0"/>
              <a:t>It is a blend of ideas, customs, practices &amp; value that help define normal behavior for everyone who works in an organization.</a:t>
            </a:r>
          </a:p>
          <a:p>
            <a:pPr>
              <a:buFont typeface="Wingdings" panose="05000000000000000000" pitchFamily="2" charset="2"/>
              <a:buChar char="Ø"/>
            </a:pPr>
            <a:r>
              <a:rPr lang="en-US" dirty="0"/>
              <a:t>Every company has a culture that wields considerable impact on </a:t>
            </a:r>
            <a:r>
              <a:rPr lang="en-US"/>
              <a:t>employee behavior</a:t>
            </a:r>
            <a:r>
              <a:rPr lang="en-US" dirty="0"/>
              <a:t>.     </a:t>
            </a:r>
            <a:endParaRPr lang="en-IN" dirty="0"/>
          </a:p>
        </p:txBody>
      </p:sp>
    </p:spTree>
    <p:extLst>
      <p:ext uri="{BB962C8B-B14F-4D97-AF65-F5344CB8AC3E}">
        <p14:creationId xmlns:p14="http://schemas.microsoft.com/office/powerpoint/2010/main" val="3346525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CA71DD-CC84-4CFA-BAFE-C1D6FC283CB1}"/>
              </a:ext>
            </a:extLst>
          </p:cNvPr>
          <p:cNvSpPr>
            <a:spLocks noGrp="1"/>
          </p:cNvSpPr>
          <p:nvPr>
            <p:ph idx="1"/>
          </p:nvPr>
        </p:nvSpPr>
        <p:spPr>
          <a:xfrm>
            <a:off x="177553" y="88777"/>
            <a:ext cx="11887200" cy="6649374"/>
          </a:xfrm>
        </p:spPr>
        <p:txBody>
          <a:bodyPr/>
          <a:lstStyle/>
          <a:p>
            <a:r>
              <a:rPr lang="en-US" b="1" i="1" u="sng" dirty="0">
                <a:solidFill>
                  <a:srgbClr val="FF0066"/>
                </a:solidFill>
              </a:rPr>
              <a:t>Corporate culture &amp; ethical climate</a:t>
            </a:r>
          </a:p>
          <a:p>
            <a:pPr>
              <a:buFont typeface="Wingdings" panose="05000000000000000000" pitchFamily="2" charset="2"/>
              <a:buChar char="Ø"/>
            </a:pPr>
            <a:r>
              <a:rPr lang="en-US" dirty="0"/>
              <a:t>This  can  put much pressure on the people to channel their actions  in  the directions desired by the company.</a:t>
            </a:r>
          </a:p>
          <a:p>
            <a:r>
              <a:rPr lang="en-US" b="1" i="1" u="sng" dirty="0">
                <a:solidFill>
                  <a:srgbClr val="FF0066"/>
                </a:solidFill>
              </a:rPr>
              <a:t>Individual characteristics</a:t>
            </a:r>
          </a:p>
          <a:p>
            <a:pPr>
              <a:buFont typeface="Wingdings" panose="05000000000000000000" pitchFamily="2" charset="2"/>
              <a:buChar char="Ø"/>
            </a:pPr>
            <a:r>
              <a:rPr lang="en-US" dirty="0" err="1"/>
              <a:t>Behaviour</a:t>
            </a:r>
            <a:r>
              <a:rPr lang="en-US" dirty="0"/>
              <a:t> is motivated by a mixture of internal disposition &amp; situational incentive , in a corporation with cheerless ethical climate ,corrupt leader &amp; high pressure to achieve numbers, Other wise honest individuals may be pushed  to compromise.</a:t>
            </a:r>
          </a:p>
          <a:p>
            <a:pPr>
              <a:buFont typeface="Wingdings" panose="05000000000000000000" pitchFamily="2" charset="2"/>
              <a:buChar char="Ø"/>
            </a:pPr>
            <a:r>
              <a:rPr lang="en-US" dirty="0"/>
              <a:t>All things being equal having employees who are internally disposed to right action is ideal.</a:t>
            </a:r>
            <a:endParaRPr lang="en-IN" dirty="0"/>
          </a:p>
        </p:txBody>
      </p:sp>
    </p:spTree>
    <p:extLst>
      <p:ext uri="{BB962C8B-B14F-4D97-AF65-F5344CB8AC3E}">
        <p14:creationId xmlns:p14="http://schemas.microsoft.com/office/powerpoint/2010/main" val="2180527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A50A9-9407-49BD-B822-235DFBE84DDB}"/>
              </a:ext>
            </a:extLst>
          </p:cNvPr>
          <p:cNvSpPr>
            <a:spLocks noGrp="1"/>
          </p:cNvSpPr>
          <p:nvPr>
            <p:ph type="title"/>
          </p:nvPr>
        </p:nvSpPr>
        <p:spPr>
          <a:xfrm>
            <a:off x="381740" y="150920"/>
            <a:ext cx="11558726" cy="692459"/>
          </a:xfrm>
        </p:spPr>
        <p:txBody>
          <a:bodyPr>
            <a:normAutofit fontScale="90000"/>
          </a:bodyPr>
          <a:lstStyle/>
          <a:p>
            <a:r>
              <a:rPr lang="en-US" b="1" i="1" u="sng" dirty="0">
                <a:solidFill>
                  <a:srgbClr val="FF0000"/>
                </a:solidFill>
              </a:rPr>
              <a:t>Ethical Dilemmas.</a:t>
            </a:r>
            <a:endParaRPr lang="en-IN" b="1" i="1" u="sng" dirty="0">
              <a:solidFill>
                <a:srgbClr val="FF0000"/>
              </a:solidFill>
            </a:endParaRPr>
          </a:p>
        </p:txBody>
      </p:sp>
      <p:sp>
        <p:nvSpPr>
          <p:cNvPr id="3" name="Content Placeholder 2">
            <a:extLst>
              <a:ext uri="{FF2B5EF4-FFF2-40B4-BE49-F238E27FC236}">
                <a16:creationId xmlns:a16="http://schemas.microsoft.com/office/drawing/2014/main" id="{561E23D5-3B6A-4115-AE08-1FF1FFF7AB05}"/>
              </a:ext>
            </a:extLst>
          </p:cNvPr>
          <p:cNvSpPr>
            <a:spLocks noGrp="1"/>
          </p:cNvSpPr>
          <p:nvPr>
            <p:ph idx="1"/>
          </p:nvPr>
        </p:nvSpPr>
        <p:spPr>
          <a:xfrm>
            <a:off x="177553" y="923278"/>
            <a:ext cx="11762913" cy="5783802"/>
          </a:xfrm>
        </p:spPr>
        <p:txBody>
          <a:bodyPr>
            <a:normAutofit lnSpcReduction="10000"/>
          </a:bodyPr>
          <a:lstStyle/>
          <a:p>
            <a:pPr algn="just" fontAlgn="base"/>
            <a:r>
              <a:rPr lang="en-US" b="0" i="0" dirty="0">
                <a:solidFill>
                  <a:srgbClr val="000000"/>
                </a:solidFill>
                <a:effectLst/>
              </a:rPr>
              <a:t>An ethical dilemma is a conflict between alternatives where choosing any of them will compromise some ethical principle and lead to an ethical violation. A crucial feature of an ethical dilemma is that the person faced with it </a:t>
            </a:r>
            <a:r>
              <a:rPr lang="en-US" b="0" i="1" dirty="0">
                <a:solidFill>
                  <a:srgbClr val="000000"/>
                </a:solidFill>
                <a:effectLst/>
              </a:rPr>
              <a:t>should</a:t>
            </a:r>
            <a:r>
              <a:rPr lang="en-US" b="0" i="0" dirty="0">
                <a:solidFill>
                  <a:srgbClr val="000000"/>
                </a:solidFill>
                <a:effectLst/>
              </a:rPr>
              <a:t> do both the conflicting acts, based on a strong ethical compass, but cannot; he may only choose one.</a:t>
            </a:r>
          </a:p>
          <a:p>
            <a:pPr algn="just" fontAlgn="base"/>
            <a:r>
              <a:rPr lang="en-US" b="0" i="0" dirty="0">
                <a:solidFill>
                  <a:srgbClr val="000000"/>
                </a:solidFill>
                <a:effectLst/>
              </a:rPr>
              <a:t>Not choosing one is the condition that allows the person to choose the other. Thus, the same act is both required and forbidden at the same time. He is condemned to an ethical failure, meaning that he will do something wrong no matter what he does.</a:t>
            </a:r>
          </a:p>
          <a:p>
            <a:pPr algn="just" fontAlgn="base"/>
            <a:r>
              <a:rPr lang="en-US" b="0" i="0" dirty="0">
                <a:solidFill>
                  <a:srgbClr val="000000"/>
                </a:solidFill>
                <a:effectLst/>
              </a:rPr>
              <a:t>When people encounter these tough choices, an ethical failure rarely occurs because of temptation, but simply because choosing any of the conflicting actions will involve sacrificing a principle in which they believe.</a:t>
            </a:r>
          </a:p>
          <a:p>
            <a:pPr marL="0" indent="0">
              <a:buNone/>
            </a:pPr>
            <a:br>
              <a:rPr lang="en-US" b="0" i="0" dirty="0">
                <a:solidFill>
                  <a:srgbClr val="000000"/>
                </a:solidFill>
                <a:effectLst/>
                <a:latin typeface="Helvetica" panose="020B0604020202020204" pitchFamily="34" charset="0"/>
              </a:rPr>
            </a:br>
            <a:endParaRPr lang="en-IN" dirty="0"/>
          </a:p>
        </p:txBody>
      </p:sp>
    </p:spTree>
    <p:extLst>
      <p:ext uri="{BB962C8B-B14F-4D97-AF65-F5344CB8AC3E}">
        <p14:creationId xmlns:p14="http://schemas.microsoft.com/office/powerpoint/2010/main" val="1516484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4E64CC-4058-4E22-B9C5-C9A02CE410D8}"/>
              </a:ext>
            </a:extLst>
          </p:cNvPr>
          <p:cNvSpPr>
            <a:spLocks noGrp="1"/>
          </p:cNvSpPr>
          <p:nvPr>
            <p:ph idx="1"/>
          </p:nvPr>
        </p:nvSpPr>
        <p:spPr>
          <a:xfrm>
            <a:off x="124287" y="186430"/>
            <a:ext cx="11869445" cy="6578353"/>
          </a:xfrm>
        </p:spPr>
        <p:txBody>
          <a:bodyPr/>
          <a:lstStyle/>
          <a:p>
            <a:r>
              <a:rPr lang="en-US" dirty="0"/>
              <a:t>The term ‘dilemma’ comes from the Greek : ‘di’ for two &amp; ‘lemma’ for proof  .</a:t>
            </a:r>
          </a:p>
          <a:p>
            <a:r>
              <a:rPr lang="en-US" dirty="0"/>
              <a:t>A dilemma is two proofs or reasoned arguments, which entail logically inconsistent courses of action. In the ideal example  of a dilemma, there is an irresistible case for doing A, &amp; also an irresistible case for doing B. But it is logically impossible to do A&amp;B</a:t>
            </a:r>
          </a:p>
          <a:p>
            <a:r>
              <a:rPr lang="en-US" dirty="0"/>
              <a:t>In ordinary speech , we are inclined to use the dilemma for any decision where we are uncertain which alternative we should choose in other words, as synonymous for a ‘difficult decision’</a:t>
            </a:r>
          </a:p>
          <a:p>
            <a:r>
              <a:rPr lang="en-US" dirty="0"/>
              <a:t>In a dilemma, the difficulty arises from the very nature of the situation with which we are faced rather than our mere lack of wisdom or ethical knowledge.</a:t>
            </a:r>
          </a:p>
          <a:p>
            <a:r>
              <a:rPr lang="en-US" dirty="0"/>
              <a:t>The ethical dilemmas comes from three sources: face-to-face  ethics, corporate policy ethics &amp; functional area ethics.</a:t>
            </a:r>
            <a:endParaRPr lang="en-IN" dirty="0"/>
          </a:p>
        </p:txBody>
      </p:sp>
    </p:spTree>
    <p:extLst>
      <p:ext uri="{BB962C8B-B14F-4D97-AF65-F5344CB8AC3E}">
        <p14:creationId xmlns:p14="http://schemas.microsoft.com/office/powerpoint/2010/main" val="531499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48D48A-32FF-444A-AECC-084BEF31BF5E}"/>
              </a:ext>
            </a:extLst>
          </p:cNvPr>
          <p:cNvSpPr>
            <a:spLocks noGrp="1"/>
          </p:cNvSpPr>
          <p:nvPr>
            <p:ph idx="1"/>
          </p:nvPr>
        </p:nvSpPr>
        <p:spPr>
          <a:xfrm>
            <a:off x="168675" y="142044"/>
            <a:ext cx="11860567" cy="6578352"/>
          </a:xfrm>
        </p:spPr>
        <p:txBody>
          <a:bodyPr>
            <a:normAutofit lnSpcReduction="10000"/>
          </a:bodyPr>
          <a:lstStyle/>
          <a:p>
            <a:r>
              <a:rPr lang="en-US" b="1" i="1" u="sng" dirty="0">
                <a:solidFill>
                  <a:srgbClr val="00B050"/>
                </a:solidFill>
              </a:rPr>
              <a:t>Face to face ethics:</a:t>
            </a:r>
          </a:p>
          <a:p>
            <a:r>
              <a:rPr lang="en-US" dirty="0"/>
              <a:t>These arise mainly because there is a  human element in most business transactions. For </a:t>
            </a:r>
            <a:r>
              <a:rPr lang="en-US" dirty="0" err="1"/>
              <a:t>eg</a:t>
            </a:r>
            <a:r>
              <a:rPr lang="en-US" dirty="0"/>
              <a:t>, a purchasing  agent may develop personal relationship with the sales representative who sells supplies to a company; they frequently know one another on a first-name basis, have lunch together &amp; talk often on the phone. A company‘s best customers may be well known to people in the production department; it helps to ensure that the company’s products fit the customer needs</a:t>
            </a:r>
          </a:p>
          <a:p>
            <a:endParaRPr lang="en-US" dirty="0"/>
          </a:p>
          <a:p>
            <a:r>
              <a:rPr lang="en-US" b="1" i="1" u="sng" dirty="0" err="1">
                <a:solidFill>
                  <a:srgbClr val="00B050"/>
                </a:solidFill>
              </a:rPr>
              <a:t>Organisation</a:t>
            </a:r>
            <a:r>
              <a:rPr lang="en-US" b="1" i="1" u="sng" dirty="0">
                <a:solidFill>
                  <a:srgbClr val="00B050"/>
                </a:solidFill>
              </a:rPr>
              <a:t> policy ethics</a:t>
            </a:r>
          </a:p>
          <a:p>
            <a:r>
              <a:rPr lang="en-US" dirty="0"/>
              <a:t>Companies are often faced with ethical dilemmas that affect their operations across all departments and divisions.</a:t>
            </a:r>
          </a:p>
          <a:p>
            <a:r>
              <a:rPr lang="en-US" dirty="0"/>
              <a:t>The ethical burden  of deciding corporate policy matter normally rests upon a company’s top management . The top managers &amp; directors are responsible for  making policies &amp; implementing them too.</a:t>
            </a:r>
          </a:p>
          <a:p>
            <a:pPr marL="0" indent="0">
              <a:buNone/>
            </a:pPr>
            <a:r>
              <a:rPr lang="en-US" dirty="0"/>
              <a:t>  </a:t>
            </a:r>
            <a:endParaRPr lang="en-IN" dirty="0"/>
          </a:p>
        </p:txBody>
      </p:sp>
    </p:spTree>
    <p:extLst>
      <p:ext uri="{BB962C8B-B14F-4D97-AF65-F5344CB8AC3E}">
        <p14:creationId xmlns:p14="http://schemas.microsoft.com/office/powerpoint/2010/main" val="2764069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8AB3AC-E612-4D86-B334-76D2788B6B3E}"/>
              </a:ext>
            </a:extLst>
          </p:cNvPr>
          <p:cNvSpPr>
            <a:spLocks noGrp="1"/>
          </p:cNvSpPr>
          <p:nvPr>
            <p:ph idx="1"/>
          </p:nvPr>
        </p:nvSpPr>
        <p:spPr>
          <a:xfrm>
            <a:off x="159797" y="159798"/>
            <a:ext cx="11869445" cy="6613864"/>
          </a:xfrm>
        </p:spPr>
        <p:txBody>
          <a:bodyPr>
            <a:normAutofit lnSpcReduction="10000"/>
          </a:bodyPr>
          <a:lstStyle/>
          <a:p>
            <a:r>
              <a:rPr lang="en-US" dirty="0"/>
              <a:t>The ethical content of their policies can have enormous impact throughout the company.</a:t>
            </a:r>
          </a:p>
          <a:p>
            <a:r>
              <a:rPr lang="en-US" dirty="0"/>
              <a:t>It can set an ethical tone &amp; send strong signals to all employees as well as to external stakeholders.</a:t>
            </a:r>
          </a:p>
          <a:p>
            <a:endParaRPr lang="en-US" dirty="0"/>
          </a:p>
          <a:p>
            <a:r>
              <a:rPr lang="en-US" b="1" i="1" u="sng" dirty="0">
                <a:solidFill>
                  <a:srgbClr val="00B050"/>
                </a:solidFill>
              </a:rPr>
              <a:t>Functional area ethics</a:t>
            </a:r>
          </a:p>
          <a:p>
            <a:r>
              <a:rPr lang="en-US" dirty="0"/>
              <a:t>Functional area of ethics are likely to confront ethical issues. Accounting is a critical function of any  business.</a:t>
            </a:r>
          </a:p>
          <a:p>
            <a:r>
              <a:rPr lang="en-US" dirty="0"/>
              <a:t>Accounting statement  reveals  to the managers &amp; owners about financial soundness of a company. Managers , investors,  regulating agencies , tax collectors &amp; trade union rely on accounting data to make key  decision .</a:t>
            </a:r>
          </a:p>
          <a:p>
            <a:r>
              <a:rPr lang="en-US" dirty="0"/>
              <a:t>Honesty , integrity &amp; accuracy are absolute  requirements of the accounting function. </a:t>
            </a:r>
          </a:p>
          <a:p>
            <a:r>
              <a:rPr lang="en-US" dirty="0"/>
              <a:t>Professional accounting organization have evolved generally accepted accounting standards whose purpose is to establish uniform </a:t>
            </a:r>
            <a:r>
              <a:rPr lang="en-US" dirty="0" err="1"/>
              <a:t>stds</a:t>
            </a:r>
            <a:r>
              <a:rPr lang="en-US" dirty="0"/>
              <a:t> for reporting accounting data     </a:t>
            </a:r>
            <a:endParaRPr lang="en-IN" dirty="0"/>
          </a:p>
        </p:txBody>
      </p:sp>
    </p:spTree>
    <p:extLst>
      <p:ext uri="{BB962C8B-B14F-4D97-AF65-F5344CB8AC3E}">
        <p14:creationId xmlns:p14="http://schemas.microsoft.com/office/powerpoint/2010/main" val="36792003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32FB5B-ED79-448F-BA6E-A30B1048FE52}"/>
              </a:ext>
            </a:extLst>
          </p:cNvPr>
          <p:cNvSpPr>
            <a:spLocks noGrp="1"/>
          </p:cNvSpPr>
          <p:nvPr>
            <p:ph idx="1"/>
          </p:nvPr>
        </p:nvSpPr>
        <p:spPr>
          <a:xfrm>
            <a:off x="204185" y="124286"/>
            <a:ext cx="11860567" cy="6542843"/>
          </a:xfrm>
        </p:spPr>
        <p:txBody>
          <a:bodyPr>
            <a:normAutofit lnSpcReduction="10000"/>
          </a:bodyPr>
          <a:lstStyle/>
          <a:p>
            <a:r>
              <a:rPr lang="en-US" dirty="0"/>
              <a:t>When they are followed, these </a:t>
            </a:r>
            <a:r>
              <a:rPr lang="en-US" dirty="0" err="1"/>
              <a:t>stds</a:t>
            </a:r>
            <a:r>
              <a:rPr lang="en-US" dirty="0"/>
              <a:t> ensure a high level of honesty  &amp; ethical accounting disclosure</a:t>
            </a:r>
          </a:p>
          <a:p>
            <a:pPr marL="0" indent="0">
              <a:buNone/>
            </a:pPr>
            <a:r>
              <a:rPr lang="en-US" b="1" i="1" u="sng" dirty="0">
                <a:solidFill>
                  <a:srgbClr val="0066FF"/>
                </a:solidFill>
              </a:rPr>
              <a:t>How to resolve  ethical Dilemmas?</a:t>
            </a:r>
          </a:p>
          <a:p>
            <a:r>
              <a:rPr lang="en-US" dirty="0"/>
              <a:t>To  resolve ethical dilemmas following steps can be followed:</a:t>
            </a:r>
          </a:p>
          <a:p>
            <a:r>
              <a:rPr lang="en-US" dirty="0"/>
              <a:t>To study what is the problem</a:t>
            </a:r>
          </a:p>
          <a:p>
            <a:r>
              <a:rPr lang="en-US" dirty="0"/>
              <a:t>Who are involved in the problem?</a:t>
            </a:r>
          </a:p>
          <a:p>
            <a:r>
              <a:rPr lang="en-US" dirty="0"/>
              <a:t>Get the additional information which is needed to solve the  problem.</a:t>
            </a:r>
          </a:p>
          <a:p>
            <a:r>
              <a:rPr lang="en-US" dirty="0"/>
              <a:t>To study conflicting views. Whether this points are ethical or not?</a:t>
            </a:r>
          </a:p>
          <a:p>
            <a:r>
              <a:rPr lang="en-US" dirty="0"/>
              <a:t>To find out possible solutions to resolve the conflicts  solve the problem</a:t>
            </a:r>
          </a:p>
          <a:p>
            <a:r>
              <a:rPr lang="en-US" dirty="0"/>
              <a:t>To study outcome of each one of the solution.</a:t>
            </a:r>
          </a:p>
          <a:p>
            <a:r>
              <a:rPr lang="en-US" dirty="0"/>
              <a:t>To evaluate solutions by considering </a:t>
            </a:r>
            <a:r>
              <a:rPr lang="en-US" dirty="0" err="1"/>
              <a:t>organisational</a:t>
            </a:r>
            <a:r>
              <a:rPr lang="en-US" dirty="0"/>
              <a:t> values.</a:t>
            </a:r>
          </a:p>
          <a:p>
            <a:r>
              <a:rPr lang="en-US" dirty="0"/>
              <a:t>Eliminate solution which is harmful to any individual or which is violating organizational value.</a:t>
            </a:r>
          </a:p>
          <a:p>
            <a:r>
              <a:rPr lang="en-US" dirty="0"/>
              <a:t>Select &amp; implement best solution to solve the problem. </a:t>
            </a:r>
            <a:endParaRPr lang="en-IN" dirty="0"/>
          </a:p>
        </p:txBody>
      </p:sp>
    </p:spTree>
    <p:extLst>
      <p:ext uri="{BB962C8B-B14F-4D97-AF65-F5344CB8AC3E}">
        <p14:creationId xmlns:p14="http://schemas.microsoft.com/office/powerpoint/2010/main" val="2603900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0A899-7040-463D-8A07-A08416B492F9}"/>
              </a:ext>
            </a:extLst>
          </p:cNvPr>
          <p:cNvSpPr>
            <a:spLocks noGrp="1"/>
          </p:cNvSpPr>
          <p:nvPr>
            <p:ph type="title"/>
          </p:nvPr>
        </p:nvSpPr>
        <p:spPr/>
        <p:txBody>
          <a:bodyPr>
            <a:normAutofit/>
          </a:bodyPr>
          <a:lstStyle/>
          <a:p>
            <a:pPr algn="ctr"/>
            <a:r>
              <a:rPr lang="en-US" sz="5400" b="1" i="1" u="sng" dirty="0">
                <a:solidFill>
                  <a:srgbClr val="FF0066"/>
                </a:solidFill>
                <a:effectLst>
                  <a:outerShdw blurRad="38100" dist="38100" dir="2700000" algn="tl">
                    <a:srgbClr val="000000">
                      <a:alpha val="43137"/>
                    </a:srgbClr>
                  </a:outerShdw>
                </a:effectLst>
              </a:rPr>
              <a:t>Business Ethics </a:t>
            </a:r>
            <a:endParaRPr lang="en-IN" sz="5400" b="1" i="1" u="sng" dirty="0">
              <a:solidFill>
                <a:srgbClr val="FF0066"/>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47C8EB61-BC4F-4B12-A223-1032B32091A2}"/>
              </a:ext>
            </a:extLst>
          </p:cNvPr>
          <p:cNvSpPr>
            <a:spLocks noGrp="1"/>
          </p:cNvSpPr>
          <p:nvPr>
            <p:ph idx="1"/>
          </p:nvPr>
        </p:nvSpPr>
        <p:spPr>
          <a:xfrm>
            <a:off x="257451" y="1825625"/>
            <a:ext cx="11771791" cy="4912526"/>
          </a:xfrm>
        </p:spPr>
        <p:txBody>
          <a:bodyPr/>
          <a:lstStyle/>
          <a:p>
            <a:r>
              <a:rPr lang="en-US" dirty="0"/>
              <a:t>Ethics  describes minimum standards of </a:t>
            </a:r>
            <a:r>
              <a:rPr lang="en-US" dirty="0" err="1"/>
              <a:t>behaviour</a:t>
            </a:r>
            <a:r>
              <a:rPr lang="en-US" dirty="0"/>
              <a:t> towards others, such as not telling lies, not breaking promises, not stealing.</a:t>
            </a:r>
          </a:p>
          <a:p>
            <a:r>
              <a:rPr lang="en-US" dirty="0"/>
              <a:t>Ethics is not recent phenomenon .</a:t>
            </a:r>
          </a:p>
          <a:p>
            <a:r>
              <a:rPr lang="en-US" dirty="0"/>
              <a:t>Ethical codes have been prepared along with the development of human civilization</a:t>
            </a:r>
          </a:p>
          <a:p>
            <a:r>
              <a:rPr lang="en-US" dirty="0"/>
              <a:t>In olden days people might have found some of their action was wrong &amp; others right.</a:t>
            </a:r>
          </a:p>
          <a:p>
            <a:r>
              <a:rPr lang="en-US" dirty="0"/>
              <a:t>The question what is right &amp; what is  wrong gave birth to ethical &amp; unethical codes.</a:t>
            </a:r>
            <a:endParaRPr lang="en-IN" dirty="0"/>
          </a:p>
        </p:txBody>
      </p:sp>
    </p:spTree>
    <p:extLst>
      <p:ext uri="{BB962C8B-B14F-4D97-AF65-F5344CB8AC3E}">
        <p14:creationId xmlns:p14="http://schemas.microsoft.com/office/powerpoint/2010/main" val="2138007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7D4F3-92B4-452E-9FBD-58A94245FCB9}"/>
              </a:ext>
            </a:extLst>
          </p:cNvPr>
          <p:cNvSpPr>
            <a:spLocks noGrp="1"/>
          </p:cNvSpPr>
          <p:nvPr>
            <p:ph type="title"/>
          </p:nvPr>
        </p:nvSpPr>
        <p:spPr>
          <a:xfrm>
            <a:off x="204186" y="168677"/>
            <a:ext cx="11833934" cy="683579"/>
          </a:xfrm>
        </p:spPr>
        <p:txBody>
          <a:bodyPr>
            <a:normAutofit fontScale="90000"/>
          </a:bodyPr>
          <a:lstStyle/>
          <a:p>
            <a:r>
              <a:rPr lang="en-US" b="1" i="1" u="sng" dirty="0">
                <a:solidFill>
                  <a:schemeClr val="accent2">
                    <a:lumMod val="75000"/>
                  </a:schemeClr>
                </a:solidFill>
              </a:rPr>
              <a:t>Role  of  Corporates  Culture  in Ethics</a:t>
            </a:r>
            <a:endParaRPr lang="en-IN" b="1" i="1" u="sng" dirty="0">
              <a:solidFill>
                <a:schemeClr val="accent2">
                  <a:lumMod val="75000"/>
                </a:schemeClr>
              </a:solidFill>
            </a:endParaRPr>
          </a:p>
        </p:txBody>
      </p:sp>
      <p:sp>
        <p:nvSpPr>
          <p:cNvPr id="3" name="Content Placeholder 2">
            <a:extLst>
              <a:ext uri="{FF2B5EF4-FFF2-40B4-BE49-F238E27FC236}">
                <a16:creationId xmlns:a16="http://schemas.microsoft.com/office/drawing/2014/main" id="{8C82024A-2668-4216-BB57-FE85468A99B9}"/>
              </a:ext>
            </a:extLst>
          </p:cNvPr>
          <p:cNvSpPr>
            <a:spLocks noGrp="1"/>
          </p:cNvSpPr>
          <p:nvPr>
            <p:ph idx="1"/>
          </p:nvPr>
        </p:nvSpPr>
        <p:spPr>
          <a:xfrm>
            <a:off x="133165" y="852256"/>
            <a:ext cx="11904955" cy="5837067"/>
          </a:xfrm>
        </p:spPr>
        <p:txBody>
          <a:bodyPr/>
          <a:lstStyle/>
          <a:p>
            <a:r>
              <a:rPr lang="en-US" dirty="0"/>
              <a:t>Corporate culture represents the common perception shared by members of an  organization.</a:t>
            </a:r>
          </a:p>
          <a:p>
            <a:r>
              <a:rPr lang="en-US" dirty="0"/>
              <a:t>Individuals with different backgrounds  in corporate altogether have a tendency to describe the corporate culture in almost similar terms.</a:t>
            </a:r>
          </a:p>
          <a:p>
            <a:r>
              <a:rPr lang="en-US" dirty="0"/>
              <a:t>The strength of corporate culture has an influence on the ethical behavior of managers.</a:t>
            </a:r>
          </a:p>
          <a:p>
            <a:r>
              <a:rPr lang="en-US" dirty="0"/>
              <a:t> If the culture is strong &amp; supports high ethical standards, it should have a very powerful positive influence on a manager’s  ethical behavior.  </a:t>
            </a:r>
          </a:p>
          <a:p>
            <a:r>
              <a:rPr lang="en-US" dirty="0"/>
              <a:t>In a weak culture managers are more likely to rely on sub cultural norms to guide their behavior. </a:t>
            </a:r>
          </a:p>
          <a:p>
            <a:r>
              <a:rPr lang="en-US" dirty="0"/>
              <a:t>An effective corporate culture should encourage ethical behavior &amp; discourage  unethical behavior . </a:t>
            </a:r>
            <a:endParaRPr lang="en-IN" dirty="0"/>
          </a:p>
        </p:txBody>
      </p:sp>
    </p:spTree>
    <p:extLst>
      <p:ext uri="{BB962C8B-B14F-4D97-AF65-F5344CB8AC3E}">
        <p14:creationId xmlns:p14="http://schemas.microsoft.com/office/powerpoint/2010/main" val="24581191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E30CE88-D9B8-4345-B406-45FAE4F875BB}"/>
              </a:ext>
            </a:extLst>
          </p:cNvPr>
          <p:cNvSpPr>
            <a:spLocks noGrp="1"/>
          </p:cNvSpPr>
          <p:nvPr>
            <p:ph idx="1"/>
          </p:nvPr>
        </p:nvSpPr>
        <p:spPr>
          <a:xfrm>
            <a:off x="133165" y="133164"/>
            <a:ext cx="11922711" cy="6587231"/>
          </a:xfrm>
        </p:spPr>
        <p:txBody>
          <a:bodyPr/>
          <a:lstStyle/>
          <a:p>
            <a:r>
              <a:rPr lang="en-US" dirty="0"/>
              <a:t>The  corporate culture of a firm is evolved by its people imbibing values, good or bad which its top executives have an ethical &amp; social conscience, than they will by their thought &amp; deeds, inspire their  subordinates to exhibit these values, both inside &amp; outside their workplace.</a:t>
            </a:r>
          </a:p>
          <a:p>
            <a:r>
              <a:rPr lang="en-US" b="1" i="1" u="sng" dirty="0">
                <a:solidFill>
                  <a:srgbClr val="00B0F0"/>
                </a:solidFill>
              </a:rPr>
              <a:t>Advantages of managing ethics in workplace:</a:t>
            </a:r>
            <a:r>
              <a:rPr lang="en-US" dirty="0"/>
              <a:t> </a:t>
            </a:r>
          </a:p>
          <a:p>
            <a:r>
              <a:rPr lang="en-US" b="1" i="1" u="sng" dirty="0">
                <a:solidFill>
                  <a:srgbClr val="FF0066"/>
                </a:solidFill>
              </a:rPr>
              <a:t>Significant improvement to society:</a:t>
            </a:r>
            <a:r>
              <a:rPr lang="en-US" dirty="0"/>
              <a:t> Application  of business ethics helps to avoid many evils from the society. It includes child </a:t>
            </a:r>
            <a:r>
              <a:rPr lang="en-US" dirty="0" err="1"/>
              <a:t>labour</a:t>
            </a:r>
            <a:r>
              <a:rPr lang="en-US" dirty="0"/>
              <a:t>,  pricing fixing, harassment of employees, poverty &amp; starvation of employees. </a:t>
            </a:r>
            <a:r>
              <a:rPr lang="en-US" dirty="0" err="1"/>
              <a:t>Etc</a:t>
            </a:r>
            <a:endParaRPr lang="en-US" dirty="0"/>
          </a:p>
          <a:p>
            <a:endParaRPr lang="en-US" dirty="0"/>
          </a:p>
          <a:p>
            <a:r>
              <a:rPr lang="en-US" b="1" i="1" u="sng" dirty="0">
                <a:solidFill>
                  <a:srgbClr val="FF0066"/>
                </a:solidFill>
              </a:rPr>
              <a:t>Cultivate strong team work &amp; productivity:</a:t>
            </a:r>
            <a:r>
              <a:rPr lang="en-US" dirty="0"/>
              <a:t> Ethical </a:t>
            </a:r>
            <a:r>
              <a:rPr lang="en-US" dirty="0" err="1"/>
              <a:t>programme</a:t>
            </a:r>
            <a:r>
              <a:rPr lang="en-US" dirty="0"/>
              <a:t> helps to tune employee behavior in accordance with the values by leaders of the corporate. It helps to build openness , integrity &amp; a sense of oneness among all. Employees feel strong  alignment between their values &amp; those of the corporate &amp; they react with strong  motivation &amp; performance.</a:t>
            </a:r>
            <a:endParaRPr lang="en-IN" dirty="0"/>
          </a:p>
        </p:txBody>
      </p:sp>
    </p:spTree>
    <p:extLst>
      <p:ext uri="{BB962C8B-B14F-4D97-AF65-F5344CB8AC3E}">
        <p14:creationId xmlns:p14="http://schemas.microsoft.com/office/powerpoint/2010/main" val="2790516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4B00FE-E14D-44E1-AE89-3150442F5DB8}"/>
              </a:ext>
            </a:extLst>
          </p:cNvPr>
          <p:cNvSpPr>
            <a:spLocks noGrp="1"/>
          </p:cNvSpPr>
          <p:nvPr>
            <p:ph idx="1"/>
          </p:nvPr>
        </p:nvSpPr>
        <p:spPr>
          <a:xfrm>
            <a:off x="133165" y="177552"/>
            <a:ext cx="11993732" cy="6604987"/>
          </a:xfrm>
        </p:spPr>
        <p:txBody>
          <a:bodyPr/>
          <a:lstStyle/>
          <a:p>
            <a:r>
              <a:rPr lang="en-US" b="1" i="1" u="sng" dirty="0">
                <a:solidFill>
                  <a:srgbClr val="FF0066"/>
                </a:solidFill>
              </a:rPr>
              <a:t>Support employees growth:</a:t>
            </a:r>
            <a:r>
              <a:rPr lang="en-US" dirty="0"/>
              <a:t> Ethics </a:t>
            </a:r>
            <a:r>
              <a:rPr lang="en-US" dirty="0" err="1"/>
              <a:t>programme</a:t>
            </a:r>
            <a:r>
              <a:rPr lang="en-US" dirty="0"/>
              <a:t> help employees to face reality , both good &amp; bad in the corporate and themselves . They feel full confidence to admit &amp; deal with whatever comes their way.</a:t>
            </a:r>
          </a:p>
          <a:p>
            <a:r>
              <a:rPr lang="en-US" b="1" i="1" u="sng" dirty="0">
                <a:solidFill>
                  <a:srgbClr val="FF0066"/>
                </a:solidFill>
              </a:rPr>
              <a:t>Human Resource policies :</a:t>
            </a:r>
            <a:r>
              <a:rPr lang="en-US" dirty="0"/>
              <a:t> Ethical programs helps to ensure that policies are legal. Ethical principles are often applied to current , major ethical issues &amp; becomes legislation. A major intent of well designed human resource policies is to  ensure ethical treatment of employees </a:t>
            </a:r>
          </a:p>
          <a:p>
            <a:r>
              <a:rPr lang="en-US" b="1" i="1" u="sng" dirty="0">
                <a:solidFill>
                  <a:srgbClr val="FF0066"/>
                </a:solidFill>
              </a:rPr>
              <a:t>Avoid Penal action:</a:t>
            </a:r>
            <a:r>
              <a:rPr lang="en-US" dirty="0"/>
              <a:t> ethical programs helps to detect issues &amp; violation early so that they can be reported or addressed which helps to avoid subsequent penal actions &amp; lower fines.</a:t>
            </a:r>
          </a:p>
          <a:p>
            <a:r>
              <a:rPr lang="en-US" b="1" i="1" u="sng" dirty="0">
                <a:solidFill>
                  <a:srgbClr val="FF0066"/>
                </a:solidFill>
              </a:rPr>
              <a:t>Helps  in quality  management, Strategic planning &amp; diversity management:</a:t>
            </a:r>
            <a:r>
              <a:rPr lang="en-US" dirty="0"/>
              <a:t> Ethical </a:t>
            </a:r>
            <a:r>
              <a:rPr lang="en-US" dirty="0" err="1"/>
              <a:t>programme</a:t>
            </a:r>
            <a:r>
              <a:rPr lang="en-US" dirty="0"/>
              <a:t>  identify favorite values &amp; ensures organizational behaviors which are associated with  those values . This complex efforts can be aligned  with values ,including quality management, strategic planning and diversity management. </a:t>
            </a:r>
            <a:endParaRPr lang="en-IN" dirty="0"/>
          </a:p>
        </p:txBody>
      </p:sp>
    </p:spTree>
    <p:extLst>
      <p:ext uri="{BB962C8B-B14F-4D97-AF65-F5344CB8AC3E}">
        <p14:creationId xmlns:p14="http://schemas.microsoft.com/office/powerpoint/2010/main" val="32386015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12E30-9DD1-439A-A1F9-4C9DD84E55CD}"/>
              </a:ext>
            </a:extLst>
          </p:cNvPr>
          <p:cNvSpPr>
            <a:spLocks noGrp="1"/>
          </p:cNvSpPr>
          <p:nvPr>
            <p:ph type="title"/>
          </p:nvPr>
        </p:nvSpPr>
        <p:spPr>
          <a:xfrm>
            <a:off x="479394" y="365125"/>
            <a:ext cx="11629748" cy="5662813"/>
          </a:xfrm>
        </p:spPr>
        <p:txBody>
          <a:bodyPr>
            <a:normAutofit/>
          </a:bodyPr>
          <a:lstStyle/>
          <a:p>
            <a:pPr algn="ctr"/>
            <a:r>
              <a:rPr lang="en-US" sz="6000" b="1" i="1" dirty="0">
                <a:solidFill>
                  <a:srgbClr val="7030A0"/>
                </a:solidFill>
              </a:rPr>
              <a:t>Development   of   Business Entrepreneurship</a:t>
            </a:r>
            <a:endParaRPr lang="en-IN" sz="6000" b="1" i="1" dirty="0">
              <a:solidFill>
                <a:srgbClr val="7030A0"/>
              </a:solidFill>
            </a:endParaRPr>
          </a:p>
        </p:txBody>
      </p:sp>
    </p:spTree>
    <p:extLst>
      <p:ext uri="{BB962C8B-B14F-4D97-AF65-F5344CB8AC3E}">
        <p14:creationId xmlns:p14="http://schemas.microsoft.com/office/powerpoint/2010/main" val="17100319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5CB33-C47F-4A07-9B20-3438F6922698}"/>
              </a:ext>
            </a:extLst>
          </p:cNvPr>
          <p:cNvSpPr>
            <a:spLocks noGrp="1"/>
          </p:cNvSpPr>
          <p:nvPr>
            <p:ph type="title"/>
          </p:nvPr>
        </p:nvSpPr>
        <p:spPr/>
        <p:txBody>
          <a:bodyPr/>
          <a:lstStyle/>
          <a:p>
            <a:pPr algn="ctr"/>
            <a:r>
              <a:rPr lang="en-US" b="1" i="1" u="sng" dirty="0">
                <a:solidFill>
                  <a:srgbClr val="FF0066"/>
                </a:solidFill>
                <a:effectLst>
                  <a:outerShdw blurRad="38100" dist="38100" dir="2700000" algn="tl">
                    <a:srgbClr val="000000">
                      <a:alpha val="43137"/>
                    </a:srgbClr>
                  </a:outerShdw>
                </a:effectLst>
              </a:rPr>
              <a:t>Entrepreneur</a:t>
            </a:r>
            <a:endParaRPr lang="en-IN" dirty="0"/>
          </a:p>
        </p:txBody>
      </p:sp>
      <p:pic>
        <p:nvPicPr>
          <p:cNvPr id="2050" name="Picture 2">
            <a:extLst>
              <a:ext uri="{FF2B5EF4-FFF2-40B4-BE49-F238E27FC236}">
                <a16:creationId xmlns:a16="http://schemas.microsoft.com/office/drawing/2014/main" id="{7BC55B07-BF7F-42FC-8361-93E3F07942C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8475" y="1500326"/>
            <a:ext cx="11683012" cy="5131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36670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DD0B6-D00F-4B53-9347-B40A105FBB78}"/>
              </a:ext>
            </a:extLst>
          </p:cNvPr>
          <p:cNvSpPr>
            <a:spLocks noGrp="1"/>
          </p:cNvSpPr>
          <p:nvPr>
            <p:ph type="title"/>
          </p:nvPr>
        </p:nvSpPr>
        <p:spPr>
          <a:xfrm>
            <a:off x="115409" y="365125"/>
            <a:ext cx="11913833" cy="1325563"/>
          </a:xfrm>
        </p:spPr>
        <p:txBody>
          <a:bodyPr/>
          <a:lstStyle/>
          <a:p>
            <a:pPr algn="ctr"/>
            <a:r>
              <a:rPr lang="en-US" b="1" i="1" u="sng" dirty="0">
                <a:solidFill>
                  <a:srgbClr val="FF0066"/>
                </a:solidFill>
                <a:effectLst>
                  <a:outerShdw blurRad="38100" dist="38100" dir="2700000" algn="tl">
                    <a:srgbClr val="000000">
                      <a:alpha val="43137"/>
                    </a:srgbClr>
                  </a:outerShdw>
                </a:effectLst>
              </a:rPr>
              <a:t>Entrepreneur</a:t>
            </a:r>
            <a:endParaRPr lang="en-IN" b="1" i="1" u="sng" dirty="0">
              <a:solidFill>
                <a:srgbClr val="FF0066"/>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4DC3B284-E2C1-4AB8-A87F-CA164CA06372}"/>
              </a:ext>
            </a:extLst>
          </p:cNvPr>
          <p:cNvSpPr>
            <a:spLocks noGrp="1"/>
          </p:cNvSpPr>
          <p:nvPr>
            <p:ph idx="1"/>
          </p:nvPr>
        </p:nvSpPr>
        <p:spPr>
          <a:xfrm>
            <a:off x="115409" y="1825625"/>
            <a:ext cx="11913833" cy="4859260"/>
          </a:xfrm>
        </p:spPr>
        <p:txBody>
          <a:bodyPr/>
          <a:lstStyle/>
          <a:p>
            <a:r>
              <a:rPr lang="en-US" dirty="0"/>
              <a:t>The word entrepreneur itself derived from the 17</a:t>
            </a:r>
            <a:r>
              <a:rPr lang="en-US" baseline="30000" dirty="0"/>
              <a:t>th</a:t>
            </a:r>
            <a:r>
              <a:rPr lang="en-US" dirty="0"/>
              <a:t> century French word ‘</a:t>
            </a:r>
            <a:r>
              <a:rPr lang="en-US" dirty="0" err="1"/>
              <a:t>entreprendre</a:t>
            </a:r>
            <a:r>
              <a:rPr lang="en-US" dirty="0"/>
              <a:t>’ that refers to individuals who undertake  the risk of new enterprise.</a:t>
            </a:r>
          </a:p>
          <a:p>
            <a:r>
              <a:rPr lang="en-US" dirty="0"/>
              <a:t>Many French, British &amp; Austrian  economist  have written enthusiastically about entrepreneurs as the ‘change agents’ of progressive economies.</a:t>
            </a:r>
          </a:p>
          <a:p>
            <a:r>
              <a:rPr lang="en-US" dirty="0"/>
              <a:t>An entrepreneur is a business owner. </a:t>
            </a:r>
          </a:p>
          <a:p>
            <a:r>
              <a:rPr lang="en-US" dirty="0"/>
              <a:t>An entrepreneur is a person who   willing to accept a high level of personal &amp; financial risk in a new venture or enterprise &amp; accepts full responsibility for the outcome.</a:t>
            </a:r>
          </a:p>
          <a:p>
            <a:r>
              <a:rPr lang="en-US" dirty="0"/>
              <a:t>An entrepreneur is an innovative personality.</a:t>
            </a:r>
            <a:endParaRPr lang="en-IN" dirty="0"/>
          </a:p>
        </p:txBody>
      </p:sp>
    </p:spTree>
    <p:extLst>
      <p:ext uri="{BB962C8B-B14F-4D97-AF65-F5344CB8AC3E}">
        <p14:creationId xmlns:p14="http://schemas.microsoft.com/office/powerpoint/2010/main" val="31491571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C6A33-81CC-4082-B150-D07CFB11BDBD}"/>
              </a:ext>
            </a:extLst>
          </p:cNvPr>
          <p:cNvSpPr>
            <a:spLocks noGrp="1"/>
          </p:cNvSpPr>
          <p:nvPr>
            <p:ph type="title"/>
          </p:nvPr>
        </p:nvSpPr>
        <p:spPr>
          <a:xfrm>
            <a:off x="204185" y="79899"/>
            <a:ext cx="11860567" cy="763481"/>
          </a:xfrm>
        </p:spPr>
        <p:txBody>
          <a:bodyPr>
            <a:normAutofit/>
          </a:bodyPr>
          <a:lstStyle/>
          <a:p>
            <a:r>
              <a:rPr lang="en-US" b="1" i="1" u="sng" dirty="0">
                <a:solidFill>
                  <a:srgbClr val="7030A0"/>
                </a:solidFill>
                <a:effectLst>
                  <a:outerShdw blurRad="38100" dist="38100" dir="2700000" algn="tl">
                    <a:srgbClr val="000000">
                      <a:alpha val="43137"/>
                    </a:srgbClr>
                  </a:outerShdw>
                </a:effectLst>
              </a:rPr>
              <a:t>Definitions</a:t>
            </a:r>
            <a:endParaRPr lang="en-IN" b="1" i="1" u="sng" dirty="0">
              <a:solidFill>
                <a:srgbClr val="7030A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4166CCD5-4BBA-468C-8BA8-F9271EA097FF}"/>
              </a:ext>
            </a:extLst>
          </p:cNvPr>
          <p:cNvSpPr>
            <a:spLocks noGrp="1"/>
          </p:cNvSpPr>
          <p:nvPr>
            <p:ph idx="1"/>
          </p:nvPr>
        </p:nvSpPr>
        <p:spPr>
          <a:xfrm>
            <a:off x="204185" y="923278"/>
            <a:ext cx="11860567" cy="5788240"/>
          </a:xfrm>
        </p:spPr>
        <p:txBody>
          <a:bodyPr/>
          <a:lstStyle/>
          <a:p>
            <a:r>
              <a:rPr lang="en-US" dirty="0"/>
              <a:t>“Enterpriser” is an individual who undertake the formation of an organization  for commercial purpose-      Adam Smith</a:t>
            </a:r>
          </a:p>
          <a:p>
            <a:endParaRPr lang="en-US" dirty="0"/>
          </a:p>
          <a:p>
            <a:r>
              <a:rPr lang="en-US" dirty="0"/>
              <a:t>Entrepreneur is a person who assumes both the risk &amp;  the management of a business – John Stuart Mill</a:t>
            </a:r>
          </a:p>
          <a:p>
            <a:endParaRPr lang="en-US" dirty="0"/>
          </a:p>
          <a:p>
            <a:r>
              <a:rPr lang="en-US" dirty="0"/>
              <a:t>The entrepreneur always searches for change ,responds  to it and exploits it as an opportunity – Peter Drucker</a:t>
            </a:r>
          </a:p>
          <a:p>
            <a:endParaRPr lang="en-US" dirty="0"/>
          </a:p>
          <a:p>
            <a:r>
              <a:rPr lang="en-US" dirty="0"/>
              <a:t>An entrepreneur is someone who commercializes his or her innovation – Ronald May   </a:t>
            </a:r>
            <a:endParaRPr lang="en-IN" dirty="0"/>
          </a:p>
        </p:txBody>
      </p:sp>
    </p:spTree>
    <p:extLst>
      <p:ext uri="{BB962C8B-B14F-4D97-AF65-F5344CB8AC3E}">
        <p14:creationId xmlns:p14="http://schemas.microsoft.com/office/powerpoint/2010/main" val="34242107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0DF8E-8A55-41CD-BE25-829347FAD1C7}"/>
              </a:ext>
            </a:extLst>
          </p:cNvPr>
          <p:cNvSpPr>
            <a:spLocks noGrp="1"/>
          </p:cNvSpPr>
          <p:nvPr>
            <p:ph type="title"/>
          </p:nvPr>
        </p:nvSpPr>
        <p:spPr>
          <a:xfrm>
            <a:off x="221942" y="365126"/>
            <a:ext cx="11825056" cy="797850"/>
          </a:xfrm>
        </p:spPr>
        <p:txBody>
          <a:bodyPr/>
          <a:lstStyle/>
          <a:p>
            <a:r>
              <a:rPr lang="en-US" b="1" i="1" u="sng" dirty="0">
                <a:solidFill>
                  <a:srgbClr val="7030A0"/>
                </a:solidFill>
                <a:effectLst>
                  <a:outerShdw blurRad="38100" dist="38100" dir="2700000" algn="tl">
                    <a:srgbClr val="000000">
                      <a:alpha val="43137"/>
                    </a:srgbClr>
                  </a:outerShdw>
                </a:effectLst>
              </a:rPr>
              <a:t>Characteristics of entrepreneur</a:t>
            </a:r>
            <a:endParaRPr lang="en-IN" b="1" i="1" u="sng" dirty="0">
              <a:solidFill>
                <a:srgbClr val="7030A0"/>
              </a:solidFill>
              <a:effectLst>
                <a:outerShdw blurRad="38100" dist="38100" dir="2700000" algn="tl">
                  <a:srgbClr val="000000">
                    <a:alpha val="43137"/>
                  </a:srgbClr>
                </a:outerShdw>
              </a:effectLst>
            </a:endParaRPr>
          </a:p>
        </p:txBody>
      </p:sp>
      <p:pic>
        <p:nvPicPr>
          <p:cNvPr id="3074" name="Picture 2">
            <a:extLst>
              <a:ext uri="{FF2B5EF4-FFF2-40B4-BE49-F238E27FC236}">
                <a16:creationId xmlns:a16="http://schemas.microsoft.com/office/drawing/2014/main" id="{B60A264D-BCA9-4BB2-AA8E-FC88580B8FE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56948" y="1384918"/>
            <a:ext cx="11123720" cy="5335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85043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0CD82-4544-4E46-8057-B1332D7D784D}"/>
              </a:ext>
            </a:extLst>
          </p:cNvPr>
          <p:cNvSpPr>
            <a:spLocks noGrp="1"/>
          </p:cNvSpPr>
          <p:nvPr>
            <p:ph type="title"/>
          </p:nvPr>
        </p:nvSpPr>
        <p:spPr>
          <a:xfrm>
            <a:off x="186431" y="79899"/>
            <a:ext cx="11825056" cy="941033"/>
          </a:xfrm>
        </p:spPr>
        <p:txBody>
          <a:bodyPr/>
          <a:lstStyle/>
          <a:p>
            <a:r>
              <a:rPr lang="en-US" b="1" i="1" u="sng" dirty="0">
                <a:solidFill>
                  <a:srgbClr val="7030A0"/>
                </a:solidFill>
                <a:effectLst>
                  <a:outerShdw blurRad="38100" dist="38100" dir="2700000" algn="tl">
                    <a:srgbClr val="000000">
                      <a:alpha val="43137"/>
                    </a:srgbClr>
                  </a:outerShdw>
                </a:effectLst>
              </a:rPr>
              <a:t>Characteristics of entrepreneur</a:t>
            </a:r>
            <a:endParaRPr lang="en-IN" dirty="0"/>
          </a:p>
        </p:txBody>
      </p:sp>
      <p:sp>
        <p:nvSpPr>
          <p:cNvPr id="3" name="Content Placeholder 2">
            <a:extLst>
              <a:ext uri="{FF2B5EF4-FFF2-40B4-BE49-F238E27FC236}">
                <a16:creationId xmlns:a16="http://schemas.microsoft.com/office/drawing/2014/main" id="{9C942819-0364-409C-8CE1-891851A7DEED}"/>
              </a:ext>
            </a:extLst>
          </p:cNvPr>
          <p:cNvSpPr>
            <a:spLocks noGrp="1"/>
          </p:cNvSpPr>
          <p:nvPr>
            <p:ph idx="1"/>
          </p:nvPr>
        </p:nvSpPr>
        <p:spPr>
          <a:xfrm>
            <a:off x="186431" y="1020932"/>
            <a:ext cx="11896078" cy="5757169"/>
          </a:xfrm>
        </p:spPr>
        <p:txBody>
          <a:bodyPr/>
          <a:lstStyle/>
          <a:p>
            <a:r>
              <a:rPr lang="en-US" b="1" i="1" u="sng" dirty="0">
                <a:solidFill>
                  <a:srgbClr val="FF0066"/>
                </a:solidFill>
              </a:rPr>
              <a:t>Need for achievement:  </a:t>
            </a:r>
          </a:p>
          <a:p>
            <a:r>
              <a:rPr lang="en-US" dirty="0"/>
              <a:t>The urge to achieve or to excel others is the forceful psychological factors which is an essential characteristics found in almost all the individuals with enterprising  quality.</a:t>
            </a:r>
          </a:p>
          <a:p>
            <a:r>
              <a:rPr lang="en-US" dirty="0"/>
              <a:t>Entrepreneur belongs to that category of people who are willing to work hard &amp; achieve something excellent  despite of the challenges   &amp; threats in the </a:t>
            </a:r>
            <a:r>
              <a:rPr lang="en-US" dirty="0" err="1"/>
              <a:t>evnt</a:t>
            </a:r>
            <a:r>
              <a:rPr lang="en-US" dirty="0"/>
              <a:t>.</a:t>
            </a:r>
          </a:p>
          <a:p>
            <a:r>
              <a:rPr lang="en-US" dirty="0"/>
              <a:t>Under such challenging &amp; threatening  forces many people would lose or give up &amp; would not  care at all for achieving  something better.</a:t>
            </a:r>
          </a:p>
          <a:p>
            <a:r>
              <a:rPr lang="en-US" dirty="0"/>
              <a:t>But high need of achievement present in the entrepreneurs drive them to excel others.</a:t>
            </a:r>
          </a:p>
          <a:p>
            <a:endParaRPr lang="en-IN" dirty="0"/>
          </a:p>
        </p:txBody>
      </p:sp>
    </p:spTree>
    <p:extLst>
      <p:ext uri="{BB962C8B-B14F-4D97-AF65-F5344CB8AC3E}">
        <p14:creationId xmlns:p14="http://schemas.microsoft.com/office/powerpoint/2010/main" val="30314972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3C604D-D12F-46A5-8A9F-09C12FFA089C}"/>
              </a:ext>
            </a:extLst>
          </p:cNvPr>
          <p:cNvSpPr>
            <a:spLocks noGrp="1"/>
          </p:cNvSpPr>
          <p:nvPr>
            <p:ph idx="1"/>
          </p:nvPr>
        </p:nvSpPr>
        <p:spPr>
          <a:xfrm>
            <a:off x="131975" y="150828"/>
            <a:ext cx="11924907" cy="6551629"/>
          </a:xfrm>
        </p:spPr>
        <p:txBody>
          <a:bodyPr>
            <a:normAutofit lnSpcReduction="10000"/>
          </a:bodyPr>
          <a:lstStyle/>
          <a:p>
            <a:r>
              <a:rPr lang="en-US" b="1" i="1" u="sng" dirty="0">
                <a:solidFill>
                  <a:srgbClr val="FF0066"/>
                </a:solidFill>
              </a:rPr>
              <a:t>Mental  Ability</a:t>
            </a:r>
          </a:p>
          <a:p>
            <a:r>
              <a:rPr lang="en-US" dirty="0"/>
              <a:t>An entrepreneur must be intelligent &amp; should have creative thinking &amp; must be able to engage in the analysis of various problems &amp; situation in order to deal with them. </a:t>
            </a:r>
          </a:p>
          <a:p>
            <a:endParaRPr lang="en-US" dirty="0"/>
          </a:p>
          <a:p>
            <a:r>
              <a:rPr lang="en-US" b="1" i="1" u="sng" dirty="0">
                <a:solidFill>
                  <a:srgbClr val="FF0066"/>
                </a:solidFill>
              </a:rPr>
              <a:t>Risk Taking</a:t>
            </a:r>
          </a:p>
          <a:p>
            <a:r>
              <a:rPr lang="en-US" dirty="0"/>
              <a:t>Risk taking is another attribute of entrepreneurs . Entrepreneur  like to take risk which are calculated  and  not extreme ones. They undertake challenging  risk which  are difficult to overcome  but are not impossible. In this process The risk involved are calculated  risks.</a:t>
            </a:r>
          </a:p>
          <a:p>
            <a:endParaRPr lang="en-US" dirty="0"/>
          </a:p>
          <a:p>
            <a:r>
              <a:rPr lang="en-US" b="1" i="1" u="sng" dirty="0">
                <a:solidFill>
                  <a:srgbClr val="FF0066"/>
                </a:solidFill>
              </a:rPr>
              <a:t>Need for clear objectives</a:t>
            </a:r>
          </a:p>
          <a:p>
            <a:r>
              <a:rPr lang="en-US" dirty="0"/>
              <a:t>A entrepreneur should keep clear objectives for productions, to make profit or to render social service.  </a:t>
            </a:r>
          </a:p>
          <a:p>
            <a:pPr marL="0" indent="0">
              <a:buNone/>
            </a:pPr>
            <a:r>
              <a:rPr lang="en-US" dirty="0"/>
              <a:t> </a:t>
            </a:r>
            <a:endParaRPr lang="en-IN" dirty="0"/>
          </a:p>
        </p:txBody>
      </p:sp>
    </p:spTree>
    <p:extLst>
      <p:ext uri="{BB962C8B-B14F-4D97-AF65-F5344CB8AC3E}">
        <p14:creationId xmlns:p14="http://schemas.microsoft.com/office/powerpoint/2010/main" val="3757016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D51EAA-D809-4A69-B117-B945C1A21382}"/>
              </a:ext>
            </a:extLst>
          </p:cNvPr>
          <p:cNvSpPr>
            <a:spLocks noGrp="1"/>
          </p:cNvSpPr>
          <p:nvPr>
            <p:ph idx="1"/>
          </p:nvPr>
        </p:nvSpPr>
        <p:spPr>
          <a:xfrm>
            <a:off x="284085" y="133164"/>
            <a:ext cx="11629748" cy="6329779"/>
          </a:xfrm>
        </p:spPr>
        <p:txBody>
          <a:bodyPr/>
          <a:lstStyle/>
          <a:p>
            <a:r>
              <a:rPr lang="en-US" dirty="0"/>
              <a:t>The word ethics is  derived from Greek word </a:t>
            </a:r>
            <a:r>
              <a:rPr lang="en-US" dirty="0" err="1"/>
              <a:t>Ethikos</a:t>
            </a:r>
            <a:r>
              <a:rPr lang="en-US" dirty="0"/>
              <a:t> &amp; Latin word </a:t>
            </a:r>
            <a:r>
              <a:rPr lang="en-US" dirty="0" err="1"/>
              <a:t>Ethicus</a:t>
            </a:r>
            <a:r>
              <a:rPr lang="en-US" dirty="0"/>
              <a:t> means character or custom</a:t>
            </a:r>
          </a:p>
          <a:p>
            <a:r>
              <a:rPr lang="en-US" dirty="0"/>
              <a:t>The concept of ethics deals with human beings.</a:t>
            </a:r>
          </a:p>
          <a:p>
            <a:r>
              <a:rPr lang="en-US" dirty="0"/>
              <a:t>So it is a social science</a:t>
            </a:r>
          </a:p>
          <a:p>
            <a:r>
              <a:rPr lang="en-US" dirty="0"/>
              <a:t>It is a branch of philosophy and it  considered as normative science because it is concerned with norms of Human beings.</a:t>
            </a:r>
          </a:p>
          <a:p>
            <a:endParaRPr lang="en-US" dirty="0"/>
          </a:p>
          <a:p>
            <a:r>
              <a:rPr lang="en-US" b="1" i="1" u="sng" dirty="0">
                <a:solidFill>
                  <a:srgbClr val="FF0066"/>
                </a:solidFill>
              </a:rPr>
              <a:t>Definition </a:t>
            </a:r>
            <a:r>
              <a:rPr lang="en-US" dirty="0"/>
              <a:t> </a:t>
            </a:r>
          </a:p>
          <a:p>
            <a:pPr marL="0" indent="0">
              <a:buNone/>
            </a:pPr>
            <a:endParaRPr lang="en-US" dirty="0"/>
          </a:p>
          <a:p>
            <a:pPr>
              <a:buFont typeface="Wingdings" panose="05000000000000000000" pitchFamily="2" charset="2"/>
              <a:buChar char="Ø"/>
            </a:pPr>
            <a:r>
              <a:rPr lang="en-US" dirty="0"/>
              <a:t>         Ethics deals with right actions of individuals</a:t>
            </a:r>
          </a:p>
          <a:p>
            <a:pPr marL="0" indent="0">
              <a:buNone/>
            </a:pPr>
            <a:r>
              <a:rPr lang="en-US" dirty="0"/>
              <a:t>                                                                                                          </a:t>
            </a:r>
            <a:r>
              <a:rPr lang="en-US" b="1" i="1" u="sng" dirty="0">
                <a:solidFill>
                  <a:srgbClr val="00B0F0"/>
                </a:solidFill>
              </a:rPr>
              <a:t> Peter F. Drucker</a:t>
            </a:r>
            <a:r>
              <a:rPr lang="en-US" dirty="0"/>
              <a:t> </a:t>
            </a:r>
            <a:endParaRPr lang="en-IN" dirty="0"/>
          </a:p>
        </p:txBody>
      </p:sp>
    </p:spTree>
    <p:extLst>
      <p:ext uri="{BB962C8B-B14F-4D97-AF65-F5344CB8AC3E}">
        <p14:creationId xmlns:p14="http://schemas.microsoft.com/office/powerpoint/2010/main" val="1075454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9E870E-7F5C-4E4A-B93C-BC1557C21B50}"/>
              </a:ext>
            </a:extLst>
          </p:cNvPr>
          <p:cNvSpPr>
            <a:spLocks noGrp="1"/>
          </p:cNvSpPr>
          <p:nvPr>
            <p:ph idx="1"/>
          </p:nvPr>
        </p:nvSpPr>
        <p:spPr>
          <a:xfrm>
            <a:off x="157113" y="120191"/>
            <a:ext cx="11877773" cy="6617617"/>
          </a:xfrm>
        </p:spPr>
        <p:txBody>
          <a:bodyPr>
            <a:normAutofit lnSpcReduction="10000"/>
          </a:bodyPr>
          <a:lstStyle/>
          <a:p>
            <a:r>
              <a:rPr lang="en-US" b="1" i="1" u="sng" dirty="0">
                <a:solidFill>
                  <a:srgbClr val="FF0066"/>
                </a:solidFill>
              </a:rPr>
              <a:t>Maintains business secrecy</a:t>
            </a:r>
          </a:p>
          <a:p>
            <a:r>
              <a:rPr lang="en-US" dirty="0"/>
              <a:t>An entrepreneur should maintain business secrecy &amp; he has to take care that  his business confidential  data should not be  leaked  to his competitors. To maintain secrecy  he should able to make proper  recruitment &amp; selection of </a:t>
            </a:r>
            <a:r>
              <a:rPr lang="en-US"/>
              <a:t>his employees.  </a:t>
            </a:r>
            <a:endParaRPr lang="en-US" dirty="0"/>
          </a:p>
          <a:p>
            <a:endParaRPr lang="en-US" dirty="0"/>
          </a:p>
          <a:p>
            <a:r>
              <a:rPr lang="en-US" b="1" i="1" u="sng" dirty="0">
                <a:solidFill>
                  <a:srgbClr val="FF0066"/>
                </a:solidFill>
              </a:rPr>
              <a:t>Ability to maintain business relation</a:t>
            </a:r>
          </a:p>
          <a:p>
            <a:r>
              <a:rPr lang="en-US" dirty="0"/>
              <a:t>An entrepreneur  who maintains good relation  with customers employees, suppliers  creditors &amp; community is much more likely to succeed in his business than the one who does not invest in maintain these relation</a:t>
            </a:r>
          </a:p>
          <a:p>
            <a:endParaRPr lang="en-US" dirty="0"/>
          </a:p>
          <a:p>
            <a:r>
              <a:rPr lang="en-US" b="1" i="1" u="sng" dirty="0">
                <a:solidFill>
                  <a:srgbClr val="FF0066"/>
                </a:solidFill>
              </a:rPr>
              <a:t>Effective communication skill</a:t>
            </a:r>
            <a:r>
              <a:rPr lang="en-US" dirty="0"/>
              <a:t>  </a:t>
            </a:r>
          </a:p>
          <a:p>
            <a:r>
              <a:rPr lang="en-US" dirty="0"/>
              <a:t>An entrepreneur who can effectively communicate with customers, employees, suppliers &amp; creditors will be more likely to succeed than the entrepreneur who  can’t communicate effectively.</a:t>
            </a:r>
          </a:p>
          <a:p>
            <a:endParaRPr lang="en-US" dirty="0"/>
          </a:p>
          <a:p>
            <a:endParaRPr lang="en-IN" dirty="0"/>
          </a:p>
        </p:txBody>
      </p:sp>
    </p:spTree>
    <p:extLst>
      <p:ext uri="{BB962C8B-B14F-4D97-AF65-F5344CB8AC3E}">
        <p14:creationId xmlns:p14="http://schemas.microsoft.com/office/powerpoint/2010/main" val="36639504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CD8901-4D33-45A6-A636-52F0A15410EA}"/>
              </a:ext>
            </a:extLst>
          </p:cNvPr>
          <p:cNvSpPr>
            <a:spLocks noGrp="1"/>
          </p:cNvSpPr>
          <p:nvPr>
            <p:ph idx="1"/>
          </p:nvPr>
        </p:nvSpPr>
        <p:spPr>
          <a:xfrm>
            <a:off x="160256" y="141402"/>
            <a:ext cx="11840066" cy="6532775"/>
          </a:xfrm>
        </p:spPr>
        <p:txBody>
          <a:bodyPr/>
          <a:lstStyle/>
          <a:p>
            <a:r>
              <a:rPr lang="en-US" b="1" i="1" u="sng" dirty="0">
                <a:solidFill>
                  <a:srgbClr val="FF0066"/>
                </a:solidFill>
              </a:rPr>
              <a:t>Social consciousness</a:t>
            </a:r>
            <a:r>
              <a:rPr lang="en-US" dirty="0"/>
              <a:t> </a:t>
            </a:r>
          </a:p>
          <a:p>
            <a:r>
              <a:rPr lang="en-US" dirty="0"/>
              <a:t>Good entrepreneur will always thinks for social &amp; economic development. As  result he  will always lookout for new methods of production or developing new products that would create jobs for many . Such business activities are directed to achieve social goals on larger interest than personal goals of individual interest</a:t>
            </a:r>
          </a:p>
          <a:p>
            <a:endParaRPr lang="en-US" dirty="0"/>
          </a:p>
          <a:p>
            <a:r>
              <a:rPr lang="en-US" b="1" i="1" u="sng" dirty="0">
                <a:solidFill>
                  <a:srgbClr val="FF0066"/>
                </a:solidFill>
              </a:rPr>
              <a:t>Optimistic</a:t>
            </a:r>
          </a:p>
          <a:p>
            <a:r>
              <a:rPr lang="en-US" dirty="0"/>
              <a:t>The entrepreneur have the quality of being optimistic &amp; hoping to succeed rather than experiencing failure. This hope will boost their confidence in carrying out the task successfully . As a result  of self confidence they are  more successful in their efforts .</a:t>
            </a:r>
          </a:p>
          <a:p>
            <a:endParaRPr lang="en-IN" dirty="0"/>
          </a:p>
        </p:txBody>
      </p:sp>
    </p:spTree>
    <p:extLst>
      <p:ext uri="{BB962C8B-B14F-4D97-AF65-F5344CB8AC3E}">
        <p14:creationId xmlns:p14="http://schemas.microsoft.com/office/powerpoint/2010/main" val="14004499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2D026C-33B6-4EC9-ADCC-5FA72DC1DFC5}"/>
              </a:ext>
            </a:extLst>
          </p:cNvPr>
          <p:cNvSpPr>
            <a:spLocks noGrp="1"/>
          </p:cNvSpPr>
          <p:nvPr>
            <p:ph idx="1"/>
          </p:nvPr>
        </p:nvSpPr>
        <p:spPr>
          <a:xfrm>
            <a:off x="150829" y="150828"/>
            <a:ext cx="11802359" cy="6707171"/>
          </a:xfrm>
        </p:spPr>
        <p:txBody>
          <a:bodyPr>
            <a:normAutofit lnSpcReduction="10000"/>
          </a:bodyPr>
          <a:lstStyle/>
          <a:p>
            <a:r>
              <a:rPr lang="en-US" b="1" i="1" u="sng" dirty="0">
                <a:solidFill>
                  <a:srgbClr val="FF0066"/>
                </a:solidFill>
              </a:rPr>
              <a:t>Open minded</a:t>
            </a:r>
          </a:p>
          <a:p>
            <a:r>
              <a:rPr lang="en-US" dirty="0"/>
              <a:t>Entrepreneur develops the habit of learning from experience. They modify the goals according to the environmental challenges &amp; threats. A successful entrepreneur is open to constructive criticisms. A successful entrepreneur is willing to learn from his past experience &amp; mistake &amp; </a:t>
            </a:r>
            <a:r>
              <a:rPr lang="en-US" dirty="0" err="1"/>
              <a:t>moulds</a:t>
            </a:r>
            <a:r>
              <a:rPr lang="en-US" dirty="0"/>
              <a:t> himself for better future</a:t>
            </a:r>
          </a:p>
          <a:p>
            <a:endParaRPr lang="en-US" dirty="0"/>
          </a:p>
          <a:p>
            <a:r>
              <a:rPr lang="en-US" b="1" i="1" u="sng" dirty="0">
                <a:solidFill>
                  <a:srgbClr val="FF0066"/>
                </a:solidFill>
              </a:rPr>
              <a:t>Decision making  skill</a:t>
            </a:r>
          </a:p>
          <a:p>
            <a:r>
              <a:rPr lang="en-US" dirty="0"/>
              <a:t>To be successful  a person should have the ability to take &amp; implement right decisions quickly. He  has to take major &amp; minor decisions. A successful entrepreneur is one who takes a right decisions at right time &amp; implement it efficiently &amp; effectively.</a:t>
            </a:r>
          </a:p>
          <a:p>
            <a:endParaRPr lang="en-US" dirty="0"/>
          </a:p>
          <a:p>
            <a:r>
              <a:rPr lang="en-US" b="1" i="1" u="sng" dirty="0">
                <a:solidFill>
                  <a:srgbClr val="FF0066"/>
                </a:solidFill>
              </a:rPr>
              <a:t>He should have good personality</a:t>
            </a:r>
          </a:p>
          <a:p>
            <a:r>
              <a:rPr lang="en-US" b="1" i="1" u="sng" dirty="0">
                <a:solidFill>
                  <a:srgbClr val="FF0066"/>
                </a:solidFill>
              </a:rPr>
              <a:t>Technical knowledge</a:t>
            </a:r>
          </a:p>
          <a:p>
            <a:r>
              <a:rPr lang="en-US" b="1" i="1" u="sng" dirty="0">
                <a:solidFill>
                  <a:srgbClr val="FF0066"/>
                </a:solidFill>
              </a:rPr>
              <a:t>Human relations</a:t>
            </a:r>
            <a:endParaRPr lang="en-IN" b="1" i="1" u="sng" dirty="0">
              <a:solidFill>
                <a:srgbClr val="FF0066"/>
              </a:solidFill>
            </a:endParaRPr>
          </a:p>
        </p:txBody>
      </p:sp>
    </p:spTree>
    <p:extLst>
      <p:ext uri="{BB962C8B-B14F-4D97-AF65-F5344CB8AC3E}">
        <p14:creationId xmlns:p14="http://schemas.microsoft.com/office/powerpoint/2010/main" val="18040099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1F291-96A9-46E0-A6A1-60A535CF066C}"/>
              </a:ext>
            </a:extLst>
          </p:cNvPr>
          <p:cNvSpPr>
            <a:spLocks noGrp="1"/>
          </p:cNvSpPr>
          <p:nvPr>
            <p:ph type="title"/>
          </p:nvPr>
        </p:nvSpPr>
        <p:spPr>
          <a:xfrm>
            <a:off x="207389" y="122548"/>
            <a:ext cx="11830639" cy="914400"/>
          </a:xfrm>
        </p:spPr>
        <p:txBody>
          <a:bodyPr>
            <a:normAutofit/>
          </a:bodyPr>
          <a:lstStyle/>
          <a:p>
            <a:pPr algn="ctr"/>
            <a:r>
              <a:rPr lang="en-US" b="1" i="1" u="sng" dirty="0">
                <a:solidFill>
                  <a:srgbClr val="7030A0"/>
                </a:solidFill>
                <a:effectLst>
                  <a:outerShdw blurRad="38100" dist="38100" dir="2700000" algn="tl">
                    <a:srgbClr val="000000">
                      <a:alpha val="43137"/>
                    </a:srgbClr>
                  </a:outerShdw>
                </a:effectLst>
              </a:rPr>
              <a:t>Entrepreneurship </a:t>
            </a:r>
            <a:endParaRPr lang="en-IN" b="1" i="1" u="sng" dirty="0">
              <a:solidFill>
                <a:srgbClr val="7030A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99F0396B-849A-4AA9-B41E-7D7AB21C635C}"/>
              </a:ext>
            </a:extLst>
          </p:cNvPr>
          <p:cNvSpPr>
            <a:spLocks noGrp="1"/>
          </p:cNvSpPr>
          <p:nvPr>
            <p:ph idx="1"/>
          </p:nvPr>
        </p:nvSpPr>
        <p:spPr>
          <a:xfrm>
            <a:off x="207389" y="1187777"/>
            <a:ext cx="11830639" cy="5476974"/>
          </a:xfrm>
        </p:spPr>
        <p:txBody>
          <a:bodyPr/>
          <a:lstStyle/>
          <a:p>
            <a:r>
              <a:rPr lang="en-US" b="1" i="1" u="sng" dirty="0">
                <a:solidFill>
                  <a:srgbClr val="FF0000"/>
                </a:solidFill>
              </a:rPr>
              <a:t>Meaning of entrepreneurship</a:t>
            </a:r>
          </a:p>
          <a:p>
            <a:r>
              <a:rPr lang="en-US" dirty="0"/>
              <a:t>“Entrepreneurship”  describes the capacity &amp; willingness to develop , to organize &amp; manage a business venture along with any of its risks in order  to make a profit.</a:t>
            </a:r>
          </a:p>
          <a:p>
            <a:r>
              <a:rPr lang="en-US" dirty="0"/>
              <a:t>Best </a:t>
            </a:r>
            <a:r>
              <a:rPr lang="en-US" dirty="0" err="1"/>
              <a:t>eg</a:t>
            </a:r>
            <a:r>
              <a:rPr lang="en-US" dirty="0"/>
              <a:t> of entrepreneurship is the establishment of new </a:t>
            </a:r>
            <a:r>
              <a:rPr lang="en-US" dirty="0" err="1"/>
              <a:t>organisations</a:t>
            </a:r>
            <a:r>
              <a:rPr lang="en-US" dirty="0"/>
              <a:t>. It is also referred  as a startup company.</a:t>
            </a:r>
          </a:p>
          <a:p>
            <a:r>
              <a:rPr lang="en-US" dirty="0"/>
              <a:t>Entrepreneur within an existing firm or large organization  has been </a:t>
            </a:r>
            <a:r>
              <a:rPr lang="en-US" dirty="0" err="1"/>
              <a:t>refered</a:t>
            </a:r>
            <a:r>
              <a:rPr lang="en-US" dirty="0"/>
              <a:t> to as intrapreneurship &amp; may include corporate ventures where large entities spin off subsidiary </a:t>
            </a:r>
            <a:r>
              <a:rPr lang="en-US" dirty="0" err="1"/>
              <a:t>organisations</a:t>
            </a:r>
            <a:r>
              <a:rPr lang="en-US" dirty="0"/>
              <a:t>.</a:t>
            </a:r>
          </a:p>
          <a:p>
            <a:r>
              <a:rPr lang="en-US" dirty="0"/>
              <a:t>‘Entrepreneurship is the process of creating something new &amp; assuming the risks &amp; rewards’ – Robert </a:t>
            </a:r>
            <a:r>
              <a:rPr lang="en-US" dirty="0" err="1"/>
              <a:t>Hisrich</a:t>
            </a:r>
            <a:endParaRPr lang="en-IN" dirty="0"/>
          </a:p>
        </p:txBody>
      </p:sp>
    </p:spTree>
    <p:extLst>
      <p:ext uri="{BB962C8B-B14F-4D97-AF65-F5344CB8AC3E}">
        <p14:creationId xmlns:p14="http://schemas.microsoft.com/office/powerpoint/2010/main" val="8451562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DE445-6660-45C7-88A1-7F24A24ABC29}"/>
              </a:ext>
            </a:extLst>
          </p:cNvPr>
          <p:cNvSpPr>
            <a:spLocks noGrp="1"/>
          </p:cNvSpPr>
          <p:nvPr>
            <p:ph type="title"/>
          </p:nvPr>
        </p:nvSpPr>
        <p:spPr>
          <a:xfrm>
            <a:off x="320511" y="365125"/>
            <a:ext cx="11670384" cy="850933"/>
          </a:xfrm>
        </p:spPr>
        <p:txBody>
          <a:bodyPr/>
          <a:lstStyle/>
          <a:p>
            <a:pPr algn="ctr"/>
            <a:r>
              <a:rPr lang="en-US" b="1" i="1" u="sng" dirty="0">
                <a:solidFill>
                  <a:srgbClr val="7030A0"/>
                </a:solidFill>
              </a:rPr>
              <a:t>Need   for  Entrepreneurship</a:t>
            </a:r>
            <a:endParaRPr lang="en-IN" b="1" i="1" u="sng" dirty="0">
              <a:solidFill>
                <a:srgbClr val="7030A0"/>
              </a:solidFill>
            </a:endParaRPr>
          </a:p>
        </p:txBody>
      </p:sp>
      <p:sp>
        <p:nvSpPr>
          <p:cNvPr id="3" name="Content Placeholder 2">
            <a:extLst>
              <a:ext uri="{FF2B5EF4-FFF2-40B4-BE49-F238E27FC236}">
                <a16:creationId xmlns:a16="http://schemas.microsoft.com/office/drawing/2014/main" id="{E311F399-1B41-420F-B1B0-6056F50B6525}"/>
              </a:ext>
            </a:extLst>
          </p:cNvPr>
          <p:cNvSpPr>
            <a:spLocks noGrp="1"/>
          </p:cNvSpPr>
          <p:nvPr>
            <p:ph idx="1"/>
          </p:nvPr>
        </p:nvSpPr>
        <p:spPr>
          <a:xfrm>
            <a:off x="320511" y="1310326"/>
            <a:ext cx="11670384" cy="5316717"/>
          </a:xfrm>
        </p:spPr>
        <p:txBody>
          <a:bodyPr/>
          <a:lstStyle/>
          <a:p>
            <a:r>
              <a:rPr lang="en-US" dirty="0"/>
              <a:t>Employment generation</a:t>
            </a:r>
          </a:p>
          <a:p>
            <a:r>
              <a:rPr lang="en-US" dirty="0"/>
              <a:t>Balanced development</a:t>
            </a:r>
          </a:p>
          <a:p>
            <a:r>
              <a:rPr lang="en-US" dirty="0"/>
              <a:t>Innovation potential</a:t>
            </a:r>
          </a:p>
          <a:p>
            <a:r>
              <a:rPr lang="en-US" dirty="0"/>
              <a:t>Capital formation </a:t>
            </a:r>
          </a:p>
          <a:p>
            <a:r>
              <a:rPr lang="en-US" dirty="0"/>
              <a:t>Reduction in income inequalities</a:t>
            </a:r>
          </a:p>
          <a:p>
            <a:r>
              <a:rPr lang="en-US" dirty="0"/>
              <a:t>Revenue to government</a:t>
            </a:r>
          </a:p>
          <a:p>
            <a:r>
              <a:rPr lang="en-US" dirty="0"/>
              <a:t>Improves standard of living</a:t>
            </a:r>
            <a:endParaRPr lang="en-IN" dirty="0"/>
          </a:p>
        </p:txBody>
      </p:sp>
    </p:spTree>
    <p:extLst>
      <p:ext uri="{BB962C8B-B14F-4D97-AF65-F5344CB8AC3E}">
        <p14:creationId xmlns:p14="http://schemas.microsoft.com/office/powerpoint/2010/main" val="24189088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3CA7E-7ED4-4D36-8FB4-AF756FB3E18D}"/>
              </a:ext>
            </a:extLst>
          </p:cNvPr>
          <p:cNvSpPr>
            <a:spLocks noGrp="1"/>
          </p:cNvSpPr>
          <p:nvPr>
            <p:ph type="title"/>
          </p:nvPr>
        </p:nvSpPr>
        <p:spPr/>
        <p:txBody>
          <a:bodyPr/>
          <a:lstStyle/>
          <a:p>
            <a:r>
              <a:rPr lang="en-US" b="1" i="1" u="sng" dirty="0">
                <a:solidFill>
                  <a:srgbClr val="7030A0"/>
                </a:solidFill>
              </a:rPr>
              <a:t>Factors influencing Entrepreneurship</a:t>
            </a:r>
            <a:endParaRPr lang="en-IN" b="1" i="1" u="sng" dirty="0">
              <a:solidFill>
                <a:srgbClr val="7030A0"/>
              </a:solidFill>
            </a:endParaRPr>
          </a:p>
        </p:txBody>
      </p:sp>
      <p:sp>
        <p:nvSpPr>
          <p:cNvPr id="3" name="Content Placeholder 2">
            <a:extLst>
              <a:ext uri="{FF2B5EF4-FFF2-40B4-BE49-F238E27FC236}">
                <a16:creationId xmlns:a16="http://schemas.microsoft.com/office/drawing/2014/main" id="{88BCE7A1-2726-4412-803A-AA84C968CCA8}"/>
              </a:ext>
            </a:extLst>
          </p:cNvPr>
          <p:cNvSpPr>
            <a:spLocks noGrp="1"/>
          </p:cNvSpPr>
          <p:nvPr>
            <p:ph idx="1"/>
          </p:nvPr>
        </p:nvSpPr>
        <p:spPr/>
        <p:txBody>
          <a:bodyPr/>
          <a:lstStyle/>
          <a:p>
            <a:r>
              <a:rPr lang="en-US" dirty="0"/>
              <a:t>Individual factors</a:t>
            </a:r>
          </a:p>
          <a:p>
            <a:r>
              <a:rPr lang="en-US" dirty="0"/>
              <a:t>Environmental factors</a:t>
            </a:r>
          </a:p>
          <a:p>
            <a:pPr>
              <a:buFont typeface="Wingdings" panose="05000000000000000000" pitchFamily="2" charset="2"/>
              <a:buChar char="ü"/>
            </a:pPr>
            <a:r>
              <a:rPr lang="en-US" dirty="0"/>
              <a:t>Economic environment</a:t>
            </a:r>
          </a:p>
          <a:p>
            <a:pPr>
              <a:buFont typeface="Wingdings" panose="05000000000000000000" pitchFamily="2" charset="2"/>
              <a:buChar char="ü"/>
            </a:pPr>
            <a:r>
              <a:rPr lang="en-US" dirty="0"/>
              <a:t>Political environment</a:t>
            </a:r>
          </a:p>
          <a:p>
            <a:pPr>
              <a:buFont typeface="Wingdings" panose="05000000000000000000" pitchFamily="2" charset="2"/>
              <a:buChar char="ü"/>
            </a:pPr>
            <a:r>
              <a:rPr lang="en-US" dirty="0"/>
              <a:t>Cultural environment</a:t>
            </a:r>
          </a:p>
          <a:p>
            <a:pPr>
              <a:buFont typeface="Wingdings" panose="05000000000000000000" pitchFamily="2" charset="2"/>
              <a:buChar char="ü"/>
            </a:pPr>
            <a:r>
              <a:rPr lang="en-US" dirty="0"/>
              <a:t>Social environment</a:t>
            </a:r>
            <a:endParaRPr lang="en-IN" dirty="0"/>
          </a:p>
        </p:txBody>
      </p:sp>
    </p:spTree>
    <p:extLst>
      <p:ext uri="{BB962C8B-B14F-4D97-AF65-F5344CB8AC3E}">
        <p14:creationId xmlns:p14="http://schemas.microsoft.com/office/powerpoint/2010/main" val="23900999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13B9D-B2B0-440C-BE6F-A307E2515DD7}"/>
              </a:ext>
            </a:extLst>
          </p:cNvPr>
          <p:cNvSpPr>
            <a:spLocks noGrp="1"/>
          </p:cNvSpPr>
          <p:nvPr>
            <p:ph type="title"/>
          </p:nvPr>
        </p:nvSpPr>
        <p:spPr>
          <a:xfrm>
            <a:off x="230819" y="88778"/>
            <a:ext cx="11798424" cy="592260"/>
          </a:xfrm>
        </p:spPr>
        <p:txBody>
          <a:bodyPr>
            <a:normAutofit fontScale="90000"/>
          </a:bodyPr>
          <a:lstStyle/>
          <a:p>
            <a:r>
              <a:rPr lang="en-US" b="1" i="1" u="sng" dirty="0">
                <a:solidFill>
                  <a:srgbClr val="7030A0"/>
                </a:solidFill>
                <a:effectLst>
                  <a:outerShdw blurRad="38100" dist="38100" dir="2700000" algn="tl">
                    <a:srgbClr val="000000">
                      <a:alpha val="43137"/>
                    </a:srgbClr>
                  </a:outerShdw>
                </a:effectLst>
              </a:rPr>
              <a:t>Entrepreneurship &amp; Career option in India</a:t>
            </a:r>
            <a:endParaRPr lang="en-IN" b="1" i="1" u="sng" dirty="0">
              <a:solidFill>
                <a:srgbClr val="7030A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2F57BB8-49B9-44D8-AA16-E7DBB524B6A5}"/>
              </a:ext>
            </a:extLst>
          </p:cNvPr>
          <p:cNvSpPr>
            <a:spLocks noGrp="1"/>
          </p:cNvSpPr>
          <p:nvPr>
            <p:ph idx="1"/>
          </p:nvPr>
        </p:nvSpPr>
        <p:spPr>
          <a:xfrm>
            <a:off x="230819" y="745724"/>
            <a:ext cx="11798424" cy="5912528"/>
          </a:xfrm>
        </p:spPr>
        <p:txBody>
          <a:bodyPr/>
          <a:lstStyle/>
          <a:p>
            <a:r>
              <a:rPr lang="en-US" dirty="0"/>
              <a:t>Traditionally , Indians have engaged in small private businesses much out of necessity than out of choice.</a:t>
            </a:r>
          </a:p>
          <a:p>
            <a:r>
              <a:rPr lang="en-US" dirty="0" err="1"/>
              <a:t>Eg</a:t>
            </a:r>
            <a:r>
              <a:rPr lang="en-US" dirty="0"/>
              <a:t> unemployment for illiterate people pushes them to start small businesses just to earn their basic livelihood.</a:t>
            </a:r>
          </a:p>
          <a:p>
            <a:r>
              <a:rPr lang="en-US" dirty="0"/>
              <a:t>Overall low income  of a family also drives them to have  a small business on the side .</a:t>
            </a:r>
          </a:p>
          <a:p>
            <a:r>
              <a:rPr lang="en-US" dirty="0"/>
              <a:t>Quite often, these small ventures are run by the women in the family.</a:t>
            </a:r>
          </a:p>
          <a:p>
            <a:r>
              <a:rPr lang="en-US" dirty="0"/>
              <a:t>On the similar lines, women with very low outside exposure, try to earn by setting small home-based business. Availability of cheap labor, at times in the family itself, makes these ventures easy to run. However, a developing country like India really needed entrepreneurs competent to perceive new opportunities &amp; willing to incur the  necessary  risk in </a:t>
            </a:r>
            <a:r>
              <a:rPr lang="en-US" dirty="0" err="1"/>
              <a:t>exploiying</a:t>
            </a:r>
            <a:r>
              <a:rPr lang="en-US" dirty="0"/>
              <a:t> risk in exploiting them.   </a:t>
            </a:r>
            <a:endParaRPr lang="en-IN" dirty="0"/>
          </a:p>
        </p:txBody>
      </p:sp>
    </p:spTree>
    <p:extLst>
      <p:ext uri="{BB962C8B-B14F-4D97-AF65-F5344CB8AC3E}">
        <p14:creationId xmlns:p14="http://schemas.microsoft.com/office/powerpoint/2010/main" val="21299798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E1A59-4853-4D1F-9A0D-01BEE2309BEC}"/>
              </a:ext>
            </a:extLst>
          </p:cNvPr>
          <p:cNvSpPr>
            <a:spLocks noGrp="1"/>
          </p:cNvSpPr>
          <p:nvPr>
            <p:ph type="title"/>
          </p:nvPr>
        </p:nvSpPr>
        <p:spPr>
          <a:xfrm>
            <a:off x="195309" y="0"/>
            <a:ext cx="11896077" cy="816746"/>
          </a:xfrm>
        </p:spPr>
        <p:txBody>
          <a:bodyPr/>
          <a:lstStyle/>
          <a:p>
            <a:r>
              <a:rPr lang="en-US" b="1" i="1" u="sng" dirty="0">
                <a:solidFill>
                  <a:srgbClr val="7030A0"/>
                </a:solidFill>
                <a:effectLst>
                  <a:outerShdw blurRad="38100" dist="38100" dir="2700000" algn="tl">
                    <a:srgbClr val="000000">
                      <a:alpha val="43137"/>
                    </a:srgbClr>
                  </a:outerShdw>
                </a:effectLst>
              </a:rPr>
              <a:t>Entrepreneurship pyramid in India</a:t>
            </a:r>
            <a:endParaRPr lang="en-IN" b="1" i="1" u="sng" dirty="0">
              <a:solidFill>
                <a:srgbClr val="7030A0"/>
              </a:solidFill>
              <a:effectLst>
                <a:outerShdw blurRad="38100" dist="38100" dir="2700000" algn="tl">
                  <a:srgbClr val="000000">
                    <a:alpha val="43137"/>
                  </a:srgbClr>
                </a:outerShdw>
              </a:effectLst>
            </a:endParaRPr>
          </a:p>
        </p:txBody>
      </p:sp>
      <p:pic>
        <p:nvPicPr>
          <p:cNvPr id="1026" name="Picture 2">
            <a:extLst>
              <a:ext uri="{FF2B5EF4-FFF2-40B4-BE49-F238E27FC236}">
                <a16:creationId xmlns:a16="http://schemas.microsoft.com/office/drawing/2014/main" id="{D8EC2F58-2F76-47E6-A3CB-C8E8D431C82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5207" y="928980"/>
            <a:ext cx="11452195" cy="5676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58251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5BDF7-5AE1-48DC-B688-E4B2A3A6E19C}"/>
              </a:ext>
            </a:extLst>
          </p:cNvPr>
          <p:cNvSpPr>
            <a:spLocks noGrp="1"/>
          </p:cNvSpPr>
          <p:nvPr>
            <p:ph type="title"/>
          </p:nvPr>
        </p:nvSpPr>
        <p:spPr>
          <a:xfrm>
            <a:off x="195309" y="115410"/>
            <a:ext cx="11860567" cy="754602"/>
          </a:xfrm>
        </p:spPr>
        <p:txBody>
          <a:bodyPr/>
          <a:lstStyle/>
          <a:p>
            <a:r>
              <a:rPr lang="en-US" b="1" i="1" u="sng" dirty="0">
                <a:solidFill>
                  <a:srgbClr val="7030A0"/>
                </a:solidFill>
              </a:rPr>
              <a:t>Emerging Sectors in India</a:t>
            </a:r>
            <a:endParaRPr lang="en-IN" b="1" i="1" u="sng" dirty="0">
              <a:solidFill>
                <a:srgbClr val="7030A0"/>
              </a:solidFill>
            </a:endParaRPr>
          </a:p>
        </p:txBody>
      </p:sp>
      <p:sp>
        <p:nvSpPr>
          <p:cNvPr id="3" name="Content Placeholder 2">
            <a:extLst>
              <a:ext uri="{FF2B5EF4-FFF2-40B4-BE49-F238E27FC236}">
                <a16:creationId xmlns:a16="http://schemas.microsoft.com/office/drawing/2014/main" id="{8F64CAA6-E866-40E3-A33D-3F7C31018D30}"/>
              </a:ext>
            </a:extLst>
          </p:cNvPr>
          <p:cNvSpPr>
            <a:spLocks noGrp="1"/>
          </p:cNvSpPr>
          <p:nvPr>
            <p:ph idx="1"/>
          </p:nvPr>
        </p:nvSpPr>
        <p:spPr>
          <a:xfrm>
            <a:off x="195309" y="870012"/>
            <a:ext cx="11801382" cy="5872578"/>
          </a:xfrm>
        </p:spPr>
        <p:txBody>
          <a:bodyPr/>
          <a:lstStyle/>
          <a:p>
            <a:r>
              <a:rPr lang="en-US" dirty="0"/>
              <a:t>After  LPG policy , in India, doors are opened for many business sectors to increased foreign investment &amp; grow internationally . There are many  business  opportunity  in different  sectors  in India.</a:t>
            </a:r>
          </a:p>
          <a:p>
            <a:pPr marL="0" indent="0">
              <a:buNone/>
            </a:pPr>
            <a:endParaRPr lang="en-US" dirty="0"/>
          </a:p>
          <a:p>
            <a:r>
              <a:rPr lang="en-US" dirty="0"/>
              <a:t>To refer one sector as emerging sector , sector must satisfy following two conditions:-</a:t>
            </a:r>
          </a:p>
          <a:p>
            <a:pPr marL="0" indent="0">
              <a:buNone/>
            </a:pPr>
            <a:r>
              <a:rPr lang="en-US" dirty="0"/>
              <a:t>1) Sector has established its presence but it has yet fully developed  sector or not yet reached to growth stage.</a:t>
            </a:r>
          </a:p>
          <a:p>
            <a:pPr marL="0" indent="0">
              <a:buNone/>
            </a:pPr>
            <a:r>
              <a:rPr lang="en-US" dirty="0"/>
              <a:t>2) Sectors is currently  growing  or developing  fast &amp; it will become one of the important sectors of the economy in near future.</a:t>
            </a:r>
          </a:p>
          <a:p>
            <a:pPr marL="0" indent="0">
              <a:buNone/>
            </a:pPr>
            <a:endParaRPr lang="en-US" dirty="0"/>
          </a:p>
          <a:p>
            <a:pPr marL="0" indent="0">
              <a:buNone/>
            </a:pPr>
            <a:r>
              <a:rPr lang="en-US" dirty="0"/>
              <a:t>Following are  Indian Sectors are fulfilling above  2 condition: </a:t>
            </a:r>
            <a:endParaRPr lang="en-IN" dirty="0"/>
          </a:p>
        </p:txBody>
      </p:sp>
    </p:spTree>
    <p:extLst>
      <p:ext uri="{BB962C8B-B14F-4D97-AF65-F5344CB8AC3E}">
        <p14:creationId xmlns:p14="http://schemas.microsoft.com/office/powerpoint/2010/main" val="3880182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146E2B-9727-46D2-B2F8-5BAABEB82EFF}"/>
              </a:ext>
            </a:extLst>
          </p:cNvPr>
          <p:cNvSpPr>
            <a:spLocks noGrp="1"/>
          </p:cNvSpPr>
          <p:nvPr>
            <p:ph idx="1"/>
          </p:nvPr>
        </p:nvSpPr>
        <p:spPr>
          <a:xfrm>
            <a:off x="142043" y="168676"/>
            <a:ext cx="11922710" cy="6569475"/>
          </a:xfrm>
        </p:spPr>
        <p:txBody>
          <a:bodyPr/>
          <a:lstStyle/>
          <a:p>
            <a:r>
              <a:rPr lang="en-US" b="1" i="1" u="sng" dirty="0">
                <a:solidFill>
                  <a:srgbClr val="FF0066"/>
                </a:solidFill>
              </a:rPr>
              <a:t>Infrastructure </a:t>
            </a:r>
          </a:p>
          <a:p>
            <a:r>
              <a:rPr lang="en-US" dirty="0"/>
              <a:t>India has many business opportunities  in infrastructural development . India  needs to develop infrastructure like roads , ports, airport, power generation projects , railways , new cities  &amp; towns.</a:t>
            </a:r>
          </a:p>
          <a:p>
            <a:pPr marL="514350" indent="-514350">
              <a:buAutoNum type="alphaLcParenR"/>
            </a:pPr>
            <a:r>
              <a:rPr lang="en-US" dirty="0"/>
              <a:t>As this  sectors is growing rapidly, following are related businesses of this sector. These  businesses are also growing like building finishing contractors. They  are providing  services like laying marbles, tiles, painting the walls, plastering , wooden works &amp; other interior work are also in demand.</a:t>
            </a:r>
          </a:p>
          <a:p>
            <a:pPr marL="514350" indent="-514350">
              <a:buAutoNum type="alphaLcParenR"/>
            </a:pPr>
            <a:r>
              <a:rPr lang="en-US" dirty="0"/>
              <a:t>Utility system constructions like construction  of sewage pipes, water lines, gas line, electricity wiring .</a:t>
            </a:r>
          </a:p>
          <a:p>
            <a:pPr marL="514350" indent="-514350">
              <a:buAutoNum type="alphaLcParenR"/>
            </a:pPr>
            <a:r>
              <a:rPr lang="en-US" dirty="0"/>
              <a:t>Real estate agent &amp; brokers services are also growing</a:t>
            </a:r>
          </a:p>
          <a:p>
            <a:pPr marL="514350" indent="-514350">
              <a:buAutoNum type="alphaLcParenR"/>
            </a:pPr>
            <a:r>
              <a:rPr lang="en-US" dirty="0"/>
              <a:t>Architectural , engineering &amp; related services are also booming.</a:t>
            </a:r>
            <a:endParaRPr lang="en-IN" dirty="0"/>
          </a:p>
        </p:txBody>
      </p:sp>
    </p:spTree>
    <p:extLst>
      <p:ext uri="{BB962C8B-B14F-4D97-AF65-F5344CB8AC3E}">
        <p14:creationId xmlns:p14="http://schemas.microsoft.com/office/powerpoint/2010/main" val="2935529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038B44-E871-4E6C-9B7A-D4743B7F4973}"/>
              </a:ext>
            </a:extLst>
          </p:cNvPr>
          <p:cNvSpPr>
            <a:spLocks noGrp="1"/>
          </p:cNvSpPr>
          <p:nvPr>
            <p:ph idx="1"/>
          </p:nvPr>
        </p:nvSpPr>
        <p:spPr>
          <a:xfrm>
            <a:off x="177553" y="239697"/>
            <a:ext cx="11842812" cy="6454066"/>
          </a:xfrm>
        </p:spPr>
        <p:txBody>
          <a:bodyPr/>
          <a:lstStyle/>
          <a:p>
            <a:r>
              <a:rPr lang="en-US" dirty="0"/>
              <a:t>Ethics includes the following </a:t>
            </a:r>
          </a:p>
          <a:p>
            <a:r>
              <a:rPr lang="en-US" dirty="0"/>
              <a:t>Well based standards : ethics refers to well based standards of right &amp; wrong that prescribe what human ought to do</a:t>
            </a:r>
          </a:p>
          <a:p>
            <a:r>
              <a:rPr lang="en-US" dirty="0"/>
              <a:t>Study &amp; development of one’s  ethical standards: ethics refers to study &amp; development of one’s ethical standards.</a:t>
            </a:r>
          </a:p>
          <a:p>
            <a:r>
              <a:rPr lang="en-US" dirty="0"/>
              <a:t> </a:t>
            </a:r>
          </a:p>
          <a:p>
            <a:endParaRPr lang="en-US" dirty="0"/>
          </a:p>
          <a:p>
            <a:endParaRPr lang="en-IN" dirty="0"/>
          </a:p>
        </p:txBody>
      </p:sp>
    </p:spTree>
    <p:extLst>
      <p:ext uri="{BB962C8B-B14F-4D97-AF65-F5344CB8AC3E}">
        <p14:creationId xmlns:p14="http://schemas.microsoft.com/office/powerpoint/2010/main" val="35119429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AD6E89-E579-4327-A041-FAE0DA7F2242}"/>
              </a:ext>
            </a:extLst>
          </p:cNvPr>
          <p:cNvSpPr>
            <a:spLocks noGrp="1"/>
          </p:cNvSpPr>
          <p:nvPr>
            <p:ph idx="1"/>
          </p:nvPr>
        </p:nvSpPr>
        <p:spPr>
          <a:xfrm>
            <a:off x="195309" y="159798"/>
            <a:ext cx="11798423" cy="6533965"/>
          </a:xfrm>
        </p:spPr>
        <p:txBody>
          <a:bodyPr/>
          <a:lstStyle/>
          <a:p>
            <a:r>
              <a:rPr lang="en-US" b="1" i="1" u="sng" dirty="0">
                <a:solidFill>
                  <a:srgbClr val="FF0066"/>
                </a:solidFill>
              </a:rPr>
              <a:t>Food processing  sectors</a:t>
            </a:r>
          </a:p>
          <a:p>
            <a:r>
              <a:rPr lang="en-US" dirty="0"/>
              <a:t>It is another growing sectors in India.in this sectors FDI is increasing rapidly.</a:t>
            </a:r>
          </a:p>
          <a:p>
            <a:r>
              <a:rPr lang="en-US" dirty="0"/>
              <a:t>Govt  has also concentrated more on this sector by taking steps to increase the growth of this sectors. In </a:t>
            </a:r>
            <a:r>
              <a:rPr lang="en-US" dirty="0" err="1"/>
              <a:t>indi</a:t>
            </a:r>
            <a:r>
              <a:rPr lang="en-US" dirty="0"/>
              <a:t> food processing industries need advance technology. This sector provides business opportunities like fast food production, packed food production, cultivation &amp; marketing  of </a:t>
            </a:r>
            <a:r>
              <a:rPr lang="en-US" dirty="0" err="1"/>
              <a:t>vresh</a:t>
            </a:r>
            <a:r>
              <a:rPr lang="en-US" dirty="0"/>
              <a:t> fruits &amp; food grains. </a:t>
            </a:r>
            <a:endParaRPr lang="en-IN" dirty="0"/>
          </a:p>
        </p:txBody>
      </p:sp>
    </p:spTree>
    <p:extLst>
      <p:ext uri="{BB962C8B-B14F-4D97-AF65-F5344CB8AC3E}">
        <p14:creationId xmlns:p14="http://schemas.microsoft.com/office/powerpoint/2010/main" val="35741746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1A1CF-617D-4C67-93BB-8D75E82AC1BB}"/>
              </a:ext>
            </a:extLst>
          </p:cNvPr>
          <p:cNvSpPr>
            <a:spLocks noGrp="1"/>
          </p:cNvSpPr>
          <p:nvPr>
            <p:ph type="title"/>
          </p:nvPr>
        </p:nvSpPr>
        <p:spPr>
          <a:xfrm>
            <a:off x="239697" y="365126"/>
            <a:ext cx="11114103" cy="673562"/>
          </a:xfrm>
        </p:spPr>
        <p:txBody>
          <a:bodyPr>
            <a:normAutofit/>
          </a:bodyPr>
          <a:lstStyle/>
          <a:p>
            <a:pPr marL="571500" indent="-571500">
              <a:buFont typeface="Arial" panose="020B0604020202020204" pitchFamily="34" charset="0"/>
              <a:buChar char="•"/>
            </a:pPr>
            <a:r>
              <a:rPr lang="en-US" sz="3600" b="1" i="1" u="sng" dirty="0">
                <a:solidFill>
                  <a:srgbClr val="FF0066"/>
                </a:solidFill>
                <a:latin typeface="+mn-lt"/>
              </a:rPr>
              <a:t>Tourism</a:t>
            </a:r>
            <a:endParaRPr lang="en-IN" sz="3600" b="1" i="1" u="sng" dirty="0">
              <a:solidFill>
                <a:srgbClr val="FF0066"/>
              </a:solidFill>
              <a:latin typeface="+mn-lt"/>
            </a:endParaRPr>
          </a:p>
        </p:txBody>
      </p:sp>
      <p:sp>
        <p:nvSpPr>
          <p:cNvPr id="3" name="Content Placeholder 2">
            <a:extLst>
              <a:ext uri="{FF2B5EF4-FFF2-40B4-BE49-F238E27FC236}">
                <a16:creationId xmlns:a16="http://schemas.microsoft.com/office/drawing/2014/main" id="{87C29DD1-74EB-40C7-98C0-48208B547805}"/>
              </a:ext>
            </a:extLst>
          </p:cNvPr>
          <p:cNvSpPr>
            <a:spLocks noGrp="1"/>
          </p:cNvSpPr>
          <p:nvPr>
            <p:ph idx="1"/>
          </p:nvPr>
        </p:nvSpPr>
        <p:spPr>
          <a:xfrm>
            <a:off x="239697" y="1038688"/>
            <a:ext cx="10439400" cy="4351338"/>
          </a:xfrm>
        </p:spPr>
        <p:txBody>
          <a:bodyPr/>
          <a:lstStyle/>
          <a:p>
            <a:r>
              <a:rPr lang="en-US" dirty="0"/>
              <a:t>India is major attraction for tourist all over the world .India has 29 states and each state is different in culture and that increase curiosity of the tourists. Whenever tourists visit India they bring foreign currency in India. Through their spending in India they are contributing to FDI inflow in India. In India there are new terms of tourism opportunities like rural tourism, eco-tourism, and medical tourism.</a:t>
            </a:r>
            <a:endParaRPr lang="en-IN" dirty="0"/>
          </a:p>
        </p:txBody>
      </p:sp>
    </p:spTree>
    <p:extLst>
      <p:ext uri="{BB962C8B-B14F-4D97-AF65-F5344CB8AC3E}">
        <p14:creationId xmlns:p14="http://schemas.microsoft.com/office/powerpoint/2010/main" val="11918579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E4E1A-B3B7-4143-83D2-05EA63D3C52E}"/>
              </a:ext>
            </a:extLst>
          </p:cNvPr>
          <p:cNvSpPr>
            <a:spLocks noGrp="1"/>
          </p:cNvSpPr>
          <p:nvPr>
            <p:ph type="title"/>
          </p:nvPr>
        </p:nvSpPr>
        <p:spPr>
          <a:xfrm>
            <a:off x="79899" y="284085"/>
            <a:ext cx="11273901" cy="1216241"/>
          </a:xfrm>
        </p:spPr>
        <p:txBody>
          <a:bodyPr/>
          <a:lstStyle/>
          <a:p>
            <a:pPr marL="571500" indent="-571500">
              <a:buFont typeface="Arial" panose="020B0604020202020204" pitchFamily="34" charset="0"/>
              <a:buChar char="•"/>
            </a:pPr>
            <a:r>
              <a:rPr lang="en-US" b="1" i="1" u="sng" dirty="0">
                <a:solidFill>
                  <a:srgbClr val="FF0066"/>
                </a:solidFill>
              </a:rPr>
              <a:t>ENERGY SECTOR </a:t>
            </a:r>
            <a:endParaRPr lang="en-IN" b="1" i="1" u="sng" dirty="0">
              <a:solidFill>
                <a:srgbClr val="FF0066"/>
              </a:solidFill>
            </a:endParaRPr>
          </a:p>
        </p:txBody>
      </p:sp>
      <p:sp>
        <p:nvSpPr>
          <p:cNvPr id="3" name="Content Placeholder 2">
            <a:extLst>
              <a:ext uri="{FF2B5EF4-FFF2-40B4-BE49-F238E27FC236}">
                <a16:creationId xmlns:a16="http://schemas.microsoft.com/office/drawing/2014/main" id="{BA35EE73-ADC9-4A80-A01E-6D10861F821C}"/>
              </a:ext>
            </a:extLst>
          </p:cNvPr>
          <p:cNvSpPr>
            <a:spLocks noGrp="1"/>
          </p:cNvSpPr>
          <p:nvPr>
            <p:ph idx="1"/>
          </p:nvPr>
        </p:nvSpPr>
        <p:spPr>
          <a:xfrm>
            <a:off x="142043" y="1349406"/>
            <a:ext cx="11211757" cy="4827557"/>
          </a:xfrm>
        </p:spPr>
        <p:txBody>
          <a:bodyPr/>
          <a:lstStyle/>
          <a:p>
            <a:r>
              <a:rPr lang="en-US" dirty="0"/>
              <a:t>Electricity is one of the life necessities for everyone . But in India, electricity is not reached every corner of the country. More number of power generation projects like hydro, nuclear, solar energy is indeed in India </a:t>
            </a:r>
          </a:p>
          <a:p>
            <a:endParaRPr lang="en-US" dirty="0"/>
          </a:p>
          <a:p>
            <a:r>
              <a:rPr lang="en-IN" sz="3600" b="1" i="1" u="sng" dirty="0">
                <a:solidFill>
                  <a:srgbClr val="FF0066"/>
                </a:solidFill>
              </a:rPr>
              <a:t>ANIMATION SECTOR </a:t>
            </a:r>
          </a:p>
          <a:p>
            <a:r>
              <a:rPr lang="en-IN" dirty="0"/>
              <a:t>There is another booming sector in India. Now-a-days there is increasing use of 3D technology in movies and many new animation technologies are being used in the market at different places. New and creature animators are needed in this sector</a:t>
            </a:r>
          </a:p>
        </p:txBody>
      </p:sp>
    </p:spTree>
    <p:extLst>
      <p:ext uri="{BB962C8B-B14F-4D97-AF65-F5344CB8AC3E}">
        <p14:creationId xmlns:p14="http://schemas.microsoft.com/office/powerpoint/2010/main" val="8084637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9F620-1711-45AB-B395-1BB063545A09}"/>
              </a:ext>
            </a:extLst>
          </p:cNvPr>
          <p:cNvSpPr>
            <a:spLocks noGrp="1"/>
          </p:cNvSpPr>
          <p:nvPr>
            <p:ph type="title"/>
          </p:nvPr>
        </p:nvSpPr>
        <p:spPr>
          <a:xfrm>
            <a:off x="0" y="365126"/>
            <a:ext cx="11353800" cy="842238"/>
          </a:xfrm>
        </p:spPr>
        <p:txBody>
          <a:bodyPr/>
          <a:lstStyle/>
          <a:p>
            <a:pPr marL="571500" indent="-571500">
              <a:buFont typeface="Arial" panose="020B0604020202020204" pitchFamily="34" charset="0"/>
              <a:buChar char="•"/>
            </a:pPr>
            <a:r>
              <a:rPr lang="en-US" b="1" i="1" u="sng" dirty="0">
                <a:solidFill>
                  <a:srgbClr val="FF0066"/>
                </a:solidFill>
              </a:rPr>
              <a:t>Automobile Sector </a:t>
            </a:r>
            <a:endParaRPr lang="en-IN" b="1" i="1" u="sng" dirty="0">
              <a:solidFill>
                <a:srgbClr val="FF0066"/>
              </a:solidFill>
            </a:endParaRPr>
          </a:p>
        </p:txBody>
      </p:sp>
      <p:sp>
        <p:nvSpPr>
          <p:cNvPr id="3" name="Content Placeholder 2">
            <a:extLst>
              <a:ext uri="{FF2B5EF4-FFF2-40B4-BE49-F238E27FC236}">
                <a16:creationId xmlns:a16="http://schemas.microsoft.com/office/drawing/2014/main" id="{C52EDFC8-0172-4D84-B02D-B4029596359C}"/>
              </a:ext>
            </a:extLst>
          </p:cNvPr>
          <p:cNvSpPr>
            <a:spLocks noGrp="1"/>
          </p:cNvSpPr>
          <p:nvPr>
            <p:ph idx="1"/>
          </p:nvPr>
        </p:nvSpPr>
        <p:spPr>
          <a:xfrm>
            <a:off x="79899" y="1367161"/>
            <a:ext cx="11273901" cy="4809802"/>
          </a:xfrm>
        </p:spPr>
        <p:txBody>
          <a:bodyPr/>
          <a:lstStyle/>
          <a:p>
            <a:r>
              <a:rPr lang="en-US" dirty="0"/>
              <a:t>Indian automobile sector is one of the largest sectors in the world. India produced 3-9 million units of passengers cars and commercial vehicles in 2011. It is projected that India’s automobile sales will reach 4 million units in 2015. So this sector needs more number of manufacturers to produce different automobile parts</a:t>
            </a:r>
            <a:endParaRPr lang="en-IN" dirty="0"/>
          </a:p>
        </p:txBody>
      </p:sp>
    </p:spTree>
    <p:extLst>
      <p:ext uri="{BB962C8B-B14F-4D97-AF65-F5344CB8AC3E}">
        <p14:creationId xmlns:p14="http://schemas.microsoft.com/office/powerpoint/2010/main" val="42155065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9EAF-332B-4261-BC9C-658879AA9F68}"/>
              </a:ext>
            </a:extLst>
          </p:cNvPr>
          <p:cNvSpPr>
            <a:spLocks noGrp="1"/>
          </p:cNvSpPr>
          <p:nvPr>
            <p:ph type="title"/>
          </p:nvPr>
        </p:nvSpPr>
        <p:spPr>
          <a:xfrm>
            <a:off x="0" y="1"/>
            <a:ext cx="11353800" cy="1225117"/>
          </a:xfrm>
        </p:spPr>
        <p:txBody>
          <a:bodyPr/>
          <a:lstStyle/>
          <a:p>
            <a:pPr marL="571500" indent="-571500">
              <a:buFont typeface="Arial" panose="020B0604020202020204" pitchFamily="34" charset="0"/>
              <a:buChar char="•"/>
            </a:pPr>
            <a:r>
              <a:rPr lang="en-US" b="1" i="1" u="sng" dirty="0">
                <a:solidFill>
                  <a:srgbClr val="FF0066"/>
                </a:solidFill>
              </a:rPr>
              <a:t>Textile sectors </a:t>
            </a:r>
            <a:endParaRPr lang="en-IN" b="1" i="1" u="sng" dirty="0">
              <a:solidFill>
                <a:srgbClr val="FF0066"/>
              </a:solidFill>
            </a:endParaRPr>
          </a:p>
        </p:txBody>
      </p:sp>
      <p:sp>
        <p:nvSpPr>
          <p:cNvPr id="3" name="Content Placeholder 2">
            <a:extLst>
              <a:ext uri="{FF2B5EF4-FFF2-40B4-BE49-F238E27FC236}">
                <a16:creationId xmlns:a16="http://schemas.microsoft.com/office/drawing/2014/main" id="{1C38E87F-007E-4C85-AACA-AB4F810D61AB}"/>
              </a:ext>
            </a:extLst>
          </p:cNvPr>
          <p:cNvSpPr>
            <a:spLocks noGrp="1"/>
          </p:cNvSpPr>
          <p:nvPr>
            <p:ph idx="1"/>
          </p:nvPr>
        </p:nvSpPr>
        <p:spPr>
          <a:xfrm>
            <a:off x="88777" y="1038687"/>
            <a:ext cx="11265023" cy="5138276"/>
          </a:xfrm>
        </p:spPr>
        <p:txBody>
          <a:bodyPr/>
          <a:lstStyle/>
          <a:p>
            <a:r>
              <a:rPr lang="en-US" dirty="0"/>
              <a:t>This is another highly important sector in India. This sector contributes 14% industrial production &amp; also contributes 4% to INDIA’S  GDP . This sector also shares 17% of India’s export. This sector generates more number of employments in India.</a:t>
            </a:r>
          </a:p>
          <a:p>
            <a:endParaRPr lang="en-US" dirty="0"/>
          </a:p>
          <a:p>
            <a:r>
              <a:rPr lang="en-IN" sz="3600" b="1" i="1" u="sng" dirty="0">
                <a:solidFill>
                  <a:srgbClr val="FF0066"/>
                </a:solidFill>
              </a:rPr>
              <a:t>RETAIL SECTOR </a:t>
            </a:r>
          </a:p>
          <a:p>
            <a:r>
              <a:rPr lang="en-IN" dirty="0"/>
              <a:t>In this sector 100% FDI is not allowed. But in spite of FDI restrictions in retail sector, there are opportunities for single brand retailers ,food and drink producers etc</a:t>
            </a:r>
          </a:p>
        </p:txBody>
      </p:sp>
    </p:spTree>
    <p:extLst>
      <p:ext uri="{BB962C8B-B14F-4D97-AF65-F5344CB8AC3E}">
        <p14:creationId xmlns:p14="http://schemas.microsoft.com/office/powerpoint/2010/main" val="8397531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CBFBA-9430-4473-B098-6A8254C2A61C}"/>
              </a:ext>
            </a:extLst>
          </p:cNvPr>
          <p:cNvSpPr>
            <a:spLocks noGrp="1"/>
          </p:cNvSpPr>
          <p:nvPr>
            <p:ph type="title"/>
          </p:nvPr>
        </p:nvSpPr>
        <p:spPr>
          <a:xfrm>
            <a:off x="0" y="1"/>
            <a:ext cx="11353800" cy="1358282"/>
          </a:xfrm>
        </p:spPr>
        <p:txBody>
          <a:bodyPr/>
          <a:lstStyle/>
          <a:p>
            <a:pPr marL="571500" indent="-571500">
              <a:buFont typeface="Arial" panose="020B0604020202020204" pitchFamily="34" charset="0"/>
              <a:buChar char="•"/>
            </a:pPr>
            <a:r>
              <a:rPr lang="en-US" b="1" i="1" u="sng" dirty="0">
                <a:solidFill>
                  <a:srgbClr val="FF0066"/>
                </a:solidFill>
              </a:rPr>
              <a:t>Education Sector</a:t>
            </a:r>
            <a:endParaRPr lang="en-IN" b="1" i="1" u="sng" dirty="0">
              <a:solidFill>
                <a:srgbClr val="FF0066"/>
              </a:solidFill>
            </a:endParaRPr>
          </a:p>
        </p:txBody>
      </p:sp>
      <p:sp>
        <p:nvSpPr>
          <p:cNvPr id="3" name="Content Placeholder 2">
            <a:extLst>
              <a:ext uri="{FF2B5EF4-FFF2-40B4-BE49-F238E27FC236}">
                <a16:creationId xmlns:a16="http://schemas.microsoft.com/office/drawing/2014/main" id="{CBCAB538-3CA2-4024-B5DB-66D3E8849F54}"/>
              </a:ext>
            </a:extLst>
          </p:cNvPr>
          <p:cNvSpPr>
            <a:spLocks noGrp="1"/>
          </p:cNvSpPr>
          <p:nvPr>
            <p:ph idx="1"/>
          </p:nvPr>
        </p:nvSpPr>
        <p:spPr>
          <a:xfrm>
            <a:off x="0" y="1287262"/>
            <a:ext cx="11353800" cy="5570737"/>
          </a:xfrm>
        </p:spPr>
        <p:txBody>
          <a:bodyPr>
            <a:normAutofit/>
          </a:bodyPr>
          <a:lstStyle/>
          <a:p>
            <a:r>
              <a:rPr lang="en-US" dirty="0"/>
              <a:t>Highly qualified and skilled peoples are needed, that is possible only after improving quality of education. Innovation in higher education curriculum pedagogy, examination, assessment is needed. This is possible only when more and more expert people will work for education sector.</a:t>
            </a:r>
          </a:p>
          <a:p>
            <a:pPr marL="0" indent="0">
              <a:buNone/>
            </a:pPr>
            <a:endParaRPr lang="en-US" sz="3600" b="1" i="1" u="sng" dirty="0">
              <a:solidFill>
                <a:srgbClr val="FF0066"/>
              </a:solidFill>
            </a:endParaRPr>
          </a:p>
          <a:p>
            <a:pPr marL="0" indent="0">
              <a:buNone/>
            </a:pPr>
            <a:r>
              <a:rPr lang="en-US" sz="3600" b="1" i="1" u="sng" dirty="0">
                <a:solidFill>
                  <a:srgbClr val="FF0066"/>
                </a:solidFill>
              </a:rPr>
              <a:t> Biotechnology</a:t>
            </a:r>
          </a:p>
          <a:p>
            <a:r>
              <a:rPr lang="en-US" dirty="0"/>
              <a:t> This is one of the emerging sectors in India. More than 300 laboratories and universities are working for biotechnology in India. There are many opportunities in this sector as there is more and more demand for biotech products. This sector is more focus on research and development so people who are interested in research can work in this sector.</a:t>
            </a:r>
            <a:endParaRPr lang="en-IN" dirty="0"/>
          </a:p>
        </p:txBody>
      </p:sp>
    </p:spTree>
    <p:extLst>
      <p:ext uri="{BB962C8B-B14F-4D97-AF65-F5344CB8AC3E}">
        <p14:creationId xmlns:p14="http://schemas.microsoft.com/office/powerpoint/2010/main" val="21821758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F2F4-3AA1-41B4-AACF-5BEB217381D6}"/>
              </a:ext>
            </a:extLst>
          </p:cNvPr>
          <p:cNvSpPr>
            <a:spLocks noGrp="1"/>
          </p:cNvSpPr>
          <p:nvPr>
            <p:ph type="title"/>
          </p:nvPr>
        </p:nvSpPr>
        <p:spPr>
          <a:xfrm>
            <a:off x="257452" y="195309"/>
            <a:ext cx="11096348" cy="1322773"/>
          </a:xfrm>
        </p:spPr>
        <p:txBody>
          <a:bodyPr/>
          <a:lstStyle/>
          <a:p>
            <a:pPr marL="571500" indent="-571500">
              <a:buFont typeface="Arial" panose="020B0604020202020204" pitchFamily="34" charset="0"/>
              <a:buChar char="•"/>
            </a:pPr>
            <a:r>
              <a:rPr lang="en-US" b="1" i="1" u="sng" dirty="0">
                <a:solidFill>
                  <a:srgbClr val="FF0066"/>
                </a:solidFill>
              </a:rPr>
              <a:t>Organic Farming </a:t>
            </a:r>
            <a:endParaRPr lang="en-IN" b="1" i="1" u="sng" dirty="0">
              <a:solidFill>
                <a:srgbClr val="FF0066"/>
              </a:solidFill>
            </a:endParaRPr>
          </a:p>
        </p:txBody>
      </p:sp>
      <p:sp>
        <p:nvSpPr>
          <p:cNvPr id="3" name="Content Placeholder 2">
            <a:extLst>
              <a:ext uri="{FF2B5EF4-FFF2-40B4-BE49-F238E27FC236}">
                <a16:creationId xmlns:a16="http://schemas.microsoft.com/office/drawing/2014/main" id="{273D4963-7468-43AB-AC8C-9E724B7B13F3}"/>
              </a:ext>
            </a:extLst>
          </p:cNvPr>
          <p:cNvSpPr>
            <a:spLocks noGrp="1"/>
          </p:cNvSpPr>
          <p:nvPr>
            <p:ph idx="1"/>
          </p:nvPr>
        </p:nvSpPr>
        <p:spPr>
          <a:xfrm>
            <a:off x="168676" y="1358283"/>
            <a:ext cx="11185124" cy="4818680"/>
          </a:xfrm>
        </p:spPr>
        <p:txBody>
          <a:bodyPr/>
          <a:lstStyle/>
          <a:p>
            <a:r>
              <a:rPr lang="en-US" dirty="0"/>
              <a:t> India’s biggest population is involved in agriculture activities. India is producing many certified organic products like rice, pulses, oilseeds, sugarcane, fruits, cotton etc. Because of huge demands for organic products, this sector has more number of business opportunities </a:t>
            </a:r>
            <a:endParaRPr lang="en-IN" dirty="0"/>
          </a:p>
        </p:txBody>
      </p:sp>
    </p:spTree>
    <p:extLst>
      <p:ext uri="{BB962C8B-B14F-4D97-AF65-F5344CB8AC3E}">
        <p14:creationId xmlns:p14="http://schemas.microsoft.com/office/powerpoint/2010/main" val="2060109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2C40B-1640-4E86-BBB9-B784698BBB43}"/>
              </a:ext>
            </a:extLst>
          </p:cNvPr>
          <p:cNvSpPr>
            <a:spLocks noGrp="1"/>
          </p:cNvSpPr>
          <p:nvPr>
            <p:ph type="title"/>
          </p:nvPr>
        </p:nvSpPr>
        <p:spPr/>
        <p:txBody>
          <a:bodyPr/>
          <a:lstStyle/>
          <a:p>
            <a:pPr algn="ctr"/>
            <a:r>
              <a:rPr lang="en-US" b="1" i="1" u="sng" dirty="0">
                <a:solidFill>
                  <a:srgbClr val="FF0066"/>
                </a:solidFill>
                <a:effectLst>
                  <a:outerShdw blurRad="38100" dist="38100" dir="2700000" algn="tl">
                    <a:srgbClr val="000000">
                      <a:alpha val="43137"/>
                    </a:srgbClr>
                  </a:outerShdw>
                </a:effectLst>
              </a:rPr>
              <a:t>Nature of Ethics</a:t>
            </a:r>
            <a:r>
              <a:rPr lang="en-US" dirty="0"/>
              <a:t> </a:t>
            </a:r>
            <a:endParaRPr lang="en-IN" dirty="0"/>
          </a:p>
        </p:txBody>
      </p:sp>
      <p:sp>
        <p:nvSpPr>
          <p:cNvPr id="3" name="Content Placeholder 2">
            <a:extLst>
              <a:ext uri="{FF2B5EF4-FFF2-40B4-BE49-F238E27FC236}">
                <a16:creationId xmlns:a16="http://schemas.microsoft.com/office/drawing/2014/main" id="{20D70069-8FAC-46CB-A818-B7140A195F9C}"/>
              </a:ext>
            </a:extLst>
          </p:cNvPr>
          <p:cNvSpPr>
            <a:spLocks noGrp="1"/>
          </p:cNvSpPr>
          <p:nvPr>
            <p:ph idx="1"/>
          </p:nvPr>
        </p:nvSpPr>
        <p:spPr>
          <a:xfrm>
            <a:off x="239697" y="1825625"/>
            <a:ext cx="11754035" cy="4814872"/>
          </a:xfrm>
        </p:spPr>
        <p:txBody>
          <a:bodyPr/>
          <a:lstStyle/>
          <a:p>
            <a:r>
              <a:rPr lang="en-US" dirty="0"/>
              <a:t>Ethics refers to  system of moral Principles – a sense of right &amp; wrong  and  goodness &amp; badness of actions and their motives &amp; consequences.</a:t>
            </a:r>
          </a:p>
          <a:p>
            <a:r>
              <a:rPr lang="en-US" dirty="0"/>
              <a:t>Two theories  are pertinent when one talks about the nature of ethics</a:t>
            </a:r>
          </a:p>
          <a:p>
            <a:r>
              <a:rPr lang="en-US" dirty="0"/>
              <a:t>The </a:t>
            </a:r>
            <a:r>
              <a:rPr lang="en-US" i="1" u="sng" dirty="0"/>
              <a:t>theory  of moral unity:</a:t>
            </a:r>
            <a:r>
              <a:rPr lang="en-US" dirty="0"/>
              <a:t> </a:t>
            </a:r>
          </a:p>
          <a:p>
            <a:r>
              <a:rPr lang="en-US" dirty="0"/>
              <a:t>This theory essentially advocates the principle that business action should be judged by the general ethical standards of society.</a:t>
            </a:r>
          </a:p>
          <a:p>
            <a:r>
              <a:rPr lang="en-US" dirty="0"/>
              <a:t>There exists only one ethical standard which applies to business &amp; non –business situations.</a:t>
            </a:r>
            <a:endParaRPr lang="en-IN" dirty="0"/>
          </a:p>
        </p:txBody>
      </p:sp>
    </p:spTree>
    <p:extLst>
      <p:ext uri="{BB962C8B-B14F-4D97-AF65-F5344CB8AC3E}">
        <p14:creationId xmlns:p14="http://schemas.microsoft.com/office/powerpoint/2010/main" val="2286865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5C6DAA-5FEB-4BB3-A285-19B71C6114F1}"/>
              </a:ext>
            </a:extLst>
          </p:cNvPr>
          <p:cNvSpPr>
            <a:spLocks noGrp="1"/>
          </p:cNvSpPr>
          <p:nvPr>
            <p:ph idx="1"/>
          </p:nvPr>
        </p:nvSpPr>
        <p:spPr>
          <a:xfrm>
            <a:off x="328474" y="284085"/>
            <a:ext cx="11674136" cy="6365290"/>
          </a:xfrm>
        </p:spPr>
        <p:txBody>
          <a:bodyPr/>
          <a:lstStyle/>
          <a:p>
            <a:r>
              <a:rPr lang="en-US" dirty="0"/>
              <a:t>The </a:t>
            </a:r>
            <a:r>
              <a:rPr lang="en-US" i="1" u="sng" dirty="0"/>
              <a:t>theory  of amorality:</a:t>
            </a:r>
          </a:p>
          <a:p>
            <a:r>
              <a:rPr lang="en-US" dirty="0"/>
              <a:t>Opposed to theory of moral unity is the theory of amorality, which argues that business can be amoral, &amp; actions of businessmen needs not be guided by general ethical standards.</a:t>
            </a:r>
          </a:p>
          <a:p>
            <a:r>
              <a:rPr lang="en-US" dirty="0"/>
              <a:t>Managers may act selfishly because the market mechanism distills their actions into benefits to shareholders &amp; society at large.</a:t>
            </a:r>
          </a:p>
          <a:p>
            <a:r>
              <a:rPr lang="en-US" dirty="0"/>
              <a:t>However , this theory is not acceptable to anybody. </a:t>
            </a:r>
          </a:p>
          <a:p>
            <a:r>
              <a:rPr lang="en-US" dirty="0"/>
              <a:t>Everyone agrees that   business actions should be subject to the same ethical </a:t>
            </a:r>
            <a:r>
              <a:rPr lang="en-US" dirty="0" err="1"/>
              <a:t>stds</a:t>
            </a:r>
            <a:r>
              <a:rPr lang="en-US" dirty="0"/>
              <a:t> as the one applicable to the society in general.</a:t>
            </a:r>
            <a:endParaRPr lang="en-IN" dirty="0"/>
          </a:p>
        </p:txBody>
      </p:sp>
    </p:spTree>
    <p:extLst>
      <p:ext uri="{BB962C8B-B14F-4D97-AF65-F5344CB8AC3E}">
        <p14:creationId xmlns:p14="http://schemas.microsoft.com/office/powerpoint/2010/main" val="2700932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03431-3977-4AF7-9AF6-9A450150CF76}"/>
              </a:ext>
            </a:extLst>
          </p:cNvPr>
          <p:cNvSpPr>
            <a:spLocks noGrp="1"/>
          </p:cNvSpPr>
          <p:nvPr>
            <p:ph type="title"/>
          </p:nvPr>
        </p:nvSpPr>
        <p:spPr/>
        <p:txBody>
          <a:bodyPr/>
          <a:lstStyle/>
          <a:p>
            <a:pPr algn="ctr"/>
            <a:r>
              <a:rPr lang="en-US" b="1" i="1" u="sng" dirty="0">
                <a:solidFill>
                  <a:srgbClr val="FF0066"/>
                </a:solidFill>
                <a:effectLst>
                  <a:outerShdw blurRad="38100" dist="38100" dir="2700000" algn="tl">
                    <a:srgbClr val="000000">
                      <a:alpha val="43137"/>
                    </a:srgbClr>
                  </a:outerShdw>
                </a:effectLst>
              </a:rPr>
              <a:t>Business Ethics</a:t>
            </a:r>
            <a:endParaRPr lang="en-IN" b="1" i="1" u="sng" dirty="0">
              <a:solidFill>
                <a:srgbClr val="FF0066"/>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D2A851E-E5A4-49B7-8A21-FD46B4332C11}"/>
              </a:ext>
            </a:extLst>
          </p:cNvPr>
          <p:cNvSpPr>
            <a:spLocks noGrp="1"/>
          </p:cNvSpPr>
          <p:nvPr>
            <p:ph idx="1"/>
          </p:nvPr>
        </p:nvSpPr>
        <p:spPr>
          <a:xfrm>
            <a:off x="257451" y="1825624"/>
            <a:ext cx="11709647" cy="4832627"/>
          </a:xfrm>
        </p:spPr>
        <p:txBody>
          <a:bodyPr/>
          <a:lstStyle/>
          <a:p>
            <a:r>
              <a:rPr lang="en-US" dirty="0"/>
              <a:t>Business ethics is nothing but application of ethics in business.</a:t>
            </a:r>
          </a:p>
          <a:p>
            <a:r>
              <a:rPr lang="en-US" dirty="0"/>
              <a:t>Business ethics is the application of general ethical ideas  to business </a:t>
            </a:r>
            <a:r>
              <a:rPr lang="en-US" dirty="0" err="1"/>
              <a:t>behaviour</a:t>
            </a:r>
            <a:r>
              <a:rPr lang="en-US" dirty="0"/>
              <a:t>.</a:t>
            </a:r>
          </a:p>
          <a:p>
            <a:r>
              <a:rPr lang="en-US" dirty="0"/>
              <a:t>It facilitates  &amp; promotes  good to society, improves profitability, foster business relations &amp;  employees productivity.</a:t>
            </a:r>
          </a:p>
          <a:p>
            <a:r>
              <a:rPr lang="en-US" dirty="0"/>
              <a:t>Generally it means what is right &amp; what is wrong  in the workplace and doing what Is right – this is in regard to effect of product/ services &amp; in relationships with stakeholders</a:t>
            </a:r>
          </a:p>
          <a:p>
            <a:r>
              <a:rPr lang="en-US" dirty="0"/>
              <a:t>To be more specific, business ethics is the study of good &amp; evil, right &amp; wrong , just &amp; unjust actions of businessmen.</a:t>
            </a:r>
            <a:endParaRPr lang="en-IN" dirty="0"/>
          </a:p>
        </p:txBody>
      </p:sp>
    </p:spTree>
    <p:extLst>
      <p:ext uri="{BB962C8B-B14F-4D97-AF65-F5344CB8AC3E}">
        <p14:creationId xmlns:p14="http://schemas.microsoft.com/office/powerpoint/2010/main" val="877139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6DF2C3-B0E3-45A8-90E4-36EC976DE58C}"/>
              </a:ext>
            </a:extLst>
          </p:cNvPr>
          <p:cNvSpPr>
            <a:spLocks noGrp="1"/>
          </p:cNvSpPr>
          <p:nvPr>
            <p:ph idx="1"/>
          </p:nvPr>
        </p:nvSpPr>
        <p:spPr>
          <a:xfrm>
            <a:off x="257451" y="195309"/>
            <a:ext cx="11762913" cy="6489576"/>
          </a:xfrm>
        </p:spPr>
        <p:txBody>
          <a:bodyPr>
            <a:normAutofit lnSpcReduction="10000"/>
          </a:bodyPr>
          <a:lstStyle/>
          <a:p>
            <a:r>
              <a:rPr lang="en-US" dirty="0"/>
              <a:t>According to Wheeler Business ethics  is an art &amp; science for maintaining Harmonious    relationship  with society, its various groups &amp; institutions as well as reorganizing the moral responsibility for the rightness and wrongness of business conduct</a:t>
            </a:r>
          </a:p>
          <a:p>
            <a:r>
              <a:rPr lang="en-US" dirty="0"/>
              <a:t>According to </a:t>
            </a:r>
            <a:r>
              <a:rPr lang="en-US" dirty="0" err="1"/>
              <a:t>Rogene</a:t>
            </a:r>
            <a:r>
              <a:rPr lang="en-US" dirty="0"/>
              <a:t> A.  Buchholz, “ business ethics refers to right wrong behavior in business  decision</a:t>
            </a:r>
          </a:p>
          <a:p>
            <a:r>
              <a:rPr lang="en-US" dirty="0"/>
              <a:t>Business ethics or ethical standards are the principles , practices &amp; philosophies that guide the business people in the day today business decision.</a:t>
            </a:r>
          </a:p>
          <a:p>
            <a:r>
              <a:rPr lang="en-US" dirty="0"/>
              <a:t>It relates to the behavior of a businessman in a business situation.</a:t>
            </a:r>
          </a:p>
          <a:p>
            <a:r>
              <a:rPr lang="en-US" dirty="0"/>
              <a:t>They are concerned  with the impact of decision of the society within &amp; outside the business organization or other groups  who keeps </a:t>
            </a:r>
            <a:r>
              <a:rPr lang="en-US" dirty="0" err="1"/>
              <a:t>interst</a:t>
            </a:r>
            <a:r>
              <a:rPr lang="en-US" dirty="0"/>
              <a:t> in the  business activities.</a:t>
            </a:r>
          </a:p>
          <a:p>
            <a:r>
              <a:rPr lang="en-US" dirty="0"/>
              <a:t>It can be said  to begin where the law ends. It is primarily concerned with those issues not covered by the law or where there is no definite consensus on whether something is right or wrong.</a:t>
            </a:r>
            <a:endParaRPr lang="en-IN" dirty="0"/>
          </a:p>
        </p:txBody>
      </p:sp>
    </p:spTree>
    <p:extLst>
      <p:ext uri="{BB962C8B-B14F-4D97-AF65-F5344CB8AC3E}">
        <p14:creationId xmlns:p14="http://schemas.microsoft.com/office/powerpoint/2010/main" val="1218229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BA02A-4F91-43C2-9685-CB304CA90BE7}"/>
              </a:ext>
            </a:extLst>
          </p:cNvPr>
          <p:cNvSpPr>
            <a:spLocks noGrp="1"/>
          </p:cNvSpPr>
          <p:nvPr>
            <p:ph type="title"/>
          </p:nvPr>
        </p:nvSpPr>
        <p:spPr/>
        <p:txBody>
          <a:bodyPr/>
          <a:lstStyle/>
          <a:p>
            <a:r>
              <a:rPr lang="en-US" b="1" i="1" u="sng" dirty="0">
                <a:solidFill>
                  <a:srgbClr val="FF0066"/>
                </a:solidFill>
                <a:effectLst>
                  <a:outerShdw blurRad="38100" dist="38100" dir="2700000" algn="tl">
                    <a:srgbClr val="000000">
                      <a:alpha val="43137"/>
                    </a:srgbClr>
                  </a:outerShdw>
                </a:effectLst>
              </a:rPr>
              <a:t>Scope or Importance of Business Ethics </a:t>
            </a:r>
            <a:endParaRPr lang="en-IN" b="1" i="1" u="sng" dirty="0">
              <a:solidFill>
                <a:srgbClr val="FF0066"/>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3E47551-B3A5-4B90-A5ED-8C8A7D4FA085}"/>
              </a:ext>
            </a:extLst>
          </p:cNvPr>
          <p:cNvSpPr>
            <a:spLocks noGrp="1"/>
          </p:cNvSpPr>
          <p:nvPr>
            <p:ph idx="1"/>
          </p:nvPr>
        </p:nvSpPr>
        <p:spPr>
          <a:xfrm>
            <a:off x="221942" y="1790114"/>
            <a:ext cx="11739239" cy="4885894"/>
          </a:xfrm>
        </p:spPr>
        <p:txBody>
          <a:bodyPr/>
          <a:lstStyle/>
          <a:p>
            <a:r>
              <a:rPr lang="en-US" dirty="0"/>
              <a:t>The power &amp; influence of business  in society  is greater than ever before . Business  ethics helps us to understand why this is happening , what its  implications might be , &amp; how we might address this  situation.</a:t>
            </a:r>
          </a:p>
          <a:p>
            <a:endParaRPr lang="en-US" dirty="0"/>
          </a:p>
          <a:p>
            <a:r>
              <a:rPr lang="en-US" dirty="0"/>
              <a:t>Business has the potential to provide a major contribution  to our societies, In terms of producing the products &amp; services that we want, providing employment, paying taxes, &amp; acting as an engine  for the economic development &amp; thereby increases the goodwill.</a:t>
            </a:r>
          </a:p>
          <a:p>
            <a:endParaRPr lang="en-US" dirty="0"/>
          </a:p>
          <a:p>
            <a:r>
              <a:rPr lang="en-US" dirty="0"/>
              <a:t>Business can prosper on the basis of good ethical  standards &amp; it helps to retain  the business for long years </a:t>
            </a:r>
          </a:p>
          <a:p>
            <a:endParaRPr lang="en-IN" dirty="0"/>
          </a:p>
        </p:txBody>
      </p:sp>
    </p:spTree>
    <p:extLst>
      <p:ext uri="{BB962C8B-B14F-4D97-AF65-F5344CB8AC3E}">
        <p14:creationId xmlns:p14="http://schemas.microsoft.com/office/powerpoint/2010/main" val="42443422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733</TotalTime>
  <Words>4125</Words>
  <Application>Microsoft Office PowerPoint</Application>
  <PresentationFormat>Widescreen</PresentationFormat>
  <Paragraphs>252</Paragraphs>
  <Slides>46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Arial</vt:lpstr>
      <vt:lpstr>Calibri</vt:lpstr>
      <vt:lpstr>Calibri Light</vt:lpstr>
      <vt:lpstr>Helvetica</vt:lpstr>
      <vt:lpstr>Wingdings</vt:lpstr>
      <vt:lpstr>Office Theme</vt:lpstr>
      <vt:lpstr>Module 2 Business &amp; Society </vt:lpstr>
      <vt:lpstr>Business Ethics </vt:lpstr>
      <vt:lpstr>PowerPoint Presentation</vt:lpstr>
      <vt:lpstr>PowerPoint Presentation</vt:lpstr>
      <vt:lpstr>Nature of Ethics </vt:lpstr>
      <vt:lpstr>PowerPoint Presentation</vt:lpstr>
      <vt:lpstr>Business Ethics</vt:lpstr>
      <vt:lpstr>PowerPoint Presentation</vt:lpstr>
      <vt:lpstr>Scope or Importance of Business Ethics </vt:lpstr>
      <vt:lpstr>PowerPoint Presentation</vt:lpstr>
      <vt:lpstr>PowerPoint Presentation</vt:lpstr>
      <vt:lpstr>Factors  that  influence Business  Ethics</vt:lpstr>
      <vt:lpstr>PowerPoint Presentation</vt:lpstr>
      <vt:lpstr>PowerPoint Presentation</vt:lpstr>
      <vt:lpstr>Ethical Dilemmas.</vt:lpstr>
      <vt:lpstr>PowerPoint Presentation</vt:lpstr>
      <vt:lpstr>PowerPoint Presentation</vt:lpstr>
      <vt:lpstr>PowerPoint Presentation</vt:lpstr>
      <vt:lpstr>PowerPoint Presentation</vt:lpstr>
      <vt:lpstr>Role  of  Corporates  Culture  in Ethics</vt:lpstr>
      <vt:lpstr>PowerPoint Presentation</vt:lpstr>
      <vt:lpstr>PowerPoint Presentation</vt:lpstr>
      <vt:lpstr>Development   of   Business Entrepreneurship</vt:lpstr>
      <vt:lpstr>Entrepreneur</vt:lpstr>
      <vt:lpstr>Entrepreneur</vt:lpstr>
      <vt:lpstr>Definitions</vt:lpstr>
      <vt:lpstr>Characteristics of entrepreneur</vt:lpstr>
      <vt:lpstr>Characteristics of entrepreneur</vt:lpstr>
      <vt:lpstr>PowerPoint Presentation</vt:lpstr>
      <vt:lpstr>PowerPoint Presentation</vt:lpstr>
      <vt:lpstr>PowerPoint Presentation</vt:lpstr>
      <vt:lpstr>PowerPoint Presentation</vt:lpstr>
      <vt:lpstr>Entrepreneurship </vt:lpstr>
      <vt:lpstr>Need   for  Entrepreneurship</vt:lpstr>
      <vt:lpstr>Factors influencing Entrepreneurship</vt:lpstr>
      <vt:lpstr>Entrepreneurship &amp; Career option in India</vt:lpstr>
      <vt:lpstr>Entrepreneurship pyramid in India</vt:lpstr>
      <vt:lpstr>Emerging Sectors in India</vt:lpstr>
      <vt:lpstr>PowerPoint Presentation</vt:lpstr>
      <vt:lpstr>PowerPoint Presentation</vt:lpstr>
      <vt:lpstr>Tourism</vt:lpstr>
      <vt:lpstr>ENERGY SECTOR </vt:lpstr>
      <vt:lpstr>Automobile Sector </vt:lpstr>
      <vt:lpstr>Textile sectors </vt:lpstr>
      <vt:lpstr>Education Sector</vt:lpstr>
      <vt:lpstr>Organic Farming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2 Business &amp; Society </dc:title>
  <dc:creator>DELL</dc:creator>
  <cp:lastModifiedBy>DELL</cp:lastModifiedBy>
  <cp:revision>29</cp:revision>
  <dcterms:created xsi:type="dcterms:W3CDTF">2021-10-13T16:19:11Z</dcterms:created>
  <dcterms:modified xsi:type="dcterms:W3CDTF">2021-10-27T02:52:56Z</dcterms:modified>
</cp:coreProperties>
</file>