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73" r:id="rId16"/>
    <p:sldId id="275" r:id="rId17"/>
    <p:sldId id="269" r:id="rId18"/>
    <p:sldId id="271" r:id="rId19"/>
    <p:sldId id="270" r:id="rId20"/>
    <p:sldId id="274" r:id="rId21"/>
    <p:sldId id="276" r:id="rId22"/>
    <p:sldId id="277" r:id="rId23"/>
    <p:sldId id="281" r:id="rId24"/>
    <p:sldId id="282" r:id="rId25"/>
    <p:sldId id="279" r:id="rId26"/>
    <p:sldId id="283" r:id="rId27"/>
    <p:sldId id="284" r:id="rId28"/>
    <p:sldId id="285" r:id="rId29"/>
    <p:sldId id="286" r:id="rId30"/>
    <p:sldId id="287" r:id="rId31"/>
    <p:sldId id="278" r:id="rId32"/>
    <p:sldId id="288" r:id="rId33"/>
    <p:sldId id="289" r:id="rId34"/>
    <p:sldId id="280" r:id="rId35"/>
    <p:sldId id="290" r:id="rId36"/>
    <p:sldId id="291" r:id="rId37"/>
    <p:sldId id="292" r:id="rId38"/>
    <p:sldId id="293" r:id="rId39"/>
    <p:sldId id="294" r:id="rId40"/>
    <p:sldId id="295" r:id="rId41"/>
    <p:sldId id="296" r:id="rId42"/>
    <p:sldId id="297" r:id="rId43"/>
    <p:sldId id="298" r:id="rId44"/>
    <p:sldId id="299" r:id="rId45"/>
    <p:sldId id="300" r:id="rId46"/>
    <p:sldId id="302" r:id="rId47"/>
    <p:sldId id="301" r:id="rId48"/>
    <p:sldId id="311" r:id="rId49"/>
    <p:sldId id="303" r:id="rId50"/>
    <p:sldId id="304" r:id="rId51"/>
    <p:sldId id="305" r:id="rId52"/>
    <p:sldId id="306" r:id="rId53"/>
    <p:sldId id="312" r:id="rId54"/>
    <p:sldId id="331" r:id="rId55"/>
    <p:sldId id="307" r:id="rId56"/>
    <p:sldId id="332" r:id="rId57"/>
    <p:sldId id="308" r:id="rId58"/>
    <p:sldId id="309" r:id="rId59"/>
    <p:sldId id="310" r:id="rId60"/>
    <p:sldId id="313" r:id="rId61"/>
    <p:sldId id="314" r:id="rId62"/>
    <p:sldId id="315" r:id="rId63"/>
    <p:sldId id="316" r:id="rId64"/>
    <p:sldId id="329" r:id="rId65"/>
    <p:sldId id="317" r:id="rId66"/>
    <p:sldId id="318" r:id="rId67"/>
    <p:sldId id="319" r:id="rId68"/>
    <p:sldId id="320" r:id="rId69"/>
    <p:sldId id="330"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9" autoAdjust="0"/>
    <p:restoredTop sz="94660"/>
  </p:normalViewPr>
  <p:slideViewPr>
    <p:cSldViewPr>
      <p:cViewPr varScale="1">
        <p:scale>
          <a:sx n="82" d="100"/>
          <a:sy n="82" d="100"/>
        </p:scale>
        <p:origin x="1478"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FEDBB5-38C5-4D12-9BAC-E6328847778F}" type="doc">
      <dgm:prSet loTypeId="urn:microsoft.com/office/officeart/2005/8/layout/matrix3" loCatId="matrix" qsTypeId="urn:microsoft.com/office/officeart/2005/8/quickstyle/simple1" qsCatId="simple" csTypeId="urn:microsoft.com/office/officeart/2005/8/colors/colorful5" csCatId="colorful" phldr="1"/>
      <dgm:spPr/>
      <dgm:t>
        <a:bodyPr/>
        <a:lstStyle/>
        <a:p>
          <a:endParaRPr lang="en-IN"/>
        </a:p>
      </dgm:t>
    </dgm:pt>
    <dgm:pt modelId="{E96A7F26-0AFB-487D-B42B-FDAA7154ED06}">
      <dgm:prSet phldrT="[Text]"/>
      <dgm:spPr/>
      <dgm:t>
        <a:bodyPr/>
        <a:lstStyle/>
        <a:p>
          <a:r>
            <a:rPr lang="en-IN" dirty="0">
              <a:solidFill>
                <a:schemeClr val="tx1"/>
              </a:solidFill>
            </a:rPr>
            <a:t>Replacement Cost Risk</a:t>
          </a:r>
        </a:p>
      </dgm:t>
    </dgm:pt>
    <dgm:pt modelId="{4824E0A4-62F5-46A6-8E3C-EC1A8ADA57A4}" type="parTrans" cxnId="{656C8155-F905-434E-A720-BC0D9FDB267D}">
      <dgm:prSet/>
      <dgm:spPr/>
      <dgm:t>
        <a:bodyPr/>
        <a:lstStyle/>
        <a:p>
          <a:endParaRPr lang="en-IN"/>
        </a:p>
      </dgm:t>
    </dgm:pt>
    <dgm:pt modelId="{2EF66B2E-C4A5-458F-AE0A-E952F45063AC}" type="sibTrans" cxnId="{656C8155-F905-434E-A720-BC0D9FDB267D}">
      <dgm:prSet/>
      <dgm:spPr/>
      <dgm:t>
        <a:bodyPr/>
        <a:lstStyle/>
        <a:p>
          <a:endParaRPr lang="en-IN"/>
        </a:p>
      </dgm:t>
    </dgm:pt>
    <dgm:pt modelId="{DF1B615B-1954-48F1-A751-6F8266FF81F6}">
      <dgm:prSet phldrT="[Text]"/>
      <dgm:spPr/>
      <dgm:t>
        <a:bodyPr/>
        <a:lstStyle/>
        <a:p>
          <a:r>
            <a:rPr lang="en-IN" dirty="0">
              <a:solidFill>
                <a:schemeClr val="tx1"/>
              </a:solidFill>
            </a:rPr>
            <a:t>Liquidity Risk</a:t>
          </a:r>
        </a:p>
      </dgm:t>
    </dgm:pt>
    <dgm:pt modelId="{079C4CD2-BF04-4610-89E4-9628D0E8C6EE}" type="parTrans" cxnId="{31447852-0FF0-485F-81CD-B9F12CAEEEE8}">
      <dgm:prSet/>
      <dgm:spPr/>
      <dgm:t>
        <a:bodyPr/>
        <a:lstStyle/>
        <a:p>
          <a:endParaRPr lang="en-IN"/>
        </a:p>
      </dgm:t>
    </dgm:pt>
    <dgm:pt modelId="{C983579B-413A-4F9E-9E82-DBA81B0E0B62}" type="sibTrans" cxnId="{31447852-0FF0-485F-81CD-B9F12CAEEEE8}">
      <dgm:prSet/>
      <dgm:spPr/>
      <dgm:t>
        <a:bodyPr/>
        <a:lstStyle/>
        <a:p>
          <a:endParaRPr lang="en-IN"/>
        </a:p>
      </dgm:t>
    </dgm:pt>
    <dgm:pt modelId="{9A1C1F28-71B1-4528-8027-BD74C0E7B777}">
      <dgm:prSet phldrT="[Text]"/>
      <dgm:spPr/>
      <dgm:t>
        <a:bodyPr/>
        <a:lstStyle/>
        <a:p>
          <a:r>
            <a:rPr lang="en-IN" dirty="0">
              <a:solidFill>
                <a:schemeClr val="tx1"/>
              </a:solidFill>
            </a:rPr>
            <a:t>Physical Risk  (Delivery) </a:t>
          </a:r>
        </a:p>
      </dgm:t>
    </dgm:pt>
    <dgm:pt modelId="{C0238EB5-7C01-4BDD-BCE1-06988C747FE4}" type="parTrans" cxnId="{2292CFDC-C002-4BCA-B0E7-F0B716896031}">
      <dgm:prSet/>
      <dgm:spPr/>
      <dgm:t>
        <a:bodyPr/>
        <a:lstStyle/>
        <a:p>
          <a:endParaRPr lang="en-IN"/>
        </a:p>
      </dgm:t>
    </dgm:pt>
    <dgm:pt modelId="{C13402C5-95FB-48A8-BC42-0988CEF95ED3}" type="sibTrans" cxnId="{2292CFDC-C002-4BCA-B0E7-F0B716896031}">
      <dgm:prSet/>
      <dgm:spPr/>
      <dgm:t>
        <a:bodyPr/>
        <a:lstStyle/>
        <a:p>
          <a:endParaRPr lang="en-IN"/>
        </a:p>
      </dgm:t>
    </dgm:pt>
    <dgm:pt modelId="{C79090FE-9BF2-4ADF-96A5-03AE1236F247}">
      <dgm:prSet phldrT="[Text]"/>
      <dgm:spPr/>
      <dgm:t>
        <a:bodyPr/>
        <a:lstStyle/>
        <a:p>
          <a:r>
            <a:rPr lang="en-IN" dirty="0">
              <a:solidFill>
                <a:schemeClr val="tx1"/>
              </a:solidFill>
            </a:rPr>
            <a:t>Operational Risk</a:t>
          </a:r>
        </a:p>
      </dgm:t>
    </dgm:pt>
    <dgm:pt modelId="{0B27FE70-8D09-4FA6-9798-E593C7C0CF8A}" type="parTrans" cxnId="{0AABB85D-6D77-4A69-8474-D3F7E9898ABA}">
      <dgm:prSet/>
      <dgm:spPr/>
      <dgm:t>
        <a:bodyPr/>
        <a:lstStyle/>
        <a:p>
          <a:endParaRPr lang="en-IN"/>
        </a:p>
      </dgm:t>
    </dgm:pt>
    <dgm:pt modelId="{93C3FE01-13C3-4E5D-8861-9F30A5E9D4E6}" type="sibTrans" cxnId="{0AABB85D-6D77-4A69-8474-D3F7E9898ABA}">
      <dgm:prSet/>
      <dgm:spPr/>
      <dgm:t>
        <a:bodyPr/>
        <a:lstStyle/>
        <a:p>
          <a:endParaRPr lang="en-IN"/>
        </a:p>
      </dgm:t>
    </dgm:pt>
    <dgm:pt modelId="{2DB46BD8-6B40-4C42-BAC6-662728B90240}" type="pres">
      <dgm:prSet presAssocID="{6FFEDBB5-38C5-4D12-9BAC-E6328847778F}" presName="matrix" presStyleCnt="0">
        <dgm:presLayoutVars>
          <dgm:chMax val="1"/>
          <dgm:dir/>
          <dgm:resizeHandles val="exact"/>
        </dgm:presLayoutVars>
      </dgm:prSet>
      <dgm:spPr/>
    </dgm:pt>
    <dgm:pt modelId="{3F6BEB92-C607-4F19-BDD0-2DC436514FAA}" type="pres">
      <dgm:prSet presAssocID="{6FFEDBB5-38C5-4D12-9BAC-E6328847778F}" presName="diamond" presStyleLbl="bgShp" presStyleIdx="0" presStyleCnt="1"/>
      <dgm:spPr/>
    </dgm:pt>
    <dgm:pt modelId="{D94F6BD2-D643-4BB3-8EB9-8DC2489BD146}" type="pres">
      <dgm:prSet presAssocID="{6FFEDBB5-38C5-4D12-9BAC-E6328847778F}" presName="quad1" presStyleLbl="node1" presStyleIdx="0" presStyleCnt="4">
        <dgm:presLayoutVars>
          <dgm:chMax val="0"/>
          <dgm:chPref val="0"/>
          <dgm:bulletEnabled val="1"/>
        </dgm:presLayoutVars>
      </dgm:prSet>
      <dgm:spPr/>
    </dgm:pt>
    <dgm:pt modelId="{69C459AF-ECCE-49F1-9DDE-9091916471EE}" type="pres">
      <dgm:prSet presAssocID="{6FFEDBB5-38C5-4D12-9BAC-E6328847778F}" presName="quad2" presStyleLbl="node1" presStyleIdx="1" presStyleCnt="4">
        <dgm:presLayoutVars>
          <dgm:chMax val="0"/>
          <dgm:chPref val="0"/>
          <dgm:bulletEnabled val="1"/>
        </dgm:presLayoutVars>
      </dgm:prSet>
      <dgm:spPr/>
    </dgm:pt>
    <dgm:pt modelId="{6F8393B3-7458-49E9-AF90-1FD48E494B34}" type="pres">
      <dgm:prSet presAssocID="{6FFEDBB5-38C5-4D12-9BAC-E6328847778F}" presName="quad3" presStyleLbl="node1" presStyleIdx="2" presStyleCnt="4">
        <dgm:presLayoutVars>
          <dgm:chMax val="0"/>
          <dgm:chPref val="0"/>
          <dgm:bulletEnabled val="1"/>
        </dgm:presLayoutVars>
      </dgm:prSet>
      <dgm:spPr/>
    </dgm:pt>
    <dgm:pt modelId="{F2A6F8F3-8DD4-4159-8B11-1A05250124DC}" type="pres">
      <dgm:prSet presAssocID="{6FFEDBB5-38C5-4D12-9BAC-E6328847778F}" presName="quad4" presStyleLbl="node1" presStyleIdx="3" presStyleCnt="4">
        <dgm:presLayoutVars>
          <dgm:chMax val="0"/>
          <dgm:chPref val="0"/>
          <dgm:bulletEnabled val="1"/>
        </dgm:presLayoutVars>
      </dgm:prSet>
      <dgm:spPr/>
    </dgm:pt>
  </dgm:ptLst>
  <dgm:cxnLst>
    <dgm:cxn modelId="{F5724031-D8E1-409C-A1C1-85FBD41D4319}" type="presOf" srcId="{DF1B615B-1954-48F1-A751-6F8266FF81F6}" destId="{69C459AF-ECCE-49F1-9DDE-9091916471EE}" srcOrd="0" destOrd="0" presId="urn:microsoft.com/office/officeart/2005/8/layout/matrix3"/>
    <dgm:cxn modelId="{0AABB85D-6D77-4A69-8474-D3F7E9898ABA}" srcId="{6FFEDBB5-38C5-4D12-9BAC-E6328847778F}" destId="{C79090FE-9BF2-4ADF-96A5-03AE1236F247}" srcOrd="3" destOrd="0" parTransId="{0B27FE70-8D09-4FA6-9798-E593C7C0CF8A}" sibTransId="{93C3FE01-13C3-4E5D-8861-9F30A5E9D4E6}"/>
    <dgm:cxn modelId="{CECC5C6E-846E-494A-938B-FC5643524E27}" type="presOf" srcId="{E96A7F26-0AFB-487D-B42B-FDAA7154ED06}" destId="{D94F6BD2-D643-4BB3-8EB9-8DC2489BD146}" srcOrd="0" destOrd="0" presId="urn:microsoft.com/office/officeart/2005/8/layout/matrix3"/>
    <dgm:cxn modelId="{31447852-0FF0-485F-81CD-B9F12CAEEEE8}" srcId="{6FFEDBB5-38C5-4D12-9BAC-E6328847778F}" destId="{DF1B615B-1954-48F1-A751-6F8266FF81F6}" srcOrd="1" destOrd="0" parTransId="{079C4CD2-BF04-4610-89E4-9628D0E8C6EE}" sibTransId="{C983579B-413A-4F9E-9E82-DBA81B0E0B62}"/>
    <dgm:cxn modelId="{656C8155-F905-434E-A720-BC0D9FDB267D}" srcId="{6FFEDBB5-38C5-4D12-9BAC-E6328847778F}" destId="{E96A7F26-0AFB-487D-B42B-FDAA7154ED06}" srcOrd="0" destOrd="0" parTransId="{4824E0A4-62F5-46A6-8E3C-EC1A8ADA57A4}" sibTransId="{2EF66B2E-C4A5-458F-AE0A-E952F45063AC}"/>
    <dgm:cxn modelId="{EC5E40A8-051A-4246-B6AB-E6CA21386893}" type="presOf" srcId="{C79090FE-9BF2-4ADF-96A5-03AE1236F247}" destId="{F2A6F8F3-8DD4-4159-8B11-1A05250124DC}" srcOrd="0" destOrd="0" presId="urn:microsoft.com/office/officeart/2005/8/layout/matrix3"/>
    <dgm:cxn modelId="{24B81DB7-D3BD-492C-B658-B8583344A8B0}" type="presOf" srcId="{9A1C1F28-71B1-4528-8027-BD74C0E7B777}" destId="{6F8393B3-7458-49E9-AF90-1FD48E494B34}" srcOrd="0" destOrd="0" presId="urn:microsoft.com/office/officeart/2005/8/layout/matrix3"/>
    <dgm:cxn modelId="{477864CD-4FC6-495F-80B4-A567C988653C}" type="presOf" srcId="{6FFEDBB5-38C5-4D12-9BAC-E6328847778F}" destId="{2DB46BD8-6B40-4C42-BAC6-662728B90240}" srcOrd="0" destOrd="0" presId="urn:microsoft.com/office/officeart/2005/8/layout/matrix3"/>
    <dgm:cxn modelId="{2292CFDC-C002-4BCA-B0E7-F0B716896031}" srcId="{6FFEDBB5-38C5-4D12-9BAC-E6328847778F}" destId="{9A1C1F28-71B1-4528-8027-BD74C0E7B777}" srcOrd="2" destOrd="0" parTransId="{C0238EB5-7C01-4BDD-BCE1-06988C747FE4}" sibTransId="{C13402C5-95FB-48A8-BC42-0988CEF95ED3}"/>
    <dgm:cxn modelId="{8E2AC5E1-CC93-4FBE-B3D6-4B4C2068F744}" type="presParOf" srcId="{2DB46BD8-6B40-4C42-BAC6-662728B90240}" destId="{3F6BEB92-C607-4F19-BDD0-2DC436514FAA}" srcOrd="0" destOrd="0" presId="urn:microsoft.com/office/officeart/2005/8/layout/matrix3"/>
    <dgm:cxn modelId="{256F27FC-79CB-4CB9-99FF-BDC41BDDB07A}" type="presParOf" srcId="{2DB46BD8-6B40-4C42-BAC6-662728B90240}" destId="{D94F6BD2-D643-4BB3-8EB9-8DC2489BD146}" srcOrd="1" destOrd="0" presId="urn:microsoft.com/office/officeart/2005/8/layout/matrix3"/>
    <dgm:cxn modelId="{DE12FD31-ED73-4E37-96C2-18A7C8C13D40}" type="presParOf" srcId="{2DB46BD8-6B40-4C42-BAC6-662728B90240}" destId="{69C459AF-ECCE-49F1-9DDE-9091916471EE}" srcOrd="2" destOrd="0" presId="urn:microsoft.com/office/officeart/2005/8/layout/matrix3"/>
    <dgm:cxn modelId="{650314AC-B339-42D9-A58B-8F7C8B41C88F}" type="presParOf" srcId="{2DB46BD8-6B40-4C42-BAC6-662728B90240}" destId="{6F8393B3-7458-49E9-AF90-1FD48E494B34}" srcOrd="3" destOrd="0" presId="urn:microsoft.com/office/officeart/2005/8/layout/matrix3"/>
    <dgm:cxn modelId="{6645BB5B-143D-4015-B638-E10BC3BCA653}" type="presParOf" srcId="{2DB46BD8-6B40-4C42-BAC6-662728B90240}" destId="{F2A6F8F3-8DD4-4159-8B11-1A05250124DC}"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71E8A1-BC7A-4A09-8122-A56EDF220276}"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IN"/>
        </a:p>
      </dgm:t>
    </dgm:pt>
    <dgm:pt modelId="{7DED6F5C-9433-483B-A9DC-A15458736DAE}">
      <dgm:prSet phldrT="[Text]"/>
      <dgm:spPr/>
      <dgm:t>
        <a:bodyPr/>
        <a:lstStyle/>
        <a:p>
          <a:pPr algn="ctr"/>
          <a:r>
            <a:rPr lang="en-IN" b="1" dirty="0"/>
            <a:t>NICR</a:t>
          </a:r>
        </a:p>
      </dgm:t>
    </dgm:pt>
    <dgm:pt modelId="{E7E81C53-ACEF-4959-83F0-6DD4E51C3189}" type="parTrans" cxnId="{27ED4B6C-5765-49E6-A835-F77A6F383453}">
      <dgm:prSet/>
      <dgm:spPr/>
      <dgm:t>
        <a:bodyPr/>
        <a:lstStyle/>
        <a:p>
          <a:endParaRPr lang="en-IN"/>
        </a:p>
      </dgm:t>
    </dgm:pt>
    <dgm:pt modelId="{31B0FAD6-0FAA-4EB6-925F-27FA7DA6D749}" type="sibTrans" cxnId="{27ED4B6C-5765-49E6-A835-F77A6F383453}">
      <dgm:prSet/>
      <dgm:spPr/>
      <dgm:t>
        <a:bodyPr/>
        <a:lstStyle/>
        <a:p>
          <a:endParaRPr lang="en-IN"/>
        </a:p>
      </dgm:t>
    </dgm:pt>
    <dgm:pt modelId="{F03650B6-FD88-4D1F-A7F9-CDF447DB7966}">
      <dgm:prSet phldrT="[Text]"/>
      <dgm:spPr/>
      <dgm:t>
        <a:bodyPr/>
        <a:lstStyle/>
        <a:p>
          <a:r>
            <a:rPr lang="en-IN" dirty="0"/>
            <a:t>NCDEX Institute of Commodity Market &amp; Research</a:t>
          </a:r>
        </a:p>
      </dgm:t>
    </dgm:pt>
    <dgm:pt modelId="{1DAD0378-C468-4547-9A6C-98EF2F0F8DFC}" type="parTrans" cxnId="{AF3EC33E-033D-464D-ACD1-050DF5720C93}">
      <dgm:prSet/>
      <dgm:spPr/>
      <dgm:t>
        <a:bodyPr/>
        <a:lstStyle/>
        <a:p>
          <a:endParaRPr lang="en-IN"/>
        </a:p>
      </dgm:t>
    </dgm:pt>
    <dgm:pt modelId="{B48954F5-F15F-4BB0-A8FA-E1F3B9C2A59E}" type="sibTrans" cxnId="{AF3EC33E-033D-464D-ACD1-050DF5720C93}">
      <dgm:prSet/>
      <dgm:spPr/>
      <dgm:t>
        <a:bodyPr/>
        <a:lstStyle/>
        <a:p>
          <a:endParaRPr lang="en-IN"/>
        </a:p>
      </dgm:t>
    </dgm:pt>
    <dgm:pt modelId="{9AA72DF0-B3C6-4E8D-BCAD-802D8E088C93}">
      <dgm:prSet phldrT="[Text]"/>
      <dgm:spPr/>
      <dgm:t>
        <a:bodyPr/>
        <a:lstStyle/>
        <a:p>
          <a:r>
            <a:rPr lang="en-IN" dirty="0"/>
            <a:t>NCDEX Commodity Certification</a:t>
          </a:r>
        </a:p>
      </dgm:t>
    </dgm:pt>
    <dgm:pt modelId="{A3799627-954E-48AB-8FC4-102221B398AE}" type="parTrans" cxnId="{7680A090-9C16-4987-853A-0FE80FF51BE9}">
      <dgm:prSet/>
      <dgm:spPr/>
      <dgm:t>
        <a:bodyPr/>
        <a:lstStyle/>
        <a:p>
          <a:endParaRPr lang="en-IN"/>
        </a:p>
      </dgm:t>
    </dgm:pt>
    <dgm:pt modelId="{6F84F32D-BA77-435D-B2E9-0B727D21781E}" type="sibTrans" cxnId="{7680A090-9C16-4987-853A-0FE80FF51BE9}">
      <dgm:prSet/>
      <dgm:spPr/>
      <dgm:t>
        <a:bodyPr/>
        <a:lstStyle/>
        <a:p>
          <a:endParaRPr lang="en-IN"/>
        </a:p>
      </dgm:t>
    </dgm:pt>
    <dgm:pt modelId="{D7E38DF1-515E-47FE-A75F-2129913136A6}">
      <dgm:prSet phldrT="[Text]"/>
      <dgm:spPr/>
      <dgm:t>
        <a:bodyPr/>
        <a:lstStyle/>
        <a:p>
          <a:r>
            <a:rPr lang="en-IN" b="1" dirty="0"/>
            <a:t>IIBF</a:t>
          </a:r>
        </a:p>
      </dgm:t>
    </dgm:pt>
    <dgm:pt modelId="{ACE36792-52EB-47F5-ADCF-445B15249A8A}" type="parTrans" cxnId="{51CD8D87-413B-4A73-9FFB-300E7675AEF4}">
      <dgm:prSet/>
      <dgm:spPr/>
      <dgm:t>
        <a:bodyPr/>
        <a:lstStyle/>
        <a:p>
          <a:endParaRPr lang="en-IN"/>
        </a:p>
      </dgm:t>
    </dgm:pt>
    <dgm:pt modelId="{B5DA5A2F-2E33-4123-BCC9-AAE6EB727FA5}" type="sibTrans" cxnId="{51CD8D87-413B-4A73-9FFB-300E7675AEF4}">
      <dgm:prSet/>
      <dgm:spPr/>
      <dgm:t>
        <a:bodyPr/>
        <a:lstStyle/>
        <a:p>
          <a:endParaRPr lang="en-IN"/>
        </a:p>
      </dgm:t>
    </dgm:pt>
    <dgm:pt modelId="{4DFD7A2C-BCF9-4D5E-AC0C-425CF3D3B28C}">
      <dgm:prSet phldrT="[Text]"/>
      <dgm:spPr/>
      <dgm:t>
        <a:bodyPr/>
        <a:lstStyle/>
        <a:p>
          <a:r>
            <a:rPr lang="en-IN" dirty="0"/>
            <a:t>IIB : The Indian Institute of Bankers (Old)</a:t>
          </a:r>
        </a:p>
      </dgm:t>
    </dgm:pt>
    <dgm:pt modelId="{87FD028E-87E0-4A1C-8636-26E2C07EA05C}" type="parTrans" cxnId="{02A2A4B0-8FC5-4C1E-9859-8F030E2ED6C6}">
      <dgm:prSet/>
      <dgm:spPr/>
      <dgm:t>
        <a:bodyPr/>
        <a:lstStyle/>
        <a:p>
          <a:endParaRPr lang="en-IN"/>
        </a:p>
      </dgm:t>
    </dgm:pt>
    <dgm:pt modelId="{8C663283-6C53-4FB0-B0CE-A6BA032596FB}" type="sibTrans" cxnId="{02A2A4B0-8FC5-4C1E-9859-8F030E2ED6C6}">
      <dgm:prSet/>
      <dgm:spPr/>
      <dgm:t>
        <a:bodyPr/>
        <a:lstStyle/>
        <a:p>
          <a:endParaRPr lang="en-IN"/>
        </a:p>
      </dgm:t>
    </dgm:pt>
    <dgm:pt modelId="{3935B0C8-B061-45F8-8D14-837E5288B07F}">
      <dgm:prSet phldrT="[Text]"/>
      <dgm:spPr/>
      <dgm:t>
        <a:bodyPr/>
        <a:lstStyle/>
        <a:p>
          <a:r>
            <a:rPr lang="en-IN" dirty="0"/>
            <a:t>40+ Centres</a:t>
          </a:r>
        </a:p>
      </dgm:t>
    </dgm:pt>
    <dgm:pt modelId="{BCAA79AE-1419-43BF-8991-6C86703DD6F0}" type="parTrans" cxnId="{D0D10053-D2A3-4FEC-B531-FED3A56D6807}">
      <dgm:prSet/>
      <dgm:spPr/>
      <dgm:t>
        <a:bodyPr/>
        <a:lstStyle/>
        <a:p>
          <a:endParaRPr lang="en-IN"/>
        </a:p>
      </dgm:t>
    </dgm:pt>
    <dgm:pt modelId="{2B8E9760-4D8E-40BE-A48A-BE4DFAA3B963}" type="sibTrans" cxnId="{D0D10053-D2A3-4FEC-B531-FED3A56D6807}">
      <dgm:prSet/>
      <dgm:spPr/>
      <dgm:t>
        <a:bodyPr/>
        <a:lstStyle/>
        <a:p>
          <a:endParaRPr lang="en-IN"/>
        </a:p>
      </dgm:t>
    </dgm:pt>
    <dgm:pt modelId="{DE45FD7B-AFC7-4BA8-9C01-8432E0815916}">
      <dgm:prSet phldrT="[Text]"/>
      <dgm:spPr/>
      <dgm:t>
        <a:bodyPr/>
        <a:lstStyle/>
        <a:p>
          <a:r>
            <a:rPr lang="en-IN" dirty="0"/>
            <a:t>Self Study Course : Academic &amp; Applied Knowledge</a:t>
          </a:r>
        </a:p>
      </dgm:t>
    </dgm:pt>
    <dgm:pt modelId="{429BA645-5F16-478D-8EBE-B6A77EDAB9C7}" type="parTrans" cxnId="{9021A3F1-D2BD-4E68-953C-55A752A8FA0B}">
      <dgm:prSet/>
      <dgm:spPr/>
      <dgm:t>
        <a:bodyPr/>
        <a:lstStyle/>
        <a:p>
          <a:endParaRPr lang="en-IN"/>
        </a:p>
      </dgm:t>
    </dgm:pt>
    <dgm:pt modelId="{248410DB-D4E5-4F0D-948B-0B3187D01569}" type="sibTrans" cxnId="{9021A3F1-D2BD-4E68-953C-55A752A8FA0B}">
      <dgm:prSet/>
      <dgm:spPr/>
      <dgm:t>
        <a:bodyPr/>
        <a:lstStyle/>
        <a:p>
          <a:endParaRPr lang="en-IN"/>
        </a:p>
      </dgm:t>
    </dgm:pt>
    <dgm:pt modelId="{F939993E-04D7-413A-942F-ABF156F6B726}">
      <dgm:prSet phldrT="[Text]"/>
      <dgm:spPr/>
      <dgm:t>
        <a:bodyPr/>
        <a:lstStyle/>
        <a:p>
          <a:r>
            <a:rPr lang="en-IN" dirty="0"/>
            <a:t>Printed Study Material &amp; Online E-Learning.  </a:t>
          </a:r>
        </a:p>
      </dgm:t>
    </dgm:pt>
    <dgm:pt modelId="{DA78AE84-3202-4CEE-9411-2B12B7767D78}" type="parTrans" cxnId="{99CB4410-6304-402D-9C87-84A37C0B46E1}">
      <dgm:prSet/>
      <dgm:spPr/>
      <dgm:t>
        <a:bodyPr/>
        <a:lstStyle/>
        <a:p>
          <a:endParaRPr lang="en-IN"/>
        </a:p>
      </dgm:t>
    </dgm:pt>
    <dgm:pt modelId="{F7CEDC40-7AF2-45E2-96A8-729EAE2F61A6}" type="sibTrans" cxnId="{99CB4410-6304-402D-9C87-84A37C0B46E1}">
      <dgm:prSet/>
      <dgm:spPr/>
      <dgm:t>
        <a:bodyPr/>
        <a:lstStyle/>
        <a:p>
          <a:endParaRPr lang="en-IN"/>
        </a:p>
      </dgm:t>
    </dgm:pt>
    <dgm:pt modelId="{972830A2-DEB6-4034-8AFB-6CF83AF3D860}">
      <dgm:prSet phldrT="[Text]"/>
      <dgm:spPr/>
      <dgm:t>
        <a:bodyPr/>
        <a:lstStyle/>
        <a:p>
          <a:r>
            <a:rPr lang="en-IN" dirty="0"/>
            <a:t>Indian Institute of Banking &amp; Finance</a:t>
          </a:r>
        </a:p>
      </dgm:t>
    </dgm:pt>
    <dgm:pt modelId="{6A27CC9D-96F6-4051-88B4-FACE86AD4F23}" type="parTrans" cxnId="{7F7B45D2-ECC2-44C0-BB30-42144609FB4F}">
      <dgm:prSet/>
      <dgm:spPr/>
    </dgm:pt>
    <dgm:pt modelId="{0795B35D-E6BE-419D-A75C-92D6BA5CE3B1}" type="sibTrans" cxnId="{7F7B45D2-ECC2-44C0-BB30-42144609FB4F}">
      <dgm:prSet/>
      <dgm:spPr/>
    </dgm:pt>
    <dgm:pt modelId="{1BB27CCD-F215-4507-B357-E2776A32D4EA}">
      <dgm:prSet phldrT="[Text]"/>
      <dgm:spPr/>
      <dgm:t>
        <a:bodyPr/>
        <a:lstStyle/>
        <a:p>
          <a:r>
            <a:rPr lang="en-IN" dirty="0"/>
            <a:t>Professional Body of Bank , FI’s, &amp; their Employees in India</a:t>
          </a:r>
        </a:p>
      </dgm:t>
    </dgm:pt>
    <dgm:pt modelId="{60442781-1479-4A84-95EC-F83EFB6AB837}" type="parTrans" cxnId="{4CF6AECC-12A3-47E4-A079-B66B559EAE0D}">
      <dgm:prSet/>
      <dgm:spPr/>
    </dgm:pt>
    <dgm:pt modelId="{E95D4EA2-31DB-4BE1-9A14-4F89AF003746}" type="sibTrans" cxnId="{4CF6AECC-12A3-47E4-A079-B66B559EAE0D}">
      <dgm:prSet/>
      <dgm:spPr/>
    </dgm:pt>
    <dgm:pt modelId="{BC73DB1B-D2F9-42B2-B103-AFB4F1A0C80F}">
      <dgm:prSet phldrT="[Text]"/>
      <dgm:spPr/>
      <dgm:t>
        <a:bodyPr/>
        <a:lstStyle/>
        <a:p>
          <a:r>
            <a:rPr lang="en-IN" dirty="0"/>
            <a:t>Flagship Course : JAIIB – Junior Associate of Indian Institute of Bankers, CAIIB – Certified Associates of IIB</a:t>
          </a:r>
        </a:p>
      </dgm:t>
    </dgm:pt>
    <dgm:pt modelId="{A72B54C7-B166-4CD6-9D1B-BE740CF29E3E}" type="parTrans" cxnId="{894ECD8F-4537-414B-AD91-75067BBC5B5C}">
      <dgm:prSet/>
      <dgm:spPr/>
    </dgm:pt>
    <dgm:pt modelId="{D6921850-A6E6-40A2-A91A-395F92BD116D}" type="sibTrans" cxnId="{894ECD8F-4537-414B-AD91-75067BBC5B5C}">
      <dgm:prSet/>
      <dgm:spPr/>
    </dgm:pt>
    <dgm:pt modelId="{6B1866A4-0500-49B4-9E22-A9EDCA5A8BB0}">
      <dgm:prSet phldrT="[Text]"/>
      <dgm:spPr/>
      <dgm:t>
        <a:bodyPr/>
        <a:lstStyle/>
        <a:p>
          <a:r>
            <a:rPr lang="en-IN" dirty="0"/>
            <a:t>DBF : Diploma in Banking &amp; Finance (For All)</a:t>
          </a:r>
        </a:p>
      </dgm:t>
    </dgm:pt>
    <dgm:pt modelId="{8D1479F7-9119-4E29-ACEA-3DD843045770}" type="parTrans" cxnId="{9C62D542-80CA-4358-94EE-FFAE43F3E88E}">
      <dgm:prSet/>
      <dgm:spPr/>
    </dgm:pt>
    <dgm:pt modelId="{6E35604F-FD0C-483C-B16F-4E4593B4D490}" type="sibTrans" cxnId="{9C62D542-80CA-4358-94EE-FFAE43F3E88E}">
      <dgm:prSet/>
      <dgm:spPr/>
    </dgm:pt>
    <dgm:pt modelId="{BCFAD139-F9D6-4101-8AFE-A79B54F51DA2}">
      <dgm:prSet phldrT="[Text]"/>
      <dgm:spPr/>
      <dgm:t>
        <a:bodyPr/>
        <a:lstStyle/>
        <a:p>
          <a:r>
            <a:rPr lang="en-IN" dirty="0"/>
            <a:t>DCD : Diploma in Commodity Derivatives (For All)</a:t>
          </a:r>
        </a:p>
      </dgm:t>
    </dgm:pt>
    <dgm:pt modelId="{3D7F578F-B12F-47B9-B6EF-43FB6E9F395D}" type="parTrans" cxnId="{CBAE3205-76A3-4E19-874C-E583016246A1}">
      <dgm:prSet/>
      <dgm:spPr/>
    </dgm:pt>
    <dgm:pt modelId="{FF203FA7-9B31-4395-808C-5790444E1AB4}" type="sibTrans" cxnId="{CBAE3205-76A3-4E19-874C-E583016246A1}">
      <dgm:prSet/>
      <dgm:spPr/>
    </dgm:pt>
    <dgm:pt modelId="{98B27FAE-06D0-49CF-9F8B-3149DF909BEC}" type="pres">
      <dgm:prSet presAssocID="{B971E8A1-BC7A-4A09-8122-A56EDF220276}" presName="Name0" presStyleCnt="0">
        <dgm:presLayoutVars>
          <dgm:dir/>
          <dgm:animLvl val="lvl"/>
          <dgm:resizeHandles val="exact"/>
        </dgm:presLayoutVars>
      </dgm:prSet>
      <dgm:spPr/>
    </dgm:pt>
    <dgm:pt modelId="{B55E5BF8-7A60-459C-B9A5-B6B86DCB46DF}" type="pres">
      <dgm:prSet presAssocID="{7DED6F5C-9433-483B-A9DC-A15458736DAE}" presName="composite" presStyleCnt="0"/>
      <dgm:spPr/>
    </dgm:pt>
    <dgm:pt modelId="{4CAEB50C-F31A-4F7E-8CC8-EA95147B6647}" type="pres">
      <dgm:prSet presAssocID="{7DED6F5C-9433-483B-A9DC-A15458736DAE}" presName="parTx" presStyleLbl="alignNode1" presStyleIdx="0" presStyleCnt="2">
        <dgm:presLayoutVars>
          <dgm:chMax val="0"/>
          <dgm:chPref val="0"/>
          <dgm:bulletEnabled val="1"/>
        </dgm:presLayoutVars>
      </dgm:prSet>
      <dgm:spPr/>
    </dgm:pt>
    <dgm:pt modelId="{FF71D054-1A88-452C-8C0E-1A57DDA90B34}" type="pres">
      <dgm:prSet presAssocID="{7DED6F5C-9433-483B-A9DC-A15458736DAE}" presName="desTx" presStyleLbl="alignAccFollowNode1" presStyleIdx="0" presStyleCnt="2">
        <dgm:presLayoutVars>
          <dgm:bulletEnabled val="1"/>
        </dgm:presLayoutVars>
      </dgm:prSet>
      <dgm:spPr/>
    </dgm:pt>
    <dgm:pt modelId="{A6A46013-6BC3-4AB4-81C3-4CC1AF3B9ECB}" type="pres">
      <dgm:prSet presAssocID="{31B0FAD6-0FAA-4EB6-925F-27FA7DA6D749}" presName="space" presStyleCnt="0"/>
      <dgm:spPr/>
    </dgm:pt>
    <dgm:pt modelId="{162BAD1F-5993-4A28-9C66-3A97B774309E}" type="pres">
      <dgm:prSet presAssocID="{D7E38DF1-515E-47FE-A75F-2129913136A6}" presName="composite" presStyleCnt="0"/>
      <dgm:spPr/>
    </dgm:pt>
    <dgm:pt modelId="{FDE45C35-7A35-4DB1-8C21-2052220A2E36}" type="pres">
      <dgm:prSet presAssocID="{D7E38DF1-515E-47FE-A75F-2129913136A6}" presName="parTx" presStyleLbl="alignNode1" presStyleIdx="1" presStyleCnt="2">
        <dgm:presLayoutVars>
          <dgm:chMax val="0"/>
          <dgm:chPref val="0"/>
          <dgm:bulletEnabled val="1"/>
        </dgm:presLayoutVars>
      </dgm:prSet>
      <dgm:spPr/>
    </dgm:pt>
    <dgm:pt modelId="{77B81ED4-8884-4450-B71B-8832D6A359FA}" type="pres">
      <dgm:prSet presAssocID="{D7E38DF1-515E-47FE-A75F-2129913136A6}" presName="desTx" presStyleLbl="alignAccFollowNode1" presStyleIdx="1" presStyleCnt="2">
        <dgm:presLayoutVars>
          <dgm:bulletEnabled val="1"/>
        </dgm:presLayoutVars>
      </dgm:prSet>
      <dgm:spPr/>
    </dgm:pt>
  </dgm:ptLst>
  <dgm:cxnLst>
    <dgm:cxn modelId="{CBAE3205-76A3-4E19-874C-E583016246A1}" srcId="{D7E38DF1-515E-47FE-A75F-2129913136A6}" destId="{BCFAD139-F9D6-4101-8AFE-A79B54F51DA2}" srcOrd="5" destOrd="0" parTransId="{3D7F578F-B12F-47B9-B6EF-43FB6E9F395D}" sibTransId="{FF203FA7-9B31-4395-808C-5790444E1AB4}"/>
    <dgm:cxn modelId="{99CB4410-6304-402D-9C87-84A37C0B46E1}" srcId="{7DED6F5C-9433-483B-A9DC-A15458736DAE}" destId="{F939993E-04D7-413A-942F-ABF156F6B726}" srcOrd="4" destOrd="0" parTransId="{DA78AE84-3202-4CEE-9411-2B12B7767D78}" sibTransId="{F7CEDC40-7AF2-45E2-96A8-729EAE2F61A6}"/>
    <dgm:cxn modelId="{0A5A1F12-B23D-492F-B6DD-4BB560F979D7}" type="presOf" srcId="{BCFAD139-F9D6-4101-8AFE-A79B54F51DA2}" destId="{77B81ED4-8884-4450-B71B-8832D6A359FA}" srcOrd="0" destOrd="5" presId="urn:microsoft.com/office/officeart/2005/8/layout/hList1"/>
    <dgm:cxn modelId="{6711601B-3FA3-4F49-97BB-98CE9F4B43F1}" type="presOf" srcId="{4DFD7A2C-BCF9-4D5E-AC0C-425CF3D3B28C}" destId="{77B81ED4-8884-4450-B71B-8832D6A359FA}" srcOrd="0" destOrd="1" presId="urn:microsoft.com/office/officeart/2005/8/layout/hList1"/>
    <dgm:cxn modelId="{AF3EC33E-033D-464D-ACD1-050DF5720C93}" srcId="{7DED6F5C-9433-483B-A9DC-A15458736DAE}" destId="{F03650B6-FD88-4D1F-A7F9-CDF447DB7966}" srcOrd="0" destOrd="0" parTransId="{1DAD0378-C468-4547-9A6C-98EF2F0F8DFC}" sibTransId="{B48954F5-F15F-4BB0-A8FA-E1F3B9C2A59E}"/>
    <dgm:cxn modelId="{9C62D542-80CA-4358-94EE-FFAE43F3E88E}" srcId="{D7E38DF1-515E-47FE-A75F-2129913136A6}" destId="{6B1866A4-0500-49B4-9E22-A9EDCA5A8BB0}" srcOrd="4" destOrd="0" parTransId="{8D1479F7-9119-4E29-ACEA-3DD843045770}" sibTransId="{6E35604F-FD0C-483C-B16F-4E4593B4D490}"/>
    <dgm:cxn modelId="{64F52847-FC98-4A4A-AD7C-9081ED20A31C}" type="presOf" srcId="{BC73DB1B-D2F9-42B2-B103-AFB4F1A0C80F}" destId="{77B81ED4-8884-4450-B71B-8832D6A359FA}" srcOrd="0" destOrd="3" presId="urn:microsoft.com/office/officeart/2005/8/layout/hList1"/>
    <dgm:cxn modelId="{6E437567-A479-4BF9-9BFF-017EBDCAFF5D}" type="presOf" srcId="{7DED6F5C-9433-483B-A9DC-A15458736DAE}" destId="{4CAEB50C-F31A-4F7E-8CC8-EA95147B6647}" srcOrd="0" destOrd="0" presId="urn:microsoft.com/office/officeart/2005/8/layout/hList1"/>
    <dgm:cxn modelId="{27ED4B6C-5765-49E6-A835-F77A6F383453}" srcId="{B971E8A1-BC7A-4A09-8122-A56EDF220276}" destId="{7DED6F5C-9433-483B-A9DC-A15458736DAE}" srcOrd="0" destOrd="0" parTransId="{E7E81C53-ACEF-4959-83F0-6DD4E51C3189}" sibTransId="{31B0FAD6-0FAA-4EB6-925F-27FA7DA6D749}"/>
    <dgm:cxn modelId="{4589896D-772A-4311-8C5B-F4F090A79097}" type="presOf" srcId="{3935B0C8-B061-45F8-8D14-837E5288B07F}" destId="{FF71D054-1A88-452C-8C0E-1A57DDA90B34}" srcOrd="0" destOrd="2" presId="urn:microsoft.com/office/officeart/2005/8/layout/hList1"/>
    <dgm:cxn modelId="{D0D10053-D2A3-4FEC-B531-FED3A56D6807}" srcId="{7DED6F5C-9433-483B-A9DC-A15458736DAE}" destId="{3935B0C8-B061-45F8-8D14-837E5288B07F}" srcOrd="2" destOrd="0" parTransId="{BCAA79AE-1419-43BF-8991-6C86703DD6F0}" sibTransId="{2B8E9760-4D8E-40BE-A48A-BE4DFAA3B963}"/>
    <dgm:cxn modelId="{2EC70C80-03E5-4471-B893-80D1C257D948}" type="presOf" srcId="{9AA72DF0-B3C6-4E8D-BCAD-802D8E088C93}" destId="{FF71D054-1A88-452C-8C0E-1A57DDA90B34}" srcOrd="0" destOrd="1" presId="urn:microsoft.com/office/officeart/2005/8/layout/hList1"/>
    <dgm:cxn modelId="{5A1FE785-E428-4E77-9710-94130C55384A}" type="presOf" srcId="{F03650B6-FD88-4D1F-A7F9-CDF447DB7966}" destId="{FF71D054-1A88-452C-8C0E-1A57DDA90B34}" srcOrd="0" destOrd="0" presId="urn:microsoft.com/office/officeart/2005/8/layout/hList1"/>
    <dgm:cxn modelId="{51CD8D87-413B-4A73-9FFB-300E7675AEF4}" srcId="{B971E8A1-BC7A-4A09-8122-A56EDF220276}" destId="{D7E38DF1-515E-47FE-A75F-2129913136A6}" srcOrd="1" destOrd="0" parTransId="{ACE36792-52EB-47F5-ADCF-445B15249A8A}" sibTransId="{B5DA5A2F-2E33-4123-BCC9-AAE6EB727FA5}"/>
    <dgm:cxn modelId="{B3FD1E8E-E046-4B82-B573-0AF3B415C283}" type="presOf" srcId="{B971E8A1-BC7A-4A09-8122-A56EDF220276}" destId="{98B27FAE-06D0-49CF-9F8B-3149DF909BEC}" srcOrd="0" destOrd="0" presId="urn:microsoft.com/office/officeart/2005/8/layout/hList1"/>
    <dgm:cxn modelId="{3B7F7F8E-1FB0-464A-A137-7BC13958136E}" type="presOf" srcId="{F939993E-04D7-413A-942F-ABF156F6B726}" destId="{FF71D054-1A88-452C-8C0E-1A57DDA90B34}" srcOrd="0" destOrd="4" presId="urn:microsoft.com/office/officeart/2005/8/layout/hList1"/>
    <dgm:cxn modelId="{894ECD8F-4537-414B-AD91-75067BBC5B5C}" srcId="{D7E38DF1-515E-47FE-A75F-2129913136A6}" destId="{BC73DB1B-D2F9-42B2-B103-AFB4F1A0C80F}" srcOrd="3" destOrd="0" parTransId="{A72B54C7-B166-4CD6-9D1B-BE740CF29E3E}" sibTransId="{D6921850-A6E6-40A2-A91A-395F92BD116D}"/>
    <dgm:cxn modelId="{7680A090-9C16-4987-853A-0FE80FF51BE9}" srcId="{7DED6F5C-9433-483B-A9DC-A15458736DAE}" destId="{9AA72DF0-B3C6-4E8D-BCAD-802D8E088C93}" srcOrd="1" destOrd="0" parTransId="{A3799627-954E-48AB-8FC4-102221B398AE}" sibTransId="{6F84F32D-BA77-435D-B2E9-0B727D21781E}"/>
    <dgm:cxn modelId="{976F05A6-7C36-41B1-AEE0-A0B03C851C41}" type="presOf" srcId="{1BB27CCD-F215-4507-B357-E2776A32D4EA}" destId="{77B81ED4-8884-4450-B71B-8832D6A359FA}" srcOrd="0" destOrd="2" presId="urn:microsoft.com/office/officeart/2005/8/layout/hList1"/>
    <dgm:cxn modelId="{CFC4CAAE-7CB8-4E10-B586-5BE8B3CC5873}" type="presOf" srcId="{6B1866A4-0500-49B4-9E22-A9EDCA5A8BB0}" destId="{77B81ED4-8884-4450-B71B-8832D6A359FA}" srcOrd="0" destOrd="4" presId="urn:microsoft.com/office/officeart/2005/8/layout/hList1"/>
    <dgm:cxn modelId="{02A2A4B0-8FC5-4C1E-9859-8F030E2ED6C6}" srcId="{D7E38DF1-515E-47FE-A75F-2129913136A6}" destId="{4DFD7A2C-BCF9-4D5E-AC0C-425CF3D3B28C}" srcOrd="1" destOrd="0" parTransId="{87FD028E-87E0-4A1C-8636-26E2C07EA05C}" sibTransId="{8C663283-6C53-4FB0-B0CE-A6BA032596FB}"/>
    <dgm:cxn modelId="{70092AC1-0520-4B10-83C6-5350B93F0198}" type="presOf" srcId="{972830A2-DEB6-4034-8AFB-6CF83AF3D860}" destId="{77B81ED4-8884-4450-B71B-8832D6A359FA}" srcOrd="0" destOrd="0" presId="urn:microsoft.com/office/officeart/2005/8/layout/hList1"/>
    <dgm:cxn modelId="{4CF6AECC-12A3-47E4-A079-B66B559EAE0D}" srcId="{D7E38DF1-515E-47FE-A75F-2129913136A6}" destId="{1BB27CCD-F215-4507-B357-E2776A32D4EA}" srcOrd="2" destOrd="0" parTransId="{60442781-1479-4A84-95EC-F83EFB6AB837}" sibTransId="{E95D4EA2-31DB-4BE1-9A14-4F89AF003746}"/>
    <dgm:cxn modelId="{7F7B45D2-ECC2-44C0-BB30-42144609FB4F}" srcId="{D7E38DF1-515E-47FE-A75F-2129913136A6}" destId="{972830A2-DEB6-4034-8AFB-6CF83AF3D860}" srcOrd="0" destOrd="0" parTransId="{6A27CC9D-96F6-4051-88B4-FACE86AD4F23}" sibTransId="{0795B35D-E6BE-419D-A75C-92D6BA5CE3B1}"/>
    <dgm:cxn modelId="{63A470D5-A6B0-4A4D-85C4-5B3B80350F21}" type="presOf" srcId="{DE45FD7B-AFC7-4BA8-9C01-8432E0815916}" destId="{FF71D054-1A88-452C-8C0E-1A57DDA90B34}" srcOrd="0" destOrd="3" presId="urn:microsoft.com/office/officeart/2005/8/layout/hList1"/>
    <dgm:cxn modelId="{54BCCDDF-FF69-4682-9E3B-8EB69C30CE19}" type="presOf" srcId="{D7E38DF1-515E-47FE-A75F-2129913136A6}" destId="{FDE45C35-7A35-4DB1-8C21-2052220A2E36}" srcOrd="0" destOrd="0" presId="urn:microsoft.com/office/officeart/2005/8/layout/hList1"/>
    <dgm:cxn modelId="{9021A3F1-D2BD-4E68-953C-55A752A8FA0B}" srcId="{7DED6F5C-9433-483B-A9DC-A15458736DAE}" destId="{DE45FD7B-AFC7-4BA8-9C01-8432E0815916}" srcOrd="3" destOrd="0" parTransId="{429BA645-5F16-478D-8EBE-B6A77EDAB9C7}" sibTransId="{248410DB-D4E5-4F0D-948B-0B3187D01569}"/>
    <dgm:cxn modelId="{291C3CE0-839B-492F-9776-059F7471775B}" type="presParOf" srcId="{98B27FAE-06D0-49CF-9F8B-3149DF909BEC}" destId="{B55E5BF8-7A60-459C-B9A5-B6B86DCB46DF}" srcOrd="0" destOrd="0" presId="urn:microsoft.com/office/officeart/2005/8/layout/hList1"/>
    <dgm:cxn modelId="{95A72912-6F7E-4840-A59F-88F4BEC83C84}" type="presParOf" srcId="{B55E5BF8-7A60-459C-B9A5-B6B86DCB46DF}" destId="{4CAEB50C-F31A-4F7E-8CC8-EA95147B6647}" srcOrd="0" destOrd="0" presId="urn:microsoft.com/office/officeart/2005/8/layout/hList1"/>
    <dgm:cxn modelId="{EB8F124E-5366-4D2E-B535-BEE13D73E087}" type="presParOf" srcId="{B55E5BF8-7A60-459C-B9A5-B6B86DCB46DF}" destId="{FF71D054-1A88-452C-8C0E-1A57DDA90B34}" srcOrd="1" destOrd="0" presId="urn:microsoft.com/office/officeart/2005/8/layout/hList1"/>
    <dgm:cxn modelId="{DEA31733-506A-4D31-AE22-143E006679DA}" type="presParOf" srcId="{98B27FAE-06D0-49CF-9F8B-3149DF909BEC}" destId="{A6A46013-6BC3-4AB4-81C3-4CC1AF3B9ECB}" srcOrd="1" destOrd="0" presId="urn:microsoft.com/office/officeart/2005/8/layout/hList1"/>
    <dgm:cxn modelId="{8FD34557-C860-403E-83A8-678C7B115B0C}" type="presParOf" srcId="{98B27FAE-06D0-49CF-9F8B-3149DF909BEC}" destId="{162BAD1F-5993-4A28-9C66-3A97B774309E}" srcOrd="2" destOrd="0" presId="urn:microsoft.com/office/officeart/2005/8/layout/hList1"/>
    <dgm:cxn modelId="{D7AE5F13-C339-4C4E-AAC0-773079511ABB}" type="presParOf" srcId="{162BAD1F-5993-4A28-9C66-3A97B774309E}" destId="{FDE45C35-7A35-4DB1-8C21-2052220A2E36}" srcOrd="0" destOrd="0" presId="urn:microsoft.com/office/officeart/2005/8/layout/hList1"/>
    <dgm:cxn modelId="{A8D78EDA-14EE-4CC2-A9BF-2C9D4FA5187A}" type="presParOf" srcId="{162BAD1F-5993-4A28-9C66-3A97B774309E}" destId="{77B81ED4-8884-4450-B71B-8832D6A359F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2D924D-169A-44F8-B9EE-8D5834DC5165}" type="doc">
      <dgm:prSet loTypeId="urn:microsoft.com/office/officeart/2005/8/layout/default" loCatId="list" qsTypeId="urn:microsoft.com/office/officeart/2005/8/quickstyle/simple2" qsCatId="simple" csTypeId="urn:microsoft.com/office/officeart/2005/8/colors/colorful4" csCatId="colorful" phldr="1"/>
      <dgm:spPr/>
      <dgm:t>
        <a:bodyPr/>
        <a:lstStyle/>
        <a:p>
          <a:endParaRPr lang="en-IN"/>
        </a:p>
      </dgm:t>
    </dgm:pt>
    <dgm:pt modelId="{0B22BAF9-9FC8-46EF-9CAC-34D609EC4251}">
      <dgm:prSet phldrT="[Text]"/>
      <dgm:spPr/>
      <dgm:t>
        <a:bodyPr/>
        <a:lstStyle/>
        <a:p>
          <a:r>
            <a:rPr lang="en-IN" dirty="0">
              <a:solidFill>
                <a:schemeClr val="tx1"/>
              </a:solidFill>
            </a:rPr>
            <a:t>Opening Price</a:t>
          </a:r>
        </a:p>
      </dgm:t>
    </dgm:pt>
    <dgm:pt modelId="{00C65BC5-EDB8-4982-8E25-2174625EA87D}" type="parTrans" cxnId="{A7CFCC6E-BBB7-465A-BCFC-F6D87DADDF07}">
      <dgm:prSet/>
      <dgm:spPr/>
      <dgm:t>
        <a:bodyPr/>
        <a:lstStyle/>
        <a:p>
          <a:endParaRPr lang="en-IN"/>
        </a:p>
      </dgm:t>
    </dgm:pt>
    <dgm:pt modelId="{7835B54B-A6AB-4473-93BB-31572E9AE587}" type="sibTrans" cxnId="{A7CFCC6E-BBB7-465A-BCFC-F6D87DADDF07}">
      <dgm:prSet/>
      <dgm:spPr/>
      <dgm:t>
        <a:bodyPr/>
        <a:lstStyle/>
        <a:p>
          <a:endParaRPr lang="en-IN"/>
        </a:p>
      </dgm:t>
    </dgm:pt>
    <dgm:pt modelId="{BF189B18-B9CC-4D25-B47F-DF3F51F4035B}">
      <dgm:prSet phldrT="[Text]"/>
      <dgm:spPr/>
      <dgm:t>
        <a:bodyPr/>
        <a:lstStyle/>
        <a:p>
          <a:r>
            <a:rPr lang="en-IN" dirty="0">
              <a:solidFill>
                <a:schemeClr val="tx1"/>
              </a:solidFill>
            </a:rPr>
            <a:t>Closing Price</a:t>
          </a:r>
        </a:p>
      </dgm:t>
    </dgm:pt>
    <dgm:pt modelId="{AB6CF433-02CC-4A4C-9A4F-0482E316C01D}" type="parTrans" cxnId="{05398CA5-F37B-4866-AA14-47A399807939}">
      <dgm:prSet/>
      <dgm:spPr/>
      <dgm:t>
        <a:bodyPr/>
        <a:lstStyle/>
        <a:p>
          <a:endParaRPr lang="en-IN"/>
        </a:p>
      </dgm:t>
    </dgm:pt>
    <dgm:pt modelId="{3CCD0E85-5EDE-4F26-9A1C-0F32076184D2}" type="sibTrans" cxnId="{05398CA5-F37B-4866-AA14-47A399807939}">
      <dgm:prSet/>
      <dgm:spPr/>
      <dgm:t>
        <a:bodyPr/>
        <a:lstStyle/>
        <a:p>
          <a:endParaRPr lang="en-IN"/>
        </a:p>
      </dgm:t>
    </dgm:pt>
    <dgm:pt modelId="{3C56FD29-12C8-4325-9579-E77BC2D9E93B}">
      <dgm:prSet phldrT="[Text]"/>
      <dgm:spPr/>
      <dgm:t>
        <a:bodyPr/>
        <a:lstStyle/>
        <a:p>
          <a:r>
            <a:rPr lang="en-IN" dirty="0">
              <a:solidFill>
                <a:schemeClr val="tx1"/>
              </a:solidFill>
            </a:rPr>
            <a:t>High Price </a:t>
          </a:r>
        </a:p>
      </dgm:t>
    </dgm:pt>
    <dgm:pt modelId="{664226ED-96E9-423F-9808-4D1B9B110E36}" type="parTrans" cxnId="{F6A9D721-C89B-4AF3-AABD-F5042A208E16}">
      <dgm:prSet/>
      <dgm:spPr/>
      <dgm:t>
        <a:bodyPr/>
        <a:lstStyle/>
        <a:p>
          <a:endParaRPr lang="en-IN"/>
        </a:p>
      </dgm:t>
    </dgm:pt>
    <dgm:pt modelId="{FF99E7EA-B757-48FE-95B3-5868B9C563A0}" type="sibTrans" cxnId="{F6A9D721-C89B-4AF3-AABD-F5042A208E16}">
      <dgm:prSet/>
      <dgm:spPr/>
      <dgm:t>
        <a:bodyPr/>
        <a:lstStyle/>
        <a:p>
          <a:endParaRPr lang="en-IN"/>
        </a:p>
      </dgm:t>
    </dgm:pt>
    <dgm:pt modelId="{9D145DD1-F711-4B27-9D41-F105C57FCAE7}">
      <dgm:prSet phldrT="[Text]"/>
      <dgm:spPr/>
      <dgm:t>
        <a:bodyPr/>
        <a:lstStyle/>
        <a:p>
          <a:r>
            <a:rPr lang="en-IN" dirty="0">
              <a:solidFill>
                <a:schemeClr val="tx1"/>
              </a:solidFill>
            </a:rPr>
            <a:t>Low Price</a:t>
          </a:r>
        </a:p>
      </dgm:t>
    </dgm:pt>
    <dgm:pt modelId="{5E2AE2BC-F502-4E38-9A81-F8814CE9BBF2}" type="parTrans" cxnId="{781F09F1-DCD4-4C93-949F-16DDD98C2C20}">
      <dgm:prSet/>
      <dgm:spPr/>
      <dgm:t>
        <a:bodyPr/>
        <a:lstStyle/>
        <a:p>
          <a:endParaRPr lang="en-IN"/>
        </a:p>
      </dgm:t>
    </dgm:pt>
    <dgm:pt modelId="{6A192808-D106-433C-AD76-CBAF8B7AA2D5}" type="sibTrans" cxnId="{781F09F1-DCD4-4C93-949F-16DDD98C2C20}">
      <dgm:prSet/>
      <dgm:spPr/>
      <dgm:t>
        <a:bodyPr/>
        <a:lstStyle/>
        <a:p>
          <a:endParaRPr lang="en-IN"/>
        </a:p>
      </dgm:t>
    </dgm:pt>
    <dgm:pt modelId="{450F7C7C-E461-4883-8039-BDF1FDF137CB}">
      <dgm:prSet phldrT="[Text]"/>
      <dgm:spPr/>
      <dgm:t>
        <a:bodyPr/>
        <a:lstStyle/>
        <a:p>
          <a:r>
            <a:rPr lang="en-IN" dirty="0">
              <a:solidFill>
                <a:schemeClr val="tx1"/>
              </a:solidFill>
            </a:rPr>
            <a:t>Settlement Price</a:t>
          </a:r>
        </a:p>
      </dgm:t>
    </dgm:pt>
    <dgm:pt modelId="{47449973-08B3-41EB-9B24-11F36D6424FF}" type="parTrans" cxnId="{294D75DA-19CC-4621-B868-8417CDBBD16E}">
      <dgm:prSet/>
      <dgm:spPr/>
      <dgm:t>
        <a:bodyPr/>
        <a:lstStyle/>
        <a:p>
          <a:endParaRPr lang="en-IN"/>
        </a:p>
      </dgm:t>
    </dgm:pt>
    <dgm:pt modelId="{3BA2FBF1-A325-47FB-8C66-E8DF92084E1B}" type="sibTrans" cxnId="{294D75DA-19CC-4621-B868-8417CDBBD16E}">
      <dgm:prSet/>
      <dgm:spPr/>
      <dgm:t>
        <a:bodyPr/>
        <a:lstStyle/>
        <a:p>
          <a:endParaRPr lang="en-IN"/>
        </a:p>
      </dgm:t>
    </dgm:pt>
    <dgm:pt modelId="{B32D3F44-B390-4DDB-9559-38D9C32A9FBD}">
      <dgm:prSet phldrT="[Text]"/>
      <dgm:spPr/>
      <dgm:t>
        <a:bodyPr/>
        <a:lstStyle/>
        <a:p>
          <a:r>
            <a:rPr lang="en-IN" dirty="0">
              <a:solidFill>
                <a:schemeClr val="tx1"/>
              </a:solidFill>
            </a:rPr>
            <a:t>Change</a:t>
          </a:r>
        </a:p>
      </dgm:t>
    </dgm:pt>
    <dgm:pt modelId="{96D8302C-FC0B-421F-9E28-1C6824E07B0C}" type="parTrans" cxnId="{AFADA46E-2A48-4F33-B1E6-5B860DF16914}">
      <dgm:prSet/>
      <dgm:spPr/>
    </dgm:pt>
    <dgm:pt modelId="{2871E22F-4277-473D-86FC-773F01042CE1}" type="sibTrans" cxnId="{AFADA46E-2A48-4F33-B1E6-5B860DF16914}">
      <dgm:prSet/>
      <dgm:spPr/>
    </dgm:pt>
    <dgm:pt modelId="{22D69D0B-F52C-47D3-9685-78629AD1F7A8}">
      <dgm:prSet phldrT="[Text]"/>
      <dgm:spPr/>
      <dgm:t>
        <a:bodyPr/>
        <a:lstStyle/>
        <a:p>
          <a:r>
            <a:rPr lang="en-IN" dirty="0">
              <a:solidFill>
                <a:schemeClr val="tx1"/>
              </a:solidFill>
            </a:rPr>
            <a:t>Lifetime High / Low</a:t>
          </a:r>
        </a:p>
      </dgm:t>
    </dgm:pt>
    <dgm:pt modelId="{B0193AE8-B5B4-4C37-8A3C-6DC3C090D011}" type="parTrans" cxnId="{722E8AEB-D78A-4AA4-99F7-1B97FD0EADE0}">
      <dgm:prSet/>
      <dgm:spPr/>
    </dgm:pt>
    <dgm:pt modelId="{FC289D4D-5797-47EB-ABB9-48BF1424F227}" type="sibTrans" cxnId="{722E8AEB-D78A-4AA4-99F7-1B97FD0EADE0}">
      <dgm:prSet/>
      <dgm:spPr/>
    </dgm:pt>
    <dgm:pt modelId="{BA8E50FA-1BD7-4D69-99DE-F95C6A6456DB}">
      <dgm:prSet phldrT="[Text]"/>
      <dgm:spPr/>
      <dgm:t>
        <a:bodyPr/>
        <a:lstStyle/>
        <a:p>
          <a:r>
            <a:rPr lang="en-IN" dirty="0">
              <a:solidFill>
                <a:schemeClr val="tx1"/>
              </a:solidFill>
            </a:rPr>
            <a:t>Open Interest</a:t>
          </a:r>
        </a:p>
      </dgm:t>
    </dgm:pt>
    <dgm:pt modelId="{CE89EE49-E5A6-4629-A148-BC91B3183AB9}" type="parTrans" cxnId="{64FE3A7E-8FEA-41B9-9663-3812DDDD29C3}">
      <dgm:prSet/>
      <dgm:spPr/>
    </dgm:pt>
    <dgm:pt modelId="{A48A0A58-451F-4B0A-85A2-A60B7C4EDCC0}" type="sibTrans" cxnId="{64FE3A7E-8FEA-41B9-9663-3812DDDD29C3}">
      <dgm:prSet/>
      <dgm:spPr/>
    </dgm:pt>
    <dgm:pt modelId="{29877EF6-A23C-470D-BBE7-775257C335CB}" type="pres">
      <dgm:prSet presAssocID="{ED2D924D-169A-44F8-B9EE-8D5834DC5165}" presName="diagram" presStyleCnt="0">
        <dgm:presLayoutVars>
          <dgm:dir/>
          <dgm:resizeHandles val="exact"/>
        </dgm:presLayoutVars>
      </dgm:prSet>
      <dgm:spPr/>
    </dgm:pt>
    <dgm:pt modelId="{AF613116-5BD3-4B50-BC5C-71AB169A3FB9}" type="pres">
      <dgm:prSet presAssocID="{0B22BAF9-9FC8-46EF-9CAC-34D609EC4251}" presName="node" presStyleLbl="node1" presStyleIdx="0" presStyleCnt="8">
        <dgm:presLayoutVars>
          <dgm:bulletEnabled val="1"/>
        </dgm:presLayoutVars>
      </dgm:prSet>
      <dgm:spPr/>
    </dgm:pt>
    <dgm:pt modelId="{3C48008F-CDDA-4286-99A7-44FDD91FEBB1}" type="pres">
      <dgm:prSet presAssocID="{7835B54B-A6AB-4473-93BB-31572E9AE587}" presName="sibTrans" presStyleCnt="0"/>
      <dgm:spPr/>
    </dgm:pt>
    <dgm:pt modelId="{996BA73B-118A-424D-9BB0-32902A9B4D86}" type="pres">
      <dgm:prSet presAssocID="{BF189B18-B9CC-4D25-B47F-DF3F51F4035B}" presName="node" presStyleLbl="node1" presStyleIdx="1" presStyleCnt="8">
        <dgm:presLayoutVars>
          <dgm:bulletEnabled val="1"/>
        </dgm:presLayoutVars>
      </dgm:prSet>
      <dgm:spPr/>
    </dgm:pt>
    <dgm:pt modelId="{B747DDF4-F094-423C-A0F3-82EFCA3ABBC9}" type="pres">
      <dgm:prSet presAssocID="{3CCD0E85-5EDE-4F26-9A1C-0F32076184D2}" presName="sibTrans" presStyleCnt="0"/>
      <dgm:spPr/>
    </dgm:pt>
    <dgm:pt modelId="{589EC17A-CF3C-4D2F-9185-50E186D8FBCF}" type="pres">
      <dgm:prSet presAssocID="{3C56FD29-12C8-4325-9579-E77BC2D9E93B}" presName="node" presStyleLbl="node1" presStyleIdx="2" presStyleCnt="8">
        <dgm:presLayoutVars>
          <dgm:bulletEnabled val="1"/>
        </dgm:presLayoutVars>
      </dgm:prSet>
      <dgm:spPr/>
    </dgm:pt>
    <dgm:pt modelId="{212361C8-4AF9-4679-9927-6F753D197025}" type="pres">
      <dgm:prSet presAssocID="{FF99E7EA-B757-48FE-95B3-5868B9C563A0}" presName="sibTrans" presStyleCnt="0"/>
      <dgm:spPr/>
    </dgm:pt>
    <dgm:pt modelId="{7D651EC4-3506-426B-876A-EF800F403084}" type="pres">
      <dgm:prSet presAssocID="{9D145DD1-F711-4B27-9D41-F105C57FCAE7}" presName="node" presStyleLbl="node1" presStyleIdx="3" presStyleCnt="8">
        <dgm:presLayoutVars>
          <dgm:bulletEnabled val="1"/>
        </dgm:presLayoutVars>
      </dgm:prSet>
      <dgm:spPr/>
    </dgm:pt>
    <dgm:pt modelId="{6DF87297-6C4B-4B50-8323-3443561F5F1D}" type="pres">
      <dgm:prSet presAssocID="{6A192808-D106-433C-AD76-CBAF8B7AA2D5}" presName="sibTrans" presStyleCnt="0"/>
      <dgm:spPr/>
    </dgm:pt>
    <dgm:pt modelId="{42BDBB13-6ECB-4A6F-933F-67F5D4C8DBCA}" type="pres">
      <dgm:prSet presAssocID="{450F7C7C-E461-4883-8039-BDF1FDF137CB}" presName="node" presStyleLbl="node1" presStyleIdx="4" presStyleCnt="8">
        <dgm:presLayoutVars>
          <dgm:bulletEnabled val="1"/>
        </dgm:presLayoutVars>
      </dgm:prSet>
      <dgm:spPr/>
    </dgm:pt>
    <dgm:pt modelId="{1B035B52-8392-4AC3-B798-C87544191C6A}" type="pres">
      <dgm:prSet presAssocID="{3BA2FBF1-A325-47FB-8C66-E8DF92084E1B}" presName="sibTrans" presStyleCnt="0"/>
      <dgm:spPr/>
    </dgm:pt>
    <dgm:pt modelId="{F7F02799-D4DC-4092-9466-B1D9CCD7B0EF}" type="pres">
      <dgm:prSet presAssocID="{B32D3F44-B390-4DDB-9559-38D9C32A9FBD}" presName="node" presStyleLbl="node1" presStyleIdx="5" presStyleCnt="8">
        <dgm:presLayoutVars>
          <dgm:bulletEnabled val="1"/>
        </dgm:presLayoutVars>
      </dgm:prSet>
      <dgm:spPr/>
    </dgm:pt>
    <dgm:pt modelId="{1352E275-F8EF-4033-AEB7-47466B15061A}" type="pres">
      <dgm:prSet presAssocID="{2871E22F-4277-473D-86FC-773F01042CE1}" presName="sibTrans" presStyleCnt="0"/>
      <dgm:spPr/>
    </dgm:pt>
    <dgm:pt modelId="{3FB5AB9F-482C-48C9-B1F3-8CF1DEEB17EF}" type="pres">
      <dgm:prSet presAssocID="{22D69D0B-F52C-47D3-9685-78629AD1F7A8}" presName="node" presStyleLbl="node1" presStyleIdx="6" presStyleCnt="8">
        <dgm:presLayoutVars>
          <dgm:bulletEnabled val="1"/>
        </dgm:presLayoutVars>
      </dgm:prSet>
      <dgm:spPr/>
    </dgm:pt>
    <dgm:pt modelId="{446E8992-1754-43A3-B26C-5AD6F96BCA60}" type="pres">
      <dgm:prSet presAssocID="{FC289D4D-5797-47EB-ABB9-48BF1424F227}" presName="sibTrans" presStyleCnt="0"/>
      <dgm:spPr/>
    </dgm:pt>
    <dgm:pt modelId="{1537DEAF-331C-4842-A9A2-A1497ABAB780}" type="pres">
      <dgm:prSet presAssocID="{BA8E50FA-1BD7-4D69-99DE-F95C6A6456DB}" presName="node" presStyleLbl="node1" presStyleIdx="7" presStyleCnt="8">
        <dgm:presLayoutVars>
          <dgm:bulletEnabled val="1"/>
        </dgm:presLayoutVars>
      </dgm:prSet>
      <dgm:spPr/>
    </dgm:pt>
  </dgm:ptLst>
  <dgm:cxnLst>
    <dgm:cxn modelId="{1E8A770B-613F-4CAC-9A15-2292100F79CD}" type="presOf" srcId="{B32D3F44-B390-4DDB-9559-38D9C32A9FBD}" destId="{F7F02799-D4DC-4092-9466-B1D9CCD7B0EF}" srcOrd="0" destOrd="0" presId="urn:microsoft.com/office/officeart/2005/8/layout/default"/>
    <dgm:cxn modelId="{8843791D-EA0E-4004-AC85-88D3781CD2AF}" type="presOf" srcId="{3C56FD29-12C8-4325-9579-E77BC2D9E93B}" destId="{589EC17A-CF3C-4D2F-9185-50E186D8FBCF}" srcOrd="0" destOrd="0" presId="urn:microsoft.com/office/officeart/2005/8/layout/default"/>
    <dgm:cxn modelId="{F6A9D721-C89B-4AF3-AABD-F5042A208E16}" srcId="{ED2D924D-169A-44F8-B9EE-8D5834DC5165}" destId="{3C56FD29-12C8-4325-9579-E77BC2D9E93B}" srcOrd="2" destOrd="0" parTransId="{664226ED-96E9-423F-9808-4D1B9B110E36}" sibTransId="{FF99E7EA-B757-48FE-95B3-5868B9C563A0}"/>
    <dgm:cxn modelId="{ED099E5F-0237-4B35-9AC9-445594DB629A}" type="presOf" srcId="{22D69D0B-F52C-47D3-9685-78629AD1F7A8}" destId="{3FB5AB9F-482C-48C9-B1F3-8CF1DEEB17EF}" srcOrd="0" destOrd="0" presId="urn:microsoft.com/office/officeart/2005/8/layout/default"/>
    <dgm:cxn modelId="{AFADA46E-2A48-4F33-B1E6-5B860DF16914}" srcId="{ED2D924D-169A-44F8-B9EE-8D5834DC5165}" destId="{B32D3F44-B390-4DDB-9559-38D9C32A9FBD}" srcOrd="5" destOrd="0" parTransId="{96D8302C-FC0B-421F-9E28-1C6824E07B0C}" sibTransId="{2871E22F-4277-473D-86FC-773F01042CE1}"/>
    <dgm:cxn modelId="{A7CFCC6E-BBB7-465A-BCFC-F6D87DADDF07}" srcId="{ED2D924D-169A-44F8-B9EE-8D5834DC5165}" destId="{0B22BAF9-9FC8-46EF-9CAC-34D609EC4251}" srcOrd="0" destOrd="0" parTransId="{00C65BC5-EDB8-4982-8E25-2174625EA87D}" sibTransId="{7835B54B-A6AB-4473-93BB-31572E9AE587}"/>
    <dgm:cxn modelId="{B80B4556-ABAA-4212-97CE-C1F83A8741B4}" type="presOf" srcId="{BA8E50FA-1BD7-4D69-99DE-F95C6A6456DB}" destId="{1537DEAF-331C-4842-A9A2-A1497ABAB780}" srcOrd="0" destOrd="0" presId="urn:microsoft.com/office/officeart/2005/8/layout/default"/>
    <dgm:cxn modelId="{DB35C978-9EFC-4E76-9CF7-F6F7AC3E45E8}" type="presOf" srcId="{ED2D924D-169A-44F8-B9EE-8D5834DC5165}" destId="{29877EF6-A23C-470D-BBE7-775257C335CB}" srcOrd="0" destOrd="0" presId="urn:microsoft.com/office/officeart/2005/8/layout/default"/>
    <dgm:cxn modelId="{0950797C-608E-44CC-8BFD-6B44132D1F19}" type="presOf" srcId="{9D145DD1-F711-4B27-9D41-F105C57FCAE7}" destId="{7D651EC4-3506-426B-876A-EF800F403084}" srcOrd="0" destOrd="0" presId="urn:microsoft.com/office/officeart/2005/8/layout/default"/>
    <dgm:cxn modelId="{64FE3A7E-8FEA-41B9-9663-3812DDDD29C3}" srcId="{ED2D924D-169A-44F8-B9EE-8D5834DC5165}" destId="{BA8E50FA-1BD7-4D69-99DE-F95C6A6456DB}" srcOrd="7" destOrd="0" parTransId="{CE89EE49-E5A6-4629-A148-BC91B3183AB9}" sibTransId="{A48A0A58-451F-4B0A-85A2-A60B7C4EDCC0}"/>
    <dgm:cxn modelId="{BDCBFEA1-C3DA-44B0-8C63-089DDD5053BA}" type="presOf" srcId="{BF189B18-B9CC-4D25-B47F-DF3F51F4035B}" destId="{996BA73B-118A-424D-9BB0-32902A9B4D86}" srcOrd="0" destOrd="0" presId="urn:microsoft.com/office/officeart/2005/8/layout/default"/>
    <dgm:cxn modelId="{05398CA5-F37B-4866-AA14-47A399807939}" srcId="{ED2D924D-169A-44F8-B9EE-8D5834DC5165}" destId="{BF189B18-B9CC-4D25-B47F-DF3F51F4035B}" srcOrd="1" destOrd="0" parTransId="{AB6CF433-02CC-4A4C-9A4F-0482E316C01D}" sibTransId="{3CCD0E85-5EDE-4F26-9A1C-0F32076184D2}"/>
    <dgm:cxn modelId="{6C1626CD-A6B2-4A88-9676-BE7553A5F5D4}" type="presOf" srcId="{450F7C7C-E461-4883-8039-BDF1FDF137CB}" destId="{42BDBB13-6ECB-4A6F-933F-67F5D4C8DBCA}" srcOrd="0" destOrd="0" presId="urn:microsoft.com/office/officeart/2005/8/layout/default"/>
    <dgm:cxn modelId="{294D75DA-19CC-4621-B868-8417CDBBD16E}" srcId="{ED2D924D-169A-44F8-B9EE-8D5834DC5165}" destId="{450F7C7C-E461-4883-8039-BDF1FDF137CB}" srcOrd="4" destOrd="0" parTransId="{47449973-08B3-41EB-9B24-11F36D6424FF}" sibTransId="{3BA2FBF1-A325-47FB-8C66-E8DF92084E1B}"/>
    <dgm:cxn modelId="{722E8AEB-D78A-4AA4-99F7-1B97FD0EADE0}" srcId="{ED2D924D-169A-44F8-B9EE-8D5834DC5165}" destId="{22D69D0B-F52C-47D3-9685-78629AD1F7A8}" srcOrd="6" destOrd="0" parTransId="{B0193AE8-B5B4-4C37-8A3C-6DC3C090D011}" sibTransId="{FC289D4D-5797-47EB-ABB9-48BF1424F227}"/>
    <dgm:cxn modelId="{781F09F1-DCD4-4C93-949F-16DDD98C2C20}" srcId="{ED2D924D-169A-44F8-B9EE-8D5834DC5165}" destId="{9D145DD1-F711-4B27-9D41-F105C57FCAE7}" srcOrd="3" destOrd="0" parTransId="{5E2AE2BC-F502-4E38-9A81-F8814CE9BBF2}" sibTransId="{6A192808-D106-433C-AD76-CBAF8B7AA2D5}"/>
    <dgm:cxn modelId="{FE5A55F7-883A-45CC-8247-4D69BC774912}" type="presOf" srcId="{0B22BAF9-9FC8-46EF-9CAC-34D609EC4251}" destId="{AF613116-5BD3-4B50-BC5C-71AB169A3FB9}" srcOrd="0" destOrd="0" presId="urn:microsoft.com/office/officeart/2005/8/layout/default"/>
    <dgm:cxn modelId="{A59E7E7D-ACEA-40AC-9D06-9505C2773BAC}" type="presParOf" srcId="{29877EF6-A23C-470D-BBE7-775257C335CB}" destId="{AF613116-5BD3-4B50-BC5C-71AB169A3FB9}" srcOrd="0" destOrd="0" presId="urn:microsoft.com/office/officeart/2005/8/layout/default"/>
    <dgm:cxn modelId="{3024F37B-189D-4641-BC61-4B9D44778D05}" type="presParOf" srcId="{29877EF6-A23C-470D-BBE7-775257C335CB}" destId="{3C48008F-CDDA-4286-99A7-44FDD91FEBB1}" srcOrd="1" destOrd="0" presId="urn:microsoft.com/office/officeart/2005/8/layout/default"/>
    <dgm:cxn modelId="{E5D7B5EE-5214-4FDB-82C7-BFD6B7E5DF6B}" type="presParOf" srcId="{29877EF6-A23C-470D-BBE7-775257C335CB}" destId="{996BA73B-118A-424D-9BB0-32902A9B4D86}" srcOrd="2" destOrd="0" presId="urn:microsoft.com/office/officeart/2005/8/layout/default"/>
    <dgm:cxn modelId="{0076CFDF-04DD-4CC2-B748-6FD884D12939}" type="presParOf" srcId="{29877EF6-A23C-470D-BBE7-775257C335CB}" destId="{B747DDF4-F094-423C-A0F3-82EFCA3ABBC9}" srcOrd="3" destOrd="0" presId="urn:microsoft.com/office/officeart/2005/8/layout/default"/>
    <dgm:cxn modelId="{0E7D5CF5-A2ED-4113-92AB-0EF1D5761991}" type="presParOf" srcId="{29877EF6-A23C-470D-BBE7-775257C335CB}" destId="{589EC17A-CF3C-4D2F-9185-50E186D8FBCF}" srcOrd="4" destOrd="0" presId="urn:microsoft.com/office/officeart/2005/8/layout/default"/>
    <dgm:cxn modelId="{5FDC2563-1E06-4D87-A212-7E78C0EB0AD8}" type="presParOf" srcId="{29877EF6-A23C-470D-BBE7-775257C335CB}" destId="{212361C8-4AF9-4679-9927-6F753D197025}" srcOrd="5" destOrd="0" presId="urn:microsoft.com/office/officeart/2005/8/layout/default"/>
    <dgm:cxn modelId="{9B57FCC7-FB04-4D30-A49E-8A152913D551}" type="presParOf" srcId="{29877EF6-A23C-470D-BBE7-775257C335CB}" destId="{7D651EC4-3506-426B-876A-EF800F403084}" srcOrd="6" destOrd="0" presId="urn:microsoft.com/office/officeart/2005/8/layout/default"/>
    <dgm:cxn modelId="{F8839FC7-93F0-489E-89E4-3035999EADCB}" type="presParOf" srcId="{29877EF6-A23C-470D-BBE7-775257C335CB}" destId="{6DF87297-6C4B-4B50-8323-3443561F5F1D}" srcOrd="7" destOrd="0" presId="urn:microsoft.com/office/officeart/2005/8/layout/default"/>
    <dgm:cxn modelId="{E99CD450-9A9B-471D-983E-3AD262351ABB}" type="presParOf" srcId="{29877EF6-A23C-470D-BBE7-775257C335CB}" destId="{42BDBB13-6ECB-4A6F-933F-67F5D4C8DBCA}" srcOrd="8" destOrd="0" presId="urn:microsoft.com/office/officeart/2005/8/layout/default"/>
    <dgm:cxn modelId="{557BFAC0-AEBA-4AD3-93B9-9BB43B2AC0E3}" type="presParOf" srcId="{29877EF6-A23C-470D-BBE7-775257C335CB}" destId="{1B035B52-8392-4AC3-B798-C87544191C6A}" srcOrd="9" destOrd="0" presId="urn:microsoft.com/office/officeart/2005/8/layout/default"/>
    <dgm:cxn modelId="{F9DC5B95-E033-4A1D-8FB3-3D3B89AE5061}" type="presParOf" srcId="{29877EF6-A23C-470D-BBE7-775257C335CB}" destId="{F7F02799-D4DC-4092-9466-B1D9CCD7B0EF}" srcOrd="10" destOrd="0" presId="urn:microsoft.com/office/officeart/2005/8/layout/default"/>
    <dgm:cxn modelId="{45386379-B0D6-4958-ADD8-20208086CCEE}" type="presParOf" srcId="{29877EF6-A23C-470D-BBE7-775257C335CB}" destId="{1352E275-F8EF-4033-AEB7-47466B15061A}" srcOrd="11" destOrd="0" presId="urn:microsoft.com/office/officeart/2005/8/layout/default"/>
    <dgm:cxn modelId="{19C91078-7206-45CB-B95C-4D6B0DA1DA0D}" type="presParOf" srcId="{29877EF6-A23C-470D-BBE7-775257C335CB}" destId="{3FB5AB9F-482C-48C9-B1F3-8CF1DEEB17EF}" srcOrd="12" destOrd="0" presId="urn:microsoft.com/office/officeart/2005/8/layout/default"/>
    <dgm:cxn modelId="{46CC50A4-2207-44B4-B956-76C783139452}" type="presParOf" srcId="{29877EF6-A23C-470D-BBE7-775257C335CB}" destId="{446E8992-1754-43A3-B26C-5AD6F96BCA60}" srcOrd="13" destOrd="0" presId="urn:microsoft.com/office/officeart/2005/8/layout/default"/>
    <dgm:cxn modelId="{8C8732FE-3DAE-4EE1-8408-CE681187965F}" type="presParOf" srcId="{29877EF6-A23C-470D-BBE7-775257C335CB}" destId="{1537DEAF-331C-4842-A9A2-A1497ABAB780}"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2D66EA-3182-4868-8CBB-26E2546967E5}"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IN"/>
        </a:p>
      </dgm:t>
    </dgm:pt>
    <dgm:pt modelId="{B22597AA-DD99-4481-904A-C713926D9CEB}">
      <dgm:prSet phldrT="[Text]" custT="1"/>
      <dgm:spPr/>
      <dgm:t>
        <a:bodyPr/>
        <a:lstStyle/>
        <a:p>
          <a:r>
            <a:rPr lang="en-IN" sz="2000" dirty="0">
              <a:solidFill>
                <a:schemeClr val="tx1"/>
              </a:solidFill>
            </a:rPr>
            <a:t>Choose a Broker</a:t>
          </a:r>
        </a:p>
      </dgm:t>
    </dgm:pt>
    <dgm:pt modelId="{8641C7BE-2E30-4BD9-BFCE-6FEFFAE8D699}" type="parTrans" cxnId="{E61138E4-BDF6-4438-A6F3-707FA6A352AF}">
      <dgm:prSet/>
      <dgm:spPr/>
      <dgm:t>
        <a:bodyPr/>
        <a:lstStyle/>
        <a:p>
          <a:endParaRPr lang="en-IN"/>
        </a:p>
      </dgm:t>
    </dgm:pt>
    <dgm:pt modelId="{27818928-253E-4B60-A604-FFCFF709A9AD}" type="sibTrans" cxnId="{E61138E4-BDF6-4438-A6F3-707FA6A352AF}">
      <dgm:prSet/>
      <dgm:spPr/>
      <dgm:t>
        <a:bodyPr/>
        <a:lstStyle/>
        <a:p>
          <a:endParaRPr lang="en-IN"/>
        </a:p>
      </dgm:t>
    </dgm:pt>
    <dgm:pt modelId="{A5876ED9-72D6-451C-BCDD-C21AD3B5F2E5}">
      <dgm:prSet phldrT="[Text]" custT="1"/>
      <dgm:spPr/>
      <dgm:t>
        <a:bodyPr/>
        <a:lstStyle/>
        <a:p>
          <a:r>
            <a:rPr lang="en-IN" sz="2000" dirty="0">
              <a:solidFill>
                <a:schemeClr val="tx1"/>
              </a:solidFill>
            </a:rPr>
            <a:t>Choosing a Trading Membership</a:t>
          </a:r>
        </a:p>
      </dgm:t>
    </dgm:pt>
    <dgm:pt modelId="{B910D47D-D1CF-4AED-B3C3-BE55904BE098}" type="parTrans" cxnId="{D80E2766-7AAC-45C7-A67A-644E635B5771}">
      <dgm:prSet/>
      <dgm:spPr/>
      <dgm:t>
        <a:bodyPr/>
        <a:lstStyle/>
        <a:p>
          <a:endParaRPr lang="en-IN"/>
        </a:p>
      </dgm:t>
    </dgm:pt>
    <dgm:pt modelId="{6815B81E-6BC0-46B1-A019-ECA86C854FE2}" type="sibTrans" cxnId="{D80E2766-7AAC-45C7-A67A-644E635B5771}">
      <dgm:prSet/>
      <dgm:spPr/>
      <dgm:t>
        <a:bodyPr/>
        <a:lstStyle/>
        <a:p>
          <a:endParaRPr lang="en-IN"/>
        </a:p>
      </dgm:t>
    </dgm:pt>
    <dgm:pt modelId="{3BFA07DA-D2D0-4DEC-A37A-24F0938A6027}">
      <dgm:prSet phldrT="[Text]" custT="1"/>
      <dgm:spPr/>
      <dgm:t>
        <a:bodyPr/>
        <a:lstStyle/>
        <a:p>
          <a:r>
            <a:rPr lang="en-IN" sz="2000" dirty="0">
              <a:solidFill>
                <a:schemeClr val="tx1"/>
              </a:solidFill>
            </a:rPr>
            <a:t>Documentation</a:t>
          </a:r>
        </a:p>
      </dgm:t>
    </dgm:pt>
    <dgm:pt modelId="{B21A6792-4A51-47A3-91C8-C7C8C4727C6A}" type="parTrans" cxnId="{B5D5F0CB-EC7E-41A2-8E97-F7441C5F65CF}">
      <dgm:prSet/>
      <dgm:spPr/>
      <dgm:t>
        <a:bodyPr/>
        <a:lstStyle/>
        <a:p>
          <a:endParaRPr lang="en-IN"/>
        </a:p>
      </dgm:t>
    </dgm:pt>
    <dgm:pt modelId="{CC737B7A-9ECD-4F63-AEBE-2A7A16495BE6}" type="sibTrans" cxnId="{B5D5F0CB-EC7E-41A2-8E97-F7441C5F65CF}">
      <dgm:prSet/>
      <dgm:spPr/>
      <dgm:t>
        <a:bodyPr/>
        <a:lstStyle/>
        <a:p>
          <a:endParaRPr lang="en-IN"/>
        </a:p>
      </dgm:t>
    </dgm:pt>
    <dgm:pt modelId="{278B8484-776B-4CF3-B7B6-D74CFC112F95}">
      <dgm:prSet phldrT="[Text]" custT="1"/>
      <dgm:spPr/>
      <dgm:t>
        <a:bodyPr/>
        <a:lstStyle/>
        <a:p>
          <a:r>
            <a:rPr lang="en-IN" sz="2000" dirty="0">
              <a:solidFill>
                <a:schemeClr val="tx1"/>
              </a:solidFill>
            </a:rPr>
            <a:t>Depositing Margin</a:t>
          </a:r>
        </a:p>
      </dgm:t>
    </dgm:pt>
    <dgm:pt modelId="{9AA9D273-192D-4AE0-B3C0-52B8F0B9A63E}" type="parTrans" cxnId="{0471AD26-D42A-411C-8AD2-CD9EADEEC992}">
      <dgm:prSet/>
      <dgm:spPr/>
      <dgm:t>
        <a:bodyPr/>
        <a:lstStyle/>
        <a:p>
          <a:endParaRPr lang="en-IN"/>
        </a:p>
      </dgm:t>
    </dgm:pt>
    <dgm:pt modelId="{7C158C5E-6C11-4EC7-BCB1-88EEA33CE2E6}" type="sibTrans" cxnId="{0471AD26-D42A-411C-8AD2-CD9EADEEC992}">
      <dgm:prSet/>
      <dgm:spPr/>
      <dgm:t>
        <a:bodyPr/>
        <a:lstStyle/>
        <a:p>
          <a:endParaRPr lang="en-IN"/>
        </a:p>
      </dgm:t>
    </dgm:pt>
    <dgm:pt modelId="{F6918C9A-786E-4185-8042-F537BAC4C489}">
      <dgm:prSet phldrT="[Text]" custT="1"/>
      <dgm:spPr/>
      <dgm:t>
        <a:bodyPr/>
        <a:lstStyle/>
        <a:p>
          <a:r>
            <a:rPr lang="en-IN" sz="2000" dirty="0">
              <a:solidFill>
                <a:schemeClr val="tx1"/>
              </a:solidFill>
            </a:rPr>
            <a:t>Get Client Code </a:t>
          </a:r>
        </a:p>
      </dgm:t>
    </dgm:pt>
    <dgm:pt modelId="{2668FDD5-C5DB-4296-B8C3-990EDE22F5ED}" type="parTrans" cxnId="{9AB089DF-5B72-472B-9C56-6190A91C113B}">
      <dgm:prSet/>
      <dgm:spPr/>
      <dgm:t>
        <a:bodyPr/>
        <a:lstStyle/>
        <a:p>
          <a:endParaRPr lang="en-IN"/>
        </a:p>
      </dgm:t>
    </dgm:pt>
    <dgm:pt modelId="{B672D2F3-BB0C-4810-A7CA-A92764E2FEDD}" type="sibTrans" cxnId="{9AB089DF-5B72-472B-9C56-6190A91C113B}">
      <dgm:prSet/>
      <dgm:spPr/>
      <dgm:t>
        <a:bodyPr/>
        <a:lstStyle/>
        <a:p>
          <a:endParaRPr lang="en-IN"/>
        </a:p>
      </dgm:t>
    </dgm:pt>
    <dgm:pt modelId="{37AAE170-D1E6-43D6-ACBB-2718CA9F86CD}">
      <dgm:prSet phldrT="[Text]" custT="1"/>
      <dgm:spPr/>
      <dgm:t>
        <a:bodyPr/>
        <a:lstStyle/>
        <a:p>
          <a:r>
            <a:rPr lang="en-IN" sz="2000" dirty="0">
              <a:solidFill>
                <a:schemeClr val="tx1"/>
              </a:solidFill>
            </a:rPr>
            <a:t>Deposit Margin</a:t>
          </a:r>
        </a:p>
      </dgm:t>
    </dgm:pt>
    <dgm:pt modelId="{D06395F1-4CE7-435D-BD7F-D9F0ED413AA3}" type="parTrans" cxnId="{B859715B-19CF-41F1-99DA-34CB2675A3D4}">
      <dgm:prSet/>
      <dgm:spPr/>
      <dgm:t>
        <a:bodyPr/>
        <a:lstStyle/>
        <a:p>
          <a:endParaRPr lang="en-IN"/>
        </a:p>
      </dgm:t>
    </dgm:pt>
    <dgm:pt modelId="{B273A49C-94E4-4AC1-B708-7D46EB375E71}" type="sibTrans" cxnId="{B859715B-19CF-41F1-99DA-34CB2675A3D4}">
      <dgm:prSet/>
      <dgm:spPr/>
      <dgm:t>
        <a:bodyPr/>
        <a:lstStyle/>
        <a:p>
          <a:endParaRPr lang="en-IN"/>
        </a:p>
      </dgm:t>
    </dgm:pt>
    <dgm:pt modelId="{5B5EA7F4-C560-4E89-87CD-C55BC43FA5A3}">
      <dgm:prSet phldrT="[Text]" custT="1"/>
      <dgm:spPr/>
      <dgm:t>
        <a:bodyPr/>
        <a:lstStyle/>
        <a:p>
          <a:r>
            <a:rPr lang="en-IN" sz="2000" dirty="0">
              <a:solidFill>
                <a:schemeClr val="tx1"/>
              </a:solidFill>
            </a:rPr>
            <a:t>Trading Plan</a:t>
          </a:r>
        </a:p>
      </dgm:t>
    </dgm:pt>
    <dgm:pt modelId="{A4F0058B-C218-402C-9FE6-4BC671826F40}" type="parTrans" cxnId="{5577A703-5478-4849-A4E7-6C8F09902843}">
      <dgm:prSet/>
      <dgm:spPr/>
      <dgm:t>
        <a:bodyPr/>
        <a:lstStyle/>
        <a:p>
          <a:endParaRPr lang="en-IN"/>
        </a:p>
      </dgm:t>
    </dgm:pt>
    <dgm:pt modelId="{C1EEB169-23CF-469C-9345-2268E2A54838}" type="sibTrans" cxnId="{5577A703-5478-4849-A4E7-6C8F09902843}">
      <dgm:prSet/>
      <dgm:spPr/>
      <dgm:t>
        <a:bodyPr/>
        <a:lstStyle/>
        <a:p>
          <a:endParaRPr lang="en-IN"/>
        </a:p>
      </dgm:t>
    </dgm:pt>
    <dgm:pt modelId="{45FAAEF0-5DC7-4B8B-BDE0-D5B36630709B}">
      <dgm:prSet phldrT="[Text]" custT="1"/>
      <dgm:spPr/>
      <dgm:t>
        <a:bodyPr/>
        <a:lstStyle/>
        <a:p>
          <a:r>
            <a:rPr lang="en-IN" sz="2000" dirty="0">
              <a:solidFill>
                <a:schemeClr val="tx1"/>
              </a:solidFill>
            </a:rPr>
            <a:t>Access to Information</a:t>
          </a:r>
        </a:p>
      </dgm:t>
    </dgm:pt>
    <dgm:pt modelId="{982883D4-E407-44F9-B5C2-BCA40CEC3B0B}" type="parTrans" cxnId="{4FF718E6-5F41-4395-BECD-8C9F993496B3}">
      <dgm:prSet/>
      <dgm:spPr/>
      <dgm:t>
        <a:bodyPr/>
        <a:lstStyle/>
        <a:p>
          <a:endParaRPr lang="en-IN"/>
        </a:p>
      </dgm:t>
    </dgm:pt>
    <dgm:pt modelId="{D0303A58-4B10-4A0D-A75C-33E65C3ADF0F}" type="sibTrans" cxnId="{4FF718E6-5F41-4395-BECD-8C9F993496B3}">
      <dgm:prSet/>
      <dgm:spPr/>
      <dgm:t>
        <a:bodyPr/>
        <a:lstStyle/>
        <a:p>
          <a:endParaRPr lang="en-IN"/>
        </a:p>
      </dgm:t>
    </dgm:pt>
    <dgm:pt modelId="{8E8AAE2F-8524-4632-8376-8472EA4064DB}">
      <dgm:prSet phldrT="[Text]" custT="1"/>
      <dgm:spPr/>
      <dgm:t>
        <a:bodyPr/>
        <a:lstStyle/>
        <a:p>
          <a:r>
            <a:rPr lang="en-IN" sz="2000" dirty="0">
              <a:solidFill>
                <a:schemeClr val="tx1"/>
              </a:solidFill>
            </a:rPr>
            <a:t>Design Trading Strategy</a:t>
          </a:r>
        </a:p>
      </dgm:t>
    </dgm:pt>
    <dgm:pt modelId="{9F59FD40-3C83-4A06-85DE-E19E8375D8E0}" type="parTrans" cxnId="{41015F3A-9854-4155-831F-2F86D708C86C}">
      <dgm:prSet/>
      <dgm:spPr/>
      <dgm:t>
        <a:bodyPr/>
        <a:lstStyle/>
        <a:p>
          <a:endParaRPr lang="en-IN"/>
        </a:p>
      </dgm:t>
    </dgm:pt>
    <dgm:pt modelId="{7C82D432-0D0A-4748-B8BE-B4A1A6F4A0C4}" type="sibTrans" cxnId="{41015F3A-9854-4155-831F-2F86D708C86C}">
      <dgm:prSet/>
      <dgm:spPr/>
      <dgm:t>
        <a:bodyPr/>
        <a:lstStyle/>
        <a:p>
          <a:endParaRPr lang="en-IN"/>
        </a:p>
      </dgm:t>
    </dgm:pt>
    <dgm:pt modelId="{A08DD2D6-5741-42B0-A3D7-E27C6DCB7A91}">
      <dgm:prSet phldrT="[Text]" custT="1"/>
      <dgm:spPr/>
      <dgm:t>
        <a:bodyPr/>
        <a:lstStyle/>
        <a:p>
          <a:r>
            <a:rPr lang="en-IN" sz="2000" dirty="0">
              <a:solidFill>
                <a:schemeClr val="tx1"/>
              </a:solidFill>
            </a:rPr>
            <a:t>KYC</a:t>
          </a:r>
        </a:p>
      </dgm:t>
    </dgm:pt>
    <dgm:pt modelId="{6BCF4546-5616-4E9E-89B1-262DC4B3C37A}" type="parTrans" cxnId="{1A62CBC5-FF52-4E02-8A83-D96607F8EE3D}">
      <dgm:prSet/>
      <dgm:spPr/>
      <dgm:t>
        <a:bodyPr/>
        <a:lstStyle/>
        <a:p>
          <a:endParaRPr lang="en-IN"/>
        </a:p>
      </dgm:t>
    </dgm:pt>
    <dgm:pt modelId="{1BC12437-A541-4DFE-929C-A3E6A60C441E}" type="sibTrans" cxnId="{1A62CBC5-FF52-4E02-8A83-D96607F8EE3D}">
      <dgm:prSet/>
      <dgm:spPr/>
      <dgm:t>
        <a:bodyPr/>
        <a:lstStyle/>
        <a:p>
          <a:endParaRPr lang="en-IN"/>
        </a:p>
      </dgm:t>
    </dgm:pt>
    <dgm:pt modelId="{DA68DE9F-4476-4B99-9759-B78BC9B83BA6}">
      <dgm:prSet phldrT="[Text]" custT="1"/>
      <dgm:spPr/>
      <dgm:t>
        <a:bodyPr/>
        <a:lstStyle/>
        <a:p>
          <a:r>
            <a:rPr lang="en-IN" sz="2000" dirty="0">
              <a:solidFill>
                <a:schemeClr val="tx1"/>
              </a:solidFill>
            </a:rPr>
            <a:t>Placing Order</a:t>
          </a:r>
        </a:p>
      </dgm:t>
    </dgm:pt>
    <dgm:pt modelId="{C6A84105-EE9F-483A-8CF5-FBB38870D20E}" type="parTrans" cxnId="{BC32C2AB-76DE-43A4-BCBA-CABF4EDCE9E6}">
      <dgm:prSet/>
      <dgm:spPr/>
      <dgm:t>
        <a:bodyPr/>
        <a:lstStyle/>
        <a:p>
          <a:endParaRPr lang="en-IN"/>
        </a:p>
      </dgm:t>
    </dgm:pt>
    <dgm:pt modelId="{DAF6F132-83D5-4014-BEC8-83CFAE1922BD}" type="sibTrans" cxnId="{BC32C2AB-76DE-43A4-BCBA-CABF4EDCE9E6}">
      <dgm:prSet/>
      <dgm:spPr/>
      <dgm:t>
        <a:bodyPr/>
        <a:lstStyle/>
        <a:p>
          <a:endParaRPr lang="en-IN"/>
        </a:p>
      </dgm:t>
    </dgm:pt>
    <dgm:pt modelId="{175543BF-AE85-4BB3-A46C-494E5218EDAB}">
      <dgm:prSet phldrT="[Text]" custT="1"/>
      <dgm:spPr/>
      <dgm:t>
        <a:bodyPr/>
        <a:lstStyle/>
        <a:p>
          <a:r>
            <a:rPr lang="en-IN" sz="2000" dirty="0">
              <a:solidFill>
                <a:schemeClr val="tx1"/>
              </a:solidFill>
            </a:rPr>
            <a:t>MTM Payment</a:t>
          </a:r>
        </a:p>
      </dgm:t>
    </dgm:pt>
    <dgm:pt modelId="{502EC0C5-2F8B-4C53-942E-2D9EE21F5BA9}" type="parTrans" cxnId="{09265028-E67F-4959-BD77-690582CACE9E}">
      <dgm:prSet/>
      <dgm:spPr/>
      <dgm:t>
        <a:bodyPr/>
        <a:lstStyle/>
        <a:p>
          <a:endParaRPr lang="en-IN"/>
        </a:p>
      </dgm:t>
    </dgm:pt>
    <dgm:pt modelId="{EB9C7AC9-4044-4AF0-BC8B-5D2E59F5DBB0}" type="sibTrans" cxnId="{09265028-E67F-4959-BD77-690582CACE9E}">
      <dgm:prSet/>
      <dgm:spPr/>
      <dgm:t>
        <a:bodyPr/>
        <a:lstStyle/>
        <a:p>
          <a:endParaRPr lang="en-IN"/>
        </a:p>
      </dgm:t>
    </dgm:pt>
    <dgm:pt modelId="{9B454F8E-8484-47A8-8D6F-097E2AEA2848}">
      <dgm:prSet phldrT="[Text]" custT="1"/>
      <dgm:spPr/>
      <dgm:t>
        <a:bodyPr/>
        <a:lstStyle/>
        <a:p>
          <a:r>
            <a:rPr lang="en-IN" sz="2000" dirty="0">
              <a:solidFill>
                <a:schemeClr val="tx1"/>
              </a:solidFill>
            </a:rPr>
            <a:t>Clearing &amp; Settlement</a:t>
          </a:r>
        </a:p>
      </dgm:t>
    </dgm:pt>
    <dgm:pt modelId="{DBD53767-4A0C-4174-AF53-1EC8F9821FEB}" type="parTrans" cxnId="{6FCFF7BD-12B5-4640-B69C-411EA880834E}">
      <dgm:prSet/>
      <dgm:spPr/>
      <dgm:t>
        <a:bodyPr/>
        <a:lstStyle/>
        <a:p>
          <a:endParaRPr lang="en-IN"/>
        </a:p>
      </dgm:t>
    </dgm:pt>
    <dgm:pt modelId="{07E6AA61-120E-48E1-B339-1CD2F965188F}" type="sibTrans" cxnId="{6FCFF7BD-12B5-4640-B69C-411EA880834E}">
      <dgm:prSet/>
      <dgm:spPr/>
      <dgm:t>
        <a:bodyPr/>
        <a:lstStyle/>
        <a:p>
          <a:endParaRPr lang="en-IN"/>
        </a:p>
      </dgm:t>
    </dgm:pt>
    <dgm:pt modelId="{B8210EBE-1AF0-4E63-AFD7-248E6407CF7E}">
      <dgm:prSet phldrT="[Text]" custT="1"/>
      <dgm:spPr/>
      <dgm:t>
        <a:bodyPr/>
        <a:lstStyle/>
        <a:p>
          <a:r>
            <a:rPr lang="en-IN" sz="2000" dirty="0">
              <a:solidFill>
                <a:schemeClr val="tx1"/>
              </a:solidFill>
            </a:rPr>
            <a:t>Daily MTM</a:t>
          </a:r>
        </a:p>
      </dgm:t>
    </dgm:pt>
    <dgm:pt modelId="{25266470-8097-4DAD-8FB2-DD76EF4D62E6}" type="parTrans" cxnId="{FA9FF828-A5EE-4CC9-B4FC-DE3DAE2A99B7}">
      <dgm:prSet/>
      <dgm:spPr/>
      <dgm:t>
        <a:bodyPr/>
        <a:lstStyle/>
        <a:p>
          <a:endParaRPr lang="en-IN"/>
        </a:p>
      </dgm:t>
    </dgm:pt>
    <dgm:pt modelId="{0F6FF8A9-CF2F-4BE8-AB68-E9FDF4E18AEA}" type="sibTrans" cxnId="{FA9FF828-A5EE-4CC9-B4FC-DE3DAE2A99B7}">
      <dgm:prSet/>
      <dgm:spPr/>
      <dgm:t>
        <a:bodyPr/>
        <a:lstStyle/>
        <a:p>
          <a:endParaRPr lang="en-IN"/>
        </a:p>
      </dgm:t>
    </dgm:pt>
    <dgm:pt modelId="{636E50E3-A70E-499D-A256-B509B7EE9612}">
      <dgm:prSet phldrT="[Text]" custT="1"/>
      <dgm:spPr/>
      <dgm:t>
        <a:bodyPr/>
        <a:lstStyle/>
        <a:p>
          <a:r>
            <a:rPr lang="en-IN" sz="2000" dirty="0">
              <a:solidFill>
                <a:schemeClr val="tx1"/>
              </a:solidFill>
            </a:rPr>
            <a:t>Cash Settlement</a:t>
          </a:r>
        </a:p>
      </dgm:t>
    </dgm:pt>
    <dgm:pt modelId="{D1C70826-8435-4AD5-B7BF-CAC64C110621}" type="parTrans" cxnId="{018BEB31-E89A-4D39-84AE-80E98C976AA5}">
      <dgm:prSet/>
      <dgm:spPr/>
      <dgm:t>
        <a:bodyPr/>
        <a:lstStyle/>
        <a:p>
          <a:endParaRPr lang="en-IN"/>
        </a:p>
      </dgm:t>
    </dgm:pt>
    <dgm:pt modelId="{C82BEEF1-A4DC-4EF0-9046-230B4B0924F8}" type="sibTrans" cxnId="{018BEB31-E89A-4D39-84AE-80E98C976AA5}">
      <dgm:prSet/>
      <dgm:spPr/>
      <dgm:t>
        <a:bodyPr/>
        <a:lstStyle/>
        <a:p>
          <a:endParaRPr lang="en-IN"/>
        </a:p>
      </dgm:t>
    </dgm:pt>
    <dgm:pt modelId="{CFC159AB-021F-4124-A2B7-C64CC1154D02}">
      <dgm:prSet phldrT="[Text]" custT="1"/>
      <dgm:spPr/>
      <dgm:t>
        <a:bodyPr/>
        <a:lstStyle/>
        <a:p>
          <a:r>
            <a:rPr lang="en-IN" sz="2000" dirty="0">
              <a:solidFill>
                <a:schemeClr val="tx1"/>
              </a:solidFill>
            </a:rPr>
            <a:t>Delivery Settlement </a:t>
          </a:r>
        </a:p>
      </dgm:t>
    </dgm:pt>
    <dgm:pt modelId="{FE317F11-C358-4EAB-B93D-B0528E2ECC61}" type="parTrans" cxnId="{B280A055-12D2-4363-9366-1C03859C2154}">
      <dgm:prSet/>
      <dgm:spPr/>
      <dgm:t>
        <a:bodyPr/>
        <a:lstStyle/>
        <a:p>
          <a:endParaRPr lang="en-IN"/>
        </a:p>
      </dgm:t>
    </dgm:pt>
    <dgm:pt modelId="{C3D48731-17C8-49A8-A23C-AEAFDA0F5AB0}" type="sibTrans" cxnId="{B280A055-12D2-4363-9366-1C03859C2154}">
      <dgm:prSet/>
      <dgm:spPr/>
      <dgm:t>
        <a:bodyPr/>
        <a:lstStyle/>
        <a:p>
          <a:endParaRPr lang="en-IN"/>
        </a:p>
      </dgm:t>
    </dgm:pt>
    <dgm:pt modelId="{BB02195E-61B8-4B73-BE24-F6930A6C62A9}" type="pres">
      <dgm:prSet presAssocID="{262D66EA-3182-4868-8CBB-26E2546967E5}" presName="Name0" presStyleCnt="0">
        <dgm:presLayoutVars>
          <dgm:dir/>
          <dgm:animLvl val="lvl"/>
          <dgm:resizeHandles val="exact"/>
        </dgm:presLayoutVars>
      </dgm:prSet>
      <dgm:spPr/>
    </dgm:pt>
    <dgm:pt modelId="{6DD66814-8CBD-4B3A-AED3-7931D75D4887}" type="pres">
      <dgm:prSet presAssocID="{B22597AA-DD99-4481-904A-C713926D9CEB}" presName="composite" presStyleCnt="0"/>
      <dgm:spPr/>
    </dgm:pt>
    <dgm:pt modelId="{782A131A-DAF5-40AE-9F34-BD19AB4E1C14}" type="pres">
      <dgm:prSet presAssocID="{B22597AA-DD99-4481-904A-C713926D9CEB}" presName="parTx" presStyleLbl="alignNode1" presStyleIdx="0" presStyleCnt="4">
        <dgm:presLayoutVars>
          <dgm:chMax val="0"/>
          <dgm:chPref val="0"/>
          <dgm:bulletEnabled val="1"/>
        </dgm:presLayoutVars>
      </dgm:prSet>
      <dgm:spPr/>
    </dgm:pt>
    <dgm:pt modelId="{94AB49B6-9CD8-4092-829A-7956B5E51B79}" type="pres">
      <dgm:prSet presAssocID="{B22597AA-DD99-4481-904A-C713926D9CEB}" presName="desTx" presStyleLbl="alignAccFollowNode1" presStyleIdx="0" presStyleCnt="4">
        <dgm:presLayoutVars>
          <dgm:bulletEnabled val="1"/>
        </dgm:presLayoutVars>
      </dgm:prSet>
      <dgm:spPr/>
    </dgm:pt>
    <dgm:pt modelId="{356813A3-C3DF-4FBC-8869-5B0804E6CAC5}" type="pres">
      <dgm:prSet presAssocID="{27818928-253E-4B60-A604-FFCFF709A9AD}" presName="space" presStyleCnt="0"/>
      <dgm:spPr/>
    </dgm:pt>
    <dgm:pt modelId="{DAA515F0-0F63-4061-A2D3-10E06C5AABD9}" type="pres">
      <dgm:prSet presAssocID="{278B8484-776B-4CF3-B7B6-D74CFC112F95}" presName="composite" presStyleCnt="0"/>
      <dgm:spPr/>
    </dgm:pt>
    <dgm:pt modelId="{EA50622C-F079-409A-B92E-E77F56498A0A}" type="pres">
      <dgm:prSet presAssocID="{278B8484-776B-4CF3-B7B6-D74CFC112F95}" presName="parTx" presStyleLbl="alignNode1" presStyleIdx="1" presStyleCnt="4">
        <dgm:presLayoutVars>
          <dgm:chMax val="0"/>
          <dgm:chPref val="0"/>
          <dgm:bulletEnabled val="1"/>
        </dgm:presLayoutVars>
      </dgm:prSet>
      <dgm:spPr/>
    </dgm:pt>
    <dgm:pt modelId="{C5876213-E51B-420D-9693-57E3F4C68A2A}" type="pres">
      <dgm:prSet presAssocID="{278B8484-776B-4CF3-B7B6-D74CFC112F95}" presName="desTx" presStyleLbl="alignAccFollowNode1" presStyleIdx="1" presStyleCnt="4">
        <dgm:presLayoutVars>
          <dgm:bulletEnabled val="1"/>
        </dgm:presLayoutVars>
      </dgm:prSet>
      <dgm:spPr/>
    </dgm:pt>
    <dgm:pt modelId="{6035AFB8-E2C1-40E8-A32B-3D0CE3F1BECC}" type="pres">
      <dgm:prSet presAssocID="{7C158C5E-6C11-4EC7-BCB1-88EEA33CE2E6}" presName="space" presStyleCnt="0"/>
      <dgm:spPr/>
    </dgm:pt>
    <dgm:pt modelId="{72309C88-6BEA-469C-926C-42A39B3B5BC1}" type="pres">
      <dgm:prSet presAssocID="{5B5EA7F4-C560-4E89-87CD-C55BC43FA5A3}" presName="composite" presStyleCnt="0"/>
      <dgm:spPr/>
    </dgm:pt>
    <dgm:pt modelId="{7E4BB61E-DE90-476A-BFD7-4EF17AB0FFCD}" type="pres">
      <dgm:prSet presAssocID="{5B5EA7F4-C560-4E89-87CD-C55BC43FA5A3}" presName="parTx" presStyleLbl="alignNode1" presStyleIdx="2" presStyleCnt="4">
        <dgm:presLayoutVars>
          <dgm:chMax val="0"/>
          <dgm:chPref val="0"/>
          <dgm:bulletEnabled val="1"/>
        </dgm:presLayoutVars>
      </dgm:prSet>
      <dgm:spPr/>
    </dgm:pt>
    <dgm:pt modelId="{0EE300D1-EB99-4D80-846D-1AD43315F84C}" type="pres">
      <dgm:prSet presAssocID="{5B5EA7F4-C560-4E89-87CD-C55BC43FA5A3}" presName="desTx" presStyleLbl="alignAccFollowNode1" presStyleIdx="2" presStyleCnt="4">
        <dgm:presLayoutVars>
          <dgm:bulletEnabled val="1"/>
        </dgm:presLayoutVars>
      </dgm:prSet>
      <dgm:spPr/>
    </dgm:pt>
    <dgm:pt modelId="{A9A4EF61-370E-4193-BA48-997F4EDC1BAD}" type="pres">
      <dgm:prSet presAssocID="{C1EEB169-23CF-469C-9345-2268E2A54838}" presName="space" presStyleCnt="0"/>
      <dgm:spPr/>
    </dgm:pt>
    <dgm:pt modelId="{F6F47EDA-07F0-47CE-9FDD-87DB3BB9C712}" type="pres">
      <dgm:prSet presAssocID="{9B454F8E-8484-47A8-8D6F-097E2AEA2848}" presName="composite" presStyleCnt="0"/>
      <dgm:spPr/>
    </dgm:pt>
    <dgm:pt modelId="{32FDB66B-AD71-4750-B30D-94D2FE4F180B}" type="pres">
      <dgm:prSet presAssocID="{9B454F8E-8484-47A8-8D6F-097E2AEA2848}" presName="parTx" presStyleLbl="alignNode1" presStyleIdx="3" presStyleCnt="4">
        <dgm:presLayoutVars>
          <dgm:chMax val="0"/>
          <dgm:chPref val="0"/>
          <dgm:bulletEnabled val="1"/>
        </dgm:presLayoutVars>
      </dgm:prSet>
      <dgm:spPr/>
    </dgm:pt>
    <dgm:pt modelId="{F9801CD9-27F2-4E6D-8853-AEAA69B6A7E8}" type="pres">
      <dgm:prSet presAssocID="{9B454F8E-8484-47A8-8D6F-097E2AEA2848}" presName="desTx" presStyleLbl="alignAccFollowNode1" presStyleIdx="3" presStyleCnt="4">
        <dgm:presLayoutVars>
          <dgm:bulletEnabled val="1"/>
        </dgm:presLayoutVars>
      </dgm:prSet>
      <dgm:spPr/>
    </dgm:pt>
  </dgm:ptLst>
  <dgm:cxnLst>
    <dgm:cxn modelId="{5577A703-5478-4849-A4E7-6C8F09902843}" srcId="{262D66EA-3182-4868-8CBB-26E2546967E5}" destId="{5B5EA7F4-C560-4E89-87CD-C55BC43FA5A3}" srcOrd="2" destOrd="0" parTransId="{A4F0058B-C218-402C-9FE6-4BC671826F40}" sibTransId="{C1EEB169-23CF-469C-9345-2268E2A54838}"/>
    <dgm:cxn modelId="{4C160F08-E8E3-4C4F-8CD8-D8539F47CB2A}" type="presOf" srcId="{636E50E3-A70E-499D-A256-B509B7EE9612}" destId="{F9801CD9-27F2-4E6D-8853-AEAA69B6A7E8}" srcOrd="0" destOrd="1" presId="urn:microsoft.com/office/officeart/2005/8/layout/hList1"/>
    <dgm:cxn modelId="{242C370C-699A-47B2-826E-8B12D4AE2C8A}" type="presOf" srcId="{A5876ED9-72D6-451C-BCDD-C21AD3B5F2E5}" destId="{94AB49B6-9CD8-4092-829A-7956B5E51B79}" srcOrd="0" destOrd="0" presId="urn:microsoft.com/office/officeart/2005/8/layout/hList1"/>
    <dgm:cxn modelId="{99B70D0D-3569-4699-A204-FFE8CE6CB940}" type="presOf" srcId="{DA68DE9F-4476-4B99-9759-B78BC9B83BA6}" destId="{0EE300D1-EB99-4D80-846D-1AD43315F84C}" srcOrd="0" destOrd="2" presId="urn:microsoft.com/office/officeart/2005/8/layout/hList1"/>
    <dgm:cxn modelId="{F4E72712-4801-42B3-87E8-0ED4C98D7865}" type="presOf" srcId="{B22597AA-DD99-4481-904A-C713926D9CEB}" destId="{782A131A-DAF5-40AE-9F34-BD19AB4E1C14}" srcOrd="0" destOrd="0" presId="urn:microsoft.com/office/officeart/2005/8/layout/hList1"/>
    <dgm:cxn modelId="{4AE25419-03C4-4AD5-AC9D-530A83D8C215}" type="presOf" srcId="{F6918C9A-786E-4185-8042-F537BAC4C489}" destId="{C5876213-E51B-420D-9693-57E3F4C68A2A}" srcOrd="0" destOrd="0" presId="urn:microsoft.com/office/officeart/2005/8/layout/hList1"/>
    <dgm:cxn modelId="{6CD5001A-ECF4-4D14-BDF4-6F789CBD1BED}" type="presOf" srcId="{278B8484-776B-4CF3-B7B6-D74CFC112F95}" destId="{EA50622C-F079-409A-B92E-E77F56498A0A}" srcOrd="0" destOrd="0" presId="urn:microsoft.com/office/officeart/2005/8/layout/hList1"/>
    <dgm:cxn modelId="{0471AD26-D42A-411C-8AD2-CD9EADEEC992}" srcId="{262D66EA-3182-4868-8CBB-26E2546967E5}" destId="{278B8484-776B-4CF3-B7B6-D74CFC112F95}" srcOrd="1" destOrd="0" parTransId="{9AA9D273-192D-4AE0-B3C0-52B8F0B9A63E}" sibTransId="{7C158C5E-6C11-4EC7-BCB1-88EEA33CE2E6}"/>
    <dgm:cxn modelId="{09265028-E67F-4959-BD77-690582CACE9E}" srcId="{5B5EA7F4-C560-4E89-87CD-C55BC43FA5A3}" destId="{175543BF-AE85-4BB3-A46C-494E5218EDAB}" srcOrd="3" destOrd="0" parTransId="{502EC0C5-2F8B-4C53-942E-2D9EE21F5BA9}" sibTransId="{EB9C7AC9-4044-4AF0-BC8B-5D2E59F5DBB0}"/>
    <dgm:cxn modelId="{FA9FF828-A5EE-4CC9-B4FC-DE3DAE2A99B7}" srcId="{9B454F8E-8484-47A8-8D6F-097E2AEA2848}" destId="{B8210EBE-1AF0-4E63-AFD7-248E6407CF7E}" srcOrd="0" destOrd="0" parTransId="{25266470-8097-4DAD-8FB2-DD76EF4D62E6}" sibTransId="{0F6FF8A9-CF2F-4BE8-AB68-E9FDF4E18AEA}"/>
    <dgm:cxn modelId="{018BEB31-E89A-4D39-84AE-80E98C976AA5}" srcId="{9B454F8E-8484-47A8-8D6F-097E2AEA2848}" destId="{636E50E3-A70E-499D-A256-B509B7EE9612}" srcOrd="1" destOrd="0" parTransId="{D1C70826-8435-4AD5-B7BF-CAC64C110621}" sibTransId="{C82BEEF1-A4DC-4EF0-9046-230B4B0924F8}"/>
    <dgm:cxn modelId="{41015F3A-9854-4155-831F-2F86D708C86C}" srcId="{5B5EA7F4-C560-4E89-87CD-C55BC43FA5A3}" destId="{8E8AAE2F-8524-4632-8376-8472EA4064DB}" srcOrd="1" destOrd="0" parTransId="{9F59FD40-3C83-4A06-85DE-E19E8375D8E0}" sibTransId="{7C82D432-0D0A-4748-B8BE-B4A1A6F4A0C4}"/>
    <dgm:cxn modelId="{373D4F3F-0AE6-4D45-BF4F-FCCF879BC633}" type="presOf" srcId="{262D66EA-3182-4868-8CBB-26E2546967E5}" destId="{BB02195E-61B8-4B73-BE24-F6930A6C62A9}" srcOrd="0" destOrd="0" presId="urn:microsoft.com/office/officeart/2005/8/layout/hList1"/>
    <dgm:cxn modelId="{B859715B-19CF-41F1-99DA-34CB2675A3D4}" srcId="{278B8484-776B-4CF3-B7B6-D74CFC112F95}" destId="{37AAE170-D1E6-43D6-ACBB-2718CA9F86CD}" srcOrd="1" destOrd="0" parTransId="{D06395F1-4CE7-435D-BD7F-D9F0ED413AA3}" sibTransId="{B273A49C-94E4-4AC1-B708-7D46EB375E71}"/>
    <dgm:cxn modelId="{170D035F-781D-450E-AFE3-7C81F308EA76}" type="presOf" srcId="{A08DD2D6-5741-42B0-A3D7-E27C6DCB7A91}" destId="{94AB49B6-9CD8-4092-829A-7956B5E51B79}" srcOrd="0" destOrd="2" presId="urn:microsoft.com/office/officeart/2005/8/layout/hList1"/>
    <dgm:cxn modelId="{01CA7B64-559A-4172-AE9F-1B568AC7240B}" type="presOf" srcId="{5B5EA7F4-C560-4E89-87CD-C55BC43FA5A3}" destId="{7E4BB61E-DE90-476A-BFD7-4EF17AB0FFCD}" srcOrd="0" destOrd="0" presId="urn:microsoft.com/office/officeart/2005/8/layout/hList1"/>
    <dgm:cxn modelId="{D80E2766-7AAC-45C7-A67A-644E635B5771}" srcId="{B22597AA-DD99-4481-904A-C713926D9CEB}" destId="{A5876ED9-72D6-451C-BCDD-C21AD3B5F2E5}" srcOrd="0" destOrd="0" parTransId="{B910D47D-D1CF-4AED-B3C3-BE55904BE098}" sibTransId="{6815B81E-6BC0-46B1-A019-ECA86C854FE2}"/>
    <dgm:cxn modelId="{3B24056B-8051-4106-9DB0-CB8CF2A79176}" type="presOf" srcId="{37AAE170-D1E6-43D6-ACBB-2718CA9F86CD}" destId="{C5876213-E51B-420D-9693-57E3F4C68A2A}" srcOrd="0" destOrd="1" presId="urn:microsoft.com/office/officeart/2005/8/layout/hList1"/>
    <dgm:cxn modelId="{B280A055-12D2-4363-9366-1C03859C2154}" srcId="{9B454F8E-8484-47A8-8D6F-097E2AEA2848}" destId="{CFC159AB-021F-4124-A2B7-C64CC1154D02}" srcOrd="2" destOrd="0" parTransId="{FE317F11-C358-4EAB-B93D-B0528E2ECC61}" sibTransId="{C3D48731-17C8-49A8-A23C-AEAFDA0F5AB0}"/>
    <dgm:cxn modelId="{7E9C9380-617A-4B5E-BA4C-937728E9665A}" type="presOf" srcId="{8E8AAE2F-8524-4632-8376-8472EA4064DB}" destId="{0EE300D1-EB99-4D80-846D-1AD43315F84C}" srcOrd="0" destOrd="1" presId="urn:microsoft.com/office/officeart/2005/8/layout/hList1"/>
    <dgm:cxn modelId="{9FA3658C-9AB5-47A4-9FDE-E7A3154A1205}" type="presOf" srcId="{45FAAEF0-5DC7-4B8B-BDE0-D5B36630709B}" destId="{0EE300D1-EB99-4D80-846D-1AD43315F84C}" srcOrd="0" destOrd="0" presId="urn:microsoft.com/office/officeart/2005/8/layout/hList1"/>
    <dgm:cxn modelId="{1CE0189B-5B7B-4602-9C24-2E271AC27CFD}" type="presOf" srcId="{CFC159AB-021F-4124-A2B7-C64CC1154D02}" destId="{F9801CD9-27F2-4E6D-8853-AEAA69B6A7E8}" srcOrd="0" destOrd="2" presId="urn:microsoft.com/office/officeart/2005/8/layout/hList1"/>
    <dgm:cxn modelId="{BC32C2AB-76DE-43A4-BCBA-CABF4EDCE9E6}" srcId="{5B5EA7F4-C560-4E89-87CD-C55BC43FA5A3}" destId="{DA68DE9F-4476-4B99-9759-B78BC9B83BA6}" srcOrd="2" destOrd="0" parTransId="{C6A84105-EE9F-483A-8CF5-FBB38870D20E}" sibTransId="{DAF6F132-83D5-4014-BEC8-83CFAE1922BD}"/>
    <dgm:cxn modelId="{6101EEB8-C0D4-45D7-8323-45E1E464A96D}" type="presOf" srcId="{3BFA07DA-D2D0-4DEC-A37A-24F0938A6027}" destId="{94AB49B6-9CD8-4092-829A-7956B5E51B79}" srcOrd="0" destOrd="1" presId="urn:microsoft.com/office/officeart/2005/8/layout/hList1"/>
    <dgm:cxn modelId="{82ED9FBB-B43C-4CA7-B32A-B623E3BB9FED}" type="presOf" srcId="{9B454F8E-8484-47A8-8D6F-097E2AEA2848}" destId="{32FDB66B-AD71-4750-B30D-94D2FE4F180B}" srcOrd="0" destOrd="0" presId="urn:microsoft.com/office/officeart/2005/8/layout/hList1"/>
    <dgm:cxn modelId="{6FCFF7BD-12B5-4640-B69C-411EA880834E}" srcId="{262D66EA-3182-4868-8CBB-26E2546967E5}" destId="{9B454F8E-8484-47A8-8D6F-097E2AEA2848}" srcOrd="3" destOrd="0" parTransId="{DBD53767-4A0C-4174-AF53-1EC8F9821FEB}" sibTransId="{07E6AA61-120E-48E1-B339-1CD2F965188F}"/>
    <dgm:cxn modelId="{A1080CBF-10DB-41D2-B4D7-5DDD6DD2CF13}" type="presOf" srcId="{175543BF-AE85-4BB3-A46C-494E5218EDAB}" destId="{0EE300D1-EB99-4D80-846D-1AD43315F84C}" srcOrd="0" destOrd="3" presId="urn:microsoft.com/office/officeart/2005/8/layout/hList1"/>
    <dgm:cxn modelId="{1A62CBC5-FF52-4E02-8A83-D96607F8EE3D}" srcId="{B22597AA-DD99-4481-904A-C713926D9CEB}" destId="{A08DD2D6-5741-42B0-A3D7-E27C6DCB7A91}" srcOrd="2" destOrd="0" parTransId="{6BCF4546-5616-4E9E-89B1-262DC4B3C37A}" sibTransId="{1BC12437-A541-4DFE-929C-A3E6A60C441E}"/>
    <dgm:cxn modelId="{B5D5F0CB-EC7E-41A2-8E97-F7441C5F65CF}" srcId="{B22597AA-DD99-4481-904A-C713926D9CEB}" destId="{3BFA07DA-D2D0-4DEC-A37A-24F0938A6027}" srcOrd="1" destOrd="0" parTransId="{B21A6792-4A51-47A3-91C8-C7C8C4727C6A}" sibTransId="{CC737B7A-9ECD-4F63-AEBE-2A7A16495BE6}"/>
    <dgm:cxn modelId="{9AB089DF-5B72-472B-9C56-6190A91C113B}" srcId="{278B8484-776B-4CF3-B7B6-D74CFC112F95}" destId="{F6918C9A-786E-4185-8042-F537BAC4C489}" srcOrd="0" destOrd="0" parTransId="{2668FDD5-C5DB-4296-B8C3-990EDE22F5ED}" sibTransId="{B672D2F3-BB0C-4810-A7CA-A92764E2FEDD}"/>
    <dgm:cxn modelId="{E61138E4-BDF6-4438-A6F3-707FA6A352AF}" srcId="{262D66EA-3182-4868-8CBB-26E2546967E5}" destId="{B22597AA-DD99-4481-904A-C713926D9CEB}" srcOrd="0" destOrd="0" parTransId="{8641C7BE-2E30-4BD9-BFCE-6FEFFAE8D699}" sibTransId="{27818928-253E-4B60-A604-FFCFF709A9AD}"/>
    <dgm:cxn modelId="{4FF718E6-5F41-4395-BECD-8C9F993496B3}" srcId="{5B5EA7F4-C560-4E89-87CD-C55BC43FA5A3}" destId="{45FAAEF0-5DC7-4B8B-BDE0-D5B36630709B}" srcOrd="0" destOrd="0" parTransId="{982883D4-E407-44F9-B5C2-BCA40CEC3B0B}" sibTransId="{D0303A58-4B10-4A0D-A75C-33E65C3ADF0F}"/>
    <dgm:cxn modelId="{8B9920E8-E977-4550-987C-B02E29D011F1}" type="presOf" srcId="{B8210EBE-1AF0-4E63-AFD7-248E6407CF7E}" destId="{F9801CD9-27F2-4E6D-8853-AEAA69B6A7E8}" srcOrd="0" destOrd="0" presId="urn:microsoft.com/office/officeart/2005/8/layout/hList1"/>
    <dgm:cxn modelId="{1337CA32-4FC2-4892-BE5C-6BE32F1AB6CE}" type="presParOf" srcId="{BB02195E-61B8-4B73-BE24-F6930A6C62A9}" destId="{6DD66814-8CBD-4B3A-AED3-7931D75D4887}" srcOrd="0" destOrd="0" presId="urn:microsoft.com/office/officeart/2005/8/layout/hList1"/>
    <dgm:cxn modelId="{0E3E6DB5-2662-4C8F-8FFF-388F4F212864}" type="presParOf" srcId="{6DD66814-8CBD-4B3A-AED3-7931D75D4887}" destId="{782A131A-DAF5-40AE-9F34-BD19AB4E1C14}" srcOrd="0" destOrd="0" presId="urn:microsoft.com/office/officeart/2005/8/layout/hList1"/>
    <dgm:cxn modelId="{4F70AA38-C8F0-4E24-99E1-4EDADE5E6DEA}" type="presParOf" srcId="{6DD66814-8CBD-4B3A-AED3-7931D75D4887}" destId="{94AB49B6-9CD8-4092-829A-7956B5E51B79}" srcOrd="1" destOrd="0" presId="urn:microsoft.com/office/officeart/2005/8/layout/hList1"/>
    <dgm:cxn modelId="{1029C68E-C128-41EC-890A-316CFD33900C}" type="presParOf" srcId="{BB02195E-61B8-4B73-BE24-F6930A6C62A9}" destId="{356813A3-C3DF-4FBC-8869-5B0804E6CAC5}" srcOrd="1" destOrd="0" presId="urn:microsoft.com/office/officeart/2005/8/layout/hList1"/>
    <dgm:cxn modelId="{D8C4972C-388A-45F8-BBDA-F17D20959A60}" type="presParOf" srcId="{BB02195E-61B8-4B73-BE24-F6930A6C62A9}" destId="{DAA515F0-0F63-4061-A2D3-10E06C5AABD9}" srcOrd="2" destOrd="0" presId="urn:microsoft.com/office/officeart/2005/8/layout/hList1"/>
    <dgm:cxn modelId="{AB52D02B-474B-43B7-AAA0-119860A61549}" type="presParOf" srcId="{DAA515F0-0F63-4061-A2D3-10E06C5AABD9}" destId="{EA50622C-F079-409A-B92E-E77F56498A0A}" srcOrd="0" destOrd="0" presId="urn:microsoft.com/office/officeart/2005/8/layout/hList1"/>
    <dgm:cxn modelId="{693A6ECE-3812-4444-9126-9CCFCF1A5291}" type="presParOf" srcId="{DAA515F0-0F63-4061-A2D3-10E06C5AABD9}" destId="{C5876213-E51B-420D-9693-57E3F4C68A2A}" srcOrd="1" destOrd="0" presId="urn:microsoft.com/office/officeart/2005/8/layout/hList1"/>
    <dgm:cxn modelId="{AB5A89C7-6C0A-46B6-B4AB-9F26D78E6915}" type="presParOf" srcId="{BB02195E-61B8-4B73-BE24-F6930A6C62A9}" destId="{6035AFB8-E2C1-40E8-A32B-3D0CE3F1BECC}" srcOrd="3" destOrd="0" presId="urn:microsoft.com/office/officeart/2005/8/layout/hList1"/>
    <dgm:cxn modelId="{1878ABC3-9324-4AF3-AD78-A48E49C8F513}" type="presParOf" srcId="{BB02195E-61B8-4B73-BE24-F6930A6C62A9}" destId="{72309C88-6BEA-469C-926C-42A39B3B5BC1}" srcOrd="4" destOrd="0" presId="urn:microsoft.com/office/officeart/2005/8/layout/hList1"/>
    <dgm:cxn modelId="{265614F9-1FB0-491D-B3A6-A68E52D4A5EB}" type="presParOf" srcId="{72309C88-6BEA-469C-926C-42A39B3B5BC1}" destId="{7E4BB61E-DE90-476A-BFD7-4EF17AB0FFCD}" srcOrd="0" destOrd="0" presId="urn:microsoft.com/office/officeart/2005/8/layout/hList1"/>
    <dgm:cxn modelId="{33D3B482-A3CB-4FAA-A968-CFB087B13B91}" type="presParOf" srcId="{72309C88-6BEA-469C-926C-42A39B3B5BC1}" destId="{0EE300D1-EB99-4D80-846D-1AD43315F84C}" srcOrd="1" destOrd="0" presId="urn:microsoft.com/office/officeart/2005/8/layout/hList1"/>
    <dgm:cxn modelId="{717018D4-1E77-4165-89AB-589004691EA7}" type="presParOf" srcId="{BB02195E-61B8-4B73-BE24-F6930A6C62A9}" destId="{A9A4EF61-370E-4193-BA48-997F4EDC1BAD}" srcOrd="5" destOrd="0" presId="urn:microsoft.com/office/officeart/2005/8/layout/hList1"/>
    <dgm:cxn modelId="{0B6EB658-7C34-4F44-A7FE-751A45D11BD5}" type="presParOf" srcId="{BB02195E-61B8-4B73-BE24-F6930A6C62A9}" destId="{F6F47EDA-07F0-47CE-9FDD-87DB3BB9C712}" srcOrd="6" destOrd="0" presId="urn:microsoft.com/office/officeart/2005/8/layout/hList1"/>
    <dgm:cxn modelId="{41B258A0-6B8E-45E9-9023-24500FC34C68}" type="presParOf" srcId="{F6F47EDA-07F0-47CE-9FDD-87DB3BB9C712}" destId="{32FDB66B-AD71-4750-B30D-94D2FE4F180B}" srcOrd="0" destOrd="0" presId="urn:microsoft.com/office/officeart/2005/8/layout/hList1"/>
    <dgm:cxn modelId="{3F030BED-3C95-434B-A368-61E3F04A09FE}" type="presParOf" srcId="{F6F47EDA-07F0-47CE-9FDD-87DB3BB9C712}" destId="{F9801CD9-27F2-4E6D-8853-AEAA69B6A7E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0FBD8A-32AF-44CB-AD07-ECCFC8E81BA7}" type="doc">
      <dgm:prSet loTypeId="urn:microsoft.com/office/officeart/2005/8/layout/pyramid2" loCatId="pyramid" qsTypeId="urn:microsoft.com/office/officeart/2005/8/quickstyle/simple1" qsCatId="simple" csTypeId="urn:microsoft.com/office/officeart/2005/8/colors/colorful3" csCatId="colorful" phldr="1"/>
      <dgm:spPr/>
    </dgm:pt>
    <dgm:pt modelId="{FED801BC-83CC-4A7D-ACBA-0916B8A5C6CC}">
      <dgm:prSet phldrT="[Text]"/>
      <dgm:spPr/>
      <dgm:t>
        <a:bodyPr/>
        <a:lstStyle/>
        <a:p>
          <a:r>
            <a:rPr lang="en-IN" dirty="0"/>
            <a:t>Exchange</a:t>
          </a:r>
        </a:p>
      </dgm:t>
    </dgm:pt>
    <dgm:pt modelId="{F02848F0-9F3B-4E2B-B6A7-CA83CB440717}" type="parTrans" cxnId="{7C0D4194-A7C3-47AB-8C13-ECCCF95B3F80}">
      <dgm:prSet/>
      <dgm:spPr/>
      <dgm:t>
        <a:bodyPr/>
        <a:lstStyle/>
        <a:p>
          <a:endParaRPr lang="en-IN"/>
        </a:p>
      </dgm:t>
    </dgm:pt>
    <dgm:pt modelId="{992B8F5C-5B00-4622-98A2-86A53822FE30}" type="sibTrans" cxnId="{7C0D4194-A7C3-47AB-8C13-ECCCF95B3F80}">
      <dgm:prSet/>
      <dgm:spPr/>
      <dgm:t>
        <a:bodyPr/>
        <a:lstStyle/>
        <a:p>
          <a:endParaRPr lang="en-IN"/>
        </a:p>
      </dgm:t>
    </dgm:pt>
    <dgm:pt modelId="{3464C4A4-E26E-4419-94EE-863E8BC2B767}">
      <dgm:prSet phldrT="[Text]"/>
      <dgm:spPr/>
      <dgm:t>
        <a:bodyPr/>
        <a:lstStyle/>
        <a:p>
          <a:r>
            <a:rPr lang="en-IN" dirty="0"/>
            <a:t>Members &amp; Brokers</a:t>
          </a:r>
        </a:p>
      </dgm:t>
    </dgm:pt>
    <dgm:pt modelId="{14D33341-D2D3-4373-AD5A-5F0712E98031}" type="parTrans" cxnId="{C783167A-9BED-47B0-9FDC-2DFAF11B16B6}">
      <dgm:prSet/>
      <dgm:spPr/>
      <dgm:t>
        <a:bodyPr/>
        <a:lstStyle/>
        <a:p>
          <a:endParaRPr lang="en-IN"/>
        </a:p>
      </dgm:t>
    </dgm:pt>
    <dgm:pt modelId="{F8D40BC1-DA76-41D9-AFBE-944C474D7C73}" type="sibTrans" cxnId="{C783167A-9BED-47B0-9FDC-2DFAF11B16B6}">
      <dgm:prSet/>
      <dgm:spPr/>
      <dgm:t>
        <a:bodyPr/>
        <a:lstStyle/>
        <a:p>
          <a:endParaRPr lang="en-IN"/>
        </a:p>
      </dgm:t>
    </dgm:pt>
    <dgm:pt modelId="{52CAA50A-F733-4C65-ADC6-8D9CA52DCEAD}">
      <dgm:prSet phldrT="[Text]"/>
      <dgm:spPr/>
      <dgm:t>
        <a:bodyPr/>
        <a:lstStyle/>
        <a:p>
          <a:r>
            <a:rPr lang="en-IN" dirty="0"/>
            <a:t>Client </a:t>
          </a:r>
        </a:p>
      </dgm:t>
    </dgm:pt>
    <dgm:pt modelId="{C98C72FA-FF46-4D6E-99E8-ADE9428CA908}" type="parTrans" cxnId="{BD311B2D-E967-4D6B-8FF8-0B6255CF8693}">
      <dgm:prSet/>
      <dgm:spPr/>
      <dgm:t>
        <a:bodyPr/>
        <a:lstStyle/>
        <a:p>
          <a:endParaRPr lang="en-IN"/>
        </a:p>
      </dgm:t>
    </dgm:pt>
    <dgm:pt modelId="{19BE5F43-8E41-4591-947F-AAE82C9B5161}" type="sibTrans" cxnId="{BD311B2D-E967-4D6B-8FF8-0B6255CF8693}">
      <dgm:prSet/>
      <dgm:spPr/>
      <dgm:t>
        <a:bodyPr/>
        <a:lstStyle/>
        <a:p>
          <a:endParaRPr lang="en-IN"/>
        </a:p>
      </dgm:t>
    </dgm:pt>
    <dgm:pt modelId="{9EDEE416-DDEF-4704-B524-368FE96CB27B}" type="pres">
      <dgm:prSet presAssocID="{530FBD8A-32AF-44CB-AD07-ECCFC8E81BA7}" presName="compositeShape" presStyleCnt="0">
        <dgm:presLayoutVars>
          <dgm:dir/>
          <dgm:resizeHandles/>
        </dgm:presLayoutVars>
      </dgm:prSet>
      <dgm:spPr/>
    </dgm:pt>
    <dgm:pt modelId="{4CBDDBD2-2900-4EE7-AC79-B0A6AC0D917E}" type="pres">
      <dgm:prSet presAssocID="{530FBD8A-32AF-44CB-AD07-ECCFC8E81BA7}" presName="pyramid" presStyleLbl="node1" presStyleIdx="0" presStyleCnt="1"/>
      <dgm:spPr>
        <a:solidFill>
          <a:srgbClr val="00B050"/>
        </a:solidFill>
      </dgm:spPr>
    </dgm:pt>
    <dgm:pt modelId="{B5E1C891-9858-4091-A9A2-837E6971CC20}" type="pres">
      <dgm:prSet presAssocID="{530FBD8A-32AF-44CB-AD07-ECCFC8E81BA7}" presName="theList" presStyleCnt="0"/>
      <dgm:spPr/>
    </dgm:pt>
    <dgm:pt modelId="{75FFD3CE-42EF-4CD4-BB23-439B166D3DFA}" type="pres">
      <dgm:prSet presAssocID="{FED801BC-83CC-4A7D-ACBA-0916B8A5C6CC}" presName="aNode" presStyleLbl="fgAcc1" presStyleIdx="0" presStyleCnt="3">
        <dgm:presLayoutVars>
          <dgm:bulletEnabled val="1"/>
        </dgm:presLayoutVars>
      </dgm:prSet>
      <dgm:spPr/>
    </dgm:pt>
    <dgm:pt modelId="{BD93F481-DC40-4057-98B5-D897D6E7258E}" type="pres">
      <dgm:prSet presAssocID="{FED801BC-83CC-4A7D-ACBA-0916B8A5C6CC}" presName="aSpace" presStyleCnt="0"/>
      <dgm:spPr/>
    </dgm:pt>
    <dgm:pt modelId="{197107AD-018C-4A72-9E04-7CB60ED907B9}" type="pres">
      <dgm:prSet presAssocID="{3464C4A4-E26E-4419-94EE-863E8BC2B767}" presName="aNode" presStyleLbl="fgAcc1" presStyleIdx="1" presStyleCnt="3">
        <dgm:presLayoutVars>
          <dgm:bulletEnabled val="1"/>
        </dgm:presLayoutVars>
      </dgm:prSet>
      <dgm:spPr/>
    </dgm:pt>
    <dgm:pt modelId="{5438D807-D5B0-4839-8E94-EE76AC2DC293}" type="pres">
      <dgm:prSet presAssocID="{3464C4A4-E26E-4419-94EE-863E8BC2B767}" presName="aSpace" presStyleCnt="0"/>
      <dgm:spPr/>
    </dgm:pt>
    <dgm:pt modelId="{62EF001F-1830-420E-91FA-60A52E39E415}" type="pres">
      <dgm:prSet presAssocID="{52CAA50A-F733-4C65-ADC6-8D9CA52DCEAD}" presName="aNode" presStyleLbl="fgAcc1" presStyleIdx="2" presStyleCnt="3">
        <dgm:presLayoutVars>
          <dgm:bulletEnabled val="1"/>
        </dgm:presLayoutVars>
      </dgm:prSet>
      <dgm:spPr/>
    </dgm:pt>
    <dgm:pt modelId="{D8EB6DC5-FDF4-4475-AB5A-385BD8835611}" type="pres">
      <dgm:prSet presAssocID="{52CAA50A-F733-4C65-ADC6-8D9CA52DCEAD}" presName="aSpace" presStyleCnt="0"/>
      <dgm:spPr/>
    </dgm:pt>
  </dgm:ptLst>
  <dgm:cxnLst>
    <dgm:cxn modelId="{15C28F18-9D1B-40AE-BCB0-F08148FCA134}" type="presOf" srcId="{530FBD8A-32AF-44CB-AD07-ECCFC8E81BA7}" destId="{9EDEE416-DDEF-4704-B524-368FE96CB27B}" srcOrd="0" destOrd="0" presId="urn:microsoft.com/office/officeart/2005/8/layout/pyramid2"/>
    <dgm:cxn modelId="{1CC04F29-DCC0-4BB1-BB3A-E6AEEC501D30}" type="presOf" srcId="{3464C4A4-E26E-4419-94EE-863E8BC2B767}" destId="{197107AD-018C-4A72-9E04-7CB60ED907B9}" srcOrd="0" destOrd="0" presId="urn:microsoft.com/office/officeart/2005/8/layout/pyramid2"/>
    <dgm:cxn modelId="{BD311B2D-E967-4D6B-8FF8-0B6255CF8693}" srcId="{530FBD8A-32AF-44CB-AD07-ECCFC8E81BA7}" destId="{52CAA50A-F733-4C65-ADC6-8D9CA52DCEAD}" srcOrd="2" destOrd="0" parTransId="{C98C72FA-FF46-4D6E-99E8-ADE9428CA908}" sibTransId="{19BE5F43-8E41-4591-947F-AAE82C9B5161}"/>
    <dgm:cxn modelId="{C783167A-9BED-47B0-9FDC-2DFAF11B16B6}" srcId="{530FBD8A-32AF-44CB-AD07-ECCFC8E81BA7}" destId="{3464C4A4-E26E-4419-94EE-863E8BC2B767}" srcOrd="1" destOrd="0" parTransId="{14D33341-D2D3-4373-AD5A-5F0712E98031}" sibTransId="{F8D40BC1-DA76-41D9-AFBE-944C474D7C73}"/>
    <dgm:cxn modelId="{3A232988-EA0A-41D0-A5C1-EE8BFC2D0FB7}" type="presOf" srcId="{52CAA50A-F733-4C65-ADC6-8D9CA52DCEAD}" destId="{62EF001F-1830-420E-91FA-60A52E39E415}" srcOrd="0" destOrd="0" presId="urn:microsoft.com/office/officeart/2005/8/layout/pyramid2"/>
    <dgm:cxn modelId="{7C0D4194-A7C3-47AB-8C13-ECCCF95B3F80}" srcId="{530FBD8A-32AF-44CB-AD07-ECCFC8E81BA7}" destId="{FED801BC-83CC-4A7D-ACBA-0916B8A5C6CC}" srcOrd="0" destOrd="0" parTransId="{F02848F0-9F3B-4E2B-B6A7-CA83CB440717}" sibTransId="{992B8F5C-5B00-4622-98A2-86A53822FE30}"/>
    <dgm:cxn modelId="{7ED7ADDD-9E7C-4367-9B9E-733E44DC7DE7}" type="presOf" srcId="{FED801BC-83CC-4A7D-ACBA-0916B8A5C6CC}" destId="{75FFD3CE-42EF-4CD4-BB23-439B166D3DFA}" srcOrd="0" destOrd="0" presId="urn:microsoft.com/office/officeart/2005/8/layout/pyramid2"/>
    <dgm:cxn modelId="{80582658-A4FB-447D-A8FF-DDF7B7E93B2E}" type="presParOf" srcId="{9EDEE416-DDEF-4704-B524-368FE96CB27B}" destId="{4CBDDBD2-2900-4EE7-AC79-B0A6AC0D917E}" srcOrd="0" destOrd="0" presId="urn:microsoft.com/office/officeart/2005/8/layout/pyramid2"/>
    <dgm:cxn modelId="{9E7B12DC-725A-4ACE-AD15-48FEC0130091}" type="presParOf" srcId="{9EDEE416-DDEF-4704-B524-368FE96CB27B}" destId="{B5E1C891-9858-4091-A9A2-837E6971CC20}" srcOrd="1" destOrd="0" presId="urn:microsoft.com/office/officeart/2005/8/layout/pyramid2"/>
    <dgm:cxn modelId="{0A44242C-88AE-4A2F-90E2-EDF7CA04AB30}" type="presParOf" srcId="{B5E1C891-9858-4091-A9A2-837E6971CC20}" destId="{75FFD3CE-42EF-4CD4-BB23-439B166D3DFA}" srcOrd="0" destOrd="0" presId="urn:microsoft.com/office/officeart/2005/8/layout/pyramid2"/>
    <dgm:cxn modelId="{D1FFA144-4CE2-4D8F-B6D6-CE3AB86D7EA6}" type="presParOf" srcId="{B5E1C891-9858-4091-A9A2-837E6971CC20}" destId="{BD93F481-DC40-4057-98B5-D897D6E7258E}" srcOrd="1" destOrd="0" presId="urn:microsoft.com/office/officeart/2005/8/layout/pyramid2"/>
    <dgm:cxn modelId="{E856A81B-4633-4BBE-8081-02F841A11980}" type="presParOf" srcId="{B5E1C891-9858-4091-A9A2-837E6971CC20}" destId="{197107AD-018C-4A72-9E04-7CB60ED907B9}" srcOrd="2" destOrd="0" presId="urn:microsoft.com/office/officeart/2005/8/layout/pyramid2"/>
    <dgm:cxn modelId="{0D852E17-73FB-45D1-986F-C88C92F8FCC1}" type="presParOf" srcId="{B5E1C891-9858-4091-A9A2-837E6971CC20}" destId="{5438D807-D5B0-4839-8E94-EE76AC2DC293}" srcOrd="3" destOrd="0" presId="urn:microsoft.com/office/officeart/2005/8/layout/pyramid2"/>
    <dgm:cxn modelId="{7EDD3149-20C2-48DF-A20E-0F463ACA6EC2}" type="presParOf" srcId="{B5E1C891-9858-4091-A9A2-837E6971CC20}" destId="{62EF001F-1830-420E-91FA-60A52E39E415}" srcOrd="4" destOrd="0" presId="urn:microsoft.com/office/officeart/2005/8/layout/pyramid2"/>
    <dgm:cxn modelId="{44356B23-D9A1-4088-9D4D-EB9F014F51F7}" type="presParOf" srcId="{B5E1C891-9858-4091-A9A2-837E6971CC20}" destId="{D8EB6DC5-FDF4-4475-AB5A-385BD8835611}"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93E54D7-8B6F-4BB3-83F6-CE3294E2FDCA}" type="doc">
      <dgm:prSet loTypeId="urn:microsoft.com/office/officeart/2005/8/layout/matrix2" loCatId="matrix" qsTypeId="urn:microsoft.com/office/officeart/2005/8/quickstyle/simple1" qsCatId="simple" csTypeId="urn:microsoft.com/office/officeart/2005/8/colors/accent1_4" csCatId="accent1" phldr="1"/>
      <dgm:spPr/>
      <dgm:t>
        <a:bodyPr/>
        <a:lstStyle/>
        <a:p>
          <a:endParaRPr lang="en-IN"/>
        </a:p>
      </dgm:t>
    </dgm:pt>
    <dgm:pt modelId="{F4558866-8A20-4D55-A1C3-982A24B5134D}">
      <dgm:prSet phldrT="[Text]"/>
      <dgm:spPr/>
      <dgm:t>
        <a:bodyPr/>
        <a:lstStyle/>
        <a:p>
          <a:r>
            <a:rPr lang="en-IN" dirty="0">
              <a:solidFill>
                <a:schemeClr val="tx1"/>
              </a:solidFill>
            </a:rPr>
            <a:t>Trading cum Clearing Member (TCM)</a:t>
          </a:r>
        </a:p>
      </dgm:t>
    </dgm:pt>
    <dgm:pt modelId="{48A40F3C-1F9C-424A-971D-4B69674D638B}" type="parTrans" cxnId="{ABE13DAE-1156-424E-A63E-999F3B084349}">
      <dgm:prSet/>
      <dgm:spPr/>
      <dgm:t>
        <a:bodyPr/>
        <a:lstStyle/>
        <a:p>
          <a:endParaRPr lang="en-IN"/>
        </a:p>
      </dgm:t>
    </dgm:pt>
    <dgm:pt modelId="{BFE63B2C-D151-4EE6-99F5-8CCBD240C553}" type="sibTrans" cxnId="{ABE13DAE-1156-424E-A63E-999F3B084349}">
      <dgm:prSet/>
      <dgm:spPr/>
      <dgm:t>
        <a:bodyPr/>
        <a:lstStyle/>
        <a:p>
          <a:endParaRPr lang="en-IN"/>
        </a:p>
      </dgm:t>
    </dgm:pt>
    <dgm:pt modelId="{5B5003B6-4DA5-46EB-A614-504A2CC6CD4E}">
      <dgm:prSet phldrT="[Text]"/>
      <dgm:spPr/>
      <dgm:t>
        <a:bodyPr/>
        <a:lstStyle/>
        <a:p>
          <a:r>
            <a:rPr lang="en-IN" dirty="0">
              <a:solidFill>
                <a:schemeClr val="tx1"/>
              </a:solidFill>
            </a:rPr>
            <a:t>Professional Clearing Member (PCM)</a:t>
          </a:r>
        </a:p>
      </dgm:t>
    </dgm:pt>
    <dgm:pt modelId="{826D5CAB-B502-4764-B33C-A17D7429F525}" type="parTrans" cxnId="{DAA12E6A-0311-4FBA-969E-4C07F72BA074}">
      <dgm:prSet/>
      <dgm:spPr/>
      <dgm:t>
        <a:bodyPr/>
        <a:lstStyle/>
        <a:p>
          <a:endParaRPr lang="en-IN"/>
        </a:p>
      </dgm:t>
    </dgm:pt>
    <dgm:pt modelId="{2C4E583A-AF91-4D88-91D3-F040D732B8C0}" type="sibTrans" cxnId="{DAA12E6A-0311-4FBA-969E-4C07F72BA074}">
      <dgm:prSet/>
      <dgm:spPr/>
      <dgm:t>
        <a:bodyPr/>
        <a:lstStyle/>
        <a:p>
          <a:endParaRPr lang="en-IN"/>
        </a:p>
      </dgm:t>
    </dgm:pt>
    <dgm:pt modelId="{F18C18EF-F35E-473D-94BF-488B773F24CF}">
      <dgm:prSet phldrT="[Text]"/>
      <dgm:spPr/>
      <dgm:t>
        <a:bodyPr/>
        <a:lstStyle/>
        <a:p>
          <a:r>
            <a:rPr lang="en-IN" dirty="0">
              <a:solidFill>
                <a:schemeClr val="tx1"/>
              </a:solidFill>
            </a:rPr>
            <a:t>Trading Member (TM)</a:t>
          </a:r>
        </a:p>
      </dgm:t>
    </dgm:pt>
    <dgm:pt modelId="{6A41DA61-10A2-4C05-86D4-B9584A93F2CF}" type="parTrans" cxnId="{F53BC50C-B3D9-4610-8799-A850C466A991}">
      <dgm:prSet/>
      <dgm:spPr/>
      <dgm:t>
        <a:bodyPr/>
        <a:lstStyle/>
        <a:p>
          <a:endParaRPr lang="en-IN"/>
        </a:p>
      </dgm:t>
    </dgm:pt>
    <dgm:pt modelId="{15E7C94A-1FA1-496E-99F2-9B1966B5DEAC}" type="sibTrans" cxnId="{F53BC50C-B3D9-4610-8799-A850C466A991}">
      <dgm:prSet/>
      <dgm:spPr/>
      <dgm:t>
        <a:bodyPr/>
        <a:lstStyle/>
        <a:p>
          <a:endParaRPr lang="en-IN"/>
        </a:p>
      </dgm:t>
    </dgm:pt>
    <dgm:pt modelId="{C3A1E115-74EB-4153-92BB-A832CBCB13C7}">
      <dgm:prSet phldrT="[Text]"/>
      <dgm:spPr/>
      <dgm:t>
        <a:bodyPr/>
        <a:lstStyle/>
        <a:p>
          <a:r>
            <a:rPr lang="en-IN" dirty="0">
              <a:solidFill>
                <a:schemeClr val="tx1"/>
              </a:solidFill>
            </a:rPr>
            <a:t>Institutional Trading cum Clearing Member (ITCM)</a:t>
          </a:r>
        </a:p>
      </dgm:t>
    </dgm:pt>
    <dgm:pt modelId="{601F01FB-54BF-45B6-9459-DC0DC8A757A1}" type="parTrans" cxnId="{683A9AFC-9959-4DFF-9947-5916DC1E4B32}">
      <dgm:prSet/>
      <dgm:spPr/>
      <dgm:t>
        <a:bodyPr/>
        <a:lstStyle/>
        <a:p>
          <a:endParaRPr lang="en-IN"/>
        </a:p>
      </dgm:t>
    </dgm:pt>
    <dgm:pt modelId="{E7D4A49E-A543-453A-9A6E-C27BD15A7DB4}" type="sibTrans" cxnId="{683A9AFC-9959-4DFF-9947-5916DC1E4B32}">
      <dgm:prSet/>
      <dgm:spPr/>
      <dgm:t>
        <a:bodyPr/>
        <a:lstStyle/>
        <a:p>
          <a:endParaRPr lang="en-IN"/>
        </a:p>
      </dgm:t>
    </dgm:pt>
    <dgm:pt modelId="{E7761FA0-0EE9-4020-A97A-E3037449326D}" type="pres">
      <dgm:prSet presAssocID="{C93E54D7-8B6F-4BB3-83F6-CE3294E2FDCA}" presName="matrix" presStyleCnt="0">
        <dgm:presLayoutVars>
          <dgm:chMax val="1"/>
          <dgm:dir/>
          <dgm:resizeHandles val="exact"/>
        </dgm:presLayoutVars>
      </dgm:prSet>
      <dgm:spPr/>
    </dgm:pt>
    <dgm:pt modelId="{0622D99A-D2C0-433C-A1BA-7A7FF48119F9}" type="pres">
      <dgm:prSet presAssocID="{C93E54D7-8B6F-4BB3-83F6-CE3294E2FDCA}" presName="axisShape" presStyleLbl="bgShp" presStyleIdx="0" presStyleCnt="1"/>
      <dgm:spPr/>
    </dgm:pt>
    <dgm:pt modelId="{AB8A095C-99A8-4AB1-B466-3A0801443B9C}" type="pres">
      <dgm:prSet presAssocID="{C93E54D7-8B6F-4BB3-83F6-CE3294E2FDCA}" presName="rect1" presStyleLbl="node1" presStyleIdx="0" presStyleCnt="4">
        <dgm:presLayoutVars>
          <dgm:chMax val="0"/>
          <dgm:chPref val="0"/>
          <dgm:bulletEnabled val="1"/>
        </dgm:presLayoutVars>
      </dgm:prSet>
      <dgm:spPr/>
    </dgm:pt>
    <dgm:pt modelId="{56F2F756-412C-40CA-B55D-5A653A92769D}" type="pres">
      <dgm:prSet presAssocID="{C93E54D7-8B6F-4BB3-83F6-CE3294E2FDCA}" presName="rect2" presStyleLbl="node1" presStyleIdx="1" presStyleCnt="4">
        <dgm:presLayoutVars>
          <dgm:chMax val="0"/>
          <dgm:chPref val="0"/>
          <dgm:bulletEnabled val="1"/>
        </dgm:presLayoutVars>
      </dgm:prSet>
      <dgm:spPr/>
    </dgm:pt>
    <dgm:pt modelId="{DDE0B8D1-C2C1-4E14-B2D1-2CD7D787DF18}" type="pres">
      <dgm:prSet presAssocID="{C93E54D7-8B6F-4BB3-83F6-CE3294E2FDCA}" presName="rect3" presStyleLbl="node1" presStyleIdx="2" presStyleCnt="4">
        <dgm:presLayoutVars>
          <dgm:chMax val="0"/>
          <dgm:chPref val="0"/>
          <dgm:bulletEnabled val="1"/>
        </dgm:presLayoutVars>
      </dgm:prSet>
      <dgm:spPr/>
    </dgm:pt>
    <dgm:pt modelId="{D977C697-EF55-47BC-9F8C-52910CD67782}" type="pres">
      <dgm:prSet presAssocID="{C93E54D7-8B6F-4BB3-83F6-CE3294E2FDCA}" presName="rect4" presStyleLbl="node1" presStyleIdx="3" presStyleCnt="4">
        <dgm:presLayoutVars>
          <dgm:chMax val="0"/>
          <dgm:chPref val="0"/>
          <dgm:bulletEnabled val="1"/>
        </dgm:presLayoutVars>
      </dgm:prSet>
      <dgm:spPr/>
    </dgm:pt>
  </dgm:ptLst>
  <dgm:cxnLst>
    <dgm:cxn modelId="{F53BC50C-B3D9-4610-8799-A850C466A991}" srcId="{C93E54D7-8B6F-4BB3-83F6-CE3294E2FDCA}" destId="{F18C18EF-F35E-473D-94BF-488B773F24CF}" srcOrd="2" destOrd="0" parTransId="{6A41DA61-10A2-4C05-86D4-B9584A93F2CF}" sibTransId="{15E7C94A-1FA1-496E-99F2-9B1966B5DEAC}"/>
    <dgm:cxn modelId="{67FA310D-76BA-4DC1-8329-59BB6F57872E}" type="presOf" srcId="{C3A1E115-74EB-4153-92BB-A832CBCB13C7}" destId="{D977C697-EF55-47BC-9F8C-52910CD67782}" srcOrd="0" destOrd="0" presId="urn:microsoft.com/office/officeart/2005/8/layout/matrix2"/>
    <dgm:cxn modelId="{3010D618-51A6-4D95-B8FC-EBE5904F97F8}" type="presOf" srcId="{F18C18EF-F35E-473D-94BF-488B773F24CF}" destId="{DDE0B8D1-C2C1-4E14-B2D1-2CD7D787DF18}" srcOrd="0" destOrd="0" presId="urn:microsoft.com/office/officeart/2005/8/layout/matrix2"/>
    <dgm:cxn modelId="{E8F04D33-014A-49BA-BE6B-2F63D80E869D}" type="presOf" srcId="{F4558866-8A20-4D55-A1C3-982A24B5134D}" destId="{AB8A095C-99A8-4AB1-B466-3A0801443B9C}" srcOrd="0" destOrd="0" presId="urn:microsoft.com/office/officeart/2005/8/layout/matrix2"/>
    <dgm:cxn modelId="{DAA12E6A-0311-4FBA-969E-4C07F72BA074}" srcId="{C93E54D7-8B6F-4BB3-83F6-CE3294E2FDCA}" destId="{5B5003B6-4DA5-46EB-A614-504A2CC6CD4E}" srcOrd="1" destOrd="0" parTransId="{826D5CAB-B502-4764-B33C-A17D7429F525}" sibTransId="{2C4E583A-AF91-4D88-91D3-F040D732B8C0}"/>
    <dgm:cxn modelId="{1793C591-BD2C-4847-87AE-110E78E3802C}" type="presOf" srcId="{5B5003B6-4DA5-46EB-A614-504A2CC6CD4E}" destId="{56F2F756-412C-40CA-B55D-5A653A92769D}" srcOrd="0" destOrd="0" presId="urn:microsoft.com/office/officeart/2005/8/layout/matrix2"/>
    <dgm:cxn modelId="{ABE13DAE-1156-424E-A63E-999F3B084349}" srcId="{C93E54D7-8B6F-4BB3-83F6-CE3294E2FDCA}" destId="{F4558866-8A20-4D55-A1C3-982A24B5134D}" srcOrd="0" destOrd="0" parTransId="{48A40F3C-1F9C-424A-971D-4B69674D638B}" sibTransId="{BFE63B2C-D151-4EE6-99F5-8CCBD240C553}"/>
    <dgm:cxn modelId="{0886BEE4-3993-4E40-B0B6-86BEFD1888C8}" type="presOf" srcId="{C93E54D7-8B6F-4BB3-83F6-CE3294E2FDCA}" destId="{E7761FA0-0EE9-4020-A97A-E3037449326D}" srcOrd="0" destOrd="0" presId="urn:microsoft.com/office/officeart/2005/8/layout/matrix2"/>
    <dgm:cxn modelId="{683A9AFC-9959-4DFF-9947-5916DC1E4B32}" srcId="{C93E54D7-8B6F-4BB3-83F6-CE3294E2FDCA}" destId="{C3A1E115-74EB-4153-92BB-A832CBCB13C7}" srcOrd="3" destOrd="0" parTransId="{601F01FB-54BF-45B6-9459-DC0DC8A757A1}" sibTransId="{E7D4A49E-A543-453A-9A6E-C27BD15A7DB4}"/>
    <dgm:cxn modelId="{668643EE-E343-45C1-91C4-0BB84E7B81CA}" type="presParOf" srcId="{E7761FA0-0EE9-4020-A97A-E3037449326D}" destId="{0622D99A-D2C0-433C-A1BA-7A7FF48119F9}" srcOrd="0" destOrd="0" presId="urn:microsoft.com/office/officeart/2005/8/layout/matrix2"/>
    <dgm:cxn modelId="{CB2003C9-8239-475E-8D73-D10B1AA59387}" type="presParOf" srcId="{E7761FA0-0EE9-4020-A97A-E3037449326D}" destId="{AB8A095C-99A8-4AB1-B466-3A0801443B9C}" srcOrd="1" destOrd="0" presId="urn:microsoft.com/office/officeart/2005/8/layout/matrix2"/>
    <dgm:cxn modelId="{864D35F5-33FC-436E-BB7C-C8B033C099FA}" type="presParOf" srcId="{E7761FA0-0EE9-4020-A97A-E3037449326D}" destId="{56F2F756-412C-40CA-B55D-5A653A92769D}" srcOrd="2" destOrd="0" presId="urn:microsoft.com/office/officeart/2005/8/layout/matrix2"/>
    <dgm:cxn modelId="{C6406E4F-158F-4D13-86CA-A7C231DBCA74}" type="presParOf" srcId="{E7761FA0-0EE9-4020-A97A-E3037449326D}" destId="{DDE0B8D1-C2C1-4E14-B2D1-2CD7D787DF18}" srcOrd="3" destOrd="0" presId="urn:microsoft.com/office/officeart/2005/8/layout/matrix2"/>
    <dgm:cxn modelId="{FAE0E1E4-4CE4-4078-BDCB-9569555BCA81}" type="presParOf" srcId="{E7761FA0-0EE9-4020-A97A-E3037449326D}" destId="{D977C697-EF55-47BC-9F8C-52910CD67782}"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5891223-8A0B-41CB-8BCC-0CCB4B4BBAEF}" type="doc">
      <dgm:prSet loTypeId="urn:microsoft.com/office/officeart/2005/8/layout/chart3" loCatId="relationship" qsTypeId="urn:microsoft.com/office/officeart/2005/8/quickstyle/simple1" qsCatId="simple" csTypeId="urn:microsoft.com/office/officeart/2005/8/colors/accent1_2" csCatId="accent1" phldr="1"/>
      <dgm:spPr/>
    </dgm:pt>
    <dgm:pt modelId="{00B5C7A6-6DA2-4DDF-AC5C-B89945F440B2}">
      <dgm:prSet phldrT="[Text]"/>
      <dgm:spPr/>
      <dgm:t>
        <a:bodyPr/>
        <a:lstStyle/>
        <a:p>
          <a:r>
            <a:rPr lang="en-IN" dirty="0"/>
            <a:t>Agriculture </a:t>
          </a:r>
        </a:p>
      </dgm:t>
    </dgm:pt>
    <dgm:pt modelId="{86F6B210-C4A6-4B90-8062-DF5FE414BF3A}" type="parTrans" cxnId="{027DC6D6-E53A-4D1E-B66A-D8C3FF8C4198}">
      <dgm:prSet/>
      <dgm:spPr/>
      <dgm:t>
        <a:bodyPr/>
        <a:lstStyle/>
        <a:p>
          <a:endParaRPr lang="en-IN"/>
        </a:p>
      </dgm:t>
    </dgm:pt>
    <dgm:pt modelId="{F4FECB94-A651-4FBB-87F7-2A7395E3B5A8}" type="sibTrans" cxnId="{027DC6D6-E53A-4D1E-B66A-D8C3FF8C4198}">
      <dgm:prSet/>
      <dgm:spPr/>
      <dgm:t>
        <a:bodyPr/>
        <a:lstStyle/>
        <a:p>
          <a:endParaRPr lang="en-IN"/>
        </a:p>
      </dgm:t>
    </dgm:pt>
    <dgm:pt modelId="{318CCB7E-67EF-423D-9AB3-2626B57DCDB6}">
      <dgm:prSet phldrT="[Text]"/>
      <dgm:spPr/>
      <dgm:t>
        <a:bodyPr/>
        <a:lstStyle/>
        <a:p>
          <a:r>
            <a:rPr lang="en-IN" dirty="0"/>
            <a:t>Metal </a:t>
          </a:r>
        </a:p>
      </dgm:t>
    </dgm:pt>
    <dgm:pt modelId="{AEFAF877-5E40-4A7E-AA6A-5DD163C73A99}" type="parTrans" cxnId="{3864B597-CB18-4E98-A841-31DB0ED15028}">
      <dgm:prSet/>
      <dgm:spPr/>
      <dgm:t>
        <a:bodyPr/>
        <a:lstStyle/>
        <a:p>
          <a:endParaRPr lang="en-IN"/>
        </a:p>
      </dgm:t>
    </dgm:pt>
    <dgm:pt modelId="{CC8FB68F-B9E2-48EC-A0D3-59C1CFB823C0}" type="sibTrans" cxnId="{3864B597-CB18-4E98-A841-31DB0ED15028}">
      <dgm:prSet/>
      <dgm:spPr/>
      <dgm:t>
        <a:bodyPr/>
        <a:lstStyle/>
        <a:p>
          <a:endParaRPr lang="en-IN"/>
        </a:p>
      </dgm:t>
    </dgm:pt>
    <dgm:pt modelId="{6DCEDC1F-0C3B-4C91-A3E0-74BD79CAE9EB}">
      <dgm:prSet phldrT="[Text]"/>
      <dgm:spPr/>
      <dgm:t>
        <a:bodyPr/>
        <a:lstStyle/>
        <a:p>
          <a:r>
            <a:rPr lang="en-IN" dirty="0"/>
            <a:t>Energy</a:t>
          </a:r>
        </a:p>
      </dgm:t>
    </dgm:pt>
    <dgm:pt modelId="{7DC29585-409E-42CC-BC4E-CBBCA4862A6C}" type="parTrans" cxnId="{0B31F36D-AFC0-480B-993F-9D3F66597097}">
      <dgm:prSet/>
      <dgm:spPr/>
      <dgm:t>
        <a:bodyPr/>
        <a:lstStyle/>
        <a:p>
          <a:endParaRPr lang="en-IN"/>
        </a:p>
      </dgm:t>
    </dgm:pt>
    <dgm:pt modelId="{78A503FD-AC27-41DC-91CD-039A3343DCF5}" type="sibTrans" cxnId="{0B31F36D-AFC0-480B-993F-9D3F66597097}">
      <dgm:prSet/>
      <dgm:spPr/>
      <dgm:t>
        <a:bodyPr/>
        <a:lstStyle/>
        <a:p>
          <a:endParaRPr lang="en-IN"/>
        </a:p>
      </dgm:t>
    </dgm:pt>
    <dgm:pt modelId="{7597F25F-2BD6-4076-98F6-A8F2FDD0C42D}">
      <dgm:prSet phldrT="[Text]"/>
      <dgm:spPr/>
      <dgm:t>
        <a:bodyPr/>
        <a:lstStyle/>
        <a:p>
          <a:r>
            <a:rPr lang="en-IN" dirty="0"/>
            <a:t>Animal</a:t>
          </a:r>
        </a:p>
      </dgm:t>
    </dgm:pt>
    <dgm:pt modelId="{2D7F2B31-DA35-4595-9AA1-88AA272C92DC}" type="parTrans" cxnId="{844486B3-48F9-40BC-8B99-A0C6FCE2B071}">
      <dgm:prSet/>
      <dgm:spPr/>
      <dgm:t>
        <a:bodyPr/>
        <a:lstStyle/>
        <a:p>
          <a:endParaRPr lang="en-IN"/>
        </a:p>
      </dgm:t>
    </dgm:pt>
    <dgm:pt modelId="{B1394BA9-B4F8-4757-B94C-96E7BCB2D88D}" type="sibTrans" cxnId="{844486B3-48F9-40BC-8B99-A0C6FCE2B071}">
      <dgm:prSet/>
      <dgm:spPr/>
      <dgm:t>
        <a:bodyPr/>
        <a:lstStyle/>
        <a:p>
          <a:endParaRPr lang="en-IN"/>
        </a:p>
      </dgm:t>
    </dgm:pt>
    <dgm:pt modelId="{2B54E653-1058-479F-AC6F-A44DD53EAAEC}" type="pres">
      <dgm:prSet presAssocID="{D5891223-8A0B-41CB-8BCC-0CCB4B4BBAEF}" presName="compositeShape" presStyleCnt="0">
        <dgm:presLayoutVars>
          <dgm:chMax val="7"/>
          <dgm:dir/>
          <dgm:resizeHandles val="exact"/>
        </dgm:presLayoutVars>
      </dgm:prSet>
      <dgm:spPr/>
    </dgm:pt>
    <dgm:pt modelId="{A4580D1F-5CDC-472D-B7D7-2EFBE0668F0F}" type="pres">
      <dgm:prSet presAssocID="{D5891223-8A0B-41CB-8BCC-0CCB4B4BBAEF}" presName="wedge1" presStyleLbl="node1" presStyleIdx="0" presStyleCnt="4"/>
      <dgm:spPr/>
    </dgm:pt>
    <dgm:pt modelId="{52B61BAA-F31C-493C-9435-6A8594F5F8BB}" type="pres">
      <dgm:prSet presAssocID="{D5891223-8A0B-41CB-8BCC-0CCB4B4BBAEF}" presName="wedge1Tx" presStyleLbl="node1" presStyleIdx="0" presStyleCnt="4">
        <dgm:presLayoutVars>
          <dgm:chMax val="0"/>
          <dgm:chPref val="0"/>
          <dgm:bulletEnabled val="1"/>
        </dgm:presLayoutVars>
      </dgm:prSet>
      <dgm:spPr/>
    </dgm:pt>
    <dgm:pt modelId="{6A1F8A57-0913-43E4-A788-2A1384D17353}" type="pres">
      <dgm:prSet presAssocID="{D5891223-8A0B-41CB-8BCC-0CCB4B4BBAEF}" presName="wedge2" presStyleLbl="node1" presStyleIdx="1" presStyleCnt="4"/>
      <dgm:spPr/>
    </dgm:pt>
    <dgm:pt modelId="{83D943E2-5838-4793-9B7E-606A69CB6BD2}" type="pres">
      <dgm:prSet presAssocID="{D5891223-8A0B-41CB-8BCC-0CCB4B4BBAEF}" presName="wedge2Tx" presStyleLbl="node1" presStyleIdx="1" presStyleCnt="4">
        <dgm:presLayoutVars>
          <dgm:chMax val="0"/>
          <dgm:chPref val="0"/>
          <dgm:bulletEnabled val="1"/>
        </dgm:presLayoutVars>
      </dgm:prSet>
      <dgm:spPr/>
    </dgm:pt>
    <dgm:pt modelId="{52120D2A-7B13-4E15-BC06-834DD714D974}" type="pres">
      <dgm:prSet presAssocID="{D5891223-8A0B-41CB-8BCC-0CCB4B4BBAEF}" presName="wedge3" presStyleLbl="node1" presStyleIdx="2" presStyleCnt="4"/>
      <dgm:spPr/>
    </dgm:pt>
    <dgm:pt modelId="{11DBFA7D-936B-4304-BF8D-594ED06DA1F5}" type="pres">
      <dgm:prSet presAssocID="{D5891223-8A0B-41CB-8BCC-0CCB4B4BBAEF}" presName="wedge3Tx" presStyleLbl="node1" presStyleIdx="2" presStyleCnt="4">
        <dgm:presLayoutVars>
          <dgm:chMax val="0"/>
          <dgm:chPref val="0"/>
          <dgm:bulletEnabled val="1"/>
        </dgm:presLayoutVars>
      </dgm:prSet>
      <dgm:spPr/>
    </dgm:pt>
    <dgm:pt modelId="{8B54318A-E19C-4871-90A7-B5EAFAA4D3B0}" type="pres">
      <dgm:prSet presAssocID="{D5891223-8A0B-41CB-8BCC-0CCB4B4BBAEF}" presName="wedge4" presStyleLbl="node1" presStyleIdx="3" presStyleCnt="4"/>
      <dgm:spPr/>
    </dgm:pt>
    <dgm:pt modelId="{6C34ED86-D500-4225-B070-1161AAE2EE5A}" type="pres">
      <dgm:prSet presAssocID="{D5891223-8A0B-41CB-8BCC-0CCB4B4BBAEF}" presName="wedge4Tx" presStyleLbl="node1" presStyleIdx="3" presStyleCnt="4">
        <dgm:presLayoutVars>
          <dgm:chMax val="0"/>
          <dgm:chPref val="0"/>
          <dgm:bulletEnabled val="1"/>
        </dgm:presLayoutVars>
      </dgm:prSet>
      <dgm:spPr/>
    </dgm:pt>
  </dgm:ptLst>
  <dgm:cxnLst>
    <dgm:cxn modelId="{FC359E02-0E1C-48E3-8D78-30FC3DB03DFC}" type="presOf" srcId="{00B5C7A6-6DA2-4DDF-AC5C-B89945F440B2}" destId="{A4580D1F-5CDC-472D-B7D7-2EFBE0668F0F}" srcOrd="0" destOrd="0" presId="urn:microsoft.com/office/officeart/2005/8/layout/chart3"/>
    <dgm:cxn modelId="{35BDDA1D-5CE1-4FA9-9FBC-6953D253D566}" type="presOf" srcId="{D5891223-8A0B-41CB-8BCC-0CCB4B4BBAEF}" destId="{2B54E653-1058-479F-AC6F-A44DD53EAAEC}" srcOrd="0" destOrd="0" presId="urn:microsoft.com/office/officeart/2005/8/layout/chart3"/>
    <dgm:cxn modelId="{73D9C42C-FA06-4168-8085-0A19DD8AAD37}" type="presOf" srcId="{00B5C7A6-6DA2-4DDF-AC5C-B89945F440B2}" destId="{52B61BAA-F31C-493C-9435-6A8594F5F8BB}" srcOrd="1" destOrd="0" presId="urn:microsoft.com/office/officeart/2005/8/layout/chart3"/>
    <dgm:cxn modelId="{8DF7205C-B3BC-4D36-ABD3-E50F5FC73E95}" type="presOf" srcId="{7597F25F-2BD6-4076-98F6-A8F2FDD0C42D}" destId="{8B54318A-E19C-4871-90A7-B5EAFAA4D3B0}" srcOrd="0" destOrd="0" presId="urn:microsoft.com/office/officeart/2005/8/layout/chart3"/>
    <dgm:cxn modelId="{135EA465-147D-4262-97E2-CEB412375E8E}" type="presOf" srcId="{6DCEDC1F-0C3B-4C91-A3E0-74BD79CAE9EB}" destId="{52120D2A-7B13-4E15-BC06-834DD714D974}" srcOrd="0" destOrd="0" presId="urn:microsoft.com/office/officeart/2005/8/layout/chart3"/>
    <dgm:cxn modelId="{0B31F36D-AFC0-480B-993F-9D3F66597097}" srcId="{D5891223-8A0B-41CB-8BCC-0CCB4B4BBAEF}" destId="{6DCEDC1F-0C3B-4C91-A3E0-74BD79CAE9EB}" srcOrd="2" destOrd="0" parTransId="{7DC29585-409E-42CC-BC4E-CBBCA4862A6C}" sibTransId="{78A503FD-AC27-41DC-91CD-039A3343DCF5}"/>
    <dgm:cxn modelId="{577FE187-C72C-45BE-892D-0BD2CCAC0B03}" type="presOf" srcId="{6DCEDC1F-0C3B-4C91-A3E0-74BD79CAE9EB}" destId="{11DBFA7D-936B-4304-BF8D-594ED06DA1F5}" srcOrd="1" destOrd="0" presId="urn:microsoft.com/office/officeart/2005/8/layout/chart3"/>
    <dgm:cxn modelId="{3864B597-CB18-4E98-A841-31DB0ED15028}" srcId="{D5891223-8A0B-41CB-8BCC-0CCB4B4BBAEF}" destId="{318CCB7E-67EF-423D-9AB3-2626B57DCDB6}" srcOrd="1" destOrd="0" parTransId="{AEFAF877-5E40-4A7E-AA6A-5DD163C73A99}" sibTransId="{CC8FB68F-B9E2-48EC-A0D3-59C1CFB823C0}"/>
    <dgm:cxn modelId="{844486B3-48F9-40BC-8B99-A0C6FCE2B071}" srcId="{D5891223-8A0B-41CB-8BCC-0CCB4B4BBAEF}" destId="{7597F25F-2BD6-4076-98F6-A8F2FDD0C42D}" srcOrd="3" destOrd="0" parTransId="{2D7F2B31-DA35-4595-9AA1-88AA272C92DC}" sibTransId="{B1394BA9-B4F8-4757-B94C-96E7BCB2D88D}"/>
    <dgm:cxn modelId="{34C896B4-475E-4B37-BFBF-5BDC022845F2}" type="presOf" srcId="{7597F25F-2BD6-4076-98F6-A8F2FDD0C42D}" destId="{6C34ED86-D500-4225-B070-1161AAE2EE5A}" srcOrd="1" destOrd="0" presId="urn:microsoft.com/office/officeart/2005/8/layout/chart3"/>
    <dgm:cxn modelId="{EBB660CA-2E81-49E2-A287-9BC53EDA4070}" type="presOf" srcId="{318CCB7E-67EF-423D-9AB3-2626B57DCDB6}" destId="{6A1F8A57-0913-43E4-A788-2A1384D17353}" srcOrd="0" destOrd="0" presId="urn:microsoft.com/office/officeart/2005/8/layout/chart3"/>
    <dgm:cxn modelId="{76598DCC-6096-4692-A5C0-A34E2C0C1F63}" type="presOf" srcId="{318CCB7E-67EF-423D-9AB3-2626B57DCDB6}" destId="{83D943E2-5838-4793-9B7E-606A69CB6BD2}" srcOrd="1" destOrd="0" presId="urn:microsoft.com/office/officeart/2005/8/layout/chart3"/>
    <dgm:cxn modelId="{027DC6D6-E53A-4D1E-B66A-D8C3FF8C4198}" srcId="{D5891223-8A0B-41CB-8BCC-0CCB4B4BBAEF}" destId="{00B5C7A6-6DA2-4DDF-AC5C-B89945F440B2}" srcOrd="0" destOrd="0" parTransId="{86F6B210-C4A6-4B90-8062-DF5FE414BF3A}" sibTransId="{F4FECB94-A651-4FBB-87F7-2A7395E3B5A8}"/>
    <dgm:cxn modelId="{D512C5F0-B798-4681-ADE3-0AA4139D5667}" type="presParOf" srcId="{2B54E653-1058-479F-AC6F-A44DD53EAAEC}" destId="{A4580D1F-5CDC-472D-B7D7-2EFBE0668F0F}" srcOrd="0" destOrd="0" presId="urn:microsoft.com/office/officeart/2005/8/layout/chart3"/>
    <dgm:cxn modelId="{58C650FB-F9D2-44AC-87B8-7D839752B2AF}" type="presParOf" srcId="{2B54E653-1058-479F-AC6F-A44DD53EAAEC}" destId="{52B61BAA-F31C-493C-9435-6A8594F5F8BB}" srcOrd="1" destOrd="0" presId="urn:microsoft.com/office/officeart/2005/8/layout/chart3"/>
    <dgm:cxn modelId="{1A63BB33-FABA-43F3-B733-86A523748022}" type="presParOf" srcId="{2B54E653-1058-479F-AC6F-A44DD53EAAEC}" destId="{6A1F8A57-0913-43E4-A788-2A1384D17353}" srcOrd="2" destOrd="0" presId="urn:microsoft.com/office/officeart/2005/8/layout/chart3"/>
    <dgm:cxn modelId="{CECED59D-07B9-48D3-9CF7-C9D5485E878B}" type="presParOf" srcId="{2B54E653-1058-479F-AC6F-A44DD53EAAEC}" destId="{83D943E2-5838-4793-9B7E-606A69CB6BD2}" srcOrd="3" destOrd="0" presId="urn:microsoft.com/office/officeart/2005/8/layout/chart3"/>
    <dgm:cxn modelId="{22B18308-9607-467E-9F29-A70208FEC507}" type="presParOf" srcId="{2B54E653-1058-479F-AC6F-A44DD53EAAEC}" destId="{52120D2A-7B13-4E15-BC06-834DD714D974}" srcOrd="4" destOrd="0" presId="urn:microsoft.com/office/officeart/2005/8/layout/chart3"/>
    <dgm:cxn modelId="{3948E645-038F-49DB-BD64-61D2C671D8DC}" type="presParOf" srcId="{2B54E653-1058-479F-AC6F-A44DD53EAAEC}" destId="{11DBFA7D-936B-4304-BF8D-594ED06DA1F5}" srcOrd="5" destOrd="0" presId="urn:microsoft.com/office/officeart/2005/8/layout/chart3"/>
    <dgm:cxn modelId="{C3E343F5-F938-4BA4-8728-F6477F704550}" type="presParOf" srcId="{2B54E653-1058-479F-AC6F-A44DD53EAAEC}" destId="{8B54318A-E19C-4871-90A7-B5EAFAA4D3B0}" srcOrd="6" destOrd="0" presId="urn:microsoft.com/office/officeart/2005/8/layout/chart3"/>
    <dgm:cxn modelId="{137BE476-BC43-4150-A88B-654A4B6DE4F5}" type="presParOf" srcId="{2B54E653-1058-479F-AC6F-A44DD53EAAEC}" destId="{6C34ED86-D500-4225-B070-1161AAE2EE5A}"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7CEB201-6EF5-43E8-9237-4CBE5A451588}"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n-IN"/>
        </a:p>
      </dgm:t>
    </dgm:pt>
    <dgm:pt modelId="{242F4099-36DB-4E21-8CA0-5E21C8460356}">
      <dgm:prSet/>
      <dgm:spPr/>
      <dgm:t>
        <a:bodyPr/>
        <a:lstStyle/>
        <a:p>
          <a:pPr rtl="0"/>
          <a:r>
            <a:rPr lang="en-IN" dirty="0"/>
            <a:t>Clearing Member</a:t>
          </a:r>
        </a:p>
      </dgm:t>
    </dgm:pt>
    <dgm:pt modelId="{4755A900-C47E-48C4-BC71-4AFABF3DFE76}" type="parTrans" cxnId="{1AC02F09-A214-4B48-A39C-167B311190B2}">
      <dgm:prSet/>
      <dgm:spPr/>
      <dgm:t>
        <a:bodyPr/>
        <a:lstStyle/>
        <a:p>
          <a:endParaRPr lang="en-IN"/>
        </a:p>
      </dgm:t>
    </dgm:pt>
    <dgm:pt modelId="{BFA7FB46-BDCC-4325-A8C7-97D8D1DEE5EF}" type="sibTrans" cxnId="{1AC02F09-A214-4B48-A39C-167B311190B2}">
      <dgm:prSet/>
      <dgm:spPr/>
      <dgm:t>
        <a:bodyPr/>
        <a:lstStyle/>
        <a:p>
          <a:endParaRPr lang="en-IN"/>
        </a:p>
      </dgm:t>
    </dgm:pt>
    <dgm:pt modelId="{44BA5FDB-DC67-46FF-B88A-8F43D5C23583}">
      <dgm:prSet/>
      <dgm:spPr/>
      <dgm:t>
        <a:bodyPr/>
        <a:lstStyle/>
        <a:p>
          <a:pPr rtl="0"/>
          <a:r>
            <a:rPr lang="en-IN" dirty="0"/>
            <a:t>Clearing Bank</a:t>
          </a:r>
        </a:p>
      </dgm:t>
    </dgm:pt>
    <dgm:pt modelId="{7DB413A4-2741-413A-AC39-0E7021C56271}" type="parTrans" cxnId="{111B420A-C35B-44A0-8D74-FFF26528A942}">
      <dgm:prSet/>
      <dgm:spPr/>
      <dgm:t>
        <a:bodyPr/>
        <a:lstStyle/>
        <a:p>
          <a:endParaRPr lang="en-IN"/>
        </a:p>
      </dgm:t>
    </dgm:pt>
    <dgm:pt modelId="{84FEC18C-E385-4CFD-A362-5FF2D1103194}" type="sibTrans" cxnId="{111B420A-C35B-44A0-8D74-FFF26528A942}">
      <dgm:prSet/>
      <dgm:spPr/>
      <dgm:t>
        <a:bodyPr/>
        <a:lstStyle/>
        <a:p>
          <a:endParaRPr lang="en-IN"/>
        </a:p>
      </dgm:t>
    </dgm:pt>
    <dgm:pt modelId="{C67CB6F5-A05A-47EF-8A79-FA783181DD74}">
      <dgm:prSet/>
      <dgm:spPr/>
      <dgm:t>
        <a:bodyPr/>
        <a:lstStyle/>
        <a:p>
          <a:pPr rtl="0"/>
          <a:r>
            <a:rPr lang="en-IN" dirty="0"/>
            <a:t>Custodians</a:t>
          </a:r>
        </a:p>
      </dgm:t>
    </dgm:pt>
    <dgm:pt modelId="{9267F203-4548-486E-9E16-6841C22B66EE}" type="parTrans" cxnId="{CAE2331E-2A37-4A7F-9930-4D432B30ECDA}">
      <dgm:prSet/>
      <dgm:spPr/>
      <dgm:t>
        <a:bodyPr/>
        <a:lstStyle/>
        <a:p>
          <a:endParaRPr lang="en-IN"/>
        </a:p>
      </dgm:t>
    </dgm:pt>
    <dgm:pt modelId="{2E591F58-3640-47B6-835B-B42E171EA4B2}" type="sibTrans" cxnId="{CAE2331E-2A37-4A7F-9930-4D432B30ECDA}">
      <dgm:prSet/>
      <dgm:spPr/>
      <dgm:t>
        <a:bodyPr/>
        <a:lstStyle/>
        <a:p>
          <a:endParaRPr lang="en-IN"/>
        </a:p>
      </dgm:t>
    </dgm:pt>
    <dgm:pt modelId="{6F89849A-2920-4A35-992D-0463B44AD722}">
      <dgm:prSet/>
      <dgm:spPr/>
      <dgm:t>
        <a:bodyPr/>
        <a:lstStyle/>
        <a:p>
          <a:pPr rtl="0"/>
          <a:r>
            <a:rPr lang="en-IN" dirty="0"/>
            <a:t>Depositories</a:t>
          </a:r>
        </a:p>
      </dgm:t>
    </dgm:pt>
    <dgm:pt modelId="{ACA5045D-92E3-4DDE-8E2F-D2E0E72EF63F}" type="parTrans" cxnId="{002A02BC-AD00-4047-92F9-47FA1769544E}">
      <dgm:prSet/>
      <dgm:spPr/>
      <dgm:t>
        <a:bodyPr/>
        <a:lstStyle/>
        <a:p>
          <a:endParaRPr lang="en-IN"/>
        </a:p>
      </dgm:t>
    </dgm:pt>
    <dgm:pt modelId="{E5560D6A-44CB-4D9A-8E50-492AC0EC053C}" type="sibTrans" cxnId="{002A02BC-AD00-4047-92F9-47FA1769544E}">
      <dgm:prSet/>
      <dgm:spPr/>
      <dgm:t>
        <a:bodyPr/>
        <a:lstStyle/>
        <a:p>
          <a:endParaRPr lang="en-IN"/>
        </a:p>
      </dgm:t>
    </dgm:pt>
    <dgm:pt modelId="{5A146C6B-C0A1-42D2-A528-9878DE791E02}">
      <dgm:prSet/>
      <dgm:spPr/>
      <dgm:t>
        <a:bodyPr/>
        <a:lstStyle/>
        <a:p>
          <a:pPr rtl="0"/>
          <a:r>
            <a:rPr lang="en-IN" dirty="0"/>
            <a:t>Professional Clearing Member</a:t>
          </a:r>
        </a:p>
      </dgm:t>
    </dgm:pt>
    <dgm:pt modelId="{5E90473B-FA56-43CD-AA3D-2AD0174EE09E}" type="parTrans" cxnId="{2857DB27-E17F-4606-8F00-E9E7F2E4F558}">
      <dgm:prSet/>
      <dgm:spPr/>
      <dgm:t>
        <a:bodyPr/>
        <a:lstStyle/>
        <a:p>
          <a:endParaRPr lang="en-IN"/>
        </a:p>
      </dgm:t>
    </dgm:pt>
    <dgm:pt modelId="{E397855B-EA1B-4010-8661-C558B09A1B41}" type="sibTrans" cxnId="{2857DB27-E17F-4606-8F00-E9E7F2E4F558}">
      <dgm:prSet/>
      <dgm:spPr/>
      <dgm:t>
        <a:bodyPr/>
        <a:lstStyle/>
        <a:p>
          <a:endParaRPr lang="en-IN"/>
        </a:p>
      </dgm:t>
    </dgm:pt>
    <dgm:pt modelId="{04BBD220-CB8D-4780-B071-A3F78C91EC2B}" type="pres">
      <dgm:prSet presAssocID="{17CEB201-6EF5-43E8-9237-4CBE5A451588}" presName="compositeShape" presStyleCnt="0">
        <dgm:presLayoutVars>
          <dgm:chMax val="7"/>
          <dgm:dir/>
          <dgm:resizeHandles val="exact"/>
        </dgm:presLayoutVars>
      </dgm:prSet>
      <dgm:spPr/>
    </dgm:pt>
    <dgm:pt modelId="{6FEBC702-5559-4075-B393-32441C2CFE1A}" type="pres">
      <dgm:prSet presAssocID="{242F4099-36DB-4E21-8CA0-5E21C8460356}" presName="circ1" presStyleLbl="vennNode1" presStyleIdx="0" presStyleCnt="5"/>
      <dgm:spPr/>
    </dgm:pt>
    <dgm:pt modelId="{2676382B-69B9-4D90-B0D4-9DBD96422A2D}" type="pres">
      <dgm:prSet presAssocID="{242F4099-36DB-4E21-8CA0-5E21C8460356}" presName="circ1Tx" presStyleLbl="revTx" presStyleIdx="0" presStyleCnt="0">
        <dgm:presLayoutVars>
          <dgm:chMax val="0"/>
          <dgm:chPref val="0"/>
          <dgm:bulletEnabled val="1"/>
        </dgm:presLayoutVars>
      </dgm:prSet>
      <dgm:spPr/>
    </dgm:pt>
    <dgm:pt modelId="{C1F3DB9B-D60D-457F-9BBB-5C7F13ABC36C}" type="pres">
      <dgm:prSet presAssocID="{44BA5FDB-DC67-46FF-B88A-8F43D5C23583}" presName="circ2" presStyleLbl="vennNode1" presStyleIdx="1" presStyleCnt="5"/>
      <dgm:spPr/>
    </dgm:pt>
    <dgm:pt modelId="{EE1D77F3-01DB-4649-8141-E948580B0BCD}" type="pres">
      <dgm:prSet presAssocID="{44BA5FDB-DC67-46FF-B88A-8F43D5C23583}" presName="circ2Tx" presStyleLbl="revTx" presStyleIdx="0" presStyleCnt="0">
        <dgm:presLayoutVars>
          <dgm:chMax val="0"/>
          <dgm:chPref val="0"/>
          <dgm:bulletEnabled val="1"/>
        </dgm:presLayoutVars>
      </dgm:prSet>
      <dgm:spPr/>
    </dgm:pt>
    <dgm:pt modelId="{E02E5161-A6C1-4756-8411-65F5183C8358}" type="pres">
      <dgm:prSet presAssocID="{C67CB6F5-A05A-47EF-8A79-FA783181DD74}" presName="circ3" presStyleLbl="vennNode1" presStyleIdx="2" presStyleCnt="5"/>
      <dgm:spPr/>
    </dgm:pt>
    <dgm:pt modelId="{AF17CC1B-4EB2-475F-B1A5-1DC5CFAB16DB}" type="pres">
      <dgm:prSet presAssocID="{C67CB6F5-A05A-47EF-8A79-FA783181DD74}" presName="circ3Tx" presStyleLbl="revTx" presStyleIdx="0" presStyleCnt="0">
        <dgm:presLayoutVars>
          <dgm:chMax val="0"/>
          <dgm:chPref val="0"/>
          <dgm:bulletEnabled val="1"/>
        </dgm:presLayoutVars>
      </dgm:prSet>
      <dgm:spPr/>
    </dgm:pt>
    <dgm:pt modelId="{01641B73-B803-4263-825C-2A877402DAFD}" type="pres">
      <dgm:prSet presAssocID="{6F89849A-2920-4A35-992D-0463B44AD722}" presName="circ4" presStyleLbl="vennNode1" presStyleIdx="3" presStyleCnt="5"/>
      <dgm:spPr/>
    </dgm:pt>
    <dgm:pt modelId="{4DF72A7F-2F4B-4DD7-B2DC-DD9E4201AC65}" type="pres">
      <dgm:prSet presAssocID="{6F89849A-2920-4A35-992D-0463B44AD722}" presName="circ4Tx" presStyleLbl="revTx" presStyleIdx="0" presStyleCnt="0">
        <dgm:presLayoutVars>
          <dgm:chMax val="0"/>
          <dgm:chPref val="0"/>
          <dgm:bulletEnabled val="1"/>
        </dgm:presLayoutVars>
      </dgm:prSet>
      <dgm:spPr/>
    </dgm:pt>
    <dgm:pt modelId="{031CB762-2804-42D9-A6A9-4CAE3EC39950}" type="pres">
      <dgm:prSet presAssocID="{5A146C6B-C0A1-42D2-A528-9878DE791E02}" presName="circ5" presStyleLbl="vennNode1" presStyleIdx="4" presStyleCnt="5"/>
      <dgm:spPr/>
    </dgm:pt>
    <dgm:pt modelId="{5E5216BC-12A5-485A-82F0-EEEAC807A37D}" type="pres">
      <dgm:prSet presAssocID="{5A146C6B-C0A1-42D2-A528-9878DE791E02}" presName="circ5Tx" presStyleLbl="revTx" presStyleIdx="0" presStyleCnt="0">
        <dgm:presLayoutVars>
          <dgm:chMax val="0"/>
          <dgm:chPref val="0"/>
          <dgm:bulletEnabled val="1"/>
        </dgm:presLayoutVars>
      </dgm:prSet>
      <dgm:spPr/>
    </dgm:pt>
  </dgm:ptLst>
  <dgm:cxnLst>
    <dgm:cxn modelId="{1AC02F09-A214-4B48-A39C-167B311190B2}" srcId="{17CEB201-6EF5-43E8-9237-4CBE5A451588}" destId="{242F4099-36DB-4E21-8CA0-5E21C8460356}" srcOrd="0" destOrd="0" parTransId="{4755A900-C47E-48C4-BC71-4AFABF3DFE76}" sibTransId="{BFA7FB46-BDCC-4325-A8C7-97D8D1DEE5EF}"/>
    <dgm:cxn modelId="{79816309-BD9E-4D0A-8032-F3FF25EA2E8F}" type="presOf" srcId="{C67CB6F5-A05A-47EF-8A79-FA783181DD74}" destId="{AF17CC1B-4EB2-475F-B1A5-1DC5CFAB16DB}" srcOrd="0" destOrd="0" presId="urn:microsoft.com/office/officeart/2005/8/layout/venn1"/>
    <dgm:cxn modelId="{111B420A-C35B-44A0-8D74-FFF26528A942}" srcId="{17CEB201-6EF5-43E8-9237-4CBE5A451588}" destId="{44BA5FDB-DC67-46FF-B88A-8F43D5C23583}" srcOrd="1" destOrd="0" parTransId="{7DB413A4-2741-413A-AC39-0E7021C56271}" sibTransId="{84FEC18C-E385-4CFD-A362-5FF2D1103194}"/>
    <dgm:cxn modelId="{A39F6015-B8F7-4BDB-983E-34009E21FE91}" type="presOf" srcId="{44BA5FDB-DC67-46FF-B88A-8F43D5C23583}" destId="{EE1D77F3-01DB-4649-8141-E948580B0BCD}" srcOrd="0" destOrd="0" presId="urn:microsoft.com/office/officeart/2005/8/layout/venn1"/>
    <dgm:cxn modelId="{CAE2331E-2A37-4A7F-9930-4D432B30ECDA}" srcId="{17CEB201-6EF5-43E8-9237-4CBE5A451588}" destId="{C67CB6F5-A05A-47EF-8A79-FA783181DD74}" srcOrd="2" destOrd="0" parTransId="{9267F203-4548-486E-9E16-6841C22B66EE}" sibTransId="{2E591F58-3640-47B6-835B-B42E171EA4B2}"/>
    <dgm:cxn modelId="{9913C223-A60A-47F4-9FFC-59B321A91D66}" type="presOf" srcId="{6F89849A-2920-4A35-992D-0463B44AD722}" destId="{4DF72A7F-2F4B-4DD7-B2DC-DD9E4201AC65}" srcOrd="0" destOrd="0" presId="urn:microsoft.com/office/officeart/2005/8/layout/venn1"/>
    <dgm:cxn modelId="{2857DB27-E17F-4606-8F00-E9E7F2E4F558}" srcId="{17CEB201-6EF5-43E8-9237-4CBE5A451588}" destId="{5A146C6B-C0A1-42D2-A528-9878DE791E02}" srcOrd="4" destOrd="0" parTransId="{5E90473B-FA56-43CD-AA3D-2AD0174EE09E}" sibTransId="{E397855B-EA1B-4010-8661-C558B09A1B41}"/>
    <dgm:cxn modelId="{D9A13647-F366-427C-8F87-A4B8FDBB06B3}" type="presOf" srcId="{5A146C6B-C0A1-42D2-A528-9878DE791E02}" destId="{5E5216BC-12A5-485A-82F0-EEEAC807A37D}" srcOrd="0" destOrd="0" presId="urn:microsoft.com/office/officeart/2005/8/layout/venn1"/>
    <dgm:cxn modelId="{D4C32E79-340B-4CF0-B60B-C77FE010AA8A}" type="presOf" srcId="{17CEB201-6EF5-43E8-9237-4CBE5A451588}" destId="{04BBD220-CB8D-4780-B071-A3F78C91EC2B}" srcOrd="0" destOrd="0" presId="urn:microsoft.com/office/officeart/2005/8/layout/venn1"/>
    <dgm:cxn modelId="{A1E6B3B8-0CCA-4DBA-BF02-680A3226C40C}" type="presOf" srcId="{242F4099-36DB-4E21-8CA0-5E21C8460356}" destId="{2676382B-69B9-4D90-B0D4-9DBD96422A2D}" srcOrd="0" destOrd="0" presId="urn:microsoft.com/office/officeart/2005/8/layout/venn1"/>
    <dgm:cxn modelId="{002A02BC-AD00-4047-92F9-47FA1769544E}" srcId="{17CEB201-6EF5-43E8-9237-4CBE5A451588}" destId="{6F89849A-2920-4A35-992D-0463B44AD722}" srcOrd="3" destOrd="0" parTransId="{ACA5045D-92E3-4DDE-8E2F-D2E0E72EF63F}" sibTransId="{E5560D6A-44CB-4D9A-8E50-492AC0EC053C}"/>
    <dgm:cxn modelId="{9687B49A-F9E0-4A57-B9D3-EFF573754D70}" type="presParOf" srcId="{04BBD220-CB8D-4780-B071-A3F78C91EC2B}" destId="{6FEBC702-5559-4075-B393-32441C2CFE1A}" srcOrd="0" destOrd="0" presId="urn:microsoft.com/office/officeart/2005/8/layout/venn1"/>
    <dgm:cxn modelId="{3C85A317-21EF-4543-9584-5D1876DD1B7C}" type="presParOf" srcId="{04BBD220-CB8D-4780-B071-A3F78C91EC2B}" destId="{2676382B-69B9-4D90-B0D4-9DBD96422A2D}" srcOrd="1" destOrd="0" presId="urn:microsoft.com/office/officeart/2005/8/layout/venn1"/>
    <dgm:cxn modelId="{6D1D8005-2A72-47EB-B664-4993F88400E2}" type="presParOf" srcId="{04BBD220-CB8D-4780-B071-A3F78C91EC2B}" destId="{C1F3DB9B-D60D-457F-9BBB-5C7F13ABC36C}" srcOrd="2" destOrd="0" presId="urn:microsoft.com/office/officeart/2005/8/layout/venn1"/>
    <dgm:cxn modelId="{59925EFA-46BC-4D6A-AD13-03A9696D0296}" type="presParOf" srcId="{04BBD220-CB8D-4780-B071-A3F78C91EC2B}" destId="{EE1D77F3-01DB-4649-8141-E948580B0BCD}" srcOrd="3" destOrd="0" presId="urn:microsoft.com/office/officeart/2005/8/layout/venn1"/>
    <dgm:cxn modelId="{004B7CDE-B39E-43CC-A8E8-0884EC65FDF7}" type="presParOf" srcId="{04BBD220-CB8D-4780-B071-A3F78C91EC2B}" destId="{E02E5161-A6C1-4756-8411-65F5183C8358}" srcOrd="4" destOrd="0" presId="urn:microsoft.com/office/officeart/2005/8/layout/venn1"/>
    <dgm:cxn modelId="{EC98521C-60CC-460F-96C0-FA68FCAA23F4}" type="presParOf" srcId="{04BBD220-CB8D-4780-B071-A3F78C91EC2B}" destId="{AF17CC1B-4EB2-475F-B1A5-1DC5CFAB16DB}" srcOrd="5" destOrd="0" presId="urn:microsoft.com/office/officeart/2005/8/layout/venn1"/>
    <dgm:cxn modelId="{37487AD3-8C0F-473E-A3E3-FA2E78611385}" type="presParOf" srcId="{04BBD220-CB8D-4780-B071-A3F78C91EC2B}" destId="{01641B73-B803-4263-825C-2A877402DAFD}" srcOrd="6" destOrd="0" presId="urn:microsoft.com/office/officeart/2005/8/layout/venn1"/>
    <dgm:cxn modelId="{3026E676-90A3-4ADE-B29C-2ED0F68DA5CC}" type="presParOf" srcId="{04BBD220-CB8D-4780-B071-A3F78C91EC2B}" destId="{4DF72A7F-2F4B-4DD7-B2DC-DD9E4201AC65}" srcOrd="7" destOrd="0" presId="urn:microsoft.com/office/officeart/2005/8/layout/venn1"/>
    <dgm:cxn modelId="{AD94BC84-5EC0-4BE5-9DFD-D79A6F3AD23F}" type="presParOf" srcId="{04BBD220-CB8D-4780-B071-A3F78C91EC2B}" destId="{031CB762-2804-42D9-A6A9-4CAE3EC39950}" srcOrd="8" destOrd="0" presId="urn:microsoft.com/office/officeart/2005/8/layout/venn1"/>
    <dgm:cxn modelId="{54057429-DD9A-450D-9FFD-369278BD93F1}" type="presParOf" srcId="{04BBD220-CB8D-4780-B071-A3F78C91EC2B}" destId="{5E5216BC-12A5-485A-82F0-EEEAC807A37D}"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6BEB92-C607-4F19-BDD0-2DC436514FAA}">
      <dsp:nvSpPr>
        <dsp:cNvPr id="0" name=""/>
        <dsp:cNvSpPr/>
      </dsp:nvSpPr>
      <dsp:spPr>
        <a:xfrm>
          <a:off x="1638299" y="0"/>
          <a:ext cx="4953000" cy="4953000"/>
        </a:xfrm>
        <a:prstGeom prst="diamond">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4F6BD2-D643-4BB3-8EB9-8DC2489BD146}">
      <dsp:nvSpPr>
        <dsp:cNvPr id="0" name=""/>
        <dsp:cNvSpPr/>
      </dsp:nvSpPr>
      <dsp:spPr>
        <a:xfrm>
          <a:off x="2108834" y="470535"/>
          <a:ext cx="1931670" cy="193167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solidFill>
                <a:schemeClr val="tx1"/>
              </a:solidFill>
            </a:rPr>
            <a:t>Replacement Cost Risk</a:t>
          </a:r>
        </a:p>
      </dsp:txBody>
      <dsp:txXfrm>
        <a:off x="2203130" y="564831"/>
        <a:ext cx="1743078" cy="1743078"/>
      </dsp:txXfrm>
    </dsp:sp>
    <dsp:sp modelId="{69C459AF-ECCE-49F1-9DDE-9091916471EE}">
      <dsp:nvSpPr>
        <dsp:cNvPr id="0" name=""/>
        <dsp:cNvSpPr/>
      </dsp:nvSpPr>
      <dsp:spPr>
        <a:xfrm>
          <a:off x="4189095" y="470535"/>
          <a:ext cx="1931670" cy="1931670"/>
        </a:xfrm>
        <a:prstGeom prst="round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solidFill>
                <a:schemeClr val="tx1"/>
              </a:solidFill>
            </a:rPr>
            <a:t>Liquidity Risk</a:t>
          </a:r>
        </a:p>
      </dsp:txBody>
      <dsp:txXfrm>
        <a:off x="4283391" y="564831"/>
        <a:ext cx="1743078" cy="1743078"/>
      </dsp:txXfrm>
    </dsp:sp>
    <dsp:sp modelId="{6F8393B3-7458-49E9-AF90-1FD48E494B34}">
      <dsp:nvSpPr>
        <dsp:cNvPr id="0" name=""/>
        <dsp:cNvSpPr/>
      </dsp:nvSpPr>
      <dsp:spPr>
        <a:xfrm>
          <a:off x="2108834" y="2550795"/>
          <a:ext cx="1931670" cy="1931670"/>
        </a:xfrm>
        <a:prstGeom prst="round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solidFill>
                <a:schemeClr val="tx1"/>
              </a:solidFill>
            </a:rPr>
            <a:t>Physical Risk  (Delivery) </a:t>
          </a:r>
        </a:p>
      </dsp:txBody>
      <dsp:txXfrm>
        <a:off x="2203130" y="2645091"/>
        <a:ext cx="1743078" cy="1743078"/>
      </dsp:txXfrm>
    </dsp:sp>
    <dsp:sp modelId="{F2A6F8F3-8DD4-4159-8B11-1A05250124DC}">
      <dsp:nvSpPr>
        <dsp:cNvPr id="0" name=""/>
        <dsp:cNvSpPr/>
      </dsp:nvSpPr>
      <dsp:spPr>
        <a:xfrm>
          <a:off x="4189095" y="2550795"/>
          <a:ext cx="1931670" cy="193167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solidFill>
                <a:schemeClr val="tx1"/>
              </a:solidFill>
            </a:rPr>
            <a:t>Operational Risk</a:t>
          </a:r>
        </a:p>
      </dsp:txBody>
      <dsp:txXfrm>
        <a:off x="4283391" y="2645091"/>
        <a:ext cx="1743078" cy="17430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EB50C-F31A-4F7E-8CC8-EA95147B6647}">
      <dsp:nvSpPr>
        <dsp:cNvPr id="0" name=""/>
        <dsp:cNvSpPr/>
      </dsp:nvSpPr>
      <dsp:spPr>
        <a:xfrm>
          <a:off x="40" y="48447"/>
          <a:ext cx="3845569" cy="547200"/>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IN" sz="1900" b="1" kern="1200" dirty="0"/>
            <a:t>NICR</a:t>
          </a:r>
        </a:p>
      </dsp:txBody>
      <dsp:txXfrm>
        <a:off x="40" y="48447"/>
        <a:ext cx="3845569" cy="547200"/>
      </dsp:txXfrm>
    </dsp:sp>
    <dsp:sp modelId="{FF71D054-1A88-452C-8C0E-1A57DDA90B34}">
      <dsp:nvSpPr>
        <dsp:cNvPr id="0" name=""/>
        <dsp:cNvSpPr/>
      </dsp:nvSpPr>
      <dsp:spPr>
        <a:xfrm>
          <a:off x="40" y="595647"/>
          <a:ext cx="3845569" cy="4232704"/>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IN" sz="1900" kern="1200" dirty="0"/>
            <a:t>NCDEX Institute of Commodity Market &amp; Research</a:t>
          </a:r>
        </a:p>
        <a:p>
          <a:pPr marL="171450" lvl="1" indent="-171450" algn="l" defTabSz="844550">
            <a:lnSpc>
              <a:spcPct val="90000"/>
            </a:lnSpc>
            <a:spcBef>
              <a:spcPct val="0"/>
            </a:spcBef>
            <a:spcAft>
              <a:spcPct val="15000"/>
            </a:spcAft>
            <a:buChar char="•"/>
          </a:pPr>
          <a:r>
            <a:rPr lang="en-IN" sz="1900" kern="1200" dirty="0"/>
            <a:t>NCDEX Commodity Certification</a:t>
          </a:r>
        </a:p>
        <a:p>
          <a:pPr marL="171450" lvl="1" indent="-171450" algn="l" defTabSz="844550">
            <a:lnSpc>
              <a:spcPct val="90000"/>
            </a:lnSpc>
            <a:spcBef>
              <a:spcPct val="0"/>
            </a:spcBef>
            <a:spcAft>
              <a:spcPct val="15000"/>
            </a:spcAft>
            <a:buChar char="•"/>
          </a:pPr>
          <a:r>
            <a:rPr lang="en-IN" sz="1900" kern="1200" dirty="0"/>
            <a:t>40+ Centres</a:t>
          </a:r>
        </a:p>
        <a:p>
          <a:pPr marL="171450" lvl="1" indent="-171450" algn="l" defTabSz="844550">
            <a:lnSpc>
              <a:spcPct val="90000"/>
            </a:lnSpc>
            <a:spcBef>
              <a:spcPct val="0"/>
            </a:spcBef>
            <a:spcAft>
              <a:spcPct val="15000"/>
            </a:spcAft>
            <a:buChar char="•"/>
          </a:pPr>
          <a:r>
            <a:rPr lang="en-IN" sz="1900" kern="1200" dirty="0"/>
            <a:t>Self Study Course : Academic &amp; Applied Knowledge</a:t>
          </a:r>
        </a:p>
        <a:p>
          <a:pPr marL="171450" lvl="1" indent="-171450" algn="l" defTabSz="844550">
            <a:lnSpc>
              <a:spcPct val="90000"/>
            </a:lnSpc>
            <a:spcBef>
              <a:spcPct val="0"/>
            </a:spcBef>
            <a:spcAft>
              <a:spcPct val="15000"/>
            </a:spcAft>
            <a:buChar char="•"/>
          </a:pPr>
          <a:r>
            <a:rPr lang="en-IN" sz="1900" kern="1200" dirty="0"/>
            <a:t>Printed Study Material &amp; Online E-Learning.  </a:t>
          </a:r>
        </a:p>
      </dsp:txBody>
      <dsp:txXfrm>
        <a:off x="40" y="595647"/>
        <a:ext cx="3845569" cy="4232704"/>
      </dsp:txXfrm>
    </dsp:sp>
    <dsp:sp modelId="{FDE45C35-7A35-4DB1-8C21-2052220A2E36}">
      <dsp:nvSpPr>
        <dsp:cNvPr id="0" name=""/>
        <dsp:cNvSpPr/>
      </dsp:nvSpPr>
      <dsp:spPr>
        <a:xfrm>
          <a:off x="4383989" y="48447"/>
          <a:ext cx="3845569" cy="547200"/>
        </a:xfrm>
        <a:prstGeom prst="rect">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IN" sz="1900" b="1" kern="1200" dirty="0"/>
            <a:t>IIBF</a:t>
          </a:r>
        </a:p>
      </dsp:txBody>
      <dsp:txXfrm>
        <a:off x="4383989" y="48447"/>
        <a:ext cx="3845569" cy="547200"/>
      </dsp:txXfrm>
    </dsp:sp>
    <dsp:sp modelId="{77B81ED4-8884-4450-B71B-8832D6A359FA}">
      <dsp:nvSpPr>
        <dsp:cNvPr id="0" name=""/>
        <dsp:cNvSpPr/>
      </dsp:nvSpPr>
      <dsp:spPr>
        <a:xfrm>
          <a:off x="4383989" y="595647"/>
          <a:ext cx="3845569" cy="4232704"/>
        </a:xfrm>
        <a:prstGeom prst="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IN" sz="1900" kern="1200" dirty="0"/>
            <a:t>Indian Institute of Banking &amp; Finance</a:t>
          </a:r>
        </a:p>
        <a:p>
          <a:pPr marL="171450" lvl="1" indent="-171450" algn="l" defTabSz="844550">
            <a:lnSpc>
              <a:spcPct val="90000"/>
            </a:lnSpc>
            <a:spcBef>
              <a:spcPct val="0"/>
            </a:spcBef>
            <a:spcAft>
              <a:spcPct val="15000"/>
            </a:spcAft>
            <a:buChar char="•"/>
          </a:pPr>
          <a:r>
            <a:rPr lang="en-IN" sz="1900" kern="1200" dirty="0"/>
            <a:t>IIB : The Indian Institute of Bankers (Old)</a:t>
          </a:r>
        </a:p>
        <a:p>
          <a:pPr marL="171450" lvl="1" indent="-171450" algn="l" defTabSz="844550">
            <a:lnSpc>
              <a:spcPct val="90000"/>
            </a:lnSpc>
            <a:spcBef>
              <a:spcPct val="0"/>
            </a:spcBef>
            <a:spcAft>
              <a:spcPct val="15000"/>
            </a:spcAft>
            <a:buChar char="•"/>
          </a:pPr>
          <a:r>
            <a:rPr lang="en-IN" sz="1900" kern="1200" dirty="0"/>
            <a:t>Professional Body of Bank , FI’s, &amp; their Employees in India</a:t>
          </a:r>
        </a:p>
        <a:p>
          <a:pPr marL="171450" lvl="1" indent="-171450" algn="l" defTabSz="844550">
            <a:lnSpc>
              <a:spcPct val="90000"/>
            </a:lnSpc>
            <a:spcBef>
              <a:spcPct val="0"/>
            </a:spcBef>
            <a:spcAft>
              <a:spcPct val="15000"/>
            </a:spcAft>
            <a:buChar char="•"/>
          </a:pPr>
          <a:r>
            <a:rPr lang="en-IN" sz="1900" kern="1200" dirty="0"/>
            <a:t>Flagship Course : JAIIB – Junior Associate of Indian Institute of Bankers, CAIIB – Certified Associates of IIB</a:t>
          </a:r>
        </a:p>
        <a:p>
          <a:pPr marL="171450" lvl="1" indent="-171450" algn="l" defTabSz="844550">
            <a:lnSpc>
              <a:spcPct val="90000"/>
            </a:lnSpc>
            <a:spcBef>
              <a:spcPct val="0"/>
            </a:spcBef>
            <a:spcAft>
              <a:spcPct val="15000"/>
            </a:spcAft>
            <a:buChar char="•"/>
          </a:pPr>
          <a:r>
            <a:rPr lang="en-IN" sz="1900" kern="1200" dirty="0"/>
            <a:t>DBF : Diploma in Banking &amp; Finance (For All)</a:t>
          </a:r>
        </a:p>
        <a:p>
          <a:pPr marL="171450" lvl="1" indent="-171450" algn="l" defTabSz="844550">
            <a:lnSpc>
              <a:spcPct val="90000"/>
            </a:lnSpc>
            <a:spcBef>
              <a:spcPct val="0"/>
            </a:spcBef>
            <a:spcAft>
              <a:spcPct val="15000"/>
            </a:spcAft>
            <a:buChar char="•"/>
          </a:pPr>
          <a:r>
            <a:rPr lang="en-IN" sz="1900" kern="1200" dirty="0"/>
            <a:t>DCD : Diploma in Commodity Derivatives (For All)</a:t>
          </a:r>
        </a:p>
      </dsp:txBody>
      <dsp:txXfrm>
        <a:off x="4383989" y="595647"/>
        <a:ext cx="3845569" cy="42327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613116-5BD3-4B50-BC5C-71AB169A3FB9}">
      <dsp:nvSpPr>
        <dsp:cNvPr id="0" name=""/>
        <dsp:cNvSpPr/>
      </dsp:nvSpPr>
      <dsp:spPr>
        <a:xfrm>
          <a:off x="218598" y="3274"/>
          <a:ext cx="2435125" cy="1461075"/>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IN" sz="3700" kern="1200" dirty="0">
              <a:solidFill>
                <a:schemeClr val="tx1"/>
              </a:solidFill>
            </a:rPr>
            <a:t>Opening Price</a:t>
          </a:r>
        </a:p>
      </dsp:txBody>
      <dsp:txXfrm>
        <a:off x="218598" y="3274"/>
        <a:ext cx="2435125" cy="1461075"/>
      </dsp:txXfrm>
    </dsp:sp>
    <dsp:sp modelId="{996BA73B-118A-424D-9BB0-32902A9B4D86}">
      <dsp:nvSpPr>
        <dsp:cNvPr id="0" name=""/>
        <dsp:cNvSpPr/>
      </dsp:nvSpPr>
      <dsp:spPr>
        <a:xfrm>
          <a:off x="2897237" y="3274"/>
          <a:ext cx="2435125" cy="1461075"/>
        </a:xfrm>
        <a:prstGeom prst="rect">
          <a:avLst/>
        </a:prstGeom>
        <a:solidFill>
          <a:schemeClr val="accent4">
            <a:hueOff val="-637824"/>
            <a:satOff val="3843"/>
            <a:lumOff val="30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IN" sz="3700" kern="1200" dirty="0">
              <a:solidFill>
                <a:schemeClr val="tx1"/>
              </a:solidFill>
            </a:rPr>
            <a:t>Closing Price</a:t>
          </a:r>
        </a:p>
      </dsp:txBody>
      <dsp:txXfrm>
        <a:off x="2897237" y="3274"/>
        <a:ext cx="2435125" cy="1461075"/>
      </dsp:txXfrm>
    </dsp:sp>
    <dsp:sp modelId="{589EC17A-CF3C-4D2F-9185-50E186D8FBCF}">
      <dsp:nvSpPr>
        <dsp:cNvPr id="0" name=""/>
        <dsp:cNvSpPr/>
      </dsp:nvSpPr>
      <dsp:spPr>
        <a:xfrm>
          <a:off x="5575875" y="3274"/>
          <a:ext cx="2435125" cy="1461075"/>
        </a:xfrm>
        <a:prstGeom prst="rect">
          <a:avLst/>
        </a:prstGeom>
        <a:solidFill>
          <a:schemeClr val="accent4">
            <a:hueOff val="-1275649"/>
            <a:satOff val="7685"/>
            <a:lumOff val="61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IN" sz="3700" kern="1200" dirty="0">
              <a:solidFill>
                <a:schemeClr val="tx1"/>
              </a:solidFill>
            </a:rPr>
            <a:t>High Price </a:t>
          </a:r>
        </a:p>
      </dsp:txBody>
      <dsp:txXfrm>
        <a:off x="5575875" y="3274"/>
        <a:ext cx="2435125" cy="1461075"/>
      </dsp:txXfrm>
    </dsp:sp>
    <dsp:sp modelId="{7D651EC4-3506-426B-876A-EF800F403084}">
      <dsp:nvSpPr>
        <dsp:cNvPr id="0" name=""/>
        <dsp:cNvSpPr/>
      </dsp:nvSpPr>
      <dsp:spPr>
        <a:xfrm>
          <a:off x="218598" y="1707862"/>
          <a:ext cx="2435125" cy="1461075"/>
        </a:xfrm>
        <a:prstGeom prst="rect">
          <a:avLst/>
        </a:prstGeom>
        <a:solidFill>
          <a:schemeClr val="accent4">
            <a:hueOff val="-1913473"/>
            <a:satOff val="11528"/>
            <a:lumOff val="92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IN" sz="3700" kern="1200" dirty="0">
              <a:solidFill>
                <a:schemeClr val="tx1"/>
              </a:solidFill>
            </a:rPr>
            <a:t>Low Price</a:t>
          </a:r>
        </a:p>
      </dsp:txBody>
      <dsp:txXfrm>
        <a:off x="218598" y="1707862"/>
        <a:ext cx="2435125" cy="1461075"/>
      </dsp:txXfrm>
    </dsp:sp>
    <dsp:sp modelId="{42BDBB13-6ECB-4A6F-933F-67F5D4C8DBCA}">
      <dsp:nvSpPr>
        <dsp:cNvPr id="0" name=""/>
        <dsp:cNvSpPr/>
      </dsp:nvSpPr>
      <dsp:spPr>
        <a:xfrm>
          <a:off x="2897237" y="1707862"/>
          <a:ext cx="2435125" cy="1461075"/>
        </a:xfrm>
        <a:prstGeom prst="rect">
          <a:avLst/>
        </a:prstGeom>
        <a:solidFill>
          <a:schemeClr val="accent4">
            <a:hueOff val="-2551297"/>
            <a:satOff val="15371"/>
            <a:lumOff val="123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IN" sz="3700" kern="1200" dirty="0">
              <a:solidFill>
                <a:schemeClr val="tx1"/>
              </a:solidFill>
            </a:rPr>
            <a:t>Settlement Price</a:t>
          </a:r>
        </a:p>
      </dsp:txBody>
      <dsp:txXfrm>
        <a:off x="2897237" y="1707862"/>
        <a:ext cx="2435125" cy="1461075"/>
      </dsp:txXfrm>
    </dsp:sp>
    <dsp:sp modelId="{F7F02799-D4DC-4092-9466-B1D9CCD7B0EF}">
      <dsp:nvSpPr>
        <dsp:cNvPr id="0" name=""/>
        <dsp:cNvSpPr/>
      </dsp:nvSpPr>
      <dsp:spPr>
        <a:xfrm>
          <a:off x="5575875" y="1707862"/>
          <a:ext cx="2435125" cy="1461075"/>
        </a:xfrm>
        <a:prstGeom prst="rect">
          <a:avLst/>
        </a:prstGeom>
        <a:solidFill>
          <a:schemeClr val="accent4">
            <a:hueOff val="-3189121"/>
            <a:satOff val="19214"/>
            <a:lumOff val="154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IN" sz="3700" kern="1200" dirty="0">
              <a:solidFill>
                <a:schemeClr val="tx1"/>
              </a:solidFill>
            </a:rPr>
            <a:t>Change</a:t>
          </a:r>
        </a:p>
      </dsp:txBody>
      <dsp:txXfrm>
        <a:off x="5575875" y="1707862"/>
        <a:ext cx="2435125" cy="1461075"/>
      </dsp:txXfrm>
    </dsp:sp>
    <dsp:sp modelId="{3FB5AB9F-482C-48C9-B1F3-8CF1DEEB17EF}">
      <dsp:nvSpPr>
        <dsp:cNvPr id="0" name=""/>
        <dsp:cNvSpPr/>
      </dsp:nvSpPr>
      <dsp:spPr>
        <a:xfrm>
          <a:off x="1557917" y="3412450"/>
          <a:ext cx="2435125" cy="1461075"/>
        </a:xfrm>
        <a:prstGeom prst="rect">
          <a:avLst/>
        </a:prstGeom>
        <a:solidFill>
          <a:schemeClr val="accent4">
            <a:hueOff val="-3826945"/>
            <a:satOff val="23056"/>
            <a:lumOff val="184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IN" sz="3700" kern="1200" dirty="0">
              <a:solidFill>
                <a:schemeClr val="tx1"/>
              </a:solidFill>
            </a:rPr>
            <a:t>Lifetime High / Low</a:t>
          </a:r>
        </a:p>
      </dsp:txBody>
      <dsp:txXfrm>
        <a:off x="1557917" y="3412450"/>
        <a:ext cx="2435125" cy="1461075"/>
      </dsp:txXfrm>
    </dsp:sp>
    <dsp:sp modelId="{1537DEAF-331C-4842-A9A2-A1497ABAB780}">
      <dsp:nvSpPr>
        <dsp:cNvPr id="0" name=""/>
        <dsp:cNvSpPr/>
      </dsp:nvSpPr>
      <dsp:spPr>
        <a:xfrm>
          <a:off x="4236556" y="3412450"/>
          <a:ext cx="2435125" cy="1461075"/>
        </a:xfrm>
        <a:prstGeom prst="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IN" sz="3700" kern="1200" dirty="0">
              <a:solidFill>
                <a:schemeClr val="tx1"/>
              </a:solidFill>
            </a:rPr>
            <a:t>Open Interest</a:t>
          </a:r>
        </a:p>
      </dsp:txBody>
      <dsp:txXfrm>
        <a:off x="4236556" y="3412450"/>
        <a:ext cx="2435125" cy="1461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2A131A-DAF5-40AE-9F34-BD19AB4E1C14}">
      <dsp:nvSpPr>
        <dsp:cNvPr id="0" name=""/>
        <dsp:cNvSpPr/>
      </dsp:nvSpPr>
      <dsp:spPr>
        <a:xfrm>
          <a:off x="11532" y="773764"/>
          <a:ext cx="1925641" cy="732527"/>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tx1"/>
              </a:solidFill>
            </a:rPr>
            <a:t>Choose a Broker</a:t>
          </a:r>
        </a:p>
      </dsp:txBody>
      <dsp:txXfrm>
        <a:off x="11532" y="773764"/>
        <a:ext cx="1925641" cy="732527"/>
      </dsp:txXfrm>
    </dsp:sp>
    <dsp:sp modelId="{94AB49B6-9CD8-4092-829A-7956B5E51B79}">
      <dsp:nvSpPr>
        <dsp:cNvPr id="0" name=""/>
        <dsp:cNvSpPr/>
      </dsp:nvSpPr>
      <dsp:spPr>
        <a:xfrm>
          <a:off x="11532" y="1506292"/>
          <a:ext cx="1925641" cy="2672943"/>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IN" sz="2000" kern="1200" dirty="0">
              <a:solidFill>
                <a:schemeClr val="tx1"/>
              </a:solidFill>
            </a:rPr>
            <a:t>Choosing a Trading Membership</a:t>
          </a:r>
        </a:p>
        <a:p>
          <a:pPr marL="228600" lvl="1" indent="-228600" algn="l" defTabSz="889000">
            <a:lnSpc>
              <a:spcPct val="90000"/>
            </a:lnSpc>
            <a:spcBef>
              <a:spcPct val="0"/>
            </a:spcBef>
            <a:spcAft>
              <a:spcPct val="15000"/>
            </a:spcAft>
            <a:buChar char="•"/>
          </a:pPr>
          <a:r>
            <a:rPr lang="en-IN" sz="2000" kern="1200" dirty="0">
              <a:solidFill>
                <a:schemeClr val="tx1"/>
              </a:solidFill>
            </a:rPr>
            <a:t>Documentation</a:t>
          </a:r>
        </a:p>
        <a:p>
          <a:pPr marL="228600" lvl="1" indent="-228600" algn="l" defTabSz="889000">
            <a:lnSpc>
              <a:spcPct val="90000"/>
            </a:lnSpc>
            <a:spcBef>
              <a:spcPct val="0"/>
            </a:spcBef>
            <a:spcAft>
              <a:spcPct val="15000"/>
            </a:spcAft>
            <a:buChar char="•"/>
          </a:pPr>
          <a:r>
            <a:rPr lang="en-IN" sz="2000" kern="1200" dirty="0">
              <a:solidFill>
                <a:schemeClr val="tx1"/>
              </a:solidFill>
            </a:rPr>
            <a:t>KYC</a:t>
          </a:r>
        </a:p>
      </dsp:txBody>
      <dsp:txXfrm>
        <a:off x="11532" y="1506292"/>
        <a:ext cx="1925641" cy="2672943"/>
      </dsp:txXfrm>
    </dsp:sp>
    <dsp:sp modelId="{EA50622C-F079-409A-B92E-E77F56498A0A}">
      <dsp:nvSpPr>
        <dsp:cNvPr id="0" name=""/>
        <dsp:cNvSpPr/>
      </dsp:nvSpPr>
      <dsp:spPr>
        <a:xfrm>
          <a:off x="2206763" y="773764"/>
          <a:ext cx="1925641" cy="732527"/>
        </a:xfrm>
        <a:prstGeom prst="rect">
          <a:avLst/>
        </a:prstGeom>
        <a:solidFill>
          <a:schemeClr val="accent3">
            <a:hueOff val="3750088"/>
            <a:satOff val="-5627"/>
            <a:lumOff val="-915"/>
            <a:alphaOff val="0"/>
          </a:schemeClr>
        </a:solidFill>
        <a:ln w="2540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tx1"/>
              </a:solidFill>
            </a:rPr>
            <a:t>Depositing Margin</a:t>
          </a:r>
        </a:p>
      </dsp:txBody>
      <dsp:txXfrm>
        <a:off x="2206763" y="773764"/>
        <a:ext cx="1925641" cy="732527"/>
      </dsp:txXfrm>
    </dsp:sp>
    <dsp:sp modelId="{C5876213-E51B-420D-9693-57E3F4C68A2A}">
      <dsp:nvSpPr>
        <dsp:cNvPr id="0" name=""/>
        <dsp:cNvSpPr/>
      </dsp:nvSpPr>
      <dsp:spPr>
        <a:xfrm>
          <a:off x="2206763" y="1506292"/>
          <a:ext cx="1925641" cy="2672943"/>
        </a:xfrm>
        <a:prstGeom prst="rect">
          <a:avLst/>
        </a:prstGeom>
        <a:solidFill>
          <a:schemeClr val="accent3">
            <a:tint val="40000"/>
            <a:alpha val="90000"/>
            <a:hueOff val="3572285"/>
            <a:satOff val="-4598"/>
            <a:lumOff val="-358"/>
            <a:alphaOff val="0"/>
          </a:schemeClr>
        </a:solidFill>
        <a:ln w="25400" cap="flat" cmpd="sng" algn="ctr">
          <a:solidFill>
            <a:schemeClr val="accent3">
              <a:tint val="40000"/>
              <a:alpha val="90000"/>
              <a:hueOff val="3572285"/>
              <a:satOff val="-4598"/>
              <a:lumOff val="-3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IN" sz="2000" kern="1200" dirty="0">
              <a:solidFill>
                <a:schemeClr val="tx1"/>
              </a:solidFill>
            </a:rPr>
            <a:t>Get Client Code </a:t>
          </a:r>
        </a:p>
        <a:p>
          <a:pPr marL="228600" lvl="1" indent="-228600" algn="l" defTabSz="889000">
            <a:lnSpc>
              <a:spcPct val="90000"/>
            </a:lnSpc>
            <a:spcBef>
              <a:spcPct val="0"/>
            </a:spcBef>
            <a:spcAft>
              <a:spcPct val="15000"/>
            </a:spcAft>
            <a:buChar char="•"/>
          </a:pPr>
          <a:r>
            <a:rPr lang="en-IN" sz="2000" kern="1200" dirty="0">
              <a:solidFill>
                <a:schemeClr val="tx1"/>
              </a:solidFill>
            </a:rPr>
            <a:t>Deposit Margin</a:t>
          </a:r>
        </a:p>
      </dsp:txBody>
      <dsp:txXfrm>
        <a:off x="2206763" y="1506292"/>
        <a:ext cx="1925641" cy="2672943"/>
      </dsp:txXfrm>
    </dsp:sp>
    <dsp:sp modelId="{7E4BB61E-DE90-476A-BFD7-4EF17AB0FFCD}">
      <dsp:nvSpPr>
        <dsp:cNvPr id="0" name=""/>
        <dsp:cNvSpPr/>
      </dsp:nvSpPr>
      <dsp:spPr>
        <a:xfrm>
          <a:off x="4401994" y="773764"/>
          <a:ext cx="1925641" cy="732527"/>
        </a:xfrm>
        <a:prstGeom prst="rect">
          <a:avLst/>
        </a:prstGeom>
        <a:solidFill>
          <a:schemeClr val="accent3">
            <a:hueOff val="7500176"/>
            <a:satOff val="-11253"/>
            <a:lumOff val="-1830"/>
            <a:alphaOff val="0"/>
          </a:schemeClr>
        </a:solidFill>
        <a:ln w="2540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tx1"/>
              </a:solidFill>
            </a:rPr>
            <a:t>Trading Plan</a:t>
          </a:r>
        </a:p>
      </dsp:txBody>
      <dsp:txXfrm>
        <a:off x="4401994" y="773764"/>
        <a:ext cx="1925641" cy="732527"/>
      </dsp:txXfrm>
    </dsp:sp>
    <dsp:sp modelId="{0EE300D1-EB99-4D80-846D-1AD43315F84C}">
      <dsp:nvSpPr>
        <dsp:cNvPr id="0" name=""/>
        <dsp:cNvSpPr/>
      </dsp:nvSpPr>
      <dsp:spPr>
        <a:xfrm>
          <a:off x="4401994" y="1506292"/>
          <a:ext cx="1925641" cy="2672943"/>
        </a:xfrm>
        <a:prstGeom prst="rect">
          <a:avLst/>
        </a:prstGeom>
        <a:solidFill>
          <a:schemeClr val="accent3">
            <a:tint val="40000"/>
            <a:alpha val="90000"/>
            <a:hueOff val="7144569"/>
            <a:satOff val="-9195"/>
            <a:lumOff val="-717"/>
            <a:alphaOff val="0"/>
          </a:schemeClr>
        </a:solidFill>
        <a:ln w="25400" cap="flat" cmpd="sng" algn="ctr">
          <a:solidFill>
            <a:schemeClr val="accent3">
              <a:tint val="40000"/>
              <a:alpha val="90000"/>
              <a:hueOff val="7144569"/>
              <a:satOff val="-9195"/>
              <a:lumOff val="-7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IN" sz="2000" kern="1200" dirty="0">
              <a:solidFill>
                <a:schemeClr val="tx1"/>
              </a:solidFill>
            </a:rPr>
            <a:t>Access to Information</a:t>
          </a:r>
        </a:p>
        <a:p>
          <a:pPr marL="228600" lvl="1" indent="-228600" algn="l" defTabSz="889000">
            <a:lnSpc>
              <a:spcPct val="90000"/>
            </a:lnSpc>
            <a:spcBef>
              <a:spcPct val="0"/>
            </a:spcBef>
            <a:spcAft>
              <a:spcPct val="15000"/>
            </a:spcAft>
            <a:buChar char="•"/>
          </a:pPr>
          <a:r>
            <a:rPr lang="en-IN" sz="2000" kern="1200" dirty="0">
              <a:solidFill>
                <a:schemeClr val="tx1"/>
              </a:solidFill>
            </a:rPr>
            <a:t>Design Trading Strategy</a:t>
          </a:r>
        </a:p>
        <a:p>
          <a:pPr marL="228600" lvl="1" indent="-228600" algn="l" defTabSz="889000">
            <a:lnSpc>
              <a:spcPct val="90000"/>
            </a:lnSpc>
            <a:spcBef>
              <a:spcPct val="0"/>
            </a:spcBef>
            <a:spcAft>
              <a:spcPct val="15000"/>
            </a:spcAft>
            <a:buChar char="•"/>
          </a:pPr>
          <a:r>
            <a:rPr lang="en-IN" sz="2000" kern="1200" dirty="0">
              <a:solidFill>
                <a:schemeClr val="tx1"/>
              </a:solidFill>
            </a:rPr>
            <a:t>Placing Order</a:t>
          </a:r>
        </a:p>
        <a:p>
          <a:pPr marL="228600" lvl="1" indent="-228600" algn="l" defTabSz="889000">
            <a:lnSpc>
              <a:spcPct val="90000"/>
            </a:lnSpc>
            <a:spcBef>
              <a:spcPct val="0"/>
            </a:spcBef>
            <a:spcAft>
              <a:spcPct val="15000"/>
            </a:spcAft>
            <a:buChar char="•"/>
          </a:pPr>
          <a:r>
            <a:rPr lang="en-IN" sz="2000" kern="1200" dirty="0">
              <a:solidFill>
                <a:schemeClr val="tx1"/>
              </a:solidFill>
            </a:rPr>
            <a:t>MTM Payment</a:t>
          </a:r>
        </a:p>
      </dsp:txBody>
      <dsp:txXfrm>
        <a:off x="4401994" y="1506292"/>
        <a:ext cx="1925641" cy="2672943"/>
      </dsp:txXfrm>
    </dsp:sp>
    <dsp:sp modelId="{32FDB66B-AD71-4750-B30D-94D2FE4F180B}">
      <dsp:nvSpPr>
        <dsp:cNvPr id="0" name=""/>
        <dsp:cNvSpPr/>
      </dsp:nvSpPr>
      <dsp:spPr>
        <a:xfrm>
          <a:off x="6597225" y="773764"/>
          <a:ext cx="1925641" cy="732527"/>
        </a:xfrm>
        <a:prstGeom prst="rect">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tx1"/>
              </a:solidFill>
            </a:rPr>
            <a:t>Clearing &amp; Settlement</a:t>
          </a:r>
        </a:p>
      </dsp:txBody>
      <dsp:txXfrm>
        <a:off x="6597225" y="773764"/>
        <a:ext cx="1925641" cy="732527"/>
      </dsp:txXfrm>
    </dsp:sp>
    <dsp:sp modelId="{F9801CD9-27F2-4E6D-8853-AEAA69B6A7E8}">
      <dsp:nvSpPr>
        <dsp:cNvPr id="0" name=""/>
        <dsp:cNvSpPr/>
      </dsp:nvSpPr>
      <dsp:spPr>
        <a:xfrm>
          <a:off x="6597225" y="1506292"/>
          <a:ext cx="1925641" cy="2672943"/>
        </a:xfrm>
        <a:prstGeom prst="rect">
          <a:avLst/>
        </a:prstGeom>
        <a:solidFill>
          <a:schemeClr val="accent3">
            <a:tint val="40000"/>
            <a:alpha val="90000"/>
            <a:hueOff val="10716854"/>
            <a:satOff val="-13793"/>
            <a:lumOff val="-1075"/>
            <a:alphaOff val="0"/>
          </a:schemeClr>
        </a:solidFill>
        <a:ln w="25400" cap="flat" cmpd="sng" algn="ctr">
          <a:solidFill>
            <a:schemeClr val="accent3">
              <a:tint val="40000"/>
              <a:alpha val="90000"/>
              <a:hueOff val="10716854"/>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IN" sz="2000" kern="1200" dirty="0">
              <a:solidFill>
                <a:schemeClr val="tx1"/>
              </a:solidFill>
            </a:rPr>
            <a:t>Daily MTM</a:t>
          </a:r>
        </a:p>
        <a:p>
          <a:pPr marL="228600" lvl="1" indent="-228600" algn="l" defTabSz="889000">
            <a:lnSpc>
              <a:spcPct val="90000"/>
            </a:lnSpc>
            <a:spcBef>
              <a:spcPct val="0"/>
            </a:spcBef>
            <a:spcAft>
              <a:spcPct val="15000"/>
            </a:spcAft>
            <a:buChar char="•"/>
          </a:pPr>
          <a:r>
            <a:rPr lang="en-IN" sz="2000" kern="1200" dirty="0">
              <a:solidFill>
                <a:schemeClr val="tx1"/>
              </a:solidFill>
            </a:rPr>
            <a:t>Cash Settlement</a:t>
          </a:r>
        </a:p>
        <a:p>
          <a:pPr marL="228600" lvl="1" indent="-228600" algn="l" defTabSz="889000">
            <a:lnSpc>
              <a:spcPct val="90000"/>
            </a:lnSpc>
            <a:spcBef>
              <a:spcPct val="0"/>
            </a:spcBef>
            <a:spcAft>
              <a:spcPct val="15000"/>
            </a:spcAft>
            <a:buChar char="•"/>
          </a:pPr>
          <a:r>
            <a:rPr lang="en-IN" sz="2000" kern="1200" dirty="0">
              <a:solidFill>
                <a:schemeClr val="tx1"/>
              </a:solidFill>
            </a:rPr>
            <a:t>Delivery Settlement </a:t>
          </a:r>
        </a:p>
      </dsp:txBody>
      <dsp:txXfrm>
        <a:off x="6597225" y="1506292"/>
        <a:ext cx="1925641" cy="26729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BDDBD2-2900-4EE7-AC79-B0A6AC0D917E}">
      <dsp:nvSpPr>
        <dsp:cNvPr id="0" name=""/>
        <dsp:cNvSpPr/>
      </dsp:nvSpPr>
      <dsp:spPr>
        <a:xfrm>
          <a:off x="1266824" y="0"/>
          <a:ext cx="4953000" cy="4953000"/>
        </a:xfrm>
        <a:prstGeom prst="triangl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FFD3CE-42EF-4CD4-BB23-439B166D3DFA}">
      <dsp:nvSpPr>
        <dsp:cNvPr id="0" name=""/>
        <dsp:cNvSpPr/>
      </dsp:nvSpPr>
      <dsp:spPr>
        <a:xfrm>
          <a:off x="3743324" y="497960"/>
          <a:ext cx="3219450" cy="1172467"/>
        </a:xfrm>
        <a:prstGeom prst="round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t>Exchange</a:t>
          </a:r>
        </a:p>
      </dsp:txBody>
      <dsp:txXfrm>
        <a:off x="3800559" y="555195"/>
        <a:ext cx="3104980" cy="1057997"/>
      </dsp:txXfrm>
    </dsp:sp>
    <dsp:sp modelId="{197107AD-018C-4A72-9E04-7CB60ED907B9}">
      <dsp:nvSpPr>
        <dsp:cNvPr id="0" name=""/>
        <dsp:cNvSpPr/>
      </dsp:nvSpPr>
      <dsp:spPr>
        <a:xfrm>
          <a:off x="3743324" y="1816986"/>
          <a:ext cx="3219450" cy="1172467"/>
        </a:xfrm>
        <a:prstGeom prst="roundRect">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t>Members &amp; Brokers</a:t>
          </a:r>
        </a:p>
      </dsp:txBody>
      <dsp:txXfrm>
        <a:off x="3800559" y="1874221"/>
        <a:ext cx="3104980" cy="1057997"/>
      </dsp:txXfrm>
    </dsp:sp>
    <dsp:sp modelId="{62EF001F-1830-420E-91FA-60A52E39E415}">
      <dsp:nvSpPr>
        <dsp:cNvPr id="0" name=""/>
        <dsp:cNvSpPr/>
      </dsp:nvSpPr>
      <dsp:spPr>
        <a:xfrm>
          <a:off x="3743324" y="3136013"/>
          <a:ext cx="3219450" cy="1172467"/>
        </a:xfrm>
        <a:prstGeom prst="round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t>Client </a:t>
          </a:r>
        </a:p>
      </dsp:txBody>
      <dsp:txXfrm>
        <a:off x="3800559" y="3193248"/>
        <a:ext cx="3104980" cy="105799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22D99A-D2C0-433C-A1BA-7A7FF48119F9}">
      <dsp:nvSpPr>
        <dsp:cNvPr id="0" name=""/>
        <dsp:cNvSpPr/>
      </dsp:nvSpPr>
      <dsp:spPr>
        <a:xfrm>
          <a:off x="1485899" y="0"/>
          <a:ext cx="5257800" cy="5257800"/>
        </a:xfrm>
        <a:prstGeom prst="quadArrow">
          <a:avLst>
            <a:gd name="adj1" fmla="val 2000"/>
            <a:gd name="adj2" fmla="val 4000"/>
            <a:gd name="adj3" fmla="val 5000"/>
          </a:avLst>
        </a:prstGeom>
        <a:solidFill>
          <a:schemeClr val="accent1">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8A095C-99A8-4AB1-B466-3A0801443B9C}">
      <dsp:nvSpPr>
        <dsp:cNvPr id="0" name=""/>
        <dsp:cNvSpPr/>
      </dsp:nvSpPr>
      <dsp:spPr>
        <a:xfrm>
          <a:off x="1827656" y="341757"/>
          <a:ext cx="2103120" cy="2103120"/>
        </a:xfrm>
        <a:prstGeom prst="round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Trading cum Clearing Member (TCM)</a:t>
          </a:r>
        </a:p>
      </dsp:txBody>
      <dsp:txXfrm>
        <a:off x="1930322" y="444423"/>
        <a:ext cx="1897788" cy="1897788"/>
      </dsp:txXfrm>
    </dsp:sp>
    <dsp:sp modelId="{56F2F756-412C-40CA-B55D-5A653A92769D}">
      <dsp:nvSpPr>
        <dsp:cNvPr id="0" name=""/>
        <dsp:cNvSpPr/>
      </dsp:nvSpPr>
      <dsp:spPr>
        <a:xfrm>
          <a:off x="4298823" y="341757"/>
          <a:ext cx="2103120" cy="2103120"/>
        </a:xfrm>
        <a:prstGeom prst="roundRect">
          <a:avLst/>
        </a:prstGeom>
        <a:solidFill>
          <a:schemeClr val="accent1">
            <a:shade val="50000"/>
            <a:hueOff val="180718"/>
            <a:satOff val="-3780"/>
            <a:lumOff val="21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Professional Clearing Member (PCM)</a:t>
          </a:r>
        </a:p>
      </dsp:txBody>
      <dsp:txXfrm>
        <a:off x="4401489" y="444423"/>
        <a:ext cx="1897788" cy="1897788"/>
      </dsp:txXfrm>
    </dsp:sp>
    <dsp:sp modelId="{DDE0B8D1-C2C1-4E14-B2D1-2CD7D787DF18}">
      <dsp:nvSpPr>
        <dsp:cNvPr id="0" name=""/>
        <dsp:cNvSpPr/>
      </dsp:nvSpPr>
      <dsp:spPr>
        <a:xfrm>
          <a:off x="1827656" y="2812923"/>
          <a:ext cx="2103120" cy="2103120"/>
        </a:xfrm>
        <a:prstGeom prst="roundRect">
          <a:avLst/>
        </a:prstGeom>
        <a:solidFill>
          <a:schemeClr val="accent1">
            <a:shade val="50000"/>
            <a:hueOff val="361436"/>
            <a:satOff val="-7560"/>
            <a:lumOff val="420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Trading Member (TM)</a:t>
          </a:r>
        </a:p>
      </dsp:txBody>
      <dsp:txXfrm>
        <a:off x="1930322" y="2915589"/>
        <a:ext cx="1897788" cy="1897788"/>
      </dsp:txXfrm>
    </dsp:sp>
    <dsp:sp modelId="{D977C697-EF55-47BC-9F8C-52910CD67782}">
      <dsp:nvSpPr>
        <dsp:cNvPr id="0" name=""/>
        <dsp:cNvSpPr/>
      </dsp:nvSpPr>
      <dsp:spPr>
        <a:xfrm>
          <a:off x="4298823" y="2812923"/>
          <a:ext cx="2103120" cy="2103120"/>
        </a:xfrm>
        <a:prstGeom prst="roundRect">
          <a:avLst/>
        </a:prstGeom>
        <a:solidFill>
          <a:schemeClr val="accent1">
            <a:shade val="50000"/>
            <a:hueOff val="180718"/>
            <a:satOff val="-3780"/>
            <a:lumOff val="21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Institutional Trading cum Clearing Member (ITCM)</a:t>
          </a:r>
        </a:p>
      </dsp:txBody>
      <dsp:txXfrm>
        <a:off x="4401489" y="2915589"/>
        <a:ext cx="1897788" cy="18977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580D1F-5CDC-472D-B7D7-2EFBE0668F0F}">
      <dsp:nvSpPr>
        <dsp:cNvPr id="0" name=""/>
        <dsp:cNvSpPr/>
      </dsp:nvSpPr>
      <dsp:spPr>
        <a:xfrm>
          <a:off x="2091552" y="313319"/>
          <a:ext cx="4224528" cy="4224528"/>
        </a:xfrm>
        <a:prstGeom prst="pie">
          <a:avLst>
            <a:gd name="adj1" fmla="val 162000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IN" sz="2600" kern="1200" dirty="0"/>
            <a:t>Agriculture </a:t>
          </a:r>
        </a:p>
      </dsp:txBody>
      <dsp:txXfrm>
        <a:off x="4252097" y="1094856"/>
        <a:ext cx="1559052" cy="1257299"/>
      </dsp:txXfrm>
    </dsp:sp>
    <dsp:sp modelId="{6A1F8A57-0913-43E4-A788-2A1384D17353}">
      <dsp:nvSpPr>
        <dsp:cNvPr id="0" name=""/>
        <dsp:cNvSpPr/>
      </dsp:nvSpPr>
      <dsp:spPr>
        <a:xfrm>
          <a:off x="1913519" y="491352"/>
          <a:ext cx="4224528" cy="4224528"/>
        </a:xfrm>
        <a:prstGeom prst="pie">
          <a:avLst>
            <a:gd name="adj1" fmla="val 0"/>
            <a:gd name="adj2" fmla="val 54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IN" sz="2600" kern="1200" dirty="0"/>
            <a:t>Metal </a:t>
          </a:r>
        </a:p>
      </dsp:txBody>
      <dsp:txXfrm>
        <a:off x="4101221" y="2679054"/>
        <a:ext cx="1559052" cy="1257299"/>
      </dsp:txXfrm>
    </dsp:sp>
    <dsp:sp modelId="{52120D2A-7B13-4E15-BC06-834DD714D974}">
      <dsp:nvSpPr>
        <dsp:cNvPr id="0" name=""/>
        <dsp:cNvSpPr/>
      </dsp:nvSpPr>
      <dsp:spPr>
        <a:xfrm>
          <a:off x="1913519" y="491352"/>
          <a:ext cx="4224528" cy="4224528"/>
        </a:xfrm>
        <a:prstGeom prst="pie">
          <a:avLst>
            <a:gd name="adj1" fmla="val 5400000"/>
            <a:gd name="adj2" fmla="val 10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IN" sz="2600" kern="1200" dirty="0"/>
            <a:t>Energy</a:t>
          </a:r>
        </a:p>
      </dsp:txBody>
      <dsp:txXfrm>
        <a:off x="2391293" y="2679054"/>
        <a:ext cx="1559052" cy="1257299"/>
      </dsp:txXfrm>
    </dsp:sp>
    <dsp:sp modelId="{8B54318A-E19C-4871-90A7-B5EAFAA4D3B0}">
      <dsp:nvSpPr>
        <dsp:cNvPr id="0" name=""/>
        <dsp:cNvSpPr/>
      </dsp:nvSpPr>
      <dsp:spPr>
        <a:xfrm>
          <a:off x="1913519" y="491352"/>
          <a:ext cx="4224528" cy="4224528"/>
        </a:xfrm>
        <a:prstGeom prst="pie">
          <a:avLst>
            <a:gd name="adj1" fmla="val 108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IN" sz="2600" kern="1200" dirty="0"/>
            <a:t>Animal</a:t>
          </a:r>
        </a:p>
      </dsp:txBody>
      <dsp:txXfrm>
        <a:off x="2391293" y="1270878"/>
        <a:ext cx="1559052" cy="12572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BC702-5559-4075-B393-32441C2CFE1A}">
      <dsp:nvSpPr>
        <dsp:cNvPr id="0" name=""/>
        <dsp:cNvSpPr/>
      </dsp:nvSpPr>
      <dsp:spPr>
        <a:xfrm>
          <a:off x="3248025" y="1411604"/>
          <a:ext cx="1733550" cy="17335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676382B-69B9-4D90-B0D4-9DBD96422A2D}">
      <dsp:nvSpPr>
        <dsp:cNvPr id="0" name=""/>
        <dsp:cNvSpPr/>
      </dsp:nvSpPr>
      <dsp:spPr>
        <a:xfrm>
          <a:off x="3109341" y="0"/>
          <a:ext cx="2010918" cy="11639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Clearing Member</a:t>
          </a:r>
        </a:p>
      </dsp:txBody>
      <dsp:txXfrm>
        <a:off x="3109341" y="0"/>
        <a:ext cx="2010918" cy="1163955"/>
      </dsp:txXfrm>
    </dsp:sp>
    <dsp:sp modelId="{C1F3DB9B-D60D-457F-9BBB-5C7F13ABC36C}">
      <dsp:nvSpPr>
        <dsp:cNvPr id="0" name=""/>
        <dsp:cNvSpPr/>
      </dsp:nvSpPr>
      <dsp:spPr>
        <a:xfrm>
          <a:off x="3907467" y="1890560"/>
          <a:ext cx="1733550" cy="17335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E1D77F3-01DB-4649-8141-E948580B0BCD}">
      <dsp:nvSpPr>
        <dsp:cNvPr id="0" name=""/>
        <dsp:cNvSpPr/>
      </dsp:nvSpPr>
      <dsp:spPr>
        <a:xfrm>
          <a:off x="5779008" y="1535430"/>
          <a:ext cx="1802892" cy="126301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Clearing Bank</a:t>
          </a:r>
        </a:p>
      </dsp:txBody>
      <dsp:txXfrm>
        <a:off x="5779008" y="1535430"/>
        <a:ext cx="1802892" cy="1263015"/>
      </dsp:txXfrm>
    </dsp:sp>
    <dsp:sp modelId="{E02E5161-A6C1-4756-8411-65F5183C8358}">
      <dsp:nvSpPr>
        <dsp:cNvPr id="0" name=""/>
        <dsp:cNvSpPr/>
      </dsp:nvSpPr>
      <dsp:spPr>
        <a:xfrm>
          <a:off x="3655755" y="2666199"/>
          <a:ext cx="1733550" cy="17335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F17CC1B-4EB2-475F-B1A5-1DC5CFAB16DB}">
      <dsp:nvSpPr>
        <dsp:cNvPr id="0" name=""/>
        <dsp:cNvSpPr/>
      </dsp:nvSpPr>
      <dsp:spPr>
        <a:xfrm>
          <a:off x="5501640" y="3689985"/>
          <a:ext cx="1802892" cy="126301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Custodians</a:t>
          </a:r>
        </a:p>
      </dsp:txBody>
      <dsp:txXfrm>
        <a:off x="5501640" y="3689985"/>
        <a:ext cx="1802892" cy="1263015"/>
      </dsp:txXfrm>
    </dsp:sp>
    <dsp:sp modelId="{01641B73-B803-4263-825C-2A877402DAFD}">
      <dsp:nvSpPr>
        <dsp:cNvPr id="0" name=""/>
        <dsp:cNvSpPr/>
      </dsp:nvSpPr>
      <dsp:spPr>
        <a:xfrm>
          <a:off x="2840294" y="2666199"/>
          <a:ext cx="1733550" cy="17335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DF72A7F-2F4B-4DD7-B2DC-DD9E4201AC65}">
      <dsp:nvSpPr>
        <dsp:cNvPr id="0" name=""/>
        <dsp:cNvSpPr/>
      </dsp:nvSpPr>
      <dsp:spPr>
        <a:xfrm>
          <a:off x="925067" y="3689985"/>
          <a:ext cx="1802892" cy="126301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Depositories</a:t>
          </a:r>
        </a:p>
      </dsp:txBody>
      <dsp:txXfrm>
        <a:off x="925067" y="3689985"/>
        <a:ext cx="1802892" cy="1263015"/>
      </dsp:txXfrm>
    </dsp:sp>
    <dsp:sp modelId="{031CB762-2804-42D9-A6A9-4CAE3EC39950}">
      <dsp:nvSpPr>
        <dsp:cNvPr id="0" name=""/>
        <dsp:cNvSpPr/>
      </dsp:nvSpPr>
      <dsp:spPr>
        <a:xfrm>
          <a:off x="2588582" y="1890560"/>
          <a:ext cx="1733550" cy="17335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E5216BC-12A5-485A-82F0-EEEAC807A37D}">
      <dsp:nvSpPr>
        <dsp:cNvPr id="0" name=""/>
        <dsp:cNvSpPr/>
      </dsp:nvSpPr>
      <dsp:spPr>
        <a:xfrm>
          <a:off x="647699" y="1535430"/>
          <a:ext cx="1802892" cy="126301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Professional Clearing Member</a:t>
          </a:r>
        </a:p>
      </dsp:txBody>
      <dsp:txXfrm>
        <a:off x="647699" y="1535430"/>
        <a:ext cx="1802892" cy="1263015"/>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chemeClr val="tx2">
                <a:lumMod val="40000"/>
                <a:lumOff val="60000"/>
              </a:schemeClr>
            </a:gs>
            <a:gs pos="53000">
              <a:srgbClr val="D4DEFF"/>
            </a:gs>
            <a:gs pos="83000">
              <a:srgbClr val="D4DEFF"/>
            </a:gs>
            <a:gs pos="100000">
              <a:srgbClr val="96AB94"/>
            </a:gs>
          </a:gsLst>
          <a:lin ang="108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5/8/2021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www1.nseindia.com/content/nsccl/nsccl_clgbanks.htm"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a:t>UNIT 4</a:t>
            </a:r>
            <a:br>
              <a:rPr lang="en-IN" dirty="0"/>
            </a:br>
            <a:r>
              <a:rPr lang="en-IN" dirty="0"/>
              <a:t>Trading : Basic Concepts</a:t>
            </a:r>
          </a:p>
        </p:txBody>
      </p:sp>
      <p:sp>
        <p:nvSpPr>
          <p:cNvPr id="3" name="Subtitle 2"/>
          <p:cNvSpPr>
            <a:spLocks noGrp="1"/>
          </p:cNvSpPr>
          <p:nvPr>
            <p:ph type="subTitle" idx="1"/>
          </p:nvPr>
        </p:nvSpPr>
        <p:spPr/>
        <p:txBody>
          <a:bodyPr/>
          <a:lstStyle/>
          <a:p>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096000"/>
          </a:xfrm>
        </p:spPr>
        <p:txBody>
          <a:bodyPr>
            <a:normAutofit fontScale="92500" lnSpcReduction="10000"/>
          </a:bodyPr>
          <a:lstStyle/>
          <a:p>
            <a:pPr algn="ctr"/>
            <a:r>
              <a:rPr lang="en-IN" b="1" dirty="0"/>
              <a:t>Connectivity Option:</a:t>
            </a:r>
          </a:p>
          <a:p>
            <a:r>
              <a:rPr lang="en-IN" dirty="0"/>
              <a:t>VSAT : Very Small Aperture Terminal, Sophisticated Satellite based Communication Network</a:t>
            </a:r>
          </a:p>
          <a:p>
            <a:r>
              <a:rPr lang="en-IN" dirty="0"/>
              <a:t>Leases Line : High speed wired connections.</a:t>
            </a:r>
          </a:p>
          <a:p>
            <a:r>
              <a:rPr lang="en-IN" dirty="0"/>
              <a:t>VPNs : Virtual Private Network</a:t>
            </a:r>
          </a:p>
          <a:p>
            <a:pPr algn="ctr"/>
            <a:r>
              <a:rPr lang="en-IN" b="1" dirty="0"/>
              <a:t>Placing Order :</a:t>
            </a:r>
          </a:p>
          <a:p>
            <a:r>
              <a:rPr lang="en-IN" dirty="0"/>
              <a:t>Unique Member Identification Number &amp;  Password.</a:t>
            </a:r>
          </a:p>
          <a:p>
            <a:r>
              <a:rPr lang="en-IN" dirty="0"/>
              <a:t>Selecting Commodity, Quantity, Lots &amp; Weights.</a:t>
            </a:r>
          </a:p>
          <a:p>
            <a:r>
              <a:rPr lang="en-IN" dirty="0"/>
              <a:t>If requirement are fulfilled than order is accepted &amp; if not than order is rejected.</a:t>
            </a:r>
          </a:p>
          <a:p>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324600"/>
          </a:xfrm>
        </p:spPr>
        <p:txBody>
          <a:bodyPr>
            <a:normAutofit fontScale="92500" lnSpcReduction="10000"/>
          </a:bodyPr>
          <a:lstStyle/>
          <a:p>
            <a:pPr algn="ctr"/>
            <a:r>
              <a:rPr lang="en-IN" b="1" dirty="0"/>
              <a:t>Display :</a:t>
            </a:r>
          </a:p>
          <a:p>
            <a:pPr marL="514350" indent="-514350">
              <a:buFont typeface="+mj-lt"/>
              <a:buAutoNum type="arabicPeriod"/>
            </a:pPr>
            <a:r>
              <a:rPr lang="en-IN" dirty="0"/>
              <a:t>Title Bar : Display Name of Window &amp; version Number.</a:t>
            </a:r>
          </a:p>
          <a:p>
            <a:pPr marL="514350" indent="-514350">
              <a:buFont typeface="+mj-lt"/>
              <a:buAutoNum type="arabicPeriod"/>
            </a:pPr>
            <a:r>
              <a:rPr lang="en-IN" dirty="0"/>
              <a:t>Menu Bar : File, View, Order, Trades, Tools, Window, Help</a:t>
            </a:r>
          </a:p>
          <a:p>
            <a:pPr marL="514350" indent="-514350">
              <a:buFont typeface="+mj-lt"/>
              <a:buAutoNum type="arabicPeriod"/>
            </a:pPr>
            <a:r>
              <a:rPr lang="en-IN" dirty="0"/>
              <a:t>Tool Bar : (Single Click Information Icons) :  Log in, Log off, Pricing, Message Log, Order Entry, Order Book, Trade, Net Position, Market Watch, Modify Order, Cancel Selected Order, Cancel all Orders.</a:t>
            </a:r>
          </a:p>
          <a:p>
            <a:pPr marL="514350" indent="-514350">
              <a:buFont typeface="+mj-lt"/>
              <a:buAutoNum type="arabicPeriod"/>
            </a:pPr>
            <a:r>
              <a:rPr lang="en-IN" dirty="0"/>
              <a:t>Status Bar : Bottom of Main Window.</a:t>
            </a:r>
          </a:p>
          <a:p>
            <a:pPr marL="514350" indent="-514350">
              <a:buFont typeface="+mj-lt"/>
              <a:buAutoNum type="arabicPeriod"/>
            </a:pPr>
            <a:r>
              <a:rPr lang="en-IN" dirty="0"/>
              <a:t>Message Bar : Bottom of Main Window  display order information, trade conformation , error &amp; market message.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Settlement</a:t>
            </a: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algn="just"/>
            <a:r>
              <a:rPr lang="en-IN" dirty="0"/>
              <a:t>Price Obligation &amp; Tender delivery or take delivery.</a:t>
            </a:r>
          </a:p>
          <a:p>
            <a:pPr algn="ctr"/>
            <a:r>
              <a:rPr lang="en-IN" b="1" dirty="0"/>
              <a:t>Type : </a:t>
            </a:r>
          </a:p>
          <a:p>
            <a:pPr algn="just"/>
            <a:r>
              <a:rPr lang="en-IN" dirty="0"/>
              <a:t>Closing Out : Settled by offsetting or reversing a trade.</a:t>
            </a:r>
          </a:p>
          <a:p>
            <a:pPr algn="just"/>
            <a:r>
              <a:rPr lang="en-IN" dirty="0"/>
              <a:t>Physical Delivery : Compulsory Delivery, seller’s option, Intention matching, Delivery period, Delivery Margin, Tender Period.</a:t>
            </a:r>
          </a:p>
          <a:p>
            <a:pPr algn="just"/>
            <a:r>
              <a:rPr lang="en-IN" dirty="0"/>
              <a:t>Cash Settlement : Very convenient, settle loss/gain on expiration of contract, make cash payment, closing spot price, settlement price. [ Pooled Price : =Bootstrapping techniques, Mark-up %, Spot price of previous 2 days of expiration date or 3% of bootstrapped price]</a:t>
            </a:r>
          </a:p>
          <a:p>
            <a:pPr algn="just"/>
            <a:r>
              <a:rPr lang="en-IN" dirty="0"/>
              <a:t>Exchange of Futures for Physicals : Transaction between 2 hedgers who wish to exchange future for cash position.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Clearing House</a:t>
            </a:r>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algn="just"/>
            <a:r>
              <a:rPr lang="en-IN" dirty="0"/>
              <a:t>Clearing House oversees all settlements whether by closing out, cash settlement, physical settlement or Exchange of futures for physical.</a:t>
            </a:r>
          </a:p>
          <a:p>
            <a:pPr algn="just"/>
            <a:r>
              <a:rPr lang="en-IN" dirty="0"/>
              <a:t>System by which exchanges guarantee the faithful compilation of all trade commitments undertaken on exchange platform.</a:t>
            </a:r>
          </a:p>
          <a:p>
            <a:pPr algn="just"/>
            <a:r>
              <a:rPr lang="en-IN" dirty="0"/>
              <a:t>Keeps track of transactions that take place at exchange.</a:t>
            </a:r>
          </a:p>
          <a:p>
            <a:pPr algn="just"/>
            <a:r>
              <a:rPr lang="en-IN" dirty="0"/>
              <a:t>Calculates net positions.</a:t>
            </a:r>
          </a:p>
          <a:p>
            <a:pPr algn="just"/>
            <a:r>
              <a:rPr lang="en-IN" dirty="0"/>
              <a:t>A clearing house acts as a mediator between any two entities or parties that are engaged in a financial transaction.</a:t>
            </a:r>
          </a:p>
          <a:p>
            <a:pPr algn="just">
              <a:buNone/>
            </a:pPr>
            <a:endParaRPr lang="en-IN" dirty="0"/>
          </a:p>
          <a:p>
            <a:pPr algn="just"/>
            <a:endParaRPr lang="en-I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lnSpcReduction="10000"/>
          </a:bodyPr>
          <a:lstStyle/>
          <a:p>
            <a:pPr algn="ctr"/>
            <a:r>
              <a:rPr lang="en-IN" b="1" dirty="0"/>
              <a:t>Role:</a:t>
            </a:r>
          </a:p>
          <a:p>
            <a:pPr marL="514350" indent="-514350">
              <a:buFont typeface="+mj-lt"/>
              <a:buAutoNum type="arabicPeriod"/>
            </a:pPr>
            <a:r>
              <a:rPr lang="en-IN" dirty="0"/>
              <a:t>Monitor &amp; performs activities</a:t>
            </a:r>
          </a:p>
          <a:p>
            <a:pPr marL="514350" indent="-514350">
              <a:buFont typeface="+mj-lt"/>
              <a:buAutoNum type="arabicPeriod"/>
            </a:pPr>
            <a:r>
              <a:rPr lang="en-IN" dirty="0"/>
              <a:t>Collects margins</a:t>
            </a:r>
          </a:p>
          <a:p>
            <a:pPr marL="514350" indent="-514350">
              <a:buFont typeface="+mj-lt"/>
              <a:buAutoNum type="arabicPeriod"/>
            </a:pPr>
            <a:r>
              <a:rPr lang="en-IN" dirty="0"/>
              <a:t>Allocate deliveries</a:t>
            </a:r>
          </a:p>
          <a:p>
            <a:pPr marL="514350" indent="-514350">
              <a:buFont typeface="+mj-lt"/>
              <a:buAutoNum type="arabicPeriod"/>
            </a:pPr>
            <a:r>
              <a:rPr lang="en-IN" dirty="0"/>
              <a:t>Create lien on member deposits &amp; deliveries (Default Case)</a:t>
            </a:r>
          </a:p>
          <a:p>
            <a:pPr marL="514350" indent="-514350">
              <a:buFont typeface="+mj-lt"/>
              <a:buAutoNum type="arabicPeriod"/>
            </a:pPr>
            <a:r>
              <a:rPr lang="en-IN" dirty="0"/>
              <a:t>Appoints clearing assistants</a:t>
            </a:r>
          </a:p>
          <a:p>
            <a:pPr marL="514350" indent="-514350">
              <a:buFont typeface="+mj-lt"/>
              <a:buAutoNum type="arabicPeriod"/>
            </a:pPr>
            <a:r>
              <a:rPr lang="en-IN" dirty="0"/>
              <a:t>Allotment of Clearing code to members</a:t>
            </a:r>
          </a:p>
          <a:p>
            <a:pPr marL="514350" indent="-514350">
              <a:buFont typeface="+mj-lt"/>
              <a:buAutoNum type="arabicPeriod"/>
            </a:pPr>
            <a:r>
              <a:rPr lang="en-IN" dirty="0"/>
              <a:t>Delivery &amp; Payment through Custodians / Clearing members / Clearing banks.</a:t>
            </a:r>
          </a:p>
          <a:p>
            <a:pPr marL="514350" indent="-514350">
              <a:buFont typeface="+mj-lt"/>
              <a:buAutoNum type="arabicPeriod"/>
            </a:pPr>
            <a:r>
              <a:rPr lang="en-IN" dirty="0"/>
              <a:t>Issue notice &amp; direction to all members.</a:t>
            </a:r>
          </a:p>
          <a:p>
            <a:pPr marL="514350" indent="-514350">
              <a:buFont typeface="+mj-lt"/>
              <a:buAutoNum type="arabicPeriod"/>
            </a:pPr>
            <a:endParaRPr lang="en-I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324600"/>
          </a:xfrm>
        </p:spPr>
        <p:txBody>
          <a:bodyPr>
            <a:normAutofit fontScale="70000" lnSpcReduction="20000"/>
          </a:bodyPr>
          <a:lstStyle/>
          <a:p>
            <a:pPr algn="ctr">
              <a:buNone/>
            </a:pPr>
            <a:r>
              <a:rPr lang="en-IN" sz="3400" b="1" dirty="0"/>
              <a:t>Functions</a:t>
            </a:r>
          </a:p>
          <a:p>
            <a:pPr marL="514350" indent="-514350" algn="just">
              <a:buFont typeface="+mj-lt"/>
              <a:buAutoNum type="arabicPeriod"/>
            </a:pPr>
            <a:r>
              <a:rPr lang="en-IN" sz="3400" dirty="0"/>
              <a:t>The clearing house guarantees that the transactions will occur smoothly and that both parties will receive what is due to them. This is done by checking the financial capabilities of both parties to enter into a legal transaction, regardless of whether they are an individual or an organization. </a:t>
            </a:r>
          </a:p>
          <a:p>
            <a:pPr marL="514350" indent="-514350" algn="just">
              <a:buFont typeface="+mj-lt"/>
              <a:buAutoNum type="arabicPeriod"/>
            </a:pPr>
            <a:r>
              <a:rPr lang="en-IN" sz="3400" dirty="0"/>
              <a:t>The clearing firm makes sure that the parties involved respect the system and follow the proper procedures for a successful transaction. The facilitation of smooth transactions leads to a more liquid market.</a:t>
            </a:r>
          </a:p>
          <a:p>
            <a:pPr marL="514350" indent="-514350" algn="just">
              <a:buFont typeface="+mj-lt"/>
              <a:buAutoNum type="arabicPeriod"/>
            </a:pPr>
            <a:r>
              <a:rPr lang="en-IN" sz="3400" dirty="0"/>
              <a:t>It is the clearing house firm that provides a level playing field for both parties, where they can agree on the terms of their negotiation. This includes having the responsibility for setting the price, quality, quantity, and maturity of the contract.</a:t>
            </a:r>
          </a:p>
          <a:p>
            <a:pPr marL="514350" indent="-514350" algn="just">
              <a:buFont typeface="+mj-lt"/>
              <a:buAutoNum type="arabicPeriod"/>
            </a:pPr>
            <a:r>
              <a:rPr lang="en-IN" sz="3400" dirty="0"/>
              <a:t>The clearing house makes sure that the right goods are delivered to the buyer, in terms of both quantity and quality, so that at the end of the transaction there are no complaints nor arbitration necessary.</a:t>
            </a:r>
          </a:p>
          <a:p>
            <a:pPr marL="514350" indent="-514350" algn="just">
              <a:buNone/>
            </a:pPr>
            <a:endParaRPr lang="en-IN" dirty="0"/>
          </a:p>
        </p:txBody>
      </p:sp>
      <p:sp>
        <p:nvSpPr>
          <p:cNvPr id="4" name="Rectangle 3"/>
          <p:cNvSpPr/>
          <p:nvPr/>
        </p:nvSpPr>
        <p:spPr>
          <a:xfrm>
            <a:off x="0" y="6534834"/>
            <a:ext cx="9144000" cy="369332"/>
          </a:xfrm>
          <a:prstGeom prst="rect">
            <a:avLst/>
          </a:prstGeom>
        </p:spPr>
        <p:txBody>
          <a:bodyPr wrap="square">
            <a:spAutoFit/>
          </a:bodyPr>
          <a:lstStyle/>
          <a:p>
            <a:r>
              <a:rPr lang="en-IN" dirty="0"/>
              <a:t>https://corporatefinanceinstitute.com/resources/knowledge/deals/clearing-house/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Risk for Clearing House </a:t>
            </a:r>
          </a:p>
        </p:txBody>
      </p:sp>
      <p:graphicFrame>
        <p:nvGraphicFramePr>
          <p:cNvPr id="4" name="Content Placeholder 3"/>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3F6BEB92-C607-4F19-BDD0-2DC436514FAA}"/>
                                            </p:graphicEl>
                                          </p:spTgt>
                                        </p:tgtEl>
                                        <p:attrNameLst>
                                          <p:attrName>style.visibility</p:attrName>
                                        </p:attrNameLst>
                                      </p:cBhvr>
                                      <p:to>
                                        <p:strVal val="visible"/>
                                      </p:to>
                                    </p:set>
                                    <p:anim calcmode="lin" valueType="num">
                                      <p:cBhvr additive="base">
                                        <p:cTn id="7" dur="500" fill="hold"/>
                                        <p:tgtEl>
                                          <p:spTgt spid="4">
                                            <p:graphicEl>
                                              <a:dgm id="{3F6BEB92-C607-4F19-BDD0-2DC436514FAA}"/>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3F6BEB92-C607-4F19-BDD0-2DC436514FAA}"/>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D94F6BD2-D643-4BB3-8EB9-8DC2489BD146}"/>
                                            </p:graphicEl>
                                          </p:spTgt>
                                        </p:tgtEl>
                                        <p:attrNameLst>
                                          <p:attrName>style.visibility</p:attrName>
                                        </p:attrNameLst>
                                      </p:cBhvr>
                                      <p:to>
                                        <p:strVal val="visible"/>
                                      </p:to>
                                    </p:set>
                                    <p:anim calcmode="lin" valueType="num">
                                      <p:cBhvr additive="base">
                                        <p:cTn id="13" dur="500" fill="hold"/>
                                        <p:tgtEl>
                                          <p:spTgt spid="4">
                                            <p:graphicEl>
                                              <a:dgm id="{D94F6BD2-D643-4BB3-8EB9-8DC2489BD14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D94F6BD2-D643-4BB3-8EB9-8DC2489BD146}"/>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69C459AF-ECCE-49F1-9DDE-9091916471EE}"/>
                                            </p:graphicEl>
                                          </p:spTgt>
                                        </p:tgtEl>
                                        <p:attrNameLst>
                                          <p:attrName>style.visibility</p:attrName>
                                        </p:attrNameLst>
                                      </p:cBhvr>
                                      <p:to>
                                        <p:strVal val="visible"/>
                                      </p:to>
                                    </p:set>
                                    <p:anim calcmode="lin" valueType="num">
                                      <p:cBhvr additive="base">
                                        <p:cTn id="19" dur="500" fill="hold"/>
                                        <p:tgtEl>
                                          <p:spTgt spid="4">
                                            <p:graphicEl>
                                              <a:dgm id="{69C459AF-ECCE-49F1-9DDE-9091916471EE}"/>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69C459AF-ECCE-49F1-9DDE-9091916471EE}"/>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6F8393B3-7458-49E9-AF90-1FD48E494B34}"/>
                                            </p:graphicEl>
                                          </p:spTgt>
                                        </p:tgtEl>
                                        <p:attrNameLst>
                                          <p:attrName>style.visibility</p:attrName>
                                        </p:attrNameLst>
                                      </p:cBhvr>
                                      <p:to>
                                        <p:strVal val="visible"/>
                                      </p:to>
                                    </p:set>
                                    <p:anim calcmode="lin" valueType="num">
                                      <p:cBhvr additive="base">
                                        <p:cTn id="25" dur="500" fill="hold"/>
                                        <p:tgtEl>
                                          <p:spTgt spid="4">
                                            <p:graphicEl>
                                              <a:dgm id="{6F8393B3-7458-49E9-AF90-1FD48E494B34}"/>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6F8393B3-7458-49E9-AF90-1FD48E494B34}"/>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F2A6F8F3-8DD4-4159-8B11-1A05250124DC}"/>
                                            </p:graphicEl>
                                          </p:spTgt>
                                        </p:tgtEl>
                                        <p:attrNameLst>
                                          <p:attrName>style.visibility</p:attrName>
                                        </p:attrNameLst>
                                      </p:cBhvr>
                                      <p:to>
                                        <p:strVal val="visible"/>
                                      </p:to>
                                    </p:set>
                                    <p:anim calcmode="lin" valueType="num">
                                      <p:cBhvr additive="base">
                                        <p:cTn id="31" dur="500" fill="hold"/>
                                        <p:tgtEl>
                                          <p:spTgt spid="4">
                                            <p:graphicEl>
                                              <a:dgm id="{F2A6F8F3-8DD4-4159-8B11-1A05250124DC}"/>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F2A6F8F3-8DD4-4159-8B11-1A05250124DC}"/>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Clearing Bank</a:t>
            </a:r>
          </a:p>
        </p:txBody>
      </p:sp>
      <p:sp>
        <p:nvSpPr>
          <p:cNvPr id="3" name="Content Placeholder 2"/>
          <p:cNvSpPr>
            <a:spLocks noGrp="1"/>
          </p:cNvSpPr>
          <p:nvPr>
            <p:ph idx="1"/>
          </p:nvPr>
        </p:nvSpPr>
        <p:spPr>
          <a:xfrm>
            <a:off x="457200" y="1600200"/>
            <a:ext cx="8229600" cy="4800600"/>
          </a:xfrm>
        </p:spPr>
        <p:txBody>
          <a:bodyPr/>
          <a:lstStyle/>
          <a:p>
            <a:pPr algn="just"/>
            <a:r>
              <a:rPr lang="en-IN" dirty="0"/>
              <a:t>Clearing Bank facilitates movement of funds between the clearing members of exchange.</a:t>
            </a:r>
          </a:p>
          <a:p>
            <a:pPr algn="just"/>
            <a:r>
              <a:rPr lang="en-IN" dirty="0"/>
              <a:t>Appointed by exchange for transfer of funds between clearing members &amp; exchange.</a:t>
            </a:r>
          </a:p>
          <a:p>
            <a:pPr algn="just"/>
            <a:r>
              <a:rPr lang="en-IN" dirty="0"/>
              <a:t>Members has to maintain account with Bank.</a:t>
            </a:r>
          </a:p>
          <a:p>
            <a:pPr algn="just"/>
            <a:r>
              <a:rPr lang="en-IN" dirty="0"/>
              <a:t>Settlement / Clearing Account : Margin Money / No cheque facility.</a:t>
            </a:r>
          </a:p>
          <a:p>
            <a:pPr algn="just"/>
            <a:r>
              <a:rPr lang="en-IN" dirty="0"/>
              <a:t>Client Account : Deposit Cheque , cash , etc.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endParaRPr lang="en-IN" dirty="0"/>
          </a:p>
        </p:txBody>
      </p:sp>
      <p:sp>
        <p:nvSpPr>
          <p:cNvPr id="3" name="Content Placeholder 2"/>
          <p:cNvSpPr>
            <a:spLocks noGrp="1"/>
          </p:cNvSpPr>
          <p:nvPr>
            <p:ph idx="1"/>
          </p:nvPr>
        </p:nvSpPr>
        <p:spPr>
          <a:xfrm>
            <a:off x="457200" y="304800"/>
            <a:ext cx="8229600" cy="6172200"/>
          </a:xfrm>
        </p:spPr>
        <p:txBody>
          <a:bodyPr>
            <a:normAutofit lnSpcReduction="10000"/>
          </a:bodyPr>
          <a:lstStyle/>
          <a:p>
            <a:pPr algn="ctr"/>
            <a:r>
              <a:rPr lang="en-IN" b="1" dirty="0"/>
              <a:t>Clearing Bank Procedure:</a:t>
            </a:r>
          </a:p>
          <a:p>
            <a:pPr marL="514350" indent="-514350" algn="just">
              <a:buFont typeface="+mj-lt"/>
              <a:buAutoNum type="arabicPeriod"/>
            </a:pPr>
            <a:r>
              <a:rPr lang="en-IN" dirty="0"/>
              <a:t>End of day : Generate obligation report. [ Detail of transaction, carried forwards, pay in &amp; out, transaction fees, amount of margin – available &amp; utilised]</a:t>
            </a:r>
          </a:p>
          <a:p>
            <a:pPr marL="514350" indent="-514350" algn="just">
              <a:buFont typeface="+mj-lt"/>
              <a:buAutoNum type="arabicPeriod"/>
            </a:pPr>
            <a:r>
              <a:rPr lang="en-IN" dirty="0"/>
              <a:t>Exchange generate Dr/Cr Settlement. Transfer to clearing Bank next day 9am.</a:t>
            </a:r>
          </a:p>
          <a:p>
            <a:pPr marL="514350" indent="-514350" algn="just">
              <a:buFont typeface="+mj-lt"/>
              <a:buAutoNum type="arabicPeriod"/>
            </a:pPr>
            <a:r>
              <a:rPr lang="en-IN" dirty="0"/>
              <a:t>Bank processes pay in file &amp; payout at 10am.</a:t>
            </a:r>
          </a:p>
          <a:p>
            <a:pPr marL="514350" indent="-514350" algn="just">
              <a:buFont typeface="+mj-lt"/>
              <a:buAutoNum type="arabicPeriod"/>
            </a:pPr>
            <a:r>
              <a:rPr lang="en-IN" dirty="0"/>
              <a:t>10:30am Bank runs debit files pay in.</a:t>
            </a:r>
          </a:p>
          <a:p>
            <a:pPr marL="514350" indent="-514350" algn="just">
              <a:buFont typeface="+mj-lt"/>
              <a:buAutoNum type="arabicPeriod"/>
            </a:pPr>
            <a:r>
              <a:rPr lang="en-IN" dirty="0"/>
              <a:t>10:45am confirmation transaction (Successful / failure)</a:t>
            </a:r>
          </a:p>
          <a:p>
            <a:pPr marL="514350" indent="-514350" algn="just">
              <a:buFont typeface="+mj-lt"/>
              <a:buAutoNum type="arabicPeriod"/>
            </a:pPr>
            <a:r>
              <a:rPr lang="en-IN" dirty="0"/>
              <a:t>Trading permission at 11am.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Trading &amp; Development of Dealers</a:t>
            </a:r>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Margin</a:t>
            </a:r>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pPr algn="just"/>
            <a:r>
              <a:rPr lang="en-IN" sz="3300" dirty="0"/>
              <a:t>Amount of money need to be deposited by participant with the Exchange.</a:t>
            </a:r>
          </a:p>
          <a:p>
            <a:pPr algn="ctr">
              <a:buNone/>
            </a:pPr>
            <a:r>
              <a:rPr lang="en-IN" sz="3300" b="1" dirty="0"/>
              <a:t>TYPES</a:t>
            </a:r>
          </a:p>
          <a:p>
            <a:pPr algn="just"/>
            <a:r>
              <a:rPr lang="en-IN" sz="3300" dirty="0"/>
              <a:t>Initial Margin : Deposited with Clearing House before placing order for buy/ sell.</a:t>
            </a:r>
          </a:p>
          <a:p>
            <a:pPr algn="just"/>
            <a:r>
              <a:rPr lang="en-IN" sz="3300" dirty="0"/>
              <a:t>Maintenance Margin : 75% of Initial margin, cannot be zero or negative, margin call &amp; variation applied. Withdraw excess of initial margin.</a:t>
            </a:r>
          </a:p>
          <a:p>
            <a:pPr algn="just"/>
            <a:r>
              <a:rPr lang="en-IN" sz="3300" dirty="0"/>
              <a:t>Mark to Market :Trader’s gain/ loss at each end of trading day. Debit / Credit margin account ( T+1 basis)</a:t>
            </a:r>
          </a:p>
          <a:p>
            <a:pPr algn="just"/>
            <a:r>
              <a:rPr lang="en-IN" sz="3300" dirty="0"/>
              <a:t>Additional Margin : Sudden higher volatility, inability to continue trading.</a:t>
            </a:r>
          </a:p>
          <a:p>
            <a:pPr algn="just"/>
            <a:r>
              <a:rPr lang="en-IN" sz="3300" dirty="0"/>
              <a:t>Clearing / Original Margin : Initial deposit required to make according to rules based upon positions carried / determined.</a:t>
            </a:r>
          </a:p>
          <a:p>
            <a:endParaRPr lang="en-IN"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Prices in Charts (</a:t>
            </a:r>
            <a:r>
              <a:rPr lang="en-IN" dirty="0" err="1"/>
              <a:t>Bhav</a:t>
            </a:r>
            <a:r>
              <a:rPr lang="en-IN" dirty="0"/>
              <a:t> Copy)</a:t>
            </a:r>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AF613116-5BD3-4B50-BC5C-71AB169A3FB9}"/>
                                            </p:graphicEl>
                                          </p:spTgt>
                                        </p:tgtEl>
                                        <p:attrNameLst>
                                          <p:attrName>style.visibility</p:attrName>
                                        </p:attrNameLst>
                                      </p:cBhvr>
                                      <p:to>
                                        <p:strVal val="visible"/>
                                      </p:to>
                                    </p:set>
                                    <p:anim calcmode="lin" valueType="num">
                                      <p:cBhvr additive="base">
                                        <p:cTn id="7" dur="500" fill="hold"/>
                                        <p:tgtEl>
                                          <p:spTgt spid="4">
                                            <p:graphicEl>
                                              <a:dgm id="{AF613116-5BD3-4B50-BC5C-71AB169A3FB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AF613116-5BD3-4B50-BC5C-71AB169A3FB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996BA73B-118A-424D-9BB0-32902A9B4D86}"/>
                                            </p:graphicEl>
                                          </p:spTgt>
                                        </p:tgtEl>
                                        <p:attrNameLst>
                                          <p:attrName>style.visibility</p:attrName>
                                        </p:attrNameLst>
                                      </p:cBhvr>
                                      <p:to>
                                        <p:strVal val="visible"/>
                                      </p:to>
                                    </p:set>
                                    <p:anim calcmode="lin" valueType="num">
                                      <p:cBhvr additive="base">
                                        <p:cTn id="13" dur="500" fill="hold"/>
                                        <p:tgtEl>
                                          <p:spTgt spid="4">
                                            <p:graphicEl>
                                              <a:dgm id="{996BA73B-118A-424D-9BB0-32902A9B4D8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996BA73B-118A-424D-9BB0-32902A9B4D86}"/>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589EC17A-CF3C-4D2F-9185-50E186D8FBCF}"/>
                                            </p:graphicEl>
                                          </p:spTgt>
                                        </p:tgtEl>
                                        <p:attrNameLst>
                                          <p:attrName>style.visibility</p:attrName>
                                        </p:attrNameLst>
                                      </p:cBhvr>
                                      <p:to>
                                        <p:strVal val="visible"/>
                                      </p:to>
                                    </p:set>
                                    <p:anim calcmode="lin" valueType="num">
                                      <p:cBhvr additive="base">
                                        <p:cTn id="19" dur="500" fill="hold"/>
                                        <p:tgtEl>
                                          <p:spTgt spid="4">
                                            <p:graphicEl>
                                              <a:dgm id="{589EC17A-CF3C-4D2F-9185-50E186D8FBCF}"/>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589EC17A-CF3C-4D2F-9185-50E186D8FBCF}"/>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7D651EC4-3506-426B-876A-EF800F403084}"/>
                                            </p:graphicEl>
                                          </p:spTgt>
                                        </p:tgtEl>
                                        <p:attrNameLst>
                                          <p:attrName>style.visibility</p:attrName>
                                        </p:attrNameLst>
                                      </p:cBhvr>
                                      <p:to>
                                        <p:strVal val="visible"/>
                                      </p:to>
                                    </p:set>
                                    <p:anim calcmode="lin" valueType="num">
                                      <p:cBhvr additive="base">
                                        <p:cTn id="25" dur="500" fill="hold"/>
                                        <p:tgtEl>
                                          <p:spTgt spid="4">
                                            <p:graphicEl>
                                              <a:dgm id="{7D651EC4-3506-426B-876A-EF800F403084}"/>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7D651EC4-3506-426B-876A-EF800F403084}"/>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42BDBB13-6ECB-4A6F-933F-67F5D4C8DBCA}"/>
                                            </p:graphicEl>
                                          </p:spTgt>
                                        </p:tgtEl>
                                        <p:attrNameLst>
                                          <p:attrName>style.visibility</p:attrName>
                                        </p:attrNameLst>
                                      </p:cBhvr>
                                      <p:to>
                                        <p:strVal val="visible"/>
                                      </p:to>
                                    </p:set>
                                    <p:anim calcmode="lin" valueType="num">
                                      <p:cBhvr additive="base">
                                        <p:cTn id="31" dur="500" fill="hold"/>
                                        <p:tgtEl>
                                          <p:spTgt spid="4">
                                            <p:graphicEl>
                                              <a:dgm id="{42BDBB13-6ECB-4A6F-933F-67F5D4C8DBCA}"/>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42BDBB13-6ECB-4A6F-933F-67F5D4C8DBCA}"/>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F7F02799-D4DC-4092-9466-B1D9CCD7B0EF}"/>
                                            </p:graphicEl>
                                          </p:spTgt>
                                        </p:tgtEl>
                                        <p:attrNameLst>
                                          <p:attrName>style.visibility</p:attrName>
                                        </p:attrNameLst>
                                      </p:cBhvr>
                                      <p:to>
                                        <p:strVal val="visible"/>
                                      </p:to>
                                    </p:set>
                                    <p:anim calcmode="lin" valueType="num">
                                      <p:cBhvr additive="base">
                                        <p:cTn id="37" dur="500" fill="hold"/>
                                        <p:tgtEl>
                                          <p:spTgt spid="4">
                                            <p:graphicEl>
                                              <a:dgm id="{F7F02799-D4DC-4092-9466-B1D9CCD7B0EF}"/>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F7F02799-D4DC-4092-9466-B1D9CCD7B0EF}"/>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3FB5AB9F-482C-48C9-B1F3-8CF1DEEB17EF}"/>
                                            </p:graphicEl>
                                          </p:spTgt>
                                        </p:tgtEl>
                                        <p:attrNameLst>
                                          <p:attrName>style.visibility</p:attrName>
                                        </p:attrNameLst>
                                      </p:cBhvr>
                                      <p:to>
                                        <p:strVal val="visible"/>
                                      </p:to>
                                    </p:set>
                                    <p:anim calcmode="lin" valueType="num">
                                      <p:cBhvr additive="base">
                                        <p:cTn id="43" dur="500" fill="hold"/>
                                        <p:tgtEl>
                                          <p:spTgt spid="4">
                                            <p:graphicEl>
                                              <a:dgm id="{3FB5AB9F-482C-48C9-B1F3-8CF1DEEB17EF}"/>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3FB5AB9F-482C-48C9-B1F3-8CF1DEEB17EF}"/>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1537DEAF-331C-4842-A9A2-A1497ABAB780}"/>
                                            </p:graphicEl>
                                          </p:spTgt>
                                        </p:tgtEl>
                                        <p:attrNameLst>
                                          <p:attrName>style.visibility</p:attrName>
                                        </p:attrNameLst>
                                      </p:cBhvr>
                                      <p:to>
                                        <p:strVal val="visible"/>
                                      </p:to>
                                    </p:set>
                                    <p:anim calcmode="lin" valueType="num">
                                      <p:cBhvr additive="base">
                                        <p:cTn id="49" dur="500" fill="hold"/>
                                        <p:tgtEl>
                                          <p:spTgt spid="4">
                                            <p:graphicEl>
                                              <a:dgm id="{1537DEAF-331C-4842-A9A2-A1497ABAB780}"/>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1537DEAF-331C-4842-A9A2-A1497ABAB78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otched Right Arrow 4"/>
          <p:cNvSpPr/>
          <p:nvPr/>
        </p:nvSpPr>
        <p:spPr>
          <a:xfrm>
            <a:off x="609600" y="457200"/>
            <a:ext cx="8077200" cy="2438400"/>
          </a:xfrm>
          <a:prstGeom prst="notch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400" b="1" dirty="0">
                <a:solidFill>
                  <a:srgbClr val="FF0000"/>
                </a:solidFill>
              </a:rPr>
              <a:t>TRADING PROCESS</a:t>
            </a:r>
          </a:p>
        </p:txBody>
      </p:sp>
      <p:graphicFrame>
        <p:nvGraphicFramePr>
          <p:cNvPr id="4" name="Content Placeholder 3"/>
          <p:cNvGraphicFramePr>
            <a:graphicFrameLocks noGrp="1"/>
          </p:cNvGraphicFramePr>
          <p:nvPr>
            <p:ph idx="1"/>
          </p:nvPr>
        </p:nvGraphicFramePr>
        <p:xfrm>
          <a:off x="381000" y="1905000"/>
          <a:ext cx="85344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lstStyle/>
          <a:p>
            <a:r>
              <a:rPr lang="en-IN" dirty="0"/>
              <a:t>Structure of Electronic Trading</a:t>
            </a:r>
          </a:p>
        </p:txBody>
      </p:sp>
      <p:graphicFrame>
        <p:nvGraphicFramePr>
          <p:cNvPr id="4" name="Content Placeholder 3"/>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lstStyle/>
          <a:p>
            <a:r>
              <a:rPr lang="en-IN" dirty="0"/>
              <a:t>Advantages</a:t>
            </a:r>
          </a:p>
        </p:txBody>
      </p:sp>
      <p:sp>
        <p:nvSpPr>
          <p:cNvPr id="3" name="Content Placeholder 2"/>
          <p:cNvSpPr>
            <a:spLocks noGrp="1"/>
          </p:cNvSpPr>
          <p:nvPr>
            <p:ph idx="1"/>
          </p:nvPr>
        </p:nvSpPr>
        <p:spPr/>
        <p:txBody>
          <a:bodyPr>
            <a:normAutofit fontScale="92500" lnSpcReduction="20000"/>
          </a:bodyPr>
          <a:lstStyle/>
          <a:p>
            <a:pPr algn="just"/>
            <a:r>
              <a:rPr lang="en-IN" dirty="0"/>
              <a:t>Commodity trading provides protection against inflation or sudden price increase.</a:t>
            </a:r>
          </a:p>
          <a:p>
            <a:pPr algn="just"/>
            <a:r>
              <a:rPr lang="en-IN" dirty="0"/>
              <a:t>Commodity trading can help one hedge prices against a black swan event which may lead to a price hike or deep discount.</a:t>
            </a:r>
          </a:p>
          <a:p>
            <a:pPr algn="just"/>
            <a:r>
              <a:rPr lang="en-IN" dirty="0"/>
              <a:t>Commodity futures can provide high leverage, meaning a small fluctuation in price can actually lead to huge profits.</a:t>
            </a:r>
          </a:p>
          <a:p>
            <a:pPr algn="just"/>
            <a:r>
              <a:rPr lang="en-IN" dirty="0"/>
              <a:t>Commodities can help with diversification and avoid over-concentration from extensive exposure to shares.</a:t>
            </a:r>
          </a:p>
          <a:p>
            <a:pPr algn="just"/>
            <a:endParaRPr lang="en-IN"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lstStyle/>
          <a:p>
            <a:r>
              <a:rPr lang="en-IN" dirty="0"/>
              <a:t>Disadvantages</a:t>
            </a:r>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pPr algn="just"/>
            <a:r>
              <a:rPr lang="en-IN" dirty="0"/>
              <a:t>High Leverage is like a double-edged sword; novice traders can suffer huge losses if not trained properly</a:t>
            </a:r>
          </a:p>
          <a:p>
            <a:pPr algn="just"/>
            <a:r>
              <a:rPr lang="en-IN" dirty="0"/>
              <a:t>Commodities are highly volatile, so one wrong trade can lead to wiping out your wealth completely</a:t>
            </a:r>
          </a:p>
          <a:p>
            <a:pPr algn="just"/>
            <a:r>
              <a:rPr lang="en-IN" dirty="0"/>
              <a:t>Commodity funds are concentrated in 1 or 2 industries and hence do not provide adequate diversification. A change in the price of a commodity can have a substantial impact on the share price of a commodity ETF.</a:t>
            </a:r>
          </a:p>
          <a:p>
            <a:pPr algn="just"/>
            <a:endParaRPr lang="en-IN" dirty="0"/>
          </a:p>
        </p:txBody>
      </p:sp>
      <p:sp>
        <p:nvSpPr>
          <p:cNvPr id="4" name="Rectangle 3"/>
          <p:cNvSpPr/>
          <p:nvPr/>
        </p:nvSpPr>
        <p:spPr>
          <a:xfrm>
            <a:off x="0" y="6488668"/>
            <a:ext cx="6477000" cy="369332"/>
          </a:xfrm>
          <a:prstGeom prst="rect">
            <a:avLst/>
          </a:prstGeom>
        </p:spPr>
        <p:txBody>
          <a:bodyPr wrap="square">
            <a:spAutoFit/>
          </a:bodyPr>
          <a:lstStyle/>
          <a:p>
            <a:r>
              <a:rPr lang="en-IN" dirty="0"/>
              <a:t>https://www.samco.in/what-is-commodity-trading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Types of Members</a:t>
            </a:r>
          </a:p>
        </p:txBody>
      </p:sp>
      <p:graphicFrame>
        <p:nvGraphicFramePr>
          <p:cNvPr id="4" name="Content Placeholder 3"/>
          <p:cNvGraphicFramePr>
            <a:graphicFrameLocks noGrp="1"/>
          </p:cNvGraphicFramePr>
          <p:nvPr>
            <p:ph idx="1"/>
          </p:nvPr>
        </p:nvGraphicFramePr>
        <p:xfrm>
          <a:off x="457200" y="16002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0" y="6488668"/>
            <a:ext cx="9144000" cy="369332"/>
          </a:xfrm>
          <a:prstGeom prst="rect">
            <a:avLst/>
          </a:prstGeom>
        </p:spPr>
        <p:txBody>
          <a:bodyPr wrap="square">
            <a:spAutoFit/>
          </a:bodyPr>
          <a:lstStyle/>
          <a:p>
            <a:r>
              <a:rPr lang="en-IN" dirty="0"/>
              <a:t>https://www.mcxindia.com/membership/new-membership/types-of-membership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fontScale="90000"/>
          </a:bodyPr>
          <a:lstStyle/>
          <a:p>
            <a:r>
              <a:rPr lang="en-IN" dirty="0"/>
              <a:t>TCM : Trading cum Clearing Member</a:t>
            </a:r>
          </a:p>
        </p:txBody>
      </p:sp>
      <p:sp>
        <p:nvSpPr>
          <p:cNvPr id="3" name="Content Placeholder 2"/>
          <p:cNvSpPr>
            <a:spLocks noGrp="1"/>
          </p:cNvSpPr>
          <p:nvPr>
            <p:ph idx="1"/>
          </p:nvPr>
        </p:nvSpPr>
        <p:spPr>
          <a:xfrm>
            <a:off x="457200" y="1600200"/>
            <a:ext cx="8229600" cy="4800600"/>
          </a:xfrm>
        </p:spPr>
        <p:txBody>
          <a:bodyPr>
            <a:normAutofit fontScale="70000" lnSpcReduction="20000"/>
          </a:bodyPr>
          <a:lstStyle/>
          <a:p>
            <a:pPr algn="just"/>
            <a:r>
              <a:rPr lang="en-IN" dirty="0"/>
              <a:t>Trading-cum-clearing members (“TCM”) are entitled to trade on their own account as well as on account of their clients. </a:t>
            </a:r>
          </a:p>
          <a:p>
            <a:pPr algn="just"/>
            <a:r>
              <a:rPr lang="en-IN" dirty="0"/>
              <a:t>TCMs can also clear and settle these trades themselves.</a:t>
            </a:r>
          </a:p>
          <a:p>
            <a:pPr algn="ctr">
              <a:buNone/>
            </a:pPr>
            <a:r>
              <a:rPr lang="en-IN" b="1" dirty="0"/>
              <a:t>Eligibility criteria</a:t>
            </a:r>
          </a:p>
          <a:p>
            <a:pPr algn="just"/>
            <a:r>
              <a:rPr lang="en-IN" b="1" dirty="0"/>
              <a:t>Entities </a:t>
            </a:r>
            <a:r>
              <a:rPr lang="en-IN" dirty="0"/>
              <a:t>– Following entities are eligible to apply for membership subject to the regulatory norms and provisions of SEBI and as provided in the Rules, Regulations, Byelaws and Circulars of the Exchange:</a:t>
            </a:r>
          </a:p>
          <a:p>
            <a:pPr algn="just"/>
            <a:r>
              <a:rPr lang="en-IN" dirty="0"/>
              <a:t>Corporate</a:t>
            </a:r>
          </a:p>
          <a:p>
            <a:pPr algn="just"/>
            <a:r>
              <a:rPr lang="en-IN" dirty="0"/>
              <a:t>Registered Partnership Firms</a:t>
            </a:r>
          </a:p>
          <a:p>
            <a:pPr algn="just"/>
            <a:r>
              <a:rPr lang="en-IN" dirty="0"/>
              <a:t>LLPs</a:t>
            </a:r>
          </a:p>
          <a:p>
            <a:pPr algn="just"/>
            <a:r>
              <a:rPr lang="en-IN" dirty="0"/>
              <a:t>Sole Proprietors/Individuals (Proprietary Firms)</a:t>
            </a:r>
          </a:p>
          <a:p>
            <a:pPr algn="ctr">
              <a:buNone/>
            </a:pPr>
            <a:r>
              <a:rPr lang="en-IN" b="1" dirty="0" err="1"/>
              <a:t>Networth</a:t>
            </a:r>
            <a:endParaRPr lang="en-IN" b="1" dirty="0"/>
          </a:p>
          <a:p>
            <a:pPr algn="just"/>
            <a:r>
              <a:rPr lang="en-IN" dirty="0"/>
              <a:t>The minimum </a:t>
            </a:r>
            <a:r>
              <a:rPr lang="en-IN" dirty="0" err="1"/>
              <a:t>networth</a:t>
            </a:r>
            <a:r>
              <a:rPr lang="en-IN" dirty="0"/>
              <a:t> for the purpose of eligibility is Rs.100 </a:t>
            </a:r>
            <a:r>
              <a:rPr lang="en-IN" dirty="0" err="1"/>
              <a:t>Lakh</a:t>
            </a:r>
            <a:endParaRPr lang="en-IN" dirty="0"/>
          </a:p>
          <a:p>
            <a:endParaRPr lang="en-IN"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TM : Trading Member</a:t>
            </a:r>
          </a:p>
        </p:txBody>
      </p:sp>
      <p:sp>
        <p:nvSpPr>
          <p:cNvPr id="3" name="Content Placeholder 2"/>
          <p:cNvSpPr>
            <a:spLocks noGrp="1"/>
          </p:cNvSpPr>
          <p:nvPr>
            <p:ph idx="1"/>
          </p:nvPr>
        </p:nvSpPr>
        <p:spPr>
          <a:xfrm>
            <a:off x="457200" y="1600200"/>
            <a:ext cx="8229600" cy="4800600"/>
          </a:xfrm>
        </p:spPr>
        <p:txBody>
          <a:bodyPr>
            <a:normAutofit fontScale="55000" lnSpcReduction="20000"/>
          </a:bodyPr>
          <a:lstStyle/>
          <a:p>
            <a:pPr algn="just"/>
            <a:r>
              <a:rPr lang="en-IN" sz="3500" dirty="0"/>
              <a:t>Trading members (“TM”) are persons who have been admitted as such, and have rights to trade on their own account as well as on account of their clients. </a:t>
            </a:r>
          </a:p>
          <a:p>
            <a:pPr algn="just"/>
            <a:r>
              <a:rPr lang="en-IN" sz="3500" dirty="0"/>
              <a:t>However, TMs have no right to clear and settle such trades. </a:t>
            </a:r>
          </a:p>
          <a:p>
            <a:pPr algn="just"/>
            <a:r>
              <a:rPr lang="en-IN" sz="3500" dirty="0"/>
              <a:t>All TMs must be affiliated with any one of the institutional trading-cum-clearing member or professional clearing members having clearing rights on our Exchange.</a:t>
            </a:r>
          </a:p>
          <a:p>
            <a:pPr algn="ctr"/>
            <a:r>
              <a:rPr lang="en-IN" sz="3500" b="1" dirty="0"/>
              <a:t>Eligibility criteria</a:t>
            </a:r>
          </a:p>
          <a:p>
            <a:pPr algn="just"/>
            <a:r>
              <a:rPr lang="en-IN" sz="3500" b="1" dirty="0"/>
              <a:t>Entities </a:t>
            </a:r>
            <a:r>
              <a:rPr lang="en-IN" sz="3500" dirty="0"/>
              <a:t>- Following entities are eligible to apply for membership, subject to the regulatory norms and provisions of SEBI and as provided in the Rules, Regulations, Bye-laws and Circulars of the Exchange-</a:t>
            </a:r>
          </a:p>
          <a:p>
            <a:pPr algn="just"/>
            <a:r>
              <a:rPr lang="en-IN" sz="3500" dirty="0" err="1"/>
              <a:t>Corporates</a:t>
            </a:r>
            <a:endParaRPr lang="en-IN" sz="3500" dirty="0"/>
          </a:p>
          <a:p>
            <a:pPr algn="just"/>
            <a:r>
              <a:rPr lang="en-IN" sz="3500" dirty="0"/>
              <a:t>Registered Partnership Firms</a:t>
            </a:r>
          </a:p>
          <a:p>
            <a:pPr algn="just"/>
            <a:r>
              <a:rPr lang="en-IN" sz="3500" dirty="0"/>
              <a:t>LLPs</a:t>
            </a:r>
          </a:p>
          <a:p>
            <a:pPr algn="just"/>
            <a:r>
              <a:rPr lang="en-IN" sz="3500" dirty="0"/>
              <a:t>Sole Proprietors/Individuals (Proprietary Firms)</a:t>
            </a:r>
          </a:p>
          <a:p>
            <a:pPr algn="ctr"/>
            <a:r>
              <a:rPr lang="en-IN" sz="3500" b="1" dirty="0" err="1"/>
              <a:t>Networth</a:t>
            </a:r>
            <a:endParaRPr lang="en-IN" sz="3500" b="1" dirty="0"/>
          </a:p>
          <a:p>
            <a:pPr algn="just"/>
            <a:r>
              <a:rPr lang="en-IN" sz="3500" dirty="0"/>
              <a:t>The minimum </a:t>
            </a:r>
            <a:r>
              <a:rPr lang="en-IN" sz="3500" dirty="0" err="1"/>
              <a:t>networth</a:t>
            </a:r>
            <a:r>
              <a:rPr lang="en-IN" sz="3500" dirty="0"/>
              <a:t> for the purpose of eligibility is Rs.10 </a:t>
            </a:r>
            <a:r>
              <a:rPr lang="en-IN" sz="3500" dirty="0" err="1"/>
              <a:t>Lakh</a:t>
            </a:r>
            <a:r>
              <a:rPr lang="en-IN" sz="3500" dirty="0"/>
              <a:t> for Non-</a:t>
            </a:r>
            <a:r>
              <a:rPr lang="en-IN" sz="3500" dirty="0" err="1"/>
              <a:t>Corporates</a:t>
            </a:r>
            <a:r>
              <a:rPr lang="en-IN" sz="3500" dirty="0"/>
              <a:t> and Rs.25 </a:t>
            </a:r>
            <a:r>
              <a:rPr lang="en-IN" sz="3500" dirty="0" err="1"/>
              <a:t>Lakh</a:t>
            </a:r>
            <a:r>
              <a:rPr lang="en-IN" sz="3500" dirty="0"/>
              <a:t> for </a:t>
            </a:r>
            <a:r>
              <a:rPr lang="en-IN" sz="3500" dirty="0" err="1"/>
              <a:t>Corporates</a:t>
            </a:r>
            <a:r>
              <a:rPr lang="en-IN" sz="3500" dirty="0"/>
              <a:t>.</a:t>
            </a:r>
          </a:p>
          <a:p>
            <a:pPr algn="just"/>
            <a:endParaRPr lang="en-IN"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fontScale="90000"/>
          </a:bodyPr>
          <a:lstStyle/>
          <a:p>
            <a:r>
              <a:rPr lang="en-IN" dirty="0"/>
              <a:t>ITCM : Institutional Trading cum Clearing Member</a:t>
            </a:r>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pPr algn="just"/>
            <a:r>
              <a:rPr lang="en-IN" dirty="0"/>
              <a:t>Institutional trading cum clearing members (“ITCM”) are entitled to trade on their own account as well as on account of their clients, clear and settle trades executed by themselves as well as of trading members and trading cum clearing members of our Exchange.</a:t>
            </a:r>
          </a:p>
          <a:p>
            <a:pPr algn="ctr"/>
            <a:r>
              <a:rPr lang="en-IN" b="1" dirty="0"/>
              <a:t>Eligibility criteria</a:t>
            </a:r>
          </a:p>
          <a:p>
            <a:pPr algn="just"/>
            <a:r>
              <a:rPr lang="en-IN" b="1" dirty="0"/>
              <a:t>Entities </a:t>
            </a:r>
            <a:r>
              <a:rPr lang="en-IN" dirty="0"/>
              <a:t>- Following entities are eligible to apply for membership subject to the regulatory norms and provisions of SEBI and as provided in the Rules, Regulations, Bye-laws and Circulars of the Exchange</a:t>
            </a:r>
          </a:p>
          <a:p>
            <a:pPr algn="just"/>
            <a:r>
              <a:rPr lang="en-IN" dirty="0"/>
              <a:t>Companies or Institutions</a:t>
            </a:r>
          </a:p>
          <a:p>
            <a:pPr algn="ctr"/>
            <a:r>
              <a:rPr lang="en-IN" b="1" dirty="0" err="1"/>
              <a:t>Networth</a:t>
            </a:r>
            <a:endParaRPr lang="en-IN" b="1" dirty="0"/>
          </a:p>
          <a:p>
            <a:pPr algn="just"/>
            <a:r>
              <a:rPr lang="en-IN" dirty="0"/>
              <a:t>The minimum </a:t>
            </a:r>
            <a:r>
              <a:rPr lang="en-IN" dirty="0" err="1"/>
              <a:t>networth</a:t>
            </a:r>
            <a:r>
              <a:rPr lang="en-IN" dirty="0"/>
              <a:t> for the purpose of eligibility is Rs.300 </a:t>
            </a:r>
            <a:r>
              <a:rPr lang="en-IN" dirty="0" err="1"/>
              <a:t>Lakh</a:t>
            </a:r>
            <a:endParaRPr lang="en-IN" dirty="0"/>
          </a:p>
          <a:p>
            <a:pPr algn="just"/>
            <a:endParaRPr lang="en-IN"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fontScale="90000"/>
          </a:bodyPr>
          <a:lstStyle/>
          <a:p>
            <a:r>
              <a:rPr lang="en-IN" dirty="0"/>
              <a:t>PCM : Professional Clearing Member</a:t>
            </a:r>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pPr algn="just"/>
            <a:r>
              <a:rPr lang="en-IN" dirty="0"/>
              <a:t>Professional Clearing Members (“PCM”) are entitled only to clear and settle trades executed by trading-cum-clearing members or trading members of our Exchange.</a:t>
            </a:r>
          </a:p>
          <a:p>
            <a:pPr algn="ctr"/>
            <a:r>
              <a:rPr lang="en-IN" b="1" dirty="0"/>
              <a:t>Eligibility criteria</a:t>
            </a:r>
          </a:p>
          <a:p>
            <a:pPr algn="just"/>
            <a:r>
              <a:rPr lang="en-IN" b="1" dirty="0"/>
              <a:t>Entities </a:t>
            </a:r>
            <a:r>
              <a:rPr lang="en-IN" dirty="0"/>
              <a:t>- Any companies, institutions are eligible to apply for membership, subject to the regulatory norms and provisions of SEBI and as provided in the Rules, Regulations, Bye-laws and Circulars of the Clearing Corporation.</a:t>
            </a:r>
          </a:p>
          <a:p>
            <a:pPr algn="ctr"/>
            <a:r>
              <a:rPr lang="en-IN" b="1" dirty="0" err="1"/>
              <a:t>Networth</a:t>
            </a:r>
            <a:endParaRPr lang="en-IN" b="1" dirty="0"/>
          </a:p>
          <a:p>
            <a:pPr algn="just"/>
            <a:r>
              <a:rPr lang="en-IN" dirty="0"/>
              <a:t>The minimum </a:t>
            </a:r>
            <a:r>
              <a:rPr lang="en-IN" dirty="0" err="1"/>
              <a:t>networth</a:t>
            </a:r>
            <a:r>
              <a:rPr lang="en-IN" dirty="0"/>
              <a:t> for the purpose of eligibility is Rs.500 </a:t>
            </a:r>
            <a:r>
              <a:rPr lang="en-IN" dirty="0" err="1"/>
              <a:t>Lakh</a:t>
            </a:r>
            <a:endParaRPr lang="en-IN" dirty="0"/>
          </a:p>
          <a:p>
            <a:endParaRPr lang="en-I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Types of Orders</a:t>
            </a:r>
          </a:p>
        </p:txBody>
      </p:sp>
      <p:sp>
        <p:nvSpPr>
          <p:cNvPr id="3" name="Content Placeholder 2"/>
          <p:cNvSpPr>
            <a:spLocks noGrp="1"/>
          </p:cNvSpPr>
          <p:nvPr>
            <p:ph idx="1"/>
          </p:nvPr>
        </p:nvSpPr>
        <p:spPr>
          <a:xfrm>
            <a:off x="457200" y="1600200"/>
            <a:ext cx="8229600" cy="4953000"/>
          </a:xfrm>
        </p:spPr>
        <p:txBody>
          <a:bodyPr>
            <a:normAutofit fontScale="92500"/>
          </a:bodyPr>
          <a:lstStyle/>
          <a:p>
            <a:pPr algn="just"/>
            <a:r>
              <a:rPr lang="en-IN" dirty="0"/>
              <a:t>Market Order : To buy/sell a futures/ options contract at whatever price is obtainable when the order reaches the trading floor.</a:t>
            </a:r>
          </a:p>
          <a:p>
            <a:pPr algn="just"/>
            <a:r>
              <a:rPr lang="en-IN" dirty="0"/>
              <a:t>Market on Open : Order to buy at the beginning of trading session within open price ranges.</a:t>
            </a:r>
          </a:p>
          <a:p>
            <a:pPr algn="just"/>
            <a:r>
              <a:rPr lang="en-IN" dirty="0"/>
              <a:t>Market at Close : Order to buy at end of trading session within closing price range.</a:t>
            </a:r>
          </a:p>
          <a:p>
            <a:pPr algn="just"/>
            <a:r>
              <a:rPr lang="en-IN" dirty="0"/>
              <a:t>Market if Touched order or Board Order: Order that becomes a market order when a particular price is reached.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a:solidFill>
            <a:srgbClr val="0070C0"/>
          </a:solidFill>
        </p:spPr>
        <p:txBody>
          <a:bodyPr>
            <a:normAutofit/>
          </a:bodyPr>
          <a:lstStyle/>
          <a:p>
            <a:r>
              <a:rPr lang="en-IN" dirty="0"/>
              <a:t>Membership Admission Process</a:t>
            </a:r>
          </a:p>
        </p:txBody>
      </p:sp>
      <p:pic>
        <p:nvPicPr>
          <p:cNvPr id="4" name="Content Placeholder 3" descr="submission_application_form.jpg"/>
          <p:cNvPicPr>
            <a:picLocks noGrp="1" noChangeAspect="1"/>
          </p:cNvPicPr>
          <p:nvPr>
            <p:ph idx="1"/>
          </p:nvPr>
        </p:nvPicPr>
        <p:blipFill>
          <a:blip r:embed="rId2" cstate="print"/>
          <a:stretch>
            <a:fillRect/>
          </a:stretch>
        </p:blipFill>
        <p:spPr>
          <a:xfrm>
            <a:off x="457200" y="990600"/>
            <a:ext cx="8229600" cy="5867400"/>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Contract Specification</a:t>
            </a:r>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algn="just"/>
            <a:r>
              <a:rPr lang="en-IN" dirty="0"/>
              <a:t>Exchange gives detailed specification regarding Trading – Quantity, Trade, Clearing &amp; Settlement. (Every Commodity Specifically)</a:t>
            </a:r>
          </a:p>
          <a:p>
            <a:pPr algn="just"/>
            <a:r>
              <a:rPr lang="en-IN" dirty="0"/>
              <a:t>Exchange provides detail guidelines to the intermediaries involving in the trade , when new contract is launched by exchange.</a:t>
            </a:r>
          </a:p>
          <a:p>
            <a:pPr algn="just"/>
            <a:r>
              <a:rPr lang="en-IN" dirty="0"/>
              <a:t>Brokers, Traders &amp; other intermediaries involved in the trade need to know all specification for smooth trading &amp; settlement.</a:t>
            </a:r>
          </a:p>
          <a:p>
            <a:pPr algn="just"/>
            <a:r>
              <a:rPr lang="en-IN" dirty="0"/>
              <a:t>Exchange has to clearly &amp; precisely mention all the details &amp; communicate to every prospective member, who is going to deal in the specific commodity.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fontScale="92500"/>
          </a:bodyPr>
          <a:lstStyle/>
          <a:p>
            <a:pPr algn="just"/>
            <a:r>
              <a:rPr lang="en-IN" dirty="0"/>
              <a:t>Symbol of the underlying commodity.</a:t>
            </a:r>
          </a:p>
          <a:p>
            <a:pPr algn="just"/>
            <a:r>
              <a:rPr lang="en-IN" dirty="0"/>
              <a:t>Description of the underlying commodity.</a:t>
            </a:r>
          </a:p>
          <a:p>
            <a:pPr algn="just"/>
            <a:r>
              <a:rPr lang="en-IN" dirty="0"/>
              <a:t>Contract listing dates, schedule of launch &amp; expiry of contract.</a:t>
            </a:r>
          </a:p>
          <a:p>
            <a:pPr algn="just"/>
            <a:r>
              <a:rPr lang="en-IN" dirty="0"/>
              <a:t>Contract start &amp; last trading date.</a:t>
            </a:r>
          </a:p>
          <a:p>
            <a:pPr algn="just"/>
            <a:r>
              <a:rPr lang="en-IN" dirty="0"/>
              <a:t>Trading unit, order size, </a:t>
            </a:r>
            <a:r>
              <a:rPr lang="en-IN"/>
              <a:t>tick size </a:t>
            </a:r>
            <a:r>
              <a:rPr lang="en-IN" dirty="0"/>
              <a:t>&amp; quotation.</a:t>
            </a:r>
          </a:p>
          <a:p>
            <a:pPr algn="just"/>
            <a:r>
              <a:rPr lang="en-IN" dirty="0"/>
              <a:t>Daily price limit &amp; initial margin to be charged by the specified exchange for the specified contract.</a:t>
            </a:r>
          </a:p>
          <a:p>
            <a:pPr algn="just"/>
            <a:r>
              <a:rPr lang="en-IN" dirty="0"/>
              <a:t>Delivery related specification like delivery unit, delivery margin, delivery centre, quality specification , Due Date Rate (DDR), Final Settlement price.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IN" dirty="0"/>
              <a:t>Circuit Filter</a:t>
            </a:r>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pPr algn="just"/>
            <a:r>
              <a:rPr lang="en-IN" dirty="0"/>
              <a:t>To control wide swings in prices, an intra day price limit is fixed for commodity futures contract.</a:t>
            </a:r>
          </a:p>
          <a:p>
            <a:pPr algn="just"/>
            <a:r>
              <a:rPr lang="en-IN" dirty="0"/>
              <a:t>The maximum price movement during the day can be +/- X% of the previous day’s settlement price for each commodity.</a:t>
            </a:r>
          </a:p>
          <a:p>
            <a:pPr algn="just"/>
            <a:r>
              <a:rPr lang="en-IN" dirty="0"/>
              <a:t>The filters vary from commodity to commodity but the maximum individual commodity circuit filter is 6%.</a:t>
            </a:r>
          </a:p>
          <a:p>
            <a:pPr algn="just"/>
            <a:r>
              <a:rPr lang="en-IN" dirty="0"/>
              <a:t>The price of any commodity that fluctuates either way beyond its limit will immediately call for circuit breaker.</a:t>
            </a:r>
          </a:p>
          <a:p>
            <a:pPr algn="just"/>
            <a:r>
              <a:rPr lang="en-IN" dirty="0"/>
              <a:t>Exchange specify the circuit filters for each commodity in the contract specification at the time of launching every new contract.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IN" dirty="0"/>
              <a:t>Commodities </a:t>
            </a:r>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0" y="6488668"/>
            <a:ext cx="2501710" cy="369332"/>
          </a:xfrm>
          <a:prstGeom prst="rect">
            <a:avLst/>
          </a:prstGeom>
        </p:spPr>
        <p:txBody>
          <a:bodyPr wrap="none">
            <a:spAutoFit/>
          </a:bodyPr>
          <a:lstStyle/>
          <a:p>
            <a:r>
              <a:rPr lang="en-IN" dirty="0"/>
              <a:t>https://commodity.com/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Agriculture Commodity </a:t>
            </a:r>
          </a:p>
        </p:txBody>
      </p:sp>
      <p:sp>
        <p:nvSpPr>
          <p:cNvPr id="3" name="Content Placeholder 2"/>
          <p:cNvSpPr>
            <a:spLocks noGrp="1"/>
          </p:cNvSpPr>
          <p:nvPr>
            <p:ph idx="1"/>
          </p:nvPr>
        </p:nvSpPr>
        <p:spPr>
          <a:xfrm>
            <a:off x="457200" y="1600200"/>
            <a:ext cx="8229600" cy="5257800"/>
          </a:xfrm>
        </p:spPr>
        <p:txBody>
          <a:bodyPr>
            <a:normAutofit fontScale="92500"/>
          </a:bodyPr>
          <a:lstStyle/>
          <a:p>
            <a:pPr algn="just"/>
            <a:r>
              <a:rPr lang="en-IN" dirty="0"/>
              <a:t>India is predominantly an agrarian economy, ranking second in farm production in the world.</a:t>
            </a:r>
          </a:p>
          <a:p>
            <a:pPr algn="just"/>
            <a:r>
              <a:rPr lang="en-IN" dirty="0"/>
              <a:t>The contribution of agriculture to the nation’s GDP declined to less than 15 per cent in 2012¬–13, and the agricultural sector provided employment to about 52 per cent of the workforce.</a:t>
            </a:r>
          </a:p>
          <a:p>
            <a:pPr algn="just"/>
            <a:r>
              <a:rPr lang="en-IN" dirty="0"/>
              <a:t>“Agriculture is our wisest pursuit, because it will in the end contribute most to real wealth, good morals, and happiness” - Thomas Jefferson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Black Pepper</a:t>
            </a:r>
          </a:p>
        </p:txBody>
      </p:sp>
      <p:sp>
        <p:nvSpPr>
          <p:cNvPr id="3" name="Content Placeholder 2"/>
          <p:cNvSpPr>
            <a:spLocks noGrp="1"/>
          </p:cNvSpPr>
          <p:nvPr>
            <p:ph idx="1"/>
          </p:nvPr>
        </p:nvSpPr>
        <p:spPr>
          <a:xfrm>
            <a:off x="457200" y="1600200"/>
            <a:ext cx="8229600" cy="4876800"/>
          </a:xfrm>
        </p:spPr>
        <p:txBody>
          <a:bodyPr>
            <a:noAutofit/>
          </a:bodyPr>
          <a:lstStyle/>
          <a:p>
            <a:pPr algn="just"/>
            <a:r>
              <a:rPr lang="en-IN" sz="2000" dirty="0"/>
              <a:t>Black pepper (Piper </a:t>
            </a:r>
            <a:r>
              <a:rPr lang="en-IN" sz="2000" dirty="0" err="1"/>
              <a:t>nigrum</a:t>
            </a:r>
            <a:r>
              <a:rPr lang="en-IN" sz="2000" dirty="0"/>
              <a:t>.) “King of Spices” is famously known as “Black Gold”. The commercial part of the plant is fruit (Pepper berries). It is a native of southern India and grown commercially in South and Southeast Asia, as well as Brazil and Madagascar. It is also the most important spice traded internationally, accounting for some one-third of the total volume and value of spices trade. </a:t>
            </a:r>
          </a:p>
          <a:p>
            <a:pPr algn="just"/>
            <a:r>
              <a:rPr lang="en-IN" sz="2000" dirty="0"/>
              <a:t>This black spice is one of the most important agricultural commodities of commerce and trade in India since pre-historic period. Kerala and Karnataka accounts for majority of the total Indian pepper production.</a:t>
            </a:r>
          </a:p>
          <a:p>
            <a:pPr algn="just"/>
            <a:r>
              <a:rPr lang="en-IN" sz="2000" dirty="0"/>
              <a:t>India majorly imports Pepper from Vietnam, Sri Lanka and Indonesia and occasionally from Brazil. Largely, the pepper imported into the country is re -exported in form of Whole Black Pepper only. Some amount of imported Pepper is also used for making value-added products like oleoresins, pepper powder etc.</a:t>
            </a:r>
          </a:p>
          <a:p>
            <a:pPr algn="just"/>
            <a:endParaRPr lang="en-IN"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a:xfrm>
            <a:off x="457200" y="1600200"/>
            <a:ext cx="8229600" cy="4724400"/>
          </a:xfrm>
        </p:spPr>
        <p:txBody>
          <a:bodyPr>
            <a:normAutofit/>
          </a:bodyPr>
          <a:lstStyle/>
          <a:p>
            <a:r>
              <a:rPr lang="en-IN" dirty="0"/>
              <a:t>Domestic fundamentals</a:t>
            </a:r>
          </a:p>
          <a:p>
            <a:r>
              <a:rPr lang="en-IN" dirty="0"/>
              <a:t>World production and exports</a:t>
            </a:r>
          </a:p>
          <a:p>
            <a:r>
              <a:rPr lang="en-IN" dirty="0"/>
              <a:t>International trading price</a:t>
            </a:r>
          </a:p>
          <a:p>
            <a:r>
              <a:rPr lang="en-IN" dirty="0"/>
              <a:t>Local and global demand</a:t>
            </a:r>
          </a:p>
          <a:p>
            <a:r>
              <a:rPr lang="en-IN" dirty="0"/>
              <a:t>Year ending stocks and stock to consumption ratio</a:t>
            </a:r>
          </a:p>
          <a:p>
            <a:r>
              <a:rPr lang="en-IN" dirty="0"/>
              <a:t>Time of arrival of new crop in the market</a:t>
            </a:r>
          </a:p>
          <a:p>
            <a:r>
              <a:rPr lang="en-IN" dirty="0"/>
              <a:t>Climatic conditions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Cardamom</a:t>
            </a:r>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pPr algn="just"/>
            <a:r>
              <a:rPr lang="en-IN" dirty="0"/>
              <a:t>The origins of cardamom are unknown, yet it is believed that it grew as wild herbs in the monsoon forests of the Western Ghats in southern India. Cardamom finds its first mention in the </a:t>
            </a:r>
            <a:r>
              <a:rPr lang="en-IN" dirty="0" err="1"/>
              <a:t>Charak</a:t>
            </a:r>
            <a:r>
              <a:rPr lang="en-IN" dirty="0"/>
              <a:t> </a:t>
            </a:r>
            <a:r>
              <a:rPr lang="en-IN" dirty="0" err="1"/>
              <a:t>Samhita</a:t>
            </a:r>
            <a:r>
              <a:rPr lang="en-IN" dirty="0"/>
              <a:t> (an early text on </a:t>
            </a:r>
            <a:r>
              <a:rPr lang="en-IN" dirty="0" err="1"/>
              <a:t>Ayurveda</a:t>
            </a:r>
            <a:r>
              <a:rPr lang="en-IN" dirty="0"/>
              <a:t>) written somewhere between 2nd century BC and 2nd century AD. The </a:t>
            </a:r>
            <a:r>
              <a:rPr lang="en-IN" dirty="0" err="1"/>
              <a:t>Charak</a:t>
            </a:r>
            <a:r>
              <a:rPr lang="en-IN" dirty="0"/>
              <a:t> </a:t>
            </a:r>
            <a:r>
              <a:rPr lang="en-IN" dirty="0" err="1"/>
              <a:t>Samhita</a:t>
            </a:r>
            <a:r>
              <a:rPr lang="en-IN" dirty="0"/>
              <a:t> says that cardamom is an important constituent in many medicines. Later, the spice finds mentions in many Sanskrit texts as being used in rituals and ceremonies.</a:t>
            </a:r>
          </a:p>
          <a:p>
            <a:pPr algn="just"/>
            <a:r>
              <a:rPr lang="en-IN" dirty="0"/>
              <a:t>Small cardamom is grown in India, commercially in plantations, under the shade of tall forest trees at moderately high altitudes in the evergreen forests of the Western Ghats. India is a major producer and consumer of cardamom, holding the second spot in world production; Guatemala taking the top slot. With no domestic consumption, Guatemala also becomes the largest exporter in the world.</a:t>
            </a:r>
          </a:p>
          <a:p>
            <a:pPr algn="just"/>
            <a:r>
              <a:rPr lang="en-IN" dirty="0"/>
              <a:t>Cardamom is widely used as spice, renowned for its flavour and aroma. In south Asia, green cardamom is largely used in traditional Indian sweets and in the making of tea; in Arabia it is used in the preparation of '</a:t>
            </a:r>
            <a:r>
              <a:rPr lang="en-IN" dirty="0" err="1"/>
              <a:t>gahwa</a:t>
            </a:r>
            <a:r>
              <a:rPr lang="en-IN" dirty="0"/>
              <a:t>'—a strong cardamom coffee that is used to welcome guests; in northern Europe, it is an essential ingredient in sweet foods. Therapeutically, cardamom finds varied uses, such as in the treatment of teeth and gum infections, digestive disorders, throat trouble, and skin problems.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p:txBody>
          <a:bodyPr>
            <a:normAutofit fontScale="92500" lnSpcReduction="10000"/>
          </a:bodyPr>
          <a:lstStyle/>
          <a:p>
            <a:r>
              <a:rPr lang="en-IN" dirty="0"/>
              <a:t>Freshness, colour, aroma, and size of the crop</a:t>
            </a:r>
          </a:p>
          <a:p>
            <a:r>
              <a:rPr lang="en-IN" dirty="0"/>
              <a:t>Production in competing countries, mainly Guatemala</a:t>
            </a:r>
          </a:p>
          <a:p>
            <a:r>
              <a:rPr lang="en-IN" dirty="0"/>
              <a:t>Annual production in India</a:t>
            </a:r>
          </a:p>
          <a:p>
            <a:r>
              <a:rPr lang="en-IN" dirty="0"/>
              <a:t>Year-ending stocks at India and Guatemala</a:t>
            </a:r>
          </a:p>
          <a:p>
            <a:r>
              <a:rPr lang="en-IN" dirty="0"/>
              <a:t>Seasonal variations and time of arrival of new crop in the market</a:t>
            </a:r>
          </a:p>
          <a:p>
            <a:r>
              <a:rPr lang="en-IN" dirty="0"/>
              <a:t>Domestic consumption, which is influenced by festivals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a:xfrm>
            <a:off x="457200" y="304800"/>
            <a:ext cx="8229600" cy="6019800"/>
          </a:xfrm>
        </p:spPr>
        <p:txBody>
          <a:bodyPr/>
          <a:lstStyle/>
          <a:p>
            <a:pPr algn="just"/>
            <a:r>
              <a:rPr lang="en-IN" dirty="0"/>
              <a:t>Limit Order : Order </a:t>
            </a:r>
            <a:r>
              <a:rPr lang="en-IN" dirty="0" err="1"/>
              <a:t>i</a:t>
            </a:r>
            <a:r>
              <a:rPr lang="en-IN" dirty="0"/>
              <a:t> which customer specifies a price limit as contrasted wit a market order which implies that the order should be filled as soon as possible.</a:t>
            </a:r>
          </a:p>
          <a:p>
            <a:pPr algn="just"/>
            <a:r>
              <a:rPr lang="en-IN" dirty="0"/>
              <a:t>Stop Loss Order : Order that becomes a market order when future contract reaches a particular price level. ( Sell Stop is placed below prevailing price &amp; Buy Stop is placed above prevailing price.)</a:t>
            </a:r>
          </a:p>
          <a:p>
            <a:pPr algn="just"/>
            <a:r>
              <a:rPr lang="en-IN" dirty="0"/>
              <a:t>Spread Order : Involves two position (Long &amp; Short), Calendar Spread.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Castor Seed</a:t>
            </a:r>
          </a:p>
        </p:txBody>
      </p:sp>
      <p:sp>
        <p:nvSpPr>
          <p:cNvPr id="3" name="Content Placeholder 2"/>
          <p:cNvSpPr>
            <a:spLocks noGrp="1"/>
          </p:cNvSpPr>
          <p:nvPr>
            <p:ph idx="1"/>
          </p:nvPr>
        </p:nvSpPr>
        <p:spPr/>
        <p:txBody>
          <a:bodyPr>
            <a:normAutofit fontScale="62500" lnSpcReduction="20000"/>
          </a:bodyPr>
          <a:lstStyle/>
          <a:p>
            <a:pPr algn="just"/>
            <a:r>
              <a:rPr lang="en-IN" dirty="0"/>
              <a:t>Castor seed is a non-edible oilseed crop, with average 46% oil recovery. Castor oil (extracted from castor seed) and its derivatives have an indispensable usage in many industries like cosmetics, surface coatings, toiletries, pharmaceuticals, perfumes, soaps, medicines and lubricating formulations. Castor oil is used either in crude form or in refined hydrogenated form in these industries.</a:t>
            </a:r>
          </a:p>
          <a:p>
            <a:pPr algn="just"/>
            <a:r>
              <a:rPr lang="en-IN" dirty="0"/>
              <a:t>Castor plant (</a:t>
            </a:r>
            <a:r>
              <a:rPr lang="en-IN" dirty="0" err="1"/>
              <a:t>Ricinus</a:t>
            </a:r>
            <a:r>
              <a:rPr lang="en-IN" dirty="0"/>
              <a:t> </a:t>
            </a:r>
            <a:r>
              <a:rPr lang="en-IN" dirty="0" err="1"/>
              <a:t>communis</a:t>
            </a:r>
            <a:r>
              <a:rPr lang="en-IN" dirty="0"/>
              <a:t>) is grown in arid and semi-arid regions of the world. India is major producing country followed by China, Brazil and Thailand. In India, it is </a:t>
            </a:r>
            <a:r>
              <a:rPr lang="en-IN" dirty="0" err="1"/>
              <a:t>kharif</a:t>
            </a:r>
            <a:r>
              <a:rPr lang="en-IN" dirty="0"/>
              <a:t> crop, sown in July and August, while arrivals start December onwards and continue till March. Gujarat is major producing state in India, which accounts about 80% of domestic production, followed by Andhra Pradesh and Rajasthan. These 3 states account for about 96% of the total castor seed production in India.</a:t>
            </a:r>
          </a:p>
          <a:p>
            <a:pPr algn="just"/>
            <a:r>
              <a:rPr lang="en-IN" dirty="0"/>
              <a:t>India is the leader in global castor seed production and dominates international trade in castor oil, meeting about 80% of the total global demand of this commodity. China and Brazil are its other producers. China, US, EU, Japan are the major importers of Indian castor oil.</a:t>
            </a:r>
          </a:p>
          <a:p>
            <a:pPr algn="just"/>
            <a:endParaRPr lang="en-IN"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p:txBody>
          <a:bodyPr>
            <a:normAutofit fontScale="85000" lnSpcReduction="20000"/>
          </a:bodyPr>
          <a:lstStyle/>
          <a:p>
            <a:pPr algn="just"/>
            <a:r>
              <a:rPr lang="en-IN" dirty="0"/>
              <a:t>Domestic demand-supply scenario, inter crop price parity, cost of production, and prevailing international prices are major factors that influences prices in the castor seed market and that of its derivatives like castor oil.</a:t>
            </a:r>
          </a:p>
          <a:p>
            <a:pPr algn="just"/>
            <a:r>
              <a:rPr lang="en-IN" dirty="0"/>
              <a:t>Weather conditions, pest, diseases and other risk factors associated with agricultural crops.</a:t>
            </a:r>
          </a:p>
          <a:p>
            <a:pPr algn="just"/>
            <a:r>
              <a:rPr lang="en-IN" dirty="0"/>
              <a:t>Government policies on import, export and other interventions</a:t>
            </a:r>
          </a:p>
          <a:p>
            <a:pPr algn="just"/>
            <a:r>
              <a:rPr lang="en-IN" dirty="0"/>
              <a:t>Prices of other competitive oils like hydrogenated oil, dehydrated oil, sulphated and </a:t>
            </a:r>
            <a:r>
              <a:rPr lang="en-IN" dirty="0" err="1"/>
              <a:t>sulfonated</a:t>
            </a:r>
            <a:r>
              <a:rPr lang="en-IN" dirty="0"/>
              <a:t> oil etc.</a:t>
            </a:r>
          </a:p>
          <a:p>
            <a:pPr algn="just"/>
            <a:r>
              <a:rPr lang="en-IN" dirty="0"/>
              <a:t>Currency fluctuations</a:t>
            </a:r>
          </a:p>
          <a:p>
            <a:pPr algn="just"/>
            <a:endParaRPr lang="en-IN"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Cotton</a:t>
            </a:r>
          </a:p>
        </p:txBody>
      </p:sp>
      <p:sp>
        <p:nvSpPr>
          <p:cNvPr id="3" name="Content Placeholder 2"/>
          <p:cNvSpPr>
            <a:spLocks noGrp="1"/>
          </p:cNvSpPr>
          <p:nvPr>
            <p:ph idx="1"/>
          </p:nvPr>
        </p:nvSpPr>
        <p:spPr>
          <a:xfrm>
            <a:off x="457200" y="1600200"/>
            <a:ext cx="8229600" cy="4800600"/>
          </a:xfrm>
        </p:spPr>
        <p:txBody>
          <a:bodyPr>
            <a:normAutofit fontScale="62500" lnSpcReduction="20000"/>
          </a:bodyPr>
          <a:lstStyle/>
          <a:p>
            <a:pPr algn="just"/>
            <a:r>
              <a:rPr lang="en-IN" dirty="0"/>
              <a:t>The use of cotton for fabric is known to date to prehistoric times; fragments of cotton fabric dated from 5000 BC have been excavated in Mexico and the Indus Valley Civilization. The Indus cotton industry was well developed and some methods used in cotton spinning and fabrication continued to be used until the industrialization of India. Between 2000 and 1000 BC cotton became widespread across much of India. For example, it has been found at the site of </a:t>
            </a:r>
            <a:r>
              <a:rPr lang="en-IN" dirty="0" err="1"/>
              <a:t>Hallus</a:t>
            </a:r>
            <a:r>
              <a:rPr lang="en-IN" dirty="0"/>
              <a:t> in Karnataka dating from around 1000 BC.</a:t>
            </a:r>
          </a:p>
          <a:p>
            <a:pPr algn="just"/>
            <a:r>
              <a:rPr lang="en-IN" dirty="0"/>
              <a:t>Cotton is essentially grown for its fibre, which is used the world-over to make textile. Cotton fibre is one of the most important textile fibres, accounting for around 35% of the world's total textile fibre used. Cotton's strength, absorbency, and capacity to be washed and dyed also makes it adaptable to a considerable variety of textile products. Cotton seed is crushed to make cottonseed cake, which is used in livestock feed; and cottonseed oil which is the 5th major edible oil consumed in the world. Cotton is classified according to the staple, grade, and character of each bale—staple refers to the fibre length; grade ranges from coarse to premium and is a function of colour, brightness and purity; and character refers to the fibre's strength and uniformity.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IN" dirty="0"/>
              <a:t>The domestic demand supply scenario, inter-crop price parity, cost of production, and international price situation are the major factors that influencing prices in the market.</a:t>
            </a:r>
          </a:p>
          <a:p>
            <a:pPr algn="just"/>
            <a:r>
              <a:rPr lang="en-IN" dirty="0"/>
              <a:t>Weather, pests, diseases and other risk factors associated with agricultural crops also have a bearing on cotton production.</a:t>
            </a:r>
          </a:p>
          <a:p>
            <a:pPr algn="just"/>
            <a:r>
              <a:rPr lang="en-IN" dirty="0"/>
              <a:t>Government policies on import, export, and minimum support price are significant influencers of cotton prices.</a:t>
            </a:r>
          </a:p>
          <a:p>
            <a:pPr algn="just"/>
            <a:r>
              <a:rPr lang="en-IN" dirty="0"/>
              <a:t>Cotton yarn prices in different markets across the country show a high correlation of above 90% with India's raw cotton prices.</a:t>
            </a:r>
          </a:p>
          <a:p>
            <a:pPr algn="just"/>
            <a:r>
              <a:rPr lang="en-IN" dirty="0"/>
              <a:t>Global trade is particularly important for cotton. In addition to around 30% of the global cotton fibre produced being traded, it is also traded indirectly as yarn, fabric and clothing.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err="1"/>
              <a:t>Kapas</a:t>
            </a:r>
            <a:endParaRPr lang="en-IN"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pPr algn="just"/>
            <a:r>
              <a:rPr lang="en-IN" dirty="0"/>
              <a:t>Cotton cultivation began 5,000 years ago in India, Pakistan, Peru and Mexico. Given the universality of cotton price, it wields enormous influence on the world's economy.</a:t>
            </a:r>
          </a:p>
          <a:p>
            <a:pPr algn="just"/>
            <a:r>
              <a:rPr lang="en-IN" dirty="0" err="1"/>
              <a:t>Kapas</a:t>
            </a:r>
            <a:r>
              <a:rPr lang="en-IN" dirty="0"/>
              <a:t>, also known as seed cotton, is </a:t>
            </a:r>
            <a:r>
              <a:rPr lang="en-IN" dirty="0" err="1"/>
              <a:t>unginned</a:t>
            </a:r>
            <a:r>
              <a:rPr lang="en-IN" dirty="0"/>
              <a:t> cotton which is white fibrous substance (lint) that covers the seed obtained from cotton plant. Ginning is a process that separates lint (1/3rd in weight) from the seed (2/3rd in weight). Lint, commonly known as </a:t>
            </a:r>
            <a:r>
              <a:rPr lang="en-IN" dirty="0" err="1"/>
              <a:t>rui</a:t>
            </a:r>
            <a:r>
              <a:rPr lang="en-IN" dirty="0"/>
              <a:t> in Hindi, is the raw material used in the manufacturing of cotton yarn or thread, which is further woven to make fabrics.</a:t>
            </a:r>
          </a:p>
          <a:p>
            <a:pPr algn="just"/>
            <a:r>
              <a:rPr lang="en-IN" dirty="0"/>
              <a:t>Cotton is essentially grown for its fibre, which is used world over to make textile. Cotton fibre is one of the most important textile fibres, accounting for around 35% of the world’s total textile fibre used. Cotton's strength, absorbency and capacity to be washed and dyed, make it an adaptable raw material for producing a variety of textile products.</a:t>
            </a:r>
          </a:p>
          <a:p>
            <a:pPr algn="just"/>
            <a:r>
              <a:rPr lang="en-IN" dirty="0"/>
              <a:t>Cotton seed is crushed to make cottonseed cake, which is used in livestock feed and cottonseed oil, which is the 5th major edible oil consumed in the world.</a:t>
            </a:r>
          </a:p>
          <a:p>
            <a:pPr algn="just"/>
            <a:endParaRPr lang="en-IN"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pPr algn="just"/>
            <a:r>
              <a:rPr lang="en-IN" dirty="0"/>
              <a:t>The domestic demand supply scenario, inter-crop price parity, cost of production, price in international markets etc. are major factors that influence </a:t>
            </a:r>
            <a:r>
              <a:rPr lang="en-IN" dirty="0" err="1"/>
              <a:t>Kapas</a:t>
            </a:r>
            <a:r>
              <a:rPr lang="en-IN" dirty="0"/>
              <a:t> price in domestic market.</a:t>
            </a:r>
          </a:p>
          <a:p>
            <a:pPr algn="just"/>
            <a:r>
              <a:rPr lang="en-IN" dirty="0"/>
              <a:t>Weather, pests, diseases and other risk factors associated with agricultural crops also have a bearing on </a:t>
            </a:r>
            <a:r>
              <a:rPr lang="en-IN" dirty="0" err="1"/>
              <a:t>Kapas</a:t>
            </a:r>
            <a:r>
              <a:rPr lang="en-IN" dirty="0"/>
              <a:t> production.</a:t>
            </a:r>
          </a:p>
          <a:p>
            <a:pPr algn="just"/>
            <a:r>
              <a:rPr lang="en-IN" dirty="0"/>
              <a:t>Government policies on foreign trade and Minimum Support Price have significant influence on </a:t>
            </a:r>
            <a:r>
              <a:rPr lang="en-IN" dirty="0" err="1"/>
              <a:t>Kapas</a:t>
            </a:r>
            <a:r>
              <a:rPr lang="en-IN" dirty="0"/>
              <a:t> price in local market.</a:t>
            </a:r>
          </a:p>
          <a:p>
            <a:pPr algn="just"/>
            <a:r>
              <a:rPr lang="en-IN" dirty="0"/>
              <a:t>Cotton yarn prices in domestic as well as overseas market influence </a:t>
            </a:r>
            <a:r>
              <a:rPr lang="en-IN" dirty="0" err="1"/>
              <a:t>Kapas</a:t>
            </a:r>
            <a:r>
              <a:rPr lang="en-IN" dirty="0"/>
              <a:t> price . Yarn price show a high correlation of more than 90% with </a:t>
            </a:r>
            <a:r>
              <a:rPr lang="en-IN" dirty="0" err="1"/>
              <a:t>Kapas</a:t>
            </a:r>
            <a:r>
              <a:rPr lang="en-IN" dirty="0"/>
              <a:t> price.</a:t>
            </a:r>
          </a:p>
          <a:p>
            <a:pPr algn="just"/>
            <a:endParaRPr lang="en-IN"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Rubber</a:t>
            </a:r>
          </a:p>
        </p:txBody>
      </p:sp>
      <p:sp>
        <p:nvSpPr>
          <p:cNvPr id="3" name="Content Placeholder 2"/>
          <p:cNvSpPr>
            <a:spLocks noGrp="1"/>
          </p:cNvSpPr>
          <p:nvPr>
            <p:ph idx="1"/>
          </p:nvPr>
        </p:nvSpPr>
        <p:spPr>
          <a:xfrm>
            <a:off x="457200" y="1600200"/>
            <a:ext cx="8229600" cy="5029200"/>
          </a:xfrm>
        </p:spPr>
        <p:txBody>
          <a:bodyPr>
            <a:normAutofit fontScale="55000" lnSpcReduction="20000"/>
          </a:bodyPr>
          <a:lstStyle/>
          <a:p>
            <a:pPr algn="just"/>
            <a:r>
              <a:rPr lang="en-IN" dirty="0"/>
              <a:t>Natural Rubber is an elastic polymeric substance made from the latex of </a:t>
            </a:r>
            <a:r>
              <a:rPr lang="en-IN" dirty="0" err="1"/>
              <a:t>Hevea</a:t>
            </a:r>
            <a:r>
              <a:rPr lang="en-IN" dirty="0"/>
              <a:t> </a:t>
            </a:r>
            <a:r>
              <a:rPr lang="en-IN" dirty="0" err="1"/>
              <a:t>Brasiliensis</a:t>
            </a:r>
            <a:r>
              <a:rPr lang="en-IN" dirty="0"/>
              <a:t> trees. The latex is collected by the process of tapping the plant and is refined and converted into storable and commercial form. The plantation would start yielding from 6th year onwards, with an economic life of 32 years.</a:t>
            </a:r>
          </a:p>
          <a:p>
            <a:pPr algn="just"/>
            <a:r>
              <a:rPr lang="en-IN" dirty="0"/>
              <a:t>Worldwide consumption for natural rubber has increased steadily in the recent decade and the Asian story continues to drive demand for the raw material. Thailand, Indonesia, India, China, Malaysia, Vietnam are the major producers of rubber.</a:t>
            </a:r>
          </a:p>
          <a:p>
            <a:pPr algn="just"/>
            <a:r>
              <a:rPr lang="en-IN" dirty="0"/>
              <a:t>India’s stands at sixth place in the production of natural rubber and second place in world consumption. Even though the total consumption in the country exceeds production, India manages to export natural rubber as and when there is a price gap between the international market and the domestic market.</a:t>
            </a:r>
          </a:p>
          <a:p>
            <a:pPr algn="just"/>
            <a:r>
              <a:rPr lang="en-IN" dirty="0"/>
              <a:t>Around 50-60 % of the global rubber production is used by the tyre manufacturing sector. In this sector, natural or synthetic rubber cannot be used individually and has to be blended.</a:t>
            </a:r>
          </a:p>
          <a:p>
            <a:pPr algn="just"/>
            <a:r>
              <a:rPr lang="en-IN" dirty="0"/>
              <a:t>Rubber caters to a spectrum of diverse industries like automobile, aeronautics, electrical and electronics, materials handling, health care, power transmission and has a host of other applications.</a:t>
            </a:r>
          </a:p>
          <a:p>
            <a:pPr algn="just"/>
            <a:endParaRPr lang="en-IN"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p:txBody>
          <a:bodyPr/>
          <a:lstStyle/>
          <a:p>
            <a:r>
              <a:rPr lang="en-IN" dirty="0"/>
              <a:t>Global &amp; Domestic production</a:t>
            </a:r>
          </a:p>
          <a:p>
            <a:r>
              <a:rPr lang="en-IN" dirty="0"/>
              <a:t>Global &amp; Domestic consumption</a:t>
            </a:r>
          </a:p>
          <a:p>
            <a:r>
              <a:rPr lang="en-IN" dirty="0"/>
              <a:t>Weather conditions</a:t>
            </a:r>
          </a:p>
          <a:p>
            <a:r>
              <a:rPr lang="en-IN" dirty="0"/>
              <a:t>Carry over stock position</a:t>
            </a:r>
          </a:p>
          <a:p>
            <a:r>
              <a:rPr lang="en-IN" dirty="0"/>
              <a:t>Currency movement</a:t>
            </a:r>
          </a:p>
          <a:p>
            <a:r>
              <a:rPr lang="en-IN" dirty="0"/>
              <a:t>Crude Oil Prices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normAutofit/>
          </a:bodyPr>
          <a:lstStyle/>
          <a:p>
            <a:r>
              <a:rPr lang="en-IN" dirty="0"/>
              <a:t>Bullion Metal ( Precious Metal)</a:t>
            </a:r>
          </a:p>
        </p:txBody>
      </p:sp>
      <p:sp>
        <p:nvSpPr>
          <p:cNvPr id="3" name="Content Placeholder 2"/>
          <p:cNvSpPr>
            <a:spLocks noGrp="1"/>
          </p:cNvSpPr>
          <p:nvPr>
            <p:ph idx="1"/>
          </p:nvPr>
        </p:nvSpPr>
        <p:spPr>
          <a:xfrm>
            <a:off x="457200" y="1600200"/>
            <a:ext cx="8229600" cy="4800600"/>
          </a:xfrm>
        </p:spPr>
        <p:txBody>
          <a:bodyPr>
            <a:normAutofit fontScale="55000" lnSpcReduction="20000"/>
          </a:bodyPr>
          <a:lstStyle/>
          <a:p>
            <a:pPr algn="just"/>
            <a:r>
              <a:rPr lang="en-IN" dirty="0"/>
              <a:t>Owing to their scarce availability in nature, most of the metals that have been categorised as “precious metals” (they are quite few) have been historically considered as a form of currency. However, today they are regarded mainly as investment and industrial commodities. Nevertheless gold, silver, platinum and palladium still possess an ISO 4217 currency code, which indicates that they are not just commodities but de facto money. According to estimates, the gold acquired over the years in India is around 20,000 tonnes, the largest holdings by any country. Owing to limited bullion supplies, the demand has been largely met through imports.</a:t>
            </a:r>
          </a:p>
          <a:p>
            <a:pPr algn="just"/>
            <a:r>
              <a:rPr lang="en-IN" dirty="0"/>
              <a:t>Apart from the common man, central banks also have been holding gold reserves as a store of value right from the days of Gold Standard and </a:t>
            </a:r>
            <a:r>
              <a:rPr lang="en-IN" dirty="0" err="1"/>
              <a:t>Bretton</a:t>
            </a:r>
            <a:r>
              <a:rPr lang="en-IN" dirty="0"/>
              <a:t> Woods Standard. In 2009, the Government of India purchased 200 tonnes of gold from the International Monetary Fund (IMF) at $6.7 billion. This purchase propelled India to the tenth position among top gold reserves holding nations.</a:t>
            </a:r>
          </a:p>
          <a:p>
            <a:pPr algn="just"/>
            <a:r>
              <a:rPr lang="en-IN" i="1" dirty="0"/>
              <a:t>‘Gold has worked down from Alexander's time ... When something holds good for two thousand years, I do not believe it can be so because of prejudice or mistaken theory’</a:t>
            </a:r>
            <a:r>
              <a:rPr lang="en-IN" dirty="0"/>
              <a:t> - Baruch</a:t>
            </a:r>
          </a:p>
          <a:p>
            <a:pPr algn="just"/>
            <a:endParaRPr lang="en-IN"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Gold</a:t>
            </a:r>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pPr algn="just"/>
            <a:r>
              <a:rPr lang="en-IN" dirty="0"/>
              <a:t>Gold is the oldest precious metal known to man and for thousands of years it has been valued as a global currency, a commodity, an investment and simply an object of beauty.</a:t>
            </a:r>
          </a:p>
          <a:p>
            <a:pPr algn="just"/>
            <a:r>
              <a:rPr lang="en-IN" dirty="0"/>
              <a:t>Gold, the most sought-after of all precious metals, is acquired throughout the world for its beauty, liquidity, investment qualities, and industrial properties. As an investment vehicle, gold is typically viewed as a financial asset that maintains its value and purchasing power during inflationary periods.</a:t>
            </a:r>
          </a:p>
          <a:p>
            <a:pPr algn="just"/>
            <a:r>
              <a:rPr lang="en-IN" dirty="0"/>
              <a:t>Gold has a long and fascinating usage history in a diverse range of industries and applications. In each of the applications it is used, gold provides an outstanding performance due to its unique properties of being one of the most malleable and ductile metals with high melting point and easy recyclability. Gold is a material of choice in medicine and dentistry as it is biocompatible. In recent years it has emerged as a key </a:t>
            </a:r>
            <a:r>
              <a:rPr lang="en-IN" dirty="0" err="1"/>
              <a:t>nanomaterial</a:t>
            </a:r>
            <a:r>
              <a:rPr lang="en-IN" dirty="0"/>
              <a:t>. Global demand for gold is </a:t>
            </a:r>
            <a:r>
              <a:rPr lang="en-IN" dirty="0" err="1"/>
              <a:t>centered</a:t>
            </a:r>
            <a:r>
              <a:rPr lang="en-IN" dirty="0"/>
              <a:t> on four primary categories: jewellery, investment, central bank reserves, and technology.</a:t>
            </a:r>
          </a:p>
          <a:p>
            <a:pPr algn="just"/>
            <a:r>
              <a:rPr lang="en-IN" dirty="0"/>
              <a:t>Risk management is of critical importance for gold value chain participants, such as mining companies, processors, companies dealing in gold and gold products, jewellers, and even governments which rely on the proceeds of bullion consumption and trade. Modern hedging techniques and strategies, including market-based risk management financial instruments, such as gold futures, can improve efficiencies and consolidate competitiveness.</a:t>
            </a:r>
          </a:p>
          <a:p>
            <a:pPr algn="just"/>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fontScale="92500" lnSpcReduction="20000"/>
          </a:bodyPr>
          <a:lstStyle/>
          <a:p>
            <a:pPr algn="just"/>
            <a:r>
              <a:rPr lang="en-IN" dirty="0"/>
              <a:t>Time Order : Order may be good for specified time period. : Day order , Good till cancelled (7days), Good till Week ( Until last trading day), Fill or Kill order ( DD immediate execution or cancellation)</a:t>
            </a:r>
          </a:p>
          <a:p>
            <a:pPr algn="just"/>
            <a:r>
              <a:rPr lang="en-IN" dirty="0"/>
              <a:t>One cancels the other order : Order placed to take advantage of price movement which consist of both a stop &amp; limit price order.</a:t>
            </a:r>
          </a:p>
          <a:p>
            <a:pPr algn="just"/>
            <a:r>
              <a:rPr lang="en-IN" dirty="0"/>
              <a:t>Exchange for Physical : Buyer of a cash commodity transfer to seller corresponding amount of long future contracts/ receives from the seller a corresponding amount of short future, at a price difference mutually agreed upon. * Exchange against actual or Exchange of Future for cash.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p:txBody>
          <a:bodyPr>
            <a:normAutofit lnSpcReduction="10000"/>
          </a:bodyPr>
          <a:lstStyle/>
          <a:p>
            <a:pPr algn="just"/>
            <a:r>
              <a:rPr lang="en-IN" dirty="0"/>
              <a:t>Above-ground supply of gold from central bank sales, reclaimed scrap, and official gold loans.</a:t>
            </a:r>
          </a:p>
          <a:p>
            <a:pPr algn="just"/>
            <a:r>
              <a:rPr lang="en-IN" dirty="0"/>
              <a:t>Hedging interest of producers and miners.</a:t>
            </a:r>
          </a:p>
          <a:p>
            <a:pPr algn="just"/>
            <a:r>
              <a:rPr lang="en-IN" dirty="0"/>
              <a:t>World macroeconomic factors, such as movement in the dollar and interest rate, and economic events.</a:t>
            </a:r>
          </a:p>
          <a:p>
            <a:pPr algn="just"/>
            <a:r>
              <a:rPr lang="en-IN" dirty="0"/>
              <a:t>In India, gold demand is also influenced by seasonality, that is, marriage and harvesting.</a:t>
            </a:r>
          </a:p>
          <a:p>
            <a:pPr algn="just"/>
            <a:endParaRPr lang="en-IN"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Silver</a:t>
            </a:r>
          </a:p>
        </p:txBody>
      </p:sp>
      <p:sp>
        <p:nvSpPr>
          <p:cNvPr id="3" name="Content Placeholder 2"/>
          <p:cNvSpPr>
            <a:spLocks noGrp="1"/>
          </p:cNvSpPr>
          <p:nvPr>
            <p:ph idx="1"/>
          </p:nvPr>
        </p:nvSpPr>
        <p:spPr>
          <a:xfrm>
            <a:off x="457200" y="1600200"/>
            <a:ext cx="8229600" cy="4953000"/>
          </a:xfrm>
        </p:spPr>
        <p:txBody>
          <a:bodyPr>
            <a:noAutofit/>
          </a:bodyPr>
          <a:lstStyle/>
          <a:p>
            <a:pPr algn="just"/>
            <a:r>
              <a:rPr lang="en-IN" sz="1600" dirty="0"/>
              <a:t>Silver is a brilliant grey-white metal that is soft and malleable. The mining of silver began some 5000 years ago, with the first mine being in Anatolia (modern-day Turkey). The principal sources of silver are the ores of silver, silver-nickel, lead, and lead-zinc obtained from Peru, Bolivia, Mexico, China, Australia, Chile, Poland, and Serbia. Peru, Bolivia, and Mexico have been mining silver since 1546, and are still major world producers. Just over half of the mined silver comes from Mexico, Peru, China, and Australia, the four largest producing countries. Primary mines produce about one-third of the world silver, while around two-thirds come as a by-product of gold, copper, lead, and zinc mining. The top three silver-producing mines are </a:t>
            </a:r>
            <a:r>
              <a:rPr lang="en-IN" sz="1600" dirty="0" err="1"/>
              <a:t>Cannington</a:t>
            </a:r>
            <a:r>
              <a:rPr lang="en-IN" sz="1600" dirty="0"/>
              <a:t> (Australia), </a:t>
            </a:r>
            <a:r>
              <a:rPr lang="en-IN" sz="1600" dirty="0" err="1"/>
              <a:t>Fresnillo</a:t>
            </a:r>
            <a:r>
              <a:rPr lang="en-IN" sz="1600" dirty="0"/>
              <a:t> (Mexico), and San Cristobal (Bolivia). In Central Asia, Tajikistan is known to have some of the largest silver deposits in the world.</a:t>
            </a:r>
          </a:p>
          <a:p>
            <a:pPr algn="just"/>
            <a:r>
              <a:rPr lang="en-IN" sz="1600" dirty="0"/>
              <a:t>Silver has innumerable applications in art, science, industry and beyond. At the highest level, though, demand for silver breaks down into three important categories: silver in industry, investment, and silver jewellery and décor. Together, these three areas represent more than 95% of the annual silver demand. With unique properties, including its strength, malleability, and ductility; its electrical and thermal conductivity; its sensitivity to and high reflectance of light; and the ability to endure extreme temperature; it is an element without substitution. Commercial-grade fine silver is at least 99.9% pure, and purities greater than 99.999% are available.</a:t>
            </a:r>
          </a:p>
          <a:p>
            <a:pPr algn="just"/>
            <a:endParaRPr lang="en-IN" sz="16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p:txBody>
          <a:bodyPr>
            <a:normAutofit fontScale="92500" lnSpcReduction="20000"/>
          </a:bodyPr>
          <a:lstStyle/>
          <a:p>
            <a:pPr algn="just"/>
            <a:r>
              <a:rPr lang="en-IN" dirty="0"/>
              <a:t>Economic events such as India’s industrial growth, the global financial crisis, recession, and inflation affect prices.</a:t>
            </a:r>
          </a:p>
          <a:p>
            <a:pPr algn="just"/>
            <a:r>
              <a:rPr lang="en-IN" dirty="0"/>
              <a:t>Geopolitical events involving governments or economic paradigms and armed conflict can cause major changes.</a:t>
            </a:r>
          </a:p>
          <a:p>
            <a:pPr algn="just"/>
            <a:r>
              <a:rPr lang="en-IN" dirty="0"/>
              <a:t>Commodity-specific events, such as the construction of new production facilities, introduction of new processes, unexpected mine or plant closures, and industry restructuring, too affect the market.</a:t>
            </a:r>
          </a:p>
          <a:p>
            <a:pPr algn="just"/>
            <a:endParaRPr lang="en-IN"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normAutofit/>
          </a:bodyPr>
          <a:lstStyle/>
          <a:p>
            <a:r>
              <a:rPr lang="en-IN" dirty="0"/>
              <a:t>Base metals (Industrial Metal)</a:t>
            </a:r>
          </a:p>
        </p:txBody>
      </p:sp>
      <p:sp>
        <p:nvSpPr>
          <p:cNvPr id="3" name="Content Placeholder 2"/>
          <p:cNvSpPr>
            <a:spLocks noGrp="1"/>
          </p:cNvSpPr>
          <p:nvPr>
            <p:ph idx="1"/>
          </p:nvPr>
        </p:nvSpPr>
        <p:spPr>
          <a:xfrm>
            <a:off x="457200" y="1600200"/>
            <a:ext cx="8229600" cy="4953000"/>
          </a:xfrm>
        </p:spPr>
        <p:txBody>
          <a:bodyPr>
            <a:normAutofit fontScale="77500" lnSpcReduction="20000"/>
          </a:bodyPr>
          <a:lstStyle/>
          <a:p>
            <a:pPr algn="just"/>
            <a:r>
              <a:rPr lang="en-IN" dirty="0"/>
              <a:t>Metallurgy is one of the oldest applied sciences with history dating back to 6000 BC. Seven metals known as the Metals of Antiquity, namely gold (6000 BC), copper (4200 BC), silver (4000 BC), lead (3500 BC), tin (1750 BC), smelted iron (1500 BC), and mercury (750 BC), were the metals upon which ancient human civilizations were based. </a:t>
            </a:r>
          </a:p>
          <a:p>
            <a:pPr algn="just"/>
            <a:r>
              <a:rPr lang="en-IN" dirty="0"/>
              <a:t>Today, there more than 85 metals known to human beings. In chemistry, the term base metal informally refers to a metal that oxidizes or corrodes relatively easily, and reacts variably with diluted hydrochloric acid to form hydrogen. </a:t>
            </a:r>
          </a:p>
          <a:p>
            <a:pPr algn="just"/>
            <a:r>
              <a:rPr lang="en-IN" dirty="0"/>
              <a:t>It is a common and inexpensive metal, as opposed to a precious metal. </a:t>
            </a:r>
          </a:p>
          <a:p>
            <a:pPr algn="just"/>
            <a:r>
              <a:rPr lang="en-IN" dirty="0"/>
              <a:t>Chemical, physical and aesthetic properties of the metal make them the preferred ingredients in a wide range of domestic, industrial, and technological applications.</a:t>
            </a:r>
          </a:p>
          <a:p>
            <a:pPr algn="just"/>
            <a:endParaRPr lang="en-IN"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normAutofit/>
          </a:bodyPr>
          <a:lstStyle/>
          <a:p>
            <a:r>
              <a:rPr lang="en-IN" dirty="0"/>
              <a:t>Base metals (Industrial Metal)</a:t>
            </a:r>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algn="just"/>
            <a:r>
              <a:rPr lang="en-IN" dirty="0"/>
              <a:t>The Indian metal industry, endowed with huge deposits of natural resources in minerals like copper, </a:t>
            </a:r>
            <a:r>
              <a:rPr lang="en-IN" dirty="0" err="1"/>
              <a:t>chromite</a:t>
            </a:r>
            <a:r>
              <a:rPr lang="en-IN" dirty="0"/>
              <a:t>, iron ore, manganese, bauxite, and gold, got a major boost in the 1990s with the onset of liberalization and open-market policies. </a:t>
            </a:r>
          </a:p>
          <a:p>
            <a:pPr algn="just"/>
            <a:r>
              <a:rPr lang="en-IN" dirty="0"/>
              <a:t>With larger investments and technological advances pouring in, output of the industry has increased and so has the quality of the products.</a:t>
            </a:r>
          </a:p>
          <a:p>
            <a:pPr algn="just"/>
            <a:r>
              <a:rPr lang="en-IN" i="1" dirty="0"/>
              <a:t>Origin of the word metal: English word ‘metal’ is derived from old French word metal, </a:t>
            </a:r>
            <a:r>
              <a:rPr lang="en-IN" i="1" dirty="0" err="1"/>
              <a:t>metail</a:t>
            </a:r>
            <a:r>
              <a:rPr lang="en-IN" i="1" dirty="0"/>
              <a:t> that came from Latin </a:t>
            </a:r>
            <a:r>
              <a:rPr lang="en-IN" i="1" dirty="0" err="1"/>
              <a:t>metallum</a:t>
            </a:r>
            <a:r>
              <a:rPr lang="en-IN" i="1" dirty="0"/>
              <a:t>, and further from Greek </a:t>
            </a:r>
            <a:r>
              <a:rPr lang="en-IN" i="1" dirty="0" err="1"/>
              <a:t>metallon</a:t>
            </a:r>
            <a:r>
              <a:rPr lang="en-IN" i="1" dirty="0"/>
              <a:t>. </a:t>
            </a:r>
          </a:p>
          <a:p>
            <a:pPr algn="just"/>
            <a:r>
              <a:rPr lang="en-IN" i="1" dirty="0"/>
              <a:t>The word meant “</a:t>
            </a:r>
            <a:r>
              <a:rPr lang="en-IN" i="1" u="sng" dirty="0"/>
              <a:t>the stuff one is made of, one's character</a:t>
            </a:r>
            <a:r>
              <a:rPr lang="en-IN" i="1" dirty="0"/>
              <a:t>”</a:t>
            </a:r>
            <a:endParaRPr lang="en-IN" dirty="0"/>
          </a:p>
          <a:p>
            <a:pPr algn="just"/>
            <a:endParaRPr lang="en-IN"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Aluminium</a:t>
            </a:r>
          </a:p>
        </p:txBody>
      </p:sp>
      <p:sp>
        <p:nvSpPr>
          <p:cNvPr id="3" name="Content Placeholder 2"/>
          <p:cNvSpPr>
            <a:spLocks noGrp="1"/>
          </p:cNvSpPr>
          <p:nvPr>
            <p:ph idx="1"/>
          </p:nvPr>
        </p:nvSpPr>
        <p:spPr>
          <a:xfrm>
            <a:off x="457200" y="1600200"/>
            <a:ext cx="8229600" cy="4724400"/>
          </a:xfrm>
        </p:spPr>
        <p:txBody>
          <a:bodyPr>
            <a:noAutofit/>
          </a:bodyPr>
          <a:lstStyle/>
          <a:p>
            <a:pPr algn="just"/>
            <a:r>
              <a:rPr lang="en-IN" sz="2400" dirty="0"/>
              <a:t>Aluminium is a chemical element in the boron group with symbol Al and is the most widely used non-ferrous metal. </a:t>
            </a:r>
          </a:p>
          <a:p>
            <a:pPr algn="just"/>
            <a:r>
              <a:rPr lang="en-IN" sz="2400" dirty="0"/>
              <a:t>Ancient Greeks and Romans used aluminium salts as dyeing </a:t>
            </a:r>
            <a:r>
              <a:rPr lang="en-IN" sz="2400" dirty="0" err="1"/>
              <a:t>mordants</a:t>
            </a:r>
            <a:r>
              <a:rPr lang="en-IN" sz="2400" dirty="0"/>
              <a:t> and as astringents for dressing wounds. </a:t>
            </a:r>
          </a:p>
          <a:p>
            <a:pPr algn="just"/>
            <a:r>
              <a:rPr lang="en-IN" sz="2400" dirty="0"/>
              <a:t>It is a silvery white, soft, ductile metal. </a:t>
            </a:r>
          </a:p>
          <a:p>
            <a:pPr algn="just"/>
            <a:r>
              <a:rPr lang="en-IN" sz="2400" dirty="0"/>
              <a:t>It makes up about 8% by weight of the earth's solid surface and after oxygen and silicon, the third most abundant of all elements in the earth's crust. </a:t>
            </a:r>
          </a:p>
          <a:p>
            <a:pPr algn="just"/>
            <a:r>
              <a:rPr lang="en-IN" sz="2400" dirty="0"/>
              <a:t>Because of its strong affinity to oxygen, it is not found in the elemental state but only in combined forms, such as oxides or silicates.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Aluminium</a:t>
            </a:r>
          </a:p>
        </p:txBody>
      </p:sp>
      <p:sp>
        <p:nvSpPr>
          <p:cNvPr id="3" name="Content Placeholder 2"/>
          <p:cNvSpPr>
            <a:spLocks noGrp="1"/>
          </p:cNvSpPr>
          <p:nvPr>
            <p:ph idx="1"/>
          </p:nvPr>
        </p:nvSpPr>
        <p:spPr>
          <a:xfrm>
            <a:off x="457200" y="1600200"/>
            <a:ext cx="8229600" cy="4724400"/>
          </a:xfrm>
        </p:spPr>
        <p:txBody>
          <a:bodyPr>
            <a:noAutofit/>
          </a:bodyPr>
          <a:lstStyle/>
          <a:p>
            <a:pPr algn="just"/>
            <a:r>
              <a:rPr lang="en-IN" sz="2400" dirty="0"/>
              <a:t>The metal derives its name from </a:t>
            </a:r>
            <a:r>
              <a:rPr lang="en-IN" sz="2400" dirty="0" err="1"/>
              <a:t>alumen</a:t>
            </a:r>
            <a:r>
              <a:rPr lang="en-IN" sz="2400" dirty="0"/>
              <a:t>, the Latin name for alum.</a:t>
            </a:r>
          </a:p>
          <a:p>
            <a:pPr algn="just"/>
            <a:r>
              <a:rPr lang="en-IN" sz="2400" dirty="0"/>
              <a:t>Aluminium is theoretically 100% recyclable without any loss of its natural qualities. According to the International Resource Panel's Metal Stocks in Society report, the global per capita stock of aluminium in use in society (that is in cars, buildings and electronics) is 80 kg. </a:t>
            </a:r>
          </a:p>
          <a:p>
            <a:pPr algn="just"/>
            <a:r>
              <a:rPr lang="en-IN" sz="2400" dirty="0"/>
              <a:t>Much of this is in more developed countries (350 kg–500 kg per capita) rather than in less-developed countries (35 kg per capita). </a:t>
            </a:r>
          </a:p>
          <a:p>
            <a:pPr algn="just"/>
            <a:r>
              <a:rPr lang="en-IN" sz="2400" dirty="0"/>
              <a:t>Knowing the per capita stocks and their approximate life spans is important for planning recycling. </a:t>
            </a:r>
          </a:p>
          <a:p>
            <a:pPr algn="just"/>
            <a:r>
              <a:rPr lang="en-IN" sz="2400" dirty="0"/>
              <a:t>By consumption, aluminium is next to steel.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p:txBody>
          <a:bodyPr>
            <a:normAutofit fontScale="77500" lnSpcReduction="20000"/>
          </a:bodyPr>
          <a:lstStyle/>
          <a:p>
            <a:pPr algn="just"/>
            <a:r>
              <a:rPr lang="en-IN" dirty="0"/>
              <a:t>Prices ruling in the international markets</a:t>
            </a:r>
          </a:p>
          <a:p>
            <a:pPr algn="just"/>
            <a:r>
              <a:rPr lang="en-IN" dirty="0"/>
              <a:t>Indian rupee and US dollar exchange rates</a:t>
            </a:r>
          </a:p>
          <a:p>
            <a:pPr algn="just"/>
            <a:r>
              <a:rPr lang="en-IN" dirty="0"/>
              <a:t>Economic factors: industrial growth, global financial crisis, recession, and inflation</a:t>
            </a:r>
          </a:p>
          <a:p>
            <a:pPr algn="just"/>
            <a:r>
              <a:rPr lang="en-IN" dirty="0"/>
              <a:t>Commodity-specific events: construction of new production facilities or processes, new uses or the discontinuance of historical uses, unexpected mine or plant closures (natural disaster, supply disruption, accident, strike, and so forth), and industry restructuring</a:t>
            </a:r>
          </a:p>
          <a:p>
            <a:pPr algn="just"/>
            <a:r>
              <a:rPr lang="en-IN" dirty="0"/>
              <a:t>Government trade policies (implementation or suspension of taxes, penalties, and quotas)</a:t>
            </a:r>
          </a:p>
          <a:p>
            <a:pPr algn="just"/>
            <a:r>
              <a:rPr lang="en-IN" dirty="0"/>
              <a:t>Geopolitical events</a:t>
            </a:r>
          </a:p>
          <a:p>
            <a:pPr>
              <a:buNone/>
            </a:pPr>
            <a:endParaRPr lang="en-IN"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Copper</a:t>
            </a:r>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IN" dirty="0"/>
              <a:t>In world metal consumption, copper ranks third after steel and aluminium. It is a product whose fortunes directly reflect the state of the world's economy, hence also dubbed as Dr Copper.</a:t>
            </a:r>
          </a:p>
          <a:p>
            <a:pPr algn="just"/>
            <a:r>
              <a:rPr lang="en-IN" dirty="0"/>
              <a:t>Copper, the best non-precious metal conductor of electricity, has exceptional strength, ductility, and resistance to creeping and corrosion to make it the preferred and safest conductor of electrical wiring in buildings. Economic, technological, and societal factors influence the supply and demand of copper. Land-based resources are estimated at 1.6 billion tonnes of copper, and resources in deep-sea nodules are estimated at 0.7 billion tonnes. Worldwide, approximately one-third of all copper consumed is recycled copper.</a:t>
            </a:r>
          </a:p>
          <a:p>
            <a:pPr algn="just"/>
            <a:r>
              <a:rPr lang="en-IN" dirty="0"/>
              <a:t>Copper is produced in more than 25 countries today. Because of global dispersion of copper production, the risk of disruption in global supplies is low. On the other hand, because of its importance in construction and power transmission, any disruption in supplies will have a major effect on the economy.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a:xfrm>
            <a:off x="457200" y="1600200"/>
            <a:ext cx="8229600" cy="4800600"/>
          </a:xfrm>
        </p:spPr>
        <p:txBody>
          <a:bodyPr>
            <a:normAutofit fontScale="85000" lnSpcReduction="10000"/>
          </a:bodyPr>
          <a:lstStyle/>
          <a:p>
            <a:pPr algn="just"/>
            <a:r>
              <a:rPr lang="en-IN" dirty="0"/>
              <a:t>Indian copper prices reflect prevailing international spot market and the USD–INR exchange rates.</a:t>
            </a:r>
          </a:p>
          <a:p>
            <a:pPr algn="just"/>
            <a:r>
              <a:rPr lang="en-IN" dirty="0"/>
              <a:t>Commodity-specific events, such as the construction of new production facilities or processes, new uses or the discontinuance of historical uses, unexpected mine or plant closures (natural disaster, supply disruption, accident, strike, and so forth), or industry restructuring—all affect the price of the metal.</a:t>
            </a:r>
          </a:p>
          <a:p>
            <a:pPr algn="just"/>
            <a:r>
              <a:rPr lang="en-IN" dirty="0"/>
              <a:t>Trade policies set by the government (implementation or suspension of taxes, penalties and quotas) affect supplies as they regulate (restricting or encouraging) material flow.</a:t>
            </a:r>
          </a:p>
          <a:p>
            <a:pPr algn="just">
              <a:buNone/>
            </a:pPr>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Type of Contract </a:t>
            </a:r>
          </a:p>
        </p:txBody>
      </p:sp>
      <p:sp>
        <p:nvSpPr>
          <p:cNvPr id="3" name="Content Placeholder 2"/>
          <p:cNvSpPr>
            <a:spLocks noGrp="1"/>
          </p:cNvSpPr>
          <p:nvPr>
            <p:ph idx="1"/>
          </p:nvPr>
        </p:nvSpPr>
        <p:spPr>
          <a:xfrm>
            <a:off x="457200" y="1600200"/>
            <a:ext cx="8229600" cy="4876800"/>
          </a:xfrm>
        </p:spPr>
        <p:txBody>
          <a:bodyPr>
            <a:normAutofit lnSpcReduction="10000"/>
          </a:bodyPr>
          <a:lstStyle/>
          <a:p>
            <a:pPr algn="just"/>
            <a:r>
              <a:rPr lang="en-IN" dirty="0"/>
              <a:t>Compulsory Delivery Contract : Contracts which are not squared off on or before the maturity dates, are required to be settled by delivery of underlying commodities. [ Short Position : have to deliver, Long Position : have to accept delivery]</a:t>
            </a:r>
          </a:p>
          <a:p>
            <a:pPr algn="just"/>
            <a:r>
              <a:rPr lang="en-IN" dirty="0"/>
              <a:t>Sellers Option Contract : Seller with short position have the privilege to decide whether they want to give delivery or not. [ Long Position : have to accept delivery]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Lead</a:t>
            </a:r>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algn="just"/>
            <a:r>
              <a:rPr lang="en-IN" dirty="0"/>
              <a:t>Lead has been in use for thousands of years because it is easy to get from the ground and easy to shape and work with. It was used by the Romans for pipes, drinking vessels, and fasteners. Lead is a shiny, gray-blue metal that gets tarnished easily to a dull gray colour. It is soft and malleable and is very shiny when molten and is very heavy. It is also corrosion-resistant. Lead is found very rarely in the earth's crust as a metal. Galena is the main lead ore. It is usually found in association with zinc, silver, and copper ores. It is one of the most sustainable and recyclable commodities. It can be recycled indefinitely, without loss of its physical or chemical properties.</a:t>
            </a:r>
          </a:p>
          <a:p>
            <a:pPr algn="just"/>
            <a:r>
              <a:rPr lang="en-IN" dirty="0"/>
              <a:t>Lead is principally used for manufacturing batteries, especially the ones used in automobiles, motorcycles, and electric cars. Its incredible density provides protection from radiation and is used in hospitals, dental surgeries, laboratories, and nuclear installations. Lead acid batteries provide vital back-up emergency power supply during power failures in computer installations, banks, telephone exchanges, and aircraft control towers, among others. In earthquake-prone regions, such as Japan and California, the buildings are mounted on lead shock absorbers that help minimize damage during tremors or earthquakes.</a:t>
            </a:r>
          </a:p>
          <a:p>
            <a:pPr algn="just"/>
            <a:endParaRPr lang="en-IN"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pPr algn="just"/>
            <a:r>
              <a:rPr lang="en-IN" dirty="0"/>
              <a:t>Lead prices in India are fixed based on the rates in the international spot market, and the Indian rupee–US dollar exchange rates.</a:t>
            </a:r>
          </a:p>
          <a:p>
            <a:pPr algn="just"/>
            <a:r>
              <a:rPr lang="en-IN" dirty="0"/>
              <a:t>Economic events such as national industrial growth, global financial crisis, recession, and inflation, affect the metal prices.</a:t>
            </a:r>
          </a:p>
          <a:p>
            <a:pPr algn="just"/>
            <a:r>
              <a:rPr lang="en-IN" dirty="0"/>
              <a:t>Commodity-specific events, such as the construction of new production facilities or processes, unexpected mine or plant closures (natural disaster, supply disruption, accident, strike, and so forth), or industry restructuring, affect metal prices.</a:t>
            </a:r>
          </a:p>
          <a:p>
            <a:pPr algn="just"/>
            <a:r>
              <a:rPr lang="en-IN" dirty="0"/>
              <a:t>Trade policies set by the government affect supply as they regulate material flow.</a:t>
            </a:r>
          </a:p>
          <a:p>
            <a:pPr algn="just"/>
            <a:endParaRPr lang="en-IN"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Nickel</a:t>
            </a:r>
          </a:p>
        </p:txBody>
      </p:sp>
      <p:sp>
        <p:nvSpPr>
          <p:cNvPr id="3" name="Content Placeholder 2"/>
          <p:cNvSpPr>
            <a:spLocks noGrp="1"/>
          </p:cNvSpPr>
          <p:nvPr>
            <p:ph idx="1"/>
          </p:nvPr>
        </p:nvSpPr>
        <p:spPr>
          <a:xfrm>
            <a:off x="457200" y="1600200"/>
            <a:ext cx="8229600" cy="5029200"/>
          </a:xfrm>
        </p:spPr>
        <p:txBody>
          <a:bodyPr>
            <a:normAutofit fontScale="55000" lnSpcReduction="20000"/>
          </a:bodyPr>
          <a:lstStyle/>
          <a:p>
            <a:pPr algn="just"/>
            <a:r>
              <a:rPr lang="en-IN" dirty="0"/>
              <a:t>Nickel is a naturally occurring, lustrous, silvery-white metal. It is the fifth most common element on earth and occurs extensively in the earth's crust. However, most of the nickel is inaccessible in the core of the earth. Some of the key characteristics of nickel are its high melting point, resistance against corrosion and oxidation, ductility and </a:t>
            </a:r>
            <a:r>
              <a:rPr lang="en-IN" dirty="0" err="1"/>
              <a:t>catalytical</a:t>
            </a:r>
            <a:r>
              <a:rPr lang="en-IN" dirty="0"/>
              <a:t> properties, ease of deposit by electroplating and formation of alloys readily. Nickel plays an important role in our daily lives, making its way in myriad objects around us like food preparation equipment, mobile phones, medical equipment, transport, buildings, and power generation—the list is almost endless. There are about 3000 nickel-containing alloys in everyday use.</a:t>
            </a:r>
          </a:p>
          <a:p>
            <a:pPr algn="just"/>
            <a:r>
              <a:rPr lang="en-IN" dirty="0"/>
              <a:t>About 65% of the nickel produced is used to manufacture stainless steel. Another 20% is used in other steel and non-ferrous alloys, often for highly specialized industrial, aerospace, and military applications. About 9% is used in plating and 6% for other uses, including coins, electronics, batteries for portable equipment, and hybrid cars. In many of these applications there is no substitute for nickel without impairing performance or increasing cost.</a:t>
            </a:r>
          </a:p>
          <a:p>
            <a:pPr algn="just"/>
            <a:r>
              <a:rPr lang="en-IN" dirty="0"/>
              <a:t>Nickel gets precedence over other metals because it offers better corrosion resistance, better toughness, and better strength at high and low temperatures; it also provides a range of special magnetic and electronic properties.</a:t>
            </a:r>
          </a:p>
          <a:p>
            <a:pPr algn="just"/>
            <a:endParaRPr lang="en-IN"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a:xfrm>
            <a:off x="457200" y="1600200"/>
            <a:ext cx="8229600" cy="4800600"/>
          </a:xfrm>
        </p:spPr>
        <p:txBody>
          <a:bodyPr>
            <a:normAutofit fontScale="85000" lnSpcReduction="10000"/>
          </a:bodyPr>
          <a:lstStyle/>
          <a:p>
            <a:pPr algn="just"/>
            <a:r>
              <a:rPr lang="en-IN" dirty="0"/>
              <a:t>Prices ruling in international markets.</a:t>
            </a:r>
          </a:p>
          <a:p>
            <a:pPr algn="just"/>
            <a:r>
              <a:rPr lang="en-IN" dirty="0"/>
              <a:t> Indian rupee and US dollar exchange rates.</a:t>
            </a:r>
          </a:p>
          <a:p>
            <a:pPr algn="just"/>
            <a:r>
              <a:rPr lang="en-IN" dirty="0"/>
              <a:t> Economic events such as national industrial growth, global financial crisis, recession, and inflation, affect the metal prices.</a:t>
            </a:r>
          </a:p>
          <a:p>
            <a:pPr algn="just"/>
            <a:r>
              <a:rPr lang="en-IN" dirty="0"/>
              <a:t> Commodity-specific events, such as the construction of new production facilities or processes, unexpected mine or plant closures (natural disaster, supply disruption, accident, strike, and so forth), or industry restructuring, affect metal prices.</a:t>
            </a:r>
          </a:p>
          <a:p>
            <a:pPr algn="just"/>
            <a:r>
              <a:rPr lang="en-IN" dirty="0"/>
              <a:t> Geopolitical events.</a:t>
            </a:r>
          </a:p>
          <a:p>
            <a:pPr algn="just">
              <a:buNone/>
            </a:pPr>
            <a:endParaRPr lang="en-IN"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Energy Commodity</a:t>
            </a:r>
          </a:p>
        </p:txBody>
      </p:sp>
      <p:sp>
        <p:nvSpPr>
          <p:cNvPr id="3" name="Content Placeholder 2"/>
          <p:cNvSpPr>
            <a:spLocks noGrp="1"/>
          </p:cNvSpPr>
          <p:nvPr>
            <p:ph idx="1"/>
          </p:nvPr>
        </p:nvSpPr>
        <p:spPr>
          <a:xfrm>
            <a:off x="457200" y="1600200"/>
            <a:ext cx="8229600" cy="4953000"/>
          </a:xfrm>
        </p:spPr>
        <p:txBody>
          <a:bodyPr>
            <a:normAutofit fontScale="55000" lnSpcReduction="20000"/>
          </a:bodyPr>
          <a:lstStyle/>
          <a:p>
            <a:pPr algn="just"/>
            <a:r>
              <a:rPr lang="en-IN" dirty="0"/>
              <a:t>Of the numerous forms of energy, crude oil and natural gas combined comfortably constitute more than half of the total primary energy consumed in 2014. Due to its high energy density, easy transportability and relative abundance, crude oil has become the world's most important source of energy since the mid-1950s. Interestingly, oil finds a mention more than 4000 years ago; according to Herodotus and </a:t>
            </a:r>
            <a:r>
              <a:rPr lang="en-IN" dirty="0" err="1"/>
              <a:t>Diodorus</a:t>
            </a:r>
            <a:r>
              <a:rPr lang="en-IN" dirty="0"/>
              <a:t> </a:t>
            </a:r>
            <a:r>
              <a:rPr lang="en-IN" dirty="0" err="1"/>
              <a:t>Siculus</a:t>
            </a:r>
            <a:r>
              <a:rPr lang="en-IN" dirty="0"/>
              <a:t> there were oil pits near Babylon. However, oil was first used commercially in the 1850s when </a:t>
            </a:r>
            <a:r>
              <a:rPr lang="en-IN" dirty="0" err="1"/>
              <a:t>Ignacy</a:t>
            </a:r>
            <a:r>
              <a:rPr lang="en-IN" dirty="0"/>
              <a:t> </a:t>
            </a:r>
            <a:r>
              <a:rPr lang="en-IN" dirty="0" err="1"/>
              <a:t>Łukasiewicz</a:t>
            </a:r>
            <a:r>
              <a:rPr lang="en-IN" dirty="0"/>
              <a:t> discovered the process to </a:t>
            </a:r>
            <a:r>
              <a:rPr lang="en-IN" dirty="0" err="1"/>
              <a:t>distill</a:t>
            </a:r>
            <a:r>
              <a:rPr lang="en-IN" dirty="0"/>
              <a:t> kerosene from seep oil (petroleum seeps) that provided a cheaper alternative to whale oil. The demand for the petroleum as a fuel then quickly grew; leading to the world's first commercial oil well in Poland in 1854, constructed by </a:t>
            </a:r>
            <a:r>
              <a:rPr lang="en-IN" dirty="0" err="1"/>
              <a:t>Łukasiewicz</a:t>
            </a:r>
            <a:r>
              <a:rPr lang="en-IN" dirty="0"/>
              <a:t>. Interestingly, </a:t>
            </a:r>
            <a:r>
              <a:rPr lang="en-IN" dirty="0" err="1"/>
              <a:t>Lukasiewicz</a:t>
            </a:r>
            <a:r>
              <a:rPr lang="en-IN" dirty="0"/>
              <a:t> is also credited with the invention of the kerosene lamp (1853) and the introduction of the first street lamps in Europe (1853).</a:t>
            </a:r>
          </a:p>
          <a:p>
            <a:pPr algn="just"/>
            <a:r>
              <a:rPr lang="en-IN" dirty="0"/>
              <a:t>Natural gas, a combustible mixture of hydrocarbon gases is largely known for its clean and safe source of energy. As early as about 500 BC, the Chinese discovered the potential of natural gas seeping through the earth’s surface. They used it to boil sea water, separating the salt and making it drinkable. Around 1785, Britain became the first country to commercialize the use of natural gas; natural gas produced from coal was used to light houses as well as streetlights.</a:t>
            </a:r>
          </a:p>
          <a:p>
            <a:pPr algn="just"/>
            <a:r>
              <a:rPr lang="en-IN" i="1" dirty="0"/>
              <a:t>“Energy is Eternal Delight” - William Blake</a:t>
            </a:r>
            <a:endParaRPr lang="en-IN" dirty="0"/>
          </a:p>
          <a:p>
            <a:pPr algn="just"/>
            <a:endParaRPr lang="en-IN"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Crude Oil</a:t>
            </a:r>
          </a:p>
        </p:txBody>
      </p:sp>
      <p:sp>
        <p:nvSpPr>
          <p:cNvPr id="3" name="Content Placeholder 2"/>
          <p:cNvSpPr>
            <a:spLocks noGrp="1"/>
          </p:cNvSpPr>
          <p:nvPr>
            <p:ph idx="1"/>
          </p:nvPr>
        </p:nvSpPr>
        <p:spPr>
          <a:xfrm>
            <a:off x="457200" y="1600200"/>
            <a:ext cx="8229600" cy="5029200"/>
          </a:xfrm>
        </p:spPr>
        <p:txBody>
          <a:bodyPr>
            <a:normAutofit fontScale="62500" lnSpcReduction="20000"/>
          </a:bodyPr>
          <a:lstStyle/>
          <a:p>
            <a:pPr algn="just"/>
            <a:r>
              <a:rPr lang="en-IN" dirty="0"/>
              <a:t>Crude oil is a naturally occurring, unrefined petroleum product composed of hydrocarbon deposits in natural underground pools or reservoirs and remains liquid at atmospheric pressure and temperature. Although it is often called "black gold," crude oil has a wide ranging viscosity and can vary in colour to various shades of black and yellow depending on its hydrocarbon composition. Crude oil can be refined to produce usable products such as gasoline, diesel and various forms of petrochemicals.</a:t>
            </a:r>
          </a:p>
          <a:p>
            <a:pPr algn="just"/>
            <a:r>
              <a:rPr lang="en-IN" dirty="0"/>
              <a:t>Even though most crude oil is produced by a relatively small number of companies, and often located in remote locations far from the point of consumption, trading in crude oil on a global basis has always been robust. Nearly 80% of international crude oil is transported through waterways in large tankers and most of the rest by inland pipelines</a:t>
            </a:r>
          </a:p>
          <a:p>
            <a:pPr algn="just"/>
            <a:r>
              <a:rPr lang="en-IN" dirty="0"/>
              <a:t>The majority of oil reserves in the world is in the Middle East, at 48 per cent of the known and identified reserves. This is followed by North America, Africa, Central and South America, Eurasia, Asia and Oceania, and Europe.</a:t>
            </a:r>
          </a:p>
          <a:p>
            <a:pPr algn="just"/>
            <a:r>
              <a:rPr lang="en-IN" dirty="0"/>
              <a:t>OPEC controls almost 40 per cent of the world's crude oil, accounts for about 75 per cent of the world's proven oil reserves, and exports 55 per cent of the oil traded internationally.</a:t>
            </a:r>
          </a:p>
          <a:p>
            <a:pPr algn="just"/>
            <a:endParaRPr lang="en-IN"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p:txBody>
          <a:bodyPr>
            <a:normAutofit lnSpcReduction="10000"/>
          </a:bodyPr>
          <a:lstStyle/>
          <a:p>
            <a:r>
              <a:rPr lang="en-IN" dirty="0"/>
              <a:t>OPEC output or supply</a:t>
            </a:r>
          </a:p>
          <a:p>
            <a:r>
              <a:rPr lang="en-IN" dirty="0"/>
              <a:t>Changing scenarios in oil demand from emerging and developing countries</a:t>
            </a:r>
          </a:p>
          <a:p>
            <a:r>
              <a:rPr lang="en-IN" dirty="0"/>
              <a:t>US crude and products inventories</a:t>
            </a:r>
          </a:p>
          <a:p>
            <a:r>
              <a:rPr lang="en-IN" dirty="0"/>
              <a:t>Refinery Utilization rate</a:t>
            </a:r>
          </a:p>
          <a:p>
            <a:r>
              <a:rPr lang="en-IN" dirty="0"/>
              <a:t>Global geopolitics</a:t>
            </a:r>
          </a:p>
          <a:p>
            <a:r>
              <a:rPr lang="en-IN" dirty="0"/>
              <a:t>Speculative buying and selling</a:t>
            </a:r>
          </a:p>
          <a:p>
            <a:r>
              <a:rPr lang="en-IN" dirty="0"/>
              <a:t>Weather conditions</a:t>
            </a:r>
          </a:p>
          <a:p>
            <a:pPr>
              <a:buNone/>
            </a:pPr>
            <a:endParaRPr lang="en-IN"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Natural Gas</a:t>
            </a:r>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pPr algn="just"/>
            <a:r>
              <a:rPr lang="en-IN" dirty="0"/>
              <a:t>Natural gas is a vital component of the world's energy supply. It is one of the cleanest, safest, and the most useful of all energy sources. Given its growing resource base and relatively low carbon emissions compared with other fossil fuels, natural gas is likely to play a greater role in the world energy mix.</a:t>
            </a:r>
          </a:p>
          <a:p>
            <a:pPr algn="just"/>
            <a:r>
              <a:rPr lang="en-IN" dirty="0"/>
              <a:t>As early as about 500 BC, the Chinese discovered the potential of natural gas seeping through the earth’s surface. They used it to boil sea water, separating the salt and making it drinkable. Around 1785, Britain became the first country to commercialize the use of natural gas; natural gas produced from coal was used to light houses as well as streetlights.</a:t>
            </a:r>
          </a:p>
          <a:p>
            <a:pPr algn="just"/>
            <a:r>
              <a:rPr lang="en-IN" dirty="0"/>
              <a:t>Without any effective transportation method, natural gas discovered before World War II was usually just allowed to vent into the atmosphere, or burnt, when found alongside coal and oil, or simply left in the ground when found alone. Once the transportation of natural gas was possible, new uses were discovered. These included heating homes and operating appliances, such as water heaters, ovens, and </a:t>
            </a:r>
            <a:r>
              <a:rPr lang="en-IN" dirty="0" err="1"/>
              <a:t>cooktops</a:t>
            </a:r>
            <a:r>
              <a:rPr lang="en-IN" dirty="0"/>
              <a:t>. Industry began to use natural gas in manufacturing and processing plants, in boilers used to generating electricity.</a:t>
            </a:r>
          </a:p>
          <a:p>
            <a:pPr algn="just"/>
            <a:endParaRPr lang="en-IN"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Factors affecting</a:t>
            </a:r>
          </a:p>
        </p:txBody>
      </p:sp>
      <p:sp>
        <p:nvSpPr>
          <p:cNvPr id="3" name="Content Placeholder 2"/>
          <p:cNvSpPr>
            <a:spLocks noGrp="1"/>
          </p:cNvSpPr>
          <p:nvPr>
            <p:ph idx="1"/>
          </p:nvPr>
        </p:nvSpPr>
        <p:spPr/>
        <p:txBody>
          <a:bodyPr/>
          <a:lstStyle/>
          <a:p>
            <a:r>
              <a:rPr lang="en-IN" dirty="0"/>
              <a:t>International natural gas inventory data</a:t>
            </a:r>
          </a:p>
          <a:p>
            <a:r>
              <a:rPr lang="en-IN" dirty="0"/>
              <a:t>US weather conditions</a:t>
            </a:r>
          </a:p>
          <a:p>
            <a:r>
              <a:rPr lang="en-IN" dirty="0"/>
              <a:t>Price of crude oil</a:t>
            </a:r>
          </a:p>
          <a:p>
            <a:r>
              <a:rPr lang="en-IN" dirty="0"/>
              <a:t>Industrial and residential demand in the U.S.</a:t>
            </a:r>
          </a:p>
          <a:p>
            <a:pPr>
              <a:buNone/>
            </a:pPr>
            <a:endParaRPr lang="en-IN"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lstStyle/>
          <a:p>
            <a:r>
              <a:rPr lang="en-IN" dirty="0"/>
              <a:t>NSCCL </a:t>
            </a:r>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pPr algn="just"/>
            <a:r>
              <a:rPr lang="en-IN" dirty="0"/>
              <a:t>National Securities Clearing Corporation Ltd.</a:t>
            </a:r>
          </a:p>
          <a:p>
            <a:pPr algn="just"/>
            <a:r>
              <a:rPr lang="en-IN" dirty="0"/>
              <a:t>NSE Clearing Limited (NSE Clearing) (formerly known as National Securities Clearing Corporation Limited, NSCCL), a wholly owned subsidiary of NSE is responsible for clearing and settlement of all trades executed on NSE and deposit and collateral management and risk management functions. </a:t>
            </a:r>
          </a:p>
          <a:p>
            <a:pPr algn="just"/>
            <a:r>
              <a:rPr lang="en-IN" dirty="0"/>
              <a:t>NSE CLEARING was the first clearing corporation to be established in India and we introduced settlement guarantee before it became a regulatory requirement. NSE Clearing has maintained a credit rating of "AAA" from CRISIL since 2008.</a:t>
            </a:r>
          </a:p>
          <a:p>
            <a:pPr algn="just"/>
            <a:r>
              <a:rPr lang="en-IN" dirty="0"/>
              <a:t>NSE CLEARING commenced clearing operations in April 1996.</a:t>
            </a:r>
          </a:p>
        </p:txBody>
      </p:sp>
      <p:sp>
        <p:nvSpPr>
          <p:cNvPr id="4" name="Rectangle 3"/>
          <p:cNvSpPr/>
          <p:nvPr/>
        </p:nvSpPr>
        <p:spPr>
          <a:xfrm>
            <a:off x="3962400" y="6488668"/>
            <a:ext cx="5181600" cy="369332"/>
          </a:xfrm>
          <a:prstGeom prst="rect">
            <a:avLst/>
          </a:prstGeom>
        </p:spPr>
        <p:txBody>
          <a:bodyPr wrap="square">
            <a:spAutoFit/>
          </a:bodyPr>
          <a:lstStyle/>
          <a:p>
            <a:r>
              <a:rPr lang="en-IN" dirty="0"/>
              <a:t>https://www.nscclindia.com/NSCCL/about_nsccl.htm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228600"/>
            <a:ext cx="8229600" cy="6324600"/>
          </a:xfrm>
        </p:spPr>
        <p:txBody>
          <a:bodyPr>
            <a:normAutofit fontScale="85000" lnSpcReduction="10000"/>
          </a:bodyPr>
          <a:lstStyle/>
          <a:p>
            <a:pPr algn="just"/>
            <a:r>
              <a:rPr lang="en-IN" dirty="0"/>
              <a:t>Intention Matching Contracts : Results in actual delivery only to the extent that both buyers &amp; sellers agree for physical settlement in which case deliveries do take place. [ Remaining case, contracts are settled by way of cash settlement.]</a:t>
            </a:r>
          </a:p>
          <a:p>
            <a:pPr algn="ctr"/>
            <a:r>
              <a:rPr lang="en-IN" b="1" dirty="0"/>
              <a:t>Customised Contracts:</a:t>
            </a:r>
          </a:p>
          <a:p>
            <a:pPr algn="just"/>
            <a:r>
              <a:rPr lang="en-IN" dirty="0"/>
              <a:t>Non Transferable Specific Delivery Contract : Enforceable bilateral agreement under which terms of contract are customised &amp; performance of the contract is by giving specific delivery of goods. [ Right &amp; Liability are not transferable]</a:t>
            </a:r>
          </a:p>
          <a:p>
            <a:pPr algn="just"/>
            <a:r>
              <a:rPr lang="en-IN" dirty="0"/>
              <a:t>Transferable Specific Delivery Contract : Enforceable customised agreement where unlike known transferable specific delivery contracts, the Rights/ Liability under are transferable. [ Delivery order, Railway Receipts , Bill of Lading, Warehouse Receipts]</a:t>
            </a:r>
          </a:p>
          <a:p>
            <a:pPr algn="just"/>
            <a:endParaRPr lang="en-IN"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lstStyle/>
          <a:p>
            <a:r>
              <a:rPr lang="en-IN" b="1" dirty="0"/>
              <a:t>Objectives</a:t>
            </a:r>
            <a:endParaRPr lang="en-IN" dirty="0"/>
          </a:p>
        </p:txBody>
      </p:sp>
      <p:sp>
        <p:nvSpPr>
          <p:cNvPr id="3" name="Content Placeholder 2"/>
          <p:cNvSpPr>
            <a:spLocks noGrp="1"/>
          </p:cNvSpPr>
          <p:nvPr>
            <p:ph idx="1"/>
          </p:nvPr>
        </p:nvSpPr>
        <p:spPr>
          <a:xfrm>
            <a:off x="457200" y="1600200"/>
            <a:ext cx="8229600" cy="4724400"/>
          </a:xfrm>
        </p:spPr>
        <p:txBody>
          <a:bodyPr anchor="ctr">
            <a:normAutofit lnSpcReduction="10000"/>
          </a:bodyPr>
          <a:lstStyle/>
          <a:p>
            <a:pPr algn="just"/>
            <a:r>
              <a:rPr lang="en-IN" dirty="0"/>
              <a:t>to bring and sustain confidence in clearing and settlement of securities;</a:t>
            </a:r>
          </a:p>
          <a:p>
            <a:pPr algn="just"/>
            <a:endParaRPr lang="en-IN" dirty="0"/>
          </a:p>
          <a:p>
            <a:pPr algn="just"/>
            <a:r>
              <a:rPr lang="en-IN" dirty="0"/>
              <a:t>to promote and maintain, short and consistent settlement cycles;</a:t>
            </a:r>
          </a:p>
          <a:p>
            <a:pPr algn="just"/>
            <a:endParaRPr lang="en-IN" dirty="0"/>
          </a:p>
          <a:p>
            <a:pPr algn="just"/>
            <a:r>
              <a:rPr lang="en-IN" dirty="0"/>
              <a:t>to provide counter-party risk guarantee, </a:t>
            </a:r>
          </a:p>
          <a:p>
            <a:pPr algn="just"/>
            <a:endParaRPr lang="en-IN" dirty="0"/>
          </a:p>
          <a:p>
            <a:pPr algn="just"/>
            <a:r>
              <a:rPr lang="en-IN" dirty="0"/>
              <a:t>to operate a tight risk containment system.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lstStyle/>
          <a:p>
            <a:r>
              <a:rPr lang="en-IN" b="1" dirty="0"/>
              <a:t>Clearing &amp; Settlement</a:t>
            </a:r>
            <a:endParaRPr lang="en-IN" dirty="0"/>
          </a:p>
        </p:txBody>
      </p:sp>
      <p:sp>
        <p:nvSpPr>
          <p:cNvPr id="3" name="Content Placeholder 2"/>
          <p:cNvSpPr>
            <a:spLocks noGrp="1"/>
          </p:cNvSpPr>
          <p:nvPr>
            <p:ph idx="1"/>
          </p:nvPr>
        </p:nvSpPr>
        <p:spPr>
          <a:xfrm>
            <a:off x="457200" y="1600200"/>
            <a:ext cx="8229600" cy="4800600"/>
          </a:xfrm>
        </p:spPr>
        <p:txBody>
          <a:bodyPr>
            <a:normAutofit fontScale="70000" lnSpcReduction="20000"/>
          </a:bodyPr>
          <a:lstStyle/>
          <a:p>
            <a:pPr algn="just"/>
            <a:r>
              <a:rPr lang="en-IN" dirty="0"/>
              <a:t>NSCCL carries out the clearing and settlement of the trades executed in the equities and derivatives segments of the NSE. </a:t>
            </a:r>
          </a:p>
          <a:p>
            <a:pPr algn="just"/>
            <a:r>
              <a:rPr lang="en-IN" dirty="0"/>
              <a:t>It operates a well-defined settlement cycle and there are no deviations or deferments from this cycle. </a:t>
            </a:r>
          </a:p>
          <a:p>
            <a:pPr algn="just"/>
            <a:r>
              <a:rPr lang="en-IN" dirty="0"/>
              <a:t>It aggregates trades over a trading period, nets the positions to determine the liabilities of members and ensures movement of funds and securities to meet respective liabilities.</a:t>
            </a:r>
          </a:p>
          <a:p>
            <a:pPr algn="just"/>
            <a:r>
              <a:rPr lang="en-IN" dirty="0"/>
              <a:t>NSCCL has empanelled 13 </a:t>
            </a:r>
            <a:r>
              <a:rPr lang="en-IN" dirty="0">
                <a:hlinkClick r:id="rId2"/>
              </a:rPr>
              <a:t>clearing banks</a:t>
            </a:r>
            <a:r>
              <a:rPr lang="en-IN" dirty="0"/>
              <a:t> to provide banking services to trading members and has established connectivity with both the depositories for electronic settlement of securities.</a:t>
            </a:r>
          </a:p>
          <a:p>
            <a:pPr algn="just"/>
            <a:r>
              <a:rPr lang="en-IN" dirty="0"/>
              <a:t>It also undertakes settlement of transactions on other stock exchanges like, the Over the Counter Exchange of India.</a:t>
            </a:r>
          </a:p>
          <a:p>
            <a:pPr algn="just"/>
            <a:endParaRPr lang="en-IN" dirty="0"/>
          </a:p>
        </p:txBody>
      </p:sp>
      <p:sp>
        <p:nvSpPr>
          <p:cNvPr id="4" name="Rectangle 3"/>
          <p:cNvSpPr/>
          <p:nvPr/>
        </p:nvSpPr>
        <p:spPr>
          <a:xfrm>
            <a:off x="0" y="6488668"/>
            <a:ext cx="6858000" cy="369332"/>
          </a:xfrm>
          <a:prstGeom prst="rect">
            <a:avLst/>
          </a:prstGeom>
        </p:spPr>
        <p:txBody>
          <a:bodyPr wrap="square">
            <a:spAutoFit/>
          </a:bodyPr>
          <a:lstStyle/>
          <a:p>
            <a:r>
              <a:rPr lang="en-IN" dirty="0"/>
              <a:t>https://www1.nseindia.com/content/nsccl/nsccl_clgandsett.htm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lstStyle/>
          <a:p>
            <a:r>
              <a:rPr lang="en-IN" b="1" dirty="0"/>
              <a:t>Guarantee</a:t>
            </a:r>
            <a:endParaRPr lang="en-IN" dirty="0"/>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algn="just"/>
            <a:r>
              <a:rPr lang="en-IN" dirty="0"/>
              <a:t>NSCCL assumes the counter-party risk of each member and guarantees settlement through a fine-tuned risk management system and an innovative method of on-line position monitoring.</a:t>
            </a:r>
          </a:p>
          <a:p>
            <a:pPr algn="just"/>
            <a:r>
              <a:rPr lang="en-IN" dirty="0"/>
              <a:t>A large Settlement Guarantee Fund provides the cushion for any residual risk. </a:t>
            </a:r>
          </a:p>
          <a:p>
            <a:pPr algn="just"/>
            <a:r>
              <a:rPr lang="en-IN" dirty="0"/>
              <a:t>It operates like a self-insurance mechanism where members contribute to the Fund. In the event of failure of a trading member to meet settlement obligations or committing default, the Fund is utilised to the extent required for successful completion of the settlement. </a:t>
            </a:r>
          </a:p>
          <a:p>
            <a:pPr algn="just"/>
            <a:r>
              <a:rPr lang="en-IN" dirty="0"/>
              <a:t>This has eliminated counter-party risk of trading on the Exchange. </a:t>
            </a:r>
          </a:p>
          <a:p>
            <a:pPr algn="just"/>
            <a:r>
              <a:rPr lang="en-IN" dirty="0"/>
              <a:t>As a consequence, credit risk no longer poses any threat in the market place. </a:t>
            </a:r>
          </a:p>
          <a:p>
            <a:pPr algn="just"/>
            <a:r>
              <a:rPr lang="en-IN" dirty="0"/>
              <a:t>The market has full confidence that settlement shall take place in time and shall be completed irrespective of default by isolated trading members.</a:t>
            </a:r>
          </a:p>
          <a:p>
            <a:pPr algn="just"/>
            <a:r>
              <a:rPr lang="en-IN" dirty="0"/>
              <a:t>A separate Settlement Guarantee Fund is maintained for the Futures &amp; Options segment.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normAutofit/>
          </a:bodyPr>
          <a:lstStyle/>
          <a:p>
            <a:r>
              <a:rPr lang="en-IN" b="1" dirty="0"/>
              <a:t>Risk Management</a:t>
            </a:r>
            <a:endParaRPr lang="en-IN" dirty="0"/>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IN" dirty="0"/>
              <a:t>A sound risk management system is integral to an efficient clearing and settlement system. </a:t>
            </a:r>
          </a:p>
          <a:p>
            <a:pPr algn="just"/>
            <a:r>
              <a:rPr lang="en-IN" dirty="0"/>
              <a:t>NSE introduced for the first time in India, risk containment measures that were common internationally but were absent from the Indian securities markets.</a:t>
            </a:r>
          </a:p>
          <a:p>
            <a:pPr algn="just"/>
            <a:r>
              <a:rPr lang="en-IN" dirty="0"/>
              <a:t>NSCCL has put in place a comprehensive risk management system, which is constantly upgraded to pre-empt market failures. </a:t>
            </a:r>
          </a:p>
          <a:p>
            <a:pPr algn="just"/>
            <a:r>
              <a:rPr lang="en-IN" dirty="0"/>
              <a:t>The Clearing Corporation ensures that trading member obligations are commensurate with their </a:t>
            </a:r>
            <a:r>
              <a:rPr lang="en-IN" dirty="0" err="1"/>
              <a:t>networth</a:t>
            </a:r>
            <a:r>
              <a:rPr lang="en-IN" dirty="0"/>
              <a:t>. </a:t>
            </a:r>
          </a:p>
          <a:p>
            <a:pPr algn="just"/>
            <a:r>
              <a:rPr lang="en-IN" dirty="0"/>
              <a:t>Risk containment measures include capital adequacy requirements of members, monitoring of member performance and track record, stringent margin requirements, position limits based on capital, online monitoring of member positions and automatic disablement from trading when limits are breached, etc.</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lstStyle/>
          <a:p>
            <a:r>
              <a:rPr lang="en-IN" dirty="0"/>
              <a:t>Partners</a:t>
            </a:r>
          </a:p>
        </p:txBody>
      </p:sp>
      <p:graphicFrame>
        <p:nvGraphicFramePr>
          <p:cNvPr id="4" name="Content Placeholder 3"/>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normAutofit/>
          </a:bodyPr>
          <a:lstStyle/>
          <a:p>
            <a:r>
              <a:rPr lang="en-IN" b="1" dirty="0"/>
              <a:t>Clearing Member</a:t>
            </a:r>
            <a:endParaRPr lang="en-IN" dirty="0"/>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pPr algn="just"/>
            <a:r>
              <a:rPr lang="en-IN" dirty="0"/>
              <a:t>Clearing Member means a member of the Clearing Corporation who clears and settles deals through the Clearing Corporation. </a:t>
            </a:r>
          </a:p>
          <a:p>
            <a:pPr algn="just"/>
            <a:r>
              <a:rPr lang="en-IN" dirty="0"/>
              <a:t>The Clearing Member clears and settles deals for a segment in a manner and mode and subject to such terms and conditions and procedures prescribed for them. </a:t>
            </a:r>
          </a:p>
          <a:p>
            <a:pPr algn="just"/>
            <a:r>
              <a:rPr lang="en-IN" dirty="0"/>
              <a:t>Further, a Clearing Member may clear and settle deals either on their own account or on behalf of their clients subject to the terms and conditions prescribed by the Clearing Corporation.</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normAutofit/>
          </a:bodyPr>
          <a:lstStyle/>
          <a:p>
            <a:r>
              <a:rPr lang="en-IN" b="1" dirty="0"/>
              <a:t>Clearing Bank</a:t>
            </a:r>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pPr algn="just"/>
            <a:r>
              <a:rPr lang="en-IN" dirty="0"/>
              <a:t>NSE CLEARING offers settlement of funds through 15 clearing banks namely Axis Bank Ltd., Bank of India, </a:t>
            </a:r>
            <a:r>
              <a:rPr lang="en-IN" dirty="0" err="1"/>
              <a:t>Canara</a:t>
            </a:r>
            <a:r>
              <a:rPr lang="en-IN" dirty="0"/>
              <a:t> Bank, Citibank N.A, HDFC Bank, </a:t>
            </a:r>
            <a:r>
              <a:rPr lang="en-IN" dirty="0" err="1"/>
              <a:t>Hongkong</a:t>
            </a:r>
            <a:r>
              <a:rPr lang="en-IN" dirty="0"/>
              <a:t> &amp; Shanghai Banking Corporation Ltd., ICICI Bank, IDBI Bank, </a:t>
            </a:r>
            <a:r>
              <a:rPr lang="en-IN" dirty="0" err="1"/>
              <a:t>IndusInd</a:t>
            </a:r>
            <a:r>
              <a:rPr lang="en-IN" dirty="0"/>
              <a:t> </a:t>
            </a:r>
            <a:r>
              <a:rPr lang="en-IN" dirty="0" err="1"/>
              <a:t>Bank,JPMorgan</a:t>
            </a:r>
            <a:r>
              <a:rPr lang="en-IN" dirty="0"/>
              <a:t> Chase Bank, </a:t>
            </a:r>
            <a:r>
              <a:rPr lang="en-IN" dirty="0" err="1"/>
              <a:t>Kotak</a:t>
            </a:r>
            <a:r>
              <a:rPr lang="en-IN" dirty="0"/>
              <a:t> Mahindra Bank, Standard Chartered Bank, State Bank of India and Union Bank of India.</a:t>
            </a:r>
          </a:p>
          <a:p>
            <a:pPr algn="just"/>
            <a:r>
              <a:rPr lang="en-IN" dirty="0"/>
              <a:t>Members may open their clearing accounts with any of the empanelled clearing banks for the purpose of settlement of Exchange transactions.</a:t>
            </a:r>
          </a:p>
          <a:p>
            <a:pPr algn="just"/>
            <a:r>
              <a:rPr lang="en-IN" dirty="0"/>
              <a:t>The clearing banks are required to provide the following minimum services as a single window to all clearing members of National Clearing Limited formerly known as National Securities Clearing Corporation Ltd. </a:t>
            </a:r>
          </a:p>
          <a:p>
            <a:pPr algn="just"/>
            <a:endParaRPr lang="en-IN"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normAutofit/>
          </a:bodyPr>
          <a:lstStyle/>
          <a:p>
            <a:r>
              <a:rPr lang="en-IN" b="1" dirty="0"/>
              <a:t>Custodians</a:t>
            </a:r>
            <a:endParaRPr lang="en-IN" dirty="0"/>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algn="just"/>
            <a:r>
              <a:rPr lang="en-IN" dirty="0"/>
              <a:t>Custodians are clearing members but not trading members. They settle trades on behalf of their clients that are executed through other trading members. </a:t>
            </a:r>
          </a:p>
          <a:p>
            <a:pPr algn="just"/>
            <a:r>
              <a:rPr lang="en-IN" dirty="0"/>
              <a:t>A trading member may assign a particular trade to a custodian for settlement. </a:t>
            </a:r>
          </a:p>
          <a:p>
            <a:pPr algn="just"/>
            <a:r>
              <a:rPr lang="en-IN" dirty="0"/>
              <a:t>The custodian is required to confirm whether he is going to settle that trade or not. </a:t>
            </a:r>
          </a:p>
          <a:p>
            <a:pPr algn="just"/>
            <a:r>
              <a:rPr lang="en-IN" dirty="0"/>
              <a:t>If the custodian confirms the trade, NSCCL assigns the obligation to the custodian. </a:t>
            </a:r>
          </a:p>
          <a:p>
            <a:pPr algn="just"/>
            <a:r>
              <a:rPr lang="en-IN" dirty="0"/>
              <a:t>If the custodian rejects the trade, the obligation is assigned back to the trading member.</a:t>
            </a:r>
          </a:p>
          <a:p>
            <a:pPr algn="just"/>
            <a:r>
              <a:rPr lang="en-IN" dirty="0"/>
              <a:t>Custodians Clearing members are required to request Clearing Corporation for allotment of Custodian Participant (CP) code for the clients for which they wish to clear and settle. The request has to be made along-with documentation for the said purpose like SEBI registration number, PAN number etc. depending on the category of the client.</a:t>
            </a:r>
          </a:p>
          <a:p>
            <a:pPr algn="just"/>
            <a:endParaRPr lang="en-IN"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normAutofit/>
          </a:bodyPr>
          <a:lstStyle/>
          <a:p>
            <a:r>
              <a:rPr lang="en-IN" b="1" dirty="0"/>
              <a:t>Depository</a:t>
            </a:r>
            <a:endParaRPr lang="en-IN" dirty="0"/>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algn="just"/>
            <a:r>
              <a:rPr lang="en-IN" dirty="0"/>
              <a:t>In order to promote dematerialisation of securities, NSE joined hands with leading financial institutions to establish the National Securities Depository Ltd. (NSDL), the first depository in the country with the objective of enhancing the efficiency in settlement systems as also to reduce the menace of fake/forged and stolen securities. </a:t>
            </a:r>
          </a:p>
          <a:p>
            <a:pPr algn="just"/>
            <a:r>
              <a:rPr lang="en-IN" dirty="0"/>
              <a:t>The second depository in the country, CDSL promoted by the BSE and a few commercial banks, was granted certificate of commencement of business in February 1999.</a:t>
            </a:r>
          </a:p>
          <a:p>
            <a:pPr algn="just"/>
            <a:r>
              <a:rPr lang="en-IN" dirty="0"/>
              <a:t>This has ushered in an era of dematerialised trading and settlement. </a:t>
            </a:r>
          </a:p>
          <a:p>
            <a:pPr algn="just"/>
            <a:r>
              <a:rPr lang="en-IN" dirty="0"/>
              <a:t>SEBI has made dematerialised settlement mandatory in an ever-increasing number of securities in a phased manner, thus bringing about an increase in the proportion of shares delivered in dematerialised form. </a:t>
            </a:r>
          </a:p>
          <a:p>
            <a:pPr algn="just"/>
            <a:r>
              <a:rPr lang="en-IN" dirty="0"/>
              <a:t>Today, more than 99% of settlement of securities takes place in dematerialised form</a:t>
            </a:r>
          </a:p>
          <a:p>
            <a:pPr algn="just"/>
            <a:r>
              <a:rPr lang="en-IN" dirty="0"/>
              <a:t>NSE CLEARING has established connectivity with both the depositories for electronic settlement of securities.</a:t>
            </a:r>
          </a:p>
          <a:p>
            <a:pPr algn="just"/>
            <a:endParaRPr lang="en-IN"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normAutofit/>
          </a:bodyPr>
          <a:lstStyle/>
          <a:p>
            <a:r>
              <a:rPr lang="en-IN" b="1" dirty="0"/>
              <a:t>Professional Clearing Members</a:t>
            </a:r>
            <a:endParaRPr lang="en-IN" dirty="0"/>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IN" dirty="0"/>
              <a:t>Clearing Corporation admits a special category of member's namely professional clearing members. </a:t>
            </a:r>
          </a:p>
          <a:p>
            <a:pPr algn="just"/>
            <a:r>
              <a:rPr lang="en-IN" dirty="0"/>
              <a:t>Professional Clearing Member (PCM) are clearing members who are not trading members. </a:t>
            </a:r>
          </a:p>
          <a:p>
            <a:pPr algn="just"/>
            <a:r>
              <a:rPr lang="en-IN" dirty="0"/>
              <a:t>They are typically banks, custodians etc. who clear and settle trades executed for their clients (individuals, institutions etc.).</a:t>
            </a:r>
          </a:p>
          <a:p>
            <a:pPr algn="just"/>
            <a:r>
              <a:rPr lang="en-IN" dirty="0"/>
              <a:t>In such an event, the functions and responsibilities of the PCM would be similar to Custodians. </a:t>
            </a:r>
          </a:p>
          <a:p>
            <a:pPr algn="just"/>
            <a:r>
              <a:rPr lang="en-IN" dirty="0"/>
              <a:t>PCMs may also undertake clearing and settlement responsibility for trading members. </a:t>
            </a:r>
          </a:p>
          <a:p>
            <a:pPr algn="just"/>
            <a:r>
              <a:rPr lang="en-IN" dirty="0"/>
              <a:t>In such a case, the PCM would settle the trades carried out by the trading members connected to them. </a:t>
            </a:r>
          </a:p>
          <a:p>
            <a:pPr algn="just"/>
            <a:r>
              <a:rPr lang="en-IN" dirty="0"/>
              <a:t>The onus for settling the trade would be thus on the PCM and not the trading member.</a:t>
            </a:r>
          </a:p>
          <a:p>
            <a:pPr algn="just"/>
            <a:endParaRPr lang="en-I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Trading Architecture</a:t>
            </a:r>
          </a:p>
        </p:txBody>
      </p:sp>
      <p:sp>
        <p:nvSpPr>
          <p:cNvPr id="3" name="Content Placeholder 2"/>
          <p:cNvSpPr>
            <a:spLocks noGrp="1"/>
          </p:cNvSpPr>
          <p:nvPr>
            <p:ph idx="1"/>
          </p:nvPr>
        </p:nvSpPr>
        <p:spPr>
          <a:xfrm>
            <a:off x="457200" y="1600200"/>
            <a:ext cx="8229600" cy="4953000"/>
          </a:xfrm>
        </p:spPr>
        <p:txBody>
          <a:bodyPr>
            <a:normAutofit/>
          </a:bodyPr>
          <a:lstStyle/>
          <a:p>
            <a:r>
              <a:rPr lang="en-IN" sz="2400" dirty="0"/>
              <a:t>Open Outcry Trading : Vigorous face to face form of trading, outdated, exchange floor/ trading ring or pit.</a:t>
            </a:r>
          </a:p>
          <a:p>
            <a:r>
              <a:rPr lang="en-IN" sz="2400" dirty="0"/>
              <a:t>Electronic Trading</a:t>
            </a:r>
          </a:p>
          <a:p>
            <a:pPr algn="ctr"/>
            <a:r>
              <a:rPr lang="en-IN" sz="2400" b="1" dirty="0"/>
              <a:t>Trading Days &amp; Hours :</a:t>
            </a:r>
            <a:endParaRPr lang="en-IN" sz="2400" dirty="0"/>
          </a:p>
          <a:p>
            <a:pPr algn="just"/>
            <a:r>
              <a:rPr lang="en-IN" sz="2400" dirty="0"/>
              <a:t>Differs from exchange to exchange</a:t>
            </a:r>
          </a:p>
          <a:p>
            <a:pPr algn="just"/>
            <a:r>
              <a:rPr lang="en-IN" sz="2400" dirty="0"/>
              <a:t>Demutualised electronic trading</a:t>
            </a:r>
          </a:p>
          <a:p>
            <a:pPr algn="just"/>
            <a:r>
              <a:rPr lang="en-IN" sz="2400" dirty="0"/>
              <a:t>Operates all days except Sunday &amp; exchange specific holidays.</a:t>
            </a:r>
          </a:p>
          <a:p>
            <a:endParaRPr lang="en-IN" b="1" dirty="0"/>
          </a:p>
        </p:txBody>
      </p:sp>
      <p:graphicFrame>
        <p:nvGraphicFramePr>
          <p:cNvPr id="4" name="Table 3"/>
          <p:cNvGraphicFramePr>
            <a:graphicFrameLocks noGrp="1"/>
          </p:cNvGraphicFramePr>
          <p:nvPr/>
        </p:nvGraphicFramePr>
        <p:xfrm>
          <a:off x="609600" y="4800600"/>
          <a:ext cx="8077200" cy="1524000"/>
        </p:xfrm>
        <a:graphic>
          <a:graphicData uri="http://schemas.openxmlformats.org/drawingml/2006/table">
            <a:tbl>
              <a:tblPr firstRow="1" bandRow="1">
                <a:tableStyleId>{7DF18680-E054-41AD-8BC1-D1AEF772440D}</a:tableStyleId>
              </a:tblPr>
              <a:tblGrid>
                <a:gridCol w="3702050">
                  <a:extLst>
                    <a:ext uri="{9D8B030D-6E8A-4147-A177-3AD203B41FA5}">
                      <a16:colId xmlns:a16="http://schemas.microsoft.com/office/drawing/2014/main" val="20000"/>
                    </a:ext>
                  </a:extLst>
                </a:gridCol>
                <a:gridCol w="2355850">
                  <a:extLst>
                    <a:ext uri="{9D8B030D-6E8A-4147-A177-3AD203B41FA5}">
                      <a16:colId xmlns:a16="http://schemas.microsoft.com/office/drawing/2014/main" val="20001"/>
                    </a:ext>
                  </a:extLst>
                </a:gridCol>
                <a:gridCol w="2019300">
                  <a:extLst>
                    <a:ext uri="{9D8B030D-6E8A-4147-A177-3AD203B41FA5}">
                      <a16:colId xmlns:a16="http://schemas.microsoft.com/office/drawing/2014/main" val="20002"/>
                    </a:ext>
                  </a:extLst>
                </a:gridCol>
              </a:tblGrid>
              <a:tr h="508000">
                <a:tc>
                  <a:txBody>
                    <a:bodyPr/>
                    <a:lstStyle/>
                    <a:p>
                      <a:endParaRPr lang="en-IN" b="1" dirty="0">
                        <a:solidFill>
                          <a:schemeClr val="tx1"/>
                        </a:solidFill>
                      </a:endParaRPr>
                    </a:p>
                  </a:txBody>
                  <a:tcPr/>
                </a:tc>
                <a:tc>
                  <a:txBody>
                    <a:bodyPr/>
                    <a:lstStyle/>
                    <a:p>
                      <a:pPr algn="ctr"/>
                      <a:r>
                        <a:rPr lang="en-IN" b="1" dirty="0">
                          <a:solidFill>
                            <a:schemeClr val="tx1"/>
                          </a:solidFill>
                        </a:rPr>
                        <a:t>Monday  to Friday</a:t>
                      </a:r>
                    </a:p>
                  </a:txBody>
                  <a:tcPr/>
                </a:tc>
                <a:tc>
                  <a:txBody>
                    <a:bodyPr/>
                    <a:lstStyle/>
                    <a:p>
                      <a:pPr algn="ctr"/>
                      <a:r>
                        <a:rPr lang="en-IN" b="1" dirty="0">
                          <a:solidFill>
                            <a:schemeClr val="tx1"/>
                          </a:solidFill>
                        </a:rPr>
                        <a:t>Saturday</a:t>
                      </a:r>
                    </a:p>
                  </a:txBody>
                  <a:tcPr/>
                </a:tc>
                <a:extLst>
                  <a:ext uri="{0D108BD9-81ED-4DB2-BD59-A6C34878D82A}">
                    <a16:rowId xmlns:a16="http://schemas.microsoft.com/office/drawing/2014/main" val="10000"/>
                  </a:ext>
                </a:extLst>
              </a:tr>
              <a:tr h="508000">
                <a:tc>
                  <a:txBody>
                    <a:bodyPr/>
                    <a:lstStyle/>
                    <a:p>
                      <a:r>
                        <a:rPr lang="en-IN" b="1" dirty="0">
                          <a:solidFill>
                            <a:schemeClr val="tx1"/>
                          </a:solidFill>
                        </a:rPr>
                        <a:t>Agricultural</a:t>
                      </a:r>
                      <a:r>
                        <a:rPr lang="en-IN" b="1" baseline="0" dirty="0">
                          <a:solidFill>
                            <a:schemeClr val="tx1"/>
                          </a:solidFill>
                        </a:rPr>
                        <a:t> Commodities</a:t>
                      </a:r>
                      <a:endParaRPr lang="en-IN" b="1" dirty="0">
                        <a:solidFill>
                          <a:schemeClr val="tx1"/>
                        </a:solidFill>
                      </a:endParaRPr>
                    </a:p>
                  </a:txBody>
                  <a:tcPr/>
                </a:tc>
                <a:tc>
                  <a:txBody>
                    <a:bodyPr/>
                    <a:lstStyle/>
                    <a:p>
                      <a:pPr algn="ctr"/>
                      <a:r>
                        <a:rPr lang="en-IN" b="1" dirty="0">
                          <a:solidFill>
                            <a:schemeClr val="tx1"/>
                          </a:solidFill>
                        </a:rPr>
                        <a:t>10am to 5pm</a:t>
                      </a:r>
                    </a:p>
                  </a:txBody>
                  <a:tcPr/>
                </a:tc>
                <a:tc>
                  <a:txBody>
                    <a:bodyPr/>
                    <a:lstStyle/>
                    <a:p>
                      <a:pPr algn="ctr"/>
                      <a:r>
                        <a:rPr lang="en-IN" b="1" dirty="0">
                          <a:solidFill>
                            <a:schemeClr val="tx1"/>
                          </a:solidFill>
                        </a:rPr>
                        <a:t>10am to 2pm</a:t>
                      </a:r>
                    </a:p>
                  </a:txBody>
                  <a:tcPr/>
                </a:tc>
                <a:extLst>
                  <a:ext uri="{0D108BD9-81ED-4DB2-BD59-A6C34878D82A}">
                    <a16:rowId xmlns:a16="http://schemas.microsoft.com/office/drawing/2014/main" val="10001"/>
                  </a:ext>
                </a:extLst>
              </a:tr>
              <a:tr h="508000">
                <a:tc>
                  <a:txBody>
                    <a:bodyPr/>
                    <a:lstStyle/>
                    <a:p>
                      <a:r>
                        <a:rPr lang="en-IN" b="1" dirty="0">
                          <a:solidFill>
                            <a:schemeClr val="tx1"/>
                          </a:solidFill>
                        </a:rPr>
                        <a:t>Non Agricultural Commodities</a:t>
                      </a:r>
                    </a:p>
                  </a:txBody>
                  <a:tcPr/>
                </a:tc>
                <a:tc>
                  <a:txBody>
                    <a:bodyPr/>
                    <a:lstStyle/>
                    <a:p>
                      <a:pPr algn="ctr"/>
                      <a:r>
                        <a:rPr lang="en-IN" b="1" dirty="0">
                          <a:solidFill>
                            <a:schemeClr val="tx1"/>
                          </a:solidFill>
                        </a:rPr>
                        <a:t>10am to 11:30pm</a:t>
                      </a:r>
                    </a:p>
                  </a:txBody>
                  <a:tcPr/>
                </a:tc>
                <a:tc>
                  <a:txBody>
                    <a:bodyPr/>
                    <a:lstStyle/>
                    <a:p>
                      <a:pPr algn="ctr"/>
                      <a:r>
                        <a:rPr lang="en-IN" b="1" dirty="0">
                          <a:solidFill>
                            <a:schemeClr val="tx1"/>
                          </a:solidFill>
                        </a:rPr>
                        <a:t>10am to 2pm</a:t>
                      </a:r>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normAutofit/>
          </a:bodyPr>
          <a:lstStyle/>
          <a:p>
            <a:r>
              <a:rPr lang="en-IN" b="1" dirty="0"/>
              <a:t>NSCCL SPAN</a:t>
            </a:r>
            <a:endParaRPr lang="en-IN"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pPr algn="just" fontAlgn="base"/>
            <a:r>
              <a:rPr lang="en-IN" dirty="0"/>
              <a:t>The objective of SPAN is to identify overall risk in a portfolio of futures and options contracts for each member. </a:t>
            </a:r>
          </a:p>
          <a:p>
            <a:pPr algn="just" fontAlgn="base"/>
            <a:r>
              <a:rPr lang="en-IN" dirty="0"/>
              <a:t>The system treats futures and options contracts uniformly, while at the same time recognizing the unique exposures associated with options portfolios like extremely deep out-of-the-money short positions, inter-month risk and inter-commodity risk.</a:t>
            </a:r>
          </a:p>
          <a:p>
            <a:pPr algn="just" fontAlgn="base"/>
            <a:r>
              <a:rPr lang="en-IN" dirty="0"/>
              <a:t>Because SPAN is used to determine performance bond requirements (margin requirements), its overriding objective is to determine the largest loss that a portfolio might reasonably be expected to suffer from one day to the next day.</a:t>
            </a:r>
          </a:p>
          <a:p>
            <a:pPr algn="just"/>
            <a:endParaRPr lang="en-IN" dirty="0"/>
          </a:p>
        </p:txBody>
      </p:sp>
      <p:sp>
        <p:nvSpPr>
          <p:cNvPr id="4" name="Rectangle 3"/>
          <p:cNvSpPr/>
          <p:nvPr/>
        </p:nvSpPr>
        <p:spPr>
          <a:xfrm>
            <a:off x="0" y="6488668"/>
            <a:ext cx="5715000" cy="369332"/>
          </a:xfrm>
          <a:prstGeom prst="rect">
            <a:avLst/>
          </a:prstGeom>
        </p:spPr>
        <p:txBody>
          <a:bodyPr wrap="square">
            <a:spAutoFit/>
          </a:bodyPr>
          <a:lstStyle/>
          <a:p>
            <a:r>
              <a:rPr lang="en-IN" dirty="0"/>
              <a:t>https://www.nscclindia.com/NSCCL/risk/risk_ed_span.htm</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81000"/>
            <a:ext cx="8229600" cy="6096000"/>
          </a:xfrm>
        </p:spPr>
        <p:txBody>
          <a:bodyPr>
            <a:normAutofit fontScale="85000" lnSpcReduction="10000"/>
          </a:bodyPr>
          <a:lstStyle/>
          <a:p>
            <a:pPr fontAlgn="base"/>
            <a:r>
              <a:rPr lang="en-IN" dirty="0"/>
              <a:t>In standard pricing models, three factors most directly affect the value of an option at a given point in time:</a:t>
            </a:r>
          </a:p>
          <a:p>
            <a:pPr fontAlgn="base">
              <a:buNone/>
            </a:pPr>
            <a:r>
              <a:rPr lang="en-IN" dirty="0"/>
              <a:t>1. Underlying market price</a:t>
            </a:r>
          </a:p>
          <a:p>
            <a:pPr fontAlgn="base">
              <a:buNone/>
            </a:pPr>
            <a:r>
              <a:rPr lang="en-IN" dirty="0"/>
              <a:t>2. Volatility (variability) of underlying instrument</a:t>
            </a:r>
          </a:p>
          <a:p>
            <a:pPr fontAlgn="base">
              <a:buNone/>
            </a:pPr>
            <a:r>
              <a:rPr lang="en-IN" dirty="0"/>
              <a:t>3. Time to expiration</a:t>
            </a:r>
          </a:p>
          <a:p>
            <a:pPr algn="just" fontAlgn="base"/>
            <a:r>
              <a:rPr lang="en-IN" dirty="0"/>
              <a:t>As these factors change, so too will the value of futures and options maintained within a portfolio. </a:t>
            </a:r>
          </a:p>
          <a:p>
            <a:pPr algn="just" fontAlgn="base"/>
            <a:r>
              <a:rPr lang="en-IN" dirty="0"/>
              <a:t>SPAN constructs scenarios of probable changes in underlying prices and volatilities in order to identify the largest loss a portfolio might suffer from one day to the next. </a:t>
            </a:r>
          </a:p>
          <a:p>
            <a:pPr algn="just" fontAlgn="base"/>
            <a:r>
              <a:rPr lang="en-IN" dirty="0"/>
              <a:t>It then sets the margin requirement at a level sufficient to cover this one-day loss.</a:t>
            </a:r>
          </a:p>
          <a:p>
            <a:endParaRPr lang="en-IN"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lstStyle/>
          <a:p>
            <a:r>
              <a:rPr lang="en-IN" b="1" dirty="0"/>
              <a:t>Mechanics of SPAN</a:t>
            </a:r>
            <a:endParaRPr lang="en-IN" dirty="0"/>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IN" dirty="0"/>
              <a:t>The complex calculations (e.g. the pricing of options) in SPAN are executed by the Clearing Corporation. </a:t>
            </a:r>
          </a:p>
          <a:p>
            <a:pPr algn="just"/>
            <a:r>
              <a:rPr lang="en-IN" dirty="0"/>
              <a:t>The results of these calculations are called Risk arrays. Risk arrays, and other necessary data inputs for margin calculation are then provided to members on a daily basis in a file called the SPAN Risk Parameter file.</a:t>
            </a:r>
          </a:p>
          <a:p>
            <a:pPr algn="just"/>
            <a:r>
              <a:rPr lang="en-IN" dirty="0"/>
              <a:t>Members can apply the data contained in the Risk parameter files to their specific portfolios of futures and options contracts to determine their SPAN margin requirements.</a:t>
            </a:r>
          </a:p>
          <a:p>
            <a:pPr algn="just"/>
            <a:r>
              <a:rPr lang="en-IN" dirty="0"/>
              <a:t>Hence members need not execute complex option pricing calculations which are performed by NSCCL. </a:t>
            </a:r>
          </a:p>
          <a:p>
            <a:pPr algn="just"/>
            <a:r>
              <a:rPr lang="en-IN" dirty="0"/>
              <a:t>SPAN has the ability to estimate risk for combined futures and options portfolios and re-value the same under various scenarios of changing market conditions.</a:t>
            </a:r>
          </a:p>
          <a:p>
            <a:pPr algn="just"/>
            <a:endParaRPr lang="en-IN"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lstStyle/>
          <a:p>
            <a:r>
              <a:rPr lang="en-IN" b="1" dirty="0"/>
              <a:t>Risk Arrays</a:t>
            </a:r>
            <a:endParaRPr lang="en-IN" dirty="0"/>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algn="just"/>
            <a:r>
              <a:rPr lang="en-IN" dirty="0"/>
              <a:t>The SPAN risk array represents how a specific derivative instrument (for example, an option on Nifty 50 index at a specific ' price) will gain or lose value from the current point in time to a specific point in time in the near future (typically it calculates risk over a one day period called the 'look ahead time'), for a specific set of market conditions which may occur over this time duration.</a:t>
            </a:r>
          </a:p>
          <a:p>
            <a:pPr algn="just"/>
            <a:r>
              <a:rPr lang="en-IN" dirty="0"/>
              <a:t>The specific sets of market conditions evaluated are called the risk scenarios, and these are defined in terms of:</a:t>
            </a:r>
          </a:p>
          <a:p>
            <a:pPr algn="just"/>
            <a:r>
              <a:rPr lang="en-IN" dirty="0"/>
              <a:t>1. how much the price of the underlying instrument is expected to change over one trading day and,</a:t>
            </a:r>
          </a:p>
          <a:p>
            <a:pPr algn="just"/>
            <a:r>
              <a:rPr lang="en-IN" dirty="0"/>
              <a:t>2. how much the volatility of that underlying price is expected to change over one trading day.</a:t>
            </a:r>
          </a:p>
          <a:p>
            <a:pPr algn="just"/>
            <a:r>
              <a:rPr lang="en-IN" dirty="0"/>
              <a:t>The results of the calculation for each risk scenario - i.e. the amount by which the futures and options contracts will gain or lose value over the look-ahead time under that risk scenario - is called the risk array value for that scenario. </a:t>
            </a:r>
          </a:p>
          <a:p>
            <a:pPr algn="just"/>
            <a:r>
              <a:rPr lang="en-IN" dirty="0"/>
              <a:t>The set of risk array values for each futures and options contract under the full set of risk scenarios, constitutes the Risk Array for that contract.</a:t>
            </a:r>
          </a:p>
          <a:p>
            <a:pPr algn="just"/>
            <a:endParaRPr lang="en-IN"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609600"/>
            <a:ext cx="8229600" cy="5867400"/>
          </a:xfrm>
        </p:spPr>
        <p:txBody>
          <a:bodyPr>
            <a:normAutofit fontScale="85000" lnSpcReduction="20000"/>
          </a:bodyPr>
          <a:lstStyle/>
          <a:p>
            <a:pPr algn="just"/>
            <a:r>
              <a:rPr lang="en-IN" dirty="0"/>
              <a:t>In the Risk Array losses are represented as positive values and gains as negative values. </a:t>
            </a:r>
          </a:p>
          <a:p>
            <a:pPr algn="just"/>
            <a:r>
              <a:rPr lang="en-IN" dirty="0"/>
              <a:t>Risk array values are typically represented in the currency (Indian Rupees) in which the futures or options contract is denominated.</a:t>
            </a:r>
          </a:p>
          <a:p>
            <a:pPr algn="just"/>
            <a:r>
              <a:rPr lang="en-IN" dirty="0"/>
              <a:t>SPAN further uses a standardized definition of the risk scenarios defined in terms of</a:t>
            </a:r>
          </a:p>
          <a:p>
            <a:pPr algn="just"/>
            <a:r>
              <a:rPr lang="en-IN" dirty="0"/>
              <a:t>The underlying 'price scan range' or probable price change over a one day period,</a:t>
            </a:r>
          </a:p>
          <a:p>
            <a:pPr algn="just"/>
            <a:r>
              <a:rPr lang="en-IN" dirty="0"/>
              <a:t>and the underlying price 'volatility scan range' or probable volatility change of the underlying over a one day period.</a:t>
            </a:r>
          </a:p>
          <a:p>
            <a:pPr algn="just"/>
            <a:r>
              <a:rPr lang="en-IN" dirty="0"/>
              <a:t>These two values are often simply referred to as the 'price scan range' and the 'volatility scan range'. </a:t>
            </a:r>
          </a:p>
          <a:p>
            <a:pPr algn="just"/>
            <a:r>
              <a:rPr lang="en-IN" dirty="0"/>
              <a:t>There are sixteen risk scenarios in the standard definition.</a:t>
            </a:r>
          </a:p>
          <a:p>
            <a:pPr algn="just"/>
            <a:endParaRPr lang="en-IN"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66FF"/>
          </a:solidFill>
        </p:spPr>
        <p:txBody>
          <a:bodyPr/>
          <a:lstStyle/>
          <a:p>
            <a:r>
              <a:rPr lang="en-IN" dirty="0"/>
              <a:t>Scenario </a:t>
            </a:r>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r>
              <a:rPr lang="en-IN" dirty="0"/>
              <a:t>Underlying unchanged; volatility up</a:t>
            </a:r>
          </a:p>
          <a:p>
            <a:r>
              <a:rPr lang="en-IN" dirty="0"/>
              <a:t>Underlying unchanged; volatility down</a:t>
            </a:r>
          </a:p>
          <a:p>
            <a:r>
              <a:rPr lang="en-IN" dirty="0"/>
              <a:t>Underlying up by 1/3 of price scanning range; volatility up</a:t>
            </a:r>
          </a:p>
          <a:p>
            <a:r>
              <a:rPr lang="en-IN" dirty="0"/>
              <a:t>Underlying up by 1/3 of price scanning range; volatility down</a:t>
            </a:r>
          </a:p>
          <a:p>
            <a:r>
              <a:rPr lang="en-IN" dirty="0"/>
              <a:t>Underlying down by 1/3 of price scanning range; volatility up</a:t>
            </a:r>
          </a:p>
          <a:p>
            <a:r>
              <a:rPr lang="en-IN" dirty="0"/>
              <a:t>Underlying down by 1/3 of price scanning range; volatility down</a:t>
            </a:r>
          </a:p>
          <a:p>
            <a:r>
              <a:rPr lang="en-IN" dirty="0"/>
              <a:t>Underlying up by 2/3 of price scanning range; volatility up</a:t>
            </a:r>
          </a:p>
          <a:p>
            <a:r>
              <a:rPr lang="en-IN" dirty="0"/>
              <a:t>Underlying up by 2/3 of price scanning range; volatility down</a:t>
            </a:r>
          </a:p>
          <a:p>
            <a:r>
              <a:rPr lang="en-IN" dirty="0"/>
              <a:t>Underlying down by 2/3 of price scanning range; volatility up</a:t>
            </a:r>
          </a:p>
          <a:p>
            <a:r>
              <a:rPr lang="en-IN" dirty="0"/>
              <a:t>Underlying down by 2/3 of price scanning range; volatility down</a:t>
            </a:r>
          </a:p>
          <a:p>
            <a:r>
              <a:rPr lang="en-IN" dirty="0"/>
              <a:t>Underlying up by 3/3 of price scanning range; volatility up</a:t>
            </a:r>
          </a:p>
          <a:p>
            <a:r>
              <a:rPr lang="en-IN" dirty="0"/>
              <a:t>Underlying up by 3/3 of price scanning range; volatility down</a:t>
            </a:r>
          </a:p>
          <a:p>
            <a:r>
              <a:rPr lang="en-IN" dirty="0"/>
              <a:t>Underlying down by 3/3 of price scanning range; volatility up</a:t>
            </a:r>
          </a:p>
          <a:p>
            <a:r>
              <a:rPr lang="en-IN" dirty="0"/>
              <a:t>Underlying down by 3/3 of price scanning range; volatility down</a:t>
            </a:r>
          </a:p>
          <a:p>
            <a:r>
              <a:rPr lang="en-IN" dirty="0"/>
              <a:t>Underlying up extreme move, double the price scanning range (cover 35% of loss)</a:t>
            </a:r>
          </a:p>
          <a:p>
            <a:r>
              <a:rPr lang="en-IN" dirty="0"/>
              <a:t>Underlying down extreme move, double the price scanning range (cover 35% of loss)</a:t>
            </a:r>
          </a:p>
          <a:p>
            <a:endParaRPr lang="en-IN"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019800"/>
          </a:xfrm>
        </p:spPr>
        <p:txBody>
          <a:bodyPr>
            <a:normAutofit fontScale="77500" lnSpcReduction="20000"/>
          </a:bodyPr>
          <a:lstStyle/>
          <a:p>
            <a:pPr algn="just"/>
            <a:r>
              <a:rPr lang="en-IN" dirty="0"/>
              <a:t>SPAN uses the risk arrays to scan probable underlying market price changes and probable volatility changes for all contracts in a portfolio, in order to determine value gains and losses at the portfolio level. </a:t>
            </a:r>
          </a:p>
          <a:p>
            <a:pPr algn="just"/>
            <a:r>
              <a:rPr lang="en-IN" dirty="0"/>
              <a:t>This is the single most important calculation executed by the system.</a:t>
            </a:r>
          </a:p>
          <a:p>
            <a:pPr algn="just"/>
            <a:r>
              <a:rPr lang="en-IN" dirty="0"/>
              <a:t>As shown above in the sixteen standard risk scenarios, SPAN starts at the last underlying market settlement price and scans up and down three even intervals of price changes ('price scan range').</a:t>
            </a:r>
          </a:p>
          <a:p>
            <a:pPr algn="just"/>
            <a:r>
              <a:rPr lang="en-IN" dirty="0"/>
              <a:t>At each 'price scan point', the program also scans up and down a range of probable volatility from the underlying market's current volatility ('volatility scan range'). </a:t>
            </a:r>
          </a:p>
          <a:p>
            <a:pPr algn="just"/>
            <a:r>
              <a:rPr lang="en-IN" dirty="0"/>
              <a:t>SPAN calculates the probable premium value at each price scan point for volatility up and volatility down scenario. It then compares this probable premium value to the theoretical premium value (based on last closing value of the underlying) to determine profit or loss.</a:t>
            </a:r>
          </a:p>
          <a:p>
            <a:pPr algn="just"/>
            <a:endParaRPr lang="en-IN"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019800"/>
          </a:xfrm>
        </p:spPr>
        <p:txBody>
          <a:bodyPr>
            <a:normAutofit fontScale="70000" lnSpcReduction="20000"/>
          </a:bodyPr>
          <a:lstStyle/>
          <a:p>
            <a:pPr algn="just"/>
            <a:endParaRPr lang="en-IN" dirty="0"/>
          </a:p>
          <a:p>
            <a:pPr algn="just"/>
            <a:r>
              <a:rPr lang="en-IN" dirty="0"/>
              <a:t>Deep-out-of-the-money short options positions pose a special risk identification problem. </a:t>
            </a:r>
          </a:p>
          <a:p>
            <a:pPr algn="just"/>
            <a:r>
              <a:rPr lang="en-IN" dirty="0"/>
              <a:t>As they move towards expiration, they may not be significantly exposed to "normal" price moves in the underlying. </a:t>
            </a:r>
          </a:p>
          <a:p>
            <a:pPr algn="just"/>
            <a:r>
              <a:rPr lang="en-IN" dirty="0"/>
              <a:t>However, unusually large underlying price changes may cause these options to move into-the-money, thus creating large losses to the holders of short option positions. </a:t>
            </a:r>
          </a:p>
          <a:p>
            <a:pPr algn="just"/>
            <a:r>
              <a:rPr lang="en-IN" dirty="0"/>
              <a:t>In order to account for this possibility, two of the standard risk scenarios in the Risk Array (sr. no. 15 and 16) reflect an "extreme" underlying price movement, currently defined as double the maximum price scan range for a given underlying. </a:t>
            </a:r>
          </a:p>
          <a:p>
            <a:pPr algn="just"/>
            <a:r>
              <a:rPr lang="en-IN" dirty="0"/>
              <a:t>However, because price changes of these magnitudes are rare, the system only covers 35% of the resulting losses.</a:t>
            </a:r>
          </a:p>
          <a:p>
            <a:pPr algn="just"/>
            <a:r>
              <a:rPr lang="en-IN" dirty="0"/>
              <a:t>After SPAN has scanned the 16 different scenarios of underlying market price and volatility changes, it selects the largest loss from among these 16 observations. This "largest reasonable loss" is the 'Scanning Risk Charge' for the portfolio - in other words, for all futures and options contracts.</a:t>
            </a:r>
          </a:p>
          <a:p>
            <a:pPr algn="just"/>
            <a:endParaRPr lang="en-I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248400"/>
          </a:xfrm>
        </p:spPr>
        <p:txBody>
          <a:bodyPr>
            <a:normAutofit fontScale="92500" lnSpcReduction="20000"/>
          </a:bodyPr>
          <a:lstStyle/>
          <a:p>
            <a:pPr algn="ctr"/>
            <a:r>
              <a:rPr lang="en-IN" b="1" dirty="0"/>
              <a:t>Trading Platform :</a:t>
            </a:r>
          </a:p>
          <a:p>
            <a:r>
              <a:rPr lang="en-IN" dirty="0"/>
              <a:t>Trading Software:</a:t>
            </a:r>
          </a:p>
          <a:p>
            <a:pPr marL="514350" indent="-514350">
              <a:buFont typeface="+mj-lt"/>
              <a:buAutoNum type="arabicPeriod"/>
            </a:pPr>
            <a:r>
              <a:rPr lang="en-IN" dirty="0"/>
              <a:t>MCX –TWS (MCX- Trader Work Station):</a:t>
            </a:r>
          </a:p>
          <a:p>
            <a:pPr marL="514350" indent="-514350" algn="just"/>
            <a:r>
              <a:rPr lang="en-IN" dirty="0"/>
              <a:t>Provides leading edge technology solution, Automated screen based trading system, For all contracts permitted by FMC, Support order driven trading system, Transparent , Objective &amp; fair, Flexibility, Complete real-time information.</a:t>
            </a:r>
          </a:p>
          <a:p>
            <a:pPr marL="514350" indent="-514350">
              <a:buAutoNum type="arabicPeriod" startAt="2"/>
            </a:pPr>
            <a:r>
              <a:rPr lang="en-IN" dirty="0" err="1"/>
              <a:t>TradeX</a:t>
            </a:r>
            <a:r>
              <a:rPr lang="en-IN" dirty="0"/>
              <a:t> TWS by NCDEX :</a:t>
            </a:r>
          </a:p>
          <a:p>
            <a:pPr marL="514350" indent="-514350" algn="just"/>
            <a:r>
              <a:rPr lang="en-IN" dirty="0"/>
              <a:t>Help setup trading terminal according to market of interest, Efficient &amp; easy market setup &amp; operations, Ensures easy monitoring of back end trading system processes, Allows market data dissemination, Use of efficient algorithms, Minimum network bandwidth utilisation.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521</TotalTime>
  <Words>10123</Words>
  <Application>Microsoft Office PowerPoint</Application>
  <PresentationFormat>On-screen Show (4:3)</PresentationFormat>
  <Paragraphs>532</Paragraphs>
  <Slides>87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87</vt:i4>
      </vt:variant>
    </vt:vector>
  </HeadingPairs>
  <TitlesOfParts>
    <vt:vector size="90" baseType="lpstr">
      <vt:lpstr>Arial</vt:lpstr>
      <vt:lpstr>Calibri</vt:lpstr>
      <vt:lpstr>Office Theme</vt:lpstr>
      <vt:lpstr>UNIT 4 Trading : Basic Concepts</vt:lpstr>
      <vt:lpstr>Margin</vt:lpstr>
      <vt:lpstr>Types of Orders</vt:lpstr>
      <vt:lpstr>PowerPoint Presentation</vt:lpstr>
      <vt:lpstr>PowerPoint Presentation</vt:lpstr>
      <vt:lpstr>Type of Contract </vt:lpstr>
      <vt:lpstr>PowerPoint Presentation</vt:lpstr>
      <vt:lpstr>Trading Architecture</vt:lpstr>
      <vt:lpstr>PowerPoint Presentation</vt:lpstr>
      <vt:lpstr>PowerPoint Presentation</vt:lpstr>
      <vt:lpstr>PowerPoint Presentation</vt:lpstr>
      <vt:lpstr>Settlement</vt:lpstr>
      <vt:lpstr>Clearing House</vt:lpstr>
      <vt:lpstr>PowerPoint Presentation</vt:lpstr>
      <vt:lpstr>PowerPoint Presentation</vt:lpstr>
      <vt:lpstr>Risk for Clearing House </vt:lpstr>
      <vt:lpstr>Clearing Bank</vt:lpstr>
      <vt:lpstr>PowerPoint Presentation</vt:lpstr>
      <vt:lpstr>Trading &amp; Development of Dealers</vt:lpstr>
      <vt:lpstr>Prices in Charts (Bhav Copy)</vt:lpstr>
      <vt:lpstr>PowerPoint Presentation</vt:lpstr>
      <vt:lpstr>Structure of Electronic Trading</vt:lpstr>
      <vt:lpstr>Advantages</vt:lpstr>
      <vt:lpstr>Disadvantages</vt:lpstr>
      <vt:lpstr>Types of Members</vt:lpstr>
      <vt:lpstr>TCM : Trading cum Clearing Member</vt:lpstr>
      <vt:lpstr>TM : Trading Member</vt:lpstr>
      <vt:lpstr>ITCM : Institutional Trading cum Clearing Member</vt:lpstr>
      <vt:lpstr>PCM : Professional Clearing Member</vt:lpstr>
      <vt:lpstr>Membership Admission Process</vt:lpstr>
      <vt:lpstr>Contract Specification</vt:lpstr>
      <vt:lpstr>PowerPoint Presentation</vt:lpstr>
      <vt:lpstr>Circuit Filter</vt:lpstr>
      <vt:lpstr>Commodities </vt:lpstr>
      <vt:lpstr>Agriculture Commodity </vt:lpstr>
      <vt:lpstr>Black Pepper</vt:lpstr>
      <vt:lpstr>Factors affecting</vt:lpstr>
      <vt:lpstr>Cardamom</vt:lpstr>
      <vt:lpstr>Factors Affecting</vt:lpstr>
      <vt:lpstr>Castor Seed</vt:lpstr>
      <vt:lpstr>Factors Affecting</vt:lpstr>
      <vt:lpstr>Cotton</vt:lpstr>
      <vt:lpstr>Factors affecting</vt:lpstr>
      <vt:lpstr>Kapas</vt:lpstr>
      <vt:lpstr>Factors affecting</vt:lpstr>
      <vt:lpstr>Rubber</vt:lpstr>
      <vt:lpstr>Factors affecting</vt:lpstr>
      <vt:lpstr>Bullion Metal ( Precious Metal)</vt:lpstr>
      <vt:lpstr>Gold</vt:lpstr>
      <vt:lpstr>Factors affecting</vt:lpstr>
      <vt:lpstr>Silver</vt:lpstr>
      <vt:lpstr>Factors affecting</vt:lpstr>
      <vt:lpstr>Base metals (Industrial Metal)</vt:lpstr>
      <vt:lpstr>Base metals (Industrial Metal)</vt:lpstr>
      <vt:lpstr>Aluminium</vt:lpstr>
      <vt:lpstr>Aluminium</vt:lpstr>
      <vt:lpstr>Factors affecting</vt:lpstr>
      <vt:lpstr>Copper</vt:lpstr>
      <vt:lpstr>Factors affecting</vt:lpstr>
      <vt:lpstr>Lead</vt:lpstr>
      <vt:lpstr>Factors affecting</vt:lpstr>
      <vt:lpstr>Nickel</vt:lpstr>
      <vt:lpstr>Factors affecting</vt:lpstr>
      <vt:lpstr>Energy Commodity</vt:lpstr>
      <vt:lpstr>Crude Oil</vt:lpstr>
      <vt:lpstr>Factors affecting</vt:lpstr>
      <vt:lpstr>Natural Gas</vt:lpstr>
      <vt:lpstr>Factors affecting</vt:lpstr>
      <vt:lpstr>NSCCL </vt:lpstr>
      <vt:lpstr>Objectives</vt:lpstr>
      <vt:lpstr>Clearing &amp; Settlement</vt:lpstr>
      <vt:lpstr>Guarantee</vt:lpstr>
      <vt:lpstr>Risk Management</vt:lpstr>
      <vt:lpstr>Partners</vt:lpstr>
      <vt:lpstr>Clearing Member</vt:lpstr>
      <vt:lpstr>Clearing Bank</vt:lpstr>
      <vt:lpstr>Custodians</vt:lpstr>
      <vt:lpstr>Depository</vt:lpstr>
      <vt:lpstr>Professional Clearing Members</vt:lpstr>
      <vt:lpstr>NSCCL SPAN</vt:lpstr>
      <vt:lpstr>PowerPoint Presentation</vt:lpstr>
      <vt:lpstr>Mechanics of SPAN</vt:lpstr>
      <vt:lpstr>Risk Arrays</vt:lpstr>
      <vt:lpstr>PowerPoint Presentation</vt:lpstr>
      <vt:lpstr>Scenario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3 Trading : Basic COncepts</dc:title>
  <dc:creator>VIMALKUMAR MISTRY</dc:creator>
  <cp:lastModifiedBy>aarti vyas</cp:lastModifiedBy>
  <cp:revision>159</cp:revision>
  <dcterms:created xsi:type="dcterms:W3CDTF">2006-08-16T00:00:00Z</dcterms:created>
  <dcterms:modified xsi:type="dcterms:W3CDTF">2021-05-08T06:01:43Z</dcterms:modified>
</cp:coreProperties>
</file>