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A1828-1517-4CAD-A598-A607763CA4A0}" type="datetimeFigureOut">
              <a:rPr lang="en-IN" smtClean="0"/>
              <a:t>01-04-2021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AE32A-C118-4D6A-A361-A0649E2EA7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0061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AE32A-C118-4D6A-A361-A0649E2EA790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393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FE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8CCDA-67D2-4686-A41A-413103AC2239}" type="datetime1">
              <a:rPr lang="en-US" smtClean="0"/>
              <a:t>4/1/2021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AF4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FE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DDEBF-7037-4974-A0D2-DA1D0B811FBD}" type="datetime1">
              <a:rPr lang="en-US" smtClean="0"/>
              <a:t>4/1/2021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AF4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FE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67ED0-F1E1-437F-A717-98466C78648B}" type="datetime1">
              <a:rPr lang="en-US" smtClean="0"/>
              <a:t>4/1/2021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AF4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FE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D1BBB-B096-43DA-9A2B-46559CAC8C18}" type="datetime1">
              <a:rPr lang="en-US" smtClean="0"/>
              <a:t>4/1/2021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00AFE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3FC4F-23EB-4ADD-B292-D562397AE16D}" type="datetime1">
              <a:rPr lang="en-US" smtClean="0"/>
              <a:t>4/1/2021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1030" y="314959"/>
            <a:ext cx="7901939" cy="1061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AF4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176019"/>
            <a:ext cx="8063230" cy="3952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93490" y="6295722"/>
            <a:ext cx="1555114" cy="2241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00AFE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59627-A424-4E38-991F-3C510D87DEBC}" type="datetime1">
              <a:rPr lang="en-US" smtClean="0"/>
              <a:t>4/1/2021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60409" y="6279212"/>
            <a:ext cx="274320" cy="240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2400" y="657859"/>
            <a:ext cx="6291580" cy="2037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34620" algn="ctr">
              <a:lnSpc>
                <a:spcPct val="100000"/>
              </a:lnSpc>
              <a:spcBef>
                <a:spcPts val="100"/>
              </a:spcBef>
            </a:pPr>
            <a:r>
              <a:rPr sz="4400" b="0" spc="-5" dirty="0">
                <a:solidFill>
                  <a:srgbClr val="009999"/>
                </a:solidFill>
                <a:latin typeface="Arial Rounded MT Bold"/>
                <a:cs typeface="Arial Rounded MT Bold"/>
              </a:rPr>
              <a:t>Redemption</a:t>
            </a:r>
            <a:r>
              <a:rPr sz="4400" b="0" dirty="0">
                <a:solidFill>
                  <a:srgbClr val="009999"/>
                </a:solidFill>
                <a:latin typeface="Arial Rounded MT Bold"/>
                <a:cs typeface="Arial Rounded MT Bold"/>
              </a:rPr>
              <a:t> of </a:t>
            </a:r>
            <a:r>
              <a:rPr sz="4400" b="0" spc="5" dirty="0">
                <a:solidFill>
                  <a:srgbClr val="009999"/>
                </a:solidFill>
                <a:latin typeface="Arial Rounded MT Bold"/>
                <a:cs typeface="Arial Rounded MT Bold"/>
              </a:rPr>
              <a:t> </a:t>
            </a:r>
            <a:r>
              <a:rPr sz="4400" b="0" spc="-5" dirty="0">
                <a:solidFill>
                  <a:srgbClr val="009999"/>
                </a:solidFill>
                <a:latin typeface="Arial Rounded MT Bold"/>
                <a:cs typeface="Arial Rounded MT Bold"/>
              </a:rPr>
              <a:t>Preference Shares and </a:t>
            </a:r>
            <a:r>
              <a:rPr sz="4400" b="0" spc="-1090" dirty="0">
                <a:solidFill>
                  <a:srgbClr val="009999"/>
                </a:solidFill>
                <a:latin typeface="Arial Rounded MT Bold"/>
                <a:cs typeface="Arial Rounded MT Bold"/>
              </a:rPr>
              <a:t> </a:t>
            </a:r>
            <a:r>
              <a:rPr sz="4400" b="0" spc="-5" dirty="0">
                <a:solidFill>
                  <a:srgbClr val="009999"/>
                </a:solidFill>
                <a:latin typeface="Arial Rounded MT Bold"/>
                <a:cs typeface="Arial Rounded MT Bold"/>
              </a:rPr>
              <a:t>Bonus</a:t>
            </a:r>
            <a:r>
              <a:rPr sz="4400" b="0" spc="-10" dirty="0">
                <a:solidFill>
                  <a:srgbClr val="009999"/>
                </a:solidFill>
                <a:latin typeface="Arial Rounded MT Bold"/>
                <a:cs typeface="Arial Rounded MT Bold"/>
              </a:rPr>
              <a:t> </a:t>
            </a:r>
            <a:r>
              <a:rPr sz="4400" b="0" dirty="0">
                <a:solidFill>
                  <a:srgbClr val="009999"/>
                </a:solidFill>
                <a:latin typeface="Arial Rounded MT Bold"/>
                <a:cs typeface="Arial Rounded MT Bold"/>
              </a:rPr>
              <a:t>Issue</a:t>
            </a:r>
            <a:endParaRPr sz="4400">
              <a:latin typeface="Arial Rounded MT Bold"/>
              <a:cs typeface="Arial Rounded MT Bold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lang="en-IN" spc="-5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1040" y="558800"/>
            <a:ext cx="77374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009999"/>
                </a:solidFill>
              </a:rPr>
              <a:t>Conditions</a:t>
            </a:r>
            <a:r>
              <a:rPr spc="-25" dirty="0">
                <a:solidFill>
                  <a:srgbClr val="009999"/>
                </a:solidFill>
              </a:rPr>
              <a:t> </a:t>
            </a:r>
            <a:r>
              <a:rPr spc="-5" dirty="0">
                <a:solidFill>
                  <a:srgbClr val="009999"/>
                </a:solidFill>
              </a:rPr>
              <a:t>of</a:t>
            </a:r>
            <a:r>
              <a:rPr spc="-35" dirty="0">
                <a:solidFill>
                  <a:srgbClr val="009999"/>
                </a:solidFill>
              </a:rPr>
              <a:t> </a:t>
            </a:r>
            <a:r>
              <a:rPr spc="-5" dirty="0">
                <a:solidFill>
                  <a:srgbClr val="009999"/>
                </a:solidFill>
              </a:rPr>
              <a:t>Redemption</a:t>
            </a:r>
            <a:r>
              <a:rPr spc="-30" dirty="0">
                <a:solidFill>
                  <a:srgbClr val="009999"/>
                </a:solidFill>
              </a:rPr>
              <a:t> </a:t>
            </a:r>
            <a:r>
              <a:rPr spc="-5" dirty="0">
                <a:solidFill>
                  <a:srgbClr val="009999"/>
                </a:solidFill>
              </a:rPr>
              <a:t>[Sec.</a:t>
            </a:r>
            <a:r>
              <a:rPr spc="-30" dirty="0">
                <a:solidFill>
                  <a:srgbClr val="009999"/>
                </a:solidFill>
              </a:rPr>
              <a:t> </a:t>
            </a:r>
            <a:r>
              <a:rPr spc="-5" dirty="0">
                <a:solidFill>
                  <a:srgbClr val="009999"/>
                </a:solidFill>
              </a:rPr>
              <a:t>55]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846579"/>
            <a:ext cx="558673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1665" algn="l"/>
              </a:tabLst>
            </a:pP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1.	Such</a:t>
            </a:r>
            <a:r>
              <a:rPr sz="2800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shares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must</a:t>
            </a:r>
            <a:r>
              <a:rPr sz="2800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be</a:t>
            </a:r>
            <a:r>
              <a:rPr sz="2800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fully</a:t>
            </a:r>
            <a:r>
              <a:rPr sz="2800" spc="-2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10" dirty="0">
                <a:solidFill>
                  <a:srgbClr val="0033CC"/>
                </a:solidFill>
                <a:latin typeface="Arial"/>
                <a:cs typeface="Arial"/>
              </a:rPr>
              <a:t>paid</a:t>
            </a:r>
            <a:r>
              <a:rPr sz="2800" spc="10" dirty="0"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36039" y="423672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36039" y="2349499"/>
            <a:ext cx="7268209" cy="2843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265" marR="5080" indent="-457200" algn="just">
              <a:lnSpc>
                <a:spcPct val="150000"/>
              </a:lnSpc>
              <a:spcBef>
                <a:spcPts val="100"/>
              </a:spcBef>
              <a:buChar char="•"/>
              <a:tabLst>
                <a:tab pos="469900" algn="l"/>
              </a:tabLst>
            </a:pPr>
            <a:r>
              <a:rPr sz="2400" spc="-5" dirty="0">
                <a:latin typeface="Arial"/>
                <a:cs typeface="Arial"/>
              </a:rPr>
              <a:t>Partly </a:t>
            </a:r>
            <a:r>
              <a:rPr sz="2400" spc="-10" dirty="0">
                <a:latin typeface="Arial"/>
                <a:cs typeface="Arial"/>
              </a:rPr>
              <a:t>paid </a:t>
            </a:r>
            <a:r>
              <a:rPr sz="2400" spc="-5" dirty="0">
                <a:latin typeface="Arial"/>
                <a:cs typeface="Arial"/>
              </a:rPr>
              <a:t>preference shares </a:t>
            </a:r>
            <a:r>
              <a:rPr sz="2400" dirty="0">
                <a:latin typeface="Arial"/>
                <a:cs typeface="Arial"/>
              </a:rPr>
              <a:t>must be made </a:t>
            </a:r>
            <a:r>
              <a:rPr sz="2400" spc="-5" dirty="0">
                <a:latin typeface="Arial"/>
                <a:cs typeface="Arial"/>
              </a:rPr>
              <a:t>fully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paid </a:t>
            </a:r>
            <a:r>
              <a:rPr sz="2400" spc="-5" dirty="0">
                <a:latin typeface="Arial"/>
                <a:cs typeface="Arial"/>
              </a:rPr>
              <a:t>before redemption by </a:t>
            </a:r>
            <a:r>
              <a:rPr sz="2400" dirty="0">
                <a:latin typeface="Arial"/>
                <a:cs typeface="Arial"/>
              </a:rPr>
              <a:t>making </a:t>
            </a:r>
            <a:r>
              <a:rPr sz="2400" spc="-5" dirty="0">
                <a:latin typeface="Arial"/>
                <a:cs typeface="Arial"/>
              </a:rPr>
              <a:t>final call </a:t>
            </a:r>
            <a:r>
              <a:rPr sz="2400" spc="-10" dirty="0">
                <a:latin typeface="Arial"/>
                <a:cs typeface="Arial"/>
              </a:rPr>
              <a:t>due 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and</a:t>
            </a:r>
            <a:r>
              <a:rPr sz="2400" spc="-5" dirty="0">
                <a:latin typeface="Arial"/>
                <a:cs typeface="Arial"/>
              </a:rPr>
              <a:t> received.</a:t>
            </a:r>
            <a:endParaRPr sz="2400">
              <a:latin typeface="Arial"/>
              <a:cs typeface="Arial"/>
            </a:endParaRPr>
          </a:p>
          <a:p>
            <a:pPr marL="469265" marR="7620" algn="just">
              <a:lnSpc>
                <a:spcPct val="150000"/>
              </a:lnSpc>
              <a:spcBef>
                <a:spcPts val="590"/>
              </a:spcBef>
            </a:pPr>
            <a:r>
              <a:rPr sz="2400" dirty="0">
                <a:latin typeface="Arial"/>
                <a:cs typeface="Arial"/>
              </a:rPr>
              <a:t>In </a:t>
            </a:r>
            <a:r>
              <a:rPr sz="2400" spc="-5" dirty="0">
                <a:latin typeface="Arial"/>
                <a:cs typeface="Arial"/>
              </a:rPr>
              <a:t>case of calls </a:t>
            </a:r>
            <a:r>
              <a:rPr sz="2400" spc="-10" dirty="0">
                <a:latin typeface="Arial"/>
                <a:cs typeface="Arial"/>
              </a:rPr>
              <a:t>in </a:t>
            </a:r>
            <a:r>
              <a:rPr sz="2400" spc="-5" dirty="0">
                <a:latin typeface="Arial"/>
                <a:cs typeface="Arial"/>
              </a:rPr>
              <a:t>arrear, such shares </a:t>
            </a:r>
            <a:r>
              <a:rPr sz="2400" dirty="0">
                <a:latin typeface="Arial"/>
                <a:cs typeface="Arial"/>
              </a:rPr>
              <a:t>can </a:t>
            </a:r>
            <a:r>
              <a:rPr sz="2400" spc="-10" dirty="0">
                <a:latin typeface="Arial"/>
                <a:cs typeface="Arial"/>
              </a:rPr>
              <a:t>not </a:t>
            </a:r>
            <a:r>
              <a:rPr sz="2400" spc="-5" dirty="0">
                <a:latin typeface="Arial"/>
                <a:cs typeface="Arial"/>
              </a:rPr>
              <a:t>be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redeemed till they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are </a:t>
            </a:r>
            <a:r>
              <a:rPr sz="2400" dirty="0">
                <a:latin typeface="Arial"/>
                <a:cs typeface="Arial"/>
              </a:rPr>
              <a:t>made</a:t>
            </a:r>
            <a:r>
              <a:rPr sz="2400" spc="-5" dirty="0">
                <a:latin typeface="Arial"/>
                <a:cs typeface="Arial"/>
              </a:rPr>
              <a:t> fully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paid.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1040" y="558800"/>
            <a:ext cx="77374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009999"/>
                </a:solidFill>
              </a:rPr>
              <a:t>Conditions</a:t>
            </a:r>
            <a:r>
              <a:rPr spc="-25" dirty="0">
                <a:solidFill>
                  <a:srgbClr val="009999"/>
                </a:solidFill>
              </a:rPr>
              <a:t> </a:t>
            </a:r>
            <a:r>
              <a:rPr spc="-5" dirty="0">
                <a:solidFill>
                  <a:srgbClr val="009999"/>
                </a:solidFill>
              </a:rPr>
              <a:t>of</a:t>
            </a:r>
            <a:r>
              <a:rPr spc="-35" dirty="0">
                <a:solidFill>
                  <a:srgbClr val="009999"/>
                </a:solidFill>
              </a:rPr>
              <a:t> </a:t>
            </a:r>
            <a:r>
              <a:rPr spc="-5" dirty="0">
                <a:solidFill>
                  <a:srgbClr val="009999"/>
                </a:solidFill>
              </a:rPr>
              <a:t>Redemption</a:t>
            </a:r>
            <a:r>
              <a:rPr spc="-30" dirty="0">
                <a:solidFill>
                  <a:srgbClr val="009999"/>
                </a:solidFill>
              </a:rPr>
              <a:t> </a:t>
            </a:r>
            <a:r>
              <a:rPr spc="-5" dirty="0">
                <a:solidFill>
                  <a:srgbClr val="009999"/>
                </a:solidFill>
              </a:rPr>
              <a:t>[Sec.</a:t>
            </a:r>
            <a:r>
              <a:rPr spc="-30" dirty="0">
                <a:solidFill>
                  <a:srgbClr val="009999"/>
                </a:solidFill>
              </a:rPr>
              <a:t> </a:t>
            </a:r>
            <a:r>
              <a:rPr spc="-5" dirty="0">
                <a:solidFill>
                  <a:srgbClr val="009999"/>
                </a:solidFill>
              </a:rPr>
              <a:t>55]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33219"/>
            <a:ext cx="8073390" cy="401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2300" marR="9525" indent="-609600" algn="just">
              <a:lnSpc>
                <a:spcPct val="15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2.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Such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shares</a:t>
            </a:r>
            <a:r>
              <a:rPr sz="2400" dirty="0">
                <a:latin typeface="Arial"/>
                <a:cs typeface="Arial"/>
              </a:rPr>
              <a:t> can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be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redeemed</a:t>
            </a:r>
            <a:r>
              <a:rPr sz="2400" spc="65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0033CC"/>
                </a:solidFill>
                <a:latin typeface="Arial"/>
                <a:cs typeface="Arial"/>
              </a:rPr>
              <a:t>out</a:t>
            </a:r>
            <a:r>
              <a:rPr sz="2400" spc="64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of</a:t>
            </a:r>
            <a:r>
              <a:rPr sz="2400" spc="67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distributable 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profits or </a:t>
            </a:r>
            <a:r>
              <a:rPr sz="2400" spc="-10" dirty="0">
                <a:solidFill>
                  <a:srgbClr val="0033CC"/>
                </a:solidFill>
                <a:latin typeface="Arial"/>
                <a:cs typeface="Arial"/>
              </a:rPr>
              <a:t>out 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of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the proceeds of 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a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fresh issue 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of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shares 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made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for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 purpose of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redemption.</a:t>
            </a:r>
            <a:endParaRPr sz="2400">
              <a:latin typeface="Arial"/>
              <a:cs typeface="Arial"/>
            </a:endParaRPr>
          </a:p>
          <a:p>
            <a:pPr marL="412750" algn="just">
              <a:lnSpc>
                <a:spcPct val="100000"/>
              </a:lnSpc>
              <a:spcBef>
                <a:spcPts val="2039"/>
              </a:spcBef>
            </a:pPr>
            <a:r>
              <a:rPr sz="2400" b="1" spc="-5" dirty="0">
                <a:latin typeface="Arial"/>
                <a:cs typeface="Arial"/>
              </a:rPr>
              <a:t>Distributable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or divisible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profits:</a:t>
            </a:r>
            <a:endParaRPr sz="2400">
              <a:latin typeface="Arial"/>
              <a:cs typeface="Arial"/>
            </a:endParaRPr>
          </a:p>
          <a:p>
            <a:pPr marL="412750" marR="5080" algn="just">
              <a:lnSpc>
                <a:spcPct val="150000"/>
              </a:lnSpc>
              <a:spcBef>
                <a:spcPts val="600"/>
              </a:spcBef>
            </a:pPr>
            <a:r>
              <a:rPr sz="2400" spc="-5" dirty="0">
                <a:latin typeface="Arial"/>
                <a:cs typeface="Arial"/>
              </a:rPr>
              <a:t>Profits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which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can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be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distributed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dividend.(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Capital 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Redemption </a:t>
            </a:r>
            <a:r>
              <a:rPr sz="2400" spc="-10" dirty="0">
                <a:solidFill>
                  <a:srgbClr val="0033CC"/>
                </a:solidFill>
                <a:latin typeface="Arial"/>
                <a:cs typeface="Arial"/>
              </a:rPr>
              <a:t>Reserve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can be created by transfer from 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0033CC"/>
                </a:solidFill>
                <a:latin typeface="Arial"/>
                <a:cs typeface="Arial"/>
              </a:rPr>
              <a:t>divisible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 profits</a:t>
            </a: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33CC"/>
                </a:solidFill>
                <a:latin typeface="Arial"/>
                <a:cs typeface="Arial"/>
              </a:rPr>
              <a:t>only</a:t>
            </a:r>
            <a:r>
              <a:rPr sz="2400" spc="-5" dirty="0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612140" y="596900"/>
            <a:ext cx="8069580" cy="5083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Arial"/>
                <a:cs typeface="Arial"/>
              </a:rPr>
              <a:t>Examples Distributable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or </a:t>
            </a:r>
            <a:r>
              <a:rPr sz="2400" b="1" spc="-5" dirty="0">
                <a:latin typeface="Arial"/>
                <a:cs typeface="Arial"/>
              </a:rPr>
              <a:t>divisible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profits:</a:t>
            </a:r>
            <a:endParaRPr sz="2400">
              <a:latin typeface="Arial"/>
              <a:cs typeface="Arial"/>
            </a:endParaRPr>
          </a:p>
          <a:p>
            <a:pPr marL="355600" indent="-342900" algn="just">
              <a:lnSpc>
                <a:spcPct val="100000"/>
              </a:lnSpc>
              <a:spcBef>
                <a:spcPts val="2039"/>
              </a:spcBef>
              <a:buChar char="–"/>
              <a:tabLst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Surplus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in </a:t>
            </a:r>
            <a:r>
              <a:rPr sz="2400" spc="-5" dirty="0">
                <a:latin typeface="Arial"/>
                <a:cs typeface="Arial"/>
              </a:rPr>
              <a:t>the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Profit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and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Loss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A/c</a:t>
            </a:r>
            <a:endParaRPr sz="2400">
              <a:latin typeface="Arial"/>
              <a:cs typeface="Arial"/>
            </a:endParaRPr>
          </a:p>
          <a:p>
            <a:pPr marL="355600" indent="-342900" algn="just">
              <a:lnSpc>
                <a:spcPct val="100000"/>
              </a:lnSpc>
              <a:spcBef>
                <a:spcPts val="2040"/>
              </a:spcBef>
              <a:buChar char="–"/>
              <a:tabLst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General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Reserve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or Reserve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Fund</a:t>
            </a:r>
            <a:endParaRPr sz="2400">
              <a:latin typeface="Arial"/>
              <a:cs typeface="Arial"/>
            </a:endParaRPr>
          </a:p>
          <a:p>
            <a:pPr marL="355600" indent="-342900" algn="just">
              <a:lnSpc>
                <a:spcPct val="100000"/>
              </a:lnSpc>
              <a:spcBef>
                <a:spcPts val="2030"/>
              </a:spcBef>
              <a:buChar char="–"/>
              <a:tabLst>
                <a:tab pos="355600" algn="l"/>
              </a:tabLst>
            </a:pPr>
            <a:r>
              <a:rPr sz="2400" spc="-10" dirty="0">
                <a:latin typeface="Arial"/>
                <a:cs typeface="Arial"/>
              </a:rPr>
              <a:t>Dividend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Equalisation</a:t>
            </a:r>
            <a:r>
              <a:rPr sz="2400" spc="-5" dirty="0">
                <a:latin typeface="Arial"/>
                <a:cs typeface="Arial"/>
              </a:rPr>
              <a:t> Reserve.</a:t>
            </a:r>
            <a:endParaRPr sz="2400">
              <a:latin typeface="Arial"/>
              <a:cs typeface="Arial"/>
            </a:endParaRPr>
          </a:p>
          <a:p>
            <a:pPr marL="355600" marR="5080" indent="-342900" algn="just">
              <a:lnSpc>
                <a:spcPct val="150000"/>
              </a:lnSpc>
              <a:spcBef>
                <a:spcPts val="600"/>
              </a:spcBef>
              <a:buChar char="–"/>
              <a:tabLst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Insurance Fund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or Reserve, </a:t>
            </a:r>
            <a:r>
              <a:rPr sz="2400" dirty="0">
                <a:latin typeface="Arial"/>
                <a:cs typeface="Arial"/>
              </a:rPr>
              <a:t>Workmen </a:t>
            </a:r>
            <a:r>
              <a:rPr sz="2400" spc="-5" dirty="0">
                <a:latin typeface="Arial"/>
                <a:cs typeface="Arial"/>
              </a:rPr>
              <a:t>Compensation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Fund,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Contingency</a:t>
            </a:r>
            <a:r>
              <a:rPr sz="2400" spc="-5" dirty="0">
                <a:latin typeface="Arial"/>
                <a:cs typeface="Arial"/>
              </a:rPr>
              <a:t> Reserve,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Provision</a:t>
            </a:r>
            <a:r>
              <a:rPr sz="2400" spc="65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for</a:t>
            </a:r>
            <a:r>
              <a:rPr sz="2400" spc="66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doubtful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debts,</a:t>
            </a:r>
            <a:r>
              <a:rPr sz="2400" spc="65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Provision</a:t>
            </a:r>
            <a:r>
              <a:rPr sz="2400" spc="64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for</a:t>
            </a:r>
            <a:r>
              <a:rPr sz="2400" spc="63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Taxation</a:t>
            </a:r>
            <a:r>
              <a:rPr sz="2400" spc="640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(</a:t>
            </a:r>
            <a:r>
              <a:rPr sz="2400" i="1" spc="5" dirty="0">
                <a:solidFill>
                  <a:srgbClr val="0033CC"/>
                </a:solidFill>
                <a:latin typeface="Arial"/>
                <a:cs typeface="Arial"/>
              </a:rPr>
              <a:t>Only</a:t>
            </a:r>
            <a:r>
              <a:rPr sz="2400" i="1" spc="64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in</a:t>
            </a:r>
            <a:r>
              <a:rPr sz="2400" i="1" spc="64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excess</a:t>
            </a:r>
            <a:r>
              <a:rPr sz="2400" i="1" spc="64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of</a:t>
            </a:r>
            <a:r>
              <a:rPr sz="2400" i="1" spc="64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the </a:t>
            </a:r>
            <a:r>
              <a:rPr sz="2400" i="1" spc="-65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required provision or </a:t>
            </a:r>
            <a:r>
              <a:rPr sz="2400" i="1" dirty="0">
                <a:solidFill>
                  <a:srgbClr val="0033CC"/>
                </a:solidFill>
                <a:latin typeface="Arial"/>
                <a:cs typeface="Arial"/>
              </a:rPr>
              <a:t>a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liability against such Reserve or </a:t>
            </a:r>
            <a:r>
              <a:rPr sz="2400" i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Fund</a:t>
            </a:r>
            <a:r>
              <a:rPr sz="2400" i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can</a:t>
            </a:r>
            <a:r>
              <a:rPr sz="2400" i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be used </a:t>
            </a:r>
            <a:r>
              <a:rPr sz="2400" i="1" dirty="0">
                <a:solidFill>
                  <a:srgbClr val="0033CC"/>
                </a:solidFill>
                <a:latin typeface="Arial"/>
                <a:cs typeface="Arial"/>
              </a:rPr>
              <a:t>to </a:t>
            </a:r>
            <a:r>
              <a:rPr sz="2400" i="1" spc="-5" dirty="0">
                <a:solidFill>
                  <a:srgbClr val="0033CC"/>
                </a:solidFill>
                <a:latin typeface="Arial"/>
                <a:cs typeface="Arial"/>
              </a:rPr>
              <a:t>create</a:t>
            </a:r>
            <a:r>
              <a:rPr sz="2400" i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0033CC"/>
                </a:solidFill>
                <a:latin typeface="Arial"/>
                <a:cs typeface="Arial"/>
              </a:rPr>
              <a:t>CRR.</a:t>
            </a:r>
            <a:r>
              <a:rPr sz="2400" dirty="0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535940" y="28447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8839" y="300990"/>
            <a:ext cx="36823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033CC"/>
                </a:solidFill>
              </a:rPr>
              <a:t>Non-distributable</a:t>
            </a:r>
            <a:r>
              <a:rPr sz="2400" spc="-30" dirty="0">
                <a:solidFill>
                  <a:srgbClr val="0033CC"/>
                </a:solidFill>
              </a:rPr>
              <a:t> </a:t>
            </a:r>
            <a:r>
              <a:rPr sz="2400" spc="-5" dirty="0">
                <a:solidFill>
                  <a:srgbClr val="0033CC"/>
                </a:solidFill>
              </a:rPr>
              <a:t>profits: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878839" y="706120"/>
            <a:ext cx="7346315" cy="510413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69850" marR="87630">
              <a:lnSpc>
                <a:spcPts val="2590"/>
              </a:lnSpc>
              <a:spcBef>
                <a:spcPts val="425"/>
              </a:spcBef>
            </a:pPr>
            <a:r>
              <a:rPr sz="2400" spc="-5" dirty="0">
                <a:latin typeface="Arial"/>
                <a:cs typeface="Arial"/>
              </a:rPr>
              <a:t>Profits which can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not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be</a:t>
            </a:r>
            <a:r>
              <a:rPr sz="2400" spc="-5" dirty="0">
                <a:latin typeface="Arial"/>
                <a:cs typeface="Arial"/>
              </a:rPr>
              <a:t> distributed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as </a:t>
            </a:r>
            <a:r>
              <a:rPr sz="2400" spc="-10" dirty="0">
                <a:latin typeface="Arial"/>
                <a:cs typeface="Arial"/>
              </a:rPr>
              <a:t>dividend. </a:t>
            </a:r>
            <a:r>
              <a:rPr sz="2400" spc="-5" dirty="0">
                <a:latin typeface="Arial"/>
                <a:cs typeface="Arial"/>
              </a:rPr>
              <a:t> (</a:t>
            </a:r>
            <a:r>
              <a:rPr sz="2400" i="1" spc="-5" dirty="0">
                <a:solidFill>
                  <a:srgbClr val="FF0000"/>
                </a:solidFill>
                <a:latin typeface="Arial"/>
                <a:cs typeface="Arial"/>
              </a:rPr>
              <a:t>Transfer</a:t>
            </a:r>
            <a:r>
              <a:rPr sz="2400" i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0000"/>
                </a:solidFill>
                <a:latin typeface="Arial"/>
                <a:cs typeface="Arial"/>
              </a:rPr>
              <a:t>to </a:t>
            </a:r>
            <a:r>
              <a:rPr sz="2400" i="1" spc="-5" dirty="0">
                <a:solidFill>
                  <a:srgbClr val="FF0000"/>
                </a:solidFill>
                <a:latin typeface="Arial"/>
                <a:cs typeface="Arial"/>
              </a:rPr>
              <a:t>CRR</a:t>
            </a:r>
            <a:r>
              <a:rPr sz="24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FF0000"/>
                </a:solidFill>
                <a:latin typeface="Arial"/>
                <a:cs typeface="Arial"/>
              </a:rPr>
              <a:t>is</a:t>
            </a:r>
            <a:r>
              <a:rPr sz="2400" i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i="1" spc="-10" dirty="0">
                <a:solidFill>
                  <a:srgbClr val="FF0000"/>
                </a:solidFill>
                <a:latin typeface="Arial"/>
                <a:cs typeface="Arial"/>
              </a:rPr>
              <a:t>not</a:t>
            </a:r>
            <a:r>
              <a:rPr sz="2400" i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i="1" spc="-10" dirty="0">
                <a:solidFill>
                  <a:srgbClr val="FF0000"/>
                </a:solidFill>
                <a:latin typeface="Arial"/>
                <a:cs typeface="Arial"/>
              </a:rPr>
              <a:t>allowed</a:t>
            </a:r>
            <a:r>
              <a:rPr sz="24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FF0000"/>
                </a:solidFill>
                <a:latin typeface="Arial"/>
                <a:cs typeface="Arial"/>
              </a:rPr>
              <a:t>from</a:t>
            </a:r>
            <a:r>
              <a:rPr sz="2400" i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FF0000"/>
                </a:solidFill>
                <a:latin typeface="Arial"/>
                <a:cs typeface="Arial"/>
              </a:rPr>
              <a:t>these </a:t>
            </a:r>
            <a:r>
              <a:rPr sz="2400" i="1" dirty="0">
                <a:solidFill>
                  <a:srgbClr val="FF0000"/>
                </a:solidFill>
                <a:latin typeface="Arial"/>
                <a:cs typeface="Arial"/>
              </a:rPr>
              <a:t>accounts</a:t>
            </a:r>
            <a:r>
              <a:rPr sz="2400" dirty="0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4"/>
              </a:spcBef>
            </a:pP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Examples:</a:t>
            </a:r>
            <a:endParaRPr sz="22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290"/>
              </a:spcBef>
            </a:pPr>
            <a:r>
              <a:rPr sz="3300" spc="-7" baseline="2525" dirty="0">
                <a:latin typeface="Arial"/>
                <a:cs typeface="Arial"/>
              </a:rPr>
              <a:t>–</a:t>
            </a:r>
            <a:r>
              <a:rPr sz="2200" spc="-5" dirty="0">
                <a:latin typeface="Arial"/>
                <a:cs typeface="Arial"/>
              </a:rPr>
              <a:t>Securities</a:t>
            </a:r>
            <a:r>
              <a:rPr sz="2200" spc="-1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Premium</a:t>
            </a:r>
            <a:r>
              <a:rPr sz="2200" spc="-2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A/c</a:t>
            </a:r>
            <a:endParaRPr sz="22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280"/>
              </a:spcBef>
            </a:pPr>
            <a:r>
              <a:rPr sz="3300" spc="-7" baseline="2525" dirty="0">
                <a:latin typeface="Arial"/>
                <a:cs typeface="Arial"/>
              </a:rPr>
              <a:t>–</a:t>
            </a:r>
            <a:r>
              <a:rPr sz="2200" spc="-5" dirty="0">
                <a:latin typeface="Arial"/>
                <a:cs typeface="Arial"/>
              </a:rPr>
              <a:t>Capital</a:t>
            </a:r>
            <a:r>
              <a:rPr sz="2200" spc="-4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Reserve</a:t>
            </a:r>
            <a:endParaRPr sz="22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280"/>
              </a:spcBef>
            </a:pPr>
            <a:r>
              <a:rPr sz="3300" spc="-7" baseline="2525" dirty="0">
                <a:latin typeface="Arial"/>
                <a:cs typeface="Arial"/>
              </a:rPr>
              <a:t>–</a:t>
            </a:r>
            <a:r>
              <a:rPr sz="2200" spc="-5" dirty="0">
                <a:latin typeface="Arial"/>
                <a:cs typeface="Arial"/>
              </a:rPr>
              <a:t>Pre-incorporation</a:t>
            </a:r>
            <a:r>
              <a:rPr sz="2200" spc="-3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Profits</a:t>
            </a:r>
            <a:endParaRPr sz="22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280"/>
              </a:spcBef>
            </a:pPr>
            <a:r>
              <a:rPr sz="3300" spc="-7" baseline="2525" dirty="0">
                <a:latin typeface="Arial"/>
                <a:cs typeface="Arial"/>
              </a:rPr>
              <a:t>–</a:t>
            </a:r>
            <a:r>
              <a:rPr sz="2200" spc="-5" dirty="0">
                <a:latin typeface="Arial"/>
                <a:cs typeface="Arial"/>
              </a:rPr>
              <a:t>Share</a:t>
            </a:r>
            <a:r>
              <a:rPr sz="2200" spc="-2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Forfeited</a:t>
            </a:r>
            <a:r>
              <a:rPr sz="2200" spc="-2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A/c</a:t>
            </a:r>
            <a:endParaRPr sz="22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290"/>
              </a:spcBef>
            </a:pPr>
            <a:r>
              <a:rPr sz="3300" spc="-7" baseline="2525" dirty="0">
                <a:latin typeface="Arial"/>
                <a:cs typeface="Arial"/>
              </a:rPr>
              <a:t>–</a:t>
            </a:r>
            <a:r>
              <a:rPr sz="2200" spc="-5" dirty="0">
                <a:latin typeface="Arial"/>
                <a:cs typeface="Arial"/>
              </a:rPr>
              <a:t>Revaluation</a:t>
            </a:r>
            <a:r>
              <a:rPr sz="2200" spc="-4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Reserve</a:t>
            </a:r>
            <a:endParaRPr sz="22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280"/>
              </a:spcBef>
            </a:pPr>
            <a:r>
              <a:rPr sz="3300" spc="-7" baseline="2525" dirty="0">
                <a:latin typeface="Arial"/>
                <a:cs typeface="Arial"/>
              </a:rPr>
              <a:t>–</a:t>
            </a:r>
            <a:r>
              <a:rPr sz="2200" spc="-5" dirty="0">
                <a:latin typeface="Arial"/>
                <a:cs typeface="Arial"/>
              </a:rPr>
              <a:t>Profit</a:t>
            </a:r>
            <a:r>
              <a:rPr sz="2200" spc="-1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on sale</a:t>
            </a:r>
            <a:r>
              <a:rPr sz="220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of</a:t>
            </a:r>
            <a:r>
              <a:rPr sz="2200" spc="-1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Fixed Assets/Investments</a:t>
            </a:r>
            <a:endParaRPr sz="22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280"/>
              </a:spcBef>
            </a:pPr>
            <a:r>
              <a:rPr sz="3300" spc="-7" baseline="2525" dirty="0">
                <a:latin typeface="Arial"/>
                <a:cs typeface="Arial"/>
              </a:rPr>
              <a:t>–</a:t>
            </a:r>
            <a:r>
              <a:rPr sz="2200" spc="-5" dirty="0">
                <a:latin typeface="Arial"/>
                <a:cs typeface="Arial"/>
              </a:rPr>
              <a:t>Debenture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Redemption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Reserve</a:t>
            </a:r>
            <a:r>
              <a:rPr sz="2200" spc="-10" dirty="0">
                <a:latin typeface="Arial"/>
                <a:cs typeface="Arial"/>
              </a:rPr>
              <a:t> (DRR)</a:t>
            </a:r>
            <a:endParaRPr sz="22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280"/>
              </a:spcBef>
            </a:pPr>
            <a:r>
              <a:rPr sz="3300" spc="-7" baseline="2525" dirty="0">
                <a:latin typeface="Arial"/>
                <a:cs typeface="Arial"/>
              </a:rPr>
              <a:t>–</a:t>
            </a:r>
            <a:r>
              <a:rPr sz="2200" spc="-5" dirty="0">
                <a:latin typeface="Arial"/>
                <a:cs typeface="Arial"/>
              </a:rPr>
              <a:t>Investment</a:t>
            </a:r>
            <a:r>
              <a:rPr sz="2200" spc="-2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Allowance</a:t>
            </a:r>
            <a:r>
              <a:rPr sz="2200" spc="-2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Reserve</a:t>
            </a:r>
            <a:endParaRPr sz="22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290"/>
              </a:spcBef>
            </a:pPr>
            <a:r>
              <a:rPr sz="3300" spc="-7" baseline="2525" dirty="0">
                <a:latin typeface="Arial"/>
                <a:cs typeface="Arial"/>
              </a:rPr>
              <a:t>–</a:t>
            </a:r>
            <a:r>
              <a:rPr sz="2200" spc="-5" dirty="0">
                <a:latin typeface="Arial"/>
                <a:cs typeface="Arial"/>
              </a:rPr>
              <a:t>Development</a:t>
            </a:r>
            <a:r>
              <a:rPr sz="2200" spc="-2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Rebate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Reserve</a:t>
            </a:r>
            <a:r>
              <a:rPr sz="2200" spc="-1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(Dev.</a:t>
            </a:r>
            <a:r>
              <a:rPr sz="2200" spc="-15" dirty="0">
                <a:latin typeface="Arial"/>
                <a:cs typeface="Arial"/>
              </a:rPr>
              <a:t> </a:t>
            </a:r>
            <a:r>
              <a:rPr sz="2200" spc="-10" dirty="0">
                <a:latin typeface="Arial"/>
                <a:cs typeface="Arial"/>
              </a:rPr>
              <a:t>RR)</a:t>
            </a:r>
            <a:endParaRPr sz="2200">
              <a:latin typeface="Arial"/>
              <a:cs typeface="Arial"/>
            </a:endParaRPr>
          </a:p>
          <a:p>
            <a:pPr marL="69850" marR="5080">
              <a:lnSpc>
                <a:spcPts val="2370"/>
              </a:lnSpc>
              <a:spcBef>
                <a:spcPts val="580"/>
              </a:spcBef>
            </a:pP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(Investment</a:t>
            </a:r>
            <a:r>
              <a:rPr sz="2200" i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Allowance</a:t>
            </a:r>
            <a:r>
              <a:rPr sz="22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Reserve</a:t>
            </a:r>
            <a:r>
              <a:rPr sz="22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and Dev.</a:t>
            </a:r>
            <a:r>
              <a:rPr sz="2200" i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RR are</a:t>
            </a:r>
            <a:r>
              <a:rPr sz="22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available </a:t>
            </a:r>
            <a:r>
              <a:rPr sz="2200" i="1" spc="-6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for </a:t>
            </a:r>
            <a:r>
              <a:rPr sz="2200" i="1" spc="-10" dirty="0">
                <a:solidFill>
                  <a:srgbClr val="FF0000"/>
                </a:solidFill>
                <a:latin typeface="Arial"/>
                <a:cs typeface="Arial"/>
              </a:rPr>
              <a:t>CRR,</a:t>
            </a:r>
            <a:r>
              <a:rPr sz="22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only</a:t>
            </a:r>
            <a:r>
              <a:rPr sz="2200" i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when</a:t>
            </a:r>
            <a:r>
              <a:rPr sz="22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specified in</a:t>
            </a:r>
            <a:r>
              <a:rPr sz="22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200" i="1" spc="-5" dirty="0">
                <a:solidFill>
                  <a:srgbClr val="FF0000"/>
                </a:solidFill>
                <a:latin typeface="Arial"/>
                <a:cs typeface="Arial"/>
              </a:rPr>
              <a:t>the question)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422400"/>
            <a:ext cx="12382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535940" y="1099820"/>
            <a:ext cx="8072120" cy="4478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050" marR="7620" indent="-514350" algn="just">
              <a:lnSpc>
                <a:spcPct val="150000"/>
              </a:lnSpc>
              <a:spcBef>
                <a:spcPts val="100"/>
              </a:spcBef>
              <a:buAutoNum type="arabicPeriod" startAt="3"/>
              <a:tabLst>
                <a:tab pos="527050" algn="l"/>
              </a:tabLst>
            </a:pPr>
            <a:r>
              <a:rPr sz="2100" spc="-5" dirty="0">
                <a:latin typeface="Arial"/>
                <a:cs typeface="Arial"/>
              </a:rPr>
              <a:t>Any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premium </a:t>
            </a:r>
            <a:r>
              <a:rPr sz="2100" spc="-10" dirty="0">
                <a:solidFill>
                  <a:srgbClr val="0033CC"/>
                </a:solidFill>
                <a:latin typeface="Arial"/>
                <a:cs typeface="Arial"/>
              </a:rPr>
              <a:t>payable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on redemption </a:t>
            </a:r>
            <a:r>
              <a:rPr sz="2100" spc="-5" dirty="0">
                <a:latin typeface="Arial"/>
                <a:cs typeface="Arial"/>
              </a:rPr>
              <a:t>of </a:t>
            </a:r>
            <a:r>
              <a:rPr sz="2100" dirty="0">
                <a:latin typeface="Arial"/>
                <a:cs typeface="Arial"/>
              </a:rPr>
              <a:t>such </a:t>
            </a:r>
            <a:r>
              <a:rPr sz="2100" spc="-5" dirty="0">
                <a:latin typeface="Arial"/>
                <a:cs typeface="Arial"/>
              </a:rPr>
              <a:t>shares shall be 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10" dirty="0">
                <a:latin typeface="Arial"/>
                <a:cs typeface="Arial"/>
              </a:rPr>
              <a:t>provided </a:t>
            </a:r>
            <a:r>
              <a:rPr sz="2100" spc="-5" dirty="0">
                <a:latin typeface="Arial"/>
                <a:cs typeface="Arial"/>
              </a:rPr>
              <a:t>from out of the security premium account or out of the 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profits.</a:t>
            </a:r>
            <a:endParaRPr sz="2100">
              <a:latin typeface="Arial"/>
              <a:cs typeface="Arial"/>
            </a:endParaRPr>
          </a:p>
          <a:p>
            <a:pPr marL="527050" marR="5080" indent="-514350" algn="just">
              <a:lnSpc>
                <a:spcPct val="149900"/>
              </a:lnSpc>
              <a:spcBef>
                <a:spcPts val="520"/>
              </a:spcBef>
              <a:buAutoNum type="arabicPeriod" startAt="3"/>
              <a:tabLst>
                <a:tab pos="527050" algn="l"/>
              </a:tabLst>
            </a:pPr>
            <a:r>
              <a:rPr sz="2100" spc="-5" dirty="0">
                <a:latin typeface="Arial"/>
                <a:cs typeface="Arial"/>
              </a:rPr>
              <a:t>When preference shares are redeemed out of the profits, an 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amount </a:t>
            </a:r>
            <a:r>
              <a:rPr sz="2100" spc="-10" dirty="0">
                <a:latin typeface="Arial"/>
                <a:cs typeface="Arial"/>
              </a:rPr>
              <a:t>equal </a:t>
            </a:r>
            <a:r>
              <a:rPr sz="2100" dirty="0">
                <a:latin typeface="Arial"/>
                <a:cs typeface="Arial"/>
              </a:rPr>
              <a:t>to </a:t>
            </a:r>
            <a:r>
              <a:rPr sz="2100" spc="-5" dirty="0">
                <a:latin typeface="Arial"/>
                <a:cs typeface="Arial"/>
              </a:rPr>
              <a:t>the face </a:t>
            </a:r>
            <a:r>
              <a:rPr sz="2100" spc="-10" dirty="0">
                <a:latin typeface="Arial"/>
                <a:cs typeface="Arial"/>
              </a:rPr>
              <a:t>value </a:t>
            </a:r>
            <a:r>
              <a:rPr sz="2100" spc="-5" dirty="0">
                <a:latin typeface="Arial"/>
                <a:cs typeface="Arial"/>
              </a:rPr>
              <a:t>of </a:t>
            </a:r>
            <a:r>
              <a:rPr sz="2100" dirty="0">
                <a:latin typeface="Arial"/>
                <a:cs typeface="Arial"/>
              </a:rPr>
              <a:t>such </a:t>
            </a:r>
            <a:r>
              <a:rPr sz="2100" spc="-5" dirty="0">
                <a:latin typeface="Arial"/>
                <a:cs typeface="Arial"/>
              </a:rPr>
              <a:t>shares redeemed shall 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be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transferred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from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the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distributable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profits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to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Capital </a:t>
            </a:r>
            <a:r>
              <a:rPr sz="21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Redemption</a:t>
            </a:r>
            <a:r>
              <a:rPr sz="2100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Reserve </a:t>
            </a:r>
            <a:r>
              <a:rPr sz="2100" spc="-10" dirty="0">
                <a:solidFill>
                  <a:srgbClr val="0033CC"/>
                </a:solidFill>
                <a:latin typeface="Arial"/>
                <a:cs typeface="Arial"/>
              </a:rPr>
              <a:t>(CRR)</a:t>
            </a:r>
            <a:r>
              <a:rPr sz="21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Account.</a:t>
            </a:r>
            <a:endParaRPr sz="2100">
              <a:latin typeface="Arial"/>
              <a:cs typeface="Arial"/>
            </a:endParaRPr>
          </a:p>
          <a:p>
            <a:pPr marL="527050" marR="6350" indent="-514350" algn="just">
              <a:lnSpc>
                <a:spcPct val="150000"/>
              </a:lnSpc>
              <a:spcBef>
                <a:spcPts val="530"/>
              </a:spcBef>
              <a:buAutoNum type="arabicPeriod" startAt="3"/>
              <a:tabLst>
                <a:tab pos="527050" algn="l"/>
              </a:tabLst>
            </a:pPr>
            <a:r>
              <a:rPr sz="2100" spc="-5" dirty="0">
                <a:latin typeface="Arial"/>
                <a:cs typeface="Arial"/>
              </a:rPr>
              <a:t>The amount credited </a:t>
            </a:r>
            <a:r>
              <a:rPr sz="2100" dirty="0">
                <a:latin typeface="Arial"/>
                <a:cs typeface="Arial"/>
              </a:rPr>
              <a:t>to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CRR </a:t>
            </a:r>
            <a:r>
              <a:rPr sz="2100" dirty="0">
                <a:solidFill>
                  <a:srgbClr val="0033CC"/>
                </a:solidFill>
                <a:latin typeface="Arial"/>
                <a:cs typeface="Arial"/>
              </a:rPr>
              <a:t>may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be used </a:t>
            </a:r>
            <a:r>
              <a:rPr sz="2100" spc="-5" dirty="0">
                <a:latin typeface="Arial"/>
                <a:cs typeface="Arial"/>
              </a:rPr>
              <a:t>by the company only </a:t>
            </a:r>
            <a:r>
              <a:rPr sz="2100" spc="-57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by</a:t>
            </a:r>
            <a:r>
              <a:rPr sz="2100" spc="-10" dirty="0">
                <a:latin typeface="Arial"/>
                <a:cs typeface="Arial"/>
              </a:rPr>
              <a:t> way </a:t>
            </a:r>
            <a:r>
              <a:rPr sz="2100" spc="-5" dirty="0">
                <a:latin typeface="Arial"/>
                <a:cs typeface="Arial"/>
              </a:rPr>
              <a:t>of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issue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of</a:t>
            </a:r>
            <a:r>
              <a:rPr sz="2100" spc="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fully paid </a:t>
            </a:r>
            <a:r>
              <a:rPr sz="2100" spc="-10" dirty="0">
                <a:latin typeface="Arial"/>
                <a:cs typeface="Arial"/>
              </a:rPr>
              <a:t>bonus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shares.</a:t>
            </a:r>
            <a:endParaRPr sz="21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3540" y="406400"/>
            <a:ext cx="677290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009999"/>
                </a:solidFill>
              </a:rPr>
              <a:t>Conditions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of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Redemption</a:t>
            </a:r>
            <a:r>
              <a:rPr sz="3200" spc="-20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(Contd.)</a:t>
            </a:r>
            <a:endParaRPr sz="3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414655" marR="5080" indent="-99060">
              <a:lnSpc>
                <a:spcPct val="100000"/>
              </a:lnSpc>
              <a:spcBef>
                <a:spcPts val="100"/>
              </a:spcBef>
            </a:pPr>
            <a:r>
              <a:rPr sz="2800" spc="-5" dirty="0"/>
              <a:t>Calculation of Capital Redemption Reserve </a:t>
            </a:r>
            <a:r>
              <a:rPr sz="2800" spc="-765" dirty="0"/>
              <a:t> </a:t>
            </a:r>
            <a:r>
              <a:rPr sz="2800" spc="-5" dirty="0"/>
              <a:t>(CRR)</a:t>
            </a:r>
            <a:r>
              <a:rPr sz="2800" spc="-10" dirty="0"/>
              <a:t> </a:t>
            </a:r>
            <a:r>
              <a:rPr sz="2800" spc="-5" dirty="0"/>
              <a:t>and</a:t>
            </a:r>
            <a:r>
              <a:rPr sz="2800" spc="-10" dirty="0"/>
              <a:t> Net</a:t>
            </a:r>
            <a:r>
              <a:rPr sz="2800" spc="5" dirty="0"/>
              <a:t> </a:t>
            </a:r>
            <a:r>
              <a:rPr sz="2800" spc="-10" dirty="0"/>
              <a:t>Proceeds </a:t>
            </a:r>
            <a:r>
              <a:rPr sz="2800" spc="-5" dirty="0"/>
              <a:t>from </a:t>
            </a:r>
            <a:r>
              <a:rPr sz="2800" spc="-10" dirty="0"/>
              <a:t>Fresh</a:t>
            </a:r>
            <a:r>
              <a:rPr sz="2800" spc="-5" dirty="0"/>
              <a:t> Issue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35940" y="161670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557020"/>
            <a:ext cx="7539355" cy="404367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CRR</a:t>
            </a:r>
            <a:r>
              <a:rPr sz="2400" b="1" spc="-4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required</a:t>
            </a:r>
            <a:endParaRPr sz="2400">
              <a:latin typeface="Arial"/>
              <a:cs typeface="Arial"/>
            </a:endParaRPr>
          </a:p>
          <a:p>
            <a:pPr marL="69850" marR="585470">
              <a:lnSpc>
                <a:spcPct val="100000"/>
              </a:lnSpc>
              <a:spcBef>
                <a:spcPts val="500"/>
              </a:spcBef>
            </a:pPr>
            <a:r>
              <a:rPr sz="2000" dirty="0">
                <a:latin typeface="Arial"/>
                <a:cs typeface="Arial"/>
              </a:rPr>
              <a:t>= </a:t>
            </a:r>
            <a:r>
              <a:rPr sz="2000" spc="-5" dirty="0">
                <a:latin typeface="Arial"/>
                <a:cs typeface="Arial"/>
              </a:rPr>
              <a:t>Nominal Value </a:t>
            </a:r>
            <a:r>
              <a:rPr sz="2000" dirty="0">
                <a:latin typeface="Arial"/>
                <a:cs typeface="Arial"/>
              </a:rPr>
              <a:t>of Preference Shares </a:t>
            </a:r>
            <a:r>
              <a:rPr sz="2000" spc="-5" dirty="0">
                <a:latin typeface="Arial"/>
                <a:cs typeface="Arial"/>
              </a:rPr>
              <a:t>to </a:t>
            </a:r>
            <a:r>
              <a:rPr sz="2000" dirty="0">
                <a:latin typeface="Arial"/>
                <a:cs typeface="Arial"/>
              </a:rPr>
              <a:t>be redeemed – Net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Proceeds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from </a:t>
            </a:r>
            <a:r>
              <a:rPr sz="2000" dirty="0">
                <a:latin typeface="Arial"/>
                <a:cs typeface="Arial"/>
              </a:rPr>
              <a:t>Fresh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Issue</a:t>
            </a:r>
            <a:r>
              <a:rPr sz="2000" spc="-5" dirty="0">
                <a:latin typeface="Arial"/>
                <a:cs typeface="Arial"/>
              </a:rPr>
              <a:t> of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Shares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Net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Proceeds</a:t>
            </a: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 from</a:t>
            </a:r>
            <a:r>
              <a:rPr sz="2400" b="1" spc="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Fresh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Issue 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of 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endParaRPr sz="2400">
              <a:latin typeface="Arial"/>
              <a:cs typeface="Arial"/>
            </a:endParaRPr>
          </a:p>
          <a:p>
            <a:pPr marL="69850" marR="6985">
              <a:lnSpc>
                <a:spcPct val="100000"/>
              </a:lnSpc>
              <a:spcBef>
                <a:spcPts val="500"/>
              </a:spcBef>
            </a:pPr>
            <a:r>
              <a:rPr sz="2000" dirty="0">
                <a:latin typeface="Arial"/>
                <a:cs typeface="Arial"/>
              </a:rPr>
              <a:t>= </a:t>
            </a:r>
            <a:r>
              <a:rPr sz="2000" spc="-5" dirty="0">
                <a:latin typeface="Arial"/>
                <a:cs typeface="Arial"/>
              </a:rPr>
              <a:t>Nominal Value </a:t>
            </a:r>
            <a:r>
              <a:rPr sz="2000" dirty="0">
                <a:latin typeface="Arial"/>
                <a:cs typeface="Arial"/>
              </a:rPr>
              <a:t>of Shares issued </a:t>
            </a:r>
            <a:r>
              <a:rPr sz="2000" spc="-5" dirty="0">
                <a:latin typeface="Arial"/>
                <a:cs typeface="Arial"/>
              </a:rPr>
              <a:t>(Premium </a:t>
            </a:r>
            <a:r>
              <a:rPr sz="2000" dirty="0">
                <a:latin typeface="Arial"/>
                <a:cs typeface="Arial"/>
              </a:rPr>
              <a:t>on such issue, if any,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is </a:t>
            </a:r>
            <a:r>
              <a:rPr sz="2000" dirty="0">
                <a:latin typeface="Arial"/>
                <a:cs typeface="Arial"/>
              </a:rPr>
              <a:t>to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be ignored)</a:t>
            </a:r>
            <a:endParaRPr sz="2000">
              <a:latin typeface="Arial"/>
              <a:cs typeface="Arial"/>
            </a:endParaRPr>
          </a:p>
          <a:p>
            <a:pPr marL="69850" marR="5080">
              <a:lnSpc>
                <a:spcPct val="100000"/>
              </a:lnSpc>
              <a:spcBef>
                <a:spcPts val="500"/>
              </a:spcBef>
            </a:pPr>
            <a:r>
              <a:rPr sz="2000" spc="-5" dirty="0">
                <a:latin typeface="Arial"/>
                <a:cs typeface="Arial"/>
              </a:rPr>
              <a:t>If </a:t>
            </a:r>
            <a:r>
              <a:rPr sz="2000" dirty="0">
                <a:latin typeface="Arial"/>
                <a:cs typeface="Arial"/>
              </a:rPr>
              <a:t>new shares issued </a:t>
            </a:r>
            <a:r>
              <a:rPr sz="2000" spc="-5" dirty="0">
                <a:latin typeface="Arial"/>
                <a:cs typeface="Arial"/>
              </a:rPr>
              <a:t>are partly paid, </a:t>
            </a:r>
            <a:r>
              <a:rPr sz="2000" dirty="0">
                <a:latin typeface="Arial"/>
                <a:cs typeface="Arial"/>
              </a:rPr>
              <a:t>then </a:t>
            </a:r>
            <a:r>
              <a:rPr sz="2000" spc="-5" dirty="0">
                <a:latin typeface="Arial"/>
                <a:cs typeface="Arial"/>
              </a:rPr>
              <a:t>only the paid </a:t>
            </a:r>
            <a:r>
              <a:rPr sz="2000" dirty="0">
                <a:latin typeface="Arial"/>
                <a:cs typeface="Arial"/>
              </a:rPr>
              <a:t>up nominal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amount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should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be considered.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Fresh Shares</a:t>
            </a:r>
            <a:r>
              <a:rPr sz="24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to</a:t>
            </a:r>
            <a:r>
              <a:rPr sz="24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be</a:t>
            </a:r>
            <a:r>
              <a:rPr sz="24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issued</a:t>
            </a:r>
            <a:endParaRPr sz="2400">
              <a:latin typeface="Arial"/>
              <a:cs typeface="Arial"/>
            </a:endParaRPr>
          </a:p>
          <a:p>
            <a:pPr marL="69850" marR="262255">
              <a:lnSpc>
                <a:spcPct val="100000"/>
              </a:lnSpc>
              <a:spcBef>
                <a:spcPts val="500"/>
              </a:spcBef>
            </a:pPr>
            <a:r>
              <a:rPr sz="2000" dirty="0">
                <a:latin typeface="Arial"/>
                <a:cs typeface="Arial"/>
              </a:rPr>
              <a:t>= </a:t>
            </a:r>
            <a:r>
              <a:rPr sz="2000" spc="-5" dirty="0">
                <a:latin typeface="Arial"/>
                <a:cs typeface="Arial"/>
              </a:rPr>
              <a:t>Nominal Value </a:t>
            </a:r>
            <a:r>
              <a:rPr sz="2000" dirty="0">
                <a:latin typeface="Arial"/>
                <a:cs typeface="Arial"/>
              </a:rPr>
              <a:t>of Preference Shares </a:t>
            </a:r>
            <a:r>
              <a:rPr sz="2000" spc="-5" dirty="0">
                <a:latin typeface="Arial"/>
                <a:cs typeface="Arial"/>
              </a:rPr>
              <a:t>to </a:t>
            </a:r>
            <a:r>
              <a:rPr sz="2000" dirty="0">
                <a:latin typeface="Arial"/>
                <a:cs typeface="Arial"/>
              </a:rPr>
              <a:t>be redeemed – </a:t>
            </a:r>
            <a:r>
              <a:rPr sz="2000" spc="-5" dirty="0">
                <a:latin typeface="Arial"/>
                <a:cs typeface="Arial"/>
              </a:rPr>
              <a:t>Profits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available for </a:t>
            </a:r>
            <a:r>
              <a:rPr sz="2000" dirty="0">
                <a:latin typeface="Arial"/>
                <a:cs typeface="Arial"/>
              </a:rPr>
              <a:t>CRR.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73177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51992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Illustration</a:t>
            </a:r>
            <a:r>
              <a:rPr spc="-35" dirty="0"/>
              <a:t> </a:t>
            </a:r>
            <a:r>
              <a:rPr spc="-5" dirty="0"/>
              <a:t>1:</a:t>
            </a:r>
          </a:p>
          <a:p>
            <a:pPr algn="ctr">
              <a:lnSpc>
                <a:spcPct val="100000"/>
              </a:lnSpc>
            </a:pPr>
            <a:r>
              <a:rPr sz="3200" spc="-5" dirty="0"/>
              <a:t>Calculate</a:t>
            </a:r>
            <a:r>
              <a:rPr sz="3200" spc="-10" dirty="0"/>
              <a:t> </a:t>
            </a:r>
            <a:r>
              <a:rPr sz="3200" dirty="0"/>
              <a:t>net</a:t>
            </a:r>
            <a:r>
              <a:rPr sz="3200" spc="-10" dirty="0"/>
              <a:t> </a:t>
            </a:r>
            <a:r>
              <a:rPr sz="3200" spc="-5" dirty="0"/>
              <a:t>proceeds</a:t>
            </a:r>
            <a:r>
              <a:rPr sz="3200" dirty="0"/>
              <a:t> </a:t>
            </a:r>
            <a:r>
              <a:rPr sz="3200" spc="-5" dirty="0"/>
              <a:t>from</a:t>
            </a:r>
            <a:r>
              <a:rPr sz="3200" spc="-10" dirty="0"/>
              <a:t> </a:t>
            </a:r>
            <a:r>
              <a:rPr sz="3200" dirty="0"/>
              <a:t>fresh </a:t>
            </a:r>
            <a:r>
              <a:rPr sz="3200" spc="-5" dirty="0"/>
              <a:t>issue: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816100"/>
            <a:ext cx="7960995" cy="4460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050" indent="-514350" algn="just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7050" algn="l"/>
              </a:tabLst>
            </a:pPr>
            <a:r>
              <a:rPr sz="2400" spc="-5" dirty="0">
                <a:latin typeface="Arial"/>
                <a:cs typeface="Arial"/>
              </a:rPr>
              <a:t>Issued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1,50,000 shares of Rs.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10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each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at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par</a:t>
            </a:r>
            <a:endParaRPr sz="2400">
              <a:latin typeface="Arial"/>
              <a:cs typeface="Arial"/>
            </a:endParaRPr>
          </a:p>
          <a:p>
            <a:pPr marL="527050" marR="5080" indent="-514350" algn="just">
              <a:lnSpc>
                <a:spcPct val="150000"/>
              </a:lnSpc>
              <a:spcBef>
                <a:spcPts val="600"/>
              </a:spcBef>
              <a:buAutoNum type="arabicPeriod"/>
              <a:tabLst>
                <a:tab pos="527050" algn="l"/>
              </a:tabLst>
            </a:pPr>
            <a:r>
              <a:rPr sz="2400" spc="-5" dirty="0">
                <a:latin typeface="Arial"/>
                <a:cs typeface="Arial"/>
              </a:rPr>
              <a:t>Issued 1,50,000 shares of Rs. 10 each at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premium of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Rs. </a:t>
            </a:r>
            <a:r>
              <a:rPr sz="2400" dirty="0">
                <a:latin typeface="Arial"/>
                <a:cs typeface="Arial"/>
              </a:rPr>
              <a:t>2</a:t>
            </a:r>
            <a:r>
              <a:rPr sz="2400" spc="-5" dirty="0">
                <a:latin typeface="Arial"/>
                <a:cs typeface="Arial"/>
              </a:rPr>
              <a:t> per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</a:t>
            </a:r>
            <a:endParaRPr sz="2400">
              <a:latin typeface="Arial"/>
              <a:cs typeface="Arial"/>
            </a:endParaRPr>
          </a:p>
          <a:p>
            <a:pPr marL="527050" marR="78740" indent="-514350" algn="just">
              <a:lnSpc>
                <a:spcPct val="150000"/>
              </a:lnSpc>
              <a:spcBef>
                <a:spcPts val="600"/>
              </a:spcBef>
              <a:buAutoNum type="arabicPeriod"/>
              <a:tabLst>
                <a:tab pos="527050" algn="l"/>
              </a:tabLst>
            </a:pPr>
            <a:r>
              <a:rPr sz="2400" spc="-5" dirty="0">
                <a:latin typeface="Arial"/>
                <a:cs typeface="Arial"/>
              </a:rPr>
              <a:t>Issued 1,50,000 shares of Rs. 10 each at par, </a:t>
            </a:r>
            <a:r>
              <a:rPr sz="2400" spc="-10" dirty="0">
                <a:latin typeface="Arial"/>
                <a:cs typeface="Arial"/>
              </a:rPr>
              <a:t>only </a:t>
            </a:r>
            <a:r>
              <a:rPr sz="2400" spc="-5" dirty="0">
                <a:latin typeface="Arial"/>
                <a:cs typeface="Arial"/>
              </a:rPr>
              <a:t>Rs.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8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called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and</a:t>
            </a:r>
            <a:r>
              <a:rPr sz="2400" spc="-5" dirty="0">
                <a:latin typeface="Arial"/>
                <a:cs typeface="Arial"/>
              </a:rPr>
              <a:t> paid.</a:t>
            </a:r>
            <a:endParaRPr sz="2400">
              <a:latin typeface="Arial"/>
              <a:cs typeface="Arial"/>
            </a:endParaRPr>
          </a:p>
          <a:p>
            <a:pPr marL="527050" marR="5080" indent="-514350" algn="just">
              <a:lnSpc>
                <a:spcPct val="150000"/>
              </a:lnSpc>
              <a:spcBef>
                <a:spcPts val="600"/>
              </a:spcBef>
              <a:buAutoNum type="arabicPeriod"/>
              <a:tabLst>
                <a:tab pos="527050" algn="l"/>
              </a:tabLst>
            </a:pPr>
            <a:r>
              <a:rPr sz="2400" spc="-5" dirty="0">
                <a:latin typeface="Arial"/>
                <a:cs typeface="Arial"/>
              </a:rPr>
              <a:t>Issued 1,50,000 shares of Rs. 10 each at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premium of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Rs. </a:t>
            </a:r>
            <a:r>
              <a:rPr sz="2400" dirty="0">
                <a:latin typeface="Arial"/>
                <a:cs typeface="Arial"/>
              </a:rPr>
              <a:t>2 </a:t>
            </a:r>
            <a:r>
              <a:rPr sz="2400" spc="-5" dirty="0">
                <a:latin typeface="Arial"/>
                <a:cs typeface="Arial"/>
              </a:rPr>
              <a:t>per share. Only Rs. </a:t>
            </a:r>
            <a:r>
              <a:rPr sz="2400" dirty="0">
                <a:latin typeface="Arial"/>
                <a:cs typeface="Arial"/>
              </a:rPr>
              <a:t>9 </a:t>
            </a:r>
            <a:r>
              <a:rPr sz="2400" spc="-10" dirty="0">
                <a:latin typeface="Arial"/>
                <a:cs typeface="Arial"/>
              </a:rPr>
              <a:t>including </a:t>
            </a:r>
            <a:r>
              <a:rPr sz="2400" dirty="0">
                <a:latin typeface="Arial"/>
                <a:cs typeface="Arial"/>
              </a:rPr>
              <a:t>premium </a:t>
            </a:r>
            <a:r>
              <a:rPr sz="2400" spc="-5" dirty="0">
                <a:latin typeface="Arial"/>
                <a:cs typeface="Arial"/>
              </a:rPr>
              <a:t>is called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and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paid.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Illustration</a:t>
            </a:r>
            <a:r>
              <a:rPr spc="-35" dirty="0"/>
              <a:t> </a:t>
            </a:r>
            <a:r>
              <a:rPr spc="-5" dirty="0"/>
              <a:t>1:</a:t>
            </a:r>
          </a:p>
          <a:p>
            <a:pPr algn="ctr">
              <a:lnSpc>
                <a:spcPct val="100000"/>
              </a:lnSpc>
            </a:pPr>
            <a:r>
              <a:rPr sz="3200" spc="-5" dirty="0"/>
              <a:t>Calculate</a:t>
            </a:r>
            <a:r>
              <a:rPr sz="3200" spc="-10" dirty="0"/>
              <a:t> </a:t>
            </a:r>
            <a:r>
              <a:rPr sz="3200" dirty="0"/>
              <a:t>net</a:t>
            </a:r>
            <a:r>
              <a:rPr sz="3200" spc="-10" dirty="0"/>
              <a:t> </a:t>
            </a:r>
            <a:r>
              <a:rPr sz="3200" spc="-5" dirty="0"/>
              <a:t>proceeds</a:t>
            </a:r>
            <a:r>
              <a:rPr sz="3200" dirty="0"/>
              <a:t> </a:t>
            </a:r>
            <a:r>
              <a:rPr sz="3200" spc="-5" dirty="0"/>
              <a:t>from</a:t>
            </a:r>
            <a:r>
              <a:rPr sz="3200" spc="-10" dirty="0"/>
              <a:t> </a:t>
            </a:r>
            <a:r>
              <a:rPr sz="3200" dirty="0"/>
              <a:t>fresh </a:t>
            </a:r>
            <a:r>
              <a:rPr sz="3200" spc="-5" dirty="0"/>
              <a:t>issue: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816100"/>
            <a:ext cx="2846705" cy="3722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Arial"/>
                <a:cs typeface="Arial"/>
              </a:rPr>
              <a:t>Answer: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350">
              <a:latin typeface="Arial"/>
              <a:cs typeface="Arial"/>
            </a:endParaRPr>
          </a:p>
          <a:p>
            <a:pPr marL="412750">
              <a:lnSpc>
                <a:spcPct val="100000"/>
              </a:lnSpc>
            </a:pPr>
            <a:r>
              <a:rPr sz="3200" dirty="0">
                <a:latin typeface="Arial"/>
                <a:cs typeface="Arial"/>
              </a:rPr>
              <a:t>(1</a:t>
            </a:r>
            <a:r>
              <a:rPr sz="3200" spc="5" dirty="0">
                <a:latin typeface="Arial"/>
                <a:cs typeface="Arial"/>
              </a:rPr>
              <a:t>)15</a:t>
            </a:r>
            <a:r>
              <a:rPr sz="3200" spc="-10" dirty="0">
                <a:latin typeface="Arial"/>
                <a:cs typeface="Arial"/>
              </a:rPr>
              <a:t>,</a:t>
            </a:r>
            <a:r>
              <a:rPr sz="3200" spc="5" dirty="0">
                <a:latin typeface="Arial"/>
                <a:cs typeface="Arial"/>
              </a:rPr>
              <a:t>00</a:t>
            </a:r>
            <a:r>
              <a:rPr sz="3200" spc="-5" dirty="0">
                <a:latin typeface="Arial"/>
                <a:cs typeface="Arial"/>
              </a:rPr>
              <a:t>,0</a:t>
            </a:r>
            <a:r>
              <a:rPr sz="3200" dirty="0">
                <a:latin typeface="Arial"/>
                <a:cs typeface="Arial"/>
              </a:rPr>
              <a:t>0</a:t>
            </a:r>
            <a:r>
              <a:rPr sz="3200" spc="5" dirty="0">
                <a:latin typeface="Arial"/>
                <a:cs typeface="Arial"/>
              </a:rPr>
              <a:t>0</a:t>
            </a:r>
            <a:r>
              <a:rPr sz="3200" dirty="0">
                <a:latin typeface="Arial"/>
                <a:cs typeface="Arial"/>
              </a:rPr>
              <a:t>;</a:t>
            </a:r>
            <a:endParaRPr sz="3200">
              <a:latin typeface="Arial"/>
              <a:cs typeface="Arial"/>
            </a:endParaRPr>
          </a:p>
          <a:p>
            <a:pPr marL="412750">
              <a:lnSpc>
                <a:spcPct val="100000"/>
              </a:lnSpc>
              <a:spcBef>
                <a:spcPts val="2720"/>
              </a:spcBef>
            </a:pPr>
            <a:r>
              <a:rPr sz="3200" dirty="0">
                <a:latin typeface="Arial"/>
                <a:cs typeface="Arial"/>
              </a:rPr>
              <a:t>(2</a:t>
            </a:r>
            <a:r>
              <a:rPr sz="3200" spc="5" dirty="0">
                <a:latin typeface="Arial"/>
                <a:cs typeface="Arial"/>
              </a:rPr>
              <a:t>)15</a:t>
            </a:r>
            <a:r>
              <a:rPr sz="3200" spc="-10" dirty="0">
                <a:latin typeface="Arial"/>
                <a:cs typeface="Arial"/>
              </a:rPr>
              <a:t>,</a:t>
            </a:r>
            <a:r>
              <a:rPr sz="3200" spc="5" dirty="0">
                <a:latin typeface="Arial"/>
                <a:cs typeface="Arial"/>
              </a:rPr>
              <a:t>00</a:t>
            </a:r>
            <a:r>
              <a:rPr sz="3200" spc="-5" dirty="0">
                <a:latin typeface="Arial"/>
                <a:cs typeface="Arial"/>
              </a:rPr>
              <a:t>,0</a:t>
            </a:r>
            <a:r>
              <a:rPr sz="3200" dirty="0">
                <a:latin typeface="Arial"/>
                <a:cs typeface="Arial"/>
              </a:rPr>
              <a:t>0</a:t>
            </a:r>
            <a:r>
              <a:rPr sz="3200" spc="5" dirty="0">
                <a:latin typeface="Arial"/>
                <a:cs typeface="Arial"/>
              </a:rPr>
              <a:t>0</a:t>
            </a:r>
            <a:r>
              <a:rPr sz="3200" dirty="0">
                <a:latin typeface="Arial"/>
                <a:cs typeface="Arial"/>
              </a:rPr>
              <a:t>;</a:t>
            </a:r>
            <a:endParaRPr sz="3200">
              <a:latin typeface="Arial"/>
              <a:cs typeface="Arial"/>
            </a:endParaRPr>
          </a:p>
          <a:p>
            <a:pPr marL="412750">
              <a:lnSpc>
                <a:spcPct val="100000"/>
              </a:lnSpc>
              <a:spcBef>
                <a:spcPts val="2710"/>
              </a:spcBef>
            </a:pPr>
            <a:r>
              <a:rPr sz="3200" dirty="0">
                <a:latin typeface="Arial"/>
                <a:cs typeface="Arial"/>
              </a:rPr>
              <a:t>(3</a:t>
            </a:r>
            <a:r>
              <a:rPr sz="3200" spc="5" dirty="0">
                <a:latin typeface="Arial"/>
                <a:cs typeface="Arial"/>
              </a:rPr>
              <a:t>)12</a:t>
            </a:r>
            <a:r>
              <a:rPr sz="3200" spc="-10" dirty="0">
                <a:latin typeface="Arial"/>
                <a:cs typeface="Arial"/>
              </a:rPr>
              <a:t>,</a:t>
            </a:r>
            <a:r>
              <a:rPr sz="3200" spc="5" dirty="0">
                <a:latin typeface="Arial"/>
                <a:cs typeface="Arial"/>
              </a:rPr>
              <a:t>00</a:t>
            </a:r>
            <a:r>
              <a:rPr sz="3200" spc="-5" dirty="0">
                <a:latin typeface="Arial"/>
                <a:cs typeface="Arial"/>
              </a:rPr>
              <a:t>,0</a:t>
            </a:r>
            <a:r>
              <a:rPr sz="3200" dirty="0">
                <a:latin typeface="Arial"/>
                <a:cs typeface="Arial"/>
              </a:rPr>
              <a:t>0</a:t>
            </a:r>
            <a:r>
              <a:rPr sz="3200" spc="5" dirty="0">
                <a:latin typeface="Arial"/>
                <a:cs typeface="Arial"/>
              </a:rPr>
              <a:t>0</a:t>
            </a:r>
            <a:r>
              <a:rPr sz="3200" dirty="0">
                <a:latin typeface="Arial"/>
                <a:cs typeface="Arial"/>
              </a:rPr>
              <a:t>;</a:t>
            </a:r>
            <a:endParaRPr sz="3200">
              <a:latin typeface="Arial"/>
              <a:cs typeface="Arial"/>
            </a:endParaRPr>
          </a:p>
          <a:p>
            <a:pPr marL="412750">
              <a:lnSpc>
                <a:spcPct val="100000"/>
              </a:lnSpc>
              <a:spcBef>
                <a:spcPts val="2720"/>
              </a:spcBef>
            </a:pPr>
            <a:r>
              <a:rPr sz="3200" dirty="0">
                <a:latin typeface="Arial"/>
                <a:cs typeface="Arial"/>
              </a:rPr>
              <a:t>(4</a:t>
            </a:r>
            <a:r>
              <a:rPr sz="3200" spc="5" dirty="0">
                <a:latin typeface="Arial"/>
                <a:cs typeface="Arial"/>
              </a:rPr>
              <a:t>)10</a:t>
            </a:r>
            <a:r>
              <a:rPr sz="3200" spc="-10" dirty="0">
                <a:latin typeface="Arial"/>
                <a:cs typeface="Arial"/>
              </a:rPr>
              <a:t>,</a:t>
            </a:r>
            <a:r>
              <a:rPr sz="3200" spc="5" dirty="0">
                <a:latin typeface="Arial"/>
                <a:cs typeface="Arial"/>
              </a:rPr>
              <a:t>50</a:t>
            </a:r>
            <a:r>
              <a:rPr sz="3200" spc="-5" dirty="0">
                <a:latin typeface="Arial"/>
                <a:cs typeface="Arial"/>
              </a:rPr>
              <a:t>,0</a:t>
            </a:r>
            <a:r>
              <a:rPr sz="3200" dirty="0">
                <a:latin typeface="Arial"/>
                <a:cs typeface="Arial"/>
              </a:rPr>
              <a:t>0</a:t>
            </a:r>
            <a:r>
              <a:rPr sz="3200" spc="5" dirty="0">
                <a:latin typeface="Arial"/>
                <a:cs typeface="Arial"/>
              </a:rPr>
              <a:t>0</a:t>
            </a:r>
            <a:r>
              <a:rPr sz="3200" dirty="0"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18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390" y="375920"/>
            <a:ext cx="757047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0033CC"/>
                </a:solidFill>
              </a:rPr>
              <a:t>Illustration</a:t>
            </a:r>
            <a:r>
              <a:rPr sz="3200" spc="-40" dirty="0">
                <a:solidFill>
                  <a:srgbClr val="0033CC"/>
                </a:solidFill>
              </a:rPr>
              <a:t> </a:t>
            </a:r>
            <a:r>
              <a:rPr sz="3200" dirty="0">
                <a:solidFill>
                  <a:srgbClr val="0033CC"/>
                </a:solidFill>
              </a:rPr>
              <a:t>2</a:t>
            </a:r>
            <a:endParaRPr sz="3200"/>
          </a:p>
          <a:p>
            <a:pPr algn="ctr">
              <a:lnSpc>
                <a:spcPct val="100000"/>
              </a:lnSpc>
            </a:pPr>
            <a:r>
              <a:rPr sz="2200" b="0" spc="-5" dirty="0">
                <a:solidFill>
                  <a:srgbClr val="000000"/>
                </a:solidFill>
                <a:latin typeface="Arial"/>
                <a:cs typeface="Arial"/>
              </a:rPr>
              <a:t>Calculate</a:t>
            </a:r>
            <a:r>
              <a:rPr sz="2200" b="0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200" b="0" spc="-5" dirty="0">
                <a:solidFill>
                  <a:srgbClr val="000000"/>
                </a:solidFill>
                <a:latin typeface="Arial"/>
                <a:cs typeface="Arial"/>
              </a:rPr>
              <a:t>the amount</a:t>
            </a:r>
            <a:r>
              <a:rPr sz="2200" b="0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200" b="0" spc="-5" dirty="0">
                <a:solidFill>
                  <a:srgbClr val="000000"/>
                </a:solidFill>
                <a:latin typeface="Arial"/>
                <a:cs typeface="Arial"/>
              </a:rPr>
              <a:t>of CRR</a:t>
            </a:r>
            <a:r>
              <a:rPr sz="2200" b="0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200" b="0" spc="-5" dirty="0">
                <a:solidFill>
                  <a:srgbClr val="000000"/>
                </a:solidFill>
                <a:latin typeface="Arial"/>
                <a:cs typeface="Arial"/>
              </a:rPr>
              <a:t>required</a:t>
            </a:r>
            <a:r>
              <a:rPr sz="22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200" b="0" spc="-5" dirty="0">
                <a:solidFill>
                  <a:srgbClr val="000000"/>
                </a:solidFill>
                <a:latin typeface="Arial"/>
                <a:cs typeface="Arial"/>
              </a:rPr>
              <a:t>in the</a:t>
            </a:r>
            <a:r>
              <a:rPr sz="22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200" b="0" spc="-5" dirty="0">
                <a:solidFill>
                  <a:srgbClr val="000000"/>
                </a:solidFill>
                <a:latin typeface="Arial"/>
                <a:cs typeface="Arial"/>
              </a:rPr>
              <a:t>following</a:t>
            </a:r>
            <a:r>
              <a:rPr sz="2200" b="0" dirty="0">
                <a:solidFill>
                  <a:srgbClr val="000000"/>
                </a:solidFill>
                <a:latin typeface="Arial"/>
                <a:cs typeface="Arial"/>
              </a:rPr>
              <a:t> cases:</a:t>
            </a:r>
            <a:endParaRPr sz="2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2869" y="1609090"/>
            <a:ext cx="3880485" cy="195580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921385">
              <a:lnSpc>
                <a:spcPts val="2230"/>
              </a:lnSpc>
              <a:spcBef>
                <a:spcPts val="315"/>
              </a:spcBef>
            </a:pP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Preference</a:t>
            </a:r>
            <a:r>
              <a:rPr sz="20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r>
              <a:rPr sz="2000" b="1" spc="-2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to</a:t>
            </a:r>
            <a:r>
              <a:rPr sz="20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Be </a:t>
            </a:r>
            <a:r>
              <a:rPr sz="2000" b="1" spc="-54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redeemed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55"/>
              </a:spcBef>
            </a:pPr>
            <a:r>
              <a:rPr sz="2000" dirty="0">
                <a:latin typeface="Arial"/>
                <a:cs typeface="Arial"/>
              </a:rPr>
              <a:t>Rs.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12,00,000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at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par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150000"/>
              </a:lnSpc>
              <a:spcBef>
                <a:spcPts val="70"/>
              </a:spcBef>
            </a:pPr>
            <a:r>
              <a:rPr sz="2000" dirty="0">
                <a:latin typeface="Arial"/>
                <a:cs typeface="Arial"/>
              </a:rPr>
              <a:t>Rs. </a:t>
            </a:r>
            <a:r>
              <a:rPr sz="2000" spc="-5" dirty="0">
                <a:latin typeface="Arial"/>
                <a:cs typeface="Arial"/>
              </a:rPr>
              <a:t>15,00,000 </a:t>
            </a:r>
            <a:r>
              <a:rPr sz="2000" dirty="0">
                <a:latin typeface="Arial"/>
                <a:cs typeface="Arial"/>
              </a:rPr>
              <a:t>at a </a:t>
            </a:r>
            <a:r>
              <a:rPr sz="2000" spc="-5" dirty="0">
                <a:latin typeface="Arial"/>
                <a:cs typeface="Arial"/>
              </a:rPr>
              <a:t>premium </a:t>
            </a:r>
            <a:r>
              <a:rPr sz="2000" dirty="0">
                <a:latin typeface="Arial"/>
                <a:cs typeface="Arial"/>
              </a:rPr>
              <a:t>of </a:t>
            </a:r>
            <a:r>
              <a:rPr sz="2000" spc="-5" dirty="0">
                <a:latin typeface="Arial"/>
                <a:cs typeface="Arial"/>
              </a:rPr>
              <a:t>5%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Rs.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12,00,000</a:t>
            </a:r>
            <a:r>
              <a:rPr sz="2000" dirty="0">
                <a:latin typeface="Arial"/>
                <a:cs typeface="Arial"/>
              </a:rPr>
              <a:t> at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par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87670" y="1609090"/>
            <a:ext cx="3089910" cy="223901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98170">
              <a:lnSpc>
                <a:spcPts val="2230"/>
              </a:lnSpc>
              <a:spcBef>
                <a:spcPts val="315"/>
              </a:spcBef>
            </a:pP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Fresh</a:t>
            </a:r>
            <a:r>
              <a:rPr sz="20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issue</a:t>
            </a:r>
            <a:r>
              <a:rPr sz="2000" b="1" spc="-2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of</a:t>
            </a:r>
            <a:r>
              <a:rPr sz="20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share </a:t>
            </a:r>
            <a:r>
              <a:rPr sz="2000" b="1" spc="-54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capital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55"/>
              </a:spcBef>
            </a:pPr>
            <a:r>
              <a:rPr sz="2000" dirty="0">
                <a:latin typeface="Arial"/>
                <a:cs typeface="Arial"/>
              </a:rPr>
              <a:t>Rs.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10,00,000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at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par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70"/>
              </a:spcBef>
            </a:pPr>
            <a:r>
              <a:rPr sz="2000" dirty="0">
                <a:latin typeface="Arial"/>
                <a:cs typeface="Arial"/>
              </a:rPr>
              <a:t>Rs.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10,00,000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at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par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ts val="2230"/>
              </a:lnSpc>
              <a:spcBef>
                <a:spcPts val="1415"/>
              </a:spcBef>
            </a:pPr>
            <a:r>
              <a:rPr sz="2000" dirty="0">
                <a:latin typeface="Arial"/>
                <a:cs typeface="Arial"/>
              </a:rPr>
              <a:t>Rs.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9,00,000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at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premium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of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10%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4669" y="2150109"/>
            <a:ext cx="238125" cy="1414780"/>
          </a:xfrm>
          <a:prstGeom prst="rect">
            <a:avLst/>
          </a:prstGeom>
        </p:spPr>
        <p:txBody>
          <a:bodyPr vert="horz" wrap="square" lIns="0" tIns="1739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70"/>
              </a:spcBef>
            </a:pPr>
            <a:r>
              <a:rPr sz="2000" spc="5" dirty="0">
                <a:latin typeface="Arial"/>
                <a:cs typeface="Arial"/>
              </a:rPr>
              <a:t>1</a:t>
            </a:r>
            <a:r>
              <a:rPr sz="200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70"/>
              </a:spcBef>
            </a:pPr>
            <a:r>
              <a:rPr sz="2000" spc="5" dirty="0">
                <a:latin typeface="Arial"/>
                <a:cs typeface="Arial"/>
              </a:rPr>
              <a:t>2</a:t>
            </a:r>
            <a:r>
              <a:rPr sz="200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000" spc="5" dirty="0">
                <a:latin typeface="Arial"/>
                <a:cs typeface="Arial"/>
              </a:rPr>
              <a:t>3</a:t>
            </a:r>
            <a:r>
              <a:rPr sz="200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2869" y="3784600"/>
            <a:ext cx="1466215" cy="93980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</a:pP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Answer: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000" dirty="0">
                <a:latin typeface="Arial"/>
                <a:cs typeface="Arial"/>
              </a:rPr>
              <a:t>Rs.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2,00,000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4669" y="4394200"/>
            <a:ext cx="238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latin typeface="Arial"/>
                <a:cs typeface="Arial"/>
              </a:rPr>
              <a:t>1</a:t>
            </a:r>
            <a:r>
              <a:rPr sz="200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4669" y="5003800"/>
            <a:ext cx="238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latin typeface="Arial"/>
                <a:cs typeface="Arial"/>
              </a:rPr>
              <a:t>2</a:t>
            </a:r>
            <a:r>
              <a:rPr sz="200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2869" y="5003800"/>
            <a:ext cx="14662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Rs.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5,00,000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4669" y="5571490"/>
            <a:ext cx="238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latin typeface="Arial"/>
                <a:cs typeface="Arial"/>
              </a:rPr>
              <a:t>3</a:t>
            </a:r>
            <a:r>
              <a:rPr sz="200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72869" y="5571490"/>
            <a:ext cx="14662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Rs.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3,00,000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7210" y="337820"/>
            <a:ext cx="298386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Journal</a:t>
            </a:r>
            <a:r>
              <a:rPr sz="3200" spc="-55" dirty="0"/>
              <a:t> </a:t>
            </a:r>
            <a:r>
              <a:rPr sz="3200" spc="-5" dirty="0"/>
              <a:t>Entries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101089"/>
            <a:ext cx="7640955" cy="29400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27050" marR="5080" indent="-514350" algn="just">
              <a:lnSpc>
                <a:spcPct val="149900"/>
              </a:lnSpc>
              <a:spcBef>
                <a:spcPts val="90"/>
              </a:spcBef>
              <a:buAutoNum type="arabicPeriod"/>
              <a:tabLst>
                <a:tab pos="527050" algn="l"/>
              </a:tabLst>
            </a:pPr>
            <a:r>
              <a:rPr sz="2800" dirty="0">
                <a:solidFill>
                  <a:srgbClr val="001F5F"/>
                </a:solidFill>
                <a:latin typeface="Arial"/>
                <a:cs typeface="Arial"/>
              </a:rPr>
              <a:t>If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redeemable preference </a:t>
            </a:r>
            <a:r>
              <a:rPr sz="2800" dirty="0">
                <a:solidFill>
                  <a:srgbClr val="001F5F"/>
                </a:solidFill>
                <a:latin typeface="Arial"/>
                <a:cs typeface="Arial"/>
              </a:rPr>
              <a:t>shares are not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fully </a:t>
            </a:r>
            <a:r>
              <a:rPr sz="2800" spc="-76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paid, then </a:t>
            </a:r>
            <a:r>
              <a:rPr sz="2800" dirty="0">
                <a:solidFill>
                  <a:srgbClr val="001F5F"/>
                </a:solidFill>
                <a:latin typeface="Arial"/>
                <a:cs typeface="Arial"/>
              </a:rPr>
              <a:t>to </a:t>
            </a:r>
            <a:r>
              <a:rPr sz="2800" spc="5" dirty="0">
                <a:solidFill>
                  <a:srgbClr val="001F5F"/>
                </a:solidFill>
                <a:latin typeface="Arial"/>
                <a:cs typeface="Arial"/>
              </a:rPr>
              <a:t>make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them fully paid, </a:t>
            </a:r>
            <a:r>
              <a:rPr sz="2800" dirty="0">
                <a:solidFill>
                  <a:srgbClr val="001F5F"/>
                </a:solidFill>
                <a:latin typeface="Arial"/>
                <a:cs typeface="Arial"/>
              </a:rPr>
              <a:t>a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final call </a:t>
            </a:r>
            <a:r>
              <a:rPr sz="2800" spc="-76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should</a:t>
            </a:r>
            <a:r>
              <a:rPr sz="2800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be </a:t>
            </a:r>
            <a:r>
              <a:rPr sz="2800" dirty="0">
                <a:solidFill>
                  <a:srgbClr val="001F5F"/>
                </a:solidFill>
                <a:latin typeface="Arial"/>
                <a:cs typeface="Arial"/>
              </a:rPr>
              <a:t>made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 and received:</a:t>
            </a:r>
            <a:endParaRPr sz="2800">
              <a:latin typeface="Arial"/>
              <a:cs typeface="Arial"/>
            </a:endParaRPr>
          </a:p>
          <a:p>
            <a:pPr marL="960755" marR="1566545" lvl="1" indent="-960755">
              <a:lnSpc>
                <a:spcPct val="139600"/>
              </a:lnSpc>
              <a:spcBef>
                <a:spcPts val="1150"/>
              </a:spcBef>
              <a:buAutoNum type="alphaLcParenBoth"/>
              <a:tabLst>
                <a:tab pos="960755" algn="l"/>
                <a:tab pos="961390" algn="l"/>
                <a:tab pos="5725795" algn="l"/>
              </a:tabLst>
            </a:pPr>
            <a:r>
              <a:rPr sz="2000" dirty="0">
                <a:latin typeface="Arial"/>
                <a:cs typeface="Arial"/>
              </a:rPr>
              <a:t>Pr</a:t>
            </a:r>
            <a:r>
              <a:rPr sz="2000" spc="5" dirty="0">
                <a:latin typeface="Arial"/>
                <a:cs typeface="Arial"/>
              </a:rPr>
              <a:t>e</a:t>
            </a:r>
            <a:r>
              <a:rPr sz="2000" spc="-10" dirty="0">
                <a:latin typeface="Arial"/>
                <a:cs typeface="Arial"/>
              </a:rPr>
              <a:t>f</a:t>
            </a:r>
            <a:r>
              <a:rPr sz="2000" dirty="0">
                <a:latin typeface="Arial"/>
                <a:cs typeface="Arial"/>
              </a:rPr>
              <a:t>.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</a:t>
            </a:r>
            <a:r>
              <a:rPr sz="2000" spc="5" dirty="0">
                <a:latin typeface="Arial"/>
                <a:cs typeface="Arial"/>
              </a:rPr>
              <a:t>h</a:t>
            </a:r>
            <a:r>
              <a:rPr sz="2000" spc="-5" dirty="0">
                <a:latin typeface="Arial"/>
                <a:cs typeface="Arial"/>
              </a:rPr>
              <a:t>a</a:t>
            </a:r>
            <a:r>
              <a:rPr sz="2000" spc="10" dirty="0">
                <a:latin typeface="Arial"/>
                <a:cs typeface="Arial"/>
              </a:rPr>
              <a:t>r</a:t>
            </a:r>
            <a:r>
              <a:rPr sz="2000" dirty="0">
                <a:latin typeface="Arial"/>
                <a:cs typeface="Arial"/>
              </a:rPr>
              <a:t>e </a:t>
            </a:r>
            <a:r>
              <a:rPr sz="2000" spc="-5" dirty="0">
                <a:latin typeface="Arial"/>
                <a:cs typeface="Arial"/>
              </a:rPr>
              <a:t>F</a:t>
            </a:r>
            <a:r>
              <a:rPr sz="2000" spc="-10" dirty="0">
                <a:latin typeface="Arial"/>
                <a:cs typeface="Arial"/>
              </a:rPr>
              <a:t>i</a:t>
            </a:r>
            <a:r>
              <a:rPr sz="2000" spc="5" dirty="0">
                <a:latin typeface="Arial"/>
                <a:cs typeface="Arial"/>
              </a:rPr>
              <a:t>na</a:t>
            </a:r>
            <a:r>
              <a:rPr sz="2000" dirty="0">
                <a:latin typeface="Arial"/>
                <a:cs typeface="Arial"/>
              </a:rPr>
              <a:t>l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</a:t>
            </a:r>
            <a:r>
              <a:rPr sz="2000" spc="5" dirty="0">
                <a:latin typeface="Arial"/>
                <a:cs typeface="Arial"/>
              </a:rPr>
              <a:t>a</a:t>
            </a:r>
            <a:r>
              <a:rPr sz="2000" spc="-5" dirty="0">
                <a:latin typeface="Arial"/>
                <a:cs typeface="Arial"/>
              </a:rPr>
              <a:t>l</a:t>
            </a:r>
            <a:r>
              <a:rPr sz="2000" dirty="0">
                <a:latin typeface="Arial"/>
                <a:cs typeface="Arial"/>
              </a:rPr>
              <a:t>l</a:t>
            </a:r>
            <a:r>
              <a:rPr sz="2000" spc="-5" dirty="0">
                <a:latin typeface="Arial"/>
                <a:cs typeface="Arial"/>
              </a:rPr>
              <a:t> A</a:t>
            </a:r>
            <a:r>
              <a:rPr sz="2000" spc="-10" dirty="0">
                <a:latin typeface="Arial"/>
                <a:cs typeface="Arial"/>
              </a:rPr>
              <a:t>/</a:t>
            </a:r>
            <a:r>
              <a:rPr sz="2000" dirty="0">
                <a:latin typeface="Arial"/>
                <a:cs typeface="Arial"/>
              </a:rPr>
              <a:t>c	Dr.  To</a:t>
            </a:r>
            <a:r>
              <a:rPr sz="2000" spc="-5" dirty="0">
                <a:latin typeface="Arial"/>
                <a:cs typeface="Arial"/>
              </a:rPr>
              <a:t> Pref.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</a:t>
            </a:r>
            <a:r>
              <a:rPr sz="2000" spc="-5" dirty="0">
                <a:latin typeface="Arial"/>
                <a:cs typeface="Arial"/>
              </a:rPr>
              <a:t> Capital 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9469" y="4384040"/>
            <a:ext cx="4346575" cy="876300"/>
          </a:xfrm>
          <a:prstGeom prst="rect">
            <a:avLst/>
          </a:prstGeom>
        </p:spPr>
        <p:txBody>
          <a:bodyPr vert="horz" wrap="square" lIns="0" tIns="133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0"/>
              </a:spcBef>
              <a:tabLst>
                <a:tab pos="657225" algn="l"/>
              </a:tabLst>
            </a:pPr>
            <a:r>
              <a:rPr sz="2000" dirty="0">
                <a:latin typeface="Arial"/>
                <a:cs typeface="Arial"/>
              </a:rPr>
              <a:t>(b)	Bank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1115060">
              <a:lnSpc>
                <a:spcPct val="100000"/>
              </a:lnSpc>
              <a:spcBef>
                <a:spcPts val="950"/>
              </a:spcBef>
            </a:pPr>
            <a:r>
              <a:rPr sz="2000" dirty="0">
                <a:latin typeface="Arial"/>
                <a:cs typeface="Arial"/>
              </a:rPr>
              <a:t>To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Pref.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</a:t>
            </a:r>
            <a:r>
              <a:rPr sz="2000" spc="-5" dirty="0">
                <a:latin typeface="Arial"/>
                <a:cs typeface="Arial"/>
              </a:rPr>
              <a:t> Final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Call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49670" y="4504690"/>
            <a:ext cx="365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4560" y="467359"/>
            <a:ext cx="7290434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585460" algn="l"/>
              </a:tabLst>
            </a:pPr>
            <a:r>
              <a:rPr sz="4000" spc="-15" dirty="0">
                <a:solidFill>
                  <a:srgbClr val="009999"/>
                </a:solidFill>
              </a:rPr>
              <a:t>Meaning</a:t>
            </a:r>
            <a:r>
              <a:rPr sz="4000" spc="10" dirty="0">
                <a:solidFill>
                  <a:srgbClr val="009999"/>
                </a:solidFill>
              </a:rPr>
              <a:t> </a:t>
            </a:r>
            <a:r>
              <a:rPr sz="4000" spc="-10" dirty="0">
                <a:solidFill>
                  <a:srgbClr val="009999"/>
                </a:solidFill>
              </a:rPr>
              <a:t>of</a:t>
            </a:r>
            <a:r>
              <a:rPr sz="4000" spc="15" dirty="0">
                <a:solidFill>
                  <a:srgbClr val="009999"/>
                </a:solidFill>
              </a:rPr>
              <a:t> </a:t>
            </a:r>
            <a:r>
              <a:rPr sz="4000" spc="-10" dirty="0">
                <a:solidFill>
                  <a:srgbClr val="009999"/>
                </a:solidFill>
              </a:rPr>
              <a:t>Preference	Shares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8066405" cy="4169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30225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Arial"/>
                <a:cs typeface="Arial"/>
              </a:rPr>
              <a:t>Preference shares are those shares which have </a:t>
            </a:r>
            <a:r>
              <a:rPr sz="2400" dirty="0">
                <a:latin typeface="Arial"/>
                <a:cs typeface="Arial"/>
              </a:rPr>
              <a:t>the two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preferential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rights:</a:t>
            </a:r>
            <a:endParaRPr sz="24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latin typeface="Arial"/>
                <a:cs typeface="Arial"/>
              </a:rPr>
              <a:t>(1)A </a:t>
            </a:r>
            <a:r>
              <a:rPr sz="2400" spc="-5" dirty="0">
                <a:latin typeface="Arial"/>
                <a:cs typeface="Arial"/>
              </a:rPr>
              <a:t>right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receive </a:t>
            </a:r>
            <a:r>
              <a:rPr sz="2400" spc="-10" dirty="0">
                <a:latin typeface="Arial"/>
                <a:cs typeface="Arial"/>
              </a:rPr>
              <a:t>dividend </a:t>
            </a:r>
            <a:r>
              <a:rPr sz="2400" spc="-5" dirty="0">
                <a:latin typeface="Arial"/>
                <a:cs typeface="Arial"/>
              </a:rPr>
              <a:t>at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10" dirty="0">
                <a:latin typeface="Arial"/>
                <a:cs typeface="Arial"/>
              </a:rPr>
              <a:t>given </a:t>
            </a:r>
            <a:r>
              <a:rPr sz="2400" dirty="0">
                <a:latin typeface="Arial"/>
                <a:cs typeface="Arial"/>
              </a:rPr>
              <a:t>rate </a:t>
            </a:r>
            <a:r>
              <a:rPr sz="2400" spc="-5" dirty="0">
                <a:latin typeface="Arial"/>
                <a:cs typeface="Arial"/>
              </a:rPr>
              <a:t>before </a:t>
            </a:r>
            <a:r>
              <a:rPr sz="2400" spc="-10" dirty="0">
                <a:latin typeface="Arial"/>
                <a:cs typeface="Arial"/>
              </a:rPr>
              <a:t>any 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dividend </a:t>
            </a:r>
            <a:r>
              <a:rPr sz="2400" spc="-5" dirty="0">
                <a:latin typeface="Arial"/>
                <a:cs typeface="Arial"/>
              </a:rPr>
              <a:t>is </a:t>
            </a:r>
            <a:r>
              <a:rPr sz="2400" spc="-10" dirty="0">
                <a:latin typeface="Arial"/>
                <a:cs typeface="Arial"/>
              </a:rPr>
              <a:t>paid </a:t>
            </a:r>
            <a:r>
              <a:rPr sz="2400" spc="-5" dirty="0">
                <a:latin typeface="Arial"/>
                <a:cs typeface="Arial"/>
              </a:rPr>
              <a:t>on </a:t>
            </a:r>
            <a:r>
              <a:rPr sz="2400" spc="-10" dirty="0">
                <a:latin typeface="Arial"/>
                <a:cs typeface="Arial"/>
              </a:rPr>
              <a:t>equity </a:t>
            </a:r>
            <a:r>
              <a:rPr sz="2400" spc="-5" dirty="0">
                <a:latin typeface="Arial"/>
                <a:cs typeface="Arial"/>
              </a:rPr>
              <a:t>shares; subject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declaration by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 </a:t>
            </a:r>
            <a:r>
              <a:rPr sz="2400" dirty="0">
                <a:latin typeface="Arial"/>
                <a:cs typeface="Arial"/>
              </a:rPr>
              <a:t>company. </a:t>
            </a:r>
            <a:r>
              <a:rPr sz="2400" spc="-5" dirty="0">
                <a:latin typeface="Arial"/>
                <a:cs typeface="Arial"/>
              </a:rPr>
              <a:t>Rate of </a:t>
            </a:r>
            <a:r>
              <a:rPr sz="2400" spc="-10" dirty="0">
                <a:latin typeface="Arial"/>
                <a:cs typeface="Arial"/>
              </a:rPr>
              <a:t>dividend </a:t>
            </a:r>
            <a:r>
              <a:rPr sz="2400" spc="-5" dirty="0">
                <a:latin typeface="Arial"/>
                <a:cs typeface="Arial"/>
              </a:rPr>
              <a:t>is mentioned on the face of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 share certificate.</a:t>
            </a:r>
            <a:endParaRPr sz="2400" dirty="0">
              <a:latin typeface="Arial"/>
              <a:cs typeface="Arial"/>
            </a:endParaRPr>
          </a:p>
          <a:p>
            <a:pPr marL="412750" marR="3180715" algn="just">
              <a:lnSpc>
                <a:spcPts val="3600"/>
              </a:lnSpc>
              <a:spcBef>
                <a:spcPts val="309"/>
              </a:spcBef>
            </a:pPr>
            <a:r>
              <a:rPr sz="2000" spc="-5" dirty="0">
                <a:solidFill>
                  <a:srgbClr val="0033CC"/>
                </a:solidFill>
                <a:latin typeface="Arial"/>
                <a:cs typeface="Arial"/>
              </a:rPr>
              <a:t>For example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– 12% Preference Shares. </a:t>
            </a:r>
            <a:r>
              <a:rPr sz="2000" spc="-55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Here,</a:t>
            </a:r>
            <a:r>
              <a:rPr sz="2000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12%</a:t>
            </a:r>
            <a:r>
              <a:rPr sz="2000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33CC"/>
                </a:solidFill>
                <a:latin typeface="Arial"/>
                <a:cs typeface="Arial"/>
              </a:rPr>
              <a:t>is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33CC"/>
                </a:solidFill>
                <a:latin typeface="Arial"/>
                <a:cs typeface="Arial"/>
              </a:rPr>
              <a:t>rate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of</a:t>
            </a:r>
            <a:r>
              <a:rPr sz="2000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dividend.</a:t>
            </a:r>
            <a:endParaRPr sz="2000" dirty="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880"/>
              </a:spcBef>
            </a:pPr>
            <a:r>
              <a:rPr sz="2400" dirty="0" smtClean="0">
                <a:latin typeface="Arial"/>
                <a:cs typeface="Arial"/>
              </a:rPr>
              <a:t>(</a:t>
            </a:r>
            <a:r>
              <a:rPr lang="en-IN" sz="2400" dirty="0" smtClean="0">
                <a:latin typeface="Arial"/>
                <a:cs typeface="Arial"/>
              </a:rPr>
              <a:t>2</a:t>
            </a:r>
            <a:r>
              <a:rPr sz="2400" dirty="0" smtClean="0">
                <a:latin typeface="Arial"/>
                <a:cs typeface="Arial"/>
              </a:rPr>
              <a:t>)A</a:t>
            </a:r>
            <a:r>
              <a:rPr sz="2400" spc="5" dirty="0" smtClean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right</a:t>
            </a:r>
            <a:r>
              <a:rPr sz="2400" dirty="0">
                <a:latin typeface="Arial"/>
                <a:cs typeface="Arial"/>
              </a:rPr>
              <a:t> to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repayment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of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capital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before</a:t>
            </a:r>
            <a:r>
              <a:rPr sz="2400" spc="66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equity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shareholders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at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</a:t>
            </a:r>
            <a:r>
              <a:rPr sz="2400" dirty="0">
                <a:latin typeface="Arial"/>
                <a:cs typeface="Arial"/>
              </a:rPr>
              <a:t> time </a:t>
            </a:r>
            <a:r>
              <a:rPr sz="2400" spc="-5" dirty="0">
                <a:latin typeface="Arial"/>
                <a:cs typeface="Arial"/>
              </a:rPr>
              <a:t>of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liquidation</a:t>
            </a:r>
            <a:r>
              <a:rPr sz="2400" spc="-5" dirty="0">
                <a:latin typeface="Arial"/>
                <a:cs typeface="Arial"/>
              </a:rPr>
              <a:t> of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company.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lang="en-IN" spc="-5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7210" y="337820"/>
            <a:ext cx="298386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Journal</a:t>
            </a:r>
            <a:r>
              <a:rPr sz="3200" spc="-55" dirty="0"/>
              <a:t> </a:t>
            </a:r>
            <a:r>
              <a:rPr sz="3200" spc="-5" dirty="0"/>
              <a:t>Entries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313179"/>
            <a:ext cx="7783830" cy="2874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spcBef>
                <a:spcPts val="100"/>
              </a:spcBef>
              <a:buAutoNum type="arabicPeriod" startAt="2"/>
              <a:tabLst>
                <a:tab pos="526415" algn="l"/>
                <a:tab pos="527050" algn="l"/>
              </a:tabLst>
            </a:pPr>
            <a:r>
              <a:rPr sz="2800" dirty="0">
                <a:solidFill>
                  <a:srgbClr val="001F5F"/>
                </a:solidFill>
                <a:latin typeface="Arial"/>
                <a:cs typeface="Arial"/>
              </a:rPr>
              <a:t>If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there </a:t>
            </a:r>
            <a:r>
              <a:rPr sz="2800" dirty="0">
                <a:solidFill>
                  <a:srgbClr val="001F5F"/>
                </a:solidFill>
                <a:latin typeface="Arial"/>
                <a:cs typeface="Arial"/>
              </a:rPr>
              <a:t>is</a:t>
            </a:r>
            <a:r>
              <a:rPr sz="2800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calls-in-arrear</a:t>
            </a:r>
            <a:r>
              <a:rPr sz="280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on</a:t>
            </a:r>
            <a:r>
              <a:rPr sz="2800" dirty="0">
                <a:solidFill>
                  <a:srgbClr val="001F5F"/>
                </a:solidFill>
                <a:latin typeface="Arial"/>
                <a:cs typeface="Arial"/>
              </a:rPr>
              <a:t> some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shares:</a:t>
            </a:r>
            <a:endParaRPr sz="2800">
              <a:latin typeface="Arial"/>
              <a:cs typeface="Arial"/>
            </a:endParaRPr>
          </a:p>
          <a:p>
            <a:pPr marL="661670" lvl="1" indent="-191770">
              <a:lnSpc>
                <a:spcPct val="100000"/>
              </a:lnSpc>
              <a:spcBef>
                <a:spcPts val="2040"/>
              </a:spcBef>
              <a:buChar char="•"/>
              <a:tabLst>
                <a:tab pos="661670" algn="l"/>
              </a:tabLst>
            </a:pP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EITHER such</a:t>
            </a:r>
            <a:r>
              <a:rPr sz="24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amount shall </a:t>
            </a:r>
            <a:r>
              <a:rPr sz="2400" spc="-10" dirty="0">
                <a:solidFill>
                  <a:srgbClr val="001F5F"/>
                </a:solidFill>
                <a:latin typeface="Arial"/>
                <a:cs typeface="Arial"/>
              </a:rPr>
              <a:t>be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 received,</a:t>
            </a:r>
            <a:endParaRPr sz="2400">
              <a:latin typeface="Arial"/>
              <a:cs typeface="Arial"/>
            </a:endParaRPr>
          </a:p>
          <a:p>
            <a:pPr marL="469900" marR="5080" lvl="1">
              <a:lnSpc>
                <a:spcPct val="150000"/>
              </a:lnSpc>
              <a:spcBef>
                <a:spcPts val="590"/>
              </a:spcBef>
              <a:buChar char="•"/>
              <a:tabLst>
                <a:tab pos="661670" algn="l"/>
              </a:tabLst>
            </a:pP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OR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 such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shares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shall be</a:t>
            </a:r>
            <a:r>
              <a:rPr sz="240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forfeited and then re-issued </a:t>
            </a:r>
            <a:r>
              <a:rPr sz="2400" spc="-6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before</a:t>
            </a:r>
            <a:r>
              <a:rPr sz="24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redemption.</a:t>
            </a:r>
            <a:endParaRPr sz="2400">
              <a:latin typeface="Arial"/>
              <a:cs typeface="Arial"/>
            </a:endParaRPr>
          </a:p>
          <a:p>
            <a:pPr marL="661670" lvl="1" indent="-191770">
              <a:lnSpc>
                <a:spcPct val="100000"/>
              </a:lnSpc>
              <a:spcBef>
                <a:spcPts val="2040"/>
              </a:spcBef>
              <a:buChar char="•"/>
              <a:tabLst>
                <a:tab pos="661670" algn="l"/>
              </a:tabLst>
            </a:pP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Entries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shall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be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passed</a:t>
            </a:r>
            <a:r>
              <a:rPr sz="2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001F5F"/>
                </a:solidFill>
                <a:latin typeface="Arial"/>
                <a:cs typeface="Arial"/>
              </a:rPr>
              <a:t>accordingly.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21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41550" y="337820"/>
            <a:ext cx="46532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Journal</a:t>
            </a:r>
            <a:r>
              <a:rPr sz="3200" spc="-35" dirty="0"/>
              <a:t> </a:t>
            </a:r>
            <a:r>
              <a:rPr sz="3200" spc="-5" dirty="0"/>
              <a:t>Entries</a:t>
            </a:r>
            <a:r>
              <a:rPr sz="3200" spc="-15" dirty="0"/>
              <a:t> </a:t>
            </a:r>
            <a:r>
              <a:rPr sz="3200" spc="-5" dirty="0"/>
              <a:t>(Contd.)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10869" y="1031240"/>
            <a:ext cx="6488430" cy="1979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5465" marR="5080" indent="-533400">
              <a:lnSpc>
                <a:spcPct val="139600"/>
              </a:lnSpc>
              <a:spcBef>
                <a:spcPts val="100"/>
              </a:spcBef>
              <a:tabLst>
                <a:tab pos="545465" algn="l"/>
                <a:tab pos="1207770" algn="l"/>
                <a:tab pos="1956435" algn="l"/>
                <a:tab pos="2451100" algn="l"/>
                <a:tab pos="5047615" algn="l"/>
                <a:tab pos="5542280" algn="l"/>
              </a:tabLst>
            </a:pP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3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.	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F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o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r	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sa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l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e	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o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f	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a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s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s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e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t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s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/i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n</a:t>
            </a:r>
            <a:r>
              <a:rPr sz="2000" b="1" spc="-25" dirty="0">
                <a:solidFill>
                  <a:srgbClr val="0033CC"/>
                </a:solidFill>
                <a:latin typeface="Arial"/>
                <a:cs typeface="Arial"/>
              </a:rPr>
              <a:t>v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e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s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t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me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n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ts	to	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arr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a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n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g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e 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redemption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300">
              <a:latin typeface="Arial"/>
              <a:cs typeface="Arial"/>
            </a:endParaRPr>
          </a:p>
          <a:p>
            <a:pPr marL="545465">
              <a:lnSpc>
                <a:spcPct val="100000"/>
              </a:lnSpc>
              <a:spcBef>
                <a:spcPts val="5"/>
              </a:spcBef>
              <a:tabLst>
                <a:tab pos="5923915" algn="l"/>
              </a:tabLst>
            </a:pPr>
            <a:r>
              <a:rPr sz="2000" spc="-5" dirty="0">
                <a:latin typeface="Arial"/>
                <a:cs typeface="Arial"/>
              </a:rPr>
              <a:t>Bank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A/c	</a:t>
            </a: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  <a:p>
            <a:pPr marL="1003300">
              <a:lnSpc>
                <a:spcPct val="100000"/>
              </a:lnSpc>
              <a:spcBef>
                <a:spcPts val="124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Assets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or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Investment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27093" y="1151890"/>
            <a:ext cx="11969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45819" algn="l"/>
              </a:tabLst>
            </a:pP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c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a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s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h	f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or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0869" y="3284220"/>
            <a:ext cx="6011545" cy="2016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5465" marR="142875" indent="-533400">
              <a:lnSpc>
                <a:spcPct val="139200"/>
              </a:lnSpc>
              <a:spcBef>
                <a:spcPts val="100"/>
              </a:spcBef>
              <a:buChar char="*"/>
              <a:tabLst>
                <a:tab pos="545465" algn="l"/>
                <a:tab pos="546100" algn="l"/>
              </a:tabLst>
            </a:pPr>
            <a:r>
              <a:rPr sz="2000" dirty="0">
                <a:latin typeface="Arial"/>
                <a:cs typeface="Arial"/>
              </a:rPr>
              <a:t>Any loss on sale of </a:t>
            </a:r>
            <a:r>
              <a:rPr sz="2000" spc="-5" dirty="0">
                <a:latin typeface="Arial"/>
                <a:cs typeface="Arial"/>
              </a:rPr>
              <a:t>assets/investments </a:t>
            </a:r>
            <a:r>
              <a:rPr sz="2000" dirty="0">
                <a:latin typeface="Arial"/>
                <a:cs typeface="Arial"/>
              </a:rPr>
              <a:t>shall </a:t>
            </a:r>
            <a:r>
              <a:rPr sz="2000" spc="-5" dirty="0">
                <a:latin typeface="Arial"/>
                <a:cs typeface="Arial"/>
              </a:rPr>
              <a:t>be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debited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Surplus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(Profit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and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Loss</a:t>
            </a:r>
            <a:r>
              <a:rPr sz="2000" spc="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A/c).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*"/>
            </a:pPr>
            <a:endParaRPr sz="2000">
              <a:latin typeface="Arial"/>
              <a:cs typeface="Arial"/>
            </a:endParaRPr>
          </a:p>
          <a:p>
            <a:pPr marL="545465" marR="5080" indent="-533400">
              <a:lnSpc>
                <a:spcPct val="139200"/>
              </a:lnSpc>
              <a:buChar char="*"/>
              <a:tabLst>
                <a:tab pos="545465" algn="l"/>
                <a:tab pos="546100" algn="l"/>
              </a:tabLst>
            </a:pPr>
            <a:r>
              <a:rPr sz="2000" dirty="0">
                <a:latin typeface="Arial"/>
                <a:cs typeface="Arial"/>
              </a:rPr>
              <a:t>Any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Profit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on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sale</a:t>
            </a:r>
            <a:r>
              <a:rPr sz="2000" dirty="0">
                <a:latin typeface="Arial"/>
                <a:cs typeface="Arial"/>
              </a:rPr>
              <a:t> of</a:t>
            </a:r>
            <a:r>
              <a:rPr sz="2000" spc="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assets/investments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shall</a:t>
            </a:r>
            <a:r>
              <a:rPr sz="2000" spc="-5" dirty="0">
                <a:latin typeface="Arial"/>
                <a:cs typeface="Arial"/>
              </a:rPr>
              <a:t> be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credited to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Capital </a:t>
            </a:r>
            <a:r>
              <a:rPr sz="2000" dirty="0">
                <a:latin typeface="Arial"/>
                <a:cs typeface="Arial"/>
              </a:rPr>
              <a:t>Reserve.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22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41550" y="337820"/>
            <a:ext cx="46532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Journal</a:t>
            </a:r>
            <a:r>
              <a:rPr sz="3200" spc="-35" dirty="0"/>
              <a:t> </a:t>
            </a:r>
            <a:r>
              <a:rPr sz="3200" spc="-5" dirty="0"/>
              <a:t>Entries</a:t>
            </a:r>
            <a:r>
              <a:rPr sz="3200" spc="-15" dirty="0"/>
              <a:t> </a:t>
            </a:r>
            <a:r>
              <a:rPr sz="3200" spc="-5" dirty="0"/>
              <a:t>(Contd.)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10869" y="1151890"/>
            <a:ext cx="6276975" cy="2564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4.	For</a:t>
            </a:r>
            <a:r>
              <a:rPr sz="20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issue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of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debentures,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if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any</a:t>
            </a:r>
            <a:endParaRPr sz="2000">
              <a:latin typeface="Arial"/>
              <a:cs typeface="Arial"/>
            </a:endParaRPr>
          </a:p>
          <a:p>
            <a:pPr marL="545465">
              <a:lnSpc>
                <a:spcPct val="100000"/>
              </a:lnSpc>
              <a:spcBef>
                <a:spcPts val="1930"/>
              </a:spcBef>
              <a:tabLst>
                <a:tab pos="5923915" algn="l"/>
              </a:tabLst>
            </a:pPr>
            <a:r>
              <a:rPr sz="2000" spc="-5" dirty="0">
                <a:latin typeface="Arial"/>
                <a:cs typeface="Arial"/>
              </a:rPr>
              <a:t>B</a:t>
            </a:r>
            <a:r>
              <a:rPr sz="2000" spc="5" dirty="0">
                <a:latin typeface="Arial"/>
                <a:cs typeface="Arial"/>
              </a:rPr>
              <a:t>a</a:t>
            </a:r>
            <a:r>
              <a:rPr sz="2000" spc="-5" dirty="0">
                <a:latin typeface="Arial"/>
                <a:cs typeface="Arial"/>
              </a:rPr>
              <a:t>n</a:t>
            </a:r>
            <a:r>
              <a:rPr sz="2000" dirty="0">
                <a:latin typeface="Arial"/>
                <a:cs typeface="Arial"/>
              </a:rPr>
              <a:t>k A</a:t>
            </a:r>
            <a:r>
              <a:rPr sz="2000" spc="-20" dirty="0">
                <a:latin typeface="Arial"/>
                <a:cs typeface="Arial"/>
              </a:rPr>
              <a:t>/</a:t>
            </a:r>
            <a:r>
              <a:rPr sz="2000" dirty="0">
                <a:latin typeface="Arial"/>
                <a:cs typeface="Arial"/>
              </a:rPr>
              <a:t>c	Dr.</a:t>
            </a:r>
            <a:endParaRPr sz="2000">
              <a:latin typeface="Arial"/>
              <a:cs typeface="Arial"/>
            </a:endParaRPr>
          </a:p>
          <a:p>
            <a:pPr marL="1003300">
              <a:lnSpc>
                <a:spcPct val="100000"/>
              </a:lnSpc>
              <a:spcBef>
                <a:spcPts val="154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Debentures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Application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550">
              <a:latin typeface="Arial"/>
              <a:cs typeface="Arial"/>
            </a:endParaRPr>
          </a:p>
          <a:p>
            <a:pPr marL="545465">
              <a:lnSpc>
                <a:spcPct val="100000"/>
              </a:lnSpc>
              <a:tabLst>
                <a:tab pos="5923915" algn="l"/>
              </a:tabLst>
            </a:pPr>
            <a:r>
              <a:rPr sz="2000" dirty="0">
                <a:latin typeface="Arial"/>
                <a:cs typeface="Arial"/>
              </a:rPr>
              <a:t>D</a:t>
            </a:r>
            <a:r>
              <a:rPr sz="2000" spc="5" dirty="0">
                <a:latin typeface="Arial"/>
                <a:cs typeface="Arial"/>
              </a:rPr>
              <a:t>e</a:t>
            </a:r>
            <a:r>
              <a:rPr sz="2000" spc="-5" dirty="0">
                <a:latin typeface="Arial"/>
                <a:cs typeface="Arial"/>
              </a:rPr>
              <a:t>b</a:t>
            </a:r>
            <a:r>
              <a:rPr sz="2000" spc="5" dirty="0">
                <a:latin typeface="Arial"/>
                <a:cs typeface="Arial"/>
              </a:rPr>
              <a:t>e</a:t>
            </a:r>
            <a:r>
              <a:rPr sz="2000" spc="-5" dirty="0">
                <a:latin typeface="Arial"/>
                <a:cs typeface="Arial"/>
              </a:rPr>
              <a:t>n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5" dirty="0">
                <a:latin typeface="Arial"/>
                <a:cs typeface="Arial"/>
              </a:rPr>
              <a:t>u</a:t>
            </a:r>
            <a:r>
              <a:rPr sz="2000" spc="10" dirty="0">
                <a:latin typeface="Arial"/>
                <a:cs typeface="Arial"/>
              </a:rPr>
              <a:t>r</a:t>
            </a:r>
            <a:r>
              <a:rPr sz="2000" spc="-5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s </a:t>
            </a:r>
            <a:r>
              <a:rPr sz="2000" spc="-5" dirty="0">
                <a:latin typeface="Arial"/>
                <a:cs typeface="Arial"/>
              </a:rPr>
              <a:t>A</a:t>
            </a:r>
            <a:r>
              <a:rPr sz="2000" spc="5" dirty="0">
                <a:latin typeface="Arial"/>
                <a:cs typeface="Arial"/>
              </a:rPr>
              <a:t>p</a:t>
            </a:r>
            <a:r>
              <a:rPr sz="2000" spc="-5" dirty="0">
                <a:latin typeface="Arial"/>
                <a:cs typeface="Arial"/>
              </a:rPr>
              <a:t>p</a:t>
            </a:r>
            <a:r>
              <a:rPr sz="2000" dirty="0">
                <a:latin typeface="Arial"/>
                <a:cs typeface="Arial"/>
              </a:rPr>
              <a:t>l</a:t>
            </a:r>
            <a:r>
              <a:rPr sz="2000" spc="-5" dirty="0">
                <a:latin typeface="Arial"/>
                <a:cs typeface="Arial"/>
              </a:rPr>
              <a:t>i</a:t>
            </a:r>
            <a:r>
              <a:rPr sz="2000" spc="5" dirty="0">
                <a:latin typeface="Arial"/>
                <a:cs typeface="Arial"/>
              </a:rPr>
              <a:t>c</a:t>
            </a:r>
            <a:r>
              <a:rPr sz="2000" spc="-5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5" dirty="0">
                <a:latin typeface="Arial"/>
                <a:cs typeface="Arial"/>
              </a:rPr>
              <a:t>i</a:t>
            </a:r>
            <a:r>
              <a:rPr sz="2000" spc="5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n </a:t>
            </a:r>
            <a:r>
              <a:rPr sz="2000" spc="-5" dirty="0">
                <a:latin typeface="Arial"/>
                <a:cs typeface="Arial"/>
              </a:rPr>
              <a:t>A</a:t>
            </a:r>
            <a:r>
              <a:rPr sz="2000" spc="-10" dirty="0">
                <a:latin typeface="Arial"/>
                <a:cs typeface="Arial"/>
              </a:rPr>
              <a:t>/</a:t>
            </a:r>
            <a:r>
              <a:rPr sz="2000" dirty="0">
                <a:latin typeface="Arial"/>
                <a:cs typeface="Arial"/>
              </a:rPr>
              <a:t>c	Dr.</a:t>
            </a:r>
            <a:endParaRPr sz="2000">
              <a:latin typeface="Arial"/>
              <a:cs typeface="Arial"/>
            </a:endParaRPr>
          </a:p>
          <a:p>
            <a:pPr marL="1003300">
              <a:lnSpc>
                <a:spcPct val="100000"/>
              </a:lnSpc>
              <a:spcBef>
                <a:spcPts val="154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Debentures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23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41550" y="337820"/>
            <a:ext cx="46532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Journal</a:t>
            </a:r>
            <a:r>
              <a:rPr sz="3200" spc="-35" dirty="0"/>
              <a:t> </a:t>
            </a:r>
            <a:r>
              <a:rPr sz="3200" spc="-5" dirty="0"/>
              <a:t>Entries</a:t>
            </a:r>
            <a:r>
              <a:rPr sz="3200" spc="-15" dirty="0"/>
              <a:t> </a:t>
            </a:r>
            <a:r>
              <a:rPr sz="3200" spc="-5" dirty="0"/>
              <a:t>(Contd.)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12140" y="1015238"/>
            <a:ext cx="6537325" cy="1230630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5"/>
              </a:spcBef>
              <a:tabLst>
                <a:tab pos="545465" algn="l"/>
              </a:tabLst>
            </a:pPr>
            <a:r>
              <a:rPr sz="2200" b="1" dirty="0">
                <a:solidFill>
                  <a:srgbClr val="0033CC"/>
                </a:solidFill>
                <a:latin typeface="Arial"/>
                <a:cs typeface="Arial"/>
              </a:rPr>
              <a:t>5.	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For</a:t>
            </a:r>
            <a:r>
              <a:rPr sz="22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issue of new</a:t>
            </a:r>
            <a:r>
              <a:rPr sz="2200" b="1" spc="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shares,</a:t>
            </a:r>
            <a:r>
              <a:rPr sz="22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if any</a:t>
            </a:r>
            <a:endParaRPr sz="2200">
              <a:latin typeface="Arial"/>
              <a:cs typeface="Arial"/>
            </a:endParaRPr>
          </a:p>
          <a:p>
            <a:pPr marL="546100">
              <a:lnSpc>
                <a:spcPct val="100000"/>
              </a:lnSpc>
              <a:spcBef>
                <a:spcPts val="960"/>
              </a:spcBef>
              <a:tabLst>
                <a:tab pos="6184265" algn="l"/>
              </a:tabLst>
            </a:pPr>
            <a:r>
              <a:rPr sz="2000" spc="-5" dirty="0">
                <a:latin typeface="Arial"/>
                <a:cs typeface="Arial"/>
              </a:rPr>
              <a:t>B</a:t>
            </a:r>
            <a:r>
              <a:rPr sz="2000" spc="5" dirty="0">
                <a:latin typeface="Arial"/>
                <a:cs typeface="Arial"/>
              </a:rPr>
              <a:t>a</a:t>
            </a:r>
            <a:r>
              <a:rPr sz="2000" spc="-5" dirty="0">
                <a:latin typeface="Arial"/>
                <a:cs typeface="Arial"/>
              </a:rPr>
              <a:t>n</a:t>
            </a:r>
            <a:r>
              <a:rPr sz="2000" dirty="0">
                <a:latin typeface="Arial"/>
                <a:cs typeface="Arial"/>
              </a:rPr>
              <a:t>k A</a:t>
            </a:r>
            <a:r>
              <a:rPr sz="2000" spc="-10" dirty="0">
                <a:latin typeface="Arial"/>
                <a:cs typeface="Arial"/>
              </a:rPr>
              <a:t>/</a:t>
            </a:r>
            <a:r>
              <a:rPr sz="2000" dirty="0">
                <a:latin typeface="Arial"/>
                <a:cs typeface="Arial"/>
              </a:rPr>
              <a:t>c	Dr.</a:t>
            </a:r>
            <a:endParaRPr sz="2000">
              <a:latin typeface="Arial"/>
              <a:cs typeface="Arial"/>
            </a:endParaRPr>
          </a:p>
          <a:p>
            <a:pPr marL="1003300">
              <a:lnSpc>
                <a:spcPct val="100000"/>
              </a:lnSpc>
              <a:spcBef>
                <a:spcPts val="3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Application</a:t>
            </a:r>
            <a:r>
              <a:rPr sz="2000" dirty="0">
                <a:latin typeface="Arial"/>
                <a:cs typeface="Arial"/>
              </a:rPr>
              <a:t> &amp;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Allotment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140" y="2440940"/>
            <a:ext cx="5586730" cy="341376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003300" marR="1236345" indent="-457200">
              <a:lnSpc>
                <a:spcPct val="101200"/>
              </a:lnSpc>
              <a:spcBef>
                <a:spcPts val="70"/>
              </a:spcBef>
            </a:pPr>
            <a:r>
              <a:rPr sz="2000" spc="-5" dirty="0">
                <a:latin typeface="Arial"/>
                <a:cs typeface="Arial"/>
              </a:rPr>
              <a:t>Share Application </a:t>
            </a:r>
            <a:r>
              <a:rPr sz="2000" dirty="0">
                <a:latin typeface="Arial"/>
                <a:cs typeface="Arial"/>
              </a:rPr>
              <a:t>&amp; </a:t>
            </a:r>
            <a:r>
              <a:rPr sz="2000" spc="-5" dirty="0">
                <a:latin typeface="Arial"/>
                <a:cs typeface="Arial"/>
              </a:rPr>
              <a:t>Allotment A/c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Capital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1003300">
              <a:lnSpc>
                <a:spcPct val="100000"/>
              </a:lnSpc>
              <a:spcBef>
                <a:spcPts val="3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Securities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Premium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(if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any)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  <a:tabLst>
                <a:tab pos="545465" algn="l"/>
              </a:tabLst>
            </a:pPr>
            <a:r>
              <a:rPr sz="2200" b="1" dirty="0">
                <a:solidFill>
                  <a:srgbClr val="0033CC"/>
                </a:solidFill>
                <a:latin typeface="Arial"/>
                <a:cs typeface="Arial"/>
              </a:rPr>
              <a:t>6.	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For</a:t>
            </a:r>
            <a:r>
              <a:rPr sz="2200" b="1" spc="-2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making</a:t>
            </a:r>
            <a:r>
              <a:rPr sz="22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due</a:t>
            </a:r>
            <a:r>
              <a:rPr sz="22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redemption</a:t>
            </a:r>
            <a:endParaRPr sz="2200">
              <a:latin typeface="Arial"/>
              <a:cs typeface="Arial"/>
            </a:endParaRPr>
          </a:p>
          <a:p>
            <a:pPr marL="546100">
              <a:lnSpc>
                <a:spcPct val="100000"/>
              </a:lnSpc>
              <a:spcBef>
                <a:spcPts val="1310"/>
              </a:spcBef>
            </a:pPr>
            <a:r>
              <a:rPr sz="2000" dirty="0">
                <a:latin typeface="Arial"/>
                <a:cs typeface="Arial"/>
              </a:rPr>
              <a:t>Redeemable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Pref.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Capital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546100" marR="5080">
              <a:lnSpc>
                <a:spcPts val="2230"/>
              </a:lnSpc>
              <a:spcBef>
                <a:spcPts val="245"/>
              </a:spcBef>
            </a:pPr>
            <a:r>
              <a:rPr sz="2000" spc="-5" dirty="0">
                <a:latin typeface="Arial"/>
                <a:cs typeface="Arial"/>
              </a:rPr>
              <a:t>*Premium on </a:t>
            </a:r>
            <a:r>
              <a:rPr sz="2000" dirty="0">
                <a:latin typeface="Arial"/>
                <a:cs typeface="Arial"/>
              </a:rPr>
              <a:t>Redemption </a:t>
            </a:r>
            <a:r>
              <a:rPr sz="2000" spc="-5" dirty="0">
                <a:latin typeface="Arial"/>
                <a:cs typeface="Arial"/>
              </a:rPr>
              <a:t>on </a:t>
            </a:r>
            <a:r>
              <a:rPr sz="2000" dirty="0">
                <a:latin typeface="Arial"/>
                <a:cs typeface="Arial"/>
              </a:rPr>
              <a:t>of </a:t>
            </a:r>
            <a:r>
              <a:rPr sz="2000" spc="-5" dirty="0">
                <a:latin typeface="Arial"/>
                <a:cs typeface="Arial"/>
              </a:rPr>
              <a:t>Pref. </a:t>
            </a:r>
            <a:r>
              <a:rPr sz="2000" dirty="0">
                <a:latin typeface="Arial"/>
                <a:cs typeface="Arial"/>
              </a:rPr>
              <a:t>Shares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1003300">
              <a:lnSpc>
                <a:spcPts val="2385"/>
              </a:lnSpc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Preference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Shareholders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546100" marR="662940">
              <a:lnSpc>
                <a:spcPts val="2230"/>
              </a:lnSpc>
              <a:spcBef>
                <a:spcPts val="245"/>
              </a:spcBef>
            </a:pPr>
            <a:r>
              <a:rPr sz="2000" dirty="0">
                <a:latin typeface="Arial"/>
                <a:cs typeface="Arial"/>
              </a:rPr>
              <a:t>*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If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preference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shares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are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redeemed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at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premium.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84340" y="2440940"/>
            <a:ext cx="365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84340" y="4032250"/>
            <a:ext cx="365125" cy="638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24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41550" y="337820"/>
            <a:ext cx="46532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Journal</a:t>
            </a:r>
            <a:r>
              <a:rPr sz="3200" spc="-35" dirty="0"/>
              <a:t> </a:t>
            </a:r>
            <a:r>
              <a:rPr sz="3200" spc="-5" dirty="0"/>
              <a:t>Entries</a:t>
            </a:r>
            <a:r>
              <a:rPr sz="3200" spc="-15" dirty="0"/>
              <a:t> </a:t>
            </a:r>
            <a:r>
              <a:rPr sz="3200" spc="-5" dirty="0"/>
              <a:t>(Contd.)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10869" y="1151890"/>
            <a:ext cx="61525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7.	For</a:t>
            </a:r>
            <a:r>
              <a:rPr sz="20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0033CC"/>
                </a:solidFill>
                <a:latin typeface="Arial"/>
                <a:cs typeface="Arial"/>
              </a:rPr>
              <a:t>writing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off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Premium</a:t>
            </a:r>
            <a:r>
              <a:rPr sz="20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on</a:t>
            </a:r>
            <a:r>
              <a:rPr sz="20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Redemption, if any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4269" y="1732280"/>
            <a:ext cx="4549775" cy="19773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888489">
              <a:lnSpc>
                <a:spcPct val="109400"/>
              </a:lnSpc>
              <a:spcBef>
                <a:spcPts val="105"/>
              </a:spcBef>
            </a:pPr>
            <a:r>
              <a:rPr sz="2000" spc="-5" dirty="0">
                <a:latin typeface="Arial"/>
                <a:cs typeface="Arial"/>
              </a:rPr>
              <a:t>Securities Premium A/c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Capital </a:t>
            </a:r>
            <a:r>
              <a:rPr sz="2000" dirty="0">
                <a:latin typeface="Arial"/>
                <a:cs typeface="Arial"/>
              </a:rPr>
              <a:t>Reserve </a:t>
            </a:r>
            <a:r>
              <a:rPr sz="2000" spc="-5" dirty="0">
                <a:latin typeface="Arial"/>
                <a:cs typeface="Arial"/>
              </a:rPr>
              <a:t>A/c* </a:t>
            </a:r>
            <a:r>
              <a:rPr sz="2000" dirty="0">
                <a:latin typeface="Arial"/>
                <a:cs typeface="Arial"/>
              </a:rPr>
              <a:t> General Reserve </a:t>
            </a:r>
            <a:r>
              <a:rPr sz="2000" spc="-5" dirty="0">
                <a:latin typeface="Arial"/>
                <a:cs typeface="Arial"/>
              </a:rPr>
              <a:t>A/c 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Surplus A/c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ts val="2315"/>
              </a:lnSpc>
              <a:spcBef>
                <a:spcPts val="229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Premium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on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Redemption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of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Pref.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2315"/>
              </a:lnSpc>
            </a:pPr>
            <a:r>
              <a:rPr sz="2000" dirty="0">
                <a:latin typeface="Arial"/>
                <a:cs typeface="Arial"/>
              </a:rPr>
              <a:t>Shares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22719" y="1732280"/>
            <a:ext cx="365125" cy="136017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0869" y="3884929"/>
            <a:ext cx="5752465" cy="117983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545465" marR="5080" indent="-533400" algn="just">
              <a:lnSpc>
                <a:spcPts val="2230"/>
              </a:lnSpc>
              <a:spcBef>
                <a:spcPts val="315"/>
              </a:spcBef>
            </a:pPr>
            <a:r>
              <a:rPr sz="2000" dirty="0">
                <a:latin typeface="Arial"/>
                <a:cs typeface="Arial"/>
              </a:rPr>
              <a:t>*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Above</a:t>
            </a:r>
            <a:r>
              <a:rPr sz="2000" dirty="0">
                <a:latin typeface="Arial"/>
                <a:cs typeface="Arial"/>
              </a:rPr>
              <a:t> order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or</a:t>
            </a:r>
            <a:r>
              <a:rPr sz="2000" dirty="0">
                <a:latin typeface="Arial"/>
                <a:cs typeface="Arial"/>
              </a:rPr>
              <a:t> preference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is</a:t>
            </a:r>
            <a:r>
              <a:rPr sz="2000" spc="5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not</a:t>
            </a:r>
            <a:r>
              <a:rPr sz="2000" spc="55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legally </a:t>
            </a:r>
            <a:r>
              <a:rPr sz="2000" dirty="0">
                <a:latin typeface="Arial"/>
                <a:cs typeface="Arial"/>
              </a:rPr>
              <a:t> required. </a:t>
            </a:r>
            <a:r>
              <a:rPr sz="2000" spc="-5" dirty="0">
                <a:latin typeface="Arial"/>
                <a:cs typeface="Arial"/>
              </a:rPr>
              <a:t>It </a:t>
            </a:r>
            <a:r>
              <a:rPr sz="2000" dirty="0">
                <a:latin typeface="Arial"/>
                <a:cs typeface="Arial"/>
              </a:rPr>
              <a:t>is desirable </a:t>
            </a:r>
            <a:r>
              <a:rPr sz="2000" spc="-5" dirty="0">
                <a:latin typeface="Arial"/>
                <a:cs typeface="Arial"/>
              </a:rPr>
              <a:t>that minimum </a:t>
            </a:r>
            <a:r>
              <a:rPr sz="2000" dirty="0">
                <a:latin typeface="Arial"/>
                <a:cs typeface="Arial"/>
              </a:rPr>
              <a:t>use of 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free </a:t>
            </a:r>
            <a:r>
              <a:rPr sz="2000" dirty="0">
                <a:latin typeface="Arial"/>
                <a:cs typeface="Arial"/>
              </a:rPr>
              <a:t>reserve or </a:t>
            </a:r>
            <a:r>
              <a:rPr sz="2000" spc="-5" dirty="0">
                <a:latin typeface="Arial"/>
                <a:cs typeface="Arial"/>
              </a:rPr>
              <a:t>divisible profits is </a:t>
            </a:r>
            <a:r>
              <a:rPr sz="2000" dirty="0">
                <a:latin typeface="Arial"/>
                <a:cs typeface="Arial"/>
              </a:rPr>
              <a:t>made </a:t>
            </a:r>
            <a:r>
              <a:rPr sz="2000" spc="-5" dirty="0">
                <a:latin typeface="Arial"/>
                <a:cs typeface="Arial"/>
              </a:rPr>
              <a:t>for this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purpose.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0869" y="5219700"/>
            <a:ext cx="12446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*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4269" y="5068570"/>
            <a:ext cx="5217795" cy="61341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080">
              <a:lnSpc>
                <a:spcPts val="2230"/>
              </a:lnSpc>
              <a:spcBef>
                <a:spcPts val="315"/>
              </a:spcBef>
            </a:pPr>
            <a:r>
              <a:rPr sz="2000" spc="-5" dirty="0">
                <a:solidFill>
                  <a:srgbClr val="0033CC"/>
                </a:solidFill>
                <a:latin typeface="Arial"/>
                <a:cs typeface="Arial"/>
              </a:rPr>
              <a:t>Capital</a:t>
            </a:r>
            <a:r>
              <a:rPr sz="2000" spc="28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reserve</a:t>
            </a:r>
            <a:r>
              <a:rPr sz="2000" spc="28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33CC"/>
                </a:solidFill>
                <a:latin typeface="Arial"/>
                <a:cs typeface="Arial"/>
              </a:rPr>
              <a:t>(profit)</a:t>
            </a:r>
            <a:r>
              <a:rPr sz="2000" spc="27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can</a:t>
            </a:r>
            <a:r>
              <a:rPr sz="2000" spc="27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33CC"/>
                </a:solidFill>
                <a:latin typeface="Arial"/>
                <a:cs typeface="Arial"/>
              </a:rPr>
              <a:t>be</a:t>
            </a:r>
            <a:r>
              <a:rPr sz="2000" spc="28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used</a:t>
            </a:r>
            <a:r>
              <a:rPr sz="2000" spc="27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only</a:t>
            </a:r>
            <a:r>
              <a:rPr sz="2000" spc="27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if</a:t>
            </a:r>
            <a:r>
              <a:rPr sz="2000" spc="27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33CC"/>
                </a:solidFill>
                <a:latin typeface="Arial"/>
                <a:cs typeface="Arial"/>
              </a:rPr>
              <a:t>it </a:t>
            </a:r>
            <a:r>
              <a:rPr sz="2000" spc="-54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033CC"/>
                </a:solidFill>
                <a:latin typeface="Arial"/>
                <a:cs typeface="Arial"/>
              </a:rPr>
              <a:t>was</a:t>
            </a:r>
            <a:r>
              <a:rPr sz="2000" spc="-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realised</a:t>
            </a:r>
            <a:r>
              <a:rPr sz="2000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in</a:t>
            </a:r>
            <a:r>
              <a:rPr sz="2000" spc="-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33CC"/>
                </a:solidFill>
                <a:latin typeface="Arial"/>
                <a:cs typeface="Arial"/>
              </a:rPr>
              <a:t>cash.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41550" y="337820"/>
            <a:ext cx="46532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Journal</a:t>
            </a:r>
            <a:r>
              <a:rPr sz="3200" spc="-35" dirty="0"/>
              <a:t> </a:t>
            </a:r>
            <a:r>
              <a:rPr sz="3200" spc="-5" dirty="0"/>
              <a:t>Entries</a:t>
            </a:r>
            <a:r>
              <a:rPr sz="3200" spc="-15" dirty="0"/>
              <a:t> </a:t>
            </a:r>
            <a:r>
              <a:rPr sz="3200" spc="-5" dirty="0"/>
              <a:t>(Contd.)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10869" y="1151890"/>
            <a:ext cx="7685405" cy="2402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100" indent="-533400">
              <a:lnSpc>
                <a:spcPct val="100000"/>
              </a:lnSpc>
              <a:spcBef>
                <a:spcPts val="100"/>
              </a:spcBef>
              <a:buAutoNum type="arabicPeriod" startAt="8"/>
              <a:tabLst>
                <a:tab pos="545465" algn="l"/>
                <a:tab pos="546100" algn="l"/>
              </a:tabLst>
            </a:pP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For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arrangement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of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bank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loan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 or bank overdraft,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if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required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0033CC"/>
              </a:buClr>
              <a:buFont typeface="Arial"/>
              <a:buAutoNum type="arabicPeriod" startAt="8"/>
            </a:pPr>
            <a:endParaRPr sz="2050">
              <a:latin typeface="Arial"/>
              <a:cs typeface="Arial"/>
            </a:endParaRPr>
          </a:p>
          <a:p>
            <a:pPr marL="545465">
              <a:lnSpc>
                <a:spcPct val="100000"/>
              </a:lnSpc>
              <a:tabLst>
                <a:tab pos="6031865" algn="l"/>
              </a:tabLst>
            </a:pPr>
            <a:r>
              <a:rPr sz="2000" spc="-5" dirty="0">
                <a:latin typeface="Arial"/>
                <a:cs typeface="Arial"/>
              </a:rPr>
              <a:t>Bank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A/c	</a:t>
            </a: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  <a:p>
            <a:pPr marL="1460500">
              <a:lnSpc>
                <a:spcPct val="100000"/>
              </a:lnSpc>
              <a:spcBef>
                <a:spcPts val="95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Bank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Loan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or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Bank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Overdraft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00">
              <a:latin typeface="Arial"/>
              <a:cs typeface="Arial"/>
            </a:endParaRPr>
          </a:p>
          <a:p>
            <a:pPr marL="546100" indent="-533400">
              <a:lnSpc>
                <a:spcPct val="100000"/>
              </a:lnSpc>
              <a:buAutoNum type="arabicPeriod" startAt="9"/>
              <a:tabLst>
                <a:tab pos="545465" algn="l"/>
                <a:tab pos="546100" algn="l"/>
              </a:tabLst>
            </a:pP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For</a:t>
            </a:r>
            <a:r>
              <a:rPr sz="20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payment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to</a:t>
            </a:r>
            <a:r>
              <a:rPr sz="20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Preference Shareholders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4269" y="3774440"/>
            <a:ext cx="3290570" cy="873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392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Preference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Shareholders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Bank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30669" y="3893820"/>
            <a:ext cx="365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5680" y="247650"/>
            <a:ext cx="714502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56180" marR="5080" indent="-244348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Redemption</a:t>
            </a:r>
            <a:r>
              <a:rPr sz="3200" spc="-25" dirty="0"/>
              <a:t> </a:t>
            </a:r>
            <a:r>
              <a:rPr sz="3200" dirty="0"/>
              <a:t>of</a:t>
            </a:r>
            <a:r>
              <a:rPr sz="3200" spc="-25" dirty="0"/>
              <a:t> </a:t>
            </a:r>
            <a:r>
              <a:rPr sz="3200" dirty="0"/>
              <a:t>Preference</a:t>
            </a:r>
            <a:r>
              <a:rPr sz="3200" spc="-15" dirty="0"/>
              <a:t> </a:t>
            </a:r>
            <a:r>
              <a:rPr sz="3200" dirty="0"/>
              <a:t>Shares</a:t>
            </a:r>
            <a:r>
              <a:rPr sz="3200" spc="-15" dirty="0"/>
              <a:t> </a:t>
            </a:r>
            <a:r>
              <a:rPr sz="3200" dirty="0"/>
              <a:t>by </a:t>
            </a:r>
            <a:r>
              <a:rPr sz="3200" spc="-875" dirty="0"/>
              <a:t> </a:t>
            </a:r>
            <a:r>
              <a:rPr sz="3200" spc="-5" dirty="0"/>
              <a:t>Conversion</a:t>
            </a:r>
            <a:endParaRPr sz="32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499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2800" spc="-5" dirty="0"/>
              <a:t>Preference</a:t>
            </a:r>
            <a:r>
              <a:rPr sz="2800" dirty="0"/>
              <a:t> </a:t>
            </a:r>
            <a:r>
              <a:rPr sz="2800" spc="-5" dirty="0"/>
              <a:t>shares</a:t>
            </a:r>
            <a:r>
              <a:rPr sz="2800" dirty="0"/>
              <a:t> may</a:t>
            </a:r>
            <a:r>
              <a:rPr sz="2800" spc="5" dirty="0"/>
              <a:t> </a:t>
            </a:r>
            <a:r>
              <a:rPr sz="2800" spc="-5" dirty="0"/>
              <a:t>be</a:t>
            </a:r>
            <a:r>
              <a:rPr sz="2800" dirty="0"/>
              <a:t> </a:t>
            </a:r>
            <a:r>
              <a:rPr sz="2800" spc="-5" dirty="0"/>
              <a:t>redeemed</a:t>
            </a:r>
            <a:r>
              <a:rPr sz="2800" dirty="0"/>
              <a:t> </a:t>
            </a:r>
            <a:r>
              <a:rPr sz="2800" spc="-5" dirty="0"/>
              <a:t>by </a:t>
            </a:r>
            <a:r>
              <a:rPr sz="2800" dirty="0"/>
              <a:t> </a:t>
            </a:r>
            <a:r>
              <a:rPr sz="2800" spc="-5" dirty="0"/>
              <a:t>conversion into equity shares. Such preference </a:t>
            </a:r>
            <a:r>
              <a:rPr sz="2800" dirty="0"/>
              <a:t> shares</a:t>
            </a:r>
            <a:r>
              <a:rPr sz="2800" spc="-10" dirty="0"/>
              <a:t> </a:t>
            </a:r>
            <a:r>
              <a:rPr sz="2800" dirty="0"/>
              <a:t>are</a:t>
            </a:r>
            <a:r>
              <a:rPr sz="2800" spc="-5" dirty="0"/>
              <a:t> Convertible</a:t>
            </a:r>
            <a:r>
              <a:rPr sz="2800" spc="-10" dirty="0"/>
              <a:t> </a:t>
            </a:r>
            <a:r>
              <a:rPr sz="2800" spc="-5" dirty="0"/>
              <a:t>Preference Shares.</a:t>
            </a:r>
            <a:endParaRPr sz="2800"/>
          </a:p>
          <a:p>
            <a:pPr marL="355600" marR="7620" indent="-342900" algn="just">
              <a:lnSpc>
                <a:spcPct val="149900"/>
              </a:lnSpc>
              <a:spcBef>
                <a:spcPts val="705"/>
              </a:spcBef>
              <a:buChar char="•"/>
              <a:tabLst>
                <a:tab pos="355600" algn="l"/>
              </a:tabLst>
            </a:pPr>
            <a:r>
              <a:rPr sz="2800" spc="-5" dirty="0">
                <a:solidFill>
                  <a:srgbClr val="0033CC"/>
                </a:solidFill>
              </a:rPr>
              <a:t>When</a:t>
            </a:r>
            <a:r>
              <a:rPr sz="2800" spc="750" dirty="0">
                <a:solidFill>
                  <a:srgbClr val="0033CC"/>
                </a:solidFill>
              </a:rPr>
              <a:t> </a:t>
            </a:r>
            <a:r>
              <a:rPr sz="2800" spc="-5" dirty="0">
                <a:solidFill>
                  <a:srgbClr val="0033CC"/>
                </a:solidFill>
              </a:rPr>
              <a:t>Preference</a:t>
            </a:r>
            <a:r>
              <a:rPr sz="2800" spc="750" dirty="0">
                <a:solidFill>
                  <a:srgbClr val="0033CC"/>
                </a:solidFill>
              </a:rPr>
              <a:t> </a:t>
            </a:r>
            <a:r>
              <a:rPr sz="2800" spc="-5" dirty="0">
                <a:solidFill>
                  <a:srgbClr val="0033CC"/>
                </a:solidFill>
              </a:rPr>
              <a:t>shares</a:t>
            </a:r>
            <a:r>
              <a:rPr sz="2800" spc="755" dirty="0">
                <a:solidFill>
                  <a:srgbClr val="0033CC"/>
                </a:solidFill>
              </a:rPr>
              <a:t> </a:t>
            </a:r>
            <a:r>
              <a:rPr sz="2800" dirty="0">
                <a:solidFill>
                  <a:srgbClr val="0033CC"/>
                </a:solidFill>
              </a:rPr>
              <a:t>are</a:t>
            </a:r>
            <a:r>
              <a:rPr sz="2800" spc="740" dirty="0">
                <a:solidFill>
                  <a:srgbClr val="0033CC"/>
                </a:solidFill>
              </a:rPr>
              <a:t> </a:t>
            </a:r>
            <a:r>
              <a:rPr sz="2800" spc="-5" dirty="0">
                <a:solidFill>
                  <a:srgbClr val="0033CC"/>
                </a:solidFill>
              </a:rPr>
              <a:t>redeemed</a:t>
            </a:r>
            <a:r>
              <a:rPr sz="2800" spc="755" dirty="0">
                <a:solidFill>
                  <a:srgbClr val="0033CC"/>
                </a:solidFill>
              </a:rPr>
              <a:t> </a:t>
            </a:r>
            <a:r>
              <a:rPr sz="2800" spc="-5" dirty="0">
                <a:solidFill>
                  <a:srgbClr val="0033CC"/>
                </a:solidFill>
              </a:rPr>
              <a:t>by </a:t>
            </a:r>
            <a:r>
              <a:rPr sz="2800" spc="-770" dirty="0">
                <a:solidFill>
                  <a:srgbClr val="0033CC"/>
                </a:solidFill>
              </a:rPr>
              <a:t> </a:t>
            </a:r>
            <a:r>
              <a:rPr sz="2800" spc="-5" dirty="0">
                <a:solidFill>
                  <a:srgbClr val="0033CC"/>
                </a:solidFill>
              </a:rPr>
              <a:t>conversion, there is no need </a:t>
            </a:r>
            <a:r>
              <a:rPr sz="2800" dirty="0">
                <a:solidFill>
                  <a:srgbClr val="0033CC"/>
                </a:solidFill>
              </a:rPr>
              <a:t>to </a:t>
            </a:r>
            <a:r>
              <a:rPr sz="2800" spc="-5" dirty="0">
                <a:solidFill>
                  <a:srgbClr val="0033CC"/>
                </a:solidFill>
              </a:rPr>
              <a:t>create Capital </a:t>
            </a:r>
            <a:r>
              <a:rPr sz="2800" dirty="0">
                <a:solidFill>
                  <a:srgbClr val="0033CC"/>
                </a:solidFill>
              </a:rPr>
              <a:t> </a:t>
            </a:r>
            <a:r>
              <a:rPr sz="2800" spc="-5" dirty="0">
                <a:solidFill>
                  <a:srgbClr val="0033CC"/>
                </a:solidFill>
              </a:rPr>
              <a:t>Redemption</a:t>
            </a:r>
            <a:r>
              <a:rPr sz="2800" spc="-10" dirty="0">
                <a:solidFill>
                  <a:srgbClr val="0033CC"/>
                </a:solidFill>
              </a:rPr>
              <a:t> </a:t>
            </a:r>
            <a:r>
              <a:rPr sz="2800" spc="-5" dirty="0">
                <a:solidFill>
                  <a:srgbClr val="0033CC"/>
                </a:solidFill>
              </a:rPr>
              <a:t>Reserve.</a:t>
            </a:r>
            <a:endParaRPr sz="28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27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569" y="368300"/>
            <a:ext cx="78911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" dirty="0"/>
              <a:t>Journal</a:t>
            </a:r>
            <a:r>
              <a:rPr sz="2800" spc="-5" dirty="0"/>
              <a:t> Entries</a:t>
            </a:r>
            <a:r>
              <a:rPr sz="2800" spc="-10" dirty="0"/>
              <a:t> </a:t>
            </a:r>
            <a:r>
              <a:rPr sz="2800" spc="-5" dirty="0"/>
              <a:t>for</a:t>
            </a:r>
            <a:r>
              <a:rPr sz="2800" spc="-10" dirty="0"/>
              <a:t> </a:t>
            </a:r>
            <a:r>
              <a:rPr sz="2800" spc="-5" dirty="0"/>
              <a:t>Redemption</a:t>
            </a:r>
            <a:r>
              <a:rPr sz="2800" spc="-10" dirty="0"/>
              <a:t> by</a:t>
            </a:r>
            <a:r>
              <a:rPr sz="2800" spc="-40" dirty="0"/>
              <a:t> </a:t>
            </a:r>
            <a:r>
              <a:rPr sz="2800" spc="-10" dirty="0"/>
              <a:t>Conversion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12140" y="1149350"/>
            <a:ext cx="423545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200" b="1" dirty="0">
                <a:solidFill>
                  <a:srgbClr val="0033CC"/>
                </a:solidFill>
                <a:latin typeface="Arial"/>
                <a:cs typeface="Arial"/>
              </a:rPr>
              <a:t>1.	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For</a:t>
            </a:r>
            <a:r>
              <a:rPr sz="2200" b="1" spc="-3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making</a:t>
            </a:r>
            <a:r>
              <a:rPr sz="22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due</a:t>
            </a:r>
            <a:r>
              <a:rPr sz="22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redemption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5539" y="1625600"/>
            <a:ext cx="4854575" cy="2150110"/>
          </a:xfrm>
          <a:prstGeom prst="rect">
            <a:avLst/>
          </a:prstGeom>
        </p:spPr>
        <p:txBody>
          <a:bodyPr vert="horz" wrap="square" lIns="0" tIns="133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sz="2000" spc="-5" dirty="0">
                <a:latin typeface="Arial"/>
                <a:cs typeface="Arial"/>
              </a:rPr>
              <a:t>Pref.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Share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Capital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469900" marR="5080" indent="-457200">
              <a:lnSpc>
                <a:spcPct val="139200"/>
              </a:lnSpc>
              <a:spcBef>
                <a:spcPts val="10"/>
              </a:spcBef>
            </a:pPr>
            <a:r>
              <a:rPr sz="2000" spc="-5" dirty="0">
                <a:latin typeface="Arial"/>
                <a:cs typeface="Arial"/>
              </a:rPr>
              <a:t>*Prem. </a:t>
            </a:r>
            <a:r>
              <a:rPr sz="2000" dirty="0">
                <a:latin typeface="Arial"/>
                <a:cs typeface="Arial"/>
              </a:rPr>
              <a:t>On </a:t>
            </a:r>
            <a:r>
              <a:rPr sz="2000" spc="-5" dirty="0">
                <a:latin typeface="Arial"/>
                <a:cs typeface="Arial"/>
              </a:rPr>
              <a:t>Redemption </a:t>
            </a:r>
            <a:r>
              <a:rPr sz="2000" dirty="0">
                <a:latin typeface="Arial"/>
                <a:cs typeface="Arial"/>
              </a:rPr>
              <a:t>of </a:t>
            </a:r>
            <a:r>
              <a:rPr sz="2000" spc="-5" dirty="0">
                <a:latin typeface="Arial"/>
                <a:cs typeface="Arial"/>
              </a:rPr>
              <a:t>Pref. </a:t>
            </a:r>
            <a:r>
              <a:rPr sz="2000" dirty="0">
                <a:latin typeface="Arial"/>
                <a:cs typeface="Arial"/>
              </a:rPr>
              <a:t>Shares </a:t>
            </a:r>
            <a:r>
              <a:rPr sz="2000" spc="-5" dirty="0">
                <a:latin typeface="Arial"/>
                <a:cs typeface="Arial"/>
              </a:rPr>
              <a:t>A/c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Preference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Shareholders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12700" marR="464184">
              <a:lnSpc>
                <a:spcPct val="139200"/>
              </a:lnSpc>
              <a:spcBef>
                <a:spcPts val="5"/>
              </a:spcBef>
            </a:pPr>
            <a:r>
              <a:rPr sz="2000" dirty="0">
                <a:latin typeface="Arial"/>
                <a:cs typeface="Arial"/>
              </a:rPr>
              <a:t>*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If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preference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shares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are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redeemed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at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premium.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84340" y="1746250"/>
            <a:ext cx="365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3569" y="368300"/>
            <a:ext cx="78911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" dirty="0"/>
              <a:t>Journal</a:t>
            </a:r>
            <a:r>
              <a:rPr sz="2800" spc="-5" dirty="0"/>
              <a:t> Entries</a:t>
            </a:r>
            <a:r>
              <a:rPr sz="2800" spc="-10" dirty="0"/>
              <a:t> </a:t>
            </a:r>
            <a:r>
              <a:rPr sz="2800" spc="-5" dirty="0"/>
              <a:t>for</a:t>
            </a:r>
            <a:r>
              <a:rPr sz="2800" spc="-10" dirty="0"/>
              <a:t> </a:t>
            </a:r>
            <a:r>
              <a:rPr sz="2800" spc="-5" dirty="0"/>
              <a:t>Redemption</a:t>
            </a:r>
            <a:r>
              <a:rPr sz="2800" spc="-10" dirty="0"/>
              <a:t> by</a:t>
            </a:r>
            <a:r>
              <a:rPr sz="2800" spc="-40" dirty="0"/>
              <a:t> </a:t>
            </a:r>
            <a:r>
              <a:rPr sz="2800" spc="-10" dirty="0"/>
              <a:t>Conversion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12140" y="1149350"/>
            <a:ext cx="6537325" cy="1962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100" indent="-533400">
              <a:lnSpc>
                <a:spcPct val="100000"/>
              </a:lnSpc>
              <a:spcBef>
                <a:spcPts val="100"/>
              </a:spcBef>
              <a:buAutoNum type="arabicPeriod" startAt="2"/>
              <a:tabLst>
                <a:tab pos="545465" algn="l"/>
                <a:tab pos="546100" algn="l"/>
              </a:tabLst>
            </a:pP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For</a:t>
            </a:r>
            <a:r>
              <a:rPr sz="22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issue of equity</a:t>
            </a:r>
            <a:r>
              <a:rPr sz="2200" b="1" spc="-3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r>
              <a:rPr sz="22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at par</a:t>
            </a:r>
            <a:endParaRPr sz="2200">
              <a:latin typeface="Arial"/>
              <a:cs typeface="Arial"/>
            </a:endParaRPr>
          </a:p>
          <a:p>
            <a:pPr marL="546100">
              <a:lnSpc>
                <a:spcPct val="100000"/>
              </a:lnSpc>
              <a:spcBef>
                <a:spcPts val="2060"/>
              </a:spcBef>
              <a:tabLst>
                <a:tab pos="6184265" algn="l"/>
              </a:tabLst>
            </a:pPr>
            <a:r>
              <a:rPr sz="2000" spc="-5" dirty="0">
                <a:latin typeface="Arial"/>
                <a:cs typeface="Arial"/>
              </a:rPr>
              <a:t>P</a:t>
            </a:r>
            <a:r>
              <a:rPr sz="2000" dirty="0">
                <a:latin typeface="Arial"/>
                <a:cs typeface="Arial"/>
              </a:rPr>
              <a:t>r</a:t>
            </a:r>
            <a:r>
              <a:rPr sz="2000" spc="5" dirty="0">
                <a:latin typeface="Arial"/>
                <a:cs typeface="Arial"/>
              </a:rPr>
              <a:t>e</a:t>
            </a:r>
            <a:r>
              <a:rPr sz="2000" spc="-10" dirty="0">
                <a:latin typeface="Arial"/>
                <a:cs typeface="Arial"/>
              </a:rPr>
              <a:t>f</a:t>
            </a:r>
            <a:r>
              <a:rPr sz="2000" spc="5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r</a:t>
            </a:r>
            <a:r>
              <a:rPr sz="2000" spc="5" dirty="0">
                <a:latin typeface="Arial"/>
                <a:cs typeface="Arial"/>
              </a:rPr>
              <a:t>e</a:t>
            </a:r>
            <a:r>
              <a:rPr sz="2000" spc="-5" dirty="0">
                <a:latin typeface="Arial"/>
                <a:cs typeface="Arial"/>
              </a:rPr>
              <a:t>n</a:t>
            </a:r>
            <a:r>
              <a:rPr sz="2000" spc="5" dirty="0">
                <a:latin typeface="Arial"/>
                <a:cs typeface="Arial"/>
              </a:rPr>
              <a:t>c</a:t>
            </a:r>
            <a:r>
              <a:rPr sz="2000" dirty="0">
                <a:latin typeface="Arial"/>
                <a:cs typeface="Arial"/>
              </a:rPr>
              <a:t>e </a:t>
            </a:r>
            <a:r>
              <a:rPr sz="2000" spc="-5" dirty="0">
                <a:latin typeface="Arial"/>
                <a:cs typeface="Arial"/>
              </a:rPr>
              <a:t>Sh</a:t>
            </a:r>
            <a:r>
              <a:rPr sz="2000" spc="5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r</a:t>
            </a:r>
            <a:r>
              <a:rPr sz="2000" spc="5" dirty="0">
                <a:latin typeface="Arial"/>
                <a:cs typeface="Arial"/>
              </a:rPr>
              <a:t>e</a:t>
            </a:r>
            <a:r>
              <a:rPr sz="2000" spc="-5" dirty="0">
                <a:latin typeface="Arial"/>
                <a:cs typeface="Arial"/>
              </a:rPr>
              <a:t>h</a:t>
            </a:r>
            <a:r>
              <a:rPr sz="2000" spc="5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l</a:t>
            </a:r>
            <a:r>
              <a:rPr sz="2000" spc="-5" dirty="0">
                <a:latin typeface="Arial"/>
                <a:cs typeface="Arial"/>
              </a:rPr>
              <a:t>d</a:t>
            </a:r>
            <a:r>
              <a:rPr sz="2000" spc="5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rs </a:t>
            </a:r>
            <a:r>
              <a:rPr sz="2000" spc="-5" dirty="0">
                <a:latin typeface="Arial"/>
                <a:cs typeface="Arial"/>
              </a:rPr>
              <a:t>A</a:t>
            </a:r>
            <a:r>
              <a:rPr sz="2000" spc="-10" dirty="0">
                <a:latin typeface="Arial"/>
                <a:cs typeface="Arial"/>
              </a:rPr>
              <a:t>/</a:t>
            </a:r>
            <a:r>
              <a:rPr sz="2000" dirty="0">
                <a:latin typeface="Arial"/>
                <a:cs typeface="Arial"/>
              </a:rPr>
              <a:t>c	Dr.</a:t>
            </a:r>
            <a:endParaRPr sz="2000">
              <a:latin typeface="Arial"/>
              <a:cs typeface="Arial"/>
            </a:endParaRPr>
          </a:p>
          <a:p>
            <a:pPr marL="1003300">
              <a:lnSpc>
                <a:spcPct val="100000"/>
              </a:lnSpc>
              <a:spcBef>
                <a:spcPts val="95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Equity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Share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Capital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Arial"/>
              <a:cs typeface="Arial"/>
            </a:endParaRPr>
          </a:p>
          <a:p>
            <a:pPr marL="546100" indent="-533400">
              <a:lnSpc>
                <a:spcPct val="100000"/>
              </a:lnSpc>
              <a:buAutoNum type="arabicPeriod" startAt="3"/>
              <a:tabLst>
                <a:tab pos="545465" algn="l"/>
                <a:tab pos="546100" algn="l"/>
              </a:tabLst>
            </a:pP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For</a:t>
            </a:r>
            <a:r>
              <a:rPr sz="22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issue of equity</a:t>
            </a:r>
            <a:r>
              <a:rPr sz="2200" b="1" spc="-3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r>
              <a:rPr sz="22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0033CC"/>
                </a:solidFill>
                <a:latin typeface="Arial"/>
                <a:cs typeface="Arial"/>
              </a:rPr>
              <a:t>at premium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5539" y="3225800"/>
            <a:ext cx="3601720" cy="13004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9900" marR="5080" indent="-457200">
              <a:lnSpc>
                <a:spcPct val="1394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Preference</a:t>
            </a:r>
            <a:r>
              <a:rPr sz="2000" spc="9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Shareholders</a:t>
            </a:r>
            <a:r>
              <a:rPr sz="2000" spc="9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 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Equity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Share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Capital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 </a:t>
            </a:r>
            <a:r>
              <a:rPr sz="2000" spc="-54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Securities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Premium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84340" y="3346450"/>
            <a:ext cx="365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29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5589" y="284479"/>
            <a:ext cx="604266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Issue</a:t>
            </a:r>
            <a:r>
              <a:rPr sz="4400" spc="-25" dirty="0"/>
              <a:t> </a:t>
            </a:r>
            <a:r>
              <a:rPr sz="4400" spc="-5" dirty="0"/>
              <a:t>of</a:t>
            </a:r>
            <a:r>
              <a:rPr sz="4400" spc="-25" dirty="0"/>
              <a:t> </a:t>
            </a:r>
            <a:r>
              <a:rPr sz="4400" spc="-10" dirty="0"/>
              <a:t>Bonus</a:t>
            </a:r>
            <a:r>
              <a:rPr sz="4400" spc="-35" dirty="0"/>
              <a:t> </a:t>
            </a:r>
            <a:r>
              <a:rPr sz="4400" spc="-5" dirty="0"/>
              <a:t>Shares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35940" y="1176019"/>
            <a:ext cx="8065770" cy="4592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7620" indent="-342900" algn="just">
              <a:lnSpc>
                <a:spcPct val="1499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Capital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Redemption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Reserve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(CRR)</a:t>
            </a:r>
            <a:r>
              <a:rPr sz="2800" spc="-5" dirty="0">
                <a:latin typeface="Arial"/>
                <a:cs typeface="Arial"/>
              </a:rPr>
              <a:t> and 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Securities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Premium</a:t>
            </a:r>
            <a:r>
              <a:rPr sz="2800" dirty="0">
                <a:latin typeface="Arial"/>
                <a:cs typeface="Arial"/>
              </a:rPr>
              <a:t> can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be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used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for</a:t>
            </a:r>
            <a:r>
              <a:rPr sz="2800" spc="7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issue</a:t>
            </a:r>
            <a:r>
              <a:rPr sz="2800" spc="78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spc="-76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fully</a:t>
            </a:r>
            <a:r>
              <a:rPr sz="2800" spc="-2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paid bonus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shares.</a:t>
            </a:r>
            <a:endParaRPr sz="2800">
              <a:latin typeface="Arial"/>
              <a:cs typeface="Arial"/>
            </a:endParaRPr>
          </a:p>
          <a:p>
            <a:pPr marL="355600" marR="5080" indent="-342900" algn="just">
              <a:lnSpc>
                <a:spcPct val="149900"/>
              </a:lnSpc>
              <a:spcBef>
                <a:spcPts val="705"/>
              </a:spcBef>
              <a:buChar char="•"/>
              <a:tabLst>
                <a:tab pos="355600" algn="l"/>
              </a:tabLst>
            </a:pP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Free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reserves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and surplus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can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be used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to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pay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bonus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to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shareholders </a:t>
            </a:r>
            <a:r>
              <a:rPr sz="2800" u="heavy" spc="-5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either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to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issue fully paid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bonus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 shares</a:t>
            </a:r>
            <a:r>
              <a:rPr sz="2800" spc="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u="heavy" spc="-5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or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 to</a:t>
            </a:r>
            <a:r>
              <a:rPr sz="2800" spc="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make</a:t>
            </a:r>
            <a:r>
              <a:rPr sz="2800" spc="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existing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partly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paid </a:t>
            </a:r>
            <a:r>
              <a:rPr sz="2800" spc="-76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r>
              <a:rPr sz="2800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as</a:t>
            </a:r>
            <a:r>
              <a:rPr sz="2800" spc="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fully</a:t>
            </a:r>
            <a:r>
              <a:rPr sz="2800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paid</a:t>
            </a:r>
            <a:r>
              <a:rPr sz="2800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33CC"/>
                </a:solidFill>
                <a:latin typeface="Arial"/>
                <a:cs typeface="Arial"/>
              </a:rPr>
              <a:t>up.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8230" y="391159"/>
            <a:ext cx="698245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77485" algn="l"/>
              </a:tabLst>
            </a:pPr>
            <a:r>
              <a:rPr sz="4000" spc="-15" dirty="0">
                <a:solidFill>
                  <a:srgbClr val="009999"/>
                </a:solidFill>
              </a:rPr>
              <a:t>Types</a:t>
            </a:r>
            <a:r>
              <a:rPr sz="4000" dirty="0">
                <a:solidFill>
                  <a:srgbClr val="009999"/>
                </a:solidFill>
              </a:rPr>
              <a:t> </a:t>
            </a:r>
            <a:r>
              <a:rPr sz="4000" spc="-5" dirty="0">
                <a:solidFill>
                  <a:srgbClr val="009999"/>
                </a:solidFill>
              </a:rPr>
              <a:t>of</a:t>
            </a:r>
            <a:r>
              <a:rPr sz="4000" spc="5" dirty="0">
                <a:solidFill>
                  <a:srgbClr val="009999"/>
                </a:solidFill>
              </a:rPr>
              <a:t> </a:t>
            </a:r>
            <a:r>
              <a:rPr sz="4000" spc="-10" dirty="0">
                <a:solidFill>
                  <a:srgbClr val="009999"/>
                </a:solidFill>
              </a:rPr>
              <a:t>Preference	Shares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5940" y="131064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252220"/>
            <a:ext cx="7723505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Cumulative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 Preference Shares</a:t>
            </a:r>
            <a:endParaRPr sz="2400">
              <a:latin typeface="Arial"/>
              <a:cs typeface="Arial"/>
            </a:endParaRPr>
          </a:p>
          <a:p>
            <a:pPr marL="69850">
              <a:lnSpc>
                <a:spcPct val="100000"/>
              </a:lnSpc>
              <a:spcBef>
                <a:spcPts val="600"/>
              </a:spcBef>
              <a:tabLst>
                <a:tab pos="412115" algn="l"/>
              </a:tabLst>
            </a:pPr>
            <a:r>
              <a:rPr sz="3600" baseline="3472" dirty="0">
                <a:latin typeface="Arial"/>
                <a:cs typeface="Arial"/>
              </a:rPr>
              <a:t>–	</a:t>
            </a:r>
            <a:r>
              <a:rPr sz="2400" dirty="0">
                <a:latin typeface="Arial"/>
                <a:cs typeface="Arial"/>
              </a:rPr>
              <a:t>If</a:t>
            </a:r>
            <a:r>
              <a:rPr sz="2400" spc="32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dividend</a:t>
            </a:r>
            <a:r>
              <a:rPr sz="2400" spc="3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is</a:t>
            </a:r>
            <a:r>
              <a:rPr sz="2400" spc="32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not</a:t>
            </a:r>
            <a:r>
              <a:rPr sz="2400" spc="32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paid</a:t>
            </a:r>
            <a:r>
              <a:rPr sz="2400" spc="3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on</a:t>
            </a:r>
            <a:r>
              <a:rPr sz="2400" spc="3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such</a:t>
            </a:r>
            <a:r>
              <a:rPr sz="2400" spc="3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shares,</a:t>
            </a:r>
            <a:r>
              <a:rPr sz="2400" spc="32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the</a:t>
            </a:r>
            <a:r>
              <a:rPr sz="2400" spc="3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arears</a:t>
            </a:r>
            <a:r>
              <a:rPr sz="2400" spc="3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of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2136140"/>
            <a:ext cx="7724775" cy="3696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2750" marR="5080">
              <a:lnSpc>
                <a:spcPct val="100000"/>
              </a:lnSpc>
              <a:spcBef>
                <a:spcPts val="100"/>
              </a:spcBef>
              <a:tabLst>
                <a:tab pos="1831339" algn="l"/>
                <a:tab pos="2560955" algn="l"/>
                <a:tab pos="3781425" algn="l"/>
                <a:tab pos="5086350" algn="l"/>
                <a:tab pos="5883275" algn="l"/>
                <a:tab pos="6611620" algn="l"/>
                <a:tab pos="7474584" algn="l"/>
              </a:tabLst>
            </a:pPr>
            <a:r>
              <a:rPr sz="2400" spc="-10" dirty="0">
                <a:latin typeface="Arial"/>
                <a:cs typeface="Arial"/>
              </a:rPr>
              <a:t>d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0" dirty="0">
                <a:latin typeface="Arial"/>
                <a:cs typeface="Arial"/>
              </a:rPr>
              <a:t>v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5" dirty="0">
                <a:latin typeface="Arial"/>
                <a:cs typeface="Arial"/>
              </a:rPr>
              <a:t>d</a:t>
            </a:r>
            <a:r>
              <a:rPr sz="2400" dirty="0">
                <a:latin typeface="Arial"/>
                <a:cs typeface="Arial"/>
              </a:rPr>
              <a:t>e</a:t>
            </a:r>
            <a:r>
              <a:rPr sz="2400" spc="-10" dirty="0">
                <a:latin typeface="Arial"/>
                <a:cs typeface="Arial"/>
              </a:rPr>
              <a:t>n</a:t>
            </a:r>
            <a:r>
              <a:rPr sz="2400" dirty="0">
                <a:latin typeface="Arial"/>
                <a:cs typeface="Arial"/>
              </a:rPr>
              <a:t>d	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dirty="0">
                <a:latin typeface="Arial"/>
                <a:cs typeface="Arial"/>
              </a:rPr>
              <a:t>e	c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d	f</a:t>
            </a:r>
            <a:r>
              <a:rPr sz="2400" spc="-10" dirty="0">
                <a:latin typeface="Arial"/>
                <a:cs typeface="Arial"/>
              </a:rPr>
              <a:t>o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dirty="0">
                <a:latin typeface="Arial"/>
                <a:cs typeface="Arial"/>
              </a:rPr>
              <a:t>w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dirty="0">
                <a:latin typeface="Arial"/>
                <a:cs typeface="Arial"/>
              </a:rPr>
              <a:t>rd	a</a:t>
            </a:r>
            <a:r>
              <a:rPr sz="2400" spc="-10" dirty="0">
                <a:latin typeface="Arial"/>
                <a:cs typeface="Arial"/>
              </a:rPr>
              <a:t>n</a:t>
            </a:r>
            <a:r>
              <a:rPr sz="2400" dirty="0">
                <a:latin typeface="Arial"/>
                <a:cs typeface="Arial"/>
              </a:rPr>
              <a:t>d	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dirty="0">
                <a:latin typeface="Arial"/>
                <a:cs typeface="Arial"/>
              </a:rPr>
              <a:t>re	</a:t>
            </a:r>
            <a:r>
              <a:rPr sz="2400" spc="-10" dirty="0">
                <a:latin typeface="Arial"/>
                <a:cs typeface="Arial"/>
              </a:rPr>
              <a:t>pa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d	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n  </a:t>
            </a:r>
            <a:r>
              <a:rPr sz="2400" spc="-5" dirty="0">
                <a:latin typeface="Arial"/>
                <a:cs typeface="Arial"/>
              </a:rPr>
              <a:t>subsequent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years.</a:t>
            </a:r>
            <a:endParaRPr sz="2400">
              <a:latin typeface="Arial"/>
              <a:cs typeface="Arial"/>
            </a:endParaRPr>
          </a:p>
          <a:p>
            <a:pPr marL="412750" marR="5080" indent="-342900">
              <a:lnSpc>
                <a:spcPct val="100000"/>
              </a:lnSpc>
              <a:spcBef>
                <a:spcPts val="590"/>
              </a:spcBef>
              <a:buChar char="–"/>
              <a:tabLst>
                <a:tab pos="412115" algn="l"/>
                <a:tab pos="412750" algn="l"/>
                <a:tab pos="906144" algn="l"/>
                <a:tab pos="2517140" algn="l"/>
                <a:tab pos="3587115" algn="l"/>
                <a:tab pos="4183379" algn="l"/>
                <a:tab pos="5796280" algn="l"/>
                <a:tab pos="6832600" algn="l"/>
              </a:tabLst>
            </a:pPr>
            <a:r>
              <a:rPr sz="2400" spc="-15" dirty="0">
                <a:latin typeface="Arial"/>
                <a:cs typeface="Arial"/>
              </a:rPr>
              <a:t>A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l	</a:t>
            </a:r>
            <a:r>
              <a:rPr sz="2400" spc="-10" dirty="0">
                <a:latin typeface="Arial"/>
                <a:cs typeface="Arial"/>
              </a:rPr>
              <a:t>p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10" dirty="0">
                <a:latin typeface="Arial"/>
                <a:cs typeface="Arial"/>
              </a:rPr>
              <a:t>f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re</a:t>
            </a:r>
            <a:r>
              <a:rPr sz="2400" spc="-15" dirty="0">
                <a:latin typeface="Arial"/>
                <a:cs typeface="Arial"/>
              </a:rPr>
              <a:t>n</a:t>
            </a:r>
            <a:r>
              <a:rPr sz="2400" spc="5" dirty="0">
                <a:latin typeface="Arial"/>
                <a:cs typeface="Arial"/>
              </a:rPr>
              <a:t>c</a:t>
            </a:r>
            <a:r>
              <a:rPr sz="2400" dirty="0">
                <a:latin typeface="Arial"/>
                <a:cs typeface="Arial"/>
              </a:rPr>
              <a:t>e	s</a:t>
            </a:r>
            <a:r>
              <a:rPr sz="2400" spc="-5" dirty="0">
                <a:latin typeface="Arial"/>
                <a:cs typeface="Arial"/>
              </a:rPr>
              <a:t>h</a:t>
            </a:r>
            <a:r>
              <a:rPr sz="2400" dirty="0">
                <a:latin typeface="Arial"/>
                <a:cs typeface="Arial"/>
              </a:rPr>
              <a:t>ar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s	are	</a:t>
            </a:r>
            <a:r>
              <a:rPr sz="2400" spc="5" dirty="0">
                <a:latin typeface="Arial"/>
                <a:cs typeface="Arial"/>
              </a:rPr>
              <a:t>c</a:t>
            </a:r>
            <a:r>
              <a:rPr sz="2400" spc="-10" dirty="0">
                <a:latin typeface="Arial"/>
                <a:cs typeface="Arial"/>
              </a:rPr>
              <a:t>u</a:t>
            </a:r>
            <a:r>
              <a:rPr sz="2400" spc="25" dirty="0">
                <a:latin typeface="Arial"/>
                <a:cs typeface="Arial"/>
              </a:rPr>
              <a:t>m</a:t>
            </a:r>
            <a:r>
              <a:rPr sz="2400" spc="-10" dirty="0">
                <a:latin typeface="Arial"/>
                <a:cs typeface="Arial"/>
              </a:rPr>
              <a:t>u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dirty="0">
                <a:latin typeface="Arial"/>
                <a:cs typeface="Arial"/>
              </a:rPr>
              <a:t>t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0" dirty="0">
                <a:latin typeface="Arial"/>
                <a:cs typeface="Arial"/>
              </a:rPr>
              <a:t>v</a:t>
            </a:r>
            <a:r>
              <a:rPr sz="2400" dirty="0">
                <a:latin typeface="Arial"/>
                <a:cs typeface="Arial"/>
              </a:rPr>
              <a:t>e	</a:t>
            </a:r>
            <a:r>
              <a:rPr sz="2400" spc="-10" dirty="0">
                <a:latin typeface="Arial"/>
                <a:cs typeface="Arial"/>
              </a:rPr>
              <a:t>un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spc="5" dirty="0">
                <a:latin typeface="Arial"/>
                <a:cs typeface="Arial"/>
              </a:rPr>
              <a:t>s</a:t>
            </a:r>
            <a:r>
              <a:rPr sz="2400" dirty="0">
                <a:latin typeface="Arial"/>
                <a:cs typeface="Arial"/>
              </a:rPr>
              <a:t>s	c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spc="-10" dirty="0">
                <a:latin typeface="Arial"/>
                <a:cs typeface="Arial"/>
              </a:rPr>
              <a:t>ea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y  </a:t>
            </a:r>
            <a:r>
              <a:rPr sz="2400" spc="-5" dirty="0">
                <a:latin typeface="Arial"/>
                <a:cs typeface="Arial"/>
              </a:rPr>
              <a:t>stated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be non-cumulative.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Non-cumulative 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Preference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endParaRPr sz="2400">
              <a:latin typeface="Arial"/>
              <a:cs typeface="Arial"/>
            </a:endParaRPr>
          </a:p>
          <a:p>
            <a:pPr marL="412750" indent="-342900">
              <a:lnSpc>
                <a:spcPct val="100000"/>
              </a:lnSpc>
              <a:spcBef>
                <a:spcPts val="600"/>
              </a:spcBef>
              <a:buChar char="–"/>
              <a:tabLst>
                <a:tab pos="412115" algn="l"/>
                <a:tab pos="412750" algn="l"/>
              </a:tabLst>
            </a:pPr>
            <a:r>
              <a:rPr sz="2400" spc="-10" dirty="0">
                <a:latin typeface="Arial"/>
                <a:cs typeface="Arial"/>
              </a:rPr>
              <a:t>Dividend</a:t>
            </a:r>
            <a:r>
              <a:rPr sz="2400" spc="-5" dirty="0">
                <a:latin typeface="Arial"/>
                <a:cs typeface="Arial"/>
              </a:rPr>
              <a:t> is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paid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out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of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the</a:t>
            </a:r>
            <a:r>
              <a:rPr sz="2400" spc="-5" dirty="0">
                <a:latin typeface="Arial"/>
                <a:cs typeface="Arial"/>
              </a:rPr>
              <a:t> each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year’s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profits.</a:t>
            </a:r>
            <a:endParaRPr sz="2400">
              <a:latin typeface="Arial"/>
              <a:cs typeface="Arial"/>
            </a:endParaRPr>
          </a:p>
          <a:p>
            <a:pPr marL="412750" marR="7620" indent="-342900">
              <a:lnSpc>
                <a:spcPct val="100000"/>
              </a:lnSpc>
              <a:spcBef>
                <a:spcPts val="600"/>
              </a:spcBef>
              <a:buChar char="–"/>
              <a:tabLst>
                <a:tab pos="412115" algn="l"/>
                <a:tab pos="412750" algn="l"/>
                <a:tab pos="735330" algn="l"/>
                <a:tab pos="2018664" algn="l"/>
                <a:tab pos="2392045" algn="l"/>
                <a:tab pos="2967355" algn="l"/>
                <a:tab pos="3694429" algn="l"/>
                <a:tab pos="4185285" algn="l"/>
                <a:tab pos="4980940" algn="l"/>
                <a:tab pos="6133465" algn="l"/>
                <a:tab pos="6709409" algn="l"/>
                <a:tab pos="7454265" algn="l"/>
              </a:tabLst>
            </a:pPr>
            <a:r>
              <a:rPr sz="2400" dirty="0">
                <a:latin typeface="Arial"/>
                <a:cs typeface="Arial"/>
              </a:rPr>
              <a:t>If	</a:t>
            </a:r>
            <a:r>
              <a:rPr sz="2400" spc="-10" dirty="0">
                <a:latin typeface="Arial"/>
                <a:cs typeface="Arial"/>
              </a:rPr>
              <a:t>d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0" dirty="0">
                <a:latin typeface="Arial"/>
                <a:cs typeface="Arial"/>
              </a:rPr>
              <a:t>v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0" dirty="0">
                <a:latin typeface="Arial"/>
                <a:cs typeface="Arial"/>
              </a:rPr>
              <a:t>den</a:t>
            </a:r>
            <a:r>
              <a:rPr sz="2400" dirty="0">
                <a:latin typeface="Arial"/>
                <a:cs typeface="Arial"/>
              </a:rPr>
              <a:t>d	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s	</a:t>
            </a:r>
            <a:r>
              <a:rPr sz="2400" spc="-10" dirty="0">
                <a:latin typeface="Arial"/>
                <a:cs typeface="Arial"/>
              </a:rPr>
              <a:t>no</a:t>
            </a:r>
            <a:r>
              <a:rPr sz="2400" dirty="0">
                <a:latin typeface="Arial"/>
                <a:cs typeface="Arial"/>
              </a:rPr>
              <a:t>t	</a:t>
            </a:r>
            <a:r>
              <a:rPr sz="2400" spc="-10" dirty="0">
                <a:latin typeface="Arial"/>
                <a:cs typeface="Arial"/>
              </a:rPr>
              <a:t>p</a:t>
            </a:r>
            <a:r>
              <a:rPr sz="2400" dirty="0">
                <a:latin typeface="Arial"/>
                <a:cs typeface="Arial"/>
              </a:rPr>
              <a:t>a</a:t>
            </a:r>
            <a:r>
              <a:rPr sz="2400" spc="-15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d	</a:t>
            </a:r>
            <a:r>
              <a:rPr sz="2400" spc="-10" dirty="0">
                <a:latin typeface="Arial"/>
                <a:cs typeface="Arial"/>
              </a:rPr>
              <a:t>o</a:t>
            </a:r>
            <a:r>
              <a:rPr sz="2400" dirty="0">
                <a:latin typeface="Arial"/>
                <a:cs typeface="Arial"/>
              </a:rPr>
              <a:t>n	such	</a:t>
            </a:r>
            <a:r>
              <a:rPr sz="2400" spc="5" dirty="0">
                <a:latin typeface="Arial"/>
                <a:cs typeface="Arial"/>
              </a:rPr>
              <a:t>s</a:t>
            </a:r>
            <a:r>
              <a:rPr sz="2400" spc="-10" dirty="0">
                <a:latin typeface="Arial"/>
                <a:cs typeface="Arial"/>
              </a:rPr>
              <a:t>ha</a:t>
            </a:r>
            <a:r>
              <a:rPr sz="2400" dirty="0">
                <a:latin typeface="Arial"/>
                <a:cs typeface="Arial"/>
              </a:rPr>
              <a:t>re</a:t>
            </a:r>
            <a:r>
              <a:rPr sz="2400" spc="-10" dirty="0">
                <a:latin typeface="Arial"/>
                <a:cs typeface="Arial"/>
              </a:rPr>
              <a:t>s</a:t>
            </a:r>
            <a:r>
              <a:rPr sz="2400" dirty="0">
                <a:latin typeface="Arial"/>
                <a:cs typeface="Arial"/>
              </a:rPr>
              <a:t>,	t</a:t>
            </a:r>
            <a:r>
              <a:rPr sz="2400" spc="-10" dirty="0">
                <a:latin typeface="Arial"/>
                <a:cs typeface="Arial"/>
              </a:rPr>
              <a:t>h</a:t>
            </a:r>
            <a:r>
              <a:rPr sz="2400" dirty="0">
                <a:latin typeface="Arial"/>
                <a:cs typeface="Arial"/>
              </a:rPr>
              <a:t>e	r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0" dirty="0">
                <a:latin typeface="Arial"/>
                <a:cs typeface="Arial"/>
              </a:rPr>
              <a:t>gh</a:t>
            </a:r>
            <a:r>
              <a:rPr sz="2400" dirty="0">
                <a:latin typeface="Arial"/>
                <a:cs typeface="Arial"/>
              </a:rPr>
              <a:t>t	to  </a:t>
            </a:r>
            <a:r>
              <a:rPr sz="2400" spc="-10" dirty="0">
                <a:latin typeface="Arial"/>
                <a:cs typeface="Arial"/>
              </a:rPr>
              <a:t>dividend </a:t>
            </a:r>
            <a:r>
              <a:rPr sz="2400" spc="-5" dirty="0">
                <a:latin typeface="Arial"/>
                <a:cs typeface="Arial"/>
              </a:rPr>
              <a:t>lapses.</a:t>
            </a:r>
            <a:endParaRPr sz="2400">
              <a:latin typeface="Arial"/>
              <a:cs typeface="Arial"/>
            </a:endParaRPr>
          </a:p>
          <a:p>
            <a:pPr marL="412750" indent="-342900">
              <a:lnSpc>
                <a:spcPct val="100000"/>
              </a:lnSpc>
              <a:spcBef>
                <a:spcPts val="600"/>
              </a:spcBef>
              <a:buChar char="–"/>
              <a:tabLst>
                <a:tab pos="412115" algn="l"/>
                <a:tab pos="412750" algn="l"/>
              </a:tabLst>
            </a:pPr>
            <a:r>
              <a:rPr sz="2400" dirty="0">
                <a:latin typeface="Arial"/>
                <a:cs typeface="Arial"/>
              </a:rPr>
              <a:t>It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is not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carried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as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arrears.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373380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lang="en-IN" spc="-5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30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1539" y="398779"/>
            <a:ext cx="73513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/>
              <a:t>Journal</a:t>
            </a:r>
            <a:r>
              <a:rPr sz="2400" spc="5" dirty="0"/>
              <a:t> </a:t>
            </a:r>
            <a:r>
              <a:rPr sz="2400" spc="-5" dirty="0"/>
              <a:t>Entries </a:t>
            </a:r>
            <a:r>
              <a:rPr sz="2400" dirty="0"/>
              <a:t>for</a:t>
            </a:r>
            <a:r>
              <a:rPr sz="2400" spc="-5" dirty="0"/>
              <a:t> Issue of</a:t>
            </a:r>
            <a:r>
              <a:rPr sz="2400" spc="10" dirty="0"/>
              <a:t> </a:t>
            </a:r>
            <a:r>
              <a:rPr sz="2400" spc="-5" dirty="0"/>
              <a:t>Bonus</a:t>
            </a:r>
            <a:r>
              <a:rPr sz="2400" spc="-10" dirty="0"/>
              <a:t> Shares</a:t>
            </a:r>
            <a:r>
              <a:rPr sz="2400" dirty="0"/>
              <a:t> </a:t>
            </a:r>
            <a:r>
              <a:rPr sz="2400" spc="-5" dirty="0"/>
              <a:t>(Contd.)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610869" y="1151890"/>
            <a:ext cx="54883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lang="en-IN" sz="2000" b="1" dirty="0">
                <a:solidFill>
                  <a:srgbClr val="0033CC"/>
                </a:solidFill>
                <a:latin typeface="Arial"/>
                <a:cs typeface="Arial"/>
              </a:rPr>
              <a:t>1</a:t>
            </a:r>
            <a:r>
              <a:rPr sz="2000" b="1" dirty="0" smtClean="0">
                <a:solidFill>
                  <a:srgbClr val="0033CC"/>
                </a:solidFill>
                <a:latin typeface="Arial"/>
                <a:cs typeface="Arial"/>
              </a:rPr>
              <a:t>.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	When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Bonus</a:t>
            </a:r>
            <a:r>
              <a:rPr sz="20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to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 shareholders is declared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4269" y="1579879"/>
            <a:ext cx="3872865" cy="215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64465">
              <a:lnSpc>
                <a:spcPct val="139600"/>
              </a:lnSpc>
              <a:spcBef>
                <a:spcPts val="100"/>
              </a:spcBef>
            </a:pPr>
            <a:r>
              <a:rPr sz="2000" spc="-5" dirty="0">
                <a:latin typeface="Arial"/>
                <a:cs typeface="Arial"/>
              </a:rPr>
              <a:t>Capital Redemption </a:t>
            </a:r>
            <a:r>
              <a:rPr sz="2000" dirty="0">
                <a:latin typeface="Arial"/>
                <a:cs typeface="Arial"/>
              </a:rPr>
              <a:t>Reserve </a:t>
            </a:r>
            <a:r>
              <a:rPr sz="2000" spc="-5" dirty="0">
                <a:latin typeface="Arial"/>
                <a:cs typeface="Arial"/>
              </a:rPr>
              <a:t>A/c </a:t>
            </a:r>
            <a:r>
              <a:rPr sz="2000" spc="-5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Securities Premium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sz="2000" dirty="0">
                <a:latin typeface="Arial"/>
                <a:cs typeface="Arial"/>
              </a:rPr>
              <a:t>General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Reserve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469900" marR="5080" indent="-457200">
              <a:lnSpc>
                <a:spcPct val="139200"/>
              </a:lnSpc>
              <a:spcBef>
                <a:spcPts val="5"/>
              </a:spcBef>
            </a:pPr>
            <a:r>
              <a:rPr sz="2000" spc="-5" dirty="0">
                <a:latin typeface="Arial"/>
                <a:cs typeface="Arial"/>
              </a:rPr>
              <a:t>Surplus</a:t>
            </a:r>
            <a:r>
              <a:rPr sz="2000" spc="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OR</a:t>
            </a:r>
            <a:r>
              <a:rPr sz="2000" spc="3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Divisible</a:t>
            </a:r>
            <a:r>
              <a:rPr sz="2000" spc="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Profits</a:t>
            </a:r>
            <a:r>
              <a:rPr sz="2000" spc="2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 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Bonus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Shareholders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22719" y="1579879"/>
            <a:ext cx="365125" cy="1725930"/>
          </a:xfrm>
          <a:prstGeom prst="rect">
            <a:avLst/>
          </a:prstGeom>
        </p:spPr>
        <p:txBody>
          <a:bodyPr vert="horz" wrap="square" lIns="0" tIns="133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0869" y="4079240"/>
            <a:ext cx="49022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2.	For</a:t>
            </a:r>
            <a:r>
              <a:rPr sz="20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issue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of</a:t>
            </a:r>
            <a:r>
              <a:rPr sz="2000" b="1" spc="-1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fully</a:t>
            </a:r>
            <a:r>
              <a:rPr sz="2000" b="1" spc="-3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paid</a:t>
            </a:r>
            <a:r>
              <a:rPr sz="20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bonus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 shares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44269" y="4508500"/>
            <a:ext cx="4058285" cy="873760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40"/>
              </a:spcBef>
            </a:pPr>
            <a:r>
              <a:rPr sz="2000" dirty="0">
                <a:latin typeface="Arial"/>
                <a:cs typeface="Arial"/>
              </a:rPr>
              <a:t>Bonus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Shareholders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927100">
              <a:lnSpc>
                <a:spcPct val="100000"/>
              </a:lnSpc>
              <a:spcBef>
                <a:spcPts val="94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Equity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Share Capital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22719" y="4627879"/>
            <a:ext cx="365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31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3460" y="368300"/>
            <a:ext cx="710755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" dirty="0"/>
              <a:t>Journal</a:t>
            </a:r>
            <a:r>
              <a:rPr sz="2800" spc="-5" dirty="0"/>
              <a:t> Entries</a:t>
            </a:r>
            <a:r>
              <a:rPr sz="2800" spc="-10" dirty="0"/>
              <a:t> </a:t>
            </a:r>
            <a:r>
              <a:rPr sz="2800" spc="-5" dirty="0"/>
              <a:t>for</a:t>
            </a:r>
            <a:r>
              <a:rPr sz="2800" spc="-10" dirty="0"/>
              <a:t> </a:t>
            </a:r>
            <a:r>
              <a:rPr sz="2800" spc="-5" dirty="0"/>
              <a:t>Issue</a:t>
            </a:r>
            <a:r>
              <a:rPr sz="2800" spc="-15" dirty="0"/>
              <a:t> </a:t>
            </a:r>
            <a:r>
              <a:rPr sz="2800" spc="-5" dirty="0"/>
              <a:t>of</a:t>
            </a:r>
            <a:r>
              <a:rPr sz="2800" spc="-10" dirty="0"/>
              <a:t> Bonus </a:t>
            </a:r>
            <a:r>
              <a:rPr sz="2800" spc="-5" dirty="0"/>
              <a:t>Shares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10869" y="1031240"/>
            <a:ext cx="7858759" cy="876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5465" marR="5080" indent="-533400">
              <a:lnSpc>
                <a:spcPct val="1396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3.	When Bonus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to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shareholders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is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used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 to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make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existing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partly </a:t>
            </a:r>
            <a:r>
              <a:rPr sz="2000" b="1" spc="-54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paid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as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fully</a:t>
            </a:r>
            <a:r>
              <a:rPr sz="2000" b="1" spc="-4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paid</a:t>
            </a:r>
            <a:r>
              <a:rPr sz="2000" b="1" dirty="0">
                <a:solidFill>
                  <a:srgbClr val="0033CC"/>
                </a:solidFill>
                <a:latin typeface="Arial"/>
                <a:cs typeface="Arial"/>
              </a:rPr>
              <a:t> up: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0869" y="2037079"/>
            <a:ext cx="4134485" cy="1300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5465" marR="561975" indent="-533400">
              <a:lnSpc>
                <a:spcPct val="1396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000" dirty="0">
                <a:latin typeface="Arial"/>
                <a:cs typeface="Arial"/>
              </a:rPr>
              <a:t>(a)	</a:t>
            </a:r>
            <a:r>
              <a:rPr sz="2000" u="heavy" spc="-5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For making final call </a:t>
            </a:r>
            <a:r>
              <a:rPr sz="2000" u="heavy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due </a:t>
            </a:r>
            <a:r>
              <a:rPr sz="2000" spc="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Equity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Share Final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Call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1003300">
              <a:lnSpc>
                <a:spcPct val="100000"/>
              </a:lnSpc>
              <a:spcBef>
                <a:spcPts val="94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Equity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Share Capital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22719" y="2583179"/>
            <a:ext cx="365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0869" y="3502659"/>
            <a:ext cx="5509260" cy="17233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5465" marR="5080" indent="-533400">
              <a:lnSpc>
                <a:spcPct val="139200"/>
              </a:lnSpc>
              <a:spcBef>
                <a:spcPts val="100"/>
              </a:spcBef>
              <a:tabLst>
                <a:tab pos="545465" algn="l"/>
              </a:tabLst>
            </a:pPr>
            <a:r>
              <a:rPr sz="2000" dirty="0">
                <a:latin typeface="Arial"/>
                <a:cs typeface="Arial"/>
              </a:rPr>
              <a:t>(b)	</a:t>
            </a:r>
            <a:r>
              <a:rPr sz="2000" u="heavy" spc="-5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For adjusting </a:t>
            </a:r>
            <a:r>
              <a:rPr sz="2000" u="heavy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bonus to shareholders against </a:t>
            </a:r>
            <a:r>
              <a:rPr sz="2000" spc="-54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u="heavy" spc="-5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final</a:t>
            </a:r>
            <a:r>
              <a:rPr sz="2000" u="heavy" spc="-15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 </a:t>
            </a:r>
            <a:r>
              <a:rPr sz="2000" u="heavy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call</a:t>
            </a:r>
            <a:r>
              <a:rPr sz="2000" u="heavy" spc="-10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 </a:t>
            </a:r>
            <a:r>
              <a:rPr sz="2000" u="heavy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due:</a:t>
            </a:r>
            <a:endParaRPr sz="2000">
              <a:latin typeface="Arial"/>
              <a:cs typeface="Arial"/>
            </a:endParaRPr>
          </a:p>
          <a:p>
            <a:pPr marL="545465">
              <a:lnSpc>
                <a:spcPct val="100000"/>
              </a:lnSpc>
              <a:spcBef>
                <a:spcPts val="950"/>
              </a:spcBef>
            </a:pPr>
            <a:r>
              <a:rPr sz="2000" dirty="0">
                <a:latin typeface="Arial"/>
                <a:cs typeface="Arial"/>
              </a:rPr>
              <a:t>Bonus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Shareholders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  <a:p>
            <a:pPr marL="1460500">
              <a:lnSpc>
                <a:spcPct val="100000"/>
              </a:lnSpc>
              <a:spcBef>
                <a:spcPts val="940"/>
              </a:spcBef>
            </a:pPr>
            <a:r>
              <a:rPr sz="2000" spc="-5" dirty="0">
                <a:latin typeface="Arial"/>
                <a:cs typeface="Arial"/>
              </a:rPr>
              <a:t>To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Equity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Share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Final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Call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A/c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22719" y="4471670"/>
            <a:ext cx="36512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Dr.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1400" y="453390"/>
            <a:ext cx="70516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009999"/>
                </a:solidFill>
              </a:rPr>
              <a:t>Types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dirty="0">
                <a:solidFill>
                  <a:srgbClr val="009999"/>
                </a:solidFill>
              </a:rPr>
              <a:t>of</a:t>
            </a:r>
            <a:r>
              <a:rPr sz="3200" spc="-25" dirty="0">
                <a:solidFill>
                  <a:srgbClr val="009999"/>
                </a:solidFill>
              </a:rPr>
              <a:t> </a:t>
            </a:r>
            <a:r>
              <a:rPr sz="3200" dirty="0">
                <a:solidFill>
                  <a:srgbClr val="009999"/>
                </a:solidFill>
              </a:rPr>
              <a:t>Preference</a:t>
            </a:r>
            <a:r>
              <a:rPr sz="3200" spc="-10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Shares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(Contd.)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49352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511300"/>
            <a:ext cx="7724140" cy="3759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Participative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 Preference</a:t>
            </a: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endParaRPr sz="2400">
              <a:latin typeface="Arial"/>
              <a:cs typeface="Arial"/>
            </a:endParaRPr>
          </a:p>
          <a:p>
            <a:pPr marL="412750" marR="5080" indent="-285750" algn="just">
              <a:lnSpc>
                <a:spcPct val="150000"/>
              </a:lnSpc>
              <a:spcBef>
                <a:spcPts val="600"/>
              </a:spcBef>
            </a:pPr>
            <a:r>
              <a:rPr sz="3600" baseline="3472" dirty="0">
                <a:latin typeface="Arial"/>
                <a:cs typeface="Arial"/>
              </a:rPr>
              <a:t>– </a:t>
            </a:r>
            <a:r>
              <a:rPr sz="2400" dirty="0">
                <a:latin typeface="Arial"/>
                <a:cs typeface="Arial"/>
              </a:rPr>
              <a:t>In </a:t>
            </a:r>
            <a:r>
              <a:rPr sz="2400" spc="-10" dirty="0">
                <a:latin typeface="Arial"/>
                <a:cs typeface="Arial"/>
              </a:rPr>
              <a:t>addition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basic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preferential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rights,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such</a:t>
            </a:r>
            <a:r>
              <a:rPr sz="2400" spc="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shares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also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carries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(a)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right</a:t>
            </a:r>
            <a:r>
              <a:rPr sz="2400" dirty="0">
                <a:latin typeface="Arial"/>
                <a:cs typeface="Arial"/>
              </a:rPr>
              <a:t> to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participate</a:t>
            </a:r>
            <a:r>
              <a:rPr sz="2400" spc="65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in</a:t>
            </a:r>
            <a:r>
              <a:rPr sz="2400" spc="64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surplus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profits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left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after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payment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of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preference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and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equity 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dividend,</a:t>
            </a:r>
            <a:r>
              <a:rPr sz="2400" spc="17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and</a:t>
            </a:r>
            <a:r>
              <a:rPr sz="2400" spc="17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(b)</a:t>
            </a:r>
            <a:r>
              <a:rPr sz="2400" spc="18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in</a:t>
            </a:r>
            <a:r>
              <a:rPr sz="2400" spc="17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</a:t>
            </a:r>
            <a:r>
              <a:rPr sz="2400" spc="17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event</a:t>
            </a:r>
            <a:r>
              <a:rPr sz="2400" spc="17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of</a:t>
            </a:r>
            <a:r>
              <a:rPr sz="2400" spc="17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winding</a:t>
            </a:r>
            <a:r>
              <a:rPr sz="2400" spc="17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up,</a:t>
            </a:r>
            <a:r>
              <a:rPr sz="2400" spc="18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</a:t>
            </a:r>
            <a:r>
              <a:rPr sz="2400" spc="17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right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to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participate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in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surplus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assets</a:t>
            </a:r>
            <a:r>
              <a:rPr sz="2400" spc="66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left</a:t>
            </a:r>
            <a:r>
              <a:rPr sz="2400" spc="66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after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repayment </a:t>
            </a:r>
            <a:r>
              <a:rPr sz="2400" dirty="0">
                <a:latin typeface="Arial"/>
                <a:cs typeface="Arial"/>
              </a:rPr>
              <a:t>of </a:t>
            </a:r>
            <a:r>
              <a:rPr sz="2400" spc="-5" dirty="0">
                <a:latin typeface="Arial"/>
                <a:cs typeface="Arial"/>
              </a:rPr>
              <a:t>preference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and equity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capital.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lang="en-IN" spc="-5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1400" y="453390"/>
            <a:ext cx="70516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009999"/>
                </a:solidFill>
              </a:rPr>
              <a:t>Types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dirty="0">
                <a:solidFill>
                  <a:srgbClr val="009999"/>
                </a:solidFill>
              </a:rPr>
              <a:t>of</a:t>
            </a:r>
            <a:r>
              <a:rPr sz="3200" spc="-25" dirty="0">
                <a:solidFill>
                  <a:srgbClr val="009999"/>
                </a:solidFill>
              </a:rPr>
              <a:t> </a:t>
            </a:r>
            <a:r>
              <a:rPr sz="3200" dirty="0">
                <a:solidFill>
                  <a:srgbClr val="009999"/>
                </a:solidFill>
              </a:rPr>
              <a:t>Preference</a:t>
            </a:r>
            <a:r>
              <a:rPr sz="3200" spc="-10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Shares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(Contd.)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49352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511300"/>
            <a:ext cx="7724140" cy="2113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Non-Participative 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Preference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endParaRPr sz="2400">
              <a:latin typeface="Arial"/>
              <a:cs typeface="Arial"/>
            </a:endParaRPr>
          </a:p>
          <a:p>
            <a:pPr marL="412750" marR="5080" indent="-342900" algn="just">
              <a:lnSpc>
                <a:spcPct val="150000"/>
              </a:lnSpc>
              <a:spcBef>
                <a:spcPts val="600"/>
              </a:spcBef>
            </a:pPr>
            <a:r>
              <a:rPr sz="3600" baseline="3472" dirty="0">
                <a:latin typeface="Arial"/>
                <a:cs typeface="Arial"/>
              </a:rPr>
              <a:t>–</a:t>
            </a:r>
            <a:r>
              <a:rPr sz="3600" spc="7" baseline="3472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Such preference shares </a:t>
            </a:r>
            <a:r>
              <a:rPr sz="2400" spc="-10" dirty="0">
                <a:latin typeface="Arial"/>
                <a:cs typeface="Arial"/>
              </a:rPr>
              <a:t>have only </a:t>
            </a:r>
            <a:r>
              <a:rPr sz="2400" spc="-5" dirty="0">
                <a:latin typeface="Arial"/>
                <a:cs typeface="Arial"/>
              </a:rPr>
              <a:t>basic preferential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rights and no </a:t>
            </a:r>
            <a:r>
              <a:rPr sz="2400" spc="-10" dirty="0">
                <a:latin typeface="Arial"/>
                <a:cs typeface="Arial"/>
              </a:rPr>
              <a:t>additional </a:t>
            </a:r>
            <a:r>
              <a:rPr sz="2400" spc="-5" dirty="0">
                <a:latin typeface="Arial"/>
                <a:cs typeface="Arial"/>
              </a:rPr>
              <a:t>rights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participate in surplus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profits </a:t>
            </a:r>
            <a:r>
              <a:rPr sz="2400" spc="-10" dirty="0">
                <a:latin typeface="Arial"/>
                <a:cs typeface="Arial"/>
              </a:rPr>
              <a:t>and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surplus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assets.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lang="en-IN" spc="-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1400" y="200659"/>
            <a:ext cx="70516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009999"/>
                </a:solidFill>
              </a:rPr>
              <a:t>Types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dirty="0">
                <a:solidFill>
                  <a:srgbClr val="009999"/>
                </a:solidFill>
              </a:rPr>
              <a:t>of</a:t>
            </a:r>
            <a:r>
              <a:rPr sz="3200" spc="-25" dirty="0">
                <a:solidFill>
                  <a:srgbClr val="009999"/>
                </a:solidFill>
              </a:rPr>
              <a:t> </a:t>
            </a:r>
            <a:r>
              <a:rPr sz="3200" dirty="0">
                <a:solidFill>
                  <a:srgbClr val="009999"/>
                </a:solidFill>
              </a:rPr>
              <a:t>Preference</a:t>
            </a:r>
            <a:r>
              <a:rPr sz="3200" spc="-10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Shares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(Contd.)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083309"/>
            <a:ext cx="6003925" cy="1625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0033CC"/>
                </a:solidFill>
                <a:latin typeface="Arial"/>
                <a:cs typeface="Arial"/>
              </a:rPr>
              <a:t>Convertible </a:t>
            </a:r>
            <a:r>
              <a:rPr sz="2800" b="1" spc="-5" dirty="0">
                <a:solidFill>
                  <a:srgbClr val="0033CC"/>
                </a:solidFill>
                <a:latin typeface="Arial"/>
                <a:cs typeface="Arial"/>
              </a:rPr>
              <a:t>Preference</a:t>
            </a:r>
            <a:r>
              <a:rPr sz="2800" b="1" spc="-2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endParaRPr sz="2800">
              <a:latin typeface="Arial"/>
              <a:cs typeface="Arial"/>
            </a:endParaRPr>
          </a:p>
          <a:p>
            <a:pPr marL="469900" marR="5080">
              <a:lnSpc>
                <a:spcPct val="150000"/>
              </a:lnSpc>
              <a:spcBef>
                <a:spcPts val="600"/>
              </a:spcBef>
              <a:tabLst>
                <a:tab pos="935990" algn="l"/>
                <a:tab pos="2670175" algn="l"/>
                <a:tab pos="4389755" algn="l"/>
                <a:tab pos="5415915" algn="l"/>
              </a:tabLst>
            </a:pPr>
            <a:r>
              <a:rPr sz="2400" dirty="0">
                <a:latin typeface="Arial"/>
                <a:cs typeface="Arial"/>
              </a:rPr>
              <a:t>A	c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-10" dirty="0">
                <a:latin typeface="Arial"/>
                <a:cs typeface="Arial"/>
              </a:rPr>
              <a:t>nve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dirty="0">
                <a:latin typeface="Arial"/>
                <a:cs typeface="Arial"/>
              </a:rPr>
              <a:t>t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0" dirty="0">
                <a:latin typeface="Arial"/>
                <a:cs typeface="Arial"/>
              </a:rPr>
              <a:t>b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e	</a:t>
            </a:r>
            <a:r>
              <a:rPr sz="2400" spc="-10" dirty="0">
                <a:latin typeface="Arial"/>
                <a:cs typeface="Arial"/>
              </a:rPr>
              <a:t>p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fer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-10" dirty="0">
                <a:latin typeface="Arial"/>
                <a:cs typeface="Arial"/>
              </a:rPr>
              <a:t>n</a:t>
            </a:r>
            <a:r>
              <a:rPr sz="2400" dirty="0">
                <a:latin typeface="Arial"/>
                <a:cs typeface="Arial"/>
              </a:rPr>
              <a:t>ce	</a:t>
            </a:r>
            <a:r>
              <a:rPr sz="2400" spc="5" dirty="0">
                <a:latin typeface="Arial"/>
                <a:cs typeface="Arial"/>
              </a:rPr>
              <a:t>s</a:t>
            </a:r>
            <a:r>
              <a:rPr sz="2400" spc="-10" dirty="0">
                <a:latin typeface="Arial"/>
                <a:cs typeface="Arial"/>
              </a:rPr>
              <a:t>ha</a:t>
            </a:r>
            <a:r>
              <a:rPr sz="2400" dirty="0">
                <a:latin typeface="Arial"/>
                <a:cs typeface="Arial"/>
              </a:rPr>
              <a:t>re	</a:t>
            </a:r>
            <a:r>
              <a:rPr sz="2400" spc="-10" dirty="0">
                <a:latin typeface="Arial"/>
                <a:cs typeface="Arial"/>
              </a:rPr>
              <a:t>ge</a:t>
            </a:r>
            <a:r>
              <a:rPr sz="2400" dirty="0">
                <a:latin typeface="Arial"/>
                <a:cs typeface="Arial"/>
              </a:rPr>
              <a:t>ts  </a:t>
            </a:r>
            <a:r>
              <a:rPr sz="2400" spc="-5" dirty="0">
                <a:latin typeface="Arial"/>
                <a:cs typeface="Arial"/>
              </a:rPr>
              <a:t>conversion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into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equity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78427" y="1769109"/>
            <a:ext cx="18230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9770" algn="l"/>
                <a:tab pos="1556385" algn="l"/>
              </a:tabLst>
            </a:pPr>
            <a:r>
              <a:rPr sz="2400" spc="10" dirty="0">
                <a:latin typeface="Arial"/>
                <a:cs typeface="Arial"/>
              </a:rPr>
              <a:t>t</a:t>
            </a:r>
            <a:r>
              <a:rPr sz="2400" spc="-10" dirty="0">
                <a:latin typeface="Arial"/>
                <a:cs typeface="Arial"/>
              </a:rPr>
              <a:t>h</a:t>
            </a:r>
            <a:r>
              <a:rPr sz="2400" dirty="0">
                <a:latin typeface="Arial"/>
                <a:cs typeface="Arial"/>
              </a:rPr>
              <a:t>e	r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0" dirty="0">
                <a:latin typeface="Arial"/>
                <a:cs typeface="Arial"/>
              </a:rPr>
              <a:t>g</a:t>
            </a:r>
            <a:r>
              <a:rPr sz="2400" dirty="0">
                <a:latin typeface="Arial"/>
                <a:cs typeface="Arial"/>
              </a:rPr>
              <a:t>ht	</a:t>
            </a:r>
            <a:r>
              <a:rPr sz="2400" spc="-10" dirty="0">
                <a:latin typeface="Arial"/>
                <a:cs typeface="Arial"/>
              </a:rPr>
              <a:t>o</a:t>
            </a:r>
            <a:r>
              <a:rPr sz="2400" dirty="0">
                <a:latin typeface="Arial"/>
                <a:cs typeface="Arial"/>
              </a:rPr>
              <a:t>f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985770"/>
            <a:ext cx="8068309" cy="2797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0033CC"/>
                </a:solidFill>
                <a:latin typeface="Arial"/>
                <a:cs typeface="Arial"/>
              </a:rPr>
              <a:t>Non-convertible </a:t>
            </a:r>
            <a:r>
              <a:rPr sz="2800" b="1" spc="-5" dirty="0">
                <a:solidFill>
                  <a:srgbClr val="0033CC"/>
                </a:solidFill>
                <a:latin typeface="Arial"/>
                <a:cs typeface="Arial"/>
              </a:rPr>
              <a:t>Preference </a:t>
            </a:r>
            <a:r>
              <a:rPr sz="2800" b="1" spc="-10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endParaRPr sz="2800">
              <a:latin typeface="Arial"/>
              <a:cs typeface="Arial"/>
            </a:endParaRPr>
          </a:p>
          <a:p>
            <a:pPr marL="469900" marR="6985">
              <a:lnSpc>
                <a:spcPct val="150000"/>
              </a:lnSpc>
              <a:spcBef>
                <a:spcPts val="600"/>
              </a:spcBef>
            </a:pPr>
            <a:r>
              <a:rPr sz="3600" spc="-7" baseline="3472" dirty="0">
                <a:latin typeface="Arial"/>
                <a:cs typeface="Arial"/>
              </a:rPr>
              <a:t>–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1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non-convertible</a:t>
            </a:r>
            <a:r>
              <a:rPr sz="2400" spc="17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preference</a:t>
            </a:r>
            <a:r>
              <a:rPr sz="2400" spc="17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</a:t>
            </a:r>
            <a:r>
              <a:rPr sz="2400" spc="17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does</a:t>
            </a:r>
            <a:r>
              <a:rPr sz="2400" spc="17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not</a:t>
            </a:r>
            <a:r>
              <a:rPr sz="2400" spc="18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have</a:t>
            </a:r>
            <a:r>
              <a:rPr sz="2400" spc="17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right of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conversion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into equity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share.</a:t>
            </a:r>
            <a:endParaRPr sz="2400">
              <a:latin typeface="Arial"/>
              <a:cs typeface="Arial"/>
            </a:endParaRPr>
          </a:p>
          <a:p>
            <a:pPr marL="469900" marR="5080">
              <a:lnSpc>
                <a:spcPct val="150000"/>
              </a:lnSpc>
              <a:spcBef>
                <a:spcPts val="590"/>
              </a:spcBef>
              <a:tabLst>
                <a:tab pos="1237615" algn="l"/>
                <a:tab pos="2955925" algn="l"/>
                <a:tab pos="4132579" algn="l"/>
                <a:tab pos="4834890" algn="l"/>
                <a:tab pos="7176134" algn="l"/>
              </a:tabLst>
            </a:pPr>
            <a:r>
              <a:rPr sz="3600" spc="-7" baseline="3472" dirty="0">
                <a:latin typeface="Arial"/>
                <a:cs typeface="Arial"/>
              </a:rPr>
              <a:t>–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-15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l	</a:t>
            </a:r>
            <a:r>
              <a:rPr sz="2400" spc="-10" dirty="0">
                <a:latin typeface="Arial"/>
                <a:cs typeface="Arial"/>
              </a:rPr>
              <a:t>p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f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spc="-10" dirty="0">
                <a:latin typeface="Arial"/>
                <a:cs typeface="Arial"/>
              </a:rPr>
              <a:t>en</a:t>
            </a:r>
            <a:r>
              <a:rPr sz="2400" dirty="0">
                <a:latin typeface="Arial"/>
                <a:cs typeface="Arial"/>
              </a:rPr>
              <a:t>ce	s</a:t>
            </a:r>
            <a:r>
              <a:rPr sz="2400" spc="-5" dirty="0">
                <a:latin typeface="Arial"/>
                <a:cs typeface="Arial"/>
              </a:rPr>
              <a:t>h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s	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dirty="0">
                <a:latin typeface="Arial"/>
                <a:cs typeface="Arial"/>
              </a:rPr>
              <a:t>re	</a:t>
            </a:r>
            <a:r>
              <a:rPr sz="2400" spc="-10" dirty="0">
                <a:latin typeface="Arial"/>
                <a:cs typeface="Arial"/>
              </a:rPr>
              <a:t>no</a:t>
            </a:r>
            <a:r>
              <a:rPr sz="2400" dirty="0">
                <a:latin typeface="Arial"/>
                <a:cs typeface="Arial"/>
              </a:rPr>
              <a:t>n-c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dirty="0">
                <a:latin typeface="Arial"/>
                <a:cs typeface="Arial"/>
              </a:rPr>
              <a:t>n</a:t>
            </a:r>
            <a:r>
              <a:rPr sz="2400" spc="-20" dirty="0">
                <a:latin typeface="Arial"/>
                <a:cs typeface="Arial"/>
              </a:rPr>
              <a:t>v</a:t>
            </a:r>
            <a:r>
              <a:rPr sz="2400" dirty="0">
                <a:latin typeface="Arial"/>
                <a:cs typeface="Arial"/>
              </a:rPr>
              <a:t>ert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-10" dirty="0">
                <a:latin typeface="Arial"/>
                <a:cs typeface="Arial"/>
              </a:rPr>
              <a:t>b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e	</a:t>
            </a:r>
            <a:r>
              <a:rPr sz="2400" spc="-10" dirty="0">
                <a:latin typeface="Arial"/>
                <a:cs typeface="Arial"/>
              </a:rPr>
              <a:t>un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ss  </a:t>
            </a:r>
            <a:r>
              <a:rPr sz="2400" spc="-5" dirty="0">
                <a:latin typeface="Arial"/>
                <a:cs typeface="Arial"/>
              </a:rPr>
              <a:t>clearly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stated</a:t>
            </a:r>
            <a:r>
              <a:rPr sz="2400" dirty="0">
                <a:latin typeface="Arial"/>
                <a:cs typeface="Arial"/>
              </a:rPr>
              <a:t> to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be</a:t>
            </a:r>
            <a:r>
              <a:rPr sz="2400" spc="-5" dirty="0">
                <a:latin typeface="Arial"/>
                <a:cs typeface="Arial"/>
              </a:rPr>
              <a:t> convertible.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1400" y="200659"/>
            <a:ext cx="70516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009999"/>
                </a:solidFill>
              </a:rPr>
              <a:t>Types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dirty="0">
                <a:solidFill>
                  <a:srgbClr val="009999"/>
                </a:solidFill>
              </a:rPr>
              <a:t>of</a:t>
            </a:r>
            <a:r>
              <a:rPr sz="3200" spc="-25" dirty="0">
                <a:solidFill>
                  <a:srgbClr val="009999"/>
                </a:solidFill>
              </a:rPr>
              <a:t> </a:t>
            </a:r>
            <a:r>
              <a:rPr sz="3200" dirty="0">
                <a:solidFill>
                  <a:srgbClr val="009999"/>
                </a:solidFill>
              </a:rPr>
              <a:t>Preference</a:t>
            </a:r>
            <a:r>
              <a:rPr sz="3200" spc="-10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Shares</a:t>
            </a:r>
            <a:r>
              <a:rPr sz="3200" spc="-15" dirty="0">
                <a:solidFill>
                  <a:srgbClr val="009999"/>
                </a:solidFill>
              </a:rPr>
              <a:t> </a:t>
            </a:r>
            <a:r>
              <a:rPr sz="3200" spc="-5" dirty="0">
                <a:solidFill>
                  <a:srgbClr val="009999"/>
                </a:solidFill>
              </a:rPr>
              <a:t>(Contd.)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083309"/>
            <a:ext cx="8066405" cy="4700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0033CC"/>
                </a:solidFill>
                <a:latin typeface="Arial"/>
                <a:cs typeface="Arial"/>
              </a:rPr>
              <a:t>Redeemable</a:t>
            </a:r>
            <a:r>
              <a:rPr sz="2800" b="1" spc="-3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33CC"/>
                </a:solidFill>
                <a:latin typeface="Arial"/>
                <a:cs typeface="Arial"/>
              </a:rPr>
              <a:t>Preference</a:t>
            </a:r>
            <a:r>
              <a:rPr sz="2800" b="1" spc="-2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endParaRPr sz="2800">
              <a:latin typeface="Arial"/>
              <a:cs typeface="Arial"/>
            </a:endParaRPr>
          </a:p>
          <a:p>
            <a:pPr marL="412750" marR="6350">
              <a:lnSpc>
                <a:spcPct val="150000"/>
              </a:lnSpc>
              <a:spcBef>
                <a:spcPts val="600"/>
              </a:spcBef>
              <a:tabLst>
                <a:tab pos="948690" algn="l"/>
                <a:tab pos="1720850" algn="l"/>
                <a:tab pos="3305810" algn="l"/>
                <a:tab pos="4434205" algn="l"/>
                <a:tab pos="4987290" algn="l"/>
                <a:tab pos="6136005" algn="l"/>
                <a:tab pos="6484620" algn="l"/>
                <a:tab pos="7814309" algn="l"/>
              </a:tabLst>
            </a:pPr>
            <a:r>
              <a:rPr sz="2400" dirty="0">
                <a:latin typeface="Arial"/>
                <a:cs typeface="Arial"/>
              </a:rPr>
              <a:t>On	s</a:t>
            </a:r>
            <a:r>
              <a:rPr sz="2400" spc="-5" dirty="0">
                <a:latin typeface="Arial"/>
                <a:cs typeface="Arial"/>
              </a:rPr>
              <a:t>u</a:t>
            </a:r>
            <a:r>
              <a:rPr sz="2400" dirty="0">
                <a:latin typeface="Arial"/>
                <a:cs typeface="Arial"/>
              </a:rPr>
              <a:t>ch	pr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fer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n</a:t>
            </a:r>
            <a:r>
              <a:rPr sz="2400" spc="-10" dirty="0">
                <a:latin typeface="Arial"/>
                <a:cs typeface="Arial"/>
              </a:rPr>
              <a:t>c</a:t>
            </a:r>
            <a:r>
              <a:rPr sz="2400" dirty="0">
                <a:latin typeface="Arial"/>
                <a:cs typeface="Arial"/>
              </a:rPr>
              <a:t>e	s</a:t>
            </a:r>
            <a:r>
              <a:rPr sz="2400" spc="-5" dirty="0">
                <a:latin typeface="Arial"/>
                <a:cs typeface="Arial"/>
              </a:rPr>
              <a:t>h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s,	</a:t>
            </a:r>
            <a:r>
              <a:rPr sz="2400" spc="10" dirty="0">
                <a:latin typeface="Arial"/>
                <a:cs typeface="Arial"/>
              </a:rPr>
              <a:t>t</a:t>
            </a:r>
            <a:r>
              <a:rPr sz="2400" spc="-10" dirty="0">
                <a:latin typeface="Arial"/>
                <a:cs typeface="Arial"/>
              </a:rPr>
              <a:t>h</a:t>
            </a:r>
            <a:r>
              <a:rPr sz="2400" dirty="0">
                <a:latin typeface="Arial"/>
                <a:cs typeface="Arial"/>
              </a:rPr>
              <a:t>e	a</a:t>
            </a:r>
            <a:r>
              <a:rPr sz="2400" spc="15" dirty="0">
                <a:latin typeface="Arial"/>
                <a:cs typeface="Arial"/>
              </a:rPr>
              <a:t>m</a:t>
            </a:r>
            <a:r>
              <a:rPr sz="2400" dirty="0">
                <a:latin typeface="Arial"/>
                <a:cs typeface="Arial"/>
              </a:rPr>
              <a:t>o</a:t>
            </a:r>
            <a:r>
              <a:rPr sz="2400" spc="-10" dirty="0">
                <a:latin typeface="Arial"/>
                <a:cs typeface="Arial"/>
              </a:rPr>
              <a:t>un</a:t>
            </a:r>
            <a:r>
              <a:rPr sz="2400" dirty="0">
                <a:latin typeface="Arial"/>
                <a:cs typeface="Arial"/>
              </a:rPr>
              <a:t>t	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s	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f</a:t>
            </a:r>
            <a:r>
              <a:rPr sz="2400" spc="-10" dirty="0">
                <a:latin typeface="Arial"/>
                <a:cs typeface="Arial"/>
              </a:rPr>
              <a:t>u</a:t>
            </a:r>
            <a:r>
              <a:rPr sz="2400" dirty="0">
                <a:latin typeface="Arial"/>
                <a:cs typeface="Arial"/>
              </a:rPr>
              <a:t>n</a:t>
            </a:r>
            <a:r>
              <a:rPr sz="2400" spc="-10" dirty="0">
                <a:latin typeface="Arial"/>
                <a:cs typeface="Arial"/>
              </a:rPr>
              <a:t>de</a:t>
            </a:r>
            <a:r>
              <a:rPr sz="2400" dirty="0">
                <a:latin typeface="Arial"/>
                <a:cs typeface="Arial"/>
              </a:rPr>
              <a:t>d	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n  </a:t>
            </a:r>
            <a:r>
              <a:rPr sz="2400" spc="-5" dirty="0">
                <a:latin typeface="Arial"/>
                <a:cs typeface="Arial"/>
              </a:rPr>
              <a:t>accordance with Sec.</a:t>
            </a:r>
            <a:r>
              <a:rPr sz="2400" dirty="0">
                <a:latin typeface="Arial"/>
                <a:cs typeface="Arial"/>
              </a:rPr>
              <a:t> 55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of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 Companies Act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2013.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3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0033CC"/>
                </a:solidFill>
                <a:latin typeface="Arial"/>
                <a:cs typeface="Arial"/>
              </a:rPr>
              <a:t>Irredeemable</a:t>
            </a:r>
            <a:r>
              <a:rPr sz="2800" b="1" spc="-3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33CC"/>
                </a:solidFill>
                <a:latin typeface="Arial"/>
                <a:cs typeface="Arial"/>
              </a:rPr>
              <a:t>Preference</a:t>
            </a:r>
            <a:r>
              <a:rPr sz="2800" b="1" spc="-25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0033CC"/>
                </a:solidFill>
                <a:latin typeface="Arial"/>
                <a:cs typeface="Arial"/>
              </a:rPr>
              <a:t>Shares</a:t>
            </a:r>
            <a:endParaRPr sz="2800">
              <a:latin typeface="Arial"/>
              <a:cs typeface="Arial"/>
            </a:endParaRPr>
          </a:p>
          <a:p>
            <a:pPr marL="412750" marR="5080">
              <a:lnSpc>
                <a:spcPct val="150000"/>
              </a:lnSpc>
              <a:spcBef>
                <a:spcPts val="600"/>
              </a:spcBef>
              <a:tabLst>
                <a:tab pos="2350770" algn="l"/>
                <a:tab pos="3948429" algn="l"/>
                <a:tab pos="5003165" algn="l"/>
                <a:tab pos="5634990" algn="l"/>
                <a:tab pos="6199505" algn="l"/>
                <a:tab pos="6678930" algn="l"/>
              </a:tabLst>
            </a:pPr>
            <a:r>
              <a:rPr sz="2400" dirty="0">
                <a:latin typeface="Arial"/>
                <a:cs typeface="Arial"/>
              </a:rPr>
              <a:t>I</a:t>
            </a:r>
            <a:r>
              <a:rPr sz="2400" spc="5" dirty="0">
                <a:latin typeface="Arial"/>
                <a:cs typeface="Arial"/>
              </a:rPr>
              <a:t>r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-10" dirty="0">
                <a:latin typeface="Arial"/>
                <a:cs typeface="Arial"/>
              </a:rPr>
              <a:t>d</a:t>
            </a:r>
            <a:r>
              <a:rPr sz="2400" dirty="0">
                <a:latin typeface="Arial"/>
                <a:cs typeface="Arial"/>
              </a:rPr>
              <a:t>e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spc="15" dirty="0">
                <a:latin typeface="Arial"/>
                <a:cs typeface="Arial"/>
              </a:rPr>
              <a:t>m</a:t>
            </a:r>
            <a:r>
              <a:rPr sz="2400" dirty="0">
                <a:latin typeface="Arial"/>
                <a:cs typeface="Arial"/>
              </a:rPr>
              <a:t>a</a:t>
            </a:r>
            <a:r>
              <a:rPr sz="2400" spc="-10" dirty="0">
                <a:latin typeface="Arial"/>
                <a:cs typeface="Arial"/>
              </a:rPr>
              <a:t>b</a:t>
            </a:r>
            <a:r>
              <a:rPr sz="2400" spc="-5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e	</a:t>
            </a:r>
            <a:r>
              <a:rPr sz="2400" spc="-10" dirty="0">
                <a:latin typeface="Arial"/>
                <a:cs typeface="Arial"/>
              </a:rPr>
              <a:t>p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10" dirty="0">
                <a:latin typeface="Arial"/>
                <a:cs typeface="Arial"/>
              </a:rPr>
              <a:t>f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nce	s</a:t>
            </a:r>
            <a:r>
              <a:rPr sz="2400" spc="-5" dirty="0">
                <a:latin typeface="Arial"/>
                <a:cs typeface="Arial"/>
              </a:rPr>
              <a:t>h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s	c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dirty="0">
                <a:latin typeface="Arial"/>
                <a:cs typeface="Arial"/>
              </a:rPr>
              <a:t>n	</a:t>
            </a:r>
            <a:r>
              <a:rPr sz="2400" spc="-10" dirty="0">
                <a:latin typeface="Arial"/>
                <a:cs typeface="Arial"/>
              </a:rPr>
              <a:t>n</a:t>
            </a:r>
            <a:r>
              <a:rPr sz="2400" dirty="0">
                <a:latin typeface="Arial"/>
                <a:cs typeface="Arial"/>
              </a:rPr>
              <a:t>ot	</a:t>
            </a:r>
            <a:r>
              <a:rPr sz="2400" spc="-10" dirty="0">
                <a:latin typeface="Arial"/>
                <a:cs typeface="Arial"/>
              </a:rPr>
              <a:t>b</a:t>
            </a:r>
            <a:r>
              <a:rPr sz="2400" dirty="0">
                <a:latin typeface="Arial"/>
                <a:cs typeface="Arial"/>
              </a:rPr>
              <a:t>e	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d</a:t>
            </a:r>
            <a:r>
              <a:rPr sz="2400" spc="-10" dirty="0">
                <a:latin typeface="Arial"/>
                <a:cs typeface="Arial"/>
              </a:rPr>
              <a:t>ee</a:t>
            </a:r>
            <a:r>
              <a:rPr sz="2400" spc="25" dirty="0">
                <a:latin typeface="Arial"/>
                <a:cs typeface="Arial"/>
              </a:rPr>
              <a:t>m</a:t>
            </a:r>
            <a:r>
              <a:rPr sz="2400" spc="-1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d  </a:t>
            </a:r>
            <a:r>
              <a:rPr sz="2400" spc="-5" dirty="0">
                <a:latin typeface="Arial"/>
                <a:cs typeface="Arial"/>
              </a:rPr>
              <a:t>during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the</a:t>
            </a:r>
            <a:r>
              <a:rPr sz="2400" spc="-5" dirty="0">
                <a:latin typeface="Arial"/>
                <a:cs typeface="Arial"/>
              </a:rPr>
              <a:t> life of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the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company.</a:t>
            </a:r>
            <a:endParaRPr sz="2400">
              <a:latin typeface="Arial"/>
              <a:cs typeface="Arial"/>
            </a:endParaRPr>
          </a:p>
          <a:p>
            <a:pPr marL="412750" marR="5080">
              <a:lnSpc>
                <a:spcPct val="150000"/>
              </a:lnSpc>
              <a:spcBef>
                <a:spcPts val="590"/>
              </a:spcBef>
            </a:pPr>
            <a:r>
              <a:rPr sz="2400" dirty="0">
                <a:latin typeface="Arial"/>
                <a:cs typeface="Arial"/>
              </a:rPr>
              <a:t>A</a:t>
            </a:r>
            <a:r>
              <a:rPr sz="2400" spc="8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company</a:t>
            </a:r>
            <a:r>
              <a:rPr sz="2400" spc="9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limited</a:t>
            </a:r>
            <a:r>
              <a:rPr sz="2400" spc="8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by</a:t>
            </a:r>
            <a:r>
              <a:rPr sz="2400" spc="9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shares</a:t>
            </a:r>
            <a:r>
              <a:rPr sz="2400" spc="9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cannot</a:t>
            </a:r>
            <a:r>
              <a:rPr sz="2400" spc="9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issue</a:t>
            </a:r>
            <a:r>
              <a:rPr sz="2400" spc="9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irredeemable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preference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shares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in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India.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2810" y="223520"/>
            <a:ext cx="735139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09270">
              <a:lnSpc>
                <a:spcPct val="100000"/>
              </a:lnSpc>
              <a:spcBef>
                <a:spcPts val="100"/>
              </a:spcBef>
              <a:tabLst>
                <a:tab pos="2268220" algn="l"/>
              </a:tabLst>
            </a:pPr>
            <a:r>
              <a:rPr sz="4000" spc="-10" dirty="0">
                <a:solidFill>
                  <a:srgbClr val="009999"/>
                </a:solidFill>
              </a:rPr>
              <a:t>Redemption </a:t>
            </a:r>
            <a:r>
              <a:rPr sz="4000" spc="-5" dirty="0">
                <a:solidFill>
                  <a:srgbClr val="009999"/>
                </a:solidFill>
              </a:rPr>
              <a:t>of </a:t>
            </a:r>
            <a:r>
              <a:rPr sz="4000" spc="-10" dirty="0">
                <a:solidFill>
                  <a:srgbClr val="009999"/>
                </a:solidFill>
              </a:rPr>
              <a:t>Preference </a:t>
            </a:r>
            <a:r>
              <a:rPr sz="4000" spc="-5" dirty="0">
                <a:solidFill>
                  <a:srgbClr val="009999"/>
                </a:solidFill>
              </a:rPr>
              <a:t> Shares</a:t>
            </a:r>
            <a:r>
              <a:rPr sz="4000" spc="-10" dirty="0">
                <a:solidFill>
                  <a:srgbClr val="009999"/>
                </a:solidFill>
              </a:rPr>
              <a:t> </a:t>
            </a:r>
            <a:r>
              <a:rPr sz="4000" dirty="0">
                <a:solidFill>
                  <a:srgbClr val="009999"/>
                </a:solidFill>
              </a:rPr>
              <a:t>–	</a:t>
            </a:r>
            <a:r>
              <a:rPr sz="4000" spc="-10" dirty="0">
                <a:solidFill>
                  <a:srgbClr val="009999"/>
                </a:solidFill>
              </a:rPr>
              <a:t>Important</a:t>
            </a:r>
            <a:r>
              <a:rPr sz="4000" spc="-40" dirty="0">
                <a:solidFill>
                  <a:srgbClr val="009999"/>
                </a:solidFill>
              </a:rPr>
              <a:t> </a:t>
            </a:r>
            <a:r>
              <a:rPr sz="4000" spc="-10" dirty="0">
                <a:solidFill>
                  <a:srgbClr val="009999"/>
                </a:solidFill>
              </a:rPr>
              <a:t>Provisions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5940" y="184530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33CC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678940"/>
            <a:ext cx="772795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  <a:tabLst>
                <a:tab pos="1913255" algn="l"/>
                <a:tab pos="2342515" algn="l"/>
                <a:tab pos="4039870" algn="l"/>
                <a:tab pos="5163185" algn="l"/>
                <a:tab pos="6273165" algn="l"/>
              </a:tabLst>
            </a:pP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R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ede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m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p</a:t>
            </a:r>
            <a:r>
              <a:rPr sz="2400" b="1" spc="5" dirty="0">
                <a:solidFill>
                  <a:srgbClr val="0033CC"/>
                </a:solidFill>
                <a:latin typeface="Arial"/>
                <a:cs typeface="Arial"/>
              </a:rPr>
              <a:t>t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i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o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n	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o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f	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p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r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e</a:t>
            </a:r>
            <a:r>
              <a:rPr sz="2400" b="1" spc="5" dirty="0">
                <a:solidFill>
                  <a:srgbClr val="0033CC"/>
                </a:solidFill>
                <a:latin typeface="Arial"/>
                <a:cs typeface="Arial"/>
              </a:rPr>
              <a:t>f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er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e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nc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e	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s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h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a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r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e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s	</a:t>
            </a:r>
            <a:r>
              <a:rPr sz="2400" b="1" spc="-5" dirty="0">
                <a:solidFill>
                  <a:srgbClr val="0033CC"/>
                </a:solidFill>
                <a:latin typeface="Arial"/>
                <a:cs typeface="Arial"/>
              </a:rPr>
              <a:t>m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e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a</a:t>
            </a:r>
            <a:r>
              <a:rPr sz="2400" b="1" spc="-10" dirty="0">
                <a:solidFill>
                  <a:srgbClr val="0033CC"/>
                </a:solidFill>
                <a:latin typeface="Arial"/>
                <a:cs typeface="Arial"/>
              </a:rPr>
              <a:t>n</a:t>
            </a:r>
            <a:r>
              <a:rPr sz="2400" b="1" dirty="0">
                <a:solidFill>
                  <a:srgbClr val="0033CC"/>
                </a:solidFill>
                <a:latin typeface="Arial"/>
                <a:cs typeface="Arial"/>
              </a:rPr>
              <a:t>s	</a:t>
            </a:r>
            <a:r>
              <a:rPr sz="2400" dirty="0">
                <a:latin typeface="Arial"/>
                <a:cs typeface="Arial"/>
              </a:rPr>
              <a:t>re</a:t>
            </a:r>
            <a:r>
              <a:rPr sz="2400" spc="-10" dirty="0">
                <a:latin typeface="Arial"/>
                <a:cs typeface="Arial"/>
              </a:rPr>
              <a:t>pa</a:t>
            </a:r>
            <a:r>
              <a:rPr sz="2400" dirty="0">
                <a:latin typeface="Arial"/>
                <a:cs typeface="Arial"/>
              </a:rPr>
              <a:t>y</a:t>
            </a:r>
            <a:r>
              <a:rPr sz="2400" spc="25" dirty="0">
                <a:latin typeface="Arial"/>
                <a:cs typeface="Arial"/>
              </a:rPr>
              <a:t>m</a:t>
            </a:r>
            <a:r>
              <a:rPr sz="2400" spc="-10" dirty="0">
                <a:latin typeface="Arial"/>
                <a:cs typeface="Arial"/>
              </a:rPr>
              <a:t>en</a:t>
            </a:r>
            <a:r>
              <a:rPr sz="2400" dirty="0">
                <a:latin typeface="Arial"/>
                <a:cs typeface="Arial"/>
              </a:rPr>
              <a:t>t  </a:t>
            </a:r>
            <a:r>
              <a:rPr sz="2400" spc="-5" dirty="0">
                <a:latin typeface="Arial"/>
                <a:cs typeface="Arial"/>
              </a:rPr>
              <a:t>of preference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 capital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to</a:t>
            </a:r>
            <a:r>
              <a:rPr sz="2400" spc="-5" dirty="0">
                <a:latin typeface="Arial"/>
                <a:cs typeface="Arial"/>
              </a:rPr>
              <a:t> preference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shareholders.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01879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39" y="2852420"/>
            <a:ext cx="772731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2400" b="1" spc="-10" dirty="0">
                <a:latin typeface="Arial"/>
                <a:cs typeface="Arial"/>
              </a:rPr>
              <a:t>The</a:t>
            </a:r>
            <a:r>
              <a:rPr sz="2400" b="1" spc="-5" dirty="0">
                <a:latin typeface="Arial"/>
                <a:cs typeface="Arial"/>
              </a:rPr>
              <a:t> Companies</a:t>
            </a:r>
            <a:r>
              <a:rPr sz="2400" b="1" dirty="0">
                <a:latin typeface="Arial"/>
                <a:cs typeface="Arial"/>
              </a:rPr>
              <a:t> Act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2013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allows</a:t>
            </a:r>
            <a:r>
              <a:rPr sz="2400" dirty="0">
                <a:latin typeface="Arial"/>
                <a:cs typeface="Arial"/>
              </a:rPr>
              <a:t> the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issue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of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redeemable</a:t>
            </a:r>
            <a:r>
              <a:rPr sz="2400" spc="40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preference</a:t>
            </a:r>
            <a:r>
              <a:rPr sz="2400" spc="409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shares</a:t>
            </a:r>
            <a:r>
              <a:rPr sz="2400" spc="4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if</a:t>
            </a:r>
            <a:r>
              <a:rPr sz="2400" spc="40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articles</a:t>
            </a:r>
            <a:r>
              <a:rPr sz="2400" spc="4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of</a:t>
            </a:r>
            <a:r>
              <a:rPr sz="2400" spc="4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association </a:t>
            </a:r>
            <a:r>
              <a:rPr sz="2400" spc="-6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of </a:t>
            </a:r>
            <a:r>
              <a:rPr sz="2400" dirty="0">
                <a:latin typeface="Arial"/>
                <a:cs typeface="Arial"/>
              </a:rPr>
              <a:t>the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company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so</a:t>
            </a:r>
            <a:r>
              <a:rPr sz="2400" spc="-5" dirty="0">
                <a:latin typeface="Arial"/>
                <a:cs typeface="Arial"/>
              </a:rPr>
              <a:t> authorise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or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permit.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474090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39" y="4574540"/>
            <a:ext cx="772477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No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 company</a:t>
            </a:r>
            <a:r>
              <a:rPr sz="2400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limited</a:t>
            </a:r>
            <a:r>
              <a:rPr sz="2400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by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shares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shall,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after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the 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 commencement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of this Act, issue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any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preference shares 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which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are irredeemable.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IN" spc="-5" smtClean="0"/>
              <a:t>NIRAV R GODA ,TCSC</a:t>
            </a:r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2810" y="223520"/>
            <a:ext cx="735139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09270">
              <a:lnSpc>
                <a:spcPct val="100000"/>
              </a:lnSpc>
              <a:spcBef>
                <a:spcPts val="100"/>
              </a:spcBef>
              <a:tabLst>
                <a:tab pos="2268220" algn="l"/>
              </a:tabLst>
            </a:pPr>
            <a:r>
              <a:rPr sz="4000" spc="-10" dirty="0">
                <a:solidFill>
                  <a:srgbClr val="009999"/>
                </a:solidFill>
              </a:rPr>
              <a:t>Redemption </a:t>
            </a:r>
            <a:r>
              <a:rPr sz="4000" spc="-5" dirty="0">
                <a:solidFill>
                  <a:srgbClr val="009999"/>
                </a:solidFill>
              </a:rPr>
              <a:t>of </a:t>
            </a:r>
            <a:r>
              <a:rPr sz="4000" spc="-10" dirty="0">
                <a:solidFill>
                  <a:srgbClr val="009999"/>
                </a:solidFill>
              </a:rPr>
              <a:t>Preference </a:t>
            </a:r>
            <a:r>
              <a:rPr sz="4000" spc="-5" dirty="0">
                <a:solidFill>
                  <a:srgbClr val="009999"/>
                </a:solidFill>
              </a:rPr>
              <a:t> Shares</a:t>
            </a:r>
            <a:r>
              <a:rPr sz="4000" spc="-10" dirty="0">
                <a:solidFill>
                  <a:srgbClr val="009999"/>
                </a:solidFill>
              </a:rPr>
              <a:t> </a:t>
            </a:r>
            <a:r>
              <a:rPr sz="4000" dirty="0">
                <a:solidFill>
                  <a:srgbClr val="009999"/>
                </a:solidFill>
              </a:rPr>
              <a:t>–	</a:t>
            </a:r>
            <a:r>
              <a:rPr sz="4000" spc="-10" dirty="0">
                <a:solidFill>
                  <a:srgbClr val="009999"/>
                </a:solidFill>
              </a:rPr>
              <a:t>Important</a:t>
            </a:r>
            <a:r>
              <a:rPr sz="4000" spc="-40" dirty="0">
                <a:solidFill>
                  <a:srgbClr val="009999"/>
                </a:solidFill>
              </a:rPr>
              <a:t> </a:t>
            </a:r>
            <a:r>
              <a:rPr sz="4000" spc="-10" dirty="0">
                <a:solidFill>
                  <a:srgbClr val="009999"/>
                </a:solidFill>
              </a:rPr>
              <a:t>Provisions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5940" y="1823720"/>
            <a:ext cx="11938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"/>
                <a:cs typeface="Arial"/>
              </a:rPr>
              <a:t>•</a:t>
            </a:r>
            <a:endParaRPr sz="2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678939"/>
            <a:ext cx="7728584" cy="3931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2100" spc="-5" dirty="0">
                <a:latin typeface="Arial"/>
                <a:cs typeface="Arial"/>
              </a:rPr>
              <a:t>The </a:t>
            </a:r>
            <a:r>
              <a:rPr sz="2100" b="1" spc="-10" dirty="0">
                <a:solidFill>
                  <a:srgbClr val="0033CC"/>
                </a:solidFill>
                <a:latin typeface="Arial"/>
                <a:cs typeface="Arial"/>
              </a:rPr>
              <a:t>preference </a:t>
            </a:r>
            <a:r>
              <a:rPr sz="2100" b="1" spc="-5" dirty="0">
                <a:solidFill>
                  <a:srgbClr val="0033CC"/>
                </a:solidFill>
                <a:latin typeface="Arial"/>
                <a:cs typeface="Arial"/>
              </a:rPr>
              <a:t>shares must be </a:t>
            </a:r>
            <a:r>
              <a:rPr sz="2100" b="1" spc="-10" dirty="0">
                <a:solidFill>
                  <a:srgbClr val="0033CC"/>
                </a:solidFill>
                <a:latin typeface="Arial"/>
                <a:cs typeface="Arial"/>
              </a:rPr>
              <a:t>redeemed </a:t>
            </a:r>
            <a:r>
              <a:rPr sz="2100" b="1" spc="10" dirty="0">
                <a:solidFill>
                  <a:srgbClr val="0033CC"/>
                </a:solidFill>
                <a:latin typeface="Arial"/>
                <a:cs typeface="Arial"/>
              </a:rPr>
              <a:t>within </a:t>
            </a:r>
            <a:r>
              <a:rPr sz="2100" dirty="0">
                <a:latin typeface="Arial"/>
                <a:cs typeface="Arial"/>
              </a:rPr>
              <a:t>a </a:t>
            </a:r>
            <a:r>
              <a:rPr sz="2100" spc="-5" dirty="0">
                <a:latin typeface="Arial"/>
                <a:cs typeface="Arial"/>
              </a:rPr>
              <a:t>period 20 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10" dirty="0">
                <a:latin typeface="Arial"/>
                <a:cs typeface="Arial"/>
              </a:rPr>
              <a:t>years </a:t>
            </a:r>
            <a:r>
              <a:rPr sz="2100" spc="-5" dirty="0">
                <a:latin typeface="Arial"/>
                <a:cs typeface="Arial"/>
              </a:rPr>
              <a:t>from the date of </a:t>
            </a:r>
            <a:r>
              <a:rPr sz="2100" dirty="0">
                <a:latin typeface="Arial"/>
                <a:cs typeface="Arial"/>
              </a:rPr>
              <a:t>issue </a:t>
            </a:r>
            <a:r>
              <a:rPr sz="2100" spc="-5" dirty="0">
                <a:latin typeface="Arial"/>
                <a:cs typeface="Arial"/>
              </a:rPr>
              <a:t>of such shares. [Sec. 80(5A)]. To 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finance infrastructure projects, </a:t>
            </a:r>
            <a:r>
              <a:rPr sz="2100" dirty="0">
                <a:latin typeface="Arial"/>
                <a:cs typeface="Arial"/>
              </a:rPr>
              <a:t>a </a:t>
            </a:r>
            <a:r>
              <a:rPr sz="2100" spc="-5" dirty="0">
                <a:latin typeface="Arial"/>
                <a:cs typeface="Arial"/>
              </a:rPr>
              <a:t>company can </a:t>
            </a:r>
            <a:r>
              <a:rPr sz="2100" dirty="0">
                <a:latin typeface="Arial"/>
                <a:cs typeface="Arial"/>
              </a:rPr>
              <a:t>issue </a:t>
            </a:r>
            <a:r>
              <a:rPr sz="2100" spc="-5" dirty="0">
                <a:latin typeface="Arial"/>
                <a:cs typeface="Arial"/>
              </a:rPr>
              <a:t>preference 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shares</a:t>
            </a:r>
            <a:r>
              <a:rPr sz="2100" spc="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for </a:t>
            </a:r>
            <a:r>
              <a:rPr sz="2100" spc="-10" dirty="0">
                <a:latin typeface="Arial"/>
                <a:cs typeface="Arial"/>
              </a:rPr>
              <a:t>exceeding</a:t>
            </a:r>
            <a:r>
              <a:rPr sz="2100" spc="-5" dirty="0">
                <a:latin typeface="Arial"/>
                <a:cs typeface="Arial"/>
              </a:rPr>
              <a:t> 20 </a:t>
            </a:r>
            <a:r>
              <a:rPr sz="2100" spc="-10" dirty="0">
                <a:latin typeface="Arial"/>
                <a:cs typeface="Arial"/>
              </a:rPr>
              <a:t>years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but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not</a:t>
            </a:r>
            <a:r>
              <a:rPr sz="2100" spc="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more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than 30 years.</a:t>
            </a:r>
            <a:endParaRPr sz="2100">
              <a:latin typeface="Arial"/>
              <a:cs typeface="Arial"/>
            </a:endParaRPr>
          </a:p>
          <a:p>
            <a:pPr marL="12700" marR="9525" algn="just">
              <a:lnSpc>
                <a:spcPct val="150000"/>
              </a:lnSpc>
              <a:spcBef>
                <a:spcPts val="520"/>
              </a:spcBef>
            </a:pPr>
            <a:r>
              <a:rPr sz="2100" spc="-5" dirty="0">
                <a:latin typeface="Arial"/>
                <a:cs typeface="Arial"/>
              </a:rPr>
              <a:t>According </a:t>
            </a:r>
            <a:r>
              <a:rPr sz="2100" dirty="0">
                <a:latin typeface="Arial"/>
                <a:cs typeface="Arial"/>
              </a:rPr>
              <a:t>to </a:t>
            </a:r>
            <a:r>
              <a:rPr sz="2100" spc="-5" dirty="0">
                <a:latin typeface="Arial"/>
                <a:cs typeface="Arial"/>
              </a:rPr>
              <a:t>rule 10 of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the Companies </a:t>
            </a:r>
            <a:r>
              <a:rPr sz="2100" spc="-10" dirty="0">
                <a:solidFill>
                  <a:srgbClr val="0033CC"/>
                </a:solidFill>
                <a:latin typeface="Arial"/>
                <a:cs typeface="Arial"/>
              </a:rPr>
              <a:t>(Shares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and Debentures) </a:t>
            </a:r>
            <a:r>
              <a:rPr sz="210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0033CC"/>
                </a:solidFill>
                <a:latin typeface="Arial"/>
                <a:cs typeface="Arial"/>
              </a:rPr>
              <a:t>Rules 2014</a:t>
            </a:r>
            <a:r>
              <a:rPr sz="2100" spc="-5" dirty="0">
                <a:latin typeface="Arial"/>
                <a:cs typeface="Arial"/>
              </a:rPr>
              <a:t>, the tenure of </a:t>
            </a:r>
            <a:r>
              <a:rPr sz="2100" dirty="0">
                <a:latin typeface="Arial"/>
                <a:cs typeface="Arial"/>
              </a:rPr>
              <a:t>such </a:t>
            </a:r>
            <a:r>
              <a:rPr sz="2100" spc="-5" dirty="0">
                <a:latin typeface="Arial"/>
                <a:cs typeface="Arial"/>
              </a:rPr>
              <a:t>preference shares cannot </a:t>
            </a:r>
            <a:r>
              <a:rPr sz="2100" spc="-10" dirty="0">
                <a:latin typeface="Arial"/>
                <a:cs typeface="Arial"/>
              </a:rPr>
              <a:t>exceed </a:t>
            </a:r>
            <a:r>
              <a:rPr sz="2100" spc="-57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30 </a:t>
            </a:r>
            <a:r>
              <a:rPr sz="2100" spc="-10" dirty="0">
                <a:latin typeface="Arial"/>
                <a:cs typeface="Arial"/>
              </a:rPr>
              <a:t>years </a:t>
            </a:r>
            <a:r>
              <a:rPr sz="2100" spc="-5" dirty="0">
                <a:latin typeface="Arial"/>
                <a:cs typeface="Arial"/>
              </a:rPr>
              <a:t>and the company shall </a:t>
            </a:r>
            <a:r>
              <a:rPr sz="2100" spc="-10" dirty="0">
                <a:latin typeface="Arial"/>
                <a:cs typeface="Arial"/>
              </a:rPr>
              <a:t>redeem </a:t>
            </a:r>
            <a:r>
              <a:rPr sz="2100" spc="-5" dirty="0">
                <a:latin typeface="Arial"/>
                <a:cs typeface="Arial"/>
              </a:rPr>
              <a:t>every year at least 10% 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of</a:t>
            </a:r>
            <a:r>
              <a:rPr sz="2100" dirty="0">
                <a:latin typeface="Arial"/>
                <a:cs typeface="Arial"/>
              </a:rPr>
              <a:t> such </a:t>
            </a:r>
            <a:r>
              <a:rPr sz="2100" spc="-5" dirty="0">
                <a:latin typeface="Arial"/>
                <a:cs typeface="Arial"/>
              </a:rPr>
              <a:t>preference</a:t>
            </a:r>
            <a:r>
              <a:rPr sz="210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shares.</a:t>
            </a:r>
            <a:endParaRPr sz="2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810000"/>
            <a:ext cx="11938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Arial"/>
                <a:cs typeface="Arial"/>
              </a:rPr>
              <a:t>•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1738</Words>
  <Application>Microsoft Office PowerPoint</Application>
  <PresentationFormat>On-screen Show (4:3)</PresentationFormat>
  <Paragraphs>295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Arial Rounded MT Bold</vt:lpstr>
      <vt:lpstr>Calibri</vt:lpstr>
      <vt:lpstr>Office Theme</vt:lpstr>
      <vt:lpstr>Redemption of  Preference Shares and  Bonus Issue</vt:lpstr>
      <vt:lpstr>Meaning of Preference Shares</vt:lpstr>
      <vt:lpstr>Types of Preference Shares</vt:lpstr>
      <vt:lpstr>Types of Preference Shares (Contd.)</vt:lpstr>
      <vt:lpstr>Types of Preference Shares (Contd.)</vt:lpstr>
      <vt:lpstr>Types of Preference Shares (Contd.)</vt:lpstr>
      <vt:lpstr>Types of Preference Shares (Contd.)</vt:lpstr>
      <vt:lpstr>Redemption of Preference  Shares – Important Provisions</vt:lpstr>
      <vt:lpstr>Redemption of Preference  Shares – Important Provisions</vt:lpstr>
      <vt:lpstr>Conditions of Redemption [Sec. 55]</vt:lpstr>
      <vt:lpstr>Conditions of Redemption [Sec. 55]</vt:lpstr>
      <vt:lpstr>PowerPoint Presentation</vt:lpstr>
      <vt:lpstr>Non-distributable profits:</vt:lpstr>
      <vt:lpstr>Conditions of Redemption (Contd.)</vt:lpstr>
      <vt:lpstr>Calculation of Capital Redemption Reserve  (CRR) and Net Proceeds from Fresh Issue</vt:lpstr>
      <vt:lpstr>Illustration 1: Calculate net proceeds from fresh issue:</vt:lpstr>
      <vt:lpstr>Illustration 1: Calculate net proceeds from fresh issue:</vt:lpstr>
      <vt:lpstr>Illustration 2 Calculate the amount of CRR required in the following cases:</vt:lpstr>
      <vt:lpstr>Journal Entries</vt:lpstr>
      <vt:lpstr>Journal Entries</vt:lpstr>
      <vt:lpstr>Journal Entries (Contd.)</vt:lpstr>
      <vt:lpstr>Journal Entries (Contd.)</vt:lpstr>
      <vt:lpstr>Journal Entries (Contd.)</vt:lpstr>
      <vt:lpstr>Journal Entries (Contd.)</vt:lpstr>
      <vt:lpstr>Journal Entries (Contd.)</vt:lpstr>
      <vt:lpstr>Redemption of Preference Shares by  Conversion</vt:lpstr>
      <vt:lpstr>Journal Entries for Redemption by Conversion</vt:lpstr>
      <vt:lpstr>Journal Entries for Redemption by Conversion</vt:lpstr>
      <vt:lpstr>Issue of Bonus Shares</vt:lpstr>
      <vt:lpstr>Journal Entries for Issue of Bonus Shares (Contd.)</vt:lpstr>
      <vt:lpstr>Journal Entries for Issue of Bonus Shares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Redemption of  Preference Shares and  Bonus Issue</dc:title>
  <dc:creator>Admin</dc:creator>
  <cp:lastModifiedBy>Admin</cp:lastModifiedBy>
  <cp:revision>2</cp:revision>
  <dcterms:created xsi:type="dcterms:W3CDTF">2021-03-17T01:10:19Z</dcterms:created>
  <dcterms:modified xsi:type="dcterms:W3CDTF">2021-04-01T01:01:54Z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2016-01-19T00:00:00Z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2021-03-17T00:00:00Z</vt:filetime>
  </property>
</Properties>
</file>