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DA1828-1517-4CAD-A598-A607763CA4A0}" type="datetimeFigureOut">
              <a:rPr lang="en-IN" smtClean="0"/>
              <a:t>01-04-2021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3AE32A-C118-4D6A-A361-A0649E2EA79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50061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AE32A-C118-4D6A-A361-A0649E2EA790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7393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00AFEF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lang="en-IN" spc="-5" smtClean="0"/>
              <a:t>NIRAV R GODA ,TCSC</a:t>
            </a:r>
            <a:endParaRPr spc="-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48CCDA-67D2-4686-A41A-413103AC2239}" type="datetime1">
              <a:rPr lang="en-US" smtClean="0"/>
              <a:t>4/1/2021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9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00AF4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00AFEF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lang="en-IN" spc="-5" smtClean="0"/>
              <a:t>NIRAV R GODA ,TCSC</a:t>
            </a:r>
            <a:endParaRPr spc="-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CDDEBF-7037-4974-A0D2-DA1D0B811FBD}" type="datetime1">
              <a:rPr lang="en-US" smtClean="0"/>
              <a:t>4/1/2021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9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00AF4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00AFEF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lang="en-IN" spc="-5" smtClean="0"/>
              <a:t>NIRAV R GODA ,TCSC</a:t>
            </a:r>
            <a:endParaRPr spc="-5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467ED0-F1E1-437F-A717-98466C78648B}" type="datetime1">
              <a:rPr lang="en-US" smtClean="0"/>
              <a:t>4/1/2021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9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00AF4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00AFEF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lang="en-IN" spc="-5" smtClean="0"/>
              <a:t>NIRAV R GODA ,TCSC</a:t>
            </a:r>
            <a:endParaRPr spc="-5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8D1BBB-B096-43DA-9A2B-46559CAC8C18}" type="datetime1">
              <a:rPr lang="en-US" smtClean="0"/>
              <a:t>4/1/2021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9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00AFEF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lang="en-IN" spc="-5" smtClean="0"/>
              <a:t>NIRAV R GODA ,TCSC</a:t>
            </a:r>
            <a:endParaRPr spc="-5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3FC4F-23EB-4ADD-B292-D562397AE16D}" type="datetime1">
              <a:rPr lang="en-US" smtClean="0"/>
              <a:t>4/1/2021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9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1030" y="314959"/>
            <a:ext cx="7901939" cy="1061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00AF4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1176019"/>
            <a:ext cx="8063230" cy="3952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793490" y="6295722"/>
            <a:ext cx="1555114" cy="2241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00AFEF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lang="en-IN" spc="-5" smtClean="0"/>
              <a:t>NIRAV R GODA ,TCSC</a:t>
            </a:r>
            <a:endParaRPr spc="-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59627-A424-4E38-991F-3C510D87DEBC}" type="datetime1">
              <a:rPr lang="en-US" smtClean="0"/>
              <a:t>4/1/2021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360409" y="6279212"/>
            <a:ext cx="274320" cy="240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9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22400" y="657859"/>
            <a:ext cx="6291580" cy="2037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34620" algn="ctr">
              <a:lnSpc>
                <a:spcPct val="100000"/>
              </a:lnSpc>
              <a:spcBef>
                <a:spcPts val="100"/>
              </a:spcBef>
            </a:pPr>
            <a:r>
              <a:rPr sz="4400" b="0" spc="-5" dirty="0">
                <a:solidFill>
                  <a:srgbClr val="009999"/>
                </a:solidFill>
                <a:latin typeface="Arial Rounded MT Bold"/>
                <a:cs typeface="Arial Rounded MT Bold"/>
              </a:rPr>
              <a:t>Redemption</a:t>
            </a:r>
            <a:r>
              <a:rPr sz="4400" b="0" dirty="0">
                <a:solidFill>
                  <a:srgbClr val="009999"/>
                </a:solidFill>
                <a:latin typeface="Arial Rounded MT Bold"/>
                <a:cs typeface="Arial Rounded MT Bold"/>
              </a:rPr>
              <a:t> of </a:t>
            </a:r>
            <a:r>
              <a:rPr sz="4400" b="0" spc="5" dirty="0">
                <a:solidFill>
                  <a:srgbClr val="009999"/>
                </a:solidFill>
                <a:latin typeface="Arial Rounded MT Bold"/>
                <a:cs typeface="Arial Rounded MT Bold"/>
              </a:rPr>
              <a:t> </a:t>
            </a:r>
            <a:r>
              <a:rPr sz="4400" b="0" spc="-5" dirty="0">
                <a:solidFill>
                  <a:srgbClr val="009999"/>
                </a:solidFill>
                <a:latin typeface="Arial Rounded MT Bold"/>
                <a:cs typeface="Arial Rounded MT Bold"/>
              </a:rPr>
              <a:t>Preference Shares and </a:t>
            </a:r>
            <a:r>
              <a:rPr sz="4400" b="0" spc="-1090" dirty="0">
                <a:solidFill>
                  <a:srgbClr val="009999"/>
                </a:solidFill>
                <a:latin typeface="Arial Rounded MT Bold"/>
                <a:cs typeface="Arial Rounded MT Bold"/>
              </a:rPr>
              <a:t> </a:t>
            </a:r>
            <a:r>
              <a:rPr sz="4400" b="0" spc="-5" dirty="0">
                <a:solidFill>
                  <a:srgbClr val="009999"/>
                </a:solidFill>
                <a:latin typeface="Arial Rounded MT Bold"/>
                <a:cs typeface="Arial Rounded MT Bold"/>
              </a:rPr>
              <a:t>Bonus</a:t>
            </a:r>
            <a:r>
              <a:rPr sz="4400" b="0" spc="-10" dirty="0">
                <a:solidFill>
                  <a:srgbClr val="009999"/>
                </a:solidFill>
                <a:latin typeface="Arial Rounded MT Bold"/>
                <a:cs typeface="Arial Rounded MT Bold"/>
              </a:rPr>
              <a:t> </a:t>
            </a:r>
            <a:r>
              <a:rPr sz="4400" b="0" dirty="0">
                <a:solidFill>
                  <a:srgbClr val="009999"/>
                </a:solidFill>
                <a:latin typeface="Arial Rounded MT Bold"/>
                <a:cs typeface="Arial Rounded MT Bold"/>
              </a:rPr>
              <a:t>Issue</a:t>
            </a:r>
            <a:endParaRPr sz="4400">
              <a:latin typeface="Arial Rounded MT Bold"/>
              <a:cs typeface="Arial Rounded MT Bold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fld id="{81D60167-4931-47E6-BA6A-407CBD079E47}" type="slidenum">
              <a:rPr dirty="0"/>
              <a:t>1</a:t>
            </a:fld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45"/>
              </a:lnSpc>
            </a:pPr>
            <a:r>
              <a:rPr lang="en-IN" spc="-5" smtClean="0"/>
              <a:t>NIRAV R GODA ,TCSC</a:t>
            </a:r>
            <a:endParaRPr lang="en-IN" spc="-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lang="en-IN" spc="-5" smtClean="0"/>
              <a:t>NIRAV R GODA ,TCSC</a:t>
            </a:r>
            <a:endParaRPr spc="-5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fld id="{81D60167-4931-47E6-BA6A-407CBD079E47}" type="slidenum">
              <a:rPr dirty="0"/>
              <a:t>10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1040" y="558800"/>
            <a:ext cx="77374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009999"/>
                </a:solidFill>
              </a:rPr>
              <a:t>Conditions</a:t>
            </a:r>
            <a:r>
              <a:rPr spc="-25" dirty="0">
                <a:solidFill>
                  <a:srgbClr val="009999"/>
                </a:solidFill>
              </a:rPr>
              <a:t> </a:t>
            </a:r>
            <a:r>
              <a:rPr spc="-5" dirty="0">
                <a:solidFill>
                  <a:srgbClr val="009999"/>
                </a:solidFill>
              </a:rPr>
              <a:t>of</a:t>
            </a:r>
            <a:r>
              <a:rPr spc="-35" dirty="0">
                <a:solidFill>
                  <a:srgbClr val="009999"/>
                </a:solidFill>
              </a:rPr>
              <a:t> </a:t>
            </a:r>
            <a:r>
              <a:rPr spc="-5" dirty="0">
                <a:solidFill>
                  <a:srgbClr val="009999"/>
                </a:solidFill>
              </a:rPr>
              <a:t>Redemption</a:t>
            </a:r>
            <a:r>
              <a:rPr spc="-30" dirty="0">
                <a:solidFill>
                  <a:srgbClr val="009999"/>
                </a:solidFill>
              </a:rPr>
              <a:t> </a:t>
            </a:r>
            <a:r>
              <a:rPr spc="-5" dirty="0">
                <a:solidFill>
                  <a:srgbClr val="009999"/>
                </a:solidFill>
              </a:rPr>
              <a:t>[Sec.</a:t>
            </a:r>
            <a:r>
              <a:rPr spc="-30" dirty="0">
                <a:solidFill>
                  <a:srgbClr val="009999"/>
                </a:solidFill>
              </a:rPr>
              <a:t> </a:t>
            </a:r>
            <a:r>
              <a:rPr spc="-5" dirty="0">
                <a:solidFill>
                  <a:srgbClr val="009999"/>
                </a:solidFill>
              </a:rPr>
              <a:t>55]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846579"/>
            <a:ext cx="558673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21665" algn="l"/>
              </a:tabLst>
            </a:pPr>
            <a:r>
              <a:rPr sz="2800" spc="-5" dirty="0">
                <a:solidFill>
                  <a:srgbClr val="0033CC"/>
                </a:solidFill>
                <a:latin typeface="Arial"/>
                <a:cs typeface="Arial"/>
              </a:rPr>
              <a:t>1.	Such</a:t>
            </a:r>
            <a:r>
              <a:rPr sz="2800" spc="-1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0033CC"/>
                </a:solidFill>
                <a:latin typeface="Arial"/>
                <a:cs typeface="Arial"/>
              </a:rPr>
              <a:t>shares </a:t>
            </a:r>
            <a:r>
              <a:rPr sz="2800" dirty="0">
                <a:solidFill>
                  <a:srgbClr val="0033CC"/>
                </a:solidFill>
                <a:latin typeface="Arial"/>
                <a:cs typeface="Arial"/>
              </a:rPr>
              <a:t>must</a:t>
            </a:r>
            <a:r>
              <a:rPr sz="2800" spc="-1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0033CC"/>
                </a:solidFill>
                <a:latin typeface="Arial"/>
                <a:cs typeface="Arial"/>
              </a:rPr>
              <a:t>be</a:t>
            </a:r>
            <a:r>
              <a:rPr sz="2800" spc="-1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0033CC"/>
                </a:solidFill>
                <a:latin typeface="Arial"/>
                <a:cs typeface="Arial"/>
              </a:rPr>
              <a:t>fully</a:t>
            </a:r>
            <a:r>
              <a:rPr sz="2800" spc="-2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800" spc="10" dirty="0">
                <a:solidFill>
                  <a:srgbClr val="0033CC"/>
                </a:solidFill>
                <a:latin typeface="Arial"/>
                <a:cs typeface="Arial"/>
              </a:rPr>
              <a:t>paid</a:t>
            </a:r>
            <a:r>
              <a:rPr sz="2800" spc="10" dirty="0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36039" y="4236720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36039" y="2349499"/>
            <a:ext cx="7268209" cy="28435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marR="5080" indent="-457200" algn="just">
              <a:lnSpc>
                <a:spcPct val="150000"/>
              </a:lnSpc>
              <a:spcBef>
                <a:spcPts val="100"/>
              </a:spcBef>
              <a:buChar char="•"/>
              <a:tabLst>
                <a:tab pos="469900" algn="l"/>
              </a:tabLst>
            </a:pPr>
            <a:r>
              <a:rPr sz="2400" spc="-5" dirty="0">
                <a:latin typeface="Arial"/>
                <a:cs typeface="Arial"/>
              </a:rPr>
              <a:t>Partly </a:t>
            </a:r>
            <a:r>
              <a:rPr sz="2400" spc="-10" dirty="0">
                <a:latin typeface="Arial"/>
                <a:cs typeface="Arial"/>
              </a:rPr>
              <a:t>paid </a:t>
            </a:r>
            <a:r>
              <a:rPr sz="2400" spc="-5" dirty="0">
                <a:latin typeface="Arial"/>
                <a:cs typeface="Arial"/>
              </a:rPr>
              <a:t>preference shares </a:t>
            </a:r>
            <a:r>
              <a:rPr sz="2400" dirty="0">
                <a:latin typeface="Arial"/>
                <a:cs typeface="Arial"/>
              </a:rPr>
              <a:t>must be made </a:t>
            </a:r>
            <a:r>
              <a:rPr sz="2400" spc="-5" dirty="0">
                <a:latin typeface="Arial"/>
                <a:cs typeface="Arial"/>
              </a:rPr>
              <a:t>fully 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paid </a:t>
            </a:r>
            <a:r>
              <a:rPr sz="2400" spc="-5" dirty="0">
                <a:latin typeface="Arial"/>
                <a:cs typeface="Arial"/>
              </a:rPr>
              <a:t>before redemption by </a:t>
            </a:r>
            <a:r>
              <a:rPr sz="2400" dirty="0">
                <a:latin typeface="Arial"/>
                <a:cs typeface="Arial"/>
              </a:rPr>
              <a:t>making </a:t>
            </a:r>
            <a:r>
              <a:rPr sz="2400" spc="-5" dirty="0">
                <a:latin typeface="Arial"/>
                <a:cs typeface="Arial"/>
              </a:rPr>
              <a:t>final call </a:t>
            </a:r>
            <a:r>
              <a:rPr sz="2400" spc="-10" dirty="0">
                <a:latin typeface="Arial"/>
                <a:cs typeface="Arial"/>
              </a:rPr>
              <a:t>due 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and</a:t>
            </a:r>
            <a:r>
              <a:rPr sz="2400" spc="-5" dirty="0">
                <a:latin typeface="Arial"/>
                <a:cs typeface="Arial"/>
              </a:rPr>
              <a:t> received.</a:t>
            </a:r>
            <a:endParaRPr sz="2400">
              <a:latin typeface="Arial"/>
              <a:cs typeface="Arial"/>
            </a:endParaRPr>
          </a:p>
          <a:p>
            <a:pPr marL="469265" marR="7620" algn="just">
              <a:lnSpc>
                <a:spcPct val="150000"/>
              </a:lnSpc>
              <a:spcBef>
                <a:spcPts val="590"/>
              </a:spcBef>
            </a:pPr>
            <a:r>
              <a:rPr sz="2400" dirty="0">
                <a:latin typeface="Arial"/>
                <a:cs typeface="Arial"/>
              </a:rPr>
              <a:t>In </a:t>
            </a:r>
            <a:r>
              <a:rPr sz="2400" spc="-5" dirty="0">
                <a:latin typeface="Arial"/>
                <a:cs typeface="Arial"/>
              </a:rPr>
              <a:t>case of calls </a:t>
            </a:r>
            <a:r>
              <a:rPr sz="2400" spc="-10" dirty="0">
                <a:latin typeface="Arial"/>
                <a:cs typeface="Arial"/>
              </a:rPr>
              <a:t>in </a:t>
            </a:r>
            <a:r>
              <a:rPr sz="2400" spc="-5" dirty="0">
                <a:latin typeface="Arial"/>
                <a:cs typeface="Arial"/>
              </a:rPr>
              <a:t>arrear, such shares </a:t>
            </a:r>
            <a:r>
              <a:rPr sz="2400" dirty="0">
                <a:latin typeface="Arial"/>
                <a:cs typeface="Arial"/>
              </a:rPr>
              <a:t>can </a:t>
            </a:r>
            <a:r>
              <a:rPr sz="2400" spc="-10" dirty="0">
                <a:latin typeface="Arial"/>
                <a:cs typeface="Arial"/>
              </a:rPr>
              <a:t>not </a:t>
            </a:r>
            <a:r>
              <a:rPr sz="2400" spc="-5" dirty="0">
                <a:latin typeface="Arial"/>
                <a:cs typeface="Arial"/>
              </a:rPr>
              <a:t>be 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redeemed till they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are </a:t>
            </a:r>
            <a:r>
              <a:rPr sz="2400" dirty="0">
                <a:latin typeface="Arial"/>
                <a:cs typeface="Arial"/>
              </a:rPr>
              <a:t>made</a:t>
            </a:r>
            <a:r>
              <a:rPr sz="2400" spc="-5" dirty="0">
                <a:latin typeface="Arial"/>
                <a:cs typeface="Arial"/>
              </a:rPr>
              <a:t> fully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paid.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lang="en-IN" spc="-5" smtClean="0"/>
              <a:t>NIRAV R GODA ,TCSC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fld id="{81D60167-4931-47E6-BA6A-407CBD079E47}" type="slidenum">
              <a:rPr dirty="0"/>
              <a:t>11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1040" y="558800"/>
            <a:ext cx="77374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009999"/>
                </a:solidFill>
              </a:rPr>
              <a:t>Conditions</a:t>
            </a:r>
            <a:r>
              <a:rPr spc="-25" dirty="0">
                <a:solidFill>
                  <a:srgbClr val="009999"/>
                </a:solidFill>
              </a:rPr>
              <a:t> </a:t>
            </a:r>
            <a:r>
              <a:rPr spc="-5" dirty="0">
                <a:solidFill>
                  <a:srgbClr val="009999"/>
                </a:solidFill>
              </a:rPr>
              <a:t>of</a:t>
            </a:r>
            <a:r>
              <a:rPr spc="-35" dirty="0">
                <a:solidFill>
                  <a:srgbClr val="009999"/>
                </a:solidFill>
              </a:rPr>
              <a:t> </a:t>
            </a:r>
            <a:r>
              <a:rPr spc="-5" dirty="0">
                <a:solidFill>
                  <a:srgbClr val="009999"/>
                </a:solidFill>
              </a:rPr>
              <a:t>Redemption</a:t>
            </a:r>
            <a:r>
              <a:rPr spc="-30" dirty="0">
                <a:solidFill>
                  <a:srgbClr val="009999"/>
                </a:solidFill>
              </a:rPr>
              <a:t> </a:t>
            </a:r>
            <a:r>
              <a:rPr spc="-5" dirty="0">
                <a:solidFill>
                  <a:srgbClr val="009999"/>
                </a:solidFill>
              </a:rPr>
              <a:t>[Sec.</a:t>
            </a:r>
            <a:r>
              <a:rPr spc="-30" dirty="0">
                <a:solidFill>
                  <a:srgbClr val="009999"/>
                </a:solidFill>
              </a:rPr>
              <a:t> </a:t>
            </a:r>
            <a:r>
              <a:rPr spc="-5" dirty="0">
                <a:solidFill>
                  <a:srgbClr val="009999"/>
                </a:solidFill>
              </a:rPr>
              <a:t>55]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33219"/>
            <a:ext cx="8073390" cy="401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2300" marR="9525" indent="-609600" algn="just">
              <a:lnSpc>
                <a:spcPct val="15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2.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Such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shares</a:t>
            </a:r>
            <a:r>
              <a:rPr sz="2400" dirty="0">
                <a:latin typeface="Arial"/>
                <a:cs typeface="Arial"/>
              </a:rPr>
              <a:t> can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33CC"/>
                </a:solidFill>
                <a:latin typeface="Arial"/>
                <a:cs typeface="Arial"/>
              </a:rPr>
              <a:t>be</a:t>
            </a:r>
            <a:r>
              <a:rPr sz="240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33CC"/>
                </a:solidFill>
                <a:latin typeface="Arial"/>
                <a:cs typeface="Arial"/>
              </a:rPr>
              <a:t>redeemed</a:t>
            </a:r>
            <a:r>
              <a:rPr sz="2400" spc="65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33CC"/>
                </a:solidFill>
                <a:latin typeface="Arial"/>
                <a:cs typeface="Arial"/>
              </a:rPr>
              <a:t>out</a:t>
            </a:r>
            <a:r>
              <a:rPr sz="2400" spc="64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33CC"/>
                </a:solidFill>
                <a:latin typeface="Arial"/>
                <a:cs typeface="Arial"/>
              </a:rPr>
              <a:t>of</a:t>
            </a:r>
            <a:r>
              <a:rPr sz="2400" spc="67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33CC"/>
                </a:solidFill>
                <a:latin typeface="Arial"/>
                <a:cs typeface="Arial"/>
              </a:rPr>
              <a:t>distributable </a:t>
            </a:r>
            <a:r>
              <a:rPr sz="240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33CC"/>
                </a:solidFill>
                <a:latin typeface="Arial"/>
                <a:cs typeface="Arial"/>
              </a:rPr>
              <a:t>profits or </a:t>
            </a:r>
            <a:r>
              <a:rPr sz="2400" spc="-10" dirty="0">
                <a:solidFill>
                  <a:srgbClr val="0033CC"/>
                </a:solidFill>
                <a:latin typeface="Arial"/>
                <a:cs typeface="Arial"/>
              </a:rPr>
              <a:t>out </a:t>
            </a:r>
            <a:r>
              <a:rPr sz="2400" dirty="0">
                <a:solidFill>
                  <a:srgbClr val="0033CC"/>
                </a:solidFill>
                <a:latin typeface="Arial"/>
                <a:cs typeface="Arial"/>
              </a:rPr>
              <a:t>of </a:t>
            </a:r>
            <a:r>
              <a:rPr sz="2400" spc="-5" dirty="0">
                <a:solidFill>
                  <a:srgbClr val="0033CC"/>
                </a:solidFill>
                <a:latin typeface="Arial"/>
                <a:cs typeface="Arial"/>
              </a:rPr>
              <a:t>the proceeds of </a:t>
            </a:r>
            <a:r>
              <a:rPr sz="2400" dirty="0">
                <a:solidFill>
                  <a:srgbClr val="0033CC"/>
                </a:solidFill>
                <a:latin typeface="Arial"/>
                <a:cs typeface="Arial"/>
              </a:rPr>
              <a:t>a </a:t>
            </a:r>
            <a:r>
              <a:rPr sz="2400" spc="-5" dirty="0">
                <a:solidFill>
                  <a:srgbClr val="0033CC"/>
                </a:solidFill>
                <a:latin typeface="Arial"/>
                <a:cs typeface="Arial"/>
              </a:rPr>
              <a:t>fresh issue </a:t>
            </a:r>
            <a:r>
              <a:rPr sz="2400" dirty="0">
                <a:solidFill>
                  <a:srgbClr val="0033CC"/>
                </a:solidFill>
                <a:latin typeface="Arial"/>
                <a:cs typeface="Arial"/>
              </a:rPr>
              <a:t>of </a:t>
            </a:r>
            <a:r>
              <a:rPr sz="2400" spc="-5" dirty="0">
                <a:solidFill>
                  <a:srgbClr val="0033CC"/>
                </a:solidFill>
                <a:latin typeface="Arial"/>
                <a:cs typeface="Arial"/>
              </a:rPr>
              <a:t>shares </a:t>
            </a:r>
            <a:r>
              <a:rPr sz="240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made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for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 purpose of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redemption.</a:t>
            </a:r>
            <a:endParaRPr sz="2400">
              <a:latin typeface="Arial"/>
              <a:cs typeface="Arial"/>
            </a:endParaRPr>
          </a:p>
          <a:p>
            <a:pPr marL="412750" algn="just">
              <a:lnSpc>
                <a:spcPct val="100000"/>
              </a:lnSpc>
              <a:spcBef>
                <a:spcPts val="2039"/>
              </a:spcBef>
            </a:pPr>
            <a:r>
              <a:rPr sz="2400" b="1" spc="-5" dirty="0">
                <a:latin typeface="Arial"/>
                <a:cs typeface="Arial"/>
              </a:rPr>
              <a:t>Distributable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or divisible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profits:</a:t>
            </a:r>
            <a:endParaRPr sz="2400">
              <a:latin typeface="Arial"/>
              <a:cs typeface="Arial"/>
            </a:endParaRPr>
          </a:p>
          <a:p>
            <a:pPr marL="412750" marR="5080" algn="just">
              <a:lnSpc>
                <a:spcPct val="150000"/>
              </a:lnSpc>
              <a:spcBef>
                <a:spcPts val="600"/>
              </a:spcBef>
            </a:pPr>
            <a:r>
              <a:rPr sz="2400" spc="-5" dirty="0">
                <a:latin typeface="Arial"/>
                <a:cs typeface="Arial"/>
              </a:rPr>
              <a:t>Profits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which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can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be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distributed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as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dividend.(</a:t>
            </a:r>
            <a:r>
              <a:rPr sz="2400" spc="-5" dirty="0">
                <a:solidFill>
                  <a:srgbClr val="0033CC"/>
                </a:solidFill>
                <a:latin typeface="Arial"/>
                <a:cs typeface="Arial"/>
              </a:rPr>
              <a:t>Capital </a:t>
            </a:r>
            <a:r>
              <a:rPr sz="240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33CC"/>
                </a:solidFill>
                <a:latin typeface="Arial"/>
                <a:cs typeface="Arial"/>
              </a:rPr>
              <a:t>Redemption </a:t>
            </a:r>
            <a:r>
              <a:rPr sz="2400" spc="-10" dirty="0">
                <a:solidFill>
                  <a:srgbClr val="0033CC"/>
                </a:solidFill>
                <a:latin typeface="Arial"/>
                <a:cs typeface="Arial"/>
              </a:rPr>
              <a:t>Reserve </a:t>
            </a:r>
            <a:r>
              <a:rPr sz="2400" spc="-5" dirty="0">
                <a:solidFill>
                  <a:srgbClr val="0033CC"/>
                </a:solidFill>
                <a:latin typeface="Arial"/>
                <a:cs typeface="Arial"/>
              </a:rPr>
              <a:t>can be created by transfer from </a:t>
            </a:r>
            <a:r>
              <a:rPr sz="240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33CC"/>
                </a:solidFill>
                <a:latin typeface="Arial"/>
                <a:cs typeface="Arial"/>
              </a:rPr>
              <a:t>divisible</a:t>
            </a:r>
            <a:r>
              <a:rPr sz="2400" spc="-5" dirty="0">
                <a:solidFill>
                  <a:srgbClr val="0033CC"/>
                </a:solidFill>
                <a:latin typeface="Arial"/>
                <a:cs typeface="Arial"/>
              </a:rPr>
              <a:t> profits</a:t>
            </a:r>
            <a:r>
              <a:rPr sz="240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33CC"/>
                </a:solidFill>
                <a:latin typeface="Arial"/>
                <a:cs typeface="Arial"/>
              </a:rPr>
              <a:t>only</a:t>
            </a:r>
            <a:r>
              <a:rPr sz="2400" spc="-5" dirty="0"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lang="en-IN" spc="-5" smtClean="0"/>
              <a:t>NIRAV R GODA ,TCSC</a:t>
            </a:r>
            <a:endParaRPr spc="-5"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fld id="{81D60167-4931-47E6-BA6A-407CBD079E47}" type="slidenum">
              <a:rPr dirty="0"/>
              <a:t>12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612140" y="596900"/>
            <a:ext cx="8069580" cy="5083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latin typeface="Arial"/>
                <a:cs typeface="Arial"/>
              </a:rPr>
              <a:t>Examples Distributable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or </a:t>
            </a:r>
            <a:r>
              <a:rPr sz="2400" b="1" spc="-5" dirty="0">
                <a:latin typeface="Arial"/>
                <a:cs typeface="Arial"/>
              </a:rPr>
              <a:t>divisible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profits:</a:t>
            </a:r>
            <a:endParaRPr sz="2400">
              <a:latin typeface="Arial"/>
              <a:cs typeface="Arial"/>
            </a:endParaRPr>
          </a:p>
          <a:p>
            <a:pPr marL="355600" indent="-342900" algn="just">
              <a:lnSpc>
                <a:spcPct val="100000"/>
              </a:lnSpc>
              <a:spcBef>
                <a:spcPts val="2039"/>
              </a:spcBef>
              <a:buChar char="–"/>
              <a:tabLst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Surplus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in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Profit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and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Loss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A/c</a:t>
            </a:r>
            <a:endParaRPr sz="2400">
              <a:latin typeface="Arial"/>
              <a:cs typeface="Arial"/>
            </a:endParaRPr>
          </a:p>
          <a:p>
            <a:pPr marL="355600" indent="-342900" algn="just">
              <a:lnSpc>
                <a:spcPct val="100000"/>
              </a:lnSpc>
              <a:spcBef>
                <a:spcPts val="2040"/>
              </a:spcBef>
              <a:buChar char="–"/>
              <a:tabLst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General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Reserve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or Reserve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Fund</a:t>
            </a:r>
            <a:endParaRPr sz="2400">
              <a:latin typeface="Arial"/>
              <a:cs typeface="Arial"/>
            </a:endParaRPr>
          </a:p>
          <a:p>
            <a:pPr marL="355600" indent="-342900" algn="just">
              <a:lnSpc>
                <a:spcPct val="100000"/>
              </a:lnSpc>
              <a:spcBef>
                <a:spcPts val="2030"/>
              </a:spcBef>
              <a:buChar char="–"/>
              <a:tabLst>
                <a:tab pos="355600" algn="l"/>
              </a:tabLst>
            </a:pPr>
            <a:r>
              <a:rPr sz="2400" spc="-10" dirty="0">
                <a:latin typeface="Arial"/>
                <a:cs typeface="Arial"/>
              </a:rPr>
              <a:t>Dividend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Equalisation</a:t>
            </a:r>
            <a:r>
              <a:rPr sz="2400" spc="-5" dirty="0">
                <a:latin typeface="Arial"/>
                <a:cs typeface="Arial"/>
              </a:rPr>
              <a:t> Reserve.</a:t>
            </a:r>
            <a:endParaRPr sz="2400">
              <a:latin typeface="Arial"/>
              <a:cs typeface="Arial"/>
            </a:endParaRPr>
          </a:p>
          <a:p>
            <a:pPr marL="355600" marR="5080" indent="-342900" algn="just">
              <a:lnSpc>
                <a:spcPct val="150000"/>
              </a:lnSpc>
              <a:spcBef>
                <a:spcPts val="600"/>
              </a:spcBef>
              <a:buChar char="–"/>
              <a:tabLst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Insurance Fund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or Reserve, </a:t>
            </a:r>
            <a:r>
              <a:rPr sz="2400" dirty="0">
                <a:latin typeface="Arial"/>
                <a:cs typeface="Arial"/>
              </a:rPr>
              <a:t>Workmen </a:t>
            </a:r>
            <a:r>
              <a:rPr sz="2400" spc="-5" dirty="0">
                <a:latin typeface="Arial"/>
                <a:cs typeface="Arial"/>
              </a:rPr>
              <a:t>Compensation 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Fund,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Contingency</a:t>
            </a:r>
            <a:r>
              <a:rPr sz="2400" spc="-5" dirty="0">
                <a:latin typeface="Arial"/>
                <a:cs typeface="Arial"/>
              </a:rPr>
              <a:t> Reserve,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Provision</a:t>
            </a:r>
            <a:r>
              <a:rPr sz="2400" spc="6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for</a:t>
            </a:r>
            <a:r>
              <a:rPr sz="2400" spc="66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doubtful 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debts,</a:t>
            </a:r>
            <a:r>
              <a:rPr sz="2400" spc="65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Provision</a:t>
            </a:r>
            <a:r>
              <a:rPr sz="2400" spc="64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for</a:t>
            </a:r>
            <a:r>
              <a:rPr sz="2400" spc="63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Taxation</a:t>
            </a:r>
            <a:r>
              <a:rPr sz="2400" spc="64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(</a:t>
            </a:r>
            <a:r>
              <a:rPr sz="2400" i="1" spc="5" dirty="0">
                <a:solidFill>
                  <a:srgbClr val="0033CC"/>
                </a:solidFill>
                <a:latin typeface="Arial"/>
                <a:cs typeface="Arial"/>
              </a:rPr>
              <a:t>Only</a:t>
            </a:r>
            <a:r>
              <a:rPr sz="2400" i="1" spc="64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400" i="1" spc="-5" dirty="0">
                <a:solidFill>
                  <a:srgbClr val="0033CC"/>
                </a:solidFill>
                <a:latin typeface="Arial"/>
                <a:cs typeface="Arial"/>
              </a:rPr>
              <a:t>in</a:t>
            </a:r>
            <a:r>
              <a:rPr sz="2400" i="1" spc="64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400" i="1" spc="-5" dirty="0">
                <a:solidFill>
                  <a:srgbClr val="0033CC"/>
                </a:solidFill>
                <a:latin typeface="Arial"/>
                <a:cs typeface="Arial"/>
              </a:rPr>
              <a:t>excess</a:t>
            </a:r>
            <a:r>
              <a:rPr sz="2400" i="1" spc="64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400" i="1" spc="-5" dirty="0">
                <a:solidFill>
                  <a:srgbClr val="0033CC"/>
                </a:solidFill>
                <a:latin typeface="Arial"/>
                <a:cs typeface="Arial"/>
              </a:rPr>
              <a:t>of</a:t>
            </a:r>
            <a:r>
              <a:rPr sz="2400" i="1" spc="64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400" i="1" spc="-5" dirty="0">
                <a:solidFill>
                  <a:srgbClr val="0033CC"/>
                </a:solidFill>
                <a:latin typeface="Arial"/>
                <a:cs typeface="Arial"/>
              </a:rPr>
              <a:t>the </a:t>
            </a:r>
            <a:r>
              <a:rPr sz="2400" i="1" spc="-65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400" i="1" spc="-5" dirty="0">
                <a:solidFill>
                  <a:srgbClr val="0033CC"/>
                </a:solidFill>
                <a:latin typeface="Arial"/>
                <a:cs typeface="Arial"/>
              </a:rPr>
              <a:t>required provision or </a:t>
            </a:r>
            <a:r>
              <a:rPr sz="2400" i="1" dirty="0">
                <a:solidFill>
                  <a:srgbClr val="0033CC"/>
                </a:solidFill>
                <a:latin typeface="Arial"/>
                <a:cs typeface="Arial"/>
              </a:rPr>
              <a:t>a </a:t>
            </a:r>
            <a:r>
              <a:rPr sz="2400" i="1" spc="-5" dirty="0">
                <a:solidFill>
                  <a:srgbClr val="0033CC"/>
                </a:solidFill>
                <a:latin typeface="Arial"/>
                <a:cs typeface="Arial"/>
              </a:rPr>
              <a:t>liability against such Reserve or </a:t>
            </a:r>
            <a:r>
              <a:rPr sz="2400" i="1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400" i="1" spc="-5" dirty="0">
                <a:solidFill>
                  <a:srgbClr val="0033CC"/>
                </a:solidFill>
                <a:latin typeface="Arial"/>
                <a:cs typeface="Arial"/>
              </a:rPr>
              <a:t>Fund</a:t>
            </a:r>
            <a:r>
              <a:rPr sz="2400" i="1" spc="-1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400" i="1" spc="-5" dirty="0">
                <a:solidFill>
                  <a:srgbClr val="0033CC"/>
                </a:solidFill>
                <a:latin typeface="Arial"/>
                <a:cs typeface="Arial"/>
              </a:rPr>
              <a:t>can</a:t>
            </a:r>
            <a:r>
              <a:rPr sz="2400" i="1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400" i="1" spc="-5" dirty="0">
                <a:solidFill>
                  <a:srgbClr val="0033CC"/>
                </a:solidFill>
                <a:latin typeface="Arial"/>
                <a:cs typeface="Arial"/>
              </a:rPr>
              <a:t>be used </a:t>
            </a:r>
            <a:r>
              <a:rPr sz="2400" i="1" dirty="0">
                <a:solidFill>
                  <a:srgbClr val="0033CC"/>
                </a:solidFill>
                <a:latin typeface="Arial"/>
                <a:cs typeface="Arial"/>
              </a:rPr>
              <a:t>to </a:t>
            </a:r>
            <a:r>
              <a:rPr sz="2400" i="1" spc="-5" dirty="0">
                <a:solidFill>
                  <a:srgbClr val="0033CC"/>
                </a:solidFill>
                <a:latin typeface="Arial"/>
                <a:cs typeface="Arial"/>
              </a:rPr>
              <a:t>create</a:t>
            </a:r>
            <a:r>
              <a:rPr sz="2400" i="1" spc="-1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400" i="1" dirty="0">
                <a:solidFill>
                  <a:srgbClr val="0033CC"/>
                </a:solidFill>
                <a:latin typeface="Arial"/>
                <a:cs typeface="Arial"/>
              </a:rPr>
              <a:t>CRR.</a:t>
            </a:r>
            <a:r>
              <a:rPr sz="2400" dirty="0"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lang="en-IN" spc="-5" smtClean="0"/>
              <a:t>NIRAV R GODA ,TCSC</a:t>
            </a:r>
            <a:endParaRPr spc="-5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fld id="{81D60167-4931-47E6-BA6A-407CBD079E47}" type="slidenum">
              <a:rPr dirty="0"/>
              <a:t>13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535940" y="284479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33CC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78839" y="300990"/>
            <a:ext cx="36823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33CC"/>
                </a:solidFill>
              </a:rPr>
              <a:t>Non-distributable</a:t>
            </a:r>
            <a:r>
              <a:rPr sz="2400" spc="-30" dirty="0">
                <a:solidFill>
                  <a:srgbClr val="0033CC"/>
                </a:solidFill>
              </a:rPr>
              <a:t> </a:t>
            </a:r>
            <a:r>
              <a:rPr sz="2400" spc="-5" dirty="0">
                <a:solidFill>
                  <a:srgbClr val="0033CC"/>
                </a:solidFill>
              </a:rPr>
              <a:t>profits:</a:t>
            </a:r>
            <a:endParaRPr sz="2400"/>
          </a:p>
        </p:txBody>
      </p:sp>
      <p:sp>
        <p:nvSpPr>
          <p:cNvPr id="4" name="object 4"/>
          <p:cNvSpPr txBox="1"/>
          <p:nvPr/>
        </p:nvSpPr>
        <p:spPr>
          <a:xfrm>
            <a:off x="878839" y="706120"/>
            <a:ext cx="7346315" cy="510413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69850" marR="87630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latin typeface="Arial"/>
                <a:cs typeface="Arial"/>
              </a:rPr>
              <a:t>Profits which can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not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be</a:t>
            </a:r>
            <a:r>
              <a:rPr sz="2400" spc="-5" dirty="0">
                <a:latin typeface="Arial"/>
                <a:cs typeface="Arial"/>
              </a:rPr>
              <a:t> distributed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as </a:t>
            </a:r>
            <a:r>
              <a:rPr sz="2400" spc="-10" dirty="0">
                <a:latin typeface="Arial"/>
                <a:cs typeface="Arial"/>
              </a:rPr>
              <a:t>dividend. </a:t>
            </a:r>
            <a:r>
              <a:rPr sz="2400" spc="-5" dirty="0">
                <a:latin typeface="Arial"/>
                <a:cs typeface="Arial"/>
              </a:rPr>
              <a:t> (</a:t>
            </a:r>
            <a:r>
              <a:rPr sz="2400" i="1" spc="-5" dirty="0">
                <a:solidFill>
                  <a:srgbClr val="FF0000"/>
                </a:solidFill>
                <a:latin typeface="Arial"/>
                <a:cs typeface="Arial"/>
              </a:rPr>
              <a:t>Transfer</a:t>
            </a:r>
            <a:r>
              <a:rPr sz="2400" i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i="1" dirty="0">
                <a:solidFill>
                  <a:srgbClr val="FF0000"/>
                </a:solidFill>
                <a:latin typeface="Arial"/>
                <a:cs typeface="Arial"/>
              </a:rPr>
              <a:t>to </a:t>
            </a:r>
            <a:r>
              <a:rPr sz="2400" i="1" spc="-5" dirty="0">
                <a:solidFill>
                  <a:srgbClr val="FF0000"/>
                </a:solidFill>
                <a:latin typeface="Arial"/>
                <a:cs typeface="Arial"/>
              </a:rPr>
              <a:t>CRR</a:t>
            </a:r>
            <a:r>
              <a:rPr sz="2400" i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i="1" spc="-5" dirty="0">
                <a:solidFill>
                  <a:srgbClr val="FF0000"/>
                </a:solidFill>
                <a:latin typeface="Arial"/>
                <a:cs typeface="Arial"/>
              </a:rPr>
              <a:t>is</a:t>
            </a:r>
            <a:r>
              <a:rPr sz="2400" i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i="1" spc="-10" dirty="0">
                <a:solidFill>
                  <a:srgbClr val="FF0000"/>
                </a:solidFill>
                <a:latin typeface="Arial"/>
                <a:cs typeface="Arial"/>
              </a:rPr>
              <a:t>not</a:t>
            </a:r>
            <a:r>
              <a:rPr sz="2400" i="1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i="1" spc="-10" dirty="0">
                <a:solidFill>
                  <a:srgbClr val="FF0000"/>
                </a:solidFill>
                <a:latin typeface="Arial"/>
                <a:cs typeface="Arial"/>
              </a:rPr>
              <a:t>allowed</a:t>
            </a:r>
            <a:r>
              <a:rPr sz="2400" i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i="1" spc="-5" dirty="0">
                <a:solidFill>
                  <a:srgbClr val="FF0000"/>
                </a:solidFill>
                <a:latin typeface="Arial"/>
                <a:cs typeface="Arial"/>
              </a:rPr>
              <a:t>from</a:t>
            </a:r>
            <a:r>
              <a:rPr sz="2400" i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i="1" spc="-5" dirty="0">
                <a:solidFill>
                  <a:srgbClr val="FF0000"/>
                </a:solidFill>
                <a:latin typeface="Arial"/>
                <a:cs typeface="Arial"/>
              </a:rPr>
              <a:t>these </a:t>
            </a:r>
            <a:r>
              <a:rPr sz="2400" i="1" dirty="0">
                <a:solidFill>
                  <a:srgbClr val="FF0000"/>
                </a:solidFill>
                <a:latin typeface="Arial"/>
                <a:cs typeface="Arial"/>
              </a:rPr>
              <a:t>accounts</a:t>
            </a:r>
            <a:r>
              <a:rPr sz="2400" dirty="0"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44"/>
              </a:spcBef>
            </a:pPr>
            <a:r>
              <a:rPr sz="2200" b="1" spc="-5" dirty="0">
                <a:solidFill>
                  <a:srgbClr val="0033CC"/>
                </a:solidFill>
                <a:latin typeface="Arial"/>
                <a:cs typeface="Arial"/>
              </a:rPr>
              <a:t>Examples:</a:t>
            </a:r>
            <a:endParaRPr sz="2200">
              <a:latin typeface="Arial"/>
              <a:cs typeface="Arial"/>
            </a:endParaRPr>
          </a:p>
          <a:p>
            <a:pPr marL="69850">
              <a:lnSpc>
                <a:spcPct val="100000"/>
              </a:lnSpc>
              <a:spcBef>
                <a:spcPts val="290"/>
              </a:spcBef>
            </a:pPr>
            <a:r>
              <a:rPr sz="3300" spc="-7" baseline="2525" dirty="0">
                <a:latin typeface="Arial"/>
                <a:cs typeface="Arial"/>
              </a:rPr>
              <a:t>–</a:t>
            </a:r>
            <a:r>
              <a:rPr sz="2200" spc="-5" dirty="0">
                <a:latin typeface="Arial"/>
                <a:cs typeface="Arial"/>
              </a:rPr>
              <a:t>Securities</a:t>
            </a:r>
            <a:r>
              <a:rPr sz="2200" spc="-1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Premium</a:t>
            </a:r>
            <a:r>
              <a:rPr sz="2200" spc="-2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A/c</a:t>
            </a:r>
            <a:endParaRPr sz="2200">
              <a:latin typeface="Arial"/>
              <a:cs typeface="Arial"/>
            </a:endParaRPr>
          </a:p>
          <a:p>
            <a:pPr marL="69850">
              <a:lnSpc>
                <a:spcPct val="100000"/>
              </a:lnSpc>
              <a:spcBef>
                <a:spcPts val="280"/>
              </a:spcBef>
            </a:pPr>
            <a:r>
              <a:rPr sz="3300" spc="-7" baseline="2525" dirty="0">
                <a:latin typeface="Arial"/>
                <a:cs typeface="Arial"/>
              </a:rPr>
              <a:t>–</a:t>
            </a:r>
            <a:r>
              <a:rPr sz="2200" spc="-5" dirty="0">
                <a:latin typeface="Arial"/>
                <a:cs typeface="Arial"/>
              </a:rPr>
              <a:t>Capital</a:t>
            </a:r>
            <a:r>
              <a:rPr sz="2200" spc="-4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Reserve</a:t>
            </a:r>
            <a:endParaRPr sz="2200">
              <a:latin typeface="Arial"/>
              <a:cs typeface="Arial"/>
            </a:endParaRPr>
          </a:p>
          <a:p>
            <a:pPr marL="69850">
              <a:lnSpc>
                <a:spcPct val="100000"/>
              </a:lnSpc>
              <a:spcBef>
                <a:spcPts val="280"/>
              </a:spcBef>
            </a:pPr>
            <a:r>
              <a:rPr sz="3300" spc="-7" baseline="2525" dirty="0">
                <a:latin typeface="Arial"/>
                <a:cs typeface="Arial"/>
              </a:rPr>
              <a:t>–</a:t>
            </a:r>
            <a:r>
              <a:rPr sz="2200" spc="-5" dirty="0">
                <a:latin typeface="Arial"/>
                <a:cs typeface="Arial"/>
              </a:rPr>
              <a:t>Pre-incorporation</a:t>
            </a:r>
            <a:r>
              <a:rPr sz="2200" spc="-3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Profits</a:t>
            </a:r>
            <a:endParaRPr sz="2200">
              <a:latin typeface="Arial"/>
              <a:cs typeface="Arial"/>
            </a:endParaRPr>
          </a:p>
          <a:p>
            <a:pPr marL="69850">
              <a:lnSpc>
                <a:spcPct val="100000"/>
              </a:lnSpc>
              <a:spcBef>
                <a:spcPts val="280"/>
              </a:spcBef>
            </a:pPr>
            <a:r>
              <a:rPr sz="3300" spc="-7" baseline="2525" dirty="0">
                <a:latin typeface="Arial"/>
                <a:cs typeface="Arial"/>
              </a:rPr>
              <a:t>–</a:t>
            </a:r>
            <a:r>
              <a:rPr sz="2200" spc="-5" dirty="0">
                <a:latin typeface="Arial"/>
                <a:cs typeface="Arial"/>
              </a:rPr>
              <a:t>Share</a:t>
            </a:r>
            <a:r>
              <a:rPr sz="2200" spc="-2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Forfeited</a:t>
            </a:r>
            <a:r>
              <a:rPr sz="2200" spc="-2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A/c</a:t>
            </a:r>
            <a:endParaRPr sz="2200">
              <a:latin typeface="Arial"/>
              <a:cs typeface="Arial"/>
            </a:endParaRPr>
          </a:p>
          <a:p>
            <a:pPr marL="69850">
              <a:lnSpc>
                <a:spcPct val="100000"/>
              </a:lnSpc>
              <a:spcBef>
                <a:spcPts val="290"/>
              </a:spcBef>
            </a:pPr>
            <a:r>
              <a:rPr sz="3300" spc="-7" baseline="2525" dirty="0">
                <a:latin typeface="Arial"/>
                <a:cs typeface="Arial"/>
              </a:rPr>
              <a:t>–</a:t>
            </a:r>
            <a:r>
              <a:rPr sz="2200" spc="-5" dirty="0">
                <a:latin typeface="Arial"/>
                <a:cs typeface="Arial"/>
              </a:rPr>
              <a:t>Revaluation</a:t>
            </a:r>
            <a:r>
              <a:rPr sz="2200" spc="-4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Reserve</a:t>
            </a:r>
            <a:endParaRPr sz="2200">
              <a:latin typeface="Arial"/>
              <a:cs typeface="Arial"/>
            </a:endParaRPr>
          </a:p>
          <a:p>
            <a:pPr marL="69850">
              <a:lnSpc>
                <a:spcPct val="100000"/>
              </a:lnSpc>
              <a:spcBef>
                <a:spcPts val="280"/>
              </a:spcBef>
            </a:pPr>
            <a:r>
              <a:rPr sz="3300" spc="-7" baseline="2525" dirty="0">
                <a:latin typeface="Arial"/>
                <a:cs typeface="Arial"/>
              </a:rPr>
              <a:t>–</a:t>
            </a:r>
            <a:r>
              <a:rPr sz="2200" spc="-5" dirty="0">
                <a:latin typeface="Arial"/>
                <a:cs typeface="Arial"/>
              </a:rPr>
              <a:t>Profit</a:t>
            </a:r>
            <a:r>
              <a:rPr sz="2200" spc="-1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on sale</a:t>
            </a:r>
            <a:r>
              <a:rPr sz="220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of</a:t>
            </a:r>
            <a:r>
              <a:rPr sz="2200" spc="-1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Fixed Assets/Investments</a:t>
            </a:r>
            <a:endParaRPr sz="2200">
              <a:latin typeface="Arial"/>
              <a:cs typeface="Arial"/>
            </a:endParaRPr>
          </a:p>
          <a:p>
            <a:pPr marL="69850">
              <a:lnSpc>
                <a:spcPct val="100000"/>
              </a:lnSpc>
              <a:spcBef>
                <a:spcPts val="280"/>
              </a:spcBef>
            </a:pPr>
            <a:r>
              <a:rPr sz="3300" spc="-7" baseline="2525" dirty="0">
                <a:latin typeface="Arial"/>
                <a:cs typeface="Arial"/>
              </a:rPr>
              <a:t>–</a:t>
            </a:r>
            <a:r>
              <a:rPr sz="2200" spc="-5" dirty="0">
                <a:latin typeface="Arial"/>
                <a:cs typeface="Arial"/>
              </a:rPr>
              <a:t>Debenture</a:t>
            </a:r>
            <a:r>
              <a:rPr sz="2200" spc="-1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Redemption</a:t>
            </a:r>
            <a:r>
              <a:rPr sz="2200" spc="-1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Reserve</a:t>
            </a:r>
            <a:r>
              <a:rPr sz="2200" spc="-10" dirty="0">
                <a:latin typeface="Arial"/>
                <a:cs typeface="Arial"/>
              </a:rPr>
              <a:t> (DRR)</a:t>
            </a:r>
            <a:endParaRPr sz="2200">
              <a:latin typeface="Arial"/>
              <a:cs typeface="Arial"/>
            </a:endParaRPr>
          </a:p>
          <a:p>
            <a:pPr marL="69850">
              <a:lnSpc>
                <a:spcPct val="100000"/>
              </a:lnSpc>
              <a:spcBef>
                <a:spcPts val="280"/>
              </a:spcBef>
            </a:pPr>
            <a:r>
              <a:rPr sz="3300" spc="-7" baseline="2525" dirty="0">
                <a:latin typeface="Arial"/>
                <a:cs typeface="Arial"/>
              </a:rPr>
              <a:t>–</a:t>
            </a:r>
            <a:r>
              <a:rPr sz="2200" spc="-5" dirty="0">
                <a:latin typeface="Arial"/>
                <a:cs typeface="Arial"/>
              </a:rPr>
              <a:t>Investment</a:t>
            </a:r>
            <a:r>
              <a:rPr sz="2200" spc="-2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Allowance</a:t>
            </a:r>
            <a:r>
              <a:rPr sz="2200" spc="-2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Reserve</a:t>
            </a:r>
            <a:endParaRPr sz="2200">
              <a:latin typeface="Arial"/>
              <a:cs typeface="Arial"/>
            </a:endParaRPr>
          </a:p>
          <a:p>
            <a:pPr marL="69850">
              <a:lnSpc>
                <a:spcPct val="100000"/>
              </a:lnSpc>
              <a:spcBef>
                <a:spcPts val="290"/>
              </a:spcBef>
            </a:pPr>
            <a:r>
              <a:rPr sz="3300" spc="-7" baseline="2525" dirty="0">
                <a:latin typeface="Arial"/>
                <a:cs typeface="Arial"/>
              </a:rPr>
              <a:t>–</a:t>
            </a:r>
            <a:r>
              <a:rPr sz="2200" spc="-5" dirty="0">
                <a:latin typeface="Arial"/>
                <a:cs typeface="Arial"/>
              </a:rPr>
              <a:t>Development</a:t>
            </a:r>
            <a:r>
              <a:rPr sz="2200" spc="-2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Rebate</a:t>
            </a:r>
            <a:r>
              <a:rPr sz="2200" spc="-1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Reserve</a:t>
            </a:r>
            <a:r>
              <a:rPr sz="2200" spc="-1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(Dev.</a:t>
            </a:r>
            <a:r>
              <a:rPr sz="2200" spc="-15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RR)</a:t>
            </a:r>
            <a:endParaRPr sz="2200">
              <a:latin typeface="Arial"/>
              <a:cs typeface="Arial"/>
            </a:endParaRPr>
          </a:p>
          <a:p>
            <a:pPr marL="69850" marR="5080">
              <a:lnSpc>
                <a:spcPts val="2370"/>
              </a:lnSpc>
              <a:spcBef>
                <a:spcPts val="580"/>
              </a:spcBef>
            </a:pPr>
            <a:r>
              <a:rPr sz="2200" i="1" spc="-5" dirty="0">
                <a:solidFill>
                  <a:srgbClr val="FF0000"/>
                </a:solidFill>
                <a:latin typeface="Arial"/>
                <a:cs typeface="Arial"/>
              </a:rPr>
              <a:t>(Investment</a:t>
            </a:r>
            <a:r>
              <a:rPr sz="2200" i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i="1" spc="-5" dirty="0">
                <a:solidFill>
                  <a:srgbClr val="FF0000"/>
                </a:solidFill>
                <a:latin typeface="Arial"/>
                <a:cs typeface="Arial"/>
              </a:rPr>
              <a:t>Allowance</a:t>
            </a:r>
            <a:r>
              <a:rPr sz="2200" i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i="1" spc="-5" dirty="0">
                <a:solidFill>
                  <a:srgbClr val="FF0000"/>
                </a:solidFill>
                <a:latin typeface="Arial"/>
                <a:cs typeface="Arial"/>
              </a:rPr>
              <a:t>Reserve</a:t>
            </a:r>
            <a:r>
              <a:rPr sz="2200" i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i="1" spc="-5" dirty="0">
                <a:solidFill>
                  <a:srgbClr val="FF0000"/>
                </a:solidFill>
                <a:latin typeface="Arial"/>
                <a:cs typeface="Arial"/>
              </a:rPr>
              <a:t>and Dev.</a:t>
            </a:r>
            <a:r>
              <a:rPr sz="2200" i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i="1" spc="-5" dirty="0">
                <a:solidFill>
                  <a:srgbClr val="FF0000"/>
                </a:solidFill>
                <a:latin typeface="Arial"/>
                <a:cs typeface="Arial"/>
              </a:rPr>
              <a:t>RR are</a:t>
            </a:r>
            <a:r>
              <a:rPr sz="2200" i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i="1" spc="-5" dirty="0">
                <a:solidFill>
                  <a:srgbClr val="FF0000"/>
                </a:solidFill>
                <a:latin typeface="Arial"/>
                <a:cs typeface="Arial"/>
              </a:rPr>
              <a:t>available </a:t>
            </a:r>
            <a:r>
              <a:rPr sz="2200" i="1" spc="-6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i="1" spc="-5" dirty="0">
                <a:solidFill>
                  <a:srgbClr val="FF0000"/>
                </a:solidFill>
                <a:latin typeface="Arial"/>
                <a:cs typeface="Arial"/>
              </a:rPr>
              <a:t>for </a:t>
            </a:r>
            <a:r>
              <a:rPr sz="2200" i="1" spc="-10" dirty="0">
                <a:solidFill>
                  <a:srgbClr val="FF0000"/>
                </a:solidFill>
                <a:latin typeface="Arial"/>
                <a:cs typeface="Arial"/>
              </a:rPr>
              <a:t>CRR,</a:t>
            </a:r>
            <a:r>
              <a:rPr sz="2200" i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i="1" spc="-5" dirty="0">
                <a:solidFill>
                  <a:srgbClr val="FF0000"/>
                </a:solidFill>
                <a:latin typeface="Arial"/>
                <a:cs typeface="Arial"/>
              </a:rPr>
              <a:t>only</a:t>
            </a:r>
            <a:r>
              <a:rPr sz="2200" i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i="1" spc="-5" dirty="0">
                <a:solidFill>
                  <a:srgbClr val="FF0000"/>
                </a:solidFill>
                <a:latin typeface="Arial"/>
                <a:cs typeface="Arial"/>
              </a:rPr>
              <a:t>when</a:t>
            </a:r>
            <a:r>
              <a:rPr sz="2200" i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i="1" spc="-5" dirty="0">
                <a:solidFill>
                  <a:srgbClr val="FF0000"/>
                </a:solidFill>
                <a:latin typeface="Arial"/>
                <a:cs typeface="Arial"/>
              </a:rPr>
              <a:t>specified in</a:t>
            </a:r>
            <a:r>
              <a:rPr sz="2200" i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i="1" spc="-5" dirty="0">
                <a:solidFill>
                  <a:srgbClr val="FF0000"/>
                </a:solidFill>
                <a:latin typeface="Arial"/>
                <a:cs typeface="Arial"/>
              </a:rPr>
              <a:t>the question)</a:t>
            </a:r>
            <a:endParaRPr sz="2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1422400"/>
            <a:ext cx="12382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dirty="0">
                <a:solidFill>
                  <a:srgbClr val="0033CC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lang="en-IN" spc="-5" smtClean="0"/>
              <a:t>NIRAV R GODA ,TCSC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fld id="{81D60167-4931-47E6-BA6A-407CBD079E47}" type="slidenum">
              <a:rPr dirty="0"/>
              <a:t>14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535940" y="1099820"/>
            <a:ext cx="8072120" cy="4478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050" marR="7620" indent="-514350" algn="just">
              <a:lnSpc>
                <a:spcPct val="150000"/>
              </a:lnSpc>
              <a:spcBef>
                <a:spcPts val="100"/>
              </a:spcBef>
              <a:buAutoNum type="arabicPeriod" startAt="3"/>
              <a:tabLst>
                <a:tab pos="527050" algn="l"/>
              </a:tabLst>
            </a:pPr>
            <a:r>
              <a:rPr sz="2100" spc="-5" dirty="0">
                <a:latin typeface="Arial"/>
                <a:cs typeface="Arial"/>
              </a:rPr>
              <a:t>Any </a:t>
            </a:r>
            <a:r>
              <a:rPr sz="2100" spc="-5" dirty="0">
                <a:solidFill>
                  <a:srgbClr val="0033CC"/>
                </a:solidFill>
                <a:latin typeface="Arial"/>
                <a:cs typeface="Arial"/>
              </a:rPr>
              <a:t>premium </a:t>
            </a:r>
            <a:r>
              <a:rPr sz="2100" spc="-10" dirty="0">
                <a:solidFill>
                  <a:srgbClr val="0033CC"/>
                </a:solidFill>
                <a:latin typeface="Arial"/>
                <a:cs typeface="Arial"/>
              </a:rPr>
              <a:t>payable </a:t>
            </a:r>
            <a:r>
              <a:rPr sz="2100" spc="-5" dirty="0">
                <a:solidFill>
                  <a:srgbClr val="0033CC"/>
                </a:solidFill>
                <a:latin typeface="Arial"/>
                <a:cs typeface="Arial"/>
              </a:rPr>
              <a:t>on redemption </a:t>
            </a:r>
            <a:r>
              <a:rPr sz="2100" spc="-5" dirty="0">
                <a:latin typeface="Arial"/>
                <a:cs typeface="Arial"/>
              </a:rPr>
              <a:t>of </a:t>
            </a:r>
            <a:r>
              <a:rPr sz="2100" dirty="0">
                <a:latin typeface="Arial"/>
                <a:cs typeface="Arial"/>
              </a:rPr>
              <a:t>such </a:t>
            </a:r>
            <a:r>
              <a:rPr sz="2100" spc="-5" dirty="0">
                <a:latin typeface="Arial"/>
                <a:cs typeface="Arial"/>
              </a:rPr>
              <a:t>shares shall be </a:t>
            </a:r>
            <a:r>
              <a:rPr sz="2100" dirty="0">
                <a:latin typeface="Arial"/>
                <a:cs typeface="Arial"/>
              </a:rPr>
              <a:t> </a:t>
            </a:r>
            <a:r>
              <a:rPr sz="2100" spc="-10" dirty="0">
                <a:latin typeface="Arial"/>
                <a:cs typeface="Arial"/>
              </a:rPr>
              <a:t>provided </a:t>
            </a:r>
            <a:r>
              <a:rPr sz="2100" spc="-5" dirty="0">
                <a:latin typeface="Arial"/>
                <a:cs typeface="Arial"/>
              </a:rPr>
              <a:t>from out of the security premium account or out of the </a:t>
            </a:r>
            <a:r>
              <a:rPr sz="2100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profits.</a:t>
            </a:r>
            <a:endParaRPr sz="2100">
              <a:latin typeface="Arial"/>
              <a:cs typeface="Arial"/>
            </a:endParaRPr>
          </a:p>
          <a:p>
            <a:pPr marL="527050" marR="5080" indent="-514350" algn="just">
              <a:lnSpc>
                <a:spcPct val="149900"/>
              </a:lnSpc>
              <a:spcBef>
                <a:spcPts val="520"/>
              </a:spcBef>
              <a:buAutoNum type="arabicPeriod" startAt="3"/>
              <a:tabLst>
                <a:tab pos="527050" algn="l"/>
              </a:tabLst>
            </a:pPr>
            <a:r>
              <a:rPr sz="2100" spc="-5" dirty="0">
                <a:latin typeface="Arial"/>
                <a:cs typeface="Arial"/>
              </a:rPr>
              <a:t>When preference shares are redeemed out of the profits, an </a:t>
            </a:r>
            <a:r>
              <a:rPr sz="2100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amount </a:t>
            </a:r>
            <a:r>
              <a:rPr sz="2100" spc="-10" dirty="0">
                <a:latin typeface="Arial"/>
                <a:cs typeface="Arial"/>
              </a:rPr>
              <a:t>equal </a:t>
            </a:r>
            <a:r>
              <a:rPr sz="2100" dirty="0">
                <a:latin typeface="Arial"/>
                <a:cs typeface="Arial"/>
              </a:rPr>
              <a:t>to </a:t>
            </a:r>
            <a:r>
              <a:rPr sz="2100" spc="-5" dirty="0">
                <a:latin typeface="Arial"/>
                <a:cs typeface="Arial"/>
              </a:rPr>
              <a:t>the face </a:t>
            </a:r>
            <a:r>
              <a:rPr sz="2100" spc="-10" dirty="0">
                <a:latin typeface="Arial"/>
                <a:cs typeface="Arial"/>
              </a:rPr>
              <a:t>value </a:t>
            </a:r>
            <a:r>
              <a:rPr sz="2100" spc="-5" dirty="0">
                <a:latin typeface="Arial"/>
                <a:cs typeface="Arial"/>
              </a:rPr>
              <a:t>of </a:t>
            </a:r>
            <a:r>
              <a:rPr sz="2100" dirty="0">
                <a:latin typeface="Arial"/>
                <a:cs typeface="Arial"/>
              </a:rPr>
              <a:t>such </a:t>
            </a:r>
            <a:r>
              <a:rPr sz="2100" spc="-5" dirty="0">
                <a:latin typeface="Arial"/>
                <a:cs typeface="Arial"/>
              </a:rPr>
              <a:t>shares redeemed shall </a:t>
            </a:r>
            <a:r>
              <a:rPr sz="2100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be</a:t>
            </a:r>
            <a:r>
              <a:rPr sz="2100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transferred</a:t>
            </a:r>
            <a:r>
              <a:rPr sz="2100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from</a:t>
            </a:r>
            <a:r>
              <a:rPr sz="2100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the</a:t>
            </a:r>
            <a:r>
              <a:rPr sz="2100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distributable</a:t>
            </a:r>
            <a:r>
              <a:rPr sz="2100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profits</a:t>
            </a:r>
            <a:r>
              <a:rPr sz="2100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to</a:t>
            </a:r>
            <a:r>
              <a:rPr sz="2100" dirty="0">
                <a:latin typeface="Arial"/>
                <a:cs typeface="Arial"/>
              </a:rPr>
              <a:t> </a:t>
            </a:r>
            <a:r>
              <a:rPr sz="2100" spc="-5" dirty="0">
                <a:solidFill>
                  <a:srgbClr val="0033CC"/>
                </a:solidFill>
                <a:latin typeface="Arial"/>
                <a:cs typeface="Arial"/>
              </a:rPr>
              <a:t>Capital </a:t>
            </a:r>
            <a:r>
              <a:rPr sz="210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100" spc="-5" dirty="0">
                <a:solidFill>
                  <a:srgbClr val="0033CC"/>
                </a:solidFill>
                <a:latin typeface="Arial"/>
                <a:cs typeface="Arial"/>
              </a:rPr>
              <a:t>Redemption</a:t>
            </a:r>
            <a:r>
              <a:rPr sz="2100" spc="-1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100" spc="-5" dirty="0">
                <a:solidFill>
                  <a:srgbClr val="0033CC"/>
                </a:solidFill>
                <a:latin typeface="Arial"/>
                <a:cs typeface="Arial"/>
              </a:rPr>
              <a:t>Reserve </a:t>
            </a:r>
            <a:r>
              <a:rPr sz="2100" spc="-10" dirty="0">
                <a:solidFill>
                  <a:srgbClr val="0033CC"/>
                </a:solidFill>
                <a:latin typeface="Arial"/>
                <a:cs typeface="Arial"/>
              </a:rPr>
              <a:t>(CRR)</a:t>
            </a:r>
            <a:r>
              <a:rPr sz="210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100" spc="-5" dirty="0">
                <a:solidFill>
                  <a:srgbClr val="0033CC"/>
                </a:solidFill>
                <a:latin typeface="Arial"/>
                <a:cs typeface="Arial"/>
              </a:rPr>
              <a:t>Account.</a:t>
            </a:r>
            <a:endParaRPr sz="2100">
              <a:latin typeface="Arial"/>
              <a:cs typeface="Arial"/>
            </a:endParaRPr>
          </a:p>
          <a:p>
            <a:pPr marL="527050" marR="6350" indent="-514350" algn="just">
              <a:lnSpc>
                <a:spcPct val="150000"/>
              </a:lnSpc>
              <a:spcBef>
                <a:spcPts val="530"/>
              </a:spcBef>
              <a:buAutoNum type="arabicPeriod" startAt="3"/>
              <a:tabLst>
                <a:tab pos="527050" algn="l"/>
              </a:tabLst>
            </a:pPr>
            <a:r>
              <a:rPr sz="2100" spc="-5" dirty="0">
                <a:latin typeface="Arial"/>
                <a:cs typeface="Arial"/>
              </a:rPr>
              <a:t>The amount credited </a:t>
            </a:r>
            <a:r>
              <a:rPr sz="2100" dirty="0">
                <a:latin typeface="Arial"/>
                <a:cs typeface="Arial"/>
              </a:rPr>
              <a:t>to </a:t>
            </a:r>
            <a:r>
              <a:rPr sz="2100" spc="-5" dirty="0">
                <a:solidFill>
                  <a:srgbClr val="0033CC"/>
                </a:solidFill>
                <a:latin typeface="Arial"/>
                <a:cs typeface="Arial"/>
              </a:rPr>
              <a:t>CRR </a:t>
            </a:r>
            <a:r>
              <a:rPr sz="2100" dirty="0">
                <a:solidFill>
                  <a:srgbClr val="0033CC"/>
                </a:solidFill>
                <a:latin typeface="Arial"/>
                <a:cs typeface="Arial"/>
              </a:rPr>
              <a:t>may </a:t>
            </a:r>
            <a:r>
              <a:rPr sz="2100" spc="-5" dirty="0">
                <a:solidFill>
                  <a:srgbClr val="0033CC"/>
                </a:solidFill>
                <a:latin typeface="Arial"/>
                <a:cs typeface="Arial"/>
              </a:rPr>
              <a:t>be used </a:t>
            </a:r>
            <a:r>
              <a:rPr sz="2100" spc="-5" dirty="0">
                <a:latin typeface="Arial"/>
                <a:cs typeface="Arial"/>
              </a:rPr>
              <a:t>by the company only </a:t>
            </a:r>
            <a:r>
              <a:rPr sz="2100" spc="-570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by</a:t>
            </a:r>
            <a:r>
              <a:rPr sz="2100" spc="-10" dirty="0">
                <a:latin typeface="Arial"/>
                <a:cs typeface="Arial"/>
              </a:rPr>
              <a:t> way </a:t>
            </a:r>
            <a:r>
              <a:rPr sz="2100" spc="-5" dirty="0">
                <a:latin typeface="Arial"/>
                <a:cs typeface="Arial"/>
              </a:rPr>
              <a:t>of</a:t>
            </a:r>
            <a:r>
              <a:rPr sz="2100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issue</a:t>
            </a:r>
            <a:r>
              <a:rPr sz="2100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of</a:t>
            </a:r>
            <a:r>
              <a:rPr sz="2100" spc="5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fully paid </a:t>
            </a:r>
            <a:r>
              <a:rPr sz="2100" spc="-10" dirty="0">
                <a:latin typeface="Arial"/>
                <a:cs typeface="Arial"/>
              </a:rPr>
              <a:t>bonus</a:t>
            </a:r>
            <a:r>
              <a:rPr sz="2100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shares.</a:t>
            </a:r>
            <a:endParaRPr sz="21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3540" y="406400"/>
            <a:ext cx="6772909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009999"/>
                </a:solidFill>
              </a:rPr>
              <a:t>Conditions</a:t>
            </a:r>
            <a:r>
              <a:rPr sz="3200" spc="-15" dirty="0">
                <a:solidFill>
                  <a:srgbClr val="009999"/>
                </a:solidFill>
              </a:rPr>
              <a:t> </a:t>
            </a:r>
            <a:r>
              <a:rPr sz="3200" spc="-5" dirty="0">
                <a:solidFill>
                  <a:srgbClr val="009999"/>
                </a:solidFill>
              </a:rPr>
              <a:t>of</a:t>
            </a:r>
            <a:r>
              <a:rPr sz="3200" spc="-15" dirty="0">
                <a:solidFill>
                  <a:srgbClr val="009999"/>
                </a:solidFill>
              </a:rPr>
              <a:t> </a:t>
            </a:r>
            <a:r>
              <a:rPr sz="3200" spc="-5" dirty="0">
                <a:solidFill>
                  <a:srgbClr val="009999"/>
                </a:solidFill>
              </a:rPr>
              <a:t>Redemption</a:t>
            </a:r>
            <a:r>
              <a:rPr sz="3200" spc="-20" dirty="0">
                <a:solidFill>
                  <a:srgbClr val="009999"/>
                </a:solidFill>
              </a:rPr>
              <a:t> </a:t>
            </a:r>
            <a:r>
              <a:rPr sz="3200" spc="-5" dirty="0">
                <a:solidFill>
                  <a:srgbClr val="009999"/>
                </a:solidFill>
              </a:rPr>
              <a:t>(Contd.)</a:t>
            </a:r>
            <a:endParaRPr sz="32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lang="en-IN" spc="-5" smtClean="0"/>
              <a:t>NIRAV R GODA ,TCSC</a:t>
            </a:r>
            <a:endParaRPr spc="-5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fld id="{81D60167-4931-47E6-BA6A-407CBD079E47}" type="slidenum">
              <a:rPr dirty="0"/>
              <a:t>15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414655" marR="5080" indent="-99060">
              <a:lnSpc>
                <a:spcPct val="100000"/>
              </a:lnSpc>
              <a:spcBef>
                <a:spcPts val="100"/>
              </a:spcBef>
            </a:pPr>
            <a:r>
              <a:rPr sz="2800" spc="-5" dirty="0"/>
              <a:t>Calculation of Capital Redemption Reserve </a:t>
            </a:r>
            <a:r>
              <a:rPr sz="2800" spc="-765" dirty="0"/>
              <a:t> </a:t>
            </a:r>
            <a:r>
              <a:rPr sz="2800" spc="-5" dirty="0"/>
              <a:t>(CRR)</a:t>
            </a:r>
            <a:r>
              <a:rPr sz="2800" spc="-10" dirty="0"/>
              <a:t> </a:t>
            </a:r>
            <a:r>
              <a:rPr sz="2800" spc="-5" dirty="0"/>
              <a:t>and</a:t>
            </a:r>
            <a:r>
              <a:rPr sz="2800" spc="-10" dirty="0"/>
              <a:t> Net</a:t>
            </a:r>
            <a:r>
              <a:rPr sz="2800" spc="5" dirty="0"/>
              <a:t> </a:t>
            </a:r>
            <a:r>
              <a:rPr sz="2800" spc="-10" dirty="0"/>
              <a:t>Proceeds </a:t>
            </a:r>
            <a:r>
              <a:rPr sz="2800" spc="-5" dirty="0"/>
              <a:t>from </a:t>
            </a:r>
            <a:r>
              <a:rPr sz="2800" spc="-10" dirty="0"/>
              <a:t>Fresh</a:t>
            </a:r>
            <a:r>
              <a:rPr sz="2800" spc="-5" dirty="0"/>
              <a:t> Issue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535940" y="1616709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33CC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8839" y="1557020"/>
            <a:ext cx="7539355" cy="4043679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400" b="1" spc="-10" dirty="0">
                <a:solidFill>
                  <a:srgbClr val="0033CC"/>
                </a:solidFill>
                <a:latin typeface="Arial"/>
                <a:cs typeface="Arial"/>
              </a:rPr>
              <a:t>CRR</a:t>
            </a:r>
            <a:r>
              <a:rPr sz="2400" b="1" spc="-4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CC"/>
                </a:solidFill>
                <a:latin typeface="Arial"/>
                <a:cs typeface="Arial"/>
              </a:rPr>
              <a:t>required</a:t>
            </a:r>
            <a:endParaRPr sz="2400">
              <a:latin typeface="Arial"/>
              <a:cs typeface="Arial"/>
            </a:endParaRPr>
          </a:p>
          <a:p>
            <a:pPr marL="69850" marR="585470">
              <a:lnSpc>
                <a:spcPct val="100000"/>
              </a:lnSpc>
              <a:spcBef>
                <a:spcPts val="500"/>
              </a:spcBef>
            </a:pPr>
            <a:r>
              <a:rPr sz="2000" dirty="0">
                <a:latin typeface="Arial"/>
                <a:cs typeface="Arial"/>
              </a:rPr>
              <a:t>= </a:t>
            </a:r>
            <a:r>
              <a:rPr sz="2000" spc="-5" dirty="0">
                <a:latin typeface="Arial"/>
                <a:cs typeface="Arial"/>
              </a:rPr>
              <a:t>Nominal Value </a:t>
            </a:r>
            <a:r>
              <a:rPr sz="2000" dirty="0">
                <a:latin typeface="Arial"/>
                <a:cs typeface="Arial"/>
              </a:rPr>
              <a:t>of Preference Shares </a:t>
            </a:r>
            <a:r>
              <a:rPr sz="2000" spc="-5" dirty="0">
                <a:latin typeface="Arial"/>
                <a:cs typeface="Arial"/>
              </a:rPr>
              <a:t>to </a:t>
            </a:r>
            <a:r>
              <a:rPr sz="2000" dirty="0">
                <a:latin typeface="Arial"/>
                <a:cs typeface="Arial"/>
              </a:rPr>
              <a:t>be redeemed – Net </a:t>
            </a:r>
            <a:r>
              <a:rPr sz="2000" spc="-5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Proceeds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from </a:t>
            </a:r>
            <a:r>
              <a:rPr sz="2000" dirty="0">
                <a:latin typeface="Arial"/>
                <a:cs typeface="Arial"/>
              </a:rPr>
              <a:t>Fresh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Issue</a:t>
            </a:r>
            <a:r>
              <a:rPr sz="2000" spc="-5" dirty="0">
                <a:latin typeface="Arial"/>
                <a:cs typeface="Arial"/>
              </a:rPr>
              <a:t> of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Shares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b="1" spc="-5" dirty="0">
                <a:solidFill>
                  <a:srgbClr val="0033CC"/>
                </a:solidFill>
                <a:latin typeface="Arial"/>
                <a:cs typeface="Arial"/>
              </a:rPr>
              <a:t>Net</a:t>
            </a:r>
            <a:r>
              <a:rPr sz="2400" b="1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33CC"/>
                </a:solidFill>
                <a:latin typeface="Arial"/>
                <a:cs typeface="Arial"/>
              </a:rPr>
              <a:t>Proceeds</a:t>
            </a:r>
            <a:r>
              <a:rPr sz="2400" b="1" spc="-5" dirty="0">
                <a:solidFill>
                  <a:srgbClr val="0033CC"/>
                </a:solidFill>
                <a:latin typeface="Arial"/>
                <a:cs typeface="Arial"/>
              </a:rPr>
              <a:t> from</a:t>
            </a:r>
            <a:r>
              <a:rPr sz="2400" b="1" spc="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33CC"/>
                </a:solidFill>
                <a:latin typeface="Arial"/>
                <a:cs typeface="Arial"/>
              </a:rPr>
              <a:t>Fresh</a:t>
            </a:r>
            <a:r>
              <a:rPr sz="2400" b="1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CC"/>
                </a:solidFill>
                <a:latin typeface="Arial"/>
                <a:cs typeface="Arial"/>
              </a:rPr>
              <a:t>Issue </a:t>
            </a:r>
            <a:r>
              <a:rPr sz="2400" b="1" dirty="0">
                <a:solidFill>
                  <a:srgbClr val="0033CC"/>
                </a:solidFill>
                <a:latin typeface="Arial"/>
                <a:cs typeface="Arial"/>
              </a:rPr>
              <a:t>of </a:t>
            </a:r>
            <a:r>
              <a:rPr sz="2400" b="1" spc="-10" dirty="0">
                <a:solidFill>
                  <a:srgbClr val="0033CC"/>
                </a:solidFill>
                <a:latin typeface="Arial"/>
                <a:cs typeface="Arial"/>
              </a:rPr>
              <a:t>Shares</a:t>
            </a:r>
            <a:endParaRPr sz="2400">
              <a:latin typeface="Arial"/>
              <a:cs typeface="Arial"/>
            </a:endParaRPr>
          </a:p>
          <a:p>
            <a:pPr marL="69850" marR="6985">
              <a:lnSpc>
                <a:spcPct val="100000"/>
              </a:lnSpc>
              <a:spcBef>
                <a:spcPts val="500"/>
              </a:spcBef>
            </a:pPr>
            <a:r>
              <a:rPr sz="2000" dirty="0">
                <a:latin typeface="Arial"/>
                <a:cs typeface="Arial"/>
              </a:rPr>
              <a:t>= </a:t>
            </a:r>
            <a:r>
              <a:rPr sz="2000" spc="-5" dirty="0">
                <a:latin typeface="Arial"/>
                <a:cs typeface="Arial"/>
              </a:rPr>
              <a:t>Nominal Value </a:t>
            </a:r>
            <a:r>
              <a:rPr sz="2000" dirty="0">
                <a:latin typeface="Arial"/>
                <a:cs typeface="Arial"/>
              </a:rPr>
              <a:t>of Shares issued </a:t>
            </a:r>
            <a:r>
              <a:rPr sz="2000" spc="-5" dirty="0">
                <a:latin typeface="Arial"/>
                <a:cs typeface="Arial"/>
              </a:rPr>
              <a:t>(Premium </a:t>
            </a:r>
            <a:r>
              <a:rPr sz="2000" dirty="0">
                <a:latin typeface="Arial"/>
                <a:cs typeface="Arial"/>
              </a:rPr>
              <a:t>on such issue, if any, </a:t>
            </a:r>
            <a:r>
              <a:rPr sz="2000" spc="-54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is </a:t>
            </a:r>
            <a:r>
              <a:rPr sz="2000" dirty="0">
                <a:latin typeface="Arial"/>
                <a:cs typeface="Arial"/>
              </a:rPr>
              <a:t>to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be ignored)</a:t>
            </a:r>
            <a:endParaRPr sz="2000">
              <a:latin typeface="Arial"/>
              <a:cs typeface="Arial"/>
            </a:endParaRPr>
          </a:p>
          <a:p>
            <a:pPr marL="69850" marR="5080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latin typeface="Arial"/>
                <a:cs typeface="Arial"/>
              </a:rPr>
              <a:t>If </a:t>
            </a:r>
            <a:r>
              <a:rPr sz="2000" dirty="0">
                <a:latin typeface="Arial"/>
                <a:cs typeface="Arial"/>
              </a:rPr>
              <a:t>new shares issued </a:t>
            </a:r>
            <a:r>
              <a:rPr sz="2000" spc="-5" dirty="0">
                <a:latin typeface="Arial"/>
                <a:cs typeface="Arial"/>
              </a:rPr>
              <a:t>are partly paid, </a:t>
            </a:r>
            <a:r>
              <a:rPr sz="2000" dirty="0">
                <a:latin typeface="Arial"/>
                <a:cs typeface="Arial"/>
              </a:rPr>
              <a:t>then </a:t>
            </a:r>
            <a:r>
              <a:rPr sz="2000" spc="-5" dirty="0">
                <a:latin typeface="Arial"/>
                <a:cs typeface="Arial"/>
              </a:rPr>
              <a:t>only the paid </a:t>
            </a:r>
            <a:r>
              <a:rPr sz="2000" dirty="0">
                <a:latin typeface="Arial"/>
                <a:cs typeface="Arial"/>
              </a:rPr>
              <a:t>up nominal </a:t>
            </a:r>
            <a:r>
              <a:rPr sz="2000" spc="-5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amount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should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be considered.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b="1" spc="-10" dirty="0">
                <a:solidFill>
                  <a:srgbClr val="0033CC"/>
                </a:solidFill>
                <a:latin typeface="Arial"/>
                <a:cs typeface="Arial"/>
              </a:rPr>
              <a:t>Fresh Shares</a:t>
            </a:r>
            <a:r>
              <a:rPr sz="2400" b="1" spc="-1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3CC"/>
                </a:solidFill>
                <a:latin typeface="Arial"/>
                <a:cs typeface="Arial"/>
              </a:rPr>
              <a:t>to</a:t>
            </a:r>
            <a:r>
              <a:rPr sz="2400" b="1" spc="-2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3CC"/>
                </a:solidFill>
                <a:latin typeface="Arial"/>
                <a:cs typeface="Arial"/>
              </a:rPr>
              <a:t>be</a:t>
            </a:r>
            <a:r>
              <a:rPr sz="2400" b="1" spc="-1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CC"/>
                </a:solidFill>
                <a:latin typeface="Arial"/>
                <a:cs typeface="Arial"/>
              </a:rPr>
              <a:t>issued</a:t>
            </a:r>
            <a:endParaRPr sz="2400">
              <a:latin typeface="Arial"/>
              <a:cs typeface="Arial"/>
            </a:endParaRPr>
          </a:p>
          <a:p>
            <a:pPr marL="69850" marR="262255">
              <a:lnSpc>
                <a:spcPct val="100000"/>
              </a:lnSpc>
              <a:spcBef>
                <a:spcPts val="500"/>
              </a:spcBef>
            </a:pPr>
            <a:r>
              <a:rPr sz="2000" dirty="0">
                <a:latin typeface="Arial"/>
                <a:cs typeface="Arial"/>
              </a:rPr>
              <a:t>= </a:t>
            </a:r>
            <a:r>
              <a:rPr sz="2000" spc="-5" dirty="0">
                <a:latin typeface="Arial"/>
                <a:cs typeface="Arial"/>
              </a:rPr>
              <a:t>Nominal Value </a:t>
            </a:r>
            <a:r>
              <a:rPr sz="2000" dirty="0">
                <a:latin typeface="Arial"/>
                <a:cs typeface="Arial"/>
              </a:rPr>
              <a:t>of Preference Shares </a:t>
            </a:r>
            <a:r>
              <a:rPr sz="2000" spc="-5" dirty="0">
                <a:latin typeface="Arial"/>
                <a:cs typeface="Arial"/>
              </a:rPr>
              <a:t>to </a:t>
            </a:r>
            <a:r>
              <a:rPr sz="2000" dirty="0">
                <a:latin typeface="Arial"/>
                <a:cs typeface="Arial"/>
              </a:rPr>
              <a:t>be redeemed – </a:t>
            </a:r>
            <a:r>
              <a:rPr sz="2000" spc="-5" dirty="0">
                <a:latin typeface="Arial"/>
                <a:cs typeface="Arial"/>
              </a:rPr>
              <a:t>Profits </a:t>
            </a:r>
            <a:r>
              <a:rPr sz="2000" spc="-54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available for </a:t>
            </a:r>
            <a:r>
              <a:rPr sz="2000" dirty="0">
                <a:latin typeface="Arial"/>
                <a:cs typeface="Arial"/>
              </a:rPr>
              <a:t>CRR.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2731770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33CC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40" y="4519929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33CC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lang="en-IN" spc="-5" smtClean="0"/>
              <a:t>NIRAV R GODA ,TCSC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fld id="{81D60167-4931-47E6-BA6A-407CBD079E47}" type="slidenum">
              <a:rPr dirty="0"/>
              <a:t>16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Illustration</a:t>
            </a:r>
            <a:r>
              <a:rPr spc="-35" dirty="0"/>
              <a:t> </a:t>
            </a:r>
            <a:r>
              <a:rPr spc="-5" dirty="0"/>
              <a:t>1:</a:t>
            </a:r>
          </a:p>
          <a:p>
            <a:pPr algn="ctr">
              <a:lnSpc>
                <a:spcPct val="100000"/>
              </a:lnSpc>
            </a:pPr>
            <a:r>
              <a:rPr sz="3200" spc="-5" dirty="0"/>
              <a:t>Calculate</a:t>
            </a:r>
            <a:r>
              <a:rPr sz="3200" spc="-10" dirty="0"/>
              <a:t> </a:t>
            </a:r>
            <a:r>
              <a:rPr sz="3200" dirty="0"/>
              <a:t>net</a:t>
            </a:r>
            <a:r>
              <a:rPr sz="3200" spc="-10" dirty="0"/>
              <a:t> </a:t>
            </a:r>
            <a:r>
              <a:rPr sz="3200" spc="-5" dirty="0"/>
              <a:t>proceeds</a:t>
            </a:r>
            <a:r>
              <a:rPr sz="3200" dirty="0"/>
              <a:t> </a:t>
            </a:r>
            <a:r>
              <a:rPr sz="3200" spc="-5" dirty="0"/>
              <a:t>from</a:t>
            </a:r>
            <a:r>
              <a:rPr sz="3200" spc="-10" dirty="0"/>
              <a:t> </a:t>
            </a:r>
            <a:r>
              <a:rPr sz="3200" dirty="0"/>
              <a:t>fresh </a:t>
            </a:r>
            <a:r>
              <a:rPr sz="3200" spc="-5" dirty="0"/>
              <a:t>issue: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35940" y="1816100"/>
            <a:ext cx="7960995" cy="4460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050" indent="-514350" algn="just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527050" algn="l"/>
              </a:tabLst>
            </a:pPr>
            <a:r>
              <a:rPr sz="2400" spc="-5" dirty="0">
                <a:latin typeface="Arial"/>
                <a:cs typeface="Arial"/>
              </a:rPr>
              <a:t>Issued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1,50,000 shares of Rs.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10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each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at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par</a:t>
            </a:r>
            <a:endParaRPr sz="2400">
              <a:latin typeface="Arial"/>
              <a:cs typeface="Arial"/>
            </a:endParaRPr>
          </a:p>
          <a:p>
            <a:pPr marL="527050" marR="5080" indent="-514350" algn="just">
              <a:lnSpc>
                <a:spcPct val="150000"/>
              </a:lnSpc>
              <a:spcBef>
                <a:spcPts val="600"/>
              </a:spcBef>
              <a:buAutoNum type="arabicPeriod"/>
              <a:tabLst>
                <a:tab pos="527050" algn="l"/>
              </a:tabLst>
            </a:pPr>
            <a:r>
              <a:rPr sz="2400" spc="-5" dirty="0">
                <a:latin typeface="Arial"/>
                <a:cs typeface="Arial"/>
              </a:rPr>
              <a:t>Issued 1,50,000 shares of Rs. 10 each at </a:t>
            </a:r>
            <a:r>
              <a:rPr sz="2400" dirty="0">
                <a:latin typeface="Arial"/>
                <a:cs typeface="Arial"/>
              </a:rPr>
              <a:t>a </a:t>
            </a:r>
            <a:r>
              <a:rPr sz="2400" spc="-5" dirty="0">
                <a:latin typeface="Arial"/>
                <a:cs typeface="Arial"/>
              </a:rPr>
              <a:t>premium of </a:t>
            </a:r>
            <a:r>
              <a:rPr sz="2400" spc="-6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Rs. </a:t>
            </a:r>
            <a:r>
              <a:rPr sz="2400" dirty="0">
                <a:latin typeface="Arial"/>
                <a:cs typeface="Arial"/>
              </a:rPr>
              <a:t>2</a:t>
            </a:r>
            <a:r>
              <a:rPr sz="2400" spc="-5" dirty="0">
                <a:latin typeface="Arial"/>
                <a:cs typeface="Arial"/>
              </a:rPr>
              <a:t> per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share</a:t>
            </a:r>
            <a:endParaRPr sz="2400">
              <a:latin typeface="Arial"/>
              <a:cs typeface="Arial"/>
            </a:endParaRPr>
          </a:p>
          <a:p>
            <a:pPr marL="527050" marR="78740" indent="-514350" algn="just">
              <a:lnSpc>
                <a:spcPct val="150000"/>
              </a:lnSpc>
              <a:spcBef>
                <a:spcPts val="600"/>
              </a:spcBef>
              <a:buAutoNum type="arabicPeriod"/>
              <a:tabLst>
                <a:tab pos="527050" algn="l"/>
              </a:tabLst>
            </a:pPr>
            <a:r>
              <a:rPr sz="2400" spc="-5" dirty="0">
                <a:latin typeface="Arial"/>
                <a:cs typeface="Arial"/>
              </a:rPr>
              <a:t>Issued 1,50,000 shares of Rs. 10 each at par, </a:t>
            </a:r>
            <a:r>
              <a:rPr sz="2400" spc="-10" dirty="0">
                <a:latin typeface="Arial"/>
                <a:cs typeface="Arial"/>
              </a:rPr>
              <a:t>only </a:t>
            </a:r>
            <a:r>
              <a:rPr sz="2400" spc="-5" dirty="0">
                <a:latin typeface="Arial"/>
                <a:cs typeface="Arial"/>
              </a:rPr>
              <a:t>Rs. </a:t>
            </a:r>
            <a:r>
              <a:rPr sz="2400" spc="-6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8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called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and</a:t>
            </a:r>
            <a:r>
              <a:rPr sz="2400" spc="-5" dirty="0">
                <a:latin typeface="Arial"/>
                <a:cs typeface="Arial"/>
              </a:rPr>
              <a:t> paid.</a:t>
            </a:r>
            <a:endParaRPr sz="2400">
              <a:latin typeface="Arial"/>
              <a:cs typeface="Arial"/>
            </a:endParaRPr>
          </a:p>
          <a:p>
            <a:pPr marL="527050" marR="5080" indent="-514350" algn="just">
              <a:lnSpc>
                <a:spcPct val="150000"/>
              </a:lnSpc>
              <a:spcBef>
                <a:spcPts val="600"/>
              </a:spcBef>
              <a:buAutoNum type="arabicPeriod"/>
              <a:tabLst>
                <a:tab pos="527050" algn="l"/>
              </a:tabLst>
            </a:pPr>
            <a:r>
              <a:rPr sz="2400" spc="-5" dirty="0">
                <a:latin typeface="Arial"/>
                <a:cs typeface="Arial"/>
              </a:rPr>
              <a:t>Issued 1,50,000 shares of Rs. 10 each at </a:t>
            </a:r>
            <a:r>
              <a:rPr sz="2400" dirty="0">
                <a:latin typeface="Arial"/>
                <a:cs typeface="Arial"/>
              </a:rPr>
              <a:t>a </a:t>
            </a:r>
            <a:r>
              <a:rPr sz="2400" spc="-5" dirty="0">
                <a:latin typeface="Arial"/>
                <a:cs typeface="Arial"/>
              </a:rPr>
              <a:t>premium of </a:t>
            </a:r>
            <a:r>
              <a:rPr sz="2400" spc="-6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Rs. </a:t>
            </a:r>
            <a:r>
              <a:rPr sz="2400" dirty="0">
                <a:latin typeface="Arial"/>
                <a:cs typeface="Arial"/>
              </a:rPr>
              <a:t>2 </a:t>
            </a:r>
            <a:r>
              <a:rPr sz="2400" spc="-5" dirty="0">
                <a:latin typeface="Arial"/>
                <a:cs typeface="Arial"/>
              </a:rPr>
              <a:t>per share. Only Rs. </a:t>
            </a:r>
            <a:r>
              <a:rPr sz="2400" dirty="0">
                <a:latin typeface="Arial"/>
                <a:cs typeface="Arial"/>
              </a:rPr>
              <a:t>9 </a:t>
            </a:r>
            <a:r>
              <a:rPr sz="2400" spc="-10" dirty="0">
                <a:latin typeface="Arial"/>
                <a:cs typeface="Arial"/>
              </a:rPr>
              <a:t>including </a:t>
            </a:r>
            <a:r>
              <a:rPr sz="2400" dirty="0">
                <a:latin typeface="Arial"/>
                <a:cs typeface="Arial"/>
              </a:rPr>
              <a:t>premium </a:t>
            </a:r>
            <a:r>
              <a:rPr sz="2400" spc="-5" dirty="0">
                <a:latin typeface="Arial"/>
                <a:cs typeface="Arial"/>
              </a:rPr>
              <a:t>is called </a:t>
            </a:r>
            <a:r>
              <a:rPr sz="2400" spc="-65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and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paid.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lang="en-IN" spc="-5" smtClean="0"/>
              <a:t>NIRAV R GODA ,TCSC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fld id="{81D60167-4931-47E6-BA6A-407CBD079E47}" type="slidenum">
              <a:rPr dirty="0"/>
              <a:t>17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Illustration</a:t>
            </a:r>
            <a:r>
              <a:rPr spc="-35" dirty="0"/>
              <a:t> </a:t>
            </a:r>
            <a:r>
              <a:rPr spc="-5" dirty="0"/>
              <a:t>1:</a:t>
            </a:r>
          </a:p>
          <a:p>
            <a:pPr algn="ctr">
              <a:lnSpc>
                <a:spcPct val="100000"/>
              </a:lnSpc>
            </a:pPr>
            <a:r>
              <a:rPr sz="3200" spc="-5" dirty="0"/>
              <a:t>Calculate</a:t>
            </a:r>
            <a:r>
              <a:rPr sz="3200" spc="-10" dirty="0"/>
              <a:t> </a:t>
            </a:r>
            <a:r>
              <a:rPr sz="3200" dirty="0"/>
              <a:t>net</a:t>
            </a:r>
            <a:r>
              <a:rPr sz="3200" spc="-10" dirty="0"/>
              <a:t> </a:t>
            </a:r>
            <a:r>
              <a:rPr sz="3200" spc="-5" dirty="0"/>
              <a:t>proceeds</a:t>
            </a:r>
            <a:r>
              <a:rPr sz="3200" dirty="0"/>
              <a:t> </a:t>
            </a:r>
            <a:r>
              <a:rPr sz="3200" spc="-5" dirty="0"/>
              <a:t>from</a:t>
            </a:r>
            <a:r>
              <a:rPr sz="3200" spc="-10" dirty="0"/>
              <a:t> </a:t>
            </a:r>
            <a:r>
              <a:rPr sz="3200" dirty="0"/>
              <a:t>fresh </a:t>
            </a:r>
            <a:r>
              <a:rPr sz="3200" spc="-5" dirty="0"/>
              <a:t>issue: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35940" y="1816100"/>
            <a:ext cx="2846705" cy="3722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Answer: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350">
              <a:latin typeface="Arial"/>
              <a:cs typeface="Arial"/>
            </a:endParaRPr>
          </a:p>
          <a:p>
            <a:pPr marL="412750">
              <a:lnSpc>
                <a:spcPct val="100000"/>
              </a:lnSpc>
            </a:pPr>
            <a:r>
              <a:rPr sz="3200" dirty="0">
                <a:latin typeface="Arial"/>
                <a:cs typeface="Arial"/>
              </a:rPr>
              <a:t>(1</a:t>
            </a:r>
            <a:r>
              <a:rPr sz="3200" spc="5" dirty="0">
                <a:latin typeface="Arial"/>
                <a:cs typeface="Arial"/>
              </a:rPr>
              <a:t>)15</a:t>
            </a:r>
            <a:r>
              <a:rPr sz="3200" spc="-10" dirty="0">
                <a:latin typeface="Arial"/>
                <a:cs typeface="Arial"/>
              </a:rPr>
              <a:t>,</a:t>
            </a:r>
            <a:r>
              <a:rPr sz="3200" spc="5" dirty="0">
                <a:latin typeface="Arial"/>
                <a:cs typeface="Arial"/>
              </a:rPr>
              <a:t>00</a:t>
            </a:r>
            <a:r>
              <a:rPr sz="3200" spc="-5" dirty="0">
                <a:latin typeface="Arial"/>
                <a:cs typeface="Arial"/>
              </a:rPr>
              <a:t>,0</a:t>
            </a:r>
            <a:r>
              <a:rPr sz="3200" dirty="0">
                <a:latin typeface="Arial"/>
                <a:cs typeface="Arial"/>
              </a:rPr>
              <a:t>0</a:t>
            </a:r>
            <a:r>
              <a:rPr sz="3200" spc="5" dirty="0">
                <a:latin typeface="Arial"/>
                <a:cs typeface="Arial"/>
              </a:rPr>
              <a:t>0</a:t>
            </a:r>
            <a:r>
              <a:rPr sz="3200" dirty="0">
                <a:latin typeface="Arial"/>
                <a:cs typeface="Arial"/>
              </a:rPr>
              <a:t>;</a:t>
            </a:r>
            <a:endParaRPr sz="3200">
              <a:latin typeface="Arial"/>
              <a:cs typeface="Arial"/>
            </a:endParaRPr>
          </a:p>
          <a:p>
            <a:pPr marL="412750">
              <a:lnSpc>
                <a:spcPct val="100000"/>
              </a:lnSpc>
              <a:spcBef>
                <a:spcPts val="2720"/>
              </a:spcBef>
            </a:pPr>
            <a:r>
              <a:rPr sz="3200" dirty="0">
                <a:latin typeface="Arial"/>
                <a:cs typeface="Arial"/>
              </a:rPr>
              <a:t>(2</a:t>
            </a:r>
            <a:r>
              <a:rPr sz="3200" spc="5" dirty="0">
                <a:latin typeface="Arial"/>
                <a:cs typeface="Arial"/>
              </a:rPr>
              <a:t>)15</a:t>
            </a:r>
            <a:r>
              <a:rPr sz="3200" spc="-10" dirty="0">
                <a:latin typeface="Arial"/>
                <a:cs typeface="Arial"/>
              </a:rPr>
              <a:t>,</a:t>
            </a:r>
            <a:r>
              <a:rPr sz="3200" spc="5" dirty="0">
                <a:latin typeface="Arial"/>
                <a:cs typeface="Arial"/>
              </a:rPr>
              <a:t>00</a:t>
            </a:r>
            <a:r>
              <a:rPr sz="3200" spc="-5" dirty="0">
                <a:latin typeface="Arial"/>
                <a:cs typeface="Arial"/>
              </a:rPr>
              <a:t>,0</a:t>
            </a:r>
            <a:r>
              <a:rPr sz="3200" dirty="0">
                <a:latin typeface="Arial"/>
                <a:cs typeface="Arial"/>
              </a:rPr>
              <a:t>0</a:t>
            </a:r>
            <a:r>
              <a:rPr sz="3200" spc="5" dirty="0">
                <a:latin typeface="Arial"/>
                <a:cs typeface="Arial"/>
              </a:rPr>
              <a:t>0</a:t>
            </a:r>
            <a:r>
              <a:rPr sz="3200" dirty="0">
                <a:latin typeface="Arial"/>
                <a:cs typeface="Arial"/>
              </a:rPr>
              <a:t>;</a:t>
            </a:r>
            <a:endParaRPr sz="3200">
              <a:latin typeface="Arial"/>
              <a:cs typeface="Arial"/>
            </a:endParaRPr>
          </a:p>
          <a:p>
            <a:pPr marL="412750">
              <a:lnSpc>
                <a:spcPct val="100000"/>
              </a:lnSpc>
              <a:spcBef>
                <a:spcPts val="2710"/>
              </a:spcBef>
            </a:pPr>
            <a:r>
              <a:rPr sz="3200" dirty="0">
                <a:latin typeface="Arial"/>
                <a:cs typeface="Arial"/>
              </a:rPr>
              <a:t>(3</a:t>
            </a:r>
            <a:r>
              <a:rPr sz="3200" spc="5" dirty="0">
                <a:latin typeface="Arial"/>
                <a:cs typeface="Arial"/>
              </a:rPr>
              <a:t>)12</a:t>
            </a:r>
            <a:r>
              <a:rPr sz="3200" spc="-10" dirty="0">
                <a:latin typeface="Arial"/>
                <a:cs typeface="Arial"/>
              </a:rPr>
              <a:t>,</a:t>
            </a:r>
            <a:r>
              <a:rPr sz="3200" spc="5" dirty="0">
                <a:latin typeface="Arial"/>
                <a:cs typeface="Arial"/>
              </a:rPr>
              <a:t>00</a:t>
            </a:r>
            <a:r>
              <a:rPr sz="3200" spc="-5" dirty="0">
                <a:latin typeface="Arial"/>
                <a:cs typeface="Arial"/>
              </a:rPr>
              <a:t>,0</a:t>
            </a:r>
            <a:r>
              <a:rPr sz="3200" dirty="0">
                <a:latin typeface="Arial"/>
                <a:cs typeface="Arial"/>
              </a:rPr>
              <a:t>0</a:t>
            </a:r>
            <a:r>
              <a:rPr sz="3200" spc="5" dirty="0">
                <a:latin typeface="Arial"/>
                <a:cs typeface="Arial"/>
              </a:rPr>
              <a:t>0</a:t>
            </a:r>
            <a:r>
              <a:rPr sz="3200" dirty="0">
                <a:latin typeface="Arial"/>
                <a:cs typeface="Arial"/>
              </a:rPr>
              <a:t>;</a:t>
            </a:r>
            <a:endParaRPr sz="3200">
              <a:latin typeface="Arial"/>
              <a:cs typeface="Arial"/>
            </a:endParaRPr>
          </a:p>
          <a:p>
            <a:pPr marL="412750">
              <a:lnSpc>
                <a:spcPct val="100000"/>
              </a:lnSpc>
              <a:spcBef>
                <a:spcPts val="2720"/>
              </a:spcBef>
            </a:pPr>
            <a:r>
              <a:rPr sz="3200" dirty="0">
                <a:latin typeface="Arial"/>
                <a:cs typeface="Arial"/>
              </a:rPr>
              <a:t>(4</a:t>
            </a:r>
            <a:r>
              <a:rPr sz="3200" spc="5" dirty="0">
                <a:latin typeface="Arial"/>
                <a:cs typeface="Arial"/>
              </a:rPr>
              <a:t>)10</a:t>
            </a:r>
            <a:r>
              <a:rPr sz="3200" spc="-10" dirty="0">
                <a:latin typeface="Arial"/>
                <a:cs typeface="Arial"/>
              </a:rPr>
              <a:t>,</a:t>
            </a:r>
            <a:r>
              <a:rPr sz="3200" spc="5" dirty="0">
                <a:latin typeface="Arial"/>
                <a:cs typeface="Arial"/>
              </a:rPr>
              <a:t>50</a:t>
            </a:r>
            <a:r>
              <a:rPr sz="3200" spc="-5" dirty="0">
                <a:latin typeface="Arial"/>
                <a:cs typeface="Arial"/>
              </a:rPr>
              <a:t>,0</a:t>
            </a:r>
            <a:r>
              <a:rPr sz="3200" dirty="0">
                <a:latin typeface="Arial"/>
                <a:cs typeface="Arial"/>
              </a:rPr>
              <a:t>0</a:t>
            </a:r>
            <a:r>
              <a:rPr sz="3200" spc="5" dirty="0">
                <a:latin typeface="Arial"/>
                <a:cs typeface="Arial"/>
              </a:rPr>
              <a:t>0</a:t>
            </a:r>
            <a:r>
              <a:rPr sz="3200" dirty="0">
                <a:latin typeface="Arial"/>
                <a:cs typeface="Arial"/>
              </a:rPr>
              <a:t>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lang="en-IN" spc="-5" smtClean="0"/>
              <a:t>NIRAV R GODA ,TCSC</a:t>
            </a:r>
            <a:endParaRPr spc="-5" dirty="0"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fld id="{81D60167-4931-47E6-BA6A-407CBD079E47}" type="slidenum">
              <a:rPr dirty="0"/>
              <a:t>18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390" y="375920"/>
            <a:ext cx="757047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0033CC"/>
                </a:solidFill>
              </a:rPr>
              <a:t>Illustration</a:t>
            </a:r>
            <a:r>
              <a:rPr sz="3200" spc="-40" dirty="0">
                <a:solidFill>
                  <a:srgbClr val="0033CC"/>
                </a:solidFill>
              </a:rPr>
              <a:t> </a:t>
            </a:r>
            <a:r>
              <a:rPr sz="3200" dirty="0">
                <a:solidFill>
                  <a:srgbClr val="0033CC"/>
                </a:solidFill>
              </a:rPr>
              <a:t>2</a:t>
            </a:r>
            <a:endParaRPr sz="3200"/>
          </a:p>
          <a:p>
            <a:pPr algn="ctr">
              <a:lnSpc>
                <a:spcPct val="100000"/>
              </a:lnSpc>
            </a:pPr>
            <a:r>
              <a:rPr sz="2200" b="0" spc="-5" dirty="0">
                <a:solidFill>
                  <a:srgbClr val="000000"/>
                </a:solidFill>
                <a:latin typeface="Arial"/>
                <a:cs typeface="Arial"/>
              </a:rPr>
              <a:t>Calculate</a:t>
            </a:r>
            <a:r>
              <a:rPr sz="2200" b="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200" b="0" spc="-5" dirty="0">
                <a:solidFill>
                  <a:srgbClr val="000000"/>
                </a:solidFill>
                <a:latin typeface="Arial"/>
                <a:cs typeface="Arial"/>
              </a:rPr>
              <a:t>the amount</a:t>
            </a:r>
            <a:r>
              <a:rPr sz="2200" b="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200" b="0" spc="-5" dirty="0">
                <a:solidFill>
                  <a:srgbClr val="000000"/>
                </a:solidFill>
                <a:latin typeface="Arial"/>
                <a:cs typeface="Arial"/>
              </a:rPr>
              <a:t>of CRR</a:t>
            </a:r>
            <a:r>
              <a:rPr sz="2200" b="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200" b="0" spc="-5" dirty="0">
                <a:solidFill>
                  <a:srgbClr val="000000"/>
                </a:solidFill>
                <a:latin typeface="Arial"/>
                <a:cs typeface="Arial"/>
              </a:rPr>
              <a:t>required</a:t>
            </a:r>
            <a:r>
              <a:rPr sz="2200" b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200" b="0" spc="-5" dirty="0">
                <a:solidFill>
                  <a:srgbClr val="000000"/>
                </a:solidFill>
                <a:latin typeface="Arial"/>
                <a:cs typeface="Arial"/>
              </a:rPr>
              <a:t>in the</a:t>
            </a:r>
            <a:r>
              <a:rPr sz="2200" b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200" b="0" spc="-5" dirty="0">
                <a:solidFill>
                  <a:srgbClr val="000000"/>
                </a:solidFill>
                <a:latin typeface="Arial"/>
                <a:cs typeface="Arial"/>
              </a:rPr>
              <a:t>following</a:t>
            </a:r>
            <a:r>
              <a:rPr sz="2200" b="0" dirty="0">
                <a:solidFill>
                  <a:srgbClr val="000000"/>
                </a:solidFill>
                <a:latin typeface="Arial"/>
                <a:cs typeface="Arial"/>
              </a:rPr>
              <a:t> cases:</a:t>
            </a:r>
            <a:endParaRPr sz="2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72869" y="1609090"/>
            <a:ext cx="3880485" cy="195580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921385">
              <a:lnSpc>
                <a:spcPts val="2230"/>
              </a:lnSpc>
              <a:spcBef>
                <a:spcPts val="315"/>
              </a:spcBef>
            </a:pP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Preference</a:t>
            </a:r>
            <a:r>
              <a:rPr sz="2000" b="1" spc="-1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Shares</a:t>
            </a:r>
            <a:r>
              <a:rPr sz="2000" b="1" spc="-2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b="1" spc="5" dirty="0">
                <a:solidFill>
                  <a:srgbClr val="0033CC"/>
                </a:solidFill>
                <a:latin typeface="Arial"/>
                <a:cs typeface="Arial"/>
              </a:rPr>
              <a:t>to</a:t>
            </a:r>
            <a:r>
              <a:rPr sz="2000" b="1" spc="-2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CC"/>
                </a:solidFill>
                <a:latin typeface="Arial"/>
                <a:cs typeface="Arial"/>
              </a:rPr>
              <a:t>Be </a:t>
            </a:r>
            <a:r>
              <a:rPr sz="2000" b="1" spc="-54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redeemed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2000" dirty="0">
                <a:latin typeface="Arial"/>
                <a:cs typeface="Arial"/>
              </a:rPr>
              <a:t>Rs.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12,00,000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at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par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ct val="150000"/>
              </a:lnSpc>
              <a:spcBef>
                <a:spcPts val="70"/>
              </a:spcBef>
            </a:pPr>
            <a:r>
              <a:rPr sz="2000" dirty="0">
                <a:latin typeface="Arial"/>
                <a:cs typeface="Arial"/>
              </a:rPr>
              <a:t>Rs. </a:t>
            </a:r>
            <a:r>
              <a:rPr sz="2000" spc="-5" dirty="0">
                <a:latin typeface="Arial"/>
                <a:cs typeface="Arial"/>
              </a:rPr>
              <a:t>15,00,000 </a:t>
            </a:r>
            <a:r>
              <a:rPr sz="2000" dirty="0">
                <a:latin typeface="Arial"/>
                <a:cs typeface="Arial"/>
              </a:rPr>
              <a:t>at a </a:t>
            </a:r>
            <a:r>
              <a:rPr sz="2000" spc="-5" dirty="0">
                <a:latin typeface="Arial"/>
                <a:cs typeface="Arial"/>
              </a:rPr>
              <a:t>premium </a:t>
            </a:r>
            <a:r>
              <a:rPr sz="2000" dirty="0">
                <a:latin typeface="Arial"/>
                <a:cs typeface="Arial"/>
              </a:rPr>
              <a:t>of </a:t>
            </a:r>
            <a:r>
              <a:rPr sz="2000" spc="-5" dirty="0">
                <a:latin typeface="Arial"/>
                <a:cs typeface="Arial"/>
              </a:rPr>
              <a:t>5% </a:t>
            </a:r>
            <a:r>
              <a:rPr sz="2000" spc="-5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Rs.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12,00,000</a:t>
            </a:r>
            <a:r>
              <a:rPr sz="2000" dirty="0">
                <a:latin typeface="Arial"/>
                <a:cs typeface="Arial"/>
              </a:rPr>
              <a:t> at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par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87670" y="1609090"/>
            <a:ext cx="3089910" cy="223901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98170">
              <a:lnSpc>
                <a:spcPts val="2230"/>
              </a:lnSpc>
              <a:spcBef>
                <a:spcPts val="315"/>
              </a:spcBef>
            </a:pP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Fresh</a:t>
            </a:r>
            <a:r>
              <a:rPr sz="2000" b="1" spc="-2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issue</a:t>
            </a:r>
            <a:r>
              <a:rPr sz="2000" b="1" spc="-2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CC"/>
                </a:solidFill>
                <a:latin typeface="Arial"/>
                <a:cs typeface="Arial"/>
              </a:rPr>
              <a:t>of</a:t>
            </a:r>
            <a:r>
              <a:rPr sz="2000" b="1" spc="-2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share </a:t>
            </a:r>
            <a:r>
              <a:rPr sz="2000" b="1" spc="-54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capital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2000" dirty="0">
                <a:latin typeface="Arial"/>
                <a:cs typeface="Arial"/>
              </a:rPr>
              <a:t>Rs.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10,00,000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at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par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70"/>
              </a:spcBef>
            </a:pPr>
            <a:r>
              <a:rPr sz="2000" dirty="0">
                <a:latin typeface="Arial"/>
                <a:cs typeface="Arial"/>
              </a:rPr>
              <a:t>Rs.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10,00,000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at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par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ts val="2230"/>
              </a:lnSpc>
              <a:spcBef>
                <a:spcPts val="1415"/>
              </a:spcBef>
            </a:pPr>
            <a:r>
              <a:rPr sz="2000" dirty="0">
                <a:latin typeface="Arial"/>
                <a:cs typeface="Arial"/>
              </a:rPr>
              <a:t>Rs.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9,00,000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at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premium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of </a:t>
            </a:r>
            <a:r>
              <a:rPr sz="2000" spc="-5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10%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4669" y="2150109"/>
            <a:ext cx="238125" cy="1414780"/>
          </a:xfrm>
          <a:prstGeom prst="rect">
            <a:avLst/>
          </a:prstGeom>
        </p:spPr>
        <p:txBody>
          <a:bodyPr vert="horz" wrap="square" lIns="0" tIns="173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70"/>
              </a:spcBef>
            </a:pPr>
            <a:r>
              <a:rPr sz="2000" spc="5" dirty="0">
                <a:latin typeface="Arial"/>
                <a:cs typeface="Arial"/>
              </a:rPr>
              <a:t>1</a:t>
            </a:r>
            <a:r>
              <a:rPr sz="2000" dirty="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70"/>
              </a:spcBef>
            </a:pPr>
            <a:r>
              <a:rPr sz="2000" spc="5" dirty="0">
                <a:latin typeface="Arial"/>
                <a:cs typeface="Arial"/>
              </a:rPr>
              <a:t>2</a:t>
            </a:r>
            <a:r>
              <a:rPr sz="2000" dirty="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000" spc="5" dirty="0">
                <a:latin typeface="Arial"/>
                <a:cs typeface="Arial"/>
              </a:rPr>
              <a:t>3</a:t>
            </a:r>
            <a:r>
              <a:rPr sz="2000" dirty="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72869" y="3784600"/>
            <a:ext cx="1466215" cy="93980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0"/>
              </a:spcBef>
            </a:pPr>
            <a:r>
              <a:rPr sz="2000" b="1" spc="5" dirty="0">
                <a:solidFill>
                  <a:srgbClr val="0033CC"/>
                </a:solidFill>
                <a:latin typeface="Arial"/>
                <a:cs typeface="Arial"/>
              </a:rPr>
              <a:t>Answer: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latin typeface="Arial"/>
                <a:cs typeface="Arial"/>
              </a:rPr>
              <a:t>Rs.</a:t>
            </a:r>
            <a:r>
              <a:rPr sz="2000" spc="-7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2,00,000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4669" y="4394200"/>
            <a:ext cx="23812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5" dirty="0">
                <a:latin typeface="Arial"/>
                <a:cs typeface="Arial"/>
              </a:rPr>
              <a:t>1</a:t>
            </a:r>
            <a:r>
              <a:rPr sz="2000" dirty="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4669" y="5003800"/>
            <a:ext cx="23812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5" dirty="0">
                <a:latin typeface="Arial"/>
                <a:cs typeface="Arial"/>
              </a:rPr>
              <a:t>2</a:t>
            </a:r>
            <a:r>
              <a:rPr sz="2000" dirty="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72869" y="5003800"/>
            <a:ext cx="146621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"/>
                <a:cs typeface="Arial"/>
              </a:rPr>
              <a:t>Rs.</a:t>
            </a:r>
            <a:r>
              <a:rPr sz="2000" spc="-7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5,00,000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4669" y="5571490"/>
            <a:ext cx="23812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5" dirty="0">
                <a:latin typeface="Arial"/>
                <a:cs typeface="Arial"/>
              </a:rPr>
              <a:t>3</a:t>
            </a:r>
            <a:r>
              <a:rPr sz="2000" dirty="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72869" y="5571490"/>
            <a:ext cx="146621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"/>
                <a:cs typeface="Arial"/>
              </a:rPr>
              <a:t>Rs.</a:t>
            </a:r>
            <a:r>
              <a:rPr sz="2000" spc="-7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3,00,000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lang="en-IN" spc="-5" smtClean="0"/>
              <a:t>NIRAV R GODA ,TCSC</a:t>
            </a:r>
            <a:endParaRPr spc="-5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fld id="{81D60167-4931-47E6-BA6A-407CBD079E47}" type="slidenum">
              <a:rPr dirty="0"/>
              <a:t>19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7210" y="337820"/>
            <a:ext cx="298386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Journal</a:t>
            </a:r>
            <a:r>
              <a:rPr sz="3200" spc="-55" dirty="0"/>
              <a:t> </a:t>
            </a:r>
            <a:r>
              <a:rPr sz="3200" spc="-5" dirty="0"/>
              <a:t>Entries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35940" y="1101089"/>
            <a:ext cx="7640955" cy="29400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527050" marR="5080" indent="-514350" algn="just">
              <a:lnSpc>
                <a:spcPct val="149900"/>
              </a:lnSpc>
              <a:spcBef>
                <a:spcPts val="90"/>
              </a:spcBef>
              <a:buAutoNum type="arabicPeriod"/>
              <a:tabLst>
                <a:tab pos="527050" algn="l"/>
              </a:tabLst>
            </a:pP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If </a:t>
            </a:r>
            <a:r>
              <a:rPr sz="2800" spc="-5" dirty="0">
                <a:solidFill>
                  <a:srgbClr val="001F5F"/>
                </a:solidFill>
                <a:latin typeface="Arial"/>
                <a:cs typeface="Arial"/>
              </a:rPr>
              <a:t>redeemable preference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shares are not </a:t>
            </a:r>
            <a:r>
              <a:rPr sz="2800" spc="-5" dirty="0">
                <a:solidFill>
                  <a:srgbClr val="001F5F"/>
                </a:solidFill>
                <a:latin typeface="Arial"/>
                <a:cs typeface="Arial"/>
              </a:rPr>
              <a:t>fully </a:t>
            </a:r>
            <a:r>
              <a:rPr sz="2800" spc="-7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001F5F"/>
                </a:solidFill>
                <a:latin typeface="Arial"/>
                <a:cs typeface="Arial"/>
              </a:rPr>
              <a:t>paid, then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to </a:t>
            </a:r>
            <a:r>
              <a:rPr sz="2800" spc="5" dirty="0">
                <a:solidFill>
                  <a:srgbClr val="001F5F"/>
                </a:solidFill>
                <a:latin typeface="Arial"/>
                <a:cs typeface="Arial"/>
              </a:rPr>
              <a:t>make </a:t>
            </a:r>
            <a:r>
              <a:rPr sz="2800" spc="-5" dirty="0">
                <a:solidFill>
                  <a:srgbClr val="001F5F"/>
                </a:solidFill>
                <a:latin typeface="Arial"/>
                <a:cs typeface="Arial"/>
              </a:rPr>
              <a:t>them fully paid,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a </a:t>
            </a:r>
            <a:r>
              <a:rPr sz="2800" spc="-5" dirty="0">
                <a:solidFill>
                  <a:srgbClr val="001F5F"/>
                </a:solidFill>
                <a:latin typeface="Arial"/>
                <a:cs typeface="Arial"/>
              </a:rPr>
              <a:t>final call </a:t>
            </a:r>
            <a:r>
              <a:rPr sz="2800" spc="-7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001F5F"/>
                </a:solidFill>
                <a:latin typeface="Arial"/>
                <a:cs typeface="Arial"/>
              </a:rPr>
              <a:t>should</a:t>
            </a:r>
            <a:r>
              <a:rPr sz="28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001F5F"/>
                </a:solidFill>
                <a:latin typeface="Arial"/>
                <a:cs typeface="Arial"/>
              </a:rPr>
              <a:t>be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made</a:t>
            </a:r>
            <a:r>
              <a:rPr sz="2800" spc="-5" dirty="0">
                <a:solidFill>
                  <a:srgbClr val="001F5F"/>
                </a:solidFill>
                <a:latin typeface="Arial"/>
                <a:cs typeface="Arial"/>
              </a:rPr>
              <a:t> and received:</a:t>
            </a:r>
            <a:endParaRPr sz="2800">
              <a:latin typeface="Arial"/>
              <a:cs typeface="Arial"/>
            </a:endParaRPr>
          </a:p>
          <a:p>
            <a:pPr marL="960755" marR="1566545" lvl="1" indent="-960755">
              <a:lnSpc>
                <a:spcPct val="139600"/>
              </a:lnSpc>
              <a:spcBef>
                <a:spcPts val="1150"/>
              </a:spcBef>
              <a:buAutoNum type="alphaLcParenBoth"/>
              <a:tabLst>
                <a:tab pos="960755" algn="l"/>
                <a:tab pos="961390" algn="l"/>
                <a:tab pos="5725795" algn="l"/>
              </a:tabLst>
            </a:pPr>
            <a:r>
              <a:rPr sz="2000" dirty="0">
                <a:latin typeface="Arial"/>
                <a:cs typeface="Arial"/>
              </a:rPr>
              <a:t>Pr</a:t>
            </a:r>
            <a:r>
              <a:rPr sz="2000" spc="5" dirty="0">
                <a:latin typeface="Arial"/>
                <a:cs typeface="Arial"/>
              </a:rPr>
              <a:t>e</a:t>
            </a:r>
            <a:r>
              <a:rPr sz="2000" spc="-10" dirty="0">
                <a:latin typeface="Arial"/>
                <a:cs typeface="Arial"/>
              </a:rPr>
              <a:t>f</a:t>
            </a:r>
            <a:r>
              <a:rPr sz="2000" dirty="0">
                <a:latin typeface="Arial"/>
                <a:cs typeface="Arial"/>
              </a:rPr>
              <a:t>.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</a:t>
            </a:r>
            <a:r>
              <a:rPr sz="2000" spc="5" dirty="0">
                <a:latin typeface="Arial"/>
                <a:cs typeface="Arial"/>
              </a:rPr>
              <a:t>h</a:t>
            </a:r>
            <a:r>
              <a:rPr sz="2000" spc="-5" dirty="0">
                <a:latin typeface="Arial"/>
                <a:cs typeface="Arial"/>
              </a:rPr>
              <a:t>a</a:t>
            </a:r>
            <a:r>
              <a:rPr sz="2000" spc="10" dirty="0">
                <a:latin typeface="Arial"/>
                <a:cs typeface="Arial"/>
              </a:rPr>
              <a:t>r</a:t>
            </a:r>
            <a:r>
              <a:rPr sz="2000" dirty="0">
                <a:latin typeface="Arial"/>
                <a:cs typeface="Arial"/>
              </a:rPr>
              <a:t>e </a:t>
            </a:r>
            <a:r>
              <a:rPr sz="2000" spc="-5" dirty="0">
                <a:latin typeface="Arial"/>
                <a:cs typeface="Arial"/>
              </a:rPr>
              <a:t>F</a:t>
            </a:r>
            <a:r>
              <a:rPr sz="2000" spc="-10" dirty="0">
                <a:latin typeface="Arial"/>
                <a:cs typeface="Arial"/>
              </a:rPr>
              <a:t>i</a:t>
            </a:r>
            <a:r>
              <a:rPr sz="2000" spc="5" dirty="0">
                <a:latin typeface="Arial"/>
                <a:cs typeface="Arial"/>
              </a:rPr>
              <a:t>na</a:t>
            </a:r>
            <a:r>
              <a:rPr sz="2000" dirty="0">
                <a:latin typeface="Arial"/>
                <a:cs typeface="Arial"/>
              </a:rPr>
              <a:t>l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</a:t>
            </a:r>
            <a:r>
              <a:rPr sz="2000" spc="5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l</a:t>
            </a:r>
            <a:r>
              <a:rPr sz="2000" dirty="0">
                <a:latin typeface="Arial"/>
                <a:cs typeface="Arial"/>
              </a:rPr>
              <a:t>l</a:t>
            </a:r>
            <a:r>
              <a:rPr sz="2000" spc="-5" dirty="0">
                <a:latin typeface="Arial"/>
                <a:cs typeface="Arial"/>
              </a:rPr>
              <a:t> A</a:t>
            </a:r>
            <a:r>
              <a:rPr sz="2000" spc="-10" dirty="0">
                <a:latin typeface="Arial"/>
                <a:cs typeface="Arial"/>
              </a:rPr>
              <a:t>/</a:t>
            </a:r>
            <a:r>
              <a:rPr sz="2000" dirty="0">
                <a:latin typeface="Arial"/>
                <a:cs typeface="Arial"/>
              </a:rPr>
              <a:t>c	Dr.  To</a:t>
            </a:r>
            <a:r>
              <a:rPr sz="2000" spc="-5" dirty="0">
                <a:latin typeface="Arial"/>
                <a:cs typeface="Arial"/>
              </a:rPr>
              <a:t> Pref.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Share</a:t>
            </a:r>
            <a:r>
              <a:rPr sz="2000" spc="-5" dirty="0">
                <a:latin typeface="Arial"/>
                <a:cs typeface="Arial"/>
              </a:rPr>
              <a:t> Capital A/c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39469" y="4384040"/>
            <a:ext cx="4346575" cy="876300"/>
          </a:xfrm>
          <a:prstGeom prst="rect">
            <a:avLst/>
          </a:prstGeom>
        </p:spPr>
        <p:txBody>
          <a:bodyPr vert="horz" wrap="square" lIns="0" tIns="133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0"/>
              </a:spcBef>
              <a:tabLst>
                <a:tab pos="657225" algn="l"/>
              </a:tabLst>
            </a:pPr>
            <a:r>
              <a:rPr sz="2000" dirty="0">
                <a:latin typeface="Arial"/>
                <a:cs typeface="Arial"/>
              </a:rPr>
              <a:t>(b)	Bank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A/c</a:t>
            </a:r>
            <a:endParaRPr sz="2000">
              <a:latin typeface="Arial"/>
              <a:cs typeface="Arial"/>
            </a:endParaRPr>
          </a:p>
          <a:p>
            <a:pPr marL="1115060">
              <a:lnSpc>
                <a:spcPct val="100000"/>
              </a:lnSpc>
              <a:spcBef>
                <a:spcPts val="950"/>
              </a:spcBef>
            </a:pPr>
            <a:r>
              <a:rPr sz="2000" dirty="0">
                <a:latin typeface="Arial"/>
                <a:cs typeface="Arial"/>
              </a:rPr>
              <a:t>To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Pref.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Share</a:t>
            </a:r>
            <a:r>
              <a:rPr sz="2000" spc="-5" dirty="0">
                <a:latin typeface="Arial"/>
                <a:cs typeface="Arial"/>
              </a:rPr>
              <a:t> Final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Call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A/c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249670" y="4504690"/>
            <a:ext cx="36512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"/>
                <a:cs typeface="Arial"/>
              </a:rPr>
              <a:t>Dr.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4560" y="467359"/>
            <a:ext cx="7290434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585460" algn="l"/>
              </a:tabLst>
            </a:pPr>
            <a:r>
              <a:rPr sz="4000" spc="-15" dirty="0">
                <a:solidFill>
                  <a:srgbClr val="009999"/>
                </a:solidFill>
              </a:rPr>
              <a:t>Meaning</a:t>
            </a:r>
            <a:r>
              <a:rPr sz="4000" spc="10" dirty="0">
                <a:solidFill>
                  <a:srgbClr val="009999"/>
                </a:solidFill>
              </a:rPr>
              <a:t> </a:t>
            </a:r>
            <a:r>
              <a:rPr sz="4000" spc="-10" dirty="0">
                <a:solidFill>
                  <a:srgbClr val="009999"/>
                </a:solidFill>
              </a:rPr>
              <a:t>of</a:t>
            </a:r>
            <a:r>
              <a:rPr sz="4000" spc="15" dirty="0">
                <a:solidFill>
                  <a:srgbClr val="009999"/>
                </a:solidFill>
              </a:rPr>
              <a:t> </a:t>
            </a:r>
            <a:r>
              <a:rPr sz="4000" spc="-10" dirty="0">
                <a:solidFill>
                  <a:srgbClr val="009999"/>
                </a:solidFill>
              </a:rPr>
              <a:t>Preference	Shares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940" y="1633220"/>
            <a:ext cx="8066405" cy="41694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30225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Preference shares are those shares which have </a:t>
            </a:r>
            <a:r>
              <a:rPr sz="2400" dirty="0">
                <a:latin typeface="Arial"/>
                <a:cs typeface="Arial"/>
              </a:rPr>
              <a:t>the two </a:t>
            </a:r>
            <a:r>
              <a:rPr sz="2400" spc="-6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preferential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rights:</a:t>
            </a:r>
            <a:endParaRPr sz="2400" dirty="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1200"/>
              </a:spcBef>
            </a:pPr>
            <a:r>
              <a:rPr sz="2400" dirty="0">
                <a:latin typeface="Arial"/>
                <a:cs typeface="Arial"/>
              </a:rPr>
              <a:t>(1)A </a:t>
            </a:r>
            <a:r>
              <a:rPr sz="2400" spc="-5" dirty="0">
                <a:latin typeface="Arial"/>
                <a:cs typeface="Arial"/>
              </a:rPr>
              <a:t>right </a:t>
            </a:r>
            <a:r>
              <a:rPr sz="2400" dirty="0">
                <a:latin typeface="Arial"/>
                <a:cs typeface="Arial"/>
              </a:rPr>
              <a:t>to </a:t>
            </a:r>
            <a:r>
              <a:rPr sz="2400" spc="-5" dirty="0">
                <a:latin typeface="Arial"/>
                <a:cs typeface="Arial"/>
              </a:rPr>
              <a:t>receive </a:t>
            </a:r>
            <a:r>
              <a:rPr sz="2400" spc="-10" dirty="0">
                <a:latin typeface="Arial"/>
                <a:cs typeface="Arial"/>
              </a:rPr>
              <a:t>dividend </a:t>
            </a:r>
            <a:r>
              <a:rPr sz="2400" spc="-5" dirty="0">
                <a:latin typeface="Arial"/>
                <a:cs typeface="Arial"/>
              </a:rPr>
              <a:t>at </a:t>
            </a:r>
            <a:r>
              <a:rPr sz="2400" dirty="0">
                <a:latin typeface="Arial"/>
                <a:cs typeface="Arial"/>
              </a:rPr>
              <a:t>a </a:t>
            </a:r>
            <a:r>
              <a:rPr sz="2400" spc="-10" dirty="0">
                <a:latin typeface="Arial"/>
                <a:cs typeface="Arial"/>
              </a:rPr>
              <a:t>given </a:t>
            </a:r>
            <a:r>
              <a:rPr sz="2400" dirty="0">
                <a:latin typeface="Arial"/>
                <a:cs typeface="Arial"/>
              </a:rPr>
              <a:t>rate </a:t>
            </a:r>
            <a:r>
              <a:rPr sz="2400" spc="-5" dirty="0">
                <a:latin typeface="Arial"/>
                <a:cs typeface="Arial"/>
              </a:rPr>
              <a:t>before </a:t>
            </a:r>
            <a:r>
              <a:rPr sz="2400" spc="-10" dirty="0">
                <a:latin typeface="Arial"/>
                <a:cs typeface="Arial"/>
              </a:rPr>
              <a:t>any 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dividend </a:t>
            </a:r>
            <a:r>
              <a:rPr sz="2400" spc="-5" dirty="0">
                <a:latin typeface="Arial"/>
                <a:cs typeface="Arial"/>
              </a:rPr>
              <a:t>is </a:t>
            </a:r>
            <a:r>
              <a:rPr sz="2400" spc="-10" dirty="0">
                <a:latin typeface="Arial"/>
                <a:cs typeface="Arial"/>
              </a:rPr>
              <a:t>paid </a:t>
            </a:r>
            <a:r>
              <a:rPr sz="2400" spc="-5" dirty="0">
                <a:latin typeface="Arial"/>
                <a:cs typeface="Arial"/>
              </a:rPr>
              <a:t>on </a:t>
            </a:r>
            <a:r>
              <a:rPr sz="2400" spc="-10" dirty="0">
                <a:latin typeface="Arial"/>
                <a:cs typeface="Arial"/>
              </a:rPr>
              <a:t>equity </a:t>
            </a:r>
            <a:r>
              <a:rPr sz="2400" spc="-5" dirty="0">
                <a:latin typeface="Arial"/>
                <a:cs typeface="Arial"/>
              </a:rPr>
              <a:t>shares; subject </a:t>
            </a:r>
            <a:r>
              <a:rPr sz="2400" dirty="0">
                <a:latin typeface="Arial"/>
                <a:cs typeface="Arial"/>
              </a:rPr>
              <a:t>to </a:t>
            </a:r>
            <a:r>
              <a:rPr sz="2400" spc="-5" dirty="0">
                <a:latin typeface="Arial"/>
                <a:cs typeface="Arial"/>
              </a:rPr>
              <a:t>declaration by 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 </a:t>
            </a:r>
            <a:r>
              <a:rPr sz="2400" dirty="0">
                <a:latin typeface="Arial"/>
                <a:cs typeface="Arial"/>
              </a:rPr>
              <a:t>company. </a:t>
            </a:r>
            <a:r>
              <a:rPr sz="2400" spc="-5" dirty="0">
                <a:latin typeface="Arial"/>
                <a:cs typeface="Arial"/>
              </a:rPr>
              <a:t>Rate of </a:t>
            </a:r>
            <a:r>
              <a:rPr sz="2400" spc="-10" dirty="0">
                <a:latin typeface="Arial"/>
                <a:cs typeface="Arial"/>
              </a:rPr>
              <a:t>dividend </a:t>
            </a:r>
            <a:r>
              <a:rPr sz="2400" spc="-5" dirty="0">
                <a:latin typeface="Arial"/>
                <a:cs typeface="Arial"/>
              </a:rPr>
              <a:t>is mentioned on the face of 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 share certificate.</a:t>
            </a:r>
            <a:endParaRPr sz="2400" dirty="0">
              <a:latin typeface="Arial"/>
              <a:cs typeface="Arial"/>
            </a:endParaRPr>
          </a:p>
          <a:p>
            <a:pPr marL="412750" marR="3180715" algn="just">
              <a:lnSpc>
                <a:spcPts val="3600"/>
              </a:lnSpc>
              <a:spcBef>
                <a:spcPts val="309"/>
              </a:spcBef>
            </a:pPr>
            <a:r>
              <a:rPr sz="2000" spc="-5" dirty="0">
                <a:solidFill>
                  <a:srgbClr val="0033CC"/>
                </a:solidFill>
                <a:latin typeface="Arial"/>
                <a:cs typeface="Arial"/>
              </a:rPr>
              <a:t>For example </a:t>
            </a:r>
            <a:r>
              <a:rPr sz="2000" dirty="0">
                <a:solidFill>
                  <a:srgbClr val="0033CC"/>
                </a:solidFill>
                <a:latin typeface="Arial"/>
                <a:cs typeface="Arial"/>
              </a:rPr>
              <a:t>– 12% Preference Shares. </a:t>
            </a:r>
            <a:r>
              <a:rPr sz="2000" spc="-55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33CC"/>
                </a:solidFill>
                <a:latin typeface="Arial"/>
                <a:cs typeface="Arial"/>
              </a:rPr>
              <a:t>Here,</a:t>
            </a:r>
            <a:r>
              <a:rPr sz="2000" spc="-2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33CC"/>
                </a:solidFill>
                <a:latin typeface="Arial"/>
                <a:cs typeface="Arial"/>
              </a:rPr>
              <a:t>12%</a:t>
            </a:r>
            <a:r>
              <a:rPr sz="2000" spc="-1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33CC"/>
                </a:solidFill>
                <a:latin typeface="Arial"/>
                <a:cs typeface="Arial"/>
              </a:rPr>
              <a:t>is</a:t>
            </a:r>
            <a:r>
              <a:rPr sz="200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33CC"/>
                </a:solidFill>
                <a:latin typeface="Arial"/>
                <a:cs typeface="Arial"/>
              </a:rPr>
              <a:t>rate </a:t>
            </a:r>
            <a:r>
              <a:rPr sz="2000" dirty="0">
                <a:solidFill>
                  <a:srgbClr val="0033CC"/>
                </a:solidFill>
                <a:latin typeface="Arial"/>
                <a:cs typeface="Arial"/>
              </a:rPr>
              <a:t>of</a:t>
            </a:r>
            <a:r>
              <a:rPr sz="2000" spc="-1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33CC"/>
                </a:solidFill>
                <a:latin typeface="Arial"/>
                <a:cs typeface="Arial"/>
              </a:rPr>
              <a:t>dividend.</a:t>
            </a:r>
            <a:endParaRPr sz="2000" dirty="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880"/>
              </a:spcBef>
            </a:pPr>
            <a:r>
              <a:rPr sz="2400" dirty="0" smtClean="0">
                <a:latin typeface="Arial"/>
                <a:cs typeface="Arial"/>
              </a:rPr>
              <a:t>(</a:t>
            </a:r>
            <a:r>
              <a:rPr lang="en-IN" sz="2400" dirty="0" smtClean="0">
                <a:latin typeface="Arial"/>
                <a:cs typeface="Arial"/>
              </a:rPr>
              <a:t>2</a:t>
            </a:r>
            <a:r>
              <a:rPr sz="2400" dirty="0" smtClean="0">
                <a:latin typeface="Arial"/>
                <a:cs typeface="Arial"/>
              </a:rPr>
              <a:t>)A</a:t>
            </a:r>
            <a:r>
              <a:rPr sz="2400" spc="5" dirty="0" smtClean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right</a:t>
            </a:r>
            <a:r>
              <a:rPr sz="2400" dirty="0">
                <a:latin typeface="Arial"/>
                <a:cs typeface="Arial"/>
              </a:rPr>
              <a:t> to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repayment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of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capital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before</a:t>
            </a:r>
            <a:r>
              <a:rPr sz="2400" spc="66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equity </a:t>
            </a:r>
            <a:r>
              <a:rPr sz="2400" spc="-6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shareholders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at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dirty="0">
                <a:latin typeface="Arial"/>
                <a:cs typeface="Arial"/>
              </a:rPr>
              <a:t> time </a:t>
            </a:r>
            <a:r>
              <a:rPr sz="2400" spc="-5" dirty="0">
                <a:latin typeface="Arial"/>
                <a:cs typeface="Arial"/>
              </a:rPr>
              <a:t>of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liquidation</a:t>
            </a:r>
            <a:r>
              <a:rPr sz="2400" spc="-5" dirty="0">
                <a:latin typeface="Arial"/>
                <a:cs typeface="Arial"/>
              </a:rPr>
              <a:t> of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company.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45"/>
              </a:lnSpc>
            </a:pPr>
            <a:r>
              <a:rPr lang="en-IN" spc="-5" smtClean="0"/>
              <a:t>NIRAV R GODA ,TCSC</a:t>
            </a:r>
            <a:endParaRPr lang="en-IN" spc="-5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lang="en-IN" spc="-5" smtClean="0"/>
              <a:t>NIRAV R GODA ,TCSC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fld id="{81D60167-4931-47E6-BA6A-407CBD079E47}" type="slidenum">
              <a:rPr dirty="0"/>
              <a:t>20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7210" y="337820"/>
            <a:ext cx="298386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Journal</a:t>
            </a:r>
            <a:r>
              <a:rPr sz="3200" spc="-55" dirty="0"/>
              <a:t> </a:t>
            </a:r>
            <a:r>
              <a:rPr sz="3200" spc="-5" dirty="0"/>
              <a:t>Entries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35940" y="1313179"/>
            <a:ext cx="7783830" cy="28740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050" indent="-514350">
              <a:lnSpc>
                <a:spcPct val="100000"/>
              </a:lnSpc>
              <a:spcBef>
                <a:spcPts val="100"/>
              </a:spcBef>
              <a:buAutoNum type="arabicPeriod" startAt="2"/>
              <a:tabLst>
                <a:tab pos="526415" algn="l"/>
                <a:tab pos="527050" algn="l"/>
              </a:tabLst>
            </a:pP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If </a:t>
            </a:r>
            <a:r>
              <a:rPr sz="2800" spc="-5" dirty="0">
                <a:solidFill>
                  <a:srgbClr val="001F5F"/>
                </a:solidFill>
                <a:latin typeface="Arial"/>
                <a:cs typeface="Arial"/>
              </a:rPr>
              <a:t>there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28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001F5F"/>
                </a:solidFill>
                <a:latin typeface="Arial"/>
                <a:cs typeface="Arial"/>
              </a:rPr>
              <a:t>calls-in-arrear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001F5F"/>
                </a:solidFill>
                <a:latin typeface="Arial"/>
                <a:cs typeface="Arial"/>
              </a:rPr>
              <a:t>on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 some </a:t>
            </a:r>
            <a:r>
              <a:rPr sz="2800" spc="-5" dirty="0">
                <a:solidFill>
                  <a:srgbClr val="001F5F"/>
                </a:solidFill>
                <a:latin typeface="Arial"/>
                <a:cs typeface="Arial"/>
              </a:rPr>
              <a:t>shares:</a:t>
            </a:r>
            <a:endParaRPr sz="2800">
              <a:latin typeface="Arial"/>
              <a:cs typeface="Arial"/>
            </a:endParaRPr>
          </a:p>
          <a:p>
            <a:pPr marL="661670" lvl="1" indent="-191770">
              <a:lnSpc>
                <a:spcPct val="100000"/>
              </a:lnSpc>
              <a:spcBef>
                <a:spcPts val="2040"/>
              </a:spcBef>
              <a:buChar char="•"/>
              <a:tabLst>
                <a:tab pos="661670" algn="l"/>
              </a:tabLst>
            </a:pP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EITHER such</a:t>
            </a:r>
            <a:r>
              <a:rPr sz="2400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amount shall </a:t>
            </a:r>
            <a:r>
              <a:rPr sz="2400" spc="-1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 received,</a:t>
            </a:r>
            <a:endParaRPr sz="2400">
              <a:latin typeface="Arial"/>
              <a:cs typeface="Arial"/>
            </a:endParaRPr>
          </a:p>
          <a:p>
            <a:pPr marL="469900" marR="5080" lvl="1">
              <a:lnSpc>
                <a:spcPct val="150000"/>
              </a:lnSpc>
              <a:spcBef>
                <a:spcPts val="590"/>
              </a:spcBef>
              <a:buChar char="•"/>
              <a:tabLst>
                <a:tab pos="661670" algn="l"/>
              </a:tabLst>
            </a:pP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OR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 such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shares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shall be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forfeited and then re-issued </a:t>
            </a:r>
            <a:r>
              <a:rPr sz="2400" spc="-6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before</a:t>
            </a:r>
            <a:r>
              <a:rPr sz="2400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redemption.</a:t>
            </a:r>
            <a:endParaRPr sz="2400">
              <a:latin typeface="Arial"/>
              <a:cs typeface="Arial"/>
            </a:endParaRPr>
          </a:p>
          <a:p>
            <a:pPr marL="661670" lvl="1" indent="-191770">
              <a:lnSpc>
                <a:spcPct val="100000"/>
              </a:lnSpc>
              <a:spcBef>
                <a:spcPts val="2040"/>
              </a:spcBef>
              <a:buChar char="•"/>
              <a:tabLst>
                <a:tab pos="661670" algn="l"/>
              </a:tabLst>
            </a:pP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Entries</a:t>
            </a:r>
            <a:r>
              <a:rPr sz="24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shall</a:t>
            </a:r>
            <a:r>
              <a:rPr sz="24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4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passed</a:t>
            </a:r>
            <a:r>
              <a:rPr sz="24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accordingly.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lang="en-IN" spc="-5" smtClean="0"/>
              <a:t>NIRAV R GODA ,TCSC</a:t>
            </a:r>
            <a:endParaRPr spc="-5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fld id="{81D60167-4931-47E6-BA6A-407CBD079E47}" type="slidenum">
              <a:rPr dirty="0"/>
              <a:t>21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41550" y="337820"/>
            <a:ext cx="465328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Journal</a:t>
            </a:r>
            <a:r>
              <a:rPr sz="3200" spc="-35" dirty="0"/>
              <a:t> </a:t>
            </a:r>
            <a:r>
              <a:rPr sz="3200" spc="-5" dirty="0"/>
              <a:t>Entries</a:t>
            </a:r>
            <a:r>
              <a:rPr sz="3200" spc="-15" dirty="0"/>
              <a:t> </a:t>
            </a:r>
            <a:r>
              <a:rPr sz="3200" spc="-5" dirty="0"/>
              <a:t>(Contd.)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610869" y="1031240"/>
            <a:ext cx="6488430" cy="1979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5465" marR="5080" indent="-533400">
              <a:lnSpc>
                <a:spcPct val="139600"/>
              </a:lnSpc>
              <a:spcBef>
                <a:spcPts val="100"/>
              </a:spcBef>
              <a:tabLst>
                <a:tab pos="545465" algn="l"/>
                <a:tab pos="1207770" algn="l"/>
                <a:tab pos="1956435" algn="l"/>
                <a:tab pos="2451100" algn="l"/>
                <a:tab pos="5047615" algn="l"/>
                <a:tab pos="5542280" algn="l"/>
              </a:tabLst>
            </a:pPr>
            <a:r>
              <a:rPr sz="2000" b="1" spc="5" dirty="0">
                <a:solidFill>
                  <a:srgbClr val="0033CC"/>
                </a:solidFill>
                <a:latin typeface="Arial"/>
                <a:cs typeface="Arial"/>
              </a:rPr>
              <a:t>3</a:t>
            </a:r>
            <a:r>
              <a:rPr sz="2000" b="1" dirty="0">
                <a:solidFill>
                  <a:srgbClr val="0033CC"/>
                </a:solidFill>
                <a:latin typeface="Arial"/>
                <a:cs typeface="Arial"/>
              </a:rPr>
              <a:t>.	</a:t>
            </a: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F</a:t>
            </a:r>
            <a:r>
              <a:rPr sz="2000" b="1" spc="5" dirty="0">
                <a:solidFill>
                  <a:srgbClr val="0033CC"/>
                </a:solidFill>
                <a:latin typeface="Arial"/>
                <a:cs typeface="Arial"/>
              </a:rPr>
              <a:t>o</a:t>
            </a:r>
            <a:r>
              <a:rPr sz="2000" b="1" dirty="0">
                <a:solidFill>
                  <a:srgbClr val="0033CC"/>
                </a:solidFill>
                <a:latin typeface="Arial"/>
                <a:cs typeface="Arial"/>
              </a:rPr>
              <a:t>r	</a:t>
            </a:r>
            <a:r>
              <a:rPr sz="2000" b="1" spc="5" dirty="0">
                <a:solidFill>
                  <a:srgbClr val="0033CC"/>
                </a:solidFill>
                <a:latin typeface="Arial"/>
                <a:cs typeface="Arial"/>
              </a:rPr>
              <a:t>sa</a:t>
            </a:r>
            <a:r>
              <a:rPr sz="2000" b="1" spc="-10" dirty="0">
                <a:solidFill>
                  <a:srgbClr val="0033CC"/>
                </a:solidFill>
                <a:latin typeface="Arial"/>
                <a:cs typeface="Arial"/>
              </a:rPr>
              <a:t>l</a:t>
            </a:r>
            <a:r>
              <a:rPr sz="2000" b="1" dirty="0">
                <a:solidFill>
                  <a:srgbClr val="0033CC"/>
                </a:solidFill>
                <a:latin typeface="Arial"/>
                <a:cs typeface="Arial"/>
              </a:rPr>
              <a:t>e	</a:t>
            </a:r>
            <a:r>
              <a:rPr sz="2000" b="1" spc="5" dirty="0">
                <a:solidFill>
                  <a:srgbClr val="0033CC"/>
                </a:solidFill>
                <a:latin typeface="Arial"/>
                <a:cs typeface="Arial"/>
              </a:rPr>
              <a:t>o</a:t>
            </a:r>
            <a:r>
              <a:rPr sz="2000" b="1" dirty="0">
                <a:solidFill>
                  <a:srgbClr val="0033CC"/>
                </a:solidFill>
                <a:latin typeface="Arial"/>
                <a:cs typeface="Arial"/>
              </a:rPr>
              <a:t>f	</a:t>
            </a: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a</a:t>
            </a:r>
            <a:r>
              <a:rPr sz="2000" b="1" spc="5" dirty="0">
                <a:solidFill>
                  <a:srgbClr val="0033CC"/>
                </a:solidFill>
                <a:latin typeface="Arial"/>
                <a:cs typeface="Arial"/>
              </a:rPr>
              <a:t>s</a:t>
            </a: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s</a:t>
            </a:r>
            <a:r>
              <a:rPr sz="2000" b="1" spc="5" dirty="0">
                <a:solidFill>
                  <a:srgbClr val="0033CC"/>
                </a:solidFill>
                <a:latin typeface="Arial"/>
                <a:cs typeface="Arial"/>
              </a:rPr>
              <a:t>e</a:t>
            </a:r>
            <a:r>
              <a:rPr sz="2000" b="1" dirty="0">
                <a:solidFill>
                  <a:srgbClr val="0033CC"/>
                </a:solidFill>
                <a:latin typeface="Arial"/>
                <a:cs typeface="Arial"/>
              </a:rPr>
              <a:t>t</a:t>
            </a:r>
            <a:r>
              <a:rPr sz="2000" b="1" spc="5" dirty="0">
                <a:solidFill>
                  <a:srgbClr val="0033CC"/>
                </a:solidFill>
                <a:latin typeface="Arial"/>
                <a:cs typeface="Arial"/>
              </a:rPr>
              <a:t>s</a:t>
            </a:r>
            <a:r>
              <a:rPr sz="2000" b="1" spc="-10" dirty="0">
                <a:solidFill>
                  <a:srgbClr val="0033CC"/>
                </a:solidFill>
                <a:latin typeface="Arial"/>
                <a:cs typeface="Arial"/>
              </a:rPr>
              <a:t>/i</a:t>
            </a:r>
            <a:r>
              <a:rPr sz="2000" b="1" spc="5" dirty="0">
                <a:solidFill>
                  <a:srgbClr val="0033CC"/>
                </a:solidFill>
                <a:latin typeface="Arial"/>
                <a:cs typeface="Arial"/>
              </a:rPr>
              <a:t>n</a:t>
            </a:r>
            <a:r>
              <a:rPr sz="2000" b="1" spc="-25" dirty="0">
                <a:solidFill>
                  <a:srgbClr val="0033CC"/>
                </a:solidFill>
                <a:latin typeface="Arial"/>
                <a:cs typeface="Arial"/>
              </a:rPr>
              <a:t>v</a:t>
            </a: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e</a:t>
            </a:r>
            <a:r>
              <a:rPr sz="2000" b="1" spc="5" dirty="0">
                <a:solidFill>
                  <a:srgbClr val="0033CC"/>
                </a:solidFill>
                <a:latin typeface="Arial"/>
                <a:cs typeface="Arial"/>
              </a:rPr>
              <a:t>s</a:t>
            </a:r>
            <a:r>
              <a:rPr sz="2000" b="1" dirty="0">
                <a:solidFill>
                  <a:srgbClr val="0033CC"/>
                </a:solidFill>
                <a:latin typeface="Arial"/>
                <a:cs typeface="Arial"/>
              </a:rPr>
              <a:t>t</a:t>
            </a: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me</a:t>
            </a:r>
            <a:r>
              <a:rPr sz="2000" b="1" spc="5" dirty="0">
                <a:solidFill>
                  <a:srgbClr val="0033CC"/>
                </a:solidFill>
                <a:latin typeface="Arial"/>
                <a:cs typeface="Arial"/>
              </a:rPr>
              <a:t>n</a:t>
            </a:r>
            <a:r>
              <a:rPr sz="2000" b="1" dirty="0">
                <a:solidFill>
                  <a:srgbClr val="0033CC"/>
                </a:solidFill>
                <a:latin typeface="Arial"/>
                <a:cs typeface="Arial"/>
              </a:rPr>
              <a:t>ts	to	</a:t>
            </a: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arr</a:t>
            </a:r>
            <a:r>
              <a:rPr sz="2000" b="1" spc="5" dirty="0">
                <a:solidFill>
                  <a:srgbClr val="0033CC"/>
                </a:solidFill>
                <a:latin typeface="Arial"/>
                <a:cs typeface="Arial"/>
              </a:rPr>
              <a:t>a</a:t>
            </a: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n</a:t>
            </a:r>
            <a:r>
              <a:rPr sz="2000" b="1" spc="5" dirty="0">
                <a:solidFill>
                  <a:srgbClr val="0033CC"/>
                </a:solidFill>
                <a:latin typeface="Arial"/>
                <a:cs typeface="Arial"/>
              </a:rPr>
              <a:t>g</a:t>
            </a:r>
            <a:r>
              <a:rPr sz="2000" b="1" dirty="0">
                <a:solidFill>
                  <a:srgbClr val="0033CC"/>
                </a:solidFill>
                <a:latin typeface="Arial"/>
                <a:cs typeface="Arial"/>
              </a:rPr>
              <a:t>e  </a:t>
            </a: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redemption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300">
              <a:latin typeface="Arial"/>
              <a:cs typeface="Arial"/>
            </a:endParaRPr>
          </a:p>
          <a:p>
            <a:pPr marL="545465">
              <a:lnSpc>
                <a:spcPct val="100000"/>
              </a:lnSpc>
              <a:spcBef>
                <a:spcPts val="5"/>
              </a:spcBef>
              <a:tabLst>
                <a:tab pos="5923915" algn="l"/>
              </a:tabLst>
            </a:pPr>
            <a:r>
              <a:rPr sz="2000" spc="-5" dirty="0">
                <a:latin typeface="Arial"/>
                <a:cs typeface="Arial"/>
              </a:rPr>
              <a:t>Bank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A/c	</a:t>
            </a:r>
            <a:r>
              <a:rPr sz="2000" dirty="0">
                <a:latin typeface="Arial"/>
                <a:cs typeface="Arial"/>
              </a:rPr>
              <a:t>Dr.</a:t>
            </a:r>
            <a:endParaRPr sz="2000">
              <a:latin typeface="Arial"/>
              <a:cs typeface="Arial"/>
            </a:endParaRPr>
          </a:p>
          <a:p>
            <a:pPr marL="1003300">
              <a:lnSpc>
                <a:spcPct val="100000"/>
              </a:lnSpc>
              <a:spcBef>
                <a:spcPts val="1240"/>
              </a:spcBef>
            </a:pPr>
            <a:r>
              <a:rPr sz="2000" spc="-5" dirty="0">
                <a:latin typeface="Arial"/>
                <a:cs typeface="Arial"/>
              </a:rPr>
              <a:t>To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Assets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or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Investment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A/c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327093" y="1151890"/>
            <a:ext cx="119697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45819" algn="l"/>
              </a:tabLst>
            </a:pPr>
            <a:r>
              <a:rPr sz="2000" b="1" spc="5" dirty="0">
                <a:solidFill>
                  <a:srgbClr val="0033CC"/>
                </a:solidFill>
                <a:latin typeface="Arial"/>
                <a:cs typeface="Arial"/>
              </a:rPr>
              <a:t>c</a:t>
            </a: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a</a:t>
            </a:r>
            <a:r>
              <a:rPr sz="2000" b="1" spc="5" dirty="0">
                <a:solidFill>
                  <a:srgbClr val="0033CC"/>
                </a:solidFill>
                <a:latin typeface="Arial"/>
                <a:cs typeface="Arial"/>
              </a:rPr>
              <a:t>s</a:t>
            </a:r>
            <a:r>
              <a:rPr sz="2000" b="1" dirty="0">
                <a:solidFill>
                  <a:srgbClr val="0033CC"/>
                </a:solidFill>
                <a:latin typeface="Arial"/>
                <a:cs typeface="Arial"/>
              </a:rPr>
              <a:t>h	f</a:t>
            </a: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or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0869" y="3284220"/>
            <a:ext cx="6011545" cy="2016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5465" marR="142875" indent="-533400">
              <a:lnSpc>
                <a:spcPct val="139200"/>
              </a:lnSpc>
              <a:spcBef>
                <a:spcPts val="100"/>
              </a:spcBef>
              <a:buChar char="*"/>
              <a:tabLst>
                <a:tab pos="545465" algn="l"/>
                <a:tab pos="546100" algn="l"/>
              </a:tabLst>
            </a:pPr>
            <a:r>
              <a:rPr sz="2000" dirty="0">
                <a:latin typeface="Arial"/>
                <a:cs typeface="Arial"/>
              </a:rPr>
              <a:t>Any loss on sale of </a:t>
            </a:r>
            <a:r>
              <a:rPr sz="2000" spc="-5" dirty="0">
                <a:latin typeface="Arial"/>
                <a:cs typeface="Arial"/>
              </a:rPr>
              <a:t>assets/investments </a:t>
            </a:r>
            <a:r>
              <a:rPr sz="2000" dirty="0">
                <a:latin typeface="Arial"/>
                <a:cs typeface="Arial"/>
              </a:rPr>
              <a:t>shall </a:t>
            </a:r>
            <a:r>
              <a:rPr sz="2000" spc="-5" dirty="0">
                <a:latin typeface="Arial"/>
                <a:cs typeface="Arial"/>
              </a:rPr>
              <a:t>be </a:t>
            </a:r>
            <a:r>
              <a:rPr sz="2000" spc="-54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debited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to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Surplus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(Profit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and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Loss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A/c).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Char char="*"/>
            </a:pPr>
            <a:endParaRPr sz="2000">
              <a:latin typeface="Arial"/>
              <a:cs typeface="Arial"/>
            </a:endParaRPr>
          </a:p>
          <a:p>
            <a:pPr marL="545465" marR="5080" indent="-533400">
              <a:lnSpc>
                <a:spcPct val="139200"/>
              </a:lnSpc>
              <a:buChar char="*"/>
              <a:tabLst>
                <a:tab pos="545465" algn="l"/>
                <a:tab pos="546100" algn="l"/>
              </a:tabLst>
            </a:pPr>
            <a:r>
              <a:rPr sz="2000" dirty="0">
                <a:latin typeface="Arial"/>
                <a:cs typeface="Arial"/>
              </a:rPr>
              <a:t>Any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Profit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on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sale</a:t>
            </a:r>
            <a:r>
              <a:rPr sz="2000" dirty="0">
                <a:latin typeface="Arial"/>
                <a:cs typeface="Arial"/>
              </a:rPr>
              <a:t> of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assets/investments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shall</a:t>
            </a:r>
            <a:r>
              <a:rPr sz="2000" spc="-5" dirty="0">
                <a:latin typeface="Arial"/>
                <a:cs typeface="Arial"/>
              </a:rPr>
              <a:t> be </a:t>
            </a:r>
            <a:r>
              <a:rPr sz="2000" spc="-54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credited to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Capital </a:t>
            </a:r>
            <a:r>
              <a:rPr sz="2000" dirty="0">
                <a:latin typeface="Arial"/>
                <a:cs typeface="Arial"/>
              </a:rPr>
              <a:t>Reserve.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lang="en-IN" spc="-5" smtClean="0"/>
              <a:t>NIRAV R GODA ,TCSC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fld id="{81D60167-4931-47E6-BA6A-407CBD079E47}" type="slidenum">
              <a:rPr dirty="0"/>
              <a:t>22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41550" y="337820"/>
            <a:ext cx="465328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Journal</a:t>
            </a:r>
            <a:r>
              <a:rPr sz="3200" spc="-35" dirty="0"/>
              <a:t> </a:t>
            </a:r>
            <a:r>
              <a:rPr sz="3200" spc="-5" dirty="0"/>
              <a:t>Entries</a:t>
            </a:r>
            <a:r>
              <a:rPr sz="3200" spc="-15" dirty="0"/>
              <a:t> </a:t>
            </a:r>
            <a:r>
              <a:rPr sz="3200" spc="-5" dirty="0"/>
              <a:t>(Contd.)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610869" y="1151890"/>
            <a:ext cx="6276975" cy="2564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45465" algn="l"/>
              </a:tabLst>
            </a:pPr>
            <a:r>
              <a:rPr sz="2000" b="1" dirty="0">
                <a:solidFill>
                  <a:srgbClr val="0033CC"/>
                </a:solidFill>
                <a:latin typeface="Arial"/>
                <a:cs typeface="Arial"/>
              </a:rPr>
              <a:t>4.	For</a:t>
            </a:r>
            <a:r>
              <a:rPr sz="2000" b="1" spc="-2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issue</a:t>
            </a:r>
            <a:r>
              <a:rPr sz="2000" b="1" spc="-1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CC"/>
                </a:solidFill>
                <a:latin typeface="Arial"/>
                <a:cs typeface="Arial"/>
              </a:rPr>
              <a:t>of</a:t>
            </a:r>
            <a:r>
              <a:rPr sz="2000" b="1" spc="-1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debentures,</a:t>
            </a:r>
            <a:r>
              <a:rPr sz="2000" b="1" spc="-1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if</a:t>
            </a:r>
            <a:r>
              <a:rPr sz="2000" b="1" spc="-1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any</a:t>
            </a:r>
            <a:endParaRPr sz="2000">
              <a:latin typeface="Arial"/>
              <a:cs typeface="Arial"/>
            </a:endParaRPr>
          </a:p>
          <a:p>
            <a:pPr marL="545465">
              <a:lnSpc>
                <a:spcPct val="100000"/>
              </a:lnSpc>
              <a:spcBef>
                <a:spcPts val="1930"/>
              </a:spcBef>
              <a:tabLst>
                <a:tab pos="5923915" algn="l"/>
              </a:tabLst>
            </a:pPr>
            <a:r>
              <a:rPr sz="2000" spc="-5" dirty="0">
                <a:latin typeface="Arial"/>
                <a:cs typeface="Arial"/>
              </a:rPr>
              <a:t>B</a:t>
            </a:r>
            <a:r>
              <a:rPr sz="2000" spc="5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n</a:t>
            </a:r>
            <a:r>
              <a:rPr sz="2000" dirty="0">
                <a:latin typeface="Arial"/>
                <a:cs typeface="Arial"/>
              </a:rPr>
              <a:t>k A</a:t>
            </a:r>
            <a:r>
              <a:rPr sz="2000" spc="-20" dirty="0">
                <a:latin typeface="Arial"/>
                <a:cs typeface="Arial"/>
              </a:rPr>
              <a:t>/</a:t>
            </a:r>
            <a:r>
              <a:rPr sz="2000" dirty="0">
                <a:latin typeface="Arial"/>
                <a:cs typeface="Arial"/>
              </a:rPr>
              <a:t>c	Dr.</a:t>
            </a:r>
            <a:endParaRPr sz="2000">
              <a:latin typeface="Arial"/>
              <a:cs typeface="Arial"/>
            </a:endParaRPr>
          </a:p>
          <a:p>
            <a:pPr marL="1003300">
              <a:lnSpc>
                <a:spcPct val="100000"/>
              </a:lnSpc>
              <a:spcBef>
                <a:spcPts val="1540"/>
              </a:spcBef>
            </a:pPr>
            <a:r>
              <a:rPr sz="2000" spc="-5" dirty="0">
                <a:latin typeface="Arial"/>
                <a:cs typeface="Arial"/>
              </a:rPr>
              <a:t>To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Debentures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Application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A/c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550">
              <a:latin typeface="Arial"/>
              <a:cs typeface="Arial"/>
            </a:endParaRPr>
          </a:p>
          <a:p>
            <a:pPr marL="545465">
              <a:lnSpc>
                <a:spcPct val="100000"/>
              </a:lnSpc>
              <a:tabLst>
                <a:tab pos="5923915" algn="l"/>
              </a:tabLst>
            </a:pPr>
            <a:r>
              <a:rPr sz="2000" dirty="0">
                <a:latin typeface="Arial"/>
                <a:cs typeface="Arial"/>
              </a:rPr>
              <a:t>D</a:t>
            </a:r>
            <a:r>
              <a:rPr sz="2000" spc="5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b</a:t>
            </a:r>
            <a:r>
              <a:rPr sz="2000" spc="5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n</a:t>
            </a:r>
            <a:r>
              <a:rPr sz="2000" dirty="0">
                <a:latin typeface="Arial"/>
                <a:cs typeface="Arial"/>
              </a:rPr>
              <a:t>t</a:t>
            </a:r>
            <a:r>
              <a:rPr sz="2000" spc="-5" dirty="0">
                <a:latin typeface="Arial"/>
                <a:cs typeface="Arial"/>
              </a:rPr>
              <a:t>u</a:t>
            </a:r>
            <a:r>
              <a:rPr sz="2000" spc="10" dirty="0">
                <a:latin typeface="Arial"/>
                <a:cs typeface="Arial"/>
              </a:rPr>
              <a:t>r</a:t>
            </a:r>
            <a:r>
              <a:rPr sz="2000" spc="-5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s </a:t>
            </a:r>
            <a:r>
              <a:rPr sz="2000" spc="-5" dirty="0">
                <a:latin typeface="Arial"/>
                <a:cs typeface="Arial"/>
              </a:rPr>
              <a:t>A</a:t>
            </a:r>
            <a:r>
              <a:rPr sz="2000" spc="5" dirty="0">
                <a:latin typeface="Arial"/>
                <a:cs typeface="Arial"/>
              </a:rPr>
              <a:t>p</a:t>
            </a:r>
            <a:r>
              <a:rPr sz="2000" spc="-5" dirty="0">
                <a:latin typeface="Arial"/>
                <a:cs typeface="Arial"/>
              </a:rPr>
              <a:t>p</a:t>
            </a:r>
            <a:r>
              <a:rPr sz="2000" dirty="0">
                <a:latin typeface="Arial"/>
                <a:cs typeface="Arial"/>
              </a:rPr>
              <a:t>l</a:t>
            </a:r>
            <a:r>
              <a:rPr sz="2000" spc="-5" dirty="0">
                <a:latin typeface="Arial"/>
                <a:cs typeface="Arial"/>
              </a:rPr>
              <a:t>i</a:t>
            </a:r>
            <a:r>
              <a:rPr sz="2000" spc="5" dirty="0">
                <a:latin typeface="Arial"/>
                <a:cs typeface="Arial"/>
              </a:rPr>
              <a:t>c</a:t>
            </a:r>
            <a:r>
              <a:rPr sz="2000" spc="-5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t</a:t>
            </a:r>
            <a:r>
              <a:rPr sz="2000" spc="-5" dirty="0">
                <a:latin typeface="Arial"/>
                <a:cs typeface="Arial"/>
              </a:rPr>
              <a:t>i</a:t>
            </a:r>
            <a:r>
              <a:rPr sz="2000" spc="5" dirty="0">
                <a:latin typeface="Arial"/>
                <a:cs typeface="Arial"/>
              </a:rPr>
              <a:t>o</a:t>
            </a:r>
            <a:r>
              <a:rPr sz="2000" dirty="0">
                <a:latin typeface="Arial"/>
                <a:cs typeface="Arial"/>
              </a:rPr>
              <a:t>n </a:t>
            </a:r>
            <a:r>
              <a:rPr sz="2000" spc="-5" dirty="0">
                <a:latin typeface="Arial"/>
                <a:cs typeface="Arial"/>
              </a:rPr>
              <a:t>A</a:t>
            </a:r>
            <a:r>
              <a:rPr sz="2000" spc="-10" dirty="0">
                <a:latin typeface="Arial"/>
                <a:cs typeface="Arial"/>
              </a:rPr>
              <a:t>/</a:t>
            </a:r>
            <a:r>
              <a:rPr sz="2000" dirty="0">
                <a:latin typeface="Arial"/>
                <a:cs typeface="Arial"/>
              </a:rPr>
              <a:t>c	Dr.</a:t>
            </a:r>
            <a:endParaRPr sz="2000">
              <a:latin typeface="Arial"/>
              <a:cs typeface="Arial"/>
            </a:endParaRPr>
          </a:p>
          <a:p>
            <a:pPr marL="1003300">
              <a:lnSpc>
                <a:spcPct val="100000"/>
              </a:lnSpc>
              <a:spcBef>
                <a:spcPts val="1540"/>
              </a:spcBef>
            </a:pPr>
            <a:r>
              <a:rPr sz="2000" spc="-5" dirty="0">
                <a:latin typeface="Arial"/>
                <a:cs typeface="Arial"/>
              </a:rPr>
              <a:t>To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Debentures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A/c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lang="en-IN" spc="-5" smtClean="0"/>
              <a:t>NIRAV R GODA ,TCSC</a:t>
            </a:r>
            <a:endParaRPr spc="-5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fld id="{81D60167-4931-47E6-BA6A-407CBD079E47}" type="slidenum">
              <a:rPr dirty="0"/>
              <a:t>23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41550" y="337820"/>
            <a:ext cx="465328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Journal</a:t>
            </a:r>
            <a:r>
              <a:rPr sz="3200" spc="-35" dirty="0"/>
              <a:t> </a:t>
            </a:r>
            <a:r>
              <a:rPr sz="3200" spc="-5" dirty="0"/>
              <a:t>Entries</a:t>
            </a:r>
            <a:r>
              <a:rPr sz="3200" spc="-15" dirty="0"/>
              <a:t> </a:t>
            </a:r>
            <a:r>
              <a:rPr sz="3200" spc="-5" dirty="0"/>
              <a:t>(Contd.)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612140" y="1015238"/>
            <a:ext cx="6537325" cy="1230630"/>
          </a:xfrm>
          <a:prstGeom prst="rect">
            <a:avLst/>
          </a:prstGeom>
        </p:spPr>
        <p:txBody>
          <a:bodyPr vert="horz" wrap="square" lIns="0" tIns="1466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5"/>
              </a:spcBef>
              <a:tabLst>
                <a:tab pos="545465" algn="l"/>
              </a:tabLst>
            </a:pPr>
            <a:r>
              <a:rPr sz="2200" b="1" dirty="0">
                <a:solidFill>
                  <a:srgbClr val="0033CC"/>
                </a:solidFill>
                <a:latin typeface="Arial"/>
                <a:cs typeface="Arial"/>
              </a:rPr>
              <a:t>5.	</a:t>
            </a:r>
            <a:r>
              <a:rPr sz="2200" b="1" spc="-5" dirty="0">
                <a:solidFill>
                  <a:srgbClr val="0033CC"/>
                </a:solidFill>
                <a:latin typeface="Arial"/>
                <a:cs typeface="Arial"/>
              </a:rPr>
              <a:t>For</a:t>
            </a:r>
            <a:r>
              <a:rPr sz="2200" b="1" spc="-2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33CC"/>
                </a:solidFill>
                <a:latin typeface="Arial"/>
                <a:cs typeface="Arial"/>
              </a:rPr>
              <a:t>issue of new</a:t>
            </a:r>
            <a:r>
              <a:rPr sz="2200" b="1" spc="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33CC"/>
                </a:solidFill>
                <a:latin typeface="Arial"/>
                <a:cs typeface="Arial"/>
              </a:rPr>
              <a:t>shares,</a:t>
            </a:r>
            <a:r>
              <a:rPr sz="2200" b="1" spc="-1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33CC"/>
                </a:solidFill>
                <a:latin typeface="Arial"/>
                <a:cs typeface="Arial"/>
              </a:rPr>
              <a:t>if any</a:t>
            </a:r>
            <a:endParaRPr sz="2200">
              <a:latin typeface="Arial"/>
              <a:cs typeface="Arial"/>
            </a:endParaRPr>
          </a:p>
          <a:p>
            <a:pPr marL="546100">
              <a:lnSpc>
                <a:spcPct val="100000"/>
              </a:lnSpc>
              <a:spcBef>
                <a:spcPts val="960"/>
              </a:spcBef>
              <a:tabLst>
                <a:tab pos="6184265" algn="l"/>
              </a:tabLst>
            </a:pPr>
            <a:r>
              <a:rPr sz="2000" spc="-5" dirty="0">
                <a:latin typeface="Arial"/>
                <a:cs typeface="Arial"/>
              </a:rPr>
              <a:t>B</a:t>
            </a:r>
            <a:r>
              <a:rPr sz="2000" spc="5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n</a:t>
            </a:r>
            <a:r>
              <a:rPr sz="2000" dirty="0">
                <a:latin typeface="Arial"/>
                <a:cs typeface="Arial"/>
              </a:rPr>
              <a:t>k A</a:t>
            </a:r>
            <a:r>
              <a:rPr sz="2000" spc="-10" dirty="0">
                <a:latin typeface="Arial"/>
                <a:cs typeface="Arial"/>
              </a:rPr>
              <a:t>/</a:t>
            </a:r>
            <a:r>
              <a:rPr sz="2000" dirty="0">
                <a:latin typeface="Arial"/>
                <a:cs typeface="Arial"/>
              </a:rPr>
              <a:t>c	Dr.</a:t>
            </a:r>
            <a:endParaRPr sz="2000">
              <a:latin typeface="Arial"/>
              <a:cs typeface="Arial"/>
            </a:endParaRPr>
          </a:p>
          <a:p>
            <a:pPr marL="1003300">
              <a:lnSpc>
                <a:spcPct val="100000"/>
              </a:lnSpc>
              <a:spcBef>
                <a:spcPts val="30"/>
              </a:spcBef>
            </a:pPr>
            <a:r>
              <a:rPr sz="2000" spc="-5" dirty="0">
                <a:latin typeface="Arial"/>
                <a:cs typeface="Arial"/>
              </a:rPr>
              <a:t>To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Share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Application</a:t>
            </a:r>
            <a:r>
              <a:rPr sz="2000" dirty="0">
                <a:latin typeface="Arial"/>
                <a:cs typeface="Arial"/>
              </a:rPr>
              <a:t> &amp;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Allotment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A/c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2140" y="2440940"/>
            <a:ext cx="5586730" cy="341376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003300" marR="1236345" indent="-457200">
              <a:lnSpc>
                <a:spcPct val="101200"/>
              </a:lnSpc>
              <a:spcBef>
                <a:spcPts val="70"/>
              </a:spcBef>
            </a:pPr>
            <a:r>
              <a:rPr sz="2000" spc="-5" dirty="0">
                <a:latin typeface="Arial"/>
                <a:cs typeface="Arial"/>
              </a:rPr>
              <a:t>Share Application </a:t>
            </a:r>
            <a:r>
              <a:rPr sz="2000" dirty="0">
                <a:latin typeface="Arial"/>
                <a:cs typeface="Arial"/>
              </a:rPr>
              <a:t>&amp; </a:t>
            </a:r>
            <a:r>
              <a:rPr sz="2000" spc="-5" dirty="0">
                <a:latin typeface="Arial"/>
                <a:cs typeface="Arial"/>
              </a:rPr>
              <a:t>Allotment A/c </a:t>
            </a:r>
            <a:r>
              <a:rPr sz="2000" spc="-54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To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Share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Capital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A/c</a:t>
            </a:r>
            <a:endParaRPr sz="2000">
              <a:latin typeface="Arial"/>
              <a:cs typeface="Arial"/>
            </a:endParaRPr>
          </a:p>
          <a:p>
            <a:pPr marL="1003300">
              <a:lnSpc>
                <a:spcPct val="100000"/>
              </a:lnSpc>
              <a:spcBef>
                <a:spcPts val="30"/>
              </a:spcBef>
            </a:pPr>
            <a:r>
              <a:rPr sz="2000" spc="-5" dirty="0">
                <a:latin typeface="Arial"/>
                <a:cs typeface="Arial"/>
              </a:rPr>
              <a:t>To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Securities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Premium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A/c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(if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any)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20"/>
              </a:spcBef>
              <a:tabLst>
                <a:tab pos="545465" algn="l"/>
              </a:tabLst>
            </a:pPr>
            <a:r>
              <a:rPr sz="2200" b="1" dirty="0">
                <a:solidFill>
                  <a:srgbClr val="0033CC"/>
                </a:solidFill>
                <a:latin typeface="Arial"/>
                <a:cs typeface="Arial"/>
              </a:rPr>
              <a:t>6.	</a:t>
            </a:r>
            <a:r>
              <a:rPr sz="2200" b="1" spc="-5" dirty="0">
                <a:solidFill>
                  <a:srgbClr val="0033CC"/>
                </a:solidFill>
                <a:latin typeface="Arial"/>
                <a:cs typeface="Arial"/>
              </a:rPr>
              <a:t>For</a:t>
            </a:r>
            <a:r>
              <a:rPr sz="2200" b="1" spc="-2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33CC"/>
                </a:solidFill>
                <a:latin typeface="Arial"/>
                <a:cs typeface="Arial"/>
              </a:rPr>
              <a:t>making</a:t>
            </a:r>
            <a:r>
              <a:rPr sz="2200" b="1" spc="-1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33CC"/>
                </a:solidFill>
                <a:latin typeface="Arial"/>
                <a:cs typeface="Arial"/>
              </a:rPr>
              <a:t>due</a:t>
            </a:r>
            <a:r>
              <a:rPr sz="2200" b="1" spc="-2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33CC"/>
                </a:solidFill>
                <a:latin typeface="Arial"/>
                <a:cs typeface="Arial"/>
              </a:rPr>
              <a:t>redemption</a:t>
            </a:r>
            <a:endParaRPr sz="2200">
              <a:latin typeface="Arial"/>
              <a:cs typeface="Arial"/>
            </a:endParaRPr>
          </a:p>
          <a:p>
            <a:pPr marL="546100">
              <a:lnSpc>
                <a:spcPct val="100000"/>
              </a:lnSpc>
              <a:spcBef>
                <a:spcPts val="1310"/>
              </a:spcBef>
            </a:pPr>
            <a:r>
              <a:rPr sz="2000" dirty="0">
                <a:latin typeface="Arial"/>
                <a:cs typeface="Arial"/>
              </a:rPr>
              <a:t>Redeemable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Pref.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Share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Capital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A/c</a:t>
            </a:r>
            <a:endParaRPr sz="2000">
              <a:latin typeface="Arial"/>
              <a:cs typeface="Arial"/>
            </a:endParaRPr>
          </a:p>
          <a:p>
            <a:pPr marL="546100" marR="5080">
              <a:lnSpc>
                <a:spcPts val="2230"/>
              </a:lnSpc>
              <a:spcBef>
                <a:spcPts val="245"/>
              </a:spcBef>
            </a:pPr>
            <a:r>
              <a:rPr sz="2000" spc="-5" dirty="0">
                <a:latin typeface="Arial"/>
                <a:cs typeface="Arial"/>
              </a:rPr>
              <a:t>*Premium on </a:t>
            </a:r>
            <a:r>
              <a:rPr sz="2000" dirty="0">
                <a:latin typeface="Arial"/>
                <a:cs typeface="Arial"/>
              </a:rPr>
              <a:t>Redemption </a:t>
            </a:r>
            <a:r>
              <a:rPr sz="2000" spc="-5" dirty="0">
                <a:latin typeface="Arial"/>
                <a:cs typeface="Arial"/>
              </a:rPr>
              <a:t>on </a:t>
            </a:r>
            <a:r>
              <a:rPr sz="2000" dirty="0">
                <a:latin typeface="Arial"/>
                <a:cs typeface="Arial"/>
              </a:rPr>
              <a:t>of </a:t>
            </a:r>
            <a:r>
              <a:rPr sz="2000" spc="-5" dirty="0">
                <a:latin typeface="Arial"/>
                <a:cs typeface="Arial"/>
              </a:rPr>
              <a:t>Pref. </a:t>
            </a:r>
            <a:r>
              <a:rPr sz="2000" dirty="0">
                <a:latin typeface="Arial"/>
                <a:cs typeface="Arial"/>
              </a:rPr>
              <a:t>Shares </a:t>
            </a:r>
            <a:r>
              <a:rPr sz="2000" spc="-54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A/c</a:t>
            </a:r>
            <a:endParaRPr sz="2000">
              <a:latin typeface="Arial"/>
              <a:cs typeface="Arial"/>
            </a:endParaRPr>
          </a:p>
          <a:p>
            <a:pPr marL="1003300">
              <a:lnSpc>
                <a:spcPts val="2385"/>
              </a:lnSpc>
            </a:pPr>
            <a:r>
              <a:rPr sz="2000" spc="-5" dirty="0">
                <a:latin typeface="Arial"/>
                <a:cs typeface="Arial"/>
              </a:rPr>
              <a:t>To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Preference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Shareholders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A/c</a:t>
            </a:r>
            <a:endParaRPr sz="2000">
              <a:latin typeface="Arial"/>
              <a:cs typeface="Arial"/>
            </a:endParaRPr>
          </a:p>
          <a:p>
            <a:pPr marL="546100" marR="662940">
              <a:lnSpc>
                <a:spcPts val="2230"/>
              </a:lnSpc>
              <a:spcBef>
                <a:spcPts val="245"/>
              </a:spcBef>
            </a:pPr>
            <a:r>
              <a:rPr sz="2000" dirty="0">
                <a:latin typeface="Arial"/>
                <a:cs typeface="Arial"/>
              </a:rPr>
              <a:t>*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If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preference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shares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are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redeemed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at </a:t>
            </a:r>
            <a:r>
              <a:rPr sz="2000" spc="-54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premium.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84340" y="2440940"/>
            <a:ext cx="36512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"/>
                <a:cs typeface="Arial"/>
              </a:rPr>
              <a:t>Dr.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84340" y="4032250"/>
            <a:ext cx="365125" cy="638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"/>
                <a:cs typeface="Arial"/>
              </a:rPr>
              <a:t>Dr.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2000" dirty="0">
                <a:latin typeface="Arial"/>
                <a:cs typeface="Arial"/>
              </a:rPr>
              <a:t>Dr.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lang="en-IN" spc="-5" smtClean="0"/>
              <a:t>NIRAV R GODA ,TCSC</a:t>
            </a:r>
            <a:endParaRPr spc="-5" dirty="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fld id="{81D60167-4931-47E6-BA6A-407CBD079E47}" type="slidenum">
              <a:rPr dirty="0"/>
              <a:t>24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41550" y="337820"/>
            <a:ext cx="465328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Journal</a:t>
            </a:r>
            <a:r>
              <a:rPr sz="3200" spc="-35" dirty="0"/>
              <a:t> </a:t>
            </a:r>
            <a:r>
              <a:rPr sz="3200" spc="-5" dirty="0"/>
              <a:t>Entries</a:t>
            </a:r>
            <a:r>
              <a:rPr sz="3200" spc="-15" dirty="0"/>
              <a:t> </a:t>
            </a:r>
            <a:r>
              <a:rPr sz="3200" spc="-5" dirty="0"/>
              <a:t>(Contd.)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610869" y="1151890"/>
            <a:ext cx="615251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45465" algn="l"/>
              </a:tabLst>
            </a:pPr>
            <a:r>
              <a:rPr sz="2000" b="1" dirty="0">
                <a:solidFill>
                  <a:srgbClr val="0033CC"/>
                </a:solidFill>
                <a:latin typeface="Arial"/>
                <a:cs typeface="Arial"/>
              </a:rPr>
              <a:t>7.	For</a:t>
            </a:r>
            <a:r>
              <a:rPr sz="2000" b="1" spc="-1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b="1" spc="5" dirty="0">
                <a:solidFill>
                  <a:srgbClr val="0033CC"/>
                </a:solidFill>
                <a:latin typeface="Arial"/>
                <a:cs typeface="Arial"/>
              </a:rPr>
              <a:t>writing</a:t>
            </a:r>
            <a:r>
              <a:rPr sz="2000" b="1" spc="-1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CC"/>
                </a:solidFill>
                <a:latin typeface="Arial"/>
                <a:cs typeface="Arial"/>
              </a:rPr>
              <a:t>off</a:t>
            </a:r>
            <a:r>
              <a:rPr sz="2000" b="1" spc="-1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Premium</a:t>
            </a:r>
            <a:r>
              <a:rPr sz="2000" b="1" spc="-1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CC"/>
                </a:solidFill>
                <a:latin typeface="Arial"/>
                <a:cs typeface="Arial"/>
              </a:rPr>
              <a:t>on</a:t>
            </a:r>
            <a:r>
              <a:rPr sz="2000" b="1" spc="-1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Redemption, if any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44269" y="1732280"/>
            <a:ext cx="4549775" cy="19773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1888489">
              <a:lnSpc>
                <a:spcPct val="1094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Securities Premium A/c </a:t>
            </a:r>
            <a:r>
              <a:rPr sz="2000" spc="-54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Capital </a:t>
            </a:r>
            <a:r>
              <a:rPr sz="2000" dirty="0">
                <a:latin typeface="Arial"/>
                <a:cs typeface="Arial"/>
              </a:rPr>
              <a:t>Reserve </a:t>
            </a:r>
            <a:r>
              <a:rPr sz="2000" spc="-5" dirty="0">
                <a:latin typeface="Arial"/>
                <a:cs typeface="Arial"/>
              </a:rPr>
              <a:t>A/c* </a:t>
            </a:r>
            <a:r>
              <a:rPr sz="2000" dirty="0">
                <a:latin typeface="Arial"/>
                <a:cs typeface="Arial"/>
              </a:rPr>
              <a:t> General Reserve </a:t>
            </a:r>
            <a:r>
              <a:rPr sz="2000" spc="-5" dirty="0">
                <a:latin typeface="Arial"/>
                <a:cs typeface="Arial"/>
              </a:rPr>
              <a:t>A/c 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Surplus A/c</a:t>
            </a:r>
            <a:endParaRPr sz="2000">
              <a:latin typeface="Arial"/>
              <a:cs typeface="Arial"/>
            </a:endParaRPr>
          </a:p>
          <a:p>
            <a:pPr marL="469900">
              <a:lnSpc>
                <a:spcPts val="2315"/>
              </a:lnSpc>
              <a:spcBef>
                <a:spcPts val="229"/>
              </a:spcBef>
            </a:pPr>
            <a:r>
              <a:rPr sz="2000" spc="-5" dirty="0">
                <a:latin typeface="Arial"/>
                <a:cs typeface="Arial"/>
              </a:rPr>
              <a:t>To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Premium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on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Redemption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of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Pref.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315"/>
              </a:lnSpc>
            </a:pPr>
            <a:r>
              <a:rPr sz="2000" dirty="0">
                <a:latin typeface="Arial"/>
                <a:cs typeface="Arial"/>
              </a:rPr>
              <a:t>Shares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A/c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22719" y="1732280"/>
            <a:ext cx="365125" cy="136017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2000" dirty="0">
                <a:latin typeface="Arial"/>
                <a:cs typeface="Arial"/>
              </a:rPr>
              <a:t>Dr.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2000" dirty="0">
                <a:latin typeface="Arial"/>
                <a:cs typeface="Arial"/>
              </a:rPr>
              <a:t>Dr.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9"/>
              </a:spcBef>
            </a:pPr>
            <a:r>
              <a:rPr sz="2000" dirty="0">
                <a:latin typeface="Arial"/>
                <a:cs typeface="Arial"/>
              </a:rPr>
              <a:t>Dr.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2000" dirty="0">
                <a:latin typeface="Arial"/>
                <a:cs typeface="Arial"/>
              </a:rPr>
              <a:t>Dr.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0869" y="3884929"/>
            <a:ext cx="5752465" cy="117983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545465" marR="5080" indent="-533400" algn="just">
              <a:lnSpc>
                <a:spcPts val="2230"/>
              </a:lnSpc>
              <a:spcBef>
                <a:spcPts val="315"/>
              </a:spcBef>
            </a:pPr>
            <a:r>
              <a:rPr sz="2000" dirty="0">
                <a:latin typeface="Arial"/>
                <a:cs typeface="Arial"/>
              </a:rPr>
              <a:t>*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Above</a:t>
            </a:r>
            <a:r>
              <a:rPr sz="2000" dirty="0">
                <a:latin typeface="Arial"/>
                <a:cs typeface="Arial"/>
              </a:rPr>
              <a:t> order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or</a:t>
            </a:r>
            <a:r>
              <a:rPr sz="2000" dirty="0">
                <a:latin typeface="Arial"/>
                <a:cs typeface="Arial"/>
              </a:rPr>
              <a:t> preference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is</a:t>
            </a:r>
            <a:r>
              <a:rPr sz="2000" spc="5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not</a:t>
            </a:r>
            <a:r>
              <a:rPr sz="2000" spc="55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legally </a:t>
            </a:r>
            <a:r>
              <a:rPr sz="2000" dirty="0">
                <a:latin typeface="Arial"/>
                <a:cs typeface="Arial"/>
              </a:rPr>
              <a:t> required. </a:t>
            </a:r>
            <a:r>
              <a:rPr sz="2000" spc="-5" dirty="0">
                <a:latin typeface="Arial"/>
                <a:cs typeface="Arial"/>
              </a:rPr>
              <a:t>It </a:t>
            </a:r>
            <a:r>
              <a:rPr sz="2000" dirty="0">
                <a:latin typeface="Arial"/>
                <a:cs typeface="Arial"/>
              </a:rPr>
              <a:t>is desirable </a:t>
            </a:r>
            <a:r>
              <a:rPr sz="2000" spc="-5" dirty="0">
                <a:latin typeface="Arial"/>
                <a:cs typeface="Arial"/>
              </a:rPr>
              <a:t>that minimum </a:t>
            </a:r>
            <a:r>
              <a:rPr sz="2000" dirty="0">
                <a:latin typeface="Arial"/>
                <a:cs typeface="Arial"/>
              </a:rPr>
              <a:t>use of 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free </a:t>
            </a:r>
            <a:r>
              <a:rPr sz="2000" dirty="0">
                <a:latin typeface="Arial"/>
                <a:cs typeface="Arial"/>
              </a:rPr>
              <a:t>reserve or </a:t>
            </a:r>
            <a:r>
              <a:rPr sz="2000" spc="-5" dirty="0">
                <a:latin typeface="Arial"/>
                <a:cs typeface="Arial"/>
              </a:rPr>
              <a:t>divisible profits is </a:t>
            </a:r>
            <a:r>
              <a:rPr sz="2000" dirty="0">
                <a:latin typeface="Arial"/>
                <a:cs typeface="Arial"/>
              </a:rPr>
              <a:t>made </a:t>
            </a:r>
            <a:r>
              <a:rPr sz="2000" spc="-5" dirty="0">
                <a:latin typeface="Arial"/>
                <a:cs typeface="Arial"/>
              </a:rPr>
              <a:t>for this </a:t>
            </a:r>
            <a:r>
              <a:rPr sz="2000" spc="-5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purpose.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10869" y="5219700"/>
            <a:ext cx="12446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"/>
                <a:cs typeface="Arial"/>
              </a:rPr>
              <a:t>*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44269" y="5068570"/>
            <a:ext cx="5217795" cy="61341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>
              <a:lnSpc>
                <a:spcPts val="2230"/>
              </a:lnSpc>
              <a:spcBef>
                <a:spcPts val="315"/>
              </a:spcBef>
            </a:pPr>
            <a:r>
              <a:rPr sz="2000" spc="-5" dirty="0">
                <a:solidFill>
                  <a:srgbClr val="0033CC"/>
                </a:solidFill>
                <a:latin typeface="Arial"/>
                <a:cs typeface="Arial"/>
              </a:rPr>
              <a:t>Capital</a:t>
            </a:r>
            <a:r>
              <a:rPr sz="2000" spc="28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33CC"/>
                </a:solidFill>
                <a:latin typeface="Arial"/>
                <a:cs typeface="Arial"/>
              </a:rPr>
              <a:t>reserve</a:t>
            </a:r>
            <a:r>
              <a:rPr sz="2000" spc="28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33CC"/>
                </a:solidFill>
                <a:latin typeface="Arial"/>
                <a:cs typeface="Arial"/>
              </a:rPr>
              <a:t>(profit)</a:t>
            </a:r>
            <a:r>
              <a:rPr sz="2000" spc="27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33CC"/>
                </a:solidFill>
                <a:latin typeface="Arial"/>
                <a:cs typeface="Arial"/>
              </a:rPr>
              <a:t>can</a:t>
            </a:r>
            <a:r>
              <a:rPr sz="2000" spc="27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33CC"/>
                </a:solidFill>
                <a:latin typeface="Arial"/>
                <a:cs typeface="Arial"/>
              </a:rPr>
              <a:t>be</a:t>
            </a:r>
            <a:r>
              <a:rPr sz="2000" spc="28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33CC"/>
                </a:solidFill>
                <a:latin typeface="Arial"/>
                <a:cs typeface="Arial"/>
              </a:rPr>
              <a:t>used</a:t>
            </a:r>
            <a:r>
              <a:rPr sz="2000" spc="27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33CC"/>
                </a:solidFill>
                <a:latin typeface="Arial"/>
                <a:cs typeface="Arial"/>
              </a:rPr>
              <a:t>only</a:t>
            </a:r>
            <a:r>
              <a:rPr sz="2000" spc="27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33CC"/>
                </a:solidFill>
                <a:latin typeface="Arial"/>
                <a:cs typeface="Arial"/>
              </a:rPr>
              <a:t>if</a:t>
            </a:r>
            <a:r>
              <a:rPr sz="2000" spc="27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33CC"/>
                </a:solidFill>
                <a:latin typeface="Arial"/>
                <a:cs typeface="Arial"/>
              </a:rPr>
              <a:t>it </a:t>
            </a:r>
            <a:r>
              <a:rPr sz="2000" spc="-54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33CC"/>
                </a:solidFill>
                <a:latin typeface="Arial"/>
                <a:cs typeface="Arial"/>
              </a:rPr>
              <a:t>was</a:t>
            </a:r>
            <a:r>
              <a:rPr sz="2000" spc="-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33CC"/>
                </a:solidFill>
                <a:latin typeface="Arial"/>
                <a:cs typeface="Arial"/>
              </a:rPr>
              <a:t>realised</a:t>
            </a:r>
            <a:r>
              <a:rPr sz="2000" spc="-1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33CC"/>
                </a:solidFill>
                <a:latin typeface="Arial"/>
                <a:cs typeface="Arial"/>
              </a:rPr>
              <a:t>in</a:t>
            </a:r>
            <a:r>
              <a:rPr sz="2000" spc="-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33CC"/>
                </a:solidFill>
                <a:latin typeface="Arial"/>
                <a:cs typeface="Arial"/>
              </a:rPr>
              <a:t>cash.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lang="en-IN" spc="-5" smtClean="0"/>
              <a:t>NIRAV R GODA ,TCSC</a:t>
            </a:r>
            <a:endParaRPr spc="-5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fld id="{81D60167-4931-47E6-BA6A-407CBD079E47}" type="slidenum">
              <a:rPr dirty="0"/>
              <a:t>25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41550" y="337820"/>
            <a:ext cx="465328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Journal</a:t>
            </a:r>
            <a:r>
              <a:rPr sz="3200" spc="-35" dirty="0"/>
              <a:t> </a:t>
            </a:r>
            <a:r>
              <a:rPr sz="3200" spc="-5" dirty="0"/>
              <a:t>Entries</a:t>
            </a:r>
            <a:r>
              <a:rPr sz="3200" spc="-15" dirty="0"/>
              <a:t> </a:t>
            </a:r>
            <a:r>
              <a:rPr sz="3200" spc="-5" dirty="0"/>
              <a:t>(Contd.)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610869" y="1151890"/>
            <a:ext cx="7685405" cy="2402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6100" indent="-533400">
              <a:lnSpc>
                <a:spcPct val="100000"/>
              </a:lnSpc>
              <a:spcBef>
                <a:spcPts val="100"/>
              </a:spcBef>
              <a:buAutoNum type="arabicPeriod" startAt="8"/>
              <a:tabLst>
                <a:tab pos="545465" algn="l"/>
                <a:tab pos="546100" algn="l"/>
              </a:tabLst>
            </a:pPr>
            <a:r>
              <a:rPr sz="2000" b="1" dirty="0">
                <a:solidFill>
                  <a:srgbClr val="0033CC"/>
                </a:solidFill>
                <a:latin typeface="Arial"/>
                <a:cs typeface="Arial"/>
              </a:rPr>
              <a:t>For</a:t>
            </a:r>
            <a:r>
              <a:rPr sz="2000" b="1" spc="-1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arrangement</a:t>
            </a:r>
            <a:r>
              <a:rPr sz="2000" b="1" spc="-1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CC"/>
                </a:solidFill>
                <a:latin typeface="Arial"/>
                <a:cs typeface="Arial"/>
              </a:rPr>
              <a:t>of </a:t>
            </a: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bank </a:t>
            </a:r>
            <a:r>
              <a:rPr sz="2000" b="1" dirty="0">
                <a:solidFill>
                  <a:srgbClr val="0033CC"/>
                </a:solidFill>
                <a:latin typeface="Arial"/>
                <a:cs typeface="Arial"/>
              </a:rPr>
              <a:t>loan</a:t>
            </a: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 or bank overdraft,</a:t>
            </a:r>
            <a:r>
              <a:rPr sz="2000" b="1" spc="-1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if</a:t>
            </a:r>
            <a:r>
              <a:rPr sz="2000" b="1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required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0033CC"/>
              </a:buClr>
              <a:buFont typeface="Arial"/>
              <a:buAutoNum type="arabicPeriod" startAt="8"/>
            </a:pPr>
            <a:endParaRPr sz="2050">
              <a:latin typeface="Arial"/>
              <a:cs typeface="Arial"/>
            </a:endParaRPr>
          </a:p>
          <a:p>
            <a:pPr marL="545465">
              <a:lnSpc>
                <a:spcPct val="100000"/>
              </a:lnSpc>
              <a:tabLst>
                <a:tab pos="6031865" algn="l"/>
              </a:tabLst>
            </a:pPr>
            <a:r>
              <a:rPr sz="2000" spc="-5" dirty="0">
                <a:latin typeface="Arial"/>
                <a:cs typeface="Arial"/>
              </a:rPr>
              <a:t>Bank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A/c	</a:t>
            </a:r>
            <a:r>
              <a:rPr sz="2000" dirty="0">
                <a:latin typeface="Arial"/>
                <a:cs typeface="Arial"/>
              </a:rPr>
              <a:t>Dr.</a:t>
            </a:r>
            <a:endParaRPr sz="2000">
              <a:latin typeface="Arial"/>
              <a:cs typeface="Arial"/>
            </a:endParaRPr>
          </a:p>
          <a:p>
            <a:pPr marL="1460500">
              <a:lnSpc>
                <a:spcPct val="100000"/>
              </a:lnSpc>
              <a:spcBef>
                <a:spcPts val="950"/>
              </a:spcBef>
            </a:pPr>
            <a:r>
              <a:rPr sz="2000" spc="-5" dirty="0">
                <a:latin typeface="Arial"/>
                <a:cs typeface="Arial"/>
              </a:rPr>
              <a:t>To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Bank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Loan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or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Bank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Overdraft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A/c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800">
              <a:latin typeface="Arial"/>
              <a:cs typeface="Arial"/>
            </a:endParaRPr>
          </a:p>
          <a:p>
            <a:pPr marL="546100" indent="-533400">
              <a:lnSpc>
                <a:spcPct val="100000"/>
              </a:lnSpc>
              <a:buAutoNum type="arabicPeriod" startAt="9"/>
              <a:tabLst>
                <a:tab pos="545465" algn="l"/>
                <a:tab pos="546100" algn="l"/>
              </a:tabLst>
            </a:pPr>
            <a:r>
              <a:rPr sz="2000" b="1" dirty="0">
                <a:solidFill>
                  <a:srgbClr val="0033CC"/>
                </a:solidFill>
                <a:latin typeface="Arial"/>
                <a:cs typeface="Arial"/>
              </a:rPr>
              <a:t>For</a:t>
            </a:r>
            <a:r>
              <a:rPr sz="2000" b="1" spc="-1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33CC"/>
                </a:solidFill>
                <a:latin typeface="Arial"/>
                <a:cs typeface="Arial"/>
              </a:rPr>
              <a:t>payment</a:t>
            </a: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CC"/>
                </a:solidFill>
                <a:latin typeface="Arial"/>
                <a:cs typeface="Arial"/>
              </a:rPr>
              <a:t>to</a:t>
            </a:r>
            <a:r>
              <a:rPr sz="2000" b="1" spc="-1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Preference Shareholders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44269" y="3774440"/>
            <a:ext cx="3290570" cy="873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5080" indent="-457200">
              <a:lnSpc>
                <a:spcPct val="139200"/>
              </a:lnSpc>
              <a:spcBef>
                <a:spcPts val="100"/>
              </a:spcBef>
            </a:pPr>
            <a:r>
              <a:rPr sz="2000" dirty="0">
                <a:latin typeface="Arial"/>
                <a:cs typeface="Arial"/>
              </a:rPr>
              <a:t>Preference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Shareholders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A/c </a:t>
            </a:r>
            <a:r>
              <a:rPr sz="2000" spc="-54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To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Bank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A/c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30669" y="3893820"/>
            <a:ext cx="36512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"/>
                <a:cs typeface="Arial"/>
              </a:rPr>
              <a:t>Dr.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lang="en-IN" spc="-5" smtClean="0"/>
              <a:t>NIRAV R GODA ,TCSC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fld id="{81D60167-4931-47E6-BA6A-407CBD079E47}" type="slidenum">
              <a:rPr dirty="0"/>
              <a:t>26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5680" y="247650"/>
            <a:ext cx="7145020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56180" marR="5080" indent="-244348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Redemption</a:t>
            </a:r>
            <a:r>
              <a:rPr sz="3200" spc="-25" dirty="0"/>
              <a:t> </a:t>
            </a:r>
            <a:r>
              <a:rPr sz="3200" dirty="0"/>
              <a:t>of</a:t>
            </a:r>
            <a:r>
              <a:rPr sz="3200" spc="-25" dirty="0"/>
              <a:t> </a:t>
            </a:r>
            <a:r>
              <a:rPr sz="3200" dirty="0"/>
              <a:t>Preference</a:t>
            </a:r>
            <a:r>
              <a:rPr sz="3200" spc="-15" dirty="0"/>
              <a:t> </a:t>
            </a:r>
            <a:r>
              <a:rPr sz="3200" dirty="0"/>
              <a:t>Shares</a:t>
            </a:r>
            <a:r>
              <a:rPr sz="3200" spc="-15" dirty="0"/>
              <a:t> </a:t>
            </a:r>
            <a:r>
              <a:rPr sz="3200" dirty="0"/>
              <a:t>by </a:t>
            </a:r>
            <a:r>
              <a:rPr sz="3200" spc="-875" dirty="0"/>
              <a:t> </a:t>
            </a:r>
            <a:r>
              <a:rPr sz="3200" spc="-5" dirty="0"/>
              <a:t>Conversion</a:t>
            </a:r>
            <a:endParaRPr sz="32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49900"/>
              </a:lnSpc>
              <a:spcBef>
                <a:spcPts val="100"/>
              </a:spcBef>
              <a:buChar char="•"/>
              <a:tabLst>
                <a:tab pos="355600" algn="l"/>
              </a:tabLst>
            </a:pPr>
            <a:r>
              <a:rPr sz="2800" spc="-5" dirty="0"/>
              <a:t>Preference</a:t>
            </a:r>
            <a:r>
              <a:rPr sz="2800" dirty="0"/>
              <a:t> </a:t>
            </a:r>
            <a:r>
              <a:rPr sz="2800" spc="-5" dirty="0"/>
              <a:t>shares</a:t>
            </a:r>
            <a:r>
              <a:rPr sz="2800" dirty="0"/>
              <a:t> may</a:t>
            </a:r>
            <a:r>
              <a:rPr sz="2800" spc="5" dirty="0"/>
              <a:t> </a:t>
            </a:r>
            <a:r>
              <a:rPr sz="2800" spc="-5" dirty="0"/>
              <a:t>be</a:t>
            </a:r>
            <a:r>
              <a:rPr sz="2800" dirty="0"/>
              <a:t> </a:t>
            </a:r>
            <a:r>
              <a:rPr sz="2800" spc="-5" dirty="0"/>
              <a:t>redeemed</a:t>
            </a:r>
            <a:r>
              <a:rPr sz="2800" dirty="0"/>
              <a:t> </a:t>
            </a:r>
            <a:r>
              <a:rPr sz="2800" spc="-5" dirty="0"/>
              <a:t>by </a:t>
            </a:r>
            <a:r>
              <a:rPr sz="2800" dirty="0"/>
              <a:t> </a:t>
            </a:r>
            <a:r>
              <a:rPr sz="2800" spc="-5" dirty="0"/>
              <a:t>conversion into equity shares. Such preference </a:t>
            </a:r>
            <a:r>
              <a:rPr sz="2800" dirty="0"/>
              <a:t> shares</a:t>
            </a:r>
            <a:r>
              <a:rPr sz="2800" spc="-10" dirty="0"/>
              <a:t> </a:t>
            </a:r>
            <a:r>
              <a:rPr sz="2800" dirty="0"/>
              <a:t>are</a:t>
            </a:r>
            <a:r>
              <a:rPr sz="2800" spc="-5" dirty="0"/>
              <a:t> Convertible</a:t>
            </a:r>
            <a:r>
              <a:rPr sz="2800" spc="-10" dirty="0"/>
              <a:t> </a:t>
            </a:r>
            <a:r>
              <a:rPr sz="2800" spc="-5" dirty="0"/>
              <a:t>Preference Shares.</a:t>
            </a:r>
            <a:endParaRPr sz="2800"/>
          </a:p>
          <a:p>
            <a:pPr marL="355600" marR="7620" indent="-342900" algn="just">
              <a:lnSpc>
                <a:spcPct val="149900"/>
              </a:lnSpc>
              <a:spcBef>
                <a:spcPts val="705"/>
              </a:spcBef>
              <a:buChar char="•"/>
              <a:tabLst>
                <a:tab pos="355600" algn="l"/>
              </a:tabLst>
            </a:pPr>
            <a:r>
              <a:rPr sz="2800" spc="-5" dirty="0">
                <a:solidFill>
                  <a:srgbClr val="0033CC"/>
                </a:solidFill>
              </a:rPr>
              <a:t>When</a:t>
            </a:r>
            <a:r>
              <a:rPr sz="2800" spc="750" dirty="0">
                <a:solidFill>
                  <a:srgbClr val="0033CC"/>
                </a:solidFill>
              </a:rPr>
              <a:t> </a:t>
            </a:r>
            <a:r>
              <a:rPr sz="2800" spc="-5" dirty="0">
                <a:solidFill>
                  <a:srgbClr val="0033CC"/>
                </a:solidFill>
              </a:rPr>
              <a:t>Preference</a:t>
            </a:r>
            <a:r>
              <a:rPr sz="2800" spc="750" dirty="0">
                <a:solidFill>
                  <a:srgbClr val="0033CC"/>
                </a:solidFill>
              </a:rPr>
              <a:t> </a:t>
            </a:r>
            <a:r>
              <a:rPr sz="2800" spc="-5" dirty="0">
                <a:solidFill>
                  <a:srgbClr val="0033CC"/>
                </a:solidFill>
              </a:rPr>
              <a:t>shares</a:t>
            </a:r>
            <a:r>
              <a:rPr sz="2800" spc="755" dirty="0">
                <a:solidFill>
                  <a:srgbClr val="0033CC"/>
                </a:solidFill>
              </a:rPr>
              <a:t> </a:t>
            </a:r>
            <a:r>
              <a:rPr sz="2800" dirty="0">
                <a:solidFill>
                  <a:srgbClr val="0033CC"/>
                </a:solidFill>
              </a:rPr>
              <a:t>are</a:t>
            </a:r>
            <a:r>
              <a:rPr sz="2800" spc="740" dirty="0">
                <a:solidFill>
                  <a:srgbClr val="0033CC"/>
                </a:solidFill>
              </a:rPr>
              <a:t> </a:t>
            </a:r>
            <a:r>
              <a:rPr sz="2800" spc="-5" dirty="0">
                <a:solidFill>
                  <a:srgbClr val="0033CC"/>
                </a:solidFill>
              </a:rPr>
              <a:t>redeemed</a:t>
            </a:r>
            <a:r>
              <a:rPr sz="2800" spc="755" dirty="0">
                <a:solidFill>
                  <a:srgbClr val="0033CC"/>
                </a:solidFill>
              </a:rPr>
              <a:t> </a:t>
            </a:r>
            <a:r>
              <a:rPr sz="2800" spc="-5" dirty="0">
                <a:solidFill>
                  <a:srgbClr val="0033CC"/>
                </a:solidFill>
              </a:rPr>
              <a:t>by </a:t>
            </a:r>
            <a:r>
              <a:rPr sz="2800" spc="-770" dirty="0">
                <a:solidFill>
                  <a:srgbClr val="0033CC"/>
                </a:solidFill>
              </a:rPr>
              <a:t> </a:t>
            </a:r>
            <a:r>
              <a:rPr sz="2800" spc="-5" dirty="0">
                <a:solidFill>
                  <a:srgbClr val="0033CC"/>
                </a:solidFill>
              </a:rPr>
              <a:t>conversion, there is no need </a:t>
            </a:r>
            <a:r>
              <a:rPr sz="2800" dirty="0">
                <a:solidFill>
                  <a:srgbClr val="0033CC"/>
                </a:solidFill>
              </a:rPr>
              <a:t>to </a:t>
            </a:r>
            <a:r>
              <a:rPr sz="2800" spc="-5" dirty="0">
                <a:solidFill>
                  <a:srgbClr val="0033CC"/>
                </a:solidFill>
              </a:rPr>
              <a:t>create Capital </a:t>
            </a:r>
            <a:r>
              <a:rPr sz="2800" dirty="0">
                <a:solidFill>
                  <a:srgbClr val="0033CC"/>
                </a:solidFill>
              </a:rPr>
              <a:t> </a:t>
            </a:r>
            <a:r>
              <a:rPr sz="2800" spc="-5" dirty="0">
                <a:solidFill>
                  <a:srgbClr val="0033CC"/>
                </a:solidFill>
              </a:rPr>
              <a:t>Redemption</a:t>
            </a:r>
            <a:r>
              <a:rPr sz="2800" spc="-10" dirty="0">
                <a:solidFill>
                  <a:srgbClr val="0033CC"/>
                </a:solidFill>
              </a:rPr>
              <a:t> </a:t>
            </a:r>
            <a:r>
              <a:rPr sz="2800" spc="-5" dirty="0">
                <a:solidFill>
                  <a:srgbClr val="0033CC"/>
                </a:solidFill>
              </a:rPr>
              <a:t>Reserve.</a:t>
            </a:r>
            <a:endParaRPr sz="28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lang="en-IN" spc="-5" smtClean="0"/>
              <a:t>NIRAV R GODA ,TCSC</a:t>
            </a:r>
            <a:endParaRPr spc="-5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fld id="{81D60167-4931-47E6-BA6A-407CBD079E47}" type="slidenum">
              <a:rPr dirty="0"/>
              <a:t>27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23569" y="368300"/>
            <a:ext cx="789114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10" dirty="0"/>
              <a:t>Journal</a:t>
            </a:r>
            <a:r>
              <a:rPr sz="2800" spc="-5" dirty="0"/>
              <a:t> Entries</a:t>
            </a:r>
            <a:r>
              <a:rPr sz="2800" spc="-10" dirty="0"/>
              <a:t> </a:t>
            </a:r>
            <a:r>
              <a:rPr sz="2800" spc="-5" dirty="0"/>
              <a:t>for</a:t>
            </a:r>
            <a:r>
              <a:rPr sz="2800" spc="-10" dirty="0"/>
              <a:t> </a:t>
            </a:r>
            <a:r>
              <a:rPr sz="2800" spc="-5" dirty="0"/>
              <a:t>Redemption</a:t>
            </a:r>
            <a:r>
              <a:rPr sz="2800" spc="-10" dirty="0"/>
              <a:t> by</a:t>
            </a:r>
            <a:r>
              <a:rPr sz="2800" spc="-40" dirty="0"/>
              <a:t> </a:t>
            </a:r>
            <a:r>
              <a:rPr sz="2800" spc="-10" dirty="0"/>
              <a:t>Conversion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612140" y="1149350"/>
            <a:ext cx="423545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45465" algn="l"/>
              </a:tabLst>
            </a:pPr>
            <a:r>
              <a:rPr sz="2200" b="1" dirty="0">
                <a:solidFill>
                  <a:srgbClr val="0033CC"/>
                </a:solidFill>
                <a:latin typeface="Arial"/>
                <a:cs typeface="Arial"/>
              </a:rPr>
              <a:t>1.	</a:t>
            </a:r>
            <a:r>
              <a:rPr sz="2200" b="1" spc="-5" dirty="0">
                <a:solidFill>
                  <a:srgbClr val="0033CC"/>
                </a:solidFill>
                <a:latin typeface="Arial"/>
                <a:cs typeface="Arial"/>
              </a:rPr>
              <a:t>For</a:t>
            </a:r>
            <a:r>
              <a:rPr sz="2200" b="1" spc="-3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33CC"/>
                </a:solidFill>
                <a:latin typeface="Arial"/>
                <a:cs typeface="Arial"/>
              </a:rPr>
              <a:t>making</a:t>
            </a:r>
            <a:r>
              <a:rPr sz="2200" b="1" spc="-1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33CC"/>
                </a:solidFill>
                <a:latin typeface="Arial"/>
                <a:cs typeface="Arial"/>
              </a:rPr>
              <a:t>due</a:t>
            </a:r>
            <a:r>
              <a:rPr sz="2200" b="1" spc="-2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33CC"/>
                </a:solidFill>
                <a:latin typeface="Arial"/>
                <a:cs typeface="Arial"/>
              </a:rPr>
              <a:t>redemption</a:t>
            </a:r>
            <a:endParaRPr sz="2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45539" y="1625600"/>
            <a:ext cx="4854575" cy="2150110"/>
          </a:xfrm>
          <a:prstGeom prst="rect">
            <a:avLst/>
          </a:prstGeom>
        </p:spPr>
        <p:txBody>
          <a:bodyPr vert="horz" wrap="square" lIns="0" tIns="133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0"/>
              </a:spcBef>
            </a:pPr>
            <a:r>
              <a:rPr sz="2000" spc="-5" dirty="0">
                <a:latin typeface="Arial"/>
                <a:cs typeface="Arial"/>
              </a:rPr>
              <a:t>Pref.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Share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Capital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A/c</a:t>
            </a:r>
            <a:endParaRPr sz="2000">
              <a:latin typeface="Arial"/>
              <a:cs typeface="Arial"/>
            </a:endParaRPr>
          </a:p>
          <a:p>
            <a:pPr marL="469900" marR="5080" indent="-457200">
              <a:lnSpc>
                <a:spcPct val="139200"/>
              </a:lnSpc>
              <a:spcBef>
                <a:spcPts val="10"/>
              </a:spcBef>
            </a:pPr>
            <a:r>
              <a:rPr sz="2000" spc="-5" dirty="0">
                <a:latin typeface="Arial"/>
                <a:cs typeface="Arial"/>
              </a:rPr>
              <a:t>*Prem. </a:t>
            </a:r>
            <a:r>
              <a:rPr sz="2000" dirty="0">
                <a:latin typeface="Arial"/>
                <a:cs typeface="Arial"/>
              </a:rPr>
              <a:t>On </a:t>
            </a:r>
            <a:r>
              <a:rPr sz="2000" spc="-5" dirty="0">
                <a:latin typeface="Arial"/>
                <a:cs typeface="Arial"/>
              </a:rPr>
              <a:t>Redemption </a:t>
            </a:r>
            <a:r>
              <a:rPr sz="2000" dirty="0">
                <a:latin typeface="Arial"/>
                <a:cs typeface="Arial"/>
              </a:rPr>
              <a:t>of </a:t>
            </a:r>
            <a:r>
              <a:rPr sz="2000" spc="-5" dirty="0">
                <a:latin typeface="Arial"/>
                <a:cs typeface="Arial"/>
              </a:rPr>
              <a:t>Pref. </a:t>
            </a:r>
            <a:r>
              <a:rPr sz="2000" dirty="0">
                <a:latin typeface="Arial"/>
                <a:cs typeface="Arial"/>
              </a:rPr>
              <a:t>Shares </a:t>
            </a:r>
            <a:r>
              <a:rPr sz="2000" spc="-5" dirty="0">
                <a:latin typeface="Arial"/>
                <a:cs typeface="Arial"/>
              </a:rPr>
              <a:t>A/c </a:t>
            </a:r>
            <a:r>
              <a:rPr sz="2000" spc="-54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To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Preference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Shareholders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A/c</a:t>
            </a:r>
            <a:endParaRPr sz="2000">
              <a:latin typeface="Arial"/>
              <a:cs typeface="Arial"/>
            </a:endParaRPr>
          </a:p>
          <a:p>
            <a:pPr marL="12700" marR="464184">
              <a:lnSpc>
                <a:spcPct val="139200"/>
              </a:lnSpc>
              <a:spcBef>
                <a:spcPts val="5"/>
              </a:spcBef>
            </a:pPr>
            <a:r>
              <a:rPr sz="2000" dirty="0">
                <a:latin typeface="Arial"/>
                <a:cs typeface="Arial"/>
              </a:rPr>
              <a:t>*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If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preference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shares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are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redeemed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at </a:t>
            </a:r>
            <a:r>
              <a:rPr sz="2000" spc="-54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premium.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84340" y="1746250"/>
            <a:ext cx="36512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"/>
                <a:cs typeface="Arial"/>
              </a:rPr>
              <a:t>Dr.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lang="en-IN" spc="-5" smtClean="0"/>
              <a:t>NIRAV R GODA ,TCSC</a:t>
            </a:r>
            <a:endParaRPr spc="-5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fld id="{81D60167-4931-47E6-BA6A-407CBD079E47}" type="slidenum">
              <a:rPr dirty="0"/>
              <a:t>28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23569" y="368300"/>
            <a:ext cx="789114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10" dirty="0"/>
              <a:t>Journal</a:t>
            </a:r>
            <a:r>
              <a:rPr sz="2800" spc="-5" dirty="0"/>
              <a:t> Entries</a:t>
            </a:r>
            <a:r>
              <a:rPr sz="2800" spc="-10" dirty="0"/>
              <a:t> </a:t>
            </a:r>
            <a:r>
              <a:rPr sz="2800" spc="-5" dirty="0"/>
              <a:t>for</a:t>
            </a:r>
            <a:r>
              <a:rPr sz="2800" spc="-10" dirty="0"/>
              <a:t> </a:t>
            </a:r>
            <a:r>
              <a:rPr sz="2800" spc="-5" dirty="0"/>
              <a:t>Redemption</a:t>
            </a:r>
            <a:r>
              <a:rPr sz="2800" spc="-10" dirty="0"/>
              <a:t> by</a:t>
            </a:r>
            <a:r>
              <a:rPr sz="2800" spc="-40" dirty="0"/>
              <a:t> </a:t>
            </a:r>
            <a:r>
              <a:rPr sz="2800" spc="-10" dirty="0"/>
              <a:t>Conversion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612140" y="1149350"/>
            <a:ext cx="6537325" cy="1962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6100" indent="-533400">
              <a:lnSpc>
                <a:spcPct val="100000"/>
              </a:lnSpc>
              <a:spcBef>
                <a:spcPts val="100"/>
              </a:spcBef>
              <a:buAutoNum type="arabicPeriod" startAt="2"/>
              <a:tabLst>
                <a:tab pos="545465" algn="l"/>
                <a:tab pos="546100" algn="l"/>
              </a:tabLst>
            </a:pPr>
            <a:r>
              <a:rPr sz="2200" b="1" spc="-5" dirty="0">
                <a:solidFill>
                  <a:srgbClr val="0033CC"/>
                </a:solidFill>
                <a:latin typeface="Arial"/>
                <a:cs typeface="Arial"/>
              </a:rPr>
              <a:t>For</a:t>
            </a:r>
            <a:r>
              <a:rPr sz="2200" b="1" spc="-1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33CC"/>
                </a:solidFill>
                <a:latin typeface="Arial"/>
                <a:cs typeface="Arial"/>
              </a:rPr>
              <a:t>issue of equity</a:t>
            </a:r>
            <a:r>
              <a:rPr sz="2200" b="1" spc="-3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33CC"/>
                </a:solidFill>
                <a:latin typeface="Arial"/>
                <a:cs typeface="Arial"/>
              </a:rPr>
              <a:t>shares</a:t>
            </a:r>
            <a:r>
              <a:rPr sz="2200" b="1" spc="-1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33CC"/>
                </a:solidFill>
                <a:latin typeface="Arial"/>
                <a:cs typeface="Arial"/>
              </a:rPr>
              <a:t>at par</a:t>
            </a:r>
            <a:endParaRPr sz="2200">
              <a:latin typeface="Arial"/>
              <a:cs typeface="Arial"/>
            </a:endParaRPr>
          </a:p>
          <a:p>
            <a:pPr marL="546100">
              <a:lnSpc>
                <a:spcPct val="100000"/>
              </a:lnSpc>
              <a:spcBef>
                <a:spcPts val="2060"/>
              </a:spcBef>
              <a:tabLst>
                <a:tab pos="6184265" algn="l"/>
              </a:tabLst>
            </a:pPr>
            <a:r>
              <a:rPr sz="2000" spc="-5" dirty="0">
                <a:latin typeface="Arial"/>
                <a:cs typeface="Arial"/>
              </a:rPr>
              <a:t>P</a:t>
            </a:r>
            <a:r>
              <a:rPr sz="2000" dirty="0">
                <a:latin typeface="Arial"/>
                <a:cs typeface="Arial"/>
              </a:rPr>
              <a:t>r</a:t>
            </a:r>
            <a:r>
              <a:rPr sz="2000" spc="5" dirty="0">
                <a:latin typeface="Arial"/>
                <a:cs typeface="Arial"/>
              </a:rPr>
              <a:t>e</a:t>
            </a:r>
            <a:r>
              <a:rPr sz="2000" spc="-10" dirty="0">
                <a:latin typeface="Arial"/>
                <a:cs typeface="Arial"/>
              </a:rPr>
              <a:t>f</a:t>
            </a:r>
            <a:r>
              <a:rPr sz="2000" spc="5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r</a:t>
            </a:r>
            <a:r>
              <a:rPr sz="2000" spc="5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n</a:t>
            </a:r>
            <a:r>
              <a:rPr sz="2000" spc="5" dirty="0">
                <a:latin typeface="Arial"/>
                <a:cs typeface="Arial"/>
              </a:rPr>
              <a:t>c</a:t>
            </a:r>
            <a:r>
              <a:rPr sz="2000" dirty="0">
                <a:latin typeface="Arial"/>
                <a:cs typeface="Arial"/>
              </a:rPr>
              <a:t>e </a:t>
            </a:r>
            <a:r>
              <a:rPr sz="2000" spc="-5" dirty="0">
                <a:latin typeface="Arial"/>
                <a:cs typeface="Arial"/>
              </a:rPr>
              <a:t>Sh</a:t>
            </a:r>
            <a:r>
              <a:rPr sz="2000" spc="5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r</a:t>
            </a:r>
            <a:r>
              <a:rPr sz="2000" spc="5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h</a:t>
            </a:r>
            <a:r>
              <a:rPr sz="2000" spc="5" dirty="0">
                <a:latin typeface="Arial"/>
                <a:cs typeface="Arial"/>
              </a:rPr>
              <a:t>o</a:t>
            </a:r>
            <a:r>
              <a:rPr sz="2000" dirty="0">
                <a:latin typeface="Arial"/>
                <a:cs typeface="Arial"/>
              </a:rPr>
              <a:t>l</a:t>
            </a:r>
            <a:r>
              <a:rPr sz="2000" spc="-5" dirty="0">
                <a:latin typeface="Arial"/>
                <a:cs typeface="Arial"/>
              </a:rPr>
              <a:t>d</a:t>
            </a:r>
            <a:r>
              <a:rPr sz="2000" spc="5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rs </a:t>
            </a:r>
            <a:r>
              <a:rPr sz="2000" spc="-5" dirty="0">
                <a:latin typeface="Arial"/>
                <a:cs typeface="Arial"/>
              </a:rPr>
              <a:t>A</a:t>
            </a:r>
            <a:r>
              <a:rPr sz="2000" spc="-10" dirty="0">
                <a:latin typeface="Arial"/>
                <a:cs typeface="Arial"/>
              </a:rPr>
              <a:t>/</a:t>
            </a:r>
            <a:r>
              <a:rPr sz="2000" dirty="0">
                <a:latin typeface="Arial"/>
                <a:cs typeface="Arial"/>
              </a:rPr>
              <a:t>c	Dr.</a:t>
            </a:r>
            <a:endParaRPr sz="2000">
              <a:latin typeface="Arial"/>
              <a:cs typeface="Arial"/>
            </a:endParaRPr>
          </a:p>
          <a:p>
            <a:pPr marL="1003300">
              <a:lnSpc>
                <a:spcPct val="100000"/>
              </a:lnSpc>
              <a:spcBef>
                <a:spcPts val="950"/>
              </a:spcBef>
            </a:pPr>
            <a:r>
              <a:rPr sz="2000" spc="-5" dirty="0">
                <a:latin typeface="Arial"/>
                <a:cs typeface="Arial"/>
              </a:rPr>
              <a:t>To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Equity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Share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Capital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A/c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Arial"/>
              <a:cs typeface="Arial"/>
            </a:endParaRPr>
          </a:p>
          <a:p>
            <a:pPr marL="546100" indent="-533400">
              <a:lnSpc>
                <a:spcPct val="100000"/>
              </a:lnSpc>
              <a:buAutoNum type="arabicPeriod" startAt="3"/>
              <a:tabLst>
                <a:tab pos="545465" algn="l"/>
                <a:tab pos="546100" algn="l"/>
              </a:tabLst>
            </a:pPr>
            <a:r>
              <a:rPr sz="2200" b="1" spc="-5" dirty="0">
                <a:solidFill>
                  <a:srgbClr val="0033CC"/>
                </a:solidFill>
                <a:latin typeface="Arial"/>
                <a:cs typeface="Arial"/>
              </a:rPr>
              <a:t>For</a:t>
            </a:r>
            <a:r>
              <a:rPr sz="2200" b="1" spc="-1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33CC"/>
                </a:solidFill>
                <a:latin typeface="Arial"/>
                <a:cs typeface="Arial"/>
              </a:rPr>
              <a:t>issue of equity</a:t>
            </a:r>
            <a:r>
              <a:rPr sz="2200" b="1" spc="-3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33CC"/>
                </a:solidFill>
                <a:latin typeface="Arial"/>
                <a:cs typeface="Arial"/>
              </a:rPr>
              <a:t>shares</a:t>
            </a:r>
            <a:r>
              <a:rPr sz="2200" b="1" spc="-1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33CC"/>
                </a:solidFill>
                <a:latin typeface="Arial"/>
                <a:cs typeface="Arial"/>
              </a:rPr>
              <a:t>at premium</a:t>
            </a:r>
            <a:endParaRPr sz="2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45539" y="3225800"/>
            <a:ext cx="3601720" cy="13004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marR="5080" indent="-457200">
              <a:lnSpc>
                <a:spcPct val="1394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Preference</a:t>
            </a:r>
            <a:r>
              <a:rPr sz="2000" spc="9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Shareholders</a:t>
            </a:r>
            <a:r>
              <a:rPr sz="2000" spc="9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A/c 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To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Equity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Share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Capital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A/c </a:t>
            </a:r>
            <a:r>
              <a:rPr sz="2000" spc="-54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To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Securities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Premium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A/c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84340" y="3346450"/>
            <a:ext cx="36512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"/>
                <a:cs typeface="Arial"/>
              </a:rPr>
              <a:t>Dr.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lang="en-IN" spc="-5" smtClean="0"/>
              <a:t>NIRAV R GODA ,TCSC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fld id="{81D60167-4931-47E6-BA6A-407CBD079E47}" type="slidenum">
              <a:rPr dirty="0"/>
              <a:t>29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45589" y="284479"/>
            <a:ext cx="604266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/>
              <a:t>Issue</a:t>
            </a:r>
            <a:r>
              <a:rPr sz="4400" spc="-25" dirty="0"/>
              <a:t> </a:t>
            </a:r>
            <a:r>
              <a:rPr sz="4400" spc="-5" dirty="0"/>
              <a:t>of</a:t>
            </a:r>
            <a:r>
              <a:rPr sz="4400" spc="-25" dirty="0"/>
              <a:t> </a:t>
            </a:r>
            <a:r>
              <a:rPr sz="4400" spc="-10" dirty="0"/>
              <a:t>Bonus</a:t>
            </a:r>
            <a:r>
              <a:rPr sz="4400" spc="-35" dirty="0"/>
              <a:t> </a:t>
            </a:r>
            <a:r>
              <a:rPr sz="4400" spc="-5" dirty="0"/>
              <a:t>Shares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176019"/>
            <a:ext cx="8065770" cy="4592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7620" indent="-342900" algn="just">
              <a:lnSpc>
                <a:spcPct val="149900"/>
              </a:lnSpc>
              <a:spcBef>
                <a:spcPts val="100"/>
              </a:spcBef>
              <a:buChar char="•"/>
              <a:tabLst>
                <a:tab pos="355600" algn="l"/>
              </a:tabLst>
            </a:pPr>
            <a:r>
              <a:rPr sz="2800" spc="-5" dirty="0">
                <a:latin typeface="Arial"/>
                <a:cs typeface="Arial"/>
              </a:rPr>
              <a:t>Capital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Redemption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Reserve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(CRR)</a:t>
            </a:r>
            <a:r>
              <a:rPr sz="2800" spc="-5" dirty="0">
                <a:latin typeface="Arial"/>
                <a:cs typeface="Arial"/>
              </a:rPr>
              <a:t> and 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Securities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Premium</a:t>
            </a:r>
            <a:r>
              <a:rPr sz="2800" dirty="0">
                <a:latin typeface="Arial"/>
                <a:cs typeface="Arial"/>
              </a:rPr>
              <a:t> can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be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used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for</a:t>
            </a:r>
            <a:r>
              <a:rPr sz="2800" spc="76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issue</a:t>
            </a:r>
            <a:r>
              <a:rPr sz="2800" spc="78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of </a:t>
            </a:r>
            <a:r>
              <a:rPr sz="2800" spc="-76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fully</a:t>
            </a:r>
            <a:r>
              <a:rPr sz="2800" spc="-2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paid bonus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shares.</a:t>
            </a:r>
            <a:endParaRPr sz="2800">
              <a:latin typeface="Arial"/>
              <a:cs typeface="Arial"/>
            </a:endParaRPr>
          </a:p>
          <a:p>
            <a:pPr marL="355600" marR="5080" indent="-342900" algn="just">
              <a:lnSpc>
                <a:spcPct val="149900"/>
              </a:lnSpc>
              <a:spcBef>
                <a:spcPts val="705"/>
              </a:spcBef>
              <a:buChar char="•"/>
              <a:tabLst>
                <a:tab pos="355600" algn="l"/>
              </a:tabLst>
            </a:pPr>
            <a:r>
              <a:rPr sz="2800" spc="-5" dirty="0">
                <a:solidFill>
                  <a:srgbClr val="0033CC"/>
                </a:solidFill>
                <a:latin typeface="Arial"/>
                <a:cs typeface="Arial"/>
              </a:rPr>
              <a:t>Free </a:t>
            </a:r>
            <a:r>
              <a:rPr sz="2800" dirty="0">
                <a:solidFill>
                  <a:srgbClr val="0033CC"/>
                </a:solidFill>
                <a:latin typeface="Arial"/>
                <a:cs typeface="Arial"/>
              </a:rPr>
              <a:t>reserves </a:t>
            </a:r>
            <a:r>
              <a:rPr sz="2800" spc="-5" dirty="0">
                <a:solidFill>
                  <a:srgbClr val="0033CC"/>
                </a:solidFill>
                <a:latin typeface="Arial"/>
                <a:cs typeface="Arial"/>
              </a:rPr>
              <a:t>and surplus </a:t>
            </a:r>
            <a:r>
              <a:rPr sz="2800" dirty="0">
                <a:solidFill>
                  <a:srgbClr val="0033CC"/>
                </a:solidFill>
                <a:latin typeface="Arial"/>
                <a:cs typeface="Arial"/>
              </a:rPr>
              <a:t>can </a:t>
            </a:r>
            <a:r>
              <a:rPr sz="2800" spc="-5" dirty="0">
                <a:solidFill>
                  <a:srgbClr val="0033CC"/>
                </a:solidFill>
                <a:latin typeface="Arial"/>
                <a:cs typeface="Arial"/>
              </a:rPr>
              <a:t>be used </a:t>
            </a:r>
            <a:r>
              <a:rPr sz="2800" dirty="0">
                <a:solidFill>
                  <a:srgbClr val="0033CC"/>
                </a:solidFill>
                <a:latin typeface="Arial"/>
                <a:cs typeface="Arial"/>
              </a:rPr>
              <a:t>to </a:t>
            </a:r>
            <a:r>
              <a:rPr sz="2800" spc="-5" dirty="0">
                <a:solidFill>
                  <a:srgbClr val="0033CC"/>
                </a:solidFill>
                <a:latin typeface="Arial"/>
                <a:cs typeface="Arial"/>
              </a:rPr>
              <a:t>pay </a:t>
            </a:r>
            <a:r>
              <a:rPr sz="280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0033CC"/>
                </a:solidFill>
                <a:latin typeface="Arial"/>
                <a:cs typeface="Arial"/>
              </a:rPr>
              <a:t>bonus </a:t>
            </a:r>
            <a:r>
              <a:rPr sz="2800" dirty="0">
                <a:solidFill>
                  <a:srgbClr val="0033CC"/>
                </a:solidFill>
                <a:latin typeface="Arial"/>
                <a:cs typeface="Arial"/>
              </a:rPr>
              <a:t>to </a:t>
            </a:r>
            <a:r>
              <a:rPr sz="2800" spc="-5" dirty="0">
                <a:solidFill>
                  <a:srgbClr val="0033CC"/>
                </a:solidFill>
                <a:latin typeface="Arial"/>
                <a:cs typeface="Arial"/>
              </a:rPr>
              <a:t>shareholders </a:t>
            </a:r>
            <a:r>
              <a:rPr sz="2800" u="heavy" spc="-5" dirty="0">
                <a:solidFill>
                  <a:srgbClr val="0033CC"/>
                </a:solidFill>
                <a:uFill>
                  <a:solidFill>
                    <a:srgbClr val="0033CC"/>
                  </a:solidFill>
                </a:uFill>
                <a:latin typeface="Arial"/>
                <a:cs typeface="Arial"/>
              </a:rPr>
              <a:t>either</a:t>
            </a:r>
            <a:r>
              <a:rPr sz="2800" spc="-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CC"/>
                </a:solidFill>
                <a:latin typeface="Arial"/>
                <a:cs typeface="Arial"/>
              </a:rPr>
              <a:t>to </a:t>
            </a:r>
            <a:r>
              <a:rPr sz="2800" spc="-5" dirty="0">
                <a:solidFill>
                  <a:srgbClr val="0033CC"/>
                </a:solidFill>
                <a:latin typeface="Arial"/>
                <a:cs typeface="Arial"/>
              </a:rPr>
              <a:t>issue fully paid </a:t>
            </a:r>
            <a:r>
              <a:rPr sz="280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0033CC"/>
                </a:solidFill>
                <a:latin typeface="Arial"/>
                <a:cs typeface="Arial"/>
              </a:rPr>
              <a:t>bonus</a:t>
            </a:r>
            <a:r>
              <a:rPr sz="2800" dirty="0">
                <a:solidFill>
                  <a:srgbClr val="0033CC"/>
                </a:solidFill>
                <a:latin typeface="Arial"/>
                <a:cs typeface="Arial"/>
              </a:rPr>
              <a:t> shares</a:t>
            </a:r>
            <a:r>
              <a:rPr sz="2800" spc="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800" u="heavy" spc="-5" dirty="0">
                <a:solidFill>
                  <a:srgbClr val="0033CC"/>
                </a:solidFill>
                <a:uFill>
                  <a:solidFill>
                    <a:srgbClr val="0033CC"/>
                  </a:solidFill>
                </a:uFill>
                <a:latin typeface="Arial"/>
                <a:cs typeface="Arial"/>
              </a:rPr>
              <a:t>or</a:t>
            </a:r>
            <a:r>
              <a:rPr sz="2800" dirty="0">
                <a:solidFill>
                  <a:srgbClr val="0033CC"/>
                </a:solidFill>
                <a:latin typeface="Arial"/>
                <a:cs typeface="Arial"/>
              </a:rPr>
              <a:t> to</a:t>
            </a:r>
            <a:r>
              <a:rPr sz="2800" spc="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CC"/>
                </a:solidFill>
                <a:latin typeface="Arial"/>
                <a:cs typeface="Arial"/>
              </a:rPr>
              <a:t>make</a:t>
            </a:r>
            <a:r>
              <a:rPr sz="2800" spc="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0033CC"/>
                </a:solidFill>
                <a:latin typeface="Arial"/>
                <a:cs typeface="Arial"/>
              </a:rPr>
              <a:t>existing</a:t>
            </a:r>
            <a:r>
              <a:rPr sz="280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0033CC"/>
                </a:solidFill>
                <a:latin typeface="Arial"/>
                <a:cs typeface="Arial"/>
              </a:rPr>
              <a:t>partly</a:t>
            </a:r>
            <a:r>
              <a:rPr sz="280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0033CC"/>
                </a:solidFill>
                <a:latin typeface="Arial"/>
                <a:cs typeface="Arial"/>
              </a:rPr>
              <a:t>paid </a:t>
            </a:r>
            <a:r>
              <a:rPr sz="2800" spc="-76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33CC"/>
                </a:solidFill>
                <a:latin typeface="Arial"/>
                <a:cs typeface="Arial"/>
              </a:rPr>
              <a:t>shares</a:t>
            </a:r>
            <a:r>
              <a:rPr sz="2800" spc="-1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0033CC"/>
                </a:solidFill>
                <a:latin typeface="Arial"/>
                <a:cs typeface="Arial"/>
              </a:rPr>
              <a:t>as</a:t>
            </a:r>
            <a:r>
              <a:rPr sz="2800" spc="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0033CC"/>
                </a:solidFill>
                <a:latin typeface="Arial"/>
                <a:cs typeface="Arial"/>
              </a:rPr>
              <a:t>fully</a:t>
            </a:r>
            <a:r>
              <a:rPr sz="2800" spc="-1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0033CC"/>
                </a:solidFill>
                <a:latin typeface="Arial"/>
                <a:cs typeface="Arial"/>
              </a:rPr>
              <a:t>paid</a:t>
            </a:r>
            <a:r>
              <a:rPr sz="2800" spc="-1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0033CC"/>
                </a:solidFill>
                <a:latin typeface="Arial"/>
                <a:cs typeface="Arial"/>
              </a:rPr>
              <a:t>up.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fld id="{81D60167-4931-47E6-BA6A-407CBD079E47}" type="slidenum">
              <a:rPr dirty="0"/>
              <a:t>3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8230" y="391159"/>
            <a:ext cx="6982459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277485" algn="l"/>
              </a:tabLst>
            </a:pPr>
            <a:r>
              <a:rPr sz="4000" spc="-15" dirty="0">
                <a:solidFill>
                  <a:srgbClr val="009999"/>
                </a:solidFill>
              </a:rPr>
              <a:t>Types</a:t>
            </a:r>
            <a:r>
              <a:rPr sz="4000" dirty="0">
                <a:solidFill>
                  <a:srgbClr val="009999"/>
                </a:solidFill>
              </a:rPr>
              <a:t> </a:t>
            </a:r>
            <a:r>
              <a:rPr sz="4000" spc="-5" dirty="0">
                <a:solidFill>
                  <a:srgbClr val="009999"/>
                </a:solidFill>
              </a:rPr>
              <a:t>of</a:t>
            </a:r>
            <a:r>
              <a:rPr sz="4000" spc="5" dirty="0">
                <a:solidFill>
                  <a:srgbClr val="009999"/>
                </a:solidFill>
              </a:rPr>
              <a:t> </a:t>
            </a:r>
            <a:r>
              <a:rPr sz="4000" spc="-10" dirty="0">
                <a:solidFill>
                  <a:srgbClr val="009999"/>
                </a:solidFill>
              </a:rPr>
              <a:t>Preference	Shares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940" y="1310640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33CC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8839" y="1252220"/>
            <a:ext cx="7723505" cy="909319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400" b="1" spc="-5" dirty="0">
                <a:solidFill>
                  <a:srgbClr val="0033CC"/>
                </a:solidFill>
                <a:latin typeface="Arial"/>
                <a:cs typeface="Arial"/>
              </a:rPr>
              <a:t>Cumulative</a:t>
            </a:r>
            <a:r>
              <a:rPr sz="2400" b="1" spc="-10" dirty="0">
                <a:solidFill>
                  <a:srgbClr val="0033CC"/>
                </a:solidFill>
                <a:latin typeface="Arial"/>
                <a:cs typeface="Arial"/>
              </a:rPr>
              <a:t> Preference Shares</a:t>
            </a:r>
            <a:endParaRPr sz="2400">
              <a:latin typeface="Arial"/>
              <a:cs typeface="Arial"/>
            </a:endParaRPr>
          </a:p>
          <a:p>
            <a:pPr marL="69850">
              <a:lnSpc>
                <a:spcPct val="100000"/>
              </a:lnSpc>
              <a:spcBef>
                <a:spcPts val="600"/>
              </a:spcBef>
              <a:tabLst>
                <a:tab pos="412115" algn="l"/>
              </a:tabLst>
            </a:pPr>
            <a:r>
              <a:rPr sz="3600" baseline="3472" dirty="0">
                <a:latin typeface="Arial"/>
                <a:cs typeface="Arial"/>
              </a:rPr>
              <a:t>–	</a:t>
            </a:r>
            <a:r>
              <a:rPr sz="2400" dirty="0">
                <a:latin typeface="Arial"/>
                <a:cs typeface="Arial"/>
              </a:rPr>
              <a:t>If</a:t>
            </a:r>
            <a:r>
              <a:rPr sz="2400" spc="32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dividend</a:t>
            </a:r>
            <a:r>
              <a:rPr sz="2400" spc="32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is</a:t>
            </a:r>
            <a:r>
              <a:rPr sz="2400" spc="32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not</a:t>
            </a:r>
            <a:r>
              <a:rPr sz="2400" spc="32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paid</a:t>
            </a:r>
            <a:r>
              <a:rPr sz="2400" spc="32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on</a:t>
            </a:r>
            <a:r>
              <a:rPr sz="2400" spc="3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such</a:t>
            </a:r>
            <a:r>
              <a:rPr sz="2400" spc="3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shares,</a:t>
            </a:r>
            <a:r>
              <a:rPr sz="2400" spc="3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the</a:t>
            </a:r>
            <a:r>
              <a:rPr sz="2400" spc="3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arears</a:t>
            </a:r>
            <a:r>
              <a:rPr sz="2400" spc="32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of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78839" y="2136140"/>
            <a:ext cx="7724775" cy="3696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2750" marR="5080">
              <a:lnSpc>
                <a:spcPct val="100000"/>
              </a:lnSpc>
              <a:spcBef>
                <a:spcPts val="100"/>
              </a:spcBef>
              <a:tabLst>
                <a:tab pos="1831339" algn="l"/>
                <a:tab pos="2560955" algn="l"/>
                <a:tab pos="3781425" algn="l"/>
                <a:tab pos="5086350" algn="l"/>
                <a:tab pos="5883275" algn="l"/>
                <a:tab pos="6611620" algn="l"/>
                <a:tab pos="7474584" algn="l"/>
              </a:tabLst>
            </a:pPr>
            <a:r>
              <a:rPr sz="2400" spc="-10" dirty="0">
                <a:latin typeface="Arial"/>
                <a:cs typeface="Arial"/>
              </a:rPr>
              <a:t>d</a:t>
            </a:r>
            <a:r>
              <a:rPr sz="2400" spc="-5" dirty="0">
                <a:latin typeface="Arial"/>
                <a:cs typeface="Arial"/>
              </a:rPr>
              <a:t>i</a:t>
            </a:r>
            <a:r>
              <a:rPr sz="2400" spc="-10" dirty="0">
                <a:latin typeface="Arial"/>
                <a:cs typeface="Arial"/>
              </a:rPr>
              <a:t>v</a:t>
            </a:r>
            <a:r>
              <a:rPr sz="2400" spc="-5" dirty="0">
                <a:latin typeface="Arial"/>
                <a:cs typeface="Arial"/>
              </a:rPr>
              <a:t>i</a:t>
            </a:r>
            <a:r>
              <a:rPr sz="2400" spc="-15" dirty="0">
                <a:latin typeface="Arial"/>
                <a:cs typeface="Arial"/>
              </a:rPr>
              <a:t>d</a:t>
            </a:r>
            <a:r>
              <a:rPr sz="2400" dirty="0">
                <a:latin typeface="Arial"/>
                <a:cs typeface="Arial"/>
              </a:rPr>
              <a:t>e</a:t>
            </a:r>
            <a:r>
              <a:rPr sz="2400" spc="-10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d	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spc="5" dirty="0">
                <a:latin typeface="Arial"/>
                <a:cs typeface="Arial"/>
              </a:rPr>
              <a:t>r</a:t>
            </a:r>
            <a:r>
              <a:rPr sz="2400" dirty="0">
                <a:latin typeface="Arial"/>
                <a:cs typeface="Arial"/>
              </a:rPr>
              <a:t>e	c</a:t>
            </a:r>
            <a:r>
              <a:rPr sz="2400" spc="-5" dirty="0">
                <a:latin typeface="Arial"/>
                <a:cs typeface="Arial"/>
              </a:rPr>
              <a:t>a</a:t>
            </a:r>
            <a:r>
              <a:rPr sz="2400" spc="5" dirty="0">
                <a:latin typeface="Arial"/>
                <a:cs typeface="Arial"/>
              </a:rPr>
              <a:t>r</a:t>
            </a:r>
            <a:r>
              <a:rPr sz="2400" dirty="0">
                <a:latin typeface="Arial"/>
                <a:cs typeface="Arial"/>
              </a:rPr>
              <a:t>r</a:t>
            </a:r>
            <a:r>
              <a:rPr sz="2400" spc="-5" dirty="0">
                <a:latin typeface="Arial"/>
                <a:cs typeface="Arial"/>
              </a:rPr>
              <a:t>i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d	f</a:t>
            </a:r>
            <a:r>
              <a:rPr sz="2400" spc="-10" dirty="0">
                <a:latin typeface="Arial"/>
                <a:cs typeface="Arial"/>
              </a:rPr>
              <a:t>o</a:t>
            </a:r>
            <a:r>
              <a:rPr sz="2400" spc="5" dirty="0">
                <a:latin typeface="Arial"/>
                <a:cs typeface="Arial"/>
              </a:rPr>
              <a:t>r</a:t>
            </a:r>
            <a:r>
              <a:rPr sz="2400" dirty="0">
                <a:latin typeface="Arial"/>
                <a:cs typeface="Arial"/>
              </a:rPr>
              <a:t>w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rd	a</a:t>
            </a:r>
            <a:r>
              <a:rPr sz="2400" spc="-10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d	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re	</a:t>
            </a:r>
            <a:r>
              <a:rPr sz="2400" spc="-10" dirty="0">
                <a:latin typeface="Arial"/>
                <a:cs typeface="Arial"/>
              </a:rPr>
              <a:t>pa</a:t>
            </a:r>
            <a:r>
              <a:rPr sz="2400" spc="-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d	</a:t>
            </a:r>
            <a:r>
              <a:rPr sz="2400" spc="-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n  </a:t>
            </a:r>
            <a:r>
              <a:rPr sz="2400" spc="-5" dirty="0">
                <a:latin typeface="Arial"/>
                <a:cs typeface="Arial"/>
              </a:rPr>
              <a:t>subsequent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years.</a:t>
            </a:r>
            <a:endParaRPr sz="2400">
              <a:latin typeface="Arial"/>
              <a:cs typeface="Arial"/>
            </a:endParaRPr>
          </a:p>
          <a:p>
            <a:pPr marL="412750" marR="5080" indent="-342900">
              <a:lnSpc>
                <a:spcPct val="100000"/>
              </a:lnSpc>
              <a:spcBef>
                <a:spcPts val="590"/>
              </a:spcBef>
              <a:buChar char="–"/>
              <a:tabLst>
                <a:tab pos="412115" algn="l"/>
                <a:tab pos="412750" algn="l"/>
                <a:tab pos="906144" algn="l"/>
                <a:tab pos="2517140" algn="l"/>
                <a:tab pos="3587115" algn="l"/>
                <a:tab pos="4183379" algn="l"/>
                <a:tab pos="5796280" algn="l"/>
                <a:tab pos="6832600" algn="l"/>
              </a:tabLst>
            </a:pPr>
            <a:r>
              <a:rPr sz="2400" spc="-15" dirty="0">
                <a:latin typeface="Arial"/>
                <a:cs typeface="Arial"/>
              </a:rPr>
              <a:t>A</a:t>
            </a:r>
            <a:r>
              <a:rPr sz="2400" spc="-5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l	</a:t>
            </a:r>
            <a:r>
              <a:rPr sz="2400" spc="-10" dirty="0">
                <a:latin typeface="Arial"/>
                <a:cs typeface="Arial"/>
              </a:rPr>
              <a:t>p</a:t>
            </a:r>
            <a:r>
              <a:rPr sz="2400" dirty="0">
                <a:latin typeface="Arial"/>
                <a:cs typeface="Arial"/>
              </a:rPr>
              <a:t>r</a:t>
            </a:r>
            <a:r>
              <a:rPr sz="2400" spc="-5" dirty="0">
                <a:latin typeface="Arial"/>
                <a:cs typeface="Arial"/>
              </a:rPr>
              <a:t>e</a:t>
            </a:r>
            <a:r>
              <a:rPr sz="2400" spc="10" dirty="0">
                <a:latin typeface="Arial"/>
                <a:cs typeface="Arial"/>
              </a:rPr>
              <a:t>f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re</a:t>
            </a:r>
            <a:r>
              <a:rPr sz="2400" spc="-15" dirty="0">
                <a:latin typeface="Arial"/>
                <a:cs typeface="Arial"/>
              </a:rPr>
              <a:t>n</a:t>
            </a:r>
            <a:r>
              <a:rPr sz="2400" spc="5" dirty="0">
                <a:latin typeface="Arial"/>
                <a:cs typeface="Arial"/>
              </a:rPr>
              <a:t>c</a:t>
            </a:r>
            <a:r>
              <a:rPr sz="2400" dirty="0">
                <a:latin typeface="Arial"/>
                <a:cs typeface="Arial"/>
              </a:rPr>
              <a:t>e	s</a:t>
            </a:r>
            <a:r>
              <a:rPr sz="2400" spc="-5" dirty="0">
                <a:latin typeface="Arial"/>
                <a:cs typeface="Arial"/>
              </a:rPr>
              <a:t>h</a:t>
            </a:r>
            <a:r>
              <a:rPr sz="2400" dirty="0">
                <a:latin typeface="Arial"/>
                <a:cs typeface="Arial"/>
              </a:rPr>
              <a:t>ar</a:t>
            </a:r>
            <a:r>
              <a:rPr sz="2400" spc="-5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s	are	</a:t>
            </a:r>
            <a:r>
              <a:rPr sz="2400" spc="5" dirty="0">
                <a:latin typeface="Arial"/>
                <a:cs typeface="Arial"/>
              </a:rPr>
              <a:t>c</a:t>
            </a:r>
            <a:r>
              <a:rPr sz="2400" spc="-10" dirty="0">
                <a:latin typeface="Arial"/>
                <a:cs typeface="Arial"/>
              </a:rPr>
              <a:t>u</a:t>
            </a:r>
            <a:r>
              <a:rPr sz="2400" spc="25" dirty="0">
                <a:latin typeface="Arial"/>
                <a:cs typeface="Arial"/>
              </a:rPr>
              <a:t>m</a:t>
            </a:r>
            <a:r>
              <a:rPr sz="2400" spc="-10" dirty="0">
                <a:latin typeface="Arial"/>
                <a:cs typeface="Arial"/>
              </a:rPr>
              <a:t>u</a:t>
            </a:r>
            <a:r>
              <a:rPr sz="2400" spc="-5" dirty="0">
                <a:latin typeface="Arial"/>
                <a:cs typeface="Arial"/>
              </a:rPr>
              <a:t>l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t</a:t>
            </a:r>
            <a:r>
              <a:rPr sz="2400" spc="-5" dirty="0">
                <a:latin typeface="Arial"/>
                <a:cs typeface="Arial"/>
              </a:rPr>
              <a:t>i</a:t>
            </a:r>
            <a:r>
              <a:rPr sz="2400" spc="-10" dirty="0">
                <a:latin typeface="Arial"/>
                <a:cs typeface="Arial"/>
              </a:rPr>
              <a:t>v</a:t>
            </a:r>
            <a:r>
              <a:rPr sz="2400" dirty="0">
                <a:latin typeface="Arial"/>
                <a:cs typeface="Arial"/>
              </a:rPr>
              <a:t>e	</a:t>
            </a:r>
            <a:r>
              <a:rPr sz="2400" spc="-10" dirty="0">
                <a:latin typeface="Arial"/>
                <a:cs typeface="Arial"/>
              </a:rPr>
              <a:t>un</a:t>
            </a:r>
            <a:r>
              <a:rPr sz="2400" spc="-5" dirty="0">
                <a:latin typeface="Arial"/>
                <a:cs typeface="Arial"/>
              </a:rPr>
              <a:t>l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spc="5" dirty="0">
                <a:latin typeface="Arial"/>
                <a:cs typeface="Arial"/>
              </a:rPr>
              <a:t>s</a:t>
            </a:r>
            <a:r>
              <a:rPr sz="2400" dirty="0">
                <a:latin typeface="Arial"/>
                <a:cs typeface="Arial"/>
              </a:rPr>
              <a:t>s	c</a:t>
            </a:r>
            <a:r>
              <a:rPr sz="2400" spc="-5" dirty="0">
                <a:latin typeface="Arial"/>
                <a:cs typeface="Arial"/>
              </a:rPr>
              <a:t>l</a:t>
            </a:r>
            <a:r>
              <a:rPr sz="2400" spc="-10" dirty="0">
                <a:latin typeface="Arial"/>
                <a:cs typeface="Arial"/>
              </a:rPr>
              <a:t>ea</a:t>
            </a:r>
            <a:r>
              <a:rPr sz="2400" dirty="0">
                <a:latin typeface="Arial"/>
                <a:cs typeface="Arial"/>
              </a:rPr>
              <a:t>r</a:t>
            </a:r>
            <a:r>
              <a:rPr sz="2400" spc="-5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y  </a:t>
            </a:r>
            <a:r>
              <a:rPr sz="2400" spc="-5" dirty="0">
                <a:latin typeface="Arial"/>
                <a:cs typeface="Arial"/>
              </a:rPr>
              <a:t>stated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to </a:t>
            </a:r>
            <a:r>
              <a:rPr sz="2400" spc="-5" dirty="0">
                <a:latin typeface="Arial"/>
                <a:cs typeface="Arial"/>
              </a:rPr>
              <a:t>be non-cumulative.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b="1" spc="-5" dirty="0">
                <a:solidFill>
                  <a:srgbClr val="0033CC"/>
                </a:solidFill>
                <a:latin typeface="Arial"/>
                <a:cs typeface="Arial"/>
              </a:rPr>
              <a:t>Non-cumulative </a:t>
            </a:r>
            <a:r>
              <a:rPr sz="2400" b="1" spc="-10" dirty="0">
                <a:solidFill>
                  <a:srgbClr val="0033CC"/>
                </a:solidFill>
                <a:latin typeface="Arial"/>
                <a:cs typeface="Arial"/>
              </a:rPr>
              <a:t>Preference</a:t>
            </a:r>
            <a:r>
              <a:rPr sz="2400" b="1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33CC"/>
                </a:solidFill>
                <a:latin typeface="Arial"/>
                <a:cs typeface="Arial"/>
              </a:rPr>
              <a:t>Shares</a:t>
            </a:r>
            <a:endParaRPr sz="2400">
              <a:latin typeface="Arial"/>
              <a:cs typeface="Arial"/>
            </a:endParaRPr>
          </a:p>
          <a:p>
            <a:pPr marL="412750" indent="-342900">
              <a:lnSpc>
                <a:spcPct val="100000"/>
              </a:lnSpc>
              <a:spcBef>
                <a:spcPts val="600"/>
              </a:spcBef>
              <a:buChar char="–"/>
              <a:tabLst>
                <a:tab pos="412115" algn="l"/>
                <a:tab pos="412750" algn="l"/>
              </a:tabLst>
            </a:pPr>
            <a:r>
              <a:rPr sz="2400" spc="-10" dirty="0">
                <a:latin typeface="Arial"/>
                <a:cs typeface="Arial"/>
              </a:rPr>
              <a:t>Dividend</a:t>
            </a:r>
            <a:r>
              <a:rPr sz="2400" spc="-5" dirty="0">
                <a:latin typeface="Arial"/>
                <a:cs typeface="Arial"/>
              </a:rPr>
              <a:t> is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paid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out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of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the</a:t>
            </a:r>
            <a:r>
              <a:rPr sz="2400" spc="-5" dirty="0">
                <a:latin typeface="Arial"/>
                <a:cs typeface="Arial"/>
              </a:rPr>
              <a:t> each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year’s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profits.</a:t>
            </a:r>
            <a:endParaRPr sz="2400">
              <a:latin typeface="Arial"/>
              <a:cs typeface="Arial"/>
            </a:endParaRPr>
          </a:p>
          <a:p>
            <a:pPr marL="412750" marR="7620" indent="-342900">
              <a:lnSpc>
                <a:spcPct val="100000"/>
              </a:lnSpc>
              <a:spcBef>
                <a:spcPts val="600"/>
              </a:spcBef>
              <a:buChar char="–"/>
              <a:tabLst>
                <a:tab pos="412115" algn="l"/>
                <a:tab pos="412750" algn="l"/>
                <a:tab pos="735330" algn="l"/>
                <a:tab pos="2018664" algn="l"/>
                <a:tab pos="2392045" algn="l"/>
                <a:tab pos="2967355" algn="l"/>
                <a:tab pos="3694429" algn="l"/>
                <a:tab pos="4185285" algn="l"/>
                <a:tab pos="4980940" algn="l"/>
                <a:tab pos="6133465" algn="l"/>
                <a:tab pos="6709409" algn="l"/>
                <a:tab pos="7454265" algn="l"/>
              </a:tabLst>
            </a:pPr>
            <a:r>
              <a:rPr sz="2400" dirty="0">
                <a:latin typeface="Arial"/>
                <a:cs typeface="Arial"/>
              </a:rPr>
              <a:t>If	</a:t>
            </a:r>
            <a:r>
              <a:rPr sz="2400" spc="-10" dirty="0">
                <a:latin typeface="Arial"/>
                <a:cs typeface="Arial"/>
              </a:rPr>
              <a:t>d</a:t>
            </a:r>
            <a:r>
              <a:rPr sz="2400" spc="-5" dirty="0">
                <a:latin typeface="Arial"/>
                <a:cs typeface="Arial"/>
              </a:rPr>
              <a:t>i</a:t>
            </a:r>
            <a:r>
              <a:rPr sz="2400" spc="-10" dirty="0">
                <a:latin typeface="Arial"/>
                <a:cs typeface="Arial"/>
              </a:rPr>
              <a:t>v</a:t>
            </a:r>
            <a:r>
              <a:rPr sz="2400" spc="-5" dirty="0">
                <a:latin typeface="Arial"/>
                <a:cs typeface="Arial"/>
              </a:rPr>
              <a:t>i</a:t>
            </a:r>
            <a:r>
              <a:rPr sz="2400" spc="-10" dirty="0">
                <a:latin typeface="Arial"/>
                <a:cs typeface="Arial"/>
              </a:rPr>
              <a:t>den</a:t>
            </a:r>
            <a:r>
              <a:rPr sz="2400" dirty="0">
                <a:latin typeface="Arial"/>
                <a:cs typeface="Arial"/>
              </a:rPr>
              <a:t>d	</a:t>
            </a:r>
            <a:r>
              <a:rPr sz="2400" spc="-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s	</a:t>
            </a:r>
            <a:r>
              <a:rPr sz="2400" spc="-10" dirty="0">
                <a:latin typeface="Arial"/>
                <a:cs typeface="Arial"/>
              </a:rPr>
              <a:t>no</a:t>
            </a:r>
            <a:r>
              <a:rPr sz="2400" dirty="0">
                <a:latin typeface="Arial"/>
                <a:cs typeface="Arial"/>
              </a:rPr>
              <a:t>t	</a:t>
            </a:r>
            <a:r>
              <a:rPr sz="2400" spc="-10" dirty="0">
                <a:latin typeface="Arial"/>
                <a:cs typeface="Arial"/>
              </a:rPr>
              <a:t>p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-1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d	</a:t>
            </a:r>
            <a:r>
              <a:rPr sz="2400" spc="-10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n	such	</a:t>
            </a:r>
            <a:r>
              <a:rPr sz="2400" spc="5" dirty="0">
                <a:latin typeface="Arial"/>
                <a:cs typeface="Arial"/>
              </a:rPr>
              <a:t>s</a:t>
            </a:r>
            <a:r>
              <a:rPr sz="2400" spc="-10" dirty="0">
                <a:latin typeface="Arial"/>
                <a:cs typeface="Arial"/>
              </a:rPr>
              <a:t>ha</a:t>
            </a:r>
            <a:r>
              <a:rPr sz="2400" dirty="0">
                <a:latin typeface="Arial"/>
                <a:cs typeface="Arial"/>
              </a:rPr>
              <a:t>re</a:t>
            </a:r>
            <a:r>
              <a:rPr sz="2400" spc="-10" dirty="0">
                <a:latin typeface="Arial"/>
                <a:cs typeface="Arial"/>
              </a:rPr>
              <a:t>s</a:t>
            </a:r>
            <a:r>
              <a:rPr sz="2400" dirty="0">
                <a:latin typeface="Arial"/>
                <a:cs typeface="Arial"/>
              </a:rPr>
              <a:t>,	t</a:t>
            </a:r>
            <a:r>
              <a:rPr sz="2400" spc="-10" dirty="0">
                <a:latin typeface="Arial"/>
                <a:cs typeface="Arial"/>
              </a:rPr>
              <a:t>h</a:t>
            </a:r>
            <a:r>
              <a:rPr sz="2400" dirty="0">
                <a:latin typeface="Arial"/>
                <a:cs typeface="Arial"/>
              </a:rPr>
              <a:t>e	r</a:t>
            </a:r>
            <a:r>
              <a:rPr sz="2400" spc="-5" dirty="0">
                <a:latin typeface="Arial"/>
                <a:cs typeface="Arial"/>
              </a:rPr>
              <a:t>i</a:t>
            </a:r>
            <a:r>
              <a:rPr sz="2400" spc="-10" dirty="0">
                <a:latin typeface="Arial"/>
                <a:cs typeface="Arial"/>
              </a:rPr>
              <a:t>gh</a:t>
            </a:r>
            <a:r>
              <a:rPr sz="2400" dirty="0">
                <a:latin typeface="Arial"/>
                <a:cs typeface="Arial"/>
              </a:rPr>
              <a:t>t	to  </a:t>
            </a:r>
            <a:r>
              <a:rPr sz="2400" spc="-10" dirty="0">
                <a:latin typeface="Arial"/>
                <a:cs typeface="Arial"/>
              </a:rPr>
              <a:t>dividend </a:t>
            </a:r>
            <a:r>
              <a:rPr sz="2400" spc="-5" dirty="0">
                <a:latin typeface="Arial"/>
                <a:cs typeface="Arial"/>
              </a:rPr>
              <a:t>lapses.</a:t>
            </a:r>
            <a:endParaRPr sz="2400">
              <a:latin typeface="Arial"/>
              <a:cs typeface="Arial"/>
            </a:endParaRPr>
          </a:p>
          <a:p>
            <a:pPr marL="412750" indent="-342900">
              <a:lnSpc>
                <a:spcPct val="100000"/>
              </a:lnSpc>
              <a:spcBef>
                <a:spcPts val="600"/>
              </a:spcBef>
              <a:buChar char="–"/>
              <a:tabLst>
                <a:tab pos="412115" algn="l"/>
                <a:tab pos="412750" algn="l"/>
              </a:tabLst>
            </a:pPr>
            <a:r>
              <a:rPr sz="2400" dirty="0">
                <a:latin typeface="Arial"/>
                <a:cs typeface="Arial"/>
              </a:rPr>
              <a:t>It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is not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carried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as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arrears.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40" y="3733800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33CC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45"/>
              </a:lnSpc>
            </a:pPr>
            <a:r>
              <a:rPr lang="en-IN" spc="-5" smtClean="0"/>
              <a:t>NIRAV R GODA ,TCSC</a:t>
            </a:r>
            <a:endParaRPr lang="en-IN" spc="-5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lang="en-IN" spc="-5" smtClean="0"/>
              <a:t>NIRAV R GODA ,TCSC</a:t>
            </a:r>
            <a:endParaRPr spc="-5" dirty="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fld id="{81D60167-4931-47E6-BA6A-407CBD079E47}" type="slidenum">
              <a:rPr dirty="0"/>
              <a:t>30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1539" y="398779"/>
            <a:ext cx="73513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/>
              <a:t>Journal</a:t>
            </a:r>
            <a:r>
              <a:rPr sz="2400" spc="5" dirty="0"/>
              <a:t> </a:t>
            </a:r>
            <a:r>
              <a:rPr sz="2400" spc="-5" dirty="0"/>
              <a:t>Entries </a:t>
            </a:r>
            <a:r>
              <a:rPr sz="2400" dirty="0"/>
              <a:t>for</a:t>
            </a:r>
            <a:r>
              <a:rPr sz="2400" spc="-5" dirty="0"/>
              <a:t> Issue of</a:t>
            </a:r>
            <a:r>
              <a:rPr sz="2400" spc="10" dirty="0"/>
              <a:t> </a:t>
            </a:r>
            <a:r>
              <a:rPr sz="2400" spc="-5" dirty="0"/>
              <a:t>Bonus</a:t>
            </a:r>
            <a:r>
              <a:rPr sz="2400" spc="-10" dirty="0"/>
              <a:t> Shares</a:t>
            </a:r>
            <a:r>
              <a:rPr sz="2400" dirty="0"/>
              <a:t> </a:t>
            </a:r>
            <a:r>
              <a:rPr sz="2400" spc="-5" dirty="0"/>
              <a:t>(Contd.)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610869" y="1151890"/>
            <a:ext cx="54883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45465" algn="l"/>
              </a:tabLst>
            </a:pPr>
            <a:r>
              <a:rPr lang="en-IN" sz="2000" b="1" dirty="0">
                <a:solidFill>
                  <a:srgbClr val="0033CC"/>
                </a:solidFill>
                <a:latin typeface="Arial"/>
                <a:cs typeface="Arial"/>
              </a:rPr>
              <a:t>1</a:t>
            </a:r>
            <a:r>
              <a:rPr sz="2000" b="1" dirty="0" smtClean="0">
                <a:solidFill>
                  <a:srgbClr val="0033CC"/>
                </a:solidFill>
                <a:latin typeface="Arial"/>
                <a:cs typeface="Arial"/>
              </a:rPr>
              <a:t>.</a:t>
            </a:r>
            <a:r>
              <a:rPr sz="2000" b="1" dirty="0">
                <a:solidFill>
                  <a:srgbClr val="0033CC"/>
                </a:solidFill>
                <a:latin typeface="Arial"/>
                <a:cs typeface="Arial"/>
              </a:rPr>
              <a:t>	When</a:t>
            </a:r>
            <a:r>
              <a:rPr sz="2000" b="1" spc="-1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CC"/>
                </a:solidFill>
                <a:latin typeface="Arial"/>
                <a:cs typeface="Arial"/>
              </a:rPr>
              <a:t>Bonus</a:t>
            </a:r>
            <a:r>
              <a:rPr sz="2000" b="1" spc="-1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CC"/>
                </a:solidFill>
                <a:latin typeface="Arial"/>
                <a:cs typeface="Arial"/>
              </a:rPr>
              <a:t>to</a:t>
            </a: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 shareholders is declared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44269" y="1579879"/>
            <a:ext cx="3872865" cy="215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64465">
              <a:lnSpc>
                <a:spcPct val="139600"/>
              </a:lnSpc>
              <a:spcBef>
                <a:spcPts val="100"/>
              </a:spcBef>
            </a:pPr>
            <a:r>
              <a:rPr sz="2000" spc="-5" dirty="0">
                <a:latin typeface="Arial"/>
                <a:cs typeface="Arial"/>
              </a:rPr>
              <a:t>Capital Redemption </a:t>
            </a:r>
            <a:r>
              <a:rPr sz="2000" dirty="0">
                <a:latin typeface="Arial"/>
                <a:cs typeface="Arial"/>
              </a:rPr>
              <a:t>Reserve </a:t>
            </a:r>
            <a:r>
              <a:rPr sz="2000" spc="-5" dirty="0">
                <a:latin typeface="Arial"/>
                <a:cs typeface="Arial"/>
              </a:rPr>
              <a:t>A/c </a:t>
            </a:r>
            <a:r>
              <a:rPr sz="2000" spc="-54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Securities Premium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A/c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40"/>
              </a:spcBef>
            </a:pPr>
            <a:r>
              <a:rPr sz="2000" dirty="0">
                <a:latin typeface="Arial"/>
                <a:cs typeface="Arial"/>
              </a:rPr>
              <a:t>General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Reserve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A/c</a:t>
            </a:r>
            <a:endParaRPr sz="2000">
              <a:latin typeface="Arial"/>
              <a:cs typeface="Arial"/>
            </a:endParaRPr>
          </a:p>
          <a:p>
            <a:pPr marL="469900" marR="5080" indent="-457200">
              <a:lnSpc>
                <a:spcPct val="139200"/>
              </a:lnSpc>
              <a:spcBef>
                <a:spcPts val="5"/>
              </a:spcBef>
            </a:pPr>
            <a:r>
              <a:rPr sz="2000" spc="-5" dirty="0">
                <a:latin typeface="Arial"/>
                <a:cs typeface="Arial"/>
              </a:rPr>
              <a:t>Surplus</a:t>
            </a:r>
            <a:r>
              <a:rPr sz="2000" spc="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OR</a:t>
            </a:r>
            <a:r>
              <a:rPr sz="2000" spc="3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Divisible</a:t>
            </a:r>
            <a:r>
              <a:rPr sz="2000" spc="2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Profits</a:t>
            </a:r>
            <a:r>
              <a:rPr sz="2000" spc="2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A/c 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To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Bonus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to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Shareholders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A/c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22719" y="1579879"/>
            <a:ext cx="365125" cy="1725930"/>
          </a:xfrm>
          <a:prstGeom prst="rect">
            <a:avLst/>
          </a:prstGeom>
        </p:spPr>
        <p:txBody>
          <a:bodyPr vert="horz" wrap="square" lIns="0" tIns="1333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0"/>
              </a:spcBef>
            </a:pPr>
            <a:r>
              <a:rPr sz="2000" dirty="0">
                <a:latin typeface="Arial"/>
                <a:cs typeface="Arial"/>
              </a:rPr>
              <a:t>Dr.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sz="2000" dirty="0">
                <a:latin typeface="Arial"/>
                <a:cs typeface="Arial"/>
              </a:rPr>
              <a:t>Dr.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40"/>
              </a:spcBef>
            </a:pPr>
            <a:r>
              <a:rPr sz="2000" dirty="0">
                <a:latin typeface="Arial"/>
                <a:cs typeface="Arial"/>
              </a:rPr>
              <a:t>Dr.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sz="2000" dirty="0">
                <a:latin typeface="Arial"/>
                <a:cs typeface="Arial"/>
              </a:rPr>
              <a:t>Dr.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0869" y="4079240"/>
            <a:ext cx="490220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45465" algn="l"/>
              </a:tabLst>
            </a:pPr>
            <a:r>
              <a:rPr sz="2000" b="1" dirty="0">
                <a:solidFill>
                  <a:srgbClr val="0033CC"/>
                </a:solidFill>
                <a:latin typeface="Arial"/>
                <a:cs typeface="Arial"/>
              </a:rPr>
              <a:t>2.	For</a:t>
            </a:r>
            <a:r>
              <a:rPr sz="2000" b="1" spc="-2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issue</a:t>
            </a:r>
            <a:r>
              <a:rPr sz="2000" b="1" spc="-1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CC"/>
                </a:solidFill>
                <a:latin typeface="Arial"/>
                <a:cs typeface="Arial"/>
              </a:rPr>
              <a:t>of</a:t>
            </a:r>
            <a:r>
              <a:rPr sz="2000" b="1" spc="-1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fully</a:t>
            </a:r>
            <a:r>
              <a:rPr sz="2000" b="1" spc="-3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paid</a:t>
            </a:r>
            <a:r>
              <a:rPr sz="2000" b="1" spc="-2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CC"/>
                </a:solidFill>
                <a:latin typeface="Arial"/>
                <a:cs typeface="Arial"/>
              </a:rPr>
              <a:t>bonus</a:t>
            </a: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 shares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44269" y="4508500"/>
            <a:ext cx="4058285" cy="873760"/>
          </a:xfrm>
          <a:prstGeom prst="rect">
            <a:avLst/>
          </a:prstGeom>
        </p:spPr>
        <p:txBody>
          <a:bodyPr vert="horz" wrap="square" lIns="0" tIns="132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40"/>
              </a:spcBef>
            </a:pPr>
            <a:r>
              <a:rPr sz="2000" dirty="0">
                <a:latin typeface="Arial"/>
                <a:cs typeface="Arial"/>
              </a:rPr>
              <a:t>Bonus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to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Shareholders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A/c</a:t>
            </a:r>
            <a:endParaRPr sz="2000">
              <a:latin typeface="Arial"/>
              <a:cs typeface="Arial"/>
            </a:endParaRPr>
          </a:p>
          <a:p>
            <a:pPr marL="927100">
              <a:lnSpc>
                <a:spcPct val="100000"/>
              </a:lnSpc>
              <a:spcBef>
                <a:spcPts val="940"/>
              </a:spcBef>
            </a:pPr>
            <a:r>
              <a:rPr sz="2000" spc="-5" dirty="0">
                <a:latin typeface="Arial"/>
                <a:cs typeface="Arial"/>
              </a:rPr>
              <a:t>To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Equity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Share Capital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A/c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22719" y="4627879"/>
            <a:ext cx="36512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"/>
                <a:cs typeface="Arial"/>
              </a:rPr>
              <a:t>Dr.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lang="en-IN" spc="-5" smtClean="0"/>
              <a:t>NIRAV R GODA ,TCSC</a:t>
            </a:r>
            <a:endParaRPr spc="-5" dirty="0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fld id="{81D60167-4931-47E6-BA6A-407CBD079E47}" type="slidenum">
              <a:rPr dirty="0"/>
              <a:t>31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3460" y="368300"/>
            <a:ext cx="710755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10" dirty="0"/>
              <a:t>Journal</a:t>
            </a:r>
            <a:r>
              <a:rPr sz="2800" spc="-5" dirty="0"/>
              <a:t> Entries</a:t>
            </a:r>
            <a:r>
              <a:rPr sz="2800" spc="-10" dirty="0"/>
              <a:t> </a:t>
            </a:r>
            <a:r>
              <a:rPr sz="2800" spc="-5" dirty="0"/>
              <a:t>for</a:t>
            </a:r>
            <a:r>
              <a:rPr sz="2800" spc="-10" dirty="0"/>
              <a:t> </a:t>
            </a:r>
            <a:r>
              <a:rPr sz="2800" spc="-5" dirty="0"/>
              <a:t>Issue</a:t>
            </a:r>
            <a:r>
              <a:rPr sz="2800" spc="-15" dirty="0"/>
              <a:t> </a:t>
            </a:r>
            <a:r>
              <a:rPr sz="2800" spc="-5" dirty="0"/>
              <a:t>of</a:t>
            </a:r>
            <a:r>
              <a:rPr sz="2800" spc="-10" dirty="0"/>
              <a:t> Bonus </a:t>
            </a:r>
            <a:r>
              <a:rPr sz="2800" spc="-5" dirty="0"/>
              <a:t>Shares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610869" y="1031240"/>
            <a:ext cx="7858759" cy="876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5465" marR="5080" indent="-533400">
              <a:lnSpc>
                <a:spcPct val="139600"/>
              </a:lnSpc>
              <a:spcBef>
                <a:spcPts val="100"/>
              </a:spcBef>
              <a:tabLst>
                <a:tab pos="545465" algn="l"/>
              </a:tabLst>
            </a:pPr>
            <a:r>
              <a:rPr sz="2000" b="1" dirty="0">
                <a:solidFill>
                  <a:srgbClr val="0033CC"/>
                </a:solidFill>
                <a:latin typeface="Arial"/>
                <a:cs typeface="Arial"/>
              </a:rPr>
              <a:t>3.	When Bonus</a:t>
            </a:r>
            <a:r>
              <a:rPr sz="2000" b="1" spc="-1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CC"/>
                </a:solidFill>
                <a:latin typeface="Arial"/>
                <a:cs typeface="Arial"/>
              </a:rPr>
              <a:t>to </a:t>
            </a: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shareholders</a:t>
            </a:r>
            <a:r>
              <a:rPr sz="2000" b="1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is</a:t>
            </a:r>
            <a:r>
              <a:rPr sz="2000" b="1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used</a:t>
            </a:r>
            <a:r>
              <a:rPr sz="2000" b="1" dirty="0">
                <a:solidFill>
                  <a:srgbClr val="0033CC"/>
                </a:solidFill>
                <a:latin typeface="Arial"/>
                <a:cs typeface="Arial"/>
              </a:rPr>
              <a:t> to </a:t>
            </a: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make</a:t>
            </a:r>
            <a:r>
              <a:rPr sz="2000" b="1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existing</a:t>
            </a:r>
            <a:r>
              <a:rPr sz="2000" b="1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partly </a:t>
            </a:r>
            <a:r>
              <a:rPr sz="2000" b="1" spc="-54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paid</a:t>
            </a:r>
            <a:r>
              <a:rPr sz="2000" b="1" spc="-1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shares</a:t>
            </a:r>
            <a:r>
              <a:rPr sz="2000" b="1" spc="-1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CC"/>
                </a:solidFill>
                <a:latin typeface="Arial"/>
                <a:cs typeface="Arial"/>
              </a:rPr>
              <a:t>as </a:t>
            </a: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fully</a:t>
            </a:r>
            <a:r>
              <a:rPr sz="2000" b="1" spc="-4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CC"/>
                </a:solidFill>
                <a:latin typeface="Arial"/>
                <a:cs typeface="Arial"/>
              </a:rPr>
              <a:t>paid</a:t>
            </a:r>
            <a:r>
              <a:rPr sz="2000" b="1" dirty="0">
                <a:solidFill>
                  <a:srgbClr val="0033CC"/>
                </a:solidFill>
                <a:latin typeface="Arial"/>
                <a:cs typeface="Arial"/>
              </a:rPr>
              <a:t> up: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0869" y="2037079"/>
            <a:ext cx="4134485" cy="1300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5465" marR="561975" indent="-533400">
              <a:lnSpc>
                <a:spcPct val="139600"/>
              </a:lnSpc>
              <a:spcBef>
                <a:spcPts val="100"/>
              </a:spcBef>
              <a:tabLst>
                <a:tab pos="545465" algn="l"/>
              </a:tabLst>
            </a:pPr>
            <a:r>
              <a:rPr sz="2000" dirty="0">
                <a:latin typeface="Arial"/>
                <a:cs typeface="Arial"/>
              </a:rPr>
              <a:t>(a)	</a:t>
            </a:r>
            <a:r>
              <a:rPr sz="2000" u="heavy" spc="-5" dirty="0">
                <a:solidFill>
                  <a:srgbClr val="0033CC"/>
                </a:solidFill>
                <a:uFill>
                  <a:solidFill>
                    <a:srgbClr val="0033CC"/>
                  </a:solidFill>
                </a:uFill>
                <a:latin typeface="Arial"/>
                <a:cs typeface="Arial"/>
              </a:rPr>
              <a:t>For making final call </a:t>
            </a:r>
            <a:r>
              <a:rPr sz="2000" u="heavy" dirty="0">
                <a:solidFill>
                  <a:srgbClr val="0033CC"/>
                </a:solidFill>
                <a:uFill>
                  <a:solidFill>
                    <a:srgbClr val="0033CC"/>
                  </a:solidFill>
                </a:uFill>
                <a:latin typeface="Arial"/>
                <a:cs typeface="Arial"/>
              </a:rPr>
              <a:t>due </a:t>
            </a:r>
            <a:r>
              <a:rPr sz="2000" spc="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Equity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Share Final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Call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A/c</a:t>
            </a:r>
            <a:endParaRPr sz="2000">
              <a:latin typeface="Arial"/>
              <a:cs typeface="Arial"/>
            </a:endParaRPr>
          </a:p>
          <a:p>
            <a:pPr marL="1003300">
              <a:lnSpc>
                <a:spcPct val="100000"/>
              </a:lnSpc>
              <a:spcBef>
                <a:spcPts val="940"/>
              </a:spcBef>
            </a:pPr>
            <a:r>
              <a:rPr sz="2000" spc="-5" dirty="0">
                <a:latin typeface="Arial"/>
                <a:cs typeface="Arial"/>
              </a:rPr>
              <a:t>To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Equity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Share Capital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A/c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22719" y="2583179"/>
            <a:ext cx="36512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"/>
                <a:cs typeface="Arial"/>
              </a:rPr>
              <a:t>Dr.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0869" y="3502659"/>
            <a:ext cx="5509260" cy="17233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5465" marR="5080" indent="-533400">
              <a:lnSpc>
                <a:spcPct val="139200"/>
              </a:lnSpc>
              <a:spcBef>
                <a:spcPts val="100"/>
              </a:spcBef>
              <a:tabLst>
                <a:tab pos="545465" algn="l"/>
              </a:tabLst>
            </a:pPr>
            <a:r>
              <a:rPr sz="2000" dirty="0">
                <a:latin typeface="Arial"/>
                <a:cs typeface="Arial"/>
              </a:rPr>
              <a:t>(b)	</a:t>
            </a:r>
            <a:r>
              <a:rPr sz="2000" u="heavy" spc="-5" dirty="0">
                <a:solidFill>
                  <a:srgbClr val="0033CC"/>
                </a:solidFill>
                <a:uFill>
                  <a:solidFill>
                    <a:srgbClr val="0033CC"/>
                  </a:solidFill>
                </a:uFill>
                <a:latin typeface="Arial"/>
                <a:cs typeface="Arial"/>
              </a:rPr>
              <a:t>For adjusting </a:t>
            </a:r>
            <a:r>
              <a:rPr sz="2000" u="heavy" dirty="0">
                <a:solidFill>
                  <a:srgbClr val="0033CC"/>
                </a:solidFill>
                <a:uFill>
                  <a:solidFill>
                    <a:srgbClr val="0033CC"/>
                  </a:solidFill>
                </a:uFill>
                <a:latin typeface="Arial"/>
                <a:cs typeface="Arial"/>
              </a:rPr>
              <a:t>bonus to shareholders against </a:t>
            </a:r>
            <a:r>
              <a:rPr sz="2000" spc="-54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000" u="heavy" spc="-5" dirty="0">
                <a:solidFill>
                  <a:srgbClr val="0033CC"/>
                </a:solidFill>
                <a:uFill>
                  <a:solidFill>
                    <a:srgbClr val="0033CC"/>
                  </a:solidFill>
                </a:uFill>
                <a:latin typeface="Arial"/>
                <a:cs typeface="Arial"/>
              </a:rPr>
              <a:t>final</a:t>
            </a:r>
            <a:r>
              <a:rPr sz="2000" u="heavy" spc="-15" dirty="0">
                <a:solidFill>
                  <a:srgbClr val="0033CC"/>
                </a:solidFill>
                <a:uFill>
                  <a:solidFill>
                    <a:srgbClr val="0033CC"/>
                  </a:solidFill>
                </a:uFill>
                <a:latin typeface="Arial"/>
                <a:cs typeface="Arial"/>
              </a:rPr>
              <a:t> </a:t>
            </a:r>
            <a:r>
              <a:rPr sz="2000" u="heavy" dirty="0">
                <a:solidFill>
                  <a:srgbClr val="0033CC"/>
                </a:solidFill>
                <a:uFill>
                  <a:solidFill>
                    <a:srgbClr val="0033CC"/>
                  </a:solidFill>
                </a:uFill>
                <a:latin typeface="Arial"/>
                <a:cs typeface="Arial"/>
              </a:rPr>
              <a:t>call</a:t>
            </a:r>
            <a:r>
              <a:rPr sz="2000" u="heavy" spc="-10" dirty="0">
                <a:solidFill>
                  <a:srgbClr val="0033CC"/>
                </a:solidFill>
                <a:uFill>
                  <a:solidFill>
                    <a:srgbClr val="0033CC"/>
                  </a:solidFill>
                </a:uFill>
                <a:latin typeface="Arial"/>
                <a:cs typeface="Arial"/>
              </a:rPr>
              <a:t> </a:t>
            </a:r>
            <a:r>
              <a:rPr sz="2000" u="heavy" dirty="0">
                <a:solidFill>
                  <a:srgbClr val="0033CC"/>
                </a:solidFill>
                <a:uFill>
                  <a:solidFill>
                    <a:srgbClr val="0033CC"/>
                  </a:solidFill>
                </a:uFill>
                <a:latin typeface="Arial"/>
                <a:cs typeface="Arial"/>
              </a:rPr>
              <a:t>due:</a:t>
            </a:r>
            <a:endParaRPr sz="2000">
              <a:latin typeface="Arial"/>
              <a:cs typeface="Arial"/>
            </a:endParaRPr>
          </a:p>
          <a:p>
            <a:pPr marL="545465">
              <a:lnSpc>
                <a:spcPct val="100000"/>
              </a:lnSpc>
              <a:spcBef>
                <a:spcPts val="950"/>
              </a:spcBef>
            </a:pPr>
            <a:r>
              <a:rPr sz="2000" dirty="0">
                <a:latin typeface="Arial"/>
                <a:cs typeface="Arial"/>
              </a:rPr>
              <a:t>Bonus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to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Shareholders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A/c</a:t>
            </a:r>
            <a:endParaRPr sz="2000">
              <a:latin typeface="Arial"/>
              <a:cs typeface="Arial"/>
            </a:endParaRPr>
          </a:p>
          <a:p>
            <a:pPr marL="1460500">
              <a:lnSpc>
                <a:spcPct val="100000"/>
              </a:lnSpc>
              <a:spcBef>
                <a:spcPts val="940"/>
              </a:spcBef>
            </a:pPr>
            <a:r>
              <a:rPr sz="2000" spc="-5" dirty="0">
                <a:latin typeface="Arial"/>
                <a:cs typeface="Arial"/>
              </a:rPr>
              <a:t>To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Equity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Share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Final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Call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A/c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22719" y="4471670"/>
            <a:ext cx="36512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"/>
                <a:cs typeface="Arial"/>
              </a:rPr>
              <a:t>Dr.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41400" y="453390"/>
            <a:ext cx="705167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009999"/>
                </a:solidFill>
              </a:rPr>
              <a:t>Types</a:t>
            </a:r>
            <a:r>
              <a:rPr sz="3200" spc="-15" dirty="0">
                <a:solidFill>
                  <a:srgbClr val="009999"/>
                </a:solidFill>
              </a:rPr>
              <a:t> </a:t>
            </a:r>
            <a:r>
              <a:rPr sz="3200" dirty="0">
                <a:solidFill>
                  <a:srgbClr val="009999"/>
                </a:solidFill>
              </a:rPr>
              <a:t>of</a:t>
            </a:r>
            <a:r>
              <a:rPr sz="3200" spc="-25" dirty="0">
                <a:solidFill>
                  <a:srgbClr val="009999"/>
                </a:solidFill>
              </a:rPr>
              <a:t> </a:t>
            </a:r>
            <a:r>
              <a:rPr sz="3200" dirty="0">
                <a:solidFill>
                  <a:srgbClr val="009999"/>
                </a:solidFill>
              </a:rPr>
              <a:t>Preference</a:t>
            </a:r>
            <a:r>
              <a:rPr sz="3200" spc="-10" dirty="0">
                <a:solidFill>
                  <a:srgbClr val="009999"/>
                </a:solidFill>
              </a:rPr>
              <a:t> </a:t>
            </a:r>
            <a:r>
              <a:rPr sz="3200" spc="-5" dirty="0">
                <a:solidFill>
                  <a:srgbClr val="009999"/>
                </a:solidFill>
              </a:rPr>
              <a:t>Shares</a:t>
            </a:r>
            <a:r>
              <a:rPr sz="3200" spc="-15" dirty="0">
                <a:solidFill>
                  <a:srgbClr val="009999"/>
                </a:solidFill>
              </a:rPr>
              <a:t> </a:t>
            </a:r>
            <a:r>
              <a:rPr sz="3200" spc="-5" dirty="0">
                <a:solidFill>
                  <a:srgbClr val="009999"/>
                </a:solidFill>
              </a:rPr>
              <a:t>(Contd.)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35940" y="1493520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33CC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8839" y="1511300"/>
            <a:ext cx="7724140" cy="3759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33CC"/>
                </a:solidFill>
                <a:latin typeface="Arial"/>
                <a:cs typeface="Arial"/>
              </a:rPr>
              <a:t>Participative</a:t>
            </a:r>
            <a:r>
              <a:rPr sz="2400" b="1" spc="-10" dirty="0">
                <a:solidFill>
                  <a:srgbClr val="0033CC"/>
                </a:solidFill>
                <a:latin typeface="Arial"/>
                <a:cs typeface="Arial"/>
              </a:rPr>
              <a:t> Preference</a:t>
            </a:r>
            <a:r>
              <a:rPr sz="2400" b="1" spc="-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33CC"/>
                </a:solidFill>
                <a:latin typeface="Arial"/>
                <a:cs typeface="Arial"/>
              </a:rPr>
              <a:t>Shares</a:t>
            </a:r>
            <a:endParaRPr sz="2400">
              <a:latin typeface="Arial"/>
              <a:cs typeface="Arial"/>
            </a:endParaRPr>
          </a:p>
          <a:p>
            <a:pPr marL="412750" marR="5080" indent="-285750" algn="just">
              <a:lnSpc>
                <a:spcPct val="150000"/>
              </a:lnSpc>
              <a:spcBef>
                <a:spcPts val="600"/>
              </a:spcBef>
            </a:pPr>
            <a:r>
              <a:rPr sz="3600" baseline="3472" dirty="0">
                <a:latin typeface="Arial"/>
                <a:cs typeface="Arial"/>
              </a:rPr>
              <a:t>– </a:t>
            </a:r>
            <a:r>
              <a:rPr sz="2400" dirty="0">
                <a:latin typeface="Arial"/>
                <a:cs typeface="Arial"/>
              </a:rPr>
              <a:t>In </a:t>
            </a:r>
            <a:r>
              <a:rPr sz="2400" spc="-10" dirty="0">
                <a:latin typeface="Arial"/>
                <a:cs typeface="Arial"/>
              </a:rPr>
              <a:t>addition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to </a:t>
            </a:r>
            <a:r>
              <a:rPr sz="2400" spc="-5" dirty="0">
                <a:latin typeface="Arial"/>
                <a:cs typeface="Arial"/>
              </a:rPr>
              <a:t>basic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preferential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rights,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such</a:t>
            </a:r>
            <a:r>
              <a:rPr sz="2400" spc="6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shares 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also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carries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(a)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right</a:t>
            </a:r>
            <a:r>
              <a:rPr sz="2400" dirty="0">
                <a:latin typeface="Arial"/>
                <a:cs typeface="Arial"/>
              </a:rPr>
              <a:t> to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participate</a:t>
            </a:r>
            <a:r>
              <a:rPr sz="2400" spc="65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in</a:t>
            </a:r>
            <a:r>
              <a:rPr sz="2400" spc="64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surplus 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profits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left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after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payment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of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preference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and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equity 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dividend,</a:t>
            </a:r>
            <a:r>
              <a:rPr sz="2400" spc="17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and</a:t>
            </a:r>
            <a:r>
              <a:rPr sz="2400" spc="17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(b)</a:t>
            </a:r>
            <a:r>
              <a:rPr sz="2400" spc="18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in</a:t>
            </a:r>
            <a:r>
              <a:rPr sz="2400" spc="17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17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event</a:t>
            </a:r>
            <a:r>
              <a:rPr sz="2400" spc="17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of</a:t>
            </a:r>
            <a:r>
              <a:rPr sz="2400" spc="17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winding</a:t>
            </a:r>
            <a:r>
              <a:rPr sz="2400" spc="17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up,</a:t>
            </a:r>
            <a:r>
              <a:rPr sz="2400" spc="18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spc="17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right </a:t>
            </a:r>
            <a:r>
              <a:rPr sz="2400" spc="-6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to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participate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in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surplus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assets</a:t>
            </a:r>
            <a:r>
              <a:rPr sz="2400" spc="66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left</a:t>
            </a:r>
            <a:r>
              <a:rPr sz="2400" spc="66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after 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repayment </a:t>
            </a:r>
            <a:r>
              <a:rPr sz="2400" dirty="0">
                <a:latin typeface="Arial"/>
                <a:cs typeface="Arial"/>
              </a:rPr>
              <a:t>of </a:t>
            </a:r>
            <a:r>
              <a:rPr sz="2400" spc="-5" dirty="0">
                <a:latin typeface="Arial"/>
                <a:cs typeface="Arial"/>
              </a:rPr>
              <a:t>preference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and equity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capital.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45"/>
              </a:lnSpc>
            </a:pPr>
            <a:r>
              <a:rPr lang="en-IN" spc="-5" smtClean="0"/>
              <a:t>NIRAV R GODA ,TCSC</a:t>
            </a:r>
            <a:endParaRPr lang="en-IN" spc="-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fld id="{81D60167-4931-47E6-BA6A-407CBD079E47}" type="slidenum">
              <a:rPr dirty="0"/>
              <a:t>5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41400" y="453390"/>
            <a:ext cx="705167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009999"/>
                </a:solidFill>
              </a:rPr>
              <a:t>Types</a:t>
            </a:r>
            <a:r>
              <a:rPr sz="3200" spc="-15" dirty="0">
                <a:solidFill>
                  <a:srgbClr val="009999"/>
                </a:solidFill>
              </a:rPr>
              <a:t> </a:t>
            </a:r>
            <a:r>
              <a:rPr sz="3200" dirty="0">
                <a:solidFill>
                  <a:srgbClr val="009999"/>
                </a:solidFill>
              </a:rPr>
              <a:t>of</a:t>
            </a:r>
            <a:r>
              <a:rPr sz="3200" spc="-25" dirty="0">
                <a:solidFill>
                  <a:srgbClr val="009999"/>
                </a:solidFill>
              </a:rPr>
              <a:t> </a:t>
            </a:r>
            <a:r>
              <a:rPr sz="3200" dirty="0">
                <a:solidFill>
                  <a:srgbClr val="009999"/>
                </a:solidFill>
              </a:rPr>
              <a:t>Preference</a:t>
            </a:r>
            <a:r>
              <a:rPr sz="3200" spc="-10" dirty="0">
                <a:solidFill>
                  <a:srgbClr val="009999"/>
                </a:solidFill>
              </a:rPr>
              <a:t> </a:t>
            </a:r>
            <a:r>
              <a:rPr sz="3200" spc="-5" dirty="0">
                <a:solidFill>
                  <a:srgbClr val="009999"/>
                </a:solidFill>
              </a:rPr>
              <a:t>Shares</a:t>
            </a:r>
            <a:r>
              <a:rPr sz="3200" spc="-15" dirty="0">
                <a:solidFill>
                  <a:srgbClr val="009999"/>
                </a:solidFill>
              </a:rPr>
              <a:t> </a:t>
            </a:r>
            <a:r>
              <a:rPr sz="3200" spc="-5" dirty="0">
                <a:solidFill>
                  <a:srgbClr val="009999"/>
                </a:solidFill>
              </a:rPr>
              <a:t>(Contd.)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35940" y="1493520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33CC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8839" y="1511300"/>
            <a:ext cx="7724140" cy="2113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33CC"/>
                </a:solidFill>
                <a:latin typeface="Arial"/>
                <a:cs typeface="Arial"/>
              </a:rPr>
              <a:t>Non-Participative </a:t>
            </a:r>
            <a:r>
              <a:rPr sz="2400" b="1" spc="-10" dirty="0">
                <a:solidFill>
                  <a:srgbClr val="0033CC"/>
                </a:solidFill>
                <a:latin typeface="Arial"/>
                <a:cs typeface="Arial"/>
              </a:rPr>
              <a:t>Preference</a:t>
            </a:r>
            <a:r>
              <a:rPr sz="2400" b="1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33CC"/>
                </a:solidFill>
                <a:latin typeface="Arial"/>
                <a:cs typeface="Arial"/>
              </a:rPr>
              <a:t>Shares</a:t>
            </a:r>
            <a:endParaRPr sz="2400">
              <a:latin typeface="Arial"/>
              <a:cs typeface="Arial"/>
            </a:endParaRPr>
          </a:p>
          <a:p>
            <a:pPr marL="412750" marR="5080" indent="-342900" algn="just">
              <a:lnSpc>
                <a:spcPct val="150000"/>
              </a:lnSpc>
              <a:spcBef>
                <a:spcPts val="600"/>
              </a:spcBef>
            </a:pPr>
            <a:r>
              <a:rPr sz="3600" baseline="3472" dirty="0">
                <a:latin typeface="Arial"/>
                <a:cs typeface="Arial"/>
              </a:rPr>
              <a:t>–</a:t>
            </a:r>
            <a:r>
              <a:rPr sz="3600" spc="7" baseline="3472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Such preference shares </a:t>
            </a:r>
            <a:r>
              <a:rPr sz="2400" spc="-10" dirty="0">
                <a:latin typeface="Arial"/>
                <a:cs typeface="Arial"/>
              </a:rPr>
              <a:t>have only </a:t>
            </a:r>
            <a:r>
              <a:rPr sz="2400" spc="-5" dirty="0">
                <a:latin typeface="Arial"/>
                <a:cs typeface="Arial"/>
              </a:rPr>
              <a:t>basic preferential 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rights and no </a:t>
            </a:r>
            <a:r>
              <a:rPr sz="2400" spc="-10" dirty="0">
                <a:latin typeface="Arial"/>
                <a:cs typeface="Arial"/>
              </a:rPr>
              <a:t>additional </a:t>
            </a:r>
            <a:r>
              <a:rPr sz="2400" spc="-5" dirty="0">
                <a:latin typeface="Arial"/>
                <a:cs typeface="Arial"/>
              </a:rPr>
              <a:t>rights </a:t>
            </a:r>
            <a:r>
              <a:rPr sz="2400" dirty="0">
                <a:latin typeface="Arial"/>
                <a:cs typeface="Arial"/>
              </a:rPr>
              <a:t>to </a:t>
            </a:r>
            <a:r>
              <a:rPr sz="2400" spc="-5" dirty="0">
                <a:latin typeface="Arial"/>
                <a:cs typeface="Arial"/>
              </a:rPr>
              <a:t>participate in surplus 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profits </a:t>
            </a:r>
            <a:r>
              <a:rPr sz="2400" spc="-10" dirty="0">
                <a:latin typeface="Arial"/>
                <a:cs typeface="Arial"/>
              </a:rPr>
              <a:t>and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surplus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assets.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45"/>
              </a:lnSpc>
            </a:pPr>
            <a:r>
              <a:rPr lang="en-IN" spc="-5" smtClean="0"/>
              <a:t>NIRAV R GODA ,TCSC</a:t>
            </a:r>
            <a:endParaRPr lang="en-IN" spc="-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lang="en-IN" spc="-5" smtClean="0"/>
              <a:t>NIRAV R GODA ,TCSC</a:t>
            </a:r>
            <a:endParaRPr spc="-5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fld id="{81D60167-4931-47E6-BA6A-407CBD079E47}" type="slidenum">
              <a:rPr dirty="0"/>
              <a:t>6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41400" y="200659"/>
            <a:ext cx="705167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009999"/>
                </a:solidFill>
              </a:rPr>
              <a:t>Types</a:t>
            </a:r>
            <a:r>
              <a:rPr sz="3200" spc="-15" dirty="0">
                <a:solidFill>
                  <a:srgbClr val="009999"/>
                </a:solidFill>
              </a:rPr>
              <a:t> </a:t>
            </a:r>
            <a:r>
              <a:rPr sz="3200" dirty="0">
                <a:solidFill>
                  <a:srgbClr val="009999"/>
                </a:solidFill>
              </a:rPr>
              <a:t>of</a:t>
            </a:r>
            <a:r>
              <a:rPr sz="3200" spc="-25" dirty="0">
                <a:solidFill>
                  <a:srgbClr val="009999"/>
                </a:solidFill>
              </a:rPr>
              <a:t> </a:t>
            </a:r>
            <a:r>
              <a:rPr sz="3200" dirty="0">
                <a:solidFill>
                  <a:srgbClr val="009999"/>
                </a:solidFill>
              </a:rPr>
              <a:t>Preference</a:t>
            </a:r>
            <a:r>
              <a:rPr sz="3200" spc="-10" dirty="0">
                <a:solidFill>
                  <a:srgbClr val="009999"/>
                </a:solidFill>
              </a:rPr>
              <a:t> </a:t>
            </a:r>
            <a:r>
              <a:rPr sz="3200" spc="-5" dirty="0">
                <a:solidFill>
                  <a:srgbClr val="009999"/>
                </a:solidFill>
              </a:rPr>
              <a:t>Shares</a:t>
            </a:r>
            <a:r>
              <a:rPr sz="3200" spc="-15" dirty="0">
                <a:solidFill>
                  <a:srgbClr val="009999"/>
                </a:solidFill>
              </a:rPr>
              <a:t> </a:t>
            </a:r>
            <a:r>
              <a:rPr sz="3200" spc="-5" dirty="0">
                <a:solidFill>
                  <a:srgbClr val="009999"/>
                </a:solidFill>
              </a:rPr>
              <a:t>(Contd.)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35940" y="1083309"/>
            <a:ext cx="6003925" cy="1625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b="1" spc="-10" dirty="0">
                <a:solidFill>
                  <a:srgbClr val="0033CC"/>
                </a:solidFill>
                <a:latin typeface="Arial"/>
                <a:cs typeface="Arial"/>
              </a:rPr>
              <a:t>Convertible </a:t>
            </a:r>
            <a:r>
              <a:rPr sz="2800" b="1" spc="-5" dirty="0">
                <a:solidFill>
                  <a:srgbClr val="0033CC"/>
                </a:solidFill>
                <a:latin typeface="Arial"/>
                <a:cs typeface="Arial"/>
              </a:rPr>
              <a:t>Preference</a:t>
            </a:r>
            <a:r>
              <a:rPr sz="2800" b="1" spc="-2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CC"/>
                </a:solidFill>
                <a:latin typeface="Arial"/>
                <a:cs typeface="Arial"/>
              </a:rPr>
              <a:t>Shares</a:t>
            </a:r>
            <a:endParaRPr sz="2800">
              <a:latin typeface="Arial"/>
              <a:cs typeface="Arial"/>
            </a:endParaRPr>
          </a:p>
          <a:p>
            <a:pPr marL="469900" marR="5080">
              <a:lnSpc>
                <a:spcPct val="150000"/>
              </a:lnSpc>
              <a:spcBef>
                <a:spcPts val="600"/>
              </a:spcBef>
              <a:tabLst>
                <a:tab pos="935990" algn="l"/>
                <a:tab pos="2670175" algn="l"/>
                <a:tab pos="4389755" algn="l"/>
                <a:tab pos="5415915" algn="l"/>
              </a:tabLst>
            </a:pPr>
            <a:r>
              <a:rPr sz="2400" dirty="0">
                <a:latin typeface="Arial"/>
                <a:cs typeface="Arial"/>
              </a:rPr>
              <a:t>A	c</a:t>
            </a:r>
            <a:r>
              <a:rPr sz="2400" spc="-5" dirty="0">
                <a:latin typeface="Arial"/>
                <a:cs typeface="Arial"/>
              </a:rPr>
              <a:t>o</a:t>
            </a:r>
            <a:r>
              <a:rPr sz="2400" spc="-10" dirty="0">
                <a:latin typeface="Arial"/>
                <a:cs typeface="Arial"/>
              </a:rPr>
              <a:t>nve</a:t>
            </a:r>
            <a:r>
              <a:rPr sz="2400" spc="5" dirty="0">
                <a:latin typeface="Arial"/>
                <a:cs typeface="Arial"/>
              </a:rPr>
              <a:t>r</a:t>
            </a:r>
            <a:r>
              <a:rPr sz="2400" dirty="0">
                <a:latin typeface="Arial"/>
                <a:cs typeface="Arial"/>
              </a:rPr>
              <a:t>t</a:t>
            </a:r>
            <a:r>
              <a:rPr sz="2400" spc="-5" dirty="0">
                <a:latin typeface="Arial"/>
                <a:cs typeface="Arial"/>
              </a:rPr>
              <a:t>i</a:t>
            </a:r>
            <a:r>
              <a:rPr sz="2400" spc="-10" dirty="0">
                <a:latin typeface="Arial"/>
                <a:cs typeface="Arial"/>
              </a:rPr>
              <a:t>b</a:t>
            </a:r>
            <a:r>
              <a:rPr sz="2400" spc="-5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e	</a:t>
            </a:r>
            <a:r>
              <a:rPr sz="2400" spc="-10" dirty="0">
                <a:latin typeface="Arial"/>
                <a:cs typeface="Arial"/>
              </a:rPr>
              <a:t>p</a:t>
            </a:r>
            <a:r>
              <a:rPr sz="2400" spc="5" dirty="0">
                <a:latin typeface="Arial"/>
                <a:cs typeface="Arial"/>
              </a:rPr>
              <a:t>r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fer</a:t>
            </a:r>
            <a:r>
              <a:rPr sz="2400" spc="-5" dirty="0">
                <a:latin typeface="Arial"/>
                <a:cs typeface="Arial"/>
              </a:rPr>
              <a:t>e</a:t>
            </a:r>
            <a:r>
              <a:rPr sz="2400" spc="-10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ce	</a:t>
            </a:r>
            <a:r>
              <a:rPr sz="2400" spc="5" dirty="0">
                <a:latin typeface="Arial"/>
                <a:cs typeface="Arial"/>
              </a:rPr>
              <a:t>s</a:t>
            </a:r>
            <a:r>
              <a:rPr sz="2400" spc="-10" dirty="0">
                <a:latin typeface="Arial"/>
                <a:cs typeface="Arial"/>
              </a:rPr>
              <a:t>ha</a:t>
            </a:r>
            <a:r>
              <a:rPr sz="2400" dirty="0">
                <a:latin typeface="Arial"/>
                <a:cs typeface="Arial"/>
              </a:rPr>
              <a:t>re	</a:t>
            </a:r>
            <a:r>
              <a:rPr sz="2400" spc="-10" dirty="0">
                <a:latin typeface="Arial"/>
                <a:cs typeface="Arial"/>
              </a:rPr>
              <a:t>ge</a:t>
            </a:r>
            <a:r>
              <a:rPr sz="2400" dirty="0">
                <a:latin typeface="Arial"/>
                <a:cs typeface="Arial"/>
              </a:rPr>
              <a:t>ts  </a:t>
            </a:r>
            <a:r>
              <a:rPr sz="2400" spc="-5" dirty="0">
                <a:latin typeface="Arial"/>
                <a:cs typeface="Arial"/>
              </a:rPr>
              <a:t>conversion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into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equity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share.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78427" y="1769109"/>
            <a:ext cx="18230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99770" algn="l"/>
                <a:tab pos="1556385" algn="l"/>
              </a:tabLst>
            </a:pPr>
            <a:r>
              <a:rPr sz="2400" spc="10" dirty="0">
                <a:latin typeface="Arial"/>
                <a:cs typeface="Arial"/>
              </a:rPr>
              <a:t>t</a:t>
            </a:r>
            <a:r>
              <a:rPr sz="2400" spc="-10" dirty="0">
                <a:latin typeface="Arial"/>
                <a:cs typeface="Arial"/>
              </a:rPr>
              <a:t>h</a:t>
            </a:r>
            <a:r>
              <a:rPr sz="2400" dirty="0">
                <a:latin typeface="Arial"/>
                <a:cs typeface="Arial"/>
              </a:rPr>
              <a:t>e	r</a:t>
            </a:r>
            <a:r>
              <a:rPr sz="2400" spc="-5" dirty="0">
                <a:latin typeface="Arial"/>
                <a:cs typeface="Arial"/>
              </a:rPr>
              <a:t>i</a:t>
            </a:r>
            <a:r>
              <a:rPr sz="2400" spc="-10" dirty="0">
                <a:latin typeface="Arial"/>
                <a:cs typeface="Arial"/>
              </a:rPr>
              <a:t>g</a:t>
            </a:r>
            <a:r>
              <a:rPr sz="2400" dirty="0">
                <a:latin typeface="Arial"/>
                <a:cs typeface="Arial"/>
              </a:rPr>
              <a:t>ht	</a:t>
            </a:r>
            <a:r>
              <a:rPr sz="2400" spc="-10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f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2985770"/>
            <a:ext cx="8068309" cy="2797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b="1" spc="-10" dirty="0">
                <a:solidFill>
                  <a:srgbClr val="0033CC"/>
                </a:solidFill>
                <a:latin typeface="Arial"/>
                <a:cs typeface="Arial"/>
              </a:rPr>
              <a:t>Non-convertible </a:t>
            </a:r>
            <a:r>
              <a:rPr sz="2800" b="1" spc="-5" dirty="0">
                <a:solidFill>
                  <a:srgbClr val="0033CC"/>
                </a:solidFill>
                <a:latin typeface="Arial"/>
                <a:cs typeface="Arial"/>
              </a:rPr>
              <a:t>Preference </a:t>
            </a:r>
            <a:r>
              <a:rPr sz="2800" b="1" spc="-10" dirty="0">
                <a:solidFill>
                  <a:srgbClr val="0033CC"/>
                </a:solidFill>
                <a:latin typeface="Arial"/>
                <a:cs typeface="Arial"/>
              </a:rPr>
              <a:t>Shares</a:t>
            </a:r>
            <a:endParaRPr sz="2800">
              <a:latin typeface="Arial"/>
              <a:cs typeface="Arial"/>
            </a:endParaRPr>
          </a:p>
          <a:p>
            <a:pPr marL="469900" marR="6985">
              <a:lnSpc>
                <a:spcPct val="150000"/>
              </a:lnSpc>
              <a:spcBef>
                <a:spcPts val="600"/>
              </a:spcBef>
            </a:pPr>
            <a:r>
              <a:rPr sz="3600" spc="-7" baseline="3472" dirty="0">
                <a:latin typeface="Arial"/>
                <a:cs typeface="Arial"/>
              </a:rPr>
              <a:t>–</a:t>
            </a:r>
            <a:r>
              <a:rPr sz="2400" spc="-5" dirty="0">
                <a:latin typeface="Arial"/>
                <a:cs typeface="Arial"/>
              </a:rPr>
              <a:t>A</a:t>
            </a:r>
            <a:r>
              <a:rPr sz="2400" spc="1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non-convertible</a:t>
            </a:r>
            <a:r>
              <a:rPr sz="2400" spc="17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preference</a:t>
            </a:r>
            <a:r>
              <a:rPr sz="2400" spc="17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share</a:t>
            </a:r>
            <a:r>
              <a:rPr sz="2400" spc="17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does</a:t>
            </a:r>
            <a:r>
              <a:rPr sz="2400" spc="17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not</a:t>
            </a:r>
            <a:r>
              <a:rPr sz="2400" spc="18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have</a:t>
            </a:r>
            <a:r>
              <a:rPr sz="2400" spc="17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 </a:t>
            </a:r>
            <a:r>
              <a:rPr sz="2400" spc="-6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right of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conversion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into equity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share.</a:t>
            </a:r>
            <a:endParaRPr sz="2400">
              <a:latin typeface="Arial"/>
              <a:cs typeface="Arial"/>
            </a:endParaRPr>
          </a:p>
          <a:p>
            <a:pPr marL="469900" marR="5080">
              <a:lnSpc>
                <a:spcPct val="150000"/>
              </a:lnSpc>
              <a:spcBef>
                <a:spcPts val="590"/>
              </a:spcBef>
              <a:tabLst>
                <a:tab pos="1237615" algn="l"/>
                <a:tab pos="2955925" algn="l"/>
                <a:tab pos="4132579" algn="l"/>
                <a:tab pos="4834890" algn="l"/>
                <a:tab pos="7176134" algn="l"/>
              </a:tabLst>
            </a:pPr>
            <a:r>
              <a:rPr sz="3600" spc="-7" baseline="3472" dirty="0">
                <a:latin typeface="Arial"/>
                <a:cs typeface="Arial"/>
              </a:rPr>
              <a:t>–</a:t>
            </a:r>
            <a:r>
              <a:rPr sz="2400" spc="-5" dirty="0">
                <a:latin typeface="Arial"/>
                <a:cs typeface="Arial"/>
              </a:rPr>
              <a:t>A</a:t>
            </a:r>
            <a:r>
              <a:rPr sz="2400" spc="-15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l	</a:t>
            </a:r>
            <a:r>
              <a:rPr sz="2400" spc="-10" dirty="0">
                <a:latin typeface="Arial"/>
                <a:cs typeface="Arial"/>
              </a:rPr>
              <a:t>p</a:t>
            </a:r>
            <a:r>
              <a:rPr sz="2400" spc="5" dirty="0">
                <a:latin typeface="Arial"/>
                <a:cs typeface="Arial"/>
              </a:rPr>
              <a:t>r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f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spc="5" dirty="0">
                <a:latin typeface="Arial"/>
                <a:cs typeface="Arial"/>
              </a:rPr>
              <a:t>r</a:t>
            </a:r>
            <a:r>
              <a:rPr sz="2400" spc="-10" dirty="0">
                <a:latin typeface="Arial"/>
                <a:cs typeface="Arial"/>
              </a:rPr>
              <a:t>en</a:t>
            </a:r>
            <a:r>
              <a:rPr sz="2400" dirty="0">
                <a:latin typeface="Arial"/>
                <a:cs typeface="Arial"/>
              </a:rPr>
              <a:t>ce	s</a:t>
            </a:r>
            <a:r>
              <a:rPr sz="2400" spc="-5" dirty="0">
                <a:latin typeface="Arial"/>
                <a:cs typeface="Arial"/>
              </a:rPr>
              <a:t>h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spc="5" dirty="0">
                <a:latin typeface="Arial"/>
                <a:cs typeface="Arial"/>
              </a:rPr>
              <a:t>r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s	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re	</a:t>
            </a:r>
            <a:r>
              <a:rPr sz="2400" spc="-10" dirty="0">
                <a:latin typeface="Arial"/>
                <a:cs typeface="Arial"/>
              </a:rPr>
              <a:t>no</a:t>
            </a:r>
            <a:r>
              <a:rPr sz="2400" dirty="0">
                <a:latin typeface="Arial"/>
                <a:cs typeface="Arial"/>
              </a:rPr>
              <a:t>n-c</a:t>
            </a:r>
            <a:r>
              <a:rPr sz="2400" spc="-5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n</a:t>
            </a:r>
            <a:r>
              <a:rPr sz="2400" spc="-20" dirty="0">
                <a:latin typeface="Arial"/>
                <a:cs typeface="Arial"/>
              </a:rPr>
              <a:t>v</a:t>
            </a:r>
            <a:r>
              <a:rPr sz="2400" dirty="0">
                <a:latin typeface="Arial"/>
                <a:cs typeface="Arial"/>
              </a:rPr>
              <a:t>ert</a:t>
            </a:r>
            <a:r>
              <a:rPr sz="2400" spc="-5" dirty="0">
                <a:latin typeface="Arial"/>
                <a:cs typeface="Arial"/>
              </a:rPr>
              <a:t>i</a:t>
            </a:r>
            <a:r>
              <a:rPr sz="2400" spc="-10" dirty="0">
                <a:latin typeface="Arial"/>
                <a:cs typeface="Arial"/>
              </a:rPr>
              <a:t>b</a:t>
            </a:r>
            <a:r>
              <a:rPr sz="2400" spc="-5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e	</a:t>
            </a:r>
            <a:r>
              <a:rPr sz="2400" spc="-10" dirty="0">
                <a:latin typeface="Arial"/>
                <a:cs typeface="Arial"/>
              </a:rPr>
              <a:t>un</a:t>
            </a:r>
            <a:r>
              <a:rPr sz="2400" spc="-5" dirty="0">
                <a:latin typeface="Arial"/>
                <a:cs typeface="Arial"/>
              </a:rPr>
              <a:t>l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ss  </a:t>
            </a:r>
            <a:r>
              <a:rPr sz="2400" spc="-5" dirty="0">
                <a:latin typeface="Arial"/>
                <a:cs typeface="Arial"/>
              </a:rPr>
              <a:t>clearly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stated</a:t>
            </a:r>
            <a:r>
              <a:rPr sz="2400" dirty="0">
                <a:latin typeface="Arial"/>
                <a:cs typeface="Arial"/>
              </a:rPr>
              <a:t> to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be</a:t>
            </a:r>
            <a:r>
              <a:rPr sz="2400" spc="-5" dirty="0">
                <a:latin typeface="Arial"/>
                <a:cs typeface="Arial"/>
              </a:rPr>
              <a:t> convertible.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lang="en-IN" spc="-5" smtClean="0"/>
              <a:t>NIRAV R GODA ,TCSC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41400" y="200659"/>
            <a:ext cx="705167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009999"/>
                </a:solidFill>
              </a:rPr>
              <a:t>Types</a:t>
            </a:r>
            <a:r>
              <a:rPr sz="3200" spc="-15" dirty="0">
                <a:solidFill>
                  <a:srgbClr val="009999"/>
                </a:solidFill>
              </a:rPr>
              <a:t> </a:t>
            </a:r>
            <a:r>
              <a:rPr sz="3200" dirty="0">
                <a:solidFill>
                  <a:srgbClr val="009999"/>
                </a:solidFill>
              </a:rPr>
              <a:t>of</a:t>
            </a:r>
            <a:r>
              <a:rPr sz="3200" spc="-25" dirty="0">
                <a:solidFill>
                  <a:srgbClr val="009999"/>
                </a:solidFill>
              </a:rPr>
              <a:t> </a:t>
            </a:r>
            <a:r>
              <a:rPr sz="3200" dirty="0">
                <a:solidFill>
                  <a:srgbClr val="009999"/>
                </a:solidFill>
              </a:rPr>
              <a:t>Preference</a:t>
            </a:r>
            <a:r>
              <a:rPr sz="3200" spc="-10" dirty="0">
                <a:solidFill>
                  <a:srgbClr val="009999"/>
                </a:solidFill>
              </a:rPr>
              <a:t> </a:t>
            </a:r>
            <a:r>
              <a:rPr sz="3200" spc="-5" dirty="0">
                <a:solidFill>
                  <a:srgbClr val="009999"/>
                </a:solidFill>
              </a:rPr>
              <a:t>Shares</a:t>
            </a:r>
            <a:r>
              <a:rPr sz="3200" spc="-15" dirty="0">
                <a:solidFill>
                  <a:srgbClr val="009999"/>
                </a:solidFill>
              </a:rPr>
              <a:t> </a:t>
            </a:r>
            <a:r>
              <a:rPr sz="3200" spc="-5" dirty="0">
                <a:solidFill>
                  <a:srgbClr val="009999"/>
                </a:solidFill>
              </a:rPr>
              <a:t>(Contd.)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35940" y="1083309"/>
            <a:ext cx="8066405" cy="4700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b="1" spc="-5" dirty="0">
                <a:solidFill>
                  <a:srgbClr val="0033CC"/>
                </a:solidFill>
                <a:latin typeface="Arial"/>
                <a:cs typeface="Arial"/>
              </a:rPr>
              <a:t>Redeemable</a:t>
            </a:r>
            <a:r>
              <a:rPr sz="2800" b="1" spc="-3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CC"/>
                </a:solidFill>
                <a:latin typeface="Arial"/>
                <a:cs typeface="Arial"/>
              </a:rPr>
              <a:t>Preference</a:t>
            </a:r>
            <a:r>
              <a:rPr sz="2800" b="1" spc="-2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0033CC"/>
                </a:solidFill>
                <a:latin typeface="Arial"/>
                <a:cs typeface="Arial"/>
              </a:rPr>
              <a:t>Shares</a:t>
            </a:r>
            <a:endParaRPr sz="2800">
              <a:latin typeface="Arial"/>
              <a:cs typeface="Arial"/>
            </a:endParaRPr>
          </a:p>
          <a:p>
            <a:pPr marL="412750" marR="6350">
              <a:lnSpc>
                <a:spcPct val="150000"/>
              </a:lnSpc>
              <a:spcBef>
                <a:spcPts val="600"/>
              </a:spcBef>
              <a:tabLst>
                <a:tab pos="948690" algn="l"/>
                <a:tab pos="1720850" algn="l"/>
                <a:tab pos="3305810" algn="l"/>
                <a:tab pos="4434205" algn="l"/>
                <a:tab pos="4987290" algn="l"/>
                <a:tab pos="6136005" algn="l"/>
                <a:tab pos="6484620" algn="l"/>
                <a:tab pos="7814309" algn="l"/>
              </a:tabLst>
            </a:pPr>
            <a:r>
              <a:rPr sz="2400" dirty="0">
                <a:latin typeface="Arial"/>
                <a:cs typeface="Arial"/>
              </a:rPr>
              <a:t>On	s</a:t>
            </a:r>
            <a:r>
              <a:rPr sz="2400" spc="-5" dirty="0">
                <a:latin typeface="Arial"/>
                <a:cs typeface="Arial"/>
              </a:rPr>
              <a:t>u</a:t>
            </a:r>
            <a:r>
              <a:rPr sz="2400" dirty="0">
                <a:latin typeface="Arial"/>
                <a:cs typeface="Arial"/>
              </a:rPr>
              <a:t>ch	pr</a:t>
            </a:r>
            <a:r>
              <a:rPr sz="2400" spc="-5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fer</a:t>
            </a:r>
            <a:r>
              <a:rPr sz="2400" spc="-5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n</a:t>
            </a:r>
            <a:r>
              <a:rPr sz="2400" spc="-10" dirty="0">
                <a:latin typeface="Arial"/>
                <a:cs typeface="Arial"/>
              </a:rPr>
              <a:t>c</a:t>
            </a:r>
            <a:r>
              <a:rPr sz="2400" dirty="0">
                <a:latin typeface="Arial"/>
                <a:cs typeface="Arial"/>
              </a:rPr>
              <a:t>e	s</a:t>
            </a:r>
            <a:r>
              <a:rPr sz="2400" spc="-5" dirty="0">
                <a:latin typeface="Arial"/>
                <a:cs typeface="Arial"/>
              </a:rPr>
              <a:t>h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spc="5" dirty="0">
                <a:latin typeface="Arial"/>
                <a:cs typeface="Arial"/>
              </a:rPr>
              <a:t>r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s,	</a:t>
            </a:r>
            <a:r>
              <a:rPr sz="2400" spc="10" dirty="0">
                <a:latin typeface="Arial"/>
                <a:cs typeface="Arial"/>
              </a:rPr>
              <a:t>t</a:t>
            </a:r>
            <a:r>
              <a:rPr sz="2400" spc="-10" dirty="0">
                <a:latin typeface="Arial"/>
                <a:cs typeface="Arial"/>
              </a:rPr>
              <a:t>h</a:t>
            </a:r>
            <a:r>
              <a:rPr sz="2400" dirty="0">
                <a:latin typeface="Arial"/>
                <a:cs typeface="Arial"/>
              </a:rPr>
              <a:t>e	a</a:t>
            </a:r>
            <a:r>
              <a:rPr sz="2400" spc="15" dirty="0">
                <a:latin typeface="Arial"/>
                <a:cs typeface="Arial"/>
              </a:rPr>
              <a:t>m</a:t>
            </a:r>
            <a:r>
              <a:rPr sz="2400" dirty="0">
                <a:latin typeface="Arial"/>
                <a:cs typeface="Arial"/>
              </a:rPr>
              <a:t>o</a:t>
            </a:r>
            <a:r>
              <a:rPr sz="2400" spc="-10" dirty="0">
                <a:latin typeface="Arial"/>
                <a:cs typeface="Arial"/>
              </a:rPr>
              <a:t>un</a:t>
            </a:r>
            <a:r>
              <a:rPr sz="2400" dirty="0">
                <a:latin typeface="Arial"/>
                <a:cs typeface="Arial"/>
              </a:rPr>
              <a:t>t	</a:t>
            </a:r>
            <a:r>
              <a:rPr sz="2400" spc="-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s	r</a:t>
            </a:r>
            <a:r>
              <a:rPr sz="2400" spc="-5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f</a:t>
            </a:r>
            <a:r>
              <a:rPr sz="2400" spc="-10" dirty="0">
                <a:latin typeface="Arial"/>
                <a:cs typeface="Arial"/>
              </a:rPr>
              <a:t>u</a:t>
            </a:r>
            <a:r>
              <a:rPr sz="2400" dirty="0">
                <a:latin typeface="Arial"/>
                <a:cs typeface="Arial"/>
              </a:rPr>
              <a:t>n</a:t>
            </a:r>
            <a:r>
              <a:rPr sz="2400" spc="-10" dirty="0">
                <a:latin typeface="Arial"/>
                <a:cs typeface="Arial"/>
              </a:rPr>
              <a:t>de</a:t>
            </a:r>
            <a:r>
              <a:rPr sz="2400" dirty="0">
                <a:latin typeface="Arial"/>
                <a:cs typeface="Arial"/>
              </a:rPr>
              <a:t>d	</a:t>
            </a:r>
            <a:r>
              <a:rPr sz="2400" spc="-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n  </a:t>
            </a:r>
            <a:r>
              <a:rPr sz="2400" spc="-5" dirty="0">
                <a:latin typeface="Arial"/>
                <a:cs typeface="Arial"/>
              </a:rPr>
              <a:t>accordance with Sec.</a:t>
            </a:r>
            <a:r>
              <a:rPr sz="2400" dirty="0">
                <a:latin typeface="Arial"/>
                <a:cs typeface="Arial"/>
              </a:rPr>
              <a:t> 55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of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 Companies Act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2013.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23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b="1" spc="-5" dirty="0">
                <a:solidFill>
                  <a:srgbClr val="0033CC"/>
                </a:solidFill>
                <a:latin typeface="Arial"/>
                <a:cs typeface="Arial"/>
              </a:rPr>
              <a:t>Irredeemable</a:t>
            </a:r>
            <a:r>
              <a:rPr sz="2800" b="1" spc="-3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CC"/>
                </a:solidFill>
                <a:latin typeface="Arial"/>
                <a:cs typeface="Arial"/>
              </a:rPr>
              <a:t>Preference</a:t>
            </a:r>
            <a:r>
              <a:rPr sz="2800" b="1" spc="-2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0033CC"/>
                </a:solidFill>
                <a:latin typeface="Arial"/>
                <a:cs typeface="Arial"/>
              </a:rPr>
              <a:t>Shares</a:t>
            </a:r>
            <a:endParaRPr sz="2800">
              <a:latin typeface="Arial"/>
              <a:cs typeface="Arial"/>
            </a:endParaRPr>
          </a:p>
          <a:p>
            <a:pPr marL="412750" marR="5080">
              <a:lnSpc>
                <a:spcPct val="150000"/>
              </a:lnSpc>
              <a:spcBef>
                <a:spcPts val="600"/>
              </a:spcBef>
              <a:tabLst>
                <a:tab pos="2350770" algn="l"/>
                <a:tab pos="3948429" algn="l"/>
                <a:tab pos="5003165" algn="l"/>
                <a:tab pos="5634990" algn="l"/>
                <a:tab pos="6199505" algn="l"/>
                <a:tab pos="6678930" algn="l"/>
              </a:tabLst>
            </a:pPr>
            <a:r>
              <a:rPr sz="2400" dirty="0">
                <a:latin typeface="Arial"/>
                <a:cs typeface="Arial"/>
              </a:rPr>
              <a:t>I</a:t>
            </a:r>
            <a:r>
              <a:rPr sz="2400" spc="5" dirty="0">
                <a:latin typeface="Arial"/>
                <a:cs typeface="Arial"/>
              </a:rPr>
              <a:t>r</a:t>
            </a:r>
            <a:r>
              <a:rPr sz="2400" dirty="0">
                <a:latin typeface="Arial"/>
                <a:cs typeface="Arial"/>
              </a:rPr>
              <a:t>r</a:t>
            </a:r>
            <a:r>
              <a:rPr sz="2400" spc="-5" dirty="0">
                <a:latin typeface="Arial"/>
                <a:cs typeface="Arial"/>
              </a:rPr>
              <a:t>e</a:t>
            </a:r>
            <a:r>
              <a:rPr sz="2400" spc="-10" dirty="0">
                <a:latin typeface="Arial"/>
                <a:cs typeface="Arial"/>
              </a:rPr>
              <a:t>d</a:t>
            </a:r>
            <a:r>
              <a:rPr sz="2400" dirty="0">
                <a:latin typeface="Arial"/>
                <a:cs typeface="Arial"/>
              </a:rPr>
              <a:t>e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spc="15" dirty="0">
                <a:latin typeface="Arial"/>
                <a:cs typeface="Arial"/>
              </a:rPr>
              <a:t>m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-10" dirty="0">
                <a:latin typeface="Arial"/>
                <a:cs typeface="Arial"/>
              </a:rPr>
              <a:t>b</a:t>
            </a:r>
            <a:r>
              <a:rPr sz="2400" spc="-5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e	</a:t>
            </a:r>
            <a:r>
              <a:rPr sz="2400" spc="-10" dirty="0">
                <a:latin typeface="Arial"/>
                <a:cs typeface="Arial"/>
              </a:rPr>
              <a:t>p</a:t>
            </a:r>
            <a:r>
              <a:rPr sz="2400" dirty="0">
                <a:latin typeface="Arial"/>
                <a:cs typeface="Arial"/>
              </a:rPr>
              <a:t>r</a:t>
            </a:r>
            <a:r>
              <a:rPr sz="2400" spc="-5" dirty="0">
                <a:latin typeface="Arial"/>
                <a:cs typeface="Arial"/>
              </a:rPr>
              <a:t>e</a:t>
            </a:r>
            <a:r>
              <a:rPr sz="2400" spc="10" dirty="0">
                <a:latin typeface="Arial"/>
                <a:cs typeface="Arial"/>
              </a:rPr>
              <a:t>f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r</a:t>
            </a:r>
            <a:r>
              <a:rPr sz="2400" spc="-5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nce	s</a:t>
            </a:r>
            <a:r>
              <a:rPr sz="2400" spc="-5" dirty="0">
                <a:latin typeface="Arial"/>
                <a:cs typeface="Arial"/>
              </a:rPr>
              <a:t>h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r</a:t>
            </a:r>
            <a:r>
              <a:rPr sz="2400" spc="-5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s	c</a:t>
            </a:r>
            <a:r>
              <a:rPr sz="2400" spc="-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n	</a:t>
            </a:r>
            <a:r>
              <a:rPr sz="2400" spc="-10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ot	</a:t>
            </a:r>
            <a:r>
              <a:rPr sz="2400" spc="-10" dirty="0">
                <a:latin typeface="Arial"/>
                <a:cs typeface="Arial"/>
              </a:rPr>
              <a:t>b</a:t>
            </a:r>
            <a:r>
              <a:rPr sz="2400" dirty="0">
                <a:latin typeface="Arial"/>
                <a:cs typeface="Arial"/>
              </a:rPr>
              <a:t>e	r</a:t>
            </a:r>
            <a:r>
              <a:rPr sz="2400" spc="-5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d</a:t>
            </a:r>
            <a:r>
              <a:rPr sz="2400" spc="-10" dirty="0">
                <a:latin typeface="Arial"/>
                <a:cs typeface="Arial"/>
              </a:rPr>
              <a:t>ee</a:t>
            </a:r>
            <a:r>
              <a:rPr sz="2400" spc="25" dirty="0">
                <a:latin typeface="Arial"/>
                <a:cs typeface="Arial"/>
              </a:rPr>
              <a:t>m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d  </a:t>
            </a:r>
            <a:r>
              <a:rPr sz="2400" spc="-5" dirty="0">
                <a:latin typeface="Arial"/>
                <a:cs typeface="Arial"/>
              </a:rPr>
              <a:t>during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the</a:t>
            </a:r>
            <a:r>
              <a:rPr sz="2400" spc="-5" dirty="0">
                <a:latin typeface="Arial"/>
                <a:cs typeface="Arial"/>
              </a:rPr>
              <a:t> life of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the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company.</a:t>
            </a:r>
            <a:endParaRPr sz="2400">
              <a:latin typeface="Arial"/>
              <a:cs typeface="Arial"/>
            </a:endParaRPr>
          </a:p>
          <a:p>
            <a:pPr marL="412750" marR="5080">
              <a:lnSpc>
                <a:spcPct val="150000"/>
              </a:lnSpc>
              <a:spcBef>
                <a:spcPts val="590"/>
              </a:spcBef>
            </a:pPr>
            <a:r>
              <a:rPr sz="2400" dirty="0">
                <a:latin typeface="Arial"/>
                <a:cs typeface="Arial"/>
              </a:rPr>
              <a:t>A</a:t>
            </a:r>
            <a:r>
              <a:rPr sz="2400" spc="8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company</a:t>
            </a:r>
            <a:r>
              <a:rPr sz="2400" spc="9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limited</a:t>
            </a:r>
            <a:r>
              <a:rPr sz="2400" spc="8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by</a:t>
            </a:r>
            <a:r>
              <a:rPr sz="2400" spc="9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shares</a:t>
            </a:r>
            <a:r>
              <a:rPr sz="2400" spc="9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cannot</a:t>
            </a:r>
            <a:r>
              <a:rPr sz="2400" spc="9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issue</a:t>
            </a:r>
            <a:r>
              <a:rPr sz="2400" spc="9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irredeemable </a:t>
            </a:r>
            <a:r>
              <a:rPr sz="2400" spc="-6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preference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shares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in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India.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lang="en-IN" spc="-5" smtClean="0"/>
              <a:t>NIRAV R GODA ,TCSC</a:t>
            </a:r>
            <a:endParaRPr spc="-5" dirty="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fld id="{81D60167-4931-47E6-BA6A-407CBD079E47}" type="slidenum">
              <a:rPr dirty="0"/>
              <a:t>8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2810" y="223520"/>
            <a:ext cx="7351395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09270">
              <a:lnSpc>
                <a:spcPct val="100000"/>
              </a:lnSpc>
              <a:spcBef>
                <a:spcPts val="100"/>
              </a:spcBef>
              <a:tabLst>
                <a:tab pos="2268220" algn="l"/>
              </a:tabLst>
            </a:pPr>
            <a:r>
              <a:rPr sz="4000" spc="-10" dirty="0">
                <a:solidFill>
                  <a:srgbClr val="009999"/>
                </a:solidFill>
              </a:rPr>
              <a:t>Redemption </a:t>
            </a:r>
            <a:r>
              <a:rPr sz="4000" spc="-5" dirty="0">
                <a:solidFill>
                  <a:srgbClr val="009999"/>
                </a:solidFill>
              </a:rPr>
              <a:t>of </a:t>
            </a:r>
            <a:r>
              <a:rPr sz="4000" spc="-10" dirty="0">
                <a:solidFill>
                  <a:srgbClr val="009999"/>
                </a:solidFill>
              </a:rPr>
              <a:t>Preference </a:t>
            </a:r>
            <a:r>
              <a:rPr sz="4000" spc="-5" dirty="0">
                <a:solidFill>
                  <a:srgbClr val="009999"/>
                </a:solidFill>
              </a:rPr>
              <a:t> Shares</a:t>
            </a:r>
            <a:r>
              <a:rPr sz="4000" spc="-10" dirty="0">
                <a:solidFill>
                  <a:srgbClr val="009999"/>
                </a:solidFill>
              </a:rPr>
              <a:t> </a:t>
            </a:r>
            <a:r>
              <a:rPr sz="4000" dirty="0">
                <a:solidFill>
                  <a:srgbClr val="009999"/>
                </a:solidFill>
              </a:rPr>
              <a:t>–	</a:t>
            </a:r>
            <a:r>
              <a:rPr sz="4000" spc="-10" dirty="0">
                <a:solidFill>
                  <a:srgbClr val="009999"/>
                </a:solidFill>
              </a:rPr>
              <a:t>Important</a:t>
            </a:r>
            <a:r>
              <a:rPr sz="4000" spc="-40" dirty="0">
                <a:solidFill>
                  <a:srgbClr val="009999"/>
                </a:solidFill>
              </a:rPr>
              <a:t> </a:t>
            </a:r>
            <a:r>
              <a:rPr sz="4000" spc="-10" dirty="0">
                <a:solidFill>
                  <a:srgbClr val="009999"/>
                </a:solidFill>
              </a:rPr>
              <a:t>Provisions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940" y="1845309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33CC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8839" y="1678940"/>
            <a:ext cx="772795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  <a:tabLst>
                <a:tab pos="1913255" algn="l"/>
                <a:tab pos="2342515" algn="l"/>
                <a:tab pos="4039870" algn="l"/>
                <a:tab pos="5163185" algn="l"/>
                <a:tab pos="6273165" algn="l"/>
              </a:tabLst>
            </a:pPr>
            <a:r>
              <a:rPr sz="2400" b="1" spc="-5" dirty="0">
                <a:solidFill>
                  <a:srgbClr val="0033CC"/>
                </a:solidFill>
                <a:latin typeface="Arial"/>
                <a:cs typeface="Arial"/>
              </a:rPr>
              <a:t>R</a:t>
            </a:r>
            <a:r>
              <a:rPr sz="2400" b="1" spc="-10" dirty="0">
                <a:solidFill>
                  <a:srgbClr val="0033CC"/>
                </a:solidFill>
                <a:latin typeface="Arial"/>
                <a:cs typeface="Arial"/>
              </a:rPr>
              <a:t>ede</a:t>
            </a:r>
            <a:r>
              <a:rPr sz="2400" b="1" dirty="0">
                <a:solidFill>
                  <a:srgbClr val="0033CC"/>
                </a:solidFill>
                <a:latin typeface="Arial"/>
                <a:cs typeface="Arial"/>
              </a:rPr>
              <a:t>m</a:t>
            </a:r>
            <a:r>
              <a:rPr sz="2400" b="1" spc="-10" dirty="0">
                <a:solidFill>
                  <a:srgbClr val="0033CC"/>
                </a:solidFill>
                <a:latin typeface="Arial"/>
                <a:cs typeface="Arial"/>
              </a:rPr>
              <a:t>p</a:t>
            </a:r>
            <a:r>
              <a:rPr sz="2400" b="1" spc="5" dirty="0">
                <a:solidFill>
                  <a:srgbClr val="0033CC"/>
                </a:solidFill>
                <a:latin typeface="Arial"/>
                <a:cs typeface="Arial"/>
              </a:rPr>
              <a:t>t</a:t>
            </a:r>
            <a:r>
              <a:rPr sz="2400" b="1" dirty="0">
                <a:solidFill>
                  <a:srgbClr val="0033CC"/>
                </a:solidFill>
                <a:latin typeface="Arial"/>
                <a:cs typeface="Arial"/>
              </a:rPr>
              <a:t>i</a:t>
            </a:r>
            <a:r>
              <a:rPr sz="2400" b="1" spc="-10" dirty="0">
                <a:solidFill>
                  <a:srgbClr val="0033CC"/>
                </a:solidFill>
                <a:latin typeface="Arial"/>
                <a:cs typeface="Arial"/>
              </a:rPr>
              <a:t>o</a:t>
            </a:r>
            <a:r>
              <a:rPr sz="2400" b="1" dirty="0">
                <a:solidFill>
                  <a:srgbClr val="0033CC"/>
                </a:solidFill>
                <a:latin typeface="Arial"/>
                <a:cs typeface="Arial"/>
              </a:rPr>
              <a:t>n	</a:t>
            </a:r>
            <a:r>
              <a:rPr sz="2400" b="1" spc="-10" dirty="0">
                <a:solidFill>
                  <a:srgbClr val="0033CC"/>
                </a:solidFill>
                <a:latin typeface="Arial"/>
                <a:cs typeface="Arial"/>
              </a:rPr>
              <a:t>o</a:t>
            </a:r>
            <a:r>
              <a:rPr sz="2400" b="1" dirty="0">
                <a:solidFill>
                  <a:srgbClr val="0033CC"/>
                </a:solidFill>
                <a:latin typeface="Arial"/>
                <a:cs typeface="Arial"/>
              </a:rPr>
              <a:t>f	</a:t>
            </a:r>
            <a:r>
              <a:rPr sz="2400" b="1" spc="-10" dirty="0">
                <a:solidFill>
                  <a:srgbClr val="0033CC"/>
                </a:solidFill>
                <a:latin typeface="Arial"/>
                <a:cs typeface="Arial"/>
              </a:rPr>
              <a:t>p</a:t>
            </a:r>
            <a:r>
              <a:rPr sz="2400" b="1" dirty="0">
                <a:solidFill>
                  <a:srgbClr val="0033CC"/>
                </a:solidFill>
                <a:latin typeface="Arial"/>
                <a:cs typeface="Arial"/>
              </a:rPr>
              <a:t>r</a:t>
            </a:r>
            <a:r>
              <a:rPr sz="2400" b="1" spc="-10" dirty="0">
                <a:solidFill>
                  <a:srgbClr val="0033CC"/>
                </a:solidFill>
                <a:latin typeface="Arial"/>
                <a:cs typeface="Arial"/>
              </a:rPr>
              <a:t>e</a:t>
            </a:r>
            <a:r>
              <a:rPr sz="2400" b="1" spc="5" dirty="0">
                <a:solidFill>
                  <a:srgbClr val="0033CC"/>
                </a:solidFill>
                <a:latin typeface="Arial"/>
                <a:cs typeface="Arial"/>
              </a:rPr>
              <a:t>f</a:t>
            </a:r>
            <a:r>
              <a:rPr sz="2400" b="1" spc="-10" dirty="0">
                <a:solidFill>
                  <a:srgbClr val="0033CC"/>
                </a:solidFill>
                <a:latin typeface="Arial"/>
                <a:cs typeface="Arial"/>
              </a:rPr>
              <a:t>er</a:t>
            </a:r>
            <a:r>
              <a:rPr sz="2400" b="1" dirty="0">
                <a:solidFill>
                  <a:srgbClr val="0033CC"/>
                </a:solidFill>
                <a:latin typeface="Arial"/>
                <a:cs typeface="Arial"/>
              </a:rPr>
              <a:t>e</a:t>
            </a:r>
            <a:r>
              <a:rPr sz="2400" b="1" spc="-10" dirty="0">
                <a:solidFill>
                  <a:srgbClr val="0033CC"/>
                </a:solidFill>
                <a:latin typeface="Arial"/>
                <a:cs typeface="Arial"/>
              </a:rPr>
              <a:t>nc</a:t>
            </a:r>
            <a:r>
              <a:rPr sz="2400" b="1" dirty="0">
                <a:solidFill>
                  <a:srgbClr val="0033CC"/>
                </a:solidFill>
                <a:latin typeface="Arial"/>
                <a:cs typeface="Arial"/>
              </a:rPr>
              <a:t>e	</a:t>
            </a:r>
            <a:r>
              <a:rPr sz="2400" b="1" spc="-10" dirty="0">
                <a:solidFill>
                  <a:srgbClr val="0033CC"/>
                </a:solidFill>
                <a:latin typeface="Arial"/>
                <a:cs typeface="Arial"/>
              </a:rPr>
              <a:t>s</a:t>
            </a:r>
            <a:r>
              <a:rPr sz="2400" b="1" dirty="0">
                <a:solidFill>
                  <a:srgbClr val="0033CC"/>
                </a:solidFill>
                <a:latin typeface="Arial"/>
                <a:cs typeface="Arial"/>
              </a:rPr>
              <a:t>h</a:t>
            </a:r>
            <a:r>
              <a:rPr sz="2400" b="1" spc="-10" dirty="0">
                <a:solidFill>
                  <a:srgbClr val="0033CC"/>
                </a:solidFill>
                <a:latin typeface="Arial"/>
                <a:cs typeface="Arial"/>
              </a:rPr>
              <a:t>a</a:t>
            </a:r>
            <a:r>
              <a:rPr sz="2400" b="1" dirty="0">
                <a:solidFill>
                  <a:srgbClr val="0033CC"/>
                </a:solidFill>
                <a:latin typeface="Arial"/>
                <a:cs typeface="Arial"/>
              </a:rPr>
              <a:t>r</a:t>
            </a:r>
            <a:r>
              <a:rPr sz="2400" b="1" spc="-10" dirty="0">
                <a:solidFill>
                  <a:srgbClr val="0033CC"/>
                </a:solidFill>
                <a:latin typeface="Arial"/>
                <a:cs typeface="Arial"/>
              </a:rPr>
              <a:t>e</a:t>
            </a:r>
            <a:r>
              <a:rPr sz="2400" b="1" dirty="0">
                <a:solidFill>
                  <a:srgbClr val="0033CC"/>
                </a:solidFill>
                <a:latin typeface="Arial"/>
                <a:cs typeface="Arial"/>
              </a:rPr>
              <a:t>s	</a:t>
            </a:r>
            <a:r>
              <a:rPr sz="2400" b="1" spc="-5" dirty="0">
                <a:solidFill>
                  <a:srgbClr val="0033CC"/>
                </a:solidFill>
                <a:latin typeface="Arial"/>
                <a:cs typeface="Arial"/>
              </a:rPr>
              <a:t>m</a:t>
            </a:r>
            <a:r>
              <a:rPr sz="2400" b="1" spc="-10" dirty="0">
                <a:solidFill>
                  <a:srgbClr val="0033CC"/>
                </a:solidFill>
                <a:latin typeface="Arial"/>
                <a:cs typeface="Arial"/>
              </a:rPr>
              <a:t>e</a:t>
            </a:r>
            <a:r>
              <a:rPr sz="2400" b="1" dirty="0">
                <a:solidFill>
                  <a:srgbClr val="0033CC"/>
                </a:solidFill>
                <a:latin typeface="Arial"/>
                <a:cs typeface="Arial"/>
              </a:rPr>
              <a:t>a</a:t>
            </a:r>
            <a:r>
              <a:rPr sz="2400" b="1" spc="-10" dirty="0">
                <a:solidFill>
                  <a:srgbClr val="0033CC"/>
                </a:solidFill>
                <a:latin typeface="Arial"/>
                <a:cs typeface="Arial"/>
              </a:rPr>
              <a:t>n</a:t>
            </a:r>
            <a:r>
              <a:rPr sz="2400" b="1" dirty="0">
                <a:solidFill>
                  <a:srgbClr val="0033CC"/>
                </a:solidFill>
                <a:latin typeface="Arial"/>
                <a:cs typeface="Arial"/>
              </a:rPr>
              <a:t>s	</a:t>
            </a:r>
            <a:r>
              <a:rPr sz="2400" dirty="0">
                <a:latin typeface="Arial"/>
                <a:cs typeface="Arial"/>
              </a:rPr>
              <a:t>re</a:t>
            </a:r>
            <a:r>
              <a:rPr sz="2400" spc="-10" dirty="0">
                <a:latin typeface="Arial"/>
                <a:cs typeface="Arial"/>
              </a:rPr>
              <a:t>pa</a:t>
            </a:r>
            <a:r>
              <a:rPr sz="2400" dirty="0">
                <a:latin typeface="Arial"/>
                <a:cs typeface="Arial"/>
              </a:rPr>
              <a:t>y</a:t>
            </a:r>
            <a:r>
              <a:rPr sz="2400" spc="25" dirty="0">
                <a:latin typeface="Arial"/>
                <a:cs typeface="Arial"/>
              </a:rPr>
              <a:t>m</a:t>
            </a:r>
            <a:r>
              <a:rPr sz="2400" spc="-10" dirty="0">
                <a:latin typeface="Arial"/>
                <a:cs typeface="Arial"/>
              </a:rPr>
              <a:t>en</a:t>
            </a:r>
            <a:r>
              <a:rPr sz="2400" dirty="0">
                <a:latin typeface="Arial"/>
                <a:cs typeface="Arial"/>
              </a:rPr>
              <a:t>t  </a:t>
            </a:r>
            <a:r>
              <a:rPr sz="2400" spc="-5" dirty="0">
                <a:latin typeface="Arial"/>
                <a:cs typeface="Arial"/>
              </a:rPr>
              <a:t>of preference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share capital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to</a:t>
            </a:r>
            <a:r>
              <a:rPr sz="2400" spc="-5" dirty="0">
                <a:latin typeface="Arial"/>
                <a:cs typeface="Arial"/>
              </a:rPr>
              <a:t> preference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shareholders.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3018790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8839" y="2852420"/>
            <a:ext cx="7727315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100"/>
              </a:spcBef>
            </a:pPr>
            <a:r>
              <a:rPr sz="2400" b="1" spc="-10" dirty="0">
                <a:latin typeface="Arial"/>
                <a:cs typeface="Arial"/>
              </a:rPr>
              <a:t>The</a:t>
            </a:r>
            <a:r>
              <a:rPr sz="2400" b="1" spc="-5" dirty="0">
                <a:latin typeface="Arial"/>
                <a:cs typeface="Arial"/>
              </a:rPr>
              <a:t> Companies</a:t>
            </a:r>
            <a:r>
              <a:rPr sz="2400" b="1" dirty="0">
                <a:latin typeface="Arial"/>
                <a:cs typeface="Arial"/>
              </a:rPr>
              <a:t> Act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2013</a:t>
            </a:r>
            <a:r>
              <a:rPr sz="2400" b="1" spc="-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allows</a:t>
            </a:r>
            <a:r>
              <a:rPr sz="2400" dirty="0">
                <a:latin typeface="Arial"/>
                <a:cs typeface="Arial"/>
              </a:rPr>
              <a:t> the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issue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of 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redeemable</a:t>
            </a:r>
            <a:r>
              <a:rPr sz="2400" spc="40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preference</a:t>
            </a:r>
            <a:r>
              <a:rPr sz="2400" spc="409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shares</a:t>
            </a:r>
            <a:r>
              <a:rPr sz="2400" spc="4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if</a:t>
            </a:r>
            <a:r>
              <a:rPr sz="2400" spc="40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articles</a:t>
            </a:r>
            <a:r>
              <a:rPr sz="2400" spc="4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of</a:t>
            </a:r>
            <a:r>
              <a:rPr sz="2400" spc="4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association </a:t>
            </a:r>
            <a:r>
              <a:rPr sz="2400" spc="-6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of </a:t>
            </a:r>
            <a:r>
              <a:rPr sz="2400" dirty="0">
                <a:latin typeface="Arial"/>
                <a:cs typeface="Arial"/>
              </a:rPr>
              <a:t>the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company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so</a:t>
            </a:r>
            <a:r>
              <a:rPr sz="2400" spc="-5" dirty="0">
                <a:latin typeface="Arial"/>
                <a:cs typeface="Arial"/>
              </a:rPr>
              <a:t> authorise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or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permit.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940" y="4740909"/>
            <a:ext cx="132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78839" y="4574540"/>
            <a:ext cx="7724775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100"/>
              </a:spcBef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No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 company</a:t>
            </a:r>
            <a:r>
              <a:rPr sz="2400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limited</a:t>
            </a:r>
            <a:r>
              <a:rPr sz="2400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by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shares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shall,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after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the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 commencement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of this Act, issue 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any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preference shares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which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are irredeemable.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lang="en-IN" spc="-5" smtClean="0"/>
              <a:t>NIRAV R GODA ,TCSC</a:t>
            </a:r>
            <a:endParaRPr spc="-5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fld id="{81D60167-4931-47E6-BA6A-407CBD079E47}" type="slidenum">
              <a:rPr dirty="0"/>
              <a:t>9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2810" y="223520"/>
            <a:ext cx="7351395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09270">
              <a:lnSpc>
                <a:spcPct val="100000"/>
              </a:lnSpc>
              <a:spcBef>
                <a:spcPts val="100"/>
              </a:spcBef>
              <a:tabLst>
                <a:tab pos="2268220" algn="l"/>
              </a:tabLst>
            </a:pPr>
            <a:r>
              <a:rPr sz="4000" spc="-10" dirty="0">
                <a:solidFill>
                  <a:srgbClr val="009999"/>
                </a:solidFill>
              </a:rPr>
              <a:t>Redemption </a:t>
            </a:r>
            <a:r>
              <a:rPr sz="4000" spc="-5" dirty="0">
                <a:solidFill>
                  <a:srgbClr val="009999"/>
                </a:solidFill>
              </a:rPr>
              <a:t>of </a:t>
            </a:r>
            <a:r>
              <a:rPr sz="4000" spc="-10" dirty="0">
                <a:solidFill>
                  <a:srgbClr val="009999"/>
                </a:solidFill>
              </a:rPr>
              <a:t>Preference </a:t>
            </a:r>
            <a:r>
              <a:rPr sz="4000" spc="-5" dirty="0">
                <a:solidFill>
                  <a:srgbClr val="009999"/>
                </a:solidFill>
              </a:rPr>
              <a:t> Shares</a:t>
            </a:r>
            <a:r>
              <a:rPr sz="4000" spc="-10" dirty="0">
                <a:solidFill>
                  <a:srgbClr val="009999"/>
                </a:solidFill>
              </a:rPr>
              <a:t> </a:t>
            </a:r>
            <a:r>
              <a:rPr sz="4000" dirty="0">
                <a:solidFill>
                  <a:srgbClr val="009999"/>
                </a:solidFill>
              </a:rPr>
              <a:t>–	</a:t>
            </a:r>
            <a:r>
              <a:rPr sz="4000" spc="-10" dirty="0">
                <a:solidFill>
                  <a:srgbClr val="009999"/>
                </a:solidFill>
              </a:rPr>
              <a:t>Important</a:t>
            </a:r>
            <a:r>
              <a:rPr sz="4000" spc="-40" dirty="0">
                <a:solidFill>
                  <a:srgbClr val="009999"/>
                </a:solidFill>
              </a:rPr>
              <a:t> </a:t>
            </a:r>
            <a:r>
              <a:rPr sz="4000" spc="-10" dirty="0">
                <a:solidFill>
                  <a:srgbClr val="009999"/>
                </a:solidFill>
              </a:rPr>
              <a:t>Provisions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940" y="1823720"/>
            <a:ext cx="11938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Arial"/>
                <a:cs typeface="Arial"/>
              </a:rPr>
              <a:t>•</a:t>
            </a:r>
            <a:endParaRPr sz="2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8839" y="1678939"/>
            <a:ext cx="7728584" cy="3931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100"/>
              </a:spcBef>
            </a:pPr>
            <a:r>
              <a:rPr sz="2100" spc="-5" dirty="0">
                <a:latin typeface="Arial"/>
                <a:cs typeface="Arial"/>
              </a:rPr>
              <a:t>The </a:t>
            </a:r>
            <a:r>
              <a:rPr sz="2100" b="1" spc="-10" dirty="0">
                <a:solidFill>
                  <a:srgbClr val="0033CC"/>
                </a:solidFill>
                <a:latin typeface="Arial"/>
                <a:cs typeface="Arial"/>
              </a:rPr>
              <a:t>preference </a:t>
            </a:r>
            <a:r>
              <a:rPr sz="2100" b="1" spc="-5" dirty="0">
                <a:solidFill>
                  <a:srgbClr val="0033CC"/>
                </a:solidFill>
                <a:latin typeface="Arial"/>
                <a:cs typeface="Arial"/>
              </a:rPr>
              <a:t>shares must be </a:t>
            </a:r>
            <a:r>
              <a:rPr sz="2100" b="1" spc="-10" dirty="0">
                <a:solidFill>
                  <a:srgbClr val="0033CC"/>
                </a:solidFill>
                <a:latin typeface="Arial"/>
                <a:cs typeface="Arial"/>
              </a:rPr>
              <a:t>redeemed </a:t>
            </a:r>
            <a:r>
              <a:rPr sz="2100" b="1" spc="10" dirty="0">
                <a:solidFill>
                  <a:srgbClr val="0033CC"/>
                </a:solidFill>
                <a:latin typeface="Arial"/>
                <a:cs typeface="Arial"/>
              </a:rPr>
              <a:t>within </a:t>
            </a:r>
            <a:r>
              <a:rPr sz="2100" dirty="0">
                <a:latin typeface="Arial"/>
                <a:cs typeface="Arial"/>
              </a:rPr>
              <a:t>a </a:t>
            </a:r>
            <a:r>
              <a:rPr sz="2100" spc="-5" dirty="0">
                <a:latin typeface="Arial"/>
                <a:cs typeface="Arial"/>
              </a:rPr>
              <a:t>period 20 </a:t>
            </a:r>
            <a:r>
              <a:rPr sz="2100" dirty="0">
                <a:latin typeface="Arial"/>
                <a:cs typeface="Arial"/>
              </a:rPr>
              <a:t> </a:t>
            </a:r>
            <a:r>
              <a:rPr sz="2100" spc="-10" dirty="0">
                <a:latin typeface="Arial"/>
                <a:cs typeface="Arial"/>
              </a:rPr>
              <a:t>years </a:t>
            </a:r>
            <a:r>
              <a:rPr sz="2100" spc="-5" dirty="0">
                <a:latin typeface="Arial"/>
                <a:cs typeface="Arial"/>
              </a:rPr>
              <a:t>from the date of </a:t>
            </a:r>
            <a:r>
              <a:rPr sz="2100" dirty="0">
                <a:latin typeface="Arial"/>
                <a:cs typeface="Arial"/>
              </a:rPr>
              <a:t>issue </a:t>
            </a:r>
            <a:r>
              <a:rPr sz="2100" spc="-5" dirty="0">
                <a:latin typeface="Arial"/>
                <a:cs typeface="Arial"/>
              </a:rPr>
              <a:t>of such shares. [Sec. 80(5A)]. To </a:t>
            </a:r>
            <a:r>
              <a:rPr sz="2100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finance infrastructure projects, </a:t>
            </a:r>
            <a:r>
              <a:rPr sz="2100" dirty="0">
                <a:latin typeface="Arial"/>
                <a:cs typeface="Arial"/>
              </a:rPr>
              <a:t>a </a:t>
            </a:r>
            <a:r>
              <a:rPr sz="2100" spc="-5" dirty="0">
                <a:latin typeface="Arial"/>
                <a:cs typeface="Arial"/>
              </a:rPr>
              <a:t>company can </a:t>
            </a:r>
            <a:r>
              <a:rPr sz="2100" dirty="0">
                <a:latin typeface="Arial"/>
                <a:cs typeface="Arial"/>
              </a:rPr>
              <a:t>issue </a:t>
            </a:r>
            <a:r>
              <a:rPr sz="2100" spc="-5" dirty="0">
                <a:latin typeface="Arial"/>
                <a:cs typeface="Arial"/>
              </a:rPr>
              <a:t>preference </a:t>
            </a:r>
            <a:r>
              <a:rPr sz="2100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shares</a:t>
            </a:r>
            <a:r>
              <a:rPr sz="2100" spc="5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for </a:t>
            </a:r>
            <a:r>
              <a:rPr sz="2100" spc="-10" dirty="0">
                <a:latin typeface="Arial"/>
                <a:cs typeface="Arial"/>
              </a:rPr>
              <a:t>exceeding</a:t>
            </a:r>
            <a:r>
              <a:rPr sz="2100" spc="-5" dirty="0">
                <a:latin typeface="Arial"/>
                <a:cs typeface="Arial"/>
              </a:rPr>
              <a:t> 20 </a:t>
            </a:r>
            <a:r>
              <a:rPr sz="2100" spc="-10" dirty="0">
                <a:latin typeface="Arial"/>
                <a:cs typeface="Arial"/>
              </a:rPr>
              <a:t>years</a:t>
            </a:r>
            <a:r>
              <a:rPr sz="2100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but</a:t>
            </a:r>
            <a:r>
              <a:rPr sz="2100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not</a:t>
            </a:r>
            <a:r>
              <a:rPr sz="2100" spc="5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more</a:t>
            </a:r>
            <a:r>
              <a:rPr sz="2100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than 30 years.</a:t>
            </a:r>
            <a:endParaRPr sz="2100">
              <a:latin typeface="Arial"/>
              <a:cs typeface="Arial"/>
            </a:endParaRPr>
          </a:p>
          <a:p>
            <a:pPr marL="12700" marR="9525" algn="just">
              <a:lnSpc>
                <a:spcPct val="150000"/>
              </a:lnSpc>
              <a:spcBef>
                <a:spcPts val="520"/>
              </a:spcBef>
            </a:pPr>
            <a:r>
              <a:rPr sz="2100" spc="-5" dirty="0">
                <a:latin typeface="Arial"/>
                <a:cs typeface="Arial"/>
              </a:rPr>
              <a:t>According </a:t>
            </a:r>
            <a:r>
              <a:rPr sz="2100" dirty="0">
                <a:latin typeface="Arial"/>
                <a:cs typeface="Arial"/>
              </a:rPr>
              <a:t>to </a:t>
            </a:r>
            <a:r>
              <a:rPr sz="2100" spc="-5" dirty="0">
                <a:latin typeface="Arial"/>
                <a:cs typeface="Arial"/>
              </a:rPr>
              <a:t>rule 10 of </a:t>
            </a:r>
            <a:r>
              <a:rPr sz="2100" spc="-5" dirty="0">
                <a:solidFill>
                  <a:srgbClr val="0033CC"/>
                </a:solidFill>
                <a:latin typeface="Arial"/>
                <a:cs typeface="Arial"/>
              </a:rPr>
              <a:t>the Companies </a:t>
            </a:r>
            <a:r>
              <a:rPr sz="2100" spc="-10" dirty="0">
                <a:solidFill>
                  <a:srgbClr val="0033CC"/>
                </a:solidFill>
                <a:latin typeface="Arial"/>
                <a:cs typeface="Arial"/>
              </a:rPr>
              <a:t>(Shares </a:t>
            </a:r>
            <a:r>
              <a:rPr sz="2100" spc="-5" dirty="0">
                <a:solidFill>
                  <a:srgbClr val="0033CC"/>
                </a:solidFill>
                <a:latin typeface="Arial"/>
                <a:cs typeface="Arial"/>
              </a:rPr>
              <a:t>and Debentures) </a:t>
            </a:r>
            <a:r>
              <a:rPr sz="2100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100" spc="-5" dirty="0">
                <a:solidFill>
                  <a:srgbClr val="0033CC"/>
                </a:solidFill>
                <a:latin typeface="Arial"/>
                <a:cs typeface="Arial"/>
              </a:rPr>
              <a:t>Rules 2014</a:t>
            </a:r>
            <a:r>
              <a:rPr sz="2100" spc="-5" dirty="0">
                <a:latin typeface="Arial"/>
                <a:cs typeface="Arial"/>
              </a:rPr>
              <a:t>, the tenure of </a:t>
            </a:r>
            <a:r>
              <a:rPr sz="2100" dirty="0">
                <a:latin typeface="Arial"/>
                <a:cs typeface="Arial"/>
              </a:rPr>
              <a:t>such </a:t>
            </a:r>
            <a:r>
              <a:rPr sz="2100" spc="-5" dirty="0">
                <a:latin typeface="Arial"/>
                <a:cs typeface="Arial"/>
              </a:rPr>
              <a:t>preference shares cannot </a:t>
            </a:r>
            <a:r>
              <a:rPr sz="2100" spc="-10" dirty="0">
                <a:latin typeface="Arial"/>
                <a:cs typeface="Arial"/>
              </a:rPr>
              <a:t>exceed </a:t>
            </a:r>
            <a:r>
              <a:rPr sz="2100" spc="-570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30 </a:t>
            </a:r>
            <a:r>
              <a:rPr sz="2100" spc="-10" dirty="0">
                <a:latin typeface="Arial"/>
                <a:cs typeface="Arial"/>
              </a:rPr>
              <a:t>years </a:t>
            </a:r>
            <a:r>
              <a:rPr sz="2100" spc="-5" dirty="0">
                <a:latin typeface="Arial"/>
                <a:cs typeface="Arial"/>
              </a:rPr>
              <a:t>and the company shall </a:t>
            </a:r>
            <a:r>
              <a:rPr sz="2100" spc="-10" dirty="0">
                <a:latin typeface="Arial"/>
                <a:cs typeface="Arial"/>
              </a:rPr>
              <a:t>redeem </a:t>
            </a:r>
            <a:r>
              <a:rPr sz="2100" spc="-5" dirty="0">
                <a:latin typeface="Arial"/>
                <a:cs typeface="Arial"/>
              </a:rPr>
              <a:t>every year at least 10% </a:t>
            </a:r>
            <a:r>
              <a:rPr sz="2100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of</a:t>
            </a:r>
            <a:r>
              <a:rPr sz="2100" dirty="0">
                <a:latin typeface="Arial"/>
                <a:cs typeface="Arial"/>
              </a:rPr>
              <a:t> such </a:t>
            </a:r>
            <a:r>
              <a:rPr sz="2100" spc="-5" dirty="0">
                <a:latin typeface="Arial"/>
                <a:cs typeface="Arial"/>
              </a:rPr>
              <a:t>preference</a:t>
            </a:r>
            <a:r>
              <a:rPr sz="2100" dirty="0">
                <a:latin typeface="Arial"/>
                <a:cs typeface="Arial"/>
              </a:rPr>
              <a:t> </a:t>
            </a:r>
            <a:r>
              <a:rPr sz="2100" spc="-5" dirty="0">
                <a:latin typeface="Arial"/>
                <a:cs typeface="Arial"/>
              </a:rPr>
              <a:t>shares.</a:t>
            </a:r>
            <a:endParaRPr sz="21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3810000"/>
            <a:ext cx="11938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Arial"/>
                <a:cs typeface="Arial"/>
              </a:rPr>
              <a:t>•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</TotalTime>
  <Words>1738</Words>
  <Application>Microsoft Office PowerPoint</Application>
  <PresentationFormat>On-screen Show (4:3)</PresentationFormat>
  <Paragraphs>295</Paragraphs>
  <Slides>31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Arial</vt:lpstr>
      <vt:lpstr>Arial Rounded MT Bold</vt:lpstr>
      <vt:lpstr>Calibri</vt:lpstr>
      <vt:lpstr>Office Theme</vt:lpstr>
      <vt:lpstr>Redemption of  Preference Shares and  Bonus Issue</vt:lpstr>
      <vt:lpstr>Meaning of Preference Shares</vt:lpstr>
      <vt:lpstr>Types of Preference Shares</vt:lpstr>
      <vt:lpstr>Types of Preference Shares (Contd.)</vt:lpstr>
      <vt:lpstr>Types of Preference Shares (Contd.)</vt:lpstr>
      <vt:lpstr>Types of Preference Shares (Contd.)</vt:lpstr>
      <vt:lpstr>Types of Preference Shares (Contd.)</vt:lpstr>
      <vt:lpstr>Redemption of Preference  Shares – Important Provisions</vt:lpstr>
      <vt:lpstr>Redemption of Preference  Shares – Important Provisions</vt:lpstr>
      <vt:lpstr>Conditions of Redemption [Sec. 55]</vt:lpstr>
      <vt:lpstr>Conditions of Redemption [Sec. 55]</vt:lpstr>
      <vt:lpstr>PowerPoint Presentation</vt:lpstr>
      <vt:lpstr>Non-distributable profits:</vt:lpstr>
      <vt:lpstr>Conditions of Redemption (Contd.)</vt:lpstr>
      <vt:lpstr>Calculation of Capital Redemption Reserve  (CRR) and Net Proceeds from Fresh Issue</vt:lpstr>
      <vt:lpstr>Illustration 1: Calculate net proceeds from fresh issue:</vt:lpstr>
      <vt:lpstr>Illustration 1: Calculate net proceeds from fresh issue:</vt:lpstr>
      <vt:lpstr>Illustration 2 Calculate the amount of CRR required in the following cases:</vt:lpstr>
      <vt:lpstr>Journal Entries</vt:lpstr>
      <vt:lpstr>Journal Entries</vt:lpstr>
      <vt:lpstr>Journal Entries (Contd.)</vt:lpstr>
      <vt:lpstr>Journal Entries (Contd.)</vt:lpstr>
      <vt:lpstr>Journal Entries (Contd.)</vt:lpstr>
      <vt:lpstr>Journal Entries (Contd.)</vt:lpstr>
      <vt:lpstr>Journal Entries (Contd.)</vt:lpstr>
      <vt:lpstr>Redemption of Preference Shares by  Conversion</vt:lpstr>
      <vt:lpstr>Journal Entries for Redemption by Conversion</vt:lpstr>
      <vt:lpstr>Journal Entries for Redemption by Conversion</vt:lpstr>
      <vt:lpstr>Issue of Bonus Shares</vt:lpstr>
      <vt:lpstr>Journal Entries for Issue of Bonus Shares (Contd.)</vt:lpstr>
      <vt:lpstr>Journal Entries for Issue of Bonus Shares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Redemption of  Preference Shares and  Bonus Issue</dc:title>
  <dc:creator>Admin</dc:creator>
  <cp:lastModifiedBy>Admin</cp:lastModifiedBy>
  <cp:revision>2</cp:revision>
  <dcterms:created xsi:type="dcterms:W3CDTF">2021-03-17T01:10:19Z</dcterms:created>
  <dcterms:modified xsi:type="dcterms:W3CDTF">2021-04-01T01:01:54Z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2016-01-19T00:00:00Z</vt:filetime>
  </property>
  <property fmtid="{D5CDD505-2E9C-101B-9397-08002B2CF9AE}" pid="3" name="Creator">
    <vt:lpwstr>pdftk 1.44 - www.pdftk.com</vt:lpwstr>
  </property>
  <property fmtid="{D5CDD505-2E9C-101B-9397-08002B2CF9AE}" pid="4" name="LastSaved">
    <vt:filetime>2021-03-17T00:00:00Z</vt:filetime>
  </property>
</Properties>
</file>