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338" r:id="rId3"/>
    <p:sldId id="301" r:id="rId4"/>
    <p:sldId id="302" r:id="rId5"/>
    <p:sldId id="303" r:id="rId6"/>
    <p:sldId id="304" r:id="rId7"/>
    <p:sldId id="305" r:id="rId8"/>
    <p:sldId id="339" r:id="rId9"/>
    <p:sldId id="340" r:id="rId10"/>
    <p:sldId id="306" r:id="rId11"/>
    <p:sldId id="307" r:id="rId12"/>
    <p:sldId id="308" r:id="rId13"/>
    <p:sldId id="309" r:id="rId14"/>
    <p:sldId id="311" r:id="rId15"/>
    <p:sldId id="312" r:id="rId16"/>
    <p:sldId id="313" r:id="rId17"/>
    <p:sldId id="314" r:id="rId18"/>
    <p:sldId id="315" r:id="rId19"/>
    <p:sldId id="316" r:id="rId20"/>
    <p:sldId id="317" r:id="rId21"/>
    <p:sldId id="318" r:id="rId22"/>
    <p:sldId id="319" r:id="rId23"/>
    <p:sldId id="341" r:id="rId24"/>
    <p:sldId id="320" r:id="rId25"/>
    <p:sldId id="321" r:id="rId26"/>
    <p:sldId id="322" r:id="rId27"/>
    <p:sldId id="323" r:id="rId28"/>
    <p:sldId id="324" r:id="rId29"/>
    <p:sldId id="325" r:id="rId30"/>
    <p:sldId id="326" r:id="rId31"/>
    <p:sldId id="327" r:id="rId32"/>
    <p:sldId id="328" r:id="rId33"/>
    <p:sldId id="334" r:id="rId34"/>
    <p:sldId id="329" r:id="rId35"/>
    <p:sldId id="330" r:id="rId36"/>
    <p:sldId id="331" r:id="rId37"/>
    <p:sldId id="332" r:id="rId38"/>
    <p:sldId id="333" r:id="rId39"/>
    <p:sldId id="335" r:id="rId40"/>
    <p:sldId id="33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4" d="100"/>
          <a:sy n="54" d="100"/>
        </p:scale>
        <p:origin x="682" y="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none"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6/3/2021</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149227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29168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67476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313977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none"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6/3/2021</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124416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6/3/2021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123857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6/3/2021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671890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6/3/2021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782284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6/3/2021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758301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6/3/2021</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1932320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6/3/2021</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9437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6/3/2021</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288617108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19" r:id="rId5"/>
    <p:sldLayoutId id="2147483714" r:id="rId6"/>
    <p:sldLayoutId id="2147483715" r:id="rId7"/>
    <p:sldLayoutId id="2147483716" r:id="rId8"/>
    <p:sldLayoutId id="2147483717" r:id="rId9"/>
    <p:sldLayoutId id="2147483718" r:id="rId10"/>
    <p:sldLayoutId id="2147483720" r:id="rId11"/>
  </p:sldLayoutIdLst>
  <p:hf sldNum="0" hdr="0" ftr="0" dt="0"/>
  <p:txStyles>
    <p:titleStyle>
      <a:lvl1pPr algn="l" defTabSz="914400" rtl="0" eaLnBrk="1" latinLnBrk="0" hangingPunct="1">
        <a:lnSpc>
          <a:spcPct val="90000"/>
        </a:lnSpc>
        <a:spcBef>
          <a:spcPct val="0"/>
        </a:spcBef>
        <a:buNone/>
        <a:defRPr lang="en-US" sz="3800" i="1"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20000"/>
        </a:lnSpc>
        <a:spcBef>
          <a:spcPts val="900"/>
        </a:spcBef>
        <a:spcAft>
          <a:spcPts val="0"/>
        </a:spcAft>
        <a:buClr>
          <a:schemeClr val="tx1">
            <a:lumMod val="85000"/>
            <a:lumOff val="15000"/>
          </a:schemeClr>
        </a:buClr>
        <a:buFont typeface="Garamond" pitchFamily="18" charset="0"/>
        <a:buChar char="◦"/>
        <a:defRPr sz="1400" kern="1200">
          <a:solidFill>
            <a:schemeClr val="tx1"/>
          </a:solidFill>
          <a:latin typeface="+mn-lt"/>
          <a:ea typeface="+mn-ea"/>
          <a:cs typeface="+mn-cs"/>
        </a:defRPr>
      </a:lvl1pPr>
      <a:lvl2pPr marL="45720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3pPr>
      <a:lvl4pPr marL="100584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4pPr>
      <a:lvl5pPr marL="128016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pubrica.com/services/research-services/" TargetMode="External"/><Relationship Id="rId2" Type="http://schemas.openxmlformats.org/officeDocument/2006/relationships/hyperlink" Target="https://pubrica.com/services/publication-support/peer-review-pre-submission/"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B8D344-CA1D-48DB-B7FE-C721A2C899C0}"/>
              </a:ext>
            </a:extLst>
          </p:cNvPr>
          <p:cNvPicPr>
            <a:picLocks noChangeAspect="1"/>
          </p:cNvPicPr>
          <p:nvPr/>
        </p:nvPicPr>
        <p:blipFill rotWithShape="1">
          <a:blip r:embed="rId2"/>
          <a:srcRect t="6652" b="5800"/>
          <a:stretch/>
        </p:blipFill>
        <p:spPr>
          <a:xfrm>
            <a:off x="20" y="10"/>
            <a:ext cx="12191979" cy="6857990"/>
          </a:xfrm>
          <a:prstGeom prst="rect">
            <a:avLst/>
          </a:prstGeom>
        </p:spPr>
      </p:pic>
      <p:sp>
        <p:nvSpPr>
          <p:cNvPr id="9" name="Rectangle 8">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11" name="Rectangle 10">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52DAA1FD-E5E7-40AB-8C43-521E39FA631E}"/>
              </a:ext>
            </a:extLst>
          </p:cNvPr>
          <p:cNvSpPr>
            <a:spLocks noGrp="1"/>
          </p:cNvSpPr>
          <p:nvPr>
            <p:ph type="ctrTitle"/>
          </p:nvPr>
        </p:nvSpPr>
        <p:spPr>
          <a:xfrm>
            <a:off x="6033793" y="2355458"/>
            <a:ext cx="4775075" cy="1630907"/>
          </a:xfrm>
        </p:spPr>
        <p:txBody>
          <a:bodyPr>
            <a:normAutofit/>
          </a:bodyPr>
          <a:lstStyle/>
          <a:p>
            <a:r>
              <a:rPr lang="en-IN" sz="4400" dirty="0">
                <a:solidFill>
                  <a:schemeClr val="tx1"/>
                </a:solidFill>
              </a:rPr>
              <a:t>UNIT 4</a:t>
            </a:r>
          </a:p>
        </p:txBody>
      </p:sp>
      <p:sp>
        <p:nvSpPr>
          <p:cNvPr id="3" name="Subtitle 2">
            <a:extLst>
              <a:ext uri="{FF2B5EF4-FFF2-40B4-BE49-F238E27FC236}">
                <a16:creationId xmlns:a16="http://schemas.microsoft.com/office/drawing/2014/main" id="{411D3232-A4AC-4075-9763-99A2442DD093}"/>
              </a:ext>
            </a:extLst>
          </p:cNvPr>
          <p:cNvSpPr>
            <a:spLocks noGrp="1"/>
          </p:cNvSpPr>
          <p:nvPr>
            <p:ph type="subTitle" idx="1"/>
          </p:nvPr>
        </p:nvSpPr>
        <p:spPr>
          <a:xfrm>
            <a:off x="6033793" y="3995988"/>
            <a:ext cx="4775075" cy="559656"/>
          </a:xfrm>
        </p:spPr>
        <p:txBody>
          <a:bodyPr>
            <a:normAutofit/>
          </a:bodyPr>
          <a:lstStyle/>
          <a:p>
            <a:r>
              <a:rPr lang="en-IN" dirty="0">
                <a:solidFill>
                  <a:schemeClr val="tx1"/>
                </a:solidFill>
              </a:rPr>
              <a:t>Dr </a:t>
            </a:r>
            <a:r>
              <a:rPr lang="en-IN" dirty="0" err="1">
                <a:solidFill>
                  <a:schemeClr val="tx1"/>
                </a:solidFill>
              </a:rPr>
              <a:t>Rupal</a:t>
            </a:r>
            <a:r>
              <a:rPr lang="en-IN" dirty="0">
                <a:solidFill>
                  <a:schemeClr val="tx1"/>
                </a:solidFill>
              </a:rPr>
              <a:t> </a:t>
            </a:r>
            <a:r>
              <a:rPr lang="en-IN" dirty="0" err="1">
                <a:solidFill>
                  <a:schemeClr val="tx1"/>
                </a:solidFill>
              </a:rPr>
              <a:t>Shroff</a:t>
            </a:r>
            <a:endParaRPr lang="en-IN" dirty="0">
              <a:solidFill>
                <a:schemeClr val="tx1"/>
              </a:solidFill>
            </a:endParaRPr>
          </a:p>
        </p:txBody>
      </p:sp>
    </p:spTree>
    <p:extLst>
      <p:ext uri="{BB962C8B-B14F-4D97-AF65-F5344CB8AC3E}">
        <p14:creationId xmlns:p14="http://schemas.microsoft.com/office/powerpoint/2010/main" val="73255752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B4209-CF8C-483A-945B-30097E6CA30E}"/>
              </a:ext>
            </a:extLst>
          </p:cNvPr>
          <p:cNvSpPr>
            <a:spLocks noGrp="1"/>
          </p:cNvSpPr>
          <p:nvPr>
            <p:ph type="title"/>
          </p:nvPr>
        </p:nvSpPr>
        <p:spPr/>
        <p:txBody>
          <a:bodyPr/>
          <a:lstStyle/>
          <a:p>
            <a:r>
              <a:rPr lang="en-IN" dirty="0" err="1"/>
              <a:t>ADVaNTAGES</a:t>
            </a:r>
            <a:r>
              <a:rPr lang="en-IN" dirty="0"/>
              <a:t> OF RESEARCH REPORT</a:t>
            </a:r>
          </a:p>
        </p:txBody>
      </p:sp>
      <p:sp>
        <p:nvSpPr>
          <p:cNvPr id="3" name="Content Placeholder 2">
            <a:extLst>
              <a:ext uri="{FF2B5EF4-FFF2-40B4-BE49-F238E27FC236}">
                <a16:creationId xmlns:a16="http://schemas.microsoft.com/office/drawing/2014/main" id="{594DB814-0027-4CAD-848D-01CBFF3882F2}"/>
              </a:ext>
            </a:extLst>
          </p:cNvPr>
          <p:cNvSpPr>
            <a:spLocks noGrp="1"/>
          </p:cNvSpPr>
          <p:nvPr>
            <p:ph idx="1"/>
          </p:nvPr>
        </p:nvSpPr>
        <p:spPr/>
        <p:txBody>
          <a:bodyPr/>
          <a:lstStyle/>
          <a:p>
            <a:r>
              <a:rPr lang="en-IN" dirty="0"/>
              <a:t>Helps in communicating findings.</a:t>
            </a:r>
          </a:p>
          <a:p>
            <a:r>
              <a:rPr lang="en-IN" dirty="0"/>
              <a:t>Keeps the researcher fully informed about latest development in their field.</a:t>
            </a:r>
          </a:p>
          <a:p>
            <a:r>
              <a:rPr lang="en-IN" dirty="0"/>
              <a:t>Helps in further research study</a:t>
            </a:r>
          </a:p>
          <a:p>
            <a:r>
              <a:rPr lang="en-IN" dirty="0"/>
              <a:t>The report communicate to research scholar all researches done so far.</a:t>
            </a:r>
          </a:p>
          <a:p>
            <a:r>
              <a:rPr lang="en-IN" dirty="0"/>
              <a:t>It keeps all researchers united</a:t>
            </a:r>
          </a:p>
          <a:p>
            <a:r>
              <a:rPr lang="en-IN" dirty="0"/>
              <a:t>It generate hypothesis, which lead to further research.</a:t>
            </a:r>
          </a:p>
          <a:p>
            <a:r>
              <a:rPr lang="en-IN" dirty="0"/>
              <a:t>Through research report, various small segments of research can be coordinated and consolidated.</a:t>
            </a:r>
          </a:p>
        </p:txBody>
      </p:sp>
    </p:spTree>
    <p:extLst>
      <p:ext uri="{BB962C8B-B14F-4D97-AF65-F5344CB8AC3E}">
        <p14:creationId xmlns:p14="http://schemas.microsoft.com/office/powerpoint/2010/main" val="938940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A481A-D712-4E6F-8F4E-4BF3BF79057A}"/>
              </a:ext>
            </a:extLst>
          </p:cNvPr>
          <p:cNvSpPr>
            <a:spLocks noGrp="1"/>
          </p:cNvSpPr>
          <p:nvPr>
            <p:ph type="title"/>
          </p:nvPr>
        </p:nvSpPr>
        <p:spPr/>
        <p:txBody>
          <a:bodyPr/>
          <a:lstStyle/>
          <a:p>
            <a:r>
              <a:rPr lang="en-IN" dirty="0"/>
              <a:t>Principles of writing research report</a:t>
            </a:r>
          </a:p>
        </p:txBody>
      </p:sp>
      <p:sp>
        <p:nvSpPr>
          <p:cNvPr id="3" name="Content Placeholder 2">
            <a:extLst>
              <a:ext uri="{FF2B5EF4-FFF2-40B4-BE49-F238E27FC236}">
                <a16:creationId xmlns:a16="http://schemas.microsoft.com/office/drawing/2014/main" id="{ABDF764C-005D-4F7A-AB3B-80BDE2AB7D39}"/>
              </a:ext>
            </a:extLst>
          </p:cNvPr>
          <p:cNvSpPr>
            <a:spLocks noGrp="1"/>
          </p:cNvSpPr>
          <p:nvPr>
            <p:ph idx="1"/>
          </p:nvPr>
        </p:nvSpPr>
        <p:spPr/>
        <p:txBody>
          <a:bodyPr/>
          <a:lstStyle/>
          <a:p>
            <a:r>
              <a:rPr lang="en-IN" dirty="0"/>
              <a:t>Length</a:t>
            </a:r>
          </a:p>
          <a:p>
            <a:r>
              <a:rPr lang="en-IN" dirty="0"/>
              <a:t>Interesting</a:t>
            </a:r>
          </a:p>
          <a:p>
            <a:r>
              <a:rPr lang="en-IN" dirty="0"/>
              <a:t>Simple</a:t>
            </a:r>
          </a:p>
          <a:p>
            <a:r>
              <a:rPr lang="en-IN" dirty="0"/>
              <a:t>Graphical presentation</a:t>
            </a:r>
          </a:p>
          <a:p>
            <a:r>
              <a:rPr lang="en-IN" dirty="0"/>
              <a:t>Layout</a:t>
            </a:r>
          </a:p>
          <a:p>
            <a:r>
              <a:rPr lang="en-IN" dirty="0"/>
              <a:t>Grammatical accuracy</a:t>
            </a:r>
          </a:p>
          <a:p>
            <a:r>
              <a:rPr lang="en-IN" dirty="0"/>
              <a:t>Analysis</a:t>
            </a:r>
          </a:p>
          <a:p>
            <a:r>
              <a:rPr lang="en-IN" dirty="0"/>
              <a:t>Solution to a problem</a:t>
            </a:r>
          </a:p>
          <a:p>
            <a:r>
              <a:rPr lang="en-IN" dirty="0"/>
              <a:t>Implication</a:t>
            </a:r>
          </a:p>
          <a:p>
            <a:endParaRPr lang="en-IN" dirty="0"/>
          </a:p>
          <a:p>
            <a:endParaRPr lang="en-IN" dirty="0"/>
          </a:p>
        </p:txBody>
      </p:sp>
    </p:spTree>
    <p:extLst>
      <p:ext uri="{BB962C8B-B14F-4D97-AF65-F5344CB8AC3E}">
        <p14:creationId xmlns:p14="http://schemas.microsoft.com/office/powerpoint/2010/main" val="398140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27115-ABD4-4F23-94EE-99222DEA5BA8}"/>
              </a:ext>
            </a:extLst>
          </p:cNvPr>
          <p:cNvSpPr>
            <a:spLocks noGrp="1"/>
          </p:cNvSpPr>
          <p:nvPr>
            <p:ph type="title"/>
          </p:nvPr>
        </p:nvSpPr>
        <p:spPr/>
        <p:txBody>
          <a:bodyPr/>
          <a:lstStyle/>
          <a:p>
            <a:r>
              <a:rPr lang="en-IN"/>
              <a:t>Continued….</a:t>
            </a:r>
          </a:p>
        </p:txBody>
      </p:sp>
      <p:sp>
        <p:nvSpPr>
          <p:cNvPr id="3" name="Content Placeholder 2">
            <a:extLst>
              <a:ext uri="{FF2B5EF4-FFF2-40B4-BE49-F238E27FC236}">
                <a16:creationId xmlns:a16="http://schemas.microsoft.com/office/drawing/2014/main" id="{889C4212-9D25-4DC2-B4E6-5A1EEE91D1DB}"/>
              </a:ext>
            </a:extLst>
          </p:cNvPr>
          <p:cNvSpPr>
            <a:spLocks noGrp="1"/>
          </p:cNvSpPr>
          <p:nvPr>
            <p:ph idx="1"/>
          </p:nvPr>
        </p:nvSpPr>
        <p:spPr/>
        <p:txBody>
          <a:bodyPr/>
          <a:lstStyle/>
          <a:p>
            <a:r>
              <a:rPr lang="en-IN" dirty="0"/>
              <a:t>Appendices and index</a:t>
            </a:r>
          </a:p>
          <a:p>
            <a:r>
              <a:rPr lang="en-IN" dirty="0"/>
              <a:t>Bibliography</a:t>
            </a:r>
          </a:p>
          <a:p>
            <a:r>
              <a:rPr lang="en-IN" dirty="0"/>
              <a:t>Appearance</a:t>
            </a:r>
          </a:p>
          <a:p>
            <a:r>
              <a:rPr lang="en-IN" dirty="0"/>
              <a:t>Conclusion </a:t>
            </a:r>
          </a:p>
          <a:p>
            <a:pPr marL="0" indent="0">
              <a:buNone/>
            </a:pPr>
            <a:endParaRPr lang="en-IN" dirty="0"/>
          </a:p>
        </p:txBody>
      </p:sp>
    </p:spTree>
    <p:extLst>
      <p:ext uri="{BB962C8B-B14F-4D97-AF65-F5344CB8AC3E}">
        <p14:creationId xmlns:p14="http://schemas.microsoft.com/office/powerpoint/2010/main" val="3429297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D89B0-C8C4-4871-8596-933F97766EAC}"/>
              </a:ext>
            </a:extLst>
          </p:cNvPr>
          <p:cNvSpPr>
            <a:spLocks noGrp="1"/>
          </p:cNvSpPr>
          <p:nvPr>
            <p:ph type="title"/>
          </p:nvPr>
        </p:nvSpPr>
        <p:spPr>
          <a:xfrm>
            <a:off x="894522" y="241852"/>
            <a:ext cx="10058400" cy="887896"/>
          </a:xfrm>
        </p:spPr>
        <p:txBody>
          <a:bodyPr/>
          <a:lstStyle/>
          <a:p>
            <a:r>
              <a:rPr lang="en-IN" dirty="0"/>
              <a:t>Research ethics</a:t>
            </a:r>
          </a:p>
        </p:txBody>
      </p:sp>
      <p:sp>
        <p:nvSpPr>
          <p:cNvPr id="3" name="Content Placeholder 2">
            <a:extLst>
              <a:ext uri="{FF2B5EF4-FFF2-40B4-BE49-F238E27FC236}">
                <a16:creationId xmlns:a16="http://schemas.microsoft.com/office/drawing/2014/main" id="{4B1953F6-F80C-4547-A663-13683F0DFA02}"/>
              </a:ext>
            </a:extLst>
          </p:cNvPr>
          <p:cNvSpPr>
            <a:spLocks noGrp="1"/>
          </p:cNvSpPr>
          <p:nvPr>
            <p:ph idx="1"/>
          </p:nvPr>
        </p:nvSpPr>
        <p:spPr>
          <a:xfrm>
            <a:off x="1069848" y="1129748"/>
            <a:ext cx="10058400" cy="5486400"/>
          </a:xfrm>
        </p:spPr>
        <p:txBody>
          <a:bodyPr>
            <a:normAutofit/>
          </a:bodyPr>
          <a:lstStyle/>
          <a:p>
            <a:r>
              <a:rPr lang="en-IN" b="0" i="0" dirty="0">
                <a:solidFill>
                  <a:srgbClr val="333333"/>
                </a:solidFill>
                <a:effectLst/>
                <a:latin typeface="guardian-text-oreilly"/>
              </a:rPr>
              <a:t>the National Commission (1979)  identified six norms to guide research: (1) use of a valid research design; (2) evidence of researcher competency; (3) identification of consequences of the research in terms of keeping participants' identification confidential; (4) maximizing benefits, minimizing risks; (5) appropriate sample selection and voluntary informed consent; and (6) informing participants of compensation for potential harm. Research Ethics include:</a:t>
            </a:r>
          </a:p>
          <a:p>
            <a:r>
              <a:rPr lang="en-IN" dirty="0">
                <a:solidFill>
                  <a:srgbClr val="333333"/>
                </a:solidFill>
                <a:latin typeface="guardian-text-oreilly"/>
              </a:rPr>
              <a:t>Honesty</a:t>
            </a:r>
          </a:p>
          <a:p>
            <a:r>
              <a:rPr lang="en-IN" dirty="0">
                <a:solidFill>
                  <a:srgbClr val="333333"/>
                </a:solidFill>
                <a:latin typeface="guardian-text-oreilly"/>
              </a:rPr>
              <a:t>Objectivity</a:t>
            </a:r>
          </a:p>
          <a:p>
            <a:r>
              <a:rPr lang="en-IN" dirty="0">
                <a:solidFill>
                  <a:srgbClr val="333333"/>
                </a:solidFill>
                <a:latin typeface="guardian-text-oreilly"/>
              </a:rPr>
              <a:t>Integrity</a:t>
            </a:r>
          </a:p>
          <a:p>
            <a:r>
              <a:rPr lang="en-IN" dirty="0">
                <a:solidFill>
                  <a:srgbClr val="333333"/>
                </a:solidFill>
                <a:latin typeface="guardian-text-oreilly"/>
              </a:rPr>
              <a:t>Carefulness</a:t>
            </a:r>
          </a:p>
          <a:p>
            <a:r>
              <a:rPr lang="en-IN" dirty="0">
                <a:solidFill>
                  <a:srgbClr val="333333"/>
                </a:solidFill>
                <a:latin typeface="guardian-text-oreilly"/>
              </a:rPr>
              <a:t>Openness</a:t>
            </a:r>
          </a:p>
          <a:p>
            <a:r>
              <a:rPr lang="en-IN" dirty="0">
                <a:solidFill>
                  <a:srgbClr val="333333"/>
                </a:solidFill>
                <a:latin typeface="guardian-text-oreilly"/>
              </a:rPr>
              <a:t>Respect for intellectual property</a:t>
            </a:r>
          </a:p>
          <a:p>
            <a:r>
              <a:rPr lang="en-IN" dirty="0">
                <a:solidFill>
                  <a:srgbClr val="333333"/>
                </a:solidFill>
                <a:latin typeface="guardian-text-oreilly"/>
              </a:rPr>
              <a:t>Confidentiality</a:t>
            </a:r>
          </a:p>
          <a:p>
            <a:r>
              <a:rPr lang="en-IN" dirty="0">
                <a:solidFill>
                  <a:srgbClr val="333333"/>
                </a:solidFill>
                <a:latin typeface="guardian-text-oreilly"/>
              </a:rPr>
              <a:t>Responsible publication</a:t>
            </a:r>
          </a:p>
          <a:p>
            <a:r>
              <a:rPr lang="en-IN" dirty="0">
                <a:solidFill>
                  <a:srgbClr val="333333"/>
                </a:solidFill>
                <a:latin typeface="guardian-text-oreilly"/>
              </a:rPr>
              <a:t>Responsible mentoring</a:t>
            </a:r>
          </a:p>
          <a:p>
            <a:r>
              <a:rPr lang="en-IN" dirty="0">
                <a:solidFill>
                  <a:srgbClr val="333333"/>
                </a:solidFill>
                <a:latin typeface="guardian-text-oreilly"/>
              </a:rPr>
              <a:t>Respect for colleagues</a:t>
            </a:r>
            <a:endParaRPr lang="en-IN" dirty="0"/>
          </a:p>
        </p:txBody>
      </p:sp>
    </p:spTree>
    <p:extLst>
      <p:ext uri="{BB962C8B-B14F-4D97-AF65-F5344CB8AC3E}">
        <p14:creationId xmlns:p14="http://schemas.microsoft.com/office/powerpoint/2010/main" val="999122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56F1AEB-5657-4496-B3DA-36F3A764331D}"/>
              </a:ext>
            </a:extLst>
          </p:cNvPr>
          <p:cNvGraphicFramePr>
            <a:graphicFrameLocks noGrp="1"/>
          </p:cNvGraphicFramePr>
          <p:nvPr/>
        </p:nvGraphicFramePr>
        <p:xfrm>
          <a:off x="119150" y="968992"/>
          <a:ext cx="11582520" cy="5460104"/>
        </p:xfrm>
        <a:graphic>
          <a:graphicData uri="http://schemas.openxmlformats.org/drawingml/2006/table">
            <a:tbl>
              <a:tblPr/>
              <a:tblGrid>
                <a:gridCol w="5791260">
                  <a:extLst>
                    <a:ext uri="{9D8B030D-6E8A-4147-A177-3AD203B41FA5}">
                      <a16:colId xmlns:a16="http://schemas.microsoft.com/office/drawing/2014/main" val="1125224446"/>
                    </a:ext>
                  </a:extLst>
                </a:gridCol>
                <a:gridCol w="5791260">
                  <a:extLst>
                    <a:ext uri="{9D8B030D-6E8A-4147-A177-3AD203B41FA5}">
                      <a16:colId xmlns:a16="http://schemas.microsoft.com/office/drawing/2014/main" val="1480391115"/>
                    </a:ext>
                  </a:extLst>
                </a:gridCol>
              </a:tblGrid>
              <a:tr h="338049">
                <a:tc>
                  <a:txBody>
                    <a:bodyPr/>
                    <a:lstStyle/>
                    <a:p>
                      <a:pPr algn="ctr" fontAlgn="t"/>
                      <a:r>
                        <a:rPr lang="en-IN" sz="2400" dirty="0">
                          <a:effectLst/>
                        </a:rPr>
                        <a:t>Do’s</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ctr" fontAlgn="t"/>
                      <a:r>
                        <a:rPr lang="en-IN" sz="2400" dirty="0">
                          <a:effectLst/>
                        </a:rPr>
                        <a:t>Don’ts</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618309761"/>
                  </a:ext>
                </a:extLst>
              </a:tr>
              <a:tr h="1023239">
                <a:tc>
                  <a:txBody>
                    <a:bodyPr/>
                    <a:lstStyle/>
                    <a:p>
                      <a:pPr algn="ctr" fontAlgn="t"/>
                      <a:r>
                        <a:rPr lang="en-IN" sz="2000" dirty="0">
                          <a:effectLst/>
                        </a:rPr>
                        <a:t>Maintaining a good record of all your research activities and report your data as carefully and objectively as possible.</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IN" sz="2000">
                          <a:effectLst/>
                        </a:rPr>
                        <a:t>Fabrication, manipulation or misrepresentation of data.</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590642968"/>
                  </a:ext>
                </a:extLst>
              </a:tr>
              <a:tr h="1480033">
                <a:tc>
                  <a:txBody>
                    <a:bodyPr/>
                    <a:lstStyle/>
                    <a:p>
                      <a:pPr algn="ctr" fontAlgn="t"/>
                      <a:r>
                        <a:rPr lang="en-IN" sz="2000" dirty="0">
                          <a:effectLst/>
                        </a:rPr>
                        <a:t>Disclose financial or personal interests that may directly/indirectly affect your work.</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ctr" fontAlgn="t"/>
                      <a:r>
                        <a:rPr lang="en-IN" sz="2000" dirty="0">
                          <a:effectLst/>
                        </a:rPr>
                        <a:t>Deceiving research sponsors, colleagues, or ethical committees by having bias in data interpretation, peer review, or personnel decisions.</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2156952063"/>
                  </a:ext>
                </a:extLst>
              </a:tr>
              <a:tr h="1023239">
                <a:tc>
                  <a:txBody>
                    <a:bodyPr/>
                    <a:lstStyle/>
                    <a:p>
                      <a:pPr algn="ctr" fontAlgn="t"/>
                      <a:r>
                        <a:rPr lang="en-IN" sz="2000">
                          <a:effectLst/>
                        </a:rPr>
                        <a:t>Treat animals with care and respect when studying them in your research and adhere to ethical guidelines.</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IN" sz="2000" dirty="0">
                          <a:effectLst/>
                        </a:rPr>
                        <a:t>Use any external research data (published or unpublished) without permission.</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090190236"/>
                  </a:ext>
                </a:extLst>
              </a:tr>
              <a:tr h="1480033">
                <a:tc>
                  <a:txBody>
                    <a:bodyPr/>
                    <a:lstStyle/>
                    <a:p>
                      <a:pPr algn="ctr" fontAlgn="t"/>
                      <a:r>
                        <a:rPr lang="en-IN" sz="2000">
                          <a:effectLst/>
                        </a:rPr>
                        <a:t>Respect intellectual property, privacy, and confidentiality and give proper credit for any contributions from other researchers.</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ctr" fontAlgn="t"/>
                      <a:r>
                        <a:rPr lang="en-IN" sz="2000" dirty="0">
                          <a:effectLst/>
                        </a:rPr>
                        <a:t>Support irresponsible publication practices. Your main goal should be to advance science and share your knowledge within the community.</a:t>
                      </a:r>
                    </a:p>
                  </a:txBody>
                  <a:tcPr marL="62714" marR="62714" marT="43900" marB="43900">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997382526"/>
                  </a:ext>
                </a:extLst>
              </a:tr>
            </a:tbl>
          </a:graphicData>
        </a:graphic>
      </p:graphicFrame>
      <p:sp>
        <p:nvSpPr>
          <p:cNvPr id="3" name="Rectangle 1">
            <a:extLst>
              <a:ext uri="{FF2B5EF4-FFF2-40B4-BE49-F238E27FC236}">
                <a16:creationId xmlns:a16="http://schemas.microsoft.com/office/drawing/2014/main" id="{DCCF2EC6-C946-41EC-9292-1B130FA1F4EC}"/>
              </a:ext>
            </a:extLst>
          </p:cNvPr>
          <p:cNvSpPr>
            <a:spLocks noChangeArrowheads="1"/>
          </p:cNvSpPr>
          <p:nvPr/>
        </p:nvSpPr>
        <p:spPr bwMode="auto">
          <a:xfrm>
            <a:off x="119151" y="-127372"/>
            <a:ext cx="11675284" cy="8863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79331" rIns="91440" bIns="8887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a:ln>
                  <a:noFill/>
                </a:ln>
                <a:solidFill>
                  <a:srgbClr val="000000"/>
                </a:solidFill>
                <a:effectLst/>
                <a:latin typeface="Open Sans"/>
              </a:rPr>
              <a:t>Dos and Don’ts of Research Ethics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11334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6525B3-BDC7-46F3-918E-4F0E9EBA7538}"/>
              </a:ext>
            </a:extLst>
          </p:cNvPr>
          <p:cNvSpPr txBox="1"/>
          <p:nvPr/>
        </p:nvSpPr>
        <p:spPr>
          <a:xfrm>
            <a:off x="596348" y="1724153"/>
            <a:ext cx="11158330" cy="4401205"/>
          </a:xfrm>
          <a:prstGeom prst="rect">
            <a:avLst/>
          </a:prstGeom>
          <a:noFill/>
        </p:spPr>
        <p:txBody>
          <a:bodyPr wrap="square">
            <a:spAutoFit/>
          </a:bodyPr>
          <a:lstStyle/>
          <a:p>
            <a:pPr algn="just" fontAlgn="base">
              <a:buFont typeface="Arial" panose="020B0604020202020204" pitchFamily="34" charset="0"/>
              <a:buChar char="•"/>
            </a:pPr>
            <a:r>
              <a:rPr lang="en-IN" sz="2800" b="0" i="0" dirty="0">
                <a:solidFill>
                  <a:srgbClr val="353535"/>
                </a:solidFill>
                <a:effectLst/>
                <a:latin typeface="Lato"/>
              </a:rPr>
              <a:t>Reporting researches honestly without any manipulation of data and others</a:t>
            </a:r>
          </a:p>
          <a:p>
            <a:pPr algn="just" fontAlgn="base">
              <a:buFont typeface="Arial" panose="020B0604020202020204" pitchFamily="34" charset="0"/>
              <a:buChar char="•"/>
            </a:pPr>
            <a:r>
              <a:rPr lang="en-IN" sz="2800" b="0" i="0" dirty="0">
                <a:solidFill>
                  <a:srgbClr val="353535"/>
                </a:solidFill>
                <a:effectLst/>
                <a:latin typeface="Lato"/>
              </a:rPr>
              <a:t>Avoiding all kind of bias in research including design, data, analysis, interpretation and also </a:t>
            </a:r>
            <a:r>
              <a:rPr lang="en-IN" sz="2800" b="1" i="0" u="none" strike="noStrike" dirty="0">
                <a:solidFill>
                  <a:srgbClr val="1456F1"/>
                </a:solidFill>
                <a:effectLst/>
                <a:latin typeface="inherit"/>
                <a:hlinkClick r:id="rId2"/>
              </a:rPr>
              <a:t>peer review</a:t>
            </a:r>
            <a:endParaRPr lang="en-IN" sz="2800" b="0" i="0" dirty="0">
              <a:solidFill>
                <a:srgbClr val="353535"/>
              </a:solidFill>
              <a:effectLst/>
              <a:latin typeface="Lato"/>
            </a:endParaRPr>
          </a:p>
          <a:p>
            <a:pPr algn="just" fontAlgn="base">
              <a:buFont typeface="Arial" panose="020B0604020202020204" pitchFamily="34" charset="0"/>
              <a:buChar char="•"/>
            </a:pPr>
            <a:r>
              <a:rPr lang="en-IN" sz="2800" b="0" i="0" dirty="0">
                <a:solidFill>
                  <a:srgbClr val="353535"/>
                </a:solidFill>
                <a:effectLst/>
                <a:latin typeface="Lato"/>
              </a:rPr>
              <a:t>Avoiding mistakes by reviewing the research thoroughly and carefully</a:t>
            </a:r>
          </a:p>
          <a:p>
            <a:pPr algn="just" fontAlgn="base">
              <a:buFont typeface="Arial" panose="020B0604020202020204" pitchFamily="34" charset="0"/>
              <a:buChar char="•"/>
            </a:pPr>
            <a:r>
              <a:rPr lang="en-IN" sz="2800" b="0" i="0" dirty="0">
                <a:solidFill>
                  <a:srgbClr val="353535"/>
                </a:solidFill>
                <a:effectLst/>
                <a:latin typeface="Lato"/>
              </a:rPr>
              <a:t>Safekeeping of all the information regarding the research for future reference</a:t>
            </a:r>
          </a:p>
          <a:p>
            <a:pPr algn="just" fontAlgn="base">
              <a:buFont typeface="Arial" panose="020B0604020202020204" pitchFamily="34" charset="0"/>
              <a:buChar char="•"/>
            </a:pPr>
            <a:r>
              <a:rPr lang="en-IN" sz="2800" b="0" i="0" dirty="0">
                <a:solidFill>
                  <a:srgbClr val="353535"/>
                </a:solidFill>
                <a:effectLst/>
                <a:latin typeface="Lato"/>
              </a:rPr>
              <a:t>Having an openness to share data and any new tools and techniques developed during the research</a:t>
            </a:r>
          </a:p>
          <a:p>
            <a:pPr algn="just" fontAlgn="base">
              <a:buFont typeface="Arial" panose="020B0604020202020204" pitchFamily="34" charset="0"/>
              <a:buChar char="•"/>
            </a:pPr>
            <a:r>
              <a:rPr lang="en-IN" sz="2800" b="0" i="0" dirty="0">
                <a:solidFill>
                  <a:srgbClr val="353535"/>
                </a:solidFill>
                <a:effectLst/>
                <a:latin typeface="Lato"/>
              </a:rPr>
              <a:t>Being aware of the legalities concerned with the </a:t>
            </a:r>
            <a:r>
              <a:rPr lang="en-IN" sz="2800" b="1" i="0" u="none" strike="noStrike" dirty="0">
                <a:solidFill>
                  <a:srgbClr val="1456F1"/>
                </a:solidFill>
                <a:effectLst/>
                <a:latin typeface="inherit"/>
                <a:hlinkClick r:id="rId3"/>
              </a:rPr>
              <a:t>research area</a:t>
            </a:r>
            <a:endParaRPr lang="en-IN" sz="2800" b="0" i="0" dirty="0">
              <a:solidFill>
                <a:srgbClr val="353535"/>
              </a:solidFill>
              <a:effectLst/>
              <a:latin typeface="Lato"/>
            </a:endParaRPr>
          </a:p>
        </p:txBody>
      </p:sp>
      <p:sp>
        <p:nvSpPr>
          <p:cNvPr id="4" name="Rectangle 3">
            <a:extLst>
              <a:ext uri="{FF2B5EF4-FFF2-40B4-BE49-F238E27FC236}">
                <a16:creationId xmlns:a16="http://schemas.microsoft.com/office/drawing/2014/main" id="{3523E923-CE4A-49D0-9526-E6B23B02C4C9}"/>
              </a:ext>
            </a:extLst>
          </p:cNvPr>
          <p:cNvSpPr/>
          <p:nvPr/>
        </p:nvSpPr>
        <p:spPr>
          <a:xfrm>
            <a:off x="450574" y="450574"/>
            <a:ext cx="11304103" cy="7686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ETHICAL CODE OF RESEARCH</a:t>
            </a:r>
          </a:p>
        </p:txBody>
      </p:sp>
    </p:spTree>
    <p:extLst>
      <p:ext uri="{BB962C8B-B14F-4D97-AF65-F5344CB8AC3E}">
        <p14:creationId xmlns:p14="http://schemas.microsoft.com/office/powerpoint/2010/main" val="1547430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BC9BDDE-2D91-49B1-9F43-E7E08C323FA4}"/>
              </a:ext>
            </a:extLst>
          </p:cNvPr>
          <p:cNvSpPr txBox="1"/>
          <p:nvPr/>
        </p:nvSpPr>
        <p:spPr>
          <a:xfrm>
            <a:off x="463826" y="489684"/>
            <a:ext cx="11529391" cy="5324535"/>
          </a:xfrm>
          <a:prstGeom prst="rect">
            <a:avLst/>
          </a:prstGeom>
          <a:noFill/>
        </p:spPr>
        <p:txBody>
          <a:bodyPr wrap="square">
            <a:spAutoFit/>
          </a:bodyPr>
          <a:lstStyle/>
          <a:p>
            <a:pPr algn="l"/>
            <a:r>
              <a:rPr lang="en-IN" sz="2000" b="1" i="0" dirty="0">
                <a:solidFill>
                  <a:srgbClr val="000000"/>
                </a:solidFill>
                <a:effectLst/>
                <a:latin typeface="PT Sans"/>
              </a:rPr>
              <a:t>Plagiarism</a:t>
            </a:r>
          </a:p>
          <a:p>
            <a:pPr algn="l"/>
            <a:r>
              <a:rPr lang="en-IN" sz="2000" b="1" i="0" dirty="0">
                <a:solidFill>
                  <a:srgbClr val="000000"/>
                </a:solidFill>
                <a:effectLst/>
                <a:latin typeface="PT Sans"/>
              </a:rPr>
              <a:t>Plagiarism is unacceptable and constitutes a serious breach of recognised norms of research ethics.</a:t>
            </a:r>
            <a:endParaRPr lang="en-IN" sz="2000" b="0" i="0" dirty="0">
              <a:solidFill>
                <a:srgbClr val="000000"/>
              </a:solidFill>
              <a:effectLst/>
              <a:latin typeface="PT Sans"/>
            </a:endParaRPr>
          </a:p>
          <a:p>
            <a:pPr algn="l"/>
            <a:r>
              <a:rPr lang="en-IN" sz="2000" b="0" i="0" dirty="0">
                <a:solidFill>
                  <a:srgbClr val="000000"/>
                </a:solidFill>
                <a:effectLst/>
                <a:latin typeface="PT Sans"/>
              </a:rPr>
              <a:t>A plagiarist undermines not only his or her own reputation as a researcher, but also the credibility of the research. Both researchers and research institutions are responsible for preventing plagiarism.</a:t>
            </a:r>
          </a:p>
          <a:p>
            <a:pPr algn="l"/>
            <a:r>
              <a:rPr lang="en-IN" sz="2000" b="0" i="0" dirty="0">
                <a:solidFill>
                  <a:srgbClr val="000000"/>
                </a:solidFill>
                <a:effectLst/>
                <a:latin typeface="PT Sans"/>
              </a:rPr>
              <a:t>Plagiarism in research ethics is taking something from someone else and presenting it as one's own without correctly citing their sources. Plagiarism violates the duty of truthfulness in science, and the requirement of originality, humility and collegiality. Researchers who build on the work of others must cite their sources in accordance with good practice.</a:t>
            </a:r>
          </a:p>
          <a:p>
            <a:pPr algn="l"/>
            <a:r>
              <a:rPr lang="en-IN" sz="2000" b="0" i="0" dirty="0">
                <a:solidFill>
                  <a:srgbClr val="000000"/>
                </a:solidFill>
                <a:effectLst/>
                <a:latin typeface="PT Sans"/>
              </a:rPr>
              <a:t>The most obvious type of plagiarism is pure duplication. Plagiarism can nonetheless take other forms, for example the use of ideas, hypotheses, concepts, theories, interpretations, designs, illustrations, results etc. Citing another work early in one's own text and then making extensive further use of it without subsequent citation may also be plagiarism.</a:t>
            </a:r>
          </a:p>
          <a:p>
            <a:pPr algn="l"/>
            <a:r>
              <a:rPr lang="en-IN" sz="2000" b="0" i="0" dirty="0">
                <a:solidFill>
                  <a:srgbClr val="000000"/>
                </a:solidFill>
                <a:effectLst/>
                <a:latin typeface="PT Sans"/>
              </a:rPr>
              <a:t>It is important to distinguish between direct quotes and paraphrasing in footnotes and endnotes as well as in the text. Paraphrasing must not be so close to the original text that it in reality constitutes a quote. If several paraphrases are connected, the entire interpretation and argumentation may be based on the work of others. If so, this may also constitute plagiarism.</a:t>
            </a:r>
          </a:p>
        </p:txBody>
      </p:sp>
    </p:spTree>
    <p:extLst>
      <p:ext uri="{BB962C8B-B14F-4D97-AF65-F5344CB8AC3E}">
        <p14:creationId xmlns:p14="http://schemas.microsoft.com/office/powerpoint/2010/main" val="3932655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A14D0C-2FAC-4D7D-8AF9-1D7A06E4755D}"/>
              </a:ext>
            </a:extLst>
          </p:cNvPr>
          <p:cNvPicPr>
            <a:picLocks noChangeAspect="1"/>
          </p:cNvPicPr>
          <p:nvPr/>
        </p:nvPicPr>
        <p:blipFill>
          <a:blip r:embed="rId2"/>
          <a:stretch>
            <a:fillRect/>
          </a:stretch>
        </p:blipFill>
        <p:spPr>
          <a:xfrm>
            <a:off x="490330" y="467346"/>
            <a:ext cx="11211339" cy="5923308"/>
          </a:xfrm>
          <a:prstGeom prst="rect">
            <a:avLst/>
          </a:prstGeom>
        </p:spPr>
      </p:pic>
    </p:spTree>
    <p:extLst>
      <p:ext uri="{BB962C8B-B14F-4D97-AF65-F5344CB8AC3E}">
        <p14:creationId xmlns:p14="http://schemas.microsoft.com/office/powerpoint/2010/main" val="39102000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t;ul&gt;&lt;li&gt;Why is plagiarism important?  Who  really  cares ? &lt;/li&gt;&lt;/ul&gt;&lt;ul&gt;&lt;li&gt;Plagiarism is  theft  of intellectual propert...">
            <a:extLst>
              <a:ext uri="{FF2B5EF4-FFF2-40B4-BE49-F238E27FC236}">
                <a16:creationId xmlns:a16="http://schemas.microsoft.com/office/drawing/2014/main" id="{7FFBC677-6F19-494F-B4F5-A24014647E2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016" b="20747"/>
          <a:stretch/>
        </p:blipFill>
        <p:spPr bwMode="auto">
          <a:xfrm>
            <a:off x="344556" y="573157"/>
            <a:ext cx="11847444" cy="5711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6553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6BEFB2-0C8B-464E-A141-B912F7E171F5}"/>
              </a:ext>
            </a:extLst>
          </p:cNvPr>
          <p:cNvSpPr txBox="1"/>
          <p:nvPr/>
        </p:nvSpPr>
        <p:spPr>
          <a:xfrm>
            <a:off x="579863" y="602166"/>
            <a:ext cx="10928196" cy="5909310"/>
          </a:xfrm>
          <a:prstGeom prst="rect">
            <a:avLst/>
          </a:prstGeom>
          <a:noFill/>
        </p:spPr>
        <p:txBody>
          <a:bodyPr wrap="square" rtlCol="0">
            <a:spAutoFit/>
          </a:bodyPr>
          <a:lstStyle/>
          <a:p>
            <a:r>
              <a:rPr lang="en-IN" dirty="0"/>
              <a:t>PLAGIARISM</a:t>
            </a:r>
          </a:p>
          <a:p>
            <a:endParaRPr lang="en-IN" dirty="0"/>
          </a:p>
          <a:p>
            <a:pPr marL="285750" indent="-285750">
              <a:lnSpc>
                <a:spcPct val="150000"/>
              </a:lnSpc>
              <a:buFont typeface="Arial" panose="020B0604020202020204" pitchFamily="34" charset="0"/>
              <a:buChar char="•"/>
            </a:pPr>
            <a:r>
              <a:rPr lang="en-IN" sz="2400" dirty="0"/>
              <a:t>Alive or dead, it does not matter. If it is not your own idea, you must cite your source.</a:t>
            </a:r>
          </a:p>
          <a:p>
            <a:pPr marL="285750" indent="-285750">
              <a:lnSpc>
                <a:spcPct val="150000"/>
              </a:lnSpc>
              <a:buFont typeface="Arial" panose="020B0604020202020204" pitchFamily="34" charset="0"/>
              <a:buChar char="•"/>
            </a:pPr>
            <a:r>
              <a:rPr lang="en-IN" sz="2400" dirty="0"/>
              <a:t>If you translate or paraphrase something, you must still give a citation</a:t>
            </a:r>
          </a:p>
          <a:p>
            <a:pPr marL="285750" indent="-285750">
              <a:lnSpc>
                <a:spcPct val="150000"/>
              </a:lnSpc>
              <a:buFont typeface="Arial" panose="020B0604020202020204" pitchFamily="34" charset="0"/>
              <a:buChar char="•"/>
            </a:pPr>
            <a:r>
              <a:rPr lang="en-IN" sz="2400" dirty="0"/>
              <a:t>Paraphrasing requires a citation</a:t>
            </a:r>
          </a:p>
          <a:p>
            <a:pPr marL="285750" indent="-285750">
              <a:lnSpc>
                <a:spcPct val="150000"/>
              </a:lnSpc>
              <a:buFont typeface="Arial" panose="020B0604020202020204" pitchFamily="34" charset="0"/>
              <a:buChar char="•"/>
            </a:pPr>
            <a:r>
              <a:rPr lang="en-IN" sz="2400" dirty="0"/>
              <a:t>Quotation should be used sparingly and must be cited appropriately.</a:t>
            </a:r>
          </a:p>
          <a:p>
            <a:pPr marL="285750" indent="-285750">
              <a:lnSpc>
                <a:spcPct val="150000"/>
              </a:lnSpc>
              <a:buFont typeface="Arial" panose="020B0604020202020204" pitchFamily="34" charset="0"/>
              <a:buChar char="•"/>
            </a:pPr>
            <a:r>
              <a:rPr lang="en-IN" sz="2400" dirty="0"/>
              <a:t>Using someone else’s paper, art work without proper citation is plagiarism</a:t>
            </a:r>
          </a:p>
          <a:p>
            <a:pPr marL="285750" indent="-285750">
              <a:lnSpc>
                <a:spcPct val="150000"/>
              </a:lnSpc>
              <a:buFont typeface="Arial" panose="020B0604020202020204" pitchFamily="34" charset="0"/>
              <a:buChar char="•"/>
            </a:pPr>
            <a:r>
              <a:rPr lang="en-IN" sz="2400" dirty="0"/>
              <a:t>Own work also need to be cited.</a:t>
            </a:r>
          </a:p>
          <a:p>
            <a:pPr marL="285750" indent="-285750">
              <a:lnSpc>
                <a:spcPct val="150000"/>
              </a:lnSpc>
              <a:buFont typeface="Arial" panose="020B0604020202020204" pitchFamily="34" charset="0"/>
              <a:buChar char="•"/>
            </a:pPr>
            <a:r>
              <a:rPr lang="en-IN" sz="2400" dirty="0"/>
              <a:t>Even free stuff on website should also be cited.</a:t>
            </a:r>
          </a:p>
          <a:p>
            <a:pPr marL="285750" indent="-285750">
              <a:lnSpc>
                <a:spcPct val="150000"/>
              </a:lnSpc>
              <a:buFont typeface="Arial" panose="020B0604020202020204" pitchFamily="34" charset="0"/>
              <a:buChar char="•"/>
            </a:pPr>
            <a:r>
              <a:rPr lang="en-IN" sz="2400" dirty="0"/>
              <a:t>Whenever in doubt it is better to use citation.</a:t>
            </a:r>
          </a:p>
          <a:p>
            <a:pPr marL="285750" indent="-285750">
              <a:buFont typeface="Arial" panose="020B0604020202020204" pitchFamily="34" charset="0"/>
              <a:buChar char="•"/>
            </a:pPr>
            <a:endParaRPr lang="en-IN" dirty="0"/>
          </a:p>
        </p:txBody>
      </p:sp>
    </p:spTree>
    <p:extLst>
      <p:ext uri="{BB962C8B-B14F-4D97-AF65-F5344CB8AC3E}">
        <p14:creationId xmlns:p14="http://schemas.microsoft.com/office/powerpoint/2010/main" val="2082272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156" y="2275165"/>
            <a:ext cx="8933688" cy="2978322"/>
          </a:xfrm>
        </p:spPr>
        <p:txBody>
          <a:bodyPr>
            <a:normAutofit fontScale="90000"/>
          </a:bodyPr>
          <a:lstStyle/>
          <a:p>
            <a:pPr algn="l">
              <a:lnSpc>
                <a:spcPct val="150000"/>
              </a:lnSpc>
            </a:pPr>
            <a:r>
              <a:rPr lang="en-IN" sz="4400" b="1" u="sng" dirty="0"/>
              <a:t>Business Research Methods </a:t>
            </a:r>
            <a:br>
              <a:rPr lang="en-IN" sz="4400" b="1" u="sng" dirty="0"/>
            </a:br>
            <a:r>
              <a:rPr lang="en-IN" sz="1800" u="sng" dirty="0">
                <a:latin typeface="Calibri" pitchFamily="34" charset="0"/>
                <a:cs typeface="Calibri" pitchFamily="34" charset="0"/>
              </a:rPr>
              <a:t>Unit IV - Advanced Techniques in Report Writing </a:t>
            </a:r>
            <a:br>
              <a:rPr lang="en-IN" sz="1800" u="sng" dirty="0">
                <a:latin typeface="Calibri" pitchFamily="34" charset="0"/>
                <a:cs typeface="Calibri" pitchFamily="34" charset="0"/>
              </a:rPr>
            </a:br>
            <a:r>
              <a:rPr lang="en-IN" sz="1800" dirty="0">
                <a:latin typeface="Calibri" pitchFamily="34" charset="0"/>
                <a:cs typeface="Calibri" pitchFamily="34" charset="0"/>
              </a:rPr>
              <a:t>Report Writing</a:t>
            </a:r>
            <a:br>
              <a:rPr lang="en-IN" sz="1800" dirty="0">
                <a:latin typeface="Calibri" pitchFamily="34" charset="0"/>
                <a:cs typeface="Calibri" pitchFamily="34" charset="0"/>
              </a:rPr>
            </a:br>
            <a:r>
              <a:rPr lang="en-IN" sz="1800" dirty="0">
                <a:latin typeface="Calibri" pitchFamily="34" charset="0"/>
                <a:cs typeface="Calibri" pitchFamily="34" charset="0"/>
              </a:rPr>
              <a:t>Ethics &amp; Research</a:t>
            </a:r>
            <a:br>
              <a:rPr lang="en-IN" sz="1800" dirty="0">
                <a:latin typeface="Calibri" pitchFamily="34" charset="0"/>
                <a:cs typeface="Calibri" pitchFamily="34" charset="0"/>
              </a:rPr>
            </a:br>
            <a:r>
              <a:rPr lang="en-IN" sz="1800" dirty="0">
                <a:latin typeface="Calibri" pitchFamily="34" charset="0"/>
                <a:cs typeface="Calibri" pitchFamily="34" charset="0"/>
              </a:rPr>
              <a:t>Objectivity, Confidentiality and Anonymity in Research</a:t>
            </a:r>
            <a:br>
              <a:rPr lang="en-IN" sz="1800" dirty="0">
                <a:latin typeface="Calibri" pitchFamily="34" charset="0"/>
                <a:cs typeface="Calibri" pitchFamily="34" charset="0"/>
              </a:rPr>
            </a:br>
            <a:r>
              <a:rPr lang="en-IN" sz="1800" dirty="0">
                <a:latin typeface="Calibri" pitchFamily="34" charset="0"/>
                <a:cs typeface="Calibri" pitchFamily="34" charset="0"/>
              </a:rPr>
              <a:t>Plagiarism</a:t>
            </a:r>
          </a:p>
        </p:txBody>
      </p:sp>
    </p:spTree>
    <p:extLst>
      <p:ext uri="{BB962C8B-B14F-4D97-AF65-F5344CB8AC3E}">
        <p14:creationId xmlns:p14="http://schemas.microsoft.com/office/powerpoint/2010/main" val="896968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70710D-BE11-41E1-949C-B323CFE93803}"/>
              </a:ext>
            </a:extLst>
          </p:cNvPr>
          <p:cNvSpPr txBox="1"/>
          <p:nvPr/>
        </p:nvSpPr>
        <p:spPr>
          <a:xfrm>
            <a:off x="1484243" y="2027583"/>
            <a:ext cx="9713843" cy="1938992"/>
          </a:xfrm>
          <a:prstGeom prst="rect">
            <a:avLst/>
          </a:prstGeom>
          <a:noFill/>
        </p:spPr>
        <p:txBody>
          <a:bodyPr wrap="square" rtlCol="0">
            <a:spAutoFit/>
          </a:bodyPr>
          <a:lstStyle/>
          <a:p>
            <a:r>
              <a:rPr lang="en-IN" sz="6000" dirty="0"/>
              <a:t>REFERENCE OR CITATION METHOD</a:t>
            </a:r>
          </a:p>
        </p:txBody>
      </p:sp>
    </p:spTree>
    <p:extLst>
      <p:ext uri="{BB962C8B-B14F-4D97-AF65-F5344CB8AC3E}">
        <p14:creationId xmlns:p14="http://schemas.microsoft.com/office/powerpoint/2010/main" val="4005543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itation&#10; Broadly, a citation is a reference to a published or&#10;unpublished source (not always the original source).&#10; Mor...">
            <a:extLst>
              <a:ext uri="{FF2B5EF4-FFF2-40B4-BE49-F238E27FC236}">
                <a16:creationId xmlns:a16="http://schemas.microsoft.com/office/drawing/2014/main" id="{2E87FD22-A49E-4874-99CB-FCF9E9EA9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539" y="237108"/>
            <a:ext cx="11688418" cy="6410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747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09EA59-F610-4A1D-B1BB-FBF911E6654F}"/>
              </a:ext>
            </a:extLst>
          </p:cNvPr>
          <p:cNvSpPr txBox="1"/>
          <p:nvPr/>
        </p:nvSpPr>
        <p:spPr>
          <a:xfrm>
            <a:off x="928599" y="1674674"/>
            <a:ext cx="10646228" cy="3939540"/>
          </a:xfrm>
          <a:prstGeom prst="rect">
            <a:avLst/>
          </a:prstGeom>
          <a:noFill/>
        </p:spPr>
        <p:txBody>
          <a:bodyPr wrap="square" rtlCol="0">
            <a:spAutoFit/>
          </a:bodyPr>
          <a:lstStyle/>
          <a:p>
            <a:r>
              <a:rPr lang="en-IN" sz="4000" b="1" dirty="0"/>
              <a:t>IMPORTANCE OF CITATION</a:t>
            </a:r>
          </a:p>
          <a:p>
            <a:endParaRPr lang="en-IN" dirty="0"/>
          </a:p>
          <a:p>
            <a:pPr marL="342900" indent="-342900">
              <a:buAutoNum type="arabicParenR"/>
            </a:pPr>
            <a:r>
              <a:rPr lang="en-IN" sz="3200" dirty="0"/>
              <a:t>To uphold intellectual honesty</a:t>
            </a:r>
          </a:p>
          <a:p>
            <a:pPr marL="342900" indent="-342900">
              <a:buAutoNum type="arabicParenR"/>
            </a:pPr>
            <a:r>
              <a:rPr lang="en-IN" sz="3200" dirty="0"/>
              <a:t>To avoid plagiarism</a:t>
            </a:r>
          </a:p>
          <a:p>
            <a:pPr marL="342900" indent="-342900">
              <a:buAutoNum type="arabicParenR"/>
            </a:pPr>
            <a:r>
              <a:rPr lang="en-IN" sz="3200" dirty="0"/>
              <a:t>It allow the reader to determine independently whether the referenced material supports the author’s argument</a:t>
            </a:r>
          </a:p>
          <a:p>
            <a:pPr marL="342900" indent="-342900">
              <a:buAutoNum type="arabicParenR"/>
            </a:pPr>
            <a:r>
              <a:rPr lang="en-IN" sz="3200" dirty="0"/>
              <a:t>To help the reader gauge the strength and validity of the material the author has used.</a:t>
            </a:r>
          </a:p>
        </p:txBody>
      </p:sp>
    </p:spTree>
    <p:extLst>
      <p:ext uri="{BB962C8B-B14F-4D97-AF65-F5344CB8AC3E}">
        <p14:creationId xmlns:p14="http://schemas.microsoft.com/office/powerpoint/2010/main" val="34043718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8063A-2DAC-4E11-B9C1-FD1AE0E6507E}"/>
              </a:ext>
            </a:extLst>
          </p:cNvPr>
          <p:cNvSpPr>
            <a:spLocks noGrp="1"/>
          </p:cNvSpPr>
          <p:nvPr>
            <p:ph type="title"/>
          </p:nvPr>
        </p:nvSpPr>
        <p:spPr/>
        <p:txBody>
          <a:bodyPr/>
          <a:lstStyle/>
          <a:p>
            <a:r>
              <a:rPr lang="en-IN" dirty="0"/>
              <a:t>Ways to avoid Plagiarism</a:t>
            </a:r>
          </a:p>
        </p:txBody>
      </p:sp>
      <p:sp>
        <p:nvSpPr>
          <p:cNvPr id="3" name="Content Placeholder 2">
            <a:extLst>
              <a:ext uri="{FF2B5EF4-FFF2-40B4-BE49-F238E27FC236}">
                <a16:creationId xmlns:a16="http://schemas.microsoft.com/office/drawing/2014/main" id="{4E14B48D-9299-4418-A146-0066819A2080}"/>
              </a:ext>
            </a:extLst>
          </p:cNvPr>
          <p:cNvSpPr>
            <a:spLocks noGrp="1"/>
          </p:cNvSpPr>
          <p:nvPr>
            <p:ph idx="1"/>
          </p:nvPr>
        </p:nvSpPr>
        <p:spPr/>
        <p:txBody>
          <a:bodyPr>
            <a:normAutofit/>
          </a:bodyPr>
          <a:lstStyle/>
          <a:p>
            <a:r>
              <a:rPr lang="en-IN" sz="2400" dirty="0"/>
              <a:t>Paraphrasing</a:t>
            </a:r>
          </a:p>
          <a:p>
            <a:r>
              <a:rPr lang="en-IN" sz="2400" dirty="0"/>
              <a:t>Citation</a:t>
            </a:r>
          </a:p>
          <a:p>
            <a:r>
              <a:rPr lang="en-IN" sz="2400" dirty="0"/>
              <a:t>Quoting</a:t>
            </a:r>
          </a:p>
          <a:p>
            <a:r>
              <a:rPr lang="en-IN" sz="2400" dirty="0"/>
              <a:t>Citing Quotes</a:t>
            </a:r>
          </a:p>
          <a:p>
            <a:r>
              <a:rPr lang="en-IN" sz="2400" dirty="0"/>
              <a:t>Referencing</a:t>
            </a:r>
          </a:p>
        </p:txBody>
      </p:sp>
    </p:spTree>
    <p:extLst>
      <p:ext uri="{BB962C8B-B14F-4D97-AF65-F5344CB8AC3E}">
        <p14:creationId xmlns:p14="http://schemas.microsoft.com/office/powerpoint/2010/main" val="2392224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52CAD7-581D-4DE1-B6CA-63C9B474B8A0}"/>
              </a:ext>
            </a:extLst>
          </p:cNvPr>
          <p:cNvSpPr txBox="1"/>
          <p:nvPr/>
        </p:nvSpPr>
        <p:spPr>
          <a:xfrm>
            <a:off x="1436914" y="914400"/>
            <a:ext cx="9078686" cy="1200329"/>
          </a:xfrm>
          <a:prstGeom prst="rect">
            <a:avLst/>
          </a:prstGeom>
          <a:noFill/>
        </p:spPr>
        <p:txBody>
          <a:bodyPr wrap="square" rtlCol="0">
            <a:spAutoFit/>
          </a:bodyPr>
          <a:lstStyle/>
          <a:p>
            <a:r>
              <a:rPr lang="en-IN" dirty="0"/>
              <a:t>There are different style of citation:</a:t>
            </a:r>
          </a:p>
          <a:p>
            <a:r>
              <a:rPr lang="en-IN" dirty="0"/>
              <a:t>Different academic disciplines have different priorities of what is important to the subsequent reader of an academic paper and different publishing houses have different rules about the citation of sources</a:t>
            </a:r>
          </a:p>
        </p:txBody>
      </p:sp>
      <p:pic>
        <p:nvPicPr>
          <p:cNvPr id="3" name="Picture 2">
            <a:extLst>
              <a:ext uri="{FF2B5EF4-FFF2-40B4-BE49-F238E27FC236}">
                <a16:creationId xmlns:a16="http://schemas.microsoft.com/office/drawing/2014/main" id="{4F4F1497-373D-4A37-A7FB-605796E1E92E}"/>
              </a:ext>
            </a:extLst>
          </p:cNvPr>
          <p:cNvPicPr>
            <a:picLocks noChangeAspect="1"/>
          </p:cNvPicPr>
          <p:nvPr/>
        </p:nvPicPr>
        <p:blipFill>
          <a:blip r:embed="rId2"/>
          <a:stretch>
            <a:fillRect/>
          </a:stretch>
        </p:blipFill>
        <p:spPr>
          <a:xfrm>
            <a:off x="251791" y="255015"/>
            <a:ext cx="11675166" cy="6347970"/>
          </a:xfrm>
          <a:prstGeom prst="rect">
            <a:avLst/>
          </a:prstGeom>
        </p:spPr>
      </p:pic>
    </p:spTree>
    <p:extLst>
      <p:ext uri="{BB962C8B-B14F-4D97-AF65-F5344CB8AC3E}">
        <p14:creationId xmlns:p14="http://schemas.microsoft.com/office/powerpoint/2010/main" val="2120714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DBEA695-2480-4373-95D4-FBE2784F297B}"/>
              </a:ext>
            </a:extLst>
          </p:cNvPr>
          <p:cNvPicPr>
            <a:picLocks noChangeAspect="1"/>
          </p:cNvPicPr>
          <p:nvPr/>
        </p:nvPicPr>
        <p:blipFill>
          <a:blip r:embed="rId2"/>
          <a:stretch>
            <a:fillRect/>
          </a:stretch>
        </p:blipFill>
        <p:spPr>
          <a:xfrm>
            <a:off x="357810" y="384314"/>
            <a:ext cx="11410120" cy="6162260"/>
          </a:xfrm>
          <a:prstGeom prst="rect">
            <a:avLst/>
          </a:prstGeom>
        </p:spPr>
      </p:pic>
    </p:spTree>
    <p:extLst>
      <p:ext uri="{BB962C8B-B14F-4D97-AF65-F5344CB8AC3E}">
        <p14:creationId xmlns:p14="http://schemas.microsoft.com/office/powerpoint/2010/main" val="1417871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1EEF90-88AC-4F50-8E3D-5955A8DFDD63}"/>
              </a:ext>
            </a:extLst>
          </p:cNvPr>
          <p:cNvPicPr>
            <a:picLocks noChangeAspect="1"/>
          </p:cNvPicPr>
          <p:nvPr/>
        </p:nvPicPr>
        <p:blipFill>
          <a:blip r:embed="rId2"/>
          <a:stretch>
            <a:fillRect/>
          </a:stretch>
        </p:blipFill>
        <p:spPr>
          <a:xfrm>
            <a:off x="318052" y="238540"/>
            <a:ext cx="11489635" cy="6619460"/>
          </a:xfrm>
          <a:prstGeom prst="rect">
            <a:avLst/>
          </a:prstGeom>
        </p:spPr>
      </p:pic>
    </p:spTree>
    <p:extLst>
      <p:ext uri="{BB962C8B-B14F-4D97-AF65-F5344CB8AC3E}">
        <p14:creationId xmlns:p14="http://schemas.microsoft.com/office/powerpoint/2010/main" val="32510616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93F5B9-7917-408F-B2A4-4DBD3D784943}"/>
              </a:ext>
            </a:extLst>
          </p:cNvPr>
          <p:cNvPicPr>
            <a:picLocks noChangeAspect="1"/>
          </p:cNvPicPr>
          <p:nvPr/>
        </p:nvPicPr>
        <p:blipFill>
          <a:blip r:embed="rId2"/>
          <a:stretch>
            <a:fillRect/>
          </a:stretch>
        </p:blipFill>
        <p:spPr>
          <a:xfrm>
            <a:off x="371061" y="225287"/>
            <a:ext cx="11449878" cy="6347791"/>
          </a:xfrm>
          <a:prstGeom prst="rect">
            <a:avLst/>
          </a:prstGeom>
        </p:spPr>
      </p:pic>
    </p:spTree>
    <p:extLst>
      <p:ext uri="{BB962C8B-B14F-4D97-AF65-F5344CB8AC3E}">
        <p14:creationId xmlns:p14="http://schemas.microsoft.com/office/powerpoint/2010/main" val="975577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09FAAD-9176-43AA-AC82-DF4579C10254}"/>
              </a:ext>
            </a:extLst>
          </p:cNvPr>
          <p:cNvPicPr>
            <a:picLocks noChangeAspect="1"/>
          </p:cNvPicPr>
          <p:nvPr/>
        </p:nvPicPr>
        <p:blipFill>
          <a:blip r:embed="rId2"/>
          <a:stretch>
            <a:fillRect/>
          </a:stretch>
        </p:blipFill>
        <p:spPr>
          <a:xfrm>
            <a:off x="344557" y="198783"/>
            <a:ext cx="11463130" cy="6387547"/>
          </a:xfrm>
          <a:prstGeom prst="rect">
            <a:avLst/>
          </a:prstGeom>
        </p:spPr>
      </p:pic>
    </p:spTree>
    <p:extLst>
      <p:ext uri="{BB962C8B-B14F-4D97-AF65-F5344CB8AC3E}">
        <p14:creationId xmlns:p14="http://schemas.microsoft.com/office/powerpoint/2010/main" val="26645880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03CD84-CC38-431D-B2EB-F019AB4EFEFB}"/>
              </a:ext>
            </a:extLst>
          </p:cNvPr>
          <p:cNvPicPr>
            <a:picLocks noChangeAspect="1"/>
          </p:cNvPicPr>
          <p:nvPr/>
        </p:nvPicPr>
        <p:blipFill>
          <a:blip r:embed="rId2"/>
          <a:stretch>
            <a:fillRect/>
          </a:stretch>
        </p:blipFill>
        <p:spPr>
          <a:xfrm>
            <a:off x="238539" y="304799"/>
            <a:ext cx="11608904" cy="6188765"/>
          </a:xfrm>
          <a:prstGeom prst="rect">
            <a:avLst/>
          </a:prstGeom>
        </p:spPr>
      </p:pic>
    </p:spTree>
    <p:extLst>
      <p:ext uri="{BB962C8B-B14F-4D97-AF65-F5344CB8AC3E}">
        <p14:creationId xmlns:p14="http://schemas.microsoft.com/office/powerpoint/2010/main" val="3903768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77EDC-67B7-46F9-97FD-296AA10E5855}"/>
              </a:ext>
            </a:extLst>
          </p:cNvPr>
          <p:cNvSpPr>
            <a:spLocks noGrp="1"/>
          </p:cNvSpPr>
          <p:nvPr>
            <p:ph type="title"/>
          </p:nvPr>
        </p:nvSpPr>
        <p:spPr/>
        <p:txBody>
          <a:bodyPr/>
          <a:lstStyle/>
          <a:p>
            <a:r>
              <a:rPr lang="en-IN" dirty="0"/>
              <a:t>Research report writing</a:t>
            </a:r>
          </a:p>
        </p:txBody>
      </p:sp>
      <p:sp>
        <p:nvSpPr>
          <p:cNvPr id="3" name="Content Placeholder 2">
            <a:extLst>
              <a:ext uri="{FF2B5EF4-FFF2-40B4-BE49-F238E27FC236}">
                <a16:creationId xmlns:a16="http://schemas.microsoft.com/office/drawing/2014/main" id="{6B37BCE5-3214-4891-AA02-89BFF8AAF408}"/>
              </a:ext>
            </a:extLst>
          </p:cNvPr>
          <p:cNvSpPr>
            <a:spLocks noGrp="1"/>
          </p:cNvSpPr>
          <p:nvPr>
            <p:ph idx="1"/>
          </p:nvPr>
        </p:nvSpPr>
        <p:spPr/>
        <p:txBody>
          <a:bodyPr>
            <a:normAutofit/>
          </a:bodyPr>
          <a:lstStyle/>
          <a:p>
            <a:r>
              <a:rPr lang="en-IN" dirty="0"/>
              <a:t>It is the concluding part of the research activity on the part of the researcher.</a:t>
            </a:r>
          </a:p>
          <a:p>
            <a:r>
              <a:rPr lang="en-IN" dirty="0"/>
              <a:t> Features</a:t>
            </a:r>
          </a:p>
          <a:p>
            <a:pPr marL="457200" indent="-457200">
              <a:buFont typeface="+mj-lt"/>
              <a:buAutoNum type="arabicPeriod"/>
            </a:pPr>
            <a:r>
              <a:rPr lang="en-IN" dirty="0"/>
              <a:t>It is a complete, compact systematic and self explanatory document.</a:t>
            </a:r>
          </a:p>
          <a:p>
            <a:pPr marL="457200" indent="-457200">
              <a:buFont typeface="+mj-lt"/>
              <a:buAutoNum type="arabicPeriod"/>
            </a:pPr>
            <a:r>
              <a:rPr lang="en-IN" dirty="0"/>
              <a:t>Useful for solving marketing and business problem</a:t>
            </a:r>
          </a:p>
          <a:p>
            <a:pPr marL="457200" indent="-457200">
              <a:buFont typeface="+mj-lt"/>
              <a:buAutoNum type="arabicPeriod"/>
            </a:pPr>
            <a:r>
              <a:rPr lang="en-IN" dirty="0"/>
              <a:t>pre[pared as per standard format</a:t>
            </a:r>
          </a:p>
          <a:p>
            <a:pPr marL="457200" indent="-457200">
              <a:buFont typeface="+mj-lt"/>
              <a:buAutoNum type="arabicPeriod"/>
            </a:pPr>
            <a:r>
              <a:rPr lang="en-IN" dirty="0"/>
              <a:t>Submitted to the sponsoring agencies</a:t>
            </a:r>
          </a:p>
          <a:p>
            <a:pPr marL="457200" indent="-457200">
              <a:buFont typeface="+mj-lt"/>
              <a:buAutoNum type="arabicPeriod"/>
            </a:pPr>
            <a:r>
              <a:rPr lang="en-IN" dirty="0"/>
              <a:t>Act as a base for policy decision</a:t>
            </a:r>
          </a:p>
          <a:p>
            <a:pPr marL="457200" indent="-457200">
              <a:buFont typeface="+mj-lt"/>
              <a:buAutoNum type="arabicPeriod"/>
            </a:pPr>
            <a:r>
              <a:rPr lang="en-IN" dirty="0"/>
              <a:t>Need detailed scrutiny</a:t>
            </a:r>
          </a:p>
          <a:p>
            <a:pPr marL="457200" indent="-457200">
              <a:buFont typeface="+mj-lt"/>
              <a:buAutoNum type="arabicPeriod"/>
            </a:pPr>
            <a:r>
              <a:rPr lang="en-IN" dirty="0"/>
              <a:t>Act as permanent record and has reference value.</a:t>
            </a:r>
          </a:p>
          <a:p>
            <a:pPr marL="457200" indent="-457200">
              <a:buFont typeface="+mj-lt"/>
              <a:buAutoNum type="arabicPeriod"/>
            </a:pPr>
            <a:r>
              <a:rPr lang="en-IN" dirty="0"/>
              <a:t>Research report talks about  the experience, maturity and calibre of a </a:t>
            </a:r>
            <a:r>
              <a:rPr lang="en-IN"/>
              <a:t>research team.</a:t>
            </a:r>
            <a:endParaRPr lang="en-IN" dirty="0"/>
          </a:p>
          <a:p>
            <a:pPr marL="457200" indent="-457200">
              <a:buFont typeface="+mj-lt"/>
              <a:buAutoNum type="arabicPeriod"/>
            </a:pPr>
            <a:endParaRPr lang="en-IN" dirty="0"/>
          </a:p>
        </p:txBody>
      </p:sp>
    </p:spTree>
    <p:extLst>
      <p:ext uri="{BB962C8B-B14F-4D97-AF65-F5344CB8AC3E}">
        <p14:creationId xmlns:p14="http://schemas.microsoft.com/office/powerpoint/2010/main" val="42253527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A65C31-81DC-414A-A1E8-9ECB78546588}"/>
              </a:ext>
            </a:extLst>
          </p:cNvPr>
          <p:cNvPicPr>
            <a:picLocks noChangeAspect="1"/>
          </p:cNvPicPr>
          <p:nvPr/>
        </p:nvPicPr>
        <p:blipFill>
          <a:blip r:embed="rId2"/>
          <a:stretch>
            <a:fillRect/>
          </a:stretch>
        </p:blipFill>
        <p:spPr>
          <a:xfrm>
            <a:off x="304800" y="212035"/>
            <a:ext cx="11502887" cy="6414051"/>
          </a:xfrm>
          <a:prstGeom prst="rect">
            <a:avLst/>
          </a:prstGeom>
        </p:spPr>
      </p:pic>
    </p:spTree>
    <p:extLst>
      <p:ext uri="{BB962C8B-B14F-4D97-AF65-F5344CB8AC3E}">
        <p14:creationId xmlns:p14="http://schemas.microsoft.com/office/powerpoint/2010/main" val="4022485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1B5D7C-7C82-44D1-9E3C-978A5B2652F2}"/>
              </a:ext>
            </a:extLst>
          </p:cNvPr>
          <p:cNvPicPr>
            <a:picLocks noChangeAspect="1"/>
          </p:cNvPicPr>
          <p:nvPr/>
        </p:nvPicPr>
        <p:blipFill>
          <a:blip r:embed="rId2"/>
          <a:stretch>
            <a:fillRect/>
          </a:stretch>
        </p:blipFill>
        <p:spPr>
          <a:xfrm>
            <a:off x="265043" y="323351"/>
            <a:ext cx="11648661" cy="6211297"/>
          </a:xfrm>
          <a:prstGeom prst="rect">
            <a:avLst/>
          </a:prstGeom>
        </p:spPr>
      </p:pic>
    </p:spTree>
    <p:extLst>
      <p:ext uri="{BB962C8B-B14F-4D97-AF65-F5344CB8AC3E}">
        <p14:creationId xmlns:p14="http://schemas.microsoft.com/office/powerpoint/2010/main" val="2383324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34F6A141-BA64-454E-A5E7-FE9F8A4D1FCE}"/>
              </a:ext>
            </a:extLst>
          </p:cNvPr>
          <p:cNvSpPr/>
          <p:nvPr/>
        </p:nvSpPr>
        <p:spPr>
          <a:xfrm>
            <a:off x="1007164" y="2146852"/>
            <a:ext cx="10416209" cy="2319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FOOTNOTE AND BIBLIOGRAPHY</a:t>
            </a:r>
          </a:p>
        </p:txBody>
      </p:sp>
    </p:spTree>
    <p:extLst>
      <p:ext uri="{BB962C8B-B14F-4D97-AF65-F5344CB8AC3E}">
        <p14:creationId xmlns:p14="http://schemas.microsoft.com/office/powerpoint/2010/main" val="22807411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B3AD85CE-C260-427C-B132-B904B8128C4C}"/>
              </a:ext>
            </a:extLst>
          </p:cNvPr>
          <p:cNvSpPr/>
          <p:nvPr/>
        </p:nvSpPr>
        <p:spPr>
          <a:xfrm>
            <a:off x="1881809" y="410817"/>
            <a:ext cx="7977808" cy="12987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FOOTNOTE</a:t>
            </a:r>
          </a:p>
        </p:txBody>
      </p:sp>
      <p:sp>
        <p:nvSpPr>
          <p:cNvPr id="3" name="TextBox 2">
            <a:extLst>
              <a:ext uri="{FF2B5EF4-FFF2-40B4-BE49-F238E27FC236}">
                <a16:creationId xmlns:a16="http://schemas.microsoft.com/office/drawing/2014/main" id="{49B0A453-7F3A-4A72-AFD9-2B10F73C9DE7}"/>
              </a:ext>
            </a:extLst>
          </p:cNvPr>
          <p:cNvSpPr txBox="1"/>
          <p:nvPr/>
        </p:nvSpPr>
        <p:spPr>
          <a:xfrm>
            <a:off x="728869" y="1828800"/>
            <a:ext cx="10734261" cy="3785652"/>
          </a:xfrm>
          <a:prstGeom prst="rect">
            <a:avLst/>
          </a:prstGeom>
          <a:noFill/>
        </p:spPr>
        <p:txBody>
          <a:bodyPr wrap="square" rtlCol="0">
            <a:spAutoFit/>
          </a:bodyPr>
          <a:lstStyle/>
          <a:p>
            <a:r>
              <a:rPr lang="en-IN" sz="2400" dirty="0"/>
              <a:t>The ethics of scholarship require proper acknowledgement of material sourced by the author while doing research and writing report. Credit for borrowed words, ideas, symbols or other form of expression should be given and their sources should be stated in the text and footnotes.</a:t>
            </a:r>
          </a:p>
          <a:p>
            <a:r>
              <a:rPr lang="en-IN" sz="2400" dirty="0"/>
              <a:t>Even while reviewing literature all the sources referred to need to be properly documented. This is known as footnotes</a:t>
            </a:r>
          </a:p>
          <a:p>
            <a:endParaRPr lang="en-IN" sz="2400" dirty="0"/>
          </a:p>
          <a:p>
            <a:r>
              <a:rPr lang="en-IN" sz="2400" dirty="0"/>
              <a:t>There are two kind of footnote:</a:t>
            </a:r>
          </a:p>
          <a:p>
            <a:r>
              <a:rPr lang="en-IN" sz="2400" b="1" dirty="0"/>
              <a:t>Content notes </a:t>
            </a:r>
            <a:r>
              <a:rPr lang="en-IN" sz="2400" dirty="0"/>
              <a:t>which contain explanatory material</a:t>
            </a:r>
          </a:p>
          <a:p>
            <a:r>
              <a:rPr lang="en-IN" sz="2400" b="1" dirty="0"/>
              <a:t>Reference note </a:t>
            </a:r>
            <a:r>
              <a:rPr lang="en-IN" sz="2400" dirty="0"/>
              <a:t>are documentation of sources</a:t>
            </a:r>
          </a:p>
        </p:txBody>
      </p:sp>
    </p:spTree>
    <p:extLst>
      <p:ext uri="{BB962C8B-B14F-4D97-AF65-F5344CB8AC3E}">
        <p14:creationId xmlns:p14="http://schemas.microsoft.com/office/powerpoint/2010/main" val="2837725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4B18A-B952-44D2-ACEB-9EFB6F3D2E64}"/>
              </a:ext>
            </a:extLst>
          </p:cNvPr>
          <p:cNvSpPr>
            <a:spLocks noGrp="1"/>
          </p:cNvSpPr>
          <p:nvPr>
            <p:ph type="title"/>
          </p:nvPr>
        </p:nvSpPr>
        <p:spPr/>
        <p:txBody>
          <a:bodyPr/>
          <a:lstStyle/>
          <a:p>
            <a:r>
              <a:rPr lang="en-IN" dirty="0"/>
              <a:t>FOOTNOTE:</a:t>
            </a:r>
          </a:p>
        </p:txBody>
      </p:sp>
      <p:sp>
        <p:nvSpPr>
          <p:cNvPr id="3" name="Content Placeholder 2">
            <a:extLst>
              <a:ext uri="{FF2B5EF4-FFF2-40B4-BE49-F238E27FC236}">
                <a16:creationId xmlns:a16="http://schemas.microsoft.com/office/drawing/2014/main" id="{93B8547C-925A-4A21-905F-232D60D4D165}"/>
              </a:ext>
            </a:extLst>
          </p:cNvPr>
          <p:cNvSpPr>
            <a:spLocks noGrp="1"/>
          </p:cNvSpPr>
          <p:nvPr>
            <p:ph idx="1"/>
          </p:nvPr>
        </p:nvSpPr>
        <p:spPr/>
        <p:txBody>
          <a:bodyPr/>
          <a:lstStyle/>
          <a:p>
            <a:r>
              <a:rPr lang="en-IN" sz="1800" dirty="0"/>
              <a:t>It relate to books, journals etc referred to while drafting report</a:t>
            </a:r>
          </a:p>
          <a:p>
            <a:r>
              <a:rPr lang="en-IN" sz="1800" dirty="0"/>
              <a:t>It is written in the form of superscripted number just after paraphrased information, quotation.</a:t>
            </a:r>
          </a:p>
          <a:p>
            <a:r>
              <a:rPr lang="en-IN" sz="1800" dirty="0"/>
              <a:t>They are given at the end of the research report.</a:t>
            </a:r>
          </a:p>
          <a:p>
            <a:r>
              <a:rPr lang="en-IN" sz="1800" dirty="0"/>
              <a:t>They are useful to researcher for reference purpose.</a:t>
            </a:r>
          </a:p>
          <a:p>
            <a:r>
              <a:rPr lang="en-IN" sz="1800" dirty="0"/>
              <a:t>Due credit for borrowed words, statements, ideas and quotations should be given and their sources of origin should be acknowledged in the report in a footnote.</a:t>
            </a:r>
          </a:p>
          <a:p>
            <a:r>
              <a:rPr lang="en-IN" sz="1800" dirty="0"/>
              <a:t>It is in the form of a superscripted number just after a paraphrased information</a:t>
            </a:r>
            <a:r>
              <a:rPr lang="en-IN" dirty="0"/>
              <a:t>.</a:t>
            </a:r>
          </a:p>
        </p:txBody>
      </p:sp>
      <p:sp>
        <p:nvSpPr>
          <p:cNvPr id="5" name="TextBox 4">
            <a:extLst>
              <a:ext uri="{FF2B5EF4-FFF2-40B4-BE49-F238E27FC236}">
                <a16:creationId xmlns:a16="http://schemas.microsoft.com/office/drawing/2014/main" id="{98D09C12-0437-438A-B348-71BDEEF3EBFB}"/>
              </a:ext>
            </a:extLst>
          </p:cNvPr>
          <p:cNvSpPr txBox="1"/>
          <p:nvPr/>
        </p:nvSpPr>
        <p:spPr>
          <a:xfrm>
            <a:off x="1219199" y="5846074"/>
            <a:ext cx="7832035" cy="369332"/>
          </a:xfrm>
          <a:prstGeom prst="rect">
            <a:avLst/>
          </a:prstGeom>
          <a:noFill/>
        </p:spPr>
        <p:txBody>
          <a:bodyPr wrap="square">
            <a:spAutoFit/>
          </a:bodyPr>
          <a:lstStyle/>
          <a:p>
            <a:r>
              <a:rPr lang="en-IN" dirty="0"/>
              <a:t>https://www.slideshare.net/marimar27/footnote-and-bibliography</a:t>
            </a:r>
          </a:p>
        </p:txBody>
      </p:sp>
    </p:spTree>
    <p:extLst>
      <p:ext uri="{BB962C8B-B14F-4D97-AF65-F5344CB8AC3E}">
        <p14:creationId xmlns:p14="http://schemas.microsoft.com/office/powerpoint/2010/main" val="29892217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370F8-E600-48AF-8E0E-2D0D8B19C3FC}"/>
              </a:ext>
            </a:extLst>
          </p:cNvPr>
          <p:cNvSpPr>
            <a:spLocks noGrp="1"/>
          </p:cNvSpPr>
          <p:nvPr>
            <p:ph type="title"/>
          </p:nvPr>
        </p:nvSpPr>
        <p:spPr/>
        <p:txBody>
          <a:bodyPr/>
          <a:lstStyle/>
          <a:p>
            <a:r>
              <a:rPr lang="en-IN" dirty="0"/>
              <a:t>DETAILS OF FOOTNOTE</a:t>
            </a:r>
          </a:p>
        </p:txBody>
      </p:sp>
      <p:sp>
        <p:nvSpPr>
          <p:cNvPr id="3" name="Content Placeholder 2">
            <a:extLst>
              <a:ext uri="{FF2B5EF4-FFF2-40B4-BE49-F238E27FC236}">
                <a16:creationId xmlns:a16="http://schemas.microsoft.com/office/drawing/2014/main" id="{BC010ED5-358F-4327-A64A-B75F042FE718}"/>
              </a:ext>
            </a:extLst>
          </p:cNvPr>
          <p:cNvSpPr>
            <a:spLocks noGrp="1"/>
          </p:cNvSpPr>
          <p:nvPr>
            <p:ph idx="1"/>
          </p:nvPr>
        </p:nvSpPr>
        <p:spPr/>
        <p:txBody>
          <a:bodyPr/>
          <a:lstStyle/>
          <a:p>
            <a:pPr marL="0" indent="0">
              <a:buNone/>
            </a:pPr>
            <a:r>
              <a:rPr lang="en-IN" b="1" dirty="0"/>
              <a:t>Basic Format: details required for footnotes are:</a:t>
            </a:r>
          </a:p>
          <a:p>
            <a:r>
              <a:rPr lang="en-IN" dirty="0"/>
              <a:t>Author’s name, title of the work and place of publication</a:t>
            </a:r>
          </a:p>
          <a:p>
            <a:r>
              <a:rPr lang="en-IN" dirty="0"/>
              <a:t>Page number of the book/report from which reference is taken</a:t>
            </a:r>
          </a:p>
          <a:p>
            <a:r>
              <a:rPr lang="en-IN" dirty="0"/>
              <a:t>Publisher’s name and year of publication.</a:t>
            </a:r>
          </a:p>
          <a:p>
            <a:pPr marL="0" indent="0">
              <a:buNone/>
            </a:pPr>
            <a:r>
              <a:rPr lang="en-IN" b="1" dirty="0"/>
              <a:t>Placement of footnote</a:t>
            </a:r>
          </a:p>
          <a:p>
            <a:pPr>
              <a:buFont typeface="Courier New" panose="02070309020205020404" pitchFamily="49" charset="0"/>
              <a:buChar char="o"/>
            </a:pPr>
            <a:r>
              <a:rPr lang="en-IN" dirty="0"/>
              <a:t>A footnote citation is indicated by placing an index number at the point of reference. This should be followed by an author’s name and other details.</a:t>
            </a:r>
          </a:p>
          <a:p>
            <a:pPr>
              <a:buFont typeface="Courier New" panose="02070309020205020404" pitchFamily="49" charset="0"/>
              <a:buChar char="o"/>
            </a:pPr>
            <a:r>
              <a:rPr lang="en-IN" dirty="0"/>
              <a:t>Footnotes are single spaced with double spacing between two consecutive citations</a:t>
            </a:r>
          </a:p>
          <a:p>
            <a:endParaRPr lang="en-IN" dirty="0"/>
          </a:p>
        </p:txBody>
      </p:sp>
    </p:spTree>
    <p:extLst>
      <p:ext uri="{BB962C8B-B14F-4D97-AF65-F5344CB8AC3E}">
        <p14:creationId xmlns:p14="http://schemas.microsoft.com/office/powerpoint/2010/main" val="41618982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BB93-3F97-4F51-B338-ADF2FD208B48}"/>
              </a:ext>
            </a:extLst>
          </p:cNvPr>
          <p:cNvSpPr>
            <a:spLocks noGrp="1"/>
          </p:cNvSpPr>
          <p:nvPr>
            <p:ph type="title"/>
          </p:nvPr>
        </p:nvSpPr>
        <p:spPr/>
        <p:txBody>
          <a:bodyPr/>
          <a:lstStyle/>
          <a:p>
            <a:r>
              <a:rPr lang="en-IN" dirty="0"/>
              <a:t>PURPOSE OF FOOTNOTES</a:t>
            </a:r>
          </a:p>
        </p:txBody>
      </p:sp>
      <p:sp>
        <p:nvSpPr>
          <p:cNvPr id="3" name="Content Placeholder 2">
            <a:extLst>
              <a:ext uri="{FF2B5EF4-FFF2-40B4-BE49-F238E27FC236}">
                <a16:creationId xmlns:a16="http://schemas.microsoft.com/office/drawing/2014/main" id="{2000D897-7964-4293-A35E-FFC115517733}"/>
              </a:ext>
            </a:extLst>
          </p:cNvPr>
          <p:cNvSpPr>
            <a:spLocks noGrp="1"/>
          </p:cNvSpPr>
          <p:nvPr>
            <p:ph idx="1"/>
          </p:nvPr>
        </p:nvSpPr>
        <p:spPr/>
        <p:txBody>
          <a:bodyPr>
            <a:normAutofit/>
          </a:bodyPr>
          <a:lstStyle/>
          <a:p>
            <a:r>
              <a:rPr lang="en-IN" sz="2800" dirty="0"/>
              <a:t>To clarify the information given in the text of the reports.</a:t>
            </a:r>
          </a:p>
          <a:p>
            <a:r>
              <a:rPr lang="en-IN" sz="2800" dirty="0"/>
              <a:t>To establish validity of evidence.</a:t>
            </a:r>
          </a:p>
          <a:p>
            <a:r>
              <a:rPr lang="en-IN" sz="2800" dirty="0"/>
              <a:t>To enable readers to refer to original source of information.</a:t>
            </a:r>
          </a:p>
          <a:p>
            <a:r>
              <a:rPr lang="en-IN" sz="2800" dirty="0"/>
              <a:t>To provide cross reference to various parts, sections of the research report</a:t>
            </a:r>
          </a:p>
          <a:p>
            <a:r>
              <a:rPr lang="en-IN" sz="2800" dirty="0"/>
              <a:t>To acknowledge indebtedness.</a:t>
            </a:r>
          </a:p>
        </p:txBody>
      </p:sp>
    </p:spTree>
    <p:extLst>
      <p:ext uri="{BB962C8B-B14F-4D97-AF65-F5344CB8AC3E}">
        <p14:creationId xmlns:p14="http://schemas.microsoft.com/office/powerpoint/2010/main" val="15793566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EF759-EEB5-46D5-B923-F8C95A1EECD6}"/>
              </a:ext>
            </a:extLst>
          </p:cNvPr>
          <p:cNvSpPr>
            <a:spLocks noGrp="1"/>
          </p:cNvSpPr>
          <p:nvPr>
            <p:ph type="title"/>
          </p:nvPr>
        </p:nvSpPr>
        <p:spPr/>
        <p:txBody>
          <a:bodyPr/>
          <a:lstStyle/>
          <a:p>
            <a:r>
              <a:rPr lang="en-IN" dirty="0"/>
              <a:t>BENEFITS OF USING FOOTNOTES</a:t>
            </a:r>
          </a:p>
        </p:txBody>
      </p:sp>
      <p:sp>
        <p:nvSpPr>
          <p:cNvPr id="3" name="Content Placeholder 2">
            <a:extLst>
              <a:ext uri="{FF2B5EF4-FFF2-40B4-BE49-F238E27FC236}">
                <a16:creationId xmlns:a16="http://schemas.microsoft.com/office/drawing/2014/main" id="{3E85A9A7-D8C8-459F-9E38-BD91859065DC}"/>
              </a:ext>
            </a:extLst>
          </p:cNvPr>
          <p:cNvSpPr>
            <a:spLocks noGrp="1"/>
          </p:cNvSpPr>
          <p:nvPr>
            <p:ph idx="1"/>
          </p:nvPr>
        </p:nvSpPr>
        <p:spPr/>
        <p:txBody>
          <a:bodyPr>
            <a:normAutofit/>
          </a:bodyPr>
          <a:lstStyle/>
          <a:p>
            <a:r>
              <a:rPr lang="en-IN" sz="2000" dirty="0"/>
              <a:t>It offer convenience to readers as regards to references used in research report.</a:t>
            </a:r>
          </a:p>
          <a:p>
            <a:r>
              <a:rPr lang="en-IN" sz="2000" dirty="0"/>
              <a:t>Interested readers can refer to the page easily where the details of the reference is available.</a:t>
            </a:r>
          </a:p>
          <a:p>
            <a:r>
              <a:rPr lang="en-IN" sz="2000" dirty="0"/>
              <a:t>Footnotes are directly included while printing the pages of  research report</a:t>
            </a:r>
          </a:p>
          <a:p>
            <a:r>
              <a:rPr lang="en-IN" sz="2000" dirty="0"/>
              <a:t>It satisfy the ethics of report writing which requires proper acknowledgement of all sources of material.</a:t>
            </a:r>
          </a:p>
        </p:txBody>
      </p:sp>
    </p:spTree>
    <p:extLst>
      <p:ext uri="{BB962C8B-B14F-4D97-AF65-F5344CB8AC3E}">
        <p14:creationId xmlns:p14="http://schemas.microsoft.com/office/powerpoint/2010/main" val="7919434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5589-2160-4D6D-9C0E-155A6A220517}"/>
              </a:ext>
            </a:extLst>
          </p:cNvPr>
          <p:cNvSpPr>
            <a:spLocks noGrp="1"/>
          </p:cNvSpPr>
          <p:nvPr>
            <p:ph type="title"/>
          </p:nvPr>
        </p:nvSpPr>
        <p:spPr/>
        <p:txBody>
          <a:bodyPr/>
          <a:lstStyle/>
          <a:p>
            <a:r>
              <a:rPr lang="en-IN" dirty="0"/>
              <a:t>DISADVANTAGES OF USING FOOTNOTES</a:t>
            </a:r>
          </a:p>
        </p:txBody>
      </p:sp>
      <p:sp>
        <p:nvSpPr>
          <p:cNvPr id="3" name="Content Placeholder 2">
            <a:extLst>
              <a:ext uri="{FF2B5EF4-FFF2-40B4-BE49-F238E27FC236}">
                <a16:creationId xmlns:a16="http://schemas.microsoft.com/office/drawing/2014/main" id="{7CE4B4F6-2187-4B16-B65B-46BB782A4841}"/>
              </a:ext>
            </a:extLst>
          </p:cNvPr>
          <p:cNvSpPr>
            <a:spLocks noGrp="1"/>
          </p:cNvSpPr>
          <p:nvPr>
            <p:ph idx="1"/>
          </p:nvPr>
        </p:nvSpPr>
        <p:spPr/>
        <p:txBody>
          <a:bodyPr/>
          <a:lstStyle/>
          <a:p>
            <a:r>
              <a:rPr lang="en-IN" sz="2400" dirty="0"/>
              <a:t>Lengthy footnotes occupy large area or pages of research report.</a:t>
            </a:r>
          </a:p>
          <a:p>
            <a:r>
              <a:rPr lang="en-IN" sz="2400" dirty="0"/>
              <a:t>Footnotes are not directly related to research reports.</a:t>
            </a:r>
          </a:p>
          <a:p>
            <a:r>
              <a:rPr lang="en-IN" sz="2400" dirty="0"/>
              <a:t>Footnotes are becoming outdated and are getting replaced by end notes.</a:t>
            </a:r>
          </a:p>
          <a:p>
            <a:endParaRPr lang="en-IN" sz="2400" dirty="0"/>
          </a:p>
          <a:p>
            <a:endParaRPr lang="en-IN" dirty="0"/>
          </a:p>
        </p:txBody>
      </p:sp>
    </p:spTree>
    <p:extLst>
      <p:ext uri="{BB962C8B-B14F-4D97-AF65-F5344CB8AC3E}">
        <p14:creationId xmlns:p14="http://schemas.microsoft.com/office/powerpoint/2010/main" val="3168139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C3B1D-EE90-4C40-A6B4-BF9332F95FF3}"/>
              </a:ext>
            </a:extLst>
          </p:cNvPr>
          <p:cNvSpPr>
            <a:spLocks noGrp="1"/>
          </p:cNvSpPr>
          <p:nvPr>
            <p:ph type="title"/>
          </p:nvPr>
        </p:nvSpPr>
        <p:spPr/>
        <p:txBody>
          <a:bodyPr/>
          <a:lstStyle/>
          <a:p>
            <a:r>
              <a:rPr lang="en-IN" dirty="0"/>
              <a:t>BIBLIOGRAPHY</a:t>
            </a:r>
          </a:p>
        </p:txBody>
      </p:sp>
      <p:sp>
        <p:nvSpPr>
          <p:cNvPr id="3" name="Content Placeholder 2">
            <a:extLst>
              <a:ext uri="{FF2B5EF4-FFF2-40B4-BE49-F238E27FC236}">
                <a16:creationId xmlns:a16="http://schemas.microsoft.com/office/drawing/2014/main" id="{FFA2F918-0861-4CC7-8994-1671D3E9731F}"/>
              </a:ext>
            </a:extLst>
          </p:cNvPr>
          <p:cNvSpPr>
            <a:spLocks noGrp="1"/>
          </p:cNvSpPr>
          <p:nvPr>
            <p:ph idx="1"/>
          </p:nvPr>
        </p:nvSpPr>
        <p:spPr/>
        <p:txBody>
          <a:bodyPr>
            <a:noAutofit/>
          </a:bodyPr>
          <a:lstStyle/>
          <a:p>
            <a:r>
              <a:rPr lang="en-IN" sz="2400" dirty="0"/>
              <a:t>It lists in alphabetical order all published and unpublished references used by the writer while writing the report.</a:t>
            </a:r>
          </a:p>
          <a:p>
            <a:r>
              <a:rPr lang="en-IN" sz="2400" dirty="0"/>
              <a:t>In a bibliography all books, articles, reports and articles are presented in the alphabetical order.</a:t>
            </a:r>
          </a:p>
          <a:p>
            <a:r>
              <a:rPr lang="en-IN" sz="2400" dirty="0"/>
              <a:t>It can be classified into 3 or 4 sections, books, articles, reports and other documents.</a:t>
            </a:r>
          </a:p>
          <a:p>
            <a:r>
              <a:rPr lang="en-IN" sz="2400" dirty="0"/>
              <a:t>It gives list of materials relating to the topic under study  as a ready reference to the reader.</a:t>
            </a:r>
          </a:p>
        </p:txBody>
      </p:sp>
    </p:spTree>
    <p:extLst>
      <p:ext uri="{BB962C8B-B14F-4D97-AF65-F5344CB8AC3E}">
        <p14:creationId xmlns:p14="http://schemas.microsoft.com/office/powerpoint/2010/main" val="2966324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9DE9E-E3BF-4397-BA84-94FDDECDDC71}"/>
              </a:ext>
            </a:extLst>
          </p:cNvPr>
          <p:cNvSpPr>
            <a:spLocks noGrp="1"/>
          </p:cNvSpPr>
          <p:nvPr>
            <p:ph type="title"/>
          </p:nvPr>
        </p:nvSpPr>
        <p:spPr/>
        <p:txBody>
          <a:bodyPr/>
          <a:lstStyle/>
          <a:p>
            <a:r>
              <a:rPr lang="en-IN" dirty="0"/>
              <a:t>Characteristics of a RESEARCH report</a:t>
            </a:r>
          </a:p>
        </p:txBody>
      </p:sp>
      <p:sp>
        <p:nvSpPr>
          <p:cNvPr id="3" name="Content Placeholder 2">
            <a:extLst>
              <a:ext uri="{FF2B5EF4-FFF2-40B4-BE49-F238E27FC236}">
                <a16:creationId xmlns:a16="http://schemas.microsoft.com/office/drawing/2014/main" id="{D52EBF69-2993-4650-A1D3-E8067C9CA1B0}"/>
              </a:ext>
            </a:extLst>
          </p:cNvPr>
          <p:cNvSpPr>
            <a:spLocks noGrp="1"/>
          </p:cNvSpPr>
          <p:nvPr>
            <p:ph idx="1"/>
          </p:nvPr>
        </p:nvSpPr>
        <p:spPr/>
        <p:txBody>
          <a:bodyPr>
            <a:normAutofit/>
          </a:bodyPr>
          <a:lstStyle/>
          <a:p>
            <a:r>
              <a:rPr lang="en-IN" dirty="0"/>
              <a:t>Logical Arrangement</a:t>
            </a:r>
          </a:p>
          <a:p>
            <a:r>
              <a:rPr lang="en-IN" dirty="0"/>
              <a:t>References </a:t>
            </a:r>
          </a:p>
          <a:p>
            <a:r>
              <a:rPr lang="en-IN" dirty="0"/>
              <a:t>Drafting in Impersonal style</a:t>
            </a:r>
          </a:p>
          <a:p>
            <a:r>
              <a:rPr lang="en-IN" dirty="0"/>
              <a:t>Proper format</a:t>
            </a:r>
          </a:p>
          <a:p>
            <a:r>
              <a:rPr lang="en-IN" dirty="0"/>
              <a:t>Date and Signature</a:t>
            </a:r>
          </a:p>
          <a:p>
            <a:r>
              <a:rPr lang="en-IN" dirty="0"/>
              <a:t>Objectivity</a:t>
            </a:r>
          </a:p>
          <a:p>
            <a:r>
              <a:rPr lang="en-IN" dirty="0"/>
              <a:t>Reliability</a:t>
            </a:r>
          </a:p>
          <a:p>
            <a:r>
              <a:rPr lang="en-IN" dirty="0"/>
              <a:t>Accuracy</a:t>
            </a:r>
          </a:p>
          <a:p>
            <a:r>
              <a:rPr lang="en-IN" dirty="0"/>
              <a:t>Clarity</a:t>
            </a:r>
          </a:p>
          <a:p>
            <a:r>
              <a:rPr lang="en-IN" dirty="0"/>
              <a:t>Concise</a:t>
            </a:r>
          </a:p>
          <a:p>
            <a:pPr marL="0" indent="0">
              <a:buNone/>
            </a:pPr>
            <a:endParaRPr lang="en-IN" dirty="0"/>
          </a:p>
        </p:txBody>
      </p:sp>
    </p:spTree>
    <p:extLst>
      <p:ext uri="{BB962C8B-B14F-4D97-AF65-F5344CB8AC3E}">
        <p14:creationId xmlns:p14="http://schemas.microsoft.com/office/powerpoint/2010/main" val="3428946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EB619-3BFC-4FAA-9E28-57981979E2AA}"/>
              </a:ext>
            </a:extLst>
          </p:cNvPr>
          <p:cNvSpPr>
            <a:spLocks noGrp="1"/>
          </p:cNvSpPr>
          <p:nvPr>
            <p:ph type="title"/>
          </p:nvPr>
        </p:nvSpPr>
        <p:spPr/>
        <p:txBody>
          <a:bodyPr/>
          <a:lstStyle/>
          <a:p>
            <a:r>
              <a:rPr lang="en-IN" dirty="0"/>
              <a:t>DIFFERENCE BETWEEN</a:t>
            </a:r>
          </a:p>
        </p:txBody>
      </p:sp>
      <p:sp>
        <p:nvSpPr>
          <p:cNvPr id="3" name="Content Placeholder 2">
            <a:extLst>
              <a:ext uri="{FF2B5EF4-FFF2-40B4-BE49-F238E27FC236}">
                <a16:creationId xmlns:a16="http://schemas.microsoft.com/office/drawing/2014/main" id="{02ADB344-F7D7-49CE-81B6-4CD0C963E8C7}"/>
              </a:ext>
            </a:extLst>
          </p:cNvPr>
          <p:cNvSpPr>
            <a:spLocks noGrp="1"/>
          </p:cNvSpPr>
          <p:nvPr>
            <p:ph sz="half" idx="1"/>
          </p:nvPr>
        </p:nvSpPr>
        <p:spPr/>
        <p:txBody>
          <a:bodyPr/>
          <a:lstStyle/>
          <a:p>
            <a:pPr marL="0" indent="0">
              <a:buNone/>
            </a:pPr>
            <a:r>
              <a:rPr lang="en-IN" dirty="0"/>
              <a:t>FOOTNOTES</a:t>
            </a:r>
          </a:p>
          <a:p>
            <a:pPr>
              <a:buFont typeface="Courier New" panose="02070309020205020404" pitchFamily="49" charset="0"/>
              <a:buChar char="o"/>
            </a:pPr>
            <a:r>
              <a:rPr lang="en-IN" dirty="0"/>
              <a:t>The purpose of footnote found at the bottom of the respective pages cite the exact sources and pages.</a:t>
            </a:r>
          </a:p>
          <a:p>
            <a:pPr>
              <a:buFont typeface="Courier New" panose="02070309020205020404" pitchFamily="49" charset="0"/>
              <a:buChar char="o"/>
            </a:pPr>
            <a:r>
              <a:rPr lang="en-IN" dirty="0"/>
              <a:t>It cite authority for specific statement quoted or paraphrased</a:t>
            </a:r>
          </a:p>
          <a:p>
            <a:pPr>
              <a:buFont typeface="Courier New" panose="02070309020205020404" pitchFamily="49" charset="0"/>
              <a:buChar char="o"/>
            </a:pPr>
            <a:r>
              <a:rPr lang="en-IN" dirty="0"/>
              <a:t>Footnotes have page number of its source</a:t>
            </a:r>
          </a:p>
          <a:p>
            <a:endParaRPr lang="en-IN" dirty="0"/>
          </a:p>
        </p:txBody>
      </p:sp>
      <p:sp>
        <p:nvSpPr>
          <p:cNvPr id="4" name="Content Placeholder 3">
            <a:extLst>
              <a:ext uri="{FF2B5EF4-FFF2-40B4-BE49-F238E27FC236}">
                <a16:creationId xmlns:a16="http://schemas.microsoft.com/office/drawing/2014/main" id="{EC7E0234-5B7D-484A-87B8-5E7E155220BE}"/>
              </a:ext>
            </a:extLst>
          </p:cNvPr>
          <p:cNvSpPr>
            <a:spLocks noGrp="1"/>
          </p:cNvSpPr>
          <p:nvPr>
            <p:ph sz="half" idx="2"/>
          </p:nvPr>
        </p:nvSpPr>
        <p:spPr/>
        <p:txBody>
          <a:bodyPr/>
          <a:lstStyle/>
          <a:p>
            <a:pPr marL="0" indent="0">
              <a:buNone/>
            </a:pPr>
            <a:r>
              <a:rPr lang="en-IN" dirty="0"/>
              <a:t>BIBLIOGRAPHY</a:t>
            </a:r>
          </a:p>
          <a:p>
            <a:pPr>
              <a:buFont typeface="Courier New" panose="02070309020205020404" pitchFamily="49" charset="0"/>
              <a:buChar char="o"/>
            </a:pPr>
            <a:r>
              <a:rPr lang="en-IN" dirty="0"/>
              <a:t>It gives list of materials relating to the topic under study as a ready reference to the reader.</a:t>
            </a:r>
          </a:p>
          <a:p>
            <a:pPr>
              <a:buFont typeface="Courier New" panose="02070309020205020404" pitchFamily="49" charset="0"/>
              <a:buChar char="o"/>
            </a:pPr>
            <a:r>
              <a:rPr lang="en-IN" dirty="0"/>
              <a:t>It lists in alphabetical order all references used in the research</a:t>
            </a:r>
          </a:p>
          <a:p>
            <a:pPr>
              <a:buFont typeface="Courier New" panose="02070309020205020404" pitchFamily="49" charset="0"/>
              <a:buChar char="o"/>
            </a:pPr>
            <a:r>
              <a:rPr lang="en-IN" dirty="0"/>
              <a:t> it does not have any </a:t>
            </a:r>
            <a:r>
              <a:rPr lang="en-IN"/>
              <a:t>page number</a:t>
            </a:r>
            <a:endParaRPr lang="en-IN" dirty="0"/>
          </a:p>
        </p:txBody>
      </p:sp>
    </p:spTree>
    <p:extLst>
      <p:ext uri="{BB962C8B-B14F-4D97-AF65-F5344CB8AC3E}">
        <p14:creationId xmlns:p14="http://schemas.microsoft.com/office/powerpoint/2010/main" val="3619814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99130-335E-4509-AA8D-145592930D06}"/>
              </a:ext>
            </a:extLst>
          </p:cNvPr>
          <p:cNvSpPr>
            <a:spLocks noGrp="1"/>
          </p:cNvSpPr>
          <p:nvPr>
            <p:ph type="title"/>
          </p:nvPr>
        </p:nvSpPr>
        <p:spPr/>
        <p:txBody>
          <a:bodyPr/>
          <a:lstStyle/>
          <a:p>
            <a:r>
              <a:rPr lang="en-IN" dirty="0"/>
              <a:t>Functions of a research report</a:t>
            </a:r>
          </a:p>
        </p:txBody>
      </p:sp>
      <p:sp>
        <p:nvSpPr>
          <p:cNvPr id="3" name="Content Placeholder 2">
            <a:extLst>
              <a:ext uri="{FF2B5EF4-FFF2-40B4-BE49-F238E27FC236}">
                <a16:creationId xmlns:a16="http://schemas.microsoft.com/office/drawing/2014/main" id="{183BFA3F-C12B-4D13-B5EE-0673ED907539}"/>
              </a:ext>
            </a:extLst>
          </p:cNvPr>
          <p:cNvSpPr>
            <a:spLocks noGrp="1"/>
          </p:cNvSpPr>
          <p:nvPr>
            <p:ph idx="1"/>
          </p:nvPr>
        </p:nvSpPr>
        <p:spPr/>
        <p:txBody>
          <a:bodyPr/>
          <a:lstStyle/>
          <a:p>
            <a:r>
              <a:rPr lang="en-IN" dirty="0"/>
              <a:t>It serves as a means for presenting the problem studied, methods and techniques used for collecting and analysing data, the findings, conclusions and recommendations in an organised manner.</a:t>
            </a:r>
          </a:p>
          <a:p>
            <a:r>
              <a:rPr lang="en-IN" dirty="0"/>
              <a:t>It helps to judge quality of the research.</a:t>
            </a:r>
          </a:p>
          <a:p>
            <a:r>
              <a:rPr lang="en-IN" dirty="0"/>
              <a:t>It can evaluate the researcher’s ability and competence to do research.</a:t>
            </a:r>
          </a:p>
          <a:p>
            <a:r>
              <a:rPr lang="en-IN" dirty="0"/>
              <a:t>It provides factual base for formulating policies</a:t>
            </a:r>
          </a:p>
          <a:p>
            <a:r>
              <a:rPr lang="en-IN" dirty="0"/>
              <a:t>It serves as reference material for future research.</a:t>
            </a:r>
          </a:p>
          <a:p>
            <a:r>
              <a:rPr lang="en-IN" dirty="0"/>
              <a:t>It provides systematic knowledge on problems and issues analysed.</a:t>
            </a:r>
          </a:p>
        </p:txBody>
      </p:sp>
    </p:spTree>
    <p:extLst>
      <p:ext uri="{BB962C8B-B14F-4D97-AF65-F5344CB8AC3E}">
        <p14:creationId xmlns:p14="http://schemas.microsoft.com/office/powerpoint/2010/main" val="2557483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3F574-EC17-4960-B892-6BE489634A70}"/>
              </a:ext>
            </a:extLst>
          </p:cNvPr>
          <p:cNvSpPr>
            <a:spLocks noGrp="1"/>
          </p:cNvSpPr>
          <p:nvPr>
            <p:ph type="title"/>
          </p:nvPr>
        </p:nvSpPr>
        <p:spPr/>
        <p:txBody>
          <a:bodyPr/>
          <a:lstStyle/>
          <a:p>
            <a:r>
              <a:rPr lang="en-IN" dirty="0"/>
              <a:t>Types of report</a:t>
            </a:r>
          </a:p>
        </p:txBody>
      </p:sp>
      <p:sp>
        <p:nvSpPr>
          <p:cNvPr id="3" name="Content Placeholder 2">
            <a:extLst>
              <a:ext uri="{FF2B5EF4-FFF2-40B4-BE49-F238E27FC236}">
                <a16:creationId xmlns:a16="http://schemas.microsoft.com/office/drawing/2014/main" id="{4E308279-715F-4D0D-B67C-A630900DDF56}"/>
              </a:ext>
            </a:extLst>
          </p:cNvPr>
          <p:cNvSpPr>
            <a:spLocks noGrp="1"/>
          </p:cNvSpPr>
          <p:nvPr>
            <p:ph idx="1"/>
          </p:nvPr>
        </p:nvSpPr>
        <p:spPr/>
        <p:txBody>
          <a:bodyPr/>
          <a:lstStyle/>
          <a:p>
            <a:r>
              <a:rPr lang="en-IN" dirty="0"/>
              <a:t>Technical report</a:t>
            </a:r>
          </a:p>
          <a:p>
            <a:r>
              <a:rPr lang="en-IN" dirty="0"/>
              <a:t>Popular report</a:t>
            </a:r>
          </a:p>
          <a:p>
            <a:r>
              <a:rPr lang="en-IN" dirty="0"/>
              <a:t>Interim report</a:t>
            </a:r>
          </a:p>
          <a:p>
            <a:r>
              <a:rPr lang="en-IN" dirty="0"/>
              <a:t>Summary report</a:t>
            </a:r>
          </a:p>
          <a:p>
            <a:r>
              <a:rPr lang="en-IN" dirty="0"/>
              <a:t>Research abstract</a:t>
            </a:r>
          </a:p>
          <a:p>
            <a:r>
              <a:rPr lang="en-IN" dirty="0"/>
              <a:t>Research article</a:t>
            </a:r>
          </a:p>
        </p:txBody>
      </p:sp>
    </p:spTree>
    <p:extLst>
      <p:ext uri="{BB962C8B-B14F-4D97-AF65-F5344CB8AC3E}">
        <p14:creationId xmlns:p14="http://schemas.microsoft.com/office/powerpoint/2010/main" val="1245223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481A7-86F1-448F-88B1-0B4A372D28B1}"/>
              </a:ext>
            </a:extLst>
          </p:cNvPr>
          <p:cNvSpPr>
            <a:spLocks noGrp="1"/>
          </p:cNvSpPr>
          <p:nvPr>
            <p:ph type="title"/>
          </p:nvPr>
        </p:nvSpPr>
        <p:spPr>
          <a:xfrm>
            <a:off x="1066800" y="642594"/>
            <a:ext cx="10058400" cy="427081"/>
          </a:xfrm>
        </p:spPr>
        <p:txBody>
          <a:bodyPr>
            <a:normAutofit fontScale="90000"/>
          </a:bodyPr>
          <a:lstStyle/>
          <a:p>
            <a:r>
              <a:rPr lang="en-IN" dirty="0"/>
              <a:t>Preferred format for research paper format</a:t>
            </a:r>
          </a:p>
        </p:txBody>
      </p:sp>
      <p:sp>
        <p:nvSpPr>
          <p:cNvPr id="3" name="Content Placeholder 2">
            <a:extLst>
              <a:ext uri="{FF2B5EF4-FFF2-40B4-BE49-F238E27FC236}">
                <a16:creationId xmlns:a16="http://schemas.microsoft.com/office/drawing/2014/main" id="{16C6B43D-3166-44B5-95FB-C0CD7CD935CF}"/>
              </a:ext>
            </a:extLst>
          </p:cNvPr>
          <p:cNvSpPr>
            <a:spLocks noGrp="1"/>
          </p:cNvSpPr>
          <p:nvPr>
            <p:ph idx="1"/>
          </p:nvPr>
        </p:nvSpPr>
        <p:spPr>
          <a:xfrm>
            <a:off x="690113" y="1121433"/>
            <a:ext cx="10435087" cy="5210355"/>
          </a:xfrm>
        </p:spPr>
        <p:txBody>
          <a:bodyPr>
            <a:normAutofit lnSpcReduction="10000"/>
          </a:bodyPr>
          <a:lstStyle/>
          <a:p>
            <a:r>
              <a:rPr lang="en-IN" sz="1600" dirty="0"/>
              <a:t>Abstract - 300 to 400 words</a:t>
            </a:r>
          </a:p>
          <a:p>
            <a:r>
              <a:rPr lang="en-IN" sz="1600" dirty="0"/>
              <a:t>Introduction</a:t>
            </a:r>
          </a:p>
          <a:p>
            <a:r>
              <a:rPr lang="en-IN" sz="1600" dirty="0"/>
              <a:t>Literature Review</a:t>
            </a:r>
          </a:p>
          <a:p>
            <a:r>
              <a:rPr lang="en-IN" sz="1600" dirty="0"/>
              <a:t>Research Methodology </a:t>
            </a:r>
          </a:p>
          <a:p>
            <a:pPr lvl="1"/>
            <a:r>
              <a:rPr lang="en-IN" sz="1600" dirty="0"/>
              <a:t>Objectives of the Study</a:t>
            </a:r>
          </a:p>
          <a:p>
            <a:pPr lvl="1"/>
            <a:r>
              <a:rPr lang="en-IN" sz="1600" dirty="0"/>
              <a:t>Hypothesis</a:t>
            </a:r>
          </a:p>
          <a:p>
            <a:pPr lvl="1"/>
            <a:r>
              <a:rPr lang="en-IN" sz="1600" dirty="0"/>
              <a:t>Research Design</a:t>
            </a:r>
          </a:p>
          <a:p>
            <a:pPr lvl="1"/>
            <a:r>
              <a:rPr lang="en-IN" sz="1600" dirty="0"/>
              <a:t>Sampling Design</a:t>
            </a:r>
          </a:p>
          <a:p>
            <a:pPr lvl="1"/>
            <a:r>
              <a:rPr lang="en-IN" sz="1600" dirty="0"/>
              <a:t>Sampling Frame &amp; Unit</a:t>
            </a:r>
          </a:p>
          <a:p>
            <a:pPr lvl="1"/>
            <a:r>
              <a:rPr lang="en-IN" sz="1600" dirty="0"/>
              <a:t>Sampling Size</a:t>
            </a:r>
          </a:p>
          <a:p>
            <a:r>
              <a:rPr lang="en-IN" sz="1600" dirty="0"/>
              <a:t>Data Analysis &amp; Inferences</a:t>
            </a:r>
          </a:p>
          <a:p>
            <a:r>
              <a:rPr lang="en-IN" sz="1600" dirty="0"/>
              <a:t>Conclusions &amp; Recommendations (if any)</a:t>
            </a:r>
          </a:p>
          <a:p>
            <a:r>
              <a:rPr lang="en-IN" sz="1600" dirty="0"/>
              <a:t>Limitations</a:t>
            </a:r>
          </a:p>
          <a:p>
            <a:r>
              <a:rPr lang="en-IN" sz="1600" dirty="0"/>
              <a:t>Bibliography</a:t>
            </a:r>
          </a:p>
        </p:txBody>
      </p:sp>
    </p:spTree>
    <p:extLst>
      <p:ext uri="{BB962C8B-B14F-4D97-AF65-F5344CB8AC3E}">
        <p14:creationId xmlns:p14="http://schemas.microsoft.com/office/powerpoint/2010/main" val="2010866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582357"/>
          </a:xfrm>
        </p:spPr>
        <p:txBody>
          <a:bodyPr>
            <a:normAutofit fontScale="90000"/>
          </a:bodyPr>
          <a:lstStyle/>
          <a:p>
            <a:r>
              <a:rPr lang="en-IN" dirty="0"/>
              <a:t>Format for Research Report</a:t>
            </a:r>
          </a:p>
        </p:txBody>
      </p:sp>
      <p:sp>
        <p:nvSpPr>
          <p:cNvPr id="3" name="TextBox 2"/>
          <p:cNvSpPr txBox="1"/>
          <p:nvPr/>
        </p:nvSpPr>
        <p:spPr>
          <a:xfrm>
            <a:off x="664233" y="1302588"/>
            <a:ext cx="11050439" cy="5355312"/>
          </a:xfrm>
          <a:prstGeom prst="rect">
            <a:avLst/>
          </a:prstGeom>
          <a:noFill/>
        </p:spPr>
        <p:txBody>
          <a:bodyPr wrap="square" rtlCol="0">
            <a:spAutoFit/>
          </a:bodyPr>
          <a:lstStyle/>
          <a:p>
            <a:r>
              <a:rPr lang="en-IN" dirty="0"/>
              <a:t>A] Title Pages</a:t>
            </a:r>
          </a:p>
          <a:p>
            <a:pPr marL="342900" indent="-342900">
              <a:buAutoNum type="arabicPeriod"/>
            </a:pPr>
            <a:r>
              <a:rPr lang="en-IN" dirty="0"/>
              <a:t>Name of the Project</a:t>
            </a:r>
          </a:p>
          <a:p>
            <a:pPr marL="342900" indent="-342900">
              <a:buAutoNum type="arabicPeriod"/>
            </a:pPr>
            <a:r>
              <a:rPr lang="en-IN" dirty="0"/>
              <a:t>Name &amp; Address of the Client for whom Research is done</a:t>
            </a:r>
          </a:p>
          <a:p>
            <a:pPr marL="342900" indent="-342900">
              <a:buAutoNum type="arabicPeriod"/>
            </a:pPr>
            <a:r>
              <a:rPr lang="en-IN" dirty="0"/>
              <a:t>Name of the Research Agency / Individual</a:t>
            </a:r>
          </a:p>
          <a:p>
            <a:pPr marL="342900" indent="-342900">
              <a:buAutoNum type="arabicPeriod"/>
            </a:pPr>
            <a:r>
              <a:rPr lang="en-IN" dirty="0"/>
              <a:t>Project Identification Number </a:t>
            </a:r>
          </a:p>
          <a:p>
            <a:pPr marL="342900" indent="-342900">
              <a:buAutoNum type="arabicPeriod"/>
            </a:pPr>
            <a:r>
              <a:rPr lang="en-IN" dirty="0"/>
              <a:t>Date of Preparation &amp; Submission</a:t>
            </a:r>
          </a:p>
          <a:p>
            <a:pPr marL="342900" indent="-342900">
              <a:buAutoNum type="arabicPeriod"/>
            </a:pPr>
            <a:r>
              <a:rPr lang="en-IN" dirty="0"/>
              <a:t>Letter of Transmittal &amp; Authorisation</a:t>
            </a:r>
          </a:p>
          <a:p>
            <a:pPr marL="342900" indent="-342900">
              <a:buAutoNum type="arabicPeriod"/>
            </a:pPr>
            <a:endParaRPr lang="en-IN" dirty="0"/>
          </a:p>
          <a:p>
            <a:r>
              <a:rPr lang="en-IN" dirty="0"/>
              <a:t>B]  I. The Main Text</a:t>
            </a:r>
          </a:p>
          <a:p>
            <a:pPr marL="342900" indent="-342900">
              <a:buAutoNum type="arabicPeriod"/>
            </a:pPr>
            <a:r>
              <a:rPr lang="en-IN" dirty="0"/>
              <a:t>Introduction of the Study</a:t>
            </a:r>
          </a:p>
          <a:p>
            <a:pPr marL="342900" indent="-342900">
              <a:buAutoNum type="arabicPeriod"/>
            </a:pPr>
            <a:r>
              <a:rPr lang="en-IN" dirty="0"/>
              <a:t>Theoretical Framework</a:t>
            </a:r>
          </a:p>
          <a:p>
            <a:pPr marL="342900" indent="-342900">
              <a:buAutoNum type="arabicPeriod"/>
            </a:pPr>
            <a:r>
              <a:rPr lang="en-IN" dirty="0"/>
              <a:t>Industry / Company Profile</a:t>
            </a:r>
          </a:p>
          <a:p>
            <a:pPr marL="342900" indent="-342900">
              <a:buAutoNum type="arabicPeriod"/>
            </a:pPr>
            <a:r>
              <a:rPr lang="en-IN" dirty="0"/>
              <a:t>Statement of Problem</a:t>
            </a:r>
          </a:p>
          <a:p>
            <a:pPr marL="342900" indent="-342900">
              <a:buAutoNum type="arabicPeriod"/>
            </a:pPr>
            <a:r>
              <a:rPr lang="en-IN" dirty="0"/>
              <a:t>Objectives of the Study</a:t>
            </a:r>
          </a:p>
          <a:p>
            <a:endParaRPr lang="en-IN" dirty="0"/>
          </a:p>
          <a:p>
            <a:r>
              <a:rPr lang="en-IN" dirty="0"/>
              <a:t>II. Literature Review</a:t>
            </a:r>
          </a:p>
          <a:p>
            <a:endParaRPr lang="en-IN" dirty="0"/>
          </a:p>
          <a:p>
            <a:endParaRPr lang="en-IN" dirty="0"/>
          </a:p>
          <a:p>
            <a:endParaRPr lang="en-IN" dirty="0"/>
          </a:p>
        </p:txBody>
      </p:sp>
    </p:spTree>
    <p:extLst>
      <p:ext uri="{BB962C8B-B14F-4D97-AF65-F5344CB8AC3E}">
        <p14:creationId xmlns:p14="http://schemas.microsoft.com/office/powerpoint/2010/main" val="3963150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1230" y="784852"/>
            <a:ext cx="10995803" cy="5909310"/>
          </a:xfrm>
          <a:prstGeom prst="rect">
            <a:avLst/>
          </a:prstGeom>
        </p:spPr>
        <p:txBody>
          <a:bodyPr wrap="square">
            <a:spAutoFit/>
          </a:bodyPr>
          <a:lstStyle/>
          <a:p>
            <a:r>
              <a:rPr lang="en-IN" dirty="0"/>
              <a:t>III. Research Methodology</a:t>
            </a:r>
          </a:p>
          <a:p>
            <a:pPr marL="342900" indent="-342900">
              <a:buAutoNum type="arabicPeriod"/>
            </a:pPr>
            <a:r>
              <a:rPr lang="en-IN" dirty="0"/>
              <a:t>Scope of Study</a:t>
            </a:r>
          </a:p>
          <a:p>
            <a:pPr marL="342900" indent="-342900">
              <a:buAutoNum type="arabicPeriod"/>
            </a:pPr>
            <a:r>
              <a:rPr lang="en-IN" dirty="0"/>
              <a:t>Research Design</a:t>
            </a:r>
          </a:p>
          <a:p>
            <a:pPr marL="342900" indent="-342900">
              <a:buAutoNum type="arabicPeriod"/>
            </a:pPr>
            <a:r>
              <a:rPr lang="en-IN" dirty="0"/>
              <a:t>Sampling Framework, Design &amp; Size</a:t>
            </a:r>
          </a:p>
          <a:p>
            <a:pPr marL="342900" indent="-342900">
              <a:buAutoNum type="arabicPeriod"/>
            </a:pPr>
            <a:r>
              <a:rPr lang="en-IN" dirty="0"/>
              <a:t>Period of Study</a:t>
            </a:r>
          </a:p>
          <a:p>
            <a:pPr marL="342900" indent="-342900">
              <a:buAutoNum type="arabicPeriod"/>
            </a:pPr>
            <a:endParaRPr lang="en-IN" dirty="0"/>
          </a:p>
          <a:p>
            <a:r>
              <a:rPr lang="en-IN" dirty="0"/>
              <a:t>IV. Data Analysis</a:t>
            </a:r>
          </a:p>
          <a:p>
            <a:pPr marL="342900" indent="-342900">
              <a:buAutoNum type="arabicPeriod"/>
            </a:pPr>
            <a:r>
              <a:rPr lang="en-IN" dirty="0"/>
              <a:t>Analysis of Data</a:t>
            </a:r>
          </a:p>
          <a:p>
            <a:pPr marL="342900" indent="-342900">
              <a:buAutoNum type="arabicPeriod"/>
            </a:pPr>
            <a:r>
              <a:rPr lang="en-IN" dirty="0"/>
              <a:t>Interpretation</a:t>
            </a:r>
          </a:p>
          <a:p>
            <a:pPr marL="342900" indent="-342900">
              <a:buAutoNum type="arabicPeriod"/>
            </a:pPr>
            <a:r>
              <a:rPr lang="en-IN" dirty="0"/>
              <a:t>Presentation of Findings &amp; Tentative Conclusions</a:t>
            </a:r>
          </a:p>
          <a:p>
            <a:pPr marL="342900" indent="-342900">
              <a:buAutoNum type="arabicPeriod"/>
            </a:pPr>
            <a:endParaRPr lang="en-IN" dirty="0"/>
          </a:p>
          <a:p>
            <a:r>
              <a:rPr lang="en-IN" dirty="0"/>
              <a:t>V. Conclusions, Suggestions &amp; Limitations</a:t>
            </a:r>
          </a:p>
          <a:p>
            <a:pPr marL="342900" indent="-342900">
              <a:buAutoNum type="arabicPeriod"/>
            </a:pPr>
            <a:r>
              <a:rPr lang="en-IN" dirty="0"/>
              <a:t>Conclusions</a:t>
            </a:r>
          </a:p>
          <a:p>
            <a:pPr marL="342900" indent="-342900">
              <a:buAutoNum type="arabicPeriod"/>
            </a:pPr>
            <a:r>
              <a:rPr lang="en-IN" dirty="0"/>
              <a:t>Suggestions</a:t>
            </a:r>
          </a:p>
          <a:p>
            <a:pPr marL="342900" indent="-342900">
              <a:buAutoNum type="arabicPeriod"/>
            </a:pPr>
            <a:r>
              <a:rPr lang="en-IN" dirty="0"/>
              <a:t>Limitations</a:t>
            </a:r>
          </a:p>
          <a:p>
            <a:endParaRPr lang="en-IN" dirty="0"/>
          </a:p>
          <a:p>
            <a:r>
              <a:rPr lang="en-IN" dirty="0"/>
              <a:t>VI. Appendices</a:t>
            </a:r>
          </a:p>
          <a:p>
            <a:pPr marL="342900" indent="-342900">
              <a:buAutoNum type="arabicPeriod"/>
            </a:pPr>
            <a:r>
              <a:rPr lang="en-IN" dirty="0"/>
              <a:t>Bibliography</a:t>
            </a:r>
          </a:p>
          <a:p>
            <a:pPr marL="342900" indent="-342900">
              <a:buAutoNum type="arabicPeriod"/>
            </a:pPr>
            <a:r>
              <a:rPr lang="en-IN" dirty="0" err="1"/>
              <a:t>Webliography</a:t>
            </a:r>
            <a:endParaRPr lang="en-IN" dirty="0"/>
          </a:p>
          <a:p>
            <a:pPr marL="342900" indent="-342900">
              <a:buAutoNum type="arabicPeriod"/>
            </a:pPr>
            <a:r>
              <a:rPr lang="en-IN" dirty="0"/>
              <a:t>Questionnaire</a:t>
            </a:r>
          </a:p>
          <a:p>
            <a:pPr marL="342900" indent="-342900">
              <a:buAutoNum type="arabicPeriod"/>
            </a:pPr>
            <a:endParaRPr lang="en-IN" dirty="0"/>
          </a:p>
        </p:txBody>
      </p:sp>
    </p:spTree>
    <p:extLst>
      <p:ext uri="{BB962C8B-B14F-4D97-AF65-F5344CB8AC3E}">
        <p14:creationId xmlns:p14="http://schemas.microsoft.com/office/powerpoint/2010/main" val="4004809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AnalogousFromLightSeedLeftStep">
      <a:dk1>
        <a:srgbClr val="000000"/>
      </a:dk1>
      <a:lt1>
        <a:srgbClr val="FFFFFF"/>
      </a:lt1>
      <a:dk2>
        <a:srgbClr val="413424"/>
      </a:dk2>
      <a:lt2>
        <a:srgbClr val="E8E2E7"/>
      </a:lt2>
      <a:accent1>
        <a:srgbClr val="2FB84F"/>
      </a:accent1>
      <a:accent2>
        <a:srgbClr val="4AB632"/>
      </a:accent2>
      <a:accent3>
        <a:srgbClr val="84AE45"/>
      </a:accent3>
      <a:accent4>
        <a:srgbClr val="A7A537"/>
      </a:accent4>
      <a:accent5>
        <a:srgbClr val="E08F25"/>
      </a:accent5>
      <a:accent6>
        <a:srgbClr val="EB654E"/>
      </a:accent6>
      <a:hlink>
        <a:srgbClr val="AE699E"/>
      </a:hlink>
      <a:folHlink>
        <a:srgbClr val="7F7F7F"/>
      </a:folHlink>
    </a:clrScheme>
    <a:fontScheme name="Savon">
      <a:majorFont>
        <a:latin typeface="Georgia Pro Cond Blac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Pro"/>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docProps/app.xml><?xml version="1.0" encoding="utf-8"?>
<Properties xmlns="http://schemas.openxmlformats.org/officeDocument/2006/extended-properties" xmlns:vt="http://schemas.openxmlformats.org/officeDocument/2006/docPropsVTypes">
  <TotalTime>1220</TotalTime>
  <Words>1737</Words>
  <Application>Microsoft Office PowerPoint</Application>
  <PresentationFormat>Widescreen</PresentationFormat>
  <Paragraphs>229</Paragraphs>
  <Slides>40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40</vt:i4>
      </vt:variant>
    </vt:vector>
  </HeadingPairs>
  <TitlesOfParts>
    <vt:vector size="52" baseType="lpstr">
      <vt:lpstr>Arial</vt:lpstr>
      <vt:lpstr>Calibri</vt:lpstr>
      <vt:lpstr>Courier New</vt:lpstr>
      <vt:lpstr>Garamond</vt:lpstr>
      <vt:lpstr>Georgia Pro</vt:lpstr>
      <vt:lpstr>Georgia Pro Cond Black</vt:lpstr>
      <vt:lpstr>guardian-text-oreilly</vt:lpstr>
      <vt:lpstr>inherit</vt:lpstr>
      <vt:lpstr>Lato</vt:lpstr>
      <vt:lpstr>Open Sans</vt:lpstr>
      <vt:lpstr>PT Sans</vt:lpstr>
      <vt:lpstr>SavonVTI</vt:lpstr>
      <vt:lpstr>UNIT 4</vt:lpstr>
      <vt:lpstr>Business Research Methods  Unit IV - Advanced Techniques in Report Writing  Report Writing Ethics &amp; Research Objectivity, Confidentiality and Anonymity in Research Plagiarism</vt:lpstr>
      <vt:lpstr>Research report writing</vt:lpstr>
      <vt:lpstr>Characteristics of a RESEARCH report</vt:lpstr>
      <vt:lpstr>Functions of a research report</vt:lpstr>
      <vt:lpstr>Types of report</vt:lpstr>
      <vt:lpstr>Preferred format for research paper format</vt:lpstr>
      <vt:lpstr>Format for Research Report</vt:lpstr>
      <vt:lpstr>PowerPoint Presentation</vt:lpstr>
      <vt:lpstr>ADVaNTAGES OF RESEARCH REPORT</vt:lpstr>
      <vt:lpstr>Principles of writing research report</vt:lpstr>
      <vt:lpstr>Continued….</vt:lpstr>
      <vt:lpstr>Research ethics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Ways to avoid Plagiarism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FOOTNOTE:</vt:lpstr>
      <vt:lpstr>DETAILS OF FOOTNOTE</vt:lpstr>
      <vt:lpstr>PURPOSE OF FOOTNOTES</vt:lpstr>
      <vt:lpstr>BENEFITS OF USING FOOTNOTES</vt:lpstr>
      <vt:lpstr>DISADVANTAGES OF USING FOOTNOTES</vt:lpstr>
      <vt:lpstr>BIBLIOGRAPHY</vt:lpstr>
      <vt:lpstr>DIFFERENCE BETWEEN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4</dc:title>
  <dc:creator>Rakhi Bhattacharya</dc:creator>
  <cp:lastModifiedBy>Aaryan Shroff</cp:lastModifiedBy>
  <cp:revision>25</cp:revision>
  <dcterms:created xsi:type="dcterms:W3CDTF">2020-10-27T18:56:10Z</dcterms:created>
  <dcterms:modified xsi:type="dcterms:W3CDTF">2021-06-03T04:38:58Z</dcterms:modified>
</cp:coreProperties>
</file>