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6" r:id="rId3"/>
    <p:sldId id="275" r:id="rId4"/>
    <p:sldId id="257" r:id="rId5"/>
    <p:sldId id="258" r:id="rId6"/>
    <p:sldId id="264" r:id="rId7"/>
    <p:sldId id="266" r:id="rId8"/>
    <p:sldId id="267" r:id="rId9"/>
    <p:sldId id="265" r:id="rId10"/>
    <p:sldId id="259" r:id="rId11"/>
    <p:sldId id="260" r:id="rId12"/>
    <p:sldId id="270" r:id="rId13"/>
    <p:sldId id="271" r:id="rId14"/>
    <p:sldId id="273" r:id="rId15"/>
    <p:sldId id="274" r:id="rId16"/>
    <p:sldId id="262"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9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smtClean="0"/>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96DFF08F-DC6B-4601-B491-B0F83F6DD2DA}" type="datetimeFigureOut">
              <a:rPr lang="en-US" dirty="0"/>
              <a:t>8/11/2020</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96DFF08F-DC6B-4601-B491-B0F83F6DD2DA}" type="datetimeFigureOut">
              <a:rPr lang="en-US" dirty="0"/>
              <a:pPr/>
              <a:t>8/11/2020</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8/11/2020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8/11/2020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8/11/2020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8/11/2020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8/11/2020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8/11/2020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96DFF08F-DC6B-4601-B491-B0F83F6DD2DA}" type="datetimeFigureOut">
              <a:rPr lang="en-US" dirty="0"/>
              <a:pPr/>
              <a:t>8/11/2020</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bg2"/>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Need and Importance of Marketing </a:t>
            </a:r>
            <a:r>
              <a:rPr lang="en-US" b="1" dirty="0" smtClean="0"/>
              <a:t>Research</a:t>
            </a:r>
            <a:r>
              <a:rPr lang="en-US" b="1" dirty="0"/>
              <a:t/>
            </a:r>
            <a:br>
              <a:rPr lang="en-US" b="1" dirty="0"/>
            </a:br>
            <a:endParaRPr lang="en-IN" dirty="0"/>
          </a:p>
        </p:txBody>
      </p:sp>
      <p:sp>
        <p:nvSpPr>
          <p:cNvPr id="3" name="Subtitle 2"/>
          <p:cNvSpPr>
            <a:spLocks noGrp="1"/>
          </p:cNvSpPr>
          <p:nvPr>
            <p:ph type="subTitle" idx="1"/>
          </p:nvPr>
        </p:nvSpPr>
        <p:spPr>
          <a:xfrm>
            <a:off x="694006" y="4274425"/>
            <a:ext cx="9144000" cy="1309255"/>
          </a:xfrm>
        </p:spPr>
        <p:txBody>
          <a:bodyPr/>
          <a:lstStyle/>
          <a:p>
            <a:r>
              <a:rPr lang="en-US" dirty="0" smtClean="0"/>
              <a:t>TYBCOM</a:t>
            </a:r>
            <a:endParaRPr lang="en-IN" dirty="0"/>
          </a:p>
        </p:txBody>
      </p:sp>
      <p:pic>
        <p:nvPicPr>
          <p:cNvPr id="1026" name="Picture 2" descr="10 Top Tips for Market Resear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2496" y="3905711"/>
            <a:ext cx="6248400" cy="264621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New-Kind-of-Market-Research - t2 Marketing Internation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891" y="3439416"/>
            <a:ext cx="3470564" cy="31446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5180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a:t>Determinants of foreign market </a:t>
            </a:r>
            <a:r>
              <a:rPr lang="en-US" b="1" u="sng" dirty="0" smtClean="0"/>
              <a:t>selection</a:t>
            </a:r>
            <a:endParaRPr lang="en-IN" dirty="0"/>
          </a:p>
        </p:txBody>
      </p:sp>
      <p:sp>
        <p:nvSpPr>
          <p:cNvPr id="3" name="Content Placeholder 2"/>
          <p:cNvSpPr>
            <a:spLocks noGrp="1"/>
          </p:cNvSpPr>
          <p:nvPr>
            <p:ph idx="1"/>
          </p:nvPr>
        </p:nvSpPr>
        <p:spPr/>
        <p:txBody>
          <a:bodyPr>
            <a:normAutofit/>
          </a:bodyPr>
          <a:lstStyle/>
          <a:p>
            <a:pPr algn="ctr"/>
            <a:endParaRPr lang="en-US" sz="2400" dirty="0"/>
          </a:p>
          <a:p>
            <a:endParaRPr lang="en-US" sz="2400" dirty="0"/>
          </a:p>
          <a:p>
            <a:endParaRPr lang="en-US" sz="2400" dirty="0"/>
          </a:p>
          <a:p>
            <a:endParaRPr lang="en-US" sz="2400" dirty="0"/>
          </a:p>
          <a:p>
            <a:endParaRPr lang="en-IN" dirty="0"/>
          </a:p>
        </p:txBody>
      </p:sp>
      <p:sp>
        <p:nvSpPr>
          <p:cNvPr id="5" name="Rounded Rectangle 4"/>
          <p:cNvSpPr/>
          <p:nvPr/>
        </p:nvSpPr>
        <p:spPr>
          <a:xfrm>
            <a:off x="1202919" y="2874818"/>
            <a:ext cx="4170218" cy="22582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r>
              <a:rPr lang="en-US" sz="2400" b="1" dirty="0" smtClean="0"/>
              <a:t>    EXTERNAL FACTORS</a:t>
            </a:r>
            <a:endParaRPr lang="en-US" sz="2400" b="1" dirty="0"/>
          </a:p>
        </p:txBody>
      </p:sp>
      <p:sp>
        <p:nvSpPr>
          <p:cNvPr id="6" name="Rounded Rectangle 5"/>
          <p:cNvSpPr/>
          <p:nvPr/>
        </p:nvSpPr>
        <p:spPr>
          <a:xfrm>
            <a:off x="6664035" y="2874818"/>
            <a:ext cx="3576901" cy="22582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r>
              <a:rPr lang="en-US" sz="2400" b="1" dirty="0" smtClean="0"/>
              <a:t>  INTERNAL FACTORS</a:t>
            </a:r>
            <a:endParaRPr lang="en-US" sz="2400" dirty="0"/>
          </a:p>
        </p:txBody>
      </p:sp>
    </p:spTree>
    <p:extLst>
      <p:ext uri="{BB962C8B-B14F-4D97-AF65-F5344CB8AC3E}">
        <p14:creationId xmlns:p14="http://schemas.microsoft.com/office/powerpoint/2010/main" val="30778542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u="sng" dirty="0"/>
              <a:t> External Factors</a:t>
            </a:r>
            <a:endParaRPr lang="en-IN" dirty="0"/>
          </a:p>
        </p:txBody>
      </p:sp>
      <p:sp>
        <p:nvSpPr>
          <p:cNvPr id="5" name="Text Placeholder 4"/>
          <p:cNvSpPr>
            <a:spLocks noGrp="1"/>
          </p:cNvSpPr>
          <p:nvPr>
            <p:ph type="body" idx="1"/>
          </p:nvPr>
        </p:nvSpPr>
        <p:spPr>
          <a:solidFill>
            <a:srgbClr val="FFFF00"/>
          </a:solidFill>
        </p:spPr>
        <p:txBody>
          <a:bodyPr/>
          <a:lstStyle/>
          <a:p>
            <a:r>
              <a:rPr lang="en-US" dirty="0" smtClean="0">
                <a:solidFill>
                  <a:schemeClr val="bg1"/>
                </a:solidFill>
              </a:rPr>
              <a:t>MARKET SIZE:</a:t>
            </a:r>
            <a:endParaRPr lang="en-US" dirty="0">
              <a:solidFill>
                <a:schemeClr val="bg1"/>
              </a:solidFill>
            </a:endParaRPr>
          </a:p>
        </p:txBody>
      </p:sp>
      <p:sp>
        <p:nvSpPr>
          <p:cNvPr id="6" name="Content Placeholder 5"/>
          <p:cNvSpPr>
            <a:spLocks noGrp="1"/>
          </p:cNvSpPr>
          <p:nvPr>
            <p:ph sz="half" idx="2"/>
          </p:nvPr>
        </p:nvSpPr>
        <p:spPr>
          <a:solidFill>
            <a:schemeClr val="accent3"/>
          </a:solidFill>
        </p:spPr>
        <p:txBody>
          <a:bodyPr/>
          <a:lstStyle/>
          <a:p>
            <a:pPr fontAlgn="base"/>
            <a:r>
              <a:rPr lang="en-US" sz="2400" dirty="0"/>
              <a:t>Countries with a large market size justify the modes of entry with long-term commitment requiring higher level of investment, such as wholly owned subsidiaries or equity participation.</a:t>
            </a:r>
          </a:p>
          <a:p>
            <a:endParaRPr lang="en-US" sz="2400" dirty="0"/>
          </a:p>
          <a:p>
            <a:endParaRPr lang="en-US" sz="2400" dirty="0"/>
          </a:p>
          <a:p>
            <a:endParaRPr lang="en-IN" dirty="0"/>
          </a:p>
        </p:txBody>
      </p:sp>
      <p:sp>
        <p:nvSpPr>
          <p:cNvPr id="7" name="Text Placeholder 6"/>
          <p:cNvSpPr>
            <a:spLocks noGrp="1"/>
          </p:cNvSpPr>
          <p:nvPr>
            <p:ph type="body" sz="quarter" idx="3"/>
          </p:nvPr>
        </p:nvSpPr>
        <p:spPr>
          <a:solidFill>
            <a:srgbClr val="FFFF00"/>
          </a:solidFill>
        </p:spPr>
        <p:txBody>
          <a:bodyPr/>
          <a:lstStyle/>
          <a:p>
            <a:r>
              <a:rPr lang="en-US" dirty="0" smtClean="0">
                <a:solidFill>
                  <a:schemeClr val="bg1"/>
                </a:solidFill>
              </a:rPr>
              <a:t>MARKET GROWTH:</a:t>
            </a:r>
            <a:endParaRPr lang="en-US" dirty="0">
              <a:solidFill>
                <a:schemeClr val="bg1"/>
              </a:solidFill>
            </a:endParaRPr>
          </a:p>
        </p:txBody>
      </p:sp>
      <p:sp>
        <p:nvSpPr>
          <p:cNvPr id="8" name="Content Placeholder 7"/>
          <p:cNvSpPr>
            <a:spLocks noGrp="1"/>
          </p:cNvSpPr>
          <p:nvPr>
            <p:ph sz="quarter" idx="4"/>
          </p:nvPr>
        </p:nvSpPr>
        <p:spPr>
          <a:solidFill>
            <a:schemeClr val="accent3"/>
          </a:solidFill>
        </p:spPr>
        <p:txBody>
          <a:bodyPr/>
          <a:lstStyle/>
          <a:p>
            <a:r>
              <a:rPr lang="en-US" sz="2400" dirty="0"/>
              <a:t>From the perspective of long-term growth, firms invest more resources in markets with high growth potential.</a:t>
            </a:r>
          </a:p>
          <a:p>
            <a:endParaRPr lang="en-IN" dirty="0"/>
          </a:p>
        </p:txBody>
      </p:sp>
    </p:spTree>
    <p:extLst>
      <p:ext uri="{BB962C8B-B14F-4D97-AF65-F5344CB8AC3E}">
        <p14:creationId xmlns:p14="http://schemas.microsoft.com/office/powerpoint/2010/main" val="27370226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u="sng" dirty="0"/>
              <a:t> External Factors</a:t>
            </a:r>
            <a:endParaRPr lang="en-IN" dirty="0"/>
          </a:p>
        </p:txBody>
      </p:sp>
      <p:sp>
        <p:nvSpPr>
          <p:cNvPr id="5" name="Text Placeholder 4"/>
          <p:cNvSpPr>
            <a:spLocks noGrp="1"/>
          </p:cNvSpPr>
          <p:nvPr>
            <p:ph type="body" idx="1"/>
          </p:nvPr>
        </p:nvSpPr>
        <p:spPr>
          <a:solidFill>
            <a:srgbClr val="FFFF00"/>
          </a:solidFill>
        </p:spPr>
        <p:txBody>
          <a:bodyPr/>
          <a:lstStyle/>
          <a:p>
            <a:r>
              <a:rPr lang="en-US" dirty="0" smtClean="0">
                <a:solidFill>
                  <a:schemeClr val="bg1"/>
                </a:solidFill>
              </a:rPr>
              <a:t>GOVERNMENT REGULATIONS:</a:t>
            </a:r>
            <a:endParaRPr lang="en-US" dirty="0">
              <a:solidFill>
                <a:schemeClr val="bg1"/>
              </a:solidFill>
            </a:endParaRPr>
          </a:p>
        </p:txBody>
      </p:sp>
      <p:sp>
        <p:nvSpPr>
          <p:cNvPr id="6" name="Content Placeholder 5"/>
          <p:cNvSpPr>
            <a:spLocks noGrp="1"/>
          </p:cNvSpPr>
          <p:nvPr>
            <p:ph sz="half" idx="2"/>
          </p:nvPr>
        </p:nvSpPr>
        <p:spPr>
          <a:solidFill>
            <a:schemeClr val="accent3"/>
          </a:solidFill>
        </p:spPr>
        <p:txBody>
          <a:bodyPr/>
          <a:lstStyle/>
          <a:p>
            <a:pPr fontAlgn="base"/>
            <a:r>
              <a:rPr lang="en-US" sz="2400" dirty="0"/>
              <a:t>The governments of most of the Gulf countries have made it mandatory for foreign firms to have a local partner. </a:t>
            </a:r>
          </a:p>
          <a:p>
            <a:pPr fontAlgn="base"/>
            <a:r>
              <a:rPr lang="en-US" sz="2400" dirty="0"/>
              <a:t>For example, the UAE is a lucrative market for Indian firms but most firms operate there with a local partner.</a:t>
            </a:r>
          </a:p>
        </p:txBody>
      </p:sp>
      <p:sp>
        <p:nvSpPr>
          <p:cNvPr id="7" name="Text Placeholder 6"/>
          <p:cNvSpPr>
            <a:spLocks noGrp="1"/>
          </p:cNvSpPr>
          <p:nvPr>
            <p:ph type="body" sz="quarter" idx="3"/>
          </p:nvPr>
        </p:nvSpPr>
        <p:spPr>
          <a:solidFill>
            <a:srgbClr val="FFFF00"/>
          </a:solidFill>
        </p:spPr>
        <p:txBody>
          <a:bodyPr/>
          <a:lstStyle/>
          <a:p>
            <a:pPr fontAlgn="base"/>
            <a:r>
              <a:rPr lang="en-US" dirty="0" smtClean="0">
                <a:solidFill>
                  <a:schemeClr val="bg1"/>
                </a:solidFill>
              </a:rPr>
              <a:t>LEVEL OF COMPETITION:</a:t>
            </a:r>
            <a:endParaRPr lang="en-US" dirty="0">
              <a:solidFill>
                <a:schemeClr val="bg1"/>
              </a:solidFill>
            </a:endParaRPr>
          </a:p>
        </p:txBody>
      </p:sp>
      <p:sp>
        <p:nvSpPr>
          <p:cNvPr id="8" name="Content Placeholder 7"/>
          <p:cNvSpPr>
            <a:spLocks noGrp="1"/>
          </p:cNvSpPr>
          <p:nvPr>
            <p:ph sz="quarter" idx="4"/>
          </p:nvPr>
        </p:nvSpPr>
        <p:spPr>
          <a:solidFill>
            <a:schemeClr val="accent3"/>
          </a:solidFill>
        </p:spPr>
        <p:txBody>
          <a:bodyPr>
            <a:normAutofit fontScale="92500" lnSpcReduction="10000"/>
          </a:bodyPr>
          <a:lstStyle/>
          <a:p>
            <a:pPr fontAlgn="base"/>
            <a:r>
              <a:rPr lang="en-US" sz="2400" dirty="0"/>
              <a:t>Presence of competitors and their level of involvement in an overseas market is another crucial factor in deciding on an entry mode so as to effectively respond to competitive market forces. </a:t>
            </a:r>
          </a:p>
          <a:p>
            <a:pPr fontAlgn="base"/>
            <a:r>
              <a:rPr lang="en-US" sz="2400" dirty="0"/>
              <a:t>This is one of the major reasons behind auto companies setting up their operations in India and other emerging markets so as to effectively respond to global competition.</a:t>
            </a:r>
          </a:p>
          <a:p>
            <a:endParaRPr lang="en-US" sz="2400" dirty="0"/>
          </a:p>
          <a:p>
            <a:endParaRPr lang="en-IN" dirty="0"/>
          </a:p>
        </p:txBody>
      </p:sp>
    </p:spTree>
    <p:extLst>
      <p:ext uri="{BB962C8B-B14F-4D97-AF65-F5344CB8AC3E}">
        <p14:creationId xmlns:p14="http://schemas.microsoft.com/office/powerpoint/2010/main" val="31063828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u="sng" dirty="0"/>
              <a:t> External Factors</a:t>
            </a:r>
            <a:endParaRPr lang="en-IN" dirty="0"/>
          </a:p>
        </p:txBody>
      </p:sp>
      <p:sp>
        <p:nvSpPr>
          <p:cNvPr id="5" name="Text Placeholder 4"/>
          <p:cNvSpPr>
            <a:spLocks noGrp="1"/>
          </p:cNvSpPr>
          <p:nvPr>
            <p:ph type="body" idx="1"/>
          </p:nvPr>
        </p:nvSpPr>
        <p:spPr>
          <a:solidFill>
            <a:srgbClr val="FFFF00"/>
          </a:solidFill>
        </p:spPr>
        <p:txBody>
          <a:bodyPr/>
          <a:lstStyle/>
          <a:p>
            <a:r>
              <a:rPr lang="en-US" dirty="0">
                <a:solidFill>
                  <a:schemeClr val="bg1"/>
                </a:solidFill>
              </a:rPr>
              <a:t> PHYSICAL INFRASTRUCTURE:</a:t>
            </a:r>
          </a:p>
        </p:txBody>
      </p:sp>
      <p:sp>
        <p:nvSpPr>
          <p:cNvPr id="6" name="Content Placeholder 5"/>
          <p:cNvSpPr>
            <a:spLocks noGrp="1"/>
          </p:cNvSpPr>
          <p:nvPr>
            <p:ph sz="half" idx="2"/>
          </p:nvPr>
        </p:nvSpPr>
        <p:spPr>
          <a:solidFill>
            <a:schemeClr val="accent3"/>
          </a:solidFill>
        </p:spPr>
        <p:txBody>
          <a:bodyPr/>
          <a:lstStyle/>
          <a:p>
            <a:r>
              <a:rPr lang="en-US" sz="2400" dirty="0"/>
              <a:t>The level of development of physical infrastructure such as roads, railways, telecommunications, financial institutions, and marketing channels is a pre-condition for a company to commit more resources to an overseas market. </a:t>
            </a:r>
            <a:endParaRPr lang="en-US" sz="2400" dirty="0"/>
          </a:p>
        </p:txBody>
      </p:sp>
      <p:sp>
        <p:nvSpPr>
          <p:cNvPr id="7" name="Text Placeholder 6"/>
          <p:cNvSpPr>
            <a:spLocks noGrp="1"/>
          </p:cNvSpPr>
          <p:nvPr>
            <p:ph type="body" sz="quarter" idx="3"/>
          </p:nvPr>
        </p:nvSpPr>
        <p:spPr>
          <a:solidFill>
            <a:srgbClr val="FFFF00"/>
          </a:solidFill>
        </p:spPr>
        <p:txBody>
          <a:bodyPr/>
          <a:lstStyle/>
          <a:p>
            <a:r>
              <a:rPr lang="en-US" dirty="0" smtClean="0">
                <a:solidFill>
                  <a:schemeClr val="bg1"/>
                </a:solidFill>
              </a:rPr>
              <a:t>LEVEL OF RISK:</a:t>
            </a:r>
            <a:endParaRPr lang="en-US" dirty="0">
              <a:solidFill>
                <a:schemeClr val="bg1"/>
              </a:solidFill>
            </a:endParaRPr>
          </a:p>
        </p:txBody>
      </p:sp>
      <p:sp>
        <p:nvSpPr>
          <p:cNvPr id="8" name="Content Placeholder 7"/>
          <p:cNvSpPr>
            <a:spLocks noGrp="1"/>
          </p:cNvSpPr>
          <p:nvPr>
            <p:ph sz="quarter" idx="4"/>
          </p:nvPr>
        </p:nvSpPr>
        <p:spPr>
          <a:solidFill>
            <a:schemeClr val="accent3"/>
          </a:solidFill>
        </p:spPr>
        <p:txBody>
          <a:bodyPr>
            <a:normAutofit/>
          </a:bodyPr>
          <a:lstStyle/>
          <a:p>
            <a:r>
              <a:rPr lang="en-US" sz="2400" dirty="0"/>
              <a:t>Political Risk</a:t>
            </a:r>
          </a:p>
          <a:p>
            <a:r>
              <a:rPr lang="en-US" sz="2400" dirty="0"/>
              <a:t>Economic Risk</a:t>
            </a:r>
          </a:p>
          <a:p>
            <a:r>
              <a:rPr lang="en-US" sz="2400" dirty="0"/>
              <a:t>Operational Risk</a:t>
            </a:r>
          </a:p>
          <a:p>
            <a:r>
              <a:rPr lang="en-US" sz="2400" dirty="0"/>
              <a:t> Production and Shipping Costs</a:t>
            </a:r>
          </a:p>
          <a:p>
            <a:r>
              <a:rPr lang="en-US" sz="2400" dirty="0"/>
              <a:t>Lower Cost of Production:</a:t>
            </a:r>
          </a:p>
          <a:p>
            <a:endParaRPr lang="en-US" sz="2400" dirty="0"/>
          </a:p>
        </p:txBody>
      </p:sp>
    </p:spTree>
    <p:extLst>
      <p:ext uri="{BB962C8B-B14F-4D97-AF65-F5344CB8AC3E}">
        <p14:creationId xmlns:p14="http://schemas.microsoft.com/office/powerpoint/2010/main" val="40695488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92924" y="191920"/>
            <a:ext cx="8911687" cy="1280890"/>
          </a:xfrm>
        </p:spPr>
        <p:txBody>
          <a:bodyPr/>
          <a:lstStyle/>
          <a:p>
            <a:pPr fontAlgn="base"/>
            <a:r>
              <a:rPr lang="en-US" b="1" dirty="0"/>
              <a:t> </a:t>
            </a:r>
            <a:r>
              <a:rPr lang="en-US" b="1" dirty="0" smtClean="0"/>
              <a:t>          </a:t>
            </a:r>
            <a:r>
              <a:rPr lang="en-US" b="1" dirty="0"/>
              <a:t>Internal Factors:</a:t>
            </a:r>
          </a:p>
        </p:txBody>
      </p:sp>
      <p:sp>
        <p:nvSpPr>
          <p:cNvPr id="4" name="Text Placeholder 3"/>
          <p:cNvSpPr>
            <a:spLocks noGrp="1"/>
          </p:cNvSpPr>
          <p:nvPr>
            <p:ph type="body" idx="1"/>
          </p:nvPr>
        </p:nvSpPr>
        <p:spPr>
          <a:xfrm>
            <a:off x="1334763" y="1967275"/>
            <a:ext cx="3992732" cy="576262"/>
          </a:xfrm>
          <a:solidFill>
            <a:srgbClr val="FFFF00"/>
          </a:solidFill>
        </p:spPr>
        <p:txBody>
          <a:bodyPr/>
          <a:lstStyle/>
          <a:p>
            <a:r>
              <a:rPr lang="en-US" b="1" dirty="0" smtClean="0">
                <a:solidFill>
                  <a:schemeClr val="bg1"/>
                </a:solidFill>
              </a:rPr>
              <a:t>COMPANY OBJECTIVES:</a:t>
            </a:r>
            <a:endParaRPr lang="en-US" b="1" dirty="0">
              <a:solidFill>
                <a:schemeClr val="bg1"/>
              </a:solidFill>
            </a:endParaRPr>
          </a:p>
        </p:txBody>
      </p:sp>
      <p:sp>
        <p:nvSpPr>
          <p:cNvPr id="5" name="Content Placeholder 4"/>
          <p:cNvSpPr>
            <a:spLocks noGrp="1"/>
          </p:cNvSpPr>
          <p:nvPr>
            <p:ph sz="half" idx="2"/>
          </p:nvPr>
        </p:nvSpPr>
        <p:spPr>
          <a:xfrm>
            <a:off x="1131887" y="2933436"/>
            <a:ext cx="4342893" cy="3354060"/>
          </a:xfrm>
          <a:solidFill>
            <a:schemeClr val="accent3"/>
          </a:solidFill>
        </p:spPr>
        <p:txBody>
          <a:bodyPr>
            <a:noAutofit/>
          </a:bodyPr>
          <a:lstStyle/>
          <a:p>
            <a:pPr fontAlgn="base"/>
            <a:r>
              <a:rPr lang="en-US" sz="2000" dirty="0" smtClean="0"/>
              <a:t>Companies </a:t>
            </a:r>
            <a:r>
              <a:rPr lang="en-US" sz="2000" dirty="0"/>
              <a:t>operating in domestic markets with limited aspirations generally enter foreign markets as a result of a reactive approach to international marketing opportunities. </a:t>
            </a:r>
            <a:endParaRPr lang="en-US" sz="2000" dirty="0" smtClean="0"/>
          </a:p>
          <a:p>
            <a:pPr fontAlgn="base"/>
            <a:r>
              <a:rPr lang="en-US" sz="2000" dirty="0" smtClean="0"/>
              <a:t>In </a:t>
            </a:r>
            <a:r>
              <a:rPr lang="en-US" sz="2000" dirty="0"/>
              <a:t>such cases, companies receive unsolicited orders from acquaintances, firms, and relatives based abroad, and they attempt to fulfill these export orders</a:t>
            </a:r>
            <a:r>
              <a:rPr lang="en-US" sz="2000" dirty="0" smtClean="0"/>
              <a:t>.</a:t>
            </a:r>
            <a:endParaRPr lang="en-US" sz="2000" dirty="0"/>
          </a:p>
        </p:txBody>
      </p:sp>
      <p:sp>
        <p:nvSpPr>
          <p:cNvPr id="6" name="Text Placeholder 5"/>
          <p:cNvSpPr>
            <a:spLocks noGrp="1"/>
          </p:cNvSpPr>
          <p:nvPr>
            <p:ph type="body" sz="quarter" idx="3"/>
          </p:nvPr>
        </p:nvSpPr>
        <p:spPr>
          <a:xfrm>
            <a:off x="7388440" y="2003973"/>
            <a:ext cx="3999001" cy="576262"/>
          </a:xfrm>
          <a:solidFill>
            <a:srgbClr val="FFFF00"/>
          </a:solidFill>
        </p:spPr>
        <p:txBody>
          <a:bodyPr>
            <a:normAutofit fontScale="92500" lnSpcReduction="10000"/>
          </a:bodyPr>
          <a:lstStyle/>
          <a:p>
            <a:r>
              <a:rPr lang="en-US" b="1" dirty="0" smtClean="0">
                <a:solidFill>
                  <a:schemeClr val="bg1"/>
                </a:solidFill>
              </a:rPr>
              <a:t>AVAILABILITY OF COMPANY RESOURCES:</a:t>
            </a:r>
            <a:endParaRPr lang="en-US" b="1" dirty="0">
              <a:solidFill>
                <a:schemeClr val="bg1"/>
              </a:solidFill>
            </a:endParaRPr>
          </a:p>
        </p:txBody>
      </p:sp>
      <p:sp>
        <p:nvSpPr>
          <p:cNvPr id="7" name="Content Placeholder 6"/>
          <p:cNvSpPr>
            <a:spLocks noGrp="1"/>
          </p:cNvSpPr>
          <p:nvPr>
            <p:ph sz="quarter" idx="4"/>
          </p:nvPr>
        </p:nvSpPr>
        <p:spPr>
          <a:xfrm>
            <a:off x="7048767" y="2832181"/>
            <a:ext cx="4338674" cy="3354060"/>
          </a:xfrm>
          <a:solidFill>
            <a:schemeClr val="accent3"/>
          </a:solidFill>
        </p:spPr>
        <p:txBody>
          <a:bodyPr>
            <a:noAutofit/>
          </a:bodyPr>
          <a:lstStyle/>
          <a:p>
            <a:r>
              <a:rPr lang="en-US" sz="2000" dirty="0"/>
              <a:t>Venturing into international markets needs substantial commitment of financial and human </a:t>
            </a:r>
            <a:r>
              <a:rPr lang="en-US" sz="2000" dirty="0" smtClean="0"/>
              <a:t>resources.</a:t>
            </a:r>
          </a:p>
          <a:p>
            <a:r>
              <a:rPr lang="en-US" sz="2000" dirty="0" smtClean="0"/>
              <a:t>Therefore, </a:t>
            </a:r>
            <a:r>
              <a:rPr lang="en-US" sz="2000" dirty="0"/>
              <a:t>choice of an entry mode depends upon the financial strength of a firm. </a:t>
            </a:r>
          </a:p>
        </p:txBody>
      </p:sp>
    </p:spTree>
    <p:extLst>
      <p:ext uri="{BB962C8B-B14F-4D97-AF65-F5344CB8AC3E}">
        <p14:creationId xmlns:p14="http://schemas.microsoft.com/office/powerpoint/2010/main" val="2224472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bg/>
                                          </p:spTgt>
                                        </p:tgtEl>
                                        <p:attrNameLst>
                                          <p:attrName>style.visibility</p:attrName>
                                        </p:attrNameLst>
                                      </p:cBhvr>
                                      <p:to>
                                        <p:strVal val="visible"/>
                                      </p:to>
                                    </p:set>
                                    <p:animEffect transition="in" filter="fade">
                                      <p:cBhvr>
                                        <p:cTn id="22" dur="500"/>
                                        <p:tgtEl>
                                          <p:spTgt spid="7">
                                            <p:bg/>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69966" y="1924785"/>
            <a:ext cx="3992732" cy="576262"/>
          </a:xfrm>
          <a:solidFill>
            <a:srgbClr val="FFFF00"/>
          </a:solidFill>
        </p:spPr>
        <p:txBody>
          <a:bodyPr/>
          <a:lstStyle/>
          <a:p>
            <a:pPr fontAlgn="base"/>
            <a:r>
              <a:rPr lang="en-US" b="1" dirty="0" smtClean="0">
                <a:solidFill>
                  <a:schemeClr val="bg1"/>
                </a:solidFill>
              </a:rPr>
              <a:t>LEVEL OF COMMITMENT:</a:t>
            </a:r>
            <a:endParaRPr lang="en-US" b="1" dirty="0">
              <a:solidFill>
                <a:schemeClr val="bg1"/>
              </a:solidFill>
            </a:endParaRPr>
          </a:p>
        </p:txBody>
      </p:sp>
      <p:sp>
        <p:nvSpPr>
          <p:cNvPr id="5" name="Content Placeholder 4"/>
          <p:cNvSpPr>
            <a:spLocks noGrp="1"/>
          </p:cNvSpPr>
          <p:nvPr>
            <p:ph sz="half" idx="2"/>
          </p:nvPr>
        </p:nvSpPr>
        <p:spPr>
          <a:xfrm>
            <a:off x="1119805" y="2703118"/>
            <a:ext cx="4342893" cy="3354060"/>
          </a:xfrm>
          <a:solidFill>
            <a:srgbClr val="00B050"/>
          </a:solidFill>
        </p:spPr>
        <p:txBody>
          <a:bodyPr>
            <a:noAutofit/>
          </a:bodyPr>
          <a:lstStyle/>
          <a:p>
            <a:pPr fontAlgn="base"/>
            <a:r>
              <a:rPr lang="en-US" sz="2000" dirty="0" smtClean="0"/>
              <a:t>Companies </a:t>
            </a:r>
            <a:r>
              <a:rPr lang="en-US" sz="2000" dirty="0"/>
              <a:t>need to evaluate various investment alternatives for allocating scarce resources. </a:t>
            </a:r>
            <a:endParaRPr lang="en-US" sz="2000" dirty="0" smtClean="0"/>
          </a:p>
          <a:p>
            <a:pPr fontAlgn="base"/>
            <a:r>
              <a:rPr lang="en-US" sz="2000" dirty="0" smtClean="0"/>
              <a:t>However</a:t>
            </a:r>
            <a:r>
              <a:rPr lang="en-US" sz="2000" dirty="0"/>
              <a:t>, the commitment of resources in a particular market also depends upon the way the company is willing to perceive and respond to competitive forces.</a:t>
            </a:r>
            <a:r>
              <a:rPr lang="en-US" sz="2000" b="1" dirty="0"/>
              <a:t> </a:t>
            </a:r>
          </a:p>
          <a:p>
            <a:endParaRPr lang="en-US" sz="2000" dirty="0"/>
          </a:p>
        </p:txBody>
      </p:sp>
      <p:sp>
        <p:nvSpPr>
          <p:cNvPr id="6" name="Text Placeholder 5"/>
          <p:cNvSpPr>
            <a:spLocks noGrp="1"/>
          </p:cNvSpPr>
          <p:nvPr>
            <p:ph type="body" sz="quarter" idx="3"/>
          </p:nvPr>
        </p:nvSpPr>
        <p:spPr>
          <a:xfrm>
            <a:off x="7166957" y="1924785"/>
            <a:ext cx="3999001" cy="576262"/>
          </a:xfrm>
          <a:solidFill>
            <a:srgbClr val="FFFF00"/>
          </a:solidFill>
        </p:spPr>
        <p:txBody>
          <a:bodyPr/>
          <a:lstStyle/>
          <a:p>
            <a:r>
              <a:rPr lang="en-US" b="1" dirty="0" smtClean="0">
                <a:solidFill>
                  <a:schemeClr val="bg1"/>
                </a:solidFill>
              </a:rPr>
              <a:t>INTERNATIONAL EXPERIENCE:</a:t>
            </a:r>
            <a:endParaRPr lang="en-US" dirty="0">
              <a:solidFill>
                <a:schemeClr val="bg1"/>
              </a:solidFill>
            </a:endParaRPr>
          </a:p>
        </p:txBody>
      </p:sp>
      <p:sp>
        <p:nvSpPr>
          <p:cNvPr id="7" name="Content Placeholder 6"/>
          <p:cNvSpPr>
            <a:spLocks noGrp="1"/>
          </p:cNvSpPr>
          <p:nvPr>
            <p:ph sz="quarter" idx="4"/>
          </p:nvPr>
        </p:nvSpPr>
        <p:spPr>
          <a:xfrm>
            <a:off x="6827284" y="2703118"/>
            <a:ext cx="4338674" cy="3354060"/>
          </a:xfrm>
          <a:solidFill>
            <a:srgbClr val="00B050"/>
          </a:solidFill>
        </p:spPr>
        <p:txBody>
          <a:bodyPr>
            <a:normAutofit/>
          </a:bodyPr>
          <a:lstStyle/>
          <a:p>
            <a:r>
              <a:rPr lang="en-US" sz="2000" dirty="0"/>
              <a:t>A company well exposed to the dynamics of the international marketing environment would be at ease when making a decision regarding entering into international </a:t>
            </a:r>
            <a:r>
              <a:rPr lang="en-US" sz="2000" dirty="0" smtClean="0"/>
              <a:t>markets.</a:t>
            </a:r>
            <a:endParaRPr lang="en-US" sz="2000" dirty="0"/>
          </a:p>
          <a:p>
            <a:endParaRPr lang="en-US" sz="2000" dirty="0"/>
          </a:p>
        </p:txBody>
      </p:sp>
    </p:spTree>
    <p:extLst>
      <p:ext uri="{BB962C8B-B14F-4D97-AF65-F5344CB8AC3E}">
        <p14:creationId xmlns:p14="http://schemas.microsoft.com/office/powerpoint/2010/main" val="1580820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bg/>
                                          </p:spTgt>
                                        </p:tgtEl>
                                        <p:attrNameLst>
                                          <p:attrName>style.visibility</p:attrName>
                                        </p:attrNameLst>
                                      </p:cBhvr>
                                      <p:to>
                                        <p:strVal val="visible"/>
                                      </p:to>
                                    </p:set>
                                    <p:animEffect transition="in" filter="fade">
                                      <p:cBhvr>
                                        <p:cTn id="22" dur="500"/>
                                        <p:tgtEl>
                                          <p:spTgt spid="7">
                                            <p:bg/>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b="1" dirty="0"/>
              <a:t>Flexibility</a:t>
            </a:r>
            <a:endParaRPr lang="en-IN" dirty="0"/>
          </a:p>
        </p:txBody>
      </p:sp>
      <p:sp>
        <p:nvSpPr>
          <p:cNvPr id="3" name="Content Placeholder 2"/>
          <p:cNvSpPr>
            <a:spLocks noGrp="1"/>
          </p:cNvSpPr>
          <p:nvPr>
            <p:ph idx="1"/>
          </p:nvPr>
        </p:nvSpPr>
        <p:spPr>
          <a:solidFill>
            <a:srgbClr val="00B050"/>
          </a:solidFill>
        </p:spPr>
        <p:txBody>
          <a:bodyPr/>
          <a:lstStyle/>
          <a:p>
            <a:pPr fontAlgn="base"/>
            <a:r>
              <a:rPr lang="en-US" sz="2400" dirty="0"/>
              <a:t>A market which presently appears attractive may not necessarily continue to be so, say over the next 10 years. </a:t>
            </a:r>
          </a:p>
          <a:p>
            <a:pPr fontAlgn="base"/>
            <a:r>
              <a:rPr lang="en-US" sz="2400" dirty="0"/>
              <a:t>It could be due to changes in the political and legal structure, changes in the customer preferences, emergence of new market segments, or changes in the competitive intensity of the market.</a:t>
            </a:r>
          </a:p>
          <a:p>
            <a:endParaRPr lang="en-US" sz="2400" dirty="0"/>
          </a:p>
          <a:p>
            <a:endParaRPr lang="en-IN" dirty="0"/>
          </a:p>
        </p:txBody>
      </p:sp>
    </p:spTree>
    <p:extLst>
      <p:ext uri="{BB962C8B-B14F-4D97-AF65-F5344CB8AC3E}">
        <p14:creationId xmlns:p14="http://schemas.microsoft.com/office/powerpoint/2010/main" val="16982328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INTRODCUTION</a:t>
            </a:r>
            <a:endParaRPr lang="en-IN" dirty="0"/>
          </a:p>
        </p:txBody>
      </p:sp>
      <p:sp>
        <p:nvSpPr>
          <p:cNvPr id="3" name="Content Placeholder 2"/>
          <p:cNvSpPr>
            <a:spLocks noGrp="1"/>
          </p:cNvSpPr>
          <p:nvPr>
            <p:ph idx="1"/>
          </p:nvPr>
        </p:nvSpPr>
        <p:spPr/>
        <p:txBody>
          <a:bodyPr/>
          <a:lstStyle/>
          <a:p>
            <a:r>
              <a:rPr lang="en-US" dirty="0" smtClean="0"/>
              <a:t>ENGLAND 1991</a:t>
            </a:r>
          </a:p>
          <a:p>
            <a:r>
              <a:rPr lang="en-US" dirty="0" smtClean="0"/>
              <a:t>PROF ARTHUR BOWIE –RANDOM SAMPLING</a:t>
            </a:r>
          </a:p>
          <a:p>
            <a:r>
              <a:rPr lang="en-US" dirty="0" smtClean="0"/>
              <a:t>IN HIS PAPER “WORKING CLASS HOUSEHOLD”</a:t>
            </a:r>
          </a:p>
          <a:p>
            <a:r>
              <a:rPr lang="en-US" dirty="0" smtClean="0"/>
              <a:t>FUTHER DEVELOPED BY – GERMAN PROFESSOR WHILHELM VERSHOFEN </a:t>
            </a:r>
          </a:p>
          <a:p>
            <a:r>
              <a:rPr lang="en-US" dirty="0" smtClean="0"/>
              <a:t>ALSO KNOWN AS FATHER OF MARKET RESEARCH.</a:t>
            </a:r>
            <a:endParaRPr lang="en-IN" dirty="0"/>
          </a:p>
        </p:txBody>
      </p:sp>
    </p:spTree>
    <p:extLst>
      <p:ext uri="{BB962C8B-B14F-4D97-AF65-F5344CB8AC3E}">
        <p14:creationId xmlns:p14="http://schemas.microsoft.com/office/powerpoint/2010/main" val="76674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MARKETING RESEARCH</a:t>
            </a:r>
            <a:endParaRPr lang="en-IN" dirty="0"/>
          </a:p>
        </p:txBody>
      </p:sp>
      <p:sp>
        <p:nvSpPr>
          <p:cNvPr id="3" name="Content Placeholder 2"/>
          <p:cNvSpPr>
            <a:spLocks noGrp="1"/>
          </p:cNvSpPr>
          <p:nvPr>
            <p:ph idx="1"/>
          </p:nvPr>
        </p:nvSpPr>
        <p:spPr/>
        <p:txBody>
          <a:bodyPr>
            <a:normAutofit/>
          </a:bodyPr>
          <a:lstStyle/>
          <a:p>
            <a:r>
              <a:rPr lang="en-US" sz="3600" dirty="0" smtClean="0"/>
              <a:t>“THE SYSTEMATIC GATHERING , RECORDING AND ANALYSIS OF  DATA ABOUT THE PROBLEM RELATING TO THE MARKETING OF GOODS AND SERVICES “---AMERICAN MARKETING ASSOCIATION.</a:t>
            </a:r>
          </a:p>
          <a:p>
            <a:endParaRPr lang="en-IN" sz="3600" dirty="0"/>
          </a:p>
        </p:txBody>
      </p:sp>
    </p:spTree>
    <p:extLst>
      <p:ext uri="{BB962C8B-B14F-4D97-AF65-F5344CB8AC3E}">
        <p14:creationId xmlns:p14="http://schemas.microsoft.com/office/powerpoint/2010/main" val="379310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Need and Importance of Marketing </a:t>
            </a:r>
            <a:r>
              <a:rPr lang="en-US" b="1" dirty="0" smtClean="0"/>
              <a:t>Research</a:t>
            </a:r>
            <a:r>
              <a:rPr lang="en-US" b="1" dirty="0"/>
              <a:t/>
            </a:r>
            <a:br>
              <a:rPr lang="en-US" b="1" dirty="0"/>
            </a:br>
            <a:endParaRPr lang="en-IN" dirty="0"/>
          </a:p>
        </p:txBody>
      </p:sp>
      <p:sp>
        <p:nvSpPr>
          <p:cNvPr id="3" name="Content Placeholder 2"/>
          <p:cNvSpPr>
            <a:spLocks noGrp="1"/>
          </p:cNvSpPr>
          <p:nvPr>
            <p:ph idx="1"/>
          </p:nvPr>
        </p:nvSpPr>
        <p:spPr>
          <a:xfrm>
            <a:off x="551755" y="2195019"/>
            <a:ext cx="7373045" cy="4206240"/>
          </a:xfrm>
        </p:spPr>
        <p:txBody>
          <a:bodyPr>
            <a:normAutofit/>
          </a:bodyPr>
          <a:lstStyle/>
          <a:p>
            <a:pPr fontAlgn="base"/>
            <a:r>
              <a:rPr lang="en-US" sz="3200" dirty="0"/>
              <a:t>The most important task of a marketer is to get the right product at the right place with the right price to the right person. </a:t>
            </a:r>
          </a:p>
          <a:p>
            <a:pPr fontAlgn="base"/>
            <a:endParaRPr lang="en-US" sz="3200" dirty="0"/>
          </a:p>
          <a:p>
            <a:pPr fontAlgn="base"/>
            <a:r>
              <a:rPr lang="en-US" sz="3200" dirty="0"/>
              <a:t>Besides, it was also necessary to go back and find whether consumer is getting optimum satisfaction, so that consumer remains loyal. </a:t>
            </a:r>
          </a:p>
          <a:p>
            <a:pPr fontAlgn="base"/>
            <a:endParaRPr lang="en-US" sz="3200" dirty="0"/>
          </a:p>
          <a:p>
            <a:pPr fontAlgn="base"/>
            <a:endParaRPr lang="en-US" sz="3200" dirty="0"/>
          </a:p>
        </p:txBody>
      </p:sp>
      <p:pic>
        <p:nvPicPr>
          <p:cNvPr id="2050" name="Picture 2" descr="Download Market Research Methods Png, Transparent Png - uokpl.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3075" y="2092035"/>
            <a:ext cx="4098925" cy="4309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17963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NEEDS AND IMPORTANCE</a:t>
            </a:r>
            <a:endParaRPr lang="en-IN" dirty="0"/>
          </a:p>
        </p:txBody>
      </p:sp>
      <p:sp>
        <p:nvSpPr>
          <p:cNvPr id="10" name="Rectangle 9"/>
          <p:cNvSpPr/>
          <p:nvPr/>
        </p:nvSpPr>
        <p:spPr>
          <a:xfrm>
            <a:off x="720437" y="1809393"/>
            <a:ext cx="5376121" cy="914400"/>
          </a:xfrm>
          <a:prstGeom prst="rect">
            <a:avLst/>
          </a:prstGeom>
          <a:solidFill>
            <a:schemeClr val="accent3"/>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tx1"/>
                </a:solidFill>
              </a:rPr>
              <a:t>1. IDENTIFYING PROBLEM AND OPPORTUNITIES IN THE MARKET:</a:t>
            </a:r>
            <a:endParaRPr lang="en-US" sz="2400" dirty="0">
              <a:solidFill>
                <a:schemeClr val="tx1"/>
              </a:solidFill>
            </a:endParaRPr>
          </a:p>
        </p:txBody>
      </p:sp>
      <p:sp>
        <p:nvSpPr>
          <p:cNvPr id="11" name="Rectangle 10"/>
          <p:cNvSpPr/>
          <p:nvPr/>
        </p:nvSpPr>
        <p:spPr>
          <a:xfrm>
            <a:off x="6613887" y="1852219"/>
            <a:ext cx="5010076" cy="828747"/>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tx1"/>
                </a:solidFill>
              </a:rPr>
              <a:t>2. FORMULATING MARKET STRATEGIES:</a:t>
            </a:r>
            <a:endParaRPr lang="en-US" sz="2400" dirty="0">
              <a:solidFill>
                <a:schemeClr val="tx1"/>
              </a:solidFill>
            </a:endParaRPr>
          </a:p>
        </p:txBody>
      </p:sp>
      <p:sp>
        <p:nvSpPr>
          <p:cNvPr id="12" name="Rectangle 11"/>
          <p:cNvSpPr/>
          <p:nvPr/>
        </p:nvSpPr>
        <p:spPr>
          <a:xfrm>
            <a:off x="720437" y="3116533"/>
            <a:ext cx="5376122" cy="3242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endParaRPr lang="en-US" sz="2400" dirty="0">
              <a:solidFill>
                <a:srgbClr val="7030A0"/>
              </a:solidFill>
            </a:endParaRPr>
          </a:p>
          <a:p>
            <a:pPr fontAlgn="base"/>
            <a:r>
              <a:rPr lang="en-US" sz="2400" dirty="0">
                <a:solidFill>
                  <a:srgbClr val="7030A0"/>
                </a:solidFill>
              </a:rPr>
              <a:t>It helps in identifying new market opportunities for existing and new products. </a:t>
            </a:r>
            <a:endParaRPr lang="en-US" sz="2400" dirty="0" smtClean="0">
              <a:solidFill>
                <a:srgbClr val="7030A0"/>
              </a:solidFill>
            </a:endParaRPr>
          </a:p>
          <a:p>
            <a:pPr fontAlgn="base"/>
            <a:endParaRPr lang="en-US" sz="2400" dirty="0">
              <a:solidFill>
                <a:srgbClr val="7030A0"/>
              </a:solidFill>
            </a:endParaRPr>
          </a:p>
          <a:p>
            <a:pPr fontAlgn="base"/>
            <a:r>
              <a:rPr lang="en-US" sz="2400" dirty="0">
                <a:solidFill>
                  <a:srgbClr val="7030A0"/>
                </a:solidFill>
              </a:rPr>
              <a:t>It provides information on market share, nature of competition, customer satisfaction levels, sales performances and channel of distribution. </a:t>
            </a:r>
          </a:p>
          <a:p>
            <a:endParaRPr lang="en-IN" sz="2400" dirty="0">
              <a:solidFill>
                <a:srgbClr val="7030A0"/>
              </a:solidFill>
            </a:endParaRPr>
          </a:p>
          <a:p>
            <a:endParaRPr lang="en-IN" sz="2400" dirty="0">
              <a:solidFill>
                <a:srgbClr val="7030A0"/>
              </a:solidFill>
            </a:endParaRPr>
          </a:p>
        </p:txBody>
      </p:sp>
      <p:sp>
        <p:nvSpPr>
          <p:cNvPr id="13" name="Rectangle 12"/>
          <p:cNvSpPr/>
          <p:nvPr/>
        </p:nvSpPr>
        <p:spPr>
          <a:xfrm>
            <a:off x="6613887" y="3116533"/>
            <a:ext cx="5010076" cy="3242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sz="2400" dirty="0">
                <a:solidFill>
                  <a:srgbClr val="7030A0"/>
                </a:solidFill>
              </a:rPr>
              <a:t>Manufactures find it difficult to contact customers and control distribution channels. Competition is equally severe. The consumer needs are difficult to predict. </a:t>
            </a:r>
          </a:p>
          <a:p>
            <a:pPr fontAlgn="base"/>
            <a:r>
              <a:rPr lang="en-US" sz="2400" dirty="0">
                <a:solidFill>
                  <a:srgbClr val="7030A0"/>
                </a:solidFill>
              </a:rPr>
              <a:t>The marketing intelligence provided through marketing research helps in framing and implementing the market strategies.</a:t>
            </a:r>
            <a:endParaRPr lang="en-US" sz="2400" dirty="0">
              <a:solidFill>
                <a:srgbClr val="7030A0"/>
              </a:solidFill>
            </a:endParaRPr>
          </a:p>
        </p:txBody>
      </p:sp>
      <p:pic>
        <p:nvPicPr>
          <p:cNvPr id="3076" name="Picture 4" descr="Analytics, business analysis, business report, market research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3323" y="347292"/>
            <a:ext cx="1881211" cy="1445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0646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NEEDS AND IMPORTANCE</a:t>
            </a:r>
            <a:endParaRPr lang="en-IN" dirty="0"/>
          </a:p>
        </p:txBody>
      </p:sp>
      <p:sp>
        <p:nvSpPr>
          <p:cNvPr id="10" name="Rectangle 9"/>
          <p:cNvSpPr/>
          <p:nvPr/>
        </p:nvSpPr>
        <p:spPr>
          <a:xfrm>
            <a:off x="720437" y="1809393"/>
            <a:ext cx="5376121" cy="914400"/>
          </a:xfrm>
          <a:prstGeom prst="rect">
            <a:avLst/>
          </a:prstGeom>
          <a:solidFill>
            <a:schemeClr val="accent3"/>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sz="2400" b="1" dirty="0" smtClean="0"/>
              <a:t>3. DETERMINING CONSUMER NEEDS AND WANTS:</a:t>
            </a:r>
            <a:endParaRPr lang="en-US" sz="2400" dirty="0"/>
          </a:p>
        </p:txBody>
      </p:sp>
      <p:sp>
        <p:nvSpPr>
          <p:cNvPr id="11" name="Rectangle 10"/>
          <p:cNvSpPr/>
          <p:nvPr/>
        </p:nvSpPr>
        <p:spPr>
          <a:xfrm>
            <a:off x="6613887" y="1852219"/>
            <a:ext cx="5010076" cy="828747"/>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t>4. FOR EFFECTIVE COMMUNICATION MIX:</a:t>
            </a:r>
            <a:endParaRPr lang="en-US" sz="2400" dirty="0"/>
          </a:p>
        </p:txBody>
      </p:sp>
      <p:sp>
        <p:nvSpPr>
          <p:cNvPr id="12" name="Rectangle 11"/>
          <p:cNvSpPr/>
          <p:nvPr/>
        </p:nvSpPr>
        <p:spPr>
          <a:xfrm>
            <a:off x="720437" y="2740249"/>
            <a:ext cx="5376122" cy="39278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sz="2400" dirty="0">
                <a:solidFill>
                  <a:srgbClr val="7030A0"/>
                </a:solidFill>
              </a:rPr>
              <a:t>Marketing has become customer-centric. </a:t>
            </a:r>
          </a:p>
          <a:p>
            <a:pPr fontAlgn="base"/>
            <a:r>
              <a:rPr lang="en-US" sz="2400" dirty="0">
                <a:solidFill>
                  <a:srgbClr val="7030A0"/>
                </a:solidFill>
              </a:rPr>
              <a:t>Marketing research helps in collecting information on consumers from structured distribution research and helps in making marketing customer oriented.</a:t>
            </a:r>
            <a:endParaRPr lang="en-US" sz="2400" dirty="0">
              <a:solidFill>
                <a:srgbClr val="7030A0"/>
              </a:solidFill>
            </a:endParaRPr>
          </a:p>
        </p:txBody>
      </p:sp>
      <p:sp>
        <p:nvSpPr>
          <p:cNvPr id="13" name="Rectangle 12"/>
          <p:cNvSpPr/>
          <p:nvPr/>
        </p:nvSpPr>
        <p:spPr>
          <a:xfrm>
            <a:off x="6613887" y="2723793"/>
            <a:ext cx="5010076" cy="39442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sz="2400" dirty="0">
                <a:solidFill>
                  <a:srgbClr val="7030A0"/>
                </a:solidFill>
              </a:rPr>
              <a:t>In an era of micro- rather than mass-marketing, communica­tion plays a vital role. </a:t>
            </a:r>
          </a:p>
          <a:p>
            <a:pPr fontAlgn="base"/>
            <a:r>
              <a:rPr lang="en-US" sz="2400" dirty="0">
                <a:solidFill>
                  <a:srgbClr val="7030A0"/>
                </a:solidFill>
              </a:rPr>
              <a:t>Marketing research uses promotional research to study media mix, adver­tising effectiveness and integrated communication tools. </a:t>
            </a:r>
          </a:p>
          <a:p>
            <a:pPr fontAlgn="base"/>
            <a:r>
              <a:rPr lang="en-US" sz="2400" dirty="0">
                <a:solidFill>
                  <a:srgbClr val="7030A0"/>
                </a:solidFill>
              </a:rPr>
              <a:t>Research on such aspects will help in promoting effectively a company’s product in the market.</a:t>
            </a:r>
          </a:p>
          <a:p>
            <a:endParaRPr lang="en-US" sz="2400" dirty="0">
              <a:solidFill>
                <a:srgbClr val="7030A0"/>
              </a:solidFill>
            </a:endParaRPr>
          </a:p>
        </p:txBody>
      </p:sp>
      <p:pic>
        <p:nvPicPr>
          <p:cNvPr id="8" name="Picture 4" descr="Analytics, business analysis, business report, market research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3323" y="347292"/>
            <a:ext cx="1881211" cy="1445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6034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NEEDS AND IMPORTANCE</a:t>
            </a:r>
            <a:endParaRPr lang="en-IN" dirty="0"/>
          </a:p>
        </p:txBody>
      </p:sp>
      <p:sp>
        <p:nvSpPr>
          <p:cNvPr id="10" name="Rectangle 9"/>
          <p:cNvSpPr/>
          <p:nvPr/>
        </p:nvSpPr>
        <p:spPr>
          <a:xfrm>
            <a:off x="720437" y="1809393"/>
            <a:ext cx="5376121" cy="914400"/>
          </a:xfrm>
          <a:prstGeom prst="rect">
            <a:avLst/>
          </a:prstGeom>
          <a:solidFill>
            <a:schemeClr val="accent3"/>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sz="2400" b="1" dirty="0" smtClean="0"/>
              <a:t>5. IMPROVING SELLING ACTIVITIES:</a:t>
            </a:r>
            <a:endParaRPr lang="en-US" sz="2400" dirty="0"/>
          </a:p>
        </p:txBody>
      </p:sp>
      <p:sp>
        <p:nvSpPr>
          <p:cNvPr id="11" name="Rectangle 10"/>
          <p:cNvSpPr/>
          <p:nvPr/>
        </p:nvSpPr>
        <p:spPr>
          <a:xfrm>
            <a:off x="6613887" y="1852219"/>
            <a:ext cx="5010076" cy="828747"/>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sz="2400" b="1" dirty="0" smtClean="0"/>
              <a:t>6. FOR SALES FORECASTING:</a:t>
            </a:r>
            <a:endParaRPr lang="en-US" sz="2400" dirty="0"/>
          </a:p>
        </p:txBody>
      </p:sp>
      <p:sp>
        <p:nvSpPr>
          <p:cNvPr id="12" name="Rectangle 11"/>
          <p:cNvSpPr/>
          <p:nvPr/>
        </p:nvSpPr>
        <p:spPr>
          <a:xfrm>
            <a:off x="720437" y="3116534"/>
            <a:ext cx="5376122" cy="2798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sz="2400" dirty="0">
                <a:solidFill>
                  <a:srgbClr val="7030A0"/>
                </a:solidFill>
              </a:rPr>
              <a:t>Marketing research in identify­ing sales territories. </a:t>
            </a:r>
          </a:p>
          <a:p>
            <a:pPr fontAlgn="base"/>
            <a:r>
              <a:rPr lang="en-US" sz="2400" dirty="0">
                <a:solidFill>
                  <a:srgbClr val="7030A0"/>
                </a:solidFill>
              </a:rPr>
              <a:t>Such information helps the companies in identifying areas of shortcoming in sales. </a:t>
            </a:r>
          </a:p>
          <a:p>
            <a:pPr fontAlgn="base"/>
            <a:r>
              <a:rPr lang="en-US" sz="2400" dirty="0">
                <a:solidFill>
                  <a:srgbClr val="7030A0"/>
                </a:solidFill>
              </a:rPr>
              <a:t>It also examines alternative methods for distribution of goods</a:t>
            </a:r>
          </a:p>
          <a:p>
            <a:endParaRPr lang="en-US" sz="2400" dirty="0">
              <a:solidFill>
                <a:srgbClr val="7030A0"/>
              </a:solidFill>
            </a:endParaRPr>
          </a:p>
        </p:txBody>
      </p:sp>
      <p:sp>
        <p:nvSpPr>
          <p:cNvPr id="13" name="Rectangle 12"/>
          <p:cNvSpPr/>
          <p:nvPr/>
        </p:nvSpPr>
        <p:spPr>
          <a:xfrm>
            <a:off x="6613887" y="3116534"/>
            <a:ext cx="5010076" cy="2798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sz="2400" dirty="0">
                <a:solidFill>
                  <a:srgbClr val="7030A0"/>
                </a:solidFill>
              </a:rPr>
              <a:t>The most challenging task for any production manager is to keep optimum levels of inventory.</a:t>
            </a:r>
          </a:p>
          <a:p>
            <a:pPr fontAlgn="base"/>
            <a:r>
              <a:rPr lang="en-US" sz="2400" dirty="0">
                <a:solidFill>
                  <a:srgbClr val="7030A0"/>
                </a:solidFill>
              </a:rPr>
              <a:t>Marketing research helps in sales. </a:t>
            </a:r>
          </a:p>
          <a:p>
            <a:pPr fontAlgn="base"/>
            <a:r>
              <a:rPr lang="en-US" sz="2400" dirty="0">
                <a:solidFill>
                  <a:srgbClr val="7030A0"/>
                </a:solidFill>
              </a:rPr>
              <a:t>This can also help in fixing sales quotas and marketing plans.</a:t>
            </a:r>
          </a:p>
          <a:p>
            <a:endParaRPr lang="en-US" sz="2400" dirty="0">
              <a:solidFill>
                <a:srgbClr val="7030A0"/>
              </a:solidFill>
            </a:endParaRPr>
          </a:p>
        </p:txBody>
      </p:sp>
      <p:pic>
        <p:nvPicPr>
          <p:cNvPr id="8" name="Picture 4" descr="Analytics, business analysis, business report, market research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3323" y="347292"/>
            <a:ext cx="1881211" cy="1445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9976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NEEDS AND IMPORTANCE</a:t>
            </a:r>
            <a:endParaRPr lang="en-IN" dirty="0"/>
          </a:p>
        </p:txBody>
      </p:sp>
      <p:sp>
        <p:nvSpPr>
          <p:cNvPr id="10" name="Rectangle 9"/>
          <p:cNvSpPr/>
          <p:nvPr/>
        </p:nvSpPr>
        <p:spPr>
          <a:xfrm>
            <a:off x="720437" y="1809393"/>
            <a:ext cx="5376121" cy="914400"/>
          </a:xfrm>
          <a:prstGeom prst="rect">
            <a:avLst/>
          </a:prstGeom>
          <a:solidFill>
            <a:schemeClr val="accent3"/>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sz="2400" b="1" dirty="0" smtClean="0"/>
              <a:t>7. TO REVITALIZE BRANDS:</a:t>
            </a:r>
            <a:endParaRPr lang="en-US" sz="2400" dirty="0"/>
          </a:p>
        </p:txBody>
      </p:sp>
      <p:sp>
        <p:nvSpPr>
          <p:cNvPr id="11" name="Rectangle 10"/>
          <p:cNvSpPr/>
          <p:nvPr/>
        </p:nvSpPr>
        <p:spPr>
          <a:xfrm>
            <a:off x="6613887" y="1852219"/>
            <a:ext cx="5010076" cy="114419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sz="2400" b="1" dirty="0" smtClean="0"/>
              <a:t>8. TO FACILITATE SMOOTH INTRODUCTION OF NEW PRODUCTS:</a:t>
            </a:r>
            <a:endParaRPr lang="en-US" sz="2400" dirty="0"/>
          </a:p>
        </p:txBody>
      </p:sp>
      <p:sp>
        <p:nvSpPr>
          <p:cNvPr id="12" name="Rectangle 11"/>
          <p:cNvSpPr/>
          <p:nvPr/>
        </p:nvSpPr>
        <p:spPr>
          <a:xfrm>
            <a:off x="720437" y="3116534"/>
            <a:ext cx="5376122" cy="3298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sz="2400" dirty="0">
                <a:solidFill>
                  <a:srgbClr val="7030A0"/>
                </a:solidFill>
              </a:rPr>
              <a:t>Marketing research is used to study and find out the existing brand position. </a:t>
            </a:r>
          </a:p>
          <a:p>
            <a:pPr fontAlgn="base"/>
            <a:r>
              <a:rPr lang="en-US" sz="2400" dirty="0">
                <a:solidFill>
                  <a:srgbClr val="7030A0"/>
                </a:solidFill>
              </a:rPr>
              <a:t>It explores the possibilities of brand extension or prospects of changing existing brand names. </a:t>
            </a:r>
          </a:p>
          <a:p>
            <a:pPr fontAlgn="base"/>
            <a:r>
              <a:rPr lang="en-US" sz="2400" dirty="0">
                <a:solidFill>
                  <a:srgbClr val="7030A0"/>
                </a:solidFill>
              </a:rPr>
              <a:t>Marketing research helps in developing techniques to popularize and retain brand loyalty.</a:t>
            </a:r>
          </a:p>
          <a:p>
            <a:endParaRPr lang="en-US" sz="2400" dirty="0">
              <a:solidFill>
                <a:srgbClr val="7030A0"/>
              </a:solidFill>
            </a:endParaRPr>
          </a:p>
        </p:txBody>
      </p:sp>
      <p:sp>
        <p:nvSpPr>
          <p:cNvPr id="13" name="Rectangle 12"/>
          <p:cNvSpPr/>
          <p:nvPr/>
        </p:nvSpPr>
        <p:spPr>
          <a:xfrm>
            <a:off x="6613887" y="3116534"/>
            <a:ext cx="5010076" cy="3298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sz="2400" dirty="0">
                <a:solidFill>
                  <a:srgbClr val="7030A0"/>
                </a:solidFill>
              </a:rPr>
              <a:t>Marketing research helps in finding out consumer response to new product and develop a suitable marketing mix. </a:t>
            </a:r>
          </a:p>
          <a:p>
            <a:pPr fontAlgn="base"/>
            <a:r>
              <a:rPr lang="en-US" sz="2400" dirty="0">
                <a:solidFill>
                  <a:srgbClr val="7030A0"/>
                </a:solidFill>
              </a:rPr>
              <a:t>It reveals the problems of the customers regarding new products. </a:t>
            </a:r>
          </a:p>
          <a:p>
            <a:pPr fontAlgn="base"/>
            <a:r>
              <a:rPr lang="en-US" sz="2400" dirty="0">
                <a:solidFill>
                  <a:srgbClr val="7030A0"/>
                </a:solidFill>
              </a:rPr>
              <a:t>Thus, it controls the risk involved in introducing a new product</a:t>
            </a:r>
            <a:endParaRPr lang="en-US" sz="2400" dirty="0">
              <a:solidFill>
                <a:srgbClr val="7030A0"/>
              </a:solidFill>
            </a:endParaRPr>
          </a:p>
        </p:txBody>
      </p:sp>
      <p:pic>
        <p:nvPicPr>
          <p:cNvPr id="8" name="Picture 4" descr="Analytics, business analysis, business report, market research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3323" y="347292"/>
            <a:ext cx="1881211" cy="1445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58704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NEEDS AND IMPORTANCE</a:t>
            </a:r>
            <a:endParaRPr lang="en-IN" dirty="0"/>
          </a:p>
        </p:txBody>
      </p:sp>
      <p:sp>
        <p:nvSpPr>
          <p:cNvPr id="10" name="Rectangle 9"/>
          <p:cNvSpPr/>
          <p:nvPr/>
        </p:nvSpPr>
        <p:spPr>
          <a:xfrm>
            <a:off x="720437" y="1809393"/>
            <a:ext cx="5376121" cy="914400"/>
          </a:xfrm>
          <a:prstGeom prst="rect">
            <a:avLst/>
          </a:prstGeom>
          <a:solidFill>
            <a:schemeClr val="accent3"/>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sz="2400" b="1" dirty="0" smtClean="0"/>
              <a:t>9. DETERMINE EXPORT POTENTIALS:</a:t>
            </a:r>
            <a:endParaRPr lang="en-US" sz="2400" dirty="0"/>
          </a:p>
        </p:txBody>
      </p:sp>
      <p:sp>
        <p:nvSpPr>
          <p:cNvPr id="11" name="Rectangle 10"/>
          <p:cNvSpPr/>
          <p:nvPr/>
        </p:nvSpPr>
        <p:spPr>
          <a:xfrm>
            <a:off x="6613887" y="1852219"/>
            <a:ext cx="5010076" cy="828747"/>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sz="2400" b="1" dirty="0" smtClean="0"/>
              <a:t>10. MANAGERIAL DECISION-MAKING:</a:t>
            </a:r>
            <a:endParaRPr lang="en-US" sz="2400" dirty="0"/>
          </a:p>
        </p:txBody>
      </p:sp>
      <p:sp>
        <p:nvSpPr>
          <p:cNvPr id="12" name="Rectangle 11"/>
          <p:cNvSpPr/>
          <p:nvPr/>
        </p:nvSpPr>
        <p:spPr>
          <a:xfrm>
            <a:off x="720437" y="3116533"/>
            <a:ext cx="5376122" cy="33124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sz="2400" dirty="0">
                <a:solidFill>
                  <a:srgbClr val="7030A0"/>
                </a:solidFill>
              </a:rPr>
              <a:t>Marketing research helps in conducting market survey for export. </a:t>
            </a:r>
          </a:p>
          <a:p>
            <a:pPr fontAlgn="base"/>
            <a:r>
              <a:rPr lang="en-US" sz="2400" dirty="0">
                <a:solidFill>
                  <a:srgbClr val="7030A0"/>
                </a:solidFill>
              </a:rPr>
              <a:t>It collects information on marketing environ­ment prevailing in a country. </a:t>
            </a:r>
          </a:p>
          <a:p>
            <a:pPr fontAlgn="base"/>
            <a:r>
              <a:rPr lang="en-US" sz="2400" dirty="0">
                <a:solidFill>
                  <a:srgbClr val="7030A0"/>
                </a:solidFill>
              </a:rPr>
              <a:t>By collecting data on consumers from different countries, it indicates export potentials.</a:t>
            </a:r>
            <a:endParaRPr lang="en-US" sz="2400" dirty="0">
              <a:solidFill>
                <a:srgbClr val="7030A0"/>
              </a:solidFill>
            </a:endParaRPr>
          </a:p>
        </p:txBody>
      </p:sp>
      <p:sp>
        <p:nvSpPr>
          <p:cNvPr id="13" name="Rectangle 12"/>
          <p:cNvSpPr/>
          <p:nvPr/>
        </p:nvSpPr>
        <p:spPr>
          <a:xfrm>
            <a:off x="6613887" y="3116533"/>
            <a:ext cx="5010076" cy="33124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sz="2400" dirty="0">
                <a:solidFill>
                  <a:srgbClr val="7030A0"/>
                </a:solidFill>
              </a:rPr>
              <a:t>Marketing research supplies relevant, up-to-date and accurate data to the decision-makers. </a:t>
            </a:r>
          </a:p>
          <a:p>
            <a:pPr fontAlgn="base"/>
            <a:r>
              <a:rPr lang="en-US" sz="2400" dirty="0">
                <a:solidFill>
                  <a:srgbClr val="7030A0"/>
                </a:solidFill>
              </a:rPr>
              <a:t>Managers need up-to-date information to access customer needs and wants, market situation, technological change and extent of competition.</a:t>
            </a:r>
          </a:p>
          <a:p>
            <a:endParaRPr lang="en-US" sz="2400" dirty="0">
              <a:solidFill>
                <a:srgbClr val="7030A0"/>
              </a:solidFill>
            </a:endParaRPr>
          </a:p>
        </p:txBody>
      </p:sp>
      <p:pic>
        <p:nvPicPr>
          <p:cNvPr id="8" name="Picture 4" descr="Analytics, business analysis, business report, market research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3323" y="347292"/>
            <a:ext cx="1881211" cy="1445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441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emplate>TM03090430[[fn=Banded]]</Template>
  <TotalTime>502</TotalTime>
  <Words>1040</Words>
  <Application>Microsoft Office PowerPoint</Application>
  <PresentationFormat>Widescreen</PresentationFormat>
  <Paragraphs>100</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Corbel</vt:lpstr>
      <vt:lpstr>Wingdings</vt:lpstr>
      <vt:lpstr>Banded</vt:lpstr>
      <vt:lpstr>Need and Importance of Marketing Research </vt:lpstr>
      <vt:lpstr>INTRODCUTION</vt:lpstr>
      <vt:lpstr>WHAT IS MARKETING RESEARCH</vt:lpstr>
      <vt:lpstr>Need and Importance of Marketing Research </vt:lpstr>
      <vt:lpstr>NEEDS AND IMPORTANCE</vt:lpstr>
      <vt:lpstr>NEEDS AND IMPORTANCE</vt:lpstr>
      <vt:lpstr>NEEDS AND IMPORTANCE</vt:lpstr>
      <vt:lpstr>NEEDS AND IMPORTANCE</vt:lpstr>
      <vt:lpstr>NEEDS AND IMPORTANCE</vt:lpstr>
      <vt:lpstr>Determinants of foreign market selection</vt:lpstr>
      <vt:lpstr> External Factors</vt:lpstr>
      <vt:lpstr> External Factors</vt:lpstr>
      <vt:lpstr> External Factors</vt:lpstr>
      <vt:lpstr>           Internal Factors:</vt:lpstr>
      <vt:lpstr>PowerPoint Presentation</vt:lpstr>
      <vt:lpstr>Flexibility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Need and Importance of Marketing Research!</dc:title>
  <dc:creator>hasim khan</dc:creator>
  <cp:lastModifiedBy>hasim khan</cp:lastModifiedBy>
  <cp:revision>11</cp:revision>
  <dcterms:created xsi:type="dcterms:W3CDTF">2020-08-10T19:06:23Z</dcterms:created>
  <dcterms:modified xsi:type="dcterms:W3CDTF">2020-08-11T03:28:32Z</dcterms:modified>
</cp:coreProperties>
</file>