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56" r:id="rId2"/>
    <p:sldId id="257" r:id="rId3"/>
    <p:sldId id="258" r:id="rId4"/>
    <p:sldId id="287" r:id="rId5"/>
    <p:sldId id="289" r:id="rId6"/>
    <p:sldId id="288" r:id="rId7"/>
    <p:sldId id="286" r:id="rId8"/>
    <p:sldId id="285" r:id="rId9"/>
    <p:sldId id="280" r:id="rId10"/>
    <p:sldId id="271" r:id="rId11"/>
    <p:sldId id="274" r:id="rId12"/>
    <p:sldId id="283" r:id="rId13"/>
    <p:sldId id="281" r:id="rId14"/>
    <p:sldId id="273" r:id="rId15"/>
    <p:sldId id="275" r:id="rId16"/>
    <p:sldId id="276" r:id="rId17"/>
    <p:sldId id="277" r:id="rId18"/>
    <p:sldId id="278" r:id="rId19"/>
    <p:sldId id="279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BEE091E-BA80-4814-BFD2-FBCB265FBC0D}" type="datetimeFigureOut">
              <a:rPr lang="en-IN" smtClean="0"/>
              <a:t>11-09-2020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D5046CC-2456-46DF-8D87-FB66824D4D33}" type="slidenum">
              <a:rPr lang="en-IN" smtClean="0"/>
              <a:t>‹#›</a:t>
            </a:fld>
            <a:endParaRPr lang="en-IN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E091E-BA80-4814-BFD2-FBCB265FBC0D}" type="datetimeFigureOut">
              <a:rPr lang="en-IN" smtClean="0"/>
              <a:t>11-09-2020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046CC-2456-46DF-8D87-FB66824D4D33}" type="slidenum">
              <a:rPr lang="en-IN" smtClean="0"/>
              <a:t>‹#›</a:t>
            </a:fld>
            <a:endParaRPr lang="en-IN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E091E-BA80-4814-BFD2-FBCB265FBC0D}" type="datetimeFigureOut">
              <a:rPr lang="en-IN" smtClean="0"/>
              <a:t>11-09-2020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046CC-2456-46DF-8D87-FB66824D4D33}" type="slidenum">
              <a:rPr lang="en-IN" smtClean="0"/>
              <a:t>‹#›</a:t>
            </a:fld>
            <a:endParaRPr lang="en-IN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E091E-BA80-4814-BFD2-FBCB265FBC0D}" type="datetimeFigureOut">
              <a:rPr lang="en-IN" smtClean="0"/>
              <a:t>11-09-2020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046CC-2456-46DF-8D87-FB66824D4D33}" type="slidenum">
              <a:rPr lang="en-IN" smtClean="0"/>
              <a:t>‹#›</a:t>
            </a:fld>
            <a:endParaRPr lang="en-IN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E091E-BA80-4814-BFD2-FBCB265FBC0D}" type="datetimeFigureOut">
              <a:rPr lang="en-IN" smtClean="0"/>
              <a:t>11-09-2020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046CC-2456-46DF-8D87-FB66824D4D33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E091E-BA80-4814-BFD2-FBCB265FBC0D}" type="datetimeFigureOut">
              <a:rPr lang="en-IN" smtClean="0"/>
              <a:t>11-09-2020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046CC-2456-46DF-8D87-FB66824D4D33}" type="slidenum">
              <a:rPr lang="en-IN" smtClean="0"/>
              <a:t>‹#›</a:t>
            </a:fld>
            <a:endParaRPr lang="en-IN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E091E-BA80-4814-BFD2-FBCB265FBC0D}" type="datetimeFigureOut">
              <a:rPr lang="en-IN" smtClean="0"/>
              <a:t>11-09-2020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046CC-2456-46DF-8D87-FB66824D4D33}" type="slidenum">
              <a:rPr lang="en-IN" smtClean="0"/>
              <a:t>‹#›</a:t>
            </a:fld>
            <a:endParaRPr lang="en-IN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E091E-BA80-4814-BFD2-FBCB265FBC0D}" type="datetimeFigureOut">
              <a:rPr lang="en-IN" smtClean="0"/>
              <a:t>11-09-2020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046CC-2456-46DF-8D87-FB66824D4D33}" type="slidenum">
              <a:rPr lang="en-IN" smtClean="0"/>
              <a:t>‹#›</a:t>
            </a:fld>
            <a:endParaRPr lang="en-IN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E091E-BA80-4814-BFD2-FBCB265FBC0D}" type="datetimeFigureOut">
              <a:rPr lang="en-IN" smtClean="0"/>
              <a:t>11-09-2020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046CC-2456-46DF-8D87-FB66824D4D3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E091E-BA80-4814-BFD2-FBCB265FBC0D}" type="datetimeFigureOut">
              <a:rPr lang="en-IN" smtClean="0"/>
              <a:t>11-09-2020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046CC-2456-46DF-8D87-FB66824D4D3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E091E-BA80-4814-BFD2-FBCB265FBC0D}" type="datetimeFigureOut">
              <a:rPr lang="en-IN" smtClean="0"/>
              <a:t>11-09-2020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046CC-2456-46DF-8D87-FB66824D4D3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BEE091E-BA80-4814-BFD2-FBCB265FBC0D}" type="datetimeFigureOut">
              <a:rPr lang="en-IN" smtClean="0"/>
              <a:t>11-09-2020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D5046CC-2456-46DF-8D87-FB66824D4D33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908720"/>
            <a:ext cx="6777318" cy="2210999"/>
          </a:xfrm>
        </p:spPr>
        <p:txBody>
          <a:bodyPr/>
          <a:lstStyle/>
          <a:p>
            <a:r>
              <a:rPr lang="en-IN" sz="4400" dirty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SECURITY ANALYSIS &amp; PORTFOLIO MANAGEMENT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buClr>
                <a:srgbClr val="31B6FD"/>
              </a:buClr>
              <a:buSzPct val="100000"/>
            </a:pPr>
            <a:r>
              <a:rPr lang="en-IN" sz="4400" dirty="0"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MODULE </a:t>
            </a:r>
            <a:r>
              <a:rPr lang="en-IN" sz="4400" dirty="0" smtClean="0"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lang="en-IN" sz="4400" dirty="0">
              <a:solidFill>
                <a:srgbClr val="FFFF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32692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3" y="2248347"/>
            <a:ext cx="8784976" cy="4493021"/>
          </a:xfrm>
        </p:spPr>
        <p:txBody>
          <a:bodyPr/>
          <a:lstStyle/>
          <a:p>
            <a:endParaRPr lang="en-IN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endParaRPr lang="en-IN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endParaRPr lang="en-IN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Feasible set of portfolio is defined as a possible set of investment chosen from the available alternatives within the limit of the investor’s capital resources, risk tolerance &amp; investment objective.</a:t>
            </a:r>
          </a:p>
          <a:p>
            <a:pPr algn="just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Each feasible portfolio has its own risk and reward profile and its not necessarily an efficient portfolio. </a:t>
            </a:r>
          </a:p>
          <a:p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3600" dirty="0" smtClean="0">
                <a:latin typeface="Times New Roman" pitchFamily="18" charset="0"/>
                <a:cs typeface="Times New Roman" pitchFamily="18" charset="0"/>
              </a:rPr>
              <a:t>FEASIBLE SET OF PORTFOLIO</a:t>
            </a:r>
            <a:endParaRPr lang="en-IN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276872"/>
            <a:ext cx="6264695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0460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7504" y="2248347"/>
            <a:ext cx="8856983" cy="3844949"/>
          </a:xfrm>
        </p:spPr>
        <p:txBody>
          <a:bodyPr>
            <a:normAutofit/>
          </a:bodyPr>
          <a:lstStyle/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Markowitz approach determines for the investor the efficient set of portfolio through important variables </a:t>
            </a:r>
            <a:r>
              <a:rPr lang="en-IN" dirty="0" err="1" smtClean="0">
                <a:latin typeface="Times New Roman" pitchFamily="18" charset="0"/>
                <a:cs typeface="Times New Roman" pitchFamily="18" charset="0"/>
              </a:rPr>
              <a:t>i.e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 return , standard deviation and coefficient correlation.</a:t>
            </a:r>
          </a:p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Through this method the investors can ,with the case of computer , find out the efficient set of portfolio by finding out the trade-off between risk and return.</a:t>
            </a:r>
          </a:p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According to this theory, the effects  of  one security purchase over the effect of the other security purchase  are taken into consideration and then the results are evaluated.</a:t>
            </a:r>
          </a:p>
          <a:p>
            <a:endParaRPr lang="en-IN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3600" dirty="0" smtClean="0">
                <a:latin typeface="Times New Roman" pitchFamily="18" charset="0"/>
                <a:cs typeface="Times New Roman" pitchFamily="18" charset="0"/>
              </a:rPr>
              <a:t>MARKOWITZ MODEL</a:t>
            </a:r>
            <a:endParaRPr lang="en-IN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69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3600" dirty="0">
                <a:solidFill>
                  <a:srgbClr val="895D1D"/>
                </a:solidFill>
                <a:latin typeface="Times New Roman" pitchFamily="18" charset="0"/>
                <a:cs typeface="Times New Roman" pitchFamily="18" charset="0"/>
              </a:rPr>
              <a:t>MARKOWITZ MODEL</a:t>
            </a:r>
            <a:endParaRPr lang="en-IN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060848"/>
            <a:ext cx="9036496" cy="4680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548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7505" y="2248347"/>
            <a:ext cx="5184576" cy="4493021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The efficient frontier is the set of optimal portfolios that offers the highest expected return for a defined level of risk or the lowest risk for a given level of expected return.</a:t>
            </a:r>
          </a:p>
          <a:p>
            <a:pPr algn="just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Portfolio that lie below the efficient frontier are sub-optimal, because they do not provide enough return for the level of risk.</a:t>
            </a:r>
          </a:p>
          <a:p>
            <a:pPr lvl="0" algn="just">
              <a:buClr>
                <a:srgbClr val="873624"/>
              </a:buClr>
            </a:pPr>
            <a:r>
              <a:rPr lang="en-IN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cs typeface="Times New Roman" pitchFamily="18" charset="0"/>
              </a:rPr>
              <a:t>Portfolio that cluster to the right of the efficient </a:t>
            </a:r>
            <a:r>
              <a:rPr lang="en-IN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cs typeface="Times New Roman" pitchFamily="18" charset="0"/>
              </a:rPr>
              <a:t>frontier </a:t>
            </a:r>
            <a:r>
              <a:rPr lang="en-IN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cs typeface="Times New Roman" pitchFamily="18" charset="0"/>
              </a:rPr>
              <a:t>are also sub-optimal</a:t>
            </a:r>
            <a:r>
              <a:rPr lang="en-IN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cs typeface="Times New Roman" pitchFamily="18" charset="0"/>
              </a:rPr>
              <a:t>, because </a:t>
            </a:r>
            <a:r>
              <a:rPr lang="en-IN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cs typeface="Times New Roman" pitchFamily="18" charset="0"/>
              </a:rPr>
              <a:t>they have higher level of risk for the defined rate return.</a:t>
            </a:r>
            <a:endParaRPr lang="en-IN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3600" dirty="0">
                <a:solidFill>
                  <a:srgbClr val="895D1D"/>
                </a:solidFill>
                <a:latin typeface="Times New Roman" pitchFamily="18" charset="0"/>
                <a:cs typeface="Times New Roman" pitchFamily="18" charset="0"/>
              </a:rPr>
              <a:t>EFFICIENT SET OF PORTFOLIO</a:t>
            </a:r>
            <a:endParaRPr lang="en-IN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6"/>
          <a:stretch/>
        </p:blipFill>
        <p:spPr bwMode="auto">
          <a:xfrm>
            <a:off x="5508104" y="3140968"/>
            <a:ext cx="3316287" cy="212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4892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7504" y="2248347"/>
            <a:ext cx="5616624" cy="4493021"/>
          </a:xfrm>
        </p:spPr>
        <p:txBody>
          <a:bodyPr/>
          <a:lstStyle/>
          <a:p>
            <a:pPr algn="just"/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The portfolio selection problem is really the process of delineating the efficient portfolios and then selecting the best portfolio from the set.</a:t>
            </a:r>
          </a:p>
          <a:p>
            <a:pPr algn="just"/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The selection of optimal portfolio depends on the investors risk, aversion, or conversely on his risk tolerance.</a:t>
            </a:r>
          </a:p>
          <a:p>
            <a:pPr algn="just"/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This can be graphically represented through a series of risk return utility curve or indifference curves.</a:t>
            </a:r>
          </a:p>
          <a:p>
            <a:pPr algn="just"/>
            <a:r>
              <a:rPr lang="en-IN" sz="2200" dirty="0" smtClean="0">
                <a:latin typeface="Times New Roman" pitchFamily="18" charset="0"/>
                <a:cs typeface="Times New Roman" pitchFamily="18" charset="0"/>
              </a:rPr>
              <a:t>Each curve represent different combinations of risk and return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3600" dirty="0" smtClean="0">
                <a:latin typeface="Times New Roman" pitchFamily="18" charset="0"/>
                <a:cs typeface="Times New Roman" pitchFamily="18" charset="0"/>
              </a:rPr>
              <a:t>SELECTION OF OPTIMAL PORTFOLIO</a:t>
            </a:r>
            <a:endParaRPr lang="en-IN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942545"/>
            <a:ext cx="3059832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1767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520" y="2132856"/>
            <a:ext cx="8640960" cy="3877815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3600" dirty="0" smtClean="0">
                <a:latin typeface="Times New Roman" pitchFamily="18" charset="0"/>
                <a:cs typeface="Times New Roman" pitchFamily="18" charset="0"/>
              </a:rPr>
              <a:t>LIMITATIONS OF MARKOWITZ MODEL</a:t>
            </a:r>
            <a:endParaRPr lang="en-IN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143999" cy="52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2408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2" y="2248347"/>
            <a:ext cx="8784975" cy="4493021"/>
          </a:xfrm>
        </p:spPr>
        <p:txBody>
          <a:bodyPr>
            <a:normAutofit/>
          </a:bodyPr>
          <a:lstStyle/>
          <a:p>
            <a:pPr algn="just"/>
            <a:endParaRPr lang="en-IN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8490" y="260648"/>
            <a:ext cx="7756263" cy="1363758"/>
          </a:xfrm>
        </p:spPr>
        <p:txBody>
          <a:bodyPr/>
          <a:lstStyle/>
          <a:p>
            <a:r>
              <a:rPr lang="en-IN" sz="3200" dirty="0" smtClean="0">
                <a:latin typeface="Times New Roman" pitchFamily="18" charset="0"/>
                <a:cs typeface="Times New Roman" pitchFamily="18" charset="0"/>
              </a:rPr>
              <a:t>MEASURING SECURITY RETURN AND PORTFOLIO RETURN UNDER SINGLE INDEX MODEL</a:t>
            </a:r>
            <a:endParaRPr lang="en-IN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236296" y="3573016"/>
            <a:ext cx="1440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2855"/>
            <a:ext cx="9144000" cy="456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9719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520" y="2248347"/>
            <a:ext cx="8712967" cy="4421013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3600" dirty="0" smtClean="0">
                <a:latin typeface="Times New Roman" pitchFamily="18" charset="0"/>
                <a:cs typeface="Times New Roman" pitchFamily="18" charset="0"/>
              </a:rPr>
              <a:t>RISK UNDER SINGLE INDEX MODEL</a:t>
            </a:r>
            <a:endParaRPr lang="en-IN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04864"/>
            <a:ext cx="8928992" cy="4418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3031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7504" y="2248347"/>
            <a:ext cx="8784975" cy="4349005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3600" dirty="0" smtClean="0">
                <a:latin typeface="Times New Roman" pitchFamily="18" charset="0"/>
                <a:cs typeface="Times New Roman" pitchFamily="18" charset="0"/>
              </a:rPr>
              <a:t>MULTI INDEX MODEL</a:t>
            </a:r>
            <a:endParaRPr lang="en-IN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4864"/>
            <a:ext cx="9144000" cy="4653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3637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7312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060848"/>
            <a:ext cx="5544616" cy="4680520"/>
          </a:xfrm>
        </p:spPr>
        <p:txBody>
          <a:bodyPr/>
          <a:lstStyle/>
          <a:p>
            <a:pPr algn="just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In terms of securities, a portfolio analysis is one in which the investment portfolio is checked, in order to optimise the allocation of holdings. </a:t>
            </a:r>
          </a:p>
          <a:p>
            <a:pPr algn="just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Portfolio Analysis is the process of reviewing or assessing the elements of the entire portfolio of securities or products in a business.</a:t>
            </a:r>
          </a:p>
          <a:p>
            <a:pPr algn="just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The analysis also helps in proper resource/asset allocation  to different elements  in the portfolio.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8490" y="404664"/>
            <a:ext cx="7756263" cy="1219742"/>
          </a:xfrm>
        </p:spPr>
        <p:txBody>
          <a:bodyPr/>
          <a:lstStyle/>
          <a:p>
            <a:r>
              <a:rPr lang="en-IN" sz="3600" dirty="0" smtClean="0">
                <a:latin typeface="Times New Roman" pitchFamily="18" charset="0"/>
                <a:cs typeface="Times New Roman" pitchFamily="18" charset="0"/>
              </a:rPr>
              <a:t>PORTFOLIO ANALYSIS- MEANING</a:t>
            </a:r>
            <a:endParaRPr lang="en-IN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420888"/>
            <a:ext cx="3096344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8796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8" y="2248347"/>
            <a:ext cx="8640959" cy="4421013"/>
          </a:xfrm>
        </p:spPr>
        <p:txBody>
          <a:bodyPr/>
          <a:lstStyle/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Return </a:t>
            </a:r>
          </a:p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Risk</a:t>
            </a:r>
          </a:p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Liquidity</a:t>
            </a:r>
          </a:p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Tax benefits</a:t>
            </a:r>
          </a:p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Convenience</a:t>
            </a:r>
          </a:p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Safety</a:t>
            </a:r>
          </a:p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Growth</a:t>
            </a:r>
          </a:p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Marketability</a:t>
            </a:r>
          </a:p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Purchasing power stability</a:t>
            </a:r>
          </a:p>
          <a:p>
            <a:endParaRPr lang="en-IN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IN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3600" dirty="0" smtClean="0">
                <a:solidFill>
                  <a:srgbClr val="895D1D"/>
                </a:solidFill>
                <a:latin typeface="Times New Roman" pitchFamily="18" charset="0"/>
                <a:cs typeface="Times New Roman" pitchFamily="18" charset="0"/>
              </a:rPr>
              <a:t>COMPONENTS OF PORTFOLIO ANALYSIS</a:t>
            </a:r>
            <a:endParaRPr lang="en-IN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348880"/>
            <a:ext cx="3524250" cy="371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482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  <a:p>
            <a:endParaRPr lang="en-IN" dirty="0" smtClean="0"/>
          </a:p>
          <a:p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3600" dirty="0" smtClean="0">
                <a:latin typeface="Times New Roman" pitchFamily="18" charset="0"/>
                <a:cs typeface="Times New Roman" pitchFamily="18" charset="0"/>
              </a:rPr>
              <a:t>STANDARD DEVIATION</a:t>
            </a:r>
            <a:endParaRPr lang="en-IN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76872"/>
            <a:ext cx="8820472" cy="4450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5361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To calculate the beta of a security, the covariance between the return of the security and return of the market must be known, as well as the variance of the market returns.</a:t>
            </a:r>
          </a:p>
          <a:p>
            <a:pPr algn="just">
              <a:lnSpc>
                <a:spcPct val="150000"/>
              </a:lnSpc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Covariance measures how two stocks move together.</a:t>
            </a:r>
          </a:p>
          <a:p>
            <a:pPr algn="just">
              <a:lnSpc>
                <a:spcPct val="150000"/>
              </a:lnSpc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Covariance is used to measure the correlation in price moves of two different stocks.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3600" dirty="0" smtClean="0">
                <a:latin typeface="Times New Roman" pitchFamily="18" charset="0"/>
                <a:cs typeface="Times New Roman" pitchFamily="18" charset="0"/>
              </a:rPr>
              <a:t>CO-VARIANCE</a:t>
            </a:r>
            <a:endParaRPr lang="en-IN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51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536" y="2708920"/>
            <a:ext cx="8424935" cy="2592288"/>
          </a:xfrm>
        </p:spPr>
        <p:txBody>
          <a:bodyPr/>
          <a:lstStyle/>
          <a:p>
            <a:pPr algn="just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Beta is important because it measures the risk of an investment that cannot be reduced by diversification.</a:t>
            </a:r>
          </a:p>
          <a:p>
            <a:pPr algn="just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In the CAPM beta risk is the only kind of risk for which investors should receive an expected return higher than the risk- free rate of interest.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8490" y="476672"/>
            <a:ext cx="7756263" cy="1147734"/>
          </a:xfrm>
        </p:spPr>
        <p:txBody>
          <a:bodyPr/>
          <a:lstStyle/>
          <a:p>
            <a:r>
              <a:rPr lang="en-IN" sz="3600" dirty="0" smtClean="0">
                <a:latin typeface="Times New Roman" pitchFamily="18" charset="0"/>
                <a:cs typeface="Times New Roman" pitchFamily="18" charset="0"/>
              </a:rPr>
              <a:t>BETA</a:t>
            </a:r>
            <a:endParaRPr lang="en-IN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319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4800" dirty="0" smtClean="0">
                <a:latin typeface="Times New Roman" pitchFamily="18" charset="0"/>
                <a:cs typeface="Times New Roman" pitchFamily="18" charset="0"/>
              </a:rPr>
              <a:t>RISK RETURN TRADE OFF</a:t>
            </a:r>
            <a:endParaRPr lang="en-IN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247900"/>
            <a:ext cx="8568952" cy="4277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7441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Risk Return Trade Of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5712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2" y="2060849"/>
            <a:ext cx="8784975" cy="4680520"/>
          </a:xfrm>
        </p:spPr>
        <p:txBody>
          <a:bodyPr>
            <a:normAutofit/>
          </a:bodyPr>
          <a:lstStyle/>
          <a:p>
            <a:pPr algn="just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The process of finding the optimal portfolio is described as portfolio selection</a:t>
            </a:r>
          </a:p>
          <a:p>
            <a:pPr algn="just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Portfolio selection involves collection of risky assets combined with different weights to provide an acceptable trade-off between return and risk to an investor.</a:t>
            </a:r>
          </a:p>
          <a:p>
            <a:pPr marL="0" indent="0">
              <a:buNone/>
            </a:pPr>
            <a:endParaRPr lang="en-IN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3600" dirty="0" smtClean="0">
                <a:latin typeface="Times New Roman" pitchFamily="18" charset="0"/>
                <a:cs typeface="Times New Roman" pitchFamily="18" charset="0"/>
              </a:rPr>
              <a:t>PORTFOLIO SELECTION-MEANING</a:t>
            </a:r>
            <a:endParaRPr lang="en-IN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149080"/>
            <a:ext cx="2664296" cy="2327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000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734</TotalTime>
  <Words>565</Words>
  <Application>Microsoft Office PowerPoint</Application>
  <PresentationFormat>On-screen Show (4:3)</PresentationFormat>
  <Paragraphs>58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Hardcover</vt:lpstr>
      <vt:lpstr>SECURITY ANALYSIS &amp; PORTFOLIO MANAGEMENT</vt:lpstr>
      <vt:lpstr>PORTFOLIO ANALYSIS- MEANING</vt:lpstr>
      <vt:lpstr>COMPONENTS OF PORTFOLIO ANALYSIS</vt:lpstr>
      <vt:lpstr>STANDARD DEVIATION</vt:lpstr>
      <vt:lpstr>CO-VARIANCE</vt:lpstr>
      <vt:lpstr>BETA</vt:lpstr>
      <vt:lpstr>RISK RETURN TRADE OFF</vt:lpstr>
      <vt:lpstr>PowerPoint Presentation</vt:lpstr>
      <vt:lpstr>PORTFOLIO SELECTION-MEANING</vt:lpstr>
      <vt:lpstr>FEASIBLE SET OF PORTFOLIO</vt:lpstr>
      <vt:lpstr>MARKOWITZ MODEL</vt:lpstr>
      <vt:lpstr>MARKOWITZ MODEL</vt:lpstr>
      <vt:lpstr>EFFICIENT SET OF PORTFOLIO</vt:lpstr>
      <vt:lpstr>SELECTION OF OPTIMAL PORTFOLIO</vt:lpstr>
      <vt:lpstr>LIMITATIONS OF MARKOWITZ MODEL</vt:lpstr>
      <vt:lpstr>MEASURING SECURITY RETURN AND PORTFOLIO RETURN UNDER SINGLE INDEX MODEL</vt:lpstr>
      <vt:lpstr>RISK UNDER SINGLE INDEX MODEL</vt:lpstr>
      <vt:lpstr>MULTI INDEX MODEL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SECURITY ANALYSIS &amp; PORTFOLIO MANAGEMENT</dc:title>
  <dc:creator>Windows User</dc:creator>
  <cp:lastModifiedBy>Dell</cp:lastModifiedBy>
  <cp:revision>52</cp:revision>
  <dcterms:created xsi:type="dcterms:W3CDTF">2020-06-11T13:55:54Z</dcterms:created>
  <dcterms:modified xsi:type="dcterms:W3CDTF">2020-09-11T02:08:48Z</dcterms:modified>
</cp:coreProperties>
</file>