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4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 /><Relationship Id="rId3" Type="http://schemas.openxmlformats.org/officeDocument/2006/relationships/slide" Target="slides/slide2.xml" /><Relationship Id="rId7" Type="http://schemas.openxmlformats.org/officeDocument/2006/relationships/slide" Target="slides/slide6.xml" /><Relationship Id="rId2" Type="http://schemas.openxmlformats.org/officeDocument/2006/relationships/slide" Target="slides/slide1.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tableStyles" Target="tableStyles.xml" /><Relationship Id="rId5" Type="http://schemas.openxmlformats.org/officeDocument/2006/relationships/slide" Target="slides/slide4.xml" /><Relationship Id="rId10" Type="http://schemas.openxmlformats.org/officeDocument/2006/relationships/theme" Target="theme/theme1.xml" /><Relationship Id="rId4" Type="http://schemas.openxmlformats.org/officeDocument/2006/relationships/slide" Target="slides/slide3.xml" /><Relationship Id="rId9" Type="http://schemas.openxmlformats.org/officeDocument/2006/relationships/viewProps" Target="viewProps.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F7AB26-2E51-46AE-AFFA-20CB0330D61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9B029384-3D0D-4ECB-A046-1D06B74BB60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F7A99041-613A-4B62-8F21-38E5DD034A0F}"/>
              </a:ext>
            </a:extLst>
          </p:cNvPr>
          <p:cNvSpPr>
            <a:spLocks noGrp="1"/>
          </p:cNvSpPr>
          <p:nvPr>
            <p:ph type="dt" sz="half" idx="10"/>
          </p:nvPr>
        </p:nvSpPr>
        <p:spPr/>
        <p:txBody>
          <a:bodyPr/>
          <a:lstStyle/>
          <a:p>
            <a:fld id="{C01DF716-39A2-4797-8752-342ED9CD60FD}" type="datetimeFigureOut">
              <a:rPr lang="en-IN" smtClean="0"/>
              <a:t>26-11-2020</a:t>
            </a:fld>
            <a:endParaRPr lang="en-IN"/>
          </a:p>
        </p:txBody>
      </p:sp>
      <p:sp>
        <p:nvSpPr>
          <p:cNvPr id="5" name="Footer Placeholder 4">
            <a:extLst>
              <a:ext uri="{FF2B5EF4-FFF2-40B4-BE49-F238E27FC236}">
                <a16:creationId xmlns:a16="http://schemas.microsoft.com/office/drawing/2014/main" id="{913C0F77-D729-46C4-9559-616063F7E6E2}"/>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F52475E6-41CC-43CD-A9AC-0470A2731065}"/>
              </a:ext>
            </a:extLst>
          </p:cNvPr>
          <p:cNvSpPr>
            <a:spLocks noGrp="1"/>
          </p:cNvSpPr>
          <p:nvPr>
            <p:ph type="sldNum" sz="quarter" idx="12"/>
          </p:nvPr>
        </p:nvSpPr>
        <p:spPr/>
        <p:txBody>
          <a:bodyPr/>
          <a:lstStyle/>
          <a:p>
            <a:fld id="{91AC0D19-2E19-4D34-AF7E-7170BEC84A05}" type="slidenum">
              <a:rPr lang="en-IN" smtClean="0"/>
              <a:t>‹#›</a:t>
            </a:fld>
            <a:endParaRPr lang="en-IN"/>
          </a:p>
        </p:txBody>
      </p:sp>
    </p:spTree>
    <p:extLst>
      <p:ext uri="{BB962C8B-B14F-4D97-AF65-F5344CB8AC3E}">
        <p14:creationId xmlns:p14="http://schemas.microsoft.com/office/powerpoint/2010/main" val="3961345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557B09-9260-42FF-BBF6-C8543063FD65}"/>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92D0971E-98F6-4A98-A9F3-0EFE3CFEF0B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23433B49-E6E1-4231-942C-D1BF1643584E}"/>
              </a:ext>
            </a:extLst>
          </p:cNvPr>
          <p:cNvSpPr>
            <a:spLocks noGrp="1"/>
          </p:cNvSpPr>
          <p:nvPr>
            <p:ph type="dt" sz="half" idx="10"/>
          </p:nvPr>
        </p:nvSpPr>
        <p:spPr/>
        <p:txBody>
          <a:bodyPr/>
          <a:lstStyle/>
          <a:p>
            <a:fld id="{C01DF716-39A2-4797-8752-342ED9CD60FD}" type="datetimeFigureOut">
              <a:rPr lang="en-IN" smtClean="0"/>
              <a:t>26-11-2020</a:t>
            </a:fld>
            <a:endParaRPr lang="en-IN"/>
          </a:p>
        </p:txBody>
      </p:sp>
      <p:sp>
        <p:nvSpPr>
          <p:cNvPr id="5" name="Footer Placeholder 4">
            <a:extLst>
              <a:ext uri="{FF2B5EF4-FFF2-40B4-BE49-F238E27FC236}">
                <a16:creationId xmlns:a16="http://schemas.microsoft.com/office/drawing/2014/main" id="{448F3CF5-61DF-4FE1-AFD6-8F03390E581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F640DB2-1B6D-4563-8047-4113E0D6FD35}"/>
              </a:ext>
            </a:extLst>
          </p:cNvPr>
          <p:cNvSpPr>
            <a:spLocks noGrp="1"/>
          </p:cNvSpPr>
          <p:nvPr>
            <p:ph type="sldNum" sz="quarter" idx="12"/>
          </p:nvPr>
        </p:nvSpPr>
        <p:spPr/>
        <p:txBody>
          <a:bodyPr/>
          <a:lstStyle/>
          <a:p>
            <a:fld id="{91AC0D19-2E19-4D34-AF7E-7170BEC84A05}" type="slidenum">
              <a:rPr lang="en-IN" smtClean="0"/>
              <a:t>‹#›</a:t>
            </a:fld>
            <a:endParaRPr lang="en-IN"/>
          </a:p>
        </p:txBody>
      </p:sp>
    </p:spTree>
    <p:extLst>
      <p:ext uri="{BB962C8B-B14F-4D97-AF65-F5344CB8AC3E}">
        <p14:creationId xmlns:p14="http://schemas.microsoft.com/office/powerpoint/2010/main" val="42714280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A32A2E4-F0FC-4C19-BC57-C513EC216B0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EC3F8E8D-0B3F-4CF2-8684-00B9A61DE0F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732ADABB-5965-4B55-8A68-0DF92CDB9BFE}"/>
              </a:ext>
            </a:extLst>
          </p:cNvPr>
          <p:cNvSpPr>
            <a:spLocks noGrp="1"/>
          </p:cNvSpPr>
          <p:nvPr>
            <p:ph type="dt" sz="half" idx="10"/>
          </p:nvPr>
        </p:nvSpPr>
        <p:spPr/>
        <p:txBody>
          <a:bodyPr/>
          <a:lstStyle/>
          <a:p>
            <a:fld id="{C01DF716-39A2-4797-8752-342ED9CD60FD}" type="datetimeFigureOut">
              <a:rPr lang="en-IN" smtClean="0"/>
              <a:t>26-11-2020</a:t>
            </a:fld>
            <a:endParaRPr lang="en-IN"/>
          </a:p>
        </p:txBody>
      </p:sp>
      <p:sp>
        <p:nvSpPr>
          <p:cNvPr id="5" name="Footer Placeholder 4">
            <a:extLst>
              <a:ext uri="{FF2B5EF4-FFF2-40B4-BE49-F238E27FC236}">
                <a16:creationId xmlns:a16="http://schemas.microsoft.com/office/drawing/2014/main" id="{B714E457-D4DD-4DD2-A40C-4A2F28526A9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7BA3EC0A-A388-49D0-ADFF-1B682B262E45}"/>
              </a:ext>
            </a:extLst>
          </p:cNvPr>
          <p:cNvSpPr>
            <a:spLocks noGrp="1"/>
          </p:cNvSpPr>
          <p:nvPr>
            <p:ph type="sldNum" sz="quarter" idx="12"/>
          </p:nvPr>
        </p:nvSpPr>
        <p:spPr/>
        <p:txBody>
          <a:bodyPr/>
          <a:lstStyle/>
          <a:p>
            <a:fld id="{91AC0D19-2E19-4D34-AF7E-7170BEC84A05}" type="slidenum">
              <a:rPr lang="en-IN" smtClean="0"/>
              <a:t>‹#›</a:t>
            </a:fld>
            <a:endParaRPr lang="en-IN"/>
          </a:p>
        </p:txBody>
      </p:sp>
    </p:spTree>
    <p:extLst>
      <p:ext uri="{BB962C8B-B14F-4D97-AF65-F5344CB8AC3E}">
        <p14:creationId xmlns:p14="http://schemas.microsoft.com/office/powerpoint/2010/main" val="12350359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832B76-C0E5-42D4-8777-0D8132FD4C92}"/>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FA1BF722-BEB7-4E09-93E8-52155984597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3B0F110F-1817-4DAB-88FB-227ED6E4F596}"/>
              </a:ext>
            </a:extLst>
          </p:cNvPr>
          <p:cNvSpPr>
            <a:spLocks noGrp="1"/>
          </p:cNvSpPr>
          <p:nvPr>
            <p:ph type="dt" sz="half" idx="10"/>
          </p:nvPr>
        </p:nvSpPr>
        <p:spPr/>
        <p:txBody>
          <a:bodyPr/>
          <a:lstStyle/>
          <a:p>
            <a:fld id="{C01DF716-39A2-4797-8752-342ED9CD60FD}" type="datetimeFigureOut">
              <a:rPr lang="en-IN" smtClean="0"/>
              <a:t>26-11-2020</a:t>
            </a:fld>
            <a:endParaRPr lang="en-IN"/>
          </a:p>
        </p:txBody>
      </p:sp>
      <p:sp>
        <p:nvSpPr>
          <p:cNvPr id="5" name="Footer Placeholder 4">
            <a:extLst>
              <a:ext uri="{FF2B5EF4-FFF2-40B4-BE49-F238E27FC236}">
                <a16:creationId xmlns:a16="http://schemas.microsoft.com/office/drawing/2014/main" id="{29A26C40-9178-43C5-80CA-4A5D0686804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B38FB93C-E7A6-4ABB-8DE1-95949DDC12B1}"/>
              </a:ext>
            </a:extLst>
          </p:cNvPr>
          <p:cNvSpPr>
            <a:spLocks noGrp="1"/>
          </p:cNvSpPr>
          <p:nvPr>
            <p:ph type="sldNum" sz="quarter" idx="12"/>
          </p:nvPr>
        </p:nvSpPr>
        <p:spPr/>
        <p:txBody>
          <a:bodyPr/>
          <a:lstStyle/>
          <a:p>
            <a:fld id="{91AC0D19-2E19-4D34-AF7E-7170BEC84A05}" type="slidenum">
              <a:rPr lang="en-IN" smtClean="0"/>
              <a:t>‹#›</a:t>
            </a:fld>
            <a:endParaRPr lang="en-IN"/>
          </a:p>
        </p:txBody>
      </p:sp>
    </p:spTree>
    <p:extLst>
      <p:ext uri="{BB962C8B-B14F-4D97-AF65-F5344CB8AC3E}">
        <p14:creationId xmlns:p14="http://schemas.microsoft.com/office/powerpoint/2010/main" val="25608376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830F77-83F7-4646-AA62-B4256B4C171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88F6C3FD-409E-4A7B-9AAC-7A5FECA1733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446CC9C-323D-4949-BE76-5E0119EDBD69}"/>
              </a:ext>
            </a:extLst>
          </p:cNvPr>
          <p:cNvSpPr>
            <a:spLocks noGrp="1"/>
          </p:cNvSpPr>
          <p:nvPr>
            <p:ph type="dt" sz="half" idx="10"/>
          </p:nvPr>
        </p:nvSpPr>
        <p:spPr/>
        <p:txBody>
          <a:bodyPr/>
          <a:lstStyle/>
          <a:p>
            <a:fld id="{C01DF716-39A2-4797-8752-342ED9CD60FD}" type="datetimeFigureOut">
              <a:rPr lang="en-IN" smtClean="0"/>
              <a:t>26-11-2020</a:t>
            </a:fld>
            <a:endParaRPr lang="en-IN"/>
          </a:p>
        </p:txBody>
      </p:sp>
      <p:sp>
        <p:nvSpPr>
          <p:cNvPr id="5" name="Footer Placeholder 4">
            <a:extLst>
              <a:ext uri="{FF2B5EF4-FFF2-40B4-BE49-F238E27FC236}">
                <a16:creationId xmlns:a16="http://schemas.microsoft.com/office/drawing/2014/main" id="{363BA0FF-09E2-4DC4-953C-78DEE0EA8BF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A3CCEAF-A707-4F9C-A33B-6AA917EABC99}"/>
              </a:ext>
            </a:extLst>
          </p:cNvPr>
          <p:cNvSpPr>
            <a:spLocks noGrp="1"/>
          </p:cNvSpPr>
          <p:nvPr>
            <p:ph type="sldNum" sz="quarter" idx="12"/>
          </p:nvPr>
        </p:nvSpPr>
        <p:spPr/>
        <p:txBody>
          <a:bodyPr/>
          <a:lstStyle/>
          <a:p>
            <a:fld id="{91AC0D19-2E19-4D34-AF7E-7170BEC84A05}" type="slidenum">
              <a:rPr lang="en-IN" smtClean="0"/>
              <a:t>‹#›</a:t>
            </a:fld>
            <a:endParaRPr lang="en-IN"/>
          </a:p>
        </p:txBody>
      </p:sp>
    </p:spTree>
    <p:extLst>
      <p:ext uri="{BB962C8B-B14F-4D97-AF65-F5344CB8AC3E}">
        <p14:creationId xmlns:p14="http://schemas.microsoft.com/office/powerpoint/2010/main" val="8473662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3B3CF3-09DF-403E-822D-E489698D2BAB}"/>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82932AF7-5F4D-45FB-A975-6FC04952DDA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537E093E-5C13-4442-935F-CCC078E14A3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456C841B-8D74-401D-AE2C-CB7E9196A010}"/>
              </a:ext>
            </a:extLst>
          </p:cNvPr>
          <p:cNvSpPr>
            <a:spLocks noGrp="1"/>
          </p:cNvSpPr>
          <p:nvPr>
            <p:ph type="dt" sz="half" idx="10"/>
          </p:nvPr>
        </p:nvSpPr>
        <p:spPr/>
        <p:txBody>
          <a:bodyPr/>
          <a:lstStyle/>
          <a:p>
            <a:fld id="{C01DF716-39A2-4797-8752-342ED9CD60FD}" type="datetimeFigureOut">
              <a:rPr lang="en-IN" smtClean="0"/>
              <a:t>26-11-2020</a:t>
            </a:fld>
            <a:endParaRPr lang="en-IN"/>
          </a:p>
        </p:txBody>
      </p:sp>
      <p:sp>
        <p:nvSpPr>
          <p:cNvPr id="6" name="Footer Placeholder 5">
            <a:extLst>
              <a:ext uri="{FF2B5EF4-FFF2-40B4-BE49-F238E27FC236}">
                <a16:creationId xmlns:a16="http://schemas.microsoft.com/office/drawing/2014/main" id="{0857B0AF-5A6A-422D-84AF-9683CDE57043}"/>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B83EBDBF-7156-45A8-9402-362D04BB5912}"/>
              </a:ext>
            </a:extLst>
          </p:cNvPr>
          <p:cNvSpPr>
            <a:spLocks noGrp="1"/>
          </p:cNvSpPr>
          <p:nvPr>
            <p:ph type="sldNum" sz="quarter" idx="12"/>
          </p:nvPr>
        </p:nvSpPr>
        <p:spPr/>
        <p:txBody>
          <a:bodyPr/>
          <a:lstStyle/>
          <a:p>
            <a:fld id="{91AC0D19-2E19-4D34-AF7E-7170BEC84A05}" type="slidenum">
              <a:rPr lang="en-IN" smtClean="0"/>
              <a:t>‹#›</a:t>
            </a:fld>
            <a:endParaRPr lang="en-IN"/>
          </a:p>
        </p:txBody>
      </p:sp>
    </p:spTree>
    <p:extLst>
      <p:ext uri="{BB962C8B-B14F-4D97-AF65-F5344CB8AC3E}">
        <p14:creationId xmlns:p14="http://schemas.microsoft.com/office/powerpoint/2010/main" val="24332644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BCC276-CA43-47C0-A227-EF9A87843698}"/>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A4EE2BE2-03A4-4B84-BDF8-73425E577EA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967523F-C9A7-437A-BEB6-08FEE1C2468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DCD34132-52C3-4790-8297-A77F8FCE6CF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49CA7AF-5C24-4997-B20B-0BE6CB5872C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FF3A0125-A868-474B-B53B-13566E1539DA}"/>
              </a:ext>
            </a:extLst>
          </p:cNvPr>
          <p:cNvSpPr>
            <a:spLocks noGrp="1"/>
          </p:cNvSpPr>
          <p:nvPr>
            <p:ph type="dt" sz="half" idx="10"/>
          </p:nvPr>
        </p:nvSpPr>
        <p:spPr/>
        <p:txBody>
          <a:bodyPr/>
          <a:lstStyle/>
          <a:p>
            <a:fld id="{C01DF716-39A2-4797-8752-342ED9CD60FD}" type="datetimeFigureOut">
              <a:rPr lang="en-IN" smtClean="0"/>
              <a:t>26-11-2020</a:t>
            </a:fld>
            <a:endParaRPr lang="en-IN"/>
          </a:p>
        </p:txBody>
      </p:sp>
      <p:sp>
        <p:nvSpPr>
          <p:cNvPr id="8" name="Footer Placeholder 7">
            <a:extLst>
              <a:ext uri="{FF2B5EF4-FFF2-40B4-BE49-F238E27FC236}">
                <a16:creationId xmlns:a16="http://schemas.microsoft.com/office/drawing/2014/main" id="{76B0FD94-2D9F-4ABD-BFE9-AE69E8B68168}"/>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3052D5AE-FDF1-46F9-9887-CEB2A4C22F91}"/>
              </a:ext>
            </a:extLst>
          </p:cNvPr>
          <p:cNvSpPr>
            <a:spLocks noGrp="1"/>
          </p:cNvSpPr>
          <p:nvPr>
            <p:ph type="sldNum" sz="quarter" idx="12"/>
          </p:nvPr>
        </p:nvSpPr>
        <p:spPr/>
        <p:txBody>
          <a:bodyPr/>
          <a:lstStyle/>
          <a:p>
            <a:fld id="{91AC0D19-2E19-4D34-AF7E-7170BEC84A05}" type="slidenum">
              <a:rPr lang="en-IN" smtClean="0"/>
              <a:t>‹#›</a:t>
            </a:fld>
            <a:endParaRPr lang="en-IN"/>
          </a:p>
        </p:txBody>
      </p:sp>
    </p:spTree>
    <p:extLst>
      <p:ext uri="{BB962C8B-B14F-4D97-AF65-F5344CB8AC3E}">
        <p14:creationId xmlns:p14="http://schemas.microsoft.com/office/powerpoint/2010/main" val="2751460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A94B91-69E7-4039-AFD1-20A5D86CE88E}"/>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3A6BFC84-EA17-426D-81E4-9BF56DA14A81}"/>
              </a:ext>
            </a:extLst>
          </p:cNvPr>
          <p:cNvSpPr>
            <a:spLocks noGrp="1"/>
          </p:cNvSpPr>
          <p:nvPr>
            <p:ph type="dt" sz="half" idx="10"/>
          </p:nvPr>
        </p:nvSpPr>
        <p:spPr/>
        <p:txBody>
          <a:bodyPr/>
          <a:lstStyle/>
          <a:p>
            <a:fld id="{C01DF716-39A2-4797-8752-342ED9CD60FD}" type="datetimeFigureOut">
              <a:rPr lang="en-IN" smtClean="0"/>
              <a:t>26-11-2020</a:t>
            </a:fld>
            <a:endParaRPr lang="en-IN"/>
          </a:p>
        </p:txBody>
      </p:sp>
      <p:sp>
        <p:nvSpPr>
          <p:cNvPr id="4" name="Footer Placeholder 3">
            <a:extLst>
              <a:ext uri="{FF2B5EF4-FFF2-40B4-BE49-F238E27FC236}">
                <a16:creationId xmlns:a16="http://schemas.microsoft.com/office/drawing/2014/main" id="{9F462EDB-4A9E-42DD-B580-67346ABBE67B}"/>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2CB06747-52F8-4711-8CFA-CFB2E37B05AC}"/>
              </a:ext>
            </a:extLst>
          </p:cNvPr>
          <p:cNvSpPr>
            <a:spLocks noGrp="1"/>
          </p:cNvSpPr>
          <p:nvPr>
            <p:ph type="sldNum" sz="quarter" idx="12"/>
          </p:nvPr>
        </p:nvSpPr>
        <p:spPr/>
        <p:txBody>
          <a:bodyPr/>
          <a:lstStyle/>
          <a:p>
            <a:fld id="{91AC0D19-2E19-4D34-AF7E-7170BEC84A05}" type="slidenum">
              <a:rPr lang="en-IN" smtClean="0"/>
              <a:t>‹#›</a:t>
            </a:fld>
            <a:endParaRPr lang="en-IN"/>
          </a:p>
        </p:txBody>
      </p:sp>
    </p:spTree>
    <p:extLst>
      <p:ext uri="{BB962C8B-B14F-4D97-AF65-F5344CB8AC3E}">
        <p14:creationId xmlns:p14="http://schemas.microsoft.com/office/powerpoint/2010/main" val="11395904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73D877-54E0-4B13-900D-B346B180087B}"/>
              </a:ext>
            </a:extLst>
          </p:cNvPr>
          <p:cNvSpPr>
            <a:spLocks noGrp="1"/>
          </p:cNvSpPr>
          <p:nvPr>
            <p:ph type="dt" sz="half" idx="10"/>
          </p:nvPr>
        </p:nvSpPr>
        <p:spPr/>
        <p:txBody>
          <a:bodyPr/>
          <a:lstStyle/>
          <a:p>
            <a:fld id="{C01DF716-39A2-4797-8752-342ED9CD60FD}" type="datetimeFigureOut">
              <a:rPr lang="en-IN" smtClean="0"/>
              <a:t>26-11-2020</a:t>
            </a:fld>
            <a:endParaRPr lang="en-IN"/>
          </a:p>
        </p:txBody>
      </p:sp>
      <p:sp>
        <p:nvSpPr>
          <p:cNvPr id="3" name="Footer Placeholder 2">
            <a:extLst>
              <a:ext uri="{FF2B5EF4-FFF2-40B4-BE49-F238E27FC236}">
                <a16:creationId xmlns:a16="http://schemas.microsoft.com/office/drawing/2014/main" id="{CF4E7AD5-46D7-4C3F-9A7C-E68B6831782D}"/>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3B747F71-1864-4375-8971-9A0DD745BC87}"/>
              </a:ext>
            </a:extLst>
          </p:cNvPr>
          <p:cNvSpPr>
            <a:spLocks noGrp="1"/>
          </p:cNvSpPr>
          <p:nvPr>
            <p:ph type="sldNum" sz="quarter" idx="12"/>
          </p:nvPr>
        </p:nvSpPr>
        <p:spPr/>
        <p:txBody>
          <a:bodyPr/>
          <a:lstStyle/>
          <a:p>
            <a:fld id="{91AC0D19-2E19-4D34-AF7E-7170BEC84A05}" type="slidenum">
              <a:rPr lang="en-IN" smtClean="0"/>
              <a:t>‹#›</a:t>
            </a:fld>
            <a:endParaRPr lang="en-IN"/>
          </a:p>
        </p:txBody>
      </p:sp>
    </p:spTree>
    <p:extLst>
      <p:ext uri="{BB962C8B-B14F-4D97-AF65-F5344CB8AC3E}">
        <p14:creationId xmlns:p14="http://schemas.microsoft.com/office/powerpoint/2010/main" val="3011876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43BABD-BA71-41DD-9013-69CF3E13C5B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DF55EFD3-7135-4385-88B7-460B47C8C3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EDEC6033-1376-4FF2-ABF0-B9A701BCB2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7EE7EF5-A5CA-4617-AEC0-B1E7C9A24457}"/>
              </a:ext>
            </a:extLst>
          </p:cNvPr>
          <p:cNvSpPr>
            <a:spLocks noGrp="1"/>
          </p:cNvSpPr>
          <p:nvPr>
            <p:ph type="dt" sz="half" idx="10"/>
          </p:nvPr>
        </p:nvSpPr>
        <p:spPr/>
        <p:txBody>
          <a:bodyPr/>
          <a:lstStyle/>
          <a:p>
            <a:fld id="{C01DF716-39A2-4797-8752-342ED9CD60FD}" type="datetimeFigureOut">
              <a:rPr lang="en-IN" smtClean="0"/>
              <a:t>26-11-2020</a:t>
            </a:fld>
            <a:endParaRPr lang="en-IN"/>
          </a:p>
        </p:txBody>
      </p:sp>
      <p:sp>
        <p:nvSpPr>
          <p:cNvPr id="6" name="Footer Placeholder 5">
            <a:extLst>
              <a:ext uri="{FF2B5EF4-FFF2-40B4-BE49-F238E27FC236}">
                <a16:creationId xmlns:a16="http://schemas.microsoft.com/office/drawing/2014/main" id="{CD98DF55-4678-40EB-8A74-C3DE54C8B287}"/>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81BD4A34-504C-42C3-83E1-31247C13F207}"/>
              </a:ext>
            </a:extLst>
          </p:cNvPr>
          <p:cNvSpPr>
            <a:spLocks noGrp="1"/>
          </p:cNvSpPr>
          <p:nvPr>
            <p:ph type="sldNum" sz="quarter" idx="12"/>
          </p:nvPr>
        </p:nvSpPr>
        <p:spPr/>
        <p:txBody>
          <a:bodyPr/>
          <a:lstStyle/>
          <a:p>
            <a:fld id="{91AC0D19-2E19-4D34-AF7E-7170BEC84A05}" type="slidenum">
              <a:rPr lang="en-IN" smtClean="0"/>
              <a:t>‹#›</a:t>
            </a:fld>
            <a:endParaRPr lang="en-IN"/>
          </a:p>
        </p:txBody>
      </p:sp>
    </p:spTree>
    <p:extLst>
      <p:ext uri="{BB962C8B-B14F-4D97-AF65-F5344CB8AC3E}">
        <p14:creationId xmlns:p14="http://schemas.microsoft.com/office/powerpoint/2010/main" val="10885770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968001-8A95-471B-B212-7BEA58C3182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0190B41C-F980-4E2F-9010-F932898A904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22D9BCBD-23E8-4E68-819A-DF4ABCA63CC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DE70AA1-D4E1-4A36-B61F-62BB4C951170}"/>
              </a:ext>
            </a:extLst>
          </p:cNvPr>
          <p:cNvSpPr>
            <a:spLocks noGrp="1"/>
          </p:cNvSpPr>
          <p:nvPr>
            <p:ph type="dt" sz="half" idx="10"/>
          </p:nvPr>
        </p:nvSpPr>
        <p:spPr/>
        <p:txBody>
          <a:bodyPr/>
          <a:lstStyle/>
          <a:p>
            <a:fld id="{C01DF716-39A2-4797-8752-342ED9CD60FD}" type="datetimeFigureOut">
              <a:rPr lang="en-IN" smtClean="0"/>
              <a:t>26-11-2020</a:t>
            </a:fld>
            <a:endParaRPr lang="en-IN"/>
          </a:p>
        </p:txBody>
      </p:sp>
      <p:sp>
        <p:nvSpPr>
          <p:cNvPr id="6" name="Footer Placeholder 5">
            <a:extLst>
              <a:ext uri="{FF2B5EF4-FFF2-40B4-BE49-F238E27FC236}">
                <a16:creationId xmlns:a16="http://schemas.microsoft.com/office/drawing/2014/main" id="{E3A93D78-35CF-4157-B0DF-C84CA44AC06A}"/>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AE06F67C-AA63-4290-8C8C-5EA079D227AE}"/>
              </a:ext>
            </a:extLst>
          </p:cNvPr>
          <p:cNvSpPr>
            <a:spLocks noGrp="1"/>
          </p:cNvSpPr>
          <p:nvPr>
            <p:ph type="sldNum" sz="quarter" idx="12"/>
          </p:nvPr>
        </p:nvSpPr>
        <p:spPr/>
        <p:txBody>
          <a:bodyPr/>
          <a:lstStyle/>
          <a:p>
            <a:fld id="{91AC0D19-2E19-4D34-AF7E-7170BEC84A05}" type="slidenum">
              <a:rPr lang="en-IN" smtClean="0"/>
              <a:t>‹#›</a:t>
            </a:fld>
            <a:endParaRPr lang="en-IN"/>
          </a:p>
        </p:txBody>
      </p:sp>
    </p:spTree>
    <p:extLst>
      <p:ext uri="{BB962C8B-B14F-4D97-AF65-F5344CB8AC3E}">
        <p14:creationId xmlns:p14="http://schemas.microsoft.com/office/powerpoint/2010/main" val="32094286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5CF64BF-28F7-4F20-AE97-624FE43EA53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1981E010-8B89-4204-AF00-49E00DAE5EE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8AE1E38-3DDD-4AA7-86F7-51FC0A9BBDB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1DF716-39A2-4797-8752-342ED9CD60FD}" type="datetimeFigureOut">
              <a:rPr lang="en-IN" smtClean="0"/>
              <a:t>26-11-2020</a:t>
            </a:fld>
            <a:endParaRPr lang="en-IN"/>
          </a:p>
        </p:txBody>
      </p:sp>
      <p:sp>
        <p:nvSpPr>
          <p:cNvPr id="5" name="Footer Placeholder 4">
            <a:extLst>
              <a:ext uri="{FF2B5EF4-FFF2-40B4-BE49-F238E27FC236}">
                <a16:creationId xmlns:a16="http://schemas.microsoft.com/office/drawing/2014/main" id="{FFC0B91C-B1E9-4CAA-925A-EC2DFBBD848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316761F5-727C-4DFF-8A5F-326A26AD456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AC0D19-2E19-4D34-AF7E-7170BEC84A05}" type="slidenum">
              <a:rPr lang="en-IN" smtClean="0"/>
              <a:t>‹#›</a:t>
            </a:fld>
            <a:endParaRPr lang="en-IN"/>
          </a:p>
        </p:txBody>
      </p:sp>
    </p:spTree>
    <p:extLst>
      <p:ext uri="{BB962C8B-B14F-4D97-AF65-F5344CB8AC3E}">
        <p14:creationId xmlns:p14="http://schemas.microsoft.com/office/powerpoint/2010/main" val="15768304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896284-1995-4462-9194-9B4D077DB253}"/>
              </a:ext>
            </a:extLst>
          </p:cNvPr>
          <p:cNvSpPr>
            <a:spLocks noGrp="1"/>
          </p:cNvSpPr>
          <p:nvPr>
            <p:ph type="ctrTitle"/>
          </p:nvPr>
        </p:nvSpPr>
        <p:spPr>
          <a:xfrm>
            <a:off x="1524000" y="1122363"/>
            <a:ext cx="9144000" cy="1392237"/>
          </a:xfrm>
          <a:solidFill>
            <a:schemeClr val="accent2">
              <a:lumMod val="75000"/>
            </a:schemeClr>
          </a:solidFill>
        </p:spPr>
        <p:txBody>
          <a:bodyPr/>
          <a:lstStyle/>
          <a:p>
            <a:r>
              <a:rPr lang="en-US" b="1" u="sng" dirty="0"/>
              <a:t>CHAPTER 5</a:t>
            </a:r>
            <a:endParaRPr lang="en-IN" b="1" u="sng" dirty="0"/>
          </a:p>
        </p:txBody>
      </p:sp>
      <p:sp>
        <p:nvSpPr>
          <p:cNvPr id="3" name="Subtitle 2">
            <a:extLst>
              <a:ext uri="{FF2B5EF4-FFF2-40B4-BE49-F238E27FC236}">
                <a16:creationId xmlns:a16="http://schemas.microsoft.com/office/drawing/2014/main" id="{83B09E1E-0073-487C-ACC1-71F60C8CDBF0}"/>
              </a:ext>
            </a:extLst>
          </p:cNvPr>
          <p:cNvSpPr>
            <a:spLocks noGrp="1"/>
          </p:cNvSpPr>
          <p:nvPr>
            <p:ph type="subTitle" idx="1"/>
          </p:nvPr>
        </p:nvSpPr>
        <p:spPr>
          <a:xfrm>
            <a:off x="1524000" y="3048000"/>
            <a:ext cx="9144000" cy="2209800"/>
          </a:xfrm>
          <a:solidFill>
            <a:schemeClr val="accent4"/>
          </a:solidFill>
        </p:spPr>
        <p:txBody>
          <a:bodyPr>
            <a:noAutofit/>
          </a:bodyPr>
          <a:lstStyle/>
          <a:p>
            <a:r>
              <a:rPr lang="en-US" sz="8000" b="1" i="1" u="sng" dirty="0"/>
              <a:t>CREDIT MANAGEMENT</a:t>
            </a:r>
            <a:endParaRPr lang="en-IN" sz="8000" b="1" i="1" u="sng" dirty="0"/>
          </a:p>
        </p:txBody>
      </p:sp>
    </p:spTree>
    <p:extLst>
      <p:ext uri="{BB962C8B-B14F-4D97-AF65-F5344CB8AC3E}">
        <p14:creationId xmlns:p14="http://schemas.microsoft.com/office/powerpoint/2010/main" val="14787969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EB5214-3633-45C3-B83D-9B7F9257306D}"/>
              </a:ext>
            </a:extLst>
          </p:cNvPr>
          <p:cNvSpPr>
            <a:spLocks noGrp="1"/>
          </p:cNvSpPr>
          <p:nvPr>
            <p:ph type="title"/>
          </p:nvPr>
        </p:nvSpPr>
        <p:spPr>
          <a:solidFill>
            <a:schemeClr val="accent5">
              <a:lumMod val="60000"/>
              <a:lumOff val="40000"/>
            </a:schemeClr>
          </a:solidFill>
          <a:ln>
            <a:solidFill>
              <a:srgbClr val="FF0000"/>
            </a:solidFill>
          </a:ln>
          <a:effectLst>
            <a:glow rad="228600">
              <a:schemeClr val="accent4">
                <a:satMod val="175000"/>
                <a:alpha val="40000"/>
              </a:schemeClr>
            </a:glow>
          </a:effectLst>
          <a:scene3d>
            <a:camera prst="perspectiveRelaxedModerately"/>
            <a:lightRig rig="threePt" dir="t"/>
          </a:scene3d>
          <a:sp3d>
            <a:bevelT prst="slope"/>
          </a:sp3d>
        </p:spPr>
        <p:txBody>
          <a:bodyPr/>
          <a:lstStyle/>
          <a:p>
            <a:pPr algn="ctr"/>
            <a:r>
              <a:rPr lang="en-US" b="1" i="1" u="sng" dirty="0"/>
              <a:t>CREDIT MANAGEMENT / RECEIVABLE MANAGEMENT</a:t>
            </a:r>
            <a:endParaRPr lang="en-IN" b="1" i="1" u="sng" dirty="0"/>
          </a:p>
        </p:txBody>
      </p:sp>
      <p:sp>
        <p:nvSpPr>
          <p:cNvPr id="3" name="Content Placeholder 2">
            <a:extLst>
              <a:ext uri="{FF2B5EF4-FFF2-40B4-BE49-F238E27FC236}">
                <a16:creationId xmlns:a16="http://schemas.microsoft.com/office/drawing/2014/main" id="{45EEA826-F55D-46CE-B84E-5875DD571C5E}"/>
              </a:ext>
            </a:extLst>
          </p:cNvPr>
          <p:cNvSpPr>
            <a:spLocks noGrp="1"/>
          </p:cNvSpPr>
          <p:nvPr>
            <p:ph idx="1"/>
          </p:nvPr>
        </p:nvSpPr>
        <p:spPr>
          <a:xfrm>
            <a:off x="838200" y="1825624"/>
            <a:ext cx="10515600" cy="4870451"/>
          </a:xfrm>
          <a:ln>
            <a:solidFill>
              <a:schemeClr val="tx1"/>
            </a:solidFill>
          </a:ln>
          <a:effectLst>
            <a:glow rad="228600">
              <a:schemeClr val="accent6">
                <a:satMod val="175000"/>
                <a:alpha val="40000"/>
              </a:schemeClr>
            </a:glow>
            <a:outerShdw blurRad="50800" dist="38100" dir="13500000" algn="br" rotWithShape="0">
              <a:prstClr val="black">
                <a:alpha val="40000"/>
              </a:prstClr>
            </a:outerShdw>
          </a:effectLst>
        </p:spPr>
        <p:txBody>
          <a:bodyPr>
            <a:noAutofit/>
          </a:bodyPr>
          <a:lstStyle/>
          <a:p>
            <a:pPr>
              <a:buFont typeface="Wingdings" panose="05000000000000000000" pitchFamily="2" charset="2"/>
              <a:buChar char="q"/>
            </a:pPr>
            <a:r>
              <a:rPr lang="en-US" sz="2600" dirty="0"/>
              <a:t> </a:t>
            </a:r>
            <a:r>
              <a:rPr lang="en-US" sz="2600" b="1" i="1" u="sng" dirty="0">
                <a:solidFill>
                  <a:srgbClr val="FF0000"/>
                </a:solidFill>
              </a:rPr>
              <a:t>MEANING OF CREDIT MANAGEMENT</a:t>
            </a:r>
            <a:r>
              <a:rPr lang="en-US" sz="2600" dirty="0"/>
              <a:t>:- How much Credit Period should we offer? Answer to this question is given by credit management.</a:t>
            </a:r>
          </a:p>
          <a:p>
            <a:pPr marL="0" indent="0">
              <a:buNone/>
            </a:pPr>
            <a:r>
              <a:rPr lang="en-US" sz="2600" dirty="0"/>
              <a:t>	</a:t>
            </a:r>
            <a:r>
              <a:rPr lang="en-US" sz="2600" b="1" i="1" u="sng" dirty="0">
                <a:solidFill>
                  <a:srgbClr val="00B050"/>
                </a:solidFill>
              </a:rPr>
              <a:t>Credit Management/Receivable Management refers to Planning and Controlling of Debt owed to the firm from Customer on account of Credit Sales.</a:t>
            </a:r>
          </a:p>
          <a:p>
            <a:pPr>
              <a:buFont typeface="Wingdings" panose="05000000000000000000" pitchFamily="2" charset="2"/>
              <a:buChar char="ü"/>
            </a:pPr>
            <a:r>
              <a:rPr lang="en-US" sz="2600" dirty="0"/>
              <a:t> The Basic Objectives of Credit Management is </a:t>
            </a:r>
            <a:r>
              <a:rPr lang="en-US" sz="2600" b="1" i="1" u="sng" dirty="0">
                <a:solidFill>
                  <a:schemeClr val="accent2"/>
                </a:solidFill>
              </a:rPr>
              <a:t>to Optimize the Return on Investment on these Assets</a:t>
            </a:r>
            <a:r>
              <a:rPr lang="en-US" sz="2600" dirty="0"/>
              <a:t>.</a:t>
            </a:r>
          </a:p>
          <a:p>
            <a:pPr>
              <a:buFont typeface="Wingdings" panose="05000000000000000000" pitchFamily="2" charset="2"/>
              <a:buChar char="ü"/>
            </a:pPr>
            <a:r>
              <a:rPr lang="en-US" sz="2600" dirty="0"/>
              <a:t> If Large amounts are Blocked in Receivables, there are possibilities of Bad Debts &amp; High Cost of Collection of Debts.</a:t>
            </a:r>
          </a:p>
          <a:p>
            <a:pPr>
              <a:buFont typeface="Wingdings" panose="05000000000000000000" pitchFamily="2" charset="2"/>
              <a:buChar char="ü"/>
            </a:pPr>
            <a:r>
              <a:rPr lang="en-US" sz="2600" dirty="0"/>
              <a:t> However, if the Investment in Receivables is Low, The Sales may be Restricted as Competitors may be granting Liberal Credit terms. Therefore, Credit Management is an essential concept followed by every organization.</a:t>
            </a:r>
            <a:endParaRPr lang="en-IN" sz="2600" dirty="0"/>
          </a:p>
        </p:txBody>
      </p:sp>
    </p:spTree>
    <p:extLst>
      <p:ext uri="{BB962C8B-B14F-4D97-AF65-F5344CB8AC3E}">
        <p14:creationId xmlns:p14="http://schemas.microsoft.com/office/powerpoint/2010/main" val="38570701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92CF5-A35C-4AC7-8FFC-B1EACCD5B226}"/>
              </a:ext>
            </a:extLst>
          </p:cNvPr>
          <p:cNvSpPr>
            <a:spLocks noGrp="1"/>
          </p:cNvSpPr>
          <p:nvPr>
            <p:ph type="title"/>
          </p:nvPr>
        </p:nvSpPr>
        <p:spPr>
          <a:solidFill>
            <a:schemeClr val="accent2">
              <a:lumMod val="60000"/>
              <a:lumOff val="40000"/>
            </a:schemeClr>
          </a:solidFill>
          <a:ln>
            <a:solidFill>
              <a:schemeClr val="accent4">
                <a:lumMod val="75000"/>
              </a:schemeClr>
            </a:solidFill>
          </a:ln>
          <a:effectLst>
            <a:glow rad="228600">
              <a:schemeClr val="accent4">
                <a:satMod val="175000"/>
                <a:alpha val="40000"/>
              </a:schemeClr>
            </a:glow>
          </a:effectLst>
          <a:scene3d>
            <a:camera prst="perspectiveRelaxedModerately"/>
            <a:lightRig rig="threePt" dir="t"/>
          </a:scene3d>
          <a:sp3d>
            <a:bevelT w="152400" h="50800" prst="softRound"/>
          </a:sp3d>
        </p:spPr>
        <p:txBody>
          <a:bodyPr>
            <a:normAutofit/>
          </a:bodyPr>
          <a:lstStyle/>
          <a:p>
            <a:pPr algn="ctr"/>
            <a:r>
              <a:rPr lang="en-US" sz="8000" b="1" i="1" u="sng" dirty="0">
                <a:effectLst>
                  <a:outerShdw blurRad="38100" dist="38100" dir="2700000" algn="tl">
                    <a:srgbClr val="000000">
                      <a:alpha val="43137"/>
                    </a:srgbClr>
                  </a:outerShdw>
                </a:effectLst>
              </a:rPr>
              <a:t>5 C’s of Credit</a:t>
            </a:r>
            <a:endParaRPr lang="en-IN" sz="8000" b="1" i="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0623987D-89A8-4D38-87C7-DE046A83B1F7}"/>
              </a:ext>
            </a:extLst>
          </p:cNvPr>
          <p:cNvSpPr>
            <a:spLocks noGrp="1"/>
          </p:cNvSpPr>
          <p:nvPr>
            <p:ph idx="1"/>
          </p:nvPr>
        </p:nvSpPr>
        <p:spPr>
          <a:ln>
            <a:solidFill>
              <a:srgbClr val="002060"/>
            </a:solidFill>
          </a:ln>
          <a:effectLst>
            <a:glow rad="228600">
              <a:schemeClr val="accent5">
                <a:satMod val="175000"/>
                <a:alpha val="40000"/>
              </a:schemeClr>
            </a:glow>
            <a:outerShdw blurRad="50800" dist="38100" dir="10800000" algn="r" rotWithShape="0">
              <a:prstClr val="black">
                <a:alpha val="40000"/>
              </a:prstClr>
            </a:outerShdw>
          </a:effectLst>
        </p:spPr>
        <p:txBody>
          <a:bodyPr>
            <a:normAutofit fontScale="92500" lnSpcReduction="20000"/>
          </a:bodyPr>
          <a:lstStyle/>
          <a:p>
            <a:pPr marL="514350" indent="-514350">
              <a:buFont typeface="+mj-lt"/>
              <a:buAutoNum type="arabicParenR"/>
            </a:pPr>
            <a:r>
              <a:rPr lang="en-US" sz="3500" b="1" i="1" u="sng" dirty="0">
                <a:solidFill>
                  <a:srgbClr val="C00000"/>
                </a:solidFill>
              </a:rPr>
              <a:t>Character</a:t>
            </a:r>
            <a:r>
              <a:rPr lang="en-US" dirty="0"/>
              <a:t>:- Willingness to pay, Stability of the borrower, track record of the borrower like dues paid on time, trust that borrower will pay</a:t>
            </a:r>
          </a:p>
          <a:p>
            <a:pPr marL="514350" indent="-514350">
              <a:buFont typeface="+mj-lt"/>
              <a:buAutoNum type="arabicParenR"/>
            </a:pPr>
            <a:r>
              <a:rPr lang="en-US" sz="3500" b="1" i="1" u="sng" dirty="0">
                <a:solidFill>
                  <a:srgbClr val="FFC000"/>
                </a:solidFill>
              </a:rPr>
              <a:t>Capacity</a:t>
            </a:r>
            <a:r>
              <a:rPr lang="en-US" dirty="0"/>
              <a:t> :- Ability to pay (considering existing debts &amp; expenses) and also evaluate Debt to Income ratio</a:t>
            </a:r>
          </a:p>
          <a:p>
            <a:pPr marL="514350" indent="-514350">
              <a:buFont typeface="+mj-lt"/>
              <a:buAutoNum type="arabicParenR"/>
            </a:pPr>
            <a:r>
              <a:rPr lang="en-US" sz="3500" b="1" i="1" u="sng" dirty="0">
                <a:solidFill>
                  <a:srgbClr val="92D050"/>
                </a:solidFill>
              </a:rPr>
              <a:t>Capital</a:t>
            </a:r>
            <a:r>
              <a:rPr lang="en-US" dirty="0"/>
              <a:t>:- Financial strength, Liquidity position, Debt-Equity Ratio of borrower firm.</a:t>
            </a:r>
          </a:p>
          <a:p>
            <a:pPr marL="514350" indent="-514350">
              <a:buFont typeface="+mj-lt"/>
              <a:buAutoNum type="arabicParenR"/>
            </a:pPr>
            <a:r>
              <a:rPr lang="en-US" sz="3500" b="1" i="1" u="sng" dirty="0">
                <a:solidFill>
                  <a:srgbClr val="FF0000"/>
                </a:solidFill>
              </a:rPr>
              <a:t>Conditions</a:t>
            </a:r>
            <a:r>
              <a:rPr lang="en-US" dirty="0"/>
              <a:t>:- General economic Conditions &amp; condition of borrower also considered. If more competition then risk of default may be there. It refer to intended purpose of loan, for example Working Capital, Additional Equipment or New Offices. The size of loan in relation to the specific use will help the lender in evaluating loan request. </a:t>
            </a:r>
          </a:p>
          <a:p>
            <a:pPr marL="514350" indent="-514350">
              <a:buFont typeface="+mj-lt"/>
              <a:buAutoNum type="arabicParenR"/>
            </a:pPr>
            <a:r>
              <a:rPr lang="en-US" sz="3500" b="1" i="1" u="sng" dirty="0">
                <a:solidFill>
                  <a:srgbClr val="00B0F0"/>
                </a:solidFill>
              </a:rPr>
              <a:t>Collateral</a:t>
            </a:r>
            <a:r>
              <a:rPr lang="en-US" dirty="0"/>
              <a:t>:- What Security &amp; how much security borrower can give.</a:t>
            </a:r>
          </a:p>
          <a:p>
            <a:pPr marL="514350" indent="-514350">
              <a:buFont typeface="+mj-lt"/>
              <a:buAutoNum type="arabicParenR"/>
            </a:pPr>
            <a:endParaRPr lang="en-US" dirty="0"/>
          </a:p>
          <a:p>
            <a:pPr marL="0" indent="0">
              <a:buNone/>
            </a:pPr>
            <a:endParaRPr lang="en-IN" dirty="0"/>
          </a:p>
        </p:txBody>
      </p:sp>
    </p:spTree>
    <p:extLst>
      <p:ext uri="{BB962C8B-B14F-4D97-AF65-F5344CB8AC3E}">
        <p14:creationId xmlns:p14="http://schemas.microsoft.com/office/powerpoint/2010/main" val="32579496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8B39F-5010-4304-8825-DC320C5A7EDF}"/>
              </a:ext>
            </a:extLst>
          </p:cNvPr>
          <p:cNvSpPr>
            <a:spLocks noGrp="1"/>
          </p:cNvSpPr>
          <p:nvPr>
            <p:ph type="title"/>
          </p:nvPr>
        </p:nvSpPr>
        <p:spPr>
          <a:solidFill>
            <a:schemeClr val="accent4">
              <a:lumMod val="60000"/>
              <a:lumOff val="40000"/>
            </a:schemeClr>
          </a:solidFill>
          <a:ln>
            <a:solidFill>
              <a:srgbClr val="FF0000"/>
            </a:solidFill>
          </a:ln>
          <a:effectLst>
            <a:glow rad="228600">
              <a:schemeClr val="accent2">
                <a:satMod val="175000"/>
                <a:alpha val="40000"/>
              </a:schemeClr>
            </a:glow>
          </a:effectLst>
          <a:scene3d>
            <a:camera prst="perspectiveRelaxedModerately"/>
            <a:lightRig rig="threePt" dir="t"/>
          </a:scene3d>
          <a:sp3d>
            <a:bevelT w="101600" prst="riblet"/>
          </a:sp3d>
        </p:spPr>
        <p:txBody>
          <a:bodyPr/>
          <a:lstStyle/>
          <a:p>
            <a:pPr algn="ctr"/>
            <a:r>
              <a:rPr lang="en-US" b="1" i="1" u="sng" dirty="0">
                <a:effectLst>
                  <a:outerShdw blurRad="38100" dist="38100" dir="2700000" algn="tl">
                    <a:srgbClr val="000000">
                      <a:alpha val="43137"/>
                    </a:srgbClr>
                  </a:outerShdw>
                </a:effectLst>
              </a:rPr>
              <a:t>EVALUATION OF CREDIT POLICY FORMAT</a:t>
            </a:r>
            <a:endParaRPr lang="en-IN" b="1" i="1" u="sng" dirty="0">
              <a:effectLst>
                <a:outerShdw blurRad="38100" dist="38100" dir="2700000" algn="tl">
                  <a:srgbClr val="000000">
                    <a:alpha val="43137"/>
                  </a:srgbClr>
                </a:outerShdw>
              </a:effectLst>
            </a:endParaRPr>
          </a:p>
        </p:txBody>
      </p:sp>
      <p:graphicFrame>
        <p:nvGraphicFramePr>
          <p:cNvPr id="4" name="Table 4">
            <a:extLst>
              <a:ext uri="{FF2B5EF4-FFF2-40B4-BE49-F238E27FC236}">
                <a16:creationId xmlns:a16="http://schemas.microsoft.com/office/drawing/2014/main" id="{A7A28B81-51D7-4CCB-859F-74E2866E13E0}"/>
              </a:ext>
            </a:extLst>
          </p:cNvPr>
          <p:cNvGraphicFramePr>
            <a:graphicFrameLocks noGrp="1"/>
          </p:cNvGraphicFramePr>
          <p:nvPr>
            <p:ph idx="1"/>
            <p:extLst>
              <p:ext uri="{D42A27DB-BD31-4B8C-83A1-F6EECF244321}">
                <p14:modId xmlns:p14="http://schemas.microsoft.com/office/powerpoint/2010/main" val="3549949712"/>
              </p:ext>
            </p:extLst>
          </p:nvPr>
        </p:nvGraphicFramePr>
        <p:xfrm>
          <a:off x="838200" y="1756410"/>
          <a:ext cx="10515600" cy="4697730"/>
        </p:xfrm>
        <a:graphic>
          <a:graphicData uri="http://schemas.openxmlformats.org/drawingml/2006/table">
            <a:tbl>
              <a:tblPr firstRow="1" bandRow="1">
                <a:tableStyleId>{5C22544A-7EE6-4342-B048-85BDC9FD1C3A}</a:tableStyleId>
              </a:tblPr>
              <a:tblGrid>
                <a:gridCol w="523875">
                  <a:extLst>
                    <a:ext uri="{9D8B030D-6E8A-4147-A177-3AD203B41FA5}">
                      <a16:colId xmlns:a16="http://schemas.microsoft.com/office/drawing/2014/main" val="2453183059"/>
                    </a:ext>
                  </a:extLst>
                </a:gridCol>
                <a:gridCol w="7534275">
                  <a:extLst>
                    <a:ext uri="{9D8B030D-6E8A-4147-A177-3AD203B41FA5}">
                      <a16:colId xmlns:a16="http://schemas.microsoft.com/office/drawing/2014/main" val="2700272527"/>
                    </a:ext>
                  </a:extLst>
                </a:gridCol>
                <a:gridCol w="1190625">
                  <a:extLst>
                    <a:ext uri="{9D8B030D-6E8A-4147-A177-3AD203B41FA5}">
                      <a16:colId xmlns:a16="http://schemas.microsoft.com/office/drawing/2014/main" val="1267120763"/>
                    </a:ext>
                  </a:extLst>
                </a:gridCol>
                <a:gridCol w="1266825">
                  <a:extLst>
                    <a:ext uri="{9D8B030D-6E8A-4147-A177-3AD203B41FA5}">
                      <a16:colId xmlns:a16="http://schemas.microsoft.com/office/drawing/2014/main" val="2433760135"/>
                    </a:ext>
                  </a:extLst>
                </a:gridCol>
              </a:tblGrid>
              <a:tr h="450850">
                <a:tc>
                  <a:txBody>
                    <a:bodyPr/>
                    <a:lstStyle/>
                    <a:p>
                      <a:r>
                        <a:rPr lang="en-US" dirty="0"/>
                        <a:t>No.</a:t>
                      </a:r>
                      <a:endParaRPr lang="en-IN" dirty="0"/>
                    </a:p>
                  </a:txBody>
                  <a:tcPr/>
                </a:tc>
                <a:tc>
                  <a:txBody>
                    <a:bodyPr/>
                    <a:lstStyle/>
                    <a:p>
                      <a:pPr algn="ctr"/>
                      <a:r>
                        <a:rPr lang="en-US" dirty="0"/>
                        <a:t>PARTICULARS</a:t>
                      </a:r>
                      <a:endParaRPr lang="en-IN" dirty="0"/>
                    </a:p>
                  </a:txBody>
                  <a:tcPr/>
                </a:tc>
                <a:tc>
                  <a:txBody>
                    <a:bodyPr/>
                    <a:lstStyle/>
                    <a:p>
                      <a:r>
                        <a:rPr lang="en-US" dirty="0"/>
                        <a:t>PRESENT POLICY</a:t>
                      </a:r>
                      <a:endParaRPr lang="en-IN" dirty="0"/>
                    </a:p>
                  </a:txBody>
                  <a:tcPr/>
                </a:tc>
                <a:tc>
                  <a:txBody>
                    <a:bodyPr/>
                    <a:lstStyle/>
                    <a:p>
                      <a:r>
                        <a:rPr lang="en-US" dirty="0"/>
                        <a:t>PROPOSED POLICY</a:t>
                      </a:r>
                      <a:endParaRPr lang="en-IN" dirty="0"/>
                    </a:p>
                  </a:txBody>
                  <a:tcPr/>
                </a:tc>
                <a:extLst>
                  <a:ext uri="{0D108BD9-81ED-4DB2-BD59-A6C34878D82A}">
                    <a16:rowId xmlns:a16="http://schemas.microsoft.com/office/drawing/2014/main" val="3346360476"/>
                  </a:ext>
                </a:extLst>
              </a:tr>
              <a:tr h="450850">
                <a:tc>
                  <a:txBody>
                    <a:bodyPr/>
                    <a:lstStyle/>
                    <a:p>
                      <a:r>
                        <a:rPr lang="en-US" sz="2000" b="1" u="none" dirty="0">
                          <a:solidFill>
                            <a:srgbClr val="FF0000"/>
                          </a:solidFill>
                          <a:effectLst/>
                        </a:rPr>
                        <a:t>A)</a:t>
                      </a:r>
                      <a:endParaRPr lang="en-IN" sz="2000" b="1" u="none" dirty="0">
                        <a:solidFill>
                          <a:srgbClr val="FF0000"/>
                        </a:solidFill>
                        <a:effectLst/>
                      </a:endParaRPr>
                    </a:p>
                  </a:txBody>
                  <a:tcPr/>
                </a:tc>
                <a:tc>
                  <a:txBody>
                    <a:bodyPr/>
                    <a:lstStyle/>
                    <a:p>
                      <a:r>
                        <a:rPr lang="en-US" sz="2000" b="1" u="sng" dirty="0">
                          <a:solidFill>
                            <a:srgbClr val="FF0000"/>
                          </a:solidFill>
                          <a:effectLst/>
                        </a:rPr>
                        <a:t>EXPECTED PROFITS</a:t>
                      </a:r>
                      <a:endParaRPr lang="en-IN" sz="2000" b="1" u="sng" dirty="0">
                        <a:solidFill>
                          <a:srgbClr val="FF0000"/>
                        </a:solidFill>
                        <a:effectLst/>
                      </a:endParaRPr>
                    </a:p>
                  </a:txBody>
                  <a:tcPr/>
                </a:tc>
                <a:tc>
                  <a:txBody>
                    <a:bodyPr/>
                    <a:lstStyle/>
                    <a:p>
                      <a:endParaRPr lang="en-IN"/>
                    </a:p>
                  </a:txBody>
                  <a:tcPr/>
                </a:tc>
                <a:tc>
                  <a:txBody>
                    <a:bodyPr/>
                    <a:lstStyle/>
                    <a:p>
                      <a:endParaRPr lang="en-IN"/>
                    </a:p>
                  </a:txBody>
                  <a:tcPr/>
                </a:tc>
                <a:extLst>
                  <a:ext uri="{0D108BD9-81ED-4DB2-BD59-A6C34878D82A}">
                    <a16:rowId xmlns:a16="http://schemas.microsoft.com/office/drawing/2014/main" val="2860949093"/>
                  </a:ext>
                </a:extLst>
              </a:tr>
              <a:tr h="450850">
                <a:tc>
                  <a:txBody>
                    <a:bodyPr/>
                    <a:lstStyle/>
                    <a:p>
                      <a:r>
                        <a:rPr lang="en-US" dirty="0"/>
                        <a:t>1)</a:t>
                      </a:r>
                      <a:endParaRPr lang="en-IN" dirty="0"/>
                    </a:p>
                  </a:txBody>
                  <a:tcPr/>
                </a:tc>
                <a:tc>
                  <a:txBody>
                    <a:bodyPr/>
                    <a:lstStyle/>
                    <a:p>
                      <a:r>
                        <a:rPr lang="en-US" dirty="0"/>
                        <a:t>Units</a:t>
                      </a:r>
                      <a:endParaRPr lang="en-IN" dirty="0"/>
                    </a:p>
                  </a:txBody>
                  <a:tcPr/>
                </a:tc>
                <a:tc>
                  <a:txBody>
                    <a:bodyPr/>
                    <a:lstStyle/>
                    <a:p>
                      <a:endParaRPr lang="en-IN"/>
                    </a:p>
                  </a:txBody>
                  <a:tcPr/>
                </a:tc>
                <a:tc>
                  <a:txBody>
                    <a:bodyPr/>
                    <a:lstStyle/>
                    <a:p>
                      <a:endParaRPr lang="en-IN"/>
                    </a:p>
                  </a:txBody>
                  <a:tcPr/>
                </a:tc>
                <a:extLst>
                  <a:ext uri="{0D108BD9-81ED-4DB2-BD59-A6C34878D82A}">
                    <a16:rowId xmlns:a16="http://schemas.microsoft.com/office/drawing/2014/main" val="4084237275"/>
                  </a:ext>
                </a:extLst>
              </a:tr>
              <a:tr h="450850">
                <a:tc>
                  <a:txBody>
                    <a:bodyPr/>
                    <a:lstStyle/>
                    <a:p>
                      <a:r>
                        <a:rPr lang="en-US" dirty="0"/>
                        <a:t>2)</a:t>
                      </a:r>
                      <a:endParaRPr lang="en-IN" dirty="0"/>
                    </a:p>
                  </a:txBody>
                  <a:tcPr/>
                </a:tc>
                <a:tc>
                  <a:txBody>
                    <a:bodyPr/>
                    <a:lstStyle/>
                    <a:p>
                      <a:r>
                        <a:rPr lang="en-US" dirty="0"/>
                        <a:t>Selling Price per Unit (₹)</a:t>
                      </a:r>
                      <a:endParaRPr lang="en-IN" dirty="0"/>
                    </a:p>
                  </a:txBody>
                  <a:tcPr/>
                </a:tc>
                <a:tc>
                  <a:txBody>
                    <a:bodyPr/>
                    <a:lstStyle/>
                    <a:p>
                      <a:endParaRPr lang="en-IN"/>
                    </a:p>
                  </a:txBody>
                  <a:tcPr/>
                </a:tc>
                <a:tc>
                  <a:txBody>
                    <a:bodyPr/>
                    <a:lstStyle/>
                    <a:p>
                      <a:endParaRPr lang="en-IN"/>
                    </a:p>
                  </a:txBody>
                  <a:tcPr/>
                </a:tc>
                <a:extLst>
                  <a:ext uri="{0D108BD9-81ED-4DB2-BD59-A6C34878D82A}">
                    <a16:rowId xmlns:a16="http://schemas.microsoft.com/office/drawing/2014/main" val="4082178127"/>
                  </a:ext>
                </a:extLst>
              </a:tr>
              <a:tr h="450850">
                <a:tc>
                  <a:txBody>
                    <a:bodyPr/>
                    <a:lstStyle/>
                    <a:p>
                      <a:r>
                        <a:rPr lang="en-US" b="1" u="none" dirty="0">
                          <a:solidFill>
                            <a:schemeClr val="accent2"/>
                          </a:solidFill>
                        </a:rPr>
                        <a:t>3)</a:t>
                      </a:r>
                      <a:endParaRPr lang="en-IN" b="1" u="none" dirty="0">
                        <a:solidFill>
                          <a:schemeClr val="accent2"/>
                        </a:solidFill>
                      </a:endParaRPr>
                    </a:p>
                  </a:txBody>
                  <a:tcPr/>
                </a:tc>
                <a:tc>
                  <a:txBody>
                    <a:bodyPr/>
                    <a:lstStyle/>
                    <a:p>
                      <a:r>
                        <a:rPr lang="en-US" b="1" u="sng" dirty="0">
                          <a:solidFill>
                            <a:schemeClr val="accent2"/>
                          </a:solidFill>
                        </a:rPr>
                        <a:t>Sales ( Units x Selling Price per unit)</a:t>
                      </a:r>
                      <a:endParaRPr lang="en-IN" b="1" u="sng" dirty="0">
                        <a:solidFill>
                          <a:schemeClr val="accent2"/>
                        </a:solidFill>
                      </a:endParaRPr>
                    </a:p>
                  </a:txBody>
                  <a:tcPr/>
                </a:tc>
                <a:tc>
                  <a:txBody>
                    <a:bodyPr/>
                    <a:lstStyle/>
                    <a:p>
                      <a:endParaRPr lang="en-IN"/>
                    </a:p>
                  </a:txBody>
                  <a:tcPr/>
                </a:tc>
                <a:tc>
                  <a:txBody>
                    <a:bodyPr/>
                    <a:lstStyle/>
                    <a:p>
                      <a:endParaRPr lang="en-IN"/>
                    </a:p>
                  </a:txBody>
                  <a:tcPr/>
                </a:tc>
                <a:extLst>
                  <a:ext uri="{0D108BD9-81ED-4DB2-BD59-A6C34878D82A}">
                    <a16:rowId xmlns:a16="http://schemas.microsoft.com/office/drawing/2014/main" val="1799228939"/>
                  </a:ext>
                </a:extLst>
              </a:tr>
              <a:tr h="450850">
                <a:tc>
                  <a:txBody>
                    <a:bodyPr/>
                    <a:lstStyle/>
                    <a:p>
                      <a:r>
                        <a:rPr lang="en-US" dirty="0"/>
                        <a:t>4)</a:t>
                      </a:r>
                      <a:endParaRPr lang="en-IN" dirty="0"/>
                    </a:p>
                  </a:txBody>
                  <a:tcPr/>
                </a:tc>
                <a:tc>
                  <a:txBody>
                    <a:bodyPr/>
                    <a:lstStyle/>
                    <a:p>
                      <a:r>
                        <a:rPr lang="en-US" dirty="0"/>
                        <a:t>Variable Cost per unit</a:t>
                      </a:r>
                      <a:endParaRPr lang="en-IN" dirty="0"/>
                    </a:p>
                  </a:txBody>
                  <a:tcPr/>
                </a:tc>
                <a:tc>
                  <a:txBody>
                    <a:bodyPr/>
                    <a:lstStyle/>
                    <a:p>
                      <a:endParaRPr lang="en-IN"/>
                    </a:p>
                  </a:txBody>
                  <a:tcPr/>
                </a:tc>
                <a:tc>
                  <a:txBody>
                    <a:bodyPr/>
                    <a:lstStyle/>
                    <a:p>
                      <a:endParaRPr lang="en-IN"/>
                    </a:p>
                  </a:txBody>
                  <a:tcPr/>
                </a:tc>
                <a:extLst>
                  <a:ext uri="{0D108BD9-81ED-4DB2-BD59-A6C34878D82A}">
                    <a16:rowId xmlns:a16="http://schemas.microsoft.com/office/drawing/2014/main" val="1857700073"/>
                  </a:ext>
                </a:extLst>
              </a:tr>
              <a:tr h="450850">
                <a:tc>
                  <a:txBody>
                    <a:bodyPr/>
                    <a:lstStyle/>
                    <a:p>
                      <a:r>
                        <a:rPr lang="en-US" b="1" dirty="0">
                          <a:solidFill>
                            <a:schemeClr val="accent5"/>
                          </a:solidFill>
                        </a:rPr>
                        <a:t>5)</a:t>
                      </a:r>
                      <a:endParaRPr lang="en-IN" b="1" dirty="0">
                        <a:solidFill>
                          <a:schemeClr val="accent5"/>
                        </a:solidFill>
                      </a:endParaRPr>
                    </a:p>
                  </a:txBody>
                  <a:tcPr/>
                </a:tc>
                <a:tc>
                  <a:txBody>
                    <a:bodyPr/>
                    <a:lstStyle/>
                    <a:p>
                      <a:r>
                        <a:rPr lang="en-US" b="1" u="sng" dirty="0">
                          <a:solidFill>
                            <a:schemeClr val="accent5"/>
                          </a:solidFill>
                        </a:rPr>
                        <a:t>Variable Cost ( Units x Variable Cost per unit)</a:t>
                      </a:r>
                      <a:endParaRPr lang="en-IN" b="1" u="sng" dirty="0">
                        <a:solidFill>
                          <a:schemeClr val="accent5"/>
                        </a:solidFill>
                      </a:endParaRPr>
                    </a:p>
                  </a:txBody>
                  <a:tcPr/>
                </a:tc>
                <a:tc>
                  <a:txBody>
                    <a:bodyPr/>
                    <a:lstStyle/>
                    <a:p>
                      <a:endParaRPr lang="en-IN"/>
                    </a:p>
                  </a:txBody>
                  <a:tcPr/>
                </a:tc>
                <a:tc>
                  <a:txBody>
                    <a:bodyPr/>
                    <a:lstStyle/>
                    <a:p>
                      <a:endParaRPr lang="en-IN" dirty="0"/>
                    </a:p>
                  </a:txBody>
                  <a:tcPr/>
                </a:tc>
                <a:extLst>
                  <a:ext uri="{0D108BD9-81ED-4DB2-BD59-A6C34878D82A}">
                    <a16:rowId xmlns:a16="http://schemas.microsoft.com/office/drawing/2014/main" val="1979586790"/>
                  </a:ext>
                </a:extLst>
              </a:tr>
              <a:tr h="450850">
                <a:tc>
                  <a:txBody>
                    <a:bodyPr/>
                    <a:lstStyle/>
                    <a:p>
                      <a:r>
                        <a:rPr lang="en-US" b="1" u="none" dirty="0">
                          <a:solidFill>
                            <a:srgbClr val="C00000"/>
                          </a:solidFill>
                        </a:rPr>
                        <a:t>6)</a:t>
                      </a:r>
                      <a:endParaRPr lang="en-IN" b="1" u="none" dirty="0">
                        <a:solidFill>
                          <a:srgbClr val="C00000"/>
                        </a:solidFill>
                      </a:endParaRPr>
                    </a:p>
                  </a:txBody>
                  <a:tcPr/>
                </a:tc>
                <a:tc>
                  <a:txBody>
                    <a:bodyPr/>
                    <a:lstStyle/>
                    <a:p>
                      <a:r>
                        <a:rPr lang="en-US" b="1" u="sng" dirty="0">
                          <a:solidFill>
                            <a:srgbClr val="C00000"/>
                          </a:solidFill>
                        </a:rPr>
                        <a:t>Contribution ( Sales – Variable Cost) </a:t>
                      </a:r>
                      <a:endParaRPr lang="en-IN" b="1" u="sng" dirty="0">
                        <a:solidFill>
                          <a:srgbClr val="C00000"/>
                        </a:solidFill>
                      </a:endParaRPr>
                    </a:p>
                  </a:txBody>
                  <a:tcPr/>
                </a:tc>
                <a:tc>
                  <a:txBody>
                    <a:bodyPr/>
                    <a:lstStyle/>
                    <a:p>
                      <a:endParaRPr lang="en-IN"/>
                    </a:p>
                  </a:txBody>
                  <a:tcPr/>
                </a:tc>
                <a:tc>
                  <a:txBody>
                    <a:bodyPr/>
                    <a:lstStyle/>
                    <a:p>
                      <a:endParaRPr lang="en-IN" dirty="0"/>
                    </a:p>
                  </a:txBody>
                  <a:tcPr/>
                </a:tc>
                <a:extLst>
                  <a:ext uri="{0D108BD9-81ED-4DB2-BD59-A6C34878D82A}">
                    <a16:rowId xmlns:a16="http://schemas.microsoft.com/office/drawing/2014/main" val="1550856163"/>
                  </a:ext>
                </a:extLst>
              </a:tr>
              <a:tr h="450850">
                <a:tc>
                  <a:txBody>
                    <a:bodyPr/>
                    <a:lstStyle/>
                    <a:p>
                      <a:r>
                        <a:rPr lang="en-US" dirty="0"/>
                        <a:t>7) </a:t>
                      </a:r>
                      <a:endParaRPr lang="en-IN" dirty="0"/>
                    </a:p>
                  </a:txBody>
                  <a:tcPr/>
                </a:tc>
                <a:tc>
                  <a:txBody>
                    <a:bodyPr/>
                    <a:lstStyle/>
                    <a:p>
                      <a:r>
                        <a:rPr lang="en-US" dirty="0"/>
                        <a:t>Fixed Cost</a:t>
                      </a:r>
                      <a:endParaRPr lang="en-IN" dirty="0"/>
                    </a:p>
                  </a:txBody>
                  <a:tcPr/>
                </a:tc>
                <a:tc>
                  <a:txBody>
                    <a:bodyPr/>
                    <a:lstStyle/>
                    <a:p>
                      <a:endParaRPr lang="en-IN"/>
                    </a:p>
                  </a:txBody>
                  <a:tcPr/>
                </a:tc>
                <a:tc>
                  <a:txBody>
                    <a:bodyPr/>
                    <a:lstStyle/>
                    <a:p>
                      <a:endParaRPr lang="en-IN" dirty="0"/>
                    </a:p>
                  </a:txBody>
                  <a:tcPr/>
                </a:tc>
                <a:extLst>
                  <a:ext uri="{0D108BD9-81ED-4DB2-BD59-A6C34878D82A}">
                    <a16:rowId xmlns:a16="http://schemas.microsoft.com/office/drawing/2014/main" val="9364513"/>
                  </a:ext>
                </a:extLst>
              </a:tr>
              <a:tr h="450850">
                <a:tc>
                  <a:txBody>
                    <a:bodyPr/>
                    <a:lstStyle/>
                    <a:p>
                      <a:r>
                        <a:rPr lang="en-US" b="1" u="none" dirty="0">
                          <a:solidFill>
                            <a:srgbClr val="7030A0"/>
                          </a:solidFill>
                        </a:rPr>
                        <a:t>8)</a:t>
                      </a:r>
                      <a:endParaRPr lang="en-IN" b="1" u="none" dirty="0">
                        <a:solidFill>
                          <a:srgbClr val="7030A0"/>
                        </a:solidFill>
                      </a:endParaRPr>
                    </a:p>
                  </a:txBody>
                  <a:tcPr/>
                </a:tc>
                <a:tc>
                  <a:txBody>
                    <a:bodyPr/>
                    <a:lstStyle/>
                    <a:p>
                      <a:r>
                        <a:rPr lang="en-US" b="1" u="sng" dirty="0">
                          <a:solidFill>
                            <a:srgbClr val="7030A0"/>
                          </a:solidFill>
                        </a:rPr>
                        <a:t>Operating Profit ( Contribution – Fixed Cost)</a:t>
                      </a:r>
                      <a:endParaRPr lang="en-IN" b="1" u="sng" dirty="0">
                        <a:solidFill>
                          <a:srgbClr val="7030A0"/>
                        </a:solidFill>
                      </a:endParaRPr>
                    </a:p>
                  </a:txBody>
                  <a:tcPr/>
                </a:tc>
                <a:tc>
                  <a:txBody>
                    <a:bodyPr/>
                    <a:lstStyle/>
                    <a:p>
                      <a:endParaRPr lang="en-IN"/>
                    </a:p>
                  </a:txBody>
                  <a:tcPr/>
                </a:tc>
                <a:tc>
                  <a:txBody>
                    <a:bodyPr/>
                    <a:lstStyle/>
                    <a:p>
                      <a:endParaRPr lang="en-IN" dirty="0"/>
                    </a:p>
                  </a:txBody>
                  <a:tcPr/>
                </a:tc>
                <a:extLst>
                  <a:ext uri="{0D108BD9-81ED-4DB2-BD59-A6C34878D82A}">
                    <a16:rowId xmlns:a16="http://schemas.microsoft.com/office/drawing/2014/main" val="325975512"/>
                  </a:ext>
                </a:extLst>
              </a:tr>
            </a:tbl>
          </a:graphicData>
        </a:graphic>
      </p:graphicFrame>
    </p:spTree>
    <p:extLst>
      <p:ext uri="{BB962C8B-B14F-4D97-AF65-F5344CB8AC3E}">
        <p14:creationId xmlns:p14="http://schemas.microsoft.com/office/powerpoint/2010/main" val="35093574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8B39F-5010-4304-8825-DC320C5A7EDF}"/>
              </a:ext>
            </a:extLst>
          </p:cNvPr>
          <p:cNvSpPr>
            <a:spLocks noGrp="1"/>
          </p:cNvSpPr>
          <p:nvPr>
            <p:ph type="title"/>
          </p:nvPr>
        </p:nvSpPr>
        <p:spPr>
          <a:solidFill>
            <a:schemeClr val="accent4">
              <a:lumMod val="60000"/>
              <a:lumOff val="40000"/>
            </a:schemeClr>
          </a:solidFill>
        </p:spPr>
        <p:txBody>
          <a:bodyPr/>
          <a:lstStyle/>
          <a:p>
            <a:pPr algn="ctr"/>
            <a:r>
              <a:rPr lang="en-US" b="1" i="1" u="sng" dirty="0">
                <a:effectLst>
                  <a:outerShdw blurRad="38100" dist="38100" dir="2700000" algn="tl">
                    <a:srgbClr val="000000">
                      <a:alpha val="43137"/>
                    </a:srgbClr>
                  </a:outerShdw>
                </a:effectLst>
              </a:rPr>
              <a:t>EVALUATION OF CREDIT POLICY FORMAT</a:t>
            </a:r>
            <a:endParaRPr lang="en-IN" b="1" i="1" u="sng" dirty="0">
              <a:effectLst>
                <a:outerShdw blurRad="38100" dist="38100" dir="2700000" algn="tl">
                  <a:srgbClr val="000000">
                    <a:alpha val="43137"/>
                  </a:srgbClr>
                </a:outerShdw>
              </a:effectLst>
            </a:endParaRPr>
          </a:p>
        </p:txBody>
      </p:sp>
      <p:graphicFrame>
        <p:nvGraphicFramePr>
          <p:cNvPr id="4" name="Table 4">
            <a:extLst>
              <a:ext uri="{FF2B5EF4-FFF2-40B4-BE49-F238E27FC236}">
                <a16:creationId xmlns:a16="http://schemas.microsoft.com/office/drawing/2014/main" id="{A7A28B81-51D7-4CCB-859F-74E2866E13E0}"/>
              </a:ext>
            </a:extLst>
          </p:cNvPr>
          <p:cNvGraphicFramePr>
            <a:graphicFrameLocks noGrp="1"/>
          </p:cNvGraphicFramePr>
          <p:nvPr>
            <p:ph idx="1"/>
            <p:extLst>
              <p:ext uri="{D42A27DB-BD31-4B8C-83A1-F6EECF244321}">
                <p14:modId xmlns:p14="http://schemas.microsoft.com/office/powerpoint/2010/main" val="2973652219"/>
              </p:ext>
            </p:extLst>
          </p:nvPr>
        </p:nvGraphicFramePr>
        <p:xfrm>
          <a:off x="838200" y="1756410"/>
          <a:ext cx="10515600" cy="4886960"/>
        </p:xfrm>
        <a:graphic>
          <a:graphicData uri="http://schemas.openxmlformats.org/drawingml/2006/table">
            <a:tbl>
              <a:tblPr firstRow="1" bandRow="1">
                <a:tableStyleId>{5C22544A-7EE6-4342-B048-85BDC9FD1C3A}</a:tableStyleId>
              </a:tblPr>
              <a:tblGrid>
                <a:gridCol w="523875">
                  <a:extLst>
                    <a:ext uri="{9D8B030D-6E8A-4147-A177-3AD203B41FA5}">
                      <a16:colId xmlns:a16="http://schemas.microsoft.com/office/drawing/2014/main" val="2453183059"/>
                    </a:ext>
                  </a:extLst>
                </a:gridCol>
                <a:gridCol w="7534275">
                  <a:extLst>
                    <a:ext uri="{9D8B030D-6E8A-4147-A177-3AD203B41FA5}">
                      <a16:colId xmlns:a16="http://schemas.microsoft.com/office/drawing/2014/main" val="2700272527"/>
                    </a:ext>
                  </a:extLst>
                </a:gridCol>
                <a:gridCol w="1190625">
                  <a:extLst>
                    <a:ext uri="{9D8B030D-6E8A-4147-A177-3AD203B41FA5}">
                      <a16:colId xmlns:a16="http://schemas.microsoft.com/office/drawing/2014/main" val="1267120763"/>
                    </a:ext>
                  </a:extLst>
                </a:gridCol>
                <a:gridCol w="1266825">
                  <a:extLst>
                    <a:ext uri="{9D8B030D-6E8A-4147-A177-3AD203B41FA5}">
                      <a16:colId xmlns:a16="http://schemas.microsoft.com/office/drawing/2014/main" val="2433760135"/>
                    </a:ext>
                  </a:extLst>
                </a:gridCol>
              </a:tblGrid>
              <a:tr h="450850">
                <a:tc>
                  <a:txBody>
                    <a:bodyPr/>
                    <a:lstStyle/>
                    <a:p>
                      <a:r>
                        <a:rPr lang="en-US" dirty="0"/>
                        <a:t>No.</a:t>
                      </a:r>
                      <a:endParaRPr lang="en-IN" dirty="0"/>
                    </a:p>
                  </a:txBody>
                  <a:tcPr/>
                </a:tc>
                <a:tc>
                  <a:txBody>
                    <a:bodyPr/>
                    <a:lstStyle/>
                    <a:p>
                      <a:pPr algn="ctr"/>
                      <a:r>
                        <a:rPr lang="en-US"/>
                        <a:t>PARTICULARS</a:t>
                      </a:r>
                      <a:endParaRPr lang="en-IN" dirty="0"/>
                    </a:p>
                  </a:txBody>
                  <a:tcPr/>
                </a:tc>
                <a:tc>
                  <a:txBody>
                    <a:bodyPr/>
                    <a:lstStyle/>
                    <a:p>
                      <a:r>
                        <a:rPr lang="en-US"/>
                        <a:t>PRESENT POLICY</a:t>
                      </a:r>
                      <a:endParaRPr lang="en-IN" dirty="0"/>
                    </a:p>
                  </a:txBody>
                  <a:tcPr/>
                </a:tc>
                <a:tc>
                  <a:txBody>
                    <a:bodyPr/>
                    <a:lstStyle/>
                    <a:p>
                      <a:r>
                        <a:rPr lang="en-US"/>
                        <a:t>PROPOSED POLICY</a:t>
                      </a:r>
                      <a:endParaRPr lang="en-IN" dirty="0"/>
                    </a:p>
                  </a:txBody>
                  <a:tcPr/>
                </a:tc>
                <a:extLst>
                  <a:ext uri="{0D108BD9-81ED-4DB2-BD59-A6C34878D82A}">
                    <a16:rowId xmlns:a16="http://schemas.microsoft.com/office/drawing/2014/main" val="3346360476"/>
                  </a:ext>
                </a:extLst>
              </a:tr>
              <a:tr h="450850">
                <a:tc>
                  <a:txBody>
                    <a:bodyPr/>
                    <a:lstStyle/>
                    <a:p>
                      <a:r>
                        <a:rPr lang="en-US" sz="1800" b="0" u="none" dirty="0">
                          <a:solidFill>
                            <a:schemeClr val="tx1"/>
                          </a:solidFill>
                          <a:effectLst/>
                        </a:rPr>
                        <a:t>9)</a:t>
                      </a:r>
                      <a:endParaRPr lang="en-IN" sz="1800" b="0" u="none" dirty="0">
                        <a:solidFill>
                          <a:schemeClr val="tx1"/>
                        </a:solidFill>
                        <a:effectLst/>
                      </a:endParaRPr>
                    </a:p>
                  </a:txBody>
                  <a:tcPr/>
                </a:tc>
                <a:tc>
                  <a:txBody>
                    <a:bodyPr/>
                    <a:lstStyle/>
                    <a:p>
                      <a:r>
                        <a:rPr lang="en-US" sz="1800" b="0" u="none" dirty="0">
                          <a:solidFill>
                            <a:schemeClr val="tx1"/>
                          </a:solidFill>
                          <a:effectLst/>
                        </a:rPr>
                        <a:t>Bad debts on a % of Sales</a:t>
                      </a:r>
                      <a:endParaRPr lang="en-IN" sz="1800" b="0" u="none" dirty="0">
                        <a:solidFill>
                          <a:schemeClr val="tx1"/>
                        </a:solidFill>
                        <a:effectLst/>
                      </a:endParaRPr>
                    </a:p>
                  </a:txBody>
                  <a:tcPr/>
                </a:tc>
                <a:tc>
                  <a:txBody>
                    <a:bodyPr/>
                    <a:lstStyle/>
                    <a:p>
                      <a:endParaRPr lang="en-IN"/>
                    </a:p>
                  </a:txBody>
                  <a:tcPr/>
                </a:tc>
                <a:tc>
                  <a:txBody>
                    <a:bodyPr/>
                    <a:lstStyle/>
                    <a:p>
                      <a:endParaRPr lang="en-IN"/>
                    </a:p>
                  </a:txBody>
                  <a:tcPr/>
                </a:tc>
                <a:extLst>
                  <a:ext uri="{0D108BD9-81ED-4DB2-BD59-A6C34878D82A}">
                    <a16:rowId xmlns:a16="http://schemas.microsoft.com/office/drawing/2014/main" val="2860949093"/>
                  </a:ext>
                </a:extLst>
              </a:tr>
              <a:tr h="450850">
                <a:tc>
                  <a:txBody>
                    <a:bodyPr/>
                    <a:lstStyle/>
                    <a:p>
                      <a:r>
                        <a:rPr lang="en-US" b="1" u="none" dirty="0">
                          <a:solidFill>
                            <a:srgbClr val="C00000"/>
                          </a:solidFill>
                        </a:rPr>
                        <a:t>10)</a:t>
                      </a:r>
                      <a:endParaRPr lang="en-IN" b="1" u="none" dirty="0">
                        <a:solidFill>
                          <a:srgbClr val="C00000"/>
                        </a:solidFill>
                      </a:endParaRPr>
                    </a:p>
                  </a:txBody>
                  <a:tcPr/>
                </a:tc>
                <a:tc>
                  <a:txBody>
                    <a:bodyPr/>
                    <a:lstStyle/>
                    <a:p>
                      <a:r>
                        <a:rPr lang="en-US" b="1" u="sng" dirty="0">
                          <a:solidFill>
                            <a:srgbClr val="C00000"/>
                          </a:solidFill>
                        </a:rPr>
                        <a:t>Bad debts (₹) [ Sales x Bad debts % ]</a:t>
                      </a:r>
                      <a:endParaRPr lang="en-IN" b="1" u="sng" dirty="0">
                        <a:solidFill>
                          <a:srgbClr val="C00000"/>
                        </a:solidFill>
                      </a:endParaRPr>
                    </a:p>
                  </a:txBody>
                  <a:tcPr/>
                </a:tc>
                <a:tc>
                  <a:txBody>
                    <a:bodyPr/>
                    <a:lstStyle/>
                    <a:p>
                      <a:endParaRPr lang="en-IN"/>
                    </a:p>
                  </a:txBody>
                  <a:tcPr/>
                </a:tc>
                <a:tc>
                  <a:txBody>
                    <a:bodyPr/>
                    <a:lstStyle/>
                    <a:p>
                      <a:endParaRPr lang="en-IN"/>
                    </a:p>
                  </a:txBody>
                  <a:tcPr/>
                </a:tc>
                <a:extLst>
                  <a:ext uri="{0D108BD9-81ED-4DB2-BD59-A6C34878D82A}">
                    <a16:rowId xmlns:a16="http://schemas.microsoft.com/office/drawing/2014/main" val="4084237275"/>
                  </a:ext>
                </a:extLst>
              </a:tr>
              <a:tr h="450850">
                <a:tc>
                  <a:txBody>
                    <a:bodyPr/>
                    <a:lstStyle/>
                    <a:p>
                      <a:r>
                        <a:rPr lang="en-US" b="1" u="none" dirty="0">
                          <a:solidFill>
                            <a:srgbClr val="C00000"/>
                          </a:solidFill>
                        </a:rPr>
                        <a:t>11)</a:t>
                      </a:r>
                      <a:endParaRPr lang="en-IN" b="1" u="none" dirty="0">
                        <a:solidFill>
                          <a:srgbClr val="C00000"/>
                        </a:solidFill>
                      </a:endParaRPr>
                    </a:p>
                  </a:txBody>
                  <a:tcPr/>
                </a:tc>
                <a:tc>
                  <a:txBody>
                    <a:bodyPr/>
                    <a:lstStyle/>
                    <a:p>
                      <a:r>
                        <a:rPr lang="en-US" b="1" u="sng" dirty="0">
                          <a:solidFill>
                            <a:srgbClr val="C00000"/>
                          </a:solidFill>
                        </a:rPr>
                        <a:t>Expenses ( Cash Discount, Collection &amp; Administration expense etc.)</a:t>
                      </a:r>
                      <a:endParaRPr lang="en-IN" b="1" u="sng" dirty="0">
                        <a:solidFill>
                          <a:srgbClr val="C00000"/>
                        </a:solidFill>
                      </a:endParaRPr>
                    </a:p>
                  </a:txBody>
                  <a:tcPr/>
                </a:tc>
                <a:tc>
                  <a:txBody>
                    <a:bodyPr/>
                    <a:lstStyle/>
                    <a:p>
                      <a:endParaRPr lang="en-IN"/>
                    </a:p>
                  </a:txBody>
                  <a:tcPr/>
                </a:tc>
                <a:tc>
                  <a:txBody>
                    <a:bodyPr/>
                    <a:lstStyle/>
                    <a:p>
                      <a:endParaRPr lang="en-IN" dirty="0"/>
                    </a:p>
                  </a:txBody>
                  <a:tcPr/>
                </a:tc>
                <a:extLst>
                  <a:ext uri="{0D108BD9-81ED-4DB2-BD59-A6C34878D82A}">
                    <a16:rowId xmlns:a16="http://schemas.microsoft.com/office/drawing/2014/main" val="4082178127"/>
                  </a:ext>
                </a:extLst>
              </a:tr>
              <a:tr h="450850">
                <a:tc>
                  <a:txBody>
                    <a:bodyPr/>
                    <a:lstStyle/>
                    <a:p>
                      <a:r>
                        <a:rPr lang="en-US" b="1" u="none" dirty="0">
                          <a:solidFill>
                            <a:srgbClr val="92D050"/>
                          </a:solidFill>
                        </a:rPr>
                        <a:t>12)</a:t>
                      </a:r>
                      <a:endParaRPr lang="en-IN" b="1" u="none" dirty="0">
                        <a:solidFill>
                          <a:srgbClr val="92D050"/>
                        </a:solidFill>
                      </a:endParaRPr>
                    </a:p>
                  </a:txBody>
                  <a:tcPr/>
                </a:tc>
                <a:tc>
                  <a:txBody>
                    <a:bodyPr/>
                    <a:lstStyle/>
                    <a:p>
                      <a:r>
                        <a:rPr lang="en-US" b="1" u="sng" dirty="0">
                          <a:solidFill>
                            <a:srgbClr val="92D050"/>
                          </a:solidFill>
                        </a:rPr>
                        <a:t>Profit Before Tax ( 8-10-11)</a:t>
                      </a:r>
                      <a:endParaRPr lang="en-IN" b="1" u="sng" dirty="0">
                        <a:solidFill>
                          <a:srgbClr val="92D050"/>
                        </a:solidFill>
                      </a:endParaRPr>
                    </a:p>
                  </a:txBody>
                  <a:tcPr/>
                </a:tc>
                <a:tc>
                  <a:txBody>
                    <a:bodyPr/>
                    <a:lstStyle/>
                    <a:p>
                      <a:endParaRPr lang="en-IN"/>
                    </a:p>
                  </a:txBody>
                  <a:tcPr/>
                </a:tc>
                <a:tc>
                  <a:txBody>
                    <a:bodyPr/>
                    <a:lstStyle/>
                    <a:p>
                      <a:endParaRPr lang="en-IN"/>
                    </a:p>
                  </a:txBody>
                  <a:tcPr/>
                </a:tc>
                <a:extLst>
                  <a:ext uri="{0D108BD9-81ED-4DB2-BD59-A6C34878D82A}">
                    <a16:rowId xmlns:a16="http://schemas.microsoft.com/office/drawing/2014/main" val="1799228939"/>
                  </a:ext>
                </a:extLst>
              </a:tr>
              <a:tr h="450850">
                <a:tc>
                  <a:txBody>
                    <a:bodyPr/>
                    <a:lstStyle/>
                    <a:p>
                      <a:r>
                        <a:rPr lang="en-US" dirty="0"/>
                        <a:t>13)</a:t>
                      </a:r>
                      <a:endParaRPr lang="en-IN" dirty="0"/>
                    </a:p>
                  </a:txBody>
                  <a:tcPr/>
                </a:tc>
                <a:tc>
                  <a:txBody>
                    <a:bodyPr/>
                    <a:lstStyle/>
                    <a:p>
                      <a:r>
                        <a:rPr lang="en-US" dirty="0"/>
                        <a:t>Tax %</a:t>
                      </a:r>
                      <a:endParaRPr lang="en-IN" dirty="0"/>
                    </a:p>
                  </a:txBody>
                  <a:tcPr/>
                </a:tc>
                <a:tc>
                  <a:txBody>
                    <a:bodyPr/>
                    <a:lstStyle/>
                    <a:p>
                      <a:endParaRPr lang="en-IN"/>
                    </a:p>
                  </a:txBody>
                  <a:tcPr/>
                </a:tc>
                <a:tc>
                  <a:txBody>
                    <a:bodyPr/>
                    <a:lstStyle/>
                    <a:p>
                      <a:endParaRPr lang="en-IN"/>
                    </a:p>
                  </a:txBody>
                  <a:tcPr/>
                </a:tc>
                <a:extLst>
                  <a:ext uri="{0D108BD9-81ED-4DB2-BD59-A6C34878D82A}">
                    <a16:rowId xmlns:a16="http://schemas.microsoft.com/office/drawing/2014/main" val="1857700073"/>
                  </a:ext>
                </a:extLst>
              </a:tr>
              <a:tr h="450850">
                <a:tc>
                  <a:txBody>
                    <a:bodyPr/>
                    <a:lstStyle/>
                    <a:p>
                      <a:r>
                        <a:rPr lang="en-US" b="1" dirty="0">
                          <a:solidFill>
                            <a:srgbClr val="C00000"/>
                          </a:solidFill>
                        </a:rPr>
                        <a:t>14)</a:t>
                      </a:r>
                      <a:endParaRPr lang="en-IN" b="1" dirty="0">
                        <a:solidFill>
                          <a:srgbClr val="C00000"/>
                        </a:solidFill>
                      </a:endParaRPr>
                    </a:p>
                  </a:txBody>
                  <a:tcPr/>
                </a:tc>
                <a:tc>
                  <a:txBody>
                    <a:bodyPr/>
                    <a:lstStyle/>
                    <a:p>
                      <a:r>
                        <a:rPr lang="en-US" b="1" dirty="0">
                          <a:solidFill>
                            <a:srgbClr val="C00000"/>
                          </a:solidFill>
                        </a:rPr>
                        <a:t>Tax (₹) [ Profit before tax x Tax % ]</a:t>
                      </a:r>
                      <a:endParaRPr lang="en-IN" b="1" dirty="0">
                        <a:solidFill>
                          <a:srgbClr val="C00000"/>
                        </a:solidFill>
                      </a:endParaRPr>
                    </a:p>
                  </a:txBody>
                  <a:tcPr/>
                </a:tc>
                <a:tc>
                  <a:txBody>
                    <a:bodyPr/>
                    <a:lstStyle/>
                    <a:p>
                      <a:endParaRPr lang="en-IN"/>
                    </a:p>
                  </a:txBody>
                  <a:tcPr/>
                </a:tc>
                <a:tc>
                  <a:txBody>
                    <a:bodyPr/>
                    <a:lstStyle/>
                    <a:p>
                      <a:endParaRPr lang="en-IN" dirty="0"/>
                    </a:p>
                  </a:txBody>
                  <a:tcPr/>
                </a:tc>
                <a:extLst>
                  <a:ext uri="{0D108BD9-81ED-4DB2-BD59-A6C34878D82A}">
                    <a16:rowId xmlns:a16="http://schemas.microsoft.com/office/drawing/2014/main" val="1979586790"/>
                  </a:ext>
                </a:extLst>
              </a:tr>
              <a:tr h="450850">
                <a:tc>
                  <a:txBody>
                    <a:bodyPr/>
                    <a:lstStyle/>
                    <a:p>
                      <a:r>
                        <a:rPr lang="en-US" b="1" u="none" dirty="0">
                          <a:solidFill>
                            <a:srgbClr val="00B050"/>
                          </a:solidFill>
                          <a:effectLst/>
                        </a:rPr>
                        <a:t>15) </a:t>
                      </a:r>
                      <a:endParaRPr lang="en-IN" b="1" u="none" dirty="0">
                        <a:solidFill>
                          <a:srgbClr val="00B050"/>
                        </a:solidFill>
                        <a:effectLst/>
                      </a:endParaRPr>
                    </a:p>
                  </a:txBody>
                  <a:tcPr/>
                </a:tc>
                <a:tc>
                  <a:txBody>
                    <a:bodyPr/>
                    <a:lstStyle/>
                    <a:p>
                      <a:r>
                        <a:rPr lang="en-US" b="1" u="sng" dirty="0">
                          <a:solidFill>
                            <a:srgbClr val="00B050"/>
                          </a:solidFill>
                          <a:effectLst/>
                        </a:rPr>
                        <a:t>Profit After Tax ( 12-14)</a:t>
                      </a:r>
                      <a:endParaRPr lang="en-IN" b="1" u="sng" dirty="0">
                        <a:solidFill>
                          <a:srgbClr val="00B050"/>
                        </a:solidFill>
                        <a:effectLst/>
                      </a:endParaRPr>
                    </a:p>
                  </a:txBody>
                  <a:tcPr/>
                </a:tc>
                <a:tc>
                  <a:txBody>
                    <a:bodyPr/>
                    <a:lstStyle/>
                    <a:p>
                      <a:endParaRPr lang="en-IN"/>
                    </a:p>
                  </a:txBody>
                  <a:tcPr/>
                </a:tc>
                <a:tc>
                  <a:txBody>
                    <a:bodyPr/>
                    <a:lstStyle/>
                    <a:p>
                      <a:endParaRPr lang="en-IN" dirty="0"/>
                    </a:p>
                  </a:txBody>
                  <a:tcPr/>
                </a:tc>
                <a:extLst>
                  <a:ext uri="{0D108BD9-81ED-4DB2-BD59-A6C34878D82A}">
                    <a16:rowId xmlns:a16="http://schemas.microsoft.com/office/drawing/2014/main" val="1550856163"/>
                  </a:ext>
                </a:extLst>
              </a:tr>
              <a:tr h="450850">
                <a:tc>
                  <a:txBody>
                    <a:bodyPr/>
                    <a:lstStyle/>
                    <a:p>
                      <a:r>
                        <a:rPr lang="en-US" sz="2000" b="1" u="none" dirty="0">
                          <a:solidFill>
                            <a:srgbClr val="FF0000"/>
                          </a:solidFill>
                          <a:effectLst/>
                        </a:rPr>
                        <a:t>B)</a:t>
                      </a:r>
                      <a:endParaRPr lang="en-IN" sz="2000" b="1" u="none" dirty="0">
                        <a:solidFill>
                          <a:srgbClr val="FF0000"/>
                        </a:solidFill>
                        <a:effectLst/>
                      </a:endParaRPr>
                    </a:p>
                  </a:txBody>
                  <a:tcPr/>
                </a:tc>
                <a:tc>
                  <a:txBody>
                    <a:bodyPr/>
                    <a:lstStyle/>
                    <a:p>
                      <a:r>
                        <a:rPr lang="en-US" sz="2000" b="1" u="sng" dirty="0">
                          <a:solidFill>
                            <a:srgbClr val="FF0000"/>
                          </a:solidFill>
                          <a:effectLst/>
                        </a:rPr>
                        <a:t>EXPECTED COST</a:t>
                      </a:r>
                      <a:endParaRPr lang="en-IN" sz="2000" b="1" u="sng" dirty="0">
                        <a:solidFill>
                          <a:srgbClr val="FF0000"/>
                        </a:solidFill>
                        <a:effectLst/>
                      </a:endParaRPr>
                    </a:p>
                  </a:txBody>
                  <a:tcPr/>
                </a:tc>
                <a:tc>
                  <a:txBody>
                    <a:bodyPr/>
                    <a:lstStyle/>
                    <a:p>
                      <a:endParaRPr lang="en-IN"/>
                    </a:p>
                  </a:txBody>
                  <a:tcPr/>
                </a:tc>
                <a:tc>
                  <a:txBody>
                    <a:bodyPr/>
                    <a:lstStyle/>
                    <a:p>
                      <a:endParaRPr lang="en-IN" dirty="0"/>
                    </a:p>
                  </a:txBody>
                  <a:tcPr/>
                </a:tc>
                <a:extLst>
                  <a:ext uri="{0D108BD9-81ED-4DB2-BD59-A6C34878D82A}">
                    <a16:rowId xmlns:a16="http://schemas.microsoft.com/office/drawing/2014/main" val="9364513"/>
                  </a:ext>
                </a:extLst>
              </a:tr>
              <a:tr h="450850">
                <a:tc>
                  <a:txBody>
                    <a:bodyPr/>
                    <a:lstStyle/>
                    <a:p>
                      <a:r>
                        <a:rPr lang="en-US" b="1" dirty="0">
                          <a:solidFill>
                            <a:srgbClr val="00B0F0"/>
                          </a:solidFill>
                        </a:rPr>
                        <a:t>16)</a:t>
                      </a:r>
                      <a:endParaRPr lang="en-IN" b="1" dirty="0">
                        <a:solidFill>
                          <a:srgbClr val="00B0F0"/>
                        </a:solidFill>
                      </a:endParaRPr>
                    </a:p>
                  </a:txBody>
                  <a:tcPr/>
                </a:tc>
                <a:tc>
                  <a:txBody>
                    <a:bodyPr/>
                    <a:lstStyle/>
                    <a:p>
                      <a:r>
                        <a:rPr lang="en-US" b="1" dirty="0">
                          <a:solidFill>
                            <a:srgbClr val="00B0F0"/>
                          </a:solidFill>
                        </a:rPr>
                        <a:t>Investment in Account Receivables ( to be valued at Variable cost + Fixed Cost or at Sales)</a:t>
                      </a:r>
                      <a:endParaRPr lang="en-IN" b="1" dirty="0">
                        <a:solidFill>
                          <a:srgbClr val="00B0F0"/>
                        </a:solidFill>
                      </a:endParaRPr>
                    </a:p>
                  </a:txBody>
                  <a:tcPr/>
                </a:tc>
                <a:tc>
                  <a:txBody>
                    <a:bodyPr/>
                    <a:lstStyle/>
                    <a:p>
                      <a:endParaRPr lang="en-IN"/>
                    </a:p>
                  </a:txBody>
                  <a:tcPr/>
                </a:tc>
                <a:tc>
                  <a:txBody>
                    <a:bodyPr/>
                    <a:lstStyle/>
                    <a:p>
                      <a:endParaRPr lang="en-IN" dirty="0"/>
                    </a:p>
                  </a:txBody>
                  <a:tcPr/>
                </a:tc>
                <a:extLst>
                  <a:ext uri="{0D108BD9-81ED-4DB2-BD59-A6C34878D82A}">
                    <a16:rowId xmlns:a16="http://schemas.microsoft.com/office/drawing/2014/main" val="325975512"/>
                  </a:ext>
                </a:extLst>
              </a:tr>
            </a:tbl>
          </a:graphicData>
        </a:graphic>
      </p:graphicFrame>
    </p:spTree>
    <p:extLst>
      <p:ext uri="{BB962C8B-B14F-4D97-AF65-F5344CB8AC3E}">
        <p14:creationId xmlns:p14="http://schemas.microsoft.com/office/powerpoint/2010/main" val="16620655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8B39F-5010-4304-8825-DC320C5A7EDF}"/>
              </a:ext>
            </a:extLst>
          </p:cNvPr>
          <p:cNvSpPr>
            <a:spLocks noGrp="1"/>
          </p:cNvSpPr>
          <p:nvPr>
            <p:ph type="title"/>
          </p:nvPr>
        </p:nvSpPr>
        <p:spPr>
          <a:solidFill>
            <a:schemeClr val="accent4">
              <a:lumMod val="60000"/>
              <a:lumOff val="40000"/>
            </a:schemeClr>
          </a:solidFill>
        </p:spPr>
        <p:txBody>
          <a:bodyPr/>
          <a:lstStyle/>
          <a:p>
            <a:pPr algn="ctr"/>
            <a:r>
              <a:rPr lang="en-US" b="1" i="1" u="sng" dirty="0">
                <a:effectLst>
                  <a:outerShdw blurRad="38100" dist="38100" dir="2700000" algn="tl">
                    <a:srgbClr val="000000">
                      <a:alpha val="43137"/>
                    </a:srgbClr>
                  </a:outerShdw>
                </a:effectLst>
              </a:rPr>
              <a:t>EVALUATION OF CREDIT POLICY FORMAT</a:t>
            </a:r>
            <a:endParaRPr lang="en-IN" b="1" i="1" u="sng" dirty="0">
              <a:effectLst>
                <a:outerShdw blurRad="38100" dist="38100" dir="2700000" algn="tl">
                  <a:srgbClr val="000000">
                    <a:alpha val="43137"/>
                  </a:srgbClr>
                </a:outerShdw>
              </a:effectLst>
            </a:endParaRPr>
          </a:p>
        </p:txBody>
      </p:sp>
      <p:graphicFrame>
        <p:nvGraphicFramePr>
          <p:cNvPr id="4" name="Table 4">
            <a:extLst>
              <a:ext uri="{FF2B5EF4-FFF2-40B4-BE49-F238E27FC236}">
                <a16:creationId xmlns:a16="http://schemas.microsoft.com/office/drawing/2014/main" id="{A7A28B81-51D7-4CCB-859F-74E2866E13E0}"/>
              </a:ext>
            </a:extLst>
          </p:cNvPr>
          <p:cNvGraphicFramePr>
            <a:graphicFrameLocks noGrp="1"/>
          </p:cNvGraphicFramePr>
          <p:nvPr>
            <p:ph idx="1"/>
            <p:extLst>
              <p:ext uri="{D42A27DB-BD31-4B8C-83A1-F6EECF244321}">
                <p14:modId xmlns:p14="http://schemas.microsoft.com/office/powerpoint/2010/main" val="3370735331"/>
              </p:ext>
            </p:extLst>
          </p:nvPr>
        </p:nvGraphicFramePr>
        <p:xfrm>
          <a:off x="838200" y="1756410"/>
          <a:ext cx="10515600" cy="3796030"/>
        </p:xfrm>
        <a:graphic>
          <a:graphicData uri="http://schemas.openxmlformats.org/drawingml/2006/table">
            <a:tbl>
              <a:tblPr firstRow="1" bandRow="1">
                <a:tableStyleId>{5C22544A-7EE6-4342-B048-85BDC9FD1C3A}</a:tableStyleId>
              </a:tblPr>
              <a:tblGrid>
                <a:gridCol w="523875">
                  <a:extLst>
                    <a:ext uri="{9D8B030D-6E8A-4147-A177-3AD203B41FA5}">
                      <a16:colId xmlns:a16="http://schemas.microsoft.com/office/drawing/2014/main" val="2453183059"/>
                    </a:ext>
                  </a:extLst>
                </a:gridCol>
                <a:gridCol w="7534275">
                  <a:extLst>
                    <a:ext uri="{9D8B030D-6E8A-4147-A177-3AD203B41FA5}">
                      <a16:colId xmlns:a16="http://schemas.microsoft.com/office/drawing/2014/main" val="2700272527"/>
                    </a:ext>
                  </a:extLst>
                </a:gridCol>
                <a:gridCol w="1190625">
                  <a:extLst>
                    <a:ext uri="{9D8B030D-6E8A-4147-A177-3AD203B41FA5}">
                      <a16:colId xmlns:a16="http://schemas.microsoft.com/office/drawing/2014/main" val="1267120763"/>
                    </a:ext>
                  </a:extLst>
                </a:gridCol>
                <a:gridCol w="1266825">
                  <a:extLst>
                    <a:ext uri="{9D8B030D-6E8A-4147-A177-3AD203B41FA5}">
                      <a16:colId xmlns:a16="http://schemas.microsoft.com/office/drawing/2014/main" val="2433760135"/>
                    </a:ext>
                  </a:extLst>
                </a:gridCol>
              </a:tblGrid>
              <a:tr h="450850">
                <a:tc>
                  <a:txBody>
                    <a:bodyPr/>
                    <a:lstStyle/>
                    <a:p>
                      <a:r>
                        <a:rPr lang="en-US" dirty="0"/>
                        <a:t>No.</a:t>
                      </a:r>
                      <a:endParaRPr lang="en-IN" dirty="0"/>
                    </a:p>
                  </a:txBody>
                  <a:tcPr/>
                </a:tc>
                <a:tc>
                  <a:txBody>
                    <a:bodyPr/>
                    <a:lstStyle/>
                    <a:p>
                      <a:pPr algn="ctr"/>
                      <a:r>
                        <a:rPr lang="en-US" dirty="0"/>
                        <a:t>PARTICULARS</a:t>
                      </a:r>
                      <a:endParaRPr lang="en-IN" dirty="0"/>
                    </a:p>
                  </a:txBody>
                  <a:tcPr/>
                </a:tc>
                <a:tc>
                  <a:txBody>
                    <a:bodyPr/>
                    <a:lstStyle/>
                    <a:p>
                      <a:r>
                        <a:rPr lang="en-US" dirty="0"/>
                        <a:t>PRESENT POLICY</a:t>
                      </a:r>
                      <a:endParaRPr lang="en-IN" dirty="0"/>
                    </a:p>
                  </a:txBody>
                  <a:tcPr/>
                </a:tc>
                <a:tc>
                  <a:txBody>
                    <a:bodyPr/>
                    <a:lstStyle/>
                    <a:p>
                      <a:r>
                        <a:rPr lang="en-US" dirty="0"/>
                        <a:t>PROPOSED POLICY</a:t>
                      </a:r>
                      <a:endParaRPr lang="en-IN" dirty="0"/>
                    </a:p>
                  </a:txBody>
                  <a:tcPr/>
                </a:tc>
                <a:extLst>
                  <a:ext uri="{0D108BD9-81ED-4DB2-BD59-A6C34878D82A}">
                    <a16:rowId xmlns:a16="http://schemas.microsoft.com/office/drawing/2014/main" val="3346360476"/>
                  </a:ext>
                </a:extLst>
              </a:tr>
              <a:tr h="450850">
                <a:tc>
                  <a:txBody>
                    <a:bodyPr/>
                    <a:lstStyle/>
                    <a:p>
                      <a:r>
                        <a:rPr lang="en-US" sz="1800" b="0" u="none" dirty="0">
                          <a:solidFill>
                            <a:schemeClr val="tx1"/>
                          </a:solidFill>
                          <a:effectLst/>
                        </a:rPr>
                        <a:t>17)</a:t>
                      </a:r>
                      <a:endParaRPr lang="en-IN" sz="1800" b="0" u="none" dirty="0">
                        <a:solidFill>
                          <a:schemeClr val="tx1"/>
                        </a:solidFill>
                        <a:effectLst/>
                      </a:endParaRPr>
                    </a:p>
                  </a:txBody>
                  <a:tcPr/>
                </a:tc>
                <a:tc>
                  <a:txBody>
                    <a:bodyPr/>
                    <a:lstStyle/>
                    <a:p>
                      <a:r>
                        <a:rPr lang="en-US" sz="1800" b="0" u="none" dirty="0">
                          <a:solidFill>
                            <a:schemeClr val="tx1"/>
                          </a:solidFill>
                          <a:effectLst/>
                        </a:rPr>
                        <a:t>Days/Weeks/Months per year</a:t>
                      </a:r>
                      <a:endParaRPr lang="en-IN" sz="1800" b="0" u="none" dirty="0">
                        <a:solidFill>
                          <a:schemeClr val="tx1"/>
                        </a:solidFill>
                        <a:effectLst/>
                      </a:endParaRPr>
                    </a:p>
                  </a:txBody>
                  <a:tcPr/>
                </a:tc>
                <a:tc>
                  <a:txBody>
                    <a:bodyPr/>
                    <a:lstStyle/>
                    <a:p>
                      <a:endParaRPr lang="en-IN"/>
                    </a:p>
                  </a:txBody>
                  <a:tcPr/>
                </a:tc>
                <a:tc>
                  <a:txBody>
                    <a:bodyPr/>
                    <a:lstStyle/>
                    <a:p>
                      <a:endParaRPr lang="en-IN"/>
                    </a:p>
                  </a:txBody>
                  <a:tcPr/>
                </a:tc>
                <a:extLst>
                  <a:ext uri="{0D108BD9-81ED-4DB2-BD59-A6C34878D82A}">
                    <a16:rowId xmlns:a16="http://schemas.microsoft.com/office/drawing/2014/main" val="2860949093"/>
                  </a:ext>
                </a:extLst>
              </a:tr>
              <a:tr h="450850">
                <a:tc>
                  <a:txBody>
                    <a:bodyPr/>
                    <a:lstStyle/>
                    <a:p>
                      <a:r>
                        <a:rPr lang="en-US" dirty="0"/>
                        <a:t>18)</a:t>
                      </a:r>
                      <a:endParaRPr lang="en-IN" dirty="0"/>
                    </a:p>
                  </a:txBody>
                  <a:tcPr/>
                </a:tc>
                <a:tc>
                  <a:txBody>
                    <a:bodyPr/>
                    <a:lstStyle/>
                    <a:p>
                      <a:r>
                        <a:rPr lang="en-US" dirty="0"/>
                        <a:t>Credit Period ( Days/Weeks/Months)</a:t>
                      </a:r>
                      <a:endParaRPr lang="en-IN" dirty="0"/>
                    </a:p>
                  </a:txBody>
                  <a:tcPr/>
                </a:tc>
                <a:tc>
                  <a:txBody>
                    <a:bodyPr/>
                    <a:lstStyle/>
                    <a:p>
                      <a:endParaRPr lang="en-IN"/>
                    </a:p>
                  </a:txBody>
                  <a:tcPr/>
                </a:tc>
                <a:tc>
                  <a:txBody>
                    <a:bodyPr/>
                    <a:lstStyle/>
                    <a:p>
                      <a:endParaRPr lang="en-IN"/>
                    </a:p>
                  </a:txBody>
                  <a:tcPr/>
                </a:tc>
                <a:extLst>
                  <a:ext uri="{0D108BD9-81ED-4DB2-BD59-A6C34878D82A}">
                    <a16:rowId xmlns:a16="http://schemas.microsoft.com/office/drawing/2014/main" val="4084237275"/>
                  </a:ext>
                </a:extLst>
              </a:tr>
              <a:tr h="450850">
                <a:tc>
                  <a:txBody>
                    <a:bodyPr/>
                    <a:lstStyle/>
                    <a:p>
                      <a:r>
                        <a:rPr lang="en-US" b="1" u="none" dirty="0">
                          <a:solidFill>
                            <a:srgbClr val="C00000"/>
                          </a:solidFill>
                        </a:rPr>
                        <a:t>19)</a:t>
                      </a:r>
                      <a:endParaRPr lang="en-IN" b="1" u="none" dirty="0">
                        <a:solidFill>
                          <a:srgbClr val="C00000"/>
                        </a:solidFill>
                      </a:endParaRPr>
                    </a:p>
                  </a:txBody>
                  <a:tcPr/>
                </a:tc>
                <a:tc>
                  <a:txBody>
                    <a:bodyPr/>
                    <a:lstStyle/>
                    <a:p>
                      <a:r>
                        <a:rPr lang="en-US" b="1" u="sng" dirty="0">
                          <a:solidFill>
                            <a:srgbClr val="C00000"/>
                          </a:solidFill>
                        </a:rPr>
                        <a:t>Average Debtors [ 16/17 x 18]</a:t>
                      </a:r>
                      <a:endParaRPr lang="en-IN" b="1" u="sng" dirty="0">
                        <a:solidFill>
                          <a:srgbClr val="C00000"/>
                        </a:solidFill>
                      </a:endParaRPr>
                    </a:p>
                  </a:txBody>
                  <a:tcPr/>
                </a:tc>
                <a:tc>
                  <a:txBody>
                    <a:bodyPr/>
                    <a:lstStyle/>
                    <a:p>
                      <a:endParaRPr lang="en-IN"/>
                    </a:p>
                  </a:txBody>
                  <a:tcPr/>
                </a:tc>
                <a:tc>
                  <a:txBody>
                    <a:bodyPr/>
                    <a:lstStyle/>
                    <a:p>
                      <a:endParaRPr lang="en-IN"/>
                    </a:p>
                  </a:txBody>
                  <a:tcPr/>
                </a:tc>
                <a:extLst>
                  <a:ext uri="{0D108BD9-81ED-4DB2-BD59-A6C34878D82A}">
                    <a16:rowId xmlns:a16="http://schemas.microsoft.com/office/drawing/2014/main" val="4082178127"/>
                  </a:ext>
                </a:extLst>
              </a:tr>
              <a:tr h="450850">
                <a:tc>
                  <a:txBody>
                    <a:bodyPr/>
                    <a:lstStyle/>
                    <a:p>
                      <a:r>
                        <a:rPr lang="en-US" u="none" dirty="0"/>
                        <a:t>20)</a:t>
                      </a:r>
                      <a:endParaRPr lang="en-IN" u="none" dirty="0"/>
                    </a:p>
                  </a:txBody>
                  <a:tcPr/>
                </a:tc>
                <a:tc>
                  <a:txBody>
                    <a:bodyPr/>
                    <a:lstStyle/>
                    <a:p>
                      <a:r>
                        <a:rPr lang="en-US" dirty="0"/>
                        <a:t>Cost % (like opportunity cost)</a:t>
                      </a:r>
                      <a:endParaRPr lang="en-IN" dirty="0"/>
                    </a:p>
                  </a:txBody>
                  <a:tcPr/>
                </a:tc>
                <a:tc>
                  <a:txBody>
                    <a:bodyPr/>
                    <a:lstStyle/>
                    <a:p>
                      <a:endParaRPr lang="en-IN"/>
                    </a:p>
                  </a:txBody>
                  <a:tcPr/>
                </a:tc>
                <a:tc>
                  <a:txBody>
                    <a:bodyPr/>
                    <a:lstStyle/>
                    <a:p>
                      <a:endParaRPr lang="en-IN"/>
                    </a:p>
                  </a:txBody>
                  <a:tcPr/>
                </a:tc>
                <a:extLst>
                  <a:ext uri="{0D108BD9-81ED-4DB2-BD59-A6C34878D82A}">
                    <a16:rowId xmlns:a16="http://schemas.microsoft.com/office/drawing/2014/main" val="1799228939"/>
                  </a:ext>
                </a:extLst>
              </a:tr>
              <a:tr h="450850">
                <a:tc>
                  <a:txBody>
                    <a:bodyPr/>
                    <a:lstStyle/>
                    <a:p>
                      <a:r>
                        <a:rPr lang="en-US" b="1" u="none" dirty="0">
                          <a:solidFill>
                            <a:srgbClr val="002060"/>
                          </a:solidFill>
                        </a:rPr>
                        <a:t>21)</a:t>
                      </a:r>
                      <a:endParaRPr lang="en-IN" b="1" u="none" dirty="0">
                        <a:solidFill>
                          <a:srgbClr val="002060"/>
                        </a:solidFill>
                      </a:endParaRPr>
                    </a:p>
                  </a:txBody>
                  <a:tcPr/>
                </a:tc>
                <a:tc>
                  <a:txBody>
                    <a:bodyPr/>
                    <a:lstStyle/>
                    <a:p>
                      <a:r>
                        <a:rPr lang="en-US" b="1" u="sng" dirty="0">
                          <a:solidFill>
                            <a:srgbClr val="002060"/>
                          </a:solidFill>
                        </a:rPr>
                        <a:t>Cost (₹) [ Average Debtors x Cost % ]</a:t>
                      </a:r>
                      <a:endParaRPr lang="en-IN" b="1" u="sng" dirty="0">
                        <a:solidFill>
                          <a:srgbClr val="002060"/>
                        </a:solidFill>
                      </a:endParaRPr>
                    </a:p>
                  </a:txBody>
                  <a:tcPr/>
                </a:tc>
                <a:tc>
                  <a:txBody>
                    <a:bodyPr/>
                    <a:lstStyle/>
                    <a:p>
                      <a:endParaRPr lang="en-IN"/>
                    </a:p>
                  </a:txBody>
                  <a:tcPr/>
                </a:tc>
                <a:tc>
                  <a:txBody>
                    <a:bodyPr/>
                    <a:lstStyle/>
                    <a:p>
                      <a:endParaRPr lang="en-IN"/>
                    </a:p>
                  </a:txBody>
                  <a:tcPr/>
                </a:tc>
                <a:extLst>
                  <a:ext uri="{0D108BD9-81ED-4DB2-BD59-A6C34878D82A}">
                    <a16:rowId xmlns:a16="http://schemas.microsoft.com/office/drawing/2014/main" val="1857700073"/>
                  </a:ext>
                </a:extLst>
              </a:tr>
              <a:tr h="450850">
                <a:tc>
                  <a:txBody>
                    <a:bodyPr/>
                    <a:lstStyle/>
                    <a:p>
                      <a:r>
                        <a:rPr lang="en-US" sz="2000" b="1" u="none" dirty="0">
                          <a:solidFill>
                            <a:srgbClr val="FF0000"/>
                          </a:solidFill>
                          <a:effectLst/>
                        </a:rPr>
                        <a:t>C)</a:t>
                      </a:r>
                      <a:endParaRPr lang="en-IN" sz="2000" b="1" u="none" dirty="0">
                        <a:solidFill>
                          <a:srgbClr val="FF0000"/>
                        </a:solidFill>
                        <a:effectLst/>
                      </a:endParaRPr>
                    </a:p>
                  </a:txBody>
                  <a:tcPr/>
                </a:tc>
                <a:tc>
                  <a:txBody>
                    <a:bodyPr/>
                    <a:lstStyle/>
                    <a:p>
                      <a:r>
                        <a:rPr lang="en-US" sz="2000" b="1" u="sng" dirty="0">
                          <a:solidFill>
                            <a:srgbClr val="FF0000"/>
                          </a:solidFill>
                          <a:effectLst/>
                        </a:rPr>
                        <a:t>NET BENEFITS ( 15 – 21)</a:t>
                      </a:r>
                      <a:endParaRPr lang="en-IN" sz="2000" b="1" u="sng" dirty="0">
                        <a:solidFill>
                          <a:srgbClr val="FF0000"/>
                        </a:solidFill>
                        <a:effectLst/>
                      </a:endParaRPr>
                    </a:p>
                  </a:txBody>
                  <a:tcPr/>
                </a:tc>
                <a:tc>
                  <a:txBody>
                    <a:bodyPr/>
                    <a:lstStyle/>
                    <a:p>
                      <a:endParaRPr lang="en-IN"/>
                    </a:p>
                  </a:txBody>
                  <a:tcPr/>
                </a:tc>
                <a:tc>
                  <a:txBody>
                    <a:bodyPr/>
                    <a:lstStyle/>
                    <a:p>
                      <a:endParaRPr lang="en-IN" dirty="0"/>
                    </a:p>
                  </a:txBody>
                  <a:tcPr/>
                </a:tc>
                <a:extLst>
                  <a:ext uri="{0D108BD9-81ED-4DB2-BD59-A6C34878D82A}">
                    <a16:rowId xmlns:a16="http://schemas.microsoft.com/office/drawing/2014/main" val="1979586790"/>
                  </a:ext>
                </a:extLst>
              </a:tr>
              <a:tr h="450850">
                <a:tc>
                  <a:txBody>
                    <a:bodyPr/>
                    <a:lstStyle/>
                    <a:p>
                      <a:r>
                        <a:rPr lang="en-US" sz="2000" b="1" u="none" dirty="0">
                          <a:solidFill>
                            <a:srgbClr val="FF0000"/>
                          </a:solidFill>
                          <a:effectLst/>
                        </a:rPr>
                        <a:t>D)</a:t>
                      </a:r>
                      <a:endParaRPr lang="en-IN" sz="2000" b="1" u="none" dirty="0">
                        <a:solidFill>
                          <a:srgbClr val="FF0000"/>
                        </a:solidFill>
                        <a:effectLst/>
                      </a:endParaRPr>
                    </a:p>
                  </a:txBody>
                  <a:tcPr/>
                </a:tc>
                <a:tc>
                  <a:txBody>
                    <a:bodyPr/>
                    <a:lstStyle/>
                    <a:p>
                      <a:r>
                        <a:rPr lang="en-US" sz="2000" b="1" u="sng" dirty="0">
                          <a:solidFill>
                            <a:srgbClr val="FF0000"/>
                          </a:solidFill>
                          <a:effectLst/>
                        </a:rPr>
                        <a:t>POLICY BENEFITS ( New - Present)</a:t>
                      </a:r>
                      <a:endParaRPr lang="en-IN" sz="2000" b="1" u="sng" dirty="0">
                        <a:solidFill>
                          <a:srgbClr val="FF0000"/>
                        </a:solidFill>
                        <a:effectLst/>
                      </a:endParaRPr>
                    </a:p>
                  </a:txBody>
                  <a:tcPr/>
                </a:tc>
                <a:tc>
                  <a:txBody>
                    <a:bodyPr/>
                    <a:lstStyle/>
                    <a:p>
                      <a:endParaRPr lang="en-IN"/>
                    </a:p>
                  </a:txBody>
                  <a:tcPr/>
                </a:tc>
                <a:tc>
                  <a:txBody>
                    <a:bodyPr/>
                    <a:lstStyle/>
                    <a:p>
                      <a:endParaRPr lang="en-IN" dirty="0"/>
                    </a:p>
                  </a:txBody>
                  <a:tcPr/>
                </a:tc>
                <a:extLst>
                  <a:ext uri="{0D108BD9-81ED-4DB2-BD59-A6C34878D82A}">
                    <a16:rowId xmlns:a16="http://schemas.microsoft.com/office/drawing/2014/main" val="1550856163"/>
                  </a:ext>
                </a:extLst>
              </a:tr>
            </a:tbl>
          </a:graphicData>
        </a:graphic>
      </p:graphicFrame>
    </p:spTree>
    <p:extLst>
      <p:ext uri="{BB962C8B-B14F-4D97-AF65-F5344CB8AC3E}">
        <p14:creationId xmlns:p14="http://schemas.microsoft.com/office/powerpoint/2010/main" val="13721865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360</TotalTime>
  <Words>541</Words>
  <Application>Microsoft Office PowerPoint</Application>
  <PresentationFormat>Widescreen</PresentationFormat>
  <Paragraphs>79</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CHAPTER 5</vt:lpstr>
      <vt:lpstr>CREDIT MANAGEMENT / RECEIVABLE MANAGEMENT</vt:lpstr>
      <vt:lpstr>5 C’s of Credit</vt:lpstr>
      <vt:lpstr>EVALUATION OF CREDIT POLICY FORMAT</vt:lpstr>
      <vt:lpstr>EVALUATION OF CREDIT POLICY FORMAT</vt:lpstr>
      <vt:lpstr>EVALUATION OF CREDIT POLICY FORMAT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5</dc:title>
  <dc:creator>Gavaskar Pandey</dc:creator>
  <cp:lastModifiedBy>Asst.Prof. Gavaskar Pandey</cp:lastModifiedBy>
  <cp:revision>25</cp:revision>
  <dcterms:created xsi:type="dcterms:W3CDTF">2020-08-04T14:46:12Z</dcterms:created>
  <dcterms:modified xsi:type="dcterms:W3CDTF">2020-11-26T16:07:02Z</dcterms:modified>
</cp:coreProperties>
</file>