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1" r:id="rId6"/>
    <p:sldId id="262" r:id="rId7"/>
    <p:sldId id="314" r:id="rId8"/>
    <p:sldId id="263" r:id="rId9"/>
    <p:sldId id="264" r:id="rId10"/>
    <p:sldId id="266" r:id="rId11"/>
    <p:sldId id="267" r:id="rId12"/>
    <p:sldId id="269" r:id="rId13"/>
    <p:sldId id="272" r:id="rId14"/>
    <p:sldId id="273" r:id="rId15"/>
    <p:sldId id="316" r:id="rId16"/>
    <p:sldId id="31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6" r:id="rId33"/>
    <p:sldId id="297" r:id="rId34"/>
    <p:sldId id="298" r:id="rId35"/>
    <p:sldId id="317" r:id="rId36"/>
    <p:sldId id="299" r:id="rId37"/>
    <p:sldId id="319" r:id="rId38"/>
    <p:sldId id="318" r:id="rId39"/>
    <p:sldId id="320" r:id="rId40"/>
    <p:sldId id="321" r:id="rId41"/>
    <p:sldId id="322" r:id="rId42"/>
    <p:sldId id="323" r:id="rId43"/>
    <p:sldId id="326" r:id="rId44"/>
    <p:sldId id="327" r:id="rId45"/>
    <p:sldId id="328" r:id="rId46"/>
    <p:sldId id="329" r:id="rId47"/>
    <p:sldId id="330" r:id="rId48"/>
    <p:sldId id="331" r:id="rId49"/>
    <p:sldId id="332" r:id="rId50"/>
    <p:sldId id="333" r:id="rId51"/>
    <p:sldId id="334" r:id="rId52"/>
    <p:sldId id="335" r:id="rId53"/>
    <p:sldId id="336" r:id="rId54"/>
    <p:sldId id="337" r:id="rId55"/>
    <p:sldId id="338" r:id="rId56"/>
    <p:sldId id="339" r:id="rId57"/>
    <p:sldId id="340" r:id="rId58"/>
    <p:sldId id="341" r:id="rId59"/>
    <p:sldId id="342" r:id="rId60"/>
    <p:sldId id="343" r:id="rId61"/>
    <p:sldId id="344" r:id="rId62"/>
    <p:sldId id="345" r:id="rId63"/>
    <p:sldId id="348" r:id="rId64"/>
    <p:sldId id="347" r:id="rId65"/>
    <p:sldId id="349" r:id="rId66"/>
    <p:sldId id="350" r:id="rId67"/>
    <p:sldId id="351" r:id="rId68"/>
    <p:sldId id="352" r:id="rId69"/>
    <p:sldId id="353" r:id="rId70"/>
    <p:sldId id="354" r:id="rId71"/>
    <p:sldId id="355" r:id="rId72"/>
    <p:sldId id="356" r:id="rId73"/>
    <p:sldId id="357" r:id="rId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94671" autoAdjust="0"/>
  </p:normalViewPr>
  <p:slideViewPr>
    <p:cSldViewPr>
      <p:cViewPr varScale="1">
        <p:scale>
          <a:sx n="70" d="100"/>
          <a:sy n="70" d="100"/>
        </p:scale>
        <p:origin x="1380" y="72"/>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14/03/2021</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14/03/2021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14/03/2021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1D8BD707-D9CF-40AE-B4C6-C98DA3205C09}" type="datetimeFigureOut">
              <a:rPr lang="en-US" smtClean="0"/>
              <a:pPr/>
              <a:t>14/03/2021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14/03/2021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1D8BD707-D9CF-40AE-B4C6-C98DA3205C09}" type="datetimeFigureOut">
              <a:rPr lang="en-US" smtClean="0"/>
              <a:pPr/>
              <a:t>14/03/2021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14/03/2021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14/03/2021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14/03/2021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14/03/2021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14/03/2021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1D8BD707-D9CF-40AE-B4C6-C98DA3205C09}" type="datetimeFigureOut">
              <a:rPr lang="en-US" smtClean="0"/>
              <a:pPr/>
              <a:t>14/03/2021</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6F15528-21DE-4FAA-801E-634DDDAF4B2B}" type="slidenum">
              <a:rPr lang="en-US" smtClean="0"/>
              <a:pPr/>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76200"/>
            <a:ext cx="8610600" cy="990600"/>
          </a:xfrm>
        </p:spPr>
        <p:txBody>
          <a:bodyPr/>
          <a:lstStyle/>
          <a:p>
            <a:r>
              <a:rPr lang="en-US" sz="7200" dirty="0" smtClean="0">
                <a:solidFill>
                  <a:schemeClr val="tx1"/>
                </a:solidFill>
              </a:rPr>
              <a:t>2. Group Dynamics</a:t>
            </a:r>
            <a:endParaRPr lang="en-US" sz="7200" dirty="0">
              <a:solidFill>
                <a:schemeClr val="tx1"/>
              </a:solidFill>
            </a:endParaRPr>
          </a:p>
        </p:txBody>
      </p:sp>
      <p:sp>
        <p:nvSpPr>
          <p:cNvPr id="3" name="Subtitle 2"/>
          <p:cNvSpPr>
            <a:spLocks noGrp="1"/>
          </p:cNvSpPr>
          <p:nvPr>
            <p:ph type="subTitle" idx="1"/>
          </p:nvPr>
        </p:nvSpPr>
        <p:spPr>
          <a:xfrm>
            <a:off x="228600" y="1371600"/>
            <a:ext cx="8610600" cy="5257800"/>
          </a:xfrm>
        </p:spPr>
        <p:txBody>
          <a:bodyPr>
            <a:noAutofit/>
          </a:bodyPr>
          <a:lstStyle/>
          <a:p>
            <a:pPr marL="342900" indent="-342900" algn="l">
              <a:buFont typeface="Wingdings"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Intelligence Quotient</a:t>
            </a:r>
          </a:p>
          <a:p>
            <a:pPr marL="342900" indent="-342900" algn="l">
              <a:buFont typeface="Wingdings"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Emotional Quotient</a:t>
            </a:r>
          </a:p>
          <a:p>
            <a:pPr marL="342900" indent="-342900" algn="l">
              <a:buFont typeface="Wingdings"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Spiritual </a:t>
            </a:r>
            <a:r>
              <a:rPr lang="en-US" sz="2000" dirty="0">
                <a:solidFill>
                  <a:schemeClr val="tx1"/>
                </a:solidFill>
                <a:latin typeface="Times New Roman" panose="02020603050405020304" pitchFamily="18" charset="0"/>
                <a:cs typeface="Times New Roman" panose="02020603050405020304" pitchFamily="18" charset="0"/>
              </a:rPr>
              <a:t>Quotient Group </a:t>
            </a:r>
            <a:r>
              <a:rPr lang="en-US" sz="2000" dirty="0" smtClean="0">
                <a:solidFill>
                  <a:schemeClr val="tx1"/>
                </a:solidFill>
                <a:latin typeface="Times New Roman" panose="02020603050405020304" pitchFamily="18" charset="0"/>
                <a:cs typeface="Times New Roman" panose="02020603050405020304" pitchFamily="18" charset="0"/>
              </a:rPr>
              <a:t>Formation</a:t>
            </a:r>
          </a:p>
          <a:p>
            <a:pPr marL="342900" indent="-342900" algn="l">
              <a:buFont typeface="Wingdings"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Concept </a:t>
            </a:r>
            <a:r>
              <a:rPr lang="en-US" sz="2000" dirty="0">
                <a:solidFill>
                  <a:schemeClr val="tx1"/>
                </a:solidFill>
                <a:latin typeface="Times New Roman" panose="02020603050405020304" pitchFamily="18" charset="0"/>
                <a:cs typeface="Times New Roman" panose="02020603050405020304" pitchFamily="18" charset="0"/>
              </a:rPr>
              <a:t>of </a:t>
            </a:r>
            <a:r>
              <a:rPr lang="en-US" sz="2000" dirty="0" smtClean="0">
                <a:solidFill>
                  <a:schemeClr val="tx1"/>
                </a:solidFill>
                <a:latin typeface="Times New Roman" panose="02020603050405020304" pitchFamily="18" charset="0"/>
                <a:cs typeface="Times New Roman" panose="02020603050405020304" pitchFamily="18" charset="0"/>
              </a:rPr>
              <a:t>Groups</a:t>
            </a:r>
          </a:p>
          <a:p>
            <a:pPr marL="742950" lvl="1" indent="-285750" algn="l">
              <a:buFont typeface="Arial"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Types </a:t>
            </a:r>
            <a:r>
              <a:rPr lang="en-US" sz="2000" dirty="0">
                <a:solidFill>
                  <a:schemeClr val="tx1"/>
                </a:solidFill>
                <a:latin typeface="Times New Roman" panose="02020603050405020304" pitchFamily="18" charset="0"/>
                <a:cs typeface="Times New Roman" panose="02020603050405020304" pitchFamily="18" charset="0"/>
              </a:rPr>
              <a:t>of </a:t>
            </a:r>
            <a:r>
              <a:rPr lang="en-US" sz="2000" dirty="0" smtClean="0">
                <a:solidFill>
                  <a:schemeClr val="tx1"/>
                </a:solidFill>
                <a:latin typeface="Times New Roman" panose="02020603050405020304" pitchFamily="18" charset="0"/>
                <a:cs typeface="Times New Roman" panose="02020603050405020304" pitchFamily="18" charset="0"/>
              </a:rPr>
              <a:t>Groups</a:t>
            </a:r>
          </a:p>
          <a:p>
            <a:pPr marL="742950" lvl="1" indent="-285750" algn="l">
              <a:buFont typeface="Arial"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Distinction </a:t>
            </a:r>
            <a:r>
              <a:rPr lang="en-US" sz="2000" dirty="0">
                <a:solidFill>
                  <a:schemeClr val="tx1"/>
                </a:solidFill>
                <a:latin typeface="Times New Roman" panose="02020603050405020304" pitchFamily="18" charset="0"/>
                <a:cs typeface="Times New Roman" panose="02020603050405020304" pitchFamily="18" charset="0"/>
              </a:rPr>
              <a:t>Between Formal and Informal </a:t>
            </a:r>
            <a:r>
              <a:rPr lang="en-US" sz="2000" dirty="0" smtClean="0">
                <a:solidFill>
                  <a:schemeClr val="tx1"/>
                </a:solidFill>
                <a:latin typeface="Times New Roman" panose="02020603050405020304" pitchFamily="18" charset="0"/>
                <a:cs typeface="Times New Roman" panose="02020603050405020304" pitchFamily="18" charset="0"/>
              </a:rPr>
              <a:t>Group</a:t>
            </a:r>
          </a:p>
          <a:p>
            <a:pPr marL="742950" lvl="1" indent="-285750" algn="l">
              <a:buFont typeface="Arial"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Group Properties</a:t>
            </a:r>
          </a:p>
          <a:p>
            <a:pPr marL="342900" indent="-342900" algn="l">
              <a:buFont typeface="Wingdings"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Team </a:t>
            </a:r>
            <a:r>
              <a:rPr lang="en-US" sz="2000" dirty="0">
                <a:solidFill>
                  <a:schemeClr val="tx1"/>
                </a:solidFill>
                <a:latin typeface="Times New Roman" panose="02020603050405020304" pitchFamily="18" charset="0"/>
                <a:cs typeface="Times New Roman" panose="02020603050405020304" pitchFamily="18" charset="0"/>
              </a:rPr>
              <a:t>Building and </a:t>
            </a:r>
            <a:r>
              <a:rPr lang="en-US" sz="2000" dirty="0" smtClean="0">
                <a:solidFill>
                  <a:schemeClr val="tx1"/>
                </a:solidFill>
                <a:latin typeface="Times New Roman" panose="02020603050405020304" pitchFamily="18" charset="0"/>
                <a:cs typeface="Times New Roman" panose="02020603050405020304" pitchFamily="18" charset="0"/>
              </a:rPr>
              <a:t>Development</a:t>
            </a:r>
          </a:p>
          <a:p>
            <a:pPr marL="742950" lvl="1" indent="-285750" algn="l">
              <a:buFont typeface="Arial"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Concept </a:t>
            </a:r>
            <a:r>
              <a:rPr lang="en-US" sz="2000" dirty="0">
                <a:solidFill>
                  <a:schemeClr val="tx1"/>
                </a:solidFill>
                <a:latin typeface="Times New Roman" panose="02020603050405020304" pitchFamily="18" charset="0"/>
                <a:cs typeface="Times New Roman" panose="02020603050405020304" pitchFamily="18" charset="0"/>
              </a:rPr>
              <a:t>of </a:t>
            </a:r>
            <a:r>
              <a:rPr lang="en-US" sz="2000" dirty="0" smtClean="0">
                <a:solidFill>
                  <a:schemeClr val="tx1"/>
                </a:solidFill>
                <a:latin typeface="Times New Roman" panose="02020603050405020304" pitchFamily="18" charset="0"/>
                <a:cs typeface="Times New Roman" panose="02020603050405020304" pitchFamily="18" charset="0"/>
              </a:rPr>
              <a:t>Teams</a:t>
            </a:r>
          </a:p>
          <a:p>
            <a:pPr marL="742950" lvl="1" indent="-285750" algn="l">
              <a:buFont typeface="Arial"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Types </a:t>
            </a:r>
            <a:r>
              <a:rPr lang="en-US" sz="2000" dirty="0">
                <a:solidFill>
                  <a:schemeClr val="tx1"/>
                </a:solidFill>
                <a:latin typeface="Times New Roman" panose="02020603050405020304" pitchFamily="18" charset="0"/>
                <a:cs typeface="Times New Roman" panose="02020603050405020304" pitchFamily="18" charset="0"/>
              </a:rPr>
              <a:t>of </a:t>
            </a:r>
            <a:r>
              <a:rPr lang="en-US" sz="2000" dirty="0" smtClean="0">
                <a:solidFill>
                  <a:schemeClr val="tx1"/>
                </a:solidFill>
                <a:latin typeface="Times New Roman" panose="02020603050405020304" pitchFamily="18" charset="0"/>
                <a:cs typeface="Times New Roman" panose="02020603050405020304" pitchFamily="18" charset="0"/>
              </a:rPr>
              <a:t>Teams</a:t>
            </a:r>
          </a:p>
          <a:p>
            <a:pPr marL="742950" lvl="1" indent="-285750" algn="l">
              <a:buFont typeface="Arial"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Creating </a:t>
            </a:r>
            <a:r>
              <a:rPr lang="en-US" sz="2000" dirty="0">
                <a:solidFill>
                  <a:schemeClr val="tx1"/>
                </a:solidFill>
                <a:latin typeface="Times New Roman" panose="02020603050405020304" pitchFamily="18" charset="0"/>
                <a:cs typeface="Times New Roman" panose="02020603050405020304" pitchFamily="18" charset="0"/>
              </a:rPr>
              <a:t>Effective </a:t>
            </a:r>
            <a:r>
              <a:rPr lang="en-US" sz="2000" dirty="0" smtClean="0">
                <a:solidFill>
                  <a:schemeClr val="tx1"/>
                </a:solidFill>
                <a:latin typeface="Times New Roman" panose="02020603050405020304" pitchFamily="18" charset="0"/>
                <a:cs typeface="Times New Roman" panose="02020603050405020304" pitchFamily="18" charset="0"/>
              </a:rPr>
              <a:t>Teams</a:t>
            </a:r>
          </a:p>
          <a:p>
            <a:pPr marL="742950" lvl="1" indent="-285750" algn="l">
              <a:buFont typeface="Arial"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Skills </a:t>
            </a:r>
            <a:r>
              <a:rPr lang="en-US" sz="2000" dirty="0">
                <a:solidFill>
                  <a:schemeClr val="tx1"/>
                </a:solidFill>
                <a:latin typeface="Times New Roman" panose="02020603050405020304" pitchFamily="18" charset="0"/>
                <a:cs typeface="Times New Roman" panose="02020603050405020304" pitchFamily="18" charset="0"/>
              </a:rPr>
              <a:t>Required to Build a Good Team </a:t>
            </a:r>
            <a:endParaRPr lang="en-US" sz="2000" dirty="0" smtClean="0">
              <a:solidFill>
                <a:schemeClr val="tx1"/>
              </a:solidFill>
              <a:latin typeface="Times New Roman" panose="02020603050405020304" pitchFamily="18" charset="0"/>
              <a:cs typeface="Times New Roman" panose="02020603050405020304" pitchFamily="18" charset="0"/>
            </a:endParaRPr>
          </a:p>
          <a:p>
            <a:pPr marL="457200" indent="-457200" algn="l">
              <a:buFont typeface="Wingdings"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Difference </a:t>
            </a:r>
            <a:r>
              <a:rPr lang="en-US" sz="2000" dirty="0">
                <a:solidFill>
                  <a:schemeClr val="tx1"/>
                </a:solidFill>
                <a:latin typeface="Times New Roman" panose="02020603050405020304" pitchFamily="18" charset="0"/>
                <a:cs typeface="Times New Roman" panose="02020603050405020304" pitchFamily="18" charset="0"/>
              </a:rPr>
              <a:t>Between Groups and </a:t>
            </a:r>
            <a:r>
              <a:rPr lang="en-US" sz="2000" dirty="0" smtClean="0">
                <a:solidFill>
                  <a:schemeClr val="tx1"/>
                </a:solidFill>
                <a:latin typeface="Times New Roman" panose="02020603050405020304" pitchFamily="18" charset="0"/>
                <a:cs typeface="Times New Roman" panose="02020603050405020304" pitchFamily="18" charset="0"/>
              </a:rPr>
              <a:t>Teams</a:t>
            </a:r>
          </a:p>
          <a:p>
            <a:pPr marL="457200" indent="-457200" algn="l">
              <a:buFont typeface="Wingdings"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Stages </a:t>
            </a:r>
            <a:r>
              <a:rPr lang="en-US" sz="2000" dirty="0">
                <a:solidFill>
                  <a:schemeClr val="tx1"/>
                </a:solidFill>
                <a:latin typeface="Times New Roman" panose="02020603050405020304" pitchFamily="18" charset="0"/>
                <a:cs typeface="Times New Roman" panose="02020603050405020304" pitchFamily="18" charset="0"/>
              </a:rPr>
              <a:t>in Group Development/Team Development</a:t>
            </a:r>
            <a:r>
              <a:rPr lang="en-US" sz="2000" dirty="0" smtClean="0">
                <a:solidFill>
                  <a:schemeClr val="tx1"/>
                </a:solidFill>
                <a:latin typeface="Times New Roman" panose="02020603050405020304" pitchFamily="18" charset="0"/>
                <a:cs typeface="Times New Roman" panose="02020603050405020304" pitchFamily="18" charset="0"/>
              </a:rPr>
              <a:t>/ Management </a:t>
            </a:r>
            <a:r>
              <a:rPr lang="en-US" sz="2000" dirty="0">
                <a:solidFill>
                  <a:schemeClr val="tx1"/>
                </a:solidFill>
                <a:latin typeface="Times New Roman" panose="02020603050405020304" pitchFamily="18" charset="0"/>
                <a:cs typeface="Times New Roman" panose="02020603050405020304" pitchFamily="18" charset="0"/>
              </a:rPr>
              <a:t>for Creating Teams</a:t>
            </a:r>
          </a:p>
        </p:txBody>
      </p:sp>
    </p:spTree>
    <p:extLst>
      <p:ext uri="{BB962C8B-B14F-4D97-AF65-F5344CB8AC3E}">
        <p14:creationId xmlns:p14="http://schemas.microsoft.com/office/powerpoint/2010/main" val="36060815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5105400" cy="838200"/>
          </a:xfrm>
        </p:spPr>
        <p:txBody>
          <a:bodyPr/>
          <a:lstStyle/>
          <a:p>
            <a:pPr marL="457200" indent="-457200" algn="l">
              <a:buFont typeface="Wingdings" panose="05000000000000000000" pitchFamily="2" charset="2"/>
              <a:buChar char="v"/>
            </a:pPr>
            <a:r>
              <a:rPr lang="en-US" sz="3200" dirty="0">
                <a:solidFill>
                  <a:schemeClr val="tx1"/>
                </a:solidFill>
                <a:latin typeface="Times New Roman" panose="02020603050405020304" pitchFamily="18" charset="0"/>
                <a:cs typeface="Times New Roman" panose="02020603050405020304" pitchFamily="18" charset="0"/>
              </a:rPr>
              <a:t>Benefits of IQ</a:t>
            </a:r>
          </a:p>
        </p:txBody>
      </p:sp>
      <p:sp>
        <p:nvSpPr>
          <p:cNvPr id="3" name="Content Placeholder 2"/>
          <p:cNvSpPr>
            <a:spLocks noGrp="1"/>
          </p:cNvSpPr>
          <p:nvPr>
            <p:ph idx="1"/>
          </p:nvPr>
        </p:nvSpPr>
        <p:spPr>
          <a:xfrm>
            <a:off x="228600" y="990600"/>
            <a:ext cx="8534400" cy="5486400"/>
          </a:xfrm>
        </p:spPr>
        <p:txBody>
          <a:bodyPr>
            <a:normAutofit/>
          </a:bodyPr>
          <a:lstStyle/>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A </a:t>
            </a:r>
            <a:r>
              <a:rPr lang="en-US" sz="2000" dirty="0">
                <a:solidFill>
                  <a:schemeClr val="tx1"/>
                </a:solidFill>
                <a:latin typeface="Times New Roman" panose="02020603050405020304" pitchFamily="18" charset="0"/>
                <a:cs typeface="Times New Roman" panose="02020603050405020304" pitchFamily="18" charset="0"/>
              </a:rPr>
              <a:t>high IQ person has high cognitive ability. This means quickness of mind, the ability to infer and apply patterns drawn from experience, and the ability to deal with mental complexity</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 A </a:t>
            </a:r>
            <a:r>
              <a:rPr lang="en-US" sz="2000" dirty="0">
                <a:solidFill>
                  <a:schemeClr val="tx1"/>
                </a:solidFill>
                <a:latin typeface="Times New Roman" panose="02020603050405020304" pitchFamily="18" charset="0"/>
                <a:cs typeface="Times New Roman" panose="02020603050405020304" pitchFamily="18" charset="0"/>
              </a:rPr>
              <a:t>high IQ person has effective social skills, such as interpersonal communication, relationship management, self-discipline, persistence and readiness to take responsibility</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 A </a:t>
            </a:r>
            <a:r>
              <a:rPr lang="en-US" sz="2000" dirty="0">
                <a:solidFill>
                  <a:schemeClr val="tx1"/>
                </a:solidFill>
                <a:latin typeface="Times New Roman" panose="02020603050405020304" pitchFamily="18" charset="0"/>
                <a:cs typeface="Times New Roman" panose="02020603050405020304" pitchFamily="18" charset="0"/>
              </a:rPr>
              <a:t>person with high IQ has a sound knowledge of his job. He solves problems at work and is also keen to learn and continuously improve at </a:t>
            </a:r>
            <a:r>
              <a:rPr lang="en-US" sz="2000" dirty="0" smtClean="0">
                <a:solidFill>
                  <a:schemeClr val="tx1"/>
                </a:solidFill>
                <a:latin typeface="Times New Roman" panose="02020603050405020304" pitchFamily="18" charset="0"/>
                <a:cs typeface="Times New Roman" panose="02020603050405020304" pitchFamily="18" charset="0"/>
              </a:rPr>
              <a:t>work</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An individual showing IQ has the ability to multi-task and is able to focus on important and relevant tasks</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 A </a:t>
            </a:r>
            <a:r>
              <a:rPr lang="en-US" sz="2000" dirty="0">
                <a:solidFill>
                  <a:schemeClr val="tx1"/>
                </a:solidFill>
                <a:latin typeface="Times New Roman" panose="02020603050405020304" pitchFamily="18" charset="0"/>
                <a:cs typeface="Times New Roman" panose="02020603050405020304" pitchFamily="18" charset="0"/>
              </a:rPr>
              <a:t>high IQ individual is able to obtain, process, </a:t>
            </a:r>
            <a:r>
              <a:rPr lang="en-US" sz="2000" dirty="0" err="1">
                <a:solidFill>
                  <a:schemeClr val="tx1"/>
                </a:solidFill>
                <a:latin typeface="Times New Roman" panose="02020603050405020304" pitchFamily="18" charset="0"/>
                <a:cs typeface="Times New Roman" panose="02020603050405020304" pitchFamily="18" charset="0"/>
              </a:rPr>
              <a:t>analyse</a:t>
            </a:r>
            <a:r>
              <a:rPr lang="en-US" sz="2000" dirty="0">
                <a:solidFill>
                  <a:schemeClr val="tx1"/>
                </a:solidFill>
                <a:latin typeface="Times New Roman" panose="02020603050405020304" pitchFamily="18" charset="0"/>
                <a:cs typeface="Times New Roman" panose="02020603050405020304" pitchFamily="18" charset="0"/>
              </a:rPr>
              <a:t> and manipulate information to his advantage.</a:t>
            </a:r>
          </a:p>
        </p:txBody>
      </p:sp>
    </p:spTree>
    <p:extLst>
      <p:ext uri="{BB962C8B-B14F-4D97-AF65-F5344CB8AC3E}">
        <p14:creationId xmlns:p14="http://schemas.microsoft.com/office/powerpoint/2010/main" val="2503788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7" y="0"/>
            <a:ext cx="8229600" cy="914400"/>
          </a:xfrm>
        </p:spPr>
        <p:txBody>
          <a:bodyPr/>
          <a:lstStyle/>
          <a:p>
            <a:pPr marL="457200" indent="-457200" algn="l">
              <a:buFont typeface="Wingdings" panose="05000000000000000000" pitchFamily="2" charset="2"/>
              <a:buChar char="v"/>
            </a:pPr>
            <a:r>
              <a:rPr lang="en-US" sz="3200" b="1" dirty="0">
                <a:solidFill>
                  <a:schemeClr val="tx1"/>
                </a:solidFill>
              </a:rPr>
              <a:t>EMOTIONAL QUOTIENT</a:t>
            </a:r>
          </a:p>
        </p:txBody>
      </p:sp>
      <p:sp>
        <p:nvSpPr>
          <p:cNvPr id="3" name="Content Placeholder 2"/>
          <p:cNvSpPr>
            <a:spLocks noGrp="1"/>
          </p:cNvSpPr>
          <p:nvPr>
            <p:ph idx="1"/>
          </p:nvPr>
        </p:nvSpPr>
        <p:spPr>
          <a:xfrm>
            <a:off x="152400" y="838200"/>
            <a:ext cx="8839200" cy="5943600"/>
          </a:xfrm>
        </p:spPr>
        <p:txBody>
          <a:bodyPr>
            <a:noAutofit/>
          </a:bodyPr>
          <a:lstStyle/>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It </a:t>
            </a:r>
            <a:r>
              <a:rPr lang="en-US" sz="2000" dirty="0">
                <a:solidFill>
                  <a:schemeClr val="tx1"/>
                </a:solidFill>
                <a:latin typeface="Times New Roman" panose="02020603050405020304" pitchFamily="18" charset="0"/>
                <a:cs typeface="Times New Roman" panose="02020603050405020304" pitchFamily="18" charset="0"/>
              </a:rPr>
              <a:t>is now believed that EQ is a basic requirement for the effective use of IQ</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EQ </a:t>
            </a:r>
            <a:r>
              <a:rPr lang="en-US" sz="2000" dirty="0">
                <a:solidFill>
                  <a:schemeClr val="tx1"/>
                </a:solidFill>
                <a:latin typeface="Times New Roman" panose="02020603050405020304" pitchFamily="18" charset="0"/>
                <a:cs typeface="Times New Roman" panose="02020603050405020304" pitchFamily="18" charset="0"/>
              </a:rPr>
              <a:t>gives us awareness of our own and other persons' feelings and emotions.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If </a:t>
            </a:r>
            <a:r>
              <a:rPr lang="en-US" sz="2000" dirty="0">
                <a:solidFill>
                  <a:schemeClr val="tx1"/>
                </a:solidFill>
                <a:latin typeface="Times New Roman" panose="02020603050405020304" pitchFamily="18" charset="0"/>
                <a:cs typeface="Times New Roman" panose="02020603050405020304" pitchFamily="18" charset="0"/>
              </a:rPr>
              <a:t>IQ helps in </a:t>
            </a:r>
            <a:r>
              <a:rPr lang="en-US" sz="2000" dirty="0" smtClean="0">
                <a:solidFill>
                  <a:schemeClr val="tx1"/>
                </a:solidFill>
                <a:latin typeface="Times New Roman" panose="02020603050405020304" pitchFamily="18" charset="0"/>
                <a:cs typeface="Times New Roman" panose="02020603050405020304" pitchFamily="18" charset="0"/>
              </a:rPr>
              <a:t>analyzing </a:t>
            </a:r>
            <a:r>
              <a:rPr lang="en-US" sz="2000" dirty="0">
                <a:solidFill>
                  <a:schemeClr val="tx1"/>
                </a:solidFill>
                <a:latin typeface="Times New Roman" panose="02020603050405020304" pitchFamily="18" charset="0"/>
                <a:cs typeface="Times New Roman" panose="02020603050405020304" pitchFamily="18" charset="0"/>
              </a:rPr>
              <a:t>the task then EQ gives the basic motivation to do that task</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EQ </a:t>
            </a:r>
            <a:r>
              <a:rPr lang="en-US" sz="2000" dirty="0">
                <a:solidFill>
                  <a:schemeClr val="tx1"/>
                </a:solidFill>
                <a:latin typeface="Times New Roman" panose="02020603050405020304" pitchFamily="18" charset="0"/>
                <a:cs typeface="Times New Roman" panose="02020603050405020304" pitchFamily="18" charset="0"/>
              </a:rPr>
              <a:t>was proposed and explained by </a:t>
            </a:r>
            <a:r>
              <a:rPr lang="en-US" sz="2000" b="1" dirty="0">
                <a:solidFill>
                  <a:schemeClr val="tx1"/>
                </a:solidFill>
                <a:latin typeface="Times New Roman" panose="02020603050405020304" pitchFamily="18" charset="0"/>
                <a:cs typeface="Times New Roman" panose="02020603050405020304" pitchFamily="18" charset="0"/>
              </a:rPr>
              <a:t>Wayne Payne in 1985</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In </a:t>
            </a:r>
            <a:r>
              <a:rPr lang="en-US" sz="2000" dirty="0">
                <a:solidFill>
                  <a:schemeClr val="tx1"/>
                </a:solidFill>
                <a:latin typeface="Times New Roman" panose="02020603050405020304" pitchFamily="18" charset="0"/>
                <a:cs typeface="Times New Roman" panose="02020603050405020304" pitchFamily="18" charset="0"/>
              </a:rPr>
              <a:t>1995 psychologist  </a:t>
            </a:r>
            <a:r>
              <a:rPr lang="en-US" sz="2000" dirty="0" smtClean="0">
                <a:solidFill>
                  <a:schemeClr val="tx1"/>
                </a:solidFill>
                <a:latin typeface="Times New Roman" panose="02020603050405020304" pitchFamily="18" charset="0"/>
                <a:cs typeface="Times New Roman" panose="02020603050405020304" pitchFamily="18" charset="0"/>
              </a:rPr>
              <a:t>Daniel </a:t>
            </a:r>
            <a:r>
              <a:rPr lang="en-US" sz="2000" dirty="0" err="1">
                <a:solidFill>
                  <a:schemeClr val="tx1"/>
                </a:solidFill>
                <a:latin typeface="Times New Roman" panose="02020603050405020304" pitchFamily="18" charset="0"/>
                <a:cs typeface="Times New Roman" panose="02020603050405020304" pitchFamily="18" charset="0"/>
              </a:rPr>
              <a:t>Goleman</a:t>
            </a:r>
            <a:r>
              <a:rPr lang="en-US" sz="2000" dirty="0">
                <a:solidFill>
                  <a:schemeClr val="tx1"/>
                </a:solidFill>
                <a:latin typeface="Times New Roman" panose="02020603050405020304" pitchFamily="18" charset="0"/>
                <a:cs typeface="Times New Roman" panose="02020603050405020304" pitchFamily="18" charset="0"/>
              </a:rPr>
              <a:t> popularized this term in </a:t>
            </a:r>
            <a:r>
              <a:rPr lang="en-US" sz="2000" dirty="0" smtClean="0">
                <a:solidFill>
                  <a:schemeClr val="tx1"/>
                </a:solidFill>
                <a:latin typeface="Times New Roman" panose="02020603050405020304" pitchFamily="18" charset="0"/>
                <a:cs typeface="Times New Roman" panose="02020603050405020304" pitchFamily="18" charset="0"/>
              </a:rPr>
              <a:t>his book </a:t>
            </a:r>
            <a:r>
              <a:rPr lang="en-US" sz="2000" b="1" dirty="0">
                <a:solidFill>
                  <a:schemeClr val="tx1"/>
                </a:solidFill>
                <a:latin typeface="Times New Roman" panose="02020603050405020304" pitchFamily="18" charset="0"/>
                <a:cs typeface="Times New Roman" panose="02020603050405020304" pitchFamily="18" charset="0"/>
              </a:rPr>
              <a:t>'Emotional Intelligence</a:t>
            </a:r>
            <a:r>
              <a:rPr lang="en-US" sz="2000" b="1"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EQ </a:t>
            </a:r>
            <a:r>
              <a:rPr lang="en-US" sz="2000" dirty="0">
                <a:solidFill>
                  <a:schemeClr val="tx1"/>
                </a:solidFill>
                <a:latin typeface="Times New Roman" panose="02020603050405020304" pitchFamily="18" charset="0"/>
                <a:cs typeface="Times New Roman" panose="02020603050405020304" pitchFamily="18" charset="0"/>
              </a:rPr>
              <a:t>involves the degree of self-confidence, risk taking ability, resilience to overcome stress and to handle tough situations. It helps to control hatred, anger, vindictive actions, excessive ego, emotional outbursts, etc</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EQ </a:t>
            </a:r>
            <a:r>
              <a:rPr lang="en-US" sz="2000" dirty="0">
                <a:solidFill>
                  <a:schemeClr val="tx1"/>
                </a:solidFill>
                <a:latin typeface="Times New Roman" panose="02020603050405020304" pitchFamily="18" charset="0"/>
                <a:cs typeface="Times New Roman" panose="02020603050405020304" pitchFamily="18" charset="0"/>
              </a:rPr>
              <a:t>combined with IQ helps to take effective decisions and actions.</a:t>
            </a:r>
          </a:p>
        </p:txBody>
      </p:sp>
    </p:spTree>
    <p:extLst>
      <p:ext uri="{BB962C8B-B14F-4D97-AF65-F5344CB8AC3E}">
        <p14:creationId xmlns:p14="http://schemas.microsoft.com/office/powerpoint/2010/main" val="4751821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3999" cy="685800"/>
          </a:xfrm>
        </p:spPr>
        <p:txBody>
          <a:bodyPr/>
          <a:lstStyle/>
          <a:p>
            <a:pPr marL="457200" indent="-457200" algn="l">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Daniel </a:t>
            </a:r>
            <a:r>
              <a:rPr lang="en-US" sz="2800" b="1" dirty="0" err="1" smtClean="0">
                <a:latin typeface="Times New Roman" panose="02020603050405020304" pitchFamily="18" charset="0"/>
                <a:cs typeface="Times New Roman" panose="02020603050405020304" pitchFamily="18" charset="0"/>
              </a:rPr>
              <a:t>Goleman</a:t>
            </a:r>
            <a:r>
              <a:rPr lang="en-US" sz="2800" b="1" dirty="0" smtClean="0">
                <a:latin typeface="Times New Roman" panose="02020603050405020304" pitchFamily="18" charset="0"/>
                <a:cs typeface="Times New Roman" panose="02020603050405020304" pitchFamily="18" charset="0"/>
              </a:rPr>
              <a:t>’ Model on Emotional  Intelligence</a:t>
            </a:r>
            <a:endParaRPr lang="en-US"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28600" y="685800"/>
            <a:ext cx="8915400" cy="5715000"/>
          </a:xfrm>
        </p:spPr>
        <p:txBody>
          <a:bodyPr>
            <a:noAutofit/>
          </a:bodyPr>
          <a:lstStyle/>
          <a:p>
            <a:pPr marL="457200" indent="-457200">
              <a:buFont typeface="+mj-lt"/>
              <a:buAutoNum type="arabicParenR"/>
            </a:pPr>
            <a:r>
              <a:rPr lang="en-US" sz="2000" b="1" dirty="0" smtClean="0">
                <a:solidFill>
                  <a:schemeClr val="tx1"/>
                </a:solidFill>
                <a:latin typeface="Times New Roman" panose="02020603050405020304" pitchFamily="18" charset="0"/>
                <a:cs typeface="Times New Roman" panose="02020603050405020304" pitchFamily="18" charset="0"/>
              </a:rPr>
              <a:t>Self-awareness</a:t>
            </a:r>
            <a:r>
              <a:rPr lang="en-US" sz="2000" b="1" dirty="0">
                <a:solidFill>
                  <a:schemeClr val="tx1"/>
                </a:solidFill>
                <a:latin typeface="Times New Roman" panose="02020603050405020304" pitchFamily="18" charset="0"/>
                <a:cs typeface="Times New Roman" panose="02020603050405020304" pitchFamily="18" charset="0"/>
              </a:rPr>
              <a:t>:</a:t>
            </a:r>
            <a:r>
              <a:rPr lang="en-US" sz="2000" dirty="0">
                <a:solidFill>
                  <a:schemeClr val="tx1"/>
                </a:solidFill>
                <a:latin typeface="Times New Roman" panose="02020603050405020304" pitchFamily="18" charset="0"/>
                <a:cs typeface="Times New Roman" panose="02020603050405020304" pitchFamily="18" charset="0"/>
              </a:rPr>
              <a:t> This refers to the understand one's emotions, values, and goals, and recognize their impact on decision making. </a:t>
            </a:r>
            <a:r>
              <a:rPr lang="en-US" sz="2000" dirty="0" smtClean="0">
                <a:solidFill>
                  <a:schemeClr val="tx1"/>
                </a:solidFill>
                <a:latin typeface="Times New Roman" panose="02020603050405020304" pitchFamily="18" charset="0"/>
                <a:cs typeface="Times New Roman" panose="02020603050405020304" pitchFamily="18" charset="0"/>
              </a:rPr>
              <a:t>People </a:t>
            </a:r>
            <a:r>
              <a:rPr lang="en-US" sz="2000" dirty="0">
                <a:solidFill>
                  <a:schemeClr val="tx1"/>
                </a:solidFill>
                <a:latin typeface="Times New Roman" panose="02020603050405020304" pitchFamily="18" charset="0"/>
                <a:cs typeface="Times New Roman" panose="02020603050405020304" pitchFamily="18" charset="0"/>
              </a:rPr>
              <a:t>having self-awareness have a realistic assessment of one's own abilities and are self-confident. </a:t>
            </a:r>
            <a:endParaRPr lang="en-US" sz="2000"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000" b="1" dirty="0" smtClean="0">
                <a:solidFill>
                  <a:schemeClr val="tx1"/>
                </a:solidFill>
                <a:latin typeface="Times New Roman" panose="02020603050405020304" pitchFamily="18" charset="0"/>
                <a:cs typeface="Times New Roman" panose="02020603050405020304" pitchFamily="18" charset="0"/>
              </a:rPr>
              <a:t> Self-management</a:t>
            </a:r>
            <a:r>
              <a:rPr lang="en-US" sz="2000" b="1" dirty="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It involves controlling one's emotions and impulses and adapting to changing circumstances. It is the ability of a person to regulate emotions and </a:t>
            </a:r>
            <a:r>
              <a:rPr lang="en-US" sz="2000" dirty="0" err="1">
                <a:solidFill>
                  <a:schemeClr val="tx1"/>
                </a:solidFill>
                <a:latin typeface="Times New Roman" panose="02020603050405020304" pitchFamily="18" charset="0"/>
                <a:cs typeface="Times New Roman" panose="02020603050405020304" pitchFamily="18" charset="0"/>
              </a:rPr>
              <a:t>behaviour</a:t>
            </a:r>
            <a:r>
              <a:rPr lang="en-US" sz="2000" dirty="0">
                <a:solidFill>
                  <a:schemeClr val="tx1"/>
                </a:solidFill>
                <a:latin typeface="Times New Roman" panose="02020603050405020304" pitchFamily="18" charset="0"/>
                <a:cs typeface="Times New Roman" panose="02020603050405020304" pitchFamily="18" charset="0"/>
              </a:rPr>
              <a:t> so that one acts appropriately in various situations</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000" b="1" dirty="0">
                <a:solidFill>
                  <a:schemeClr val="tx1"/>
                </a:solidFill>
                <a:latin typeface="Times New Roman" panose="02020603050405020304" pitchFamily="18" charset="0"/>
                <a:cs typeface="Times New Roman" panose="02020603050405020304" pitchFamily="18" charset="0"/>
              </a:rPr>
              <a:t> Motivation: </a:t>
            </a:r>
            <a:r>
              <a:rPr lang="en-US" sz="2000" dirty="0">
                <a:solidFill>
                  <a:schemeClr val="tx1"/>
                </a:solidFill>
                <a:latin typeface="Times New Roman" panose="02020603050405020304" pitchFamily="18" charset="0"/>
                <a:cs typeface="Times New Roman" panose="02020603050405020304" pitchFamily="18" charset="0"/>
              </a:rPr>
              <a:t>It involves directing one's emotion towards personal goals and delaying gratification. In other words, it is the interest and preference of an individual to strive towards desired goals. </a:t>
            </a:r>
            <a:endParaRPr lang="en-US" sz="2000"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000" b="1" dirty="0">
                <a:solidFill>
                  <a:schemeClr val="tx1"/>
                </a:solidFill>
                <a:latin typeface="Times New Roman" panose="02020603050405020304" pitchFamily="18" charset="0"/>
                <a:cs typeface="Times New Roman" panose="02020603050405020304" pitchFamily="18" charset="0"/>
              </a:rPr>
              <a:t>Empathy:</a:t>
            </a:r>
            <a:r>
              <a:rPr lang="en-US" sz="2000" dirty="0">
                <a:solidFill>
                  <a:schemeClr val="tx1"/>
                </a:solidFill>
                <a:latin typeface="Times New Roman" panose="02020603050405020304" pitchFamily="18" charset="0"/>
                <a:cs typeface="Times New Roman" panose="02020603050405020304" pitchFamily="18" charset="0"/>
              </a:rPr>
              <a:t> Empathy is the ability to understand and to be sensitive to the feelings, thoughts, and situations of others. In other words, it is an ability to understand other person perspective (especially during decision-making) and developing rapport with others. </a:t>
            </a:r>
            <a:endParaRPr lang="en-US" sz="2000"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000" b="1" dirty="0">
                <a:solidFill>
                  <a:schemeClr val="tx1"/>
                </a:solidFill>
                <a:latin typeface="Times New Roman" panose="02020603050405020304" pitchFamily="18" charset="0"/>
                <a:cs typeface="Times New Roman" panose="02020603050405020304" pitchFamily="18" charset="0"/>
              </a:rPr>
              <a:t>Relationship management</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It </a:t>
            </a:r>
            <a:r>
              <a:rPr lang="en-US" sz="2000" dirty="0">
                <a:solidFill>
                  <a:schemeClr val="tx1"/>
                </a:solidFill>
                <a:latin typeface="Times New Roman" panose="02020603050405020304" pitchFamily="18" charset="0"/>
                <a:cs typeface="Times New Roman" panose="02020603050405020304" pitchFamily="18" charset="0"/>
              </a:rPr>
              <a:t>is the ability to inspire, influence and develop relationship with others while managing conflict. It is about handling emotions well in relationships and reading the social situations correctly. </a:t>
            </a:r>
          </a:p>
        </p:txBody>
      </p:sp>
    </p:spTree>
    <p:extLst>
      <p:ext uri="{BB962C8B-B14F-4D97-AF65-F5344CB8AC3E}">
        <p14:creationId xmlns:p14="http://schemas.microsoft.com/office/powerpoint/2010/main" val="13151779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9570"/>
            <a:ext cx="7772400" cy="762000"/>
          </a:xfrm>
        </p:spPr>
        <p:txBody>
          <a:bodyPr/>
          <a:lstStyle/>
          <a:p>
            <a:pPr marL="685800" indent="-685800" algn="l">
              <a:buFont typeface="Wingdings" panose="05000000000000000000" pitchFamily="2" charset="2"/>
              <a:buChar char="v"/>
            </a:pPr>
            <a:r>
              <a:rPr lang="en-US" sz="3200" dirty="0"/>
              <a:t>Benefits of EQ</a:t>
            </a:r>
          </a:p>
        </p:txBody>
      </p:sp>
      <p:sp>
        <p:nvSpPr>
          <p:cNvPr id="3" name="Content Placeholder 2"/>
          <p:cNvSpPr>
            <a:spLocks noGrp="1"/>
          </p:cNvSpPr>
          <p:nvPr>
            <p:ph idx="1"/>
          </p:nvPr>
        </p:nvSpPr>
        <p:spPr>
          <a:xfrm>
            <a:off x="304800" y="791570"/>
            <a:ext cx="8534400" cy="5562600"/>
          </a:xfrm>
        </p:spPr>
        <p:txBody>
          <a:bodyPr>
            <a:normAutofit/>
          </a:bodyPr>
          <a:lstStyle/>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Emotionally </a:t>
            </a:r>
            <a:r>
              <a:rPr lang="en-US" sz="2000" dirty="0">
                <a:solidFill>
                  <a:schemeClr val="tx1"/>
                </a:solidFill>
                <a:latin typeface="Times New Roman" panose="02020603050405020304" pitchFamily="18" charset="0"/>
                <a:cs typeface="Times New Roman" panose="02020603050405020304" pitchFamily="18" charset="0"/>
              </a:rPr>
              <a:t>intelligent persons perform better under difficult and stressful tasks. Psychologists found a significant relationship between EQ and the different level of meaning an individual holds towards work</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Emotions </a:t>
            </a:r>
            <a:r>
              <a:rPr lang="en-US" sz="2000" dirty="0">
                <a:solidFill>
                  <a:schemeClr val="tx1"/>
                </a:solidFill>
                <a:latin typeface="Times New Roman" panose="02020603050405020304" pitchFamily="18" charset="0"/>
                <a:cs typeface="Times New Roman" panose="02020603050405020304" pitchFamily="18" charset="0"/>
              </a:rPr>
              <a:t>play an extensive role in thought process. People do take steps to manage their own and others' emotions</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People </a:t>
            </a:r>
            <a:r>
              <a:rPr lang="en-US" sz="2000" dirty="0">
                <a:solidFill>
                  <a:schemeClr val="tx1"/>
                </a:solidFill>
                <a:latin typeface="Times New Roman" panose="02020603050405020304" pitchFamily="18" charset="0"/>
                <a:cs typeface="Times New Roman" panose="02020603050405020304" pitchFamily="18" charset="0"/>
              </a:rPr>
              <a:t>who deal better with emotional problems experience less burnout or stress caused by work. </a:t>
            </a:r>
            <a:endParaRPr lang="en-US" sz="2000"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EQ </a:t>
            </a:r>
            <a:r>
              <a:rPr lang="en-US" sz="2000" dirty="0">
                <a:solidFill>
                  <a:schemeClr val="tx1"/>
                </a:solidFill>
                <a:latin typeface="Times New Roman" panose="02020603050405020304" pitchFamily="18" charset="0"/>
                <a:cs typeface="Times New Roman" panose="02020603050405020304" pitchFamily="18" charset="0"/>
              </a:rPr>
              <a:t>is positively related to life satisfaction and job satisfaction</a:t>
            </a:r>
            <a:r>
              <a:rPr lang="en-US" sz="2000" dirty="0" smtClean="0">
                <a:solidFill>
                  <a:schemeClr val="tx1"/>
                </a:solidFill>
                <a:latin typeface="Times New Roman" panose="02020603050405020304" pitchFamily="18" charset="0"/>
                <a:cs typeface="Times New Roman" panose="02020603050405020304" pitchFamily="18" charset="0"/>
              </a:rPr>
              <a:t>, and </a:t>
            </a:r>
            <a:r>
              <a:rPr lang="en-US" sz="2000" dirty="0">
                <a:solidFill>
                  <a:schemeClr val="tx1"/>
                </a:solidFill>
                <a:latin typeface="Times New Roman" panose="02020603050405020304" pitchFamily="18" charset="0"/>
                <a:cs typeface="Times New Roman" panose="02020603050405020304" pitchFamily="18" charset="0"/>
              </a:rPr>
              <a:t>negatively associated with evidence of depression</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Managers </a:t>
            </a:r>
            <a:r>
              <a:rPr lang="en-US" sz="2000" dirty="0">
                <a:solidFill>
                  <a:schemeClr val="tx1"/>
                </a:solidFill>
                <a:latin typeface="Times New Roman" panose="02020603050405020304" pitchFamily="18" charset="0"/>
                <a:cs typeface="Times New Roman" panose="02020603050405020304" pitchFamily="18" charset="0"/>
              </a:rPr>
              <a:t>having EQ are in a better position to develop productive team spirit in the </a:t>
            </a:r>
            <a:r>
              <a:rPr lang="en-US" sz="2000" dirty="0" err="1">
                <a:solidFill>
                  <a:schemeClr val="tx1"/>
                </a:solidFill>
                <a:latin typeface="Times New Roman" panose="02020603050405020304" pitchFamily="18" charset="0"/>
                <a:cs typeface="Times New Roman" panose="02020603050405020304" pitchFamily="18" charset="0"/>
              </a:rPr>
              <a:t>organisation</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Managers </a:t>
            </a:r>
            <a:r>
              <a:rPr lang="en-US" sz="2000" dirty="0">
                <a:solidFill>
                  <a:schemeClr val="tx1"/>
                </a:solidFill>
                <a:latin typeface="Times New Roman" panose="02020603050405020304" pitchFamily="18" charset="0"/>
                <a:cs typeface="Times New Roman" panose="02020603050405020304" pitchFamily="18" charset="0"/>
              </a:rPr>
              <a:t>with high EQ show care and concern towards the subordinates which in turn helps to develop good superior subordinate relationship</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Spreading </a:t>
            </a:r>
            <a:r>
              <a:rPr lang="en-US" sz="2000" dirty="0">
                <a:solidFill>
                  <a:schemeClr val="tx1"/>
                </a:solidFill>
                <a:latin typeface="Times New Roman" panose="02020603050405020304" pitchFamily="18" charset="0"/>
                <a:cs typeface="Times New Roman" panose="02020603050405020304" pitchFamily="18" charset="0"/>
              </a:rPr>
              <a:t>positive emotions among a group can enhance group cooperation and reduce group conflict.</a:t>
            </a:r>
          </a:p>
        </p:txBody>
      </p:sp>
    </p:spTree>
    <p:extLst>
      <p:ext uri="{BB962C8B-B14F-4D97-AF65-F5344CB8AC3E}">
        <p14:creationId xmlns:p14="http://schemas.microsoft.com/office/powerpoint/2010/main" val="34134395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lstStyle/>
          <a:p>
            <a:pPr marL="457200" indent="-457200" algn="l">
              <a:buFont typeface="Wingdings" panose="05000000000000000000" pitchFamily="2" charset="2"/>
              <a:buChar char="v"/>
            </a:pPr>
            <a:r>
              <a:rPr lang="en-US" sz="2800" dirty="0">
                <a:effectLst/>
              </a:rPr>
              <a:t>SPIRITUAL QUOTIENT</a:t>
            </a:r>
          </a:p>
        </p:txBody>
      </p:sp>
      <p:sp>
        <p:nvSpPr>
          <p:cNvPr id="3" name="Content Placeholder 2"/>
          <p:cNvSpPr>
            <a:spLocks noGrp="1"/>
          </p:cNvSpPr>
          <p:nvPr>
            <p:ph idx="1"/>
          </p:nvPr>
        </p:nvSpPr>
        <p:spPr>
          <a:xfrm>
            <a:off x="304800" y="990600"/>
            <a:ext cx="8382000" cy="5486400"/>
          </a:xfrm>
        </p:spPr>
        <p:txBody>
          <a:bodyPr>
            <a:normAutofit/>
          </a:bodyPr>
          <a:lstStyle/>
          <a:p>
            <a:pPr marL="0" indent="0">
              <a:buNone/>
            </a:pPr>
            <a:r>
              <a:rPr lang="en-US" dirty="0" smtClean="0">
                <a:solidFill>
                  <a:schemeClr val="tx1"/>
                </a:solidFill>
                <a:latin typeface="Times New Roman" panose="02020603050405020304" pitchFamily="18" charset="0"/>
                <a:cs typeface="Times New Roman" panose="02020603050405020304" pitchFamily="18" charset="0"/>
              </a:rPr>
              <a:t>Spiritual quotient [SQ] is described as a measure that looks at a person’s spiritual intelligence.</a:t>
            </a:r>
          </a:p>
          <a:p>
            <a:pPr marL="0" indent="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Spiritual quotient consists of honesty, integrity and ethical values of the employees. </a:t>
            </a:r>
          </a:p>
          <a:p>
            <a:pPr marL="0" indent="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IQ represents – what </a:t>
            </a:r>
            <a:r>
              <a:rPr lang="en-US" dirty="0" err="1" smtClean="0">
                <a:solidFill>
                  <a:schemeClr val="tx1"/>
                </a:solidFill>
                <a:latin typeface="Times New Roman" panose="02020603050405020304" pitchFamily="18" charset="0"/>
                <a:cs typeface="Times New Roman" panose="02020603050405020304" pitchFamily="18" charset="0"/>
              </a:rPr>
              <a:t>i</a:t>
            </a:r>
            <a:r>
              <a:rPr lang="en-US" dirty="0" smtClean="0">
                <a:solidFill>
                  <a:schemeClr val="tx1"/>
                </a:solidFill>
                <a:latin typeface="Times New Roman" panose="02020603050405020304" pitchFamily="18" charset="0"/>
                <a:cs typeface="Times New Roman" panose="02020603050405020304" pitchFamily="18" charset="0"/>
              </a:rPr>
              <a:t> think</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EQ represents – what </a:t>
            </a:r>
            <a:r>
              <a:rPr lang="en-US" dirty="0" err="1" smtClean="0">
                <a:solidFill>
                  <a:schemeClr val="tx1"/>
                </a:solidFill>
                <a:latin typeface="Times New Roman" panose="02020603050405020304" pitchFamily="18" charset="0"/>
                <a:cs typeface="Times New Roman" panose="02020603050405020304" pitchFamily="18" charset="0"/>
              </a:rPr>
              <a:t>i</a:t>
            </a:r>
            <a:r>
              <a:rPr lang="en-US" dirty="0" smtClean="0">
                <a:solidFill>
                  <a:schemeClr val="tx1"/>
                </a:solidFill>
                <a:latin typeface="Times New Roman" panose="02020603050405020304" pitchFamily="18" charset="0"/>
                <a:cs typeface="Times New Roman" panose="02020603050405020304" pitchFamily="18" charset="0"/>
              </a:rPr>
              <a:t> feel</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SQ represents – what </a:t>
            </a:r>
            <a:r>
              <a:rPr lang="en-US" dirty="0" err="1" smtClean="0">
                <a:solidFill>
                  <a:schemeClr val="tx1"/>
                </a:solidFill>
                <a:latin typeface="Times New Roman" panose="02020603050405020304" pitchFamily="18" charset="0"/>
                <a:cs typeface="Times New Roman" panose="02020603050405020304" pitchFamily="18" charset="0"/>
              </a:rPr>
              <a:t>i</a:t>
            </a:r>
            <a:r>
              <a:rPr lang="en-US" dirty="0" smtClean="0">
                <a:solidFill>
                  <a:schemeClr val="tx1"/>
                </a:solidFill>
                <a:latin typeface="Times New Roman" panose="02020603050405020304" pitchFamily="18" charset="0"/>
                <a:cs typeface="Times New Roman" panose="02020603050405020304" pitchFamily="18" charset="0"/>
              </a:rPr>
              <a:t> am.</a:t>
            </a:r>
          </a:p>
          <a:p>
            <a:pPr marL="0" indent="0">
              <a:buNone/>
            </a:pPr>
            <a:endParaRPr lang="en-US"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86377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8227E2A-7AB0-483C-AAD8-5CFBE2B3B95D}"/>
              </a:ext>
            </a:extLst>
          </p:cNvPr>
          <p:cNvSpPr>
            <a:spLocks noGrp="1"/>
          </p:cNvSpPr>
          <p:nvPr>
            <p:ph type="title"/>
          </p:nvPr>
        </p:nvSpPr>
        <p:spPr>
          <a:xfrm>
            <a:off x="152400" y="31679"/>
            <a:ext cx="6968411" cy="786926"/>
          </a:xfrm>
        </p:spPr>
        <p:txBody>
          <a:bodyPr/>
          <a:lstStyle/>
          <a:p>
            <a:pPr marL="457200" indent="-457200" algn="l">
              <a:buFont typeface="Wingdings" panose="05000000000000000000" pitchFamily="2" charset="2"/>
              <a:buChar char="v"/>
            </a:pPr>
            <a:r>
              <a:rPr lang="en-US" sz="2800" dirty="0">
                <a:solidFill>
                  <a:schemeClr val="tx1"/>
                </a:solidFill>
                <a:effectLst/>
                <a:latin typeface="Times New Roman" panose="02020603050405020304" pitchFamily="18" charset="0"/>
                <a:cs typeface="Times New Roman" panose="02020603050405020304" pitchFamily="18" charset="0"/>
              </a:rPr>
              <a:t>ELEMENTS OF SPIRITUAL QUOTIENT</a:t>
            </a:r>
            <a:endParaRPr lang="en-IN" sz="2800" dirty="0">
              <a:solidFill>
                <a:schemeClr val="tx1"/>
              </a:solidFill>
              <a:effectLst/>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36E601DB-9BD6-4464-A948-201137B54003}"/>
              </a:ext>
            </a:extLst>
          </p:cNvPr>
          <p:cNvSpPr>
            <a:spLocks noGrp="1"/>
          </p:cNvSpPr>
          <p:nvPr>
            <p:ph idx="1"/>
          </p:nvPr>
        </p:nvSpPr>
        <p:spPr>
          <a:xfrm>
            <a:off x="152400" y="914400"/>
            <a:ext cx="8829674" cy="4572000"/>
          </a:xfrm>
        </p:spPr>
        <p:txBody>
          <a:bodyPr>
            <a:normAutofit fontScale="77500" lnSpcReduction="20000"/>
          </a:bodyPr>
          <a:lstStyle/>
          <a:p>
            <a:pP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Responsibility</a:t>
            </a:r>
            <a:r>
              <a:rPr lang="en-US" dirty="0">
                <a:solidFill>
                  <a:schemeClr val="tx1"/>
                </a:solidFill>
                <a:latin typeface="Times New Roman" panose="02020603050405020304" pitchFamily="18" charset="0"/>
                <a:cs typeface="Times New Roman" panose="02020603050405020304" pitchFamily="18" charset="0"/>
              </a:rPr>
              <a:t>:</a:t>
            </a:r>
            <a:endParaRPr lang="en-US"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A person may be responsible to self entities in this universe such as –</a:t>
            </a:r>
          </a:p>
          <a:p>
            <a:pPr>
              <a:buFont typeface="+mj-lt"/>
              <a:buAutoNum type="alphaLcParenR"/>
            </a:pPr>
            <a:r>
              <a:rPr lang="en-US" dirty="0" smtClean="0">
                <a:solidFill>
                  <a:schemeClr val="tx1"/>
                </a:solidFill>
                <a:latin typeface="Times New Roman" panose="02020603050405020304" pitchFamily="18" charset="0"/>
                <a:cs typeface="Times New Roman" panose="02020603050405020304" pitchFamily="18" charset="0"/>
              </a:rPr>
              <a:t>Oneself     b)   family</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C)   SOCIETY        d)   STATE / COUNTRY</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E)   EARTH AND UNIVERSE.</a:t>
            </a:r>
          </a:p>
          <a:p>
            <a:pP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Implication</a:t>
            </a:r>
            <a:r>
              <a:rPr lang="en-US" dirty="0" smtClean="0">
                <a:solidFill>
                  <a:schemeClr val="tx1"/>
                </a:solidFill>
                <a:latin typeface="Times New Roman" panose="02020603050405020304" pitchFamily="18" charset="0"/>
                <a:cs typeface="Times New Roman" panose="02020603050405020304" pitchFamily="18" charset="0"/>
              </a:rPr>
              <a:t> – our responsibilities to various entities help us to define our personal vision.</a:t>
            </a:r>
          </a:p>
          <a:p>
            <a:pPr>
              <a:buFont typeface="Wingdings" panose="05000000000000000000" pitchFamily="2" charset="2"/>
              <a:buChar char="§"/>
            </a:pPr>
            <a:endParaRPr lang="en-US" b="1" u="sng" dirty="0" smtClean="0">
              <a:solidFill>
                <a:schemeClr val="tx1"/>
              </a:solidFill>
              <a:latin typeface="Times New Roman" panose="02020603050405020304" pitchFamily="18" charset="0"/>
              <a:cs typeface="Times New Roman" panose="02020603050405020304" pitchFamily="18" charset="0"/>
            </a:endParaRPr>
          </a:p>
          <a:p>
            <a:pPr>
              <a:buAutoNum type="arabicPeriod" startAt="2"/>
            </a:pPr>
            <a:r>
              <a:rPr lang="en-US" b="1" dirty="0" smtClean="0">
                <a:solidFill>
                  <a:schemeClr val="tx1"/>
                </a:solidFill>
                <a:latin typeface="Times New Roman" panose="02020603050405020304" pitchFamily="18" charset="0"/>
                <a:cs typeface="Times New Roman" panose="02020603050405020304" pitchFamily="18" charset="0"/>
              </a:rPr>
              <a:t>Humility</a:t>
            </a:r>
            <a:r>
              <a:rPr lang="en-US" dirty="0" smtClean="0">
                <a:solidFill>
                  <a:schemeClr val="tx1"/>
                </a:solidFill>
                <a:latin typeface="Times New Roman" panose="02020603050405020304" pitchFamily="18" charset="0"/>
                <a:cs typeface="Times New Roman" panose="02020603050405020304" pitchFamily="18" charset="0"/>
              </a:rPr>
              <a:t>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We are just a spec [ tiny mark or element ] in this existence.</a:t>
            </a:r>
          </a:p>
          <a:p>
            <a:pPr>
              <a:buFont typeface="Wingdings" panose="05000000000000000000" pitchFamily="2" charset="2"/>
              <a:buChar char="Ø"/>
            </a:pPr>
            <a:r>
              <a:rPr lang="en-IN" dirty="0" smtClean="0">
                <a:solidFill>
                  <a:schemeClr val="tx1"/>
                </a:solidFill>
                <a:latin typeface="Times New Roman" panose="02020603050405020304" pitchFamily="18" charset="0"/>
                <a:cs typeface="Times New Roman" panose="02020603050405020304" pitchFamily="18" charset="0"/>
              </a:rPr>
              <a:t>There are over 7 billion people on earth, an individual is just one of them.</a:t>
            </a:r>
          </a:p>
          <a:p>
            <a:pPr>
              <a:buFont typeface="Wingdings" panose="05000000000000000000" pitchFamily="2" charset="2"/>
              <a:buChar char="Ø"/>
            </a:pPr>
            <a:r>
              <a:rPr lang="en-IN" dirty="0" smtClean="0">
                <a:solidFill>
                  <a:schemeClr val="tx1"/>
                </a:solidFill>
                <a:latin typeface="Times New Roman" panose="02020603050405020304" pitchFamily="18" charset="0"/>
                <a:cs typeface="Times New Roman" panose="02020603050405020304" pitchFamily="18" charset="0"/>
              </a:rPr>
              <a:t>The universe itself is billions of year old. So, how significant is an individual’s existence on this earth.</a:t>
            </a:r>
          </a:p>
          <a:p>
            <a:pPr>
              <a:buFont typeface="Wingdings" panose="05000000000000000000" pitchFamily="2" charset="2"/>
              <a:buChar char="§"/>
            </a:pPr>
            <a:r>
              <a:rPr lang="en-IN" b="1" dirty="0" smtClean="0">
                <a:solidFill>
                  <a:schemeClr val="tx1"/>
                </a:solidFill>
                <a:latin typeface="Times New Roman" panose="02020603050405020304" pitchFamily="18" charset="0"/>
                <a:cs typeface="Times New Roman" panose="02020603050405020304" pitchFamily="18" charset="0"/>
              </a:rPr>
              <a:t>Implication </a:t>
            </a:r>
            <a:r>
              <a:rPr lang="en-IN" dirty="0" smtClean="0">
                <a:solidFill>
                  <a:schemeClr val="tx1"/>
                </a:solidFill>
                <a:latin typeface="Times New Roman" panose="02020603050405020304" pitchFamily="18" charset="0"/>
                <a:cs typeface="Times New Roman" panose="02020603050405020304" pitchFamily="18" charset="0"/>
              </a:rPr>
              <a:t>– we, human beings carry big egos, and want to feel all important. We tend to demand, and not earn respect. It is humility that can make us better people, rather than our arrogance.</a:t>
            </a:r>
            <a:endParaRPr lang="en-IN"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35445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4525963"/>
          </a:xfrm>
        </p:spPr>
        <p:txBody>
          <a:bodyPr>
            <a:normAutofit/>
          </a:bodyPr>
          <a:lstStyle/>
          <a:p>
            <a:pPr marL="457200" indent="-457200">
              <a:buAutoNum type="arabicPeriod" startAt="3"/>
            </a:pPr>
            <a:r>
              <a:rPr lang="en-US" sz="2200" b="1" dirty="0" smtClean="0">
                <a:solidFill>
                  <a:schemeClr val="tx1"/>
                </a:solidFill>
                <a:latin typeface="Times New Roman" panose="02020603050405020304" pitchFamily="18" charset="0"/>
                <a:cs typeface="Times New Roman" panose="02020603050405020304" pitchFamily="18" charset="0"/>
              </a:rPr>
              <a:t>Happiness : -</a:t>
            </a:r>
          </a:p>
          <a:p>
            <a:pPr>
              <a:buFont typeface="Wingdings" panose="05000000000000000000" pitchFamily="2" charset="2"/>
              <a:buChar char="Ø"/>
            </a:pPr>
            <a:r>
              <a:rPr lang="en-IN" sz="2200" dirty="0" smtClean="0">
                <a:solidFill>
                  <a:schemeClr val="tx1"/>
                </a:solidFill>
                <a:latin typeface="Times New Roman" panose="02020603050405020304" pitchFamily="18" charset="0"/>
                <a:cs typeface="Times New Roman" panose="02020603050405020304" pitchFamily="18" charset="0"/>
              </a:rPr>
              <a:t>Human race has progressed on the back of innovation.</a:t>
            </a:r>
          </a:p>
          <a:p>
            <a:pPr>
              <a:buFont typeface="Wingdings" panose="05000000000000000000" pitchFamily="2" charset="2"/>
              <a:buChar char="Ø"/>
            </a:pPr>
            <a:r>
              <a:rPr lang="en-IN" sz="2200" dirty="0" smtClean="0">
                <a:solidFill>
                  <a:schemeClr val="tx1"/>
                </a:solidFill>
                <a:latin typeface="Times New Roman" panose="02020603050405020304" pitchFamily="18" charset="0"/>
                <a:cs typeface="Times New Roman" panose="02020603050405020304" pitchFamily="18" charset="0"/>
              </a:rPr>
              <a:t>The level of comfort enjoyed by the current generation is probably the highest ever.</a:t>
            </a:r>
          </a:p>
          <a:p>
            <a:pPr>
              <a:buFont typeface="Wingdings" panose="05000000000000000000" pitchFamily="2" charset="2"/>
              <a:buChar char="Ø"/>
            </a:pPr>
            <a:r>
              <a:rPr lang="en-IN" sz="2200" dirty="0" smtClean="0">
                <a:solidFill>
                  <a:schemeClr val="tx1"/>
                </a:solidFill>
                <a:latin typeface="Times New Roman" panose="02020603050405020304" pitchFamily="18" charset="0"/>
                <a:cs typeface="Times New Roman" panose="02020603050405020304" pitchFamily="18" charset="0"/>
              </a:rPr>
              <a:t>But we cannot say that we are the happiest generation that ever lived on the planet. We need to give some time for our inner well being to find the real happiness.</a:t>
            </a:r>
          </a:p>
          <a:p>
            <a:pPr>
              <a:buFont typeface="Wingdings" panose="05000000000000000000" pitchFamily="2" charset="2"/>
              <a:buChar char="§"/>
            </a:pPr>
            <a:r>
              <a:rPr lang="en-IN" sz="2200" b="1" dirty="0" smtClean="0">
                <a:solidFill>
                  <a:schemeClr val="tx1"/>
                </a:solidFill>
                <a:latin typeface="Times New Roman" panose="02020603050405020304" pitchFamily="18" charset="0"/>
                <a:cs typeface="Times New Roman" panose="02020603050405020304" pitchFamily="18" charset="0"/>
              </a:rPr>
              <a:t>Implications</a:t>
            </a:r>
            <a:r>
              <a:rPr lang="en-IN" sz="2200" dirty="0" smtClean="0">
                <a:solidFill>
                  <a:schemeClr val="tx1"/>
                </a:solidFill>
                <a:latin typeface="Times New Roman" panose="02020603050405020304" pitchFamily="18" charset="0"/>
                <a:cs typeface="Times New Roman" panose="02020603050405020304" pitchFamily="18" charset="0"/>
              </a:rPr>
              <a:t> – a long and healthy life is important for any individual. </a:t>
            </a:r>
          </a:p>
          <a:p>
            <a:pPr marL="457200" indent="-457200">
              <a:buFont typeface="+mj-lt"/>
              <a:buAutoNum type="alphaLcParenR"/>
            </a:pPr>
            <a:r>
              <a:rPr lang="en-IN" sz="2200" dirty="0" smtClean="0">
                <a:solidFill>
                  <a:schemeClr val="tx1"/>
                </a:solidFill>
                <a:latin typeface="Times New Roman" panose="02020603050405020304" pitchFamily="18" charset="0"/>
                <a:cs typeface="Times New Roman" panose="02020603050405020304" pitchFamily="18" charset="0"/>
              </a:rPr>
              <a:t>Ill health can either halt one’s progress or even if one succeeds, result in the ‘gifts’ of a heart disease, blood pressure or diabetes.</a:t>
            </a:r>
          </a:p>
          <a:p>
            <a:pPr marL="457200" indent="-457200">
              <a:buFont typeface="+mj-lt"/>
              <a:buAutoNum type="alphaLcParenR"/>
            </a:pPr>
            <a:r>
              <a:rPr lang="en-IN" sz="2200" dirty="0" smtClean="0">
                <a:solidFill>
                  <a:schemeClr val="tx1"/>
                </a:solidFill>
                <a:latin typeface="Times New Roman" panose="02020603050405020304" pitchFamily="18" charset="0"/>
                <a:cs typeface="Times New Roman" panose="02020603050405020304" pitchFamily="18" charset="0"/>
              </a:rPr>
              <a:t>A happy individual also builds a happy family and society.</a:t>
            </a:r>
          </a:p>
          <a:p>
            <a:endParaRPr lang="en-US" dirty="0"/>
          </a:p>
        </p:txBody>
      </p:sp>
    </p:spTree>
    <p:extLst>
      <p:ext uri="{BB962C8B-B14F-4D97-AF65-F5344CB8AC3E}">
        <p14:creationId xmlns:p14="http://schemas.microsoft.com/office/powerpoint/2010/main" val="5024899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5486400"/>
          </a:xfrm>
        </p:spPr>
        <p:txBody>
          <a:bodyPr>
            <a:normAutofit/>
          </a:bodyPr>
          <a:lstStyle/>
          <a:p>
            <a:pP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Benefits of </a:t>
            </a:r>
            <a:r>
              <a:rPr lang="en-US" sz="2800" b="1" dirty="0" smtClean="0">
                <a:solidFill>
                  <a:schemeClr val="tx1"/>
                </a:solidFill>
                <a:latin typeface="Times New Roman" panose="02020603050405020304" pitchFamily="18" charset="0"/>
                <a:cs typeface="Times New Roman" panose="02020603050405020304" pitchFamily="18" charset="0"/>
              </a:rPr>
              <a:t>SQ</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It </a:t>
            </a:r>
            <a:r>
              <a:rPr lang="en-US" sz="2000" dirty="0">
                <a:solidFill>
                  <a:schemeClr val="tx1"/>
                </a:solidFill>
                <a:latin typeface="Times New Roman" panose="02020603050405020304" pitchFamily="18" charset="0"/>
                <a:cs typeface="Times New Roman" panose="02020603050405020304" pitchFamily="18" charset="0"/>
              </a:rPr>
              <a:t>enables an individual to live an energetic and balanced </a:t>
            </a:r>
            <a:r>
              <a:rPr lang="en-US" sz="2000" dirty="0" smtClean="0">
                <a:solidFill>
                  <a:schemeClr val="tx1"/>
                </a:solidFill>
                <a:latin typeface="Times New Roman" panose="02020603050405020304" pitchFamily="18" charset="0"/>
                <a:cs typeface="Times New Roman" panose="02020603050405020304" pitchFamily="18" charset="0"/>
              </a:rPr>
              <a:t>life.</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It </a:t>
            </a:r>
            <a:r>
              <a:rPr lang="en-US" sz="2000" dirty="0">
                <a:solidFill>
                  <a:schemeClr val="tx1"/>
                </a:solidFill>
                <a:latin typeface="Times New Roman" panose="02020603050405020304" pitchFamily="18" charset="0"/>
                <a:cs typeface="Times New Roman" panose="02020603050405020304" pitchFamily="18" charset="0"/>
              </a:rPr>
              <a:t>helps an individual to effectively manage one's </a:t>
            </a:r>
            <a:r>
              <a:rPr lang="en-US" sz="2000" dirty="0" smtClean="0">
                <a:solidFill>
                  <a:schemeClr val="tx1"/>
                </a:solidFill>
                <a:latin typeface="Times New Roman" panose="02020603050405020304" pitchFamily="18" charset="0"/>
                <a:cs typeface="Times New Roman" panose="02020603050405020304" pitchFamily="18" charset="0"/>
              </a:rPr>
              <a:t>emotions.</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SQ </a:t>
            </a:r>
            <a:r>
              <a:rPr lang="en-US" sz="2000" dirty="0">
                <a:solidFill>
                  <a:schemeClr val="tx1"/>
                </a:solidFill>
                <a:latin typeface="Times New Roman" panose="02020603050405020304" pitchFamily="18" charset="0"/>
                <a:cs typeface="Times New Roman" panose="02020603050405020304" pitchFamily="18" charset="0"/>
              </a:rPr>
              <a:t>makes an individual to be more reflective </a:t>
            </a:r>
            <a:r>
              <a:rPr lang="en-US" sz="2000" dirty="0" smtClean="0">
                <a:solidFill>
                  <a:schemeClr val="tx1"/>
                </a:solidFill>
                <a:latin typeface="Times New Roman" panose="02020603050405020304" pitchFamily="18" charset="0"/>
                <a:cs typeface="Times New Roman" panose="02020603050405020304" pitchFamily="18" charset="0"/>
              </a:rPr>
              <a:t>and introspective.</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SQ </a:t>
            </a:r>
            <a:r>
              <a:rPr lang="en-US" sz="2000" dirty="0">
                <a:solidFill>
                  <a:schemeClr val="tx1"/>
                </a:solidFill>
                <a:latin typeface="Times New Roman" panose="02020603050405020304" pitchFamily="18" charset="0"/>
                <a:cs typeface="Times New Roman" panose="02020603050405020304" pitchFamily="18" charset="0"/>
              </a:rPr>
              <a:t>builds capacity to face suffering and life's ups and </a:t>
            </a:r>
            <a:r>
              <a:rPr lang="en-US" sz="2000" dirty="0" smtClean="0">
                <a:solidFill>
                  <a:schemeClr val="tx1"/>
                </a:solidFill>
                <a:latin typeface="Times New Roman" panose="02020603050405020304" pitchFamily="18" charset="0"/>
                <a:cs typeface="Times New Roman" panose="02020603050405020304" pitchFamily="18" charset="0"/>
              </a:rPr>
              <a:t>downs.</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It </a:t>
            </a:r>
            <a:r>
              <a:rPr lang="en-US" sz="2000" dirty="0">
                <a:solidFill>
                  <a:schemeClr val="tx1"/>
                </a:solidFill>
                <a:latin typeface="Times New Roman" panose="02020603050405020304" pitchFamily="18" charset="0"/>
                <a:cs typeface="Times New Roman" panose="02020603050405020304" pitchFamily="18" charset="0"/>
              </a:rPr>
              <a:t>makes an individual reluctant to cause unnecessary harm to </a:t>
            </a:r>
            <a:r>
              <a:rPr lang="en-US" sz="2000" dirty="0" smtClean="0">
                <a:solidFill>
                  <a:schemeClr val="tx1"/>
                </a:solidFill>
                <a:latin typeface="Times New Roman" panose="02020603050405020304" pitchFamily="18" charset="0"/>
                <a:cs typeface="Times New Roman" panose="02020603050405020304" pitchFamily="18" charset="0"/>
              </a:rPr>
              <a:t>others. </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It </a:t>
            </a:r>
            <a:r>
              <a:rPr lang="en-US" sz="2000" dirty="0">
                <a:solidFill>
                  <a:schemeClr val="tx1"/>
                </a:solidFill>
                <a:latin typeface="Times New Roman" panose="02020603050405020304" pitchFamily="18" charset="0"/>
                <a:cs typeface="Times New Roman" panose="02020603050405020304" pitchFamily="18" charset="0"/>
              </a:rPr>
              <a:t>helps to control anger, disappointment, irritation, fear and </a:t>
            </a:r>
            <a:r>
              <a:rPr lang="en-US" sz="2000" dirty="0" smtClean="0">
                <a:solidFill>
                  <a:schemeClr val="tx1"/>
                </a:solidFill>
                <a:latin typeface="Times New Roman" panose="02020603050405020304" pitchFamily="18" charset="0"/>
                <a:cs typeface="Times New Roman" panose="02020603050405020304" pitchFamily="18" charset="0"/>
              </a:rPr>
              <a:t>sorrow. </a:t>
            </a:r>
          </a:p>
          <a:p>
            <a:pPr marL="457200" indent="-457200">
              <a:buFont typeface="+mj-lt"/>
              <a:buAutoNum type="arabicParenR"/>
            </a:pPr>
            <a:r>
              <a:rPr lang="en-US" sz="2000" dirty="0" smtClean="0">
                <a:solidFill>
                  <a:schemeClr val="tx1"/>
                </a:solidFill>
                <a:latin typeface="Times New Roman" panose="02020603050405020304" pitchFamily="18" charset="0"/>
                <a:cs typeface="Times New Roman" panose="02020603050405020304" pitchFamily="18" charset="0"/>
              </a:rPr>
              <a:t>SQ </a:t>
            </a:r>
            <a:r>
              <a:rPr lang="en-US" sz="2000" dirty="0">
                <a:solidFill>
                  <a:schemeClr val="tx1"/>
                </a:solidFill>
                <a:latin typeface="Times New Roman" panose="02020603050405020304" pitchFamily="18" charset="0"/>
                <a:cs typeface="Times New Roman" panose="02020603050405020304" pitchFamily="18" charset="0"/>
              </a:rPr>
              <a:t>enables employees of an </a:t>
            </a:r>
            <a:r>
              <a:rPr lang="en-US" sz="2000" dirty="0" err="1">
                <a:solidFill>
                  <a:schemeClr val="tx1"/>
                </a:solidFill>
                <a:latin typeface="Times New Roman" panose="02020603050405020304" pitchFamily="18" charset="0"/>
                <a:cs typeface="Times New Roman" panose="02020603050405020304" pitchFamily="18" charset="0"/>
              </a:rPr>
              <a:t>organisation</a:t>
            </a:r>
            <a:r>
              <a:rPr lang="en-US" sz="2000" dirty="0">
                <a:solidFill>
                  <a:schemeClr val="tx1"/>
                </a:solidFill>
                <a:latin typeface="Times New Roman" panose="02020603050405020304" pitchFamily="18" charset="0"/>
                <a:cs typeface="Times New Roman" panose="02020603050405020304" pitchFamily="18" charset="0"/>
              </a:rPr>
              <a:t> to complete </a:t>
            </a:r>
            <a:r>
              <a:rPr lang="en-US" sz="2000" dirty="0" err="1">
                <a:solidFill>
                  <a:schemeClr val="tx1"/>
                </a:solidFill>
                <a:latin typeface="Times New Roman" panose="02020603050405020304" pitchFamily="18" charset="0"/>
                <a:cs typeface="Times New Roman" panose="02020603050405020304" pitchFamily="18" charset="0"/>
              </a:rPr>
              <a:t>organisational</a:t>
            </a:r>
            <a:r>
              <a:rPr lang="en-US" sz="2000" dirty="0">
                <a:solidFill>
                  <a:schemeClr val="tx1"/>
                </a:solidFill>
                <a:latin typeface="Times New Roman" panose="02020603050405020304" pitchFamily="18" charset="0"/>
                <a:cs typeface="Times New Roman" panose="02020603050405020304" pitchFamily="18" charset="0"/>
              </a:rPr>
              <a:t> tasks in socially acceptable manner.</a:t>
            </a:r>
          </a:p>
        </p:txBody>
      </p:sp>
    </p:spTree>
    <p:extLst>
      <p:ext uri="{BB962C8B-B14F-4D97-AF65-F5344CB8AC3E}">
        <p14:creationId xmlns:p14="http://schemas.microsoft.com/office/powerpoint/2010/main" val="1335014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457200"/>
            <a:ext cx="9067800" cy="5715000"/>
          </a:xfrm>
        </p:spPr>
        <p:txBody>
          <a:bodyPr>
            <a:normAutofit/>
          </a:bodyPr>
          <a:lstStyle/>
          <a:p>
            <a:pP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Factors </a:t>
            </a:r>
            <a:r>
              <a:rPr lang="en-US" b="1" dirty="0" smtClean="0">
                <a:solidFill>
                  <a:schemeClr val="tx1"/>
                </a:solidFill>
                <a:latin typeface="Times New Roman" panose="02020603050405020304" pitchFamily="18" charset="0"/>
                <a:cs typeface="Times New Roman" panose="02020603050405020304" pitchFamily="18" charset="0"/>
              </a:rPr>
              <a:t>Influencing </a:t>
            </a:r>
            <a:r>
              <a:rPr lang="en-US" b="1" dirty="0">
                <a:solidFill>
                  <a:schemeClr val="tx1"/>
                </a:solidFill>
                <a:latin typeface="Times New Roman" panose="02020603050405020304" pitchFamily="18" charset="0"/>
                <a:cs typeface="Times New Roman" panose="02020603050405020304" pitchFamily="18" charset="0"/>
              </a:rPr>
              <a:t>EQ and </a:t>
            </a:r>
            <a:r>
              <a:rPr lang="en-US" b="1" dirty="0" smtClean="0">
                <a:solidFill>
                  <a:schemeClr val="tx1"/>
                </a:solidFill>
                <a:latin typeface="Times New Roman" panose="02020603050405020304" pitchFamily="18" charset="0"/>
                <a:cs typeface="Times New Roman" panose="02020603050405020304" pitchFamily="18" charset="0"/>
              </a:rPr>
              <a:t>SQ</a:t>
            </a:r>
            <a:endParaRPr lang="en-US" b="1" u="sng" dirty="0">
              <a:solidFill>
                <a:schemeClr val="tx1"/>
              </a:solidFill>
            </a:endParaRPr>
          </a:p>
          <a:p>
            <a:pPr marL="0" indent="0">
              <a:buNone/>
            </a:pPr>
            <a:r>
              <a:rPr lang="en-US" sz="2000" dirty="0">
                <a:solidFill>
                  <a:schemeClr val="tx1"/>
                </a:solidFill>
                <a:latin typeface="Times New Roman" panose="02020603050405020304" pitchFamily="18" charset="0"/>
                <a:cs typeface="Times New Roman" panose="02020603050405020304" pitchFamily="18" charset="0"/>
              </a:rPr>
              <a:t>There are several factors influencing EQ and SQ of an individual</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Nature of an Individual: </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inborn qualities of an individual can influence EQ as well as SQ. Some individuals are very ill tempered and they find it difficult to have control over their emotions, especially anger. Also, some persons may have </a:t>
            </a:r>
            <a:r>
              <a:rPr lang="en-US" sz="2000" dirty="0" smtClean="0">
                <a:solidFill>
                  <a:schemeClr val="tx1"/>
                </a:solidFill>
                <a:latin typeface="Times New Roman" panose="02020603050405020304" pitchFamily="18" charset="0"/>
                <a:cs typeface="Times New Roman" panose="02020603050405020304" pitchFamily="18" charset="0"/>
              </a:rPr>
              <a:t>inborn </a:t>
            </a:r>
            <a:r>
              <a:rPr lang="en-US" sz="2000" dirty="0">
                <a:solidFill>
                  <a:schemeClr val="tx1"/>
                </a:solidFill>
                <a:latin typeface="Times New Roman" panose="02020603050405020304" pitchFamily="18" charset="0"/>
                <a:cs typeface="Times New Roman" panose="02020603050405020304" pitchFamily="18" charset="0"/>
              </a:rPr>
              <a:t>negative instincts, and such persons may have low or no control over their emotions and they also may find it difficult to engage in spiritual </a:t>
            </a:r>
            <a:r>
              <a:rPr lang="en-US" sz="2000" dirty="0" smtClean="0">
                <a:solidFill>
                  <a:schemeClr val="tx1"/>
                </a:solidFill>
                <a:latin typeface="Times New Roman" panose="02020603050405020304" pitchFamily="18" charset="0"/>
                <a:cs typeface="Times New Roman" panose="02020603050405020304" pitchFamily="18" charset="0"/>
              </a:rPr>
              <a:t>thoughts.</a:t>
            </a:r>
          </a:p>
          <a:p>
            <a:pPr marL="457200" indent="-457200">
              <a:buFont typeface="+mj-lt"/>
              <a:buAutoNum type="arabicParenR"/>
            </a:pPr>
            <a:endParaRPr lang="en-US" sz="2000"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000" b="1" dirty="0">
                <a:solidFill>
                  <a:schemeClr val="tx1"/>
                </a:solidFill>
                <a:latin typeface="Times New Roman" panose="02020603050405020304" pitchFamily="18" charset="0"/>
                <a:cs typeface="Times New Roman" panose="02020603050405020304" pitchFamily="18" charset="0"/>
              </a:rPr>
              <a:t>Nature and Character of Superiors: </a:t>
            </a:r>
            <a:r>
              <a:rPr lang="en-US" sz="2000" dirty="0">
                <a:solidFill>
                  <a:schemeClr val="tx1"/>
                </a:solidFill>
                <a:latin typeface="Times New Roman" panose="02020603050405020304" pitchFamily="18" charset="0"/>
                <a:cs typeface="Times New Roman" panose="02020603050405020304" pitchFamily="18" charset="0"/>
              </a:rPr>
              <a:t>Transformational leaders can enhance EQ and SQ of subordinates. The transformational leaders can act as role models to subordinates to enhance their EQ and SQ. Traditional leaders may place less emphasis on the development of EQ and SQ of employees. Training: Professional </a:t>
            </a:r>
            <a:r>
              <a:rPr lang="en-US" sz="2000" dirty="0" smtClean="0">
                <a:solidFill>
                  <a:schemeClr val="tx1"/>
                </a:solidFill>
                <a:latin typeface="Times New Roman" panose="02020603050405020304" pitchFamily="18" charset="0"/>
                <a:cs typeface="Times New Roman" panose="02020603050405020304" pitchFamily="18" charset="0"/>
              </a:rPr>
              <a:t>organizations </a:t>
            </a:r>
            <a:r>
              <a:rPr lang="en-US" sz="2000" dirty="0">
                <a:solidFill>
                  <a:schemeClr val="tx1"/>
                </a:solidFill>
                <a:latin typeface="Times New Roman" panose="02020603050405020304" pitchFamily="18" charset="0"/>
                <a:cs typeface="Times New Roman" panose="02020603050405020304" pitchFamily="18" charset="0"/>
              </a:rPr>
              <a:t>focus on individual</a:t>
            </a:r>
          </a:p>
        </p:txBody>
      </p:sp>
    </p:spTree>
    <p:extLst>
      <p:ext uri="{BB962C8B-B14F-4D97-AF65-F5344CB8AC3E}">
        <p14:creationId xmlns:p14="http://schemas.microsoft.com/office/powerpoint/2010/main" val="30514433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845" y="381000"/>
            <a:ext cx="9035955" cy="6477000"/>
          </a:xfrm>
        </p:spPr>
        <p:txBody>
          <a:bodyPr>
            <a:noAutofit/>
          </a:bodyPr>
          <a:lstStyle/>
          <a:p>
            <a:pPr marL="457200" indent="-457200">
              <a:buFont typeface="+mj-lt"/>
              <a:buAutoNum type="arabicParenR" startAt="3"/>
            </a:pPr>
            <a:r>
              <a:rPr lang="en-US" sz="2000" b="1" dirty="0" smtClean="0">
                <a:solidFill>
                  <a:schemeClr val="tx1"/>
                </a:solidFill>
                <a:latin typeface="Times New Roman" panose="02020603050405020304" pitchFamily="18" charset="0"/>
                <a:cs typeface="Times New Roman" panose="02020603050405020304" pitchFamily="18" charset="0"/>
              </a:rPr>
              <a:t>Training:</a:t>
            </a:r>
            <a:r>
              <a:rPr lang="en-US" sz="2000" dirty="0" smtClean="0">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Professional </a:t>
            </a:r>
            <a:r>
              <a:rPr lang="en-US" sz="2000" dirty="0" err="1" smtClean="0">
                <a:solidFill>
                  <a:schemeClr val="tx1"/>
                </a:solidFill>
                <a:latin typeface="Times New Roman" panose="02020603050405020304" pitchFamily="18" charset="0"/>
                <a:cs typeface="Times New Roman" panose="02020603050405020304" pitchFamily="18" charset="0"/>
              </a:rPr>
              <a:t>Organisations</a:t>
            </a:r>
            <a:r>
              <a:rPr lang="en-US" sz="2000" dirty="0" smtClean="0">
                <a:solidFill>
                  <a:schemeClr val="tx1"/>
                </a:solidFill>
                <a:latin typeface="Times New Roman" panose="02020603050405020304" pitchFamily="18" charset="0"/>
                <a:cs typeface="Times New Roman" panose="02020603050405020304" pitchFamily="18" charset="0"/>
              </a:rPr>
              <a:t> Focus on individual development </a:t>
            </a:r>
            <a:r>
              <a:rPr lang="en-US" sz="2000" dirty="0">
                <a:solidFill>
                  <a:schemeClr val="tx1"/>
                </a:solidFill>
                <a:latin typeface="Times New Roman" panose="02020603050405020304" pitchFamily="18" charset="0"/>
                <a:cs typeface="Times New Roman" panose="02020603050405020304" pitchFamily="18" charset="0"/>
              </a:rPr>
              <a:t>in the </a:t>
            </a:r>
            <a:r>
              <a:rPr lang="en-US" sz="2000" dirty="0" err="1" smtClean="0">
                <a:solidFill>
                  <a:schemeClr val="tx1"/>
                </a:solidFill>
                <a:latin typeface="Times New Roman" panose="02020603050405020304" pitchFamily="18" charset="0"/>
                <a:cs typeface="Times New Roman" panose="02020603050405020304" pitchFamily="18" charset="0"/>
              </a:rPr>
              <a:t>organisation</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They organize training </a:t>
            </a:r>
            <a:r>
              <a:rPr lang="en-US" sz="2000" dirty="0" smtClean="0">
                <a:solidFill>
                  <a:schemeClr val="tx1"/>
                </a:solidFill>
                <a:latin typeface="Times New Roman" panose="02020603050405020304" pitchFamily="18" charset="0"/>
                <a:cs typeface="Times New Roman" panose="02020603050405020304" pitchFamily="18" charset="0"/>
              </a:rPr>
              <a:t>and counselling  </a:t>
            </a:r>
            <a:r>
              <a:rPr lang="en-US" sz="2000" dirty="0" err="1" smtClean="0">
                <a:solidFill>
                  <a:schemeClr val="tx1"/>
                </a:solidFill>
                <a:latin typeface="Times New Roman" panose="02020603050405020304" pitchFamily="18" charset="0"/>
                <a:cs typeface="Times New Roman" panose="02020603050405020304" pitchFamily="18" charset="0"/>
              </a:rPr>
              <a:t>programmes</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for the growth and welfare of </a:t>
            </a:r>
            <a:r>
              <a:rPr lang="en-US" sz="2000" dirty="0" smtClean="0">
                <a:solidFill>
                  <a:schemeClr val="tx1"/>
                </a:solidFill>
                <a:latin typeface="Times New Roman" panose="02020603050405020304" pitchFamily="18" charset="0"/>
                <a:cs typeface="Times New Roman" panose="02020603050405020304" pitchFamily="18" charset="0"/>
              </a:rPr>
              <a:t>the employees</a:t>
            </a:r>
            <a:r>
              <a:rPr lang="en-US" sz="2000" dirty="0">
                <a:solidFill>
                  <a:schemeClr val="tx1"/>
                </a:solidFill>
                <a:latin typeface="Times New Roman" panose="02020603050405020304" pitchFamily="18" charset="0"/>
                <a:cs typeface="Times New Roman" panose="02020603050405020304" pitchFamily="18" charset="0"/>
              </a:rPr>
              <a:t>. Training and counselling </a:t>
            </a:r>
            <a:r>
              <a:rPr lang="en-US" sz="2000" dirty="0" err="1" smtClean="0">
                <a:solidFill>
                  <a:schemeClr val="tx1"/>
                </a:solidFill>
                <a:latin typeface="Times New Roman" panose="02020603050405020304" pitchFamily="18" charset="0"/>
                <a:cs typeface="Times New Roman" panose="02020603050405020304" pitchFamily="18" charset="0"/>
              </a:rPr>
              <a:t>programmes</a:t>
            </a:r>
            <a:r>
              <a:rPr lang="en-US" sz="2000" dirty="0">
                <a:solidFill>
                  <a:schemeClr val="tx1"/>
                </a:solidFill>
                <a:latin typeface="Times New Roman" panose="02020603050405020304" pitchFamily="18" charset="0"/>
                <a:cs typeface="Times New Roman" panose="02020603050405020304" pitchFamily="18" charset="0"/>
              </a:rPr>
              <a:t>, which </a:t>
            </a:r>
            <a:r>
              <a:rPr lang="en-US" sz="2000" dirty="0" smtClean="0">
                <a:solidFill>
                  <a:schemeClr val="tx1"/>
                </a:solidFill>
                <a:latin typeface="Times New Roman" panose="02020603050405020304" pitchFamily="18" charset="0"/>
                <a:cs typeface="Times New Roman" panose="02020603050405020304" pitchFamily="18" charset="0"/>
              </a:rPr>
              <a:t>place emphasis </a:t>
            </a:r>
            <a:r>
              <a:rPr lang="en-US" sz="2000" dirty="0">
                <a:solidFill>
                  <a:schemeClr val="tx1"/>
                </a:solidFill>
                <a:latin typeface="Times New Roman" panose="02020603050405020304" pitchFamily="18" charset="0"/>
                <a:cs typeface="Times New Roman" panose="02020603050405020304" pitchFamily="18" charset="0"/>
              </a:rPr>
              <a:t>on development of positive attitudes, societal </a:t>
            </a:r>
            <a:r>
              <a:rPr lang="en-US" sz="2000" dirty="0" smtClean="0">
                <a:solidFill>
                  <a:schemeClr val="tx1"/>
                </a:solidFill>
                <a:latin typeface="Times New Roman" panose="02020603050405020304" pitchFamily="18" charset="0"/>
                <a:cs typeface="Times New Roman" panose="02020603050405020304" pitchFamily="18" charset="0"/>
              </a:rPr>
              <a:t>interest balanced </a:t>
            </a:r>
            <a:r>
              <a:rPr lang="en-US" sz="2000" dirty="0">
                <a:solidFill>
                  <a:schemeClr val="tx1"/>
                </a:solidFill>
                <a:latin typeface="Times New Roman" panose="02020603050405020304" pitchFamily="18" charset="0"/>
                <a:cs typeface="Times New Roman" panose="02020603050405020304" pitchFamily="18" charset="0"/>
              </a:rPr>
              <a:t>life approach, etc., can enhance EQ and SQ</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startAt="3"/>
            </a:pPr>
            <a:r>
              <a:rPr lang="en-US" sz="2000" b="1" dirty="0">
                <a:solidFill>
                  <a:schemeClr val="tx1"/>
                </a:solidFill>
                <a:latin typeface="Times New Roman" panose="02020603050405020304" pitchFamily="18" charset="0"/>
                <a:cs typeface="Times New Roman" panose="02020603050405020304" pitchFamily="18" charset="0"/>
              </a:rPr>
              <a:t>Socio-cultural Environment: </a:t>
            </a:r>
            <a:r>
              <a:rPr lang="en-US" sz="2000" dirty="0">
                <a:solidFill>
                  <a:schemeClr val="tx1"/>
                </a:solidFill>
                <a:latin typeface="Times New Roman" panose="02020603050405020304" pitchFamily="18" charset="0"/>
                <a:cs typeface="Times New Roman" panose="02020603050405020304" pitchFamily="18" charset="0"/>
              </a:rPr>
              <a:t>The socio-cultural environment prevailing in the society may influence EQ and IQ of the individuals. Progressive societies encourage freedom of speech honesty and integrity. Therefore, in progressive societies, individuals may develop stronger EQ and SQ. However, in backward societies, individuals </a:t>
            </a:r>
            <a:r>
              <a:rPr lang="en-US" sz="2000" dirty="0" smtClean="0">
                <a:solidFill>
                  <a:schemeClr val="tx1"/>
                </a:solidFill>
                <a:latin typeface="Times New Roman" panose="02020603050405020304" pitchFamily="18" charset="0"/>
                <a:cs typeface="Times New Roman" panose="02020603050405020304" pitchFamily="18" charset="0"/>
              </a:rPr>
              <a:t>may </a:t>
            </a:r>
            <a:r>
              <a:rPr lang="en-US" sz="2000" dirty="0">
                <a:solidFill>
                  <a:schemeClr val="tx1"/>
                </a:solidFill>
                <a:latin typeface="Times New Roman" panose="02020603050405020304" pitchFamily="18" charset="0"/>
                <a:cs typeface="Times New Roman" panose="02020603050405020304" pitchFamily="18" charset="0"/>
              </a:rPr>
              <a:t>be constrained to enhance their EQ and </a:t>
            </a:r>
            <a:r>
              <a:rPr lang="en-US" sz="2000" dirty="0" smtClean="0">
                <a:solidFill>
                  <a:schemeClr val="tx1"/>
                </a:solidFill>
                <a:latin typeface="Times New Roman" panose="02020603050405020304" pitchFamily="18" charset="0"/>
                <a:cs typeface="Times New Roman" panose="02020603050405020304" pitchFamily="18" charset="0"/>
              </a:rPr>
              <a:t>IQ.</a:t>
            </a:r>
          </a:p>
          <a:p>
            <a:pPr marL="457200" indent="-457200">
              <a:buFont typeface="+mj-lt"/>
              <a:buAutoNum type="arabicParenR" startAt="3"/>
            </a:pPr>
            <a:r>
              <a:rPr lang="en-US" sz="2000" b="1" dirty="0">
                <a:solidFill>
                  <a:schemeClr val="tx1"/>
                </a:solidFill>
                <a:latin typeface="Times New Roman" panose="02020603050405020304" pitchFamily="18" charset="0"/>
                <a:cs typeface="Times New Roman" panose="02020603050405020304" pitchFamily="18" charset="0"/>
              </a:rPr>
              <a:t>Yoga and Meditation: </a:t>
            </a:r>
            <a:r>
              <a:rPr lang="en-US" sz="2000" dirty="0" smtClean="0">
                <a:solidFill>
                  <a:schemeClr val="tx1"/>
                </a:solidFill>
                <a:latin typeface="Times New Roman" panose="02020603050405020304" pitchFamily="18" charset="0"/>
                <a:cs typeface="Times New Roman" panose="02020603050405020304" pitchFamily="18" charset="0"/>
              </a:rPr>
              <a:t>Practicing </a:t>
            </a:r>
            <a:r>
              <a:rPr lang="en-US" sz="2000" dirty="0">
                <a:solidFill>
                  <a:schemeClr val="tx1"/>
                </a:solidFill>
                <a:latin typeface="Times New Roman" panose="02020603050405020304" pitchFamily="18" charset="0"/>
                <a:cs typeface="Times New Roman" panose="02020603050405020304" pitchFamily="18" charset="0"/>
              </a:rPr>
              <a:t>of yoga techniques can </a:t>
            </a:r>
            <a:r>
              <a:rPr lang="en-US" sz="2000" dirty="0" smtClean="0">
                <a:solidFill>
                  <a:schemeClr val="tx1"/>
                </a:solidFill>
                <a:latin typeface="Times New Roman" panose="02020603050405020304" pitchFamily="18" charset="0"/>
                <a:cs typeface="Times New Roman" panose="02020603050405020304" pitchFamily="18" charset="0"/>
              </a:rPr>
              <a:t>help to </a:t>
            </a:r>
            <a:r>
              <a:rPr lang="en-US" sz="2000" dirty="0">
                <a:solidFill>
                  <a:schemeClr val="tx1"/>
                </a:solidFill>
                <a:latin typeface="Times New Roman" panose="02020603050405020304" pitchFamily="18" charset="0"/>
                <a:cs typeface="Times New Roman" panose="02020603050405020304" pitchFamily="18" charset="0"/>
              </a:rPr>
              <a:t>enhance EQ and SQ levels of individuals, but not always so as some of the so called yoga gurus criticize certain </a:t>
            </a:r>
            <a:r>
              <a:rPr lang="en-US" sz="2000" dirty="0" smtClean="0">
                <a:solidFill>
                  <a:schemeClr val="tx1"/>
                </a:solidFill>
                <a:latin typeface="Times New Roman" panose="02020603050405020304" pitchFamily="18" charset="0"/>
                <a:cs typeface="Times New Roman" panose="02020603050405020304" pitchFamily="18" charset="0"/>
              </a:rPr>
              <a:t>human </a:t>
            </a:r>
            <a:r>
              <a:rPr lang="en-US" sz="2000" dirty="0">
                <a:solidFill>
                  <a:schemeClr val="tx1"/>
                </a:solidFill>
                <a:latin typeface="Times New Roman" panose="02020603050405020304" pitchFamily="18" charset="0"/>
                <a:cs typeface="Times New Roman" panose="02020603050405020304" pitchFamily="18" charset="0"/>
              </a:rPr>
              <a:t>tendencies without really understanding the core cause of the problem</a:t>
            </a:r>
            <a:r>
              <a:rPr lang="en-US" sz="2000" dirty="0" smtClean="0">
                <a:solidFill>
                  <a:schemeClr val="tx1"/>
                </a:solidFill>
                <a:latin typeface="Times New Roman" panose="02020603050405020304" pitchFamily="18" charset="0"/>
                <a:cs typeface="Times New Roman" panose="02020603050405020304" pitchFamily="18" charset="0"/>
              </a:rPr>
              <a:t>.</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18434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610600" cy="5638800"/>
          </a:xfrm>
        </p:spPr>
        <p:txBody>
          <a:bodyPr>
            <a:normAutofit/>
          </a:bodyPr>
          <a:lstStyle/>
          <a:p>
            <a:pPr>
              <a:buFont typeface="Wingdings"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Leadership</a:t>
            </a:r>
          </a:p>
          <a:p>
            <a:pPr lvl="1">
              <a:buFont typeface="Arial"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Meaning</a:t>
            </a:r>
          </a:p>
          <a:p>
            <a:pPr lvl="1">
              <a:buFont typeface="Arial"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Functions</a:t>
            </a:r>
          </a:p>
          <a:p>
            <a:pPr lvl="1">
              <a:buFont typeface="Arial"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Qualities</a:t>
            </a:r>
          </a:p>
          <a:p>
            <a:pPr>
              <a:buFont typeface="Wingdings"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Goal Setting</a:t>
            </a:r>
          </a:p>
          <a:p>
            <a:pPr lvl="1">
              <a:buFont typeface="Arial"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Smart </a:t>
            </a:r>
            <a:r>
              <a:rPr lang="en-US" sz="2000" dirty="0">
                <a:solidFill>
                  <a:schemeClr val="tx1"/>
                </a:solidFill>
                <a:latin typeface="Times New Roman" panose="02020603050405020304" pitchFamily="18" charset="0"/>
                <a:cs typeface="Times New Roman" panose="02020603050405020304" pitchFamily="18" charset="0"/>
              </a:rPr>
              <a:t>Goal </a:t>
            </a:r>
            <a:r>
              <a:rPr lang="en-US" sz="2000" dirty="0" smtClean="0">
                <a:solidFill>
                  <a:schemeClr val="tx1"/>
                </a:solidFill>
                <a:latin typeface="Times New Roman" panose="02020603050405020304" pitchFamily="18" charset="0"/>
                <a:cs typeface="Times New Roman" panose="02020603050405020304" pitchFamily="18" charset="0"/>
              </a:rPr>
              <a:t>Setting</a:t>
            </a:r>
          </a:p>
          <a:p>
            <a:pPr lvl="1">
              <a:buFont typeface="Arial"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Types </a:t>
            </a:r>
            <a:r>
              <a:rPr lang="en-US" sz="2000" dirty="0">
                <a:solidFill>
                  <a:schemeClr val="tx1"/>
                </a:solidFill>
                <a:latin typeface="Times New Roman" panose="02020603050405020304" pitchFamily="18" charset="0"/>
                <a:cs typeface="Times New Roman" panose="02020603050405020304" pitchFamily="18" charset="0"/>
              </a:rPr>
              <a:t>of </a:t>
            </a:r>
            <a:r>
              <a:rPr lang="en-US" sz="2000" dirty="0" smtClean="0">
                <a:solidFill>
                  <a:schemeClr val="tx1"/>
                </a:solidFill>
                <a:latin typeface="Times New Roman" panose="02020603050405020304" pitchFamily="18" charset="0"/>
                <a:cs typeface="Times New Roman" panose="02020603050405020304" pitchFamily="18" charset="0"/>
              </a:rPr>
              <a:t>Goals</a:t>
            </a:r>
          </a:p>
          <a:p>
            <a:pPr>
              <a:buFont typeface="Wingdings"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Soft Skills</a:t>
            </a:r>
          </a:p>
          <a:p>
            <a:pPr>
              <a:buFont typeface="Wingdings"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Interpersonal Skills</a:t>
            </a:r>
          </a:p>
          <a:p>
            <a:pPr>
              <a:buFont typeface="Wingdings" pitchFamily="2" charset="2"/>
              <a:buChar char="v"/>
            </a:pPr>
            <a:r>
              <a:rPr lang="en-US" sz="2000" dirty="0" smtClean="0">
                <a:solidFill>
                  <a:schemeClr val="tx1"/>
                </a:solidFill>
                <a:latin typeface="Times New Roman" panose="02020603050405020304" pitchFamily="18" charset="0"/>
                <a:cs typeface="Times New Roman" panose="02020603050405020304" pitchFamily="18" charset="0"/>
              </a:rPr>
              <a:t>Multicultural </a:t>
            </a:r>
            <a:r>
              <a:rPr lang="en-US" sz="2000" dirty="0">
                <a:solidFill>
                  <a:schemeClr val="tx1"/>
                </a:solidFill>
                <a:latin typeface="Times New Roman" panose="02020603050405020304" pitchFamily="18" charset="0"/>
                <a:cs typeface="Times New Roman" panose="02020603050405020304" pitchFamily="18" charset="0"/>
              </a:rPr>
              <a:t>Skills and Cross-Cultural </a:t>
            </a:r>
            <a:r>
              <a:rPr lang="en-US" sz="2000" dirty="0" smtClean="0">
                <a:solidFill>
                  <a:schemeClr val="tx1"/>
                </a:solidFill>
                <a:latin typeface="Times New Roman" panose="02020603050405020304" pitchFamily="18" charset="0"/>
                <a:cs typeface="Times New Roman" panose="02020603050405020304" pitchFamily="18" charset="0"/>
              </a:rPr>
              <a:t>Skills</a:t>
            </a:r>
          </a:p>
          <a:p>
            <a:pPr>
              <a:buFont typeface="Wingdings" pitchFamily="2" charset="2"/>
              <a:buChar char="v"/>
            </a:pPr>
            <a:r>
              <a:rPr lang="en-US" sz="2000" dirty="0" err="1" smtClean="0">
                <a:solidFill>
                  <a:schemeClr val="tx1"/>
                </a:solidFill>
                <a:latin typeface="Times New Roman" panose="02020603050405020304" pitchFamily="18" charset="0"/>
                <a:cs typeface="Times New Roman" panose="02020603050405020304" pitchFamily="18" charset="0"/>
              </a:rPr>
              <a:t>Johari</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Window</a:t>
            </a:r>
          </a:p>
        </p:txBody>
      </p:sp>
    </p:spTree>
    <p:extLst>
      <p:ext uri="{BB962C8B-B14F-4D97-AF65-F5344CB8AC3E}">
        <p14:creationId xmlns:p14="http://schemas.microsoft.com/office/powerpoint/2010/main" val="15546597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0445" y="533400"/>
            <a:ext cx="8915400" cy="5867400"/>
          </a:xfrm>
        </p:spPr>
        <p:txBody>
          <a:bodyPr>
            <a:normAutofit/>
          </a:bodyPr>
          <a:lstStyle/>
          <a:p>
            <a:pPr marL="457200" indent="-457200">
              <a:buFont typeface="+mj-lt"/>
              <a:buAutoNum type="arabicParenR" startAt="6"/>
            </a:pPr>
            <a:r>
              <a:rPr lang="en-US" sz="2000" b="1" dirty="0" err="1">
                <a:solidFill>
                  <a:schemeClr val="tx1"/>
                </a:solidFill>
                <a:latin typeface="Times New Roman" panose="02020603050405020304" pitchFamily="18" charset="0"/>
                <a:cs typeface="Times New Roman" panose="02020603050405020304" pitchFamily="18" charset="0"/>
              </a:rPr>
              <a:t>Organisational</a:t>
            </a:r>
            <a:r>
              <a:rPr lang="en-US" sz="2000" b="1" dirty="0">
                <a:solidFill>
                  <a:schemeClr val="tx1"/>
                </a:solidFill>
                <a:latin typeface="Times New Roman" panose="02020603050405020304" pitchFamily="18" charset="0"/>
                <a:cs typeface="Times New Roman" panose="02020603050405020304" pitchFamily="18" charset="0"/>
              </a:rPr>
              <a:t> Environment</a:t>
            </a:r>
            <a:r>
              <a:rPr lang="en-US" sz="2000" dirty="0">
                <a:solidFill>
                  <a:schemeClr val="tx1"/>
                </a:solidFill>
                <a:latin typeface="Times New Roman" panose="02020603050405020304" pitchFamily="18" charset="0"/>
                <a:cs typeface="Times New Roman" panose="02020603050405020304" pitchFamily="18" charset="0"/>
              </a:rPr>
              <a:t>: The environment prevailing in the </a:t>
            </a:r>
            <a:r>
              <a:rPr lang="en-US" sz="2000" dirty="0" err="1">
                <a:solidFill>
                  <a:schemeClr val="tx1"/>
                </a:solidFill>
                <a:latin typeface="Times New Roman" panose="02020603050405020304" pitchFamily="18" charset="0"/>
                <a:cs typeface="Times New Roman" panose="02020603050405020304" pitchFamily="18" charset="0"/>
              </a:rPr>
              <a:t>organisations</a:t>
            </a:r>
            <a:r>
              <a:rPr lang="en-US" sz="2000" dirty="0">
                <a:solidFill>
                  <a:schemeClr val="tx1"/>
                </a:solidFill>
                <a:latin typeface="Times New Roman" panose="02020603050405020304" pitchFamily="18" charset="0"/>
                <a:cs typeface="Times New Roman" panose="02020603050405020304" pitchFamily="18" charset="0"/>
              </a:rPr>
              <a:t> may affect the EQ and SQ of employees. For instance, when the top management shows care and concern towards the employees and when they are supportive of the employees' welfare, the employees may enhance their EQ and </a:t>
            </a:r>
            <a:r>
              <a:rPr lang="en-US" sz="2000" dirty="0" smtClean="0">
                <a:solidFill>
                  <a:schemeClr val="tx1"/>
                </a:solidFill>
                <a:latin typeface="Times New Roman" panose="02020603050405020304" pitchFamily="18" charset="0"/>
                <a:cs typeface="Times New Roman" panose="02020603050405020304" pitchFamily="18" charset="0"/>
              </a:rPr>
              <a:t>SQ. </a:t>
            </a:r>
          </a:p>
          <a:p>
            <a:pPr marL="0" indent="0">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7)  Reward </a:t>
            </a:r>
            <a:r>
              <a:rPr lang="en-US" sz="2000" b="1" dirty="0">
                <a:solidFill>
                  <a:schemeClr val="tx1"/>
                </a:solidFill>
                <a:latin typeface="Times New Roman" panose="02020603050405020304" pitchFamily="18" charset="0"/>
                <a:cs typeface="Times New Roman" panose="02020603050405020304" pitchFamily="18" charset="0"/>
              </a:rPr>
              <a:t>and Recognition System</a:t>
            </a:r>
            <a:r>
              <a:rPr lang="en-US" sz="2000" dirty="0">
                <a:solidFill>
                  <a:schemeClr val="tx1"/>
                </a:solidFill>
                <a:latin typeface="Times New Roman" panose="02020603050405020304" pitchFamily="18" charset="0"/>
                <a:cs typeface="Times New Roman" panose="02020603050405020304" pitchFamily="18" charset="0"/>
              </a:rPr>
              <a:t>: Professional </a:t>
            </a:r>
            <a:r>
              <a:rPr lang="en-US" sz="2000" dirty="0" err="1">
                <a:solidFill>
                  <a:schemeClr val="tx1"/>
                </a:solidFill>
                <a:latin typeface="Times New Roman" panose="02020603050405020304" pitchFamily="18" charset="0"/>
                <a:cs typeface="Times New Roman" panose="02020603050405020304" pitchFamily="18" charset="0"/>
              </a:rPr>
              <a:t>organisations</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recognise</a:t>
            </a:r>
            <a:r>
              <a:rPr lang="en-US" sz="2000" dirty="0">
                <a:solidFill>
                  <a:schemeClr val="tx1"/>
                </a:solidFill>
                <a:latin typeface="Times New Roman" panose="02020603050405020304" pitchFamily="18" charset="0"/>
                <a:cs typeface="Times New Roman" panose="02020603050405020304" pitchFamily="18" charset="0"/>
              </a:rPr>
              <a:t> and value the worth of people. These </a:t>
            </a:r>
            <a:r>
              <a:rPr lang="en-US" sz="2000" dirty="0" err="1">
                <a:solidFill>
                  <a:schemeClr val="tx1"/>
                </a:solidFill>
                <a:latin typeface="Times New Roman" panose="02020603050405020304" pitchFamily="18" charset="0"/>
                <a:cs typeface="Times New Roman" panose="02020603050405020304" pitchFamily="18" charset="0"/>
              </a:rPr>
              <a:t>organisations</a:t>
            </a:r>
            <a:r>
              <a:rPr lang="en-US" sz="2000" dirty="0">
                <a:solidFill>
                  <a:schemeClr val="tx1"/>
                </a:solidFill>
                <a:latin typeface="Times New Roman" panose="02020603050405020304" pitchFamily="18" charset="0"/>
                <a:cs typeface="Times New Roman" panose="02020603050405020304" pitchFamily="18" charset="0"/>
              </a:rPr>
              <a:t> encourage employees to grow. The professional </a:t>
            </a:r>
            <a:r>
              <a:rPr lang="en-US" sz="2000" dirty="0" err="1">
                <a:solidFill>
                  <a:schemeClr val="tx1"/>
                </a:solidFill>
                <a:latin typeface="Times New Roman" panose="02020603050405020304" pitchFamily="18" charset="0"/>
                <a:cs typeface="Times New Roman" panose="02020603050405020304" pitchFamily="18" charset="0"/>
              </a:rPr>
              <a:t>organisations</a:t>
            </a:r>
            <a:r>
              <a:rPr lang="en-US" sz="2000" dirty="0">
                <a:solidFill>
                  <a:schemeClr val="tx1"/>
                </a:solidFill>
                <a:latin typeface="Times New Roman" panose="02020603050405020304" pitchFamily="18" charset="0"/>
                <a:cs typeface="Times New Roman" panose="02020603050405020304" pitchFamily="18" charset="0"/>
              </a:rPr>
              <a:t> develop reward and recognition systems that encourage honesty, integrity, balanced emotional </a:t>
            </a:r>
            <a:r>
              <a:rPr lang="en-US" sz="2000" dirty="0" err="1">
                <a:solidFill>
                  <a:schemeClr val="tx1"/>
                </a:solidFill>
                <a:latin typeface="Times New Roman" panose="02020603050405020304" pitchFamily="18" charset="0"/>
                <a:cs typeface="Times New Roman" panose="02020603050405020304" pitchFamily="18" charset="0"/>
              </a:rPr>
              <a:t>behaviour</a:t>
            </a:r>
            <a:r>
              <a:rPr lang="en-US" sz="2000" dirty="0">
                <a:solidFill>
                  <a:schemeClr val="tx1"/>
                </a:solidFill>
                <a:latin typeface="Times New Roman" panose="02020603050405020304" pitchFamily="18" charset="0"/>
                <a:cs typeface="Times New Roman" panose="02020603050405020304" pitchFamily="18" charset="0"/>
              </a:rPr>
              <a:t>, commitment, and dedication. Therefore, the employees would make efforts to enhance their EQ and </a:t>
            </a:r>
            <a:r>
              <a:rPr lang="en-US" sz="2000" dirty="0" smtClean="0">
                <a:solidFill>
                  <a:schemeClr val="tx1"/>
                </a:solidFill>
                <a:latin typeface="Times New Roman" panose="02020603050405020304" pitchFamily="18" charset="0"/>
                <a:cs typeface="Times New Roman" panose="02020603050405020304" pitchFamily="18" charset="0"/>
              </a:rPr>
              <a:t>SQ.</a:t>
            </a:r>
          </a:p>
        </p:txBody>
      </p:sp>
    </p:spTree>
    <p:extLst>
      <p:ext uri="{BB962C8B-B14F-4D97-AF65-F5344CB8AC3E}">
        <p14:creationId xmlns:p14="http://schemas.microsoft.com/office/powerpoint/2010/main" val="423417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915400" cy="5257800"/>
          </a:xfrm>
        </p:spPr>
        <p:txBody>
          <a:bodyPr>
            <a:normAutofit/>
          </a:bodyPr>
          <a:lstStyle/>
          <a:p>
            <a:pPr marL="457200" indent="-457200">
              <a:buFont typeface="+mj-lt"/>
              <a:buAutoNum type="arabicParenR" startAt="8"/>
            </a:pPr>
            <a:r>
              <a:rPr lang="en-US" sz="2000" b="1" dirty="0">
                <a:solidFill>
                  <a:schemeClr val="tx1"/>
                </a:solidFill>
                <a:latin typeface="Times New Roman" panose="02020603050405020304" pitchFamily="18" charset="0"/>
                <a:cs typeface="Times New Roman" panose="02020603050405020304" pitchFamily="18" charset="0"/>
              </a:rPr>
              <a:t> Age and Experience</a:t>
            </a:r>
            <a:r>
              <a:rPr lang="en-US" sz="2000" dirty="0">
                <a:solidFill>
                  <a:schemeClr val="tx1"/>
                </a:solidFill>
                <a:latin typeface="Times New Roman" panose="02020603050405020304" pitchFamily="18" charset="0"/>
                <a:cs typeface="Times New Roman" panose="02020603050405020304" pitchFamily="18" charset="0"/>
              </a:rPr>
              <a:t>: Age and experience of individual employees influence EQ and SQ. As people mellow with age, they get a rich experience of realities of life, and they become more matured in terms of EQ and SQ</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9) Traumatic </a:t>
            </a:r>
            <a:r>
              <a:rPr lang="en-US" sz="2000" b="1" dirty="0">
                <a:solidFill>
                  <a:schemeClr val="tx1"/>
                </a:solidFill>
                <a:latin typeface="Times New Roman" panose="02020603050405020304" pitchFamily="18" charset="0"/>
                <a:cs typeface="Times New Roman" panose="02020603050405020304" pitchFamily="18" charset="0"/>
              </a:rPr>
              <a:t>Situations:</a:t>
            </a:r>
            <a:r>
              <a:rPr lang="en-US" sz="2000" dirty="0">
                <a:solidFill>
                  <a:schemeClr val="tx1"/>
                </a:solidFill>
                <a:latin typeface="Times New Roman" panose="02020603050405020304" pitchFamily="18" charset="0"/>
                <a:cs typeface="Times New Roman" panose="02020603050405020304" pitchFamily="18" charset="0"/>
              </a:rPr>
              <a:t> Traumatic situations may transform some individuals to be more matured in terms of EQ and SQ. For instance, an ill tempered person may mellow down on account of traumatic situations such as major accidents to self or family members. Even unethical persons may give up unethical or corrupt practices when they face traumatic situations such as untimely death of a family member or some other unforeseen traumatic situation.</a:t>
            </a:r>
          </a:p>
          <a:p>
            <a:endParaRPr lang="en-US" dirty="0"/>
          </a:p>
        </p:txBody>
      </p:sp>
    </p:spTree>
    <p:extLst>
      <p:ext uri="{BB962C8B-B14F-4D97-AF65-F5344CB8AC3E}">
        <p14:creationId xmlns:p14="http://schemas.microsoft.com/office/powerpoint/2010/main" val="27016117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9501" y="609600"/>
            <a:ext cx="8772099" cy="5604681"/>
          </a:xfrm>
        </p:spPr>
        <p:txBody>
          <a:bodyPr>
            <a:normAutofit/>
          </a:bodyPr>
          <a:lstStyle/>
          <a:p>
            <a:pP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CONCEPT OF </a:t>
            </a:r>
            <a:r>
              <a:rPr lang="en-US" b="1" dirty="0" smtClean="0">
                <a:solidFill>
                  <a:schemeClr val="tx1"/>
                </a:solidFill>
                <a:latin typeface="Times New Roman" panose="02020603050405020304" pitchFamily="18" charset="0"/>
                <a:cs typeface="Times New Roman" panose="02020603050405020304" pitchFamily="18" charset="0"/>
              </a:rPr>
              <a:t>GROUPS</a:t>
            </a:r>
          </a:p>
          <a:p>
            <a:pPr marL="0" indent="0">
              <a:buNone/>
            </a:pPr>
            <a:r>
              <a:rPr lang="en-US" dirty="0">
                <a:solidFill>
                  <a:schemeClr val="tx1"/>
                </a:solidFill>
                <a:latin typeface="Times New Roman" panose="02020603050405020304" pitchFamily="18" charset="0"/>
                <a:cs typeface="Times New Roman" panose="02020603050405020304" pitchFamily="18" charset="0"/>
              </a:rPr>
              <a:t>In every </a:t>
            </a:r>
            <a:r>
              <a:rPr lang="en-US" dirty="0" err="1">
                <a:solidFill>
                  <a:schemeClr val="tx1"/>
                </a:solidFill>
                <a:latin typeface="Times New Roman" panose="02020603050405020304" pitchFamily="18" charset="0"/>
                <a:cs typeface="Times New Roman" panose="02020603050405020304" pitchFamily="18" charset="0"/>
              </a:rPr>
              <a:t>organisation</a:t>
            </a:r>
            <a:r>
              <a:rPr lang="en-US" dirty="0">
                <a:solidFill>
                  <a:schemeClr val="tx1"/>
                </a:solidFill>
                <a:latin typeface="Times New Roman" panose="02020603050405020304" pitchFamily="18" charset="0"/>
                <a:cs typeface="Times New Roman" panose="02020603050405020304" pitchFamily="18" charset="0"/>
              </a:rPr>
              <a:t>, people are divided into groups</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The groups may be called as departments, units, committees, divisions and so on. The people in the group interact with each other to achieve common goal</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b="1" dirty="0" smtClean="0">
                <a:solidFill>
                  <a:schemeClr val="tx1"/>
                </a:solidFill>
                <a:latin typeface="Times New Roman" panose="02020603050405020304" pitchFamily="18" charset="0"/>
                <a:cs typeface="Times New Roman" panose="02020603050405020304" pitchFamily="18" charset="0"/>
              </a:rPr>
              <a:t>Definition:</a:t>
            </a:r>
          </a:p>
          <a:p>
            <a:pPr marL="0" indent="0">
              <a:buNone/>
            </a:pPr>
            <a:r>
              <a:rPr lang="en-US" b="1" dirty="0" err="1">
                <a:solidFill>
                  <a:schemeClr val="tx1"/>
                </a:solidFill>
                <a:latin typeface="Times New Roman" panose="02020603050405020304" pitchFamily="18" charset="0"/>
                <a:cs typeface="Times New Roman" panose="02020603050405020304" pitchFamily="18" charset="0"/>
              </a:rPr>
              <a:t>Bartol</a:t>
            </a:r>
            <a:r>
              <a:rPr lang="en-US" b="1" dirty="0">
                <a:solidFill>
                  <a:schemeClr val="tx1"/>
                </a:solidFill>
                <a:latin typeface="Times New Roman" panose="02020603050405020304" pitchFamily="18" charset="0"/>
                <a:cs typeface="Times New Roman" panose="02020603050405020304" pitchFamily="18" charset="0"/>
              </a:rPr>
              <a:t> and Martin </a:t>
            </a:r>
            <a:r>
              <a:rPr lang="en-US" dirty="0">
                <a:solidFill>
                  <a:schemeClr val="tx1"/>
                </a:solidFill>
                <a:latin typeface="Times New Roman" panose="02020603050405020304" pitchFamily="18" charset="0"/>
                <a:cs typeface="Times New Roman" panose="02020603050405020304" pitchFamily="18" charset="0"/>
              </a:rPr>
              <a:t>define a group as "two or more independent individuals who interact and influence each other in collective pursuit of a common goal</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“Marvin </a:t>
            </a:r>
            <a:r>
              <a:rPr lang="en-US" dirty="0">
                <a:solidFill>
                  <a:schemeClr val="tx1"/>
                </a:solidFill>
                <a:latin typeface="Times New Roman" panose="02020603050405020304" pitchFamily="18" charset="0"/>
                <a:cs typeface="Times New Roman" panose="02020603050405020304" pitchFamily="18" charset="0"/>
              </a:rPr>
              <a:t>Shaw defines group as "any number of persons who interact with each other in such a manner that the </a:t>
            </a:r>
            <a:r>
              <a:rPr lang="en-US" dirty="0" err="1">
                <a:solidFill>
                  <a:schemeClr val="tx1"/>
                </a:solidFill>
                <a:latin typeface="Times New Roman" panose="02020603050405020304" pitchFamily="18" charset="0"/>
                <a:cs typeface="Times New Roman" panose="02020603050405020304" pitchFamily="18" charset="0"/>
              </a:rPr>
              <a:t>behaviour</a:t>
            </a:r>
            <a:r>
              <a:rPr lang="en-US" dirty="0">
                <a:solidFill>
                  <a:schemeClr val="tx1"/>
                </a:solidFill>
                <a:latin typeface="Times New Roman" panose="02020603050405020304" pitchFamily="18" charset="0"/>
                <a:cs typeface="Times New Roman" panose="02020603050405020304" pitchFamily="18" charset="0"/>
              </a:rPr>
              <a:t> of one is influenced by the </a:t>
            </a:r>
            <a:r>
              <a:rPr lang="en-US" dirty="0" err="1">
                <a:solidFill>
                  <a:schemeClr val="tx1"/>
                </a:solidFill>
                <a:latin typeface="Times New Roman" panose="02020603050405020304" pitchFamily="18" charset="0"/>
                <a:cs typeface="Times New Roman" panose="02020603050405020304" pitchFamily="18" charset="0"/>
              </a:rPr>
              <a:t>behaviour</a:t>
            </a:r>
            <a:r>
              <a:rPr lang="en-US" dirty="0">
                <a:solidFill>
                  <a:schemeClr val="tx1"/>
                </a:solidFill>
                <a:latin typeface="Times New Roman" panose="02020603050405020304" pitchFamily="18" charset="0"/>
                <a:cs typeface="Times New Roman" panose="02020603050405020304" pitchFamily="18" charset="0"/>
              </a:rPr>
              <a:t> of other persons."</a:t>
            </a:r>
          </a:p>
        </p:txBody>
      </p:sp>
    </p:spTree>
    <p:extLst>
      <p:ext uri="{BB962C8B-B14F-4D97-AF65-F5344CB8AC3E}">
        <p14:creationId xmlns:p14="http://schemas.microsoft.com/office/powerpoint/2010/main" val="33694741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158" y="304800"/>
            <a:ext cx="8839200" cy="5791200"/>
          </a:xfrm>
        </p:spPr>
        <p:txBody>
          <a:bodyPr>
            <a:normAutofit/>
          </a:bodyPr>
          <a:lstStyle/>
          <a:p>
            <a:pPr marL="0" indent="0">
              <a:buNone/>
            </a:pPr>
            <a:r>
              <a:rPr lang="en-US" b="1" dirty="0">
                <a:solidFill>
                  <a:schemeClr val="tx1"/>
                </a:solidFill>
                <a:latin typeface="Times New Roman" panose="02020603050405020304" pitchFamily="18" charset="0"/>
                <a:cs typeface="Times New Roman" panose="02020603050405020304" pitchFamily="18" charset="0"/>
              </a:rPr>
              <a:t>The main features of a group are as follows</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n-US" sz="2400" dirty="0">
                <a:solidFill>
                  <a:schemeClr val="tx1"/>
                </a:solidFill>
                <a:latin typeface="Times New Roman" panose="02020603050405020304" pitchFamily="18" charset="0"/>
                <a:cs typeface="Times New Roman" panose="02020603050405020304" pitchFamily="18" charset="0"/>
              </a:rPr>
              <a:t>It consists of two or more independent individuals</a:t>
            </a:r>
            <a:r>
              <a:rPr lang="en-US" sz="2400" dirty="0" smtClean="0">
                <a:solidFill>
                  <a:schemeClr val="tx1"/>
                </a:solidFill>
                <a:latin typeface="Times New Roman" panose="02020603050405020304" pitchFamily="18" charset="0"/>
                <a:cs typeface="Times New Roman" panose="02020603050405020304" pitchFamily="18" charset="0"/>
              </a:rPr>
              <a:t>.</a:t>
            </a:r>
          </a:p>
          <a:p>
            <a:pPr lvl="1">
              <a:buFont typeface="Wingdings" panose="05000000000000000000" pitchFamily="2" charset="2"/>
              <a:buChar char="§"/>
            </a:pPr>
            <a:r>
              <a:rPr lang="en-US" sz="2400" dirty="0" smtClean="0">
                <a:solidFill>
                  <a:schemeClr val="tx1"/>
                </a:solidFill>
                <a:latin typeface="Times New Roman" panose="02020603050405020304" pitchFamily="18" charset="0"/>
                <a:cs typeface="Times New Roman" panose="02020603050405020304" pitchFamily="18" charset="0"/>
              </a:rPr>
              <a:t>The </a:t>
            </a:r>
            <a:r>
              <a:rPr lang="en-US" sz="2400" dirty="0">
                <a:solidFill>
                  <a:schemeClr val="tx1"/>
                </a:solidFill>
                <a:latin typeface="Times New Roman" panose="02020603050405020304" pitchFamily="18" charset="0"/>
                <a:cs typeface="Times New Roman" panose="02020603050405020304" pitchFamily="18" charset="0"/>
              </a:rPr>
              <a:t>members of a group interact and influence each other in collective pursuit of a common goal</a:t>
            </a:r>
            <a:r>
              <a:rPr lang="en-US" sz="2400" dirty="0" smtClean="0">
                <a:solidFill>
                  <a:schemeClr val="tx1"/>
                </a:solidFill>
                <a:latin typeface="Times New Roman" panose="02020603050405020304" pitchFamily="18" charset="0"/>
                <a:cs typeface="Times New Roman" panose="02020603050405020304" pitchFamily="18" charset="0"/>
              </a:rPr>
              <a:t>.</a:t>
            </a:r>
          </a:p>
          <a:p>
            <a:pPr lvl="1">
              <a:buFont typeface="Wingdings" panose="05000000000000000000" pitchFamily="2" charset="2"/>
              <a:buChar char="§"/>
            </a:pPr>
            <a:r>
              <a:rPr lang="en-US" sz="2400" dirty="0" smtClean="0">
                <a:solidFill>
                  <a:schemeClr val="tx1"/>
                </a:solidFill>
                <a:latin typeface="Times New Roman" panose="02020603050405020304" pitchFamily="18" charset="0"/>
                <a:cs typeface="Times New Roman" panose="02020603050405020304" pitchFamily="18" charset="0"/>
              </a:rPr>
              <a:t>The </a:t>
            </a:r>
            <a:r>
              <a:rPr lang="en-US" sz="2400" dirty="0">
                <a:solidFill>
                  <a:schemeClr val="tx1"/>
                </a:solidFill>
                <a:latin typeface="Times New Roman" panose="02020603050405020304" pitchFamily="18" charset="0"/>
                <a:cs typeface="Times New Roman" panose="02020603050405020304" pitchFamily="18" charset="0"/>
              </a:rPr>
              <a:t>members of a group may share common values and norms</a:t>
            </a:r>
            <a:r>
              <a:rPr lang="en-US" sz="2400" dirty="0" smtClean="0">
                <a:solidFill>
                  <a:schemeClr val="tx1"/>
                </a:solidFill>
                <a:latin typeface="Times New Roman" panose="02020603050405020304" pitchFamily="18" charset="0"/>
                <a:cs typeface="Times New Roman" panose="02020603050405020304" pitchFamily="18" charset="0"/>
              </a:rPr>
              <a:t>.</a:t>
            </a:r>
          </a:p>
          <a:p>
            <a:pPr lvl="1">
              <a:buFont typeface="Wingdings" panose="05000000000000000000" pitchFamily="2" charset="2"/>
              <a:buChar char="§"/>
            </a:pPr>
            <a:r>
              <a:rPr lang="en-US" sz="2400" dirty="0" smtClean="0">
                <a:solidFill>
                  <a:schemeClr val="tx1"/>
                </a:solidFill>
                <a:latin typeface="Times New Roman" panose="02020603050405020304" pitchFamily="18" charset="0"/>
                <a:cs typeface="Times New Roman" panose="02020603050405020304" pitchFamily="18" charset="0"/>
              </a:rPr>
              <a:t>The </a:t>
            </a:r>
            <a:r>
              <a:rPr lang="en-US" sz="2400" dirty="0" err="1">
                <a:solidFill>
                  <a:schemeClr val="tx1"/>
                </a:solidFill>
                <a:latin typeface="Times New Roman" panose="02020603050405020304" pitchFamily="18" charset="0"/>
                <a:cs typeface="Times New Roman" panose="02020603050405020304" pitchFamily="18" charset="0"/>
              </a:rPr>
              <a:t>behaviour</a:t>
            </a:r>
            <a:r>
              <a:rPr lang="en-US" sz="2400" dirty="0">
                <a:solidFill>
                  <a:schemeClr val="tx1"/>
                </a:solidFill>
                <a:latin typeface="Times New Roman" panose="02020603050405020304" pitchFamily="18" charset="0"/>
                <a:cs typeface="Times New Roman" panose="02020603050405020304" pitchFamily="18" charset="0"/>
              </a:rPr>
              <a:t> of one member of a group is influenced by the </a:t>
            </a:r>
            <a:r>
              <a:rPr lang="en-US" sz="2400" dirty="0" err="1">
                <a:solidFill>
                  <a:schemeClr val="tx1"/>
                </a:solidFill>
                <a:latin typeface="Times New Roman" panose="02020603050405020304" pitchFamily="18" charset="0"/>
                <a:cs typeface="Times New Roman" panose="02020603050405020304" pitchFamily="18" charset="0"/>
              </a:rPr>
              <a:t>behaviour</a:t>
            </a:r>
            <a:r>
              <a:rPr lang="en-US" sz="2400" dirty="0">
                <a:solidFill>
                  <a:schemeClr val="tx1"/>
                </a:solidFill>
                <a:latin typeface="Times New Roman" panose="02020603050405020304" pitchFamily="18" charset="0"/>
                <a:cs typeface="Times New Roman" panose="02020603050405020304" pitchFamily="18" charset="0"/>
              </a:rPr>
              <a:t> of other members of the group</a:t>
            </a:r>
            <a:r>
              <a:rPr lang="en-US" sz="2400" dirty="0" smtClean="0">
                <a:solidFill>
                  <a:schemeClr val="tx1"/>
                </a:solidFill>
                <a:latin typeface="Times New Roman" panose="02020603050405020304" pitchFamily="18" charset="0"/>
                <a:cs typeface="Times New Roman" panose="02020603050405020304" pitchFamily="18" charset="0"/>
              </a:rPr>
              <a:t>.</a:t>
            </a:r>
          </a:p>
          <a:p>
            <a:pPr lvl="1">
              <a:buFont typeface="Wingdings" panose="05000000000000000000" pitchFamily="2" charset="2"/>
              <a:buChar char="§"/>
            </a:pPr>
            <a:r>
              <a:rPr lang="en-US" sz="2400" dirty="0" smtClean="0">
                <a:solidFill>
                  <a:schemeClr val="tx1"/>
                </a:solidFill>
                <a:latin typeface="Times New Roman" panose="02020603050405020304" pitchFamily="18" charset="0"/>
                <a:cs typeface="Times New Roman" panose="02020603050405020304" pitchFamily="18" charset="0"/>
              </a:rPr>
              <a:t>Groups </a:t>
            </a:r>
            <a:r>
              <a:rPr lang="en-US" sz="2400" dirty="0">
                <a:solidFill>
                  <a:schemeClr val="tx1"/>
                </a:solidFill>
                <a:latin typeface="Times New Roman" panose="02020603050405020304" pitchFamily="18" charset="0"/>
                <a:cs typeface="Times New Roman" panose="02020603050405020304" pitchFamily="18" charset="0"/>
              </a:rPr>
              <a:t>can be of any size - large or small</a:t>
            </a:r>
            <a:r>
              <a:rPr lang="en-US" sz="2400" dirty="0" smtClean="0">
                <a:solidFill>
                  <a:schemeClr val="tx1"/>
                </a:solidFill>
                <a:latin typeface="Times New Roman" panose="02020603050405020304" pitchFamily="18" charset="0"/>
                <a:cs typeface="Times New Roman" panose="02020603050405020304" pitchFamily="18" charset="0"/>
              </a:rPr>
              <a:t>.</a:t>
            </a:r>
          </a:p>
          <a:p>
            <a:pPr lvl="1">
              <a:buFont typeface="Wingdings" panose="05000000000000000000" pitchFamily="2" charset="2"/>
              <a:buChar char="§"/>
            </a:pPr>
            <a:r>
              <a:rPr lang="en-US" sz="2400" dirty="0" smtClean="0">
                <a:solidFill>
                  <a:schemeClr val="tx1"/>
                </a:solidFill>
                <a:latin typeface="Times New Roman" panose="02020603050405020304" pitchFamily="18" charset="0"/>
                <a:cs typeface="Times New Roman" panose="02020603050405020304" pitchFamily="18" charset="0"/>
              </a:rPr>
              <a:t>Groups </a:t>
            </a:r>
            <a:r>
              <a:rPr lang="en-US" sz="2400" dirty="0">
                <a:solidFill>
                  <a:schemeClr val="tx1"/>
                </a:solidFill>
                <a:latin typeface="Times New Roman" panose="02020603050405020304" pitchFamily="18" charset="0"/>
                <a:cs typeface="Times New Roman" panose="02020603050405020304" pitchFamily="18" charset="0"/>
              </a:rPr>
              <a:t>may be formal or informal.</a:t>
            </a:r>
            <a:endParaRPr lang="en-US" sz="24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87476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8229600" cy="685800"/>
          </a:xfrm>
        </p:spPr>
        <p:txBody>
          <a:bodyPr/>
          <a:lstStyle/>
          <a:p>
            <a:pPr marL="571500" indent="-571500" algn="l">
              <a:buFont typeface="Wingdings" panose="05000000000000000000" pitchFamily="2" charset="2"/>
              <a:buChar char="v"/>
            </a:pPr>
            <a:r>
              <a:rPr lang="en-US" sz="2400" b="1" dirty="0">
                <a:solidFill>
                  <a:schemeClr val="tx1"/>
                </a:solidFill>
              </a:rPr>
              <a:t>TYPES OF GROUPS</a:t>
            </a:r>
          </a:p>
        </p:txBody>
      </p:sp>
      <p:sp>
        <p:nvSpPr>
          <p:cNvPr id="3" name="Content Placeholder 2"/>
          <p:cNvSpPr>
            <a:spLocks noGrp="1"/>
          </p:cNvSpPr>
          <p:nvPr>
            <p:ph idx="1"/>
          </p:nvPr>
        </p:nvSpPr>
        <p:spPr>
          <a:xfrm>
            <a:off x="228599" y="838200"/>
            <a:ext cx="8839201" cy="5562600"/>
          </a:xfrm>
        </p:spPr>
        <p:txBody>
          <a:bodyPr>
            <a:normAutofit/>
          </a:bodyPr>
          <a:lstStyle/>
          <a:p>
            <a:pPr marL="0" indent="0">
              <a:buNone/>
            </a:pPr>
            <a:r>
              <a:rPr lang="en-US" sz="2000" dirty="0">
                <a:solidFill>
                  <a:schemeClr val="tx1"/>
                </a:solidFill>
                <a:latin typeface="Times New Roman" panose="02020603050405020304" pitchFamily="18" charset="0"/>
                <a:cs typeface="Times New Roman" panose="02020603050405020304" pitchFamily="18" charset="0"/>
              </a:rPr>
              <a:t>There can be various types of groups in an </a:t>
            </a:r>
            <a:r>
              <a:rPr lang="en-US" sz="2000" dirty="0" err="1">
                <a:solidFill>
                  <a:schemeClr val="tx1"/>
                </a:solidFill>
                <a:latin typeface="Times New Roman" panose="02020603050405020304" pitchFamily="18" charset="0"/>
                <a:cs typeface="Times New Roman" panose="02020603050405020304" pitchFamily="18" charset="0"/>
              </a:rPr>
              <a:t>organisation</a:t>
            </a:r>
            <a:r>
              <a:rPr lang="en-US" sz="2000" dirty="0">
                <a:solidFill>
                  <a:schemeClr val="tx1"/>
                </a:solidFill>
                <a:latin typeface="Times New Roman" panose="02020603050405020304" pitchFamily="18" charset="0"/>
                <a:cs typeface="Times New Roman" panose="02020603050405020304" pitchFamily="18" charset="0"/>
              </a:rPr>
              <a:t>. In general, the groups can be classified as follows</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000" b="1" dirty="0" smtClean="0">
                <a:solidFill>
                  <a:schemeClr val="tx1"/>
                </a:solidFill>
                <a:latin typeface="Times New Roman" panose="02020603050405020304" pitchFamily="18" charset="0"/>
                <a:cs typeface="Times New Roman" panose="02020603050405020304" pitchFamily="18" charset="0"/>
              </a:rPr>
              <a:t>Small </a:t>
            </a:r>
            <a:r>
              <a:rPr lang="en-US" sz="2000" b="1" dirty="0">
                <a:solidFill>
                  <a:schemeClr val="tx1"/>
                </a:solidFill>
                <a:latin typeface="Times New Roman" panose="02020603050405020304" pitchFamily="18" charset="0"/>
                <a:cs typeface="Times New Roman" panose="02020603050405020304" pitchFamily="18" charset="0"/>
              </a:rPr>
              <a:t>and Large Groups: </a:t>
            </a:r>
            <a:r>
              <a:rPr lang="en-US" sz="2000" dirty="0">
                <a:solidFill>
                  <a:schemeClr val="tx1"/>
                </a:solidFill>
                <a:latin typeface="Times New Roman" panose="02020603050405020304" pitchFamily="18" charset="0"/>
                <a:cs typeface="Times New Roman" panose="02020603050405020304" pitchFamily="18" charset="0"/>
              </a:rPr>
              <a:t>A small group consists of a few members who closely interact with each other, such as members of football team</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A large group consists of several people may be hundreds or even </a:t>
            </a:r>
            <a:r>
              <a:rPr lang="en-US" sz="2000" dirty="0" smtClean="0">
                <a:solidFill>
                  <a:schemeClr val="tx1"/>
                </a:solidFill>
                <a:latin typeface="Times New Roman" panose="02020603050405020304" pitchFamily="18" charset="0"/>
                <a:cs typeface="Times New Roman" panose="02020603050405020304" pitchFamily="18" charset="0"/>
              </a:rPr>
              <a:t>more.</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Example:  </a:t>
            </a:r>
            <a:r>
              <a:rPr lang="en-US" sz="2000" dirty="0" smtClean="0">
                <a:solidFill>
                  <a:schemeClr val="tx1"/>
                </a:solidFill>
                <a:latin typeface="Times New Roman" panose="02020603050405020304" pitchFamily="18" charset="0"/>
                <a:cs typeface="Times New Roman" panose="02020603050405020304" pitchFamily="18" charset="0"/>
              </a:rPr>
              <a:t>World </a:t>
            </a:r>
            <a:r>
              <a:rPr lang="en-US" sz="2000" dirty="0">
                <a:solidFill>
                  <a:schemeClr val="tx1"/>
                </a:solidFill>
                <a:latin typeface="Times New Roman" panose="02020603050405020304" pitchFamily="18" charset="0"/>
                <a:cs typeface="Times New Roman" panose="02020603050405020304" pitchFamily="18" charset="0"/>
              </a:rPr>
              <a:t>Trade </a:t>
            </a:r>
            <a:r>
              <a:rPr lang="en-US" sz="2000" dirty="0" err="1">
                <a:solidFill>
                  <a:schemeClr val="tx1"/>
                </a:solidFill>
                <a:latin typeface="Times New Roman" panose="02020603050405020304" pitchFamily="18" charset="0"/>
                <a:cs typeface="Times New Roman" panose="02020603050405020304" pitchFamily="18" charset="0"/>
              </a:rPr>
              <a:t>Organisation</a:t>
            </a:r>
            <a:r>
              <a:rPr lang="en-US" sz="2000" dirty="0">
                <a:solidFill>
                  <a:schemeClr val="tx1"/>
                </a:solidFill>
                <a:latin typeface="Times New Roman" panose="02020603050405020304" pitchFamily="18" charset="0"/>
                <a:cs typeface="Times New Roman" panose="02020603050405020304" pitchFamily="18" charset="0"/>
              </a:rPr>
              <a:t> which consists of over 144 member nations.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It </a:t>
            </a:r>
            <a:r>
              <a:rPr lang="en-US" sz="2000" dirty="0">
                <a:solidFill>
                  <a:schemeClr val="tx1"/>
                </a:solidFill>
                <a:latin typeface="Times New Roman" panose="02020603050405020304" pitchFamily="18" charset="0"/>
                <a:cs typeface="Times New Roman" panose="02020603050405020304" pitchFamily="18" charset="0"/>
              </a:rPr>
              <a:t>is difficult to have close inter-personal relations in a large </a:t>
            </a:r>
            <a:r>
              <a:rPr lang="en-US" sz="2000" dirty="0" smtClean="0">
                <a:solidFill>
                  <a:schemeClr val="tx1"/>
                </a:solidFill>
                <a:latin typeface="Times New Roman" panose="02020603050405020304" pitchFamily="18" charset="0"/>
                <a:cs typeface="Times New Roman" panose="02020603050405020304" pitchFamily="18" charset="0"/>
              </a:rPr>
              <a:t>group.</a:t>
            </a:r>
          </a:p>
          <a:p>
            <a:pPr marL="457200" indent="-457200">
              <a:buFont typeface="+mj-lt"/>
              <a:buAutoNum type="arabicParenR"/>
            </a:pP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2) </a:t>
            </a:r>
            <a:r>
              <a:rPr lang="en-US" sz="2000" b="1" dirty="0">
                <a:solidFill>
                  <a:schemeClr val="tx1"/>
                </a:solidFill>
                <a:latin typeface="Times New Roman" panose="02020603050405020304" pitchFamily="18" charset="0"/>
                <a:cs typeface="Times New Roman" panose="02020603050405020304" pitchFamily="18" charset="0"/>
              </a:rPr>
              <a:t>Primary and Secondary Groups: </a:t>
            </a:r>
            <a:r>
              <a:rPr lang="en-US" sz="2000" dirty="0">
                <a:solidFill>
                  <a:schemeClr val="tx1"/>
                </a:solidFill>
                <a:latin typeface="Times New Roman" panose="02020603050405020304" pitchFamily="18" charset="0"/>
                <a:cs typeface="Times New Roman" panose="02020603050405020304" pitchFamily="18" charset="0"/>
              </a:rPr>
              <a:t>A primary group consists of few members who share common values, beliefs, interest and common goals.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A </a:t>
            </a:r>
            <a:r>
              <a:rPr lang="en-US" sz="2000" b="1" dirty="0">
                <a:solidFill>
                  <a:schemeClr val="tx1"/>
                </a:solidFill>
                <a:latin typeface="Times New Roman" panose="02020603050405020304" pitchFamily="18" charset="0"/>
                <a:cs typeface="Times New Roman" panose="02020603050405020304" pitchFamily="18" charset="0"/>
              </a:rPr>
              <a:t>family is an example of a primary group.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A </a:t>
            </a:r>
            <a:r>
              <a:rPr lang="en-US" sz="2000" dirty="0">
                <a:solidFill>
                  <a:schemeClr val="tx1"/>
                </a:solidFill>
                <a:latin typeface="Times New Roman" panose="02020603050405020304" pitchFamily="18" charset="0"/>
                <a:cs typeface="Times New Roman" panose="02020603050405020304" pitchFamily="18" charset="0"/>
              </a:rPr>
              <a:t>secondary group is comparatively a large group consisting of several primary groups. Its members may not have close inter personal relations and a common purpose.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A </a:t>
            </a:r>
            <a:r>
              <a:rPr lang="en-US" sz="2000" b="1" dirty="0" err="1">
                <a:solidFill>
                  <a:schemeClr val="tx1"/>
                </a:solidFill>
                <a:latin typeface="Times New Roman" panose="02020603050405020304" pitchFamily="18" charset="0"/>
                <a:cs typeface="Times New Roman" panose="02020603050405020304" pitchFamily="18" charset="0"/>
              </a:rPr>
              <a:t>neighbourhood</a:t>
            </a:r>
            <a:r>
              <a:rPr lang="en-US" sz="2000" b="1" dirty="0">
                <a:solidFill>
                  <a:schemeClr val="tx1"/>
                </a:solidFill>
                <a:latin typeface="Times New Roman" panose="02020603050405020304" pitchFamily="18" charset="0"/>
                <a:cs typeface="Times New Roman" panose="02020603050405020304" pitchFamily="18" charset="0"/>
              </a:rPr>
              <a:t> is an example of a secondary group, which consists of several families.</a:t>
            </a:r>
          </a:p>
        </p:txBody>
      </p:sp>
    </p:spTree>
    <p:extLst>
      <p:ext uri="{BB962C8B-B14F-4D97-AF65-F5344CB8AC3E}">
        <p14:creationId xmlns:p14="http://schemas.microsoft.com/office/powerpoint/2010/main" val="15895331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304800"/>
            <a:ext cx="8972266" cy="5943600"/>
          </a:xfrm>
        </p:spPr>
        <p:txBody>
          <a:bodyPr>
            <a:noAutofit/>
          </a:bodyPr>
          <a:lstStyle/>
          <a:p>
            <a:pPr marL="457200" indent="-457200">
              <a:buFont typeface="+mj-lt"/>
              <a:buAutoNum type="arabicParenR" startAt="3"/>
            </a:pPr>
            <a:r>
              <a:rPr lang="en-US" sz="2000" b="1" dirty="0">
                <a:solidFill>
                  <a:schemeClr val="tx1"/>
                </a:solidFill>
                <a:latin typeface="Times New Roman" panose="02020603050405020304" pitchFamily="18" charset="0"/>
                <a:cs typeface="Times New Roman" panose="02020603050405020304" pitchFamily="18" charset="0"/>
              </a:rPr>
              <a:t>Formal and Informal Groups</a:t>
            </a:r>
            <a:r>
              <a:rPr lang="en-US" sz="2000" dirty="0">
                <a:solidFill>
                  <a:schemeClr val="tx1"/>
                </a:solidFill>
                <a:latin typeface="Times New Roman" panose="02020603050405020304" pitchFamily="18" charset="0"/>
                <a:cs typeface="Times New Roman" panose="02020603050405020304" pitchFamily="18" charset="0"/>
              </a:rPr>
              <a:t>: Formal groups are formed on the basis of </a:t>
            </a:r>
            <a:r>
              <a:rPr lang="en-US" sz="2000" dirty="0" err="1">
                <a:solidFill>
                  <a:schemeClr val="tx1"/>
                </a:solidFill>
                <a:latin typeface="Times New Roman" panose="02020603050405020304" pitchFamily="18" charset="0"/>
                <a:cs typeface="Times New Roman" panose="02020603050405020304" pitchFamily="18" charset="0"/>
              </a:rPr>
              <a:t>organisational</a:t>
            </a:r>
            <a:r>
              <a:rPr lang="en-US" sz="2000" dirty="0">
                <a:solidFill>
                  <a:schemeClr val="tx1"/>
                </a:solidFill>
                <a:latin typeface="Times New Roman" panose="02020603050405020304" pitchFamily="18" charset="0"/>
                <a:cs typeface="Times New Roman" panose="02020603050405020304" pitchFamily="18" charset="0"/>
              </a:rPr>
              <a:t> relationships. They are formed for the purpose of accomplishing certain tasks and accomplishment of certain goals. Informal groups arise spontaneously through interactions among people who are in frequent contact with each other and share some common values. They do not have specific tasks to be performed. They may or may not have common goals to </a:t>
            </a:r>
            <a:r>
              <a:rPr lang="en-US" sz="2000" dirty="0" smtClean="0">
                <a:solidFill>
                  <a:schemeClr val="tx1"/>
                </a:solidFill>
                <a:latin typeface="Times New Roman" panose="02020603050405020304" pitchFamily="18" charset="0"/>
                <a:cs typeface="Times New Roman" panose="02020603050405020304" pitchFamily="18" charset="0"/>
              </a:rPr>
              <a:t>achieve.</a:t>
            </a:r>
          </a:p>
          <a:p>
            <a:pPr lvl="1" indent="-342900">
              <a:buFont typeface="Wingdings" panose="05000000000000000000" pitchFamily="2" charset="2"/>
              <a:buChar char="v"/>
            </a:pPr>
            <a:r>
              <a:rPr lang="en-US" sz="2000" b="1" dirty="0" smtClean="0">
                <a:solidFill>
                  <a:schemeClr val="tx1"/>
                </a:solidFill>
                <a:latin typeface="Times New Roman" panose="02020603050405020304" pitchFamily="18" charset="0"/>
                <a:cs typeface="Times New Roman" panose="02020603050405020304" pitchFamily="18" charset="0"/>
              </a:rPr>
              <a:t>Formal </a:t>
            </a:r>
            <a:r>
              <a:rPr lang="en-US" sz="2000" b="1" dirty="0">
                <a:solidFill>
                  <a:schemeClr val="tx1"/>
                </a:solidFill>
                <a:latin typeface="Times New Roman" panose="02020603050405020304" pitchFamily="18" charset="0"/>
                <a:cs typeface="Times New Roman" panose="02020603050405020304" pitchFamily="18" charset="0"/>
              </a:rPr>
              <a:t>groups can be of two types</a:t>
            </a:r>
            <a:r>
              <a:rPr lang="en-US" sz="2000" b="1" dirty="0" smtClean="0">
                <a:solidFill>
                  <a:schemeClr val="tx1"/>
                </a:solidFill>
                <a:latin typeface="Times New Roman" panose="02020603050405020304" pitchFamily="18" charset="0"/>
                <a:cs typeface="Times New Roman" panose="02020603050405020304" pitchFamily="18" charset="0"/>
              </a:rPr>
              <a:t>: </a:t>
            </a:r>
          </a:p>
          <a:p>
            <a:pPr lvl="1">
              <a:buFont typeface="Arial" pitchFamily="34" charset="0"/>
              <a:buChar char="•"/>
            </a:pPr>
            <a:r>
              <a:rPr lang="en-US" sz="2000" b="1" dirty="0" smtClean="0">
                <a:solidFill>
                  <a:schemeClr val="tx1"/>
                </a:solidFill>
                <a:latin typeface="Times New Roman" panose="02020603050405020304" pitchFamily="18" charset="0"/>
                <a:cs typeface="Times New Roman" panose="02020603050405020304" pitchFamily="18" charset="0"/>
              </a:rPr>
              <a:t>Command group</a:t>
            </a:r>
            <a:r>
              <a:rPr lang="en-US" sz="2000" dirty="0" smtClean="0">
                <a:solidFill>
                  <a:schemeClr val="tx1"/>
                </a:solidFill>
                <a:latin typeface="Times New Roman" panose="02020603050405020304" pitchFamily="18" charset="0"/>
                <a:cs typeface="Times New Roman" panose="02020603050405020304" pitchFamily="18" charset="0"/>
              </a:rPr>
              <a:t>: which </a:t>
            </a:r>
            <a:r>
              <a:rPr lang="en-US" sz="2000" dirty="0">
                <a:solidFill>
                  <a:schemeClr val="tx1"/>
                </a:solidFill>
                <a:latin typeface="Times New Roman" panose="02020603050405020304" pitchFamily="18" charset="0"/>
                <a:cs typeface="Times New Roman" panose="02020603050405020304" pitchFamily="18" charset="0"/>
              </a:rPr>
              <a:t>consists of a superior and his immediate subordinates, who directly report to him in respect of official activities. It is a relatively permanent work group</a:t>
            </a:r>
            <a:r>
              <a:rPr lang="en-US" sz="2000" dirty="0" smtClean="0">
                <a:solidFill>
                  <a:schemeClr val="tx1"/>
                </a:solidFill>
                <a:latin typeface="Times New Roman" panose="02020603050405020304" pitchFamily="18" charset="0"/>
                <a:cs typeface="Times New Roman" panose="02020603050405020304" pitchFamily="18" charset="0"/>
              </a:rPr>
              <a:t>. </a:t>
            </a:r>
          </a:p>
          <a:p>
            <a:pPr lvl="1">
              <a:buFont typeface="Arial" pitchFamily="34" charset="0"/>
              <a:buChar char="•"/>
            </a:pPr>
            <a:r>
              <a:rPr lang="en-US" sz="2000" b="1" dirty="0" smtClean="0">
                <a:solidFill>
                  <a:schemeClr val="tx1"/>
                </a:solidFill>
                <a:latin typeface="Times New Roman" panose="02020603050405020304" pitchFamily="18" charset="0"/>
                <a:cs typeface="Times New Roman" panose="02020603050405020304" pitchFamily="18" charset="0"/>
              </a:rPr>
              <a:t>Task group: </a:t>
            </a:r>
            <a:r>
              <a:rPr lang="en-US" sz="2000" dirty="0" smtClean="0">
                <a:solidFill>
                  <a:schemeClr val="tx1"/>
                </a:solidFill>
                <a:latin typeface="Times New Roman" panose="02020603050405020304" pitchFamily="18" charset="0"/>
                <a:cs typeface="Times New Roman" panose="02020603050405020304" pitchFamily="18" charset="0"/>
              </a:rPr>
              <a:t>which </a:t>
            </a:r>
            <a:r>
              <a:rPr lang="en-US" sz="2000" dirty="0">
                <a:solidFill>
                  <a:schemeClr val="tx1"/>
                </a:solidFill>
                <a:latin typeface="Times New Roman" panose="02020603050405020304" pitchFamily="18" charset="0"/>
                <a:cs typeface="Times New Roman" panose="02020603050405020304" pitchFamily="18" charset="0"/>
              </a:rPr>
              <a:t>consists of members who come together to undertake certain specific work. Examples of such groups include committees, tasks force, project team. It is a relatively temporary work group</a:t>
            </a:r>
            <a:r>
              <a:rPr lang="en-US" sz="2000" dirty="0" smtClean="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3060397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686800" cy="5410200"/>
          </a:xfrm>
        </p:spPr>
        <p:txBody>
          <a:bodyPr>
            <a:normAutofit/>
          </a:bodyPr>
          <a:lstStyle/>
          <a:p>
            <a:pP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Informal groups can be of two types</a:t>
            </a:r>
          </a:p>
          <a:p>
            <a:r>
              <a:rPr lang="en-US" sz="2000" b="1" dirty="0">
                <a:solidFill>
                  <a:schemeClr val="tx1"/>
                </a:solidFill>
                <a:latin typeface="Times New Roman" panose="02020603050405020304" pitchFamily="18" charset="0"/>
                <a:cs typeface="Times New Roman" panose="02020603050405020304" pitchFamily="18" charset="0"/>
              </a:rPr>
              <a:t>Friendship Group: </a:t>
            </a:r>
            <a:r>
              <a:rPr lang="en-US" sz="2000" dirty="0">
                <a:solidFill>
                  <a:schemeClr val="tx1"/>
                </a:solidFill>
                <a:latin typeface="Times New Roman" panose="02020603050405020304" pitchFamily="18" charset="0"/>
                <a:cs typeface="Times New Roman" panose="02020603050405020304" pitchFamily="18" charset="0"/>
              </a:rPr>
              <a:t>Groups often develop because the individual members have one or more common characteristics. Such groups can be called as friendship groups. Social alliances, which frequently extend outside the work situation, can be based on similar age, gender, hobbies, religious or political affiliations, etc</a:t>
            </a:r>
            <a:r>
              <a:rPr lang="en-US" sz="2000" dirty="0" smtClean="0">
                <a:solidFill>
                  <a:schemeClr val="tx1"/>
                </a:solidFill>
                <a:latin typeface="Times New Roman" panose="02020603050405020304" pitchFamily="18" charset="0"/>
                <a:cs typeface="Times New Roman" panose="02020603050405020304" pitchFamily="18" charset="0"/>
              </a:rPr>
              <a:t>.</a:t>
            </a:r>
          </a:p>
          <a:p>
            <a:endParaRPr lang="en-US" sz="2000" dirty="0">
              <a:solidFill>
                <a:schemeClr val="tx1"/>
              </a:solidFill>
              <a:latin typeface="Times New Roman" panose="02020603050405020304" pitchFamily="18" charset="0"/>
              <a:cs typeface="Times New Roman" panose="02020603050405020304" pitchFamily="18" charset="0"/>
            </a:endParaRPr>
          </a:p>
          <a:p>
            <a:r>
              <a:rPr lang="en-US" sz="2000" b="1" dirty="0">
                <a:solidFill>
                  <a:schemeClr val="tx1"/>
                </a:solidFill>
                <a:latin typeface="Times New Roman" panose="02020603050405020304" pitchFamily="18" charset="0"/>
                <a:cs typeface="Times New Roman" panose="02020603050405020304" pitchFamily="18" charset="0"/>
              </a:rPr>
              <a:t>Interest Group: </a:t>
            </a:r>
            <a:r>
              <a:rPr lang="en-US" sz="2000" dirty="0">
                <a:solidFill>
                  <a:schemeClr val="tx1"/>
                </a:solidFill>
                <a:latin typeface="Times New Roman" panose="02020603050405020304" pitchFamily="18" charset="0"/>
                <a:cs typeface="Times New Roman" panose="02020603050405020304" pitchFamily="18" charset="0"/>
              </a:rPr>
              <a:t>This group is formed to accomplish certain common interests. For instance, a group of employees may join together to seek improved working conditions in an </a:t>
            </a:r>
            <a:r>
              <a:rPr lang="en-US" sz="2000" dirty="0" err="1">
                <a:solidFill>
                  <a:schemeClr val="tx1"/>
                </a:solidFill>
                <a:latin typeface="Times New Roman" panose="02020603050405020304" pitchFamily="18" charset="0"/>
                <a:cs typeface="Times New Roman" panose="02020603050405020304" pitchFamily="18" charset="0"/>
              </a:rPr>
              <a:t>organisation</a:t>
            </a:r>
            <a:endParaRPr lang="en-US" sz="2000" dirty="0">
              <a:solidFill>
                <a:schemeClr val="tx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3181274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882418" cy="5791200"/>
          </a:xfrm>
        </p:spPr>
        <p:txBody>
          <a:bodyPr>
            <a:normAutofit/>
          </a:bodyPr>
          <a:lstStyle/>
          <a:p>
            <a:pPr marL="457200" indent="-457200">
              <a:buFont typeface="+mj-lt"/>
              <a:buAutoNum type="arabicParenR" startAt="4"/>
            </a:pPr>
            <a:r>
              <a:rPr lang="en-US" sz="2000" b="1" dirty="0">
                <a:solidFill>
                  <a:schemeClr val="tx1"/>
                </a:solidFill>
                <a:latin typeface="Times New Roman" panose="02020603050405020304" pitchFamily="18" charset="0"/>
                <a:cs typeface="Times New Roman" panose="02020603050405020304" pitchFamily="18" charset="0"/>
              </a:rPr>
              <a:t>Temporary and Permanent Groups</a:t>
            </a:r>
            <a:r>
              <a:rPr lang="en-US" sz="2000" b="1" dirty="0" smtClean="0">
                <a:solidFill>
                  <a:schemeClr val="tx1"/>
                </a:solidFill>
                <a:latin typeface="Times New Roman" panose="02020603050405020304" pitchFamily="18" charset="0"/>
                <a:cs typeface="Times New Roman" panose="02020603050405020304" pitchFamily="18" charset="0"/>
              </a:rPr>
              <a:t>:</a:t>
            </a:r>
          </a:p>
          <a:p>
            <a:pPr lvl="1">
              <a:buFont typeface="Arial"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Temporary Groups: </a:t>
            </a:r>
            <a:r>
              <a:rPr lang="en-US" sz="2000" dirty="0">
                <a:solidFill>
                  <a:schemeClr val="tx1"/>
                </a:solidFill>
                <a:latin typeface="Times New Roman" panose="02020603050405020304" pitchFamily="18" charset="0"/>
                <a:cs typeface="Times New Roman" panose="02020603050405020304" pitchFamily="18" charset="0"/>
              </a:rPr>
              <a:t>There are some groups relatively temporary in nature. They are created to accomplish a short-term task and then such groups are dissolved. For instance, an </a:t>
            </a:r>
            <a:r>
              <a:rPr lang="en-US" sz="2000" dirty="0" smtClean="0">
                <a:solidFill>
                  <a:schemeClr val="tx1"/>
                </a:solidFill>
                <a:latin typeface="Times New Roman" panose="02020603050405020304" pitchFamily="18" charset="0"/>
                <a:cs typeface="Times New Roman" panose="02020603050405020304" pitchFamily="18" charset="0"/>
              </a:rPr>
              <a:t>organization </a:t>
            </a:r>
            <a:r>
              <a:rPr lang="en-US" sz="2000" dirty="0">
                <a:solidFill>
                  <a:schemeClr val="tx1"/>
                </a:solidFill>
                <a:latin typeface="Times New Roman" panose="02020603050405020304" pitchFamily="18" charset="0"/>
                <a:cs typeface="Times New Roman" panose="02020603050405020304" pitchFamily="18" charset="0"/>
              </a:rPr>
              <a:t>may form a committee to look in certain specific problems or matters, such as problem of decline in sales' or problems related to </a:t>
            </a:r>
            <a:r>
              <a:rPr lang="en-US" sz="2000" dirty="0" smtClean="0">
                <a:solidFill>
                  <a:schemeClr val="tx1"/>
                </a:solidFill>
                <a:latin typeface="Times New Roman" panose="02020603050405020304" pitchFamily="18" charset="0"/>
                <a:cs typeface="Times New Roman" panose="02020603050405020304" pitchFamily="18" charset="0"/>
              </a:rPr>
              <a:t>'absenteeism’</a:t>
            </a:r>
          </a:p>
          <a:p>
            <a:pPr lvl="1">
              <a:buFont typeface="Arial" pitchFamily="34" charset="0"/>
              <a:buChar char="•"/>
            </a:pPr>
            <a:endParaRPr lang="en-US" sz="2000" dirty="0">
              <a:solidFill>
                <a:schemeClr val="tx1"/>
              </a:solidFill>
              <a:latin typeface="Times New Roman" panose="02020603050405020304" pitchFamily="18" charset="0"/>
              <a:cs typeface="Times New Roman" panose="02020603050405020304" pitchFamily="18" charset="0"/>
            </a:endParaRPr>
          </a:p>
          <a:p>
            <a:pPr lvl="1">
              <a:buFont typeface="Arial"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Permanent Groups: </a:t>
            </a:r>
            <a:r>
              <a:rPr lang="en-US" sz="2000" dirty="0">
                <a:solidFill>
                  <a:schemeClr val="tx1"/>
                </a:solidFill>
                <a:latin typeface="Times New Roman" panose="02020603050405020304" pitchFamily="18" charset="0"/>
                <a:cs typeface="Times New Roman" panose="02020603050405020304" pitchFamily="18" charset="0"/>
              </a:rPr>
              <a:t>These groups have a longer life. This type of group is formed when people perform tasks together as part of their job assignments. For instance, a group of employees in a particular department may form a group, which is more enduring in nature</a:t>
            </a:r>
            <a:r>
              <a:rPr lang="en-US" sz="2000" dirty="0" smtClean="0">
                <a:solidFill>
                  <a:schemeClr val="tx1"/>
                </a:solidFill>
                <a:latin typeface="Times New Roman" panose="02020603050405020304" pitchFamily="18" charset="0"/>
                <a:cs typeface="Times New Roman" panose="02020603050405020304" pitchFamily="18" charset="0"/>
              </a:rPr>
              <a:t>.</a:t>
            </a:r>
          </a:p>
          <a:p>
            <a:pPr lvl="1">
              <a:buFont typeface="Arial" pitchFamily="34" charset="0"/>
              <a:buChar char="•"/>
            </a:pPr>
            <a:endParaRPr lang="en-US" sz="2000" dirty="0">
              <a:solidFill>
                <a:schemeClr val="tx1"/>
              </a:solidFill>
            </a:endParaRPr>
          </a:p>
          <a:p>
            <a:pPr lvl="1">
              <a:buFont typeface="Arial" pitchFamily="34" charset="0"/>
              <a:buChar char="•"/>
            </a:pPr>
            <a:endParaRPr lang="en-US" sz="2000" dirty="0" smtClean="0">
              <a:solidFill>
                <a:schemeClr val="tx1"/>
              </a:solidFill>
            </a:endParaRPr>
          </a:p>
          <a:p>
            <a:pPr lvl="1">
              <a:buFont typeface="Arial" pitchFamily="34" charset="0"/>
              <a:buChar char="•"/>
            </a:pPr>
            <a:endParaRPr lang="en-US" sz="2000" dirty="0">
              <a:solidFill>
                <a:schemeClr val="tx1"/>
              </a:solidFill>
            </a:endParaRPr>
          </a:p>
          <a:p>
            <a:pPr lvl="1">
              <a:buFont typeface="Arial" pitchFamily="34" charset="0"/>
              <a:buChar char="•"/>
            </a:pPr>
            <a:endParaRPr lang="en-US" sz="2000" dirty="0" smtClean="0">
              <a:solidFill>
                <a:schemeClr val="tx1"/>
              </a:solidFill>
            </a:endParaRPr>
          </a:p>
        </p:txBody>
      </p:sp>
    </p:spTree>
    <p:extLst>
      <p:ext uri="{BB962C8B-B14F-4D97-AF65-F5344CB8AC3E}">
        <p14:creationId xmlns:p14="http://schemas.microsoft.com/office/powerpoint/2010/main" val="28299643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61" y="457200"/>
            <a:ext cx="8983640" cy="5638800"/>
          </a:xfrm>
        </p:spPr>
        <p:txBody>
          <a:bodyPr/>
          <a:lstStyle/>
          <a:p>
            <a:pP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DISTINCTION BETWEEN FORMAL AND </a:t>
            </a:r>
            <a:r>
              <a:rPr lang="en-US" b="1" dirty="0" smtClean="0">
                <a:solidFill>
                  <a:schemeClr val="tx1"/>
                </a:solidFill>
                <a:latin typeface="Times New Roman" panose="02020603050405020304" pitchFamily="18" charset="0"/>
                <a:cs typeface="Times New Roman" panose="02020603050405020304" pitchFamily="18" charset="0"/>
              </a:rPr>
              <a:t>INFORMAL GROUP</a:t>
            </a:r>
            <a:r>
              <a:rPr lang="en-US" b="1" dirty="0" smtClean="0">
                <a:solidFill>
                  <a:schemeClr val="tx1"/>
                </a:solidFill>
              </a:rPr>
              <a:t>S</a:t>
            </a:r>
          </a:p>
          <a:p>
            <a:pPr marL="0" indent="0" algn="ctr">
              <a:buNone/>
            </a:pPr>
            <a:endParaRPr lang="en-US" b="1"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142712918"/>
              </p:ext>
            </p:extLst>
          </p:nvPr>
        </p:nvGraphicFramePr>
        <p:xfrm>
          <a:off x="838200" y="1752601"/>
          <a:ext cx="7543800" cy="4229094"/>
        </p:xfrm>
        <a:graphic>
          <a:graphicData uri="http://schemas.openxmlformats.org/drawingml/2006/table">
            <a:tbl>
              <a:tblPr firstRow="1" bandRow="1">
                <a:tableStyleId>{616DA210-FB5B-4158-B5E0-FEB733F419BA}</a:tableStyleId>
              </a:tblPr>
              <a:tblGrid>
                <a:gridCol w="3810000"/>
                <a:gridCol w="3733800"/>
              </a:tblGrid>
              <a:tr h="403951">
                <a:tc>
                  <a:txBody>
                    <a:bodyPr/>
                    <a:lstStyle/>
                    <a:p>
                      <a:pPr algn="ctr"/>
                      <a:r>
                        <a:rPr lang="en-US" dirty="0" smtClean="0"/>
                        <a:t>FORMAL GROUPS</a:t>
                      </a:r>
                      <a:endParaRPr lang="en-US" dirty="0"/>
                    </a:p>
                  </a:txBody>
                  <a:tcPr anchor="ctr"/>
                </a:tc>
                <a:tc>
                  <a:txBody>
                    <a:bodyPr/>
                    <a:lstStyle/>
                    <a:p>
                      <a:pPr algn="ctr"/>
                      <a:r>
                        <a:rPr lang="en-US" dirty="0" smtClean="0"/>
                        <a:t>INFORMAL GROUPS</a:t>
                      </a:r>
                      <a:endParaRPr lang="en-US" dirty="0"/>
                    </a:p>
                  </a:txBody>
                  <a:tcPr anchor="ctr"/>
                </a:tc>
              </a:tr>
              <a:tr h="874988">
                <a:tc>
                  <a:txBody>
                    <a:bodyPr/>
                    <a:lstStyle/>
                    <a:p>
                      <a:r>
                        <a:rPr lang="en-US" dirty="0" smtClean="0"/>
                        <a:t>1. </a:t>
                      </a:r>
                      <a:r>
                        <a:rPr lang="en-US" b="1" dirty="0" smtClean="0"/>
                        <a:t>Meaning</a:t>
                      </a:r>
                      <a:r>
                        <a:rPr lang="en-US" dirty="0" smtClean="0"/>
                        <a:t>: It refers to a structure of well defined authority and responsibility.</a:t>
                      </a:r>
                      <a:endParaRPr lang="en-US" dirty="0"/>
                    </a:p>
                  </a:txBody>
                  <a:tcPr anchor="ctr"/>
                </a:tc>
                <a:tc>
                  <a:txBody>
                    <a:bodyPr/>
                    <a:lstStyle/>
                    <a:p>
                      <a:r>
                        <a:rPr lang="en-US" dirty="0" smtClean="0"/>
                        <a:t>It is a network of personal, and social relations existing in a formal groups.</a:t>
                      </a:r>
                      <a:endParaRPr lang="en-US" dirty="0"/>
                    </a:p>
                  </a:txBody>
                  <a:tcPr anchor="ctr"/>
                </a:tc>
              </a:tr>
              <a:tr h="1173383">
                <a:tc>
                  <a:txBody>
                    <a:bodyPr/>
                    <a:lstStyle/>
                    <a:p>
                      <a:r>
                        <a:rPr lang="en-US" dirty="0" smtClean="0"/>
                        <a:t>2. </a:t>
                      </a:r>
                      <a:r>
                        <a:rPr lang="en-US" b="1" dirty="0" smtClean="0"/>
                        <a:t>Purpose</a:t>
                      </a:r>
                      <a:r>
                        <a:rPr lang="en-US" dirty="0" smtClean="0"/>
                        <a:t>: It exists to achieve well defined and specific goals.</a:t>
                      </a:r>
                      <a:endParaRPr lang="en-US" dirty="0"/>
                    </a:p>
                  </a:txBody>
                  <a:tcPr anchor="ctr"/>
                </a:tc>
                <a:tc>
                  <a:txBody>
                    <a:bodyPr/>
                    <a:lstStyle/>
                    <a:p>
                      <a:r>
                        <a:rPr lang="en-US" dirty="0" smtClean="0"/>
                        <a:t>The main purpose is to develop personal and social relations.</a:t>
                      </a:r>
                      <a:endParaRPr lang="en-US" dirty="0"/>
                    </a:p>
                  </a:txBody>
                  <a:tcPr anchor="ctr"/>
                </a:tc>
              </a:tr>
              <a:tr h="1662477">
                <a:tc>
                  <a:txBody>
                    <a:bodyPr/>
                    <a:lstStyle/>
                    <a:p>
                      <a:r>
                        <a:rPr lang="en-US" dirty="0" smtClean="0"/>
                        <a:t>3. </a:t>
                      </a:r>
                      <a:r>
                        <a:rPr lang="en-US" b="1" dirty="0" smtClean="0"/>
                        <a:t>Authority/Power: </a:t>
                      </a:r>
                      <a:r>
                        <a:rPr lang="en-US" dirty="0" smtClean="0"/>
                        <a:t>In formal groups, managers are given adequate authority to undertake activities. The managers may delegate the authority to their subordinates.</a:t>
                      </a:r>
                      <a:endParaRPr lang="en-US" dirty="0"/>
                    </a:p>
                  </a:txBody>
                  <a:tcPr anchor="ctr"/>
                </a:tc>
                <a:tc>
                  <a:txBody>
                    <a:bodyPr/>
                    <a:lstStyle/>
                    <a:p>
                      <a:r>
                        <a:rPr lang="en-US" dirty="0" smtClean="0"/>
                        <a:t>Power in an informal group is given by group members rather than delegated by managers. The informal group members do not get any official authority.</a:t>
                      </a:r>
                      <a:endParaRPr lang="en-US" dirty="0"/>
                    </a:p>
                  </a:txBody>
                  <a:tcPr anchor="ctr"/>
                </a:tc>
              </a:tr>
            </a:tbl>
          </a:graphicData>
        </a:graphic>
      </p:graphicFrame>
    </p:spTree>
    <p:extLst>
      <p:ext uri="{BB962C8B-B14F-4D97-AF65-F5344CB8AC3E}">
        <p14:creationId xmlns:p14="http://schemas.microsoft.com/office/powerpoint/2010/main" val="7872909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097409154"/>
              </p:ext>
            </p:extLst>
          </p:nvPr>
        </p:nvGraphicFramePr>
        <p:xfrm>
          <a:off x="533400" y="838200"/>
          <a:ext cx="7543800" cy="5068957"/>
        </p:xfrm>
        <a:graphic>
          <a:graphicData uri="http://schemas.openxmlformats.org/drawingml/2006/table">
            <a:tbl>
              <a:tblPr firstRow="1" bandRow="1">
                <a:tableStyleId>{616DA210-FB5B-4158-B5E0-FEB733F419BA}</a:tableStyleId>
              </a:tblPr>
              <a:tblGrid>
                <a:gridCol w="3733015"/>
                <a:gridCol w="3810785"/>
              </a:tblGrid>
              <a:tr h="1272209">
                <a:tc>
                  <a:txBody>
                    <a:bodyPr/>
                    <a:lstStyle/>
                    <a:p>
                      <a:pPr algn="l"/>
                      <a:r>
                        <a:rPr lang="en-US" b="1" dirty="0" smtClean="0"/>
                        <a:t>4. Responsibility: </a:t>
                      </a:r>
                      <a:r>
                        <a:rPr lang="en-US" b="0" dirty="0" smtClean="0"/>
                        <a:t>Those who are given authority are held responsible. There is a balance between authority and responsibility.</a:t>
                      </a:r>
                      <a:endParaRPr lang="en-US" b="0" dirty="0"/>
                    </a:p>
                  </a:txBody>
                  <a:tcPr anchor="ctr"/>
                </a:tc>
                <a:tc>
                  <a:txBody>
                    <a:bodyPr/>
                    <a:lstStyle/>
                    <a:p>
                      <a:pPr algn="l"/>
                      <a:r>
                        <a:rPr lang="en-US" b="0" dirty="0" smtClean="0"/>
                        <a:t>There is no responsibility in informal groups.</a:t>
                      </a:r>
                      <a:endParaRPr lang="en-US" b="0" dirty="0"/>
                    </a:p>
                  </a:txBody>
                  <a:tcPr anchor="ctr"/>
                </a:tc>
              </a:tr>
              <a:tr h="1033670">
                <a:tc>
                  <a:txBody>
                    <a:bodyPr/>
                    <a:lstStyle/>
                    <a:p>
                      <a:pPr algn="l"/>
                      <a:r>
                        <a:rPr lang="en-US" b="1" dirty="0" smtClean="0"/>
                        <a:t>5. Coordination:</a:t>
                      </a:r>
                      <a:r>
                        <a:rPr lang="en-US" dirty="0" smtClean="0"/>
                        <a:t> There is a system of coordination to interlink the activities of the members of the groups.</a:t>
                      </a:r>
                      <a:endParaRPr lang="en-US" dirty="0"/>
                    </a:p>
                  </a:txBody>
                  <a:tcPr anchor="ctr"/>
                </a:tc>
                <a:tc>
                  <a:txBody>
                    <a:bodyPr/>
                    <a:lstStyle/>
                    <a:p>
                      <a:pPr algn="l"/>
                      <a:r>
                        <a:rPr lang="en-US" dirty="0" smtClean="0"/>
                        <a:t>There is no need for coordination.</a:t>
                      </a:r>
                      <a:endParaRPr lang="en-US" dirty="0"/>
                    </a:p>
                  </a:txBody>
                  <a:tcPr anchor="ctr"/>
                </a:tc>
              </a:tr>
              <a:tr h="954157">
                <a:tc>
                  <a:txBody>
                    <a:bodyPr/>
                    <a:lstStyle/>
                    <a:p>
                      <a:pPr algn="l"/>
                      <a:r>
                        <a:rPr lang="en-US" b="1" dirty="0" smtClean="0"/>
                        <a:t>6. Relationship :</a:t>
                      </a:r>
                      <a:r>
                        <a:rPr lang="en-US" dirty="0" smtClean="0"/>
                        <a:t>There is superior-subordinate relationships throughout the groups.</a:t>
                      </a:r>
                      <a:endParaRPr lang="en-US" dirty="0"/>
                    </a:p>
                  </a:txBody>
                  <a:tcPr anchor="ctr"/>
                </a:tc>
                <a:tc>
                  <a:txBody>
                    <a:bodyPr/>
                    <a:lstStyle/>
                    <a:p>
                      <a:pPr algn="l"/>
                      <a:r>
                        <a:rPr lang="en-US" dirty="0" smtClean="0"/>
                        <a:t>The relations are informal. There are no superior-subordinate relations.</a:t>
                      </a:r>
                      <a:endParaRPr lang="en-US" dirty="0"/>
                    </a:p>
                  </a:txBody>
                  <a:tcPr anchor="ctr"/>
                </a:tc>
              </a:tr>
              <a:tr h="1272209">
                <a:tc>
                  <a:txBody>
                    <a:bodyPr/>
                    <a:lstStyle/>
                    <a:p>
                      <a:pPr algn="l"/>
                      <a:r>
                        <a:rPr lang="en-US" b="1" dirty="0" smtClean="0"/>
                        <a:t>7. Rules and Regulations: </a:t>
                      </a:r>
                      <a:r>
                        <a:rPr lang="en-US" dirty="0" smtClean="0"/>
                        <a:t>There are rules and regulations to be followed by members of the groups.</a:t>
                      </a:r>
                      <a:endParaRPr lang="en-US" dirty="0"/>
                    </a:p>
                  </a:txBody>
                  <a:tcPr anchor="ctr"/>
                </a:tc>
                <a:tc>
                  <a:txBody>
                    <a:bodyPr/>
                    <a:lstStyle/>
                    <a:p>
                      <a:pPr algn="l"/>
                      <a:r>
                        <a:rPr lang="en-US" dirty="0" smtClean="0"/>
                        <a:t>There are no rules and regulations for the members of informal groups. However, the members of informal groups need to conform to the group norms.</a:t>
                      </a:r>
                      <a:endParaRPr lang="en-US" dirty="0"/>
                    </a:p>
                  </a:txBody>
                  <a:tcPr anchor="ctr"/>
                </a:tc>
              </a:tr>
            </a:tbl>
          </a:graphicData>
        </a:graphic>
      </p:graphicFrame>
    </p:spTree>
    <p:extLst>
      <p:ext uri="{BB962C8B-B14F-4D97-AF65-F5344CB8AC3E}">
        <p14:creationId xmlns:p14="http://schemas.microsoft.com/office/powerpoint/2010/main" val="15183233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5867400"/>
          </a:xfrm>
        </p:spPr>
        <p:txBody>
          <a:bodyPr>
            <a:normAutofit/>
          </a:bodyPr>
          <a:lstStyle/>
          <a:p>
            <a:pPr marL="0" indent="0">
              <a:buNone/>
            </a:pPr>
            <a:r>
              <a:rPr lang="en-US" dirty="0">
                <a:solidFill>
                  <a:schemeClr val="tx1"/>
                </a:solidFill>
                <a:latin typeface="Times New Roman" panose="02020603050405020304" pitchFamily="18" charset="0"/>
                <a:cs typeface="Times New Roman" panose="02020603050405020304" pitchFamily="18" charset="0"/>
              </a:rPr>
              <a:t>Human </a:t>
            </a:r>
            <a:r>
              <a:rPr lang="en-US" dirty="0" err="1">
                <a:solidFill>
                  <a:schemeClr val="tx1"/>
                </a:solidFill>
                <a:latin typeface="Times New Roman" panose="02020603050405020304" pitchFamily="18" charset="0"/>
                <a:cs typeface="Times New Roman" panose="02020603050405020304" pitchFamily="18" charset="0"/>
              </a:rPr>
              <a:t>behaviour</a:t>
            </a:r>
            <a:r>
              <a:rPr lang="en-US" dirty="0">
                <a:solidFill>
                  <a:schemeClr val="tx1"/>
                </a:solidFill>
                <a:latin typeface="Times New Roman" panose="02020603050405020304" pitchFamily="18" charset="0"/>
                <a:cs typeface="Times New Roman" panose="02020603050405020304" pitchFamily="18" charset="0"/>
              </a:rPr>
              <a:t> is complex, and every individual is different from another. Thus, every individual behaves differently in different situations. </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It </a:t>
            </a:r>
            <a:r>
              <a:rPr lang="en-US" dirty="0">
                <a:solidFill>
                  <a:schemeClr val="tx1"/>
                </a:solidFill>
                <a:latin typeface="Times New Roman" panose="02020603050405020304" pitchFamily="18" charset="0"/>
                <a:cs typeface="Times New Roman" panose="02020603050405020304" pitchFamily="18" charset="0"/>
              </a:rPr>
              <a:t>is the way a person reacts in different situations and expresses different emotions like love, happiness, cheerfulness, etc. </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The </a:t>
            </a:r>
            <a:r>
              <a:rPr lang="en-US" dirty="0">
                <a:solidFill>
                  <a:schemeClr val="tx1"/>
                </a:solidFill>
                <a:latin typeface="Times New Roman" panose="02020603050405020304" pitchFamily="18" charset="0"/>
                <a:cs typeface="Times New Roman" panose="02020603050405020304" pitchFamily="18" charset="0"/>
              </a:rPr>
              <a:t>foundation of individual </a:t>
            </a:r>
            <a:r>
              <a:rPr lang="en-US" dirty="0" smtClean="0">
                <a:solidFill>
                  <a:schemeClr val="tx1"/>
                </a:solidFill>
                <a:latin typeface="Times New Roman" panose="02020603050405020304" pitchFamily="18" charset="0"/>
                <a:cs typeface="Times New Roman" panose="02020603050405020304" pitchFamily="18" charset="0"/>
              </a:rPr>
              <a:t>behavior </a:t>
            </a:r>
            <a:r>
              <a:rPr lang="en-US" dirty="0">
                <a:solidFill>
                  <a:schemeClr val="tx1"/>
                </a:solidFill>
                <a:latin typeface="Times New Roman" panose="02020603050405020304" pitchFamily="18" charset="0"/>
                <a:cs typeface="Times New Roman" panose="02020603050405020304" pitchFamily="18" charset="0"/>
              </a:rPr>
              <a:t>can be understood with the concepts like IQ, EQ and SQ.</a:t>
            </a: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ackgroundRemoval t="0" b="99200" l="200" r="100000">
                        <a14:foregroundMark x1="52000" y1="46800" x2="52000" y2="46800"/>
                        <a14:foregroundMark x1="36800" y1="55400" x2="36800" y2="55400"/>
                        <a14:foregroundMark x1="62800" y1="56400" x2="62800" y2="56400"/>
                        <a14:foregroundMark x1="36800" y1="84000" x2="36800" y2="84000"/>
                        <a14:foregroundMark x1="86200" y1="13800" x2="86200" y2="13800"/>
                        <a14:foregroundMark x1="79800" y1="20200" x2="79800" y2="20200"/>
                        <a14:foregroundMark x1="43200" y1="14600" x2="43200" y2="14600"/>
                        <a14:foregroundMark x1="59000" y1="19000" x2="59000" y2="19000"/>
                        <a14:foregroundMark x1="66200" y1="3400" x2="66200" y2="3400"/>
                        <a14:foregroundMark x1="28000" y1="4600" x2="28000" y2="4600"/>
                        <a14:foregroundMark x1="12400" y1="3800" x2="12400" y2="3800"/>
                        <a14:foregroundMark x1="35400" y1="12400" x2="35400" y2="12400"/>
                        <a14:foregroundMark x1="42800" y1="22800" x2="42800" y2="22800"/>
                        <a14:foregroundMark x1="55000" y1="85000" x2="55000" y2="85000"/>
                        <a14:foregroundMark x1="48000" y1="85800" x2="48000" y2="85800"/>
                        <a14:foregroundMark x1="36800" y1="87200" x2="36800" y2="87200"/>
                        <a14:foregroundMark x1="30600" y1="86200" x2="30600" y2="86200"/>
                        <a14:foregroundMark x1="30200" y1="81400" x2="30200" y2="81400"/>
                        <a14:foregroundMark x1="68800" y1="22400" x2="68800" y2="22400"/>
                        <a14:foregroundMark x1="78000" y1="18000" x2="78000" y2="18000"/>
                        <a14:foregroundMark x1="92800" y1="19000" x2="92800" y2="19000"/>
                        <a14:foregroundMark x1="15000" y1="9800" x2="15000" y2="9800"/>
                        <a14:foregroundMark x1="69400" y1="87600" x2="69400" y2="87600"/>
                        <a14:foregroundMark x1="29800" y1="90200" x2="29800" y2="90200"/>
                        <a14:foregroundMark x1="32800" y1="80600" x2="32800" y2="80600"/>
                      </a14:backgroundRemoval>
                    </a14:imgEffect>
                  </a14:imgLayer>
                </a14:imgProps>
              </a:ext>
              <a:ext uri="{28A0092B-C50C-407E-A947-70E740481C1C}">
                <a14:useLocalDpi xmlns:a14="http://schemas.microsoft.com/office/drawing/2010/main" val="0"/>
              </a:ext>
            </a:extLst>
          </a:blip>
          <a:stretch>
            <a:fillRect/>
          </a:stretch>
        </p:blipFill>
        <p:spPr>
          <a:xfrm>
            <a:off x="5638800" y="3705651"/>
            <a:ext cx="3143250" cy="31432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222726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892444441"/>
              </p:ext>
            </p:extLst>
          </p:nvPr>
        </p:nvGraphicFramePr>
        <p:xfrm>
          <a:off x="457200" y="762000"/>
          <a:ext cx="8229600" cy="5669280"/>
        </p:xfrm>
        <a:graphic>
          <a:graphicData uri="http://schemas.openxmlformats.org/drawingml/2006/table">
            <a:tbl>
              <a:tblPr firstRow="1" bandRow="1">
                <a:tableStyleId>{616DA210-FB5B-4158-B5E0-FEB733F419BA}</a:tableStyleId>
              </a:tblPr>
              <a:tblGrid>
                <a:gridCol w="4114800"/>
                <a:gridCol w="4114800"/>
              </a:tblGrid>
              <a:tr h="808182">
                <a:tc>
                  <a:txBody>
                    <a:bodyPr/>
                    <a:lstStyle/>
                    <a:p>
                      <a:r>
                        <a:rPr lang="en-US" dirty="0" smtClean="0"/>
                        <a:t>8. Stability: </a:t>
                      </a:r>
                      <a:r>
                        <a:rPr lang="en-US" b="0" dirty="0" smtClean="0"/>
                        <a:t>A formal group is stable. It comes to an end only on the dissolution or closure of the company.</a:t>
                      </a:r>
                      <a:endParaRPr lang="en-US" b="0" dirty="0"/>
                    </a:p>
                  </a:txBody>
                  <a:tcPr anchor="ctr"/>
                </a:tc>
                <a:tc>
                  <a:txBody>
                    <a:bodyPr/>
                    <a:lstStyle/>
                    <a:p>
                      <a:r>
                        <a:rPr lang="en-US" b="0" dirty="0" smtClean="0"/>
                        <a:t>It lacks stability. It can come to an end at any time.</a:t>
                      </a:r>
                    </a:p>
                  </a:txBody>
                  <a:tcPr anchor="ctr"/>
                </a:tc>
              </a:tr>
              <a:tr h="808182">
                <a:tc>
                  <a:txBody>
                    <a:bodyPr/>
                    <a:lstStyle/>
                    <a:p>
                      <a:r>
                        <a:rPr lang="en-US" b="1" dirty="0" smtClean="0"/>
                        <a:t>9. Benefits:</a:t>
                      </a:r>
                      <a:r>
                        <a:rPr lang="en-US" dirty="0" smtClean="0"/>
                        <a:t> The members of the groups get monetary and non-monetary benefits.</a:t>
                      </a:r>
                      <a:endParaRPr lang="en-US" dirty="0"/>
                    </a:p>
                  </a:txBody>
                  <a:tcPr anchor="ctr"/>
                </a:tc>
                <a:tc>
                  <a:txBody>
                    <a:bodyPr/>
                    <a:lstStyle/>
                    <a:p>
                      <a:r>
                        <a:rPr lang="en-US" dirty="0" smtClean="0"/>
                        <a:t>It is useful to serve personal and social ties.</a:t>
                      </a:r>
                      <a:endParaRPr lang="en-US" dirty="0"/>
                    </a:p>
                  </a:txBody>
                  <a:tcPr anchor="ctr"/>
                </a:tc>
              </a:tr>
              <a:tr h="1050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10. Communication:</a:t>
                      </a:r>
                      <a:r>
                        <a:rPr lang="en-US" b="1" baseline="0" dirty="0" smtClean="0"/>
                        <a:t> </a:t>
                      </a:r>
                      <a:r>
                        <a:rPr lang="en-US" dirty="0" smtClean="0"/>
                        <a:t>There is formal communication - upwards, downwards and sideways.</a:t>
                      </a:r>
                    </a:p>
                    <a:p>
                      <a:endParaRPr lang="en-US" dirty="0"/>
                    </a:p>
                  </a:txBody>
                  <a:tcPr anchor="ctr"/>
                </a:tc>
                <a:tc>
                  <a:txBody>
                    <a:bodyPr/>
                    <a:lstStyle/>
                    <a:p>
                      <a:r>
                        <a:rPr lang="en-US" dirty="0" smtClean="0"/>
                        <a:t>There is informal communication through the grapevine.</a:t>
                      </a:r>
                      <a:endParaRPr lang="en-US" dirty="0"/>
                    </a:p>
                  </a:txBody>
                  <a:tcPr anchor="ctr"/>
                </a:tc>
              </a:tr>
              <a:tr h="1050636">
                <a:tc>
                  <a:txBody>
                    <a:bodyPr/>
                    <a:lstStyle/>
                    <a:p>
                      <a:r>
                        <a:rPr lang="en-US" b="1" dirty="0" smtClean="0"/>
                        <a:t>11. Leadership: </a:t>
                      </a:r>
                      <a:r>
                        <a:rPr lang="en-US" dirty="0" smtClean="0"/>
                        <a:t>In formal groups, the leadership is vested in managers. The appointment of leaders is official.</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informal groups, the leaders emerge on their own and group members accept them.</a:t>
                      </a:r>
                    </a:p>
                    <a:p>
                      <a:endParaRPr lang="en-US" dirty="0"/>
                    </a:p>
                  </a:txBody>
                  <a:tcPr anchor="ctr"/>
                </a:tc>
              </a:tr>
              <a:tr h="1050636">
                <a:tc>
                  <a:txBody>
                    <a:bodyPr/>
                    <a:lstStyle/>
                    <a:p>
                      <a:r>
                        <a:rPr lang="en-US" b="1" dirty="0" smtClean="0"/>
                        <a:t>12. Status:</a:t>
                      </a:r>
                      <a:r>
                        <a:rPr lang="en-US" dirty="0" smtClean="0"/>
                        <a:t> In formal groups, there are sharp status differentials among the members that may prevent the members for their free and open interactions.</a:t>
                      </a:r>
                      <a:endParaRPr lang="en-US" dirty="0"/>
                    </a:p>
                  </a:txBody>
                  <a:tcPr anchor="ctr"/>
                </a:tc>
                <a:tc>
                  <a:txBody>
                    <a:bodyPr/>
                    <a:lstStyle/>
                    <a:p>
                      <a:r>
                        <a:rPr lang="en-US" dirty="0" smtClean="0"/>
                        <a:t>In informal groups, there are no rigid status differentials that prevent the members in their interactions with each other.</a:t>
                      </a:r>
                      <a:endParaRPr lang="en-US" dirty="0"/>
                    </a:p>
                  </a:txBody>
                  <a:tcPr anchor="ctr"/>
                </a:tc>
              </a:tr>
            </a:tbl>
          </a:graphicData>
        </a:graphic>
      </p:graphicFrame>
    </p:spTree>
    <p:extLst>
      <p:ext uri="{BB962C8B-B14F-4D97-AF65-F5344CB8AC3E}">
        <p14:creationId xmlns:p14="http://schemas.microsoft.com/office/powerpoint/2010/main" val="11082790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20682202"/>
              </p:ext>
            </p:extLst>
          </p:nvPr>
        </p:nvGraphicFramePr>
        <p:xfrm>
          <a:off x="457200" y="838200"/>
          <a:ext cx="8229600" cy="1828800"/>
        </p:xfrm>
        <a:graphic>
          <a:graphicData uri="http://schemas.openxmlformats.org/drawingml/2006/table">
            <a:tbl>
              <a:tblPr firstRow="1" bandRow="1">
                <a:tableStyleId>{616DA210-FB5B-4158-B5E0-FEB733F419BA}</a:tableStyleId>
              </a:tblPr>
              <a:tblGrid>
                <a:gridCol w="4114800"/>
                <a:gridCol w="4114800"/>
              </a:tblGrid>
              <a:tr h="370840">
                <a:tc>
                  <a:txBody>
                    <a:bodyPr/>
                    <a:lstStyle/>
                    <a:p>
                      <a:r>
                        <a:rPr lang="en-US" b="1" dirty="0" smtClean="0"/>
                        <a:t>13. Size: </a:t>
                      </a:r>
                      <a:r>
                        <a:rPr lang="en-US" b="0" dirty="0" smtClean="0"/>
                        <a:t>The formal group may be of large size or of small size depending upon the situation or nature of work.</a:t>
                      </a:r>
                      <a:endParaRPr lang="en-US" b="0" dirty="0"/>
                    </a:p>
                  </a:txBody>
                  <a:tcPr anchor="ctr"/>
                </a:tc>
                <a:tc>
                  <a:txBody>
                    <a:bodyPr/>
                    <a:lstStyle/>
                    <a:p>
                      <a:r>
                        <a:rPr lang="en-US" b="0" dirty="0" smtClean="0"/>
                        <a:t>The informal group is normally of small size as it tends to remain small in order to keep within the limits of personal relationships.</a:t>
                      </a:r>
                      <a:endParaRPr lang="en-US" b="0" dirty="0"/>
                    </a:p>
                  </a:txBody>
                  <a:tcPr anchor="ctr"/>
                </a:tc>
              </a:tr>
              <a:tr h="370840">
                <a:tc>
                  <a:txBody>
                    <a:bodyPr/>
                    <a:lstStyle/>
                    <a:p>
                      <a:r>
                        <a:rPr lang="en-US" b="1" dirty="0" smtClean="0"/>
                        <a:t>14. Nature: </a:t>
                      </a:r>
                      <a:r>
                        <a:rPr lang="en-US" dirty="0" smtClean="0"/>
                        <a:t>Formal groups are formed officially.</a:t>
                      </a:r>
                      <a:endParaRPr lang="en-US" dirty="0"/>
                    </a:p>
                  </a:txBody>
                  <a:tcPr anchor="ctr"/>
                </a:tc>
                <a:tc>
                  <a:txBody>
                    <a:bodyPr/>
                    <a:lstStyle/>
                    <a:p>
                      <a:r>
                        <a:rPr lang="en-US" dirty="0" smtClean="0"/>
                        <a:t>Informal groups are unofficial in nature.</a:t>
                      </a:r>
                      <a:endParaRPr lang="en-US" dirty="0"/>
                    </a:p>
                  </a:txBody>
                  <a:tcPr anchor="ctr"/>
                </a:tc>
              </a:tr>
            </a:tbl>
          </a:graphicData>
        </a:graphic>
      </p:graphicFrame>
    </p:spTree>
    <p:extLst>
      <p:ext uri="{BB962C8B-B14F-4D97-AF65-F5344CB8AC3E}">
        <p14:creationId xmlns:p14="http://schemas.microsoft.com/office/powerpoint/2010/main" val="1911055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6519" y="381000"/>
            <a:ext cx="8929048" cy="4525963"/>
          </a:xfrm>
        </p:spPr>
        <p:txBody>
          <a:bodyPr>
            <a:normAutofit/>
          </a:bodyPr>
          <a:lstStyle/>
          <a:p>
            <a:pP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CONCEPT OF </a:t>
            </a:r>
            <a:r>
              <a:rPr lang="en-US" b="1" dirty="0" smtClean="0">
                <a:solidFill>
                  <a:schemeClr val="tx1"/>
                </a:solidFill>
                <a:latin typeface="Times New Roman" panose="02020603050405020304" pitchFamily="18" charset="0"/>
                <a:cs typeface="Times New Roman" panose="02020603050405020304" pitchFamily="18" charset="0"/>
              </a:rPr>
              <a:t>TEAMS</a:t>
            </a:r>
          </a:p>
          <a:p>
            <a:pPr marL="0" indent="0">
              <a:buNone/>
            </a:pP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dirty="0">
                <a:solidFill>
                  <a:schemeClr val="tx1"/>
                </a:solidFill>
                <a:latin typeface="Times New Roman" panose="02020603050405020304" pitchFamily="18" charset="0"/>
                <a:cs typeface="Times New Roman" panose="02020603050405020304" pitchFamily="18" charset="0"/>
              </a:rPr>
              <a:t>Team and teamwork are popular terms used in management </a:t>
            </a:r>
            <a:r>
              <a:rPr lang="en-US" dirty="0" smtClean="0">
                <a:solidFill>
                  <a:schemeClr val="tx1"/>
                </a:solidFill>
                <a:latin typeface="Times New Roman" panose="02020603050405020304" pitchFamily="18" charset="0"/>
                <a:cs typeface="Times New Roman" panose="02020603050405020304" pitchFamily="18" charset="0"/>
              </a:rPr>
              <a:t>now-a-days.</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Peter Drucker </a:t>
            </a:r>
            <a:r>
              <a:rPr lang="en-US" dirty="0">
                <a:solidFill>
                  <a:schemeClr val="tx1"/>
                </a:solidFill>
                <a:latin typeface="Times New Roman" panose="02020603050405020304" pitchFamily="18" charset="0"/>
                <a:cs typeface="Times New Roman" panose="02020603050405020304" pitchFamily="18" charset="0"/>
              </a:rPr>
              <a:t>once said, "that tomorrow's </a:t>
            </a:r>
            <a:r>
              <a:rPr lang="en-US" dirty="0" err="1">
                <a:solidFill>
                  <a:schemeClr val="tx1"/>
                </a:solidFill>
                <a:latin typeface="Times New Roman" panose="02020603050405020304" pitchFamily="18" charset="0"/>
                <a:cs typeface="Times New Roman" panose="02020603050405020304" pitchFamily="18" charset="0"/>
              </a:rPr>
              <a:t>organisations</a:t>
            </a:r>
            <a:r>
              <a:rPr lang="en-US" dirty="0">
                <a:solidFill>
                  <a:schemeClr val="tx1"/>
                </a:solidFill>
                <a:latin typeface="Times New Roman" panose="02020603050405020304" pitchFamily="18" charset="0"/>
                <a:cs typeface="Times New Roman" panose="02020603050405020304" pitchFamily="18" charset="0"/>
              </a:rPr>
              <a:t> will be flatter, information based, and </a:t>
            </a:r>
            <a:r>
              <a:rPr lang="en-US" dirty="0" err="1">
                <a:solidFill>
                  <a:schemeClr val="tx1"/>
                </a:solidFill>
                <a:latin typeface="Times New Roman" panose="02020603050405020304" pitchFamily="18" charset="0"/>
                <a:cs typeface="Times New Roman" panose="02020603050405020304" pitchFamily="18" charset="0"/>
              </a:rPr>
              <a:t>organised</a:t>
            </a:r>
            <a:r>
              <a:rPr lang="en-US" dirty="0">
                <a:solidFill>
                  <a:schemeClr val="tx1"/>
                </a:solidFill>
                <a:latin typeface="Times New Roman" panose="02020603050405020304" pitchFamily="18" charset="0"/>
                <a:cs typeface="Times New Roman" panose="02020603050405020304" pitchFamily="18" charset="0"/>
              </a:rPr>
              <a:t> around </a:t>
            </a:r>
            <a:r>
              <a:rPr lang="en-US" dirty="0" smtClean="0">
                <a:solidFill>
                  <a:schemeClr val="tx1"/>
                </a:solidFill>
                <a:latin typeface="Times New Roman" panose="02020603050405020304" pitchFamily="18" charset="0"/>
                <a:cs typeface="Times New Roman" panose="02020603050405020304" pitchFamily="18" charset="0"/>
              </a:rPr>
              <a:t>team”. </a:t>
            </a:r>
          </a:p>
          <a:p>
            <a:pPr marL="0" indent="0">
              <a:buNone/>
            </a:pPr>
            <a:r>
              <a:rPr lang="en-US" b="1" dirty="0" smtClean="0">
                <a:solidFill>
                  <a:schemeClr val="tx1"/>
                </a:solidFill>
                <a:latin typeface="Times New Roman" panose="02020603050405020304" pitchFamily="18" charset="0"/>
                <a:cs typeface="Times New Roman" panose="02020603050405020304" pitchFamily="18" charset="0"/>
              </a:rPr>
              <a:t>According </a:t>
            </a:r>
            <a:r>
              <a:rPr lang="en-US" b="1" dirty="0">
                <a:solidFill>
                  <a:schemeClr val="tx1"/>
                </a:solidFill>
                <a:latin typeface="Times New Roman" panose="02020603050405020304" pitchFamily="18" charset="0"/>
                <a:cs typeface="Times New Roman" panose="02020603050405020304" pitchFamily="18" charset="0"/>
              </a:rPr>
              <a:t>to </a:t>
            </a:r>
            <a:r>
              <a:rPr lang="en-US" b="1" dirty="0" err="1">
                <a:solidFill>
                  <a:schemeClr val="tx1"/>
                </a:solidFill>
                <a:latin typeface="Times New Roman" panose="02020603050405020304" pitchFamily="18" charset="0"/>
                <a:cs typeface="Times New Roman" panose="02020603050405020304" pitchFamily="18" charset="0"/>
              </a:rPr>
              <a:t>Katzenbach</a:t>
            </a:r>
            <a:r>
              <a:rPr lang="en-US" b="1" dirty="0">
                <a:solidFill>
                  <a:schemeClr val="tx1"/>
                </a:solidFill>
                <a:latin typeface="Times New Roman" panose="02020603050405020304" pitchFamily="18" charset="0"/>
                <a:cs typeface="Times New Roman" panose="02020603050405020304" pitchFamily="18" charset="0"/>
              </a:rPr>
              <a:t> and Smith</a:t>
            </a:r>
            <a:r>
              <a:rPr lang="en-US" dirty="0">
                <a:solidFill>
                  <a:schemeClr val="tx1"/>
                </a:solidFill>
                <a:latin typeface="Times New Roman" panose="02020603050405020304" pitchFamily="18" charset="0"/>
                <a:cs typeface="Times New Roman" panose="02020603050405020304" pitchFamily="18" charset="0"/>
              </a:rPr>
              <a:t>, "a team is a small number of people with complementary skills who are committed to a common purpose, set of performance goals, and approach for which they hold themselves mutually accountable".</a:t>
            </a:r>
          </a:p>
        </p:txBody>
      </p:sp>
    </p:spTree>
    <p:extLst>
      <p:ext uri="{BB962C8B-B14F-4D97-AF65-F5344CB8AC3E}">
        <p14:creationId xmlns:p14="http://schemas.microsoft.com/office/powerpoint/2010/main" val="39830747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991600" cy="6705600"/>
          </a:xfrm>
        </p:spPr>
        <p:txBody>
          <a:bodyPr>
            <a:normAutofit/>
          </a:bodyPr>
          <a:lstStyle/>
          <a:p>
            <a:pP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Nature of </a:t>
            </a:r>
            <a:r>
              <a:rPr lang="en-US" b="1" dirty="0" smtClean="0">
                <a:solidFill>
                  <a:schemeClr val="tx1"/>
                </a:solidFill>
                <a:latin typeface="Times New Roman" panose="02020603050405020304" pitchFamily="18" charset="0"/>
                <a:cs typeface="Times New Roman" panose="02020603050405020304" pitchFamily="18" charset="0"/>
              </a:rPr>
              <a:t>Teams</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A </a:t>
            </a:r>
            <a:r>
              <a:rPr lang="en-US" dirty="0">
                <a:solidFill>
                  <a:schemeClr val="tx1"/>
                </a:solidFill>
                <a:latin typeface="Times New Roman" panose="02020603050405020304" pitchFamily="18" charset="0"/>
                <a:cs typeface="Times New Roman" panose="02020603050405020304" pitchFamily="18" charset="0"/>
              </a:rPr>
              <a:t>team is a purposeful entity, created to achieve a collective output that is meaningful for the members and the </a:t>
            </a:r>
            <a:r>
              <a:rPr lang="en-US" dirty="0" smtClean="0">
                <a:solidFill>
                  <a:schemeClr val="tx1"/>
                </a:solidFill>
                <a:latin typeface="Times New Roman" panose="02020603050405020304" pitchFamily="18" charset="0"/>
                <a:cs typeface="Times New Roman" panose="02020603050405020304" pitchFamily="18" charset="0"/>
              </a:rPr>
              <a:t>organization. </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The </a:t>
            </a:r>
            <a:r>
              <a:rPr lang="en-US" dirty="0">
                <a:solidFill>
                  <a:schemeClr val="tx1"/>
                </a:solidFill>
                <a:latin typeface="Times New Roman" panose="02020603050405020304" pitchFamily="18" charset="0"/>
                <a:cs typeface="Times New Roman" panose="02020603050405020304" pitchFamily="18" charset="0"/>
              </a:rPr>
              <a:t>nature and characteristics of team can be explained as follows</a:t>
            </a:r>
            <a:r>
              <a:rPr lang="en-US" dirty="0" smtClean="0">
                <a:solidFill>
                  <a:schemeClr val="tx1"/>
                </a:solidFill>
                <a:latin typeface="Times New Roman" panose="02020603050405020304" pitchFamily="18" charset="0"/>
                <a:cs typeface="Times New Roman" panose="02020603050405020304" pitchFamily="18" charset="0"/>
              </a:rPr>
              <a:t>:</a:t>
            </a:r>
          </a:p>
          <a:p>
            <a:pPr marL="457200" indent="-457200">
              <a:buAutoNum type="arabicPeriod"/>
            </a:pPr>
            <a:r>
              <a:rPr lang="en-US" dirty="0" smtClean="0">
                <a:solidFill>
                  <a:schemeClr val="tx1"/>
                </a:solidFill>
                <a:latin typeface="Times New Roman" panose="02020603050405020304" pitchFamily="18" charset="0"/>
                <a:cs typeface="Times New Roman" panose="02020603050405020304" pitchFamily="18" charset="0"/>
              </a:rPr>
              <a:t>Members </a:t>
            </a:r>
            <a:r>
              <a:rPr lang="en-US" dirty="0">
                <a:solidFill>
                  <a:schemeClr val="tx1"/>
                </a:solidFill>
                <a:latin typeface="Times New Roman" panose="02020603050405020304" pitchFamily="18" charset="0"/>
                <a:cs typeface="Times New Roman" panose="02020603050405020304" pitchFamily="18" charset="0"/>
              </a:rPr>
              <a:t>of the team are driven by a common purpose and have a shared understanding of the performance measures. They are guided by a common approach to achieve the team purpose</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2. Every </a:t>
            </a:r>
            <a:r>
              <a:rPr lang="en-US" dirty="0">
                <a:solidFill>
                  <a:schemeClr val="tx1"/>
                </a:solidFill>
                <a:latin typeface="Times New Roman" panose="02020603050405020304" pitchFamily="18" charset="0"/>
                <a:cs typeface="Times New Roman" panose="02020603050405020304" pitchFamily="18" charset="0"/>
              </a:rPr>
              <a:t>team member shares three levels of accountability</a:t>
            </a:r>
            <a:r>
              <a:rPr lang="en-US" dirty="0" smtClean="0">
                <a:solidFill>
                  <a:schemeClr val="tx1"/>
                </a:solidFill>
                <a:latin typeface="Times New Roman" panose="02020603050405020304" pitchFamily="18" charset="0"/>
                <a:cs typeface="Times New Roman" panose="02020603050405020304" pitchFamily="18" charset="0"/>
              </a:rPr>
              <a:t>:</a:t>
            </a:r>
          </a:p>
          <a:p>
            <a:pPr lvl="1">
              <a:buFont typeface="Arial" pitchFamily="34" charset="0"/>
              <a:buChar char="•"/>
            </a:pPr>
            <a:r>
              <a:rPr lang="en-US" sz="2400" dirty="0" smtClean="0">
                <a:solidFill>
                  <a:schemeClr val="tx1"/>
                </a:solidFill>
                <a:latin typeface="Times New Roman" panose="02020603050405020304" pitchFamily="18" charset="0"/>
                <a:cs typeface="Times New Roman" panose="02020603050405020304" pitchFamily="18" charset="0"/>
              </a:rPr>
              <a:t>Individual performance</a:t>
            </a:r>
          </a:p>
          <a:p>
            <a:pPr lvl="1">
              <a:buFont typeface="Arial" pitchFamily="34" charset="0"/>
              <a:buChar char="•"/>
            </a:pPr>
            <a:r>
              <a:rPr lang="en-US" sz="2400" dirty="0" smtClean="0">
                <a:solidFill>
                  <a:schemeClr val="tx1"/>
                </a:solidFill>
                <a:latin typeface="Times New Roman" panose="02020603050405020304" pitchFamily="18" charset="0"/>
                <a:cs typeface="Times New Roman" panose="02020603050405020304" pitchFamily="18" charset="0"/>
              </a:rPr>
              <a:t>Interpersonal skills</a:t>
            </a:r>
          </a:p>
          <a:p>
            <a:pPr lvl="1">
              <a:buFont typeface="Arial" pitchFamily="34" charset="0"/>
              <a:buChar char="•"/>
            </a:pPr>
            <a:r>
              <a:rPr lang="en-US" sz="2400" dirty="0" smtClean="0">
                <a:solidFill>
                  <a:schemeClr val="tx1"/>
                </a:solidFill>
                <a:latin typeface="Times New Roman" panose="02020603050405020304" pitchFamily="18" charset="0"/>
                <a:cs typeface="Times New Roman" panose="02020603050405020304" pitchFamily="18" charset="0"/>
              </a:rPr>
              <a:t>Problem-solving skills</a:t>
            </a:r>
          </a:p>
          <a:p>
            <a:pPr marL="457200" lvl="1" indent="0">
              <a:buNone/>
            </a:pPr>
            <a:endParaRPr lang="en-US" sz="2400" dirty="0" smtClean="0">
              <a:solidFill>
                <a:schemeClr val="tx1"/>
              </a:solidFill>
              <a:latin typeface="Times New Roman" panose="02020603050405020304" pitchFamily="18" charset="0"/>
              <a:cs typeface="Times New Roman" panose="02020603050405020304" pitchFamily="18" charset="0"/>
            </a:endParaRPr>
          </a:p>
          <a:p>
            <a:pPr marL="457200" lvl="1" indent="0">
              <a:buNone/>
            </a:pPr>
            <a:r>
              <a:rPr lang="en-US" sz="2400" dirty="0" smtClean="0">
                <a:solidFill>
                  <a:schemeClr val="tx1"/>
                </a:solidFill>
                <a:latin typeface="Times New Roman" panose="02020603050405020304" pitchFamily="18" charset="0"/>
                <a:cs typeface="Times New Roman" panose="02020603050405020304" pitchFamily="18" charset="0"/>
              </a:rPr>
              <a:t>3.  </a:t>
            </a:r>
            <a:r>
              <a:rPr lang="en-US" sz="2400" dirty="0">
                <a:solidFill>
                  <a:schemeClr val="tx1"/>
                </a:solidFill>
                <a:latin typeface="Times New Roman" panose="02020603050405020304" pitchFamily="18" charset="0"/>
                <a:cs typeface="Times New Roman" panose="02020603050405020304" pitchFamily="18" charset="0"/>
              </a:rPr>
              <a:t>All members are mutually accountable to the common purpose</a:t>
            </a:r>
            <a:r>
              <a:rPr lang="en-US" sz="2400" dirty="0" smtClean="0">
                <a:solidFill>
                  <a:schemeClr val="tx1"/>
                </a:solidFill>
                <a:latin typeface="Times New Roman" panose="02020603050405020304" pitchFamily="18" charset="0"/>
                <a:cs typeface="Times New Roman" panose="02020603050405020304" pitchFamily="18" charset="0"/>
              </a:rPr>
              <a:t>.</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08049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991600" cy="6553200"/>
          </a:xfrm>
        </p:spPr>
        <p:txBody>
          <a:bodyPr>
            <a:normAutofit/>
          </a:bodyPr>
          <a:lstStyle/>
          <a:p>
            <a:pPr marL="857250" lvl="1" indent="-457200">
              <a:buFont typeface="+mj-lt"/>
              <a:buAutoNum type="arabicParenR" startAt="4"/>
            </a:pPr>
            <a:endParaRPr lang="en-US" sz="2400" dirty="0" smtClean="0">
              <a:solidFill>
                <a:schemeClr val="tx1"/>
              </a:solidFill>
              <a:latin typeface="Times New Roman" panose="02020603050405020304" pitchFamily="18" charset="0"/>
              <a:cs typeface="Times New Roman" panose="02020603050405020304" pitchFamily="18" charset="0"/>
            </a:endParaRPr>
          </a:p>
          <a:p>
            <a:pPr marL="857250" lvl="1" indent="-457200">
              <a:buFont typeface="+mj-lt"/>
              <a:buAutoNum type="arabicParenR" startAt="4"/>
            </a:pPr>
            <a:r>
              <a:rPr lang="en-US" sz="2400" dirty="0" smtClean="0">
                <a:solidFill>
                  <a:schemeClr val="tx1"/>
                </a:solidFill>
                <a:latin typeface="Times New Roman" panose="02020603050405020304" pitchFamily="18" charset="0"/>
                <a:cs typeface="Times New Roman" panose="02020603050405020304" pitchFamily="18" charset="0"/>
              </a:rPr>
              <a:t>All </a:t>
            </a:r>
            <a:r>
              <a:rPr lang="en-US" sz="2400" dirty="0">
                <a:solidFill>
                  <a:schemeClr val="tx1"/>
                </a:solidFill>
                <a:latin typeface="Times New Roman" panose="02020603050405020304" pitchFamily="18" charset="0"/>
                <a:cs typeface="Times New Roman" panose="02020603050405020304" pitchFamily="18" charset="0"/>
              </a:rPr>
              <a:t>members are mutually accountable to the common purpose Common purpose provides team members direction and Common purpose provides team members direction a energy, and generates commitment from them</a:t>
            </a:r>
            <a:r>
              <a:rPr lang="en-US" sz="2400" dirty="0" smtClean="0">
                <a:solidFill>
                  <a:schemeClr val="tx1"/>
                </a:solidFill>
                <a:latin typeface="Times New Roman" panose="02020603050405020304" pitchFamily="18" charset="0"/>
                <a:cs typeface="Times New Roman" panose="02020603050405020304" pitchFamily="18" charset="0"/>
              </a:rPr>
              <a:t>.</a:t>
            </a:r>
          </a:p>
          <a:p>
            <a:pPr marL="400050" lvl="1" indent="0">
              <a:buNone/>
            </a:pPr>
            <a:endParaRPr lang="en-US" sz="2400" dirty="0" smtClean="0">
              <a:solidFill>
                <a:schemeClr val="tx1"/>
              </a:solidFill>
              <a:latin typeface="Times New Roman" panose="02020603050405020304" pitchFamily="18" charset="0"/>
              <a:cs typeface="Times New Roman" panose="02020603050405020304" pitchFamily="18" charset="0"/>
            </a:endParaRPr>
          </a:p>
          <a:p>
            <a:pPr marL="400050" lvl="1" indent="0">
              <a:buNone/>
            </a:pPr>
            <a:r>
              <a:rPr lang="en-US" sz="2400" dirty="0" smtClean="0">
                <a:solidFill>
                  <a:schemeClr val="tx1"/>
                </a:solidFill>
                <a:latin typeface="Times New Roman" panose="02020603050405020304" pitchFamily="18" charset="0"/>
                <a:cs typeface="Times New Roman" panose="02020603050405020304" pitchFamily="18" charset="0"/>
              </a:rPr>
              <a:t>5) </a:t>
            </a:r>
            <a:r>
              <a:rPr lang="en-US" sz="2400" dirty="0" smtClean="0">
                <a:solidFill>
                  <a:schemeClr val="tx1"/>
                </a:solidFill>
                <a:latin typeface="Times New Roman" panose="02020603050405020304" pitchFamily="18" charset="0"/>
                <a:cs typeface="Times New Roman" panose="02020603050405020304" pitchFamily="18" charset="0"/>
              </a:rPr>
              <a:t>  Team </a:t>
            </a:r>
            <a:r>
              <a:rPr lang="en-US" sz="2400" dirty="0">
                <a:solidFill>
                  <a:schemeClr val="tx1"/>
                </a:solidFill>
                <a:latin typeface="Times New Roman" panose="02020603050405020304" pitchFamily="18" charset="0"/>
                <a:cs typeface="Times New Roman" panose="02020603050405020304" pitchFamily="18" charset="0"/>
              </a:rPr>
              <a:t>members are interdependent on each other. Every member of the team </a:t>
            </a:r>
            <a:r>
              <a:rPr lang="en-US" sz="2400" dirty="0" smtClean="0">
                <a:solidFill>
                  <a:schemeClr val="tx1"/>
                </a:solidFill>
                <a:latin typeface="Times New Roman" panose="02020603050405020304" pitchFamily="18" charset="0"/>
                <a:cs typeface="Times New Roman" panose="02020603050405020304" pitchFamily="18" charset="0"/>
              </a:rPr>
              <a:t>is </a:t>
            </a:r>
            <a:r>
              <a:rPr lang="en-US" sz="2400" dirty="0">
                <a:solidFill>
                  <a:schemeClr val="tx1"/>
                </a:solidFill>
                <a:latin typeface="Times New Roman" panose="02020603050405020304" pitchFamily="18" charset="0"/>
                <a:cs typeface="Times New Roman" panose="02020603050405020304" pitchFamily="18" charset="0"/>
              </a:rPr>
              <a:t>dependent on others to perform </a:t>
            </a:r>
            <a:r>
              <a:rPr lang="en-US" sz="2400" dirty="0" smtClean="0">
                <a:solidFill>
                  <a:schemeClr val="tx1"/>
                </a:solidFill>
                <a:latin typeface="Times New Roman" panose="02020603050405020304" pitchFamily="18" charset="0"/>
                <a:cs typeface="Times New Roman" panose="02020603050405020304" pitchFamily="18" charset="0"/>
              </a:rPr>
              <a:t>his role </a:t>
            </a:r>
            <a:r>
              <a:rPr lang="en-US" sz="2400" dirty="0">
                <a:solidFill>
                  <a:schemeClr val="tx1"/>
                </a:solidFill>
                <a:latin typeface="Times New Roman" panose="02020603050405020304" pitchFamily="18" charset="0"/>
                <a:cs typeface="Times New Roman" panose="02020603050405020304" pitchFamily="18" charset="0"/>
              </a:rPr>
              <a:t>in the team and to complete the </a:t>
            </a:r>
            <a:r>
              <a:rPr lang="en-US" sz="2400" dirty="0" smtClean="0">
                <a:solidFill>
                  <a:schemeClr val="tx1"/>
                </a:solidFill>
                <a:latin typeface="Times New Roman" panose="02020603050405020304" pitchFamily="18" charset="0"/>
                <a:cs typeface="Times New Roman" panose="02020603050405020304" pitchFamily="18" charset="0"/>
              </a:rPr>
              <a:t>team </a:t>
            </a:r>
            <a:r>
              <a:rPr lang="en-US" sz="2400" dirty="0">
                <a:solidFill>
                  <a:schemeClr val="tx1"/>
                </a:solidFill>
                <a:latin typeface="Times New Roman" panose="02020603050405020304" pitchFamily="18" charset="0"/>
                <a:cs typeface="Times New Roman" panose="02020603050405020304" pitchFamily="18" charset="0"/>
              </a:rPr>
              <a:t>task</a:t>
            </a:r>
            <a:r>
              <a:rPr lang="en-US" sz="2400" dirty="0" smtClean="0">
                <a:solidFill>
                  <a:schemeClr val="tx1"/>
                </a:solidFill>
                <a:latin typeface="Times New Roman" panose="02020603050405020304" pitchFamily="18" charset="0"/>
                <a:cs typeface="Times New Roman" panose="02020603050405020304" pitchFamily="18" charset="0"/>
              </a:rPr>
              <a:t>.</a:t>
            </a:r>
          </a:p>
          <a:p>
            <a:pPr marL="400050" lvl="1" indent="0">
              <a:buNone/>
            </a:pPr>
            <a:endParaRPr lang="en-US" sz="2400" dirty="0" smtClean="0">
              <a:solidFill>
                <a:schemeClr val="tx1"/>
              </a:solidFill>
              <a:latin typeface="Times New Roman" panose="02020603050405020304" pitchFamily="18" charset="0"/>
              <a:cs typeface="Times New Roman" panose="02020603050405020304" pitchFamily="18" charset="0"/>
            </a:endParaRPr>
          </a:p>
          <a:p>
            <a:pPr marL="400050" lvl="1" indent="0">
              <a:buNone/>
            </a:pPr>
            <a:endParaRPr lang="en-US" sz="24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267485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158" y="152400"/>
            <a:ext cx="9117842" cy="6524863"/>
          </a:xfrm>
          <a:prstGeom prst="rect">
            <a:avLst/>
          </a:prstGeom>
        </p:spPr>
        <p:txBody>
          <a:bodyPr wrap="square">
            <a:spAutoFit/>
          </a:bodyPr>
          <a:lstStyle/>
          <a:p>
            <a:pPr marL="285750" indent="-285750">
              <a:buFont typeface="Wingdings" panose="05000000000000000000" pitchFamily="2" charset="2"/>
              <a:buChar char="v"/>
            </a:pPr>
            <a:r>
              <a:rPr lang="en-US" sz="2000" b="1" dirty="0"/>
              <a:t>TYPES OF TEAMS</a:t>
            </a:r>
          </a:p>
          <a:p>
            <a:r>
              <a:rPr lang="en-US" sz="2000" dirty="0">
                <a:latin typeface="Times New Roman" panose="02020603050405020304" pitchFamily="18" charset="0"/>
                <a:cs typeface="Times New Roman" panose="02020603050405020304" pitchFamily="18" charset="0"/>
              </a:rPr>
              <a:t>The most common </a:t>
            </a:r>
            <a:r>
              <a:rPr lang="en-US" sz="2000" dirty="0" smtClean="0">
                <a:latin typeface="Times New Roman" panose="02020603050405020304" pitchFamily="18" charset="0"/>
                <a:cs typeface="Times New Roman" panose="02020603050405020304" pitchFamily="18" charset="0"/>
              </a:rPr>
              <a:t>types </a:t>
            </a:r>
            <a:r>
              <a:rPr lang="en-US" sz="2000" dirty="0">
                <a:latin typeface="Times New Roman" panose="02020603050405020304" pitchFamily="18" charset="0"/>
                <a:cs typeface="Times New Roman" panose="02020603050405020304" pitchFamily="18" charset="0"/>
              </a:rPr>
              <a:t>of teams found in an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are:</a:t>
            </a:r>
          </a:p>
          <a:p>
            <a:pPr marL="342900" indent="-342900">
              <a:buAutoNum type="arabicPeriod"/>
            </a:pPr>
            <a:r>
              <a:rPr lang="en-US" sz="2000" b="1" dirty="0" smtClean="0">
                <a:latin typeface="Times New Roman" panose="02020603050405020304" pitchFamily="18" charset="0"/>
                <a:cs typeface="Times New Roman" panose="02020603050405020304" pitchFamily="18" charset="0"/>
              </a:rPr>
              <a:t>Problem-Solving </a:t>
            </a:r>
            <a:r>
              <a:rPr lang="en-US" sz="2000" b="1" dirty="0">
                <a:latin typeface="Times New Roman" panose="02020603050405020304" pitchFamily="18" charset="0"/>
                <a:cs typeface="Times New Roman" panose="02020603050405020304" pitchFamily="18" charset="0"/>
              </a:rPr>
              <a:t>Teams: </a:t>
            </a:r>
            <a:endParaRPr lang="en-US" sz="2000" b="1"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This </a:t>
            </a:r>
            <a:r>
              <a:rPr lang="en-US" sz="2000" dirty="0">
                <a:latin typeface="Times New Roman" panose="02020603050405020304" pitchFamily="18" charset="0"/>
                <a:cs typeface="Times New Roman" panose="02020603050405020304" pitchFamily="18" charset="0"/>
              </a:rPr>
              <a:t>team consists of a group of five to </a:t>
            </a:r>
            <a:r>
              <a:rPr lang="en-US" sz="2000" dirty="0" smtClean="0">
                <a:latin typeface="Times New Roman" panose="02020603050405020304" pitchFamily="18" charset="0"/>
                <a:cs typeface="Times New Roman" panose="02020603050405020304" pitchFamily="18" charset="0"/>
              </a:rPr>
              <a:t>twelve </a:t>
            </a:r>
            <a:r>
              <a:rPr lang="en-US" sz="2000" dirty="0">
                <a:latin typeface="Times New Roman" panose="02020603050405020304" pitchFamily="18" charset="0"/>
                <a:cs typeface="Times New Roman" panose="02020603050405020304" pitchFamily="18" charset="0"/>
              </a:rPr>
              <a:t>employees from </a:t>
            </a:r>
            <a:r>
              <a:rPr lang="en-US" sz="2000" dirty="0" smtClean="0">
                <a:latin typeface="Times New Roman" panose="02020603050405020304" pitchFamily="18" charset="0"/>
                <a:cs typeface="Times New Roman" panose="02020603050405020304" pitchFamily="18" charset="0"/>
              </a:rPr>
              <a:t>the same </a:t>
            </a:r>
            <a:r>
              <a:rPr lang="en-US" sz="2000" dirty="0">
                <a:latin typeface="Times New Roman" panose="02020603050405020304" pitchFamily="18" charset="0"/>
                <a:cs typeface="Times New Roman" panose="02020603050405020304" pitchFamily="18" charset="0"/>
              </a:rPr>
              <a:t>department who meet </a:t>
            </a:r>
            <a:r>
              <a:rPr lang="en-US" sz="2000" dirty="0" smtClean="0">
                <a:latin typeface="Times New Roman" panose="02020603050405020304" pitchFamily="18" charset="0"/>
                <a:cs typeface="Times New Roman" panose="02020603050405020304" pitchFamily="18" charset="0"/>
              </a:rPr>
              <a:t>regularly, </a:t>
            </a:r>
            <a:r>
              <a:rPr lang="en-US" sz="2000" dirty="0">
                <a:latin typeface="Times New Roman" panose="02020603050405020304" pitchFamily="18" charset="0"/>
                <a:cs typeface="Times New Roman" panose="02020603050405020304" pitchFamily="18" charset="0"/>
              </a:rPr>
              <a:t>may be once or twice a week, to discuss issues, </a:t>
            </a:r>
            <a:r>
              <a:rPr lang="en-US" sz="2000" dirty="0" smtClean="0">
                <a:latin typeface="Times New Roman" panose="02020603050405020304" pitchFamily="18" charset="0"/>
                <a:cs typeface="Times New Roman" panose="02020603050405020304" pitchFamily="18" charset="0"/>
              </a:rPr>
              <a:t>such </a:t>
            </a:r>
            <a:r>
              <a:rPr lang="en-US" sz="2000" dirty="0">
                <a:latin typeface="Times New Roman" panose="02020603050405020304" pitchFamily="18" charset="0"/>
                <a:cs typeface="Times New Roman" panose="02020603050405020304" pitchFamily="18" charset="0"/>
              </a:rPr>
              <a:t>as</a:t>
            </a: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Improvement in work environment</a:t>
            </a: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Improvement in quality</a:t>
            </a: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Reduction in cost</a:t>
            </a: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Higher efficiency</a:t>
            </a:r>
          </a:p>
          <a:p>
            <a:r>
              <a:rPr lang="en-US" sz="2000" dirty="0">
                <a:latin typeface="Times New Roman" panose="02020603050405020304" pitchFamily="18" charset="0"/>
                <a:cs typeface="Times New Roman" panose="02020603050405020304" pitchFamily="18" charset="0"/>
              </a:rPr>
              <a:t>The team members share ideas and offer suggestions to improve methods, processes, </a:t>
            </a:r>
            <a:r>
              <a:rPr lang="en-US" sz="2000" dirty="0" smtClean="0">
                <a:latin typeface="Times New Roman" panose="02020603050405020304" pitchFamily="18" charset="0"/>
                <a:cs typeface="Times New Roman" panose="02020603050405020304" pitchFamily="18" charset="0"/>
              </a:rPr>
              <a:t>and procedures </a:t>
            </a:r>
            <a:r>
              <a:rPr lang="en-US" sz="2000" dirty="0">
                <a:latin typeface="Times New Roman" panose="02020603050405020304" pitchFamily="18" charset="0"/>
                <a:cs typeface="Times New Roman" panose="02020603050405020304" pitchFamily="18" charset="0"/>
              </a:rPr>
              <a:t>in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Self-Managed </a:t>
            </a:r>
            <a:r>
              <a:rPr lang="en-US" sz="2000" b="1" dirty="0">
                <a:latin typeface="Times New Roman" panose="02020603050405020304" pitchFamily="18" charset="0"/>
                <a:cs typeface="Times New Roman" panose="02020603050405020304" pitchFamily="18" charset="0"/>
              </a:rPr>
              <a:t>Teams: </a:t>
            </a:r>
            <a:r>
              <a:rPr lang="en-US" sz="2000" dirty="0">
                <a:latin typeface="Times New Roman" panose="02020603050405020304" pitchFamily="18" charset="0"/>
                <a:cs typeface="Times New Roman" panose="02020603050405020304" pitchFamily="18" charset="0"/>
              </a:rPr>
              <a:t>Self managing teams are </a:t>
            </a:r>
            <a:r>
              <a:rPr lang="en-US" sz="2000" dirty="0" smtClean="0">
                <a:latin typeface="Times New Roman" panose="02020603050405020304" pitchFamily="18" charset="0"/>
                <a:cs typeface="Times New Roman" panose="02020603050405020304" pitchFamily="18" charset="0"/>
              </a:rPr>
              <a:t>natural work groups that </a:t>
            </a:r>
            <a:r>
              <a:rPr lang="en-US" sz="2000" dirty="0">
                <a:latin typeface="Times New Roman" panose="02020603050405020304" pitchFamily="18" charset="0"/>
                <a:cs typeface="Times New Roman" panose="02020603050405020304" pitchFamily="18" charset="0"/>
              </a:rPr>
              <a:t>are given</a:t>
            </a:r>
          </a:p>
          <a:p>
            <a:r>
              <a:rPr lang="en-US" sz="2000" dirty="0">
                <a:latin typeface="Times New Roman" panose="02020603050405020304" pitchFamily="18" charset="0"/>
                <a:cs typeface="Times New Roman" panose="02020603050405020304" pitchFamily="18" charset="0"/>
              </a:rPr>
              <a:t>substantial autonomy and are </a:t>
            </a:r>
            <a:r>
              <a:rPr lang="en-US" sz="2000" dirty="0" smtClean="0">
                <a:latin typeface="Times New Roman" panose="02020603050405020304" pitchFamily="18" charset="0"/>
                <a:cs typeface="Times New Roman" panose="02020603050405020304" pitchFamily="18" charset="0"/>
              </a:rPr>
              <a:t>expected to control their own behavior and produce significant results.</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They </a:t>
            </a:r>
            <a:r>
              <a:rPr lang="en-US" sz="2000" dirty="0" smtClean="0">
                <a:latin typeface="Times New Roman" panose="02020603050405020304" pitchFamily="18" charset="0"/>
                <a:cs typeface="Times New Roman" panose="02020603050405020304" pitchFamily="18" charset="0"/>
              </a:rPr>
              <a:t>are different </a:t>
            </a:r>
            <a:r>
              <a:rPr lang="en-US" sz="2000" dirty="0">
                <a:latin typeface="Times New Roman" panose="02020603050405020304" pitchFamily="18" charset="0"/>
                <a:cs typeface="Times New Roman" panose="02020603050405020304" pitchFamily="18" charset="0"/>
              </a:rPr>
              <a:t>from other teams because they are </a:t>
            </a:r>
            <a:r>
              <a:rPr lang="en-US" sz="2000" dirty="0" smtClean="0">
                <a:latin typeface="Times New Roman" panose="02020603050405020304" pitchFamily="18" charset="0"/>
                <a:cs typeface="Times New Roman" panose="02020603050405020304" pitchFamily="18" charset="0"/>
              </a:rPr>
              <a:t>both their </a:t>
            </a:r>
            <a:r>
              <a:rPr lang="en-US" sz="2000" dirty="0">
                <a:latin typeface="Times New Roman" panose="02020603050405020304" pitchFamily="18" charset="0"/>
                <a:cs typeface="Times New Roman" panose="02020603050405020304" pitchFamily="18" charset="0"/>
              </a:rPr>
              <a:t>powered and trained to plan, direct, monitor and control their own activities</a:t>
            </a:r>
            <a:r>
              <a:rPr lang="en-US" sz="2000" dirty="0" smtClean="0">
                <a:latin typeface="Times New Roman" panose="02020603050405020304" pitchFamily="18" charset="0"/>
                <a:cs typeface="Times New Roman" panose="02020603050405020304" pitchFamily="18" charset="0"/>
              </a:rPr>
              <a:t>.</a:t>
            </a:r>
          </a:p>
          <a:p>
            <a:r>
              <a:rPr lang="en-US" sz="2000" b="1" dirty="0" smtClean="0">
                <a:latin typeface="Times New Roman" panose="02020603050405020304" pitchFamily="18" charset="0"/>
                <a:cs typeface="Times New Roman" panose="02020603050405020304" pitchFamily="18" charset="0"/>
              </a:rPr>
              <a:t>The advantages of self-managed Teams are: </a:t>
            </a:r>
          </a:p>
          <a:p>
            <a:pPr marL="514350" indent="-514350">
              <a:buAutoNum type="romanLcParenR"/>
            </a:pPr>
            <a:r>
              <a:rPr lang="en-US" sz="2000" dirty="0" smtClean="0">
                <a:latin typeface="Times New Roman" panose="02020603050405020304" pitchFamily="18" charset="0"/>
                <a:cs typeface="Times New Roman" panose="02020603050405020304" pitchFamily="18" charset="0"/>
              </a:rPr>
              <a:t>Greater flexibility of employees</a:t>
            </a:r>
          </a:p>
          <a:p>
            <a:pPr marL="514350" indent="-514350">
              <a:buAutoNum type="romanLcParenR"/>
            </a:pPr>
            <a:r>
              <a:rPr lang="en-US" sz="2000" dirty="0" smtClean="0">
                <a:latin typeface="Times New Roman" panose="02020603050405020304" pitchFamily="18" charset="0"/>
                <a:cs typeface="Times New Roman" panose="02020603050405020304" pitchFamily="18" charset="0"/>
              </a:rPr>
              <a:t>Lower absenteeism and turnover</a:t>
            </a:r>
          </a:p>
          <a:p>
            <a:pPr marL="514350" indent="-514350">
              <a:buAutoNum type="romanLcParenR"/>
            </a:pPr>
            <a:r>
              <a:rPr lang="en-US" sz="2000" dirty="0" smtClean="0">
                <a:latin typeface="Times New Roman" panose="02020603050405020304" pitchFamily="18" charset="0"/>
                <a:cs typeface="Times New Roman" panose="02020603050405020304" pitchFamily="18" charset="0"/>
              </a:rPr>
              <a:t>Increased job satisfaction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3449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marL="457200" indent="-457200">
              <a:buFont typeface="+mj-lt"/>
              <a:buAutoNum type="arabicParenR" startAt="4"/>
            </a:pPr>
            <a:endParaRPr lang="en-US"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3</a:t>
            </a:r>
            <a:r>
              <a:rPr lang="en-US" sz="2000" b="1" dirty="0" smtClean="0">
                <a:solidFill>
                  <a:schemeClr val="tx1"/>
                </a:solidFill>
                <a:latin typeface="Times New Roman" panose="02020603050405020304" pitchFamily="18" charset="0"/>
                <a:cs typeface="Times New Roman" panose="02020603050405020304" pitchFamily="18" charset="0"/>
              </a:rPr>
              <a:t>. Functional </a:t>
            </a:r>
            <a:r>
              <a:rPr lang="en-US" sz="2000" b="1" dirty="0">
                <a:solidFill>
                  <a:schemeClr val="tx1"/>
                </a:solidFill>
                <a:latin typeface="Times New Roman" panose="02020603050405020304" pitchFamily="18" charset="0"/>
                <a:cs typeface="Times New Roman" panose="02020603050405020304" pitchFamily="18" charset="0"/>
              </a:rPr>
              <a:t>Teams </a:t>
            </a:r>
            <a:r>
              <a:rPr lang="en-US" sz="2000" b="1" dirty="0" smtClean="0">
                <a:solidFill>
                  <a:schemeClr val="tx1"/>
                </a:solidFill>
                <a:latin typeface="Times New Roman" panose="02020603050405020304" pitchFamily="18" charset="0"/>
                <a:cs typeface="Times New Roman" panose="02020603050405020304" pitchFamily="18" charset="0"/>
              </a:rPr>
              <a:t>:</a:t>
            </a:r>
            <a:endParaRPr lang="en-US" sz="2000" b="1"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It Include Employees Who Work Together Daily On Similar Tasks. </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Functional </a:t>
            </a:r>
            <a:r>
              <a:rPr lang="en-US" sz="2000" dirty="0">
                <a:solidFill>
                  <a:schemeClr val="tx1"/>
                </a:solidFill>
                <a:latin typeface="Times New Roman" panose="02020603050405020304" pitchFamily="18" charset="0"/>
                <a:cs typeface="Times New Roman" panose="02020603050405020304" pitchFamily="18" charset="0"/>
              </a:rPr>
              <a:t>Teams Exists Within Functional Departments – Production, Marketing, Finance And Human Resources</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4</a:t>
            </a:r>
            <a:r>
              <a:rPr lang="en-US" sz="2000" b="1" dirty="0" smtClean="0">
                <a:solidFill>
                  <a:schemeClr val="tx1"/>
                </a:solidFill>
                <a:latin typeface="Times New Roman" panose="02020603050405020304" pitchFamily="18" charset="0"/>
                <a:cs typeface="Times New Roman" panose="02020603050405020304" pitchFamily="18" charset="0"/>
              </a:rPr>
              <a:t>. Cross-Functional </a:t>
            </a:r>
            <a:r>
              <a:rPr lang="en-US" sz="2000" b="1" dirty="0">
                <a:solidFill>
                  <a:schemeClr val="tx1"/>
                </a:solidFill>
                <a:latin typeface="Times New Roman" panose="02020603050405020304" pitchFamily="18" charset="0"/>
                <a:cs typeface="Times New Roman" panose="02020603050405020304" pitchFamily="18" charset="0"/>
              </a:rPr>
              <a:t>Teams: </a:t>
            </a:r>
            <a:r>
              <a:rPr lang="en-US" sz="2000" dirty="0">
                <a:solidFill>
                  <a:schemeClr val="tx1"/>
                </a:solidFill>
                <a:latin typeface="Times New Roman" panose="02020603050405020304" pitchFamily="18" charset="0"/>
                <a:cs typeface="Times New Roman" panose="02020603050405020304" pitchFamily="18" charset="0"/>
              </a:rPr>
              <a:t>Cross-functional teams consist of employees from about the same hierarchical level, but from different work areas, who come together to accomplish a task. In other words, these teams are made up of employees from various functional departments. Cross-functional teams solve complex problems by sharing information and developing new ideas. The main objectives of forming a cross-functional </a:t>
            </a:r>
            <a:r>
              <a:rPr lang="en-US" sz="2000" dirty="0" smtClean="0">
                <a:solidFill>
                  <a:schemeClr val="tx1"/>
                </a:solidFill>
                <a:latin typeface="Times New Roman" panose="02020603050405020304" pitchFamily="18" charset="0"/>
                <a:cs typeface="Times New Roman" panose="02020603050405020304" pitchFamily="18" charset="0"/>
              </a:rPr>
              <a:t>team </a:t>
            </a:r>
            <a:r>
              <a:rPr lang="en-US" sz="2000" dirty="0">
                <a:solidFill>
                  <a:schemeClr val="tx1"/>
                </a:solidFill>
                <a:latin typeface="Times New Roman" panose="02020603050405020304" pitchFamily="18" charset="0"/>
                <a:cs typeface="Times New Roman" panose="02020603050405020304" pitchFamily="18" charset="0"/>
              </a:rPr>
              <a:t>are</a:t>
            </a:r>
            <a:r>
              <a:rPr lang="en-US" sz="2000" dirty="0" smtClean="0">
                <a:solidFill>
                  <a:schemeClr val="tx1"/>
                </a:solidFill>
                <a:latin typeface="Times New Roman" panose="02020603050405020304" pitchFamily="18" charset="0"/>
                <a:cs typeface="Times New Roman" panose="02020603050405020304" pitchFamily="18" charset="0"/>
              </a:rPr>
              <a:t>:</a:t>
            </a:r>
          </a:p>
          <a:p>
            <a:pPr marL="800100" lvl="1" indent="-400050">
              <a:buAutoNum type="romanLcParenR"/>
            </a:pPr>
            <a:r>
              <a:rPr lang="en-US" sz="2000" dirty="0" smtClean="0">
                <a:solidFill>
                  <a:schemeClr val="tx1"/>
                </a:solidFill>
                <a:latin typeface="Times New Roman" panose="02020603050405020304" pitchFamily="18" charset="0"/>
                <a:cs typeface="Times New Roman" panose="02020603050405020304" pitchFamily="18" charset="0"/>
              </a:rPr>
              <a:t>To </a:t>
            </a:r>
            <a:r>
              <a:rPr lang="en-US" sz="2000" dirty="0">
                <a:solidFill>
                  <a:schemeClr val="tx1"/>
                </a:solidFill>
                <a:latin typeface="Times New Roman" panose="02020603050405020304" pitchFamily="18" charset="0"/>
                <a:cs typeface="Times New Roman" panose="02020603050405020304" pitchFamily="18" charset="0"/>
              </a:rPr>
              <a:t>improve communication among different departments</a:t>
            </a:r>
            <a:r>
              <a:rPr lang="en-US" sz="2000" dirty="0" smtClean="0">
                <a:solidFill>
                  <a:schemeClr val="tx1"/>
                </a:solidFill>
                <a:latin typeface="Times New Roman" panose="02020603050405020304" pitchFamily="18" charset="0"/>
                <a:cs typeface="Times New Roman" panose="02020603050405020304" pitchFamily="18" charset="0"/>
              </a:rPr>
              <a:t>.</a:t>
            </a:r>
          </a:p>
          <a:p>
            <a:pPr marL="800100" lvl="1" indent="-400050">
              <a:buAutoNum type="romanLcParenR"/>
            </a:pPr>
            <a:r>
              <a:rPr lang="en-US" sz="2000" dirty="0" smtClean="0">
                <a:solidFill>
                  <a:schemeClr val="tx1"/>
                </a:solidFill>
                <a:latin typeface="Times New Roman" panose="02020603050405020304" pitchFamily="18" charset="0"/>
                <a:cs typeface="Times New Roman" panose="02020603050405020304" pitchFamily="18" charset="0"/>
              </a:rPr>
              <a:t>To </a:t>
            </a:r>
            <a:r>
              <a:rPr lang="en-US" sz="2000" dirty="0">
                <a:solidFill>
                  <a:schemeClr val="tx1"/>
                </a:solidFill>
                <a:latin typeface="Times New Roman" panose="02020603050405020304" pitchFamily="18" charset="0"/>
                <a:cs typeface="Times New Roman" panose="02020603050405020304" pitchFamily="18" charset="0"/>
              </a:rPr>
              <a:t>increase productivity</a:t>
            </a:r>
            <a:r>
              <a:rPr lang="en-US" sz="2000" dirty="0" smtClean="0">
                <a:solidFill>
                  <a:schemeClr val="tx1"/>
                </a:solidFill>
                <a:latin typeface="Times New Roman" panose="02020603050405020304" pitchFamily="18" charset="0"/>
                <a:cs typeface="Times New Roman" panose="02020603050405020304" pitchFamily="18" charset="0"/>
              </a:rPr>
              <a:t>.</a:t>
            </a:r>
          </a:p>
          <a:p>
            <a:pPr marL="800100" lvl="1" indent="-400050">
              <a:buAutoNum type="romanLcParenR"/>
            </a:pPr>
            <a:r>
              <a:rPr lang="en-US" sz="2000" dirty="0" smtClean="0">
                <a:solidFill>
                  <a:schemeClr val="tx1"/>
                </a:solidFill>
                <a:latin typeface="Times New Roman" panose="02020603050405020304" pitchFamily="18" charset="0"/>
                <a:cs typeface="Times New Roman" panose="02020603050405020304" pitchFamily="18" charset="0"/>
              </a:rPr>
              <a:t>To </a:t>
            </a:r>
            <a:r>
              <a:rPr lang="en-US" sz="2000" dirty="0">
                <a:solidFill>
                  <a:schemeClr val="tx1"/>
                </a:solidFill>
                <a:latin typeface="Times New Roman" panose="02020603050405020304" pitchFamily="18" charset="0"/>
                <a:cs typeface="Times New Roman" panose="02020603050405020304" pitchFamily="18" charset="0"/>
              </a:rPr>
              <a:t>bring customer satisfaction</a:t>
            </a:r>
            <a:r>
              <a:rPr lang="en-US" sz="2000" dirty="0" smtClean="0">
                <a:solidFill>
                  <a:schemeClr val="tx1"/>
                </a:solidFill>
                <a:latin typeface="Times New Roman" panose="02020603050405020304" pitchFamily="18" charset="0"/>
                <a:cs typeface="Times New Roman" panose="02020603050405020304" pitchFamily="18" charset="0"/>
              </a:rPr>
              <a:t>.</a:t>
            </a:r>
          </a:p>
          <a:p>
            <a:pPr marL="400050" lvl="1" indent="0">
              <a:buNone/>
            </a:pP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a:solidFill>
                  <a:schemeClr val="tx1"/>
                </a:solidFill>
                <a:latin typeface="Times New Roman" panose="02020603050405020304" pitchFamily="18" charset="0"/>
                <a:cs typeface="Times New Roman" panose="02020603050405020304" pitchFamily="18" charset="0"/>
              </a:rPr>
              <a:t>5</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Virtual </a:t>
            </a:r>
            <a:r>
              <a:rPr lang="en-US" sz="2000" b="1" dirty="0">
                <a:solidFill>
                  <a:schemeClr val="tx1"/>
                </a:solidFill>
                <a:latin typeface="Times New Roman" panose="02020603050405020304" pitchFamily="18" charset="0"/>
                <a:cs typeface="Times New Roman" panose="02020603050405020304" pitchFamily="18" charset="0"/>
              </a:rPr>
              <a:t>Teams: </a:t>
            </a:r>
            <a:r>
              <a:rPr lang="en-US" sz="2000" dirty="0">
                <a:solidFill>
                  <a:schemeClr val="tx1"/>
                </a:solidFill>
                <a:latin typeface="Times New Roman" panose="02020603050405020304" pitchFamily="18" charset="0"/>
                <a:cs typeface="Times New Roman" panose="02020603050405020304" pitchFamily="18" charset="0"/>
              </a:rPr>
              <a:t>This type of team is gaining importance due to </a:t>
            </a:r>
            <a:r>
              <a:rPr lang="en-US" sz="2000" dirty="0" err="1">
                <a:solidFill>
                  <a:schemeClr val="tx1"/>
                </a:solidFill>
                <a:latin typeface="Times New Roman" panose="02020603050405020304" pitchFamily="18" charset="0"/>
                <a:cs typeface="Times New Roman" panose="02020603050405020304" pitchFamily="18" charset="0"/>
              </a:rPr>
              <a:t>globalisation</a:t>
            </a:r>
            <a:r>
              <a:rPr lang="en-US" sz="2000" dirty="0">
                <a:solidFill>
                  <a:schemeClr val="tx1"/>
                </a:solidFill>
                <a:latin typeface="Times New Roman" panose="02020603050405020304" pitchFamily="18" charset="0"/>
                <a:cs typeface="Times New Roman" panose="02020603050405020304" pitchFamily="18" charset="0"/>
              </a:rPr>
              <a:t> and advanced information technology</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Virtual teams use computer technology to share information, make decisions, and complete tasks, with members who are physically dispersed </a:t>
            </a:r>
            <a:r>
              <a:rPr lang="en-US" sz="2000" dirty="0" smtClean="0">
                <a:solidFill>
                  <a:schemeClr val="tx1"/>
                </a:solidFill>
                <a:latin typeface="Times New Roman" panose="02020603050405020304" pitchFamily="18" charset="0"/>
                <a:cs typeface="Times New Roman" panose="02020603050405020304" pitchFamily="18" charset="0"/>
              </a:rPr>
              <a:t>in order </a:t>
            </a:r>
            <a:r>
              <a:rPr lang="en-US" sz="2000" dirty="0">
                <a:solidFill>
                  <a:schemeClr val="tx1"/>
                </a:solidFill>
                <a:latin typeface="Times New Roman" panose="02020603050405020304" pitchFamily="18" charset="0"/>
                <a:cs typeface="Times New Roman" panose="02020603050405020304" pitchFamily="18" charset="0"/>
              </a:rPr>
              <a:t>to achieve a common goal.</a:t>
            </a:r>
          </a:p>
        </p:txBody>
      </p:sp>
    </p:spTree>
    <p:extLst>
      <p:ext uri="{BB962C8B-B14F-4D97-AF65-F5344CB8AC3E}">
        <p14:creationId xmlns:p14="http://schemas.microsoft.com/office/powerpoint/2010/main" val="32176774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685800"/>
          </a:xfrm>
        </p:spPr>
        <p:txBody>
          <a:bodyPr/>
          <a:lstStyle/>
          <a:p>
            <a:pPr marL="457200" indent="-457200">
              <a:buFont typeface="Wingdings" panose="05000000000000000000" pitchFamily="2" charset="2"/>
              <a:buChar char="v"/>
            </a:pPr>
            <a:r>
              <a:rPr lang="en-US" sz="2800" dirty="0">
                <a:solidFill>
                  <a:schemeClr val="tx1"/>
                </a:solidFill>
              </a:rPr>
              <a:t>SKILLS REQUIRED TO BUILD A GOOD TEAM</a:t>
            </a:r>
          </a:p>
        </p:txBody>
      </p:sp>
      <p:sp>
        <p:nvSpPr>
          <p:cNvPr id="3" name="Content Placeholder 2"/>
          <p:cNvSpPr>
            <a:spLocks noGrp="1"/>
          </p:cNvSpPr>
          <p:nvPr>
            <p:ph idx="1"/>
          </p:nvPr>
        </p:nvSpPr>
        <p:spPr>
          <a:xfrm>
            <a:off x="152400" y="718782"/>
            <a:ext cx="8839200" cy="5715000"/>
          </a:xfrm>
        </p:spPr>
        <p:txBody>
          <a:bodyPr>
            <a:normAutofit fontScale="92500" lnSpcReduction="20000"/>
          </a:bodyPr>
          <a:lstStyle/>
          <a:p>
            <a:pPr marL="0" indent="0">
              <a:buNone/>
            </a:pPr>
            <a:r>
              <a:rPr lang="en-US" dirty="0">
                <a:solidFill>
                  <a:schemeClr val="tx1"/>
                </a:solidFill>
                <a:latin typeface="Times New Roman" panose="02020603050405020304" pitchFamily="18" charset="0"/>
                <a:cs typeface="Times New Roman" panose="02020603050405020304" pitchFamily="18" charset="0"/>
              </a:rPr>
              <a:t>In order to manage team effectively, a person needs to possess team building skills.</a:t>
            </a:r>
          </a:p>
          <a:p>
            <a:pPr marL="0" indent="0">
              <a:buNone/>
            </a:pPr>
            <a:r>
              <a:rPr lang="en-US" dirty="0">
                <a:solidFill>
                  <a:schemeClr val="tx1"/>
                </a:solidFill>
                <a:latin typeface="Times New Roman" panose="02020603050405020304" pitchFamily="18" charset="0"/>
                <a:cs typeface="Times New Roman" panose="02020603050405020304" pitchFamily="18" charset="0"/>
              </a:rPr>
              <a:t>Good team builder or team facilitator is able to help team work together and to achieve team goals.</a:t>
            </a:r>
          </a:p>
          <a:p>
            <a:pPr marL="0" indent="0">
              <a:buNone/>
            </a:pPr>
            <a:r>
              <a:rPr lang="en-US" dirty="0">
                <a:solidFill>
                  <a:schemeClr val="tx1"/>
                </a:solidFill>
                <a:latin typeface="Times New Roman" panose="02020603050405020304" pitchFamily="18" charset="0"/>
                <a:cs typeface="Times New Roman" panose="02020603050405020304" pitchFamily="18" charset="0"/>
              </a:rPr>
              <a:t>The team builder or team facilitator should have the following team building </a:t>
            </a:r>
            <a:r>
              <a:rPr lang="en-US" dirty="0" smtClean="0">
                <a:solidFill>
                  <a:schemeClr val="tx1"/>
                </a:solidFill>
                <a:latin typeface="Times New Roman" panose="02020603050405020304" pitchFamily="18" charset="0"/>
                <a:cs typeface="Times New Roman" panose="02020603050405020304" pitchFamily="18" charset="0"/>
              </a:rPr>
              <a:t>skills </a:t>
            </a:r>
            <a:r>
              <a:rPr lang="en-US" dirty="0">
                <a:solidFill>
                  <a:schemeClr val="tx1"/>
                </a:solidFill>
                <a:latin typeface="Times New Roman" panose="02020603050405020304" pitchFamily="18" charset="0"/>
                <a:cs typeface="Times New Roman" panose="02020603050405020304" pitchFamily="18" charset="0"/>
              </a:rPr>
              <a:t>-</a:t>
            </a:r>
          </a:p>
          <a:p>
            <a:pPr marL="0" indent="0">
              <a:buNone/>
            </a:pPr>
            <a:r>
              <a:rPr lang="en-US" b="1" dirty="0" smtClean="0">
                <a:solidFill>
                  <a:schemeClr val="tx1"/>
                </a:solidFill>
                <a:latin typeface="Times New Roman" panose="02020603050405020304" pitchFamily="18" charset="0"/>
                <a:cs typeface="Times New Roman" panose="02020603050405020304" pitchFamily="18" charset="0"/>
              </a:rPr>
              <a:t>1. Leadership skills:</a:t>
            </a: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dirty="0">
                <a:solidFill>
                  <a:schemeClr val="tx1"/>
                </a:solidFill>
                <a:latin typeface="Times New Roman" panose="02020603050405020304" pitchFamily="18" charset="0"/>
                <a:cs typeface="Times New Roman" panose="02020603050405020304" pitchFamily="18" charset="0"/>
              </a:rPr>
              <a:t>Good team facilitators need to be good leaders as well. They should lead and motivate by example.</a:t>
            </a:r>
          </a:p>
          <a:p>
            <a:pPr marL="0" indent="0">
              <a:buNone/>
            </a:pPr>
            <a:r>
              <a:rPr lang="en-US" dirty="0">
                <a:solidFill>
                  <a:schemeClr val="tx1"/>
                </a:solidFill>
                <a:latin typeface="Times New Roman" panose="02020603050405020304" pitchFamily="18" charset="0"/>
                <a:cs typeface="Times New Roman" panose="02020603050405020304" pitchFamily="18" charset="0"/>
              </a:rPr>
              <a:t>They should have good leadership qualities and follow the right leadership style depending upon the situation</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b="1" dirty="0" smtClean="0">
                <a:solidFill>
                  <a:schemeClr val="tx1"/>
                </a:solidFill>
                <a:latin typeface="Times New Roman" panose="02020603050405020304" pitchFamily="18" charset="0"/>
                <a:cs typeface="Times New Roman" panose="02020603050405020304" pitchFamily="18" charset="0"/>
              </a:rPr>
              <a:t>2. Interpersonal skills:</a:t>
            </a: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dirty="0">
                <a:solidFill>
                  <a:schemeClr val="tx1"/>
                </a:solidFill>
                <a:latin typeface="Times New Roman" panose="02020603050405020304" pitchFamily="18" charset="0"/>
                <a:cs typeface="Times New Roman" panose="02020603050405020304" pitchFamily="18" charset="0"/>
              </a:rPr>
              <a:t>Team builders need to have interpersonal skills. This is because they need to interact with others in the </a:t>
            </a:r>
            <a:r>
              <a:rPr lang="en-US" dirty="0" err="1">
                <a:solidFill>
                  <a:schemeClr val="tx1"/>
                </a:solidFill>
                <a:latin typeface="Times New Roman" panose="02020603050405020304" pitchFamily="18" charset="0"/>
                <a:cs typeface="Times New Roman" panose="02020603050405020304" pitchFamily="18" charset="0"/>
              </a:rPr>
              <a:t>organisation</a:t>
            </a:r>
            <a:r>
              <a:rPr lang="en-US" dirty="0">
                <a:solidFill>
                  <a:schemeClr val="tx1"/>
                </a:solidFill>
                <a:latin typeface="Times New Roman" panose="02020603050405020304" pitchFamily="18" charset="0"/>
                <a:cs typeface="Times New Roman" panose="02020603050405020304" pitchFamily="18" charset="0"/>
              </a:rPr>
              <a:t>.</a:t>
            </a:r>
          </a:p>
          <a:p>
            <a:pPr marL="0" indent="0">
              <a:buNone/>
            </a:pPr>
            <a:r>
              <a:rPr lang="en-US" dirty="0">
                <a:solidFill>
                  <a:schemeClr val="tx1"/>
                </a:solidFill>
                <a:latin typeface="Times New Roman" panose="02020603050405020304" pitchFamily="18" charset="0"/>
                <a:cs typeface="Times New Roman" panose="02020603050405020304" pitchFamily="18" charset="0"/>
              </a:rPr>
              <a:t>Interpersonal skills are required to understand others, to lead, to communicate, to motivate, to develop team spirit, and most of all work with others.</a:t>
            </a:r>
          </a:p>
          <a:p>
            <a:pPr marL="0" indent="0">
              <a:buNone/>
            </a:pPr>
            <a:endParaRPr lang="en-US" sz="2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58518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9067800" cy="6781800"/>
          </a:xfrm>
        </p:spPr>
        <p:txBody>
          <a:bodyPr>
            <a:normAutofit fontScale="92500" lnSpcReduction="20000"/>
          </a:bodyPr>
          <a:lstStyle/>
          <a:p>
            <a:pPr marL="0" indent="0">
              <a:buNone/>
            </a:pPr>
            <a:r>
              <a:rPr lang="en-US" b="1" dirty="0" smtClean="0">
                <a:solidFill>
                  <a:schemeClr val="tx1"/>
                </a:solidFill>
                <a:latin typeface="Times New Roman" panose="02020603050405020304" pitchFamily="18" charset="0"/>
                <a:cs typeface="Times New Roman" panose="02020603050405020304" pitchFamily="18" charset="0"/>
              </a:rPr>
              <a:t>3.Communication Skills:</a:t>
            </a:r>
            <a:endParaRPr lang="en-US" b="1" dirty="0">
              <a:solidFill>
                <a:schemeClr val="tx1"/>
              </a:solidFill>
              <a:latin typeface="Times New Roman" panose="02020603050405020304" pitchFamily="18" charset="0"/>
              <a:cs typeface="Times New Roman" panose="02020603050405020304" pitchFamily="18" charset="0"/>
            </a:endParaRPr>
          </a:p>
          <a:p>
            <a:pPr marL="0" indent="0">
              <a:buNone/>
            </a:pPr>
            <a:r>
              <a:rPr lang="en-US" dirty="0">
                <a:solidFill>
                  <a:schemeClr val="tx1"/>
                </a:solidFill>
                <a:latin typeface="Times New Roman" panose="02020603050405020304" pitchFamily="18" charset="0"/>
                <a:cs typeface="Times New Roman" panose="02020603050405020304" pitchFamily="18" charset="0"/>
              </a:rPr>
              <a:t>Team Facilitators Need To Be Effective Communicators.</a:t>
            </a:r>
          </a:p>
          <a:p>
            <a:pPr marL="0" indent="0">
              <a:buNone/>
            </a:pPr>
            <a:r>
              <a:rPr lang="en-US" dirty="0">
                <a:solidFill>
                  <a:schemeClr val="tx1"/>
                </a:solidFill>
                <a:latin typeface="Times New Roman" panose="02020603050405020304" pitchFamily="18" charset="0"/>
                <a:cs typeface="Times New Roman" panose="02020603050405020304" pitchFamily="18" charset="0"/>
              </a:rPr>
              <a:t>They Should Know What To Communicate, When To Communicate, Whom To Communicate And How To Communicate</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b="1" dirty="0" smtClean="0">
                <a:solidFill>
                  <a:schemeClr val="tx1"/>
                </a:solidFill>
                <a:latin typeface="Times New Roman" panose="02020603050405020304" pitchFamily="18" charset="0"/>
                <a:cs typeface="Times New Roman" panose="02020603050405020304" pitchFamily="18" charset="0"/>
              </a:rPr>
              <a:t>4. Motivation Skills:</a:t>
            </a:r>
            <a:endParaRPr lang="en-US" b="1" dirty="0">
              <a:solidFill>
                <a:schemeClr val="tx1"/>
              </a:solidFill>
              <a:latin typeface="Times New Roman" panose="02020603050405020304" pitchFamily="18" charset="0"/>
              <a:cs typeface="Times New Roman" panose="02020603050405020304" pitchFamily="18" charset="0"/>
            </a:endParaRPr>
          </a:p>
          <a:p>
            <a:pPr marL="0" indent="0">
              <a:buNone/>
            </a:pPr>
            <a:r>
              <a:rPr lang="en-US" dirty="0">
                <a:solidFill>
                  <a:schemeClr val="tx1"/>
                </a:solidFill>
                <a:latin typeface="Times New Roman" panose="02020603050405020304" pitchFamily="18" charset="0"/>
                <a:cs typeface="Times New Roman" panose="02020603050405020304" pitchFamily="18" charset="0"/>
              </a:rPr>
              <a:t>Motivation Is An Act Of Stimulating Someone Or </a:t>
            </a:r>
            <a:r>
              <a:rPr lang="en-US" dirty="0" err="1">
                <a:solidFill>
                  <a:schemeClr val="tx1"/>
                </a:solidFill>
                <a:latin typeface="Times New Roman" panose="02020603050405020304" pitchFamily="18" charset="0"/>
                <a:cs typeface="Times New Roman" panose="02020603050405020304" pitchFamily="18" charset="0"/>
              </a:rPr>
              <a:t>Ooneself</a:t>
            </a:r>
            <a:r>
              <a:rPr lang="en-US" dirty="0">
                <a:solidFill>
                  <a:schemeClr val="tx1"/>
                </a:solidFill>
                <a:latin typeface="Times New Roman" panose="02020603050405020304" pitchFamily="18" charset="0"/>
                <a:cs typeface="Times New Roman" panose="02020603050405020304" pitchFamily="18" charset="0"/>
              </a:rPr>
              <a:t> To Get A Desired Course Of Action.</a:t>
            </a:r>
          </a:p>
          <a:p>
            <a:pPr marL="0" indent="0">
              <a:buNone/>
            </a:pPr>
            <a:r>
              <a:rPr lang="en-US" dirty="0">
                <a:solidFill>
                  <a:schemeClr val="tx1"/>
                </a:solidFill>
                <a:latin typeface="Times New Roman" panose="02020603050405020304" pitchFamily="18" charset="0"/>
                <a:cs typeface="Times New Roman" panose="02020603050405020304" pitchFamily="18" charset="0"/>
              </a:rPr>
              <a:t>Team Builder Should Continuously Motivate His Team Members To Achieve Team Goals</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b="1" dirty="0" smtClean="0">
                <a:solidFill>
                  <a:schemeClr val="tx1"/>
                </a:solidFill>
                <a:latin typeface="Times New Roman" panose="02020603050405020304" pitchFamily="18" charset="0"/>
                <a:cs typeface="Times New Roman" panose="02020603050405020304" pitchFamily="18" charset="0"/>
              </a:rPr>
              <a:t>5. Problem </a:t>
            </a:r>
            <a:r>
              <a:rPr lang="en-US" b="1" dirty="0">
                <a:solidFill>
                  <a:schemeClr val="tx1"/>
                </a:solidFill>
                <a:latin typeface="Times New Roman" panose="02020603050405020304" pitchFamily="18" charset="0"/>
                <a:cs typeface="Times New Roman" panose="02020603050405020304" pitchFamily="18" charset="0"/>
              </a:rPr>
              <a:t>– Solving </a:t>
            </a:r>
            <a:r>
              <a:rPr lang="en-US" b="1" dirty="0" smtClean="0">
                <a:solidFill>
                  <a:schemeClr val="tx1"/>
                </a:solidFill>
                <a:latin typeface="Times New Roman" panose="02020603050405020304" pitchFamily="18" charset="0"/>
                <a:cs typeface="Times New Roman" panose="02020603050405020304" pitchFamily="18" charset="0"/>
              </a:rPr>
              <a:t>Skills:</a:t>
            </a:r>
            <a:endParaRPr lang="en-US" b="1" dirty="0">
              <a:solidFill>
                <a:schemeClr val="tx1"/>
              </a:solidFill>
              <a:latin typeface="Times New Roman" panose="02020603050405020304" pitchFamily="18" charset="0"/>
              <a:cs typeface="Times New Roman" panose="02020603050405020304" pitchFamily="18" charset="0"/>
            </a:endParaRPr>
          </a:p>
          <a:p>
            <a:pPr marL="0" indent="0">
              <a:buNone/>
            </a:pPr>
            <a:r>
              <a:rPr lang="en-US" dirty="0">
                <a:solidFill>
                  <a:schemeClr val="tx1"/>
                </a:solidFill>
                <a:latin typeface="Times New Roman" panose="02020603050405020304" pitchFamily="18" charset="0"/>
                <a:cs typeface="Times New Roman" panose="02020603050405020304" pitchFamily="18" charset="0"/>
              </a:rPr>
              <a:t>Team Facilitators Should Have Problem Solving Skills.</a:t>
            </a:r>
          </a:p>
          <a:p>
            <a:pPr marL="0" indent="0">
              <a:buNone/>
            </a:pPr>
            <a:r>
              <a:rPr lang="en-US" dirty="0">
                <a:solidFill>
                  <a:schemeClr val="tx1"/>
                </a:solidFill>
                <a:latin typeface="Times New Roman" panose="02020603050405020304" pitchFamily="18" charset="0"/>
                <a:cs typeface="Times New Roman" panose="02020603050405020304" pitchFamily="18" charset="0"/>
              </a:rPr>
              <a:t>They Should Not Just Identify A Problem But Design The Best Solution To Solve The Problem</a:t>
            </a:r>
            <a:r>
              <a:rPr lang="en-US"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b="1" dirty="0" smtClean="0">
                <a:solidFill>
                  <a:schemeClr val="tx1"/>
                </a:solidFill>
                <a:latin typeface="Times New Roman" panose="02020603050405020304" pitchFamily="18" charset="0"/>
                <a:cs typeface="Times New Roman" panose="02020603050405020304" pitchFamily="18" charset="0"/>
              </a:rPr>
              <a:t>6. Decision </a:t>
            </a:r>
            <a:r>
              <a:rPr lang="en-US" b="1" dirty="0">
                <a:solidFill>
                  <a:schemeClr val="tx1"/>
                </a:solidFill>
                <a:latin typeface="Times New Roman" panose="02020603050405020304" pitchFamily="18" charset="0"/>
                <a:cs typeface="Times New Roman" panose="02020603050405020304" pitchFamily="18" charset="0"/>
              </a:rPr>
              <a:t>Making </a:t>
            </a:r>
            <a:r>
              <a:rPr lang="en-US" b="1" dirty="0" smtClean="0">
                <a:solidFill>
                  <a:schemeClr val="tx1"/>
                </a:solidFill>
                <a:latin typeface="Times New Roman" panose="02020603050405020304" pitchFamily="18" charset="0"/>
                <a:cs typeface="Times New Roman" panose="02020603050405020304" pitchFamily="18" charset="0"/>
              </a:rPr>
              <a:t>Skills:</a:t>
            </a:r>
            <a:endParaRPr lang="en-US" b="1" dirty="0">
              <a:solidFill>
                <a:schemeClr val="tx1"/>
              </a:solidFill>
              <a:latin typeface="Times New Roman" panose="02020603050405020304" pitchFamily="18" charset="0"/>
              <a:cs typeface="Times New Roman" panose="02020603050405020304" pitchFamily="18" charset="0"/>
            </a:endParaRPr>
          </a:p>
          <a:p>
            <a:pPr marL="0" indent="0">
              <a:buNone/>
            </a:pPr>
            <a:r>
              <a:rPr lang="en-US" dirty="0">
                <a:solidFill>
                  <a:schemeClr val="tx1"/>
                </a:solidFill>
                <a:latin typeface="Times New Roman" panose="02020603050405020304" pitchFamily="18" charset="0"/>
                <a:cs typeface="Times New Roman" panose="02020603050405020304" pitchFamily="18" charset="0"/>
              </a:rPr>
              <a:t>Team Facilitators Need To Make Decisions For Their Team Members.</a:t>
            </a:r>
          </a:p>
          <a:p>
            <a:pPr marL="0" indent="0">
              <a:buNone/>
            </a:pPr>
            <a:r>
              <a:rPr lang="en-US" dirty="0">
                <a:solidFill>
                  <a:schemeClr val="tx1"/>
                </a:solidFill>
                <a:latin typeface="Times New Roman" panose="02020603050405020304" pitchFamily="18" charset="0"/>
                <a:cs typeface="Times New Roman" panose="02020603050405020304" pitchFamily="18" charset="0"/>
              </a:rPr>
              <a:t>They Need To Have The Skills To Generate Alternatives And Then To Select The Best Alternative In Order To Solve A Problem Or To Undertake A Particular Activity.</a:t>
            </a:r>
          </a:p>
          <a:p>
            <a:endParaRPr lang="en-US" dirty="0"/>
          </a:p>
        </p:txBody>
      </p:sp>
    </p:spTree>
    <p:extLst>
      <p:ext uri="{BB962C8B-B14F-4D97-AF65-F5344CB8AC3E}">
        <p14:creationId xmlns:p14="http://schemas.microsoft.com/office/powerpoint/2010/main" val="36478180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152400"/>
            <a:ext cx="8839200" cy="6247864"/>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7. Presentation Skills:</a:t>
            </a:r>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Presentation Skill Is An Important Requirement For Good Team Builder.</a:t>
            </a:r>
          </a:p>
          <a:p>
            <a:r>
              <a:rPr lang="en-US" sz="2000" dirty="0">
                <a:latin typeface="Times New Roman" panose="02020603050405020304" pitchFamily="18" charset="0"/>
                <a:cs typeface="Times New Roman" panose="02020603050405020304" pitchFamily="18" charset="0"/>
              </a:rPr>
              <a:t>Presentation Skills Help The Team Builder To Put Forth His Messages In A Refined </a:t>
            </a:r>
            <a:r>
              <a:rPr lang="en-US" sz="2000" dirty="0" smtClean="0">
                <a:latin typeface="Times New Roman" panose="02020603050405020304" pitchFamily="18" charset="0"/>
                <a:cs typeface="Times New Roman" panose="02020603050405020304" pitchFamily="18" charset="0"/>
              </a:rPr>
              <a:t>Way </a:t>
            </a:r>
            <a:r>
              <a:rPr lang="en-US" sz="2000" dirty="0">
                <a:latin typeface="Times New Roman" panose="02020603050405020304" pitchFamily="18" charset="0"/>
                <a:cs typeface="Times New Roman" panose="02020603050405020304" pitchFamily="18" charset="0"/>
              </a:rPr>
              <a:t>And Enhance His Persuasive Powers</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8.Conflict </a:t>
            </a:r>
            <a:r>
              <a:rPr lang="en-US" sz="2000" b="1" dirty="0">
                <a:latin typeface="Times New Roman" panose="02020603050405020304" pitchFamily="18" charset="0"/>
                <a:cs typeface="Times New Roman" panose="02020603050405020304" pitchFamily="18" charset="0"/>
              </a:rPr>
              <a:t>– Resolution </a:t>
            </a:r>
            <a:r>
              <a:rPr lang="en-US" sz="2000" b="1" dirty="0" smtClean="0">
                <a:latin typeface="Times New Roman" panose="02020603050405020304" pitchFamily="18" charset="0"/>
                <a:cs typeface="Times New Roman" panose="02020603050405020304" pitchFamily="18" charset="0"/>
              </a:rPr>
              <a:t>Skills:</a:t>
            </a:r>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There Exists Intra – Group And Inter – Group Conflicts In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a:t>
            </a:r>
          </a:p>
          <a:p>
            <a:r>
              <a:rPr lang="en-US" sz="2000" dirty="0">
                <a:latin typeface="Times New Roman" panose="02020603050405020304" pitchFamily="18" charset="0"/>
                <a:cs typeface="Times New Roman" panose="02020603050405020304" pitchFamily="18" charset="0"/>
              </a:rPr>
              <a:t>A Team Facilitator Should Be Able To Resolve Such Conflicts. Team Facilitator Need To Possess Conflict – Resolution Skills</a:t>
            </a:r>
            <a:r>
              <a:rPr lang="en-US" sz="2000" dirty="0" smtClean="0">
                <a:latin typeface="Times New Roman" panose="02020603050405020304" pitchFamily="18" charset="0"/>
                <a:cs typeface="Times New Roman" panose="02020603050405020304" pitchFamily="18" charset="0"/>
              </a:rPr>
              <a:t>.</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9.Process </a:t>
            </a:r>
            <a:r>
              <a:rPr lang="en-US" sz="2000" b="1" dirty="0">
                <a:latin typeface="Times New Roman" panose="02020603050405020304" pitchFamily="18" charset="0"/>
                <a:cs typeface="Times New Roman" panose="02020603050405020304" pitchFamily="18" charset="0"/>
              </a:rPr>
              <a:t>Consultation </a:t>
            </a:r>
            <a:r>
              <a:rPr lang="en-US" sz="2000" b="1" dirty="0" smtClean="0">
                <a:latin typeface="Times New Roman" panose="02020603050405020304" pitchFamily="18" charset="0"/>
                <a:cs typeface="Times New Roman" panose="02020603050405020304" pitchFamily="18" charset="0"/>
              </a:rPr>
              <a:t>Skills:</a:t>
            </a:r>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Team Facilitator Must Possess Process Consultation Skills.</a:t>
            </a:r>
          </a:p>
          <a:p>
            <a:r>
              <a:rPr lang="en-US" sz="2000" dirty="0">
                <a:latin typeface="Times New Roman" panose="02020603050405020304" pitchFamily="18" charset="0"/>
                <a:cs typeface="Times New Roman" panose="02020603050405020304" pitchFamily="18" charset="0"/>
              </a:rPr>
              <a:t>The Main Objective Of Process Consultation Is To Create Independence In Team Members So That They Can Think And Act For Themselves Effectively.</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Process </a:t>
            </a:r>
            <a:r>
              <a:rPr lang="en-US" sz="2000" dirty="0">
                <a:latin typeface="Times New Roman" panose="02020603050405020304" pitchFamily="18" charset="0"/>
                <a:cs typeface="Times New Roman" panose="02020603050405020304" pitchFamily="18" charset="0"/>
              </a:rPr>
              <a:t>Consultation Skills Of The Team Builder Should Facilitate The Following –</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Conducting Team Meetings Effectively</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Encouraging </a:t>
            </a:r>
            <a:r>
              <a:rPr lang="en-US" sz="2000" dirty="0">
                <a:latin typeface="Times New Roman" panose="02020603050405020304" pitchFamily="18" charset="0"/>
                <a:cs typeface="Times New Roman" panose="02020603050405020304" pitchFamily="18" charset="0"/>
              </a:rPr>
              <a:t>Learning Among Team Members.</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Encouraging Open Communication Among Team Members</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Probing And Questioning Team Issues.</a:t>
            </a:r>
          </a:p>
        </p:txBody>
      </p:sp>
    </p:spTree>
    <p:extLst>
      <p:ext uri="{BB962C8B-B14F-4D97-AF65-F5344CB8AC3E}">
        <p14:creationId xmlns:p14="http://schemas.microsoft.com/office/powerpoint/2010/main" val="1110649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9266"/>
            <a:ext cx="8229600" cy="838200"/>
          </a:xfrm>
        </p:spPr>
        <p:txBody>
          <a:bodyPr/>
          <a:lstStyle/>
          <a:p>
            <a:pPr marL="457200" indent="-457200" algn="l">
              <a:buFont typeface="Wingdings" panose="05000000000000000000" pitchFamily="2" charset="2"/>
              <a:buChar char="v"/>
            </a:pPr>
            <a:r>
              <a:rPr lang="en-US" sz="3200" dirty="0">
                <a:solidFill>
                  <a:schemeClr val="tx1"/>
                </a:solidFill>
              </a:rPr>
              <a:t>INTELLIGENCE QUOTIENT</a:t>
            </a:r>
          </a:p>
        </p:txBody>
      </p:sp>
      <p:sp>
        <p:nvSpPr>
          <p:cNvPr id="3" name="Content Placeholder 2"/>
          <p:cNvSpPr>
            <a:spLocks noGrp="1"/>
          </p:cNvSpPr>
          <p:nvPr>
            <p:ph idx="1"/>
          </p:nvPr>
        </p:nvSpPr>
        <p:spPr>
          <a:xfrm>
            <a:off x="228600" y="1066800"/>
            <a:ext cx="8763000" cy="5638800"/>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Meaning:</a:t>
            </a:r>
            <a:r>
              <a:rPr lang="en-US" sz="2000" dirty="0">
                <a:solidFill>
                  <a:schemeClr val="tx1"/>
                </a:solidFill>
                <a:latin typeface="Times New Roman" panose="02020603050405020304" pitchFamily="18" charset="0"/>
                <a:cs typeface="Times New Roman" panose="02020603050405020304" pitchFamily="18" charset="0"/>
              </a:rPr>
              <a:t> I</a:t>
            </a:r>
            <a:r>
              <a:rPr lang="en-US" sz="2000" dirty="0" smtClean="0">
                <a:solidFill>
                  <a:schemeClr val="tx1"/>
                </a:solidFill>
                <a:latin typeface="Times New Roman" panose="02020603050405020304" pitchFamily="18" charset="0"/>
                <a:cs typeface="Times New Roman" panose="02020603050405020304" pitchFamily="18" charset="0"/>
              </a:rPr>
              <a:t>ntelligence </a:t>
            </a:r>
            <a:r>
              <a:rPr lang="en-US" sz="2000" dirty="0">
                <a:solidFill>
                  <a:schemeClr val="tx1"/>
                </a:solidFill>
                <a:latin typeface="Times New Roman" panose="02020603050405020304" pitchFamily="18" charset="0"/>
                <a:cs typeface="Times New Roman" panose="02020603050405020304" pitchFamily="18" charset="0"/>
              </a:rPr>
              <a:t>is one of the foundations of individual </a:t>
            </a:r>
            <a:r>
              <a:rPr lang="en-US" sz="2000" dirty="0" err="1">
                <a:solidFill>
                  <a:schemeClr val="tx1"/>
                </a:solidFill>
                <a:latin typeface="Times New Roman" panose="02020603050405020304" pitchFamily="18" charset="0"/>
                <a:cs typeface="Times New Roman" panose="02020603050405020304" pitchFamily="18" charset="0"/>
              </a:rPr>
              <a:t>behaviour</a:t>
            </a:r>
            <a:r>
              <a:rPr lang="en-US" sz="2000" dirty="0">
                <a:solidFill>
                  <a:schemeClr val="tx1"/>
                </a:solidFill>
                <a:latin typeface="Times New Roman" panose="02020603050405020304" pitchFamily="18" charset="0"/>
                <a:cs typeface="Times New Roman" panose="02020603050405020304" pitchFamily="18" charset="0"/>
              </a:rPr>
              <a:t>.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term 'intelligence' is derived from the Latin word </a:t>
            </a:r>
            <a:r>
              <a:rPr lang="en-US" sz="2000" b="1" i="1" dirty="0">
                <a:solidFill>
                  <a:schemeClr val="tx1"/>
                </a:solidFill>
                <a:latin typeface="Times New Roman" panose="02020603050405020304" pitchFamily="18" charset="0"/>
                <a:cs typeface="Times New Roman" panose="02020603050405020304" pitchFamily="18" charset="0"/>
              </a:rPr>
              <a:t>'</a:t>
            </a:r>
            <a:r>
              <a:rPr lang="en-US" sz="2000" b="1" i="1" dirty="0" err="1">
                <a:solidFill>
                  <a:schemeClr val="tx1"/>
                </a:solidFill>
                <a:latin typeface="Times New Roman" panose="02020603050405020304" pitchFamily="18" charset="0"/>
                <a:cs typeface="Times New Roman" panose="02020603050405020304" pitchFamily="18" charset="0"/>
              </a:rPr>
              <a:t>intelligere</a:t>
            </a:r>
            <a:r>
              <a:rPr lang="en-US" sz="2000" b="1" i="1" dirty="0">
                <a:solidFill>
                  <a:schemeClr val="tx1"/>
                </a:solidFill>
                <a:latin typeface="Times New Roman" panose="02020603050405020304" pitchFamily="18" charset="0"/>
                <a:cs typeface="Times New Roman" panose="02020603050405020304" pitchFamily="18" charset="0"/>
              </a:rPr>
              <a:t>'</a:t>
            </a: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which </a:t>
            </a:r>
            <a:r>
              <a:rPr lang="en-US" sz="2000" dirty="0">
                <a:solidFill>
                  <a:schemeClr val="tx1"/>
                </a:solidFill>
                <a:latin typeface="Times New Roman" panose="02020603050405020304" pitchFamily="18" charset="0"/>
                <a:cs typeface="Times New Roman" panose="02020603050405020304" pitchFamily="18" charset="0"/>
              </a:rPr>
              <a:t>means 'to comprehend or perceive'.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Definition : </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Oxford Dictionary defines intelligence as 'the ability to acquire and apply knowledge and skills'. The Cambridge Dictionary defines it as 'the ability to learn, understand, and make </a:t>
            </a:r>
            <a:r>
              <a:rPr lang="en-US" sz="2000" dirty="0" smtClean="0">
                <a:solidFill>
                  <a:schemeClr val="tx1"/>
                </a:solidFill>
                <a:latin typeface="Times New Roman" panose="02020603050405020304" pitchFamily="18" charset="0"/>
                <a:cs typeface="Times New Roman" panose="02020603050405020304" pitchFamily="18" charset="0"/>
              </a:rPr>
              <a:t>judgments </a:t>
            </a:r>
            <a:r>
              <a:rPr lang="en-US" sz="2000" dirty="0">
                <a:solidFill>
                  <a:schemeClr val="tx1"/>
                </a:solidFill>
                <a:latin typeface="Times New Roman" panose="02020603050405020304" pitchFamily="18" charset="0"/>
                <a:cs typeface="Times New Roman" panose="02020603050405020304" pitchFamily="18" charset="0"/>
              </a:rPr>
              <a:t>or have opinions that are based on reason</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It </a:t>
            </a:r>
            <a:r>
              <a:rPr lang="en-US" sz="2000" dirty="0">
                <a:solidFill>
                  <a:schemeClr val="tx1"/>
                </a:solidFill>
                <a:latin typeface="Times New Roman" panose="02020603050405020304" pitchFamily="18" charset="0"/>
                <a:cs typeface="Times New Roman" panose="02020603050405020304" pitchFamily="18" charset="0"/>
              </a:rPr>
              <a:t>refers to a property of mind that contains several capacities to reason, to plan, to solve problems, to think abstract, to comprehend ideas, to use a language, and to learn</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Intelligence is defined as an ability to adapt to a variety of situations both old and new; an ability to learn, or the capacity for education broadly </a:t>
            </a:r>
            <a:r>
              <a:rPr lang="en-US" sz="2000" dirty="0" smtClean="0">
                <a:solidFill>
                  <a:schemeClr val="tx1"/>
                </a:solidFill>
                <a:latin typeface="Times New Roman" panose="02020603050405020304" pitchFamily="18" charset="0"/>
                <a:cs typeface="Times New Roman" panose="02020603050405020304" pitchFamily="18" charset="0"/>
              </a:rPr>
              <a:t>conceived.</a:t>
            </a:r>
            <a:endParaRPr lang="en-US" dirty="0"/>
          </a:p>
        </p:txBody>
      </p:sp>
    </p:spTree>
    <p:extLst>
      <p:ext uri="{BB962C8B-B14F-4D97-AF65-F5344CB8AC3E}">
        <p14:creationId xmlns:p14="http://schemas.microsoft.com/office/powerpoint/2010/main" val="25852902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76200"/>
            <a:ext cx="8915400" cy="646331"/>
          </a:xfrm>
          <a:prstGeom prst="rect">
            <a:avLst/>
          </a:prstGeom>
        </p:spPr>
        <p:txBody>
          <a:bodyPr wrap="square">
            <a:spAutoFit/>
          </a:bodyPr>
          <a:lstStyle/>
          <a:p>
            <a:pPr marL="285750" indent="-285750">
              <a:buFont typeface="Wingdings" panose="05000000000000000000" pitchFamily="2" charset="2"/>
              <a:buChar char="v"/>
            </a:pPr>
            <a:r>
              <a:rPr lang="en-US" b="1" dirty="0"/>
              <a:t>STAGES IN GROUP DEVELOPMENT / TEAM DEVELOPMENT / MODEL FOR CREATING TEAMS</a:t>
            </a:r>
          </a:p>
        </p:txBody>
      </p:sp>
      <p:sp>
        <p:nvSpPr>
          <p:cNvPr id="5" name="Rectangle 4"/>
          <p:cNvSpPr/>
          <p:nvPr/>
        </p:nvSpPr>
        <p:spPr>
          <a:xfrm>
            <a:off x="37531" y="914400"/>
            <a:ext cx="8915400" cy="2585323"/>
          </a:xfrm>
          <a:prstGeom prst="rect">
            <a:avLst/>
          </a:prstGeom>
        </p:spPr>
        <p:txBody>
          <a:bodyPr wrap="square">
            <a:spAutoFit/>
          </a:bodyPr>
          <a:lstStyle/>
          <a:p>
            <a:r>
              <a:rPr lang="en-US" dirty="0" smtClean="0"/>
              <a:t>Every team progresses through a series of developmental stages called the team cycle.</a:t>
            </a:r>
          </a:p>
          <a:p>
            <a:r>
              <a:rPr lang="en-US" dirty="0" smtClean="0"/>
              <a:t>Though the stages in the life cycle need not be rigidly followed, they do represent a broad commonly observed pattern.</a:t>
            </a:r>
          </a:p>
          <a:p>
            <a:r>
              <a:rPr lang="en-US" dirty="0" smtClean="0"/>
              <a:t>There are five stages of team’s life cycle and can be referred as a model for creating teams.</a:t>
            </a:r>
          </a:p>
          <a:p>
            <a:endParaRPr lang="en-US" dirty="0" smtClean="0"/>
          </a:p>
          <a:p>
            <a:r>
              <a:rPr lang="en-US" dirty="0" smtClean="0"/>
              <a:t>The model was represented by </a:t>
            </a:r>
            <a:r>
              <a:rPr lang="en-US" dirty="0" err="1" smtClean="0"/>
              <a:t>bruce</a:t>
            </a:r>
            <a:r>
              <a:rPr lang="en-US" dirty="0" smtClean="0"/>
              <a:t> </a:t>
            </a:r>
            <a:r>
              <a:rPr lang="en-US" dirty="0" err="1" smtClean="0"/>
              <a:t>tuckman</a:t>
            </a:r>
            <a:r>
              <a:rPr lang="en-US" dirty="0" smtClean="0"/>
              <a:t>, which is diagrammatically presented as follows –</a:t>
            </a:r>
          </a:p>
          <a:p>
            <a:endParaRPr lang="en-US" dirty="0"/>
          </a:p>
        </p:txBody>
      </p:sp>
      <p:pic>
        <p:nvPicPr>
          <p:cNvPr id="13" name="Picture 12"/>
          <p:cNvPicPr>
            <a:picLocks noChangeAspect="1"/>
          </p:cNvPicPr>
          <p:nvPr/>
        </p:nvPicPr>
        <p:blipFill>
          <a:blip r:embed="rId2"/>
          <a:stretch>
            <a:fillRect/>
          </a:stretch>
        </p:blipFill>
        <p:spPr>
          <a:xfrm>
            <a:off x="228600" y="3520067"/>
            <a:ext cx="8534400" cy="3011733"/>
          </a:xfrm>
          <a:prstGeom prst="rect">
            <a:avLst/>
          </a:prstGeom>
        </p:spPr>
      </p:pic>
    </p:spTree>
    <p:extLst>
      <p:ext uri="{BB962C8B-B14F-4D97-AF65-F5344CB8AC3E}">
        <p14:creationId xmlns:p14="http://schemas.microsoft.com/office/powerpoint/2010/main" val="15436854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706" y="76200"/>
            <a:ext cx="9037093" cy="7171194"/>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1. Forming:</a:t>
            </a:r>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this is the stage when members are just coming together for the first time.</a:t>
            </a:r>
          </a:p>
          <a:p>
            <a:r>
              <a:rPr lang="en-US" sz="2000" dirty="0">
                <a:latin typeface="Times New Roman" panose="02020603050405020304" pitchFamily="18" charset="0"/>
                <a:cs typeface="Times New Roman" panose="02020603050405020304" pitchFamily="18" charset="0"/>
              </a:rPr>
              <a:t>They don’t know much about each other so they share personal information so </a:t>
            </a:r>
            <a:r>
              <a:rPr lang="en-US" sz="2000" dirty="0" smtClean="0">
                <a:latin typeface="Times New Roman" panose="02020603050405020304" pitchFamily="18" charset="0"/>
                <a:cs typeface="Times New Roman" panose="02020603050405020304" pitchFamily="18" charset="0"/>
              </a:rPr>
              <a:t>that they </a:t>
            </a:r>
            <a:r>
              <a:rPr lang="en-US" sz="2000" dirty="0">
                <a:latin typeface="Times New Roman" panose="02020603050405020304" pitchFamily="18" charset="0"/>
                <a:cs typeface="Times New Roman" panose="02020603050405020304" pitchFamily="18" charset="0"/>
              </a:rPr>
              <a:t>get to know and accept one another. Their interactions are marked by both courtesy and caution</a:t>
            </a:r>
            <a:r>
              <a:rPr lang="en-US" sz="2000" dirty="0" smtClean="0">
                <a:latin typeface="Times New Roman" panose="02020603050405020304" pitchFamily="18" charset="0"/>
                <a:cs typeface="Times New Roman" panose="02020603050405020304" pitchFamily="18" charset="0"/>
              </a:rPr>
              <a:t>. They have just begun to turn their attention towards the group tasks. </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Storming:</a:t>
            </a:r>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In stage two the members compete with each other to gain </a:t>
            </a:r>
            <a:r>
              <a:rPr lang="en-US" sz="2000" dirty="0" smtClean="0">
                <a:latin typeface="Times New Roman" panose="02020603050405020304" pitchFamily="18" charset="0"/>
                <a:cs typeface="Times New Roman" panose="02020603050405020304" pitchFamily="18" charset="0"/>
              </a:rPr>
              <a:t>greater </a:t>
            </a:r>
            <a:r>
              <a:rPr lang="en-US" sz="2000" dirty="0">
                <a:latin typeface="Times New Roman" panose="02020603050405020304" pitchFamily="18" charset="0"/>
                <a:cs typeface="Times New Roman" panose="02020603050405020304" pitchFamily="18" charset="0"/>
              </a:rPr>
              <a:t>status, control and influence in the group.</a:t>
            </a:r>
          </a:p>
          <a:p>
            <a:r>
              <a:rPr lang="en-US" sz="2000" dirty="0">
                <a:latin typeface="Times New Roman" panose="02020603050405020304" pitchFamily="18" charset="0"/>
                <a:cs typeface="Times New Roman" panose="02020603050405020304" pitchFamily="18" charset="0"/>
              </a:rPr>
              <a:t>There may be differences of opinion among group members about the correct direction to be given to the group</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Norming: </a:t>
            </a:r>
          </a:p>
          <a:p>
            <a:r>
              <a:rPr lang="en-US" sz="2000" dirty="0" smtClean="0">
                <a:latin typeface="Times New Roman" panose="02020603050405020304" pitchFamily="18" charset="0"/>
                <a:cs typeface="Times New Roman" panose="02020603050405020304" pitchFamily="18" charset="0"/>
              </a:rPr>
              <a:t>After the stage of the high-level of competition seen in stage two, this stage gives way to cooperation. They begin to cooperate and develop norms for the group. These norms are meant to guide the behavior of individual group members.</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4.Performing :</a:t>
            </a:r>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By this stage the group has matured and is in a position to handle complex challenging tasks.</a:t>
            </a:r>
          </a:p>
          <a:p>
            <a:r>
              <a:rPr lang="en-US" sz="2000" dirty="0">
                <a:latin typeface="Times New Roman" panose="02020603050405020304" pitchFamily="18" charset="0"/>
                <a:cs typeface="Times New Roman" panose="02020603050405020304" pitchFamily="18" charset="0"/>
              </a:rPr>
              <a:t>All the members known their role and perform well.</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49579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228600"/>
            <a:ext cx="8839200" cy="1477328"/>
          </a:xfrm>
          <a:prstGeom prst="rect">
            <a:avLst/>
          </a:prstGeom>
        </p:spPr>
        <p:txBody>
          <a:bodyPr wrap="square">
            <a:spAutoFit/>
          </a:bodyPr>
          <a:lstStyle/>
          <a:p>
            <a:r>
              <a:rPr lang="en-US" b="1" dirty="0" smtClean="0"/>
              <a:t>5. Adjourning:</a:t>
            </a:r>
            <a:endParaRPr lang="en-US" b="1" dirty="0"/>
          </a:p>
          <a:p>
            <a:r>
              <a:rPr lang="en-US" dirty="0"/>
              <a:t>Sooner or later all groups must adjourn. Adjournment involves breaking up or disbanding of the group.</a:t>
            </a:r>
          </a:p>
          <a:p>
            <a:r>
              <a:rPr lang="en-US" dirty="0"/>
              <a:t>This may not be easy because it involves dissolving intense social relations but it is inevitable. Members must return to their permanent assignments.</a:t>
            </a:r>
          </a:p>
        </p:txBody>
      </p:sp>
    </p:spTree>
    <p:extLst>
      <p:ext uri="{BB962C8B-B14F-4D97-AF65-F5344CB8AC3E}">
        <p14:creationId xmlns:p14="http://schemas.microsoft.com/office/powerpoint/2010/main" val="10774475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F1A4344-91AC-4F3F-BA6B-F6AEBAFB7DC5}"/>
              </a:ext>
            </a:extLst>
          </p:cNvPr>
          <p:cNvSpPr>
            <a:spLocks noGrp="1"/>
          </p:cNvSpPr>
          <p:nvPr>
            <p:ph type="title"/>
          </p:nvPr>
        </p:nvSpPr>
        <p:spPr>
          <a:xfrm>
            <a:off x="0" y="304800"/>
            <a:ext cx="4038600" cy="414338"/>
          </a:xfrm>
        </p:spPr>
        <p:txBody>
          <a:bodyPr/>
          <a:lstStyle/>
          <a:p>
            <a:pPr marL="457200" indent="-457200">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LEADERSHIP</a:t>
            </a:r>
            <a:endParaRPr lang="en-IN" sz="32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FDA32596-AE25-4E7E-97BD-D3684DF1F5AD}"/>
              </a:ext>
            </a:extLst>
          </p:cNvPr>
          <p:cNvSpPr>
            <a:spLocks noGrp="1"/>
          </p:cNvSpPr>
          <p:nvPr>
            <p:ph idx="1"/>
          </p:nvPr>
        </p:nvSpPr>
        <p:spPr>
          <a:xfrm>
            <a:off x="15922" y="990600"/>
            <a:ext cx="9128078" cy="4800600"/>
          </a:xfrm>
        </p:spPr>
        <p:txBody>
          <a:bodyPr>
            <a:normAutofit fontScale="92500" lnSpcReduction="10000"/>
          </a:bodyPr>
          <a:lstStyle/>
          <a:p>
            <a:pPr marL="0" indent="0">
              <a:buNone/>
            </a:pPr>
            <a:r>
              <a:rPr lang="en-US" b="1" dirty="0" smtClean="0">
                <a:solidFill>
                  <a:schemeClr val="tx1"/>
                </a:solidFill>
                <a:latin typeface="Times New Roman" panose="02020603050405020304" pitchFamily="18" charset="0"/>
                <a:cs typeface="Times New Roman" panose="02020603050405020304" pitchFamily="18" charset="0"/>
              </a:rPr>
              <a:t>Meaning : </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Leadership is one of the important aspect of management. Effective leadership is required to lead and guide the subordinates to perform </a:t>
            </a:r>
            <a:r>
              <a:rPr lang="en-US" dirty="0" err="1" smtClean="0">
                <a:solidFill>
                  <a:schemeClr val="tx1"/>
                </a:solidFill>
                <a:latin typeface="Times New Roman" panose="02020603050405020304" pitchFamily="18" charset="0"/>
                <a:cs typeface="Times New Roman" panose="02020603050405020304" pitchFamily="18" charset="0"/>
              </a:rPr>
              <a:t>organisational</a:t>
            </a:r>
            <a:r>
              <a:rPr lang="en-US" dirty="0" smtClean="0">
                <a:solidFill>
                  <a:schemeClr val="tx1"/>
                </a:solidFill>
                <a:latin typeface="Times New Roman" panose="02020603050405020304" pitchFamily="18" charset="0"/>
                <a:cs typeface="Times New Roman" panose="02020603050405020304" pitchFamily="18" charset="0"/>
              </a:rPr>
              <a:t> tasks effectively and efficiently.</a:t>
            </a:r>
          </a:p>
          <a:p>
            <a:pPr marL="0" indent="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b="1" dirty="0" smtClean="0">
                <a:solidFill>
                  <a:schemeClr val="tx1"/>
                </a:solidFill>
                <a:latin typeface="Times New Roman" panose="02020603050405020304" pitchFamily="18" charset="0"/>
                <a:cs typeface="Times New Roman" panose="02020603050405020304" pitchFamily="18" charset="0"/>
              </a:rPr>
              <a:t>Definition :  </a:t>
            </a:r>
            <a:endParaRPr lang="en-US"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b="1" dirty="0" smtClean="0">
                <a:solidFill>
                  <a:schemeClr val="tx1"/>
                </a:solidFill>
                <a:latin typeface="Times New Roman" panose="02020603050405020304" pitchFamily="18" charset="0"/>
                <a:cs typeface="Times New Roman" panose="02020603050405020304" pitchFamily="18" charset="0"/>
              </a:rPr>
              <a:t>In the words of George terry </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“leadership is the activity of influencing people to strive willingly for group objectives.’’</a:t>
            </a:r>
          </a:p>
          <a:p>
            <a:pPr marL="0" indent="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In the words of </a:t>
            </a:r>
            <a:r>
              <a:rPr lang="en-US" b="1" dirty="0" smtClean="0">
                <a:solidFill>
                  <a:schemeClr val="tx1"/>
                </a:solidFill>
                <a:latin typeface="Times New Roman" panose="02020603050405020304" pitchFamily="18" charset="0"/>
                <a:cs typeface="Times New Roman" panose="02020603050405020304" pitchFamily="18" charset="0"/>
              </a:rPr>
              <a:t>peter </a:t>
            </a:r>
            <a:r>
              <a:rPr lang="en-US" b="1" dirty="0" err="1" smtClean="0">
                <a:solidFill>
                  <a:schemeClr val="tx1"/>
                </a:solidFill>
                <a:latin typeface="Times New Roman" panose="02020603050405020304" pitchFamily="18" charset="0"/>
                <a:cs typeface="Times New Roman" panose="02020603050405020304" pitchFamily="18" charset="0"/>
              </a:rPr>
              <a:t>drucker</a:t>
            </a:r>
            <a:r>
              <a:rPr lang="en-US" dirty="0" smtClean="0">
                <a:solidFill>
                  <a:schemeClr val="tx1"/>
                </a:solidFill>
                <a:latin typeface="Times New Roman" panose="02020603050405020304" pitchFamily="18" charset="0"/>
                <a:cs typeface="Times New Roman" panose="02020603050405020304" pitchFamily="18" charset="0"/>
              </a:rPr>
              <a:t>, ‘’ leadership is not making friends and influencing people, i.e., Salesmanship. It is the lifting of man’s visions to higher sights, the raising of man’s performance to higher standards, the building of man’s personality beyond its normal limitation.’’</a:t>
            </a:r>
            <a:endParaRPr lang="en-IN"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69198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43A69EF-9936-4C27-AC66-47167E49BB14}"/>
              </a:ext>
            </a:extLst>
          </p:cNvPr>
          <p:cNvSpPr>
            <a:spLocks noGrp="1"/>
          </p:cNvSpPr>
          <p:nvPr>
            <p:ph type="title"/>
          </p:nvPr>
        </p:nvSpPr>
        <p:spPr>
          <a:xfrm>
            <a:off x="-762000" y="152400"/>
            <a:ext cx="6968411" cy="428625"/>
          </a:xfrm>
        </p:spPr>
        <p:txBody>
          <a:bodyPr/>
          <a:lstStyle/>
          <a:p>
            <a:pPr marL="457200" indent="-457200">
              <a:buFont typeface="Wingdings" panose="05000000000000000000" pitchFamily="2" charset="2"/>
              <a:buChar char="v"/>
            </a:pPr>
            <a:r>
              <a:rPr lang="en-US" sz="3200" u="sng" dirty="0">
                <a:solidFill>
                  <a:schemeClr val="tx1"/>
                </a:solidFill>
                <a:latin typeface="Times New Roman" panose="02020603050405020304" pitchFamily="18" charset="0"/>
                <a:cs typeface="Times New Roman" panose="02020603050405020304" pitchFamily="18" charset="0"/>
              </a:rPr>
              <a:t>FUNCTIONS OF LEADER</a:t>
            </a:r>
            <a:endParaRPr lang="en-IN" sz="3200" u="sng"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BA7EE28A-F17F-40A8-BDFC-2F7A1460455E}"/>
              </a:ext>
            </a:extLst>
          </p:cNvPr>
          <p:cNvSpPr>
            <a:spLocks noGrp="1"/>
          </p:cNvSpPr>
          <p:nvPr>
            <p:ph idx="1"/>
          </p:nvPr>
        </p:nvSpPr>
        <p:spPr>
          <a:xfrm>
            <a:off x="121444" y="838200"/>
            <a:ext cx="8946356" cy="6019800"/>
          </a:xfrm>
        </p:spPr>
        <p:txBody>
          <a:bodyPr>
            <a:normAutofit fontScale="85000" lnSpcReduction="10000"/>
          </a:bodyPr>
          <a:lstStyle/>
          <a:p>
            <a:r>
              <a:rPr lang="en-US" dirty="0">
                <a:solidFill>
                  <a:schemeClr val="tx1"/>
                </a:solidFill>
                <a:latin typeface="Times New Roman" panose="02020603050405020304" pitchFamily="18" charset="0"/>
                <a:cs typeface="Times New Roman" panose="02020603050405020304" pitchFamily="18" charset="0"/>
              </a:rPr>
              <a:t>THE FUNCTIONS OF A LEADER IN AN ORGANISATION IS EXPLAINED AS FOLLOWS –</a:t>
            </a:r>
          </a:p>
          <a:p>
            <a:pPr>
              <a:buFont typeface="+mj-lt"/>
              <a:buAutoNum type="arabicPeriod"/>
            </a:pPr>
            <a:r>
              <a:rPr lang="en-US" b="1" dirty="0">
                <a:solidFill>
                  <a:schemeClr val="tx1"/>
                </a:solidFill>
                <a:latin typeface="Times New Roman" panose="02020603050405020304" pitchFamily="18" charset="0"/>
                <a:cs typeface="Times New Roman" panose="02020603050405020304" pitchFamily="18" charset="0"/>
              </a:rPr>
              <a:t>Goal setting –</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The leader has to set the goals and objectives for his section or group</a:t>
            </a:r>
            <a:r>
              <a:rPr lang="en-US" dirty="0" smtClean="0">
                <a:solidFill>
                  <a:schemeClr val="tx1"/>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Goal setting is one of the important </a:t>
            </a:r>
            <a:r>
              <a:rPr lang="en-US" dirty="0" smtClean="0">
                <a:solidFill>
                  <a:schemeClr val="tx1"/>
                </a:solidFill>
                <a:latin typeface="Times New Roman" panose="02020603050405020304" pitchFamily="18" charset="0"/>
                <a:cs typeface="Times New Roman" panose="02020603050405020304" pitchFamily="18" charset="0"/>
              </a:rPr>
              <a:t>function </a:t>
            </a:r>
            <a:r>
              <a:rPr lang="en-US" dirty="0">
                <a:solidFill>
                  <a:schemeClr val="tx1"/>
                </a:solidFill>
                <a:latin typeface="Times New Roman" panose="02020603050405020304" pitchFamily="18" charset="0"/>
                <a:cs typeface="Times New Roman" panose="02020603050405020304" pitchFamily="18" charset="0"/>
              </a:rPr>
              <a:t>of a leader.</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The goals may be set all by himself, he may take the help of his subordinates in settings goals</a:t>
            </a:r>
            <a:r>
              <a:rPr lang="en-US" dirty="0" smtClean="0">
                <a:solidFill>
                  <a:schemeClr val="tx1"/>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endParaRPr lang="en-US" dirty="0">
              <a:solidFill>
                <a:schemeClr val="tx1"/>
              </a:solidFill>
              <a:latin typeface="Times New Roman" panose="02020603050405020304" pitchFamily="18" charset="0"/>
              <a:cs typeface="Times New Roman" panose="02020603050405020304" pitchFamily="18" charset="0"/>
            </a:endParaRPr>
          </a:p>
          <a:p>
            <a:pPr>
              <a:buAutoNum type="arabicPeriod" startAt="2"/>
            </a:pPr>
            <a:r>
              <a:rPr lang="en-US" b="1" dirty="0">
                <a:solidFill>
                  <a:schemeClr val="tx1"/>
                </a:solidFill>
                <a:latin typeface="Times New Roman" panose="02020603050405020304" pitchFamily="18" charset="0"/>
                <a:cs typeface="Times New Roman" panose="02020603050405020304" pitchFamily="18" charset="0"/>
              </a:rPr>
              <a:t>Developing morale –</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One of the important functions of a leader is to develop morale in his subordinates.</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He always </a:t>
            </a:r>
            <a:r>
              <a:rPr lang="en-US" dirty="0" smtClean="0">
                <a:solidFill>
                  <a:schemeClr val="tx1"/>
                </a:solidFill>
                <a:latin typeface="Times New Roman" panose="02020603050405020304" pitchFamily="18" charset="0"/>
                <a:cs typeface="Times New Roman" panose="02020603050405020304" pitchFamily="18" charset="0"/>
              </a:rPr>
              <a:t>strives </a:t>
            </a:r>
            <a:r>
              <a:rPr lang="en-US" dirty="0">
                <a:solidFill>
                  <a:schemeClr val="tx1"/>
                </a:solidFill>
                <a:latin typeface="Times New Roman" panose="02020603050405020304" pitchFamily="18" charset="0"/>
                <a:cs typeface="Times New Roman" panose="02020603050405020304" pitchFamily="18" charset="0"/>
              </a:rPr>
              <a:t>to keep his subordinates in good mood and high spirits. </a:t>
            </a:r>
            <a:endParaRPr lang="en-US"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He </a:t>
            </a:r>
            <a:r>
              <a:rPr lang="en-US" dirty="0">
                <a:solidFill>
                  <a:schemeClr val="tx1"/>
                </a:solidFill>
                <a:latin typeface="Times New Roman" panose="02020603050405020304" pitchFamily="18" charset="0"/>
                <a:cs typeface="Times New Roman" panose="02020603050405020304" pitchFamily="18" charset="0"/>
              </a:rPr>
              <a:t>tries to develop positive attitude in his subordinates</a:t>
            </a:r>
            <a:r>
              <a:rPr lang="en-US" dirty="0" smtClean="0">
                <a:solidFill>
                  <a:schemeClr val="tx1"/>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endParaRPr lang="en-US" dirty="0">
              <a:solidFill>
                <a:schemeClr val="tx1"/>
              </a:solidFill>
              <a:latin typeface="Times New Roman" panose="02020603050405020304" pitchFamily="18" charset="0"/>
              <a:cs typeface="Times New Roman" panose="02020603050405020304" pitchFamily="18" charset="0"/>
            </a:endParaRPr>
          </a:p>
          <a:p>
            <a:pPr>
              <a:buAutoNum type="arabicPeriod" startAt="3"/>
            </a:pPr>
            <a:r>
              <a:rPr lang="en-US" b="1" dirty="0">
                <a:solidFill>
                  <a:schemeClr val="tx1"/>
                </a:solidFill>
                <a:latin typeface="Times New Roman" panose="02020603050405020304" pitchFamily="18" charset="0"/>
                <a:cs typeface="Times New Roman" panose="02020603050405020304" pitchFamily="18" charset="0"/>
              </a:rPr>
              <a:t>Securing willing participation –</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The leader influences the subordinates to work willingly towards group </a:t>
            </a:r>
            <a:r>
              <a:rPr lang="en-US" dirty="0" smtClean="0">
                <a:solidFill>
                  <a:schemeClr val="tx1"/>
                </a:solidFill>
                <a:latin typeface="Times New Roman" panose="02020603050405020304" pitchFamily="18" charset="0"/>
                <a:cs typeface="Times New Roman" panose="02020603050405020304" pitchFamily="18" charset="0"/>
              </a:rPr>
              <a:t>objectives.</a:t>
            </a:r>
            <a:endParaRPr lang="en-US" dirty="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A good leader never uses force to make the subordinates work.</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As a good example on his part, he takes active part in the activities of the group.</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 </a:t>
            </a:r>
          </a:p>
          <a:p>
            <a:pPr marL="0" indent="0">
              <a:buNone/>
            </a:pPr>
            <a:endParaRPr lang="en-IN" dirty="0"/>
          </a:p>
        </p:txBody>
      </p:sp>
    </p:spTree>
    <p:extLst>
      <p:ext uri="{BB962C8B-B14F-4D97-AF65-F5344CB8AC3E}">
        <p14:creationId xmlns:p14="http://schemas.microsoft.com/office/powerpoint/2010/main" val="214593026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F6CF1C5-E677-47E6-BCC4-232E1CB36ACD}"/>
              </a:ext>
            </a:extLst>
          </p:cNvPr>
          <p:cNvSpPr>
            <a:spLocks noGrp="1"/>
          </p:cNvSpPr>
          <p:nvPr>
            <p:ph idx="1"/>
          </p:nvPr>
        </p:nvSpPr>
        <p:spPr>
          <a:xfrm>
            <a:off x="37530" y="152400"/>
            <a:ext cx="8954069" cy="6553200"/>
          </a:xfrm>
        </p:spPr>
        <p:txBody>
          <a:bodyPr>
            <a:noAutofit/>
          </a:bodyPr>
          <a:lstStyle/>
          <a:p>
            <a:pPr>
              <a:buAutoNum type="arabicPeriod" startAt="4"/>
            </a:pPr>
            <a:r>
              <a:rPr lang="en-US" sz="2000" b="1" dirty="0" smtClean="0">
                <a:solidFill>
                  <a:schemeClr val="tx1"/>
                </a:solidFill>
                <a:latin typeface="Times New Roman" panose="02020603050405020304" pitchFamily="18" charset="0"/>
                <a:cs typeface="Times New Roman" panose="02020603050405020304" pitchFamily="18" charset="0"/>
              </a:rPr>
              <a:t>Motivates subordinates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 leader motivates subordinates for better performance.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He may provide necessary incentives monetary incentives and / or non – monetary incentives.</a:t>
            </a:r>
          </a:p>
          <a:p>
            <a:pPr>
              <a:buAutoNum type="arabicPeriod" startAt="5"/>
            </a:pPr>
            <a:r>
              <a:rPr lang="en-US" sz="2000" b="1" dirty="0" smtClean="0">
                <a:solidFill>
                  <a:schemeClr val="tx1"/>
                </a:solidFill>
                <a:latin typeface="Times New Roman" panose="02020603050405020304" pitchFamily="18" charset="0"/>
                <a:cs typeface="Times New Roman" panose="02020603050405020304" pitchFamily="18" charset="0"/>
              </a:rPr>
              <a:t>Organizes resources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 leader has to make arrangement of resources.</a:t>
            </a:r>
            <a:r>
              <a:rPr lang="en-IN" sz="2000" dirty="0" smtClean="0">
                <a:solidFill>
                  <a:schemeClr val="tx1"/>
                </a:solidFill>
                <a:latin typeface="Times New Roman" panose="02020603050405020304" pitchFamily="18" charset="0"/>
                <a:cs typeface="Times New Roman" panose="02020603050405020304" pitchFamily="18" charset="0"/>
              </a:rPr>
              <a:t> Such arrangement of resources is required to undertake activities.</a:t>
            </a:r>
          </a:p>
          <a:p>
            <a:pPr>
              <a:buAutoNum type="arabicPeriod" startAt="6"/>
            </a:pPr>
            <a:r>
              <a:rPr lang="en-IN" sz="2000" b="1" dirty="0" smtClean="0">
                <a:solidFill>
                  <a:schemeClr val="tx1"/>
                </a:solidFill>
                <a:latin typeface="Times New Roman" panose="02020603050405020304" pitchFamily="18" charset="0"/>
                <a:cs typeface="Times New Roman" panose="02020603050405020304" pitchFamily="18" charset="0"/>
              </a:rPr>
              <a:t>Encourages initiative –</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The leader encourages initiative among his subordinates. </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He provides them with freedom to come up with new and innovative suggestions.</a:t>
            </a:r>
          </a:p>
          <a:p>
            <a:pPr>
              <a:buAutoNum type="arabicPeriod" startAt="7"/>
            </a:pPr>
            <a:r>
              <a:rPr lang="en-IN" sz="2000" b="1" dirty="0" smtClean="0">
                <a:solidFill>
                  <a:schemeClr val="tx1"/>
                </a:solidFill>
                <a:latin typeface="Times New Roman" panose="02020603050405020304" pitchFamily="18" charset="0"/>
                <a:cs typeface="Times New Roman" panose="02020603050405020304" pitchFamily="18" charset="0"/>
              </a:rPr>
              <a:t>Developing team spirit –</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The leader coordinates the activities of his subordinates.</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If there is any difference of opinion among his subordinates, he strives to solve the differences.</a:t>
            </a:r>
          </a:p>
          <a:p>
            <a:pPr>
              <a:buAutoNum type="arabicPeriod" startAt="8"/>
            </a:pPr>
            <a:r>
              <a:rPr lang="en-IN" sz="2000" b="1" dirty="0" smtClean="0">
                <a:solidFill>
                  <a:schemeClr val="tx1"/>
                </a:solidFill>
                <a:latin typeface="Times New Roman" panose="02020603050405020304" pitchFamily="18" charset="0"/>
                <a:cs typeface="Times New Roman" panose="02020603050405020304" pitchFamily="18" charset="0"/>
              </a:rPr>
              <a:t>Representation –</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The leader is the representative of his subordinates.</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He presents his subordinates whenever there is a need to express their views with higher authorities within or outside the organisation.</a:t>
            </a:r>
          </a:p>
          <a:p>
            <a:pPr>
              <a:buFont typeface="Wingdings" panose="05000000000000000000" pitchFamily="2" charset="2"/>
              <a:buChar char="Ø"/>
            </a:pP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06700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AC618C0-3278-4704-9A93-CEAD077BFFFF}"/>
              </a:ext>
            </a:extLst>
          </p:cNvPr>
          <p:cNvSpPr>
            <a:spLocks noGrp="1"/>
          </p:cNvSpPr>
          <p:nvPr>
            <p:ph idx="1"/>
          </p:nvPr>
        </p:nvSpPr>
        <p:spPr>
          <a:xfrm>
            <a:off x="37530" y="457200"/>
            <a:ext cx="9030269" cy="5715000"/>
          </a:xfrm>
        </p:spPr>
        <p:txBody>
          <a:bodyPr>
            <a:normAutofit/>
          </a:bodyPr>
          <a:lstStyle/>
          <a:p>
            <a:pPr>
              <a:buAutoNum type="arabicPeriod" startAt="9"/>
            </a:pPr>
            <a:r>
              <a:rPr lang="en-US" sz="2000" b="1" dirty="0" smtClean="0">
                <a:solidFill>
                  <a:schemeClr val="tx1"/>
                </a:solidFill>
                <a:latin typeface="Times New Roman" panose="02020603050405020304" pitchFamily="18" charset="0"/>
                <a:cs typeface="Times New Roman" panose="02020603050405020304" pitchFamily="18" charset="0"/>
              </a:rPr>
              <a:t>Creating confidence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 good leader creates confidence in his subordinates. He makes them to accept and face challenges.</a:t>
            </a:r>
          </a:p>
          <a:p>
            <a:pPr>
              <a:buFont typeface="Wingdings" panose="05000000000000000000" pitchFamily="2" charset="2"/>
              <a:buChar char="Ø"/>
            </a:pPr>
            <a:endParaRPr lang="en-US" sz="2000" dirty="0" smtClean="0">
              <a:solidFill>
                <a:schemeClr val="tx1"/>
              </a:solidFill>
              <a:latin typeface="Times New Roman" panose="02020603050405020304" pitchFamily="18" charset="0"/>
              <a:cs typeface="Times New Roman" panose="02020603050405020304" pitchFamily="18" charset="0"/>
            </a:endParaRPr>
          </a:p>
          <a:p>
            <a:pPr>
              <a:buAutoNum type="arabicPeriod" startAt="10"/>
            </a:pPr>
            <a:r>
              <a:rPr lang="en-US" sz="2000" b="1" dirty="0" smtClean="0">
                <a:solidFill>
                  <a:schemeClr val="tx1"/>
                </a:solidFill>
                <a:latin typeface="Times New Roman" panose="02020603050405020304" pitchFamily="18" charset="0"/>
                <a:cs typeface="Times New Roman" panose="02020603050405020304" pitchFamily="18" charset="0"/>
              </a:rPr>
              <a:t>Providing direction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An effective leader provides directions to his followers.</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He provides necessary instructions and orders to perform properly towards the achievement of goals.</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130305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EDF8E04-72BE-4414-88C4-D55C05F8FEBB}"/>
              </a:ext>
            </a:extLst>
          </p:cNvPr>
          <p:cNvSpPr>
            <a:spLocks noGrp="1"/>
          </p:cNvSpPr>
          <p:nvPr>
            <p:ph type="title"/>
          </p:nvPr>
        </p:nvSpPr>
        <p:spPr>
          <a:xfrm>
            <a:off x="-152400" y="228600"/>
            <a:ext cx="8153400" cy="396736"/>
          </a:xfrm>
        </p:spPr>
        <p:txBody>
          <a:bodyPr>
            <a:noAutofit/>
          </a:bodyPr>
          <a:lstStyle/>
          <a:p>
            <a:pPr marL="457200" indent="-457200">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QUALITIES OF A GOOD LEADER</a:t>
            </a:r>
            <a:endParaRPr lang="en-IN" sz="32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06FEADB5-88D9-4B7C-92EC-8B930B7F9499}"/>
              </a:ext>
            </a:extLst>
          </p:cNvPr>
          <p:cNvSpPr>
            <a:spLocks noGrp="1"/>
          </p:cNvSpPr>
          <p:nvPr>
            <p:ph idx="1"/>
          </p:nvPr>
        </p:nvSpPr>
        <p:spPr>
          <a:xfrm>
            <a:off x="26158" y="646945"/>
            <a:ext cx="8972550" cy="5867400"/>
          </a:xfrm>
        </p:spPr>
        <p:txBody>
          <a:bodyPr>
            <a:normAutofit fontScale="92500"/>
          </a:bodyPr>
          <a:lstStyle/>
          <a:p>
            <a:pPr marL="0" indent="0">
              <a:buNone/>
            </a:pPr>
            <a:r>
              <a:rPr lang="en-US" b="1" dirty="0" smtClean="0">
                <a:solidFill>
                  <a:schemeClr val="tx1"/>
                </a:solidFill>
                <a:latin typeface="Times New Roman" panose="02020603050405020304" pitchFamily="18" charset="0"/>
                <a:cs typeface="Times New Roman" panose="02020603050405020304" pitchFamily="18" charset="0"/>
              </a:rPr>
              <a:t>Managers need to be a good leader</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smtClean="0">
                <a:solidFill>
                  <a:schemeClr val="tx1"/>
                </a:solidFill>
                <a:latin typeface="Times New Roman" panose="02020603050405020304" pitchFamily="18" charset="0"/>
                <a:cs typeface="Times New Roman" panose="02020603050405020304" pitchFamily="18" charset="0"/>
              </a:rPr>
              <a:t>A leader according to Webster's dictionary is ‘ a person who takes charge of or guides a performer or activity.’</a:t>
            </a:r>
          </a:p>
          <a:p>
            <a:r>
              <a:rPr lang="en-US" dirty="0" smtClean="0">
                <a:solidFill>
                  <a:schemeClr val="tx1"/>
                </a:solidFill>
                <a:latin typeface="Times New Roman" panose="02020603050405020304" pitchFamily="18" charset="0"/>
                <a:cs typeface="Times New Roman" panose="02020603050405020304" pitchFamily="18" charset="0"/>
              </a:rPr>
              <a:t>To be a good leader, one must possess good qualities. </a:t>
            </a:r>
          </a:p>
          <a:p>
            <a:endParaRPr lang="en-US"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b="1" dirty="0" smtClean="0">
                <a:solidFill>
                  <a:schemeClr val="tx1"/>
                </a:solidFill>
                <a:latin typeface="Times New Roman" panose="02020603050405020304" pitchFamily="18" charset="0"/>
                <a:cs typeface="Times New Roman" panose="02020603050405020304" pitchFamily="18" charset="0"/>
              </a:rPr>
              <a:t>The qualities of a leader are stated as follows –</a:t>
            </a:r>
          </a:p>
          <a:p>
            <a:pP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Good personality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Personality is the sum total of physical, mental and social qualities. Successful leaders do have good personality.</a:t>
            </a:r>
          </a:p>
          <a:p>
            <a:pPr>
              <a:buAutoNum type="arabicPeriod" startAt="2"/>
            </a:pPr>
            <a:r>
              <a:rPr lang="en-US" b="1" dirty="0" smtClean="0">
                <a:solidFill>
                  <a:schemeClr val="tx1"/>
                </a:solidFill>
                <a:latin typeface="Times New Roman" panose="02020603050405020304" pitchFamily="18" charset="0"/>
                <a:cs typeface="Times New Roman" panose="02020603050405020304" pitchFamily="18" charset="0"/>
              </a:rPr>
              <a:t>Intelligence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A leader should have good educational or technical knowledge. He needs to have superior knowledge than that of his followers.</a:t>
            </a:r>
          </a:p>
          <a:p>
            <a:pPr>
              <a:buAutoNum type="arabicPeriod" startAt="3"/>
            </a:pPr>
            <a:r>
              <a:rPr lang="en-US" b="1" dirty="0" smtClean="0">
                <a:solidFill>
                  <a:schemeClr val="tx1"/>
                </a:solidFill>
                <a:latin typeface="Times New Roman" panose="02020603050405020304" pitchFamily="18" charset="0"/>
                <a:cs typeface="Times New Roman" panose="02020603050405020304" pitchFamily="18" charset="0"/>
              </a:rPr>
              <a:t>Initiative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Leaders need to have the quality of initiative. They should be in a position to do the right thing at the right time without being told by others.</a:t>
            </a: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157952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6AEEF85-35C9-4384-A5A4-8F240C696E1F}"/>
              </a:ext>
            </a:extLst>
          </p:cNvPr>
          <p:cNvSpPr>
            <a:spLocks noGrp="1"/>
          </p:cNvSpPr>
          <p:nvPr>
            <p:ph idx="1"/>
          </p:nvPr>
        </p:nvSpPr>
        <p:spPr>
          <a:xfrm>
            <a:off x="152400" y="152400"/>
            <a:ext cx="8839200" cy="6400800"/>
          </a:xfrm>
        </p:spPr>
        <p:txBody>
          <a:bodyPr>
            <a:noAutofit/>
          </a:bodyPr>
          <a:lstStyle/>
          <a:p>
            <a:pPr>
              <a:buAutoNum type="arabicPeriod" startAt="4"/>
            </a:pPr>
            <a:r>
              <a:rPr lang="en-US" sz="2000" b="1" dirty="0" smtClean="0">
                <a:solidFill>
                  <a:schemeClr val="tx1"/>
                </a:solidFill>
                <a:latin typeface="Times New Roman" panose="02020603050405020304" pitchFamily="18" charset="0"/>
                <a:cs typeface="Times New Roman" panose="02020603050405020304" pitchFamily="18" charset="0"/>
              </a:rPr>
              <a:t>Innovative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 leader needs to have an innovative mind.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He should have the imagination to develop new ideas or new ways in handling the activities.</a:t>
            </a:r>
          </a:p>
          <a:p>
            <a:pPr>
              <a:buFont typeface="Wingdings" panose="05000000000000000000" pitchFamily="2" charset="2"/>
              <a:buChar char="Ø"/>
            </a:pPr>
            <a:endParaRPr lang="en-US" sz="2000" dirty="0" smtClean="0">
              <a:solidFill>
                <a:schemeClr val="tx1"/>
              </a:solidFill>
              <a:latin typeface="Times New Roman" panose="02020603050405020304" pitchFamily="18" charset="0"/>
              <a:cs typeface="Times New Roman" panose="02020603050405020304" pitchFamily="18" charset="0"/>
            </a:endParaRPr>
          </a:p>
          <a:p>
            <a:pPr>
              <a:buAutoNum type="arabicPeriod" startAt="5"/>
            </a:pPr>
            <a:r>
              <a:rPr lang="en-US" sz="2000" b="1" dirty="0" smtClean="0">
                <a:solidFill>
                  <a:schemeClr val="tx1"/>
                </a:solidFill>
                <a:latin typeface="Times New Roman" panose="02020603050405020304" pitchFamily="18" charset="0"/>
                <a:cs typeface="Times New Roman" panose="02020603050405020304" pitchFamily="18" charset="0"/>
              </a:rPr>
              <a:t>Self confidence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 leader must have self confidence. This will enable him to solve problems and face challenging situations.</a:t>
            </a:r>
          </a:p>
          <a:p>
            <a:pPr>
              <a:buFont typeface="Wingdings" panose="05000000000000000000" pitchFamily="2" charset="2"/>
              <a:buChar char="Ø"/>
            </a:pPr>
            <a:endParaRPr lang="en-US" sz="2000" dirty="0" smtClean="0">
              <a:solidFill>
                <a:schemeClr val="tx1"/>
              </a:solidFill>
              <a:latin typeface="Times New Roman" panose="02020603050405020304" pitchFamily="18" charset="0"/>
              <a:cs typeface="Times New Roman" panose="02020603050405020304" pitchFamily="18" charset="0"/>
            </a:endParaRPr>
          </a:p>
          <a:p>
            <a:pPr>
              <a:buAutoNum type="arabicPeriod" startAt="6"/>
            </a:pPr>
            <a:r>
              <a:rPr lang="en-US" sz="2000" b="1" dirty="0" smtClean="0">
                <a:solidFill>
                  <a:schemeClr val="tx1"/>
                </a:solidFill>
                <a:latin typeface="Times New Roman" panose="02020603050405020304" pitchFamily="18" charset="0"/>
                <a:cs typeface="Times New Roman" panose="02020603050405020304" pitchFamily="18" charset="0"/>
              </a:rPr>
              <a:t>Communication skills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Good leaders are effective communicators.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He should not only issue orders and instructions, but should ensure that the followers have understood the orders clearly.</a:t>
            </a:r>
          </a:p>
          <a:p>
            <a:pPr>
              <a:buAutoNum type="arabicPeriod" startAt="7"/>
            </a:pPr>
            <a:r>
              <a:rPr lang="en-US" sz="2000" b="1" dirty="0" smtClean="0">
                <a:solidFill>
                  <a:schemeClr val="tx1"/>
                </a:solidFill>
                <a:latin typeface="Times New Roman" panose="02020603050405020304" pitchFamily="18" charset="0"/>
                <a:cs typeface="Times New Roman" panose="02020603050405020304" pitchFamily="18" charset="0"/>
              </a:rPr>
              <a:t>Coach and guide –</a:t>
            </a:r>
          </a:p>
          <a:p>
            <a:pPr>
              <a:buFont typeface="Wingdings" panose="05000000000000000000" pitchFamily="2" charset="2"/>
              <a:buChar char="Ø"/>
            </a:pPr>
            <a:r>
              <a:rPr lang="en-US" sz="2000" b="1" dirty="0" smtClean="0">
                <a:solidFill>
                  <a:schemeClr val="tx1"/>
                </a:solidFill>
                <a:latin typeface="Times New Roman" panose="02020603050405020304" pitchFamily="18" charset="0"/>
                <a:cs typeface="Times New Roman" panose="02020603050405020304" pitchFamily="18" charset="0"/>
              </a:rPr>
              <a:t>As a coach</a:t>
            </a:r>
            <a:r>
              <a:rPr lang="en-US" sz="2000" dirty="0" smtClean="0">
                <a:solidFill>
                  <a:schemeClr val="tx1"/>
                </a:solidFill>
                <a:latin typeface="Times New Roman" panose="02020603050405020304" pitchFamily="18" charset="0"/>
                <a:cs typeface="Times New Roman" panose="02020603050405020304" pitchFamily="18" charset="0"/>
              </a:rPr>
              <a:t>, he may actively direct his followers as to what to do, how to do and when to do a particular activity.</a:t>
            </a:r>
          </a:p>
          <a:p>
            <a:pPr>
              <a:buFont typeface="Wingdings" panose="05000000000000000000" pitchFamily="2" charset="2"/>
              <a:buChar char="Ø"/>
            </a:pPr>
            <a:r>
              <a:rPr lang="en-US" sz="2000" b="1" dirty="0" smtClean="0">
                <a:solidFill>
                  <a:schemeClr val="tx1"/>
                </a:solidFill>
                <a:latin typeface="Times New Roman" panose="02020603050405020304" pitchFamily="18" charset="0"/>
                <a:cs typeface="Times New Roman" panose="02020603050405020304" pitchFamily="18" charset="0"/>
              </a:rPr>
              <a:t>As guide</a:t>
            </a:r>
            <a:r>
              <a:rPr lang="en-US" sz="2000" dirty="0" smtClean="0">
                <a:solidFill>
                  <a:schemeClr val="tx1"/>
                </a:solidFill>
                <a:latin typeface="Times New Roman" panose="02020603050405020304" pitchFamily="18" charset="0"/>
                <a:cs typeface="Times New Roman" panose="02020603050405020304" pitchFamily="18" charset="0"/>
              </a:rPr>
              <a:t>, he may provide advise as and when the followers require to carry out their activities.</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364035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DEE7B0A-F7B9-4FF1-B33F-A9DDAA3CF662}"/>
              </a:ext>
            </a:extLst>
          </p:cNvPr>
          <p:cNvSpPr>
            <a:spLocks noGrp="1"/>
          </p:cNvSpPr>
          <p:nvPr>
            <p:ph idx="1"/>
          </p:nvPr>
        </p:nvSpPr>
        <p:spPr>
          <a:xfrm>
            <a:off x="94396" y="76200"/>
            <a:ext cx="9049604" cy="6477000"/>
          </a:xfrm>
        </p:spPr>
        <p:txBody>
          <a:bodyPr>
            <a:noAutofit/>
          </a:bodyPr>
          <a:lstStyle/>
          <a:p>
            <a:pPr>
              <a:buAutoNum type="arabicPeriod" startAt="8"/>
            </a:pPr>
            <a:r>
              <a:rPr lang="en-US" sz="2000" b="1" dirty="0" smtClean="0">
                <a:solidFill>
                  <a:schemeClr val="tx1"/>
                </a:solidFill>
                <a:latin typeface="Times New Roman" panose="02020603050405020304" pitchFamily="18" charset="0"/>
                <a:cs typeface="Times New Roman" panose="02020603050405020304" pitchFamily="18" charset="0"/>
              </a:rPr>
              <a:t>Proper judgment –</a:t>
            </a:r>
            <a:endParaRPr lang="en-IN" sz="2000" b="1"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He must be in a position to judge certain situations effectively.</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He should be in a position to judge the performance of his subordinates.</a:t>
            </a:r>
          </a:p>
          <a:p>
            <a:pPr>
              <a:buAutoNum type="arabicPeriod" startAt="9"/>
            </a:pPr>
            <a:r>
              <a:rPr lang="en-IN" sz="2000" b="1" dirty="0" smtClean="0">
                <a:solidFill>
                  <a:schemeClr val="tx1"/>
                </a:solidFill>
                <a:latin typeface="Times New Roman" panose="02020603050405020304" pitchFamily="18" charset="0"/>
                <a:cs typeface="Times New Roman" panose="02020603050405020304" pitchFamily="18" charset="0"/>
              </a:rPr>
              <a:t>Human skills </a:t>
            </a:r>
            <a:r>
              <a:rPr lang="en-IN" sz="2000" dirty="0" smtClean="0">
                <a:solidFill>
                  <a:schemeClr val="tx1"/>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The knowledge of human skills is very important to the leader as he constantly interacts with his followers.</a:t>
            </a:r>
          </a:p>
          <a:p>
            <a:pPr>
              <a:buAutoNum type="arabicPeriod" startAt="10"/>
            </a:pPr>
            <a:r>
              <a:rPr lang="en-IN" sz="2000" b="1" dirty="0" smtClean="0">
                <a:solidFill>
                  <a:schemeClr val="tx1"/>
                </a:solidFill>
                <a:latin typeface="Times New Roman" panose="02020603050405020304" pitchFamily="18" charset="0"/>
                <a:cs typeface="Times New Roman" panose="02020603050405020304" pitchFamily="18" charset="0"/>
              </a:rPr>
              <a:t>Administrative skills </a:t>
            </a:r>
            <a:r>
              <a:rPr lang="en-IN" sz="2000" dirty="0" smtClean="0">
                <a:solidFill>
                  <a:schemeClr val="tx1"/>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The leader also needs to have good administrative skills. </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He should have the ability to plan, to organize, to direct, and to control the activities of his group.</a:t>
            </a:r>
          </a:p>
          <a:p>
            <a:pPr>
              <a:buAutoNum type="arabicPeriod" startAt="11"/>
            </a:pPr>
            <a:r>
              <a:rPr lang="en-IN" sz="2000" b="1" dirty="0" smtClean="0">
                <a:solidFill>
                  <a:schemeClr val="tx1"/>
                </a:solidFill>
                <a:latin typeface="Times New Roman" panose="02020603050405020304" pitchFamily="18" charset="0"/>
                <a:cs typeface="Times New Roman" panose="02020603050405020304" pitchFamily="18" charset="0"/>
              </a:rPr>
              <a:t>Patience –</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Most of all, a leader needs to have good patience.</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He should have patience to take appropriate decisions and not hasty decisions.</a:t>
            </a:r>
          </a:p>
          <a:p>
            <a:pPr>
              <a:buAutoNum type="arabicPeriod" startAt="12"/>
            </a:pPr>
            <a:r>
              <a:rPr lang="en-IN" sz="2000" b="1" dirty="0" smtClean="0">
                <a:solidFill>
                  <a:schemeClr val="tx1"/>
                </a:solidFill>
                <a:latin typeface="Times New Roman" panose="02020603050405020304" pitchFamily="18" charset="0"/>
                <a:cs typeface="Times New Roman" panose="02020603050405020304" pitchFamily="18" charset="0"/>
              </a:rPr>
              <a:t>Discipline –</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A good leader must be a disciplined person.</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If he is disciplined, then he would be in a better position to command discipline to his followers.</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60484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1" y="0"/>
            <a:ext cx="8229600" cy="838200"/>
          </a:xfrm>
        </p:spPr>
        <p:txBody>
          <a:bodyPr/>
          <a:lstStyle/>
          <a:p>
            <a:r>
              <a:rPr lang="en-US" sz="4400" dirty="0">
                <a:solidFill>
                  <a:schemeClr val="tx1"/>
                </a:solidFill>
              </a:rPr>
              <a:t>INTELLIGENCE QUOTIENT</a:t>
            </a:r>
            <a:endParaRPr lang="en-US" sz="4400" dirty="0"/>
          </a:p>
        </p:txBody>
      </p:sp>
      <p:sp>
        <p:nvSpPr>
          <p:cNvPr id="3" name="Content Placeholder 2"/>
          <p:cNvSpPr>
            <a:spLocks noGrp="1"/>
          </p:cNvSpPr>
          <p:nvPr>
            <p:ph idx="1"/>
          </p:nvPr>
        </p:nvSpPr>
        <p:spPr>
          <a:xfrm>
            <a:off x="457200" y="1371600"/>
            <a:ext cx="8686800" cy="3276600"/>
          </a:xfrm>
        </p:spPr>
        <p:txBody>
          <a:bodyPr/>
          <a:lstStyle/>
          <a:p>
            <a:r>
              <a:rPr lang="en-US" sz="2000" dirty="0">
                <a:solidFill>
                  <a:schemeClr val="tx1"/>
                </a:solidFill>
                <a:latin typeface="Times New Roman" panose="02020603050405020304" pitchFamily="18" charset="0"/>
                <a:cs typeface="Times New Roman" panose="02020603050405020304" pitchFamily="18" charset="0"/>
              </a:rPr>
              <a:t>The range of IQ is stated below</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dirty="0">
              <a:solidFill>
                <a:schemeClr val="tx1"/>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374927579"/>
              </p:ext>
            </p:extLst>
          </p:nvPr>
        </p:nvGraphicFramePr>
        <p:xfrm>
          <a:off x="1524000" y="2286000"/>
          <a:ext cx="6172200" cy="2590800"/>
        </p:xfrm>
        <a:graphic>
          <a:graphicData uri="http://schemas.openxmlformats.org/drawingml/2006/table">
            <a:tbl>
              <a:tblPr firstRow="1" bandRow="1">
                <a:tableStyleId>{616DA210-FB5B-4158-B5E0-FEB733F419BA}</a:tableStyleId>
              </a:tblPr>
              <a:tblGrid>
                <a:gridCol w="3086100"/>
                <a:gridCol w="3086100"/>
              </a:tblGrid>
              <a:tr h="647700">
                <a:tc>
                  <a:txBody>
                    <a:bodyPr/>
                    <a:lstStyle/>
                    <a:p>
                      <a:pPr algn="ctr"/>
                      <a:r>
                        <a:rPr lang="en-US" sz="2000" dirty="0" smtClean="0"/>
                        <a:t>IQ Levels</a:t>
                      </a:r>
                      <a:endParaRPr lang="en-US" sz="2000" dirty="0"/>
                    </a:p>
                  </a:txBody>
                  <a:tcPr/>
                </a:tc>
                <a:tc>
                  <a:txBody>
                    <a:bodyPr/>
                    <a:lstStyle/>
                    <a:p>
                      <a:pPr algn="ctr"/>
                      <a:r>
                        <a:rPr lang="en-US" sz="2000" dirty="0" smtClean="0"/>
                        <a:t>Description</a:t>
                      </a:r>
                      <a:endParaRPr lang="en-US" sz="2000" dirty="0"/>
                    </a:p>
                  </a:txBody>
                  <a:tcPr/>
                </a:tc>
              </a:tr>
              <a:tr h="647700">
                <a:tc>
                  <a:txBody>
                    <a:bodyPr/>
                    <a:lstStyle/>
                    <a:p>
                      <a:pPr algn="ctr"/>
                      <a:r>
                        <a:rPr lang="en-US" sz="2000" dirty="0" smtClean="0"/>
                        <a:t>Below 70</a:t>
                      </a:r>
                      <a:endParaRPr lang="en-US" sz="2000" dirty="0"/>
                    </a:p>
                  </a:txBody>
                  <a:tcPr/>
                </a:tc>
                <a:tc>
                  <a:txBody>
                    <a:bodyPr/>
                    <a:lstStyle/>
                    <a:p>
                      <a:pPr algn="ctr"/>
                      <a:r>
                        <a:rPr lang="en-US" sz="2000" dirty="0" smtClean="0"/>
                        <a:t>Mentally retarded</a:t>
                      </a:r>
                      <a:endParaRPr lang="en-US" sz="2000" dirty="0"/>
                    </a:p>
                  </a:txBody>
                  <a:tcPr/>
                </a:tc>
              </a:tr>
              <a:tr h="647700">
                <a:tc>
                  <a:txBody>
                    <a:bodyPr/>
                    <a:lstStyle/>
                    <a:p>
                      <a:pPr algn="ctr"/>
                      <a:r>
                        <a:rPr lang="en-US" sz="2000" dirty="0" smtClean="0"/>
                        <a:t>Between 90 and 110</a:t>
                      </a:r>
                      <a:endParaRPr lang="en-US" sz="2000" dirty="0"/>
                    </a:p>
                  </a:txBody>
                  <a:tcPr/>
                </a:tc>
                <a:tc>
                  <a:txBody>
                    <a:bodyPr/>
                    <a:lstStyle/>
                    <a:p>
                      <a:pPr algn="ctr"/>
                      <a:r>
                        <a:rPr lang="en-US" sz="2000" dirty="0" smtClean="0"/>
                        <a:t>Normal</a:t>
                      </a:r>
                      <a:endParaRPr lang="en-US" sz="2000" dirty="0"/>
                    </a:p>
                  </a:txBody>
                  <a:tcPr/>
                </a:tc>
              </a:tr>
              <a:tr h="647700">
                <a:tc>
                  <a:txBody>
                    <a:bodyPr/>
                    <a:lstStyle/>
                    <a:p>
                      <a:pPr algn="ctr"/>
                      <a:r>
                        <a:rPr lang="en-US" sz="2000" dirty="0" smtClean="0"/>
                        <a:t>Above 130</a:t>
                      </a:r>
                      <a:endParaRPr lang="en-US" sz="2000" dirty="0"/>
                    </a:p>
                  </a:txBody>
                  <a:tcPr/>
                </a:tc>
                <a:tc>
                  <a:txBody>
                    <a:bodyPr/>
                    <a:lstStyle/>
                    <a:p>
                      <a:pPr algn="ctr"/>
                      <a:r>
                        <a:rPr lang="en-US" sz="2000" dirty="0" smtClean="0"/>
                        <a:t>Very Superior</a:t>
                      </a:r>
                      <a:endParaRPr lang="en-US" sz="2000" dirty="0"/>
                    </a:p>
                  </a:txBody>
                  <a:tcPr/>
                </a:tc>
              </a:tr>
            </a:tbl>
          </a:graphicData>
        </a:graphic>
      </p:graphicFrame>
    </p:spTree>
    <p:extLst>
      <p:ext uri="{BB962C8B-B14F-4D97-AF65-F5344CB8AC3E}">
        <p14:creationId xmlns:p14="http://schemas.microsoft.com/office/powerpoint/2010/main" val="250360113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8E3E7FE-3FAC-4634-813F-41CB7F4CB4EC}"/>
              </a:ext>
            </a:extLst>
          </p:cNvPr>
          <p:cNvSpPr>
            <a:spLocks noGrp="1"/>
          </p:cNvSpPr>
          <p:nvPr>
            <p:ph type="title"/>
          </p:nvPr>
        </p:nvSpPr>
        <p:spPr>
          <a:xfrm>
            <a:off x="64294" y="76201"/>
            <a:ext cx="8774906" cy="914400"/>
          </a:xfrm>
        </p:spPr>
        <p:txBody>
          <a:bodyPr/>
          <a:lstStyle/>
          <a:p>
            <a:pPr marL="457200" indent="-457200">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GOAL SETTING – SMART GOAL SETTING</a:t>
            </a:r>
            <a:endParaRPr lang="en-IN" sz="32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E03FCA51-37F4-4CBE-AAA7-E8F46A064331}"/>
              </a:ext>
            </a:extLst>
          </p:cNvPr>
          <p:cNvSpPr>
            <a:spLocks noGrp="1"/>
          </p:cNvSpPr>
          <p:nvPr>
            <p:ph idx="1"/>
          </p:nvPr>
        </p:nvSpPr>
        <p:spPr>
          <a:xfrm>
            <a:off x="0" y="1024720"/>
            <a:ext cx="9144000" cy="5833280"/>
          </a:xfrm>
        </p:spPr>
        <p:txBody>
          <a:bodyPr>
            <a:no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Meaning : </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Goals are the aims or purpose that an individual wishes to achieve over varying period of time.</a:t>
            </a:r>
          </a:p>
          <a:p>
            <a:r>
              <a:rPr lang="en-US" sz="2000" dirty="0" smtClean="0">
                <a:solidFill>
                  <a:schemeClr val="tx1"/>
                </a:solidFill>
                <a:latin typeface="Times New Roman" panose="02020603050405020304" pitchFamily="18" charset="0"/>
                <a:cs typeface="Times New Roman" panose="02020603050405020304" pitchFamily="18" charset="0"/>
              </a:rPr>
              <a:t>Goals are important because they give us a sense of direction.</a:t>
            </a:r>
          </a:p>
          <a:p>
            <a:r>
              <a:rPr lang="en-US" sz="2000" dirty="0" smtClean="0">
                <a:solidFill>
                  <a:schemeClr val="tx1"/>
                </a:solidFill>
                <a:latin typeface="Times New Roman" panose="02020603050405020304" pitchFamily="18" charset="0"/>
                <a:cs typeface="Times New Roman" panose="02020603050405020304" pitchFamily="18" charset="0"/>
              </a:rPr>
              <a:t>Goals cannot be vague such as ‘ I want to be successful ’ or ‘ I want to score well in exams.’ Goals must be </a:t>
            </a:r>
            <a:r>
              <a:rPr lang="en-US" sz="2000" b="1" dirty="0" smtClean="0">
                <a:solidFill>
                  <a:schemeClr val="tx1"/>
                </a:solidFill>
                <a:latin typeface="Times New Roman" panose="02020603050405020304" pitchFamily="18" charset="0"/>
                <a:cs typeface="Times New Roman" panose="02020603050405020304" pitchFamily="18" charset="0"/>
              </a:rPr>
              <a:t>SMART.</a:t>
            </a:r>
          </a:p>
          <a:p>
            <a:pPr>
              <a:buFont typeface="Wingdings" panose="05000000000000000000" pitchFamily="2" charset="2"/>
              <a:buChar char="Ø"/>
            </a:pPr>
            <a:r>
              <a:rPr lang="en-US" sz="2000" b="1" dirty="0" smtClean="0">
                <a:solidFill>
                  <a:schemeClr val="tx1"/>
                </a:solidFill>
                <a:latin typeface="Times New Roman" panose="02020603050405020304" pitchFamily="18" charset="0"/>
                <a:cs typeface="Times New Roman" panose="02020603050405020304" pitchFamily="18" charset="0"/>
              </a:rPr>
              <a:t>S – specific - </a:t>
            </a:r>
          </a:p>
          <a:p>
            <a:pPr marL="457200" lvl="1" indent="0">
              <a:buNone/>
            </a:pPr>
            <a:r>
              <a:rPr lang="en-US" sz="2000" dirty="0" smtClean="0">
                <a:solidFill>
                  <a:schemeClr val="tx1"/>
                </a:solidFill>
                <a:latin typeface="Times New Roman" panose="02020603050405020304" pitchFamily="18" charset="0"/>
                <a:cs typeface="Times New Roman" panose="02020603050405020304" pitchFamily="18" charset="0"/>
              </a:rPr>
              <a:t>Goals cannot be mere statements such as ‘ I want better education.’ This is a wishful thinking. However, this becomes a goal when stated that ‘ I will pursue </a:t>
            </a:r>
            <a:r>
              <a:rPr lang="en-US" sz="2000" dirty="0" smtClean="0">
                <a:solidFill>
                  <a:schemeClr val="tx1"/>
                </a:solidFill>
                <a:latin typeface="Times New Roman" panose="02020603050405020304" pitchFamily="18" charset="0"/>
                <a:cs typeface="Times New Roman" panose="02020603050405020304" pitchFamily="18" charset="0"/>
              </a:rPr>
              <a:t>MBA </a:t>
            </a:r>
            <a:r>
              <a:rPr lang="en-US" sz="2000" dirty="0" smtClean="0">
                <a:solidFill>
                  <a:schemeClr val="tx1"/>
                </a:solidFill>
                <a:latin typeface="Times New Roman" panose="02020603050405020304" pitchFamily="18" charset="0"/>
                <a:cs typeface="Times New Roman" panose="02020603050405020304" pitchFamily="18" charset="0"/>
              </a:rPr>
              <a:t>from </a:t>
            </a:r>
            <a:r>
              <a:rPr lang="en-US" sz="2000" dirty="0" err="1" smtClean="0">
                <a:solidFill>
                  <a:schemeClr val="tx1"/>
                </a:solidFill>
                <a:latin typeface="Times New Roman" panose="02020603050405020304" pitchFamily="18" charset="0"/>
                <a:cs typeface="Times New Roman" panose="02020603050405020304" pitchFamily="18" charset="0"/>
              </a:rPr>
              <a:t>iim</a:t>
            </a:r>
            <a:r>
              <a:rPr lang="en-US" sz="2000" dirty="0" smtClean="0">
                <a:solidFill>
                  <a:schemeClr val="tx1"/>
                </a:solidFill>
                <a:latin typeface="Times New Roman" panose="02020603050405020304" pitchFamily="18" charset="0"/>
                <a:cs typeface="Times New Roman" panose="02020603050405020304" pitchFamily="18" charset="0"/>
              </a:rPr>
              <a:t>, Ahmedabad.’</a:t>
            </a:r>
          </a:p>
          <a:p>
            <a:pPr>
              <a:buFont typeface="Wingdings" panose="05000000000000000000" pitchFamily="2" charset="2"/>
              <a:buChar char="Ø"/>
            </a:pPr>
            <a:r>
              <a:rPr lang="en-US" sz="2000" b="1" dirty="0" smtClean="0">
                <a:solidFill>
                  <a:schemeClr val="tx1"/>
                </a:solidFill>
                <a:latin typeface="Times New Roman" panose="02020603050405020304" pitchFamily="18" charset="0"/>
                <a:cs typeface="Times New Roman" panose="02020603050405020304" pitchFamily="18" charset="0"/>
              </a:rPr>
              <a:t>M – measurable </a:t>
            </a:r>
            <a:r>
              <a:rPr lang="en-US" sz="2000" dirty="0" smtClean="0">
                <a:solidFill>
                  <a:schemeClr val="tx1"/>
                </a:solidFill>
                <a:latin typeface="Times New Roman" panose="02020603050405020304" pitchFamily="18" charset="0"/>
                <a:cs typeface="Times New Roman" panose="02020603050405020304" pitchFamily="18" charset="0"/>
              </a:rPr>
              <a:t>–</a:t>
            </a:r>
          </a:p>
          <a:p>
            <a:pPr marL="457200" lvl="1" indent="0">
              <a:buNone/>
            </a:pPr>
            <a:r>
              <a:rPr lang="en-US" sz="2000" dirty="0" smtClean="0">
                <a:solidFill>
                  <a:schemeClr val="tx1"/>
                </a:solidFill>
                <a:latin typeface="Times New Roman" panose="02020603050405020304" pitchFamily="18" charset="0"/>
                <a:cs typeface="Times New Roman" panose="02020603050405020304" pitchFamily="18" charset="0"/>
              </a:rPr>
              <a:t>Goals should be capable of measurement. There must be certain standards against which the performance of goals can be measured.</a:t>
            </a:r>
          </a:p>
          <a:p>
            <a:pPr>
              <a:buFont typeface="Wingdings" panose="05000000000000000000" pitchFamily="2" charset="2"/>
              <a:buChar char="Ø"/>
            </a:pPr>
            <a:r>
              <a:rPr lang="en-US" sz="2000" b="1" dirty="0" smtClean="0">
                <a:solidFill>
                  <a:schemeClr val="tx1"/>
                </a:solidFill>
                <a:latin typeface="Times New Roman" panose="02020603050405020304" pitchFamily="18" charset="0"/>
                <a:cs typeface="Times New Roman" panose="02020603050405020304" pitchFamily="18" charset="0"/>
              </a:rPr>
              <a:t>A – achievable –</a:t>
            </a:r>
          </a:p>
          <a:p>
            <a:pPr marL="457200" lvl="1" indent="0">
              <a:buNone/>
            </a:pPr>
            <a:r>
              <a:rPr lang="en-US" sz="2000" dirty="0" smtClean="0">
                <a:solidFill>
                  <a:schemeClr val="tx1"/>
                </a:solidFill>
                <a:latin typeface="Times New Roman" panose="02020603050405020304" pitchFamily="18" charset="0"/>
                <a:cs typeface="Times New Roman" panose="02020603050405020304" pitchFamily="18" charset="0"/>
              </a:rPr>
              <a:t>Goals must be achievable. They must be neither too high nor too low. They should be challenging.</a:t>
            </a:r>
          </a:p>
        </p:txBody>
      </p:sp>
    </p:spTree>
    <p:extLst>
      <p:ext uri="{BB962C8B-B14F-4D97-AF65-F5344CB8AC3E}">
        <p14:creationId xmlns:p14="http://schemas.microsoft.com/office/powerpoint/2010/main" val="179316909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8E95FCD-7229-4CF7-BF37-820B1A2187E8}"/>
              </a:ext>
            </a:extLst>
          </p:cNvPr>
          <p:cNvSpPr>
            <a:spLocks noGrp="1"/>
          </p:cNvSpPr>
          <p:nvPr>
            <p:ph idx="1"/>
          </p:nvPr>
        </p:nvSpPr>
        <p:spPr>
          <a:xfrm>
            <a:off x="0" y="152400"/>
            <a:ext cx="9144000" cy="6248400"/>
          </a:xfrm>
        </p:spPr>
        <p:txBody>
          <a:bodyPr>
            <a:normAutofit/>
          </a:bodyPr>
          <a:lstStyle/>
          <a:p>
            <a:pPr>
              <a:buFont typeface="Wingdings" panose="05000000000000000000" pitchFamily="2" charset="2"/>
              <a:buChar char="Ø"/>
            </a:pPr>
            <a:r>
              <a:rPr lang="en-US" sz="2000" b="1" dirty="0" smtClean="0">
                <a:solidFill>
                  <a:schemeClr val="tx1"/>
                </a:solidFill>
                <a:latin typeface="Times New Roman" panose="02020603050405020304" pitchFamily="18" charset="0"/>
                <a:cs typeface="Times New Roman" panose="02020603050405020304" pitchFamily="18" charset="0"/>
              </a:rPr>
              <a:t>R – realistic –</a:t>
            </a:r>
          </a:p>
          <a:p>
            <a:pPr marL="457200" lvl="1" indent="0">
              <a:buNone/>
            </a:pPr>
            <a:r>
              <a:rPr lang="en-US" sz="2000" dirty="0" smtClean="0">
                <a:solidFill>
                  <a:schemeClr val="tx1"/>
                </a:solidFill>
                <a:latin typeface="Times New Roman" panose="02020603050405020304" pitchFamily="18" charset="0"/>
                <a:cs typeface="Times New Roman" panose="02020603050405020304" pitchFamily="18" charset="0"/>
              </a:rPr>
              <a:t>Goals must be realistic. Depending upon the person’s skills and abilities, he must set his goals. The goals must not be imaginary and unrealistic.</a:t>
            </a:r>
          </a:p>
          <a:p>
            <a:pPr>
              <a:buFont typeface="Wingdings" panose="05000000000000000000" pitchFamily="2" charset="2"/>
              <a:buChar char="Ø"/>
            </a:pPr>
            <a:r>
              <a:rPr lang="en-US" sz="2000" b="1" dirty="0" smtClean="0">
                <a:solidFill>
                  <a:schemeClr val="tx1"/>
                </a:solidFill>
                <a:latin typeface="Times New Roman" panose="02020603050405020304" pitchFamily="18" charset="0"/>
                <a:cs typeface="Times New Roman" panose="02020603050405020304" pitchFamily="18" charset="0"/>
              </a:rPr>
              <a:t>T – time bound –</a:t>
            </a:r>
          </a:p>
          <a:p>
            <a:pPr marL="457200" lvl="1" indent="0">
              <a:buNone/>
            </a:pPr>
            <a:r>
              <a:rPr lang="en-US" sz="2000" dirty="0" smtClean="0">
                <a:solidFill>
                  <a:schemeClr val="tx1"/>
                </a:solidFill>
                <a:latin typeface="Times New Roman" panose="02020603050405020304" pitchFamily="18" charset="0"/>
                <a:cs typeface="Times New Roman" panose="02020603050405020304" pitchFamily="18" charset="0"/>
              </a:rPr>
              <a:t>Goals should be time bound. The time period should be specified in the achievement of goals. The time frame helps an individual to start and complete the activities so as to achieve the goals on time.</a:t>
            </a:r>
          </a:p>
          <a:p>
            <a:pPr marL="457200" lvl="1" indent="0">
              <a:buNone/>
            </a:pPr>
            <a:endParaRPr lang="en-US" sz="2000"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000" b="1" dirty="0" smtClean="0">
                <a:solidFill>
                  <a:schemeClr val="tx1"/>
                </a:solidFill>
                <a:latin typeface="Times New Roman" panose="02020603050405020304" pitchFamily="18" charset="0"/>
                <a:cs typeface="Times New Roman" panose="02020603050405020304" pitchFamily="18" charset="0"/>
              </a:rPr>
              <a:t>STEPS IN GOAL SETTING </a:t>
            </a:r>
          </a:p>
          <a:p>
            <a:pPr>
              <a:buFont typeface="+mj-lt"/>
              <a:buAutoNum type="arabicPeriod"/>
            </a:pPr>
            <a:r>
              <a:rPr lang="en-IN" sz="2000" b="1" dirty="0" smtClean="0">
                <a:solidFill>
                  <a:schemeClr val="tx1"/>
                </a:solidFill>
                <a:latin typeface="Times New Roman" panose="02020603050405020304" pitchFamily="18" charset="0"/>
                <a:cs typeface="Times New Roman" panose="02020603050405020304" pitchFamily="18" charset="0"/>
              </a:rPr>
              <a:t>Analysis of strengths and weaknesses –</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Before goal setting, a person should identify his/her </a:t>
            </a:r>
            <a:r>
              <a:rPr lang="en-IN" sz="2000" b="1" dirty="0" smtClean="0">
                <a:solidFill>
                  <a:schemeClr val="tx1"/>
                </a:solidFill>
                <a:latin typeface="Times New Roman" panose="02020603050405020304" pitchFamily="18" charset="0"/>
                <a:cs typeface="Times New Roman" panose="02020603050405020304" pitchFamily="18" charset="0"/>
              </a:rPr>
              <a:t>strengths and weaknesses.</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The strengths and weaknesses can be identified by self – appraisal and by getting feedback on him/her from others in respect of various parameters such as self –confidence, communication skills, inter – personal skills, ability to handle pressure, etc.</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22356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D8E6AEC-1325-4B95-B494-31D3EFF142CD}"/>
              </a:ext>
            </a:extLst>
          </p:cNvPr>
          <p:cNvSpPr>
            <a:spLocks noGrp="1"/>
          </p:cNvSpPr>
          <p:nvPr>
            <p:ph idx="1"/>
          </p:nvPr>
        </p:nvSpPr>
        <p:spPr>
          <a:xfrm>
            <a:off x="0" y="152400"/>
            <a:ext cx="9008269" cy="6629400"/>
          </a:xfrm>
        </p:spPr>
        <p:txBody>
          <a:bodyPr>
            <a:normAutofit fontScale="92500" lnSpcReduction="20000"/>
          </a:bodyPr>
          <a:lstStyle/>
          <a:p>
            <a:pPr>
              <a:buAutoNum type="arabicPeriod" startAt="2"/>
            </a:pPr>
            <a:r>
              <a:rPr lang="en-US" b="1" dirty="0" smtClean="0">
                <a:solidFill>
                  <a:schemeClr val="tx1"/>
                </a:solidFill>
                <a:latin typeface="Times New Roman" panose="02020603050405020304" pitchFamily="18" charset="0"/>
                <a:cs typeface="Times New Roman" panose="02020603050405020304" pitchFamily="18" charset="0"/>
              </a:rPr>
              <a:t>Set the goals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After considering the strengths and weaknesses, a person may set the goals.</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The goals must be smart – </a:t>
            </a:r>
            <a:r>
              <a:rPr lang="en-US" b="1" dirty="0" smtClean="0">
                <a:solidFill>
                  <a:schemeClr val="tx1"/>
                </a:solidFill>
                <a:latin typeface="Times New Roman" panose="02020603050405020304" pitchFamily="18" charset="0"/>
                <a:cs typeface="Times New Roman" panose="02020603050405020304" pitchFamily="18" charset="0"/>
              </a:rPr>
              <a:t>specific, measurable, attainable, realistic and time bound.</a:t>
            </a:r>
          </a:p>
          <a:p>
            <a:pPr>
              <a:buFont typeface="Wingdings" panose="05000000000000000000" pitchFamily="2" charset="2"/>
              <a:buChar char="Ø"/>
            </a:pPr>
            <a:endParaRPr lang="en-US" b="1" dirty="0" smtClean="0">
              <a:solidFill>
                <a:schemeClr val="tx1"/>
              </a:solidFill>
              <a:latin typeface="Times New Roman" panose="02020603050405020304" pitchFamily="18" charset="0"/>
              <a:cs typeface="Times New Roman" panose="02020603050405020304" pitchFamily="18" charset="0"/>
            </a:endParaRPr>
          </a:p>
          <a:p>
            <a:pPr>
              <a:buAutoNum type="arabicPeriod" startAt="3"/>
            </a:pPr>
            <a:r>
              <a:rPr lang="en-US" b="1" dirty="0" smtClean="0">
                <a:solidFill>
                  <a:schemeClr val="tx1"/>
                </a:solidFill>
                <a:latin typeface="Times New Roman" panose="02020603050405020304" pitchFamily="18" charset="0"/>
                <a:cs typeface="Times New Roman" panose="02020603050405020304" pitchFamily="18" charset="0"/>
              </a:rPr>
              <a:t>Make a action plan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After setting goals, a person must prepare an action plan to achieve the goals.</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Various time – bound activities must be listed out in plan.</a:t>
            </a:r>
          </a:p>
          <a:p>
            <a:pPr>
              <a:buFont typeface="Wingdings" panose="05000000000000000000"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a:buAutoNum type="arabicPeriod" startAt="4"/>
            </a:pPr>
            <a:r>
              <a:rPr lang="en-US" b="1" dirty="0" smtClean="0">
                <a:solidFill>
                  <a:schemeClr val="tx1"/>
                </a:solidFill>
                <a:latin typeface="Times New Roman" panose="02020603050405020304" pitchFamily="18" charset="0"/>
                <a:cs typeface="Times New Roman" panose="02020603050405020304" pitchFamily="18" charset="0"/>
              </a:rPr>
              <a:t>Implement the plan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The plan must be implemented according to the schedules.</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If required, necessary resources may be arranged to implement the plan.</a:t>
            </a:r>
          </a:p>
          <a:p>
            <a:pPr>
              <a:buFont typeface="Wingdings" panose="05000000000000000000" pitchFamily="2" charset="2"/>
              <a:buChar char="Ø"/>
            </a:pPr>
            <a:endParaRPr lang="en-US" dirty="0" smtClean="0">
              <a:solidFill>
                <a:schemeClr val="tx1"/>
              </a:solidFill>
              <a:latin typeface="Times New Roman" panose="02020603050405020304" pitchFamily="18" charset="0"/>
              <a:cs typeface="Times New Roman" panose="02020603050405020304" pitchFamily="18" charset="0"/>
            </a:endParaRPr>
          </a:p>
          <a:p>
            <a:pPr>
              <a:buAutoNum type="arabicPeriod" startAt="5"/>
            </a:pPr>
            <a:r>
              <a:rPr lang="en-US" b="1" dirty="0" smtClean="0">
                <a:solidFill>
                  <a:schemeClr val="tx1"/>
                </a:solidFill>
                <a:latin typeface="Times New Roman" panose="02020603050405020304" pitchFamily="18" charset="0"/>
                <a:cs typeface="Times New Roman" panose="02020603050405020304" pitchFamily="18" charset="0"/>
              </a:rPr>
              <a:t>Review the performance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The performance must be reviewed periodically.</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The actual performance must be compared with the planned goals or targets.</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If deviations occur, corrective measures need to be taken.</a:t>
            </a:r>
            <a:endParaRPr lang="en-IN"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871011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42AA9B5-FBC3-41DD-9EB5-FD47C582BE12}"/>
              </a:ext>
            </a:extLst>
          </p:cNvPr>
          <p:cNvSpPr>
            <a:spLocks noGrp="1"/>
          </p:cNvSpPr>
          <p:nvPr>
            <p:ph type="title"/>
          </p:nvPr>
        </p:nvSpPr>
        <p:spPr>
          <a:xfrm>
            <a:off x="81674" y="0"/>
            <a:ext cx="6968411" cy="575968"/>
          </a:xfrm>
        </p:spPr>
        <p:txBody>
          <a:bodyPr/>
          <a:lstStyle/>
          <a:p>
            <a:pPr marL="342900" indent="-342900" algn="l">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TYPES OF GOALS</a:t>
            </a:r>
            <a:endParaRPr lang="en-IN" sz="24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2DBBCF4A-A2EC-42E6-9122-C09A08CEB625}"/>
              </a:ext>
            </a:extLst>
          </p:cNvPr>
          <p:cNvSpPr>
            <a:spLocks noGrp="1"/>
          </p:cNvSpPr>
          <p:nvPr>
            <p:ph idx="1"/>
          </p:nvPr>
        </p:nvSpPr>
        <p:spPr>
          <a:xfrm>
            <a:off x="81674" y="575968"/>
            <a:ext cx="8909926" cy="6282032"/>
          </a:xfrm>
        </p:spPr>
        <p:txBody>
          <a:bodyPr>
            <a:noAutofit/>
          </a:bodyPr>
          <a:lstStyle/>
          <a:p>
            <a:pPr marL="385763" indent="-385763">
              <a:buFont typeface="+mj-lt"/>
              <a:buAutoNum type="romanUcPeriod"/>
            </a:pPr>
            <a:r>
              <a:rPr lang="en-US" sz="2000" b="1" dirty="0" smtClean="0">
                <a:solidFill>
                  <a:schemeClr val="tx1"/>
                </a:solidFill>
                <a:latin typeface="Times New Roman" panose="02020603050405020304" pitchFamily="18" charset="0"/>
                <a:cs typeface="Times New Roman" panose="02020603050405020304" pitchFamily="18" charset="0"/>
              </a:rPr>
              <a:t>Goals based on ingredient of success </a:t>
            </a:r>
          </a:p>
          <a:p>
            <a:pPr>
              <a:buFont typeface="+mj-lt"/>
              <a:buAutoNum type="alphaUcPeriod"/>
            </a:pPr>
            <a:r>
              <a:rPr lang="en-US" sz="2000" b="1" dirty="0" smtClean="0">
                <a:solidFill>
                  <a:schemeClr val="tx1"/>
                </a:solidFill>
                <a:latin typeface="Times New Roman" panose="02020603050405020304" pitchFamily="18" charset="0"/>
                <a:cs typeface="Times New Roman" panose="02020603050405020304" pitchFamily="18" charset="0"/>
              </a:rPr>
              <a:t>Physical goals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There are goals that are related to your physical well being and health.</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If you need to loose weight, or improve your physical condition and health in some way, you will need to set these goals.</a:t>
            </a:r>
          </a:p>
          <a:p>
            <a:pPr>
              <a:buFont typeface="Wingdings" panose="05000000000000000000" pitchFamily="2" charset="2"/>
              <a:buChar char="Ø"/>
            </a:pPr>
            <a:endParaRPr lang="en-US" sz="2000" dirty="0" smtClean="0">
              <a:solidFill>
                <a:schemeClr val="tx1"/>
              </a:solidFill>
              <a:latin typeface="Times New Roman" panose="02020603050405020304" pitchFamily="18" charset="0"/>
              <a:cs typeface="Times New Roman" panose="02020603050405020304" pitchFamily="18" charset="0"/>
            </a:endParaRPr>
          </a:p>
          <a:p>
            <a:pPr>
              <a:buAutoNum type="alphaUcPeriod" startAt="2"/>
            </a:pPr>
            <a:r>
              <a:rPr lang="en-US" sz="2000" b="1" dirty="0" smtClean="0">
                <a:solidFill>
                  <a:schemeClr val="tx1"/>
                </a:solidFill>
                <a:latin typeface="Times New Roman" panose="02020603050405020304" pitchFamily="18" charset="0"/>
                <a:cs typeface="Times New Roman" panose="02020603050405020304" pitchFamily="18" charset="0"/>
              </a:rPr>
              <a:t>Career goals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Where do you want to be in your career five years from now, ten years from now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In what position you see yourself and what you will do to reach there, what kind of value addition you will do to your skills, both hard and soft, will fall under career goals.</a:t>
            </a:r>
          </a:p>
          <a:p>
            <a:pPr>
              <a:buFont typeface="Wingdings" panose="05000000000000000000" pitchFamily="2" charset="2"/>
              <a:buChar char="Ø"/>
            </a:pPr>
            <a:endParaRPr lang="en-US" sz="2000" dirty="0" smtClean="0">
              <a:solidFill>
                <a:schemeClr val="tx1"/>
              </a:solidFill>
              <a:latin typeface="Times New Roman" panose="02020603050405020304" pitchFamily="18" charset="0"/>
              <a:cs typeface="Times New Roman" panose="02020603050405020304" pitchFamily="18" charset="0"/>
            </a:endParaRPr>
          </a:p>
          <a:p>
            <a:pPr>
              <a:buAutoNum type="alphaUcPeriod" startAt="3"/>
            </a:pPr>
            <a:r>
              <a:rPr lang="en-US" sz="2000" b="1" dirty="0" smtClean="0">
                <a:solidFill>
                  <a:schemeClr val="tx1"/>
                </a:solidFill>
                <a:latin typeface="Times New Roman" panose="02020603050405020304" pitchFamily="18" charset="0"/>
                <a:cs typeface="Times New Roman" panose="02020603050405020304" pitchFamily="18" charset="0"/>
              </a:rPr>
              <a:t>Financial goals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When are you planning your retirement, what kind of house you want to live in, what kind of car you want to drive, where you want to go on vacation, what kind of education do you want to afford for your children ?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Answer to these will depend on your financial planning, and achievement of your financial goal setting.</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09636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3616674-2319-4CF7-9113-DA620DEF48CD}"/>
              </a:ext>
            </a:extLst>
          </p:cNvPr>
          <p:cNvSpPr>
            <a:spLocks noGrp="1"/>
          </p:cNvSpPr>
          <p:nvPr>
            <p:ph idx="1"/>
          </p:nvPr>
        </p:nvSpPr>
        <p:spPr>
          <a:xfrm>
            <a:off x="0" y="0"/>
            <a:ext cx="9144000" cy="6820469"/>
          </a:xfrm>
        </p:spPr>
        <p:txBody>
          <a:bodyPr>
            <a:noAutofit/>
          </a:bodyPr>
          <a:lstStyle/>
          <a:p>
            <a:pPr>
              <a:buAutoNum type="alphaUcPeriod" startAt="4"/>
            </a:pPr>
            <a:r>
              <a:rPr lang="en-US" sz="2000" b="1" dirty="0" smtClean="0">
                <a:solidFill>
                  <a:schemeClr val="tx1"/>
                </a:solidFill>
                <a:latin typeface="Times New Roman" panose="02020603050405020304" pitchFamily="18" charset="0"/>
                <a:cs typeface="Times New Roman" panose="02020603050405020304" pitchFamily="18" charset="0"/>
              </a:rPr>
              <a:t>Relationships and family goals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Relationships and your family are one of the biggest assets that you may have.</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How will you improve your old friendships, and make the new ones ? what will you do for your spouse, children, parents, greater family, so as to take these relationships to a greater depth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It </a:t>
            </a:r>
            <a:r>
              <a:rPr lang="en-US" sz="2000" dirty="0" smtClean="0">
                <a:solidFill>
                  <a:schemeClr val="tx1"/>
                </a:solidFill>
                <a:latin typeface="Times New Roman" panose="02020603050405020304" pitchFamily="18" charset="0"/>
                <a:cs typeface="Times New Roman" panose="02020603050405020304" pitchFamily="18" charset="0"/>
              </a:rPr>
              <a:t>is </a:t>
            </a:r>
            <a:r>
              <a:rPr lang="en-US" sz="2000" dirty="0" smtClean="0">
                <a:solidFill>
                  <a:schemeClr val="tx1"/>
                </a:solidFill>
                <a:latin typeface="Times New Roman" panose="02020603050405020304" pitchFamily="18" charset="0"/>
                <a:cs typeface="Times New Roman" panose="02020603050405020304" pitchFamily="18" charset="0"/>
              </a:rPr>
              <a:t>worth it to set goals in this area to have a fulfilled life.</a:t>
            </a:r>
          </a:p>
          <a:p>
            <a:pPr>
              <a:buFont typeface="Wingdings" panose="05000000000000000000" pitchFamily="2" charset="2"/>
              <a:buChar char="Ø"/>
            </a:pPr>
            <a:endParaRPr lang="en-US" sz="2000" dirty="0" smtClean="0">
              <a:solidFill>
                <a:schemeClr val="tx1"/>
              </a:solidFill>
              <a:latin typeface="Times New Roman" panose="02020603050405020304" pitchFamily="18" charset="0"/>
              <a:cs typeface="Times New Roman" panose="02020603050405020304" pitchFamily="18" charset="0"/>
            </a:endParaRPr>
          </a:p>
          <a:p>
            <a:pPr>
              <a:buAutoNum type="alphaUcPeriod" startAt="5"/>
            </a:pPr>
            <a:r>
              <a:rPr lang="en-US" sz="2000" b="1" dirty="0" smtClean="0">
                <a:solidFill>
                  <a:schemeClr val="tx1"/>
                </a:solidFill>
                <a:latin typeface="Times New Roman" panose="02020603050405020304" pitchFamily="18" charset="0"/>
                <a:cs typeface="Times New Roman" panose="02020603050405020304" pitchFamily="18" charset="0"/>
              </a:rPr>
              <a:t>Self development and spiritual goals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Set goals for improving your attitude, enjoy better self image, faith etc.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People who are spiritually higher enjoy better self image, better relationships, and more financial success as they have stronger faith.</a:t>
            </a:r>
          </a:p>
          <a:p>
            <a:pPr>
              <a:buAutoNum type="alphaUcPeriod" startAt="6"/>
            </a:pPr>
            <a:r>
              <a:rPr lang="en-US" sz="2000" b="1" dirty="0" smtClean="0">
                <a:solidFill>
                  <a:schemeClr val="tx1"/>
                </a:solidFill>
                <a:latin typeface="Times New Roman" panose="02020603050405020304" pitchFamily="18" charset="0"/>
                <a:cs typeface="Times New Roman" panose="02020603050405020304" pitchFamily="18" charset="0"/>
              </a:rPr>
              <a:t>Pleasure goals –</a:t>
            </a:r>
            <a:endParaRPr lang="en-IN" sz="2000" b="1"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Set goals for your enjoyment and how you are going to spend time for yourself.</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Goals must be set for entertainment, learning new art or for taking up new hobbies.</a:t>
            </a:r>
          </a:p>
          <a:p>
            <a:pPr>
              <a:buAutoNum type="alphaUcPeriod" startAt="7"/>
            </a:pPr>
            <a:r>
              <a:rPr lang="en-US" sz="2000" b="1" dirty="0" smtClean="0">
                <a:solidFill>
                  <a:schemeClr val="tx1"/>
                </a:solidFill>
                <a:latin typeface="Times New Roman" panose="02020603050405020304" pitchFamily="18" charset="0"/>
                <a:cs typeface="Times New Roman" panose="02020603050405020304" pitchFamily="18" charset="0"/>
              </a:rPr>
              <a:t>Social goals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As a human being it is your responsibility to give back to society more than what you receive from it.</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Any goals set for this purpose are social goals.</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0549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9917AAAC-06FC-41FF-BB2F-D4D958F6C62F}"/>
              </a:ext>
            </a:extLst>
          </p:cNvPr>
          <p:cNvSpPr>
            <a:spLocks noGrp="1"/>
          </p:cNvSpPr>
          <p:nvPr>
            <p:ph idx="1"/>
          </p:nvPr>
        </p:nvSpPr>
        <p:spPr>
          <a:xfrm>
            <a:off x="76200" y="304800"/>
            <a:ext cx="8991600" cy="4503239"/>
          </a:xfrm>
        </p:spPr>
        <p:txBody>
          <a:bodyPr>
            <a:normAutofit/>
          </a:bodyPr>
          <a:lstStyle/>
          <a:p>
            <a:pPr marL="385763" indent="-385763">
              <a:buAutoNum type="romanUcPeriod" startAt="2"/>
            </a:pPr>
            <a:r>
              <a:rPr lang="en-US" sz="2000" b="1" dirty="0" smtClean="0">
                <a:solidFill>
                  <a:schemeClr val="tx1"/>
                </a:solidFill>
                <a:latin typeface="Times New Roman" panose="02020603050405020304" pitchFamily="18" charset="0"/>
                <a:cs typeface="Times New Roman" panose="02020603050405020304" pitchFamily="18" charset="0"/>
              </a:rPr>
              <a:t>Goals on the basis of duration –</a:t>
            </a:r>
          </a:p>
          <a:p>
            <a:pPr>
              <a:buFont typeface="+mj-lt"/>
              <a:buAutoNum type="alphaUcPeriod"/>
            </a:pPr>
            <a:r>
              <a:rPr lang="en-IN" sz="2000" b="1" dirty="0" smtClean="0">
                <a:solidFill>
                  <a:schemeClr val="tx1"/>
                </a:solidFill>
                <a:latin typeface="Times New Roman" panose="02020603050405020304" pitchFamily="18" charset="0"/>
                <a:cs typeface="Times New Roman" panose="02020603050405020304" pitchFamily="18" charset="0"/>
              </a:rPr>
              <a:t>Short – term goals  </a:t>
            </a:r>
            <a:r>
              <a:rPr lang="en-IN" sz="2000" dirty="0" smtClean="0">
                <a:solidFill>
                  <a:schemeClr val="tx1"/>
                </a:solidFill>
                <a:latin typeface="Times New Roman" panose="02020603050405020304" pitchFamily="18" charset="0"/>
                <a:cs typeface="Times New Roman" panose="02020603050405020304" pitchFamily="18" charset="0"/>
              </a:rPr>
              <a:t>are those that usually deal with current activities, which we can apply on a daily basis. Such goals can be achieved in a week or less, or any period of </a:t>
            </a:r>
            <a:r>
              <a:rPr lang="en-IN" sz="2000" b="1" dirty="0" smtClean="0">
                <a:solidFill>
                  <a:schemeClr val="tx1"/>
                </a:solidFill>
                <a:latin typeface="Times New Roman" panose="02020603050405020304" pitchFamily="18" charset="0"/>
                <a:cs typeface="Times New Roman" panose="02020603050405020304" pitchFamily="18" charset="0"/>
              </a:rPr>
              <a:t>less than 1 year.</a:t>
            </a:r>
          </a:p>
          <a:p>
            <a:pPr>
              <a:buFont typeface="+mj-lt"/>
              <a:buAutoNum type="alphaUcPeriod"/>
            </a:pPr>
            <a:endParaRPr lang="en-IN" sz="2000" dirty="0" smtClean="0">
              <a:solidFill>
                <a:schemeClr val="tx1"/>
              </a:solidFill>
              <a:latin typeface="Times New Roman" panose="02020603050405020304" pitchFamily="18" charset="0"/>
              <a:cs typeface="Times New Roman" panose="02020603050405020304" pitchFamily="18" charset="0"/>
            </a:endParaRPr>
          </a:p>
          <a:p>
            <a:pPr>
              <a:buFont typeface="+mj-lt"/>
              <a:buAutoNum type="alphaUcPeriod"/>
            </a:pPr>
            <a:r>
              <a:rPr lang="en-IN" sz="2000" b="1" dirty="0" smtClean="0">
                <a:solidFill>
                  <a:schemeClr val="tx1"/>
                </a:solidFill>
                <a:latin typeface="Times New Roman" panose="02020603050405020304" pitchFamily="18" charset="0"/>
                <a:cs typeface="Times New Roman" panose="02020603050405020304" pitchFamily="18" charset="0"/>
              </a:rPr>
              <a:t>Medium – term goals </a:t>
            </a:r>
            <a:r>
              <a:rPr lang="en-IN" sz="2000" dirty="0" smtClean="0">
                <a:solidFill>
                  <a:schemeClr val="tx1"/>
                </a:solidFill>
                <a:latin typeface="Times New Roman" panose="02020603050405020304" pitchFamily="18" charset="0"/>
                <a:cs typeface="Times New Roman" panose="02020603050405020304" pitchFamily="18" charset="0"/>
              </a:rPr>
              <a:t>build on the foundation of the short term goals.</a:t>
            </a:r>
          </a:p>
          <a:p>
            <a:pPr marL="0" indent="0">
              <a:buNone/>
            </a:pPr>
            <a:r>
              <a:rPr lang="en-IN" sz="2000" dirty="0" smtClean="0">
                <a:solidFill>
                  <a:schemeClr val="tx1"/>
                </a:solidFill>
                <a:latin typeface="Times New Roman" panose="02020603050405020304" pitchFamily="18" charset="0"/>
                <a:cs typeface="Times New Roman" panose="02020603050405020304" pitchFamily="18" charset="0"/>
              </a:rPr>
              <a:t> The medium term goals range from </a:t>
            </a:r>
            <a:r>
              <a:rPr lang="en-IN" sz="2000" b="1" dirty="0" smtClean="0">
                <a:solidFill>
                  <a:schemeClr val="tx1"/>
                </a:solidFill>
                <a:latin typeface="Times New Roman" panose="02020603050405020304" pitchFamily="18" charset="0"/>
                <a:cs typeface="Times New Roman" panose="02020603050405020304" pitchFamily="18" charset="0"/>
              </a:rPr>
              <a:t>1 year to 3 year.</a:t>
            </a:r>
          </a:p>
          <a:p>
            <a:pPr marL="0" indent="0">
              <a:buNone/>
            </a:pPr>
            <a:endParaRPr lang="en-IN" sz="2000" dirty="0" smtClean="0">
              <a:solidFill>
                <a:schemeClr val="tx1"/>
              </a:solidFill>
              <a:latin typeface="Times New Roman" panose="02020603050405020304" pitchFamily="18" charset="0"/>
              <a:cs typeface="Times New Roman" panose="02020603050405020304" pitchFamily="18" charset="0"/>
            </a:endParaRPr>
          </a:p>
          <a:p>
            <a:pPr>
              <a:buFont typeface="+mj-lt"/>
              <a:buAutoNum type="alphaUcPeriod"/>
            </a:pPr>
            <a:r>
              <a:rPr lang="en-IN" sz="2000" b="1" dirty="0" smtClean="0">
                <a:solidFill>
                  <a:schemeClr val="tx1"/>
                </a:solidFill>
                <a:latin typeface="Times New Roman" panose="02020603050405020304" pitchFamily="18" charset="0"/>
                <a:cs typeface="Times New Roman" panose="02020603050405020304" pitchFamily="18" charset="0"/>
              </a:rPr>
              <a:t>Long – term goals </a:t>
            </a:r>
            <a:r>
              <a:rPr lang="en-IN" sz="2000" dirty="0" smtClean="0">
                <a:solidFill>
                  <a:schemeClr val="tx1"/>
                </a:solidFill>
                <a:latin typeface="Times New Roman" panose="02020603050405020304" pitchFamily="18" charset="0"/>
                <a:cs typeface="Times New Roman" panose="02020603050405020304" pitchFamily="18" charset="0"/>
              </a:rPr>
              <a:t>must be consistent with short term and medium term goals. The period of long term goals can range from </a:t>
            </a:r>
            <a:r>
              <a:rPr lang="en-IN" sz="2000" b="1" dirty="0" smtClean="0">
                <a:solidFill>
                  <a:schemeClr val="tx1"/>
                </a:solidFill>
                <a:latin typeface="Times New Roman" panose="02020603050405020304" pitchFamily="18" charset="0"/>
                <a:cs typeface="Times New Roman" panose="02020603050405020304" pitchFamily="18" charset="0"/>
              </a:rPr>
              <a:t>3 years to 5 years or even more.</a:t>
            </a:r>
            <a:endParaRPr lang="en-IN"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932884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7F7DC3-AE5C-4585-A72A-AB0DA63859E6}"/>
              </a:ext>
            </a:extLst>
          </p:cNvPr>
          <p:cNvSpPr>
            <a:spLocks noGrp="1"/>
          </p:cNvSpPr>
          <p:nvPr>
            <p:ph type="title"/>
          </p:nvPr>
        </p:nvSpPr>
        <p:spPr>
          <a:xfrm>
            <a:off x="0" y="152400"/>
            <a:ext cx="6968411" cy="453886"/>
          </a:xfrm>
        </p:spPr>
        <p:txBody>
          <a:bodyPr/>
          <a:lstStyle/>
          <a:p>
            <a:pPr marL="457200" indent="-457200" algn="l">
              <a:buFont typeface="Wingdings" panose="05000000000000000000" pitchFamily="2" charset="2"/>
              <a:buChar char="v"/>
            </a:pPr>
            <a:r>
              <a:rPr lang="en-US" sz="3200" b="1" dirty="0">
                <a:solidFill>
                  <a:schemeClr val="tx1"/>
                </a:solidFill>
                <a:effectLst/>
                <a:latin typeface="Times New Roman" panose="02020603050405020304" pitchFamily="18" charset="0"/>
                <a:cs typeface="Times New Roman" panose="02020603050405020304" pitchFamily="18" charset="0"/>
              </a:rPr>
              <a:t>SOFT SKILLS</a:t>
            </a:r>
            <a:endParaRPr lang="en-IN" sz="3200" b="1" dirty="0">
              <a:solidFill>
                <a:schemeClr val="tx1"/>
              </a:solidFill>
              <a:effectLst/>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68E45970-35A4-43A3-85D9-B1DFD343BA49}"/>
              </a:ext>
            </a:extLst>
          </p:cNvPr>
          <p:cNvSpPr>
            <a:spLocks noGrp="1"/>
          </p:cNvSpPr>
          <p:nvPr>
            <p:ph idx="1"/>
          </p:nvPr>
        </p:nvSpPr>
        <p:spPr>
          <a:xfrm>
            <a:off x="0" y="488103"/>
            <a:ext cx="8993981" cy="6321090"/>
          </a:xfrm>
        </p:spPr>
        <p:txBody>
          <a:bodyPr>
            <a:no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Meaning : </a:t>
            </a:r>
          </a:p>
          <a:p>
            <a:pPr>
              <a:buFont typeface="Wingdings" panose="05000000000000000000" pitchFamily="2" charset="2"/>
              <a:buChar char="§"/>
            </a:pPr>
            <a:r>
              <a:rPr lang="en-US" sz="2000" dirty="0" smtClean="0">
                <a:solidFill>
                  <a:schemeClr val="tx1"/>
                </a:solidFill>
                <a:latin typeface="Times New Roman" panose="02020603050405020304" pitchFamily="18" charset="0"/>
                <a:cs typeface="Times New Roman" panose="02020603050405020304" pitchFamily="18" charset="0"/>
              </a:rPr>
              <a:t>Soft skills relate to one’s attitude and intuitions.</a:t>
            </a:r>
          </a:p>
          <a:p>
            <a:pPr>
              <a:buFont typeface="Wingdings" panose="05000000000000000000" pitchFamily="2" charset="2"/>
              <a:buChar char="§"/>
            </a:pPr>
            <a:r>
              <a:rPr lang="en-US" sz="2000" dirty="0" smtClean="0">
                <a:solidFill>
                  <a:schemeClr val="tx1"/>
                </a:solidFill>
                <a:latin typeface="Times New Roman" panose="02020603050405020304" pitchFamily="18" charset="0"/>
                <a:cs typeface="Times New Roman" panose="02020603050405020304" pitchFamily="18" charset="0"/>
              </a:rPr>
              <a:t>Soft skills have more to do with who people are, rather than what they know.</a:t>
            </a:r>
          </a:p>
          <a:p>
            <a:pPr>
              <a:buFont typeface="Wingdings" panose="05000000000000000000" pitchFamily="2" charset="2"/>
              <a:buChar char="§"/>
            </a:pPr>
            <a:r>
              <a:rPr lang="en-US" sz="2000" dirty="0" smtClean="0">
                <a:solidFill>
                  <a:schemeClr val="tx1"/>
                </a:solidFill>
                <a:latin typeface="Times New Roman" panose="02020603050405020304" pitchFamily="18" charset="0"/>
                <a:cs typeface="Times New Roman" panose="02020603050405020304" pitchFamily="18" charset="0"/>
              </a:rPr>
              <a:t>They encompass the character traits that decide and define part of individual’s personality.</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According to the </a:t>
            </a:r>
            <a:r>
              <a:rPr lang="en-US" sz="2000" b="1" dirty="0" smtClean="0">
                <a:solidFill>
                  <a:schemeClr val="tx1"/>
                </a:solidFill>
                <a:latin typeface="Times New Roman" panose="02020603050405020304" pitchFamily="18" charset="0"/>
                <a:cs typeface="Times New Roman" panose="02020603050405020304" pitchFamily="18" charset="0"/>
              </a:rPr>
              <a:t>Collins English dictionary</a:t>
            </a:r>
            <a:r>
              <a:rPr lang="en-US" sz="2000" dirty="0" smtClean="0">
                <a:solidFill>
                  <a:schemeClr val="tx1"/>
                </a:solidFill>
                <a:latin typeface="Times New Roman" panose="02020603050405020304" pitchFamily="18" charset="0"/>
                <a:cs typeface="Times New Roman" panose="02020603050405020304" pitchFamily="18" charset="0"/>
              </a:rPr>
              <a:t>, soft skills can be defined as –</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desirable qualities for certain forms of employment that do nor depend on acquired knowledge, they include common sense, the ability to deal with people, and a positive flexible attitude.’</a:t>
            </a:r>
          </a:p>
          <a:p>
            <a:pPr marL="0" indent="0">
              <a:buNone/>
            </a:pPr>
            <a:endParaRPr lang="en-US" sz="2000" b="1"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000" b="1" dirty="0" smtClean="0">
                <a:solidFill>
                  <a:schemeClr val="tx1"/>
                </a:solidFill>
                <a:latin typeface="Times New Roman" panose="02020603050405020304" pitchFamily="18" charset="0"/>
                <a:cs typeface="Times New Roman" panose="02020603050405020304" pitchFamily="18" charset="0"/>
              </a:rPr>
              <a:t>The components of soft skills are </a:t>
            </a:r>
          </a:p>
          <a:p>
            <a:pPr>
              <a:buFont typeface="+mj-lt"/>
              <a:buAutoNum type="arabicPeriod"/>
            </a:pPr>
            <a:r>
              <a:rPr lang="en-US" sz="2000" b="1" dirty="0" smtClean="0">
                <a:solidFill>
                  <a:schemeClr val="tx1"/>
                </a:solidFill>
                <a:latin typeface="Times New Roman" panose="02020603050405020304" pitchFamily="18" charset="0"/>
                <a:cs typeface="Times New Roman" panose="02020603050405020304" pitchFamily="18" charset="0"/>
              </a:rPr>
              <a:t>Communication skills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Employees should have good communication skills, which includes –</a:t>
            </a:r>
          </a:p>
          <a:p>
            <a:pPr marL="342900" lvl="1" indent="0">
              <a:buNone/>
            </a:pPr>
            <a:r>
              <a:rPr lang="en-US" sz="2000" b="1" dirty="0" smtClean="0">
                <a:solidFill>
                  <a:schemeClr val="tx1"/>
                </a:solidFill>
                <a:latin typeface="Times New Roman" panose="02020603050405020304" pitchFamily="18" charset="0"/>
                <a:cs typeface="Times New Roman" panose="02020603050405020304" pitchFamily="18" charset="0"/>
              </a:rPr>
              <a:t>Speaking skills            </a:t>
            </a:r>
          </a:p>
          <a:p>
            <a:pPr marL="342900" lvl="1" indent="0">
              <a:buNone/>
            </a:pPr>
            <a:r>
              <a:rPr lang="en-US" sz="2000" b="1" dirty="0" smtClean="0">
                <a:solidFill>
                  <a:schemeClr val="tx1"/>
                </a:solidFill>
                <a:latin typeface="Times New Roman" panose="02020603050405020304" pitchFamily="18" charset="0"/>
                <a:cs typeface="Times New Roman" panose="02020603050405020304" pitchFamily="18" charset="0"/>
              </a:rPr>
              <a:t>presentation skills              </a:t>
            </a:r>
          </a:p>
          <a:p>
            <a:pPr marL="342900" lvl="1" indent="0">
              <a:buNone/>
            </a:pPr>
            <a:r>
              <a:rPr lang="en-US" sz="2000" b="1" dirty="0" smtClean="0">
                <a:solidFill>
                  <a:schemeClr val="tx1"/>
                </a:solidFill>
                <a:latin typeface="Times New Roman" panose="02020603050405020304" pitchFamily="18" charset="0"/>
                <a:cs typeface="Times New Roman" panose="02020603050405020304" pitchFamily="18" charset="0"/>
              </a:rPr>
              <a:t>comprehension skills</a:t>
            </a:r>
          </a:p>
          <a:p>
            <a:pPr marL="342900" lvl="1" indent="0">
              <a:buNone/>
            </a:pPr>
            <a:r>
              <a:rPr lang="en-US" sz="2000" b="1" dirty="0" smtClean="0">
                <a:solidFill>
                  <a:schemeClr val="tx1"/>
                </a:solidFill>
                <a:latin typeface="Times New Roman" panose="02020603050405020304" pitchFamily="18" charset="0"/>
                <a:cs typeface="Times New Roman" panose="02020603050405020304" pitchFamily="18" charset="0"/>
              </a:rPr>
              <a:t>Writing skills                  </a:t>
            </a:r>
          </a:p>
          <a:p>
            <a:pPr marL="342900" lvl="1" indent="0">
              <a:buNone/>
            </a:pPr>
            <a:r>
              <a:rPr lang="en-US" sz="2000" b="1" dirty="0" smtClean="0">
                <a:solidFill>
                  <a:schemeClr val="tx1"/>
                </a:solidFill>
                <a:latin typeface="Times New Roman" panose="02020603050405020304" pitchFamily="18" charset="0"/>
                <a:cs typeface="Times New Roman" panose="02020603050405020304" pitchFamily="18" charset="0"/>
              </a:rPr>
              <a:t>listening skills </a:t>
            </a:r>
            <a:endParaRPr lang="en-IN"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141237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F00CF9FA-5521-4146-BDD0-4E235F834CFF}"/>
              </a:ext>
            </a:extLst>
          </p:cNvPr>
          <p:cNvSpPr>
            <a:spLocks noGrp="1"/>
          </p:cNvSpPr>
          <p:nvPr>
            <p:ph idx="1"/>
          </p:nvPr>
        </p:nvSpPr>
        <p:spPr>
          <a:xfrm>
            <a:off x="27296" y="152400"/>
            <a:ext cx="9116704" cy="6705600"/>
          </a:xfrm>
        </p:spPr>
        <p:txBody>
          <a:bodyPr>
            <a:noAutofit/>
          </a:bodyPr>
          <a:lstStyle/>
          <a:p>
            <a:pPr>
              <a:buAutoNum type="arabicPeriod" startAt="2"/>
            </a:pPr>
            <a:r>
              <a:rPr lang="en-US" sz="2000" b="1" dirty="0" smtClean="0">
                <a:solidFill>
                  <a:schemeClr val="tx1"/>
                </a:solidFill>
                <a:latin typeface="Times New Roman" panose="02020603050405020304" pitchFamily="18" charset="0"/>
                <a:cs typeface="Times New Roman" panose="02020603050405020304" pitchFamily="18" charset="0"/>
              </a:rPr>
              <a:t>Courtesy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Employees should be courteous in dealing with people.</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They should possess right manners and etiquettes while handling people and projects.</a:t>
            </a:r>
          </a:p>
          <a:p>
            <a:pPr>
              <a:buAutoNum type="arabicPeriod" startAt="3"/>
            </a:pPr>
            <a:r>
              <a:rPr lang="en-US" sz="2000" b="1" dirty="0" smtClean="0">
                <a:solidFill>
                  <a:schemeClr val="tx1"/>
                </a:solidFill>
                <a:latin typeface="Times New Roman" panose="02020603050405020304" pitchFamily="18" charset="0"/>
                <a:cs typeface="Times New Roman" panose="02020603050405020304" pitchFamily="18" charset="0"/>
              </a:rPr>
              <a:t>Flexibility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Employees must be open to any organizational changes and should be willing to accept and adjust to the changes.</a:t>
            </a:r>
          </a:p>
          <a:p>
            <a:pPr>
              <a:buAutoNum type="arabicPeriod" startAt="4"/>
            </a:pPr>
            <a:r>
              <a:rPr lang="en-US" sz="2000" b="1" dirty="0" smtClean="0">
                <a:solidFill>
                  <a:schemeClr val="tx1"/>
                </a:solidFill>
                <a:latin typeface="Times New Roman" panose="02020603050405020304" pitchFamily="18" charset="0"/>
                <a:cs typeface="Times New Roman" panose="02020603050405020304" pitchFamily="18" charset="0"/>
              </a:rPr>
              <a:t>Integrity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Employees should follow business ethics.</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 They should be honest and must have high moral values. They should give primary importance to organizational interest and then to their personal interest.</a:t>
            </a:r>
          </a:p>
          <a:p>
            <a:pPr>
              <a:buAutoNum type="arabicPeriod" startAt="5"/>
            </a:pPr>
            <a:r>
              <a:rPr lang="en-US" sz="2000" b="1" dirty="0" smtClean="0">
                <a:solidFill>
                  <a:schemeClr val="tx1"/>
                </a:solidFill>
                <a:latin typeface="Times New Roman" panose="02020603050405020304" pitchFamily="18" charset="0"/>
                <a:cs typeface="Times New Roman" panose="02020603050405020304" pitchFamily="18" charset="0"/>
              </a:rPr>
              <a:t>Interpersonal skills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Soft skills include interpersonal skills. Employees should have good interpersonal skills, such as –</a:t>
            </a:r>
          </a:p>
          <a:p>
            <a:r>
              <a:rPr lang="en-US" sz="2000" dirty="0" smtClean="0">
                <a:solidFill>
                  <a:schemeClr val="tx1"/>
                </a:solidFill>
                <a:latin typeface="Times New Roman" panose="02020603050405020304" pitchFamily="18" charset="0"/>
                <a:cs typeface="Times New Roman" panose="02020603050405020304" pitchFamily="18" charset="0"/>
              </a:rPr>
              <a:t>Social skills </a:t>
            </a:r>
          </a:p>
          <a:p>
            <a:r>
              <a:rPr lang="en-US" sz="2000" dirty="0" smtClean="0">
                <a:solidFill>
                  <a:schemeClr val="tx1"/>
                </a:solidFill>
                <a:latin typeface="Times New Roman" panose="02020603050405020304" pitchFamily="18" charset="0"/>
                <a:cs typeface="Times New Roman" panose="02020603050405020304" pitchFamily="18" charset="0"/>
              </a:rPr>
              <a:t>Empathy</a:t>
            </a:r>
          </a:p>
          <a:p>
            <a:r>
              <a:rPr lang="en-US" sz="2000" dirty="0" smtClean="0">
                <a:solidFill>
                  <a:schemeClr val="tx1"/>
                </a:solidFill>
                <a:latin typeface="Times New Roman" panose="02020603050405020304" pitchFamily="18" charset="0"/>
                <a:cs typeface="Times New Roman" panose="02020603050405020304" pitchFamily="18" charset="0"/>
              </a:rPr>
              <a:t>Self – management skills, etc.</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793800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C354AD2-3240-40F5-B1F3-E886F1092B20}"/>
              </a:ext>
            </a:extLst>
          </p:cNvPr>
          <p:cNvSpPr>
            <a:spLocks noGrp="1"/>
          </p:cNvSpPr>
          <p:nvPr>
            <p:ph idx="1"/>
          </p:nvPr>
        </p:nvSpPr>
        <p:spPr>
          <a:xfrm>
            <a:off x="-36394" y="15922"/>
            <a:ext cx="9067800" cy="6842078"/>
          </a:xfrm>
        </p:spPr>
        <p:txBody>
          <a:bodyPr>
            <a:noAutofit/>
          </a:bodyPr>
          <a:lstStyle/>
          <a:p>
            <a:pPr>
              <a:buAutoNum type="arabicPeriod" startAt="6"/>
            </a:pPr>
            <a:r>
              <a:rPr lang="en-US" sz="2000" b="1" dirty="0" smtClean="0">
                <a:solidFill>
                  <a:schemeClr val="tx1"/>
                </a:solidFill>
                <a:latin typeface="Times New Roman" panose="02020603050405020304" pitchFamily="18" charset="0"/>
                <a:cs typeface="Times New Roman" panose="02020603050405020304" pitchFamily="18" charset="0"/>
              </a:rPr>
              <a:t>Team work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Employees should be willing to work in teams.</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They should support and co –operate with one another.</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They should get along with team members and also with members other than the team.</a:t>
            </a:r>
          </a:p>
          <a:p>
            <a:pPr>
              <a:buAutoNum type="arabicPeriod" startAt="7"/>
            </a:pPr>
            <a:r>
              <a:rPr lang="en-US" sz="2000" b="1" dirty="0" smtClean="0">
                <a:solidFill>
                  <a:schemeClr val="tx1"/>
                </a:solidFill>
                <a:latin typeface="Times New Roman" panose="02020603050405020304" pitchFamily="18" charset="0"/>
                <a:cs typeface="Times New Roman" panose="02020603050405020304" pitchFamily="18" charset="0"/>
              </a:rPr>
              <a:t>Work Ethic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Employees should have good work ethic. This includes –</a:t>
            </a:r>
          </a:p>
          <a:p>
            <a:pPr lvl="1"/>
            <a:r>
              <a:rPr lang="en-US" sz="2000" dirty="0" smtClean="0">
                <a:solidFill>
                  <a:schemeClr val="tx1"/>
                </a:solidFill>
                <a:latin typeface="Times New Roman" panose="02020603050405020304" pitchFamily="18" charset="0"/>
                <a:cs typeface="Times New Roman" panose="02020603050405020304" pitchFamily="18" charset="0"/>
              </a:rPr>
              <a:t>Willingness to work</a:t>
            </a:r>
          </a:p>
          <a:p>
            <a:pPr lvl="1"/>
            <a:r>
              <a:rPr lang="en-US" sz="2000" dirty="0" smtClean="0">
                <a:solidFill>
                  <a:schemeClr val="tx1"/>
                </a:solidFill>
                <a:latin typeface="Times New Roman" panose="02020603050405020304" pitchFamily="18" charset="0"/>
                <a:cs typeface="Times New Roman" panose="02020603050405020304" pitchFamily="18" charset="0"/>
              </a:rPr>
              <a:t>Loyalty</a:t>
            </a:r>
          </a:p>
          <a:p>
            <a:pPr lvl="1"/>
            <a:r>
              <a:rPr lang="en-US" sz="2000" dirty="0" smtClean="0">
                <a:solidFill>
                  <a:schemeClr val="tx1"/>
                </a:solidFill>
                <a:latin typeface="Times New Roman" panose="02020603050405020304" pitchFamily="18" charset="0"/>
                <a:cs typeface="Times New Roman" panose="02020603050405020304" pitchFamily="18" charset="0"/>
              </a:rPr>
              <a:t>Regularity and punctuality to work, etc.</a:t>
            </a:r>
          </a:p>
          <a:p>
            <a:pPr>
              <a:buAutoNum type="arabicPeriod" startAt="8"/>
            </a:pPr>
            <a:r>
              <a:rPr lang="en-US" sz="2000" b="1" dirty="0" smtClean="0">
                <a:solidFill>
                  <a:schemeClr val="tx1"/>
                </a:solidFill>
                <a:latin typeface="Times New Roman" panose="02020603050405020304" pitchFamily="18" charset="0"/>
                <a:cs typeface="Times New Roman" panose="02020603050405020304" pitchFamily="18" charset="0"/>
              </a:rPr>
              <a:t>Leadership skills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Soft skills also include leadership skills.</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Leadership skill refers to having superior knowledge and skills than that of the subordinates. It is an ability to lead, direct, and motivate the subordinates to achieve the goals.</a:t>
            </a:r>
          </a:p>
          <a:p>
            <a:r>
              <a:rPr lang="en-US" sz="2000" dirty="0" smtClean="0">
                <a:solidFill>
                  <a:schemeClr val="tx1"/>
                </a:solidFill>
                <a:latin typeface="Times New Roman" panose="02020603050405020304" pitchFamily="18" charset="0"/>
                <a:cs typeface="Times New Roman" panose="02020603050405020304" pitchFamily="18" charset="0"/>
              </a:rPr>
              <a:t>Other components of soft skills are –</a:t>
            </a:r>
          </a:p>
          <a:p>
            <a:pPr marL="642938" lvl="1" indent="-300038">
              <a:buFont typeface="+mj-lt"/>
              <a:buAutoNum type="romanLcPeriod"/>
            </a:pPr>
            <a:r>
              <a:rPr lang="en-US" sz="2000" dirty="0" smtClean="0">
                <a:solidFill>
                  <a:schemeClr val="tx1"/>
                </a:solidFill>
                <a:latin typeface="Times New Roman" panose="02020603050405020304" pitchFamily="18" charset="0"/>
                <a:cs typeface="Times New Roman" panose="02020603050405020304" pitchFamily="18" charset="0"/>
              </a:rPr>
              <a:t>Positive attitude</a:t>
            </a:r>
          </a:p>
          <a:p>
            <a:pPr marL="642938" lvl="1" indent="-300038">
              <a:buFont typeface="+mj-lt"/>
              <a:buAutoNum type="romanLcPeriod"/>
            </a:pPr>
            <a:r>
              <a:rPr lang="en-US" sz="2000" dirty="0" smtClean="0">
                <a:solidFill>
                  <a:schemeClr val="tx1"/>
                </a:solidFill>
                <a:latin typeface="Times New Roman" panose="02020603050405020304" pitchFamily="18" charset="0"/>
                <a:cs typeface="Times New Roman" panose="02020603050405020304" pitchFamily="18" charset="0"/>
              </a:rPr>
              <a:t>Responsibility</a:t>
            </a:r>
          </a:p>
          <a:p>
            <a:pPr marL="642938" lvl="1" indent="-300038">
              <a:buFont typeface="+mj-lt"/>
              <a:buAutoNum type="romanLcPeriod"/>
            </a:pPr>
            <a:r>
              <a:rPr lang="en-US" sz="2000" dirty="0" smtClean="0">
                <a:solidFill>
                  <a:schemeClr val="tx1"/>
                </a:solidFill>
                <a:latin typeface="Times New Roman" panose="02020603050405020304" pitchFamily="18" charset="0"/>
                <a:cs typeface="Times New Roman" panose="02020603050405020304" pitchFamily="18" charset="0"/>
              </a:rPr>
              <a:t>Professionalism, etc.</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856875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97EDFA7-7303-42B9-99E7-91A498E072FF}"/>
              </a:ext>
            </a:extLst>
          </p:cNvPr>
          <p:cNvSpPr>
            <a:spLocks noGrp="1"/>
          </p:cNvSpPr>
          <p:nvPr>
            <p:ph type="title"/>
          </p:nvPr>
        </p:nvSpPr>
        <p:spPr>
          <a:xfrm>
            <a:off x="50006" y="152400"/>
            <a:ext cx="6308805" cy="446742"/>
          </a:xfrm>
        </p:spPr>
        <p:txBody>
          <a:bodyPr/>
          <a:lstStyle/>
          <a:p>
            <a:pPr marL="457200" indent="-457200" algn="l">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INTERPERSONAL SKILLS</a:t>
            </a:r>
            <a:endParaRPr lang="en-IN" sz="32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DE94210A-8F9F-4EDE-932B-1DA101A7C74F}"/>
              </a:ext>
            </a:extLst>
          </p:cNvPr>
          <p:cNvSpPr>
            <a:spLocks noGrp="1"/>
          </p:cNvSpPr>
          <p:nvPr>
            <p:ph idx="1"/>
          </p:nvPr>
        </p:nvSpPr>
        <p:spPr>
          <a:xfrm>
            <a:off x="0" y="685800"/>
            <a:ext cx="9029700" cy="6172200"/>
          </a:xfrm>
        </p:spPr>
        <p:txBody>
          <a:bodyPr>
            <a:normAutofit/>
          </a:bodyPr>
          <a:lstStyle/>
          <a:p>
            <a:r>
              <a:rPr lang="en-US" sz="2000" dirty="0" smtClean="0">
                <a:solidFill>
                  <a:schemeClr val="tx1"/>
                </a:solidFill>
                <a:latin typeface="Times New Roman" panose="02020603050405020304" pitchFamily="18" charset="0"/>
                <a:cs typeface="Times New Roman" panose="02020603050405020304" pitchFamily="18" charset="0"/>
              </a:rPr>
              <a:t>Interpersonal skills are also called as people skills or human skills.</a:t>
            </a:r>
          </a:p>
          <a:p>
            <a:r>
              <a:rPr lang="en-US" sz="2000" dirty="0" smtClean="0">
                <a:solidFill>
                  <a:schemeClr val="tx1"/>
                </a:solidFill>
                <a:latin typeface="Times New Roman" panose="02020603050405020304" pitchFamily="18" charset="0"/>
                <a:cs typeface="Times New Roman" panose="02020603050405020304" pitchFamily="18" charset="0"/>
              </a:rPr>
              <a:t>Interpersonal skills are prerequisite to effective communication.</a:t>
            </a:r>
          </a:p>
          <a:p>
            <a:r>
              <a:rPr lang="en-US" sz="2000" dirty="0" smtClean="0">
                <a:solidFill>
                  <a:schemeClr val="tx1"/>
                </a:solidFill>
                <a:latin typeface="Times New Roman" panose="02020603050405020304" pitchFamily="18" charset="0"/>
                <a:cs typeface="Times New Roman" panose="02020603050405020304" pitchFamily="18" charset="0"/>
              </a:rPr>
              <a:t>The quality of interpersonal skills determines the interpersonal relationship in the organization, this in turn, indicates communication culture of the </a:t>
            </a:r>
            <a:r>
              <a:rPr lang="en-US" sz="2000" dirty="0" err="1" smtClean="0">
                <a:solidFill>
                  <a:schemeClr val="tx1"/>
                </a:solidFill>
                <a:latin typeface="Times New Roman" panose="02020603050405020304" pitchFamily="18" charset="0"/>
                <a:cs typeface="Times New Roman" panose="02020603050405020304" pitchFamily="18" charset="0"/>
              </a:rPr>
              <a:t>organisation</a:t>
            </a:r>
            <a:r>
              <a:rPr lang="en-US" sz="2000" dirty="0" smtClean="0">
                <a:solidFill>
                  <a:schemeClr val="tx1"/>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q"/>
            </a:pPr>
            <a:r>
              <a:rPr lang="en-US" sz="2000" b="1" dirty="0" smtClean="0">
                <a:solidFill>
                  <a:schemeClr val="tx1"/>
                </a:solidFill>
                <a:latin typeface="Times New Roman" panose="02020603050405020304" pitchFamily="18" charset="0"/>
                <a:cs typeface="Times New Roman" panose="02020603050405020304" pitchFamily="18" charset="0"/>
              </a:rPr>
              <a:t>Building interpersonal skills</a:t>
            </a:r>
          </a:p>
          <a:p>
            <a:pPr marL="0" indent="0">
              <a:buNone/>
            </a:pPr>
            <a:endParaRPr lang="en-US"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I. Developing positive relationships</a:t>
            </a:r>
          </a:p>
          <a:p>
            <a:pPr>
              <a:buFont typeface="+mj-lt"/>
              <a:buAutoNum type="alphaUcPeriod"/>
            </a:pPr>
            <a:r>
              <a:rPr lang="en-US" sz="2000" b="1" dirty="0" smtClean="0">
                <a:solidFill>
                  <a:schemeClr val="tx1"/>
                </a:solidFill>
                <a:latin typeface="Times New Roman" panose="02020603050405020304" pitchFamily="18" charset="0"/>
                <a:cs typeface="Times New Roman" panose="02020603050405020304" pitchFamily="18" charset="0"/>
              </a:rPr>
              <a:t>Use of active voice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 active voice may result in favorable or positive response in the part of the receiver of the message.</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Active voice is generally believed to be positive in nature. The passive voice is considered negative in nature.</a:t>
            </a:r>
          </a:p>
          <a:p>
            <a:pPr>
              <a:buFont typeface="Wingdings" panose="05000000000000000000" pitchFamily="2" charset="2"/>
              <a:buChar char="Ø"/>
            </a:pPr>
            <a:endParaRPr lang="en-US" sz="2000" dirty="0" smtClean="0">
              <a:solidFill>
                <a:schemeClr val="tx1"/>
              </a:solidFill>
              <a:latin typeface="Times New Roman" panose="02020603050405020304" pitchFamily="18" charset="0"/>
              <a:cs typeface="Times New Roman" panose="02020603050405020304" pitchFamily="18" charset="0"/>
            </a:endParaRPr>
          </a:p>
          <a:p>
            <a:pPr>
              <a:buAutoNum type="alphaUcPeriod" startAt="2"/>
            </a:pPr>
            <a:r>
              <a:rPr lang="en-US" sz="2000" b="1" dirty="0" smtClean="0">
                <a:solidFill>
                  <a:schemeClr val="tx1"/>
                </a:solidFill>
                <a:latin typeface="Times New Roman" panose="02020603050405020304" pitchFamily="18" charset="0"/>
                <a:cs typeface="Times New Roman" panose="02020603050405020304" pitchFamily="18" charset="0"/>
              </a:rPr>
              <a:t>Empathy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Lack of understanding, interest or concern always creates defensiveness.</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 Employees should be sensitive to the feelings and thoughts of others.</a:t>
            </a:r>
          </a:p>
          <a:p>
            <a:pPr marL="0" indent="0">
              <a:buNone/>
            </a:pP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46575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648"/>
            <a:ext cx="8229600" cy="1143000"/>
          </a:xfrm>
        </p:spPr>
        <p:txBody>
          <a:bodyPr/>
          <a:lstStyle/>
          <a:p>
            <a:pPr marL="457200" indent="-457200" algn="l">
              <a:buFont typeface="Wingdings" panose="05000000000000000000" pitchFamily="2" charset="2"/>
              <a:buChar char="v"/>
            </a:pPr>
            <a:r>
              <a:rPr lang="en-US" sz="3200" dirty="0">
                <a:solidFill>
                  <a:schemeClr val="tx1"/>
                </a:solidFill>
                <a:latin typeface="Times New Roman" panose="02020603050405020304" pitchFamily="18" charset="0"/>
                <a:cs typeface="Times New Roman" panose="02020603050405020304" pitchFamily="18" charset="0"/>
              </a:rPr>
              <a:t>Theories</a:t>
            </a:r>
            <a:r>
              <a:rPr lang="en-US" sz="3200" dirty="0">
                <a:latin typeface="Times New Roman" panose="02020603050405020304" pitchFamily="18" charset="0"/>
                <a:cs typeface="Times New Roman" panose="02020603050405020304" pitchFamily="18" charset="0"/>
              </a:rPr>
              <a:t> of Intelligence</a:t>
            </a:r>
          </a:p>
        </p:txBody>
      </p:sp>
      <p:sp>
        <p:nvSpPr>
          <p:cNvPr id="3" name="Content Placeholder 2"/>
          <p:cNvSpPr>
            <a:spLocks noGrp="1"/>
          </p:cNvSpPr>
          <p:nvPr>
            <p:ph idx="1"/>
          </p:nvPr>
        </p:nvSpPr>
        <p:spPr>
          <a:xfrm>
            <a:off x="152400" y="1156648"/>
            <a:ext cx="8801100" cy="5320352"/>
          </a:xfrm>
        </p:spPr>
        <p:txBody>
          <a:bodyPr>
            <a:normAutofit/>
          </a:bodyPr>
          <a:lstStyle/>
          <a:p>
            <a:pPr marL="0" indent="0">
              <a:buNone/>
            </a:pPr>
            <a:endParaRPr lang="en-US"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There </a:t>
            </a:r>
            <a:r>
              <a:rPr lang="en-US" sz="2000" b="1" dirty="0">
                <a:solidFill>
                  <a:schemeClr val="tx1"/>
                </a:solidFill>
                <a:latin typeface="Times New Roman" panose="02020603050405020304" pitchFamily="18" charset="0"/>
                <a:cs typeface="Times New Roman" panose="02020603050405020304" pitchFamily="18" charset="0"/>
              </a:rPr>
              <a:t>are </a:t>
            </a:r>
            <a:r>
              <a:rPr lang="en-US" sz="2000" b="1" dirty="0" smtClean="0">
                <a:solidFill>
                  <a:schemeClr val="tx1"/>
                </a:solidFill>
                <a:latin typeface="Times New Roman" panose="02020603050405020304" pitchFamily="18" charset="0"/>
                <a:cs typeface="Times New Roman" panose="02020603050405020304" pitchFamily="18" charset="0"/>
              </a:rPr>
              <a:t>several </a:t>
            </a:r>
            <a:r>
              <a:rPr lang="en-US" sz="2000" b="1" dirty="0">
                <a:solidFill>
                  <a:schemeClr val="tx1"/>
                </a:solidFill>
                <a:latin typeface="Times New Roman" panose="02020603050405020304" pitchFamily="18" charset="0"/>
                <a:cs typeface="Times New Roman" panose="02020603050405020304" pitchFamily="18" charset="0"/>
              </a:rPr>
              <a:t>theories of intelligence</a:t>
            </a:r>
            <a:r>
              <a:rPr lang="en-US" sz="2000" b="1"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000" b="1" dirty="0">
                <a:solidFill>
                  <a:schemeClr val="tx1"/>
                </a:solidFill>
                <a:latin typeface="Times New Roman" panose="02020603050405020304" pitchFamily="18" charset="0"/>
                <a:cs typeface="Times New Roman" panose="02020603050405020304" pitchFamily="18" charset="0"/>
              </a:rPr>
              <a:t>Spearman's Two Factor Theory</a:t>
            </a:r>
            <a:r>
              <a:rPr lang="en-US" sz="2000" dirty="0">
                <a:solidFill>
                  <a:schemeClr val="tx1"/>
                </a:solidFill>
                <a:latin typeface="Times New Roman" panose="02020603050405020304" pitchFamily="18" charset="0"/>
                <a:cs typeface="Times New Roman" panose="02020603050405020304" pitchFamily="18" charset="0"/>
              </a:rPr>
              <a:t>: In 1904, a British psychologist Charles Spearman propounded this theory. He stated that intelligence has two different abilities and that both can be measured by intelligence tests. </a:t>
            </a:r>
            <a:endParaRPr lang="en-US" sz="2000"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two abilities are: </a:t>
            </a:r>
            <a:endParaRPr lang="en-US" sz="2000" dirty="0" smtClean="0">
              <a:solidFill>
                <a:schemeClr val="tx1"/>
              </a:solidFill>
              <a:latin typeface="Times New Roman" panose="02020603050405020304" pitchFamily="18" charset="0"/>
              <a:cs typeface="Times New Roman" panose="02020603050405020304" pitchFamily="18" charset="0"/>
            </a:endParaRPr>
          </a:p>
          <a:p>
            <a:pPr lvl="1">
              <a:buFont typeface="Arial" pitchFamily="34" charset="0"/>
              <a:buChar char="•"/>
            </a:pPr>
            <a:r>
              <a:rPr lang="en-US" sz="2000" b="1" dirty="0" smtClean="0">
                <a:solidFill>
                  <a:schemeClr val="tx1"/>
                </a:solidFill>
                <a:latin typeface="Times New Roman" panose="02020603050405020304" pitchFamily="18" charset="0"/>
                <a:cs typeface="Times New Roman" panose="02020603050405020304" pitchFamily="18" charset="0"/>
              </a:rPr>
              <a:t>General intelligence</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which is represented as g factor. It </a:t>
            </a:r>
            <a:r>
              <a:rPr lang="en-US" sz="2000" dirty="0" smtClean="0">
                <a:solidFill>
                  <a:schemeClr val="tx1"/>
                </a:solidFill>
                <a:latin typeface="Times New Roman" panose="02020603050405020304" pitchFamily="18" charset="0"/>
                <a:cs typeface="Times New Roman" panose="02020603050405020304" pitchFamily="18" charset="0"/>
              </a:rPr>
              <a:t>is a </a:t>
            </a:r>
            <a:r>
              <a:rPr lang="en-US" sz="2000" dirty="0">
                <a:solidFill>
                  <a:schemeClr val="tx1"/>
                </a:solidFill>
                <a:latin typeface="Times New Roman" panose="02020603050405020304" pitchFamily="18" charset="0"/>
                <a:cs typeface="Times New Roman" panose="02020603050405020304" pitchFamily="18" charset="0"/>
              </a:rPr>
              <a:t>general ability of an individual to reason and solve problems</a:t>
            </a:r>
            <a:r>
              <a:rPr lang="en-US" sz="2000" dirty="0" smtClean="0">
                <a:solidFill>
                  <a:schemeClr val="tx1"/>
                </a:solidFill>
                <a:latin typeface="Times New Roman" panose="02020603050405020304" pitchFamily="18" charset="0"/>
                <a:cs typeface="Times New Roman" panose="02020603050405020304" pitchFamily="18" charset="0"/>
              </a:rPr>
              <a:t>.</a:t>
            </a:r>
          </a:p>
          <a:p>
            <a:pPr lvl="1">
              <a:buFont typeface="Arial"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Specific </a:t>
            </a:r>
            <a:r>
              <a:rPr lang="en-US" sz="2000" b="1" dirty="0" smtClean="0">
                <a:solidFill>
                  <a:schemeClr val="tx1"/>
                </a:solidFill>
                <a:latin typeface="Times New Roman" panose="02020603050405020304" pitchFamily="18" charset="0"/>
                <a:cs typeface="Times New Roman" panose="02020603050405020304" pitchFamily="18" charset="0"/>
              </a:rPr>
              <a:t>intelligence</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which is represented as s factor. It is an individual's ability to excel in certain areas such as music, arts or business</a:t>
            </a:r>
            <a:r>
              <a:rPr lang="en-US" sz="2000" dirty="0" smtClean="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3115181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6B9D2AE-431A-4E7A-8FAA-3F05810D35BD}"/>
              </a:ext>
            </a:extLst>
          </p:cNvPr>
          <p:cNvSpPr>
            <a:spLocks noGrp="1"/>
          </p:cNvSpPr>
          <p:nvPr>
            <p:ph idx="1"/>
          </p:nvPr>
        </p:nvSpPr>
        <p:spPr>
          <a:xfrm>
            <a:off x="37531" y="304800"/>
            <a:ext cx="9030269" cy="4600576"/>
          </a:xfrm>
        </p:spPr>
        <p:txBody>
          <a:bodyPr>
            <a:normAutofit/>
          </a:bodyPr>
          <a:lstStyle/>
          <a:p>
            <a:pPr>
              <a:buAutoNum type="alphaUcPeriod" startAt="3"/>
            </a:pPr>
            <a:r>
              <a:rPr lang="en-US" sz="2000" b="1" dirty="0" smtClean="0">
                <a:solidFill>
                  <a:schemeClr val="tx1"/>
                </a:solidFill>
                <a:latin typeface="Times New Roman" panose="02020603050405020304" pitchFamily="18" charset="0"/>
                <a:cs typeface="Times New Roman" panose="02020603050405020304" pitchFamily="18" charset="0"/>
              </a:rPr>
              <a:t>Problem – solving approach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An employee while communicating with others should not manipulate or coerce the listener.</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Controlling messages usually contain elements that attack the intelligence of the speaker.</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 employee should instead use problem solving approach by identifying the problem, and together should find ways and means to solve the problem.</a:t>
            </a:r>
          </a:p>
          <a:p>
            <a:pPr>
              <a:buFont typeface="Wingdings" panose="05000000000000000000" pitchFamily="2" charset="2"/>
              <a:buChar char="Ø"/>
            </a:pPr>
            <a:endParaRPr lang="en-US" sz="2000" dirty="0" smtClean="0">
              <a:solidFill>
                <a:schemeClr val="tx1"/>
              </a:solidFill>
              <a:latin typeface="Times New Roman" panose="02020603050405020304" pitchFamily="18" charset="0"/>
              <a:cs typeface="Times New Roman" panose="02020603050405020304" pitchFamily="18" charset="0"/>
            </a:endParaRPr>
          </a:p>
          <a:p>
            <a:pPr>
              <a:buAutoNum type="alphaUcPeriod" startAt="4"/>
            </a:pPr>
            <a:r>
              <a:rPr lang="en-US" sz="2000" b="1" dirty="0" smtClean="0">
                <a:solidFill>
                  <a:schemeClr val="tx1"/>
                </a:solidFill>
                <a:latin typeface="Times New Roman" panose="02020603050405020304" pitchFamily="18" charset="0"/>
                <a:cs typeface="Times New Roman" panose="02020603050405020304" pitchFamily="18" charset="0"/>
              </a:rPr>
              <a:t>Open mindedness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Employees should consider other people’s viewpoints.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If required he/she may change and adapt the methods or techniques of communication.</a:t>
            </a:r>
          </a:p>
          <a:p>
            <a:pPr marL="0" indent="0">
              <a:buNone/>
            </a:pPr>
            <a:endParaRPr lang="en-IN" dirty="0"/>
          </a:p>
        </p:txBody>
      </p:sp>
    </p:spTree>
    <p:extLst>
      <p:ext uri="{BB962C8B-B14F-4D97-AF65-F5344CB8AC3E}">
        <p14:creationId xmlns:p14="http://schemas.microsoft.com/office/powerpoint/2010/main" val="260611286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9654D480-DE70-480B-967C-578BB0D274D2}"/>
              </a:ext>
            </a:extLst>
          </p:cNvPr>
          <p:cNvSpPr>
            <a:spLocks noGrp="1"/>
          </p:cNvSpPr>
          <p:nvPr>
            <p:ph idx="1"/>
          </p:nvPr>
        </p:nvSpPr>
        <p:spPr>
          <a:xfrm>
            <a:off x="0" y="28433"/>
            <a:ext cx="9144000" cy="6324600"/>
          </a:xfrm>
        </p:spPr>
        <p:txBody>
          <a:bodyPr>
            <a:normAutofit fontScale="92500"/>
          </a:bodyPr>
          <a:lstStyle/>
          <a:p>
            <a:pPr marL="0" indent="0">
              <a:buNone/>
            </a:pPr>
            <a:r>
              <a:rPr lang="en-US" sz="2200" b="1" dirty="0" smtClean="0">
                <a:solidFill>
                  <a:schemeClr val="tx1"/>
                </a:solidFill>
                <a:latin typeface="Times New Roman" panose="02020603050405020304" pitchFamily="18" charset="0"/>
                <a:cs typeface="Times New Roman" panose="02020603050405020304" pitchFamily="18" charset="0"/>
              </a:rPr>
              <a:t>II. Giving praise</a:t>
            </a:r>
          </a:p>
          <a:p>
            <a:pPr marL="385763" indent="-385763">
              <a:buFont typeface="+mj-lt"/>
              <a:buAutoNum type="alphaUcPeriod"/>
            </a:pPr>
            <a:r>
              <a:rPr lang="en-US" sz="2200" b="1" dirty="0" smtClean="0">
                <a:solidFill>
                  <a:schemeClr val="tx1"/>
                </a:solidFill>
                <a:latin typeface="Times New Roman" panose="02020603050405020304" pitchFamily="18" charset="0"/>
                <a:cs typeface="Times New Roman" panose="02020603050405020304" pitchFamily="18" charset="0"/>
              </a:rPr>
              <a:t>Specific –</a:t>
            </a:r>
          </a:p>
          <a:p>
            <a:pPr>
              <a:buFont typeface="Wingdings" panose="05000000000000000000" pitchFamily="2" charset="2"/>
              <a:buChar char="Ø"/>
            </a:pPr>
            <a:r>
              <a:rPr lang="en-US" sz="2200" dirty="0" smtClean="0">
                <a:solidFill>
                  <a:schemeClr val="tx1"/>
                </a:solidFill>
                <a:latin typeface="Times New Roman" panose="02020603050405020304" pitchFamily="18" charset="0"/>
                <a:cs typeface="Times New Roman" panose="02020603050405020304" pitchFamily="18" charset="0"/>
              </a:rPr>
              <a:t>Superiors should praise a good effort/task of his subordinates.</a:t>
            </a:r>
          </a:p>
          <a:p>
            <a:pPr>
              <a:buFont typeface="Wingdings" panose="05000000000000000000" pitchFamily="2" charset="2"/>
              <a:buChar char="Ø"/>
            </a:pPr>
            <a:r>
              <a:rPr lang="en-US" sz="2200" dirty="0" smtClean="0">
                <a:solidFill>
                  <a:schemeClr val="tx1"/>
                </a:solidFill>
                <a:latin typeface="Times New Roman" panose="02020603050405020304" pitchFamily="18" charset="0"/>
                <a:cs typeface="Times New Roman" panose="02020603050405020304" pitchFamily="18" charset="0"/>
              </a:rPr>
              <a:t>Praise becomes more meaningful when the specific reason for appreciation is stated for instances, the superiors may praise his subordinate, ‘ you have handled the customer complain with great dignity and </a:t>
            </a:r>
            <a:r>
              <a:rPr lang="en-US" sz="2200" dirty="0" err="1" smtClean="0">
                <a:solidFill>
                  <a:schemeClr val="tx1"/>
                </a:solidFill>
                <a:latin typeface="Times New Roman" panose="02020603050405020304" pitchFamily="18" charset="0"/>
                <a:cs typeface="Times New Roman" panose="02020603050405020304" pitchFamily="18" charset="0"/>
              </a:rPr>
              <a:t>upto</a:t>
            </a:r>
            <a:r>
              <a:rPr lang="en-US" sz="2200" dirty="0" smtClean="0">
                <a:solidFill>
                  <a:schemeClr val="tx1"/>
                </a:solidFill>
                <a:latin typeface="Times New Roman" panose="02020603050405020304" pitchFamily="18" charset="0"/>
                <a:cs typeface="Times New Roman" panose="02020603050405020304" pitchFamily="18" charset="0"/>
              </a:rPr>
              <a:t> the satisfaction of the customer. Great job !.’</a:t>
            </a:r>
          </a:p>
          <a:p>
            <a:pPr>
              <a:buAutoNum type="alphaUcPeriod" startAt="2"/>
            </a:pPr>
            <a:r>
              <a:rPr lang="en-US" sz="2200" b="1" dirty="0" smtClean="0">
                <a:solidFill>
                  <a:schemeClr val="tx1"/>
                </a:solidFill>
                <a:latin typeface="Times New Roman" panose="02020603050405020304" pitchFamily="18" charset="0"/>
                <a:cs typeface="Times New Roman" panose="02020603050405020304" pitchFamily="18" charset="0"/>
              </a:rPr>
              <a:t>Sincerity –</a:t>
            </a:r>
          </a:p>
          <a:p>
            <a:pPr>
              <a:buFont typeface="Wingdings" panose="05000000000000000000" pitchFamily="2" charset="2"/>
              <a:buChar char="Ø"/>
            </a:pPr>
            <a:r>
              <a:rPr lang="en-US" sz="2200" dirty="0" smtClean="0">
                <a:solidFill>
                  <a:schemeClr val="tx1"/>
                </a:solidFill>
                <a:latin typeface="Times New Roman" panose="02020603050405020304" pitchFamily="18" charset="0"/>
                <a:cs typeface="Times New Roman" panose="02020603050405020304" pitchFamily="18" charset="0"/>
              </a:rPr>
              <a:t>Any kind of sincere praise is always welcome.</a:t>
            </a:r>
          </a:p>
          <a:p>
            <a:pPr>
              <a:buFont typeface="Wingdings" panose="05000000000000000000" pitchFamily="2" charset="2"/>
              <a:buChar char="Ø"/>
            </a:pPr>
            <a:r>
              <a:rPr lang="en-US" sz="2200" dirty="0" smtClean="0">
                <a:solidFill>
                  <a:schemeClr val="tx1"/>
                </a:solidFill>
                <a:latin typeface="Times New Roman" panose="02020603050405020304" pitchFamily="18" charset="0"/>
                <a:cs typeface="Times New Roman" panose="02020603050405020304" pitchFamily="18" charset="0"/>
              </a:rPr>
              <a:t>Praise that is not sincere can be highly counterproductive. In genuine and insincere praise and may appear flattering statements, which are unhealthy for the </a:t>
            </a:r>
            <a:r>
              <a:rPr lang="en-US" sz="2200" dirty="0" err="1" smtClean="0">
                <a:solidFill>
                  <a:schemeClr val="tx1"/>
                </a:solidFill>
                <a:latin typeface="Times New Roman" panose="02020603050405020304" pitchFamily="18" charset="0"/>
                <a:cs typeface="Times New Roman" panose="02020603050405020304" pitchFamily="18" charset="0"/>
              </a:rPr>
              <a:t>organisational</a:t>
            </a:r>
            <a:r>
              <a:rPr lang="en-US" sz="2200" dirty="0" smtClean="0">
                <a:solidFill>
                  <a:schemeClr val="tx1"/>
                </a:solidFill>
                <a:latin typeface="Times New Roman" panose="02020603050405020304" pitchFamily="18" charset="0"/>
                <a:cs typeface="Times New Roman" panose="02020603050405020304" pitchFamily="18" charset="0"/>
              </a:rPr>
              <a:t> climate.</a:t>
            </a:r>
          </a:p>
          <a:p>
            <a:pPr>
              <a:buAutoNum type="alphaUcPeriod" startAt="3"/>
            </a:pPr>
            <a:r>
              <a:rPr lang="en-US" sz="2200" dirty="0" smtClean="0">
                <a:solidFill>
                  <a:schemeClr val="tx1"/>
                </a:solidFill>
                <a:latin typeface="Times New Roman" panose="02020603050405020304" pitchFamily="18" charset="0"/>
                <a:cs typeface="Times New Roman" panose="02020603050405020304" pitchFamily="18" charset="0"/>
              </a:rPr>
              <a:t>Right timing –</a:t>
            </a:r>
          </a:p>
          <a:p>
            <a:pPr>
              <a:buFont typeface="Wingdings" panose="05000000000000000000" pitchFamily="2" charset="2"/>
              <a:buChar char="Ø"/>
            </a:pPr>
            <a:r>
              <a:rPr lang="en-US" sz="2200" dirty="0" smtClean="0">
                <a:solidFill>
                  <a:schemeClr val="tx1"/>
                </a:solidFill>
                <a:latin typeface="Times New Roman" panose="02020603050405020304" pitchFamily="18" charset="0"/>
                <a:cs typeface="Times New Roman" panose="02020603050405020304" pitchFamily="18" charset="0"/>
              </a:rPr>
              <a:t>Praise should be given as soon as an achievement is complete, or the desired behavior is displayed. The timing of the praise should be right so that it is effective.</a:t>
            </a:r>
          </a:p>
          <a:p>
            <a:pPr>
              <a:buAutoNum type="alphaUcPeriod" startAt="4"/>
            </a:pPr>
            <a:r>
              <a:rPr lang="en-US" sz="2200" dirty="0" smtClean="0">
                <a:solidFill>
                  <a:schemeClr val="tx1"/>
                </a:solidFill>
                <a:latin typeface="Times New Roman" panose="02020603050405020304" pitchFamily="18" charset="0"/>
                <a:cs typeface="Times New Roman" panose="02020603050405020304" pitchFamily="18" charset="0"/>
              </a:rPr>
              <a:t>Don’t overdo –</a:t>
            </a:r>
          </a:p>
          <a:p>
            <a:pPr>
              <a:buFont typeface="Wingdings" panose="05000000000000000000" pitchFamily="2" charset="2"/>
              <a:buChar char="Ø"/>
            </a:pPr>
            <a:r>
              <a:rPr lang="en-US" sz="2200" dirty="0" smtClean="0">
                <a:solidFill>
                  <a:schemeClr val="tx1"/>
                </a:solidFill>
                <a:latin typeface="Times New Roman" panose="02020603050405020304" pitchFamily="18" charset="0"/>
                <a:cs typeface="Times New Roman" panose="02020603050405020304" pitchFamily="18" charset="0"/>
              </a:rPr>
              <a:t>Praise should not be overdone, constant praise becomes meaningless, and may sound insincere.</a:t>
            </a:r>
          </a:p>
          <a:p>
            <a:pPr marL="0" indent="0">
              <a:buNone/>
            </a:pPr>
            <a:endParaRPr lang="en-IN" sz="2100" u="sng" dirty="0"/>
          </a:p>
        </p:txBody>
      </p:sp>
    </p:spTree>
    <p:extLst>
      <p:ext uri="{BB962C8B-B14F-4D97-AF65-F5344CB8AC3E}">
        <p14:creationId xmlns:p14="http://schemas.microsoft.com/office/powerpoint/2010/main" val="378932250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7DD6F7E-CEE8-4D49-B821-1448F705D24B}"/>
              </a:ext>
            </a:extLst>
          </p:cNvPr>
          <p:cNvSpPr>
            <a:spLocks noGrp="1"/>
          </p:cNvSpPr>
          <p:nvPr>
            <p:ph idx="1"/>
          </p:nvPr>
        </p:nvSpPr>
        <p:spPr>
          <a:xfrm>
            <a:off x="0" y="10236"/>
            <a:ext cx="9079706" cy="6629400"/>
          </a:xfrm>
        </p:spPr>
        <p:txBody>
          <a:bodyPr>
            <a:no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III. Dealing with criticism</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Employees can maintain good working relationships by </a:t>
            </a:r>
            <a:r>
              <a:rPr lang="en-US" sz="2000" dirty="0">
                <a:solidFill>
                  <a:schemeClr val="tx1"/>
                </a:solidFill>
                <a:latin typeface="Times New Roman" panose="02020603050405020304" pitchFamily="18" charset="0"/>
                <a:cs typeface="Times New Roman" panose="02020603050405020304" pitchFamily="18" charset="0"/>
              </a:rPr>
              <a:t>managing </a:t>
            </a:r>
            <a:r>
              <a:rPr lang="en-US" sz="2000" dirty="0" smtClean="0">
                <a:solidFill>
                  <a:schemeClr val="tx1"/>
                </a:solidFill>
                <a:latin typeface="Times New Roman" panose="02020603050405020304" pitchFamily="18" charset="0"/>
                <a:cs typeface="Times New Roman" panose="02020603050405020304" pitchFamily="18" charset="0"/>
              </a:rPr>
              <a:t>criticism </a:t>
            </a:r>
            <a:r>
              <a:rPr lang="en-US" sz="2000" dirty="0" smtClean="0">
                <a:solidFill>
                  <a:schemeClr val="tx1"/>
                </a:solidFill>
                <a:latin typeface="Times New Roman" panose="02020603050405020304" pitchFamily="18" charset="0"/>
                <a:cs typeface="Times New Roman" panose="02020603050405020304" pitchFamily="18" charset="0"/>
              </a:rPr>
              <a:t>well. Criticism should not foster conflict.</a:t>
            </a:r>
          </a:p>
          <a:p>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The criticism </a:t>
            </a:r>
            <a:r>
              <a:rPr lang="en-US" sz="2000" b="1" dirty="0" smtClean="0">
                <a:solidFill>
                  <a:schemeClr val="tx1"/>
                </a:solidFill>
                <a:latin typeface="Times New Roman" panose="02020603050405020304" pitchFamily="18" charset="0"/>
                <a:cs typeface="Times New Roman" panose="02020603050405020304" pitchFamily="18" charset="0"/>
              </a:rPr>
              <a:t>should consider the following points –</a:t>
            </a:r>
          </a:p>
          <a:p>
            <a:pPr>
              <a:buFont typeface="Wingdings" panose="05000000000000000000" pitchFamily="2" charset="2"/>
              <a:buChar char="ü"/>
            </a:pPr>
            <a:r>
              <a:rPr lang="en-US" sz="2000" dirty="0" smtClean="0">
                <a:solidFill>
                  <a:schemeClr val="tx1"/>
                </a:solidFill>
                <a:latin typeface="Times New Roman" panose="02020603050405020304" pitchFamily="18" charset="0"/>
                <a:cs typeface="Times New Roman" panose="02020603050405020304" pitchFamily="18" charset="0"/>
              </a:rPr>
              <a:t>Criticism should be appropriate to the situation and constructive to the parties involved.</a:t>
            </a:r>
          </a:p>
          <a:p>
            <a:pPr>
              <a:buFont typeface="Wingdings" panose="05000000000000000000" pitchFamily="2" charset="2"/>
              <a:buChar char="ü"/>
            </a:pPr>
            <a:r>
              <a:rPr lang="en-US" sz="2000" dirty="0" smtClean="0">
                <a:solidFill>
                  <a:schemeClr val="tx1"/>
                </a:solidFill>
                <a:latin typeface="Times New Roman" panose="02020603050405020304" pitchFamily="18" charset="0"/>
                <a:cs typeface="Times New Roman" panose="02020603050405020304" pitchFamily="18" charset="0"/>
              </a:rPr>
              <a:t>The critic should try to understand the other person’s perspective.</a:t>
            </a:r>
          </a:p>
          <a:p>
            <a:pPr>
              <a:buFont typeface="Wingdings" panose="05000000000000000000" pitchFamily="2" charset="2"/>
              <a:buChar char="ü"/>
            </a:pPr>
            <a:r>
              <a:rPr lang="en-US" sz="2000" dirty="0" smtClean="0">
                <a:solidFill>
                  <a:schemeClr val="tx1"/>
                </a:solidFill>
                <a:latin typeface="Times New Roman" panose="02020603050405020304" pitchFamily="18" charset="0"/>
                <a:cs typeface="Times New Roman" panose="02020603050405020304" pitchFamily="18" charset="0"/>
              </a:rPr>
              <a:t>Criticism should be focused on the person’s behavior and not on the person.</a:t>
            </a:r>
          </a:p>
          <a:p>
            <a:pPr>
              <a:buFont typeface="Wingdings" panose="05000000000000000000" pitchFamily="2" charset="2"/>
              <a:buChar char="ü"/>
            </a:pPr>
            <a:r>
              <a:rPr lang="en-US" sz="2000" dirty="0" smtClean="0">
                <a:solidFill>
                  <a:schemeClr val="tx1"/>
                </a:solidFill>
                <a:latin typeface="Times New Roman" panose="02020603050405020304" pitchFamily="18" charset="0"/>
                <a:cs typeface="Times New Roman" panose="02020603050405020304" pitchFamily="18" charset="0"/>
              </a:rPr>
              <a:t>The critic should avoid using proactive language during criticism.</a:t>
            </a:r>
          </a:p>
          <a:p>
            <a:r>
              <a:rPr lang="en-US" sz="2000" dirty="0" smtClean="0">
                <a:solidFill>
                  <a:schemeClr val="tx1"/>
                </a:solidFill>
                <a:latin typeface="Times New Roman" panose="02020603050405020304" pitchFamily="18" charset="0"/>
                <a:cs typeface="Times New Roman" panose="02020603050405020304" pitchFamily="18" charset="0"/>
              </a:rPr>
              <a:t>There are some tips to respond to criticism –</a:t>
            </a:r>
          </a:p>
          <a:p>
            <a:pPr>
              <a:buFont typeface="Wingdings" panose="05000000000000000000" pitchFamily="2" charset="2"/>
              <a:buChar char="ü"/>
            </a:pPr>
            <a:r>
              <a:rPr lang="en-US" sz="2000" dirty="0" smtClean="0">
                <a:solidFill>
                  <a:schemeClr val="tx1"/>
                </a:solidFill>
                <a:latin typeface="Times New Roman" panose="02020603050405020304" pitchFamily="18" charset="0"/>
                <a:cs typeface="Times New Roman" panose="02020603050405020304" pitchFamily="18" charset="0"/>
              </a:rPr>
              <a:t>The person should recognize the value of constructive criticism.</a:t>
            </a:r>
          </a:p>
          <a:p>
            <a:pPr>
              <a:buFont typeface="Wingdings" panose="05000000000000000000" pitchFamily="2" charset="2"/>
              <a:buChar char="ü"/>
            </a:pPr>
            <a:r>
              <a:rPr lang="en-US" sz="2000" dirty="0" smtClean="0">
                <a:solidFill>
                  <a:schemeClr val="tx1"/>
                </a:solidFill>
                <a:latin typeface="Times New Roman" panose="02020603050405020304" pitchFamily="18" charset="0"/>
                <a:cs typeface="Times New Roman" panose="02020603050405020304" pitchFamily="18" charset="0"/>
              </a:rPr>
              <a:t>Acknowledge criticism that focuses on behavior and assert your right to generate solutions.</a:t>
            </a:r>
          </a:p>
          <a:p>
            <a:pPr>
              <a:buFont typeface="Wingdings" panose="05000000000000000000" pitchFamily="2" charset="2"/>
              <a:buChar char="ü"/>
            </a:pPr>
            <a:r>
              <a:rPr lang="en-US" sz="2000" dirty="0" smtClean="0">
                <a:solidFill>
                  <a:schemeClr val="tx1"/>
                </a:solidFill>
                <a:latin typeface="Times New Roman" panose="02020603050405020304" pitchFamily="18" charset="0"/>
                <a:cs typeface="Times New Roman" panose="02020603050405020304" pitchFamily="18" charset="0"/>
              </a:rPr>
              <a:t>Communicate clearly about what you think and how you feel about criticism.</a:t>
            </a:r>
          </a:p>
          <a:p>
            <a:pPr>
              <a:buFont typeface="Wingdings" panose="05000000000000000000" pitchFamily="2" charset="2"/>
              <a:buChar char="ü"/>
            </a:pPr>
            <a:r>
              <a:rPr lang="en-US" sz="2000" dirty="0" smtClean="0">
                <a:solidFill>
                  <a:schemeClr val="tx1"/>
                </a:solidFill>
                <a:latin typeface="Times New Roman" panose="02020603050405020304" pitchFamily="18" charset="0"/>
                <a:cs typeface="Times New Roman" panose="02020603050405020304" pitchFamily="18" charset="0"/>
              </a:rPr>
              <a:t>Seek constructive changes to the behavior that prompted the criticism.</a:t>
            </a:r>
          </a:p>
          <a:p>
            <a:pPr marL="0" indent="0">
              <a:buNone/>
            </a:pP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16421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FFE5ADE-A868-47B7-AA4D-E37AB7D38DAE}"/>
              </a:ext>
            </a:extLst>
          </p:cNvPr>
          <p:cNvSpPr>
            <a:spLocks noGrp="1"/>
          </p:cNvSpPr>
          <p:nvPr>
            <p:ph type="title"/>
          </p:nvPr>
        </p:nvSpPr>
        <p:spPr>
          <a:xfrm>
            <a:off x="-228600" y="381000"/>
            <a:ext cx="8686800" cy="353873"/>
          </a:xfrm>
        </p:spPr>
        <p:txBody>
          <a:bodyPr>
            <a:noAutofit/>
          </a:bodyPr>
          <a:lstStyle/>
          <a:p>
            <a:pPr marL="457200" indent="-457200">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BENEFITS OF INTERPERSONAL SKILLS</a:t>
            </a:r>
            <a:endParaRPr lang="en-IN" sz="32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2979F2C8-4E5F-4487-A786-26ED75C2B500}"/>
              </a:ext>
            </a:extLst>
          </p:cNvPr>
          <p:cNvSpPr>
            <a:spLocks noGrp="1"/>
          </p:cNvSpPr>
          <p:nvPr>
            <p:ph idx="1"/>
          </p:nvPr>
        </p:nvSpPr>
        <p:spPr>
          <a:xfrm>
            <a:off x="76200" y="838200"/>
            <a:ext cx="8839200" cy="5791200"/>
          </a:xfrm>
        </p:spPr>
        <p:txBody>
          <a:bodyPr>
            <a:normAutofit fontScale="85000" lnSpcReduction="10000"/>
          </a:bodyPr>
          <a:lstStyle/>
          <a:p>
            <a:pP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Sensitive to employee needs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Good interpersonal skills of the managers make them sensitive to employees needs.</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They understand the employees are interested not only in monetary gains, but also need recognition and appreciation.</a:t>
            </a:r>
          </a:p>
          <a:p>
            <a:pPr>
              <a:buAutoNum type="arabicPeriod" startAt="2"/>
            </a:pPr>
            <a:r>
              <a:rPr lang="en-US" b="1" dirty="0" smtClean="0">
                <a:solidFill>
                  <a:schemeClr val="tx1"/>
                </a:solidFill>
                <a:latin typeface="Times New Roman" panose="02020603050405020304" pitchFamily="18" charset="0"/>
                <a:cs typeface="Times New Roman" panose="02020603050405020304" pitchFamily="18" charset="0"/>
              </a:rPr>
              <a:t>Job satisfaction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Effective interpersonal skills of the employees lead to job satisfaction.</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Job satisfaction leads to commitment on the part of the employees. Commitment leads to greater efforts of employees, which in turn leads to higher performance.</a:t>
            </a:r>
          </a:p>
          <a:p>
            <a:pPr>
              <a:buAutoNum type="arabicPeriod" startAt="3"/>
            </a:pPr>
            <a:r>
              <a:rPr lang="en-US" b="1" dirty="0" smtClean="0">
                <a:solidFill>
                  <a:schemeClr val="tx1"/>
                </a:solidFill>
                <a:latin typeface="Times New Roman" panose="02020603050405020304" pitchFamily="18" charset="0"/>
                <a:cs typeface="Times New Roman" panose="02020603050405020304" pitchFamily="18" charset="0"/>
              </a:rPr>
              <a:t>Higher productivity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Interpersonal skills result in good informal relations, involve employees in target setting, etc.</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This motivates the employees to perform effectively and efficiently.</a:t>
            </a:r>
          </a:p>
          <a:p>
            <a:pPr>
              <a:buAutoNum type="arabicPeriod" startAt="4"/>
            </a:pPr>
            <a:r>
              <a:rPr lang="en-US" b="1" dirty="0" smtClean="0">
                <a:solidFill>
                  <a:schemeClr val="tx1"/>
                </a:solidFill>
                <a:latin typeface="Times New Roman" panose="02020603050405020304" pitchFamily="18" charset="0"/>
                <a:cs typeface="Times New Roman" panose="02020603050405020304" pitchFamily="18" charset="0"/>
              </a:rPr>
              <a:t>Innovation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Due to good interpersonal skills, employees develop strong interpersonal relationships.</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Thus, employees are motivated to come up with innovative ideas, such as new designs, new schemes, new processes, etc.</a:t>
            </a:r>
            <a:endParaRPr lang="en-IN"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20551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C16BE37-E3B8-48D0-8C21-A7625AE1D7F1}"/>
              </a:ext>
            </a:extLst>
          </p:cNvPr>
          <p:cNvSpPr>
            <a:spLocks noGrp="1"/>
          </p:cNvSpPr>
          <p:nvPr>
            <p:ph idx="1"/>
          </p:nvPr>
        </p:nvSpPr>
        <p:spPr>
          <a:xfrm>
            <a:off x="0" y="152400"/>
            <a:ext cx="8991600" cy="6553200"/>
          </a:xfrm>
        </p:spPr>
        <p:txBody>
          <a:bodyPr>
            <a:normAutofit fontScale="92500" lnSpcReduction="10000"/>
          </a:bodyPr>
          <a:lstStyle/>
          <a:p>
            <a:pPr>
              <a:buAutoNum type="arabicPeriod" startAt="5"/>
            </a:pPr>
            <a:r>
              <a:rPr lang="en-US" b="1" dirty="0" smtClean="0">
                <a:solidFill>
                  <a:schemeClr val="tx1"/>
                </a:solidFill>
                <a:latin typeface="Times New Roman" panose="02020603050405020304" pitchFamily="18" charset="0"/>
                <a:cs typeface="Times New Roman" panose="02020603050405020304" pitchFamily="18" charset="0"/>
              </a:rPr>
              <a:t>Reduction in conflicts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Effective interpersonal skills reduce conflicts in the </a:t>
            </a:r>
            <a:r>
              <a:rPr lang="en-US" dirty="0" err="1" smtClean="0">
                <a:solidFill>
                  <a:schemeClr val="tx1"/>
                </a:solidFill>
                <a:latin typeface="Times New Roman" panose="02020603050405020304" pitchFamily="18" charset="0"/>
                <a:cs typeface="Times New Roman" panose="02020603050405020304" pitchFamily="18" charset="0"/>
              </a:rPr>
              <a:t>organisation</a:t>
            </a:r>
            <a:r>
              <a:rPr lang="en-US" dirty="0" smtClean="0">
                <a:solidFill>
                  <a:schemeClr val="tx1"/>
                </a:solidFill>
                <a:latin typeface="Times New Roman" panose="02020603050405020304" pitchFamily="18" charset="0"/>
                <a:cs typeface="Times New Roman" panose="02020603050405020304" pitchFamily="18" charset="0"/>
              </a:rPr>
              <a:t> between the superiors and subordinates, between one department and another and so on.</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Managers having good interpersonal skills are proactive in taking actions to defuse conflicts before the emerge.</a:t>
            </a:r>
          </a:p>
          <a:p>
            <a:pPr>
              <a:buAutoNum type="arabicPeriod" startAt="6"/>
            </a:pPr>
            <a:r>
              <a:rPr lang="en-US" b="1" dirty="0" smtClean="0">
                <a:solidFill>
                  <a:schemeClr val="tx1"/>
                </a:solidFill>
                <a:latin typeface="Times New Roman" panose="02020603050405020304" pitchFamily="18" charset="0"/>
                <a:cs typeface="Times New Roman" panose="02020603050405020304" pitchFamily="18" charset="0"/>
              </a:rPr>
              <a:t>Employee participation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Managers having good interpersonal skills provide an opportunity to employees to participate in decision – making, especially in those matters affecting their interests.</a:t>
            </a:r>
          </a:p>
          <a:p>
            <a:pPr>
              <a:buAutoNum type="arabicPeriod" startAt="7"/>
            </a:pPr>
            <a:r>
              <a:rPr lang="en-US" b="1" dirty="0" smtClean="0">
                <a:solidFill>
                  <a:schemeClr val="tx1"/>
                </a:solidFill>
                <a:latin typeface="Times New Roman" panose="02020603050405020304" pitchFamily="18" charset="0"/>
                <a:cs typeface="Times New Roman" panose="02020603050405020304" pitchFamily="18" charset="0"/>
              </a:rPr>
              <a:t>Informal relations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An </a:t>
            </a:r>
            <a:r>
              <a:rPr lang="en-US" dirty="0" err="1" smtClean="0">
                <a:solidFill>
                  <a:schemeClr val="tx1"/>
                </a:solidFill>
                <a:latin typeface="Times New Roman" panose="02020603050405020304" pitchFamily="18" charset="0"/>
                <a:cs typeface="Times New Roman" panose="02020603050405020304" pitchFamily="18" charset="0"/>
              </a:rPr>
              <a:t>organisation</a:t>
            </a:r>
            <a:r>
              <a:rPr lang="en-US" dirty="0" smtClean="0">
                <a:solidFill>
                  <a:schemeClr val="tx1"/>
                </a:solidFill>
                <a:latin typeface="Times New Roman" panose="02020603050405020304" pitchFamily="18" charset="0"/>
                <a:cs typeface="Times New Roman" panose="02020603050405020304" pitchFamily="18" charset="0"/>
              </a:rPr>
              <a:t> works not only through formal relations, but also through informal relations.</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Informal relations reduce work pressure and stress on the employees.</a:t>
            </a:r>
          </a:p>
          <a:p>
            <a:pPr>
              <a:buAutoNum type="arabicPeriod" startAt="8"/>
            </a:pPr>
            <a:r>
              <a:rPr lang="en-US" b="1" dirty="0" smtClean="0">
                <a:solidFill>
                  <a:schemeClr val="tx1"/>
                </a:solidFill>
                <a:latin typeface="Times New Roman" panose="02020603050405020304" pitchFamily="18" charset="0"/>
                <a:cs typeface="Times New Roman" panose="02020603050405020304" pitchFamily="18" charset="0"/>
              </a:rPr>
              <a:t>Effective communication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Managers having good interpersonal skills adopt open door policy.</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They encourage their subordinates to express their views and opinions on the policies and practices of management.</a:t>
            </a:r>
          </a:p>
          <a:p>
            <a:pPr marL="0" indent="0">
              <a:buNone/>
            </a:pPr>
            <a:endParaRPr lang="en-IN"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767705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D1E45E8-9ACB-4231-A232-5C4A4CF8EBDE}"/>
              </a:ext>
            </a:extLst>
          </p:cNvPr>
          <p:cNvSpPr>
            <a:spLocks noGrp="1"/>
          </p:cNvSpPr>
          <p:nvPr>
            <p:ph idx="1"/>
          </p:nvPr>
        </p:nvSpPr>
        <p:spPr>
          <a:xfrm>
            <a:off x="0" y="152400"/>
            <a:ext cx="9067800" cy="4579144"/>
          </a:xfrm>
        </p:spPr>
        <p:txBody>
          <a:bodyPr>
            <a:normAutofit/>
          </a:bodyPr>
          <a:lstStyle/>
          <a:p>
            <a:pPr>
              <a:buAutoNum type="arabicPeriod" startAt="9"/>
            </a:pPr>
            <a:r>
              <a:rPr lang="en-US" sz="2000" b="1" dirty="0" smtClean="0">
                <a:solidFill>
                  <a:schemeClr val="tx1"/>
                </a:solidFill>
                <a:latin typeface="Times New Roman" panose="02020603050405020304" pitchFamily="18" charset="0"/>
                <a:cs typeface="Times New Roman" panose="02020603050405020304" pitchFamily="18" charset="0"/>
              </a:rPr>
              <a:t>Reduction in absenteeism and </a:t>
            </a:r>
            <a:r>
              <a:rPr lang="en-US" sz="2000" b="1" dirty="0" err="1" smtClean="0">
                <a:solidFill>
                  <a:schemeClr val="tx1"/>
                </a:solidFill>
                <a:latin typeface="Times New Roman" panose="02020603050405020304" pitchFamily="18" charset="0"/>
                <a:cs typeface="Times New Roman" panose="02020603050405020304" pitchFamily="18" charset="0"/>
              </a:rPr>
              <a:t>labour</a:t>
            </a:r>
            <a:r>
              <a:rPr lang="en-US" sz="2000" b="1" dirty="0" smtClean="0">
                <a:solidFill>
                  <a:schemeClr val="tx1"/>
                </a:solidFill>
                <a:latin typeface="Times New Roman" panose="02020603050405020304" pitchFamily="18" charset="0"/>
                <a:cs typeface="Times New Roman" panose="02020603050405020304" pitchFamily="18" charset="0"/>
              </a:rPr>
              <a:t> turnover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Effective interpersonal skills result in lower absenteeism and </a:t>
            </a:r>
            <a:r>
              <a:rPr lang="en-US" sz="2000" dirty="0" err="1" smtClean="0">
                <a:solidFill>
                  <a:schemeClr val="tx1"/>
                </a:solidFill>
                <a:latin typeface="Times New Roman" panose="02020603050405020304" pitchFamily="18" charset="0"/>
                <a:cs typeface="Times New Roman" panose="02020603050405020304" pitchFamily="18" charset="0"/>
              </a:rPr>
              <a:t>labour</a:t>
            </a:r>
            <a:r>
              <a:rPr lang="en-US" sz="2000" dirty="0" smtClean="0">
                <a:solidFill>
                  <a:schemeClr val="tx1"/>
                </a:solidFill>
                <a:latin typeface="Times New Roman" panose="02020603050405020304" pitchFamily="18" charset="0"/>
                <a:cs typeface="Times New Roman" panose="02020603050405020304" pitchFamily="18" charset="0"/>
              </a:rPr>
              <a:t> turnover : -</a:t>
            </a:r>
          </a:p>
          <a:p>
            <a:pPr lvl="1">
              <a:buFont typeface="Wingdings" panose="05000000000000000000" pitchFamily="2" charset="2"/>
              <a:buChar char="q"/>
            </a:pPr>
            <a:r>
              <a:rPr lang="en-US" sz="2000" b="1" dirty="0" smtClean="0">
                <a:solidFill>
                  <a:schemeClr val="tx1"/>
                </a:solidFill>
                <a:latin typeface="Times New Roman" panose="02020603050405020304" pitchFamily="18" charset="0"/>
                <a:cs typeface="Times New Roman" panose="02020603050405020304" pitchFamily="18" charset="0"/>
              </a:rPr>
              <a:t>Absenteeism </a:t>
            </a:r>
            <a:r>
              <a:rPr lang="en-US" sz="2000" dirty="0" smtClean="0">
                <a:solidFill>
                  <a:schemeClr val="tx1"/>
                </a:solidFill>
                <a:latin typeface="Times New Roman" panose="02020603050405020304" pitchFamily="18" charset="0"/>
                <a:cs typeface="Times New Roman" panose="02020603050405020304" pitchFamily="18" charset="0"/>
              </a:rPr>
              <a:t>takes place when employees remain absent without prior permission. Employee absenteeism creates problems for the </a:t>
            </a:r>
            <a:r>
              <a:rPr lang="en-US" sz="2000" dirty="0" err="1" smtClean="0">
                <a:solidFill>
                  <a:schemeClr val="tx1"/>
                </a:solidFill>
                <a:latin typeface="Times New Roman" panose="02020603050405020304" pitchFamily="18" charset="0"/>
                <a:cs typeface="Times New Roman" panose="02020603050405020304" pitchFamily="18" charset="0"/>
              </a:rPr>
              <a:t>organisation</a:t>
            </a:r>
            <a:r>
              <a:rPr lang="en-US" sz="2000" dirty="0" smtClean="0">
                <a:solidFill>
                  <a:schemeClr val="tx1"/>
                </a:solidFill>
                <a:latin typeface="Times New Roman" panose="02020603050405020304" pitchFamily="18" charset="0"/>
                <a:cs typeface="Times New Roman" panose="02020603050405020304" pitchFamily="18" charset="0"/>
              </a:rPr>
              <a:t> and also to co – workers.</a:t>
            </a:r>
          </a:p>
          <a:p>
            <a:pPr lvl="1">
              <a:buFont typeface="Wingdings" panose="05000000000000000000" pitchFamily="2" charset="2"/>
              <a:buChar char="q"/>
            </a:pPr>
            <a:r>
              <a:rPr lang="en-US" sz="2000" b="1" dirty="0" err="1" smtClean="0">
                <a:solidFill>
                  <a:schemeClr val="tx1"/>
                </a:solidFill>
                <a:latin typeface="Times New Roman" panose="02020603050405020304" pitchFamily="18" charset="0"/>
                <a:cs typeface="Times New Roman" panose="02020603050405020304" pitchFamily="18" charset="0"/>
              </a:rPr>
              <a:t>Labour</a:t>
            </a:r>
            <a:r>
              <a:rPr lang="en-US" sz="2000" b="1" dirty="0" smtClean="0">
                <a:solidFill>
                  <a:schemeClr val="tx1"/>
                </a:solidFill>
                <a:latin typeface="Times New Roman" panose="02020603050405020304" pitchFamily="18" charset="0"/>
                <a:cs typeface="Times New Roman" panose="02020603050405020304" pitchFamily="18" charset="0"/>
              </a:rPr>
              <a:t> turnover </a:t>
            </a:r>
            <a:r>
              <a:rPr lang="en-US" sz="2000" dirty="0" smtClean="0">
                <a:solidFill>
                  <a:schemeClr val="tx1"/>
                </a:solidFill>
                <a:latin typeface="Times New Roman" panose="02020603050405020304" pitchFamily="18" charset="0"/>
                <a:cs typeface="Times New Roman" panose="02020603050405020304" pitchFamily="18" charset="0"/>
              </a:rPr>
              <a:t>takes place when employees leave the </a:t>
            </a:r>
            <a:r>
              <a:rPr lang="en-US" sz="2000" dirty="0" err="1" smtClean="0">
                <a:solidFill>
                  <a:schemeClr val="tx1"/>
                </a:solidFill>
                <a:latin typeface="Times New Roman" panose="02020603050405020304" pitchFamily="18" charset="0"/>
                <a:cs typeface="Times New Roman" panose="02020603050405020304" pitchFamily="18" charset="0"/>
              </a:rPr>
              <a:t>organistaion</a:t>
            </a:r>
            <a:r>
              <a:rPr lang="en-US" sz="2000" dirty="0" smtClean="0">
                <a:solidFill>
                  <a:schemeClr val="tx1"/>
                </a:solidFill>
                <a:latin typeface="Times New Roman" panose="02020603050405020304" pitchFamily="18" charset="0"/>
                <a:cs typeface="Times New Roman" panose="02020603050405020304" pitchFamily="18" charset="0"/>
              </a:rPr>
              <a:t> prior permission.</a:t>
            </a:r>
            <a:r>
              <a:rPr lang="en-IN" sz="2000" dirty="0" smtClean="0">
                <a:solidFill>
                  <a:schemeClr val="tx1"/>
                </a:solidFill>
                <a:latin typeface="Times New Roman" panose="02020603050405020304" pitchFamily="18" charset="0"/>
                <a:cs typeface="Times New Roman" panose="02020603050405020304" pitchFamily="18" charset="0"/>
              </a:rPr>
              <a:t> Labour turnover, especially of high performers, is bad for the organisation.</a:t>
            </a:r>
          </a:p>
          <a:p>
            <a:pPr lvl="1">
              <a:buFont typeface="Wingdings" panose="05000000000000000000" pitchFamily="2" charset="2"/>
              <a:buChar char="q"/>
            </a:pPr>
            <a:endParaRPr lang="en-IN" sz="2000" dirty="0" smtClean="0">
              <a:solidFill>
                <a:schemeClr val="tx1"/>
              </a:solidFill>
              <a:latin typeface="Times New Roman" panose="02020603050405020304" pitchFamily="18" charset="0"/>
              <a:cs typeface="Times New Roman" panose="02020603050405020304" pitchFamily="18" charset="0"/>
            </a:endParaRPr>
          </a:p>
          <a:p>
            <a:pPr>
              <a:buAutoNum type="arabicPeriod" startAt="10"/>
            </a:pPr>
            <a:r>
              <a:rPr lang="en-IN" sz="2000" b="1" dirty="0" smtClean="0">
                <a:solidFill>
                  <a:schemeClr val="tx1"/>
                </a:solidFill>
                <a:latin typeface="Times New Roman" panose="02020603050405020304" pitchFamily="18" charset="0"/>
                <a:cs typeface="Times New Roman" panose="02020603050405020304" pitchFamily="18" charset="0"/>
              </a:rPr>
              <a:t>Other benefits –</a:t>
            </a:r>
          </a:p>
          <a:p>
            <a:pPr lvl="1"/>
            <a:r>
              <a:rPr lang="en-IN" sz="2000" dirty="0" smtClean="0">
                <a:solidFill>
                  <a:schemeClr val="tx1"/>
                </a:solidFill>
                <a:latin typeface="Times New Roman" panose="02020603050405020304" pitchFamily="18" charset="0"/>
                <a:cs typeface="Times New Roman" panose="02020603050405020304" pitchFamily="18" charset="0"/>
              </a:rPr>
              <a:t>Higher pay and incentives on account of improves productivity.</a:t>
            </a:r>
          </a:p>
          <a:p>
            <a:pPr lvl="1"/>
            <a:r>
              <a:rPr lang="en-US" sz="2000" dirty="0" smtClean="0">
                <a:solidFill>
                  <a:schemeClr val="tx1"/>
                </a:solidFill>
                <a:latin typeface="Times New Roman" panose="02020603050405020304" pitchFamily="18" charset="0"/>
                <a:cs typeface="Times New Roman" panose="02020603050405020304" pitchFamily="18" charset="0"/>
              </a:rPr>
              <a:t>Improvement in corporate image.</a:t>
            </a:r>
          </a:p>
          <a:p>
            <a:pPr lvl="1"/>
            <a:r>
              <a:rPr lang="en-US" sz="2000" dirty="0" smtClean="0">
                <a:solidFill>
                  <a:schemeClr val="tx1"/>
                </a:solidFill>
                <a:latin typeface="Times New Roman" panose="02020603050405020304" pitchFamily="18" charset="0"/>
                <a:cs typeface="Times New Roman" panose="02020603050405020304" pitchFamily="18" charset="0"/>
              </a:rPr>
              <a:t>Team spirit and team work in the </a:t>
            </a:r>
            <a:r>
              <a:rPr lang="en-US" sz="2000" dirty="0" err="1" smtClean="0">
                <a:solidFill>
                  <a:schemeClr val="tx1"/>
                </a:solidFill>
                <a:latin typeface="Times New Roman" panose="02020603050405020304" pitchFamily="18" charset="0"/>
                <a:cs typeface="Times New Roman" panose="02020603050405020304" pitchFamily="18" charset="0"/>
              </a:rPr>
              <a:t>organisation</a:t>
            </a:r>
            <a:r>
              <a:rPr lang="en-US" sz="2000" dirty="0" smtClean="0">
                <a:solidFill>
                  <a:schemeClr val="tx1"/>
                </a:solidFill>
                <a:latin typeface="Times New Roman" panose="02020603050405020304" pitchFamily="18" charset="0"/>
                <a:cs typeface="Times New Roman" panose="02020603050405020304" pitchFamily="18" charset="0"/>
              </a:rPr>
              <a:t>.</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591942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CA0FDE7-3D22-4818-9B6C-78C6281C6520}"/>
              </a:ext>
            </a:extLst>
          </p:cNvPr>
          <p:cNvSpPr>
            <a:spLocks noGrp="1"/>
          </p:cNvSpPr>
          <p:nvPr>
            <p:ph type="title"/>
          </p:nvPr>
        </p:nvSpPr>
        <p:spPr>
          <a:xfrm>
            <a:off x="10236" y="228600"/>
            <a:ext cx="6968411" cy="392906"/>
          </a:xfrm>
        </p:spPr>
        <p:txBody>
          <a:bodyPr>
            <a:noAutofit/>
          </a:bodyPr>
          <a:lstStyle/>
          <a:p>
            <a:pPr marL="457200" indent="-457200" algn="l">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MULTICULTURAL SKILLS </a:t>
            </a:r>
            <a:endParaRPr lang="en-IN" sz="32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41A39837-723B-4E98-ABF5-BBED0393EC34}"/>
              </a:ext>
            </a:extLst>
          </p:cNvPr>
          <p:cNvSpPr>
            <a:spLocks noGrp="1"/>
          </p:cNvSpPr>
          <p:nvPr>
            <p:ph idx="1"/>
          </p:nvPr>
        </p:nvSpPr>
        <p:spPr>
          <a:xfrm>
            <a:off x="152400" y="838200"/>
            <a:ext cx="8991600" cy="6019800"/>
          </a:xfrm>
        </p:spPr>
        <p:txBody>
          <a:bodyPr>
            <a:normAutofit/>
          </a:bodyPr>
          <a:lstStyle/>
          <a:p>
            <a:r>
              <a:rPr lang="en-US" sz="2000" dirty="0" smtClean="0">
                <a:solidFill>
                  <a:schemeClr val="tx1"/>
                </a:solidFill>
                <a:latin typeface="Times New Roman" panose="02020603050405020304" pitchFamily="18" charset="0"/>
                <a:cs typeface="Times New Roman" panose="02020603050405020304" pitchFamily="18" charset="0"/>
              </a:rPr>
              <a:t>Global </a:t>
            </a:r>
            <a:r>
              <a:rPr lang="en-US" sz="2000" dirty="0" err="1" smtClean="0">
                <a:solidFill>
                  <a:schemeClr val="tx1"/>
                </a:solidFill>
                <a:latin typeface="Times New Roman" panose="02020603050405020304" pitchFamily="18" charset="0"/>
                <a:cs typeface="Times New Roman" panose="02020603050405020304" pitchFamily="18" charset="0"/>
              </a:rPr>
              <a:t>organistions</a:t>
            </a:r>
            <a:r>
              <a:rPr lang="en-US" sz="2000" dirty="0" smtClean="0">
                <a:solidFill>
                  <a:schemeClr val="tx1"/>
                </a:solidFill>
                <a:latin typeface="Times New Roman" panose="02020603050405020304" pitchFamily="18" charset="0"/>
                <a:cs typeface="Times New Roman" panose="02020603050405020304" pitchFamily="18" charset="0"/>
              </a:rPr>
              <a:t> consist of people that belong to several cultural and ethnic groups.</a:t>
            </a:r>
          </a:p>
          <a:p>
            <a:r>
              <a:rPr lang="en-US" sz="2000" dirty="0" smtClean="0">
                <a:solidFill>
                  <a:schemeClr val="tx1"/>
                </a:solidFill>
                <a:latin typeface="Times New Roman" panose="02020603050405020304" pitchFamily="18" charset="0"/>
                <a:cs typeface="Times New Roman" panose="02020603050405020304" pitchFamily="18" charset="0"/>
              </a:rPr>
              <a:t>Multicultural skills refers to the ability  of the person to deal with such employees and the multicultural environment in the </a:t>
            </a:r>
            <a:r>
              <a:rPr lang="en-US" sz="2000" dirty="0" err="1" smtClean="0">
                <a:solidFill>
                  <a:schemeClr val="tx1"/>
                </a:solidFill>
                <a:latin typeface="Times New Roman" panose="02020603050405020304" pitchFamily="18" charset="0"/>
                <a:cs typeface="Times New Roman" panose="02020603050405020304" pitchFamily="18" charset="0"/>
              </a:rPr>
              <a:t>organisation</a:t>
            </a:r>
            <a:r>
              <a:rPr lang="en-US" sz="2000" dirty="0" smtClean="0">
                <a:solidFill>
                  <a:schemeClr val="tx1"/>
                </a:solidFill>
                <a:latin typeface="Times New Roman" panose="02020603050405020304" pitchFamily="18" charset="0"/>
                <a:cs typeface="Times New Roman" panose="02020603050405020304" pitchFamily="18" charset="0"/>
              </a:rPr>
              <a:t>.</a:t>
            </a:r>
          </a:p>
          <a:p>
            <a:r>
              <a:rPr lang="en-IN" sz="2000" dirty="0" smtClean="0">
                <a:solidFill>
                  <a:schemeClr val="tx1"/>
                </a:solidFill>
                <a:latin typeface="Times New Roman" panose="02020603050405020304" pitchFamily="18" charset="0"/>
                <a:cs typeface="Times New Roman" panose="02020603050405020304" pitchFamily="18" charset="0"/>
              </a:rPr>
              <a:t>Employees having multicultural skills are valuable to any </a:t>
            </a:r>
            <a:r>
              <a:rPr lang="en-IN" sz="2000" dirty="0" err="1" smtClean="0">
                <a:solidFill>
                  <a:schemeClr val="tx1"/>
                </a:solidFill>
                <a:latin typeface="Times New Roman" panose="02020603050405020304" pitchFamily="18" charset="0"/>
                <a:cs typeface="Times New Roman" panose="02020603050405020304" pitchFamily="18" charset="0"/>
              </a:rPr>
              <a:t>organistion</a:t>
            </a:r>
            <a:r>
              <a:rPr lang="en-IN" sz="2000" dirty="0" smtClean="0">
                <a:solidFill>
                  <a:schemeClr val="tx1"/>
                </a:solidFill>
                <a:latin typeface="Times New Roman" panose="02020603050405020304" pitchFamily="18" charset="0"/>
                <a:cs typeface="Times New Roman" panose="02020603050405020304" pitchFamily="18" charset="0"/>
              </a:rPr>
              <a:t>. Such employees are acquainted and aware of a variety of cultures.</a:t>
            </a:r>
          </a:p>
          <a:p>
            <a:endParaRPr lang="en-IN"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IN" sz="2000" b="1" dirty="0" smtClean="0">
                <a:solidFill>
                  <a:schemeClr val="tx1"/>
                </a:solidFill>
                <a:latin typeface="Times New Roman" panose="02020603050405020304" pitchFamily="18" charset="0"/>
                <a:cs typeface="Times New Roman" panose="02020603050405020304" pitchFamily="18" charset="0"/>
              </a:rPr>
              <a:t>Multicultural skills involve the following elements –</a:t>
            </a:r>
          </a:p>
          <a:p>
            <a:pPr>
              <a:buAutoNum type="arabicPeriod"/>
            </a:pPr>
            <a:r>
              <a:rPr lang="en-IN" sz="2000" b="1" dirty="0" smtClean="0">
                <a:solidFill>
                  <a:schemeClr val="tx1"/>
                </a:solidFill>
                <a:latin typeface="Times New Roman" panose="02020603050405020304" pitchFamily="18" charset="0"/>
                <a:cs typeface="Times New Roman" panose="02020603050405020304" pitchFamily="18" charset="0"/>
              </a:rPr>
              <a:t>Cultural awareness </a:t>
            </a:r>
            <a:r>
              <a:rPr lang="en-IN" sz="2000" dirty="0" smtClean="0">
                <a:solidFill>
                  <a:schemeClr val="tx1"/>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Multicultural skills enable the person to understand –</a:t>
            </a:r>
          </a:p>
          <a:p>
            <a:pPr lvl="1"/>
            <a:r>
              <a:rPr lang="en-IN" sz="2000" dirty="0" smtClean="0">
                <a:solidFill>
                  <a:schemeClr val="tx1"/>
                </a:solidFill>
                <a:latin typeface="Times New Roman" panose="02020603050405020304" pitchFamily="18" charset="0"/>
                <a:cs typeface="Times New Roman" panose="02020603050405020304" pitchFamily="18" charset="0"/>
              </a:rPr>
              <a:t>Several cultural dimensions</a:t>
            </a:r>
          </a:p>
          <a:p>
            <a:pPr lvl="1"/>
            <a:r>
              <a:rPr lang="en-IN" sz="2000" dirty="0" smtClean="0">
                <a:solidFill>
                  <a:schemeClr val="tx1"/>
                </a:solidFill>
                <a:latin typeface="Times New Roman" panose="02020603050405020304" pitchFamily="18" charset="0"/>
                <a:cs typeface="Times New Roman" panose="02020603050405020304" pitchFamily="18" charset="0"/>
              </a:rPr>
              <a:t>Differences in body language of employees belonging to different cultures</a:t>
            </a:r>
          </a:p>
          <a:p>
            <a:pPr lvl="1"/>
            <a:r>
              <a:rPr lang="en-IN" sz="2000" dirty="0" smtClean="0">
                <a:solidFill>
                  <a:schemeClr val="tx1"/>
                </a:solidFill>
                <a:latin typeface="Times New Roman" panose="02020603050405020304" pitchFamily="18" charset="0"/>
                <a:cs typeface="Times New Roman" panose="02020603050405020304" pitchFamily="18" charset="0"/>
              </a:rPr>
              <a:t>Cultural values</a:t>
            </a:r>
          </a:p>
          <a:p>
            <a:pPr lvl="1"/>
            <a:r>
              <a:rPr lang="en-IN" sz="2000" dirty="0" smtClean="0">
                <a:solidFill>
                  <a:schemeClr val="tx1"/>
                </a:solidFill>
                <a:latin typeface="Times New Roman" panose="02020603050405020304" pitchFamily="18" charset="0"/>
                <a:cs typeface="Times New Roman" panose="02020603050405020304" pitchFamily="18" charset="0"/>
              </a:rPr>
              <a:t>Language differences among different cultures</a:t>
            </a:r>
            <a:r>
              <a:rPr lang="en-IN" sz="2000" dirty="0" smtClean="0">
                <a:solidFill>
                  <a:schemeClr val="tx1"/>
                </a:solidFill>
                <a:latin typeface="Times New Roman" panose="02020603050405020304" pitchFamily="18" charset="0"/>
                <a:cs typeface="Times New Roman" panose="02020603050405020304" pitchFamily="18" charset="0"/>
              </a:rPr>
              <a:t>.</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51215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8475C2A-18E8-4DF6-BF2B-0DD3E1D9E3C5}"/>
              </a:ext>
            </a:extLst>
          </p:cNvPr>
          <p:cNvSpPr>
            <a:spLocks noGrp="1"/>
          </p:cNvSpPr>
          <p:nvPr>
            <p:ph idx="1"/>
          </p:nvPr>
        </p:nvSpPr>
        <p:spPr>
          <a:xfrm>
            <a:off x="0" y="-13648"/>
            <a:ext cx="9114430" cy="6871648"/>
          </a:xfrm>
        </p:spPr>
        <p:txBody>
          <a:bodyPr>
            <a:noAutofit/>
          </a:bodyPr>
          <a:lstStyle/>
          <a:p>
            <a:pPr>
              <a:buAutoNum type="arabicPeriod" startAt="2"/>
            </a:pPr>
            <a:r>
              <a:rPr lang="en-US" sz="2000" b="1" dirty="0" smtClean="0">
                <a:solidFill>
                  <a:schemeClr val="tx1"/>
                </a:solidFill>
                <a:latin typeface="Times New Roman" panose="02020603050405020304" pitchFamily="18" charset="0"/>
                <a:cs typeface="Times New Roman" panose="02020603050405020304" pitchFamily="18" charset="0"/>
              </a:rPr>
              <a:t>Patience and understanding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Employees working in multicultural environment should process patience and understanding.</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People from other cultural backgrounds ,ay have different approaches to handle tasks and human relations.</a:t>
            </a:r>
          </a:p>
          <a:p>
            <a:pPr>
              <a:buAutoNum type="arabicPeriod" startAt="3"/>
            </a:pPr>
            <a:r>
              <a:rPr lang="en-US" sz="2000" b="1" dirty="0" smtClean="0">
                <a:solidFill>
                  <a:schemeClr val="tx1"/>
                </a:solidFill>
                <a:latin typeface="Times New Roman" panose="02020603050405020304" pitchFamily="18" charset="0"/>
                <a:cs typeface="Times New Roman" panose="02020603050405020304" pitchFamily="18" charset="0"/>
              </a:rPr>
              <a:t>Willingness to learn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Employees from other cultural backgrounds have exposure to customs and practices which they may have not experienced.</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 willingness to know their colleagues at personal level develops rapport at workplace, which can result in good professional collaboration.</a:t>
            </a:r>
          </a:p>
          <a:p>
            <a:pPr>
              <a:buAutoNum type="arabicPeriod" startAt="4"/>
            </a:pPr>
            <a:r>
              <a:rPr lang="en-US" sz="2000" b="1" dirty="0" smtClean="0">
                <a:solidFill>
                  <a:schemeClr val="tx1"/>
                </a:solidFill>
                <a:latin typeface="Times New Roman" panose="02020603050405020304" pitchFamily="18" charset="0"/>
                <a:cs typeface="Times New Roman" panose="02020603050405020304" pitchFamily="18" charset="0"/>
              </a:rPr>
              <a:t>Cultural empathy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Multicultural skills include cultural empathy of employees in the </a:t>
            </a:r>
            <a:r>
              <a:rPr lang="en-US" sz="2000" dirty="0" err="1" smtClean="0">
                <a:solidFill>
                  <a:schemeClr val="tx1"/>
                </a:solidFill>
                <a:latin typeface="Times New Roman" panose="02020603050405020304" pitchFamily="18" charset="0"/>
                <a:cs typeface="Times New Roman" panose="02020603050405020304" pitchFamily="18" charset="0"/>
              </a:rPr>
              <a:t>organisation</a:t>
            </a:r>
            <a:r>
              <a:rPr lang="en-US" sz="2000" dirty="0" smtClean="0">
                <a:solidFill>
                  <a:schemeClr val="tx1"/>
                </a:solidFill>
                <a:latin typeface="Times New Roman" panose="02020603050405020304" pitchFamily="18" charset="0"/>
                <a:cs typeface="Times New Roman" panose="02020603050405020304" pitchFamily="18" charset="0"/>
              </a:rPr>
              <a:t>. Cultural empathy consists of –</a:t>
            </a:r>
          </a:p>
          <a:p>
            <a:pPr lvl="1"/>
            <a:r>
              <a:rPr lang="en-US" sz="2000" dirty="0" smtClean="0">
                <a:solidFill>
                  <a:schemeClr val="tx1"/>
                </a:solidFill>
                <a:latin typeface="Times New Roman" panose="02020603050405020304" pitchFamily="18" charset="0"/>
                <a:cs typeface="Times New Roman" panose="02020603050405020304" pitchFamily="18" charset="0"/>
              </a:rPr>
              <a:t>Understanding and valuing the cultural perspectives</a:t>
            </a:r>
          </a:p>
          <a:p>
            <a:pPr lvl="1"/>
            <a:r>
              <a:rPr lang="en-US" sz="2000" dirty="0" smtClean="0">
                <a:solidFill>
                  <a:schemeClr val="tx1"/>
                </a:solidFill>
                <a:latin typeface="Times New Roman" panose="02020603050405020304" pitchFamily="18" charset="0"/>
                <a:cs typeface="Times New Roman" panose="02020603050405020304" pitchFamily="18" charset="0"/>
              </a:rPr>
              <a:t>Sensitivity to several cultures</a:t>
            </a:r>
          </a:p>
          <a:p>
            <a:pPr lvl="1"/>
            <a:r>
              <a:rPr lang="en-US" sz="2000" dirty="0" smtClean="0">
                <a:solidFill>
                  <a:schemeClr val="tx1"/>
                </a:solidFill>
                <a:latin typeface="Times New Roman" panose="02020603050405020304" pitchFamily="18" charset="0"/>
                <a:cs typeface="Times New Roman" panose="02020603050405020304" pitchFamily="18" charset="0"/>
              </a:rPr>
              <a:t>Empathize with different ways of interpreting events</a:t>
            </a:r>
          </a:p>
          <a:p>
            <a:pPr lvl="1"/>
            <a:r>
              <a:rPr lang="en-US" sz="2000" dirty="0" smtClean="0">
                <a:solidFill>
                  <a:schemeClr val="tx1"/>
                </a:solidFill>
                <a:latin typeface="Times New Roman" panose="02020603050405020304" pitchFamily="18" charset="0"/>
                <a:cs typeface="Times New Roman" panose="02020603050405020304" pitchFamily="18" charset="0"/>
              </a:rPr>
              <a:t>Appreciating the richness of other cultures.</a:t>
            </a:r>
          </a:p>
          <a:p>
            <a:pPr>
              <a:buAutoNum type="arabicPeriod" startAt="5"/>
            </a:pPr>
            <a:r>
              <a:rPr lang="en-US" sz="2000" b="1" dirty="0" smtClean="0">
                <a:solidFill>
                  <a:schemeClr val="tx1"/>
                </a:solidFill>
                <a:latin typeface="Times New Roman" panose="02020603050405020304" pitchFamily="18" charset="0"/>
                <a:cs typeface="Times New Roman" panose="02020603050405020304" pitchFamily="18" charset="0"/>
              </a:rPr>
              <a:t>Cultural training –</a:t>
            </a:r>
          </a:p>
          <a:p>
            <a:pPr>
              <a:buFont typeface="Wingdings" panose="05000000000000000000" pitchFamily="2" charset="2"/>
              <a:buChar char="Ø"/>
            </a:pPr>
            <a:r>
              <a:rPr lang="en-US" sz="2000" dirty="0" err="1" smtClean="0">
                <a:solidFill>
                  <a:schemeClr val="tx1"/>
                </a:solidFill>
                <a:latin typeface="Times New Roman" panose="02020603050405020304" pitchFamily="18" charset="0"/>
                <a:cs typeface="Times New Roman" panose="02020603050405020304" pitchFamily="18" charset="0"/>
              </a:rPr>
              <a:t>Organisations</a:t>
            </a:r>
            <a:r>
              <a:rPr lang="en-US" sz="2000" dirty="0" smtClean="0">
                <a:solidFill>
                  <a:schemeClr val="tx1"/>
                </a:solidFill>
                <a:latin typeface="Times New Roman" panose="02020603050405020304" pitchFamily="18" charset="0"/>
                <a:cs typeface="Times New Roman" panose="02020603050405020304" pitchFamily="18" charset="0"/>
              </a:rPr>
              <a:t> may appoint managers having multicultural intelligence as coaches or mentors to develop multicultural skills among the employees.</a:t>
            </a:r>
          </a:p>
          <a:p>
            <a:pPr marL="342900" lvl="1" indent="0">
              <a:buNone/>
            </a:pP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935322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A632B82-09E0-4780-9AEA-2EC2744609FB}"/>
              </a:ext>
            </a:extLst>
          </p:cNvPr>
          <p:cNvSpPr>
            <a:spLocks noGrp="1"/>
          </p:cNvSpPr>
          <p:nvPr>
            <p:ph type="title"/>
          </p:nvPr>
        </p:nvSpPr>
        <p:spPr>
          <a:xfrm>
            <a:off x="76200" y="152400"/>
            <a:ext cx="8610600" cy="428625"/>
          </a:xfrm>
        </p:spPr>
        <p:txBody>
          <a:bodyPr/>
          <a:lstStyle/>
          <a:p>
            <a:pPr marL="457200" indent="-457200" algn="l">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CROSS CULTURAL SKILLS</a:t>
            </a:r>
            <a:endParaRPr lang="en-IN" sz="32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FE3D3CEF-D398-4FF2-99E4-378A370522B0}"/>
              </a:ext>
            </a:extLst>
          </p:cNvPr>
          <p:cNvSpPr>
            <a:spLocks noGrp="1"/>
          </p:cNvSpPr>
          <p:nvPr>
            <p:ph idx="1"/>
          </p:nvPr>
        </p:nvSpPr>
        <p:spPr>
          <a:xfrm>
            <a:off x="0" y="581025"/>
            <a:ext cx="9144000" cy="6096000"/>
          </a:xfrm>
        </p:spPr>
        <p:txBody>
          <a:bodyPr>
            <a:normAutofit/>
          </a:bodyPr>
          <a:lstStyle/>
          <a:p>
            <a:r>
              <a:rPr lang="en-US" sz="2000" dirty="0" smtClean="0">
                <a:solidFill>
                  <a:schemeClr val="tx1"/>
                </a:solidFill>
                <a:latin typeface="Times New Roman" panose="02020603050405020304" pitchFamily="18" charset="0"/>
                <a:cs typeface="Times New Roman" panose="02020603050405020304" pitchFamily="18" charset="0"/>
              </a:rPr>
              <a:t>Cross cultural skills refers to the ability of people to get along with others from diverse cultural backgrounds.</a:t>
            </a:r>
          </a:p>
          <a:p>
            <a:r>
              <a:rPr lang="en-US" sz="2000" dirty="0" smtClean="0">
                <a:solidFill>
                  <a:schemeClr val="tx1"/>
                </a:solidFill>
                <a:latin typeface="Times New Roman" panose="02020603050405020304" pitchFamily="18" charset="0"/>
                <a:cs typeface="Times New Roman" panose="02020603050405020304" pitchFamily="18" charset="0"/>
              </a:rPr>
              <a:t>Its core is to establish and understand how people from different cultures interact with each other.</a:t>
            </a:r>
          </a:p>
          <a:p>
            <a:r>
              <a:rPr lang="en-US" sz="2000" dirty="0" smtClean="0">
                <a:solidFill>
                  <a:schemeClr val="tx1"/>
                </a:solidFill>
                <a:latin typeface="Times New Roman" panose="02020603050405020304" pitchFamily="18" charset="0"/>
                <a:cs typeface="Times New Roman" panose="02020603050405020304" pitchFamily="18" charset="0"/>
              </a:rPr>
              <a:t>Employees having effective cross cultural skills can avoid misunderstanding, and misinterpretations.</a:t>
            </a:r>
          </a:p>
          <a:p>
            <a:pPr>
              <a:buFont typeface="Wingdings" panose="05000000000000000000" pitchFamily="2" charset="2"/>
              <a:buChar char="v"/>
            </a:pPr>
            <a:r>
              <a:rPr lang="en-US" sz="2000" b="1" dirty="0" smtClean="0">
                <a:solidFill>
                  <a:schemeClr val="tx1"/>
                </a:solidFill>
                <a:latin typeface="Times New Roman" panose="02020603050405020304" pitchFamily="18" charset="0"/>
                <a:cs typeface="Times New Roman" panose="02020603050405020304" pitchFamily="18" charset="0"/>
              </a:rPr>
              <a:t>Improving cross – cultural skills</a:t>
            </a:r>
          </a:p>
          <a:p>
            <a:pPr>
              <a:buAutoNum type="arabicPeriod"/>
            </a:pPr>
            <a:r>
              <a:rPr lang="en-US" sz="2000" b="1" dirty="0" smtClean="0">
                <a:solidFill>
                  <a:schemeClr val="tx1"/>
                </a:solidFill>
                <a:latin typeface="Times New Roman" panose="02020603050405020304" pitchFamily="18" charset="0"/>
                <a:cs typeface="Times New Roman" panose="02020603050405020304" pitchFamily="18" charset="0"/>
              </a:rPr>
              <a:t>Slow down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 language used during cross culture communication should be clear to understand.</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 person should slow down the speed of communication and should use correct pronunciations for others to understand.</a:t>
            </a:r>
          </a:p>
          <a:p>
            <a:pPr>
              <a:buAutoNum type="arabicPeriod" startAt="2"/>
            </a:pPr>
            <a:r>
              <a:rPr lang="en-US" sz="2000" b="1" dirty="0" smtClean="0">
                <a:solidFill>
                  <a:schemeClr val="tx1"/>
                </a:solidFill>
                <a:latin typeface="Times New Roman" panose="02020603050405020304" pitchFamily="18" charset="0"/>
                <a:cs typeface="Times New Roman" panose="02020603050405020304" pitchFamily="18" charset="0"/>
              </a:rPr>
              <a:t>Separate questions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 speaker should ask one question at a time during cross – cultural communications.</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Asking double questions may confuse the other person and no proper response may be received.</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1188194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6D7B13D6-A042-420E-BA2D-32D9A9F3FD04}"/>
              </a:ext>
            </a:extLst>
          </p:cNvPr>
          <p:cNvSpPr>
            <a:spLocks noGrp="1"/>
          </p:cNvSpPr>
          <p:nvPr>
            <p:ph idx="1"/>
          </p:nvPr>
        </p:nvSpPr>
        <p:spPr>
          <a:xfrm>
            <a:off x="0" y="76200"/>
            <a:ext cx="9144000" cy="6553200"/>
          </a:xfrm>
        </p:spPr>
        <p:txBody>
          <a:bodyPr>
            <a:noAutofit/>
          </a:bodyPr>
          <a:lstStyle/>
          <a:p>
            <a:pPr>
              <a:buAutoNum type="arabicPeriod" startAt="3"/>
            </a:pPr>
            <a:r>
              <a:rPr lang="en-US" sz="2000" b="1" dirty="0" smtClean="0">
                <a:solidFill>
                  <a:schemeClr val="tx1"/>
                </a:solidFill>
                <a:latin typeface="Times New Roman" panose="02020603050405020304" pitchFamily="18" charset="0"/>
                <a:cs typeface="Times New Roman" panose="02020603050405020304" pitchFamily="18" charset="0"/>
              </a:rPr>
              <a:t>Use affirmations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Many cross cultural communications misunderstandings are caused by use of negative answers.</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For improving cross cultural skills, the person should make use of affirmations.</a:t>
            </a:r>
          </a:p>
          <a:p>
            <a:pPr>
              <a:buAutoNum type="arabicPeriod" startAt="4"/>
            </a:pPr>
            <a:r>
              <a:rPr lang="en-US" sz="2000" b="1" dirty="0" smtClean="0">
                <a:solidFill>
                  <a:schemeClr val="tx1"/>
                </a:solidFill>
                <a:latin typeface="Times New Roman" panose="02020603050405020304" pitchFamily="18" charset="0"/>
                <a:cs typeface="Times New Roman" panose="02020603050405020304" pitchFamily="18" charset="0"/>
              </a:rPr>
              <a:t>Take turns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Cross cultural skills are good, when a person is willing to take turns to talk while communicating with others.</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 person should actively listen when others are talking.</a:t>
            </a:r>
          </a:p>
          <a:p>
            <a:pPr>
              <a:buAutoNum type="arabicPeriod" startAt="5"/>
            </a:pPr>
            <a:r>
              <a:rPr lang="en-US" sz="2000" b="1" dirty="0" smtClean="0">
                <a:solidFill>
                  <a:schemeClr val="tx1"/>
                </a:solidFill>
                <a:latin typeface="Times New Roman" panose="02020603050405020304" pitchFamily="18" charset="0"/>
                <a:cs typeface="Times New Roman" panose="02020603050405020304" pitchFamily="18" charset="0"/>
              </a:rPr>
              <a:t>Be supportive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A person should be supportive when engaged in cross cultural communications.</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He/she should make others comfortable and encourage them to communicate without any hesitation.</a:t>
            </a:r>
          </a:p>
          <a:p>
            <a:pPr>
              <a:buAutoNum type="arabicPeriod" startAt="6"/>
            </a:pPr>
            <a:r>
              <a:rPr lang="en-US" sz="2000" b="1" dirty="0" smtClean="0">
                <a:solidFill>
                  <a:schemeClr val="tx1"/>
                </a:solidFill>
                <a:latin typeface="Times New Roman" panose="02020603050405020304" pitchFamily="18" charset="0"/>
                <a:cs typeface="Times New Roman" panose="02020603050405020304" pitchFamily="18" charset="0"/>
              </a:rPr>
              <a:t>Check meanings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When communicating across cultures, it should not be assumed that the other party has understood. Be an active listener.</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Summarize what has been said in order to verify it.</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8963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146DD58-4EBC-4971-A01E-76604E7D6692}"/>
              </a:ext>
            </a:extLst>
          </p:cNvPr>
          <p:cNvSpPr>
            <a:spLocks noGrp="1"/>
          </p:cNvSpPr>
          <p:nvPr>
            <p:ph idx="1"/>
          </p:nvPr>
        </p:nvSpPr>
        <p:spPr>
          <a:xfrm>
            <a:off x="381000" y="228600"/>
            <a:ext cx="8610600" cy="6324600"/>
          </a:xfrm>
        </p:spPr>
        <p:txBody>
          <a:bodyPr>
            <a:noAutofit/>
          </a:bodyPr>
          <a:lstStyle/>
          <a:p>
            <a:pPr>
              <a:buAutoNum type="arabicPeriod" startAt="3"/>
            </a:pPr>
            <a:r>
              <a:rPr lang="en-US" b="1" u="sng" dirty="0">
                <a:solidFill>
                  <a:schemeClr val="tx1"/>
                </a:solidFill>
                <a:latin typeface="Times New Roman" panose="02020603050405020304" pitchFamily="18" charset="0"/>
                <a:cs typeface="Times New Roman" panose="02020603050405020304" pitchFamily="18" charset="0"/>
              </a:rPr>
              <a:t>Sternberg’s theory of </a:t>
            </a:r>
            <a:r>
              <a:rPr lang="en-US" b="1" u="sng" dirty="0" err="1">
                <a:solidFill>
                  <a:schemeClr val="tx1"/>
                </a:solidFill>
                <a:latin typeface="Times New Roman" panose="02020603050405020304" pitchFamily="18" charset="0"/>
                <a:cs typeface="Times New Roman" panose="02020603050405020304" pitchFamily="18" charset="0"/>
              </a:rPr>
              <a:t>triarchy</a:t>
            </a:r>
            <a:r>
              <a:rPr lang="en-US" b="1" u="sng" dirty="0">
                <a:solidFill>
                  <a:schemeClr val="tx1"/>
                </a:solidFill>
                <a:latin typeface="Times New Roman" panose="02020603050405020304" pitchFamily="18" charset="0"/>
                <a:cs typeface="Times New Roman" panose="02020603050405020304" pitchFamily="18" charset="0"/>
              </a:rPr>
              <a:t> : -</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Robert </a:t>
            </a:r>
            <a:r>
              <a:rPr lang="en-US" dirty="0" err="1">
                <a:solidFill>
                  <a:schemeClr val="tx1"/>
                </a:solidFill>
                <a:latin typeface="Times New Roman" panose="02020603050405020304" pitchFamily="18" charset="0"/>
                <a:cs typeface="Times New Roman" panose="02020603050405020304" pitchFamily="18" charset="0"/>
              </a:rPr>
              <a:t>sternberg</a:t>
            </a:r>
            <a:r>
              <a:rPr lang="en-US" dirty="0">
                <a:solidFill>
                  <a:schemeClr val="tx1"/>
                </a:solidFill>
                <a:latin typeface="Times New Roman" panose="02020603050405020304" pitchFamily="18" charset="0"/>
                <a:cs typeface="Times New Roman" panose="02020603050405020304" pitchFamily="18" charset="0"/>
              </a:rPr>
              <a:t> proposed the intelligence theory of </a:t>
            </a:r>
            <a:r>
              <a:rPr lang="en-US" dirty="0" err="1">
                <a:solidFill>
                  <a:schemeClr val="tx1"/>
                </a:solidFill>
                <a:latin typeface="Times New Roman" panose="02020603050405020304" pitchFamily="18" charset="0"/>
                <a:cs typeface="Times New Roman" panose="02020603050405020304" pitchFamily="18" charset="0"/>
              </a:rPr>
              <a:t>triarchy</a:t>
            </a:r>
            <a:r>
              <a:rPr lang="en-US" dirty="0">
                <a:solidFill>
                  <a:schemeClr val="tx1"/>
                </a:solidFill>
                <a:latin typeface="Times New Roman" panose="02020603050405020304" pitchFamily="18" charset="0"/>
                <a:cs typeface="Times New Roman" panose="02020603050405020304" pitchFamily="18" charset="0"/>
              </a:rPr>
              <a:t>. </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He stated that intelligence is a balance between analytical, creative and practical abilities.</a:t>
            </a:r>
          </a:p>
          <a:p>
            <a:pPr marL="385763" indent="-385763">
              <a:buFont typeface="+mj-lt"/>
              <a:buAutoNum type="romanLcPeriod"/>
            </a:pPr>
            <a:r>
              <a:rPr lang="en-US" b="1" dirty="0">
                <a:solidFill>
                  <a:schemeClr val="tx1"/>
                </a:solidFill>
                <a:latin typeface="Times New Roman" panose="02020603050405020304" pitchFamily="18" charset="0"/>
                <a:cs typeface="Times New Roman" panose="02020603050405020304" pitchFamily="18" charset="0"/>
              </a:rPr>
              <a:t>Analytical intelligence</a:t>
            </a:r>
            <a:r>
              <a:rPr lang="en-US" dirty="0">
                <a:solidFill>
                  <a:schemeClr val="tx1"/>
                </a:solidFill>
                <a:latin typeface="Times New Roman" panose="02020603050405020304" pitchFamily="18" charset="0"/>
                <a:cs typeface="Times New Roman" panose="02020603050405020304" pitchFamily="18" charset="0"/>
              </a:rPr>
              <a:t> refers to the ability to break problems or ideas into component parts, </a:t>
            </a:r>
            <a:r>
              <a:rPr lang="en-US" dirty="0" err="1">
                <a:solidFill>
                  <a:schemeClr val="tx1"/>
                </a:solidFill>
                <a:latin typeface="Times New Roman" panose="02020603050405020304" pitchFamily="18" charset="0"/>
                <a:cs typeface="Times New Roman" panose="02020603050405020304" pitchFamily="18" charset="0"/>
              </a:rPr>
              <a:t>analyse</a:t>
            </a:r>
            <a:r>
              <a:rPr lang="en-US" dirty="0">
                <a:solidFill>
                  <a:schemeClr val="tx1"/>
                </a:solidFill>
                <a:latin typeface="Times New Roman" panose="02020603050405020304" pitchFamily="18" charset="0"/>
                <a:cs typeface="Times New Roman" panose="02020603050405020304" pitchFamily="18" charset="0"/>
              </a:rPr>
              <a:t> or evaluate them and solve the problem for good decision making</a:t>
            </a:r>
            <a:r>
              <a:rPr lang="en-IN" dirty="0">
                <a:solidFill>
                  <a:schemeClr val="tx1"/>
                </a:solidFill>
                <a:latin typeface="Times New Roman" panose="02020603050405020304" pitchFamily="18" charset="0"/>
                <a:cs typeface="Times New Roman" panose="02020603050405020304" pitchFamily="18" charset="0"/>
              </a:rPr>
              <a:t>.</a:t>
            </a:r>
          </a:p>
          <a:p>
            <a:pPr marL="385763" indent="-385763">
              <a:buFont typeface="+mj-lt"/>
              <a:buAutoNum type="romanLcPeriod"/>
            </a:pPr>
            <a:r>
              <a:rPr lang="en-IN" b="1" dirty="0">
                <a:solidFill>
                  <a:schemeClr val="tx1"/>
                </a:solidFill>
                <a:latin typeface="Times New Roman" panose="02020603050405020304" pitchFamily="18" charset="0"/>
                <a:cs typeface="Times New Roman" panose="02020603050405020304" pitchFamily="18" charset="0"/>
              </a:rPr>
              <a:t>Creative intelligence </a:t>
            </a:r>
            <a:r>
              <a:rPr lang="en-IN" dirty="0">
                <a:solidFill>
                  <a:schemeClr val="tx1"/>
                </a:solidFill>
                <a:latin typeface="Times New Roman" panose="02020603050405020304" pitchFamily="18" charset="0"/>
                <a:cs typeface="Times New Roman" panose="02020603050405020304" pitchFamily="18" charset="0"/>
              </a:rPr>
              <a:t>refers to the ability to deal with new and different concepts and to come up with novel ways of solving problems.</a:t>
            </a:r>
          </a:p>
          <a:p>
            <a:pPr marL="385763" indent="-385763">
              <a:buFont typeface="+mj-lt"/>
              <a:buAutoNum type="romanLcPeriod"/>
            </a:pPr>
            <a:r>
              <a:rPr lang="en-IN" b="1" dirty="0">
                <a:solidFill>
                  <a:schemeClr val="tx1"/>
                </a:solidFill>
                <a:latin typeface="Times New Roman" panose="02020603050405020304" pitchFamily="18" charset="0"/>
                <a:cs typeface="Times New Roman" panose="02020603050405020304" pitchFamily="18" charset="0"/>
              </a:rPr>
              <a:t>Practical intelligence </a:t>
            </a:r>
            <a:r>
              <a:rPr lang="en-IN" dirty="0">
                <a:solidFill>
                  <a:schemeClr val="tx1"/>
                </a:solidFill>
                <a:latin typeface="Times New Roman" panose="02020603050405020304" pitchFamily="18" charset="0"/>
                <a:cs typeface="Times New Roman" panose="02020603050405020304" pitchFamily="18" charset="0"/>
              </a:rPr>
              <a:t>is the ability to use information to get along in life. It is an ability that individuals use to find the best fit between themselves and the demands of the environment.</a:t>
            </a: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406953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A62F67D-A962-407F-B561-2AB00CBED5A5}"/>
              </a:ext>
            </a:extLst>
          </p:cNvPr>
          <p:cNvSpPr>
            <a:spLocks noGrp="1"/>
          </p:cNvSpPr>
          <p:nvPr>
            <p:ph idx="1"/>
          </p:nvPr>
        </p:nvSpPr>
        <p:spPr>
          <a:xfrm>
            <a:off x="152400" y="304800"/>
            <a:ext cx="8686800" cy="4607719"/>
          </a:xfrm>
        </p:spPr>
        <p:txBody>
          <a:bodyPr>
            <a:normAutofit/>
          </a:bodyPr>
          <a:lstStyle/>
          <a:p>
            <a:pPr>
              <a:buAutoNum type="arabicPeriod" startAt="7"/>
            </a:pPr>
            <a:r>
              <a:rPr lang="en-US" sz="2000" b="1" dirty="0" smtClean="0">
                <a:solidFill>
                  <a:schemeClr val="tx1"/>
                </a:solidFill>
                <a:latin typeface="Times New Roman" panose="02020603050405020304" pitchFamily="18" charset="0"/>
                <a:cs typeface="Times New Roman" panose="02020603050405020304" pitchFamily="18" charset="0"/>
              </a:rPr>
              <a:t>Watch the </a:t>
            </a:r>
            <a:r>
              <a:rPr lang="en-US" sz="2000" b="1" dirty="0" err="1" smtClean="0">
                <a:solidFill>
                  <a:schemeClr val="tx1"/>
                </a:solidFill>
                <a:latin typeface="Times New Roman" panose="02020603050405020304" pitchFamily="18" charset="0"/>
                <a:cs typeface="Times New Roman" panose="02020603050405020304" pitchFamily="18" charset="0"/>
              </a:rPr>
              <a:t>humour</a:t>
            </a:r>
            <a:r>
              <a:rPr lang="en-US" sz="2000" b="1" dirty="0" smtClean="0">
                <a:solidFill>
                  <a:schemeClr val="tx1"/>
                </a:solidFill>
                <a:latin typeface="Times New Roman" panose="02020603050405020304" pitchFamily="18" charset="0"/>
                <a:cs typeface="Times New Roman" panose="02020603050405020304" pitchFamily="18" charset="0"/>
              </a:rPr>
              <a:t>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In many cultures, business is taken seriously. Professionalism is observed.</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Many cultures do not appreciate </a:t>
            </a:r>
            <a:r>
              <a:rPr lang="en-US" sz="2000" dirty="0" err="1" smtClean="0">
                <a:solidFill>
                  <a:schemeClr val="tx1"/>
                </a:solidFill>
                <a:latin typeface="Times New Roman" panose="02020603050405020304" pitchFamily="18" charset="0"/>
                <a:cs typeface="Times New Roman" panose="02020603050405020304" pitchFamily="18" charset="0"/>
              </a:rPr>
              <a:t>humour</a:t>
            </a:r>
            <a:r>
              <a:rPr lang="en-US" sz="2000" dirty="0" smtClean="0">
                <a:solidFill>
                  <a:schemeClr val="tx1"/>
                </a:solidFill>
                <a:latin typeface="Times New Roman" panose="02020603050405020304" pitchFamily="18" charset="0"/>
                <a:cs typeface="Times New Roman" panose="02020603050405020304" pitchFamily="18" charset="0"/>
              </a:rPr>
              <a:t> in business context.</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When </a:t>
            </a:r>
            <a:r>
              <a:rPr lang="en-US" sz="2000" dirty="0" err="1" smtClean="0">
                <a:solidFill>
                  <a:schemeClr val="tx1"/>
                </a:solidFill>
                <a:latin typeface="Times New Roman" panose="02020603050405020304" pitchFamily="18" charset="0"/>
                <a:cs typeface="Times New Roman" panose="02020603050405020304" pitchFamily="18" charset="0"/>
              </a:rPr>
              <a:t>humour</a:t>
            </a:r>
            <a:r>
              <a:rPr lang="en-US" sz="2000" dirty="0" smtClean="0">
                <a:solidFill>
                  <a:schemeClr val="tx1"/>
                </a:solidFill>
                <a:latin typeface="Times New Roman" panose="02020603050405020304" pitchFamily="18" charset="0"/>
                <a:cs typeface="Times New Roman" panose="02020603050405020304" pitchFamily="18" charset="0"/>
              </a:rPr>
              <a:t> is used, care should be taken that it is understood correctly in the other culture.</a:t>
            </a:r>
          </a:p>
          <a:p>
            <a:pPr>
              <a:buFont typeface="Wingdings" panose="05000000000000000000" pitchFamily="2" charset="2"/>
              <a:buChar char="Ø"/>
            </a:pPr>
            <a:endParaRPr lang="en-US" sz="2000" dirty="0" smtClean="0">
              <a:solidFill>
                <a:schemeClr val="tx1"/>
              </a:solidFill>
              <a:latin typeface="Times New Roman" panose="02020603050405020304" pitchFamily="18" charset="0"/>
              <a:cs typeface="Times New Roman" panose="02020603050405020304" pitchFamily="18" charset="0"/>
            </a:endParaRPr>
          </a:p>
          <a:p>
            <a:pPr>
              <a:buAutoNum type="arabicPeriod" startAt="8"/>
            </a:pPr>
            <a:r>
              <a:rPr lang="en-US" sz="2000" b="1" dirty="0" smtClean="0">
                <a:solidFill>
                  <a:schemeClr val="tx1"/>
                </a:solidFill>
                <a:latin typeface="Times New Roman" panose="02020603050405020304" pitchFamily="18" charset="0"/>
                <a:cs typeface="Times New Roman" panose="02020603050405020304" pitchFamily="18" charset="0"/>
              </a:rPr>
              <a:t>Maintain Etiquette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Many cultures have certain etiquette when communication.</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It is advisable to undertake cross cultural awareness training and/</a:t>
            </a:r>
            <a:r>
              <a:rPr lang="en-US" sz="2000" dirty="0" err="1" smtClean="0">
                <a:solidFill>
                  <a:schemeClr val="tx1"/>
                </a:solidFill>
                <a:latin typeface="Times New Roman" panose="02020603050405020304" pitchFamily="18" charset="0"/>
                <a:cs typeface="Times New Roman" panose="02020603050405020304" pitchFamily="18" charset="0"/>
              </a:rPr>
              <a:t>ir</a:t>
            </a:r>
            <a:r>
              <a:rPr lang="en-US" sz="2000" dirty="0" smtClean="0">
                <a:solidFill>
                  <a:schemeClr val="tx1"/>
                </a:solidFill>
                <a:latin typeface="Times New Roman" panose="02020603050405020304" pitchFamily="18" charset="0"/>
                <a:cs typeface="Times New Roman" panose="02020603050405020304" pitchFamily="18" charset="0"/>
              </a:rPr>
              <a:t> take up research on target culture. </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833036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F7738E-1930-407B-A1F5-49C8F7E8D712}"/>
              </a:ext>
            </a:extLst>
          </p:cNvPr>
          <p:cNvSpPr>
            <a:spLocks noGrp="1"/>
          </p:cNvSpPr>
          <p:nvPr>
            <p:ph type="title"/>
          </p:nvPr>
        </p:nvSpPr>
        <p:spPr>
          <a:xfrm>
            <a:off x="0" y="187129"/>
            <a:ext cx="6968411" cy="342900"/>
          </a:xfrm>
        </p:spPr>
        <p:txBody>
          <a:bodyPr>
            <a:noAutofit/>
          </a:bodyPr>
          <a:lstStyle/>
          <a:p>
            <a:pPr marL="457200" indent="-457200" algn="l">
              <a:buFont typeface="Wingdings" panose="05000000000000000000" pitchFamily="2" charset="2"/>
              <a:buChar char="v"/>
            </a:pPr>
            <a:r>
              <a:rPr lang="en-US" sz="3200" u="sng" dirty="0">
                <a:solidFill>
                  <a:schemeClr val="tx1"/>
                </a:solidFill>
                <a:latin typeface="Times New Roman" panose="02020603050405020304" pitchFamily="18" charset="0"/>
                <a:cs typeface="Times New Roman" panose="02020603050405020304" pitchFamily="18" charset="0"/>
              </a:rPr>
              <a:t>JOHARI WINDOW</a:t>
            </a:r>
            <a:endParaRPr lang="en-IN" sz="3200" u="sng"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FD35E61A-15AA-49A9-A916-9055736DE204}"/>
              </a:ext>
            </a:extLst>
          </p:cNvPr>
          <p:cNvSpPr>
            <a:spLocks noGrp="1"/>
          </p:cNvSpPr>
          <p:nvPr>
            <p:ph idx="1"/>
          </p:nvPr>
        </p:nvSpPr>
        <p:spPr>
          <a:xfrm>
            <a:off x="-53578" y="621498"/>
            <a:ext cx="9144000" cy="4236242"/>
          </a:xfrm>
        </p:spPr>
        <p:txBody>
          <a:bodyPr>
            <a:normAutofit/>
          </a:bodyPr>
          <a:lstStyle/>
          <a:p>
            <a:r>
              <a:rPr lang="en-US" dirty="0" smtClean="0">
                <a:solidFill>
                  <a:schemeClr val="tx1"/>
                </a:solidFill>
                <a:latin typeface="Times New Roman" panose="02020603050405020304" pitchFamily="18" charset="0"/>
                <a:cs typeface="Times New Roman" panose="02020603050405020304" pitchFamily="18" charset="0"/>
              </a:rPr>
              <a:t>Joseph </a:t>
            </a:r>
            <a:r>
              <a:rPr lang="en-US" dirty="0" err="1">
                <a:solidFill>
                  <a:schemeClr val="tx1"/>
                </a:solidFill>
                <a:latin typeface="Times New Roman" panose="02020603050405020304" pitchFamily="18" charset="0"/>
                <a:cs typeface="Times New Roman" panose="02020603050405020304" pitchFamily="18" charset="0"/>
              </a:rPr>
              <a:t>L</a:t>
            </a:r>
            <a:r>
              <a:rPr lang="en-US" dirty="0" err="1" smtClean="0">
                <a:solidFill>
                  <a:schemeClr val="tx1"/>
                </a:solidFill>
                <a:latin typeface="Times New Roman" panose="02020603050405020304" pitchFamily="18" charset="0"/>
                <a:cs typeface="Times New Roman" panose="02020603050405020304" pitchFamily="18" charset="0"/>
              </a:rPr>
              <a:t>uft</a:t>
            </a:r>
            <a:r>
              <a:rPr lang="en-US" dirty="0" smtClean="0">
                <a:solidFill>
                  <a:schemeClr val="tx1"/>
                </a:solidFill>
                <a:latin typeface="Times New Roman" panose="02020603050405020304" pitchFamily="18" charset="0"/>
                <a:cs typeface="Times New Roman" panose="02020603050405020304" pitchFamily="18" charset="0"/>
              </a:rPr>
              <a:t> and harry </a:t>
            </a:r>
            <a:r>
              <a:rPr lang="en-US" dirty="0">
                <a:solidFill>
                  <a:schemeClr val="tx1"/>
                </a:solidFill>
                <a:latin typeface="Times New Roman" panose="02020603050405020304" pitchFamily="18" charset="0"/>
                <a:cs typeface="Times New Roman" panose="02020603050405020304" pitchFamily="18" charset="0"/>
              </a:rPr>
              <a:t>I</a:t>
            </a:r>
            <a:r>
              <a:rPr lang="en-US" dirty="0" smtClean="0">
                <a:solidFill>
                  <a:schemeClr val="tx1"/>
                </a:solidFill>
                <a:latin typeface="Times New Roman" panose="02020603050405020304" pitchFamily="18" charset="0"/>
                <a:cs typeface="Times New Roman" panose="02020603050405020304" pitchFamily="18" charset="0"/>
              </a:rPr>
              <a:t>ngham has developed a model of </a:t>
            </a:r>
            <a:r>
              <a:rPr lang="en-US" dirty="0" err="1" smtClean="0">
                <a:solidFill>
                  <a:schemeClr val="tx1"/>
                </a:solidFill>
                <a:latin typeface="Times New Roman" panose="02020603050405020304" pitchFamily="18" charset="0"/>
                <a:cs typeface="Times New Roman" panose="02020603050405020304" pitchFamily="18" charset="0"/>
              </a:rPr>
              <a:t>johari</a:t>
            </a:r>
            <a:r>
              <a:rPr lang="en-US" dirty="0" smtClean="0">
                <a:solidFill>
                  <a:schemeClr val="tx1"/>
                </a:solidFill>
                <a:latin typeface="Times New Roman" panose="02020603050405020304" pitchFamily="18" charset="0"/>
                <a:cs typeface="Times New Roman" panose="02020603050405020304" pitchFamily="18" charset="0"/>
              </a:rPr>
              <a:t> window for </a:t>
            </a:r>
            <a:r>
              <a:rPr lang="en-US" dirty="0" err="1" smtClean="0">
                <a:solidFill>
                  <a:schemeClr val="tx1"/>
                </a:solidFill>
                <a:latin typeface="Times New Roman" panose="02020603050405020304" pitchFamily="18" charset="0"/>
                <a:cs typeface="Times New Roman" panose="02020603050405020304" pitchFamily="18" charset="0"/>
              </a:rPr>
              <a:t>analysing</a:t>
            </a:r>
            <a:r>
              <a:rPr lang="en-US" dirty="0" smtClean="0">
                <a:solidFill>
                  <a:schemeClr val="tx1"/>
                </a:solidFill>
                <a:latin typeface="Times New Roman" panose="02020603050405020304" pitchFamily="18" charset="0"/>
                <a:cs typeface="Times New Roman" panose="02020603050405020304" pitchFamily="18" charset="0"/>
              </a:rPr>
              <a:t> interpersonal conflict and thus a need for more open communications. There are four cell in </a:t>
            </a:r>
            <a:r>
              <a:rPr lang="en-US" dirty="0" err="1" smtClean="0">
                <a:solidFill>
                  <a:schemeClr val="tx1"/>
                </a:solidFill>
                <a:latin typeface="Times New Roman" panose="02020603050405020304" pitchFamily="18" charset="0"/>
                <a:cs typeface="Times New Roman" panose="02020603050405020304" pitchFamily="18" charset="0"/>
              </a:rPr>
              <a:t>johari</a:t>
            </a:r>
            <a:r>
              <a:rPr lang="en-US" dirty="0" smtClean="0">
                <a:solidFill>
                  <a:schemeClr val="tx1"/>
                </a:solidFill>
                <a:latin typeface="Times New Roman" panose="02020603050405020304" pitchFamily="18" charset="0"/>
                <a:cs typeface="Times New Roman" panose="02020603050405020304" pitchFamily="18" charset="0"/>
              </a:rPr>
              <a:t> window –</a:t>
            </a:r>
          </a:p>
          <a:p>
            <a:pPr>
              <a:buFont typeface="+mj-lt"/>
              <a:buAutoNum type="arabicPeriod"/>
            </a:pPr>
            <a:r>
              <a:rPr lang="en-US" dirty="0" smtClean="0">
                <a:solidFill>
                  <a:schemeClr val="tx1"/>
                </a:solidFill>
                <a:latin typeface="Times New Roman" panose="02020603050405020304" pitchFamily="18" charset="0"/>
                <a:cs typeface="Times New Roman" panose="02020603050405020304" pitchFamily="18" charset="0"/>
              </a:rPr>
              <a:t>Open self –</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Under the open self, the person knows about himself and others.</a:t>
            </a:r>
          </a:p>
          <a:p>
            <a:pPr>
              <a:buFont typeface="Wingdings" panose="05000000000000000000" pitchFamily="2" charset="2"/>
              <a:buChar char="Ø"/>
            </a:pPr>
            <a:r>
              <a:rPr lang="en-US" dirty="0" smtClean="0">
                <a:solidFill>
                  <a:schemeClr val="tx1"/>
                </a:solidFill>
                <a:latin typeface="Times New Roman" panose="02020603050405020304" pitchFamily="18" charset="0"/>
                <a:cs typeface="Times New Roman" panose="02020603050405020304" pitchFamily="18" charset="0"/>
              </a:rPr>
              <a:t>This is openness and transparency in </a:t>
            </a:r>
            <a:r>
              <a:rPr lang="en-US" dirty="0" err="1" smtClean="0">
                <a:solidFill>
                  <a:schemeClr val="tx1"/>
                </a:solidFill>
                <a:latin typeface="Times New Roman" panose="02020603050405020304" pitchFamily="18" charset="0"/>
                <a:cs typeface="Times New Roman" panose="02020603050405020304" pitchFamily="18" charset="0"/>
              </a:rPr>
              <a:t>behaviour</a:t>
            </a:r>
            <a:r>
              <a:rPr lang="en-US" dirty="0" smtClean="0">
                <a:solidFill>
                  <a:schemeClr val="tx1"/>
                </a:solidFill>
                <a:latin typeface="Times New Roman" panose="02020603050405020304" pitchFamily="18" charset="0"/>
                <a:cs typeface="Times New Roman" panose="02020603050405020304" pitchFamily="18" charset="0"/>
              </a:rPr>
              <a:t> and attitude. It is called as public area. It has less scope of conflict.</a:t>
            </a:r>
            <a:endParaRPr lang="en-US"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4">
            <a:extLst>
              <a:ext uri="{FF2B5EF4-FFF2-40B4-BE49-F238E27FC236}">
                <a16:creationId xmlns="" xmlns:a16="http://schemas.microsoft.com/office/drawing/2014/main" id="{049E975D-E0C0-47F5-8100-3C98D410EBF1}"/>
              </a:ext>
            </a:extLst>
          </p:cNvPr>
          <p:cNvGraphicFramePr>
            <a:graphicFrameLocks noGrp="1"/>
          </p:cNvGraphicFramePr>
          <p:nvPr>
            <p:extLst/>
          </p:nvPr>
        </p:nvGraphicFramePr>
        <p:xfrm>
          <a:off x="2643187" y="4146747"/>
          <a:ext cx="3750470" cy="896146"/>
        </p:xfrm>
        <a:graphic>
          <a:graphicData uri="http://schemas.openxmlformats.org/drawingml/2006/table">
            <a:tbl>
              <a:tblPr firstRow="1" firstCol="1" lastRow="1" lastCol="1" bandRow="1" bandCol="1">
                <a:tableStyleId>{5940675A-B579-460E-94D1-54222C63F5DA}</a:tableStyleId>
              </a:tblPr>
              <a:tblGrid>
                <a:gridCol w="1875235">
                  <a:extLst>
                    <a:ext uri="{9D8B030D-6E8A-4147-A177-3AD203B41FA5}">
                      <a16:colId xmlns="" xmlns:a16="http://schemas.microsoft.com/office/drawing/2014/main" val="1852723201"/>
                    </a:ext>
                  </a:extLst>
                </a:gridCol>
                <a:gridCol w="1875235">
                  <a:extLst>
                    <a:ext uri="{9D8B030D-6E8A-4147-A177-3AD203B41FA5}">
                      <a16:colId xmlns="" xmlns:a16="http://schemas.microsoft.com/office/drawing/2014/main" val="1799296510"/>
                    </a:ext>
                  </a:extLst>
                </a:gridCol>
              </a:tblGrid>
              <a:tr h="448073">
                <a:tc>
                  <a:txBody>
                    <a:bodyPr/>
                    <a:lstStyle/>
                    <a:p>
                      <a:pPr algn="ctr"/>
                      <a:r>
                        <a:rPr lang="en-US" sz="1400" dirty="0">
                          <a:latin typeface="Bahnschrift SemiBold" panose="020B0502040204020203" pitchFamily="34" charset="0"/>
                        </a:rPr>
                        <a:t>OPEN SELF</a:t>
                      </a:r>
                      <a:endParaRPr lang="en-IN" sz="1400" dirty="0">
                        <a:latin typeface="Bahnschrift SemiBold" panose="020B0502040204020203" pitchFamily="34" charset="0"/>
                      </a:endParaRPr>
                    </a:p>
                  </a:txBody>
                  <a:tcPr marL="68580" marR="68580" marT="34290" marB="34290"/>
                </a:tc>
                <a:tc>
                  <a:txBody>
                    <a:bodyPr/>
                    <a:lstStyle/>
                    <a:p>
                      <a:pPr algn="ctr"/>
                      <a:r>
                        <a:rPr lang="en-US" sz="1400" dirty="0">
                          <a:latin typeface="Bahnschrift SemiBold" panose="020B0502040204020203" pitchFamily="34" charset="0"/>
                        </a:rPr>
                        <a:t>HIDDEN SELF</a:t>
                      </a:r>
                      <a:endParaRPr lang="en-IN" sz="1400" dirty="0">
                        <a:latin typeface="Bahnschrift SemiBold" panose="020B0502040204020203" pitchFamily="34" charset="0"/>
                      </a:endParaRPr>
                    </a:p>
                  </a:txBody>
                  <a:tcPr marL="68580" marR="68580" marT="34290" marB="34290"/>
                </a:tc>
                <a:extLst>
                  <a:ext uri="{0D108BD9-81ED-4DB2-BD59-A6C34878D82A}">
                    <a16:rowId xmlns="" xmlns:a16="http://schemas.microsoft.com/office/drawing/2014/main" val="2422686782"/>
                  </a:ext>
                </a:extLst>
              </a:tr>
              <a:tr h="448073">
                <a:tc>
                  <a:txBody>
                    <a:bodyPr/>
                    <a:lstStyle/>
                    <a:p>
                      <a:pPr algn="ctr"/>
                      <a:r>
                        <a:rPr lang="en-US" sz="1400" dirty="0">
                          <a:latin typeface="Bahnschrift SemiBold" panose="020B0502040204020203" pitchFamily="34" charset="0"/>
                        </a:rPr>
                        <a:t>BLIND SELF</a:t>
                      </a:r>
                      <a:endParaRPr lang="en-IN" sz="1400" dirty="0">
                        <a:latin typeface="Bahnschrift SemiBold" panose="020B0502040204020203" pitchFamily="34" charset="0"/>
                      </a:endParaRPr>
                    </a:p>
                  </a:txBody>
                  <a:tcPr marL="68580" marR="68580" marT="34290" marB="34290"/>
                </a:tc>
                <a:tc>
                  <a:txBody>
                    <a:bodyPr/>
                    <a:lstStyle/>
                    <a:p>
                      <a:pPr algn="ctr"/>
                      <a:r>
                        <a:rPr lang="en-US" sz="1400" dirty="0">
                          <a:latin typeface="Bahnschrift SemiBold" panose="020B0502040204020203" pitchFamily="34" charset="0"/>
                        </a:rPr>
                        <a:t>UNKNOWN SELF</a:t>
                      </a:r>
                      <a:endParaRPr lang="en-IN" sz="1400" dirty="0">
                        <a:latin typeface="Bahnschrift SemiBold" panose="020B0502040204020203" pitchFamily="34" charset="0"/>
                      </a:endParaRPr>
                    </a:p>
                  </a:txBody>
                  <a:tcPr marL="68580" marR="68580" marT="34290" marB="34290"/>
                </a:tc>
                <a:extLst>
                  <a:ext uri="{0D108BD9-81ED-4DB2-BD59-A6C34878D82A}">
                    <a16:rowId xmlns="" xmlns:a16="http://schemas.microsoft.com/office/drawing/2014/main" val="2127620973"/>
                  </a:ext>
                </a:extLst>
              </a:tr>
            </a:tbl>
          </a:graphicData>
        </a:graphic>
      </p:graphicFrame>
      <p:cxnSp>
        <p:nvCxnSpPr>
          <p:cNvPr id="6" name="Straight Connector 5">
            <a:extLst>
              <a:ext uri="{FF2B5EF4-FFF2-40B4-BE49-F238E27FC236}">
                <a16:creationId xmlns="" xmlns:a16="http://schemas.microsoft.com/office/drawing/2014/main" id="{DFAC693F-BFD4-4F16-8839-958FD401E648}"/>
              </a:ext>
            </a:extLst>
          </p:cNvPr>
          <p:cNvCxnSpPr/>
          <p:nvPr/>
        </p:nvCxnSpPr>
        <p:spPr>
          <a:xfrm>
            <a:off x="4518422" y="3581400"/>
            <a:ext cx="0" cy="2062161"/>
          </a:xfrm>
          <a:prstGeom prst="line">
            <a:avLst/>
          </a:prstGeom>
        </p:spPr>
        <p:style>
          <a:lnRef idx="3">
            <a:schemeClr val="accent2"/>
          </a:lnRef>
          <a:fillRef idx="0">
            <a:schemeClr val="accent2"/>
          </a:fillRef>
          <a:effectRef idx="2">
            <a:schemeClr val="accent2"/>
          </a:effectRef>
          <a:fontRef idx="minor">
            <a:schemeClr val="tx1"/>
          </a:fontRef>
        </p:style>
      </p:cxnSp>
      <p:cxnSp>
        <p:nvCxnSpPr>
          <p:cNvPr id="8" name="Straight Connector 7">
            <a:extLst>
              <a:ext uri="{FF2B5EF4-FFF2-40B4-BE49-F238E27FC236}">
                <a16:creationId xmlns="" xmlns:a16="http://schemas.microsoft.com/office/drawing/2014/main" id="{CC0AEB07-2A0F-4D6B-B246-BDE3AEAEA880}"/>
              </a:ext>
            </a:extLst>
          </p:cNvPr>
          <p:cNvCxnSpPr>
            <a:cxnSpLocks/>
          </p:cNvCxnSpPr>
          <p:nvPr/>
        </p:nvCxnSpPr>
        <p:spPr>
          <a:xfrm>
            <a:off x="1035844" y="4594820"/>
            <a:ext cx="6679406" cy="0"/>
          </a:xfrm>
          <a:prstGeom prst="line">
            <a:avLst/>
          </a:prstGeom>
        </p:spPr>
        <p:style>
          <a:lnRef idx="3">
            <a:schemeClr val="accent2"/>
          </a:lnRef>
          <a:fillRef idx="0">
            <a:schemeClr val="accent2"/>
          </a:fillRef>
          <a:effectRef idx="2">
            <a:schemeClr val="accent2"/>
          </a:effectRef>
          <a:fontRef idx="minor">
            <a:schemeClr val="tx1"/>
          </a:fontRef>
        </p:style>
      </p:cxnSp>
      <p:sp>
        <p:nvSpPr>
          <p:cNvPr id="13" name="TextBox 12">
            <a:extLst>
              <a:ext uri="{FF2B5EF4-FFF2-40B4-BE49-F238E27FC236}">
                <a16:creationId xmlns="" xmlns:a16="http://schemas.microsoft.com/office/drawing/2014/main" id="{EAAD1611-0A1C-4DB1-AE13-1ACC91295E52}"/>
              </a:ext>
            </a:extLst>
          </p:cNvPr>
          <p:cNvSpPr txBox="1"/>
          <p:nvPr/>
        </p:nvSpPr>
        <p:spPr>
          <a:xfrm>
            <a:off x="2793207" y="3852946"/>
            <a:ext cx="1955597" cy="300082"/>
          </a:xfrm>
          <a:prstGeom prst="rect">
            <a:avLst/>
          </a:prstGeom>
          <a:noFill/>
        </p:spPr>
        <p:txBody>
          <a:bodyPr wrap="square" rtlCol="0">
            <a:spAutoFit/>
          </a:bodyPr>
          <a:lstStyle/>
          <a:p>
            <a:r>
              <a:rPr lang="en-US" sz="1350" dirty="0">
                <a:solidFill>
                  <a:srgbClr val="FF0000"/>
                </a:solidFill>
                <a:latin typeface="Bahnschrift SemiBold" panose="020B0502040204020203" pitchFamily="34" charset="0"/>
              </a:rPr>
              <a:t>KNOWN TO OTHERS</a:t>
            </a:r>
            <a:endParaRPr lang="en-IN" sz="1350" dirty="0">
              <a:solidFill>
                <a:srgbClr val="FF0000"/>
              </a:solidFill>
              <a:latin typeface="Bahnschrift SemiBold" panose="020B0502040204020203" pitchFamily="34" charset="0"/>
            </a:endParaRPr>
          </a:p>
        </p:txBody>
      </p:sp>
      <p:sp>
        <p:nvSpPr>
          <p:cNvPr id="14" name="TextBox 13">
            <a:extLst>
              <a:ext uri="{FF2B5EF4-FFF2-40B4-BE49-F238E27FC236}">
                <a16:creationId xmlns="" xmlns:a16="http://schemas.microsoft.com/office/drawing/2014/main" id="{7A077D8D-0632-4374-ACC8-DE5650B4C3A2}"/>
              </a:ext>
            </a:extLst>
          </p:cNvPr>
          <p:cNvSpPr txBox="1"/>
          <p:nvPr/>
        </p:nvSpPr>
        <p:spPr>
          <a:xfrm>
            <a:off x="4375546" y="3852946"/>
            <a:ext cx="2288675" cy="300082"/>
          </a:xfrm>
          <a:prstGeom prst="rect">
            <a:avLst/>
          </a:prstGeom>
          <a:noFill/>
        </p:spPr>
        <p:txBody>
          <a:bodyPr wrap="square" rtlCol="0">
            <a:spAutoFit/>
          </a:bodyPr>
          <a:lstStyle/>
          <a:p>
            <a:pPr algn="ctr"/>
            <a:r>
              <a:rPr lang="en-US" sz="1350" dirty="0">
                <a:solidFill>
                  <a:srgbClr val="FF0000"/>
                </a:solidFill>
                <a:latin typeface="Bahnschrift SemiBold" panose="020B0502040204020203" pitchFamily="34" charset="0"/>
              </a:rPr>
              <a:t>UNKNOWN TO OTHERS</a:t>
            </a:r>
            <a:endParaRPr lang="en-IN" sz="1350" dirty="0">
              <a:solidFill>
                <a:srgbClr val="FF0000"/>
              </a:solidFill>
              <a:latin typeface="Bahnschrift SemiBold" panose="020B0502040204020203" pitchFamily="34" charset="0"/>
            </a:endParaRPr>
          </a:p>
        </p:txBody>
      </p:sp>
      <p:sp>
        <p:nvSpPr>
          <p:cNvPr id="15" name="TextBox 14">
            <a:extLst>
              <a:ext uri="{FF2B5EF4-FFF2-40B4-BE49-F238E27FC236}">
                <a16:creationId xmlns="" xmlns:a16="http://schemas.microsoft.com/office/drawing/2014/main" id="{64C54FA2-83E3-4E4D-B578-97D0BCEAE0B4}"/>
              </a:ext>
            </a:extLst>
          </p:cNvPr>
          <p:cNvSpPr txBox="1"/>
          <p:nvPr/>
        </p:nvSpPr>
        <p:spPr>
          <a:xfrm>
            <a:off x="1279629" y="4051532"/>
            <a:ext cx="1301944" cy="507831"/>
          </a:xfrm>
          <a:prstGeom prst="rect">
            <a:avLst/>
          </a:prstGeom>
          <a:noFill/>
        </p:spPr>
        <p:txBody>
          <a:bodyPr wrap="square" rtlCol="0">
            <a:spAutoFit/>
          </a:bodyPr>
          <a:lstStyle/>
          <a:p>
            <a:pPr algn="ctr"/>
            <a:r>
              <a:rPr lang="en-US" sz="1350" dirty="0">
                <a:solidFill>
                  <a:srgbClr val="FF0000"/>
                </a:solidFill>
                <a:latin typeface="Bahnschrift SemiBold" panose="020B0502040204020203" pitchFamily="34" charset="0"/>
              </a:rPr>
              <a:t>KNOWN TO SELF</a:t>
            </a:r>
            <a:endParaRPr lang="en-IN" sz="1350" dirty="0">
              <a:solidFill>
                <a:srgbClr val="FF0000"/>
              </a:solidFill>
              <a:latin typeface="Bahnschrift SemiBold" panose="020B0502040204020203" pitchFamily="34" charset="0"/>
            </a:endParaRPr>
          </a:p>
        </p:txBody>
      </p:sp>
      <p:sp>
        <p:nvSpPr>
          <p:cNvPr id="17" name="TextBox 16">
            <a:extLst>
              <a:ext uri="{FF2B5EF4-FFF2-40B4-BE49-F238E27FC236}">
                <a16:creationId xmlns="" xmlns:a16="http://schemas.microsoft.com/office/drawing/2014/main" id="{7B7A284B-740E-40B7-AD29-F89DCB2A74CB}"/>
              </a:ext>
            </a:extLst>
          </p:cNvPr>
          <p:cNvSpPr txBox="1"/>
          <p:nvPr/>
        </p:nvSpPr>
        <p:spPr>
          <a:xfrm>
            <a:off x="1087795" y="4603825"/>
            <a:ext cx="1562684" cy="507831"/>
          </a:xfrm>
          <a:prstGeom prst="rect">
            <a:avLst/>
          </a:prstGeom>
          <a:noFill/>
        </p:spPr>
        <p:txBody>
          <a:bodyPr wrap="square" rtlCol="0">
            <a:spAutoFit/>
          </a:bodyPr>
          <a:lstStyle/>
          <a:p>
            <a:pPr algn="ctr"/>
            <a:r>
              <a:rPr lang="en-US" sz="1350" dirty="0">
                <a:solidFill>
                  <a:srgbClr val="FF0000"/>
                </a:solidFill>
                <a:latin typeface="Bahnschrift SemiBold" panose="020B0502040204020203" pitchFamily="34" charset="0"/>
              </a:rPr>
              <a:t>UNKNOWN TO SELF</a:t>
            </a:r>
            <a:endParaRPr lang="en-IN" sz="1350" dirty="0">
              <a:solidFill>
                <a:srgbClr val="FF0000"/>
              </a:solidFill>
              <a:latin typeface="Bahnschrift SemiBold" panose="020B0502040204020203" pitchFamily="34" charset="0"/>
            </a:endParaRPr>
          </a:p>
        </p:txBody>
      </p:sp>
    </p:spTree>
    <p:extLst>
      <p:ext uri="{BB962C8B-B14F-4D97-AF65-F5344CB8AC3E}">
        <p14:creationId xmlns:p14="http://schemas.microsoft.com/office/powerpoint/2010/main" val="275210687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7AC8514-7ED3-4635-8DFD-D5A2F9933F1F}"/>
              </a:ext>
            </a:extLst>
          </p:cNvPr>
          <p:cNvSpPr>
            <a:spLocks noGrp="1"/>
          </p:cNvSpPr>
          <p:nvPr>
            <p:ph idx="1"/>
          </p:nvPr>
        </p:nvSpPr>
        <p:spPr>
          <a:xfrm>
            <a:off x="1137" y="152400"/>
            <a:ext cx="9142863" cy="6400800"/>
          </a:xfrm>
        </p:spPr>
        <p:txBody>
          <a:bodyPr>
            <a:noAutofit/>
          </a:bodyPr>
          <a:lstStyle/>
          <a:p>
            <a:pPr>
              <a:buAutoNum type="arabicPeriod" startAt="2"/>
            </a:pPr>
            <a:r>
              <a:rPr lang="en-US" sz="2000" b="1" dirty="0" smtClean="0">
                <a:solidFill>
                  <a:schemeClr val="tx1"/>
                </a:solidFill>
                <a:latin typeface="Times New Roman" panose="02020603050405020304" pitchFamily="18" charset="0"/>
                <a:cs typeface="Times New Roman" panose="02020603050405020304" pitchFamily="18" charset="0"/>
              </a:rPr>
              <a:t>Hidden self –</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Hidden self is a situation in which the person knows about himself but not known to others.</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The person remains hidden because of the fear of being known by others and being criticised. The person may keep his true feelings secret and will not disclose them to others. It is called a private area.</a:t>
            </a:r>
          </a:p>
          <a:p>
            <a:pPr>
              <a:buAutoNum type="arabicPeriod" startAt="3"/>
            </a:pPr>
            <a:r>
              <a:rPr lang="en-IN" sz="2000" b="1" dirty="0" smtClean="0">
                <a:solidFill>
                  <a:schemeClr val="tx1"/>
                </a:solidFill>
                <a:latin typeface="Times New Roman" panose="02020603050405020304" pitchFamily="18" charset="0"/>
                <a:cs typeface="Times New Roman" panose="02020603050405020304" pitchFamily="18" charset="0"/>
              </a:rPr>
              <a:t>Blind self –</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Blind self is that cell which is not fully known to oneself but known to others.</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The person may be unintentionally irritating to the other and this situation will result in inter personal conflict.</a:t>
            </a:r>
          </a:p>
          <a:p>
            <a:pPr>
              <a:buAutoNum type="arabicPeriod" startAt="4"/>
            </a:pPr>
            <a:r>
              <a:rPr lang="en-IN" sz="2000" b="1" dirty="0" smtClean="0">
                <a:solidFill>
                  <a:schemeClr val="tx1"/>
                </a:solidFill>
                <a:latin typeface="Times New Roman" panose="02020603050405020304" pitchFamily="18" charset="0"/>
                <a:cs typeface="Times New Roman" panose="02020603050405020304" pitchFamily="18" charset="0"/>
              </a:rPr>
              <a:t>Unknown self –</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Undiscovered self is a highly vulnerable situation in which the person neither knows about oneself nor about others.</a:t>
            </a:r>
          </a:p>
          <a:p>
            <a:pPr>
              <a:buFont typeface="Wingdings" panose="05000000000000000000" pitchFamily="2" charset="2"/>
              <a:buChar char="Ø"/>
            </a:pPr>
            <a:r>
              <a:rPr lang="en-IN" sz="2000" dirty="0" smtClean="0">
                <a:solidFill>
                  <a:schemeClr val="tx1"/>
                </a:solidFill>
                <a:latin typeface="Times New Roman" panose="02020603050405020304" pitchFamily="18" charset="0"/>
                <a:cs typeface="Times New Roman" panose="02020603050405020304" pitchFamily="18" charset="0"/>
              </a:rPr>
              <a:t>This creates misunderstanding which results in inter personal conflict.</a:t>
            </a:r>
          </a:p>
          <a:p>
            <a:r>
              <a:rPr lang="en-IN" sz="2000" dirty="0" err="1" smtClean="0">
                <a:solidFill>
                  <a:schemeClr val="tx1"/>
                </a:solidFill>
                <a:latin typeface="Times New Roman" panose="02020603050405020304" pitchFamily="18" charset="0"/>
                <a:cs typeface="Times New Roman" panose="02020603050405020304" pitchFamily="18" charset="0"/>
              </a:rPr>
              <a:t>Johari</a:t>
            </a:r>
            <a:r>
              <a:rPr lang="en-IN" sz="2000" dirty="0" smtClean="0">
                <a:solidFill>
                  <a:schemeClr val="tx1"/>
                </a:solidFill>
                <a:latin typeface="Times New Roman" panose="02020603050405020304" pitchFamily="18" charset="0"/>
                <a:cs typeface="Times New Roman" panose="02020603050405020304" pitchFamily="18" charset="0"/>
              </a:rPr>
              <a:t> window helps to solve conflicts through feedback and disclosure that advocates more open communication.</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439027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F3F9F1E-479E-4479-92C7-15C069F4A6EE}"/>
              </a:ext>
            </a:extLst>
          </p:cNvPr>
          <p:cNvSpPr>
            <a:spLocks noGrp="1"/>
          </p:cNvSpPr>
          <p:nvPr>
            <p:ph idx="1"/>
          </p:nvPr>
        </p:nvSpPr>
        <p:spPr>
          <a:xfrm>
            <a:off x="37531" y="381000"/>
            <a:ext cx="8954069" cy="6248400"/>
          </a:xfrm>
        </p:spPr>
        <p:txBody>
          <a:bodyPr>
            <a:noAutofit/>
          </a:bodyPr>
          <a:lstStyle/>
          <a:p>
            <a:pPr>
              <a:buFont typeface="Wingdings" panose="05000000000000000000" pitchFamily="2" charset="2"/>
              <a:buChar char="q"/>
            </a:pPr>
            <a:r>
              <a:rPr lang="en-US" sz="2000" b="1" dirty="0" smtClean="0">
                <a:solidFill>
                  <a:schemeClr val="tx1"/>
                </a:solidFill>
                <a:latin typeface="Times New Roman" panose="02020603050405020304" pitchFamily="18" charset="0"/>
                <a:cs typeface="Times New Roman" panose="02020603050405020304" pitchFamily="18" charset="0"/>
              </a:rPr>
              <a:t>Feedback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Subordinates should be encouraged to provide verbal or non – verbal feedback. It is the willingness of others to be open and frank to provide fair and correct feedback.</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 feelings and perceptions of subordinates should be heard and accepted.</a:t>
            </a:r>
          </a:p>
          <a:p>
            <a:pPr>
              <a:buFont typeface="Wingdings" panose="05000000000000000000" pitchFamily="2" charset="2"/>
              <a:buChar char="Ø"/>
            </a:pPr>
            <a:endParaRPr lang="en-US" sz="2000"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000" b="1" dirty="0" smtClean="0">
                <a:solidFill>
                  <a:schemeClr val="tx1"/>
                </a:solidFill>
                <a:latin typeface="Times New Roman" panose="02020603050405020304" pitchFamily="18" charset="0"/>
                <a:cs typeface="Times New Roman" panose="02020603050405020304" pitchFamily="18" charset="0"/>
              </a:rPr>
              <a:t>Disclosure –</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 leader should be willing to share his feelings and relevant information with others.</a:t>
            </a:r>
          </a:p>
          <a:p>
            <a:pPr>
              <a:buFont typeface="Wingdings" panose="05000000000000000000"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This reduces the possibility of inter personal conflict.</a:t>
            </a:r>
          </a:p>
          <a:p>
            <a:r>
              <a:rPr lang="en-US" sz="2000" dirty="0" smtClean="0">
                <a:solidFill>
                  <a:schemeClr val="tx1"/>
                </a:solidFill>
                <a:latin typeface="Times New Roman" panose="02020603050405020304" pitchFamily="18" charset="0"/>
                <a:cs typeface="Times New Roman" panose="02020603050405020304" pitchFamily="18" charset="0"/>
              </a:rPr>
              <a:t>Feedback and disclosure decrease the unknown area –</a:t>
            </a:r>
          </a:p>
          <a:p>
            <a:pPr lvl="1">
              <a:buFont typeface="Wingdings" panose="05000000000000000000" pitchFamily="2" charset="2"/>
              <a:buChar char="q"/>
            </a:pPr>
            <a:r>
              <a:rPr lang="en-US" sz="2000" dirty="0" smtClean="0">
                <a:solidFill>
                  <a:schemeClr val="tx1"/>
                </a:solidFill>
                <a:latin typeface="Times New Roman" panose="02020603050405020304" pitchFamily="18" charset="0"/>
                <a:cs typeface="Times New Roman" panose="02020603050405020304" pitchFamily="18" charset="0"/>
              </a:rPr>
              <a:t>The public area [open self] is increased by decreasing the blind area through feedback.</a:t>
            </a:r>
          </a:p>
          <a:p>
            <a:pPr lvl="1">
              <a:buFont typeface="Wingdings" panose="05000000000000000000" pitchFamily="2" charset="2"/>
              <a:buChar char="q"/>
            </a:pPr>
            <a:r>
              <a:rPr lang="en-US" sz="2000" dirty="0" smtClean="0">
                <a:solidFill>
                  <a:schemeClr val="tx1"/>
                </a:solidFill>
                <a:latin typeface="Times New Roman" panose="02020603050405020304" pitchFamily="18" charset="0"/>
                <a:cs typeface="Times New Roman" panose="02020603050405020304" pitchFamily="18" charset="0"/>
              </a:rPr>
              <a:t>The public area [open self] is increased by decreasing the private area [hidden self] through disclosure.</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56337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
            <a:ext cx="8382000" cy="5791200"/>
          </a:xfrm>
        </p:spPr>
        <p:txBody>
          <a:bodyPr>
            <a:normAutofit/>
          </a:bodyPr>
          <a:lstStyle/>
          <a:p>
            <a:pPr marL="457200" indent="-457200">
              <a:buFont typeface="+mj-lt"/>
              <a:buAutoNum type="arabicParenR" startAt="2"/>
            </a:pPr>
            <a:r>
              <a:rPr lang="en-US" sz="2000" b="1" dirty="0">
                <a:solidFill>
                  <a:schemeClr val="tx1"/>
                </a:solidFill>
                <a:latin typeface="Times New Roman" panose="02020603050405020304" pitchFamily="18" charset="0"/>
                <a:cs typeface="Times New Roman" panose="02020603050405020304" pitchFamily="18" charset="0"/>
              </a:rPr>
              <a:t>Gardner's Theory of Multiple Intelligence: </a:t>
            </a:r>
            <a:r>
              <a:rPr lang="en-US" sz="2000" dirty="0">
                <a:solidFill>
                  <a:schemeClr val="tx1"/>
                </a:solidFill>
                <a:latin typeface="Times New Roman" panose="02020603050405020304" pitchFamily="18" charset="0"/>
                <a:cs typeface="Times New Roman" panose="02020603050405020304" pitchFamily="18" charset="0"/>
              </a:rPr>
              <a:t>Howard Gardner views intelligence as a system of nine integrated capabilities wherein one could be dominant. The table </a:t>
            </a:r>
            <a:r>
              <a:rPr lang="en-US" sz="2000" dirty="0" smtClean="0">
                <a:solidFill>
                  <a:schemeClr val="tx1"/>
                </a:solidFill>
                <a:latin typeface="Times New Roman" panose="02020603050405020304" pitchFamily="18" charset="0"/>
                <a:cs typeface="Times New Roman" panose="02020603050405020304" pitchFamily="18" charset="0"/>
              </a:rPr>
              <a:t>below </a:t>
            </a:r>
            <a:r>
              <a:rPr lang="en-US" sz="2000" dirty="0">
                <a:solidFill>
                  <a:schemeClr val="tx1"/>
                </a:solidFill>
                <a:latin typeface="Times New Roman" panose="02020603050405020304" pitchFamily="18" charset="0"/>
                <a:cs typeface="Times New Roman" panose="02020603050405020304" pitchFamily="18" charset="0"/>
              </a:rPr>
              <a:t>explains Gardner's multiple intelligence</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566997921"/>
              </p:ext>
            </p:extLst>
          </p:nvPr>
        </p:nvGraphicFramePr>
        <p:xfrm>
          <a:off x="381000" y="1478280"/>
          <a:ext cx="8439364" cy="4389120"/>
        </p:xfrm>
        <a:graphic>
          <a:graphicData uri="http://schemas.openxmlformats.org/drawingml/2006/table">
            <a:tbl>
              <a:tblPr firstRow="1" bandRow="1">
                <a:tableStyleId>{616DA210-FB5B-4158-B5E0-FEB733F419BA}</a:tableStyleId>
              </a:tblPr>
              <a:tblGrid>
                <a:gridCol w="827389"/>
                <a:gridCol w="2337373"/>
                <a:gridCol w="3002466"/>
                <a:gridCol w="2272136"/>
              </a:tblGrid>
              <a:tr h="610133">
                <a:tc>
                  <a:txBody>
                    <a:bodyPr/>
                    <a:lstStyle/>
                    <a:p>
                      <a:pPr algn="l"/>
                      <a:r>
                        <a:rPr lang="en-US" dirty="0" smtClean="0"/>
                        <a:t>Sr. No.</a:t>
                      </a:r>
                      <a:endParaRPr lang="en-US" dirty="0"/>
                    </a:p>
                  </a:txBody>
                  <a:tcPr/>
                </a:tc>
                <a:tc>
                  <a:txBody>
                    <a:bodyPr/>
                    <a:lstStyle/>
                    <a:p>
                      <a:pPr algn="ctr"/>
                      <a:r>
                        <a:rPr lang="en-US" dirty="0" smtClean="0"/>
                        <a:t>Type of Intelligence</a:t>
                      </a:r>
                      <a:endParaRPr lang="en-US" dirty="0"/>
                    </a:p>
                  </a:txBody>
                  <a:tcPr/>
                </a:tc>
                <a:tc>
                  <a:txBody>
                    <a:bodyPr/>
                    <a:lstStyle/>
                    <a:p>
                      <a:pPr algn="ctr"/>
                      <a:r>
                        <a:rPr lang="en-US" dirty="0" smtClean="0"/>
                        <a:t>Description</a:t>
                      </a:r>
                      <a:endParaRPr lang="en-US" dirty="0"/>
                    </a:p>
                  </a:txBody>
                  <a:tcPr/>
                </a:tc>
                <a:tc>
                  <a:txBody>
                    <a:bodyPr/>
                    <a:lstStyle/>
                    <a:p>
                      <a:pPr algn="ctr"/>
                      <a:r>
                        <a:rPr lang="en-US" dirty="0" smtClean="0"/>
                        <a:t>Occupations</a:t>
                      </a:r>
                      <a:endParaRPr lang="en-US" dirty="0"/>
                    </a:p>
                  </a:txBody>
                  <a:tcPr/>
                </a:tc>
              </a:tr>
              <a:tr h="339299">
                <a:tc>
                  <a:txBody>
                    <a:bodyPr/>
                    <a:lstStyle/>
                    <a:p>
                      <a:pPr marL="0" indent="0" algn="l">
                        <a:buFont typeface="+mj-lt"/>
                        <a:buNone/>
                      </a:pPr>
                      <a:r>
                        <a:rPr lang="en-US" sz="1800" dirty="0" smtClean="0"/>
                        <a:t>1)</a:t>
                      </a:r>
                      <a:endParaRPr lang="en-US" sz="1800" dirty="0"/>
                    </a:p>
                  </a:txBody>
                  <a:tcPr/>
                </a:tc>
                <a:tc>
                  <a:txBody>
                    <a:bodyPr/>
                    <a:lstStyle/>
                    <a:p>
                      <a:pPr algn="ctr"/>
                      <a:r>
                        <a:rPr lang="en-US" sz="1800" dirty="0" smtClean="0"/>
                        <a:t>Linguistic</a:t>
                      </a:r>
                      <a:endParaRPr lang="en-US" sz="1800" dirty="0"/>
                    </a:p>
                  </a:txBody>
                  <a:tcPr/>
                </a:tc>
                <a:tc>
                  <a:txBody>
                    <a:bodyPr/>
                    <a:lstStyle/>
                    <a:p>
                      <a:pPr algn="ctr"/>
                      <a:r>
                        <a:rPr lang="en-US" sz="1800" dirty="0" smtClean="0"/>
                        <a:t>Ability to use language</a:t>
                      </a:r>
                    </a:p>
                  </a:txBody>
                  <a:tcPr/>
                </a:tc>
                <a:tc>
                  <a:txBody>
                    <a:bodyPr/>
                    <a:lstStyle/>
                    <a:p>
                      <a:pPr algn="ctr"/>
                      <a:r>
                        <a:rPr lang="en-US" sz="1800" dirty="0" smtClean="0"/>
                        <a:t>Writers, Speakers</a:t>
                      </a:r>
                      <a:endParaRPr lang="en-US" sz="1800" dirty="0"/>
                    </a:p>
                  </a:txBody>
                  <a:tcPr/>
                </a:tc>
              </a:tr>
              <a:tr h="814316">
                <a:tc>
                  <a:txBody>
                    <a:bodyPr/>
                    <a:lstStyle/>
                    <a:p>
                      <a:pPr marL="0" indent="0" algn="l">
                        <a:buFont typeface="+mj-lt"/>
                        <a:buNone/>
                      </a:pPr>
                      <a:r>
                        <a:rPr lang="en-US" sz="1800" dirty="0" smtClean="0"/>
                        <a:t>2)</a:t>
                      </a:r>
                      <a:endParaRPr lang="en-US" sz="1800" dirty="0"/>
                    </a:p>
                  </a:txBody>
                  <a:tcPr/>
                </a:tc>
                <a:tc>
                  <a:txBody>
                    <a:bodyPr/>
                    <a:lstStyle/>
                    <a:p>
                      <a:pPr algn="ctr"/>
                      <a:r>
                        <a:rPr lang="en-US" sz="1800" dirty="0" smtClean="0"/>
                        <a:t>Logical/ Mathematical</a:t>
                      </a:r>
                      <a:endParaRPr lang="en-US" sz="1800" dirty="0"/>
                    </a:p>
                  </a:txBody>
                  <a:tcPr/>
                </a:tc>
                <a:tc>
                  <a:txBody>
                    <a:bodyPr/>
                    <a:lstStyle/>
                    <a:p>
                      <a:pPr algn="ctr"/>
                      <a:r>
                        <a:rPr lang="en-US" sz="1800" dirty="0" smtClean="0"/>
                        <a:t>Ability to think logically and to solve mathematical problems</a:t>
                      </a:r>
                      <a:endParaRPr lang="en-US" sz="1800" dirty="0"/>
                    </a:p>
                  </a:txBody>
                  <a:tcPr/>
                </a:tc>
                <a:tc>
                  <a:txBody>
                    <a:bodyPr/>
                    <a:lstStyle/>
                    <a:p>
                      <a:pPr algn="ctr"/>
                      <a:r>
                        <a:rPr lang="en-US" sz="1800" dirty="0" smtClean="0"/>
                        <a:t>Scientists, Engineers</a:t>
                      </a:r>
                      <a:endParaRPr lang="en-US" sz="1800" dirty="0"/>
                    </a:p>
                  </a:txBody>
                  <a:tcPr/>
                </a:tc>
              </a:tr>
              <a:tr h="814316">
                <a:tc>
                  <a:txBody>
                    <a:bodyPr/>
                    <a:lstStyle/>
                    <a:p>
                      <a:pPr marL="0" indent="0" algn="l">
                        <a:buFont typeface="+mj-lt"/>
                        <a:buNone/>
                      </a:pPr>
                      <a:r>
                        <a:rPr lang="en-US" sz="1800" dirty="0" smtClean="0"/>
                        <a:t>3)</a:t>
                      </a:r>
                      <a:endParaRPr lang="en-US" sz="1800" dirty="0"/>
                    </a:p>
                  </a:txBody>
                  <a:tcPr/>
                </a:tc>
                <a:tc>
                  <a:txBody>
                    <a:bodyPr/>
                    <a:lstStyle/>
                    <a:p>
                      <a:pPr algn="ctr"/>
                      <a:r>
                        <a:rPr lang="en-US" sz="1800" dirty="0" smtClean="0"/>
                        <a:t>Spatial/ Visual</a:t>
                      </a:r>
                      <a:endParaRPr lang="en-US" sz="1800" dirty="0"/>
                    </a:p>
                  </a:txBody>
                  <a:tcPr/>
                </a:tc>
                <a:tc>
                  <a:txBody>
                    <a:bodyPr/>
                    <a:lstStyle/>
                    <a:p>
                      <a:pPr algn="ctr"/>
                      <a:r>
                        <a:rPr lang="en-US" sz="1800" dirty="0" smtClean="0"/>
                        <a:t>Ability to understand how objects are oriented in space</a:t>
                      </a:r>
                      <a:endParaRPr lang="en-US" sz="1800" dirty="0"/>
                    </a:p>
                  </a:txBody>
                  <a:tcPr/>
                </a:tc>
                <a:tc>
                  <a:txBody>
                    <a:bodyPr/>
                    <a:lstStyle/>
                    <a:p>
                      <a:pPr algn="ctr"/>
                      <a:r>
                        <a:rPr lang="en-US" sz="1800" dirty="0" smtClean="0"/>
                        <a:t>Pilots, Astronauts, Artists, Navigators</a:t>
                      </a:r>
                      <a:endParaRPr lang="en-US" sz="1800" dirty="0"/>
                    </a:p>
                  </a:txBody>
                  <a:tcPr/>
                </a:tc>
              </a:tr>
              <a:tr h="570021">
                <a:tc>
                  <a:txBody>
                    <a:bodyPr/>
                    <a:lstStyle/>
                    <a:p>
                      <a:pPr marL="0" indent="0" algn="l">
                        <a:buFont typeface="+mj-lt"/>
                        <a:buNone/>
                      </a:pPr>
                      <a:r>
                        <a:rPr lang="en-US" sz="1800" dirty="0" smtClean="0"/>
                        <a:t>4)</a:t>
                      </a:r>
                      <a:endParaRPr lang="en-US" sz="1800" dirty="0"/>
                    </a:p>
                  </a:txBody>
                  <a:tcPr/>
                </a:tc>
                <a:tc>
                  <a:txBody>
                    <a:bodyPr/>
                    <a:lstStyle/>
                    <a:p>
                      <a:pPr algn="ctr"/>
                      <a:r>
                        <a:rPr lang="en-US" sz="1800" dirty="0" smtClean="0"/>
                        <a:t>Musical/ Rhythmic</a:t>
                      </a:r>
                      <a:endParaRPr lang="en-US" sz="1800" dirty="0"/>
                    </a:p>
                  </a:txBody>
                  <a:tcPr/>
                </a:tc>
                <a:tc>
                  <a:txBody>
                    <a:bodyPr/>
                    <a:lstStyle/>
                    <a:p>
                      <a:pPr algn="ctr"/>
                      <a:r>
                        <a:rPr lang="en-US" sz="1800" dirty="0" smtClean="0"/>
                        <a:t>Ability to compose</a:t>
                      </a:r>
                      <a:r>
                        <a:rPr lang="en-US" sz="1800" baseline="0" dirty="0" smtClean="0"/>
                        <a:t> </a:t>
                      </a:r>
                      <a:r>
                        <a:rPr lang="en-US" sz="1800" dirty="0" smtClean="0"/>
                        <a:t>/perform music </a:t>
                      </a:r>
                      <a:endParaRPr lang="en-US" sz="1800" dirty="0"/>
                    </a:p>
                  </a:txBody>
                  <a:tcPr/>
                </a:tc>
                <a:tc>
                  <a:txBody>
                    <a:bodyPr/>
                    <a:lstStyle/>
                    <a:p>
                      <a:pPr algn="ctr"/>
                      <a:r>
                        <a:rPr lang="en-US" sz="1800" dirty="0" smtClean="0"/>
                        <a:t> Musicians</a:t>
                      </a:r>
                      <a:endParaRPr lang="en-US" sz="1800" dirty="0"/>
                    </a:p>
                  </a:txBody>
                  <a:tcPr/>
                </a:tc>
              </a:tr>
              <a:tr h="538025">
                <a:tc>
                  <a:txBody>
                    <a:bodyPr/>
                    <a:lstStyle/>
                    <a:p>
                      <a:pPr marL="0" indent="0" algn="l">
                        <a:buFont typeface="+mj-lt"/>
                        <a:buNone/>
                      </a:pPr>
                      <a:r>
                        <a:rPr lang="en-US" sz="1800" dirty="0" smtClean="0"/>
                        <a:t>5)</a:t>
                      </a:r>
                      <a:endParaRPr lang="en-US" sz="1800" dirty="0"/>
                    </a:p>
                  </a:txBody>
                  <a:tcPr/>
                </a:tc>
                <a:tc>
                  <a:txBody>
                    <a:bodyPr/>
                    <a:lstStyle/>
                    <a:p>
                      <a:pPr algn="ctr"/>
                      <a:r>
                        <a:rPr lang="en-US" sz="1800" dirty="0" smtClean="0"/>
                        <a:t>Kinesthetic/ Movement</a:t>
                      </a:r>
                      <a:endParaRPr 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Ability to control one's body motions</a:t>
                      </a:r>
                    </a:p>
                    <a:p>
                      <a:pPr algn="ctr"/>
                      <a:endParaRPr lang="en-US" sz="1800" dirty="0"/>
                    </a:p>
                  </a:txBody>
                  <a:tcPr/>
                </a:tc>
                <a:tc>
                  <a:txBody>
                    <a:bodyPr/>
                    <a:lstStyle/>
                    <a:p>
                      <a:pPr algn="ctr"/>
                      <a:r>
                        <a:rPr lang="en-US" sz="1800" dirty="0" smtClean="0"/>
                        <a:t>Dancers, Athletes</a:t>
                      </a:r>
                      <a:endParaRPr lang="en-US" sz="1800" dirty="0"/>
                    </a:p>
                  </a:txBody>
                  <a:tcPr/>
                </a:tc>
              </a:tr>
            </a:tbl>
          </a:graphicData>
        </a:graphic>
      </p:graphicFrame>
    </p:spTree>
    <p:extLst>
      <p:ext uri="{BB962C8B-B14F-4D97-AF65-F5344CB8AC3E}">
        <p14:creationId xmlns:p14="http://schemas.microsoft.com/office/powerpoint/2010/main" val="2657074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16814764"/>
              </p:ext>
            </p:extLst>
          </p:nvPr>
        </p:nvGraphicFramePr>
        <p:xfrm>
          <a:off x="609600" y="228600"/>
          <a:ext cx="8077200" cy="4648200"/>
        </p:xfrm>
        <a:graphic>
          <a:graphicData uri="http://schemas.openxmlformats.org/drawingml/2006/table">
            <a:tbl>
              <a:tblPr firstRow="1" bandRow="1">
                <a:tableStyleId>{616DA210-FB5B-4158-B5E0-FEB733F419BA}</a:tableStyleId>
              </a:tblPr>
              <a:tblGrid>
                <a:gridCol w="990600"/>
                <a:gridCol w="2057400"/>
                <a:gridCol w="3124200"/>
                <a:gridCol w="1905000"/>
              </a:tblGrid>
              <a:tr h="552450">
                <a:tc>
                  <a:txBody>
                    <a:bodyPr/>
                    <a:lstStyle/>
                    <a:p>
                      <a:r>
                        <a:rPr lang="en-US" b="0" dirty="0" smtClean="0"/>
                        <a:t>6)</a:t>
                      </a:r>
                      <a:endParaRPr lang="en-US" b="0" dirty="0"/>
                    </a:p>
                  </a:txBody>
                  <a:tcPr/>
                </a:tc>
                <a:tc>
                  <a:txBody>
                    <a:bodyPr/>
                    <a:lstStyle/>
                    <a:p>
                      <a:pPr algn="ctr"/>
                      <a:r>
                        <a:rPr lang="en-US" b="0" dirty="0" smtClean="0"/>
                        <a:t>Interpersonal</a:t>
                      </a:r>
                      <a:endParaRPr lang="en-US" b="0" dirty="0"/>
                    </a:p>
                  </a:txBody>
                  <a:tcPr/>
                </a:tc>
                <a:tc>
                  <a:txBody>
                    <a:bodyPr/>
                    <a:lstStyle/>
                    <a:p>
                      <a:pPr algn="ctr"/>
                      <a:r>
                        <a:rPr lang="en-US" b="0" dirty="0" smtClean="0"/>
                        <a:t>Sensitivity to others and understanding motivation of others</a:t>
                      </a:r>
                      <a:endParaRPr lang="en-US" b="0" dirty="0"/>
                    </a:p>
                  </a:txBody>
                  <a:tcPr/>
                </a:tc>
                <a:tc>
                  <a:txBody>
                    <a:bodyPr/>
                    <a:lstStyle/>
                    <a:p>
                      <a:pPr algn="ctr"/>
                      <a:r>
                        <a:rPr lang="en-US" b="0" dirty="0" smtClean="0"/>
                        <a:t>Psychologists, Managers</a:t>
                      </a:r>
                      <a:endParaRPr lang="en-US" b="0" dirty="0"/>
                    </a:p>
                  </a:txBody>
                  <a:tcPr/>
                </a:tc>
              </a:tr>
              <a:tr h="552450">
                <a:tc>
                  <a:txBody>
                    <a:bodyPr/>
                    <a:lstStyle/>
                    <a:p>
                      <a:r>
                        <a:rPr lang="en-US" dirty="0" smtClean="0"/>
                        <a:t>7)</a:t>
                      </a:r>
                      <a:endParaRPr lang="en-US" dirty="0"/>
                    </a:p>
                  </a:txBody>
                  <a:tcPr/>
                </a:tc>
                <a:tc>
                  <a:txBody>
                    <a:bodyPr/>
                    <a:lstStyle/>
                    <a:p>
                      <a:pPr algn="ctr"/>
                      <a:r>
                        <a:rPr lang="en-US" dirty="0" smtClean="0"/>
                        <a:t>Interpersonal</a:t>
                      </a:r>
                      <a:endParaRPr lang="en-US" dirty="0"/>
                    </a:p>
                  </a:txBody>
                  <a:tcPr/>
                </a:tc>
                <a:tc>
                  <a:txBody>
                    <a:bodyPr/>
                    <a:lstStyle/>
                    <a:p>
                      <a:pPr algn="ctr"/>
                      <a:r>
                        <a:rPr lang="en-US" dirty="0" smtClean="0"/>
                        <a:t>Understanding of one's emotions and how they guide actions</a:t>
                      </a:r>
                      <a:endParaRPr lang="en-US" dirty="0"/>
                    </a:p>
                  </a:txBody>
                  <a:tcPr/>
                </a:tc>
                <a:tc>
                  <a:txBody>
                    <a:bodyPr/>
                    <a:lstStyle/>
                    <a:p>
                      <a:pPr algn="ctr"/>
                      <a:r>
                        <a:rPr lang="en-US" dirty="0" smtClean="0"/>
                        <a:t>Various people - oriented careers</a:t>
                      </a:r>
                      <a:endParaRPr lang="en-US" dirty="0"/>
                    </a:p>
                  </a:txBody>
                  <a:tcPr/>
                </a:tc>
              </a:tr>
              <a:tr h="552450">
                <a:tc>
                  <a:txBody>
                    <a:bodyPr/>
                    <a:lstStyle/>
                    <a:p>
                      <a:r>
                        <a:rPr lang="en-US" dirty="0" smtClean="0"/>
                        <a:t>8)</a:t>
                      </a:r>
                      <a:endParaRPr lang="en-US" dirty="0"/>
                    </a:p>
                  </a:txBody>
                  <a:tcPr/>
                </a:tc>
                <a:tc>
                  <a:txBody>
                    <a:bodyPr/>
                    <a:lstStyle/>
                    <a:p>
                      <a:pPr algn="ctr"/>
                      <a:r>
                        <a:rPr lang="en-US" dirty="0" smtClean="0"/>
                        <a:t>Naturalist</a:t>
                      </a:r>
                      <a:endParaRPr lang="en-US" dirty="0"/>
                    </a:p>
                  </a:txBody>
                  <a:tcPr/>
                </a:tc>
                <a:tc>
                  <a:txBody>
                    <a:bodyPr/>
                    <a:lstStyle/>
                    <a:p>
                      <a:pPr algn="ctr"/>
                      <a:r>
                        <a:rPr lang="en-US" dirty="0" smtClean="0"/>
                        <a:t>Ability to recognize patterns found in nature</a:t>
                      </a:r>
                      <a:endParaRPr lang="en-US" dirty="0"/>
                    </a:p>
                  </a:txBody>
                  <a:tcPr/>
                </a:tc>
                <a:tc>
                  <a:txBody>
                    <a:bodyPr/>
                    <a:lstStyle/>
                    <a:p>
                      <a:pPr algn="ctr"/>
                      <a:r>
                        <a:rPr lang="en-US" dirty="0" smtClean="0"/>
                        <a:t>Farmers, Landscapers, Biologists, Botanists</a:t>
                      </a:r>
                      <a:endParaRPr lang="en-US" dirty="0"/>
                    </a:p>
                  </a:txBody>
                  <a:tcPr/>
                </a:tc>
              </a:tr>
              <a:tr h="1630680">
                <a:tc>
                  <a:txBody>
                    <a:bodyPr/>
                    <a:lstStyle/>
                    <a:p>
                      <a:r>
                        <a:rPr lang="en-US" dirty="0" smtClean="0"/>
                        <a:t>9)</a:t>
                      </a:r>
                      <a:endParaRPr lang="en-US" dirty="0"/>
                    </a:p>
                  </a:txBody>
                  <a:tcPr/>
                </a:tc>
                <a:tc>
                  <a:txBody>
                    <a:bodyPr/>
                    <a:lstStyle/>
                    <a:p>
                      <a:pPr algn="ctr"/>
                      <a:r>
                        <a:rPr lang="en-US" dirty="0" smtClean="0"/>
                        <a:t>Existential</a:t>
                      </a:r>
                      <a:endParaRPr lang="en-US" dirty="0"/>
                    </a:p>
                  </a:txBody>
                  <a:tcPr/>
                </a:tc>
                <a:tc>
                  <a:txBody>
                    <a:bodyPr/>
                    <a:lstStyle/>
                    <a:p>
                      <a:pPr algn="ctr"/>
                      <a:r>
                        <a:rPr lang="en-US" dirty="0" smtClean="0"/>
                        <a:t>Ability to see the "big picture" of the human world by asking questions about life, death, and ultimate reality of human existence</a:t>
                      </a:r>
                      <a:endParaRPr lang="en-US" dirty="0"/>
                    </a:p>
                  </a:txBody>
                  <a:tcPr/>
                </a:tc>
                <a:tc>
                  <a:txBody>
                    <a:bodyPr/>
                    <a:lstStyle/>
                    <a:p>
                      <a:pPr algn="ctr"/>
                      <a:r>
                        <a:rPr lang="en-US" dirty="0" smtClean="0"/>
                        <a:t>Various careers, Philosophical Thinkers</a:t>
                      </a:r>
                      <a:endParaRPr lang="en-US" dirty="0"/>
                    </a:p>
                  </a:txBody>
                  <a:tcPr/>
                </a:tc>
              </a:tr>
            </a:tbl>
          </a:graphicData>
        </a:graphic>
      </p:graphicFrame>
    </p:spTree>
    <p:extLst>
      <p:ext uri="{BB962C8B-B14F-4D97-AF65-F5344CB8AC3E}">
        <p14:creationId xmlns:p14="http://schemas.microsoft.com/office/powerpoint/2010/main" val="18825790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984</TotalTime>
  <Words>8767</Words>
  <Application>Microsoft Office PowerPoint</Application>
  <PresentationFormat>On-screen Show (4:3)</PresentationFormat>
  <Paragraphs>737</Paragraphs>
  <Slides>73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73</vt:i4>
      </vt:variant>
    </vt:vector>
  </HeadingPairs>
  <TitlesOfParts>
    <vt:vector size="81" baseType="lpstr">
      <vt:lpstr>Arial</vt:lpstr>
      <vt:lpstr>Bahnschrift SemiBold</vt:lpstr>
      <vt:lpstr>Century Gothic</vt:lpstr>
      <vt:lpstr>Courier New</vt:lpstr>
      <vt:lpstr>Palatino Linotype</vt:lpstr>
      <vt:lpstr>Times New Roman</vt:lpstr>
      <vt:lpstr>Wingdings</vt:lpstr>
      <vt:lpstr>Executive</vt:lpstr>
      <vt:lpstr>2. Group Dynamics</vt:lpstr>
      <vt:lpstr>PowerPoint Presentation</vt:lpstr>
      <vt:lpstr>PowerPoint Presentation</vt:lpstr>
      <vt:lpstr>INTELLIGENCE QUOTIENT</vt:lpstr>
      <vt:lpstr>INTELLIGENCE QUOTIENT</vt:lpstr>
      <vt:lpstr>Theories of Intelligence</vt:lpstr>
      <vt:lpstr>PowerPoint Presentation</vt:lpstr>
      <vt:lpstr>PowerPoint Presentation</vt:lpstr>
      <vt:lpstr>PowerPoint Presentation</vt:lpstr>
      <vt:lpstr>Benefits of IQ</vt:lpstr>
      <vt:lpstr>EMOTIONAL QUOTIENT</vt:lpstr>
      <vt:lpstr>Daniel Goleman’ Model on Emotional  Intelligence</vt:lpstr>
      <vt:lpstr>Benefits of EQ</vt:lpstr>
      <vt:lpstr>SPIRITUAL QUOTIENT</vt:lpstr>
      <vt:lpstr>ELEMENTS OF SPIRITUAL QUOTIENT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TYPES OF GROUPS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SKILLS REQUIRED TO BUILD A GOOD TEAM</vt:lpstr>
      <vt:lpstr>PowerPoint Presentation</vt:lpstr>
      <vt:lpstr>PowerPoint Presentation</vt:lpstr>
      <vt:lpstr>PowerPoint Presentation</vt:lpstr>
      <vt:lpstr>PowerPoint Presentation</vt:lpstr>
      <vt:lpstr>PowerPoint Presentation</vt:lpstr>
      <vt:lpstr>LEADERSHIP</vt:lpstr>
      <vt:lpstr>FUNCTIONS OF LEADER</vt:lpstr>
      <vt:lpstr>PowerPoint Presentation</vt:lpstr>
      <vt:lpstr>PowerPoint Presentation</vt:lpstr>
      <vt:lpstr>QUALITIES OF A GOOD LEADER</vt:lpstr>
      <vt:lpstr>PowerPoint Presentation</vt:lpstr>
      <vt:lpstr>PowerPoint Presentation</vt:lpstr>
      <vt:lpstr>GOAL SETTING – SMART GOAL SETTING</vt:lpstr>
      <vt:lpstr>PowerPoint Presentation</vt:lpstr>
      <vt:lpstr>PowerPoint Presentation</vt:lpstr>
      <vt:lpstr>TYPES OF GOALS</vt:lpstr>
      <vt:lpstr>PowerPoint Presentation</vt:lpstr>
      <vt:lpstr>PowerPoint Presentation</vt:lpstr>
      <vt:lpstr>SOFT SKILLS</vt:lpstr>
      <vt:lpstr>PowerPoint Presentation</vt:lpstr>
      <vt:lpstr>PowerPoint Presentation</vt:lpstr>
      <vt:lpstr>INTERPERSONAL SKILLS</vt:lpstr>
      <vt:lpstr>PowerPoint Presentation</vt:lpstr>
      <vt:lpstr>PowerPoint Presentation</vt:lpstr>
      <vt:lpstr>PowerPoint Presentation</vt:lpstr>
      <vt:lpstr>BENEFITS OF INTERPERSONAL SKILLS</vt:lpstr>
      <vt:lpstr>PowerPoint Presentation</vt:lpstr>
      <vt:lpstr>PowerPoint Presentation</vt:lpstr>
      <vt:lpstr>MULTICULTURAL SKILLS </vt:lpstr>
      <vt:lpstr>PowerPoint Presentation</vt:lpstr>
      <vt:lpstr>CROSS CULTURAL SKILLS</vt:lpstr>
      <vt:lpstr>PowerPoint Presentation</vt:lpstr>
      <vt:lpstr>PowerPoint Presentation</vt:lpstr>
      <vt:lpstr>JOHARI WINDOW</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Aditya Mehta</dc:creator>
  <cp:lastModifiedBy>mithun mhatre</cp:lastModifiedBy>
  <cp:revision>80</cp:revision>
  <dcterms:created xsi:type="dcterms:W3CDTF">2006-08-16T00:00:00Z</dcterms:created>
  <dcterms:modified xsi:type="dcterms:W3CDTF">2021-03-14T13:14:39Z</dcterms:modified>
</cp:coreProperties>
</file>