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94" r:id="rId12"/>
    <p:sldId id="296" r:id="rId13"/>
    <p:sldId id="295" r:id="rId14"/>
    <p:sldId id="297" r:id="rId15"/>
    <p:sldId id="298" r:id="rId16"/>
    <p:sldId id="299" r:id="rId17"/>
    <p:sldId id="300" r:id="rId18"/>
    <p:sldId id="303" r:id="rId19"/>
    <p:sldId id="301" r:id="rId20"/>
    <p:sldId id="302"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 id="317" r:id="rId35"/>
    <p:sldId id="318" r:id="rId36"/>
    <p:sldId id="319" r:id="rId37"/>
    <p:sldId id="320" r:id="rId38"/>
    <p:sldId id="321"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B2F69-3E74-4F6F-9F6B-B552CD83A31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C966045-5F31-44AF-AA09-BE2346C19D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54152C1B-DE18-4AFD-8F1B-A9C0F1385EC3}"/>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5" name="Footer Placeholder 4">
            <a:extLst>
              <a:ext uri="{FF2B5EF4-FFF2-40B4-BE49-F238E27FC236}">
                <a16:creationId xmlns:a16="http://schemas.microsoft.com/office/drawing/2014/main" id="{7D745E39-DBF1-4D68-AE9F-46CD477982C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81C72B2-AD0A-47FC-AD09-CF7E32FDA7D6}"/>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2374008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2D309-4B21-49F3-9C6E-AFABA89CB48E}"/>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0E6F111-4FB6-4958-A6B9-4C20D79675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B30B38E-0E4F-4E0C-B24B-C89FF4E95947}"/>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5" name="Footer Placeholder 4">
            <a:extLst>
              <a:ext uri="{FF2B5EF4-FFF2-40B4-BE49-F238E27FC236}">
                <a16:creationId xmlns:a16="http://schemas.microsoft.com/office/drawing/2014/main" id="{815A3A5B-58B0-479A-BE9A-8A2E56C5CA4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33C0F92-648E-4C7D-B1D6-EA7CE1D6C8E3}"/>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369857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323A80-DDA8-462F-A1C0-F92D5444FE8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176A274-C451-4E65-A5CC-B5B3AC2A7C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AD9D0BE-95DF-4209-83C6-EF5F5BA0E66F}"/>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5" name="Footer Placeholder 4">
            <a:extLst>
              <a:ext uri="{FF2B5EF4-FFF2-40B4-BE49-F238E27FC236}">
                <a16:creationId xmlns:a16="http://schemas.microsoft.com/office/drawing/2014/main" id="{BA77B390-AA36-4CD1-BD23-5B84A939523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B9A83B-F074-4C48-9DEB-6A6F2874E0A1}"/>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2078929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B2499-549B-474E-9C95-CA194F206F5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915A863-EDC0-43C8-939D-969019BCAC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BC1A0AB-4163-40D3-B7FD-4B211F270E01}"/>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5" name="Footer Placeholder 4">
            <a:extLst>
              <a:ext uri="{FF2B5EF4-FFF2-40B4-BE49-F238E27FC236}">
                <a16:creationId xmlns:a16="http://schemas.microsoft.com/office/drawing/2014/main" id="{6828F399-CE2F-4815-A017-912A656504C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A31DB95-4CC4-4C64-BA6D-35C7CA6012EF}"/>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2451571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9E0C7-CD93-4D9C-9856-51B2D39129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8EE59D9-63ED-4198-8F6D-CD4F0A9BFA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57D002-FCBF-4287-95F2-3F3FB05B8BA7}"/>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5" name="Footer Placeholder 4">
            <a:extLst>
              <a:ext uri="{FF2B5EF4-FFF2-40B4-BE49-F238E27FC236}">
                <a16:creationId xmlns:a16="http://schemas.microsoft.com/office/drawing/2014/main" id="{1BE7F55B-14CD-4E06-A5DC-722C6A4C823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EF60EB3-2C47-4F16-90A2-4FB6FE2957EC}"/>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1629611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B09AA-84BF-4BB8-865E-170C8DB2DA0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39125D3-7ACF-475C-89BA-896F8BAE0E4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D74515D3-6E6B-40CE-B414-D16F0EB5D49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9D3117E8-28B9-4730-AE69-479842453751}"/>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6" name="Footer Placeholder 5">
            <a:extLst>
              <a:ext uri="{FF2B5EF4-FFF2-40B4-BE49-F238E27FC236}">
                <a16:creationId xmlns:a16="http://schemas.microsoft.com/office/drawing/2014/main" id="{4AEBF321-4371-4FBE-966A-769D17D9AD9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D1DC785-6A98-4E3D-BB2D-E09AA7ECDA7A}"/>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1223260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2A7B5-5AAC-4817-AC3E-6901BAA9DD5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A3E8401-4265-4F9B-A637-EE41A679C7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682E2EF-30E3-4F89-8B7A-7CB0FD00CEF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15AC1C3-9D2D-428B-AD12-5B9D7F89B0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A09868C-4E30-4C8A-BD5D-639CCE47F04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28FB464-FB5F-4A63-A3BB-FF001AF2BFBD}"/>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8" name="Footer Placeholder 7">
            <a:extLst>
              <a:ext uri="{FF2B5EF4-FFF2-40B4-BE49-F238E27FC236}">
                <a16:creationId xmlns:a16="http://schemas.microsoft.com/office/drawing/2014/main" id="{67DEAB9A-A45D-41F5-882C-34702366F2F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7A86358C-37EF-4567-9805-65138B8CC12F}"/>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894245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21A0E-8731-47D5-B00F-4E0C25965EBD}"/>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9880495-0615-4B7F-9167-6D496D6257C7}"/>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4" name="Footer Placeholder 3">
            <a:extLst>
              <a:ext uri="{FF2B5EF4-FFF2-40B4-BE49-F238E27FC236}">
                <a16:creationId xmlns:a16="http://schemas.microsoft.com/office/drawing/2014/main" id="{6A7262FD-3ED9-46D9-8733-7DB91218B15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894F5DC-BD9A-453C-B13A-73CA313DA12E}"/>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2610652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0B8A3-0FB4-4F52-AEFE-3BDB2B888F23}"/>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3" name="Footer Placeholder 2">
            <a:extLst>
              <a:ext uri="{FF2B5EF4-FFF2-40B4-BE49-F238E27FC236}">
                <a16:creationId xmlns:a16="http://schemas.microsoft.com/office/drawing/2014/main" id="{828A3F9A-E852-4604-BB92-56F68DD1EE82}"/>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FF11071-2735-486B-8DD7-E870CBB4AC5D}"/>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2263806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1D10C-3ADA-4C57-99DB-408F8C40FE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6DBF50E-E09B-4FA3-AD31-C663878E09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40A2D37-81D3-4C30-A617-5A75F374E7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9D3453-30F8-4C72-B7EB-C617938DD1A3}"/>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6" name="Footer Placeholder 5">
            <a:extLst>
              <a:ext uri="{FF2B5EF4-FFF2-40B4-BE49-F238E27FC236}">
                <a16:creationId xmlns:a16="http://schemas.microsoft.com/office/drawing/2014/main" id="{D45E6D8D-7154-4453-92CD-B8AEBD3A571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D7B0289-A866-4E7B-8233-07FDCA90283B}"/>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3968960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98A3-ECCA-4B58-B810-BB8FD8738B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7E36D499-0A28-442A-9AB2-4ED33ED4D0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1003308-B774-4FCE-9648-50B7F372ED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118EB9-398B-467F-A667-7A3C018EC872}"/>
              </a:ext>
            </a:extLst>
          </p:cNvPr>
          <p:cNvSpPr>
            <a:spLocks noGrp="1"/>
          </p:cNvSpPr>
          <p:nvPr>
            <p:ph type="dt" sz="half" idx="10"/>
          </p:nvPr>
        </p:nvSpPr>
        <p:spPr/>
        <p:txBody>
          <a:bodyPr/>
          <a:lstStyle/>
          <a:p>
            <a:fld id="{ADE332D8-2D6B-4841-82FC-9C93CC7BC833}" type="datetimeFigureOut">
              <a:rPr lang="en-IN" smtClean="0"/>
              <a:t>11-08-2021</a:t>
            </a:fld>
            <a:endParaRPr lang="en-IN"/>
          </a:p>
        </p:txBody>
      </p:sp>
      <p:sp>
        <p:nvSpPr>
          <p:cNvPr id="6" name="Footer Placeholder 5">
            <a:extLst>
              <a:ext uri="{FF2B5EF4-FFF2-40B4-BE49-F238E27FC236}">
                <a16:creationId xmlns:a16="http://schemas.microsoft.com/office/drawing/2014/main" id="{D2B3FFA6-C9FD-43B9-9D38-4E80DF318A1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34891F7-9849-4870-8A01-5A64827B1D66}"/>
              </a:ext>
            </a:extLst>
          </p:cNvPr>
          <p:cNvSpPr>
            <a:spLocks noGrp="1"/>
          </p:cNvSpPr>
          <p:nvPr>
            <p:ph type="sldNum" sz="quarter" idx="12"/>
          </p:nvPr>
        </p:nvSpPr>
        <p:spPr/>
        <p:txBody>
          <a:bodyPr/>
          <a:lstStyle/>
          <a:p>
            <a:fld id="{0D0CD6A2-0C89-4487-BE0A-68410718C792}" type="slidenum">
              <a:rPr lang="en-IN" smtClean="0"/>
              <a:t>‹#›</a:t>
            </a:fld>
            <a:endParaRPr lang="en-IN"/>
          </a:p>
        </p:txBody>
      </p:sp>
    </p:spTree>
    <p:extLst>
      <p:ext uri="{BB962C8B-B14F-4D97-AF65-F5344CB8AC3E}">
        <p14:creationId xmlns:p14="http://schemas.microsoft.com/office/powerpoint/2010/main" val="1408864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92B81F-4E11-46C9-8AA2-4254391E6F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7CF8621-70A1-48BC-AC53-49CA871177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6B40E31-A3DE-42F9-9268-B751F81AE8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E332D8-2D6B-4841-82FC-9C93CC7BC833}" type="datetimeFigureOut">
              <a:rPr lang="en-IN" smtClean="0"/>
              <a:t>11-08-2021</a:t>
            </a:fld>
            <a:endParaRPr lang="en-IN"/>
          </a:p>
        </p:txBody>
      </p:sp>
      <p:sp>
        <p:nvSpPr>
          <p:cNvPr id="5" name="Footer Placeholder 4">
            <a:extLst>
              <a:ext uri="{FF2B5EF4-FFF2-40B4-BE49-F238E27FC236}">
                <a16:creationId xmlns:a16="http://schemas.microsoft.com/office/drawing/2014/main" id="{FEB38EF9-3DF6-4320-AF98-7F652FFB8F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ECBDCE3-1306-481F-A95F-C02BF282D2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0CD6A2-0C89-4487-BE0A-68410718C792}" type="slidenum">
              <a:rPr lang="en-IN" smtClean="0"/>
              <a:t>‹#›</a:t>
            </a:fld>
            <a:endParaRPr lang="en-IN"/>
          </a:p>
        </p:txBody>
      </p:sp>
    </p:spTree>
    <p:extLst>
      <p:ext uri="{BB962C8B-B14F-4D97-AF65-F5344CB8AC3E}">
        <p14:creationId xmlns:p14="http://schemas.microsoft.com/office/powerpoint/2010/main" val="1052874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4F240-02B0-4315-85C1-3A946F883147}"/>
              </a:ext>
            </a:extLst>
          </p:cNvPr>
          <p:cNvSpPr>
            <a:spLocks noGrp="1"/>
          </p:cNvSpPr>
          <p:nvPr>
            <p:ph type="ctrTitle"/>
          </p:nvPr>
        </p:nvSpPr>
        <p:spPr/>
        <p:txBody>
          <a:bodyPr/>
          <a:lstStyle/>
          <a:p>
            <a:r>
              <a:rPr lang="en-IN" dirty="0"/>
              <a:t>National Agriculture Policy, 2000</a:t>
            </a:r>
          </a:p>
        </p:txBody>
      </p:sp>
      <p:sp>
        <p:nvSpPr>
          <p:cNvPr id="3" name="Subtitle 2">
            <a:extLst>
              <a:ext uri="{FF2B5EF4-FFF2-40B4-BE49-F238E27FC236}">
                <a16:creationId xmlns:a16="http://schemas.microsoft.com/office/drawing/2014/main" id="{5530CADF-F8B3-40B3-A51F-738F6B93D334}"/>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1755541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8874E-0C56-423A-B83A-7D4271CD66C1}"/>
              </a:ext>
            </a:extLst>
          </p:cNvPr>
          <p:cNvSpPr>
            <a:spLocks noGrp="1"/>
          </p:cNvSpPr>
          <p:nvPr>
            <p:ph type="title"/>
          </p:nvPr>
        </p:nvSpPr>
        <p:spPr/>
        <p:txBody>
          <a:bodyPr/>
          <a:lstStyle/>
          <a:p>
            <a:pPr algn="ctr"/>
            <a:r>
              <a:rPr lang="en-IN" dirty="0"/>
              <a:t>Need for Agricultural Price Policy</a:t>
            </a:r>
          </a:p>
        </p:txBody>
      </p:sp>
      <p:sp>
        <p:nvSpPr>
          <p:cNvPr id="3" name="Content Placeholder 2">
            <a:extLst>
              <a:ext uri="{FF2B5EF4-FFF2-40B4-BE49-F238E27FC236}">
                <a16:creationId xmlns:a16="http://schemas.microsoft.com/office/drawing/2014/main" id="{6CD6CF0C-5077-4F7E-9F2C-B974F1346958}"/>
              </a:ext>
            </a:extLst>
          </p:cNvPr>
          <p:cNvSpPr>
            <a:spLocks noGrp="1"/>
          </p:cNvSpPr>
          <p:nvPr>
            <p:ph idx="1"/>
          </p:nvPr>
        </p:nvSpPr>
        <p:spPr/>
        <p:txBody>
          <a:bodyPr/>
          <a:lstStyle/>
          <a:p>
            <a:r>
              <a:rPr lang="en-IN" dirty="0"/>
              <a:t>To provide remunerative prices</a:t>
            </a:r>
          </a:p>
          <a:p>
            <a:r>
              <a:rPr lang="en-IN" dirty="0"/>
              <a:t>To provide incentives</a:t>
            </a:r>
          </a:p>
          <a:p>
            <a:r>
              <a:rPr lang="en-IN" dirty="0"/>
              <a:t>To promote capital formation</a:t>
            </a:r>
          </a:p>
          <a:p>
            <a:r>
              <a:rPr lang="en-IN" dirty="0"/>
              <a:t>To have better terms of trade</a:t>
            </a:r>
          </a:p>
          <a:p>
            <a:r>
              <a:rPr lang="en-IN" dirty="0"/>
              <a:t>To reduce income inequality</a:t>
            </a:r>
          </a:p>
          <a:p>
            <a:r>
              <a:rPr lang="en-IN" dirty="0"/>
              <a:t>To prevent inbuilt fluctuations</a:t>
            </a:r>
          </a:p>
          <a:p>
            <a:r>
              <a:rPr lang="en-IN" dirty="0"/>
              <a:t>To encourage rational utilization of land</a:t>
            </a:r>
          </a:p>
          <a:p>
            <a:pPr marL="0" indent="0">
              <a:buNone/>
            </a:pPr>
            <a:r>
              <a:rPr lang="en-IN" dirty="0"/>
              <a:t>(Explained in the notes.)</a:t>
            </a:r>
          </a:p>
          <a:p>
            <a:pPr marL="0" indent="0">
              <a:buNone/>
            </a:pPr>
            <a:endParaRPr lang="en-IN" dirty="0"/>
          </a:p>
        </p:txBody>
      </p:sp>
    </p:spTree>
    <p:extLst>
      <p:ext uri="{BB962C8B-B14F-4D97-AF65-F5344CB8AC3E}">
        <p14:creationId xmlns:p14="http://schemas.microsoft.com/office/powerpoint/2010/main" val="621436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C5063-FB5B-485C-A036-21634C9546AA}"/>
              </a:ext>
            </a:extLst>
          </p:cNvPr>
          <p:cNvSpPr>
            <a:spLocks noGrp="1"/>
          </p:cNvSpPr>
          <p:nvPr>
            <p:ph type="title"/>
          </p:nvPr>
        </p:nvSpPr>
        <p:spPr/>
        <p:txBody>
          <a:bodyPr/>
          <a:lstStyle/>
          <a:p>
            <a:pPr algn="ctr"/>
            <a:r>
              <a:rPr lang="en-US" dirty="0"/>
              <a:t>THE COMMISSION FOR AGRICULTURAL COSTS AND PRICES</a:t>
            </a:r>
            <a:endParaRPr lang="en-IN" dirty="0"/>
          </a:p>
        </p:txBody>
      </p:sp>
      <p:sp>
        <p:nvSpPr>
          <p:cNvPr id="5" name="Content Placeholder 4">
            <a:extLst>
              <a:ext uri="{FF2B5EF4-FFF2-40B4-BE49-F238E27FC236}">
                <a16:creationId xmlns:a16="http://schemas.microsoft.com/office/drawing/2014/main" id="{D9CDBC4A-BECF-4C6F-A0C8-2D56A54F7510}"/>
              </a:ext>
            </a:extLst>
          </p:cNvPr>
          <p:cNvSpPr>
            <a:spLocks noGrp="1"/>
          </p:cNvSpPr>
          <p:nvPr>
            <p:ph idx="1"/>
          </p:nvPr>
        </p:nvSpPr>
        <p:spPr/>
        <p:txBody>
          <a:bodyPr>
            <a:normAutofit/>
          </a:bodyPr>
          <a:lstStyle/>
          <a:p>
            <a:r>
              <a:rPr lang="en-US" b="0" i="0" dirty="0">
                <a:effectLst/>
              </a:rPr>
              <a:t>The Commission for Agricultural Costs and Prices (CACP), set up in 1965, is a decentralized agency of the Government of India (</a:t>
            </a:r>
            <a:r>
              <a:rPr lang="en-US" b="0" i="0" dirty="0" err="1">
                <a:effectLst/>
              </a:rPr>
              <a:t>GoI</a:t>
            </a:r>
            <a:r>
              <a:rPr lang="en-US" b="0" i="0" dirty="0">
                <a:effectLst/>
              </a:rPr>
              <a:t>). It is an expert body that recommends the Minimum Support Prices (MSPs) by taking into consideration various factors.</a:t>
            </a:r>
          </a:p>
          <a:p>
            <a:pPr algn="just"/>
            <a:r>
              <a:rPr lang="en-US" b="0" i="0" dirty="0">
                <a:effectLst/>
              </a:rPr>
              <a:t>The Commission for Agricultural Costs and Prices (CACP) was initially known as the Agricultural Prices Commission. It was renamed as the Commission for Agricultural Costs and Prices in 1985.</a:t>
            </a:r>
          </a:p>
          <a:p>
            <a:pPr marL="0" indent="0">
              <a:buNone/>
            </a:pPr>
            <a:endParaRPr lang="en-IN" dirty="0"/>
          </a:p>
        </p:txBody>
      </p:sp>
    </p:spTree>
    <p:extLst>
      <p:ext uri="{BB962C8B-B14F-4D97-AF65-F5344CB8AC3E}">
        <p14:creationId xmlns:p14="http://schemas.microsoft.com/office/powerpoint/2010/main" val="2488903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774A16-9B29-4BC4-8023-EA536AEE8873}"/>
              </a:ext>
            </a:extLst>
          </p:cNvPr>
          <p:cNvSpPr>
            <a:spLocks noGrp="1"/>
          </p:cNvSpPr>
          <p:nvPr>
            <p:ph idx="1"/>
          </p:nvPr>
        </p:nvSpPr>
        <p:spPr>
          <a:xfrm>
            <a:off x="838200" y="289249"/>
            <a:ext cx="10515600" cy="5887714"/>
          </a:xfrm>
        </p:spPr>
        <p:txBody>
          <a:bodyPr>
            <a:normAutofit fontScale="92500" lnSpcReduction="20000"/>
          </a:bodyPr>
          <a:lstStyle/>
          <a:p>
            <a:pPr algn="just">
              <a:buFont typeface="Arial" panose="020B0604020202020204" pitchFamily="34" charset="0"/>
              <a:buChar char="•"/>
            </a:pPr>
            <a:r>
              <a:rPr lang="en-US" b="0" i="0" dirty="0">
                <a:effectLst/>
              </a:rPr>
              <a:t>It is a statutory panel under the Ministry of Agriculture &amp; Farmers’ Welfare, Government of India.</a:t>
            </a:r>
          </a:p>
          <a:p>
            <a:pPr algn="just">
              <a:buFont typeface="Arial" panose="020B0604020202020204" pitchFamily="34" charset="0"/>
              <a:buChar char="•"/>
            </a:pPr>
            <a:r>
              <a:rPr lang="en-US" b="0" i="0" dirty="0">
                <a:effectLst/>
              </a:rPr>
              <a:t>The CACP is an expert body that recommends the MSPs of the notified Kharif and Rabi crops to the </a:t>
            </a:r>
            <a:r>
              <a:rPr lang="en-US" i="0" dirty="0">
                <a:effectLst/>
              </a:rPr>
              <a:t>Cabinet Committee on Economic Affairs (CCEA). </a:t>
            </a:r>
          </a:p>
          <a:p>
            <a:pPr algn="just"/>
            <a:r>
              <a:rPr lang="en-US" b="1" i="0" dirty="0">
                <a:effectLst/>
              </a:rPr>
              <a:t>The CACP plays a key role in handling market inefficiencies</a:t>
            </a:r>
            <a:r>
              <a:rPr lang="en-US" b="0" i="0" dirty="0">
                <a:effectLst/>
              </a:rPr>
              <a:t>:</a:t>
            </a:r>
          </a:p>
          <a:p>
            <a:pPr algn="just">
              <a:buFont typeface="Arial" panose="020B0604020202020204" pitchFamily="34" charset="0"/>
              <a:buChar char="•"/>
            </a:pPr>
            <a:r>
              <a:rPr lang="en-US" b="0" i="0" dirty="0">
                <a:effectLst/>
              </a:rPr>
              <a:t>It provides an assurance of a remunerative and stable price environment. This is important for enhancing agricultural production and productivity since the market place for agricultural produce tends to be inherently volatile. </a:t>
            </a:r>
          </a:p>
          <a:p>
            <a:pPr algn="just">
              <a:buFont typeface="Arial" panose="020B0604020202020204" pitchFamily="34" charset="0"/>
              <a:buChar char="•"/>
            </a:pPr>
            <a:r>
              <a:rPr lang="en-US" b="0" i="0" dirty="0">
                <a:effectLst/>
              </a:rPr>
              <a:t>It helps the farmers obtain a fair price for their crops, even if the market situation is unstable, thereby preventing the farmers from falling into the vicious cycle of debt. </a:t>
            </a:r>
          </a:p>
          <a:p>
            <a:pPr algn="just">
              <a:buFont typeface="Arial" panose="020B0604020202020204" pitchFamily="34" charset="0"/>
              <a:buChar char="•"/>
            </a:pPr>
            <a:r>
              <a:rPr lang="en-US" b="0" i="0" dirty="0">
                <a:effectLst/>
              </a:rPr>
              <a:t>The Government sets the MSPs on the basis of the recommendations given by the committee. The CACP currently recommends the MSPs for 23 commodities, which include seven grains, five pulses, seven oilseeds, and four commercial crops.</a:t>
            </a:r>
          </a:p>
          <a:p>
            <a:pPr algn="just">
              <a:buFont typeface="Arial" panose="020B0604020202020204" pitchFamily="34" charset="0"/>
              <a:buChar char="•"/>
            </a:pPr>
            <a:endParaRPr lang="en-US" b="0" i="0" dirty="0">
              <a:effectLst/>
            </a:endParaRPr>
          </a:p>
          <a:p>
            <a:endParaRPr lang="en-IN" dirty="0"/>
          </a:p>
        </p:txBody>
      </p:sp>
    </p:spTree>
    <p:extLst>
      <p:ext uri="{BB962C8B-B14F-4D97-AF65-F5344CB8AC3E}">
        <p14:creationId xmlns:p14="http://schemas.microsoft.com/office/powerpoint/2010/main" val="4182471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018934B-588E-4846-8526-8341FBE1DED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DCCAC1E9-C5C7-4034-96EB-09073F1F47D6}"/>
              </a:ext>
            </a:extLst>
          </p:cNvPr>
          <p:cNvSpPr>
            <a:spLocks noGrp="1"/>
          </p:cNvSpPr>
          <p:nvPr>
            <p:ph sz="half" idx="1"/>
          </p:nvPr>
        </p:nvSpPr>
        <p:spPr/>
        <p:txBody>
          <a:bodyPr>
            <a:normAutofit fontScale="92500" lnSpcReduction="20000"/>
          </a:bodyPr>
          <a:lstStyle/>
          <a:p>
            <a:r>
              <a:rPr lang="en-IN" b="1" dirty="0"/>
              <a:t>Determination of appropriate level of price:</a:t>
            </a:r>
          </a:p>
          <a:p>
            <a:r>
              <a:rPr lang="en-IN" dirty="0"/>
              <a:t>CAPC is expected to consider following factors before determining the appropriate level of prices:</a:t>
            </a:r>
          </a:p>
          <a:p>
            <a:pPr marL="571500" indent="-571500">
              <a:buAutoNum type="romanLcPeriod"/>
            </a:pPr>
            <a:r>
              <a:rPr lang="en-IN" dirty="0"/>
              <a:t>The cost of production</a:t>
            </a:r>
          </a:p>
          <a:p>
            <a:pPr marL="571500" indent="-571500">
              <a:buAutoNum type="romanLcPeriod"/>
            </a:pPr>
            <a:r>
              <a:rPr lang="en-IN" dirty="0"/>
              <a:t>Changes in input prices</a:t>
            </a:r>
          </a:p>
          <a:p>
            <a:pPr marL="571500" indent="-571500">
              <a:buAutoNum type="romanLcPeriod"/>
            </a:pPr>
            <a:r>
              <a:rPr lang="en-IN" dirty="0"/>
              <a:t>Market prices</a:t>
            </a:r>
          </a:p>
          <a:p>
            <a:pPr marL="571500" indent="-571500">
              <a:buAutoNum type="romanLcPeriod"/>
            </a:pPr>
            <a:r>
              <a:rPr lang="en-IN" dirty="0"/>
              <a:t>Demand and supply</a:t>
            </a:r>
          </a:p>
          <a:p>
            <a:pPr marL="571500" indent="-571500">
              <a:buAutoNum type="romanLcPeriod"/>
            </a:pPr>
            <a:r>
              <a:rPr lang="en-IN" dirty="0"/>
              <a:t>Risk factors</a:t>
            </a:r>
          </a:p>
          <a:p>
            <a:pPr marL="571500" indent="-571500">
              <a:buAutoNum type="romanLcPeriod"/>
            </a:pPr>
            <a:r>
              <a:rPr lang="en-IN" dirty="0"/>
              <a:t>Effects on industrial costs</a:t>
            </a:r>
          </a:p>
          <a:p>
            <a:pPr marL="571500" indent="-571500">
              <a:buAutoNum type="romanLcPeriod"/>
            </a:pPr>
            <a:endParaRPr lang="en-IN" dirty="0"/>
          </a:p>
        </p:txBody>
      </p:sp>
      <p:sp>
        <p:nvSpPr>
          <p:cNvPr id="5" name="Content Placeholder 4">
            <a:extLst>
              <a:ext uri="{FF2B5EF4-FFF2-40B4-BE49-F238E27FC236}">
                <a16:creationId xmlns:a16="http://schemas.microsoft.com/office/drawing/2014/main" id="{6D2B65AF-6193-4AF7-A2A9-8A608C352DA5}"/>
              </a:ext>
            </a:extLst>
          </p:cNvPr>
          <p:cNvSpPr>
            <a:spLocks noGrp="1"/>
          </p:cNvSpPr>
          <p:nvPr>
            <p:ph sz="half" idx="2"/>
          </p:nvPr>
        </p:nvSpPr>
        <p:spPr/>
        <p:txBody>
          <a:bodyPr>
            <a:normAutofit fontScale="92500" lnSpcReduction="20000"/>
          </a:bodyPr>
          <a:lstStyle/>
          <a:p>
            <a:r>
              <a:rPr lang="en-IN" dirty="0" err="1"/>
              <a:t>Vii</a:t>
            </a:r>
            <a:r>
              <a:rPr lang="en-IN" dirty="0"/>
              <a:t>. Effect on cost of living</a:t>
            </a:r>
          </a:p>
          <a:p>
            <a:r>
              <a:rPr lang="en-IN" dirty="0" err="1"/>
              <a:t>Viii</a:t>
            </a:r>
            <a:r>
              <a:rPr lang="en-IN" dirty="0"/>
              <a:t>. Effect on general price level</a:t>
            </a:r>
          </a:p>
          <a:p>
            <a:r>
              <a:rPr lang="en-IN" dirty="0"/>
              <a:t>International price situation</a:t>
            </a:r>
          </a:p>
          <a:p>
            <a:r>
              <a:rPr lang="en-IN" dirty="0"/>
              <a:t>Parity between prices of different products, parity in prices of inputs and also the parity in the prices received by the farmers and the ones paid by the consumers. </a:t>
            </a:r>
          </a:p>
          <a:p>
            <a:r>
              <a:rPr lang="en-IN" dirty="0"/>
              <a:t>Trend of price level in the past</a:t>
            </a:r>
          </a:p>
          <a:p>
            <a:endParaRPr lang="en-IN" dirty="0"/>
          </a:p>
        </p:txBody>
      </p:sp>
    </p:spTree>
    <p:extLst>
      <p:ext uri="{BB962C8B-B14F-4D97-AF65-F5344CB8AC3E}">
        <p14:creationId xmlns:p14="http://schemas.microsoft.com/office/powerpoint/2010/main" val="1229787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DBCAB13-4750-4F80-8939-2EA6C6D947EE}"/>
              </a:ext>
            </a:extLst>
          </p:cNvPr>
          <p:cNvSpPr>
            <a:spLocks noGrp="1"/>
          </p:cNvSpPr>
          <p:nvPr>
            <p:ph type="title"/>
          </p:nvPr>
        </p:nvSpPr>
        <p:spPr/>
        <p:txBody>
          <a:bodyPr/>
          <a:lstStyle/>
          <a:p>
            <a:endParaRPr lang="en-IN"/>
          </a:p>
        </p:txBody>
      </p:sp>
      <p:sp>
        <p:nvSpPr>
          <p:cNvPr id="6" name="Content Placeholder 5">
            <a:extLst>
              <a:ext uri="{FF2B5EF4-FFF2-40B4-BE49-F238E27FC236}">
                <a16:creationId xmlns:a16="http://schemas.microsoft.com/office/drawing/2014/main" id="{60E02C2C-1146-4418-8098-A99F84DF75A5}"/>
              </a:ext>
            </a:extLst>
          </p:cNvPr>
          <p:cNvSpPr>
            <a:spLocks noGrp="1"/>
          </p:cNvSpPr>
          <p:nvPr>
            <p:ph idx="1"/>
          </p:nvPr>
        </p:nvSpPr>
        <p:spPr/>
        <p:txBody>
          <a:bodyPr>
            <a:normAutofit fontScale="92500" lnSpcReduction="10000"/>
          </a:bodyPr>
          <a:lstStyle/>
          <a:p>
            <a:r>
              <a:rPr lang="en-IN" b="1" dirty="0"/>
              <a:t>Announcement of administered prices:</a:t>
            </a:r>
          </a:p>
          <a:p>
            <a:r>
              <a:rPr lang="en-IN" dirty="0"/>
              <a:t>Government administers three types of prices: </a:t>
            </a:r>
          </a:p>
          <a:p>
            <a:pPr algn="just"/>
            <a:r>
              <a:rPr lang="en-IN" dirty="0"/>
              <a:t>1. Minimum Support Price (MSP): </a:t>
            </a:r>
            <a:r>
              <a:rPr lang="en-US" b="0" i="0" dirty="0">
                <a:effectLst/>
              </a:rPr>
              <a:t>The </a:t>
            </a:r>
            <a:r>
              <a:rPr lang="en-US" b="0" i="0" u="none" strike="noStrike" dirty="0">
                <a:effectLst/>
              </a:rPr>
              <a:t>Minimum Support Price</a:t>
            </a:r>
            <a:r>
              <a:rPr lang="en-US" b="0" i="0" dirty="0">
                <a:effectLst/>
              </a:rPr>
              <a:t> was first introduced by the Government in 1966-67 for Wheat in the wake of the Green Revolution. It was introduced with the aim to save the farmers from depleting profits.</a:t>
            </a:r>
          </a:p>
          <a:p>
            <a:pPr algn="just">
              <a:buFont typeface="Arial" panose="020B0604020202020204" pitchFamily="34" charset="0"/>
              <a:buChar char="•"/>
            </a:pPr>
            <a:r>
              <a:rPr lang="en-US" b="0" i="0" dirty="0">
                <a:effectLst/>
              </a:rPr>
              <a:t>The Government buys the crops at the MSP if the prices go down after harvest. This helps the farmers indirectly.</a:t>
            </a:r>
          </a:p>
          <a:p>
            <a:pPr algn="just">
              <a:buFont typeface="Arial" panose="020B0604020202020204" pitchFamily="34" charset="0"/>
              <a:buChar char="•"/>
            </a:pPr>
            <a:r>
              <a:rPr lang="en-US" b="0" i="0" dirty="0">
                <a:effectLst/>
              </a:rPr>
              <a:t>The Government decides the MSP after taking into consideration the recommendations of the CACP, the opinions of the State Governments and all the other relevant Ministries.</a:t>
            </a:r>
          </a:p>
          <a:p>
            <a:pPr marL="0" indent="0">
              <a:buNone/>
            </a:pPr>
            <a:endParaRPr lang="en-IN" dirty="0"/>
          </a:p>
        </p:txBody>
      </p:sp>
    </p:spTree>
    <p:extLst>
      <p:ext uri="{BB962C8B-B14F-4D97-AF65-F5344CB8AC3E}">
        <p14:creationId xmlns:p14="http://schemas.microsoft.com/office/powerpoint/2010/main" val="448738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18CCB7-20A7-4958-BB8F-E55434023A59}"/>
              </a:ext>
            </a:extLst>
          </p:cNvPr>
          <p:cNvSpPr>
            <a:spLocks noGrp="1"/>
          </p:cNvSpPr>
          <p:nvPr>
            <p:ph idx="1"/>
          </p:nvPr>
        </p:nvSpPr>
        <p:spPr>
          <a:xfrm>
            <a:off x="838200" y="634482"/>
            <a:ext cx="10515600" cy="5542481"/>
          </a:xfrm>
        </p:spPr>
        <p:txBody>
          <a:bodyPr>
            <a:normAutofit fontScale="92500" lnSpcReduction="20000"/>
          </a:bodyPr>
          <a:lstStyle/>
          <a:p>
            <a:pPr algn="just">
              <a:buFont typeface="Arial" panose="020B0604020202020204" pitchFamily="34" charset="0"/>
              <a:buChar char="•"/>
            </a:pPr>
            <a:r>
              <a:rPr lang="en-US" b="1" dirty="0"/>
              <a:t>T</a:t>
            </a:r>
            <a:r>
              <a:rPr lang="en-US" b="1" i="0" dirty="0">
                <a:effectLst/>
              </a:rPr>
              <a:t>he cost concepts used for calculating MSP</a:t>
            </a:r>
            <a:endParaRPr lang="en-US" b="0" i="0" dirty="0">
              <a:effectLst/>
            </a:endParaRPr>
          </a:p>
          <a:p>
            <a:pPr algn="just">
              <a:buFont typeface="Arial" panose="020B0604020202020204" pitchFamily="34" charset="0"/>
              <a:buChar char="•"/>
            </a:pPr>
            <a:r>
              <a:rPr lang="en-US" b="0" i="0" dirty="0">
                <a:effectLst/>
              </a:rPr>
              <a:t>There are several cost concepts that the Commission for Agricultural Costs and Prices (CACP) considers while recommending MSPs of 23 crops.</a:t>
            </a:r>
          </a:p>
          <a:p>
            <a:pPr algn="just">
              <a:buFont typeface="Arial" panose="020B0604020202020204" pitchFamily="34" charset="0"/>
              <a:buChar char="•"/>
            </a:pPr>
            <a:r>
              <a:rPr lang="en-US" b="0" i="0" dirty="0">
                <a:effectLst/>
              </a:rPr>
              <a:t>Cost A2 - These are the costs the farmer actually pays out of his/her pocket for buying various inputs ranging from seeds to </a:t>
            </a:r>
            <a:r>
              <a:rPr lang="en-US" b="0" i="0" dirty="0" err="1">
                <a:effectLst/>
              </a:rPr>
              <a:t>fertilisers</a:t>
            </a:r>
            <a:r>
              <a:rPr lang="en-US" b="0" i="0" dirty="0">
                <a:effectLst/>
              </a:rPr>
              <a:t> to pesticides to hired labour to hired machinery or even leased-in land.</a:t>
            </a:r>
          </a:p>
          <a:p>
            <a:pPr algn="just">
              <a:buFont typeface="Arial" panose="020B0604020202020204" pitchFamily="34" charset="0"/>
              <a:buChar char="•"/>
            </a:pPr>
            <a:r>
              <a:rPr lang="en-US" b="0" i="0" dirty="0">
                <a:effectLst/>
              </a:rPr>
              <a:t>Cost A2 +FL - In agriculture, farmers also use a lot of family labour and if their cost is imputed and added to cost A2, that concept is called cost A2+FL.</a:t>
            </a:r>
          </a:p>
          <a:p>
            <a:pPr algn="l"/>
            <a:r>
              <a:rPr lang="en-US" b="0" i="0" dirty="0">
                <a:effectLst/>
              </a:rPr>
              <a:t>Cost C2 - Comprehensive Cost (C2) is the actual cost of production as it takes into account for rent and interest foregone on the land and machinery owned by farmers, in addition to the A2+FL rate.</a:t>
            </a:r>
          </a:p>
          <a:p>
            <a:pPr algn="just"/>
            <a:r>
              <a:rPr lang="en-US" b="0" i="0" dirty="0">
                <a:effectLst/>
              </a:rPr>
              <a:t>National commission on farmers head by M.S Swaminathan recommended </a:t>
            </a:r>
            <a:r>
              <a:rPr lang="en-US" b="1" i="0" dirty="0">
                <a:effectLst/>
              </a:rPr>
              <a:t>MSP = C2+ 50% of C2</a:t>
            </a:r>
            <a:endParaRPr lang="en-US" b="0" i="0" dirty="0">
              <a:effectLst/>
            </a:endParaRPr>
          </a:p>
          <a:p>
            <a:pPr algn="just">
              <a:buFont typeface="Arial" panose="020B0604020202020204" pitchFamily="34" charset="0"/>
              <a:buChar char="•"/>
            </a:pPr>
            <a:r>
              <a:rPr lang="en-US" b="0" i="0" dirty="0">
                <a:effectLst/>
              </a:rPr>
              <a:t>i.e. a 50 per cent margin over C2, which is also being the demand of the farmers.</a:t>
            </a:r>
          </a:p>
          <a:p>
            <a:endParaRPr lang="en-IN" dirty="0"/>
          </a:p>
        </p:txBody>
      </p:sp>
    </p:spTree>
    <p:extLst>
      <p:ext uri="{BB962C8B-B14F-4D97-AF65-F5344CB8AC3E}">
        <p14:creationId xmlns:p14="http://schemas.microsoft.com/office/powerpoint/2010/main" val="3840764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06D59-CFBA-4F33-A603-628C8D6BD8F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135711E8-BFA8-4DCA-BA9C-2CEA3519A69B}"/>
              </a:ext>
            </a:extLst>
          </p:cNvPr>
          <p:cNvSpPr>
            <a:spLocks noGrp="1"/>
          </p:cNvSpPr>
          <p:nvPr>
            <p:ph idx="1"/>
          </p:nvPr>
        </p:nvSpPr>
        <p:spPr/>
        <p:txBody>
          <a:bodyPr>
            <a:normAutofit lnSpcReduction="10000"/>
          </a:bodyPr>
          <a:lstStyle/>
          <a:p>
            <a:r>
              <a:rPr lang="en-US" b="0" i="0" dirty="0">
                <a:solidFill>
                  <a:srgbClr val="000000"/>
                </a:solidFill>
                <a:effectLst/>
              </a:rPr>
              <a:t>The Farmers Produce Trade and Commerce (Promotion and Facilitation) Bill, 2020 allows farmers to sell their produce outside APMC mandis to whoever, even the end customer, offers a higher price. </a:t>
            </a:r>
          </a:p>
          <a:p>
            <a:r>
              <a:rPr lang="en-US" b="0" i="0" dirty="0">
                <a:solidFill>
                  <a:srgbClr val="000000"/>
                </a:solidFill>
                <a:effectLst/>
              </a:rPr>
              <a:t>The Farmers (Empowerment and Protection) Agreement on Price Assurance and Farm Services Bill, 2020 allows farmers to enter into a contract farming agreement with the buyer for procurement of crops at pre-approved prices. </a:t>
            </a:r>
          </a:p>
          <a:p>
            <a:r>
              <a:rPr lang="en-US" b="0" i="0" dirty="0">
                <a:solidFill>
                  <a:srgbClr val="000000"/>
                </a:solidFill>
                <a:effectLst/>
              </a:rPr>
              <a:t>The Essential Commodities (Amendment) Bill declassifies items like onions, cereals, pulses, potatoes, edible oilseeds and oils as essential items in normal circumstances.</a:t>
            </a:r>
            <a:endParaRPr lang="en-IN" dirty="0"/>
          </a:p>
        </p:txBody>
      </p:sp>
    </p:spTree>
    <p:extLst>
      <p:ext uri="{BB962C8B-B14F-4D97-AF65-F5344CB8AC3E}">
        <p14:creationId xmlns:p14="http://schemas.microsoft.com/office/powerpoint/2010/main" val="3262537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97E00F-639F-49AB-B907-47DDCD1D89DB}"/>
              </a:ext>
            </a:extLst>
          </p:cNvPr>
          <p:cNvSpPr>
            <a:spLocks noGrp="1"/>
          </p:cNvSpPr>
          <p:nvPr>
            <p:ph idx="1"/>
          </p:nvPr>
        </p:nvSpPr>
        <p:spPr>
          <a:xfrm>
            <a:off x="838200" y="419878"/>
            <a:ext cx="10515600" cy="5813069"/>
          </a:xfrm>
        </p:spPr>
        <p:txBody>
          <a:bodyPr>
            <a:normAutofit lnSpcReduction="10000"/>
          </a:bodyPr>
          <a:lstStyle/>
          <a:p>
            <a:pPr marL="0" indent="0">
              <a:buNone/>
            </a:pPr>
            <a:r>
              <a:rPr lang="en-IN" dirty="0"/>
              <a:t>2. Statutory Minimum Support Price</a:t>
            </a:r>
          </a:p>
          <a:p>
            <a:pPr marL="0" indent="0">
              <a:buNone/>
            </a:pPr>
            <a:r>
              <a:rPr lang="en-IN" dirty="0"/>
              <a:t>3. Procurement Price </a:t>
            </a:r>
          </a:p>
          <a:p>
            <a:pPr marL="0" indent="0">
              <a:buNone/>
            </a:pPr>
            <a:r>
              <a:rPr lang="en-IN" dirty="0"/>
              <a:t>4. Issue Price</a:t>
            </a:r>
          </a:p>
          <a:p>
            <a:pPr marL="0" indent="0">
              <a:buNone/>
            </a:pPr>
            <a:r>
              <a:rPr lang="en-IN" dirty="0"/>
              <a:t>(Explained in the notes.)</a:t>
            </a:r>
          </a:p>
          <a:p>
            <a:pPr marL="0" indent="0">
              <a:buNone/>
            </a:pPr>
            <a:endParaRPr lang="en-IN" dirty="0"/>
          </a:p>
          <a:p>
            <a:pPr marL="0" indent="0">
              <a:buNone/>
            </a:pPr>
            <a:endParaRPr lang="en-IN" dirty="0"/>
          </a:p>
          <a:p>
            <a:pPr marL="0" indent="0" algn="ctr">
              <a:buNone/>
            </a:pPr>
            <a:r>
              <a:rPr lang="en-IN" b="1" dirty="0"/>
              <a:t>Implementation of Administered Price</a:t>
            </a:r>
          </a:p>
          <a:p>
            <a:pPr marL="514350" indent="-514350">
              <a:buAutoNum type="arabicPeriod"/>
            </a:pPr>
            <a:r>
              <a:rPr lang="en-IN" dirty="0"/>
              <a:t>Food Corporation of India</a:t>
            </a:r>
          </a:p>
          <a:p>
            <a:pPr marL="514350" indent="-514350">
              <a:buAutoNum type="arabicPeriod"/>
            </a:pPr>
            <a:r>
              <a:rPr lang="en-IN" dirty="0"/>
              <a:t>National Agricultural Cooperative Marketing Federation (NAFED) for Coarse cereals, pulses and oilseeds</a:t>
            </a:r>
          </a:p>
          <a:p>
            <a:pPr marL="514350" indent="-514350">
              <a:buAutoNum type="arabicPeriod"/>
            </a:pPr>
            <a:r>
              <a:rPr lang="en-IN" dirty="0"/>
              <a:t>Cotton and Jute Corporations of India</a:t>
            </a:r>
          </a:p>
          <a:p>
            <a:pPr marL="514350" indent="-514350">
              <a:buAutoNum type="arabicPeriod"/>
            </a:pPr>
            <a:r>
              <a:rPr lang="en-IN" dirty="0"/>
              <a:t>Tobacco Board</a:t>
            </a:r>
          </a:p>
        </p:txBody>
      </p:sp>
    </p:spTree>
    <p:extLst>
      <p:ext uri="{BB962C8B-B14F-4D97-AF65-F5344CB8AC3E}">
        <p14:creationId xmlns:p14="http://schemas.microsoft.com/office/powerpoint/2010/main" val="2563524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8FFBB-8D21-4282-9B87-F03C479C7757}"/>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054E9F00-FBC9-4E56-A828-81F511FC75C4}"/>
              </a:ext>
            </a:extLst>
          </p:cNvPr>
          <p:cNvSpPr>
            <a:spLocks noGrp="1"/>
          </p:cNvSpPr>
          <p:nvPr>
            <p:ph idx="1"/>
          </p:nvPr>
        </p:nvSpPr>
        <p:spPr/>
        <p:txBody>
          <a:bodyPr/>
          <a:lstStyle/>
          <a:p>
            <a:r>
              <a:rPr lang="en-IN" dirty="0"/>
              <a:t>National Crop Forecasting Centre</a:t>
            </a:r>
          </a:p>
          <a:p>
            <a:r>
              <a:rPr lang="en-IN" dirty="0"/>
              <a:t>High Powered Price Monitoring Board</a:t>
            </a:r>
          </a:p>
          <a:p>
            <a:r>
              <a:rPr lang="en-IN" dirty="0"/>
              <a:t>Buffer Stocks</a:t>
            </a:r>
          </a:p>
          <a:p>
            <a:r>
              <a:rPr lang="en-IN" dirty="0"/>
              <a:t>Warehousing </a:t>
            </a:r>
          </a:p>
          <a:p>
            <a:r>
              <a:rPr lang="en-IN" dirty="0"/>
              <a:t>Regulated Markets </a:t>
            </a:r>
          </a:p>
          <a:p>
            <a:r>
              <a:rPr lang="en-IN" dirty="0"/>
              <a:t>Credit facility</a:t>
            </a:r>
          </a:p>
        </p:txBody>
      </p:sp>
    </p:spTree>
    <p:extLst>
      <p:ext uri="{BB962C8B-B14F-4D97-AF65-F5344CB8AC3E}">
        <p14:creationId xmlns:p14="http://schemas.microsoft.com/office/powerpoint/2010/main" val="654075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8055F3-C0BA-4BDB-91C7-3A5B6006F034}"/>
              </a:ext>
            </a:extLst>
          </p:cNvPr>
          <p:cNvSpPr>
            <a:spLocks noGrp="1"/>
          </p:cNvSpPr>
          <p:nvPr>
            <p:ph idx="1"/>
          </p:nvPr>
        </p:nvSpPr>
        <p:spPr>
          <a:xfrm>
            <a:off x="838200" y="475861"/>
            <a:ext cx="10515600" cy="5701102"/>
          </a:xfrm>
        </p:spPr>
        <p:txBody>
          <a:bodyPr>
            <a:normAutofit fontScale="92500" lnSpcReduction="10000"/>
          </a:bodyPr>
          <a:lstStyle/>
          <a:p>
            <a:r>
              <a:rPr lang="en-US" dirty="0"/>
              <a:t>The major shortcomings of the agricultural price are as under: </a:t>
            </a:r>
          </a:p>
          <a:p>
            <a:pPr marL="514350" indent="-514350">
              <a:buAutoNum type="arabicPeriod"/>
            </a:pPr>
            <a:r>
              <a:rPr lang="en-US" dirty="0"/>
              <a:t>Inadequate Coverage: Inadequate coverage of procurement facility has rendered the price ineffective. The facility of official procurement reaches only a handful of farmers—of the total food gains production, procurement covers hardly 15 per cent. </a:t>
            </a:r>
          </a:p>
          <a:p>
            <a:pPr marL="514350" indent="-514350">
              <a:buAutoNum type="arabicPeriod"/>
            </a:pPr>
            <a:r>
              <a:rPr lang="en-US" dirty="0"/>
              <a:t>Remunerative Price: The remunerative price and/or subsidized inputs have failed to keep pace with the rate of increase in costs. It has had two consequences. The farmer is discouraged from producing the maximum level of output; he tries to balance his output against the level of costs, and settles for a lower level of output. </a:t>
            </a:r>
          </a:p>
          <a:p>
            <a:pPr marL="514350" indent="-514350">
              <a:buAutoNum type="arabicPeriod"/>
            </a:pPr>
            <a:r>
              <a:rPr lang="en-US" dirty="0"/>
              <a:t>Ineffective Public Distribution System: The public distribution has not been very effective. A large section of the poor people are outside the purview of the system. Even those who are covered under the system do not necessarily get the benefit of issue prices. The system has absolutely failed to serve the objective. Besides, the burned on the national exchequer is increasing enormously. </a:t>
            </a:r>
            <a:endParaRPr lang="en-IN" dirty="0"/>
          </a:p>
        </p:txBody>
      </p:sp>
    </p:spTree>
    <p:extLst>
      <p:ext uri="{BB962C8B-B14F-4D97-AF65-F5344CB8AC3E}">
        <p14:creationId xmlns:p14="http://schemas.microsoft.com/office/powerpoint/2010/main" val="2009565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BED3C9-F4E2-41D0-8672-3C8C3FEECD87}"/>
              </a:ext>
            </a:extLst>
          </p:cNvPr>
          <p:cNvSpPr>
            <a:spLocks noGrp="1"/>
          </p:cNvSpPr>
          <p:nvPr>
            <p:ph idx="1"/>
          </p:nvPr>
        </p:nvSpPr>
        <p:spPr/>
        <p:txBody>
          <a:bodyPr/>
          <a:lstStyle/>
          <a:p>
            <a:r>
              <a:rPr lang="en-US" dirty="0"/>
              <a:t>The pre-green revolution period i.e. 1950-51 till mid1960s, Indian agriculture saw different policy reforms such as institutional changes, formidable agrarian reforms, development of irrigation projects, abolition of intermediary landlordism and imposition of land ceiling acts etc. </a:t>
            </a:r>
          </a:p>
          <a:p>
            <a:r>
              <a:rPr lang="en-US" dirty="0"/>
              <a:t>The green revolution marked the second phase of agriculture policy directed to attain food security though agrarian reforms during late 1960s and early 1970s took back seat. In this period, more focus was on research, extension, input supply, credit, marketing, price support and technology growth.</a:t>
            </a:r>
            <a:endParaRPr lang="en-IN" dirty="0"/>
          </a:p>
        </p:txBody>
      </p:sp>
    </p:spTree>
    <p:extLst>
      <p:ext uri="{BB962C8B-B14F-4D97-AF65-F5344CB8AC3E}">
        <p14:creationId xmlns:p14="http://schemas.microsoft.com/office/powerpoint/2010/main" val="994673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F5B0D7-374B-424C-9184-FA2A30E9F97E}"/>
              </a:ext>
            </a:extLst>
          </p:cNvPr>
          <p:cNvSpPr>
            <a:spLocks noGrp="1"/>
          </p:cNvSpPr>
          <p:nvPr>
            <p:ph idx="1"/>
          </p:nvPr>
        </p:nvSpPr>
        <p:spPr>
          <a:xfrm>
            <a:off x="838200" y="373224"/>
            <a:ext cx="10515600" cy="5803739"/>
          </a:xfrm>
        </p:spPr>
        <p:txBody>
          <a:bodyPr>
            <a:normAutofit/>
          </a:bodyPr>
          <a:lstStyle/>
          <a:p>
            <a:r>
              <a:rPr lang="en-US" dirty="0"/>
              <a:t>4. Difference in Prices: There is an important issue of wide difference between prices received by the producers and prices paid by the consumers. In this context, issues relating to the network of regulations and costs associated with it, incidence of octroi, increase in transportation costs, over fragmentation of the distribution network etc. require careful study. </a:t>
            </a:r>
          </a:p>
          <a:p>
            <a:endParaRPr lang="en-US" dirty="0"/>
          </a:p>
          <a:p>
            <a:r>
              <a:rPr lang="en-US" dirty="0"/>
              <a:t>5. Unaccompanied by Effective Policy: The efficacy of the price policy depends on a number of other factors inherent in the system of agricultural operations like land holding patterns, income distribution, general disparities and cropping pattern. But, it is pity to say that the price policy has not been accompanied by any effective policy for a total development of agriculture.</a:t>
            </a:r>
            <a:endParaRPr lang="en-IN" dirty="0"/>
          </a:p>
        </p:txBody>
      </p:sp>
    </p:spTree>
    <p:extLst>
      <p:ext uri="{BB962C8B-B14F-4D97-AF65-F5344CB8AC3E}">
        <p14:creationId xmlns:p14="http://schemas.microsoft.com/office/powerpoint/2010/main" val="513472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E1F0E-58EA-4288-B5B8-61351DFAC9A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5FC91BC-B342-4AFA-983D-2BE93F57505E}"/>
              </a:ext>
            </a:extLst>
          </p:cNvPr>
          <p:cNvSpPr>
            <a:spLocks noGrp="1"/>
          </p:cNvSpPr>
          <p:nvPr>
            <p:ph idx="1"/>
          </p:nvPr>
        </p:nvSpPr>
        <p:spPr/>
        <p:txBody>
          <a:bodyPr/>
          <a:lstStyle/>
          <a:p>
            <a:r>
              <a:rPr lang="en-IN" dirty="0"/>
              <a:t>Benefits to large farmers</a:t>
            </a:r>
          </a:p>
          <a:p>
            <a:r>
              <a:rPr lang="en-IN" dirty="0"/>
              <a:t>Bias in favour of low cost states</a:t>
            </a:r>
          </a:p>
          <a:p>
            <a:r>
              <a:rPr lang="en-IN" dirty="0"/>
              <a:t>Mounting deficits to the government </a:t>
            </a:r>
          </a:p>
          <a:p>
            <a:endParaRPr lang="en-IN" dirty="0"/>
          </a:p>
        </p:txBody>
      </p:sp>
    </p:spTree>
    <p:extLst>
      <p:ext uri="{BB962C8B-B14F-4D97-AF65-F5344CB8AC3E}">
        <p14:creationId xmlns:p14="http://schemas.microsoft.com/office/powerpoint/2010/main" val="2375587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5CF67-06B5-4710-83EE-AB78C78FF310}"/>
              </a:ext>
            </a:extLst>
          </p:cNvPr>
          <p:cNvSpPr>
            <a:spLocks noGrp="1"/>
          </p:cNvSpPr>
          <p:nvPr>
            <p:ph type="title"/>
          </p:nvPr>
        </p:nvSpPr>
        <p:spPr/>
        <p:txBody>
          <a:bodyPr/>
          <a:lstStyle/>
          <a:p>
            <a:pPr algn="ctr"/>
            <a:r>
              <a:rPr lang="en-IN" dirty="0"/>
              <a:t>Agricultural Finance</a:t>
            </a:r>
          </a:p>
        </p:txBody>
      </p:sp>
      <p:sp>
        <p:nvSpPr>
          <p:cNvPr id="3" name="Content Placeholder 2">
            <a:extLst>
              <a:ext uri="{FF2B5EF4-FFF2-40B4-BE49-F238E27FC236}">
                <a16:creationId xmlns:a16="http://schemas.microsoft.com/office/drawing/2014/main" id="{E3C833EB-D3CE-44CE-9C30-1D14410E924F}"/>
              </a:ext>
            </a:extLst>
          </p:cNvPr>
          <p:cNvSpPr>
            <a:spLocks noGrp="1"/>
          </p:cNvSpPr>
          <p:nvPr>
            <p:ph idx="1"/>
          </p:nvPr>
        </p:nvSpPr>
        <p:spPr/>
        <p:txBody>
          <a:bodyPr/>
          <a:lstStyle/>
          <a:p>
            <a:r>
              <a:rPr lang="en-IN" dirty="0"/>
              <a:t>Classification of agricultural finance: </a:t>
            </a:r>
          </a:p>
          <a:p>
            <a:r>
              <a:rPr lang="en-IN" dirty="0"/>
              <a:t>Short term: up to 15 months</a:t>
            </a:r>
          </a:p>
          <a:p>
            <a:r>
              <a:rPr lang="en-IN" dirty="0"/>
              <a:t>Medium term: 15 months to 5 years</a:t>
            </a:r>
          </a:p>
          <a:p>
            <a:r>
              <a:rPr lang="en-IN" dirty="0"/>
              <a:t>Long term: More than 5 years</a:t>
            </a:r>
          </a:p>
          <a:p>
            <a:r>
              <a:rPr lang="en-IN" dirty="0"/>
              <a:t>Productive and unproductive finance</a:t>
            </a:r>
          </a:p>
          <a:p>
            <a:pPr marL="0" indent="0">
              <a:buNone/>
            </a:pPr>
            <a:endParaRPr lang="en-IN" dirty="0"/>
          </a:p>
        </p:txBody>
      </p:sp>
    </p:spTree>
    <p:extLst>
      <p:ext uri="{BB962C8B-B14F-4D97-AF65-F5344CB8AC3E}">
        <p14:creationId xmlns:p14="http://schemas.microsoft.com/office/powerpoint/2010/main" val="2618709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A4F88-2CAA-4363-AC2E-AF8EDB31815D}"/>
              </a:ext>
            </a:extLst>
          </p:cNvPr>
          <p:cNvSpPr>
            <a:spLocks noGrp="1"/>
          </p:cNvSpPr>
          <p:nvPr>
            <p:ph type="title"/>
          </p:nvPr>
        </p:nvSpPr>
        <p:spPr/>
        <p:txBody>
          <a:bodyPr/>
          <a:lstStyle/>
          <a:p>
            <a:pPr algn="ctr"/>
            <a:r>
              <a:rPr lang="en-IN" dirty="0"/>
              <a:t>Sources of Agricultural Finance </a:t>
            </a:r>
          </a:p>
        </p:txBody>
      </p:sp>
      <p:sp>
        <p:nvSpPr>
          <p:cNvPr id="4" name="Text Placeholder 3">
            <a:extLst>
              <a:ext uri="{FF2B5EF4-FFF2-40B4-BE49-F238E27FC236}">
                <a16:creationId xmlns:a16="http://schemas.microsoft.com/office/drawing/2014/main" id="{5CEEB472-5B39-49E3-8D81-DA663EB21C75}"/>
              </a:ext>
            </a:extLst>
          </p:cNvPr>
          <p:cNvSpPr>
            <a:spLocks noGrp="1"/>
          </p:cNvSpPr>
          <p:nvPr>
            <p:ph type="body" idx="1"/>
          </p:nvPr>
        </p:nvSpPr>
        <p:spPr/>
        <p:txBody>
          <a:bodyPr/>
          <a:lstStyle/>
          <a:p>
            <a:endParaRPr lang="en-IN"/>
          </a:p>
        </p:txBody>
      </p:sp>
      <p:sp>
        <p:nvSpPr>
          <p:cNvPr id="3" name="Content Placeholder 2">
            <a:extLst>
              <a:ext uri="{FF2B5EF4-FFF2-40B4-BE49-F238E27FC236}">
                <a16:creationId xmlns:a16="http://schemas.microsoft.com/office/drawing/2014/main" id="{D9664873-D655-4CCF-AE79-7E9F759E2B4F}"/>
              </a:ext>
            </a:extLst>
          </p:cNvPr>
          <p:cNvSpPr>
            <a:spLocks noGrp="1"/>
          </p:cNvSpPr>
          <p:nvPr>
            <p:ph sz="half" idx="2"/>
          </p:nvPr>
        </p:nvSpPr>
        <p:spPr/>
        <p:txBody>
          <a:bodyPr>
            <a:normAutofit fontScale="92500" lnSpcReduction="10000"/>
          </a:bodyPr>
          <a:lstStyle/>
          <a:p>
            <a:r>
              <a:rPr lang="en-IN" dirty="0"/>
              <a:t>Non-institutional credit </a:t>
            </a:r>
          </a:p>
          <a:p>
            <a:r>
              <a:rPr lang="en-IN" dirty="0"/>
              <a:t>Merits: </a:t>
            </a:r>
          </a:p>
          <a:p>
            <a:pPr lvl="1"/>
            <a:r>
              <a:rPr lang="en-IN" dirty="0"/>
              <a:t>Easy to obtain</a:t>
            </a:r>
          </a:p>
          <a:p>
            <a:pPr lvl="1"/>
            <a:r>
              <a:rPr lang="en-IN" dirty="0"/>
              <a:t>Simple procedure</a:t>
            </a:r>
          </a:p>
          <a:p>
            <a:pPr lvl="1"/>
            <a:r>
              <a:rPr lang="en-IN" dirty="0"/>
              <a:t>Easy access</a:t>
            </a:r>
          </a:p>
          <a:p>
            <a:pPr lvl="1"/>
            <a:r>
              <a:rPr lang="en-IN" dirty="0"/>
              <a:t>No restriction</a:t>
            </a:r>
          </a:p>
          <a:p>
            <a:pPr lvl="1"/>
            <a:r>
              <a:rPr lang="en-IN" dirty="0"/>
              <a:t>Consumption loans</a:t>
            </a:r>
          </a:p>
          <a:p>
            <a:r>
              <a:rPr lang="en-IN" dirty="0"/>
              <a:t>Demerits</a:t>
            </a:r>
          </a:p>
          <a:p>
            <a:pPr lvl="1"/>
            <a:r>
              <a:rPr lang="en-IN" dirty="0"/>
              <a:t>Exorbitant rate of interest</a:t>
            </a:r>
          </a:p>
          <a:p>
            <a:pPr lvl="1"/>
            <a:r>
              <a:rPr lang="en-IN" dirty="0"/>
              <a:t>Indebtedness</a:t>
            </a:r>
          </a:p>
        </p:txBody>
      </p:sp>
      <p:sp>
        <p:nvSpPr>
          <p:cNvPr id="6" name="Content Placeholder 5">
            <a:extLst>
              <a:ext uri="{FF2B5EF4-FFF2-40B4-BE49-F238E27FC236}">
                <a16:creationId xmlns:a16="http://schemas.microsoft.com/office/drawing/2014/main" id="{E14B63ED-8C8F-4C27-9A5F-ED0C23D517D2}"/>
              </a:ext>
            </a:extLst>
          </p:cNvPr>
          <p:cNvSpPr>
            <a:spLocks noGrp="1"/>
          </p:cNvSpPr>
          <p:nvPr>
            <p:ph sz="quarter" idx="4"/>
          </p:nvPr>
        </p:nvSpPr>
        <p:spPr/>
        <p:txBody>
          <a:bodyPr>
            <a:normAutofit fontScale="92500" lnSpcReduction="10000"/>
          </a:bodyPr>
          <a:lstStyle/>
          <a:p>
            <a:pPr lvl="1"/>
            <a:r>
              <a:rPr lang="en-IN" dirty="0"/>
              <a:t>Loss of land and property</a:t>
            </a:r>
          </a:p>
          <a:p>
            <a:pPr lvl="1"/>
            <a:r>
              <a:rPr lang="en-IN" dirty="0"/>
              <a:t>Malpractices</a:t>
            </a:r>
          </a:p>
          <a:p>
            <a:pPr lvl="1"/>
            <a:r>
              <a:rPr lang="en-IN" dirty="0"/>
              <a:t>Exploitation</a:t>
            </a:r>
          </a:p>
          <a:p>
            <a:pPr lvl="1"/>
            <a:r>
              <a:rPr lang="en-IN" dirty="0"/>
              <a:t>Bonded labour</a:t>
            </a:r>
          </a:p>
          <a:p>
            <a:pPr lvl="1"/>
            <a:endParaRPr lang="en-IN" dirty="0"/>
          </a:p>
        </p:txBody>
      </p:sp>
    </p:spTree>
    <p:extLst>
      <p:ext uri="{BB962C8B-B14F-4D97-AF65-F5344CB8AC3E}">
        <p14:creationId xmlns:p14="http://schemas.microsoft.com/office/powerpoint/2010/main" val="2750197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17C5BC9-61B5-45A1-9A66-725D8F89879C}"/>
              </a:ext>
            </a:extLst>
          </p:cNvPr>
          <p:cNvSpPr>
            <a:spLocks noGrp="1"/>
          </p:cNvSpPr>
          <p:nvPr>
            <p:ph type="title"/>
          </p:nvPr>
        </p:nvSpPr>
        <p:spPr>
          <a:xfrm>
            <a:off x="838200" y="365126"/>
            <a:ext cx="10515600" cy="539944"/>
          </a:xfrm>
        </p:spPr>
        <p:txBody>
          <a:bodyPr>
            <a:normAutofit fontScale="90000"/>
          </a:bodyPr>
          <a:lstStyle/>
          <a:p>
            <a:pPr algn="ctr"/>
            <a:r>
              <a:rPr lang="en-IN" dirty="0"/>
              <a:t>Structure of Agricultural Credit System in India </a:t>
            </a:r>
          </a:p>
        </p:txBody>
      </p:sp>
      <p:pic>
        <p:nvPicPr>
          <p:cNvPr id="1026" name="Picture 2" descr="Organization and Institutional Structure of Agricultural Credit India... |  Download Scientific Diagram">
            <a:extLst>
              <a:ext uri="{FF2B5EF4-FFF2-40B4-BE49-F238E27FC236}">
                <a16:creationId xmlns:a16="http://schemas.microsoft.com/office/drawing/2014/main" id="{B6AE6371-50E7-49C6-A344-6F6AF403E2E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72303" y="905070"/>
            <a:ext cx="7163582" cy="6064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6072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87B5A-CC46-4A90-B306-B282A2B682AC}"/>
              </a:ext>
            </a:extLst>
          </p:cNvPr>
          <p:cNvSpPr>
            <a:spLocks noGrp="1"/>
          </p:cNvSpPr>
          <p:nvPr>
            <p:ph type="title"/>
          </p:nvPr>
        </p:nvSpPr>
        <p:spPr/>
        <p:txBody>
          <a:bodyPr/>
          <a:lstStyle/>
          <a:p>
            <a:pPr algn="ctr"/>
            <a:r>
              <a:rPr lang="en-IN" dirty="0"/>
              <a:t>Flow of Institutional Credit to Rural Areas</a:t>
            </a:r>
          </a:p>
        </p:txBody>
      </p:sp>
      <p:graphicFrame>
        <p:nvGraphicFramePr>
          <p:cNvPr id="4" name="Table 4">
            <a:extLst>
              <a:ext uri="{FF2B5EF4-FFF2-40B4-BE49-F238E27FC236}">
                <a16:creationId xmlns:a16="http://schemas.microsoft.com/office/drawing/2014/main" id="{24DEFADA-5E0A-4A5D-8EFF-1975B93032FE}"/>
              </a:ext>
            </a:extLst>
          </p:cNvPr>
          <p:cNvGraphicFramePr>
            <a:graphicFrameLocks noGrp="1"/>
          </p:cNvGraphicFramePr>
          <p:nvPr>
            <p:ph idx="1"/>
            <p:extLst>
              <p:ext uri="{D42A27DB-BD31-4B8C-83A1-F6EECF244321}">
                <p14:modId xmlns:p14="http://schemas.microsoft.com/office/powerpoint/2010/main" val="920947863"/>
              </p:ext>
            </p:extLst>
          </p:nvPr>
        </p:nvGraphicFramePr>
        <p:xfrm>
          <a:off x="838200" y="1825625"/>
          <a:ext cx="10515600" cy="26619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3589231469"/>
                    </a:ext>
                  </a:extLst>
                </a:gridCol>
                <a:gridCol w="1752600">
                  <a:extLst>
                    <a:ext uri="{9D8B030D-6E8A-4147-A177-3AD203B41FA5}">
                      <a16:colId xmlns:a16="http://schemas.microsoft.com/office/drawing/2014/main" val="3181028499"/>
                    </a:ext>
                  </a:extLst>
                </a:gridCol>
                <a:gridCol w="1752600">
                  <a:extLst>
                    <a:ext uri="{9D8B030D-6E8A-4147-A177-3AD203B41FA5}">
                      <a16:colId xmlns:a16="http://schemas.microsoft.com/office/drawing/2014/main" val="3371276102"/>
                    </a:ext>
                  </a:extLst>
                </a:gridCol>
                <a:gridCol w="1752600">
                  <a:extLst>
                    <a:ext uri="{9D8B030D-6E8A-4147-A177-3AD203B41FA5}">
                      <a16:colId xmlns:a16="http://schemas.microsoft.com/office/drawing/2014/main" val="1690607765"/>
                    </a:ext>
                  </a:extLst>
                </a:gridCol>
                <a:gridCol w="1752600">
                  <a:extLst>
                    <a:ext uri="{9D8B030D-6E8A-4147-A177-3AD203B41FA5}">
                      <a16:colId xmlns:a16="http://schemas.microsoft.com/office/drawing/2014/main" val="3642808601"/>
                    </a:ext>
                  </a:extLst>
                </a:gridCol>
                <a:gridCol w="1752600">
                  <a:extLst>
                    <a:ext uri="{9D8B030D-6E8A-4147-A177-3AD203B41FA5}">
                      <a16:colId xmlns:a16="http://schemas.microsoft.com/office/drawing/2014/main" val="2731998084"/>
                    </a:ext>
                  </a:extLst>
                </a:gridCol>
              </a:tblGrid>
              <a:tr h="370840">
                <a:tc>
                  <a:txBody>
                    <a:bodyPr/>
                    <a:lstStyle/>
                    <a:p>
                      <a:pPr algn="ctr"/>
                      <a:r>
                        <a:rPr lang="en-IN" dirty="0"/>
                        <a:t>Agency</a:t>
                      </a:r>
                    </a:p>
                  </a:txBody>
                  <a:tcPr/>
                </a:tc>
                <a:tc>
                  <a:txBody>
                    <a:bodyPr/>
                    <a:lstStyle/>
                    <a:p>
                      <a:pPr algn="ctr"/>
                      <a:r>
                        <a:rPr lang="en-IN" dirty="0"/>
                        <a:t>1970s</a:t>
                      </a:r>
                    </a:p>
                  </a:txBody>
                  <a:tcPr/>
                </a:tc>
                <a:tc>
                  <a:txBody>
                    <a:bodyPr/>
                    <a:lstStyle/>
                    <a:p>
                      <a:pPr algn="ctr"/>
                      <a:r>
                        <a:rPr lang="en-IN" dirty="0"/>
                        <a:t>1980s</a:t>
                      </a:r>
                    </a:p>
                  </a:txBody>
                  <a:tcPr/>
                </a:tc>
                <a:tc>
                  <a:txBody>
                    <a:bodyPr/>
                    <a:lstStyle/>
                    <a:p>
                      <a:pPr algn="ctr"/>
                      <a:r>
                        <a:rPr lang="en-IN" dirty="0"/>
                        <a:t>2000-2001</a:t>
                      </a:r>
                    </a:p>
                  </a:txBody>
                  <a:tcPr/>
                </a:tc>
                <a:tc>
                  <a:txBody>
                    <a:bodyPr/>
                    <a:lstStyle/>
                    <a:p>
                      <a:pPr algn="ctr"/>
                      <a:r>
                        <a:rPr lang="en-IN" dirty="0"/>
                        <a:t>2011-12</a:t>
                      </a:r>
                    </a:p>
                  </a:txBody>
                  <a:tcPr/>
                </a:tc>
                <a:tc>
                  <a:txBody>
                    <a:bodyPr/>
                    <a:lstStyle/>
                    <a:p>
                      <a:pPr algn="ctr"/>
                      <a:r>
                        <a:rPr lang="en-IN" dirty="0"/>
                        <a:t>2016-17</a:t>
                      </a:r>
                    </a:p>
                  </a:txBody>
                  <a:tcPr/>
                </a:tc>
                <a:extLst>
                  <a:ext uri="{0D108BD9-81ED-4DB2-BD59-A6C34878D82A}">
                    <a16:rowId xmlns:a16="http://schemas.microsoft.com/office/drawing/2014/main" val="3623228519"/>
                  </a:ext>
                </a:extLst>
              </a:tr>
              <a:tr h="370840">
                <a:tc>
                  <a:txBody>
                    <a:bodyPr/>
                    <a:lstStyle/>
                    <a:p>
                      <a:r>
                        <a:rPr lang="en-IN" dirty="0"/>
                        <a:t>Cooperative Banks</a:t>
                      </a:r>
                    </a:p>
                  </a:txBody>
                  <a:tcPr/>
                </a:tc>
                <a:tc>
                  <a:txBody>
                    <a:bodyPr/>
                    <a:lstStyle/>
                    <a:p>
                      <a:pPr algn="ctr"/>
                      <a:r>
                        <a:rPr lang="en-IN" dirty="0"/>
                        <a:t>77</a:t>
                      </a:r>
                    </a:p>
                  </a:txBody>
                  <a:tcPr/>
                </a:tc>
                <a:tc>
                  <a:txBody>
                    <a:bodyPr/>
                    <a:lstStyle/>
                    <a:p>
                      <a:pPr algn="ctr"/>
                      <a:r>
                        <a:rPr lang="en-IN" dirty="0"/>
                        <a:t>56</a:t>
                      </a:r>
                    </a:p>
                  </a:txBody>
                  <a:tcPr/>
                </a:tc>
                <a:tc>
                  <a:txBody>
                    <a:bodyPr/>
                    <a:lstStyle/>
                    <a:p>
                      <a:pPr algn="ctr"/>
                      <a:r>
                        <a:rPr lang="en-IN" dirty="0"/>
                        <a:t>39</a:t>
                      </a:r>
                    </a:p>
                  </a:txBody>
                  <a:tcPr/>
                </a:tc>
                <a:tc>
                  <a:txBody>
                    <a:bodyPr/>
                    <a:lstStyle/>
                    <a:p>
                      <a:pPr algn="ctr"/>
                      <a:r>
                        <a:rPr lang="en-IN" dirty="0"/>
                        <a:t>17.21</a:t>
                      </a:r>
                    </a:p>
                  </a:txBody>
                  <a:tcPr/>
                </a:tc>
                <a:tc>
                  <a:txBody>
                    <a:bodyPr/>
                    <a:lstStyle/>
                    <a:p>
                      <a:pPr algn="ctr"/>
                      <a:r>
                        <a:rPr lang="en-IN" dirty="0"/>
                        <a:t>13.4</a:t>
                      </a:r>
                    </a:p>
                  </a:txBody>
                  <a:tcPr/>
                </a:tc>
                <a:extLst>
                  <a:ext uri="{0D108BD9-81ED-4DB2-BD59-A6C34878D82A}">
                    <a16:rowId xmlns:a16="http://schemas.microsoft.com/office/drawing/2014/main" val="146637949"/>
                  </a:ext>
                </a:extLst>
              </a:tr>
              <a:tr h="370840">
                <a:tc>
                  <a:txBody>
                    <a:bodyPr/>
                    <a:lstStyle/>
                    <a:p>
                      <a:r>
                        <a:rPr lang="en-IN" dirty="0"/>
                        <a:t>Commercial Banks</a:t>
                      </a:r>
                    </a:p>
                  </a:txBody>
                  <a:tcPr/>
                </a:tc>
                <a:tc>
                  <a:txBody>
                    <a:bodyPr/>
                    <a:lstStyle/>
                    <a:p>
                      <a:pPr algn="ctr"/>
                      <a:r>
                        <a:rPr lang="en-IN" dirty="0"/>
                        <a:t>21</a:t>
                      </a:r>
                    </a:p>
                  </a:txBody>
                  <a:tcPr/>
                </a:tc>
                <a:tc>
                  <a:txBody>
                    <a:bodyPr/>
                    <a:lstStyle/>
                    <a:p>
                      <a:pPr algn="ctr"/>
                      <a:r>
                        <a:rPr lang="en-IN" dirty="0"/>
                        <a:t>38.9</a:t>
                      </a:r>
                    </a:p>
                  </a:txBody>
                  <a:tcPr/>
                </a:tc>
                <a:tc>
                  <a:txBody>
                    <a:bodyPr/>
                    <a:lstStyle/>
                    <a:p>
                      <a:pPr algn="ctr"/>
                      <a:r>
                        <a:rPr lang="en-IN" dirty="0"/>
                        <a:t>53</a:t>
                      </a:r>
                    </a:p>
                  </a:txBody>
                  <a:tcPr/>
                </a:tc>
                <a:tc>
                  <a:txBody>
                    <a:bodyPr/>
                    <a:lstStyle/>
                    <a:p>
                      <a:pPr algn="ctr"/>
                      <a:r>
                        <a:rPr lang="en-IN" dirty="0"/>
                        <a:t>72.13</a:t>
                      </a:r>
                    </a:p>
                  </a:txBody>
                  <a:tcPr/>
                </a:tc>
                <a:tc>
                  <a:txBody>
                    <a:bodyPr/>
                    <a:lstStyle/>
                    <a:p>
                      <a:pPr algn="ctr"/>
                      <a:r>
                        <a:rPr lang="en-IN" dirty="0"/>
                        <a:t>75</a:t>
                      </a:r>
                    </a:p>
                  </a:txBody>
                  <a:tcPr/>
                </a:tc>
                <a:extLst>
                  <a:ext uri="{0D108BD9-81ED-4DB2-BD59-A6C34878D82A}">
                    <a16:rowId xmlns:a16="http://schemas.microsoft.com/office/drawing/2014/main" val="1739364011"/>
                  </a:ext>
                </a:extLst>
              </a:tr>
              <a:tr h="370840">
                <a:tc>
                  <a:txBody>
                    <a:bodyPr/>
                    <a:lstStyle/>
                    <a:p>
                      <a:r>
                        <a:rPr lang="en-IN" dirty="0"/>
                        <a:t>Regional Rural Banks</a:t>
                      </a:r>
                    </a:p>
                  </a:txBody>
                  <a:tcPr/>
                </a:tc>
                <a:tc>
                  <a:txBody>
                    <a:bodyPr/>
                    <a:lstStyle/>
                    <a:p>
                      <a:pPr algn="ctr"/>
                      <a:r>
                        <a:rPr lang="en-IN" dirty="0"/>
                        <a:t>2</a:t>
                      </a:r>
                    </a:p>
                  </a:txBody>
                  <a:tcPr/>
                </a:tc>
                <a:tc>
                  <a:txBody>
                    <a:bodyPr/>
                    <a:lstStyle/>
                    <a:p>
                      <a:pPr algn="ctr"/>
                      <a:r>
                        <a:rPr lang="en-IN" dirty="0"/>
                        <a:t>5.3</a:t>
                      </a:r>
                    </a:p>
                  </a:txBody>
                  <a:tcPr/>
                </a:tc>
                <a:tc>
                  <a:txBody>
                    <a:bodyPr/>
                    <a:lstStyle/>
                    <a:p>
                      <a:pPr algn="ctr"/>
                      <a:r>
                        <a:rPr lang="en-IN" dirty="0"/>
                        <a:t>8</a:t>
                      </a:r>
                    </a:p>
                  </a:txBody>
                  <a:tcPr/>
                </a:tc>
                <a:tc>
                  <a:txBody>
                    <a:bodyPr/>
                    <a:lstStyle/>
                    <a:p>
                      <a:pPr algn="ctr"/>
                      <a:r>
                        <a:rPr lang="en-IN" dirty="0"/>
                        <a:t>10.65</a:t>
                      </a:r>
                    </a:p>
                  </a:txBody>
                  <a:tcPr/>
                </a:tc>
                <a:tc>
                  <a:txBody>
                    <a:bodyPr/>
                    <a:lstStyle/>
                    <a:p>
                      <a:pPr algn="ctr"/>
                      <a:r>
                        <a:rPr lang="en-IN" dirty="0"/>
                        <a:t>11.6</a:t>
                      </a:r>
                    </a:p>
                  </a:txBody>
                  <a:tcPr/>
                </a:tc>
                <a:extLst>
                  <a:ext uri="{0D108BD9-81ED-4DB2-BD59-A6C34878D82A}">
                    <a16:rowId xmlns:a16="http://schemas.microsoft.com/office/drawing/2014/main" val="547387450"/>
                  </a:ext>
                </a:extLst>
              </a:tr>
              <a:tr h="370840">
                <a:tc>
                  <a:txBody>
                    <a:bodyPr/>
                    <a:lstStyle/>
                    <a:p>
                      <a:endParaRPr lang="en-IN"/>
                    </a:p>
                  </a:txBody>
                  <a:tcPr/>
                </a:tc>
                <a:tc>
                  <a:txBody>
                    <a:bodyPr/>
                    <a:lstStyle/>
                    <a:p>
                      <a:endParaRPr lang="en-IN"/>
                    </a:p>
                  </a:txBody>
                  <a:tcPr/>
                </a:tc>
                <a:tc>
                  <a:txBody>
                    <a:bodyPr/>
                    <a:lstStyle/>
                    <a:p>
                      <a:endParaRPr lang="en-IN"/>
                    </a:p>
                  </a:txBody>
                  <a:tcPr/>
                </a:tc>
                <a:tc>
                  <a:txBody>
                    <a:bodyPr/>
                    <a:lstStyle/>
                    <a:p>
                      <a:endParaRPr lang="en-IN"/>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3790218488"/>
                  </a:ext>
                </a:extLst>
              </a:tr>
            </a:tbl>
          </a:graphicData>
        </a:graphic>
      </p:graphicFrame>
    </p:spTree>
    <p:extLst>
      <p:ext uri="{BB962C8B-B14F-4D97-AF65-F5344CB8AC3E}">
        <p14:creationId xmlns:p14="http://schemas.microsoft.com/office/powerpoint/2010/main" val="3383407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81683-CDD6-452E-A670-C90B62858F03}"/>
              </a:ext>
            </a:extLst>
          </p:cNvPr>
          <p:cNvSpPr>
            <a:spLocks noGrp="1"/>
          </p:cNvSpPr>
          <p:nvPr>
            <p:ph type="title"/>
          </p:nvPr>
        </p:nvSpPr>
        <p:spPr/>
        <p:txBody>
          <a:bodyPr/>
          <a:lstStyle/>
          <a:p>
            <a:pPr algn="ctr"/>
            <a:r>
              <a:rPr lang="en-IN" dirty="0"/>
              <a:t>Institutional Credit</a:t>
            </a:r>
          </a:p>
        </p:txBody>
      </p:sp>
      <p:sp>
        <p:nvSpPr>
          <p:cNvPr id="3" name="Content Placeholder 2">
            <a:extLst>
              <a:ext uri="{FF2B5EF4-FFF2-40B4-BE49-F238E27FC236}">
                <a16:creationId xmlns:a16="http://schemas.microsoft.com/office/drawing/2014/main" id="{C9AEA41D-0177-40B7-A58A-B53156B9E789}"/>
              </a:ext>
            </a:extLst>
          </p:cNvPr>
          <p:cNvSpPr>
            <a:spLocks noGrp="1"/>
          </p:cNvSpPr>
          <p:nvPr>
            <p:ph idx="1"/>
          </p:nvPr>
        </p:nvSpPr>
        <p:spPr/>
        <p:txBody>
          <a:bodyPr/>
          <a:lstStyle/>
          <a:p>
            <a:pPr marL="514350" indent="-514350">
              <a:buAutoNum type="arabicPeriod"/>
            </a:pPr>
            <a:r>
              <a:rPr lang="en-IN" dirty="0"/>
              <a:t>Commercial Banks:</a:t>
            </a:r>
          </a:p>
          <a:p>
            <a:pPr lvl="1"/>
            <a:r>
              <a:rPr lang="en-IN" dirty="0"/>
              <a:t>Short term loans ( More than 50%)</a:t>
            </a:r>
          </a:p>
          <a:p>
            <a:pPr lvl="1"/>
            <a:r>
              <a:rPr lang="en-IN" dirty="0"/>
              <a:t>Medium term and Long term (Around 50%)</a:t>
            </a:r>
          </a:p>
          <a:p>
            <a:pPr lvl="1"/>
            <a:r>
              <a:rPr lang="en-IN" dirty="0"/>
              <a:t>Direct finance (10%)</a:t>
            </a:r>
          </a:p>
          <a:p>
            <a:pPr lvl="1"/>
            <a:r>
              <a:rPr lang="en-IN" dirty="0"/>
              <a:t>Indirect finance (4%) – Cooperative societies, debentures of central land development banks, FCI, state governments</a:t>
            </a:r>
          </a:p>
          <a:p>
            <a:pPr lvl="1"/>
            <a:r>
              <a:rPr lang="en-IN" dirty="0"/>
              <a:t>Lead bank scheme- District credit plan </a:t>
            </a:r>
          </a:p>
          <a:p>
            <a:pPr lvl="1"/>
            <a:endParaRPr lang="en-IN" dirty="0"/>
          </a:p>
          <a:p>
            <a:pPr marL="514350" indent="-514350">
              <a:buFont typeface="+mj-lt"/>
              <a:buAutoNum type="arabicPeriod"/>
            </a:pPr>
            <a:endParaRPr lang="en-IN" dirty="0"/>
          </a:p>
        </p:txBody>
      </p:sp>
    </p:spTree>
    <p:extLst>
      <p:ext uri="{BB962C8B-B14F-4D97-AF65-F5344CB8AC3E}">
        <p14:creationId xmlns:p14="http://schemas.microsoft.com/office/powerpoint/2010/main" val="19035251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022C9-771B-45E6-AF71-43EC132F8529}"/>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DEC1FFF-62B3-4C60-8F54-06496C21B206}"/>
              </a:ext>
            </a:extLst>
          </p:cNvPr>
          <p:cNvSpPr>
            <a:spLocks noGrp="1"/>
          </p:cNvSpPr>
          <p:nvPr>
            <p:ph idx="1"/>
          </p:nvPr>
        </p:nvSpPr>
        <p:spPr/>
        <p:txBody>
          <a:bodyPr/>
          <a:lstStyle/>
          <a:p>
            <a:r>
              <a:rPr lang="en-IN" dirty="0"/>
              <a:t>2. Cooperative banks (13%):</a:t>
            </a:r>
          </a:p>
          <a:p>
            <a:pPr algn="l"/>
            <a:r>
              <a:rPr lang="en-US" b="0" i="0" dirty="0">
                <a:solidFill>
                  <a:srgbClr val="000000"/>
                </a:solidFill>
                <a:effectLst/>
                <a:latin typeface="Roboto" panose="02000000000000000000" pitchFamily="2" charset="0"/>
              </a:rPr>
              <a:t>The Co-operative Credit Institutions in India can be classified as under a three-tier structure.</a:t>
            </a:r>
          </a:p>
          <a:p>
            <a:pPr algn="l"/>
            <a:r>
              <a:rPr lang="en-US" b="0" i="0" dirty="0">
                <a:solidFill>
                  <a:srgbClr val="000000"/>
                </a:solidFill>
                <a:effectLst/>
                <a:latin typeface="Roboto" panose="02000000000000000000" pitchFamily="2" charset="0"/>
              </a:rPr>
              <a:t>(</a:t>
            </a:r>
            <a:r>
              <a:rPr lang="en-US" b="0" i="0" dirty="0" err="1">
                <a:solidFill>
                  <a:srgbClr val="000000"/>
                </a:solidFill>
                <a:effectLst/>
                <a:latin typeface="Roboto" panose="02000000000000000000" pitchFamily="2" charset="0"/>
              </a:rPr>
              <a:t>i</a:t>
            </a:r>
            <a:r>
              <a:rPr lang="en-US" b="0" i="0" dirty="0">
                <a:solidFill>
                  <a:srgbClr val="000000"/>
                </a:solidFill>
                <a:effectLst/>
                <a:latin typeface="Roboto" panose="02000000000000000000" pitchFamily="2" charset="0"/>
              </a:rPr>
              <a:t>) Primary Credit Societies at the bottom</a:t>
            </a:r>
          </a:p>
          <a:p>
            <a:pPr algn="l"/>
            <a:r>
              <a:rPr lang="en-US" b="0" i="0" dirty="0">
                <a:solidFill>
                  <a:srgbClr val="000000"/>
                </a:solidFill>
                <a:effectLst/>
                <a:latin typeface="Roboto" panose="02000000000000000000" pitchFamily="2" charset="0"/>
              </a:rPr>
              <a:t>(ii) District Central Co-operative Bank at the middle</a:t>
            </a:r>
          </a:p>
          <a:p>
            <a:pPr algn="l"/>
            <a:r>
              <a:rPr lang="en-US" b="0" i="0" dirty="0">
                <a:solidFill>
                  <a:srgbClr val="000000"/>
                </a:solidFill>
                <a:effectLst/>
                <a:latin typeface="Roboto" panose="02000000000000000000" pitchFamily="2" charset="0"/>
              </a:rPr>
              <a:t>(iii) State Co-operative Bank at the top</a:t>
            </a:r>
          </a:p>
          <a:p>
            <a:pPr marL="0" indent="0">
              <a:buNone/>
            </a:pPr>
            <a:endParaRPr lang="en-US" b="0" i="0" dirty="0">
              <a:solidFill>
                <a:srgbClr val="000000"/>
              </a:solidFill>
              <a:effectLst/>
              <a:latin typeface="Roboto" panose="02000000000000000000" pitchFamily="2" charset="0"/>
            </a:endParaRPr>
          </a:p>
          <a:p>
            <a:pPr marL="0" indent="0">
              <a:buNone/>
            </a:pPr>
            <a:endParaRPr lang="en-IN" dirty="0"/>
          </a:p>
        </p:txBody>
      </p:sp>
    </p:spTree>
    <p:extLst>
      <p:ext uri="{BB962C8B-B14F-4D97-AF65-F5344CB8AC3E}">
        <p14:creationId xmlns:p14="http://schemas.microsoft.com/office/powerpoint/2010/main" val="36462664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521421-3F73-403E-A4E9-09EFEED33D5F}"/>
              </a:ext>
            </a:extLst>
          </p:cNvPr>
          <p:cNvSpPr>
            <a:spLocks noGrp="1"/>
          </p:cNvSpPr>
          <p:nvPr>
            <p:ph idx="1"/>
          </p:nvPr>
        </p:nvSpPr>
        <p:spPr>
          <a:xfrm>
            <a:off x="838200" y="279918"/>
            <a:ext cx="10515600" cy="5897045"/>
          </a:xfrm>
        </p:spPr>
        <p:txBody>
          <a:bodyPr>
            <a:normAutofit fontScale="92500" lnSpcReduction="20000"/>
          </a:bodyPr>
          <a:lstStyle/>
          <a:p>
            <a:pPr algn="l"/>
            <a:r>
              <a:rPr lang="en-US" b="1" i="0" dirty="0">
                <a:solidFill>
                  <a:srgbClr val="000000"/>
                </a:solidFill>
                <a:effectLst/>
              </a:rPr>
              <a:t>(</a:t>
            </a:r>
            <a:r>
              <a:rPr lang="en-US" b="1" i="0" dirty="0" err="1">
                <a:solidFill>
                  <a:srgbClr val="000000"/>
                </a:solidFill>
                <a:effectLst/>
              </a:rPr>
              <a:t>i</a:t>
            </a:r>
            <a:r>
              <a:rPr lang="en-US" b="1" i="0" dirty="0">
                <a:solidFill>
                  <a:srgbClr val="000000"/>
                </a:solidFill>
                <a:effectLst/>
              </a:rPr>
              <a:t>) The Primary Agricultural Credit Societies:</a:t>
            </a:r>
            <a:endParaRPr lang="en-US" b="0" i="0" dirty="0">
              <a:solidFill>
                <a:srgbClr val="000000"/>
              </a:solidFill>
              <a:effectLst/>
            </a:endParaRPr>
          </a:p>
          <a:p>
            <a:pPr algn="l"/>
            <a:r>
              <a:rPr lang="en-US" b="0" i="0" dirty="0">
                <a:solidFill>
                  <a:srgbClr val="000000"/>
                </a:solidFill>
                <a:effectLst/>
              </a:rPr>
              <a:t>A primary society is an association of borrowers and non-borrowers residing in a particular locality and taking interest in the business affairs of one another. As membership is practically open to all inhabitants of a locality, people of different status are brought together into the common organization.</a:t>
            </a:r>
          </a:p>
          <a:p>
            <a:pPr algn="l"/>
            <a:r>
              <a:rPr lang="en-US" b="1" i="0" dirty="0">
                <a:solidFill>
                  <a:srgbClr val="000000"/>
                </a:solidFill>
                <a:effectLst/>
              </a:rPr>
              <a:t>(ii) Central Co-operative Banks:</a:t>
            </a:r>
            <a:endParaRPr lang="en-US" b="0" i="0" dirty="0">
              <a:solidFill>
                <a:srgbClr val="000000"/>
              </a:solidFill>
              <a:effectLst/>
            </a:endParaRPr>
          </a:p>
          <a:p>
            <a:pPr algn="l"/>
            <a:r>
              <a:rPr lang="en-US" b="0" i="0" dirty="0">
                <a:solidFill>
                  <a:srgbClr val="000000"/>
                </a:solidFill>
                <a:effectLst/>
              </a:rPr>
              <a:t>A Central Co-operative Bank is a federation of primary societies in a specified area. Where membership of a Central Co-operative Bank is restricted to primary societies only, it is known as a 'banking union'. Nowadays, individuals are also admitted as members of almost all Central Co-operative Banks.</a:t>
            </a:r>
          </a:p>
          <a:p>
            <a:pPr algn="l"/>
            <a:r>
              <a:rPr lang="en-US" b="1" i="0" dirty="0">
                <a:solidFill>
                  <a:srgbClr val="000000"/>
                </a:solidFill>
                <a:effectLst/>
              </a:rPr>
              <a:t>(iii) State Co-operative Banks:</a:t>
            </a:r>
            <a:endParaRPr lang="en-US" b="0" i="0" dirty="0">
              <a:solidFill>
                <a:srgbClr val="000000"/>
              </a:solidFill>
              <a:effectLst/>
            </a:endParaRPr>
          </a:p>
          <a:p>
            <a:pPr algn="l"/>
            <a:r>
              <a:rPr lang="en-US" b="0" i="0" dirty="0">
                <a:solidFill>
                  <a:srgbClr val="000000"/>
                </a:solidFill>
                <a:effectLst/>
              </a:rPr>
              <a:t>At the top of the co-operative banking, there are State </a:t>
            </a:r>
            <a:r>
              <a:rPr lang="en-US" b="0" i="0" dirty="0" err="1">
                <a:solidFill>
                  <a:srgbClr val="000000"/>
                </a:solidFill>
                <a:effectLst/>
              </a:rPr>
              <a:t>Co¬operative</a:t>
            </a:r>
            <a:r>
              <a:rPr lang="en-US" b="0" i="0" dirty="0">
                <a:solidFill>
                  <a:srgbClr val="000000"/>
                </a:solidFill>
                <a:effectLst/>
              </a:rPr>
              <a:t> Banks, organized with the object of attracting deposits from the rich urban classes. These Banks are also more suitably equipped to serve as channel between the co-operative movement and the joint stock banks.</a:t>
            </a:r>
          </a:p>
          <a:p>
            <a:pPr algn="l"/>
            <a:endParaRPr lang="en-US" b="0" i="0" dirty="0">
              <a:solidFill>
                <a:srgbClr val="000000"/>
              </a:solidFill>
              <a:effectLst/>
            </a:endParaRPr>
          </a:p>
          <a:p>
            <a:endParaRPr lang="en-IN" dirty="0"/>
          </a:p>
        </p:txBody>
      </p:sp>
    </p:spTree>
    <p:extLst>
      <p:ext uri="{BB962C8B-B14F-4D97-AF65-F5344CB8AC3E}">
        <p14:creationId xmlns:p14="http://schemas.microsoft.com/office/powerpoint/2010/main" val="41020101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8EE32-CB24-44C6-89F8-5C29DB8B596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1A3DDAE-AD0D-4D82-9BC7-85E1BAD721BA}"/>
              </a:ext>
            </a:extLst>
          </p:cNvPr>
          <p:cNvSpPr>
            <a:spLocks noGrp="1"/>
          </p:cNvSpPr>
          <p:nvPr>
            <p:ph idx="1"/>
          </p:nvPr>
        </p:nvSpPr>
        <p:spPr/>
        <p:txBody>
          <a:bodyPr/>
          <a:lstStyle/>
          <a:p>
            <a:r>
              <a:rPr lang="en-IN" dirty="0"/>
              <a:t>Long </a:t>
            </a:r>
            <a:r>
              <a:rPr lang="en-IN" dirty="0" err="1"/>
              <a:t>teqrm</a:t>
            </a:r>
            <a:r>
              <a:rPr lang="en-IN" dirty="0"/>
              <a:t> credit: Primary and State Land Development Banks</a:t>
            </a:r>
          </a:p>
          <a:p>
            <a:pPr marL="0" indent="0">
              <a:buNone/>
            </a:pPr>
            <a:endParaRPr lang="en-IN" dirty="0"/>
          </a:p>
          <a:p>
            <a:pPr marL="0" indent="0">
              <a:buNone/>
            </a:pPr>
            <a:r>
              <a:rPr lang="en-IN" dirty="0"/>
              <a:t>3. Regional Rural Banks: </a:t>
            </a:r>
          </a:p>
          <a:p>
            <a:r>
              <a:rPr lang="en-IN" dirty="0"/>
              <a:t>Established in 1975 under recommendations of </a:t>
            </a:r>
            <a:r>
              <a:rPr lang="en-IN" dirty="0" err="1"/>
              <a:t>Narsimham</a:t>
            </a:r>
            <a:r>
              <a:rPr lang="en-IN" dirty="0"/>
              <a:t> committee.</a:t>
            </a:r>
          </a:p>
          <a:p>
            <a:r>
              <a:rPr lang="en-IN" dirty="0"/>
              <a:t>Sponsored by scheduled commercial banks</a:t>
            </a:r>
          </a:p>
          <a:p>
            <a:r>
              <a:rPr lang="en-US" b="0" i="0" dirty="0">
                <a:solidFill>
                  <a:srgbClr val="202122"/>
                </a:solidFill>
                <a:effectLst/>
                <a:latin typeface="Arial" panose="020B0604020202020204" pitchFamily="34" charset="0"/>
              </a:rPr>
              <a:t>There are 43 RRBs in as of 1</a:t>
            </a:r>
            <a:r>
              <a:rPr lang="en-US" b="0" i="0" baseline="30000" dirty="0">
                <a:solidFill>
                  <a:srgbClr val="202122"/>
                </a:solidFill>
                <a:effectLst/>
                <a:latin typeface="Arial" panose="020B0604020202020204" pitchFamily="34" charset="0"/>
              </a:rPr>
              <a:t>st</a:t>
            </a:r>
            <a:r>
              <a:rPr lang="en-US" b="0" i="0" dirty="0">
                <a:solidFill>
                  <a:srgbClr val="202122"/>
                </a:solidFill>
                <a:effectLst/>
                <a:latin typeface="Arial" panose="020B0604020202020204" pitchFamily="34" charset="0"/>
              </a:rPr>
              <a:t> April, 2020.</a:t>
            </a:r>
            <a:endParaRPr lang="en-IN" dirty="0"/>
          </a:p>
        </p:txBody>
      </p:sp>
    </p:spTree>
    <p:extLst>
      <p:ext uri="{BB962C8B-B14F-4D97-AF65-F5344CB8AC3E}">
        <p14:creationId xmlns:p14="http://schemas.microsoft.com/office/powerpoint/2010/main" val="285184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AA0BE-8BE0-4838-8E08-66A8B90968D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563007D-DFE3-41ED-B2F1-37793892657D}"/>
              </a:ext>
            </a:extLst>
          </p:cNvPr>
          <p:cNvSpPr>
            <a:spLocks noGrp="1"/>
          </p:cNvSpPr>
          <p:nvPr>
            <p:ph idx="1"/>
          </p:nvPr>
        </p:nvSpPr>
        <p:spPr/>
        <p:txBody>
          <a:bodyPr>
            <a:normAutofit lnSpcReduction="10000"/>
          </a:bodyPr>
          <a:lstStyle/>
          <a:p>
            <a:r>
              <a:rPr lang="en-US" dirty="0"/>
              <a:t>1980s witnessed increase in agricultural gross domestic product (GDP) because of market driven growth and due to speedy growth of fishery, poultry, vegetables and fruits.</a:t>
            </a:r>
          </a:p>
          <a:p>
            <a:r>
              <a:rPr lang="en-US" dirty="0"/>
              <a:t>After 1991, the agriculture sector witnessed the effect of </a:t>
            </a:r>
            <a:r>
              <a:rPr lang="en-US" dirty="0" err="1"/>
              <a:t>liberalisation</a:t>
            </a:r>
            <a:r>
              <a:rPr lang="en-US" dirty="0"/>
              <a:t>, including new international trade accord and the World Trade </a:t>
            </a:r>
            <a:r>
              <a:rPr lang="en-US" dirty="0" err="1"/>
              <a:t>Organisation</a:t>
            </a:r>
            <a:r>
              <a:rPr lang="en-US" dirty="0"/>
              <a:t> (WTO). This gave a call to more competitiveness in this sector as it raised a lot of new challenges and opportunities.</a:t>
            </a:r>
          </a:p>
          <a:p>
            <a:r>
              <a:rPr lang="en-US" dirty="0"/>
              <a:t>Therefore, all these challenges and opportunities, including existing policy vacuum demanded a prerequisite policy response. In this backdrop, the Government of India announced the National Agriculture Policy (NAP) in July 2000.</a:t>
            </a:r>
            <a:endParaRPr lang="en-IN" dirty="0"/>
          </a:p>
          <a:p>
            <a:endParaRPr lang="en-IN" dirty="0"/>
          </a:p>
        </p:txBody>
      </p:sp>
    </p:spTree>
    <p:extLst>
      <p:ext uri="{BB962C8B-B14F-4D97-AF65-F5344CB8AC3E}">
        <p14:creationId xmlns:p14="http://schemas.microsoft.com/office/powerpoint/2010/main" val="14886429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0F996-CE09-4292-82FC-1E80FA5C9DF7}"/>
              </a:ext>
            </a:extLst>
          </p:cNvPr>
          <p:cNvSpPr>
            <a:spLocks noGrp="1"/>
          </p:cNvSpPr>
          <p:nvPr>
            <p:ph type="title"/>
          </p:nvPr>
        </p:nvSpPr>
        <p:spPr/>
        <p:txBody>
          <a:bodyPr/>
          <a:lstStyle/>
          <a:p>
            <a:pPr algn="ctr"/>
            <a:r>
              <a:rPr lang="en-IN" dirty="0"/>
              <a:t>Recent Government Measures</a:t>
            </a:r>
          </a:p>
        </p:txBody>
      </p:sp>
      <p:sp>
        <p:nvSpPr>
          <p:cNvPr id="3" name="Content Placeholder 2">
            <a:extLst>
              <a:ext uri="{FF2B5EF4-FFF2-40B4-BE49-F238E27FC236}">
                <a16:creationId xmlns:a16="http://schemas.microsoft.com/office/drawing/2014/main" id="{0F7CDDFC-4864-4763-9882-CD2E73FF8250}"/>
              </a:ext>
            </a:extLst>
          </p:cNvPr>
          <p:cNvSpPr>
            <a:spLocks noGrp="1"/>
          </p:cNvSpPr>
          <p:nvPr>
            <p:ph idx="1"/>
          </p:nvPr>
        </p:nvSpPr>
        <p:spPr/>
        <p:txBody>
          <a:bodyPr>
            <a:normAutofit/>
          </a:bodyPr>
          <a:lstStyle/>
          <a:p>
            <a:r>
              <a:rPr lang="en-IN" dirty="0"/>
              <a:t>Interest subvention schemes for farmers and to banks giving loans for agricultural activities</a:t>
            </a:r>
          </a:p>
          <a:p>
            <a:r>
              <a:rPr lang="en-IN" dirty="0"/>
              <a:t>Collateral free loans</a:t>
            </a:r>
          </a:p>
          <a:p>
            <a:r>
              <a:rPr lang="en-US" dirty="0"/>
              <a:t>Kisan Credit Card Scheme: In order to ensure that all eligible farmers are provided with hassle free and timely credit for their agricultural operation, Kisan Credit Card (KCC) scheme was introduced in 1998-99. Marginal farmers, share croppers, oral lessee and tenant farmers are eligible to be covered under the Scheme. </a:t>
            </a:r>
          </a:p>
        </p:txBody>
      </p:sp>
    </p:spTree>
    <p:extLst>
      <p:ext uri="{BB962C8B-B14F-4D97-AF65-F5344CB8AC3E}">
        <p14:creationId xmlns:p14="http://schemas.microsoft.com/office/powerpoint/2010/main" val="22150531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66FC4AE-2E0B-47AA-BCC7-775AE4945F1C}"/>
              </a:ext>
            </a:extLst>
          </p:cNvPr>
          <p:cNvSpPr>
            <a:spLocks noGrp="1"/>
          </p:cNvSpPr>
          <p:nvPr>
            <p:ph idx="1"/>
          </p:nvPr>
        </p:nvSpPr>
        <p:spPr>
          <a:xfrm>
            <a:off x="838200" y="382555"/>
            <a:ext cx="10515600" cy="5794408"/>
          </a:xfrm>
        </p:spPr>
        <p:txBody>
          <a:bodyPr/>
          <a:lstStyle/>
          <a:p>
            <a:r>
              <a:rPr lang="en-US" dirty="0"/>
              <a:t>The main objectives of the Scheme is to meet the short term credit requirements for cultivation of crops, post harvest expenses, produce marketing loan, consumption requirements of farmer household, working capital for maintenance of farm assets and activities allied to agriculture, like dairy animals, inland fishery etc. Investment credit requirement for agriculture and allied activities like pump sets, sprayers, dairy animals etc. </a:t>
            </a:r>
          </a:p>
          <a:p>
            <a:r>
              <a:rPr lang="en-US" dirty="0"/>
              <a:t>The State Governments have been advised to launch an intensive branch/village level campaign to provide Kisan Credit Card to all the eligible and willing farmers in a time bound manner. KCCs have now been converted into Smart Card cum Debit Cards to facilitate its operation through ATMs.</a:t>
            </a:r>
            <a:endParaRPr lang="en-IN" dirty="0"/>
          </a:p>
          <a:p>
            <a:endParaRPr lang="en-IN" dirty="0"/>
          </a:p>
        </p:txBody>
      </p:sp>
    </p:spTree>
    <p:extLst>
      <p:ext uri="{BB962C8B-B14F-4D97-AF65-F5344CB8AC3E}">
        <p14:creationId xmlns:p14="http://schemas.microsoft.com/office/powerpoint/2010/main" val="28544416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52543C-97F2-4EE5-BA50-132F17EA3B06}"/>
              </a:ext>
            </a:extLst>
          </p:cNvPr>
          <p:cNvSpPr>
            <a:spLocks noGrp="1"/>
          </p:cNvSpPr>
          <p:nvPr>
            <p:ph idx="1"/>
          </p:nvPr>
        </p:nvSpPr>
        <p:spPr>
          <a:xfrm>
            <a:off x="838200" y="279918"/>
            <a:ext cx="10515600" cy="6382139"/>
          </a:xfrm>
        </p:spPr>
        <p:txBody>
          <a:bodyPr>
            <a:normAutofit lnSpcReduction="10000"/>
          </a:bodyPr>
          <a:lstStyle/>
          <a:p>
            <a:r>
              <a:rPr lang="en-US" dirty="0"/>
              <a:t>Some of the major features of revised KCC Scheme are: </a:t>
            </a:r>
          </a:p>
          <a:p>
            <a:r>
              <a:rPr lang="en-US" dirty="0"/>
              <a:t>Farmers eligible for production credit of Rs. 5000 or more are eligible for issue of Kisan Credit Card.</a:t>
            </a:r>
          </a:p>
          <a:p>
            <a:r>
              <a:rPr lang="en-US" dirty="0"/>
              <a:t>Eligible farmers are to be provided with a Kisan Card and Pass book or card-cum-pass book</a:t>
            </a:r>
          </a:p>
          <a:p>
            <a:r>
              <a:rPr lang="en-US" dirty="0"/>
              <a:t>Provision of revolving cash credit needs for full year plus ancillary activities related to crop production considered while fixing limit. </a:t>
            </a:r>
          </a:p>
          <a:p>
            <a:r>
              <a:rPr lang="en-US" dirty="0"/>
              <a:t>Limit to be fixed on the basis of operational land holding, cropping pattern and scale of finance. </a:t>
            </a:r>
          </a:p>
          <a:p>
            <a:r>
              <a:rPr lang="en-US" dirty="0"/>
              <a:t>Sub-limits may be fixed at the discretion of banks. </a:t>
            </a:r>
          </a:p>
          <a:p>
            <a:r>
              <a:rPr lang="en-US" dirty="0"/>
              <a:t>Card is valid for 3 years subject to annual review.</a:t>
            </a:r>
          </a:p>
          <a:p>
            <a:r>
              <a:rPr lang="en-US" dirty="0"/>
              <a:t>Each withdrawal to be repaid within 12 months.</a:t>
            </a:r>
          </a:p>
          <a:p>
            <a:r>
              <a:rPr lang="en-IN" dirty="0"/>
              <a:t>Withdrawals through slips or cheque accompanied by card and passbook. </a:t>
            </a:r>
          </a:p>
          <a:p>
            <a:endParaRPr lang="en-IN" dirty="0"/>
          </a:p>
        </p:txBody>
      </p:sp>
    </p:spTree>
    <p:extLst>
      <p:ext uri="{BB962C8B-B14F-4D97-AF65-F5344CB8AC3E}">
        <p14:creationId xmlns:p14="http://schemas.microsoft.com/office/powerpoint/2010/main" val="34167223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3CB6F4-512B-4B0C-B56A-82419A7ABF63}"/>
              </a:ext>
            </a:extLst>
          </p:cNvPr>
          <p:cNvSpPr>
            <a:spLocks noGrp="1"/>
          </p:cNvSpPr>
          <p:nvPr>
            <p:ph type="title"/>
          </p:nvPr>
        </p:nvSpPr>
        <p:spPr/>
        <p:txBody>
          <a:bodyPr/>
          <a:lstStyle/>
          <a:p>
            <a:pPr algn="ctr"/>
            <a:r>
              <a:rPr lang="en-IN" dirty="0"/>
              <a:t>National Bank for Rural and Agricultural Development (NABARD)</a:t>
            </a:r>
          </a:p>
        </p:txBody>
      </p:sp>
      <p:sp>
        <p:nvSpPr>
          <p:cNvPr id="5" name="Content Placeholder 4">
            <a:extLst>
              <a:ext uri="{FF2B5EF4-FFF2-40B4-BE49-F238E27FC236}">
                <a16:creationId xmlns:a16="http://schemas.microsoft.com/office/drawing/2014/main" id="{C41F17FD-8286-4BC0-A039-F10406710EF8}"/>
              </a:ext>
            </a:extLst>
          </p:cNvPr>
          <p:cNvSpPr>
            <a:spLocks noGrp="1"/>
          </p:cNvSpPr>
          <p:nvPr>
            <p:ph idx="1"/>
          </p:nvPr>
        </p:nvSpPr>
        <p:spPr/>
        <p:txBody>
          <a:bodyPr/>
          <a:lstStyle/>
          <a:p>
            <a:pPr algn="just"/>
            <a:r>
              <a:rPr lang="en-US" b="0" i="0" dirty="0">
                <a:effectLst/>
              </a:rPr>
              <a:t>NABARD is a development bank </a:t>
            </a:r>
            <a:r>
              <a:rPr lang="en-US" b="0" i="0" dirty="0" err="1">
                <a:effectLst/>
              </a:rPr>
              <a:t>focussing</a:t>
            </a:r>
            <a:r>
              <a:rPr lang="en-US" b="0" i="0" dirty="0">
                <a:effectLst/>
              </a:rPr>
              <a:t> primarily on the rural sector of the country. It is the apex banking institution to provide finance for Agriculture and rural development. Its headquarter is located in Mumbai, the country’s financial capital.</a:t>
            </a:r>
          </a:p>
          <a:p>
            <a:pPr algn="l">
              <a:buFont typeface="Arial" panose="020B0604020202020204" pitchFamily="34" charset="0"/>
              <a:buChar char="•"/>
            </a:pPr>
            <a:r>
              <a:rPr lang="en-US" b="0" i="0" dirty="0">
                <a:effectLst/>
              </a:rPr>
              <a:t>It is responsible for the development of the small industries, cottage industries, and any other such village or rural projects.</a:t>
            </a:r>
          </a:p>
          <a:p>
            <a:pPr algn="l">
              <a:buFont typeface="Arial" panose="020B0604020202020204" pitchFamily="34" charset="0"/>
              <a:buChar char="•"/>
            </a:pPr>
            <a:r>
              <a:rPr lang="en-US" b="0" i="0" dirty="0">
                <a:effectLst/>
              </a:rPr>
              <a:t>It is a </a:t>
            </a:r>
            <a:r>
              <a:rPr lang="en-US" i="0" dirty="0">
                <a:effectLst/>
              </a:rPr>
              <a:t>statutory body </a:t>
            </a:r>
            <a:r>
              <a:rPr lang="en-US" b="0" i="0" dirty="0">
                <a:effectLst/>
              </a:rPr>
              <a:t>established in 1982 under Parliamentary act-</a:t>
            </a:r>
            <a:r>
              <a:rPr lang="en-US" i="0" dirty="0">
                <a:effectLst/>
              </a:rPr>
              <a:t>National Bank for Agriculture and Rural Development Act, 1981.</a:t>
            </a:r>
          </a:p>
          <a:p>
            <a:endParaRPr lang="en-IN" dirty="0"/>
          </a:p>
        </p:txBody>
      </p:sp>
    </p:spTree>
    <p:extLst>
      <p:ext uri="{BB962C8B-B14F-4D97-AF65-F5344CB8AC3E}">
        <p14:creationId xmlns:p14="http://schemas.microsoft.com/office/powerpoint/2010/main" val="69859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B68EDC-9D5D-444A-AA18-586C6FF1B987}"/>
              </a:ext>
            </a:extLst>
          </p:cNvPr>
          <p:cNvSpPr>
            <a:spLocks noGrp="1"/>
          </p:cNvSpPr>
          <p:nvPr>
            <p:ph idx="1"/>
          </p:nvPr>
        </p:nvSpPr>
        <p:spPr>
          <a:xfrm>
            <a:off x="838200" y="307910"/>
            <a:ext cx="10515600" cy="5869053"/>
          </a:xfrm>
        </p:spPr>
        <p:txBody>
          <a:bodyPr>
            <a:normAutofit fontScale="85000" lnSpcReduction="20000"/>
          </a:bodyPr>
          <a:lstStyle/>
          <a:p>
            <a:pPr algn="l"/>
            <a:r>
              <a:rPr lang="en-US" i="0" dirty="0">
                <a:effectLst/>
              </a:rPr>
              <a:t>Functions</a:t>
            </a:r>
          </a:p>
          <a:p>
            <a:pPr algn="l">
              <a:buFont typeface="Arial" panose="020B0604020202020204" pitchFamily="34" charset="0"/>
              <a:buChar char="•"/>
            </a:pPr>
            <a:r>
              <a:rPr lang="en-US" i="0" dirty="0">
                <a:effectLst/>
              </a:rPr>
              <a:t>NABARD’s initiatives are aimed at building an empowered and financially inclusive rural India through specific goal oriented departments which can be categorized broadly into three heads: Financial, Developmental and Supervision.</a:t>
            </a:r>
          </a:p>
          <a:p>
            <a:pPr algn="l">
              <a:buFont typeface="Arial" panose="020B0604020202020204" pitchFamily="34" charset="0"/>
              <a:buChar char="•"/>
            </a:pPr>
            <a:r>
              <a:rPr lang="en-US" i="0" dirty="0">
                <a:effectLst/>
              </a:rPr>
              <a:t>It provides refinance support for building rural infrastructure.</a:t>
            </a:r>
          </a:p>
          <a:p>
            <a:pPr algn="l">
              <a:buFont typeface="Arial" panose="020B0604020202020204" pitchFamily="34" charset="0"/>
              <a:buChar char="•"/>
            </a:pPr>
            <a:r>
              <a:rPr lang="en-US" i="0" dirty="0">
                <a:effectLst/>
              </a:rPr>
              <a:t>It prepares district level credit plans to guiding and motivating the banking industry in achieving these targets.</a:t>
            </a:r>
          </a:p>
          <a:p>
            <a:pPr algn="l">
              <a:buFont typeface="Arial" panose="020B0604020202020204" pitchFamily="34" charset="0"/>
              <a:buChar char="•"/>
            </a:pPr>
            <a:r>
              <a:rPr lang="en-US" i="0" dirty="0">
                <a:effectLst/>
              </a:rPr>
              <a:t>It supervises Cooperative Banks and Regional Rural Banks (RRBs) and helping them develop sound banking practices and integrate them to the CBS (Core Banking Solution) platform.</a:t>
            </a:r>
            <a:br>
              <a:rPr lang="en-US" i="0" dirty="0">
                <a:effectLst/>
              </a:rPr>
            </a:br>
            <a:endParaRPr lang="en-US" i="0" dirty="0">
              <a:effectLst/>
            </a:endParaRPr>
          </a:p>
          <a:p>
            <a:pPr algn="l">
              <a:buFont typeface="Arial" panose="020B0604020202020204" pitchFamily="34" charset="0"/>
              <a:buChar char="•"/>
            </a:pPr>
            <a:r>
              <a:rPr lang="en-US" i="0" dirty="0">
                <a:effectLst/>
              </a:rPr>
              <a:t>It is involved in designing Union government’s development schemes and their implementation.</a:t>
            </a:r>
          </a:p>
          <a:p>
            <a:pPr algn="l">
              <a:buFont typeface="Arial" panose="020B0604020202020204" pitchFamily="34" charset="0"/>
              <a:buChar char="•"/>
            </a:pPr>
            <a:r>
              <a:rPr lang="en-US" i="0" dirty="0">
                <a:effectLst/>
              </a:rPr>
              <a:t>It provides training to handicraft artisans and helps them in developing a marketing platform for selling these articles.</a:t>
            </a:r>
          </a:p>
          <a:p>
            <a:pPr algn="l">
              <a:buFont typeface="Arial" panose="020B0604020202020204" pitchFamily="34" charset="0"/>
              <a:buChar char="•"/>
            </a:pPr>
            <a:r>
              <a:rPr lang="en-US" i="0" dirty="0">
                <a:effectLst/>
              </a:rPr>
              <a:t>NABARD has various international partnerships including leading global organizations and World Bank-affiliated institutions that are breaking new ground in the fields of rural development as well as agriculture.</a:t>
            </a:r>
            <a:br>
              <a:rPr lang="en-US" i="0" dirty="0">
                <a:effectLst/>
              </a:rPr>
            </a:br>
            <a:endParaRPr lang="en-US" i="0" dirty="0">
              <a:effectLst/>
            </a:endParaRPr>
          </a:p>
          <a:p>
            <a:pPr marL="0" indent="0">
              <a:buNone/>
            </a:pPr>
            <a:endParaRPr lang="en-IN" dirty="0"/>
          </a:p>
        </p:txBody>
      </p:sp>
    </p:spTree>
    <p:extLst>
      <p:ext uri="{BB962C8B-B14F-4D97-AF65-F5344CB8AC3E}">
        <p14:creationId xmlns:p14="http://schemas.microsoft.com/office/powerpoint/2010/main" val="2982214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ACC9E3-C41C-4D98-8C1E-E724B2EC326B}"/>
              </a:ext>
            </a:extLst>
          </p:cNvPr>
          <p:cNvSpPr>
            <a:spLocks noGrp="1"/>
          </p:cNvSpPr>
          <p:nvPr>
            <p:ph idx="1"/>
          </p:nvPr>
        </p:nvSpPr>
        <p:spPr>
          <a:xfrm>
            <a:off x="838200" y="429208"/>
            <a:ext cx="10515600" cy="5747755"/>
          </a:xfrm>
        </p:spPr>
        <p:txBody>
          <a:bodyPr>
            <a:noAutofit/>
          </a:bodyPr>
          <a:lstStyle/>
          <a:p>
            <a:pPr algn="just"/>
            <a:r>
              <a:rPr lang="en-US" sz="1800" b="1" i="0" dirty="0">
                <a:effectLst/>
                <a:ea typeface="Roboto" panose="02000000000000000000" pitchFamily="2" charset="0"/>
              </a:rPr>
              <a:t>Financial Contribution</a:t>
            </a:r>
          </a:p>
          <a:p>
            <a:pPr algn="l">
              <a:buFont typeface="Arial" panose="020B0604020202020204" pitchFamily="34" charset="0"/>
              <a:buChar char="•"/>
            </a:pPr>
            <a:r>
              <a:rPr lang="en-US" sz="1800" b="1" i="0" dirty="0">
                <a:effectLst/>
                <a:ea typeface="Roboto" panose="02000000000000000000" pitchFamily="2" charset="0"/>
              </a:rPr>
              <a:t>Refinance - Short Term Loans:</a:t>
            </a:r>
            <a:r>
              <a:rPr lang="en-US" sz="1800" i="0" dirty="0">
                <a:effectLst/>
                <a:ea typeface="Roboto" panose="02000000000000000000" pitchFamily="2" charset="0"/>
              </a:rPr>
              <a:t> Crop loans are extended to farmers for crop production by financial institutions, which support in ensuring food security in the country.</a:t>
            </a:r>
          </a:p>
          <a:p>
            <a:pPr algn="l">
              <a:buFont typeface="Arial" panose="020B0604020202020204" pitchFamily="34" charset="0"/>
              <a:buChar char="•"/>
            </a:pPr>
            <a:r>
              <a:rPr lang="en-US" sz="1800" b="1" i="0" dirty="0">
                <a:effectLst/>
                <a:ea typeface="Roboto" panose="02000000000000000000" pitchFamily="2" charset="0"/>
              </a:rPr>
              <a:t>Long Term Loans: </a:t>
            </a:r>
            <a:r>
              <a:rPr lang="en-US" sz="1800" i="0" dirty="0">
                <a:effectLst/>
                <a:ea typeface="Roboto" panose="02000000000000000000" pitchFamily="2" charset="0"/>
              </a:rPr>
              <a:t>NABARD's long-term refinance provides credit to financial institutions for a wide gamut of activities encompassing farm and non-farm activities with tenors of 18 months to more than 5 years.</a:t>
            </a:r>
          </a:p>
          <a:p>
            <a:pPr algn="l">
              <a:buFont typeface="Arial" panose="020B0604020202020204" pitchFamily="34" charset="0"/>
              <a:buChar char="•"/>
            </a:pPr>
            <a:r>
              <a:rPr lang="en-US" sz="1800" b="1" i="0" dirty="0">
                <a:effectLst/>
                <a:ea typeface="Roboto" panose="02000000000000000000" pitchFamily="2" charset="0"/>
              </a:rPr>
              <a:t>Rural Infrastructure Development Fund (RIDF): </a:t>
            </a:r>
            <a:r>
              <a:rPr lang="en-US" sz="1800" i="0" dirty="0">
                <a:effectLst/>
                <a:ea typeface="Roboto" panose="02000000000000000000" pitchFamily="2" charset="0"/>
              </a:rPr>
              <a:t>It was set up with NABARD in 1995-96 by the RBI out of the shortfall in lending to priority sector by scheduled commercial banks for supporting rural infrastructure projects.</a:t>
            </a:r>
          </a:p>
          <a:p>
            <a:pPr algn="l">
              <a:buFont typeface="Arial" panose="020B0604020202020204" pitchFamily="34" charset="0"/>
              <a:buChar char="•"/>
            </a:pPr>
            <a:r>
              <a:rPr lang="en-US" sz="1800" b="1" i="0" dirty="0">
                <a:effectLst/>
                <a:ea typeface="Roboto" panose="02000000000000000000" pitchFamily="2" charset="0"/>
              </a:rPr>
              <a:t>Long-Term Irrigation Fund (LTIF): </a:t>
            </a:r>
            <a:r>
              <a:rPr lang="en-US" sz="1800" i="0" dirty="0">
                <a:effectLst/>
                <a:ea typeface="Roboto" panose="02000000000000000000" pitchFamily="2" charset="0"/>
              </a:rPr>
              <a:t>The LTIF in NABARD was setup with an initial corpus of Rs 20,000 crore for funding 99 irrigation projects during 2016-17 following announcement in the Union Budget.</a:t>
            </a:r>
          </a:p>
          <a:p>
            <a:pPr algn="l">
              <a:buFont typeface="Arial" panose="020B0604020202020204" pitchFamily="34" charset="0"/>
              <a:buChar char="•"/>
            </a:pPr>
            <a:r>
              <a:rPr lang="en-US" sz="1800" i="0" dirty="0">
                <a:effectLst/>
                <a:ea typeface="Roboto" panose="02000000000000000000" pitchFamily="2" charset="0"/>
              </a:rPr>
              <a:t>Pradhan Mantri </a:t>
            </a:r>
            <a:r>
              <a:rPr lang="en-US" sz="1800" i="0" dirty="0" err="1">
                <a:effectLst/>
                <a:ea typeface="Roboto" panose="02000000000000000000" pitchFamily="2" charset="0"/>
              </a:rPr>
              <a:t>Awaas</a:t>
            </a:r>
            <a:r>
              <a:rPr lang="en-US" sz="1800" i="0" dirty="0">
                <a:effectLst/>
                <a:ea typeface="Roboto" panose="02000000000000000000" pitchFamily="2" charset="0"/>
              </a:rPr>
              <a:t> Yojana - Grameen (PMAY-G).</a:t>
            </a:r>
          </a:p>
          <a:p>
            <a:pPr algn="l">
              <a:buFont typeface="Arial" panose="020B0604020202020204" pitchFamily="34" charset="0"/>
              <a:buChar char="•"/>
            </a:pPr>
            <a:r>
              <a:rPr lang="en-US" sz="1800" b="1" i="0" dirty="0">
                <a:effectLst/>
                <a:ea typeface="Roboto" panose="02000000000000000000" pitchFamily="2" charset="0"/>
              </a:rPr>
              <a:t>NABARD Infrastructure Development Assistance (NIDA)</a:t>
            </a:r>
            <a:r>
              <a:rPr lang="en-US" sz="1800" i="0" dirty="0">
                <a:effectLst/>
                <a:ea typeface="Roboto" panose="02000000000000000000" pitchFamily="2" charset="0"/>
              </a:rPr>
              <a:t>: NIDA has been designed to complement RIDF.</a:t>
            </a:r>
          </a:p>
          <a:p>
            <a:pPr algn="l">
              <a:buFont typeface="Arial" panose="020B0604020202020204" pitchFamily="34" charset="0"/>
              <a:buChar char="•"/>
            </a:pPr>
            <a:r>
              <a:rPr lang="en-US" sz="1800" b="1" i="0" dirty="0">
                <a:effectLst/>
                <a:ea typeface="Roboto" panose="02000000000000000000" pitchFamily="2" charset="0"/>
              </a:rPr>
              <a:t>Warehouse Infrastructure Fund (WIF):</a:t>
            </a:r>
            <a:r>
              <a:rPr lang="en-US" sz="1800" i="0" dirty="0">
                <a:effectLst/>
                <a:ea typeface="Roboto" panose="02000000000000000000" pitchFamily="2" charset="0"/>
              </a:rPr>
              <a:t> Union government created WIF in the year 2013- 14 with NABARD with a corpus of Rs 5,000 crore for providing loans to meet the requirements for scientific warehousing infrastructure for agricultural commodities in the country.</a:t>
            </a:r>
          </a:p>
          <a:p>
            <a:pPr algn="l">
              <a:buFont typeface="Arial" panose="020B0604020202020204" pitchFamily="34" charset="0"/>
              <a:buChar char="•"/>
            </a:pPr>
            <a:r>
              <a:rPr lang="en-US" sz="1800" i="0" dirty="0">
                <a:effectLst/>
                <a:ea typeface="Roboto" panose="02000000000000000000" pitchFamily="2" charset="0"/>
              </a:rPr>
              <a:t>Food Processing Fund</a:t>
            </a:r>
          </a:p>
          <a:p>
            <a:pPr algn="l">
              <a:buFont typeface="Arial" panose="020B0604020202020204" pitchFamily="34" charset="0"/>
              <a:buChar char="•"/>
            </a:pPr>
            <a:r>
              <a:rPr lang="en-US" sz="1800" i="0" dirty="0">
                <a:effectLst/>
                <a:ea typeface="Roboto" panose="02000000000000000000" pitchFamily="2" charset="0"/>
              </a:rPr>
              <a:t>Direct Lending to Cooperative Banks</a:t>
            </a:r>
          </a:p>
          <a:p>
            <a:pPr algn="l">
              <a:buFont typeface="Arial" panose="020B0604020202020204" pitchFamily="34" charset="0"/>
              <a:buChar char="•"/>
            </a:pPr>
            <a:r>
              <a:rPr lang="en-US" sz="1800" i="0" dirty="0">
                <a:effectLst/>
                <a:ea typeface="Roboto" panose="02000000000000000000" pitchFamily="2" charset="0"/>
              </a:rPr>
              <a:t>Credit Facility to Marketing Federations (CFF):</a:t>
            </a:r>
          </a:p>
          <a:p>
            <a:endParaRPr lang="en-IN" sz="1800" dirty="0">
              <a:ea typeface="Roboto" panose="02000000000000000000" pitchFamily="2" charset="0"/>
            </a:endParaRPr>
          </a:p>
        </p:txBody>
      </p:sp>
    </p:spTree>
    <p:extLst>
      <p:ext uri="{BB962C8B-B14F-4D97-AF65-F5344CB8AC3E}">
        <p14:creationId xmlns:p14="http://schemas.microsoft.com/office/powerpoint/2010/main" val="3315532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5E06CA-B445-4503-A475-0D82F3CA2507}"/>
              </a:ext>
            </a:extLst>
          </p:cNvPr>
          <p:cNvSpPr>
            <a:spLocks noGrp="1"/>
          </p:cNvSpPr>
          <p:nvPr>
            <p:ph idx="1"/>
          </p:nvPr>
        </p:nvSpPr>
        <p:spPr>
          <a:xfrm>
            <a:off x="838200" y="615820"/>
            <a:ext cx="10515600" cy="5561143"/>
          </a:xfrm>
        </p:spPr>
        <p:txBody>
          <a:bodyPr>
            <a:normAutofit fontScale="92500" lnSpcReduction="10000"/>
          </a:bodyPr>
          <a:lstStyle/>
          <a:p>
            <a:pPr algn="just"/>
            <a:r>
              <a:rPr lang="en-US" b="1" i="0" dirty="0">
                <a:effectLst/>
              </a:rPr>
              <a:t>Developmental Contribution</a:t>
            </a:r>
          </a:p>
          <a:p>
            <a:pPr algn="l">
              <a:buFont typeface="Arial" panose="020B0604020202020204" pitchFamily="34" charset="0"/>
              <a:buChar char="•"/>
            </a:pPr>
            <a:r>
              <a:rPr lang="en-US" b="1" i="0" dirty="0">
                <a:effectLst/>
              </a:rPr>
              <a:t>Kisan Credit Card Scheme for Farmers:</a:t>
            </a:r>
            <a:r>
              <a:rPr lang="en-US" i="0" dirty="0">
                <a:effectLst/>
              </a:rPr>
              <a:t> The Kisan Credit Card (KCC) scheme was designed by NABARD in association with the RBI in August 1998 for providing crop loans.</a:t>
            </a:r>
          </a:p>
          <a:p>
            <a:pPr algn="l">
              <a:buFont typeface="Arial" panose="020B0604020202020204" pitchFamily="34" charset="0"/>
              <a:buChar char="•"/>
            </a:pPr>
            <a:r>
              <a:rPr lang="en-US" b="1" i="0" dirty="0" err="1">
                <a:effectLst/>
              </a:rPr>
              <a:t>RuPayKisan</a:t>
            </a:r>
            <a:r>
              <a:rPr lang="en-US" b="1" i="0" dirty="0">
                <a:effectLst/>
              </a:rPr>
              <a:t> Cards (RKCs): </a:t>
            </a:r>
            <a:r>
              <a:rPr lang="en-US" i="0" dirty="0">
                <a:effectLst/>
              </a:rPr>
              <a:t>NABARD has been at the forefront of technology revolution by helping rural financial institutions in providing </a:t>
            </a:r>
            <a:r>
              <a:rPr lang="en-US" i="0" dirty="0" err="1">
                <a:effectLst/>
              </a:rPr>
              <a:t>RuPayKisan</a:t>
            </a:r>
            <a:r>
              <a:rPr lang="en-US" i="0" dirty="0">
                <a:effectLst/>
              </a:rPr>
              <a:t> Cards (RKCs) to all their farmer clients.</a:t>
            </a:r>
          </a:p>
          <a:p>
            <a:pPr algn="l">
              <a:buFont typeface="Arial" panose="020B0604020202020204" pitchFamily="34" charset="0"/>
              <a:buChar char="•"/>
            </a:pPr>
            <a:r>
              <a:rPr lang="en-US" b="1" i="0" dirty="0">
                <a:effectLst/>
              </a:rPr>
              <a:t>Tribal Development: </a:t>
            </a:r>
            <a:r>
              <a:rPr lang="en-US" i="0" dirty="0">
                <a:effectLst/>
              </a:rPr>
              <a:t>the Tribal Development </a:t>
            </a:r>
            <a:r>
              <a:rPr lang="en-US" i="0" dirty="0" err="1">
                <a:effectLst/>
              </a:rPr>
              <a:t>Programme</a:t>
            </a:r>
            <a:endParaRPr lang="en-US" i="0" dirty="0">
              <a:effectLst/>
            </a:endParaRPr>
          </a:p>
          <a:p>
            <a:pPr algn="l">
              <a:buFont typeface="Arial" panose="020B0604020202020204" pitchFamily="34" charset="0"/>
              <a:buChar char="•"/>
            </a:pPr>
            <a:r>
              <a:rPr lang="en-US" i="0" dirty="0">
                <a:effectLst/>
              </a:rPr>
              <a:t>Climate Resilient Agriculture</a:t>
            </a:r>
          </a:p>
          <a:p>
            <a:pPr algn="l">
              <a:buFont typeface="Arial" panose="020B0604020202020204" pitchFamily="34" charset="0"/>
              <a:buChar char="•"/>
            </a:pPr>
            <a:r>
              <a:rPr lang="en-US" i="0" dirty="0">
                <a:effectLst/>
              </a:rPr>
              <a:t>Umbrella </a:t>
            </a:r>
            <a:r>
              <a:rPr lang="en-US" i="0" dirty="0" err="1">
                <a:effectLst/>
              </a:rPr>
              <a:t>Programme</a:t>
            </a:r>
            <a:r>
              <a:rPr lang="en-US" i="0" dirty="0">
                <a:effectLst/>
              </a:rPr>
              <a:t> on Natural Resource Management (UPNRM):</a:t>
            </a:r>
            <a:br>
              <a:rPr lang="en-US" i="0" dirty="0">
                <a:effectLst/>
              </a:rPr>
            </a:br>
            <a:endParaRPr lang="en-US" i="0" dirty="0">
              <a:effectLst/>
            </a:endParaRPr>
          </a:p>
          <a:p>
            <a:pPr marL="742950" lvl="1" indent="-285750" algn="l">
              <a:buFont typeface="Arial" panose="020B0604020202020204" pitchFamily="34" charset="0"/>
              <a:buChar char="•"/>
            </a:pPr>
            <a:r>
              <a:rPr lang="en-US" i="0" dirty="0">
                <a:effectLst/>
              </a:rPr>
              <a:t>The UPNRM started in 2007, works at enhancing investments in rural areas, creating business opportunities and enabling rural communities to sustainably </a:t>
            </a:r>
            <a:r>
              <a:rPr lang="en-US" i="0" dirty="0" err="1">
                <a:effectLst/>
              </a:rPr>
              <a:t>utilise</a:t>
            </a:r>
            <a:r>
              <a:rPr lang="en-US" i="0" dirty="0">
                <a:effectLst/>
              </a:rPr>
              <a:t> their natural resources.</a:t>
            </a:r>
          </a:p>
          <a:p>
            <a:endParaRPr lang="en-IN" dirty="0"/>
          </a:p>
        </p:txBody>
      </p:sp>
    </p:spTree>
    <p:extLst>
      <p:ext uri="{BB962C8B-B14F-4D97-AF65-F5344CB8AC3E}">
        <p14:creationId xmlns:p14="http://schemas.microsoft.com/office/powerpoint/2010/main" val="30578770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165999-1A11-4D2F-947E-D88D418E4E34}"/>
              </a:ext>
            </a:extLst>
          </p:cNvPr>
          <p:cNvSpPr>
            <a:spLocks noGrp="1"/>
          </p:cNvSpPr>
          <p:nvPr>
            <p:ph idx="1"/>
          </p:nvPr>
        </p:nvSpPr>
        <p:spPr>
          <a:xfrm>
            <a:off x="838200" y="569167"/>
            <a:ext cx="10515600" cy="5607796"/>
          </a:xfrm>
        </p:spPr>
        <p:txBody>
          <a:bodyPr>
            <a:normAutofit fontScale="85000" lnSpcReduction="20000"/>
          </a:bodyPr>
          <a:lstStyle/>
          <a:p>
            <a:pPr algn="l">
              <a:buFont typeface="Arial" panose="020B0604020202020204" pitchFamily="34" charset="0"/>
              <a:buChar char="•"/>
            </a:pPr>
            <a:r>
              <a:rPr lang="en-US" b="1" i="0" dirty="0">
                <a:effectLst/>
              </a:rPr>
              <a:t>Microfinance Sector:</a:t>
            </a:r>
            <a:br>
              <a:rPr lang="en-US" i="0" dirty="0">
                <a:effectLst/>
              </a:rPr>
            </a:br>
            <a:endParaRPr lang="en-US" i="0" dirty="0">
              <a:effectLst/>
            </a:endParaRPr>
          </a:p>
          <a:p>
            <a:pPr marL="742950" lvl="1" indent="-285750" algn="l">
              <a:buFont typeface="Arial" panose="020B0604020202020204" pitchFamily="34" charset="0"/>
              <a:buChar char="•"/>
            </a:pPr>
            <a:r>
              <a:rPr lang="en-US" i="0" dirty="0">
                <a:effectLst/>
              </a:rPr>
              <a:t>NABARD had launched the Self Help Group-Bank Linkage </a:t>
            </a:r>
            <a:r>
              <a:rPr lang="en-US" i="0" dirty="0" err="1">
                <a:effectLst/>
              </a:rPr>
              <a:t>Programme</a:t>
            </a:r>
            <a:r>
              <a:rPr lang="en-US" i="0" dirty="0">
                <a:effectLst/>
              </a:rPr>
              <a:t> (SHG-BLP) in 1992. Over 23 lakh SHGs were credit-linked during 2017-18 financial year.</a:t>
            </a:r>
          </a:p>
          <a:p>
            <a:pPr algn="l">
              <a:buFont typeface="Arial" panose="020B0604020202020204" pitchFamily="34" charset="0"/>
              <a:buChar char="•"/>
            </a:pPr>
            <a:r>
              <a:rPr lang="en-US" b="1" i="0" dirty="0" err="1">
                <a:effectLst/>
              </a:rPr>
              <a:t>EShakti</a:t>
            </a:r>
            <a:r>
              <a:rPr lang="en-US" b="1" i="0" dirty="0">
                <a:effectLst/>
              </a:rPr>
              <a:t>:</a:t>
            </a:r>
            <a:r>
              <a:rPr lang="en-US" i="0" dirty="0">
                <a:effectLst/>
              </a:rPr>
              <a:t> In a bid to </a:t>
            </a:r>
            <a:r>
              <a:rPr lang="en-US" i="0" dirty="0" err="1">
                <a:effectLst/>
              </a:rPr>
              <a:t>digitise</a:t>
            </a:r>
            <a:r>
              <a:rPr lang="en-US" i="0" dirty="0">
                <a:effectLst/>
              </a:rPr>
              <a:t> SHGs, project </a:t>
            </a:r>
            <a:r>
              <a:rPr lang="en-US" i="0" dirty="0" err="1">
                <a:effectLst/>
              </a:rPr>
              <a:t>EShakti</a:t>
            </a:r>
            <a:r>
              <a:rPr lang="en-US" i="0" dirty="0">
                <a:effectLst/>
              </a:rPr>
              <a:t> was launched on 15 March 2015.</a:t>
            </a:r>
          </a:p>
          <a:p>
            <a:pPr algn="l">
              <a:buFont typeface="Arial" panose="020B0604020202020204" pitchFamily="34" charset="0"/>
              <a:buChar char="•"/>
            </a:pPr>
            <a:r>
              <a:rPr lang="en-US" b="1" i="0" dirty="0">
                <a:effectLst/>
              </a:rPr>
              <a:t>Skill Development: Promoting an entrepreneurial culture</a:t>
            </a:r>
            <a:r>
              <a:rPr lang="en-US" i="0" dirty="0">
                <a:effectLst/>
              </a:rPr>
              <a:t> among the rural youth and encouraging them to start enterprises in the rural off-farm sector has been NABARD’s strategy for over three decades.</a:t>
            </a:r>
          </a:p>
          <a:p>
            <a:pPr algn="l">
              <a:buFont typeface="Arial" panose="020B0604020202020204" pitchFamily="34" charset="0"/>
              <a:buChar char="•"/>
            </a:pPr>
            <a:r>
              <a:rPr lang="en-US" b="1" i="0" dirty="0">
                <a:effectLst/>
              </a:rPr>
              <a:t>Marketing Initiatives:</a:t>
            </a:r>
            <a:r>
              <a:rPr lang="en-US" i="0" dirty="0">
                <a:effectLst/>
              </a:rPr>
              <a:t> For providing marketing opportunities to rural artisans and producers, NABARD has traditionally facilitated their participation in exhibitions across the country.</a:t>
            </a:r>
          </a:p>
          <a:p>
            <a:pPr algn="just"/>
            <a:r>
              <a:rPr lang="en-US" b="1" i="0" dirty="0">
                <a:effectLst/>
              </a:rPr>
              <a:t>Incubation </a:t>
            </a:r>
            <a:r>
              <a:rPr lang="en-US" b="1" i="0" dirty="0" err="1">
                <a:effectLst/>
              </a:rPr>
              <a:t>Centres</a:t>
            </a:r>
            <a:r>
              <a:rPr lang="en-US" b="1" i="0">
                <a:effectLst/>
              </a:rPr>
              <a:t>:</a:t>
            </a:r>
            <a:endParaRPr lang="en-US" b="1" i="0" dirty="0">
              <a:effectLst/>
            </a:endParaRPr>
          </a:p>
          <a:p>
            <a:pPr algn="l">
              <a:buFont typeface="Arial" panose="020B0604020202020204" pitchFamily="34" charset="0"/>
              <a:buChar char="•"/>
            </a:pPr>
            <a:r>
              <a:rPr lang="en-US" i="0" dirty="0">
                <a:effectLst/>
              </a:rPr>
              <a:t>To </a:t>
            </a:r>
            <a:r>
              <a:rPr lang="en-US" i="0" dirty="0" err="1">
                <a:effectLst/>
              </a:rPr>
              <a:t>commercialise</a:t>
            </a:r>
            <a:r>
              <a:rPr lang="en-US" i="0" dirty="0">
                <a:effectLst/>
              </a:rPr>
              <a:t> innovations and to shape agricultural entrepreneurship in the country, NABARD extended support to Chaudhary </a:t>
            </a:r>
            <a:r>
              <a:rPr lang="en-US" i="0" dirty="0" err="1">
                <a:effectLst/>
              </a:rPr>
              <a:t>Charan</a:t>
            </a:r>
            <a:r>
              <a:rPr lang="en-US" i="0" dirty="0">
                <a:effectLst/>
              </a:rPr>
              <a:t> Singh Haryana Agricultural University, Hisar and Tamil Nadu Agricultural University, Madurai for establishing Agri Incubation </a:t>
            </a:r>
            <a:r>
              <a:rPr lang="en-US" i="0" dirty="0" err="1">
                <a:effectLst/>
              </a:rPr>
              <a:t>Centres</a:t>
            </a:r>
            <a:r>
              <a:rPr lang="en-US" i="0" dirty="0">
                <a:effectLst/>
              </a:rPr>
              <a:t> with a total financial commitment of Rs 23.99 crore.</a:t>
            </a:r>
          </a:p>
          <a:p>
            <a:endParaRPr lang="en-IN" dirty="0"/>
          </a:p>
        </p:txBody>
      </p:sp>
    </p:spTree>
    <p:extLst>
      <p:ext uri="{BB962C8B-B14F-4D97-AF65-F5344CB8AC3E}">
        <p14:creationId xmlns:p14="http://schemas.microsoft.com/office/powerpoint/2010/main" val="5174825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56B962-766A-43AC-8E0D-18F5FF2A9FCF}"/>
              </a:ext>
            </a:extLst>
          </p:cNvPr>
          <p:cNvSpPr>
            <a:spLocks noGrp="1"/>
          </p:cNvSpPr>
          <p:nvPr>
            <p:ph idx="1"/>
          </p:nvPr>
        </p:nvSpPr>
        <p:spPr>
          <a:xfrm>
            <a:off x="838200" y="391886"/>
            <a:ext cx="10515600" cy="5785077"/>
          </a:xfrm>
        </p:spPr>
        <p:txBody>
          <a:bodyPr/>
          <a:lstStyle/>
          <a:p>
            <a:pPr marL="0" indent="0">
              <a:buNone/>
            </a:pPr>
            <a:r>
              <a:rPr lang="en-IN" b="1" dirty="0"/>
              <a:t>Limitations of Institutional Finance:</a:t>
            </a:r>
          </a:p>
          <a:p>
            <a:pPr marL="514350" indent="-514350">
              <a:buAutoNum type="arabicPeriod"/>
            </a:pPr>
            <a:r>
              <a:rPr lang="en-IN" dirty="0"/>
              <a:t>Formalities</a:t>
            </a:r>
          </a:p>
          <a:p>
            <a:pPr marL="514350" indent="-514350">
              <a:buAutoNum type="arabicPeriod"/>
            </a:pPr>
            <a:r>
              <a:rPr lang="en-IN" dirty="0"/>
              <a:t>Security</a:t>
            </a:r>
          </a:p>
          <a:p>
            <a:pPr marL="514350" indent="-514350">
              <a:buAutoNum type="arabicPeriod"/>
            </a:pPr>
            <a:r>
              <a:rPr lang="en-IN" dirty="0"/>
              <a:t>Productive loans</a:t>
            </a:r>
          </a:p>
          <a:p>
            <a:pPr marL="514350" indent="-514350">
              <a:buAutoNum type="arabicPeriod"/>
            </a:pPr>
            <a:r>
              <a:rPr lang="en-IN" dirty="0"/>
              <a:t>Political Interference</a:t>
            </a:r>
          </a:p>
          <a:p>
            <a:pPr marL="514350" indent="-514350">
              <a:buAutoNum type="arabicPeriod"/>
            </a:pPr>
            <a:r>
              <a:rPr lang="en-IN" dirty="0"/>
              <a:t>Corruption and red-</a:t>
            </a:r>
            <a:r>
              <a:rPr lang="en-IN" dirty="0" err="1"/>
              <a:t>tapism</a:t>
            </a:r>
            <a:endParaRPr lang="en-IN" dirty="0"/>
          </a:p>
        </p:txBody>
      </p:sp>
    </p:spTree>
    <p:extLst>
      <p:ext uri="{BB962C8B-B14F-4D97-AF65-F5344CB8AC3E}">
        <p14:creationId xmlns:p14="http://schemas.microsoft.com/office/powerpoint/2010/main" val="551149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9189C4-195F-4AD5-BED6-5FAD3D11EE7F}"/>
              </a:ext>
            </a:extLst>
          </p:cNvPr>
          <p:cNvSpPr>
            <a:spLocks noGrp="1"/>
          </p:cNvSpPr>
          <p:nvPr>
            <p:ph idx="1"/>
          </p:nvPr>
        </p:nvSpPr>
        <p:spPr>
          <a:xfrm>
            <a:off x="838200" y="494522"/>
            <a:ext cx="10515600" cy="5682441"/>
          </a:xfrm>
        </p:spPr>
        <p:txBody>
          <a:bodyPr>
            <a:normAutofit fontScale="92500" lnSpcReduction="10000"/>
          </a:bodyPr>
          <a:lstStyle/>
          <a:p>
            <a:r>
              <a:rPr lang="en-US" dirty="0"/>
              <a:t>NAP, 2000 set out the intensions of strengthening the base of the most important sector of Indian economy in the following way: </a:t>
            </a:r>
          </a:p>
          <a:p>
            <a:r>
              <a:rPr lang="en-US" dirty="0"/>
              <a:t>It aimed to attain a growth rate in excess of 4% per annum in the agriculture sector and sought to achieve this growth in a sustainable manner and with equity; </a:t>
            </a:r>
          </a:p>
          <a:p>
            <a:r>
              <a:rPr lang="en-US" dirty="0"/>
              <a:t>It talked about investment in agriculture in terms of capital formation and stepping up the public investments for narrowing regional imbalances</a:t>
            </a:r>
          </a:p>
          <a:p>
            <a:r>
              <a:rPr lang="en-US" dirty="0"/>
              <a:t>It </a:t>
            </a:r>
            <a:r>
              <a:rPr lang="en-US" dirty="0" err="1"/>
              <a:t>emphasised</a:t>
            </a:r>
            <a:r>
              <a:rPr lang="en-US" dirty="0"/>
              <a:t> the need to increase the exports of agricultural products</a:t>
            </a:r>
          </a:p>
          <a:p>
            <a:r>
              <a:rPr lang="en-US" dirty="0"/>
              <a:t>It talked about institutional and management reforms for the sector and about managing the risks in the sector; and </a:t>
            </a:r>
          </a:p>
          <a:p>
            <a:r>
              <a:rPr lang="en-US" dirty="0"/>
              <a:t>It </a:t>
            </a:r>
            <a:r>
              <a:rPr lang="en-US" dirty="0" err="1"/>
              <a:t>emphasised</a:t>
            </a:r>
            <a:r>
              <a:rPr lang="en-US" dirty="0"/>
              <a:t> easy availability of credit and other inputs to the farming community. </a:t>
            </a:r>
          </a:p>
          <a:p>
            <a:r>
              <a:rPr lang="en-US" dirty="0"/>
              <a:t>In addition, the policy addressed the enhanced level of efficiency of input use consistent with environmental upholding and makes clear the vision of the government to fortify this sector.</a:t>
            </a:r>
            <a:endParaRPr lang="en-IN" dirty="0"/>
          </a:p>
        </p:txBody>
      </p:sp>
    </p:spTree>
    <p:extLst>
      <p:ext uri="{BB962C8B-B14F-4D97-AF65-F5344CB8AC3E}">
        <p14:creationId xmlns:p14="http://schemas.microsoft.com/office/powerpoint/2010/main" val="2463064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C28BCE-94B7-405F-9F85-2DEE17432A37}"/>
              </a:ext>
            </a:extLst>
          </p:cNvPr>
          <p:cNvSpPr>
            <a:spLocks noGrp="1"/>
          </p:cNvSpPr>
          <p:nvPr>
            <p:ph idx="1"/>
          </p:nvPr>
        </p:nvSpPr>
        <p:spPr>
          <a:xfrm>
            <a:off x="838200" y="475861"/>
            <a:ext cx="10515600" cy="5701102"/>
          </a:xfrm>
        </p:spPr>
        <p:txBody>
          <a:bodyPr>
            <a:normAutofit/>
          </a:bodyPr>
          <a:lstStyle/>
          <a:p>
            <a:pPr algn="l" fontAlgn="base"/>
            <a:r>
              <a:rPr lang="en-US" b="1" dirty="0">
                <a:effectLst/>
              </a:rPr>
              <a:t>The important characteristic features of this policy are as follows:</a:t>
            </a:r>
            <a:endParaRPr lang="en-US" b="0" dirty="0">
              <a:effectLst/>
            </a:endParaRPr>
          </a:p>
          <a:p>
            <a:pPr algn="l" fontAlgn="base"/>
            <a:r>
              <a:rPr lang="en-US" b="0" dirty="0">
                <a:effectLst/>
              </a:rPr>
              <a:t>(1) </a:t>
            </a:r>
            <a:r>
              <a:rPr lang="en-US" b="0" dirty="0" err="1">
                <a:effectLst/>
              </a:rPr>
              <a:t>Privatisation</a:t>
            </a:r>
            <a:r>
              <a:rPr lang="en-US" b="0" dirty="0">
                <a:effectLst/>
              </a:rPr>
              <a:t> of agriculture and price protection of farmers in the post QR (Quantitative Restriction) regime would be part of the government’s strategy to </a:t>
            </a:r>
            <a:r>
              <a:rPr lang="en-US" b="0" dirty="0" err="1">
                <a:effectLst/>
              </a:rPr>
              <a:t>synergise</a:t>
            </a:r>
            <a:r>
              <a:rPr lang="en-US" b="0" dirty="0">
                <a:effectLst/>
              </a:rPr>
              <a:t> agricultural growth. The main focus is on use of resources and technology, adequate availability, of credit to the farmers and protecting them from seasonal and price fluctuations.</a:t>
            </a:r>
          </a:p>
          <a:p>
            <a:pPr algn="l" fontAlgn="base"/>
            <a:r>
              <a:rPr lang="en-US" b="0" dirty="0">
                <a:effectLst/>
              </a:rPr>
              <a:t>(2) Contract farming and land leasing is done to promote private sector participation, to allow accelerated technology transfer, capital inflow, assured markets for crop production, especially of oilseeds, cotton and horticulture crops.</a:t>
            </a:r>
          </a:p>
          <a:p>
            <a:endParaRPr lang="en-IN" dirty="0"/>
          </a:p>
        </p:txBody>
      </p:sp>
    </p:spTree>
    <p:extLst>
      <p:ext uri="{BB962C8B-B14F-4D97-AF65-F5344CB8AC3E}">
        <p14:creationId xmlns:p14="http://schemas.microsoft.com/office/powerpoint/2010/main" val="4168129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4B2B-80D8-4C20-A697-302FEBC4F16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3576290-946F-4D6E-AB34-D6BFA206F811}"/>
              </a:ext>
            </a:extLst>
          </p:cNvPr>
          <p:cNvSpPr>
            <a:spLocks noGrp="1"/>
          </p:cNvSpPr>
          <p:nvPr>
            <p:ph idx="1"/>
          </p:nvPr>
        </p:nvSpPr>
        <p:spPr/>
        <p:txBody>
          <a:bodyPr/>
          <a:lstStyle/>
          <a:p>
            <a:pPr algn="l" fontAlgn="base"/>
            <a:r>
              <a:rPr lang="en-US" b="0" dirty="0">
                <a:effectLst/>
              </a:rPr>
              <a:t>(3) Private sector investment in agriculture would be encouraged, particularly in areas like agricultural research, human resource development, post-harvest management and marketing.</a:t>
            </a:r>
          </a:p>
          <a:p>
            <a:pPr algn="l" fontAlgn="base"/>
            <a:r>
              <a:rPr lang="en-US" b="0" dirty="0">
                <a:effectLst/>
              </a:rPr>
              <a:t>(4) After the dismantling of QRs (quantitative restrictions) on imports, the policy has recommended formulation of commodity wise strategies and arrangement to protect farmers from adverse impact of undue price fluctuation in the world market and promote exports.</a:t>
            </a:r>
          </a:p>
          <a:p>
            <a:endParaRPr lang="en-IN" dirty="0"/>
          </a:p>
        </p:txBody>
      </p:sp>
    </p:spTree>
    <p:extLst>
      <p:ext uri="{BB962C8B-B14F-4D97-AF65-F5344CB8AC3E}">
        <p14:creationId xmlns:p14="http://schemas.microsoft.com/office/powerpoint/2010/main" val="964432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1110D4-A037-4DCB-ABAC-41F90E746EB0}"/>
              </a:ext>
            </a:extLst>
          </p:cNvPr>
          <p:cNvSpPr>
            <a:spLocks noGrp="1"/>
          </p:cNvSpPr>
          <p:nvPr>
            <p:ph idx="1"/>
          </p:nvPr>
        </p:nvSpPr>
        <p:spPr>
          <a:xfrm>
            <a:off x="838200" y="569167"/>
            <a:ext cx="10515600" cy="5607796"/>
          </a:xfrm>
        </p:spPr>
        <p:txBody>
          <a:bodyPr>
            <a:normAutofit/>
          </a:bodyPr>
          <a:lstStyle/>
          <a:p>
            <a:pPr algn="l" fontAlgn="base"/>
            <a:r>
              <a:rPr lang="en-US" b="0" dirty="0">
                <a:effectLst/>
              </a:rPr>
              <a:t>(5) In order to </a:t>
            </a:r>
            <a:r>
              <a:rPr lang="en-US" b="0" dirty="0" err="1">
                <a:effectLst/>
              </a:rPr>
              <a:t>minimise</a:t>
            </a:r>
            <a:r>
              <a:rPr lang="en-US" b="0" dirty="0">
                <a:effectLst/>
              </a:rPr>
              <a:t> the wide fluctuations in commodity prices the government would enlarge coverage of future markets.</a:t>
            </a:r>
          </a:p>
          <a:p>
            <a:pPr algn="l" fontAlgn="base"/>
            <a:r>
              <a:rPr lang="en-US" b="0" dirty="0">
                <a:effectLst/>
              </a:rPr>
              <a:t>(6) Restriction on the movement of agricultural commodities within the country is reduced.</a:t>
            </a:r>
          </a:p>
          <a:p>
            <a:pPr algn="l" fontAlgn="base"/>
            <a:r>
              <a:rPr lang="en-US" b="0" dirty="0">
                <a:effectLst/>
              </a:rPr>
              <a:t>(7) Main stress is given on rural electrification.</a:t>
            </a:r>
          </a:p>
          <a:p>
            <a:pPr algn="l" fontAlgn="base"/>
            <a:r>
              <a:rPr lang="en-US" b="0" dirty="0">
                <a:effectLst/>
              </a:rPr>
              <a:t>(8) The excise duty on materials such as farm machinery and implements and fertilizers, post -harvest storage and processing would be reviewed.</a:t>
            </a:r>
          </a:p>
          <a:p>
            <a:pPr algn="l" fontAlgn="base"/>
            <a:r>
              <a:rPr lang="en-US" b="0" dirty="0">
                <a:effectLst/>
              </a:rPr>
              <a:t>(9) The use of new and renewable source of energy for irrigation and other agriculture purposes would be encouraged.</a:t>
            </a:r>
          </a:p>
          <a:p>
            <a:pPr algn="l" fontAlgn="base"/>
            <a:r>
              <a:rPr lang="en-US" b="0" dirty="0">
                <a:effectLst/>
              </a:rPr>
              <a:t>(10) Progressive </a:t>
            </a:r>
            <a:r>
              <a:rPr lang="en-US" b="0" dirty="0" err="1">
                <a:effectLst/>
              </a:rPr>
              <a:t>institutionalisation</a:t>
            </a:r>
            <a:r>
              <a:rPr lang="en-US" b="0" dirty="0">
                <a:effectLst/>
              </a:rPr>
              <a:t> of rural and farm credit would be continued for providing timely and adequate credit to farmers.</a:t>
            </a:r>
          </a:p>
          <a:p>
            <a:endParaRPr lang="en-IN" dirty="0"/>
          </a:p>
        </p:txBody>
      </p:sp>
    </p:spTree>
    <p:extLst>
      <p:ext uri="{BB962C8B-B14F-4D97-AF65-F5344CB8AC3E}">
        <p14:creationId xmlns:p14="http://schemas.microsoft.com/office/powerpoint/2010/main" val="3871042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DE91-919A-4C30-A745-CA0A47937637}"/>
              </a:ext>
            </a:extLst>
          </p:cNvPr>
          <p:cNvSpPr>
            <a:spLocks noGrp="1"/>
          </p:cNvSpPr>
          <p:nvPr>
            <p:ph type="title"/>
          </p:nvPr>
        </p:nvSpPr>
        <p:spPr/>
        <p:txBody>
          <a:bodyPr/>
          <a:lstStyle/>
          <a:p>
            <a:r>
              <a:rPr lang="en-IN" dirty="0"/>
              <a:t>Implications of NAP, 2000</a:t>
            </a:r>
          </a:p>
        </p:txBody>
      </p:sp>
      <p:sp>
        <p:nvSpPr>
          <p:cNvPr id="3" name="Content Placeholder 2">
            <a:extLst>
              <a:ext uri="{FF2B5EF4-FFF2-40B4-BE49-F238E27FC236}">
                <a16:creationId xmlns:a16="http://schemas.microsoft.com/office/drawing/2014/main" id="{FA1B95F0-F6D2-4E76-A011-86AC46A05B54}"/>
              </a:ext>
            </a:extLst>
          </p:cNvPr>
          <p:cNvSpPr>
            <a:spLocks noGrp="1"/>
          </p:cNvSpPr>
          <p:nvPr>
            <p:ph sz="half" idx="1"/>
          </p:nvPr>
        </p:nvSpPr>
        <p:spPr/>
        <p:txBody>
          <a:bodyPr/>
          <a:lstStyle/>
          <a:p>
            <a:pPr marL="514350" indent="-514350">
              <a:buAutoNum type="arabicPeriod"/>
            </a:pPr>
            <a:r>
              <a:rPr lang="en-IN" dirty="0"/>
              <a:t>Increase in Productivity</a:t>
            </a:r>
          </a:p>
          <a:p>
            <a:pPr marL="514350" indent="-514350">
              <a:buAutoNum type="arabicPeriod"/>
            </a:pPr>
            <a:r>
              <a:rPr lang="en-IN" dirty="0"/>
              <a:t>Increase in Investment</a:t>
            </a:r>
          </a:p>
          <a:p>
            <a:pPr marL="514350" indent="-514350">
              <a:buAutoNum type="arabicPeriod"/>
            </a:pPr>
            <a:r>
              <a:rPr lang="en-IN" dirty="0"/>
              <a:t>Private Investment</a:t>
            </a:r>
          </a:p>
          <a:p>
            <a:pPr marL="514350" indent="-514350">
              <a:buAutoNum type="arabicPeriod"/>
            </a:pPr>
            <a:r>
              <a:rPr lang="en-IN" dirty="0"/>
              <a:t>R &amp;D</a:t>
            </a:r>
          </a:p>
          <a:p>
            <a:pPr marL="514350" indent="-514350">
              <a:buAutoNum type="arabicPeriod"/>
            </a:pPr>
            <a:r>
              <a:rPr lang="en-IN" dirty="0"/>
              <a:t>Extension Programs</a:t>
            </a:r>
          </a:p>
          <a:p>
            <a:pPr marL="514350" indent="-514350">
              <a:buAutoNum type="arabicPeriod"/>
            </a:pPr>
            <a:r>
              <a:rPr lang="en-IN" dirty="0"/>
              <a:t>Appropriate Technology</a:t>
            </a:r>
          </a:p>
          <a:p>
            <a:pPr marL="514350" indent="-514350">
              <a:buAutoNum type="arabicPeriod"/>
            </a:pPr>
            <a:r>
              <a:rPr lang="en-IN" dirty="0"/>
              <a:t>Area-specific strategy</a:t>
            </a:r>
          </a:p>
          <a:p>
            <a:pPr marL="514350" indent="-514350">
              <a:buAutoNum type="arabicPeriod"/>
            </a:pPr>
            <a:r>
              <a:rPr lang="en-IN" dirty="0"/>
              <a:t>Use of wasteland</a:t>
            </a:r>
          </a:p>
          <a:p>
            <a:pPr marL="0" indent="0">
              <a:buNone/>
            </a:pPr>
            <a:endParaRPr lang="en-IN" dirty="0"/>
          </a:p>
        </p:txBody>
      </p:sp>
      <p:sp>
        <p:nvSpPr>
          <p:cNvPr id="4" name="Content Placeholder 3">
            <a:extLst>
              <a:ext uri="{FF2B5EF4-FFF2-40B4-BE49-F238E27FC236}">
                <a16:creationId xmlns:a16="http://schemas.microsoft.com/office/drawing/2014/main" id="{4181BF73-0A8A-4044-88CF-639A397F8B8B}"/>
              </a:ext>
            </a:extLst>
          </p:cNvPr>
          <p:cNvSpPr>
            <a:spLocks noGrp="1"/>
          </p:cNvSpPr>
          <p:nvPr>
            <p:ph sz="half" idx="2"/>
          </p:nvPr>
        </p:nvSpPr>
        <p:spPr/>
        <p:txBody>
          <a:bodyPr/>
          <a:lstStyle/>
          <a:p>
            <a:pPr marL="0" indent="0">
              <a:buNone/>
            </a:pPr>
            <a:r>
              <a:rPr lang="en-IN" dirty="0"/>
              <a:t>9. Service cooperatives</a:t>
            </a:r>
          </a:p>
          <a:p>
            <a:pPr marL="0" indent="0">
              <a:buNone/>
            </a:pPr>
            <a:r>
              <a:rPr lang="en-IN" dirty="0"/>
              <a:t>10. Land Reforms</a:t>
            </a:r>
          </a:p>
          <a:p>
            <a:pPr marL="0" indent="0">
              <a:buNone/>
            </a:pPr>
            <a:r>
              <a:rPr lang="en-IN" dirty="0"/>
              <a:t>11. Price Policy</a:t>
            </a:r>
          </a:p>
          <a:p>
            <a:pPr marL="0" indent="0">
              <a:buNone/>
            </a:pPr>
            <a:endParaRPr lang="en-IN" dirty="0"/>
          </a:p>
          <a:p>
            <a:pPr marL="0" indent="0">
              <a:buNone/>
            </a:pPr>
            <a:r>
              <a:rPr lang="en-IN" dirty="0"/>
              <a:t>(Explained in the notes.)</a:t>
            </a:r>
          </a:p>
        </p:txBody>
      </p:sp>
    </p:spTree>
    <p:extLst>
      <p:ext uri="{BB962C8B-B14F-4D97-AF65-F5344CB8AC3E}">
        <p14:creationId xmlns:p14="http://schemas.microsoft.com/office/powerpoint/2010/main" val="1097689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7224390-F4EE-4E7B-9C47-D13F3DF14046}"/>
              </a:ext>
            </a:extLst>
          </p:cNvPr>
          <p:cNvSpPr>
            <a:spLocks noGrp="1"/>
          </p:cNvSpPr>
          <p:nvPr>
            <p:ph type="title"/>
          </p:nvPr>
        </p:nvSpPr>
        <p:spPr/>
        <p:txBody>
          <a:bodyPr/>
          <a:lstStyle/>
          <a:p>
            <a:pPr algn="ctr"/>
            <a:r>
              <a:rPr lang="en-IN" dirty="0"/>
              <a:t>Agricultural Pricing</a:t>
            </a:r>
          </a:p>
        </p:txBody>
      </p:sp>
      <p:sp>
        <p:nvSpPr>
          <p:cNvPr id="6" name="Content Placeholder 5">
            <a:extLst>
              <a:ext uri="{FF2B5EF4-FFF2-40B4-BE49-F238E27FC236}">
                <a16:creationId xmlns:a16="http://schemas.microsoft.com/office/drawing/2014/main" id="{DD13FA28-5DFA-49F1-9F61-38DA78989013}"/>
              </a:ext>
            </a:extLst>
          </p:cNvPr>
          <p:cNvSpPr>
            <a:spLocks noGrp="1"/>
          </p:cNvSpPr>
          <p:nvPr>
            <p:ph idx="1"/>
          </p:nvPr>
        </p:nvSpPr>
        <p:spPr>
          <a:xfrm>
            <a:off x="838200" y="1825625"/>
            <a:ext cx="10515600" cy="4667250"/>
          </a:xfrm>
        </p:spPr>
        <p:txBody>
          <a:bodyPr/>
          <a:lstStyle/>
          <a:p>
            <a:r>
              <a:rPr lang="en-IN" u="sng" dirty="0"/>
              <a:t>Features of Agricultural Prices in India</a:t>
            </a:r>
            <a:r>
              <a:rPr lang="en-IN" dirty="0"/>
              <a:t>:</a:t>
            </a:r>
          </a:p>
          <a:p>
            <a:pPr marL="514350" indent="-514350">
              <a:buAutoNum type="arabicPeriod"/>
            </a:pPr>
            <a:r>
              <a:rPr lang="en-IN" dirty="0"/>
              <a:t>Non-remunerative prices</a:t>
            </a:r>
          </a:p>
          <a:p>
            <a:pPr marL="514350" indent="-514350">
              <a:buAutoNum type="arabicPeriod"/>
            </a:pPr>
            <a:r>
              <a:rPr lang="en-IN" dirty="0"/>
              <a:t>Role of supply</a:t>
            </a:r>
          </a:p>
          <a:p>
            <a:pPr marL="514350" indent="-514350">
              <a:buAutoNum type="arabicPeriod"/>
            </a:pPr>
            <a:r>
              <a:rPr lang="en-IN" dirty="0"/>
              <a:t>Uncertainty</a:t>
            </a:r>
          </a:p>
          <a:p>
            <a:pPr marL="514350" indent="-514350">
              <a:buAutoNum type="arabicPeriod"/>
            </a:pPr>
            <a:r>
              <a:rPr lang="en-IN" dirty="0"/>
              <a:t>Distress Sale</a:t>
            </a:r>
          </a:p>
          <a:p>
            <a:pPr marL="514350" indent="-514350">
              <a:buAutoNum type="arabicPeriod"/>
            </a:pPr>
            <a:r>
              <a:rPr lang="en-IN" dirty="0"/>
              <a:t>Middlemen</a:t>
            </a:r>
          </a:p>
          <a:p>
            <a:pPr marL="514350" indent="-514350">
              <a:buAutoNum type="arabicPeriod"/>
            </a:pPr>
            <a:r>
              <a:rPr lang="en-IN" dirty="0"/>
              <a:t>Incomplete Information</a:t>
            </a:r>
          </a:p>
          <a:p>
            <a:pPr marL="514350" indent="-514350">
              <a:buAutoNum type="arabicPeriod"/>
            </a:pPr>
            <a:r>
              <a:rPr lang="en-IN" dirty="0"/>
              <a:t>Poor Infrastructure</a:t>
            </a:r>
          </a:p>
          <a:p>
            <a:pPr marL="0" indent="0">
              <a:buNone/>
            </a:pPr>
            <a:r>
              <a:rPr lang="en-IN" dirty="0"/>
              <a:t>(Explained in the notes.)</a:t>
            </a:r>
          </a:p>
          <a:p>
            <a:pPr marL="0" indent="0">
              <a:buNone/>
            </a:pPr>
            <a:endParaRPr lang="en-IN" dirty="0"/>
          </a:p>
        </p:txBody>
      </p:sp>
    </p:spTree>
    <p:extLst>
      <p:ext uri="{BB962C8B-B14F-4D97-AF65-F5344CB8AC3E}">
        <p14:creationId xmlns:p14="http://schemas.microsoft.com/office/powerpoint/2010/main" val="1864679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831</TotalTime>
  <Words>3438</Words>
  <Application>Microsoft Office PowerPoint</Application>
  <PresentationFormat>Widescreen</PresentationFormat>
  <Paragraphs>250</Paragraphs>
  <Slides>38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Calibri Light</vt:lpstr>
      <vt:lpstr>Roboto</vt:lpstr>
      <vt:lpstr>Office Theme</vt:lpstr>
      <vt:lpstr>National Agriculture Policy, 2000</vt:lpstr>
      <vt:lpstr>PowerPoint Presentation</vt:lpstr>
      <vt:lpstr>PowerPoint Presentation</vt:lpstr>
      <vt:lpstr>PowerPoint Presentation</vt:lpstr>
      <vt:lpstr>PowerPoint Presentation</vt:lpstr>
      <vt:lpstr>PowerPoint Presentation</vt:lpstr>
      <vt:lpstr>PowerPoint Presentation</vt:lpstr>
      <vt:lpstr>Implications of NAP, 2000</vt:lpstr>
      <vt:lpstr>Agricultural Pricing</vt:lpstr>
      <vt:lpstr>Need for Agricultural Price Policy</vt:lpstr>
      <vt:lpstr>THE COMMISSION FOR AGRICULTURAL COSTS AND PRICES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Agricultural Finance</vt:lpstr>
      <vt:lpstr>Sources of Agricultural Finance </vt:lpstr>
      <vt:lpstr>Structure of Agricultural Credit System in India </vt:lpstr>
      <vt:lpstr>Flow of Institutional Credit to Rural Areas</vt:lpstr>
      <vt:lpstr>Institutional Credit</vt:lpstr>
      <vt:lpstr>PowerPoint Presentation</vt:lpstr>
      <vt:lpstr>PowerPoint Presentation</vt:lpstr>
      <vt:lpstr>PowerPoint Presentation</vt:lpstr>
      <vt:lpstr>Recent Government Measures</vt:lpstr>
      <vt:lpstr>PowerPoint Presentation</vt:lpstr>
      <vt:lpstr>PowerPoint Presentation</vt:lpstr>
      <vt:lpstr>National Bank for Rural and Agricultural Development (NABARD)</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Agriculture Policy, 2000</dc:title>
  <dc:creator>Ramaa Naniwadekar</dc:creator>
  <cp:lastModifiedBy>Ramaa Naniwadekar</cp:lastModifiedBy>
  <cp:revision>19</cp:revision>
  <dcterms:created xsi:type="dcterms:W3CDTF">2021-07-23T18:23:24Z</dcterms:created>
  <dcterms:modified xsi:type="dcterms:W3CDTF">2021-08-10T18:54:00Z</dcterms:modified>
</cp:coreProperties>
</file>