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7" r:id="rId3"/>
    <p:sldId id="288" r:id="rId4"/>
    <p:sldId id="303" r:id="rId5"/>
    <p:sldId id="304" r:id="rId6"/>
    <p:sldId id="290" r:id="rId7"/>
    <p:sldId id="291" r:id="rId8"/>
    <p:sldId id="292" r:id="rId9"/>
    <p:sldId id="293" r:id="rId10"/>
    <p:sldId id="296" r:id="rId11"/>
    <p:sldId id="294" r:id="rId12"/>
    <p:sldId id="295" r:id="rId13"/>
    <p:sldId id="274" r:id="rId14"/>
    <p:sldId id="275" r:id="rId15"/>
    <p:sldId id="276" r:id="rId16"/>
    <p:sldId id="277" r:id="rId17"/>
    <p:sldId id="278" r:id="rId18"/>
    <p:sldId id="298" r:id="rId19"/>
    <p:sldId id="299" r:id="rId20"/>
    <p:sldId id="300" r:id="rId21"/>
    <p:sldId id="301" r:id="rId22"/>
    <p:sldId id="302" r:id="rId23"/>
    <p:sldId id="30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2682179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130087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25017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1341154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13564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3633690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1159636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7951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1516036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1CB12B-C2CC-4E18-8CFE-1A82CC164FFE}"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374509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C1CB12B-C2CC-4E18-8CFE-1A82CC164FFE}" type="datetimeFigureOut">
              <a:rPr lang="en-IN" smtClean="0"/>
              <a:t>16-03-2022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964103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C1CB12B-C2CC-4E18-8CFE-1A82CC164FFE}" type="datetimeFigureOut">
              <a:rPr lang="en-IN" smtClean="0"/>
              <a:t>16-03-2022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1513469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C1CB12B-C2CC-4E18-8CFE-1A82CC164FFE}" type="datetimeFigureOut">
              <a:rPr lang="en-IN" smtClean="0"/>
              <a:t>16-03-2022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2120191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1CB12B-C2CC-4E18-8CFE-1A82CC164FFE}" type="datetimeFigureOut">
              <a:rPr lang="en-IN" smtClean="0"/>
              <a:t>16-03-2022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2474112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C1CB12B-C2CC-4E18-8CFE-1A82CC164FFE}" type="datetimeFigureOut">
              <a:rPr lang="en-IN" smtClean="0"/>
              <a:t>16-03-2022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401528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1CB12B-C2CC-4E18-8CFE-1A82CC164FFE}" type="datetimeFigureOut">
              <a:rPr lang="en-IN" smtClean="0"/>
              <a:t>16-03-2022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A78E251-B0A3-4C75-AF53-4AEDCAF46D22}" type="slidenum">
              <a:rPr lang="en-IN" smtClean="0"/>
              <a:t>‹#›</a:t>
            </a:fld>
            <a:endParaRPr lang="en-IN"/>
          </a:p>
        </p:txBody>
      </p:sp>
    </p:spTree>
    <p:extLst>
      <p:ext uri="{BB962C8B-B14F-4D97-AF65-F5344CB8AC3E}">
        <p14:creationId xmlns:p14="http://schemas.microsoft.com/office/powerpoint/2010/main" val="3337385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C1CB12B-C2CC-4E18-8CFE-1A82CC164FFE}" type="datetimeFigureOut">
              <a:rPr lang="en-IN" smtClean="0"/>
              <a:t>16-03-2022</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A78E251-B0A3-4C75-AF53-4AEDCAF46D22}" type="slidenum">
              <a:rPr lang="en-IN" smtClean="0"/>
              <a:t>‹#›</a:t>
            </a:fld>
            <a:endParaRPr lang="en-IN"/>
          </a:p>
        </p:txBody>
      </p:sp>
    </p:spTree>
    <p:extLst>
      <p:ext uri="{BB962C8B-B14F-4D97-AF65-F5344CB8AC3E}">
        <p14:creationId xmlns:p14="http://schemas.microsoft.com/office/powerpoint/2010/main" val="3359413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64A2D-24F1-43C7-8E47-D5EDCDFA289B}"/>
              </a:ext>
            </a:extLst>
          </p:cNvPr>
          <p:cNvSpPr>
            <a:spLocks noGrp="1"/>
          </p:cNvSpPr>
          <p:nvPr>
            <p:ph type="ctrTitle"/>
          </p:nvPr>
        </p:nvSpPr>
        <p:spPr/>
        <p:txBody>
          <a:bodyPr/>
          <a:lstStyle/>
          <a:p>
            <a:r>
              <a:rPr lang="en-US" dirty="0"/>
              <a:t>Accounting and Taxation of Mutual Funds</a:t>
            </a:r>
            <a:endParaRPr lang="en-IN" dirty="0"/>
          </a:p>
        </p:txBody>
      </p:sp>
      <p:sp>
        <p:nvSpPr>
          <p:cNvPr id="3" name="Subtitle 2">
            <a:extLst>
              <a:ext uri="{FF2B5EF4-FFF2-40B4-BE49-F238E27FC236}">
                <a16:creationId xmlns:a16="http://schemas.microsoft.com/office/drawing/2014/main" id="{4A773A6D-7408-420A-89C9-2F405771DF23}"/>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2407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847024"/>
          </a:xfrm>
        </p:spPr>
        <p:txBody>
          <a:bodyPr/>
          <a:lstStyle/>
          <a:p>
            <a:endParaRPr lang="en-US" dirty="0"/>
          </a:p>
        </p:txBody>
      </p:sp>
      <p:sp>
        <p:nvSpPr>
          <p:cNvPr id="3" name="Content Placeholder 2"/>
          <p:cNvSpPr>
            <a:spLocks noGrp="1"/>
          </p:cNvSpPr>
          <p:nvPr>
            <p:ph idx="1"/>
          </p:nvPr>
        </p:nvSpPr>
        <p:spPr>
          <a:xfrm>
            <a:off x="198538" y="801633"/>
            <a:ext cx="11861917" cy="5733921"/>
          </a:xfrm>
        </p:spPr>
        <p:txBody>
          <a:bodyPr>
            <a:normAutofit/>
          </a:bodyPr>
          <a:lstStyle/>
          <a:p>
            <a:r>
              <a:rPr lang="en-US" dirty="0"/>
              <a:t>Maintenance expenses</a:t>
            </a:r>
          </a:p>
          <a:p>
            <a:r>
              <a:rPr lang="en-US" dirty="0"/>
              <a:t>1. Investment management fees is the most significant charge and includes the expertise and financial analysis required for professional fund management</a:t>
            </a:r>
          </a:p>
          <a:p>
            <a:r>
              <a:rPr lang="en-US" dirty="0"/>
              <a:t>2. Marketing and selling expenses including advertisement and sales commission to distributors</a:t>
            </a:r>
          </a:p>
          <a:p>
            <a:r>
              <a:rPr lang="en-US" dirty="0"/>
              <a:t>3. Fees of custodians and registrar and transfer agents for fund administration</a:t>
            </a:r>
          </a:p>
          <a:p>
            <a:r>
              <a:rPr lang="en-US" dirty="0"/>
              <a:t>4. Audit fees</a:t>
            </a:r>
          </a:p>
          <a:p>
            <a:r>
              <a:rPr lang="en-US" dirty="0"/>
              <a:t>5. Costs relating to investor communication including providing account statements and statutory disclosure and advertisements</a:t>
            </a:r>
            <a:br>
              <a:rPr lang="en-US" dirty="0"/>
            </a:br>
            <a:endParaRPr lang="en-US" dirty="0"/>
          </a:p>
        </p:txBody>
      </p:sp>
    </p:spTree>
    <p:extLst>
      <p:ext uri="{BB962C8B-B14F-4D97-AF65-F5344CB8AC3E}">
        <p14:creationId xmlns:p14="http://schemas.microsoft.com/office/powerpoint/2010/main" val="208652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29192"/>
          </a:xfrm>
        </p:spPr>
        <p:txBody>
          <a:bodyPr>
            <a:normAutofit fontScale="90000"/>
          </a:bodyPr>
          <a:lstStyle/>
          <a:p>
            <a:endParaRPr lang="en-US" dirty="0"/>
          </a:p>
        </p:txBody>
      </p:sp>
      <p:sp>
        <p:nvSpPr>
          <p:cNvPr id="3" name="Content Placeholder 2"/>
          <p:cNvSpPr>
            <a:spLocks noGrp="1"/>
          </p:cNvSpPr>
          <p:nvPr>
            <p:ph idx="1"/>
          </p:nvPr>
        </p:nvSpPr>
        <p:spPr>
          <a:xfrm>
            <a:off x="198538" y="801633"/>
            <a:ext cx="11861917" cy="5733921"/>
          </a:xfrm>
        </p:spPr>
        <p:txBody>
          <a:bodyPr>
            <a:normAutofit/>
          </a:bodyPr>
          <a:lstStyle/>
          <a:p>
            <a:r>
              <a:rPr lang="en-US" b="1" cap="all" dirty="0"/>
              <a:t>WHAT IS TOTAL EXPENSE RATIO?</a:t>
            </a:r>
          </a:p>
          <a:p>
            <a:r>
              <a:rPr lang="en-US" dirty="0"/>
              <a:t>Under SEBI (Mutual Funds) Regulations, 1996, Mutual Funds are permitted to charge certain operating expenses for managing a mutual fund scheme – such as sales &amp; marketing / advertising expenses, administrative expenses, transaction costs, investment management fees, registrar fees, custodian fees, audit fees – as a percentage of the fund’s daily net assets.</a:t>
            </a:r>
          </a:p>
          <a:p>
            <a:r>
              <a:rPr lang="en-US" dirty="0"/>
              <a:t>All such costs for running and managing a mutual fund scheme are collectively referred to as ‘Total Expense Ratio’ (TER)</a:t>
            </a:r>
          </a:p>
          <a:p>
            <a:r>
              <a:rPr lang="en-US" dirty="0"/>
              <a:t>The TER is calculated as a percentage of the Scheme’s average Net Asset Value (NAV). The daily NAV of a mutual fund is disclosed after deducting the expenses.</a:t>
            </a:r>
          </a:p>
          <a:p>
            <a:r>
              <a:rPr lang="en-US" dirty="0"/>
              <a:t>Currently, in India, the expense ratio is fungible, i.e., there is no limit on any particular type of allowed expense as long as the total expense ratio is within the prescribed limit. The regulatory limits of TER that can be incurred/charged to the fund by a Mutual Fund AMC have been specified under Regulation 52 of SEBI Mutual Fund Regulations.</a:t>
            </a:r>
          </a:p>
          <a:p>
            <a:r>
              <a:rPr lang="en-US" b="1" dirty="0"/>
              <a:t>TER has a direct bearing on a scheme’s NAV – the lower the expense ratio of a scheme, the higher the NAV.</a:t>
            </a:r>
            <a:r>
              <a:rPr lang="en-US" dirty="0"/>
              <a:t> Thus, TER is an important parameter while selecting a mutual fund scheme.</a:t>
            </a:r>
          </a:p>
          <a:p>
            <a:r>
              <a:rPr lang="en-US" dirty="0"/>
              <a:t>As per the current SEBI Regulations, mutual funds are required to disclose the TER of all schemes on a daily basis on their websites as well as AMFI’s website.</a:t>
            </a:r>
          </a:p>
          <a:p>
            <a:endParaRPr lang="en-US" dirty="0"/>
          </a:p>
        </p:txBody>
      </p:sp>
    </p:spTree>
    <p:extLst>
      <p:ext uri="{BB962C8B-B14F-4D97-AF65-F5344CB8AC3E}">
        <p14:creationId xmlns:p14="http://schemas.microsoft.com/office/powerpoint/2010/main" val="246186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847024"/>
          </a:xfrm>
        </p:spPr>
        <p:txBody>
          <a:bodyPr/>
          <a:lstStyle/>
          <a:p>
            <a:endParaRPr lang="en-US" dirty="0"/>
          </a:p>
        </p:txBody>
      </p:sp>
      <p:graphicFrame>
        <p:nvGraphicFramePr>
          <p:cNvPr id="4" name="Content Placeholder 3">
            <a:extLst>
              <a:ext uri="{FF2B5EF4-FFF2-40B4-BE49-F238E27FC236}">
                <a16:creationId xmlns:a16="http://schemas.microsoft.com/office/drawing/2014/main" id="{E7510913-1E8F-4688-A38B-92F2DA8095B4}"/>
              </a:ext>
            </a:extLst>
          </p:cNvPr>
          <p:cNvGraphicFramePr>
            <a:graphicFrameLocks noGrp="1"/>
          </p:cNvGraphicFramePr>
          <p:nvPr>
            <p:ph idx="1"/>
            <p:extLst>
              <p:ext uri="{D42A27DB-BD31-4B8C-83A1-F6EECF244321}">
                <p14:modId xmlns:p14="http://schemas.microsoft.com/office/powerpoint/2010/main" val="4198661560"/>
              </p:ext>
            </p:extLst>
          </p:nvPr>
        </p:nvGraphicFramePr>
        <p:xfrm>
          <a:off x="587829" y="1184988"/>
          <a:ext cx="10338317" cy="5281130"/>
        </p:xfrm>
        <a:graphic>
          <a:graphicData uri="http://schemas.openxmlformats.org/drawingml/2006/table">
            <a:tbl>
              <a:tblPr/>
              <a:tblGrid>
                <a:gridCol w="3445993">
                  <a:extLst>
                    <a:ext uri="{9D8B030D-6E8A-4147-A177-3AD203B41FA5}">
                      <a16:colId xmlns:a16="http://schemas.microsoft.com/office/drawing/2014/main" val="624276142"/>
                    </a:ext>
                  </a:extLst>
                </a:gridCol>
                <a:gridCol w="3446162">
                  <a:extLst>
                    <a:ext uri="{9D8B030D-6E8A-4147-A177-3AD203B41FA5}">
                      <a16:colId xmlns:a16="http://schemas.microsoft.com/office/drawing/2014/main" val="3258375821"/>
                    </a:ext>
                  </a:extLst>
                </a:gridCol>
                <a:gridCol w="3446162">
                  <a:extLst>
                    <a:ext uri="{9D8B030D-6E8A-4147-A177-3AD203B41FA5}">
                      <a16:colId xmlns:a16="http://schemas.microsoft.com/office/drawing/2014/main" val="417055543"/>
                    </a:ext>
                  </a:extLst>
                </a:gridCol>
              </a:tblGrid>
              <a:tr h="521844">
                <a:tc rowSpan="2">
                  <a:txBody>
                    <a:bodyPr/>
                    <a:lstStyle/>
                    <a:p>
                      <a:r>
                        <a:rPr lang="en-IN" sz="1300" b="1">
                          <a:effectLst/>
                        </a:rPr>
                        <a:t>Assets Under Management (AUM)</a:t>
                      </a:r>
                      <a:endParaRPr lang="en-IN" sz="1300">
                        <a:effectLst/>
                      </a:endParaRP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gridSpan="2">
                  <a:txBody>
                    <a:bodyPr/>
                    <a:lstStyle/>
                    <a:p>
                      <a:r>
                        <a:rPr lang="en-US" sz="1300" b="1">
                          <a:effectLst/>
                        </a:rPr>
                        <a:t>Maximum TER as a percentage of daily net assets</a:t>
                      </a:r>
                      <a:endParaRPr lang="en-US" sz="1300">
                        <a:effectLst/>
                      </a:endParaRP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hMerge="1">
                  <a:txBody>
                    <a:bodyPr/>
                    <a:lstStyle/>
                    <a:p>
                      <a:endParaRPr lang="en-IN"/>
                    </a:p>
                  </a:txBody>
                  <a:tcPr/>
                </a:tc>
                <a:extLst>
                  <a:ext uri="{0D108BD9-81ED-4DB2-BD59-A6C34878D82A}">
                    <a16:rowId xmlns:a16="http://schemas.microsoft.com/office/drawing/2014/main" val="259903302"/>
                  </a:ext>
                </a:extLst>
              </a:tr>
              <a:tr h="521844">
                <a:tc vMerge="1">
                  <a:txBody>
                    <a:bodyPr/>
                    <a:lstStyle/>
                    <a:p>
                      <a:endParaRPr lang="en-IN"/>
                    </a:p>
                  </a:txBody>
                  <a:tcPr/>
                </a:tc>
                <a:tc>
                  <a:txBody>
                    <a:bodyPr/>
                    <a:lstStyle/>
                    <a:p>
                      <a:r>
                        <a:rPr lang="en-IN" sz="1300" dirty="0">
                          <a:effectLst/>
                        </a:rPr>
                        <a:t>TER for Equity funds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TER for Debt funds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2365108945"/>
                  </a:ext>
                </a:extLst>
              </a:tr>
              <a:tr h="521844">
                <a:tc>
                  <a:txBody>
                    <a:bodyPr/>
                    <a:lstStyle/>
                    <a:p>
                      <a:r>
                        <a:rPr lang="en-US" sz="1300">
                          <a:effectLst/>
                        </a:rPr>
                        <a:t>On the first Rs. 500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2.25%</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2.00%</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386800978"/>
                  </a:ext>
                </a:extLst>
              </a:tr>
              <a:tr h="521844">
                <a:tc>
                  <a:txBody>
                    <a:bodyPr/>
                    <a:lstStyle/>
                    <a:p>
                      <a:r>
                        <a:rPr lang="en-US" sz="1300">
                          <a:effectLst/>
                        </a:rPr>
                        <a:t>On the next Rs. 250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2.00%</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1.75%</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2950017377"/>
                  </a:ext>
                </a:extLst>
              </a:tr>
              <a:tr h="521844">
                <a:tc>
                  <a:txBody>
                    <a:bodyPr/>
                    <a:lstStyle/>
                    <a:p>
                      <a:r>
                        <a:rPr lang="en-US" sz="1300">
                          <a:effectLst/>
                        </a:rPr>
                        <a:t>On the next Rs. 1,250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1.75%</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1.50%</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626809019"/>
                  </a:ext>
                </a:extLst>
              </a:tr>
              <a:tr h="521844">
                <a:tc>
                  <a:txBody>
                    <a:bodyPr/>
                    <a:lstStyle/>
                    <a:p>
                      <a:r>
                        <a:rPr lang="en-US" sz="1300">
                          <a:effectLst/>
                        </a:rPr>
                        <a:t>On the next Rs. 3,000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1.60%</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1.35%</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2028490679"/>
                  </a:ext>
                </a:extLst>
              </a:tr>
              <a:tr h="521844">
                <a:tc>
                  <a:txBody>
                    <a:bodyPr/>
                    <a:lstStyle/>
                    <a:p>
                      <a:r>
                        <a:rPr lang="en-US" sz="1300">
                          <a:effectLst/>
                        </a:rPr>
                        <a:t>On the next Rs. 5,000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1.50%</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1.25%</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3495246400"/>
                  </a:ext>
                </a:extLst>
              </a:tr>
              <a:tr h="1106378">
                <a:tc>
                  <a:txBody>
                    <a:bodyPr/>
                    <a:lstStyle/>
                    <a:p>
                      <a:r>
                        <a:rPr lang="en-US" sz="1300">
                          <a:effectLst/>
                        </a:rPr>
                        <a:t>On the next Rs. 40,000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US" sz="1300">
                          <a:effectLst/>
                        </a:rPr>
                        <a:t>Total expense ratio reduction of 0.05%</a:t>
                      </a:r>
                      <a:br>
                        <a:rPr lang="en-US" sz="1300">
                          <a:effectLst/>
                        </a:rPr>
                      </a:br>
                      <a:r>
                        <a:rPr lang="en-US" sz="1300">
                          <a:effectLst/>
                        </a:rPr>
                        <a:t>for every increase of Rs.5,000 crores of</a:t>
                      </a:r>
                      <a:br>
                        <a:rPr lang="en-US" sz="1300">
                          <a:effectLst/>
                        </a:rPr>
                      </a:br>
                      <a:r>
                        <a:rPr lang="en-US" sz="1300">
                          <a:effectLst/>
                        </a:rPr>
                        <a:t>daily net assets or part thereof.</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US" sz="1300">
                          <a:effectLst/>
                        </a:rPr>
                        <a:t>Total expense ratio reduction of 0.05%</a:t>
                      </a:r>
                      <a:br>
                        <a:rPr lang="en-US" sz="1300">
                          <a:effectLst/>
                        </a:rPr>
                      </a:br>
                      <a:r>
                        <a:rPr lang="en-US" sz="1300">
                          <a:effectLst/>
                        </a:rPr>
                        <a:t>for every increase of Rs.5,000 crores of</a:t>
                      </a:r>
                      <a:br>
                        <a:rPr lang="en-US" sz="1300">
                          <a:effectLst/>
                        </a:rPr>
                      </a:br>
                      <a:r>
                        <a:rPr lang="en-US" sz="1300">
                          <a:effectLst/>
                        </a:rPr>
                        <a:t>daily net assets or part thereof.</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3664961207"/>
                  </a:ext>
                </a:extLst>
              </a:tr>
              <a:tr h="521844">
                <a:tc>
                  <a:txBody>
                    <a:bodyPr/>
                    <a:lstStyle/>
                    <a:p>
                      <a:r>
                        <a:rPr lang="en-IN" sz="1300">
                          <a:effectLst/>
                        </a:rPr>
                        <a:t>Above Rs. 50,000 crores</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a:effectLst/>
                        </a:rPr>
                        <a:t>1.05%</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tc>
                  <a:txBody>
                    <a:bodyPr/>
                    <a:lstStyle/>
                    <a:p>
                      <a:r>
                        <a:rPr lang="en-IN" sz="1300" dirty="0">
                          <a:effectLst/>
                        </a:rPr>
                        <a:t>0.80%</a:t>
                      </a:r>
                    </a:p>
                  </a:txBody>
                  <a:tcPr marL="53093" marR="53093" marT="53093" marB="53093" anchor="ctr">
                    <a:lnL w="7620" cap="flat" cmpd="sng" algn="ctr">
                      <a:solidFill>
                        <a:srgbClr val="BAE7E6"/>
                      </a:solidFill>
                      <a:prstDash val="solid"/>
                      <a:round/>
                      <a:headEnd type="none" w="med" len="med"/>
                      <a:tailEnd type="none" w="med" len="med"/>
                    </a:lnL>
                    <a:lnR w="7620" cap="flat" cmpd="sng" algn="ctr">
                      <a:solidFill>
                        <a:srgbClr val="BAE7E6"/>
                      </a:solidFill>
                      <a:prstDash val="solid"/>
                      <a:round/>
                      <a:headEnd type="none" w="med" len="med"/>
                      <a:tailEnd type="none" w="med" len="med"/>
                    </a:lnR>
                    <a:lnT w="7620" cap="flat" cmpd="sng" algn="ctr">
                      <a:solidFill>
                        <a:srgbClr val="BAE7E6"/>
                      </a:solidFill>
                      <a:prstDash val="solid"/>
                      <a:round/>
                      <a:headEnd type="none" w="med" len="med"/>
                      <a:tailEnd type="none" w="med" len="med"/>
                    </a:lnT>
                    <a:lnB w="7620" cap="flat" cmpd="sng" algn="ctr">
                      <a:solidFill>
                        <a:srgbClr val="BAE7E6"/>
                      </a:solidFill>
                      <a:prstDash val="solid"/>
                      <a:round/>
                      <a:headEnd type="none" w="med" len="med"/>
                      <a:tailEnd type="none" w="med" len="med"/>
                    </a:lnB>
                  </a:tcPr>
                </a:tc>
                <a:extLst>
                  <a:ext uri="{0D108BD9-81ED-4DB2-BD59-A6C34878D82A}">
                    <a16:rowId xmlns:a16="http://schemas.microsoft.com/office/drawing/2014/main" val="2410776250"/>
                  </a:ext>
                </a:extLst>
              </a:tr>
            </a:tbl>
          </a:graphicData>
        </a:graphic>
      </p:graphicFrame>
      <p:sp>
        <p:nvSpPr>
          <p:cNvPr id="5" name="Rectangle 1">
            <a:extLst>
              <a:ext uri="{FF2B5EF4-FFF2-40B4-BE49-F238E27FC236}">
                <a16:creationId xmlns:a16="http://schemas.microsoft.com/office/drawing/2014/main" id="{6B83300B-A65A-4BEA-85CC-D1AF25326CDE}"/>
              </a:ext>
            </a:extLst>
          </p:cNvPr>
          <p:cNvSpPr>
            <a:spLocks noChangeArrowheads="1"/>
          </p:cNvSpPr>
          <p:nvPr/>
        </p:nvSpPr>
        <p:spPr bwMode="auto">
          <a:xfrm>
            <a:off x="0" y="0"/>
            <a:ext cx="12192000" cy="457200"/>
          </a:xfrm>
          <a:prstGeom prst="rect">
            <a:avLst/>
          </a:prstGeom>
          <a:solidFill>
            <a:srgbClr val="E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2F4F4F"/>
                </a:solidFill>
                <a:effectLst/>
                <a:latin typeface="helvetica" panose="020B0604020202020204" pitchFamily="34" charset="0"/>
              </a:rPr>
              <a:t>Effective from April 1, 2020 the TER limit has been revised as follows.</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6420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654518"/>
          </a:xfrm>
        </p:spPr>
        <p:txBody>
          <a:bodyPr/>
          <a:lstStyle/>
          <a:p>
            <a:r>
              <a:rPr lang="en-US" dirty="0"/>
              <a:t>MF GUIDELINES on Accounting</a:t>
            </a:r>
          </a:p>
        </p:txBody>
      </p:sp>
      <p:sp>
        <p:nvSpPr>
          <p:cNvPr id="3" name="Content Placeholder 2"/>
          <p:cNvSpPr>
            <a:spLocks noGrp="1"/>
          </p:cNvSpPr>
          <p:nvPr>
            <p:ph idx="1"/>
          </p:nvPr>
        </p:nvSpPr>
        <p:spPr>
          <a:xfrm>
            <a:off x="138319" y="707174"/>
            <a:ext cx="11739256" cy="6059386"/>
          </a:xfrm>
        </p:spPr>
        <p:txBody>
          <a:bodyPr>
            <a:normAutofit fontScale="92500" lnSpcReduction="10000"/>
          </a:bodyPr>
          <a:lstStyle/>
          <a:p>
            <a:r>
              <a:rPr lang="en-US" dirty="0"/>
              <a:t>The accounting policies followed by a fund’s management team can significantly impact the returns from a scheme. Aggressive accounting policies can artificially inflate the NAVs, which creates an unjustifiable premium to the fair value. The examples of aggressive accounting include valuing investments higher than their </a:t>
            </a:r>
            <a:r>
              <a:rPr lang="en-US" dirty="0" err="1"/>
              <a:t>realisable</a:t>
            </a:r>
            <a:r>
              <a:rPr lang="en-US" dirty="0"/>
              <a:t> value, not accounting for expenses or losses that have incurred in the scheme or </a:t>
            </a:r>
            <a:r>
              <a:rPr lang="en-US" dirty="0" err="1"/>
              <a:t>recognising</a:t>
            </a:r>
            <a:r>
              <a:rPr lang="en-US" dirty="0"/>
              <a:t> income that does not really belong to the scheme.</a:t>
            </a:r>
            <a:br>
              <a:rPr lang="en-US" dirty="0"/>
            </a:br>
            <a:r>
              <a:rPr lang="en-US" dirty="0"/>
              <a:t>An investor who possesses insider information on such aggressive accounting policies will benefit by redeeming the units at NAVs higher than the intrinsic value. This will cause losses for the genuine investors who continue in the scheme. Similarly, if a scheme follows conservative accounting policies, its NAV will be deflated relative to its fair value. This will provide the buyers an undue benefit as they can buy the units at a price lower than the intrinsic value.</a:t>
            </a:r>
            <a:br>
              <a:rPr lang="en-US" dirty="0"/>
            </a:br>
            <a:r>
              <a:rPr lang="en-US" dirty="0"/>
              <a:t>To overcome such biases, SEBI has come out with detailed guidelines on accounting.</a:t>
            </a:r>
          </a:p>
          <a:p>
            <a:r>
              <a:rPr lang="en-US" dirty="0"/>
              <a:t>Accounting for gains/ losses</a:t>
            </a:r>
          </a:p>
          <a:p>
            <a:r>
              <a:rPr lang="en-US" dirty="0"/>
              <a:t>MFs invest in equity and debt instruments. In case of income from debt securities, the accretion has to be made every day. For example, a bond with a coupon of 10% payable semi-annually will pay interest only twice during a year. However, the scheme will keep accruing the interest income on a daily basis including Sundays and holidays. This ensures a gradual change in NAV during the year.</a:t>
            </a:r>
            <a:br>
              <a:rPr lang="en-US" dirty="0"/>
            </a:br>
            <a:r>
              <a:rPr lang="en-US" dirty="0"/>
              <a:t>In case of equity securities, the income is received in the form of dividends. However, there is a time lag between the day a company declares dividend and the day it is actually received by the scheme. According to </a:t>
            </a:r>
            <a:r>
              <a:rPr lang="en-US" dirty="0" err="1"/>
              <a:t>Sebi</a:t>
            </a:r>
            <a:r>
              <a:rPr lang="en-US" dirty="0"/>
              <a:t> regulations, a scheme will </a:t>
            </a:r>
            <a:r>
              <a:rPr lang="en-US" dirty="0" err="1"/>
              <a:t>recognise</a:t>
            </a:r>
            <a:r>
              <a:rPr lang="en-US" dirty="0"/>
              <a:t> dividend as income on the day the shares become ex-dividend. As regards the capital gains/losses on the investments, the scheme will keep accounting them on mark-to-market basis (MTM), that is, if the market goes down, the scheme will consider it as a gain and increase its NAV. Though the gains or losses are </a:t>
            </a:r>
            <a:r>
              <a:rPr lang="en-US" dirty="0" err="1"/>
              <a:t>realised</a:t>
            </a:r>
            <a:r>
              <a:rPr lang="en-US" dirty="0"/>
              <a:t> only when the scheme sells these investments, MTM valuation ensures that the NAV reflects the </a:t>
            </a:r>
            <a:r>
              <a:rPr lang="en-US" dirty="0" err="1"/>
              <a:t>realisable</a:t>
            </a:r>
            <a:r>
              <a:rPr lang="en-US" dirty="0"/>
              <a:t> value of investments.</a:t>
            </a:r>
            <a:br>
              <a:rPr lang="en-US" dirty="0"/>
            </a:br>
            <a:endParaRPr lang="en-US" dirty="0"/>
          </a:p>
        </p:txBody>
      </p:sp>
    </p:spTree>
    <p:extLst>
      <p:ext uri="{BB962C8B-B14F-4D97-AF65-F5344CB8AC3E}">
        <p14:creationId xmlns:p14="http://schemas.microsoft.com/office/powerpoint/2010/main" val="130057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837" y="0"/>
            <a:ext cx="8596668" cy="519764"/>
          </a:xfrm>
        </p:spPr>
        <p:txBody>
          <a:bodyPr>
            <a:normAutofit fontScale="90000"/>
          </a:bodyPr>
          <a:lstStyle/>
          <a:p>
            <a:endParaRPr lang="en-US"/>
          </a:p>
        </p:txBody>
      </p:sp>
      <p:sp>
        <p:nvSpPr>
          <p:cNvPr id="3" name="Content Placeholder 2"/>
          <p:cNvSpPr>
            <a:spLocks noGrp="1"/>
          </p:cNvSpPr>
          <p:nvPr>
            <p:ph idx="1"/>
          </p:nvPr>
        </p:nvSpPr>
        <p:spPr>
          <a:xfrm>
            <a:off x="138319" y="764926"/>
            <a:ext cx="11835508" cy="5847630"/>
          </a:xfrm>
        </p:spPr>
        <p:txBody>
          <a:bodyPr/>
          <a:lstStyle/>
          <a:p>
            <a:r>
              <a:rPr lang="en-US" dirty="0"/>
              <a:t>Accounting for expenses</a:t>
            </a:r>
          </a:p>
          <a:p>
            <a:r>
              <a:rPr lang="en-US" dirty="0"/>
              <a:t>AMCs incur expenses while operating a scheme. These include management fees, registrar and transfer agent fees, custodian fees, audit fees and marketing &amp; distribution expenses. Say, a fund has a corpus of `100 </a:t>
            </a:r>
            <a:r>
              <a:rPr lang="en-US" dirty="0" err="1"/>
              <a:t>crore</a:t>
            </a:r>
            <a:r>
              <a:rPr lang="en-US" dirty="0"/>
              <a:t> and an expense ratio of 1%. If the scheme follows an accounting principle to charge the entire expenses on a single day, the NAV will suddenly pull down by 1% in one day. It also implies that the scheme’s NAV remained inflated prior to the expense ratio charge. To avoid such situations, SEBI has stipulated that expense ratio needs to be accrued proportionately daily or weekly when the NAV is calculated. In the example, the expenses work out to `27,397 a day. Daily provision for expenses ensures that there is no sudden decline in the NAV in a single day.</a:t>
            </a:r>
          </a:p>
          <a:p>
            <a:r>
              <a:rPr lang="en-US" dirty="0"/>
              <a:t>Other rules</a:t>
            </a:r>
          </a:p>
          <a:p>
            <a:r>
              <a:rPr lang="en-US" dirty="0"/>
              <a:t>Mutual funds cannot distribute </a:t>
            </a:r>
            <a:r>
              <a:rPr lang="en-US" dirty="0" err="1"/>
              <a:t>unrealised</a:t>
            </a:r>
            <a:r>
              <a:rPr lang="en-US" dirty="0"/>
              <a:t> gains as dividends to its unit holders. This is because such gains are notional profits and will become real only when the investments are sold. Therefore, the amount available for dividend distribution is restricted to the amounts lying in </a:t>
            </a:r>
            <a:r>
              <a:rPr lang="en-US" dirty="0" err="1"/>
              <a:t>realised</a:t>
            </a:r>
            <a:r>
              <a:rPr lang="en-US" dirty="0"/>
              <a:t> profits and </a:t>
            </a:r>
            <a:r>
              <a:rPr lang="en-US" dirty="0" err="1"/>
              <a:t>equalisation</a:t>
            </a:r>
            <a:r>
              <a:rPr lang="en-US" dirty="0"/>
              <a:t> reserve.</a:t>
            </a:r>
            <a:br>
              <a:rPr lang="en-US" dirty="0"/>
            </a:br>
            <a:br>
              <a:rPr lang="en-US" dirty="0"/>
            </a:br>
            <a:endParaRPr lang="en-US" dirty="0"/>
          </a:p>
        </p:txBody>
      </p:sp>
    </p:spTree>
    <p:extLst>
      <p:ext uri="{BB962C8B-B14F-4D97-AF65-F5344CB8AC3E}">
        <p14:creationId xmlns:p14="http://schemas.microsoft.com/office/powerpoint/2010/main" val="3758160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750771"/>
          </a:xfrm>
        </p:spPr>
        <p:txBody>
          <a:bodyPr/>
          <a:lstStyle/>
          <a:p>
            <a:r>
              <a:rPr lang="en-US" dirty="0"/>
              <a:t>Taxation norms</a:t>
            </a:r>
          </a:p>
        </p:txBody>
      </p:sp>
      <p:sp>
        <p:nvSpPr>
          <p:cNvPr id="3" name="Content Placeholder 2"/>
          <p:cNvSpPr>
            <a:spLocks noGrp="1"/>
          </p:cNvSpPr>
          <p:nvPr>
            <p:ph idx="1"/>
          </p:nvPr>
        </p:nvSpPr>
        <p:spPr>
          <a:xfrm>
            <a:off x="147944" y="750771"/>
            <a:ext cx="11845133" cy="5938787"/>
          </a:xfrm>
        </p:spPr>
        <p:txBody>
          <a:bodyPr>
            <a:normAutofit/>
          </a:bodyPr>
          <a:lstStyle/>
          <a:p>
            <a:r>
              <a:rPr lang="en-US" dirty="0"/>
              <a:t>MFs are subject to capital gains tax. It’s paid on the profit we make while redeeming / selling our Mutual Fund holdings (units). The gain is the difference in Net Asset Value (NAV) of scheme on the date of sale and date of purchase (Selling Price-Purchase Price). Capital gains tax is further classified depending on period of holding. For equity funds (funds with equity exposure &gt; =65%), holding period of one year or more is considered long-term and subjected to Long-Term Capital Gains (LTCG) tax.</a:t>
            </a:r>
          </a:p>
          <a:p>
            <a:r>
              <a:rPr lang="en-US" dirty="0"/>
              <a:t>LTCG tax of 10% is applicable on </a:t>
            </a:r>
            <a:r>
              <a:rPr lang="en-US" b="1" dirty="0"/>
              <a:t>equity funds</a:t>
            </a:r>
            <a:r>
              <a:rPr lang="en-US" dirty="0"/>
              <a:t> if the cumulative capital gain in a financial year exceeds INR 1 lakh. While doing financial planning remember your gains remain tax-free up to INR 1 lakh. It’s applicable for all investments made after 31</a:t>
            </a:r>
            <a:r>
              <a:rPr lang="en-US" baseline="30000" dirty="0"/>
              <a:t>st</a:t>
            </a:r>
            <a:r>
              <a:rPr lang="en-US" dirty="0"/>
              <a:t> Jan 2018. Profits on holdings of less than a year are subject to 15% Short-Term Capital Gains (STCG) tax in equity funds.</a:t>
            </a:r>
          </a:p>
          <a:p>
            <a:r>
              <a:rPr lang="en-US" dirty="0"/>
              <a:t>Long-term is defined as holding period of 3 years (36 months) or more in case of non-equity funds (</a:t>
            </a:r>
            <a:r>
              <a:rPr lang="en-US" b="1" dirty="0"/>
              <a:t>debt funds</a:t>
            </a:r>
            <a:r>
              <a:rPr lang="en-US" dirty="0"/>
              <a:t>) and 20% LTCG tax is applicable on such holdings with indexation i.e. purchase price is adjusted upwards for inflation while computing capital gains. Profits on holdings of less than 3 years are subject to STCG tax, which is the highest income tax slab individuals fall into.</a:t>
            </a:r>
          </a:p>
          <a:p>
            <a:r>
              <a:rPr lang="en-US" dirty="0"/>
              <a:t>Short term capital gains on units held for 36 months or less are added to the income of the individual and taxed as per the applicable slab rate.</a:t>
            </a:r>
          </a:p>
          <a:p>
            <a:r>
              <a:rPr lang="en-US" i="1" dirty="0"/>
              <a:t>Indexation is a process by which the purchase price of an asset is adjusted in a way to factor in inflation over the years. Indexation brings up the purchase price, reducing the overall gains on the investment for the purpose of taxation, which in turn results in lower taxes. Indexation reduces the tax outgo.</a:t>
            </a:r>
          </a:p>
          <a:p>
            <a:endParaRPr lang="en-US" dirty="0"/>
          </a:p>
        </p:txBody>
      </p:sp>
    </p:spTree>
    <p:extLst>
      <p:ext uri="{BB962C8B-B14F-4D97-AF65-F5344CB8AC3E}">
        <p14:creationId xmlns:p14="http://schemas.microsoft.com/office/powerpoint/2010/main" val="2780557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945" y="51335"/>
            <a:ext cx="8596668" cy="227798"/>
          </a:xfrm>
        </p:spPr>
        <p:txBody>
          <a:bodyPr>
            <a:normAutofit fontScale="90000"/>
          </a:bodyPr>
          <a:lstStyle/>
          <a:p>
            <a:endParaRPr lang="en-US"/>
          </a:p>
        </p:txBody>
      </p:sp>
      <p:pic>
        <p:nvPicPr>
          <p:cNvPr id="2050" name="Picture 2" descr="https://media.mutualfundssahihai.com/2018-07/09_LTCG-in-Mutual-Fund-Investments_English_02_0.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3768" y="24246"/>
            <a:ext cx="10732169" cy="6833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31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205" y="234214"/>
            <a:ext cx="8596668" cy="410678"/>
          </a:xfrm>
        </p:spPr>
        <p:txBody>
          <a:bodyPr>
            <a:normAutofit fontScale="90000"/>
          </a:bodyPr>
          <a:lstStyle/>
          <a:p>
            <a:endParaRPr lang="en-US" dirty="0"/>
          </a:p>
        </p:txBody>
      </p:sp>
      <p:sp>
        <p:nvSpPr>
          <p:cNvPr id="3" name="Content Placeholder 2"/>
          <p:cNvSpPr>
            <a:spLocks noGrp="1"/>
          </p:cNvSpPr>
          <p:nvPr>
            <p:ph idx="1"/>
          </p:nvPr>
        </p:nvSpPr>
        <p:spPr>
          <a:xfrm>
            <a:off x="202131" y="885525"/>
            <a:ext cx="11810197" cy="5727032"/>
          </a:xfrm>
        </p:spPr>
        <p:txBody>
          <a:bodyPr/>
          <a:lstStyle/>
          <a:p>
            <a:r>
              <a:rPr lang="en-US" dirty="0"/>
              <a:t>DDT (Dividend Distribution Tax) . Previously </a:t>
            </a:r>
            <a:r>
              <a:rPr lang="en-US" dirty="0" err="1"/>
              <a:t>upto</a:t>
            </a:r>
            <a:r>
              <a:rPr lang="en-US" dirty="0"/>
              <a:t> 31.03.2020 (from 1997), dividend was tax free in the hands of investors, but a DDT @ 15% was payable by the domestic company declaring dividend . Now the provisions have been reversed and dividend that is paid on or after 1.4.2020 is taxable in the hands of </a:t>
            </a:r>
            <a:r>
              <a:rPr lang="en-US" dirty="0" err="1"/>
              <a:t>receipients</a:t>
            </a:r>
            <a:r>
              <a:rPr lang="en-US" dirty="0"/>
              <a:t> and consequently DDT has been abolished. Also the tax paid on dividend is allowed as a deductible expense (</a:t>
            </a:r>
            <a:r>
              <a:rPr lang="en-US" dirty="0" err="1"/>
              <a:t>upto</a:t>
            </a:r>
            <a:r>
              <a:rPr lang="en-US" dirty="0"/>
              <a:t> 20 % of the gross dividend). </a:t>
            </a:r>
          </a:p>
          <a:p>
            <a:r>
              <a:rPr lang="en-US" i="1" dirty="0"/>
              <a:t>For instance if dividend received is 10,000/-, maximum interest deduction allowed will be 2000/-. If he is in the 10% tax bracket, tax payable on dividend is 1000/- ( so allowed deduction is 1000/-). If he is in 20 % tax bracket, tax payable on dividend income is 2000/- (so allowed deduction is 2000/-). If he is in the 30% tax bracket, tax payable is 3000/- (allowed deduction is 2000/-)</a:t>
            </a:r>
          </a:p>
          <a:p>
            <a:r>
              <a:rPr lang="en-US" dirty="0"/>
              <a:t>TDS is deductible @ 10 % (current year 7.5% due to COVID19) if dividend exceeds </a:t>
            </a:r>
            <a:r>
              <a:rPr lang="en-US" dirty="0" err="1"/>
              <a:t>Rs</a:t>
            </a:r>
            <a:r>
              <a:rPr lang="en-US" dirty="0"/>
              <a:t> 5000. </a:t>
            </a:r>
          </a:p>
          <a:p>
            <a:r>
              <a:rPr lang="en-US" i="1" dirty="0"/>
              <a:t>For instance, </a:t>
            </a:r>
            <a:r>
              <a:rPr lang="en-US" i="1" dirty="0" err="1"/>
              <a:t>Mr</a:t>
            </a:r>
            <a:r>
              <a:rPr lang="en-US" i="1" dirty="0"/>
              <a:t> Ravi received dividend amounting to </a:t>
            </a:r>
            <a:r>
              <a:rPr lang="en-US" i="1" dirty="0" err="1"/>
              <a:t>Rs</a:t>
            </a:r>
            <a:r>
              <a:rPr lang="en-US" i="1" dirty="0"/>
              <a:t> 6,000 from an Indian company on 15 June 2020. Since his dividend income exceeds </a:t>
            </a:r>
            <a:r>
              <a:rPr lang="en-US" i="1" dirty="0" err="1"/>
              <a:t>Rs</a:t>
            </a:r>
            <a:r>
              <a:rPr lang="en-US" i="1" dirty="0"/>
              <a:t> 5,000, the company will deduct a TDS @7.5% on the dividend income which is </a:t>
            </a:r>
            <a:r>
              <a:rPr lang="en-US" i="1" dirty="0" err="1"/>
              <a:t>Rs</a:t>
            </a:r>
            <a:r>
              <a:rPr lang="en-US" i="1" dirty="0"/>
              <a:t> 450. </a:t>
            </a:r>
            <a:r>
              <a:rPr lang="en-US" i="1" dirty="0" err="1"/>
              <a:t>Mr</a:t>
            </a:r>
            <a:r>
              <a:rPr lang="en-US" i="1" dirty="0"/>
              <a:t> Ravi will receive the balance amount of </a:t>
            </a:r>
            <a:r>
              <a:rPr lang="en-US" i="1" dirty="0" err="1"/>
              <a:t>Rs</a:t>
            </a:r>
            <a:r>
              <a:rPr lang="en-US" i="1" dirty="0"/>
              <a:t> 5,550. Further, the dividend income is the taxable income of </a:t>
            </a:r>
            <a:r>
              <a:rPr lang="en-US" i="1" dirty="0" err="1"/>
              <a:t>Mr</a:t>
            </a:r>
            <a:r>
              <a:rPr lang="en-US" i="1" dirty="0"/>
              <a:t> Ravi taxed at the slab rates applicable for FY 2020-21 (AY 2021-22).</a:t>
            </a:r>
          </a:p>
          <a:p>
            <a:r>
              <a:rPr lang="en-US" dirty="0"/>
              <a:t>Dividend received from a foreign company is </a:t>
            </a:r>
            <a:r>
              <a:rPr lang="en-US" b="1" i="1" dirty="0"/>
              <a:t>taxable</a:t>
            </a:r>
            <a:r>
              <a:rPr lang="en-US" dirty="0"/>
              <a:t>. It will be charged to tax under the head “income from other sources.”</a:t>
            </a:r>
            <a:endParaRPr lang="en-US" i="1" dirty="0"/>
          </a:p>
        </p:txBody>
      </p:sp>
    </p:spTree>
    <p:extLst>
      <p:ext uri="{BB962C8B-B14F-4D97-AF65-F5344CB8AC3E}">
        <p14:creationId xmlns:p14="http://schemas.microsoft.com/office/powerpoint/2010/main" val="1139566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631829"/>
          </a:xfrm>
        </p:spPr>
        <p:txBody>
          <a:bodyPr>
            <a:normAutofit fontScale="90000"/>
          </a:bodyPr>
          <a:lstStyle/>
          <a:p>
            <a:r>
              <a:rPr lang="en-US" dirty="0"/>
              <a:t>Valuation of Thinly traded / non traded securities</a:t>
            </a:r>
          </a:p>
        </p:txBody>
      </p:sp>
      <p:sp>
        <p:nvSpPr>
          <p:cNvPr id="3" name="Content Placeholder 2"/>
          <p:cNvSpPr>
            <a:spLocks noGrp="1"/>
          </p:cNvSpPr>
          <p:nvPr>
            <p:ph idx="1"/>
          </p:nvPr>
        </p:nvSpPr>
        <p:spPr>
          <a:xfrm>
            <a:off x="198538" y="801633"/>
            <a:ext cx="11861917" cy="5733921"/>
          </a:xfrm>
        </p:spPr>
        <p:txBody>
          <a:bodyPr>
            <a:normAutofit fontScale="92500" lnSpcReduction="10000"/>
          </a:bodyPr>
          <a:lstStyle/>
          <a:p>
            <a:r>
              <a:rPr lang="en-US" dirty="0"/>
              <a:t>When trading in an equity/equity related security (such as convertible debentures, equity warrants, etc.) in a month is both less than Rs. 5 lacs and the total volume is less than 50,000 shares, it shall be considered as a thinly traded security and valued accordingly.</a:t>
            </a:r>
          </a:p>
          <a:p>
            <a:r>
              <a:rPr lang="en-US" dirty="0"/>
              <a:t>For example, if the volume of trade is 100,000 and value is Rs. 400,000, the share does not qualify as thinly traded. Also if the volume traded is 40,000, but the value of trades is Rs. 600,000, the share does not qualify as thinly traded. Further it is clarified that in order to determine whether a security is thinly traded or not, the volumes traded in all </a:t>
            </a:r>
            <a:r>
              <a:rPr lang="en-US" dirty="0" err="1"/>
              <a:t>recognised</a:t>
            </a:r>
            <a:r>
              <a:rPr lang="en-US" dirty="0"/>
              <a:t> stock exchanges in India may be taken into account.</a:t>
            </a:r>
          </a:p>
          <a:p>
            <a:r>
              <a:rPr lang="en-US" dirty="0"/>
              <a:t>A debt security (other than Government Securities) that has a trading volume of less than Rs. 15 crores for a period of thirty days prior to the valuation date shall be considered as a thinly traded security based upon information provided by the stock exchanges on the volume of trading of debt securities”. In order to determine whether a security is thinly traded or not the volumes traded in all </a:t>
            </a:r>
            <a:r>
              <a:rPr lang="en-US" dirty="0" err="1"/>
              <a:t>recognised</a:t>
            </a:r>
            <a:r>
              <a:rPr lang="en-US" dirty="0"/>
              <a:t> stock exchanges in India may be taken into account.</a:t>
            </a:r>
          </a:p>
          <a:p>
            <a:r>
              <a:rPr lang="en-US" dirty="0"/>
              <a:t>In case trading in an equity security is suspended </a:t>
            </a:r>
            <a:r>
              <a:rPr lang="en-US" dirty="0" err="1"/>
              <a:t>upto</a:t>
            </a:r>
            <a:r>
              <a:rPr lang="en-US" dirty="0"/>
              <a:t> 30 days, then the last traded price would be considered for valuation of that security. If an equity security is suspended for more than 30 days, then the Asset Management Company/Trustees will decide the valuation norms to be followed and such norms would be documented and recorded.</a:t>
            </a:r>
          </a:p>
          <a:p>
            <a:r>
              <a:rPr lang="en-US" dirty="0"/>
              <a:t>Where a stock exchange identifies the “thinly traded” securities by applying the above parameters for the preceding calendar month and publishes/provides the required information along with the daily quotations, the same can be used by the scheme. If the share is not listed on the stock exchanges which provide such information, then it will be obligatory on the part of AMC to make its own analysis in line with the above criteria to check whether such securities are thinly traded which would then be valued accordingly.</a:t>
            </a:r>
          </a:p>
        </p:txBody>
      </p:sp>
    </p:spTree>
    <p:extLst>
      <p:ext uri="{BB962C8B-B14F-4D97-AF65-F5344CB8AC3E}">
        <p14:creationId xmlns:p14="http://schemas.microsoft.com/office/powerpoint/2010/main" val="427298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94507"/>
          </a:xfrm>
        </p:spPr>
        <p:txBody>
          <a:bodyPr>
            <a:normAutofit fontScale="90000"/>
          </a:bodyPr>
          <a:lstStyle/>
          <a:p>
            <a:endParaRPr lang="en-US" dirty="0"/>
          </a:p>
        </p:txBody>
      </p:sp>
      <p:sp>
        <p:nvSpPr>
          <p:cNvPr id="3" name="Content Placeholder 2"/>
          <p:cNvSpPr>
            <a:spLocks noGrp="1"/>
          </p:cNvSpPr>
          <p:nvPr>
            <p:ph idx="1"/>
          </p:nvPr>
        </p:nvSpPr>
        <p:spPr>
          <a:xfrm>
            <a:off x="198538" y="801633"/>
            <a:ext cx="11861917" cy="5733921"/>
          </a:xfrm>
        </p:spPr>
        <p:txBody>
          <a:bodyPr>
            <a:normAutofit/>
          </a:bodyPr>
          <a:lstStyle/>
          <a:p>
            <a:r>
              <a:rPr lang="en-US" dirty="0"/>
              <a:t>Non-traded Equity / Equity related securities are those securities when it is not traded on any stock exchange for a period of thirty days prior to the valuation date. Nontraded Equity / Equity related Securities will be fair valued as per procedures determined by the AMC and approved by Trustee of AMC in accordance with the SEBI Regulations and related circulars.</a:t>
            </a:r>
          </a:p>
          <a:p>
            <a:r>
              <a:rPr lang="en-US" dirty="0"/>
              <a:t>Thinly traded/ Non traded securities shall be valued “in good faith” by the AMC on the basis of the valuation principles laid down below: </a:t>
            </a:r>
          </a:p>
          <a:p>
            <a:r>
              <a:rPr lang="en-US" dirty="0"/>
              <a:t> a) Thinly traded /Non-traded equity/equity related securities: Based on the latest available Balance Sheet, net worth shall be calculated as follows: a) Net Worth per share = [share capital reserves (excluding revaluation reserves) – Misc. expenditure and Debit Balance in P&amp;L A/c] Divided by No. of Paid up Shares.</a:t>
            </a:r>
          </a:p>
          <a:p>
            <a:r>
              <a:rPr lang="en-US" dirty="0"/>
              <a:t> b) Average </a:t>
            </a:r>
            <a:r>
              <a:rPr lang="en-US" dirty="0" err="1"/>
              <a:t>capitalisation</a:t>
            </a:r>
            <a:r>
              <a:rPr lang="en-US" dirty="0"/>
              <a:t> rate (P/E ratio) for the industry based upon either BSE or NSE data (which should be followed consistently and changes, if any noted with proper justification thereof)shall be taken and discounted by 75% i.e. only25% of the Industry average P/E shall be taken as </a:t>
            </a:r>
            <a:r>
              <a:rPr lang="en-US" dirty="0" err="1"/>
              <a:t>capitalisation</a:t>
            </a:r>
            <a:r>
              <a:rPr lang="en-US" dirty="0"/>
              <a:t> rate (P/E ratio). Earnings per share of the latest audited annual accounts will be considered for this purpose. </a:t>
            </a:r>
          </a:p>
          <a:p>
            <a:r>
              <a:rPr lang="en-US" dirty="0"/>
              <a:t>c) The value as per the net worth value per share and the capital earning value calculated as above shall be averaged and further discounted by 10% for illiquidity so as to arrive at the fair value per share. </a:t>
            </a:r>
          </a:p>
          <a:p>
            <a:r>
              <a:rPr lang="en-US" dirty="0"/>
              <a:t>d) In case the EPS is negative, EPS value for that year shall be taken as zero for arriving at capitalized earning.</a:t>
            </a:r>
          </a:p>
        </p:txBody>
      </p:sp>
    </p:spTree>
    <p:extLst>
      <p:ext uri="{BB962C8B-B14F-4D97-AF65-F5344CB8AC3E}">
        <p14:creationId xmlns:p14="http://schemas.microsoft.com/office/powerpoint/2010/main" val="280840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847024"/>
          </a:xfrm>
        </p:spPr>
        <p:txBody>
          <a:bodyPr/>
          <a:lstStyle/>
          <a:p>
            <a:r>
              <a:rPr lang="en-US" dirty="0"/>
              <a:t>Net Asset Value</a:t>
            </a:r>
          </a:p>
        </p:txBody>
      </p:sp>
      <p:sp>
        <p:nvSpPr>
          <p:cNvPr id="3" name="Content Placeholder 2"/>
          <p:cNvSpPr>
            <a:spLocks noGrp="1"/>
          </p:cNvSpPr>
          <p:nvPr>
            <p:ph idx="1"/>
          </p:nvPr>
        </p:nvSpPr>
        <p:spPr>
          <a:xfrm>
            <a:off x="198538" y="801633"/>
            <a:ext cx="11861917" cy="5733921"/>
          </a:xfrm>
        </p:spPr>
        <p:txBody>
          <a:bodyPr>
            <a:normAutofit lnSpcReduction="10000"/>
          </a:bodyPr>
          <a:lstStyle/>
          <a:p>
            <a:r>
              <a:rPr lang="en-US" dirty="0"/>
              <a:t>(NAV) represents the per unit/share market value of a particular mutual fund. Net asset value is the price at which an investor can buy mutual fund units from the AMC/fund house and even sell it back to the AMC/fund house. A NAV of a mutual fund it is calculated by dividing the total market value of the mutual fund’s assets, minus the fund’s existing liabilities.</a:t>
            </a:r>
          </a:p>
          <a:p>
            <a:r>
              <a:rPr lang="en-US" dirty="0"/>
              <a:t>The formula of NAV is as follows:</a:t>
            </a:r>
          </a:p>
          <a:p>
            <a:r>
              <a:rPr lang="en-US" i="1" dirty="0"/>
              <a:t>Net asset value = </a:t>
            </a:r>
            <a:r>
              <a:rPr lang="en-US" i="1" u="sng" dirty="0"/>
              <a:t>market value of the mutual fund scheme + other assets – the fund’s existing liabilities</a:t>
            </a:r>
            <a:endParaRPr lang="en-US" dirty="0"/>
          </a:p>
          <a:p>
            <a:r>
              <a:rPr lang="en-US" i="1" dirty="0"/>
              <a:t>                                    (per unit share) Number of outstanding units at the end of the day</a:t>
            </a:r>
          </a:p>
          <a:p>
            <a:r>
              <a:rPr lang="en-US" i="1" dirty="0"/>
              <a:t>It can be also calculated as :</a:t>
            </a:r>
          </a:p>
          <a:p>
            <a:r>
              <a:rPr lang="en-US" dirty="0"/>
              <a:t>NAV = [Assets – (Liabilities + Expenses)] / Number of units outstanding</a:t>
            </a:r>
          </a:p>
          <a:p>
            <a:r>
              <a:rPr lang="en-US" dirty="0"/>
              <a:t>Where the assets include the value of securities and liquid cash. The securities in which the scheme has invested include both equity, debentures, bonds, bills of exchange, commercial paper. It also includes the interest accrued and dividend earned.</a:t>
            </a:r>
          </a:p>
          <a:p>
            <a:r>
              <a:rPr lang="en-US" dirty="0"/>
              <a:t>The liabilities and expenses include the money payable, interest payable, fund management expenses.</a:t>
            </a:r>
          </a:p>
          <a:p>
            <a:r>
              <a:rPr lang="en-US" dirty="0"/>
              <a:t>The net asset value of any given mutual fund is impossible to calculate during the market running hours since this NAV has a tendency to fluctuate every single minute, depending on the scheme’s market performance. Hence, the net asset value of the mutual fund is calculated at the end of the day, and its closing market price is taken into account.</a:t>
            </a:r>
          </a:p>
          <a:p>
            <a:endParaRPr lang="en-US" dirty="0"/>
          </a:p>
        </p:txBody>
      </p:sp>
    </p:spTree>
    <p:extLst>
      <p:ext uri="{BB962C8B-B14F-4D97-AF65-F5344CB8AC3E}">
        <p14:creationId xmlns:p14="http://schemas.microsoft.com/office/powerpoint/2010/main" val="246388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barn(inVertical)">
                                      <p:cBhvr>
                                        <p:cTn id="6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715005"/>
          </a:xfrm>
        </p:spPr>
        <p:txBody>
          <a:bodyPr/>
          <a:lstStyle/>
          <a:p>
            <a:endParaRPr lang="en-US" dirty="0"/>
          </a:p>
        </p:txBody>
      </p:sp>
      <p:sp>
        <p:nvSpPr>
          <p:cNvPr id="3" name="Content Placeholder 2"/>
          <p:cNvSpPr>
            <a:spLocks noGrp="1"/>
          </p:cNvSpPr>
          <p:nvPr>
            <p:ph idx="1"/>
          </p:nvPr>
        </p:nvSpPr>
        <p:spPr>
          <a:xfrm>
            <a:off x="198538" y="801633"/>
            <a:ext cx="11861917" cy="5733921"/>
          </a:xfrm>
        </p:spPr>
        <p:txBody>
          <a:bodyPr>
            <a:normAutofit lnSpcReduction="10000"/>
          </a:bodyPr>
          <a:lstStyle/>
          <a:p>
            <a:r>
              <a:rPr lang="en-US" dirty="0"/>
              <a:t>e) In case where the latest balance sheet of the company is not available within nine months from the close of the year, unless the accounting year is changed, the shares of such companies shall be valued at zero. </a:t>
            </a:r>
          </a:p>
          <a:p>
            <a:r>
              <a:rPr lang="en-US" dirty="0"/>
              <a:t>f) In case an individual security accounts for more than 5% of the total assets of the scheme, an independent valuer shall be appointed for the valuation of the said security.</a:t>
            </a:r>
          </a:p>
          <a:p>
            <a:r>
              <a:rPr lang="en-US" dirty="0"/>
              <a:t>Non Traded /Thinly Traded Debt Securities of </a:t>
            </a:r>
            <a:r>
              <a:rPr lang="en-US" dirty="0" err="1"/>
              <a:t>upto</a:t>
            </a:r>
            <a:r>
              <a:rPr lang="en-US" dirty="0"/>
              <a:t> 182 Days to Maturity : As the money market securities are valued on the basis of amortization (cost plus accrued interest till the beginning of the day plus the difference between the redemption value and the cost spread uniformly over the remaining maturity period of the instruments) the same process should be adopted for non-traded debt securities with residual maturity of </a:t>
            </a:r>
            <a:r>
              <a:rPr lang="en-US" dirty="0" err="1"/>
              <a:t>upto</a:t>
            </a:r>
            <a:r>
              <a:rPr lang="en-US" dirty="0"/>
              <a:t> 182 days, in the absence of any other standard benchmarks in the market.</a:t>
            </a:r>
          </a:p>
          <a:p>
            <a:r>
              <a:rPr lang="en-US" dirty="0"/>
              <a:t>Non Traded/ Thinly Traded Debt Securities of Over 182 Days to Maturity. For the purpose of valuation, all Non Traded Debt Securities would be classified into "Investment grade" and "Non Investment grade" securities based on their credit ratings. The non-investment grade securities would further be classified as "Performing" and "Non Performing" assets </a:t>
            </a:r>
          </a:p>
          <a:p>
            <a:r>
              <a:rPr lang="en-US" dirty="0"/>
              <a:t> All Non Government investment grade debt securities, classified as not traded, shall be valued on yield to maturity basis as described below. </a:t>
            </a:r>
          </a:p>
          <a:p>
            <a:r>
              <a:rPr lang="en-US" dirty="0"/>
              <a:t> All Non Government non investment grade performing debt securities would be valued at a discount of 25% to the face value </a:t>
            </a:r>
          </a:p>
          <a:p>
            <a:r>
              <a:rPr lang="en-US" dirty="0"/>
              <a:t> All Non Government non investment grade non performing debt securities would be valued based on the provisioning norms.</a:t>
            </a:r>
          </a:p>
          <a:p>
            <a:endParaRPr lang="en-US" dirty="0"/>
          </a:p>
          <a:p>
            <a:endParaRPr lang="en-US" dirty="0"/>
          </a:p>
        </p:txBody>
      </p:sp>
    </p:spTree>
    <p:extLst>
      <p:ext uri="{BB962C8B-B14F-4D97-AF65-F5344CB8AC3E}">
        <p14:creationId xmlns:p14="http://schemas.microsoft.com/office/powerpoint/2010/main" val="50264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47854"/>
          </a:xfrm>
        </p:spPr>
        <p:txBody>
          <a:bodyPr>
            <a:normAutofit fontScale="90000"/>
          </a:bodyPr>
          <a:lstStyle/>
          <a:p>
            <a:endParaRPr lang="en-US" dirty="0"/>
          </a:p>
        </p:txBody>
      </p:sp>
      <p:sp>
        <p:nvSpPr>
          <p:cNvPr id="3" name="Content Placeholder 2"/>
          <p:cNvSpPr>
            <a:spLocks noGrp="1"/>
          </p:cNvSpPr>
          <p:nvPr>
            <p:ph idx="1"/>
          </p:nvPr>
        </p:nvSpPr>
        <p:spPr>
          <a:xfrm>
            <a:off x="198538" y="801633"/>
            <a:ext cx="11861917" cy="5733921"/>
          </a:xfrm>
        </p:spPr>
        <p:txBody>
          <a:bodyPr>
            <a:normAutofit fontScale="92500"/>
          </a:bodyPr>
          <a:lstStyle/>
          <a:p>
            <a:r>
              <a:rPr lang="en-US" dirty="0"/>
              <a:t>Valuation of Illiquid Securities :</a:t>
            </a:r>
          </a:p>
          <a:p>
            <a:r>
              <a:rPr lang="en-US" dirty="0"/>
              <a:t> (a) Aggregate value of "illiquid securities" of scheme, which are defined as non-traded, thinly traded and unlisted equity shares, shall not exceed 15% of the total assets of the scheme and any illiquid securities held above 15% of the total assets shall be assigned zero value. Provided that in case any scheme has illiquid securities in excess of 15% of total assets as on September 30, 2000 then such a scheme shall within a period of two years bring down the ratio of illiquid securities within the prescribed limit of 15% in the following time frame: (</a:t>
            </a:r>
            <a:r>
              <a:rPr lang="en-US" dirty="0" err="1"/>
              <a:t>i</a:t>
            </a:r>
            <a:r>
              <a:rPr lang="en-US" dirty="0"/>
              <a:t>) all the illiquid securities above 20% of total assets of the scheme shall be assigned zero value on September 30, 2001. (ii) All the illiquid securities above 15% of total assets of the scheme shall be assigned zero value on September 30, 2002. </a:t>
            </a:r>
          </a:p>
          <a:p>
            <a:r>
              <a:rPr lang="en-US" dirty="0"/>
              <a:t>(b) All funds shall disclose as on March 31 and September 30 the scheme-wise total illiquid securities in value and percentage of the net assets while making disclosures of half yearly portfolios to the unitholders. In the list of investments, an asterisk mark shall also be given against all such investments which are </a:t>
            </a:r>
            <a:r>
              <a:rPr lang="en-US" dirty="0" err="1"/>
              <a:t>recognised</a:t>
            </a:r>
            <a:r>
              <a:rPr lang="en-US" dirty="0"/>
              <a:t> as illiquid securities. </a:t>
            </a:r>
          </a:p>
          <a:p>
            <a:r>
              <a:rPr lang="en-US" dirty="0"/>
              <a:t>(c) Mutual Funds shall not be allowed to transfer illiquid securities among their schemes w.e.f. October 1, 2000.</a:t>
            </a:r>
          </a:p>
          <a:p>
            <a:r>
              <a:rPr lang="en-US" dirty="0"/>
              <a:t> (d) In respect of closed ended funds, for the purposes of valuation of illiquid securities, the limits of 15% and 20% applicable to open-ended funds should be increased to 20% and 25% respectively. </a:t>
            </a:r>
          </a:p>
          <a:p>
            <a:r>
              <a:rPr lang="en-US" dirty="0"/>
              <a:t>(e) Where a scheme has illiquid securities as at September 30, 2001 not exceeding 15% in the case of an open-ended fund and 20% in the case of closed fund, the concessions of giving time period for reducing the illiquid security to the prescribed limits would not be applicable and at all time the excess over 15% or 20% shall be assigned nil value.</a:t>
            </a:r>
          </a:p>
        </p:txBody>
      </p:sp>
    </p:spTree>
    <p:extLst>
      <p:ext uri="{BB962C8B-B14F-4D97-AF65-F5344CB8AC3E}">
        <p14:creationId xmlns:p14="http://schemas.microsoft.com/office/powerpoint/2010/main" val="3527674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85176"/>
          </a:xfrm>
        </p:spPr>
        <p:txBody>
          <a:bodyPr>
            <a:normAutofit fontScale="90000"/>
          </a:bodyPr>
          <a:lstStyle/>
          <a:p>
            <a:r>
              <a:rPr lang="en-US" dirty="0"/>
              <a:t>Dividend stripping restrictions</a:t>
            </a:r>
          </a:p>
        </p:txBody>
      </p:sp>
      <p:sp>
        <p:nvSpPr>
          <p:cNvPr id="3" name="Content Placeholder 2"/>
          <p:cNvSpPr>
            <a:spLocks noGrp="1"/>
          </p:cNvSpPr>
          <p:nvPr>
            <p:ph idx="1"/>
          </p:nvPr>
        </p:nvSpPr>
        <p:spPr>
          <a:xfrm>
            <a:off x="198538" y="801633"/>
            <a:ext cx="11861917" cy="5733921"/>
          </a:xfrm>
        </p:spPr>
        <p:txBody>
          <a:bodyPr>
            <a:normAutofit fontScale="92500"/>
          </a:bodyPr>
          <a:lstStyle/>
          <a:p>
            <a:r>
              <a:rPr lang="en-US" dirty="0"/>
              <a:t>Dividend stripping is not exactly illegal. However, it causes a loss to the exchequer. To address this, section 94 (7) of the Income-Tax Act was introduced. Generally, those shareholders, whose name is included in the register of the company as shareholders on the record date, are entitled to receive dividends declared by the company.</a:t>
            </a:r>
          </a:p>
          <a:p>
            <a:r>
              <a:rPr lang="en-US" dirty="0"/>
              <a:t>The provisions of income tax on dividend stripping are applicable when an investor, who buys securities within the 3 months prior to the record date and sells such securities, within 3 months after such date in case of shares and within 9 months in case of units. In such cases, the capital loss arising to the shareholder to the extent of such dividend income shall be ignored i.e. the loss would not be available for set off against capital gain income.</a:t>
            </a:r>
          </a:p>
          <a:p>
            <a:r>
              <a:rPr lang="en-US" b="1" dirty="0"/>
              <a:t>Example:</a:t>
            </a:r>
            <a:endParaRPr lang="en-US" dirty="0"/>
          </a:p>
          <a:p>
            <a:r>
              <a:rPr lang="en-US" dirty="0" err="1"/>
              <a:t>Mr</a:t>
            </a:r>
            <a:r>
              <a:rPr lang="en-US" dirty="0"/>
              <a:t> A bought 1000 shares of B Co. Ltd. on Mar 2, 2018, for Rs.180/ share.</a:t>
            </a:r>
          </a:p>
          <a:p>
            <a:r>
              <a:rPr lang="en-US" dirty="0"/>
              <a:t>B Co. declared a dividend of Rs.40 that will be payable on Mar 31, 2018. So he earned an income of Rs.40,000.</a:t>
            </a:r>
          </a:p>
          <a:p>
            <a:r>
              <a:rPr lang="en-US" dirty="0"/>
              <a:t>On April 20, 2018, </a:t>
            </a:r>
            <a:r>
              <a:rPr lang="en-US" dirty="0" err="1"/>
              <a:t>Mr</a:t>
            </a:r>
            <a:r>
              <a:rPr lang="en-US" dirty="0"/>
              <a:t> A sold the shares of B Co. Ltd for Rs.120 per share. Thus he made a loss of Rs.60,000.</a:t>
            </a:r>
          </a:p>
          <a:p>
            <a:r>
              <a:rPr lang="en-US" dirty="0"/>
              <a:t>The dividend income is wholly exempt in his hands.</a:t>
            </a:r>
          </a:p>
          <a:p>
            <a:r>
              <a:rPr lang="en-US" dirty="0"/>
              <a:t>Of the short-term capital loss made of Rs. Rs.60,000, as per Section 94(7), Rs 40,000 would be disallowed and he can claim a loss only to the extent of Rs 20,000.</a:t>
            </a:r>
          </a:p>
          <a:p>
            <a:r>
              <a:rPr lang="en-US" dirty="0"/>
              <a:t>If in the above example, had Mr. A sold the shares at Rs 160, his capital loss would be lesser than the dividend received. And accordingly, no loss would be available for set off. On the other hand, if he makes a profit, his entire dividend will stand as exempted and the amount of capital gain will be subject to capital gains tax.</a:t>
            </a:r>
          </a:p>
          <a:p>
            <a:endParaRPr lang="en-US" dirty="0"/>
          </a:p>
        </p:txBody>
      </p:sp>
    </p:spTree>
    <p:extLst>
      <p:ext uri="{BB962C8B-B14F-4D97-AF65-F5344CB8AC3E}">
        <p14:creationId xmlns:p14="http://schemas.microsoft.com/office/powerpoint/2010/main" val="233554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
                                            <p:txEl>
                                              <p:pRg st="8" end="8"/>
                                            </p:txEl>
                                          </p:spTgt>
                                        </p:tgtEl>
                                        <p:attrNameLst>
                                          <p:attrName>style.visibility</p:attrName>
                                        </p:attrNameLst>
                                      </p:cBhvr>
                                      <p:to>
                                        <p:strVal val="visible"/>
                                      </p:to>
                                    </p:set>
                                    <p:animEffect transition="in" filter="fade">
                                      <p:cBhvr>
                                        <p:cTn id="69" dur="1000"/>
                                        <p:tgtEl>
                                          <p:spTgt spid="3">
                                            <p:txEl>
                                              <p:pRg st="8" end="8"/>
                                            </p:txEl>
                                          </p:spTgt>
                                        </p:tgtEl>
                                      </p:cBhvr>
                                    </p:animEffect>
                                    <p:anim calcmode="lin" valueType="num">
                                      <p:cBhvr>
                                        <p:cTn id="7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85176"/>
          </a:xfrm>
        </p:spPr>
        <p:txBody>
          <a:bodyPr>
            <a:normAutofit fontScale="90000"/>
          </a:bodyPr>
          <a:lstStyle/>
          <a:p>
            <a:endParaRPr lang="en-US" dirty="0"/>
          </a:p>
        </p:txBody>
      </p:sp>
      <p:sp>
        <p:nvSpPr>
          <p:cNvPr id="3" name="Content Placeholder 2"/>
          <p:cNvSpPr>
            <a:spLocks noGrp="1"/>
          </p:cNvSpPr>
          <p:nvPr>
            <p:ph idx="1"/>
          </p:nvPr>
        </p:nvSpPr>
        <p:spPr>
          <a:xfrm>
            <a:off x="198538" y="801633"/>
            <a:ext cx="11861917" cy="5733921"/>
          </a:xfrm>
        </p:spPr>
        <p:txBody>
          <a:bodyPr>
            <a:normAutofit/>
          </a:bodyPr>
          <a:lstStyle/>
          <a:p>
            <a:endParaRPr lang="en-US" dirty="0"/>
          </a:p>
        </p:txBody>
      </p:sp>
    </p:spTree>
    <p:extLst>
      <p:ext uri="{BB962C8B-B14F-4D97-AF65-F5344CB8AC3E}">
        <p14:creationId xmlns:p14="http://schemas.microsoft.com/office/powerpoint/2010/main" val="184396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nodePh="1">
                                  <p:stCondLst>
                                    <p:cond delay="0"/>
                                  </p:stCondLst>
                                  <p:endCondLst>
                                    <p:cond evt="begin" delay="0">
                                      <p:tn val="11"/>
                                    </p:cond>
                                  </p:end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05244"/>
            <a:ext cx="10515600" cy="741780"/>
          </a:xfrm>
        </p:spPr>
        <p:txBody>
          <a:bodyPr/>
          <a:lstStyle/>
          <a:p>
            <a:endParaRPr lang="en-US" dirty="0"/>
          </a:p>
        </p:txBody>
      </p:sp>
      <p:sp>
        <p:nvSpPr>
          <p:cNvPr id="3" name="Content Placeholder 2"/>
          <p:cNvSpPr>
            <a:spLocks noGrp="1"/>
          </p:cNvSpPr>
          <p:nvPr>
            <p:ph idx="1"/>
          </p:nvPr>
        </p:nvSpPr>
        <p:spPr>
          <a:xfrm>
            <a:off x="192505" y="1045978"/>
            <a:ext cx="11781322" cy="5595453"/>
          </a:xfrm>
        </p:spPr>
        <p:txBody>
          <a:bodyPr>
            <a:normAutofit/>
          </a:bodyPr>
          <a:lstStyle/>
          <a:p>
            <a:r>
              <a:rPr lang="en-US" dirty="0"/>
              <a:t>A higher NAV indicates one can buy fewer units for the same price than one can buy from a scheme with a lower NAV. As an illustrative example, let’s assume an investor chooses to invest ₹1,00,000 in two separate schemes A and B. Scheme A has a net asset value of ₹10, while scheme B has a NAV of ₹50, and both schemes return 10% per month. Though Scheme A appears cheaper as 10,000 units can be acquired while only 2000 of scheme B’s units can be acquired for the same price, but it’s not the case. Let’s see how.</a:t>
            </a:r>
          </a:p>
          <a:p>
            <a:r>
              <a:rPr lang="en-US" dirty="0"/>
              <a:t>Every month, due to the 10% return, the NAV increases. Next month, A’s NAV is ₹11 and B’s is ₹55. In both cases, the value of oner ₹1,00,000 investment has grown to ₹1,10,000 in one month. Hence, high or low NAV is not related to the returns one can generate from a mutual fund scheme. As long as the schemes deliver the same returns the difference in their NAV is not significant. The difference between schemes A and B is that the investor gets more units in the first case than in the latter case.</a:t>
            </a:r>
          </a:p>
          <a:p>
            <a:endParaRPr lang="en-US" dirty="0"/>
          </a:p>
        </p:txBody>
      </p:sp>
    </p:spTree>
    <p:extLst>
      <p:ext uri="{BB962C8B-B14F-4D97-AF65-F5344CB8AC3E}">
        <p14:creationId xmlns:p14="http://schemas.microsoft.com/office/powerpoint/2010/main" val="479351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05244"/>
            <a:ext cx="10515600" cy="741780"/>
          </a:xfrm>
        </p:spPr>
        <p:txBody>
          <a:bodyPr/>
          <a:lstStyle/>
          <a:p>
            <a:r>
              <a:rPr lang="en-US" dirty="0"/>
              <a:t>Pricing</a:t>
            </a:r>
          </a:p>
        </p:txBody>
      </p:sp>
      <p:sp>
        <p:nvSpPr>
          <p:cNvPr id="3" name="Content Placeholder 2"/>
          <p:cNvSpPr>
            <a:spLocks noGrp="1"/>
          </p:cNvSpPr>
          <p:nvPr>
            <p:ph idx="1"/>
          </p:nvPr>
        </p:nvSpPr>
        <p:spPr>
          <a:xfrm>
            <a:off x="192505" y="1045978"/>
            <a:ext cx="11781322" cy="5595453"/>
          </a:xfrm>
        </p:spPr>
        <p:txBody>
          <a:bodyPr>
            <a:normAutofit/>
          </a:bodyPr>
          <a:lstStyle/>
          <a:p>
            <a:r>
              <a:rPr lang="en-US" dirty="0"/>
              <a:t>A mutual fund unit does not represent ownership of any specific security like stocks or bonds. It denotes a collection of all the elements within a fund in precisely the proportion in which it has been constructed at large.</a:t>
            </a:r>
          </a:p>
          <a:p>
            <a:r>
              <a:rPr lang="en-US" dirty="0"/>
              <a:t>Example : Fund ABC comprises 10% of stock A, 20% of stock B, 20% of government bonds, 20% of corporate bonds, 5% in stock C, 10% in stock D, 10% in cash derivatives, and 5% in treasury bills. So, a unit of this mutual fund will represent the ownership of all these securities precisely in this percentage.</a:t>
            </a:r>
          </a:p>
          <a:p>
            <a:r>
              <a:rPr lang="en-US" dirty="0"/>
              <a:t>The fund manager of ABC commits Rs.10 lakh in stock A, Rs.20 lakh of stock B, Rs.20 lakh of corporate bonds, Rs.20 lakh of government bonds, Rs.5 lakh of stock C, Rs.10 lakh of stock D, Rs.10 lakh of cash derivatives, and Rs.5 lakh of treasury bills. The MF also carries a liability of Rs.10 lakh.</a:t>
            </a:r>
          </a:p>
          <a:p>
            <a:r>
              <a:rPr lang="en-US" dirty="0"/>
              <a:t>Therefore, ABC fund’s total value stands at – Rs. (10 + 20 + 20 + 20 + 5 + 10 + 10 + 5 – 10) lakh, or, Rs. 90 lakh. Now, let’s assume that at the end of 22nd June 2020, the number of unit-holders stood at 1 lakh. Ergo, NAV of ABC fund is equal to Rs.(90,00,000 / 1,00,000) or Rs.90</a:t>
            </a:r>
          </a:p>
          <a:p>
            <a:r>
              <a:rPr lang="en-US" dirty="0"/>
              <a:t>At the end of 22nd June 2020, ABC’s NAV is Rs.90. Mr. Ashok puts in an order of Rs.9000 on 23rd June. By the listed NAV, Mr. Ashok should be able to procure 100 mutual fund units of ABC. However, at the end of 23rd June, the price increased to Rs.92. Therefore, if Mr. Ashok invests Rs.9000, he will be acquiring 97.8 units of ABC fund and not 100.</a:t>
            </a:r>
            <a:br>
              <a:rPr lang="en-US" dirty="0"/>
            </a:br>
            <a:endParaRPr lang="en-US" dirty="0"/>
          </a:p>
        </p:txBody>
      </p:sp>
    </p:spTree>
    <p:extLst>
      <p:ext uri="{BB962C8B-B14F-4D97-AF65-F5344CB8AC3E}">
        <p14:creationId xmlns:p14="http://schemas.microsoft.com/office/powerpoint/2010/main" val="32452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1" end="1"/>
                                            </p:txEl>
                                          </p:spTgt>
                                        </p:tgtEl>
                                        <p:attrNameLst>
                                          <p:attrName>style.visibility</p:attrName>
                                        </p:attrNameLst>
                                      </p:cBhvr>
                                      <p:to>
                                        <p:strVal val="visible"/>
                                      </p:to>
                                    </p:set>
                                    <p:anim calcmode="lin" valueType="num">
                                      <p:cBhvr additive="base">
                                        <p:cTn id="3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05244"/>
            <a:ext cx="10515600" cy="741780"/>
          </a:xfrm>
        </p:spPr>
        <p:txBody>
          <a:bodyPr/>
          <a:lstStyle/>
          <a:p>
            <a:endParaRPr lang="en-US" dirty="0"/>
          </a:p>
        </p:txBody>
      </p:sp>
      <p:sp>
        <p:nvSpPr>
          <p:cNvPr id="3" name="Content Placeholder 2"/>
          <p:cNvSpPr>
            <a:spLocks noGrp="1"/>
          </p:cNvSpPr>
          <p:nvPr>
            <p:ph idx="1"/>
          </p:nvPr>
        </p:nvSpPr>
        <p:spPr>
          <a:xfrm>
            <a:off x="192505" y="1045978"/>
            <a:ext cx="11781322" cy="5595453"/>
          </a:xfrm>
        </p:spPr>
        <p:txBody>
          <a:bodyPr>
            <a:normAutofit/>
          </a:bodyPr>
          <a:lstStyle/>
          <a:p>
            <a:r>
              <a:rPr lang="en-US" b="1" dirty="0"/>
              <a:t>Fair value pricing</a:t>
            </a:r>
            <a:r>
              <a:rPr lang="en-US" dirty="0"/>
              <a:t> is the process by which fund managers estimate the value of a security within a fund where a current price isn’t readily available. Fund managers may act in good faith to determine the fair market value of a security if they feel it more accurately reflects its current value. </a:t>
            </a:r>
          </a:p>
          <a:p>
            <a:r>
              <a:rPr lang="en-US" dirty="0"/>
              <a:t>Situations that warrant FMV calculations :</a:t>
            </a:r>
          </a:p>
          <a:p>
            <a:r>
              <a:rPr lang="en-US" b="1" dirty="0"/>
              <a:t>Significant world and market events –</a:t>
            </a:r>
            <a:r>
              <a:rPr lang="en-US" dirty="0"/>
              <a:t> Events occurring all around the world can potentially interrupt the normal trading environment. The 9/11 attacks on the World Trade Center are a good example of this. </a:t>
            </a:r>
          </a:p>
          <a:p>
            <a:r>
              <a:rPr lang="en-US" b="1" dirty="0"/>
              <a:t>Hard-to-value securities –</a:t>
            </a:r>
            <a:r>
              <a:rPr lang="en-US" dirty="0"/>
              <a:t> Some securities trade very infrequently. This can make it difficult to obtain current pricing when no recent trade data is available. Fair value pricing can establish a more reasonable estimate of the current value.</a:t>
            </a:r>
          </a:p>
          <a:p>
            <a:r>
              <a:rPr lang="en-US" b="1" dirty="0"/>
              <a:t>Investments in private companies –</a:t>
            </a:r>
            <a:r>
              <a:rPr lang="en-US" dirty="0"/>
              <a:t> Companies that don’t trade publicly present challenges in establishing fair value. While establishing an accurate price may be difficult, fair value pricing can help put a sensible estimate on the investment.</a:t>
            </a:r>
          </a:p>
          <a:p>
            <a:r>
              <a:rPr lang="en-US" b="1" dirty="0"/>
              <a:t>Technical glitches on the exchanges –</a:t>
            </a:r>
            <a:r>
              <a:rPr lang="en-US" dirty="0"/>
              <a:t> Technical issues sometimes interrupt trading in single securities or an entire exchange. </a:t>
            </a:r>
          </a:p>
          <a:p>
            <a:endParaRPr lang="en-US" dirty="0"/>
          </a:p>
          <a:p>
            <a:endParaRPr lang="en-US" dirty="0"/>
          </a:p>
        </p:txBody>
      </p:sp>
    </p:spTree>
    <p:extLst>
      <p:ext uri="{BB962C8B-B14F-4D97-AF65-F5344CB8AC3E}">
        <p14:creationId xmlns:p14="http://schemas.microsoft.com/office/powerpoint/2010/main" val="132729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847024"/>
          </a:xfrm>
        </p:spPr>
        <p:txBody>
          <a:bodyPr/>
          <a:lstStyle/>
          <a:p>
            <a:r>
              <a:rPr lang="en-US" dirty="0"/>
              <a:t>Factors affecting NAV</a:t>
            </a:r>
          </a:p>
        </p:txBody>
      </p:sp>
      <p:sp>
        <p:nvSpPr>
          <p:cNvPr id="3" name="Content Placeholder 2"/>
          <p:cNvSpPr>
            <a:spLocks noGrp="1"/>
          </p:cNvSpPr>
          <p:nvPr>
            <p:ph idx="1"/>
          </p:nvPr>
        </p:nvSpPr>
        <p:spPr>
          <a:xfrm>
            <a:off x="198538" y="801633"/>
            <a:ext cx="11861917" cy="5733921"/>
          </a:xfrm>
        </p:spPr>
        <p:txBody>
          <a:bodyPr>
            <a:normAutofit fontScale="92500" lnSpcReduction="10000"/>
          </a:bodyPr>
          <a:lstStyle/>
          <a:p>
            <a:r>
              <a:rPr lang="en-US" b="1" dirty="0"/>
              <a:t>The profits earned or losses booked from the underlying investments </a:t>
            </a:r>
            <a:r>
              <a:rPr lang="en-US" dirty="0"/>
              <a:t>When the underlying investments in a Mutual Fund book profits, the NAV of the Mutual Fund rises. In case the market falls and the fund’s underlying investment losses get booked, the fund NAV falls. NAV changes occur when Mutual Fund managers actually realize profits or losses.</a:t>
            </a:r>
          </a:p>
          <a:p>
            <a:r>
              <a:rPr lang="en-US" b="1" dirty="0"/>
              <a:t>The Mutual Fund’s expenses. </a:t>
            </a:r>
            <a:r>
              <a:rPr lang="en-US" dirty="0"/>
              <a:t>Mutual Funds get managed by professional asset managers for a yearly fee. These fees are referred to as “Management Fees” and get deducted from the NAV of the Mutual Fund. Management expenses reduce the NAV of a Mutual Fund and SIP Plan.</a:t>
            </a:r>
          </a:p>
          <a:p>
            <a:r>
              <a:rPr lang="en-US" b="1" dirty="0"/>
              <a:t>The type of the Mutual Fund- Direct or Regular Mutual Fund. </a:t>
            </a:r>
            <a:r>
              <a:rPr lang="en-US" dirty="0"/>
              <a:t>A Regular Mutual Fund has a higher Net Asset Value compared to a Direct Mutual Fund. Regular Mutual Funds include extra fees payable to brokers and intermediaries who offer one the Mutual Fund. Brokers and intermediaries also give one financial advice and assist one with service-related issues. Direct Mutual Funds are bought by one, usually online. If one are comfortable investing on oner own, one can buy Direct Mutual Funds instead of Regular Mutual Funds. This way, one can enjoy a higher NAV and also save on charges.</a:t>
            </a:r>
          </a:p>
          <a:p>
            <a:r>
              <a:rPr lang="en-US" b="1" dirty="0"/>
              <a:t>Dividend Pay-outs </a:t>
            </a:r>
            <a:r>
              <a:rPr lang="en-US" dirty="0"/>
              <a:t>When a Mutual Fund pays out a dividend, the NAV of the fund reduces. Mutual Fund dividends work on a redemption basis. The amount of reduction in the NAV is directly proportional to the percentage of dividend paid out. When one invest in a Mutual Fund Scheme, one can choose to opt for either the growth or the dividend schemes.</a:t>
            </a:r>
          </a:p>
          <a:p>
            <a:r>
              <a:rPr lang="en-US" b="1" dirty="0"/>
              <a:t>Investor Entry or Exit </a:t>
            </a:r>
            <a:r>
              <a:rPr lang="en-US" dirty="0"/>
              <a:t>If investors book their profits and exit the fund at a high NAV, the NAV drops for the existing investors. The reverse is also true. When new investors enter the fund at low NAVs, the fund’s NAV decreases further for the existing investors. The NAV decreases as the number of units has now increased.</a:t>
            </a:r>
          </a:p>
          <a:p>
            <a:endParaRPr lang="en-US" dirty="0"/>
          </a:p>
        </p:txBody>
      </p:sp>
    </p:spTree>
    <p:extLst>
      <p:ext uri="{BB962C8B-B14F-4D97-AF65-F5344CB8AC3E}">
        <p14:creationId xmlns:p14="http://schemas.microsoft.com/office/powerpoint/2010/main" val="1632648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100481" cy="622499"/>
          </a:xfrm>
        </p:spPr>
        <p:txBody>
          <a:bodyPr>
            <a:normAutofit fontScale="90000"/>
          </a:bodyPr>
          <a:lstStyle/>
          <a:p>
            <a:r>
              <a:rPr lang="en-US" b="1" dirty="0"/>
              <a:t>Types of Expenses and Fees</a:t>
            </a:r>
            <a:br>
              <a:rPr lang="en-US" dirty="0"/>
            </a:br>
            <a:endParaRPr lang="en-US" dirty="0"/>
          </a:p>
        </p:txBody>
      </p:sp>
      <p:sp>
        <p:nvSpPr>
          <p:cNvPr id="3" name="Content Placeholder 2"/>
          <p:cNvSpPr>
            <a:spLocks noGrp="1"/>
          </p:cNvSpPr>
          <p:nvPr>
            <p:ph idx="1"/>
          </p:nvPr>
        </p:nvSpPr>
        <p:spPr>
          <a:xfrm>
            <a:off x="198538" y="801633"/>
            <a:ext cx="11861917" cy="5733921"/>
          </a:xfrm>
        </p:spPr>
        <p:txBody>
          <a:bodyPr>
            <a:normAutofit lnSpcReduction="10000"/>
          </a:bodyPr>
          <a:lstStyle/>
          <a:p>
            <a:pPr fontAlgn="base"/>
            <a:r>
              <a:rPr lang="en-US" dirty="0"/>
              <a:t>It is important to understand the types of fees and expenses associated with oner investments, so that to know how reasonable the services one receive. With mutual funds, fees pay for professional management, account recordkeeping and investment advice, and other basic services to run the mutual fund.  Some fees are paid from the fund’s assets, some are paid directly by the investor, and some are deducted only for certain services or circumstances. Before choosing an investment, read the prospectus which outlines the fees and expenses associated with it.</a:t>
            </a:r>
          </a:p>
          <a:p>
            <a:pPr fontAlgn="base"/>
            <a:r>
              <a:rPr lang="en-US" b="1" dirty="0"/>
              <a:t>Operating Expenses</a:t>
            </a:r>
            <a:endParaRPr lang="en-US" dirty="0"/>
          </a:p>
          <a:p>
            <a:pPr fontAlgn="base"/>
            <a:r>
              <a:rPr lang="en-US" dirty="0"/>
              <a:t>These expenses are paid from a mutual fund’s assets. There are three types of operating expenses.</a:t>
            </a:r>
          </a:p>
          <a:p>
            <a:pPr fontAlgn="base"/>
            <a:r>
              <a:rPr lang="en-US" b="1" dirty="0"/>
              <a:t>Management Fees</a:t>
            </a:r>
            <a:r>
              <a:rPr lang="en-US" dirty="0"/>
              <a:t> cover the costs to manage the investment portfolio and administrative expenses, and all funds have these charges. Fees usually range from 0.5% to 1% of the fund's total asset value and are often higher for specialized funds. They are reflected in the fund’s share price and are not directly charged to the investor.</a:t>
            </a:r>
          </a:p>
          <a:p>
            <a:pPr fontAlgn="base"/>
            <a:r>
              <a:rPr lang="en-US" b="1" dirty="0"/>
              <a:t>Other Expenses</a:t>
            </a:r>
            <a:r>
              <a:rPr lang="en-US" dirty="0"/>
              <a:t> include legal, accounting, custodial and record keeping expenses.</a:t>
            </a:r>
          </a:p>
          <a:p>
            <a:pPr fontAlgn="base"/>
            <a:r>
              <a:rPr lang="en-US" b="1" dirty="0"/>
              <a:t>Distribution Fees</a:t>
            </a:r>
            <a:r>
              <a:rPr lang="en-US" dirty="0"/>
              <a:t>, must not exceed 0.25% of assets.</a:t>
            </a:r>
          </a:p>
          <a:p>
            <a:pPr fontAlgn="base"/>
            <a:r>
              <a:rPr lang="en-US" b="1" dirty="0"/>
              <a:t>ETFs</a:t>
            </a:r>
            <a:r>
              <a:rPr lang="en-US" dirty="0"/>
              <a:t>, Exchange-traded funds are similar to mutual funds except they trade like stocks. ETFs can be relatively inexpensive, but there are costs involved such as commissions to trade them, operating expenses while holding them, and changes in discounts and premiums to the fund’s net asset value (NAV).</a:t>
            </a:r>
          </a:p>
          <a:p>
            <a:pPr fontAlgn="base"/>
            <a:r>
              <a:rPr lang="en-US" dirty="0"/>
              <a:t> </a:t>
            </a:r>
          </a:p>
        </p:txBody>
      </p:sp>
    </p:spTree>
    <p:extLst>
      <p:ext uri="{BB962C8B-B14F-4D97-AF65-F5344CB8AC3E}">
        <p14:creationId xmlns:p14="http://schemas.microsoft.com/office/powerpoint/2010/main" val="4049632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19862"/>
          </a:xfrm>
        </p:spPr>
        <p:txBody>
          <a:bodyPr>
            <a:normAutofit fontScale="90000"/>
          </a:bodyPr>
          <a:lstStyle/>
          <a:p>
            <a:endParaRPr lang="en-US" dirty="0"/>
          </a:p>
        </p:txBody>
      </p:sp>
      <p:sp>
        <p:nvSpPr>
          <p:cNvPr id="3" name="Content Placeholder 2"/>
          <p:cNvSpPr>
            <a:spLocks noGrp="1"/>
          </p:cNvSpPr>
          <p:nvPr>
            <p:ph idx="1"/>
          </p:nvPr>
        </p:nvSpPr>
        <p:spPr>
          <a:xfrm>
            <a:off x="198538" y="801633"/>
            <a:ext cx="11861917" cy="5733921"/>
          </a:xfrm>
        </p:spPr>
        <p:txBody>
          <a:bodyPr>
            <a:normAutofit/>
          </a:bodyPr>
          <a:lstStyle/>
          <a:p>
            <a:pPr fontAlgn="base"/>
            <a:r>
              <a:rPr lang="en-US" b="1" dirty="0"/>
              <a:t>Expense Ratio</a:t>
            </a:r>
            <a:endParaRPr lang="en-US" dirty="0"/>
          </a:p>
          <a:p>
            <a:pPr fontAlgn="base"/>
            <a:r>
              <a:rPr lang="en-US" dirty="0"/>
              <a:t>Every fund has an expense ratio, which shows how much of a fund’s assets are used for expenses. Shown as a percentage of assets deducted annually for expenses, this is an important barometer of what one will be paying and how that might affect one’s earnings. One will find the expense ratio listed in the fund’s prospectus. Naturally, the goal would be to look for a fund with a low expense ratio, but keep in mind that certain funds have expense ratios that reflect costs to operate a certain type of fund, its size or objectives.</a:t>
            </a:r>
          </a:p>
          <a:p>
            <a:pPr fontAlgn="base"/>
            <a:r>
              <a:rPr lang="en-US" dirty="0"/>
              <a:t>Some fees, called shareholder fees and transaction fees are paid directly by the investor and not reflected in an expense ratio.</a:t>
            </a:r>
          </a:p>
          <a:p>
            <a:pPr fontAlgn="base"/>
            <a:r>
              <a:rPr lang="en-US" b="1" dirty="0"/>
              <a:t>Shareholder Fees </a:t>
            </a:r>
            <a:endParaRPr lang="en-US" dirty="0"/>
          </a:p>
          <a:p>
            <a:pPr fontAlgn="base"/>
            <a:r>
              <a:rPr lang="en-US" b="1" dirty="0"/>
              <a:t>Sales charges</a:t>
            </a:r>
            <a:r>
              <a:rPr lang="en-US" dirty="0"/>
              <a:t>, or “loads” pay for the services brokers and advisors provide their clients and are associated with “load funds”.</a:t>
            </a:r>
          </a:p>
          <a:p>
            <a:pPr fontAlgn="base"/>
            <a:r>
              <a:rPr lang="en-US" b="1" dirty="0"/>
              <a:t>Account fees</a:t>
            </a:r>
            <a:r>
              <a:rPr lang="en-US" dirty="0"/>
              <a:t> may include purchase fees, redemption fees, or exchange fees. An account fee may be charged for maintenance for the account, especially when it falls below a certain dollar amount.</a:t>
            </a:r>
          </a:p>
          <a:p>
            <a:pPr fontAlgn="base"/>
            <a:r>
              <a:rPr lang="en-US" b="1" dirty="0"/>
              <a:t>Sales Charges and Share Classes</a:t>
            </a:r>
            <a:endParaRPr lang="en-US" dirty="0"/>
          </a:p>
          <a:p>
            <a:pPr fontAlgn="base"/>
            <a:r>
              <a:rPr lang="en-US" dirty="0"/>
              <a:t>Different types of funds, or share classes, have different costs, often based on the services bundled with the fund. Sales fees compensate an investment advisor for the advice they provide a client. </a:t>
            </a:r>
          </a:p>
          <a:p>
            <a:endParaRPr lang="en-US" dirty="0"/>
          </a:p>
        </p:txBody>
      </p:sp>
    </p:spTree>
    <p:extLst>
      <p:ext uri="{BB962C8B-B14F-4D97-AF65-F5344CB8AC3E}">
        <p14:creationId xmlns:p14="http://schemas.microsoft.com/office/powerpoint/2010/main" val="2901705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86628"/>
            <a:ext cx="9953600" cy="585176"/>
          </a:xfrm>
        </p:spPr>
        <p:txBody>
          <a:bodyPr>
            <a:normAutofit fontScale="90000"/>
          </a:bodyPr>
          <a:lstStyle/>
          <a:p>
            <a:endParaRPr lang="en-US" dirty="0"/>
          </a:p>
        </p:txBody>
      </p:sp>
      <p:sp>
        <p:nvSpPr>
          <p:cNvPr id="3" name="Content Placeholder 2"/>
          <p:cNvSpPr>
            <a:spLocks noGrp="1"/>
          </p:cNvSpPr>
          <p:nvPr>
            <p:ph idx="1"/>
          </p:nvPr>
        </p:nvSpPr>
        <p:spPr>
          <a:xfrm>
            <a:off x="198538" y="801633"/>
            <a:ext cx="11861917" cy="5733921"/>
          </a:xfrm>
        </p:spPr>
        <p:txBody>
          <a:bodyPr>
            <a:normAutofit/>
          </a:bodyPr>
          <a:lstStyle/>
          <a:p>
            <a:pPr fontAlgn="base"/>
            <a:r>
              <a:rPr lang="en-US" b="1" dirty="0"/>
              <a:t>No-load funds : </a:t>
            </a:r>
            <a:r>
              <a:rPr lang="en-US" dirty="0"/>
              <a:t>No-load funds are offered for sale without sales fees, or sales loads. This class of fund is sold directly to individual investors and generally does not include investment advice.  Note: for a fund to be called "no-load" its 12b-1 fee must not exceed 0.25% of assets.</a:t>
            </a:r>
          </a:p>
          <a:p>
            <a:pPr fontAlgn="base"/>
            <a:r>
              <a:rPr lang="en-US" b="1" dirty="0"/>
              <a:t>A Shares : </a:t>
            </a:r>
            <a:r>
              <a:rPr lang="en-US" dirty="0"/>
              <a:t>These front-end load funds are offered through brokers, include advice and are sold with a sales charge, usually 3-6%, which is deducted from oner initial investment. (The maximum sales load is typically 8.5%). This fee typically goes to the broker selling the fund. These shares can also  include a 12b-1, usually 0.25%, deducted from the fund's assets each year.</a:t>
            </a:r>
          </a:p>
          <a:p>
            <a:pPr fontAlgn="base"/>
            <a:r>
              <a:rPr lang="en-US" b="1" dirty="0"/>
              <a:t>B Shares : </a:t>
            </a:r>
            <a:r>
              <a:rPr lang="en-US" dirty="0"/>
              <a:t>These back-end load funds are sold without a sales charge, but they include advice and carry a redemption fee, which declines every year until it disappears, usually after six years. This load is called a CDSC or contingent deferred sales charge and it goes to the broker selling the fund. If an investor holds a fund longer than the specified time, say 6 years, it disappears. B shares can also carry a 12b-1 distribution fee which is typically higher than the 12b-1 fee of A shares.</a:t>
            </a:r>
          </a:p>
          <a:p>
            <a:pPr fontAlgn="base"/>
            <a:r>
              <a:rPr lang="en-US" b="1" dirty="0"/>
              <a:t>C Shares : </a:t>
            </a:r>
            <a:r>
              <a:rPr lang="en-US" dirty="0"/>
              <a:t>These "level-load" shares include advice, but no sales charge at purchase. They may have a small 1% redemption fee in effect for the first year of ownership, or other specified time period. They can carry a 12b-1 distribution fee, which one pay for as long as one hold the fund.</a:t>
            </a:r>
          </a:p>
          <a:p>
            <a:endParaRPr lang="en-US" dirty="0"/>
          </a:p>
        </p:txBody>
      </p:sp>
    </p:spTree>
    <p:extLst>
      <p:ext uri="{BB962C8B-B14F-4D97-AF65-F5344CB8AC3E}">
        <p14:creationId xmlns:p14="http://schemas.microsoft.com/office/powerpoint/2010/main" val="199928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252</TotalTime>
  <Words>5702</Words>
  <Application>Microsoft Office PowerPoint</Application>
  <PresentationFormat>Widescreen</PresentationFormat>
  <Paragraphs>145</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helvetica</vt:lpstr>
      <vt:lpstr>Trebuchet MS</vt:lpstr>
      <vt:lpstr>Wingdings 3</vt:lpstr>
      <vt:lpstr>Facet</vt:lpstr>
      <vt:lpstr>Accounting and Taxation of Mutual Funds</vt:lpstr>
      <vt:lpstr>Net Asset Value</vt:lpstr>
      <vt:lpstr>PowerPoint Presentation</vt:lpstr>
      <vt:lpstr>Pricing</vt:lpstr>
      <vt:lpstr>PowerPoint Presentation</vt:lpstr>
      <vt:lpstr>Factors affecting NAV</vt:lpstr>
      <vt:lpstr>Types of Expenses and Fees </vt:lpstr>
      <vt:lpstr>PowerPoint Presentation</vt:lpstr>
      <vt:lpstr>PowerPoint Presentation</vt:lpstr>
      <vt:lpstr>PowerPoint Presentation</vt:lpstr>
      <vt:lpstr>PowerPoint Presentation</vt:lpstr>
      <vt:lpstr>PowerPoint Presentation</vt:lpstr>
      <vt:lpstr>MF GUIDELINES on Accounting</vt:lpstr>
      <vt:lpstr>PowerPoint Presentation</vt:lpstr>
      <vt:lpstr>Taxation norms</vt:lpstr>
      <vt:lpstr>PowerPoint Presentation</vt:lpstr>
      <vt:lpstr>PowerPoint Presentation</vt:lpstr>
      <vt:lpstr>Valuation of Thinly traded / non traded securities</vt:lpstr>
      <vt:lpstr>PowerPoint Presentation</vt:lpstr>
      <vt:lpstr>PowerPoint Presentation</vt:lpstr>
      <vt:lpstr>PowerPoint Presentation</vt:lpstr>
      <vt:lpstr>Dividend stripping restrictions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 and Taxation of Mutual Funds</dc:title>
  <dc:creator>Dell Ins3501</dc:creator>
  <cp:lastModifiedBy>Dell Ins3501</cp:lastModifiedBy>
  <cp:revision>5</cp:revision>
  <dcterms:created xsi:type="dcterms:W3CDTF">2022-02-20T17:02:57Z</dcterms:created>
  <dcterms:modified xsi:type="dcterms:W3CDTF">2022-03-16T04:58:48Z</dcterms:modified>
</cp:coreProperties>
</file>