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5"/>
  </p:notesMasterIdLst>
  <p:sldIdLst>
    <p:sldId id="257" r:id="rId2"/>
    <p:sldId id="258" r:id="rId3"/>
    <p:sldId id="259" r:id="rId4"/>
    <p:sldId id="260" r:id="rId5"/>
    <p:sldId id="261" r:id="rId6"/>
    <p:sldId id="262" r:id="rId7"/>
    <p:sldId id="263" r:id="rId8"/>
    <p:sldId id="264" r:id="rId9"/>
    <p:sldId id="277" r:id="rId10"/>
    <p:sldId id="270" r:id="rId11"/>
    <p:sldId id="265" r:id="rId12"/>
    <p:sldId id="266" r:id="rId13"/>
    <p:sldId id="267" r:id="rId14"/>
    <p:sldId id="268" r:id="rId15"/>
    <p:sldId id="269" r:id="rId16"/>
    <p:sldId id="271" r:id="rId17"/>
    <p:sldId id="272" r:id="rId18"/>
    <p:sldId id="273" r:id="rId19"/>
    <p:sldId id="274" r:id="rId20"/>
    <p:sldId id="275"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6" r:id="rId59"/>
    <p:sldId id="317" r:id="rId60"/>
    <p:sldId id="318" r:id="rId61"/>
    <p:sldId id="314" r:id="rId62"/>
    <p:sldId id="315" r:id="rId63"/>
    <p:sldId id="319" r:id="rId64"/>
    <p:sldId id="320" r:id="rId65"/>
    <p:sldId id="321" r:id="rId66"/>
    <p:sldId id="322" r:id="rId67"/>
    <p:sldId id="323" r:id="rId68"/>
    <p:sldId id="324" r:id="rId69"/>
    <p:sldId id="326" r:id="rId70"/>
    <p:sldId id="327" r:id="rId71"/>
    <p:sldId id="325"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9" r:id="rId106"/>
    <p:sldId id="361" r:id="rId107"/>
    <p:sldId id="362" r:id="rId108"/>
    <p:sldId id="363" r:id="rId109"/>
    <p:sldId id="364" r:id="rId110"/>
    <p:sldId id="365" r:id="rId111"/>
    <p:sldId id="366" r:id="rId112"/>
    <p:sldId id="367" r:id="rId113"/>
    <p:sldId id="368" r:id="rId114"/>
    <p:sldId id="370" r:id="rId115"/>
    <p:sldId id="371" r:id="rId116"/>
    <p:sldId id="372" r:id="rId117"/>
    <p:sldId id="373" r:id="rId118"/>
    <p:sldId id="374" r:id="rId119"/>
    <p:sldId id="375" r:id="rId120"/>
    <p:sldId id="376" r:id="rId121"/>
    <p:sldId id="377" r:id="rId122"/>
    <p:sldId id="378" r:id="rId123"/>
    <p:sldId id="379" r:id="rId124"/>
    <p:sldId id="380" r:id="rId125"/>
    <p:sldId id="382" r:id="rId126"/>
    <p:sldId id="381" r:id="rId127"/>
    <p:sldId id="385" r:id="rId128"/>
    <p:sldId id="386" r:id="rId129"/>
    <p:sldId id="387" r:id="rId130"/>
    <p:sldId id="388" r:id="rId131"/>
    <p:sldId id="389" r:id="rId132"/>
    <p:sldId id="390" r:id="rId133"/>
    <p:sldId id="391" r:id="rId134"/>
    <p:sldId id="392" r:id="rId135"/>
    <p:sldId id="393" r:id="rId136"/>
    <p:sldId id="394" r:id="rId137"/>
    <p:sldId id="395" r:id="rId138"/>
    <p:sldId id="396" r:id="rId139"/>
    <p:sldId id="397" r:id="rId140"/>
    <p:sldId id="398" r:id="rId141"/>
    <p:sldId id="399" r:id="rId142"/>
    <p:sldId id="400" r:id="rId143"/>
    <p:sldId id="401" r:id="rId144"/>
    <p:sldId id="404" r:id="rId145"/>
    <p:sldId id="405" r:id="rId146"/>
    <p:sldId id="403" r:id="rId147"/>
    <p:sldId id="407" r:id="rId148"/>
    <p:sldId id="408" r:id="rId149"/>
    <p:sldId id="402" r:id="rId150"/>
    <p:sldId id="406" r:id="rId151"/>
    <p:sldId id="383" r:id="rId152"/>
    <p:sldId id="409" r:id="rId153"/>
    <p:sldId id="384" r:id="rId154"/>
    <p:sldId id="411" r:id="rId155"/>
    <p:sldId id="412" r:id="rId156"/>
    <p:sldId id="413" r:id="rId157"/>
    <p:sldId id="414" r:id="rId158"/>
    <p:sldId id="415" r:id="rId159"/>
    <p:sldId id="416" r:id="rId160"/>
    <p:sldId id="417" r:id="rId161"/>
    <p:sldId id="418" r:id="rId162"/>
    <p:sldId id="419" r:id="rId163"/>
    <p:sldId id="420" r:id="rId164"/>
    <p:sldId id="421" r:id="rId165"/>
    <p:sldId id="422" r:id="rId166"/>
    <p:sldId id="423" r:id="rId167"/>
    <p:sldId id="424" r:id="rId168"/>
    <p:sldId id="425" r:id="rId169"/>
    <p:sldId id="426" r:id="rId170"/>
    <p:sldId id="427" r:id="rId171"/>
    <p:sldId id="428" r:id="rId172"/>
    <p:sldId id="410" r:id="rId173"/>
    <p:sldId id="429" r:id="rId1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notesMaster" Target="notesMasters/notesMaster1.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2E416B-95F3-4CF4-9688-A64909BB3E4B}" type="datetimeFigureOut">
              <a:rPr lang="en-US" smtClean="0"/>
              <a:pPr/>
              <a:t>10/30/2023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54060-45E2-4E31-AE4A-A55F045A5B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pPr/>
              <a:t>1</a:t>
            </a:fld>
            <a:endParaRPr lang="en-IN"/>
          </a:p>
        </p:txBody>
      </p:sp>
    </p:spTree>
    <p:extLst>
      <p:ext uri="{BB962C8B-B14F-4D97-AF65-F5344CB8AC3E}">
        <p14:creationId xmlns:p14="http://schemas.microsoft.com/office/powerpoint/2010/main" val="123565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30.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34.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39.jpe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43.jpe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44.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46.jpe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148.jpe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hyperlink" Target="https://en.wikipedia.org/wiki/Glacier_growing" TargetMode="External"/><Relationship Id="rId7" Type="http://schemas.openxmlformats.org/officeDocument/2006/relationships/hyperlink" Target="https://en.wikipedia.org/wiki/Students'_Educational_and_Cultural_Movement_of_Ladakh" TargetMode="External"/><Relationship Id="rId2" Type="http://schemas.openxmlformats.org/officeDocument/2006/relationships/hyperlink" Target="https://en.wikipedia.org/wiki/Sonam_Wangchuk_(Engineer)" TargetMode="External"/><Relationship Id="rId1" Type="http://schemas.openxmlformats.org/officeDocument/2006/relationships/slideLayout" Target="../slideLayouts/slideLayout2.xml"/><Relationship Id="rId6" Type="http://schemas.openxmlformats.org/officeDocument/2006/relationships/hyperlink" Target="https://en.wikipedia.org/wiki/Non-governmental_organization" TargetMode="External"/><Relationship Id="rId5" Type="http://schemas.openxmlformats.org/officeDocument/2006/relationships/hyperlink" Target="https://en.wikipedia.org/wiki/Ladakh" TargetMode="External"/><Relationship Id="rId4" Type="http://schemas.openxmlformats.org/officeDocument/2006/relationships/hyperlink" Target="https://en.wikipedia.org/wiki/Glacier" TargetMode="External"/></Relationships>
</file>

<file path=ppt/slides/_rels/slide154.xml.rels><?xml version="1.0" encoding="UTF-8" standalone="yes"?>
<Relationships xmlns="http://schemas.openxmlformats.org/package/2006/relationships"><Relationship Id="rId2" Type="http://schemas.openxmlformats.org/officeDocument/2006/relationships/image" Target="../media/image150.jpe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153.jpe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5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157.jpe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159.jpe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161.jpe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162.jpe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163.jpe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164.jpe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16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66.jpe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167.jpe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168.jpe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381000" y="533400"/>
            <a:ext cx="8519474" cy="1562882"/>
          </a:xfrm>
        </p:spPr>
        <p:txBody>
          <a:bodyPr>
            <a:normAutofit fontScale="90000"/>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solidFill>
                  <a:srgbClr val="00B050"/>
                </a:solidFill>
                <a:latin typeface="Times New Roman" panose="02020603050405020304" pitchFamily="18" charset="0"/>
                <a:cs typeface="Times New Roman" panose="02020603050405020304" pitchFamily="18" charset="0"/>
              </a:rPr>
              <a:t>Department of Zoology</a:t>
            </a:r>
            <a:br>
              <a:rPr lang="en-US" sz="4400" b="1" dirty="0">
                <a:solidFill>
                  <a:srgbClr val="00B050"/>
                </a:solidFill>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220771" y="2152073"/>
            <a:ext cx="6858000" cy="4401127"/>
          </a:xfrm>
        </p:spPr>
        <p:txBody>
          <a:bodyPr>
            <a:normAutofit/>
          </a:bodyPr>
          <a:lstStyle/>
          <a:p>
            <a:endParaRPr lang="en-US" dirty="0"/>
          </a:p>
          <a:p>
            <a:r>
              <a:rPr lang="en-US" sz="2400" b="1" dirty="0" err="1">
                <a:solidFill>
                  <a:srgbClr val="002060"/>
                </a:solidFill>
                <a:latin typeface="Times New Roman" panose="02020603050405020304" pitchFamily="18" charset="0"/>
                <a:cs typeface="Times New Roman" panose="02020603050405020304" pitchFamily="18" charset="0"/>
              </a:rPr>
              <a:t>T.Y.B.Sc</a:t>
            </a:r>
            <a:r>
              <a:rPr lang="en-US" sz="2400" b="1" dirty="0">
                <a:solidFill>
                  <a:srgbClr val="002060"/>
                </a:solidFill>
                <a:latin typeface="Times New Roman" panose="02020603050405020304" pitchFamily="18" charset="0"/>
                <a:cs typeface="Times New Roman" panose="02020603050405020304" pitchFamily="18" charset="0"/>
              </a:rPr>
              <a:t>. Zoology</a:t>
            </a:r>
          </a:p>
          <a:p>
            <a:r>
              <a:rPr lang="en-US" sz="2400" b="1" dirty="0">
                <a:solidFill>
                  <a:srgbClr val="00B050"/>
                </a:solidFill>
                <a:latin typeface="Times New Roman" panose="02020603050405020304" pitchFamily="18" charset="0"/>
                <a:cs typeface="Times New Roman" panose="02020603050405020304" pitchFamily="18" charset="0"/>
              </a:rPr>
              <a:t>Semester – VI </a:t>
            </a:r>
          </a:p>
          <a:p>
            <a:r>
              <a:rPr lang="en-US" sz="2400" b="1" dirty="0">
                <a:solidFill>
                  <a:schemeClr val="tx1"/>
                </a:solidFill>
                <a:latin typeface="Times New Roman" panose="02020603050405020304" pitchFamily="18" charset="0"/>
                <a:cs typeface="Times New Roman" panose="02020603050405020304" pitchFamily="18" charset="0"/>
              </a:rPr>
              <a:t>Paper – IV            Unit - I</a:t>
            </a:r>
          </a:p>
          <a:p>
            <a:r>
              <a:rPr lang="en-US" sz="3900" b="1" dirty="0">
                <a:solidFill>
                  <a:srgbClr val="FF0000"/>
                </a:solidFill>
                <a:latin typeface="Times New Roman" panose="02020603050405020304" pitchFamily="18" charset="0"/>
                <a:cs typeface="Times New Roman" panose="02020603050405020304" pitchFamily="18" charset="0"/>
              </a:rPr>
              <a:t>Environment Management </a:t>
            </a:r>
          </a:p>
          <a:p>
            <a:endParaRPr lang="en-US" dirty="0">
              <a:solidFill>
                <a:schemeClr val="tx1"/>
              </a:solidFill>
            </a:endParaRPr>
          </a:p>
          <a:p>
            <a:r>
              <a:rPr lang="en-US" dirty="0">
                <a:solidFill>
                  <a:schemeClr val="tx1"/>
                </a:solidFill>
              </a:rPr>
              <a:t>Dr. </a:t>
            </a:r>
            <a:r>
              <a:rPr lang="en-US" dirty="0" err="1">
                <a:solidFill>
                  <a:schemeClr val="tx1"/>
                </a:solidFill>
              </a:rPr>
              <a:t>Vitthal</a:t>
            </a:r>
            <a:r>
              <a:rPr lang="en-US" dirty="0">
                <a:solidFill>
                  <a:schemeClr val="tx1"/>
                </a:solidFill>
              </a:rPr>
              <a:t> T. Mohite</a:t>
            </a:r>
            <a:endParaRPr lang="en-IN" dirty="0">
              <a:solidFill>
                <a:schemeClr val="tx1"/>
              </a:solidFill>
            </a:endParaRPr>
          </a:p>
        </p:txBody>
      </p:sp>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PORTANCE OF FOREST :&#10;* Economical Importance *&#10; Timber&#10; Fuel food&#10; Raw material for wood based industries&#10; Bamboo&#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YPES OF BIOFULES&#10;First generation biofuels&#10;Bioalcohol&#10;Biodiesel&#10;Vegetable oil&#10;Biogas&#10;Syngas&#10;Solid biofuels&#10;&#10;Second gener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ISADVANTAGES OF BIOFUELS&#10;&#10;&#10;&#10;&#10;&#10;&#10;&#10;&#10;&#10;Production carbon emissions: Several studies have been conducted to&#10;analyze the c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NCLUSIONs&#10;Biofuels can be defined as solid, liquid or gas fuel derived from recently&#10;dead biological material which diff..."/>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0000"/>
                </a:solidFill>
                <a:latin typeface="Times New Roman" pitchFamily="18" charset="0"/>
                <a:cs typeface="Times New Roman" pitchFamily="18" charset="0"/>
              </a:rPr>
              <a:t>Impact of Exploitation of Natural Resources on Climate</a:t>
            </a:r>
          </a:p>
        </p:txBody>
      </p:sp>
      <p:pic>
        <p:nvPicPr>
          <p:cNvPr id="4" name="Content Placeholder 3" descr="INTRODUCTION:&#10;• The exploitation of natural and energy resources started to emerge&#10;in the 19th century as natural resource..."/>
          <p:cNvPicPr>
            <a:picLocks noGrp="1"/>
          </p:cNvPicPr>
          <p:nvPr>
            <p:ph idx="1"/>
          </p:nvPr>
        </p:nvPicPr>
        <p:blipFill>
          <a:blip r:embed="rId2"/>
          <a:srcRect/>
          <a:stretch>
            <a:fillRect/>
          </a:stretch>
        </p:blipFill>
        <p:spPr bwMode="auto">
          <a:xfrm>
            <a:off x="0" y="1447800"/>
            <a:ext cx="9144000" cy="5410200"/>
          </a:xfrm>
          <a:prstGeom prst="rect">
            <a:avLst/>
          </a:prstGeom>
          <a:noFill/>
          <a:ln w="9525">
            <a:noFill/>
            <a:miter lim="800000"/>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ATURAL RESOURCES:&#10;Natural resource are the resource available in the nature like air ,water&#10;sunlight ,soil,minearls,fore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roblems arising from the exploitation of natural resources&#10;Natural resources are not limitless, and the following consequ..."/>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ME OF THE PROBLEMS ARISING FROM THE&#10;EXPLOITATION OF NATURAL AND ENERGY&#10;RESOURCES:&#10;1.Depletion of fossil fuels&#10;2.Defores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PLETION OF FOSSIL FUEL:&#10;Industrial revolution increased energy&#10;demands.&#10;Consumption of fossil fuels increased.&#10;Rate o..."/>
          <p:cNvPicPr>
            <a:picLocks noGrp="1"/>
          </p:cNvPicPr>
          <p:nvPr>
            <p:ph idx="1"/>
          </p:nvPr>
        </p:nvPicPr>
        <p:blipFill>
          <a:blip r:embed="rId2"/>
          <a:srcRect/>
          <a:stretch>
            <a:fillRect/>
          </a:stretch>
        </p:blipFill>
        <p:spPr bwMode="auto">
          <a:xfrm>
            <a:off x="0" y="152400"/>
            <a:ext cx="9144000" cy="6705600"/>
          </a:xfrm>
          <a:prstGeom prst="rect">
            <a:avLst/>
          </a:prstGeom>
          <a:noFill/>
          <a:ln w="9525">
            <a:noFill/>
            <a:miter lim="800000"/>
            <a:headEnd/>
            <a:tailEnd/>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FORESTATION:&#10;Trees are cut down.&#10;Sold as fuel or timber.&#10;Land is used for settlements,&#10;cultivation, etc.&#10;Constructi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REEN HOUSE GAS INCREASE&#10;Industrial revolution increased carbon&#10;dioxide emission rapidly.&#10;Combustion of fossil fuels.&#10;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s://image.slidesharecdn.com/forestresource-110807043909-phpapp01/95/forest-resource-8-728.jpg?cb=1354358513"/>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 POLLUTION:&#10;Industries are situated beside water&#10;bodies.&#10;Pollutants are discharged into water&#10;bodies.&#10;Water pollu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IL EROSION:&#10;Soil erosion is occurs naturally.&#10;Soil erosion increased by 10-40%.&#10;Deforestation, Construction of road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OW TO HANDLE THIS PROBLEM:&#10;The three R’s to save the environment :&#10;• REDUCE:&#10;which means using less of natural resource 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Times New Roman" pitchFamily="18" charset="0"/>
                <a:cs typeface="Times New Roman" pitchFamily="18" charset="0"/>
              </a:rPr>
              <a:t>Waste Management</a:t>
            </a:r>
          </a:p>
        </p:txBody>
      </p:sp>
      <p:sp>
        <p:nvSpPr>
          <p:cNvPr id="3" name="Content Placeholder 2"/>
          <p:cNvSpPr>
            <a:spLocks noGrp="1"/>
          </p:cNvSpPr>
          <p:nvPr>
            <p:ph idx="1"/>
          </p:nvPr>
        </p:nvSpPr>
        <p:spPr/>
        <p:txBody>
          <a:bodyPr/>
          <a:lstStyle/>
          <a:p>
            <a:r>
              <a:rPr lang="en-US" dirty="0"/>
              <a:t>Solid Waste management</a:t>
            </a:r>
          </a:p>
          <a:p>
            <a:r>
              <a:rPr lang="en-US" dirty="0"/>
              <a:t>West Prevention</a:t>
            </a:r>
          </a:p>
          <a:p>
            <a:r>
              <a:rPr lang="en-US" dirty="0"/>
              <a:t>Reduce</a:t>
            </a:r>
          </a:p>
          <a:p>
            <a:r>
              <a:rPr lang="en-US" dirty="0"/>
              <a:t>Reuse</a:t>
            </a:r>
          </a:p>
          <a:p>
            <a:r>
              <a:rPr lang="en-US" dirty="0"/>
              <a:t>Recycle</a:t>
            </a:r>
          </a:p>
          <a:p>
            <a:r>
              <a:rPr lang="en-US" dirty="0"/>
              <a:t>Benefits of 3 R’s Principle</a:t>
            </a:r>
          </a:p>
          <a:p>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Waste&#10;E-Waste or Electronic Waste may be defined as discarded computers,&#10;office electronic equipment, entertainment devi..."/>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position of E-Waste&#10;The various parts / materials / composition of e-waste may be divided&#10;broadly into six categories 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ponents of E-Waste&#10;Components / Parts of Computer: The various components / parts of computers are as&#10;follows. Mother B..."/>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Waste Disposal Methods&#10;3. Incineration&#10;This is a controlled way of disposing off the e-waste and it involves combustion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Waste Disposal Methods&#10;5. Reuse of electronic devices&#10;This is the most desirable e-waste recycling process where with sl..."/>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waste Managemen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y provide corks for bottle-stoppers.&lt;br /&gt;They provide camphor for medicines.&lt;br /&gt;They provide rubber for rubber indu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waste Managemen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ajor Components&#10;There are two major components of Water&#10;Management :&#10;Irrigation&#10;Drainage&#10;Irrigation is the artificial 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y to Manage the Water&#10;Shortage of Water Excess of Water&#10;Drought Floods&#10;Non-Uniform Distribution of Water round the year&#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at is rain water harvesting?&#10; Rainwater harvesting is a technology used for&#10;collecting and storing rainwater from roof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ow we can harvest rainwater?&#10; Broadly there are two ways harvesting rainwater.&#10;(i) Surface runoff harvesting .&#10;(ii) Roof..."/>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Rainwater from rooftop should be carried&#10;through down take water pipes or drains&#10;to storage/harvesting system. Water pip..."/>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charging of bore wells&#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Watershed management practices </a:t>
            </a:r>
          </a:p>
        </p:txBody>
      </p:sp>
      <p:pic>
        <p:nvPicPr>
          <p:cNvPr id="4" name="Content Placeholder 3" descr="• A watershed is simply the geographic area &#10;through which water flows across the land &#10;and drains into a common body of w..."/>
          <p:cNvPicPr>
            <a:picLocks noGrp="1"/>
          </p:cNvPicPr>
          <p:nvPr>
            <p:ph idx="1"/>
          </p:nvPr>
        </p:nvPicPr>
        <p:blipFill>
          <a:blip r:embed="rId2"/>
          <a:srcRect/>
          <a:stretch>
            <a:fillRect/>
          </a:stretch>
        </p:blipFill>
        <p:spPr bwMode="auto">
          <a:xfrm>
            <a:off x="533400" y="1524000"/>
            <a:ext cx="8610600" cy="5334000"/>
          </a:xfrm>
          <a:prstGeom prst="rect">
            <a:avLst/>
          </a:prstGeom>
          <a:noFill/>
          <a:ln w="9525">
            <a:noFill/>
            <a:miter lim="800000"/>
            <a:headEnd/>
            <a:tailEnd/>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Much of the water comes from rainfall &#10;and stormwater runoff. The quality and &#10;quantity of stormwater is affected by all..."/>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10;• Management of the environment has been &#10;primarily focussed on specific issues such as &#10;air, land,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s://image.slidesharecdn.com/forestresource-110807043909-phpapp01/95/forest-resource-11-728.jpg?cb=1354358513"/>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YPES OF WATERSHED &#10;• Watersheds is classified depending upon the size, &#10;drainage, shape and land use pattern. &#10;• Macro w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bjectives of watershed management &#10;• The different objectives of watershed management &#10;programmes are: &#10;• 1. To control d..."/>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d. SALIENT FEATURES &#10;• Suitable for hilly regions. &#10;• The benches may be inward sloping to drain off &#10;excess water. &#10;• 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 MICROCATCHMENTS FOR SLOPING &#10;LANDS &#10;• &#10;a. FUNCTION &#10;• It is useful for insitu moisture conservation &#10;and erosion contr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SALIENT FEATURES &#10;• Slope ranges from 2 –8% &#10;• Soil type – Light to moderate texture &#10;• Insitu moisture conservation wi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6. Percolation pond: &#10;• function &#10;To augment the ground water recharge &#10;• Salient features &#10;• Shallow depression created a..."/>
          <p:cNvPicPr>
            <a:picLocks noGrp="1"/>
          </p:cNvPicPr>
          <p:nvPr>
            <p:ph idx="1"/>
          </p:nvPr>
        </p:nvPicPr>
        <p:blipFill>
          <a:blip r:embed="rId2"/>
          <a:srcRect/>
          <a:stretch>
            <a:fillRect/>
          </a:stretch>
        </p:blipFill>
        <p:spPr bwMode="auto">
          <a:xfrm>
            <a:off x="0" y="0"/>
            <a:ext cx="9144000" cy="6629400"/>
          </a:xfrm>
          <a:prstGeom prst="rect">
            <a:avLst/>
          </a:prstGeom>
          <a:noFill/>
          <a:ln w="9525">
            <a:noFill/>
            <a:miter lim="800000"/>
            <a:headEnd/>
            <a:tailEnd/>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7. Stone Barriers &#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4" descr="Watershed  management"/>
          <p:cNvPicPr/>
          <p:nvPr/>
        </p:nvPicPr>
        <p:blipFill>
          <a:blip r:embed="rId3"/>
          <a:srcRect/>
          <a:stretch>
            <a:fillRect/>
          </a:stretch>
        </p:blipFill>
        <p:spPr bwMode="auto">
          <a:xfrm>
            <a:off x="4191000" y="3733800"/>
            <a:ext cx="4953000" cy="3124200"/>
          </a:xfrm>
          <a:prstGeom prst="rect">
            <a:avLst/>
          </a:prstGeom>
          <a:noFill/>
          <a:ln w="9525">
            <a:noFill/>
            <a:miter lim="800000"/>
            <a:headEnd/>
            <a:tailEnd/>
          </a:ln>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p:cNvPicPr>
            <a:picLocks noGrp="1"/>
          </p:cNvPicPr>
          <p:nvPr>
            <p:ph idx="1"/>
          </p:nvPr>
        </p:nvPicPr>
        <p:blipFill>
          <a:blip r:embed="rId2"/>
          <a:srcRect/>
          <a:stretch>
            <a:fillRect/>
          </a:stretch>
        </p:blipFill>
        <p:spPr bwMode="auto">
          <a:xfrm>
            <a:off x="0" y="228600"/>
            <a:ext cx="9144000" cy="6629400"/>
          </a:xfrm>
          <a:prstGeom prst="rect">
            <a:avLst/>
          </a:prstGeom>
          <a:noFill/>
          <a:ln w="9525">
            <a:noFill/>
            <a:miter lim="800000"/>
            <a:headEnd/>
            <a:tailEnd/>
          </a:ln>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direct uses of forest.&lt;br /&gt;They stop the rain-bearing winds and cause the rainfall.&lt;br /&gt;They increase the moisture co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Contour, gully control </a:t>
            </a:r>
          </a:p>
        </p:txBody>
      </p:sp>
      <p:pic>
        <p:nvPicPr>
          <p:cNvPr id="4" name="Content Placeholder 3" descr="Gully prevention and control"/>
          <p:cNvPicPr>
            <a:picLocks noGrp="1"/>
          </p:cNvPicPr>
          <p:nvPr>
            <p:ph idx="1"/>
          </p:nvPr>
        </p:nvPicPr>
        <p:blipFill>
          <a:blip r:embed="rId2"/>
          <a:srcRect/>
          <a:stretch>
            <a:fillRect/>
          </a:stretch>
        </p:blipFill>
        <p:spPr bwMode="auto">
          <a:xfrm>
            <a:off x="0" y="1447800"/>
            <a:ext cx="9144000" cy="5410200"/>
          </a:xfrm>
          <a:prstGeom prst="rect">
            <a:avLst/>
          </a:prstGeom>
          <a:noFill/>
          <a:ln w="9525">
            <a:noFill/>
            <a:miter lim="800000"/>
            <a:headEnd/>
            <a:tailEnd/>
          </a:ln>
        </p:spPr>
      </p:pic>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stone bunds </a:t>
            </a:r>
          </a:p>
        </p:txBody>
      </p:sp>
      <p:pic>
        <p:nvPicPr>
          <p:cNvPr id="4" name="Content Placeholder 3" descr="Soil conservation techniques for hillside farms: Soil conservation  strategies: Strategies in cultivation systems characterized by extensive  soil disturbance: Waterways from draining excess water for fields"/>
          <p:cNvPicPr>
            <a:picLocks noGrp="1"/>
          </p:cNvPicPr>
          <p:nvPr>
            <p:ph idx="1"/>
          </p:nvPr>
        </p:nvPicPr>
        <p:blipFill>
          <a:blip r:embed="rId2"/>
          <a:srcRect/>
          <a:stretch>
            <a:fillRect/>
          </a:stretch>
        </p:blipFill>
        <p:spPr bwMode="auto">
          <a:xfrm>
            <a:off x="0" y="1676400"/>
            <a:ext cx="9144000" cy="5181600"/>
          </a:xfrm>
          <a:prstGeom prst="rect">
            <a:avLst/>
          </a:prstGeom>
          <a:noFill/>
          <a:ln w="9525">
            <a:noFill/>
            <a:miter lim="800000"/>
            <a:headEnd/>
            <a:tailEnd/>
          </a:ln>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latin typeface="Times New Roman" pitchFamily="18" charset="0"/>
                <a:cs typeface="Times New Roman" pitchFamily="18" charset="0"/>
              </a:rPr>
              <a:t>Integrated Watershed </a:t>
            </a:r>
            <a:r>
              <a:rPr lang="en-US" b="1" dirty="0" err="1">
                <a:solidFill>
                  <a:srgbClr val="C00000"/>
                </a:solidFill>
                <a:latin typeface="Times New Roman" pitchFamily="18" charset="0"/>
                <a:cs typeface="Times New Roman" pitchFamily="18" charset="0"/>
              </a:rPr>
              <a:t>Manaement</a:t>
            </a:r>
            <a:endParaRPr lang="en-US" b="1" dirty="0">
              <a:solidFill>
                <a:srgbClr val="C00000"/>
              </a:solidFill>
              <a:latin typeface="Times New Roman" pitchFamily="18" charset="0"/>
              <a:cs typeface="Times New Roman" pitchFamily="18" charset="0"/>
            </a:endParaRPr>
          </a:p>
        </p:txBody>
      </p:sp>
      <p:pic>
        <p:nvPicPr>
          <p:cNvPr id="4" name="Content Placeholder 3" descr="Integrated Water Resources Development and Management: IWRDM.  Integration of - - River basin resources- surface and groun..."/>
          <p:cNvPicPr>
            <a:picLocks noGrp="1"/>
          </p:cNvPicPr>
          <p:nvPr>
            <p:ph idx="1"/>
          </p:nvPr>
        </p:nvPicPr>
        <p:blipFill>
          <a:blip r:embed="rId2"/>
          <a:srcRect/>
          <a:stretch>
            <a:fillRect/>
          </a:stretch>
        </p:blipFill>
        <p:spPr bwMode="auto">
          <a:xfrm>
            <a:off x="0" y="1371600"/>
            <a:ext cx="9144000" cy="5486400"/>
          </a:xfrm>
          <a:prstGeom prst="rect">
            <a:avLst/>
          </a:prstGeom>
          <a:noFill/>
          <a:ln w="9525">
            <a:noFill/>
            <a:miter lim="800000"/>
            <a:headEnd/>
            <a:tailEnd/>
          </a:ln>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ntents India's Water Resources Integrated Watershed Management - ppt  download"/>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lood and Watershed Management: Dealing with Natural Disaster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latin typeface="Times New Roman" pitchFamily="18" charset="0"/>
                <a:cs typeface="Times New Roman" pitchFamily="18" charset="0"/>
              </a:rPr>
              <a:t>Integrated Watershed </a:t>
            </a:r>
            <a:r>
              <a:rPr lang="en-US" b="1" dirty="0" err="1">
                <a:solidFill>
                  <a:srgbClr val="C00000"/>
                </a:solidFill>
                <a:latin typeface="Times New Roman" pitchFamily="18" charset="0"/>
                <a:cs typeface="Times New Roman" pitchFamily="18" charset="0"/>
              </a:rPr>
              <a:t>Manaement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a:t>Is community approach that works towards improving life of people in that area.</a:t>
            </a:r>
          </a:p>
          <a:p>
            <a:r>
              <a:rPr lang="en-US" dirty="0"/>
              <a:t>Optimum use of land</a:t>
            </a:r>
          </a:p>
          <a:p>
            <a:r>
              <a:rPr lang="en-US" dirty="0"/>
              <a:t>Improving employment.</a:t>
            </a:r>
          </a:p>
          <a:p>
            <a:r>
              <a:rPr lang="en-US" dirty="0"/>
              <a:t>Economic development.</a:t>
            </a:r>
          </a:p>
          <a:p>
            <a:r>
              <a:rPr lang="en-US" dirty="0"/>
              <a:t>Main aim is to harnessing, conserving and developing degraded natural resources soil, Vegetation cover and water.</a:t>
            </a:r>
          </a:p>
          <a:p>
            <a:r>
              <a:rPr lang="en-US" dirty="0"/>
              <a:t>Increase productivity of Crops.</a:t>
            </a:r>
          </a:p>
          <a:p>
            <a:r>
              <a:rPr lang="en-US" dirty="0"/>
              <a:t> </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atershed Management Through Cooperative Action - ppt video online download"/>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Watershed Management - Meaning, Difference with Water Harvesting"/>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rt 4: Water Conservation &amp; Harvesting Total water management for sustainable development ?.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PORTANCE OF FOREST :&#10;Function&#10;1.Protective functions:&#10; Protect against : flood, soil erosion, drought ,etc.&#10;2. Producti..."/>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Center for Agroforestry at the University of Missouri"/>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0000"/>
                </a:solidFill>
                <a:latin typeface="Times New Roman" pitchFamily="18" charset="0"/>
                <a:cs typeface="Times New Roman" pitchFamily="18" charset="0"/>
              </a:rPr>
              <a:t>Ice-</a:t>
            </a:r>
            <a:r>
              <a:rPr lang="en-US" b="1" dirty="0" err="1">
                <a:solidFill>
                  <a:srgbClr val="FF0000"/>
                </a:solidFill>
                <a:latin typeface="Times New Roman" pitchFamily="18" charset="0"/>
                <a:cs typeface="Times New Roman" pitchFamily="18" charset="0"/>
              </a:rPr>
              <a:t>stupa</a:t>
            </a:r>
            <a:r>
              <a:rPr lang="en-US" b="1" dirty="0">
                <a:solidFill>
                  <a:srgbClr val="FF0000"/>
                </a:solidFill>
                <a:latin typeface="Times New Roman" pitchFamily="18" charset="0"/>
                <a:cs typeface="Times New Roman" pitchFamily="18" charset="0"/>
              </a:rPr>
              <a:t> artificial glaciers by </a:t>
            </a:r>
            <a:r>
              <a:rPr lang="en-US" b="1" dirty="0" err="1">
                <a:solidFill>
                  <a:srgbClr val="FF0000"/>
                </a:solidFill>
                <a:latin typeface="Times New Roman" pitchFamily="18" charset="0"/>
                <a:cs typeface="Times New Roman" pitchFamily="18" charset="0"/>
              </a:rPr>
              <a:t>Sonam</a:t>
            </a:r>
            <a:r>
              <a:rPr lang="en-US" b="1" dirty="0">
                <a:solidFill>
                  <a:srgbClr val="FF0000"/>
                </a:solidFill>
                <a:latin typeface="Times New Roman" pitchFamily="18" charset="0"/>
                <a:cs typeface="Times New Roman" pitchFamily="18" charset="0"/>
              </a:rPr>
              <a:t> </a:t>
            </a:r>
            <a:r>
              <a:rPr lang="en-US" b="1" dirty="0" err="1">
                <a:solidFill>
                  <a:srgbClr val="FF0000"/>
                </a:solidFill>
                <a:latin typeface="Times New Roman" pitchFamily="18" charset="0"/>
                <a:cs typeface="Times New Roman" pitchFamily="18" charset="0"/>
              </a:rPr>
              <a:t>Wangchuk</a:t>
            </a:r>
            <a:r>
              <a:rPr lang="en-US" b="1" dirty="0">
                <a:solidFill>
                  <a:srgbClr val="FF0000"/>
                </a:solidFill>
                <a:latin typeface="Times New Roman" pitchFamily="18" charset="0"/>
                <a:cs typeface="Times New Roman" pitchFamily="18" charset="0"/>
              </a:rPr>
              <a:t> </a:t>
            </a: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err="1"/>
              <a:t>Ladakh</a:t>
            </a:r>
            <a:r>
              <a:rPr lang="en-US" dirty="0"/>
              <a:t> is a trans-Himalayan mountain desert in the extreme north of India with villages located at 2,700m to 4,000m altitudes. </a:t>
            </a:r>
          </a:p>
          <a:p>
            <a:r>
              <a:rPr lang="en-US" dirty="0"/>
              <a:t>It is a cold desert with winter temperatures touching -30° C, and an average annual rain/snow fall of only 100 mm. </a:t>
            </a:r>
          </a:p>
          <a:p>
            <a:r>
              <a:rPr lang="en-US" dirty="0"/>
              <a:t>Human settlements are almost always located around glacial streams which feed into the Indus and other rivers as tributaries. </a:t>
            </a:r>
          </a:p>
          <a:p>
            <a:r>
              <a:rPr lang="en-US" dirty="0"/>
              <a:t>The key to human settlement in this cold desert is the art of diverting water from the streams through meticulously built canals toward deserts to grow crops like barley, wheat, vegetables and trees like apricots, apples, willow and poplar.</a:t>
            </a:r>
          </a:p>
          <a:p>
            <a:r>
              <a:rPr lang="en-US" dirty="0"/>
              <a:t>Most villages face acute water shortage, particularly during the two crucial months of April and May when there is little water in the streams </a:t>
            </a:r>
            <a:r>
              <a:rPr lang="en-US" dirty="0" err="1"/>
              <a:t>andall</a:t>
            </a:r>
            <a:r>
              <a:rPr lang="en-US" dirty="0"/>
              <a:t> the villagers compete to water their newly planted crops. </a:t>
            </a:r>
          </a:p>
          <a:p>
            <a:r>
              <a:rPr lang="en-US" dirty="0"/>
              <a:t>By mid-June there is an excess of water and even flash flooding due to the fast melting of the snow and glaciers in the mountains. </a:t>
            </a:r>
          </a:p>
          <a:p>
            <a:r>
              <a:rPr lang="en-US" dirty="0"/>
              <a:t>By mid-September all farming activities end, and yet a smaller stream flows throughout the winter steadily but wastefully going into the Indus river without being of use to anybody.</a:t>
            </a:r>
          </a:p>
          <a:p>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illages in Ladakh compete for building artificial glaciers"/>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a:hlinkClick r:id="rId2" tooltip="Sonam Wangchuk (Engineer)"/>
              </a:rPr>
              <a:t>Sonam</a:t>
            </a:r>
            <a:r>
              <a:rPr lang="en-US" dirty="0">
                <a:hlinkClick r:id="rId2" tooltip="Sonam Wangchuk (Engineer)"/>
              </a:rPr>
              <a:t> </a:t>
            </a:r>
            <a:r>
              <a:rPr lang="en-US" dirty="0" err="1">
                <a:hlinkClick r:id="rId2" tooltip="Sonam Wangchuk (Engineer)"/>
              </a:rPr>
              <a:t>Wangchuk</a:t>
            </a:r>
            <a:r>
              <a:rPr lang="en-US" dirty="0"/>
              <a:t> </a:t>
            </a:r>
          </a:p>
        </p:txBody>
      </p:sp>
      <p:sp>
        <p:nvSpPr>
          <p:cNvPr id="3" name="Content Placeholder 2"/>
          <p:cNvSpPr>
            <a:spLocks noGrp="1"/>
          </p:cNvSpPr>
          <p:nvPr>
            <p:ph idx="1"/>
          </p:nvPr>
        </p:nvSpPr>
        <p:spPr>
          <a:xfrm>
            <a:off x="0" y="1066800"/>
            <a:ext cx="9144000" cy="5791200"/>
          </a:xfrm>
        </p:spPr>
        <p:txBody>
          <a:bodyPr>
            <a:normAutofit fontScale="85000" lnSpcReduction="10000"/>
          </a:bodyPr>
          <a:lstStyle/>
          <a:p>
            <a:r>
              <a:rPr lang="en-US" b="1" dirty="0"/>
              <a:t>Ice </a:t>
            </a:r>
            <a:r>
              <a:rPr lang="en-US" b="1" dirty="0" err="1"/>
              <a:t>Stupa</a:t>
            </a:r>
            <a:r>
              <a:rPr lang="en-US" dirty="0"/>
              <a:t> is a form of </a:t>
            </a:r>
            <a:r>
              <a:rPr lang="en-US" dirty="0">
                <a:hlinkClick r:id="rId3" tooltip="Glacier growing"/>
              </a:rPr>
              <a:t>glacier grafting</a:t>
            </a:r>
            <a:r>
              <a:rPr lang="en-US" dirty="0"/>
              <a:t> technique that creates artificial </a:t>
            </a:r>
            <a:r>
              <a:rPr lang="en-US" dirty="0">
                <a:hlinkClick r:id="rId4" tooltip="Glacier"/>
              </a:rPr>
              <a:t>glaciers</a:t>
            </a:r>
            <a:r>
              <a:rPr lang="en-US" dirty="0"/>
              <a:t>, used for storing winter water (which otherwise would go unused) in the form of conical shaped ice heaps. </a:t>
            </a:r>
          </a:p>
          <a:p>
            <a:r>
              <a:rPr lang="en-US" dirty="0"/>
              <a:t>During summer, when water is scarce, the Ice </a:t>
            </a:r>
            <a:r>
              <a:rPr lang="en-US" dirty="0" err="1"/>
              <a:t>Stupa</a:t>
            </a:r>
            <a:r>
              <a:rPr lang="en-US" dirty="0"/>
              <a:t> melts to increase water supply for crops. </a:t>
            </a:r>
          </a:p>
          <a:p>
            <a:r>
              <a:rPr lang="en-US" dirty="0"/>
              <a:t>Ice </a:t>
            </a:r>
            <a:r>
              <a:rPr lang="en-US" dirty="0" err="1"/>
              <a:t>Stupa</a:t>
            </a:r>
            <a:r>
              <a:rPr lang="en-US" dirty="0"/>
              <a:t> was invented by </a:t>
            </a:r>
            <a:r>
              <a:rPr lang="en-US" dirty="0" err="1">
                <a:hlinkClick r:id="rId2" tooltip="Sonam Wangchuk (Engineer)"/>
              </a:rPr>
              <a:t>Sonam</a:t>
            </a:r>
            <a:r>
              <a:rPr lang="en-US" dirty="0">
                <a:hlinkClick r:id="rId2" tooltip="Sonam Wangchuk (Engineer)"/>
              </a:rPr>
              <a:t> </a:t>
            </a:r>
            <a:r>
              <a:rPr lang="en-US" dirty="0" err="1">
                <a:hlinkClick r:id="rId2" tooltip="Sonam Wangchuk (Engineer)"/>
              </a:rPr>
              <a:t>Wangchuk</a:t>
            </a:r>
            <a:r>
              <a:rPr lang="en-US" dirty="0"/>
              <a:t> in </a:t>
            </a:r>
            <a:r>
              <a:rPr lang="en-US" dirty="0" err="1">
                <a:hlinkClick r:id="rId5" tooltip="Ladakh"/>
              </a:rPr>
              <a:t>Ladakh</a:t>
            </a:r>
            <a:r>
              <a:rPr lang="en-US" dirty="0"/>
              <a:t> (India) and the project is undertaken by the </a:t>
            </a:r>
            <a:r>
              <a:rPr lang="en-US" dirty="0">
                <a:hlinkClick r:id="rId6" tooltip="Non-governmental organization"/>
              </a:rPr>
              <a:t>NGO</a:t>
            </a:r>
            <a:r>
              <a:rPr lang="en-US" dirty="0"/>
              <a:t> </a:t>
            </a:r>
            <a:r>
              <a:rPr lang="en-US" dirty="0">
                <a:hlinkClick r:id="rId7" tooltip="Students' Educational and Cultural Movement of Ladakh"/>
              </a:rPr>
              <a:t>Students' Educational and Cultural Movement of </a:t>
            </a:r>
            <a:r>
              <a:rPr lang="en-US" dirty="0" err="1">
                <a:hlinkClick r:id="rId7" tooltip="Students' Educational and Cultural Movement of Ladakh"/>
              </a:rPr>
              <a:t>Ladakh</a:t>
            </a:r>
            <a:r>
              <a:rPr lang="en-US" dirty="0"/>
              <a:t>. </a:t>
            </a:r>
          </a:p>
          <a:p>
            <a:r>
              <a:rPr lang="en-US" dirty="0"/>
              <a:t>Launched in October 2013, the test project started in January 2014 under the project name </a:t>
            </a:r>
            <a:r>
              <a:rPr lang="en-US" i="1" dirty="0"/>
              <a:t>The Ice </a:t>
            </a:r>
            <a:r>
              <a:rPr lang="en-US" i="1" dirty="0" err="1"/>
              <a:t>Stupa</a:t>
            </a:r>
            <a:r>
              <a:rPr lang="en-US" i="1" dirty="0"/>
              <a:t> project</a:t>
            </a:r>
            <a:r>
              <a:rPr lang="en-US" dirty="0"/>
              <a:t>.</a:t>
            </a:r>
          </a:p>
          <a:p>
            <a:r>
              <a:rPr lang="en-US" dirty="0"/>
              <a:t>On 15 November 2016, </a:t>
            </a:r>
            <a:r>
              <a:rPr lang="en-US" b="1" dirty="0" err="1"/>
              <a:t>Sonam</a:t>
            </a:r>
            <a:r>
              <a:rPr lang="en-US" b="1" dirty="0"/>
              <a:t> </a:t>
            </a:r>
            <a:r>
              <a:rPr lang="en-US" b="1" dirty="0" err="1"/>
              <a:t>Wangchuk</a:t>
            </a:r>
            <a:r>
              <a:rPr lang="en-US" dirty="0"/>
              <a:t> was </a:t>
            </a:r>
            <a:r>
              <a:rPr lang="en-US" b="1" dirty="0"/>
              <a:t>awarded</a:t>
            </a:r>
            <a:r>
              <a:rPr lang="en-US" dirty="0"/>
              <a:t> the Rolex </a:t>
            </a:r>
            <a:r>
              <a:rPr lang="en-US" b="1" dirty="0"/>
              <a:t>Awards</a:t>
            </a:r>
            <a:r>
              <a:rPr lang="en-US" dirty="0"/>
              <a:t> for Enterprise for his work on </a:t>
            </a:r>
            <a:r>
              <a:rPr lang="en-US" b="1" dirty="0"/>
              <a:t>Ice </a:t>
            </a:r>
            <a:r>
              <a:rPr lang="en-US" b="1" dirty="0" err="1"/>
              <a:t>Stupa</a:t>
            </a:r>
            <a:r>
              <a:rPr lang="en-US" dirty="0"/>
              <a:t>.</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 Environmental Legislation means a plan of&#10;action adopted by the Government&#10;rationalizing the course of action.&#10;2. The 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bjectives of Environmental Policy&#10;This takes its origin from National Environmental&#10;Policy Act (NEPA) of US on Jan.1,197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NVIRONMENT&#10;The Environmental Protection Act, 1986&#10;The Environment Protection rules, 1993, 1994&#10;(Environmental Statement,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rest&#10;The Forest (Conservation) Act, 1980&#10;(amended upto 1992)&#10;Forest conservation Rules, 1981&#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Air Prevention Act- 1981</a:t>
            </a:r>
          </a:p>
        </p:txBody>
      </p:sp>
      <p:pic>
        <p:nvPicPr>
          <p:cNvPr id="4" name="Content Placeholder 3" descr="CHAPTER I : PRELIMINARY&#10;• Definitions- &quot;air pollutant&quot; means&#10;any solid, liquid or gaseous&#10;substance [including noise]&#10;pres...">
            <a:extLst>
              <a:ext uri="{FF2B5EF4-FFF2-40B4-BE49-F238E27FC236}">
                <a16:creationId xmlns:a16="http://schemas.microsoft.com/office/drawing/2014/main" id="{87CAA95F-55FE-4D61-8E6C-3A4E4878C49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1600200"/>
            <a:ext cx="6028318" cy="4525963"/>
          </a:xfrm>
          <a:prstGeom prst="rect">
            <a:avLst/>
          </a:prstGeom>
          <a:noFill/>
          <a:ln>
            <a:noFill/>
          </a:ln>
        </p:spPr>
      </p:pic>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E591B-19CF-4D27-B146-6C06FDFF303F}"/>
              </a:ext>
            </a:extLst>
          </p:cNvPr>
          <p:cNvSpPr>
            <a:spLocks noGrp="1"/>
          </p:cNvSpPr>
          <p:nvPr>
            <p:ph type="title"/>
          </p:nvPr>
        </p:nvSpPr>
        <p:spPr/>
        <p:txBody>
          <a:bodyPr/>
          <a:lstStyle/>
          <a:p>
            <a:endParaRPr lang="en-IN" dirty="0"/>
          </a:p>
        </p:txBody>
      </p:sp>
      <p:pic>
        <p:nvPicPr>
          <p:cNvPr id="4" name="Content Placeholder 3" descr="CHAPTER 4 : PREVENTION AND CONTROL OF&#10;AIR POLLUTION&#10;• Power to declare air pollution control areas&#10;• Power to give instruc...">
            <a:extLst>
              <a:ext uri="{FF2B5EF4-FFF2-40B4-BE49-F238E27FC236}">
                <a16:creationId xmlns:a16="http://schemas.microsoft.com/office/drawing/2014/main" id="{0BCBAD66-A6ED-42DE-A746-B22097C6AE4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77822"/>
            <a:ext cx="9296400" cy="7164422"/>
          </a:xfrm>
          <a:prstGeom prst="rect">
            <a:avLst/>
          </a:prstGeom>
          <a:noFill/>
          <a:ln>
            <a:noFill/>
          </a:ln>
        </p:spPr>
      </p:pic>
    </p:spTree>
    <p:extLst>
      <p:ext uri="{BB962C8B-B14F-4D97-AF65-F5344CB8AC3E}">
        <p14:creationId xmlns:p14="http://schemas.microsoft.com/office/powerpoint/2010/main" val="3429875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rest Resources&#10;Of India&#10;Mukul Dev 1&#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DE39-B6A8-432A-BB98-12287A458136}"/>
              </a:ext>
            </a:extLst>
          </p:cNvPr>
          <p:cNvSpPr>
            <a:spLocks noGrp="1"/>
          </p:cNvSpPr>
          <p:nvPr>
            <p:ph type="title"/>
          </p:nvPr>
        </p:nvSpPr>
        <p:spPr/>
        <p:txBody>
          <a:bodyPr/>
          <a:lstStyle/>
          <a:p>
            <a:endParaRPr lang="en-IN"/>
          </a:p>
        </p:txBody>
      </p:sp>
      <p:pic>
        <p:nvPicPr>
          <p:cNvPr id="4" name="Content Placeholder 3" descr="CHAPTER 4 : PREVENTION AND CONTROL OF AIR&#10;POLLUTION&#10;• Power to take samples of air or emission and procedure to&#10;be followe...">
            <a:extLst>
              <a:ext uri="{FF2B5EF4-FFF2-40B4-BE49-F238E27FC236}">
                <a16:creationId xmlns:a16="http://schemas.microsoft.com/office/drawing/2014/main" id="{E3517A11-0086-456B-9244-E99BD67D175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220200" cy="7086600"/>
          </a:xfrm>
          <a:prstGeom prst="rect">
            <a:avLst/>
          </a:prstGeom>
          <a:noFill/>
          <a:ln>
            <a:noFill/>
          </a:ln>
        </p:spPr>
      </p:pic>
    </p:spTree>
    <p:extLst>
      <p:ext uri="{BB962C8B-B14F-4D97-AF65-F5344CB8AC3E}">
        <p14:creationId xmlns:p14="http://schemas.microsoft.com/office/powerpoint/2010/main" val="361782351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F0620-F51D-4D2F-A49A-9D0C0624C8BB}"/>
              </a:ext>
            </a:extLst>
          </p:cNvPr>
          <p:cNvSpPr>
            <a:spLocks noGrp="1"/>
          </p:cNvSpPr>
          <p:nvPr>
            <p:ph type="title"/>
          </p:nvPr>
        </p:nvSpPr>
        <p:spPr/>
        <p:txBody>
          <a:bodyPr/>
          <a:lstStyle/>
          <a:p>
            <a:endParaRPr lang="en-IN"/>
          </a:p>
        </p:txBody>
      </p:sp>
      <p:pic>
        <p:nvPicPr>
          <p:cNvPr id="4" name="Content Placeholder 3" descr="CHAPTER 5 : FUND, ACCOUNTS AND AUDIT&#10;• Contribution by Central Government&#10;• Fund of Board&#10;• Borrowing powers of Board&#10;• Bu...">
            <a:extLst>
              <a:ext uri="{FF2B5EF4-FFF2-40B4-BE49-F238E27FC236}">
                <a16:creationId xmlns:a16="http://schemas.microsoft.com/office/drawing/2014/main" id="{076420A9-576C-4D96-8ECF-922F8E14F06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4578"/>
            <a:ext cx="9144000" cy="6783422"/>
          </a:xfrm>
          <a:prstGeom prst="rect">
            <a:avLst/>
          </a:prstGeom>
          <a:noFill/>
          <a:ln>
            <a:noFill/>
          </a:ln>
        </p:spPr>
      </p:pic>
    </p:spTree>
    <p:extLst>
      <p:ext uri="{BB962C8B-B14F-4D97-AF65-F5344CB8AC3E}">
        <p14:creationId xmlns:p14="http://schemas.microsoft.com/office/powerpoint/2010/main" val="372536902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26F5D-E7B6-4A06-91C7-7BFC9326360B}"/>
              </a:ext>
            </a:extLst>
          </p:cNvPr>
          <p:cNvSpPr>
            <a:spLocks noGrp="1"/>
          </p:cNvSpPr>
          <p:nvPr>
            <p:ph type="title"/>
          </p:nvPr>
        </p:nvSpPr>
        <p:spPr/>
        <p:txBody>
          <a:bodyPr/>
          <a:lstStyle/>
          <a:p>
            <a:endParaRPr lang="en-IN"/>
          </a:p>
        </p:txBody>
      </p:sp>
      <p:pic>
        <p:nvPicPr>
          <p:cNvPr id="4" name="Content Placeholder 3" descr="CHAPTER 6 : PENALTIES AND PROCEDURE&#10;• Offences by companies- ( 18 m/6 Yrs/5000)&#10;• Offences by government departments&#10;• Pro...">
            <a:extLst>
              <a:ext uri="{FF2B5EF4-FFF2-40B4-BE49-F238E27FC236}">
                <a16:creationId xmlns:a16="http://schemas.microsoft.com/office/drawing/2014/main" id="{A2454185-FDD4-4D8F-973A-EBEDA2BA075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7086600"/>
          </a:xfrm>
          <a:prstGeom prst="rect">
            <a:avLst/>
          </a:prstGeom>
          <a:noFill/>
          <a:ln>
            <a:noFill/>
          </a:ln>
        </p:spPr>
      </p:pic>
    </p:spTree>
    <p:extLst>
      <p:ext uri="{BB962C8B-B14F-4D97-AF65-F5344CB8AC3E}">
        <p14:creationId xmlns:p14="http://schemas.microsoft.com/office/powerpoint/2010/main" val="62759651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1B58E-81C5-478B-BC5E-68C7159ECF51}"/>
              </a:ext>
            </a:extLst>
          </p:cNvPr>
          <p:cNvSpPr>
            <a:spLocks noGrp="1"/>
          </p:cNvSpPr>
          <p:nvPr>
            <p:ph type="title"/>
          </p:nvPr>
        </p:nvSpPr>
        <p:spPr/>
        <p:txBody>
          <a:bodyPr/>
          <a:lstStyle/>
          <a:p>
            <a:endParaRPr lang="en-IN"/>
          </a:p>
        </p:txBody>
      </p:sp>
      <p:pic>
        <p:nvPicPr>
          <p:cNvPr id="4" name="Content Placeholder 3" descr="• Gasoline refiners can get credits for producing&#10;cleaner gasoline than required and they use&#10;those credits when their gas...">
            <a:extLst>
              <a:ext uri="{FF2B5EF4-FFF2-40B4-BE49-F238E27FC236}">
                <a16:creationId xmlns:a16="http://schemas.microsoft.com/office/drawing/2014/main" id="{7FDE12A9-D62F-4817-9A83-8A491BE75E6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858000"/>
          </a:xfrm>
          <a:prstGeom prst="rect">
            <a:avLst/>
          </a:prstGeom>
          <a:noFill/>
          <a:ln>
            <a:noFill/>
          </a:ln>
        </p:spPr>
      </p:pic>
    </p:spTree>
    <p:extLst>
      <p:ext uri="{BB962C8B-B14F-4D97-AF65-F5344CB8AC3E}">
        <p14:creationId xmlns:p14="http://schemas.microsoft.com/office/powerpoint/2010/main" val="297860712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33A82-402C-40DE-914B-81C5D51B9653}"/>
              </a:ext>
            </a:extLst>
          </p:cNvPr>
          <p:cNvSpPr>
            <a:spLocks noGrp="1"/>
          </p:cNvSpPr>
          <p:nvPr>
            <p:ph type="title"/>
          </p:nvPr>
        </p:nvSpPr>
        <p:spPr/>
        <p:txBody>
          <a:bodyPr/>
          <a:lstStyle/>
          <a:p>
            <a:endParaRPr lang="en-IN"/>
          </a:p>
        </p:txBody>
      </p:sp>
      <p:pic>
        <p:nvPicPr>
          <p:cNvPr id="4" name="Content Placeholder 3" descr="• The Act provides that the State Government,&#10;in consultation with the State Board, is&#10;empowered to declare any area or ar...">
            <a:extLst>
              <a:ext uri="{FF2B5EF4-FFF2-40B4-BE49-F238E27FC236}">
                <a16:creationId xmlns:a16="http://schemas.microsoft.com/office/drawing/2014/main" id="{7A2EC70F-2746-4006-935D-DBBCF02DF3D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p:spPr>
      </p:pic>
    </p:spTree>
    <p:extLst>
      <p:ext uri="{BB962C8B-B14F-4D97-AF65-F5344CB8AC3E}">
        <p14:creationId xmlns:p14="http://schemas.microsoft.com/office/powerpoint/2010/main" val="118946593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5E04E-8403-49E0-B289-7C6A886F3A06}"/>
              </a:ext>
            </a:extLst>
          </p:cNvPr>
          <p:cNvSpPr>
            <a:spLocks noGrp="1"/>
          </p:cNvSpPr>
          <p:nvPr>
            <p:ph type="title"/>
          </p:nvPr>
        </p:nvSpPr>
        <p:spPr/>
        <p:txBody>
          <a:bodyPr/>
          <a:lstStyle/>
          <a:p>
            <a:endParaRPr lang="en-IN"/>
          </a:p>
        </p:txBody>
      </p:sp>
      <p:pic>
        <p:nvPicPr>
          <p:cNvPr id="4" name="Content Placeholder 3" descr="Penalty&#10;Contravention : shall be punishable with&#10;Imprisonment for a term which may&#10;extend to three months or with fine&#10;whi...">
            <a:extLst>
              <a:ext uri="{FF2B5EF4-FFF2-40B4-BE49-F238E27FC236}">
                <a16:creationId xmlns:a16="http://schemas.microsoft.com/office/drawing/2014/main" id="{97BFC67C-C5A0-4158-9D77-CB887D6F212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66719796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101D8-ED4E-4952-8719-6D067B824C25}"/>
              </a:ext>
            </a:extLst>
          </p:cNvPr>
          <p:cNvSpPr>
            <a:spLocks noGrp="1"/>
          </p:cNvSpPr>
          <p:nvPr>
            <p:ph type="title"/>
          </p:nvPr>
        </p:nvSpPr>
        <p:spPr/>
        <p:txBody>
          <a:bodyPr/>
          <a:lstStyle/>
          <a:p>
            <a:endParaRPr lang="en-IN"/>
          </a:p>
        </p:txBody>
      </p:sp>
      <p:pic>
        <p:nvPicPr>
          <p:cNvPr id="4" name="Content Placeholder 3" descr="Environmental Impact AssessmentEnvironmental Impact Assessment&#10;• Environment Impact Assessment or EIA&#10;can be defined as th...">
            <a:extLst>
              <a:ext uri="{FF2B5EF4-FFF2-40B4-BE49-F238E27FC236}">
                <a16:creationId xmlns:a16="http://schemas.microsoft.com/office/drawing/2014/main" id="{8A60B3D0-4C9F-4AFF-9761-705E66FB4CB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278997859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11FE-2163-4D60-96EE-6335B72396BC}"/>
              </a:ext>
            </a:extLst>
          </p:cNvPr>
          <p:cNvSpPr>
            <a:spLocks noGrp="1"/>
          </p:cNvSpPr>
          <p:nvPr>
            <p:ph type="title"/>
          </p:nvPr>
        </p:nvSpPr>
        <p:spPr/>
        <p:txBody>
          <a:bodyPr/>
          <a:lstStyle/>
          <a:p>
            <a:endParaRPr lang="en-IN"/>
          </a:p>
        </p:txBody>
      </p:sp>
      <p:pic>
        <p:nvPicPr>
          <p:cNvPr id="4" name="Content Placeholder 3" descr="Environmental Impact AssessmentEnvironmental Impact Assessment&#10;is intended as an instrument ofis intended as an instrument...">
            <a:extLst>
              <a:ext uri="{FF2B5EF4-FFF2-40B4-BE49-F238E27FC236}">
                <a16:creationId xmlns:a16="http://schemas.microsoft.com/office/drawing/2014/main" id="{62685FDB-780B-434C-AAC6-B44EFC34E09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9296400" cy="6934200"/>
          </a:xfrm>
          <a:prstGeom prst="rect">
            <a:avLst/>
          </a:prstGeom>
          <a:noFill/>
          <a:ln>
            <a:noFill/>
          </a:ln>
        </p:spPr>
      </p:pic>
    </p:spTree>
    <p:extLst>
      <p:ext uri="{BB962C8B-B14F-4D97-AF65-F5344CB8AC3E}">
        <p14:creationId xmlns:p14="http://schemas.microsoft.com/office/powerpoint/2010/main" val="3086787824"/>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7B1C9-B1B1-4AF2-89EF-2159241BCF46}"/>
              </a:ext>
            </a:extLst>
          </p:cNvPr>
          <p:cNvSpPr>
            <a:spLocks noGrp="1"/>
          </p:cNvSpPr>
          <p:nvPr>
            <p:ph type="title"/>
          </p:nvPr>
        </p:nvSpPr>
        <p:spPr/>
        <p:txBody>
          <a:bodyPr/>
          <a:lstStyle/>
          <a:p>
            <a:endParaRPr lang="en-IN"/>
          </a:p>
        </p:txBody>
      </p:sp>
      <p:pic>
        <p:nvPicPr>
          <p:cNvPr id="4" name="Content Placeholder 3" descr="EIA – Three core values&#10;1. Integrity: The EIA process should be&#10;fair, objective, unbiased and balanced&#10;2. Utility: The EIA...">
            <a:extLst>
              <a:ext uri="{FF2B5EF4-FFF2-40B4-BE49-F238E27FC236}">
                <a16:creationId xmlns:a16="http://schemas.microsoft.com/office/drawing/2014/main" id="{C66FBB0D-551A-457B-B65E-4476993086F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10400"/>
          </a:xfrm>
          <a:prstGeom prst="rect">
            <a:avLst/>
          </a:prstGeom>
          <a:noFill/>
          <a:ln>
            <a:noFill/>
          </a:ln>
        </p:spPr>
      </p:pic>
    </p:spTree>
    <p:extLst>
      <p:ext uri="{BB962C8B-B14F-4D97-AF65-F5344CB8AC3E}">
        <p14:creationId xmlns:p14="http://schemas.microsoft.com/office/powerpoint/2010/main" val="3166609558"/>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A361C-44C3-4D73-9696-92BF1477AF6E}"/>
              </a:ext>
            </a:extLst>
          </p:cNvPr>
          <p:cNvSpPr>
            <a:spLocks noGrp="1"/>
          </p:cNvSpPr>
          <p:nvPr>
            <p:ph type="title"/>
          </p:nvPr>
        </p:nvSpPr>
        <p:spPr/>
        <p:txBody>
          <a:bodyPr/>
          <a:lstStyle/>
          <a:p>
            <a:endParaRPr lang="en-IN"/>
          </a:p>
        </p:txBody>
      </p:sp>
      <p:pic>
        <p:nvPicPr>
          <p:cNvPr id="4" name="Content Placeholder 3" descr="EIAEIA&#10;applies to the assessment of theapplies to the assessment of the&#10;environmental effects of those publicenvironmental...">
            <a:extLst>
              <a:ext uri="{FF2B5EF4-FFF2-40B4-BE49-F238E27FC236}">
                <a16:creationId xmlns:a16="http://schemas.microsoft.com/office/drawing/2014/main" id="{955557AF-249D-44A0-AC08-0EEEA3BCE30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34200"/>
          </a:xfrm>
          <a:prstGeom prst="rect">
            <a:avLst/>
          </a:prstGeom>
          <a:noFill/>
          <a:ln>
            <a:noFill/>
          </a:ln>
        </p:spPr>
      </p:pic>
    </p:spTree>
    <p:extLst>
      <p:ext uri="{BB962C8B-B14F-4D97-AF65-F5344CB8AC3E}">
        <p14:creationId xmlns:p14="http://schemas.microsoft.com/office/powerpoint/2010/main" val="141809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India is a densely populated country with high pressure&#10;on land and forest resources. The total geographic area&#10;of the 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B3245-098C-4921-A08B-D7AEA1ED6BB7}"/>
              </a:ext>
            </a:extLst>
          </p:cNvPr>
          <p:cNvSpPr>
            <a:spLocks noGrp="1"/>
          </p:cNvSpPr>
          <p:nvPr>
            <p:ph type="title"/>
          </p:nvPr>
        </p:nvSpPr>
        <p:spPr/>
        <p:txBody>
          <a:bodyPr/>
          <a:lstStyle/>
          <a:p>
            <a:endParaRPr lang="en-IN"/>
          </a:p>
        </p:txBody>
      </p:sp>
      <p:pic>
        <p:nvPicPr>
          <p:cNvPr id="4" name="Content Placeholder 3" descr="EIAEIA&#10;…… direct and indirect effects of a projectdirect and indirect effects of a project&#10;on the following factors:on the...">
            <a:extLst>
              <a:ext uri="{FF2B5EF4-FFF2-40B4-BE49-F238E27FC236}">
                <a16:creationId xmlns:a16="http://schemas.microsoft.com/office/drawing/2014/main" id="{61598572-027B-4804-A91A-BC3FACDB851F}"/>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9067800" cy="6934200"/>
          </a:xfrm>
          <a:prstGeom prst="rect">
            <a:avLst/>
          </a:prstGeom>
          <a:noFill/>
          <a:ln>
            <a:noFill/>
          </a:ln>
        </p:spPr>
      </p:pic>
    </p:spTree>
    <p:extLst>
      <p:ext uri="{BB962C8B-B14F-4D97-AF65-F5344CB8AC3E}">
        <p14:creationId xmlns:p14="http://schemas.microsoft.com/office/powerpoint/2010/main" val="3242698397"/>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02237-AB14-4CF8-B1E4-06447B4C4073}"/>
              </a:ext>
            </a:extLst>
          </p:cNvPr>
          <p:cNvSpPr>
            <a:spLocks noGrp="1"/>
          </p:cNvSpPr>
          <p:nvPr>
            <p:ph type="title"/>
          </p:nvPr>
        </p:nvSpPr>
        <p:spPr/>
        <p:txBody>
          <a:bodyPr/>
          <a:lstStyle/>
          <a:p>
            <a:endParaRPr lang="en-IN"/>
          </a:p>
        </p:txBody>
      </p:sp>
      <p:pic>
        <p:nvPicPr>
          <p:cNvPr id="4" name="Content Placeholder 3" descr="Environmental&#10;Clearance&#10;Process&#10; ">
            <a:extLst>
              <a:ext uri="{FF2B5EF4-FFF2-40B4-BE49-F238E27FC236}">
                <a16:creationId xmlns:a16="http://schemas.microsoft.com/office/drawing/2014/main" id="{DC08C3FB-3D71-45F5-ADE0-7538033C095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410461346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entral&#10;Government&#10;M O E F&#10;C P C B&#10;State Dept. of&#10;Environment&#10;S P C B&#10;Regional offices&#10;State&#10;government&#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979DF-EB7D-4CB3-B89B-D58D670A96B3}"/>
              </a:ext>
            </a:extLst>
          </p:cNvPr>
          <p:cNvSpPr>
            <a:spLocks noGrp="1"/>
          </p:cNvSpPr>
          <p:nvPr>
            <p:ph type="title"/>
          </p:nvPr>
        </p:nvSpPr>
        <p:spPr/>
        <p:txBody>
          <a:bodyPr>
            <a:noAutofit/>
          </a:bodyPr>
          <a:lstStyle/>
          <a:p>
            <a:r>
              <a:rPr lang="en-US" sz="3200" b="1" dirty="0">
                <a:solidFill>
                  <a:srgbClr val="FF0000"/>
                </a:solidFill>
              </a:rPr>
              <a:t>Role of NGO in Environment Conservation</a:t>
            </a:r>
            <a:endParaRPr lang="en-IN" sz="3200" b="1" dirty="0">
              <a:solidFill>
                <a:srgbClr val="FF0000"/>
              </a:solidFill>
            </a:endParaRPr>
          </a:p>
        </p:txBody>
      </p:sp>
      <p:sp>
        <p:nvSpPr>
          <p:cNvPr id="3" name="Content Placeholder 2">
            <a:extLst>
              <a:ext uri="{FF2B5EF4-FFF2-40B4-BE49-F238E27FC236}">
                <a16:creationId xmlns:a16="http://schemas.microsoft.com/office/drawing/2014/main" id="{A9FEBF5A-1F50-4885-A39E-4192FAEAD397}"/>
              </a:ext>
            </a:extLst>
          </p:cNvPr>
          <p:cNvSpPr>
            <a:spLocks noGrp="1"/>
          </p:cNvSpPr>
          <p:nvPr>
            <p:ph idx="1"/>
          </p:nvPr>
        </p:nvSpPr>
        <p:spPr/>
        <p:txBody>
          <a:bodyPr/>
          <a:lstStyle/>
          <a:p>
            <a:endParaRPr lang="en-IN" dirty="0"/>
          </a:p>
        </p:txBody>
      </p:sp>
    </p:spTree>
    <p:extLst>
      <p:ext uri="{BB962C8B-B14F-4D97-AF65-F5344CB8AC3E}">
        <p14:creationId xmlns:p14="http://schemas.microsoft.com/office/powerpoint/2010/main" val="1964096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rticulars&#10;Area&#10;(mha.)&#10;Forests 69.7&#10;Not available for&#10;cultivation 42.2&#10;Permanent pastures 10.5&#10;Misc. tree crops and&#10;grov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ate/UT G. A.&#10;Total&#10;Area&#10;Forest&#10;Area&#10;%&#10;Forest&#10;cover&#10;Andhra Pradesh 275069 45102 16.4&#10;Arunachal&#10;Pradesh 83743 67353 80.43&#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sum total of all surroundings of a living organism,&#10;including natural forces &amp; other living things which&#10;provide co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0&#10;50000&#10;100000&#10;150000&#10;200000&#10;250000&#10;300000&#10;350000&#10;400000&#10;450000 AndhraPradesh&#10;ArunachalPradesh&#10;Assam&#10;Bihar&#10;Chhattisgarh&#10;D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AS A RESOURE</a:t>
            </a:r>
          </a:p>
        </p:txBody>
      </p:sp>
      <p:pic>
        <p:nvPicPr>
          <p:cNvPr id="6" name="Content Placeholder 5" descr="Water resources   A graphical distribution of the locations of water on   EarthA graphical distribution of the locations 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latin typeface="Times New Roman" pitchFamily="18" charset="0"/>
                <a:cs typeface="Times New Roman" pitchFamily="18" charset="0"/>
              </a:rPr>
              <a:t>Mineral as Resources</a:t>
            </a:r>
          </a:p>
        </p:txBody>
      </p:sp>
      <p:pic>
        <p:nvPicPr>
          <p:cNvPr id="4" name="Content Placeholder 3" descr="&#10;&#10;MINERAL RESOURCES&#10;&#10;&#10;&#10;USES AND EXPLOITATION&#10;&#10;&#10;&#10;&#10;&#10;ENVIRONMENTAL EFFECTS OF EXTRACTING&#10;AND USING MINERAL RESOURCES&#10;CASE..."/>
          <p:cNvPicPr>
            <a:picLocks noGrp="1"/>
          </p:cNvPicPr>
          <p:nvPr>
            <p:ph idx="1"/>
          </p:nvPr>
        </p:nvPicPr>
        <p:blipFill>
          <a:blip r:embed="rId2"/>
          <a:srcRect/>
          <a:stretch>
            <a:fillRect/>
          </a:stretch>
        </p:blipFill>
        <p:spPr bwMode="auto">
          <a:xfrm>
            <a:off x="0" y="1676400"/>
            <a:ext cx="9144000" cy="51816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0;&#10;Minerals are naturally occurring, inorganic, crystalline&#10;solids having a definite chemical&#10;composition and characteris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0;&#10;An ore is a mineral or combination of&#10;minerals from which a useful&#10;substance, such as a metal, can be&#10;extracted and us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0;&#10;Minerals are formed over a period of&#10;millions of years in the earth’s crust.&#10;&#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main uses of minerals are as follows:&#10;&#10;(i) Development of industrial plants and&#10;machinery.&#10;(ii) Generation of energy 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 Transportation means.&#10;(vi) Communication- telephone wires,&#10;cables, electronic devices.&#10;(vii) Medicinal system- particu..."/>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sed on their properties, minerals are&#10;basically of two types:&#10;&#10;&#10;&#10;&#10;(i) Non metallic minerals e.g. graphite,&#10;diamond, qu..."/>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0;&#10;&#10;&#10;It is evident from the Tables that the CIS&#10;countries (The Commonwealth of Independent&#10;States i.e. 12 republics of f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science of Environment studies is a&#10;multi-disciplinary science.&#10; It is the science of physical phenomena&#10;in the env..."/>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Among the resources, minerals&#10;are the major contributors of&#10;the national economy.&#10; India is a country, much&#10;dependant 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is lesson is on the “ Mineral&#10;Resources in India”.&#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2999 mines working on all&#10;minerals&#10; 574 mines working on Coal&#10; 700 mines concentrating on&#10;Metallic minerals &amp;&#10; 1725 m..."/>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average daily employment&#10;provided in mining sector is almost&#10;0.52 million.&#10; Among these, the Public sector&#10;provide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A mineral is an element or chemical&#10;compound that is normally crystalline, in&#10;nature.&#10; It might have been formed as a r..."/>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nerals have a characteristic&#10;chemical composition, ordered&#10;atomic structure and specific&#10;physical properties.&#10;The miner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Many of the Mineral resources are non-&#10;renewable, some are non-recyclable.&#10; They invariably control the economy,&#10;mining..."/>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y are:&#10; 10 metallic minerals&#10; 46 non-metallic minerals (industrial)&#10; 3 atomic minerals and&#10; 23 minor minerals (incl..."/>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 Metallic Minerals (Ferrous Group)&#10;2. Metallic Minerals (Non-Ferrous Group)&#10;3. Precious &amp; Semi-precious Minerals&#10;4. Str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0. Corundum&#10;11. Diamond&#10;12. Garnet&#10;13. Gold&#10;14. Ruby&#10;15. Sapphire&#10;16. Silver&#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climatic condition depends on the air,&#10;temperature. Everyone is now feeling the&#10;change of climate due to the rise i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etallic Mineral- Ferrous&#10; About 59%&#10;hematite ore&#10;deposits are found&#10;in the Eastern&#10;Sector.&#10; About 92%&#10;magnetite ore&#10;dep..."/>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Chromite is an oxide of chromium and&#10;iron.&#10; It is the only commercial source of&#10;chromium.&#10; It occurs as a primary min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Chromium is a hard, bluish metallic element&#10;(Cr).&#10; This was identified from a mineral as&#10;chromium oxide (CrO3) by Loui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Chromite has a wide range of uses in&#10;metallurgical, chemical &amp; refractory&#10;industries.&#10; In metallurgical industry, chrom..."/>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5. Antimony&#10;6. Bauxite&#10;7. Copper&#10;8. Lead &amp; Zinc&#10;9. Platinum Group of Metals&#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ead is a soft, heavy, toxic and highly&#10;malleable metal.&#10;It is usually found in ore form with zinc.&#10;Lead is a very corrosi..."/>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Lead is toxic.&#10; It can cause damage to the digestive and&#10;nervous systems.&#10; Its use in some applications has been&#10;disc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Zinc is a silvery blue-grey metal with a&#10;relatively low melting and boiling&#10;point.&#10; Zinc is recovered from a number of&#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Zinc has unique properties.&#10; It is resistant to corrosion.&#10; Due to this more than one-half of zinc metal&#10;is used for g..."/>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Resources are also established in&#10; Gujarat,&#10; Meghalaya,&#10; Odisha,&#10; Sikkim,&#10; Tamil Nadu,&#10; Uttarakhand and&#10; West Be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DEFINITION – “Environmental management system refers&#10;to the management of an organization's environmental&#10;programs in a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platinum group elements comprise of&#10; platinum,&#10; palladium,&#10; iridium,&#10; rhodium,&#10; osmium and&#10; ruthenium, which 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rundum /Ruby /Sapphire&#10;Diamond&#10;Garnet&#10;Gold&#10;Silver&#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India is known for its diamond cutting&#10;&amp; polishing business especially for&#10;small sized diamonds.&#10; Most of the world's b..."/>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 India, molybdenum is associated with copper,&#10;lead and zinc ores.&#10;It occurs in&#10;a) Rakha copper deposit in Jharkhand&#10;b) M..."/>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ickel, when added in small quantity to iron,&#10;increases its properties manifold and makes&#10;the product hard and stainless.&#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ickeliferous limonite is found in the overburden&#10;of chromite in Sukinda Valley and Jajpur district&#10;of Odisha.&#10;Nickel als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in is one of the earliest known metals.&#10;It is used mainly in bronze implements.&#10;It is a very scarce element.&#10;It is non-t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ungsten is a vital metal of strategic&#10;importance.&#10;The chief sources of tungsten are minerals&#10;scheelite (CaWO4) and&#10;wolfr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NING Mining is the extraction of valuable minerals or  other geological materials from the earth from  anorebody, lode,..."/>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ypes of MiningSurface Mining        Underground Mining      Placer Mining                               Drift Mining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nvironmental management supports sustainable&#10;development&#10;Environmental management demands the multi-disciplinary&#10;approach..."/>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5.Open pit mines involve digging large open holes in the groundas opposed to a small shaft in hard rock mining. This meth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verview of the Mining Industry in&#10;India&#10;• The Mining industry in India is a major economic activity which&#10;contributes sig..."/>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verview of the Mining Industry in&#10;India&#10;• The tradition of mining in the region is ancient and underwent&#10;modernization al..."/>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eographical distribution&#10;Mineral Belt Location&#10;• North Eastern Peninsular Belt Chota Nagpur plateau and the Orissa&#10;plate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nvironmental impact of the Mining&#10;industry&#10;Water&#10;Management&#10;Land use&#10;management&#10;Air pollution&#10;Greenhouse&#10;gases&#10;emissions&#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latin typeface="Times New Roman" pitchFamily="18" charset="0"/>
                <a:cs typeface="Times New Roman" pitchFamily="18" charset="0"/>
              </a:rPr>
              <a:t>Energy Resources</a:t>
            </a:r>
          </a:p>
        </p:txBody>
      </p:sp>
      <p:pic>
        <p:nvPicPr>
          <p:cNvPr id="4" name="Content Placeholder 3" descr="CONTENT&#10;• Introduction&#10;• Classification&#10;• Renewable Energy Resources&#10;• Non Renewable Resources&#10;• Importance Of Energy Reso..."/>
          <p:cNvPicPr>
            <a:picLocks noGrp="1"/>
          </p:cNvPicPr>
          <p:nvPr>
            <p:ph idx="1"/>
          </p:nvPr>
        </p:nvPicPr>
        <p:blipFill>
          <a:blip r:embed="rId2"/>
          <a:srcRect/>
          <a:stretch>
            <a:fillRect/>
          </a:stretch>
        </p:blipFill>
        <p:spPr bwMode="auto">
          <a:xfrm>
            <a:off x="457200" y="1219200"/>
            <a:ext cx="8458200" cy="56388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TRODUCTION&#10;Energy&#10;Energy is capacity to do work . Energy can be&#10;changed from one form to another but it neither&#10;be crea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LASSIFICATION&#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AL&#10;• Coal is the most&#10;abundantly found&#10;fossil fuel in the world&#10;.It contain Carbon ,&#10;Water , Sulphur , and&#10;Nitrogen . Co..."/>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S. Coal Overview &lt;ul&gt;&lt;li&gt;United States' most abundant energy source. &lt;/li&gt;&lt;/ul&gt;&lt;ul&gt;&lt;li&gt;1.7 trillion tons of coal resour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The awareness regarding&#10;environmental problems and their&#10;proper management began in&#10;1970s through various people&#10;moveme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rmation of Coal "/>
          <p:cNvPicPr>
            <a:picLocks noGrp="1"/>
          </p:cNvPicPr>
          <p:nvPr>
            <p:ph idx="1"/>
          </p:nvPr>
        </p:nvPicPr>
        <p:blipFill>
          <a:blip r:embed="rId2"/>
          <a:srcRect/>
          <a:stretch>
            <a:fillRect/>
          </a:stretch>
        </p:blipFill>
        <p:spPr bwMode="auto">
          <a:xfrm>
            <a:off x="0" y="-76200"/>
            <a:ext cx="9144000" cy="6858000"/>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ETROLEUM&#10;• Petroleum is a natural&#10;underground fossil energy&#10;resources . It is formed&#10;due to decomposition of&#10;micro plank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latin typeface="Times New Roman" pitchFamily="18" charset="0"/>
                <a:cs typeface="Times New Roman" pitchFamily="18" charset="0"/>
              </a:rPr>
              <a:t>Solar Energy</a:t>
            </a:r>
          </a:p>
        </p:txBody>
      </p:sp>
      <p:pic>
        <p:nvPicPr>
          <p:cNvPr id="4" name="Content Placeholder 3" descr="What is Solar Energy?&#10;• The most precise Solar Energy definition : Energy&#10;from the sun.&#10;• But what is solar energy really?..."/>
          <p:cNvPicPr>
            <a:picLocks noGrp="1"/>
          </p:cNvPicPr>
          <p:nvPr>
            <p:ph idx="1"/>
          </p:nvPr>
        </p:nvPicPr>
        <p:blipFill>
          <a:blip r:embed="rId2"/>
          <a:srcRect/>
          <a:stretch>
            <a:fillRect/>
          </a:stretch>
        </p:blipFill>
        <p:spPr bwMode="auto">
          <a:xfrm>
            <a:off x="0" y="1447800"/>
            <a:ext cx="9144000" cy="5410199"/>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Diameter: 1.39E9 m (120 x greater than earth)&#10;• Distance from earth = 1.495E11 m (93 million miles) ± 1.7%&#10;• Center: De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lar Energy Advantages&#10;• Saves you money&#10;• After the initial investment has been recovered, the energy from the sun is&#10;pr..."/>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lar Energy- Main Drawbacks&#10;• The initial cost is the main disadvantage of installing a solar energy&#10;system, largely bec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latin typeface="Times New Roman" pitchFamily="18" charset="0"/>
                <a:cs typeface="Times New Roman" pitchFamily="18" charset="0"/>
              </a:rPr>
              <a:t>Wind Energy</a:t>
            </a:r>
          </a:p>
        </p:txBody>
      </p:sp>
      <p:pic>
        <p:nvPicPr>
          <p:cNvPr id="4" name="Content Placeholder 3" descr="Wind in action:&#10;&#10;When wind strikes an object, it exerts a force in an attempt to move it out&#10;of the way. Some of the winds..."/>
          <p:cNvPicPr>
            <a:picLocks noGrp="1"/>
          </p:cNvPicPr>
          <p:nvPr>
            <p:ph idx="1"/>
          </p:nvPr>
        </p:nvPicPr>
        <p:blipFill>
          <a:blip r:embed="rId2"/>
          <a:srcRect/>
          <a:stretch>
            <a:fillRect/>
          </a:stretch>
        </p:blipFill>
        <p:spPr bwMode="auto">
          <a:xfrm>
            <a:off x="0" y="1447800"/>
            <a:ext cx="9144000" cy="5410199"/>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ind turbines convert the kinetic energy in the&#10;wind into mechanical power.&#10;This mechanical power can be used for specifi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ow the does a wind turbine works?&#10;Wind turbines operate on a simple principle:&#10;The energy in the wind turns the propeller..."/>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dvantages and Disadvantages???&#10;Advantages:&#10;No pollution.&#10;Lowest prices renewable resources&#10;Don’t produce atmospheric&#10;emi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broader scopes of environmental management includes;&#10; To identify the environmental problem and to find its&#10;solutio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Geothermal Energy&#10;--- a renewable energy source for electricity generation ---&#10;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utlines&#10; Introduction&#10; Geothermal Reservoirs&#10; Extraction &amp; Uses of Geothermal Energy&#10; Electricity Generation&#10; Cost&#10;..."/>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troduction&#10; What is Geothermal Energy ?&#10;The deeper you go, the hotter it is !!!&#10;It’s simply the heat energy of&#10;the ear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eothermal Reservoirs&#10; Reservoirs can be suspected in the areas where we find :-&#10;Geyser&#10;Boiling mud pot&#10;Volcano&#10;Hot s..."/>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ry Steam power plant (cont.)&#10; The oldest type of Geothermal power plant used.&#10; Geothermal reservoir containing pure ste..."/>
          <p:cNvPicPr>
            <a:picLocks noGrp="1"/>
          </p:cNvPicPr>
          <p:nvPr>
            <p:ph idx="1"/>
          </p:nvPr>
        </p:nvPicPr>
        <p:blipFill>
          <a:blip r:embed="rId2"/>
          <a:srcRect/>
          <a:stretch>
            <a:fillRect/>
          </a:stretch>
        </p:blipFill>
        <p:spPr bwMode="auto">
          <a:xfrm>
            <a:off x="0" y="-228600"/>
            <a:ext cx="9144000" cy="6858000"/>
          </a:xfrm>
          <a:prstGeom prst="rect">
            <a:avLst/>
          </a:prstGeom>
          <a:noFill/>
          <a:ln w="9525">
            <a:noFill/>
            <a:miter lim="800000"/>
            <a:headEnd/>
            <a:tailEnd/>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uclear energy ismade in power plants by splittingthe nuclei of heavy atoms, such as             uranium.   This splitting..."/>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WO TYPES OF NUCLEAR REACTIONS           WHICH RELEASE ENERGY1. FISSION of the nuclei of some heavy elements     It is em..."/>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uclear Power Today-Provides almost 20% of world’s electricity (8%      in U.S-69% of U.S. non-carbon electricity generati..."/>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isadvantages of nuclear energyDisposing of the nuclear waste is very difficult and needs to be done after a      lot of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n it affect the economy if you use      that type of technology?                       Yes, it can affect to the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endParaRPr lang="en-US" dirty="0"/>
          </a:p>
        </p:txBody>
      </p:sp>
      <p:pic>
        <p:nvPicPr>
          <p:cNvPr id="4" name="Content Placeholder 3" descr="FOREST RESOURCES &lt;br /&gt;"/>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istory of India’s Nuclear Program&#10;4&#10;1940 1950 1960 1970 1980 1990 2000&#10;1974-2008&#10;Primarily indigenous reactors brought o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stablished Nuclear Power Program&#10;7&#10;Station Type Units/MW&#10;Tarapur&#10;BWR&#10;PHWR&#10;2x160&#10;2x540&#10;Rajasthan PHWR&#10;1x100&#10;1x200&#10;4x220&#10;Ku..."/>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akeaways&#10;• Established nuclear industry and stable regulatory regime&#10;• Demonstrated need for new nuclear generation&#10;• In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 Bioenergy is renewable energy made available from materials derived from&#10;biological sources.&#10;• Biomass is any organic ma..."/>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iomass&#10; Biomass is organic matter produced by plants – terrestrial and&#10;aquatic – and their derivatives. It includes&#10;1. F..."/>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iomass Energy Conversion Technologies&#10;Biomass energy conversion technologies/applications include:&#10;• Combustion&#10;• Gasific..."/>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nvironmental Advantages&#10;• Renewable resource&#10;• Reduces landfills&#10;• Protects clean water supplies&#10;• Reduces acid rain and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uel Properties of Biogas&#10;Calorific Value&#10;60% Methane : 22.350 to 24.22 MJ/m3.&#10;Without CO2 : 33.525 to 35.390 MJ/m3.&#10;Octan..."/>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rgbClr val="FF0000"/>
                </a:solidFill>
                <a:latin typeface="Tempus Sans ITC" pitchFamily="82" charset="0"/>
              </a:rPr>
              <a:t>Biofuels</a:t>
            </a:r>
            <a:endParaRPr lang="en-US" b="1" dirty="0">
              <a:solidFill>
                <a:srgbClr val="FF0000"/>
              </a:solidFill>
              <a:latin typeface="Tempus Sans ITC" pitchFamily="82" charset="0"/>
            </a:endParaRPr>
          </a:p>
        </p:txBody>
      </p:sp>
      <p:pic>
        <p:nvPicPr>
          <p:cNvPr id="4" name="Content Placeholder 3" descr="WHAT ARE BIOFUELS?&#10; Biofuels are&#10;liquid fuels that&#10;have been&#10;developed from&#10;other materials&#10;such as plants or&#10;animal wast..."/>
          <p:cNvPicPr>
            <a:picLocks noGrp="1"/>
          </p:cNvPicPr>
          <p:nvPr>
            <p:ph idx="1"/>
          </p:nvPr>
        </p:nvPicPr>
        <p:blipFill>
          <a:blip r:embed="rId2"/>
          <a:srcRect/>
          <a:stretch>
            <a:fillRect/>
          </a:stretch>
        </p:blipFill>
        <p:spPr bwMode="auto">
          <a:xfrm>
            <a:off x="0" y="1371600"/>
            <a:ext cx="9144000" cy="5486400"/>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Y BIOFULES?&#10;&#10;&#10;Biofuels production and consumption ensures&#10;that the natural Carbon cycle to be 100%&#10;achieved which compl..."/>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876</TotalTime>
  <Words>492</Words>
  <Application>Microsoft Office PowerPoint</Application>
  <PresentationFormat>On-screen Show (4:3)</PresentationFormat>
  <Paragraphs>52</Paragraphs>
  <Slides>173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173</vt:i4>
      </vt:variant>
    </vt:vector>
  </HeadingPairs>
  <TitlesOfParts>
    <vt:vector size="178" baseType="lpstr">
      <vt:lpstr>Arial</vt:lpstr>
      <vt:lpstr>Calibri</vt:lpstr>
      <vt:lpstr>Tempus Sans ITC</vt:lpstr>
      <vt:lpstr>Times New Roman</vt:lpstr>
      <vt:lpstr>Office Theme</vt:lpstr>
      <vt:lpstr>Thakur College of Science &amp; Commerce Department of Zoology Academic Year – 2020-21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WATER AS A RESOURE</vt:lpstr>
      <vt:lpstr>Mineral as Resources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Energy Resources</vt:lpstr>
      <vt:lpstr>PowerPoint Presentation</vt:lpstr>
      <vt:lpstr>PowerPoint Presentation</vt:lpstr>
      <vt:lpstr>PowerPoint Presentation</vt:lpstr>
      <vt:lpstr>PowerPoint Presentation</vt:lpstr>
      <vt:lpstr>PowerPoint Presentation</vt:lpstr>
      <vt:lpstr>PowerPoint Presentation</vt:lpstr>
      <vt:lpstr>Solar Energy</vt:lpstr>
      <vt:lpstr>PowerPoint Presentation</vt:lpstr>
      <vt:lpstr>PowerPoint Presentation</vt:lpstr>
      <vt:lpstr>PowerPoint Presentation</vt:lpstr>
      <vt:lpstr>Wind Energy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Biofuels</vt:lpstr>
      <vt:lpstr>PowerPoint Presentation</vt:lpstr>
      <vt:lpstr>PowerPoint Presentation</vt:lpstr>
      <vt:lpstr>PowerPoint Presentation</vt:lpstr>
      <vt:lpstr>PowerPoint Presentation</vt:lpstr>
      <vt:lpstr>Impact of Exploitation of Natural Resources on Climate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Waste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Watershed management practices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Contour, gully control </vt:lpstr>
      <vt:lpstr>stone bunds </vt:lpstr>
      <vt:lpstr>Integrated Watershed Manaement</vt:lpstr>
      <vt:lpstr>PowerPoint Presentation</vt:lpstr>
      <vt:lpstr>PowerPoint Presentation</vt:lpstr>
      <vt:lpstr>Integrated Watershed Manaement</vt:lpstr>
      <vt:lpstr>PowerPoint Presentation</vt:lpstr>
      <vt:lpstr>PowerPoint Presentation</vt:lpstr>
      <vt:lpstr>PowerPoint Presentation</vt:lpstr>
      <vt:lpstr>PowerPoint Presentation</vt:lpstr>
      <vt:lpstr>Ice-stupa artificial glaciers by Sonam Wangchuk </vt:lpstr>
      <vt:lpstr>PowerPoint Presentation</vt:lpstr>
      <vt:lpstr>Sonam Wangchuk </vt:lpstr>
      <vt:lpstr>PowerPoint Presentation</vt:lpstr>
      <vt:lpstr>PowerPoint Presentation</vt:lpstr>
      <vt:lpstr>PowerPoint Presentation</vt:lpstr>
      <vt:lpstr>PowerPoint Presentation</vt:lpstr>
      <vt:lpstr>Air Prevention Act- 1981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Role of NGO in Environment Conservation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21</cp:revision>
  <dcterms:created xsi:type="dcterms:W3CDTF">2006-08-16T00:00:00Z</dcterms:created>
  <dcterms:modified xsi:type="dcterms:W3CDTF">2023-10-31T05:02:16Z</dcterms:modified>
</cp:coreProperties>
</file>