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viewProps" Target="viewProps.xml" /><Relationship Id="rId5" Type="http://schemas.openxmlformats.org/officeDocument/2006/relationships/slide" Target="slides/slide4.xml" /><Relationship Id="rId10"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07913-5587-F7E0-D8BA-9F5A786CDF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76EB66C-14DD-1692-5C0B-2365B0F6D0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F22262C-C8D3-6292-EA23-016BDDFB1FFF}"/>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5" name="Footer Placeholder 4">
            <a:extLst>
              <a:ext uri="{FF2B5EF4-FFF2-40B4-BE49-F238E27FC236}">
                <a16:creationId xmlns:a16="http://schemas.microsoft.com/office/drawing/2014/main" id="{E129D9C2-7714-D80B-C0D5-63D1579218F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9F24F54-8F3D-5C2D-6AAC-42D0AC63280D}"/>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2933767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F2730-FDDD-FE4D-2DC3-B8E4D47C40D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0AA431E-6494-CAA6-3238-CD6207A706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EB53A76-DDFC-D517-FF52-F3914ED77AD9}"/>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5" name="Footer Placeholder 4">
            <a:extLst>
              <a:ext uri="{FF2B5EF4-FFF2-40B4-BE49-F238E27FC236}">
                <a16:creationId xmlns:a16="http://schemas.microsoft.com/office/drawing/2014/main" id="{A3EAE011-7BBB-092F-AE9D-30C2A6A1E68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0C58635-FACD-FD04-205E-B02745860500}"/>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239505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BEE0C0-432E-C7FE-B3FB-2A95324A25F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94212A5-6FAC-E908-D40E-D94B26B8EF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533F78B-C011-BE6B-7421-ABD53BDBB1DC}"/>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5" name="Footer Placeholder 4">
            <a:extLst>
              <a:ext uri="{FF2B5EF4-FFF2-40B4-BE49-F238E27FC236}">
                <a16:creationId xmlns:a16="http://schemas.microsoft.com/office/drawing/2014/main" id="{CC89254E-FFD2-940E-E0AB-3744C80462A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587CE30-E077-14B9-941E-EFCC4D13BBBF}"/>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2513944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058B3-DA41-F5E8-819D-26D9EAE3F65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C1954C0-AA2F-AD5E-DC92-959065CAE6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7C871FC-0FB6-BDF1-8915-688F67F2677C}"/>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5" name="Footer Placeholder 4">
            <a:extLst>
              <a:ext uri="{FF2B5EF4-FFF2-40B4-BE49-F238E27FC236}">
                <a16:creationId xmlns:a16="http://schemas.microsoft.com/office/drawing/2014/main" id="{D94D4EF6-62AE-E5D7-B431-2FC7031263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46E8B0F-9520-B3E8-1507-1B256899DBB1}"/>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1528794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D9073-3FBA-920F-5284-2C295896F1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91B108D8-9990-E035-42A9-182F045DA8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67FC46-CDE0-6AB5-31FB-95D9ACDA9D7D}"/>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5" name="Footer Placeholder 4">
            <a:extLst>
              <a:ext uri="{FF2B5EF4-FFF2-40B4-BE49-F238E27FC236}">
                <a16:creationId xmlns:a16="http://schemas.microsoft.com/office/drawing/2014/main" id="{85E1A72E-4040-CB67-4A18-8934C6C13F2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58A08CF-EE96-9B6F-F6D3-2001385C6F84}"/>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2290520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8707-2EC1-0EF7-80E9-E4075CB651E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266C295-0A03-8C2E-240E-7B8747ED0D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46A1784-2C83-FF3B-0CD4-5588DC5E99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B0D5038-68E3-4B61-518F-3CF21143A950}"/>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6" name="Footer Placeholder 5">
            <a:extLst>
              <a:ext uri="{FF2B5EF4-FFF2-40B4-BE49-F238E27FC236}">
                <a16:creationId xmlns:a16="http://schemas.microsoft.com/office/drawing/2014/main" id="{1407DC5C-5729-EB8D-4430-26E002CE52A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F1FB97F-463B-EC3A-1488-740A69FC1A29}"/>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3842840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60527-CEA4-83CD-80F5-2D310C2313A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33B7FE1-BF35-6799-1FD6-C8B723C89B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0345A3-7FA4-5D81-FD5F-E6B2763792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473ED34-3514-C04E-DDDA-C584253B64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45EB2E-9557-E8D7-5581-4023771219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549D0039-5318-37BC-92D0-E304D470F8EF}"/>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8" name="Footer Placeholder 7">
            <a:extLst>
              <a:ext uri="{FF2B5EF4-FFF2-40B4-BE49-F238E27FC236}">
                <a16:creationId xmlns:a16="http://schemas.microsoft.com/office/drawing/2014/main" id="{17BFBD6A-4E2F-763E-E23F-01836321A8A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8D21BB5-257F-D994-9765-F832A94FFE98}"/>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3729268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63A17-C9E8-32C7-BFAA-A9C414E43CB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56E566B-9507-04DD-881E-6A80DA8884C3}"/>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4" name="Footer Placeholder 3">
            <a:extLst>
              <a:ext uri="{FF2B5EF4-FFF2-40B4-BE49-F238E27FC236}">
                <a16:creationId xmlns:a16="http://schemas.microsoft.com/office/drawing/2014/main" id="{6D390944-C55B-CDF0-6CF8-DEC311B79DE8}"/>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C9E786A7-6B0C-738A-0EB3-30BE7015EA1F}"/>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175280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859725-9EBB-7EFD-D2B8-DF476C7B7FA9}"/>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3" name="Footer Placeholder 2">
            <a:extLst>
              <a:ext uri="{FF2B5EF4-FFF2-40B4-BE49-F238E27FC236}">
                <a16:creationId xmlns:a16="http://schemas.microsoft.com/office/drawing/2014/main" id="{3D5558B5-7CC9-AFD2-1D99-7237EEAF903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2DBE6678-CF10-DD57-2C2B-AC68D847C2F5}"/>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2486379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E8408-3E5B-6979-9F81-080799EEE7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9DE1B20-B851-80E7-3A6E-C5E7295A72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48F8028-CBAB-EE0C-F0FD-E76733A0D6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CFAE97-B3DC-EC3C-5AC8-6B7855841645}"/>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6" name="Footer Placeholder 5">
            <a:extLst>
              <a:ext uri="{FF2B5EF4-FFF2-40B4-BE49-F238E27FC236}">
                <a16:creationId xmlns:a16="http://schemas.microsoft.com/office/drawing/2014/main" id="{5CC34425-7047-BA5F-EEBD-99911B9BA03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BDA9E0D-205A-6819-A59F-33E96D4EF1EF}"/>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316814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C021E-E266-F14D-B03C-15E9E7EF57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B90F5DE-76B0-B8FB-D9FF-83BB7E08EE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BEF1B5C-7229-6DE2-03AA-1EA488A016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E8EC2C-A603-2728-86AB-7A85D708E504}"/>
              </a:ext>
            </a:extLst>
          </p:cNvPr>
          <p:cNvSpPr>
            <a:spLocks noGrp="1"/>
          </p:cNvSpPr>
          <p:nvPr>
            <p:ph type="dt" sz="half" idx="10"/>
          </p:nvPr>
        </p:nvSpPr>
        <p:spPr/>
        <p:txBody>
          <a:bodyPr/>
          <a:lstStyle/>
          <a:p>
            <a:fld id="{058C7286-EE5B-4C87-A58A-C39F30EC7922}" type="datetimeFigureOut">
              <a:rPr lang="en-IN" smtClean="0"/>
              <a:t>10-10-2023</a:t>
            </a:fld>
            <a:endParaRPr lang="en-IN"/>
          </a:p>
        </p:txBody>
      </p:sp>
      <p:sp>
        <p:nvSpPr>
          <p:cNvPr id="6" name="Footer Placeholder 5">
            <a:extLst>
              <a:ext uri="{FF2B5EF4-FFF2-40B4-BE49-F238E27FC236}">
                <a16:creationId xmlns:a16="http://schemas.microsoft.com/office/drawing/2014/main" id="{FE2D167D-FE01-0888-83FB-5298EDDDCCF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1D3FD10-72AF-2D15-D64E-8CAE140B1FDD}"/>
              </a:ext>
            </a:extLst>
          </p:cNvPr>
          <p:cNvSpPr>
            <a:spLocks noGrp="1"/>
          </p:cNvSpPr>
          <p:nvPr>
            <p:ph type="sldNum" sz="quarter" idx="12"/>
          </p:nvPr>
        </p:nvSpPr>
        <p:spPr/>
        <p:txBody>
          <a:bodyPr/>
          <a:lstStyle/>
          <a:p>
            <a:fld id="{F7706D43-C486-4A00-AD19-FC00CC8AB25C}" type="slidenum">
              <a:rPr lang="en-IN" smtClean="0"/>
              <a:t>‹#›</a:t>
            </a:fld>
            <a:endParaRPr lang="en-IN"/>
          </a:p>
        </p:txBody>
      </p:sp>
    </p:spTree>
    <p:extLst>
      <p:ext uri="{BB962C8B-B14F-4D97-AF65-F5344CB8AC3E}">
        <p14:creationId xmlns:p14="http://schemas.microsoft.com/office/powerpoint/2010/main" val="3446538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7994BA-97AC-C5BA-7EBD-A498DBAEBE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31621BC-444B-BD85-BFE3-70BD426C10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D8BB646-7F7F-1E32-3B03-54E07081AD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C7286-EE5B-4C87-A58A-C39F30EC7922}" type="datetimeFigureOut">
              <a:rPr lang="en-IN" smtClean="0"/>
              <a:t>10-10-2023</a:t>
            </a:fld>
            <a:endParaRPr lang="en-IN"/>
          </a:p>
        </p:txBody>
      </p:sp>
      <p:sp>
        <p:nvSpPr>
          <p:cNvPr id="5" name="Footer Placeholder 4">
            <a:extLst>
              <a:ext uri="{FF2B5EF4-FFF2-40B4-BE49-F238E27FC236}">
                <a16:creationId xmlns:a16="http://schemas.microsoft.com/office/drawing/2014/main" id="{9311AE74-9313-DB2C-60C7-6336479813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ACE85B9-7390-FB2E-A46C-071A02A8DA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706D43-C486-4A00-AD19-FC00CC8AB25C}" type="slidenum">
              <a:rPr lang="en-IN" smtClean="0"/>
              <a:t>‹#›</a:t>
            </a:fld>
            <a:endParaRPr lang="en-IN"/>
          </a:p>
        </p:txBody>
      </p:sp>
    </p:spTree>
    <p:extLst>
      <p:ext uri="{BB962C8B-B14F-4D97-AF65-F5344CB8AC3E}">
        <p14:creationId xmlns:p14="http://schemas.microsoft.com/office/powerpoint/2010/main" val="1003867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jpeg" /><Relationship Id="rId1" Type="http://schemas.openxmlformats.org/officeDocument/2006/relationships/slideLayout" Target="../slideLayouts/slideLayout2.xml" /><Relationship Id="rId5" Type="http://schemas.openxmlformats.org/officeDocument/2006/relationships/image" Target="../media/image4.jpeg" /><Relationship Id="rId4" Type="http://schemas.openxmlformats.org/officeDocument/2006/relationships/image" Target="../media/image3.jpe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D1C51-8827-6C1C-063D-481E31093AA3}"/>
              </a:ext>
            </a:extLst>
          </p:cNvPr>
          <p:cNvSpPr>
            <a:spLocks noGrp="1"/>
          </p:cNvSpPr>
          <p:nvPr>
            <p:ph type="ctrTitle"/>
          </p:nvPr>
        </p:nvSpPr>
        <p:spPr/>
        <p:txBody>
          <a:bodyPr/>
          <a:lstStyle/>
          <a:p>
            <a:r>
              <a:rPr lang="en-IN" dirty="0"/>
              <a:t>Understanding TV formats &amp; Genres</a:t>
            </a:r>
          </a:p>
        </p:txBody>
      </p:sp>
      <p:sp>
        <p:nvSpPr>
          <p:cNvPr id="3" name="Subtitle 2">
            <a:extLst>
              <a:ext uri="{FF2B5EF4-FFF2-40B4-BE49-F238E27FC236}">
                <a16:creationId xmlns:a16="http://schemas.microsoft.com/office/drawing/2014/main" id="{FDE68F7D-47A3-3B33-1242-A1AD84CA4BD6}"/>
              </a:ext>
            </a:extLst>
          </p:cNvPr>
          <p:cNvSpPr>
            <a:spLocks noGrp="1"/>
          </p:cNvSpPr>
          <p:nvPr>
            <p:ph type="subTitle" idx="1"/>
          </p:nvPr>
        </p:nvSpPr>
        <p:spPr/>
        <p:txBody>
          <a:bodyPr/>
          <a:lstStyle/>
          <a:p>
            <a:r>
              <a:rPr lang="en-IN" dirty="0"/>
              <a:t>Unit III – Creating niche television programming</a:t>
            </a:r>
          </a:p>
          <a:p>
            <a:endParaRPr lang="en-IN" dirty="0"/>
          </a:p>
        </p:txBody>
      </p:sp>
    </p:spTree>
    <p:extLst>
      <p:ext uri="{BB962C8B-B14F-4D97-AF65-F5344CB8AC3E}">
        <p14:creationId xmlns:p14="http://schemas.microsoft.com/office/powerpoint/2010/main" val="448570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E3816-2B01-3C81-4DF9-D4FC03A75DB3}"/>
              </a:ext>
            </a:extLst>
          </p:cNvPr>
          <p:cNvSpPr>
            <a:spLocks noGrp="1"/>
          </p:cNvSpPr>
          <p:nvPr>
            <p:ph type="title"/>
          </p:nvPr>
        </p:nvSpPr>
        <p:spPr/>
        <p:txBody>
          <a:bodyPr/>
          <a:lstStyle/>
          <a:p>
            <a:r>
              <a:rPr lang="en-US" dirty="0">
                <a:latin typeface="+mj-lt"/>
              </a:rPr>
              <a:t>Niche TV </a:t>
            </a:r>
            <a:endParaRPr lang="en-IN" dirty="0"/>
          </a:p>
        </p:txBody>
      </p:sp>
      <p:sp>
        <p:nvSpPr>
          <p:cNvPr id="3" name="Content Placeholder 2">
            <a:extLst>
              <a:ext uri="{FF2B5EF4-FFF2-40B4-BE49-F238E27FC236}">
                <a16:creationId xmlns:a16="http://schemas.microsoft.com/office/drawing/2014/main" id="{A271F32C-EF2A-90D1-F4B2-4B9C394D11AC}"/>
              </a:ext>
            </a:extLst>
          </p:cNvPr>
          <p:cNvSpPr>
            <a:spLocks noGrp="1"/>
          </p:cNvSpPr>
          <p:nvPr>
            <p:ph idx="1"/>
          </p:nvPr>
        </p:nvSpPr>
        <p:spPr/>
        <p:txBody>
          <a:bodyPr>
            <a:normAutofit lnSpcReduction="10000"/>
          </a:bodyPr>
          <a:lstStyle/>
          <a:p>
            <a:r>
              <a:rPr lang="en-US" dirty="0">
                <a:latin typeface="+mj-lt"/>
              </a:rPr>
              <a:t>A TV Niche or Genre is a style or area of content within the TV Industry that a particular TV Channel explores or specializes in. Many TV Networks also choose to stream content from varying niches but Niche TV channels get more reach for interested audiences and viewers around the world.</a:t>
            </a:r>
          </a:p>
          <a:p>
            <a:r>
              <a:rPr lang="en-US" dirty="0">
                <a:latin typeface="+mj-lt"/>
              </a:rPr>
              <a:t>The most important part of starting out with a TV channel is choosing a TV Channel Niche. Without specifying your area of content interest and outreach, you won’t be able to project your content and market it to the targeted audience. </a:t>
            </a:r>
          </a:p>
          <a:p>
            <a:r>
              <a:rPr lang="en-US" dirty="0">
                <a:latin typeface="+mj-lt"/>
              </a:rPr>
              <a:t>So, it is incredibly essential for the benefit and growth of your channel that you choose a good niche before you start a TV channel.</a:t>
            </a:r>
            <a:endParaRPr lang="en-IN" dirty="0">
              <a:latin typeface="+mj-lt"/>
            </a:endParaRPr>
          </a:p>
        </p:txBody>
      </p:sp>
    </p:spTree>
    <p:extLst>
      <p:ext uri="{BB962C8B-B14F-4D97-AF65-F5344CB8AC3E}">
        <p14:creationId xmlns:p14="http://schemas.microsoft.com/office/powerpoint/2010/main" val="933562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8C381-6CD9-2FD0-812B-A561A974D03C}"/>
              </a:ext>
            </a:extLst>
          </p:cNvPr>
          <p:cNvSpPr>
            <a:spLocks noGrp="1"/>
          </p:cNvSpPr>
          <p:nvPr>
            <p:ph type="title"/>
          </p:nvPr>
        </p:nvSpPr>
        <p:spPr/>
        <p:txBody>
          <a:bodyPr/>
          <a:lstStyle/>
          <a:p>
            <a:r>
              <a:rPr lang="en-IN" dirty="0"/>
              <a:t>Niche content channels</a:t>
            </a:r>
          </a:p>
        </p:txBody>
      </p:sp>
      <p:sp>
        <p:nvSpPr>
          <p:cNvPr id="3" name="Content Placeholder 2">
            <a:extLst>
              <a:ext uri="{FF2B5EF4-FFF2-40B4-BE49-F238E27FC236}">
                <a16:creationId xmlns:a16="http://schemas.microsoft.com/office/drawing/2014/main" id="{E768A88A-C77C-7C19-D015-BAEEE96C3551}"/>
              </a:ext>
            </a:extLst>
          </p:cNvPr>
          <p:cNvSpPr>
            <a:spLocks noGrp="1"/>
          </p:cNvSpPr>
          <p:nvPr>
            <p:ph idx="1"/>
          </p:nvPr>
        </p:nvSpPr>
        <p:spPr/>
        <p:txBody>
          <a:bodyPr>
            <a:normAutofit/>
          </a:bodyPr>
          <a:lstStyle/>
          <a:p>
            <a:pPr marL="0" indent="0">
              <a:buNone/>
            </a:pPr>
            <a:r>
              <a:rPr lang="en-IN" dirty="0">
                <a:latin typeface="+mj-lt"/>
              </a:rPr>
              <a:t>1. </a:t>
            </a:r>
            <a:r>
              <a:rPr lang="en-IN" b="1" dirty="0">
                <a:latin typeface="+mj-lt"/>
              </a:rPr>
              <a:t>Educational Content</a:t>
            </a:r>
          </a:p>
          <a:p>
            <a:pPr marL="0" indent="0">
              <a:buNone/>
            </a:pPr>
            <a:r>
              <a:rPr lang="en-US" dirty="0">
                <a:latin typeface="+mj-lt"/>
              </a:rPr>
              <a:t>Udemy and Coursera are some of the streaming platforms that provide educational content creators opportunities to make millions through subscriptions. By creating your own educational content channel, you can develop a subscription-based platform and get tons of audiences, and millions in revenue as well. It is one of the most popular niches and a great place to start your TV channel from.</a:t>
            </a:r>
          </a:p>
          <a:p>
            <a:pPr marL="0" indent="0">
              <a:buNone/>
            </a:pPr>
            <a:endParaRPr lang="en-IN" dirty="0"/>
          </a:p>
        </p:txBody>
      </p:sp>
    </p:spTree>
    <p:extLst>
      <p:ext uri="{BB962C8B-B14F-4D97-AF65-F5344CB8AC3E}">
        <p14:creationId xmlns:p14="http://schemas.microsoft.com/office/powerpoint/2010/main" val="165984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3D0DE1-47FF-6356-9DF7-8246512172A7}"/>
              </a:ext>
            </a:extLst>
          </p:cNvPr>
          <p:cNvSpPr>
            <a:spLocks noGrp="1"/>
          </p:cNvSpPr>
          <p:nvPr>
            <p:ph idx="1"/>
          </p:nvPr>
        </p:nvSpPr>
        <p:spPr>
          <a:xfrm>
            <a:off x="838200" y="690282"/>
            <a:ext cx="10515600" cy="5486681"/>
          </a:xfrm>
        </p:spPr>
        <p:txBody>
          <a:bodyPr/>
          <a:lstStyle/>
          <a:p>
            <a:pPr marL="0" indent="0">
              <a:buNone/>
            </a:pPr>
            <a:r>
              <a:rPr lang="en-US" dirty="0">
                <a:latin typeface="+mj-lt"/>
              </a:rPr>
              <a:t>2. </a:t>
            </a:r>
            <a:r>
              <a:rPr lang="en-US" b="1" dirty="0">
                <a:latin typeface="+mj-lt"/>
              </a:rPr>
              <a:t>Interview and Talk Shows</a:t>
            </a:r>
          </a:p>
          <a:p>
            <a:pPr marL="0" indent="0">
              <a:buNone/>
            </a:pPr>
            <a:r>
              <a:rPr lang="en-US" dirty="0">
                <a:latin typeface="+mj-lt"/>
              </a:rPr>
              <a:t>Channels that host Morning shows, talk shows, interviews, and other forms of communicative shows that combine elements of news and chatting also attract millions of viewers throughout the 24-hour day. A TV Channel in this niche would also do pretty great, so this could definitely be a potentially successful niche choice for you.</a:t>
            </a:r>
            <a:endParaRPr lang="en-IN" dirty="0">
              <a:latin typeface="+mj-lt"/>
            </a:endParaRPr>
          </a:p>
          <a:p>
            <a:pPr marL="0" indent="0">
              <a:buNone/>
            </a:pPr>
            <a:r>
              <a:rPr lang="en-US" dirty="0">
                <a:latin typeface="+mj-lt"/>
              </a:rPr>
              <a:t>3. </a:t>
            </a:r>
            <a:r>
              <a:rPr lang="en-US" b="1" dirty="0">
                <a:latin typeface="+mj-lt"/>
              </a:rPr>
              <a:t>TV Series and Serials (Action, Comedy, Sci-fi, Drama, etc.)</a:t>
            </a:r>
          </a:p>
          <a:p>
            <a:pPr marL="0" indent="0">
              <a:buNone/>
            </a:pPr>
            <a:r>
              <a:rPr lang="en-US" dirty="0">
                <a:latin typeface="+mj-lt"/>
              </a:rPr>
              <a:t>If Netflix’s astonishing rise and multi-billion-dollar fortune aren’t telling you, TV series, movies, and serials are a huge source of revenue in the TV industry if done well. Whether we’re talking about action, drama, sitcom, or sci-fi shows and movies, if you choose this niche, you’re definitely on the track to getting amazing fame and success.</a:t>
            </a:r>
            <a:endParaRPr lang="en-IN" dirty="0">
              <a:latin typeface="+mj-lt"/>
            </a:endParaRPr>
          </a:p>
        </p:txBody>
      </p:sp>
    </p:spTree>
    <p:extLst>
      <p:ext uri="{BB962C8B-B14F-4D97-AF65-F5344CB8AC3E}">
        <p14:creationId xmlns:p14="http://schemas.microsoft.com/office/powerpoint/2010/main" val="512273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625E01-7E58-33FA-FAF1-09D26A80D405}"/>
              </a:ext>
            </a:extLst>
          </p:cNvPr>
          <p:cNvSpPr>
            <a:spLocks noGrp="1"/>
          </p:cNvSpPr>
          <p:nvPr>
            <p:ph idx="1"/>
          </p:nvPr>
        </p:nvSpPr>
        <p:spPr>
          <a:xfrm>
            <a:off x="838200" y="744071"/>
            <a:ext cx="10515600" cy="5432892"/>
          </a:xfrm>
        </p:spPr>
        <p:txBody>
          <a:bodyPr>
            <a:normAutofit/>
          </a:bodyPr>
          <a:lstStyle/>
          <a:p>
            <a:pPr marL="0" indent="0">
              <a:buNone/>
            </a:pPr>
            <a:r>
              <a:rPr lang="en-IN" dirty="0">
                <a:latin typeface="+mj-lt"/>
              </a:rPr>
              <a:t>4. </a:t>
            </a:r>
            <a:r>
              <a:rPr lang="en-IN" b="1" dirty="0">
                <a:latin typeface="+mj-lt"/>
              </a:rPr>
              <a:t>Documentaries and History</a:t>
            </a:r>
          </a:p>
          <a:p>
            <a:pPr marL="0" indent="0">
              <a:buNone/>
            </a:pPr>
            <a:r>
              <a:rPr lang="en-US" dirty="0">
                <a:latin typeface="+mj-lt"/>
              </a:rPr>
              <a:t>It might surprise you to some extent, but documentaries and historic content get a lot of visitors in all kinds of age brackets. So, if you establish a TV Network like History Channel, then with the right content, you’ll be able to bring in tons of viewers and make loads of revenue as well.</a:t>
            </a:r>
          </a:p>
          <a:p>
            <a:pPr marL="0" indent="0">
              <a:buNone/>
            </a:pPr>
            <a:r>
              <a:rPr lang="en-US" dirty="0">
                <a:latin typeface="+mj-lt"/>
              </a:rPr>
              <a:t>5. </a:t>
            </a:r>
            <a:r>
              <a:rPr lang="en-US" b="1" dirty="0">
                <a:latin typeface="+mj-lt"/>
              </a:rPr>
              <a:t>Animated Content</a:t>
            </a:r>
          </a:p>
          <a:p>
            <a:pPr marL="0" indent="0">
              <a:buNone/>
            </a:pPr>
            <a:r>
              <a:rPr lang="en-US" dirty="0">
                <a:latin typeface="+mj-lt"/>
              </a:rPr>
              <a:t>With anime series and movies on the rise around the world and cartoons as well as poems on YouTube getting multi-billion views, it is very obvious that channels with animated content are doing great. So, if you want to attract tons of viewers, animated content will serve as a great niche.</a:t>
            </a:r>
          </a:p>
          <a:p>
            <a:pPr marL="0" indent="0">
              <a:buNone/>
            </a:pPr>
            <a:endParaRPr lang="en-US" dirty="0">
              <a:latin typeface="+mj-lt"/>
            </a:endParaRPr>
          </a:p>
          <a:p>
            <a:pPr marL="0" indent="0">
              <a:buNone/>
            </a:pPr>
            <a:endParaRPr lang="en-IN" dirty="0">
              <a:latin typeface="+mj-lt"/>
            </a:endParaRPr>
          </a:p>
        </p:txBody>
      </p:sp>
    </p:spTree>
    <p:extLst>
      <p:ext uri="{BB962C8B-B14F-4D97-AF65-F5344CB8AC3E}">
        <p14:creationId xmlns:p14="http://schemas.microsoft.com/office/powerpoint/2010/main" val="2300553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E385B0BE-91B4-8E82-4E17-47A4700D454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3503" y="430306"/>
            <a:ext cx="5301617" cy="31185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CF6BA319-1CAB-61F5-8B7E-028953C649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5502" y="3619500"/>
            <a:ext cx="3238500" cy="32385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CFD226FC-F8A4-1052-5C97-F4C64770AC8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8947" b="1"/>
          <a:stretch/>
        </p:blipFill>
        <p:spPr bwMode="auto">
          <a:xfrm>
            <a:off x="851649" y="4338637"/>
            <a:ext cx="4514850" cy="18002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FC6235DE-B971-A0F6-886F-2C55A21C66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9103" y="343461"/>
            <a:ext cx="5715000" cy="3714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5039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B8BE5-DDF9-A584-6706-B686A25418B5}"/>
              </a:ext>
            </a:extLst>
          </p:cNvPr>
          <p:cNvSpPr>
            <a:spLocks noGrp="1"/>
          </p:cNvSpPr>
          <p:nvPr>
            <p:ph type="title"/>
          </p:nvPr>
        </p:nvSpPr>
        <p:spPr/>
        <p:txBody>
          <a:bodyPr/>
          <a:lstStyle/>
          <a:p>
            <a:r>
              <a:rPr lang="en-IN" dirty="0"/>
              <a:t> Producing Niche content</a:t>
            </a:r>
          </a:p>
        </p:txBody>
      </p:sp>
      <p:sp>
        <p:nvSpPr>
          <p:cNvPr id="3" name="Content Placeholder 2">
            <a:extLst>
              <a:ext uri="{FF2B5EF4-FFF2-40B4-BE49-F238E27FC236}">
                <a16:creationId xmlns:a16="http://schemas.microsoft.com/office/drawing/2014/main" id="{3CFE9304-417C-6D2D-9C4F-6DB886DB8CE4}"/>
              </a:ext>
            </a:extLst>
          </p:cNvPr>
          <p:cNvSpPr>
            <a:spLocks noGrp="1"/>
          </p:cNvSpPr>
          <p:nvPr>
            <p:ph idx="1"/>
          </p:nvPr>
        </p:nvSpPr>
        <p:spPr/>
        <p:txBody>
          <a:bodyPr>
            <a:normAutofit fontScale="85000" lnSpcReduction="20000"/>
          </a:bodyPr>
          <a:lstStyle/>
          <a:p>
            <a:pPr marL="0" indent="0">
              <a:buNone/>
            </a:pPr>
            <a:r>
              <a:rPr lang="en-US" b="1" dirty="0">
                <a:latin typeface="+mj-lt"/>
              </a:rPr>
              <a:t>Step 1: </a:t>
            </a:r>
            <a:r>
              <a:rPr lang="en-US" dirty="0">
                <a:latin typeface="+mj-lt"/>
              </a:rPr>
              <a:t>Find a Niche with a solid following</a:t>
            </a:r>
          </a:p>
          <a:p>
            <a:pPr marL="0" indent="0">
              <a:buNone/>
            </a:pPr>
            <a:r>
              <a:rPr lang="en-US" dirty="0">
                <a:latin typeface="+mj-lt"/>
              </a:rPr>
              <a:t>TV genres and niches are all over the spectrum of audience ratings and the number of viewers. Make sure you pick out a niche that is profitable and popular enough to have an existing following. The following does not have be the leading trend, but it needs to have a minimum level of popularity and intrigue to attract viewers into your channel which will be tailored to fit the audience in this specific niche. Your viewers will be people who want to watch content and videos in that niche, and you’ll need to establish that there is enough interest in the niche to attract a reasonably sized audience. That’s the first step of becoming successful in your chosen niche.</a:t>
            </a:r>
          </a:p>
          <a:p>
            <a:pPr marL="0" indent="0">
              <a:buNone/>
            </a:pPr>
            <a:r>
              <a:rPr lang="en-US" b="1" dirty="0">
                <a:latin typeface="+mj-lt"/>
              </a:rPr>
              <a:t>Step 2: </a:t>
            </a:r>
            <a:r>
              <a:rPr lang="en-US" dirty="0">
                <a:latin typeface="+mj-lt"/>
              </a:rPr>
              <a:t>Make sure your chosen niche offers unlimited content ideas</a:t>
            </a:r>
          </a:p>
          <a:p>
            <a:pPr marL="0" indent="0">
              <a:buNone/>
            </a:pPr>
            <a:r>
              <a:rPr lang="en-US" dirty="0">
                <a:latin typeface="+mj-lt"/>
              </a:rPr>
              <a:t>The second step is to make sure that the niche that you’ve picked out offers a lot of variety. Variety, in this case, means that the niche you’re working on offers unlimited content ideas so that you don’t encounter the infamous content block with your TV channel.</a:t>
            </a:r>
          </a:p>
          <a:p>
            <a:endParaRPr lang="en-US" dirty="0"/>
          </a:p>
          <a:p>
            <a:endParaRPr lang="en-US" dirty="0"/>
          </a:p>
          <a:p>
            <a:endParaRPr lang="en-IN" dirty="0"/>
          </a:p>
        </p:txBody>
      </p:sp>
    </p:spTree>
    <p:extLst>
      <p:ext uri="{BB962C8B-B14F-4D97-AF65-F5344CB8AC3E}">
        <p14:creationId xmlns:p14="http://schemas.microsoft.com/office/powerpoint/2010/main" val="3854883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B2083F-E317-0D1F-F194-EC1819CFD8F6}"/>
              </a:ext>
            </a:extLst>
          </p:cNvPr>
          <p:cNvSpPr>
            <a:spLocks noGrp="1"/>
          </p:cNvSpPr>
          <p:nvPr>
            <p:ph idx="1"/>
          </p:nvPr>
        </p:nvSpPr>
        <p:spPr>
          <a:xfrm>
            <a:off x="838200" y="770965"/>
            <a:ext cx="10515600" cy="5405998"/>
          </a:xfrm>
        </p:spPr>
        <p:txBody>
          <a:bodyPr>
            <a:normAutofit fontScale="62500" lnSpcReduction="20000"/>
          </a:bodyPr>
          <a:lstStyle/>
          <a:p>
            <a:pPr marL="0" indent="0">
              <a:buNone/>
            </a:pPr>
            <a:r>
              <a:rPr lang="en-US" sz="3800" b="1" dirty="0">
                <a:latin typeface="+mj-lt"/>
              </a:rPr>
              <a:t>Step 3: </a:t>
            </a:r>
            <a:r>
              <a:rPr lang="en-US" sz="3800" dirty="0">
                <a:latin typeface="+mj-lt"/>
              </a:rPr>
              <a:t>Pick a Niche that you’re passionate about</a:t>
            </a:r>
          </a:p>
          <a:p>
            <a:pPr marL="0" indent="0">
              <a:buNone/>
            </a:pPr>
            <a:r>
              <a:rPr lang="en-US" sz="3800" dirty="0">
                <a:latin typeface="+mj-lt"/>
              </a:rPr>
              <a:t>As an indie TV Network owner and producer, you’re going to want to step into the niche that you’re passionate about. If you don’t love what you’re creating then you can’t expect audiences to react any different way. So, make sure you’re creating content that interests you.</a:t>
            </a:r>
          </a:p>
          <a:p>
            <a:pPr marL="0" indent="0">
              <a:buNone/>
            </a:pPr>
            <a:r>
              <a:rPr lang="en-US" sz="3800" b="1" dirty="0">
                <a:latin typeface="+mj-lt"/>
              </a:rPr>
              <a:t>Step 4: </a:t>
            </a:r>
            <a:r>
              <a:rPr lang="en-US" sz="3800" dirty="0">
                <a:latin typeface="+mj-lt"/>
              </a:rPr>
              <a:t>Your Niche Needs to Have Less Competition</a:t>
            </a:r>
          </a:p>
          <a:p>
            <a:pPr marL="0" indent="0">
              <a:buNone/>
            </a:pPr>
            <a:r>
              <a:rPr lang="en-US" sz="3800" dirty="0">
                <a:latin typeface="+mj-lt"/>
              </a:rPr>
              <a:t>This is a good way to gauge yourself on step #1. The niche you’ve chosen needs to be popular among audiences but at the same time, the niche needs to have less competition when it comes to other TV channels. The lesser the competition, the more people will come to your channel and spend more time watching your content, but healthy competition validates the demand for good quality content in your chosen niche.</a:t>
            </a:r>
          </a:p>
          <a:p>
            <a:pPr marL="0" indent="0">
              <a:buNone/>
            </a:pPr>
            <a:r>
              <a:rPr lang="en-US" sz="3800" b="1" dirty="0">
                <a:latin typeface="+mj-lt"/>
              </a:rPr>
              <a:t>Step 5: </a:t>
            </a:r>
            <a:r>
              <a:rPr lang="en-US" sz="3800" dirty="0">
                <a:latin typeface="+mj-lt"/>
              </a:rPr>
              <a:t>Learn Everything About Your Niche Audience</a:t>
            </a:r>
          </a:p>
          <a:p>
            <a:pPr marL="0" indent="0">
              <a:buNone/>
            </a:pPr>
            <a:r>
              <a:rPr lang="en-US" sz="3800" dirty="0">
                <a:latin typeface="+mj-lt"/>
              </a:rPr>
              <a:t>The Niche that you’ve chosen is going to contain a certain kind of audience and to effectively reach all of the people and be liked by them, you’re going to have to study the niche audiences, their behaviors, what they like and dislike, and how to market content to them. That’s how you’ll reach the top of the industry.</a:t>
            </a:r>
          </a:p>
          <a:p>
            <a:endParaRPr lang="en-IN" dirty="0"/>
          </a:p>
        </p:txBody>
      </p:sp>
    </p:spTree>
    <p:extLst>
      <p:ext uri="{BB962C8B-B14F-4D97-AF65-F5344CB8AC3E}">
        <p14:creationId xmlns:p14="http://schemas.microsoft.com/office/powerpoint/2010/main" val="5722164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914</Words>
  <Application>Microsoft Office PowerPoint</Application>
  <PresentationFormat>Widescreen</PresentationFormat>
  <Paragraphs>29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Understanding TV formats &amp; Genres</vt:lpstr>
      <vt:lpstr>Niche TV </vt:lpstr>
      <vt:lpstr>Niche content channels</vt:lpstr>
      <vt:lpstr>PowerPoint Presentation</vt:lpstr>
      <vt:lpstr>PowerPoint Presentation</vt:lpstr>
      <vt:lpstr>PowerPoint Presentation</vt:lpstr>
      <vt:lpstr> Producing Niche content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TV formats &amp; Genres</dc:title>
  <dc:creator>veronika barla</dc:creator>
  <cp:lastModifiedBy>919975202713</cp:lastModifiedBy>
  <cp:revision>2</cp:revision>
  <dcterms:created xsi:type="dcterms:W3CDTF">2022-08-15T18:29:38Z</dcterms:created>
  <dcterms:modified xsi:type="dcterms:W3CDTF">2023-10-10T13:43:40Z</dcterms:modified>
</cp:coreProperties>
</file>