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5"/>
  </p:notesMasterIdLst>
  <p:sldIdLst>
    <p:sldId id="257" r:id="rId2"/>
    <p:sldId id="261" r:id="rId3"/>
    <p:sldId id="262" r:id="rId4"/>
    <p:sldId id="264" r:id="rId5"/>
    <p:sldId id="258" r:id="rId6"/>
    <p:sldId id="260" r:id="rId7"/>
    <p:sldId id="259" r:id="rId8"/>
    <p:sldId id="265" r:id="rId9"/>
    <p:sldId id="267" r:id="rId10"/>
    <p:sldId id="268" r:id="rId11"/>
    <p:sldId id="266" r:id="rId12"/>
    <p:sldId id="269" r:id="rId13"/>
    <p:sldId id="270" r:id="rId14"/>
    <p:sldId id="271" r:id="rId15"/>
    <p:sldId id="277" r:id="rId16"/>
    <p:sldId id="279" r:id="rId17"/>
    <p:sldId id="278" r:id="rId18"/>
    <p:sldId id="276" r:id="rId19"/>
    <p:sldId id="274" r:id="rId20"/>
    <p:sldId id="275" r:id="rId21"/>
    <p:sldId id="283" r:id="rId22"/>
    <p:sldId id="272" r:id="rId23"/>
    <p:sldId id="273" r:id="rId24"/>
    <p:sldId id="281" r:id="rId25"/>
    <p:sldId id="280" r:id="rId26"/>
    <p:sldId id="282" r:id="rId27"/>
    <p:sldId id="284" r:id="rId28"/>
    <p:sldId id="292" r:id="rId29"/>
    <p:sldId id="293" r:id="rId30"/>
    <p:sldId id="294" r:id="rId31"/>
    <p:sldId id="295" r:id="rId32"/>
    <p:sldId id="296" r:id="rId33"/>
    <p:sldId id="297" r:id="rId34"/>
    <p:sldId id="285" r:id="rId35"/>
    <p:sldId id="286" r:id="rId36"/>
    <p:sldId id="287" r:id="rId37"/>
    <p:sldId id="288" r:id="rId38"/>
    <p:sldId id="289" r:id="rId39"/>
    <p:sldId id="290" r:id="rId40"/>
    <p:sldId id="313" r:id="rId41"/>
    <p:sldId id="311" r:id="rId42"/>
    <p:sldId id="312" r:id="rId43"/>
    <p:sldId id="298" r:id="rId44"/>
    <p:sldId id="306" r:id="rId45"/>
    <p:sldId id="307" r:id="rId46"/>
    <p:sldId id="299" r:id="rId47"/>
    <p:sldId id="304" r:id="rId48"/>
    <p:sldId id="300" r:id="rId49"/>
    <p:sldId id="308" r:id="rId50"/>
    <p:sldId id="305" r:id="rId51"/>
    <p:sldId id="302" r:id="rId52"/>
    <p:sldId id="303" r:id="rId53"/>
    <p:sldId id="310" r:id="rId54"/>
    <p:sldId id="309" r:id="rId55"/>
    <p:sldId id="314" r:id="rId56"/>
    <p:sldId id="315" r:id="rId57"/>
    <p:sldId id="316" r:id="rId58"/>
    <p:sldId id="317" r:id="rId59"/>
    <p:sldId id="318" r:id="rId60"/>
    <p:sldId id="319" r:id="rId61"/>
    <p:sldId id="320" r:id="rId62"/>
    <p:sldId id="321" r:id="rId63"/>
    <p:sldId id="322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55EBD-7128-412E-992D-FF7C55AA17A7}" type="datetimeFigureOut">
              <a:rPr lang="en-US" smtClean="0"/>
              <a:pPr/>
              <a:t>16/12/2020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7C0C24-00BF-4F7D-81FB-56DCCD04F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C0C24-00BF-4F7D-81FB-56DCCD04F83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k12.org/c/biology/water" TargetMode="External"/><Relationship Id="rId2" Type="http://schemas.openxmlformats.org/officeDocument/2006/relationships/hyperlink" Target="https://www.ck12.org/c/earth-science/composition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ck12.org/c/physical-science/chemical-formula" TargetMode="External"/><Relationship Id="rId4" Type="http://schemas.openxmlformats.org/officeDocument/2006/relationships/hyperlink" Target="https://www.ck12.org/c/chemistry/atom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Nucleic_acid_sequence" TargetMode="External"/><Relationship Id="rId3" Type="http://schemas.openxmlformats.org/officeDocument/2006/relationships/hyperlink" Target="https://en.wikipedia.org/wiki/DNA_replication" TargetMode="External"/><Relationship Id="rId7" Type="http://schemas.openxmlformats.org/officeDocument/2006/relationships/hyperlink" Target="https://en.wikipedia.org/wiki/Intracellular_transport" TargetMode="External"/><Relationship Id="rId2" Type="http://schemas.openxmlformats.org/officeDocument/2006/relationships/hyperlink" Target="https://en.wikipedia.org/wiki/Enzyme_catalysi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Scleroprotein" TargetMode="External"/><Relationship Id="rId11" Type="http://schemas.openxmlformats.org/officeDocument/2006/relationships/hyperlink" Target="https://en.wikipedia.org/wiki/Protein_structure" TargetMode="External"/><Relationship Id="rId5" Type="http://schemas.openxmlformats.org/officeDocument/2006/relationships/hyperlink" Target="https://en.wikipedia.org/wiki/Cytoskeleton" TargetMode="External"/><Relationship Id="rId10" Type="http://schemas.openxmlformats.org/officeDocument/2006/relationships/hyperlink" Target="https://en.wikipedia.org/wiki/Protein_folding" TargetMode="External"/><Relationship Id="rId4" Type="http://schemas.openxmlformats.org/officeDocument/2006/relationships/hyperlink" Target="https://en.wikipedia.org/wiki/Cell_signaling" TargetMode="External"/><Relationship Id="rId9" Type="http://schemas.openxmlformats.org/officeDocument/2006/relationships/hyperlink" Target="https://en.wikipedia.org/wiki/Genes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Carbon" TargetMode="External"/><Relationship Id="rId3" Type="http://schemas.openxmlformats.org/officeDocument/2006/relationships/hyperlink" Target="https://en.wikipedia.org/wiki/Amine" TargetMode="External"/><Relationship Id="rId7" Type="http://schemas.openxmlformats.org/officeDocument/2006/relationships/hyperlink" Target="https://en.wikipedia.org/wiki/Chemical_element" TargetMode="External"/><Relationship Id="rId2" Type="http://schemas.openxmlformats.org/officeDocument/2006/relationships/hyperlink" Target="https://en.wikipedia.org/wiki/Organic_compoun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Substituent" TargetMode="External"/><Relationship Id="rId11" Type="http://schemas.openxmlformats.org/officeDocument/2006/relationships/hyperlink" Target="https://en.wikipedia.org/wiki/Nitrogen" TargetMode="External"/><Relationship Id="rId5" Type="http://schemas.openxmlformats.org/officeDocument/2006/relationships/hyperlink" Target="https://en.wikipedia.org/wiki/Functional_group" TargetMode="External"/><Relationship Id="rId10" Type="http://schemas.openxmlformats.org/officeDocument/2006/relationships/hyperlink" Target="https://en.wikipedia.org/wiki/Oxygen" TargetMode="External"/><Relationship Id="rId4" Type="http://schemas.openxmlformats.org/officeDocument/2006/relationships/hyperlink" Target="https://en.wikipedia.org/wiki/Carboxylic_acid" TargetMode="External"/><Relationship Id="rId9" Type="http://schemas.openxmlformats.org/officeDocument/2006/relationships/hyperlink" Target="https://en.wikipedia.org/wiki/Hydrogen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biology4isc.weebly.com/protein.html" TargetMode="External"/><Relationship Id="rId2" Type="http://schemas.openxmlformats.org/officeDocument/2006/relationships/hyperlink" Target="https://biology4isc.weebly.com/cellular-macromolecules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biology4isc.weebly.com/nucleic-acid.html" TargetMode="External"/><Relationship Id="rId4" Type="http://schemas.openxmlformats.org/officeDocument/2006/relationships/hyperlink" Target="https://biology4isc.weebly.com/lipids.html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Thakur</a:t>
            </a: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College of Science &amp; Commerce</a:t>
            </a:r>
            <a:r>
              <a:rPr lang="en-US" sz="8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8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Academic Year – 2020-21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F.Y.B.Sc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Zoology</a:t>
            </a: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Semester – I Paper –II</a:t>
            </a:r>
          </a:p>
          <a:p>
            <a:pPr algn="ctr"/>
            <a:r>
              <a:rPr lang="en-US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Molecular Basis of Life</a:t>
            </a:r>
          </a:p>
          <a:p>
            <a:pPr algn="ctr"/>
            <a:endParaRPr lang="en-US" sz="4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Dr. </a:t>
            </a:r>
            <a:r>
              <a:rPr lang="en-US" dirty="0" err="1" smtClean="0"/>
              <a:t>Vitthal</a:t>
            </a:r>
            <a:r>
              <a:rPr lang="en-US" dirty="0" smtClean="0"/>
              <a:t> T. </a:t>
            </a:r>
            <a:r>
              <a:rPr lang="en-US" dirty="0" err="1" smtClean="0"/>
              <a:t>Mohite</a:t>
            </a:r>
            <a:endParaRPr lang="en-IN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What are the monomers and polymers of protein? | Socratic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0"/>
            <a:ext cx="838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onomers and Polymers — Role &amp; Importance - Expii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85344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</a:t>
            </a:r>
            <a:r>
              <a:rPr lang="en-US" smtClean="0"/>
              <a:t>Polymeres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Examples</a:t>
            </a:r>
            <a:r>
              <a:rPr lang="en-US" dirty="0" smtClean="0"/>
              <a:t> of naturally occurring </a:t>
            </a:r>
            <a:r>
              <a:rPr lang="en-US" b="1" dirty="0" smtClean="0"/>
              <a:t>polymers</a:t>
            </a:r>
            <a:r>
              <a:rPr lang="en-US" dirty="0" smtClean="0"/>
              <a:t> are silk, wool, DNA, cellulose and proteins. </a:t>
            </a:r>
          </a:p>
          <a:p>
            <a:r>
              <a:rPr lang="en-US" dirty="0" smtClean="0"/>
              <a:t>In our previous section on network </a:t>
            </a:r>
            <a:r>
              <a:rPr lang="en-US" b="1" dirty="0" smtClean="0"/>
              <a:t>polymers</a:t>
            </a:r>
            <a:r>
              <a:rPr lang="en-US" dirty="0" smtClean="0"/>
              <a:t>, we mentioned vulcanized rubber and pectin.</a:t>
            </a:r>
          </a:p>
          <a:p>
            <a:r>
              <a:rPr lang="en-US" dirty="0" smtClean="0"/>
              <a:t> Vulcanized rubber is a synthetic (man-made) </a:t>
            </a:r>
            <a:r>
              <a:rPr lang="en-US" b="1" dirty="0" smtClean="0"/>
              <a:t>polymer</a:t>
            </a:r>
            <a:r>
              <a:rPr lang="en-US" dirty="0" smtClean="0"/>
              <a:t>, while pectin is an </a:t>
            </a:r>
            <a:r>
              <a:rPr lang="en-US" b="1" dirty="0" smtClean="0"/>
              <a:t>example</a:t>
            </a:r>
            <a:r>
              <a:rPr lang="en-US" dirty="0" smtClean="0"/>
              <a:t> of a natural </a:t>
            </a:r>
            <a:r>
              <a:rPr lang="en-US" b="1" dirty="0" smtClean="0"/>
              <a:t>polymer</a:t>
            </a:r>
            <a:r>
              <a:rPr lang="en-US" dirty="0" smtClean="0"/>
              <a:t>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Significance of Carbon 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/>
            <a:r>
              <a:rPr lang="en-US" dirty="0" smtClean="0"/>
              <a:t>A compound found mainly in living things is known as an organic compound. </a:t>
            </a:r>
          </a:p>
          <a:p>
            <a:pPr algn="just"/>
            <a:r>
              <a:rPr lang="en-US" dirty="0" smtClean="0"/>
              <a:t>Organic compounds make up the cells and other structures of organisms and carry out life processes. </a:t>
            </a:r>
          </a:p>
          <a:p>
            <a:pPr algn="just"/>
            <a:r>
              <a:rPr lang="en-US" b="1" dirty="0" smtClean="0"/>
              <a:t>Carbon</a:t>
            </a:r>
            <a:r>
              <a:rPr lang="en-US" dirty="0" smtClean="0"/>
              <a:t> is the main element in organic compounds, so </a:t>
            </a:r>
            <a:r>
              <a:rPr lang="en-US" b="1" dirty="0" smtClean="0"/>
              <a:t>carbon</a:t>
            </a:r>
            <a:r>
              <a:rPr lang="en-US" dirty="0" smtClean="0"/>
              <a:t> is essential to life on Earth. </a:t>
            </a:r>
          </a:p>
          <a:p>
            <a:pPr algn="just"/>
            <a:r>
              <a:rPr lang="en-US" dirty="0" smtClean="0"/>
              <a:t>Without </a:t>
            </a:r>
            <a:r>
              <a:rPr lang="en-US" b="1" dirty="0" smtClean="0"/>
              <a:t>carbon</a:t>
            </a:r>
            <a:r>
              <a:rPr lang="en-US" dirty="0" smtClean="0"/>
              <a:t>, life as we know it could not exist.</a:t>
            </a:r>
          </a:p>
          <a:p>
            <a:r>
              <a:rPr lang="en-US" b="1" dirty="0" smtClean="0"/>
              <a:t>Energy</a:t>
            </a:r>
            <a:r>
              <a:rPr lang="en-US" dirty="0" smtClean="0"/>
              <a:t>: by breaking down carbon molecules, energy is released which can drive various cellular processes.</a:t>
            </a:r>
          </a:p>
          <a:p>
            <a:r>
              <a:rPr lang="en-US" b="1" dirty="0" smtClean="0"/>
              <a:t>Production</a:t>
            </a:r>
            <a:r>
              <a:rPr lang="en-US" dirty="0" smtClean="0"/>
              <a:t>: carbon molecules consumed are restructured to form useful </a:t>
            </a:r>
            <a:r>
              <a:rPr lang="en-US" dirty="0" err="1" smtClean="0"/>
              <a:t>biomolecules</a:t>
            </a:r>
            <a:r>
              <a:rPr lang="en-US" dirty="0" smtClean="0"/>
              <a:t> for the organism to thrive and grow.</a:t>
            </a:r>
          </a:p>
          <a:p>
            <a:r>
              <a:rPr lang="en-US" dirty="0" smtClean="0"/>
              <a:t>A </a:t>
            </a:r>
            <a:r>
              <a:rPr lang="en-US" b="1" dirty="0" smtClean="0"/>
              <a:t>compound</a:t>
            </a:r>
            <a:r>
              <a:rPr lang="en-US" dirty="0" smtClean="0"/>
              <a:t> is a substance that consists of two or more elements. </a:t>
            </a:r>
          </a:p>
          <a:p>
            <a:r>
              <a:rPr lang="en-US" dirty="0" smtClean="0"/>
              <a:t>A compound has a unique </a:t>
            </a:r>
            <a:r>
              <a:rPr lang="en-US" dirty="0" smtClean="0">
                <a:hlinkClick r:id="rId2" tooltip="Composition"/>
              </a:rPr>
              <a:t>composition</a:t>
            </a:r>
            <a:r>
              <a:rPr lang="en-US" dirty="0" smtClean="0"/>
              <a:t> that is always the same. </a:t>
            </a:r>
          </a:p>
          <a:p>
            <a:r>
              <a:rPr lang="en-US" dirty="0" smtClean="0"/>
              <a:t>The smallest particle of a compound is called a molecule. </a:t>
            </a:r>
          </a:p>
          <a:p>
            <a:r>
              <a:rPr lang="en-US" dirty="0" smtClean="0"/>
              <a:t>Consider </a:t>
            </a:r>
            <a:r>
              <a:rPr lang="en-US" dirty="0" smtClean="0">
                <a:hlinkClick r:id="rId3" tooltip="Water"/>
              </a:rPr>
              <a:t>water</a:t>
            </a:r>
            <a:r>
              <a:rPr lang="en-US" dirty="0" smtClean="0"/>
              <a:t> as an example. </a:t>
            </a:r>
          </a:p>
          <a:p>
            <a:r>
              <a:rPr lang="en-US" dirty="0" smtClean="0"/>
              <a:t>A molecule of water always contains one </a:t>
            </a:r>
            <a:r>
              <a:rPr lang="en-US" dirty="0" smtClean="0">
                <a:hlinkClick r:id="rId4" tooltip="Atom"/>
              </a:rPr>
              <a:t>atom</a:t>
            </a:r>
            <a:r>
              <a:rPr lang="en-US" dirty="0" smtClean="0"/>
              <a:t> of oxygen and two atoms of hydrogen. </a:t>
            </a:r>
          </a:p>
          <a:p>
            <a:r>
              <a:rPr lang="en-US" dirty="0" smtClean="0"/>
              <a:t>The composition of water is expressed by the </a:t>
            </a:r>
            <a:r>
              <a:rPr lang="en-US" dirty="0" smtClean="0">
                <a:hlinkClick r:id="rId5" tooltip="Chemical Formula"/>
              </a:rPr>
              <a:t>chemical formula</a:t>
            </a:r>
            <a:r>
              <a:rPr lang="en-US" dirty="0" smtClean="0"/>
              <a:t> H</a:t>
            </a:r>
            <a:r>
              <a:rPr lang="en-US" baseline="-25000" dirty="0" smtClean="0"/>
              <a:t>2</a:t>
            </a:r>
            <a:r>
              <a:rPr lang="en-US" dirty="0" smtClean="0"/>
              <a:t>O.</a:t>
            </a:r>
          </a:p>
          <a:p>
            <a:endParaRPr lang="en-US" b="1" dirty="0" smtClean="0"/>
          </a:p>
          <a:p>
            <a:pPr algn="just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Proteins</a:t>
            </a:r>
            <a:endParaRPr lang="en-US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b="1" dirty="0" smtClean="0"/>
              <a:t>Proteins</a:t>
            </a:r>
            <a:r>
              <a:rPr lang="en-US" dirty="0" smtClean="0"/>
              <a:t> are macromolecules formed by amino acids. </a:t>
            </a:r>
          </a:p>
          <a:p>
            <a:pPr algn="just"/>
            <a:r>
              <a:rPr lang="en-US" b="1" dirty="0" smtClean="0"/>
              <a:t>Proteins</a:t>
            </a:r>
            <a:r>
              <a:rPr lang="en-US" dirty="0" smtClean="0"/>
              <a:t> are large size molecules (macromolecules), polymers of structural units called amino acids. </a:t>
            </a:r>
          </a:p>
          <a:p>
            <a:pPr algn="just"/>
            <a:r>
              <a:rPr lang="en-US" dirty="0" smtClean="0"/>
              <a:t>A total of 20 different amino acids exist in </a:t>
            </a:r>
            <a:r>
              <a:rPr lang="en-US" b="1" dirty="0" smtClean="0"/>
              <a:t>proteins</a:t>
            </a:r>
            <a:r>
              <a:rPr lang="en-US" dirty="0" smtClean="0"/>
              <a:t> and hundreds to thousands of these amino acids are attached to each other in long chains to form a </a:t>
            </a:r>
            <a:r>
              <a:rPr lang="en-US" b="1" dirty="0" smtClean="0"/>
              <a:t>protein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Proteins perform a vast array of functions within organisms, including </a:t>
            </a:r>
            <a:r>
              <a:rPr lang="en-US" dirty="0" err="1" smtClean="0">
                <a:hlinkClick r:id="rId2" tooltip="Enzyme catalysis"/>
              </a:rPr>
              <a:t>catalysing</a:t>
            </a:r>
            <a:r>
              <a:rPr lang="en-US" dirty="0" smtClean="0">
                <a:hlinkClick r:id="rId2" tooltip="Enzyme catalysis"/>
              </a:rPr>
              <a:t> metabolic reactions</a:t>
            </a:r>
            <a:r>
              <a:rPr lang="en-US" dirty="0" smtClean="0"/>
              <a:t>, </a:t>
            </a:r>
            <a:r>
              <a:rPr lang="en-US" dirty="0" smtClean="0">
                <a:hlinkClick r:id="rId3" tooltip="DNA replication"/>
              </a:rPr>
              <a:t>DNA replication</a:t>
            </a:r>
            <a:r>
              <a:rPr lang="en-US" dirty="0" smtClean="0"/>
              <a:t>, </a:t>
            </a:r>
            <a:r>
              <a:rPr lang="en-US" dirty="0" smtClean="0">
                <a:hlinkClick r:id="rId4" tooltip="Cell signaling"/>
              </a:rPr>
              <a:t>responding to stimuli</a:t>
            </a:r>
            <a:r>
              <a:rPr lang="en-US" dirty="0" smtClean="0"/>
              <a:t>, providing </a:t>
            </a:r>
            <a:r>
              <a:rPr lang="en-US" dirty="0" smtClean="0">
                <a:hlinkClick r:id="rId5" tooltip="Cytoskeleton"/>
              </a:rPr>
              <a:t>structure to cells</a:t>
            </a:r>
            <a:r>
              <a:rPr lang="en-US" dirty="0" smtClean="0"/>
              <a:t> and </a:t>
            </a:r>
            <a:r>
              <a:rPr lang="en-US" dirty="0" smtClean="0">
                <a:hlinkClick r:id="rId6" tooltip="Scleroprotein"/>
              </a:rPr>
              <a:t>organisms</a:t>
            </a:r>
            <a:r>
              <a:rPr lang="en-US" dirty="0" smtClean="0"/>
              <a:t>, and </a:t>
            </a:r>
            <a:r>
              <a:rPr lang="en-US" dirty="0" smtClean="0">
                <a:hlinkClick r:id="rId7" tooltip="Intracellular transport"/>
              </a:rPr>
              <a:t>transporting molecules</a:t>
            </a:r>
            <a:r>
              <a:rPr lang="en-US" dirty="0" smtClean="0"/>
              <a:t> from one location to another. </a:t>
            </a:r>
          </a:p>
          <a:p>
            <a:pPr algn="just"/>
            <a:r>
              <a:rPr lang="en-US" dirty="0" smtClean="0"/>
              <a:t>Proteins differ from one another primarily in their sequence of amino acids, which is dictated by the </a:t>
            </a:r>
            <a:r>
              <a:rPr lang="en-US" dirty="0" smtClean="0">
                <a:hlinkClick r:id="rId8" tooltip="Nucleic acid sequence"/>
              </a:rPr>
              <a:t>nucleotide sequence</a:t>
            </a:r>
            <a:r>
              <a:rPr lang="en-US" dirty="0" smtClean="0"/>
              <a:t> of their </a:t>
            </a:r>
            <a:r>
              <a:rPr lang="en-US" dirty="0" smtClean="0">
                <a:hlinkClick r:id="rId9" tooltip="Genes"/>
              </a:rPr>
              <a:t>genes</a:t>
            </a:r>
            <a:r>
              <a:rPr lang="en-US" dirty="0" smtClean="0"/>
              <a:t>, and which usually results in </a:t>
            </a:r>
            <a:r>
              <a:rPr lang="en-US" dirty="0" smtClean="0">
                <a:hlinkClick r:id="rId10" tooltip="Protein folding"/>
              </a:rPr>
              <a:t>protein folding</a:t>
            </a:r>
            <a:r>
              <a:rPr lang="en-US" dirty="0" smtClean="0"/>
              <a:t> into a specific </a:t>
            </a:r>
            <a:r>
              <a:rPr lang="en-US" dirty="0" smtClean="0">
                <a:hlinkClick r:id="rId11" tooltip="Protein structure"/>
              </a:rPr>
              <a:t>3D structure</a:t>
            </a:r>
            <a:r>
              <a:rPr lang="en-US" dirty="0" smtClean="0"/>
              <a:t> that determines its activity.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Amino Acids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5211763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Amino acids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are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 tooltip="Organic compound"/>
              </a:rPr>
              <a:t>organic compounds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that contain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 tooltip="Amine"/>
              </a:rPr>
              <a:t>amine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(–NH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and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4" tooltip="Carboxylic acid"/>
              </a:rPr>
              <a:t>carboxyl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(–COOH)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5" tooltip="Functional group"/>
              </a:rPr>
              <a:t>functional groups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along with a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6" tooltip="Substituent"/>
              </a:rPr>
              <a:t>side chain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(R group) specific to each amino acid.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key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7" tooltip="Chemical element"/>
              </a:rPr>
              <a:t>elements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of an amino acid are  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8" tooltip="Carbon"/>
              </a:rPr>
              <a:t>carbon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(C),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9" tooltip="Hydrogen"/>
              </a:rPr>
              <a:t>hydrogen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(H),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10" tooltip="Oxygen"/>
              </a:rPr>
              <a:t>oxygen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(O), and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11" tooltip="Nitrogen"/>
              </a:rPr>
              <a:t>nitrogen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(N), although other elements are found in the side chains of certain amino acids.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Amino acids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are organic compounds that combine to form proteins. 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Amino acids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and proteins are the building blocks of life.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When proteins are digested or broken down,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amino acids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are left.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human body uses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amino acids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to make proteins to help the body: Break down food.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Amino Acid Structure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Alien Life Could Use Endless Array of Building Blocks | Space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371600"/>
            <a:ext cx="9144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mino Acids - Mnemonics and High Yield Facts | medicomaestro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mino acids :Structure classification and abbreviations - YouTube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20 Common Amino Acids v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Biomolecules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 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2"/>
              </a:rPr>
              <a:t>Carbohydrates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en-US" sz="3400" i="1" dirty="0" smtClean="0">
                <a:latin typeface="Times New Roman" pitchFamily="18" charset="0"/>
                <a:cs typeface="Times New Roman" pitchFamily="18" charset="0"/>
              </a:rPr>
              <a:t>General classification and functions of: </a:t>
            </a:r>
            <a:r>
              <a:rPr lang="en-US" sz="3400" i="1" dirty="0" err="1" smtClean="0">
                <a:latin typeface="Times New Roman" pitchFamily="18" charset="0"/>
                <a:cs typeface="Times New Roman" pitchFamily="18" charset="0"/>
              </a:rPr>
              <a:t>monosaccharides</a:t>
            </a:r>
            <a:r>
              <a:rPr lang="en-US" sz="3400" i="1" dirty="0" smtClean="0">
                <a:latin typeface="Times New Roman" pitchFamily="18" charset="0"/>
                <a:cs typeface="Times New Roman" pitchFamily="18" charset="0"/>
              </a:rPr>
              <a:t> (glucose, ribose and </a:t>
            </a:r>
            <a:r>
              <a:rPr lang="en-US" sz="3400" i="1" dirty="0" err="1" smtClean="0">
                <a:latin typeface="Times New Roman" pitchFamily="18" charset="0"/>
                <a:cs typeface="Times New Roman" pitchFamily="18" charset="0"/>
              </a:rPr>
              <a:t>deoxyribose</a:t>
            </a:r>
            <a:r>
              <a:rPr lang="en-US" sz="3400" i="1" dirty="0" smtClean="0">
                <a:latin typeface="Times New Roman" pitchFamily="18" charset="0"/>
                <a:cs typeface="Times New Roman" pitchFamily="18" charset="0"/>
              </a:rPr>
              <a:t>), disaccharides (maltose, lactose and sucrose), polysaccharides (glycogen, starch, cellulose, </a:t>
            </a:r>
            <a:r>
              <a:rPr lang="en-US" sz="3400" i="1" dirty="0" err="1" smtClean="0">
                <a:latin typeface="Times New Roman" pitchFamily="18" charset="0"/>
                <a:cs typeface="Times New Roman" pitchFamily="18" charset="0"/>
              </a:rPr>
              <a:t>inulin</a:t>
            </a:r>
            <a:r>
              <a:rPr lang="en-US" sz="3400" i="1" dirty="0" smtClean="0">
                <a:latin typeface="Times New Roman" pitchFamily="18" charset="0"/>
                <a:cs typeface="Times New Roman" pitchFamily="18" charset="0"/>
              </a:rPr>
              <a:t>, and chitin).</a:t>
            </a:r>
            <a:endParaRPr lang="en-US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3"/>
              </a:rPr>
              <a:t>Proteins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en-US" sz="3400" i="1" dirty="0" smtClean="0">
                <a:latin typeface="Times New Roman" pitchFamily="18" charset="0"/>
                <a:cs typeface="Times New Roman" pitchFamily="18" charset="0"/>
              </a:rPr>
              <a:t>Amino acids – (structure: </a:t>
            </a:r>
            <a:r>
              <a:rPr lang="en-US" sz="3400" i="1" dirty="0" err="1" smtClean="0">
                <a:latin typeface="Times New Roman" pitchFamily="18" charset="0"/>
                <a:cs typeface="Times New Roman" pitchFamily="18" charset="0"/>
              </a:rPr>
              <a:t>glycine</a:t>
            </a:r>
            <a:r>
              <a:rPr lang="en-US" sz="34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400" i="1" dirty="0" err="1" smtClean="0">
                <a:latin typeface="Times New Roman" pitchFamily="18" charset="0"/>
                <a:cs typeface="Times New Roman" pitchFamily="18" charset="0"/>
              </a:rPr>
              <a:t>alanine</a:t>
            </a:r>
            <a:r>
              <a:rPr lang="en-US" sz="3400" i="1" dirty="0" smtClean="0">
                <a:latin typeface="Times New Roman" pitchFamily="18" charset="0"/>
                <a:cs typeface="Times New Roman" pitchFamily="18" charset="0"/>
              </a:rPr>
              <a:t>, serine); amino acids as </a:t>
            </a:r>
            <a:r>
              <a:rPr lang="en-US" sz="3400" i="1" dirty="0" err="1" smtClean="0">
                <a:latin typeface="Times New Roman" pitchFamily="18" charset="0"/>
                <a:cs typeface="Times New Roman" pitchFamily="18" charset="0"/>
              </a:rPr>
              <a:t>zwitter</a:t>
            </a:r>
            <a:r>
              <a:rPr lang="en-US" sz="3400" i="1" dirty="0" smtClean="0">
                <a:latin typeface="Times New Roman" pitchFamily="18" charset="0"/>
                <a:cs typeface="Times New Roman" pitchFamily="18" charset="0"/>
              </a:rPr>
              <a:t>-ion; examples of acidic, basic, neutral, </a:t>
            </a:r>
            <a:r>
              <a:rPr lang="en-US" sz="3400" i="1" dirty="0" err="1" smtClean="0">
                <a:latin typeface="Times New Roman" pitchFamily="18" charset="0"/>
                <a:cs typeface="Times New Roman" pitchFamily="18" charset="0"/>
              </a:rPr>
              <a:t>sulphur</a:t>
            </a:r>
            <a:r>
              <a:rPr lang="en-US" sz="3400" i="1" dirty="0" smtClean="0">
                <a:latin typeface="Times New Roman" pitchFamily="18" charset="0"/>
                <a:cs typeface="Times New Roman" pitchFamily="18" charset="0"/>
              </a:rPr>
              <a:t> containing amino acids; essential and nonessential amino acids; levels of protein structure (primary, secondary, tertiary and quaternary); functions of proteins.</a:t>
            </a:r>
            <a:endParaRPr lang="en-US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4"/>
              </a:rPr>
              <a:t>Lipids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 – </a:t>
            </a:r>
            <a:r>
              <a:rPr lang="en-US" sz="3400" i="1" dirty="0" smtClean="0">
                <a:latin typeface="Times New Roman" pitchFamily="18" charset="0"/>
                <a:cs typeface="Times New Roman" pitchFamily="18" charset="0"/>
              </a:rPr>
              <a:t>classification, structure and functions of fats and oils 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​ </a:t>
            </a:r>
          </a:p>
          <a:p>
            <a:pPr algn="just"/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​</a:t>
            </a:r>
            <a:br>
              <a:rPr lang="en-US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5"/>
              </a:rPr>
              <a:t>Nucleotides and nucleic acids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 – structure and functions of DNA, types of RNA. Differences between DNA and RNA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Essential Amino Acids: Chart, Abbreviations and Structure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457200"/>
            <a:ext cx="9144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rotein Structure- Primary, Secondary, Tertiary and Quaternary | Microbe  Notes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26" name="AutoShape 2" descr="Four Types of Protein Structur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Content Placeholder 4" descr="Protein Structure - an Overview of the Classes - Biochemistry Flashcards |  Draw it to Know it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roteins- Properties, Structure, Classification and Functions |  Biochemistry | Microbe Notes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88392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Peptide bond</a:t>
            </a:r>
            <a:endParaRPr lang="en-US" dirty="0">
              <a:solidFill>
                <a:srgbClr val="FF0000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8674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b="1" dirty="0" smtClean="0">
                <a:solidFill>
                  <a:srgbClr val="7030A0"/>
                </a:solidFill>
              </a:rPr>
              <a:t>A peptide bond is a chemical bond formed between two molecules when the carboxyl group of one molecule reacts with the amino group of the other molecule, releasing a molecule of water (H2O).</a:t>
            </a:r>
          </a:p>
          <a:p>
            <a:pPr algn="just"/>
            <a:r>
              <a:rPr lang="en-US" dirty="0" smtClean="0"/>
              <a:t>The </a:t>
            </a:r>
            <a:r>
              <a:rPr lang="en-US" b="1" dirty="0" smtClean="0"/>
              <a:t>bond</a:t>
            </a:r>
            <a:r>
              <a:rPr lang="en-US" dirty="0" smtClean="0"/>
              <a:t> that </a:t>
            </a:r>
            <a:r>
              <a:rPr lang="en-US" b="1" dirty="0" smtClean="0"/>
              <a:t>holds together</a:t>
            </a:r>
            <a:r>
              <a:rPr lang="en-US" dirty="0" smtClean="0"/>
              <a:t> the two amino acids is a </a:t>
            </a:r>
            <a:r>
              <a:rPr lang="en-US" b="1" dirty="0" smtClean="0"/>
              <a:t>peptide bond</a:t>
            </a:r>
            <a:r>
              <a:rPr lang="en-US" dirty="0" smtClean="0"/>
              <a:t>, or a covalent chemical </a:t>
            </a:r>
            <a:r>
              <a:rPr lang="en-US" b="1" dirty="0" smtClean="0"/>
              <a:t>bond</a:t>
            </a:r>
            <a:r>
              <a:rPr lang="en-US" dirty="0" smtClean="0"/>
              <a:t> between two compounds. </a:t>
            </a:r>
          </a:p>
          <a:p>
            <a:pPr algn="just"/>
            <a:r>
              <a:rPr lang="en-US" dirty="0" smtClean="0"/>
              <a:t>It occurs when the carboxylic group of one molecule reacts with the amino group of the other molecule, linking the two molecules and releasing a water molecule.</a:t>
            </a:r>
          </a:p>
          <a:p>
            <a:pPr algn="just"/>
            <a:r>
              <a:rPr lang="en-US" dirty="0" smtClean="0"/>
              <a:t>The peptide bond is also referred to as the </a:t>
            </a:r>
            <a:r>
              <a:rPr lang="en-US" dirty="0" err="1" smtClean="0"/>
              <a:t>isopeptide</a:t>
            </a:r>
            <a:r>
              <a:rPr lang="en-US" dirty="0" smtClean="0"/>
              <a:t> bond where the amide bond forms between the carboxyl group of one amino acid and the amino group of another amino acid at other positions than the alpha.</a:t>
            </a:r>
          </a:p>
          <a:p>
            <a:pPr algn="just"/>
            <a:r>
              <a:rPr lang="en-US" dirty="0" smtClean="0"/>
              <a:t>The process of formation of the peptide bond is an example of a condensation reaction resulting in dehydration (removal of water).</a:t>
            </a:r>
          </a:p>
          <a:p>
            <a:pPr algn="just"/>
            <a:r>
              <a:rPr lang="en-US" dirty="0" smtClean="0"/>
              <a:t>Peptide bonds are covalent bonds that exist between any two amino acids resulting in a peptide chain.</a:t>
            </a:r>
          </a:p>
          <a:p>
            <a:pPr algn="just"/>
            <a:r>
              <a:rPr lang="en-US" dirty="0" smtClean="0"/>
              <a:t>A partial double bond exists between carbon and nitrogen of the amide bond which stabilizes the peptide bond.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Peptide Bonds</a:t>
            </a:r>
            <a:endParaRPr lang="en-US" dirty="0"/>
          </a:p>
        </p:txBody>
      </p:sp>
      <p:pic>
        <p:nvPicPr>
          <p:cNvPr id="4" name="Content Placeholder 3" descr="Peptide Bond Formation - Biochemistry Flashcards | Draw it to Know it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eptide bond- definition, formation, degradation, examples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mino Acid Structure and Peptide Bond Formation - YouTube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hemical Bonds in Protein (Biochemistry Notes) | Easy Biology Class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iology Exams 4 U: 5 Bonds in Protein Structure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Basics of biochemistry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fontAlgn="t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A. Common elements</a:t>
            </a:r>
            <a:br>
              <a:rPr lang="en-US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Oxygen (O), carbon (C), hydrogen (H), and nitrogen (N) make up 96% of most living organisms.</a:t>
            </a:r>
          </a:p>
          <a:p>
            <a:pPr fontAlgn="t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Trace elements are elements that are necessary, but present in very small quantities.(1% of the body weight)</a:t>
            </a:r>
          </a:p>
          <a:p>
            <a:pPr fontAlgn="t"/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Sulphur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: an important element in some amino acids.</a:t>
            </a:r>
            <a:br>
              <a:rPr lang="en-US" sz="4400" dirty="0" smtClean="0">
                <a:latin typeface="Times New Roman" pitchFamily="18" charset="0"/>
                <a:cs typeface="Times New Roman" pitchFamily="18" charset="0"/>
              </a:rPr>
            </a:b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Calcium: used during nerve impulses </a:t>
            </a:r>
          </a:p>
          <a:p>
            <a:pPr fontAlgn="t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Iron: found in hemoglobin (oxygen transport protein)</a:t>
            </a:r>
          </a:p>
          <a:p>
            <a:pPr fontAlgn="t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Sodium: needed for a nerve impulse </a:t>
            </a:r>
          </a:p>
          <a:p>
            <a:pPr fontAlgn="t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Phosphorus: in cell membrane structures and DNA</a:t>
            </a:r>
            <a:br>
              <a:rPr lang="en-US" sz="4400" dirty="0" smtClean="0">
                <a:latin typeface="Times New Roman" pitchFamily="18" charset="0"/>
                <a:cs typeface="Times New Roman" pitchFamily="18" charset="0"/>
              </a:rPr>
            </a:b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What is a disulfide bond? - YouTube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228600"/>
            <a:ext cx="71628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onic bond | Definition, Properties, Examples, &amp; Facts | Britannica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0"/>
            <a:ext cx="89153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What are some examples of Hydrogen bonds? | Socratic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0"/>
            <a:ext cx="8382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Protein is a chain of amino acids joined by peptide&#10;bonds in a specific sequence.&#10;Protein is an essential nutrient. There ..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ibrous proteins are found only in animals.&#10;They usually serve as structural entities — for&#10;example, connective tissue, te..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rotein has a critical physiological function. Protein&#10;is primarily used in the body to build, maintain, and repair&#10;body t..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 Protein is vital in the maintenance of body tissue,&#10;including development and repair.&#10; Protein is the major source of e..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 Proteins transport small molecules through the&#10;organism. Hemoglobin is the protein that&#10;transports oxygen to the cells a..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 Proteins help mediate cell responses, such as the&#10;protein rhodopsin, found in the eye and involved in&#10;the vision process..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iochemistry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"/>
            <a:ext cx="83820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hemistry of Proteins. - ppt download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ntroduction to Food Proteins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ntroduction to Food Proteins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arbohydrates&#10;Carbohydrates&#10;&#10;are broadly defined as polyhydroxy&#10;aldehydes or ketones and their derivatives&#10;or&#10;as&#10;substance..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arbohydrate Definition | Carbohydrates, Food, Carbs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Keto Food Pyramid (Keto Diet Food Pyramid 2020)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arbohydrates are the most abundant of all the organic compounds in nature.&#10; In plants, energy from the Sun is used to co..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arbohydrates, introduction, types and importance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unction of Carbohydrates in Cells&#10;&#10;&#10;&#10;&#10;&#10;Major source of energy for the cell&#10;Major structural component of plant cell&#10;I..."/>
          <p:cNvPicPr>
            <a:picLocks noGrp="1"/>
          </p:cNvPicPr>
          <p:nvPr>
            <p:ph idx="1"/>
          </p:nvPr>
        </p:nvPicPr>
        <p:blipFill>
          <a:blip r:embed="rId2"/>
          <a:srcRect b="101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IOMOLECULES Carbohydrates. - ppt video online download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638800" y="457200"/>
            <a:ext cx="20574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n-US" b="1" dirty="0" err="1" smtClean="0"/>
              <a:t>Micromolecules</a:t>
            </a:r>
            <a:r>
              <a:rPr lang="en-US" dirty="0" smtClean="0"/>
              <a:t>. A molecule that is relatively smaller (than a macromolecule), or of low molecular weight that may regulate a biological process. Supplement.</a:t>
            </a:r>
          </a:p>
          <a:p>
            <a:pPr algn="just"/>
            <a:r>
              <a:rPr lang="en-US" b="1" dirty="0" smtClean="0"/>
              <a:t>Macromolecules</a:t>
            </a:r>
            <a:r>
              <a:rPr lang="en-US" dirty="0" smtClean="0"/>
              <a:t> are large molecules composed of thousands of covalently connected atoms. Carbohydrates, lipids, proteins, and nucleic acids are all </a:t>
            </a:r>
            <a:r>
              <a:rPr lang="en-US" b="1" dirty="0" smtClean="0"/>
              <a:t>macromolecules</a:t>
            </a:r>
            <a:r>
              <a:rPr lang="en-US" dirty="0" smtClean="0"/>
              <a:t>. </a:t>
            </a:r>
          </a:p>
          <a:p>
            <a:pPr algn="just"/>
            <a:r>
              <a:rPr lang="en-US" b="1" dirty="0" smtClean="0"/>
              <a:t>Macromolecules</a:t>
            </a:r>
            <a:r>
              <a:rPr lang="en-US" dirty="0" smtClean="0"/>
              <a:t> are formed by many monomers linking together, forming a polymer.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arbohydrates - Study Material for IIT JEE | askIITians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. Monosaccharides&#10;Simplest group of carbohydrate and are often referred to as simple&#10;sugars&#10;Can’t be further hydrolysed&#10;M..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pic>
        <p:nvPicPr>
          <p:cNvPr id="4" name="Content Placeholder 3" descr="Biomolecules of life ( Carbohydrate ) | Notes, Videos, QA and Tests | Grade  11&gt;Biology&gt;Introduction to Biology | Kullabs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hapter 13 Carbohydrates - ppt video online download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762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Disaccharides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disaccharide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the sugar formed when two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monosaccharides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are joined by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glycosidic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linkage. 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Like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monosaccharides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disaccharides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are simple sugars soluble in water. 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Three common examples are sucrose, lactose, and maltose.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your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body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a disaccharide function is to provide your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body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with a quick source of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energy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Because they're only made up of two sugar molecules, they're easily broken down by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enzymes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in your digestive system into their respective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monosaccharides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then absorbed into your bloodstream. 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arbohydrates | Microbiology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Oligosaccharide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Oligosaccharides</a:t>
            </a:r>
            <a:r>
              <a:rPr lang="en-US" dirty="0" smtClean="0"/>
              <a:t> are a type of carbohydrate formed when three to 10 simple sugars are linked together. </a:t>
            </a:r>
          </a:p>
          <a:p>
            <a:r>
              <a:rPr lang="en-US" dirty="0" smtClean="0"/>
              <a:t>1﻿ Small amounts occur naturally in many plants, but chicory root and Jerusalem artichokes (the root of a member of the sunflower family) have the most </a:t>
            </a:r>
            <a:r>
              <a:rPr lang="en-US" b="1" dirty="0" smtClean="0"/>
              <a:t>oligosaccharides</a:t>
            </a:r>
            <a:r>
              <a:rPr lang="en-US" dirty="0" smtClean="0"/>
              <a:t>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arbohydrates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Polysaccharide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 </a:t>
            </a:r>
            <a:r>
              <a:rPr lang="en-IN" b="1" dirty="0" smtClean="0">
                <a:latin typeface="Times New Roman" pitchFamily="18" charset="0"/>
                <a:cs typeface="Times New Roman" pitchFamily="18" charset="0"/>
              </a:rPr>
              <a:t>polysaccharide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 is a large molecule made of many smaller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monosaccharides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Monosaccharides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are simple sugars, like glucose. Special enzymes bind these small monomers together creating large sugar polymers, or </a:t>
            </a:r>
            <a:r>
              <a:rPr lang="en-IN" b="1" dirty="0" smtClean="0">
                <a:latin typeface="Times New Roman" pitchFamily="18" charset="0"/>
                <a:cs typeface="Times New Roman" pitchFamily="18" charset="0"/>
              </a:rPr>
              <a:t>polysaccharides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 </a:t>
            </a:r>
            <a:r>
              <a:rPr lang="en-IN" b="1" dirty="0" smtClean="0">
                <a:latin typeface="Times New Roman" pitchFamily="18" charset="0"/>
                <a:cs typeface="Times New Roman" pitchFamily="18" charset="0"/>
              </a:rPr>
              <a:t>polysaccharide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 is also called a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glycan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IN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PPT - Polysaccharide PowerPoint Presentation, free download - ID:209060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Micromolecules and Macromolecules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0"/>
            <a:ext cx="838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arbodydrates Monosaccharides, Disaccharides and Polysaccharides. - ppt  download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CTIVITY #7: CARBOHYDRATES.  Carbohydrates  Monosaccharides  Dimer   Sucrose  Lactose  Disaccharides  Simple sugars  Polysaccharides   Cellulose. - ppt download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Isomers</a:t>
            </a:r>
            <a:endParaRPr lang="en-US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Isomers</a:t>
            </a:r>
            <a:r>
              <a:rPr lang="en-US" dirty="0" smtClean="0"/>
              <a:t> are molecules or polyatomic ions with identical molecular formulas — that is, same number of atoms of each element — but distinct arrangements of atoms in space. Isomerism is existence or possibility of </a:t>
            </a:r>
            <a:r>
              <a:rPr lang="en-US" b="1" dirty="0" smtClean="0"/>
              <a:t>isomers</a:t>
            </a:r>
            <a:r>
              <a:rPr lang="en-US" dirty="0" smtClean="0"/>
              <a:t>. </a:t>
            </a:r>
            <a:endParaRPr lang="en-US" dirty="0" smtClean="0"/>
          </a:p>
          <a:p>
            <a:r>
              <a:rPr lang="en-US" b="1" dirty="0" smtClean="0"/>
              <a:t>Isomers</a:t>
            </a:r>
            <a:r>
              <a:rPr lang="en-US" dirty="0" smtClean="0"/>
              <a:t> do not necessarily share similar chemical or physical properties.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somer - Definition, Types, Example and Quiz | Biology Dictionary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762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acromolecule &amp; micromolecule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Monomers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US" sz="3400" b="1" dirty="0" smtClean="0">
                <a:solidFill>
                  <a:schemeClr val="accent2">
                    <a:lumMod val="75000"/>
                  </a:schemeClr>
                </a:solidFill>
              </a:rPr>
              <a:t>A monomer is a molecule that forms the basic unit for polymers, which are the building blocks of proteins. </a:t>
            </a:r>
          </a:p>
          <a:p>
            <a:pPr algn="just"/>
            <a:r>
              <a:rPr lang="en-US" b="1" dirty="0" smtClean="0"/>
              <a:t>Monomers</a:t>
            </a:r>
            <a:r>
              <a:rPr lang="en-US" dirty="0" smtClean="0"/>
              <a:t> bind to other </a:t>
            </a:r>
            <a:r>
              <a:rPr lang="en-US" b="1" dirty="0" smtClean="0"/>
              <a:t>monomers</a:t>
            </a:r>
            <a:r>
              <a:rPr lang="en-US" dirty="0" smtClean="0"/>
              <a:t> to form repeating chain molecules through a process known as polymerization. </a:t>
            </a:r>
          </a:p>
          <a:p>
            <a:pPr algn="just"/>
            <a:r>
              <a:rPr lang="en-US" b="1" dirty="0" smtClean="0"/>
              <a:t>Monomers</a:t>
            </a:r>
            <a:r>
              <a:rPr lang="en-US" dirty="0" smtClean="0"/>
              <a:t> may be either natural or synthetic in origin.</a:t>
            </a:r>
          </a:p>
          <a:p>
            <a:pPr algn="just"/>
            <a:r>
              <a:rPr lang="en-US" b="1" dirty="0" smtClean="0"/>
              <a:t>Monomer</a:t>
            </a:r>
            <a:r>
              <a:rPr lang="en-US" dirty="0" smtClean="0"/>
              <a:t>, a molecule of any of a class of compounds, mostly organic, that can react with other molecules to form very large molecules, or polymers. </a:t>
            </a:r>
          </a:p>
          <a:p>
            <a:pPr algn="just"/>
            <a:r>
              <a:rPr lang="en-US" dirty="0" smtClean="0"/>
              <a:t>The essential feature of a </a:t>
            </a:r>
            <a:r>
              <a:rPr lang="en-US" b="1" dirty="0" smtClean="0"/>
              <a:t>monomer</a:t>
            </a:r>
            <a:r>
              <a:rPr lang="en-US" dirty="0" smtClean="0"/>
              <a:t> is </a:t>
            </a:r>
            <a:r>
              <a:rPr lang="en-US" dirty="0" err="1" smtClean="0"/>
              <a:t>polyfunctionality</a:t>
            </a:r>
            <a:r>
              <a:rPr lang="en-US" dirty="0" smtClean="0"/>
              <a:t>, the capacity to form chemical bonds to at least two other </a:t>
            </a:r>
            <a:r>
              <a:rPr lang="en-US" b="1" dirty="0" smtClean="0"/>
              <a:t>monomer</a:t>
            </a:r>
            <a:r>
              <a:rPr lang="en-US" dirty="0" smtClean="0"/>
              <a:t> molecules.</a:t>
            </a:r>
          </a:p>
          <a:p>
            <a:r>
              <a:rPr lang="en-US" sz="3400" b="1" dirty="0" smtClean="0">
                <a:solidFill>
                  <a:srgbClr val="002060"/>
                </a:solidFill>
              </a:rPr>
              <a:t>Examples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Nucleic acids, amino acids, </a:t>
            </a:r>
            <a:r>
              <a:rPr lang="en-US" dirty="0" err="1" smtClean="0"/>
              <a:t>α&amp;β</a:t>
            </a:r>
            <a:r>
              <a:rPr lang="en-US" dirty="0" smtClean="0"/>
              <a:t> </a:t>
            </a:r>
            <a:r>
              <a:rPr lang="en-US" b="1" dirty="0" smtClean="0"/>
              <a:t>glucose</a:t>
            </a:r>
            <a:r>
              <a:rPr lang="en-US" dirty="0" smtClean="0"/>
              <a:t>, </a:t>
            </a:r>
            <a:r>
              <a:rPr lang="en-US" b="1" dirty="0" smtClean="0"/>
              <a:t>fructose</a:t>
            </a:r>
            <a:r>
              <a:rPr lang="en-US" dirty="0" smtClean="0"/>
              <a:t>, fatty acids and glycerol are all examples of monomers.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Polymers</a:t>
            </a:r>
            <a:endParaRPr lang="en-US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Polymers</a:t>
            </a:r>
            <a:r>
              <a:rPr lang="en-US" dirty="0" smtClean="0"/>
              <a:t> are materials made of long, repeating chains of molecules. </a:t>
            </a:r>
          </a:p>
          <a:p>
            <a:r>
              <a:rPr lang="en-US" dirty="0" smtClean="0"/>
              <a:t>The materials have unique properties, depending on the type of molecules being bonded and how they are bonded.</a:t>
            </a:r>
          </a:p>
          <a:p>
            <a:r>
              <a:rPr lang="en-US" dirty="0" smtClean="0"/>
              <a:t> Some </a:t>
            </a:r>
            <a:r>
              <a:rPr lang="en-US" b="1" dirty="0" smtClean="0"/>
              <a:t>polymers</a:t>
            </a:r>
            <a:r>
              <a:rPr lang="en-US" dirty="0" smtClean="0"/>
              <a:t> bend and stretch, like rubber and polyester. </a:t>
            </a:r>
          </a:p>
          <a:p>
            <a:r>
              <a:rPr lang="en-US" dirty="0" smtClean="0"/>
              <a:t>Others are hard and tough, like epoxies and glass.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812</TotalTime>
  <Words>130</Words>
  <Application>Microsoft Office PowerPoint</Application>
  <PresentationFormat>On-screen Show (4:3)</PresentationFormat>
  <Paragraphs>102</Paragraphs>
  <Slides>63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Office Theme</vt:lpstr>
      <vt:lpstr>Thakur College of Science &amp; Commerce Academic Year – 2020-21</vt:lpstr>
      <vt:lpstr>Biomolecules: </vt:lpstr>
      <vt:lpstr>Basics of biochemistry </vt:lpstr>
      <vt:lpstr>Slide 4</vt:lpstr>
      <vt:lpstr>Introduction</vt:lpstr>
      <vt:lpstr>Slide 6</vt:lpstr>
      <vt:lpstr>Slide 7</vt:lpstr>
      <vt:lpstr>Monomers</vt:lpstr>
      <vt:lpstr>Polymers</vt:lpstr>
      <vt:lpstr>Slide 10</vt:lpstr>
      <vt:lpstr>Slide 11</vt:lpstr>
      <vt:lpstr>Examples of Polymeres</vt:lpstr>
      <vt:lpstr>Significance of Carbon </vt:lpstr>
      <vt:lpstr>Proteins</vt:lpstr>
      <vt:lpstr>Amino Acids</vt:lpstr>
      <vt:lpstr>Amino Acid Structure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Peptide bond</vt:lpstr>
      <vt:lpstr>Peptide Bonds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Examples</vt:lpstr>
      <vt:lpstr>Slide 53</vt:lpstr>
      <vt:lpstr>Disaccharides</vt:lpstr>
      <vt:lpstr>Slide 55</vt:lpstr>
      <vt:lpstr>Oligosaccharide</vt:lpstr>
      <vt:lpstr>Slide 57</vt:lpstr>
      <vt:lpstr>Polysaccharide</vt:lpstr>
      <vt:lpstr>Slide 59</vt:lpstr>
      <vt:lpstr>Slide 60</vt:lpstr>
      <vt:lpstr>Slide 61</vt:lpstr>
      <vt:lpstr>Isomers</vt:lpstr>
      <vt:lpstr>Slide 63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Thakur College of Science &amp; Commerce Academic Year – 2020-21</dc:title>
  <dc:creator>ADMIN</dc:creator>
  <cp:lastModifiedBy>ADMIN</cp:lastModifiedBy>
  <cp:revision>14</cp:revision>
  <dcterms:created xsi:type="dcterms:W3CDTF">2006-08-16T00:00:00Z</dcterms:created>
  <dcterms:modified xsi:type="dcterms:W3CDTF">2020-12-16T13:09:13Z</dcterms:modified>
</cp:coreProperties>
</file>