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69" r:id="rId11"/>
    <p:sldId id="266" r:id="rId12"/>
    <p:sldId id="267" r:id="rId13"/>
    <p:sldId id="268" r:id="rId14"/>
    <p:sldId id="270" r:id="rId15"/>
    <p:sldId id="273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21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85968-7ED2-4015-913E-434F8B609A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4EFB7-BABF-4B45-9D11-1ACA9BDA7F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BA897-F382-4D5F-8A2F-64F1F2801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8EEAC-F182-4965-85E0-FA6BBF0E5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70B67-8148-4F91-8667-F91BCB58A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189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EB24B-F443-4DAE-86C1-8488035A9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A0D853-26E1-4CEC-B542-6C109D32E4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875DC-DB1E-4509-A039-465ABD847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46744-8616-47C9-9135-F3036C86A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56912-9C79-4820-9257-6F699202A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692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D2FE68-D4BD-4CBE-99C0-B7B8A444D4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8ECA80-AAAA-409F-A61C-F7459C3F2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8F839B-7E7B-4852-9422-0DB16DC24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16F56-EF06-4954-ADE4-1E11EBADE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86E02-1036-4366-BB17-8A5C7FC32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9589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85103-1ADE-4B5F-A887-50C29CD5D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3B0F5-6108-41F4-9DD6-2E39D93FE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68EE6-D0F6-4967-BE4C-12AD56BC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B9EF3-29E1-4A94-9B30-77F3B0B10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1B5CD-A6AF-4D7D-9594-D50DCE4F5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8997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93C22-347B-4CDD-AE71-653E6342E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B5528F-A949-456C-B223-18C7D60DD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24DA6-D164-4315-B697-8DBAEBE33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AF22E-12DE-4A42-9CE1-313805B4A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ABFCB-5FCC-4D86-8E9A-0AE803492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748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45BC2-1B5E-4441-ABD4-A7B03890F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69CEC-FBA3-45BD-8931-EC14497C1B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5AAC69-EB71-4A3C-8F15-615CE068E2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1674C-4B4E-4EA0-B0B7-EA8327867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BBB27-E52E-4BA5-9428-3657ED145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AAA0D5-55FA-4C11-A928-8FB4CE33F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991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709FF-A8DF-4952-B947-082893522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FF8A-16B8-450B-8AC3-3D17DE57C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4BEAA9-FBFA-4300-973F-8AC4FA5F7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EC1CB-355A-4B14-9364-73EF42460D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03A31E-0907-4D06-9B05-9E1FB70571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00E9C6-C480-4E98-88E1-D802F299E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41E3D7-79D9-4243-ABE0-D637834A9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757576-590F-43C1-B497-19804767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1653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3EB16-8DBF-4041-A7C2-7FD379FD5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45F9C7-CDCC-4836-8147-7D7CA130E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93E790-F554-44ED-8E1A-EECC12AEF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65F393-C042-4CCC-8328-202898A93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0854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CDEC26-FCB5-4A12-9154-452F0E3CE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C9883E-C7DA-4986-99D4-33A95B693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72522F-6005-4EBB-8413-952A9AD92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418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601B1-B79A-4AE9-99E4-BB706A511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26404-DB24-4C51-AC4D-6392D69B7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12870C-964D-4584-8E6B-D57EE997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37238-96A8-4C3C-84E9-3C4208E97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AC3015-55B2-4C3C-83EF-9564C3E2F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6E6F8-240B-41DC-AF5B-F9A5501BB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1098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1EF83-3CB9-4AE6-BE33-0D22F7ECC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7FE720-E256-4337-9F75-80A2D9220F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2576F4-2ED9-4FD0-BFF3-D9B02C14E9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E81FA-9EB3-460F-A9DE-9E81A6B6D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CAFEF6-17B0-4692-BA43-B1602D24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6E65A6-23F6-4E79-A7E3-5F489FE5E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719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36E4B5-50CB-4CED-8AAD-930693D1F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BCE94C-1FB7-481B-9707-3053DAF29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0830F-510C-40E7-BA98-F0E28646B8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EDC9-A58C-4F0E-9577-23FE67B868EE}" type="datetimeFigureOut">
              <a:rPr lang="en-IN" smtClean="0"/>
              <a:t>19-08-2020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162FA-85A2-4C1C-B466-79DF8A195A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0131D-03A8-4560-BF34-2752FB883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2ABCC-BC1B-4E7E-9313-C12959FCB04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0823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EB1DC-2B9A-46E6-A6E3-F49FBA75A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247" y="875918"/>
            <a:ext cx="11402008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Welcomes </a:t>
            </a:r>
            <a:b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IN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31D40-9F7C-4E65-92EA-2ECF1DB4F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3429000"/>
            <a:ext cx="10058400" cy="21696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 Black" panose="020B0A04020102020204" pitchFamily="34" charset="0"/>
              </a:rPr>
              <a:t>(Paper – III Unit- III)</a:t>
            </a:r>
          </a:p>
          <a:p>
            <a:pPr algn="ctr"/>
            <a:r>
              <a:rPr lang="en-US" sz="4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Dairy Science</a:t>
            </a:r>
          </a:p>
          <a:p>
            <a:pPr algn="ctr"/>
            <a:endParaRPr lang="en-US" sz="36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 Black" panose="020B0A04020102020204" pitchFamily="34" charset="0"/>
              </a:rPr>
              <a:t>Dr. </a:t>
            </a:r>
            <a:r>
              <a:rPr lang="en-US" b="1" dirty="0" err="1">
                <a:solidFill>
                  <a:schemeClr val="tx1"/>
                </a:solidFill>
                <a:latin typeface="Arial Black" panose="020B0A04020102020204" pitchFamily="34" charset="0"/>
              </a:rPr>
              <a:t>Vitthal</a:t>
            </a:r>
            <a:r>
              <a:rPr lang="en-US" b="1" dirty="0">
                <a:solidFill>
                  <a:schemeClr val="tx1"/>
                </a:solidFill>
                <a:latin typeface="Arial Black" panose="020B0A04020102020204" pitchFamily="34" charset="0"/>
              </a:rPr>
              <a:t> T. Mohite</a:t>
            </a:r>
          </a:p>
          <a:p>
            <a:pPr algn="ctr"/>
            <a:r>
              <a:rPr lang="en-US" sz="1800" b="1" dirty="0">
                <a:solidFill>
                  <a:schemeClr val="tx1"/>
                </a:solidFill>
                <a:latin typeface="Arial Black" panose="020B0A04020102020204" pitchFamily="34" charset="0"/>
              </a:rPr>
              <a:t>Head, Department of Zoology</a:t>
            </a:r>
            <a:endParaRPr lang="en-IN" sz="18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350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D9746-E287-40E6-86AA-208FE95DF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552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Composition of Milk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84192-5443-45B7-B893-FD5BCE05F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4737"/>
            <a:ext cx="10515600" cy="4372226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Milk is secretion of mammary gland.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Obtained from cow or buffalo after 72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calving.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Milk is balance mixture of protein, fats, carbohydrates, salts, water is always aqueous in form.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Oily phase is fat known as butter fat.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Aqueous phase casein, lactose sugar, mineral salts &amp; vitamins.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Milk is divided in to two parts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Fat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Solid but not fat (SNF)</a:t>
            </a:r>
          </a:p>
        </p:txBody>
      </p:sp>
    </p:spTree>
    <p:extLst>
      <p:ext uri="{BB962C8B-B14F-4D97-AF65-F5344CB8AC3E}">
        <p14:creationId xmlns:p14="http://schemas.microsoft.com/office/powerpoint/2010/main" val="2884431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EC41E-370C-454F-9B32-C66B84579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08AC2BE-8397-4E2E-83CE-FC7DF338371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26" y="192504"/>
            <a:ext cx="10848474" cy="666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635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D96CD-88B5-4A46-BF8B-5F10DDB72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EF4339-6A74-4E02-AC62-D8AC91120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FE60468D-CF31-4E58-8DBA-B582FE586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284" y="365125"/>
            <a:ext cx="9224211" cy="581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080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EE72A-21A9-4C52-A3A5-F38C53F432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3558"/>
            <a:ext cx="10515600" cy="5583405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80-90 % of water depending upon species &amp; breed.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Serve as carrier for other constituents of milk.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Mostly found in free form, small quantity found in bound with phospholipid &amp; protein.</a:t>
            </a: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important part of milk presents in globules of different form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glycerides.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with numerous triglycerides as many as 64 fatty acids.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shows cholesterol &amp; 0.2 to 1 % of phospholipids serves as antioxidants.</a:t>
            </a:r>
          </a:p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Protein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 casein, lactoglobulin,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lactalabumin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Casein is 78.5 % serum protein 12.5 %.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Albumin is about 10% of total nitrogen content in milk.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Globulin is with 0.1 %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5106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C23F6-5A8D-474D-A989-6EAC4E1F7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632"/>
            <a:ext cx="10515600" cy="6617368"/>
          </a:xfrm>
        </p:spPr>
        <p:txBody>
          <a:bodyPr>
            <a:normAutofit fontScale="85000" lnSpcReduction="20000"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 protein Nitrogen Substances</a:t>
            </a:r>
            <a:r>
              <a:rPr lang="en-US" dirty="0">
                <a:solidFill>
                  <a:srgbClr val="7030A0"/>
                </a:solidFill>
              </a:rPr>
              <a:t> :</a:t>
            </a:r>
            <a:endParaRPr lang="en-US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Lactose Sugar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Lactose content is 4.5 to 4.8 % in cow &amp; buffalo milk.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Composed with glucose &amp; galactose, is source of lactose in milk.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Lactose is 1/6 as sweet as cane sugar responsible for sweetening of milk.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Lactose is essential is production of cheese, curd &amp; buttermilk.</a:t>
            </a: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Minerals(Ash)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1% of milk source of calcium.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Buffalo milk contains more Ca, Mg &amp; P than cow.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less quantity of Fe, Cu, Al, Br, Mn, Ni, iodine, fluorine, lithium, nickel etc.</a:t>
            </a: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Enzymes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 lipase, oxidase, peroxidase, protease, amylase, catalase, lactase, alkaline phosphatase, Acid phosphatase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Vitamins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source of vitamins like thiamine, riboflavin, B-vitamins ( B1, B2, B6, B12), Vitamin A and Vitamin D.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Flavors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Sweet flavors due to lactose, fats &amp; proteins. Growth of bacteria gives fruity,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barny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&amp; malty flavor.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 gives cardboard &amp; Ghee is metallic flavors.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91878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4C16B-8722-4D92-B181-0AD511255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Milk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4E532-EF10-40C5-8F30-C7EDAC39A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Recombined Milk.</a:t>
            </a:r>
          </a:p>
          <a:p>
            <a:r>
              <a:rPr lang="en-US" dirty="0"/>
              <a:t>Soft –Curd Milk</a:t>
            </a:r>
          </a:p>
          <a:p>
            <a:r>
              <a:rPr lang="en-US" dirty="0"/>
              <a:t>Skim Milk Powder</a:t>
            </a:r>
          </a:p>
          <a:p>
            <a:r>
              <a:rPr lang="en-US" dirty="0"/>
              <a:t>Toned Milk</a:t>
            </a:r>
          </a:p>
          <a:p>
            <a:r>
              <a:rPr lang="en-US" dirty="0"/>
              <a:t>Artificial Milk</a:t>
            </a:r>
          </a:p>
          <a:p>
            <a:r>
              <a:rPr lang="en-US" dirty="0"/>
              <a:t>Yogurt</a:t>
            </a:r>
          </a:p>
          <a:p>
            <a:r>
              <a:rPr lang="en-US" dirty="0"/>
              <a:t>Cheese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05794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53CB5-993A-4C34-AA0A-6AC5A9FC4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Recombined  of Milk</a:t>
            </a:r>
            <a:endParaRPr lang="en-IN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A6818C-15D9-43FF-870D-30C687A0BD1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40042"/>
            <a:ext cx="10515600" cy="431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166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6B673-E3B4-41F8-9A46-F289232AB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CD7B04A-9D67-4971-981B-FA0E472DC9E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6673"/>
            <a:ext cx="10515600" cy="654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198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51537-13E9-4EDA-AF49-A7C89E43B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 – curd Milk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2E86B-BDC0-4F51-BC6B-07651BFF7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774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04A3F-5FD9-4FF7-B968-E89C280B4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Dairy Science – production &amp; marketing milk &amp; milk product.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4EC1B-2889-47D3-A6E3-0F3ECD765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3004"/>
            <a:ext cx="10515600" cy="4486275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Great economic importance in India.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Majority of population depend on milk for their protein supplement,.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Milk id used as complete diet.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Cattle production worldwide – 877 millions.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Asia-278 &amp; in India 178 million in 1955.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Presently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animals ( Cow &amp; Buffalo ) 118.59 millions.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Earlier it was subsidiary income source to agriculture.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it is considered as Industry.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Dairy industry flourishing due to advanced technology.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651518-336C-403C-947C-D2F07D50E16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4674" cy="223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7C5F34-C921-455C-A1D1-CAC97362730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358" y="4491788"/>
            <a:ext cx="3673642" cy="23662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5024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E2012-37A9-417A-B863-46E41D3AC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31C2A-D4BC-45BC-B2F4-E06C894D0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30A35B-6A79-4681-B3B1-863A5F874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232"/>
            <a:ext cx="12192000" cy="676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989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F250D-6486-45B1-A335-3C437BE6A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Dairy Development in India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C9989-BDB6-4656-9F9F-73FD4CE1F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Milk is produced in rural area by the farmers.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number of byproducts are produced.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90% of Milk is processed.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amount of milk powder is used for toned milk.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Dairy industry gives employment opportunities to the youth of India.</a:t>
            </a:r>
          </a:p>
          <a:p>
            <a:pPr marL="0" indent="0">
              <a:buNone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Dairy sector has been instrumental in bringing socio-economic transformation.</a:t>
            </a:r>
          </a:p>
          <a:p>
            <a:pPr marL="0" indent="0">
              <a:buNone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There exists a symbiotic relationship between agriculture and livestock farming. </a:t>
            </a:r>
          </a:p>
          <a:p>
            <a:pPr marL="0" indent="0">
              <a:buNone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agriculture byproducts provide feed and fodder for cited whereas cattle provides manure, draught power for various agricultural operations.</a:t>
            </a:r>
          </a:p>
          <a:p>
            <a:pPr marL="0" indent="0">
              <a:buNone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is the back-bone of India’s economy in the form of income, employment and foreign exchange earning.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58623B-67D4-4E04-BF08-399E9B41526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03621" cy="1825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4977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68F63-1D3A-4605-9A28-88C71B048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White Revolution in India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73A5F-5740-467C-B005-C9486681E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Began in India with the efforts by Dr.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Verghese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Kurien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Gujarat in 1946.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Largest Co-operative Amul dairy enterprise  in Asia.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Gujarat Co-0perative Milk Marketing Federation ( GCMMF)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Turn over in 2015-16 is 23005 Cr , planned to increase by double in 2020.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day processing capacity is 281 lakh liters per day with 60 processing plants.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 lakh farmers from 18600 villages are involved in this business.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having their plants in Haryana, U.P., M.P., W.B., Maharashtra, &amp; Rajasthan.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Milk production in India 187.9 million tones.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92C6D3-1A2B-4D88-9DCC-A23EBC28511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07439" cy="24257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0987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56D25-37B2-4C15-AA12-E36F50E3E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Role of Institutions in Dairy Development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30349-1960-4FDC-9B4E-59D3A47AD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Dairy Research Institute, Karnal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Dairy Development Board (NDDB), Min. of Agriculture.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 State  having separate Ministry Dairy Development &amp; Animal Husbandry.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Excellent cattle breed like Sahiwal, Rathi,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Red Sindhi.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Buffalo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Murrah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Mehsana and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Jaffarabadi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Exotic breeds also tried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Jarsi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Hostelian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India’s milk production in 2019-20 is 187.9 million tones.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957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13791-57A1-4472-8860-ED98FA4BD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Dairy Processing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6E243-97AC-4229-8F2A-4E88C84E9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Filtration – Removed suspended particles by straining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just filtration of milk by using different layered filter.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– Inhibiting bacterial growth by lowering temperature.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Shell &amp; Tube Cooler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Bulk milk cooler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 &amp; Plate cooler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Chilling – rapid cooling of raw milk at 2 to – 4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Immersion Tank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Roto freeze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8BAAB7-9D2D-41BF-9762-C1D4117E0D4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52" y="0"/>
            <a:ext cx="2707907" cy="1580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EC8A34-5A30-4DE0-AC9D-1622BA093BE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248" y="14288"/>
            <a:ext cx="24765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014A9F-B304-4C19-BF0D-613D2BADA86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248" y="1690688"/>
            <a:ext cx="2691665" cy="2058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7DBBB7F-8375-4EE3-B0F8-1D76DB02188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694" y="4965983"/>
            <a:ext cx="2783305" cy="1877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0479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A865D-D6DA-4D18-938E-4BF7951E9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Processing  of Milk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EAE21-3EFE-488B-96F9-1CBAB64A2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Clarification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–removal of suspended particles by centrifugal sedimentation.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appearance &amp; price</a:t>
            </a:r>
          </a:p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Pasteurization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partial sterilization of a product, such as milk or wine, to make it safe for consumption and improve its keeping quality</a:t>
            </a:r>
            <a:r>
              <a:rPr lang="en-US" dirty="0">
                <a:solidFill>
                  <a:srgbClr val="525252"/>
                </a:solidFill>
                <a:latin typeface="helvetica neue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Holding Method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HTST method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UHTT method</a:t>
            </a:r>
          </a:p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Freezing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: Freezer temperature in below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7C71B2-63D4-4B8A-A342-2B820038DEC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211" y="4018547"/>
            <a:ext cx="5353251" cy="28813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2616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F19B4-1C6F-47E9-993C-336EAE8B9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6906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Composition of Milk</a:t>
            </a:r>
            <a:endParaRPr lang="en-IN" dirty="0"/>
          </a:p>
        </p:txBody>
      </p:sp>
      <p:pic>
        <p:nvPicPr>
          <p:cNvPr id="1026" name="Picture 2" descr=" ">
            <a:extLst>
              <a:ext uri="{FF2B5EF4-FFF2-40B4-BE49-F238E27FC236}">
                <a16:creationId xmlns:a16="http://schemas.microsoft.com/office/drawing/2014/main" id="{FC36D448-F87B-4F01-88D9-887C5034177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93558"/>
            <a:ext cx="11967410" cy="626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500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</TotalTime>
  <Words>959</Words>
  <Application>Microsoft Office PowerPoint</Application>
  <PresentationFormat>Widescreen</PresentationFormat>
  <Paragraphs>111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helvetica neue</vt:lpstr>
      <vt:lpstr>Times New Roman</vt:lpstr>
      <vt:lpstr>Office Theme</vt:lpstr>
      <vt:lpstr>Thakur College of Science &amp; Commerce  Department of Zoology Welcomes  Academic Year – 2020-21</vt:lpstr>
      <vt:lpstr>Introduction            Dairy Science – production &amp; marketing milk &amp; milk product. </vt:lpstr>
      <vt:lpstr>PowerPoint Presentation</vt:lpstr>
      <vt:lpstr>      Dairy Development in India</vt:lpstr>
      <vt:lpstr>         White Revolution in India</vt:lpstr>
      <vt:lpstr>Role of Institutions in Dairy Development</vt:lpstr>
      <vt:lpstr>Dairy Processing</vt:lpstr>
      <vt:lpstr>Processing  of Milk</vt:lpstr>
      <vt:lpstr>Composition of Milk</vt:lpstr>
      <vt:lpstr>Composition of Milk</vt:lpstr>
      <vt:lpstr>PowerPoint Presentation</vt:lpstr>
      <vt:lpstr>PowerPoint Presentation</vt:lpstr>
      <vt:lpstr>PowerPoint Presentation</vt:lpstr>
      <vt:lpstr>PowerPoint Presentation</vt:lpstr>
      <vt:lpstr>Types of Milk</vt:lpstr>
      <vt:lpstr>Recombined  of Milk</vt:lpstr>
      <vt:lpstr>PowerPoint Presentation</vt:lpstr>
      <vt:lpstr>Soft – curd Milk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Thakur College of Science &amp; Commerce  Department of Zoology Welcomes  Academic Year – 2020-21</dc:title>
  <dc:creator>Geeta Mohite</dc:creator>
  <cp:lastModifiedBy>Geeta Mohite</cp:lastModifiedBy>
  <cp:revision>32</cp:revision>
  <dcterms:created xsi:type="dcterms:W3CDTF">2020-08-10T01:58:10Z</dcterms:created>
  <dcterms:modified xsi:type="dcterms:W3CDTF">2020-08-19T16:04:32Z</dcterms:modified>
</cp:coreProperties>
</file>