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 id="268" r:id="rId14"/>
    <p:sldId id="269" r:id="rId15"/>
    <p:sldId id="271" r:id="rId16"/>
    <p:sldId id="272" r:id="rId17"/>
    <p:sldId id="273" r:id="rId18"/>
    <p:sldId id="274" r:id="rId19"/>
    <p:sldId id="275" r:id="rId20"/>
    <p:sldId id="276"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105" d="100"/>
          <a:sy n="105" d="100"/>
        </p:scale>
        <p:origin x="138" y="3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A430C0A-5464-4FE4-84EB-FF9C94016DF4}" type="datetimeFigureOut">
              <a:rPr lang="en-US" dirty="0"/>
              <a:t>2/10/2021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2/10/2021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2/10/2021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2/10/2021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60C6404-AD6E-4860-8E75-697CA40B95DA}" type="datetimeFigureOut">
              <a:rPr lang="en-US" dirty="0"/>
              <a:t>2/10/2021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2/10/2021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2/10/2021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2/10/2021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2/10/2021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609600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2/10/2021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85000"/>
            </a:schemeClr>
          </a:solidFill>
        </p:spPr>
        <p:txBody>
          <a:bodyPr anchor="t"/>
          <a:lstStyle>
            <a:lvl1pPr marL="0" indent="0">
              <a:buNone/>
              <a:defRPr sz="3200">
                <a:solidFill>
                  <a:schemeClr val="bg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2/10/2021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2/10/2021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indianexpress.com/about/sushant-singh-rajput/"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indianexpress.com/about/sushant-singh-rajput/"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economictimes.indiatimes.com/industry/media/entertainment/media/trps-manipulation-how-channels-use-fraudulent-data-misleading-ads-to-rig-viewership/articleshow/78613343.cm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thewire.in/media/back-story-indian-media-sushant-singh-rajput-coverage" TargetMode="External"/><Relationship Id="rId2" Type="http://schemas.openxmlformats.org/officeDocument/2006/relationships/hyperlink" Target="https://thewire.in/media/trp-controversy-barc-credibility-overhaul-republic-times-now"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3173D-F097-4A03-95AF-AECF2061FC00}"/>
              </a:ext>
            </a:extLst>
          </p:cNvPr>
          <p:cNvSpPr>
            <a:spLocks noGrp="1"/>
          </p:cNvSpPr>
          <p:nvPr>
            <p:ph type="ctrTitle"/>
          </p:nvPr>
        </p:nvSpPr>
        <p:spPr/>
        <p:txBody>
          <a:bodyPr/>
          <a:lstStyle/>
          <a:p>
            <a:r>
              <a:rPr lang="en-IN" dirty="0"/>
              <a:t>TRP-Television Rating Points</a:t>
            </a:r>
          </a:p>
        </p:txBody>
      </p:sp>
      <p:sp>
        <p:nvSpPr>
          <p:cNvPr id="3" name="Subtitle 2">
            <a:extLst>
              <a:ext uri="{FF2B5EF4-FFF2-40B4-BE49-F238E27FC236}">
                <a16:creationId xmlns:a16="http://schemas.microsoft.com/office/drawing/2014/main" id="{C4341E83-F243-471F-823F-C10C3E9F091F}"/>
              </a:ext>
            </a:extLst>
          </p:cNvPr>
          <p:cNvSpPr>
            <a:spLocks noGrp="1"/>
          </p:cNvSpPr>
          <p:nvPr>
            <p:ph type="subTitle" idx="1"/>
          </p:nvPr>
        </p:nvSpPr>
        <p:spPr/>
        <p:txBody>
          <a:bodyPr/>
          <a:lstStyle/>
          <a:p>
            <a:r>
              <a:rPr lang="en-IN" dirty="0"/>
              <a:t>Divya Narang Tinna</a:t>
            </a:r>
          </a:p>
          <a:p>
            <a:r>
              <a:rPr lang="en-IN" dirty="0"/>
              <a:t>AP, TCSC</a:t>
            </a:r>
          </a:p>
        </p:txBody>
      </p:sp>
    </p:spTree>
    <p:extLst>
      <p:ext uri="{BB962C8B-B14F-4D97-AF65-F5344CB8AC3E}">
        <p14:creationId xmlns:p14="http://schemas.microsoft.com/office/powerpoint/2010/main" val="26094645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23E77-AD51-4F56-A9F7-C8C841D37A6E}"/>
              </a:ext>
            </a:extLst>
          </p:cNvPr>
          <p:cNvSpPr>
            <a:spLocks noGrp="1"/>
          </p:cNvSpPr>
          <p:nvPr>
            <p:ph type="title"/>
          </p:nvPr>
        </p:nvSpPr>
        <p:spPr>
          <a:xfrm>
            <a:off x="2231136" y="637522"/>
            <a:ext cx="7729728" cy="1188720"/>
          </a:xfrm>
        </p:spPr>
        <p:txBody>
          <a:bodyPr/>
          <a:lstStyle/>
          <a:p>
            <a:r>
              <a:rPr lang="en-IN" dirty="0"/>
              <a:t>CASE-</a:t>
            </a:r>
            <a:r>
              <a:rPr lang="en-IN" dirty="0" err="1"/>
              <a:t>STudy</a:t>
            </a:r>
            <a:endParaRPr lang="en-IN" dirty="0"/>
          </a:p>
        </p:txBody>
      </p:sp>
      <p:sp>
        <p:nvSpPr>
          <p:cNvPr id="3" name="Content Placeholder 2">
            <a:extLst>
              <a:ext uri="{FF2B5EF4-FFF2-40B4-BE49-F238E27FC236}">
                <a16:creationId xmlns:a16="http://schemas.microsoft.com/office/drawing/2014/main" id="{3E41E9B4-69B5-4A44-ACAC-E5F2E186ACFF}"/>
              </a:ext>
            </a:extLst>
          </p:cNvPr>
          <p:cNvSpPr>
            <a:spLocks noGrp="1"/>
          </p:cNvSpPr>
          <p:nvPr>
            <p:ph idx="1"/>
          </p:nvPr>
        </p:nvSpPr>
        <p:spPr/>
        <p:txBody>
          <a:bodyPr/>
          <a:lstStyle/>
          <a:p>
            <a:r>
              <a:rPr lang="en-US" b="0" i="0" dirty="0">
                <a:solidFill>
                  <a:srgbClr val="3E3E3E"/>
                </a:solidFill>
                <a:effectLst/>
                <a:latin typeface="Droid Serif"/>
              </a:rPr>
              <a:t>Ruling that “</a:t>
            </a:r>
            <a:r>
              <a:rPr lang="en-US" b="1" i="0" dirty="0">
                <a:solidFill>
                  <a:srgbClr val="3E3E3E"/>
                </a:solidFill>
                <a:effectLst/>
                <a:latin typeface="Droid Serif"/>
              </a:rPr>
              <a:t>trial by media</a:t>
            </a:r>
            <a:r>
              <a:rPr lang="en-US" b="0" i="0" dirty="0">
                <a:solidFill>
                  <a:srgbClr val="3E3E3E"/>
                </a:solidFill>
                <a:effectLst/>
                <a:latin typeface="Droid Serif"/>
              </a:rPr>
              <a:t>” of cases under investigation is an “interference with administration of criminal justice,”</a:t>
            </a:r>
          </a:p>
          <a:p>
            <a:r>
              <a:rPr lang="en-US" dirty="0">
                <a:solidFill>
                  <a:srgbClr val="3E3E3E"/>
                </a:solidFill>
                <a:latin typeface="Droid Serif"/>
              </a:rPr>
              <a:t>This was said by</a:t>
            </a:r>
            <a:r>
              <a:rPr lang="en-US" b="0" i="0" dirty="0">
                <a:solidFill>
                  <a:srgbClr val="3E3E3E"/>
                </a:solidFill>
                <a:effectLst/>
                <a:latin typeface="Droid Serif"/>
              </a:rPr>
              <a:t> the Bombay High Court </a:t>
            </a:r>
          </a:p>
          <a:p>
            <a:r>
              <a:rPr lang="en-US" dirty="0">
                <a:solidFill>
                  <a:srgbClr val="3E3E3E"/>
                </a:solidFill>
                <a:latin typeface="Droid Serif"/>
              </a:rPr>
              <a:t>About the</a:t>
            </a:r>
            <a:r>
              <a:rPr lang="en-US" b="0" i="0" dirty="0">
                <a:solidFill>
                  <a:srgbClr val="3E3E3E"/>
                </a:solidFill>
                <a:effectLst/>
                <a:latin typeface="Droid Serif"/>
              </a:rPr>
              <a:t> reportage of Republic Television and Times Now in the </a:t>
            </a:r>
            <a:r>
              <a:rPr lang="en-US" b="0" i="0" u="none" strike="noStrike" dirty="0">
                <a:solidFill>
                  <a:srgbClr val="346F99"/>
                </a:solidFill>
                <a:effectLst/>
                <a:latin typeface="Droid Serif"/>
                <a:hlinkClick r:id="rId2"/>
              </a:rPr>
              <a:t>Sushant Singh Rajput</a:t>
            </a:r>
            <a:r>
              <a:rPr lang="en-US" b="0" i="0" dirty="0">
                <a:solidFill>
                  <a:srgbClr val="3E3E3E"/>
                </a:solidFill>
                <a:effectLst/>
                <a:latin typeface="Droid Serif"/>
              </a:rPr>
              <a:t> case was</a:t>
            </a:r>
          </a:p>
          <a:p>
            <a:r>
              <a:rPr lang="en-US" dirty="0">
                <a:solidFill>
                  <a:srgbClr val="3E3E3E"/>
                </a:solidFill>
                <a:latin typeface="Droid Serif"/>
              </a:rPr>
              <a:t>Both the channels were</a:t>
            </a:r>
            <a:r>
              <a:rPr lang="en-US" b="0" i="0" dirty="0">
                <a:solidFill>
                  <a:srgbClr val="3E3E3E"/>
                </a:solidFill>
                <a:effectLst/>
                <a:latin typeface="Droid Serif"/>
              </a:rPr>
              <a:t> running a “vicious campaign” playing the roles of “the investigator, the prosecutor as well as the judge”.</a:t>
            </a:r>
            <a:endParaRPr lang="en-IN" dirty="0"/>
          </a:p>
        </p:txBody>
      </p:sp>
    </p:spTree>
    <p:extLst>
      <p:ext uri="{BB962C8B-B14F-4D97-AF65-F5344CB8AC3E}">
        <p14:creationId xmlns:p14="http://schemas.microsoft.com/office/powerpoint/2010/main" val="4774598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C89AC-6310-4DF2-996C-33C1140EFF38}"/>
              </a:ext>
            </a:extLst>
          </p:cNvPr>
          <p:cNvSpPr>
            <a:spLocks noGrp="1"/>
          </p:cNvSpPr>
          <p:nvPr>
            <p:ph type="title"/>
          </p:nvPr>
        </p:nvSpPr>
        <p:spPr/>
        <p:txBody>
          <a:bodyPr/>
          <a:lstStyle/>
          <a:p>
            <a:r>
              <a:rPr lang="en-IN" dirty="0"/>
              <a:t>Case study</a:t>
            </a:r>
          </a:p>
        </p:txBody>
      </p:sp>
      <p:sp>
        <p:nvSpPr>
          <p:cNvPr id="3" name="Content Placeholder 2">
            <a:extLst>
              <a:ext uri="{FF2B5EF4-FFF2-40B4-BE49-F238E27FC236}">
                <a16:creationId xmlns:a16="http://schemas.microsoft.com/office/drawing/2014/main" id="{269A3E1A-D540-4352-88BC-C89E63751782}"/>
              </a:ext>
            </a:extLst>
          </p:cNvPr>
          <p:cNvSpPr>
            <a:spLocks noGrp="1"/>
          </p:cNvSpPr>
          <p:nvPr>
            <p:ph idx="1"/>
          </p:nvPr>
        </p:nvSpPr>
        <p:spPr/>
        <p:txBody>
          <a:bodyPr/>
          <a:lstStyle/>
          <a:p>
            <a:endParaRPr lang="en-IN"/>
          </a:p>
        </p:txBody>
      </p:sp>
      <p:pic>
        <p:nvPicPr>
          <p:cNvPr id="7" name="Picture 6">
            <a:extLst>
              <a:ext uri="{FF2B5EF4-FFF2-40B4-BE49-F238E27FC236}">
                <a16:creationId xmlns:a16="http://schemas.microsoft.com/office/drawing/2014/main" id="{2BE80415-49C1-4587-8874-050874BA2F05}"/>
              </a:ext>
            </a:extLst>
          </p:cNvPr>
          <p:cNvPicPr>
            <a:picLocks noChangeAspect="1"/>
          </p:cNvPicPr>
          <p:nvPr/>
        </p:nvPicPr>
        <p:blipFill rotWithShape="1">
          <a:blip r:embed="rId2"/>
          <a:srcRect l="23394" t="16302" r="25413" b="8991"/>
          <a:stretch/>
        </p:blipFill>
        <p:spPr>
          <a:xfrm>
            <a:off x="2021746" y="872456"/>
            <a:ext cx="8070209" cy="5335397"/>
          </a:xfrm>
          <a:prstGeom prst="rect">
            <a:avLst/>
          </a:prstGeom>
        </p:spPr>
      </p:pic>
    </p:spTree>
    <p:extLst>
      <p:ext uri="{BB962C8B-B14F-4D97-AF65-F5344CB8AC3E}">
        <p14:creationId xmlns:p14="http://schemas.microsoft.com/office/powerpoint/2010/main" val="2618448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61284-90F5-4DF0-8AF6-DBC93943CF3F}"/>
              </a:ext>
            </a:extLst>
          </p:cNvPr>
          <p:cNvSpPr>
            <a:spLocks noGrp="1"/>
          </p:cNvSpPr>
          <p:nvPr>
            <p:ph type="title"/>
          </p:nvPr>
        </p:nvSpPr>
        <p:spPr/>
        <p:txBody>
          <a:bodyPr/>
          <a:lstStyle/>
          <a:p>
            <a:r>
              <a:rPr lang="en-IN" dirty="0"/>
              <a:t>Case study</a:t>
            </a:r>
          </a:p>
        </p:txBody>
      </p:sp>
      <p:sp>
        <p:nvSpPr>
          <p:cNvPr id="3" name="Content Placeholder 2">
            <a:extLst>
              <a:ext uri="{FF2B5EF4-FFF2-40B4-BE49-F238E27FC236}">
                <a16:creationId xmlns:a16="http://schemas.microsoft.com/office/drawing/2014/main" id="{E2341A86-0BFC-42AB-AB39-5AFC967C6B5F}"/>
              </a:ext>
            </a:extLst>
          </p:cNvPr>
          <p:cNvSpPr>
            <a:spLocks noGrp="1"/>
          </p:cNvSpPr>
          <p:nvPr>
            <p:ph idx="1"/>
          </p:nvPr>
        </p:nvSpPr>
        <p:spPr/>
        <p:txBody>
          <a:bodyPr/>
          <a:lstStyle/>
          <a:p>
            <a:r>
              <a:rPr lang="en-US" b="0" i="0" dirty="0">
                <a:solidFill>
                  <a:srgbClr val="3E3E3E"/>
                </a:solidFill>
                <a:effectLst/>
                <a:latin typeface="Droid Serif"/>
              </a:rPr>
              <a:t>Eight former top police officers of Maharashtra</a:t>
            </a:r>
          </a:p>
          <a:p>
            <a:r>
              <a:rPr lang="en-US" b="0" i="0" dirty="0">
                <a:solidFill>
                  <a:srgbClr val="3E3E3E"/>
                </a:solidFill>
                <a:effectLst/>
                <a:latin typeface="Droid Serif"/>
              </a:rPr>
              <a:t>Including the ex Director General of Police (DGP) of Maharashtra and former commissioners of Mumbai Police moved a public interest litigation (PIL) before the Bombay High Court </a:t>
            </a:r>
          </a:p>
          <a:p>
            <a:r>
              <a:rPr lang="en-US" dirty="0">
                <a:solidFill>
                  <a:srgbClr val="3E3E3E"/>
                </a:solidFill>
                <a:latin typeface="Droid Serif"/>
              </a:rPr>
              <a:t>S</a:t>
            </a:r>
            <a:r>
              <a:rPr lang="en-US" b="0" i="0" dirty="0">
                <a:solidFill>
                  <a:srgbClr val="3E3E3E"/>
                </a:solidFill>
                <a:effectLst/>
                <a:latin typeface="Droid Serif"/>
              </a:rPr>
              <a:t>eeking restraining orders against ‘media trial’ in the </a:t>
            </a:r>
            <a:r>
              <a:rPr lang="en-US" b="0" i="0" u="none" strike="noStrike" dirty="0">
                <a:solidFill>
                  <a:srgbClr val="346F99"/>
                </a:solidFill>
                <a:effectLst/>
                <a:latin typeface="Droid Serif"/>
                <a:hlinkClick r:id="rId2"/>
              </a:rPr>
              <a:t>Sushant Singh Rajput</a:t>
            </a:r>
            <a:r>
              <a:rPr lang="en-US" b="0" i="0" dirty="0">
                <a:solidFill>
                  <a:srgbClr val="3E3E3E"/>
                </a:solidFill>
                <a:effectLst/>
                <a:latin typeface="Droid Serif"/>
              </a:rPr>
              <a:t> Death case</a:t>
            </a:r>
            <a:endParaRPr lang="en-IN" dirty="0"/>
          </a:p>
        </p:txBody>
      </p:sp>
    </p:spTree>
    <p:extLst>
      <p:ext uri="{BB962C8B-B14F-4D97-AF65-F5344CB8AC3E}">
        <p14:creationId xmlns:p14="http://schemas.microsoft.com/office/powerpoint/2010/main" val="1774444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38E44-2A14-4DB6-88B3-7A5E5C5EB0C3}"/>
              </a:ext>
            </a:extLst>
          </p:cNvPr>
          <p:cNvSpPr>
            <a:spLocks noGrp="1"/>
          </p:cNvSpPr>
          <p:nvPr>
            <p:ph type="title"/>
          </p:nvPr>
        </p:nvSpPr>
        <p:spPr/>
        <p:txBody>
          <a:bodyPr/>
          <a:lstStyle/>
          <a:p>
            <a:r>
              <a:rPr lang="en-IN" dirty="0"/>
              <a:t>Case study</a:t>
            </a:r>
          </a:p>
        </p:txBody>
      </p:sp>
      <p:sp>
        <p:nvSpPr>
          <p:cNvPr id="3" name="Content Placeholder 2">
            <a:extLst>
              <a:ext uri="{FF2B5EF4-FFF2-40B4-BE49-F238E27FC236}">
                <a16:creationId xmlns:a16="http://schemas.microsoft.com/office/drawing/2014/main" id="{93A0342D-3F53-43E0-9568-A2252B81D913}"/>
              </a:ext>
            </a:extLst>
          </p:cNvPr>
          <p:cNvSpPr>
            <a:spLocks noGrp="1"/>
          </p:cNvSpPr>
          <p:nvPr>
            <p:ph idx="1"/>
          </p:nvPr>
        </p:nvSpPr>
        <p:spPr/>
        <p:txBody>
          <a:bodyPr/>
          <a:lstStyle/>
          <a:p>
            <a:r>
              <a:rPr lang="en-IN" b="0" i="0" dirty="0">
                <a:solidFill>
                  <a:srgbClr val="3E3E3E"/>
                </a:solidFill>
                <a:effectLst/>
                <a:latin typeface="Droid Serif"/>
              </a:rPr>
              <a:t>The petitioners included</a:t>
            </a:r>
          </a:p>
          <a:p>
            <a:r>
              <a:rPr lang="en-IN" dirty="0">
                <a:solidFill>
                  <a:srgbClr val="3E3E3E"/>
                </a:solidFill>
                <a:latin typeface="Droid Serif"/>
              </a:rPr>
              <a:t>F</a:t>
            </a:r>
            <a:r>
              <a:rPr lang="en-IN" b="0" i="0" dirty="0">
                <a:solidFill>
                  <a:srgbClr val="3E3E3E"/>
                </a:solidFill>
                <a:effectLst/>
                <a:latin typeface="Droid Serif"/>
              </a:rPr>
              <a:t>ormer DGPs P S Pasricha, </a:t>
            </a:r>
          </a:p>
          <a:p>
            <a:r>
              <a:rPr lang="en-IN" b="0" i="0" dirty="0">
                <a:solidFill>
                  <a:srgbClr val="3E3E3E"/>
                </a:solidFill>
                <a:effectLst/>
                <a:latin typeface="Droid Serif"/>
              </a:rPr>
              <a:t>K Subramaniam, </a:t>
            </a:r>
          </a:p>
          <a:p>
            <a:r>
              <a:rPr lang="en-IN" b="0" i="0" dirty="0">
                <a:solidFill>
                  <a:srgbClr val="3E3E3E"/>
                </a:solidFill>
                <a:effectLst/>
                <a:latin typeface="Droid Serif"/>
              </a:rPr>
              <a:t>D </a:t>
            </a:r>
            <a:r>
              <a:rPr lang="en-IN" b="0" i="0" dirty="0" err="1">
                <a:solidFill>
                  <a:srgbClr val="3E3E3E"/>
                </a:solidFill>
                <a:effectLst/>
                <a:latin typeface="Droid Serif"/>
              </a:rPr>
              <a:t>Shivanandan</a:t>
            </a:r>
            <a:endParaRPr lang="en-IN" b="0" i="0" dirty="0">
              <a:solidFill>
                <a:srgbClr val="3E3E3E"/>
              </a:solidFill>
              <a:effectLst/>
              <a:latin typeface="Droid Serif"/>
            </a:endParaRPr>
          </a:p>
          <a:p>
            <a:r>
              <a:rPr lang="en-IN" b="0" i="0" dirty="0">
                <a:solidFill>
                  <a:srgbClr val="3E3E3E"/>
                </a:solidFill>
                <a:effectLst/>
                <a:latin typeface="Droid Serif"/>
              </a:rPr>
              <a:t>Sanjeev </a:t>
            </a:r>
            <a:r>
              <a:rPr lang="en-IN" b="0" i="0" dirty="0" err="1">
                <a:solidFill>
                  <a:srgbClr val="3E3E3E"/>
                </a:solidFill>
                <a:effectLst/>
                <a:latin typeface="Droid Serif"/>
              </a:rPr>
              <a:t>Dayal</a:t>
            </a:r>
            <a:r>
              <a:rPr lang="en-IN" b="0" i="0" dirty="0">
                <a:solidFill>
                  <a:srgbClr val="3E3E3E"/>
                </a:solidFill>
                <a:effectLst/>
                <a:latin typeface="Droid Serif"/>
              </a:rPr>
              <a:t>, Satish Chandra Mathur, </a:t>
            </a:r>
          </a:p>
          <a:p>
            <a:r>
              <a:rPr lang="en-IN" dirty="0">
                <a:solidFill>
                  <a:srgbClr val="3E3E3E"/>
                </a:solidFill>
                <a:latin typeface="Droid Serif"/>
              </a:rPr>
              <a:t>F</a:t>
            </a:r>
            <a:r>
              <a:rPr lang="en-IN" b="0" i="0" dirty="0">
                <a:solidFill>
                  <a:srgbClr val="3E3E3E"/>
                </a:solidFill>
                <a:effectLst/>
                <a:latin typeface="Droid Serif"/>
              </a:rPr>
              <a:t>ormer Commissioners of Mumbai Police Mahesh N Singh, Dhananjay N Jadhav and former Anti-Terrorism Squad (ATS) chief K P Raghuvanshi.</a:t>
            </a:r>
            <a:endParaRPr lang="en-IN" dirty="0"/>
          </a:p>
        </p:txBody>
      </p:sp>
    </p:spTree>
    <p:extLst>
      <p:ext uri="{BB962C8B-B14F-4D97-AF65-F5344CB8AC3E}">
        <p14:creationId xmlns:p14="http://schemas.microsoft.com/office/powerpoint/2010/main" val="42553242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C0C41-913C-4399-9423-EEAEB5E6ED7B}"/>
              </a:ext>
            </a:extLst>
          </p:cNvPr>
          <p:cNvSpPr>
            <a:spLocks noGrp="1"/>
          </p:cNvSpPr>
          <p:nvPr>
            <p:ph type="title"/>
          </p:nvPr>
        </p:nvSpPr>
        <p:spPr/>
        <p:txBody>
          <a:bodyPr/>
          <a:lstStyle/>
          <a:p>
            <a:r>
              <a:rPr lang="en-IN" dirty="0"/>
              <a:t>Case study</a:t>
            </a:r>
          </a:p>
        </p:txBody>
      </p:sp>
      <p:sp>
        <p:nvSpPr>
          <p:cNvPr id="3" name="Content Placeholder 2">
            <a:extLst>
              <a:ext uri="{FF2B5EF4-FFF2-40B4-BE49-F238E27FC236}">
                <a16:creationId xmlns:a16="http://schemas.microsoft.com/office/drawing/2014/main" id="{508E22EB-05AE-4957-BD0B-3352D37BD649}"/>
              </a:ext>
            </a:extLst>
          </p:cNvPr>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endParaRPr lang="en-IN" dirty="0"/>
          </a:p>
        </p:txBody>
      </p:sp>
      <p:sp>
        <p:nvSpPr>
          <p:cNvPr id="4" name="Rectangle: Rounded Corners 3">
            <a:extLst>
              <a:ext uri="{FF2B5EF4-FFF2-40B4-BE49-F238E27FC236}">
                <a16:creationId xmlns:a16="http://schemas.microsoft.com/office/drawing/2014/main" id="{87838D99-1B0A-43EC-BD3B-2917128C9F00}"/>
              </a:ext>
            </a:extLst>
          </p:cNvPr>
          <p:cNvSpPr/>
          <p:nvPr/>
        </p:nvSpPr>
        <p:spPr>
          <a:xfrm>
            <a:off x="2399251" y="2734811"/>
            <a:ext cx="7390702" cy="2835479"/>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b="0" i="0" dirty="0">
                <a:solidFill>
                  <a:srgbClr val="3E3E3E"/>
                </a:solidFill>
                <a:effectLst/>
                <a:latin typeface="Droid Serif"/>
              </a:rPr>
              <a:t>The PIL stated, “A section of TV Channels has been trying to influence the course of investigation being done by Central Agencies through their biased reporting and false propaganda. This has created an air of suspicion in the minds of the general public as to the facts of the case under investigation and also about the Mumbai Police, health services and other support services of the state.”</a:t>
            </a:r>
            <a:endParaRPr lang="en-IN" dirty="0"/>
          </a:p>
        </p:txBody>
      </p:sp>
    </p:spTree>
    <p:extLst>
      <p:ext uri="{BB962C8B-B14F-4D97-AF65-F5344CB8AC3E}">
        <p14:creationId xmlns:p14="http://schemas.microsoft.com/office/powerpoint/2010/main" val="24727814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38ED0C-F395-4010-8911-1ADB9F433225}"/>
              </a:ext>
            </a:extLst>
          </p:cNvPr>
          <p:cNvSpPr>
            <a:spLocks noGrp="1"/>
          </p:cNvSpPr>
          <p:nvPr>
            <p:ph type="title"/>
          </p:nvPr>
        </p:nvSpPr>
        <p:spPr/>
        <p:txBody>
          <a:bodyPr/>
          <a:lstStyle/>
          <a:p>
            <a:r>
              <a:rPr lang="en-IN" dirty="0"/>
              <a:t>Case study</a:t>
            </a:r>
          </a:p>
        </p:txBody>
      </p:sp>
      <p:sp>
        <p:nvSpPr>
          <p:cNvPr id="3" name="Content Placeholder 2">
            <a:extLst>
              <a:ext uri="{FF2B5EF4-FFF2-40B4-BE49-F238E27FC236}">
                <a16:creationId xmlns:a16="http://schemas.microsoft.com/office/drawing/2014/main" id="{D69C743A-5D2E-480C-8934-410A9DBDDB1E}"/>
              </a:ext>
            </a:extLst>
          </p:cNvPr>
          <p:cNvSpPr>
            <a:spLocks noGrp="1"/>
          </p:cNvSpPr>
          <p:nvPr>
            <p:ph idx="1"/>
          </p:nvPr>
        </p:nvSpPr>
        <p:spPr/>
        <p:txBody>
          <a:bodyPr/>
          <a:lstStyle/>
          <a:p>
            <a:r>
              <a:rPr lang="en-US" b="0" i="0" dirty="0">
                <a:solidFill>
                  <a:srgbClr val="3E3E3E"/>
                </a:solidFill>
                <a:effectLst/>
                <a:latin typeface="Droid Serif"/>
              </a:rPr>
              <a:t>Right to be presumed innocent until proven guilty</a:t>
            </a:r>
          </a:p>
          <a:p>
            <a:r>
              <a:rPr lang="en-US" dirty="0">
                <a:solidFill>
                  <a:srgbClr val="3E3E3E"/>
                </a:solidFill>
                <a:latin typeface="Droid Serif"/>
              </a:rPr>
              <a:t>This is also violated</a:t>
            </a:r>
          </a:p>
          <a:p>
            <a:r>
              <a:rPr lang="en-US" b="0" i="0" dirty="0">
                <a:solidFill>
                  <a:srgbClr val="3E3E3E"/>
                </a:solidFill>
                <a:effectLst/>
                <a:latin typeface="Droid Serif"/>
              </a:rPr>
              <a:t>“Irresponsible” coverage is affecting Mumbai Police’s image in the minds of the public</a:t>
            </a:r>
          </a:p>
          <a:p>
            <a:r>
              <a:rPr lang="en-US" b="0" i="0" dirty="0">
                <a:solidFill>
                  <a:srgbClr val="3E3E3E"/>
                </a:solidFill>
                <a:effectLst/>
                <a:latin typeface="Droid Serif"/>
              </a:rPr>
              <a:t>It stated that the “media trial” has resulted in a “parallel investigation” </a:t>
            </a:r>
          </a:p>
          <a:p>
            <a:r>
              <a:rPr lang="en-US" b="0" i="0" dirty="0">
                <a:solidFill>
                  <a:srgbClr val="3E3E3E"/>
                </a:solidFill>
                <a:effectLst/>
                <a:latin typeface="Droid Serif"/>
              </a:rPr>
              <a:t> </a:t>
            </a:r>
            <a:endParaRPr lang="en-IN" dirty="0"/>
          </a:p>
        </p:txBody>
      </p:sp>
    </p:spTree>
    <p:extLst>
      <p:ext uri="{BB962C8B-B14F-4D97-AF65-F5344CB8AC3E}">
        <p14:creationId xmlns:p14="http://schemas.microsoft.com/office/powerpoint/2010/main" val="2291934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1734E-38B2-468C-A57C-671C24B3BF7B}"/>
              </a:ext>
            </a:extLst>
          </p:cNvPr>
          <p:cNvSpPr>
            <a:spLocks noGrp="1"/>
          </p:cNvSpPr>
          <p:nvPr>
            <p:ph type="title"/>
          </p:nvPr>
        </p:nvSpPr>
        <p:spPr/>
        <p:txBody>
          <a:bodyPr/>
          <a:lstStyle/>
          <a:p>
            <a:r>
              <a:rPr lang="en-IN" dirty="0"/>
              <a:t>Case study</a:t>
            </a:r>
          </a:p>
        </p:txBody>
      </p:sp>
      <p:sp>
        <p:nvSpPr>
          <p:cNvPr id="3" name="Content Placeholder 2">
            <a:extLst>
              <a:ext uri="{FF2B5EF4-FFF2-40B4-BE49-F238E27FC236}">
                <a16:creationId xmlns:a16="http://schemas.microsoft.com/office/drawing/2014/main" id="{1535C312-DEDD-4FE3-B6F6-B7BC38092AE2}"/>
              </a:ext>
            </a:extLst>
          </p:cNvPr>
          <p:cNvSpPr>
            <a:spLocks noGrp="1"/>
          </p:cNvSpPr>
          <p:nvPr>
            <p:ph idx="1"/>
          </p:nvPr>
        </p:nvSpPr>
        <p:spPr/>
        <p:txBody>
          <a:bodyPr/>
          <a:lstStyle/>
          <a:p>
            <a:r>
              <a:rPr lang="en-US" b="0" i="0" dirty="0">
                <a:solidFill>
                  <a:srgbClr val="3E3E3E"/>
                </a:solidFill>
                <a:effectLst/>
                <a:latin typeface="Droid Serif"/>
              </a:rPr>
              <a:t>PIL sought various directions to the Central Government</a:t>
            </a:r>
          </a:p>
          <a:p>
            <a:r>
              <a:rPr lang="en-US" b="0" i="0" dirty="0">
                <a:solidFill>
                  <a:srgbClr val="3E3E3E"/>
                </a:solidFill>
                <a:effectLst/>
                <a:latin typeface="Droid Serif"/>
              </a:rPr>
              <a:t>Press Council of India</a:t>
            </a:r>
          </a:p>
          <a:p>
            <a:r>
              <a:rPr lang="en-US" b="0" i="0" dirty="0">
                <a:solidFill>
                  <a:srgbClr val="3E3E3E"/>
                </a:solidFill>
                <a:effectLst/>
                <a:latin typeface="Droid Serif"/>
              </a:rPr>
              <a:t>News Broadcasters Association</a:t>
            </a:r>
          </a:p>
          <a:p>
            <a:r>
              <a:rPr lang="en-US" b="0" i="0" dirty="0">
                <a:solidFill>
                  <a:srgbClr val="3E3E3E"/>
                </a:solidFill>
                <a:effectLst/>
                <a:latin typeface="Droid Serif"/>
              </a:rPr>
              <a:t>News Broadcasting Standards Authority </a:t>
            </a:r>
          </a:p>
          <a:p>
            <a:r>
              <a:rPr lang="en-US" dirty="0">
                <a:solidFill>
                  <a:srgbClr val="3E3E3E"/>
                </a:solidFill>
                <a:latin typeface="Droid Serif"/>
              </a:rPr>
              <a:t>A</a:t>
            </a:r>
            <a:r>
              <a:rPr lang="en-US" b="0" i="0" dirty="0">
                <a:solidFill>
                  <a:srgbClr val="3E3E3E"/>
                </a:solidFill>
                <a:effectLst/>
                <a:latin typeface="Droid Serif"/>
              </a:rPr>
              <a:t>nd state government to issue guidelines to media houses </a:t>
            </a:r>
          </a:p>
          <a:p>
            <a:r>
              <a:rPr lang="en-US" dirty="0">
                <a:solidFill>
                  <a:srgbClr val="3E3E3E"/>
                </a:solidFill>
                <a:latin typeface="Droid Serif"/>
              </a:rPr>
              <a:t>T</a:t>
            </a:r>
            <a:r>
              <a:rPr lang="en-US" b="0" i="0" dirty="0">
                <a:solidFill>
                  <a:srgbClr val="3E3E3E"/>
                </a:solidFill>
                <a:effectLst/>
                <a:latin typeface="Droid Serif"/>
              </a:rPr>
              <a:t>o refrain from publishing and circulating any false, derogatory and scandalous comments, social media posts, news stories, which would allegedly jeopardize reputation of the Police.</a:t>
            </a:r>
            <a:endParaRPr lang="en-IN" dirty="0"/>
          </a:p>
        </p:txBody>
      </p:sp>
    </p:spTree>
    <p:extLst>
      <p:ext uri="{BB962C8B-B14F-4D97-AF65-F5344CB8AC3E}">
        <p14:creationId xmlns:p14="http://schemas.microsoft.com/office/powerpoint/2010/main" val="15284757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FE31F7-A795-4A5F-A938-6BD1BCBB08BB}"/>
              </a:ext>
            </a:extLst>
          </p:cNvPr>
          <p:cNvSpPr>
            <a:spLocks noGrp="1"/>
          </p:cNvSpPr>
          <p:nvPr>
            <p:ph type="title"/>
          </p:nvPr>
        </p:nvSpPr>
        <p:spPr/>
        <p:txBody>
          <a:bodyPr/>
          <a:lstStyle/>
          <a:p>
            <a:r>
              <a:rPr lang="en-IN" dirty="0"/>
              <a:t>Case study</a:t>
            </a:r>
          </a:p>
        </p:txBody>
      </p:sp>
      <p:sp>
        <p:nvSpPr>
          <p:cNvPr id="3" name="Content Placeholder 2">
            <a:extLst>
              <a:ext uri="{FF2B5EF4-FFF2-40B4-BE49-F238E27FC236}">
                <a16:creationId xmlns:a16="http://schemas.microsoft.com/office/drawing/2014/main" id="{B20A0F4C-F418-4FC3-8E70-554471D073F4}"/>
              </a:ext>
            </a:extLst>
          </p:cNvPr>
          <p:cNvSpPr>
            <a:spLocks noGrp="1"/>
          </p:cNvSpPr>
          <p:nvPr>
            <p:ph idx="1"/>
          </p:nvPr>
        </p:nvSpPr>
        <p:spPr/>
        <p:txBody>
          <a:bodyPr/>
          <a:lstStyle/>
          <a:p>
            <a:r>
              <a:rPr lang="en-US" b="0" i="0" dirty="0">
                <a:solidFill>
                  <a:srgbClr val="3E3E3E"/>
                </a:solidFill>
                <a:effectLst/>
                <a:latin typeface="Droid Serif"/>
              </a:rPr>
              <a:t>The PIL also sought the reporting of crimes and criminal investigations to be carried out in a balanced and objective manner </a:t>
            </a:r>
          </a:p>
          <a:p>
            <a:r>
              <a:rPr lang="en-US" dirty="0">
                <a:solidFill>
                  <a:srgbClr val="3E3E3E"/>
                </a:solidFill>
                <a:latin typeface="Droid Serif"/>
              </a:rPr>
              <a:t>A</a:t>
            </a:r>
            <a:r>
              <a:rPr lang="en-US" b="0" i="0" dirty="0">
                <a:solidFill>
                  <a:srgbClr val="3E3E3E"/>
                </a:solidFill>
                <a:effectLst/>
                <a:latin typeface="Droid Serif"/>
              </a:rPr>
              <a:t>nd not to turn it into a media trial and “vilification campaign” against the Police and investigators</a:t>
            </a:r>
            <a:endParaRPr lang="en-IN" dirty="0"/>
          </a:p>
        </p:txBody>
      </p:sp>
    </p:spTree>
    <p:extLst>
      <p:ext uri="{BB962C8B-B14F-4D97-AF65-F5344CB8AC3E}">
        <p14:creationId xmlns:p14="http://schemas.microsoft.com/office/powerpoint/2010/main" val="701149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EB5D2C-A5BB-491E-AC94-E9546BA823F3}"/>
              </a:ext>
            </a:extLst>
          </p:cNvPr>
          <p:cNvSpPr>
            <a:spLocks noGrp="1"/>
          </p:cNvSpPr>
          <p:nvPr>
            <p:ph type="title"/>
          </p:nvPr>
        </p:nvSpPr>
        <p:spPr/>
        <p:txBody>
          <a:bodyPr/>
          <a:lstStyle/>
          <a:p>
            <a:endParaRPr lang="en-IN"/>
          </a:p>
        </p:txBody>
      </p:sp>
      <p:pic>
        <p:nvPicPr>
          <p:cNvPr id="5" name="Content Placeholder 4">
            <a:extLst>
              <a:ext uri="{FF2B5EF4-FFF2-40B4-BE49-F238E27FC236}">
                <a16:creationId xmlns:a16="http://schemas.microsoft.com/office/drawing/2014/main" id="{9BD9FE8A-18C9-4352-B553-C8333E8306A1}"/>
              </a:ext>
            </a:extLst>
          </p:cNvPr>
          <p:cNvPicPr>
            <a:picLocks noGrp="1" noChangeAspect="1"/>
          </p:cNvPicPr>
          <p:nvPr>
            <p:ph idx="1"/>
          </p:nvPr>
        </p:nvPicPr>
        <p:blipFill rotWithShape="1">
          <a:blip r:embed="rId2"/>
          <a:srcRect l="14055" t="12174" r="14950" b="15582"/>
          <a:stretch/>
        </p:blipFill>
        <p:spPr>
          <a:xfrm>
            <a:off x="2155971" y="755009"/>
            <a:ext cx="7969541" cy="4941116"/>
          </a:xfrm>
        </p:spPr>
      </p:pic>
    </p:spTree>
    <p:extLst>
      <p:ext uri="{BB962C8B-B14F-4D97-AF65-F5344CB8AC3E}">
        <p14:creationId xmlns:p14="http://schemas.microsoft.com/office/powerpoint/2010/main" val="32213033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EE88C-755F-42A0-B545-66DC68874301}"/>
              </a:ext>
            </a:extLst>
          </p:cNvPr>
          <p:cNvSpPr>
            <a:spLocks noGrp="1"/>
          </p:cNvSpPr>
          <p:nvPr>
            <p:ph type="title"/>
          </p:nvPr>
        </p:nvSpPr>
        <p:spPr/>
        <p:txBody>
          <a:bodyPr/>
          <a:lstStyle/>
          <a:p>
            <a:endParaRPr lang="en-IN" dirty="0"/>
          </a:p>
        </p:txBody>
      </p:sp>
      <p:sp>
        <p:nvSpPr>
          <p:cNvPr id="3" name="Content Placeholder 2">
            <a:extLst>
              <a:ext uri="{FF2B5EF4-FFF2-40B4-BE49-F238E27FC236}">
                <a16:creationId xmlns:a16="http://schemas.microsoft.com/office/drawing/2014/main" id="{BAF4FC6D-4F3E-423B-A497-0B23EF23C48E}"/>
              </a:ext>
            </a:extLst>
          </p:cNvPr>
          <p:cNvSpPr>
            <a:spLocks noGrp="1"/>
          </p:cNvSpPr>
          <p:nvPr>
            <p:ph idx="1"/>
          </p:nvPr>
        </p:nvSpPr>
        <p:spPr/>
        <p:txBody>
          <a:bodyPr/>
          <a:lstStyle/>
          <a:p>
            <a:endParaRPr lang="en-IN"/>
          </a:p>
        </p:txBody>
      </p:sp>
      <p:pic>
        <p:nvPicPr>
          <p:cNvPr id="5" name="Picture 4">
            <a:extLst>
              <a:ext uri="{FF2B5EF4-FFF2-40B4-BE49-F238E27FC236}">
                <a16:creationId xmlns:a16="http://schemas.microsoft.com/office/drawing/2014/main" id="{10F401C2-219C-483D-A285-4A574612B3C5}"/>
              </a:ext>
            </a:extLst>
          </p:cNvPr>
          <p:cNvPicPr>
            <a:picLocks noChangeAspect="1"/>
          </p:cNvPicPr>
          <p:nvPr/>
        </p:nvPicPr>
        <p:blipFill rotWithShape="1">
          <a:blip r:embed="rId2"/>
          <a:srcRect l="29587" t="18471" r="19289" b="16302"/>
          <a:stretch/>
        </p:blipFill>
        <p:spPr>
          <a:xfrm>
            <a:off x="2122415" y="964692"/>
            <a:ext cx="7919207" cy="4775335"/>
          </a:xfrm>
          <a:prstGeom prst="rect">
            <a:avLst/>
          </a:prstGeom>
        </p:spPr>
      </p:pic>
    </p:spTree>
    <p:extLst>
      <p:ext uri="{BB962C8B-B14F-4D97-AF65-F5344CB8AC3E}">
        <p14:creationId xmlns:p14="http://schemas.microsoft.com/office/powerpoint/2010/main" val="39010918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F20F0-2797-41FB-9599-13832C12FDB3}"/>
              </a:ext>
            </a:extLst>
          </p:cNvPr>
          <p:cNvSpPr>
            <a:spLocks noGrp="1"/>
          </p:cNvSpPr>
          <p:nvPr>
            <p:ph type="title"/>
          </p:nvPr>
        </p:nvSpPr>
        <p:spPr/>
        <p:txBody>
          <a:bodyPr/>
          <a:lstStyle/>
          <a:p>
            <a:r>
              <a:rPr lang="en-IN" dirty="0"/>
              <a:t>TRP</a:t>
            </a:r>
          </a:p>
        </p:txBody>
      </p:sp>
      <p:sp>
        <p:nvSpPr>
          <p:cNvPr id="3" name="Content Placeholder 2">
            <a:extLst>
              <a:ext uri="{FF2B5EF4-FFF2-40B4-BE49-F238E27FC236}">
                <a16:creationId xmlns:a16="http://schemas.microsoft.com/office/drawing/2014/main" id="{AB9B928C-BECE-4D06-B399-0B3D0422538D}"/>
              </a:ext>
            </a:extLst>
          </p:cNvPr>
          <p:cNvSpPr>
            <a:spLocks noGrp="1"/>
          </p:cNvSpPr>
          <p:nvPr>
            <p:ph idx="1"/>
          </p:nvPr>
        </p:nvSpPr>
        <p:spPr/>
        <p:txBody>
          <a:bodyPr>
            <a:normAutofit/>
          </a:bodyPr>
          <a:lstStyle/>
          <a:p>
            <a:r>
              <a:rPr lang="en-IN" dirty="0">
                <a:latin typeface="Times New Roman" panose="02020603050405020304" pitchFamily="18" charset="0"/>
                <a:cs typeface="Times New Roman" panose="02020603050405020304" pitchFamily="18" charset="0"/>
              </a:rPr>
              <a:t>TRP- Television Rating Points</a:t>
            </a:r>
          </a:p>
          <a:p>
            <a:r>
              <a:rPr lang="en-US" b="0" i="0" dirty="0">
                <a:solidFill>
                  <a:srgbClr val="000000"/>
                </a:solidFill>
                <a:effectLst/>
                <a:latin typeface="Times New Roman" panose="02020603050405020304" pitchFamily="18" charset="0"/>
                <a:cs typeface="Times New Roman" panose="02020603050405020304" pitchFamily="18" charset="0"/>
              </a:rPr>
              <a:t>It is the tool that tells us which channel and the program are viewed most </a:t>
            </a:r>
          </a:p>
          <a:p>
            <a:r>
              <a:rPr lang="en-US" dirty="0">
                <a:solidFill>
                  <a:srgbClr val="000000"/>
                </a:solidFill>
                <a:latin typeface="Times New Roman" panose="02020603050405020304" pitchFamily="18" charset="0"/>
                <a:cs typeface="Times New Roman" panose="02020603050405020304" pitchFamily="18" charset="0"/>
              </a:rPr>
              <a:t>I</a:t>
            </a:r>
            <a:r>
              <a:rPr lang="en-US" b="0" i="0" dirty="0">
                <a:solidFill>
                  <a:srgbClr val="000000"/>
                </a:solidFill>
                <a:effectLst/>
                <a:latin typeface="Times New Roman" panose="02020603050405020304" pitchFamily="18" charset="0"/>
                <a:cs typeface="Times New Roman" panose="02020603050405020304" pitchFamily="18" charset="0"/>
              </a:rPr>
              <a:t>t also indicates the popularity of a TV channel or a program</a:t>
            </a:r>
          </a:p>
          <a:p>
            <a:r>
              <a:rPr lang="en-US" b="0" i="0" dirty="0">
                <a:solidFill>
                  <a:srgbClr val="000000"/>
                </a:solidFill>
                <a:effectLst/>
                <a:latin typeface="Times New Roman" panose="02020603050405020304" pitchFamily="18" charset="0"/>
                <a:cs typeface="Times New Roman" panose="02020603050405020304" pitchFamily="18" charset="0"/>
              </a:rPr>
              <a:t>It shows how many times people are watching a channel or a particular program</a:t>
            </a:r>
          </a:p>
          <a:p>
            <a:r>
              <a:rPr lang="en-US" b="0" i="0" dirty="0">
                <a:solidFill>
                  <a:srgbClr val="000000"/>
                </a:solidFill>
                <a:effectLst/>
                <a:latin typeface="Times New Roman" panose="02020603050405020304" pitchFamily="18" charset="0"/>
                <a:cs typeface="Times New Roman" panose="02020603050405020304" pitchFamily="18" charset="0"/>
              </a:rPr>
              <a:t>TRP enables advertisers and investors to understand the mood of the people</a:t>
            </a:r>
          </a:p>
          <a:p>
            <a:r>
              <a:rPr lang="en-US" b="0" i="0" dirty="0">
                <a:solidFill>
                  <a:srgbClr val="000000"/>
                </a:solidFill>
                <a:effectLst/>
                <a:latin typeface="Times New Roman" panose="02020603050405020304" pitchFamily="18" charset="0"/>
                <a:cs typeface="Times New Roman" panose="02020603050405020304" pitchFamily="18" charset="0"/>
              </a:rPr>
              <a:t>According to the TRP of a TV Channel or program advertisers decide where to display their advertisements </a:t>
            </a:r>
          </a:p>
          <a:p>
            <a:endParaRPr lang="en-IN" dirty="0"/>
          </a:p>
        </p:txBody>
      </p:sp>
    </p:spTree>
    <p:extLst>
      <p:ext uri="{BB962C8B-B14F-4D97-AF65-F5344CB8AC3E}">
        <p14:creationId xmlns:p14="http://schemas.microsoft.com/office/powerpoint/2010/main" val="5901784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25CA9-1DE2-4DF9-8B72-72C5166251A3}"/>
              </a:ext>
            </a:extLst>
          </p:cNvPr>
          <p:cNvSpPr>
            <a:spLocks noGrp="1"/>
          </p:cNvSpPr>
          <p:nvPr>
            <p:ph type="title"/>
          </p:nvPr>
        </p:nvSpPr>
        <p:spPr/>
        <p:txBody>
          <a:bodyPr/>
          <a:lstStyle/>
          <a:p>
            <a:r>
              <a:rPr lang="en-IN" dirty="0"/>
              <a:t>TRP Manipulation</a:t>
            </a:r>
          </a:p>
        </p:txBody>
      </p:sp>
      <p:sp>
        <p:nvSpPr>
          <p:cNvPr id="3" name="Content Placeholder 2">
            <a:extLst>
              <a:ext uri="{FF2B5EF4-FFF2-40B4-BE49-F238E27FC236}">
                <a16:creationId xmlns:a16="http://schemas.microsoft.com/office/drawing/2014/main" id="{4358DE1A-E1B1-455C-857C-2DAE02F13C2B}"/>
              </a:ext>
            </a:extLst>
          </p:cNvPr>
          <p:cNvSpPr>
            <a:spLocks noGrp="1"/>
          </p:cNvSpPr>
          <p:nvPr>
            <p:ph idx="1"/>
          </p:nvPr>
        </p:nvSpPr>
        <p:spPr/>
        <p:txBody>
          <a:bodyPr/>
          <a:lstStyle/>
          <a:p>
            <a:r>
              <a:rPr lang="en-IN" dirty="0">
                <a:hlinkClick r:id="rId2"/>
              </a:rPr>
              <a:t>https://economictimes.indiatimes.com/industry/media/entertainment/media/trps-manipulation-how-channels-use-fraudulent-data-misleading-ads-to-rig-viewership/articleshow/78613343.cms</a:t>
            </a:r>
            <a:endParaRPr lang="en-IN" dirty="0"/>
          </a:p>
          <a:p>
            <a:endParaRPr lang="en-IN" dirty="0"/>
          </a:p>
        </p:txBody>
      </p:sp>
    </p:spTree>
    <p:extLst>
      <p:ext uri="{BB962C8B-B14F-4D97-AF65-F5344CB8AC3E}">
        <p14:creationId xmlns:p14="http://schemas.microsoft.com/office/powerpoint/2010/main" val="13792327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C6BB3-FB2C-4399-B561-45C06ADFBB1E}"/>
              </a:ext>
            </a:extLst>
          </p:cNvPr>
          <p:cNvSpPr>
            <a:spLocks noGrp="1"/>
          </p:cNvSpPr>
          <p:nvPr>
            <p:ph type="title"/>
          </p:nvPr>
        </p:nvSpPr>
        <p:spPr/>
        <p:txBody>
          <a:bodyPr/>
          <a:lstStyle/>
          <a:p>
            <a:r>
              <a:rPr lang="en-US" b="1" i="0" dirty="0">
                <a:solidFill>
                  <a:srgbClr val="000000"/>
                </a:solidFill>
                <a:effectLst/>
                <a:latin typeface="Roboto"/>
              </a:rPr>
              <a:t>How to calculate or check TRP?</a:t>
            </a:r>
            <a:endParaRPr lang="en-IN" dirty="0"/>
          </a:p>
        </p:txBody>
      </p:sp>
      <p:sp>
        <p:nvSpPr>
          <p:cNvPr id="3" name="Content Placeholder 2">
            <a:extLst>
              <a:ext uri="{FF2B5EF4-FFF2-40B4-BE49-F238E27FC236}">
                <a16:creationId xmlns:a16="http://schemas.microsoft.com/office/drawing/2014/main" id="{0B3F7EA0-8B0F-4F54-89D6-FA04FA8DBE0D}"/>
              </a:ext>
            </a:extLst>
          </p:cNvPr>
          <p:cNvSpPr>
            <a:spLocks noGrp="1"/>
          </p:cNvSpPr>
          <p:nvPr>
            <p:ph idx="1"/>
          </p:nvPr>
        </p:nvSpPr>
        <p:spPr/>
        <p:txBody>
          <a:bodyPr>
            <a:normAutofit/>
          </a:bodyPr>
          <a:lstStyle/>
          <a:p>
            <a:pPr marL="0" indent="0">
              <a:buNone/>
            </a:pPr>
            <a:r>
              <a:rPr lang="en-US" b="0" i="0" dirty="0">
                <a:solidFill>
                  <a:srgbClr val="000000"/>
                </a:solidFill>
                <a:effectLst/>
                <a:latin typeface="Times New Roman" panose="02020603050405020304" pitchFamily="18" charset="0"/>
                <a:cs typeface="Times New Roman" panose="02020603050405020304" pitchFamily="18" charset="0"/>
              </a:rPr>
              <a:t>TRP was calculated by Indian agencies namely INTAM and DART (n</a:t>
            </a:r>
            <a:r>
              <a:rPr lang="en-US" dirty="0">
                <a:solidFill>
                  <a:srgbClr val="000000"/>
                </a:solidFill>
                <a:latin typeface="Times New Roman" panose="02020603050405020304" pitchFamily="18" charset="0"/>
                <a:cs typeface="Times New Roman" panose="02020603050405020304" pitchFamily="18" charset="0"/>
              </a:rPr>
              <a:t>ow BARC)</a:t>
            </a:r>
            <a:endParaRPr lang="en-US" b="0" i="0" dirty="0">
              <a:solidFill>
                <a:srgbClr val="000000"/>
              </a:solidFill>
              <a:effectLst/>
              <a:latin typeface="Times New Roman" panose="02020603050405020304" pitchFamily="18" charset="0"/>
              <a:cs typeface="Times New Roman" panose="02020603050405020304" pitchFamily="18" charset="0"/>
            </a:endParaRPr>
          </a:p>
          <a:p>
            <a:pPr marL="0" indent="0">
              <a:buNone/>
            </a:pPr>
            <a:r>
              <a:rPr lang="en-US" b="0" i="0" dirty="0">
                <a:solidFill>
                  <a:srgbClr val="000000"/>
                </a:solidFill>
                <a:effectLst/>
                <a:latin typeface="Times New Roman" panose="02020603050405020304" pitchFamily="18" charset="0"/>
                <a:cs typeface="Times New Roman" panose="02020603050405020304" pitchFamily="18" charset="0"/>
              </a:rPr>
              <a:t>INTAM-Indian Television Audience Measurement</a:t>
            </a:r>
          </a:p>
          <a:p>
            <a:pPr marL="0" indent="0">
              <a:buNone/>
            </a:pPr>
            <a:r>
              <a:rPr lang="en-US" b="0" i="0" dirty="0">
                <a:solidFill>
                  <a:srgbClr val="000000"/>
                </a:solidFill>
                <a:effectLst/>
                <a:latin typeface="Times New Roman" panose="02020603050405020304" pitchFamily="18" charset="0"/>
                <a:cs typeface="Times New Roman" panose="02020603050405020304" pitchFamily="18" charset="0"/>
              </a:rPr>
              <a:t>Earlier, DART that is </a:t>
            </a:r>
            <a:r>
              <a:rPr lang="en-US" b="0" i="0" dirty="0" err="1">
                <a:solidFill>
                  <a:srgbClr val="000000"/>
                </a:solidFill>
                <a:effectLst/>
                <a:latin typeface="Times New Roman" panose="02020603050405020304" pitchFamily="18" charset="0"/>
                <a:cs typeface="Times New Roman" panose="02020603050405020304" pitchFamily="18" charset="0"/>
              </a:rPr>
              <a:t>Doordarshan</a:t>
            </a:r>
            <a:r>
              <a:rPr lang="en-US" b="0" i="0" dirty="0">
                <a:solidFill>
                  <a:srgbClr val="000000"/>
                </a:solidFill>
                <a:effectLst/>
                <a:latin typeface="Times New Roman" panose="02020603050405020304" pitchFamily="18" charset="0"/>
                <a:cs typeface="Times New Roman" panose="02020603050405020304" pitchFamily="18" charset="0"/>
              </a:rPr>
              <a:t> Audience Research TV Ratings was used to calculate these ratings</a:t>
            </a:r>
          </a:p>
          <a:p>
            <a:pPr marL="0" indent="0">
              <a:buNone/>
            </a:pPr>
            <a:r>
              <a:rPr lang="en-US" dirty="0">
                <a:solidFill>
                  <a:srgbClr val="000000"/>
                </a:solidFill>
                <a:latin typeface="Times New Roman" panose="02020603050405020304" pitchFamily="18" charset="0"/>
                <a:cs typeface="Times New Roman" panose="02020603050405020304" pitchFamily="18" charset="0"/>
              </a:rPr>
              <a:t>A</a:t>
            </a:r>
            <a:r>
              <a:rPr lang="en-US" b="0" i="0" dirty="0">
                <a:solidFill>
                  <a:srgbClr val="000000"/>
                </a:solidFill>
                <a:effectLst/>
                <a:latin typeface="Times New Roman" panose="02020603050405020304" pitchFamily="18" charset="0"/>
                <a:cs typeface="Times New Roman" panose="02020603050405020304" pitchFamily="18" charset="0"/>
              </a:rPr>
              <a:t>s that time the only channel available was only </a:t>
            </a:r>
            <a:r>
              <a:rPr lang="en-US" b="0" i="0" dirty="0" err="1">
                <a:solidFill>
                  <a:srgbClr val="000000"/>
                </a:solidFill>
                <a:effectLst/>
                <a:latin typeface="Times New Roman" panose="02020603050405020304" pitchFamily="18" charset="0"/>
                <a:cs typeface="Times New Roman" panose="02020603050405020304" pitchFamily="18" charset="0"/>
              </a:rPr>
              <a:t>Doordarshan</a:t>
            </a:r>
            <a:endParaRPr lang="en-US" b="0" i="0" dirty="0">
              <a:solidFill>
                <a:srgbClr val="000000"/>
              </a:solidFill>
              <a:effectLst/>
              <a:latin typeface="Times New Roman" panose="02020603050405020304" pitchFamily="18" charset="0"/>
              <a:cs typeface="Times New Roman" panose="02020603050405020304" pitchFamily="18" charset="0"/>
            </a:endParaRPr>
          </a:p>
          <a:p>
            <a:pPr marL="0" indent="0" algn="l">
              <a:buNone/>
            </a:pPr>
            <a:r>
              <a:rPr lang="en-US" b="0" i="0" dirty="0">
                <a:solidFill>
                  <a:srgbClr val="000000"/>
                </a:solidFill>
                <a:effectLst/>
                <a:latin typeface="Times New Roman" panose="02020603050405020304" pitchFamily="18" charset="0"/>
                <a:cs typeface="Times New Roman" panose="02020603050405020304" pitchFamily="18" charset="0"/>
              </a:rPr>
              <a:t>Still, DART exists and is an agency that takes the TV viewing pattern of rural people into consideration. </a:t>
            </a:r>
          </a:p>
          <a:p>
            <a:pPr marL="0" indent="0">
              <a:buNone/>
            </a:pPr>
            <a:endParaRPr lang="en-IN" dirty="0"/>
          </a:p>
        </p:txBody>
      </p:sp>
    </p:spTree>
    <p:extLst>
      <p:ext uri="{BB962C8B-B14F-4D97-AF65-F5344CB8AC3E}">
        <p14:creationId xmlns:p14="http://schemas.microsoft.com/office/powerpoint/2010/main" val="2266560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0A593-C1F8-42A8-B1DC-987BF4D69A3E}"/>
              </a:ext>
            </a:extLst>
          </p:cNvPr>
          <p:cNvSpPr>
            <a:spLocks noGrp="1"/>
          </p:cNvSpPr>
          <p:nvPr>
            <p:ph type="title"/>
          </p:nvPr>
        </p:nvSpPr>
        <p:spPr/>
        <p:txBody>
          <a:bodyPr/>
          <a:lstStyle/>
          <a:p>
            <a:r>
              <a:rPr lang="en-US" b="1" i="0" dirty="0">
                <a:solidFill>
                  <a:srgbClr val="000000"/>
                </a:solidFill>
                <a:effectLst/>
                <a:latin typeface="Roboto"/>
              </a:rPr>
              <a:t>How to calculate or check TRP?</a:t>
            </a:r>
            <a:endParaRPr lang="en-IN" dirty="0"/>
          </a:p>
        </p:txBody>
      </p:sp>
      <p:sp>
        <p:nvSpPr>
          <p:cNvPr id="3" name="Content Placeholder 2">
            <a:extLst>
              <a:ext uri="{FF2B5EF4-FFF2-40B4-BE49-F238E27FC236}">
                <a16:creationId xmlns:a16="http://schemas.microsoft.com/office/drawing/2014/main" id="{BDAE3F50-7896-4979-8718-5BD0AB8C7D78}"/>
              </a:ext>
            </a:extLst>
          </p:cNvPr>
          <p:cNvSpPr>
            <a:spLocks noGrp="1"/>
          </p:cNvSpPr>
          <p:nvPr>
            <p:ph idx="1"/>
          </p:nvPr>
        </p:nvSpPr>
        <p:spPr/>
        <p:txBody>
          <a:bodyPr/>
          <a:lstStyle/>
          <a:p>
            <a:pPr marL="0" indent="0" algn="l">
              <a:buNone/>
            </a:pPr>
            <a:r>
              <a:rPr lang="en-US" sz="1800" b="0" i="0" dirty="0">
                <a:solidFill>
                  <a:srgbClr val="000000"/>
                </a:solidFill>
                <a:effectLst/>
                <a:latin typeface="Times New Roman" panose="02020603050405020304" pitchFamily="18" charset="0"/>
                <a:cs typeface="Times New Roman" panose="02020603050405020304" pitchFamily="18" charset="0"/>
              </a:rPr>
              <a:t>They randomly pick people and question them about the various channels and TV programs</a:t>
            </a:r>
          </a:p>
          <a:p>
            <a:pPr marL="0" indent="0" algn="l">
              <a:buNone/>
            </a:pPr>
            <a:r>
              <a:rPr lang="en-US" sz="1800" b="0" i="0" dirty="0">
                <a:solidFill>
                  <a:srgbClr val="000000"/>
                </a:solidFill>
                <a:effectLst/>
                <a:latin typeface="Times New Roman" panose="02020603050405020304" pitchFamily="18" charset="0"/>
                <a:cs typeface="Times New Roman" panose="02020603050405020304" pitchFamily="18" charset="0"/>
              </a:rPr>
              <a:t>They also use electronic methods to get viewership statistics.</a:t>
            </a:r>
          </a:p>
          <a:p>
            <a:br>
              <a:rPr lang="en-US" dirty="0"/>
            </a:br>
            <a:endParaRPr lang="en-US" b="0" i="0" dirty="0">
              <a:solidFill>
                <a:srgbClr val="000000"/>
              </a:solidFill>
              <a:effectLst/>
              <a:latin typeface="Roboto"/>
            </a:endParaRPr>
          </a:p>
          <a:p>
            <a:endParaRPr lang="en-IN" dirty="0"/>
          </a:p>
        </p:txBody>
      </p:sp>
    </p:spTree>
    <p:extLst>
      <p:ext uri="{BB962C8B-B14F-4D97-AF65-F5344CB8AC3E}">
        <p14:creationId xmlns:p14="http://schemas.microsoft.com/office/powerpoint/2010/main" val="22123019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F90EB-C3C3-4A23-B6C3-045F2FAE02B7}"/>
              </a:ext>
            </a:extLst>
          </p:cNvPr>
          <p:cNvSpPr>
            <a:spLocks noGrp="1"/>
          </p:cNvSpPr>
          <p:nvPr>
            <p:ph type="title"/>
          </p:nvPr>
        </p:nvSpPr>
        <p:spPr/>
        <p:txBody>
          <a:bodyPr/>
          <a:lstStyle/>
          <a:p>
            <a:r>
              <a:rPr lang="en-IN" dirty="0"/>
              <a:t>Methods to calculate TRP</a:t>
            </a:r>
          </a:p>
        </p:txBody>
      </p:sp>
      <p:sp>
        <p:nvSpPr>
          <p:cNvPr id="3" name="Content Placeholder 2">
            <a:extLst>
              <a:ext uri="{FF2B5EF4-FFF2-40B4-BE49-F238E27FC236}">
                <a16:creationId xmlns:a16="http://schemas.microsoft.com/office/drawing/2014/main" id="{2AA45424-2F46-4BCD-9037-6C6FDD6F50B9}"/>
              </a:ext>
            </a:extLst>
          </p:cNvPr>
          <p:cNvSpPr>
            <a:spLocks noGrp="1"/>
          </p:cNvSpPr>
          <p:nvPr>
            <p:ph idx="1"/>
          </p:nvPr>
        </p:nvSpPr>
        <p:spPr/>
        <p:txBody>
          <a:bodyPr>
            <a:normAutofit lnSpcReduction="10000"/>
          </a:bodyPr>
          <a:lstStyle/>
          <a:p>
            <a:r>
              <a:rPr lang="en-IN" b="1" i="0" dirty="0">
                <a:solidFill>
                  <a:srgbClr val="000000"/>
                </a:solidFill>
                <a:effectLst/>
                <a:latin typeface="Roboto"/>
              </a:rPr>
              <a:t>1. People meters-</a:t>
            </a:r>
          </a:p>
          <a:p>
            <a:r>
              <a:rPr lang="en-US" b="0" i="0" dirty="0">
                <a:solidFill>
                  <a:srgbClr val="000000"/>
                </a:solidFill>
                <a:effectLst/>
                <a:latin typeface="Roboto"/>
              </a:rPr>
              <a:t>This device is installed in some places or set in selected homes to calculate the TRP</a:t>
            </a:r>
          </a:p>
          <a:p>
            <a:r>
              <a:rPr lang="en-US" b="0" i="0" dirty="0">
                <a:solidFill>
                  <a:srgbClr val="000000"/>
                </a:solidFill>
                <a:effectLst/>
                <a:latin typeface="Roboto"/>
              </a:rPr>
              <a:t>In this way, some thousand viewers are surveyed in the form of justice and sampling</a:t>
            </a:r>
          </a:p>
          <a:p>
            <a:r>
              <a:rPr lang="en-US" b="0" i="0" dirty="0">
                <a:solidFill>
                  <a:srgbClr val="000000"/>
                </a:solidFill>
                <a:effectLst/>
                <a:latin typeface="Roboto"/>
              </a:rPr>
              <a:t>These gadgets record data about the channel or program watched by the family members or selected people</a:t>
            </a:r>
          </a:p>
          <a:p>
            <a:r>
              <a:rPr lang="en-US" b="0" i="0" dirty="0">
                <a:solidFill>
                  <a:srgbClr val="000000"/>
                </a:solidFill>
                <a:effectLst/>
                <a:latin typeface="Roboto"/>
              </a:rPr>
              <a:t>Through this meter, the information of TV channel or program for one minute is carried out by the INTAM a monitoring team i.e. Indian Television Audience Measurement</a:t>
            </a:r>
            <a:endParaRPr lang="en-IN" dirty="0"/>
          </a:p>
        </p:txBody>
      </p:sp>
    </p:spTree>
    <p:extLst>
      <p:ext uri="{BB962C8B-B14F-4D97-AF65-F5344CB8AC3E}">
        <p14:creationId xmlns:p14="http://schemas.microsoft.com/office/powerpoint/2010/main" val="2244373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B2767-BF97-4C7D-90BF-6F3D4A356281}"/>
              </a:ext>
            </a:extLst>
          </p:cNvPr>
          <p:cNvSpPr>
            <a:spLocks noGrp="1"/>
          </p:cNvSpPr>
          <p:nvPr>
            <p:ph type="title"/>
          </p:nvPr>
        </p:nvSpPr>
        <p:spPr/>
        <p:txBody>
          <a:bodyPr/>
          <a:lstStyle/>
          <a:p>
            <a:r>
              <a:rPr lang="en-IN" dirty="0"/>
              <a:t>Methods to calculate TRP</a:t>
            </a:r>
          </a:p>
        </p:txBody>
      </p:sp>
      <p:sp>
        <p:nvSpPr>
          <p:cNvPr id="3" name="Content Placeholder 2">
            <a:extLst>
              <a:ext uri="{FF2B5EF4-FFF2-40B4-BE49-F238E27FC236}">
                <a16:creationId xmlns:a16="http://schemas.microsoft.com/office/drawing/2014/main" id="{D4640A6B-8EA5-4DF1-B837-9813CDE17E62}"/>
              </a:ext>
            </a:extLst>
          </p:cNvPr>
          <p:cNvSpPr>
            <a:spLocks noGrp="1"/>
          </p:cNvSpPr>
          <p:nvPr>
            <p:ph idx="1"/>
          </p:nvPr>
        </p:nvSpPr>
        <p:spPr/>
        <p:txBody>
          <a:bodyPr/>
          <a:lstStyle/>
          <a:p>
            <a:r>
              <a:rPr lang="en-US" b="0" i="0" dirty="0">
                <a:solidFill>
                  <a:srgbClr val="000000"/>
                </a:solidFill>
                <a:effectLst/>
                <a:latin typeface="Roboto"/>
              </a:rPr>
              <a:t>After analyzing the information, the team decides what is the TRP of the channel or program</a:t>
            </a:r>
          </a:p>
          <a:p>
            <a:r>
              <a:rPr lang="en-US" b="0" i="0" dirty="0">
                <a:solidFill>
                  <a:srgbClr val="000000"/>
                </a:solidFill>
                <a:effectLst/>
                <a:latin typeface="Roboto"/>
              </a:rPr>
              <a:t>Or we can say that this data is later analyzed by the agency to create a national TRP data of various TV channels and TV programs</a:t>
            </a:r>
            <a:endParaRPr lang="en-IN" dirty="0"/>
          </a:p>
        </p:txBody>
      </p:sp>
    </p:spTree>
    <p:extLst>
      <p:ext uri="{BB962C8B-B14F-4D97-AF65-F5344CB8AC3E}">
        <p14:creationId xmlns:p14="http://schemas.microsoft.com/office/powerpoint/2010/main" val="783147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A8985-390B-4EF1-80C7-80FFCCAD57FF}"/>
              </a:ext>
            </a:extLst>
          </p:cNvPr>
          <p:cNvSpPr>
            <a:spLocks noGrp="1"/>
          </p:cNvSpPr>
          <p:nvPr>
            <p:ph type="title"/>
          </p:nvPr>
        </p:nvSpPr>
        <p:spPr/>
        <p:txBody>
          <a:bodyPr/>
          <a:lstStyle/>
          <a:p>
            <a:r>
              <a:rPr lang="en-IN" dirty="0"/>
              <a:t>Methods to calculate TRP</a:t>
            </a:r>
          </a:p>
        </p:txBody>
      </p:sp>
      <p:sp>
        <p:nvSpPr>
          <p:cNvPr id="3" name="Content Placeholder 2">
            <a:extLst>
              <a:ext uri="{FF2B5EF4-FFF2-40B4-BE49-F238E27FC236}">
                <a16:creationId xmlns:a16="http://schemas.microsoft.com/office/drawing/2014/main" id="{FBD1E40E-4FC0-4415-AD45-FE8707FEDBF9}"/>
              </a:ext>
            </a:extLst>
          </p:cNvPr>
          <p:cNvSpPr>
            <a:spLocks noGrp="1"/>
          </p:cNvSpPr>
          <p:nvPr>
            <p:ph idx="1"/>
          </p:nvPr>
        </p:nvSpPr>
        <p:spPr/>
        <p:txBody>
          <a:bodyPr/>
          <a:lstStyle/>
          <a:p>
            <a:r>
              <a:rPr lang="en-IN" dirty="0"/>
              <a:t>2. </a:t>
            </a:r>
            <a:r>
              <a:rPr lang="en-IN" b="1" dirty="0">
                <a:solidFill>
                  <a:srgbClr val="000000"/>
                </a:solidFill>
                <a:latin typeface="Roboto"/>
              </a:rPr>
              <a:t>P</a:t>
            </a:r>
            <a:r>
              <a:rPr lang="en-IN" b="1" i="0" dirty="0">
                <a:solidFill>
                  <a:srgbClr val="000000"/>
                </a:solidFill>
                <a:effectLst/>
                <a:latin typeface="Roboto"/>
              </a:rPr>
              <a:t>icture </a:t>
            </a:r>
            <a:r>
              <a:rPr lang="en-IN" b="1" dirty="0">
                <a:solidFill>
                  <a:srgbClr val="000000"/>
                </a:solidFill>
                <a:latin typeface="Roboto"/>
              </a:rPr>
              <a:t>M</a:t>
            </a:r>
            <a:r>
              <a:rPr lang="en-IN" b="1" i="0" dirty="0">
                <a:solidFill>
                  <a:srgbClr val="000000"/>
                </a:solidFill>
                <a:effectLst/>
                <a:latin typeface="Roboto"/>
              </a:rPr>
              <a:t>atching-</a:t>
            </a:r>
          </a:p>
          <a:p>
            <a:r>
              <a:rPr lang="en-US" dirty="0">
                <a:solidFill>
                  <a:srgbClr val="000000"/>
                </a:solidFill>
                <a:latin typeface="Roboto"/>
              </a:rPr>
              <a:t>P</a:t>
            </a:r>
            <a:r>
              <a:rPr lang="en-US" b="0" i="0" dirty="0">
                <a:solidFill>
                  <a:srgbClr val="000000"/>
                </a:solidFill>
                <a:effectLst/>
                <a:latin typeface="Roboto"/>
              </a:rPr>
              <a:t>eople meter records a small portion of the picture that is being watched on the TV</a:t>
            </a:r>
          </a:p>
          <a:p>
            <a:r>
              <a:rPr lang="en-US" b="0" i="0" dirty="0">
                <a:solidFill>
                  <a:srgbClr val="000000"/>
                </a:solidFill>
                <a:effectLst/>
                <a:latin typeface="Roboto"/>
              </a:rPr>
              <a:t>This data is collected from a set of homes in the form of pictures and later on is analyzed to calculate the TRPs</a:t>
            </a:r>
          </a:p>
          <a:p>
            <a:endParaRPr lang="en-IN" dirty="0"/>
          </a:p>
        </p:txBody>
      </p:sp>
    </p:spTree>
    <p:extLst>
      <p:ext uri="{BB962C8B-B14F-4D97-AF65-F5344CB8AC3E}">
        <p14:creationId xmlns:p14="http://schemas.microsoft.com/office/powerpoint/2010/main" val="644361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3CF7D-156A-4ED4-8556-3209AB278F0C}"/>
              </a:ext>
            </a:extLst>
          </p:cNvPr>
          <p:cNvSpPr>
            <a:spLocks noGrp="1"/>
          </p:cNvSpPr>
          <p:nvPr>
            <p:ph type="title"/>
          </p:nvPr>
        </p:nvSpPr>
        <p:spPr/>
        <p:txBody>
          <a:bodyPr/>
          <a:lstStyle/>
          <a:p>
            <a:r>
              <a:rPr lang="en-US" b="1" i="0" dirty="0">
                <a:solidFill>
                  <a:srgbClr val="000000"/>
                </a:solidFill>
                <a:effectLst/>
                <a:latin typeface="Roboto"/>
              </a:rPr>
              <a:t>What happens when TRP increases or decreases?</a:t>
            </a:r>
            <a:endParaRPr lang="en-IN" dirty="0"/>
          </a:p>
        </p:txBody>
      </p:sp>
      <p:sp>
        <p:nvSpPr>
          <p:cNvPr id="3" name="Content Placeholder 2">
            <a:extLst>
              <a:ext uri="{FF2B5EF4-FFF2-40B4-BE49-F238E27FC236}">
                <a16:creationId xmlns:a16="http://schemas.microsoft.com/office/drawing/2014/main" id="{34C97808-38EF-4440-B23D-C9F41749D61B}"/>
              </a:ext>
            </a:extLst>
          </p:cNvPr>
          <p:cNvSpPr>
            <a:spLocks noGrp="1"/>
          </p:cNvSpPr>
          <p:nvPr>
            <p:ph idx="1"/>
          </p:nvPr>
        </p:nvSpPr>
        <p:spPr/>
        <p:txBody>
          <a:bodyPr>
            <a:normAutofit lnSpcReduction="10000"/>
          </a:bodyPr>
          <a:lstStyle/>
          <a:p>
            <a:r>
              <a:rPr lang="en-US" b="0" i="0" dirty="0">
                <a:solidFill>
                  <a:srgbClr val="000000"/>
                </a:solidFill>
                <a:effectLst/>
                <a:latin typeface="Roboto"/>
              </a:rPr>
              <a:t>It directly affects the income of that TV channel </a:t>
            </a:r>
            <a:endParaRPr lang="en-US" dirty="0">
              <a:solidFill>
                <a:srgbClr val="000000"/>
              </a:solidFill>
              <a:latin typeface="Roboto"/>
            </a:endParaRPr>
          </a:p>
          <a:p>
            <a:r>
              <a:rPr lang="en-US" b="0" i="0" dirty="0">
                <a:solidFill>
                  <a:srgbClr val="000000"/>
                </a:solidFill>
                <a:effectLst/>
                <a:latin typeface="Roboto"/>
              </a:rPr>
              <a:t>If the TRP of a program or channel is low, it means not many people are watching it </a:t>
            </a:r>
          </a:p>
          <a:p>
            <a:r>
              <a:rPr lang="en-US" dirty="0">
                <a:solidFill>
                  <a:srgbClr val="000000"/>
                </a:solidFill>
                <a:latin typeface="Roboto"/>
              </a:rPr>
              <a:t>S</a:t>
            </a:r>
            <a:r>
              <a:rPr lang="en-US" b="0" i="0" dirty="0">
                <a:solidFill>
                  <a:srgbClr val="000000"/>
                </a:solidFill>
                <a:effectLst/>
                <a:latin typeface="Roboto"/>
              </a:rPr>
              <a:t>o, advertisers will give fewer advertisements and pay less</a:t>
            </a:r>
          </a:p>
          <a:p>
            <a:r>
              <a:rPr lang="en-US" b="0" i="0" dirty="0">
                <a:solidFill>
                  <a:srgbClr val="000000"/>
                </a:solidFill>
                <a:effectLst/>
                <a:latin typeface="Roboto"/>
              </a:rPr>
              <a:t>But, if the TRP is high- then more advertisements and money</a:t>
            </a:r>
          </a:p>
          <a:p>
            <a:r>
              <a:rPr lang="en-IN" dirty="0">
                <a:hlinkClick r:id="rId2"/>
              </a:rPr>
              <a:t>https://thewire.in/media/trp-controversy-barc-credibility-overhaul-republic-times-now</a:t>
            </a:r>
            <a:endParaRPr lang="en-IN" dirty="0"/>
          </a:p>
          <a:p>
            <a:r>
              <a:rPr lang="en-US" dirty="0">
                <a:solidFill>
                  <a:srgbClr val="000000"/>
                </a:solidFill>
                <a:latin typeface="Roboto"/>
                <a:hlinkClick r:id="rId3"/>
              </a:rPr>
              <a:t>https://thewire.in/media/back-story-indian-media-sushant-singh-rajput-coverage</a:t>
            </a:r>
            <a:endParaRPr lang="en-US" dirty="0">
              <a:solidFill>
                <a:srgbClr val="000000"/>
              </a:solidFill>
              <a:latin typeface="Roboto"/>
            </a:endParaRPr>
          </a:p>
          <a:p>
            <a:endParaRPr lang="en-US" dirty="0">
              <a:solidFill>
                <a:srgbClr val="000000"/>
              </a:solidFill>
              <a:latin typeface="Roboto"/>
            </a:endParaRPr>
          </a:p>
          <a:p>
            <a:endParaRPr lang="en-IN" dirty="0"/>
          </a:p>
        </p:txBody>
      </p:sp>
    </p:spTree>
    <p:extLst>
      <p:ext uri="{BB962C8B-B14F-4D97-AF65-F5344CB8AC3E}">
        <p14:creationId xmlns:p14="http://schemas.microsoft.com/office/powerpoint/2010/main" val="2588986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5125D-5CF9-4FDC-B6C3-EE2B5328ED8B}"/>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106561CD-D6F7-4A9E-B677-D84887D3AF73}"/>
              </a:ext>
            </a:extLst>
          </p:cNvPr>
          <p:cNvSpPr>
            <a:spLocks noGrp="1"/>
          </p:cNvSpPr>
          <p:nvPr>
            <p:ph idx="1"/>
          </p:nvPr>
        </p:nvSpPr>
        <p:spPr/>
        <p:txBody>
          <a:bodyPr/>
          <a:lstStyle/>
          <a:p>
            <a:endParaRPr lang="en-IN"/>
          </a:p>
        </p:txBody>
      </p:sp>
      <p:pic>
        <p:nvPicPr>
          <p:cNvPr id="5" name="Picture 4">
            <a:extLst>
              <a:ext uri="{FF2B5EF4-FFF2-40B4-BE49-F238E27FC236}">
                <a16:creationId xmlns:a16="http://schemas.microsoft.com/office/drawing/2014/main" id="{C1AB0393-B836-4F45-9F69-77C294F876B9}"/>
              </a:ext>
            </a:extLst>
          </p:cNvPr>
          <p:cNvPicPr>
            <a:picLocks noChangeAspect="1"/>
          </p:cNvPicPr>
          <p:nvPr/>
        </p:nvPicPr>
        <p:blipFill rotWithShape="1">
          <a:blip r:embed="rId2"/>
          <a:srcRect l="23188" t="17249" r="23968" b="11681"/>
          <a:stretch/>
        </p:blipFill>
        <p:spPr>
          <a:xfrm>
            <a:off x="2130804" y="855678"/>
            <a:ext cx="7830060" cy="5201174"/>
          </a:xfrm>
          <a:prstGeom prst="rect">
            <a:avLst/>
          </a:prstGeom>
        </p:spPr>
      </p:pic>
    </p:spTree>
    <p:extLst>
      <p:ext uri="{BB962C8B-B14F-4D97-AF65-F5344CB8AC3E}">
        <p14:creationId xmlns:p14="http://schemas.microsoft.com/office/powerpoint/2010/main" val="151630815"/>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71C241A9-A460-4AD1-916F-25308628A5BC}"/>
    </a:ext>
  </a:extLst>
</a:theme>
</file>

<file path=docProps/app.xml><?xml version="1.0" encoding="utf-8"?>
<Properties xmlns="http://schemas.openxmlformats.org/officeDocument/2006/extended-properties" xmlns:vt="http://schemas.openxmlformats.org/officeDocument/2006/docPropsVTypes">
  <Template>TM10001115[[fn=Parcel]]</Template>
  <TotalTime>401</TotalTime>
  <Words>868</Words>
  <Application>Microsoft Office PowerPoint</Application>
  <PresentationFormat>Widescreen</PresentationFormat>
  <Paragraphs>77</Paragraphs>
  <Slides>20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Droid Serif</vt:lpstr>
      <vt:lpstr>Gill Sans MT</vt:lpstr>
      <vt:lpstr>Roboto</vt:lpstr>
      <vt:lpstr>Times New Roman</vt:lpstr>
      <vt:lpstr>Parcel</vt:lpstr>
      <vt:lpstr>TRP-Television Rating Points</vt:lpstr>
      <vt:lpstr>TRP</vt:lpstr>
      <vt:lpstr>How to calculate or check TRP?</vt:lpstr>
      <vt:lpstr>How to calculate or check TRP?</vt:lpstr>
      <vt:lpstr>Methods to calculate TRP</vt:lpstr>
      <vt:lpstr>Methods to calculate TRP</vt:lpstr>
      <vt:lpstr>Methods to calculate TRP</vt:lpstr>
      <vt:lpstr>What happens when TRP increases or decreases?</vt:lpstr>
      <vt:lpstr>PowerPoint Presentation</vt:lpstr>
      <vt:lpstr>CASE-STudy</vt:lpstr>
      <vt:lpstr>Case study</vt:lpstr>
      <vt:lpstr>Case study</vt:lpstr>
      <vt:lpstr>Case study</vt:lpstr>
      <vt:lpstr>Case study</vt:lpstr>
      <vt:lpstr>Case study</vt:lpstr>
      <vt:lpstr>Case study</vt:lpstr>
      <vt:lpstr>Case study</vt:lpstr>
      <vt:lpstr>PowerPoint Presentation</vt:lpstr>
      <vt:lpstr>PowerPoint Presentation</vt:lpstr>
      <vt:lpstr>TRP Manipulation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TRP-Television Rating Points</dc:title>
  <dc:creator>Nilit Tinna</dc:creator>
  <cp:lastModifiedBy>Nilit Tinna</cp:lastModifiedBy>
  <cp:revision>35</cp:revision>
  <dcterms:created xsi:type="dcterms:W3CDTF">2021-02-04T14:47:27Z</dcterms:created>
  <dcterms:modified xsi:type="dcterms:W3CDTF">2021-02-10T04:35:21Z</dcterms:modified>
</cp:coreProperties>
</file>