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 id="265" r:id="rId7"/>
    <p:sldId id="266" r:id="rId8"/>
    <p:sldId id="267" r:id="rId9"/>
    <p:sldId id="268" r:id="rId10"/>
    <p:sldId id="269" r:id="rId11"/>
    <p:sldId id="27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26FE1-E869-45FE-8589-75AFABC5F8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DA2BC33-9E08-46C1-8CDF-D783AE83B1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4400B167-A159-4E66-98C9-A48E4372B138}"/>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5" name="Footer Placeholder 4">
            <a:extLst>
              <a:ext uri="{FF2B5EF4-FFF2-40B4-BE49-F238E27FC236}">
                <a16:creationId xmlns:a16="http://schemas.microsoft.com/office/drawing/2014/main" id="{0EF5B5C1-6397-40EC-9F9D-09523373D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8E6DBFC-020E-4F94-8EBF-3CDF6E3D19A1}"/>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3061562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871D-F52C-42A8-B680-DE6F59644416}"/>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44659F0-8FF2-472A-B005-A84526D7A2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C455FAF-ADDC-4FFE-B646-E9009652CC86}"/>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5" name="Footer Placeholder 4">
            <a:extLst>
              <a:ext uri="{FF2B5EF4-FFF2-40B4-BE49-F238E27FC236}">
                <a16:creationId xmlns:a16="http://schemas.microsoft.com/office/drawing/2014/main" id="{3953DF27-254F-434D-BEEC-8996C788403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20F458-01EF-4D9B-9D55-147891DC20FF}"/>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3394441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6F6219-FF6C-4361-89CF-060AD194C52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C79316C-2EA7-4314-80D4-C521A3C83C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660258D-6D18-477A-82C4-2E553F874569}"/>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5" name="Footer Placeholder 4">
            <a:extLst>
              <a:ext uri="{FF2B5EF4-FFF2-40B4-BE49-F238E27FC236}">
                <a16:creationId xmlns:a16="http://schemas.microsoft.com/office/drawing/2014/main" id="{6AFB4691-12A9-4AF5-9A98-AD356C2919B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D4B08D9-2D22-4CE5-A9F5-0CAFB9403B50}"/>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2378503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F9C39-EE31-4BC2-9692-6C0E730D652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8C7EE4C-C217-4123-BA15-484C001D5E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A266B04-3EA1-49F3-988B-C7F1AE0768D1}"/>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5" name="Footer Placeholder 4">
            <a:extLst>
              <a:ext uri="{FF2B5EF4-FFF2-40B4-BE49-F238E27FC236}">
                <a16:creationId xmlns:a16="http://schemas.microsoft.com/office/drawing/2014/main" id="{713530A0-5553-41B9-95BC-518BC40952C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7862E70-2640-4B5D-B6BD-C35B52D0298C}"/>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925450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8B585-A19C-4D6A-9172-C9A6265A9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29EFE80-EC9E-448E-B7FF-213C8F4927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1B08EC-EF64-4F89-B537-FA67AE292699}"/>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5" name="Footer Placeholder 4">
            <a:extLst>
              <a:ext uri="{FF2B5EF4-FFF2-40B4-BE49-F238E27FC236}">
                <a16:creationId xmlns:a16="http://schemas.microsoft.com/office/drawing/2014/main" id="{6BCBB788-422C-44A6-947A-CEF82A0199C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DF2DC2A-4886-4CAD-8616-EE48A0F790AD}"/>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1619776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6149C-682F-4C96-A62B-3170723E072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4409E3C-CC73-42A6-813B-C7CB864248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AA54535-D1E3-4BB7-AAC3-3125DE3AFF6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E33E49A-8B2B-4AEF-ADD8-3F019B671269}"/>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6" name="Footer Placeholder 5">
            <a:extLst>
              <a:ext uri="{FF2B5EF4-FFF2-40B4-BE49-F238E27FC236}">
                <a16:creationId xmlns:a16="http://schemas.microsoft.com/office/drawing/2014/main" id="{BC4F8103-F1E9-49F9-9058-E39DD527363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F426764-877C-47EF-93AC-F645D4D4EBE5}"/>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2091362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99A7B-B1A5-4A7F-9080-69E95A6667B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CDA85D6-1BDA-4D6C-B11B-B3E32C6E9B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67E1A5-733C-41A8-A6C5-EC86709BEB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1C9A7CE-7120-4FE8-8A56-D633A0F147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1ADEC2-61A1-47CE-BAF2-AE8B2C7F50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E1E8600-9099-40E0-BC3C-C07E449BC5D8}"/>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8" name="Footer Placeholder 7">
            <a:extLst>
              <a:ext uri="{FF2B5EF4-FFF2-40B4-BE49-F238E27FC236}">
                <a16:creationId xmlns:a16="http://schemas.microsoft.com/office/drawing/2014/main" id="{AB1BBF48-E22E-4AD0-AE66-44C78235378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04938D3-4EC2-404D-B789-2C3C962C4897}"/>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949311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1F5BE-8416-4914-B24C-571D2BFA2A8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9C8938E-820D-424F-B56C-8BC34394BB05}"/>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4" name="Footer Placeholder 3">
            <a:extLst>
              <a:ext uri="{FF2B5EF4-FFF2-40B4-BE49-F238E27FC236}">
                <a16:creationId xmlns:a16="http://schemas.microsoft.com/office/drawing/2014/main" id="{E7986963-8B48-4927-97D4-90724819B7A8}"/>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E83F7CDF-5921-4F3B-AA0B-12A887195B4D}"/>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533427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FA0CFF-D551-401B-97F9-22191F7CA1B2}"/>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3" name="Footer Placeholder 2">
            <a:extLst>
              <a:ext uri="{FF2B5EF4-FFF2-40B4-BE49-F238E27FC236}">
                <a16:creationId xmlns:a16="http://schemas.microsoft.com/office/drawing/2014/main" id="{F66EAA3F-40CF-449A-965B-DAB27E6492D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D037F50-FDD1-407D-B3D7-2A74C2695138}"/>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4149510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FB973-2FD4-446B-8B46-2A63434352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318E2076-59AD-446D-97A0-FC09B9259A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452832A-E0D0-4E08-9E02-2DD2A56690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E1280-3111-4168-9177-7A032CEDD947}"/>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6" name="Footer Placeholder 5">
            <a:extLst>
              <a:ext uri="{FF2B5EF4-FFF2-40B4-BE49-F238E27FC236}">
                <a16:creationId xmlns:a16="http://schemas.microsoft.com/office/drawing/2014/main" id="{529AC8C9-CA7E-4DF2-B7DE-F42807B4229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A36A9F0-FCD6-42B6-A490-C989E3DAC905}"/>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3730383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863B6-7A92-4497-A4C2-287F6B732A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3351181-923D-433B-9AA7-0AA998A53A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2200658-D4D3-4CDB-BC15-EA28C7A29F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8C7C82-488E-4CD9-ACA9-2592B838A133}"/>
              </a:ext>
            </a:extLst>
          </p:cNvPr>
          <p:cNvSpPr>
            <a:spLocks noGrp="1"/>
          </p:cNvSpPr>
          <p:nvPr>
            <p:ph type="dt" sz="half" idx="10"/>
          </p:nvPr>
        </p:nvSpPr>
        <p:spPr/>
        <p:txBody>
          <a:bodyPr/>
          <a:lstStyle/>
          <a:p>
            <a:fld id="{D8F33CB6-2CB8-4803-AF7D-CD9BF0B73C28}" type="datetimeFigureOut">
              <a:rPr lang="en-IN" smtClean="0"/>
              <a:t>09-07-2021</a:t>
            </a:fld>
            <a:endParaRPr lang="en-IN"/>
          </a:p>
        </p:txBody>
      </p:sp>
      <p:sp>
        <p:nvSpPr>
          <p:cNvPr id="6" name="Footer Placeholder 5">
            <a:extLst>
              <a:ext uri="{FF2B5EF4-FFF2-40B4-BE49-F238E27FC236}">
                <a16:creationId xmlns:a16="http://schemas.microsoft.com/office/drawing/2014/main" id="{74C3609E-7C19-4E42-AF9B-D47546714E9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E243E8A-1E1D-48CF-B7BF-2CB2A841B3D5}"/>
              </a:ext>
            </a:extLst>
          </p:cNvPr>
          <p:cNvSpPr>
            <a:spLocks noGrp="1"/>
          </p:cNvSpPr>
          <p:nvPr>
            <p:ph type="sldNum" sz="quarter" idx="12"/>
          </p:nvPr>
        </p:nvSpPr>
        <p:spPr/>
        <p:txBody>
          <a:bodyPr/>
          <a:lstStyle/>
          <a:p>
            <a:fld id="{E51735F4-E2BF-45D6-8F2F-939AD390D456}" type="slidenum">
              <a:rPr lang="en-IN" smtClean="0"/>
              <a:t>‹#›</a:t>
            </a:fld>
            <a:endParaRPr lang="en-IN"/>
          </a:p>
        </p:txBody>
      </p:sp>
    </p:spTree>
    <p:extLst>
      <p:ext uri="{BB962C8B-B14F-4D97-AF65-F5344CB8AC3E}">
        <p14:creationId xmlns:p14="http://schemas.microsoft.com/office/powerpoint/2010/main" val="3279600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85CDD7-2725-4230-82EE-5D25C2E764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AA1D747-B11B-46E8-B9C5-CDD45DCDD7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2AD8B4C-0627-48AF-9336-850BDC30F6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F33CB6-2CB8-4803-AF7D-CD9BF0B73C28}" type="datetimeFigureOut">
              <a:rPr lang="en-IN" smtClean="0"/>
              <a:t>09-07-2021</a:t>
            </a:fld>
            <a:endParaRPr lang="en-IN"/>
          </a:p>
        </p:txBody>
      </p:sp>
      <p:sp>
        <p:nvSpPr>
          <p:cNvPr id="5" name="Footer Placeholder 4">
            <a:extLst>
              <a:ext uri="{FF2B5EF4-FFF2-40B4-BE49-F238E27FC236}">
                <a16:creationId xmlns:a16="http://schemas.microsoft.com/office/drawing/2014/main" id="{CC44B2F6-E800-435B-BA4F-0795F6D63B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E43D77E-8085-46D2-8DF9-902FB32835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1735F4-E2BF-45D6-8F2F-939AD390D456}" type="slidenum">
              <a:rPr lang="en-IN" smtClean="0"/>
              <a:t>‹#›</a:t>
            </a:fld>
            <a:endParaRPr lang="en-IN"/>
          </a:p>
        </p:txBody>
      </p:sp>
    </p:spTree>
    <p:extLst>
      <p:ext uri="{BB962C8B-B14F-4D97-AF65-F5344CB8AC3E}">
        <p14:creationId xmlns:p14="http://schemas.microsoft.com/office/powerpoint/2010/main" val="20294444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97012-C25B-4FFA-A116-6F1B959524EA}"/>
              </a:ext>
            </a:extLst>
          </p:cNvPr>
          <p:cNvSpPr>
            <a:spLocks noGrp="1"/>
          </p:cNvSpPr>
          <p:nvPr>
            <p:ph type="title"/>
          </p:nvPr>
        </p:nvSpPr>
        <p:spPr/>
        <p:txBody>
          <a:bodyPr/>
          <a:lstStyle/>
          <a:p>
            <a:pPr algn="ctr"/>
            <a:r>
              <a:rPr lang="en-IN" dirty="0"/>
              <a:t>1. No Poverty </a:t>
            </a:r>
          </a:p>
        </p:txBody>
      </p:sp>
      <p:sp>
        <p:nvSpPr>
          <p:cNvPr id="3" name="Content Placeholder 2">
            <a:extLst>
              <a:ext uri="{FF2B5EF4-FFF2-40B4-BE49-F238E27FC236}">
                <a16:creationId xmlns:a16="http://schemas.microsoft.com/office/drawing/2014/main" id="{63824396-7405-4496-AAB8-EE07F02D31C2}"/>
              </a:ext>
            </a:extLst>
          </p:cNvPr>
          <p:cNvSpPr>
            <a:spLocks noGrp="1"/>
          </p:cNvSpPr>
          <p:nvPr>
            <p:ph idx="1"/>
          </p:nvPr>
        </p:nvSpPr>
        <p:spPr/>
        <p:txBody>
          <a:bodyPr>
            <a:normAutofit fontScale="92500" lnSpcReduction="10000"/>
          </a:bodyPr>
          <a:lstStyle/>
          <a:p>
            <a:r>
              <a:rPr lang="en-US" dirty="0"/>
              <a:t>Government of India has launched a multi-pronged strategy to eradicate poverty in all its form. Due to the multidimensional nature of poverty, the Government is implementing a number of welfare schemes in the areas of nutrition, health, education, housing, drinking water, sanitation, skill development, social protection etc.</a:t>
            </a:r>
          </a:p>
          <a:p>
            <a:endParaRPr lang="en-US" dirty="0"/>
          </a:p>
          <a:p>
            <a:r>
              <a:rPr lang="en-US" dirty="0"/>
              <a:t>MGNREGS</a:t>
            </a:r>
          </a:p>
          <a:p>
            <a:r>
              <a:rPr lang="en-US" dirty="0" err="1"/>
              <a:t>Deen</a:t>
            </a:r>
            <a:r>
              <a:rPr lang="en-US" dirty="0"/>
              <a:t> </a:t>
            </a:r>
            <a:r>
              <a:rPr lang="en-US" dirty="0" err="1"/>
              <a:t>Dayal</a:t>
            </a:r>
            <a:r>
              <a:rPr lang="en-US" dirty="0"/>
              <a:t> </a:t>
            </a:r>
            <a:r>
              <a:rPr lang="en-US" dirty="0" err="1"/>
              <a:t>Antyoday</a:t>
            </a:r>
            <a:r>
              <a:rPr lang="en-US" dirty="0"/>
              <a:t> Yojana  - National Livelihood Mission: Skilled employment to marginalized communities</a:t>
            </a:r>
          </a:p>
          <a:p>
            <a:r>
              <a:rPr lang="en-US" dirty="0"/>
              <a:t>PM Jeevan Jyoti </a:t>
            </a:r>
            <a:r>
              <a:rPr lang="en-US" dirty="0" err="1"/>
              <a:t>Bima</a:t>
            </a:r>
            <a:r>
              <a:rPr lang="en-US" dirty="0"/>
              <a:t> </a:t>
            </a:r>
            <a:r>
              <a:rPr lang="en-US" dirty="0" err="1"/>
              <a:t>Yojna</a:t>
            </a:r>
            <a:endParaRPr lang="en-US" dirty="0"/>
          </a:p>
          <a:p>
            <a:r>
              <a:rPr lang="en-US" dirty="0"/>
              <a:t>Atal Pension </a:t>
            </a:r>
            <a:r>
              <a:rPr lang="en-US" dirty="0" err="1"/>
              <a:t>Yojna</a:t>
            </a:r>
            <a:endParaRPr lang="en-IN" dirty="0"/>
          </a:p>
        </p:txBody>
      </p:sp>
    </p:spTree>
    <p:extLst>
      <p:ext uri="{BB962C8B-B14F-4D97-AF65-F5344CB8AC3E}">
        <p14:creationId xmlns:p14="http://schemas.microsoft.com/office/powerpoint/2010/main" val="313038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B9613-CE79-4B29-A4BD-829E00485CFE}"/>
              </a:ext>
            </a:extLst>
          </p:cNvPr>
          <p:cNvSpPr>
            <a:spLocks noGrp="1"/>
          </p:cNvSpPr>
          <p:nvPr>
            <p:ph type="title"/>
          </p:nvPr>
        </p:nvSpPr>
        <p:spPr>
          <a:xfrm>
            <a:off x="838200" y="107674"/>
            <a:ext cx="10515600" cy="842238"/>
          </a:xfrm>
        </p:spPr>
        <p:txBody>
          <a:bodyPr/>
          <a:lstStyle/>
          <a:p>
            <a:pPr algn="ctr"/>
            <a:r>
              <a:rPr lang="en-IN" dirty="0"/>
              <a:t>14. Life Below Water</a:t>
            </a:r>
          </a:p>
        </p:txBody>
      </p:sp>
      <p:sp>
        <p:nvSpPr>
          <p:cNvPr id="3" name="Content Placeholder 2">
            <a:extLst>
              <a:ext uri="{FF2B5EF4-FFF2-40B4-BE49-F238E27FC236}">
                <a16:creationId xmlns:a16="http://schemas.microsoft.com/office/drawing/2014/main" id="{D2EE5FD4-ED71-4ADB-AF3A-B937F9C52FAF}"/>
              </a:ext>
            </a:extLst>
          </p:cNvPr>
          <p:cNvSpPr>
            <a:spLocks noGrp="1"/>
          </p:cNvSpPr>
          <p:nvPr>
            <p:ph idx="1"/>
          </p:nvPr>
        </p:nvSpPr>
        <p:spPr>
          <a:xfrm>
            <a:off x="838200" y="1349406"/>
            <a:ext cx="10515600" cy="4827557"/>
          </a:xfrm>
        </p:spPr>
        <p:txBody>
          <a:bodyPr>
            <a:normAutofit fontScale="92500" lnSpcReduction="20000"/>
          </a:bodyPr>
          <a:lstStyle/>
          <a:p>
            <a:r>
              <a:rPr lang="en-US" b="0" i="0" dirty="0">
                <a:solidFill>
                  <a:srgbClr val="000000"/>
                </a:solidFill>
                <a:effectLst/>
                <a:latin typeface="Open Sans" panose="020B0606030504020204" pitchFamily="34" charset="0"/>
              </a:rPr>
              <a:t>National Plan for the Conservation of Aquatic Eco-systems: </a:t>
            </a:r>
            <a:r>
              <a:rPr lang="en-US" i="0" dirty="0">
                <a:solidFill>
                  <a:srgbClr val="212529"/>
                </a:solidFill>
                <a:effectLst/>
                <a:latin typeface="-apple-system"/>
              </a:rPr>
              <a:t>conservation program for both wetlands and lakes</a:t>
            </a:r>
          </a:p>
          <a:p>
            <a:endParaRPr lang="en-US" dirty="0">
              <a:solidFill>
                <a:srgbClr val="212529"/>
              </a:solidFill>
              <a:latin typeface="-apple-system"/>
            </a:endParaRPr>
          </a:p>
          <a:p>
            <a:pPr marL="0" indent="0" algn="ctr">
              <a:buNone/>
            </a:pPr>
            <a:r>
              <a:rPr lang="en-US" sz="4000" dirty="0">
                <a:solidFill>
                  <a:srgbClr val="212529"/>
                </a:solidFill>
                <a:latin typeface="-apple-system"/>
              </a:rPr>
              <a:t>15. Life on Land</a:t>
            </a:r>
          </a:p>
          <a:p>
            <a:r>
              <a:rPr lang="en-US" b="0" i="0" dirty="0">
                <a:effectLst/>
                <a:latin typeface="Open Sans" panose="020B0606030504020204" pitchFamily="34" charset="0"/>
              </a:rPr>
              <a:t>National Afforestation Program</a:t>
            </a:r>
          </a:p>
          <a:p>
            <a:r>
              <a:rPr lang="en-IN" dirty="0"/>
              <a:t>National Agroforestry Policy</a:t>
            </a:r>
          </a:p>
          <a:p>
            <a:r>
              <a:rPr lang="en-US" dirty="0"/>
              <a:t>Green Highways (Plantation, Transportation, Beautification and maintenance) Policy</a:t>
            </a:r>
            <a:r>
              <a:rPr lang="en-US" b="0" i="0" dirty="0">
                <a:effectLst/>
                <a:latin typeface="Open Sans" panose="020B0606030504020204" pitchFamily="34" charset="0"/>
              </a:rPr>
              <a:t> </a:t>
            </a:r>
          </a:p>
          <a:p>
            <a:r>
              <a:rPr lang="en-US" dirty="0">
                <a:latin typeface="Open Sans" panose="020B0606030504020204" pitchFamily="34" charset="0"/>
              </a:rPr>
              <a:t>N</a:t>
            </a:r>
            <a:r>
              <a:rPr lang="en-US" b="0" i="0" dirty="0">
                <a:effectLst/>
                <a:latin typeface="Open Sans" panose="020B0606030504020204" pitchFamily="34" charset="0"/>
              </a:rPr>
              <a:t>ational program on the Integrated Development of Wildlife Habitats</a:t>
            </a:r>
            <a:endParaRPr lang="en-IN" b="0" i="0" dirty="0">
              <a:effectLst/>
              <a:latin typeface="Open Sans" panose="020B0606030504020204" pitchFamily="34" charset="0"/>
            </a:endParaRPr>
          </a:p>
          <a:p>
            <a:r>
              <a:rPr lang="en-IN" dirty="0"/>
              <a:t>Project Elephant</a:t>
            </a:r>
          </a:p>
          <a:p>
            <a:r>
              <a:rPr lang="en-IN" dirty="0"/>
              <a:t>Project Tiger</a:t>
            </a:r>
            <a:endParaRPr lang="en-US" b="0" i="0" dirty="0">
              <a:effectLst/>
              <a:latin typeface="-apple-system"/>
            </a:endParaRPr>
          </a:p>
        </p:txBody>
      </p:sp>
    </p:spTree>
    <p:extLst>
      <p:ext uri="{BB962C8B-B14F-4D97-AF65-F5344CB8AC3E}">
        <p14:creationId xmlns:p14="http://schemas.microsoft.com/office/powerpoint/2010/main" val="646876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84E55-EC68-42CD-8033-26DDAC1EF9F7}"/>
              </a:ext>
            </a:extLst>
          </p:cNvPr>
          <p:cNvSpPr>
            <a:spLocks noGrp="1"/>
          </p:cNvSpPr>
          <p:nvPr>
            <p:ph type="title"/>
          </p:nvPr>
        </p:nvSpPr>
        <p:spPr/>
        <p:txBody>
          <a:bodyPr/>
          <a:lstStyle/>
          <a:p>
            <a:pPr algn="ctr"/>
            <a:r>
              <a:rPr lang="en-US" i="0" dirty="0">
                <a:solidFill>
                  <a:srgbClr val="000000"/>
                </a:solidFill>
                <a:effectLst/>
                <a:latin typeface="+mn-lt"/>
              </a:rPr>
              <a:t>16. Peace, Justice And Strong Institutions</a:t>
            </a:r>
            <a:endParaRPr lang="en-IN" dirty="0">
              <a:latin typeface="+mn-lt"/>
            </a:endParaRPr>
          </a:p>
        </p:txBody>
      </p:sp>
      <p:sp>
        <p:nvSpPr>
          <p:cNvPr id="3" name="Content Placeholder 2">
            <a:extLst>
              <a:ext uri="{FF2B5EF4-FFF2-40B4-BE49-F238E27FC236}">
                <a16:creationId xmlns:a16="http://schemas.microsoft.com/office/drawing/2014/main" id="{D45FF7BF-E8AB-4E00-8B94-CF2803DA59F4}"/>
              </a:ext>
            </a:extLst>
          </p:cNvPr>
          <p:cNvSpPr>
            <a:spLocks noGrp="1"/>
          </p:cNvSpPr>
          <p:nvPr>
            <p:ph idx="1"/>
          </p:nvPr>
        </p:nvSpPr>
        <p:spPr/>
        <p:txBody>
          <a:bodyPr>
            <a:normAutofit lnSpcReduction="10000"/>
          </a:bodyPr>
          <a:lstStyle/>
          <a:p>
            <a:r>
              <a:rPr lang="en-US" b="0" i="0" dirty="0">
                <a:effectLst/>
              </a:rPr>
              <a:t>Centrally Sponsored Scheme for Development of Infrastructure Facilities for the Judiciary</a:t>
            </a:r>
          </a:p>
          <a:p>
            <a:r>
              <a:rPr lang="en-IN" dirty="0"/>
              <a:t>Lok </a:t>
            </a:r>
            <a:r>
              <a:rPr lang="en-IN" dirty="0" err="1"/>
              <a:t>Adalats</a:t>
            </a:r>
            <a:endParaRPr lang="en-IN" dirty="0"/>
          </a:p>
          <a:p>
            <a:r>
              <a:rPr lang="en-IN" dirty="0"/>
              <a:t>Gram </a:t>
            </a:r>
            <a:r>
              <a:rPr lang="en-IN" dirty="0" err="1"/>
              <a:t>Nyayalays</a:t>
            </a:r>
            <a:endParaRPr lang="en-IN" dirty="0"/>
          </a:p>
          <a:p>
            <a:endParaRPr lang="en-IN" dirty="0"/>
          </a:p>
          <a:p>
            <a:pPr marL="0" indent="0" algn="ctr">
              <a:buNone/>
            </a:pPr>
            <a:r>
              <a:rPr lang="en-IN" sz="3600" dirty="0"/>
              <a:t>17. </a:t>
            </a:r>
            <a:r>
              <a:rPr lang="en-IN" sz="3600" i="0" dirty="0">
                <a:solidFill>
                  <a:srgbClr val="000000"/>
                </a:solidFill>
                <a:effectLst/>
              </a:rPr>
              <a:t>Partnerships For The Goals</a:t>
            </a:r>
            <a:endParaRPr lang="en-IN" sz="3600" dirty="0"/>
          </a:p>
          <a:p>
            <a:r>
              <a:rPr lang="en-US" b="0" i="0" dirty="0">
                <a:effectLst/>
              </a:rPr>
              <a:t>India’s membership and leadership in institutions like the Shanghai Cooperation Organization, BRICS and its New Development Bank, and the South Asian Association for Regional Cooperation, as well as with UN agencies </a:t>
            </a:r>
            <a:r>
              <a:rPr lang="en-US" b="0" i="0">
                <a:effectLst/>
              </a:rPr>
              <a:t>and programs </a:t>
            </a:r>
            <a:r>
              <a:rPr lang="en-US" b="0" i="0" dirty="0">
                <a:effectLst/>
              </a:rPr>
              <a:t>around the world.</a:t>
            </a:r>
            <a:endParaRPr lang="en-IN" dirty="0"/>
          </a:p>
        </p:txBody>
      </p:sp>
    </p:spTree>
    <p:extLst>
      <p:ext uri="{BB962C8B-B14F-4D97-AF65-F5344CB8AC3E}">
        <p14:creationId xmlns:p14="http://schemas.microsoft.com/office/powerpoint/2010/main" val="2569345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54B72-F4AF-48C0-89F3-B2BBBF11EDBB}"/>
              </a:ext>
            </a:extLst>
          </p:cNvPr>
          <p:cNvSpPr>
            <a:spLocks noGrp="1"/>
          </p:cNvSpPr>
          <p:nvPr>
            <p:ph type="title"/>
          </p:nvPr>
        </p:nvSpPr>
        <p:spPr/>
        <p:txBody>
          <a:bodyPr/>
          <a:lstStyle/>
          <a:p>
            <a:pPr algn="ctr"/>
            <a:r>
              <a:rPr lang="en-IN" dirty="0"/>
              <a:t>2. Zero Hunger</a:t>
            </a:r>
          </a:p>
        </p:txBody>
      </p:sp>
      <p:sp>
        <p:nvSpPr>
          <p:cNvPr id="3" name="Content Placeholder 2">
            <a:extLst>
              <a:ext uri="{FF2B5EF4-FFF2-40B4-BE49-F238E27FC236}">
                <a16:creationId xmlns:a16="http://schemas.microsoft.com/office/drawing/2014/main" id="{832A55A4-D85D-4598-99DC-83F61FF64536}"/>
              </a:ext>
            </a:extLst>
          </p:cNvPr>
          <p:cNvSpPr>
            <a:spLocks noGrp="1"/>
          </p:cNvSpPr>
          <p:nvPr>
            <p:ph idx="1"/>
          </p:nvPr>
        </p:nvSpPr>
        <p:spPr/>
        <p:txBody>
          <a:bodyPr>
            <a:normAutofit/>
          </a:bodyPr>
          <a:lstStyle/>
          <a:p>
            <a:r>
              <a:rPr lang="en-IN" sz="2400" b="1" dirty="0"/>
              <a:t>National Nutrition Mission:</a:t>
            </a:r>
            <a:r>
              <a:rPr lang="en-US" sz="2400" dirty="0"/>
              <a:t> Efforts to reduce the level of stunting, under-nutrition, anemia and low birth weight babies. It will create synergy, ensure better monitoring, issue alerts for timely action, and encourage States/UTs to perform, guide and supervise the line Ministries and States/UTs to achieve the targeted goals.</a:t>
            </a:r>
          </a:p>
          <a:p>
            <a:pPr lvl="1"/>
            <a:r>
              <a:rPr lang="en-US" dirty="0"/>
              <a:t>a three year budget of Rs.9046.17 crore commencing from 2017-18.</a:t>
            </a:r>
          </a:p>
          <a:p>
            <a:r>
              <a:rPr lang="en-US" sz="2400" b="1" dirty="0" err="1"/>
              <a:t>Rashtriya</a:t>
            </a:r>
            <a:r>
              <a:rPr lang="en-US" sz="2400" b="1" dirty="0"/>
              <a:t> Krishi Vikas </a:t>
            </a:r>
            <a:r>
              <a:rPr lang="en-US" sz="2400" b="1" dirty="0" err="1"/>
              <a:t>Yojna</a:t>
            </a:r>
            <a:r>
              <a:rPr lang="en-US" sz="2400" b="1" dirty="0"/>
              <a:t>: </a:t>
            </a:r>
            <a:r>
              <a:rPr lang="en-US" sz="2400" dirty="0"/>
              <a:t>From </a:t>
            </a:r>
            <a:r>
              <a:rPr lang="en-US" sz="2400" b="0" i="0" dirty="0">
                <a:solidFill>
                  <a:srgbClr val="000000"/>
                </a:solidFill>
                <a:effectLst/>
              </a:rPr>
              <a:t>2017-18 to 2019-20 with a financial allocation of Rs. 15,722 crores with broad objectives of making farming a remunerative economic activity through strengthening the farmer’s effort, risk mitigation and promoting agri-business entrepreneurship. Under this scheme major focus is on pre &amp; post-harvest infrastructure, besides promoting </a:t>
            </a:r>
            <a:r>
              <a:rPr lang="en-US" sz="2400" b="0" i="0" dirty="0" err="1">
                <a:solidFill>
                  <a:srgbClr val="000000"/>
                </a:solidFill>
                <a:effectLst/>
              </a:rPr>
              <a:t>agri</a:t>
            </a:r>
            <a:r>
              <a:rPr lang="en-US" sz="2400" b="0" i="0" dirty="0">
                <a:solidFill>
                  <a:srgbClr val="000000"/>
                </a:solidFill>
                <a:effectLst/>
              </a:rPr>
              <a:t>-entrepreneurship and innovations.</a:t>
            </a:r>
            <a:endParaRPr lang="en-IN" sz="2400" dirty="0"/>
          </a:p>
          <a:p>
            <a:endParaRPr lang="en-IN" sz="2400" dirty="0"/>
          </a:p>
        </p:txBody>
      </p:sp>
    </p:spTree>
    <p:extLst>
      <p:ext uri="{BB962C8B-B14F-4D97-AF65-F5344CB8AC3E}">
        <p14:creationId xmlns:p14="http://schemas.microsoft.com/office/powerpoint/2010/main" val="448377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A5729D-FDE6-4F60-B357-3EE61EB19895}"/>
              </a:ext>
            </a:extLst>
          </p:cNvPr>
          <p:cNvSpPr>
            <a:spLocks noGrp="1"/>
          </p:cNvSpPr>
          <p:nvPr>
            <p:ph idx="1"/>
          </p:nvPr>
        </p:nvSpPr>
        <p:spPr>
          <a:xfrm>
            <a:off x="838200" y="506027"/>
            <a:ext cx="10515600" cy="5670936"/>
          </a:xfrm>
        </p:spPr>
        <p:txBody>
          <a:bodyPr>
            <a:normAutofit/>
          </a:bodyPr>
          <a:lstStyle/>
          <a:p>
            <a:r>
              <a:rPr lang="en-IN" b="1" i="0" dirty="0">
                <a:solidFill>
                  <a:srgbClr val="000000"/>
                </a:solidFill>
                <a:effectLst/>
              </a:rPr>
              <a:t>National Mission For Sustainable Agriculture (NMSA): </a:t>
            </a:r>
            <a:r>
              <a:rPr lang="en-US" b="0" i="0" dirty="0">
                <a:solidFill>
                  <a:srgbClr val="000000"/>
                </a:solidFill>
                <a:effectLst/>
              </a:rPr>
              <a:t>NMSA will cater to key dimensions of ‘Water use efficiency’, ‘Nutrient Management’ and ‘Livelihood diversification’ through adoption of sustainable development pathway by progressively shifting to environmental friendly technologies, adoption of energy efficient </a:t>
            </a:r>
            <a:r>
              <a:rPr lang="en-US" b="0" i="0" dirty="0" err="1">
                <a:solidFill>
                  <a:srgbClr val="000000"/>
                </a:solidFill>
                <a:effectLst/>
              </a:rPr>
              <a:t>equipments</a:t>
            </a:r>
            <a:r>
              <a:rPr lang="en-US" b="0" i="0" dirty="0">
                <a:solidFill>
                  <a:srgbClr val="000000"/>
                </a:solidFill>
                <a:effectLst/>
              </a:rPr>
              <a:t>, conservation of natural resources, integrated farming, etc. </a:t>
            </a:r>
          </a:p>
          <a:p>
            <a:pPr lvl="1"/>
            <a:r>
              <a:rPr lang="en-US" b="0" i="0" dirty="0">
                <a:solidFill>
                  <a:srgbClr val="000000"/>
                </a:solidFill>
                <a:effectLst/>
              </a:rPr>
              <a:t>Besides, NMSA aims at promoting location specific improved agronomic practices through soil health management, enhanced water use efficiency, judicious use of chemicals, crop diversification, progressive adoption of crop-livestock farming systems and integrated approaches like crop-sericulture, </a:t>
            </a:r>
            <a:r>
              <a:rPr lang="en-US" b="0" i="0" dirty="0" err="1">
                <a:solidFill>
                  <a:srgbClr val="000000"/>
                </a:solidFill>
                <a:effectLst/>
              </a:rPr>
              <a:t>agro</a:t>
            </a:r>
            <a:r>
              <a:rPr lang="en-US" b="0" i="0" dirty="0">
                <a:solidFill>
                  <a:srgbClr val="000000"/>
                </a:solidFill>
                <a:effectLst/>
              </a:rPr>
              <a:t>-forestry, fish farming, etc.</a:t>
            </a:r>
            <a:endParaRPr lang="en-IN" b="1" i="0" dirty="0">
              <a:solidFill>
                <a:srgbClr val="000000"/>
              </a:solidFill>
              <a:effectLst/>
            </a:endParaRPr>
          </a:p>
          <a:p>
            <a:endParaRPr lang="en-IN" dirty="0"/>
          </a:p>
        </p:txBody>
      </p:sp>
    </p:spTree>
    <p:extLst>
      <p:ext uri="{BB962C8B-B14F-4D97-AF65-F5344CB8AC3E}">
        <p14:creationId xmlns:p14="http://schemas.microsoft.com/office/powerpoint/2010/main" val="2432721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D60DC-2ECF-4D4E-8569-5C3B3A57BA8E}"/>
              </a:ext>
            </a:extLst>
          </p:cNvPr>
          <p:cNvSpPr>
            <a:spLocks noGrp="1"/>
          </p:cNvSpPr>
          <p:nvPr>
            <p:ph type="title"/>
          </p:nvPr>
        </p:nvSpPr>
        <p:spPr/>
        <p:txBody>
          <a:bodyPr/>
          <a:lstStyle/>
          <a:p>
            <a:pPr algn="ctr"/>
            <a:r>
              <a:rPr lang="en-IN" dirty="0"/>
              <a:t>3. Good Health and Well-being</a:t>
            </a:r>
          </a:p>
        </p:txBody>
      </p:sp>
      <p:sp>
        <p:nvSpPr>
          <p:cNvPr id="3" name="Content Placeholder 2">
            <a:extLst>
              <a:ext uri="{FF2B5EF4-FFF2-40B4-BE49-F238E27FC236}">
                <a16:creationId xmlns:a16="http://schemas.microsoft.com/office/drawing/2014/main" id="{5C2E7DCD-20AB-48AF-8A40-5C02F32F8993}"/>
              </a:ext>
            </a:extLst>
          </p:cNvPr>
          <p:cNvSpPr>
            <a:spLocks noGrp="1"/>
          </p:cNvSpPr>
          <p:nvPr>
            <p:ph idx="1"/>
          </p:nvPr>
        </p:nvSpPr>
        <p:spPr/>
        <p:txBody>
          <a:bodyPr>
            <a:normAutofit/>
          </a:bodyPr>
          <a:lstStyle/>
          <a:p>
            <a:r>
              <a:rPr lang="en-IN" sz="2400" dirty="0"/>
              <a:t>National Health Mission</a:t>
            </a:r>
          </a:p>
          <a:p>
            <a:r>
              <a:rPr lang="en-US" sz="2400" b="0" i="0" dirty="0">
                <a:effectLst/>
              </a:rPr>
              <a:t>The new national Education Policy </a:t>
            </a:r>
            <a:endParaRPr lang="en-IN" sz="2400" b="0" i="0" dirty="0">
              <a:effectLst/>
            </a:endParaRPr>
          </a:p>
          <a:p>
            <a:r>
              <a:rPr lang="en-IN" sz="2400" b="0" i="0" dirty="0" err="1">
                <a:effectLst/>
              </a:rPr>
              <a:t>Sarva</a:t>
            </a:r>
            <a:r>
              <a:rPr lang="en-IN" sz="2400" b="0" i="0" dirty="0">
                <a:effectLst/>
              </a:rPr>
              <a:t> Shiksha Abhiyan</a:t>
            </a:r>
          </a:p>
          <a:p>
            <a:endParaRPr lang="en-IN" sz="2400" dirty="0"/>
          </a:p>
          <a:p>
            <a:pPr marL="0" indent="0" algn="ctr">
              <a:buNone/>
            </a:pPr>
            <a:r>
              <a:rPr lang="en-IN" dirty="0"/>
              <a:t>5. Gender Equality</a:t>
            </a:r>
          </a:p>
          <a:p>
            <a:r>
              <a:rPr lang="en-US" sz="2400" b="0" i="0" dirty="0">
                <a:effectLst/>
                <a:latin typeface="Open Sans" panose="020B0606030504020204" pitchFamily="34" charset="0"/>
              </a:rPr>
              <a:t>Beti </a:t>
            </a:r>
            <a:r>
              <a:rPr lang="en-US" sz="2400" b="0" i="0" dirty="0" err="1">
                <a:effectLst/>
                <a:latin typeface="Open Sans" panose="020B0606030504020204" pitchFamily="34" charset="0"/>
              </a:rPr>
              <a:t>Bachao</a:t>
            </a:r>
            <a:r>
              <a:rPr lang="en-US" sz="2400" b="0" i="0" dirty="0">
                <a:effectLst/>
                <a:latin typeface="Open Sans" panose="020B0606030504020204" pitchFamily="34" charset="0"/>
              </a:rPr>
              <a:t> Beti </a:t>
            </a:r>
            <a:r>
              <a:rPr lang="en-US" sz="2400" b="0" i="0" dirty="0" err="1">
                <a:effectLst/>
                <a:latin typeface="Open Sans" panose="020B0606030504020204" pitchFamily="34" charset="0"/>
              </a:rPr>
              <a:t>Padhao</a:t>
            </a:r>
            <a:r>
              <a:rPr lang="en-US" sz="2400" dirty="0">
                <a:latin typeface="Open Sans" panose="020B0606030504020204" pitchFamily="34" charset="0"/>
              </a:rPr>
              <a:t>: I</a:t>
            </a:r>
            <a:r>
              <a:rPr lang="en-US" sz="2400" b="0" i="0" dirty="0">
                <a:effectLst/>
                <a:latin typeface="Open Sans" panose="020B0606030504020204" pitchFamily="34" charset="0"/>
              </a:rPr>
              <a:t>nitiative aims at equal opportunity and education for girls in India</a:t>
            </a:r>
            <a:endParaRPr lang="en-IN" sz="2400" b="0" i="0" dirty="0">
              <a:effectLst/>
              <a:latin typeface="Open Sans" panose="020B0606030504020204" pitchFamily="34" charset="0"/>
            </a:endParaRPr>
          </a:p>
          <a:p>
            <a:r>
              <a:rPr lang="en-IN" sz="2400" b="0" i="0" dirty="0">
                <a:effectLst/>
                <a:latin typeface="Open Sans" panose="020B0606030504020204" pitchFamily="34" charset="0"/>
              </a:rPr>
              <a:t>the Sukanya </a:t>
            </a:r>
            <a:r>
              <a:rPr lang="en-IN" sz="2400" b="0" i="0" dirty="0" err="1">
                <a:effectLst/>
                <a:latin typeface="Open Sans" panose="020B0606030504020204" pitchFamily="34" charset="0"/>
              </a:rPr>
              <a:t>Samridhi</a:t>
            </a:r>
            <a:r>
              <a:rPr lang="en-IN" sz="2400" b="0" i="0" dirty="0">
                <a:effectLst/>
                <a:latin typeface="Open Sans" panose="020B0606030504020204" pitchFamily="34" charset="0"/>
              </a:rPr>
              <a:t> Yojana</a:t>
            </a:r>
          </a:p>
          <a:p>
            <a:r>
              <a:rPr lang="en-IN" sz="2400" b="0" i="0" dirty="0">
                <a:effectLst/>
                <a:latin typeface="Open Sans" panose="020B0606030504020204" pitchFamily="34" charset="0"/>
              </a:rPr>
              <a:t>the Janani Suraksha Yojana </a:t>
            </a:r>
            <a:endParaRPr lang="en-US" sz="2400" b="0" i="0" dirty="0">
              <a:effectLst/>
              <a:latin typeface="Open Sans" panose="020B0606030504020204" pitchFamily="34" charset="0"/>
            </a:endParaRPr>
          </a:p>
        </p:txBody>
      </p:sp>
    </p:spTree>
    <p:extLst>
      <p:ext uri="{BB962C8B-B14F-4D97-AF65-F5344CB8AC3E}">
        <p14:creationId xmlns:p14="http://schemas.microsoft.com/office/powerpoint/2010/main" val="1787976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276C6-0F12-4539-B202-E1EBC79B92B5}"/>
              </a:ext>
            </a:extLst>
          </p:cNvPr>
          <p:cNvSpPr>
            <a:spLocks noGrp="1"/>
          </p:cNvSpPr>
          <p:nvPr>
            <p:ph type="title"/>
          </p:nvPr>
        </p:nvSpPr>
        <p:spPr/>
        <p:txBody>
          <a:bodyPr/>
          <a:lstStyle/>
          <a:p>
            <a:pPr algn="ctr"/>
            <a:r>
              <a:rPr lang="en-IN" dirty="0"/>
              <a:t>6. Clean Water and Sanitation</a:t>
            </a:r>
          </a:p>
        </p:txBody>
      </p:sp>
      <p:sp>
        <p:nvSpPr>
          <p:cNvPr id="3" name="Content Placeholder 2">
            <a:extLst>
              <a:ext uri="{FF2B5EF4-FFF2-40B4-BE49-F238E27FC236}">
                <a16:creationId xmlns:a16="http://schemas.microsoft.com/office/drawing/2014/main" id="{F03228AA-F89B-478C-B69C-9E10AA8BD7F3}"/>
              </a:ext>
            </a:extLst>
          </p:cNvPr>
          <p:cNvSpPr>
            <a:spLocks noGrp="1"/>
          </p:cNvSpPr>
          <p:nvPr>
            <p:ph idx="1"/>
          </p:nvPr>
        </p:nvSpPr>
        <p:spPr/>
        <p:txBody>
          <a:bodyPr/>
          <a:lstStyle/>
          <a:p>
            <a:r>
              <a:rPr lang="en-US" b="0" i="0" dirty="0">
                <a:effectLst/>
                <a:latin typeface="Open Sans" panose="020B0606030504020204" pitchFamily="34" charset="0"/>
              </a:rPr>
              <a:t>the Swachh Bharat Abhiyan </a:t>
            </a:r>
          </a:p>
          <a:p>
            <a:r>
              <a:rPr lang="en-US" b="0" i="0" dirty="0">
                <a:effectLst/>
                <a:latin typeface="Open Sans" panose="020B0606030504020204" pitchFamily="34" charset="0"/>
              </a:rPr>
              <a:t>the National Rural Drinking Water </a:t>
            </a:r>
            <a:r>
              <a:rPr lang="en-US" b="0" i="0" dirty="0" err="1">
                <a:effectLst/>
                <a:latin typeface="Open Sans" panose="020B0606030504020204" pitchFamily="34" charset="0"/>
              </a:rPr>
              <a:t>Programme</a:t>
            </a:r>
            <a:endParaRPr lang="en-US" b="0" i="0" dirty="0">
              <a:effectLst/>
              <a:latin typeface="Open Sans" panose="020B0606030504020204" pitchFamily="34" charset="0"/>
            </a:endParaRPr>
          </a:p>
          <a:p>
            <a:r>
              <a:rPr lang="en-US" b="0" i="0" dirty="0">
                <a:effectLst/>
                <a:latin typeface="Open Sans" panose="020B0606030504020204" pitchFamily="34" charset="0"/>
              </a:rPr>
              <a:t>Namami </a:t>
            </a:r>
            <a:r>
              <a:rPr lang="en-US" b="0" i="0" dirty="0" err="1">
                <a:effectLst/>
                <a:latin typeface="Open Sans" panose="020B0606030504020204" pitchFamily="34" charset="0"/>
              </a:rPr>
              <a:t>Gange</a:t>
            </a:r>
            <a:endParaRPr lang="en-US" b="0" i="0" dirty="0">
              <a:effectLst/>
              <a:latin typeface="Open Sans" panose="020B0606030504020204" pitchFamily="34" charset="0"/>
            </a:endParaRPr>
          </a:p>
          <a:p>
            <a:endParaRPr lang="en-US" dirty="0">
              <a:latin typeface="Open Sans" panose="020B0606030504020204" pitchFamily="34" charset="0"/>
            </a:endParaRPr>
          </a:p>
          <a:p>
            <a:pPr marL="0" indent="0" algn="ctr">
              <a:buNone/>
            </a:pPr>
            <a:r>
              <a:rPr lang="en-US" dirty="0">
                <a:latin typeface="Open Sans" panose="020B0606030504020204" pitchFamily="34" charset="0"/>
              </a:rPr>
              <a:t>7. Clean and Affordable Energy </a:t>
            </a:r>
          </a:p>
          <a:p>
            <a:r>
              <a:rPr lang="en-US" dirty="0">
                <a:latin typeface="Open Sans" panose="020B0606030504020204" pitchFamily="34" charset="0"/>
              </a:rPr>
              <a:t>National Solar Mission</a:t>
            </a:r>
            <a:endParaRPr lang="en-IN" dirty="0"/>
          </a:p>
        </p:txBody>
      </p:sp>
    </p:spTree>
    <p:extLst>
      <p:ext uri="{BB962C8B-B14F-4D97-AF65-F5344CB8AC3E}">
        <p14:creationId xmlns:p14="http://schemas.microsoft.com/office/powerpoint/2010/main" val="176586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0AA36-D0A3-4200-8ADC-0FCC05B19103}"/>
              </a:ext>
            </a:extLst>
          </p:cNvPr>
          <p:cNvSpPr>
            <a:spLocks noGrp="1"/>
          </p:cNvSpPr>
          <p:nvPr>
            <p:ph type="title"/>
          </p:nvPr>
        </p:nvSpPr>
        <p:spPr/>
        <p:txBody>
          <a:bodyPr/>
          <a:lstStyle/>
          <a:p>
            <a:pPr algn="ctr"/>
            <a:r>
              <a:rPr lang="en-IN" dirty="0"/>
              <a:t>8. Decent Work and Economic Growth</a:t>
            </a:r>
          </a:p>
        </p:txBody>
      </p:sp>
      <p:sp>
        <p:nvSpPr>
          <p:cNvPr id="3" name="Content Placeholder 2">
            <a:extLst>
              <a:ext uri="{FF2B5EF4-FFF2-40B4-BE49-F238E27FC236}">
                <a16:creationId xmlns:a16="http://schemas.microsoft.com/office/drawing/2014/main" id="{524F7AE0-66A9-4FE5-97DA-8C328A95DCB2}"/>
              </a:ext>
            </a:extLst>
          </p:cNvPr>
          <p:cNvSpPr>
            <a:spLocks noGrp="1"/>
          </p:cNvSpPr>
          <p:nvPr>
            <p:ph idx="1"/>
          </p:nvPr>
        </p:nvSpPr>
        <p:spPr/>
        <p:txBody>
          <a:bodyPr/>
          <a:lstStyle/>
          <a:p>
            <a:r>
              <a:rPr lang="en-US" b="0" i="0" dirty="0">
                <a:effectLst/>
              </a:rPr>
              <a:t>National Skill Development Mission</a:t>
            </a:r>
          </a:p>
          <a:p>
            <a:r>
              <a:rPr lang="en-US" b="0" i="0" dirty="0">
                <a:effectLst/>
              </a:rPr>
              <a:t>Deendayal Upadhyaya </a:t>
            </a:r>
            <a:r>
              <a:rPr lang="en-US" b="0" i="0" dirty="0" err="1">
                <a:effectLst/>
              </a:rPr>
              <a:t>Antyodaya</a:t>
            </a:r>
            <a:r>
              <a:rPr lang="en-US" b="0" i="0" dirty="0">
                <a:effectLst/>
              </a:rPr>
              <a:t> Yojana</a:t>
            </a:r>
          </a:p>
          <a:p>
            <a:r>
              <a:rPr lang="en-US" b="0" i="0" dirty="0">
                <a:effectLst/>
              </a:rPr>
              <a:t>Atal Innovation Mission</a:t>
            </a:r>
          </a:p>
          <a:p>
            <a:r>
              <a:rPr lang="en-US" b="0" i="0" dirty="0">
                <a:effectLst/>
              </a:rPr>
              <a:t>Mahatma Gandhi National Rural Employment Guarantee Scheme</a:t>
            </a:r>
            <a:endParaRPr lang="en-IN" dirty="0"/>
          </a:p>
        </p:txBody>
      </p:sp>
    </p:spTree>
    <p:extLst>
      <p:ext uri="{BB962C8B-B14F-4D97-AF65-F5344CB8AC3E}">
        <p14:creationId xmlns:p14="http://schemas.microsoft.com/office/powerpoint/2010/main" val="3717678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8A940-780D-401A-AEE6-4FBADC0772AF}"/>
              </a:ext>
            </a:extLst>
          </p:cNvPr>
          <p:cNvSpPr>
            <a:spLocks noGrp="1"/>
          </p:cNvSpPr>
          <p:nvPr>
            <p:ph type="title"/>
          </p:nvPr>
        </p:nvSpPr>
        <p:spPr/>
        <p:txBody>
          <a:bodyPr>
            <a:normAutofit/>
          </a:bodyPr>
          <a:lstStyle/>
          <a:p>
            <a:pPr algn="ctr"/>
            <a:r>
              <a:rPr lang="en-US" sz="3600" i="0" dirty="0">
                <a:solidFill>
                  <a:srgbClr val="000000"/>
                </a:solidFill>
                <a:effectLst/>
                <a:latin typeface="+mn-lt"/>
              </a:rPr>
              <a:t> 9: Industry, Innovation And Infrastructure</a:t>
            </a:r>
            <a:endParaRPr lang="en-IN" sz="3600" dirty="0">
              <a:latin typeface="+mn-lt"/>
            </a:endParaRPr>
          </a:p>
        </p:txBody>
      </p:sp>
      <p:sp>
        <p:nvSpPr>
          <p:cNvPr id="3" name="Content Placeholder 2">
            <a:extLst>
              <a:ext uri="{FF2B5EF4-FFF2-40B4-BE49-F238E27FC236}">
                <a16:creationId xmlns:a16="http://schemas.microsoft.com/office/drawing/2014/main" id="{71628123-0038-4AA3-8D39-4F3C6A75852F}"/>
              </a:ext>
            </a:extLst>
          </p:cNvPr>
          <p:cNvSpPr>
            <a:spLocks noGrp="1"/>
          </p:cNvSpPr>
          <p:nvPr>
            <p:ph idx="1"/>
          </p:nvPr>
        </p:nvSpPr>
        <p:spPr/>
        <p:txBody>
          <a:bodyPr/>
          <a:lstStyle/>
          <a:p>
            <a:r>
              <a:rPr lang="en-US" b="0" i="0" dirty="0">
                <a:effectLst/>
              </a:rPr>
              <a:t> Make in India </a:t>
            </a:r>
          </a:p>
          <a:p>
            <a:r>
              <a:rPr lang="en-US" b="0" i="0" dirty="0">
                <a:effectLst/>
              </a:rPr>
              <a:t>Start Up India </a:t>
            </a:r>
          </a:p>
          <a:p>
            <a:r>
              <a:rPr lang="en-US" b="0" i="0" dirty="0">
                <a:effectLst/>
              </a:rPr>
              <a:t>Pandit Deendayal Upadhyay </a:t>
            </a:r>
            <a:r>
              <a:rPr lang="en-US" b="0" i="0" dirty="0" err="1">
                <a:effectLst/>
              </a:rPr>
              <a:t>Shramev</a:t>
            </a:r>
            <a:r>
              <a:rPr lang="en-US" b="0" i="0" dirty="0">
                <a:effectLst/>
              </a:rPr>
              <a:t> Jayate </a:t>
            </a:r>
            <a:r>
              <a:rPr lang="en-US" b="0" i="0" dirty="0" err="1">
                <a:effectLst/>
              </a:rPr>
              <a:t>Karyakram</a:t>
            </a:r>
            <a:r>
              <a:rPr lang="en-US" b="0" i="0" dirty="0">
                <a:effectLst/>
              </a:rPr>
              <a:t> </a:t>
            </a:r>
            <a:endParaRPr lang="en-IN" dirty="0"/>
          </a:p>
        </p:txBody>
      </p:sp>
    </p:spTree>
    <p:extLst>
      <p:ext uri="{BB962C8B-B14F-4D97-AF65-F5344CB8AC3E}">
        <p14:creationId xmlns:p14="http://schemas.microsoft.com/office/powerpoint/2010/main" val="3752439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48777-AB0E-4F92-9B6F-414C9BD247B5}"/>
              </a:ext>
            </a:extLst>
          </p:cNvPr>
          <p:cNvSpPr>
            <a:spLocks noGrp="1"/>
          </p:cNvSpPr>
          <p:nvPr>
            <p:ph type="title"/>
          </p:nvPr>
        </p:nvSpPr>
        <p:spPr/>
        <p:txBody>
          <a:bodyPr/>
          <a:lstStyle/>
          <a:p>
            <a:pPr algn="ctr"/>
            <a:r>
              <a:rPr lang="en-IN" dirty="0"/>
              <a:t>10. Reduced Inequalities</a:t>
            </a:r>
          </a:p>
        </p:txBody>
      </p:sp>
      <p:sp>
        <p:nvSpPr>
          <p:cNvPr id="3" name="Content Placeholder 2">
            <a:extLst>
              <a:ext uri="{FF2B5EF4-FFF2-40B4-BE49-F238E27FC236}">
                <a16:creationId xmlns:a16="http://schemas.microsoft.com/office/drawing/2014/main" id="{C56C681C-8F2D-4AE6-8433-D9947B8B1270}"/>
              </a:ext>
            </a:extLst>
          </p:cNvPr>
          <p:cNvSpPr>
            <a:spLocks noGrp="1"/>
          </p:cNvSpPr>
          <p:nvPr>
            <p:ph idx="1"/>
          </p:nvPr>
        </p:nvSpPr>
        <p:spPr>
          <a:xfrm>
            <a:off x="838200" y="1825625"/>
            <a:ext cx="10515600" cy="4965792"/>
          </a:xfrm>
        </p:spPr>
        <p:txBody>
          <a:bodyPr>
            <a:normAutofit/>
          </a:bodyPr>
          <a:lstStyle/>
          <a:p>
            <a:r>
              <a:rPr lang="en-US" b="0" i="0" dirty="0">
                <a:effectLst/>
                <a:latin typeface="Open Sans" panose="020B0606030504020204" pitchFamily="34" charset="0"/>
              </a:rPr>
              <a:t>Jan Dhan-Aadhaar-Mobile </a:t>
            </a:r>
            <a:r>
              <a:rPr lang="en-US" b="0" i="0" dirty="0" err="1">
                <a:effectLst/>
                <a:latin typeface="Open Sans" panose="020B0606030504020204" pitchFamily="34" charset="0"/>
              </a:rPr>
              <a:t>programmes</a:t>
            </a:r>
            <a:r>
              <a:rPr lang="en-US" b="0" i="0" dirty="0">
                <a:effectLst/>
                <a:latin typeface="Open Sans" panose="020B0606030504020204" pitchFamily="34" charset="0"/>
              </a:rPr>
              <a:t> are aimed at a comprehensive strategy of inclusion, financial empowerment and social security.</a:t>
            </a:r>
          </a:p>
          <a:p>
            <a:pPr marL="0" indent="0">
              <a:buNone/>
            </a:pPr>
            <a:endParaRPr lang="en-US" dirty="0">
              <a:latin typeface="Open Sans" panose="020B0606030504020204" pitchFamily="34" charset="0"/>
            </a:endParaRPr>
          </a:p>
          <a:p>
            <a:pPr marL="0" indent="0" algn="ctr">
              <a:buNone/>
            </a:pPr>
            <a:r>
              <a:rPr lang="en-US" dirty="0">
                <a:latin typeface="Open Sans" panose="020B0606030504020204" pitchFamily="34" charset="0"/>
              </a:rPr>
              <a:t>11. Sustainable Cities and Communities </a:t>
            </a:r>
          </a:p>
          <a:p>
            <a:r>
              <a:rPr lang="en-US" b="0" i="0" dirty="0">
                <a:effectLst/>
                <a:latin typeface="Open Sans" panose="020B0606030504020204" pitchFamily="34" charset="0"/>
              </a:rPr>
              <a:t>The Government of India’s Smart Cities Mission,</a:t>
            </a:r>
          </a:p>
          <a:p>
            <a:r>
              <a:rPr lang="en-US" b="0" i="0" dirty="0">
                <a:effectLst/>
                <a:latin typeface="Open Sans" panose="020B0606030504020204" pitchFamily="34" charset="0"/>
              </a:rPr>
              <a:t>the Jawaharlal Nehru National Urban Renewal Mission,</a:t>
            </a:r>
          </a:p>
          <a:p>
            <a:r>
              <a:rPr lang="en-US" b="0" i="0" dirty="0">
                <a:effectLst/>
                <a:latin typeface="Open Sans" panose="020B0606030504020204" pitchFamily="34" charset="0"/>
              </a:rPr>
              <a:t>the Atal Mission for Rejuvenation and Urban Transformation(AMRUT)</a:t>
            </a:r>
          </a:p>
          <a:p>
            <a:r>
              <a:rPr lang="en-US" dirty="0">
                <a:latin typeface="Open Sans" panose="020B0606030504020204" pitchFamily="34" charset="0"/>
              </a:rPr>
              <a:t>PM </a:t>
            </a:r>
            <a:r>
              <a:rPr lang="en-US" dirty="0" err="1">
                <a:latin typeface="Open Sans" panose="020B0606030504020204" pitchFamily="34" charset="0"/>
              </a:rPr>
              <a:t>Awaas</a:t>
            </a:r>
            <a:r>
              <a:rPr lang="en-US" dirty="0">
                <a:latin typeface="Open Sans" panose="020B0606030504020204" pitchFamily="34" charset="0"/>
              </a:rPr>
              <a:t> </a:t>
            </a:r>
            <a:r>
              <a:rPr lang="en-US" dirty="0" err="1">
                <a:latin typeface="Open Sans" panose="020B0606030504020204" pitchFamily="34" charset="0"/>
              </a:rPr>
              <a:t>Yojna</a:t>
            </a:r>
            <a:endParaRPr lang="en-US" b="0" i="0" dirty="0">
              <a:effectLst/>
              <a:latin typeface="Open Sans" panose="020B0606030504020204" pitchFamily="34" charset="0"/>
            </a:endParaRPr>
          </a:p>
          <a:p>
            <a:endParaRPr lang="en-IN" dirty="0"/>
          </a:p>
        </p:txBody>
      </p:sp>
    </p:spTree>
    <p:extLst>
      <p:ext uri="{BB962C8B-B14F-4D97-AF65-F5344CB8AC3E}">
        <p14:creationId xmlns:p14="http://schemas.microsoft.com/office/powerpoint/2010/main" val="4229639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5F2F1-8BD6-47F4-B5A9-5A7631DA6905}"/>
              </a:ext>
            </a:extLst>
          </p:cNvPr>
          <p:cNvSpPr>
            <a:spLocks noGrp="1"/>
          </p:cNvSpPr>
          <p:nvPr>
            <p:ph type="title"/>
          </p:nvPr>
        </p:nvSpPr>
        <p:spPr/>
        <p:txBody>
          <a:bodyPr/>
          <a:lstStyle/>
          <a:p>
            <a:pPr algn="ctr"/>
            <a:r>
              <a:rPr lang="en-IN" dirty="0">
                <a:latin typeface="+mn-lt"/>
              </a:rPr>
              <a:t>12. </a:t>
            </a:r>
            <a:r>
              <a:rPr lang="en-IN" i="0" dirty="0">
                <a:solidFill>
                  <a:srgbClr val="000000"/>
                </a:solidFill>
                <a:effectLst/>
                <a:latin typeface="+mn-lt"/>
              </a:rPr>
              <a:t> Sustainable Consumption And Production</a:t>
            </a:r>
            <a:endParaRPr lang="en-IN" dirty="0">
              <a:latin typeface="+mn-lt"/>
            </a:endParaRPr>
          </a:p>
        </p:txBody>
      </p:sp>
      <p:sp>
        <p:nvSpPr>
          <p:cNvPr id="3" name="Content Placeholder 2">
            <a:extLst>
              <a:ext uri="{FF2B5EF4-FFF2-40B4-BE49-F238E27FC236}">
                <a16:creationId xmlns:a16="http://schemas.microsoft.com/office/drawing/2014/main" id="{3C83E217-12C7-479E-BA05-43B6A36C1353}"/>
              </a:ext>
            </a:extLst>
          </p:cNvPr>
          <p:cNvSpPr>
            <a:spLocks noGrp="1"/>
          </p:cNvSpPr>
          <p:nvPr>
            <p:ph idx="1"/>
          </p:nvPr>
        </p:nvSpPr>
        <p:spPr/>
        <p:txBody>
          <a:bodyPr/>
          <a:lstStyle/>
          <a:p>
            <a:r>
              <a:rPr lang="en-US" b="0" i="0" dirty="0">
                <a:effectLst/>
                <a:latin typeface="Open Sans" panose="020B0606030504020204" pitchFamily="34" charset="0"/>
              </a:rPr>
              <a:t>The National Policy on Biofuels </a:t>
            </a:r>
          </a:p>
          <a:p>
            <a:r>
              <a:rPr lang="en-US" b="0" i="0" dirty="0">
                <a:effectLst/>
                <a:latin typeface="Open Sans" panose="020B0606030504020204" pitchFamily="34" charset="0"/>
              </a:rPr>
              <a:t>the National Clean Energy Fund</a:t>
            </a:r>
          </a:p>
          <a:p>
            <a:endParaRPr lang="en-US" dirty="0">
              <a:latin typeface="Open Sans" panose="020B0606030504020204" pitchFamily="34" charset="0"/>
            </a:endParaRPr>
          </a:p>
          <a:p>
            <a:pPr marL="0" indent="0" algn="ctr">
              <a:buNone/>
            </a:pPr>
            <a:r>
              <a:rPr lang="en-US" sz="4000" dirty="0"/>
              <a:t>13. </a:t>
            </a:r>
            <a:r>
              <a:rPr lang="en-IN" sz="4000" i="0" dirty="0">
                <a:effectLst/>
              </a:rPr>
              <a:t>Climate Action</a:t>
            </a:r>
          </a:p>
          <a:p>
            <a:r>
              <a:rPr lang="en-US" sz="2800" b="0" i="0" dirty="0">
                <a:effectLst/>
                <a:latin typeface="Open Sans" panose="020B0606030504020204" pitchFamily="34" charset="0"/>
              </a:rPr>
              <a:t> National Action Plan on Climate Change </a:t>
            </a:r>
          </a:p>
          <a:p>
            <a:r>
              <a:rPr lang="en-US" sz="2800" b="0" i="0" dirty="0">
                <a:effectLst/>
                <a:latin typeface="Open Sans" panose="020B0606030504020204" pitchFamily="34" charset="0"/>
              </a:rPr>
              <a:t>National Mission for Green India.</a:t>
            </a:r>
            <a:endParaRPr lang="en-IN" sz="4000" i="0" dirty="0">
              <a:effectLst/>
            </a:endParaRPr>
          </a:p>
        </p:txBody>
      </p:sp>
    </p:spTree>
    <p:extLst>
      <p:ext uri="{BB962C8B-B14F-4D97-AF65-F5344CB8AC3E}">
        <p14:creationId xmlns:p14="http://schemas.microsoft.com/office/powerpoint/2010/main" val="20736008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2293</TotalTime>
  <Words>662</Words>
  <Application>Microsoft Office PowerPoint</Application>
  <PresentationFormat>Widescreen</PresentationFormat>
  <Paragraphs>70</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-apple-system</vt:lpstr>
      <vt:lpstr>Arial</vt:lpstr>
      <vt:lpstr>Calibri</vt:lpstr>
      <vt:lpstr>Calibri Light</vt:lpstr>
      <vt:lpstr>Open Sans</vt:lpstr>
      <vt:lpstr>Office Theme</vt:lpstr>
      <vt:lpstr>1. No Poverty </vt:lpstr>
      <vt:lpstr>2. Zero Hunger</vt:lpstr>
      <vt:lpstr>PowerPoint Presentation</vt:lpstr>
      <vt:lpstr>3. Good Health and Well-being</vt:lpstr>
      <vt:lpstr>6. Clean Water and Sanitation</vt:lpstr>
      <vt:lpstr>8. Decent Work and Economic Growth</vt:lpstr>
      <vt:lpstr> 9: Industry, Innovation And Infrastructure</vt:lpstr>
      <vt:lpstr>10. Reduced Inequalities</vt:lpstr>
      <vt:lpstr>12.  Sustainable Consumption And Production</vt:lpstr>
      <vt:lpstr>14. Life Below Water</vt:lpstr>
      <vt:lpstr>16. Peace, Justice And Strong Institutions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Ramaa Naniwadekar</dc:creator>
  <cp:lastModifiedBy>Ramaa Naniwadekar</cp:lastModifiedBy>
  <cp:revision>17</cp:revision>
  <dcterms:created xsi:type="dcterms:W3CDTF">2021-07-05T18:12:49Z</dcterms:created>
  <dcterms:modified xsi:type="dcterms:W3CDTF">2021-07-09T08:16:39Z</dcterms:modified>
</cp:coreProperties>
</file>