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3"/>
  </p:notesMasterIdLst>
  <p:handoutMasterIdLst>
    <p:handoutMasterId r:id="rId114"/>
  </p:handoutMasterIdLst>
  <p:sldIdLst>
    <p:sldId id="256" r:id="rId2"/>
    <p:sldId id="351" r:id="rId3"/>
    <p:sldId id="352" r:id="rId4"/>
    <p:sldId id="353" r:id="rId5"/>
    <p:sldId id="257" r:id="rId6"/>
    <p:sldId id="363" r:id="rId7"/>
    <p:sldId id="364" r:id="rId8"/>
    <p:sldId id="365" r:id="rId9"/>
    <p:sldId id="258" r:id="rId10"/>
    <p:sldId id="355" r:id="rId11"/>
    <p:sldId id="356" r:id="rId12"/>
    <p:sldId id="357" r:id="rId13"/>
    <p:sldId id="259" r:id="rId14"/>
    <p:sldId id="260" r:id="rId15"/>
    <p:sldId id="358" r:id="rId16"/>
    <p:sldId id="359" r:id="rId17"/>
    <p:sldId id="368" r:id="rId18"/>
    <p:sldId id="369" r:id="rId19"/>
    <p:sldId id="373" r:id="rId20"/>
    <p:sldId id="372" r:id="rId21"/>
    <p:sldId id="360" r:id="rId22"/>
    <p:sldId id="377" r:id="rId23"/>
    <p:sldId id="378" r:id="rId24"/>
    <p:sldId id="405" r:id="rId25"/>
    <p:sldId id="381" r:id="rId26"/>
    <p:sldId id="379" r:id="rId27"/>
    <p:sldId id="380" r:id="rId28"/>
    <p:sldId id="268" r:id="rId29"/>
    <p:sldId id="384" r:id="rId30"/>
    <p:sldId id="383" r:id="rId31"/>
    <p:sldId id="459" r:id="rId32"/>
    <p:sldId id="453" r:id="rId33"/>
    <p:sldId id="454" r:id="rId34"/>
    <p:sldId id="455" r:id="rId35"/>
    <p:sldId id="401" r:id="rId36"/>
    <p:sldId id="382" r:id="rId37"/>
    <p:sldId id="460" r:id="rId38"/>
    <p:sldId id="462" r:id="rId39"/>
    <p:sldId id="463" r:id="rId40"/>
    <p:sldId id="464" r:id="rId41"/>
    <p:sldId id="461" r:id="rId42"/>
    <p:sldId id="456" r:id="rId43"/>
    <p:sldId id="457" r:id="rId44"/>
    <p:sldId id="458" r:id="rId45"/>
    <p:sldId id="465" r:id="rId46"/>
    <p:sldId id="466" r:id="rId47"/>
    <p:sldId id="385" r:id="rId48"/>
    <p:sldId id="387" r:id="rId49"/>
    <p:sldId id="388" r:id="rId50"/>
    <p:sldId id="389" r:id="rId51"/>
    <p:sldId id="390" r:id="rId52"/>
    <p:sldId id="391" r:id="rId53"/>
    <p:sldId id="392" r:id="rId54"/>
    <p:sldId id="393" r:id="rId55"/>
    <p:sldId id="403" r:id="rId56"/>
    <p:sldId id="404" r:id="rId57"/>
    <p:sldId id="402" r:id="rId58"/>
    <p:sldId id="398" r:id="rId59"/>
    <p:sldId id="399" r:id="rId60"/>
    <p:sldId id="395" r:id="rId61"/>
    <p:sldId id="400" r:id="rId62"/>
    <p:sldId id="406" r:id="rId63"/>
    <p:sldId id="407" r:id="rId64"/>
    <p:sldId id="408" r:id="rId65"/>
    <p:sldId id="409" r:id="rId66"/>
    <p:sldId id="410" r:id="rId67"/>
    <p:sldId id="411" r:id="rId68"/>
    <p:sldId id="412" r:id="rId69"/>
    <p:sldId id="414" r:id="rId70"/>
    <p:sldId id="417" r:id="rId71"/>
    <p:sldId id="416" r:id="rId72"/>
    <p:sldId id="421" r:id="rId73"/>
    <p:sldId id="418" r:id="rId74"/>
    <p:sldId id="422" r:id="rId75"/>
    <p:sldId id="419" r:id="rId76"/>
    <p:sldId id="420" r:id="rId77"/>
    <p:sldId id="415" r:id="rId78"/>
    <p:sldId id="423" r:id="rId79"/>
    <p:sldId id="424" r:id="rId80"/>
    <p:sldId id="425" r:id="rId81"/>
    <p:sldId id="426" r:id="rId82"/>
    <p:sldId id="427" r:id="rId83"/>
    <p:sldId id="429" r:id="rId84"/>
    <p:sldId id="431" r:id="rId85"/>
    <p:sldId id="430" r:id="rId86"/>
    <p:sldId id="432" r:id="rId87"/>
    <p:sldId id="433" r:id="rId88"/>
    <p:sldId id="434" r:id="rId89"/>
    <p:sldId id="435" r:id="rId90"/>
    <p:sldId id="438" r:id="rId91"/>
    <p:sldId id="436" r:id="rId92"/>
    <p:sldId id="437" r:id="rId93"/>
    <p:sldId id="439" r:id="rId94"/>
    <p:sldId id="440" r:id="rId95"/>
    <p:sldId id="441" r:id="rId96"/>
    <p:sldId id="442" r:id="rId97"/>
    <p:sldId id="274" r:id="rId98"/>
    <p:sldId id="275" r:id="rId99"/>
    <p:sldId id="276" r:id="rId100"/>
    <p:sldId id="443" r:id="rId101"/>
    <p:sldId id="467" r:id="rId102"/>
    <p:sldId id="444" r:id="rId103"/>
    <p:sldId id="452" r:id="rId104"/>
    <p:sldId id="445" r:id="rId105"/>
    <p:sldId id="446" r:id="rId106"/>
    <p:sldId id="447" r:id="rId107"/>
    <p:sldId id="448" r:id="rId108"/>
    <p:sldId id="449" r:id="rId109"/>
    <p:sldId id="450" r:id="rId110"/>
    <p:sldId id="451" r:id="rId111"/>
    <p:sldId id="468" r:id="rId112"/>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2241" autoAdjust="0"/>
  </p:normalViewPr>
  <p:slideViewPr>
    <p:cSldViewPr>
      <p:cViewPr varScale="1">
        <p:scale>
          <a:sx n="50" d="100"/>
          <a:sy n="50" d="100"/>
        </p:scale>
        <p:origin x="1279" y="21"/>
      </p:cViewPr>
      <p:guideLst>
        <p:guide orient="horz" pos="2880"/>
        <p:guide pos="2160"/>
      </p:guideLst>
    </p:cSldViewPr>
  </p:slideViewPr>
  <p:outlineViewPr>
    <p:cViewPr>
      <p:scale>
        <a:sx n="33" d="100"/>
        <a:sy n="33" d="100"/>
      </p:scale>
      <p:origin x="0" y="-9233"/>
    </p:cViewPr>
  </p:outlineViewPr>
  <p:notesTextViewPr>
    <p:cViewPr>
      <p:scale>
        <a:sx n="100" d="100"/>
        <a:sy n="100" d="100"/>
      </p:scale>
      <p:origin x="0" y="0"/>
    </p:cViewPr>
  </p:notesTextViewPr>
  <p:sorterViewPr>
    <p:cViewPr>
      <p:scale>
        <a:sx n="100" d="100"/>
        <a:sy n="100" d="100"/>
      </p:scale>
      <p:origin x="0" y="-33696"/>
    </p:cViewPr>
  </p:sorterViewPr>
  <p:notesViewPr>
    <p:cSldViewPr>
      <p:cViewPr varScale="1">
        <p:scale>
          <a:sx n="54" d="100"/>
          <a:sy n="54" d="100"/>
        </p:scale>
        <p:origin x="1697"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118"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CFBF5C-FEFB-43E7-AE71-470176D72AF5}"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IN"/>
        </a:p>
      </dgm:t>
    </dgm:pt>
    <dgm:pt modelId="{A5C8F548-87DE-40BB-A3C3-2F066B8E48E6}">
      <dgm:prSet phldrT="[Text]"/>
      <dgm:spPr/>
      <dgm:t>
        <a:bodyPr/>
        <a:lstStyle/>
        <a:p>
          <a:r>
            <a:rPr lang="en-IN" b="1" dirty="0">
              <a:solidFill>
                <a:schemeClr val="tx1"/>
              </a:solidFill>
            </a:rPr>
            <a:t>Creating Time / Place / Ownership </a:t>
          </a:r>
          <a:r>
            <a:rPr lang="en-IN" b="1" dirty="0" err="1">
              <a:solidFill>
                <a:schemeClr val="tx1"/>
              </a:solidFill>
            </a:rPr>
            <a:t>Utiity</a:t>
          </a:r>
          <a:endParaRPr lang="en-IN" b="1" dirty="0">
            <a:solidFill>
              <a:schemeClr val="tx1"/>
            </a:solidFill>
          </a:endParaRPr>
        </a:p>
      </dgm:t>
    </dgm:pt>
    <dgm:pt modelId="{CCD74B02-3A18-4F19-BD5D-A603DDCDF658}" type="parTrans" cxnId="{A90C5771-DBDD-449C-B431-0B51CA1951C6}">
      <dgm:prSet/>
      <dgm:spPr/>
      <dgm:t>
        <a:bodyPr/>
        <a:lstStyle/>
        <a:p>
          <a:endParaRPr lang="en-IN"/>
        </a:p>
      </dgm:t>
    </dgm:pt>
    <dgm:pt modelId="{02FEF245-6999-44CB-8D4E-3FDBFF9012C5}" type="sibTrans" cxnId="{A90C5771-DBDD-449C-B431-0B51CA1951C6}">
      <dgm:prSet/>
      <dgm:spPr/>
      <dgm:t>
        <a:bodyPr/>
        <a:lstStyle/>
        <a:p>
          <a:endParaRPr lang="en-IN"/>
        </a:p>
      </dgm:t>
    </dgm:pt>
    <dgm:pt modelId="{A694DA9F-545A-4D7E-AAB1-B1D31A170522}">
      <dgm:prSet phldrT="[Text]"/>
      <dgm:spPr/>
      <dgm:t>
        <a:bodyPr/>
        <a:lstStyle/>
        <a:p>
          <a:r>
            <a:rPr lang="en-IN" b="1" dirty="0"/>
            <a:t>Offer a variety of Services like Grading / Sorting / free home delivery</a:t>
          </a:r>
        </a:p>
      </dgm:t>
    </dgm:pt>
    <dgm:pt modelId="{E4751FFE-0A77-4251-B62C-84E06D651349}" type="parTrans" cxnId="{C1639455-1C0A-49DF-9A76-8D54722BC90F}">
      <dgm:prSet/>
      <dgm:spPr/>
      <dgm:t>
        <a:bodyPr/>
        <a:lstStyle/>
        <a:p>
          <a:endParaRPr lang="en-IN"/>
        </a:p>
      </dgm:t>
    </dgm:pt>
    <dgm:pt modelId="{C99E7A54-FAB3-402B-8F5D-A415155045F9}" type="sibTrans" cxnId="{C1639455-1C0A-49DF-9A76-8D54722BC90F}">
      <dgm:prSet/>
      <dgm:spPr/>
      <dgm:t>
        <a:bodyPr/>
        <a:lstStyle/>
        <a:p>
          <a:endParaRPr lang="en-IN"/>
        </a:p>
      </dgm:t>
    </dgm:pt>
    <dgm:pt modelId="{FC237C58-8943-4372-A032-0B9F56AF9B22}">
      <dgm:prSet phldrT="[Text]"/>
      <dgm:spPr/>
      <dgm:t>
        <a:bodyPr/>
        <a:lstStyle/>
        <a:p>
          <a:r>
            <a:rPr lang="en-IN" b="1" dirty="0">
              <a:solidFill>
                <a:schemeClr val="tx1"/>
              </a:solidFill>
            </a:rPr>
            <a:t>Breaking Bulk</a:t>
          </a:r>
        </a:p>
      </dgm:t>
    </dgm:pt>
    <dgm:pt modelId="{2D2F341F-F64D-4D00-8A1C-EB0CCE57083C}" type="parTrans" cxnId="{55BFE4E6-10E9-4597-A186-365B95D08498}">
      <dgm:prSet/>
      <dgm:spPr/>
      <dgm:t>
        <a:bodyPr/>
        <a:lstStyle/>
        <a:p>
          <a:endParaRPr lang="en-IN"/>
        </a:p>
      </dgm:t>
    </dgm:pt>
    <dgm:pt modelId="{35A5019F-E3AA-4416-BA54-53DF3DDF0893}" type="sibTrans" cxnId="{55BFE4E6-10E9-4597-A186-365B95D08498}">
      <dgm:prSet/>
      <dgm:spPr/>
      <dgm:t>
        <a:bodyPr/>
        <a:lstStyle/>
        <a:p>
          <a:endParaRPr lang="en-IN" b="0"/>
        </a:p>
      </dgm:t>
    </dgm:pt>
    <dgm:pt modelId="{DCAB0A4B-A46E-49E6-8EA0-7E5334B0027C}">
      <dgm:prSet phldrT="[Text]"/>
      <dgm:spPr/>
      <dgm:t>
        <a:bodyPr/>
        <a:lstStyle/>
        <a:p>
          <a:r>
            <a:rPr lang="en-IN" b="1" dirty="0" err="1"/>
            <a:t>Folllow</a:t>
          </a:r>
          <a:r>
            <a:rPr lang="en-IN" b="1" dirty="0"/>
            <a:t>-up on Complaints</a:t>
          </a:r>
        </a:p>
      </dgm:t>
    </dgm:pt>
    <dgm:pt modelId="{2CAC2972-BED7-440B-803A-067F9F3180A4}" type="parTrans" cxnId="{61F8F6CA-BB83-4DC5-A03D-AC843341F574}">
      <dgm:prSet/>
      <dgm:spPr/>
      <dgm:t>
        <a:bodyPr/>
        <a:lstStyle/>
        <a:p>
          <a:endParaRPr lang="en-IN"/>
        </a:p>
      </dgm:t>
    </dgm:pt>
    <dgm:pt modelId="{B23930BD-8AAF-40BC-97FE-F6C0DCD4A2DA}" type="sibTrans" cxnId="{61F8F6CA-BB83-4DC5-A03D-AC843341F574}">
      <dgm:prSet/>
      <dgm:spPr/>
      <dgm:t>
        <a:bodyPr/>
        <a:lstStyle/>
        <a:p>
          <a:endParaRPr lang="en-IN"/>
        </a:p>
      </dgm:t>
    </dgm:pt>
    <dgm:pt modelId="{1AFF26B5-F65F-46AF-8110-1B5906AD7A1D}">
      <dgm:prSet phldrT="[Text]"/>
      <dgm:spPr/>
      <dgm:t>
        <a:bodyPr/>
        <a:lstStyle/>
        <a:p>
          <a:r>
            <a:rPr lang="en-IN" b="1" dirty="0">
              <a:solidFill>
                <a:schemeClr val="tx1"/>
              </a:solidFill>
            </a:rPr>
            <a:t>Give Information about product to Customers</a:t>
          </a:r>
        </a:p>
      </dgm:t>
    </dgm:pt>
    <dgm:pt modelId="{4ED6449D-8E99-4BCF-A71B-9A3DEE76B0C8}" type="parTrans" cxnId="{D5FA516D-9206-43A9-92A8-E27E5D0C92E3}">
      <dgm:prSet/>
      <dgm:spPr/>
      <dgm:t>
        <a:bodyPr/>
        <a:lstStyle/>
        <a:p>
          <a:endParaRPr lang="en-IN"/>
        </a:p>
      </dgm:t>
    </dgm:pt>
    <dgm:pt modelId="{BD3FF9F3-C5EC-4D86-A123-B57613B7A65F}" type="sibTrans" cxnId="{D5FA516D-9206-43A9-92A8-E27E5D0C92E3}">
      <dgm:prSet/>
      <dgm:spPr/>
      <dgm:t>
        <a:bodyPr/>
        <a:lstStyle/>
        <a:p>
          <a:endParaRPr lang="en-IN"/>
        </a:p>
      </dgm:t>
    </dgm:pt>
    <dgm:pt modelId="{792130A7-54C1-4576-A1EA-A739627200DF}">
      <dgm:prSet phldrT="[Text]"/>
      <dgm:spPr/>
      <dgm:t>
        <a:bodyPr/>
        <a:lstStyle/>
        <a:p>
          <a:r>
            <a:rPr lang="en-IN" b="1" dirty="0"/>
            <a:t>Give credit for payment</a:t>
          </a:r>
        </a:p>
      </dgm:t>
    </dgm:pt>
    <dgm:pt modelId="{107941D4-A7F2-42DC-ACFE-4C2EAE3BD4ED}" type="parTrans" cxnId="{6FE4E718-FA87-4B73-AE3B-BE45EF439027}">
      <dgm:prSet/>
      <dgm:spPr/>
      <dgm:t>
        <a:bodyPr/>
        <a:lstStyle/>
        <a:p>
          <a:endParaRPr lang="en-IN"/>
        </a:p>
      </dgm:t>
    </dgm:pt>
    <dgm:pt modelId="{F7DC495D-6DAE-43FF-84F4-596A7FF69EC8}" type="sibTrans" cxnId="{6FE4E718-FA87-4B73-AE3B-BE45EF439027}">
      <dgm:prSet/>
      <dgm:spPr/>
      <dgm:t>
        <a:bodyPr/>
        <a:lstStyle/>
        <a:p>
          <a:endParaRPr lang="en-IN"/>
        </a:p>
      </dgm:t>
    </dgm:pt>
    <dgm:pt modelId="{C8C2861A-4BFD-45C7-ADA4-1C37468E1EED}" type="pres">
      <dgm:prSet presAssocID="{A6CFBF5C-FEFB-43E7-AE71-470176D72AF5}" presName="Name0" presStyleCnt="0">
        <dgm:presLayoutVars>
          <dgm:chMax/>
          <dgm:chPref/>
          <dgm:dir/>
          <dgm:animLvl val="lvl"/>
        </dgm:presLayoutVars>
      </dgm:prSet>
      <dgm:spPr/>
    </dgm:pt>
    <dgm:pt modelId="{51568B65-EE3F-4E8A-B70B-34610F7551DC}" type="pres">
      <dgm:prSet presAssocID="{A5C8F548-87DE-40BB-A3C3-2F066B8E48E6}" presName="composite" presStyleCnt="0"/>
      <dgm:spPr/>
    </dgm:pt>
    <dgm:pt modelId="{B1B1F04A-0482-4BE0-A032-535E9413D761}" type="pres">
      <dgm:prSet presAssocID="{A5C8F548-87DE-40BB-A3C3-2F066B8E48E6}" presName="Parent1" presStyleLbl="node1" presStyleIdx="0" presStyleCnt="6">
        <dgm:presLayoutVars>
          <dgm:chMax val="1"/>
          <dgm:chPref val="1"/>
          <dgm:bulletEnabled val="1"/>
        </dgm:presLayoutVars>
      </dgm:prSet>
      <dgm:spPr/>
    </dgm:pt>
    <dgm:pt modelId="{700B1860-C418-45AA-B3F9-C5FB3497A206}" type="pres">
      <dgm:prSet presAssocID="{A5C8F548-87DE-40BB-A3C3-2F066B8E48E6}" presName="Childtext1" presStyleLbl="revTx" presStyleIdx="0" presStyleCnt="3">
        <dgm:presLayoutVars>
          <dgm:chMax val="0"/>
          <dgm:chPref val="0"/>
          <dgm:bulletEnabled val="1"/>
        </dgm:presLayoutVars>
      </dgm:prSet>
      <dgm:spPr/>
    </dgm:pt>
    <dgm:pt modelId="{19A17974-B9FE-43A6-BAFC-1B925D49248C}" type="pres">
      <dgm:prSet presAssocID="{A5C8F548-87DE-40BB-A3C3-2F066B8E48E6}" presName="BalanceSpacing" presStyleCnt="0"/>
      <dgm:spPr/>
    </dgm:pt>
    <dgm:pt modelId="{BDF36B1E-2897-47BA-9E82-B69B89C5619E}" type="pres">
      <dgm:prSet presAssocID="{A5C8F548-87DE-40BB-A3C3-2F066B8E48E6}" presName="BalanceSpacing1" presStyleCnt="0"/>
      <dgm:spPr/>
    </dgm:pt>
    <dgm:pt modelId="{A1DE01A9-F068-49EF-91F5-38F74A2307AA}" type="pres">
      <dgm:prSet presAssocID="{02FEF245-6999-44CB-8D4E-3FDBFF9012C5}" presName="Accent1Text" presStyleLbl="node1" presStyleIdx="1" presStyleCnt="6"/>
      <dgm:spPr/>
    </dgm:pt>
    <dgm:pt modelId="{92C92A8D-9C94-4DA1-9AB5-C7491D1FF363}" type="pres">
      <dgm:prSet presAssocID="{02FEF245-6999-44CB-8D4E-3FDBFF9012C5}" presName="spaceBetweenRectangles" presStyleCnt="0"/>
      <dgm:spPr/>
    </dgm:pt>
    <dgm:pt modelId="{519474D6-4809-4BDC-83B2-3A9891ECD312}" type="pres">
      <dgm:prSet presAssocID="{FC237C58-8943-4372-A032-0B9F56AF9B22}" presName="composite" presStyleCnt="0"/>
      <dgm:spPr/>
    </dgm:pt>
    <dgm:pt modelId="{BDD2EDE4-D2CC-469A-B853-A396F12FB3DE}" type="pres">
      <dgm:prSet presAssocID="{FC237C58-8943-4372-A032-0B9F56AF9B22}" presName="Parent1" presStyleLbl="node1" presStyleIdx="2" presStyleCnt="6">
        <dgm:presLayoutVars>
          <dgm:chMax val="1"/>
          <dgm:chPref val="1"/>
          <dgm:bulletEnabled val="1"/>
        </dgm:presLayoutVars>
      </dgm:prSet>
      <dgm:spPr/>
    </dgm:pt>
    <dgm:pt modelId="{9D088748-D1E7-4C67-BCB2-1ED325B2BABC}" type="pres">
      <dgm:prSet presAssocID="{FC237C58-8943-4372-A032-0B9F56AF9B22}" presName="Childtext1" presStyleLbl="revTx" presStyleIdx="1" presStyleCnt="3">
        <dgm:presLayoutVars>
          <dgm:chMax val="0"/>
          <dgm:chPref val="0"/>
          <dgm:bulletEnabled val="1"/>
        </dgm:presLayoutVars>
      </dgm:prSet>
      <dgm:spPr/>
    </dgm:pt>
    <dgm:pt modelId="{14685E1B-A1B3-4F70-BB56-98B3D4ABC6B2}" type="pres">
      <dgm:prSet presAssocID="{FC237C58-8943-4372-A032-0B9F56AF9B22}" presName="BalanceSpacing" presStyleCnt="0"/>
      <dgm:spPr/>
    </dgm:pt>
    <dgm:pt modelId="{8AD7E5A7-7710-4BBE-B556-17C22D7A7760}" type="pres">
      <dgm:prSet presAssocID="{FC237C58-8943-4372-A032-0B9F56AF9B22}" presName="BalanceSpacing1" presStyleCnt="0"/>
      <dgm:spPr/>
    </dgm:pt>
    <dgm:pt modelId="{A8F38BFA-811E-4EC2-9B45-094B9E9DB5E2}" type="pres">
      <dgm:prSet presAssocID="{35A5019F-E3AA-4416-BA54-53DF3DDF0893}" presName="Accent1Text" presStyleLbl="node1" presStyleIdx="3" presStyleCnt="6"/>
      <dgm:spPr/>
    </dgm:pt>
    <dgm:pt modelId="{D268508C-3D06-44CA-9AA8-7B29CF3CDC67}" type="pres">
      <dgm:prSet presAssocID="{35A5019F-E3AA-4416-BA54-53DF3DDF0893}" presName="spaceBetweenRectangles" presStyleCnt="0"/>
      <dgm:spPr/>
    </dgm:pt>
    <dgm:pt modelId="{7744E4D2-9BB6-448A-AC82-4919C9350ADE}" type="pres">
      <dgm:prSet presAssocID="{1AFF26B5-F65F-46AF-8110-1B5906AD7A1D}" presName="composite" presStyleCnt="0"/>
      <dgm:spPr/>
    </dgm:pt>
    <dgm:pt modelId="{07C321C9-0481-49ED-A973-BA5D4D37D97C}" type="pres">
      <dgm:prSet presAssocID="{1AFF26B5-F65F-46AF-8110-1B5906AD7A1D}" presName="Parent1" presStyleLbl="node1" presStyleIdx="4" presStyleCnt="6">
        <dgm:presLayoutVars>
          <dgm:chMax val="1"/>
          <dgm:chPref val="1"/>
          <dgm:bulletEnabled val="1"/>
        </dgm:presLayoutVars>
      </dgm:prSet>
      <dgm:spPr/>
    </dgm:pt>
    <dgm:pt modelId="{1F930F3B-BD5A-4592-856C-A5D55F4C79FD}" type="pres">
      <dgm:prSet presAssocID="{1AFF26B5-F65F-46AF-8110-1B5906AD7A1D}" presName="Childtext1" presStyleLbl="revTx" presStyleIdx="2" presStyleCnt="3">
        <dgm:presLayoutVars>
          <dgm:chMax val="0"/>
          <dgm:chPref val="0"/>
          <dgm:bulletEnabled val="1"/>
        </dgm:presLayoutVars>
      </dgm:prSet>
      <dgm:spPr/>
    </dgm:pt>
    <dgm:pt modelId="{21333528-D81A-42AB-8C49-A99D9F5F0E65}" type="pres">
      <dgm:prSet presAssocID="{1AFF26B5-F65F-46AF-8110-1B5906AD7A1D}" presName="BalanceSpacing" presStyleCnt="0"/>
      <dgm:spPr/>
    </dgm:pt>
    <dgm:pt modelId="{505A6391-238D-4693-A190-DC3A9EFBD719}" type="pres">
      <dgm:prSet presAssocID="{1AFF26B5-F65F-46AF-8110-1B5906AD7A1D}" presName="BalanceSpacing1" presStyleCnt="0"/>
      <dgm:spPr/>
    </dgm:pt>
    <dgm:pt modelId="{36199328-715E-442E-994C-A6F4078B8552}" type="pres">
      <dgm:prSet presAssocID="{BD3FF9F3-C5EC-4D86-A123-B57613B7A65F}" presName="Accent1Text" presStyleLbl="node1" presStyleIdx="5" presStyleCnt="6"/>
      <dgm:spPr/>
    </dgm:pt>
  </dgm:ptLst>
  <dgm:cxnLst>
    <dgm:cxn modelId="{63DB980A-2125-4A53-BF50-07520A12AFBA}" type="presOf" srcId="{792130A7-54C1-4576-A1EA-A739627200DF}" destId="{1F930F3B-BD5A-4592-856C-A5D55F4C79FD}" srcOrd="0" destOrd="0" presId="urn:microsoft.com/office/officeart/2008/layout/AlternatingHexagons"/>
    <dgm:cxn modelId="{2950AD0E-9BEB-4973-B841-54735A143500}" type="presOf" srcId="{A694DA9F-545A-4D7E-AAB1-B1D31A170522}" destId="{700B1860-C418-45AA-B3F9-C5FB3497A206}" srcOrd="0" destOrd="0" presId="urn:microsoft.com/office/officeart/2008/layout/AlternatingHexagons"/>
    <dgm:cxn modelId="{6FE4E718-FA87-4B73-AE3B-BE45EF439027}" srcId="{1AFF26B5-F65F-46AF-8110-1B5906AD7A1D}" destId="{792130A7-54C1-4576-A1EA-A739627200DF}" srcOrd="0" destOrd="0" parTransId="{107941D4-A7F2-42DC-ACFE-4C2EAE3BD4ED}" sibTransId="{F7DC495D-6DAE-43FF-84F4-596A7FF69EC8}"/>
    <dgm:cxn modelId="{DBF8A922-5985-4C63-82F7-A786AAE6C41D}" type="presOf" srcId="{BD3FF9F3-C5EC-4D86-A123-B57613B7A65F}" destId="{36199328-715E-442E-994C-A6F4078B8552}" srcOrd="0" destOrd="0" presId="urn:microsoft.com/office/officeart/2008/layout/AlternatingHexagons"/>
    <dgm:cxn modelId="{BD1D732D-A1C6-4092-A849-2361D0304167}" type="presOf" srcId="{DCAB0A4B-A46E-49E6-8EA0-7E5334B0027C}" destId="{9D088748-D1E7-4C67-BCB2-1ED325B2BABC}" srcOrd="0" destOrd="0" presId="urn:microsoft.com/office/officeart/2008/layout/AlternatingHexagons"/>
    <dgm:cxn modelId="{14788F3B-86DA-4838-8A0C-F37A029B7340}" type="presOf" srcId="{02FEF245-6999-44CB-8D4E-3FDBFF9012C5}" destId="{A1DE01A9-F068-49EF-91F5-38F74A2307AA}" srcOrd="0" destOrd="0" presId="urn:microsoft.com/office/officeart/2008/layout/AlternatingHexagons"/>
    <dgm:cxn modelId="{871BF160-468B-4909-BAEC-48F771DAE098}" type="presOf" srcId="{A5C8F548-87DE-40BB-A3C3-2F066B8E48E6}" destId="{B1B1F04A-0482-4BE0-A032-535E9413D761}" srcOrd="0" destOrd="0" presId="urn:microsoft.com/office/officeart/2008/layout/AlternatingHexagons"/>
    <dgm:cxn modelId="{E5AD9365-58D9-4AB8-A005-4C6017D8A985}" type="presOf" srcId="{1AFF26B5-F65F-46AF-8110-1B5906AD7A1D}" destId="{07C321C9-0481-49ED-A973-BA5D4D37D97C}" srcOrd="0" destOrd="0" presId="urn:microsoft.com/office/officeart/2008/layout/AlternatingHexagons"/>
    <dgm:cxn modelId="{D5FA516D-9206-43A9-92A8-E27E5D0C92E3}" srcId="{A6CFBF5C-FEFB-43E7-AE71-470176D72AF5}" destId="{1AFF26B5-F65F-46AF-8110-1B5906AD7A1D}" srcOrd="2" destOrd="0" parTransId="{4ED6449D-8E99-4BCF-A71B-9A3DEE76B0C8}" sibTransId="{BD3FF9F3-C5EC-4D86-A123-B57613B7A65F}"/>
    <dgm:cxn modelId="{A90C5771-DBDD-449C-B431-0B51CA1951C6}" srcId="{A6CFBF5C-FEFB-43E7-AE71-470176D72AF5}" destId="{A5C8F548-87DE-40BB-A3C3-2F066B8E48E6}" srcOrd="0" destOrd="0" parTransId="{CCD74B02-3A18-4F19-BD5D-A603DDCDF658}" sibTransId="{02FEF245-6999-44CB-8D4E-3FDBFF9012C5}"/>
    <dgm:cxn modelId="{6B918473-0481-4B05-89A6-C7B9B6D2ED84}" type="presOf" srcId="{FC237C58-8943-4372-A032-0B9F56AF9B22}" destId="{BDD2EDE4-D2CC-469A-B853-A396F12FB3DE}" srcOrd="0" destOrd="0" presId="urn:microsoft.com/office/officeart/2008/layout/AlternatingHexagons"/>
    <dgm:cxn modelId="{C1639455-1C0A-49DF-9A76-8D54722BC90F}" srcId="{A5C8F548-87DE-40BB-A3C3-2F066B8E48E6}" destId="{A694DA9F-545A-4D7E-AAB1-B1D31A170522}" srcOrd="0" destOrd="0" parTransId="{E4751FFE-0A77-4251-B62C-84E06D651349}" sibTransId="{C99E7A54-FAB3-402B-8F5D-A415155045F9}"/>
    <dgm:cxn modelId="{C4626978-5D8A-408D-B5AB-51A711EC9AC4}" type="presOf" srcId="{35A5019F-E3AA-4416-BA54-53DF3DDF0893}" destId="{A8F38BFA-811E-4EC2-9B45-094B9E9DB5E2}" srcOrd="0" destOrd="0" presId="urn:microsoft.com/office/officeart/2008/layout/AlternatingHexagons"/>
    <dgm:cxn modelId="{61F8F6CA-BB83-4DC5-A03D-AC843341F574}" srcId="{FC237C58-8943-4372-A032-0B9F56AF9B22}" destId="{DCAB0A4B-A46E-49E6-8EA0-7E5334B0027C}" srcOrd="0" destOrd="0" parTransId="{2CAC2972-BED7-440B-803A-067F9F3180A4}" sibTransId="{B23930BD-8AAF-40BC-97FE-F6C0DCD4A2DA}"/>
    <dgm:cxn modelId="{46D320D3-4378-4303-84EB-3DACEA20A0B1}" type="presOf" srcId="{A6CFBF5C-FEFB-43E7-AE71-470176D72AF5}" destId="{C8C2861A-4BFD-45C7-ADA4-1C37468E1EED}" srcOrd="0" destOrd="0" presId="urn:microsoft.com/office/officeart/2008/layout/AlternatingHexagons"/>
    <dgm:cxn modelId="{55BFE4E6-10E9-4597-A186-365B95D08498}" srcId="{A6CFBF5C-FEFB-43E7-AE71-470176D72AF5}" destId="{FC237C58-8943-4372-A032-0B9F56AF9B22}" srcOrd="1" destOrd="0" parTransId="{2D2F341F-F64D-4D00-8A1C-EB0CCE57083C}" sibTransId="{35A5019F-E3AA-4416-BA54-53DF3DDF0893}"/>
    <dgm:cxn modelId="{E500B078-AD44-4551-9937-0C03BAA87FFA}" type="presParOf" srcId="{C8C2861A-4BFD-45C7-ADA4-1C37468E1EED}" destId="{51568B65-EE3F-4E8A-B70B-34610F7551DC}" srcOrd="0" destOrd="0" presId="urn:microsoft.com/office/officeart/2008/layout/AlternatingHexagons"/>
    <dgm:cxn modelId="{2459B08E-50D5-4914-85CB-A7D8307B5D8A}" type="presParOf" srcId="{51568B65-EE3F-4E8A-B70B-34610F7551DC}" destId="{B1B1F04A-0482-4BE0-A032-535E9413D761}" srcOrd="0" destOrd="0" presId="urn:microsoft.com/office/officeart/2008/layout/AlternatingHexagons"/>
    <dgm:cxn modelId="{81D472F5-3B83-4850-9BC9-89E0C10DD780}" type="presParOf" srcId="{51568B65-EE3F-4E8A-B70B-34610F7551DC}" destId="{700B1860-C418-45AA-B3F9-C5FB3497A206}" srcOrd="1" destOrd="0" presId="urn:microsoft.com/office/officeart/2008/layout/AlternatingHexagons"/>
    <dgm:cxn modelId="{CC0D386D-3580-45FE-8344-2940FC5D2253}" type="presParOf" srcId="{51568B65-EE3F-4E8A-B70B-34610F7551DC}" destId="{19A17974-B9FE-43A6-BAFC-1B925D49248C}" srcOrd="2" destOrd="0" presId="urn:microsoft.com/office/officeart/2008/layout/AlternatingHexagons"/>
    <dgm:cxn modelId="{25B4FF9A-EEC4-415A-BA0D-D5FD8F6EFC06}" type="presParOf" srcId="{51568B65-EE3F-4E8A-B70B-34610F7551DC}" destId="{BDF36B1E-2897-47BA-9E82-B69B89C5619E}" srcOrd="3" destOrd="0" presId="urn:microsoft.com/office/officeart/2008/layout/AlternatingHexagons"/>
    <dgm:cxn modelId="{59573FD9-BCC8-4BB0-B26B-81472D9E802B}" type="presParOf" srcId="{51568B65-EE3F-4E8A-B70B-34610F7551DC}" destId="{A1DE01A9-F068-49EF-91F5-38F74A2307AA}" srcOrd="4" destOrd="0" presId="urn:microsoft.com/office/officeart/2008/layout/AlternatingHexagons"/>
    <dgm:cxn modelId="{A5180FC8-0134-4416-95D3-3012644A6A5D}" type="presParOf" srcId="{C8C2861A-4BFD-45C7-ADA4-1C37468E1EED}" destId="{92C92A8D-9C94-4DA1-9AB5-C7491D1FF363}" srcOrd="1" destOrd="0" presId="urn:microsoft.com/office/officeart/2008/layout/AlternatingHexagons"/>
    <dgm:cxn modelId="{6D843842-A1E7-40EB-A0B9-BA9510A78763}" type="presParOf" srcId="{C8C2861A-4BFD-45C7-ADA4-1C37468E1EED}" destId="{519474D6-4809-4BDC-83B2-3A9891ECD312}" srcOrd="2" destOrd="0" presId="urn:microsoft.com/office/officeart/2008/layout/AlternatingHexagons"/>
    <dgm:cxn modelId="{B48C1660-2443-4B00-AC76-8930D274025E}" type="presParOf" srcId="{519474D6-4809-4BDC-83B2-3A9891ECD312}" destId="{BDD2EDE4-D2CC-469A-B853-A396F12FB3DE}" srcOrd="0" destOrd="0" presId="urn:microsoft.com/office/officeart/2008/layout/AlternatingHexagons"/>
    <dgm:cxn modelId="{276D9666-94EB-4DE7-8E59-BA6AAE5FB978}" type="presParOf" srcId="{519474D6-4809-4BDC-83B2-3A9891ECD312}" destId="{9D088748-D1E7-4C67-BCB2-1ED325B2BABC}" srcOrd="1" destOrd="0" presId="urn:microsoft.com/office/officeart/2008/layout/AlternatingHexagons"/>
    <dgm:cxn modelId="{3E357F28-C2E7-4102-A2B6-3B1AEF0D3A38}" type="presParOf" srcId="{519474D6-4809-4BDC-83B2-3A9891ECD312}" destId="{14685E1B-A1B3-4F70-BB56-98B3D4ABC6B2}" srcOrd="2" destOrd="0" presId="urn:microsoft.com/office/officeart/2008/layout/AlternatingHexagons"/>
    <dgm:cxn modelId="{CDBED4C8-9C1C-488F-9E70-F49C1E4CB32D}" type="presParOf" srcId="{519474D6-4809-4BDC-83B2-3A9891ECD312}" destId="{8AD7E5A7-7710-4BBE-B556-17C22D7A7760}" srcOrd="3" destOrd="0" presId="urn:microsoft.com/office/officeart/2008/layout/AlternatingHexagons"/>
    <dgm:cxn modelId="{0BD96DF3-F9F6-4693-BB3D-5F1E222A7017}" type="presParOf" srcId="{519474D6-4809-4BDC-83B2-3A9891ECD312}" destId="{A8F38BFA-811E-4EC2-9B45-094B9E9DB5E2}" srcOrd="4" destOrd="0" presId="urn:microsoft.com/office/officeart/2008/layout/AlternatingHexagons"/>
    <dgm:cxn modelId="{88874988-B4D6-47F0-9A83-DD85822D4A13}" type="presParOf" srcId="{C8C2861A-4BFD-45C7-ADA4-1C37468E1EED}" destId="{D268508C-3D06-44CA-9AA8-7B29CF3CDC67}" srcOrd="3" destOrd="0" presId="urn:microsoft.com/office/officeart/2008/layout/AlternatingHexagons"/>
    <dgm:cxn modelId="{68C119F7-D3A5-4A03-BF15-6C2F26F084FB}" type="presParOf" srcId="{C8C2861A-4BFD-45C7-ADA4-1C37468E1EED}" destId="{7744E4D2-9BB6-448A-AC82-4919C9350ADE}" srcOrd="4" destOrd="0" presId="urn:microsoft.com/office/officeart/2008/layout/AlternatingHexagons"/>
    <dgm:cxn modelId="{F8324E1E-B283-4B3D-A937-44D095F50D45}" type="presParOf" srcId="{7744E4D2-9BB6-448A-AC82-4919C9350ADE}" destId="{07C321C9-0481-49ED-A973-BA5D4D37D97C}" srcOrd="0" destOrd="0" presId="urn:microsoft.com/office/officeart/2008/layout/AlternatingHexagons"/>
    <dgm:cxn modelId="{EBC88DF7-3776-4335-9FEF-4087769D72F7}" type="presParOf" srcId="{7744E4D2-9BB6-448A-AC82-4919C9350ADE}" destId="{1F930F3B-BD5A-4592-856C-A5D55F4C79FD}" srcOrd="1" destOrd="0" presId="urn:microsoft.com/office/officeart/2008/layout/AlternatingHexagons"/>
    <dgm:cxn modelId="{B1470E7B-A2E5-4CD6-8435-8E3CCB61F6E9}" type="presParOf" srcId="{7744E4D2-9BB6-448A-AC82-4919C9350ADE}" destId="{21333528-D81A-42AB-8C49-A99D9F5F0E65}" srcOrd="2" destOrd="0" presId="urn:microsoft.com/office/officeart/2008/layout/AlternatingHexagons"/>
    <dgm:cxn modelId="{9F7D8171-6BCB-4582-8979-368969942F32}" type="presParOf" srcId="{7744E4D2-9BB6-448A-AC82-4919C9350ADE}" destId="{505A6391-238D-4693-A190-DC3A9EFBD719}" srcOrd="3" destOrd="0" presId="urn:microsoft.com/office/officeart/2008/layout/AlternatingHexagons"/>
    <dgm:cxn modelId="{A68B836B-6162-4A26-AA07-04D0A07927AE}" type="presParOf" srcId="{7744E4D2-9BB6-448A-AC82-4919C9350ADE}" destId="{36199328-715E-442E-994C-A6F4078B8552}"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06C8E63-AB27-423B-A404-6B98934AA62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9613161F-EEC6-4953-B3B9-4448512AD7C3}">
      <dgm:prSet phldrT="[Text]"/>
      <dgm:spPr/>
      <dgm:t>
        <a:bodyPr/>
        <a:lstStyle/>
        <a:p>
          <a:r>
            <a:rPr lang="en-IN" dirty="0"/>
            <a:t>Better Quality for Customers</a:t>
          </a:r>
        </a:p>
      </dgm:t>
    </dgm:pt>
    <dgm:pt modelId="{D654959D-16C4-492A-B9DA-544158152460}" type="parTrans" cxnId="{B1845146-28E6-4984-A9DE-F8B3362F71CA}">
      <dgm:prSet/>
      <dgm:spPr/>
      <dgm:t>
        <a:bodyPr/>
        <a:lstStyle/>
        <a:p>
          <a:endParaRPr lang="en-IN"/>
        </a:p>
      </dgm:t>
    </dgm:pt>
    <dgm:pt modelId="{BB3BD015-AC20-4AC3-9CAF-334E942855EF}" type="sibTrans" cxnId="{B1845146-28E6-4984-A9DE-F8B3362F71CA}">
      <dgm:prSet/>
      <dgm:spPr/>
      <dgm:t>
        <a:bodyPr/>
        <a:lstStyle/>
        <a:p>
          <a:endParaRPr lang="en-IN"/>
        </a:p>
      </dgm:t>
    </dgm:pt>
    <dgm:pt modelId="{31DCFDD4-E59E-4FD8-B645-040682101EED}">
      <dgm:prSet phldrT="[Text]"/>
      <dgm:spPr/>
      <dgm:t>
        <a:bodyPr/>
        <a:lstStyle/>
        <a:p>
          <a:r>
            <a:rPr lang="en-IN" dirty="0"/>
            <a:t>Build &amp; maintain Awareness about Brands</a:t>
          </a:r>
        </a:p>
      </dgm:t>
    </dgm:pt>
    <dgm:pt modelId="{49A8E1C9-8295-4264-BE33-D844041CDDC0}" type="parTrans" cxnId="{FB920E30-F68D-447A-B306-EFFB1B149E23}">
      <dgm:prSet/>
      <dgm:spPr/>
      <dgm:t>
        <a:bodyPr/>
        <a:lstStyle/>
        <a:p>
          <a:endParaRPr lang="en-IN"/>
        </a:p>
      </dgm:t>
    </dgm:pt>
    <dgm:pt modelId="{87D6D081-C2B6-4CE5-A55A-75C2F5EB6B7E}" type="sibTrans" cxnId="{FB920E30-F68D-447A-B306-EFFB1B149E23}">
      <dgm:prSet/>
      <dgm:spPr/>
      <dgm:t>
        <a:bodyPr/>
        <a:lstStyle/>
        <a:p>
          <a:endParaRPr lang="en-IN"/>
        </a:p>
      </dgm:t>
    </dgm:pt>
    <dgm:pt modelId="{FEFE3759-5FE3-42C4-A431-B21A6A247225}">
      <dgm:prSet phldrT="[Text]"/>
      <dgm:spPr/>
      <dgm:t>
        <a:bodyPr/>
        <a:lstStyle/>
        <a:p>
          <a:r>
            <a:rPr lang="en-IN" dirty="0"/>
            <a:t>Targeted Promotions</a:t>
          </a:r>
        </a:p>
      </dgm:t>
    </dgm:pt>
    <dgm:pt modelId="{7B5F46AF-61F7-4D11-AEF5-9B59D25C9E40}" type="parTrans" cxnId="{365BC3AC-BF9F-4471-9DA1-2B4D85BA96CC}">
      <dgm:prSet/>
      <dgm:spPr/>
      <dgm:t>
        <a:bodyPr/>
        <a:lstStyle/>
        <a:p>
          <a:endParaRPr lang="en-IN"/>
        </a:p>
      </dgm:t>
    </dgm:pt>
    <dgm:pt modelId="{84D22816-CF89-4BD0-BA24-5F7E7805DD64}" type="sibTrans" cxnId="{365BC3AC-BF9F-4471-9DA1-2B4D85BA96CC}">
      <dgm:prSet/>
      <dgm:spPr/>
      <dgm:t>
        <a:bodyPr/>
        <a:lstStyle/>
        <a:p>
          <a:endParaRPr lang="en-IN"/>
        </a:p>
      </dgm:t>
    </dgm:pt>
    <dgm:pt modelId="{C5F2F204-8FBA-4F88-8D81-68DC15499661}">
      <dgm:prSet phldrT="[Text]"/>
      <dgm:spPr/>
      <dgm:t>
        <a:bodyPr/>
        <a:lstStyle/>
        <a:p>
          <a:r>
            <a:rPr lang="en-IN" dirty="0"/>
            <a:t>Generate Customer Loyalty</a:t>
          </a:r>
        </a:p>
      </dgm:t>
    </dgm:pt>
    <dgm:pt modelId="{B997B3A1-7AA7-4641-8C4D-83EB4ECAD049}" type="parTrans" cxnId="{81CCE36F-8F01-4F1C-BBDE-3ED7AFADD834}">
      <dgm:prSet/>
      <dgm:spPr/>
      <dgm:t>
        <a:bodyPr/>
        <a:lstStyle/>
        <a:p>
          <a:endParaRPr lang="en-IN"/>
        </a:p>
      </dgm:t>
    </dgm:pt>
    <dgm:pt modelId="{51C0C85B-759A-4650-B0B2-6105676FDBEE}" type="sibTrans" cxnId="{81CCE36F-8F01-4F1C-BBDE-3ED7AFADD834}">
      <dgm:prSet/>
      <dgm:spPr/>
      <dgm:t>
        <a:bodyPr/>
        <a:lstStyle/>
        <a:p>
          <a:endParaRPr lang="en-IN"/>
        </a:p>
      </dgm:t>
    </dgm:pt>
    <dgm:pt modelId="{98D62595-8AF7-407A-9A74-E70895B3B9CE}">
      <dgm:prSet phldrT="[Text]"/>
      <dgm:spPr/>
      <dgm:t>
        <a:bodyPr/>
        <a:lstStyle/>
        <a:p>
          <a:r>
            <a:rPr lang="en-IN" dirty="0"/>
            <a:t>Offer varied choice for Customers</a:t>
          </a:r>
        </a:p>
      </dgm:t>
    </dgm:pt>
    <dgm:pt modelId="{DF4F71AC-912D-4792-95EB-1F8AE697463D}" type="parTrans" cxnId="{DFF6C491-5E94-402E-801B-F1AF61828755}">
      <dgm:prSet/>
      <dgm:spPr/>
      <dgm:t>
        <a:bodyPr/>
        <a:lstStyle/>
        <a:p>
          <a:endParaRPr lang="en-IN"/>
        </a:p>
      </dgm:t>
    </dgm:pt>
    <dgm:pt modelId="{2D563139-1CB4-41B4-8B6A-35C0A3DCFF65}" type="sibTrans" cxnId="{DFF6C491-5E94-402E-801B-F1AF61828755}">
      <dgm:prSet/>
      <dgm:spPr/>
      <dgm:t>
        <a:bodyPr/>
        <a:lstStyle/>
        <a:p>
          <a:endParaRPr lang="en-IN"/>
        </a:p>
      </dgm:t>
    </dgm:pt>
    <dgm:pt modelId="{021ADA8C-CBE6-4479-9D5C-69E8E776C0DD}" type="pres">
      <dgm:prSet presAssocID="{A06C8E63-AB27-423B-A404-6B98934AA626}" presName="linear" presStyleCnt="0">
        <dgm:presLayoutVars>
          <dgm:dir/>
          <dgm:animLvl val="lvl"/>
          <dgm:resizeHandles val="exact"/>
        </dgm:presLayoutVars>
      </dgm:prSet>
      <dgm:spPr/>
    </dgm:pt>
    <dgm:pt modelId="{CB056C5F-3201-459E-BE3E-469B56B657E3}" type="pres">
      <dgm:prSet presAssocID="{9613161F-EEC6-4953-B3B9-4448512AD7C3}" presName="parentLin" presStyleCnt="0"/>
      <dgm:spPr/>
    </dgm:pt>
    <dgm:pt modelId="{BF81464E-C993-448B-8AB1-A3B6F1B4AD61}" type="pres">
      <dgm:prSet presAssocID="{9613161F-EEC6-4953-B3B9-4448512AD7C3}" presName="parentLeftMargin" presStyleLbl="node1" presStyleIdx="0" presStyleCnt="5"/>
      <dgm:spPr/>
    </dgm:pt>
    <dgm:pt modelId="{867912E0-24DA-4556-9F0C-752E0332147A}" type="pres">
      <dgm:prSet presAssocID="{9613161F-EEC6-4953-B3B9-4448512AD7C3}" presName="parentText" presStyleLbl="node1" presStyleIdx="0" presStyleCnt="5">
        <dgm:presLayoutVars>
          <dgm:chMax val="0"/>
          <dgm:bulletEnabled val="1"/>
        </dgm:presLayoutVars>
      </dgm:prSet>
      <dgm:spPr/>
    </dgm:pt>
    <dgm:pt modelId="{96761FA4-BFBB-4D7D-B037-E6ED852A9CF0}" type="pres">
      <dgm:prSet presAssocID="{9613161F-EEC6-4953-B3B9-4448512AD7C3}" presName="negativeSpace" presStyleCnt="0"/>
      <dgm:spPr/>
    </dgm:pt>
    <dgm:pt modelId="{A38752CD-97CF-4A91-A338-ED8F79BC4863}" type="pres">
      <dgm:prSet presAssocID="{9613161F-EEC6-4953-B3B9-4448512AD7C3}" presName="childText" presStyleLbl="conFgAcc1" presStyleIdx="0" presStyleCnt="5">
        <dgm:presLayoutVars>
          <dgm:bulletEnabled val="1"/>
        </dgm:presLayoutVars>
      </dgm:prSet>
      <dgm:spPr/>
    </dgm:pt>
    <dgm:pt modelId="{723636CD-4B91-40F4-88A9-846BE6D6DD08}" type="pres">
      <dgm:prSet presAssocID="{BB3BD015-AC20-4AC3-9CAF-334E942855EF}" presName="spaceBetweenRectangles" presStyleCnt="0"/>
      <dgm:spPr/>
    </dgm:pt>
    <dgm:pt modelId="{7FDB4DFA-7851-4265-9FEE-97069D5F41BF}" type="pres">
      <dgm:prSet presAssocID="{98D62595-8AF7-407A-9A74-E70895B3B9CE}" presName="parentLin" presStyleCnt="0"/>
      <dgm:spPr/>
    </dgm:pt>
    <dgm:pt modelId="{6F9B368A-BC7B-4A88-8767-98C930BB60A3}" type="pres">
      <dgm:prSet presAssocID="{98D62595-8AF7-407A-9A74-E70895B3B9CE}" presName="parentLeftMargin" presStyleLbl="node1" presStyleIdx="0" presStyleCnt="5"/>
      <dgm:spPr/>
    </dgm:pt>
    <dgm:pt modelId="{5C12480B-EC12-4454-8C7D-7D9361DAE00B}" type="pres">
      <dgm:prSet presAssocID="{98D62595-8AF7-407A-9A74-E70895B3B9CE}" presName="parentText" presStyleLbl="node1" presStyleIdx="1" presStyleCnt="5">
        <dgm:presLayoutVars>
          <dgm:chMax val="0"/>
          <dgm:bulletEnabled val="1"/>
        </dgm:presLayoutVars>
      </dgm:prSet>
      <dgm:spPr/>
    </dgm:pt>
    <dgm:pt modelId="{2F2B5AC2-226F-41AD-8CE4-F1F876E2D6C2}" type="pres">
      <dgm:prSet presAssocID="{98D62595-8AF7-407A-9A74-E70895B3B9CE}" presName="negativeSpace" presStyleCnt="0"/>
      <dgm:spPr/>
    </dgm:pt>
    <dgm:pt modelId="{C0D18478-A72F-4C62-ADC0-1EB3E2E3B251}" type="pres">
      <dgm:prSet presAssocID="{98D62595-8AF7-407A-9A74-E70895B3B9CE}" presName="childText" presStyleLbl="conFgAcc1" presStyleIdx="1" presStyleCnt="5">
        <dgm:presLayoutVars>
          <dgm:bulletEnabled val="1"/>
        </dgm:presLayoutVars>
      </dgm:prSet>
      <dgm:spPr/>
    </dgm:pt>
    <dgm:pt modelId="{B64B96EB-7D05-4BAA-A955-C320ECB9F269}" type="pres">
      <dgm:prSet presAssocID="{2D563139-1CB4-41B4-8B6A-35C0A3DCFF65}" presName="spaceBetweenRectangles" presStyleCnt="0"/>
      <dgm:spPr/>
    </dgm:pt>
    <dgm:pt modelId="{3D3E42A9-2CC5-4A4C-8A2B-CCF40D6B8A93}" type="pres">
      <dgm:prSet presAssocID="{31DCFDD4-E59E-4FD8-B645-040682101EED}" presName="parentLin" presStyleCnt="0"/>
      <dgm:spPr/>
    </dgm:pt>
    <dgm:pt modelId="{FBBDE326-1478-4C57-BD7F-94D0B92AB958}" type="pres">
      <dgm:prSet presAssocID="{31DCFDD4-E59E-4FD8-B645-040682101EED}" presName="parentLeftMargin" presStyleLbl="node1" presStyleIdx="1" presStyleCnt="5"/>
      <dgm:spPr/>
    </dgm:pt>
    <dgm:pt modelId="{FC9F0005-22CD-4DE3-A76D-D9464CB27438}" type="pres">
      <dgm:prSet presAssocID="{31DCFDD4-E59E-4FD8-B645-040682101EED}" presName="parentText" presStyleLbl="node1" presStyleIdx="2" presStyleCnt="5">
        <dgm:presLayoutVars>
          <dgm:chMax val="0"/>
          <dgm:bulletEnabled val="1"/>
        </dgm:presLayoutVars>
      </dgm:prSet>
      <dgm:spPr/>
    </dgm:pt>
    <dgm:pt modelId="{151FD594-4A2F-45E0-A229-B87C989BE948}" type="pres">
      <dgm:prSet presAssocID="{31DCFDD4-E59E-4FD8-B645-040682101EED}" presName="negativeSpace" presStyleCnt="0"/>
      <dgm:spPr/>
    </dgm:pt>
    <dgm:pt modelId="{0C7C28AC-4399-4178-9CFD-A1411661AEE3}" type="pres">
      <dgm:prSet presAssocID="{31DCFDD4-E59E-4FD8-B645-040682101EED}" presName="childText" presStyleLbl="conFgAcc1" presStyleIdx="2" presStyleCnt="5">
        <dgm:presLayoutVars>
          <dgm:bulletEnabled val="1"/>
        </dgm:presLayoutVars>
      </dgm:prSet>
      <dgm:spPr/>
    </dgm:pt>
    <dgm:pt modelId="{46DDBCFC-F067-4555-8E2D-EE3DD1006229}" type="pres">
      <dgm:prSet presAssocID="{87D6D081-C2B6-4CE5-A55A-75C2F5EB6B7E}" presName="spaceBetweenRectangles" presStyleCnt="0"/>
      <dgm:spPr/>
    </dgm:pt>
    <dgm:pt modelId="{799440BC-8EC5-4651-8418-87996BFAD24A}" type="pres">
      <dgm:prSet presAssocID="{FEFE3759-5FE3-42C4-A431-B21A6A247225}" presName="parentLin" presStyleCnt="0"/>
      <dgm:spPr/>
    </dgm:pt>
    <dgm:pt modelId="{D5E47C1B-358F-48BD-ABFD-AEE0FF2B4DE9}" type="pres">
      <dgm:prSet presAssocID="{FEFE3759-5FE3-42C4-A431-B21A6A247225}" presName="parentLeftMargin" presStyleLbl="node1" presStyleIdx="2" presStyleCnt="5"/>
      <dgm:spPr/>
    </dgm:pt>
    <dgm:pt modelId="{D2829610-6369-4F0B-84C6-4DA613004D3D}" type="pres">
      <dgm:prSet presAssocID="{FEFE3759-5FE3-42C4-A431-B21A6A247225}" presName="parentText" presStyleLbl="node1" presStyleIdx="3" presStyleCnt="5">
        <dgm:presLayoutVars>
          <dgm:chMax val="0"/>
          <dgm:bulletEnabled val="1"/>
        </dgm:presLayoutVars>
      </dgm:prSet>
      <dgm:spPr/>
    </dgm:pt>
    <dgm:pt modelId="{FFA1EE84-7EE6-48F1-A535-BFDA0003E77F}" type="pres">
      <dgm:prSet presAssocID="{FEFE3759-5FE3-42C4-A431-B21A6A247225}" presName="negativeSpace" presStyleCnt="0"/>
      <dgm:spPr/>
    </dgm:pt>
    <dgm:pt modelId="{D8EA7161-9626-46E1-AD15-DA45652B1990}" type="pres">
      <dgm:prSet presAssocID="{FEFE3759-5FE3-42C4-A431-B21A6A247225}" presName="childText" presStyleLbl="conFgAcc1" presStyleIdx="3" presStyleCnt="5">
        <dgm:presLayoutVars>
          <dgm:bulletEnabled val="1"/>
        </dgm:presLayoutVars>
      </dgm:prSet>
      <dgm:spPr/>
    </dgm:pt>
    <dgm:pt modelId="{CC2F7413-AAED-4209-B340-53B436942A20}" type="pres">
      <dgm:prSet presAssocID="{84D22816-CF89-4BD0-BA24-5F7E7805DD64}" presName="spaceBetweenRectangles" presStyleCnt="0"/>
      <dgm:spPr/>
    </dgm:pt>
    <dgm:pt modelId="{51758F50-A1BD-4978-AEE8-55CD56957BF7}" type="pres">
      <dgm:prSet presAssocID="{C5F2F204-8FBA-4F88-8D81-68DC15499661}" presName="parentLin" presStyleCnt="0"/>
      <dgm:spPr/>
    </dgm:pt>
    <dgm:pt modelId="{038CF4D9-EAF3-4F3A-9510-05D28F141287}" type="pres">
      <dgm:prSet presAssocID="{C5F2F204-8FBA-4F88-8D81-68DC15499661}" presName="parentLeftMargin" presStyleLbl="node1" presStyleIdx="3" presStyleCnt="5"/>
      <dgm:spPr/>
    </dgm:pt>
    <dgm:pt modelId="{7B6634FD-401E-4857-BFF5-4AB7D17CD2A3}" type="pres">
      <dgm:prSet presAssocID="{C5F2F204-8FBA-4F88-8D81-68DC15499661}" presName="parentText" presStyleLbl="node1" presStyleIdx="4" presStyleCnt="5">
        <dgm:presLayoutVars>
          <dgm:chMax val="0"/>
          <dgm:bulletEnabled val="1"/>
        </dgm:presLayoutVars>
      </dgm:prSet>
      <dgm:spPr/>
    </dgm:pt>
    <dgm:pt modelId="{65DDB6C1-33DA-4D7C-825B-AF6CEC4510F0}" type="pres">
      <dgm:prSet presAssocID="{C5F2F204-8FBA-4F88-8D81-68DC15499661}" presName="negativeSpace" presStyleCnt="0"/>
      <dgm:spPr/>
    </dgm:pt>
    <dgm:pt modelId="{4B17BB2F-E5D8-4D60-8C99-CA9374CB0F0C}" type="pres">
      <dgm:prSet presAssocID="{C5F2F204-8FBA-4F88-8D81-68DC15499661}" presName="childText" presStyleLbl="conFgAcc1" presStyleIdx="4" presStyleCnt="5">
        <dgm:presLayoutVars>
          <dgm:bulletEnabled val="1"/>
        </dgm:presLayoutVars>
      </dgm:prSet>
      <dgm:spPr/>
    </dgm:pt>
  </dgm:ptLst>
  <dgm:cxnLst>
    <dgm:cxn modelId="{5C37980A-9C89-47F7-8284-C6E450B4A042}" type="presOf" srcId="{9613161F-EEC6-4953-B3B9-4448512AD7C3}" destId="{BF81464E-C993-448B-8AB1-A3B6F1B4AD61}" srcOrd="0" destOrd="0" presId="urn:microsoft.com/office/officeart/2005/8/layout/list1"/>
    <dgm:cxn modelId="{6206E012-926A-4B73-BC42-5A4656F21CB6}" type="presOf" srcId="{FEFE3759-5FE3-42C4-A431-B21A6A247225}" destId="{D5E47C1B-358F-48BD-ABFD-AEE0FF2B4DE9}" srcOrd="0" destOrd="0" presId="urn:microsoft.com/office/officeart/2005/8/layout/list1"/>
    <dgm:cxn modelId="{F811FF23-5125-4177-9496-A332A944459E}" type="presOf" srcId="{FEFE3759-5FE3-42C4-A431-B21A6A247225}" destId="{D2829610-6369-4F0B-84C6-4DA613004D3D}" srcOrd="1" destOrd="0" presId="urn:microsoft.com/office/officeart/2005/8/layout/list1"/>
    <dgm:cxn modelId="{FB920E30-F68D-447A-B306-EFFB1B149E23}" srcId="{A06C8E63-AB27-423B-A404-6B98934AA626}" destId="{31DCFDD4-E59E-4FD8-B645-040682101EED}" srcOrd="2" destOrd="0" parTransId="{49A8E1C9-8295-4264-BE33-D844041CDDC0}" sibTransId="{87D6D081-C2B6-4CE5-A55A-75C2F5EB6B7E}"/>
    <dgm:cxn modelId="{C4871636-414E-41C6-845C-98DF2E5C1AC6}" type="presOf" srcId="{A06C8E63-AB27-423B-A404-6B98934AA626}" destId="{021ADA8C-CBE6-4479-9D5C-69E8E776C0DD}" srcOrd="0" destOrd="0" presId="urn:microsoft.com/office/officeart/2005/8/layout/list1"/>
    <dgm:cxn modelId="{B1845146-28E6-4984-A9DE-F8B3362F71CA}" srcId="{A06C8E63-AB27-423B-A404-6B98934AA626}" destId="{9613161F-EEC6-4953-B3B9-4448512AD7C3}" srcOrd="0" destOrd="0" parTransId="{D654959D-16C4-492A-B9DA-544158152460}" sibTransId="{BB3BD015-AC20-4AC3-9CAF-334E942855EF}"/>
    <dgm:cxn modelId="{81CCE36F-8F01-4F1C-BBDE-3ED7AFADD834}" srcId="{A06C8E63-AB27-423B-A404-6B98934AA626}" destId="{C5F2F204-8FBA-4F88-8D81-68DC15499661}" srcOrd="4" destOrd="0" parTransId="{B997B3A1-7AA7-4641-8C4D-83EB4ECAD049}" sibTransId="{51C0C85B-759A-4650-B0B2-6105676FDBEE}"/>
    <dgm:cxn modelId="{BA9B2E51-5A5A-4317-8805-09BE6FCADE48}" type="presOf" srcId="{9613161F-EEC6-4953-B3B9-4448512AD7C3}" destId="{867912E0-24DA-4556-9F0C-752E0332147A}" srcOrd="1" destOrd="0" presId="urn:microsoft.com/office/officeart/2005/8/layout/list1"/>
    <dgm:cxn modelId="{DFF6C491-5E94-402E-801B-F1AF61828755}" srcId="{A06C8E63-AB27-423B-A404-6B98934AA626}" destId="{98D62595-8AF7-407A-9A74-E70895B3B9CE}" srcOrd="1" destOrd="0" parTransId="{DF4F71AC-912D-4792-95EB-1F8AE697463D}" sibTransId="{2D563139-1CB4-41B4-8B6A-35C0A3DCFF65}"/>
    <dgm:cxn modelId="{0BB51097-3588-4D7E-8127-559DD3EF3F30}" type="presOf" srcId="{31DCFDD4-E59E-4FD8-B645-040682101EED}" destId="{FC9F0005-22CD-4DE3-A76D-D9464CB27438}" srcOrd="1" destOrd="0" presId="urn:microsoft.com/office/officeart/2005/8/layout/list1"/>
    <dgm:cxn modelId="{2C3D68A4-3F66-4B8C-836E-EA3788443DD2}" type="presOf" srcId="{C5F2F204-8FBA-4F88-8D81-68DC15499661}" destId="{038CF4D9-EAF3-4F3A-9510-05D28F141287}" srcOrd="0" destOrd="0" presId="urn:microsoft.com/office/officeart/2005/8/layout/list1"/>
    <dgm:cxn modelId="{365BC3AC-BF9F-4471-9DA1-2B4D85BA96CC}" srcId="{A06C8E63-AB27-423B-A404-6B98934AA626}" destId="{FEFE3759-5FE3-42C4-A431-B21A6A247225}" srcOrd="3" destOrd="0" parTransId="{7B5F46AF-61F7-4D11-AEF5-9B59D25C9E40}" sibTransId="{84D22816-CF89-4BD0-BA24-5F7E7805DD64}"/>
    <dgm:cxn modelId="{2CA3C9AF-59C4-4438-A947-2B6AC2A2A12F}" type="presOf" srcId="{98D62595-8AF7-407A-9A74-E70895B3B9CE}" destId="{6F9B368A-BC7B-4A88-8767-98C930BB60A3}" srcOrd="0" destOrd="0" presId="urn:microsoft.com/office/officeart/2005/8/layout/list1"/>
    <dgm:cxn modelId="{921722BF-D35D-4436-9FFA-FCC282D29498}" type="presOf" srcId="{31DCFDD4-E59E-4FD8-B645-040682101EED}" destId="{FBBDE326-1478-4C57-BD7F-94D0B92AB958}" srcOrd="0" destOrd="0" presId="urn:microsoft.com/office/officeart/2005/8/layout/list1"/>
    <dgm:cxn modelId="{EFB7BDD9-B0B5-42C1-88A4-D2252BA03BA7}" type="presOf" srcId="{C5F2F204-8FBA-4F88-8D81-68DC15499661}" destId="{7B6634FD-401E-4857-BFF5-4AB7D17CD2A3}" srcOrd="1" destOrd="0" presId="urn:microsoft.com/office/officeart/2005/8/layout/list1"/>
    <dgm:cxn modelId="{DC3C7DF6-E9F5-4BE8-88D4-958CD4686902}" type="presOf" srcId="{98D62595-8AF7-407A-9A74-E70895B3B9CE}" destId="{5C12480B-EC12-4454-8C7D-7D9361DAE00B}" srcOrd="1" destOrd="0" presId="urn:microsoft.com/office/officeart/2005/8/layout/list1"/>
    <dgm:cxn modelId="{D301CB9B-A80C-4558-99CA-C0DAF1A10CCB}" type="presParOf" srcId="{021ADA8C-CBE6-4479-9D5C-69E8E776C0DD}" destId="{CB056C5F-3201-459E-BE3E-469B56B657E3}" srcOrd="0" destOrd="0" presId="urn:microsoft.com/office/officeart/2005/8/layout/list1"/>
    <dgm:cxn modelId="{2626E61E-7D57-4ECC-A694-5A3351D6A517}" type="presParOf" srcId="{CB056C5F-3201-459E-BE3E-469B56B657E3}" destId="{BF81464E-C993-448B-8AB1-A3B6F1B4AD61}" srcOrd="0" destOrd="0" presId="urn:microsoft.com/office/officeart/2005/8/layout/list1"/>
    <dgm:cxn modelId="{C6F2F512-D6CA-4122-B545-A64AC1C08C12}" type="presParOf" srcId="{CB056C5F-3201-459E-BE3E-469B56B657E3}" destId="{867912E0-24DA-4556-9F0C-752E0332147A}" srcOrd="1" destOrd="0" presId="urn:microsoft.com/office/officeart/2005/8/layout/list1"/>
    <dgm:cxn modelId="{89FC4C47-798E-460D-9C46-E6B4FC58431F}" type="presParOf" srcId="{021ADA8C-CBE6-4479-9D5C-69E8E776C0DD}" destId="{96761FA4-BFBB-4D7D-B037-E6ED852A9CF0}" srcOrd="1" destOrd="0" presId="urn:microsoft.com/office/officeart/2005/8/layout/list1"/>
    <dgm:cxn modelId="{75865023-CEFD-4627-A249-094B1ABE68E0}" type="presParOf" srcId="{021ADA8C-CBE6-4479-9D5C-69E8E776C0DD}" destId="{A38752CD-97CF-4A91-A338-ED8F79BC4863}" srcOrd="2" destOrd="0" presId="urn:microsoft.com/office/officeart/2005/8/layout/list1"/>
    <dgm:cxn modelId="{7A878DF7-5DEE-4ED6-8540-CC1EC5EE45EA}" type="presParOf" srcId="{021ADA8C-CBE6-4479-9D5C-69E8E776C0DD}" destId="{723636CD-4B91-40F4-88A9-846BE6D6DD08}" srcOrd="3" destOrd="0" presId="urn:microsoft.com/office/officeart/2005/8/layout/list1"/>
    <dgm:cxn modelId="{FFE9B8C2-B1A0-4BFB-9D1C-991F74A69162}" type="presParOf" srcId="{021ADA8C-CBE6-4479-9D5C-69E8E776C0DD}" destId="{7FDB4DFA-7851-4265-9FEE-97069D5F41BF}" srcOrd="4" destOrd="0" presId="urn:microsoft.com/office/officeart/2005/8/layout/list1"/>
    <dgm:cxn modelId="{8F14319F-938A-4D8E-BEE3-F6ADACE86F6D}" type="presParOf" srcId="{7FDB4DFA-7851-4265-9FEE-97069D5F41BF}" destId="{6F9B368A-BC7B-4A88-8767-98C930BB60A3}" srcOrd="0" destOrd="0" presId="urn:microsoft.com/office/officeart/2005/8/layout/list1"/>
    <dgm:cxn modelId="{A858BA9D-40B4-40FA-AE32-3AEC44B167B4}" type="presParOf" srcId="{7FDB4DFA-7851-4265-9FEE-97069D5F41BF}" destId="{5C12480B-EC12-4454-8C7D-7D9361DAE00B}" srcOrd="1" destOrd="0" presId="urn:microsoft.com/office/officeart/2005/8/layout/list1"/>
    <dgm:cxn modelId="{4399FAFF-08A0-4B1D-B395-45F62890F2DB}" type="presParOf" srcId="{021ADA8C-CBE6-4479-9D5C-69E8E776C0DD}" destId="{2F2B5AC2-226F-41AD-8CE4-F1F876E2D6C2}" srcOrd="5" destOrd="0" presId="urn:microsoft.com/office/officeart/2005/8/layout/list1"/>
    <dgm:cxn modelId="{498A8CFF-8AE8-4D50-8913-D87A1D8AF839}" type="presParOf" srcId="{021ADA8C-CBE6-4479-9D5C-69E8E776C0DD}" destId="{C0D18478-A72F-4C62-ADC0-1EB3E2E3B251}" srcOrd="6" destOrd="0" presId="urn:microsoft.com/office/officeart/2005/8/layout/list1"/>
    <dgm:cxn modelId="{FD65DF1F-4F3D-4DAC-9905-93D5772DA33C}" type="presParOf" srcId="{021ADA8C-CBE6-4479-9D5C-69E8E776C0DD}" destId="{B64B96EB-7D05-4BAA-A955-C320ECB9F269}" srcOrd="7" destOrd="0" presId="urn:microsoft.com/office/officeart/2005/8/layout/list1"/>
    <dgm:cxn modelId="{DA932851-83A0-4E38-B926-B76798B2B76D}" type="presParOf" srcId="{021ADA8C-CBE6-4479-9D5C-69E8E776C0DD}" destId="{3D3E42A9-2CC5-4A4C-8A2B-CCF40D6B8A93}" srcOrd="8" destOrd="0" presId="urn:microsoft.com/office/officeart/2005/8/layout/list1"/>
    <dgm:cxn modelId="{87018352-281B-413F-9488-B6F2ECEE41FA}" type="presParOf" srcId="{3D3E42A9-2CC5-4A4C-8A2B-CCF40D6B8A93}" destId="{FBBDE326-1478-4C57-BD7F-94D0B92AB958}" srcOrd="0" destOrd="0" presId="urn:microsoft.com/office/officeart/2005/8/layout/list1"/>
    <dgm:cxn modelId="{0DE0D0F9-6BCD-4566-875A-E333D3CB80F5}" type="presParOf" srcId="{3D3E42A9-2CC5-4A4C-8A2B-CCF40D6B8A93}" destId="{FC9F0005-22CD-4DE3-A76D-D9464CB27438}" srcOrd="1" destOrd="0" presId="urn:microsoft.com/office/officeart/2005/8/layout/list1"/>
    <dgm:cxn modelId="{D3114F38-B62E-4E9F-86FE-47850DEAA37B}" type="presParOf" srcId="{021ADA8C-CBE6-4479-9D5C-69E8E776C0DD}" destId="{151FD594-4A2F-45E0-A229-B87C989BE948}" srcOrd="9" destOrd="0" presId="urn:microsoft.com/office/officeart/2005/8/layout/list1"/>
    <dgm:cxn modelId="{7F31B470-87A3-42AD-98FF-C3E673E9CA7D}" type="presParOf" srcId="{021ADA8C-CBE6-4479-9D5C-69E8E776C0DD}" destId="{0C7C28AC-4399-4178-9CFD-A1411661AEE3}" srcOrd="10" destOrd="0" presId="urn:microsoft.com/office/officeart/2005/8/layout/list1"/>
    <dgm:cxn modelId="{D2042A55-55D7-4648-B122-6BD4F90F0E63}" type="presParOf" srcId="{021ADA8C-CBE6-4479-9D5C-69E8E776C0DD}" destId="{46DDBCFC-F067-4555-8E2D-EE3DD1006229}" srcOrd="11" destOrd="0" presId="urn:microsoft.com/office/officeart/2005/8/layout/list1"/>
    <dgm:cxn modelId="{93190813-A3FE-4D82-9149-A777B01499F1}" type="presParOf" srcId="{021ADA8C-CBE6-4479-9D5C-69E8E776C0DD}" destId="{799440BC-8EC5-4651-8418-87996BFAD24A}" srcOrd="12" destOrd="0" presId="urn:microsoft.com/office/officeart/2005/8/layout/list1"/>
    <dgm:cxn modelId="{4B389881-C2A0-46CB-AAC8-66FB8E4F6979}" type="presParOf" srcId="{799440BC-8EC5-4651-8418-87996BFAD24A}" destId="{D5E47C1B-358F-48BD-ABFD-AEE0FF2B4DE9}" srcOrd="0" destOrd="0" presId="urn:microsoft.com/office/officeart/2005/8/layout/list1"/>
    <dgm:cxn modelId="{0E0699B2-DEE7-4306-AED1-EB7F2102D77A}" type="presParOf" srcId="{799440BC-8EC5-4651-8418-87996BFAD24A}" destId="{D2829610-6369-4F0B-84C6-4DA613004D3D}" srcOrd="1" destOrd="0" presId="urn:microsoft.com/office/officeart/2005/8/layout/list1"/>
    <dgm:cxn modelId="{261FF6EC-CA61-495D-AE8C-FE8273BB5C29}" type="presParOf" srcId="{021ADA8C-CBE6-4479-9D5C-69E8E776C0DD}" destId="{FFA1EE84-7EE6-48F1-A535-BFDA0003E77F}" srcOrd="13" destOrd="0" presId="urn:microsoft.com/office/officeart/2005/8/layout/list1"/>
    <dgm:cxn modelId="{983E29D9-A58D-4BA7-B4CC-68FA0BABA9E4}" type="presParOf" srcId="{021ADA8C-CBE6-4479-9D5C-69E8E776C0DD}" destId="{D8EA7161-9626-46E1-AD15-DA45652B1990}" srcOrd="14" destOrd="0" presId="urn:microsoft.com/office/officeart/2005/8/layout/list1"/>
    <dgm:cxn modelId="{9F7045E8-044D-48DC-BB74-FB913F57C38F}" type="presParOf" srcId="{021ADA8C-CBE6-4479-9D5C-69E8E776C0DD}" destId="{CC2F7413-AAED-4209-B340-53B436942A20}" srcOrd="15" destOrd="0" presId="urn:microsoft.com/office/officeart/2005/8/layout/list1"/>
    <dgm:cxn modelId="{885AA0C0-58EE-4F1E-B007-9B64060F123B}" type="presParOf" srcId="{021ADA8C-CBE6-4479-9D5C-69E8E776C0DD}" destId="{51758F50-A1BD-4978-AEE8-55CD56957BF7}" srcOrd="16" destOrd="0" presId="urn:microsoft.com/office/officeart/2005/8/layout/list1"/>
    <dgm:cxn modelId="{54FAD30F-330E-4AE2-B0A8-72F32A4A8DA5}" type="presParOf" srcId="{51758F50-A1BD-4978-AEE8-55CD56957BF7}" destId="{038CF4D9-EAF3-4F3A-9510-05D28F141287}" srcOrd="0" destOrd="0" presId="urn:microsoft.com/office/officeart/2005/8/layout/list1"/>
    <dgm:cxn modelId="{59AA4FE3-6C13-47A4-99C0-B923403F205C}" type="presParOf" srcId="{51758F50-A1BD-4978-AEE8-55CD56957BF7}" destId="{7B6634FD-401E-4857-BFF5-4AB7D17CD2A3}" srcOrd="1" destOrd="0" presId="urn:microsoft.com/office/officeart/2005/8/layout/list1"/>
    <dgm:cxn modelId="{21F5E746-4854-4BD2-BB28-436C34C44FFC}" type="presParOf" srcId="{021ADA8C-CBE6-4479-9D5C-69E8E776C0DD}" destId="{65DDB6C1-33DA-4D7C-825B-AF6CEC4510F0}" srcOrd="17" destOrd="0" presId="urn:microsoft.com/office/officeart/2005/8/layout/list1"/>
    <dgm:cxn modelId="{F0C87DC8-0CD5-4385-BCC8-3395BA72FF5E}" type="presParOf" srcId="{021ADA8C-CBE6-4479-9D5C-69E8E776C0DD}" destId="{4B17BB2F-E5D8-4D60-8C99-CA9374CB0F0C}"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05FCDB-25CB-4EEB-90F3-D1540F81735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1F62BCFF-DCE5-41DF-B7C0-1E35E22438A6}">
      <dgm:prSet phldrT="[Text]"/>
      <dgm:spPr/>
      <dgm:t>
        <a:bodyPr/>
        <a:lstStyle/>
        <a:p>
          <a:r>
            <a:rPr lang="en-IN" dirty="0"/>
            <a:t>Huge Maintenance</a:t>
          </a:r>
        </a:p>
      </dgm:t>
    </dgm:pt>
    <dgm:pt modelId="{A8DBEF7B-A884-452D-82A0-9D0F89265A8E}" type="parTrans" cxnId="{B4FA445B-6920-4D67-9F40-D6C033998100}">
      <dgm:prSet/>
      <dgm:spPr/>
      <dgm:t>
        <a:bodyPr/>
        <a:lstStyle/>
        <a:p>
          <a:endParaRPr lang="en-IN"/>
        </a:p>
      </dgm:t>
    </dgm:pt>
    <dgm:pt modelId="{96C60E23-8056-40B2-AF3E-46558CEFD43D}" type="sibTrans" cxnId="{B4FA445B-6920-4D67-9F40-D6C033998100}">
      <dgm:prSet/>
      <dgm:spPr/>
      <dgm:t>
        <a:bodyPr/>
        <a:lstStyle/>
        <a:p>
          <a:endParaRPr lang="en-IN"/>
        </a:p>
      </dgm:t>
    </dgm:pt>
    <dgm:pt modelId="{F9B669EE-F94A-4743-A4DC-AD4637EC14F9}">
      <dgm:prSet phldrT="[Text]"/>
      <dgm:spPr/>
      <dgm:t>
        <a:bodyPr/>
        <a:lstStyle/>
        <a:p>
          <a:r>
            <a:rPr lang="en-IN" dirty="0"/>
            <a:t>Just a part of the entire profit wheel</a:t>
          </a:r>
        </a:p>
      </dgm:t>
    </dgm:pt>
    <dgm:pt modelId="{4F04F970-E965-46C1-B309-7FBACFB2324C}" type="parTrans" cxnId="{F068B210-A01F-460F-9CE9-4DB58815CD13}">
      <dgm:prSet/>
      <dgm:spPr/>
      <dgm:t>
        <a:bodyPr/>
        <a:lstStyle/>
        <a:p>
          <a:endParaRPr lang="en-IN"/>
        </a:p>
      </dgm:t>
    </dgm:pt>
    <dgm:pt modelId="{C282F818-B32C-4D56-9E16-8D9A4796BD8B}" type="sibTrans" cxnId="{F068B210-A01F-460F-9CE9-4DB58815CD13}">
      <dgm:prSet/>
      <dgm:spPr/>
      <dgm:t>
        <a:bodyPr/>
        <a:lstStyle/>
        <a:p>
          <a:endParaRPr lang="en-IN"/>
        </a:p>
      </dgm:t>
    </dgm:pt>
    <dgm:pt modelId="{AF558B8B-2002-4205-960F-76AAFFBC9EBC}">
      <dgm:prSet phldrT="[Text]"/>
      <dgm:spPr/>
      <dgm:t>
        <a:bodyPr/>
        <a:lstStyle/>
        <a:p>
          <a:r>
            <a:rPr lang="en-IN" dirty="0"/>
            <a:t>Sales are </a:t>
          </a:r>
          <a:r>
            <a:rPr lang="en-IN" dirty="0" err="1"/>
            <a:t>unpredicatable</a:t>
          </a:r>
          <a:endParaRPr lang="en-IN" dirty="0"/>
        </a:p>
      </dgm:t>
    </dgm:pt>
    <dgm:pt modelId="{603C5A4A-E606-4799-ABB9-96948083AF46}" type="parTrans" cxnId="{B3DA3DBF-4899-4EB3-92B8-B3D5AB4A1E8D}">
      <dgm:prSet/>
      <dgm:spPr/>
      <dgm:t>
        <a:bodyPr/>
        <a:lstStyle/>
        <a:p>
          <a:endParaRPr lang="en-IN"/>
        </a:p>
      </dgm:t>
    </dgm:pt>
    <dgm:pt modelId="{719585F3-06AF-4349-AFB5-81B363310727}" type="sibTrans" cxnId="{B3DA3DBF-4899-4EB3-92B8-B3D5AB4A1E8D}">
      <dgm:prSet/>
      <dgm:spPr/>
      <dgm:t>
        <a:bodyPr/>
        <a:lstStyle/>
        <a:p>
          <a:endParaRPr lang="en-IN"/>
        </a:p>
      </dgm:t>
    </dgm:pt>
    <dgm:pt modelId="{CCA5C698-8227-40DC-9860-9D58EDFF8016}">
      <dgm:prSet phldrT="[Text]"/>
      <dgm:spPr/>
      <dgm:t>
        <a:bodyPr/>
        <a:lstStyle/>
        <a:p>
          <a:r>
            <a:rPr lang="en-IN" dirty="0"/>
            <a:t>Deals with varied Customers</a:t>
          </a:r>
        </a:p>
      </dgm:t>
    </dgm:pt>
    <dgm:pt modelId="{0F0B0DAB-E3D0-49A9-A896-A53F8F316EB8}" type="parTrans" cxnId="{C784C198-47FC-4D3E-AEBD-B8BFAD2754CF}">
      <dgm:prSet/>
      <dgm:spPr/>
      <dgm:t>
        <a:bodyPr/>
        <a:lstStyle/>
        <a:p>
          <a:endParaRPr lang="en-IN"/>
        </a:p>
      </dgm:t>
    </dgm:pt>
    <dgm:pt modelId="{88BB2C66-8BEE-42FC-B5FA-C3EBA1278EE6}" type="sibTrans" cxnId="{C784C198-47FC-4D3E-AEBD-B8BFAD2754CF}">
      <dgm:prSet/>
      <dgm:spPr/>
      <dgm:t>
        <a:bodyPr/>
        <a:lstStyle/>
        <a:p>
          <a:endParaRPr lang="en-IN"/>
        </a:p>
      </dgm:t>
    </dgm:pt>
    <dgm:pt modelId="{7693CF6A-D0B1-4B3A-BC2F-6097774725B0}" type="pres">
      <dgm:prSet presAssocID="{6605FCDB-25CB-4EEB-90F3-D1540F817351}" presName="linear" presStyleCnt="0">
        <dgm:presLayoutVars>
          <dgm:dir/>
          <dgm:animLvl val="lvl"/>
          <dgm:resizeHandles val="exact"/>
        </dgm:presLayoutVars>
      </dgm:prSet>
      <dgm:spPr/>
    </dgm:pt>
    <dgm:pt modelId="{CE4FBA5F-6553-4A60-AC65-2B14C6422659}" type="pres">
      <dgm:prSet presAssocID="{1F62BCFF-DCE5-41DF-B7C0-1E35E22438A6}" presName="parentLin" presStyleCnt="0"/>
      <dgm:spPr/>
    </dgm:pt>
    <dgm:pt modelId="{45832E64-02AC-4E00-92B8-D9C4BEB56249}" type="pres">
      <dgm:prSet presAssocID="{1F62BCFF-DCE5-41DF-B7C0-1E35E22438A6}" presName="parentLeftMargin" presStyleLbl="node1" presStyleIdx="0" presStyleCnt="4"/>
      <dgm:spPr/>
    </dgm:pt>
    <dgm:pt modelId="{B07612FC-BA1C-4674-8637-706D1FE74D94}" type="pres">
      <dgm:prSet presAssocID="{1F62BCFF-DCE5-41DF-B7C0-1E35E22438A6}" presName="parentText" presStyleLbl="node1" presStyleIdx="0" presStyleCnt="4">
        <dgm:presLayoutVars>
          <dgm:chMax val="0"/>
          <dgm:bulletEnabled val="1"/>
        </dgm:presLayoutVars>
      </dgm:prSet>
      <dgm:spPr/>
    </dgm:pt>
    <dgm:pt modelId="{5B3C3E88-EE11-4527-9E44-6E04A7E26E46}" type="pres">
      <dgm:prSet presAssocID="{1F62BCFF-DCE5-41DF-B7C0-1E35E22438A6}" presName="negativeSpace" presStyleCnt="0"/>
      <dgm:spPr/>
    </dgm:pt>
    <dgm:pt modelId="{0DA953A9-0A43-45F8-84CD-B9F58D928FAA}" type="pres">
      <dgm:prSet presAssocID="{1F62BCFF-DCE5-41DF-B7C0-1E35E22438A6}" presName="childText" presStyleLbl="conFgAcc1" presStyleIdx="0" presStyleCnt="4">
        <dgm:presLayoutVars>
          <dgm:bulletEnabled val="1"/>
        </dgm:presLayoutVars>
      </dgm:prSet>
      <dgm:spPr/>
    </dgm:pt>
    <dgm:pt modelId="{F2EFA85D-5B7D-4EA0-96E7-E8BB90129393}" type="pres">
      <dgm:prSet presAssocID="{96C60E23-8056-40B2-AF3E-46558CEFD43D}" presName="spaceBetweenRectangles" presStyleCnt="0"/>
      <dgm:spPr/>
    </dgm:pt>
    <dgm:pt modelId="{96F73543-DC62-4DD6-A51F-51FCA2D218B4}" type="pres">
      <dgm:prSet presAssocID="{F9B669EE-F94A-4743-A4DC-AD4637EC14F9}" presName="parentLin" presStyleCnt="0"/>
      <dgm:spPr/>
    </dgm:pt>
    <dgm:pt modelId="{F583320B-0770-449A-9C03-9A664F79FD9D}" type="pres">
      <dgm:prSet presAssocID="{F9B669EE-F94A-4743-A4DC-AD4637EC14F9}" presName="parentLeftMargin" presStyleLbl="node1" presStyleIdx="0" presStyleCnt="4"/>
      <dgm:spPr/>
    </dgm:pt>
    <dgm:pt modelId="{1118A962-5961-4036-92E3-DC43E4D1078E}" type="pres">
      <dgm:prSet presAssocID="{F9B669EE-F94A-4743-A4DC-AD4637EC14F9}" presName="parentText" presStyleLbl="node1" presStyleIdx="1" presStyleCnt="4">
        <dgm:presLayoutVars>
          <dgm:chMax val="0"/>
          <dgm:bulletEnabled val="1"/>
        </dgm:presLayoutVars>
      </dgm:prSet>
      <dgm:spPr/>
    </dgm:pt>
    <dgm:pt modelId="{C6F90419-E771-43B5-A7FD-A820B537B3F9}" type="pres">
      <dgm:prSet presAssocID="{F9B669EE-F94A-4743-A4DC-AD4637EC14F9}" presName="negativeSpace" presStyleCnt="0"/>
      <dgm:spPr/>
    </dgm:pt>
    <dgm:pt modelId="{3D641B18-DF08-45F7-96C2-BF46E74A9B9B}" type="pres">
      <dgm:prSet presAssocID="{F9B669EE-F94A-4743-A4DC-AD4637EC14F9}" presName="childText" presStyleLbl="conFgAcc1" presStyleIdx="1" presStyleCnt="4">
        <dgm:presLayoutVars>
          <dgm:bulletEnabled val="1"/>
        </dgm:presLayoutVars>
      </dgm:prSet>
      <dgm:spPr/>
    </dgm:pt>
    <dgm:pt modelId="{1CA5ED76-2D5E-46F6-9054-95396875C506}" type="pres">
      <dgm:prSet presAssocID="{C282F818-B32C-4D56-9E16-8D9A4796BD8B}" presName="spaceBetweenRectangles" presStyleCnt="0"/>
      <dgm:spPr/>
    </dgm:pt>
    <dgm:pt modelId="{A6E54430-B38C-4D1C-944E-2299D835AE34}" type="pres">
      <dgm:prSet presAssocID="{AF558B8B-2002-4205-960F-76AAFFBC9EBC}" presName="parentLin" presStyleCnt="0"/>
      <dgm:spPr/>
    </dgm:pt>
    <dgm:pt modelId="{AF11A844-7C05-4927-B4DD-F88E8841EF14}" type="pres">
      <dgm:prSet presAssocID="{AF558B8B-2002-4205-960F-76AAFFBC9EBC}" presName="parentLeftMargin" presStyleLbl="node1" presStyleIdx="1" presStyleCnt="4"/>
      <dgm:spPr/>
    </dgm:pt>
    <dgm:pt modelId="{990CDDBA-59C2-4A57-80A9-37503F3BD18D}" type="pres">
      <dgm:prSet presAssocID="{AF558B8B-2002-4205-960F-76AAFFBC9EBC}" presName="parentText" presStyleLbl="node1" presStyleIdx="2" presStyleCnt="4">
        <dgm:presLayoutVars>
          <dgm:chMax val="0"/>
          <dgm:bulletEnabled val="1"/>
        </dgm:presLayoutVars>
      </dgm:prSet>
      <dgm:spPr/>
    </dgm:pt>
    <dgm:pt modelId="{4C1E6B79-1A08-4F96-99AB-DD7BA4874F96}" type="pres">
      <dgm:prSet presAssocID="{AF558B8B-2002-4205-960F-76AAFFBC9EBC}" presName="negativeSpace" presStyleCnt="0"/>
      <dgm:spPr/>
    </dgm:pt>
    <dgm:pt modelId="{DEAD9E45-B15A-4EE1-BA21-47CFC2EC89EA}" type="pres">
      <dgm:prSet presAssocID="{AF558B8B-2002-4205-960F-76AAFFBC9EBC}" presName="childText" presStyleLbl="conFgAcc1" presStyleIdx="2" presStyleCnt="4">
        <dgm:presLayoutVars>
          <dgm:bulletEnabled val="1"/>
        </dgm:presLayoutVars>
      </dgm:prSet>
      <dgm:spPr/>
    </dgm:pt>
    <dgm:pt modelId="{F9C836D7-74DE-4D65-ADD8-FE10C75CE892}" type="pres">
      <dgm:prSet presAssocID="{719585F3-06AF-4349-AFB5-81B363310727}" presName="spaceBetweenRectangles" presStyleCnt="0"/>
      <dgm:spPr/>
    </dgm:pt>
    <dgm:pt modelId="{472610EF-5F31-4CCD-9BAC-391C1F9F8BE0}" type="pres">
      <dgm:prSet presAssocID="{CCA5C698-8227-40DC-9860-9D58EDFF8016}" presName="parentLin" presStyleCnt="0"/>
      <dgm:spPr/>
    </dgm:pt>
    <dgm:pt modelId="{0F4F7AF1-F327-4439-9019-62CE2BB27506}" type="pres">
      <dgm:prSet presAssocID="{CCA5C698-8227-40DC-9860-9D58EDFF8016}" presName="parentLeftMargin" presStyleLbl="node1" presStyleIdx="2" presStyleCnt="4"/>
      <dgm:spPr/>
    </dgm:pt>
    <dgm:pt modelId="{ED080A31-9458-447F-AA67-75752263C93D}" type="pres">
      <dgm:prSet presAssocID="{CCA5C698-8227-40DC-9860-9D58EDFF8016}" presName="parentText" presStyleLbl="node1" presStyleIdx="3" presStyleCnt="4">
        <dgm:presLayoutVars>
          <dgm:chMax val="0"/>
          <dgm:bulletEnabled val="1"/>
        </dgm:presLayoutVars>
      </dgm:prSet>
      <dgm:spPr/>
    </dgm:pt>
    <dgm:pt modelId="{51D1545C-8620-4CEB-94E3-5AB75D8AFAC5}" type="pres">
      <dgm:prSet presAssocID="{CCA5C698-8227-40DC-9860-9D58EDFF8016}" presName="negativeSpace" presStyleCnt="0"/>
      <dgm:spPr/>
    </dgm:pt>
    <dgm:pt modelId="{E2231EDA-C00A-437C-A0FC-98F5087218E6}" type="pres">
      <dgm:prSet presAssocID="{CCA5C698-8227-40DC-9860-9D58EDFF8016}" presName="childText" presStyleLbl="conFgAcc1" presStyleIdx="3" presStyleCnt="4">
        <dgm:presLayoutVars>
          <dgm:bulletEnabled val="1"/>
        </dgm:presLayoutVars>
      </dgm:prSet>
      <dgm:spPr/>
    </dgm:pt>
  </dgm:ptLst>
  <dgm:cxnLst>
    <dgm:cxn modelId="{F068B210-A01F-460F-9CE9-4DB58815CD13}" srcId="{6605FCDB-25CB-4EEB-90F3-D1540F817351}" destId="{F9B669EE-F94A-4743-A4DC-AD4637EC14F9}" srcOrd="1" destOrd="0" parTransId="{4F04F970-E965-46C1-B309-7FBACFB2324C}" sibTransId="{C282F818-B32C-4D56-9E16-8D9A4796BD8B}"/>
    <dgm:cxn modelId="{40AD2411-F46C-4D7A-B9A2-E719905EE533}" type="presOf" srcId="{CCA5C698-8227-40DC-9860-9D58EDFF8016}" destId="{ED080A31-9458-447F-AA67-75752263C93D}" srcOrd="1" destOrd="0" presId="urn:microsoft.com/office/officeart/2005/8/layout/list1"/>
    <dgm:cxn modelId="{B4FA445B-6920-4D67-9F40-D6C033998100}" srcId="{6605FCDB-25CB-4EEB-90F3-D1540F817351}" destId="{1F62BCFF-DCE5-41DF-B7C0-1E35E22438A6}" srcOrd="0" destOrd="0" parTransId="{A8DBEF7B-A884-452D-82A0-9D0F89265A8E}" sibTransId="{96C60E23-8056-40B2-AF3E-46558CEFD43D}"/>
    <dgm:cxn modelId="{78DE495B-2C66-42C2-8823-561AB0C68EF8}" type="presOf" srcId="{AF558B8B-2002-4205-960F-76AAFFBC9EBC}" destId="{AF11A844-7C05-4927-B4DD-F88E8841EF14}" srcOrd="0" destOrd="0" presId="urn:microsoft.com/office/officeart/2005/8/layout/list1"/>
    <dgm:cxn modelId="{E9E3117D-0C74-475B-8BD9-458127403752}" type="presOf" srcId="{1F62BCFF-DCE5-41DF-B7C0-1E35E22438A6}" destId="{45832E64-02AC-4E00-92B8-D9C4BEB56249}" srcOrd="0" destOrd="0" presId="urn:microsoft.com/office/officeart/2005/8/layout/list1"/>
    <dgm:cxn modelId="{2D8C1681-E0EC-4478-886C-685CD9AC32B7}" type="presOf" srcId="{CCA5C698-8227-40DC-9860-9D58EDFF8016}" destId="{0F4F7AF1-F327-4439-9019-62CE2BB27506}" srcOrd="0" destOrd="0" presId="urn:microsoft.com/office/officeart/2005/8/layout/list1"/>
    <dgm:cxn modelId="{C784C198-47FC-4D3E-AEBD-B8BFAD2754CF}" srcId="{6605FCDB-25CB-4EEB-90F3-D1540F817351}" destId="{CCA5C698-8227-40DC-9860-9D58EDFF8016}" srcOrd="3" destOrd="0" parTransId="{0F0B0DAB-E3D0-49A9-A896-A53F8F316EB8}" sibTransId="{88BB2C66-8BEE-42FC-B5FA-C3EBA1278EE6}"/>
    <dgm:cxn modelId="{C17C5299-0D1D-482B-A23B-D7A8BFCB3D40}" type="presOf" srcId="{F9B669EE-F94A-4743-A4DC-AD4637EC14F9}" destId="{F583320B-0770-449A-9C03-9A664F79FD9D}" srcOrd="0" destOrd="0" presId="urn:microsoft.com/office/officeart/2005/8/layout/list1"/>
    <dgm:cxn modelId="{4B2626B0-55E1-4A7D-BBC7-B07999F0083E}" type="presOf" srcId="{F9B669EE-F94A-4743-A4DC-AD4637EC14F9}" destId="{1118A962-5961-4036-92E3-DC43E4D1078E}" srcOrd="1" destOrd="0" presId="urn:microsoft.com/office/officeart/2005/8/layout/list1"/>
    <dgm:cxn modelId="{B3DA3DBF-4899-4EB3-92B8-B3D5AB4A1E8D}" srcId="{6605FCDB-25CB-4EEB-90F3-D1540F817351}" destId="{AF558B8B-2002-4205-960F-76AAFFBC9EBC}" srcOrd="2" destOrd="0" parTransId="{603C5A4A-E606-4799-ABB9-96948083AF46}" sibTransId="{719585F3-06AF-4349-AFB5-81B363310727}"/>
    <dgm:cxn modelId="{2E06F5C8-E634-472C-9EDC-7DA422A2EBD6}" type="presOf" srcId="{1F62BCFF-DCE5-41DF-B7C0-1E35E22438A6}" destId="{B07612FC-BA1C-4674-8637-706D1FE74D94}" srcOrd="1" destOrd="0" presId="urn:microsoft.com/office/officeart/2005/8/layout/list1"/>
    <dgm:cxn modelId="{7A26A8E3-87CF-41FA-8A93-140F996D3206}" type="presOf" srcId="{AF558B8B-2002-4205-960F-76AAFFBC9EBC}" destId="{990CDDBA-59C2-4A57-80A9-37503F3BD18D}" srcOrd="1" destOrd="0" presId="urn:microsoft.com/office/officeart/2005/8/layout/list1"/>
    <dgm:cxn modelId="{B57C8DED-8C5B-436D-A090-EFE30C888E93}" type="presOf" srcId="{6605FCDB-25CB-4EEB-90F3-D1540F817351}" destId="{7693CF6A-D0B1-4B3A-BC2F-6097774725B0}" srcOrd="0" destOrd="0" presId="urn:microsoft.com/office/officeart/2005/8/layout/list1"/>
    <dgm:cxn modelId="{C58D9109-33F3-4508-B5DB-E5A46E605A1C}" type="presParOf" srcId="{7693CF6A-D0B1-4B3A-BC2F-6097774725B0}" destId="{CE4FBA5F-6553-4A60-AC65-2B14C6422659}" srcOrd="0" destOrd="0" presId="urn:microsoft.com/office/officeart/2005/8/layout/list1"/>
    <dgm:cxn modelId="{4483FC95-592E-4E01-9CF9-0CDE4ED0F3B6}" type="presParOf" srcId="{CE4FBA5F-6553-4A60-AC65-2B14C6422659}" destId="{45832E64-02AC-4E00-92B8-D9C4BEB56249}" srcOrd="0" destOrd="0" presId="urn:microsoft.com/office/officeart/2005/8/layout/list1"/>
    <dgm:cxn modelId="{AC938944-252C-4A3A-A4C5-BC3FE0129782}" type="presParOf" srcId="{CE4FBA5F-6553-4A60-AC65-2B14C6422659}" destId="{B07612FC-BA1C-4674-8637-706D1FE74D94}" srcOrd="1" destOrd="0" presId="urn:microsoft.com/office/officeart/2005/8/layout/list1"/>
    <dgm:cxn modelId="{5B248753-0D2F-418C-A39C-720E84E059C9}" type="presParOf" srcId="{7693CF6A-D0B1-4B3A-BC2F-6097774725B0}" destId="{5B3C3E88-EE11-4527-9E44-6E04A7E26E46}" srcOrd="1" destOrd="0" presId="urn:microsoft.com/office/officeart/2005/8/layout/list1"/>
    <dgm:cxn modelId="{65DBF7E7-B50A-4840-8080-BB17C5372F57}" type="presParOf" srcId="{7693CF6A-D0B1-4B3A-BC2F-6097774725B0}" destId="{0DA953A9-0A43-45F8-84CD-B9F58D928FAA}" srcOrd="2" destOrd="0" presId="urn:microsoft.com/office/officeart/2005/8/layout/list1"/>
    <dgm:cxn modelId="{7D53B10B-FEEC-403D-9477-7830EE3BF050}" type="presParOf" srcId="{7693CF6A-D0B1-4B3A-BC2F-6097774725B0}" destId="{F2EFA85D-5B7D-4EA0-96E7-E8BB90129393}" srcOrd="3" destOrd="0" presId="urn:microsoft.com/office/officeart/2005/8/layout/list1"/>
    <dgm:cxn modelId="{7CDF34DB-5C79-4F6B-AB79-92C1EDEF46C6}" type="presParOf" srcId="{7693CF6A-D0B1-4B3A-BC2F-6097774725B0}" destId="{96F73543-DC62-4DD6-A51F-51FCA2D218B4}" srcOrd="4" destOrd="0" presId="urn:microsoft.com/office/officeart/2005/8/layout/list1"/>
    <dgm:cxn modelId="{E555235B-3E3C-4C49-AD69-B200EA706707}" type="presParOf" srcId="{96F73543-DC62-4DD6-A51F-51FCA2D218B4}" destId="{F583320B-0770-449A-9C03-9A664F79FD9D}" srcOrd="0" destOrd="0" presId="urn:microsoft.com/office/officeart/2005/8/layout/list1"/>
    <dgm:cxn modelId="{CFD7F660-45D9-4D3D-B057-7D50D27ACBB4}" type="presParOf" srcId="{96F73543-DC62-4DD6-A51F-51FCA2D218B4}" destId="{1118A962-5961-4036-92E3-DC43E4D1078E}" srcOrd="1" destOrd="0" presId="urn:microsoft.com/office/officeart/2005/8/layout/list1"/>
    <dgm:cxn modelId="{3273EC97-F108-4ED1-B9A5-144CAF6BC75A}" type="presParOf" srcId="{7693CF6A-D0B1-4B3A-BC2F-6097774725B0}" destId="{C6F90419-E771-43B5-A7FD-A820B537B3F9}" srcOrd="5" destOrd="0" presId="urn:microsoft.com/office/officeart/2005/8/layout/list1"/>
    <dgm:cxn modelId="{2E9C3DE7-F052-41E1-90E6-8D0D1B363407}" type="presParOf" srcId="{7693CF6A-D0B1-4B3A-BC2F-6097774725B0}" destId="{3D641B18-DF08-45F7-96C2-BF46E74A9B9B}" srcOrd="6" destOrd="0" presId="urn:microsoft.com/office/officeart/2005/8/layout/list1"/>
    <dgm:cxn modelId="{62FB006C-E39F-40B9-96F1-0130D7DC63EA}" type="presParOf" srcId="{7693CF6A-D0B1-4B3A-BC2F-6097774725B0}" destId="{1CA5ED76-2D5E-46F6-9054-95396875C506}" srcOrd="7" destOrd="0" presId="urn:microsoft.com/office/officeart/2005/8/layout/list1"/>
    <dgm:cxn modelId="{15E86FED-115A-410A-A5F6-4B8080FD265A}" type="presParOf" srcId="{7693CF6A-D0B1-4B3A-BC2F-6097774725B0}" destId="{A6E54430-B38C-4D1C-944E-2299D835AE34}" srcOrd="8" destOrd="0" presId="urn:microsoft.com/office/officeart/2005/8/layout/list1"/>
    <dgm:cxn modelId="{CEFE1418-2938-4FE4-8418-65E1766BE45E}" type="presParOf" srcId="{A6E54430-B38C-4D1C-944E-2299D835AE34}" destId="{AF11A844-7C05-4927-B4DD-F88E8841EF14}" srcOrd="0" destOrd="0" presId="urn:microsoft.com/office/officeart/2005/8/layout/list1"/>
    <dgm:cxn modelId="{56D38CDF-0717-499B-838B-C4E2213D6EDC}" type="presParOf" srcId="{A6E54430-B38C-4D1C-944E-2299D835AE34}" destId="{990CDDBA-59C2-4A57-80A9-37503F3BD18D}" srcOrd="1" destOrd="0" presId="urn:microsoft.com/office/officeart/2005/8/layout/list1"/>
    <dgm:cxn modelId="{7CDD79BE-1A8A-4BCA-8D10-6D28A2BF39E6}" type="presParOf" srcId="{7693CF6A-D0B1-4B3A-BC2F-6097774725B0}" destId="{4C1E6B79-1A08-4F96-99AB-DD7BA4874F96}" srcOrd="9" destOrd="0" presId="urn:microsoft.com/office/officeart/2005/8/layout/list1"/>
    <dgm:cxn modelId="{0DB2BEBF-2E05-4B95-931A-B5160866D6D1}" type="presParOf" srcId="{7693CF6A-D0B1-4B3A-BC2F-6097774725B0}" destId="{DEAD9E45-B15A-4EE1-BA21-47CFC2EC89EA}" srcOrd="10" destOrd="0" presId="urn:microsoft.com/office/officeart/2005/8/layout/list1"/>
    <dgm:cxn modelId="{9BBA37A2-2D4D-453D-B421-F656DA44A6DF}" type="presParOf" srcId="{7693CF6A-D0B1-4B3A-BC2F-6097774725B0}" destId="{F9C836D7-74DE-4D65-ADD8-FE10C75CE892}" srcOrd="11" destOrd="0" presId="urn:microsoft.com/office/officeart/2005/8/layout/list1"/>
    <dgm:cxn modelId="{0B2FFFCC-22DA-49F3-AC22-BBA5DFC2A33E}" type="presParOf" srcId="{7693CF6A-D0B1-4B3A-BC2F-6097774725B0}" destId="{472610EF-5F31-4CCD-9BAC-391C1F9F8BE0}" srcOrd="12" destOrd="0" presId="urn:microsoft.com/office/officeart/2005/8/layout/list1"/>
    <dgm:cxn modelId="{266638E7-A9BC-458D-8538-F5D425D543FC}" type="presParOf" srcId="{472610EF-5F31-4CCD-9BAC-391C1F9F8BE0}" destId="{0F4F7AF1-F327-4439-9019-62CE2BB27506}" srcOrd="0" destOrd="0" presId="urn:microsoft.com/office/officeart/2005/8/layout/list1"/>
    <dgm:cxn modelId="{8EFDBD3C-150B-462B-BD48-3995BA5208C3}" type="presParOf" srcId="{472610EF-5F31-4CCD-9BAC-391C1F9F8BE0}" destId="{ED080A31-9458-447F-AA67-75752263C93D}" srcOrd="1" destOrd="0" presId="urn:microsoft.com/office/officeart/2005/8/layout/list1"/>
    <dgm:cxn modelId="{A975286A-7852-4142-B0A5-C205857827B3}" type="presParOf" srcId="{7693CF6A-D0B1-4B3A-BC2F-6097774725B0}" destId="{51D1545C-8620-4CEB-94E3-5AB75D8AFAC5}" srcOrd="13" destOrd="0" presId="urn:microsoft.com/office/officeart/2005/8/layout/list1"/>
    <dgm:cxn modelId="{C1B04F7E-5D74-4B8E-BD30-15C325147A3E}" type="presParOf" srcId="{7693CF6A-D0B1-4B3A-BC2F-6097774725B0}" destId="{E2231EDA-C00A-437C-A0FC-98F5087218E6}"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6804C06-F15E-459F-8508-055FD7F6EBE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IN"/>
        </a:p>
      </dgm:t>
    </dgm:pt>
    <dgm:pt modelId="{A269DEB4-9744-4BC6-AC41-D54B06CEAEAA}">
      <dgm:prSet phldrT="[Text]"/>
      <dgm:spPr/>
      <dgm:t>
        <a:bodyPr/>
        <a:lstStyle/>
        <a:p>
          <a:r>
            <a:rPr lang="en-IN" dirty="0"/>
            <a:t>Retail Formats</a:t>
          </a:r>
        </a:p>
      </dgm:t>
    </dgm:pt>
    <dgm:pt modelId="{54A0AD35-475A-453D-B6C2-D557241B7EE3}" type="parTrans" cxnId="{FCDDBDD7-54FD-4E02-8F6A-F16824B842FA}">
      <dgm:prSet/>
      <dgm:spPr/>
      <dgm:t>
        <a:bodyPr/>
        <a:lstStyle/>
        <a:p>
          <a:endParaRPr lang="en-IN"/>
        </a:p>
      </dgm:t>
    </dgm:pt>
    <dgm:pt modelId="{5A16BD6E-A67C-4F87-8ADF-BBAE58A1F6BB}" type="sibTrans" cxnId="{FCDDBDD7-54FD-4E02-8F6A-F16824B842FA}">
      <dgm:prSet/>
      <dgm:spPr/>
      <dgm:t>
        <a:bodyPr/>
        <a:lstStyle/>
        <a:p>
          <a:endParaRPr lang="en-IN"/>
        </a:p>
      </dgm:t>
    </dgm:pt>
    <dgm:pt modelId="{2728FC5F-0E62-4186-AA68-13C208EBD814}">
      <dgm:prSet phldrT="[Text]"/>
      <dgm:spPr/>
      <dgm:t>
        <a:bodyPr/>
        <a:lstStyle/>
        <a:p>
          <a:r>
            <a:rPr lang="en-IN" dirty="0"/>
            <a:t>Organised Retail</a:t>
          </a:r>
        </a:p>
      </dgm:t>
    </dgm:pt>
    <dgm:pt modelId="{CF9B77D3-8642-4D48-9DF8-57F0EE5936AE}" type="parTrans" cxnId="{AAE5E7B0-F976-468B-8C0A-B528C720D83C}">
      <dgm:prSet/>
      <dgm:spPr/>
      <dgm:t>
        <a:bodyPr/>
        <a:lstStyle/>
        <a:p>
          <a:endParaRPr lang="en-IN"/>
        </a:p>
      </dgm:t>
    </dgm:pt>
    <dgm:pt modelId="{2F0665DE-A868-48C7-AEDF-05D755CC9432}" type="sibTrans" cxnId="{AAE5E7B0-F976-468B-8C0A-B528C720D83C}">
      <dgm:prSet/>
      <dgm:spPr/>
      <dgm:t>
        <a:bodyPr/>
        <a:lstStyle/>
        <a:p>
          <a:endParaRPr lang="en-IN"/>
        </a:p>
      </dgm:t>
    </dgm:pt>
    <dgm:pt modelId="{05AD6CD7-C319-4275-A812-C4E83D79C5F8}">
      <dgm:prSet phldrT="[Text]"/>
      <dgm:spPr/>
      <dgm:t>
        <a:bodyPr/>
        <a:lstStyle/>
        <a:p>
          <a:r>
            <a:rPr lang="en-IN" dirty="0"/>
            <a:t>Unorganised Retail</a:t>
          </a:r>
        </a:p>
      </dgm:t>
    </dgm:pt>
    <dgm:pt modelId="{6EF83CF5-3D5E-433D-9EAA-FA9E03689E4C}" type="parTrans" cxnId="{8BB0B8F3-E305-4314-BB67-9592711BBBDF}">
      <dgm:prSet/>
      <dgm:spPr/>
      <dgm:t>
        <a:bodyPr/>
        <a:lstStyle/>
        <a:p>
          <a:endParaRPr lang="en-IN"/>
        </a:p>
      </dgm:t>
    </dgm:pt>
    <dgm:pt modelId="{580456E8-932C-447E-83C9-75020391C2C0}" type="sibTrans" cxnId="{8BB0B8F3-E305-4314-BB67-9592711BBBDF}">
      <dgm:prSet/>
      <dgm:spPr/>
      <dgm:t>
        <a:bodyPr/>
        <a:lstStyle/>
        <a:p>
          <a:endParaRPr lang="en-IN"/>
        </a:p>
      </dgm:t>
    </dgm:pt>
    <dgm:pt modelId="{DD08D268-CFCA-45A9-8729-AA598DDB03D3}" type="pres">
      <dgm:prSet presAssocID="{F6804C06-F15E-459F-8508-055FD7F6EBE5}" presName="hierChild1" presStyleCnt="0">
        <dgm:presLayoutVars>
          <dgm:chPref val="1"/>
          <dgm:dir/>
          <dgm:animOne val="branch"/>
          <dgm:animLvl val="lvl"/>
          <dgm:resizeHandles/>
        </dgm:presLayoutVars>
      </dgm:prSet>
      <dgm:spPr/>
    </dgm:pt>
    <dgm:pt modelId="{8C9E126E-1F09-4301-808F-B790BA6684B4}" type="pres">
      <dgm:prSet presAssocID="{A269DEB4-9744-4BC6-AC41-D54B06CEAEAA}" presName="hierRoot1" presStyleCnt="0"/>
      <dgm:spPr/>
    </dgm:pt>
    <dgm:pt modelId="{51136240-4811-47AC-BD24-C53E35334D31}" type="pres">
      <dgm:prSet presAssocID="{A269DEB4-9744-4BC6-AC41-D54B06CEAEAA}" presName="composite" presStyleCnt="0"/>
      <dgm:spPr/>
    </dgm:pt>
    <dgm:pt modelId="{0B388E1C-6A7B-4330-BD64-9C50FEDA9331}" type="pres">
      <dgm:prSet presAssocID="{A269DEB4-9744-4BC6-AC41-D54B06CEAEAA}" presName="background" presStyleLbl="node0" presStyleIdx="0" presStyleCnt="1"/>
      <dgm:spPr/>
    </dgm:pt>
    <dgm:pt modelId="{C50D2C22-01B5-4E01-853A-E87370AC5D7F}" type="pres">
      <dgm:prSet presAssocID="{A269DEB4-9744-4BC6-AC41-D54B06CEAEAA}" presName="text" presStyleLbl="fgAcc0" presStyleIdx="0" presStyleCnt="1">
        <dgm:presLayoutVars>
          <dgm:chPref val="3"/>
        </dgm:presLayoutVars>
      </dgm:prSet>
      <dgm:spPr/>
    </dgm:pt>
    <dgm:pt modelId="{41428810-E672-44A4-BD79-7FCF32120CE4}" type="pres">
      <dgm:prSet presAssocID="{A269DEB4-9744-4BC6-AC41-D54B06CEAEAA}" presName="hierChild2" presStyleCnt="0"/>
      <dgm:spPr/>
    </dgm:pt>
    <dgm:pt modelId="{F3FB172A-63BA-4DF5-83BD-21BFA8316211}" type="pres">
      <dgm:prSet presAssocID="{CF9B77D3-8642-4D48-9DF8-57F0EE5936AE}" presName="Name10" presStyleLbl="parChTrans1D2" presStyleIdx="0" presStyleCnt="2"/>
      <dgm:spPr/>
    </dgm:pt>
    <dgm:pt modelId="{C9F77AEE-F013-40C2-A192-F02A8AE1AE53}" type="pres">
      <dgm:prSet presAssocID="{2728FC5F-0E62-4186-AA68-13C208EBD814}" presName="hierRoot2" presStyleCnt="0"/>
      <dgm:spPr/>
    </dgm:pt>
    <dgm:pt modelId="{361BD1C2-6138-4EFD-8A2C-0D5778B4B6B5}" type="pres">
      <dgm:prSet presAssocID="{2728FC5F-0E62-4186-AA68-13C208EBD814}" presName="composite2" presStyleCnt="0"/>
      <dgm:spPr/>
    </dgm:pt>
    <dgm:pt modelId="{333B9448-2AE0-4D6C-B985-DDA6F07F26E1}" type="pres">
      <dgm:prSet presAssocID="{2728FC5F-0E62-4186-AA68-13C208EBD814}" presName="background2" presStyleLbl="node2" presStyleIdx="0" presStyleCnt="2"/>
      <dgm:spPr/>
    </dgm:pt>
    <dgm:pt modelId="{F8454023-8971-4F34-AFE8-A014F2316BF9}" type="pres">
      <dgm:prSet presAssocID="{2728FC5F-0E62-4186-AA68-13C208EBD814}" presName="text2" presStyleLbl="fgAcc2" presStyleIdx="0" presStyleCnt="2">
        <dgm:presLayoutVars>
          <dgm:chPref val="3"/>
        </dgm:presLayoutVars>
      </dgm:prSet>
      <dgm:spPr/>
    </dgm:pt>
    <dgm:pt modelId="{3D4C739F-0CBF-4479-AB17-98C1F8482CA0}" type="pres">
      <dgm:prSet presAssocID="{2728FC5F-0E62-4186-AA68-13C208EBD814}" presName="hierChild3" presStyleCnt="0"/>
      <dgm:spPr/>
    </dgm:pt>
    <dgm:pt modelId="{9F7C0905-D170-4BAE-96F3-47E0B7FFFE83}" type="pres">
      <dgm:prSet presAssocID="{6EF83CF5-3D5E-433D-9EAA-FA9E03689E4C}" presName="Name10" presStyleLbl="parChTrans1D2" presStyleIdx="1" presStyleCnt="2"/>
      <dgm:spPr/>
    </dgm:pt>
    <dgm:pt modelId="{4854FD21-FF0E-4CCD-BB85-A1F2ACA90D86}" type="pres">
      <dgm:prSet presAssocID="{05AD6CD7-C319-4275-A812-C4E83D79C5F8}" presName="hierRoot2" presStyleCnt="0"/>
      <dgm:spPr/>
    </dgm:pt>
    <dgm:pt modelId="{54B7A785-FB1F-4DC8-9908-43D2A630FF7F}" type="pres">
      <dgm:prSet presAssocID="{05AD6CD7-C319-4275-A812-C4E83D79C5F8}" presName="composite2" presStyleCnt="0"/>
      <dgm:spPr/>
    </dgm:pt>
    <dgm:pt modelId="{D0909B12-96B3-450B-9F6C-83637EF9C801}" type="pres">
      <dgm:prSet presAssocID="{05AD6CD7-C319-4275-A812-C4E83D79C5F8}" presName="background2" presStyleLbl="node2" presStyleIdx="1" presStyleCnt="2"/>
      <dgm:spPr/>
    </dgm:pt>
    <dgm:pt modelId="{7464383F-28F3-4AFD-8382-B476D95B5737}" type="pres">
      <dgm:prSet presAssocID="{05AD6CD7-C319-4275-A812-C4E83D79C5F8}" presName="text2" presStyleLbl="fgAcc2" presStyleIdx="1" presStyleCnt="2">
        <dgm:presLayoutVars>
          <dgm:chPref val="3"/>
        </dgm:presLayoutVars>
      </dgm:prSet>
      <dgm:spPr/>
    </dgm:pt>
    <dgm:pt modelId="{3F6A6858-3874-4569-8A9A-8FC7B153271B}" type="pres">
      <dgm:prSet presAssocID="{05AD6CD7-C319-4275-A812-C4E83D79C5F8}" presName="hierChild3" presStyleCnt="0"/>
      <dgm:spPr/>
    </dgm:pt>
  </dgm:ptLst>
  <dgm:cxnLst>
    <dgm:cxn modelId="{C2087428-0834-4E22-B13D-CDCF6F63AEFB}" type="presOf" srcId="{CF9B77D3-8642-4D48-9DF8-57F0EE5936AE}" destId="{F3FB172A-63BA-4DF5-83BD-21BFA8316211}" srcOrd="0" destOrd="0" presId="urn:microsoft.com/office/officeart/2005/8/layout/hierarchy1"/>
    <dgm:cxn modelId="{7CE4DC3E-6647-4C83-937C-09781D4A5843}" type="presOf" srcId="{6EF83CF5-3D5E-433D-9EAA-FA9E03689E4C}" destId="{9F7C0905-D170-4BAE-96F3-47E0B7FFFE83}" srcOrd="0" destOrd="0" presId="urn:microsoft.com/office/officeart/2005/8/layout/hierarchy1"/>
    <dgm:cxn modelId="{F712FE6C-A7DE-46FF-8D34-19DAA53CE613}" type="presOf" srcId="{05AD6CD7-C319-4275-A812-C4E83D79C5F8}" destId="{7464383F-28F3-4AFD-8382-B476D95B5737}" srcOrd="0" destOrd="0" presId="urn:microsoft.com/office/officeart/2005/8/layout/hierarchy1"/>
    <dgm:cxn modelId="{BB2C7877-16B8-4C16-B708-4F055EE46A0C}" type="presOf" srcId="{2728FC5F-0E62-4186-AA68-13C208EBD814}" destId="{F8454023-8971-4F34-AFE8-A014F2316BF9}" srcOrd="0" destOrd="0" presId="urn:microsoft.com/office/officeart/2005/8/layout/hierarchy1"/>
    <dgm:cxn modelId="{ED4545A4-47DA-4732-844D-05DAD4D5BAF4}" type="presOf" srcId="{A269DEB4-9744-4BC6-AC41-D54B06CEAEAA}" destId="{C50D2C22-01B5-4E01-853A-E87370AC5D7F}" srcOrd="0" destOrd="0" presId="urn:microsoft.com/office/officeart/2005/8/layout/hierarchy1"/>
    <dgm:cxn modelId="{AAE5E7B0-F976-468B-8C0A-B528C720D83C}" srcId="{A269DEB4-9744-4BC6-AC41-D54B06CEAEAA}" destId="{2728FC5F-0E62-4186-AA68-13C208EBD814}" srcOrd="0" destOrd="0" parTransId="{CF9B77D3-8642-4D48-9DF8-57F0EE5936AE}" sibTransId="{2F0665DE-A868-48C7-AEDF-05D755CC9432}"/>
    <dgm:cxn modelId="{C8F4FEBD-5A6F-4EA5-B8C6-FEA8525E77A6}" type="presOf" srcId="{F6804C06-F15E-459F-8508-055FD7F6EBE5}" destId="{DD08D268-CFCA-45A9-8729-AA598DDB03D3}" srcOrd="0" destOrd="0" presId="urn:microsoft.com/office/officeart/2005/8/layout/hierarchy1"/>
    <dgm:cxn modelId="{FCDDBDD7-54FD-4E02-8F6A-F16824B842FA}" srcId="{F6804C06-F15E-459F-8508-055FD7F6EBE5}" destId="{A269DEB4-9744-4BC6-AC41-D54B06CEAEAA}" srcOrd="0" destOrd="0" parTransId="{54A0AD35-475A-453D-B6C2-D557241B7EE3}" sibTransId="{5A16BD6E-A67C-4F87-8ADF-BBAE58A1F6BB}"/>
    <dgm:cxn modelId="{8BB0B8F3-E305-4314-BB67-9592711BBBDF}" srcId="{A269DEB4-9744-4BC6-AC41-D54B06CEAEAA}" destId="{05AD6CD7-C319-4275-A812-C4E83D79C5F8}" srcOrd="1" destOrd="0" parTransId="{6EF83CF5-3D5E-433D-9EAA-FA9E03689E4C}" sibTransId="{580456E8-932C-447E-83C9-75020391C2C0}"/>
    <dgm:cxn modelId="{1FC95E60-D20E-42AE-9398-06CB2BD97CA3}" type="presParOf" srcId="{DD08D268-CFCA-45A9-8729-AA598DDB03D3}" destId="{8C9E126E-1F09-4301-808F-B790BA6684B4}" srcOrd="0" destOrd="0" presId="urn:microsoft.com/office/officeart/2005/8/layout/hierarchy1"/>
    <dgm:cxn modelId="{3411CB80-8A3F-4CB4-B699-350DB37A5FA5}" type="presParOf" srcId="{8C9E126E-1F09-4301-808F-B790BA6684B4}" destId="{51136240-4811-47AC-BD24-C53E35334D31}" srcOrd="0" destOrd="0" presId="urn:microsoft.com/office/officeart/2005/8/layout/hierarchy1"/>
    <dgm:cxn modelId="{B83E1C03-A247-4BA7-907F-01FB42D3A18D}" type="presParOf" srcId="{51136240-4811-47AC-BD24-C53E35334D31}" destId="{0B388E1C-6A7B-4330-BD64-9C50FEDA9331}" srcOrd="0" destOrd="0" presId="urn:microsoft.com/office/officeart/2005/8/layout/hierarchy1"/>
    <dgm:cxn modelId="{776A2AF0-D1DE-40B7-BDE4-D6EEDCD7D743}" type="presParOf" srcId="{51136240-4811-47AC-BD24-C53E35334D31}" destId="{C50D2C22-01B5-4E01-853A-E87370AC5D7F}" srcOrd="1" destOrd="0" presId="urn:microsoft.com/office/officeart/2005/8/layout/hierarchy1"/>
    <dgm:cxn modelId="{A60823F8-DADC-4BF4-95AF-617AEBF76191}" type="presParOf" srcId="{8C9E126E-1F09-4301-808F-B790BA6684B4}" destId="{41428810-E672-44A4-BD79-7FCF32120CE4}" srcOrd="1" destOrd="0" presId="urn:microsoft.com/office/officeart/2005/8/layout/hierarchy1"/>
    <dgm:cxn modelId="{4D55CB35-CBA9-4286-9DCA-CED9D365FEBD}" type="presParOf" srcId="{41428810-E672-44A4-BD79-7FCF32120CE4}" destId="{F3FB172A-63BA-4DF5-83BD-21BFA8316211}" srcOrd="0" destOrd="0" presId="urn:microsoft.com/office/officeart/2005/8/layout/hierarchy1"/>
    <dgm:cxn modelId="{DDACBF76-B157-449A-8760-4B63220487C4}" type="presParOf" srcId="{41428810-E672-44A4-BD79-7FCF32120CE4}" destId="{C9F77AEE-F013-40C2-A192-F02A8AE1AE53}" srcOrd="1" destOrd="0" presId="urn:microsoft.com/office/officeart/2005/8/layout/hierarchy1"/>
    <dgm:cxn modelId="{7EBCD2E3-CE9F-4712-B4D4-220A750A7333}" type="presParOf" srcId="{C9F77AEE-F013-40C2-A192-F02A8AE1AE53}" destId="{361BD1C2-6138-4EFD-8A2C-0D5778B4B6B5}" srcOrd="0" destOrd="0" presId="urn:microsoft.com/office/officeart/2005/8/layout/hierarchy1"/>
    <dgm:cxn modelId="{7116F2EE-164D-4FA5-8E46-2B903C1DB9B4}" type="presParOf" srcId="{361BD1C2-6138-4EFD-8A2C-0D5778B4B6B5}" destId="{333B9448-2AE0-4D6C-B985-DDA6F07F26E1}" srcOrd="0" destOrd="0" presId="urn:microsoft.com/office/officeart/2005/8/layout/hierarchy1"/>
    <dgm:cxn modelId="{E001C797-B8B5-4102-A5C8-869B96C653E0}" type="presParOf" srcId="{361BD1C2-6138-4EFD-8A2C-0D5778B4B6B5}" destId="{F8454023-8971-4F34-AFE8-A014F2316BF9}" srcOrd="1" destOrd="0" presId="urn:microsoft.com/office/officeart/2005/8/layout/hierarchy1"/>
    <dgm:cxn modelId="{FFFE335C-F2CB-4EC8-AA8D-3E5235393199}" type="presParOf" srcId="{C9F77AEE-F013-40C2-A192-F02A8AE1AE53}" destId="{3D4C739F-0CBF-4479-AB17-98C1F8482CA0}" srcOrd="1" destOrd="0" presId="urn:microsoft.com/office/officeart/2005/8/layout/hierarchy1"/>
    <dgm:cxn modelId="{7C9A09E7-FD21-4083-A86D-A6365F846B2F}" type="presParOf" srcId="{41428810-E672-44A4-BD79-7FCF32120CE4}" destId="{9F7C0905-D170-4BAE-96F3-47E0B7FFFE83}" srcOrd="2" destOrd="0" presId="urn:microsoft.com/office/officeart/2005/8/layout/hierarchy1"/>
    <dgm:cxn modelId="{91CE0115-E353-4936-A776-796C86988FD7}" type="presParOf" srcId="{41428810-E672-44A4-BD79-7FCF32120CE4}" destId="{4854FD21-FF0E-4CCD-BB85-A1F2ACA90D86}" srcOrd="3" destOrd="0" presId="urn:microsoft.com/office/officeart/2005/8/layout/hierarchy1"/>
    <dgm:cxn modelId="{185C023F-E849-444E-9B0E-DF3431FC56E2}" type="presParOf" srcId="{4854FD21-FF0E-4CCD-BB85-A1F2ACA90D86}" destId="{54B7A785-FB1F-4DC8-9908-43D2A630FF7F}" srcOrd="0" destOrd="0" presId="urn:microsoft.com/office/officeart/2005/8/layout/hierarchy1"/>
    <dgm:cxn modelId="{B0DCCC29-C728-4E9F-87B2-F3A13B384913}" type="presParOf" srcId="{54B7A785-FB1F-4DC8-9908-43D2A630FF7F}" destId="{D0909B12-96B3-450B-9F6C-83637EF9C801}" srcOrd="0" destOrd="0" presId="urn:microsoft.com/office/officeart/2005/8/layout/hierarchy1"/>
    <dgm:cxn modelId="{B4AC50CF-4362-4707-ADB3-3E414D9A4160}" type="presParOf" srcId="{54B7A785-FB1F-4DC8-9908-43D2A630FF7F}" destId="{7464383F-28F3-4AFD-8382-B476D95B5737}" srcOrd="1" destOrd="0" presId="urn:microsoft.com/office/officeart/2005/8/layout/hierarchy1"/>
    <dgm:cxn modelId="{A619D2C0-44D0-4F6C-B22E-95C312F4C5CA}" type="presParOf" srcId="{4854FD21-FF0E-4CCD-BB85-A1F2ACA90D86}" destId="{3F6A6858-3874-4569-8A9A-8FC7B153271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63DC37-B22A-4A11-819A-9B0601EA3E0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N"/>
        </a:p>
      </dgm:t>
    </dgm:pt>
    <dgm:pt modelId="{90C69157-C740-417E-BE12-18E2E4022403}">
      <dgm:prSet phldrT="[Text]"/>
      <dgm:spPr/>
      <dgm:t>
        <a:bodyPr/>
        <a:lstStyle/>
        <a:p>
          <a:r>
            <a:rPr lang="en-IN" dirty="0"/>
            <a:t>Data Management</a:t>
          </a:r>
        </a:p>
      </dgm:t>
    </dgm:pt>
    <dgm:pt modelId="{32CD73B4-0531-4121-B8D7-38F2155121F8}" type="parTrans" cxnId="{5E1CA430-D777-433C-AC70-58B977889DE1}">
      <dgm:prSet/>
      <dgm:spPr/>
      <dgm:t>
        <a:bodyPr/>
        <a:lstStyle/>
        <a:p>
          <a:endParaRPr lang="en-IN"/>
        </a:p>
      </dgm:t>
    </dgm:pt>
    <dgm:pt modelId="{B801D192-3494-44FC-9026-4566E95FBACA}" type="sibTrans" cxnId="{5E1CA430-D777-433C-AC70-58B977889DE1}">
      <dgm:prSet/>
      <dgm:spPr/>
      <dgm:t>
        <a:bodyPr/>
        <a:lstStyle/>
        <a:p>
          <a:endParaRPr lang="en-IN"/>
        </a:p>
      </dgm:t>
    </dgm:pt>
    <dgm:pt modelId="{49432D9D-C3EE-4DC1-88CF-4CCCD952C621}">
      <dgm:prSet phldrT="[Text]"/>
      <dgm:spPr/>
      <dgm:t>
        <a:bodyPr/>
        <a:lstStyle/>
        <a:p>
          <a:r>
            <a:rPr lang="en-IN" dirty="0"/>
            <a:t>Electronic Data Interchange</a:t>
          </a:r>
        </a:p>
      </dgm:t>
    </dgm:pt>
    <dgm:pt modelId="{FE4B4A2C-C6C3-4D41-9C9B-7A94B1098997}" type="parTrans" cxnId="{5172C3A8-E7B3-4B9B-8360-8CA821FF53ED}">
      <dgm:prSet/>
      <dgm:spPr/>
      <dgm:t>
        <a:bodyPr/>
        <a:lstStyle/>
        <a:p>
          <a:endParaRPr lang="en-IN"/>
        </a:p>
      </dgm:t>
    </dgm:pt>
    <dgm:pt modelId="{2F3019C4-85E2-4FC7-9E9A-9983FC806E17}" type="sibTrans" cxnId="{5172C3A8-E7B3-4B9B-8360-8CA821FF53ED}">
      <dgm:prSet/>
      <dgm:spPr/>
      <dgm:t>
        <a:bodyPr/>
        <a:lstStyle/>
        <a:p>
          <a:endParaRPr lang="en-IN"/>
        </a:p>
      </dgm:t>
    </dgm:pt>
    <dgm:pt modelId="{52D88FD3-54A6-4384-8D98-704DBBF9408F}">
      <dgm:prSet phldrT="[Text]"/>
      <dgm:spPr/>
      <dgm:t>
        <a:bodyPr/>
        <a:lstStyle/>
        <a:p>
          <a:r>
            <a:rPr lang="en-IN" dirty="0"/>
            <a:t>Supply Chain Management</a:t>
          </a:r>
        </a:p>
      </dgm:t>
    </dgm:pt>
    <dgm:pt modelId="{C779D942-BBB0-47F3-A1FA-F2BAE3E9D190}" type="parTrans" cxnId="{DDFD7C5F-77D4-4CA2-8C4B-A09C5B54658A}">
      <dgm:prSet/>
      <dgm:spPr/>
      <dgm:t>
        <a:bodyPr/>
        <a:lstStyle/>
        <a:p>
          <a:endParaRPr lang="en-IN"/>
        </a:p>
      </dgm:t>
    </dgm:pt>
    <dgm:pt modelId="{3506DC4A-B0C2-423B-B4D6-E6E9D7BFCF49}" type="sibTrans" cxnId="{DDFD7C5F-77D4-4CA2-8C4B-A09C5B54658A}">
      <dgm:prSet/>
      <dgm:spPr/>
      <dgm:t>
        <a:bodyPr/>
        <a:lstStyle/>
        <a:p>
          <a:endParaRPr lang="en-IN"/>
        </a:p>
      </dgm:t>
    </dgm:pt>
    <dgm:pt modelId="{EB844EFE-CE4C-4F39-B07B-E9D319436DD5}">
      <dgm:prSet phldrT="[Text]"/>
      <dgm:spPr/>
      <dgm:t>
        <a:bodyPr/>
        <a:lstStyle/>
        <a:p>
          <a:r>
            <a:rPr lang="en-IN" dirty="0"/>
            <a:t>Billing through </a:t>
          </a:r>
          <a:r>
            <a:rPr lang="en-IN" dirty="0" err="1"/>
            <a:t>BarCode</a:t>
          </a:r>
          <a:endParaRPr lang="en-IN" dirty="0"/>
        </a:p>
      </dgm:t>
    </dgm:pt>
    <dgm:pt modelId="{81040A0F-C2C2-4C64-A2C8-EC62171EBC7D}" type="parTrans" cxnId="{1D7203A6-7748-4C6E-847F-890F4ABB09FF}">
      <dgm:prSet/>
      <dgm:spPr/>
      <dgm:t>
        <a:bodyPr/>
        <a:lstStyle/>
        <a:p>
          <a:endParaRPr lang="en-IN"/>
        </a:p>
      </dgm:t>
    </dgm:pt>
    <dgm:pt modelId="{F71AE4AE-4ABD-477F-AEBF-A45690AEF9B9}" type="sibTrans" cxnId="{1D7203A6-7748-4C6E-847F-890F4ABB09FF}">
      <dgm:prSet/>
      <dgm:spPr/>
      <dgm:t>
        <a:bodyPr/>
        <a:lstStyle/>
        <a:p>
          <a:endParaRPr lang="en-IN"/>
        </a:p>
      </dgm:t>
    </dgm:pt>
    <dgm:pt modelId="{B78921CD-A7CA-4AD0-9E04-BEAC29E35FBC}">
      <dgm:prSet phldrT="[Text]"/>
      <dgm:spPr/>
      <dgm:t>
        <a:bodyPr/>
        <a:lstStyle/>
        <a:p>
          <a:r>
            <a:rPr lang="en-IN" dirty="0"/>
            <a:t>Customer Relationship Management</a:t>
          </a:r>
        </a:p>
      </dgm:t>
    </dgm:pt>
    <dgm:pt modelId="{24EDDA06-353B-4DE4-83E3-69017DA95223}" type="parTrans" cxnId="{25E3C928-1CDD-4A4A-8845-1E1795C5DEEF}">
      <dgm:prSet/>
      <dgm:spPr/>
      <dgm:t>
        <a:bodyPr/>
        <a:lstStyle/>
        <a:p>
          <a:endParaRPr lang="en-IN"/>
        </a:p>
      </dgm:t>
    </dgm:pt>
    <dgm:pt modelId="{B5ECF65B-EAAD-48F3-908C-2D594C49D714}" type="sibTrans" cxnId="{25E3C928-1CDD-4A4A-8845-1E1795C5DEEF}">
      <dgm:prSet/>
      <dgm:spPr/>
      <dgm:t>
        <a:bodyPr/>
        <a:lstStyle/>
        <a:p>
          <a:endParaRPr lang="en-IN"/>
        </a:p>
      </dgm:t>
    </dgm:pt>
    <dgm:pt modelId="{096A730C-71A1-4172-9CB1-710F546449C9}">
      <dgm:prSet phldrT="[Text]"/>
      <dgm:spPr/>
      <dgm:t>
        <a:bodyPr/>
        <a:lstStyle/>
        <a:p>
          <a:r>
            <a:rPr lang="en-IN" dirty="0"/>
            <a:t>Inventory Management</a:t>
          </a:r>
        </a:p>
      </dgm:t>
    </dgm:pt>
    <dgm:pt modelId="{E7641C03-3EC4-4EC4-8592-6BED4B0D26D9}" type="parTrans" cxnId="{59076890-A517-456B-B363-70182BB63E2A}">
      <dgm:prSet/>
      <dgm:spPr/>
      <dgm:t>
        <a:bodyPr/>
        <a:lstStyle/>
        <a:p>
          <a:endParaRPr lang="en-IN"/>
        </a:p>
      </dgm:t>
    </dgm:pt>
    <dgm:pt modelId="{FC3F2E8B-B4BE-4DF4-9814-D07F8A0D3CC0}" type="sibTrans" cxnId="{59076890-A517-456B-B363-70182BB63E2A}">
      <dgm:prSet/>
      <dgm:spPr/>
      <dgm:t>
        <a:bodyPr/>
        <a:lstStyle/>
        <a:p>
          <a:endParaRPr lang="en-IN"/>
        </a:p>
      </dgm:t>
    </dgm:pt>
    <dgm:pt modelId="{45546891-4A26-4F4D-A91E-E2A4F0F90E48}">
      <dgm:prSet phldrT="[Text]"/>
      <dgm:spPr/>
      <dgm:t>
        <a:bodyPr/>
        <a:lstStyle/>
        <a:p>
          <a:r>
            <a:rPr lang="en-IN" dirty="0"/>
            <a:t>Electronic Payments</a:t>
          </a:r>
        </a:p>
      </dgm:t>
    </dgm:pt>
    <dgm:pt modelId="{C7509178-CACE-4D8B-B2B6-2FA1E0476EB4}" type="parTrans" cxnId="{B3A7D6D5-C182-4935-BAAD-1AF8D9A26329}">
      <dgm:prSet/>
      <dgm:spPr/>
      <dgm:t>
        <a:bodyPr/>
        <a:lstStyle/>
        <a:p>
          <a:endParaRPr lang="en-IN"/>
        </a:p>
      </dgm:t>
    </dgm:pt>
    <dgm:pt modelId="{B4245A8D-8C5B-4F38-9568-64BC70BEECE5}" type="sibTrans" cxnId="{B3A7D6D5-C182-4935-BAAD-1AF8D9A26329}">
      <dgm:prSet/>
      <dgm:spPr/>
      <dgm:t>
        <a:bodyPr/>
        <a:lstStyle/>
        <a:p>
          <a:endParaRPr lang="en-IN"/>
        </a:p>
      </dgm:t>
    </dgm:pt>
    <dgm:pt modelId="{DAA90A0C-CA59-46D5-91C2-742FED1B97BC}" type="pres">
      <dgm:prSet presAssocID="{9963DC37-B22A-4A11-819A-9B0601EA3E0A}" presName="diagram" presStyleCnt="0">
        <dgm:presLayoutVars>
          <dgm:dir/>
          <dgm:resizeHandles val="exact"/>
        </dgm:presLayoutVars>
      </dgm:prSet>
      <dgm:spPr/>
    </dgm:pt>
    <dgm:pt modelId="{1E198D41-4AC3-4837-953C-5003F3048972}" type="pres">
      <dgm:prSet presAssocID="{90C69157-C740-417E-BE12-18E2E4022403}" presName="node" presStyleLbl="node1" presStyleIdx="0" presStyleCnt="7">
        <dgm:presLayoutVars>
          <dgm:bulletEnabled val="1"/>
        </dgm:presLayoutVars>
      </dgm:prSet>
      <dgm:spPr/>
    </dgm:pt>
    <dgm:pt modelId="{FDF9674E-4870-45EA-BDA8-54327D79BBAF}" type="pres">
      <dgm:prSet presAssocID="{B801D192-3494-44FC-9026-4566E95FBACA}" presName="sibTrans" presStyleCnt="0"/>
      <dgm:spPr/>
    </dgm:pt>
    <dgm:pt modelId="{A620499A-B3F9-46A1-9CE6-431B63854CCE}" type="pres">
      <dgm:prSet presAssocID="{49432D9D-C3EE-4DC1-88CF-4CCCD952C621}" presName="node" presStyleLbl="node1" presStyleIdx="1" presStyleCnt="7">
        <dgm:presLayoutVars>
          <dgm:bulletEnabled val="1"/>
        </dgm:presLayoutVars>
      </dgm:prSet>
      <dgm:spPr/>
    </dgm:pt>
    <dgm:pt modelId="{E25BC82D-D49E-4B47-9D06-F35BDDF9C00C}" type="pres">
      <dgm:prSet presAssocID="{2F3019C4-85E2-4FC7-9E9A-9983FC806E17}" presName="sibTrans" presStyleCnt="0"/>
      <dgm:spPr/>
    </dgm:pt>
    <dgm:pt modelId="{6E79A195-0C64-4612-A8B3-05305BB8ADA7}" type="pres">
      <dgm:prSet presAssocID="{52D88FD3-54A6-4384-8D98-704DBBF9408F}" presName="node" presStyleLbl="node1" presStyleIdx="2" presStyleCnt="7">
        <dgm:presLayoutVars>
          <dgm:bulletEnabled val="1"/>
        </dgm:presLayoutVars>
      </dgm:prSet>
      <dgm:spPr/>
    </dgm:pt>
    <dgm:pt modelId="{74BB7E48-1A7E-4680-81A9-B1B9C1AD30F0}" type="pres">
      <dgm:prSet presAssocID="{3506DC4A-B0C2-423B-B4D6-E6E9D7BFCF49}" presName="sibTrans" presStyleCnt="0"/>
      <dgm:spPr/>
    </dgm:pt>
    <dgm:pt modelId="{ED3F6A9F-E97E-457B-805F-25A459E1E715}" type="pres">
      <dgm:prSet presAssocID="{EB844EFE-CE4C-4F39-B07B-E9D319436DD5}" presName="node" presStyleLbl="node1" presStyleIdx="3" presStyleCnt="7">
        <dgm:presLayoutVars>
          <dgm:bulletEnabled val="1"/>
        </dgm:presLayoutVars>
      </dgm:prSet>
      <dgm:spPr/>
    </dgm:pt>
    <dgm:pt modelId="{9AA57E89-679B-4336-A5C3-00536AF28158}" type="pres">
      <dgm:prSet presAssocID="{F71AE4AE-4ABD-477F-AEBF-A45690AEF9B9}" presName="sibTrans" presStyleCnt="0"/>
      <dgm:spPr/>
    </dgm:pt>
    <dgm:pt modelId="{5C98AE6B-F8AE-4E42-9593-3A7181CE4DE4}" type="pres">
      <dgm:prSet presAssocID="{B78921CD-A7CA-4AD0-9E04-BEAC29E35FBC}" presName="node" presStyleLbl="node1" presStyleIdx="4" presStyleCnt="7">
        <dgm:presLayoutVars>
          <dgm:bulletEnabled val="1"/>
        </dgm:presLayoutVars>
      </dgm:prSet>
      <dgm:spPr/>
    </dgm:pt>
    <dgm:pt modelId="{8722FD75-76CF-4713-AF2E-0D64CF2F6996}" type="pres">
      <dgm:prSet presAssocID="{B5ECF65B-EAAD-48F3-908C-2D594C49D714}" presName="sibTrans" presStyleCnt="0"/>
      <dgm:spPr/>
    </dgm:pt>
    <dgm:pt modelId="{BDC51A6D-D601-40A0-BA92-C5C0E131F0FF}" type="pres">
      <dgm:prSet presAssocID="{096A730C-71A1-4172-9CB1-710F546449C9}" presName="node" presStyleLbl="node1" presStyleIdx="5" presStyleCnt="7">
        <dgm:presLayoutVars>
          <dgm:bulletEnabled val="1"/>
        </dgm:presLayoutVars>
      </dgm:prSet>
      <dgm:spPr/>
    </dgm:pt>
    <dgm:pt modelId="{A8B9A0AC-A24F-4290-99B0-C73F705328E0}" type="pres">
      <dgm:prSet presAssocID="{FC3F2E8B-B4BE-4DF4-9814-D07F8A0D3CC0}" presName="sibTrans" presStyleCnt="0"/>
      <dgm:spPr/>
    </dgm:pt>
    <dgm:pt modelId="{D9C7110A-134A-415A-BF63-C19DC099CE5A}" type="pres">
      <dgm:prSet presAssocID="{45546891-4A26-4F4D-A91E-E2A4F0F90E48}" presName="node" presStyleLbl="node1" presStyleIdx="6" presStyleCnt="7">
        <dgm:presLayoutVars>
          <dgm:bulletEnabled val="1"/>
        </dgm:presLayoutVars>
      </dgm:prSet>
      <dgm:spPr/>
    </dgm:pt>
  </dgm:ptLst>
  <dgm:cxnLst>
    <dgm:cxn modelId="{25E3C928-1CDD-4A4A-8845-1E1795C5DEEF}" srcId="{9963DC37-B22A-4A11-819A-9B0601EA3E0A}" destId="{B78921CD-A7CA-4AD0-9E04-BEAC29E35FBC}" srcOrd="4" destOrd="0" parTransId="{24EDDA06-353B-4DE4-83E3-69017DA95223}" sibTransId="{B5ECF65B-EAAD-48F3-908C-2D594C49D714}"/>
    <dgm:cxn modelId="{5E1CA430-D777-433C-AC70-58B977889DE1}" srcId="{9963DC37-B22A-4A11-819A-9B0601EA3E0A}" destId="{90C69157-C740-417E-BE12-18E2E4022403}" srcOrd="0" destOrd="0" parTransId="{32CD73B4-0531-4121-B8D7-38F2155121F8}" sibTransId="{B801D192-3494-44FC-9026-4566E95FBACA}"/>
    <dgm:cxn modelId="{DDFD7C5F-77D4-4CA2-8C4B-A09C5B54658A}" srcId="{9963DC37-B22A-4A11-819A-9B0601EA3E0A}" destId="{52D88FD3-54A6-4384-8D98-704DBBF9408F}" srcOrd="2" destOrd="0" parTransId="{C779D942-BBB0-47F3-A1FA-F2BAE3E9D190}" sibTransId="{3506DC4A-B0C2-423B-B4D6-E6E9D7BFCF49}"/>
    <dgm:cxn modelId="{2DB9D48D-451C-42FF-A9FB-F6594E89AA51}" type="presOf" srcId="{90C69157-C740-417E-BE12-18E2E4022403}" destId="{1E198D41-4AC3-4837-953C-5003F3048972}" srcOrd="0" destOrd="0" presId="urn:microsoft.com/office/officeart/2005/8/layout/default"/>
    <dgm:cxn modelId="{59076890-A517-456B-B363-70182BB63E2A}" srcId="{9963DC37-B22A-4A11-819A-9B0601EA3E0A}" destId="{096A730C-71A1-4172-9CB1-710F546449C9}" srcOrd="5" destOrd="0" parTransId="{E7641C03-3EC4-4EC4-8592-6BED4B0D26D9}" sibTransId="{FC3F2E8B-B4BE-4DF4-9814-D07F8A0D3CC0}"/>
    <dgm:cxn modelId="{17364391-68AD-4DA4-934A-9139C82EDFFC}" type="presOf" srcId="{096A730C-71A1-4172-9CB1-710F546449C9}" destId="{BDC51A6D-D601-40A0-BA92-C5C0E131F0FF}" srcOrd="0" destOrd="0" presId="urn:microsoft.com/office/officeart/2005/8/layout/default"/>
    <dgm:cxn modelId="{2A79FB9D-9843-4CE9-850E-D07538275BB4}" type="presOf" srcId="{49432D9D-C3EE-4DC1-88CF-4CCCD952C621}" destId="{A620499A-B3F9-46A1-9CE6-431B63854CCE}" srcOrd="0" destOrd="0" presId="urn:microsoft.com/office/officeart/2005/8/layout/default"/>
    <dgm:cxn modelId="{1D7203A6-7748-4C6E-847F-890F4ABB09FF}" srcId="{9963DC37-B22A-4A11-819A-9B0601EA3E0A}" destId="{EB844EFE-CE4C-4F39-B07B-E9D319436DD5}" srcOrd="3" destOrd="0" parTransId="{81040A0F-C2C2-4C64-A2C8-EC62171EBC7D}" sibTransId="{F71AE4AE-4ABD-477F-AEBF-A45690AEF9B9}"/>
    <dgm:cxn modelId="{5172C3A8-E7B3-4B9B-8360-8CA821FF53ED}" srcId="{9963DC37-B22A-4A11-819A-9B0601EA3E0A}" destId="{49432D9D-C3EE-4DC1-88CF-4CCCD952C621}" srcOrd="1" destOrd="0" parTransId="{FE4B4A2C-C6C3-4D41-9C9B-7A94B1098997}" sibTransId="{2F3019C4-85E2-4FC7-9E9A-9983FC806E17}"/>
    <dgm:cxn modelId="{7D1548B5-258D-4CB5-AB20-3DB77A91E6DE}" type="presOf" srcId="{EB844EFE-CE4C-4F39-B07B-E9D319436DD5}" destId="{ED3F6A9F-E97E-457B-805F-25A459E1E715}" srcOrd="0" destOrd="0" presId="urn:microsoft.com/office/officeart/2005/8/layout/default"/>
    <dgm:cxn modelId="{E36A1ECC-E716-46B4-9BD0-AD9CB4A27847}" type="presOf" srcId="{52D88FD3-54A6-4384-8D98-704DBBF9408F}" destId="{6E79A195-0C64-4612-A8B3-05305BB8ADA7}" srcOrd="0" destOrd="0" presId="urn:microsoft.com/office/officeart/2005/8/layout/default"/>
    <dgm:cxn modelId="{B3A7D6D5-C182-4935-BAAD-1AF8D9A26329}" srcId="{9963DC37-B22A-4A11-819A-9B0601EA3E0A}" destId="{45546891-4A26-4F4D-A91E-E2A4F0F90E48}" srcOrd="6" destOrd="0" parTransId="{C7509178-CACE-4D8B-B2B6-2FA1E0476EB4}" sibTransId="{B4245A8D-8C5B-4F38-9568-64BC70BEECE5}"/>
    <dgm:cxn modelId="{F477A0EA-6644-493D-861D-1213013ACAC8}" type="presOf" srcId="{B78921CD-A7CA-4AD0-9E04-BEAC29E35FBC}" destId="{5C98AE6B-F8AE-4E42-9593-3A7181CE4DE4}" srcOrd="0" destOrd="0" presId="urn:microsoft.com/office/officeart/2005/8/layout/default"/>
    <dgm:cxn modelId="{82FB1FEF-DAD3-48D9-88D1-600E374734C9}" type="presOf" srcId="{9963DC37-B22A-4A11-819A-9B0601EA3E0A}" destId="{DAA90A0C-CA59-46D5-91C2-742FED1B97BC}" srcOrd="0" destOrd="0" presId="urn:microsoft.com/office/officeart/2005/8/layout/default"/>
    <dgm:cxn modelId="{6C4EC3FF-8F3E-45D0-BE41-312E10B9E2DA}" type="presOf" srcId="{45546891-4A26-4F4D-A91E-E2A4F0F90E48}" destId="{D9C7110A-134A-415A-BF63-C19DC099CE5A}" srcOrd="0" destOrd="0" presId="urn:microsoft.com/office/officeart/2005/8/layout/default"/>
    <dgm:cxn modelId="{FF1CF312-388F-4DA9-A1F3-972BB28E21B9}" type="presParOf" srcId="{DAA90A0C-CA59-46D5-91C2-742FED1B97BC}" destId="{1E198D41-4AC3-4837-953C-5003F3048972}" srcOrd="0" destOrd="0" presId="urn:microsoft.com/office/officeart/2005/8/layout/default"/>
    <dgm:cxn modelId="{07C91C45-384E-413D-916D-8EF2F5052475}" type="presParOf" srcId="{DAA90A0C-CA59-46D5-91C2-742FED1B97BC}" destId="{FDF9674E-4870-45EA-BDA8-54327D79BBAF}" srcOrd="1" destOrd="0" presId="urn:microsoft.com/office/officeart/2005/8/layout/default"/>
    <dgm:cxn modelId="{0E153E36-4C42-4253-B59C-E7C6E9135D81}" type="presParOf" srcId="{DAA90A0C-CA59-46D5-91C2-742FED1B97BC}" destId="{A620499A-B3F9-46A1-9CE6-431B63854CCE}" srcOrd="2" destOrd="0" presId="urn:microsoft.com/office/officeart/2005/8/layout/default"/>
    <dgm:cxn modelId="{D9A48035-0D1C-4AC6-8785-7F59912ECE87}" type="presParOf" srcId="{DAA90A0C-CA59-46D5-91C2-742FED1B97BC}" destId="{E25BC82D-D49E-4B47-9D06-F35BDDF9C00C}" srcOrd="3" destOrd="0" presId="urn:microsoft.com/office/officeart/2005/8/layout/default"/>
    <dgm:cxn modelId="{734AC3A8-8609-446C-81EF-933356B2B5A7}" type="presParOf" srcId="{DAA90A0C-CA59-46D5-91C2-742FED1B97BC}" destId="{6E79A195-0C64-4612-A8B3-05305BB8ADA7}" srcOrd="4" destOrd="0" presId="urn:microsoft.com/office/officeart/2005/8/layout/default"/>
    <dgm:cxn modelId="{080A406F-F91D-4E8B-B6B7-8E1DC9F13A98}" type="presParOf" srcId="{DAA90A0C-CA59-46D5-91C2-742FED1B97BC}" destId="{74BB7E48-1A7E-4680-81A9-B1B9C1AD30F0}" srcOrd="5" destOrd="0" presId="urn:microsoft.com/office/officeart/2005/8/layout/default"/>
    <dgm:cxn modelId="{04833F87-4D73-4A75-B4AB-A52C7746A4A9}" type="presParOf" srcId="{DAA90A0C-CA59-46D5-91C2-742FED1B97BC}" destId="{ED3F6A9F-E97E-457B-805F-25A459E1E715}" srcOrd="6" destOrd="0" presId="urn:microsoft.com/office/officeart/2005/8/layout/default"/>
    <dgm:cxn modelId="{28F9B6E8-92BB-43B4-8099-91D370D0B8E7}" type="presParOf" srcId="{DAA90A0C-CA59-46D5-91C2-742FED1B97BC}" destId="{9AA57E89-679B-4336-A5C3-00536AF28158}" srcOrd="7" destOrd="0" presId="urn:microsoft.com/office/officeart/2005/8/layout/default"/>
    <dgm:cxn modelId="{E77A592E-7608-4843-9392-BF309DB0BFA5}" type="presParOf" srcId="{DAA90A0C-CA59-46D5-91C2-742FED1B97BC}" destId="{5C98AE6B-F8AE-4E42-9593-3A7181CE4DE4}" srcOrd="8" destOrd="0" presId="urn:microsoft.com/office/officeart/2005/8/layout/default"/>
    <dgm:cxn modelId="{6A3601C5-4F42-4B64-8AE7-60CB6F538C55}" type="presParOf" srcId="{DAA90A0C-CA59-46D5-91C2-742FED1B97BC}" destId="{8722FD75-76CF-4713-AF2E-0D64CF2F6996}" srcOrd="9" destOrd="0" presId="urn:microsoft.com/office/officeart/2005/8/layout/default"/>
    <dgm:cxn modelId="{F21BCAE7-78E5-4498-AE74-C41FD9ABD868}" type="presParOf" srcId="{DAA90A0C-CA59-46D5-91C2-742FED1B97BC}" destId="{BDC51A6D-D601-40A0-BA92-C5C0E131F0FF}" srcOrd="10" destOrd="0" presId="urn:microsoft.com/office/officeart/2005/8/layout/default"/>
    <dgm:cxn modelId="{5269A06C-CCD9-47C1-972D-32E41939B4AF}" type="presParOf" srcId="{DAA90A0C-CA59-46D5-91C2-742FED1B97BC}" destId="{A8B9A0AC-A24F-4290-99B0-C73F705328E0}" srcOrd="11" destOrd="0" presId="urn:microsoft.com/office/officeart/2005/8/layout/default"/>
    <dgm:cxn modelId="{E450C9D3-E75C-4D4D-BA92-87F5F7EE618E}" type="presParOf" srcId="{DAA90A0C-CA59-46D5-91C2-742FED1B97BC}" destId="{D9C7110A-134A-415A-BF63-C19DC099CE5A}"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67C366D-F768-47E1-AC38-8B710ADFC234}" type="doc">
      <dgm:prSet loTypeId="urn:microsoft.com/office/officeart/2005/8/layout/default" loCatId="list" qsTypeId="urn:microsoft.com/office/officeart/2005/8/quickstyle/3d2" qsCatId="3D" csTypeId="urn:microsoft.com/office/officeart/2005/8/colors/accent1_2" csCatId="accent1" phldr="1"/>
      <dgm:spPr/>
      <dgm:t>
        <a:bodyPr/>
        <a:lstStyle/>
        <a:p>
          <a:endParaRPr lang="en-IN"/>
        </a:p>
      </dgm:t>
    </dgm:pt>
    <dgm:pt modelId="{CC17563F-23EF-4853-A3A7-DDF63FB4CC5D}">
      <dgm:prSet phldrT="[Text]"/>
      <dgm:spPr/>
      <dgm:t>
        <a:bodyPr/>
        <a:lstStyle/>
        <a:p>
          <a:r>
            <a:rPr lang="en-IN" dirty="0"/>
            <a:t>Electronic Data Interchange</a:t>
          </a:r>
        </a:p>
      </dgm:t>
    </dgm:pt>
    <dgm:pt modelId="{50EFB4FE-82C0-4748-9215-AE2B926A6D0D}" type="parTrans" cxnId="{D2FEAAB2-4120-404F-A6C2-9C444DE05ACB}">
      <dgm:prSet/>
      <dgm:spPr/>
      <dgm:t>
        <a:bodyPr/>
        <a:lstStyle/>
        <a:p>
          <a:endParaRPr lang="en-IN"/>
        </a:p>
      </dgm:t>
    </dgm:pt>
    <dgm:pt modelId="{2EA8547D-6E4B-4BA8-AB65-54251291DFBB}" type="sibTrans" cxnId="{D2FEAAB2-4120-404F-A6C2-9C444DE05ACB}">
      <dgm:prSet/>
      <dgm:spPr/>
      <dgm:t>
        <a:bodyPr/>
        <a:lstStyle/>
        <a:p>
          <a:endParaRPr lang="en-IN"/>
        </a:p>
      </dgm:t>
    </dgm:pt>
    <dgm:pt modelId="{F78868C1-01DB-46DE-B421-FC96E8C6DF1E}">
      <dgm:prSet phldrT="[Text]"/>
      <dgm:spPr/>
      <dgm:t>
        <a:bodyPr/>
        <a:lstStyle/>
        <a:p>
          <a:r>
            <a:rPr lang="en-IN" dirty="0"/>
            <a:t>RFID Tags</a:t>
          </a:r>
        </a:p>
      </dgm:t>
    </dgm:pt>
    <dgm:pt modelId="{772C1BDD-06F4-4710-AF69-E88220B7C816}" type="parTrans" cxnId="{A3619CFD-C266-4B26-A7F2-42CA2370A887}">
      <dgm:prSet/>
      <dgm:spPr/>
      <dgm:t>
        <a:bodyPr/>
        <a:lstStyle/>
        <a:p>
          <a:endParaRPr lang="en-IN"/>
        </a:p>
      </dgm:t>
    </dgm:pt>
    <dgm:pt modelId="{A22FBD28-A9D5-455C-8552-4022EF976BAC}" type="sibTrans" cxnId="{A3619CFD-C266-4B26-A7F2-42CA2370A887}">
      <dgm:prSet/>
      <dgm:spPr/>
      <dgm:t>
        <a:bodyPr/>
        <a:lstStyle/>
        <a:p>
          <a:endParaRPr lang="en-IN"/>
        </a:p>
      </dgm:t>
    </dgm:pt>
    <dgm:pt modelId="{284801E6-BB70-46CC-A633-484D43123B81}">
      <dgm:prSet phldrT="[Text]"/>
      <dgm:spPr/>
      <dgm:t>
        <a:bodyPr/>
        <a:lstStyle/>
        <a:p>
          <a:r>
            <a:rPr lang="en-IN" dirty="0"/>
            <a:t>Bar Coding</a:t>
          </a:r>
        </a:p>
      </dgm:t>
    </dgm:pt>
    <dgm:pt modelId="{3DB3193E-5CDB-427F-A128-D9963C670DBF}" type="parTrans" cxnId="{E49733A6-5F44-4403-B552-660208B328D4}">
      <dgm:prSet/>
      <dgm:spPr/>
      <dgm:t>
        <a:bodyPr/>
        <a:lstStyle/>
        <a:p>
          <a:endParaRPr lang="en-IN"/>
        </a:p>
      </dgm:t>
    </dgm:pt>
    <dgm:pt modelId="{977B6BBF-1B63-4178-8C70-2232057F08AE}" type="sibTrans" cxnId="{E49733A6-5F44-4403-B552-660208B328D4}">
      <dgm:prSet/>
      <dgm:spPr/>
      <dgm:t>
        <a:bodyPr/>
        <a:lstStyle/>
        <a:p>
          <a:endParaRPr lang="en-IN"/>
        </a:p>
      </dgm:t>
    </dgm:pt>
    <dgm:pt modelId="{712A1573-FDB4-4EC6-8AD0-A53B65683303}">
      <dgm:prSet phldrT="[Text]"/>
      <dgm:spPr/>
      <dgm:t>
        <a:bodyPr/>
        <a:lstStyle/>
        <a:p>
          <a:r>
            <a:rPr lang="en-IN" dirty="0"/>
            <a:t>Electronic Surveillance</a:t>
          </a:r>
        </a:p>
      </dgm:t>
    </dgm:pt>
    <dgm:pt modelId="{4BAD1469-D997-43A3-96D4-3104373EA1DA}" type="parTrans" cxnId="{BB2F7A45-D479-4225-8FAE-8A779FAFFD98}">
      <dgm:prSet/>
      <dgm:spPr/>
      <dgm:t>
        <a:bodyPr/>
        <a:lstStyle/>
        <a:p>
          <a:endParaRPr lang="en-IN"/>
        </a:p>
      </dgm:t>
    </dgm:pt>
    <dgm:pt modelId="{4ACC739B-B2AD-4D5B-9DE4-AF9D26BED853}" type="sibTrans" cxnId="{BB2F7A45-D479-4225-8FAE-8A779FAFFD98}">
      <dgm:prSet/>
      <dgm:spPr/>
      <dgm:t>
        <a:bodyPr/>
        <a:lstStyle/>
        <a:p>
          <a:endParaRPr lang="en-IN"/>
        </a:p>
      </dgm:t>
    </dgm:pt>
    <dgm:pt modelId="{3798B772-6876-4AD7-9F3B-FF90845778C6}">
      <dgm:prSet phldrT="[Text]"/>
      <dgm:spPr/>
      <dgm:t>
        <a:bodyPr/>
        <a:lstStyle/>
        <a:p>
          <a:r>
            <a:rPr lang="en-IN" dirty="0"/>
            <a:t>Electronic Shelf Labels</a:t>
          </a:r>
        </a:p>
      </dgm:t>
    </dgm:pt>
    <dgm:pt modelId="{C9177543-FE10-4304-9578-388AA84FC148}" type="parTrans" cxnId="{D39E6CE4-C407-4F38-9A6F-D8CA08A68FB8}">
      <dgm:prSet/>
      <dgm:spPr/>
      <dgm:t>
        <a:bodyPr/>
        <a:lstStyle/>
        <a:p>
          <a:endParaRPr lang="en-IN"/>
        </a:p>
      </dgm:t>
    </dgm:pt>
    <dgm:pt modelId="{31E571A2-BAAB-45DD-8B8A-21E4A3AEFAE4}" type="sibTrans" cxnId="{D39E6CE4-C407-4F38-9A6F-D8CA08A68FB8}">
      <dgm:prSet/>
      <dgm:spPr/>
      <dgm:t>
        <a:bodyPr/>
        <a:lstStyle/>
        <a:p>
          <a:endParaRPr lang="en-IN"/>
        </a:p>
      </dgm:t>
    </dgm:pt>
    <dgm:pt modelId="{38E68AF5-D49F-47D5-A199-81B057FEEC01}" type="pres">
      <dgm:prSet presAssocID="{067C366D-F768-47E1-AC38-8B710ADFC234}" presName="diagram" presStyleCnt="0">
        <dgm:presLayoutVars>
          <dgm:dir/>
          <dgm:resizeHandles val="exact"/>
        </dgm:presLayoutVars>
      </dgm:prSet>
      <dgm:spPr/>
    </dgm:pt>
    <dgm:pt modelId="{60CB81B4-8075-48AC-92FC-4C687055E63A}" type="pres">
      <dgm:prSet presAssocID="{CC17563F-23EF-4853-A3A7-DDF63FB4CC5D}" presName="node" presStyleLbl="node1" presStyleIdx="0" presStyleCnt="5">
        <dgm:presLayoutVars>
          <dgm:bulletEnabled val="1"/>
        </dgm:presLayoutVars>
      </dgm:prSet>
      <dgm:spPr/>
    </dgm:pt>
    <dgm:pt modelId="{C5E6C001-FE1A-4FF6-BF4D-552CE5E205DD}" type="pres">
      <dgm:prSet presAssocID="{2EA8547D-6E4B-4BA8-AB65-54251291DFBB}" presName="sibTrans" presStyleCnt="0"/>
      <dgm:spPr/>
    </dgm:pt>
    <dgm:pt modelId="{1D88FB1D-9987-4EBB-899D-1E0512480683}" type="pres">
      <dgm:prSet presAssocID="{F78868C1-01DB-46DE-B421-FC96E8C6DF1E}" presName="node" presStyleLbl="node1" presStyleIdx="1" presStyleCnt="5">
        <dgm:presLayoutVars>
          <dgm:bulletEnabled val="1"/>
        </dgm:presLayoutVars>
      </dgm:prSet>
      <dgm:spPr/>
    </dgm:pt>
    <dgm:pt modelId="{C9662944-2C86-4609-A60A-90F6CF952532}" type="pres">
      <dgm:prSet presAssocID="{A22FBD28-A9D5-455C-8552-4022EF976BAC}" presName="sibTrans" presStyleCnt="0"/>
      <dgm:spPr/>
    </dgm:pt>
    <dgm:pt modelId="{F6805D7E-B672-4253-856F-724008C8908A}" type="pres">
      <dgm:prSet presAssocID="{284801E6-BB70-46CC-A633-484D43123B81}" presName="node" presStyleLbl="node1" presStyleIdx="2" presStyleCnt="5">
        <dgm:presLayoutVars>
          <dgm:bulletEnabled val="1"/>
        </dgm:presLayoutVars>
      </dgm:prSet>
      <dgm:spPr/>
    </dgm:pt>
    <dgm:pt modelId="{C90BCE89-2A80-43D1-8DE2-F329C0EBBDAE}" type="pres">
      <dgm:prSet presAssocID="{977B6BBF-1B63-4178-8C70-2232057F08AE}" presName="sibTrans" presStyleCnt="0"/>
      <dgm:spPr/>
    </dgm:pt>
    <dgm:pt modelId="{91E37328-D3B2-4824-A27F-BF4BF99FCA4B}" type="pres">
      <dgm:prSet presAssocID="{712A1573-FDB4-4EC6-8AD0-A53B65683303}" presName="node" presStyleLbl="node1" presStyleIdx="3" presStyleCnt="5">
        <dgm:presLayoutVars>
          <dgm:bulletEnabled val="1"/>
        </dgm:presLayoutVars>
      </dgm:prSet>
      <dgm:spPr/>
    </dgm:pt>
    <dgm:pt modelId="{901AAB83-AEB7-4BDE-9DCA-2B93B235436F}" type="pres">
      <dgm:prSet presAssocID="{4ACC739B-B2AD-4D5B-9DE4-AF9D26BED853}" presName="sibTrans" presStyleCnt="0"/>
      <dgm:spPr/>
    </dgm:pt>
    <dgm:pt modelId="{FD54BD63-85BE-4467-8C96-D9610B618628}" type="pres">
      <dgm:prSet presAssocID="{3798B772-6876-4AD7-9F3B-FF90845778C6}" presName="node" presStyleLbl="node1" presStyleIdx="4" presStyleCnt="5">
        <dgm:presLayoutVars>
          <dgm:bulletEnabled val="1"/>
        </dgm:presLayoutVars>
      </dgm:prSet>
      <dgm:spPr/>
    </dgm:pt>
  </dgm:ptLst>
  <dgm:cxnLst>
    <dgm:cxn modelId="{CD1B4B23-4F63-414E-961A-9C3AF8F953E5}" type="presOf" srcId="{067C366D-F768-47E1-AC38-8B710ADFC234}" destId="{38E68AF5-D49F-47D5-A199-81B057FEEC01}" srcOrd="0" destOrd="0" presId="urn:microsoft.com/office/officeart/2005/8/layout/default"/>
    <dgm:cxn modelId="{BD1F732A-7227-4E85-9C02-B00A62C577CD}" type="presOf" srcId="{3798B772-6876-4AD7-9F3B-FF90845778C6}" destId="{FD54BD63-85BE-4467-8C96-D9610B618628}" srcOrd="0" destOrd="0" presId="urn:microsoft.com/office/officeart/2005/8/layout/default"/>
    <dgm:cxn modelId="{1562E55C-5E26-46DB-AF49-54DCC5A1A7AE}" type="presOf" srcId="{F78868C1-01DB-46DE-B421-FC96E8C6DF1E}" destId="{1D88FB1D-9987-4EBB-899D-1E0512480683}" srcOrd="0" destOrd="0" presId="urn:microsoft.com/office/officeart/2005/8/layout/default"/>
    <dgm:cxn modelId="{BB2F7A45-D479-4225-8FAE-8A779FAFFD98}" srcId="{067C366D-F768-47E1-AC38-8B710ADFC234}" destId="{712A1573-FDB4-4EC6-8AD0-A53B65683303}" srcOrd="3" destOrd="0" parTransId="{4BAD1469-D997-43A3-96D4-3104373EA1DA}" sibTransId="{4ACC739B-B2AD-4D5B-9DE4-AF9D26BED853}"/>
    <dgm:cxn modelId="{EB3CCA52-3DC1-4253-A25E-ACA84D7C6838}" type="presOf" srcId="{CC17563F-23EF-4853-A3A7-DDF63FB4CC5D}" destId="{60CB81B4-8075-48AC-92FC-4C687055E63A}" srcOrd="0" destOrd="0" presId="urn:microsoft.com/office/officeart/2005/8/layout/default"/>
    <dgm:cxn modelId="{B4F63B58-037D-4676-862B-4EA3E1D4FAEB}" type="presOf" srcId="{712A1573-FDB4-4EC6-8AD0-A53B65683303}" destId="{91E37328-D3B2-4824-A27F-BF4BF99FCA4B}" srcOrd="0" destOrd="0" presId="urn:microsoft.com/office/officeart/2005/8/layout/default"/>
    <dgm:cxn modelId="{E49733A6-5F44-4403-B552-660208B328D4}" srcId="{067C366D-F768-47E1-AC38-8B710ADFC234}" destId="{284801E6-BB70-46CC-A633-484D43123B81}" srcOrd="2" destOrd="0" parTransId="{3DB3193E-5CDB-427F-A128-D9963C670DBF}" sibTransId="{977B6BBF-1B63-4178-8C70-2232057F08AE}"/>
    <dgm:cxn modelId="{D2FEAAB2-4120-404F-A6C2-9C444DE05ACB}" srcId="{067C366D-F768-47E1-AC38-8B710ADFC234}" destId="{CC17563F-23EF-4853-A3A7-DDF63FB4CC5D}" srcOrd="0" destOrd="0" parTransId="{50EFB4FE-82C0-4748-9215-AE2B926A6D0D}" sibTransId="{2EA8547D-6E4B-4BA8-AB65-54251291DFBB}"/>
    <dgm:cxn modelId="{D39E6CE4-C407-4F38-9A6F-D8CA08A68FB8}" srcId="{067C366D-F768-47E1-AC38-8B710ADFC234}" destId="{3798B772-6876-4AD7-9F3B-FF90845778C6}" srcOrd="4" destOrd="0" parTransId="{C9177543-FE10-4304-9578-388AA84FC148}" sibTransId="{31E571A2-BAAB-45DD-8B8A-21E4A3AEFAE4}"/>
    <dgm:cxn modelId="{6243DCEE-4F35-4338-95B3-1068F290FE70}" type="presOf" srcId="{284801E6-BB70-46CC-A633-484D43123B81}" destId="{F6805D7E-B672-4253-856F-724008C8908A}" srcOrd="0" destOrd="0" presId="urn:microsoft.com/office/officeart/2005/8/layout/default"/>
    <dgm:cxn modelId="{A3619CFD-C266-4B26-A7F2-42CA2370A887}" srcId="{067C366D-F768-47E1-AC38-8B710ADFC234}" destId="{F78868C1-01DB-46DE-B421-FC96E8C6DF1E}" srcOrd="1" destOrd="0" parTransId="{772C1BDD-06F4-4710-AF69-E88220B7C816}" sibTransId="{A22FBD28-A9D5-455C-8552-4022EF976BAC}"/>
    <dgm:cxn modelId="{C9DCD55D-DC71-4DF3-9652-E797E76BA08C}" type="presParOf" srcId="{38E68AF5-D49F-47D5-A199-81B057FEEC01}" destId="{60CB81B4-8075-48AC-92FC-4C687055E63A}" srcOrd="0" destOrd="0" presId="urn:microsoft.com/office/officeart/2005/8/layout/default"/>
    <dgm:cxn modelId="{794C0254-416D-4CB1-BCD4-6CA0468656A7}" type="presParOf" srcId="{38E68AF5-D49F-47D5-A199-81B057FEEC01}" destId="{C5E6C001-FE1A-4FF6-BF4D-552CE5E205DD}" srcOrd="1" destOrd="0" presId="urn:microsoft.com/office/officeart/2005/8/layout/default"/>
    <dgm:cxn modelId="{13E92514-2C17-4321-945E-DD727B78511A}" type="presParOf" srcId="{38E68AF5-D49F-47D5-A199-81B057FEEC01}" destId="{1D88FB1D-9987-4EBB-899D-1E0512480683}" srcOrd="2" destOrd="0" presId="urn:microsoft.com/office/officeart/2005/8/layout/default"/>
    <dgm:cxn modelId="{69C45B79-7F6F-49E0-96F9-AF71F0B30BCD}" type="presParOf" srcId="{38E68AF5-D49F-47D5-A199-81B057FEEC01}" destId="{C9662944-2C86-4609-A60A-90F6CF952532}" srcOrd="3" destOrd="0" presId="urn:microsoft.com/office/officeart/2005/8/layout/default"/>
    <dgm:cxn modelId="{706B4461-6423-462E-BE0D-E64E2DC89AF9}" type="presParOf" srcId="{38E68AF5-D49F-47D5-A199-81B057FEEC01}" destId="{F6805D7E-B672-4253-856F-724008C8908A}" srcOrd="4" destOrd="0" presId="urn:microsoft.com/office/officeart/2005/8/layout/default"/>
    <dgm:cxn modelId="{99BC1BDC-2AB0-43C3-B29E-8253DBC88E5A}" type="presParOf" srcId="{38E68AF5-D49F-47D5-A199-81B057FEEC01}" destId="{C90BCE89-2A80-43D1-8DE2-F329C0EBBDAE}" srcOrd="5" destOrd="0" presId="urn:microsoft.com/office/officeart/2005/8/layout/default"/>
    <dgm:cxn modelId="{C1DF1F3F-5809-4FED-893C-D345B7B2DDF9}" type="presParOf" srcId="{38E68AF5-D49F-47D5-A199-81B057FEEC01}" destId="{91E37328-D3B2-4824-A27F-BF4BF99FCA4B}" srcOrd="6" destOrd="0" presId="urn:microsoft.com/office/officeart/2005/8/layout/default"/>
    <dgm:cxn modelId="{FB0EBA16-226E-4AC1-A554-9A0728456E4B}" type="presParOf" srcId="{38E68AF5-D49F-47D5-A199-81B057FEEC01}" destId="{901AAB83-AEB7-4BDE-9DCA-2B93B235436F}" srcOrd="7" destOrd="0" presId="urn:microsoft.com/office/officeart/2005/8/layout/default"/>
    <dgm:cxn modelId="{9F5910D7-2B62-4845-9DAC-01D063899EF7}" type="presParOf" srcId="{38E68AF5-D49F-47D5-A199-81B057FEEC01}" destId="{FD54BD63-85BE-4467-8C96-D9610B618628}"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E2BCB3C-4EDE-4201-8886-D9B8BA882CF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IN"/>
        </a:p>
      </dgm:t>
    </dgm:pt>
    <dgm:pt modelId="{DD3BA6F7-4543-40EA-B68B-5C348493D0B4}">
      <dgm:prSet phldrT="[Text]"/>
      <dgm:spPr/>
      <dgm:t>
        <a:bodyPr/>
        <a:lstStyle/>
        <a:p>
          <a:r>
            <a:rPr lang="en-IN" dirty="0"/>
            <a:t>FDI in Retail in India</a:t>
          </a:r>
        </a:p>
      </dgm:t>
    </dgm:pt>
    <dgm:pt modelId="{ECFA17C5-74C8-4860-A1F2-232592F468D2}" type="parTrans" cxnId="{73A31840-5A21-45AA-A30F-C32C9C8F85C7}">
      <dgm:prSet/>
      <dgm:spPr/>
      <dgm:t>
        <a:bodyPr/>
        <a:lstStyle/>
        <a:p>
          <a:endParaRPr lang="en-IN"/>
        </a:p>
      </dgm:t>
    </dgm:pt>
    <dgm:pt modelId="{E119E3D9-02AC-4699-9334-BA0A9BBC33CC}" type="sibTrans" cxnId="{73A31840-5A21-45AA-A30F-C32C9C8F85C7}">
      <dgm:prSet/>
      <dgm:spPr/>
      <dgm:t>
        <a:bodyPr/>
        <a:lstStyle/>
        <a:p>
          <a:endParaRPr lang="en-IN"/>
        </a:p>
      </dgm:t>
    </dgm:pt>
    <dgm:pt modelId="{4F965C2D-DE33-4357-A132-9B7AFDC956B7}">
      <dgm:prSet phldrT="[Text]"/>
      <dgm:spPr/>
      <dgm:t>
        <a:bodyPr/>
        <a:lstStyle/>
        <a:p>
          <a:r>
            <a:rPr lang="en-IN" dirty="0"/>
            <a:t>Single Brand </a:t>
          </a:r>
        </a:p>
        <a:p>
          <a:r>
            <a:rPr lang="en-IN" dirty="0"/>
            <a:t>(100%)</a:t>
          </a:r>
        </a:p>
      </dgm:t>
    </dgm:pt>
    <dgm:pt modelId="{0DEF0864-7955-49DE-AC3E-DA2612CB1177}" type="parTrans" cxnId="{B7D4DA61-0B3F-4579-8613-72E744518617}">
      <dgm:prSet/>
      <dgm:spPr/>
      <dgm:t>
        <a:bodyPr/>
        <a:lstStyle/>
        <a:p>
          <a:endParaRPr lang="en-IN"/>
        </a:p>
      </dgm:t>
    </dgm:pt>
    <dgm:pt modelId="{8CF0B1A0-1D40-4A4E-954D-471E4D1AA645}" type="sibTrans" cxnId="{B7D4DA61-0B3F-4579-8613-72E744518617}">
      <dgm:prSet/>
      <dgm:spPr/>
      <dgm:t>
        <a:bodyPr/>
        <a:lstStyle/>
        <a:p>
          <a:endParaRPr lang="en-IN"/>
        </a:p>
      </dgm:t>
    </dgm:pt>
    <dgm:pt modelId="{9F78451B-E396-4B16-9705-40DF2C2FA0BA}">
      <dgm:prSet phldrT="[Text]"/>
      <dgm:spPr/>
      <dgm:t>
        <a:bodyPr/>
        <a:lstStyle/>
        <a:p>
          <a:r>
            <a:rPr lang="en-IN" dirty="0"/>
            <a:t>Multi Brand (51%)</a:t>
          </a:r>
        </a:p>
      </dgm:t>
    </dgm:pt>
    <dgm:pt modelId="{8DC553A9-7207-433C-B063-DFBE3BAD8B41}" type="parTrans" cxnId="{34C8EB19-B596-44EF-ABA0-F15A7B998FC2}">
      <dgm:prSet/>
      <dgm:spPr/>
      <dgm:t>
        <a:bodyPr/>
        <a:lstStyle/>
        <a:p>
          <a:endParaRPr lang="en-IN"/>
        </a:p>
      </dgm:t>
    </dgm:pt>
    <dgm:pt modelId="{8405839A-FBD7-41C9-B1B9-600D2C75F6E8}" type="sibTrans" cxnId="{34C8EB19-B596-44EF-ABA0-F15A7B998FC2}">
      <dgm:prSet/>
      <dgm:spPr/>
      <dgm:t>
        <a:bodyPr/>
        <a:lstStyle/>
        <a:p>
          <a:endParaRPr lang="en-IN"/>
        </a:p>
      </dgm:t>
    </dgm:pt>
    <dgm:pt modelId="{164C634B-780F-44C6-9DB0-5FC538E4FADC}" type="pres">
      <dgm:prSet presAssocID="{3E2BCB3C-4EDE-4201-8886-D9B8BA882CF4}" presName="hierChild1" presStyleCnt="0">
        <dgm:presLayoutVars>
          <dgm:chPref val="1"/>
          <dgm:dir/>
          <dgm:animOne val="branch"/>
          <dgm:animLvl val="lvl"/>
          <dgm:resizeHandles/>
        </dgm:presLayoutVars>
      </dgm:prSet>
      <dgm:spPr/>
    </dgm:pt>
    <dgm:pt modelId="{22A4D6E1-8AA4-4CBA-9C48-A3879309694D}" type="pres">
      <dgm:prSet presAssocID="{DD3BA6F7-4543-40EA-B68B-5C348493D0B4}" presName="hierRoot1" presStyleCnt="0"/>
      <dgm:spPr/>
    </dgm:pt>
    <dgm:pt modelId="{9B3A3CB6-4EC8-4BD0-9ABF-5B4C4DD96A46}" type="pres">
      <dgm:prSet presAssocID="{DD3BA6F7-4543-40EA-B68B-5C348493D0B4}" presName="composite" presStyleCnt="0"/>
      <dgm:spPr/>
    </dgm:pt>
    <dgm:pt modelId="{FCA4E6F8-03B1-4DA8-B8AC-89E54A3F84C4}" type="pres">
      <dgm:prSet presAssocID="{DD3BA6F7-4543-40EA-B68B-5C348493D0B4}" presName="background" presStyleLbl="node0" presStyleIdx="0" presStyleCnt="1"/>
      <dgm:spPr/>
    </dgm:pt>
    <dgm:pt modelId="{D8D139B7-F11A-42B6-BCFD-8439C4CD1D98}" type="pres">
      <dgm:prSet presAssocID="{DD3BA6F7-4543-40EA-B68B-5C348493D0B4}" presName="text" presStyleLbl="fgAcc0" presStyleIdx="0" presStyleCnt="1">
        <dgm:presLayoutVars>
          <dgm:chPref val="3"/>
        </dgm:presLayoutVars>
      </dgm:prSet>
      <dgm:spPr/>
    </dgm:pt>
    <dgm:pt modelId="{315EF09D-71CE-44FA-AFCB-3FDAAE8FD1DF}" type="pres">
      <dgm:prSet presAssocID="{DD3BA6F7-4543-40EA-B68B-5C348493D0B4}" presName="hierChild2" presStyleCnt="0"/>
      <dgm:spPr/>
    </dgm:pt>
    <dgm:pt modelId="{E75F8C00-0EB1-41E0-BB7E-E1AD33FC5DFD}" type="pres">
      <dgm:prSet presAssocID="{0DEF0864-7955-49DE-AC3E-DA2612CB1177}" presName="Name10" presStyleLbl="parChTrans1D2" presStyleIdx="0" presStyleCnt="2"/>
      <dgm:spPr/>
    </dgm:pt>
    <dgm:pt modelId="{10455EFE-017E-4DC1-AC0D-D9CE69A4FD0F}" type="pres">
      <dgm:prSet presAssocID="{4F965C2D-DE33-4357-A132-9B7AFDC956B7}" presName="hierRoot2" presStyleCnt="0"/>
      <dgm:spPr/>
    </dgm:pt>
    <dgm:pt modelId="{E5AA9A3A-D665-4F1B-A125-284180C057F9}" type="pres">
      <dgm:prSet presAssocID="{4F965C2D-DE33-4357-A132-9B7AFDC956B7}" presName="composite2" presStyleCnt="0"/>
      <dgm:spPr/>
    </dgm:pt>
    <dgm:pt modelId="{604CF854-AFC4-4F0F-996A-EB211C3FBFAA}" type="pres">
      <dgm:prSet presAssocID="{4F965C2D-DE33-4357-A132-9B7AFDC956B7}" presName="background2" presStyleLbl="node2" presStyleIdx="0" presStyleCnt="2"/>
      <dgm:spPr/>
    </dgm:pt>
    <dgm:pt modelId="{81D04D35-ECE4-4666-A5A7-0AC2576A05C1}" type="pres">
      <dgm:prSet presAssocID="{4F965C2D-DE33-4357-A132-9B7AFDC956B7}" presName="text2" presStyleLbl="fgAcc2" presStyleIdx="0" presStyleCnt="2">
        <dgm:presLayoutVars>
          <dgm:chPref val="3"/>
        </dgm:presLayoutVars>
      </dgm:prSet>
      <dgm:spPr/>
    </dgm:pt>
    <dgm:pt modelId="{8FE4E7AE-C1DE-4CEF-B40B-4F7FEE28318D}" type="pres">
      <dgm:prSet presAssocID="{4F965C2D-DE33-4357-A132-9B7AFDC956B7}" presName="hierChild3" presStyleCnt="0"/>
      <dgm:spPr/>
    </dgm:pt>
    <dgm:pt modelId="{390C45BC-17EF-411B-97D0-EA0ADA5D1586}" type="pres">
      <dgm:prSet presAssocID="{8DC553A9-7207-433C-B063-DFBE3BAD8B41}" presName="Name10" presStyleLbl="parChTrans1D2" presStyleIdx="1" presStyleCnt="2"/>
      <dgm:spPr/>
    </dgm:pt>
    <dgm:pt modelId="{42A6E816-386E-4B3A-9952-4BC939F217EA}" type="pres">
      <dgm:prSet presAssocID="{9F78451B-E396-4B16-9705-40DF2C2FA0BA}" presName="hierRoot2" presStyleCnt="0"/>
      <dgm:spPr/>
    </dgm:pt>
    <dgm:pt modelId="{C967008C-2560-42F5-BFD7-063A44CC729B}" type="pres">
      <dgm:prSet presAssocID="{9F78451B-E396-4B16-9705-40DF2C2FA0BA}" presName="composite2" presStyleCnt="0"/>
      <dgm:spPr/>
    </dgm:pt>
    <dgm:pt modelId="{B106A811-39E4-4E66-BDE0-1D1732F8C230}" type="pres">
      <dgm:prSet presAssocID="{9F78451B-E396-4B16-9705-40DF2C2FA0BA}" presName="background2" presStyleLbl="node2" presStyleIdx="1" presStyleCnt="2"/>
      <dgm:spPr/>
    </dgm:pt>
    <dgm:pt modelId="{5697FE2B-93C1-49BF-BD0A-BDCB2647942E}" type="pres">
      <dgm:prSet presAssocID="{9F78451B-E396-4B16-9705-40DF2C2FA0BA}" presName="text2" presStyleLbl="fgAcc2" presStyleIdx="1" presStyleCnt="2">
        <dgm:presLayoutVars>
          <dgm:chPref val="3"/>
        </dgm:presLayoutVars>
      </dgm:prSet>
      <dgm:spPr/>
    </dgm:pt>
    <dgm:pt modelId="{8911D6C0-3F7B-403F-B2A2-7ED351F5DD23}" type="pres">
      <dgm:prSet presAssocID="{9F78451B-E396-4B16-9705-40DF2C2FA0BA}" presName="hierChild3" presStyleCnt="0"/>
      <dgm:spPr/>
    </dgm:pt>
  </dgm:ptLst>
  <dgm:cxnLst>
    <dgm:cxn modelId="{34C8EB19-B596-44EF-ABA0-F15A7B998FC2}" srcId="{DD3BA6F7-4543-40EA-B68B-5C348493D0B4}" destId="{9F78451B-E396-4B16-9705-40DF2C2FA0BA}" srcOrd="1" destOrd="0" parTransId="{8DC553A9-7207-433C-B063-DFBE3BAD8B41}" sibTransId="{8405839A-FBD7-41C9-B1B9-600D2C75F6E8}"/>
    <dgm:cxn modelId="{C2AC811E-B767-4169-9A3F-14DF56986FB4}" type="presOf" srcId="{0DEF0864-7955-49DE-AC3E-DA2612CB1177}" destId="{E75F8C00-0EB1-41E0-BB7E-E1AD33FC5DFD}" srcOrd="0" destOrd="0" presId="urn:microsoft.com/office/officeart/2005/8/layout/hierarchy1"/>
    <dgm:cxn modelId="{73A31840-5A21-45AA-A30F-C32C9C8F85C7}" srcId="{3E2BCB3C-4EDE-4201-8886-D9B8BA882CF4}" destId="{DD3BA6F7-4543-40EA-B68B-5C348493D0B4}" srcOrd="0" destOrd="0" parTransId="{ECFA17C5-74C8-4860-A1F2-232592F468D2}" sibTransId="{E119E3D9-02AC-4699-9334-BA0A9BBC33CC}"/>
    <dgm:cxn modelId="{B7D4DA61-0B3F-4579-8613-72E744518617}" srcId="{DD3BA6F7-4543-40EA-B68B-5C348493D0B4}" destId="{4F965C2D-DE33-4357-A132-9B7AFDC956B7}" srcOrd="0" destOrd="0" parTransId="{0DEF0864-7955-49DE-AC3E-DA2612CB1177}" sibTransId="{8CF0B1A0-1D40-4A4E-954D-471E4D1AA645}"/>
    <dgm:cxn modelId="{D366F356-5ED1-4D85-98BF-8E3F83371C31}" type="presOf" srcId="{8DC553A9-7207-433C-B063-DFBE3BAD8B41}" destId="{390C45BC-17EF-411B-97D0-EA0ADA5D1586}" srcOrd="0" destOrd="0" presId="urn:microsoft.com/office/officeart/2005/8/layout/hierarchy1"/>
    <dgm:cxn modelId="{AFB13B78-CE76-4324-8068-AC2049EB1EEE}" type="presOf" srcId="{9F78451B-E396-4B16-9705-40DF2C2FA0BA}" destId="{5697FE2B-93C1-49BF-BD0A-BDCB2647942E}" srcOrd="0" destOrd="0" presId="urn:microsoft.com/office/officeart/2005/8/layout/hierarchy1"/>
    <dgm:cxn modelId="{777E7B87-4107-49BE-B8B9-03A292DB59FE}" type="presOf" srcId="{4F965C2D-DE33-4357-A132-9B7AFDC956B7}" destId="{81D04D35-ECE4-4666-A5A7-0AC2576A05C1}" srcOrd="0" destOrd="0" presId="urn:microsoft.com/office/officeart/2005/8/layout/hierarchy1"/>
    <dgm:cxn modelId="{58653CA0-6CD2-4E7C-B97C-3CD6BAD849EF}" type="presOf" srcId="{3E2BCB3C-4EDE-4201-8886-D9B8BA882CF4}" destId="{164C634B-780F-44C6-9DB0-5FC538E4FADC}" srcOrd="0" destOrd="0" presId="urn:microsoft.com/office/officeart/2005/8/layout/hierarchy1"/>
    <dgm:cxn modelId="{15BD8FA5-1D21-4795-BDC5-A1C3C364C548}" type="presOf" srcId="{DD3BA6F7-4543-40EA-B68B-5C348493D0B4}" destId="{D8D139B7-F11A-42B6-BCFD-8439C4CD1D98}" srcOrd="0" destOrd="0" presId="urn:microsoft.com/office/officeart/2005/8/layout/hierarchy1"/>
    <dgm:cxn modelId="{D86DFD3D-75DF-4CAD-90A1-DB4F09686BF9}" type="presParOf" srcId="{164C634B-780F-44C6-9DB0-5FC538E4FADC}" destId="{22A4D6E1-8AA4-4CBA-9C48-A3879309694D}" srcOrd="0" destOrd="0" presId="urn:microsoft.com/office/officeart/2005/8/layout/hierarchy1"/>
    <dgm:cxn modelId="{8D0DE97C-B08B-47B9-ABA1-F0FF3F7A604B}" type="presParOf" srcId="{22A4D6E1-8AA4-4CBA-9C48-A3879309694D}" destId="{9B3A3CB6-4EC8-4BD0-9ABF-5B4C4DD96A46}" srcOrd="0" destOrd="0" presId="urn:microsoft.com/office/officeart/2005/8/layout/hierarchy1"/>
    <dgm:cxn modelId="{3A91F231-7E07-4EE5-859E-83031FEDD841}" type="presParOf" srcId="{9B3A3CB6-4EC8-4BD0-9ABF-5B4C4DD96A46}" destId="{FCA4E6F8-03B1-4DA8-B8AC-89E54A3F84C4}" srcOrd="0" destOrd="0" presId="urn:microsoft.com/office/officeart/2005/8/layout/hierarchy1"/>
    <dgm:cxn modelId="{232DAEF5-992A-4C88-AE69-423BBACA686B}" type="presParOf" srcId="{9B3A3CB6-4EC8-4BD0-9ABF-5B4C4DD96A46}" destId="{D8D139B7-F11A-42B6-BCFD-8439C4CD1D98}" srcOrd="1" destOrd="0" presId="urn:microsoft.com/office/officeart/2005/8/layout/hierarchy1"/>
    <dgm:cxn modelId="{024D3AB1-2290-450D-8B65-614EE61A2195}" type="presParOf" srcId="{22A4D6E1-8AA4-4CBA-9C48-A3879309694D}" destId="{315EF09D-71CE-44FA-AFCB-3FDAAE8FD1DF}" srcOrd="1" destOrd="0" presId="urn:microsoft.com/office/officeart/2005/8/layout/hierarchy1"/>
    <dgm:cxn modelId="{49E70497-B048-4123-B42A-459C7E32FB93}" type="presParOf" srcId="{315EF09D-71CE-44FA-AFCB-3FDAAE8FD1DF}" destId="{E75F8C00-0EB1-41E0-BB7E-E1AD33FC5DFD}" srcOrd="0" destOrd="0" presId="urn:microsoft.com/office/officeart/2005/8/layout/hierarchy1"/>
    <dgm:cxn modelId="{D2416110-833A-4980-B3EB-130604275792}" type="presParOf" srcId="{315EF09D-71CE-44FA-AFCB-3FDAAE8FD1DF}" destId="{10455EFE-017E-4DC1-AC0D-D9CE69A4FD0F}" srcOrd="1" destOrd="0" presId="urn:microsoft.com/office/officeart/2005/8/layout/hierarchy1"/>
    <dgm:cxn modelId="{734EB5A6-EB4A-4F13-8FEE-55DD4334E6AC}" type="presParOf" srcId="{10455EFE-017E-4DC1-AC0D-D9CE69A4FD0F}" destId="{E5AA9A3A-D665-4F1B-A125-284180C057F9}" srcOrd="0" destOrd="0" presId="urn:microsoft.com/office/officeart/2005/8/layout/hierarchy1"/>
    <dgm:cxn modelId="{8C9FBD33-DEAC-4ADF-A071-9A177C4CE890}" type="presParOf" srcId="{E5AA9A3A-D665-4F1B-A125-284180C057F9}" destId="{604CF854-AFC4-4F0F-996A-EB211C3FBFAA}" srcOrd="0" destOrd="0" presId="urn:microsoft.com/office/officeart/2005/8/layout/hierarchy1"/>
    <dgm:cxn modelId="{68432D10-C72E-41A0-9E4E-FFE8E9312993}" type="presParOf" srcId="{E5AA9A3A-D665-4F1B-A125-284180C057F9}" destId="{81D04D35-ECE4-4666-A5A7-0AC2576A05C1}" srcOrd="1" destOrd="0" presId="urn:microsoft.com/office/officeart/2005/8/layout/hierarchy1"/>
    <dgm:cxn modelId="{020083AF-39B5-4224-81B6-90ECAB5313DE}" type="presParOf" srcId="{10455EFE-017E-4DC1-AC0D-D9CE69A4FD0F}" destId="{8FE4E7AE-C1DE-4CEF-B40B-4F7FEE28318D}" srcOrd="1" destOrd="0" presId="urn:microsoft.com/office/officeart/2005/8/layout/hierarchy1"/>
    <dgm:cxn modelId="{4F99406C-E288-4E8B-9593-230DE49153A5}" type="presParOf" srcId="{315EF09D-71CE-44FA-AFCB-3FDAAE8FD1DF}" destId="{390C45BC-17EF-411B-97D0-EA0ADA5D1586}" srcOrd="2" destOrd="0" presId="urn:microsoft.com/office/officeart/2005/8/layout/hierarchy1"/>
    <dgm:cxn modelId="{2DFDFCB2-EDE2-4F26-90A5-191ADA31F4FF}" type="presParOf" srcId="{315EF09D-71CE-44FA-AFCB-3FDAAE8FD1DF}" destId="{42A6E816-386E-4B3A-9952-4BC939F217EA}" srcOrd="3" destOrd="0" presId="urn:microsoft.com/office/officeart/2005/8/layout/hierarchy1"/>
    <dgm:cxn modelId="{7DF59543-9A3E-4130-AE8A-3BF2A54353BC}" type="presParOf" srcId="{42A6E816-386E-4B3A-9952-4BC939F217EA}" destId="{C967008C-2560-42F5-BFD7-063A44CC729B}" srcOrd="0" destOrd="0" presId="urn:microsoft.com/office/officeart/2005/8/layout/hierarchy1"/>
    <dgm:cxn modelId="{D4400D2D-DFA2-4062-974F-EEF2138D861A}" type="presParOf" srcId="{C967008C-2560-42F5-BFD7-063A44CC729B}" destId="{B106A811-39E4-4E66-BDE0-1D1732F8C230}" srcOrd="0" destOrd="0" presId="urn:microsoft.com/office/officeart/2005/8/layout/hierarchy1"/>
    <dgm:cxn modelId="{E0F1B6C8-16AB-42FE-95BE-2311B805763A}" type="presParOf" srcId="{C967008C-2560-42F5-BFD7-063A44CC729B}" destId="{5697FE2B-93C1-49BF-BD0A-BDCB2647942E}" srcOrd="1" destOrd="0" presId="urn:microsoft.com/office/officeart/2005/8/layout/hierarchy1"/>
    <dgm:cxn modelId="{44444536-DA1E-43D8-A49E-7DEC7C5D2ABC}" type="presParOf" srcId="{42A6E816-386E-4B3A-9952-4BC939F217EA}" destId="{8911D6C0-3F7B-403F-B2A2-7ED351F5DD2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C600244-64AD-4162-8154-53EB5E0F1B8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FB113DCF-F714-4DEC-B791-1C1F158D1650}">
      <dgm:prSet phldrT="[Text]"/>
      <dgm:spPr/>
      <dgm:t>
        <a:bodyPr/>
        <a:lstStyle/>
        <a:p>
          <a:r>
            <a:rPr lang="en-IN" dirty="0"/>
            <a:t>Manufacturing &amp; Local Sourcing</a:t>
          </a:r>
        </a:p>
      </dgm:t>
    </dgm:pt>
    <dgm:pt modelId="{28169D3D-CEC8-450B-9732-ADDE5ACE8500}" type="parTrans" cxnId="{41614BA9-4B79-4B6D-A958-2FC0107A3D60}">
      <dgm:prSet/>
      <dgm:spPr/>
      <dgm:t>
        <a:bodyPr/>
        <a:lstStyle/>
        <a:p>
          <a:endParaRPr lang="en-IN"/>
        </a:p>
      </dgm:t>
    </dgm:pt>
    <dgm:pt modelId="{BAB5A8BF-5BE9-43E7-BAB4-A6DED2C742EB}" type="sibTrans" cxnId="{41614BA9-4B79-4B6D-A958-2FC0107A3D60}">
      <dgm:prSet/>
      <dgm:spPr/>
      <dgm:t>
        <a:bodyPr/>
        <a:lstStyle/>
        <a:p>
          <a:endParaRPr lang="en-IN"/>
        </a:p>
      </dgm:t>
    </dgm:pt>
    <dgm:pt modelId="{E90E539D-A27D-4CF1-B068-2E917012FDD8}">
      <dgm:prSet phldrT="[Text]"/>
      <dgm:spPr/>
      <dgm:t>
        <a:bodyPr/>
        <a:lstStyle/>
        <a:p>
          <a:r>
            <a:rPr lang="en-IN" dirty="0"/>
            <a:t>Franchising</a:t>
          </a:r>
        </a:p>
      </dgm:t>
    </dgm:pt>
    <dgm:pt modelId="{CB2D2E31-C9D3-4EDF-BA9E-1662285527D5}" type="parTrans" cxnId="{4CD9DC9C-4124-4E36-8177-AB21674BB7DB}">
      <dgm:prSet/>
      <dgm:spPr/>
      <dgm:t>
        <a:bodyPr/>
        <a:lstStyle/>
        <a:p>
          <a:endParaRPr lang="en-IN"/>
        </a:p>
      </dgm:t>
    </dgm:pt>
    <dgm:pt modelId="{A92777BE-18B6-4656-B04F-11E0EE38FE03}" type="sibTrans" cxnId="{4CD9DC9C-4124-4E36-8177-AB21674BB7DB}">
      <dgm:prSet/>
      <dgm:spPr/>
      <dgm:t>
        <a:bodyPr/>
        <a:lstStyle/>
        <a:p>
          <a:endParaRPr lang="en-IN"/>
        </a:p>
      </dgm:t>
    </dgm:pt>
    <dgm:pt modelId="{B0B3560F-4C4F-476C-AF3B-58D03012CD32}">
      <dgm:prSet phldrT="[Text]"/>
      <dgm:spPr/>
      <dgm:t>
        <a:bodyPr/>
        <a:lstStyle/>
        <a:p>
          <a:r>
            <a:rPr lang="en-IN" dirty="0"/>
            <a:t>Test Marketing</a:t>
          </a:r>
        </a:p>
      </dgm:t>
    </dgm:pt>
    <dgm:pt modelId="{D2904234-DF9E-49FE-941B-C903928EAAD9}" type="parTrans" cxnId="{70031202-20E5-42F5-B3A6-0E95913268E9}">
      <dgm:prSet/>
      <dgm:spPr/>
      <dgm:t>
        <a:bodyPr/>
        <a:lstStyle/>
        <a:p>
          <a:endParaRPr lang="en-IN"/>
        </a:p>
      </dgm:t>
    </dgm:pt>
    <dgm:pt modelId="{9A07C425-D9B7-49FF-82C4-B0327946BF47}" type="sibTrans" cxnId="{70031202-20E5-42F5-B3A6-0E95913268E9}">
      <dgm:prSet/>
      <dgm:spPr/>
      <dgm:t>
        <a:bodyPr/>
        <a:lstStyle/>
        <a:p>
          <a:endParaRPr lang="en-IN"/>
        </a:p>
      </dgm:t>
    </dgm:pt>
    <dgm:pt modelId="{3A57E09E-DC79-4DB8-8A4E-ADFEDF9BD85F}">
      <dgm:prSet phldrT="[Text]"/>
      <dgm:spPr/>
      <dgm:t>
        <a:bodyPr/>
        <a:lstStyle/>
        <a:p>
          <a:r>
            <a:rPr lang="en-IN" dirty="0"/>
            <a:t>Cash &amp; Carry Operations</a:t>
          </a:r>
        </a:p>
      </dgm:t>
    </dgm:pt>
    <dgm:pt modelId="{F7A0B1DB-728F-41D3-AB6E-2A0DAC3E739A}" type="parTrans" cxnId="{A5E34492-CC31-452D-9341-2E827B60F7F0}">
      <dgm:prSet/>
      <dgm:spPr/>
      <dgm:t>
        <a:bodyPr/>
        <a:lstStyle/>
        <a:p>
          <a:endParaRPr lang="en-IN"/>
        </a:p>
      </dgm:t>
    </dgm:pt>
    <dgm:pt modelId="{C61F77A7-39F5-4499-B50C-EC6C0409EDC3}" type="sibTrans" cxnId="{A5E34492-CC31-452D-9341-2E827B60F7F0}">
      <dgm:prSet/>
      <dgm:spPr/>
      <dgm:t>
        <a:bodyPr/>
        <a:lstStyle/>
        <a:p>
          <a:endParaRPr lang="en-IN"/>
        </a:p>
      </dgm:t>
    </dgm:pt>
    <dgm:pt modelId="{24011EBE-1834-4697-B9ED-238186A3F018}" type="pres">
      <dgm:prSet presAssocID="{4C600244-64AD-4162-8154-53EB5E0F1B81}" presName="linear" presStyleCnt="0">
        <dgm:presLayoutVars>
          <dgm:dir/>
          <dgm:animLvl val="lvl"/>
          <dgm:resizeHandles val="exact"/>
        </dgm:presLayoutVars>
      </dgm:prSet>
      <dgm:spPr/>
    </dgm:pt>
    <dgm:pt modelId="{E31C66C4-2178-41E5-B075-AD5543508A40}" type="pres">
      <dgm:prSet presAssocID="{FB113DCF-F714-4DEC-B791-1C1F158D1650}" presName="parentLin" presStyleCnt="0"/>
      <dgm:spPr/>
    </dgm:pt>
    <dgm:pt modelId="{85D4B94A-4C74-4DD5-8581-B70C2F957D60}" type="pres">
      <dgm:prSet presAssocID="{FB113DCF-F714-4DEC-B791-1C1F158D1650}" presName="parentLeftMargin" presStyleLbl="node1" presStyleIdx="0" presStyleCnt="4"/>
      <dgm:spPr/>
    </dgm:pt>
    <dgm:pt modelId="{881C2FA2-E57F-4995-84CE-C816ED62E16A}" type="pres">
      <dgm:prSet presAssocID="{FB113DCF-F714-4DEC-B791-1C1F158D1650}" presName="parentText" presStyleLbl="node1" presStyleIdx="0" presStyleCnt="4">
        <dgm:presLayoutVars>
          <dgm:chMax val="0"/>
          <dgm:bulletEnabled val="1"/>
        </dgm:presLayoutVars>
      </dgm:prSet>
      <dgm:spPr/>
    </dgm:pt>
    <dgm:pt modelId="{0F4E76B9-2DE5-40BD-8C9E-7DEFAEF3EB43}" type="pres">
      <dgm:prSet presAssocID="{FB113DCF-F714-4DEC-B791-1C1F158D1650}" presName="negativeSpace" presStyleCnt="0"/>
      <dgm:spPr/>
    </dgm:pt>
    <dgm:pt modelId="{DC2B5C18-42A6-4AD5-874D-0D52ADE48395}" type="pres">
      <dgm:prSet presAssocID="{FB113DCF-F714-4DEC-B791-1C1F158D1650}" presName="childText" presStyleLbl="conFgAcc1" presStyleIdx="0" presStyleCnt="4">
        <dgm:presLayoutVars>
          <dgm:bulletEnabled val="1"/>
        </dgm:presLayoutVars>
      </dgm:prSet>
      <dgm:spPr/>
    </dgm:pt>
    <dgm:pt modelId="{6F6B0FE4-1039-4BC8-BDD4-AF37E6630572}" type="pres">
      <dgm:prSet presAssocID="{BAB5A8BF-5BE9-43E7-BAB4-A6DED2C742EB}" presName="spaceBetweenRectangles" presStyleCnt="0"/>
      <dgm:spPr/>
    </dgm:pt>
    <dgm:pt modelId="{4313365E-9FB0-42CB-BC4C-BCB92164055E}" type="pres">
      <dgm:prSet presAssocID="{E90E539D-A27D-4CF1-B068-2E917012FDD8}" presName="parentLin" presStyleCnt="0"/>
      <dgm:spPr/>
    </dgm:pt>
    <dgm:pt modelId="{6E258F71-02BD-4A91-8422-5439F1F4FB1C}" type="pres">
      <dgm:prSet presAssocID="{E90E539D-A27D-4CF1-B068-2E917012FDD8}" presName="parentLeftMargin" presStyleLbl="node1" presStyleIdx="0" presStyleCnt="4"/>
      <dgm:spPr/>
    </dgm:pt>
    <dgm:pt modelId="{0DB324A3-B328-49E6-A7D2-1484AD87F5A1}" type="pres">
      <dgm:prSet presAssocID="{E90E539D-A27D-4CF1-B068-2E917012FDD8}" presName="parentText" presStyleLbl="node1" presStyleIdx="1" presStyleCnt="4">
        <dgm:presLayoutVars>
          <dgm:chMax val="0"/>
          <dgm:bulletEnabled val="1"/>
        </dgm:presLayoutVars>
      </dgm:prSet>
      <dgm:spPr/>
    </dgm:pt>
    <dgm:pt modelId="{409EDA5F-E4F2-4E4C-BDEB-5D4D9D8C47A6}" type="pres">
      <dgm:prSet presAssocID="{E90E539D-A27D-4CF1-B068-2E917012FDD8}" presName="negativeSpace" presStyleCnt="0"/>
      <dgm:spPr/>
    </dgm:pt>
    <dgm:pt modelId="{E1F4EE7E-A080-4644-A49C-7C80EB1610E2}" type="pres">
      <dgm:prSet presAssocID="{E90E539D-A27D-4CF1-B068-2E917012FDD8}" presName="childText" presStyleLbl="conFgAcc1" presStyleIdx="1" presStyleCnt="4">
        <dgm:presLayoutVars>
          <dgm:bulletEnabled val="1"/>
        </dgm:presLayoutVars>
      </dgm:prSet>
      <dgm:spPr/>
    </dgm:pt>
    <dgm:pt modelId="{087AA526-646D-4340-8BFC-03B4007C5794}" type="pres">
      <dgm:prSet presAssocID="{A92777BE-18B6-4656-B04F-11E0EE38FE03}" presName="spaceBetweenRectangles" presStyleCnt="0"/>
      <dgm:spPr/>
    </dgm:pt>
    <dgm:pt modelId="{630E4011-8956-4684-9553-BAD804729E25}" type="pres">
      <dgm:prSet presAssocID="{B0B3560F-4C4F-476C-AF3B-58D03012CD32}" presName="parentLin" presStyleCnt="0"/>
      <dgm:spPr/>
    </dgm:pt>
    <dgm:pt modelId="{49B5D133-0EF6-48B1-971B-18A57EADA78F}" type="pres">
      <dgm:prSet presAssocID="{B0B3560F-4C4F-476C-AF3B-58D03012CD32}" presName="parentLeftMargin" presStyleLbl="node1" presStyleIdx="1" presStyleCnt="4"/>
      <dgm:spPr/>
    </dgm:pt>
    <dgm:pt modelId="{59704BE6-4524-402C-98FE-BDFA70B33E2A}" type="pres">
      <dgm:prSet presAssocID="{B0B3560F-4C4F-476C-AF3B-58D03012CD32}" presName="parentText" presStyleLbl="node1" presStyleIdx="2" presStyleCnt="4">
        <dgm:presLayoutVars>
          <dgm:chMax val="0"/>
          <dgm:bulletEnabled val="1"/>
        </dgm:presLayoutVars>
      </dgm:prSet>
      <dgm:spPr/>
    </dgm:pt>
    <dgm:pt modelId="{8F9DCD51-BD29-46D2-9F33-50C0FC47DFFF}" type="pres">
      <dgm:prSet presAssocID="{B0B3560F-4C4F-476C-AF3B-58D03012CD32}" presName="negativeSpace" presStyleCnt="0"/>
      <dgm:spPr/>
    </dgm:pt>
    <dgm:pt modelId="{01645CA1-CD12-4955-9C83-B5A5057C076B}" type="pres">
      <dgm:prSet presAssocID="{B0B3560F-4C4F-476C-AF3B-58D03012CD32}" presName="childText" presStyleLbl="conFgAcc1" presStyleIdx="2" presStyleCnt="4">
        <dgm:presLayoutVars>
          <dgm:bulletEnabled val="1"/>
        </dgm:presLayoutVars>
      </dgm:prSet>
      <dgm:spPr/>
    </dgm:pt>
    <dgm:pt modelId="{95C9CABA-6D92-4F08-B7FA-3FC0AE48A1FF}" type="pres">
      <dgm:prSet presAssocID="{9A07C425-D9B7-49FF-82C4-B0327946BF47}" presName="spaceBetweenRectangles" presStyleCnt="0"/>
      <dgm:spPr/>
    </dgm:pt>
    <dgm:pt modelId="{ACC65E74-0843-4435-9216-B324F4C1E7F0}" type="pres">
      <dgm:prSet presAssocID="{3A57E09E-DC79-4DB8-8A4E-ADFEDF9BD85F}" presName="parentLin" presStyleCnt="0"/>
      <dgm:spPr/>
    </dgm:pt>
    <dgm:pt modelId="{1A3AE789-FB0B-46DD-852C-7D7DEADC9815}" type="pres">
      <dgm:prSet presAssocID="{3A57E09E-DC79-4DB8-8A4E-ADFEDF9BD85F}" presName="parentLeftMargin" presStyleLbl="node1" presStyleIdx="2" presStyleCnt="4"/>
      <dgm:spPr/>
    </dgm:pt>
    <dgm:pt modelId="{6C9EDEB5-6AC4-45E5-83F4-CC62F9CCC4E4}" type="pres">
      <dgm:prSet presAssocID="{3A57E09E-DC79-4DB8-8A4E-ADFEDF9BD85F}" presName="parentText" presStyleLbl="node1" presStyleIdx="3" presStyleCnt="4">
        <dgm:presLayoutVars>
          <dgm:chMax val="0"/>
          <dgm:bulletEnabled val="1"/>
        </dgm:presLayoutVars>
      </dgm:prSet>
      <dgm:spPr/>
    </dgm:pt>
    <dgm:pt modelId="{048F55FE-5C9A-4302-B8BE-96A3C981CEEB}" type="pres">
      <dgm:prSet presAssocID="{3A57E09E-DC79-4DB8-8A4E-ADFEDF9BD85F}" presName="negativeSpace" presStyleCnt="0"/>
      <dgm:spPr/>
    </dgm:pt>
    <dgm:pt modelId="{9D6720CD-3020-4DBB-8AF4-7410F44FEE19}" type="pres">
      <dgm:prSet presAssocID="{3A57E09E-DC79-4DB8-8A4E-ADFEDF9BD85F}" presName="childText" presStyleLbl="conFgAcc1" presStyleIdx="3" presStyleCnt="4">
        <dgm:presLayoutVars>
          <dgm:bulletEnabled val="1"/>
        </dgm:presLayoutVars>
      </dgm:prSet>
      <dgm:spPr/>
    </dgm:pt>
  </dgm:ptLst>
  <dgm:cxnLst>
    <dgm:cxn modelId="{70031202-20E5-42F5-B3A6-0E95913268E9}" srcId="{4C600244-64AD-4162-8154-53EB5E0F1B81}" destId="{B0B3560F-4C4F-476C-AF3B-58D03012CD32}" srcOrd="2" destOrd="0" parTransId="{D2904234-DF9E-49FE-941B-C903928EAAD9}" sibTransId="{9A07C425-D9B7-49FF-82C4-B0327946BF47}"/>
    <dgm:cxn modelId="{D3989811-F9FC-4EEA-87FC-610C8C6CC3F8}" type="presOf" srcId="{FB113DCF-F714-4DEC-B791-1C1F158D1650}" destId="{85D4B94A-4C74-4DD5-8581-B70C2F957D60}" srcOrd="0" destOrd="0" presId="urn:microsoft.com/office/officeart/2005/8/layout/list1"/>
    <dgm:cxn modelId="{2BC1E828-0845-41DA-A0F9-F9365C8BA4B9}" type="presOf" srcId="{E90E539D-A27D-4CF1-B068-2E917012FDD8}" destId="{0DB324A3-B328-49E6-A7D2-1484AD87F5A1}" srcOrd="1" destOrd="0" presId="urn:microsoft.com/office/officeart/2005/8/layout/list1"/>
    <dgm:cxn modelId="{04172E41-D202-419A-BE87-8AFFA90772C5}" type="presOf" srcId="{E90E539D-A27D-4CF1-B068-2E917012FDD8}" destId="{6E258F71-02BD-4A91-8422-5439F1F4FB1C}" srcOrd="0" destOrd="0" presId="urn:microsoft.com/office/officeart/2005/8/layout/list1"/>
    <dgm:cxn modelId="{289A7265-CC6F-4188-8297-8BBCF63589FD}" type="presOf" srcId="{4C600244-64AD-4162-8154-53EB5E0F1B81}" destId="{24011EBE-1834-4697-B9ED-238186A3F018}" srcOrd="0" destOrd="0" presId="urn:microsoft.com/office/officeart/2005/8/layout/list1"/>
    <dgm:cxn modelId="{BDE2227F-528B-439F-94BB-82028E2AA335}" type="presOf" srcId="{FB113DCF-F714-4DEC-B791-1C1F158D1650}" destId="{881C2FA2-E57F-4995-84CE-C816ED62E16A}" srcOrd="1" destOrd="0" presId="urn:microsoft.com/office/officeart/2005/8/layout/list1"/>
    <dgm:cxn modelId="{A5E34492-CC31-452D-9341-2E827B60F7F0}" srcId="{4C600244-64AD-4162-8154-53EB5E0F1B81}" destId="{3A57E09E-DC79-4DB8-8A4E-ADFEDF9BD85F}" srcOrd="3" destOrd="0" parTransId="{F7A0B1DB-728F-41D3-AB6E-2A0DAC3E739A}" sibTransId="{C61F77A7-39F5-4499-B50C-EC6C0409EDC3}"/>
    <dgm:cxn modelId="{4CD9DC9C-4124-4E36-8177-AB21674BB7DB}" srcId="{4C600244-64AD-4162-8154-53EB5E0F1B81}" destId="{E90E539D-A27D-4CF1-B068-2E917012FDD8}" srcOrd="1" destOrd="0" parTransId="{CB2D2E31-C9D3-4EDF-BA9E-1662285527D5}" sibTransId="{A92777BE-18B6-4656-B04F-11E0EE38FE03}"/>
    <dgm:cxn modelId="{EED6CFA2-FE25-405E-A447-65EFEAD2DCDD}" type="presOf" srcId="{3A57E09E-DC79-4DB8-8A4E-ADFEDF9BD85F}" destId="{6C9EDEB5-6AC4-45E5-83F4-CC62F9CCC4E4}" srcOrd="1" destOrd="0" presId="urn:microsoft.com/office/officeart/2005/8/layout/list1"/>
    <dgm:cxn modelId="{CB135BA3-A76D-4CEB-A767-98FF574E7B7E}" type="presOf" srcId="{B0B3560F-4C4F-476C-AF3B-58D03012CD32}" destId="{49B5D133-0EF6-48B1-971B-18A57EADA78F}" srcOrd="0" destOrd="0" presId="urn:microsoft.com/office/officeart/2005/8/layout/list1"/>
    <dgm:cxn modelId="{41614BA9-4B79-4B6D-A958-2FC0107A3D60}" srcId="{4C600244-64AD-4162-8154-53EB5E0F1B81}" destId="{FB113DCF-F714-4DEC-B791-1C1F158D1650}" srcOrd="0" destOrd="0" parTransId="{28169D3D-CEC8-450B-9732-ADDE5ACE8500}" sibTransId="{BAB5A8BF-5BE9-43E7-BAB4-A6DED2C742EB}"/>
    <dgm:cxn modelId="{9FDFDBAB-40DB-4F56-9D16-A6E9156B95E5}" type="presOf" srcId="{B0B3560F-4C4F-476C-AF3B-58D03012CD32}" destId="{59704BE6-4524-402C-98FE-BDFA70B33E2A}" srcOrd="1" destOrd="0" presId="urn:microsoft.com/office/officeart/2005/8/layout/list1"/>
    <dgm:cxn modelId="{48FC03DE-717E-43C3-B3AF-115F7FF6DBE0}" type="presOf" srcId="{3A57E09E-DC79-4DB8-8A4E-ADFEDF9BD85F}" destId="{1A3AE789-FB0B-46DD-852C-7D7DEADC9815}" srcOrd="0" destOrd="0" presId="urn:microsoft.com/office/officeart/2005/8/layout/list1"/>
    <dgm:cxn modelId="{BB6F8370-D86B-4066-8175-DE0FEDF9880E}" type="presParOf" srcId="{24011EBE-1834-4697-B9ED-238186A3F018}" destId="{E31C66C4-2178-41E5-B075-AD5543508A40}" srcOrd="0" destOrd="0" presId="urn:microsoft.com/office/officeart/2005/8/layout/list1"/>
    <dgm:cxn modelId="{4C0BF988-8E8C-47FE-9D81-6BCBB2947C24}" type="presParOf" srcId="{E31C66C4-2178-41E5-B075-AD5543508A40}" destId="{85D4B94A-4C74-4DD5-8581-B70C2F957D60}" srcOrd="0" destOrd="0" presId="urn:microsoft.com/office/officeart/2005/8/layout/list1"/>
    <dgm:cxn modelId="{13623D8C-F29D-4CFF-94BD-85A3EA387500}" type="presParOf" srcId="{E31C66C4-2178-41E5-B075-AD5543508A40}" destId="{881C2FA2-E57F-4995-84CE-C816ED62E16A}" srcOrd="1" destOrd="0" presId="urn:microsoft.com/office/officeart/2005/8/layout/list1"/>
    <dgm:cxn modelId="{179A914A-CC55-4B31-9DBC-7FBE9EC56F8B}" type="presParOf" srcId="{24011EBE-1834-4697-B9ED-238186A3F018}" destId="{0F4E76B9-2DE5-40BD-8C9E-7DEFAEF3EB43}" srcOrd="1" destOrd="0" presId="urn:microsoft.com/office/officeart/2005/8/layout/list1"/>
    <dgm:cxn modelId="{5A982C09-D312-4AF7-B671-BFDBE65F6503}" type="presParOf" srcId="{24011EBE-1834-4697-B9ED-238186A3F018}" destId="{DC2B5C18-42A6-4AD5-874D-0D52ADE48395}" srcOrd="2" destOrd="0" presId="urn:microsoft.com/office/officeart/2005/8/layout/list1"/>
    <dgm:cxn modelId="{895B4B17-66C1-49CD-BACD-2ED54035EA1B}" type="presParOf" srcId="{24011EBE-1834-4697-B9ED-238186A3F018}" destId="{6F6B0FE4-1039-4BC8-BDD4-AF37E6630572}" srcOrd="3" destOrd="0" presId="urn:microsoft.com/office/officeart/2005/8/layout/list1"/>
    <dgm:cxn modelId="{FCFAA9A2-2E26-478F-95FB-A802D88A6C71}" type="presParOf" srcId="{24011EBE-1834-4697-B9ED-238186A3F018}" destId="{4313365E-9FB0-42CB-BC4C-BCB92164055E}" srcOrd="4" destOrd="0" presId="urn:microsoft.com/office/officeart/2005/8/layout/list1"/>
    <dgm:cxn modelId="{A6B2A5C7-2587-4A0D-96E1-77E4B8A79363}" type="presParOf" srcId="{4313365E-9FB0-42CB-BC4C-BCB92164055E}" destId="{6E258F71-02BD-4A91-8422-5439F1F4FB1C}" srcOrd="0" destOrd="0" presId="urn:microsoft.com/office/officeart/2005/8/layout/list1"/>
    <dgm:cxn modelId="{60E45C8D-76A3-4C08-99F8-C34413997886}" type="presParOf" srcId="{4313365E-9FB0-42CB-BC4C-BCB92164055E}" destId="{0DB324A3-B328-49E6-A7D2-1484AD87F5A1}" srcOrd="1" destOrd="0" presId="urn:microsoft.com/office/officeart/2005/8/layout/list1"/>
    <dgm:cxn modelId="{EFDF6CE6-7087-4A4B-980C-08D5B47A5450}" type="presParOf" srcId="{24011EBE-1834-4697-B9ED-238186A3F018}" destId="{409EDA5F-E4F2-4E4C-BDEB-5D4D9D8C47A6}" srcOrd="5" destOrd="0" presId="urn:microsoft.com/office/officeart/2005/8/layout/list1"/>
    <dgm:cxn modelId="{B7289E8B-48AE-4292-A3B5-0B764020EDF7}" type="presParOf" srcId="{24011EBE-1834-4697-B9ED-238186A3F018}" destId="{E1F4EE7E-A080-4644-A49C-7C80EB1610E2}" srcOrd="6" destOrd="0" presId="urn:microsoft.com/office/officeart/2005/8/layout/list1"/>
    <dgm:cxn modelId="{B4D5F685-9DF1-4DA1-AA9E-4A8338345B87}" type="presParOf" srcId="{24011EBE-1834-4697-B9ED-238186A3F018}" destId="{087AA526-646D-4340-8BFC-03B4007C5794}" srcOrd="7" destOrd="0" presId="urn:microsoft.com/office/officeart/2005/8/layout/list1"/>
    <dgm:cxn modelId="{C445554C-9BCA-4FA0-901E-FA23BFBAD918}" type="presParOf" srcId="{24011EBE-1834-4697-B9ED-238186A3F018}" destId="{630E4011-8956-4684-9553-BAD804729E25}" srcOrd="8" destOrd="0" presId="urn:microsoft.com/office/officeart/2005/8/layout/list1"/>
    <dgm:cxn modelId="{DF03F86A-F2BD-4124-86AF-323E36D926FD}" type="presParOf" srcId="{630E4011-8956-4684-9553-BAD804729E25}" destId="{49B5D133-0EF6-48B1-971B-18A57EADA78F}" srcOrd="0" destOrd="0" presId="urn:microsoft.com/office/officeart/2005/8/layout/list1"/>
    <dgm:cxn modelId="{04DB97A7-986B-42AD-953C-525869E2CF89}" type="presParOf" srcId="{630E4011-8956-4684-9553-BAD804729E25}" destId="{59704BE6-4524-402C-98FE-BDFA70B33E2A}" srcOrd="1" destOrd="0" presId="urn:microsoft.com/office/officeart/2005/8/layout/list1"/>
    <dgm:cxn modelId="{BC391DB6-21FA-4BEC-8F3A-0AB75AD86085}" type="presParOf" srcId="{24011EBE-1834-4697-B9ED-238186A3F018}" destId="{8F9DCD51-BD29-46D2-9F33-50C0FC47DFFF}" srcOrd="9" destOrd="0" presId="urn:microsoft.com/office/officeart/2005/8/layout/list1"/>
    <dgm:cxn modelId="{E4AD4E25-0C57-45B9-9618-A97341DF6CFD}" type="presParOf" srcId="{24011EBE-1834-4697-B9ED-238186A3F018}" destId="{01645CA1-CD12-4955-9C83-B5A5057C076B}" srcOrd="10" destOrd="0" presId="urn:microsoft.com/office/officeart/2005/8/layout/list1"/>
    <dgm:cxn modelId="{B5B506E6-5579-4743-94E0-429F62FC7469}" type="presParOf" srcId="{24011EBE-1834-4697-B9ED-238186A3F018}" destId="{95C9CABA-6D92-4F08-B7FA-3FC0AE48A1FF}" srcOrd="11" destOrd="0" presId="urn:microsoft.com/office/officeart/2005/8/layout/list1"/>
    <dgm:cxn modelId="{8E149A08-7EE3-4B03-B259-57798195E096}" type="presParOf" srcId="{24011EBE-1834-4697-B9ED-238186A3F018}" destId="{ACC65E74-0843-4435-9216-B324F4C1E7F0}" srcOrd="12" destOrd="0" presId="urn:microsoft.com/office/officeart/2005/8/layout/list1"/>
    <dgm:cxn modelId="{C0091197-B149-4BC7-917B-9E4D726C43DF}" type="presParOf" srcId="{ACC65E74-0843-4435-9216-B324F4C1E7F0}" destId="{1A3AE789-FB0B-46DD-852C-7D7DEADC9815}" srcOrd="0" destOrd="0" presId="urn:microsoft.com/office/officeart/2005/8/layout/list1"/>
    <dgm:cxn modelId="{1C7179AB-6388-47DD-8AF5-E577C2C6DC5F}" type="presParOf" srcId="{ACC65E74-0843-4435-9216-B324F4C1E7F0}" destId="{6C9EDEB5-6AC4-45E5-83F4-CC62F9CCC4E4}" srcOrd="1" destOrd="0" presId="urn:microsoft.com/office/officeart/2005/8/layout/list1"/>
    <dgm:cxn modelId="{BFF7BF36-5F55-43BF-8E42-5D1D1C46B54A}" type="presParOf" srcId="{24011EBE-1834-4697-B9ED-238186A3F018}" destId="{048F55FE-5C9A-4302-B8BE-96A3C981CEEB}" srcOrd="13" destOrd="0" presId="urn:microsoft.com/office/officeart/2005/8/layout/list1"/>
    <dgm:cxn modelId="{5F775B88-35B4-4A5D-B3C3-C4A69D79FC9B}" type="presParOf" srcId="{24011EBE-1834-4697-B9ED-238186A3F018}" destId="{9D6720CD-3020-4DBB-8AF4-7410F44FEE19}"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389F039-0DB3-4F43-85B7-2D15FEDD5B02}" type="doc">
      <dgm:prSet loTypeId="urn:microsoft.com/office/officeart/2005/8/layout/lProcess2" loCatId="list" qsTypeId="urn:microsoft.com/office/officeart/2005/8/quickstyle/simple1" qsCatId="simple" csTypeId="urn:microsoft.com/office/officeart/2005/8/colors/accent3_2" csCatId="accent3" phldr="1"/>
      <dgm:spPr/>
      <dgm:t>
        <a:bodyPr/>
        <a:lstStyle/>
        <a:p>
          <a:endParaRPr lang="en-IN"/>
        </a:p>
      </dgm:t>
    </dgm:pt>
    <dgm:pt modelId="{056EA782-177C-4448-959E-E2AD8253CD9D}">
      <dgm:prSet phldrT="[Text]"/>
      <dgm:spPr/>
      <dgm:t>
        <a:bodyPr/>
        <a:lstStyle/>
        <a:p>
          <a:r>
            <a:rPr lang="en-IN" dirty="0"/>
            <a:t>Green Design</a:t>
          </a:r>
        </a:p>
      </dgm:t>
    </dgm:pt>
    <dgm:pt modelId="{7E13A916-D920-403E-A056-F8E36CB6F1BC}" type="parTrans" cxnId="{3AB669C4-7F57-45BF-8822-1FF7661DF463}">
      <dgm:prSet/>
      <dgm:spPr/>
      <dgm:t>
        <a:bodyPr/>
        <a:lstStyle/>
        <a:p>
          <a:endParaRPr lang="en-IN"/>
        </a:p>
      </dgm:t>
    </dgm:pt>
    <dgm:pt modelId="{7C3C23A6-05B3-4CC6-88AF-3A2015F5E0C7}" type="sibTrans" cxnId="{3AB669C4-7F57-45BF-8822-1FF7661DF463}">
      <dgm:prSet/>
      <dgm:spPr/>
      <dgm:t>
        <a:bodyPr/>
        <a:lstStyle/>
        <a:p>
          <a:endParaRPr lang="en-IN"/>
        </a:p>
      </dgm:t>
    </dgm:pt>
    <dgm:pt modelId="{4468E255-49A2-4F9B-AF0A-7EC6BD25B9E9}">
      <dgm:prSet phldrT="[Text]"/>
      <dgm:spPr/>
      <dgm:t>
        <a:bodyPr/>
        <a:lstStyle/>
        <a:p>
          <a:r>
            <a:rPr lang="en-IN" dirty="0"/>
            <a:t>Design keeping environment in mind</a:t>
          </a:r>
        </a:p>
      </dgm:t>
    </dgm:pt>
    <dgm:pt modelId="{D9AEBBA9-FD0C-42BB-88B6-8BF20379FC3A}" type="parTrans" cxnId="{6CCABCEA-254D-4BFB-BB1B-3447CACC4006}">
      <dgm:prSet/>
      <dgm:spPr/>
      <dgm:t>
        <a:bodyPr/>
        <a:lstStyle/>
        <a:p>
          <a:endParaRPr lang="en-IN"/>
        </a:p>
      </dgm:t>
    </dgm:pt>
    <dgm:pt modelId="{D7160B6C-B761-4F93-8BC0-C771BCB4ABA5}" type="sibTrans" cxnId="{6CCABCEA-254D-4BFB-BB1B-3447CACC4006}">
      <dgm:prSet/>
      <dgm:spPr/>
      <dgm:t>
        <a:bodyPr/>
        <a:lstStyle/>
        <a:p>
          <a:endParaRPr lang="en-IN"/>
        </a:p>
      </dgm:t>
    </dgm:pt>
    <dgm:pt modelId="{272EC8FB-E518-4600-A82D-3594D82FEBF8}">
      <dgm:prSet phldrT="[Text]"/>
      <dgm:spPr/>
      <dgm:t>
        <a:bodyPr/>
        <a:lstStyle/>
        <a:p>
          <a:r>
            <a:rPr lang="en-IN" dirty="0"/>
            <a:t>Not using toxic substance</a:t>
          </a:r>
        </a:p>
      </dgm:t>
    </dgm:pt>
    <dgm:pt modelId="{BABC49F9-9807-42DC-9DFC-F2D38056C34A}" type="parTrans" cxnId="{0D3729AE-691A-4FB1-8C92-2CC7572D5F3D}">
      <dgm:prSet/>
      <dgm:spPr/>
      <dgm:t>
        <a:bodyPr/>
        <a:lstStyle/>
        <a:p>
          <a:endParaRPr lang="en-IN"/>
        </a:p>
      </dgm:t>
    </dgm:pt>
    <dgm:pt modelId="{14465534-D61C-449E-AF06-C341A4D95433}" type="sibTrans" cxnId="{0D3729AE-691A-4FB1-8C92-2CC7572D5F3D}">
      <dgm:prSet/>
      <dgm:spPr/>
      <dgm:t>
        <a:bodyPr/>
        <a:lstStyle/>
        <a:p>
          <a:endParaRPr lang="en-IN"/>
        </a:p>
      </dgm:t>
    </dgm:pt>
    <dgm:pt modelId="{607B5E0E-19EE-4365-AD1D-6B9A9E959E73}">
      <dgm:prSet phldrT="[Text]"/>
      <dgm:spPr/>
      <dgm:t>
        <a:bodyPr/>
        <a:lstStyle/>
        <a:p>
          <a:r>
            <a:rPr lang="en-IN" dirty="0"/>
            <a:t>Green Packaging</a:t>
          </a:r>
        </a:p>
      </dgm:t>
    </dgm:pt>
    <dgm:pt modelId="{CA3C652E-1C70-4A6A-8418-1B9A0275E07D}" type="parTrans" cxnId="{563E29E1-F5D3-4068-AB2B-C0AF1DEB8FBF}">
      <dgm:prSet/>
      <dgm:spPr/>
      <dgm:t>
        <a:bodyPr/>
        <a:lstStyle/>
        <a:p>
          <a:endParaRPr lang="en-IN"/>
        </a:p>
      </dgm:t>
    </dgm:pt>
    <dgm:pt modelId="{415A5DEA-A99D-4FA9-8685-F22F475B3467}" type="sibTrans" cxnId="{563E29E1-F5D3-4068-AB2B-C0AF1DEB8FBF}">
      <dgm:prSet/>
      <dgm:spPr/>
      <dgm:t>
        <a:bodyPr/>
        <a:lstStyle/>
        <a:p>
          <a:endParaRPr lang="en-IN"/>
        </a:p>
      </dgm:t>
    </dgm:pt>
    <dgm:pt modelId="{7262FFD5-20BA-4F73-B153-649AC4C718C3}">
      <dgm:prSet phldrT="[Text]"/>
      <dgm:spPr/>
      <dgm:t>
        <a:bodyPr/>
        <a:lstStyle/>
        <a:p>
          <a:r>
            <a:rPr lang="en-IN" dirty="0"/>
            <a:t>Biodegradable packaging</a:t>
          </a:r>
        </a:p>
      </dgm:t>
    </dgm:pt>
    <dgm:pt modelId="{FC8282C0-2355-4B36-B854-A452867F6C7B}" type="parTrans" cxnId="{C9438693-D057-497E-ABBD-D4303582AC18}">
      <dgm:prSet/>
      <dgm:spPr/>
      <dgm:t>
        <a:bodyPr/>
        <a:lstStyle/>
        <a:p>
          <a:endParaRPr lang="en-IN"/>
        </a:p>
      </dgm:t>
    </dgm:pt>
    <dgm:pt modelId="{44F30E9A-4C10-41BE-ABA0-B72BA0B3B1D0}" type="sibTrans" cxnId="{C9438693-D057-497E-ABBD-D4303582AC18}">
      <dgm:prSet/>
      <dgm:spPr/>
      <dgm:t>
        <a:bodyPr/>
        <a:lstStyle/>
        <a:p>
          <a:endParaRPr lang="en-IN"/>
        </a:p>
      </dgm:t>
    </dgm:pt>
    <dgm:pt modelId="{726A41FF-D6F3-4B0F-BCEB-B28A67ACEBDD}">
      <dgm:prSet phldrT="[Text]"/>
      <dgm:spPr/>
      <dgm:t>
        <a:bodyPr/>
        <a:lstStyle/>
        <a:p>
          <a:r>
            <a:rPr lang="en-IN" dirty="0"/>
            <a:t>Packaging Recyclable</a:t>
          </a:r>
        </a:p>
      </dgm:t>
    </dgm:pt>
    <dgm:pt modelId="{7ADC3CBC-12AE-49DD-B108-61A923416788}" type="parTrans" cxnId="{B8CFE8FB-71C0-4E82-B6C5-8866064B3080}">
      <dgm:prSet/>
      <dgm:spPr/>
      <dgm:t>
        <a:bodyPr/>
        <a:lstStyle/>
        <a:p>
          <a:endParaRPr lang="en-IN"/>
        </a:p>
      </dgm:t>
    </dgm:pt>
    <dgm:pt modelId="{E652DBC9-A9A7-45CE-995A-F36A54FAA95E}" type="sibTrans" cxnId="{B8CFE8FB-71C0-4E82-B6C5-8866064B3080}">
      <dgm:prSet/>
      <dgm:spPr/>
      <dgm:t>
        <a:bodyPr/>
        <a:lstStyle/>
        <a:p>
          <a:endParaRPr lang="en-IN"/>
        </a:p>
      </dgm:t>
    </dgm:pt>
    <dgm:pt modelId="{2C7403EB-4882-4525-A11B-9EAE00BA28CE}">
      <dgm:prSet phldrT="[Text]"/>
      <dgm:spPr/>
      <dgm:t>
        <a:bodyPr/>
        <a:lstStyle/>
        <a:p>
          <a:r>
            <a:rPr lang="en-IN" dirty="0"/>
            <a:t>Green Sourcing</a:t>
          </a:r>
        </a:p>
      </dgm:t>
    </dgm:pt>
    <dgm:pt modelId="{3D264CB6-3E1B-4693-B8A8-16517C1FB1FA}" type="parTrans" cxnId="{6663D389-B2FE-44B1-BB8B-063F49B1A5D1}">
      <dgm:prSet/>
      <dgm:spPr/>
      <dgm:t>
        <a:bodyPr/>
        <a:lstStyle/>
        <a:p>
          <a:endParaRPr lang="en-IN"/>
        </a:p>
      </dgm:t>
    </dgm:pt>
    <dgm:pt modelId="{FD6E8D35-88D4-443C-B794-75525C061900}" type="sibTrans" cxnId="{6663D389-B2FE-44B1-BB8B-063F49B1A5D1}">
      <dgm:prSet/>
      <dgm:spPr/>
      <dgm:t>
        <a:bodyPr/>
        <a:lstStyle/>
        <a:p>
          <a:endParaRPr lang="en-IN"/>
        </a:p>
      </dgm:t>
    </dgm:pt>
    <dgm:pt modelId="{19920283-A66C-46A9-8BAE-3CF56012B7D9}">
      <dgm:prSet phldrT="[Text]"/>
      <dgm:spPr/>
      <dgm:t>
        <a:bodyPr/>
        <a:lstStyle/>
        <a:p>
          <a:r>
            <a:rPr lang="en-IN" dirty="0"/>
            <a:t>Supplier Compliance</a:t>
          </a:r>
        </a:p>
      </dgm:t>
    </dgm:pt>
    <dgm:pt modelId="{D8139A51-3022-458B-95CA-367DCCD18D38}" type="parTrans" cxnId="{5865010F-C5FA-43E8-92DE-657BEE23FF59}">
      <dgm:prSet/>
      <dgm:spPr/>
      <dgm:t>
        <a:bodyPr/>
        <a:lstStyle/>
        <a:p>
          <a:endParaRPr lang="en-IN"/>
        </a:p>
      </dgm:t>
    </dgm:pt>
    <dgm:pt modelId="{529FA844-B4DE-476B-BE01-4E77BD165D2C}" type="sibTrans" cxnId="{5865010F-C5FA-43E8-92DE-657BEE23FF59}">
      <dgm:prSet/>
      <dgm:spPr/>
      <dgm:t>
        <a:bodyPr/>
        <a:lstStyle/>
        <a:p>
          <a:endParaRPr lang="en-IN"/>
        </a:p>
      </dgm:t>
    </dgm:pt>
    <dgm:pt modelId="{6569E31C-1603-4BF3-9667-7FD893BC3398}">
      <dgm:prSet phldrT="[Text]"/>
      <dgm:spPr/>
      <dgm:t>
        <a:bodyPr/>
        <a:lstStyle/>
        <a:p>
          <a:r>
            <a:rPr lang="en-IN" dirty="0"/>
            <a:t>Material Selection</a:t>
          </a:r>
        </a:p>
      </dgm:t>
    </dgm:pt>
    <dgm:pt modelId="{2AF87FC8-6215-4E88-B84F-991BAD55E42A}" type="parTrans" cxnId="{8314B505-1D57-46E8-9516-F172017F4FAB}">
      <dgm:prSet/>
      <dgm:spPr/>
      <dgm:t>
        <a:bodyPr/>
        <a:lstStyle/>
        <a:p>
          <a:endParaRPr lang="en-IN"/>
        </a:p>
      </dgm:t>
    </dgm:pt>
    <dgm:pt modelId="{AF5F40AF-9AE2-4CC8-BFDD-99D12A87F4FE}" type="sibTrans" cxnId="{8314B505-1D57-46E8-9516-F172017F4FAB}">
      <dgm:prSet/>
      <dgm:spPr/>
      <dgm:t>
        <a:bodyPr/>
        <a:lstStyle/>
        <a:p>
          <a:endParaRPr lang="en-IN"/>
        </a:p>
      </dgm:t>
    </dgm:pt>
    <dgm:pt modelId="{C857D322-F88B-4134-ABFC-F7C27ACAAF0D}">
      <dgm:prSet phldrT="[Text]"/>
      <dgm:spPr/>
      <dgm:t>
        <a:bodyPr/>
        <a:lstStyle/>
        <a:p>
          <a:r>
            <a:rPr lang="en-IN" dirty="0" err="1"/>
            <a:t>Assesment</a:t>
          </a:r>
          <a:r>
            <a:rPr lang="en-IN" dirty="0"/>
            <a:t> of carbon emissions during PLC</a:t>
          </a:r>
        </a:p>
      </dgm:t>
    </dgm:pt>
    <dgm:pt modelId="{B8ED99F5-2454-40E3-A96F-FB24F819A107}" type="parTrans" cxnId="{7854C53C-4A20-4C52-9EE6-D8BCED62D03D}">
      <dgm:prSet/>
      <dgm:spPr/>
      <dgm:t>
        <a:bodyPr/>
        <a:lstStyle/>
        <a:p>
          <a:endParaRPr lang="en-IN"/>
        </a:p>
      </dgm:t>
    </dgm:pt>
    <dgm:pt modelId="{CED8178B-8495-4D4A-A7B1-62BE664AEB90}" type="sibTrans" cxnId="{7854C53C-4A20-4C52-9EE6-D8BCED62D03D}">
      <dgm:prSet/>
      <dgm:spPr/>
      <dgm:t>
        <a:bodyPr/>
        <a:lstStyle/>
        <a:p>
          <a:endParaRPr lang="en-IN"/>
        </a:p>
      </dgm:t>
    </dgm:pt>
    <dgm:pt modelId="{B6DEA916-00F3-4457-A3FD-55984F66214E}">
      <dgm:prSet phldrT="[Text]"/>
      <dgm:spPr/>
      <dgm:t>
        <a:bodyPr/>
        <a:lstStyle/>
        <a:p>
          <a:r>
            <a:rPr lang="en-IN" dirty="0"/>
            <a:t>Reusable packaging</a:t>
          </a:r>
        </a:p>
      </dgm:t>
    </dgm:pt>
    <dgm:pt modelId="{3523B43B-9912-4638-92F2-EB52FD80FC97}" type="parTrans" cxnId="{46EF18DC-192C-4DEC-A1B0-FECB7B55F36E}">
      <dgm:prSet/>
      <dgm:spPr/>
      <dgm:t>
        <a:bodyPr/>
        <a:lstStyle/>
        <a:p>
          <a:endParaRPr lang="en-IN"/>
        </a:p>
      </dgm:t>
    </dgm:pt>
    <dgm:pt modelId="{7357CD0C-C7AA-4D46-B72F-8794CFB8B79A}" type="sibTrans" cxnId="{46EF18DC-192C-4DEC-A1B0-FECB7B55F36E}">
      <dgm:prSet/>
      <dgm:spPr/>
      <dgm:t>
        <a:bodyPr/>
        <a:lstStyle/>
        <a:p>
          <a:endParaRPr lang="en-IN"/>
        </a:p>
      </dgm:t>
    </dgm:pt>
    <dgm:pt modelId="{0016E0D2-0ADB-4820-B8F5-6854BC86058A}">
      <dgm:prSet phldrT="[Text]"/>
      <dgm:spPr/>
      <dgm:t>
        <a:bodyPr/>
        <a:lstStyle/>
        <a:p>
          <a:r>
            <a:rPr lang="en-IN" dirty="0"/>
            <a:t>Organic Farming</a:t>
          </a:r>
        </a:p>
      </dgm:t>
    </dgm:pt>
    <dgm:pt modelId="{0F0CD8AD-21F0-4AC0-B364-AAAEECB2C9E8}" type="parTrans" cxnId="{A0A6B350-CC7B-4DE6-B573-B11E39F1C663}">
      <dgm:prSet/>
      <dgm:spPr/>
      <dgm:t>
        <a:bodyPr/>
        <a:lstStyle/>
        <a:p>
          <a:endParaRPr lang="en-IN"/>
        </a:p>
      </dgm:t>
    </dgm:pt>
    <dgm:pt modelId="{4090C5F7-F573-4458-8CC4-B0FBA3D72F31}" type="sibTrans" cxnId="{A0A6B350-CC7B-4DE6-B573-B11E39F1C663}">
      <dgm:prSet/>
      <dgm:spPr/>
      <dgm:t>
        <a:bodyPr/>
        <a:lstStyle/>
        <a:p>
          <a:endParaRPr lang="en-IN"/>
        </a:p>
      </dgm:t>
    </dgm:pt>
    <dgm:pt modelId="{7FF3886A-9A25-42DC-9C5E-792242D2A59F}" type="pres">
      <dgm:prSet presAssocID="{3389F039-0DB3-4F43-85B7-2D15FEDD5B02}" presName="theList" presStyleCnt="0">
        <dgm:presLayoutVars>
          <dgm:dir/>
          <dgm:animLvl val="lvl"/>
          <dgm:resizeHandles val="exact"/>
        </dgm:presLayoutVars>
      </dgm:prSet>
      <dgm:spPr/>
    </dgm:pt>
    <dgm:pt modelId="{D72289D2-6878-4BCD-88E4-C5D94FD0DC9B}" type="pres">
      <dgm:prSet presAssocID="{056EA782-177C-4448-959E-E2AD8253CD9D}" presName="compNode" presStyleCnt="0"/>
      <dgm:spPr/>
    </dgm:pt>
    <dgm:pt modelId="{4B3901A8-142D-41D3-A39E-89E8ACD98479}" type="pres">
      <dgm:prSet presAssocID="{056EA782-177C-4448-959E-E2AD8253CD9D}" presName="aNode" presStyleLbl="bgShp" presStyleIdx="0" presStyleCnt="3"/>
      <dgm:spPr/>
    </dgm:pt>
    <dgm:pt modelId="{092BEBF7-78AB-43A4-BFA0-8E922453113F}" type="pres">
      <dgm:prSet presAssocID="{056EA782-177C-4448-959E-E2AD8253CD9D}" presName="textNode" presStyleLbl="bgShp" presStyleIdx="0" presStyleCnt="3"/>
      <dgm:spPr/>
    </dgm:pt>
    <dgm:pt modelId="{4AF49CDF-CDD3-4F18-B925-D33F53A26B1E}" type="pres">
      <dgm:prSet presAssocID="{056EA782-177C-4448-959E-E2AD8253CD9D}" presName="compChildNode" presStyleCnt="0"/>
      <dgm:spPr/>
    </dgm:pt>
    <dgm:pt modelId="{EC95CACC-5146-4424-AB19-FC3C0907526D}" type="pres">
      <dgm:prSet presAssocID="{056EA782-177C-4448-959E-E2AD8253CD9D}" presName="theInnerList" presStyleCnt="0"/>
      <dgm:spPr/>
    </dgm:pt>
    <dgm:pt modelId="{47B4AC8B-2172-4F0E-AD7C-81FDD05759BE}" type="pres">
      <dgm:prSet presAssocID="{4468E255-49A2-4F9B-AF0A-7EC6BD25B9E9}" presName="childNode" presStyleLbl="node1" presStyleIdx="0" presStyleCnt="9">
        <dgm:presLayoutVars>
          <dgm:bulletEnabled val="1"/>
        </dgm:presLayoutVars>
      </dgm:prSet>
      <dgm:spPr/>
    </dgm:pt>
    <dgm:pt modelId="{632A8316-2B80-4B5F-8013-5E0466CF5659}" type="pres">
      <dgm:prSet presAssocID="{4468E255-49A2-4F9B-AF0A-7EC6BD25B9E9}" presName="aSpace2" presStyleCnt="0"/>
      <dgm:spPr/>
    </dgm:pt>
    <dgm:pt modelId="{52743961-576C-468D-9535-F8175141A698}" type="pres">
      <dgm:prSet presAssocID="{272EC8FB-E518-4600-A82D-3594D82FEBF8}" presName="childNode" presStyleLbl="node1" presStyleIdx="1" presStyleCnt="9">
        <dgm:presLayoutVars>
          <dgm:bulletEnabled val="1"/>
        </dgm:presLayoutVars>
      </dgm:prSet>
      <dgm:spPr/>
    </dgm:pt>
    <dgm:pt modelId="{F5321DED-5CA7-4EA0-8544-6727EF486A1B}" type="pres">
      <dgm:prSet presAssocID="{272EC8FB-E518-4600-A82D-3594D82FEBF8}" presName="aSpace2" presStyleCnt="0"/>
      <dgm:spPr/>
    </dgm:pt>
    <dgm:pt modelId="{27C0DEB2-F57C-4852-809B-029104BD5739}" type="pres">
      <dgm:prSet presAssocID="{C857D322-F88B-4134-ABFC-F7C27ACAAF0D}" presName="childNode" presStyleLbl="node1" presStyleIdx="2" presStyleCnt="9">
        <dgm:presLayoutVars>
          <dgm:bulletEnabled val="1"/>
        </dgm:presLayoutVars>
      </dgm:prSet>
      <dgm:spPr/>
    </dgm:pt>
    <dgm:pt modelId="{8B2C629B-B7F3-4D52-8BDB-9CCA95D347A9}" type="pres">
      <dgm:prSet presAssocID="{056EA782-177C-4448-959E-E2AD8253CD9D}" presName="aSpace" presStyleCnt="0"/>
      <dgm:spPr/>
    </dgm:pt>
    <dgm:pt modelId="{3F94FBA0-5C54-49D2-8188-6AC1F05BA816}" type="pres">
      <dgm:prSet presAssocID="{607B5E0E-19EE-4365-AD1D-6B9A9E959E73}" presName="compNode" presStyleCnt="0"/>
      <dgm:spPr/>
    </dgm:pt>
    <dgm:pt modelId="{D3A53F5B-1832-4EF4-9AD6-A9BA0E6AEDF1}" type="pres">
      <dgm:prSet presAssocID="{607B5E0E-19EE-4365-AD1D-6B9A9E959E73}" presName="aNode" presStyleLbl="bgShp" presStyleIdx="1" presStyleCnt="3"/>
      <dgm:spPr/>
    </dgm:pt>
    <dgm:pt modelId="{4FC21DB5-A90E-475E-88A8-AA7262E6E2EC}" type="pres">
      <dgm:prSet presAssocID="{607B5E0E-19EE-4365-AD1D-6B9A9E959E73}" presName="textNode" presStyleLbl="bgShp" presStyleIdx="1" presStyleCnt="3"/>
      <dgm:spPr/>
    </dgm:pt>
    <dgm:pt modelId="{43B50CBC-DFF5-47AE-AD4A-90F083CC385C}" type="pres">
      <dgm:prSet presAssocID="{607B5E0E-19EE-4365-AD1D-6B9A9E959E73}" presName="compChildNode" presStyleCnt="0"/>
      <dgm:spPr/>
    </dgm:pt>
    <dgm:pt modelId="{A716A895-77D6-43BC-B050-3D0C54658E8D}" type="pres">
      <dgm:prSet presAssocID="{607B5E0E-19EE-4365-AD1D-6B9A9E959E73}" presName="theInnerList" presStyleCnt="0"/>
      <dgm:spPr/>
    </dgm:pt>
    <dgm:pt modelId="{73B7C738-B7B1-43DB-983A-564F466B066D}" type="pres">
      <dgm:prSet presAssocID="{7262FFD5-20BA-4F73-B153-649AC4C718C3}" presName="childNode" presStyleLbl="node1" presStyleIdx="3" presStyleCnt="9">
        <dgm:presLayoutVars>
          <dgm:bulletEnabled val="1"/>
        </dgm:presLayoutVars>
      </dgm:prSet>
      <dgm:spPr/>
    </dgm:pt>
    <dgm:pt modelId="{B114AAF9-F368-43F9-BDE0-BB2A01FE3D54}" type="pres">
      <dgm:prSet presAssocID="{7262FFD5-20BA-4F73-B153-649AC4C718C3}" presName="aSpace2" presStyleCnt="0"/>
      <dgm:spPr/>
    </dgm:pt>
    <dgm:pt modelId="{CA84116D-D588-413A-9BCE-6A0BF40B1CC6}" type="pres">
      <dgm:prSet presAssocID="{726A41FF-D6F3-4B0F-BCEB-B28A67ACEBDD}" presName="childNode" presStyleLbl="node1" presStyleIdx="4" presStyleCnt="9">
        <dgm:presLayoutVars>
          <dgm:bulletEnabled val="1"/>
        </dgm:presLayoutVars>
      </dgm:prSet>
      <dgm:spPr/>
    </dgm:pt>
    <dgm:pt modelId="{8958ED2F-1E0D-4565-9F89-16C01ADFDD29}" type="pres">
      <dgm:prSet presAssocID="{726A41FF-D6F3-4B0F-BCEB-B28A67ACEBDD}" presName="aSpace2" presStyleCnt="0"/>
      <dgm:spPr/>
    </dgm:pt>
    <dgm:pt modelId="{5653ED7D-EF21-42DD-8CF3-CED544997E33}" type="pres">
      <dgm:prSet presAssocID="{B6DEA916-00F3-4457-A3FD-55984F66214E}" presName="childNode" presStyleLbl="node1" presStyleIdx="5" presStyleCnt="9">
        <dgm:presLayoutVars>
          <dgm:bulletEnabled val="1"/>
        </dgm:presLayoutVars>
      </dgm:prSet>
      <dgm:spPr/>
    </dgm:pt>
    <dgm:pt modelId="{83954F14-8809-4F0D-9F2C-34BD37F2D3AE}" type="pres">
      <dgm:prSet presAssocID="{607B5E0E-19EE-4365-AD1D-6B9A9E959E73}" presName="aSpace" presStyleCnt="0"/>
      <dgm:spPr/>
    </dgm:pt>
    <dgm:pt modelId="{BB003B9A-51FD-4BCE-A546-A27368D0B3A4}" type="pres">
      <dgm:prSet presAssocID="{2C7403EB-4882-4525-A11B-9EAE00BA28CE}" presName="compNode" presStyleCnt="0"/>
      <dgm:spPr/>
    </dgm:pt>
    <dgm:pt modelId="{0E4449A6-428B-4190-96CD-74F6FC81E590}" type="pres">
      <dgm:prSet presAssocID="{2C7403EB-4882-4525-A11B-9EAE00BA28CE}" presName="aNode" presStyleLbl="bgShp" presStyleIdx="2" presStyleCnt="3"/>
      <dgm:spPr/>
    </dgm:pt>
    <dgm:pt modelId="{3623750F-D82C-41B4-8215-D34D545AD872}" type="pres">
      <dgm:prSet presAssocID="{2C7403EB-4882-4525-A11B-9EAE00BA28CE}" presName="textNode" presStyleLbl="bgShp" presStyleIdx="2" presStyleCnt="3"/>
      <dgm:spPr/>
    </dgm:pt>
    <dgm:pt modelId="{A167C453-BF2C-443C-9385-653707B12D2F}" type="pres">
      <dgm:prSet presAssocID="{2C7403EB-4882-4525-A11B-9EAE00BA28CE}" presName="compChildNode" presStyleCnt="0"/>
      <dgm:spPr/>
    </dgm:pt>
    <dgm:pt modelId="{28773839-7DDE-4D50-A392-C0FB51569CF9}" type="pres">
      <dgm:prSet presAssocID="{2C7403EB-4882-4525-A11B-9EAE00BA28CE}" presName="theInnerList" presStyleCnt="0"/>
      <dgm:spPr/>
    </dgm:pt>
    <dgm:pt modelId="{625592BE-49BE-4E9D-B943-B2843027D233}" type="pres">
      <dgm:prSet presAssocID="{19920283-A66C-46A9-8BAE-3CF56012B7D9}" presName="childNode" presStyleLbl="node1" presStyleIdx="6" presStyleCnt="9">
        <dgm:presLayoutVars>
          <dgm:bulletEnabled val="1"/>
        </dgm:presLayoutVars>
      </dgm:prSet>
      <dgm:spPr/>
    </dgm:pt>
    <dgm:pt modelId="{1862B3E9-F773-4CC2-BF6E-7915F1B773F6}" type="pres">
      <dgm:prSet presAssocID="{19920283-A66C-46A9-8BAE-3CF56012B7D9}" presName="aSpace2" presStyleCnt="0"/>
      <dgm:spPr/>
    </dgm:pt>
    <dgm:pt modelId="{20103C1E-6EF7-4381-895A-EB74EA3DA52C}" type="pres">
      <dgm:prSet presAssocID="{6569E31C-1603-4BF3-9667-7FD893BC3398}" presName="childNode" presStyleLbl="node1" presStyleIdx="7" presStyleCnt="9">
        <dgm:presLayoutVars>
          <dgm:bulletEnabled val="1"/>
        </dgm:presLayoutVars>
      </dgm:prSet>
      <dgm:spPr/>
    </dgm:pt>
    <dgm:pt modelId="{54E76C44-38D1-4584-B46B-7B6DAC15CDC8}" type="pres">
      <dgm:prSet presAssocID="{6569E31C-1603-4BF3-9667-7FD893BC3398}" presName="aSpace2" presStyleCnt="0"/>
      <dgm:spPr/>
    </dgm:pt>
    <dgm:pt modelId="{76358298-B885-48B3-9FD3-FBE063DF9B76}" type="pres">
      <dgm:prSet presAssocID="{0016E0D2-0ADB-4820-B8F5-6854BC86058A}" presName="childNode" presStyleLbl="node1" presStyleIdx="8" presStyleCnt="9">
        <dgm:presLayoutVars>
          <dgm:bulletEnabled val="1"/>
        </dgm:presLayoutVars>
      </dgm:prSet>
      <dgm:spPr/>
    </dgm:pt>
  </dgm:ptLst>
  <dgm:cxnLst>
    <dgm:cxn modelId="{8314B505-1D57-46E8-9516-F172017F4FAB}" srcId="{2C7403EB-4882-4525-A11B-9EAE00BA28CE}" destId="{6569E31C-1603-4BF3-9667-7FD893BC3398}" srcOrd="1" destOrd="0" parTransId="{2AF87FC8-6215-4E88-B84F-991BAD55E42A}" sibTransId="{AF5F40AF-9AE2-4CC8-BFDD-99D12A87F4FE}"/>
    <dgm:cxn modelId="{90FD350B-4674-4B33-A866-1F0FA6CDFEBF}" type="presOf" srcId="{607B5E0E-19EE-4365-AD1D-6B9A9E959E73}" destId="{D3A53F5B-1832-4EF4-9AD6-A9BA0E6AEDF1}" srcOrd="0" destOrd="0" presId="urn:microsoft.com/office/officeart/2005/8/layout/lProcess2"/>
    <dgm:cxn modelId="{5BD2520C-D6A1-4EBD-B698-FCBD6F6BBF49}" type="presOf" srcId="{2C7403EB-4882-4525-A11B-9EAE00BA28CE}" destId="{0E4449A6-428B-4190-96CD-74F6FC81E590}" srcOrd="0" destOrd="0" presId="urn:microsoft.com/office/officeart/2005/8/layout/lProcess2"/>
    <dgm:cxn modelId="{5865010F-C5FA-43E8-92DE-657BEE23FF59}" srcId="{2C7403EB-4882-4525-A11B-9EAE00BA28CE}" destId="{19920283-A66C-46A9-8BAE-3CF56012B7D9}" srcOrd="0" destOrd="0" parTransId="{D8139A51-3022-458B-95CA-367DCCD18D38}" sibTransId="{529FA844-B4DE-476B-BE01-4E77BD165D2C}"/>
    <dgm:cxn modelId="{7854C53C-4A20-4C52-9EE6-D8BCED62D03D}" srcId="{056EA782-177C-4448-959E-E2AD8253CD9D}" destId="{C857D322-F88B-4134-ABFC-F7C27ACAAF0D}" srcOrd="2" destOrd="0" parTransId="{B8ED99F5-2454-40E3-A96F-FB24F819A107}" sibTransId="{CED8178B-8495-4D4A-A7B1-62BE664AEB90}"/>
    <dgm:cxn modelId="{B681C660-0FCC-4A05-A2FE-ADDE2EF1C86B}" type="presOf" srcId="{056EA782-177C-4448-959E-E2AD8253CD9D}" destId="{092BEBF7-78AB-43A4-BFA0-8E922453113F}" srcOrd="1" destOrd="0" presId="urn:microsoft.com/office/officeart/2005/8/layout/lProcess2"/>
    <dgm:cxn modelId="{FD91EA63-2B3C-4885-A827-96B7DEB168C3}" type="presOf" srcId="{19920283-A66C-46A9-8BAE-3CF56012B7D9}" destId="{625592BE-49BE-4E9D-B943-B2843027D233}" srcOrd="0" destOrd="0" presId="urn:microsoft.com/office/officeart/2005/8/layout/lProcess2"/>
    <dgm:cxn modelId="{1450C446-93A8-45C5-BBF7-63978932BAA6}" type="presOf" srcId="{7262FFD5-20BA-4F73-B153-649AC4C718C3}" destId="{73B7C738-B7B1-43DB-983A-564F466B066D}" srcOrd="0" destOrd="0" presId="urn:microsoft.com/office/officeart/2005/8/layout/lProcess2"/>
    <dgm:cxn modelId="{A0A6B350-CC7B-4DE6-B573-B11E39F1C663}" srcId="{2C7403EB-4882-4525-A11B-9EAE00BA28CE}" destId="{0016E0D2-0ADB-4820-B8F5-6854BC86058A}" srcOrd="2" destOrd="0" parTransId="{0F0CD8AD-21F0-4AC0-B364-AAAEECB2C9E8}" sibTransId="{4090C5F7-F573-4458-8CC4-B0FBA3D72F31}"/>
    <dgm:cxn modelId="{A4770172-E1EB-4E22-BD4A-43EAD1F80C2D}" type="presOf" srcId="{056EA782-177C-4448-959E-E2AD8253CD9D}" destId="{4B3901A8-142D-41D3-A39E-89E8ACD98479}" srcOrd="0" destOrd="0" presId="urn:microsoft.com/office/officeart/2005/8/layout/lProcess2"/>
    <dgm:cxn modelId="{29087F81-A1DB-4C0E-959A-202CF64993FC}" type="presOf" srcId="{6569E31C-1603-4BF3-9667-7FD893BC3398}" destId="{20103C1E-6EF7-4381-895A-EB74EA3DA52C}" srcOrd="0" destOrd="0" presId="urn:microsoft.com/office/officeart/2005/8/layout/lProcess2"/>
    <dgm:cxn modelId="{6663D389-B2FE-44B1-BB8B-063F49B1A5D1}" srcId="{3389F039-0DB3-4F43-85B7-2D15FEDD5B02}" destId="{2C7403EB-4882-4525-A11B-9EAE00BA28CE}" srcOrd="2" destOrd="0" parTransId="{3D264CB6-3E1B-4693-B8A8-16517C1FB1FA}" sibTransId="{FD6E8D35-88D4-443C-B794-75525C061900}"/>
    <dgm:cxn modelId="{C9438693-D057-497E-ABBD-D4303582AC18}" srcId="{607B5E0E-19EE-4365-AD1D-6B9A9E959E73}" destId="{7262FFD5-20BA-4F73-B153-649AC4C718C3}" srcOrd="0" destOrd="0" parTransId="{FC8282C0-2355-4B36-B854-A452867F6C7B}" sibTransId="{44F30E9A-4C10-41BE-ABA0-B72BA0B3B1D0}"/>
    <dgm:cxn modelId="{0D3729AE-691A-4FB1-8C92-2CC7572D5F3D}" srcId="{056EA782-177C-4448-959E-E2AD8253CD9D}" destId="{272EC8FB-E518-4600-A82D-3594D82FEBF8}" srcOrd="1" destOrd="0" parTransId="{BABC49F9-9807-42DC-9DFC-F2D38056C34A}" sibTransId="{14465534-D61C-449E-AF06-C341A4D95433}"/>
    <dgm:cxn modelId="{74F6E5AE-12C6-4CE8-8660-6BB150D452F4}" type="presOf" srcId="{4468E255-49A2-4F9B-AF0A-7EC6BD25B9E9}" destId="{47B4AC8B-2172-4F0E-AD7C-81FDD05759BE}" srcOrd="0" destOrd="0" presId="urn:microsoft.com/office/officeart/2005/8/layout/lProcess2"/>
    <dgm:cxn modelId="{34341EB2-892D-40DD-B039-2D31973683F5}" type="presOf" srcId="{B6DEA916-00F3-4457-A3FD-55984F66214E}" destId="{5653ED7D-EF21-42DD-8CF3-CED544997E33}" srcOrd="0" destOrd="0" presId="urn:microsoft.com/office/officeart/2005/8/layout/lProcess2"/>
    <dgm:cxn modelId="{79E878B5-A33C-4EAD-9048-AC10F773F8A9}" type="presOf" srcId="{607B5E0E-19EE-4365-AD1D-6B9A9E959E73}" destId="{4FC21DB5-A90E-475E-88A8-AA7262E6E2EC}" srcOrd="1" destOrd="0" presId="urn:microsoft.com/office/officeart/2005/8/layout/lProcess2"/>
    <dgm:cxn modelId="{3AB669C4-7F57-45BF-8822-1FF7661DF463}" srcId="{3389F039-0DB3-4F43-85B7-2D15FEDD5B02}" destId="{056EA782-177C-4448-959E-E2AD8253CD9D}" srcOrd="0" destOrd="0" parTransId="{7E13A916-D920-403E-A056-F8E36CB6F1BC}" sibTransId="{7C3C23A6-05B3-4CC6-88AF-3A2015F5E0C7}"/>
    <dgm:cxn modelId="{E9A0BAD0-373E-45A2-901A-CCF6875B6F2F}" type="presOf" srcId="{726A41FF-D6F3-4B0F-BCEB-B28A67ACEBDD}" destId="{CA84116D-D588-413A-9BCE-6A0BF40B1CC6}" srcOrd="0" destOrd="0" presId="urn:microsoft.com/office/officeart/2005/8/layout/lProcess2"/>
    <dgm:cxn modelId="{869635DA-AE36-4471-9CB6-7DD84A4DC1F8}" type="presOf" srcId="{C857D322-F88B-4134-ABFC-F7C27ACAAF0D}" destId="{27C0DEB2-F57C-4852-809B-029104BD5739}" srcOrd="0" destOrd="0" presId="urn:microsoft.com/office/officeart/2005/8/layout/lProcess2"/>
    <dgm:cxn modelId="{46EF18DC-192C-4DEC-A1B0-FECB7B55F36E}" srcId="{607B5E0E-19EE-4365-AD1D-6B9A9E959E73}" destId="{B6DEA916-00F3-4457-A3FD-55984F66214E}" srcOrd="2" destOrd="0" parTransId="{3523B43B-9912-4638-92F2-EB52FD80FC97}" sibTransId="{7357CD0C-C7AA-4D46-B72F-8794CFB8B79A}"/>
    <dgm:cxn modelId="{563E29E1-F5D3-4068-AB2B-C0AF1DEB8FBF}" srcId="{3389F039-0DB3-4F43-85B7-2D15FEDD5B02}" destId="{607B5E0E-19EE-4365-AD1D-6B9A9E959E73}" srcOrd="1" destOrd="0" parTransId="{CA3C652E-1C70-4A6A-8418-1B9A0275E07D}" sibTransId="{415A5DEA-A99D-4FA9-8685-F22F475B3467}"/>
    <dgm:cxn modelId="{AF66B9E8-7ABE-4445-AFDC-895A8DF887A5}" type="presOf" srcId="{272EC8FB-E518-4600-A82D-3594D82FEBF8}" destId="{52743961-576C-468D-9535-F8175141A698}" srcOrd="0" destOrd="0" presId="urn:microsoft.com/office/officeart/2005/8/layout/lProcess2"/>
    <dgm:cxn modelId="{6CCABCEA-254D-4BFB-BB1B-3447CACC4006}" srcId="{056EA782-177C-4448-959E-E2AD8253CD9D}" destId="{4468E255-49A2-4F9B-AF0A-7EC6BD25B9E9}" srcOrd="0" destOrd="0" parTransId="{D9AEBBA9-FD0C-42BB-88B6-8BF20379FC3A}" sibTransId="{D7160B6C-B761-4F93-8BC0-C771BCB4ABA5}"/>
    <dgm:cxn modelId="{7ED70BF1-D653-41BB-8A77-D6DBCCB61C3E}" type="presOf" srcId="{2C7403EB-4882-4525-A11B-9EAE00BA28CE}" destId="{3623750F-D82C-41B4-8215-D34D545AD872}" srcOrd="1" destOrd="0" presId="urn:microsoft.com/office/officeart/2005/8/layout/lProcess2"/>
    <dgm:cxn modelId="{C37541F2-24DE-4F48-92ED-6030CF8E0E2F}" type="presOf" srcId="{0016E0D2-0ADB-4820-B8F5-6854BC86058A}" destId="{76358298-B885-48B3-9FD3-FBE063DF9B76}" srcOrd="0" destOrd="0" presId="urn:microsoft.com/office/officeart/2005/8/layout/lProcess2"/>
    <dgm:cxn modelId="{6C9B39F9-1017-4C05-AC10-D5BEF99DECBF}" type="presOf" srcId="{3389F039-0DB3-4F43-85B7-2D15FEDD5B02}" destId="{7FF3886A-9A25-42DC-9C5E-792242D2A59F}" srcOrd="0" destOrd="0" presId="urn:microsoft.com/office/officeart/2005/8/layout/lProcess2"/>
    <dgm:cxn modelId="{B8CFE8FB-71C0-4E82-B6C5-8866064B3080}" srcId="{607B5E0E-19EE-4365-AD1D-6B9A9E959E73}" destId="{726A41FF-D6F3-4B0F-BCEB-B28A67ACEBDD}" srcOrd="1" destOrd="0" parTransId="{7ADC3CBC-12AE-49DD-B108-61A923416788}" sibTransId="{E652DBC9-A9A7-45CE-995A-F36A54FAA95E}"/>
    <dgm:cxn modelId="{B3C5CA20-3E0C-48A8-B17B-A0BA26BB808B}" type="presParOf" srcId="{7FF3886A-9A25-42DC-9C5E-792242D2A59F}" destId="{D72289D2-6878-4BCD-88E4-C5D94FD0DC9B}" srcOrd="0" destOrd="0" presId="urn:microsoft.com/office/officeart/2005/8/layout/lProcess2"/>
    <dgm:cxn modelId="{D04B9044-2AA6-4B0E-B93D-E841196E3855}" type="presParOf" srcId="{D72289D2-6878-4BCD-88E4-C5D94FD0DC9B}" destId="{4B3901A8-142D-41D3-A39E-89E8ACD98479}" srcOrd="0" destOrd="0" presId="urn:microsoft.com/office/officeart/2005/8/layout/lProcess2"/>
    <dgm:cxn modelId="{72A805BD-7A71-41B6-B73B-5917A2CF77F9}" type="presParOf" srcId="{D72289D2-6878-4BCD-88E4-C5D94FD0DC9B}" destId="{092BEBF7-78AB-43A4-BFA0-8E922453113F}" srcOrd="1" destOrd="0" presId="urn:microsoft.com/office/officeart/2005/8/layout/lProcess2"/>
    <dgm:cxn modelId="{1ECCD079-AAAD-406F-8FD0-0894871A5046}" type="presParOf" srcId="{D72289D2-6878-4BCD-88E4-C5D94FD0DC9B}" destId="{4AF49CDF-CDD3-4F18-B925-D33F53A26B1E}" srcOrd="2" destOrd="0" presId="urn:microsoft.com/office/officeart/2005/8/layout/lProcess2"/>
    <dgm:cxn modelId="{F67DE1A0-0DC8-41E7-8C94-84DA92BC8DD4}" type="presParOf" srcId="{4AF49CDF-CDD3-4F18-B925-D33F53A26B1E}" destId="{EC95CACC-5146-4424-AB19-FC3C0907526D}" srcOrd="0" destOrd="0" presId="urn:microsoft.com/office/officeart/2005/8/layout/lProcess2"/>
    <dgm:cxn modelId="{AD3A675C-CB81-4243-AC31-F4A553C9AD0F}" type="presParOf" srcId="{EC95CACC-5146-4424-AB19-FC3C0907526D}" destId="{47B4AC8B-2172-4F0E-AD7C-81FDD05759BE}" srcOrd="0" destOrd="0" presId="urn:microsoft.com/office/officeart/2005/8/layout/lProcess2"/>
    <dgm:cxn modelId="{27B7907D-B0F4-4642-989A-DCCAF9E957C9}" type="presParOf" srcId="{EC95CACC-5146-4424-AB19-FC3C0907526D}" destId="{632A8316-2B80-4B5F-8013-5E0466CF5659}" srcOrd="1" destOrd="0" presId="urn:microsoft.com/office/officeart/2005/8/layout/lProcess2"/>
    <dgm:cxn modelId="{3138B01B-2CCA-49CB-8190-A75B6647A9B2}" type="presParOf" srcId="{EC95CACC-5146-4424-AB19-FC3C0907526D}" destId="{52743961-576C-468D-9535-F8175141A698}" srcOrd="2" destOrd="0" presId="urn:microsoft.com/office/officeart/2005/8/layout/lProcess2"/>
    <dgm:cxn modelId="{A81DC374-D0BB-479A-96ED-23111A1350BB}" type="presParOf" srcId="{EC95CACC-5146-4424-AB19-FC3C0907526D}" destId="{F5321DED-5CA7-4EA0-8544-6727EF486A1B}" srcOrd="3" destOrd="0" presId="urn:microsoft.com/office/officeart/2005/8/layout/lProcess2"/>
    <dgm:cxn modelId="{7EA65F97-FCB4-4C06-8173-63CF6AF4D196}" type="presParOf" srcId="{EC95CACC-5146-4424-AB19-FC3C0907526D}" destId="{27C0DEB2-F57C-4852-809B-029104BD5739}" srcOrd="4" destOrd="0" presId="urn:microsoft.com/office/officeart/2005/8/layout/lProcess2"/>
    <dgm:cxn modelId="{9FCB61A7-6FBE-4F04-8E57-69080B9DB9A3}" type="presParOf" srcId="{7FF3886A-9A25-42DC-9C5E-792242D2A59F}" destId="{8B2C629B-B7F3-4D52-8BDB-9CCA95D347A9}" srcOrd="1" destOrd="0" presId="urn:microsoft.com/office/officeart/2005/8/layout/lProcess2"/>
    <dgm:cxn modelId="{E70403D9-CAE4-4C94-AC02-F62866A0BF65}" type="presParOf" srcId="{7FF3886A-9A25-42DC-9C5E-792242D2A59F}" destId="{3F94FBA0-5C54-49D2-8188-6AC1F05BA816}" srcOrd="2" destOrd="0" presId="urn:microsoft.com/office/officeart/2005/8/layout/lProcess2"/>
    <dgm:cxn modelId="{44AE8FEF-338E-4F4B-B52B-CF951E1DC96A}" type="presParOf" srcId="{3F94FBA0-5C54-49D2-8188-6AC1F05BA816}" destId="{D3A53F5B-1832-4EF4-9AD6-A9BA0E6AEDF1}" srcOrd="0" destOrd="0" presId="urn:microsoft.com/office/officeart/2005/8/layout/lProcess2"/>
    <dgm:cxn modelId="{AEE9624D-F451-49B7-8560-0F73F2CF0F7F}" type="presParOf" srcId="{3F94FBA0-5C54-49D2-8188-6AC1F05BA816}" destId="{4FC21DB5-A90E-475E-88A8-AA7262E6E2EC}" srcOrd="1" destOrd="0" presId="urn:microsoft.com/office/officeart/2005/8/layout/lProcess2"/>
    <dgm:cxn modelId="{7C822CA8-95CC-4455-A29E-97C93164BD43}" type="presParOf" srcId="{3F94FBA0-5C54-49D2-8188-6AC1F05BA816}" destId="{43B50CBC-DFF5-47AE-AD4A-90F083CC385C}" srcOrd="2" destOrd="0" presId="urn:microsoft.com/office/officeart/2005/8/layout/lProcess2"/>
    <dgm:cxn modelId="{37C88339-6F37-4827-98BC-9DB49D2F0FE6}" type="presParOf" srcId="{43B50CBC-DFF5-47AE-AD4A-90F083CC385C}" destId="{A716A895-77D6-43BC-B050-3D0C54658E8D}" srcOrd="0" destOrd="0" presId="urn:microsoft.com/office/officeart/2005/8/layout/lProcess2"/>
    <dgm:cxn modelId="{49CA66A5-04F4-4A32-85A5-8E925BCE6372}" type="presParOf" srcId="{A716A895-77D6-43BC-B050-3D0C54658E8D}" destId="{73B7C738-B7B1-43DB-983A-564F466B066D}" srcOrd="0" destOrd="0" presId="urn:microsoft.com/office/officeart/2005/8/layout/lProcess2"/>
    <dgm:cxn modelId="{B6F64134-087C-4E41-A033-DA1D83895C0D}" type="presParOf" srcId="{A716A895-77D6-43BC-B050-3D0C54658E8D}" destId="{B114AAF9-F368-43F9-BDE0-BB2A01FE3D54}" srcOrd="1" destOrd="0" presId="urn:microsoft.com/office/officeart/2005/8/layout/lProcess2"/>
    <dgm:cxn modelId="{6F5A5531-6494-4950-9A49-DFA1131B740E}" type="presParOf" srcId="{A716A895-77D6-43BC-B050-3D0C54658E8D}" destId="{CA84116D-D588-413A-9BCE-6A0BF40B1CC6}" srcOrd="2" destOrd="0" presId="urn:microsoft.com/office/officeart/2005/8/layout/lProcess2"/>
    <dgm:cxn modelId="{8BF8FE5E-5AC7-44E0-A9A9-2318FC790DB9}" type="presParOf" srcId="{A716A895-77D6-43BC-B050-3D0C54658E8D}" destId="{8958ED2F-1E0D-4565-9F89-16C01ADFDD29}" srcOrd="3" destOrd="0" presId="urn:microsoft.com/office/officeart/2005/8/layout/lProcess2"/>
    <dgm:cxn modelId="{F55E67A4-0F79-4C5E-A6A3-EBD4E69687F4}" type="presParOf" srcId="{A716A895-77D6-43BC-B050-3D0C54658E8D}" destId="{5653ED7D-EF21-42DD-8CF3-CED544997E33}" srcOrd="4" destOrd="0" presId="urn:microsoft.com/office/officeart/2005/8/layout/lProcess2"/>
    <dgm:cxn modelId="{4C51E7ED-09DD-4CD5-A3F5-B6FE816922DC}" type="presParOf" srcId="{7FF3886A-9A25-42DC-9C5E-792242D2A59F}" destId="{83954F14-8809-4F0D-9F2C-34BD37F2D3AE}" srcOrd="3" destOrd="0" presId="urn:microsoft.com/office/officeart/2005/8/layout/lProcess2"/>
    <dgm:cxn modelId="{F81A39E7-7409-4039-BF03-88F057A555CE}" type="presParOf" srcId="{7FF3886A-9A25-42DC-9C5E-792242D2A59F}" destId="{BB003B9A-51FD-4BCE-A546-A27368D0B3A4}" srcOrd="4" destOrd="0" presId="urn:microsoft.com/office/officeart/2005/8/layout/lProcess2"/>
    <dgm:cxn modelId="{6B697BEB-9E75-4EBB-BCD3-20ED365CADFD}" type="presParOf" srcId="{BB003B9A-51FD-4BCE-A546-A27368D0B3A4}" destId="{0E4449A6-428B-4190-96CD-74F6FC81E590}" srcOrd="0" destOrd="0" presId="urn:microsoft.com/office/officeart/2005/8/layout/lProcess2"/>
    <dgm:cxn modelId="{0302A6A1-888B-40AB-88E8-FBB2B59C98A1}" type="presParOf" srcId="{BB003B9A-51FD-4BCE-A546-A27368D0B3A4}" destId="{3623750F-D82C-41B4-8215-D34D545AD872}" srcOrd="1" destOrd="0" presId="urn:microsoft.com/office/officeart/2005/8/layout/lProcess2"/>
    <dgm:cxn modelId="{5BEA4752-0FE8-4F00-9FB9-29B3AFDAD07A}" type="presParOf" srcId="{BB003B9A-51FD-4BCE-A546-A27368D0B3A4}" destId="{A167C453-BF2C-443C-9385-653707B12D2F}" srcOrd="2" destOrd="0" presId="urn:microsoft.com/office/officeart/2005/8/layout/lProcess2"/>
    <dgm:cxn modelId="{E1A0DB9E-D4B4-49FC-946F-A1F6CBF0DE1F}" type="presParOf" srcId="{A167C453-BF2C-443C-9385-653707B12D2F}" destId="{28773839-7DDE-4D50-A392-C0FB51569CF9}" srcOrd="0" destOrd="0" presId="urn:microsoft.com/office/officeart/2005/8/layout/lProcess2"/>
    <dgm:cxn modelId="{8DE9E300-667E-443B-B8D0-32993422C906}" type="presParOf" srcId="{28773839-7DDE-4D50-A392-C0FB51569CF9}" destId="{625592BE-49BE-4E9D-B943-B2843027D233}" srcOrd="0" destOrd="0" presId="urn:microsoft.com/office/officeart/2005/8/layout/lProcess2"/>
    <dgm:cxn modelId="{0AD2C15D-2231-4F0A-A1A3-CC8CFA157B56}" type="presParOf" srcId="{28773839-7DDE-4D50-A392-C0FB51569CF9}" destId="{1862B3E9-F773-4CC2-BF6E-7915F1B773F6}" srcOrd="1" destOrd="0" presId="urn:microsoft.com/office/officeart/2005/8/layout/lProcess2"/>
    <dgm:cxn modelId="{D4BB9A7A-334A-4C0E-A885-9608B2FDBC90}" type="presParOf" srcId="{28773839-7DDE-4D50-A392-C0FB51569CF9}" destId="{20103C1E-6EF7-4381-895A-EB74EA3DA52C}" srcOrd="2" destOrd="0" presId="urn:microsoft.com/office/officeart/2005/8/layout/lProcess2"/>
    <dgm:cxn modelId="{BA15E58A-8820-4F76-8BBD-9BB720D8917F}" type="presParOf" srcId="{28773839-7DDE-4D50-A392-C0FB51569CF9}" destId="{54E76C44-38D1-4584-B46B-7B6DAC15CDC8}" srcOrd="3" destOrd="0" presId="urn:microsoft.com/office/officeart/2005/8/layout/lProcess2"/>
    <dgm:cxn modelId="{6A6440DF-2EB5-45F9-AA9A-AEBE80F50A6C}" type="presParOf" srcId="{28773839-7DDE-4D50-A392-C0FB51569CF9}" destId="{76358298-B885-48B3-9FD3-FBE063DF9B76}"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389F039-0DB3-4F43-85B7-2D15FEDD5B02}" type="doc">
      <dgm:prSet loTypeId="urn:microsoft.com/office/officeart/2005/8/layout/lProcess2" loCatId="list" qsTypeId="urn:microsoft.com/office/officeart/2005/8/quickstyle/simple1" qsCatId="simple" csTypeId="urn:microsoft.com/office/officeart/2005/8/colors/accent3_2" csCatId="accent3" phldr="1"/>
      <dgm:spPr/>
      <dgm:t>
        <a:bodyPr/>
        <a:lstStyle/>
        <a:p>
          <a:endParaRPr lang="en-IN"/>
        </a:p>
      </dgm:t>
    </dgm:pt>
    <dgm:pt modelId="{056EA782-177C-4448-959E-E2AD8253CD9D}">
      <dgm:prSet phldrT="[Text]"/>
      <dgm:spPr/>
      <dgm:t>
        <a:bodyPr/>
        <a:lstStyle/>
        <a:p>
          <a:r>
            <a:rPr lang="en-IN" dirty="0"/>
            <a:t>Green Logistics</a:t>
          </a:r>
        </a:p>
      </dgm:t>
    </dgm:pt>
    <dgm:pt modelId="{7E13A916-D920-403E-A056-F8E36CB6F1BC}" type="parTrans" cxnId="{3AB669C4-7F57-45BF-8822-1FF7661DF463}">
      <dgm:prSet/>
      <dgm:spPr/>
      <dgm:t>
        <a:bodyPr/>
        <a:lstStyle/>
        <a:p>
          <a:endParaRPr lang="en-IN"/>
        </a:p>
      </dgm:t>
    </dgm:pt>
    <dgm:pt modelId="{7C3C23A6-05B3-4CC6-88AF-3A2015F5E0C7}" type="sibTrans" cxnId="{3AB669C4-7F57-45BF-8822-1FF7661DF463}">
      <dgm:prSet/>
      <dgm:spPr/>
      <dgm:t>
        <a:bodyPr/>
        <a:lstStyle/>
        <a:p>
          <a:endParaRPr lang="en-IN"/>
        </a:p>
      </dgm:t>
    </dgm:pt>
    <dgm:pt modelId="{4468E255-49A2-4F9B-AF0A-7EC6BD25B9E9}">
      <dgm:prSet phldrT="[Text]"/>
      <dgm:spPr/>
      <dgm:t>
        <a:bodyPr/>
        <a:lstStyle/>
        <a:p>
          <a:r>
            <a:rPr lang="en-IN" dirty="0"/>
            <a:t>Optimise Transport Mode</a:t>
          </a:r>
        </a:p>
      </dgm:t>
    </dgm:pt>
    <dgm:pt modelId="{D9AEBBA9-FD0C-42BB-88B6-8BF20379FC3A}" type="parTrans" cxnId="{6CCABCEA-254D-4BFB-BB1B-3447CACC4006}">
      <dgm:prSet/>
      <dgm:spPr/>
      <dgm:t>
        <a:bodyPr/>
        <a:lstStyle/>
        <a:p>
          <a:endParaRPr lang="en-IN"/>
        </a:p>
      </dgm:t>
    </dgm:pt>
    <dgm:pt modelId="{D7160B6C-B761-4F93-8BC0-C771BCB4ABA5}" type="sibTrans" cxnId="{6CCABCEA-254D-4BFB-BB1B-3447CACC4006}">
      <dgm:prSet/>
      <dgm:spPr/>
      <dgm:t>
        <a:bodyPr/>
        <a:lstStyle/>
        <a:p>
          <a:endParaRPr lang="en-IN"/>
        </a:p>
      </dgm:t>
    </dgm:pt>
    <dgm:pt modelId="{272EC8FB-E518-4600-A82D-3594D82FEBF8}">
      <dgm:prSet phldrT="[Text]"/>
      <dgm:spPr/>
      <dgm:t>
        <a:bodyPr/>
        <a:lstStyle/>
        <a:p>
          <a:r>
            <a:rPr lang="en-IN" dirty="0"/>
            <a:t>Use Alternate Fuel</a:t>
          </a:r>
        </a:p>
      </dgm:t>
    </dgm:pt>
    <dgm:pt modelId="{BABC49F9-9807-42DC-9DFC-F2D38056C34A}" type="parTrans" cxnId="{0D3729AE-691A-4FB1-8C92-2CC7572D5F3D}">
      <dgm:prSet/>
      <dgm:spPr/>
      <dgm:t>
        <a:bodyPr/>
        <a:lstStyle/>
        <a:p>
          <a:endParaRPr lang="en-IN"/>
        </a:p>
      </dgm:t>
    </dgm:pt>
    <dgm:pt modelId="{14465534-D61C-449E-AF06-C341A4D95433}" type="sibTrans" cxnId="{0D3729AE-691A-4FB1-8C92-2CC7572D5F3D}">
      <dgm:prSet/>
      <dgm:spPr/>
      <dgm:t>
        <a:bodyPr/>
        <a:lstStyle/>
        <a:p>
          <a:endParaRPr lang="en-IN"/>
        </a:p>
      </dgm:t>
    </dgm:pt>
    <dgm:pt modelId="{607B5E0E-19EE-4365-AD1D-6B9A9E959E73}">
      <dgm:prSet phldrT="[Text]"/>
      <dgm:spPr/>
      <dgm:t>
        <a:bodyPr/>
        <a:lstStyle/>
        <a:p>
          <a:r>
            <a:rPr lang="en-IN" dirty="0"/>
            <a:t>Green Infra Structure</a:t>
          </a:r>
        </a:p>
      </dgm:t>
    </dgm:pt>
    <dgm:pt modelId="{CA3C652E-1C70-4A6A-8418-1B9A0275E07D}" type="parTrans" cxnId="{563E29E1-F5D3-4068-AB2B-C0AF1DEB8FBF}">
      <dgm:prSet/>
      <dgm:spPr/>
      <dgm:t>
        <a:bodyPr/>
        <a:lstStyle/>
        <a:p>
          <a:endParaRPr lang="en-IN"/>
        </a:p>
      </dgm:t>
    </dgm:pt>
    <dgm:pt modelId="{415A5DEA-A99D-4FA9-8685-F22F475B3467}" type="sibTrans" cxnId="{563E29E1-F5D3-4068-AB2B-C0AF1DEB8FBF}">
      <dgm:prSet/>
      <dgm:spPr/>
      <dgm:t>
        <a:bodyPr/>
        <a:lstStyle/>
        <a:p>
          <a:endParaRPr lang="en-IN"/>
        </a:p>
      </dgm:t>
    </dgm:pt>
    <dgm:pt modelId="{7262FFD5-20BA-4F73-B153-649AC4C718C3}">
      <dgm:prSet phldrT="[Text]"/>
      <dgm:spPr/>
      <dgm:t>
        <a:bodyPr/>
        <a:lstStyle/>
        <a:p>
          <a:r>
            <a:rPr lang="en-IN" dirty="0"/>
            <a:t>Green Store Design</a:t>
          </a:r>
        </a:p>
      </dgm:t>
    </dgm:pt>
    <dgm:pt modelId="{FC8282C0-2355-4B36-B854-A452867F6C7B}" type="parTrans" cxnId="{C9438693-D057-497E-ABBD-D4303582AC18}">
      <dgm:prSet/>
      <dgm:spPr/>
      <dgm:t>
        <a:bodyPr/>
        <a:lstStyle/>
        <a:p>
          <a:endParaRPr lang="en-IN"/>
        </a:p>
      </dgm:t>
    </dgm:pt>
    <dgm:pt modelId="{44F30E9A-4C10-41BE-ABA0-B72BA0B3B1D0}" type="sibTrans" cxnId="{C9438693-D057-497E-ABBD-D4303582AC18}">
      <dgm:prSet/>
      <dgm:spPr/>
      <dgm:t>
        <a:bodyPr/>
        <a:lstStyle/>
        <a:p>
          <a:endParaRPr lang="en-IN"/>
        </a:p>
      </dgm:t>
    </dgm:pt>
    <dgm:pt modelId="{726A41FF-D6F3-4B0F-BCEB-B28A67ACEBDD}">
      <dgm:prSet phldrT="[Text]"/>
      <dgm:spPr/>
      <dgm:t>
        <a:bodyPr/>
        <a:lstStyle/>
        <a:p>
          <a:r>
            <a:rPr lang="en-IN" dirty="0"/>
            <a:t>Reduce Energy Consumption</a:t>
          </a:r>
        </a:p>
      </dgm:t>
    </dgm:pt>
    <dgm:pt modelId="{7ADC3CBC-12AE-49DD-B108-61A923416788}" type="parTrans" cxnId="{B8CFE8FB-71C0-4E82-B6C5-8866064B3080}">
      <dgm:prSet/>
      <dgm:spPr/>
      <dgm:t>
        <a:bodyPr/>
        <a:lstStyle/>
        <a:p>
          <a:endParaRPr lang="en-IN"/>
        </a:p>
      </dgm:t>
    </dgm:pt>
    <dgm:pt modelId="{E652DBC9-A9A7-45CE-995A-F36A54FAA95E}" type="sibTrans" cxnId="{B8CFE8FB-71C0-4E82-B6C5-8866064B3080}">
      <dgm:prSet/>
      <dgm:spPr/>
      <dgm:t>
        <a:bodyPr/>
        <a:lstStyle/>
        <a:p>
          <a:endParaRPr lang="en-IN"/>
        </a:p>
      </dgm:t>
    </dgm:pt>
    <dgm:pt modelId="{2C7403EB-4882-4525-A11B-9EAE00BA28CE}">
      <dgm:prSet phldrT="[Text]"/>
      <dgm:spPr/>
      <dgm:t>
        <a:bodyPr/>
        <a:lstStyle/>
        <a:p>
          <a:r>
            <a:rPr lang="en-IN" dirty="0"/>
            <a:t>Green CRM Recycling</a:t>
          </a:r>
        </a:p>
      </dgm:t>
    </dgm:pt>
    <dgm:pt modelId="{3D264CB6-3E1B-4693-B8A8-16517C1FB1FA}" type="parTrans" cxnId="{6663D389-B2FE-44B1-BB8B-063F49B1A5D1}">
      <dgm:prSet/>
      <dgm:spPr/>
      <dgm:t>
        <a:bodyPr/>
        <a:lstStyle/>
        <a:p>
          <a:endParaRPr lang="en-IN"/>
        </a:p>
      </dgm:t>
    </dgm:pt>
    <dgm:pt modelId="{FD6E8D35-88D4-443C-B794-75525C061900}" type="sibTrans" cxnId="{6663D389-B2FE-44B1-BB8B-063F49B1A5D1}">
      <dgm:prSet/>
      <dgm:spPr/>
      <dgm:t>
        <a:bodyPr/>
        <a:lstStyle/>
        <a:p>
          <a:endParaRPr lang="en-IN"/>
        </a:p>
      </dgm:t>
    </dgm:pt>
    <dgm:pt modelId="{19920283-A66C-46A9-8BAE-3CF56012B7D9}">
      <dgm:prSet phldrT="[Text]"/>
      <dgm:spPr/>
      <dgm:t>
        <a:bodyPr/>
        <a:lstStyle/>
        <a:p>
          <a:r>
            <a:rPr lang="en-IN" dirty="0"/>
            <a:t>Waste Collection</a:t>
          </a:r>
        </a:p>
      </dgm:t>
    </dgm:pt>
    <dgm:pt modelId="{D8139A51-3022-458B-95CA-367DCCD18D38}" type="parTrans" cxnId="{5865010F-C5FA-43E8-92DE-657BEE23FF59}">
      <dgm:prSet/>
      <dgm:spPr/>
      <dgm:t>
        <a:bodyPr/>
        <a:lstStyle/>
        <a:p>
          <a:endParaRPr lang="en-IN"/>
        </a:p>
      </dgm:t>
    </dgm:pt>
    <dgm:pt modelId="{529FA844-B4DE-476B-BE01-4E77BD165D2C}" type="sibTrans" cxnId="{5865010F-C5FA-43E8-92DE-657BEE23FF59}">
      <dgm:prSet/>
      <dgm:spPr/>
      <dgm:t>
        <a:bodyPr/>
        <a:lstStyle/>
        <a:p>
          <a:endParaRPr lang="en-IN"/>
        </a:p>
      </dgm:t>
    </dgm:pt>
    <dgm:pt modelId="{6569E31C-1603-4BF3-9667-7FD893BC3398}">
      <dgm:prSet phldrT="[Text]"/>
      <dgm:spPr/>
      <dgm:t>
        <a:bodyPr/>
        <a:lstStyle/>
        <a:p>
          <a:r>
            <a:rPr lang="en-IN" dirty="0"/>
            <a:t>Use of IT in CRM</a:t>
          </a:r>
        </a:p>
      </dgm:t>
    </dgm:pt>
    <dgm:pt modelId="{2AF87FC8-6215-4E88-B84F-991BAD55E42A}" type="parTrans" cxnId="{8314B505-1D57-46E8-9516-F172017F4FAB}">
      <dgm:prSet/>
      <dgm:spPr/>
      <dgm:t>
        <a:bodyPr/>
        <a:lstStyle/>
        <a:p>
          <a:endParaRPr lang="en-IN"/>
        </a:p>
      </dgm:t>
    </dgm:pt>
    <dgm:pt modelId="{AF5F40AF-9AE2-4CC8-BFDD-99D12A87F4FE}" type="sibTrans" cxnId="{8314B505-1D57-46E8-9516-F172017F4FAB}">
      <dgm:prSet/>
      <dgm:spPr/>
      <dgm:t>
        <a:bodyPr/>
        <a:lstStyle/>
        <a:p>
          <a:endParaRPr lang="en-IN"/>
        </a:p>
      </dgm:t>
    </dgm:pt>
    <dgm:pt modelId="{C857D322-F88B-4134-ABFC-F7C27ACAAF0D}">
      <dgm:prSet phldrT="[Text]"/>
      <dgm:spPr/>
      <dgm:t>
        <a:bodyPr/>
        <a:lstStyle/>
        <a:p>
          <a:r>
            <a:rPr lang="en-IN" dirty="0"/>
            <a:t>Consolidating Shipment</a:t>
          </a:r>
        </a:p>
      </dgm:t>
    </dgm:pt>
    <dgm:pt modelId="{B8ED99F5-2454-40E3-A96F-FB24F819A107}" type="parTrans" cxnId="{7854C53C-4A20-4C52-9EE6-D8BCED62D03D}">
      <dgm:prSet/>
      <dgm:spPr/>
      <dgm:t>
        <a:bodyPr/>
        <a:lstStyle/>
        <a:p>
          <a:endParaRPr lang="en-IN"/>
        </a:p>
      </dgm:t>
    </dgm:pt>
    <dgm:pt modelId="{CED8178B-8495-4D4A-A7B1-62BE664AEB90}" type="sibTrans" cxnId="{7854C53C-4A20-4C52-9EE6-D8BCED62D03D}">
      <dgm:prSet/>
      <dgm:spPr/>
      <dgm:t>
        <a:bodyPr/>
        <a:lstStyle/>
        <a:p>
          <a:endParaRPr lang="en-IN"/>
        </a:p>
      </dgm:t>
    </dgm:pt>
    <dgm:pt modelId="{B6DEA916-00F3-4457-A3FD-55984F66214E}">
      <dgm:prSet phldrT="[Text]"/>
      <dgm:spPr/>
      <dgm:t>
        <a:bodyPr/>
        <a:lstStyle/>
        <a:p>
          <a:r>
            <a:rPr lang="en-IN" dirty="0"/>
            <a:t>Avoid plastics/ PVC in store </a:t>
          </a:r>
          <a:r>
            <a:rPr lang="en-IN" dirty="0" err="1"/>
            <a:t>equipments</a:t>
          </a:r>
          <a:endParaRPr lang="en-IN" dirty="0"/>
        </a:p>
      </dgm:t>
    </dgm:pt>
    <dgm:pt modelId="{3523B43B-9912-4638-92F2-EB52FD80FC97}" type="parTrans" cxnId="{46EF18DC-192C-4DEC-A1B0-FECB7B55F36E}">
      <dgm:prSet/>
      <dgm:spPr/>
      <dgm:t>
        <a:bodyPr/>
        <a:lstStyle/>
        <a:p>
          <a:endParaRPr lang="en-IN"/>
        </a:p>
      </dgm:t>
    </dgm:pt>
    <dgm:pt modelId="{7357CD0C-C7AA-4D46-B72F-8794CFB8B79A}" type="sibTrans" cxnId="{46EF18DC-192C-4DEC-A1B0-FECB7B55F36E}">
      <dgm:prSet/>
      <dgm:spPr/>
      <dgm:t>
        <a:bodyPr/>
        <a:lstStyle/>
        <a:p>
          <a:endParaRPr lang="en-IN"/>
        </a:p>
      </dgm:t>
    </dgm:pt>
    <dgm:pt modelId="{0016E0D2-0ADB-4820-B8F5-6854BC86058A}">
      <dgm:prSet phldrT="[Text]"/>
      <dgm:spPr/>
      <dgm:t>
        <a:bodyPr/>
        <a:lstStyle/>
        <a:p>
          <a:r>
            <a:rPr lang="en-IN" dirty="0"/>
            <a:t>e-waste recycle</a:t>
          </a:r>
        </a:p>
      </dgm:t>
    </dgm:pt>
    <dgm:pt modelId="{0F0CD8AD-21F0-4AC0-B364-AAAEECB2C9E8}" type="parTrans" cxnId="{A0A6B350-CC7B-4DE6-B573-B11E39F1C663}">
      <dgm:prSet/>
      <dgm:spPr/>
      <dgm:t>
        <a:bodyPr/>
        <a:lstStyle/>
        <a:p>
          <a:endParaRPr lang="en-IN"/>
        </a:p>
      </dgm:t>
    </dgm:pt>
    <dgm:pt modelId="{4090C5F7-F573-4458-8CC4-B0FBA3D72F31}" type="sibTrans" cxnId="{A0A6B350-CC7B-4DE6-B573-B11E39F1C663}">
      <dgm:prSet/>
      <dgm:spPr/>
      <dgm:t>
        <a:bodyPr/>
        <a:lstStyle/>
        <a:p>
          <a:endParaRPr lang="en-IN"/>
        </a:p>
      </dgm:t>
    </dgm:pt>
    <dgm:pt modelId="{7FF3886A-9A25-42DC-9C5E-792242D2A59F}" type="pres">
      <dgm:prSet presAssocID="{3389F039-0DB3-4F43-85B7-2D15FEDD5B02}" presName="theList" presStyleCnt="0">
        <dgm:presLayoutVars>
          <dgm:dir/>
          <dgm:animLvl val="lvl"/>
          <dgm:resizeHandles val="exact"/>
        </dgm:presLayoutVars>
      </dgm:prSet>
      <dgm:spPr/>
    </dgm:pt>
    <dgm:pt modelId="{D72289D2-6878-4BCD-88E4-C5D94FD0DC9B}" type="pres">
      <dgm:prSet presAssocID="{056EA782-177C-4448-959E-E2AD8253CD9D}" presName="compNode" presStyleCnt="0"/>
      <dgm:spPr/>
    </dgm:pt>
    <dgm:pt modelId="{4B3901A8-142D-41D3-A39E-89E8ACD98479}" type="pres">
      <dgm:prSet presAssocID="{056EA782-177C-4448-959E-E2AD8253CD9D}" presName="aNode" presStyleLbl="bgShp" presStyleIdx="0" presStyleCnt="3"/>
      <dgm:spPr/>
    </dgm:pt>
    <dgm:pt modelId="{092BEBF7-78AB-43A4-BFA0-8E922453113F}" type="pres">
      <dgm:prSet presAssocID="{056EA782-177C-4448-959E-E2AD8253CD9D}" presName="textNode" presStyleLbl="bgShp" presStyleIdx="0" presStyleCnt="3"/>
      <dgm:spPr/>
    </dgm:pt>
    <dgm:pt modelId="{4AF49CDF-CDD3-4F18-B925-D33F53A26B1E}" type="pres">
      <dgm:prSet presAssocID="{056EA782-177C-4448-959E-E2AD8253CD9D}" presName="compChildNode" presStyleCnt="0"/>
      <dgm:spPr/>
    </dgm:pt>
    <dgm:pt modelId="{EC95CACC-5146-4424-AB19-FC3C0907526D}" type="pres">
      <dgm:prSet presAssocID="{056EA782-177C-4448-959E-E2AD8253CD9D}" presName="theInnerList" presStyleCnt="0"/>
      <dgm:spPr/>
    </dgm:pt>
    <dgm:pt modelId="{47B4AC8B-2172-4F0E-AD7C-81FDD05759BE}" type="pres">
      <dgm:prSet presAssocID="{4468E255-49A2-4F9B-AF0A-7EC6BD25B9E9}" presName="childNode" presStyleLbl="node1" presStyleIdx="0" presStyleCnt="9">
        <dgm:presLayoutVars>
          <dgm:bulletEnabled val="1"/>
        </dgm:presLayoutVars>
      </dgm:prSet>
      <dgm:spPr/>
    </dgm:pt>
    <dgm:pt modelId="{632A8316-2B80-4B5F-8013-5E0466CF5659}" type="pres">
      <dgm:prSet presAssocID="{4468E255-49A2-4F9B-AF0A-7EC6BD25B9E9}" presName="aSpace2" presStyleCnt="0"/>
      <dgm:spPr/>
    </dgm:pt>
    <dgm:pt modelId="{52743961-576C-468D-9535-F8175141A698}" type="pres">
      <dgm:prSet presAssocID="{272EC8FB-E518-4600-A82D-3594D82FEBF8}" presName="childNode" presStyleLbl="node1" presStyleIdx="1" presStyleCnt="9">
        <dgm:presLayoutVars>
          <dgm:bulletEnabled val="1"/>
        </dgm:presLayoutVars>
      </dgm:prSet>
      <dgm:spPr/>
    </dgm:pt>
    <dgm:pt modelId="{F5321DED-5CA7-4EA0-8544-6727EF486A1B}" type="pres">
      <dgm:prSet presAssocID="{272EC8FB-E518-4600-A82D-3594D82FEBF8}" presName="aSpace2" presStyleCnt="0"/>
      <dgm:spPr/>
    </dgm:pt>
    <dgm:pt modelId="{27C0DEB2-F57C-4852-809B-029104BD5739}" type="pres">
      <dgm:prSet presAssocID="{C857D322-F88B-4134-ABFC-F7C27ACAAF0D}" presName="childNode" presStyleLbl="node1" presStyleIdx="2" presStyleCnt="9">
        <dgm:presLayoutVars>
          <dgm:bulletEnabled val="1"/>
        </dgm:presLayoutVars>
      </dgm:prSet>
      <dgm:spPr/>
    </dgm:pt>
    <dgm:pt modelId="{8B2C629B-B7F3-4D52-8BDB-9CCA95D347A9}" type="pres">
      <dgm:prSet presAssocID="{056EA782-177C-4448-959E-E2AD8253CD9D}" presName="aSpace" presStyleCnt="0"/>
      <dgm:spPr/>
    </dgm:pt>
    <dgm:pt modelId="{3F94FBA0-5C54-49D2-8188-6AC1F05BA816}" type="pres">
      <dgm:prSet presAssocID="{607B5E0E-19EE-4365-AD1D-6B9A9E959E73}" presName="compNode" presStyleCnt="0"/>
      <dgm:spPr/>
    </dgm:pt>
    <dgm:pt modelId="{D3A53F5B-1832-4EF4-9AD6-A9BA0E6AEDF1}" type="pres">
      <dgm:prSet presAssocID="{607B5E0E-19EE-4365-AD1D-6B9A9E959E73}" presName="aNode" presStyleLbl="bgShp" presStyleIdx="1" presStyleCnt="3"/>
      <dgm:spPr/>
    </dgm:pt>
    <dgm:pt modelId="{4FC21DB5-A90E-475E-88A8-AA7262E6E2EC}" type="pres">
      <dgm:prSet presAssocID="{607B5E0E-19EE-4365-AD1D-6B9A9E959E73}" presName="textNode" presStyleLbl="bgShp" presStyleIdx="1" presStyleCnt="3"/>
      <dgm:spPr/>
    </dgm:pt>
    <dgm:pt modelId="{43B50CBC-DFF5-47AE-AD4A-90F083CC385C}" type="pres">
      <dgm:prSet presAssocID="{607B5E0E-19EE-4365-AD1D-6B9A9E959E73}" presName="compChildNode" presStyleCnt="0"/>
      <dgm:spPr/>
    </dgm:pt>
    <dgm:pt modelId="{A716A895-77D6-43BC-B050-3D0C54658E8D}" type="pres">
      <dgm:prSet presAssocID="{607B5E0E-19EE-4365-AD1D-6B9A9E959E73}" presName="theInnerList" presStyleCnt="0"/>
      <dgm:spPr/>
    </dgm:pt>
    <dgm:pt modelId="{73B7C738-B7B1-43DB-983A-564F466B066D}" type="pres">
      <dgm:prSet presAssocID="{7262FFD5-20BA-4F73-B153-649AC4C718C3}" presName="childNode" presStyleLbl="node1" presStyleIdx="3" presStyleCnt="9">
        <dgm:presLayoutVars>
          <dgm:bulletEnabled val="1"/>
        </dgm:presLayoutVars>
      </dgm:prSet>
      <dgm:spPr/>
    </dgm:pt>
    <dgm:pt modelId="{B114AAF9-F368-43F9-BDE0-BB2A01FE3D54}" type="pres">
      <dgm:prSet presAssocID="{7262FFD5-20BA-4F73-B153-649AC4C718C3}" presName="aSpace2" presStyleCnt="0"/>
      <dgm:spPr/>
    </dgm:pt>
    <dgm:pt modelId="{CA84116D-D588-413A-9BCE-6A0BF40B1CC6}" type="pres">
      <dgm:prSet presAssocID="{726A41FF-D6F3-4B0F-BCEB-B28A67ACEBDD}" presName="childNode" presStyleLbl="node1" presStyleIdx="4" presStyleCnt="9">
        <dgm:presLayoutVars>
          <dgm:bulletEnabled val="1"/>
        </dgm:presLayoutVars>
      </dgm:prSet>
      <dgm:spPr/>
    </dgm:pt>
    <dgm:pt modelId="{8958ED2F-1E0D-4565-9F89-16C01ADFDD29}" type="pres">
      <dgm:prSet presAssocID="{726A41FF-D6F3-4B0F-BCEB-B28A67ACEBDD}" presName="aSpace2" presStyleCnt="0"/>
      <dgm:spPr/>
    </dgm:pt>
    <dgm:pt modelId="{5653ED7D-EF21-42DD-8CF3-CED544997E33}" type="pres">
      <dgm:prSet presAssocID="{B6DEA916-00F3-4457-A3FD-55984F66214E}" presName="childNode" presStyleLbl="node1" presStyleIdx="5" presStyleCnt="9">
        <dgm:presLayoutVars>
          <dgm:bulletEnabled val="1"/>
        </dgm:presLayoutVars>
      </dgm:prSet>
      <dgm:spPr/>
    </dgm:pt>
    <dgm:pt modelId="{83954F14-8809-4F0D-9F2C-34BD37F2D3AE}" type="pres">
      <dgm:prSet presAssocID="{607B5E0E-19EE-4365-AD1D-6B9A9E959E73}" presName="aSpace" presStyleCnt="0"/>
      <dgm:spPr/>
    </dgm:pt>
    <dgm:pt modelId="{BB003B9A-51FD-4BCE-A546-A27368D0B3A4}" type="pres">
      <dgm:prSet presAssocID="{2C7403EB-4882-4525-A11B-9EAE00BA28CE}" presName="compNode" presStyleCnt="0"/>
      <dgm:spPr/>
    </dgm:pt>
    <dgm:pt modelId="{0E4449A6-428B-4190-96CD-74F6FC81E590}" type="pres">
      <dgm:prSet presAssocID="{2C7403EB-4882-4525-A11B-9EAE00BA28CE}" presName="aNode" presStyleLbl="bgShp" presStyleIdx="2" presStyleCnt="3"/>
      <dgm:spPr/>
    </dgm:pt>
    <dgm:pt modelId="{3623750F-D82C-41B4-8215-D34D545AD872}" type="pres">
      <dgm:prSet presAssocID="{2C7403EB-4882-4525-A11B-9EAE00BA28CE}" presName="textNode" presStyleLbl="bgShp" presStyleIdx="2" presStyleCnt="3"/>
      <dgm:spPr/>
    </dgm:pt>
    <dgm:pt modelId="{A167C453-BF2C-443C-9385-653707B12D2F}" type="pres">
      <dgm:prSet presAssocID="{2C7403EB-4882-4525-A11B-9EAE00BA28CE}" presName="compChildNode" presStyleCnt="0"/>
      <dgm:spPr/>
    </dgm:pt>
    <dgm:pt modelId="{28773839-7DDE-4D50-A392-C0FB51569CF9}" type="pres">
      <dgm:prSet presAssocID="{2C7403EB-4882-4525-A11B-9EAE00BA28CE}" presName="theInnerList" presStyleCnt="0"/>
      <dgm:spPr/>
    </dgm:pt>
    <dgm:pt modelId="{625592BE-49BE-4E9D-B943-B2843027D233}" type="pres">
      <dgm:prSet presAssocID="{19920283-A66C-46A9-8BAE-3CF56012B7D9}" presName="childNode" presStyleLbl="node1" presStyleIdx="6" presStyleCnt="9">
        <dgm:presLayoutVars>
          <dgm:bulletEnabled val="1"/>
        </dgm:presLayoutVars>
      </dgm:prSet>
      <dgm:spPr/>
    </dgm:pt>
    <dgm:pt modelId="{1862B3E9-F773-4CC2-BF6E-7915F1B773F6}" type="pres">
      <dgm:prSet presAssocID="{19920283-A66C-46A9-8BAE-3CF56012B7D9}" presName="aSpace2" presStyleCnt="0"/>
      <dgm:spPr/>
    </dgm:pt>
    <dgm:pt modelId="{20103C1E-6EF7-4381-895A-EB74EA3DA52C}" type="pres">
      <dgm:prSet presAssocID="{6569E31C-1603-4BF3-9667-7FD893BC3398}" presName="childNode" presStyleLbl="node1" presStyleIdx="7" presStyleCnt="9">
        <dgm:presLayoutVars>
          <dgm:bulletEnabled val="1"/>
        </dgm:presLayoutVars>
      </dgm:prSet>
      <dgm:spPr/>
    </dgm:pt>
    <dgm:pt modelId="{54E76C44-38D1-4584-B46B-7B6DAC15CDC8}" type="pres">
      <dgm:prSet presAssocID="{6569E31C-1603-4BF3-9667-7FD893BC3398}" presName="aSpace2" presStyleCnt="0"/>
      <dgm:spPr/>
    </dgm:pt>
    <dgm:pt modelId="{76358298-B885-48B3-9FD3-FBE063DF9B76}" type="pres">
      <dgm:prSet presAssocID="{0016E0D2-0ADB-4820-B8F5-6854BC86058A}" presName="childNode" presStyleLbl="node1" presStyleIdx="8" presStyleCnt="9">
        <dgm:presLayoutVars>
          <dgm:bulletEnabled val="1"/>
        </dgm:presLayoutVars>
      </dgm:prSet>
      <dgm:spPr/>
    </dgm:pt>
  </dgm:ptLst>
  <dgm:cxnLst>
    <dgm:cxn modelId="{7DC5D702-9D10-49F6-8BDF-2C7B7A0B3055}" type="presOf" srcId="{607B5E0E-19EE-4365-AD1D-6B9A9E959E73}" destId="{4FC21DB5-A90E-475E-88A8-AA7262E6E2EC}" srcOrd="1" destOrd="0" presId="urn:microsoft.com/office/officeart/2005/8/layout/lProcess2"/>
    <dgm:cxn modelId="{8314B505-1D57-46E8-9516-F172017F4FAB}" srcId="{2C7403EB-4882-4525-A11B-9EAE00BA28CE}" destId="{6569E31C-1603-4BF3-9667-7FD893BC3398}" srcOrd="1" destOrd="0" parTransId="{2AF87FC8-6215-4E88-B84F-991BAD55E42A}" sibTransId="{AF5F40AF-9AE2-4CC8-BFDD-99D12A87F4FE}"/>
    <dgm:cxn modelId="{9B6AD308-D185-4592-B056-F4E8C9F0C25D}" type="presOf" srcId="{C857D322-F88B-4134-ABFC-F7C27ACAAF0D}" destId="{27C0DEB2-F57C-4852-809B-029104BD5739}" srcOrd="0" destOrd="0" presId="urn:microsoft.com/office/officeart/2005/8/layout/lProcess2"/>
    <dgm:cxn modelId="{5865010F-C5FA-43E8-92DE-657BEE23FF59}" srcId="{2C7403EB-4882-4525-A11B-9EAE00BA28CE}" destId="{19920283-A66C-46A9-8BAE-3CF56012B7D9}" srcOrd="0" destOrd="0" parTransId="{D8139A51-3022-458B-95CA-367DCCD18D38}" sibTransId="{529FA844-B4DE-476B-BE01-4E77BD165D2C}"/>
    <dgm:cxn modelId="{7E5EE02D-2C34-41FB-B703-5F7944EF6815}" type="presOf" srcId="{272EC8FB-E518-4600-A82D-3594D82FEBF8}" destId="{52743961-576C-468D-9535-F8175141A698}" srcOrd="0" destOrd="0" presId="urn:microsoft.com/office/officeart/2005/8/layout/lProcess2"/>
    <dgm:cxn modelId="{7854C53C-4A20-4C52-9EE6-D8BCED62D03D}" srcId="{056EA782-177C-4448-959E-E2AD8253CD9D}" destId="{C857D322-F88B-4134-ABFC-F7C27ACAAF0D}" srcOrd="2" destOrd="0" parTransId="{B8ED99F5-2454-40E3-A96F-FB24F819A107}" sibTransId="{CED8178B-8495-4D4A-A7B1-62BE664AEB90}"/>
    <dgm:cxn modelId="{ED6B3F4E-D478-4996-8E18-6FBCE3320DFC}" type="presOf" srcId="{7262FFD5-20BA-4F73-B153-649AC4C718C3}" destId="{73B7C738-B7B1-43DB-983A-564F466B066D}" srcOrd="0" destOrd="0" presId="urn:microsoft.com/office/officeart/2005/8/layout/lProcess2"/>
    <dgm:cxn modelId="{A0A6B350-CC7B-4DE6-B573-B11E39F1C663}" srcId="{2C7403EB-4882-4525-A11B-9EAE00BA28CE}" destId="{0016E0D2-0ADB-4820-B8F5-6854BC86058A}" srcOrd="2" destOrd="0" parTransId="{0F0CD8AD-21F0-4AC0-B364-AAAEECB2C9E8}" sibTransId="{4090C5F7-F573-4458-8CC4-B0FBA3D72F31}"/>
    <dgm:cxn modelId="{A5493855-E1BD-41FA-81D9-FF55B716273A}" type="presOf" srcId="{6569E31C-1603-4BF3-9667-7FD893BC3398}" destId="{20103C1E-6EF7-4381-895A-EB74EA3DA52C}" srcOrd="0" destOrd="0" presId="urn:microsoft.com/office/officeart/2005/8/layout/lProcess2"/>
    <dgm:cxn modelId="{454EFF82-FA85-4F0B-88AB-954B9DCA630C}" type="presOf" srcId="{2C7403EB-4882-4525-A11B-9EAE00BA28CE}" destId="{0E4449A6-428B-4190-96CD-74F6FC81E590}" srcOrd="0" destOrd="0" presId="urn:microsoft.com/office/officeart/2005/8/layout/lProcess2"/>
    <dgm:cxn modelId="{6663D389-B2FE-44B1-BB8B-063F49B1A5D1}" srcId="{3389F039-0DB3-4F43-85B7-2D15FEDD5B02}" destId="{2C7403EB-4882-4525-A11B-9EAE00BA28CE}" srcOrd="2" destOrd="0" parTransId="{3D264CB6-3E1B-4693-B8A8-16517C1FB1FA}" sibTransId="{FD6E8D35-88D4-443C-B794-75525C061900}"/>
    <dgm:cxn modelId="{B6469C8A-B0E3-4D18-989A-963E6D132075}" type="presOf" srcId="{0016E0D2-0ADB-4820-B8F5-6854BC86058A}" destId="{76358298-B885-48B3-9FD3-FBE063DF9B76}" srcOrd="0" destOrd="0" presId="urn:microsoft.com/office/officeart/2005/8/layout/lProcess2"/>
    <dgm:cxn modelId="{C9438693-D057-497E-ABBD-D4303582AC18}" srcId="{607B5E0E-19EE-4365-AD1D-6B9A9E959E73}" destId="{7262FFD5-20BA-4F73-B153-649AC4C718C3}" srcOrd="0" destOrd="0" parTransId="{FC8282C0-2355-4B36-B854-A452867F6C7B}" sibTransId="{44F30E9A-4C10-41BE-ABA0-B72BA0B3B1D0}"/>
    <dgm:cxn modelId="{2789BCA4-2879-48A8-BB1E-E3994BE6EDC2}" type="presOf" srcId="{056EA782-177C-4448-959E-E2AD8253CD9D}" destId="{092BEBF7-78AB-43A4-BFA0-8E922453113F}" srcOrd="1" destOrd="0" presId="urn:microsoft.com/office/officeart/2005/8/layout/lProcess2"/>
    <dgm:cxn modelId="{644B10AE-3E30-44A4-B34D-063852DB59F6}" type="presOf" srcId="{2C7403EB-4882-4525-A11B-9EAE00BA28CE}" destId="{3623750F-D82C-41B4-8215-D34D545AD872}" srcOrd="1" destOrd="0" presId="urn:microsoft.com/office/officeart/2005/8/layout/lProcess2"/>
    <dgm:cxn modelId="{0D3729AE-691A-4FB1-8C92-2CC7572D5F3D}" srcId="{056EA782-177C-4448-959E-E2AD8253CD9D}" destId="{272EC8FB-E518-4600-A82D-3594D82FEBF8}" srcOrd="1" destOrd="0" parTransId="{BABC49F9-9807-42DC-9DFC-F2D38056C34A}" sibTransId="{14465534-D61C-449E-AF06-C341A4D95433}"/>
    <dgm:cxn modelId="{A261A4C0-715B-4CB4-9975-0465B1175C80}" type="presOf" srcId="{726A41FF-D6F3-4B0F-BCEB-B28A67ACEBDD}" destId="{CA84116D-D588-413A-9BCE-6A0BF40B1CC6}" srcOrd="0" destOrd="0" presId="urn:microsoft.com/office/officeart/2005/8/layout/lProcess2"/>
    <dgm:cxn modelId="{3AB669C4-7F57-45BF-8822-1FF7661DF463}" srcId="{3389F039-0DB3-4F43-85B7-2D15FEDD5B02}" destId="{056EA782-177C-4448-959E-E2AD8253CD9D}" srcOrd="0" destOrd="0" parTransId="{7E13A916-D920-403E-A056-F8E36CB6F1BC}" sibTransId="{7C3C23A6-05B3-4CC6-88AF-3A2015F5E0C7}"/>
    <dgm:cxn modelId="{E03B77CA-4CFE-4715-8E39-551A1620A276}" type="presOf" srcId="{056EA782-177C-4448-959E-E2AD8253CD9D}" destId="{4B3901A8-142D-41D3-A39E-89E8ACD98479}" srcOrd="0" destOrd="0" presId="urn:microsoft.com/office/officeart/2005/8/layout/lProcess2"/>
    <dgm:cxn modelId="{F7CBA7CB-7245-4905-BBC8-8842D1498A93}" type="presOf" srcId="{4468E255-49A2-4F9B-AF0A-7EC6BD25B9E9}" destId="{47B4AC8B-2172-4F0E-AD7C-81FDD05759BE}" srcOrd="0" destOrd="0" presId="urn:microsoft.com/office/officeart/2005/8/layout/lProcess2"/>
    <dgm:cxn modelId="{46EF18DC-192C-4DEC-A1B0-FECB7B55F36E}" srcId="{607B5E0E-19EE-4365-AD1D-6B9A9E959E73}" destId="{B6DEA916-00F3-4457-A3FD-55984F66214E}" srcOrd="2" destOrd="0" parTransId="{3523B43B-9912-4638-92F2-EB52FD80FC97}" sibTransId="{7357CD0C-C7AA-4D46-B72F-8794CFB8B79A}"/>
    <dgm:cxn modelId="{329D93E0-8481-42CF-96C3-C1C2C0C16370}" type="presOf" srcId="{19920283-A66C-46A9-8BAE-3CF56012B7D9}" destId="{625592BE-49BE-4E9D-B943-B2843027D233}" srcOrd="0" destOrd="0" presId="urn:microsoft.com/office/officeart/2005/8/layout/lProcess2"/>
    <dgm:cxn modelId="{563E29E1-F5D3-4068-AB2B-C0AF1DEB8FBF}" srcId="{3389F039-0DB3-4F43-85B7-2D15FEDD5B02}" destId="{607B5E0E-19EE-4365-AD1D-6B9A9E959E73}" srcOrd="1" destOrd="0" parTransId="{CA3C652E-1C70-4A6A-8418-1B9A0275E07D}" sibTransId="{415A5DEA-A99D-4FA9-8685-F22F475B3467}"/>
    <dgm:cxn modelId="{34DBABE1-D36E-4FB6-9C84-CA5AF1781D2F}" type="presOf" srcId="{B6DEA916-00F3-4457-A3FD-55984F66214E}" destId="{5653ED7D-EF21-42DD-8CF3-CED544997E33}" srcOrd="0" destOrd="0" presId="urn:microsoft.com/office/officeart/2005/8/layout/lProcess2"/>
    <dgm:cxn modelId="{E8CD00E6-EAA7-4CB8-912A-50348DD296E7}" type="presOf" srcId="{607B5E0E-19EE-4365-AD1D-6B9A9E959E73}" destId="{D3A53F5B-1832-4EF4-9AD6-A9BA0E6AEDF1}" srcOrd="0" destOrd="0" presId="urn:microsoft.com/office/officeart/2005/8/layout/lProcess2"/>
    <dgm:cxn modelId="{6CCABCEA-254D-4BFB-BB1B-3447CACC4006}" srcId="{056EA782-177C-4448-959E-E2AD8253CD9D}" destId="{4468E255-49A2-4F9B-AF0A-7EC6BD25B9E9}" srcOrd="0" destOrd="0" parTransId="{D9AEBBA9-FD0C-42BB-88B6-8BF20379FC3A}" sibTransId="{D7160B6C-B761-4F93-8BC0-C771BCB4ABA5}"/>
    <dgm:cxn modelId="{DBFB3BEB-4899-4F42-A21F-539654160299}" type="presOf" srcId="{3389F039-0DB3-4F43-85B7-2D15FEDD5B02}" destId="{7FF3886A-9A25-42DC-9C5E-792242D2A59F}" srcOrd="0" destOrd="0" presId="urn:microsoft.com/office/officeart/2005/8/layout/lProcess2"/>
    <dgm:cxn modelId="{B8CFE8FB-71C0-4E82-B6C5-8866064B3080}" srcId="{607B5E0E-19EE-4365-AD1D-6B9A9E959E73}" destId="{726A41FF-D6F3-4B0F-BCEB-B28A67ACEBDD}" srcOrd="1" destOrd="0" parTransId="{7ADC3CBC-12AE-49DD-B108-61A923416788}" sibTransId="{E652DBC9-A9A7-45CE-995A-F36A54FAA95E}"/>
    <dgm:cxn modelId="{A9941381-87A2-48D1-89FB-AA2C2132EE3F}" type="presParOf" srcId="{7FF3886A-9A25-42DC-9C5E-792242D2A59F}" destId="{D72289D2-6878-4BCD-88E4-C5D94FD0DC9B}" srcOrd="0" destOrd="0" presId="urn:microsoft.com/office/officeart/2005/8/layout/lProcess2"/>
    <dgm:cxn modelId="{3FAD106E-D106-419F-A820-883499809768}" type="presParOf" srcId="{D72289D2-6878-4BCD-88E4-C5D94FD0DC9B}" destId="{4B3901A8-142D-41D3-A39E-89E8ACD98479}" srcOrd="0" destOrd="0" presId="urn:microsoft.com/office/officeart/2005/8/layout/lProcess2"/>
    <dgm:cxn modelId="{876444B9-D7EF-49E9-A9F4-760B4F965584}" type="presParOf" srcId="{D72289D2-6878-4BCD-88E4-C5D94FD0DC9B}" destId="{092BEBF7-78AB-43A4-BFA0-8E922453113F}" srcOrd="1" destOrd="0" presId="urn:microsoft.com/office/officeart/2005/8/layout/lProcess2"/>
    <dgm:cxn modelId="{5EEB21F7-483F-4696-BA17-DB36722B8A2F}" type="presParOf" srcId="{D72289D2-6878-4BCD-88E4-C5D94FD0DC9B}" destId="{4AF49CDF-CDD3-4F18-B925-D33F53A26B1E}" srcOrd="2" destOrd="0" presId="urn:microsoft.com/office/officeart/2005/8/layout/lProcess2"/>
    <dgm:cxn modelId="{64E3DB71-EE9B-4FA8-98E4-570E5736A5EA}" type="presParOf" srcId="{4AF49CDF-CDD3-4F18-B925-D33F53A26B1E}" destId="{EC95CACC-5146-4424-AB19-FC3C0907526D}" srcOrd="0" destOrd="0" presId="urn:microsoft.com/office/officeart/2005/8/layout/lProcess2"/>
    <dgm:cxn modelId="{7759AFB3-8534-4831-8AE4-B3CA92B43868}" type="presParOf" srcId="{EC95CACC-5146-4424-AB19-FC3C0907526D}" destId="{47B4AC8B-2172-4F0E-AD7C-81FDD05759BE}" srcOrd="0" destOrd="0" presId="urn:microsoft.com/office/officeart/2005/8/layout/lProcess2"/>
    <dgm:cxn modelId="{4A1070DD-6EBD-4DB2-9139-2FF66EE8A679}" type="presParOf" srcId="{EC95CACC-5146-4424-AB19-FC3C0907526D}" destId="{632A8316-2B80-4B5F-8013-5E0466CF5659}" srcOrd="1" destOrd="0" presId="urn:microsoft.com/office/officeart/2005/8/layout/lProcess2"/>
    <dgm:cxn modelId="{85D8E97A-8932-4A93-B07A-B2E5197EBBEA}" type="presParOf" srcId="{EC95CACC-5146-4424-AB19-FC3C0907526D}" destId="{52743961-576C-468D-9535-F8175141A698}" srcOrd="2" destOrd="0" presId="urn:microsoft.com/office/officeart/2005/8/layout/lProcess2"/>
    <dgm:cxn modelId="{0D8E3762-7F0B-4D69-BD4D-0369917B091B}" type="presParOf" srcId="{EC95CACC-5146-4424-AB19-FC3C0907526D}" destId="{F5321DED-5CA7-4EA0-8544-6727EF486A1B}" srcOrd="3" destOrd="0" presId="urn:microsoft.com/office/officeart/2005/8/layout/lProcess2"/>
    <dgm:cxn modelId="{B24F05D5-AF41-44EA-862F-6C4134C0440C}" type="presParOf" srcId="{EC95CACC-5146-4424-AB19-FC3C0907526D}" destId="{27C0DEB2-F57C-4852-809B-029104BD5739}" srcOrd="4" destOrd="0" presId="urn:microsoft.com/office/officeart/2005/8/layout/lProcess2"/>
    <dgm:cxn modelId="{797A6135-12C3-41D9-8F5F-E0A908C765DC}" type="presParOf" srcId="{7FF3886A-9A25-42DC-9C5E-792242D2A59F}" destId="{8B2C629B-B7F3-4D52-8BDB-9CCA95D347A9}" srcOrd="1" destOrd="0" presId="urn:microsoft.com/office/officeart/2005/8/layout/lProcess2"/>
    <dgm:cxn modelId="{1C302ED0-1F80-4978-BEBA-6277C85CDDC4}" type="presParOf" srcId="{7FF3886A-9A25-42DC-9C5E-792242D2A59F}" destId="{3F94FBA0-5C54-49D2-8188-6AC1F05BA816}" srcOrd="2" destOrd="0" presId="urn:microsoft.com/office/officeart/2005/8/layout/lProcess2"/>
    <dgm:cxn modelId="{4ECA3502-9638-413E-8E1E-2AB5FBAE617C}" type="presParOf" srcId="{3F94FBA0-5C54-49D2-8188-6AC1F05BA816}" destId="{D3A53F5B-1832-4EF4-9AD6-A9BA0E6AEDF1}" srcOrd="0" destOrd="0" presId="urn:microsoft.com/office/officeart/2005/8/layout/lProcess2"/>
    <dgm:cxn modelId="{54EBF380-2FEA-4085-8885-B53E1291F142}" type="presParOf" srcId="{3F94FBA0-5C54-49D2-8188-6AC1F05BA816}" destId="{4FC21DB5-A90E-475E-88A8-AA7262E6E2EC}" srcOrd="1" destOrd="0" presId="urn:microsoft.com/office/officeart/2005/8/layout/lProcess2"/>
    <dgm:cxn modelId="{EA8102D6-93A8-4012-ACED-CE4194396E0D}" type="presParOf" srcId="{3F94FBA0-5C54-49D2-8188-6AC1F05BA816}" destId="{43B50CBC-DFF5-47AE-AD4A-90F083CC385C}" srcOrd="2" destOrd="0" presId="urn:microsoft.com/office/officeart/2005/8/layout/lProcess2"/>
    <dgm:cxn modelId="{6703F323-B10E-44E9-ACD9-3D2EEB2126E4}" type="presParOf" srcId="{43B50CBC-DFF5-47AE-AD4A-90F083CC385C}" destId="{A716A895-77D6-43BC-B050-3D0C54658E8D}" srcOrd="0" destOrd="0" presId="urn:microsoft.com/office/officeart/2005/8/layout/lProcess2"/>
    <dgm:cxn modelId="{56353651-858D-4B88-B36B-320CC504BD68}" type="presParOf" srcId="{A716A895-77D6-43BC-B050-3D0C54658E8D}" destId="{73B7C738-B7B1-43DB-983A-564F466B066D}" srcOrd="0" destOrd="0" presId="urn:microsoft.com/office/officeart/2005/8/layout/lProcess2"/>
    <dgm:cxn modelId="{A0D65F0C-FC3B-4B86-B66C-A3E96AF79367}" type="presParOf" srcId="{A716A895-77D6-43BC-B050-3D0C54658E8D}" destId="{B114AAF9-F368-43F9-BDE0-BB2A01FE3D54}" srcOrd="1" destOrd="0" presId="urn:microsoft.com/office/officeart/2005/8/layout/lProcess2"/>
    <dgm:cxn modelId="{E4DB4AA8-913E-4AC6-AEEC-7CF5011BC095}" type="presParOf" srcId="{A716A895-77D6-43BC-B050-3D0C54658E8D}" destId="{CA84116D-D588-413A-9BCE-6A0BF40B1CC6}" srcOrd="2" destOrd="0" presId="urn:microsoft.com/office/officeart/2005/8/layout/lProcess2"/>
    <dgm:cxn modelId="{A01DDC52-62FF-4E5E-A226-D67821A3B261}" type="presParOf" srcId="{A716A895-77D6-43BC-B050-3D0C54658E8D}" destId="{8958ED2F-1E0D-4565-9F89-16C01ADFDD29}" srcOrd="3" destOrd="0" presId="urn:microsoft.com/office/officeart/2005/8/layout/lProcess2"/>
    <dgm:cxn modelId="{E113967E-3766-4D88-8D23-A5F2CCC3BE1D}" type="presParOf" srcId="{A716A895-77D6-43BC-B050-3D0C54658E8D}" destId="{5653ED7D-EF21-42DD-8CF3-CED544997E33}" srcOrd="4" destOrd="0" presId="urn:microsoft.com/office/officeart/2005/8/layout/lProcess2"/>
    <dgm:cxn modelId="{DE3AEB28-93BF-41BF-91A4-E62D3EF79A5C}" type="presParOf" srcId="{7FF3886A-9A25-42DC-9C5E-792242D2A59F}" destId="{83954F14-8809-4F0D-9F2C-34BD37F2D3AE}" srcOrd="3" destOrd="0" presId="urn:microsoft.com/office/officeart/2005/8/layout/lProcess2"/>
    <dgm:cxn modelId="{B16772CC-00BB-4B08-BBBA-027AFEA19AD5}" type="presParOf" srcId="{7FF3886A-9A25-42DC-9C5E-792242D2A59F}" destId="{BB003B9A-51FD-4BCE-A546-A27368D0B3A4}" srcOrd="4" destOrd="0" presId="urn:microsoft.com/office/officeart/2005/8/layout/lProcess2"/>
    <dgm:cxn modelId="{4703A5CD-8353-4777-85F4-CA70250B84F3}" type="presParOf" srcId="{BB003B9A-51FD-4BCE-A546-A27368D0B3A4}" destId="{0E4449A6-428B-4190-96CD-74F6FC81E590}" srcOrd="0" destOrd="0" presId="urn:microsoft.com/office/officeart/2005/8/layout/lProcess2"/>
    <dgm:cxn modelId="{101B1E1D-C36D-4CEA-8D2D-53FD279EAE49}" type="presParOf" srcId="{BB003B9A-51FD-4BCE-A546-A27368D0B3A4}" destId="{3623750F-D82C-41B4-8215-D34D545AD872}" srcOrd="1" destOrd="0" presId="urn:microsoft.com/office/officeart/2005/8/layout/lProcess2"/>
    <dgm:cxn modelId="{4F5942A2-6E64-4F27-9D06-B9F4326E1EEC}" type="presParOf" srcId="{BB003B9A-51FD-4BCE-A546-A27368D0B3A4}" destId="{A167C453-BF2C-443C-9385-653707B12D2F}" srcOrd="2" destOrd="0" presId="urn:microsoft.com/office/officeart/2005/8/layout/lProcess2"/>
    <dgm:cxn modelId="{3FAF15C1-07EC-4007-BB84-88E21365142A}" type="presParOf" srcId="{A167C453-BF2C-443C-9385-653707B12D2F}" destId="{28773839-7DDE-4D50-A392-C0FB51569CF9}" srcOrd="0" destOrd="0" presId="urn:microsoft.com/office/officeart/2005/8/layout/lProcess2"/>
    <dgm:cxn modelId="{42FFD1B6-6B55-4A75-A45F-CE7D964F1F92}" type="presParOf" srcId="{28773839-7DDE-4D50-A392-C0FB51569CF9}" destId="{625592BE-49BE-4E9D-B943-B2843027D233}" srcOrd="0" destOrd="0" presId="urn:microsoft.com/office/officeart/2005/8/layout/lProcess2"/>
    <dgm:cxn modelId="{E69F3F70-F874-43BE-B9EB-6F3A3AAB2AD8}" type="presParOf" srcId="{28773839-7DDE-4D50-A392-C0FB51569CF9}" destId="{1862B3E9-F773-4CC2-BF6E-7915F1B773F6}" srcOrd="1" destOrd="0" presId="urn:microsoft.com/office/officeart/2005/8/layout/lProcess2"/>
    <dgm:cxn modelId="{CBD232C6-B1DE-4D46-8077-547E5D3B0ABF}" type="presParOf" srcId="{28773839-7DDE-4D50-A392-C0FB51569CF9}" destId="{20103C1E-6EF7-4381-895A-EB74EA3DA52C}" srcOrd="2" destOrd="0" presId="urn:microsoft.com/office/officeart/2005/8/layout/lProcess2"/>
    <dgm:cxn modelId="{48A71608-29BD-47FD-A240-6F9068C71C19}" type="presParOf" srcId="{28773839-7DDE-4D50-A392-C0FB51569CF9}" destId="{54E76C44-38D1-4584-B46B-7B6DAC15CDC8}" srcOrd="3" destOrd="0" presId="urn:microsoft.com/office/officeart/2005/8/layout/lProcess2"/>
    <dgm:cxn modelId="{71C5C4A4-EF01-4B7B-B486-5CBEB4ADA341}" type="presParOf" srcId="{28773839-7DDE-4D50-A392-C0FB51569CF9}" destId="{76358298-B885-48B3-9FD3-FBE063DF9B76}"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1F04A-0482-4BE0-A032-535E9413D761}">
      <dsp:nvSpPr>
        <dsp:cNvPr id="0" name=""/>
        <dsp:cNvSpPr/>
      </dsp:nvSpPr>
      <dsp:spPr>
        <a:xfrm rot="5400000">
          <a:off x="3781890" y="131849"/>
          <a:ext cx="2024186" cy="176104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N" sz="1700" b="1" kern="1200" dirty="0">
              <a:solidFill>
                <a:schemeClr val="tx1"/>
              </a:solidFill>
            </a:rPr>
            <a:t>Creating Time / Place / Ownership </a:t>
          </a:r>
          <a:r>
            <a:rPr lang="en-IN" sz="1700" b="1" kern="1200" dirty="0" err="1">
              <a:solidFill>
                <a:schemeClr val="tx1"/>
              </a:solidFill>
            </a:rPr>
            <a:t>Utiity</a:t>
          </a:r>
          <a:endParaRPr lang="en-IN" sz="1700" b="1" kern="1200" dirty="0">
            <a:solidFill>
              <a:schemeClr val="tx1"/>
            </a:solidFill>
          </a:endParaRPr>
        </a:p>
      </dsp:txBody>
      <dsp:txXfrm rot="-5400000">
        <a:off x="4187891" y="315713"/>
        <a:ext cx="1212184" cy="1393314"/>
      </dsp:txXfrm>
    </dsp:sp>
    <dsp:sp modelId="{700B1860-C418-45AA-B3F9-C5FB3497A206}">
      <dsp:nvSpPr>
        <dsp:cNvPr id="0" name=""/>
        <dsp:cNvSpPr/>
      </dsp:nvSpPr>
      <dsp:spPr>
        <a:xfrm>
          <a:off x="5727943" y="405114"/>
          <a:ext cx="2258992" cy="1214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IN" sz="1700" b="1" kern="1200" dirty="0"/>
            <a:t>Offer a variety of Services like Grading / Sorting / free home delivery</a:t>
          </a:r>
        </a:p>
      </dsp:txBody>
      <dsp:txXfrm>
        <a:off x="5727943" y="405114"/>
        <a:ext cx="2258992" cy="1214511"/>
      </dsp:txXfrm>
    </dsp:sp>
    <dsp:sp modelId="{A1DE01A9-F068-49EF-91F5-38F74A2307AA}">
      <dsp:nvSpPr>
        <dsp:cNvPr id="0" name=""/>
        <dsp:cNvSpPr/>
      </dsp:nvSpPr>
      <dsp:spPr>
        <a:xfrm rot="5400000">
          <a:off x="1879965" y="131849"/>
          <a:ext cx="2024186" cy="176104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rot="-5400000">
        <a:off x="2285966" y="315713"/>
        <a:ext cx="1212184" cy="1393314"/>
      </dsp:txXfrm>
    </dsp:sp>
    <dsp:sp modelId="{BDD2EDE4-D2CC-469A-B853-A396F12FB3DE}">
      <dsp:nvSpPr>
        <dsp:cNvPr id="0" name=""/>
        <dsp:cNvSpPr/>
      </dsp:nvSpPr>
      <dsp:spPr>
        <a:xfrm rot="5400000">
          <a:off x="2827284" y="1849978"/>
          <a:ext cx="2024186" cy="176104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N" sz="1700" b="1" kern="1200" dirty="0">
              <a:solidFill>
                <a:schemeClr val="tx1"/>
              </a:solidFill>
            </a:rPr>
            <a:t>Breaking Bulk</a:t>
          </a:r>
        </a:p>
      </dsp:txBody>
      <dsp:txXfrm rot="-5400000">
        <a:off x="3233285" y="2033842"/>
        <a:ext cx="1212184" cy="1393314"/>
      </dsp:txXfrm>
    </dsp:sp>
    <dsp:sp modelId="{9D088748-D1E7-4C67-BCB2-1ED325B2BABC}">
      <dsp:nvSpPr>
        <dsp:cNvPr id="0" name=""/>
        <dsp:cNvSpPr/>
      </dsp:nvSpPr>
      <dsp:spPr>
        <a:xfrm>
          <a:off x="699864" y="2123244"/>
          <a:ext cx="2186121" cy="1214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r>
            <a:rPr lang="en-IN" sz="1700" b="1" kern="1200" dirty="0" err="1"/>
            <a:t>Folllow</a:t>
          </a:r>
          <a:r>
            <a:rPr lang="en-IN" sz="1700" b="1" kern="1200" dirty="0"/>
            <a:t>-up on Complaints</a:t>
          </a:r>
        </a:p>
      </dsp:txBody>
      <dsp:txXfrm>
        <a:off x="699864" y="2123244"/>
        <a:ext cx="2186121" cy="1214511"/>
      </dsp:txXfrm>
    </dsp:sp>
    <dsp:sp modelId="{A8F38BFA-811E-4EC2-9B45-094B9E9DB5E2}">
      <dsp:nvSpPr>
        <dsp:cNvPr id="0" name=""/>
        <dsp:cNvSpPr/>
      </dsp:nvSpPr>
      <dsp:spPr>
        <a:xfrm rot="5400000">
          <a:off x="4729209" y="1849978"/>
          <a:ext cx="2024186" cy="176104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IN" sz="3600" b="0" kern="1200"/>
        </a:p>
      </dsp:txBody>
      <dsp:txXfrm rot="-5400000">
        <a:off x="5135210" y="2033842"/>
        <a:ext cx="1212184" cy="1393314"/>
      </dsp:txXfrm>
    </dsp:sp>
    <dsp:sp modelId="{07C321C9-0481-49ED-A973-BA5D4D37D97C}">
      <dsp:nvSpPr>
        <dsp:cNvPr id="0" name=""/>
        <dsp:cNvSpPr/>
      </dsp:nvSpPr>
      <dsp:spPr>
        <a:xfrm rot="5400000">
          <a:off x="3781890" y="3568108"/>
          <a:ext cx="2024186" cy="176104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IN" sz="1700" b="1" kern="1200" dirty="0">
              <a:solidFill>
                <a:schemeClr val="tx1"/>
              </a:solidFill>
            </a:rPr>
            <a:t>Give Information about product to Customers</a:t>
          </a:r>
        </a:p>
      </dsp:txBody>
      <dsp:txXfrm rot="-5400000">
        <a:off x="4187891" y="3751972"/>
        <a:ext cx="1212184" cy="1393314"/>
      </dsp:txXfrm>
    </dsp:sp>
    <dsp:sp modelId="{1F930F3B-BD5A-4592-856C-A5D55F4C79FD}">
      <dsp:nvSpPr>
        <dsp:cNvPr id="0" name=""/>
        <dsp:cNvSpPr/>
      </dsp:nvSpPr>
      <dsp:spPr>
        <a:xfrm>
          <a:off x="5727943" y="3841373"/>
          <a:ext cx="2258992" cy="1214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IN" sz="1700" b="1" kern="1200" dirty="0"/>
            <a:t>Give credit for payment</a:t>
          </a:r>
        </a:p>
      </dsp:txBody>
      <dsp:txXfrm>
        <a:off x="5727943" y="3841373"/>
        <a:ext cx="2258992" cy="1214511"/>
      </dsp:txXfrm>
    </dsp:sp>
    <dsp:sp modelId="{36199328-715E-442E-994C-A6F4078B8552}">
      <dsp:nvSpPr>
        <dsp:cNvPr id="0" name=""/>
        <dsp:cNvSpPr/>
      </dsp:nvSpPr>
      <dsp:spPr>
        <a:xfrm rot="5400000">
          <a:off x="1879965" y="3568108"/>
          <a:ext cx="2024186" cy="176104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IN" sz="3600" kern="1200"/>
        </a:p>
      </dsp:txBody>
      <dsp:txXfrm rot="-5400000">
        <a:off x="2285966" y="3751972"/>
        <a:ext cx="1212184" cy="13933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752CD-97CF-4A91-A338-ED8F79BC4863}">
      <dsp:nvSpPr>
        <dsp:cNvPr id="0" name=""/>
        <dsp:cNvSpPr/>
      </dsp:nvSpPr>
      <dsp:spPr>
        <a:xfrm>
          <a:off x="0" y="354499"/>
          <a:ext cx="80772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7912E0-24DA-4556-9F0C-752E0332147A}">
      <dsp:nvSpPr>
        <dsp:cNvPr id="0" name=""/>
        <dsp:cNvSpPr/>
      </dsp:nvSpPr>
      <dsp:spPr>
        <a:xfrm>
          <a:off x="403860" y="59299"/>
          <a:ext cx="565404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709" tIns="0" rIns="213709" bIns="0" numCol="1" spcCol="1270" anchor="ctr" anchorCtr="0">
          <a:noAutofit/>
        </a:bodyPr>
        <a:lstStyle/>
        <a:p>
          <a:pPr marL="0" lvl="0" indent="0" algn="l" defTabSz="889000">
            <a:lnSpc>
              <a:spcPct val="90000"/>
            </a:lnSpc>
            <a:spcBef>
              <a:spcPct val="0"/>
            </a:spcBef>
            <a:spcAft>
              <a:spcPct val="35000"/>
            </a:spcAft>
            <a:buNone/>
          </a:pPr>
          <a:r>
            <a:rPr lang="en-IN" sz="2000" kern="1200" dirty="0"/>
            <a:t>Better Quality for Customers</a:t>
          </a:r>
        </a:p>
      </dsp:txBody>
      <dsp:txXfrm>
        <a:off x="432681" y="88120"/>
        <a:ext cx="5596398" cy="532758"/>
      </dsp:txXfrm>
    </dsp:sp>
    <dsp:sp modelId="{C0D18478-A72F-4C62-ADC0-1EB3E2E3B251}">
      <dsp:nvSpPr>
        <dsp:cNvPr id="0" name=""/>
        <dsp:cNvSpPr/>
      </dsp:nvSpPr>
      <dsp:spPr>
        <a:xfrm>
          <a:off x="0" y="1261700"/>
          <a:ext cx="80772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12480B-EC12-4454-8C7D-7D9361DAE00B}">
      <dsp:nvSpPr>
        <dsp:cNvPr id="0" name=""/>
        <dsp:cNvSpPr/>
      </dsp:nvSpPr>
      <dsp:spPr>
        <a:xfrm>
          <a:off x="403860" y="966500"/>
          <a:ext cx="565404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709" tIns="0" rIns="213709" bIns="0" numCol="1" spcCol="1270" anchor="ctr" anchorCtr="0">
          <a:noAutofit/>
        </a:bodyPr>
        <a:lstStyle/>
        <a:p>
          <a:pPr marL="0" lvl="0" indent="0" algn="l" defTabSz="889000">
            <a:lnSpc>
              <a:spcPct val="90000"/>
            </a:lnSpc>
            <a:spcBef>
              <a:spcPct val="0"/>
            </a:spcBef>
            <a:spcAft>
              <a:spcPct val="35000"/>
            </a:spcAft>
            <a:buNone/>
          </a:pPr>
          <a:r>
            <a:rPr lang="en-IN" sz="2000" kern="1200" dirty="0"/>
            <a:t>Offer varied choice for Customers</a:t>
          </a:r>
        </a:p>
      </dsp:txBody>
      <dsp:txXfrm>
        <a:off x="432681" y="995321"/>
        <a:ext cx="5596398" cy="532758"/>
      </dsp:txXfrm>
    </dsp:sp>
    <dsp:sp modelId="{0C7C28AC-4399-4178-9CFD-A1411661AEE3}">
      <dsp:nvSpPr>
        <dsp:cNvPr id="0" name=""/>
        <dsp:cNvSpPr/>
      </dsp:nvSpPr>
      <dsp:spPr>
        <a:xfrm>
          <a:off x="0" y="2168900"/>
          <a:ext cx="80772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9F0005-22CD-4DE3-A76D-D9464CB27438}">
      <dsp:nvSpPr>
        <dsp:cNvPr id="0" name=""/>
        <dsp:cNvSpPr/>
      </dsp:nvSpPr>
      <dsp:spPr>
        <a:xfrm>
          <a:off x="403860" y="1873700"/>
          <a:ext cx="565404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709" tIns="0" rIns="213709" bIns="0" numCol="1" spcCol="1270" anchor="ctr" anchorCtr="0">
          <a:noAutofit/>
        </a:bodyPr>
        <a:lstStyle/>
        <a:p>
          <a:pPr marL="0" lvl="0" indent="0" algn="l" defTabSz="889000">
            <a:lnSpc>
              <a:spcPct val="90000"/>
            </a:lnSpc>
            <a:spcBef>
              <a:spcPct val="0"/>
            </a:spcBef>
            <a:spcAft>
              <a:spcPct val="35000"/>
            </a:spcAft>
            <a:buNone/>
          </a:pPr>
          <a:r>
            <a:rPr lang="en-IN" sz="2000" kern="1200" dirty="0"/>
            <a:t>Build &amp; maintain Awareness about Brands</a:t>
          </a:r>
        </a:p>
      </dsp:txBody>
      <dsp:txXfrm>
        <a:off x="432681" y="1902521"/>
        <a:ext cx="5596398" cy="532758"/>
      </dsp:txXfrm>
    </dsp:sp>
    <dsp:sp modelId="{D8EA7161-9626-46E1-AD15-DA45652B1990}">
      <dsp:nvSpPr>
        <dsp:cNvPr id="0" name=""/>
        <dsp:cNvSpPr/>
      </dsp:nvSpPr>
      <dsp:spPr>
        <a:xfrm>
          <a:off x="0" y="3076100"/>
          <a:ext cx="80772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829610-6369-4F0B-84C6-4DA613004D3D}">
      <dsp:nvSpPr>
        <dsp:cNvPr id="0" name=""/>
        <dsp:cNvSpPr/>
      </dsp:nvSpPr>
      <dsp:spPr>
        <a:xfrm>
          <a:off x="403860" y="2780900"/>
          <a:ext cx="565404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709" tIns="0" rIns="213709" bIns="0" numCol="1" spcCol="1270" anchor="ctr" anchorCtr="0">
          <a:noAutofit/>
        </a:bodyPr>
        <a:lstStyle/>
        <a:p>
          <a:pPr marL="0" lvl="0" indent="0" algn="l" defTabSz="889000">
            <a:lnSpc>
              <a:spcPct val="90000"/>
            </a:lnSpc>
            <a:spcBef>
              <a:spcPct val="0"/>
            </a:spcBef>
            <a:spcAft>
              <a:spcPct val="35000"/>
            </a:spcAft>
            <a:buNone/>
          </a:pPr>
          <a:r>
            <a:rPr lang="en-IN" sz="2000" kern="1200" dirty="0"/>
            <a:t>Targeted Promotions</a:t>
          </a:r>
        </a:p>
      </dsp:txBody>
      <dsp:txXfrm>
        <a:off x="432681" y="2809721"/>
        <a:ext cx="5596398" cy="532758"/>
      </dsp:txXfrm>
    </dsp:sp>
    <dsp:sp modelId="{4B17BB2F-E5D8-4D60-8C99-CA9374CB0F0C}">
      <dsp:nvSpPr>
        <dsp:cNvPr id="0" name=""/>
        <dsp:cNvSpPr/>
      </dsp:nvSpPr>
      <dsp:spPr>
        <a:xfrm>
          <a:off x="0" y="3983300"/>
          <a:ext cx="80772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6634FD-401E-4857-BFF5-4AB7D17CD2A3}">
      <dsp:nvSpPr>
        <dsp:cNvPr id="0" name=""/>
        <dsp:cNvSpPr/>
      </dsp:nvSpPr>
      <dsp:spPr>
        <a:xfrm>
          <a:off x="403860" y="3688100"/>
          <a:ext cx="565404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709" tIns="0" rIns="213709" bIns="0" numCol="1" spcCol="1270" anchor="ctr" anchorCtr="0">
          <a:noAutofit/>
        </a:bodyPr>
        <a:lstStyle/>
        <a:p>
          <a:pPr marL="0" lvl="0" indent="0" algn="l" defTabSz="889000">
            <a:lnSpc>
              <a:spcPct val="90000"/>
            </a:lnSpc>
            <a:spcBef>
              <a:spcPct val="0"/>
            </a:spcBef>
            <a:spcAft>
              <a:spcPct val="35000"/>
            </a:spcAft>
            <a:buNone/>
          </a:pPr>
          <a:r>
            <a:rPr lang="en-IN" sz="2000" kern="1200" dirty="0"/>
            <a:t>Generate Customer Loyalty</a:t>
          </a:r>
        </a:p>
      </dsp:txBody>
      <dsp:txXfrm>
        <a:off x="432681" y="3716921"/>
        <a:ext cx="5596398" cy="5327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53A9-0A43-45F8-84CD-B9F58D928FAA}">
      <dsp:nvSpPr>
        <dsp:cNvPr id="0" name=""/>
        <dsp:cNvSpPr/>
      </dsp:nvSpPr>
      <dsp:spPr>
        <a:xfrm>
          <a:off x="0" y="485779"/>
          <a:ext cx="8610600"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7612FC-BA1C-4674-8637-706D1FE74D94}">
      <dsp:nvSpPr>
        <dsp:cNvPr id="0" name=""/>
        <dsp:cNvSpPr/>
      </dsp:nvSpPr>
      <dsp:spPr>
        <a:xfrm>
          <a:off x="430530" y="87259"/>
          <a:ext cx="602742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200150">
            <a:lnSpc>
              <a:spcPct val="90000"/>
            </a:lnSpc>
            <a:spcBef>
              <a:spcPct val="0"/>
            </a:spcBef>
            <a:spcAft>
              <a:spcPct val="35000"/>
            </a:spcAft>
            <a:buNone/>
          </a:pPr>
          <a:r>
            <a:rPr lang="en-IN" sz="2700" kern="1200" dirty="0"/>
            <a:t>Huge Maintenance</a:t>
          </a:r>
        </a:p>
      </dsp:txBody>
      <dsp:txXfrm>
        <a:off x="469438" y="126167"/>
        <a:ext cx="5949604" cy="719224"/>
      </dsp:txXfrm>
    </dsp:sp>
    <dsp:sp modelId="{3D641B18-DF08-45F7-96C2-BF46E74A9B9B}">
      <dsp:nvSpPr>
        <dsp:cNvPr id="0" name=""/>
        <dsp:cNvSpPr/>
      </dsp:nvSpPr>
      <dsp:spPr>
        <a:xfrm>
          <a:off x="0" y="1710499"/>
          <a:ext cx="8610600"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18A962-5961-4036-92E3-DC43E4D1078E}">
      <dsp:nvSpPr>
        <dsp:cNvPr id="0" name=""/>
        <dsp:cNvSpPr/>
      </dsp:nvSpPr>
      <dsp:spPr>
        <a:xfrm>
          <a:off x="430530" y="1311979"/>
          <a:ext cx="602742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200150">
            <a:lnSpc>
              <a:spcPct val="90000"/>
            </a:lnSpc>
            <a:spcBef>
              <a:spcPct val="0"/>
            </a:spcBef>
            <a:spcAft>
              <a:spcPct val="35000"/>
            </a:spcAft>
            <a:buNone/>
          </a:pPr>
          <a:r>
            <a:rPr lang="en-IN" sz="2700" kern="1200" dirty="0"/>
            <a:t>Just a part of the entire profit wheel</a:t>
          </a:r>
        </a:p>
      </dsp:txBody>
      <dsp:txXfrm>
        <a:off x="469438" y="1350887"/>
        <a:ext cx="5949604" cy="719224"/>
      </dsp:txXfrm>
    </dsp:sp>
    <dsp:sp modelId="{DEAD9E45-B15A-4EE1-BA21-47CFC2EC89EA}">
      <dsp:nvSpPr>
        <dsp:cNvPr id="0" name=""/>
        <dsp:cNvSpPr/>
      </dsp:nvSpPr>
      <dsp:spPr>
        <a:xfrm>
          <a:off x="0" y="2935219"/>
          <a:ext cx="8610600"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0CDDBA-59C2-4A57-80A9-37503F3BD18D}">
      <dsp:nvSpPr>
        <dsp:cNvPr id="0" name=""/>
        <dsp:cNvSpPr/>
      </dsp:nvSpPr>
      <dsp:spPr>
        <a:xfrm>
          <a:off x="430530" y="2536699"/>
          <a:ext cx="602742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200150">
            <a:lnSpc>
              <a:spcPct val="90000"/>
            </a:lnSpc>
            <a:spcBef>
              <a:spcPct val="0"/>
            </a:spcBef>
            <a:spcAft>
              <a:spcPct val="35000"/>
            </a:spcAft>
            <a:buNone/>
          </a:pPr>
          <a:r>
            <a:rPr lang="en-IN" sz="2700" kern="1200" dirty="0"/>
            <a:t>Sales are </a:t>
          </a:r>
          <a:r>
            <a:rPr lang="en-IN" sz="2700" kern="1200" dirty="0" err="1"/>
            <a:t>unpredicatable</a:t>
          </a:r>
          <a:endParaRPr lang="en-IN" sz="2700" kern="1200" dirty="0"/>
        </a:p>
      </dsp:txBody>
      <dsp:txXfrm>
        <a:off x="469438" y="2575607"/>
        <a:ext cx="5949604" cy="719224"/>
      </dsp:txXfrm>
    </dsp:sp>
    <dsp:sp modelId="{E2231EDA-C00A-437C-A0FC-98F5087218E6}">
      <dsp:nvSpPr>
        <dsp:cNvPr id="0" name=""/>
        <dsp:cNvSpPr/>
      </dsp:nvSpPr>
      <dsp:spPr>
        <a:xfrm>
          <a:off x="0" y="4159940"/>
          <a:ext cx="8610600"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D080A31-9458-447F-AA67-75752263C93D}">
      <dsp:nvSpPr>
        <dsp:cNvPr id="0" name=""/>
        <dsp:cNvSpPr/>
      </dsp:nvSpPr>
      <dsp:spPr>
        <a:xfrm>
          <a:off x="430530" y="3761420"/>
          <a:ext cx="602742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822" tIns="0" rIns="227822" bIns="0" numCol="1" spcCol="1270" anchor="ctr" anchorCtr="0">
          <a:noAutofit/>
        </a:bodyPr>
        <a:lstStyle/>
        <a:p>
          <a:pPr marL="0" lvl="0" indent="0" algn="l" defTabSz="1200150">
            <a:lnSpc>
              <a:spcPct val="90000"/>
            </a:lnSpc>
            <a:spcBef>
              <a:spcPct val="0"/>
            </a:spcBef>
            <a:spcAft>
              <a:spcPct val="35000"/>
            </a:spcAft>
            <a:buNone/>
          </a:pPr>
          <a:r>
            <a:rPr lang="en-IN" sz="2700" kern="1200" dirty="0"/>
            <a:t>Deals with varied Customers</a:t>
          </a:r>
        </a:p>
      </dsp:txBody>
      <dsp:txXfrm>
        <a:off x="469438" y="3800328"/>
        <a:ext cx="5949604" cy="7192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C0905-D170-4BAE-96F3-47E0B7FFFE83}">
      <dsp:nvSpPr>
        <dsp:cNvPr id="0" name=""/>
        <dsp:cNvSpPr/>
      </dsp:nvSpPr>
      <dsp:spPr>
        <a:xfrm>
          <a:off x="3656893" y="1752491"/>
          <a:ext cx="1684176" cy="801514"/>
        </a:xfrm>
        <a:custGeom>
          <a:avLst/>
          <a:gdLst/>
          <a:ahLst/>
          <a:cxnLst/>
          <a:rect l="0" t="0" r="0" b="0"/>
          <a:pathLst>
            <a:path>
              <a:moveTo>
                <a:pt x="0" y="0"/>
              </a:moveTo>
              <a:lnTo>
                <a:pt x="0" y="546208"/>
              </a:lnTo>
              <a:lnTo>
                <a:pt x="1684176" y="546208"/>
              </a:lnTo>
              <a:lnTo>
                <a:pt x="1684176" y="8015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FB172A-63BA-4DF5-83BD-21BFA8316211}">
      <dsp:nvSpPr>
        <dsp:cNvPr id="0" name=""/>
        <dsp:cNvSpPr/>
      </dsp:nvSpPr>
      <dsp:spPr>
        <a:xfrm>
          <a:off x="1972716" y="1752491"/>
          <a:ext cx="1684176" cy="801514"/>
        </a:xfrm>
        <a:custGeom>
          <a:avLst/>
          <a:gdLst/>
          <a:ahLst/>
          <a:cxnLst/>
          <a:rect l="0" t="0" r="0" b="0"/>
          <a:pathLst>
            <a:path>
              <a:moveTo>
                <a:pt x="1684176" y="0"/>
              </a:moveTo>
              <a:lnTo>
                <a:pt x="1684176" y="546208"/>
              </a:lnTo>
              <a:lnTo>
                <a:pt x="0" y="546208"/>
              </a:lnTo>
              <a:lnTo>
                <a:pt x="0" y="8015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B388E1C-6A7B-4330-BD64-9C50FEDA9331}">
      <dsp:nvSpPr>
        <dsp:cNvPr id="0" name=""/>
        <dsp:cNvSpPr/>
      </dsp:nvSpPr>
      <dsp:spPr>
        <a:xfrm>
          <a:off x="2278930" y="2478"/>
          <a:ext cx="2755924" cy="17500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0D2C22-01B5-4E01-853A-E87370AC5D7F}">
      <dsp:nvSpPr>
        <dsp:cNvPr id="0" name=""/>
        <dsp:cNvSpPr/>
      </dsp:nvSpPr>
      <dsp:spPr>
        <a:xfrm>
          <a:off x="2585144" y="293381"/>
          <a:ext cx="2755924" cy="17500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IN" sz="3600" kern="1200" dirty="0"/>
            <a:t>Retail Formats</a:t>
          </a:r>
        </a:p>
      </dsp:txBody>
      <dsp:txXfrm>
        <a:off x="2636400" y="344637"/>
        <a:ext cx="2653412" cy="1647500"/>
      </dsp:txXfrm>
    </dsp:sp>
    <dsp:sp modelId="{333B9448-2AE0-4D6C-B985-DDA6F07F26E1}">
      <dsp:nvSpPr>
        <dsp:cNvPr id="0" name=""/>
        <dsp:cNvSpPr/>
      </dsp:nvSpPr>
      <dsp:spPr>
        <a:xfrm>
          <a:off x="594754" y="2554005"/>
          <a:ext cx="2755924" cy="17500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454023-8971-4F34-AFE8-A014F2316BF9}">
      <dsp:nvSpPr>
        <dsp:cNvPr id="0" name=""/>
        <dsp:cNvSpPr/>
      </dsp:nvSpPr>
      <dsp:spPr>
        <a:xfrm>
          <a:off x="900968" y="2844908"/>
          <a:ext cx="2755924" cy="17500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IN" sz="3600" kern="1200" dirty="0"/>
            <a:t>Organised Retail</a:t>
          </a:r>
        </a:p>
      </dsp:txBody>
      <dsp:txXfrm>
        <a:off x="952224" y="2896164"/>
        <a:ext cx="2653412" cy="1647500"/>
      </dsp:txXfrm>
    </dsp:sp>
    <dsp:sp modelId="{D0909B12-96B3-450B-9F6C-83637EF9C801}">
      <dsp:nvSpPr>
        <dsp:cNvPr id="0" name=""/>
        <dsp:cNvSpPr/>
      </dsp:nvSpPr>
      <dsp:spPr>
        <a:xfrm>
          <a:off x="3963106" y="2554005"/>
          <a:ext cx="2755924" cy="17500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64383F-28F3-4AFD-8382-B476D95B5737}">
      <dsp:nvSpPr>
        <dsp:cNvPr id="0" name=""/>
        <dsp:cNvSpPr/>
      </dsp:nvSpPr>
      <dsp:spPr>
        <a:xfrm>
          <a:off x="4269320" y="2844908"/>
          <a:ext cx="2755924" cy="17500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IN" sz="3600" kern="1200" dirty="0"/>
            <a:t>Unorganised Retail</a:t>
          </a:r>
        </a:p>
      </dsp:txBody>
      <dsp:txXfrm>
        <a:off x="4320576" y="2896164"/>
        <a:ext cx="2653412" cy="16475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98D41-4AC3-4837-953C-5003F3048972}">
      <dsp:nvSpPr>
        <dsp:cNvPr id="0" name=""/>
        <dsp:cNvSpPr/>
      </dsp:nvSpPr>
      <dsp:spPr>
        <a:xfrm>
          <a:off x="529351" y="3819"/>
          <a:ext cx="2383780" cy="143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kern="1200" dirty="0"/>
            <a:t>Data Management</a:t>
          </a:r>
        </a:p>
      </dsp:txBody>
      <dsp:txXfrm>
        <a:off x="529351" y="3819"/>
        <a:ext cx="2383780" cy="1430268"/>
      </dsp:txXfrm>
    </dsp:sp>
    <dsp:sp modelId="{A620499A-B3F9-46A1-9CE6-431B63854CCE}">
      <dsp:nvSpPr>
        <dsp:cNvPr id="0" name=""/>
        <dsp:cNvSpPr/>
      </dsp:nvSpPr>
      <dsp:spPr>
        <a:xfrm>
          <a:off x="3151509" y="3819"/>
          <a:ext cx="2383780" cy="143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kern="1200" dirty="0"/>
            <a:t>Electronic Data Interchange</a:t>
          </a:r>
        </a:p>
      </dsp:txBody>
      <dsp:txXfrm>
        <a:off x="3151509" y="3819"/>
        <a:ext cx="2383780" cy="1430268"/>
      </dsp:txXfrm>
    </dsp:sp>
    <dsp:sp modelId="{6E79A195-0C64-4612-A8B3-05305BB8ADA7}">
      <dsp:nvSpPr>
        <dsp:cNvPr id="0" name=""/>
        <dsp:cNvSpPr/>
      </dsp:nvSpPr>
      <dsp:spPr>
        <a:xfrm>
          <a:off x="5773668" y="3819"/>
          <a:ext cx="2383780" cy="143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kern="1200" dirty="0"/>
            <a:t>Supply Chain Management</a:t>
          </a:r>
        </a:p>
      </dsp:txBody>
      <dsp:txXfrm>
        <a:off x="5773668" y="3819"/>
        <a:ext cx="2383780" cy="1430268"/>
      </dsp:txXfrm>
    </dsp:sp>
    <dsp:sp modelId="{ED3F6A9F-E97E-457B-805F-25A459E1E715}">
      <dsp:nvSpPr>
        <dsp:cNvPr id="0" name=""/>
        <dsp:cNvSpPr/>
      </dsp:nvSpPr>
      <dsp:spPr>
        <a:xfrm>
          <a:off x="529351" y="1672465"/>
          <a:ext cx="2383780" cy="143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kern="1200" dirty="0"/>
            <a:t>Billing through </a:t>
          </a:r>
          <a:r>
            <a:rPr lang="en-IN" sz="2800" kern="1200" dirty="0" err="1"/>
            <a:t>BarCode</a:t>
          </a:r>
          <a:endParaRPr lang="en-IN" sz="2800" kern="1200" dirty="0"/>
        </a:p>
      </dsp:txBody>
      <dsp:txXfrm>
        <a:off x="529351" y="1672465"/>
        <a:ext cx="2383780" cy="1430268"/>
      </dsp:txXfrm>
    </dsp:sp>
    <dsp:sp modelId="{5C98AE6B-F8AE-4E42-9593-3A7181CE4DE4}">
      <dsp:nvSpPr>
        <dsp:cNvPr id="0" name=""/>
        <dsp:cNvSpPr/>
      </dsp:nvSpPr>
      <dsp:spPr>
        <a:xfrm>
          <a:off x="3151509" y="1672465"/>
          <a:ext cx="2383780" cy="143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kern="1200" dirty="0"/>
            <a:t>Customer Relationship Management</a:t>
          </a:r>
        </a:p>
      </dsp:txBody>
      <dsp:txXfrm>
        <a:off x="3151509" y="1672465"/>
        <a:ext cx="2383780" cy="1430268"/>
      </dsp:txXfrm>
    </dsp:sp>
    <dsp:sp modelId="{BDC51A6D-D601-40A0-BA92-C5C0E131F0FF}">
      <dsp:nvSpPr>
        <dsp:cNvPr id="0" name=""/>
        <dsp:cNvSpPr/>
      </dsp:nvSpPr>
      <dsp:spPr>
        <a:xfrm>
          <a:off x="5773668" y="1672465"/>
          <a:ext cx="2383780" cy="143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kern="1200" dirty="0"/>
            <a:t>Inventory Management</a:t>
          </a:r>
        </a:p>
      </dsp:txBody>
      <dsp:txXfrm>
        <a:off x="5773668" y="1672465"/>
        <a:ext cx="2383780" cy="1430268"/>
      </dsp:txXfrm>
    </dsp:sp>
    <dsp:sp modelId="{D9C7110A-134A-415A-BF63-C19DC099CE5A}">
      <dsp:nvSpPr>
        <dsp:cNvPr id="0" name=""/>
        <dsp:cNvSpPr/>
      </dsp:nvSpPr>
      <dsp:spPr>
        <a:xfrm>
          <a:off x="3151509" y="3341112"/>
          <a:ext cx="2383780" cy="14302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IN" sz="2800" kern="1200" dirty="0"/>
            <a:t>Electronic Payments</a:t>
          </a:r>
        </a:p>
      </dsp:txBody>
      <dsp:txXfrm>
        <a:off x="3151509" y="3341112"/>
        <a:ext cx="2383780" cy="14302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CB81B4-8075-48AC-92FC-4C687055E63A}">
      <dsp:nvSpPr>
        <dsp:cNvPr id="0" name=""/>
        <dsp:cNvSpPr/>
      </dsp:nvSpPr>
      <dsp:spPr>
        <a:xfrm>
          <a:off x="0" y="831453"/>
          <a:ext cx="2452687" cy="14716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IN" sz="2900" kern="1200" dirty="0"/>
            <a:t>Electronic Data Interchange</a:t>
          </a:r>
        </a:p>
      </dsp:txBody>
      <dsp:txXfrm>
        <a:off x="0" y="831453"/>
        <a:ext cx="2452687" cy="1471612"/>
      </dsp:txXfrm>
    </dsp:sp>
    <dsp:sp modelId="{1D88FB1D-9987-4EBB-899D-1E0512480683}">
      <dsp:nvSpPr>
        <dsp:cNvPr id="0" name=""/>
        <dsp:cNvSpPr/>
      </dsp:nvSpPr>
      <dsp:spPr>
        <a:xfrm>
          <a:off x="2697956" y="831453"/>
          <a:ext cx="2452687" cy="14716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IN" sz="2900" kern="1200" dirty="0"/>
            <a:t>RFID Tags</a:t>
          </a:r>
        </a:p>
      </dsp:txBody>
      <dsp:txXfrm>
        <a:off x="2697956" y="831453"/>
        <a:ext cx="2452687" cy="1471612"/>
      </dsp:txXfrm>
    </dsp:sp>
    <dsp:sp modelId="{F6805D7E-B672-4253-856F-724008C8908A}">
      <dsp:nvSpPr>
        <dsp:cNvPr id="0" name=""/>
        <dsp:cNvSpPr/>
      </dsp:nvSpPr>
      <dsp:spPr>
        <a:xfrm>
          <a:off x="5395912" y="831453"/>
          <a:ext cx="2452687" cy="14716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IN" sz="2900" kern="1200" dirty="0"/>
            <a:t>Bar Coding</a:t>
          </a:r>
        </a:p>
      </dsp:txBody>
      <dsp:txXfrm>
        <a:off x="5395912" y="831453"/>
        <a:ext cx="2452687" cy="1471612"/>
      </dsp:txXfrm>
    </dsp:sp>
    <dsp:sp modelId="{91E37328-D3B2-4824-A27F-BF4BF99FCA4B}">
      <dsp:nvSpPr>
        <dsp:cNvPr id="0" name=""/>
        <dsp:cNvSpPr/>
      </dsp:nvSpPr>
      <dsp:spPr>
        <a:xfrm>
          <a:off x="1348978" y="2548334"/>
          <a:ext cx="2452687" cy="14716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IN" sz="2900" kern="1200" dirty="0"/>
            <a:t>Electronic Surveillance</a:t>
          </a:r>
        </a:p>
      </dsp:txBody>
      <dsp:txXfrm>
        <a:off x="1348978" y="2548334"/>
        <a:ext cx="2452687" cy="1471612"/>
      </dsp:txXfrm>
    </dsp:sp>
    <dsp:sp modelId="{FD54BD63-85BE-4467-8C96-D9610B618628}">
      <dsp:nvSpPr>
        <dsp:cNvPr id="0" name=""/>
        <dsp:cNvSpPr/>
      </dsp:nvSpPr>
      <dsp:spPr>
        <a:xfrm>
          <a:off x="4046934" y="2548334"/>
          <a:ext cx="2452687" cy="14716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IN" sz="2900" kern="1200" dirty="0"/>
            <a:t>Electronic Shelf Labels</a:t>
          </a:r>
        </a:p>
      </dsp:txBody>
      <dsp:txXfrm>
        <a:off x="4046934" y="2548334"/>
        <a:ext cx="2452687" cy="14716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0C45BC-17EF-411B-97D0-EA0ADA5D1586}">
      <dsp:nvSpPr>
        <dsp:cNvPr id="0" name=""/>
        <dsp:cNvSpPr/>
      </dsp:nvSpPr>
      <dsp:spPr>
        <a:xfrm>
          <a:off x="3053975" y="1674730"/>
          <a:ext cx="1610670" cy="766532"/>
        </a:xfrm>
        <a:custGeom>
          <a:avLst/>
          <a:gdLst/>
          <a:ahLst/>
          <a:cxnLst/>
          <a:rect l="0" t="0" r="0" b="0"/>
          <a:pathLst>
            <a:path>
              <a:moveTo>
                <a:pt x="0" y="0"/>
              </a:moveTo>
              <a:lnTo>
                <a:pt x="0" y="522369"/>
              </a:lnTo>
              <a:lnTo>
                <a:pt x="1610670" y="522369"/>
              </a:lnTo>
              <a:lnTo>
                <a:pt x="1610670" y="7665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5F8C00-0EB1-41E0-BB7E-E1AD33FC5DFD}">
      <dsp:nvSpPr>
        <dsp:cNvPr id="0" name=""/>
        <dsp:cNvSpPr/>
      </dsp:nvSpPr>
      <dsp:spPr>
        <a:xfrm>
          <a:off x="1443305" y="1674730"/>
          <a:ext cx="1610670" cy="766532"/>
        </a:xfrm>
        <a:custGeom>
          <a:avLst/>
          <a:gdLst/>
          <a:ahLst/>
          <a:cxnLst/>
          <a:rect l="0" t="0" r="0" b="0"/>
          <a:pathLst>
            <a:path>
              <a:moveTo>
                <a:pt x="1610670" y="0"/>
              </a:moveTo>
              <a:lnTo>
                <a:pt x="1610670" y="522369"/>
              </a:lnTo>
              <a:lnTo>
                <a:pt x="0" y="522369"/>
              </a:lnTo>
              <a:lnTo>
                <a:pt x="0" y="7665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A4E6F8-03B1-4DA8-B8AC-89E54A3F84C4}">
      <dsp:nvSpPr>
        <dsp:cNvPr id="0" name=""/>
        <dsp:cNvSpPr/>
      </dsp:nvSpPr>
      <dsp:spPr>
        <a:xfrm>
          <a:off x="1736154" y="1097"/>
          <a:ext cx="2635641" cy="167363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D139B7-F11A-42B6-BCFD-8439C4CD1D98}">
      <dsp:nvSpPr>
        <dsp:cNvPr id="0" name=""/>
        <dsp:cNvSpPr/>
      </dsp:nvSpPr>
      <dsp:spPr>
        <a:xfrm>
          <a:off x="2029003" y="279304"/>
          <a:ext cx="2635641" cy="167363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IN" sz="3500" kern="1200" dirty="0"/>
            <a:t>FDI in Retail in India</a:t>
          </a:r>
        </a:p>
      </dsp:txBody>
      <dsp:txXfrm>
        <a:off x="2078022" y="328323"/>
        <a:ext cx="2537603" cy="1575594"/>
      </dsp:txXfrm>
    </dsp:sp>
    <dsp:sp modelId="{604CF854-AFC4-4F0F-996A-EB211C3FBFAA}">
      <dsp:nvSpPr>
        <dsp:cNvPr id="0" name=""/>
        <dsp:cNvSpPr/>
      </dsp:nvSpPr>
      <dsp:spPr>
        <a:xfrm>
          <a:off x="125484" y="2441262"/>
          <a:ext cx="2635641" cy="167363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1D04D35-ECE4-4666-A5A7-0AC2576A05C1}">
      <dsp:nvSpPr>
        <dsp:cNvPr id="0" name=""/>
        <dsp:cNvSpPr/>
      </dsp:nvSpPr>
      <dsp:spPr>
        <a:xfrm>
          <a:off x="418333" y="2719469"/>
          <a:ext cx="2635641" cy="167363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IN" sz="3500" kern="1200" dirty="0"/>
            <a:t>Single Brand </a:t>
          </a:r>
        </a:p>
        <a:p>
          <a:pPr marL="0" lvl="0" indent="0" algn="ctr" defTabSz="1555750">
            <a:lnSpc>
              <a:spcPct val="90000"/>
            </a:lnSpc>
            <a:spcBef>
              <a:spcPct val="0"/>
            </a:spcBef>
            <a:spcAft>
              <a:spcPct val="35000"/>
            </a:spcAft>
            <a:buNone/>
          </a:pPr>
          <a:r>
            <a:rPr lang="en-IN" sz="3500" kern="1200" dirty="0"/>
            <a:t>(100%)</a:t>
          </a:r>
        </a:p>
      </dsp:txBody>
      <dsp:txXfrm>
        <a:off x="467352" y="2768488"/>
        <a:ext cx="2537603" cy="1575594"/>
      </dsp:txXfrm>
    </dsp:sp>
    <dsp:sp modelId="{B106A811-39E4-4E66-BDE0-1D1732F8C230}">
      <dsp:nvSpPr>
        <dsp:cNvPr id="0" name=""/>
        <dsp:cNvSpPr/>
      </dsp:nvSpPr>
      <dsp:spPr>
        <a:xfrm>
          <a:off x="3346824" y="2441262"/>
          <a:ext cx="2635641" cy="167363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97FE2B-93C1-49BF-BD0A-BDCB2647942E}">
      <dsp:nvSpPr>
        <dsp:cNvPr id="0" name=""/>
        <dsp:cNvSpPr/>
      </dsp:nvSpPr>
      <dsp:spPr>
        <a:xfrm>
          <a:off x="3639673" y="2719469"/>
          <a:ext cx="2635641" cy="167363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IN" sz="3500" kern="1200" dirty="0"/>
            <a:t>Multi Brand (51%)</a:t>
          </a:r>
        </a:p>
      </dsp:txBody>
      <dsp:txXfrm>
        <a:off x="3688692" y="2768488"/>
        <a:ext cx="2537603" cy="15755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2B5C18-42A6-4AD5-874D-0D52ADE48395}">
      <dsp:nvSpPr>
        <dsp:cNvPr id="0" name=""/>
        <dsp:cNvSpPr/>
      </dsp:nvSpPr>
      <dsp:spPr>
        <a:xfrm>
          <a:off x="0" y="447679"/>
          <a:ext cx="7086600"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1C2FA2-E57F-4995-84CE-C816ED62E16A}">
      <dsp:nvSpPr>
        <dsp:cNvPr id="0" name=""/>
        <dsp:cNvSpPr/>
      </dsp:nvSpPr>
      <dsp:spPr>
        <a:xfrm>
          <a:off x="354330" y="49159"/>
          <a:ext cx="496062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7500" tIns="0" rIns="187500" bIns="0" numCol="1" spcCol="1270" anchor="ctr" anchorCtr="0">
          <a:noAutofit/>
        </a:bodyPr>
        <a:lstStyle/>
        <a:p>
          <a:pPr marL="0" lvl="0" indent="0" algn="l" defTabSz="1200150">
            <a:lnSpc>
              <a:spcPct val="90000"/>
            </a:lnSpc>
            <a:spcBef>
              <a:spcPct val="0"/>
            </a:spcBef>
            <a:spcAft>
              <a:spcPct val="35000"/>
            </a:spcAft>
            <a:buNone/>
          </a:pPr>
          <a:r>
            <a:rPr lang="en-IN" sz="2700" kern="1200" dirty="0"/>
            <a:t>Manufacturing &amp; Local Sourcing</a:t>
          </a:r>
        </a:p>
      </dsp:txBody>
      <dsp:txXfrm>
        <a:off x="393238" y="88067"/>
        <a:ext cx="4882804" cy="719224"/>
      </dsp:txXfrm>
    </dsp:sp>
    <dsp:sp modelId="{E1F4EE7E-A080-4644-A49C-7C80EB1610E2}">
      <dsp:nvSpPr>
        <dsp:cNvPr id="0" name=""/>
        <dsp:cNvSpPr/>
      </dsp:nvSpPr>
      <dsp:spPr>
        <a:xfrm>
          <a:off x="0" y="1672399"/>
          <a:ext cx="7086600"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DB324A3-B328-49E6-A7D2-1484AD87F5A1}">
      <dsp:nvSpPr>
        <dsp:cNvPr id="0" name=""/>
        <dsp:cNvSpPr/>
      </dsp:nvSpPr>
      <dsp:spPr>
        <a:xfrm>
          <a:off x="354330" y="1273879"/>
          <a:ext cx="496062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7500" tIns="0" rIns="187500" bIns="0" numCol="1" spcCol="1270" anchor="ctr" anchorCtr="0">
          <a:noAutofit/>
        </a:bodyPr>
        <a:lstStyle/>
        <a:p>
          <a:pPr marL="0" lvl="0" indent="0" algn="l" defTabSz="1200150">
            <a:lnSpc>
              <a:spcPct val="90000"/>
            </a:lnSpc>
            <a:spcBef>
              <a:spcPct val="0"/>
            </a:spcBef>
            <a:spcAft>
              <a:spcPct val="35000"/>
            </a:spcAft>
            <a:buNone/>
          </a:pPr>
          <a:r>
            <a:rPr lang="en-IN" sz="2700" kern="1200" dirty="0"/>
            <a:t>Franchising</a:t>
          </a:r>
        </a:p>
      </dsp:txBody>
      <dsp:txXfrm>
        <a:off x="393238" y="1312787"/>
        <a:ext cx="4882804" cy="719224"/>
      </dsp:txXfrm>
    </dsp:sp>
    <dsp:sp modelId="{01645CA1-CD12-4955-9C83-B5A5057C076B}">
      <dsp:nvSpPr>
        <dsp:cNvPr id="0" name=""/>
        <dsp:cNvSpPr/>
      </dsp:nvSpPr>
      <dsp:spPr>
        <a:xfrm>
          <a:off x="0" y="2897120"/>
          <a:ext cx="7086600"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704BE6-4524-402C-98FE-BDFA70B33E2A}">
      <dsp:nvSpPr>
        <dsp:cNvPr id="0" name=""/>
        <dsp:cNvSpPr/>
      </dsp:nvSpPr>
      <dsp:spPr>
        <a:xfrm>
          <a:off x="354330" y="2498600"/>
          <a:ext cx="496062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7500" tIns="0" rIns="187500" bIns="0" numCol="1" spcCol="1270" anchor="ctr" anchorCtr="0">
          <a:noAutofit/>
        </a:bodyPr>
        <a:lstStyle/>
        <a:p>
          <a:pPr marL="0" lvl="0" indent="0" algn="l" defTabSz="1200150">
            <a:lnSpc>
              <a:spcPct val="90000"/>
            </a:lnSpc>
            <a:spcBef>
              <a:spcPct val="0"/>
            </a:spcBef>
            <a:spcAft>
              <a:spcPct val="35000"/>
            </a:spcAft>
            <a:buNone/>
          </a:pPr>
          <a:r>
            <a:rPr lang="en-IN" sz="2700" kern="1200" dirty="0"/>
            <a:t>Test Marketing</a:t>
          </a:r>
        </a:p>
      </dsp:txBody>
      <dsp:txXfrm>
        <a:off x="393238" y="2537508"/>
        <a:ext cx="4882804" cy="719224"/>
      </dsp:txXfrm>
    </dsp:sp>
    <dsp:sp modelId="{9D6720CD-3020-4DBB-8AF4-7410F44FEE19}">
      <dsp:nvSpPr>
        <dsp:cNvPr id="0" name=""/>
        <dsp:cNvSpPr/>
      </dsp:nvSpPr>
      <dsp:spPr>
        <a:xfrm>
          <a:off x="0" y="4121840"/>
          <a:ext cx="7086600" cy="680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9EDEB5-6AC4-45E5-83F4-CC62F9CCC4E4}">
      <dsp:nvSpPr>
        <dsp:cNvPr id="0" name=""/>
        <dsp:cNvSpPr/>
      </dsp:nvSpPr>
      <dsp:spPr>
        <a:xfrm>
          <a:off x="354330" y="3723320"/>
          <a:ext cx="496062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7500" tIns="0" rIns="187500" bIns="0" numCol="1" spcCol="1270" anchor="ctr" anchorCtr="0">
          <a:noAutofit/>
        </a:bodyPr>
        <a:lstStyle/>
        <a:p>
          <a:pPr marL="0" lvl="0" indent="0" algn="l" defTabSz="1200150">
            <a:lnSpc>
              <a:spcPct val="90000"/>
            </a:lnSpc>
            <a:spcBef>
              <a:spcPct val="0"/>
            </a:spcBef>
            <a:spcAft>
              <a:spcPct val="35000"/>
            </a:spcAft>
            <a:buNone/>
          </a:pPr>
          <a:r>
            <a:rPr lang="en-IN" sz="2700" kern="1200" dirty="0"/>
            <a:t>Cash &amp; Carry Operations</a:t>
          </a:r>
        </a:p>
      </dsp:txBody>
      <dsp:txXfrm>
        <a:off x="393238" y="3762228"/>
        <a:ext cx="4882804" cy="7192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3901A8-142D-41D3-A39E-89E8ACD98479}">
      <dsp:nvSpPr>
        <dsp:cNvPr id="0" name=""/>
        <dsp:cNvSpPr/>
      </dsp:nvSpPr>
      <dsp:spPr>
        <a:xfrm>
          <a:off x="1060" y="0"/>
          <a:ext cx="2757041" cy="492759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Green Design</a:t>
          </a:r>
        </a:p>
      </dsp:txBody>
      <dsp:txXfrm>
        <a:off x="1060" y="0"/>
        <a:ext cx="2757041" cy="1478280"/>
      </dsp:txXfrm>
    </dsp:sp>
    <dsp:sp modelId="{47B4AC8B-2172-4F0E-AD7C-81FDD05759BE}">
      <dsp:nvSpPr>
        <dsp:cNvPr id="0" name=""/>
        <dsp:cNvSpPr/>
      </dsp:nvSpPr>
      <dsp:spPr>
        <a:xfrm>
          <a:off x="276764" y="147870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Design keeping environment in mind</a:t>
          </a:r>
        </a:p>
      </dsp:txBody>
      <dsp:txXfrm>
        <a:off x="305118" y="1507055"/>
        <a:ext cx="2148924" cy="911368"/>
      </dsp:txXfrm>
    </dsp:sp>
    <dsp:sp modelId="{52743961-576C-468D-9535-F8175141A698}">
      <dsp:nvSpPr>
        <dsp:cNvPr id="0" name=""/>
        <dsp:cNvSpPr/>
      </dsp:nvSpPr>
      <dsp:spPr>
        <a:xfrm>
          <a:off x="276764" y="259571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Not using toxic substance</a:t>
          </a:r>
        </a:p>
      </dsp:txBody>
      <dsp:txXfrm>
        <a:off x="305118" y="2624065"/>
        <a:ext cx="2148924" cy="911368"/>
      </dsp:txXfrm>
    </dsp:sp>
    <dsp:sp modelId="{27C0DEB2-F57C-4852-809B-029104BD5739}">
      <dsp:nvSpPr>
        <dsp:cNvPr id="0" name=""/>
        <dsp:cNvSpPr/>
      </dsp:nvSpPr>
      <dsp:spPr>
        <a:xfrm>
          <a:off x="276764" y="3712722"/>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err="1"/>
            <a:t>Assesment</a:t>
          </a:r>
          <a:r>
            <a:rPr lang="en-IN" sz="1900" kern="1200" dirty="0"/>
            <a:t> of carbon emissions during PLC</a:t>
          </a:r>
        </a:p>
      </dsp:txBody>
      <dsp:txXfrm>
        <a:off x="305118" y="3741076"/>
        <a:ext cx="2148924" cy="911368"/>
      </dsp:txXfrm>
    </dsp:sp>
    <dsp:sp modelId="{D3A53F5B-1832-4EF4-9AD6-A9BA0E6AEDF1}">
      <dsp:nvSpPr>
        <dsp:cNvPr id="0" name=""/>
        <dsp:cNvSpPr/>
      </dsp:nvSpPr>
      <dsp:spPr>
        <a:xfrm>
          <a:off x="2964879" y="0"/>
          <a:ext cx="2757041" cy="492759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Green Packaging</a:t>
          </a:r>
        </a:p>
      </dsp:txBody>
      <dsp:txXfrm>
        <a:off x="2964879" y="0"/>
        <a:ext cx="2757041" cy="1478280"/>
      </dsp:txXfrm>
    </dsp:sp>
    <dsp:sp modelId="{73B7C738-B7B1-43DB-983A-564F466B066D}">
      <dsp:nvSpPr>
        <dsp:cNvPr id="0" name=""/>
        <dsp:cNvSpPr/>
      </dsp:nvSpPr>
      <dsp:spPr>
        <a:xfrm>
          <a:off x="3240583" y="147870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Biodegradable packaging</a:t>
          </a:r>
        </a:p>
      </dsp:txBody>
      <dsp:txXfrm>
        <a:off x="3268937" y="1507055"/>
        <a:ext cx="2148924" cy="911368"/>
      </dsp:txXfrm>
    </dsp:sp>
    <dsp:sp modelId="{CA84116D-D588-413A-9BCE-6A0BF40B1CC6}">
      <dsp:nvSpPr>
        <dsp:cNvPr id="0" name=""/>
        <dsp:cNvSpPr/>
      </dsp:nvSpPr>
      <dsp:spPr>
        <a:xfrm>
          <a:off x="3240583" y="259571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Packaging Recyclable</a:t>
          </a:r>
        </a:p>
      </dsp:txBody>
      <dsp:txXfrm>
        <a:off x="3268937" y="2624065"/>
        <a:ext cx="2148924" cy="911368"/>
      </dsp:txXfrm>
    </dsp:sp>
    <dsp:sp modelId="{5653ED7D-EF21-42DD-8CF3-CED544997E33}">
      <dsp:nvSpPr>
        <dsp:cNvPr id="0" name=""/>
        <dsp:cNvSpPr/>
      </dsp:nvSpPr>
      <dsp:spPr>
        <a:xfrm>
          <a:off x="3240583" y="3712722"/>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Reusable packaging</a:t>
          </a:r>
        </a:p>
      </dsp:txBody>
      <dsp:txXfrm>
        <a:off x="3268937" y="3741076"/>
        <a:ext cx="2148924" cy="911368"/>
      </dsp:txXfrm>
    </dsp:sp>
    <dsp:sp modelId="{0E4449A6-428B-4190-96CD-74F6FC81E590}">
      <dsp:nvSpPr>
        <dsp:cNvPr id="0" name=""/>
        <dsp:cNvSpPr/>
      </dsp:nvSpPr>
      <dsp:spPr>
        <a:xfrm>
          <a:off x="5928698" y="0"/>
          <a:ext cx="2757041" cy="492759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Green Sourcing</a:t>
          </a:r>
        </a:p>
      </dsp:txBody>
      <dsp:txXfrm>
        <a:off x="5928698" y="0"/>
        <a:ext cx="2757041" cy="1478280"/>
      </dsp:txXfrm>
    </dsp:sp>
    <dsp:sp modelId="{625592BE-49BE-4E9D-B943-B2843027D233}">
      <dsp:nvSpPr>
        <dsp:cNvPr id="0" name=""/>
        <dsp:cNvSpPr/>
      </dsp:nvSpPr>
      <dsp:spPr>
        <a:xfrm>
          <a:off x="6204402" y="147870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Supplier Compliance</a:t>
          </a:r>
        </a:p>
      </dsp:txBody>
      <dsp:txXfrm>
        <a:off x="6232756" y="1507055"/>
        <a:ext cx="2148924" cy="911368"/>
      </dsp:txXfrm>
    </dsp:sp>
    <dsp:sp modelId="{20103C1E-6EF7-4381-895A-EB74EA3DA52C}">
      <dsp:nvSpPr>
        <dsp:cNvPr id="0" name=""/>
        <dsp:cNvSpPr/>
      </dsp:nvSpPr>
      <dsp:spPr>
        <a:xfrm>
          <a:off x="6204402" y="259571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Material Selection</a:t>
          </a:r>
        </a:p>
      </dsp:txBody>
      <dsp:txXfrm>
        <a:off x="6232756" y="2624065"/>
        <a:ext cx="2148924" cy="911368"/>
      </dsp:txXfrm>
    </dsp:sp>
    <dsp:sp modelId="{76358298-B885-48B3-9FD3-FBE063DF9B76}">
      <dsp:nvSpPr>
        <dsp:cNvPr id="0" name=""/>
        <dsp:cNvSpPr/>
      </dsp:nvSpPr>
      <dsp:spPr>
        <a:xfrm>
          <a:off x="6204402" y="3712722"/>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Organic Farming</a:t>
          </a:r>
        </a:p>
      </dsp:txBody>
      <dsp:txXfrm>
        <a:off x="6232756" y="3741076"/>
        <a:ext cx="2148924" cy="91136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3901A8-142D-41D3-A39E-89E8ACD98479}">
      <dsp:nvSpPr>
        <dsp:cNvPr id="0" name=""/>
        <dsp:cNvSpPr/>
      </dsp:nvSpPr>
      <dsp:spPr>
        <a:xfrm>
          <a:off x="1060" y="0"/>
          <a:ext cx="2757041" cy="492759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Green Logistics</a:t>
          </a:r>
        </a:p>
      </dsp:txBody>
      <dsp:txXfrm>
        <a:off x="1060" y="0"/>
        <a:ext cx="2757041" cy="1478280"/>
      </dsp:txXfrm>
    </dsp:sp>
    <dsp:sp modelId="{47B4AC8B-2172-4F0E-AD7C-81FDD05759BE}">
      <dsp:nvSpPr>
        <dsp:cNvPr id="0" name=""/>
        <dsp:cNvSpPr/>
      </dsp:nvSpPr>
      <dsp:spPr>
        <a:xfrm>
          <a:off x="276764" y="147870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Optimise Transport Mode</a:t>
          </a:r>
        </a:p>
      </dsp:txBody>
      <dsp:txXfrm>
        <a:off x="305118" y="1507055"/>
        <a:ext cx="2148924" cy="911368"/>
      </dsp:txXfrm>
    </dsp:sp>
    <dsp:sp modelId="{52743961-576C-468D-9535-F8175141A698}">
      <dsp:nvSpPr>
        <dsp:cNvPr id="0" name=""/>
        <dsp:cNvSpPr/>
      </dsp:nvSpPr>
      <dsp:spPr>
        <a:xfrm>
          <a:off x="276764" y="259571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Use Alternate Fuel</a:t>
          </a:r>
        </a:p>
      </dsp:txBody>
      <dsp:txXfrm>
        <a:off x="305118" y="2624065"/>
        <a:ext cx="2148924" cy="911368"/>
      </dsp:txXfrm>
    </dsp:sp>
    <dsp:sp modelId="{27C0DEB2-F57C-4852-809B-029104BD5739}">
      <dsp:nvSpPr>
        <dsp:cNvPr id="0" name=""/>
        <dsp:cNvSpPr/>
      </dsp:nvSpPr>
      <dsp:spPr>
        <a:xfrm>
          <a:off x="276764" y="3712722"/>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Consolidating Shipment</a:t>
          </a:r>
        </a:p>
      </dsp:txBody>
      <dsp:txXfrm>
        <a:off x="305118" y="3741076"/>
        <a:ext cx="2148924" cy="911368"/>
      </dsp:txXfrm>
    </dsp:sp>
    <dsp:sp modelId="{D3A53F5B-1832-4EF4-9AD6-A9BA0E6AEDF1}">
      <dsp:nvSpPr>
        <dsp:cNvPr id="0" name=""/>
        <dsp:cNvSpPr/>
      </dsp:nvSpPr>
      <dsp:spPr>
        <a:xfrm>
          <a:off x="2964879" y="0"/>
          <a:ext cx="2757041" cy="492759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Green Infra Structure</a:t>
          </a:r>
        </a:p>
      </dsp:txBody>
      <dsp:txXfrm>
        <a:off x="2964879" y="0"/>
        <a:ext cx="2757041" cy="1478280"/>
      </dsp:txXfrm>
    </dsp:sp>
    <dsp:sp modelId="{73B7C738-B7B1-43DB-983A-564F466B066D}">
      <dsp:nvSpPr>
        <dsp:cNvPr id="0" name=""/>
        <dsp:cNvSpPr/>
      </dsp:nvSpPr>
      <dsp:spPr>
        <a:xfrm>
          <a:off x="3240583" y="147870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Green Store Design</a:t>
          </a:r>
        </a:p>
      </dsp:txBody>
      <dsp:txXfrm>
        <a:off x="3268937" y="1507055"/>
        <a:ext cx="2148924" cy="911368"/>
      </dsp:txXfrm>
    </dsp:sp>
    <dsp:sp modelId="{CA84116D-D588-413A-9BCE-6A0BF40B1CC6}">
      <dsp:nvSpPr>
        <dsp:cNvPr id="0" name=""/>
        <dsp:cNvSpPr/>
      </dsp:nvSpPr>
      <dsp:spPr>
        <a:xfrm>
          <a:off x="3240583" y="259571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Reduce Energy Consumption</a:t>
          </a:r>
        </a:p>
      </dsp:txBody>
      <dsp:txXfrm>
        <a:off x="3268937" y="2624065"/>
        <a:ext cx="2148924" cy="911368"/>
      </dsp:txXfrm>
    </dsp:sp>
    <dsp:sp modelId="{5653ED7D-EF21-42DD-8CF3-CED544997E33}">
      <dsp:nvSpPr>
        <dsp:cNvPr id="0" name=""/>
        <dsp:cNvSpPr/>
      </dsp:nvSpPr>
      <dsp:spPr>
        <a:xfrm>
          <a:off x="3240583" y="3712722"/>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Avoid plastics/ PVC in store </a:t>
          </a:r>
          <a:r>
            <a:rPr lang="en-IN" sz="1900" kern="1200" dirty="0" err="1"/>
            <a:t>equipments</a:t>
          </a:r>
          <a:endParaRPr lang="en-IN" sz="1900" kern="1200" dirty="0"/>
        </a:p>
      </dsp:txBody>
      <dsp:txXfrm>
        <a:off x="3268937" y="3741076"/>
        <a:ext cx="2148924" cy="911368"/>
      </dsp:txXfrm>
    </dsp:sp>
    <dsp:sp modelId="{0E4449A6-428B-4190-96CD-74F6FC81E590}">
      <dsp:nvSpPr>
        <dsp:cNvPr id="0" name=""/>
        <dsp:cNvSpPr/>
      </dsp:nvSpPr>
      <dsp:spPr>
        <a:xfrm>
          <a:off x="5928698" y="0"/>
          <a:ext cx="2757041" cy="4927599"/>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IN" sz="4100" kern="1200" dirty="0"/>
            <a:t>Green CRM Recycling</a:t>
          </a:r>
        </a:p>
      </dsp:txBody>
      <dsp:txXfrm>
        <a:off x="5928698" y="0"/>
        <a:ext cx="2757041" cy="1478280"/>
      </dsp:txXfrm>
    </dsp:sp>
    <dsp:sp modelId="{625592BE-49BE-4E9D-B943-B2843027D233}">
      <dsp:nvSpPr>
        <dsp:cNvPr id="0" name=""/>
        <dsp:cNvSpPr/>
      </dsp:nvSpPr>
      <dsp:spPr>
        <a:xfrm>
          <a:off x="6204402" y="147870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Waste Collection</a:t>
          </a:r>
        </a:p>
      </dsp:txBody>
      <dsp:txXfrm>
        <a:off x="6232756" y="1507055"/>
        <a:ext cx="2148924" cy="911368"/>
      </dsp:txXfrm>
    </dsp:sp>
    <dsp:sp modelId="{20103C1E-6EF7-4381-895A-EB74EA3DA52C}">
      <dsp:nvSpPr>
        <dsp:cNvPr id="0" name=""/>
        <dsp:cNvSpPr/>
      </dsp:nvSpPr>
      <dsp:spPr>
        <a:xfrm>
          <a:off x="6204402" y="2595711"/>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Use of IT in CRM</a:t>
          </a:r>
        </a:p>
      </dsp:txBody>
      <dsp:txXfrm>
        <a:off x="6232756" y="2624065"/>
        <a:ext cx="2148924" cy="911368"/>
      </dsp:txXfrm>
    </dsp:sp>
    <dsp:sp modelId="{76358298-B885-48B3-9FD3-FBE063DF9B76}">
      <dsp:nvSpPr>
        <dsp:cNvPr id="0" name=""/>
        <dsp:cNvSpPr/>
      </dsp:nvSpPr>
      <dsp:spPr>
        <a:xfrm>
          <a:off x="6204402" y="3712722"/>
          <a:ext cx="2205632" cy="9680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IN" sz="1900" kern="1200" dirty="0"/>
            <a:t>e-waste recycle</a:t>
          </a:r>
        </a:p>
      </dsp:txBody>
      <dsp:txXfrm>
        <a:off x="6232756" y="3741076"/>
        <a:ext cx="2148924" cy="911368"/>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1D1FEB0-8543-4260-B36E-19167CFB5A56}"/>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128E6574-951E-45B2-89FC-C0427B91C5B8}"/>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B273386C-C4A3-47AD-8435-60A20168A62D}" type="datetimeFigureOut">
              <a:rPr lang="en-IN" smtClean="0"/>
              <a:t>15/11/2021</a:t>
            </a:fld>
            <a:endParaRPr lang="en-IN"/>
          </a:p>
        </p:txBody>
      </p:sp>
      <p:sp>
        <p:nvSpPr>
          <p:cNvPr id="4" name="Footer Placeholder 3">
            <a:extLst>
              <a:ext uri="{FF2B5EF4-FFF2-40B4-BE49-F238E27FC236}">
                <a16:creationId xmlns:a16="http://schemas.microsoft.com/office/drawing/2014/main" id="{B8115ABA-FCD6-412A-A98D-2503AE06C36A}"/>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D95AE02C-6D38-4F8A-B1B2-D651811536EF}"/>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2FD8B0EC-B23C-416F-B1D4-DF45E603FC5E}" type="slidenum">
              <a:rPr lang="en-IN" smtClean="0"/>
              <a:t>‹#›</a:t>
            </a:fld>
            <a:endParaRPr lang="en-IN"/>
          </a:p>
        </p:txBody>
      </p:sp>
    </p:spTree>
    <p:extLst>
      <p:ext uri="{BB962C8B-B14F-4D97-AF65-F5344CB8AC3E}">
        <p14:creationId xmlns:p14="http://schemas.microsoft.com/office/powerpoint/2010/main" val="4273670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36B5284A-A8C7-44C8-B315-78E85CAAB25C}" type="datetimeFigureOut">
              <a:rPr lang="en-IN" smtClean="0"/>
              <a:t>15/11/2021</a:t>
            </a:fld>
            <a:endParaRPr lang="en-IN"/>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9A822719-C5CB-4200-B0E9-663792F1FCA0}" type="slidenum">
              <a:rPr lang="en-IN" smtClean="0"/>
              <a:t>‹#›</a:t>
            </a:fld>
            <a:endParaRPr lang="en-IN"/>
          </a:p>
        </p:txBody>
      </p:sp>
    </p:spTree>
    <p:extLst>
      <p:ext uri="{BB962C8B-B14F-4D97-AF65-F5344CB8AC3E}">
        <p14:creationId xmlns:p14="http://schemas.microsoft.com/office/powerpoint/2010/main" val="871957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9A822719-C5CB-4200-B0E9-663792F1FCA0}" type="slidenum">
              <a:rPr lang="en-IN" smtClean="0"/>
              <a:t>28</a:t>
            </a:fld>
            <a:endParaRPr lang="en-IN"/>
          </a:p>
        </p:txBody>
      </p:sp>
    </p:spTree>
    <p:extLst>
      <p:ext uri="{BB962C8B-B14F-4D97-AF65-F5344CB8AC3E}">
        <p14:creationId xmlns:p14="http://schemas.microsoft.com/office/powerpoint/2010/main" val="1118797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800" b="0" i="0">
                <a:solidFill>
                  <a:schemeClr val="bg1"/>
                </a:solidFill>
                <a:latin typeface="Carlito"/>
                <a:cs typeface="Carlito"/>
              </a:defRPr>
            </a:lvl1pPr>
          </a:lstStyle>
          <a:p>
            <a:pPr marL="12700">
              <a:lnSpc>
                <a:spcPts val="1810"/>
              </a:lnSpc>
            </a:pPr>
            <a:r>
              <a:rPr lang="en-IN"/>
              <a:t>Dr.Rupal Shroff - Retail Management</a:t>
            </a:r>
            <a:endParaRPr spc="-5" dirty="0"/>
          </a:p>
        </p:txBody>
      </p:sp>
      <p:sp>
        <p:nvSpPr>
          <p:cNvPr id="5" name="Holder 5"/>
          <p:cNvSpPr>
            <a:spLocks noGrp="1"/>
          </p:cNvSpPr>
          <p:nvPr>
            <p:ph type="dt" sz="half" idx="6"/>
          </p:nvPr>
        </p:nvSpPr>
        <p:spPr/>
        <p:txBody>
          <a:bodyPr lIns="0" tIns="0" rIns="0" bIns="0"/>
          <a:lstStyle>
            <a:lvl1pPr>
              <a:defRPr sz="1800" b="0" i="0">
                <a:solidFill>
                  <a:schemeClr val="bg1"/>
                </a:solidFill>
                <a:latin typeface="Carlito"/>
                <a:cs typeface="Carlito"/>
              </a:defRPr>
            </a:lvl1pPr>
          </a:lstStyle>
          <a:p>
            <a:pPr marL="12700">
              <a:lnSpc>
                <a:spcPts val="1810"/>
              </a:lnSpc>
            </a:pPr>
            <a:fld id="{520C6250-7224-4BCA-BCFF-9E893BD565CB}" type="datetime1">
              <a:rPr lang="en-US" smtClean="0"/>
              <a:t>11/15/2021</a:t>
            </a:fld>
            <a:endParaRPr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a:xfrm>
            <a:off x="448156" y="6568998"/>
            <a:ext cx="3819043" cy="289001"/>
          </a:xfrm>
        </p:spPr>
        <p:txBody>
          <a:bodyPr lIns="0" tIns="0" rIns="0" bIns="0"/>
          <a:lstStyle>
            <a:lvl1pPr>
              <a:defRPr sz="1800" b="0" i="0">
                <a:solidFill>
                  <a:schemeClr val="bg1"/>
                </a:solidFill>
                <a:latin typeface="Carlito"/>
                <a:cs typeface="Carlito"/>
              </a:defRPr>
            </a:lvl1pPr>
          </a:lstStyle>
          <a:p>
            <a:pPr marL="12700">
              <a:lnSpc>
                <a:spcPts val="1810"/>
              </a:lnSpc>
            </a:pPr>
            <a:r>
              <a:rPr lang="en-IN" dirty="0" err="1"/>
              <a:t>Dr.Rupal</a:t>
            </a:r>
            <a:r>
              <a:rPr lang="en-IN" dirty="0"/>
              <a:t> </a:t>
            </a:r>
            <a:r>
              <a:rPr lang="en-IN" dirty="0" err="1"/>
              <a:t>Shroff</a:t>
            </a:r>
            <a:r>
              <a:rPr lang="en-IN" dirty="0"/>
              <a:t> - Retail Management</a:t>
            </a:r>
            <a:endParaRPr spc="-5" dirty="0"/>
          </a:p>
        </p:txBody>
      </p:sp>
      <p:sp>
        <p:nvSpPr>
          <p:cNvPr id="5" name="Holder 5"/>
          <p:cNvSpPr>
            <a:spLocks noGrp="1"/>
          </p:cNvSpPr>
          <p:nvPr>
            <p:ph type="dt" sz="half" idx="6"/>
          </p:nvPr>
        </p:nvSpPr>
        <p:spPr/>
        <p:txBody>
          <a:bodyPr lIns="0" tIns="0" rIns="0" bIns="0"/>
          <a:lstStyle>
            <a:lvl1pPr>
              <a:defRPr sz="1800" b="0" i="0">
                <a:solidFill>
                  <a:schemeClr val="bg1"/>
                </a:solidFill>
                <a:latin typeface="Carlito"/>
                <a:cs typeface="Carlito"/>
              </a:defRPr>
            </a:lvl1pPr>
          </a:lstStyle>
          <a:p>
            <a:pPr marL="12700">
              <a:lnSpc>
                <a:spcPts val="1810"/>
              </a:lnSpc>
            </a:pPr>
            <a:fld id="{D957791A-1E3E-4D5D-BA4B-D9A1A29779A2}" type="datetime1">
              <a:rPr lang="en-US" smtClean="0"/>
              <a:t>11/15/2021</a:t>
            </a:fld>
            <a:endParaRPr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448156" y="6568998"/>
            <a:ext cx="5038244" cy="365201"/>
          </a:xfrm>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11"/>
          </p:nvPr>
        </p:nvSpPr>
        <p:spPr/>
        <p:txBody>
          <a:bodyPr/>
          <a:lstStyle/>
          <a:p>
            <a:pPr marL="12700">
              <a:lnSpc>
                <a:spcPts val="1810"/>
              </a:lnSpc>
            </a:pPr>
            <a:fld id="{4C86783E-CB60-4D0C-80E7-F8453451B45A}" type="datetime1">
              <a:rPr lang="en-US" smtClean="0"/>
              <a:t>11/15/2021</a:t>
            </a:fld>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IN" smtClean="0"/>
              <a:t>‹#›</a:t>
            </a:fld>
            <a:endParaRPr lang="en-IN"/>
          </a:p>
        </p:txBody>
      </p:sp>
      <p:sp>
        <p:nvSpPr>
          <p:cNvPr id="6" name="Title 5"/>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2547016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Trebuchet MS"/>
                <a:cs typeface="Trebuchet M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800" b="0" i="0">
                <a:solidFill>
                  <a:schemeClr val="bg1"/>
                </a:solidFill>
                <a:latin typeface="Carlito"/>
                <a:cs typeface="Carlito"/>
              </a:defRPr>
            </a:lvl1pPr>
          </a:lstStyle>
          <a:p>
            <a:pPr marL="12700">
              <a:lnSpc>
                <a:spcPts val="1810"/>
              </a:lnSpc>
            </a:pPr>
            <a:r>
              <a:rPr lang="en-IN"/>
              <a:t>Dr.Rupal Shroff - Retail Management</a:t>
            </a:r>
            <a:endParaRPr spc="-5" dirty="0"/>
          </a:p>
        </p:txBody>
      </p:sp>
      <p:sp>
        <p:nvSpPr>
          <p:cNvPr id="6" name="Holder 6"/>
          <p:cNvSpPr>
            <a:spLocks noGrp="1"/>
          </p:cNvSpPr>
          <p:nvPr>
            <p:ph type="dt" sz="half" idx="6"/>
          </p:nvPr>
        </p:nvSpPr>
        <p:spPr/>
        <p:txBody>
          <a:bodyPr lIns="0" tIns="0" rIns="0" bIns="0"/>
          <a:lstStyle>
            <a:lvl1pPr>
              <a:defRPr sz="1800" b="0" i="0">
                <a:solidFill>
                  <a:schemeClr val="bg1"/>
                </a:solidFill>
                <a:latin typeface="Carlito"/>
                <a:cs typeface="Carlito"/>
              </a:defRPr>
            </a:lvl1pPr>
          </a:lstStyle>
          <a:p>
            <a:pPr marL="12700">
              <a:lnSpc>
                <a:spcPts val="1810"/>
              </a:lnSpc>
            </a:pPr>
            <a:fld id="{40BB1360-B070-47EE-BA03-A3096E82B990}" type="datetime1">
              <a:rPr lang="en-US" smtClean="0"/>
              <a:t>11/15/2021</a:t>
            </a:fld>
            <a:endParaRPr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7" name="bg object 17"/>
          <p:cNvSpPr/>
          <p:nvPr/>
        </p:nvSpPr>
        <p:spPr>
          <a:xfrm>
            <a:off x="2390775" y="3057525"/>
            <a:ext cx="6753225" cy="1000125"/>
          </a:xfrm>
          <a:prstGeom prst="rect">
            <a:avLst/>
          </a:prstGeom>
          <a:blipFill>
            <a:blip r:embed="rId2" cstate="print"/>
            <a:stretch>
              <a:fillRect/>
            </a:stretch>
          </a:blipFill>
        </p:spPr>
        <p:txBody>
          <a:bodyPr wrap="square" lIns="0" tIns="0" rIns="0" bIns="0" rtlCol="0"/>
          <a:lstStyle/>
          <a:p>
            <a:endParaRPr/>
          </a:p>
        </p:txBody>
      </p:sp>
      <p:sp>
        <p:nvSpPr>
          <p:cNvPr id="18" name="bg object 18"/>
          <p:cNvSpPr/>
          <p:nvPr userDrawn="1"/>
        </p:nvSpPr>
        <p:spPr>
          <a:xfrm>
            <a:off x="0" y="6457948"/>
            <a:ext cx="9144000" cy="400049"/>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0" i="0">
                <a:solidFill>
                  <a:schemeClr val="bg1"/>
                </a:solidFill>
                <a:latin typeface="Trebuchet MS"/>
                <a:cs typeface="Trebuchet MS"/>
              </a:defRPr>
            </a:lvl1pPr>
          </a:lstStyle>
          <a:p>
            <a:endParaRPr/>
          </a:p>
        </p:txBody>
      </p:sp>
      <p:sp>
        <p:nvSpPr>
          <p:cNvPr id="3" name="Holder 3"/>
          <p:cNvSpPr>
            <a:spLocks noGrp="1"/>
          </p:cNvSpPr>
          <p:nvPr>
            <p:ph type="ftr" sz="quarter" idx="5"/>
          </p:nvPr>
        </p:nvSpPr>
        <p:spPr>
          <a:xfrm>
            <a:off x="448156" y="6457948"/>
            <a:ext cx="4047643" cy="230832"/>
          </a:xfrm>
        </p:spPr>
        <p:txBody>
          <a:bodyPr lIns="0" tIns="0" rIns="0" bIns="0"/>
          <a:lstStyle>
            <a:lvl1pPr>
              <a:defRPr sz="1800" b="1" i="0">
                <a:solidFill>
                  <a:schemeClr val="bg1"/>
                </a:solidFill>
                <a:latin typeface="Carlito"/>
                <a:cs typeface="Carlito"/>
              </a:defRPr>
            </a:lvl1pPr>
          </a:lstStyle>
          <a:p>
            <a:pPr marL="12700">
              <a:lnSpc>
                <a:spcPts val="1810"/>
              </a:lnSpc>
            </a:pPr>
            <a:r>
              <a:rPr lang="en-IN"/>
              <a:t>Dr.Rupal Shroff - Retail Management</a:t>
            </a:r>
            <a:endParaRPr lang="en-IN" spc="-5"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48156" y="6568999"/>
            <a:ext cx="3666643" cy="254000"/>
          </a:xfrm>
        </p:spPr>
        <p:txBody>
          <a:bodyPr lIns="0" tIns="0" rIns="0" bIns="0"/>
          <a:lstStyle>
            <a:lvl1pPr>
              <a:defRPr sz="1800" b="0" i="0">
                <a:solidFill>
                  <a:schemeClr val="bg1"/>
                </a:solidFill>
                <a:latin typeface="Carlito"/>
                <a:cs typeface="Carlito"/>
              </a:defRPr>
            </a:lvl1pPr>
          </a:lstStyle>
          <a:p>
            <a:pPr marL="12700">
              <a:lnSpc>
                <a:spcPts val="1810"/>
              </a:lnSpc>
            </a:pPr>
            <a:r>
              <a:rPr lang="en-IN" dirty="0" err="1"/>
              <a:t>Dr.Rupal</a:t>
            </a:r>
            <a:r>
              <a:rPr lang="en-IN" dirty="0"/>
              <a:t> Shroff - Retail Management</a:t>
            </a:r>
            <a:endParaRPr spc="-5" dirty="0"/>
          </a:p>
        </p:txBody>
      </p:sp>
      <p:sp>
        <p:nvSpPr>
          <p:cNvPr id="3" name="Holder 3"/>
          <p:cNvSpPr>
            <a:spLocks noGrp="1"/>
          </p:cNvSpPr>
          <p:nvPr>
            <p:ph type="dt" sz="half" idx="6"/>
          </p:nvPr>
        </p:nvSpPr>
        <p:spPr/>
        <p:txBody>
          <a:bodyPr lIns="0" tIns="0" rIns="0" bIns="0"/>
          <a:lstStyle>
            <a:lvl1pPr>
              <a:defRPr sz="1800" b="0" i="0">
                <a:solidFill>
                  <a:schemeClr val="bg1"/>
                </a:solidFill>
                <a:latin typeface="Carlito"/>
                <a:cs typeface="Carlito"/>
              </a:defRPr>
            </a:lvl1pPr>
          </a:lstStyle>
          <a:p>
            <a:pPr marL="12700">
              <a:lnSpc>
                <a:spcPts val="1810"/>
              </a:lnSpc>
            </a:pPr>
            <a:fld id="{91E5E848-3FE9-42E4-A408-AD33A7B16264}" type="datetime1">
              <a:rPr lang="en-US" smtClean="0"/>
              <a:t>11/15/2021</a:t>
            </a:fld>
            <a:endParaRPr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457948"/>
            <a:ext cx="9144000" cy="400049"/>
          </a:xfrm>
          <a:prstGeom prst="rect">
            <a:avLst/>
          </a:prstGeom>
          <a:blipFill>
            <a:blip r:embed="rId8" cstate="print"/>
            <a:stretch>
              <a:fillRect/>
            </a:stretch>
          </a:blipFill>
        </p:spPr>
        <p:txBody>
          <a:bodyPr wrap="square" lIns="0" tIns="0" rIns="0" bIns="0" rtlCol="0"/>
          <a:lstStyle/>
          <a:p>
            <a:endParaRPr/>
          </a:p>
        </p:txBody>
      </p:sp>
      <p:sp>
        <p:nvSpPr>
          <p:cNvPr id="18" name="bg object 18"/>
          <p:cNvSpPr/>
          <p:nvPr/>
        </p:nvSpPr>
        <p:spPr>
          <a:xfrm>
            <a:off x="0" y="0"/>
            <a:ext cx="6772275" cy="1009650"/>
          </a:xfrm>
          <a:prstGeom prst="rect">
            <a:avLst/>
          </a:prstGeom>
          <a:blipFill>
            <a:blip r:embed="rId9" cstate="print"/>
            <a:stretch>
              <a:fillRect/>
            </a:stretch>
          </a:blipFill>
        </p:spPr>
        <p:txBody>
          <a:bodyPr wrap="square" lIns="0" tIns="0" rIns="0" bIns="0" rtlCol="0"/>
          <a:lstStyle/>
          <a:p>
            <a:endParaRPr/>
          </a:p>
        </p:txBody>
      </p:sp>
      <p:sp>
        <p:nvSpPr>
          <p:cNvPr id="19" name="bg object 19"/>
          <p:cNvSpPr/>
          <p:nvPr/>
        </p:nvSpPr>
        <p:spPr>
          <a:xfrm>
            <a:off x="8791575" y="0"/>
            <a:ext cx="352425" cy="1009650"/>
          </a:xfrm>
          <a:prstGeom prst="rect">
            <a:avLst/>
          </a:prstGeom>
          <a:blipFill>
            <a:blip r:embed="rId10" cstate="print"/>
            <a:stretch>
              <a:fillRect/>
            </a:stretch>
          </a:blipFill>
        </p:spPr>
        <p:txBody>
          <a:bodyPr wrap="square" lIns="0" tIns="0" rIns="0" bIns="0" rtlCol="0"/>
          <a:lstStyle/>
          <a:p>
            <a:endParaRPr/>
          </a:p>
        </p:txBody>
      </p:sp>
      <p:sp>
        <p:nvSpPr>
          <p:cNvPr id="2" name="Holder 2"/>
          <p:cNvSpPr>
            <a:spLocks noGrp="1"/>
          </p:cNvSpPr>
          <p:nvPr>
            <p:ph type="title"/>
          </p:nvPr>
        </p:nvSpPr>
        <p:spPr>
          <a:xfrm>
            <a:off x="78739" y="-48310"/>
            <a:ext cx="6242685" cy="1002030"/>
          </a:xfrm>
          <a:prstGeom prst="rect">
            <a:avLst/>
          </a:prstGeom>
        </p:spPr>
        <p:txBody>
          <a:bodyPr wrap="square" lIns="0" tIns="0" rIns="0" bIns="0">
            <a:spAutoFit/>
          </a:bodyPr>
          <a:lstStyle>
            <a:lvl1pPr>
              <a:defRPr sz="2800" b="0" i="0">
                <a:solidFill>
                  <a:schemeClr val="bg1"/>
                </a:solidFill>
                <a:latin typeface="Trebuchet MS"/>
                <a:cs typeface="Trebuchet MS"/>
              </a:defRPr>
            </a:lvl1pPr>
          </a:lstStyle>
          <a:p>
            <a:endParaRPr/>
          </a:p>
        </p:txBody>
      </p:sp>
      <p:sp>
        <p:nvSpPr>
          <p:cNvPr id="3" name="Holder 3"/>
          <p:cNvSpPr>
            <a:spLocks noGrp="1"/>
          </p:cNvSpPr>
          <p:nvPr>
            <p:ph type="body" idx="1"/>
          </p:nvPr>
        </p:nvSpPr>
        <p:spPr>
          <a:xfrm>
            <a:off x="422249" y="1292860"/>
            <a:ext cx="8306434" cy="299974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48157" y="6568999"/>
            <a:ext cx="664844" cy="254000"/>
          </a:xfrm>
          <a:prstGeom prst="rect">
            <a:avLst/>
          </a:prstGeom>
        </p:spPr>
        <p:txBody>
          <a:bodyPr wrap="square" lIns="0" tIns="0" rIns="0" bIns="0">
            <a:spAutoFit/>
          </a:bodyPr>
          <a:lstStyle>
            <a:lvl1pPr>
              <a:defRPr sz="1800" b="0" i="0">
                <a:solidFill>
                  <a:schemeClr val="bg1"/>
                </a:solidFill>
                <a:latin typeface="Carlito"/>
                <a:cs typeface="Carlito"/>
              </a:defRPr>
            </a:lvl1pPr>
          </a:lstStyle>
          <a:p>
            <a:pPr marL="12700">
              <a:lnSpc>
                <a:spcPts val="1810"/>
              </a:lnSpc>
            </a:pPr>
            <a:r>
              <a:rPr lang="en-IN"/>
              <a:t>Dr.Rupal Shroff - Retail Management</a:t>
            </a:r>
            <a:endParaRPr spc="-5" dirty="0"/>
          </a:p>
        </p:txBody>
      </p:sp>
      <p:sp>
        <p:nvSpPr>
          <p:cNvPr id="5" name="Holder 5"/>
          <p:cNvSpPr>
            <a:spLocks noGrp="1"/>
          </p:cNvSpPr>
          <p:nvPr>
            <p:ph type="dt" sz="half" idx="6"/>
          </p:nvPr>
        </p:nvSpPr>
        <p:spPr>
          <a:xfrm>
            <a:off x="6850126" y="6568999"/>
            <a:ext cx="1845309" cy="254000"/>
          </a:xfrm>
          <a:prstGeom prst="rect">
            <a:avLst/>
          </a:prstGeom>
        </p:spPr>
        <p:txBody>
          <a:bodyPr wrap="square" lIns="0" tIns="0" rIns="0" bIns="0">
            <a:spAutoFit/>
          </a:bodyPr>
          <a:lstStyle>
            <a:lvl1pPr>
              <a:defRPr sz="1800" b="0" i="0">
                <a:solidFill>
                  <a:schemeClr val="bg1"/>
                </a:solidFill>
                <a:latin typeface="Carlito"/>
                <a:cs typeface="Carlito"/>
              </a:defRPr>
            </a:lvl1pPr>
          </a:lstStyle>
          <a:p>
            <a:pPr marL="12700">
              <a:lnSpc>
                <a:spcPts val="1810"/>
              </a:lnSpc>
            </a:pPr>
            <a:fld id="{4C86783E-CB60-4D0C-80E7-F8453451B45A}" type="datetime1">
              <a:rPr lang="en-US" smtClean="0"/>
              <a:t>11/15/2021</a:t>
            </a:fld>
            <a:endParaRPr dirty="0"/>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3" r:id="rId4"/>
    <p:sldLayoutId id="2147483664" r:id="rId5"/>
    <p:sldLayoutId id="2147483665" r:id="rId6"/>
  </p:sldLayoutIdLst>
  <p:hf hdr="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24.png"/></Relationships>
</file>

<file path=ppt/slides/_rels/slide9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0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7501546" cy="6858000"/>
            <a:chOff x="0" y="0"/>
            <a:chExt cx="7501546" cy="6858000"/>
          </a:xfrm>
        </p:grpSpPr>
        <p:sp>
          <p:nvSpPr>
            <p:cNvPr id="4" name="object 4"/>
            <p:cNvSpPr/>
            <p:nvPr/>
          </p:nvSpPr>
          <p:spPr>
            <a:xfrm>
              <a:off x="0" y="0"/>
              <a:ext cx="6786880" cy="6858000"/>
            </a:xfrm>
            <a:custGeom>
              <a:avLst/>
              <a:gdLst/>
              <a:ahLst/>
              <a:cxnLst/>
              <a:rect l="l" t="t" r="r" b="b"/>
              <a:pathLst>
                <a:path w="6786880" h="6858000">
                  <a:moveTo>
                    <a:pt x="6786626" y="0"/>
                  </a:moveTo>
                  <a:lnTo>
                    <a:pt x="0" y="0"/>
                  </a:lnTo>
                  <a:lnTo>
                    <a:pt x="0" y="6857999"/>
                  </a:lnTo>
                  <a:lnTo>
                    <a:pt x="6786626" y="0"/>
                  </a:lnTo>
                  <a:close/>
                </a:path>
              </a:pathLst>
            </a:custGeom>
            <a:solidFill>
              <a:srgbClr val="4F81BC"/>
            </a:solidFill>
          </p:spPr>
          <p:txBody>
            <a:bodyPr wrap="square" lIns="0" tIns="0" rIns="0" bIns="0" rtlCol="0"/>
            <a:lstStyle/>
            <a:p>
              <a:endParaRPr/>
            </a:p>
          </p:txBody>
        </p:sp>
        <p:sp>
          <p:nvSpPr>
            <p:cNvPr id="5" name="object 5"/>
            <p:cNvSpPr/>
            <p:nvPr/>
          </p:nvSpPr>
          <p:spPr>
            <a:xfrm>
              <a:off x="214287" y="0"/>
              <a:ext cx="7287259" cy="6858000"/>
            </a:xfrm>
            <a:custGeom>
              <a:avLst/>
              <a:gdLst/>
              <a:ahLst/>
              <a:cxnLst/>
              <a:rect l="l" t="t" r="r" b="b"/>
              <a:pathLst>
                <a:path w="7287259" h="6858000">
                  <a:moveTo>
                    <a:pt x="7286713" y="0"/>
                  </a:moveTo>
                  <a:lnTo>
                    <a:pt x="6765251" y="0"/>
                  </a:lnTo>
                  <a:lnTo>
                    <a:pt x="0" y="6857999"/>
                  </a:lnTo>
                  <a:lnTo>
                    <a:pt x="521385" y="6857999"/>
                  </a:lnTo>
                  <a:lnTo>
                    <a:pt x="7286713" y="0"/>
                  </a:lnTo>
                  <a:close/>
                </a:path>
              </a:pathLst>
            </a:custGeom>
            <a:solidFill>
              <a:srgbClr val="8EB4E2"/>
            </a:solidFill>
          </p:spPr>
          <p:txBody>
            <a:bodyPr wrap="square" lIns="0" tIns="0" rIns="0" bIns="0" rtlCol="0"/>
            <a:lstStyle/>
            <a:p>
              <a:endParaRPr/>
            </a:p>
          </p:txBody>
        </p:sp>
        <p:sp>
          <p:nvSpPr>
            <p:cNvPr id="6" name="object 6"/>
            <p:cNvSpPr/>
            <p:nvPr/>
          </p:nvSpPr>
          <p:spPr>
            <a:xfrm>
              <a:off x="0" y="0"/>
              <a:ext cx="5335524" cy="2237232"/>
            </a:xfrm>
            <a:prstGeom prst="rect">
              <a:avLst/>
            </a:prstGeom>
            <a:blipFill>
              <a:blip r:embed="rId2" cstate="print"/>
              <a:stretch>
                <a:fillRect/>
              </a:stretch>
            </a:blipFill>
          </p:spPr>
          <p:txBody>
            <a:bodyPr wrap="square" lIns="0" tIns="0" rIns="0" bIns="0" rtlCol="0"/>
            <a:lstStyle/>
            <a:p>
              <a:endParaRPr/>
            </a:p>
          </p:txBody>
        </p:sp>
      </p:grpSp>
      <p:sp>
        <p:nvSpPr>
          <p:cNvPr id="7" name="object 7"/>
          <p:cNvSpPr txBox="1">
            <a:spLocks noGrp="1"/>
          </p:cNvSpPr>
          <p:nvPr>
            <p:ph type="title"/>
          </p:nvPr>
        </p:nvSpPr>
        <p:spPr>
          <a:xfrm>
            <a:off x="150062" y="106756"/>
            <a:ext cx="5185461" cy="2037714"/>
          </a:xfrm>
          <a:prstGeom prst="rect">
            <a:avLst/>
          </a:prstGeom>
        </p:spPr>
        <p:txBody>
          <a:bodyPr vert="horz" wrap="square" lIns="0" tIns="12700" rIns="0" bIns="0" rtlCol="0">
            <a:spAutoFit/>
          </a:bodyPr>
          <a:lstStyle/>
          <a:p>
            <a:pPr marL="12700" marR="5080">
              <a:lnSpc>
                <a:spcPct val="100000"/>
              </a:lnSpc>
              <a:spcBef>
                <a:spcPts val="100"/>
              </a:spcBef>
            </a:pPr>
            <a:r>
              <a:rPr sz="6600" dirty="0">
                <a:latin typeface="Carlito"/>
                <a:cs typeface="Carlito"/>
              </a:rPr>
              <a:t>Retail  Management</a:t>
            </a:r>
          </a:p>
        </p:txBody>
      </p:sp>
      <p:grpSp>
        <p:nvGrpSpPr>
          <p:cNvPr id="8" name="object 8"/>
          <p:cNvGrpSpPr/>
          <p:nvPr/>
        </p:nvGrpSpPr>
        <p:grpSpPr>
          <a:xfrm>
            <a:off x="5364479" y="2136648"/>
            <a:ext cx="3779520" cy="2894330"/>
            <a:chOff x="5364479" y="2136648"/>
            <a:chExt cx="3779520" cy="2894330"/>
          </a:xfrm>
        </p:grpSpPr>
        <p:sp>
          <p:nvSpPr>
            <p:cNvPr id="9" name="object 9"/>
            <p:cNvSpPr/>
            <p:nvPr/>
          </p:nvSpPr>
          <p:spPr>
            <a:xfrm>
              <a:off x="5364479" y="2136648"/>
              <a:ext cx="3779520" cy="2894076"/>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5444997" y="2196719"/>
              <a:ext cx="3643376" cy="2732531"/>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5425947" y="2177669"/>
              <a:ext cx="3681729" cy="2771140"/>
            </a:xfrm>
            <a:custGeom>
              <a:avLst/>
              <a:gdLst/>
              <a:ahLst/>
              <a:cxnLst/>
              <a:rect l="l" t="t" r="r" b="b"/>
              <a:pathLst>
                <a:path w="3681729" h="2771140">
                  <a:moveTo>
                    <a:pt x="0" y="2770631"/>
                  </a:moveTo>
                  <a:lnTo>
                    <a:pt x="3681476" y="2770631"/>
                  </a:lnTo>
                  <a:lnTo>
                    <a:pt x="3681476" y="0"/>
                  </a:lnTo>
                  <a:lnTo>
                    <a:pt x="0" y="0"/>
                  </a:lnTo>
                  <a:lnTo>
                    <a:pt x="0" y="2770631"/>
                  </a:lnTo>
                  <a:close/>
                </a:path>
              </a:pathLst>
            </a:custGeom>
            <a:ln w="38100">
              <a:solidFill>
                <a:srgbClr val="FFFFFF"/>
              </a:solidFill>
            </a:ln>
          </p:spPr>
          <p:txBody>
            <a:bodyPr wrap="square" lIns="0" tIns="0" rIns="0" bIns="0" rtlCol="0"/>
            <a:lstStyle/>
            <a:p>
              <a:endParaRPr/>
            </a:p>
          </p:txBody>
        </p:sp>
      </p:grpSp>
      <p:sp>
        <p:nvSpPr>
          <p:cNvPr id="12" name="Footer Placeholder 11"/>
          <p:cNvSpPr>
            <a:spLocks noGrp="1"/>
          </p:cNvSpPr>
          <p:nvPr>
            <p:ph type="ftr" sz="quarter" idx="5"/>
          </p:nvPr>
        </p:nvSpPr>
        <p:spPr>
          <a:xfrm>
            <a:off x="448156" y="6324600"/>
            <a:ext cx="4809643" cy="230832"/>
          </a:xfrm>
        </p:spPr>
        <p:txBody>
          <a:bodyPr/>
          <a:lstStyle/>
          <a:p>
            <a:pPr marL="12700" algn="ctr">
              <a:lnSpc>
                <a:spcPts val="1810"/>
              </a:lnSpc>
            </a:pPr>
            <a:r>
              <a:rPr lang="en-IN" dirty="0" err="1">
                <a:solidFill>
                  <a:schemeClr val="tx2"/>
                </a:solidFill>
              </a:rPr>
              <a:t>Dr.Rupal</a:t>
            </a:r>
            <a:r>
              <a:rPr lang="en-IN" dirty="0">
                <a:solidFill>
                  <a:schemeClr val="tx2"/>
                </a:solidFill>
              </a:rPr>
              <a:t> </a:t>
            </a:r>
            <a:r>
              <a:rPr lang="en-IN" dirty="0" err="1">
                <a:solidFill>
                  <a:schemeClr val="tx2"/>
                </a:solidFill>
              </a:rPr>
              <a:t>Shroff</a:t>
            </a:r>
            <a:r>
              <a:rPr lang="en-IN" dirty="0">
                <a:solidFill>
                  <a:schemeClr val="tx2"/>
                </a:solidFill>
              </a:rPr>
              <a:t> - Retail Management</a:t>
            </a:r>
            <a:endParaRPr lang="en-IN" spc="-5" dirty="0">
              <a:solidFill>
                <a:schemeClr val="tx2"/>
              </a:solidFill>
            </a:endParaRPr>
          </a:p>
        </p:txBody>
      </p:sp>
      <p:sp>
        <p:nvSpPr>
          <p:cNvPr id="13" name="Slide Number Placeholder 12"/>
          <p:cNvSpPr>
            <a:spLocks noGrp="1"/>
          </p:cNvSpPr>
          <p:nvPr>
            <p:ph type="sldNum" sz="quarter" idx="7"/>
          </p:nvPr>
        </p:nvSpPr>
        <p:spPr/>
        <p:txBody>
          <a:bodyPr/>
          <a:lstStyle/>
          <a:p>
            <a:fld id="{B6F15528-21DE-4FAA-801E-634DDDAF4B2B}" type="slidenum">
              <a:rPr lang="en-IN" smtClean="0"/>
              <a:t>1</a:t>
            </a:fld>
            <a:endParaRPr lang="en-I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4"/>
          </p:nvPr>
        </p:nvSpPr>
        <p:spPr>
          <a:xfrm>
            <a:off x="304800" y="1600200"/>
            <a:ext cx="8458200" cy="2865528"/>
          </a:xfrm>
        </p:spPr>
        <p:txBody>
          <a:bodyPr/>
          <a:lstStyle/>
          <a:p>
            <a:pPr>
              <a:lnSpc>
                <a:spcPct val="150000"/>
              </a:lnSpc>
            </a:pPr>
            <a:r>
              <a:rPr lang="en-IN" b="1" dirty="0"/>
              <a:t>Syllabus</a:t>
            </a:r>
          </a:p>
          <a:p>
            <a:pPr>
              <a:lnSpc>
                <a:spcPct val="150000"/>
              </a:lnSpc>
            </a:pPr>
            <a:r>
              <a:rPr lang="en-IN" b="1" dirty="0"/>
              <a:t>Unit I – Retail Management – An Overview</a:t>
            </a:r>
          </a:p>
          <a:p>
            <a:pPr>
              <a:lnSpc>
                <a:spcPct val="150000"/>
              </a:lnSpc>
            </a:pPr>
            <a:r>
              <a:rPr lang="en-IN" b="1" dirty="0"/>
              <a:t>Unit II – Retail Consumer &amp; Retail Strategy</a:t>
            </a:r>
          </a:p>
          <a:p>
            <a:pPr>
              <a:lnSpc>
                <a:spcPct val="150000"/>
              </a:lnSpc>
            </a:pPr>
            <a:r>
              <a:rPr lang="en-IN" b="1" dirty="0"/>
              <a:t>Unit III - Merchandise Management &amp; Pricing</a:t>
            </a:r>
          </a:p>
          <a:p>
            <a:pPr>
              <a:lnSpc>
                <a:spcPct val="150000"/>
              </a:lnSpc>
            </a:pPr>
            <a:r>
              <a:rPr lang="en-IN" b="1" dirty="0"/>
              <a:t>Unit IV – Managing &amp; Sustaining Retail</a:t>
            </a:r>
          </a:p>
          <a:p>
            <a:pPr>
              <a:lnSpc>
                <a:spcPct val="150000"/>
              </a:lnSpc>
            </a:pPr>
            <a:endParaRPr lang="en-IN" b="1" dirty="0"/>
          </a:p>
          <a:p>
            <a:pPr>
              <a:lnSpc>
                <a:spcPct val="150000"/>
              </a:lnSpc>
            </a:pPr>
            <a:endParaRPr lang="en-IN" b="1" dirty="0"/>
          </a:p>
        </p:txBody>
      </p:sp>
      <p:sp>
        <p:nvSpPr>
          <p:cNvPr id="3" name="Footer Placeholder 2"/>
          <p:cNvSpPr>
            <a:spLocks noGrp="1"/>
          </p:cNvSpPr>
          <p:nvPr>
            <p:ph type="ftr" sz="quarter" idx="5"/>
          </p:nvPr>
        </p:nvSpPr>
        <p:spPr>
          <a:xfrm>
            <a:off x="448156" y="6568999"/>
            <a:ext cx="4200043" cy="230832"/>
          </a:xfrm>
        </p:spPr>
        <p:txBody>
          <a:bodyPr/>
          <a:lstStyle/>
          <a:p>
            <a:pPr marL="12700">
              <a:lnSpc>
                <a:spcPts val="1810"/>
              </a:lnSpc>
            </a:pPr>
            <a:r>
              <a:rPr lang="en-IN" dirty="0" err="1">
                <a:solidFill>
                  <a:schemeClr val="tx2"/>
                </a:solidFill>
              </a:rPr>
              <a:t>Dr.Rupal</a:t>
            </a:r>
            <a:r>
              <a:rPr lang="en-IN" dirty="0">
                <a:solidFill>
                  <a:schemeClr val="tx2"/>
                </a:solidFill>
              </a:rPr>
              <a:t> </a:t>
            </a:r>
            <a:r>
              <a:rPr lang="en-IN" dirty="0" err="1">
                <a:solidFill>
                  <a:schemeClr val="tx2"/>
                </a:solidFill>
              </a:rPr>
              <a:t>Shroff</a:t>
            </a:r>
            <a:r>
              <a:rPr lang="en-IN" dirty="0">
                <a:solidFill>
                  <a:schemeClr val="tx2"/>
                </a:solidFill>
              </a:rPr>
              <a:t> - Retail Management</a:t>
            </a:r>
            <a:endParaRPr lang="en-IN" spc="-5" dirty="0">
              <a:solidFill>
                <a:schemeClr val="tx2"/>
              </a:solidFill>
            </a:endParaRPr>
          </a:p>
        </p:txBody>
      </p:sp>
      <p:sp>
        <p:nvSpPr>
          <p:cNvPr id="4" name="Date Placeholder 3"/>
          <p:cNvSpPr>
            <a:spLocks noGrp="1"/>
          </p:cNvSpPr>
          <p:nvPr>
            <p:ph type="dt" sz="half" idx="6"/>
          </p:nvPr>
        </p:nvSpPr>
        <p:spPr/>
        <p:txBody>
          <a:bodyPr/>
          <a:lstStyle/>
          <a:p>
            <a:pPr marL="12700">
              <a:lnSpc>
                <a:spcPts val="1810"/>
              </a:lnSpc>
            </a:pPr>
            <a:fld id="{FB4A0928-93EF-4374-9DA7-70D5E20B3609}"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2</a:t>
            </a:fld>
            <a:endParaRPr lang="en-IN"/>
          </a:p>
        </p:txBody>
      </p:sp>
    </p:spTree>
    <p:extLst>
      <p:ext uri="{BB962C8B-B14F-4D97-AF65-F5344CB8AC3E}">
        <p14:creationId xmlns:p14="http://schemas.microsoft.com/office/powerpoint/2010/main" val="1398521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115" y="52626"/>
            <a:ext cx="6242685" cy="861774"/>
          </a:xfrm>
        </p:spPr>
        <p:txBody>
          <a:bodyPr/>
          <a:lstStyle/>
          <a:p>
            <a:r>
              <a:rPr lang="en-IN" dirty="0"/>
              <a:t>Unit I – Retail Management – An Overview</a:t>
            </a:r>
          </a:p>
        </p:txBody>
      </p:sp>
      <p:sp>
        <p:nvSpPr>
          <p:cNvPr id="3" name="Text Placeholder 2"/>
          <p:cNvSpPr>
            <a:spLocks noGrp="1"/>
          </p:cNvSpPr>
          <p:nvPr>
            <p:ph type="body" idx="1"/>
          </p:nvPr>
        </p:nvSpPr>
        <p:spPr>
          <a:xfrm>
            <a:off x="228600" y="1143000"/>
            <a:ext cx="8500083" cy="4858841"/>
          </a:xfrm>
        </p:spPr>
        <p:txBody>
          <a:bodyPr/>
          <a:lstStyle/>
          <a:p>
            <a:pPr marL="342900" indent="-342900">
              <a:buAutoNum type="alphaLcParenR"/>
            </a:pPr>
            <a:r>
              <a:rPr lang="en-IN" b="1" dirty="0"/>
              <a:t>Retail Management : </a:t>
            </a:r>
          </a:p>
          <a:p>
            <a:pPr marL="285750" indent="-285750">
              <a:buFont typeface="Arial" pitchFamily="34" charset="0"/>
              <a:buChar char="•"/>
            </a:pPr>
            <a:r>
              <a:rPr lang="en-IN" dirty="0"/>
              <a:t>Introduction &amp; Meaning &amp; Significance </a:t>
            </a:r>
          </a:p>
          <a:p>
            <a:pPr marL="285750" indent="-285750">
              <a:buFont typeface="Arial" pitchFamily="34" charset="0"/>
              <a:buChar char="•"/>
            </a:pPr>
            <a:r>
              <a:rPr lang="en-IN" dirty="0"/>
              <a:t>Factors influencing Retail Management, </a:t>
            </a:r>
          </a:p>
          <a:p>
            <a:pPr marL="285750" indent="-285750">
              <a:buFont typeface="Arial" pitchFamily="34" charset="0"/>
              <a:buChar char="•"/>
            </a:pPr>
            <a:r>
              <a:rPr lang="en-IN" dirty="0"/>
              <a:t>Scope of Retail Management</a:t>
            </a:r>
          </a:p>
          <a:p>
            <a:endParaRPr lang="en-IN" dirty="0"/>
          </a:p>
          <a:p>
            <a:r>
              <a:rPr lang="en-IN" b="1" dirty="0"/>
              <a:t>b) Retail Formats : Concept of Organised Retailing</a:t>
            </a:r>
          </a:p>
          <a:p>
            <a:pPr marL="285750" indent="-285750">
              <a:buFont typeface="Arial" pitchFamily="34" charset="0"/>
              <a:buChar char="•"/>
            </a:pPr>
            <a:r>
              <a:rPr lang="en-IN" dirty="0"/>
              <a:t>Factors responsible for growth of Organised Retail in India, </a:t>
            </a:r>
          </a:p>
          <a:p>
            <a:pPr marL="285750" indent="-285750">
              <a:buFont typeface="Arial" pitchFamily="34" charset="0"/>
              <a:buChar char="•"/>
            </a:pPr>
            <a:r>
              <a:rPr lang="en-IN" dirty="0"/>
              <a:t>Multichannel Retailing - Meaning &amp; Types, </a:t>
            </a:r>
          </a:p>
          <a:p>
            <a:pPr marL="285750" indent="-285750">
              <a:buFont typeface="Arial" pitchFamily="34" charset="0"/>
              <a:buChar char="•"/>
            </a:pPr>
            <a:r>
              <a:rPr lang="en-IN" dirty="0"/>
              <a:t>E-tailing – Meaning, Advantages &amp; Limitations</a:t>
            </a:r>
          </a:p>
          <a:p>
            <a:endParaRPr lang="en-IN" dirty="0"/>
          </a:p>
          <a:p>
            <a:r>
              <a:rPr lang="en-IN" b="1" dirty="0"/>
              <a:t>c) Emerging Trends in Retailing</a:t>
            </a:r>
          </a:p>
          <a:p>
            <a:pPr marL="285750" indent="-285750">
              <a:buFont typeface="Arial" pitchFamily="34" charset="0"/>
              <a:buChar char="•"/>
            </a:pPr>
            <a:r>
              <a:rPr lang="en-IN" dirty="0"/>
              <a:t>Impact of Globalisation on Retailing</a:t>
            </a:r>
          </a:p>
          <a:p>
            <a:pPr marL="285750" indent="-285750">
              <a:buFont typeface="Arial" pitchFamily="34" charset="0"/>
              <a:buChar char="•"/>
            </a:pPr>
            <a:r>
              <a:rPr lang="en-IN" dirty="0"/>
              <a:t>IT in Retailing</a:t>
            </a:r>
          </a:p>
          <a:p>
            <a:pPr marL="285750" indent="-285750">
              <a:buFont typeface="Arial" pitchFamily="34" charset="0"/>
              <a:buChar char="•"/>
            </a:pPr>
            <a:r>
              <a:rPr lang="en-IN" dirty="0"/>
              <a:t>FDI in Retailing</a:t>
            </a:r>
          </a:p>
          <a:p>
            <a:pPr marL="285750" indent="-285750">
              <a:buFont typeface="Arial" pitchFamily="34" charset="0"/>
              <a:buChar char="•"/>
            </a:pPr>
            <a:r>
              <a:rPr lang="en-IN" dirty="0"/>
              <a:t>Franchising</a:t>
            </a:r>
          </a:p>
          <a:p>
            <a:pPr marL="285750" indent="-285750">
              <a:buFont typeface="Arial" pitchFamily="34" charset="0"/>
              <a:buChar char="•"/>
            </a:pPr>
            <a:r>
              <a:rPr lang="en-IN" dirty="0"/>
              <a:t>Green Retailing</a:t>
            </a:r>
          </a:p>
          <a:p>
            <a:pPr marL="285750" indent="-285750">
              <a:buFont typeface="Arial" pitchFamily="34" charset="0"/>
              <a:buChar char="•"/>
            </a:pPr>
            <a:r>
              <a:rPr lang="en-IN" dirty="0"/>
              <a:t>Airport Retailing</a:t>
            </a:r>
          </a:p>
        </p:txBody>
      </p:sp>
      <p:sp>
        <p:nvSpPr>
          <p:cNvPr id="4" name="Footer Placeholder 3"/>
          <p:cNvSpPr>
            <a:spLocks noGrp="1"/>
          </p:cNvSpPr>
          <p:nvPr>
            <p:ph type="ftr" sz="quarter" idx="5"/>
          </p:nvPr>
        </p:nvSpPr>
        <p:spPr>
          <a:xfrm>
            <a:off x="448156" y="6568998"/>
            <a:ext cx="4200043" cy="230832"/>
          </a:xfrm>
        </p:spPr>
        <p:txBody>
          <a:bodyPr/>
          <a:lstStyle/>
          <a:p>
            <a:pPr marL="12700">
              <a:lnSpc>
                <a:spcPts val="1810"/>
              </a:lnSpc>
            </a:pPr>
            <a:r>
              <a:rPr lang="en-IN" dirty="0" err="1">
                <a:solidFill>
                  <a:schemeClr val="tx2"/>
                </a:solidFill>
              </a:rPr>
              <a:t>Dr.Rupal</a:t>
            </a:r>
            <a:r>
              <a:rPr lang="en-IN" dirty="0">
                <a:solidFill>
                  <a:schemeClr val="tx2"/>
                </a:solidFill>
              </a:rPr>
              <a:t> </a:t>
            </a:r>
            <a:r>
              <a:rPr lang="en-IN" dirty="0" err="1">
                <a:solidFill>
                  <a:schemeClr val="tx2"/>
                </a:solidFill>
              </a:rPr>
              <a:t>Shroff</a:t>
            </a:r>
            <a:r>
              <a:rPr lang="en-IN" dirty="0">
                <a:solidFill>
                  <a:schemeClr val="tx2"/>
                </a:solidFill>
              </a:rPr>
              <a:t> - Retail Management</a:t>
            </a:r>
            <a:endParaRPr lang="en-IN" spc="-5" dirty="0">
              <a:solidFill>
                <a:schemeClr val="tx2"/>
              </a:solidFill>
            </a:endParaRPr>
          </a:p>
        </p:txBody>
      </p:sp>
      <p:sp>
        <p:nvSpPr>
          <p:cNvPr id="5" name="Date Placeholder 4"/>
          <p:cNvSpPr>
            <a:spLocks noGrp="1"/>
          </p:cNvSpPr>
          <p:nvPr>
            <p:ph type="dt" sz="half" idx="6"/>
          </p:nvPr>
        </p:nvSpPr>
        <p:spPr/>
        <p:txBody>
          <a:bodyPr/>
          <a:lstStyle/>
          <a:p>
            <a:pPr marL="12700">
              <a:lnSpc>
                <a:spcPts val="1810"/>
              </a:lnSpc>
            </a:pPr>
            <a:fld id="{960B5654-0E42-4820-A4B2-C2EFBCA4CDF1}"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3</a:t>
            </a:fld>
            <a:endParaRPr lang="en-IN"/>
          </a:p>
        </p:txBody>
      </p:sp>
    </p:spTree>
    <p:extLst>
      <p:ext uri="{BB962C8B-B14F-4D97-AF65-F5344CB8AC3E}">
        <p14:creationId xmlns:p14="http://schemas.microsoft.com/office/powerpoint/2010/main" val="4098278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378" t="3957" r="11771" b="29088"/>
          <a:stretch/>
        </p:blipFill>
        <p:spPr bwMode="auto">
          <a:xfrm>
            <a:off x="609600" y="1158804"/>
            <a:ext cx="7391400" cy="4479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56AED0D9-3E2E-4D4E-82DA-79726687CAD7}"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4</a:t>
            </a:fld>
            <a:endParaRPr lang="en-IN"/>
          </a:p>
        </p:txBody>
      </p:sp>
    </p:spTree>
    <p:extLst>
      <p:ext uri="{BB962C8B-B14F-4D97-AF65-F5344CB8AC3E}">
        <p14:creationId xmlns:p14="http://schemas.microsoft.com/office/powerpoint/2010/main" val="162401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1127" y="1437766"/>
            <a:ext cx="127000" cy="13335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31127" y="2123567"/>
            <a:ext cx="127000" cy="133350"/>
          </a:xfrm>
          <a:prstGeom prst="rect">
            <a:avLst/>
          </a:prstGeom>
          <a:blipFill>
            <a:blip r:embed="rId2" cstate="print"/>
            <a:stretch>
              <a:fillRect/>
            </a:stretch>
          </a:blipFill>
        </p:spPr>
        <p:txBody>
          <a:bodyPr wrap="square" lIns="0" tIns="0" rIns="0" bIns="0" rtlCol="0"/>
          <a:lstStyle/>
          <a:p>
            <a:endParaRPr/>
          </a:p>
        </p:txBody>
      </p:sp>
      <p:sp>
        <p:nvSpPr>
          <p:cNvPr id="4" name="object 4"/>
          <p:cNvSpPr txBox="1">
            <a:spLocks noGrp="1"/>
          </p:cNvSpPr>
          <p:nvPr>
            <p:ph type="title"/>
          </p:nvPr>
        </p:nvSpPr>
        <p:spPr>
          <a:xfrm>
            <a:off x="78739" y="195833"/>
            <a:ext cx="5144770" cy="513715"/>
          </a:xfrm>
          <a:prstGeom prst="rect">
            <a:avLst/>
          </a:prstGeom>
        </p:spPr>
        <p:txBody>
          <a:bodyPr vert="horz" wrap="square" lIns="0" tIns="12700" rIns="0" bIns="0" rtlCol="0">
            <a:spAutoFit/>
          </a:bodyPr>
          <a:lstStyle/>
          <a:p>
            <a:pPr marL="12700">
              <a:lnSpc>
                <a:spcPct val="100000"/>
              </a:lnSpc>
              <a:spcBef>
                <a:spcPts val="100"/>
              </a:spcBef>
            </a:pPr>
            <a:r>
              <a:rPr sz="3200" spc="-5" dirty="0"/>
              <a:t>What is Retail</a:t>
            </a:r>
            <a:r>
              <a:rPr sz="3200" spc="-25" dirty="0"/>
              <a:t> </a:t>
            </a:r>
            <a:r>
              <a:rPr sz="3200" spc="-5" dirty="0"/>
              <a:t>Management?</a:t>
            </a:r>
            <a:endParaRPr sz="3200"/>
          </a:p>
        </p:txBody>
      </p:sp>
      <p:sp>
        <p:nvSpPr>
          <p:cNvPr id="5" name="object 5"/>
          <p:cNvSpPr/>
          <p:nvPr/>
        </p:nvSpPr>
        <p:spPr>
          <a:xfrm>
            <a:off x="331127" y="3473703"/>
            <a:ext cx="127000" cy="13334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331127" y="3885184"/>
            <a:ext cx="127000" cy="13335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331127" y="4570984"/>
            <a:ext cx="127000" cy="133350"/>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a:off x="293014" y="1331467"/>
            <a:ext cx="8174355" cy="3434079"/>
          </a:xfrm>
          <a:prstGeom prst="rect">
            <a:avLst/>
          </a:prstGeom>
        </p:spPr>
        <p:txBody>
          <a:bodyPr vert="horz" wrap="square" lIns="0" tIns="12700" rIns="0" bIns="0" rtlCol="0">
            <a:spAutoFit/>
          </a:bodyPr>
          <a:lstStyle/>
          <a:p>
            <a:pPr marL="303530">
              <a:lnSpc>
                <a:spcPct val="100000"/>
              </a:lnSpc>
              <a:spcBef>
                <a:spcPts val="100"/>
              </a:spcBef>
            </a:pPr>
            <a:r>
              <a:rPr sz="1800" spc="-15" dirty="0">
                <a:solidFill>
                  <a:srgbClr val="002868"/>
                </a:solidFill>
                <a:latin typeface="Trebuchet MS"/>
                <a:cs typeface="Trebuchet MS"/>
              </a:rPr>
              <a:t>Retailing </a:t>
            </a:r>
            <a:r>
              <a:rPr sz="1800" spc="-5" dirty="0">
                <a:solidFill>
                  <a:srgbClr val="002868"/>
                </a:solidFill>
                <a:latin typeface="Trebuchet MS"/>
                <a:cs typeface="Trebuchet MS"/>
              </a:rPr>
              <a:t>encompasses the business activities </a:t>
            </a:r>
            <a:r>
              <a:rPr sz="1800" spc="-10" dirty="0">
                <a:solidFill>
                  <a:srgbClr val="002868"/>
                </a:solidFill>
                <a:latin typeface="Trebuchet MS"/>
                <a:cs typeface="Trebuchet MS"/>
              </a:rPr>
              <a:t>involved </a:t>
            </a:r>
            <a:r>
              <a:rPr sz="1800" spc="-5" dirty="0">
                <a:solidFill>
                  <a:srgbClr val="002868"/>
                </a:solidFill>
                <a:latin typeface="Trebuchet MS"/>
                <a:cs typeface="Trebuchet MS"/>
              </a:rPr>
              <a:t>in selling goods</a:t>
            </a:r>
            <a:r>
              <a:rPr sz="1800" dirty="0">
                <a:solidFill>
                  <a:srgbClr val="002868"/>
                </a:solidFill>
                <a:latin typeface="Trebuchet MS"/>
                <a:cs typeface="Trebuchet MS"/>
              </a:rPr>
              <a:t> &amp;</a:t>
            </a:r>
            <a:endParaRPr sz="1800">
              <a:latin typeface="Trebuchet MS"/>
              <a:cs typeface="Trebuchet MS"/>
            </a:endParaRPr>
          </a:p>
          <a:p>
            <a:pPr marL="303530">
              <a:lnSpc>
                <a:spcPct val="100000"/>
              </a:lnSpc>
            </a:pPr>
            <a:r>
              <a:rPr sz="1800" spc="-5" dirty="0">
                <a:solidFill>
                  <a:srgbClr val="002868"/>
                </a:solidFill>
                <a:latin typeface="Trebuchet MS"/>
                <a:cs typeface="Trebuchet MS"/>
              </a:rPr>
              <a:t>services to consumers </a:t>
            </a:r>
            <a:r>
              <a:rPr sz="1800" spc="-10" dirty="0">
                <a:solidFill>
                  <a:srgbClr val="002868"/>
                </a:solidFill>
                <a:latin typeface="Trebuchet MS"/>
                <a:cs typeface="Trebuchet MS"/>
              </a:rPr>
              <a:t>for </a:t>
            </a:r>
            <a:r>
              <a:rPr sz="1800" spc="-5" dirty="0">
                <a:solidFill>
                  <a:srgbClr val="002868"/>
                </a:solidFill>
                <a:latin typeface="Trebuchet MS"/>
                <a:cs typeface="Trebuchet MS"/>
              </a:rPr>
              <a:t>their personal, </a:t>
            </a:r>
            <a:r>
              <a:rPr sz="1800" spc="-35" dirty="0">
                <a:solidFill>
                  <a:srgbClr val="002868"/>
                </a:solidFill>
                <a:latin typeface="Trebuchet MS"/>
                <a:cs typeface="Trebuchet MS"/>
              </a:rPr>
              <a:t>family, </a:t>
            </a:r>
            <a:r>
              <a:rPr sz="1800" spc="-5" dirty="0">
                <a:solidFill>
                  <a:srgbClr val="002868"/>
                </a:solidFill>
                <a:latin typeface="Trebuchet MS"/>
                <a:cs typeface="Trebuchet MS"/>
              </a:rPr>
              <a:t>or household</a:t>
            </a:r>
            <a:r>
              <a:rPr sz="1800" spc="5" dirty="0">
                <a:solidFill>
                  <a:srgbClr val="002868"/>
                </a:solidFill>
                <a:latin typeface="Trebuchet MS"/>
                <a:cs typeface="Trebuchet MS"/>
              </a:rPr>
              <a:t> </a:t>
            </a:r>
            <a:r>
              <a:rPr sz="1800" spc="-5" dirty="0">
                <a:solidFill>
                  <a:srgbClr val="002868"/>
                </a:solidFill>
                <a:latin typeface="Trebuchet MS"/>
                <a:cs typeface="Trebuchet MS"/>
              </a:rPr>
              <a:t>use.</a:t>
            </a:r>
            <a:endParaRPr sz="1800">
              <a:latin typeface="Trebuchet MS"/>
              <a:cs typeface="Trebuchet MS"/>
            </a:endParaRPr>
          </a:p>
          <a:p>
            <a:pPr marL="303530" marR="5080">
              <a:lnSpc>
                <a:spcPct val="100000"/>
              </a:lnSpc>
              <a:spcBef>
                <a:spcPts val="1080"/>
              </a:spcBef>
            </a:pPr>
            <a:r>
              <a:rPr sz="1800" spc="-5" dirty="0">
                <a:solidFill>
                  <a:srgbClr val="002868"/>
                </a:solidFill>
                <a:latin typeface="Trebuchet MS"/>
                <a:cs typeface="Trebuchet MS"/>
              </a:rPr>
              <a:t>It includes every </a:t>
            </a:r>
            <a:r>
              <a:rPr sz="1800" dirty="0">
                <a:solidFill>
                  <a:srgbClr val="002868"/>
                </a:solidFill>
                <a:latin typeface="Trebuchet MS"/>
                <a:cs typeface="Trebuchet MS"/>
              </a:rPr>
              <a:t>sale </a:t>
            </a:r>
            <a:r>
              <a:rPr sz="1800" spc="-5" dirty="0">
                <a:solidFill>
                  <a:srgbClr val="002868"/>
                </a:solidFill>
                <a:latin typeface="Trebuchet MS"/>
                <a:cs typeface="Trebuchet MS"/>
              </a:rPr>
              <a:t>to the final consumer </a:t>
            </a:r>
            <a:r>
              <a:rPr sz="1800" dirty="0">
                <a:solidFill>
                  <a:srgbClr val="002868"/>
                </a:solidFill>
                <a:latin typeface="Trebuchet MS"/>
                <a:cs typeface="Trebuchet MS"/>
              </a:rPr>
              <a:t>– ranging </a:t>
            </a:r>
            <a:r>
              <a:rPr sz="1800" spc="-5" dirty="0">
                <a:solidFill>
                  <a:srgbClr val="002868"/>
                </a:solidFill>
                <a:latin typeface="Trebuchet MS"/>
                <a:cs typeface="Trebuchet MS"/>
              </a:rPr>
              <a:t>from cars to apparel to  meals at </a:t>
            </a:r>
            <a:r>
              <a:rPr sz="1800" dirty="0">
                <a:solidFill>
                  <a:srgbClr val="002868"/>
                </a:solidFill>
                <a:latin typeface="Trebuchet MS"/>
                <a:cs typeface="Trebuchet MS"/>
              </a:rPr>
              <a:t>restaurants </a:t>
            </a:r>
            <a:r>
              <a:rPr sz="1800" spc="-5" dirty="0">
                <a:solidFill>
                  <a:srgbClr val="002868"/>
                </a:solidFill>
                <a:latin typeface="Trebuchet MS"/>
                <a:cs typeface="Trebuchet MS"/>
              </a:rPr>
              <a:t>to movie</a:t>
            </a:r>
            <a:r>
              <a:rPr sz="1800" spc="-20" dirty="0">
                <a:solidFill>
                  <a:srgbClr val="002868"/>
                </a:solidFill>
                <a:latin typeface="Trebuchet MS"/>
                <a:cs typeface="Trebuchet MS"/>
              </a:rPr>
              <a:t> </a:t>
            </a:r>
            <a:r>
              <a:rPr sz="1800" spc="-5" dirty="0">
                <a:solidFill>
                  <a:srgbClr val="002868"/>
                </a:solidFill>
                <a:latin typeface="Trebuchet MS"/>
                <a:cs typeface="Trebuchet MS"/>
              </a:rPr>
              <a:t>tickets.</a:t>
            </a:r>
            <a:endParaRPr sz="1800">
              <a:latin typeface="Trebuchet MS"/>
              <a:cs typeface="Trebuchet MS"/>
            </a:endParaRPr>
          </a:p>
          <a:p>
            <a:pPr>
              <a:lnSpc>
                <a:spcPct val="100000"/>
              </a:lnSpc>
              <a:spcBef>
                <a:spcPts val="55"/>
              </a:spcBef>
            </a:pPr>
            <a:endParaRPr sz="2600">
              <a:latin typeface="Trebuchet MS"/>
              <a:cs typeface="Trebuchet MS"/>
            </a:endParaRPr>
          </a:p>
          <a:p>
            <a:pPr marL="12700">
              <a:lnSpc>
                <a:spcPct val="100000"/>
              </a:lnSpc>
            </a:pPr>
            <a:r>
              <a:rPr sz="1800" b="1" u="heavy" dirty="0">
                <a:solidFill>
                  <a:srgbClr val="002868"/>
                </a:solidFill>
                <a:uFill>
                  <a:solidFill>
                    <a:srgbClr val="002868"/>
                  </a:solidFill>
                </a:uFill>
                <a:latin typeface="Trebuchet MS"/>
                <a:cs typeface="Trebuchet MS"/>
              </a:rPr>
              <a:t>Key issues </a:t>
            </a:r>
            <a:r>
              <a:rPr sz="1800" b="1" u="heavy" spc="-5" dirty="0">
                <a:solidFill>
                  <a:srgbClr val="002868"/>
                </a:solidFill>
                <a:uFill>
                  <a:solidFill>
                    <a:srgbClr val="002868"/>
                  </a:solidFill>
                </a:uFill>
                <a:latin typeface="Trebuchet MS"/>
                <a:cs typeface="Trebuchet MS"/>
              </a:rPr>
              <a:t>that retailer must</a:t>
            </a:r>
            <a:r>
              <a:rPr sz="1800" b="1" u="heavy" spc="-45" dirty="0">
                <a:solidFill>
                  <a:srgbClr val="002868"/>
                </a:solidFill>
                <a:uFill>
                  <a:solidFill>
                    <a:srgbClr val="002868"/>
                  </a:solidFill>
                </a:uFill>
                <a:latin typeface="Trebuchet MS"/>
                <a:cs typeface="Trebuchet MS"/>
              </a:rPr>
              <a:t> </a:t>
            </a:r>
            <a:r>
              <a:rPr sz="1800" b="1" u="heavy" spc="-5" dirty="0">
                <a:solidFill>
                  <a:srgbClr val="002868"/>
                </a:solidFill>
                <a:uFill>
                  <a:solidFill>
                    <a:srgbClr val="002868"/>
                  </a:solidFill>
                </a:uFill>
                <a:latin typeface="Trebuchet MS"/>
                <a:cs typeface="Trebuchet MS"/>
              </a:rPr>
              <a:t>resolve</a:t>
            </a:r>
            <a:r>
              <a:rPr sz="1800" b="1" spc="-5" dirty="0">
                <a:solidFill>
                  <a:srgbClr val="002868"/>
                </a:solidFill>
                <a:latin typeface="Trebuchet MS"/>
                <a:cs typeface="Trebuchet MS"/>
              </a:rPr>
              <a:t>:</a:t>
            </a:r>
            <a:endParaRPr sz="1800">
              <a:latin typeface="Trebuchet MS"/>
              <a:cs typeface="Trebuchet MS"/>
            </a:endParaRPr>
          </a:p>
          <a:p>
            <a:pPr marL="303530">
              <a:lnSpc>
                <a:spcPct val="100000"/>
              </a:lnSpc>
              <a:spcBef>
                <a:spcPts val="1080"/>
              </a:spcBef>
            </a:pPr>
            <a:r>
              <a:rPr sz="1800" spc="-10" dirty="0">
                <a:solidFill>
                  <a:srgbClr val="002868"/>
                </a:solidFill>
                <a:latin typeface="Trebuchet MS"/>
                <a:cs typeface="Trebuchet MS"/>
              </a:rPr>
              <a:t>How </a:t>
            </a:r>
            <a:r>
              <a:rPr sz="1800" spc="-5" dirty="0">
                <a:solidFill>
                  <a:srgbClr val="002868"/>
                </a:solidFill>
                <a:latin typeface="Trebuchet MS"/>
                <a:cs typeface="Trebuchet MS"/>
              </a:rPr>
              <a:t>can we best serve our customer while earning </a:t>
            </a:r>
            <a:r>
              <a:rPr sz="1800" dirty="0">
                <a:solidFill>
                  <a:srgbClr val="002868"/>
                </a:solidFill>
                <a:latin typeface="Trebuchet MS"/>
                <a:cs typeface="Trebuchet MS"/>
              </a:rPr>
              <a:t>a </a:t>
            </a:r>
            <a:r>
              <a:rPr sz="1800" spc="-5" dirty="0">
                <a:solidFill>
                  <a:srgbClr val="002868"/>
                </a:solidFill>
                <a:latin typeface="Trebuchet MS"/>
                <a:cs typeface="Trebuchet MS"/>
              </a:rPr>
              <a:t>fair</a:t>
            </a:r>
            <a:r>
              <a:rPr sz="1800" spc="-15" dirty="0">
                <a:solidFill>
                  <a:srgbClr val="002868"/>
                </a:solidFill>
                <a:latin typeface="Trebuchet MS"/>
                <a:cs typeface="Trebuchet MS"/>
              </a:rPr>
              <a:t> </a:t>
            </a:r>
            <a:r>
              <a:rPr sz="1800" spc="-10" dirty="0">
                <a:solidFill>
                  <a:srgbClr val="002868"/>
                </a:solidFill>
                <a:latin typeface="Trebuchet MS"/>
                <a:cs typeface="Trebuchet MS"/>
              </a:rPr>
              <a:t>profit?</a:t>
            </a:r>
            <a:endParaRPr sz="1800">
              <a:latin typeface="Trebuchet MS"/>
              <a:cs typeface="Trebuchet MS"/>
            </a:endParaRPr>
          </a:p>
          <a:p>
            <a:pPr marL="303530" marR="11430">
              <a:lnSpc>
                <a:spcPct val="100000"/>
              </a:lnSpc>
              <a:spcBef>
                <a:spcPts val="1080"/>
              </a:spcBef>
            </a:pPr>
            <a:r>
              <a:rPr sz="1800" spc="-5" dirty="0">
                <a:solidFill>
                  <a:srgbClr val="002868"/>
                </a:solidFill>
                <a:latin typeface="Trebuchet MS"/>
                <a:cs typeface="Trebuchet MS"/>
              </a:rPr>
              <a:t>How can we </a:t>
            </a:r>
            <a:r>
              <a:rPr sz="1800" dirty="0">
                <a:solidFill>
                  <a:srgbClr val="002868"/>
                </a:solidFill>
                <a:latin typeface="Trebuchet MS"/>
                <a:cs typeface="Trebuchet MS"/>
              </a:rPr>
              <a:t>stand </a:t>
            </a:r>
            <a:r>
              <a:rPr sz="1800" spc="-5" dirty="0">
                <a:solidFill>
                  <a:srgbClr val="002868"/>
                </a:solidFill>
                <a:latin typeface="Trebuchet MS"/>
                <a:cs typeface="Trebuchet MS"/>
              </a:rPr>
              <a:t>out in </a:t>
            </a:r>
            <a:r>
              <a:rPr sz="1800" dirty="0">
                <a:solidFill>
                  <a:srgbClr val="002868"/>
                </a:solidFill>
                <a:latin typeface="Trebuchet MS"/>
                <a:cs typeface="Trebuchet MS"/>
              </a:rPr>
              <a:t>a </a:t>
            </a:r>
            <a:r>
              <a:rPr sz="1800" spc="-5" dirty="0">
                <a:solidFill>
                  <a:srgbClr val="002868"/>
                </a:solidFill>
                <a:latin typeface="Trebuchet MS"/>
                <a:cs typeface="Trebuchet MS"/>
              </a:rPr>
              <a:t>highly competitive environment where </a:t>
            </a:r>
            <a:r>
              <a:rPr sz="1800" spc="-10" dirty="0">
                <a:solidFill>
                  <a:srgbClr val="002868"/>
                </a:solidFill>
                <a:latin typeface="Trebuchet MS"/>
                <a:cs typeface="Trebuchet MS"/>
              </a:rPr>
              <a:t>customers  </a:t>
            </a:r>
            <a:r>
              <a:rPr sz="1800" spc="-5" dirty="0">
                <a:solidFill>
                  <a:srgbClr val="002868"/>
                </a:solidFill>
                <a:latin typeface="Trebuchet MS"/>
                <a:cs typeface="Trebuchet MS"/>
              </a:rPr>
              <a:t>have </a:t>
            </a:r>
            <a:r>
              <a:rPr sz="1800" dirty="0">
                <a:solidFill>
                  <a:srgbClr val="002868"/>
                </a:solidFill>
                <a:latin typeface="Trebuchet MS"/>
                <a:cs typeface="Trebuchet MS"/>
              </a:rPr>
              <a:t>so </a:t>
            </a:r>
            <a:r>
              <a:rPr sz="1800" spc="-5" dirty="0">
                <a:solidFill>
                  <a:srgbClr val="002868"/>
                </a:solidFill>
                <a:latin typeface="Trebuchet MS"/>
                <a:cs typeface="Trebuchet MS"/>
              </a:rPr>
              <a:t>many</a:t>
            </a:r>
            <a:r>
              <a:rPr sz="1800" spc="-20" dirty="0">
                <a:solidFill>
                  <a:srgbClr val="002868"/>
                </a:solidFill>
                <a:latin typeface="Trebuchet MS"/>
                <a:cs typeface="Trebuchet MS"/>
              </a:rPr>
              <a:t> </a:t>
            </a:r>
            <a:r>
              <a:rPr sz="1800" spc="-5" dirty="0">
                <a:solidFill>
                  <a:srgbClr val="002868"/>
                </a:solidFill>
                <a:latin typeface="Trebuchet MS"/>
                <a:cs typeface="Trebuchet MS"/>
              </a:rPr>
              <a:t>choices?</a:t>
            </a:r>
            <a:endParaRPr sz="1800">
              <a:latin typeface="Trebuchet MS"/>
              <a:cs typeface="Trebuchet MS"/>
            </a:endParaRPr>
          </a:p>
          <a:p>
            <a:pPr marL="303530">
              <a:lnSpc>
                <a:spcPct val="100000"/>
              </a:lnSpc>
              <a:spcBef>
                <a:spcPts val="1080"/>
              </a:spcBef>
            </a:pPr>
            <a:r>
              <a:rPr sz="1800" spc="-5" dirty="0">
                <a:solidFill>
                  <a:srgbClr val="002868"/>
                </a:solidFill>
                <a:latin typeface="Trebuchet MS"/>
                <a:cs typeface="Trebuchet MS"/>
              </a:rPr>
              <a:t>How can we grow </a:t>
            </a:r>
            <a:r>
              <a:rPr sz="1800" dirty="0">
                <a:solidFill>
                  <a:srgbClr val="002868"/>
                </a:solidFill>
                <a:latin typeface="Trebuchet MS"/>
                <a:cs typeface="Trebuchet MS"/>
              </a:rPr>
              <a:t>our </a:t>
            </a:r>
            <a:r>
              <a:rPr sz="1800" spc="-5" dirty="0">
                <a:solidFill>
                  <a:srgbClr val="002868"/>
                </a:solidFill>
                <a:latin typeface="Trebuchet MS"/>
                <a:cs typeface="Trebuchet MS"/>
              </a:rPr>
              <a:t>business while retailing </a:t>
            </a:r>
            <a:r>
              <a:rPr sz="1800" dirty="0">
                <a:solidFill>
                  <a:srgbClr val="002868"/>
                </a:solidFill>
                <a:latin typeface="Trebuchet MS"/>
                <a:cs typeface="Trebuchet MS"/>
              </a:rPr>
              <a:t>a </a:t>
            </a:r>
            <a:r>
              <a:rPr sz="1800" spc="-5" dirty="0">
                <a:solidFill>
                  <a:srgbClr val="002868"/>
                </a:solidFill>
                <a:latin typeface="Trebuchet MS"/>
                <a:cs typeface="Trebuchet MS"/>
              </a:rPr>
              <a:t>core of loyal</a:t>
            </a:r>
            <a:r>
              <a:rPr sz="1800" spc="-40" dirty="0">
                <a:solidFill>
                  <a:srgbClr val="002868"/>
                </a:solidFill>
                <a:latin typeface="Trebuchet MS"/>
                <a:cs typeface="Trebuchet MS"/>
              </a:rPr>
              <a:t> </a:t>
            </a:r>
            <a:r>
              <a:rPr sz="1800" spc="-10" dirty="0">
                <a:solidFill>
                  <a:srgbClr val="002868"/>
                </a:solidFill>
                <a:latin typeface="Trebuchet MS"/>
                <a:cs typeface="Trebuchet MS"/>
              </a:rPr>
              <a:t>customers?</a:t>
            </a:r>
            <a:endParaRPr sz="1800">
              <a:latin typeface="Trebuchet MS"/>
              <a:cs typeface="Trebuchet MS"/>
            </a:endParaRPr>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lang="en-IN"/>
              <a:t>Dr.Rupal Shroff - Retail Management</a:t>
            </a:r>
            <a:endParaRPr spc="-5" dirty="0"/>
          </a:p>
        </p:txBody>
      </p:sp>
      <p:sp>
        <p:nvSpPr>
          <p:cNvPr id="11" name="Date Placeholder 10"/>
          <p:cNvSpPr>
            <a:spLocks noGrp="1"/>
          </p:cNvSpPr>
          <p:nvPr>
            <p:ph type="dt" sz="half" idx="6"/>
          </p:nvPr>
        </p:nvSpPr>
        <p:spPr/>
        <p:txBody>
          <a:bodyPr/>
          <a:lstStyle/>
          <a:p>
            <a:pPr marL="12700">
              <a:lnSpc>
                <a:spcPts val="1810"/>
              </a:lnSpc>
            </a:pPr>
            <a:fld id="{4C62E8B0-12DF-49E8-AD90-3EE736F66367}" type="datetime1">
              <a:rPr lang="en-US" smtClean="0"/>
              <a:t>11/15/2021</a:t>
            </a:fld>
            <a:endParaRPr lang="en-US" dirty="0"/>
          </a:p>
        </p:txBody>
      </p:sp>
      <p:sp>
        <p:nvSpPr>
          <p:cNvPr id="12" name="Slide Number Placeholder 11"/>
          <p:cNvSpPr>
            <a:spLocks noGrp="1"/>
          </p:cNvSpPr>
          <p:nvPr>
            <p:ph type="sldNum" sz="quarter" idx="7"/>
          </p:nvPr>
        </p:nvSpPr>
        <p:spPr/>
        <p:txBody>
          <a:bodyPr/>
          <a:lstStyle/>
          <a:p>
            <a:fld id="{B6F15528-21DE-4FAA-801E-634DDDAF4B2B}" type="slidenum">
              <a:rPr lang="en-IN" smtClean="0"/>
              <a:t>5</a:t>
            </a:fld>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p:cNvSpPr txBox="1"/>
          <p:nvPr/>
        </p:nvSpPr>
        <p:spPr>
          <a:xfrm>
            <a:off x="6927" y="812924"/>
            <a:ext cx="9027319" cy="5587876"/>
          </a:xfrm>
          <a:prstGeom prst="rect">
            <a:avLst/>
          </a:prstGeom>
        </p:spPr>
        <p:txBody>
          <a:bodyPr vert="horz" wrap="square" lIns="0" tIns="64135" rIns="0" bIns="0" rtlCol="0">
            <a:spAutoFit/>
          </a:bodyPr>
          <a:lstStyle/>
          <a:p>
            <a:pPr marL="241300" marR="5080" indent="-228600" algn="just">
              <a:lnSpc>
                <a:spcPts val="3240"/>
              </a:lnSpc>
              <a:spcBef>
                <a:spcPts val="505"/>
              </a:spcBef>
              <a:buChar char="•"/>
              <a:tabLst>
                <a:tab pos="241300" algn="l"/>
              </a:tabLst>
            </a:pPr>
            <a:r>
              <a:rPr sz="2000" spc="-5" dirty="0">
                <a:latin typeface="Times New Roman" pitchFamily="18" charset="0"/>
                <a:cs typeface="Times New Roman" pitchFamily="18" charset="0"/>
              </a:rPr>
              <a:t>Retail </a:t>
            </a:r>
            <a:r>
              <a:rPr sz="2000" dirty="0">
                <a:latin typeface="Times New Roman" pitchFamily="18" charset="0"/>
                <a:cs typeface="Times New Roman" pitchFamily="18" charset="0"/>
              </a:rPr>
              <a:t>is the </a:t>
            </a:r>
            <a:r>
              <a:rPr sz="2000" spc="-5" dirty="0">
                <a:latin typeface="Times New Roman" pitchFamily="18" charset="0"/>
                <a:cs typeface="Times New Roman" pitchFamily="18" charset="0"/>
              </a:rPr>
              <a:t>end or final </a:t>
            </a:r>
            <a:r>
              <a:rPr sz="2000" dirty="0">
                <a:latin typeface="Times New Roman" pitchFamily="18" charset="0"/>
                <a:cs typeface="Times New Roman" pitchFamily="18" charset="0"/>
              </a:rPr>
              <a:t>stage </a:t>
            </a:r>
            <a:r>
              <a:rPr sz="2000" spc="5" dirty="0">
                <a:latin typeface="Times New Roman" pitchFamily="18" charset="0"/>
                <a:cs typeface="Times New Roman" pitchFamily="18" charset="0"/>
              </a:rPr>
              <a:t>of </a:t>
            </a:r>
            <a:r>
              <a:rPr sz="2000" spc="-5" dirty="0">
                <a:latin typeface="Times New Roman" pitchFamily="18" charset="0"/>
                <a:cs typeface="Times New Roman" pitchFamily="18" charset="0"/>
              </a:rPr>
              <a:t>any economic </a:t>
            </a:r>
            <a:r>
              <a:rPr sz="2000" spc="-30" dirty="0">
                <a:latin typeface="Times New Roman" pitchFamily="18" charset="0"/>
                <a:cs typeface="Times New Roman" pitchFamily="18" charset="0"/>
              </a:rPr>
              <a:t>activity. </a:t>
            </a:r>
            <a:r>
              <a:rPr sz="2000" dirty="0">
                <a:latin typeface="Times New Roman" pitchFamily="18" charset="0"/>
                <a:cs typeface="Times New Roman" pitchFamily="18" charset="0"/>
              </a:rPr>
              <a:t>The </a:t>
            </a:r>
            <a:r>
              <a:rPr sz="2000" spc="-5" dirty="0">
                <a:latin typeface="Times New Roman" pitchFamily="18" charset="0"/>
                <a:cs typeface="Times New Roman" pitchFamily="18" charset="0"/>
              </a:rPr>
              <a:t>word  “retail” comes from </a:t>
            </a:r>
            <a:r>
              <a:rPr sz="2000" dirty="0">
                <a:latin typeface="Times New Roman" pitchFamily="18" charset="0"/>
                <a:cs typeface="Times New Roman" pitchFamily="18" charset="0"/>
              </a:rPr>
              <a:t>the </a:t>
            </a:r>
            <a:r>
              <a:rPr sz="2000" spc="-5" dirty="0">
                <a:latin typeface="Times New Roman" pitchFamily="18" charset="0"/>
                <a:cs typeface="Times New Roman" pitchFamily="18" charset="0"/>
              </a:rPr>
              <a:t>old </a:t>
            </a:r>
            <a:r>
              <a:rPr sz="2000" dirty="0">
                <a:latin typeface="Times New Roman" pitchFamily="18" charset="0"/>
                <a:cs typeface="Times New Roman" pitchFamily="18" charset="0"/>
              </a:rPr>
              <a:t>French </a:t>
            </a:r>
            <a:r>
              <a:rPr sz="2000" spc="-5" dirty="0">
                <a:latin typeface="Times New Roman" pitchFamily="18" charset="0"/>
                <a:cs typeface="Times New Roman" pitchFamily="18" charset="0"/>
              </a:rPr>
              <a:t>word “retaillier”, </a:t>
            </a:r>
            <a:r>
              <a:rPr sz="2000" dirty="0">
                <a:latin typeface="Times New Roman" pitchFamily="18" charset="0"/>
                <a:cs typeface="Times New Roman" pitchFamily="18" charset="0"/>
              </a:rPr>
              <a:t>which </a:t>
            </a:r>
            <a:r>
              <a:rPr sz="2000" spc="-5" dirty="0">
                <a:latin typeface="Times New Roman" pitchFamily="18" charset="0"/>
                <a:cs typeface="Times New Roman" pitchFamily="18" charset="0"/>
              </a:rPr>
              <a:t>means </a:t>
            </a:r>
            <a:r>
              <a:rPr sz="2000" spc="-10" dirty="0">
                <a:latin typeface="Times New Roman" pitchFamily="18" charset="0"/>
                <a:cs typeface="Times New Roman" pitchFamily="18" charset="0"/>
              </a:rPr>
              <a:t>to  </a:t>
            </a:r>
            <a:r>
              <a:rPr sz="2000" dirty="0">
                <a:latin typeface="Times New Roman" pitchFamily="18" charset="0"/>
                <a:cs typeface="Times New Roman" pitchFamily="18" charset="0"/>
              </a:rPr>
              <a:t>cut </a:t>
            </a:r>
            <a:r>
              <a:rPr sz="2000" spc="-20" dirty="0">
                <a:latin typeface="Times New Roman" pitchFamily="18" charset="0"/>
                <a:cs typeface="Times New Roman" pitchFamily="18" charset="0"/>
              </a:rPr>
              <a:t>off </a:t>
            </a:r>
            <a:r>
              <a:rPr sz="2000" spc="-5" dirty="0">
                <a:latin typeface="Times New Roman" pitchFamily="18" charset="0"/>
                <a:cs typeface="Times New Roman" pitchFamily="18" charset="0"/>
              </a:rPr>
              <a:t>or to break</a:t>
            </a:r>
            <a:r>
              <a:rPr sz="2000" spc="20" dirty="0">
                <a:latin typeface="Times New Roman" pitchFamily="18" charset="0"/>
                <a:cs typeface="Times New Roman" pitchFamily="18" charset="0"/>
              </a:rPr>
              <a:t> </a:t>
            </a:r>
            <a:r>
              <a:rPr sz="2000" dirty="0">
                <a:latin typeface="Times New Roman" pitchFamily="18" charset="0"/>
                <a:cs typeface="Times New Roman" pitchFamily="18" charset="0"/>
              </a:rPr>
              <a:t>bulk.</a:t>
            </a:r>
          </a:p>
          <a:p>
            <a:pPr marL="241300" marR="6985" indent="-228600" algn="just">
              <a:lnSpc>
                <a:spcPts val="3240"/>
              </a:lnSpc>
              <a:spcBef>
                <a:spcPts val="1000"/>
              </a:spcBef>
              <a:buChar char="•"/>
              <a:tabLst>
                <a:tab pos="241300" algn="l"/>
              </a:tabLst>
            </a:pPr>
            <a:r>
              <a:rPr sz="2000" spc="-5" dirty="0">
                <a:latin typeface="Times New Roman" pitchFamily="18" charset="0"/>
                <a:cs typeface="Times New Roman" pitchFamily="18" charset="0"/>
              </a:rPr>
              <a:t>Retailer </a:t>
            </a:r>
            <a:r>
              <a:rPr sz="2000" dirty="0">
                <a:latin typeface="Times New Roman" pitchFamily="18" charset="0"/>
                <a:cs typeface="Times New Roman" pitchFamily="18" charset="0"/>
              </a:rPr>
              <a:t>may </a:t>
            </a:r>
            <a:r>
              <a:rPr sz="2000" spc="-5" dirty="0">
                <a:latin typeface="Times New Roman" pitchFamily="18" charset="0"/>
                <a:cs typeface="Times New Roman" pitchFamily="18" charset="0"/>
              </a:rPr>
              <a:t>be </a:t>
            </a:r>
            <a:r>
              <a:rPr sz="2000" dirty="0">
                <a:latin typeface="Times New Roman" pitchFamily="18" charset="0"/>
                <a:cs typeface="Times New Roman" pitchFamily="18" charset="0"/>
              </a:rPr>
              <a:t>defined </a:t>
            </a:r>
            <a:r>
              <a:rPr sz="2000" spc="-5" dirty="0">
                <a:latin typeface="Times New Roman" pitchFamily="18" charset="0"/>
                <a:cs typeface="Times New Roman" pitchFamily="18" charset="0"/>
              </a:rPr>
              <a:t>as a dealer or trader who sells goods/  </a:t>
            </a:r>
            <a:r>
              <a:rPr sz="2000" dirty="0">
                <a:latin typeface="Times New Roman" pitchFamily="18" charset="0"/>
                <a:cs typeface="Times New Roman" pitchFamily="18" charset="0"/>
              </a:rPr>
              <a:t>services in small </a:t>
            </a:r>
            <a:r>
              <a:rPr sz="2000" spc="-5" dirty="0">
                <a:latin typeface="Times New Roman" pitchFamily="18" charset="0"/>
                <a:cs typeface="Times New Roman" pitchFamily="18" charset="0"/>
              </a:rPr>
              <a:t>quantities to consumers </a:t>
            </a:r>
            <a:r>
              <a:rPr sz="2000" dirty="0">
                <a:latin typeface="Times New Roman" pitchFamily="18" charset="0"/>
                <a:cs typeface="Times New Roman" pitchFamily="18" charset="0"/>
              </a:rPr>
              <a:t>for </a:t>
            </a:r>
            <a:r>
              <a:rPr sz="2000" spc="-5" dirty="0">
                <a:latin typeface="Times New Roman" pitchFamily="18" charset="0"/>
                <a:cs typeface="Times New Roman" pitchFamily="18" charset="0"/>
              </a:rPr>
              <a:t>personal or family</a:t>
            </a:r>
            <a:r>
              <a:rPr sz="2000" spc="-35" dirty="0">
                <a:latin typeface="Times New Roman" pitchFamily="18" charset="0"/>
                <a:cs typeface="Times New Roman" pitchFamily="18" charset="0"/>
              </a:rPr>
              <a:t> </a:t>
            </a:r>
            <a:r>
              <a:rPr sz="2000" spc="-5" dirty="0">
                <a:latin typeface="Times New Roman" pitchFamily="18" charset="0"/>
                <a:cs typeface="Times New Roman" pitchFamily="18" charset="0"/>
              </a:rPr>
              <a:t>use.</a:t>
            </a:r>
            <a:endParaRPr sz="2000" dirty="0">
              <a:latin typeface="Times New Roman" pitchFamily="18" charset="0"/>
              <a:cs typeface="Times New Roman" pitchFamily="18" charset="0"/>
            </a:endParaRPr>
          </a:p>
          <a:p>
            <a:pPr marL="241300" marR="5080" indent="-228600" algn="just">
              <a:lnSpc>
                <a:spcPts val="3240"/>
              </a:lnSpc>
              <a:spcBef>
                <a:spcPts val="1010"/>
              </a:spcBef>
              <a:buChar char="•"/>
              <a:tabLst>
                <a:tab pos="241300" algn="l"/>
              </a:tabLst>
            </a:pPr>
            <a:r>
              <a:rPr sz="2000" spc="-5" dirty="0">
                <a:latin typeface="Times New Roman" pitchFamily="18" charset="0"/>
                <a:cs typeface="Times New Roman" pitchFamily="18" charset="0"/>
              </a:rPr>
              <a:t>According to Philip Kotler “Retailing includes all </a:t>
            </a:r>
            <a:r>
              <a:rPr sz="2000" dirty="0">
                <a:latin typeface="Times New Roman" pitchFamily="18" charset="0"/>
                <a:cs typeface="Times New Roman" pitchFamily="18" charset="0"/>
              </a:rPr>
              <a:t>the </a:t>
            </a:r>
            <a:r>
              <a:rPr sz="2000" spc="-5" dirty="0">
                <a:latin typeface="Times New Roman" pitchFamily="18" charset="0"/>
                <a:cs typeface="Times New Roman" pitchFamily="18" charset="0"/>
              </a:rPr>
              <a:t>activities involved  </a:t>
            </a:r>
            <a:r>
              <a:rPr sz="2000" dirty="0">
                <a:latin typeface="Times New Roman" pitchFamily="18" charset="0"/>
                <a:cs typeface="Times New Roman" pitchFamily="18" charset="0"/>
              </a:rPr>
              <a:t>in </a:t>
            </a:r>
            <a:r>
              <a:rPr sz="2000" spc="-5" dirty="0">
                <a:latin typeface="Times New Roman" pitchFamily="18" charset="0"/>
                <a:cs typeface="Times New Roman" pitchFamily="18" charset="0"/>
              </a:rPr>
              <a:t>selling goods </a:t>
            </a:r>
            <a:r>
              <a:rPr sz="2000" spc="-10" dirty="0">
                <a:latin typeface="Times New Roman" pitchFamily="18" charset="0"/>
                <a:cs typeface="Times New Roman" pitchFamily="18" charset="0"/>
              </a:rPr>
              <a:t>or </a:t>
            </a:r>
            <a:r>
              <a:rPr sz="2000" spc="-5" dirty="0">
                <a:latin typeface="Times New Roman" pitchFamily="18" charset="0"/>
                <a:cs typeface="Times New Roman" pitchFamily="18" charset="0"/>
              </a:rPr>
              <a:t>services directly to final consumers </a:t>
            </a:r>
            <a:r>
              <a:rPr sz="2000" dirty="0">
                <a:latin typeface="Times New Roman" pitchFamily="18" charset="0"/>
                <a:cs typeface="Times New Roman" pitchFamily="18" charset="0"/>
              </a:rPr>
              <a:t>for </a:t>
            </a:r>
            <a:r>
              <a:rPr sz="2000" spc="-5" dirty="0">
                <a:latin typeface="Times New Roman" pitchFamily="18" charset="0"/>
                <a:cs typeface="Times New Roman" pitchFamily="18" charset="0"/>
              </a:rPr>
              <a:t>personal,  non </a:t>
            </a:r>
            <a:r>
              <a:rPr sz="2000" dirty="0">
                <a:latin typeface="Times New Roman" pitchFamily="18" charset="0"/>
                <a:cs typeface="Times New Roman" pitchFamily="18" charset="0"/>
              </a:rPr>
              <a:t>business</a:t>
            </a:r>
            <a:r>
              <a:rPr sz="2000" spc="-40" dirty="0">
                <a:latin typeface="Times New Roman" pitchFamily="18" charset="0"/>
                <a:cs typeface="Times New Roman" pitchFamily="18" charset="0"/>
              </a:rPr>
              <a:t> </a:t>
            </a:r>
            <a:r>
              <a:rPr sz="2000" spc="-5" dirty="0">
                <a:latin typeface="Times New Roman" pitchFamily="18" charset="0"/>
                <a:cs typeface="Times New Roman" pitchFamily="18" charset="0"/>
              </a:rPr>
              <a:t>use”.</a:t>
            </a:r>
            <a:endParaRPr sz="2000" dirty="0">
              <a:latin typeface="Times New Roman" pitchFamily="18" charset="0"/>
              <a:cs typeface="Times New Roman" pitchFamily="18" charset="0"/>
            </a:endParaRPr>
          </a:p>
          <a:p>
            <a:pPr marL="241300" marR="6350" indent="-228600" algn="just">
              <a:lnSpc>
                <a:spcPts val="3240"/>
              </a:lnSpc>
              <a:spcBef>
                <a:spcPts val="1000"/>
              </a:spcBef>
              <a:buChar char="•"/>
              <a:tabLst>
                <a:tab pos="241300" algn="l"/>
              </a:tabLst>
            </a:pPr>
            <a:r>
              <a:rPr sz="2000" spc="-5" dirty="0">
                <a:latin typeface="Times New Roman" pitchFamily="18" charset="0"/>
                <a:cs typeface="Times New Roman" pitchFamily="18" charset="0"/>
              </a:rPr>
              <a:t>Retailer or retail store </a:t>
            </a:r>
            <a:r>
              <a:rPr sz="2000" dirty="0">
                <a:latin typeface="Times New Roman" pitchFamily="18" charset="0"/>
                <a:cs typeface="Times New Roman" pitchFamily="18" charset="0"/>
              </a:rPr>
              <a:t>is </a:t>
            </a:r>
            <a:r>
              <a:rPr sz="2000" spc="-5" dirty="0">
                <a:latin typeface="Times New Roman" pitchFamily="18" charset="0"/>
                <a:cs typeface="Times New Roman" pitchFamily="18" charset="0"/>
              </a:rPr>
              <a:t>any business enterprise whose sale volume  comes </a:t>
            </a:r>
            <a:r>
              <a:rPr sz="2000" dirty="0">
                <a:latin typeface="Times New Roman" pitchFamily="18" charset="0"/>
                <a:cs typeface="Times New Roman" pitchFamily="18" charset="0"/>
              </a:rPr>
              <a:t>primarily </a:t>
            </a:r>
            <a:r>
              <a:rPr sz="2000" spc="-5" dirty="0">
                <a:latin typeface="Times New Roman" pitchFamily="18" charset="0"/>
                <a:cs typeface="Times New Roman" pitchFamily="18" charset="0"/>
              </a:rPr>
              <a:t>from</a:t>
            </a:r>
            <a:r>
              <a:rPr sz="2000" spc="-10" dirty="0">
                <a:latin typeface="Times New Roman" pitchFamily="18" charset="0"/>
                <a:cs typeface="Times New Roman" pitchFamily="18" charset="0"/>
              </a:rPr>
              <a:t> </a:t>
            </a:r>
            <a:r>
              <a:rPr sz="2000" spc="-5" dirty="0">
                <a:latin typeface="Times New Roman" pitchFamily="18" charset="0"/>
                <a:cs typeface="Times New Roman" pitchFamily="18" charset="0"/>
              </a:rPr>
              <a:t>retailing.</a:t>
            </a:r>
            <a:endParaRPr sz="2000" dirty="0">
              <a:latin typeface="Times New Roman" pitchFamily="18" charset="0"/>
              <a:cs typeface="Times New Roman" pitchFamily="18" charset="0"/>
            </a:endParaRPr>
          </a:p>
          <a:p>
            <a:pPr marL="241300" marR="5715" indent="-228600" algn="just">
              <a:lnSpc>
                <a:spcPts val="3240"/>
              </a:lnSpc>
              <a:spcBef>
                <a:spcPts val="994"/>
              </a:spcBef>
              <a:buChar char="•"/>
              <a:tabLst>
                <a:tab pos="241300" algn="l"/>
              </a:tabLst>
            </a:pPr>
            <a:r>
              <a:rPr sz="2000" spc="-5" dirty="0">
                <a:latin typeface="Times New Roman" pitchFamily="18" charset="0"/>
                <a:cs typeface="Times New Roman" pitchFamily="18" charset="0"/>
              </a:rPr>
              <a:t>Retailing </a:t>
            </a:r>
            <a:r>
              <a:rPr sz="2000" dirty="0">
                <a:latin typeface="Times New Roman" pitchFamily="18" charset="0"/>
                <a:cs typeface="Times New Roman" pitchFamily="18" charset="0"/>
              </a:rPr>
              <a:t>is </a:t>
            </a:r>
            <a:r>
              <a:rPr sz="2000" spc="-5" dirty="0">
                <a:latin typeface="Times New Roman" pitchFamily="18" charset="0"/>
                <a:cs typeface="Times New Roman" pitchFamily="18" charset="0"/>
              </a:rPr>
              <a:t>a </a:t>
            </a:r>
            <a:r>
              <a:rPr sz="2000" dirty="0">
                <a:latin typeface="Times New Roman" pitchFamily="18" charset="0"/>
                <a:cs typeface="Times New Roman" pitchFamily="18" charset="0"/>
              </a:rPr>
              <a:t>set of </a:t>
            </a:r>
            <a:r>
              <a:rPr sz="2000" spc="-5" dirty="0">
                <a:latin typeface="Times New Roman" pitchFamily="18" charset="0"/>
                <a:cs typeface="Times New Roman" pitchFamily="18" charset="0"/>
              </a:rPr>
              <a:t>business </a:t>
            </a:r>
            <a:r>
              <a:rPr sz="2000" dirty="0">
                <a:latin typeface="Times New Roman" pitchFamily="18" charset="0"/>
                <a:cs typeface="Times New Roman" pitchFamily="18" charset="0"/>
              </a:rPr>
              <a:t>activities that </a:t>
            </a:r>
            <a:r>
              <a:rPr sz="2000" spc="-5" dirty="0">
                <a:latin typeface="Times New Roman" pitchFamily="18" charset="0"/>
                <a:cs typeface="Times New Roman" pitchFamily="18" charset="0"/>
              </a:rPr>
              <a:t>adds value to </a:t>
            </a:r>
            <a:r>
              <a:rPr sz="2000" dirty="0">
                <a:latin typeface="Times New Roman" pitchFamily="18" charset="0"/>
                <a:cs typeface="Times New Roman" pitchFamily="18" charset="0"/>
              </a:rPr>
              <a:t>the </a:t>
            </a:r>
            <a:r>
              <a:rPr sz="2000" spc="-5" dirty="0">
                <a:latin typeface="Times New Roman" pitchFamily="18" charset="0"/>
                <a:cs typeface="Times New Roman" pitchFamily="18" charset="0"/>
              </a:rPr>
              <a:t>products  and </a:t>
            </a:r>
            <a:r>
              <a:rPr sz="2000" dirty="0">
                <a:latin typeface="Times New Roman" pitchFamily="18" charset="0"/>
                <a:cs typeface="Times New Roman" pitchFamily="18" charset="0"/>
              </a:rPr>
              <a:t>services </a:t>
            </a:r>
            <a:r>
              <a:rPr sz="2000" spc="-5" dirty="0">
                <a:latin typeface="Times New Roman" pitchFamily="18" charset="0"/>
                <a:cs typeface="Times New Roman" pitchFamily="18" charset="0"/>
              </a:rPr>
              <a:t>sold to consumers </a:t>
            </a:r>
            <a:r>
              <a:rPr sz="2000" dirty="0">
                <a:latin typeface="Times New Roman" pitchFamily="18" charset="0"/>
                <a:cs typeface="Times New Roman" pitchFamily="18" charset="0"/>
              </a:rPr>
              <a:t>for </a:t>
            </a:r>
            <a:r>
              <a:rPr sz="2000" spc="-5" dirty="0">
                <a:latin typeface="Times New Roman" pitchFamily="18" charset="0"/>
                <a:cs typeface="Times New Roman" pitchFamily="18" charset="0"/>
              </a:rPr>
              <a:t>their personal or family</a:t>
            </a:r>
            <a:r>
              <a:rPr sz="2000" spc="-25" dirty="0">
                <a:latin typeface="Times New Roman" pitchFamily="18" charset="0"/>
                <a:cs typeface="Times New Roman" pitchFamily="18" charset="0"/>
              </a:rPr>
              <a:t> </a:t>
            </a:r>
            <a:r>
              <a:rPr sz="2000" spc="-5" dirty="0">
                <a:latin typeface="Times New Roman" pitchFamily="18" charset="0"/>
                <a:cs typeface="Times New Roman" pitchFamily="18" charset="0"/>
              </a:rPr>
              <a:t>use.</a:t>
            </a:r>
            <a:endParaRPr sz="2000" dirty="0">
              <a:latin typeface="Times New Roman" pitchFamily="18" charset="0"/>
              <a:cs typeface="Times New Roman" pitchFamily="18" charset="0"/>
            </a:endParaRPr>
          </a:p>
          <a:p>
            <a:pPr marL="241300" marR="5715" indent="-228600" algn="just">
              <a:lnSpc>
                <a:spcPts val="3240"/>
              </a:lnSpc>
              <a:spcBef>
                <a:spcPts val="1010"/>
              </a:spcBef>
              <a:buChar char="•"/>
              <a:tabLst>
                <a:tab pos="241300" algn="l"/>
              </a:tabLst>
            </a:pPr>
            <a:r>
              <a:rPr sz="2000" spc="-5" dirty="0">
                <a:latin typeface="Times New Roman" pitchFamily="18" charset="0"/>
                <a:cs typeface="Times New Roman" pitchFamily="18" charset="0"/>
              </a:rPr>
              <a:t>Retailing </a:t>
            </a:r>
            <a:r>
              <a:rPr sz="2000" dirty="0">
                <a:latin typeface="Times New Roman" pitchFamily="18" charset="0"/>
                <a:cs typeface="Times New Roman" pitchFamily="18" charset="0"/>
              </a:rPr>
              <a:t>may </a:t>
            </a:r>
            <a:r>
              <a:rPr sz="2000" spc="-5" dirty="0">
                <a:latin typeface="Times New Roman" pitchFamily="18" charset="0"/>
                <a:cs typeface="Times New Roman" pitchFamily="18" charset="0"/>
              </a:rPr>
              <a:t>be understood </a:t>
            </a:r>
            <a:r>
              <a:rPr sz="2000" spc="-10" dirty="0">
                <a:latin typeface="Times New Roman" pitchFamily="18" charset="0"/>
                <a:cs typeface="Times New Roman" pitchFamily="18" charset="0"/>
              </a:rPr>
              <a:t>as </a:t>
            </a:r>
            <a:r>
              <a:rPr sz="2000" dirty="0">
                <a:latin typeface="Times New Roman" pitchFamily="18" charset="0"/>
                <a:cs typeface="Times New Roman" pitchFamily="18" charset="0"/>
              </a:rPr>
              <a:t>the </a:t>
            </a:r>
            <a:r>
              <a:rPr sz="2000" spc="-5" dirty="0">
                <a:latin typeface="Times New Roman" pitchFamily="18" charset="0"/>
                <a:cs typeface="Times New Roman" pitchFamily="18" charset="0"/>
              </a:rPr>
              <a:t>final </a:t>
            </a:r>
            <a:r>
              <a:rPr sz="2000" dirty="0">
                <a:latin typeface="Times New Roman" pitchFamily="18" charset="0"/>
                <a:cs typeface="Times New Roman" pitchFamily="18" charset="0"/>
              </a:rPr>
              <a:t>step in </a:t>
            </a:r>
            <a:r>
              <a:rPr sz="2000" spc="-5" dirty="0">
                <a:latin typeface="Times New Roman" pitchFamily="18" charset="0"/>
                <a:cs typeface="Times New Roman" pitchFamily="18" charset="0"/>
              </a:rPr>
              <a:t>distribution </a:t>
            </a:r>
            <a:r>
              <a:rPr sz="2000" dirty="0">
                <a:latin typeface="Times New Roman" pitchFamily="18" charset="0"/>
                <a:cs typeface="Times New Roman" pitchFamily="18" charset="0"/>
              </a:rPr>
              <a:t>of  </a:t>
            </a:r>
            <a:r>
              <a:rPr sz="2000" spc="-5" dirty="0">
                <a:latin typeface="Times New Roman" pitchFamily="18" charset="0"/>
                <a:cs typeface="Times New Roman" pitchFamily="18" charset="0"/>
              </a:rPr>
              <a:t>merchandise, </a:t>
            </a:r>
            <a:r>
              <a:rPr sz="2000" dirty="0">
                <a:latin typeface="Times New Roman" pitchFamily="18" charset="0"/>
                <a:cs typeface="Times New Roman" pitchFamily="18" charset="0"/>
              </a:rPr>
              <a:t>for </a:t>
            </a:r>
            <a:r>
              <a:rPr sz="2000" spc="-5" dirty="0">
                <a:latin typeface="Times New Roman" pitchFamily="18" charset="0"/>
                <a:cs typeface="Times New Roman" pitchFamily="18" charset="0"/>
              </a:rPr>
              <a:t>consumption by </a:t>
            </a:r>
            <a:r>
              <a:rPr sz="2000" dirty="0">
                <a:latin typeface="Times New Roman" pitchFamily="18" charset="0"/>
                <a:cs typeface="Times New Roman" pitchFamily="18" charset="0"/>
              </a:rPr>
              <a:t>the </a:t>
            </a:r>
            <a:r>
              <a:rPr sz="2000" spc="-5" dirty="0">
                <a:latin typeface="Times New Roman" pitchFamily="18" charset="0"/>
                <a:cs typeface="Times New Roman" pitchFamily="18" charset="0"/>
              </a:rPr>
              <a:t>end</a:t>
            </a:r>
            <a:r>
              <a:rPr sz="2000" spc="-50" dirty="0">
                <a:latin typeface="Times New Roman" pitchFamily="18" charset="0"/>
                <a:cs typeface="Times New Roman" pitchFamily="18" charset="0"/>
              </a:rPr>
              <a:t> </a:t>
            </a:r>
            <a:r>
              <a:rPr sz="2000" spc="-5" dirty="0">
                <a:latin typeface="Times New Roman" pitchFamily="18" charset="0"/>
                <a:cs typeface="Times New Roman" pitchFamily="18" charset="0"/>
              </a:rPr>
              <a:t>consumers.</a:t>
            </a:r>
            <a:endParaRPr sz="2000" dirty="0">
              <a:latin typeface="Times New Roman" pitchFamily="18" charset="0"/>
              <a:cs typeface="Times New Roman" pitchFamily="18" charset="0"/>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3C3BA24B-ABB9-49DD-9DF8-94E1F90B5E27}"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6</a:t>
            </a:fld>
            <a:endParaRPr lang="en-IN"/>
          </a:p>
        </p:txBody>
      </p:sp>
    </p:spTree>
    <p:extLst>
      <p:ext uri="{BB962C8B-B14F-4D97-AF65-F5344CB8AC3E}">
        <p14:creationId xmlns:p14="http://schemas.microsoft.com/office/powerpoint/2010/main" val="1233904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2400" y="1143000"/>
            <a:ext cx="8550593" cy="4672433"/>
          </a:xfrm>
          <a:prstGeom prst="rect">
            <a:avLst/>
          </a:prstGeom>
        </p:spPr>
        <p:txBody>
          <a:bodyPr vert="horz" wrap="square" lIns="0" tIns="93345" rIns="0" bIns="0" rtlCol="0">
            <a:spAutoFit/>
          </a:bodyPr>
          <a:lstStyle/>
          <a:p>
            <a:pPr marL="241300" indent="-228600">
              <a:lnSpc>
                <a:spcPct val="100000"/>
              </a:lnSpc>
              <a:spcBef>
                <a:spcPts val="735"/>
              </a:spcBef>
              <a:buFont typeface="Arial"/>
              <a:buChar char="•"/>
              <a:tabLst>
                <a:tab pos="241300" algn="l"/>
              </a:tabLst>
            </a:pPr>
            <a:r>
              <a:rPr sz="2000" spc="-20" dirty="0">
                <a:latin typeface="Times New Roman" pitchFamily="18" charset="0"/>
                <a:cs typeface="Times New Roman" pitchFamily="18" charset="0"/>
              </a:rPr>
              <a:t>Any </a:t>
            </a:r>
            <a:r>
              <a:rPr sz="2000" spc="-15" dirty="0">
                <a:latin typeface="Times New Roman" pitchFamily="18" charset="0"/>
                <a:cs typeface="Times New Roman" pitchFamily="18" charset="0"/>
              </a:rPr>
              <a:t>organization </a:t>
            </a:r>
            <a:r>
              <a:rPr sz="2000" spc="-10" dirty="0">
                <a:latin typeface="Times New Roman" pitchFamily="18" charset="0"/>
                <a:cs typeface="Times New Roman" pitchFamily="18" charset="0"/>
              </a:rPr>
              <a:t>selling </a:t>
            </a:r>
            <a:r>
              <a:rPr sz="2000" spc="-15" dirty="0">
                <a:latin typeface="Times New Roman" pitchFamily="18" charset="0"/>
                <a:cs typeface="Times New Roman" pitchFamily="18" charset="0"/>
              </a:rPr>
              <a:t>to </a:t>
            </a:r>
            <a:r>
              <a:rPr sz="2000" spc="-5" dirty="0">
                <a:latin typeface="Times New Roman" pitchFamily="18" charset="0"/>
                <a:cs typeface="Times New Roman" pitchFamily="18" charset="0"/>
              </a:rPr>
              <a:t>final </a:t>
            </a:r>
            <a:r>
              <a:rPr sz="2000" spc="-10" dirty="0">
                <a:latin typeface="Times New Roman" pitchFamily="18" charset="0"/>
                <a:cs typeface="Times New Roman" pitchFamily="18" charset="0"/>
              </a:rPr>
              <a:t>consumer </a:t>
            </a:r>
            <a:r>
              <a:rPr sz="2000" spc="-5" dirty="0">
                <a:latin typeface="Times New Roman" pitchFamily="18" charset="0"/>
                <a:cs typeface="Times New Roman" pitchFamily="18" charset="0"/>
              </a:rPr>
              <a:t>is </a:t>
            </a:r>
            <a:r>
              <a:rPr sz="2000" spc="-15" dirty="0">
                <a:latin typeface="Times New Roman" pitchFamily="18" charset="0"/>
                <a:cs typeface="Times New Roman" pitchFamily="18" charset="0"/>
              </a:rPr>
              <a:t>retailing </a:t>
            </a:r>
            <a:r>
              <a:rPr sz="2000" dirty="0">
                <a:latin typeface="Times New Roman" pitchFamily="18" charset="0"/>
                <a:cs typeface="Times New Roman" pitchFamily="18" charset="0"/>
              </a:rPr>
              <a:t>, </a:t>
            </a:r>
            <a:r>
              <a:rPr sz="2000" spc="-5" dirty="0">
                <a:latin typeface="Times New Roman" pitchFamily="18" charset="0"/>
                <a:cs typeface="Times New Roman" pitchFamily="18" charset="0"/>
              </a:rPr>
              <a:t>whether </a:t>
            </a:r>
            <a:r>
              <a:rPr sz="2000" spc="-10" dirty="0">
                <a:latin typeface="Times New Roman" pitchFamily="18" charset="0"/>
                <a:cs typeface="Times New Roman" pitchFamily="18" charset="0"/>
              </a:rPr>
              <a:t>they</a:t>
            </a:r>
            <a:r>
              <a:rPr sz="2000" spc="110" dirty="0">
                <a:latin typeface="Times New Roman" pitchFamily="18" charset="0"/>
                <a:cs typeface="Times New Roman" pitchFamily="18" charset="0"/>
              </a:rPr>
              <a:t> </a:t>
            </a:r>
            <a:r>
              <a:rPr sz="2000" spc="-15" dirty="0">
                <a:latin typeface="Times New Roman" pitchFamily="18" charset="0"/>
                <a:cs typeface="Times New Roman" pitchFamily="18" charset="0"/>
              </a:rPr>
              <a:t>are:</a:t>
            </a:r>
            <a:endParaRPr sz="2000" dirty="0">
              <a:latin typeface="Times New Roman" pitchFamily="18" charset="0"/>
              <a:cs typeface="Times New Roman" pitchFamily="18" charset="0"/>
            </a:endParaRPr>
          </a:p>
          <a:p>
            <a:pPr marL="312420" indent="-300355">
              <a:lnSpc>
                <a:spcPct val="100000"/>
              </a:lnSpc>
              <a:spcBef>
                <a:spcPts val="640"/>
              </a:spcBef>
              <a:buSzPct val="96666"/>
              <a:buFont typeface="Wingdings"/>
              <a:buChar char=""/>
              <a:tabLst>
                <a:tab pos="313055" algn="l"/>
              </a:tabLst>
            </a:pPr>
            <a:r>
              <a:rPr sz="2000" dirty="0">
                <a:latin typeface="Times New Roman" pitchFamily="18" charset="0"/>
                <a:cs typeface="Times New Roman" pitchFamily="18" charset="0"/>
              </a:rPr>
              <a:t>A</a:t>
            </a:r>
            <a:r>
              <a:rPr sz="2000" spc="-10" dirty="0">
                <a:latin typeface="Times New Roman" pitchFamily="18" charset="0"/>
                <a:cs typeface="Times New Roman" pitchFamily="18" charset="0"/>
              </a:rPr>
              <a:t> Manufacturer</a:t>
            </a:r>
            <a:endParaRPr sz="2000" dirty="0">
              <a:latin typeface="Times New Roman" pitchFamily="18" charset="0"/>
              <a:cs typeface="Times New Roman" pitchFamily="18" charset="0"/>
            </a:endParaRPr>
          </a:p>
          <a:p>
            <a:pPr marL="312420" indent="-300355">
              <a:lnSpc>
                <a:spcPct val="100000"/>
              </a:lnSpc>
              <a:spcBef>
                <a:spcPts val="650"/>
              </a:spcBef>
              <a:buSzPct val="96666"/>
              <a:buFont typeface="Wingdings"/>
              <a:buChar char=""/>
              <a:tabLst>
                <a:tab pos="313055" algn="l"/>
              </a:tabLst>
            </a:pPr>
            <a:r>
              <a:rPr sz="2000" dirty="0">
                <a:latin typeface="Times New Roman" pitchFamily="18" charset="0"/>
                <a:cs typeface="Times New Roman" pitchFamily="18" charset="0"/>
              </a:rPr>
              <a:t>A</a:t>
            </a:r>
            <a:r>
              <a:rPr sz="2000" spc="-10" dirty="0">
                <a:latin typeface="Times New Roman" pitchFamily="18" charset="0"/>
                <a:cs typeface="Times New Roman" pitchFamily="18" charset="0"/>
              </a:rPr>
              <a:t> Wholesaler</a:t>
            </a:r>
            <a:endParaRPr sz="2000" dirty="0">
              <a:latin typeface="Times New Roman" pitchFamily="18" charset="0"/>
              <a:cs typeface="Times New Roman" pitchFamily="18" charset="0"/>
            </a:endParaRPr>
          </a:p>
          <a:p>
            <a:pPr marL="312420" indent="-300355">
              <a:lnSpc>
                <a:spcPct val="100000"/>
              </a:lnSpc>
              <a:spcBef>
                <a:spcPts val="635"/>
              </a:spcBef>
              <a:buSzPct val="96666"/>
              <a:buFont typeface="Wingdings"/>
              <a:buChar char=""/>
              <a:tabLst>
                <a:tab pos="313055" algn="l"/>
              </a:tabLst>
            </a:pPr>
            <a:r>
              <a:rPr sz="2000" dirty="0">
                <a:latin typeface="Times New Roman" pitchFamily="18" charset="0"/>
                <a:cs typeface="Times New Roman" pitchFamily="18" charset="0"/>
              </a:rPr>
              <a:t>A</a:t>
            </a:r>
            <a:r>
              <a:rPr sz="2000" spc="-10" dirty="0">
                <a:latin typeface="Times New Roman" pitchFamily="18" charset="0"/>
                <a:cs typeface="Times New Roman" pitchFamily="18" charset="0"/>
              </a:rPr>
              <a:t> </a:t>
            </a:r>
            <a:r>
              <a:rPr sz="2000" spc="-15" dirty="0">
                <a:latin typeface="Times New Roman" pitchFamily="18" charset="0"/>
                <a:cs typeface="Times New Roman" pitchFamily="18" charset="0"/>
              </a:rPr>
              <a:t>Retailer</a:t>
            </a:r>
            <a:endParaRPr sz="2000" dirty="0">
              <a:latin typeface="Times New Roman" pitchFamily="18" charset="0"/>
              <a:cs typeface="Times New Roman" pitchFamily="18" charset="0"/>
            </a:endParaRPr>
          </a:p>
          <a:p>
            <a:pPr marL="241300" indent="-228600">
              <a:lnSpc>
                <a:spcPct val="100000"/>
              </a:lnSpc>
              <a:spcBef>
                <a:spcPts val="640"/>
              </a:spcBef>
              <a:buFont typeface="Arial"/>
              <a:buChar char="•"/>
              <a:tabLst>
                <a:tab pos="241300" algn="l"/>
              </a:tabLst>
            </a:pPr>
            <a:r>
              <a:rPr sz="2000" dirty="0">
                <a:latin typeface="Times New Roman" pitchFamily="18" charset="0"/>
                <a:cs typeface="Times New Roman" pitchFamily="18" charset="0"/>
              </a:rPr>
              <a:t>It </a:t>
            </a:r>
            <a:r>
              <a:rPr sz="2000" spc="-5" dirty="0">
                <a:latin typeface="Times New Roman" pitchFamily="18" charset="0"/>
                <a:cs typeface="Times New Roman" pitchFamily="18" charset="0"/>
              </a:rPr>
              <a:t>does not </a:t>
            </a:r>
            <a:r>
              <a:rPr sz="2000" spc="-20" dirty="0">
                <a:latin typeface="Times New Roman" pitchFamily="18" charset="0"/>
                <a:cs typeface="Times New Roman" pitchFamily="18" charset="0"/>
              </a:rPr>
              <a:t>matter </a:t>
            </a:r>
            <a:r>
              <a:rPr sz="2000" spc="-10" dirty="0">
                <a:latin typeface="Times New Roman" pitchFamily="18" charset="0"/>
                <a:cs typeface="Times New Roman" pitchFamily="18" charset="0"/>
              </a:rPr>
              <a:t>how they </a:t>
            </a:r>
            <a:r>
              <a:rPr sz="2000" spc="-5" dirty="0">
                <a:latin typeface="Times New Roman" pitchFamily="18" charset="0"/>
                <a:cs typeface="Times New Roman" pitchFamily="18" charset="0"/>
              </a:rPr>
              <a:t>sell </a:t>
            </a:r>
            <a:r>
              <a:rPr sz="2000" dirty="0">
                <a:latin typeface="Times New Roman" pitchFamily="18" charset="0"/>
                <a:cs typeface="Times New Roman" pitchFamily="18" charset="0"/>
              </a:rPr>
              <a:t>or </a:t>
            </a:r>
            <a:r>
              <a:rPr sz="2000" spc="-5" dirty="0">
                <a:latin typeface="Times New Roman" pitchFamily="18" charset="0"/>
                <a:cs typeface="Times New Roman" pitchFamily="18" charset="0"/>
              </a:rPr>
              <a:t>serve </a:t>
            </a:r>
            <a:r>
              <a:rPr sz="2000" spc="-10" dirty="0">
                <a:latin typeface="Times New Roman" pitchFamily="18" charset="0"/>
                <a:cs typeface="Times New Roman" pitchFamily="18" charset="0"/>
              </a:rPr>
              <a:t>by</a:t>
            </a:r>
            <a:r>
              <a:rPr sz="2000" dirty="0">
                <a:latin typeface="Times New Roman" pitchFamily="18" charset="0"/>
                <a:cs typeface="Times New Roman" pitchFamily="18" charset="0"/>
              </a:rPr>
              <a:t> -</a:t>
            </a:r>
          </a:p>
          <a:p>
            <a:pPr marL="312420" indent="-300355">
              <a:lnSpc>
                <a:spcPct val="100000"/>
              </a:lnSpc>
              <a:spcBef>
                <a:spcPts val="645"/>
              </a:spcBef>
              <a:buSzPct val="96666"/>
              <a:buFont typeface="Wingdings"/>
              <a:buChar char=""/>
              <a:tabLst>
                <a:tab pos="313055" algn="l"/>
              </a:tabLst>
            </a:pPr>
            <a:r>
              <a:rPr sz="2000" spc="-25" dirty="0">
                <a:latin typeface="Times New Roman" pitchFamily="18" charset="0"/>
                <a:cs typeface="Times New Roman" pitchFamily="18" charset="0"/>
              </a:rPr>
              <a:t>Person</a:t>
            </a:r>
            <a:endParaRPr sz="2000" dirty="0">
              <a:latin typeface="Times New Roman" pitchFamily="18" charset="0"/>
              <a:cs typeface="Times New Roman" pitchFamily="18" charset="0"/>
            </a:endParaRPr>
          </a:p>
          <a:p>
            <a:pPr marL="312420" indent="-300355">
              <a:lnSpc>
                <a:spcPct val="100000"/>
              </a:lnSpc>
              <a:spcBef>
                <a:spcPts val="635"/>
              </a:spcBef>
              <a:buSzPct val="96666"/>
              <a:buFont typeface="Wingdings"/>
              <a:buChar char=""/>
              <a:tabLst>
                <a:tab pos="313055" algn="l"/>
              </a:tabLst>
            </a:pPr>
            <a:r>
              <a:rPr sz="2000" dirty="0">
                <a:latin typeface="Times New Roman" pitchFamily="18" charset="0"/>
                <a:cs typeface="Times New Roman" pitchFamily="18" charset="0"/>
              </a:rPr>
              <a:t>Mail</a:t>
            </a:r>
          </a:p>
          <a:p>
            <a:pPr marL="312420" indent="-300355">
              <a:lnSpc>
                <a:spcPct val="100000"/>
              </a:lnSpc>
              <a:spcBef>
                <a:spcPts val="640"/>
              </a:spcBef>
              <a:buSzPct val="96666"/>
              <a:buFont typeface="Wingdings"/>
              <a:buChar char=""/>
              <a:tabLst>
                <a:tab pos="313055" algn="l"/>
              </a:tabLst>
            </a:pPr>
            <a:r>
              <a:rPr sz="2000" spc="-35" dirty="0">
                <a:latin typeface="Times New Roman" pitchFamily="18" charset="0"/>
                <a:cs typeface="Times New Roman" pitchFamily="18" charset="0"/>
              </a:rPr>
              <a:t>Telephone</a:t>
            </a:r>
            <a:endParaRPr sz="2000" dirty="0">
              <a:latin typeface="Times New Roman" pitchFamily="18" charset="0"/>
              <a:cs typeface="Times New Roman" pitchFamily="18" charset="0"/>
            </a:endParaRPr>
          </a:p>
          <a:p>
            <a:pPr marL="312420" indent="-300355">
              <a:lnSpc>
                <a:spcPct val="100000"/>
              </a:lnSpc>
              <a:spcBef>
                <a:spcPts val="650"/>
              </a:spcBef>
              <a:buSzPct val="96666"/>
              <a:buFont typeface="Wingdings"/>
              <a:buChar char=""/>
              <a:tabLst>
                <a:tab pos="313055" algn="l"/>
              </a:tabLst>
            </a:pPr>
            <a:r>
              <a:rPr sz="2000" spc="-30" dirty="0">
                <a:latin typeface="Times New Roman" pitchFamily="18" charset="0"/>
                <a:cs typeface="Times New Roman" pitchFamily="18" charset="0"/>
              </a:rPr>
              <a:t>Vending </a:t>
            </a:r>
            <a:r>
              <a:rPr sz="2000" spc="-5" dirty="0">
                <a:latin typeface="Times New Roman" pitchFamily="18" charset="0"/>
                <a:cs typeface="Times New Roman" pitchFamily="18" charset="0"/>
              </a:rPr>
              <a:t>Machine</a:t>
            </a:r>
            <a:r>
              <a:rPr sz="2000" spc="10" dirty="0">
                <a:latin typeface="Times New Roman" pitchFamily="18" charset="0"/>
                <a:cs typeface="Times New Roman" pitchFamily="18" charset="0"/>
              </a:rPr>
              <a:t> </a:t>
            </a:r>
            <a:r>
              <a:rPr sz="2000" dirty="0">
                <a:latin typeface="Times New Roman" pitchFamily="18" charset="0"/>
                <a:cs typeface="Times New Roman" pitchFamily="18" charset="0"/>
              </a:rPr>
              <a:t>or</a:t>
            </a:r>
          </a:p>
          <a:p>
            <a:pPr marL="312420" indent="-300355">
              <a:lnSpc>
                <a:spcPct val="100000"/>
              </a:lnSpc>
              <a:spcBef>
                <a:spcPts val="635"/>
              </a:spcBef>
              <a:buSzPct val="96666"/>
              <a:buFont typeface="Wingdings"/>
              <a:buChar char=""/>
              <a:tabLst>
                <a:tab pos="313055" algn="l"/>
              </a:tabLst>
            </a:pPr>
            <a:r>
              <a:rPr sz="2000" spc="-15" dirty="0">
                <a:latin typeface="Times New Roman" pitchFamily="18" charset="0"/>
                <a:cs typeface="Times New Roman" pitchFamily="18" charset="0"/>
              </a:rPr>
              <a:t>Internet</a:t>
            </a:r>
            <a:endParaRPr sz="2000" dirty="0">
              <a:latin typeface="Times New Roman" pitchFamily="18" charset="0"/>
              <a:cs typeface="Times New Roman" pitchFamily="18" charset="0"/>
            </a:endParaRPr>
          </a:p>
          <a:p>
            <a:pPr marL="927100">
              <a:lnSpc>
                <a:spcPct val="100000"/>
              </a:lnSpc>
              <a:spcBef>
                <a:spcPts val="635"/>
              </a:spcBef>
            </a:pPr>
            <a:r>
              <a:rPr sz="2000" spc="5" dirty="0">
                <a:latin typeface="Times New Roman" pitchFamily="18" charset="0"/>
                <a:cs typeface="Times New Roman" pitchFamily="18" charset="0"/>
              </a:rPr>
              <a:t>Or</a:t>
            </a:r>
            <a:endParaRPr sz="2000" dirty="0">
              <a:latin typeface="Times New Roman" pitchFamily="18" charset="0"/>
              <a:cs typeface="Times New Roman" pitchFamily="18" charset="0"/>
            </a:endParaRPr>
          </a:p>
          <a:p>
            <a:pPr marL="241300" indent="-228600">
              <a:lnSpc>
                <a:spcPct val="100000"/>
              </a:lnSpc>
              <a:spcBef>
                <a:spcPts val="650"/>
              </a:spcBef>
              <a:buFont typeface="Arial"/>
              <a:buChar char="•"/>
              <a:tabLst>
                <a:tab pos="241300" algn="l"/>
              </a:tabLst>
            </a:pPr>
            <a:r>
              <a:rPr sz="2000" spc="-15" dirty="0">
                <a:latin typeface="Times New Roman" pitchFamily="18" charset="0"/>
                <a:cs typeface="Times New Roman" pitchFamily="18" charset="0"/>
              </a:rPr>
              <a:t>Where </a:t>
            </a:r>
            <a:r>
              <a:rPr sz="2000" dirty="0">
                <a:latin typeface="Times New Roman" pitchFamily="18" charset="0"/>
                <a:cs typeface="Times New Roman" pitchFamily="18" charset="0"/>
              </a:rPr>
              <a:t>these </a:t>
            </a:r>
            <a:r>
              <a:rPr sz="2000" spc="-15" dirty="0">
                <a:latin typeface="Times New Roman" pitchFamily="18" charset="0"/>
                <a:cs typeface="Times New Roman" pitchFamily="18" charset="0"/>
              </a:rPr>
              <a:t>are </a:t>
            </a:r>
            <a:r>
              <a:rPr sz="2000" spc="-5" dirty="0">
                <a:latin typeface="Times New Roman" pitchFamily="18" charset="0"/>
                <a:cs typeface="Times New Roman" pitchFamily="18" charset="0"/>
              </a:rPr>
              <a:t>sold </a:t>
            </a:r>
            <a:r>
              <a:rPr sz="2000" dirty="0">
                <a:latin typeface="Times New Roman" pitchFamily="18" charset="0"/>
                <a:cs typeface="Times New Roman" pitchFamily="18" charset="0"/>
              </a:rPr>
              <a:t>- A </a:t>
            </a:r>
            <a:r>
              <a:rPr sz="2000" spc="-20" dirty="0">
                <a:latin typeface="Times New Roman" pitchFamily="18" charset="0"/>
                <a:cs typeface="Times New Roman" pitchFamily="18" charset="0"/>
              </a:rPr>
              <a:t>store, street </a:t>
            </a:r>
            <a:r>
              <a:rPr sz="2000" dirty="0">
                <a:latin typeface="Times New Roman" pitchFamily="18" charset="0"/>
                <a:cs typeface="Times New Roman" pitchFamily="18" charset="0"/>
              </a:rPr>
              <a:t>or </a:t>
            </a:r>
            <a:r>
              <a:rPr sz="2000" spc="-15" dirty="0">
                <a:latin typeface="Times New Roman" pitchFamily="18" charset="0"/>
                <a:cs typeface="Times New Roman" pitchFamily="18" charset="0"/>
              </a:rPr>
              <a:t>Consumer’s</a:t>
            </a:r>
            <a:r>
              <a:rPr sz="2000" spc="35" dirty="0">
                <a:latin typeface="Times New Roman" pitchFamily="18" charset="0"/>
                <a:cs typeface="Times New Roman" pitchFamily="18" charset="0"/>
              </a:rPr>
              <a:t> </a:t>
            </a:r>
            <a:r>
              <a:rPr sz="2000" spc="-5" dirty="0">
                <a:latin typeface="Times New Roman" pitchFamily="18" charset="0"/>
                <a:cs typeface="Times New Roman" pitchFamily="18" charset="0"/>
              </a:rPr>
              <a:t>House</a:t>
            </a:r>
            <a:endParaRPr sz="2000" dirty="0">
              <a:latin typeface="Times New Roman" pitchFamily="18" charset="0"/>
              <a:cs typeface="Times New Roman" pitchFamily="18" charset="0"/>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7748508A-7CEF-4ABA-947F-6736C92C00CD}"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7</a:t>
            </a:fld>
            <a:endParaRPr lang="en-IN"/>
          </a:p>
        </p:txBody>
      </p:sp>
    </p:spTree>
    <p:extLst>
      <p:ext uri="{BB962C8B-B14F-4D97-AF65-F5344CB8AC3E}">
        <p14:creationId xmlns:p14="http://schemas.microsoft.com/office/powerpoint/2010/main" val="250925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345" y="1676400"/>
            <a:ext cx="9027795" cy="3459922"/>
          </a:xfrm>
          <a:prstGeom prst="rect">
            <a:avLst/>
          </a:prstGeom>
        </p:spPr>
        <p:txBody>
          <a:bodyPr vert="horz" wrap="square" lIns="0" tIns="12700" rIns="0" bIns="0" rtlCol="0">
            <a:spAutoFit/>
          </a:bodyPr>
          <a:lstStyle/>
          <a:p>
            <a:pPr marL="241300" marR="5715" indent="-228600" algn="just">
              <a:lnSpc>
                <a:spcPct val="100000"/>
              </a:lnSpc>
              <a:spcBef>
                <a:spcPts val="100"/>
              </a:spcBef>
              <a:buFont typeface="Arial"/>
              <a:buChar char="•"/>
              <a:tabLst>
                <a:tab pos="241300" algn="l"/>
              </a:tabLst>
            </a:pPr>
            <a:r>
              <a:rPr sz="2800" b="1" spc="-20" dirty="0">
                <a:latin typeface="Times New Roman" pitchFamily="18" charset="0"/>
                <a:cs typeface="Times New Roman" pitchFamily="18" charset="0"/>
              </a:rPr>
              <a:t>Retail </a:t>
            </a:r>
            <a:r>
              <a:rPr sz="2800" b="1" spc="-10" dirty="0">
                <a:latin typeface="Times New Roman" pitchFamily="18" charset="0"/>
                <a:cs typeface="Times New Roman" pitchFamily="18" charset="0"/>
              </a:rPr>
              <a:t>Management </a:t>
            </a:r>
            <a:r>
              <a:rPr sz="2800" spc="-5" dirty="0">
                <a:latin typeface="Times New Roman" pitchFamily="18" charset="0"/>
                <a:cs typeface="Times New Roman" pitchFamily="18" charset="0"/>
              </a:rPr>
              <a:t>is </a:t>
            </a:r>
            <a:r>
              <a:rPr sz="2800" dirty="0">
                <a:latin typeface="Times New Roman" pitchFamily="18" charset="0"/>
                <a:cs typeface="Times New Roman" pitchFamily="18" charset="0"/>
              </a:rPr>
              <a:t>a </a:t>
            </a:r>
            <a:r>
              <a:rPr sz="2800" spc="-15" dirty="0">
                <a:latin typeface="Times New Roman" pitchFamily="18" charset="0"/>
                <a:cs typeface="Times New Roman" pitchFamily="18" charset="0"/>
              </a:rPr>
              <a:t>process </a:t>
            </a:r>
            <a:r>
              <a:rPr sz="2800" dirty="0">
                <a:latin typeface="Times New Roman" pitchFamily="18" charset="0"/>
                <a:cs typeface="Times New Roman" pitchFamily="18" charset="0"/>
              </a:rPr>
              <a:t>of </a:t>
            </a:r>
            <a:r>
              <a:rPr sz="2800" spc="-10" dirty="0">
                <a:latin typeface="Times New Roman" pitchFamily="18" charset="0"/>
                <a:cs typeface="Times New Roman" pitchFamily="18" charset="0"/>
              </a:rPr>
              <a:t>promoting </a:t>
            </a:r>
            <a:r>
              <a:rPr sz="2800" spc="-15" dirty="0">
                <a:latin typeface="Times New Roman" pitchFamily="18" charset="0"/>
                <a:cs typeface="Times New Roman" pitchFamily="18" charset="0"/>
              </a:rPr>
              <a:t>greater </a:t>
            </a:r>
            <a:r>
              <a:rPr sz="2800" spc="-5" dirty="0">
                <a:latin typeface="Times New Roman" pitchFamily="18" charset="0"/>
                <a:cs typeface="Times New Roman" pitchFamily="18" charset="0"/>
              </a:rPr>
              <a:t>sales </a:t>
            </a:r>
            <a:r>
              <a:rPr sz="2800" dirty="0">
                <a:latin typeface="Times New Roman" pitchFamily="18" charset="0"/>
                <a:cs typeface="Times New Roman" pitchFamily="18" charset="0"/>
              </a:rPr>
              <a:t>and </a:t>
            </a:r>
            <a:r>
              <a:rPr sz="2800" spc="-15" dirty="0">
                <a:latin typeface="Times New Roman" pitchFamily="18" charset="0"/>
                <a:cs typeface="Times New Roman" pitchFamily="18" charset="0"/>
              </a:rPr>
              <a:t>customer </a:t>
            </a:r>
            <a:r>
              <a:rPr sz="2800" spc="645" dirty="0">
                <a:latin typeface="Times New Roman" pitchFamily="18" charset="0"/>
                <a:cs typeface="Times New Roman" pitchFamily="18" charset="0"/>
              </a:rPr>
              <a:t> </a:t>
            </a:r>
            <a:r>
              <a:rPr sz="2800" spc="-15" dirty="0">
                <a:latin typeface="Times New Roman" pitchFamily="18" charset="0"/>
                <a:cs typeface="Times New Roman" pitchFamily="18" charset="0"/>
              </a:rPr>
              <a:t>satisfaction </a:t>
            </a:r>
            <a:r>
              <a:rPr sz="2800" spc="-10" dirty="0">
                <a:latin typeface="Times New Roman" pitchFamily="18" charset="0"/>
                <a:cs typeface="Times New Roman" pitchFamily="18" charset="0"/>
              </a:rPr>
              <a:t>by </a:t>
            </a:r>
            <a:r>
              <a:rPr sz="2800" spc="-15" dirty="0">
                <a:latin typeface="Times New Roman" pitchFamily="18" charset="0"/>
                <a:cs typeface="Times New Roman" pitchFamily="18" charset="0"/>
              </a:rPr>
              <a:t>gaining </a:t>
            </a:r>
            <a:r>
              <a:rPr sz="2800" dirty="0">
                <a:latin typeface="Times New Roman" pitchFamily="18" charset="0"/>
                <a:cs typeface="Times New Roman" pitchFamily="18" charset="0"/>
              </a:rPr>
              <a:t>a </a:t>
            </a:r>
            <a:r>
              <a:rPr sz="2800" spc="-25" dirty="0">
                <a:latin typeface="Times New Roman" pitchFamily="18" charset="0"/>
                <a:cs typeface="Times New Roman" pitchFamily="18" charset="0"/>
              </a:rPr>
              <a:t>better </a:t>
            </a:r>
            <a:r>
              <a:rPr sz="2800" spc="-15" dirty="0">
                <a:latin typeface="Times New Roman" pitchFamily="18" charset="0"/>
                <a:cs typeface="Times New Roman" pitchFamily="18" charset="0"/>
              </a:rPr>
              <a:t>understanding </a:t>
            </a:r>
            <a:r>
              <a:rPr sz="2800" dirty="0">
                <a:latin typeface="Times New Roman" pitchFamily="18" charset="0"/>
                <a:cs typeface="Times New Roman" pitchFamily="18" charset="0"/>
              </a:rPr>
              <a:t>of the </a:t>
            </a:r>
            <a:r>
              <a:rPr sz="2800" spc="-15" dirty="0">
                <a:latin typeface="Times New Roman" pitchFamily="18" charset="0"/>
                <a:cs typeface="Times New Roman" pitchFamily="18" charset="0"/>
              </a:rPr>
              <a:t>consumers </a:t>
            </a:r>
            <a:r>
              <a:rPr sz="2800" dirty="0">
                <a:latin typeface="Times New Roman" pitchFamily="18" charset="0"/>
                <a:cs typeface="Times New Roman" pitchFamily="18" charset="0"/>
              </a:rPr>
              <a:t>of </a:t>
            </a:r>
            <a:r>
              <a:rPr sz="2800" spc="-10" dirty="0">
                <a:latin typeface="Times New Roman" pitchFamily="18" charset="0"/>
                <a:cs typeface="Times New Roman" pitchFamily="18" charset="0"/>
              </a:rPr>
              <a:t>goods  </a:t>
            </a:r>
            <a:r>
              <a:rPr sz="2800" dirty="0">
                <a:latin typeface="Times New Roman" pitchFamily="18" charset="0"/>
                <a:cs typeface="Times New Roman" pitchFamily="18" charset="0"/>
              </a:rPr>
              <a:t>and services </a:t>
            </a:r>
            <a:r>
              <a:rPr sz="2800" spc="-15" dirty="0">
                <a:latin typeface="Times New Roman" pitchFamily="18" charset="0"/>
                <a:cs typeface="Times New Roman" pitchFamily="18" charset="0"/>
              </a:rPr>
              <a:t>produced </a:t>
            </a:r>
            <a:r>
              <a:rPr sz="2800" spc="-10" dirty="0">
                <a:latin typeface="Times New Roman" pitchFamily="18" charset="0"/>
                <a:cs typeface="Times New Roman" pitchFamily="18" charset="0"/>
              </a:rPr>
              <a:t>by </a:t>
            </a:r>
            <a:r>
              <a:rPr sz="2800" dirty="0">
                <a:latin typeface="Times New Roman" pitchFamily="18" charset="0"/>
                <a:cs typeface="Times New Roman" pitchFamily="18" charset="0"/>
              </a:rPr>
              <a:t>a</a:t>
            </a:r>
            <a:r>
              <a:rPr sz="2800" spc="-5" dirty="0">
                <a:latin typeface="Times New Roman" pitchFamily="18" charset="0"/>
                <a:cs typeface="Times New Roman" pitchFamily="18" charset="0"/>
              </a:rPr>
              <a:t> </a:t>
            </a:r>
            <a:r>
              <a:rPr sz="2800" spc="-40" dirty="0">
                <a:latin typeface="Times New Roman" pitchFamily="18" charset="0"/>
                <a:cs typeface="Times New Roman" pitchFamily="18" charset="0"/>
              </a:rPr>
              <a:t>company.</a:t>
            </a:r>
            <a:endParaRPr sz="2800" dirty="0">
              <a:latin typeface="Times New Roman" pitchFamily="18" charset="0"/>
              <a:cs typeface="Times New Roman" pitchFamily="18" charset="0"/>
            </a:endParaRPr>
          </a:p>
          <a:p>
            <a:pPr marL="241300" marR="6350" indent="-228600" algn="just">
              <a:lnSpc>
                <a:spcPct val="100000"/>
              </a:lnSpc>
              <a:buFont typeface="Arial"/>
              <a:buChar char="•"/>
              <a:tabLst>
                <a:tab pos="241300" algn="l"/>
              </a:tabLst>
            </a:pPr>
            <a:r>
              <a:rPr sz="2800" dirty="0">
                <a:latin typeface="Times New Roman" pitchFamily="18" charset="0"/>
                <a:cs typeface="Times New Roman" pitchFamily="18" charset="0"/>
              </a:rPr>
              <a:t>It </a:t>
            </a:r>
            <a:r>
              <a:rPr sz="2800" spc="-5" dirty="0">
                <a:latin typeface="Times New Roman" pitchFamily="18" charset="0"/>
                <a:cs typeface="Times New Roman" pitchFamily="18" charset="0"/>
              </a:rPr>
              <a:t>includes </a:t>
            </a:r>
            <a:r>
              <a:rPr sz="2800" dirty="0">
                <a:latin typeface="Times New Roman" pitchFamily="18" charset="0"/>
                <a:cs typeface="Times New Roman" pitchFamily="18" charset="0"/>
              </a:rPr>
              <a:t>all the </a:t>
            </a:r>
            <a:r>
              <a:rPr sz="2800" spc="-20" dirty="0">
                <a:latin typeface="Times New Roman" pitchFamily="18" charset="0"/>
                <a:cs typeface="Times New Roman" pitchFamily="18" charset="0"/>
              </a:rPr>
              <a:t>steps </a:t>
            </a:r>
            <a:r>
              <a:rPr sz="2800" spc="-15" dirty="0">
                <a:latin typeface="Times New Roman" pitchFamily="18" charset="0"/>
                <a:cs typeface="Times New Roman" pitchFamily="18" charset="0"/>
              </a:rPr>
              <a:t>required to </a:t>
            </a:r>
            <a:r>
              <a:rPr sz="2800" spc="-10" dirty="0">
                <a:latin typeface="Times New Roman" pitchFamily="18" charset="0"/>
                <a:cs typeface="Times New Roman" pitchFamily="18" charset="0"/>
              </a:rPr>
              <a:t>bring </a:t>
            </a:r>
            <a:r>
              <a:rPr sz="2800" dirty="0">
                <a:latin typeface="Times New Roman" pitchFamily="18" charset="0"/>
                <a:cs typeface="Times New Roman" pitchFamily="18" charset="0"/>
              </a:rPr>
              <a:t>the </a:t>
            </a:r>
            <a:r>
              <a:rPr sz="2800" spc="-20" dirty="0">
                <a:latin typeface="Times New Roman" pitchFamily="18" charset="0"/>
                <a:cs typeface="Times New Roman" pitchFamily="18" charset="0"/>
              </a:rPr>
              <a:t>customers </a:t>
            </a:r>
            <a:r>
              <a:rPr sz="2800" spc="-15" dirty="0">
                <a:latin typeface="Times New Roman" pitchFamily="18" charset="0"/>
                <a:cs typeface="Times New Roman" pitchFamily="18" charset="0"/>
              </a:rPr>
              <a:t>into </a:t>
            </a:r>
            <a:r>
              <a:rPr sz="2800" dirty="0">
                <a:latin typeface="Times New Roman" pitchFamily="18" charset="0"/>
                <a:cs typeface="Times New Roman" pitchFamily="18" charset="0"/>
              </a:rPr>
              <a:t>the </a:t>
            </a:r>
            <a:r>
              <a:rPr sz="2800" spc="-25" dirty="0">
                <a:latin typeface="Times New Roman" pitchFamily="18" charset="0"/>
                <a:cs typeface="Times New Roman" pitchFamily="18" charset="0"/>
              </a:rPr>
              <a:t>store </a:t>
            </a:r>
            <a:r>
              <a:rPr sz="2800" dirty="0">
                <a:latin typeface="Times New Roman" pitchFamily="18" charset="0"/>
                <a:cs typeface="Times New Roman" pitchFamily="18" charset="0"/>
              </a:rPr>
              <a:t>and  </a:t>
            </a:r>
            <a:r>
              <a:rPr sz="2800" spc="-10" dirty="0">
                <a:latin typeface="Times New Roman" pitchFamily="18" charset="0"/>
                <a:cs typeface="Times New Roman" pitchFamily="18" charset="0"/>
              </a:rPr>
              <a:t>fulfill </a:t>
            </a:r>
            <a:r>
              <a:rPr sz="2800" spc="-5" dirty="0">
                <a:latin typeface="Times New Roman" pitchFamily="18" charset="0"/>
                <a:cs typeface="Times New Roman" pitchFamily="18" charset="0"/>
              </a:rPr>
              <a:t>their </a:t>
            </a:r>
            <a:r>
              <a:rPr sz="2800" spc="-10" dirty="0">
                <a:latin typeface="Times New Roman" pitchFamily="18" charset="0"/>
                <a:cs typeface="Times New Roman" pitchFamily="18" charset="0"/>
              </a:rPr>
              <a:t>buying</a:t>
            </a:r>
            <a:r>
              <a:rPr sz="2800" spc="20" dirty="0">
                <a:latin typeface="Times New Roman" pitchFamily="18" charset="0"/>
                <a:cs typeface="Times New Roman" pitchFamily="18" charset="0"/>
              </a:rPr>
              <a:t> </a:t>
            </a:r>
            <a:r>
              <a:rPr sz="2800" spc="-10" dirty="0">
                <a:latin typeface="Times New Roman" pitchFamily="18" charset="0"/>
                <a:cs typeface="Times New Roman" pitchFamily="18" charset="0"/>
              </a:rPr>
              <a:t>needs</a:t>
            </a:r>
            <a:endParaRPr sz="2800" dirty="0">
              <a:latin typeface="Times New Roman" pitchFamily="18" charset="0"/>
              <a:cs typeface="Times New Roman" pitchFamily="18" charset="0"/>
            </a:endParaRPr>
          </a:p>
          <a:p>
            <a:pPr marL="241300" marR="5080" indent="-228600" algn="just">
              <a:lnSpc>
                <a:spcPct val="100000"/>
              </a:lnSpc>
              <a:spcBef>
                <a:spcPts val="5"/>
              </a:spcBef>
              <a:buFont typeface="Arial"/>
              <a:buChar char="•"/>
              <a:tabLst>
                <a:tab pos="241300" algn="l"/>
              </a:tabLst>
            </a:pPr>
            <a:r>
              <a:rPr sz="2800" dirty="0">
                <a:latin typeface="Times New Roman" pitchFamily="18" charset="0"/>
                <a:cs typeface="Times New Roman" pitchFamily="18" charset="0"/>
              </a:rPr>
              <a:t>It </a:t>
            </a:r>
            <a:r>
              <a:rPr sz="2800" spc="-5" dirty="0">
                <a:latin typeface="Times New Roman" pitchFamily="18" charset="0"/>
                <a:cs typeface="Times New Roman" pitchFamily="18" charset="0"/>
              </a:rPr>
              <a:t>is </a:t>
            </a:r>
            <a:r>
              <a:rPr sz="2800" dirty="0">
                <a:latin typeface="Times New Roman" pitchFamily="18" charset="0"/>
                <a:cs typeface="Times New Roman" pitchFamily="18" charset="0"/>
              </a:rPr>
              <a:t>an </a:t>
            </a:r>
            <a:r>
              <a:rPr sz="2800" spc="-5" dirty="0">
                <a:latin typeface="Times New Roman" pitchFamily="18" charset="0"/>
                <a:cs typeface="Times New Roman" pitchFamily="18" charset="0"/>
              </a:rPr>
              <a:t>art </a:t>
            </a:r>
            <a:r>
              <a:rPr sz="2800" dirty="0">
                <a:latin typeface="Times New Roman" pitchFamily="18" charset="0"/>
                <a:cs typeface="Times New Roman" pitchFamily="18" charset="0"/>
              </a:rPr>
              <a:t>as </a:t>
            </a:r>
            <a:r>
              <a:rPr sz="2800" spc="-10" dirty="0">
                <a:latin typeface="Times New Roman" pitchFamily="18" charset="0"/>
                <a:cs typeface="Times New Roman" pitchFamily="18" charset="0"/>
              </a:rPr>
              <a:t>it </a:t>
            </a:r>
            <a:r>
              <a:rPr sz="2800" spc="-15" dirty="0">
                <a:latin typeface="Times New Roman" pitchFamily="18" charset="0"/>
                <a:cs typeface="Times New Roman" pitchFamily="18" charset="0"/>
              </a:rPr>
              <a:t>requires </a:t>
            </a:r>
            <a:r>
              <a:rPr sz="2800" dirty="0">
                <a:latin typeface="Times New Roman" pitchFamily="18" charset="0"/>
                <a:cs typeface="Times New Roman" pitchFamily="18" charset="0"/>
              </a:rPr>
              <a:t>a </a:t>
            </a:r>
            <a:r>
              <a:rPr sz="2800" spc="-10" dirty="0">
                <a:latin typeface="Times New Roman" pitchFamily="18" charset="0"/>
                <a:cs typeface="Times New Roman" pitchFamily="18" charset="0"/>
              </a:rPr>
              <a:t>number </a:t>
            </a:r>
            <a:r>
              <a:rPr sz="2800" dirty="0">
                <a:latin typeface="Times New Roman" pitchFamily="18" charset="0"/>
                <a:cs typeface="Times New Roman" pitchFamily="18" charset="0"/>
              </a:rPr>
              <a:t>of </a:t>
            </a:r>
            <a:r>
              <a:rPr sz="2800" spc="-10" dirty="0">
                <a:latin typeface="Times New Roman" pitchFamily="18" charset="0"/>
                <a:cs typeface="Times New Roman" pitchFamily="18" charset="0"/>
              </a:rPr>
              <a:t>management tools </a:t>
            </a:r>
            <a:r>
              <a:rPr sz="2800" spc="-25" dirty="0">
                <a:latin typeface="Times New Roman" pitchFamily="18" charset="0"/>
                <a:cs typeface="Times New Roman" pitchFamily="18" charset="0"/>
              </a:rPr>
              <a:t>for </a:t>
            </a:r>
            <a:r>
              <a:rPr sz="2800" dirty="0">
                <a:latin typeface="Times New Roman" pitchFamily="18" charset="0"/>
                <a:cs typeface="Times New Roman" pitchFamily="18" charset="0"/>
              </a:rPr>
              <a:t>a </a:t>
            </a:r>
            <a:r>
              <a:rPr sz="2800" spc="-15" dirty="0">
                <a:latin typeface="Times New Roman" pitchFamily="18" charset="0"/>
                <a:cs typeface="Times New Roman" pitchFamily="18" charset="0"/>
              </a:rPr>
              <a:t>complete </a:t>
            </a:r>
            <a:r>
              <a:rPr sz="2800" spc="-5" dirty="0">
                <a:latin typeface="Times New Roman" pitchFamily="18" charset="0"/>
                <a:cs typeface="Times New Roman" pitchFamily="18" charset="0"/>
              </a:rPr>
              <a:t>end  user </a:t>
            </a:r>
            <a:r>
              <a:rPr sz="2800" spc="-10" dirty="0">
                <a:latin typeface="Times New Roman" pitchFamily="18" charset="0"/>
                <a:cs typeface="Times New Roman" pitchFamily="18" charset="0"/>
              </a:rPr>
              <a:t>satisfaction.</a:t>
            </a:r>
            <a:endParaRPr sz="2800" dirty="0">
              <a:latin typeface="Times New Roman" pitchFamily="18" charset="0"/>
              <a:cs typeface="Times New Roman" pitchFamily="18" charset="0"/>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0CB6E431-CDDB-497B-9CC3-2365FAFE366B}"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8</a:t>
            </a:fld>
            <a:endParaRPr lang="en-IN"/>
          </a:p>
        </p:txBody>
      </p:sp>
    </p:spTree>
    <p:extLst>
      <p:ext uri="{BB962C8B-B14F-4D97-AF65-F5344CB8AC3E}">
        <p14:creationId xmlns:p14="http://schemas.microsoft.com/office/powerpoint/2010/main" val="2479887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195833"/>
            <a:ext cx="5675630" cy="513715"/>
          </a:xfrm>
          <a:prstGeom prst="rect">
            <a:avLst/>
          </a:prstGeom>
        </p:spPr>
        <p:txBody>
          <a:bodyPr vert="horz" wrap="square" lIns="0" tIns="12700" rIns="0" bIns="0" rtlCol="0">
            <a:spAutoFit/>
          </a:bodyPr>
          <a:lstStyle/>
          <a:p>
            <a:pPr marL="12700">
              <a:lnSpc>
                <a:spcPct val="100000"/>
              </a:lnSpc>
              <a:spcBef>
                <a:spcPts val="100"/>
              </a:spcBef>
            </a:pPr>
            <a:r>
              <a:rPr sz="3200" spc="-5" dirty="0"/>
              <a:t>Retail </a:t>
            </a:r>
            <a:r>
              <a:rPr sz="3200" dirty="0"/>
              <a:t>Functions </a:t>
            </a:r>
            <a:r>
              <a:rPr sz="3200" spc="-5" dirty="0"/>
              <a:t>in</a:t>
            </a:r>
            <a:r>
              <a:rPr sz="3200" spc="-40" dirty="0"/>
              <a:t> </a:t>
            </a:r>
            <a:r>
              <a:rPr sz="3200" spc="-5" dirty="0"/>
              <a:t>Distribution</a:t>
            </a:r>
            <a:endParaRPr sz="3200"/>
          </a:p>
        </p:txBody>
      </p:sp>
      <p:sp>
        <p:nvSpPr>
          <p:cNvPr id="3" name="object 3"/>
          <p:cNvSpPr txBox="1"/>
          <p:nvPr/>
        </p:nvSpPr>
        <p:spPr>
          <a:xfrm>
            <a:off x="2813430" y="2586990"/>
            <a:ext cx="352044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rebuchet MS"/>
                <a:cs typeface="Trebuchet MS"/>
              </a:rPr>
              <a:t>A </a:t>
            </a:r>
            <a:r>
              <a:rPr sz="1800" b="1" spc="-20" dirty="0">
                <a:latin typeface="Trebuchet MS"/>
                <a:cs typeface="Trebuchet MS"/>
              </a:rPr>
              <a:t>Typical </a:t>
            </a:r>
            <a:r>
              <a:rPr sz="1800" b="1" dirty="0">
                <a:latin typeface="Trebuchet MS"/>
                <a:cs typeface="Trebuchet MS"/>
              </a:rPr>
              <a:t>Channel of</a:t>
            </a:r>
            <a:r>
              <a:rPr sz="1800" b="1" spc="-210" dirty="0">
                <a:latin typeface="Trebuchet MS"/>
                <a:cs typeface="Trebuchet MS"/>
              </a:rPr>
              <a:t> </a:t>
            </a:r>
            <a:r>
              <a:rPr sz="1800" b="1" spc="-5" dirty="0">
                <a:latin typeface="Trebuchet MS"/>
                <a:cs typeface="Trebuchet MS"/>
              </a:rPr>
              <a:t>Distribution</a:t>
            </a:r>
            <a:endParaRPr sz="1800">
              <a:latin typeface="Trebuchet MS"/>
              <a:cs typeface="Trebuchet MS"/>
            </a:endParaRPr>
          </a:p>
        </p:txBody>
      </p:sp>
      <p:sp>
        <p:nvSpPr>
          <p:cNvPr id="4" name="object 4"/>
          <p:cNvSpPr/>
          <p:nvPr/>
        </p:nvSpPr>
        <p:spPr>
          <a:xfrm>
            <a:off x="247650" y="1200150"/>
            <a:ext cx="1714500" cy="1066800"/>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453339" y="1549653"/>
            <a:ext cx="1308735" cy="259045"/>
          </a:xfrm>
          <a:prstGeom prst="rect">
            <a:avLst/>
          </a:prstGeom>
        </p:spPr>
        <p:txBody>
          <a:bodyPr vert="horz" wrap="square" lIns="0" tIns="12700" rIns="0" bIns="0" rtlCol="0">
            <a:spAutoFit/>
          </a:bodyPr>
          <a:lstStyle/>
          <a:p>
            <a:pPr marL="12700">
              <a:lnSpc>
                <a:spcPct val="100000"/>
              </a:lnSpc>
              <a:spcBef>
                <a:spcPts val="100"/>
              </a:spcBef>
            </a:pPr>
            <a:r>
              <a:rPr sz="1600" spc="-10" dirty="0">
                <a:solidFill>
                  <a:srgbClr val="FFFFFF"/>
                </a:solidFill>
                <a:latin typeface="Carlito"/>
                <a:cs typeface="Carlito"/>
              </a:rPr>
              <a:t>Manufacturer</a:t>
            </a:r>
            <a:endParaRPr sz="1600" dirty="0">
              <a:latin typeface="Carlito"/>
              <a:cs typeface="Carlito"/>
            </a:endParaRPr>
          </a:p>
        </p:txBody>
      </p:sp>
      <p:sp>
        <p:nvSpPr>
          <p:cNvPr id="6" name="object 6"/>
          <p:cNvSpPr/>
          <p:nvPr/>
        </p:nvSpPr>
        <p:spPr>
          <a:xfrm>
            <a:off x="2524125" y="1200150"/>
            <a:ext cx="1943100" cy="1066800"/>
          </a:xfrm>
          <a:prstGeom prst="rect">
            <a:avLst/>
          </a:prstGeom>
          <a:blipFill>
            <a:blip r:embed="rId3" cstate="print"/>
            <a:stretch>
              <a:fillRect/>
            </a:stretch>
          </a:blipFill>
        </p:spPr>
        <p:txBody>
          <a:bodyPr wrap="square" lIns="0" tIns="0" rIns="0" bIns="0" rtlCol="0"/>
          <a:lstStyle/>
          <a:p>
            <a:endParaRPr/>
          </a:p>
        </p:txBody>
      </p:sp>
      <p:sp>
        <p:nvSpPr>
          <p:cNvPr id="7" name="object 7"/>
          <p:cNvSpPr txBox="1"/>
          <p:nvPr/>
        </p:nvSpPr>
        <p:spPr>
          <a:xfrm>
            <a:off x="2961258" y="1549653"/>
            <a:ext cx="1079500" cy="259045"/>
          </a:xfrm>
          <a:prstGeom prst="rect">
            <a:avLst/>
          </a:prstGeom>
        </p:spPr>
        <p:txBody>
          <a:bodyPr vert="horz" wrap="square" lIns="0" tIns="12700" rIns="0" bIns="0" rtlCol="0">
            <a:spAutoFit/>
          </a:bodyPr>
          <a:lstStyle/>
          <a:p>
            <a:pPr marL="12700">
              <a:lnSpc>
                <a:spcPct val="100000"/>
              </a:lnSpc>
              <a:spcBef>
                <a:spcPts val="100"/>
              </a:spcBef>
            </a:pPr>
            <a:r>
              <a:rPr sz="1600" spc="-5" dirty="0">
                <a:solidFill>
                  <a:srgbClr val="FFFFFF"/>
                </a:solidFill>
                <a:latin typeface="Carlito"/>
                <a:cs typeface="Carlito"/>
              </a:rPr>
              <a:t>Wholesaler</a:t>
            </a:r>
            <a:endParaRPr sz="1600">
              <a:latin typeface="Carlito"/>
              <a:cs typeface="Carlito"/>
            </a:endParaRPr>
          </a:p>
        </p:txBody>
      </p:sp>
      <p:sp>
        <p:nvSpPr>
          <p:cNvPr id="8" name="object 8"/>
          <p:cNvSpPr/>
          <p:nvPr/>
        </p:nvSpPr>
        <p:spPr>
          <a:xfrm>
            <a:off x="4819650" y="1133475"/>
            <a:ext cx="1924050" cy="1143000"/>
          </a:xfrm>
          <a:prstGeom prst="rect">
            <a:avLst/>
          </a:prstGeom>
          <a:blipFill>
            <a:blip r:embed="rId4" cstate="print"/>
            <a:stretch>
              <a:fillRect/>
            </a:stretch>
          </a:blipFill>
        </p:spPr>
        <p:txBody>
          <a:bodyPr wrap="square" lIns="0" tIns="0" rIns="0" bIns="0" rtlCol="0"/>
          <a:lstStyle/>
          <a:p>
            <a:endParaRPr/>
          </a:p>
        </p:txBody>
      </p:sp>
      <p:sp>
        <p:nvSpPr>
          <p:cNvPr id="9" name="object 9"/>
          <p:cNvSpPr txBox="1"/>
          <p:nvPr/>
        </p:nvSpPr>
        <p:spPr>
          <a:xfrm>
            <a:off x="5418835" y="1781936"/>
            <a:ext cx="737235" cy="259045"/>
          </a:xfrm>
          <a:prstGeom prst="rect">
            <a:avLst/>
          </a:prstGeom>
        </p:spPr>
        <p:txBody>
          <a:bodyPr vert="horz" wrap="square" lIns="0" tIns="12700" rIns="0" bIns="0" rtlCol="0">
            <a:spAutoFit/>
          </a:bodyPr>
          <a:lstStyle/>
          <a:p>
            <a:pPr marL="12700">
              <a:lnSpc>
                <a:spcPct val="100000"/>
              </a:lnSpc>
              <a:spcBef>
                <a:spcPts val="100"/>
              </a:spcBef>
            </a:pPr>
            <a:r>
              <a:rPr sz="1600" spc="-45" dirty="0">
                <a:solidFill>
                  <a:srgbClr val="FFFFFF"/>
                </a:solidFill>
                <a:latin typeface="Carlito"/>
                <a:cs typeface="Carlito"/>
              </a:rPr>
              <a:t>R</a:t>
            </a:r>
            <a:r>
              <a:rPr sz="1600" spc="-10" dirty="0">
                <a:solidFill>
                  <a:srgbClr val="FFFFFF"/>
                </a:solidFill>
                <a:latin typeface="Carlito"/>
                <a:cs typeface="Carlito"/>
              </a:rPr>
              <a:t>e</a:t>
            </a:r>
            <a:r>
              <a:rPr sz="1600" spc="-30" dirty="0">
                <a:solidFill>
                  <a:srgbClr val="FFFFFF"/>
                </a:solidFill>
                <a:latin typeface="Carlito"/>
                <a:cs typeface="Carlito"/>
              </a:rPr>
              <a:t>t</a:t>
            </a:r>
            <a:r>
              <a:rPr sz="1600" dirty="0">
                <a:solidFill>
                  <a:srgbClr val="FFFFFF"/>
                </a:solidFill>
                <a:latin typeface="Carlito"/>
                <a:cs typeface="Carlito"/>
              </a:rPr>
              <a:t>ai</a:t>
            </a:r>
            <a:r>
              <a:rPr sz="1600" spc="-15" dirty="0">
                <a:solidFill>
                  <a:srgbClr val="FFFFFF"/>
                </a:solidFill>
                <a:latin typeface="Carlito"/>
                <a:cs typeface="Carlito"/>
              </a:rPr>
              <a:t>l</a:t>
            </a:r>
            <a:r>
              <a:rPr sz="1600" dirty="0">
                <a:solidFill>
                  <a:srgbClr val="FFFFFF"/>
                </a:solidFill>
                <a:latin typeface="Carlito"/>
                <a:cs typeface="Carlito"/>
              </a:rPr>
              <a:t>er</a:t>
            </a:r>
            <a:endParaRPr sz="1600">
              <a:latin typeface="Carlito"/>
              <a:cs typeface="Carlito"/>
            </a:endParaRPr>
          </a:p>
        </p:txBody>
      </p:sp>
      <p:sp>
        <p:nvSpPr>
          <p:cNvPr id="10" name="object 10"/>
          <p:cNvSpPr/>
          <p:nvPr/>
        </p:nvSpPr>
        <p:spPr>
          <a:xfrm>
            <a:off x="7219950" y="809625"/>
            <a:ext cx="1695450" cy="1704975"/>
          </a:xfrm>
          <a:prstGeom prst="rect">
            <a:avLst/>
          </a:prstGeom>
          <a:blipFill>
            <a:blip r:embed="rId5" cstate="print"/>
            <a:stretch>
              <a:fillRect/>
            </a:stretch>
          </a:blipFill>
        </p:spPr>
        <p:txBody>
          <a:bodyPr wrap="square" lIns="0" tIns="0" rIns="0" bIns="0" rtlCol="0"/>
          <a:lstStyle/>
          <a:p>
            <a:endParaRPr/>
          </a:p>
        </p:txBody>
      </p:sp>
      <p:sp>
        <p:nvSpPr>
          <p:cNvPr id="11" name="object 11"/>
          <p:cNvSpPr txBox="1"/>
          <p:nvPr/>
        </p:nvSpPr>
        <p:spPr>
          <a:xfrm>
            <a:off x="7598791" y="1340941"/>
            <a:ext cx="947419" cy="505267"/>
          </a:xfrm>
          <a:prstGeom prst="rect">
            <a:avLst/>
          </a:prstGeom>
        </p:spPr>
        <p:txBody>
          <a:bodyPr vert="horz" wrap="square" lIns="0" tIns="12700" rIns="0" bIns="0" rtlCol="0">
            <a:spAutoFit/>
          </a:bodyPr>
          <a:lstStyle/>
          <a:p>
            <a:pPr marL="1270" algn="ctr">
              <a:lnSpc>
                <a:spcPct val="100000"/>
              </a:lnSpc>
              <a:spcBef>
                <a:spcPts val="100"/>
              </a:spcBef>
            </a:pPr>
            <a:r>
              <a:rPr sz="1600" spc="-10" dirty="0">
                <a:solidFill>
                  <a:srgbClr val="FFFFFF"/>
                </a:solidFill>
                <a:latin typeface="Carlito"/>
                <a:cs typeface="Carlito"/>
              </a:rPr>
              <a:t>Final</a:t>
            </a:r>
            <a:endParaRPr sz="1600">
              <a:latin typeface="Carlito"/>
              <a:cs typeface="Carlito"/>
            </a:endParaRPr>
          </a:p>
          <a:p>
            <a:pPr algn="ctr">
              <a:lnSpc>
                <a:spcPct val="100000"/>
              </a:lnSpc>
            </a:pPr>
            <a:r>
              <a:rPr sz="1600" spc="-20" dirty="0">
                <a:solidFill>
                  <a:srgbClr val="FFFFFF"/>
                </a:solidFill>
                <a:latin typeface="Carlito"/>
                <a:cs typeface="Carlito"/>
              </a:rPr>
              <a:t>c</a:t>
            </a:r>
            <a:r>
              <a:rPr sz="1600" spc="-5" dirty="0">
                <a:solidFill>
                  <a:srgbClr val="FFFFFF"/>
                </a:solidFill>
                <a:latin typeface="Carlito"/>
                <a:cs typeface="Carlito"/>
              </a:rPr>
              <a:t>on</a:t>
            </a:r>
            <a:r>
              <a:rPr sz="1600" dirty="0">
                <a:solidFill>
                  <a:srgbClr val="FFFFFF"/>
                </a:solidFill>
                <a:latin typeface="Carlito"/>
                <a:cs typeface="Carlito"/>
              </a:rPr>
              <a:t>s</a:t>
            </a:r>
            <a:r>
              <a:rPr sz="1600" spc="-5" dirty="0">
                <a:solidFill>
                  <a:srgbClr val="FFFFFF"/>
                </a:solidFill>
                <a:latin typeface="Carlito"/>
                <a:cs typeface="Carlito"/>
              </a:rPr>
              <a:t>um</a:t>
            </a:r>
            <a:r>
              <a:rPr sz="1600" spc="5" dirty="0">
                <a:solidFill>
                  <a:srgbClr val="FFFFFF"/>
                </a:solidFill>
                <a:latin typeface="Carlito"/>
                <a:cs typeface="Carlito"/>
              </a:rPr>
              <a:t>e</a:t>
            </a:r>
            <a:r>
              <a:rPr sz="1600" dirty="0">
                <a:solidFill>
                  <a:srgbClr val="FFFFFF"/>
                </a:solidFill>
                <a:latin typeface="Carlito"/>
                <a:cs typeface="Carlito"/>
              </a:rPr>
              <a:t>r</a:t>
            </a:r>
            <a:endParaRPr sz="1600">
              <a:latin typeface="Carlito"/>
              <a:cs typeface="Carlito"/>
            </a:endParaRPr>
          </a:p>
        </p:txBody>
      </p:sp>
      <p:sp>
        <p:nvSpPr>
          <p:cNvPr id="12" name="object 12"/>
          <p:cNvSpPr/>
          <p:nvPr/>
        </p:nvSpPr>
        <p:spPr>
          <a:xfrm>
            <a:off x="2000250" y="1664080"/>
            <a:ext cx="5072380" cy="103505"/>
          </a:xfrm>
          <a:custGeom>
            <a:avLst/>
            <a:gdLst/>
            <a:ahLst/>
            <a:cxnLst/>
            <a:rect l="l" t="t" r="r" b="b"/>
            <a:pathLst>
              <a:path w="5072380" h="103505">
                <a:moveTo>
                  <a:pt x="489140" y="58293"/>
                </a:moveTo>
                <a:lnTo>
                  <a:pt x="487426" y="58293"/>
                </a:lnTo>
                <a:lnTo>
                  <a:pt x="463854" y="58293"/>
                </a:lnTo>
                <a:lnTo>
                  <a:pt x="404876" y="92456"/>
                </a:lnTo>
                <a:lnTo>
                  <a:pt x="403860" y="96266"/>
                </a:lnTo>
                <a:lnTo>
                  <a:pt x="407416" y="102362"/>
                </a:lnTo>
                <a:lnTo>
                  <a:pt x="411226" y="103378"/>
                </a:lnTo>
                <a:lnTo>
                  <a:pt x="489140" y="58293"/>
                </a:lnTo>
                <a:close/>
              </a:path>
              <a:path w="5072380" h="103505">
                <a:moveTo>
                  <a:pt x="500126" y="51943"/>
                </a:moveTo>
                <a:lnTo>
                  <a:pt x="411607" y="0"/>
                </a:lnTo>
                <a:lnTo>
                  <a:pt x="407670" y="1016"/>
                </a:lnTo>
                <a:lnTo>
                  <a:pt x="404114" y="7112"/>
                </a:lnTo>
                <a:lnTo>
                  <a:pt x="405130" y="10922"/>
                </a:lnTo>
                <a:lnTo>
                  <a:pt x="464019" y="45529"/>
                </a:lnTo>
                <a:lnTo>
                  <a:pt x="0" y="44069"/>
                </a:lnTo>
                <a:lnTo>
                  <a:pt x="0" y="56769"/>
                </a:lnTo>
                <a:lnTo>
                  <a:pt x="463981" y="58229"/>
                </a:lnTo>
                <a:lnTo>
                  <a:pt x="487426" y="58293"/>
                </a:lnTo>
                <a:lnTo>
                  <a:pt x="489267" y="58229"/>
                </a:lnTo>
                <a:lnTo>
                  <a:pt x="500126" y="51943"/>
                </a:lnTo>
                <a:close/>
              </a:path>
              <a:path w="5072380" h="103505">
                <a:moveTo>
                  <a:pt x="3060890" y="58293"/>
                </a:moveTo>
                <a:lnTo>
                  <a:pt x="3059176" y="58293"/>
                </a:lnTo>
                <a:lnTo>
                  <a:pt x="3035604" y="58293"/>
                </a:lnTo>
                <a:lnTo>
                  <a:pt x="2976626" y="92456"/>
                </a:lnTo>
                <a:lnTo>
                  <a:pt x="2975610" y="96266"/>
                </a:lnTo>
                <a:lnTo>
                  <a:pt x="2979166" y="102362"/>
                </a:lnTo>
                <a:lnTo>
                  <a:pt x="2983103" y="103378"/>
                </a:lnTo>
                <a:lnTo>
                  <a:pt x="2986024" y="101600"/>
                </a:lnTo>
                <a:lnTo>
                  <a:pt x="3060890" y="58293"/>
                </a:lnTo>
                <a:close/>
              </a:path>
              <a:path w="5072380" h="103505">
                <a:moveTo>
                  <a:pt x="3071876" y="51943"/>
                </a:moveTo>
                <a:lnTo>
                  <a:pt x="2983357" y="0"/>
                </a:lnTo>
                <a:lnTo>
                  <a:pt x="2979547" y="1016"/>
                </a:lnTo>
                <a:lnTo>
                  <a:pt x="2975991" y="7112"/>
                </a:lnTo>
                <a:lnTo>
                  <a:pt x="2976880" y="10922"/>
                </a:lnTo>
                <a:lnTo>
                  <a:pt x="3035770" y="45529"/>
                </a:lnTo>
                <a:lnTo>
                  <a:pt x="2571750" y="44069"/>
                </a:lnTo>
                <a:lnTo>
                  <a:pt x="2571750" y="56769"/>
                </a:lnTo>
                <a:lnTo>
                  <a:pt x="3035731" y="58229"/>
                </a:lnTo>
                <a:lnTo>
                  <a:pt x="3059176" y="58293"/>
                </a:lnTo>
                <a:lnTo>
                  <a:pt x="3061017" y="58229"/>
                </a:lnTo>
                <a:lnTo>
                  <a:pt x="3071876" y="51943"/>
                </a:lnTo>
                <a:close/>
              </a:path>
              <a:path w="5072380" h="103505">
                <a:moveTo>
                  <a:pt x="5061166" y="58293"/>
                </a:moveTo>
                <a:lnTo>
                  <a:pt x="5059426" y="58293"/>
                </a:lnTo>
                <a:lnTo>
                  <a:pt x="5035943" y="58293"/>
                </a:lnTo>
                <a:lnTo>
                  <a:pt x="4979924" y="90678"/>
                </a:lnTo>
                <a:lnTo>
                  <a:pt x="4977003" y="92456"/>
                </a:lnTo>
                <a:lnTo>
                  <a:pt x="4975860" y="96266"/>
                </a:lnTo>
                <a:lnTo>
                  <a:pt x="4979416" y="102362"/>
                </a:lnTo>
                <a:lnTo>
                  <a:pt x="4983353" y="103378"/>
                </a:lnTo>
                <a:lnTo>
                  <a:pt x="5061166" y="58293"/>
                </a:lnTo>
                <a:close/>
              </a:path>
              <a:path w="5072380" h="103505">
                <a:moveTo>
                  <a:pt x="5072126" y="51943"/>
                </a:moveTo>
                <a:lnTo>
                  <a:pt x="4983607" y="0"/>
                </a:lnTo>
                <a:lnTo>
                  <a:pt x="4979797" y="1016"/>
                </a:lnTo>
                <a:lnTo>
                  <a:pt x="4976241" y="7112"/>
                </a:lnTo>
                <a:lnTo>
                  <a:pt x="4977257" y="10922"/>
                </a:lnTo>
                <a:lnTo>
                  <a:pt x="4980178" y="12700"/>
                </a:lnTo>
                <a:lnTo>
                  <a:pt x="5036020" y="45529"/>
                </a:lnTo>
                <a:lnTo>
                  <a:pt x="4572000" y="44069"/>
                </a:lnTo>
                <a:lnTo>
                  <a:pt x="4572000" y="56769"/>
                </a:lnTo>
                <a:lnTo>
                  <a:pt x="5036070" y="58229"/>
                </a:lnTo>
                <a:lnTo>
                  <a:pt x="5059426" y="58293"/>
                </a:lnTo>
                <a:lnTo>
                  <a:pt x="5061280" y="58229"/>
                </a:lnTo>
                <a:lnTo>
                  <a:pt x="5072126" y="51943"/>
                </a:lnTo>
                <a:close/>
              </a:path>
            </a:pathLst>
          </a:custGeom>
          <a:solidFill>
            <a:srgbClr val="001F5F"/>
          </a:solidFill>
        </p:spPr>
        <p:txBody>
          <a:bodyPr wrap="square" lIns="0" tIns="0" rIns="0" bIns="0" rtlCol="0"/>
          <a:lstStyle/>
          <a:p>
            <a:endParaRPr/>
          </a:p>
        </p:txBody>
      </p:sp>
      <p:sp>
        <p:nvSpPr>
          <p:cNvPr id="13" name="object 13"/>
          <p:cNvSpPr/>
          <p:nvPr/>
        </p:nvSpPr>
        <p:spPr>
          <a:xfrm>
            <a:off x="238125" y="3114675"/>
            <a:ext cx="1876425" cy="733425"/>
          </a:xfrm>
          <a:prstGeom prst="rect">
            <a:avLst/>
          </a:prstGeom>
          <a:blipFill>
            <a:blip r:embed="rId6" cstate="print"/>
            <a:stretch>
              <a:fillRect/>
            </a:stretch>
          </a:blipFill>
        </p:spPr>
        <p:txBody>
          <a:bodyPr wrap="square" lIns="0" tIns="0" rIns="0" bIns="0" rtlCol="0"/>
          <a:lstStyle/>
          <a:p>
            <a:endParaRPr/>
          </a:p>
        </p:txBody>
      </p:sp>
      <p:sp>
        <p:nvSpPr>
          <p:cNvPr id="14" name="object 14"/>
          <p:cNvSpPr txBox="1"/>
          <p:nvPr/>
        </p:nvSpPr>
        <p:spPr>
          <a:xfrm>
            <a:off x="524052" y="3163061"/>
            <a:ext cx="1309370" cy="505267"/>
          </a:xfrm>
          <a:prstGeom prst="rect">
            <a:avLst/>
          </a:prstGeom>
        </p:spPr>
        <p:txBody>
          <a:bodyPr vert="horz" wrap="square" lIns="0" tIns="12700" rIns="0" bIns="0" rtlCol="0">
            <a:spAutoFit/>
          </a:bodyPr>
          <a:lstStyle/>
          <a:p>
            <a:pPr algn="ctr">
              <a:lnSpc>
                <a:spcPct val="100000"/>
              </a:lnSpc>
              <a:spcBef>
                <a:spcPts val="100"/>
              </a:spcBef>
            </a:pPr>
            <a:r>
              <a:rPr sz="1600" spc="-10" dirty="0">
                <a:solidFill>
                  <a:srgbClr val="FFFFFF"/>
                </a:solidFill>
                <a:latin typeface="Carlito"/>
                <a:cs typeface="Carlito"/>
              </a:rPr>
              <a:t>Manufacturer</a:t>
            </a:r>
            <a:endParaRPr sz="1600" dirty="0">
              <a:latin typeface="Carlito"/>
              <a:cs typeface="Carlito"/>
            </a:endParaRPr>
          </a:p>
          <a:p>
            <a:pPr algn="ctr">
              <a:lnSpc>
                <a:spcPct val="100000"/>
              </a:lnSpc>
            </a:pPr>
            <a:r>
              <a:rPr sz="1600" spc="-10" dirty="0">
                <a:solidFill>
                  <a:srgbClr val="FFFFFF"/>
                </a:solidFill>
                <a:latin typeface="Carlito"/>
                <a:cs typeface="Carlito"/>
              </a:rPr>
              <a:t>Brand</a:t>
            </a:r>
            <a:r>
              <a:rPr sz="1600" spc="-25" dirty="0">
                <a:solidFill>
                  <a:srgbClr val="FFFFFF"/>
                </a:solidFill>
                <a:latin typeface="Carlito"/>
                <a:cs typeface="Carlito"/>
              </a:rPr>
              <a:t> </a:t>
            </a:r>
            <a:r>
              <a:rPr sz="1600" dirty="0">
                <a:solidFill>
                  <a:srgbClr val="FFFFFF"/>
                </a:solidFill>
                <a:latin typeface="Carlito"/>
                <a:cs typeface="Carlito"/>
              </a:rPr>
              <a:t>A</a:t>
            </a:r>
            <a:endParaRPr sz="1600" dirty="0">
              <a:latin typeface="Carlito"/>
              <a:cs typeface="Carlito"/>
            </a:endParaRPr>
          </a:p>
        </p:txBody>
      </p:sp>
      <p:sp>
        <p:nvSpPr>
          <p:cNvPr id="15" name="object 15"/>
          <p:cNvSpPr txBox="1"/>
          <p:nvPr/>
        </p:nvSpPr>
        <p:spPr>
          <a:xfrm>
            <a:off x="2273300" y="3163061"/>
            <a:ext cx="206375" cy="299720"/>
          </a:xfrm>
          <a:prstGeom prst="rect">
            <a:avLst/>
          </a:prstGeom>
        </p:spPr>
        <p:txBody>
          <a:bodyPr vert="horz" wrap="square" lIns="0" tIns="12700" rIns="0" bIns="0" rtlCol="0">
            <a:spAutoFit/>
          </a:bodyPr>
          <a:lstStyle/>
          <a:p>
            <a:pPr marL="12700">
              <a:lnSpc>
                <a:spcPct val="100000"/>
              </a:lnSpc>
              <a:spcBef>
                <a:spcPts val="100"/>
              </a:spcBef>
              <a:tabLst>
                <a:tab pos="193040" algn="l"/>
              </a:tabLst>
            </a:pPr>
            <a:r>
              <a:rPr sz="1800" u="heavy" dirty="0">
                <a:solidFill>
                  <a:srgbClr val="FFFFFF"/>
                </a:solidFill>
                <a:uFill>
                  <a:solidFill>
                    <a:srgbClr val="001F5F"/>
                  </a:solidFill>
                </a:uFill>
                <a:latin typeface="Carlito"/>
                <a:cs typeface="Carlito"/>
              </a:rPr>
              <a:t> 	</a:t>
            </a:r>
            <a:endParaRPr sz="1800">
              <a:latin typeface="Carlito"/>
              <a:cs typeface="Carlito"/>
            </a:endParaRPr>
          </a:p>
        </p:txBody>
      </p:sp>
      <p:sp>
        <p:nvSpPr>
          <p:cNvPr id="16" name="object 16"/>
          <p:cNvSpPr/>
          <p:nvPr/>
        </p:nvSpPr>
        <p:spPr>
          <a:xfrm>
            <a:off x="238125" y="3895725"/>
            <a:ext cx="1876425" cy="742950"/>
          </a:xfrm>
          <a:prstGeom prst="rect">
            <a:avLst/>
          </a:prstGeom>
          <a:blipFill>
            <a:blip r:embed="rId7" cstate="print"/>
            <a:stretch>
              <a:fillRect/>
            </a:stretch>
          </a:blipFill>
        </p:spPr>
        <p:txBody>
          <a:bodyPr wrap="square" lIns="0" tIns="0" rIns="0" bIns="0" rtlCol="0"/>
          <a:lstStyle/>
          <a:p>
            <a:endParaRPr sz="1600"/>
          </a:p>
        </p:txBody>
      </p:sp>
      <p:sp>
        <p:nvSpPr>
          <p:cNvPr id="17" name="object 17"/>
          <p:cNvSpPr txBox="1"/>
          <p:nvPr/>
        </p:nvSpPr>
        <p:spPr>
          <a:xfrm>
            <a:off x="524052" y="3949065"/>
            <a:ext cx="1309370" cy="505267"/>
          </a:xfrm>
          <a:prstGeom prst="rect">
            <a:avLst/>
          </a:prstGeom>
        </p:spPr>
        <p:txBody>
          <a:bodyPr vert="horz" wrap="square" lIns="0" tIns="12700" rIns="0" bIns="0" rtlCol="0">
            <a:spAutoFit/>
          </a:bodyPr>
          <a:lstStyle/>
          <a:p>
            <a:pPr marL="291465" marR="5080" indent="-279400">
              <a:lnSpc>
                <a:spcPct val="100000"/>
              </a:lnSpc>
              <a:spcBef>
                <a:spcPts val="100"/>
              </a:spcBef>
            </a:pPr>
            <a:r>
              <a:rPr sz="1600" dirty="0">
                <a:solidFill>
                  <a:srgbClr val="FFFFFF"/>
                </a:solidFill>
                <a:latin typeface="Carlito"/>
                <a:cs typeface="Carlito"/>
              </a:rPr>
              <a:t>Manu</a:t>
            </a:r>
            <a:r>
              <a:rPr sz="1600" spc="-30" dirty="0">
                <a:solidFill>
                  <a:srgbClr val="FFFFFF"/>
                </a:solidFill>
                <a:latin typeface="Carlito"/>
                <a:cs typeface="Carlito"/>
              </a:rPr>
              <a:t>f</a:t>
            </a:r>
            <a:r>
              <a:rPr sz="1600" dirty="0">
                <a:solidFill>
                  <a:srgbClr val="FFFFFF"/>
                </a:solidFill>
                <a:latin typeface="Carlito"/>
                <a:cs typeface="Carlito"/>
              </a:rPr>
              <a:t>ac</a:t>
            </a:r>
            <a:r>
              <a:rPr sz="1600" spc="-10" dirty="0">
                <a:solidFill>
                  <a:srgbClr val="FFFFFF"/>
                </a:solidFill>
                <a:latin typeface="Carlito"/>
                <a:cs typeface="Carlito"/>
              </a:rPr>
              <a:t>t</a:t>
            </a:r>
            <a:r>
              <a:rPr sz="1600" spc="-5" dirty="0">
                <a:solidFill>
                  <a:srgbClr val="FFFFFF"/>
                </a:solidFill>
                <a:latin typeface="Carlito"/>
                <a:cs typeface="Carlito"/>
              </a:rPr>
              <a:t>u</a:t>
            </a:r>
            <a:r>
              <a:rPr sz="1600" spc="-30" dirty="0">
                <a:solidFill>
                  <a:srgbClr val="FFFFFF"/>
                </a:solidFill>
                <a:latin typeface="Carlito"/>
                <a:cs typeface="Carlito"/>
              </a:rPr>
              <a:t>r</a:t>
            </a:r>
            <a:r>
              <a:rPr sz="1600" dirty="0">
                <a:solidFill>
                  <a:srgbClr val="FFFFFF"/>
                </a:solidFill>
                <a:latin typeface="Carlito"/>
                <a:cs typeface="Carlito"/>
              </a:rPr>
              <a:t>er  </a:t>
            </a:r>
            <a:r>
              <a:rPr sz="1600" spc="-10" dirty="0">
                <a:solidFill>
                  <a:srgbClr val="FFFFFF"/>
                </a:solidFill>
                <a:latin typeface="Carlito"/>
                <a:cs typeface="Carlito"/>
              </a:rPr>
              <a:t>Brand</a:t>
            </a:r>
            <a:r>
              <a:rPr sz="1600" spc="-25" dirty="0">
                <a:solidFill>
                  <a:srgbClr val="FFFFFF"/>
                </a:solidFill>
                <a:latin typeface="Carlito"/>
                <a:cs typeface="Carlito"/>
              </a:rPr>
              <a:t> </a:t>
            </a:r>
            <a:r>
              <a:rPr sz="1600" dirty="0">
                <a:solidFill>
                  <a:srgbClr val="FFFFFF"/>
                </a:solidFill>
                <a:latin typeface="Carlito"/>
                <a:cs typeface="Carlito"/>
              </a:rPr>
              <a:t>B</a:t>
            </a:r>
            <a:endParaRPr sz="1600" dirty="0">
              <a:latin typeface="Carlito"/>
              <a:cs typeface="Carlito"/>
            </a:endParaRPr>
          </a:p>
        </p:txBody>
      </p:sp>
      <p:sp>
        <p:nvSpPr>
          <p:cNvPr id="18" name="object 18"/>
          <p:cNvSpPr txBox="1"/>
          <p:nvPr/>
        </p:nvSpPr>
        <p:spPr>
          <a:xfrm>
            <a:off x="2273300" y="3949065"/>
            <a:ext cx="206375" cy="299720"/>
          </a:xfrm>
          <a:prstGeom prst="rect">
            <a:avLst/>
          </a:prstGeom>
        </p:spPr>
        <p:txBody>
          <a:bodyPr vert="horz" wrap="square" lIns="0" tIns="12700" rIns="0" bIns="0" rtlCol="0">
            <a:spAutoFit/>
          </a:bodyPr>
          <a:lstStyle/>
          <a:p>
            <a:pPr marL="12700">
              <a:lnSpc>
                <a:spcPct val="100000"/>
              </a:lnSpc>
              <a:spcBef>
                <a:spcPts val="100"/>
              </a:spcBef>
              <a:tabLst>
                <a:tab pos="193040" algn="l"/>
              </a:tabLst>
            </a:pPr>
            <a:r>
              <a:rPr sz="1800" u="heavy" dirty="0">
                <a:solidFill>
                  <a:srgbClr val="FFFFFF"/>
                </a:solidFill>
                <a:uFill>
                  <a:solidFill>
                    <a:srgbClr val="001F5F"/>
                  </a:solidFill>
                </a:uFill>
                <a:latin typeface="Carlito"/>
                <a:cs typeface="Carlito"/>
              </a:rPr>
              <a:t> 	</a:t>
            </a:r>
            <a:endParaRPr sz="1800">
              <a:latin typeface="Carlito"/>
              <a:cs typeface="Carlito"/>
            </a:endParaRPr>
          </a:p>
        </p:txBody>
      </p:sp>
      <p:sp>
        <p:nvSpPr>
          <p:cNvPr id="19" name="object 19"/>
          <p:cNvSpPr/>
          <p:nvPr/>
        </p:nvSpPr>
        <p:spPr>
          <a:xfrm>
            <a:off x="238125" y="4686300"/>
            <a:ext cx="1876425" cy="733425"/>
          </a:xfrm>
          <a:prstGeom prst="rect">
            <a:avLst/>
          </a:prstGeom>
          <a:blipFill>
            <a:blip r:embed="rId8" cstate="print"/>
            <a:stretch>
              <a:fillRect/>
            </a:stretch>
          </a:blipFill>
        </p:spPr>
        <p:txBody>
          <a:bodyPr wrap="square" lIns="0" tIns="0" rIns="0" bIns="0" rtlCol="0"/>
          <a:lstStyle/>
          <a:p>
            <a:endParaRPr/>
          </a:p>
        </p:txBody>
      </p:sp>
      <p:sp>
        <p:nvSpPr>
          <p:cNvPr id="20" name="object 20"/>
          <p:cNvSpPr txBox="1"/>
          <p:nvPr/>
        </p:nvSpPr>
        <p:spPr>
          <a:xfrm>
            <a:off x="524052" y="4735195"/>
            <a:ext cx="1309370" cy="505267"/>
          </a:xfrm>
          <a:prstGeom prst="rect">
            <a:avLst/>
          </a:prstGeom>
        </p:spPr>
        <p:txBody>
          <a:bodyPr vert="horz" wrap="square" lIns="0" tIns="12700" rIns="0" bIns="0" rtlCol="0">
            <a:spAutoFit/>
          </a:bodyPr>
          <a:lstStyle/>
          <a:p>
            <a:pPr marL="293370" marR="5080" indent="-281305">
              <a:lnSpc>
                <a:spcPct val="100000"/>
              </a:lnSpc>
              <a:spcBef>
                <a:spcPts val="100"/>
              </a:spcBef>
            </a:pPr>
            <a:r>
              <a:rPr sz="1600" dirty="0">
                <a:solidFill>
                  <a:srgbClr val="FFFFFF"/>
                </a:solidFill>
                <a:latin typeface="Carlito"/>
                <a:cs typeface="Carlito"/>
              </a:rPr>
              <a:t>Manu</a:t>
            </a:r>
            <a:r>
              <a:rPr sz="1600" spc="-30" dirty="0">
                <a:solidFill>
                  <a:srgbClr val="FFFFFF"/>
                </a:solidFill>
                <a:latin typeface="Carlito"/>
                <a:cs typeface="Carlito"/>
              </a:rPr>
              <a:t>f</a:t>
            </a:r>
            <a:r>
              <a:rPr sz="1600" dirty="0">
                <a:solidFill>
                  <a:srgbClr val="FFFFFF"/>
                </a:solidFill>
                <a:latin typeface="Carlito"/>
                <a:cs typeface="Carlito"/>
              </a:rPr>
              <a:t>ac</a:t>
            </a:r>
            <a:r>
              <a:rPr sz="1600" spc="-10" dirty="0">
                <a:solidFill>
                  <a:srgbClr val="FFFFFF"/>
                </a:solidFill>
                <a:latin typeface="Carlito"/>
                <a:cs typeface="Carlito"/>
              </a:rPr>
              <a:t>t</a:t>
            </a:r>
            <a:r>
              <a:rPr sz="1600" spc="-5" dirty="0">
                <a:solidFill>
                  <a:srgbClr val="FFFFFF"/>
                </a:solidFill>
                <a:latin typeface="Carlito"/>
                <a:cs typeface="Carlito"/>
              </a:rPr>
              <a:t>u</a:t>
            </a:r>
            <a:r>
              <a:rPr sz="1600" spc="-30" dirty="0">
                <a:solidFill>
                  <a:srgbClr val="FFFFFF"/>
                </a:solidFill>
                <a:latin typeface="Carlito"/>
                <a:cs typeface="Carlito"/>
              </a:rPr>
              <a:t>r</a:t>
            </a:r>
            <a:r>
              <a:rPr sz="1600" dirty="0">
                <a:solidFill>
                  <a:srgbClr val="FFFFFF"/>
                </a:solidFill>
                <a:latin typeface="Carlito"/>
                <a:cs typeface="Carlito"/>
              </a:rPr>
              <a:t>er  </a:t>
            </a:r>
            <a:r>
              <a:rPr sz="1600" spc="-10" dirty="0">
                <a:solidFill>
                  <a:srgbClr val="FFFFFF"/>
                </a:solidFill>
                <a:latin typeface="Carlito"/>
                <a:cs typeface="Carlito"/>
              </a:rPr>
              <a:t>Brand</a:t>
            </a:r>
            <a:r>
              <a:rPr sz="1600" spc="-25" dirty="0">
                <a:solidFill>
                  <a:srgbClr val="FFFFFF"/>
                </a:solidFill>
                <a:latin typeface="Carlito"/>
                <a:cs typeface="Carlito"/>
              </a:rPr>
              <a:t> </a:t>
            </a:r>
            <a:r>
              <a:rPr sz="1600" dirty="0">
                <a:solidFill>
                  <a:srgbClr val="FFFFFF"/>
                </a:solidFill>
                <a:latin typeface="Carlito"/>
                <a:cs typeface="Carlito"/>
              </a:rPr>
              <a:t>C</a:t>
            </a:r>
            <a:endParaRPr sz="1600" dirty="0">
              <a:latin typeface="Carlito"/>
              <a:cs typeface="Carlito"/>
            </a:endParaRPr>
          </a:p>
        </p:txBody>
      </p:sp>
      <p:sp>
        <p:nvSpPr>
          <p:cNvPr id="21" name="object 21"/>
          <p:cNvSpPr txBox="1"/>
          <p:nvPr/>
        </p:nvSpPr>
        <p:spPr>
          <a:xfrm>
            <a:off x="2273300" y="4735195"/>
            <a:ext cx="206375" cy="299720"/>
          </a:xfrm>
          <a:prstGeom prst="rect">
            <a:avLst/>
          </a:prstGeom>
        </p:spPr>
        <p:txBody>
          <a:bodyPr vert="horz" wrap="square" lIns="0" tIns="12700" rIns="0" bIns="0" rtlCol="0">
            <a:spAutoFit/>
          </a:bodyPr>
          <a:lstStyle/>
          <a:p>
            <a:pPr marL="12700">
              <a:lnSpc>
                <a:spcPct val="100000"/>
              </a:lnSpc>
              <a:spcBef>
                <a:spcPts val="100"/>
              </a:spcBef>
              <a:tabLst>
                <a:tab pos="193040" algn="l"/>
              </a:tabLst>
            </a:pPr>
            <a:r>
              <a:rPr sz="1800" u="heavy" dirty="0">
                <a:solidFill>
                  <a:srgbClr val="FFFFFF"/>
                </a:solidFill>
                <a:uFill>
                  <a:solidFill>
                    <a:srgbClr val="001F5F"/>
                  </a:solidFill>
                </a:uFill>
                <a:latin typeface="Carlito"/>
                <a:cs typeface="Carlito"/>
              </a:rPr>
              <a:t> 	</a:t>
            </a:r>
            <a:endParaRPr sz="1800">
              <a:latin typeface="Carlito"/>
              <a:cs typeface="Carlito"/>
            </a:endParaRPr>
          </a:p>
        </p:txBody>
      </p:sp>
      <p:sp>
        <p:nvSpPr>
          <p:cNvPr id="22" name="object 22"/>
          <p:cNvSpPr/>
          <p:nvPr/>
        </p:nvSpPr>
        <p:spPr>
          <a:xfrm>
            <a:off x="238125" y="5457825"/>
            <a:ext cx="1876425" cy="733425"/>
          </a:xfrm>
          <a:prstGeom prst="rect">
            <a:avLst/>
          </a:prstGeom>
          <a:blipFill>
            <a:blip r:embed="rId6" cstate="print"/>
            <a:stretch>
              <a:fillRect/>
            </a:stretch>
          </a:blipFill>
        </p:spPr>
        <p:txBody>
          <a:bodyPr wrap="square" lIns="0" tIns="0" rIns="0" bIns="0" rtlCol="0"/>
          <a:lstStyle/>
          <a:p>
            <a:endParaRPr/>
          </a:p>
        </p:txBody>
      </p:sp>
      <p:sp>
        <p:nvSpPr>
          <p:cNvPr id="23" name="object 23"/>
          <p:cNvSpPr txBox="1"/>
          <p:nvPr/>
        </p:nvSpPr>
        <p:spPr>
          <a:xfrm>
            <a:off x="524052" y="5506618"/>
            <a:ext cx="1309370" cy="505267"/>
          </a:xfrm>
          <a:prstGeom prst="rect">
            <a:avLst/>
          </a:prstGeom>
        </p:spPr>
        <p:txBody>
          <a:bodyPr vert="horz" wrap="square" lIns="0" tIns="12700" rIns="0" bIns="0" rtlCol="0">
            <a:spAutoFit/>
          </a:bodyPr>
          <a:lstStyle/>
          <a:p>
            <a:pPr marL="283845" marR="5080" indent="-271780">
              <a:lnSpc>
                <a:spcPct val="100000"/>
              </a:lnSpc>
              <a:spcBef>
                <a:spcPts val="100"/>
              </a:spcBef>
            </a:pPr>
            <a:r>
              <a:rPr sz="1600" dirty="0">
                <a:solidFill>
                  <a:srgbClr val="FFFFFF"/>
                </a:solidFill>
                <a:latin typeface="Carlito"/>
                <a:cs typeface="Carlito"/>
              </a:rPr>
              <a:t>Manu</a:t>
            </a:r>
            <a:r>
              <a:rPr sz="1600" spc="-30" dirty="0">
                <a:solidFill>
                  <a:srgbClr val="FFFFFF"/>
                </a:solidFill>
                <a:latin typeface="Carlito"/>
                <a:cs typeface="Carlito"/>
              </a:rPr>
              <a:t>f</a:t>
            </a:r>
            <a:r>
              <a:rPr sz="1600" dirty="0">
                <a:solidFill>
                  <a:srgbClr val="FFFFFF"/>
                </a:solidFill>
                <a:latin typeface="Carlito"/>
                <a:cs typeface="Carlito"/>
              </a:rPr>
              <a:t>ac</a:t>
            </a:r>
            <a:r>
              <a:rPr sz="1600" spc="-10" dirty="0">
                <a:solidFill>
                  <a:srgbClr val="FFFFFF"/>
                </a:solidFill>
                <a:latin typeface="Carlito"/>
                <a:cs typeface="Carlito"/>
              </a:rPr>
              <a:t>t</a:t>
            </a:r>
            <a:r>
              <a:rPr sz="1600" spc="-5" dirty="0">
                <a:solidFill>
                  <a:srgbClr val="FFFFFF"/>
                </a:solidFill>
                <a:latin typeface="Carlito"/>
                <a:cs typeface="Carlito"/>
              </a:rPr>
              <a:t>u</a:t>
            </a:r>
            <a:r>
              <a:rPr sz="1600" spc="-30" dirty="0">
                <a:solidFill>
                  <a:srgbClr val="FFFFFF"/>
                </a:solidFill>
                <a:latin typeface="Carlito"/>
                <a:cs typeface="Carlito"/>
              </a:rPr>
              <a:t>r</a:t>
            </a:r>
            <a:r>
              <a:rPr sz="1600" dirty="0">
                <a:solidFill>
                  <a:srgbClr val="FFFFFF"/>
                </a:solidFill>
                <a:latin typeface="Carlito"/>
                <a:cs typeface="Carlito"/>
              </a:rPr>
              <a:t>er  </a:t>
            </a:r>
            <a:r>
              <a:rPr sz="1600" spc="-10" dirty="0">
                <a:solidFill>
                  <a:srgbClr val="FFFFFF"/>
                </a:solidFill>
                <a:latin typeface="Carlito"/>
                <a:cs typeface="Carlito"/>
              </a:rPr>
              <a:t>Brand</a:t>
            </a:r>
            <a:r>
              <a:rPr sz="1600" spc="-25" dirty="0">
                <a:solidFill>
                  <a:srgbClr val="FFFFFF"/>
                </a:solidFill>
                <a:latin typeface="Carlito"/>
                <a:cs typeface="Carlito"/>
              </a:rPr>
              <a:t> </a:t>
            </a:r>
            <a:r>
              <a:rPr sz="1600" dirty="0">
                <a:solidFill>
                  <a:srgbClr val="FFFFFF"/>
                </a:solidFill>
                <a:latin typeface="Carlito"/>
                <a:cs typeface="Carlito"/>
              </a:rPr>
              <a:t>D</a:t>
            </a:r>
            <a:endParaRPr sz="1600">
              <a:latin typeface="Carlito"/>
              <a:cs typeface="Carlito"/>
            </a:endParaRPr>
          </a:p>
        </p:txBody>
      </p:sp>
      <p:sp>
        <p:nvSpPr>
          <p:cNvPr id="24" name="object 24"/>
          <p:cNvSpPr txBox="1"/>
          <p:nvPr/>
        </p:nvSpPr>
        <p:spPr>
          <a:xfrm>
            <a:off x="2273300" y="5506618"/>
            <a:ext cx="206375" cy="299720"/>
          </a:xfrm>
          <a:prstGeom prst="rect">
            <a:avLst/>
          </a:prstGeom>
        </p:spPr>
        <p:txBody>
          <a:bodyPr vert="horz" wrap="square" lIns="0" tIns="12700" rIns="0" bIns="0" rtlCol="0">
            <a:spAutoFit/>
          </a:bodyPr>
          <a:lstStyle/>
          <a:p>
            <a:pPr marL="12700">
              <a:lnSpc>
                <a:spcPct val="100000"/>
              </a:lnSpc>
              <a:spcBef>
                <a:spcPts val="100"/>
              </a:spcBef>
              <a:tabLst>
                <a:tab pos="193040" algn="l"/>
              </a:tabLst>
            </a:pPr>
            <a:r>
              <a:rPr sz="1800" u="heavy" dirty="0">
                <a:solidFill>
                  <a:srgbClr val="FFFFFF"/>
                </a:solidFill>
                <a:uFill>
                  <a:solidFill>
                    <a:srgbClr val="001F5F"/>
                  </a:solidFill>
                </a:uFill>
                <a:latin typeface="Carlito"/>
                <a:cs typeface="Carlito"/>
              </a:rPr>
              <a:t> 	</a:t>
            </a:r>
            <a:endParaRPr sz="1800">
              <a:latin typeface="Carlito"/>
              <a:cs typeface="Carlito"/>
            </a:endParaRPr>
          </a:p>
        </p:txBody>
      </p:sp>
      <p:sp>
        <p:nvSpPr>
          <p:cNvPr id="25" name="object 25"/>
          <p:cNvSpPr/>
          <p:nvPr/>
        </p:nvSpPr>
        <p:spPr>
          <a:xfrm>
            <a:off x="2667000" y="3524250"/>
            <a:ext cx="1876425" cy="714375"/>
          </a:xfrm>
          <a:prstGeom prst="rect">
            <a:avLst/>
          </a:prstGeom>
          <a:blipFill>
            <a:blip r:embed="rId9" cstate="print"/>
            <a:stretch>
              <a:fillRect/>
            </a:stretch>
          </a:blipFill>
        </p:spPr>
        <p:txBody>
          <a:bodyPr wrap="square" lIns="0" tIns="0" rIns="0" bIns="0" rtlCol="0"/>
          <a:lstStyle/>
          <a:p>
            <a:endParaRPr/>
          </a:p>
        </p:txBody>
      </p:sp>
      <p:sp>
        <p:nvSpPr>
          <p:cNvPr id="26" name="object 26"/>
          <p:cNvSpPr txBox="1"/>
          <p:nvPr/>
        </p:nvSpPr>
        <p:spPr>
          <a:xfrm>
            <a:off x="3067557" y="3866579"/>
            <a:ext cx="1079500" cy="259045"/>
          </a:xfrm>
          <a:prstGeom prst="rect">
            <a:avLst/>
          </a:prstGeom>
        </p:spPr>
        <p:txBody>
          <a:bodyPr vert="horz" wrap="square" lIns="0" tIns="12700" rIns="0" bIns="0" rtlCol="0">
            <a:spAutoFit/>
          </a:bodyPr>
          <a:lstStyle/>
          <a:p>
            <a:pPr marL="12700">
              <a:lnSpc>
                <a:spcPct val="100000"/>
              </a:lnSpc>
              <a:spcBef>
                <a:spcPts val="100"/>
              </a:spcBef>
            </a:pPr>
            <a:r>
              <a:rPr sz="1600" spc="-5" dirty="0">
                <a:solidFill>
                  <a:srgbClr val="FFFFFF"/>
                </a:solidFill>
                <a:latin typeface="Carlito"/>
                <a:cs typeface="Carlito"/>
              </a:rPr>
              <a:t>Wholesaler</a:t>
            </a:r>
            <a:endParaRPr sz="1600" dirty="0">
              <a:latin typeface="Carlito"/>
              <a:cs typeface="Carlito"/>
            </a:endParaRPr>
          </a:p>
        </p:txBody>
      </p:sp>
      <p:sp>
        <p:nvSpPr>
          <p:cNvPr id="27" name="object 27"/>
          <p:cNvSpPr/>
          <p:nvPr/>
        </p:nvSpPr>
        <p:spPr>
          <a:xfrm>
            <a:off x="2667000" y="5067300"/>
            <a:ext cx="1876425" cy="714375"/>
          </a:xfrm>
          <a:prstGeom prst="rect">
            <a:avLst/>
          </a:prstGeom>
          <a:blipFill>
            <a:blip r:embed="rId9" cstate="print"/>
            <a:stretch>
              <a:fillRect/>
            </a:stretch>
          </a:blipFill>
        </p:spPr>
        <p:txBody>
          <a:bodyPr wrap="square" lIns="0" tIns="0" rIns="0" bIns="0" rtlCol="0"/>
          <a:lstStyle/>
          <a:p>
            <a:endParaRPr/>
          </a:p>
        </p:txBody>
      </p:sp>
      <p:sp>
        <p:nvSpPr>
          <p:cNvPr id="28" name="object 28"/>
          <p:cNvSpPr txBox="1"/>
          <p:nvPr/>
        </p:nvSpPr>
        <p:spPr>
          <a:xfrm>
            <a:off x="3067557" y="5410468"/>
            <a:ext cx="1080135" cy="259045"/>
          </a:xfrm>
          <a:prstGeom prst="rect">
            <a:avLst/>
          </a:prstGeom>
        </p:spPr>
        <p:txBody>
          <a:bodyPr vert="horz" wrap="square" lIns="0" tIns="12700" rIns="0" bIns="0" rtlCol="0">
            <a:spAutoFit/>
          </a:bodyPr>
          <a:lstStyle/>
          <a:p>
            <a:pPr marL="12700">
              <a:lnSpc>
                <a:spcPct val="100000"/>
              </a:lnSpc>
              <a:spcBef>
                <a:spcPts val="100"/>
              </a:spcBef>
            </a:pPr>
            <a:r>
              <a:rPr sz="1600" spc="-5" dirty="0">
                <a:solidFill>
                  <a:srgbClr val="FFFFFF"/>
                </a:solidFill>
                <a:latin typeface="Carlito"/>
                <a:cs typeface="Carlito"/>
              </a:rPr>
              <a:t>Wholesaler</a:t>
            </a:r>
            <a:endParaRPr sz="1600">
              <a:latin typeface="Carlito"/>
              <a:cs typeface="Carlito"/>
            </a:endParaRPr>
          </a:p>
        </p:txBody>
      </p:sp>
      <p:sp>
        <p:nvSpPr>
          <p:cNvPr id="29" name="object 29"/>
          <p:cNvSpPr/>
          <p:nvPr/>
        </p:nvSpPr>
        <p:spPr>
          <a:xfrm>
            <a:off x="4876800" y="4295775"/>
            <a:ext cx="1876425" cy="714375"/>
          </a:xfrm>
          <a:prstGeom prst="rect">
            <a:avLst/>
          </a:prstGeom>
          <a:blipFill>
            <a:blip r:embed="rId10" cstate="print"/>
            <a:stretch>
              <a:fillRect/>
            </a:stretch>
          </a:blipFill>
        </p:spPr>
        <p:txBody>
          <a:bodyPr wrap="square" lIns="0" tIns="0" rIns="0" bIns="0" rtlCol="0"/>
          <a:lstStyle/>
          <a:p>
            <a:endParaRPr/>
          </a:p>
        </p:txBody>
      </p:sp>
      <p:sp>
        <p:nvSpPr>
          <p:cNvPr id="30" name="object 30"/>
          <p:cNvSpPr txBox="1"/>
          <p:nvPr/>
        </p:nvSpPr>
        <p:spPr>
          <a:xfrm>
            <a:off x="5453253" y="4638943"/>
            <a:ext cx="737870" cy="259045"/>
          </a:xfrm>
          <a:prstGeom prst="rect">
            <a:avLst/>
          </a:prstGeom>
        </p:spPr>
        <p:txBody>
          <a:bodyPr vert="horz" wrap="square" lIns="0" tIns="12700" rIns="0" bIns="0" rtlCol="0">
            <a:spAutoFit/>
          </a:bodyPr>
          <a:lstStyle/>
          <a:p>
            <a:pPr marL="12700">
              <a:lnSpc>
                <a:spcPct val="100000"/>
              </a:lnSpc>
              <a:spcBef>
                <a:spcPts val="100"/>
              </a:spcBef>
            </a:pPr>
            <a:r>
              <a:rPr sz="1600" spc="-15" dirty="0">
                <a:solidFill>
                  <a:srgbClr val="FFFFFF"/>
                </a:solidFill>
                <a:latin typeface="Carlito"/>
                <a:cs typeface="Carlito"/>
              </a:rPr>
              <a:t>Retailer</a:t>
            </a:r>
            <a:endParaRPr sz="1600">
              <a:latin typeface="Carlito"/>
              <a:cs typeface="Carlito"/>
            </a:endParaRPr>
          </a:p>
        </p:txBody>
      </p:sp>
      <p:grpSp>
        <p:nvGrpSpPr>
          <p:cNvPr id="31" name="object 31"/>
          <p:cNvGrpSpPr/>
          <p:nvPr/>
        </p:nvGrpSpPr>
        <p:grpSpPr>
          <a:xfrm>
            <a:off x="7143750" y="3476625"/>
            <a:ext cx="1914525" cy="2562225"/>
            <a:chOff x="7143750" y="3476625"/>
            <a:chExt cx="1914525" cy="2562225"/>
          </a:xfrm>
        </p:grpSpPr>
        <p:sp>
          <p:nvSpPr>
            <p:cNvPr id="32" name="object 32"/>
            <p:cNvSpPr/>
            <p:nvPr/>
          </p:nvSpPr>
          <p:spPr>
            <a:xfrm>
              <a:off x="7162800" y="3476625"/>
              <a:ext cx="1876425" cy="581025"/>
            </a:xfrm>
            <a:prstGeom prst="rect">
              <a:avLst/>
            </a:prstGeom>
            <a:blipFill>
              <a:blip r:embed="rId11" cstate="print"/>
              <a:stretch>
                <a:fillRect/>
              </a:stretch>
            </a:blipFill>
          </p:spPr>
          <p:txBody>
            <a:bodyPr wrap="square" lIns="0" tIns="0" rIns="0" bIns="0" rtlCol="0"/>
            <a:lstStyle/>
            <a:p>
              <a:endParaRPr/>
            </a:p>
          </p:txBody>
        </p:sp>
        <p:sp>
          <p:nvSpPr>
            <p:cNvPr id="33" name="object 33"/>
            <p:cNvSpPr/>
            <p:nvPr/>
          </p:nvSpPr>
          <p:spPr>
            <a:xfrm>
              <a:off x="7143750" y="4000500"/>
              <a:ext cx="1914525" cy="752475"/>
            </a:xfrm>
            <a:prstGeom prst="rect">
              <a:avLst/>
            </a:prstGeom>
            <a:blipFill>
              <a:blip r:embed="rId12" cstate="print"/>
              <a:stretch>
                <a:fillRect/>
              </a:stretch>
            </a:blipFill>
          </p:spPr>
          <p:txBody>
            <a:bodyPr wrap="square" lIns="0" tIns="0" rIns="0" bIns="0" rtlCol="0"/>
            <a:lstStyle/>
            <a:p>
              <a:endParaRPr/>
            </a:p>
          </p:txBody>
        </p:sp>
        <p:sp>
          <p:nvSpPr>
            <p:cNvPr id="34" name="object 34"/>
            <p:cNvSpPr/>
            <p:nvPr/>
          </p:nvSpPr>
          <p:spPr>
            <a:xfrm>
              <a:off x="7143750" y="4648200"/>
              <a:ext cx="1914525" cy="742950"/>
            </a:xfrm>
            <a:prstGeom prst="rect">
              <a:avLst/>
            </a:prstGeom>
            <a:blipFill>
              <a:blip r:embed="rId13" cstate="print"/>
              <a:stretch>
                <a:fillRect/>
              </a:stretch>
            </a:blipFill>
          </p:spPr>
          <p:txBody>
            <a:bodyPr wrap="square" lIns="0" tIns="0" rIns="0" bIns="0" rtlCol="0"/>
            <a:lstStyle/>
            <a:p>
              <a:endParaRPr/>
            </a:p>
          </p:txBody>
        </p:sp>
        <p:sp>
          <p:nvSpPr>
            <p:cNvPr id="35" name="object 35"/>
            <p:cNvSpPr/>
            <p:nvPr/>
          </p:nvSpPr>
          <p:spPr>
            <a:xfrm>
              <a:off x="7143750" y="5286375"/>
              <a:ext cx="1914525" cy="752475"/>
            </a:xfrm>
            <a:prstGeom prst="rect">
              <a:avLst/>
            </a:prstGeom>
            <a:blipFill>
              <a:blip r:embed="rId12" cstate="print"/>
              <a:stretch>
                <a:fillRect/>
              </a:stretch>
            </a:blipFill>
          </p:spPr>
          <p:txBody>
            <a:bodyPr wrap="square" lIns="0" tIns="0" rIns="0" bIns="0" rtlCol="0"/>
            <a:lstStyle/>
            <a:p>
              <a:endParaRPr/>
            </a:p>
          </p:txBody>
        </p:sp>
      </p:grpSp>
      <p:sp>
        <p:nvSpPr>
          <p:cNvPr id="36" name="object 36"/>
          <p:cNvSpPr txBox="1"/>
          <p:nvPr/>
        </p:nvSpPr>
        <p:spPr>
          <a:xfrm>
            <a:off x="7543801" y="3615501"/>
            <a:ext cx="1295400" cy="2251899"/>
          </a:xfrm>
          <a:prstGeom prst="rect">
            <a:avLst/>
          </a:prstGeom>
        </p:spPr>
        <p:txBody>
          <a:bodyPr vert="horz" wrap="square" lIns="0" tIns="12700" rIns="0" bIns="0" rtlCol="0">
            <a:spAutoFit/>
          </a:bodyPr>
          <a:lstStyle/>
          <a:p>
            <a:pPr marL="12700" marR="5080" indent="113030">
              <a:lnSpc>
                <a:spcPct val="100000"/>
              </a:lnSpc>
              <a:spcBef>
                <a:spcPts val="100"/>
              </a:spcBef>
            </a:pPr>
            <a:r>
              <a:rPr sz="1600" spc="-10" dirty="0">
                <a:solidFill>
                  <a:srgbClr val="FFFFFF"/>
                </a:solidFill>
                <a:latin typeface="Carlito"/>
                <a:cs typeface="Carlito"/>
              </a:rPr>
              <a:t>Brand </a:t>
            </a:r>
            <a:r>
              <a:rPr sz="1600" dirty="0">
                <a:solidFill>
                  <a:srgbClr val="FFFFFF"/>
                </a:solidFill>
                <a:latin typeface="Carlito"/>
                <a:cs typeface="Carlito"/>
              </a:rPr>
              <a:t>A  </a:t>
            </a:r>
            <a:r>
              <a:rPr sz="1600" spc="-10" dirty="0">
                <a:solidFill>
                  <a:srgbClr val="FFFFFF"/>
                </a:solidFill>
                <a:latin typeface="Carlito"/>
                <a:cs typeface="Carlito"/>
              </a:rPr>
              <a:t>c</a:t>
            </a:r>
            <a:r>
              <a:rPr sz="1600" spc="-5" dirty="0">
                <a:solidFill>
                  <a:srgbClr val="FFFFFF"/>
                </a:solidFill>
                <a:latin typeface="Carlito"/>
                <a:cs typeface="Carlito"/>
              </a:rPr>
              <a:t>u</a:t>
            </a:r>
            <a:r>
              <a:rPr sz="1600" spc="-20" dirty="0">
                <a:solidFill>
                  <a:srgbClr val="FFFFFF"/>
                </a:solidFill>
                <a:latin typeface="Carlito"/>
                <a:cs typeface="Carlito"/>
              </a:rPr>
              <a:t>s</a:t>
            </a:r>
            <a:r>
              <a:rPr sz="1600" spc="-15" dirty="0">
                <a:solidFill>
                  <a:srgbClr val="FFFFFF"/>
                </a:solidFill>
                <a:latin typeface="Carlito"/>
                <a:cs typeface="Carlito"/>
              </a:rPr>
              <a:t>t</a:t>
            </a:r>
            <a:r>
              <a:rPr sz="1600" spc="-5" dirty="0">
                <a:solidFill>
                  <a:srgbClr val="FFFFFF"/>
                </a:solidFill>
                <a:latin typeface="Carlito"/>
                <a:cs typeface="Carlito"/>
              </a:rPr>
              <a:t>ome</a:t>
            </a:r>
            <a:r>
              <a:rPr sz="1600" spc="-40" dirty="0">
                <a:solidFill>
                  <a:srgbClr val="FFFFFF"/>
                </a:solidFill>
                <a:latin typeface="Carlito"/>
                <a:cs typeface="Carlito"/>
              </a:rPr>
              <a:t>r</a:t>
            </a:r>
            <a:r>
              <a:rPr sz="1600" dirty="0">
                <a:solidFill>
                  <a:srgbClr val="FFFFFF"/>
                </a:solidFill>
                <a:latin typeface="Carlito"/>
                <a:cs typeface="Carlito"/>
              </a:rPr>
              <a:t>s</a:t>
            </a:r>
            <a:endParaRPr sz="1600" dirty="0">
              <a:latin typeface="Carlito"/>
              <a:cs typeface="Carlito"/>
            </a:endParaRPr>
          </a:p>
          <a:p>
            <a:pPr marL="12700" marR="5080" indent="117475">
              <a:lnSpc>
                <a:spcPct val="100000"/>
              </a:lnSpc>
              <a:spcBef>
                <a:spcPts val="740"/>
              </a:spcBef>
            </a:pPr>
            <a:r>
              <a:rPr sz="1600" spc="-10" dirty="0">
                <a:solidFill>
                  <a:srgbClr val="FFFFFF"/>
                </a:solidFill>
                <a:latin typeface="Carlito"/>
                <a:cs typeface="Carlito"/>
              </a:rPr>
              <a:t>Brand </a:t>
            </a:r>
            <a:r>
              <a:rPr sz="1600" dirty="0">
                <a:solidFill>
                  <a:srgbClr val="FFFFFF"/>
                </a:solidFill>
                <a:latin typeface="Carlito"/>
                <a:cs typeface="Carlito"/>
              </a:rPr>
              <a:t>B  </a:t>
            </a:r>
            <a:r>
              <a:rPr sz="1600" spc="-10" dirty="0">
                <a:solidFill>
                  <a:srgbClr val="FFFFFF"/>
                </a:solidFill>
                <a:latin typeface="Carlito"/>
                <a:cs typeface="Carlito"/>
              </a:rPr>
              <a:t>c</a:t>
            </a:r>
            <a:r>
              <a:rPr sz="1600" spc="-5" dirty="0">
                <a:solidFill>
                  <a:srgbClr val="FFFFFF"/>
                </a:solidFill>
                <a:latin typeface="Carlito"/>
                <a:cs typeface="Carlito"/>
              </a:rPr>
              <a:t>u</a:t>
            </a:r>
            <a:r>
              <a:rPr sz="1600" spc="-20" dirty="0">
                <a:solidFill>
                  <a:srgbClr val="FFFFFF"/>
                </a:solidFill>
                <a:latin typeface="Carlito"/>
                <a:cs typeface="Carlito"/>
              </a:rPr>
              <a:t>s</a:t>
            </a:r>
            <a:r>
              <a:rPr sz="1600" spc="-15" dirty="0">
                <a:solidFill>
                  <a:srgbClr val="FFFFFF"/>
                </a:solidFill>
                <a:latin typeface="Carlito"/>
                <a:cs typeface="Carlito"/>
              </a:rPr>
              <a:t>t</a:t>
            </a:r>
            <a:r>
              <a:rPr sz="1600" spc="-5" dirty="0">
                <a:solidFill>
                  <a:srgbClr val="FFFFFF"/>
                </a:solidFill>
                <a:latin typeface="Carlito"/>
                <a:cs typeface="Carlito"/>
              </a:rPr>
              <a:t>ome</a:t>
            </a:r>
            <a:r>
              <a:rPr sz="1600" spc="-40" dirty="0">
                <a:solidFill>
                  <a:srgbClr val="FFFFFF"/>
                </a:solidFill>
                <a:latin typeface="Carlito"/>
                <a:cs typeface="Carlito"/>
              </a:rPr>
              <a:t>r</a:t>
            </a:r>
            <a:r>
              <a:rPr sz="1600" dirty="0">
                <a:solidFill>
                  <a:srgbClr val="FFFFFF"/>
                </a:solidFill>
                <a:latin typeface="Carlito"/>
                <a:cs typeface="Carlito"/>
              </a:rPr>
              <a:t>s</a:t>
            </a:r>
            <a:endParaRPr sz="1600" dirty="0">
              <a:latin typeface="Carlito"/>
              <a:cs typeface="Carlito"/>
            </a:endParaRPr>
          </a:p>
          <a:p>
            <a:pPr marL="12700" marR="5080" indent="118745">
              <a:lnSpc>
                <a:spcPct val="100000"/>
              </a:lnSpc>
              <a:spcBef>
                <a:spcPts val="745"/>
              </a:spcBef>
            </a:pPr>
            <a:r>
              <a:rPr sz="1600" spc="-10" dirty="0">
                <a:solidFill>
                  <a:srgbClr val="FFFFFF"/>
                </a:solidFill>
                <a:latin typeface="Carlito"/>
                <a:cs typeface="Carlito"/>
              </a:rPr>
              <a:t>Brand </a:t>
            </a:r>
            <a:r>
              <a:rPr sz="1600" dirty="0">
                <a:solidFill>
                  <a:srgbClr val="FFFFFF"/>
                </a:solidFill>
                <a:latin typeface="Carlito"/>
                <a:cs typeface="Carlito"/>
              </a:rPr>
              <a:t>C  </a:t>
            </a:r>
            <a:r>
              <a:rPr sz="1600" spc="-10" dirty="0">
                <a:solidFill>
                  <a:srgbClr val="FFFFFF"/>
                </a:solidFill>
                <a:latin typeface="Carlito"/>
                <a:cs typeface="Carlito"/>
              </a:rPr>
              <a:t>c</a:t>
            </a:r>
            <a:r>
              <a:rPr sz="1600" spc="-5" dirty="0">
                <a:solidFill>
                  <a:srgbClr val="FFFFFF"/>
                </a:solidFill>
                <a:latin typeface="Carlito"/>
                <a:cs typeface="Carlito"/>
              </a:rPr>
              <a:t>u</a:t>
            </a:r>
            <a:r>
              <a:rPr sz="1600" spc="-20" dirty="0">
                <a:solidFill>
                  <a:srgbClr val="FFFFFF"/>
                </a:solidFill>
                <a:latin typeface="Carlito"/>
                <a:cs typeface="Carlito"/>
              </a:rPr>
              <a:t>s</a:t>
            </a:r>
            <a:r>
              <a:rPr sz="1600" spc="-15" dirty="0">
                <a:solidFill>
                  <a:srgbClr val="FFFFFF"/>
                </a:solidFill>
                <a:latin typeface="Carlito"/>
                <a:cs typeface="Carlito"/>
              </a:rPr>
              <a:t>t</a:t>
            </a:r>
            <a:r>
              <a:rPr sz="1600" spc="-5" dirty="0">
                <a:solidFill>
                  <a:srgbClr val="FFFFFF"/>
                </a:solidFill>
                <a:latin typeface="Carlito"/>
                <a:cs typeface="Carlito"/>
              </a:rPr>
              <a:t>ome</a:t>
            </a:r>
            <a:r>
              <a:rPr sz="1600" spc="-40" dirty="0">
                <a:solidFill>
                  <a:srgbClr val="FFFFFF"/>
                </a:solidFill>
                <a:latin typeface="Carlito"/>
                <a:cs typeface="Carlito"/>
              </a:rPr>
              <a:t>r</a:t>
            </a:r>
            <a:r>
              <a:rPr sz="1600" dirty="0">
                <a:solidFill>
                  <a:srgbClr val="FFFFFF"/>
                </a:solidFill>
                <a:latin typeface="Carlito"/>
                <a:cs typeface="Carlito"/>
              </a:rPr>
              <a:t>s</a:t>
            </a:r>
            <a:endParaRPr lang="en-IN" sz="1600" dirty="0">
              <a:solidFill>
                <a:srgbClr val="FFFFFF"/>
              </a:solidFill>
              <a:latin typeface="Carlito"/>
              <a:cs typeface="Carlito"/>
            </a:endParaRPr>
          </a:p>
          <a:p>
            <a:pPr marL="12700" marR="5080" indent="109855">
              <a:lnSpc>
                <a:spcPct val="100000"/>
              </a:lnSpc>
              <a:spcBef>
                <a:spcPts val="745"/>
              </a:spcBef>
            </a:pPr>
            <a:r>
              <a:rPr sz="1600" spc="-10" dirty="0">
                <a:solidFill>
                  <a:srgbClr val="FFFFFF"/>
                </a:solidFill>
                <a:latin typeface="Carlito"/>
                <a:cs typeface="Carlito"/>
              </a:rPr>
              <a:t>Brand </a:t>
            </a:r>
            <a:r>
              <a:rPr sz="1600" dirty="0">
                <a:solidFill>
                  <a:srgbClr val="FFFFFF"/>
                </a:solidFill>
                <a:latin typeface="Carlito"/>
                <a:cs typeface="Carlito"/>
              </a:rPr>
              <a:t>D  </a:t>
            </a:r>
            <a:r>
              <a:rPr sz="1600" spc="-10" dirty="0">
                <a:solidFill>
                  <a:srgbClr val="FFFFFF"/>
                </a:solidFill>
                <a:latin typeface="Carlito"/>
                <a:cs typeface="Carlito"/>
              </a:rPr>
              <a:t>c</a:t>
            </a:r>
            <a:r>
              <a:rPr sz="1600" spc="-5" dirty="0">
                <a:solidFill>
                  <a:srgbClr val="FFFFFF"/>
                </a:solidFill>
                <a:latin typeface="Carlito"/>
                <a:cs typeface="Carlito"/>
              </a:rPr>
              <a:t>u</a:t>
            </a:r>
            <a:r>
              <a:rPr sz="1600" spc="-20" dirty="0">
                <a:solidFill>
                  <a:srgbClr val="FFFFFF"/>
                </a:solidFill>
                <a:latin typeface="Carlito"/>
                <a:cs typeface="Carlito"/>
              </a:rPr>
              <a:t>s</a:t>
            </a:r>
            <a:r>
              <a:rPr sz="1600" spc="-15" dirty="0">
                <a:solidFill>
                  <a:srgbClr val="FFFFFF"/>
                </a:solidFill>
                <a:latin typeface="Carlito"/>
                <a:cs typeface="Carlito"/>
              </a:rPr>
              <a:t>t</a:t>
            </a:r>
            <a:r>
              <a:rPr sz="1600" spc="-5" dirty="0">
                <a:solidFill>
                  <a:srgbClr val="FFFFFF"/>
                </a:solidFill>
                <a:latin typeface="Carlito"/>
                <a:cs typeface="Carlito"/>
              </a:rPr>
              <a:t>ome</a:t>
            </a:r>
            <a:r>
              <a:rPr sz="1600" spc="-40" dirty="0">
                <a:solidFill>
                  <a:srgbClr val="FFFFFF"/>
                </a:solidFill>
                <a:latin typeface="Carlito"/>
                <a:cs typeface="Carlito"/>
              </a:rPr>
              <a:t>r</a:t>
            </a:r>
            <a:r>
              <a:rPr sz="1600" dirty="0">
                <a:solidFill>
                  <a:srgbClr val="FFFFFF"/>
                </a:solidFill>
                <a:latin typeface="Carlito"/>
                <a:cs typeface="Carlito"/>
              </a:rPr>
              <a:t>s</a:t>
            </a:r>
            <a:endParaRPr sz="1600" dirty="0">
              <a:latin typeface="Carlito"/>
              <a:cs typeface="Carlito"/>
            </a:endParaRPr>
          </a:p>
        </p:txBody>
      </p:sp>
      <p:grpSp>
        <p:nvGrpSpPr>
          <p:cNvPr id="37" name="object 37"/>
          <p:cNvGrpSpPr/>
          <p:nvPr/>
        </p:nvGrpSpPr>
        <p:grpSpPr>
          <a:xfrm>
            <a:off x="2428875" y="3806571"/>
            <a:ext cx="2500630" cy="408305"/>
            <a:chOff x="2428875" y="3806571"/>
            <a:chExt cx="2500630" cy="408305"/>
          </a:xfrm>
        </p:grpSpPr>
        <p:sp>
          <p:nvSpPr>
            <p:cNvPr id="38" name="object 38"/>
            <p:cNvSpPr/>
            <p:nvPr/>
          </p:nvSpPr>
          <p:spPr>
            <a:xfrm>
              <a:off x="2428875" y="3806571"/>
              <a:ext cx="214375" cy="103378"/>
            </a:xfrm>
            <a:prstGeom prst="rect">
              <a:avLst/>
            </a:prstGeom>
            <a:blipFill>
              <a:blip r:embed="rId14" cstate="print"/>
              <a:stretch>
                <a:fillRect/>
              </a:stretch>
            </a:blipFill>
          </p:spPr>
          <p:txBody>
            <a:bodyPr wrap="square" lIns="0" tIns="0" rIns="0" bIns="0" rtlCol="0"/>
            <a:lstStyle/>
            <a:p>
              <a:endParaRPr/>
            </a:p>
          </p:txBody>
        </p:sp>
        <p:sp>
          <p:nvSpPr>
            <p:cNvPr id="39" name="object 39"/>
            <p:cNvSpPr/>
            <p:nvPr/>
          </p:nvSpPr>
          <p:spPr>
            <a:xfrm>
              <a:off x="4496561" y="3859403"/>
              <a:ext cx="433070" cy="355600"/>
            </a:xfrm>
            <a:custGeom>
              <a:avLst/>
              <a:gdLst/>
              <a:ahLst/>
              <a:cxnLst/>
              <a:rect l="l" t="t" r="r" b="b"/>
              <a:pathLst>
                <a:path w="433070" h="355600">
                  <a:moveTo>
                    <a:pt x="333248" y="326771"/>
                  </a:moveTo>
                  <a:lnTo>
                    <a:pt x="330073" y="329184"/>
                  </a:lnTo>
                  <a:lnTo>
                    <a:pt x="329438" y="332613"/>
                  </a:lnTo>
                  <a:lnTo>
                    <a:pt x="328929" y="336042"/>
                  </a:lnTo>
                  <a:lnTo>
                    <a:pt x="331342" y="339344"/>
                  </a:lnTo>
                  <a:lnTo>
                    <a:pt x="334772" y="339852"/>
                  </a:lnTo>
                  <a:lnTo>
                    <a:pt x="432688" y="355473"/>
                  </a:lnTo>
                  <a:lnTo>
                    <a:pt x="431550" y="352425"/>
                  </a:lnTo>
                  <a:lnTo>
                    <a:pt x="418846" y="352425"/>
                  </a:lnTo>
                  <a:lnTo>
                    <a:pt x="400526" y="337438"/>
                  </a:lnTo>
                  <a:lnTo>
                    <a:pt x="336803" y="327406"/>
                  </a:lnTo>
                  <a:lnTo>
                    <a:pt x="333248" y="326771"/>
                  </a:lnTo>
                  <a:close/>
                </a:path>
                <a:path w="433070" h="355600">
                  <a:moveTo>
                    <a:pt x="400526" y="337438"/>
                  </a:moveTo>
                  <a:lnTo>
                    <a:pt x="418846" y="352425"/>
                  </a:lnTo>
                  <a:lnTo>
                    <a:pt x="421138" y="349631"/>
                  </a:lnTo>
                  <a:lnTo>
                    <a:pt x="416940" y="349631"/>
                  </a:lnTo>
                  <a:lnTo>
                    <a:pt x="413124" y="339421"/>
                  </a:lnTo>
                  <a:lnTo>
                    <a:pt x="400526" y="337438"/>
                  </a:lnTo>
                  <a:close/>
                </a:path>
                <a:path w="433070" h="355600">
                  <a:moveTo>
                    <a:pt x="393064" y="257683"/>
                  </a:moveTo>
                  <a:lnTo>
                    <a:pt x="389763" y="258826"/>
                  </a:lnTo>
                  <a:lnTo>
                    <a:pt x="386588" y="260096"/>
                  </a:lnTo>
                  <a:lnTo>
                    <a:pt x="384810" y="263779"/>
                  </a:lnTo>
                  <a:lnTo>
                    <a:pt x="386079" y="267081"/>
                  </a:lnTo>
                  <a:lnTo>
                    <a:pt x="408695" y="327576"/>
                  </a:lnTo>
                  <a:lnTo>
                    <a:pt x="426974" y="342519"/>
                  </a:lnTo>
                  <a:lnTo>
                    <a:pt x="418846" y="352425"/>
                  </a:lnTo>
                  <a:lnTo>
                    <a:pt x="431550" y="352425"/>
                  </a:lnTo>
                  <a:lnTo>
                    <a:pt x="398017" y="262636"/>
                  </a:lnTo>
                  <a:lnTo>
                    <a:pt x="396748" y="259334"/>
                  </a:lnTo>
                  <a:lnTo>
                    <a:pt x="393064" y="257683"/>
                  </a:lnTo>
                  <a:close/>
                </a:path>
                <a:path w="433070" h="355600">
                  <a:moveTo>
                    <a:pt x="413124" y="339421"/>
                  </a:moveTo>
                  <a:lnTo>
                    <a:pt x="416940" y="349631"/>
                  </a:lnTo>
                  <a:lnTo>
                    <a:pt x="423925" y="341122"/>
                  </a:lnTo>
                  <a:lnTo>
                    <a:pt x="413124" y="339421"/>
                  </a:lnTo>
                  <a:close/>
                </a:path>
                <a:path w="433070" h="355600">
                  <a:moveTo>
                    <a:pt x="408695" y="327576"/>
                  </a:moveTo>
                  <a:lnTo>
                    <a:pt x="413124" y="339421"/>
                  </a:lnTo>
                  <a:lnTo>
                    <a:pt x="423925" y="341122"/>
                  </a:lnTo>
                  <a:lnTo>
                    <a:pt x="416940" y="349631"/>
                  </a:lnTo>
                  <a:lnTo>
                    <a:pt x="421138" y="349631"/>
                  </a:lnTo>
                  <a:lnTo>
                    <a:pt x="426974" y="342519"/>
                  </a:lnTo>
                  <a:lnTo>
                    <a:pt x="408695" y="327576"/>
                  </a:lnTo>
                  <a:close/>
                </a:path>
                <a:path w="433070" h="355600">
                  <a:moveTo>
                    <a:pt x="8000" y="0"/>
                  </a:moveTo>
                  <a:lnTo>
                    <a:pt x="0" y="9779"/>
                  </a:lnTo>
                  <a:lnTo>
                    <a:pt x="400526" y="337438"/>
                  </a:lnTo>
                  <a:lnTo>
                    <a:pt x="413124" y="339421"/>
                  </a:lnTo>
                  <a:lnTo>
                    <a:pt x="408695" y="327576"/>
                  </a:lnTo>
                  <a:lnTo>
                    <a:pt x="8000" y="0"/>
                  </a:lnTo>
                  <a:close/>
                </a:path>
              </a:pathLst>
            </a:custGeom>
            <a:solidFill>
              <a:srgbClr val="001F5F"/>
            </a:solidFill>
          </p:spPr>
          <p:txBody>
            <a:bodyPr wrap="square" lIns="0" tIns="0" rIns="0" bIns="0" rtlCol="0"/>
            <a:lstStyle/>
            <a:p>
              <a:endParaRPr/>
            </a:p>
          </p:txBody>
        </p:sp>
      </p:grpSp>
      <p:grpSp>
        <p:nvGrpSpPr>
          <p:cNvPr id="40" name="object 40"/>
          <p:cNvGrpSpPr/>
          <p:nvPr/>
        </p:nvGrpSpPr>
        <p:grpSpPr>
          <a:xfrm>
            <a:off x="2428875" y="3928998"/>
            <a:ext cx="4714875" cy="1536700"/>
            <a:chOff x="2428875" y="3928998"/>
            <a:chExt cx="4714875" cy="1536700"/>
          </a:xfrm>
        </p:grpSpPr>
        <p:sp>
          <p:nvSpPr>
            <p:cNvPr id="41" name="object 41"/>
            <p:cNvSpPr/>
            <p:nvPr/>
          </p:nvSpPr>
          <p:spPr>
            <a:xfrm>
              <a:off x="2428875" y="5362066"/>
              <a:ext cx="214375" cy="103505"/>
            </a:xfrm>
            <a:prstGeom prst="rect">
              <a:avLst/>
            </a:prstGeom>
            <a:blipFill>
              <a:blip r:embed="rId15" cstate="print"/>
              <a:stretch>
                <a:fillRect/>
              </a:stretch>
            </a:blipFill>
          </p:spPr>
          <p:txBody>
            <a:bodyPr wrap="square" lIns="0" tIns="0" rIns="0" bIns="0" rtlCol="0"/>
            <a:lstStyle/>
            <a:p>
              <a:endParaRPr/>
            </a:p>
          </p:txBody>
        </p:sp>
        <p:sp>
          <p:nvSpPr>
            <p:cNvPr id="42" name="object 42"/>
            <p:cNvSpPr/>
            <p:nvPr/>
          </p:nvSpPr>
          <p:spPr>
            <a:xfrm>
              <a:off x="4496181" y="3928998"/>
              <a:ext cx="2647950" cy="1500505"/>
            </a:xfrm>
            <a:custGeom>
              <a:avLst/>
              <a:gdLst/>
              <a:ahLst/>
              <a:cxnLst/>
              <a:rect l="l" t="t" r="r" b="b"/>
              <a:pathLst>
                <a:path w="2647950" h="1500504">
                  <a:moveTo>
                    <a:pt x="433070" y="1071626"/>
                  </a:moveTo>
                  <a:lnTo>
                    <a:pt x="336550" y="1094359"/>
                  </a:lnTo>
                  <a:lnTo>
                    <a:pt x="333121" y="1095248"/>
                  </a:lnTo>
                  <a:lnTo>
                    <a:pt x="331089" y="1098677"/>
                  </a:lnTo>
                  <a:lnTo>
                    <a:pt x="331851" y="1101979"/>
                  </a:lnTo>
                  <a:lnTo>
                    <a:pt x="332613" y="1105408"/>
                  </a:lnTo>
                  <a:lnTo>
                    <a:pt x="336042" y="1107567"/>
                  </a:lnTo>
                  <a:lnTo>
                    <a:pt x="339471" y="1106805"/>
                  </a:lnTo>
                  <a:lnTo>
                    <a:pt x="402412" y="1091907"/>
                  </a:lnTo>
                  <a:lnTo>
                    <a:pt x="0" y="1474470"/>
                  </a:lnTo>
                  <a:lnTo>
                    <a:pt x="8763" y="1483614"/>
                  </a:lnTo>
                  <a:lnTo>
                    <a:pt x="411238" y="1101115"/>
                  </a:lnTo>
                  <a:lnTo>
                    <a:pt x="393192" y="1163193"/>
                  </a:lnTo>
                  <a:lnTo>
                    <a:pt x="392176" y="1166622"/>
                  </a:lnTo>
                  <a:lnTo>
                    <a:pt x="394208" y="1170178"/>
                  </a:lnTo>
                  <a:lnTo>
                    <a:pt x="397510" y="1171067"/>
                  </a:lnTo>
                  <a:lnTo>
                    <a:pt x="400939" y="1172083"/>
                  </a:lnTo>
                  <a:lnTo>
                    <a:pt x="404368" y="1170178"/>
                  </a:lnTo>
                  <a:lnTo>
                    <a:pt x="405409" y="1166622"/>
                  </a:lnTo>
                  <a:lnTo>
                    <a:pt x="431876" y="1075690"/>
                  </a:lnTo>
                  <a:lnTo>
                    <a:pt x="433070" y="1071626"/>
                  </a:lnTo>
                  <a:close/>
                </a:path>
                <a:path w="2647950" h="1500504">
                  <a:moveTo>
                    <a:pt x="2647569" y="1500251"/>
                  </a:moveTo>
                  <a:lnTo>
                    <a:pt x="2646400" y="1495806"/>
                  </a:lnTo>
                  <a:lnTo>
                    <a:pt x="2621534" y="1401064"/>
                  </a:lnTo>
                  <a:lnTo>
                    <a:pt x="2617978" y="1399032"/>
                  </a:lnTo>
                  <a:lnTo>
                    <a:pt x="2611247" y="1400810"/>
                  </a:lnTo>
                  <a:lnTo>
                    <a:pt x="2609215" y="1404239"/>
                  </a:lnTo>
                  <a:lnTo>
                    <a:pt x="2610104" y="1407668"/>
                  </a:lnTo>
                  <a:lnTo>
                    <a:pt x="2626626" y="1470431"/>
                  </a:lnTo>
                  <a:lnTo>
                    <a:pt x="2223389" y="1067181"/>
                  </a:lnTo>
                  <a:lnTo>
                    <a:pt x="2214499" y="1076071"/>
                  </a:lnTo>
                  <a:lnTo>
                    <a:pt x="2617736" y="1479321"/>
                  </a:lnTo>
                  <a:lnTo>
                    <a:pt x="2551557" y="1461897"/>
                  </a:lnTo>
                  <a:lnTo>
                    <a:pt x="2548128" y="1463929"/>
                  </a:lnTo>
                  <a:lnTo>
                    <a:pt x="2547239" y="1467358"/>
                  </a:lnTo>
                  <a:lnTo>
                    <a:pt x="2546350" y="1470660"/>
                  </a:lnTo>
                  <a:lnTo>
                    <a:pt x="2548382" y="1474216"/>
                  </a:lnTo>
                  <a:lnTo>
                    <a:pt x="2647569" y="1500251"/>
                  </a:lnTo>
                  <a:close/>
                </a:path>
                <a:path w="2647950" h="1500504">
                  <a:moveTo>
                    <a:pt x="2647569" y="500126"/>
                  </a:moveTo>
                  <a:lnTo>
                    <a:pt x="2644267" y="499872"/>
                  </a:lnTo>
                  <a:lnTo>
                    <a:pt x="2545334" y="492252"/>
                  </a:lnTo>
                  <a:lnTo>
                    <a:pt x="2542286" y="494792"/>
                  </a:lnTo>
                  <a:lnTo>
                    <a:pt x="2542032" y="498348"/>
                  </a:lnTo>
                  <a:lnTo>
                    <a:pt x="2541651" y="501777"/>
                  </a:lnTo>
                  <a:lnTo>
                    <a:pt x="2544318" y="504825"/>
                  </a:lnTo>
                  <a:lnTo>
                    <a:pt x="2547874" y="505206"/>
                  </a:lnTo>
                  <a:lnTo>
                    <a:pt x="2612275" y="510146"/>
                  </a:lnTo>
                  <a:lnTo>
                    <a:pt x="2216150" y="702056"/>
                  </a:lnTo>
                  <a:lnTo>
                    <a:pt x="2218944" y="707771"/>
                  </a:lnTo>
                  <a:lnTo>
                    <a:pt x="2215388" y="712978"/>
                  </a:lnTo>
                  <a:lnTo>
                    <a:pt x="2614231" y="985139"/>
                  </a:lnTo>
                  <a:lnTo>
                    <a:pt x="2546096" y="980313"/>
                  </a:lnTo>
                  <a:lnTo>
                    <a:pt x="2543175" y="982980"/>
                  </a:lnTo>
                  <a:lnTo>
                    <a:pt x="2542667" y="989965"/>
                  </a:lnTo>
                  <a:lnTo>
                    <a:pt x="2545207" y="993013"/>
                  </a:lnTo>
                  <a:lnTo>
                    <a:pt x="2647569" y="1000252"/>
                  </a:lnTo>
                  <a:lnTo>
                    <a:pt x="2646654" y="998347"/>
                  </a:lnTo>
                  <a:lnTo>
                    <a:pt x="2605024" y="910717"/>
                  </a:lnTo>
                  <a:lnTo>
                    <a:pt x="2603500" y="907542"/>
                  </a:lnTo>
                  <a:lnTo>
                    <a:pt x="2599690" y="906145"/>
                  </a:lnTo>
                  <a:lnTo>
                    <a:pt x="2596515" y="907669"/>
                  </a:lnTo>
                  <a:lnTo>
                    <a:pt x="2593467" y="909193"/>
                  </a:lnTo>
                  <a:lnTo>
                    <a:pt x="2592070" y="913003"/>
                  </a:lnTo>
                  <a:lnTo>
                    <a:pt x="2593594" y="916178"/>
                  </a:lnTo>
                  <a:lnTo>
                    <a:pt x="2621305" y="974496"/>
                  </a:lnTo>
                  <a:lnTo>
                    <a:pt x="2231542" y="708736"/>
                  </a:lnTo>
                  <a:lnTo>
                    <a:pt x="2617940" y="521538"/>
                  </a:lnTo>
                  <a:lnTo>
                    <a:pt x="2581783" y="575310"/>
                  </a:lnTo>
                  <a:lnTo>
                    <a:pt x="2579878" y="578231"/>
                  </a:lnTo>
                  <a:lnTo>
                    <a:pt x="2580640" y="582168"/>
                  </a:lnTo>
                  <a:lnTo>
                    <a:pt x="2583561" y="584073"/>
                  </a:lnTo>
                  <a:lnTo>
                    <a:pt x="2586482" y="586105"/>
                  </a:lnTo>
                  <a:lnTo>
                    <a:pt x="2590419" y="585343"/>
                  </a:lnTo>
                  <a:lnTo>
                    <a:pt x="2592324" y="582422"/>
                  </a:lnTo>
                  <a:lnTo>
                    <a:pt x="2647569" y="500126"/>
                  </a:lnTo>
                  <a:close/>
                </a:path>
                <a:path w="2647950" h="1500504">
                  <a:moveTo>
                    <a:pt x="2647569" y="0"/>
                  </a:moveTo>
                  <a:lnTo>
                    <a:pt x="2549906" y="16510"/>
                  </a:lnTo>
                  <a:lnTo>
                    <a:pt x="2546477" y="17018"/>
                  </a:lnTo>
                  <a:lnTo>
                    <a:pt x="2544064" y="20320"/>
                  </a:lnTo>
                  <a:lnTo>
                    <a:pt x="2544699" y="23749"/>
                  </a:lnTo>
                  <a:lnTo>
                    <a:pt x="2545207" y="27305"/>
                  </a:lnTo>
                  <a:lnTo>
                    <a:pt x="2548509" y="29591"/>
                  </a:lnTo>
                  <a:lnTo>
                    <a:pt x="2551938" y="28956"/>
                  </a:lnTo>
                  <a:lnTo>
                    <a:pt x="2615781" y="18249"/>
                  </a:lnTo>
                  <a:lnTo>
                    <a:pt x="2214880" y="352425"/>
                  </a:lnTo>
                  <a:lnTo>
                    <a:pt x="2223008" y="362077"/>
                  </a:lnTo>
                  <a:lnTo>
                    <a:pt x="2623959" y="27978"/>
                  </a:lnTo>
                  <a:lnTo>
                    <a:pt x="2601849" y="88900"/>
                  </a:lnTo>
                  <a:lnTo>
                    <a:pt x="2600706" y="92202"/>
                  </a:lnTo>
                  <a:lnTo>
                    <a:pt x="2602357" y="95758"/>
                  </a:lnTo>
                  <a:lnTo>
                    <a:pt x="2605659" y="97028"/>
                  </a:lnTo>
                  <a:lnTo>
                    <a:pt x="2608961" y="98171"/>
                  </a:lnTo>
                  <a:lnTo>
                    <a:pt x="2612644" y="96520"/>
                  </a:lnTo>
                  <a:lnTo>
                    <a:pt x="2613787" y="93218"/>
                  </a:lnTo>
                  <a:lnTo>
                    <a:pt x="2646413" y="3175"/>
                  </a:lnTo>
                  <a:lnTo>
                    <a:pt x="2647569" y="0"/>
                  </a:lnTo>
                  <a:close/>
                </a:path>
              </a:pathLst>
            </a:custGeom>
            <a:solidFill>
              <a:srgbClr val="001F5F"/>
            </a:solidFill>
          </p:spPr>
          <p:txBody>
            <a:bodyPr wrap="square" lIns="0" tIns="0" rIns="0" bIns="0" rtlCol="0"/>
            <a:lstStyle/>
            <a:p>
              <a:endParaRPr/>
            </a:p>
          </p:txBody>
        </p:sp>
      </p:grpSp>
      <p:sp>
        <p:nvSpPr>
          <p:cNvPr id="43" name="object 43"/>
          <p:cNvSpPr txBox="1"/>
          <p:nvPr/>
        </p:nvSpPr>
        <p:spPr>
          <a:xfrm>
            <a:off x="2865247" y="6016853"/>
            <a:ext cx="341630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Trebuchet MS"/>
                <a:cs typeface="Trebuchet MS"/>
              </a:rPr>
              <a:t>Retailers </a:t>
            </a:r>
            <a:r>
              <a:rPr sz="1800" b="1" spc="-5" dirty="0">
                <a:latin typeface="Trebuchet MS"/>
                <a:cs typeface="Trebuchet MS"/>
              </a:rPr>
              <a:t>role in sorting</a:t>
            </a:r>
            <a:r>
              <a:rPr sz="1800" b="1" spc="-85" dirty="0">
                <a:latin typeface="Trebuchet MS"/>
                <a:cs typeface="Trebuchet MS"/>
              </a:rPr>
              <a:t> </a:t>
            </a:r>
            <a:r>
              <a:rPr sz="1800" b="1" dirty="0">
                <a:latin typeface="Trebuchet MS"/>
                <a:cs typeface="Trebuchet MS"/>
              </a:rPr>
              <a:t>process</a:t>
            </a:r>
            <a:endParaRPr sz="1800">
              <a:latin typeface="Trebuchet MS"/>
              <a:cs typeface="Trebuchet MS"/>
            </a:endParaRPr>
          </a:p>
        </p:txBody>
      </p:sp>
      <p:sp>
        <p:nvSpPr>
          <p:cNvPr id="44" name="object 44"/>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lang="en-IN"/>
              <a:t>Dr.Rupal Shroff - Retail Management</a:t>
            </a:r>
            <a:endParaRPr spc="-5" dirty="0"/>
          </a:p>
        </p:txBody>
      </p:sp>
      <p:sp>
        <p:nvSpPr>
          <p:cNvPr id="46" name="Date Placeholder 45"/>
          <p:cNvSpPr>
            <a:spLocks noGrp="1"/>
          </p:cNvSpPr>
          <p:nvPr>
            <p:ph type="dt" sz="half" idx="6"/>
          </p:nvPr>
        </p:nvSpPr>
        <p:spPr/>
        <p:txBody>
          <a:bodyPr/>
          <a:lstStyle/>
          <a:p>
            <a:pPr marL="12700">
              <a:lnSpc>
                <a:spcPts val="1810"/>
              </a:lnSpc>
            </a:pPr>
            <a:fld id="{42E7E313-77EC-498D-890B-606F5DC7F6D1}" type="datetime1">
              <a:rPr lang="en-US" smtClean="0"/>
              <a:t>11/15/2021</a:t>
            </a:fld>
            <a:endParaRPr lang="en-US" dirty="0"/>
          </a:p>
        </p:txBody>
      </p:sp>
      <p:sp>
        <p:nvSpPr>
          <p:cNvPr id="47" name="Slide Number Placeholder 46"/>
          <p:cNvSpPr>
            <a:spLocks noGrp="1"/>
          </p:cNvSpPr>
          <p:nvPr>
            <p:ph type="sldNum" sz="quarter" idx="7"/>
          </p:nvPr>
        </p:nvSpPr>
        <p:spPr/>
        <p:txBody>
          <a:bodyPr/>
          <a:lstStyle/>
          <a:p>
            <a:fld id="{B6F15528-21DE-4FAA-801E-634DDDAF4B2B}" type="slidenum">
              <a:rPr lang="en-IN" smtClean="0"/>
              <a:t>9</a:t>
            </a:fld>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Functions of a Retailers in India</a:t>
            </a:r>
          </a:p>
        </p:txBody>
      </p:sp>
      <p:graphicFrame>
        <p:nvGraphicFramePr>
          <p:cNvPr id="4" name="Diagram 3"/>
          <p:cNvGraphicFramePr/>
          <p:nvPr>
            <p:extLst>
              <p:ext uri="{D42A27DB-BD31-4B8C-83A1-F6EECF244321}">
                <p14:modId xmlns:p14="http://schemas.microsoft.com/office/powerpoint/2010/main" val="3171065759"/>
              </p:ext>
            </p:extLst>
          </p:nvPr>
        </p:nvGraphicFramePr>
        <p:xfrm>
          <a:off x="152400" y="990600"/>
          <a:ext cx="8686800"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181600" y="3200400"/>
            <a:ext cx="1447800" cy="923330"/>
          </a:xfrm>
          <a:prstGeom prst="rect">
            <a:avLst/>
          </a:prstGeom>
          <a:noFill/>
        </p:spPr>
        <p:txBody>
          <a:bodyPr wrap="square" rtlCol="0">
            <a:spAutoFit/>
          </a:bodyPr>
          <a:lstStyle/>
          <a:p>
            <a:r>
              <a:rPr lang="en-IN" b="1" dirty="0"/>
              <a:t>Feedback from Customers</a:t>
            </a:r>
          </a:p>
        </p:txBody>
      </p:sp>
      <p:sp>
        <p:nvSpPr>
          <p:cNvPr id="6" name="TextBox 5"/>
          <p:cNvSpPr txBox="1"/>
          <p:nvPr/>
        </p:nvSpPr>
        <p:spPr>
          <a:xfrm>
            <a:off x="2266373" y="5105400"/>
            <a:ext cx="1524000" cy="646331"/>
          </a:xfrm>
          <a:prstGeom prst="rect">
            <a:avLst/>
          </a:prstGeom>
          <a:noFill/>
        </p:spPr>
        <p:txBody>
          <a:bodyPr wrap="square" rtlCol="0">
            <a:spAutoFit/>
          </a:bodyPr>
          <a:lstStyle/>
          <a:p>
            <a:r>
              <a:rPr lang="en-IN" b="1" dirty="0"/>
              <a:t>Display merchandise</a:t>
            </a:r>
          </a:p>
        </p:txBody>
      </p:sp>
      <p:sp>
        <p:nvSpPr>
          <p:cNvPr id="7" name="TextBox 6"/>
          <p:cNvSpPr txBox="1"/>
          <p:nvPr/>
        </p:nvSpPr>
        <p:spPr>
          <a:xfrm>
            <a:off x="2266373" y="1524000"/>
            <a:ext cx="1619827" cy="830997"/>
          </a:xfrm>
          <a:prstGeom prst="rect">
            <a:avLst/>
          </a:prstGeom>
          <a:noFill/>
        </p:spPr>
        <p:txBody>
          <a:bodyPr wrap="square" rtlCol="0">
            <a:spAutoFit/>
          </a:bodyPr>
          <a:lstStyle/>
          <a:p>
            <a:r>
              <a:rPr lang="en-IN" sz="1600" b="1" dirty="0"/>
              <a:t>Arrange an Assortment of merchandise</a:t>
            </a:r>
          </a:p>
        </p:txBody>
      </p:sp>
      <p:sp>
        <p:nvSpPr>
          <p:cNvPr id="8" name="TextBox 7"/>
          <p:cNvSpPr txBox="1"/>
          <p:nvPr/>
        </p:nvSpPr>
        <p:spPr>
          <a:xfrm>
            <a:off x="6934200" y="3200400"/>
            <a:ext cx="1752600" cy="923330"/>
          </a:xfrm>
          <a:prstGeom prst="rect">
            <a:avLst/>
          </a:prstGeom>
          <a:noFill/>
        </p:spPr>
        <p:txBody>
          <a:bodyPr wrap="square" rtlCol="0">
            <a:spAutoFit/>
          </a:bodyPr>
          <a:lstStyle/>
          <a:p>
            <a:r>
              <a:rPr lang="en-IN" b="1" dirty="0"/>
              <a:t>Manages Transportation &amp; Packaging</a:t>
            </a: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9" name="Date Placeholder 8"/>
          <p:cNvSpPr>
            <a:spLocks noGrp="1"/>
          </p:cNvSpPr>
          <p:nvPr>
            <p:ph type="dt" sz="half" idx="6"/>
          </p:nvPr>
        </p:nvSpPr>
        <p:spPr/>
        <p:txBody>
          <a:bodyPr/>
          <a:lstStyle/>
          <a:p>
            <a:pPr marL="12700">
              <a:lnSpc>
                <a:spcPts val="1810"/>
              </a:lnSpc>
            </a:pPr>
            <a:fld id="{A0F03927-C86B-46B2-A980-BCACBD5393A5}" type="datetime1">
              <a:rPr lang="en-US" smtClean="0"/>
              <a:t>11/15/2021</a:t>
            </a:fld>
            <a:endParaRPr lang="en-US" dirty="0"/>
          </a:p>
        </p:txBody>
      </p:sp>
      <p:sp>
        <p:nvSpPr>
          <p:cNvPr id="10" name="Slide Number Placeholder 9"/>
          <p:cNvSpPr>
            <a:spLocks noGrp="1"/>
          </p:cNvSpPr>
          <p:nvPr>
            <p:ph type="sldNum" sz="quarter" idx="7"/>
          </p:nvPr>
        </p:nvSpPr>
        <p:spPr/>
        <p:txBody>
          <a:bodyPr/>
          <a:lstStyle/>
          <a:p>
            <a:fld id="{B6F15528-21DE-4FAA-801E-634DDDAF4B2B}" type="slidenum">
              <a:rPr lang="en-IN" smtClean="0"/>
              <a:t>10</a:t>
            </a:fld>
            <a:endParaRPr lang="en-IN"/>
          </a:p>
        </p:txBody>
      </p:sp>
    </p:spTree>
    <p:extLst>
      <p:ext uri="{BB962C8B-B14F-4D97-AF65-F5344CB8AC3E}">
        <p14:creationId xmlns:p14="http://schemas.microsoft.com/office/powerpoint/2010/main" val="1499399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Advantages of Retailing</a:t>
            </a:r>
          </a:p>
        </p:txBody>
      </p:sp>
      <p:graphicFrame>
        <p:nvGraphicFramePr>
          <p:cNvPr id="4" name="Diagram 3"/>
          <p:cNvGraphicFramePr/>
          <p:nvPr>
            <p:extLst>
              <p:ext uri="{D42A27DB-BD31-4B8C-83A1-F6EECF244321}">
                <p14:modId xmlns:p14="http://schemas.microsoft.com/office/powerpoint/2010/main" val="2224523401"/>
              </p:ext>
            </p:extLst>
          </p:nvPr>
        </p:nvGraphicFramePr>
        <p:xfrm>
          <a:off x="533400" y="1397000"/>
          <a:ext cx="8077200" cy="4546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4B377B44-F31A-4ED1-8250-E3A2529DF8A5}"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11</a:t>
            </a:fld>
            <a:endParaRPr lang="en-IN"/>
          </a:p>
        </p:txBody>
      </p:sp>
    </p:spTree>
    <p:extLst>
      <p:ext uri="{BB962C8B-B14F-4D97-AF65-F5344CB8AC3E}">
        <p14:creationId xmlns:p14="http://schemas.microsoft.com/office/powerpoint/2010/main" val="1770856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Limitations of Retailing</a:t>
            </a:r>
          </a:p>
        </p:txBody>
      </p:sp>
      <p:graphicFrame>
        <p:nvGraphicFramePr>
          <p:cNvPr id="4" name="Diagram 3"/>
          <p:cNvGraphicFramePr/>
          <p:nvPr>
            <p:extLst>
              <p:ext uri="{D42A27DB-BD31-4B8C-83A1-F6EECF244321}">
                <p14:modId xmlns:p14="http://schemas.microsoft.com/office/powerpoint/2010/main" val="2215490051"/>
              </p:ext>
            </p:extLst>
          </p:nvPr>
        </p:nvGraphicFramePr>
        <p:xfrm>
          <a:off x="228600" y="1397000"/>
          <a:ext cx="861060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BF261F8D-9758-4927-AF8C-96F33B6FF9CC}"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12</a:t>
            </a:fld>
            <a:endParaRPr lang="en-IN"/>
          </a:p>
        </p:txBody>
      </p:sp>
    </p:spTree>
    <p:extLst>
      <p:ext uri="{BB962C8B-B14F-4D97-AF65-F5344CB8AC3E}">
        <p14:creationId xmlns:p14="http://schemas.microsoft.com/office/powerpoint/2010/main" val="4110516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9095" y="1140205"/>
            <a:ext cx="116839" cy="118110"/>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529234" y="922172"/>
            <a:ext cx="8259445" cy="5391150"/>
          </a:xfrm>
          <a:prstGeom prst="rect">
            <a:avLst/>
          </a:prstGeom>
        </p:spPr>
        <p:txBody>
          <a:bodyPr vert="horz" wrap="square" lIns="0" tIns="134620" rIns="0" bIns="0" rtlCol="0">
            <a:spAutoFit/>
          </a:bodyPr>
          <a:lstStyle/>
          <a:p>
            <a:pPr marL="12700">
              <a:lnSpc>
                <a:spcPct val="100000"/>
              </a:lnSpc>
              <a:spcBef>
                <a:spcPts val="1060"/>
              </a:spcBef>
            </a:pPr>
            <a:r>
              <a:rPr sz="1600" spc="-15" dirty="0">
                <a:solidFill>
                  <a:srgbClr val="002868"/>
                </a:solidFill>
                <a:latin typeface="Trebuchet MS"/>
                <a:cs typeface="Trebuchet MS"/>
              </a:rPr>
              <a:t>Retailers </a:t>
            </a:r>
            <a:r>
              <a:rPr sz="1600" spc="-5" dirty="0">
                <a:solidFill>
                  <a:srgbClr val="002868"/>
                </a:solidFill>
                <a:latin typeface="Trebuchet MS"/>
                <a:cs typeface="Trebuchet MS"/>
              </a:rPr>
              <a:t>often </a:t>
            </a:r>
            <a:r>
              <a:rPr sz="1600" spc="-10" dirty="0">
                <a:solidFill>
                  <a:srgbClr val="002868"/>
                </a:solidFill>
                <a:latin typeface="Trebuchet MS"/>
                <a:cs typeface="Trebuchet MS"/>
              </a:rPr>
              <a:t>act </a:t>
            </a:r>
            <a:r>
              <a:rPr sz="1600" spc="-5" dirty="0">
                <a:solidFill>
                  <a:srgbClr val="002868"/>
                </a:solidFill>
                <a:latin typeface="Trebuchet MS"/>
                <a:cs typeface="Trebuchet MS"/>
              </a:rPr>
              <a:t>as the </a:t>
            </a:r>
            <a:r>
              <a:rPr sz="1600" spc="-10" dirty="0">
                <a:solidFill>
                  <a:srgbClr val="002868"/>
                </a:solidFill>
                <a:latin typeface="Trebuchet MS"/>
                <a:cs typeface="Trebuchet MS"/>
              </a:rPr>
              <a:t>contact </a:t>
            </a:r>
            <a:r>
              <a:rPr sz="1600" spc="-5" dirty="0">
                <a:solidFill>
                  <a:srgbClr val="002868"/>
                </a:solidFill>
                <a:latin typeface="Trebuchet MS"/>
                <a:cs typeface="Trebuchet MS"/>
              </a:rPr>
              <a:t>between manufacturers, wholesalers, &amp;</a:t>
            </a:r>
            <a:r>
              <a:rPr sz="1600" spc="175" dirty="0">
                <a:solidFill>
                  <a:srgbClr val="002868"/>
                </a:solidFill>
                <a:latin typeface="Trebuchet MS"/>
                <a:cs typeface="Trebuchet MS"/>
              </a:rPr>
              <a:t> </a:t>
            </a:r>
            <a:r>
              <a:rPr sz="1600" spc="-5" dirty="0">
                <a:solidFill>
                  <a:srgbClr val="002868"/>
                </a:solidFill>
                <a:latin typeface="Trebuchet MS"/>
                <a:cs typeface="Trebuchet MS"/>
              </a:rPr>
              <a:t>customers.</a:t>
            </a:r>
            <a:endParaRPr sz="1600">
              <a:latin typeface="Trebuchet MS"/>
              <a:cs typeface="Trebuchet MS"/>
            </a:endParaRPr>
          </a:p>
          <a:p>
            <a:pPr marL="12700" marR="326390">
              <a:lnSpc>
                <a:spcPct val="100000"/>
              </a:lnSpc>
              <a:spcBef>
                <a:spcPts val="960"/>
              </a:spcBef>
            </a:pPr>
            <a:r>
              <a:rPr sz="1600" spc="-15" dirty="0">
                <a:solidFill>
                  <a:srgbClr val="002868"/>
                </a:solidFill>
                <a:latin typeface="Trebuchet MS"/>
                <a:cs typeface="Trebuchet MS"/>
              </a:rPr>
              <a:t>Retailers </a:t>
            </a:r>
            <a:r>
              <a:rPr sz="1600" spc="-5" dirty="0">
                <a:solidFill>
                  <a:srgbClr val="002868"/>
                </a:solidFill>
                <a:latin typeface="Trebuchet MS"/>
                <a:cs typeface="Trebuchet MS"/>
              </a:rPr>
              <a:t>collect an assortment (variety) from various sources, </a:t>
            </a:r>
            <a:r>
              <a:rPr sz="1600" spc="-10" dirty="0">
                <a:solidFill>
                  <a:srgbClr val="002868"/>
                </a:solidFill>
                <a:latin typeface="Trebuchet MS"/>
                <a:cs typeface="Trebuchet MS"/>
              </a:rPr>
              <a:t>buy </a:t>
            </a:r>
            <a:r>
              <a:rPr sz="1600" spc="-5" dirty="0">
                <a:solidFill>
                  <a:srgbClr val="002868"/>
                </a:solidFill>
                <a:latin typeface="Trebuchet MS"/>
                <a:cs typeface="Trebuchet MS"/>
              </a:rPr>
              <a:t>in large </a:t>
            </a:r>
            <a:r>
              <a:rPr sz="1600" spc="-25" dirty="0">
                <a:solidFill>
                  <a:srgbClr val="002868"/>
                </a:solidFill>
                <a:latin typeface="Trebuchet MS"/>
                <a:cs typeface="Trebuchet MS"/>
              </a:rPr>
              <a:t>quantity, </a:t>
            </a:r>
            <a:r>
              <a:rPr sz="1600" spc="-5" dirty="0">
                <a:solidFill>
                  <a:srgbClr val="002868"/>
                </a:solidFill>
                <a:latin typeface="Trebuchet MS"/>
                <a:cs typeface="Trebuchet MS"/>
              </a:rPr>
              <a:t>&amp;  sell in small </a:t>
            </a:r>
            <a:r>
              <a:rPr sz="1600" spc="-10" dirty="0">
                <a:solidFill>
                  <a:srgbClr val="002868"/>
                </a:solidFill>
                <a:latin typeface="Trebuchet MS"/>
                <a:cs typeface="Trebuchet MS"/>
              </a:rPr>
              <a:t>amount. </a:t>
            </a:r>
            <a:r>
              <a:rPr sz="1600" spc="-5" dirty="0">
                <a:solidFill>
                  <a:srgbClr val="002868"/>
                </a:solidFill>
                <a:latin typeface="Trebuchet MS"/>
                <a:cs typeface="Trebuchet MS"/>
              </a:rPr>
              <a:t>This is sorting</a:t>
            </a:r>
            <a:r>
              <a:rPr sz="1600" spc="110" dirty="0">
                <a:solidFill>
                  <a:srgbClr val="002868"/>
                </a:solidFill>
                <a:latin typeface="Trebuchet MS"/>
                <a:cs typeface="Trebuchet MS"/>
              </a:rPr>
              <a:t> </a:t>
            </a:r>
            <a:r>
              <a:rPr sz="1600" spc="-5" dirty="0">
                <a:solidFill>
                  <a:srgbClr val="002868"/>
                </a:solidFill>
                <a:latin typeface="Trebuchet MS"/>
                <a:cs typeface="Trebuchet MS"/>
              </a:rPr>
              <a:t>process.</a:t>
            </a:r>
            <a:endParaRPr sz="1600">
              <a:latin typeface="Trebuchet MS"/>
              <a:cs typeface="Trebuchet MS"/>
            </a:endParaRPr>
          </a:p>
          <a:p>
            <a:pPr marL="12700">
              <a:lnSpc>
                <a:spcPct val="100000"/>
              </a:lnSpc>
              <a:spcBef>
                <a:spcPts val="960"/>
              </a:spcBef>
            </a:pPr>
            <a:r>
              <a:rPr sz="1600" spc="-15" dirty="0">
                <a:solidFill>
                  <a:srgbClr val="002868"/>
                </a:solidFill>
                <a:latin typeface="Trebuchet MS"/>
                <a:cs typeface="Trebuchet MS"/>
              </a:rPr>
              <a:t>Retailers </a:t>
            </a:r>
            <a:r>
              <a:rPr sz="1600" spc="-10" dirty="0">
                <a:solidFill>
                  <a:srgbClr val="002868"/>
                </a:solidFill>
                <a:latin typeface="Trebuchet MS"/>
                <a:cs typeface="Trebuchet MS"/>
              </a:rPr>
              <a:t>communicate </a:t>
            </a:r>
            <a:r>
              <a:rPr sz="1600" spc="-5" dirty="0">
                <a:solidFill>
                  <a:srgbClr val="002868"/>
                </a:solidFill>
                <a:latin typeface="Trebuchet MS"/>
                <a:cs typeface="Trebuchet MS"/>
              </a:rPr>
              <a:t>with customers, wholesalers &amp;</a:t>
            </a:r>
            <a:r>
              <a:rPr sz="1600" spc="155" dirty="0">
                <a:solidFill>
                  <a:srgbClr val="002868"/>
                </a:solidFill>
                <a:latin typeface="Trebuchet MS"/>
                <a:cs typeface="Trebuchet MS"/>
              </a:rPr>
              <a:t> </a:t>
            </a:r>
            <a:r>
              <a:rPr sz="1600" spc="-5" dirty="0">
                <a:solidFill>
                  <a:srgbClr val="002868"/>
                </a:solidFill>
                <a:latin typeface="Trebuchet MS"/>
                <a:cs typeface="Trebuchet MS"/>
              </a:rPr>
              <a:t>manufacturers.</a:t>
            </a:r>
            <a:endParaRPr sz="1600">
              <a:latin typeface="Trebuchet MS"/>
              <a:cs typeface="Trebuchet MS"/>
            </a:endParaRPr>
          </a:p>
          <a:p>
            <a:pPr marL="12700" marR="228600">
              <a:lnSpc>
                <a:spcPct val="100000"/>
              </a:lnSpc>
              <a:spcBef>
                <a:spcPts val="960"/>
              </a:spcBef>
            </a:pPr>
            <a:r>
              <a:rPr sz="1600" spc="-5" dirty="0">
                <a:solidFill>
                  <a:srgbClr val="002868"/>
                </a:solidFill>
                <a:latin typeface="Trebuchet MS"/>
                <a:cs typeface="Trebuchet MS"/>
              </a:rPr>
              <a:t>Shoppers learn </a:t>
            </a:r>
            <a:r>
              <a:rPr sz="1600" spc="-10" dirty="0">
                <a:solidFill>
                  <a:srgbClr val="002868"/>
                </a:solidFill>
                <a:latin typeface="Trebuchet MS"/>
                <a:cs typeface="Trebuchet MS"/>
              </a:rPr>
              <a:t>about </a:t>
            </a:r>
            <a:r>
              <a:rPr sz="1600" spc="-5" dirty="0">
                <a:solidFill>
                  <a:srgbClr val="002868"/>
                </a:solidFill>
                <a:latin typeface="Trebuchet MS"/>
                <a:cs typeface="Trebuchet MS"/>
              </a:rPr>
              <a:t>the </a:t>
            </a:r>
            <a:r>
              <a:rPr sz="1600" spc="-10" dirty="0">
                <a:solidFill>
                  <a:srgbClr val="002868"/>
                </a:solidFill>
                <a:latin typeface="Trebuchet MS"/>
                <a:cs typeface="Trebuchet MS"/>
              </a:rPr>
              <a:t>availability </a:t>
            </a:r>
            <a:r>
              <a:rPr sz="1600" spc="-5" dirty="0">
                <a:solidFill>
                  <a:srgbClr val="002868"/>
                </a:solidFill>
                <a:latin typeface="Trebuchet MS"/>
                <a:cs typeface="Trebuchet MS"/>
              </a:rPr>
              <a:t>&amp; characteristics of goods &amp; services, store hours,  sales etc., from retailers </a:t>
            </a:r>
            <a:r>
              <a:rPr sz="1600" spc="-10" dirty="0">
                <a:solidFill>
                  <a:srgbClr val="002868"/>
                </a:solidFill>
                <a:latin typeface="Trebuchet MS"/>
                <a:cs typeface="Trebuchet MS"/>
              </a:rPr>
              <a:t>advt., </a:t>
            </a:r>
            <a:r>
              <a:rPr sz="1600" spc="-5" dirty="0">
                <a:solidFill>
                  <a:srgbClr val="002868"/>
                </a:solidFill>
                <a:latin typeface="Trebuchet MS"/>
                <a:cs typeface="Trebuchet MS"/>
              </a:rPr>
              <a:t>sales </a:t>
            </a:r>
            <a:r>
              <a:rPr sz="1600" spc="-10" dirty="0">
                <a:solidFill>
                  <a:srgbClr val="002868"/>
                </a:solidFill>
                <a:latin typeface="Trebuchet MS"/>
                <a:cs typeface="Trebuchet MS"/>
              </a:rPr>
              <a:t>people </a:t>
            </a:r>
            <a:r>
              <a:rPr sz="1600" spc="-5" dirty="0">
                <a:solidFill>
                  <a:srgbClr val="002868"/>
                </a:solidFill>
                <a:latin typeface="Trebuchet MS"/>
                <a:cs typeface="Trebuchet MS"/>
              </a:rPr>
              <a:t>&amp;</a:t>
            </a:r>
            <a:r>
              <a:rPr sz="1600" spc="125" dirty="0">
                <a:solidFill>
                  <a:srgbClr val="002868"/>
                </a:solidFill>
                <a:latin typeface="Trebuchet MS"/>
                <a:cs typeface="Trebuchet MS"/>
              </a:rPr>
              <a:t> </a:t>
            </a:r>
            <a:r>
              <a:rPr sz="1600" spc="-10" dirty="0">
                <a:solidFill>
                  <a:srgbClr val="002868"/>
                </a:solidFill>
                <a:latin typeface="Trebuchet MS"/>
                <a:cs typeface="Trebuchet MS"/>
              </a:rPr>
              <a:t>displays.</a:t>
            </a:r>
            <a:endParaRPr sz="1600">
              <a:latin typeface="Trebuchet MS"/>
              <a:cs typeface="Trebuchet MS"/>
            </a:endParaRPr>
          </a:p>
          <a:p>
            <a:pPr marL="12700" marR="5080">
              <a:lnSpc>
                <a:spcPct val="100000"/>
              </a:lnSpc>
              <a:spcBef>
                <a:spcPts val="960"/>
              </a:spcBef>
            </a:pPr>
            <a:r>
              <a:rPr sz="1600" spc="-5" dirty="0">
                <a:solidFill>
                  <a:srgbClr val="002868"/>
                </a:solidFill>
                <a:latin typeface="Trebuchet MS"/>
                <a:cs typeface="Trebuchet MS"/>
              </a:rPr>
              <a:t>Manufacturers &amp; wholesalers are informed by their retailers with regard to sales forecast,  delivery delays, customer </a:t>
            </a:r>
            <a:r>
              <a:rPr sz="1600" spc="-10" dirty="0">
                <a:solidFill>
                  <a:srgbClr val="002868"/>
                </a:solidFill>
                <a:latin typeface="Trebuchet MS"/>
                <a:cs typeface="Trebuchet MS"/>
              </a:rPr>
              <a:t>complaints, </a:t>
            </a:r>
            <a:r>
              <a:rPr sz="1600" spc="-5" dirty="0">
                <a:solidFill>
                  <a:srgbClr val="002868"/>
                </a:solidFill>
                <a:latin typeface="Trebuchet MS"/>
                <a:cs typeface="Trebuchet MS"/>
              </a:rPr>
              <a:t>defective items, inventory turnover and so</a:t>
            </a:r>
            <a:r>
              <a:rPr sz="1600" spc="245" dirty="0">
                <a:solidFill>
                  <a:srgbClr val="002868"/>
                </a:solidFill>
                <a:latin typeface="Trebuchet MS"/>
                <a:cs typeface="Trebuchet MS"/>
              </a:rPr>
              <a:t> </a:t>
            </a:r>
            <a:r>
              <a:rPr sz="1600" spc="-5" dirty="0">
                <a:solidFill>
                  <a:srgbClr val="002868"/>
                </a:solidFill>
                <a:latin typeface="Trebuchet MS"/>
                <a:cs typeface="Trebuchet MS"/>
              </a:rPr>
              <a:t>on..</a:t>
            </a:r>
            <a:endParaRPr sz="1600">
              <a:latin typeface="Trebuchet MS"/>
              <a:cs typeface="Trebuchet MS"/>
            </a:endParaRPr>
          </a:p>
          <a:p>
            <a:pPr marL="12700">
              <a:lnSpc>
                <a:spcPct val="100000"/>
              </a:lnSpc>
              <a:spcBef>
                <a:spcPts val="965"/>
              </a:spcBef>
            </a:pPr>
            <a:r>
              <a:rPr sz="1600" spc="-10" dirty="0">
                <a:solidFill>
                  <a:srgbClr val="002868"/>
                </a:solidFill>
                <a:latin typeface="Trebuchet MS"/>
                <a:cs typeface="Trebuchet MS"/>
              </a:rPr>
              <a:t>Many goods </a:t>
            </a:r>
            <a:r>
              <a:rPr sz="1600" spc="-5" dirty="0">
                <a:solidFill>
                  <a:srgbClr val="002868"/>
                </a:solidFill>
                <a:latin typeface="Trebuchet MS"/>
                <a:cs typeface="Trebuchet MS"/>
              </a:rPr>
              <a:t>&amp; services have been </a:t>
            </a:r>
            <a:r>
              <a:rPr sz="1600" spc="-10" dirty="0">
                <a:solidFill>
                  <a:srgbClr val="002868"/>
                </a:solidFill>
                <a:latin typeface="Trebuchet MS"/>
                <a:cs typeface="Trebuchet MS"/>
              </a:rPr>
              <a:t>modified </a:t>
            </a:r>
            <a:r>
              <a:rPr sz="1600" spc="-5" dirty="0">
                <a:solidFill>
                  <a:srgbClr val="002868"/>
                </a:solidFill>
                <a:latin typeface="Trebuchet MS"/>
                <a:cs typeface="Trebuchet MS"/>
              </a:rPr>
              <a:t>due to retailer</a:t>
            </a:r>
            <a:r>
              <a:rPr sz="1600" spc="175" dirty="0">
                <a:solidFill>
                  <a:srgbClr val="002868"/>
                </a:solidFill>
                <a:latin typeface="Trebuchet MS"/>
                <a:cs typeface="Trebuchet MS"/>
              </a:rPr>
              <a:t> </a:t>
            </a:r>
            <a:r>
              <a:rPr sz="1600" spc="-5" dirty="0">
                <a:solidFill>
                  <a:srgbClr val="002868"/>
                </a:solidFill>
                <a:latin typeface="Trebuchet MS"/>
                <a:cs typeface="Trebuchet MS"/>
              </a:rPr>
              <a:t>feedback.</a:t>
            </a:r>
            <a:endParaRPr sz="1600">
              <a:latin typeface="Trebuchet MS"/>
              <a:cs typeface="Trebuchet MS"/>
            </a:endParaRPr>
          </a:p>
          <a:p>
            <a:pPr marL="12700" marR="558165">
              <a:lnSpc>
                <a:spcPct val="100000"/>
              </a:lnSpc>
              <a:spcBef>
                <a:spcPts val="960"/>
              </a:spcBef>
            </a:pPr>
            <a:r>
              <a:rPr sz="1600" spc="-5" dirty="0">
                <a:solidFill>
                  <a:srgbClr val="002868"/>
                </a:solidFill>
                <a:latin typeface="Trebuchet MS"/>
                <a:cs typeface="Trebuchet MS"/>
              </a:rPr>
              <a:t>For small suppliers, retailers </a:t>
            </a:r>
            <a:r>
              <a:rPr sz="1600" spc="-10" dirty="0">
                <a:solidFill>
                  <a:srgbClr val="002868"/>
                </a:solidFill>
                <a:latin typeface="Trebuchet MS"/>
                <a:cs typeface="Trebuchet MS"/>
              </a:rPr>
              <a:t>provide </a:t>
            </a:r>
            <a:r>
              <a:rPr sz="1600" spc="-5" dirty="0">
                <a:solidFill>
                  <a:srgbClr val="002868"/>
                </a:solidFill>
                <a:latin typeface="Trebuchet MS"/>
                <a:cs typeface="Trebuchet MS"/>
              </a:rPr>
              <a:t>assistance by transporting, sorting, marketing,  advertising, &amp; pre-paying for the</a:t>
            </a:r>
            <a:r>
              <a:rPr sz="1600" spc="40" dirty="0">
                <a:solidFill>
                  <a:srgbClr val="002868"/>
                </a:solidFill>
                <a:latin typeface="Trebuchet MS"/>
                <a:cs typeface="Trebuchet MS"/>
              </a:rPr>
              <a:t> </a:t>
            </a:r>
            <a:r>
              <a:rPr sz="1600" spc="-10" dirty="0">
                <a:solidFill>
                  <a:srgbClr val="002868"/>
                </a:solidFill>
                <a:latin typeface="Trebuchet MS"/>
                <a:cs typeface="Trebuchet MS"/>
              </a:rPr>
              <a:t>products.</a:t>
            </a:r>
            <a:endParaRPr sz="1600">
              <a:latin typeface="Trebuchet MS"/>
              <a:cs typeface="Trebuchet MS"/>
            </a:endParaRPr>
          </a:p>
          <a:p>
            <a:pPr marL="12700" marR="362585">
              <a:lnSpc>
                <a:spcPct val="100000"/>
              </a:lnSpc>
              <a:spcBef>
                <a:spcPts val="960"/>
              </a:spcBef>
            </a:pPr>
            <a:r>
              <a:rPr sz="1600" spc="-15" dirty="0">
                <a:solidFill>
                  <a:srgbClr val="002868"/>
                </a:solidFill>
                <a:latin typeface="Trebuchet MS"/>
                <a:cs typeface="Trebuchet MS"/>
              </a:rPr>
              <a:t>Retailers </a:t>
            </a:r>
            <a:r>
              <a:rPr sz="1600" spc="-10" dirty="0">
                <a:solidFill>
                  <a:srgbClr val="002868"/>
                </a:solidFill>
                <a:latin typeface="Trebuchet MS"/>
                <a:cs typeface="Trebuchet MS"/>
              </a:rPr>
              <a:t>also complete </a:t>
            </a:r>
            <a:r>
              <a:rPr sz="1600" spc="-5" dirty="0">
                <a:solidFill>
                  <a:srgbClr val="002868"/>
                </a:solidFill>
                <a:latin typeface="Trebuchet MS"/>
                <a:cs typeface="Trebuchet MS"/>
              </a:rPr>
              <a:t>transactions with customers i.e., having convenient </a:t>
            </a:r>
            <a:r>
              <a:rPr sz="1600" spc="-10" dirty="0">
                <a:solidFill>
                  <a:srgbClr val="002868"/>
                </a:solidFill>
                <a:latin typeface="Trebuchet MS"/>
                <a:cs typeface="Trebuchet MS"/>
              </a:rPr>
              <a:t>locations,  </a:t>
            </a:r>
            <a:r>
              <a:rPr sz="1600" spc="-5" dirty="0">
                <a:solidFill>
                  <a:srgbClr val="002868"/>
                </a:solidFill>
                <a:latin typeface="Trebuchet MS"/>
                <a:cs typeface="Trebuchet MS"/>
              </a:rPr>
              <a:t>filling order </a:t>
            </a:r>
            <a:r>
              <a:rPr sz="1600" spc="-10" dirty="0">
                <a:solidFill>
                  <a:srgbClr val="002868"/>
                </a:solidFill>
                <a:latin typeface="Trebuchet MS"/>
                <a:cs typeface="Trebuchet MS"/>
              </a:rPr>
              <a:t>promptly </a:t>
            </a:r>
            <a:r>
              <a:rPr sz="1600" spc="-5" dirty="0">
                <a:solidFill>
                  <a:srgbClr val="002868"/>
                </a:solidFill>
                <a:latin typeface="Trebuchet MS"/>
                <a:cs typeface="Trebuchet MS"/>
              </a:rPr>
              <a:t>&amp; </a:t>
            </a:r>
            <a:r>
              <a:rPr sz="1600" spc="-25" dirty="0">
                <a:solidFill>
                  <a:srgbClr val="002868"/>
                </a:solidFill>
                <a:latin typeface="Trebuchet MS"/>
                <a:cs typeface="Trebuchet MS"/>
              </a:rPr>
              <a:t>accurately, </a:t>
            </a:r>
            <a:r>
              <a:rPr sz="1600" spc="-5" dirty="0">
                <a:solidFill>
                  <a:srgbClr val="002868"/>
                </a:solidFill>
                <a:latin typeface="Trebuchet MS"/>
                <a:cs typeface="Trebuchet MS"/>
              </a:rPr>
              <a:t>&amp; processing credit</a:t>
            </a:r>
            <a:r>
              <a:rPr sz="1600" spc="130" dirty="0">
                <a:solidFill>
                  <a:srgbClr val="002868"/>
                </a:solidFill>
                <a:latin typeface="Trebuchet MS"/>
                <a:cs typeface="Trebuchet MS"/>
              </a:rPr>
              <a:t> </a:t>
            </a:r>
            <a:r>
              <a:rPr sz="1600" spc="-5" dirty="0">
                <a:solidFill>
                  <a:srgbClr val="002868"/>
                </a:solidFill>
                <a:latin typeface="Trebuchet MS"/>
                <a:cs typeface="Trebuchet MS"/>
              </a:rPr>
              <a:t>purchase.</a:t>
            </a:r>
            <a:endParaRPr sz="1600">
              <a:latin typeface="Trebuchet MS"/>
              <a:cs typeface="Trebuchet MS"/>
            </a:endParaRPr>
          </a:p>
          <a:p>
            <a:pPr marL="12700">
              <a:lnSpc>
                <a:spcPct val="100000"/>
              </a:lnSpc>
              <a:spcBef>
                <a:spcPts val="960"/>
              </a:spcBef>
            </a:pPr>
            <a:r>
              <a:rPr sz="1600" spc="-10" dirty="0">
                <a:solidFill>
                  <a:srgbClr val="002868"/>
                </a:solidFill>
                <a:latin typeface="Trebuchet MS"/>
                <a:cs typeface="Trebuchet MS"/>
              </a:rPr>
              <a:t>Some </a:t>
            </a:r>
            <a:r>
              <a:rPr sz="1600" spc="-5" dirty="0">
                <a:solidFill>
                  <a:srgbClr val="002868"/>
                </a:solidFill>
                <a:latin typeface="Trebuchet MS"/>
                <a:cs typeface="Trebuchet MS"/>
              </a:rPr>
              <a:t>retailers also provide customer services such as gifts </a:t>
            </a:r>
            <a:r>
              <a:rPr sz="1600" spc="-10" dirty="0">
                <a:solidFill>
                  <a:srgbClr val="002868"/>
                </a:solidFill>
                <a:latin typeface="Trebuchet MS"/>
                <a:cs typeface="Trebuchet MS"/>
              </a:rPr>
              <a:t>wrapping, </a:t>
            </a:r>
            <a:r>
              <a:rPr sz="1600" spc="-30" dirty="0">
                <a:solidFill>
                  <a:srgbClr val="002868"/>
                </a:solidFill>
                <a:latin typeface="Trebuchet MS"/>
                <a:cs typeface="Trebuchet MS"/>
              </a:rPr>
              <a:t>delivery,</a:t>
            </a:r>
            <a:r>
              <a:rPr sz="1600" spc="240" dirty="0">
                <a:solidFill>
                  <a:srgbClr val="002868"/>
                </a:solidFill>
                <a:latin typeface="Trebuchet MS"/>
                <a:cs typeface="Trebuchet MS"/>
              </a:rPr>
              <a:t> </a:t>
            </a:r>
            <a:r>
              <a:rPr sz="1600" spc="-5" dirty="0">
                <a:solidFill>
                  <a:srgbClr val="002868"/>
                </a:solidFill>
                <a:latin typeface="Trebuchet MS"/>
                <a:cs typeface="Trebuchet MS"/>
              </a:rPr>
              <a:t>&amp;</a:t>
            </a:r>
            <a:endParaRPr sz="1600">
              <a:latin typeface="Trebuchet MS"/>
              <a:cs typeface="Trebuchet MS"/>
            </a:endParaRPr>
          </a:p>
          <a:p>
            <a:pPr marL="12700">
              <a:lnSpc>
                <a:spcPct val="100000"/>
              </a:lnSpc>
            </a:pPr>
            <a:r>
              <a:rPr sz="1600" spc="-10" dirty="0">
                <a:solidFill>
                  <a:srgbClr val="002868"/>
                </a:solidFill>
                <a:latin typeface="Trebuchet MS"/>
                <a:cs typeface="Trebuchet MS"/>
              </a:rPr>
              <a:t>installation.</a:t>
            </a:r>
            <a:endParaRPr sz="1600">
              <a:latin typeface="Trebuchet MS"/>
              <a:cs typeface="Trebuchet MS"/>
            </a:endParaRPr>
          </a:p>
          <a:p>
            <a:pPr marL="12700" marR="137160">
              <a:lnSpc>
                <a:spcPct val="100000"/>
              </a:lnSpc>
              <a:spcBef>
                <a:spcPts val="960"/>
              </a:spcBef>
            </a:pPr>
            <a:r>
              <a:rPr sz="1600" spc="-110" dirty="0">
                <a:solidFill>
                  <a:srgbClr val="002868"/>
                </a:solidFill>
                <a:latin typeface="Trebuchet MS"/>
                <a:cs typeface="Trebuchet MS"/>
              </a:rPr>
              <a:t>To </a:t>
            </a:r>
            <a:r>
              <a:rPr sz="1600" spc="-5" dirty="0">
                <a:solidFill>
                  <a:srgbClr val="002868"/>
                </a:solidFill>
                <a:latin typeface="Trebuchet MS"/>
                <a:cs typeface="Trebuchet MS"/>
              </a:rPr>
              <a:t>be more appealing, </a:t>
            </a:r>
            <a:r>
              <a:rPr sz="1600" spc="-10" dirty="0">
                <a:solidFill>
                  <a:srgbClr val="002868"/>
                </a:solidFill>
                <a:latin typeface="Trebuchet MS"/>
                <a:cs typeface="Trebuchet MS"/>
              </a:rPr>
              <a:t>many </a:t>
            </a:r>
            <a:r>
              <a:rPr sz="1600" spc="-5" dirty="0">
                <a:solidFill>
                  <a:srgbClr val="002868"/>
                </a:solidFill>
                <a:latin typeface="Trebuchet MS"/>
                <a:cs typeface="Trebuchet MS"/>
              </a:rPr>
              <a:t>firms engage in </a:t>
            </a:r>
            <a:r>
              <a:rPr sz="1600" b="1" spc="-5" dirty="0">
                <a:solidFill>
                  <a:srgbClr val="002868"/>
                </a:solidFill>
                <a:latin typeface="Trebuchet MS"/>
                <a:cs typeface="Trebuchet MS"/>
              </a:rPr>
              <a:t>multi-channel retailing </a:t>
            </a:r>
            <a:r>
              <a:rPr sz="1600" spc="-5" dirty="0">
                <a:solidFill>
                  <a:srgbClr val="002868"/>
                </a:solidFill>
                <a:latin typeface="Trebuchet MS"/>
                <a:cs typeface="Trebuchet MS"/>
              </a:rPr>
              <a:t>i.e., </a:t>
            </a:r>
            <a:r>
              <a:rPr sz="1600" spc="-10" dirty="0">
                <a:solidFill>
                  <a:srgbClr val="002868"/>
                </a:solidFill>
                <a:latin typeface="Trebuchet MS"/>
                <a:cs typeface="Trebuchet MS"/>
              </a:rPr>
              <a:t>multiple point  </a:t>
            </a:r>
            <a:r>
              <a:rPr sz="1600" spc="-5" dirty="0">
                <a:solidFill>
                  <a:srgbClr val="002868"/>
                </a:solidFill>
                <a:latin typeface="Trebuchet MS"/>
                <a:cs typeface="Trebuchet MS"/>
              </a:rPr>
              <a:t>of </a:t>
            </a:r>
            <a:r>
              <a:rPr sz="1600" spc="-10" dirty="0">
                <a:solidFill>
                  <a:srgbClr val="002868"/>
                </a:solidFill>
                <a:latin typeface="Trebuchet MS"/>
                <a:cs typeface="Trebuchet MS"/>
              </a:rPr>
              <a:t>contact </a:t>
            </a:r>
            <a:r>
              <a:rPr sz="1600" spc="-5" dirty="0">
                <a:solidFill>
                  <a:srgbClr val="002868"/>
                </a:solidFill>
                <a:latin typeface="Trebuchet MS"/>
                <a:cs typeface="Trebuchet MS"/>
              </a:rPr>
              <a:t>like physical stores, websites, mail-order catalogs</a:t>
            </a:r>
            <a:r>
              <a:rPr sz="1600" spc="165" dirty="0">
                <a:solidFill>
                  <a:srgbClr val="002868"/>
                </a:solidFill>
                <a:latin typeface="Trebuchet MS"/>
                <a:cs typeface="Trebuchet MS"/>
              </a:rPr>
              <a:t> </a:t>
            </a:r>
            <a:r>
              <a:rPr sz="1600" spc="-5" dirty="0">
                <a:solidFill>
                  <a:srgbClr val="002868"/>
                </a:solidFill>
                <a:latin typeface="Trebuchet MS"/>
                <a:cs typeface="Trebuchet MS"/>
              </a:rPr>
              <a:t>etc.</a:t>
            </a:r>
            <a:endParaRPr sz="1600">
              <a:latin typeface="Trebuchet MS"/>
              <a:cs typeface="Trebuchet MS"/>
            </a:endParaRPr>
          </a:p>
        </p:txBody>
      </p:sp>
      <p:sp>
        <p:nvSpPr>
          <p:cNvPr id="4" name="object 4"/>
          <p:cNvSpPr/>
          <p:nvPr/>
        </p:nvSpPr>
        <p:spPr>
          <a:xfrm>
            <a:off x="329095" y="1505966"/>
            <a:ext cx="116839" cy="118110"/>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329095" y="2115566"/>
            <a:ext cx="116839" cy="11811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329095" y="2481326"/>
            <a:ext cx="116839" cy="118110"/>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329095" y="3090926"/>
            <a:ext cx="116839" cy="118110"/>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329095" y="3700526"/>
            <a:ext cx="116839" cy="118110"/>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329095" y="4066285"/>
            <a:ext cx="116839" cy="118109"/>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329095" y="4675885"/>
            <a:ext cx="116839" cy="118109"/>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329095" y="5285485"/>
            <a:ext cx="116839" cy="118109"/>
          </a:xfrm>
          <a:prstGeom prst="rect">
            <a:avLst/>
          </a:prstGeom>
          <a:blipFill>
            <a:blip r:embed="rId2" cstate="print"/>
            <a:stretch>
              <a:fillRect/>
            </a:stretch>
          </a:blipFill>
        </p:spPr>
        <p:txBody>
          <a:bodyPr wrap="square" lIns="0" tIns="0" rIns="0" bIns="0" rtlCol="0"/>
          <a:lstStyle/>
          <a:p>
            <a:endParaRPr/>
          </a:p>
        </p:txBody>
      </p:sp>
      <p:sp>
        <p:nvSpPr>
          <p:cNvPr id="12" name="object 12"/>
          <p:cNvSpPr/>
          <p:nvPr/>
        </p:nvSpPr>
        <p:spPr>
          <a:xfrm>
            <a:off x="329095" y="5895035"/>
            <a:ext cx="116839" cy="118109"/>
          </a:xfrm>
          <a:prstGeom prst="rect">
            <a:avLst/>
          </a:prstGeom>
          <a:blipFill>
            <a:blip r:embed="rId2" cstate="print"/>
            <a:stretch>
              <a:fillRect/>
            </a:stretch>
          </a:blipFill>
        </p:spPr>
        <p:txBody>
          <a:bodyPr wrap="square" lIns="0" tIns="0" rIns="0" bIns="0" rtlCol="0"/>
          <a:lstStyle/>
          <a:p>
            <a:endParaRPr/>
          </a:p>
        </p:txBody>
      </p:sp>
      <p:sp>
        <p:nvSpPr>
          <p:cNvPr id="13" name="object 13"/>
          <p:cNvSpPr txBox="1">
            <a:spLocks noGrp="1"/>
          </p:cNvSpPr>
          <p:nvPr>
            <p:ph type="title"/>
          </p:nvPr>
        </p:nvSpPr>
        <p:spPr>
          <a:prstGeom prst="rect">
            <a:avLst/>
          </a:prstGeom>
        </p:spPr>
        <p:txBody>
          <a:bodyPr vert="horz" wrap="square" lIns="0" tIns="13335" rIns="0" bIns="0" rtlCol="0">
            <a:spAutoFit/>
          </a:bodyPr>
          <a:lstStyle/>
          <a:p>
            <a:pPr marL="12700" marR="5080">
              <a:lnSpc>
                <a:spcPct val="100000"/>
              </a:lnSpc>
              <a:spcBef>
                <a:spcPts val="105"/>
              </a:spcBef>
            </a:pPr>
            <a:r>
              <a:rPr sz="3200" spc="-5" dirty="0"/>
              <a:t>Retail Functions </a:t>
            </a:r>
            <a:r>
              <a:rPr sz="3200" dirty="0"/>
              <a:t>in </a:t>
            </a:r>
            <a:r>
              <a:rPr sz="3200" spc="-5" dirty="0"/>
              <a:t>Distribution  contd..</a:t>
            </a:r>
            <a:endParaRPr sz="3200"/>
          </a:p>
        </p:txBody>
      </p:sp>
      <p:sp>
        <p:nvSpPr>
          <p:cNvPr id="14" name="object 14"/>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lang="en-IN"/>
              <a:t>Dr.Rupal Shroff - Retail Management</a:t>
            </a:r>
            <a:endParaRPr spc="-5" dirty="0"/>
          </a:p>
        </p:txBody>
      </p:sp>
      <p:sp>
        <p:nvSpPr>
          <p:cNvPr id="16" name="Date Placeholder 15"/>
          <p:cNvSpPr>
            <a:spLocks noGrp="1"/>
          </p:cNvSpPr>
          <p:nvPr>
            <p:ph type="dt" sz="half" idx="6"/>
          </p:nvPr>
        </p:nvSpPr>
        <p:spPr/>
        <p:txBody>
          <a:bodyPr/>
          <a:lstStyle/>
          <a:p>
            <a:pPr marL="12700">
              <a:lnSpc>
                <a:spcPts val="1810"/>
              </a:lnSpc>
            </a:pPr>
            <a:fld id="{4F725BEC-E80A-4F0C-9DC9-93A515915F6C}" type="datetime1">
              <a:rPr lang="en-US" smtClean="0"/>
              <a:t>11/15/2021</a:t>
            </a:fld>
            <a:endParaRPr lang="en-US" dirty="0"/>
          </a:p>
        </p:txBody>
      </p:sp>
      <p:sp>
        <p:nvSpPr>
          <p:cNvPr id="17" name="Slide Number Placeholder 16"/>
          <p:cNvSpPr>
            <a:spLocks noGrp="1"/>
          </p:cNvSpPr>
          <p:nvPr>
            <p:ph type="sldNum" sz="quarter" idx="7"/>
          </p:nvPr>
        </p:nvSpPr>
        <p:spPr/>
        <p:txBody>
          <a:bodyPr/>
          <a:lstStyle/>
          <a:p>
            <a:fld id="{B6F15528-21DE-4FAA-801E-634DDDAF4B2B}" type="slidenum">
              <a:rPr lang="en-IN" smtClean="0"/>
              <a:t>13</a:t>
            </a:fld>
            <a:endParaRPr lang="en-I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43827" y="1669923"/>
            <a:ext cx="114300" cy="12001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43827" y="2081402"/>
            <a:ext cx="114300" cy="12001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43827" y="2492882"/>
            <a:ext cx="114300" cy="12001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343827" y="2904363"/>
            <a:ext cx="114300" cy="120014"/>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343827" y="3315842"/>
            <a:ext cx="114300" cy="120014"/>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293014" y="1015111"/>
            <a:ext cx="3053080" cy="2494915"/>
          </a:xfrm>
          <a:prstGeom prst="rect">
            <a:avLst/>
          </a:prstGeom>
        </p:spPr>
        <p:txBody>
          <a:bodyPr vert="horz" wrap="square" lIns="0" tIns="149860" rIns="0" bIns="0" rtlCol="0">
            <a:spAutoFit/>
          </a:bodyPr>
          <a:lstStyle/>
          <a:p>
            <a:pPr marL="12700">
              <a:lnSpc>
                <a:spcPct val="100000"/>
              </a:lnSpc>
              <a:spcBef>
                <a:spcPts val="1180"/>
              </a:spcBef>
            </a:pPr>
            <a:r>
              <a:rPr sz="1800" b="1" spc="-5" dirty="0">
                <a:solidFill>
                  <a:srgbClr val="002868"/>
                </a:solidFill>
                <a:latin typeface="Trebuchet MS"/>
                <a:cs typeface="Trebuchet MS"/>
              </a:rPr>
              <a:t>Benefits</a:t>
            </a:r>
            <a:endParaRPr sz="1800">
              <a:latin typeface="Trebuchet MS"/>
              <a:cs typeface="Trebuchet MS"/>
            </a:endParaRPr>
          </a:p>
          <a:p>
            <a:pPr marL="248285" marR="487680">
              <a:lnSpc>
                <a:spcPts val="3240"/>
              </a:lnSpc>
              <a:spcBef>
                <a:spcPts val="285"/>
              </a:spcBef>
            </a:pPr>
            <a:r>
              <a:rPr sz="1800" spc="-20" dirty="0">
                <a:solidFill>
                  <a:srgbClr val="002868"/>
                </a:solidFill>
                <a:latin typeface="Trebuchet MS"/>
                <a:cs typeface="Trebuchet MS"/>
              </a:rPr>
              <a:t>Reach </a:t>
            </a:r>
            <a:r>
              <a:rPr sz="1800" spc="-5" dirty="0">
                <a:solidFill>
                  <a:srgbClr val="002868"/>
                </a:solidFill>
                <a:latin typeface="Trebuchet MS"/>
                <a:cs typeface="Trebuchet MS"/>
              </a:rPr>
              <a:t>more </a:t>
            </a:r>
            <a:r>
              <a:rPr sz="1800" spc="-10" dirty="0">
                <a:solidFill>
                  <a:srgbClr val="002868"/>
                </a:solidFill>
                <a:latin typeface="Trebuchet MS"/>
                <a:cs typeface="Trebuchet MS"/>
              </a:rPr>
              <a:t>customers  </a:t>
            </a:r>
            <a:r>
              <a:rPr sz="1800" spc="-15" dirty="0">
                <a:solidFill>
                  <a:srgbClr val="002868"/>
                </a:solidFill>
                <a:latin typeface="Trebuchet MS"/>
                <a:cs typeface="Trebuchet MS"/>
              </a:rPr>
              <a:t>Reduce</a:t>
            </a:r>
            <a:r>
              <a:rPr sz="1800" spc="-25" dirty="0">
                <a:solidFill>
                  <a:srgbClr val="002868"/>
                </a:solidFill>
                <a:latin typeface="Trebuchet MS"/>
                <a:cs typeface="Trebuchet MS"/>
              </a:rPr>
              <a:t> </a:t>
            </a:r>
            <a:r>
              <a:rPr sz="1800" spc="-5" dirty="0">
                <a:solidFill>
                  <a:srgbClr val="002868"/>
                </a:solidFill>
                <a:latin typeface="Trebuchet MS"/>
                <a:cs typeface="Trebuchet MS"/>
              </a:rPr>
              <a:t>costs</a:t>
            </a:r>
            <a:endParaRPr sz="1800">
              <a:latin typeface="Trebuchet MS"/>
              <a:cs typeface="Trebuchet MS"/>
            </a:endParaRPr>
          </a:p>
          <a:p>
            <a:pPr marL="248285">
              <a:lnSpc>
                <a:spcPct val="100000"/>
              </a:lnSpc>
              <a:spcBef>
                <a:spcPts val="795"/>
              </a:spcBef>
            </a:pPr>
            <a:r>
              <a:rPr sz="1800" spc="-5" dirty="0">
                <a:solidFill>
                  <a:srgbClr val="002868"/>
                </a:solidFill>
                <a:latin typeface="Trebuchet MS"/>
                <a:cs typeface="Trebuchet MS"/>
              </a:rPr>
              <a:t>Improve cash</a:t>
            </a:r>
            <a:r>
              <a:rPr sz="1800" spc="-20" dirty="0">
                <a:solidFill>
                  <a:srgbClr val="002868"/>
                </a:solidFill>
                <a:latin typeface="Trebuchet MS"/>
                <a:cs typeface="Trebuchet MS"/>
              </a:rPr>
              <a:t> </a:t>
            </a:r>
            <a:r>
              <a:rPr sz="1800" spc="-5" dirty="0">
                <a:solidFill>
                  <a:srgbClr val="002868"/>
                </a:solidFill>
                <a:latin typeface="Trebuchet MS"/>
                <a:cs typeface="Trebuchet MS"/>
              </a:rPr>
              <a:t>flow</a:t>
            </a:r>
            <a:endParaRPr sz="1800">
              <a:latin typeface="Trebuchet MS"/>
              <a:cs typeface="Trebuchet MS"/>
            </a:endParaRPr>
          </a:p>
          <a:p>
            <a:pPr marL="248285" marR="5080">
              <a:lnSpc>
                <a:spcPct val="150000"/>
              </a:lnSpc>
            </a:pPr>
            <a:r>
              <a:rPr sz="1800" spc="-5" dirty="0">
                <a:solidFill>
                  <a:srgbClr val="002868"/>
                </a:solidFill>
                <a:latin typeface="Trebuchet MS"/>
                <a:cs typeface="Trebuchet MS"/>
              </a:rPr>
              <a:t>Increase </a:t>
            </a:r>
            <a:r>
              <a:rPr sz="1800" dirty="0">
                <a:solidFill>
                  <a:srgbClr val="002868"/>
                </a:solidFill>
                <a:latin typeface="Trebuchet MS"/>
                <a:cs typeface="Trebuchet MS"/>
              </a:rPr>
              <a:t>sales </a:t>
            </a:r>
            <a:r>
              <a:rPr sz="1800" spc="-5" dirty="0">
                <a:solidFill>
                  <a:srgbClr val="002868"/>
                </a:solidFill>
                <a:latin typeface="Trebuchet MS"/>
                <a:cs typeface="Trebuchet MS"/>
              </a:rPr>
              <a:t>more</a:t>
            </a:r>
            <a:r>
              <a:rPr sz="1800" spc="-95" dirty="0">
                <a:solidFill>
                  <a:srgbClr val="002868"/>
                </a:solidFill>
                <a:latin typeface="Trebuchet MS"/>
                <a:cs typeface="Trebuchet MS"/>
              </a:rPr>
              <a:t> </a:t>
            </a:r>
            <a:r>
              <a:rPr sz="1800" dirty="0">
                <a:solidFill>
                  <a:srgbClr val="002868"/>
                </a:solidFill>
                <a:latin typeface="Trebuchet MS"/>
                <a:cs typeface="Trebuchet MS"/>
              </a:rPr>
              <a:t>rapidly  </a:t>
            </a:r>
            <a:r>
              <a:rPr sz="1800" spc="-5" dirty="0">
                <a:solidFill>
                  <a:srgbClr val="002868"/>
                </a:solidFill>
                <a:latin typeface="Trebuchet MS"/>
                <a:cs typeface="Trebuchet MS"/>
              </a:rPr>
              <a:t>Focus on area of</a:t>
            </a:r>
            <a:r>
              <a:rPr sz="1800" spc="-60" dirty="0">
                <a:solidFill>
                  <a:srgbClr val="002868"/>
                </a:solidFill>
                <a:latin typeface="Trebuchet MS"/>
                <a:cs typeface="Trebuchet MS"/>
              </a:rPr>
              <a:t> </a:t>
            </a:r>
            <a:r>
              <a:rPr sz="1800" spc="-5" dirty="0">
                <a:solidFill>
                  <a:srgbClr val="002868"/>
                </a:solidFill>
                <a:latin typeface="Trebuchet MS"/>
                <a:cs typeface="Trebuchet MS"/>
              </a:rPr>
              <a:t>expertise</a:t>
            </a:r>
            <a:endParaRPr sz="1800">
              <a:latin typeface="Trebuchet MS"/>
              <a:cs typeface="Trebuchet MS"/>
            </a:endParaRPr>
          </a:p>
        </p:txBody>
      </p:sp>
      <p:sp>
        <p:nvSpPr>
          <p:cNvPr id="8" name="object 8"/>
          <p:cNvSpPr txBox="1">
            <a:spLocks noGrp="1"/>
          </p:cNvSpPr>
          <p:nvPr>
            <p:ph type="title"/>
          </p:nvPr>
        </p:nvSpPr>
        <p:spPr>
          <a:xfrm>
            <a:off x="78739" y="0"/>
            <a:ext cx="5672455" cy="1002030"/>
          </a:xfrm>
          <a:prstGeom prst="rect">
            <a:avLst/>
          </a:prstGeom>
        </p:spPr>
        <p:txBody>
          <a:bodyPr vert="horz" wrap="square" lIns="0" tIns="13335" rIns="0" bIns="0" rtlCol="0">
            <a:spAutoFit/>
          </a:bodyPr>
          <a:lstStyle/>
          <a:p>
            <a:pPr marL="12700" marR="5080">
              <a:lnSpc>
                <a:spcPct val="100000"/>
              </a:lnSpc>
              <a:spcBef>
                <a:spcPts val="105"/>
              </a:spcBef>
            </a:pPr>
            <a:r>
              <a:rPr sz="3200" spc="-5" dirty="0"/>
              <a:t>Retail Functions </a:t>
            </a:r>
            <a:r>
              <a:rPr sz="3200" dirty="0"/>
              <a:t>in </a:t>
            </a:r>
            <a:r>
              <a:rPr sz="3200" spc="-5" dirty="0"/>
              <a:t>Distribution  contd..</a:t>
            </a:r>
            <a:endParaRPr sz="3200"/>
          </a:p>
        </p:txBody>
      </p:sp>
      <p:sp>
        <p:nvSpPr>
          <p:cNvPr id="9" name="object 9"/>
          <p:cNvSpPr/>
          <p:nvPr/>
        </p:nvSpPr>
        <p:spPr>
          <a:xfrm>
            <a:off x="238125" y="3914775"/>
            <a:ext cx="4371975" cy="1819275"/>
          </a:xfrm>
          <a:prstGeom prst="rect">
            <a:avLst/>
          </a:prstGeom>
          <a:blipFill>
            <a:blip r:embed="rId3" cstate="print"/>
            <a:stretch>
              <a:fillRect/>
            </a:stretch>
          </a:blipFill>
        </p:spPr>
        <p:txBody>
          <a:bodyPr wrap="square" lIns="0" tIns="0" rIns="0" bIns="0" rtlCol="0"/>
          <a:lstStyle/>
          <a:p>
            <a:endParaRPr/>
          </a:p>
        </p:txBody>
      </p:sp>
      <p:sp>
        <p:nvSpPr>
          <p:cNvPr id="10" name="object 10"/>
          <p:cNvSpPr txBox="1"/>
          <p:nvPr/>
        </p:nvSpPr>
        <p:spPr>
          <a:xfrm>
            <a:off x="364642" y="3956684"/>
            <a:ext cx="4095115" cy="1671955"/>
          </a:xfrm>
          <a:prstGeom prst="rect">
            <a:avLst/>
          </a:prstGeom>
        </p:spPr>
        <p:txBody>
          <a:bodyPr vert="horz" wrap="square" lIns="0" tIns="12700" rIns="0" bIns="0" rtlCol="0">
            <a:spAutoFit/>
          </a:bodyPr>
          <a:lstStyle/>
          <a:p>
            <a:pPr marL="12700" marR="5080">
              <a:lnSpc>
                <a:spcPct val="100000"/>
              </a:lnSpc>
              <a:spcBef>
                <a:spcPts val="100"/>
              </a:spcBef>
            </a:pPr>
            <a:r>
              <a:rPr sz="1800" spc="-5" dirty="0">
                <a:solidFill>
                  <a:srgbClr val="FFFFFF"/>
                </a:solidFill>
                <a:latin typeface="Trebuchet MS"/>
                <a:cs typeface="Trebuchet MS"/>
              </a:rPr>
              <a:t>Manufacturers also do operate retail  facilities (besides </a:t>
            </a:r>
            <a:r>
              <a:rPr sz="1800" dirty="0">
                <a:solidFill>
                  <a:srgbClr val="FFFFFF"/>
                </a:solidFill>
                <a:latin typeface="Trebuchet MS"/>
                <a:cs typeface="Trebuchet MS"/>
              </a:rPr>
              <a:t>selling </a:t>
            </a:r>
            <a:r>
              <a:rPr sz="1800" spc="-5" dirty="0">
                <a:solidFill>
                  <a:srgbClr val="FFFFFF"/>
                </a:solidFill>
                <a:latin typeface="Trebuchet MS"/>
                <a:cs typeface="Trebuchet MS"/>
              </a:rPr>
              <a:t>at  </a:t>
            </a:r>
            <a:r>
              <a:rPr sz="1800" spc="-10" dirty="0">
                <a:solidFill>
                  <a:srgbClr val="FFFFFF"/>
                </a:solidFill>
                <a:latin typeface="Trebuchet MS"/>
                <a:cs typeface="Trebuchet MS"/>
              </a:rPr>
              <a:t>conventional </a:t>
            </a:r>
            <a:r>
              <a:rPr sz="1800" spc="-5" dirty="0">
                <a:solidFill>
                  <a:srgbClr val="FFFFFF"/>
                </a:solidFill>
                <a:latin typeface="Trebuchet MS"/>
                <a:cs typeface="Trebuchet MS"/>
              </a:rPr>
              <a:t>retailers). In </a:t>
            </a:r>
            <a:r>
              <a:rPr sz="1800" dirty="0">
                <a:solidFill>
                  <a:srgbClr val="FFFFFF"/>
                </a:solidFill>
                <a:latin typeface="Trebuchet MS"/>
                <a:cs typeface="Trebuchet MS"/>
              </a:rPr>
              <a:t>running </a:t>
            </a:r>
            <a:r>
              <a:rPr sz="1800" spc="-5" dirty="0">
                <a:solidFill>
                  <a:srgbClr val="FFFFFF"/>
                </a:solidFill>
                <a:latin typeface="Trebuchet MS"/>
                <a:cs typeface="Trebuchet MS"/>
              </a:rPr>
              <a:t>their  stores, these firms compete the full  </a:t>
            </a:r>
            <a:r>
              <a:rPr sz="1800" dirty="0">
                <a:solidFill>
                  <a:srgbClr val="FFFFFF"/>
                </a:solidFill>
                <a:latin typeface="Trebuchet MS"/>
                <a:cs typeface="Trebuchet MS"/>
              </a:rPr>
              <a:t>range </a:t>
            </a:r>
            <a:r>
              <a:rPr sz="1800" spc="-5" dirty="0">
                <a:solidFill>
                  <a:srgbClr val="FFFFFF"/>
                </a:solidFill>
                <a:latin typeface="Trebuchet MS"/>
                <a:cs typeface="Trebuchet MS"/>
              </a:rPr>
              <a:t>of retailing functions </a:t>
            </a:r>
            <a:r>
              <a:rPr sz="1800" dirty="0">
                <a:solidFill>
                  <a:srgbClr val="FFFFFF"/>
                </a:solidFill>
                <a:latin typeface="Trebuchet MS"/>
                <a:cs typeface="Trebuchet MS"/>
              </a:rPr>
              <a:t>&amp; </a:t>
            </a:r>
            <a:r>
              <a:rPr sz="1800" spc="-5" dirty="0">
                <a:solidFill>
                  <a:srgbClr val="FFFFFF"/>
                </a:solidFill>
                <a:latin typeface="Trebuchet MS"/>
                <a:cs typeface="Trebuchet MS"/>
              </a:rPr>
              <a:t>compete  with </a:t>
            </a:r>
            <a:r>
              <a:rPr sz="1800" spc="-10" dirty="0">
                <a:solidFill>
                  <a:srgbClr val="FFFFFF"/>
                </a:solidFill>
                <a:latin typeface="Trebuchet MS"/>
                <a:cs typeface="Trebuchet MS"/>
              </a:rPr>
              <a:t>conventional</a:t>
            </a:r>
            <a:r>
              <a:rPr sz="1800" spc="-5" dirty="0">
                <a:solidFill>
                  <a:srgbClr val="FFFFFF"/>
                </a:solidFill>
                <a:latin typeface="Trebuchet MS"/>
                <a:cs typeface="Trebuchet MS"/>
              </a:rPr>
              <a:t> retailers.</a:t>
            </a:r>
            <a:endParaRPr sz="1800">
              <a:latin typeface="Trebuchet MS"/>
              <a:cs typeface="Trebuchet MS"/>
            </a:endParaRPr>
          </a:p>
        </p:txBody>
      </p:sp>
      <p:sp>
        <p:nvSpPr>
          <p:cNvPr id="11" name="object 11"/>
          <p:cNvSpPr/>
          <p:nvPr/>
        </p:nvSpPr>
        <p:spPr>
          <a:xfrm>
            <a:off x="4643501" y="1143050"/>
            <a:ext cx="4286250" cy="4982524"/>
          </a:xfrm>
          <a:prstGeom prst="rect">
            <a:avLst/>
          </a:prstGeom>
          <a:blipFill>
            <a:blip r:embed="rId4" cstate="print"/>
            <a:stretch>
              <a:fillRect/>
            </a:stretch>
          </a:blipFill>
        </p:spPr>
        <p:txBody>
          <a:bodyPr wrap="square" lIns="0" tIns="0" rIns="0" bIns="0" rtlCol="0"/>
          <a:lstStyle/>
          <a:p>
            <a:endParaRPr/>
          </a:p>
        </p:txBody>
      </p:sp>
      <p:sp>
        <p:nvSpPr>
          <p:cNvPr id="12" name="Footer Placeholder 1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13" name="Date Placeholder 12"/>
          <p:cNvSpPr>
            <a:spLocks noGrp="1"/>
          </p:cNvSpPr>
          <p:nvPr>
            <p:ph type="dt" sz="half" idx="6"/>
          </p:nvPr>
        </p:nvSpPr>
        <p:spPr/>
        <p:txBody>
          <a:bodyPr/>
          <a:lstStyle/>
          <a:p>
            <a:pPr marL="12700">
              <a:lnSpc>
                <a:spcPts val="1810"/>
              </a:lnSpc>
            </a:pPr>
            <a:fld id="{7DC97BB8-2A66-4AEC-B404-793E4F85EAF5}" type="datetime1">
              <a:rPr lang="en-US" smtClean="0"/>
              <a:t>11/15/2021</a:t>
            </a:fld>
            <a:endParaRPr lang="en-US" dirty="0"/>
          </a:p>
        </p:txBody>
      </p:sp>
      <p:sp>
        <p:nvSpPr>
          <p:cNvPr id="14" name="Slide Number Placeholder 13"/>
          <p:cNvSpPr>
            <a:spLocks noGrp="1"/>
          </p:cNvSpPr>
          <p:nvPr>
            <p:ph type="sldNum" sz="quarter" idx="7"/>
          </p:nvPr>
        </p:nvSpPr>
        <p:spPr/>
        <p:txBody>
          <a:bodyPr/>
          <a:lstStyle/>
          <a:p>
            <a:fld id="{B6F15528-21DE-4FAA-801E-634DDDAF4B2B}" type="slidenum">
              <a:rPr lang="en-IN" smtClean="0"/>
              <a:t>14</a:t>
            </a:fld>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Factors influencing Retail Management</a:t>
            </a:r>
          </a:p>
        </p:txBody>
      </p:sp>
      <p:sp>
        <p:nvSpPr>
          <p:cNvPr id="3" name="Text Placeholder 2"/>
          <p:cNvSpPr>
            <a:spLocks noGrp="1"/>
          </p:cNvSpPr>
          <p:nvPr>
            <p:ph type="body" idx="1"/>
          </p:nvPr>
        </p:nvSpPr>
        <p:spPr>
          <a:xfrm>
            <a:off x="422249" y="1292860"/>
            <a:ext cx="8306434" cy="3580788"/>
          </a:xfrm>
        </p:spPr>
        <p:txBody>
          <a:bodyPr/>
          <a:lstStyle/>
          <a:p>
            <a:pPr marL="285750" indent="-285750">
              <a:lnSpc>
                <a:spcPct val="200000"/>
              </a:lnSpc>
              <a:buFont typeface="Arial" pitchFamily="34" charset="0"/>
              <a:buChar char="•"/>
            </a:pPr>
            <a:r>
              <a:rPr lang="en-IN" sz="2400" dirty="0">
                <a:latin typeface="Times New Roman" pitchFamily="18" charset="0"/>
                <a:cs typeface="Times New Roman" pitchFamily="18" charset="0"/>
              </a:rPr>
              <a:t>Range of Merchandise</a:t>
            </a:r>
          </a:p>
          <a:p>
            <a:pPr marL="285750" indent="-285750">
              <a:lnSpc>
                <a:spcPct val="200000"/>
              </a:lnSpc>
              <a:buFont typeface="Arial" pitchFamily="34" charset="0"/>
              <a:buChar char="•"/>
            </a:pPr>
            <a:r>
              <a:rPr lang="en-IN" sz="2400" dirty="0">
                <a:latin typeface="Times New Roman" pitchFamily="18" charset="0"/>
                <a:cs typeface="Times New Roman" pitchFamily="18" charset="0"/>
              </a:rPr>
              <a:t>Offer Shopping Convenience</a:t>
            </a:r>
          </a:p>
          <a:p>
            <a:pPr marL="285750" indent="-285750">
              <a:lnSpc>
                <a:spcPct val="200000"/>
              </a:lnSpc>
              <a:buFont typeface="Arial" pitchFamily="34" charset="0"/>
              <a:buChar char="•"/>
            </a:pPr>
            <a:r>
              <a:rPr lang="en-IN" sz="2400" dirty="0">
                <a:latin typeface="Times New Roman" pitchFamily="18" charset="0"/>
                <a:cs typeface="Times New Roman" pitchFamily="18" charset="0"/>
              </a:rPr>
              <a:t>Travel Time – search for product </a:t>
            </a:r>
          </a:p>
          <a:p>
            <a:pPr marL="285750" indent="-285750">
              <a:lnSpc>
                <a:spcPct val="200000"/>
              </a:lnSpc>
              <a:buFont typeface="Arial" pitchFamily="34" charset="0"/>
              <a:buChar char="•"/>
            </a:pPr>
            <a:r>
              <a:rPr lang="en-IN" sz="2400" dirty="0">
                <a:latin typeface="Times New Roman" pitchFamily="18" charset="0"/>
                <a:cs typeface="Times New Roman" pitchFamily="18" charset="0"/>
              </a:rPr>
              <a:t>Suit Socio-economic background and Culture</a:t>
            </a:r>
          </a:p>
          <a:p>
            <a:pPr marL="285750" indent="-285750">
              <a:lnSpc>
                <a:spcPct val="200000"/>
              </a:lnSpc>
              <a:buFont typeface="Arial" pitchFamily="34" charset="0"/>
              <a:buChar char="•"/>
            </a:pPr>
            <a:r>
              <a:rPr lang="en-IN" sz="2400" dirty="0">
                <a:latin typeface="Times New Roman" pitchFamily="18" charset="0"/>
                <a:cs typeface="Times New Roman" pitchFamily="18" charset="0"/>
              </a:rPr>
              <a:t>Suit every stage of Family Life Cycle</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303154F8-0742-48C0-A32C-3DB547AC422D}"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15</a:t>
            </a:fld>
            <a:endParaRPr lang="en-IN"/>
          </a:p>
        </p:txBody>
      </p:sp>
    </p:spTree>
    <p:extLst>
      <p:ext uri="{BB962C8B-B14F-4D97-AF65-F5344CB8AC3E}">
        <p14:creationId xmlns:p14="http://schemas.microsoft.com/office/powerpoint/2010/main" val="701987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Scope of Retail Management</a:t>
            </a:r>
          </a:p>
        </p:txBody>
      </p:sp>
      <p:sp>
        <p:nvSpPr>
          <p:cNvPr id="3" name="Text Placeholder 2"/>
          <p:cNvSpPr>
            <a:spLocks noGrp="1"/>
          </p:cNvSpPr>
          <p:nvPr>
            <p:ph type="body" idx="1"/>
          </p:nvPr>
        </p:nvSpPr>
        <p:spPr>
          <a:xfrm>
            <a:off x="422249" y="1292860"/>
            <a:ext cx="8306434" cy="5601533"/>
          </a:xfrm>
        </p:spPr>
        <p:txBody>
          <a:bodyPr/>
          <a:lstStyle/>
          <a:p>
            <a:pPr marL="457200" indent="-457200">
              <a:lnSpc>
                <a:spcPct val="200000"/>
              </a:lnSpc>
              <a:buFont typeface="Arial" pitchFamily="34" charset="0"/>
              <a:buChar char="•"/>
            </a:pPr>
            <a:r>
              <a:rPr lang="en-IN" sz="2600" dirty="0"/>
              <a:t>Category Management</a:t>
            </a:r>
          </a:p>
          <a:p>
            <a:pPr marL="457200" indent="-457200">
              <a:lnSpc>
                <a:spcPct val="200000"/>
              </a:lnSpc>
              <a:buFont typeface="Arial" pitchFamily="34" charset="0"/>
              <a:buChar char="•"/>
            </a:pPr>
            <a:r>
              <a:rPr lang="en-IN" sz="2600" dirty="0"/>
              <a:t>Customer Relationship Management</a:t>
            </a:r>
          </a:p>
          <a:p>
            <a:pPr marL="457200" indent="-457200">
              <a:lnSpc>
                <a:spcPct val="200000"/>
              </a:lnSpc>
              <a:buFont typeface="Arial" pitchFamily="34" charset="0"/>
              <a:buChar char="•"/>
            </a:pPr>
            <a:r>
              <a:rPr lang="en-IN" sz="2600" dirty="0"/>
              <a:t>Store Management</a:t>
            </a:r>
          </a:p>
          <a:p>
            <a:pPr marL="457200" indent="-457200">
              <a:lnSpc>
                <a:spcPct val="200000"/>
              </a:lnSpc>
              <a:buFont typeface="Arial" pitchFamily="34" charset="0"/>
              <a:buChar char="•"/>
            </a:pPr>
            <a:r>
              <a:rPr lang="en-IN" sz="2600" dirty="0"/>
              <a:t>Supply Chain Management</a:t>
            </a:r>
          </a:p>
          <a:p>
            <a:pPr marL="457200" indent="-457200">
              <a:lnSpc>
                <a:spcPct val="200000"/>
              </a:lnSpc>
              <a:buFont typeface="Arial" pitchFamily="34" charset="0"/>
              <a:buChar char="•"/>
            </a:pPr>
            <a:r>
              <a:rPr lang="en-IN" sz="2600" dirty="0"/>
              <a:t>Inventory Management</a:t>
            </a:r>
          </a:p>
          <a:p>
            <a:pPr marL="457200" indent="-457200">
              <a:lnSpc>
                <a:spcPct val="200000"/>
              </a:lnSpc>
              <a:buFont typeface="Arial" pitchFamily="34" charset="0"/>
              <a:buChar char="•"/>
            </a:pPr>
            <a:r>
              <a:rPr lang="en-IN" sz="2600" dirty="0"/>
              <a:t>Vendor Management</a:t>
            </a:r>
          </a:p>
          <a:p>
            <a:pPr marL="457200" indent="-457200">
              <a:lnSpc>
                <a:spcPct val="200000"/>
              </a:lnSpc>
              <a:buFont typeface="Arial" pitchFamily="34" charset="0"/>
              <a:buChar char="•"/>
            </a:pPr>
            <a:endParaRPr lang="en-IN" sz="2600" dirty="0"/>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68551FEB-3389-4597-847F-21E7C978ADF1}"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16</a:t>
            </a:fld>
            <a:endParaRPr lang="en-IN"/>
          </a:p>
        </p:txBody>
      </p:sp>
    </p:spTree>
    <p:extLst>
      <p:ext uri="{BB962C8B-B14F-4D97-AF65-F5344CB8AC3E}">
        <p14:creationId xmlns:p14="http://schemas.microsoft.com/office/powerpoint/2010/main" val="3537284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p:cNvSpPr txBox="1"/>
          <p:nvPr/>
        </p:nvSpPr>
        <p:spPr>
          <a:xfrm>
            <a:off x="59054" y="994666"/>
            <a:ext cx="9026843" cy="5482334"/>
          </a:xfrm>
          <a:prstGeom prst="rect">
            <a:avLst/>
          </a:prstGeom>
        </p:spPr>
        <p:txBody>
          <a:bodyPr vert="horz" wrap="square" lIns="0" tIns="58419" rIns="0" bIns="0" rtlCol="0">
            <a:spAutoFit/>
          </a:bodyPr>
          <a:lstStyle/>
          <a:p>
            <a:pPr marL="12700" marR="5080" algn="just">
              <a:lnSpc>
                <a:spcPct val="90000"/>
              </a:lnSpc>
              <a:spcBef>
                <a:spcPts val="459"/>
              </a:spcBef>
              <a:buFont typeface="Carlito"/>
              <a:buAutoNum type="arabicPeriod"/>
              <a:tabLst>
                <a:tab pos="495934" algn="l"/>
              </a:tabLst>
            </a:pPr>
            <a:r>
              <a:rPr sz="2400" b="1" spc="-5" dirty="0">
                <a:latin typeface="Times New Roman" pitchFamily="18" charset="0"/>
                <a:cs typeface="Times New Roman" pitchFamily="18" charset="0"/>
              </a:rPr>
              <a:t>Merchandising: </a:t>
            </a:r>
            <a:r>
              <a:rPr sz="2400" spc="-10" dirty="0">
                <a:latin typeface="Times New Roman" pitchFamily="18" charset="0"/>
                <a:cs typeface="Times New Roman" pitchFamily="18" charset="0"/>
              </a:rPr>
              <a:t>Merchandising </a:t>
            </a:r>
            <a:r>
              <a:rPr sz="2400" dirty="0">
                <a:latin typeface="Times New Roman" pitchFamily="18" charset="0"/>
                <a:cs typeface="Times New Roman" pitchFamily="18" charset="0"/>
              </a:rPr>
              <a:t>and </a:t>
            </a:r>
            <a:r>
              <a:rPr sz="2400" spc="-5" dirty="0">
                <a:latin typeface="Times New Roman" pitchFamily="18" charset="0"/>
                <a:cs typeface="Times New Roman" pitchFamily="18" charset="0"/>
              </a:rPr>
              <a:t>buying is </a:t>
            </a:r>
            <a:r>
              <a:rPr sz="2400" dirty="0">
                <a:latin typeface="Times New Roman" pitchFamily="18" charset="0"/>
                <a:cs typeface="Times New Roman" pitchFamily="18" charset="0"/>
              </a:rPr>
              <a:t>the </a:t>
            </a:r>
            <a:r>
              <a:rPr sz="2400" spc="-45" dirty="0">
                <a:latin typeface="Times New Roman" pitchFamily="18" charset="0"/>
                <a:cs typeface="Times New Roman" pitchFamily="18" charset="0"/>
              </a:rPr>
              <a:t>key </a:t>
            </a:r>
            <a:r>
              <a:rPr sz="2400" spc="-5" dirty="0">
                <a:latin typeface="Times New Roman" pitchFamily="18" charset="0"/>
                <a:cs typeface="Times New Roman" pitchFamily="18" charset="0"/>
              </a:rPr>
              <a:t>function </a:t>
            </a:r>
            <a:r>
              <a:rPr sz="2400" dirty="0">
                <a:latin typeface="Times New Roman" pitchFamily="18" charset="0"/>
                <a:cs typeface="Times New Roman" pitchFamily="18" charset="0"/>
              </a:rPr>
              <a:t>of </a:t>
            </a:r>
            <a:r>
              <a:rPr sz="2400" spc="-20" dirty="0">
                <a:latin typeface="Times New Roman" pitchFamily="18" charset="0"/>
                <a:cs typeface="Times New Roman" pitchFamily="18" charset="0"/>
              </a:rPr>
              <a:t>any  </a:t>
            </a:r>
            <a:r>
              <a:rPr sz="2400" spc="-15" dirty="0">
                <a:latin typeface="Times New Roman" pitchFamily="18" charset="0"/>
                <a:cs typeface="Times New Roman" pitchFamily="18" charset="0"/>
              </a:rPr>
              <a:t>retailer </a:t>
            </a:r>
            <a:r>
              <a:rPr sz="2400" dirty="0">
                <a:latin typeface="Times New Roman" pitchFamily="18" charset="0"/>
                <a:cs typeface="Times New Roman" pitchFamily="18" charset="0"/>
              </a:rPr>
              <a:t>as this </a:t>
            </a:r>
            <a:r>
              <a:rPr sz="2400" spc="-10" dirty="0">
                <a:latin typeface="Times New Roman" pitchFamily="18" charset="0"/>
                <a:cs typeface="Times New Roman" pitchFamily="18" charset="0"/>
              </a:rPr>
              <a:t>department </a:t>
            </a:r>
            <a:r>
              <a:rPr sz="2400" spc="-5" dirty="0">
                <a:latin typeface="Times New Roman" pitchFamily="18" charset="0"/>
                <a:cs typeface="Times New Roman" pitchFamily="18" charset="0"/>
              </a:rPr>
              <a:t>is </a:t>
            </a:r>
            <a:r>
              <a:rPr sz="2400" spc="-10" dirty="0">
                <a:latin typeface="Times New Roman" pitchFamily="18" charset="0"/>
                <a:cs typeface="Times New Roman" pitchFamily="18" charset="0"/>
              </a:rPr>
              <a:t>responsible </a:t>
            </a:r>
            <a:r>
              <a:rPr sz="2400" spc="-25" dirty="0">
                <a:latin typeface="Times New Roman" pitchFamily="18" charset="0"/>
                <a:cs typeface="Times New Roman" pitchFamily="18" charset="0"/>
              </a:rPr>
              <a:t>for </a:t>
            </a:r>
            <a:r>
              <a:rPr sz="2400" dirty="0">
                <a:latin typeface="Times New Roman" pitchFamily="18" charset="0"/>
                <a:cs typeface="Times New Roman" pitchFamily="18" charset="0"/>
              </a:rPr>
              <a:t>the </a:t>
            </a:r>
            <a:r>
              <a:rPr sz="2400" spc="-15" dirty="0">
                <a:latin typeface="Times New Roman" pitchFamily="18" charset="0"/>
                <a:cs typeface="Times New Roman" pitchFamily="18" charset="0"/>
              </a:rPr>
              <a:t>procurement </a:t>
            </a:r>
            <a:r>
              <a:rPr sz="2400" dirty="0">
                <a:latin typeface="Times New Roman" pitchFamily="18" charset="0"/>
                <a:cs typeface="Times New Roman" pitchFamily="18" charset="0"/>
              </a:rPr>
              <a:t>of  </a:t>
            </a:r>
            <a:r>
              <a:rPr sz="2400" spc="-10" dirty="0">
                <a:latin typeface="Times New Roman" pitchFamily="18" charset="0"/>
                <a:cs typeface="Times New Roman" pitchFamily="18" charset="0"/>
              </a:rPr>
              <a:t>merchandise </a:t>
            </a:r>
            <a:r>
              <a:rPr sz="2400" spc="-15" dirty="0">
                <a:latin typeface="Times New Roman" pitchFamily="18" charset="0"/>
                <a:cs typeface="Times New Roman" pitchFamily="18" charset="0"/>
              </a:rPr>
              <a:t>to </a:t>
            </a:r>
            <a:r>
              <a:rPr sz="2400" spc="-5" dirty="0">
                <a:latin typeface="Times New Roman" pitchFamily="18" charset="0"/>
                <a:cs typeface="Times New Roman" pitchFamily="18" charset="0"/>
              </a:rPr>
              <a:t>be sold in </a:t>
            </a:r>
            <a:r>
              <a:rPr sz="2400" dirty="0">
                <a:latin typeface="Times New Roman" pitchFamily="18" charset="0"/>
                <a:cs typeface="Times New Roman" pitchFamily="18" charset="0"/>
              </a:rPr>
              <a:t>the </a:t>
            </a:r>
            <a:r>
              <a:rPr sz="2400" spc="-25" dirty="0">
                <a:latin typeface="Times New Roman" pitchFamily="18" charset="0"/>
                <a:cs typeface="Times New Roman" pitchFamily="18" charset="0"/>
              </a:rPr>
              <a:t>stores </a:t>
            </a:r>
            <a:r>
              <a:rPr sz="2400" spc="-10" dirty="0">
                <a:latin typeface="Times New Roman" pitchFamily="18" charset="0"/>
                <a:cs typeface="Times New Roman" pitchFamily="18" charset="0"/>
              </a:rPr>
              <a:t>by sourcing </a:t>
            </a:r>
            <a:r>
              <a:rPr sz="2400" spc="-5" dirty="0">
                <a:latin typeface="Times New Roman" pitchFamily="18" charset="0"/>
                <a:cs typeface="Times New Roman" pitchFamily="18" charset="0"/>
              </a:rPr>
              <a:t>it </a:t>
            </a:r>
            <a:r>
              <a:rPr sz="2400" spc="-20" dirty="0">
                <a:latin typeface="Times New Roman" pitchFamily="18" charset="0"/>
                <a:cs typeface="Times New Roman" pitchFamily="18" charset="0"/>
              </a:rPr>
              <a:t>from </a:t>
            </a:r>
            <a:r>
              <a:rPr sz="2400" spc="-15" dirty="0">
                <a:latin typeface="Times New Roman" pitchFamily="18" charset="0"/>
                <a:cs typeface="Times New Roman" pitchFamily="18" charset="0"/>
              </a:rPr>
              <a:t>vendors </a:t>
            </a:r>
            <a:r>
              <a:rPr sz="2400" spc="10" dirty="0">
                <a:latin typeface="Times New Roman" pitchFamily="18" charset="0"/>
                <a:cs typeface="Times New Roman" pitchFamily="18" charset="0"/>
              </a:rPr>
              <a:t>or </a:t>
            </a:r>
            <a:r>
              <a:rPr sz="2400" spc="695" dirty="0">
                <a:latin typeface="Times New Roman" pitchFamily="18" charset="0"/>
                <a:cs typeface="Times New Roman" pitchFamily="18" charset="0"/>
              </a:rPr>
              <a:t> </a:t>
            </a:r>
            <a:r>
              <a:rPr sz="2400" spc="-15" dirty="0">
                <a:latin typeface="Times New Roman" pitchFamily="18" charset="0"/>
                <a:cs typeface="Times New Roman" pitchFamily="18" charset="0"/>
              </a:rPr>
              <a:t>manufacturers</a:t>
            </a:r>
            <a:endParaRPr sz="2400" dirty="0">
              <a:latin typeface="Times New Roman" pitchFamily="18" charset="0"/>
              <a:cs typeface="Times New Roman" pitchFamily="18" charset="0"/>
            </a:endParaRPr>
          </a:p>
          <a:p>
            <a:pPr marL="12700" marR="6985" algn="just">
              <a:lnSpc>
                <a:spcPct val="90000"/>
              </a:lnSpc>
              <a:spcBef>
                <a:spcPts val="994"/>
              </a:spcBef>
              <a:buFont typeface="Carlito"/>
              <a:buAutoNum type="arabicPeriod"/>
              <a:tabLst>
                <a:tab pos="487045" algn="l"/>
              </a:tabLst>
            </a:pPr>
            <a:r>
              <a:rPr sz="2400" b="1" spc="-15" dirty="0">
                <a:latin typeface="Times New Roman" pitchFamily="18" charset="0"/>
                <a:cs typeface="Times New Roman" pitchFamily="18" charset="0"/>
              </a:rPr>
              <a:t>Marketing: </a:t>
            </a:r>
            <a:r>
              <a:rPr sz="2400" dirty="0">
                <a:latin typeface="Times New Roman" pitchFamily="18" charset="0"/>
                <a:cs typeface="Times New Roman" pitchFamily="18" charset="0"/>
              </a:rPr>
              <a:t>In </a:t>
            </a:r>
            <a:r>
              <a:rPr sz="2400" spc="-20" dirty="0">
                <a:latin typeface="Times New Roman" pitchFamily="18" charset="0"/>
                <a:cs typeface="Times New Roman" pitchFamily="18" charset="0"/>
              </a:rPr>
              <a:t>retail </a:t>
            </a:r>
            <a:r>
              <a:rPr sz="2400" spc="-15" dirty="0">
                <a:latin typeface="Times New Roman" pitchFamily="18" charset="0"/>
                <a:cs typeface="Times New Roman" pitchFamily="18" charset="0"/>
              </a:rPr>
              <a:t>marketing, </a:t>
            </a:r>
            <a:r>
              <a:rPr sz="2400" spc="-10" dirty="0">
                <a:latin typeface="Times New Roman" pitchFamily="18" charset="0"/>
                <a:cs typeface="Times New Roman" pitchFamily="18" charset="0"/>
              </a:rPr>
              <a:t>functions </a:t>
            </a:r>
            <a:r>
              <a:rPr sz="2400" spc="-20" dirty="0">
                <a:latin typeface="Times New Roman" pitchFamily="18" charset="0"/>
                <a:cs typeface="Times New Roman" pitchFamily="18" charset="0"/>
              </a:rPr>
              <a:t>may </a:t>
            </a:r>
            <a:r>
              <a:rPr sz="2400" spc="-5" dirty="0">
                <a:latin typeface="Times New Roman" pitchFamily="18" charset="0"/>
                <a:cs typeface="Times New Roman" pitchFamily="18" charset="0"/>
              </a:rPr>
              <a:t>be </a:t>
            </a:r>
            <a:r>
              <a:rPr sz="2400" spc="-20" dirty="0">
                <a:latin typeface="Times New Roman" pitchFamily="18" charset="0"/>
                <a:cs typeface="Times New Roman" pitchFamily="18" charset="0"/>
              </a:rPr>
              <a:t>centralized </a:t>
            </a:r>
            <a:r>
              <a:rPr sz="2400" dirty="0">
                <a:latin typeface="Times New Roman" pitchFamily="18" charset="0"/>
                <a:cs typeface="Times New Roman" pitchFamily="18" charset="0"/>
              </a:rPr>
              <a:t>and </a:t>
            </a:r>
            <a:r>
              <a:rPr sz="2400" spc="-20" dirty="0">
                <a:latin typeface="Times New Roman" pitchFamily="18" charset="0"/>
                <a:cs typeface="Times New Roman" pitchFamily="18" charset="0"/>
              </a:rPr>
              <a:t>may  </a:t>
            </a:r>
            <a:r>
              <a:rPr sz="2400" spc="-5" dirty="0">
                <a:latin typeface="Times New Roman" pitchFamily="18" charset="0"/>
                <a:cs typeface="Times New Roman" pitchFamily="18" charset="0"/>
              </a:rPr>
              <a:t>include </a:t>
            </a:r>
            <a:r>
              <a:rPr sz="2400" spc="-25" dirty="0">
                <a:latin typeface="Times New Roman" pitchFamily="18" charset="0"/>
                <a:cs typeface="Times New Roman" pitchFamily="18" charset="0"/>
              </a:rPr>
              <a:t>different </a:t>
            </a:r>
            <a:r>
              <a:rPr sz="2400" spc="-10" dirty="0">
                <a:latin typeface="Times New Roman" pitchFamily="18" charset="0"/>
                <a:cs typeface="Times New Roman" pitchFamily="18" charset="0"/>
              </a:rPr>
              <a:t>departments </a:t>
            </a:r>
            <a:r>
              <a:rPr sz="2400" spc="-30" dirty="0">
                <a:latin typeface="Times New Roman" pitchFamily="18" charset="0"/>
                <a:cs typeface="Times New Roman" pitchFamily="18" charset="0"/>
              </a:rPr>
              <a:t>like </a:t>
            </a:r>
            <a:r>
              <a:rPr sz="2400" spc="-5" dirty="0">
                <a:latin typeface="Times New Roman" pitchFamily="18" charset="0"/>
                <a:cs typeface="Times New Roman" pitchFamily="18" charset="0"/>
              </a:rPr>
              <a:t>advertising, sales </a:t>
            </a:r>
            <a:r>
              <a:rPr sz="2400" spc="-10" dirty="0">
                <a:latin typeface="Times New Roman" pitchFamily="18" charset="0"/>
                <a:cs typeface="Times New Roman" pitchFamily="18" charset="0"/>
              </a:rPr>
              <a:t>promotion, </a:t>
            </a:r>
            <a:r>
              <a:rPr sz="2400" spc="-5" dirty="0">
                <a:latin typeface="Times New Roman" pitchFamily="18" charset="0"/>
                <a:cs typeface="Times New Roman" pitchFamily="18" charset="0"/>
              </a:rPr>
              <a:t>public  </a:t>
            </a:r>
            <a:r>
              <a:rPr sz="2400" spc="-10" dirty="0">
                <a:latin typeface="Times New Roman" pitchFamily="18" charset="0"/>
                <a:cs typeface="Times New Roman" pitchFamily="18" charset="0"/>
              </a:rPr>
              <a:t>relations</a:t>
            </a:r>
            <a:r>
              <a:rPr sz="2400" spc="-15" dirty="0">
                <a:latin typeface="Times New Roman" pitchFamily="18" charset="0"/>
                <a:cs typeface="Times New Roman" pitchFamily="18" charset="0"/>
              </a:rPr>
              <a:t> etc.</a:t>
            </a:r>
            <a:endParaRPr sz="2400" dirty="0">
              <a:latin typeface="Times New Roman" pitchFamily="18" charset="0"/>
              <a:cs typeface="Times New Roman" pitchFamily="18" charset="0"/>
            </a:endParaRPr>
          </a:p>
          <a:p>
            <a:pPr marL="12700" marR="8255" algn="just">
              <a:lnSpc>
                <a:spcPts val="3240"/>
              </a:lnSpc>
              <a:spcBef>
                <a:spcPts val="1055"/>
              </a:spcBef>
              <a:buFont typeface="Carlito"/>
              <a:buAutoNum type="arabicPeriod"/>
              <a:tabLst>
                <a:tab pos="407670" algn="l"/>
              </a:tabLst>
            </a:pPr>
            <a:r>
              <a:rPr sz="2400" b="1" spc="-15" dirty="0">
                <a:latin typeface="Times New Roman" pitchFamily="18" charset="0"/>
                <a:cs typeface="Times New Roman" pitchFamily="18" charset="0"/>
              </a:rPr>
              <a:t>Store Operations: </a:t>
            </a:r>
            <a:r>
              <a:rPr sz="2400" spc="-20" dirty="0">
                <a:latin typeface="Times New Roman" pitchFamily="18" charset="0"/>
                <a:cs typeface="Times New Roman" pitchFamily="18" charset="0"/>
              </a:rPr>
              <a:t>Retail </a:t>
            </a:r>
            <a:r>
              <a:rPr sz="2400" spc="-15" dirty="0">
                <a:latin typeface="Times New Roman" pitchFamily="18" charset="0"/>
                <a:cs typeface="Times New Roman" pitchFamily="18" charset="0"/>
              </a:rPr>
              <a:t>professionals </a:t>
            </a:r>
            <a:r>
              <a:rPr sz="2400" spc="-5" dirty="0">
                <a:latin typeface="Times New Roman" pitchFamily="18" charset="0"/>
                <a:cs typeface="Times New Roman" pitchFamily="18" charset="0"/>
              </a:rPr>
              <a:t>in the </a:t>
            </a:r>
            <a:r>
              <a:rPr sz="2400" spc="-25" dirty="0">
                <a:latin typeface="Times New Roman" pitchFamily="18" charset="0"/>
                <a:cs typeface="Times New Roman" pitchFamily="18" charset="0"/>
              </a:rPr>
              <a:t>store </a:t>
            </a:r>
            <a:r>
              <a:rPr sz="2400" spc="-15" dirty="0">
                <a:latin typeface="Times New Roman" pitchFamily="18" charset="0"/>
                <a:cs typeface="Times New Roman" pitchFamily="18" charset="0"/>
              </a:rPr>
              <a:t>operations </a:t>
            </a:r>
            <a:r>
              <a:rPr sz="2400" spc="-10" dirty="0">
                <a:latin typeface="Times New Roman" pitchFamily="18" charset="0"/>
                <a:cs typeface="Times New Roman" pitchFamily="18" charset="0"/>
              </a:rPr>
              <a:t>area </a:t>
            </a:r>
            <a:r>
              <a:rPr sz="2400" spc="-30" dirty="0">
                <a:latin typeface="Times New Roman" pitchFamily="18" charset="0"/>
                <a:cs typeface="Times New Roman" pitchFamily="18" charset="0"/>
              </a:rPr>
              <a:t>have </a:t>
            </a:r>
            <a:r>
              <a:rPr sz="2400" spc="-25" dirty="0">
                <a:latin typeface="Times New Roman" pitchFamily="18" charset="0"/>
                <a:cs typeface="Times New Roman" pitchFamily="18" charset="0"/>
              </a:rPr>
              <a:t>to  </a:t>
            </a:r>
            <a:r>
              <a:rPr sz="2400" spc="-5" dirty="0">
                <a:latin typeface="Times New Roman" pitchFamily="18" charset="0"/>
                <a:cs typeface="Times New Roman" pitchFamily="18" charset="0"/>
              </a:rPr>
              <a:t>monitor </a:t>
            </a:r>
            <a:r>
              <a:rPr sz="2400" dirty="0">
                <a:latin typeface="Times New Roman" pitchFamily="18" charset="0"/>
                <a:cs typeface="Times New Roman" pitchFamily="18" charset="0"/>
              </a:rPr>
              <a:t>the </a:t>
            </a:r>
            <a:r>
              <a:rPr sz="2400" spc="-15" dirty="0">
                <a:latin typeface="Times New Roman" pitchFamily="18" charset="0"/>
                <a:cs typeface="Times New Roman" pitchFamily="18" charset="0"/>
              </a:rPr>
              <a:t>overall </a:t>
            </a:r>
            <a:r>
              <a:rPr sz="2400" spc="-25" dirty="0">
                <a:latin typeface="Times New Roman" pitchFamily="18" charset="0"/>
                <a:cs typeface="Times New Roman" pitchFamily="18" charset="0"/>
              </a:rPr>
              <a:t>store </a:t>
            </a:r>
            <a:r>
              <a:rPr sz="2400" spc="-15" dirty="0">
                <a:latin typeface="Times New Roman" pitchFamily="18" charset="0"/>
                <a:cs typeface="Times New Roman" pitchFamily="18" charset="0"/>
              </a:rPr>
              <a:t>operations </a:t>
            </a:r>
            <a:r>
              <a:rPr sz="2400" spc="-5" dirty="0">
                <a:latin typeface="Times New Roman" pitchFamily="18" charset="0"/>
                <a:cs typeface="Times New Roman" pitchFamily="18" charset="0"/>
              </a:rPr>
              <a:t>and </a:t>
            </a:r>
            <a:r>
              <a:rPr sz="2400" spc="-10" dirty="0">
                <a:latin typeface="Times New Roman" pitchFamily="18" charset="0"/>
                <a:cs typeface="Times New Roman" pitchFamily="18" charset="0"/>
              </a:rPr>
              <a:t>profits. </a:t>
            </a:r>
            <a:r>
              <a:rPr sz="2400" spc="-15" dirty="0">
                <a:latin typeface="Times New Roman" pitchFamily="18" charset="0"/>
                <a:cs typeface="Times New Roman" pitchFamily="18" charset="0"/>
              </a:rPr>
              <a:t>They </a:t>
            </a:r>
            <a:r>
              <a:rPr sz="2400" spc="-25" dirty="0">
                <a:latin typeface="Times New Roman" pitchFamily="18" charset="0"/>
                <a:cs typeface="Times New Roman" pitchFamily="18" charset="0"/>
              </a:rPr>
              <a:t>may </a:t>
            </a:r>
            <a:r>
              <a:rPr sz="2400" spc="-10" dirty="0">
                <a:latin typeface="Times New Roman" pitchFamily="18" charset="0"/>
                <a:cs typeface="Times New Roman" pitchFamily="18" charset="0"/>
              </a:rPr>
              <a:t>occupy </a:t>
            </a:r>
            <a:r>
              <a:rPr sz="2400" spc="-5" dirty="0">
                <a:latin typeface="Times New Roman" pitchFamily="18" charset="0"/>
                <a:cs typeface="Times New Roman" pitchFamily="18" charset="0"/>
              </a:rPr>
              <a:t>positions  including Head </a:t>
            </a:r>
            <a:r>
              <a:rPr sz="2400" dirty="0">
                <a:latin typeface="Times New Roman" pitchFamily="18" charset="0"/>
                <a:cs typeface="Times New Roman" pitchFamily="18" charset="0"/>
              </a:rPr>
              <a:t>of </a:t>
            </a:r>
            <a:r>
              <a:rPr sz="2400" spc="-15" dirty="0">
                <a:latin typeface="Times New Roman" pitchFamily="18" charset="0"/>
                <a:cs typeface="Times New Roman" pitchFamily="18" charset="0"/>
              </a:rPr>
              <a:t>Store </a:t>
            </a:r>
            <a:r>
              <a:rPr sz="2400" spc="-10" dirty="0">
                <a:latin typeface="Times New Roman" pitchFamily="18" charset="0"/>
                <a:cs typeface="Times New Roman" pitchFamily="18" charset="0"/>
              </a:rPr>
              <a:t>Operations, Regional </a:t>
            </a:r>
            <a:r>
              <a:rPr sz="2400" spc="-5" dirty="0">
                <a:latin typeface="Times New Roman" pitchFamily="18" charset="0"/>
                <a:cs typeface="Times New Roman" pitchFamily="18" charset="0"/>
              </a:rPr>
              <a:t>Manager </a:t>
            </a:r>
            <a:r>
              <a:rPr sz="2400" dirty="0">
                <a:latin typeface="Times New Roman" pitchFamily="18" charset="0"/>
                <a:cs typeface="Times New Roman" pitchFamily="18" charset="0"/>
              </a:rPr>
              <a:t>and </a:t>
            </a:r>
            <a:r>
              <a:rPr sz="2400" spc="-10" dirty="0">
                <a:latin typeface="Times New Roman" pitchFamily="18" charset="0"/>
                <a:cs typeface="Times New Roman" pitchFamily="18" charset="0"/>
              </a:rPr>
              <a:t>District</a:t>
            </a:r>
            <a:r>
              <a:rPr sz="2400" spc="-40" dirty="0">
                <a:latin typeface="Times New Roman" pitchFamily="18" charset="0"/>
                <a:cs typeface="Times New Roman" pitchFamily="18" charset="0"/>
              </a:rPr>
              <a:t> </a:t>
            </a:r>
            <a:r>
              <a:rPr sz="2400" spc="-45" dirty="0">
                <a:latin typeface="Times New Roman" pitchFamily="18" charset="0"/>
                <a:cs typeface="Times New Roman" pitchFamily="18" charset="0"/>
              </a:rPr>
              <a:t>Manager.</a:t>
            </a:r>
            <a:endParaRPr sz="2400" dirty="0">
              <a:latin typeface="Times New Roman" pitchFamily="18" charset="0"/>
              <a:cs typeface="Times New Roman" pitchFamily="18" charset="0"/>
            </a:endParaRPr>
          </a:p>
          <a:p>
            <a:pPr marL="12700" marR="5080" algn="just">
              <a:lnSpc>
                <a:spcPts val="3460"/>
              </a:lnSpc>
              <a:spcBef>
                <a:spcPts val="990"/>
              </a:spcBef>
              <a:buFont typeface="Carlito"/>
              <a:buAutoNum type="arabicPeriod"/>
              <a:tabLst>
                <a:tab pos="525145" algn="l"/>
              </a:tabLst>
            </a:pPr>
            <a:r>
              <a:rPr sz="2400" b="1" dirty="0">
                <a:latin typeface="Times New Roman" pitchFamily="18" charset="0"/>
                <a:cs typeface="Times New Roman" pitchFamily="18" charset="0"/>
              </a:rPr>
              <a:t>Sales: </a:t>
            </a:r>
            <a:r>
              <a:rPr sz="2400" spc="-10" dirty="0">
                <a:latin typeface="Times New Roman" pitchFamily="18" charset="0"/>
                <a:cs typeface="Times New Roman" pitchFamily="18" charset="0"/>
              </a:rPr>
              <a:t>Areas in </a:t>
            </a:r>
            <a:r>
              <a:rPr sz="2400" spc="-5" dirty="0">
                <a:latin typeface="Times New Roman" pitchFamily="18" charset="0"/>
                <a:cs typeface="Times New Roman" pitchFamily="18" charset="0"/>
              </a:rPr>
              <a:t>sales </a:t>
            </a:r>
            <a:r>
              <a:rPr sz="2400" dirty="0">
                <a:latin typeface="Times New Roman" pitchFamily="18" charset="0"/>
                <a:cs typeface="Times New Roman" pitchFamily="18" charset="0"/>
              </a:rPr>
              <a:t>include </a:t>
            </a:r>
            <a:r>
              <a:rPr sz="2400" spc="-5" dirty="0">
                <a:latin typeface="Times New Roman" pitchFamily="18" charset="0"/>
                <a:cs typeface="Times New Roman" pitchFamily="18" charset="0"/>
              </a:rPr>
              <a:t>responsibilities </a:t>
            </a:r>
            <a:r>
              <a:rPr sz="2400" dirty="0">
                <a:latin typeface="Times New Roman" pitchFamily="18" charset="0"/>
                <a:cs typeface="Times New Roman" pitchFamily="18" charset="0"/>
              </a:rPr>
              <a:t>of a </a:t>
            </a:r>
            <a:r>
              <a:rPr sz="2400" spc="-5" dirty="0">
                <a:latin typeface="Times New Roman" pitchFamily="18" charset="0"/>
                <a:cs typeface="Times New Roman" pitchFamily="18" charset="0"/>
              </a:rPr>
              <a:t>sales associate,  </a:t>
            </a:r>
            <a:r>
              <a:rPr sz="2400" spc="-40" dirty="0">
                <a:latin typeface="Times New Roman" pitchFamily="18" charset="0"/>
                <a:cs typeface="Times New Roman" pitchFamily="18" charset="0"/>
              </a:rPr>
              <a:t>cashier, </a:t>
            </a:r>
            <a:r>
              <a:rPr sz="2400" spc="-30" dirty="0">
                <a:latin typeface="Times New Roman" pitchFamily="18" charset="0"/>
                <a:cs typeface="Times New Roman" pitchFamily="18" charset="0"/>
              </a:rPr>
              <a:t>store </a:t>
            </a:r>
            <a:r>
              <a:rPr sz="2400" spc="-20" dirty="0">
                <a:latin typeface="Times New Roman" pitchFamily="18" charset="0"/>
                <a:cs typeface="Times New Roman" pitchFamily="18" charset="0"/>
              </a:rPr>
              <a:t>stock </a:t>
            </a:r>
            <a:r>
              <a:rPr sz="2400" spc="-10" dirty="0">
                <a:latin typeface="Times New Roman" pitchFamily="18" charset="0"/>
                <a:cs typeface="Times New Roman" pitchFamily="18" charset="0"/>
              </a:rPr>
              <a:t>associate </a:t>
            </a:r>
            <a:r>
              <a:rPr sz="2400" dirty="0">
                <a:latin typeface="Times New Roman" pitchFamily="18" charset="0"/>
                <a:cs typeface="Times New Roman" pitchFamily="18" charset="0"/>
              </a:rPr>
              <a:t>and </a:t>
            </a:r>
            <a:r>
              <a:rPr sz="2400" spc="-20" dirty="0">
                <a:latin typeface="Times New Roman" pitchFamily="18" charset="0"/>
                <a:cs typeface="Times New Roman" pitchFamily="18" charset="0"/>
              </a:rPr>
              <a:t>stock</a:t>
            </a:r>
            <a:r>
              <a:rPr sz="2400" spc="110" dirty="0">
                <a:latin typeface="Times New Roman" pitchFamily="18" charset="0"/>
                <a:cs typeface="Times New Roman" pitchFamily="18" charset="0"/>
              </a:rPr>
              <a:t> </a:t>
            </a:r>
            <a:r>
              <a:rPr sz="2400" spc="-45" dirty="0">
                <a:latin typeface="Times New Roman" pitchFamily="18" charset="0"/>
                <a:cs typeface="Times New Roman" pitchFamily="18" charset="0"/>
              </a:rPr>
              <a:t>receiver.</a:t>
            </a:r>
            <a:endParaRPr sz="2400" dirty="0">
              <a:latin typeface="Times New Roman" pitchFamily="18" charset="0"/>
              <a:cs typeface="Times New Roman" pitchFamily="18" charset="0"/>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A90BB2FD-D803-41EC-ACC9-42E9EEF6C177}"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17</a:t>
            </a:fld>
            <a:endParaRPr lang="en-IN"/>
          </a:p>
        </p:txBody>
      </p:sp>
    </p:spTree>
    <p:extLst>
      <p:ext uri="{BB962C8B-B14F-4D97-AF65-F5344CB8AC3E}">
        <p14:creationId xmlns:p14="http://schemas.microsoft.com/office/powerpoint/2010/main" val="2483197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 y="990599"/>
            <a:ext cx="9007475" cy="5562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86B3C981-88A4-44F4-80F1-C70CD06A5B51}"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18</a:t>
            </a:fld>
            <a:endParaRPr lang="en-IN"/>
          </a:p>
        </p:txBody>
      </p:sp>
    </p:spTree>
    <p:extLst>
      <p:ext uri="{BB962C8B-B14F-4D97-AF65-F5344CB8AC3E}">
        <p14:creationId xmlns:p14="http://schemas.microsoft.com/office/powerpoint/2010/main" val="2925168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p:cNvSpPr txBox="1"/>
          <p:nvPr/>
        </p:nvSpPr>
        <p:spPr>
          <a:xfrm>
            <a:off x="59055" y="967800"/>
            <a:ext cx="9025414" cy="5509200"/>
          </a:xfrm>
          <a:prstGeom prst="rect">
            <a:avLst/>
          </a:prstGeom>
        </p:spPr>
        <p:txBody>
          <a:bodyPr vert="horz" wrap="square" lIns="0" tIns="96520" rIns="0" bIns="0" rtlCol="0">
            <a:spAutoFit/>
          </a:bodyPr>
          <a:lstStyle/>
          <a:p>
            <a:pPr marL="527685" indent="-515620">
              <a:lnSpc>
                <a:spcPct val="100000"/>
              </a:lnSpc>
              <a:spcBef>
                <a:spcPts val="760"/>
              </a:spcBef>
              <a:buAutoNum type="arabicPeriod"/>
              <a:tabLst>
                <a:tab pos="527685" algn="l"/>
                <a:tab pos="528320" algn="l"/>
              </a:tabLst>
            </a:pPr>
            <a:r>
              <a:rPr sz="2400" b="1" spc="-5" dirty="0">
                <a:latin typeface="Times New Roman" pitchFamily="18" charset="0"/>
                <a:cs typeface="Times New Roman" pitchFamily="18" charset="0"/>
              </a:rPr>
              <a:t>Social</a:t>
            </a:r>
            <a:r>
              <a:rPr sz="2400" b="1" spc="15" dirty="0">
                <a:latin typeface="Times New Roman" pitchFamily="18" charset="0"/>
                <a:cs typeface="Times New Roman" pitchFamily="18" charset="0"/>
              </a:rPr>
              <a:t> </a:t>
            </a:r>
            <a:r>
              <a:rPr sz="2400" b="1" spc="-5" dirty="0">
                <a:latin typeface="Times New Roman" pitchFamily="18" charset="0"/>
                <a:cs typeface="Times New Roman" pitchFamily="18" charset="0"/>
              </a:rPr>
              <a:t>Responsibility</a:t>
            </a:r>
            <a:endParaRPr sz="2400" dirty="0">
              <a:latin typeface="Times New Roman" pitchFamily="18" charset="0"/>
              <a:cs typeface="Times New Roman" pitchFamily="18" charset="0"/>
            </a:endParaRPr>
          </a:p>
          <a:p>
            <a:pPr marL="12700" marR="5080">
              <a:lnSpc>
                <a:spcPts val="3130"/>
              </a:lnSpc>
              <a:spcBef>
                <a:spcPts val="1055"/>
              </a:spcBef>
              <a:tabLst>
                <a:tab pos="901065" algn="l"/>
                <a:tab pos="1248410" algn="l"/>
                <a:tab pos="2459990" algn="l"/>
                <a:tab pos="3460115" algn="l"/>
                <a:tab pos="4625975" algn="l"/>
                <a:tab pos="5260340" algn="l"/>
                <a:tab pos="6417310" algn="l"/>
                <a:tab pos="8508365" algn="l"/>
                <a:tab pos="8950325" algn="l"/>
                <a:tab pos="9506585" algn="l"/>
                <a:tab pos="10492740" algn="l"/>
                <a:tab pos="11148060" algn="l"/>
              </a:tabLst>
            </a:pPr>
            <a:r>
              <a:rPr sz="2400" spc="-5" dirty="0">
                <a:latin typeface="Times New Roman" pitchFamily="18" charset="0"/>
                <a:cs typeface="Times New Roman" pitchFamily="18" charset="0"/>
              </a:rPr>
              <a:t>(E</a:t>
            </a:r>
            <a:r>
              <a:rPr sz="2400" spc="30" dirty="0">
                <a:latin typeface="Times New Roman" pitchFamily="18" charset="0"/>
                <a:cs typeface="Times New Roman" pitchFamily="18" charset="0"/>
              </a:rPr>
              <a:t>.</a:t>
            </a:r>
            <a:r>
              <a:rPr sz="2400" dirty="0">
                <a:latin typeface="Times New Roman" pitchFamily="18" charset="0"/>
                <a:cs typeface="Times New Roman" pitchFamily="18" charset="0"/>
              </a:rPr>
              <a:t>g</a:t>
            </a:r>
            <a:r>
              <a:rPr sz="2400" spc="-5" dirty="0">
                <a:latin typeface="Times New Roman" pitchFamily="18" charset="0"/>
                <a:cs typeface="Times New Roman" pitchFamily="18" charset="0"/>
              </a:rPr>
              <a:t>.</a:t>
            </a:r>
            <a:r>
              <a:rPr sz="2400" dirty="0">
                <a:latin typeface="Times New Roman" pitchFamily="18" charset="0"/>
                <a:cs typeface="Times New Roman" pitchFamily="18" charset="0"/>
              </a:rPr>
              <a:t>:	A	</a:t>
            </a:r>
            <a:r>
              <a:rPr sz="2400" spc="-55" dirty="0">
                <a:latin typeface="Times New Roman" pitchFamily="18" charset="0"/>
                <a:cs typeface="Times New Roman" pitchFamily="18" charset="0"/>
              </a:rPr>
              <a:t>r</a:t>
            </a:r>
            <a:r>
              <a:rPr sz="2400" spc="-30" dirty="0">
                <a:latin typeface="Times New Roman" pitchFamily="18" charset="0"/>
                <a:cs typeface="Times New Roman" pitchFamily="18" charset="0"/>
              </a:rPr>
              <a:t>e</a:t>
            </a:r>
            <a:r>
              <a:rPr sz="2400" spc="-40" dirty="0">
                <a:latin typeface="Times New Roman" pitchFamily="18" charset="0"/>
                <a:cs typeface="Times New Roman" pitchFamily="18" charset="0"/>
              </a:rPr>
              <a:t>t</a:t>
            </a:r>
            <a:r>
              <a:rPr sz="2400" dirty="0">
                <a:latin typeface="Times New Roman" pitchFamily="18" charset="0"/>
                <a:cs typeface="Times New Roman" pitchFamily="18" charset="0"/>
              </a:rPr>
              <a:t>ail</a:t>
            </a:r>
            <a:r>
              <a:rPr sz="2400" spc="-10" dirty="0">
                <a:latin typeface="Times New Roman" pitchFamily="18" charset="0"/>
                <a:cs typeface="Times New Roman" pitchFamily="18" charset="0"/>
              </a:rPr>
              <a:t>e</a:t>
            </a:r>
            <a:r>
              <a:rPr sz="2400" dirty="0">
                <a:latin typeface="Times New Roman" pitchFamily="18" charset="0"/>
                <a:cs typeface="Times New Roman" pitchFamily="18" charset="0"/>
              </a:rPr>
              <a:t>r	</a:t>
            </a:r>
            <a:r>
              <a:rPr sz="2400" spc="-20" dirty="0">
                <a:latin typeface="Times New Roman" pitchFamily="18" charset="0"/>
                <a:cs typeface="Times New Roman" pitchFamily="18" charset="0"/>
              </a:rPr>
              <a:t>m</a:t>
            </a:r>
            <a:r>
              <a:rPr sz="2400" dirty="0">
                <a:latin typeface="Times New Roman" pitchFamily="18" charset="0"/>
                <a:cs typeface="Times New Roman" pitchFamily="18" charset="0"/>
              </a:rPr>
              <a:t>ig</a:t>
            </a:r>
            <a:r>
              <a:rPr sz="2400" spc="-35" dirty="0">
                <a:latin typeface="Times New Roman" pitchFamily="18" charset="0"/>
                <a:cs typeface="Times New Roman" pitchFamily="18" charset="0"/>
              </a:rPr>
              <a:t>h</a:t>
            </a:r>
            <a:r>
              <a:rPr sz="2400" dirty="0">
                <a:latin typeface="Times New Roman" pitchFamily="18" charset="0"/>
                <a:cs typeface="Times New Roman" pitchFamily="18" charset="0"/>
              </a:rPr>
              <a:t>t	</a:t>
            </a:r>
            <a:r>
              <a:rPr sz="2400" spc="-40" dirty="0">
                <a:latin typeface="Times New Roman" pitchFamily="18" charset="0"/>
                <a:cs typeface="Times New Roman" pitchFamily="18" charset="0"/>
              </a:rPr>
              <a:t>r</a:t>
            </a:r>
            <a:r>
              <a:rPr sz="2400" dirty="0">
                <a:latin typeface="Times New Roman" pitchFamily="18" charset="0"/>
                <a:cs typeface="Times New Roman" pitchFamily="18" charset="0"/>
              </a:rPr>
              <a:t>edu</a:t>
            </a:r>
            <a:r>
              <a:rPr sz="2400" spc="-15" dirty="0">
                <a:latin typeface="Times New Roman" pitchFamily="18" charset="0"/>
                <a:cs typeface="Times New Roman" pitchFamily="18" charset="0"/>
              </a:rPr>
              <a:t>c</a:t>
            </a:r>
            <a:r>
              <a:rPr sz="2400" dirty="0">
                <a:latin typeface="Times New Roman" pitchFamily="18" charset="0"/>
                <a:cs typeface="Times New Roman" pitchFamily="18" charset="0"/>
              </a:rPr>
              <a:t>e	</a:t>
            </a:r>
            <a:r>
              <a:rPr sz="2400" spc="-5" dirty="0">
                <a:latin typeface="Times New Roman" pitchFamily="18" charset="0"/>
                <a:cs typeface="Times New Roman" pitchFamily="18" charset="0"/>
              </a:rPr>
              <a:t>th</a:t>
            </a:r>
            <a:r>
              <a:rPr sz="2400" dirty="0">
                <a:latin typeface="Times New Roman" pitchFamily="18" charset="0"/>
                <a:cs typeface="Times New Roman" pitchFamily="18" charset="0"/>
              </a:rPr>
              <a:t>e	en</a:t>
            </a:r>
            <a:r>
              <a:rPr sz="2400" spc="-15" dirty="0">
                <a:latin typeface="Times New Roman" pitchFamily="18" charset="0"/>
                <a:cs typeface="Times New Roman" pitchFamily="18" charset="0"/>
              </a:rPr>
              <a:t>e</a:t>
            </a:r>
            <a:r>
              <a:rPr sz="2400" spc="-55" dirty="0">
                <a:latin typeface="Times New Roman" pitchFamily="18" charset="0"/>
                <a:cs typeface="Times New Roman" pitchFamily="18" charset="0"/>
              </a:rPr>
              <a:t>r</a:t>
            </a:r>
            <a:r>
              <a:rPr sz="2400" dirty="0">
                <a:latin typeface="Times New Roman" pitchFamily="18" charset="0"/>
                <a:cs typeface="Times New Roman" pitchFamily="18" charset="0"/>
              </a:rPr>
              <a:t>gy	</a:t>
            </a:r>
            <a:r>
              <a:rPr sz="2400" spc="-45" dirty="0">
                <a:latin typeface="Times New Roman" pitchFamily="18" charset="0"/>
                <a:cs typeface="Times New Roman" pitchFamily="18" charset="0"/>
              </a:rPr>
              <a:t>c</a:t>
            </a:r>
            <a:r>
              <a:rPr sz="2400" spc="-5" dirty="0">
                <a:latin typeface="Times New Roman" pitchFamily="18" charset="0"/>
                <a:cs typeface="Times New Roman" pitchFamily="18" charset="0"/>
              </a:rPr>
              <a:t>on</a:t>
            </a:r>
            <a:r>
              <a:rPr sz="2400" dirty="0">
                <a:latin typeface="Times New Roman" pitchFamily="18" charset="0"/>
                <a:cs typeface="Times New Roman" pitchFamily="18" charset="0"/>
              </a:rPr>
              <a:t>s</a:t>
            </a:r>
            <a:r>
              <a:rPr sz="2400" spc="-15" dirty="0">
                <a:latin typeface="Times New Roman" pitchFamily="18" charset="0"/>
                <a:cs typeface="Times New Roman" pitchFamily="18" charset="0"/>
              </a:rPr>
              <a:t>u</a:t>
            </a:r>
            <a:r>
              <a:rPr sz="2400" dirty="0">
                <a:latin typeface="Times New Roman" pitchFamily="18" charset="0"/>
                <a:cs typeface="Times New Roman" pitchFamily="18" charset="0"/>
              </a:rPr>
              <a:t>m</a:t>
            </a:r>
            <a:r>
              <a:rPr sz="2400" spc="-20" dirty="0">
                <a:latin typeface="Times New Roman" pitchFamily="18" charset="0"/>
                <a:cs typeface="Times New Roman" pitchFamily="18" charset="0"/>
              </a:rPr>
              <a:t>p</a:t>
            </a:r>
            <a:r>
              <a:rPr sz="2400" dirty="0">
                <a:latin typeface="Times New Roman" pitchFamily="18" charset="0"/>
                <a:cs typeface="Times New Roman" pitchFamily="18" charset="0"/>
              </a:rPr>
              <a:t>t</a:t>
            </a:r>
            <a:r>
              <a:rPr sz="2400" spc="-10" dirty="0">
                <a:latin typeface="Times New Roman" pitchFamily="18" charset="0"/>
                <a:cs typeface="Times New Roman" pitchFamily="18" charset="0"/>
              </a:rPr>
              <a:t>i</a:t>
            </a:r>
            <a:r>
              <a:rPr sz="2400" spc="-5" dirty="0">
                <a:latin typeface="Times New Roman" pitchFamily="18" charset="0"/>
                <a:cs typeface="Times New Roman" pitchFamily="18" charset="0"/>
              </a:rPr>
              <a:t>o</a:t>
            </a:r>
            <a:r>
              <a:rPr sz="2400" dirty="0">
                <a:latin typeface="Times New Roman" pitchFamily="18" charset="0"/>
                <a:cs typeface="Times New Roman" pitchFamily="18" charset="0"/>
              </a:rPr>
              <a:t>n	of	</a:t>
            </a:r>
            <a:r>
              <a:rPr sz="2400" spc="-15" dirty="0">
                <a:latin typeface="Times New Roman" pitchFamily="18" charset="0"/>
                <a:cs typeface="Times New Roman" pitchFamily="18" charset="0"/>
              </a:rPr>
              <a:t>h</a:t>
            </a:r>
            <a:r>
              <a:rPr sz="2400" dirty="0">
                <a:latin typeface="Times New Roman" pitchFamily="18" charset="0"/>
                <a:cs typeface="Times New Roman" pitchFamily="18" charset="0"/>
              </a:rPr>
              <a:t>is	</a:t>
            </a:r>
            <a:r>
              <a:rPr sz="2400" spc="-35" dirty="0">
                <a:latin typeface="Times New Roman" pitchFamily="18" charset="0"/>
                <a:cs typeface="Times New Roman" pitchFamily="18" charset="0"/>
              </a:rPr>
              <a:t>s</a:t>
            </a:r>
            <a:r>
              <a:rPr sz="2400" spc="-40" dirty="0">
                <a:latin typeface="Times New Roman" pitchFamily="18" charset="0"/>
                <a:cs typeface="Times New Roman" pitchFamily="18" charset="0"/>
              </a:rPr>
              <a:t>t</a:t>
            </a:r>
            <a:r>
              <a:rPr sz="2400" spc="-5" dirty="0">
                <a:latin typeface="Times New Roman" pitchFamily="18" charset="0"/>
                <a:cs typeface="Times New Roman" pitchFamily="18" charset="0"/>
              </a:rPr>
              <a:t>o</a:t>
            </a:r>
            <a:r>
              <a:rPr sz="2400" spc="-40" dirty="0">
                <a:latin typeface="Times New Roman" pitchFamily="18" charset="0"/>
                <a:cs typeface="Times New Roman" pitchFamily="18" charset="0"/>
              </a:rPr>
              <a:t>r</a:t>
            </a:r>
            <a:r>
              <a:rPr sz="2400" dirty="0">
                <a:latin typeface="Times New Roman" pitchFamily="18" charset="0"/>
                <a:cs typeface="Times New Roman" pitchFamily="18" charset="0"/>
              </a:rPr>
              <a:t>e,	</a:t>
            </a:r>
            <a:r>
              <a:rPr sz="2400" spc="-5" dirty="0">
                <a:latin typeface="Times New Roman" pitchFamily="18" charset="0"/>
                <a:cs typeface="Times New Roman" pitchFamily="18" charset="0"/>
              </a:rPr>
              <a:t>us</a:t>
            </a:r>
            <a:r>
              <a:rPr sz="2400" dirty="0">
                <a:latin typeface="Times New Roman" pitchFamily="18" charset="0"/>
                <a:cs typeface="Times New Roman" pitchFamily="18" charset="0"/>
              </a:rPr>
              <a:t>e	</a:t>
            </a:r>
            <a:r>
              <a:rPr sz="2400" spc="-15" dirty="0">
                <a:latin typeface="Times New Roman" pitchFamily="18" charset="0"/>
                <a:cs typeface="Times New Roman" pitchFamily="18" charset="0"/>
              </a:rPr>
              <a:t>p</a:t>
            </a:r>
            <a:r>
              <a:rPr sz="2400" dirty="0">
                <a:latin typeface="Times New Roman" pitchFamily="18" charset="0"/>
                <a:cs typeface="Times New Roman" pitchFamily="18" charset="0"/>
              </a:rPr>
              <a:t>ap</a:t>
            </a:r>
            <a:r>
              <a:rPr sz="2400" spc="-20" dirty="0">
                <a:latin typeface="Times New Roman" pitchFamily="18" charset="0"/>
                <a:cs typeface="Times New Roman" pitchFamily="18" charset="0"/>
              </a:rPr>
              <a:t>e</a:t>
            </a:r>
            <a:r>
              <a:rPr sz="2400" dirty="0">
                <a:latin typeface="Times New Roman" pitchFamily="18" charset="0"/>
                <a:cs typeface="Times New Roman" pitchFamily="18" charset="0"/>
              </a:rPr>
              <a:t>r  </a:t>
            </a:r>
            <a:r>
              <a:rPr sz="2400" spc="-5" dirty="0">
                <a:latin typeface="Times New Roman" pitchFamily="18" charset="0"/>
                <a:cs typeface="Times New Roman" pitchFamily="18" charset="0"/>
              </a:rPr>
              <a:t>bags)</a:t>
            </a:r>
            <a:endParaRPr sz="2400" dirty="0">
              <a:latin typeface="Times New Roman" pitchFamily="18" charset="0"/>
              <a:cs typeface="Times New Roman" pitchFamily="18" charset="0"/>
            </a:endParaRPr>
          </a:p>
          <a:p>
            <a:pPr marL="381000" indent="-368935">
              <a:lnSpc>
                <a:spcPct val="100000"/>
              </a:lnSpc>
              <a:spcBef>
                <a:spcPts val="605"/>
              </a:spcBef>
              <a:buAutoNum type="arabicPeriod" startAt="2"/>
              <a:tabLst>
                <a:tab pos="381635" algn="l"/>
              </a:tabLst>
            </a:pPr>
            <a:r>
              <a:rPr sz="2400" b="1" spc="-20" dirty="0">
                <a:latin typeface="Times New Roman" pitchFamily="18" charset="0"/>
                <a:cs typeface="Times New Roman" pitchFamily="18" charset="0"/>
              </a:rPr>
              <a:t>Retail</a:t>
            </a:r>
            <a:r>
              <a:rPr sz="2400" b="1" spc="-5" dirty="0">
                <a:latin typeface="Times New Roman" pitchFamily="18" charset="0"/>
                <a:cs typeface="Times New Roman" pitchFamily="18" charset="0"/>
              </a:rPr>
              <a:t> Sales</a:t>
            </a:r>
            <a:endParaRPr sz="2400" dirty="0">
              <a:latin typeface="Times New Roman" pitchFamily="18" charset="0"/>
              <a:cs typeface="Times New Roman" pitchFamily="18" charset="0"/>
            </a:endParaRPr>
          </a:p>
          <a:p>
            <a:pPr marL="381000" indent="-368935">
              <a:lnSpc>
                <a:spcPct val="100000"/>
              </a:lnSpc>
              <a:spcBef>
                <a:spcPts val="650"/>
              </a:spcBef>
              <a:buAutoNum type="arabicPeriod" startAt="2"/>
              <a:tabLst>
                <a:tab pos="381635" algn="l"/>
              </a:tabLst>
            </a:pPr>
            <a:r>
              <a:rPr sz="2400" b="1" spc="-5" dirty="0">
                <a:latin typeface="Times New Roman" pitchFamily="18" charset="0"/>
                <a:cs typeface="Times New Roman" pitchFamily="18" charset="0"/>
              </a:rPr>
              <a:t>Employment</a:t>
            </a:r>
            <a:endParaRPr sz="2400" dirty="0">
              <a:latin typeface="Times New Roman" pitchFamily="18" charset="0"/>
              <a:cs typeface="Times New Roman" pitchFamily="18" charset="0"/>
            </a:endParaRPr>
          </a:p>
          <a:p>
            <a:pPr marL="381000" indent="-368935">
              <a:lnSpc>
                <a:spcPct val="100000"/>
              </a:lnSpc>
              <a:spcBef>
                <a:spcPts val="660"/>
              </a:spcBef>
              <a:buAutoNum type="arabicPeriod" startAt="2"/>
              <a:tabLst>
                <a:tab pos="381635" algn="l"/>
              </a:tabLst>
            </a:pPr>
            <a:r>
              <a:rPr sz="2400" b="1" dirty="0">
                <a:latin typeface="Times New Roman" pitchFamily="18" charset="0"/>
                <a:cs typeface="Times New Roman" pitchFamily="18" charset="0"/>
              </a:rPr>
              <a:t>Supply of</a:t>
            </a:r>
            <a:r>
              <a:rPr sz="2400" b="1" spc="-60" dirty="0">
                <a:latin typeface="Times New Roman" pitchFamily="18" charset="0"/>
                <a:cs typeface="Times New Roman" pitchFamily="18" charset="0"/>
              </a:rPr>
              <a:t> </a:t>
            </a:r>
            <a:r>
              <a:rPr sz="2400" b="1" spc="-10" dirty="0">
                <a:latin typeface="Times New Roman" pitchFamily="18" charset="0"/>
                <a:cs typeface="Times New Roman" pitchFamily="18" charset="0"/>
              </a:rPr>
              <a:t>Information</a:t>
            </a:r>
            <a:endParaRPr sz="2400" dirty="0">
              <a:latin typeface="Times New Roman" pitchFamily="18" charset="0"/>
              <a:cs typeface="Times New Roman" pitchFamily="18" charset="0"/>
            </a:endParaRPr>
          </a:p>
          <a:p>
            <a:pPr marL="381000" indent="-368935">
              <a:lnSpc>
                <a:spcPct val="100000"/>
              </a:lnSpc>
              <a:spcBef>
                <a:spcPts val="650"/>
              </a:spcBef>
              <a:buAutoNum type="arabicPeriod" startAt="2"/>
              <a:tabLst>
                <a:tab pos="381635" algn="l"/>
              </a:tabLst>
            </a:pPr>
            <a:r>
              <a:rPr sz="2400" b="1" spc="-10" dirty="0">
                <a:latin typeface="Times New Roman" pitchFamily="18" charset="0"/>
                <a:cs typeface="Times New Roman" pitchFamily="18" charset="0"/>
              </a:rPr>
              <a:t>Economic</a:t>
            </a:r>
            <a:r>
              <a:rPr sz="2400" b="1" spc="-35" dirty="0">
                <a:latin typeface="Times New Roman" pitchFamily="18" charset="0"/>
                <a:cs typeface="Times New Roman" pitchFamily="18" charset="0"/>
              </a:rPr>
              <a:t> </a:t>
            </a:r>
            <a:r>
              <a:rPr sz="2400" b="1" spc="-10" dirty="0">
                <a:latin typeface="Times New Roman" pitchFamily="18" charset="0"/>
                <a:cs typeface="Times New Roman" pitchFamily="18" charset="0"/>
              </a:rPr>
              <a:t>Development</a:t>
            </a:r>
            <a:endParaRPr sz="2400" dirty="0">
              <a:latin typeface="Times New Roman" pitchFamily="18" charset="0"/>
              <a:cs typeface="Times New Roman" pitchFamily="18" charset="0"/>
            </a:endParaRPr>
          </a:p>
          <a:p>
            <a:pPr marL="381635" indent="-369570">
              <a:lnSpc>
                <a:spcPct val="100000"/>
              </a:lnSpc>
              <a:spcBef>
                <a:spcPts val="645"/>
              </a:spcBef>
              <a:buAutoNum type="arabicPeriod" startAt="2"/>
              <a:tabLst>
                <a:tab pos="382270" algn="l"/>
              </a:tabLst>
            </a:pPr>
            <a:r>
              <a:rPr sz="2400" b="1" spc="-10" dirty="0">
                <a:latin typeface="Times New Roman" pitchFamily="18" charset="0"/>
                <a:cs typeface="Times New Roman" pitchFamily="18" charset="0"/>
              </a:rPr>
              <a:t>Creation </a:t>
            </a:r>
            <a:r>
              <a:rPr sz="2400" b="1" dirty="0">
                <a:latin typeface="Times New Roman" pitchFamily="18" charset="0"/>
                <a:cs typeface="Times New Roman" pitchFamily="18" charset="0"/>
              </a:rPr>
              <a:t>of</a:t>
            </a:r>
            <a:r>
              <a:rPr sz="2400" b="1" spc="-25" dirty="0">
                <a:latin typeface="Times New Roman" pitchFamily="18" charset="0"/>
                <a:cs typeface="Times New Roman" pitchFamily="18" charset="0"/>
              </a:rPr>
              <a:t> </a:t>
            </a:r>
            <a:r>
              <a:rPr sz="2400" b="1" spc="-5" dirty="0">
                <a:latin typeface="Times New Roman" pitchFamily="18" charset="0"/>
                <a:cs typeface="Times New Roman" pitchFamily="18" charset="0"/>
              </a:rPr>
              <a:t>Utilities</a:t>
            </a:r>
            <a:endParaRPr sz="2400" dirty="0">
              <a:latin typeface="Times New Roman" pitchFamily="18" charset="0"/>
              <a:cs typeface="Times New Roman" pitchFamily="18" charset="0"/>
            </a:endParaRPr>
          </a:p>
          <a:p>
            <a:pPr marL="241300" indent="-228600">
              <a:lnSpc>
                <a:spcPct val="100000"/>
              </a:lnSpc>
              <a:spcBef>
                <a:spcPts val="660"/>
              </a:spcBef>
              <a:buFont typeface="Arial"/>
              <a:buChar char="•"/>
              <a:tabLst>
                <a:tab pos="241300" algn="l"/>
              </a:tabLst>
            </a:pPr>
            <a:r>
              <a:rPr sz="2400" spc="-10" dirty="0">
                <a:latin typeface="Times New Roman" pitchFamily="18" charset="0"/>
                <a:cs typeface="Times New Roman" pitchFamily="18" charset="0"/>
              </a:rPr>
              <a:t>Form</a:t>
            </a:r>
            <a:r>
              <a:rPr sz="2400" spc="-35" dirty="0">
                <a:latin typeface="Times New Roman" pitchFamily="18" charset="0"/>
                <a:cs typeface="Times New Roman" pitchFamily="18" charset="0"/>
              </a:rPr>
              <a:t> </a:t>
            </a:r>
            <a:r>
              <a:rPr sz="2400" dirty="0">
                <a:latin typeface="Times New Roman" pitchFamily="18" charset="0"/>
                <a:cs typeface="Times New Roman" pitchFamily="18" charset="0"/>
              </a:rPr>
              <a:t>Utility</a:t>
            </a:r>
          </a:p>
          <a:p>
            <a:pPr marL="241300" indent="-228600">
              <a:lnSpc>
                <a:spcPct val="100000"/>
              </a:lnSpc>
              <a:spcBef>
                <a:spcPts val="650"/>
              </a:spcBef>
              <a:buFont typeface="Arial"/>
              <a:buChar char="•"/>
              <a:tabLst>
                <a:tab pos="241300" algn="l"/>
              </a:tabLst>
            </a:pPr>
            <a:r>
              <a:rPr sz="2400" spc="-5" dirty="0">
                <a:latin typeface="Times New Roman" pitchFamily="18" charset="0"/>
                <a:cs typeface="Times New Roman" pitchFamily="18" charset="0"/>
              </a:rPr>
              <a:t>Time</a:t>
            </a:r>
            <a:r>
              <a:rPr sz="2400" spc="-35" dirty="0">
                <a:latin typeface="Times New Roman" pitchFamily="18" charset="0"/>
                <a:cs typeface="Times New Roman" pitchFamily="18" charset="0"/>
              </a:rPr>
              <a:t> </a:t>
            </a:r>
            <a:r>
              <a:rPr sz="2400" dirty="0">
                <a:latin typeface="Times New Roman" pitchFamily="18" charset="0"/>
                <a:cs typeface="Times New Roman" pitchFamily="18" charset="0"/>
              </a:rPr>
              <a:t>Utility</a:t>
            </a:r>
          </a:p>
          <a:p>
            <a:pPr marL="241300" indent="-228600">
              <a:lnSpc>
                <a:spcPct val="100000"/>
              </a:lnSpc>
              <a:spcBef>
                <a:spcPts val="650"/>
              </a:spcBef>
              <a:buFont typeface="Arial"/>
              <a:buChar char="•"/>
              <a:tabLst>
                <a:tab pos="241300" algn="l"/>
              </a:tabLst>
            </a:pPr>
            <a:r>
              <a:rPr sz="2400" dirty="0">
                <a:latin typeface="Times New Roman" pitchFamily="18" charset="0"/>
                <a:cs typeface="Times New Roman" pitchFamily="18" charset="0"/>
              </a:rPr>
              <a:t>Place</a:t>
            </a:r>
            <a:r>
              <a:rPr sz="2400" spc="-30" dirty="0">
                <a:latin typeface="Times New Roman" pitchFamily="18" charset="0"/>
                <a:cs typeface="Times New Roman" pitchFamily="18" charset="0"/>
              </a:rPr>
              <a:t> </a:t>
            </a:r>
            <a:r>
              <a:rPr sz="2400" dirty="0">
                <a:latin typeface="Times New Roman" pitchFamily="18" charset="0"/>
                <a:cs typeface="Times New Roman" pitchFamily="18" charset="0"/>
              </a:rPr>
              <a:t>Utility</a:t>
            </a:r>
          </a:p>
          <a:p>
            <a:pPr marL="241300" indent="-228600">
              <a:lnSpc>
                <a:spcPct val="100000"/>
              </a:lnSpc>
              <a:spcBef>
                <a:spcPts val="660"/>
              </a:spcBef>
              <a:buFont typeface="Arial"/>
              <a:buChar char="•"/>
              <a:tabLst>
                <a:tab pos="241300" algn="l"/>
              </a:tabLst>
            </a:pPr>
            <a:r>
              <a:rPr sz="2400" spc="-10" dirty="0">
                <a:latin typeface="Times New Roman" pitchFamily="18" charset="0"/>
                <a:cs typeface="Times New Roman" pitchFamily="18" charset="0"/>
              </a:rPr>
              <a:t>Ownership/ </a:t>
            </a:r>
            <a:r>
              <a:rPr sz="2400" spc="-5" dirty="0">
                <a:latin typeface="Times New Roman" pitchFamily="18" charset="0"/>
                <a:cs typeface="Times New Roman" pitchFamily="18" charset="0"/>
              </a:rPr>
              <a:t>Possession</a:t>
            </a:r>
            <a:r>
              <a:rPr sz="2400" spc="-45" dirty="0">
                <a:latin typeface="Times New Roman" pitchFamily="18" charset="0"/>
                <a:cs typeface="Times New Roman" pitchFamily="18" charset="0"/>
              </a:rPr>
              <a:t> </a:t>
            </a:r>
            <a:r>
              <a:rPr sz="2400" dirty="0">
                <a:latin typeface="Times New Roman" pitchFamily="18" charset="0"/>
                <a:cs typeface="Times New Roman" pitchFamily="18" charset="0"/>
              </a:rPr>
              <a:t>Utility</a:t>
            </a:r>
          </a:p>
        </p:txBody>
      </p:sp>
      <p:sp>
        <p:nvSpPr>
          <p:cNvPr id="3" name="object 3"/>
          <p:cNvSpPr txBox="1">
            <a:spLocks/>
          </p:cNvSpPr>
          <p:nvPr/>
        </p:nvSpPr>
        <p:spPr>
          <a:xfrm>
            <a:off x="152400" y="90297"/>
            <a:ext cx="6701314" cy="874598"/>
          </a:xfrm>
          <a:prstGeom prst="rect">
            <a:avLst/>
          </a:prstGeom>
        </p:spPr>
        <p:txBody>
          <a:bodyPr vert="horz" wrap="square" lIns="0" tIns="12700" rIns="0" bIns="0" rtlCol="0">
            <a:spAutoFit/>
          </a:bodyPr>
          <a:lstStyle>
            <a:lvl1pPr>
              <a:defRPr>
                <a:latin typeface="+mj-lt"/>
                <a:ea typeface="+mj-ea"/>
                <a:cs typeface="+mj-cs"/>
              </a:defRPr>
            </a:lvl1pPr>
          </a:lstStyle>
          <a:p>
            <a:pPr marL="12700">
              <a:spcBef>
                <a:spcPts val="100"/>
              </a:spcBef>
            </a:pPr>
            <a:r>
              <a:rPr lang="en-IN" sz="2800" b="1" dirty="0">
                <a:solidFill>
                  <a:schemeClr val="bg1"/>
                </a:solidFill>
                <a:latin typeface="Times New Roman" pitchFamily="18" charset="0"/>
                <a:cs typeface="Times New Roman" pitchFamily="18" charset="0"/>
              </a:rPr>
              <a:t>Economic and Social Significance of</a:t>
            </a:r>
            <a:r>
              <a:rPr lang="en-IN" sz="2800" b="1" spc="-204" dirty="0">
                <a:solidFill>
                  <a:schemeClr val="bg1"/>
                </a:solidFill>
                <a:latin typeface="Times New Roman" pitchFamily="18" charset="0"/>
                <a:cs typeface="Times New Roman" pitchFamily="18" charset="0"/>
              </a:rPr>
              <a:t> </a:t>
            </a:r>
            <a:r>
              <a:rPr lang="en-IN" sz="2800" b="1" dirty="0">
                <a:solidFill>
                  <a:schemeClr val="bg1"/>
                </a:solidFill>
                <a:latin typeface="Times New Roman" pitchFamily="18" charset="0"/>
                <a:cs typeface="Times New Roman" pitchFamily="18" charset="0"/>
              </a:rPr>
              <a:t>Retailing</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67FD161F-37E0-48B6-9B8D-0A104D26C768}"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19</a:t>
            </a:fld>
            <a:endParaRPr lang="en-IN"/>
          </a:p>
        </p:txBody>
      </p:sp>
    </p:spTree>
    <p:extLst>
      <p:ext uri="{BB962C8B-B14F-4D97-AF65-F5344CB8AC3E}">
        <p14:creationId xmlns:p14="http://schemas.microsoft.com/office/powerpoint/2010/main" val="3643402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055" y="0"/>
            <a:ext cx="6701314" cy="874598"/>
          </a:xfrm>
          <a:prstGeom prst="rect">
            <a:avLst/>
          </a:prstGeom>
        </p:spPr>
        <p:txBody>
          <a:bodyPr vert="horz" wrap="square" lIns="0" tIns="12700" rIns="0" bIns="0" rtlCol="0">
            <a:spAutoFit/>
          </a:bodyPr>
          <a:lstStyle/>
          <a:p>
            <a:pPr marL="12700">
              <a:lnSpc>
                <a:spcPct val="100000"/>
              </a:lnSpc>
              <a:spcBef>
                <a:spcPts val="100"/>
              </a:spcBef>
            </a:pPr>
            <a:r>
              <a:rPr dirty="0"/>
              <a:t>Economic and Social Significance of</a:t>
            </a:r>
            <a:r>
              <a:rPr spc="-204" dirty="0"/>
              <a:t> </a:t>
            </a:r>
            <a:r>
              <a:rPr dirty="0"/>
              <a:t>Retailing</a:t>
            </a:r>
          </a:p>
        </p:txBody>
      </p:sp>
      <p:sp>
        <p:nvSpPr>
          <p:cNvPr id="3" name="object 3"/>
          <p:cNvSpPr txBox="1"/>
          <p:nvPr/>
        </p:nvSpPr>
        <p:spPr>
          <a:xfrm>
            <a:off x="59055" y="1752600"/>
            <a:ext cx="8780145" cy="2723181"/>
          </a:xfrm>
          <a:prstGeom prst="rect">
            <a:avLst/>
          </a:prstGeom>
        </p:spPr>
        <p:txBody>
          <a:bodyPr vert="horz" wrap="square" lIns="0" tIns="93345" rIns="0" bIns="0" rtlCol="0">
            <a:spAutoFit/>
          </a:bodyPr>
          <a:lstStyle/>
          <a:p>
            <a:pPr marL="12700">
              <a:lnSpc>
                <a:spcPct val="100000"/>
              </a:lnSpc>
              <a:spcBef>
                <a:spcPts val="735"/>
              </a:spcBef>
            </a:pPr>
            <a:r>
              <a:rPr sz="3000" b="1" dirty="0">
                <a:latin typeface="Carlito"/>
                <a:cs typeface="Carlito"/>
              </a:rPr>
              <a:t>7. </a:t>
            </a:r>
            <a:r>
              <a:rPr sz="3000" b="1" spc="-20" dirty="0">
                <a:latin typeface="Carlito"/>
                <a:cs typeface="Carlito"/>
              </a:rPr>
              <a:t>Creates </a:t>
            </a:r>
            <a:r>
              <a:rPr sz="3000" b="1" spc="-40" dirty="0">
                <a:latin typeface="Carlito"/>
                <a:cs typeface="Carlito"/>
              </a:rPr>
              <a:t>Value</a:t>
            </a:r>
            <a:endParaRPr sz="3000" dirty="0">
              <a:latin typeface="Carlito"/>
              <a:cs typeface="Carlito"/>
            </a:endParaRPr>
          </a:p>
          <a:p>
            <a:pPr marL="241300" indent="-228600">
              <a:lnSpc>
                <a:spcPct val="100000"/>
              </a:lnSpc>
              <a:spcBef>
                <a:spcPts val="635"/>
              </a:spcBef>
              <a:buFont typeface="Arial"/>
              <a:buChar char="•"/>
              <a:tabLst>
                <a:tab pos="241300" algn="l"/>
              </a:tabLst>
            </a:pPr>
            <a:r>
              <a:rPr sz="3000" spc="-10" dirty="0">
                <a:latin typeface="Carlito"/>
                <a:cs typeface="Carlito"/>
              </a:rPr>
              <a:t>Providing </a:t>
            </a:r>
            <a:r>
              <a:rPr sz="3000" dirty="0">
                <a:latin typeface="Carlito"/>
                <a:cs typeface="Carlito"/>
              </a:rPr>
              <a:t>an </a:t>
            </a:r>
            <a:r>
              <a:rPr sz="3000" spc="-5" dirty="0">
                <a:latin typeface="Carlito"/>
                <a:cs typeface="Carlito"/>
              </a:rPr>
              <a:t>assortment of </a:t>
            </a:r>
            <a:r>
              <a:rPr sz="3000" spc="-15" dirty="0">
                <a:latin typeface="Carlito"/>
                <a:cs typeface="Carlito"/>
              </a:rPr>
              <a:t>products </a:t>
            </a:r>
            <a:r>
              <a:rPr sz="3000" dirty="0">
                <a:latin typeface="Carlito"/>
                <a:cs typeface="Carlito"/>
              </a:rPr>
              <a:t>and </a:t>
            </a:r>
            <a:r>
              <a:rPr sz="3000" spc="-5" dirty="0">
                <a:latin typeface="Carlito"/>
                <a:cs typeface="Carlito"/>
              </a:rPr>
              <a:t>services</a:t>
            </a:r>
            <a:endParaRPr sz="3000" dirty="0">
              <a:latin typeface="Carlito"/>
              <a:cs typeface="Carlito"/>
            </a:endParaRPr>
          </a:p>
          <a:p>
            <a:pPr marL="241300" indent="-228600">
              <a:lnSpc>
                <a:spcPct val="100000"/>
              </a:lnSpc>
              <a:spcBef>
                <a:spcPts val="650"/>
              </a:spcBef>
              <a:buFont typeface="Arial"/>
              <a:buChar char="•"/>
              <a:tabLst>
                <a:tab pos="241300" algn="l"/>
              </a:tabLst>
            </a:pPr>
            <a:r>
              <a:rPr sz="3000" spc="-10" dirty="0">
                <a:latin typeface="Carlito"/>
                <a:cs typeface="Carlito"/>
              </a:rPr>
              <a:t>Breaking Bulk</a:t>
            </a:r>
            <a:endParaRPr sz="3000" dirty="0">
              <a:latin typeface="Carlito"/>
              <a:cs typeface="Carlito"/>
            </a:endParaRPr>
          </a:p>
          <a:p>
            <a:pPr marL="241300" indent="-228600">
              <a:lnSpc>
                <a:spcPct val="100000"/>
              </a:lnSpc>
              <a:spcBef>
                <a:spcPts val="635"/>
              </a:spcBef>
              <a:buFont typeface="Arial"/>
              <a:buChar char="•"/>
              <a:tabLst>
                <a:tab pos="241300" algn="l"/>
              </a:tabLst>
            </a:pPr>
            <a:r>
              <a:rPr sz="3000" spc="-5" dirty="0">
                <a:latin typeface="Carlito"/>
                <a:cs typeface="Carlito"/>
              </a:rPr>
              <a:t>Holding</a:t>
            </a:r>
            <a:r>
              <a:rPr sz="3000" spc="5" dirty="0">
                <a:latin typeface="Carlito"/>
                <a:cs typeface="Carlito"/>
              </a:rPr>
              <a:t> </a:t>
            </a:r>
            <a:r>
              <a:rPr sz="3000" spc="-20" dirty="0">
                <a:latin typeface="Carlito"/>
                <a:cs typeface="Carlito"/>
              </a:rPr>
              <a:t>Inventory</a:t>
            </a:r>
            <a:endParaRPr sz="3000" dirty="0">
              <a:latin typeface="Carlito"/>
              <a:cs typeface="Carlito"/>
            </a:endParaRPr>
          </a:p>
          <a:p>
            <a:pPr marL="241300" indent="-228600">
              <a:lnSpc>
                <a:spcPct val="100000"/>
              </a:lnSpc>
              <a:spcBef>
                <a:spcPts val="635"/>
              </a:spcBef>
              <a:buFont typeface="Arial"/>
              <a:buChar char="•"/>
              <a:tabLst>
                <a:tab pos="241300" algn="l"/>
              </a:tabLst>
            </a:pPr>
            <a:r>
              <a:rPr sz="3000" spc="-10" dirty="0">
                <a:latin typeface="Carlito"/>
                <a:cs typeface="Carlito"/>
              </a:rPr>
              <a:t>Providing</a:t>
            </a:r>
            <a:r>
              <a:rPr sz="3000" dirty="0">
                <a:latin typeface="Carlito"/>
                <a:cs typeface="Carlito"/>
              </a:rPr>
              <a:t> </a:t>
            </a:r>
            <a:r>
              <a:rPr sz="3000" spc="-5" dirty="0">
                <a:latin typeface="Carlito"/>
                <a:cs typeface="Carlito"/>
              </a:rPr>
              <a:t>Services</a:t>
            </a:r>
            <a:endParaRPr sz="3000" dirty="0">
              <a:latin typeface="Carlito"/>
              <a:cs typeface="Carlito"/>
            </a:endParaRP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63120AE6-B784-4757-A6C8-4ADAD7441CD2}"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20</a:t>
            </a:fld>
            <a:endParaRPr lang="en-IN"/>
          </a:p>
        </p:txBody>
      </p:sp>
    </p:spTree>
    <p:extLst>
      <p:ext uri="{BB962C8B-B14F-4D97-AF65-F5344CB8AC3E}">
        <p14:creationId xmlns:p14="http://schemas.microsoft.com/office/powerpoint/2010/main" val="799285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Retail Formats</a:t>
            </a:r>
          </a:p>
        </p:txBody>
      </p:sp>
      <p:graphicFrame>
        <p:nvGraphicFramePr>
          <p:cNvPr id="4" name="Diagram 3"/>
          <p:cNvGraphicFramePr/>
          <p:nvPr>
            <p:extLst/>
          </p:nvPr>
        </p:nvGraphicFramePr>
        <p:xfrm>
          <a:off x="914400" y="1295400"/>
          <a:ext cx="7620000" cy="459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4AC7F858-49AC-48D4-9E36-71C92F9EB452}"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21</a:t>
            </a:fld>
            <a:endParaRPr lang="en-IN"/>
          </a:p>
        </p:txBody>
      </p:sp>
    </p:spTree>
    <p:extLst>
      <p:ext uri="{BB962C8B-B14F-4D97-AF65-F5344CB8AC3E}">
        <p14:creationId xmlns:p14="http://schemas.microsoft.com/office/powerpoint/2010/main" val="1588778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0" y="56210"/>
            <a:ext cx="6120289" cy="444352"/>
          </a:xfrm>
          <a:prstGeom prst="rect">
            <a:avLst/>
          </a:prstGeom>
        </p:spPr>
        <p:txBody>
          <a:bodyPr vert="horz" wrap="square" lIns="0" tIns="13335" rIns="0" bIns="0" rtlCol="0">
            <a:spAutoFit/>
          </a:bodyPr>
          <a:lstStyle/>
          <a:p>
            <a:pPr marL="12700">
              <a:lnSpc>
                <a:spcPct val="100000"/>
              </a:lnSpc>
              <a:spcBef>
                <a:spcPts val="105"/>
              </a:spcBef>
            </a:pPr>
            <a:r>
              <a:rPr dirty="0"/>
              <a:t>The Indian Retail</a:t>
            </a:r>
            <a:r>
              <a:rPr spc="-160" dirty="0"/>
              <a:t> </a:t>
            </a:r>
            <a:r>
              <a:rPr spc="-5" dirty="0"/>
              <a:t>scape</a:t>
            </a:r>
          </a:p>
        </p:txBody>
      </p:sp>
      <p:sp>
        <p:nvSpPr>
          <p:cNvPr id="3" name="object 3"/>
          <p:cNvSpPr txBox="1"/>
          <p:nvPr/>
        </p:nvSpPr>
        <p:spPr>
          <a:xfrm>
            <a:off x="59054" y="941304"/>
            <a:ext cx="9027795" cy="5688096"/>
          </a:xfrm>
          <a:prstGeom prst="rect">
            <a:avLst/>
          </a:prstGeom>
        </p:spPr>
        <p:txBody>
          <a:bodyPr vert="horz" wrap="square" lIns="0" tIns="93345" rIns="0" bIns="0" rtlCol="0">
            <a:spAutoFit/>
          </a:bodyPr>
          <a:lstStyle/>
          <a:p>
            <a:pPr marL="241300" indent="-228600">
              <a:lnSpc>
                <a:spcPct val="100000"/>
              </a:lnSpc>
              <a:spcBef>
                <a:spcPts val="735"/>
              </a:spcBef>
              <a:buFont typeface="Arial"/>
              <a:buChar char="•"/>
              <a:tabLst>
                <a:tab pos="241300" algn="l"/>
              </a:tabLst>
            </a:pPr>
            <a:r>
              <a:rPr sz="2800" spc="-5" dirty="0">
                <a:latin typeface="Times New Roman" pitchFamily="18" charset="0"/>
                <a:cs typeface="Times New Roman" pitchFamily="18" charset="0"/>
              </a:rPr>
              <a:t>The </a:t>
            </a:r>
            <a:r>
              <a:rPr sz="2800" spc="-15" dirty="0">
                <a:latin typeface="Times New Roman" pitchFamily="18" charset="0"/>
                <a:cs typeface="Times New Roman" pitchFamily="18" charset="0"/>
              </a:rPr>
              <a:t>retail </a:t>
            </a:r>
            <a:r>
              <a:rPr sz="2800" spc="-10" dirty="0">
                <a:latin typeface="Times New Roman" pitchFamily="18" charset="0"/>
                <a:cs typeface="Times New Roman" pitchFamily="18" charset="0"/>
              </a:rPr>
              <a:t>industry </a:t>
            </a:r>
            <a:r>
              <a:rPr sz="2800" spc="-5" dirty="0">
                <a:latin typeface="Times New Roman" pitchFamily="18" charset="0"/>
                <a:cs typeface="Times New Roman" pitchFamily="18" charset="0"/>
              </a:rPr>
              <a:t>in India is mainly divided</a:t>
            </a:r>
            <a:r>
              <a:rPr sz="2800" spc="30" dirty="0">
                <a:latin typeface="Times New Roman" pitchFamily="18" charset="0"/>
                <a:cs typeface="Times New Roman" pitchFamily="18" charset="0"/>
              </a:rPr>
              <a:t> </a:t>
            </a:r>
            <a:r>
              <a:rPr sz="2800" spc="-15" dirty="0">
                <a:latin typeface="Times New Roman" pitchFamily="18" charset="0"/>
                <a:cs typeface="Times New Roman" pitchFamily="18" charset="0"/>
              </a:rPr>
              <a:t>into:-</a:t>
            </a:r>
            <a:endParaRPr sz="2800" dirty="0">
              <a:latin typeface="Times New Roman" pitchFamily="18" charset="0"/>
              <a:cs typeface="Times New Roman" pitchFamily="18" charset="0"/>
            </a:endParaRPr>
          </a:p>
          <a:p>
            <a:pPr marL="527685" indent="-515620">
              <a:lnSpc>
                <a:spcPct val="100000"/>
              </a:lnSpc>
              <a:spcBef>
                <a:spcPts val="640"/>
              </a:spcBef>
              <a:buAutoNum type="arabicParenR"/>
              <a:tabLst>
                <a:tab pos="527685" algn="l"/>
                <a:tab pos="528320" algn="l"/>
              </a:tabLst>
            </a:pPr>
            <a:r>
              <a:rPr sz="2800" spc="-15" dirty="0">
                <a:latin typeface="Times New Roman" pitchFamily="18" charset="0"/>
                <a:cs typeface="Times New Roman" pitchFamily="18" charset="0"/>
              </a:rPr>
              <a:t>Organised</a:t>
            </a:r>
            <a:r>
              <a:rPr sz="2800" dirty="0">
                <a:latin typeface="Times New Roman" pitchFamily="18" charset="0"/>
                <a:cs typeface="Times New Roman" pitchFamily="18" charset="0"/>
              </a:rPr>
              <a:t> and</a:t>
            </a:r>
          </a:p>
          <a:p>
            <a:pPr marL="527685" indent="-515620">
              <a:lnSpc>
                <a:spcPct val="100000"/>
              </a:lnSpc>
              <a:spcBef>
                <a:spcPts val="650"/>
              </a:spcBef>
              <a:buAutoNum type="arabicParenR"/>
              <a:tabLst>
                <a:tab pos="527685" algn="l"/>
                <a:tab pos="528320" algn="l"/>
              </a:tabLst>
            </a:pPr>
            <a:r>
              <a:rPr sz="2800" spc="-15" dirty="0">
                <a:latin typeface="Times New Roman" pitchFamily="18" charset="0"/>
                <a:cs typeface="Times New Roman" pitchFamily="18" charset="0"/>
              </a:rPr>
              <a:t>Unorganised</a:t>
            </a:r>
            <a:r>
              <a:rPr sz="2800" spc="10" dirty="0">
                <a:latin typeface="Times New Roman" pitchFamily="18" charset="0"/>
                <a:cs typeface="Times New Roman" pitchFamily="18" charset="0"/>
              </a:rPr>
              <a:t> </a:t>
            </a:r>
            <a:r>
              <a:rPr sz="2800" spc="-15" dirty="0">
                <a:latin typeface="Times New Roman" pitchFamily="18" charset="0"/>
                <a:cs typeface="Times New Roman" pitchFamily="18" charset="0"/>
              </a:rPr>
              <a:t>Retailing</a:t>
            </a:r>
            <a:endParaRPr sz="2800" dirty="0">
              <a:latin typeface="Times New Roman" pitchFamily="18" charset="0"/>
              <a:cs typeface="Times New Roman" pitchFamily="18" charset="0"/>
            </a:endParaRPr>
          </a:p>
          <a:p>
            <a:pPr marL="241300" marR="5080" indent="-228600" algn="just">
              <a:lnSpc>
                <a:spcPct val="90000"/>
              </a:lnSpc>
              <a:spcBef>
                <a:spcPts val="994"/>
              </a:spcBef>
              <a:buFont typeface="Arial"/>
              <a:buChar char="•"/>
              <a:tabLst>
                <a:tab pos="241300" algn="l"/>
              </a:tabLst>
            </a:pPr>
            <a:r>
              <a:rPr sz="2800" spc="-15" dirty="0">
                <a:latin typeface="Times New Roman" pitchFamily="18" charset="0"/>
                <a:cs typeface="Times New Roman" pitchFamily="18" charset="0"/>
              </a:rPr>
              <a:t>Organised retailing </a:t>
            </a:r>
            <a:r>
              <a:rPr sz="2800" spc="-35" dirty="0">
                <a:latin typeface="Times New Roman" pitchFamily="18" charset="0"/>
                <a:cs typeface="Times New Roman" pitchFamily="18" charset="0"/>
              </a:rPr>
              <a:t>refers </a:t>
            </a:r>
            <a:r>
              <a:rPr sz="2800" spc="-15" dirty="0">
                <a:latin typeface="Times New Roman" pitchFamily="18" charset="0"/>
                <a:cs typeface="Times New Roman" pitchFamily="18" charset="0"/>
              </a:rPr>
              <a:t>to </a:t>
            </a:r>
            <a:r>
              <a:rPr sz="2800" spc="-10" dirty="0">
                <a:latin typeface="Times New Roman" pitchFamily="18" charset="0"/>
                <a:cs typeface="Times New Roman" pitchFamily="18" charset="0"/>
              </a:rPr>
              <a:t>trading activities </a:t>
            </a:r>
            <a:r>
              <a:rPr sz="2800" spc="-20" dirty="0">
                <a:latin typeface="Times New Roman" pitchFamily="18" charset="0"/>
                <a:cs typeface="Times New Roman" pitchFamily="18" charset="0"/>
              </a:rPr>
              <a:t>undertaken </a:t>
            </a:r>
            <a:r>
              <a:rPr sz="2800" spc="-10" dirty="0">
                <a:latin typeface="Times New Roman" pitchFamily="18" charset="0"/>
                <a:cs typeface="Times New Roman" pitchFamily="18" charset="0"/>
              </a:rPr>
              <a:t>by </a:t>
            </a:r>
            <a:r>
              <a:rPr sz="2800" spc="-5" dirty="0">
                <a:latin typeface="Times New Roman" pitchFamily="18" charset="0"/>
                <a:cs typeface="Times New Roman" pitchFamily="18" charset="0"/>
              </a:rPr>
              <a:t>licensed  </a:t>
            </a:r>
            <a:r>
              <a:rPr sz="2800" spc="-20" dirty="0">
                <a:latin typeface="Times New Roman" pitchFamily="18" charset="0"/>
                <a:cs typeface="Times New Roman" pitchFamily="18" charset="0"/>
              </a:rPr>
              <a:t>retailers, </a:t>
            </a:r>
            <a:r>
              <a:rPr sz="2800" spc="-10" dirty="0">
                <a:latin typeface="Times New Roman" pitchFamily="18" charset="0"/>
                <a:cs typeface="Times New Roman" pitchFamily="18" charset="0"/>
              </a:rPr>
              <a:t>that </a:t>
            </a:r>
            <a:r>
              <a:rPr sz="2800" dirty="0">
                <a:latin typeface="Times New Roman" pitchFamily="18" charset="0"/>
                <a:cs typeface="Times New Roman" pitchFamily="18" charset="0"/>
              </a:rPr>
              <a:t>is, </a:t>
            </a:r>
            <a:r>
              <a:rPr sz="2800" spc="-5" dirty="0">
                <a:latin typeface="Times New Roman" pitchFamily="18" charset="0"/>
                <a:cs typeface="Times New Roman" pitchFamily="18" charset="0"/>
              </a:rPr>
              <a:t>those </a:t>
            </a:r>
            <a:r>
              <a:rPr sz="2800" dirty="0">
                <a:latin typeface="Times New Roman" pitchFamily="18" charset="0"/>
                <a:cs typeface="Times New Roman" pitchFamily="18" charset="0"/>
              </a:rPr>
              <a:t>who </a:t>
            </a:r>
            <a:r>
              <a:rPr sz="2800" spc="-15" dirty="0">
                <a:latin typeface="Times New Roman" pitchFamily="18" charset="0"/>
                <a:cs typeface="Times New Roman" pitchFamily="18" charset="0"/>
              </a:rPr>
              <a:t>are </a:t>
            </a:r>
            <a:r>
              <a:rPr sz="2800" spc="-20" dirty="0">
                <a:latin typeface="Times New Roman" pitchFamily="18" charset="0"/>
                <a:cs typeface="Times New Roman" pitchFamily="18" charset="0"/>
              </a:rPr>
              <a:t>registered </a:t>
            </a:r>
            <a:r>
              <a:rPr sz="2800" spc="-25" dirty="0">
                <a:latin typeface="Times New Roman" pitchFamily="18" charset="0"/>
                <a:cs typeface="Times New Roman" pitchFamily="18" charset="0"/>
              </a:rPr>
              <a:t>for </a:t>
            </a:r>
            <a:r>
              <a:rPr sz="2800" spc="-5" dirty="0">
                <a:latin typeface="Times New Roman" pitchFamily="18" charset="0"/>
                <a:cs typeface="Times New Roman" pitchFamily="18" charset="0"/>
              </a:rPr>
              <a:t>sales </a:t>
            </a:r>
            <a:r>
              <a:rPr sz="2800" spc="-25" dirty="0">
                <a:latin typeface="Times New Roman" pitchFamily="18" charset="0"/>
                <a:cs typeface="Times New Roman" pitchFamily="18" charset="0"/>
              </a:rPr>
              <a:t>tax, </a:t>
            </a:r>
            <a:r>
              <a:rPr sz="2800" spc="-10" dirty="0">
                <a:latin typeface="Times New Roman" pitchFamily="18" charset="0"/>
                <a:cs typeface="Times New Roman" pitchFamily="18" charset="0"/>
              </a:rPr>
              <a:t>income </a:t>
            </a:r>
            <a:r>
              <a:rPr sz="2800" spc="-20" dirty="0">
                <a:latin typeface="Times New Roman" pitchFamily="18" charset="0"/>
                <a:cs typeface="Times New Roman" pitchFamily="18" charset="0"/>
              </a:rPr>
              <a:t>tax, etc.  </a:t>
            </a:r>
            <a:r>
              <a:rPr sz="2800" spc="-5" dirty="0">
                <a:latin typeface="Times New Roman" pitchFamily="18" charset="0"/>
                <a:cs typeface="Times New Roman" pitchFamily="18" charset="0"/>
              </a:rPr>
              <a:t>These include </a:t>
            </a:r>
            <a:r>
              <a:rPr sz="2800" dirty="0">
                <a:latin typeface="Times New Roman" pitchFamily="18" charset="0"/>
                <a:cs typeface="Times New Roman" pitchFamily="18" charset="0"/>
              </a:rPr>
              <a:t>the </a:t>
            </a:r>
            <a:r>
              <a:rPr sz="2800" spc="-20" dirty="0">
                <a:latin typeface="Times New Roman" pitchFamily="18" charset="0"/>
                <a:cs typeface="Times New Roman" pitchFamily="18" charset="0"/>
              </a:rPr>
              <a:t>corporate-backed </a:t>
            </a:r>
            <a:r>
              <a:rPr sz="2800" spc="-15" dirty="0">
                <a:latin typeface="Times New Roman" pitchFamily="18" charset="0"/>
                <a:cs typeface="Times New Roman" pitchFamily="18" charset="0"/>
              </a:rPr>
              <a:t>hypermarkets </a:t>
            </a:r>
            <a:r>
              <a:rPr sz="2800" dirty="0">
                <a:latin typeface="Times New Roman" pitchFamily="18" charset="0"/>
                <a:cs typeface="Times New Roman" pitchFamily="18" charset="0"/>
              </a:rPr>
              <a:t>and </a:t>
            </a:r>
            <a:r>
              <a:rPr sz="2800" spc="-20" dirty="0">
                <a:latin typeface="Times New Roman" pitchFamily="18" charset="0"/>
                <a:cs typeface="Times New Roman" pitchFamily="18" charset="0"/>
              </a:rPr>
              <a:t>retail </a:t>
            </a:r>
            <a:r>
              <a:rPr sz="2800" spc="-5" dirty="0">
                <a:latin typeface="Times New Roman" pitchFamily="18" charset="0"/>
                <a:cs typeface="Times New Roman" pitchFamily="18" charset="0"/>
              </a:rPr>
              <a:t>chains, </a:t>
            </a:r>
            <a:r>
              <a:rPr sz="2800" dirty="0">
                <a:latin typeface="Times New Roman" pitchFamily="18" charset="0"/>
                <a:cs typeface="Times New Roman" pitchFamily="18" charset="0"/>
              </a:rPr>
              <a:t>and  also the </a:t>
            </a:r>
            <a:r>
              <a:rPr sz="2800" spc="-15" dirty="0">
                <a:latin typeface="Times New Roman" pitchFamily="18" charset="0"/>
                <a:cs typeface="Times New Roman" pitchFamily="18" charset="0"/>
              </a:rPr>
              <a:t>privately-owned large </a:t>
            </a:r>
            <a:r>
              <a:rPr sz="2800" spc="-20" dirty="0">
                <a:latin typeface="Times New Roman" pitchFamily="18" charset="0"/>
                <a:cs typeface="Times New Roman" pitchFamily="18" charset="0"/>
              </a:rPr>
              <a:t>retail</a:t>
            </a:r>
            <a:r>
              <a:rPr sz="2800" spc="-25" dirty="0">
                <a:latin typeface="Times New Roman" pitchFamily="18" charset="0"/>
                <a:cs typeface="Times New Roman" pitchFamily="18" charset="0"/>
              </a:rPr>
              <a:t> </a:t>
            </a:r>
            <a:r>
              <a:rPr sz="2800" spc="-5" dirty="0">
                <a:latin typeface="Times New Roman" pitchFamily="18" charset="0"/>
                <a:cs typeface="Times New Roman" pitchFamily="18" charset="0"/>
              </a:rPr>
              <a:t>businesses.</a:t>
            </a:r>
            <a:endParaRPr sz="2800" dirty="0">
              <a:latin typeface="Times New Roman" pitchFamily="18" charset="0"/>
              <a:cs typeface="Times New Roman" pitchFamily="18" charset="0"/>
            </a:endParaRPr>
          </a:p>
          <a:p>
            <a:pPr marL="241300" marR="5080" indent="-228600" algn="just">
              <a:lnSpc>
                <a:spcPct val="90000"/>
              </a:lnSpc>
              <a:spcBef>
                <a:spcPts val="994"/>
              </a:spcBef>
              <a:buFont typeface="Arial"/>
              <a:buChar char="•"/>
              <a:tabLst>
                <a:tab pos="241300" algn="l"/>
              </a:tabLst>
            </a:pPr>
            <a:r>
              <a:rPr sz="2800" spc="-5" dirty="0">
                <a:latin typeface="Times New Roman" pitchFamily="18" charset="0"/>
                <a:cs typeface="Times New Roman" pitchFamily="18" charset="0"/>
              </a:rPr>
              <a:t>Modern </a:t>
            </a:r>
            <a:r>
              <a:rPr sz="2800" spc="-15" dirty="0">
                <a:latin typeface="Times New Roman" pitchFamily="18" charset="0"/>
                <a:cs typeface="Times New Roman" pitchFamily="18" charset="0"/>
              </a:rPr>
              <a:t>trade </a:t>
            </a:r>
            <a:r>
              <a:rPr sz="2800" spc="-10" dirty="0">
                <a:latin typeface="Times New Roman" pitchFamily="18" charset="0"/>
                <a:cs typeface="Times New Roman" pitchFamily="18" charset="0"/>
              </a:rPr>
              <a:t>can </a:t>
            </a:r>
            <a:r>
              <a:rPr sz="2800" spc="-5" dirty="0">
                <a:latin typeface="Times New Roman" pitchFamily="18" charset="0"/>
                <a:cs typeface="Times New Roman" pitchFamily="18" charset="0"/>
              </a:rPr>
              <a:t>be </a:t>
            </a:r>
            <a:r>
              <a:rPr sz="2800" spc="-15" dirty="0">
                <a:latin typeface="Times New Roman" pitchFamily="18" charset="0"/>
                <a:cs typeface="Times New Roman" pitchFamily="18" charset="0"/>
              </a:rPr>
              <a:t>defined </a:t>
            </a:r>
            <a:r>
              <a:rPr sz="2800" dirty="0">
                <a:latin typeface="Times New Roman" pitchFamily="18" charset="0"/>
                <a:cs typeface="Times New Roman" pitchFamily="18" charset="0"/>
              </a:rPr>
              <a:t>as </a:t>
            </a:r>
            <a:r>
              <a:rPr sz="2800" spc="-25" dirty="0">
                <a:latin typeface="Times New Roman" pitchFamily="18" charset="0"/>
                <a:cs typeface="Times New Roman" pitchFamily="18" charset="0"/>
              </a:rPr>
              <a:t>any </a:t>
            </a:r>
            <a:r>
              <a:rPr sz="2800" spc="-15" dirty="0">
                <a:latin typeface="Times New Roman" pitchFamily="18" charset="0"/>
                <a:cs typeface="Times New Roman" pitchFamily="18" charset="0"/>
              </a:rPr>
              <a:t>organised </a:t>
            </a:r>
            <a:r>
              <a:rPr sz="2800" spc="-20" dirty="0">
                <a:latin typeface="Times New Roman" pitchFamily="18" charset="0"/>
                <a:cs typeface="Times New Roman" pitchFamily="18" charset="0"/>
              </a:rPr>
              <a:t>form </a:t>
            </a:r>
            <a:r>
              <a:rPr sz="2800" dirty="0">
                <a:latin typeface="Times New Roman" pitchFamily="18" charset="0"/>
                <a:cs typeface="Times New Roman" pitchFamily="18" charset="0"/>
              </a:rPr>
              <a:t>of </a:t>
            </a:r>
            <a:r>
              <a:rPr sz="2800" spc="-15" dirty="0">
                <a:latin typeface="Times New Roman" pitchFamily="18" charset="0"/>
                <a:cs typeface="Times New Roman" pitchFamily="18" charset="0"/>
              </a:rPr>
              <a:t>retail </a:t>
            </a:r>
            <a:r>
              <a:rPr sz="2800" dirty="0">
                <a:latin typeface="Times New Roman" pitchFamily="18" charset="0"/>
                <a:cs typeface="Times New Roman" pitchFamily="18" charset="0"/>
              </a:rPr>
              <a:t>or </a:t>
            </a:r>
            <a:r>
              <a:rPr sz="2800" spc="-5" dirty="0">
                <a:latin typeface="Times New Roman" pitchFamily="18" charset="0"/>
                <a:cs typeface="Times New Roman" pitchFamily="18" charset="0"/>
              </a:rPr>
              <a:t>wholesale  activity </a:t>
            </a:r>
            <a:r>
              <a:rPr sz="2800" spc="-10" dirty="0">
                <a:latin typeface="Times New Roman" pitchFamily="18" charset="0"/>
                <a:cs typeface="Times New Roman" pitchFamily="18" charset="0"/>
              </a:rPr>
              <a:t>(both </a:t>
            </a:r>
            <a:r>
              <a:rPr sz="2800" spc="-20" dirty="0">
                <a:latin typeface="Times New Roman" pitchFamily="18" charset="0"/>
                <a:cs typeface="Times New Roman" pitchFamily="18" charset="0"/>
              </a:rPr>
              <a:t>food </a:t>
            </a:r>
            <a:r>
              <a:rPr sz="2800" dirty="0">
                <a:latin typeface="Times New Roman" pitchFamily="18" charset="0"/>
                <a:cs typeface="Times New Roman" pitchFamily="18" charset="0"/>
              </a:rPr>
              <a:t>and </a:t>
            </a:r>
            <a:r>
              <a:rPr sz="2800" spc="-15" dirty="0">
                <a:latin typeface="Times New Roman" pitchFamily="18" charset="0"/>
                <a:cs typeface="Times New Roman" pitchFamily="18" charset="0"/>
              </a:rPr>
              <a:t>non-food, </a:t>
            </a:r>
            <a:r>
              <a:rPr sz="2800" spc="-5" dirty="0">
                <a:latin typeface="Times New Roman" pitchFamily="18" charset="0"/>
                <a:cs typeface="Times New Roman" pitchFamily="18" charset="0"/>
              </a:rPr>
              <a:t>under multiple </a:t>
            </a:r>
            <a:r>
              <a:rPr sz="2800" spc="-15" dirty="0">
                <a:latin typeface="Times New Roman" pitchFamily="18" charset="0"/>
                <a:cs typeface="Times New Roman" pitchFamily="18" charset="0"/>
              </a:rPr>
              <a:t>formats), </a:t>
            </a:r>
            <a:r>
              <a:rPr sz="2800" dirty="0">
                <a:latin typeface="Times New Roman" pitchFamily="18" charset="0"/>
                <a:cs typeface="Times New Roman" pitchFamily="18" charset="0"/>
              </a:rPr>
              <a:t>which </a:t>
            </a:r>
            <a:r>
              <a:rPr sz="2800" spc="-5" dirty="0">
                <a:latin typeface="Times New Roman" pitchFamily="18" charset="0"/>
                <a:cs typeface="Times New Roman" pitchFamily="18" charset="0"/>
              </a:rPr>
              <a:t>is typically  </a:t>
            </a:r>
            <a:r>
              <a:rPr sz="2800" dirty="0">
                <a:latin typeface="Times New Roman" pitchFamily="18" charset="0"/>
                <a:cs typeface="Times New Roman" pitchFamily="18" charset="0"/>
              </a:rPr>
              <a:t>a </a:t>
            </a:r>
            <a:r>
              <a:rPr sz="2800" spc="-5" dirty="0">
                <a:latin typeface="Times New Roman" pitchFamily="18" charset="0"/>
                <a:cs typeface="Times New Roman" pitchFamily="18" charset="0"/>
              </a:rPr>
              <a:t>multi-outlet </a:t>
            </a:r>
            <a:r>
              <a:rPr sz="2800" dirty="0">
                <a:latin typeface="Times New Roman" pitchFamily="18" charset="0"/>
                <a:cs typeface="Times New Roman" pitchFamily="18" charset="0"/>
              </a:rPr>
              <a:t>chain of </a:t>
            </a:r>
            <a:r>
              <a:rPr sz="2800" spc="-20" dirty="0">
                <a:latin typeface="Times New Roman" pitchFamily="18" charset="0"/>
                <a:cs typeface="Times New Roman" pitchFamily="18" charset="0"/>
              </a:rPr>
              <a:t>stores </a:t>
            </a:r>
            <a:r>
              <a:rPr sz="2800" dirty="0">
                <a:latin typeface="Times New Roman" pitchFamily="18" charset="0"/>
                <a:cs typeface="Times New Roman" pitchFamily="18" charset="0"/>
              </a:rPr>
              <a:t>or </a:t>
            </a:r>
            <a:r>
              <a:rPr sz="2800" spc="-10" dirty="0">
                <a:latin typeface="Times New Roman" pitchFamily="18" charset="0"/>
                <a:cs typeface="Times New Roman" pitchFamily="18" charset="0"/>
              </a:rPr>
              <a:t>distribution centres run by </a:t>
            </a:r>
            <a:r>
              <a:rPr sz="2800" spc="-15" dirty="0">
                <a:latin typeface="Times New Roman" pitchFamily="18" charset="0"/>
                <a:cs typeface="Times New Roman" pitchFamily="18" charset="0"/>
              </a:rPr>
              <a:t>professional  </a:t>
            </a:r>
            <a:r>
              <a:rPr sz="2800" spc="-5" dirty="0">
                <a:latin typeface="Times New Roman" pitchFamily="18" charset="0"/>
                <a:cs typeface="Times New Roman" pitchFamily="18" charset="0"/>
              </a:rPr>
              <a:t>management.</a:t>
            </a:r>
            <a:endParaRPr sz="2800" dirty="0">
              <a:latin typeface="Times New Roman" pitchFamily="18" charset="0"/>
              <a:cs typeface="Times New Roman" pitchFamily="18" charset="0"/>
            </a:endParaRP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E7503A92-9E12-4A06-BB22-78D81C6ED601}"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22</a:t>
            </a:fld>
            <a:endParaRPr lang="en-IN"/>
          </a:p>
        </p:txBody>
      </p:sp>
    </p:spTree>
    <p:extLst>
      <p:ext uri="{BB962C8B-B14F-4D97-AF65-F5344CB8AC3E}">
        <p14:creationId xmlns:p14="http://schemas.microsoft.com/office/powerpoint/2010/main" val="2314605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055" y="56210"/>
            <a:ext cx="7001447" cy="444352"/>
          </a:xfrm>
          <a:prstGeom prst="rect">
            <a:avLst/>
          </a:prstGeom>
        </p:spPr>
        <p:txBody>
          <a:bodyPr vert="horz" wrap="square" lIns="0" tIns="13335" rIns="0" bIns="0" rtlCol="0">
            <a:spAutoFit/>
          </a:bodyPr>
          <a:lstStyle/>
          <a:p>
            <a:pPr marL="12700">
              <a:lnSpc>
                <a:spcPct val="100000"/>
              </a:lnSpc>
              <a:spcBef>
                <a:spcPts val="105"/>
              </a:spcBef>
            </a:pPr>
            <a:r>
              <a:rPr dirty="0"/>
              <a:t>Organized and Unorganized</a:t>
            </a:r>
            <a:r>
              <a:rPr spc="-180" dirty="0"/>
              <a:t> </a:t>
            </a:r>
            <a:r>
              <a:rPr dirty="0"/>
              <a:t>Retail</a:t>
            </a:r>
          </a:p>
        </p:txBody>
      </p:sp>
      <p:sp>
        <p:nvSpPr>
          <p:cNvPr id="3" name="object 3"/>
          <p:cNvSpPr txBox="1"/>
          <p:nvPr/>
        </p:nvSpPr>
        <p:spPr>
          <a:xfrm>
            <a:off x="59055" y="1014902"/>
            <a:ext cx="9027319" cy="5385898"/>
          </a:xfrm>
          <a:prstGeom prst="rect">
            <a:avLst/>
          </a:prstGeom>
        </p:spPr>
        <p:txBody>
          <a:bodyPr vert="horz" wrap="square" lIns="0" tIns="60960" rIns="0" bIns="0" rtlCol="0">
            <a:spAutoFit/>
          </a:bodyPr>
          <a:lstStyle/>
          <a:p>
            <a:pPr marL="241300" marR="5715" indent="-228600" algn="just">
              <a:lnSpc>
                <a:spcPts val="3020"/>
              </a:lnSpc>
              <a:spcBef>
                <a:spcPts val="480"/>
              </a:spcBef>
              <a:buFont typeface="Arial"/>
              <a:buChar char="•"/>
              <a:tabLst>
                <a:tab pos="241300" algn="l"/>
              </a:tabLst>
            </a:pPr>
            <a:r>
              <a:rPr sz="2000" spc="-10" dirty="0">
                <a:latin typeface="Times New Roman" pitchFamily="18" charset="0"/>
                <a:cs typeface="Times New Roman" pitchFamily="18" charset="0"/>
              </a:rPr>
              <a:t>Unorganised retailing, </a:t>
            </a:r>
            <a:r>
              <a:rPr sz="2000" spc="-5" dirty="0">
                <a:latin typeface="Times New Roman" pitchFamily="18" charset="0"/>
                <a:cs typeface="Times New Roman" pitchFamily="18" charset="0"/>
              </a:rPr>
              <a:t>on the </a:t>
            </a:r>
            <a:r>
              <a:rPr sz="2000" spc="-10" dirty="0">
                <a:latin typeface="Times New Roman" pitchFamily="18" charset="0"/>
                <a:cs typeface="Times New Roman" pitchFamily="18" charset="0"/>
              </a:rPr>
              <a:t>other </a:t>
            </a:r>
            <a:r>
              <a:rPr sz="2000" spc="-5" dirty="0">
                <a:latin typeface="Times New Roman" pitchFamily="18" charset="0"/>
                <a:cs typeface="Times New Roman" pitchFamily="18" charset="0"/>
              </a:rPr>
              <a:t>hand, </a:t>
            </a:r>
            <a:r>
              <a:rPr sz="2000" spc="-35" dirty="0">
                <a:latin typeface="Times New Roman" pitchFamily="18" charset="0"/>
                <a:cs typeface="Times New Roman" pitchFamily="18" charset="0"/>
              </a:rPr>
              <a:t>refers </a:t>
            </a:r>
            <a:r>
              <a:rPr sz="2000" spc="-10" dirty="0">
                <a:latin typeface="Times New Roman" pitchFamily="18" charset="0"/>
                <a:cs typeface="Times New Roman" pitchFamily="18" charset="0"/>
              </a:rPr>
              <a:t>to </a:t>
            </a:r>
            <a:r>
              <a:rPr sz="2000" spc="-5" dirty="0">
                <a:latin typeface="Times New Roman" pitchFamily="18" charset="0"/>
                <a:cs typeface="Times New Roman" pitchFamily="18" charset="0"/>
              </a:rPr>
              <a:t>the </a:t>
            </a:r>
            <a:r>
              <a:rPr sz="2000" spc="-10" dirty="0">
                <a:latin typeface="Times New Roman" pitchFamily="18" charset="0"/>
                <a:cs typeface="Times New Roman" pitchFamily="18" charset="0"/>
              </a:rPr>
              <a:t>traditional </a:t>
            </a:r>
            <a:r>
              <a:rPr sz="2000" spc="-15" dirty="0">
                <a:latin typeface="Times New Roman" pitchFamily="18" charset="0"/>
                <a:cs typeface="Times New Roman" pitchFamily="18" charset="0"/>
              </a:rPr>
              <a:t>formats </a:t>
            </a:r>
            <a:r>
              <a:rPr sz="2000" spc="-5" dirty="0">
                <a:latin typeface="Times New Roman" pitchFamily="18" charset="0"/>
                <a:cs typeface="Times New Roman" pitchFamily="18" charset="0"/>
              </a:rPr>
              <a:t>of </a:t>
            </a:r>
            <a:r>
              <a:rPr sz="2000" spc="-10" dirty="0">
                <a:latin typeface="Times New Roman" pitchFamily="18" charset="0"/>
                <a:cs typeface="Times New Roman" pitchFamily="18" charset="0"/>
              </a:rPr>
              <a:t>low-  </a:t>
            </a:r>
            <a:r>
              <a:rPr sz="2000" spc="-20" dirty="0">
                <a:latin typeface="Times New Roman" pitchFamily="18" charset="0"/>
                <a:cs typeface="Times New Roman" pitchFamily="18" charset="0"/>
              </a:rPr>
              <a:t>cost </a:t>
            </a:r>
            <a:r>
              <a:rPr sz="2000" spc="-10" dirty="0">
                <a:latin typeface="Times New Roman" pitchFamily="18" charset="0"/>
                <a:cs typeface="Times New Roman" pitchFamily="18" charset="0"/>
              </a:rPr>
              <a:t>retailing, </a:t>
            </a:r>
            <a:r>
              <a:rPr sz="2000" spc="-5" dirty="0">
                <a:latin typeface="Times New Roman" pitchFamily="18" charset="0"/>
                <a:cs typeface="Times New Roman" pitchFamily="18" charset="0"/>
              </a:rPr>
              <a:t>owner manned </a:t>
            </a:r>
            <a:r>
              <a:rPr sz="2000" spc="-15" dirty="0">
                <a:latin typeface="Times New Roman" pitchFamily="18" charset="0"/>
                <a:cs typeface="Times New Roman" pitchFamily="18" charset="0"/>
              </a:rPr>
              <a:t>general </a:t>
            </a:r>
            <a:r>
              <a:rPr sz="2000" spc="-20" dirty="0">
                <a:latin typeface="Times New Roman" pitchFamily="18" charset="0"/>
                <a:cs typeface="Times New Roman" pitchFamily="18" charset="0"/>
              </a:rPr>
              <a:t>stores </a:t>
            </a:r>
            <a:r>
              <a:rPr sz="2000" spc="-15" dirty="0">
                <a:latin typeface="Times New Roman" pitchFamily="18" charset="0"/>
                <a:cs typeface="Times New Roman" pitchFamily="18" charset="0"/>
              </a:rPr>
              <a:t>etc., </a:t>
            </a:r>
            <a:r>
              <a:rPr sz="2000" dirty="0">
                <a:latin typeface="Times New Roman" pitchFamily="18" charset="0"/>
                <a:cs typeface="Times New Roman" pitchFamily="18" charset="0"/>
              </a:rPr>
              <a:t>E.g. </a:t>
            </a:r>
            <a:r>
              <a:rPr sz="2000" spc="-5" dirty="0">
                <a:latin typeface="Times New Roman" pitchFamily="18" charset="0"/>
                <a:cs typeface="Times New Roman" pitchFamily="18" charset="0"/>
              </a:rPr>
              <a:t>the </a:t>
            </a:r>
            <a:r>
              <a:rPr sz="2000" spc="-10" dirty="0">
                <a:latin typeface="Times New Roman" pitchFamily="18" charset="0"/>
                <a:cs typeface="Times New Roman" pitchFamily="18" charset="0"/>
              </a:rPr>
              <a:t>local </a:t>
            </a:r>
            <a:r>
              <a:rPr sz="2000" spc="-15" dirty="0">
                <a:latin typeface="Times New Roman" pitchFamily="18" charset="0"/>
                <a:cs typeface="Times New Roman" pitchFamily="18" charset="0"/>
              </a:rPr>
              <a:t>kirana </a:t>
            </a:r>
            <a:r>
              <a:rPr sz="2000" spc="-10" dirty="0">
                <a:latin typeface="Times New Roman" pitchFamily="18" charset="0"/>
                <a:cs typeface="Times New Roman" pitchFamily="18" charset="0"/>
              </a:rPr>
              <a:t>shops,  paan/beedi shops, </a:t>
            </a:r>
            <a:r>
              <a:rPr sz="2000" spc="-15" dirty="0">
                <a:latin typeface="Times New Roman" pitchFamily="18" charset="0"/>
                <a:cs typeface="Times New Roman" pitchFamily="18" charset="0"/>
              </a:rPr>
              <a:t>convenience </a:t>
            </a:r>
            <a:r>
              <a:rPr sz="2000" spc="-20" dirty="0">
                <a:latin typeface="Times New Roman" pitchFamily="18" charset="0"/>
                <a:cs typeface="Times New Roman" pitchFamily="18" charset="0"/>
              </a:rPr>
              <a:t>stores, </a:t>
            </a:r>
            <a:r>
              <a:rPr sz="2000" spc="-10" dirty="0">
                <a:latin typeface="Times New Roman" pitchFamily="18" charset="0"/>
                <a:cs typeface="Times New Roman" pitchFamily="18" charset="0"/>
              </a:rPr>
              <a:t>hand cart </a:t>
            </a:r>
            <a:r>
              <a:rPr sz="2000" spc="-5" dirty="0">
                <a:latin typeface="Times New Roman" pitchFamily="18" charset="0"/>
                <a:cs typeface="Times New Roman" pitchFamily="18" charset="0"/>
              </a:rPr>
              <a:t>and </a:t>
            </a:r>
            <a:r>
              <a:rPr sz="2000" spc="-15" dirty="0">
                <a:latin typeface="Times New Roman" pitchFamily="18" charset="0"/>
                <a:cs typeface="Times New Roman" pitchFamily="18" charset="0"/>
              </a:rPr>
              <a:t>pavement</a:t>
            </a:r>
            <a:r>
              <a:rPr sz="2000" spc="240" dirty="0">
                <a:latin typeface="Times New Roman" pitchFamily="18" charset="0"/>
                <a:cs typeface="Times New Roman" pitchFamily="18" charset="0"/>
              </a:rPr>
              <a:t> </a:t>
            </a:r>
            <a:r>
              <a:rPr sz="2000" spc="-15" dirty="0">
                <a:latin typeface="Times New Roman" pitchFamily="18" charset="0"/>
                <a:cs typeface="Times New Roman" pitchFamily="18" charset="0"/>
              </a:rPr>
              <a:t>vendors.</a:t>
            </a:r>
            <a:endParaRPr sz="2000" dirty="0">
              <a:latin typeface="Times New Roman" pitchFamily="18" charset="0"/>
              <a:cs typeface="Times New Roman" pitchFamily="18" charset="0"/>
            </a:endParaRPr>
          </a:p>
          <a:p>
            <a:pPr marL="241300" marR="5080" indent="-228600" algn="just">
              <a:lnSpc>
                <a:spcPct val="90000"/>
              </a:lnSpc>
              <a:spcBef>
                <a:spcPts val="975"/>
              </a:spcBef>
              <a:buFont typeface="Arial"/>
              <a:buChar char="•"/>
              <a:tabLst>
                <a:tab pos="241300" algn="l"/>
              </a:tabLst>
            </a:pPr>
            <a:r>
              <a:rPr sz="2000" spc="-15" dirty="0">
                <a:latin typeface="Times New Roman" pitchFamily="18" charset="0"/>
                <a:cs typeface="Times New Roman" pitchFamily="18" charset="0"/>
              </a:rPr>
              <a:t>According to </a:t>
            </a:r>
            <a:r>
              <a:rPr sz="2000" spc="-5" dirty="0">
                <a:latin typeface="Times New Roman" pitchFamily="18" charset="0"/>
                <a:cs typeface="Times New Roman" pitchFamily="18" charset="0"/>
              </a:rPr>
              <a:t>the National </a:t>
            </a:r>
            <a:r>
              <a:rPr sz="2000" spc="-10" dirty="0">
                <a:latin typeface="Times New Roman" pitchFamily="18" charset="0"/>
                <a:cs typeface="Times New Roman" pitchFamily="18" charset="0"/>
              </a:rPr>
              <a:t>Accounts </a:t>
            </a:r>
            <a:r>
              <a:rPr sz="2000" spc="-15" dirty="0">
                <a:latin typeface="Times New Roman" pitchFamily="18" charset="0"/>
                <a:cs typeface="Times New Roman" pitchFamily="18" charset="0"/>
              </a:rPr>
              <a:t>Statistics </a:t>
            </a:r>
            <a:r>
              <a:rPr sz="2000" spc="-5" dirty="0">
                <a:latin typeface="Times New Roman" pitchFamily="18" charset="0"/>
                <a:cs typeface="Times New Roman" pitchFamily="18" charset="0"/>
              </a:rPr>
              <a:t>of India, the </a:t>
            </a:r>
            <a:r>
              <a:rPr sz="2000" spc="-10" dirty="0">
                <a:latin typeface="Times New Roman" pitchFamily="18" charset="0"/>
                <a:cs typeface="Times New Roman" pitchFamily="18" charset="0"/>
              </a:rPr>
              <a:t>'unorganised sector'  </a:t>
            </a:r>
            <a:r>
              <a:rPr sz="2000" spc="-5" dirty="0">
                <a:latin typeface="Times New Roman" pitchFamily="18" charset="0"/>
                <a:cs typeface="Times New Roman" pitchFamily="18" charset="0"/>
              </a:rPr>
              <a:t>includes units </a:t>
            </a:r>
            <a:r>
              <a:rPr sz="2000" dirty="0">
                <a:latin typeface="Times New Roman" pitchFamily="18" charset="0"/>
                <a:cs typeface="Times New Roman" pitchFamily="18" charset="0"/>
              </a:rPr>
              <a:t>whose </a:t>
            </a:r>
            <a:r>
              <a:rPr sz="2000" spc="-5" dirty="0">
                <a:latin typeface="Times New Roman" pitchFamily="18" charset="0"/>
                <a:cs typeface="Times New Roman" pitchFamily="18" charset="0"/>
              </a:rPr>
              <a:t>activity </a:t>
            </a:r>
            <a:r>
              <a:rPr sz="2000" spc="-15" dirty="0">
                <a:latin typeface="Times New Roman" pitchFamily="18" charset="0"/>
                <a:cs typeface="Times New Roman" pitchFamily="18" charset="0"/>
              </a:rPr>
              <a:t>is </a:t>
            </a:r>
            <a:r>
              <a:rPr sz="2000" spc="-10" dirty="0">
                <a:latin typeface="Times New Roman" pitchFamily="18" charset="0"/>
                <a:cs typeface="Times New Roman" pitchFamily="18" charset="0"/>
              </a:rPr>
              <a:t>not </a:t>
            </a:r>
            <a:r>
              <a:rPr sz="2000" spc="-15" dirty="0">
                <a:latin typeface="Times New Roman" pitchFamily="18" charset="0"/>
                <a:cs typeface="Times New Roman" pitchFamily="18" charset="0"/>
              </a:rPr>
              <a:t>regulated by </a:t>
            </a:r>
            <a:r>
              <a:rPr sz="2000" spc="-25" dirty="0">
                <a:latin typeface="Times New Roman" pitchFamily="18" charset="0"/>
                <a:cs typeface="Times New Roman" pitchFamily="18" charset="0"/>
              </a:rPr>
              <a:t>any statute </a:t>
            </a:r>
            <a:r>
              <a:rPr sz="2000" spc="-5" dirty="0">
                <a:latin typeface="Times New Roman" pitchFamily="18" charset="0"/>
                <a:cs typeface="Times New Roman" pitchFamily="18" charset="0"/>
              </a:rPr>
              <a:t>or </a:t>
            </a:r>
            <a:r>
              <a:rPr sz="2000" spc="-15" dirty="0">
                <a:latin typeface="Times New Roman" pitchFamily="18" charset="0"/>
                <a:cs typeface="Times New Roman" pitchFamily="18" charset="0"/>
              </a:rPr>
              <a:t>legal provision,  and/or</a:t>
            </a:r>
            <a:r>
              <a:rPr sz="2000" spc="600" dirty="0">
                <a:latin typeface="Times New Roman" pitchFamily="18" charset="0"/>
                <a:cs typeface="Times New Roman" pitchFamily="18" charset="0"/>
              </a:rPr>
              <a:t> </a:t>
            </a:r>
            <a:r>
              <a:rPr sz="2000" spc="-5" dirty="0">
                <a:latin typeface="Times New Roman" pitchFamily="18" charset="0"/>
                <a:cs typeface="Times New Roman" pitchFamily="18" charset="0"/>
              </a:rPr>
              <a:t>those, </a:t>
            </a:r>
            <a:r>
              <a:rPr sz="2000" dirty="0">
                <a:latin typeface="Times New Roman" pitchFamily="18" charset="0"/>
                <a:cs typeface="Times New Roman" pitchFamily="18" charset="0"/>
              </a:rPr>
              <a:t>which </a:t>
            </a:r>
            <a:r>
              <a:rPr sz="2000" spc="-5" dirty="0">
                <a:latin typeface="Times New Roman" pitchFamily="18" charset="0"/>
                <a:cs typeface="Times New Roman" pitchFamily="18" charset="0"/>
              </a:rPr>
              <a:t>do not </a:t>
            </a:r>
            <a:r>
              <a:rPr sz="2000" spc="-15" dirty="0">
                <a:latin typeface="Times New Roman" pitchFamily="18" charset="0"/>
                <a:cs typeface="Times New Roman" pitchFamily="18" charset="0"/>
              </a:rPr>
              <a:t>maintain  </a:t>
            </a:r>
            <a:r>
              <a:rPr sz="2000" spc="-10" dirty="0">
                <a:latin typeface="Times New Roman" pitchFamily="18" charset="0"/>
                <a:cs typeface="Times New Roman" pitchFamily="18" charset="0"/>
              </a:rPr>
              <a:t>regular accounts. </a:t>
            </a:r>
            <a:r>
              <a:rPr sz="2000" spc="-5" dirty="0">
                <a:latin typeface="Times New Roman" pitchFamily="18" charset="0"/>
                <a:cs typeface="Times New Roman" pitchFamily="18" charset="0"/>
              </a:rPr>
              <a:t>In the </a:t>
            </a:r>
            <a:r>
              <a:rPr sz="2000" spc="-10" dirty="0">
                <a:latin typeface="Times New Roman" pitchFamily="18" charset="0"/>
                <a:cs typeface="Times New Roman" pitchFamily="18" charset="0"/>
              </a:rPr>
              <a:t>case </a:t>
            </a:r>
            <a:r>
              <a:rPr sz="2000" spc="-5" dirty="0">
                <a:latin typeface="Times New Roman" pitchFamily="18" charset="0"/>
                <a:cs typeface="Times New Roman" pitchFamily="18" charset="0"/>
              </a:rPr>
              <a:t>of  manufacturing, this </a:t>
            </a:r>
            <a:r>
              <a:rPr sz="2000" spc="-25" dirty="0">
                <a:latin typeface="Times New Roman" pitchFamily="18" charset="0"/>
                <a:cs typeface="Times New Roman" pitchFamily="18" charset="0"/>
              </a:rPr>
              <a:t>covers </a:t>
            </a:r>
            <a:r>
              <a:rPr sz="2000" spc="-5" dirty="0">
                <a:latin typeface="Times New Roman" pitchFamily="18" charset="0"/>
                <a:cs typeface="Times New Roman" pitchFamily="18" charset="0"/>
              </a:rPr>
              <a:t>all </a:t>
            </a:r>
            <a:r>
              <a:rPr sz="2000" spc="-10" dirty="0">
                <a:latin typeface="Times New Roman" pitchFamily="18" charset="0"/>
                <a:cs typeface="Times New Roman" pitchFamily="18" charset="0"/>
              </a:rPr>
              <a:t>manufacturing </a:t>
            </a:r>
            <a:r>
              <a:rPr sz="2000" spc="-5" dirty="0">
                <a:latin typeface="Times New Roman" pitchFamily="18" charset="0"/>
                <a:cs typeface="Times New Roman" pitchFamily="18" charset="0"/>
              </a:rPr>
              <a:t>units using </a:t>
            </a:r>
            <a:r>
              <a:rPr sz="2000" spc="-10" dirty="0">
                <a:latin typeface="Times New Roman" pitchFamily="18" charset="0"/>
                <a:cs typeface="Times New Roman" pitchFamily="18" charset="0"/>
              </a:rPr>
              <a:t>power </a:t>
            </a:r>
            <a:r>
              <a:rPr sz="2000" spc="-5" dirty="0">
                <a:latin typeface="Times New Roman" pitchFamily="18" charset="0"/>
                <a:cs typeface="Times New Roman" pitchFamily="18" charset="0"/>
              </a:rPr>
              <a:t>and employing  less than 10 </a:t>
            </a:r>
            <a:r>
              <a:rPr sz="2000" spc="-30" dirty="0">
                <a:latin typeface="Times New Roman" pitchFamily="18" charset="0"/>
                <a:cs typeface="Times New Roman" pitchFamily="18" charset="0"/>
              </a:rPr>
              <a:t>workers </a:t>
            </a:r>
            <a:r>
              <a:rPr sz="2000" spc="-5" dirty="0">
                <a:latin typeface="Times New Roman" pitchFamily="18" charset="0"/>
                <a:cs typeface="Times New Roman" pitchFamily="18" charset="0"/>
              </a:rPr>
              <a:t>or </a:t>
            </a:r>
            <a:r>
              <a:rPr sz="2000" spc="-10" dirty="0">
                <a:latin typeface="Times New Roman" pitchFamily="18" charset="0"/>
                <a:cs typeface="Times New Roman" pitchFamily="18" charset="0"/>
              </a:rPr>
              <a:t>not using </a:t>
            </a:r>
            <a:r>
              <a:rPr sz="2000" spc="-15" dirty="0">
                <a:latin typeface="Times New Roman" pitchFamily="18" charset="0"/>
                <a:cs typeface="Times New Roman" pitchFamily="18" charset="0"/>
              </a:rPr>
              <a:t>power </a:t>
            </a:r>
            <a:r>
              <a:rPr sz="2000" spc="-5" dirty="0">
                <a:latin typeface="Times New Roman" pitchFamily="18" charset="0"/>
                <a:cs typeface="Times New Roman" pitchFamily="18" charset="0"/>
              </a:rPr>
              <a:t>and </a:t>
            </a:r>
            <a:r>
              <a:rPr sz="2000" spc="-10" dirty="0">
                <a:latin typeface="Times New Roman" pitchFamily="18" charset="0"/>
                <a:cs typeface="Times New Roman" pitchFamily="18" charset="0"/>
              </a:rPr>
              <a:t>employing </a:t>
            </a:r>
            <a:r>
              <a:rPr sz="2000" spc="-5" dirty="0">
                <a:latin typeface="Times New Roman" pitchFamily="18" charset="0"/>
                <a:cs typeface="Times New Roman" pitchFamily="18" charset="0"/>
              </a:rPr>
              <a:t>less than 20</a:t>
            </a:r>
            <a:r>
              <a:rPr sz="2000" spc="320" dirty="0">
                <a:latin typeface="Times New Roman" pitchFamily="18" charset="0"/>
                <a:cs typeface="Times New Roman" pitchFamily="18" charset="0"/>
              </a:rPr>
              <a:t> </a:t>
            </a:r>
            <a:r>
              <a:rPr sz="2000" spc="-25" dirty="0">
                <a:latin typeface="Times New Roman" pitchFamily="18" charset="0"/>
                <a:cs typeface="Times New Roman" pitchFamily="18" charset="0"/>
              </a:rPr>
              <a:t>workers.</a:t>
            </a:r>
            <a:endParaRPr sz="2000" dirty="0">
              <a:latin typeface="Times New Roman" pitchFamily="18" charset="0"/>
              <a:cs typeface="Times New Roman" pitchFamily="18" charset="0"/>
            </a:endParaRPr>
          </a:p>
          <a:p>
            <a:pPr marL="241300" marR="6985" indent="-228600">
              <a:lnSpc>
                <a:spcPts val="3020"/>
              </a:lnSpc>
              <a:spcBef>
                <a:spcPts val="1040"/>
              </a:spcBef>
              <a:buFont typeface="Arial"/>
              <a:buChar char="•"/>
              <a:tabLst>
                <a:tab pos="241300" algn="l"/>
              </a:tabLst>
            </a:pPr>
            <a:r>
              <a:rPr sz="2000" spc="-10" dirty="0">
                <a:latin typeface="Times New Roman" pitchFamily="18" charset="0"/>
                <a:cs typeface="Times New Roman" pitchFamily="18" charset="0"/>
              </a:rPr>
              <a:t>The </a:t>
            </a:r>
            <a:r>
              <a:rPr sz="2000" spc="-5" dirty="0">
                <a:latin typeface="Times New Roman" pitchFamily="18" charset="0"/>
                <a:cs typeface="Times New Roman" pitchFamily="18" charset="0"/>
              </a:rPr>
              <a:t>Indian </a:t>
            </a:r>
            <a:r>
              <a:rPr sz="2000" spc="-20" dirty="0">
                <a:latin typeface="Times New Roman" pitchFamily="18" charset="0"/>
                <a:cs typeface="Times New Roman" pitchFamily="18" charset="0"/>
              </a:rPr>
              <a:t>retail </a:t>
            </a:r>
            <a:r>
              <a:rPr sz="2000" spc="-10" dirty="0">
                <a:latin typeface="Times New Roman" pitchFamily="18" charset="0"/>
                <a:cs typeface="Times New Roman" pitchFamily="18" charset="0"/>
              </a:rPr>
              <a:t>sector is highly </a:t>
            </a:r>
            <a:r>
              <a:rPr sz="2000" spc="-15" dirty="0">
                <a:latin typeface="Times New Roman" pitchFamily="18" charset="0"/>
                <a:cs typeface="Times New Roman" pitchFamily="18" charset="0"/>
              </a:rPr>
              <a:t>fragmented </a:t>
            </a:r>
            <a:r>
              <a:rPr sz="2000" spc="-5" dirty="0">
                <a:latin typeface="Times New Roman" pitchFamily="18" charset="0"/>
                <a:cs typeface="Times New Roman" pitchFamily="18" charset="0"/>
              </a:rPr>
              <a:t>with </a:t>
            </a:r>
            <a:r>
              <a:rPr sz="2000" spc="-15" dirty="0">
                <a:latin typeface="Times New Roman" pitchFamily="18" charset="0"/>
                <a:cs typeface="Times New Roman" pitchFamily="18" charset="0"/>
              </a:rPr>
              <a:t>large </a:t>
            </a:r>
            <a:r>
              <a:rPr sz="2000" spc="-5" dirty="0">
                <a:latin typeface="Times New Roman" pitchFamily="18" charset="0"/>
                <a:cs typeface="Times New Roman" pitchFamily="18" charset="0"/>
              </a:rPr>
              <a:t>majority of its business  </a:t>
            </a:r>
            <a:r>
              <a:rPr sz="2000" spc="-10" dirty="0">
                <a:latin typeface="Times New Roman" pitchFamily="18" charset="0"/>
                <a:cs typeface="Times New Roman" pitchFamily="18" charset="0"/>
              </a:rPr>
              <a:t>being run </a:t>
            </a:r>
            <a:r>
              <a:rPr sz="2000" spc="-15" dirty="0">
                <a:latin typeface="Times New Roman" pitchFamily="18" charset="0"/>
                <a:cs typeface="Times New Roman" pitchFamily="18" charset="0"/>
              </a:rPr>
              <a:t>by </a:t>
            </a:r>
            <a:r>
              <a:rPr sz="2000" spc="-5" dirty="0">
                <a:latin typeface="Times New Roman" pitchFamily="18" charset="0"/>
                <a:cs typeface="Times New Roman" pitchFamily="18" charset="0"/>
              </a:rPr>
              <a:t>the </a:t>
            </a:r>
            <a:r>
              <a:rPr sz="2000" spc="-20" dirty="0">
                <a:latin typeface="Times New Roman" pitchFamily="18" charset="0"/>
                <a:cs typeface="Times New Roman" pitchFamily="18" charset="0"/>
              </a:rPr>
              <a:t>unorganized</a:t>
            </a:r>
            <a:r>
              <a:rPr sz="2000" spc="110" dirty="0">
                <a:latin typeface="Times New Roman" pitchFamily="18" charset="0"/>
                <a:cs typeface="Times New Roman" pitchFamily="18" charset="0"/>
              </a:rPr>
              <a:t> </a:t>
            </a:r>
            <a:r>
              <a:rPr sz="2000" spc="-20" dirty="0">
                <a:latin typeface="Times New Roman" pitchFamily="18" charset="0"/>
                <a:cs typeface="Times New Roman" pitchFamily="18" charset="0"/>
              </a:rPr>
              <a:t>retailers.</a:t>
            </a:r>
            <a:endParaRPr sz="2000" dirty="0">
              <a:latin typeface="Times New Roman" pitchFamily="18" charset="0"/>
              <a:cs typeface="Times New Roman" pitchFamily="18" charset="0"/>
            </a:endParaRPr>
          </a:p>
          <a:p>
            <a:pPr marL="241300" marR="7620" indent="-228600">
              <a:lnSpc>
                <a:spcPts val="3020"/>
              </a:lnSpc>
              <a:spcBef>
                <a:spcPts val="1010"/>
              </a:spcBef>
              <a:buFont typeface="Arial"/>
              <a:buChar char="•"/>
              <a:tabLst>
                <a:tab pos="241300" algn="l"/>
                <a:tab pos="925194" algn="l"/>
                <a:tab pos="1975485" algn="l"/>
                <a:tab pos="3801745" algn="l"/>
                <a:tab pos="5090795" algn="l"/>
                <a:tab pos="5704840" algn="l"/>
                <a:tab pos="7790180" algn="l"/>
                <a:tab pos="8286115" algn="l"/>
                <a:tab pos="9190990" algn="l"/>
                <a:tab pos="10210800" algn="l"/>
                <a:tab pos="11673840" algn="l"/>
              </a:tabLst>
            </a:pPr>
            <a:r>
              <a:rPr sz="2000" spc="-10" dirty="0">
                <a:latin typeface="Times New Roman" pitchFamily="18" charset="0"/>
                <a:cs typeface="Times New Roman" pitchFamily="18" charset="0"/>
              </a:rPr>
              <a:t>Th</a:t>
            </a:r>
            <a:r>
              <a:rPr sz="2000" spc="-5" dirty="0">
                <a:latin typeface="Times New Roman" pitchFamily="18" charset="0"/>
                <a:cs typeface="Times New Roman" pitchFamily="18" charset="0"/>
              </a:rPr>
              <a:t>e</a:t>
            </a:r>
            <a:r>
              <a:rPr sz="2000" dirty="0">
                <a:latin typeface="Times New Roman" pitchFamily="18" charset="0"/>
                <a:cs typeface="Times New Roman" pitchFamily="18" charset="0"/>
              </a:rPr>
              <a:t>	</a:t>
            </a:r>
            <a:r>
              <a:rPr sz="2000" spc="-5" dirty="0">
                <a:latin typeface="Times New Roman" pitchFamily="18" charset="0"/>
                <a:cs typeface="Times New Roman" pitchFamily="18" charset="0"/>
              </a:rPr>
              <a:t>I</a:t>
            </a:r>
            <a:r>
              <a:rPr sz="2000" spc="5" dirty="0">
                <a:latin typeface="Times New Roman" pitchFamily="18" charset="0"/>
                <a:cs typeface="Times New Roman" pitchFamily="18" charset="0"/>
              </a:rPr>
              <a:t>n</a:t>
            </a:r>
            <a:r>
              <a:rPr sz="2000" spc="-10" dirty="0">
                <a:latin typeface="Times New Roman" pitchFamily="18" charset="0"/>
                <a:cs typeface="Times New Roman" pitchFamily="18" charset="0"/>
              </a:rPr>
              <a:t>d</a:t>
            </a:r>
            <a:r>
              <a:rPr sz="2000" spc="-15" dirty="0">
                <a:latin typeface="Times New Roman" pitchFamily="18" charset="0"/>
                <a:cs typeface="Times New Roman" pitchFamily="18" charset="0"/>
              </a:rPr>
              <a:t>i</a:t>
            </a:r>
            <a:r>
              <a:rPr sz="2000" spc="-5" dirty="0">
                <a:latin typeface="Times New Roman" pitchFamily="18" charset="0"/>
                <a:cs typeface="Times New Roman" pitchFamily="18" charset="0"/>
              </a:rPr>
              <a:t>an</a:t>
            </a:r>
            <a:r>
              <a:rPr sz="2000" dirty="0">
                <a:latin typeface="Times New Roman" pitchFamily="18" charset="0"/>
                <a:cs typeface="Times New Roman" pitchFamily="18" charset="0"/>
              </a:rPr>
              <a:t>	</a:t>
            </a:r>
            <a:r>
              <a:rPr sz="2000" spc="-10" dirty="0">
                <a:latin typeface="Times New Roman" pitchFamily="18" charset="0"/>
                <a:cs typeface="Times New Roman" pitchFamily="18" charset="0"/>
              </a:rPr>
              <a:t>di</a:t>
            </a:r>
            <a:r>
              <a:rPr sz="2000" spc="-35" dirty="0">
                <a:latin typeface="Times New Roman" pitchFamily="18" charset="0"/>
                <a:cs typeface="Times New Roman" pitchFamily="18" charset="0"/>
              </a:rPr>
              <a:t>s</a:t>
            </a:r>
            <a:r>
              <a:rPr sz="2000" spc="-5" dirty="0">
                <a:latin typeface="Times New Roman" pitchFamily="18" charset="0"/>
                <a:cs typeface="Times New Roman" pitchFamily="18" charset="0"/>
              </a:rPr>
              <a:t>tri</a:t>
            </a:r>
            <a:r>
              <a:rPr sz="2000" dirty="0">
                <a:latin typeface="Times New Roman" pitchFamily="18" charset="0"/>
                <a:cs typeface="Times New Roman" pitchFamily="18" charset="0"/>
              </a:rPr>
              <a:t>b</a:t>
            </a:r>
            <a:r>
              <a:rPr sz="2000" spc="-10" dirty="0">
                <a:latin typeface="Times New Roman" pitchFamily="18" charset="0"/>
                <a:cs typeface="Times New Roman" pitchFamily="18" charset="0"/>
              </a:rPr>
              <a:t>utio</a:t>
            </a:r>
            <a:r>
              <a:rPr sz="2000" spc="-5" dirty="0">
                <a:latin typeface="Times New Roman" pitchFamily="18" charset="0"/>
                <a:cs typeface="Times New Roman" pitchFamily="18" charset="0"/>
              </a:rPr>
              <a:t>n</a:t>
            </a:r>
            <a:r>
              <a:rPr sz="2000" dirty="0">
                <a:latin typeface="Times New Roman" pitchFamily="18" charset="0"/>
                <a:cs typeface="Times New Roman" pitchFamily="18" charset="0"/>
              </a:rPr>
              <a:t>	</a:t>
            </a:r>
            <a:r>
              <a:rPr sz="2000" spc="-60" dirty="0">
                <a:latin typeface="Times New Roman" pitchFamily="18" charset="0"/>
                <a:cs typeface="Times New Roman" pitchFamily="18" charset="0"/>
              </a:rPr>
              <a:t>s</a:t>
            </a:r>
            <a:r>
              <a:rPr sz="2000" spc="-25" dirty="0">
                <a:latin typeface="Times New Roman" pitchFamily="18" charset="0"/>
                <a:cs typeface="Times New Roman" pitchFamily="18" charset="0"/>
              </a:rPr>
              <a:t>y</a:t>
            </a:r>
            <a:r>
              <a:rPr sz="2000" spc="-45" dirty="0">
                <a:latin typeface="Times New Roman" pitchFamily="18" charset="0"/>
                <a:cs typeface="Times New Roman" pitchFamily="18" charset="0"/>
              </a:rPr>
              <a:t>s</a:t>
            </a:r>
            <a:r>
              <a:rPr sz="2000" spc="-35" dirty="0">
                <a:latin typeface="Times New Roman" pitchFamily="18" charset="0"/>
                <a:cs typeface="Times New Roman" pitchFamily="18" charset="0"/>
              </a:rPr>
              <a:t>t</a:t>
            </a:r>
            <a:r>
              <a:rPr sz="2000" spc="-5" dirty="0">
                <a:latin typeface="Times New Roman" pitchFamily="18" charset="0"/>
                <a:cs typeface="Times New Roman" pitchFamily="18" charset="0"/>
              </a:rPr>
              <a:t>ems</a:t>
            </a:r>
            <a:r>
              <a:rPr sz="2000" dirty="0">
                <a:latin typeface="Times New Roman" pitchFamily="18" charset="0"/>
                <a:cs typeface="Times New Roman" pitchFamily="18" charset="0"/>
              </a:rPr>
              <a:t>	</a:t>
            </a:r>
            <a:r>
              <a:rPr sz="2000" spc="-5" dirty="0">
                <a:latin typeface="Times New Roman" pitchFamily="18" charset="0"/>
                <a:cs typeface="Times New Roman" pitchFamily="18" charset="0"/>
              </a:rPr>
              <a:t>a</a:t>
            </a:r>
            <a:r>
              <a:rPr sz="2000" spc="-45" dirty="0">
                <a:latin typeface="Times New Roman" pitchFamily="18" charset="0"/>
                <a:cs typeface="Times New Roman" pitchFamily="18" charset="0"/>
              </a:rPr>
              <a:t>r</a:t>
            </a:r>
            <a:r>
              <a:rPr sz="2000" spc="-5" dirty="0">
                <a:latin typeface="Times New Roman" pitchFamily="18" charset="0"/>
                <a:cs typeface="Times New Roman" pitchFamily="18" charset="0"/>
              </a:rPr>
              <a:t>e</a:t>
            </a:r>
            <a:r>
              <a:rPr sz="2000" dirty="0">
                <a:latin typeface="Times New Roman" pitchFamily="18" charset="0"/>
                <a:cs typeface="Times New Roman" pitchFamily="18" charset="0"/>
              </a:rPr>
              <a:t>	</a:t>
            </a:r>
            <a:r>
              <a:rPr sz="2000" spc="-5" dirty="0">
                <a:latin typeface="Times New Roman" pitchFamily="18" charset="0"/>
                <a:cs typeface="Times New Roman" pitchFamily="18" charset="0"/>
              </a:rPr>
              <a:t>c</a:t>
            </a:r>
            <a:r>
              <a:rPr sz="2000" spc="10" dirty="0">
                <a:latin typeface="Times New Roman" pitchFamily="18" charset="0"/>
                <a:cs typeface="Times New Roman" pitchFamily="18" charset="0"/>
              </a:rPr>
              <a:t>h</a:t>
            </a:r>
            <a:r>
              <a:rPr sz="2000" spc="-5" dirty="0">
                <a:latin typeface="Times New Roman" pitchFamily="18" charset="0"/>
                <a:cs typeface="Times New Roman" pitchFamily="18" charset="0"/>
              </a:rPr>
              <a:t>a</a:t>
            </a:r>
            <a:r>
              <a:rPr sz="2000" spc="-65" dirty="0">
                <a:latin typeface="Times New Roman" pitchFamily="18" charset="0"/>
                <a:cs typeface="Times New Roman" pitchFamily="18" charset="0"/>
              </a:rPr>
              <a:t>r</a:t>
            </a:r>
            <a:r>
              <a:rPr sz="2000" spc="-5" dirty="0">
                <a:latin typeface="Times New Roman" pitchFamily="18" charset="0"/>
                <a:cs typeface="Times New Roman" pitchFamily="18" charset="0"/>
              </a:rPr>
              <a:t>a</a:t>
            </a:r>
            <a:r>
              <a:rPr sz="2000" spc="5" dirty="0">
                <a:latin typeface="Times New Roman" pitchFamily="18" charset="0"/>
                <a:cs typeface="Times New Roman" pitchFamily="18" charset="0"/>
              </a:rPr>
              <a:t>c</a:t>
            </a:r>
            <a:r>
              <a:rPr sz="2000" spc="-35" dirty="0">
                <a:latin typeface="Times New Roman" pitchFamily="18" charset="0"/>
                <a:cs typeface="Times New Roman" pitchFamily="18" charset="0"/>
              </a:rPr>
              <a:t>t</a:t>
            </a:r>
            <a:r>
              <a:rPr sz="2000" spc="-5" dirty="0">
                <a:latin typeface="Times New Roman" pitchFamily="18" charset="0"/>
                <a:cs typeface="Times New Roman" pitchFamily="18" charset="0"/>
              </a:rPr>
              <a:t>er</a:t>
            </a:r>
            <a:r>
              <a:rPr sz="2000" spc="-25" dirty="0">
                <a:latin typeface="Times New Roman" pitchFamily="18" charset="0"/>
                <a:cs typeface="Times New Roman" pitchFamily="18" charset="0"/>
              </a:rPr>
              <a:t>i</a:t>
            </a:r>
            <a:r>
              <a:rPr sz="2000" spc="-70" dirty="0">
                <a:latin typeface="Times New Roman" pitchFamily="18" charset="0"/>
                <a:cs typeface="Times New Roman" pitchFamily="18" charset="0"/>
              </a:rPr>
              <a:t>z</a:t>
            </a:r>
            <a:r>
              <a:rPr sz="2000" spc="-15" dirty="0">
                <a:latin typeface="Times New Roman" pitchFamily="18" charset="0"/>
                <a:cs typeface="Times New Roman" pitchFamily="18" charset="0"/>
              </a:rPr>
              <a:t>e</a:t>
            </a:r>
            <a:r>
              <a:rPr sz="2000" spc="-5" dirty="0">
                <a:latin typeface="Times New Roman" pitchFamily="18" charset="0"/>
                <a:cs typeface="Times New Roman" pitchFamily="18" charset="0"/>
              </a:rPr>
              <a:t>d</a:t>
            </a:r>
            <a:r>
              <a:rPr sz="2000" dirty="0">
                <a:latin typeface="Times New Roman" pitchFamily="18" charset="0"/>
                <a:cs typeface="Times New Roman" pitchFamily="18" charset="0"/>
              </a:rPr>
              <a:t>	</a:t>
            </a:r>
            <a:r>
              <a:rPr sz="2000" spc="-25" dirty="0">
                <a:latin typeface="Times New Roman" pitchFamily="18" charset="0"/>
                <a:cs typeface="Times New Roman" pitchFamily="18" charset="0"/>
              </a:rPr>
              <a:t>b</a:t>
            </a:r>
            <a:r>
              <a:rPr sz="2000" spc="-5" dirty="0">
                <a:latin typeface="Times New Roman" pitchFamily="18" charset="0"/>
                <a:cs typeface="Times New Roman" pitchFamily="18" charset="0"/>
              </a:rPr>
              <a:t>y</a:t>
            </a:r>
            <a:r>
              <a:rPr sz="2000" dirty="0">
                <a:latin typeface="Times New Roman" pitchFamily="18" charset="0"/>
                <a:cs typeface="Times New Roman" pitchFamily="18" charset="0"/>
              </a:rPr>
              <a:t>	</a:t>
            </a:r>
            <a:r>
              <a:rPr sz="2000" spc="-10" dirty="0">
                <a:latin typeface="Times New Roman" pitchFamily="18" charset="0"/>
                <a:cs typeface="Times New Roman" pitchFamily="18" charset="0"/>
              </a:rPr>
              <a:t>smal</a:t>
            </a:r>
            <a:r>
              <a:rPr sz="2000" spc="-5" dirty="0">
                <a:latin typeface="Times New Roman" pitchFamily="18" charset="0"/>
                <a:cs typeface="Times New Roman" pitchFamily="18" charset="0"/>
              </a:rPr>
              <a:t>l</a:t>
            </a:r>
            <a:r>
              <a:rPr sz="2000" dirty="0">
                <a:latin typeface="Times New Roman" pitchFamily="18" charset="0"/>
                <a:cs typeface="Times New Roman" pitchFamily="18" charset="0"/>
              </a:rPr>
              <a:t>	</a:t>
            </a:r>
            <a:r>
              <a:rPr sz="2000" spc="-45" dirty="0">
                <a:latin typeface="Times New Roman" pitchFamily="18" charset="0"/>
                <a:cs typeface="Times New Roman" pitchFamily="18" charset="0"/>
              </a:rPr>
              <a:t>s</a:t>
            </a:r>
            <a:r>
              <a:rPr sz="2000" spc="-35" dirty="0">
                <a:latin typeface="Times New Roman" pitchFamily="18" charset="0"/>
                <a:cs typeface="Times New Roman" pitchFamily="18" charset="0"/>
              </a:rPr>
              <a:t>t</a:t>
            </a:r>
            <a:r>
              <a:rPr sz="2000" spc="-10" dirty="0">
                <a:latin typeface="Times New Roman" pitchFamily="18" charset="0"/>
                <a:cs typeface="Times New Roman" pitchFamily="18" charset="0"/>
              </a:rPr>
              <a:t>o</a:t>
            </a:r>
            <a:r>
              <a:rPr sz="2000" spc="-45" dirty="0">
                <a:latin typeface="Times New Roman" pitchFamily="18" charset="0"/>
                <a:cs typeface="Times New Roman" pitchFamily="18" charset="0"/>
              </a:rPr>
              <a:t>r</a:t>
            </a:r>
            <a:r>
              <a:rPr sz="2000" spc="-5" dirty="0">
                <a:latin typeface="Times New Roman" pitchFamily="18" charset="0"/>
                <a:cs typeface="Times New Roman" pitchFamily="18" charset="0"/>
              </a:rPr>
              <a:t>es</a:t>
            </a:r>
            <a:r>
              <a:rPr sz="2000" dirty="0">
                <a:latin typeface="Times New Roman" pitchFamily="18" charset="0"/>
                <a:cs typeface="Times New Roman" pitchFamily="18" charset="0"/>
              </a:rPr>
              <a:t>	</a:t>
            </a:r>
            <a:r>
              <a:rPr sz="2000" spc="5" dirty="0">
                <a:latin typeface="Times New Roman" pitchFamily="18" charset="0"/>
                <a:cs typeface="Times New Roman" pitchFamily="18" charset="0"/>
              </a:rPr>
              <a:t>o</a:t>
            </a:r>
            <a:r>
              <a:rPr sz="2000" spc="-10" dirty="0">
                <a:latin typeface="Times New Roman" pitchFamily="18" charset="0"/>
                <a:cs typeface="Times New Roman" pitchFamily="18" charset="0"/>
              </a:rPr>
              <a:t>pe</a:t>
            </a:r>
            <a:r>
              <a:rPr sz="2000" spc="-75" dirty="0">
                <a:latin typeface="Times New Roman" pitchFamily="18" charset="0"/>
                <a:cs typeface="Times New Roman" pitchFamily="18" charset="0"/>
              </a:rPr>
              <a:t>r</a:t>
            </a:r>
            <a:r>
              <a:rPr sz="2000" spc="-25" dirty="0">
                <a:latin typeface="Times New Roman" pitchFamily="18" charset="0"/>
                <a:cs typeface="Times New Roman" pitchFamily="18" charset="0"/>
              </a:rPr>
              <a:t>a</a:t>
            </a:r>
            <a:r>
              <a:rPr sz="2000" spc="-35" dirty="0">
                <a:latin typeface="Times New Roman" pitchFamily="18" charset="0"/>
                <a:cs typeface="Times New Roman" pitchFamily="18" charset="0"/>
              </a:rPr>
              <a:t>t</a:t>
            </a:r>
            <a:r>
              <a:rPr sz="2000" spc="-5" dirty="0">
                <a:latin typeface="Times New Roman" pitchFamily="18" charset="0"/>
                <a:cs typeface="Times New Roman" pitchFamily="18" charset="0"/>
              </a:rPr>
              <a:t>ed</a:t>
            </a:r>
            <a:r>
              <a:rPr sz="2000" dirty="0">
                <a:latin typeface="Times New Roman" pitchFamily="18" charset="0"/>
                <a:cs typeface="Times New Roman" pitchFamily="18" charset="0"/>
              </a:rPr>
              <a:t>	</a:t>
            </a:r>
            <a:r>
              <a:rPr sz="2000" spc="-10" dirty="0">
                <a:latin typeface="Times New Roman" pitchFamily="18" charset="0"/>
                <a:cs typeface="Times New Roman" pitchFamily="18" charset="0"/>
              </a:rPr>
              <a:t>by  </a:t>
            </a:r>
            <a:r>
              <a:rPr sz="2000" spc="-15" dirty="0">
                <a:latin typeface="Times New Roman" pitchFamily="18" charset="0"/>
                <a:cs typeface="Times New Roman" pitchFamily="18" charset="0"/>
              </a:rPr>
              <a:t>relatively </a:t>
            </a:r>
            <a:r>
              <a:rPr sz="2000" spc="-10" dirty="0">
                <a:latin typeface="Times New Roman" pitchFamily="18" charset="0"/>
                <a:cs typeface="Times New Roman" pitchFamily="18" charset="0"/>
              </a:rPr>
              <a:t>small firms </a:t>
            </a:r>
            <a:r>
              <a:rPr sz="2000" spc="-5" dirty="0">
                <a:latin typeface="Times New Roman" pitchFamily="18" charset="0"/>
                <a:cs typeface="Times New Roman" pitchFamily="18" charset="0"/>
              </a:rPr>
              <a:t>and a </a:t>
            </a:r>
            <a:r>
              <a:rPr sz="2000" spc="-15" dirty="0">
                <a:latin typeface="Times New Roman" pitchFamily="18" charset="0"/>
                <a:cs typeface="Times New Roman" pitchFamily="18" charset="0"/>
              </a:rPr>
              <a:t>large independent </a:t>
            </a:r>
            <a:r>
              <a:rPr sz="2000" spc="-5" dirty="0">
                <a:latin typeface="Times New Roman" pitchFamily="18" charset="0"/>
                <a:cs typeface="Times New Roman" pitchFamily="18" charset="0"/>
              </a:rPr>
              <a:t>wholesale</a:t>
            </a:r>
            <a:r>
              <a:rPr sz="2000" spc="155" dirty="0">
                <a:latin typeface="Times New Roman" pitchFamily="18" charset="0"/>
                <a:cs typeface="Times New Roman" pitchFamily="18" charset="0"/>
              </a:rPr>
              <a:t> </a:t>
            </a:r>
            <a:r>
              <a:rPr sz="2000" spc="-30" dirty="0">
                <a:latin typeface="Times New Roman" pitchFamily="18" charset="0"/>
                <a:cs typeface="Times New Roman" pitchFamily="18" charset="0"/>
              </a:rPr>
              <a:t>industry.</a:t>
            </a:r>
            <a:endParaRPr sz="2000" dirty="0">
              <a:latin typeface="Times New Roman" pitchFamily="18" charset="0"/>
              <a:cs typeface="Times New Roman" pitchFamily="18" charset="0"/>
            </a:endParaRPr>
          </a:p>
          <a:p>
            <a:pPr marL="241300" marR="8890" indent="-228600">
              <a:lnSpc>
                <a:spcPts val="3020"/>
              </a:lnSpc>
              <a:spcBef>
                <a:spcPts val="1015"/>
              </a:spcBef>
              <a:buFont typeface="Arial"/>
              <a:buChar char="•"/>
              <a:tabLst>
                <a:tab pos="241300" algn="l"/>
              </a:tabLst>
            </a:pPr>
            <a:r>
              <a:rPr sz="2000" spc="-20" dirty="0">
                <a:latin typeface="Times New Roman" pitchFamily="18" charset="0"/>
                <a:cs typeface="Times New Roman" pitchFamily="18" charset="0"/>
              </a:rPr>
              <a:t>Retail </a:t>
            </a:r>
            <a:r>
              <a:rPr sz="2000" spc="-10" dirty="0">
                <a:latin typeface="Times New Roman" pitchFamily="18" charset="0"/>
                <a:cs typeface="Times New Roman" pitchFamily="18" charset="0"/>
              </a:rPr>
              <a:t>has become </a:t>
            </a:r>
            <a:r>
              <a:rPr sz="2000" spc="-5" dirty="0">
                <a:latin typeface="Times New Roman" pitchFamily="18" charset="0"/>
                <a:cs typeface="Times New Roman" pitchFamily="18" charset="0"/>
              </a:rPr>
              <a:t>the </a:t>
            </a:r>
            <a:r>
              <a:rPr sz="2000" spc="-20" dirty="0">
                <a:latin typeface="Times New Roman" pitchFamily="18" charset="0"/>
                <a:cs typeface="Times New Roman" pitchFamily="18" charset="0"/>
              </a:rPr>
              <a:t>largest </a:t>
            </a:r>
            <a:r>
              <a:rPr sz="2000" spc="-15" dirty="0">
                <a:latin typeface="Times New Roman" pitchFamily="18" charset="0"/>
                <a:cs typeface="Times New Roman" pitchFamily="18" charset="0"/>
              </a:rPr>
              <a:t>source </a:t>
            </a:r>
            <a:r>
              <a:rPr sz="2000" spc="-5" dirty="0">
                <a:latin typeface="Times New Roman" pitchFamily="18" charset="0"/>
                <a:cs typeface="Times New Roman" pitchFamily="18" charset="0"/>
              </a:rPr>
              <a:t>of </a:t>
            </a:r>
            <a:r>
              <a:rPr sz="2000" spc="-10" dirty="0">
                <a:latin typeface="Times New Roman" pitchFamily="18" charset="0"/>
                <a:cs typeface="Times New Roman" pitchFamily="18" charset="0"/>
              </a:rPr>
              <a:t>employment </a:t>
            </a:r>
            <a:r>
              <a:rPr sz="2000" dirty="0">
                <a:latin typeface="Times New Roman" pitchFamily="18" charset="0"/>
                <a:cs typeface="Times New Roman" pitchFamily="18" charset="0"/>
              </a:rPr>
              <a:t>and </a:t>
            </a:r>
            <a:r>
              <a:rPr sz="2000" spc="-5" dirty="0">
                <a:latin typeface="Times New Roman" pitchFamily="18" charset="0"/>
                <a:cs typeface="Times New Roman" pitchFamily="18" charset="0"/>
              </a:rPr>
              <a:t>has </a:t>
            </a:r>
            <a:r>
              <a:rPr sz="2000" spc="-10" dirty="0">
                <a:latin typeface="Times New Roman" pitchFamily="18" charset="0"/>
                <a:cs typeface="Times New Roman" pitchFamily="18" charset="0"/>
              </a:rPr>
              <a:t>deep </a:t>
            </a:r>
            <a:r>
              <a:rPr sz="2000" spc="-15" dirty="0">
                <a:latin typeface="Times New Roman" pitchFamily="18" charset="0"/>
                <a:cs typeface="Times New Roman" pitchFamily="18" charset="0"/>
              </a:rPr>
              <a:t>penetration </a:t>
            </a:r>
            <a:r>
              <a:rPr sz="2000" spc="600" dirty="0">
                <a:latin typeface="Times New Roman" pitchFamily="18" charset="0"/>
                <a:cs typeface="Times New Roman" pitchFamily="18" charset="0"/>
              </a:rPr>
              <a:t> </a:t>
            </a:r>
            <a:r>
              <a:rPr sz="2000" spc="-20" dirty="0">
                <a:latin typeface="Times New Roman" pitchFamily="18" charset="0"/>
                <a:cs typeface="Times New Roman" pitchFamily="18" charset="0"/>
              </a:rPr>
              <a:t>into rural</a:t>
            </a:r>
            <a:r>
              <a:rPr sz="2000" spc="35" dirty="0">
                <a:latin typeface="Times New Roman" pitchFamily="18" charset="0"/>
                <a:cs typeface="Times New Roman" pitchFamily="18" charset="0"/>
              </a:rPr>
              <a:t> </a:t>
            </a:r>
            <a:r>
              <a:rPr sz="2000" spc="-5" dirty="0">
                <a:latin typeface="Times New Roman" pitchFamily="18" charset="0"/>
                <a:cs typeface="Times New Roman" pitchFamily="18" charset="0"/>
              </a:rPr>
              <a:t>India.</a:t>
            </a:r>
            <a:endParaRPr sz="2000" dirty="0">
              <a:latin typeface="Times New Roman" pitchFamily="18" charset="0"/>
              <a:cs typeface="Times New Roman" pitchFamily="18" charset="0"/>
            </a:endParaRP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B1B68B46-F482-442F-A4A3-14C735171C41}"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23</a:t>
            </a:fld>
            <a:endParaRPr lang="en-IN"/>
          </a:p>
        </p:txBody>
      </p:sp>
    </p:spTree>
    <p:extLst>
      <p:ext uri="{BB962C8B-B14F-4D97-AF65-F5344CB8AC3E}">
        <p14:creationId xmlns:p14="http://schemas.microsoft.com/office/powerpoint/2010/main" val="1885033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861774"/>
          </a:xfrm>
        </p:spPr>
        <p:txBody>
          <a:bodyPr/>
          <a:lstStyle/>
          <a:p>
            <a:r>
              <a:rPr lang="en-IN" dirty="0"/>
              <a:t>Factors affecting Growth of Organised Retail Sector in India</a:t>
            </a:r>
          </a:p>
        </p:txBody>
      </p:sp>
      <p:sp>
        <p:nvSpPr>
          <p:cNvPr id="3" name="Text Placeholder 2"/>
          <p:cNvSpPr>
            <a:spLocks noGrp="1"/>
          </p:cNvSpPr>
          <p:nvPr>
            <p:ph type="body" idx="1"/>
          </p:nvPr>
        </p:nvSpPr>
        <p:spPr>
          <a:xfrm>
            <a:off x="76200" y="914400"/>
            <a:ext cx="8306434" cy="5562600"/>
          </a:xfrm>
        </p:spPr>
        <p:txBody>
          <a:bodyPr/>
          <a:lstStyle/>
          <a:p>
            <a:pPr marL="285750" indent="-285750">
              <a:lnSpc>
                <a:spcPct val="200000"/>
              </a:lnSpc>
              <a:buFont typeface="Arial" pitchFamily="34" charset="0"/>
              <a:buChar char="•"/>
            </a:pPr>
            <a:r>
              <a:rPr lang="en-IN" sz="2400" dirty="0">
                <a:latin typeface="Times New Roman" pitchFamily="18" charset="0"/>
                <a:cs typeface="Times New Roman" pitchFamily="18" charset="0"/>
              </a:rPr>
              <a:t>Increase in Per Capita Income</a:t>
            </a:r>
          </a:p>
          <a:p>
            <a:pPr marL="285750" indent="-285750">
              <a:lnSpc>
                <a:spcPct val="200000"/>
              </a:lnSpc>
              <a:buFont typeface="Arial" pitchFamily="34" charset="0"/>
              <a:buChar char="•"/>
            </a:pPr>
            <a:r>
              <a:rPr lang="en-IN" sz="2400" dirty="0">
                <a:latin typeface="Times New Roman" pitchFamily="18" charset="0"/>
                <a:cs typeface="Times New Roman" pitchFamily="18" charset="0"/>
              </a:rPr>
              <a:t>Demographical changes</a:t>
            </a:r>
          </a:p>
          <a:p>
            <a:pPr marL="285750" indent="-285750">
              <a:lnSpc>
                <a:spcPct val="200000"/>
              </a:lnSpc>
              <a:buFont typeface="Arial" pitchFamily="34" charset="0"/>
              <a:buChar char="•"/>
            </a:pPr>
            <a:r>
              <a:rPr lang="en-IN" sz="2400" dirty="0">
                <a:latin typeface="Times New Roman" pitchFamily="18" charset="0"/>
                <a:cs typeface="Times New Roman" pitchFamily="18" charset="0"/>
              </a:rPr>
              <a:t>High Standard of Living</a:t>
            </a:r>
          </a:p>
          <a:p>
            <a:pPr marL="285750" indent="-285750">
              <a:lnSpc>
                <a:spcPct val="200000"/>
              </a:lnSpc>
              <a:buFont typeface="Arial" pitchFamily="34" charset="0"/>
              <a:buChar char="•"/>
            </a:pPr>
            <a:r>
              <a:rPr lang="en-IN" sz="2400" dirty="0">
                <a:latin typeface="Times New Roman" pitchFamily="18" charset="0"/>
                <a:cs typeface="Times New Roman" pitchFamily="18" charset="0"/>
              </a:rPr>
              <a:t>Change in Consumption pattern</a:t>
            </a:r>
          </a:p>
          <a:p>
            <a:pPr marL="285750" indent="-285750">
              <a:lnSpc>
                <a:spcPct val="200000"/>
              </a:lnSpc>
              <a:buFont typeface="Arial" pitchFamily="34" charset="0"/>
              <a:buChar char="•"/>
            </a:pPr>
            <a:r>
              <a:rPr lang="en-IN" sz="2400" dirty="0">
                <a:latin typeface="Times New Roman" pitchFamily="18" charset="0"/>
                <a:cs typeface="Times New Roman" pitchFamily="18" charset="0"/>
              </a:rPr>
              <a:t>Availability of low cost consumer credit</a:t>
            </a:r>
          </a:p>
          <a:p>
            <a:pPr marL="285750" indent="-285750">
              <a:lnSpc>
                <a:spcPct val="200000"/>
              </a:lnSpc>
              <a:buFont typeface="Arial" pitchFamily="34" charset="0"/>
              <a:buChar char="•"/>
            </a:pPr>
            <a:r>
              <a:rPr lang="en-IN" sz="2400" dirty="0">
                <a:latin typeface="Times New Roman" pitchFamily="18" charset="0"/>
                <a:cs typeface="Times New Roman" pitchFamily="18" charset="0"/>
              </a:rPr>
              <a:t>Improved Infrastructure</a:t>
            </a:r>
          </a:p>
          <a:p>
            <a:pPr marL="285750" indent="-285750">
              <a:lnSpc>
                <a:spcPct val="200000"/>
              </a:lnSpc>
              <a:buFont typeface="Arial" pitchFamily="34" charset="0"/>
              <a:buChar char="•"/>
            </a:pPr>
            <a:r>
              <a:rPr lang="en-IN" sz="2400" dirty="0">
                <a:latin typeface="Times New Roman" pitchFamily="18" charset="0"/>
                <a:cs typeface="Times New Roman" pitchFamily="18" charset="0"/>
              </a:rPr>
              <a:t>FDI &amp; entry of foreign players</a:t>
            </a:r>
          </a:p>
          <a:p>
            <a:pPr marL="285750" indent="-285750">
              <a:lnSpc>
                <a:spcPct val="200000"/>
              </a:lnSpc>
              <a:buFont typeface="Arial" pitchFamily="34" charset="0"/>
              <a:buChar char="•"/>
            </a:pPr>
            <a:r>
              <a:rPr lang="en-IN" sz="2400" dirty="0">
                <a:latin typeface="Times New Roman" pitchFamily="18" charset="0"/>
                <a:cs typeface="Times New Roman" pitchFamily="18" charset="0"/>
              </a:rPr>
              <a:t>Media awareness</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412F3856-CFFF-4A8B-B005-04F21E958C4A}"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24</a:t>
            </a:fld>
            <a:endParaRPr lang="en-IN"/>
          </a:p>
        </p:txBody>
      </p:sp>
    </p:spTree>
    <p:extLst>
      <p:ext uri="{BB962C8B-B14F-4D97-AF65-F5344CB8AC3E}">
        <p14:creationId xmlns:p14="http://schemas.microsoft.com/office/powerpoint/2010/main" val="294155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422249" y="1292860"/>
            <a:ext cx="8306434" cy="2154436"/>
          </a:xfrm>
        </p:spPr>
        <p:txBody>
          <a:bodyPr/>
          <a:lstStyle/>
          <a:p>
            <a:r>
              <a:rPr lang="en-IN" sz="2800" b="1" dirty="0"/>
              <a:t>Product Line – category</a:t>
            </a:r>
          </a:p>
          <a:p>
            <a:r>
              <a:rPr lang="en-IN" sz="2800" b="1" dirty="0"/>
              <a:t>Variety – no of categories</a:t>
            </a:r>
          </a:p>
          <a:p>
            <a:r>
              <a:rPr lang="en-IN" sz="2800" b="1" dirty="0"/>
              <a:t>Assortment -  no of items in merchandise </a:t>
            </a:r>
            <a:r>
              <a:rPr lang="en-IN" sz="2800" b="1" dirty="0" err="1"/>
              <a:t>catogories</a:t>
            </a:r>
            <a:endParaRPr lang="en-IN" sz="2800" b="1" dirty="0"/>
          </a:p>
          <a:p>
            <a:r>
              <a:rPr lang="en-IN" sz="2800" b="1" dirty="0"/>
              <a:t>SKU – each one unit</a:t>
            </a:r>
          </a:p>
          <a:p>
            <a:r>
              <a:rPr lang="en-IN" sz="2800" b="1" dirty="0"/>
              <a:t>Category </a:t>
            </a:r>
            <a:r>
              <a:rPr lang="en-IN" sz="2800" b="1" dirty="0" err="1"/>
              <a:t>Captian</a:t>
            </a:r>
            <a:endParaRPr lang="en-IN" sz="2800" b="1" dirty="0"/>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D4D6BD0D-1F38-4731-9A20-2B69CCD1E582}"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25</a:t>
            </a:fld>
            <a:endParaRPr lang="en-IN"/>
          </a:p>
        </p:txBody>
      </p:sp>
    </p:spTree>
    <p:extLst>
      <p:ext uri="{BB962C8B-B14F-4D97-AF65-F5344CB8AC3E}">
        <p14:creationId xmlns:p14="http://schemas.microsoft.com/office/powerpoint/2010/main" val="1490820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46737"/>
            <a:ext cx="6214967" cy="443711"/>
          </a:xfrm>
          <a:prstGeom prst="rect">
            <a:avLst/>
          </a:prstGeom>
        </p:spPr>
        <p:txBody>
          <a:bodyPr vert="horz" wrap="square" lIns="0" tIns="12700" rIns="0" bIns="0" rtlCol="0">
            <a:spAutoFit/>
          </a:bodyPr>
          <a:lstStyle/>
          <a:p>
            <a:pPr marL="12700">
              <a:lnSpc>
                <a:spcPct val="100000"/>
              </a:lnSpc>
              <a:spcBef>
                <a:spcPts val="100"/>
              </a:spcBef>
            </a:pPr>
            <a:r>
              <a:rPr spc="-5" dirty="0"/>
              <a:t>Classification </a:t>
            </a:r>
            <a:r>
              <a:rPr dirty="0"/>
              <a:t>of</a:t>
            </a:r>
            <a:r>
              <a:rPr spc="-80" dirty="0"/>
              <a:t> </a:t>
            </a:r>
            <a:r>
              <a:rPr dirty="0"/>
              <a:t>Retailers</a:t>
            </a:r>
          </a:p>
        </p:txBody>
      </p:sp>
      <p:sp>
        <p:nvSpPr>
          <p:cNvPr id="3" name="object 3"/>
          <p:cNvSpPr txBox="1"/>
          <p:nvPr/>
        </p:nvSpPr>
        <p:spPr>
          <a:xfrm>
            <a:off x="59054" y="1024404"/>
            <a:ext cx="9026843" cy="2709396"/>
          </a:xfrm>
          <a:prstGeom prst="rect">
            <a:avLst/>
          </a:prstGeom>
        </p:spPr>
        <p:txBody>
          <a:bodyPr vert="horz" wrap="square" lIns="0" tIns="64135" rIns="0" bIns="0" rtlCol="0">
            <a:spAutoFit/>
          </a:bodyPr>
          <a:lstStyle/>
          <a:p>
            <a:pPr marL="12700" marR="6350">
              <a:lnSpc>
                <a:spcPts val="3240"/>
              </a:lnSpc>
              <a:spcBef>
                <a:spcPts val="505"/>
              </a:spcBef>
            </a:pPr>
            <a:r>
              <a:rPr sz="2400" spc="-5" dirty="0">
                <a:latin typeface="Times New Roman" pitchFamily="18" charset="0"/>
                <a:cs typeface="Times New Roman" pitchFamily="18" charset="0"/>
              </a:rPr>
              <a:t>The </a:t>
            </a:r>
            <a:r>
              <a:rPr sz="2400" spc="-10" dirty="0">
                <a:latin typeface="Times New Roman" pitchFamily="18" charset="0"/>
                <a:cs typeface="Times New Roman" pitchFamily="18" charset="0"/>
              </a:rPr>
              <a:t>most </a:t>
            </a:r>
            <a:r>
              <a:rPr sz="2400" spc="-5" dirty="0">
                <a:latin typeface="Times New Roman" pitchFamily="18" charset="0"/>
                <a:cs typeface="Times New Roman" pitchFamily="18" charset="0"/>
              </a:rPr>
              <a:t>basic </a:t>
            </a:r>
            <a:r>
              <a:rPr sz="2400" spc="-15" dirty="0">
                <a:latin typeface="Times New Roman" pitchFamily="18" charset="0"/>
                <a:cs typeface="Times New Roman" pitchFamily="18" charset="0"/>
              </a:rPr>
              <a:t>characteristics </a:t>
            </a:r>
            <a:r>
              <a:rPr sz="2400" spc="-5" dirty="0">
                <a:latin typeface="Times New Roman" pitchFamily="18" charset="0"/>
                <a:cs typeface="Times New Roman" pitchFamily="18" charset="0"/>
              </a:rPr>
              <a:t>used </a:t>
            </a:r>
            <a:r>
              <a:rPr sz="2400" spc="-15" dirty="0">
                <a:latin typeface="Times New Roman" pitchFamily="18" charset="0"/>
                <a:cs typeface="Times New Roman" pitchFamily="18" charset="0"/>
              </a:rPr>
              <a:t>to </a:t>
            </a:r>
            <a:r>
              <a:rPr sz="2400" spc="-5" dirty="0">
                <a:latin typeface="Times New Roman" pitchFamily="18" charset="0"/>
                <a:cs typeface="Times New Roman" pitchFamily="18" charset="0"/>
              </a:rPr>
              <a:t>describe the </a:t>
            </a:r>
            <a:r>
              <a:rPr sz="2400" spc="-25" dirty="0">
                <a:latin typeface="Times New Roman" pitchFamily="18" charset="0"/>
                <a:cs typeface="Times New Roman" pitchFamily="18" charset="0"/>
              </a:rPr>
              <a:t>different </a:t>
            </a:r>
            <a:r>
              <a:rPr sz="2400" dirty="0">
                <a:latin typeface="Times New Roman" pitchFamily="18" charset="0"/>
                <a:cs typeface="Times New Roman" pitchFamily="18" charset="0"/>
              </a:rPr>
              <a:t>types of </a:t>
            </a:r>
            <a:r>
              <a:rPr sz="2400" spc="-20" dirty="0">
                <a:latin typeface="Times New Roman" pitchFamily="18" charset="0"/>
                <a:cs typeface="Times New Roman" pitchFamily="18" charset="0"/>
              </a:rPr>
              <a:t>retailers  </a:t>
            </a:r>
            <a:r>
              <a:rPr sz="2400" spc="-5" dirty="0">
                <a:latin typeface="Times New Roman" pitchFamily="18" charset="0"/>
                <a:cs typeface="Times New Roman" pitchFamily="18" charset="0"/>
              </a:rPr>
              <a:t>is their </a:t>
            </a:r>
            <a:r>
              <a:rPr sz="2400" spc="-20" dirty="0">
                <a:latin typeface="Times New Roman" pitchFamily="18" charset="0"/>
                <a:cs typeface="Times New Roman" pitchFamily="18" charset="0"/>
              </a:rPr>
              <a:t>retail</a:t>
            </a:r>
            <a:r>
              <a:rPr sz="2400" spc="-10" dirty="0">
                <a:latin typeface="Times New Roman" pitchFamily="18" charset="0"/>
                <a:cs typeface="Times New Roman" pitchFamily="18" charset="0"/>
              </a:rPr>
              <a:t> </a:t>
            </a:r>
            <a:r>
              <a:rPr sz="2400" spc="-5" dirty="0">
                <a:latin typeface="Times New Roman" pitchFamily="18" charset="0"/>
                <a:cs typeface="Times New Roman" pitchFamily="18" charset="0"/>
              </a:rPr>
              <a:t>mix.</a:t>
            </a:r>
            <a:endParaRPr sz="2400" dirty="0">
              <a:latin typeface="Times New Roman" pitchFamily="18" charset="0"/>
              <a:cs typeface="Times New Roman" pitchFamily="18" charset="0"/>
            </a:endParaRPr>
          </a:p>
          <a:p>
            <a:pPr marL="527685" indent="-515620">
              <a:lnSpc>
                <a:spcPct val="100000"/>
              </a:lnSpc>
              <a:spcBef>
                <a:spcPts val="590"/>
              </a:spcBef>
              <a:buAutoNum type="arabicPeriod"/>
              <a:tabLst>
                <a:tab pos="527685" algn="l"/>
                <a:tab pos="528320" algn="l"/>
              </a:tabLst>
            </a:pPr>
            <a:r>
              <a:rPr sz="2400" spc="-35" dirty="0">
                <a:latin typeface="Times New Roman" pitchFamily="18" charset="0"/>
                <a:cs typeface="Times New Roman" pitchFamily="18" charset="0"/>
              </a:rPr>
              <a:t>Type </a:t>
            </a:r>
            <a:r>
              <a:rPr sz="2400" dirty="0">
                <a:latin typeface="Times New Roman" pitchFamily="18" charset="0"/>
                <a:cs typeface="Times New Roman" pitchFamily="18" charset="0"/>
              </a:rPr>
              <a:t>of </a:t>
            </a:r>
            <a:r>
              <a:rPr sz="2400" spc="-10" dirty="0">
                <a:latin typeface="Times New Roman" pitchFamily="18" charset="0"/>
                <a:cs typeface="Times New Roman" pitchFamily="18" charset="0"/>
              </a:rPr>
              <a:t>Merchandise/ </a:t>
            </a:r>
            <a:r>
              <a:rPr sz="2400" dirty="0">
                <a:latin typeface="Times New Roman" pitchFamily="18" charset="0"/>
                <a:cs typeface="Times New Roman" pitchFamily="18" charset="0"/>
              </a:rPr>
              <a:t>Service</a:t>
            </a:r>
            <a:r>
              <a:rPr sz="2400" spc="10" dirty="0">
                <a:latin typeface="Times New Roman" pitchFamily="18" charset="0"/>
                <a:cs typeface="Times New Roman" pitchFamily="18" charset="0"/>
              </a:rPr>
              <a:t> </a:t>
            </a:r>
            <a:r>
              <a:rPr sz="2400" spc="-5" dirty="0">
                <a:latin typeface="Times New Roman" pitchFamily="18" charset="0"/>
                <a:cs typeface="Times New Roman" pitchFamily="18" charset="0"/>
              </a:rPr>
              <a:t>Sold</a:t>
            </a:r>
            <a:endParaRPr sz="2400" dirty="0">
              <a:latin typeface="Times New Roman" pitchFamily="18" charset="0"/>
              <a:cs typeface="Times New Roman" pitchFamily="18" charset="0"/>
            </a:endParaRPr>
          </a:p>
          <a:p>
            <a:pPr marL="527685" indent="-515620">
              <a:lnSpc>
                <a:spcPct val="100000"/>
              </a:lnSpc>
              <a:spcBef>
                <a:spcPts val="650"/>
              </a:spcBef>
              <a:buAutoNum type="arabicPeriod"/>
              <a:tabLst>
                <a:tab pos="527685" algn="l"/>
                <a:tab pos="528320" algn="l"/>
              </a:tabLst>
            </a:pPr>
            <a:r>
              <a:rPr sz="2400" spc="-30" dirty="0">
                <a:latin typeface="Times New Roman" pitchFamily="18" charset="0"/>
                <a:cs typeface="Times New Roman" pitchFamily="18" charset="0"/>
              </a:rPr>
              <a:t>Variety </a:t>
            </a:r>
            <a:r>
              <a:rPr sz="2400" dirty="0">
                <a:latin typeface="Times New Roman" pitchFamily="18" charset="0"/>
                <a:cs typeface="Times New Roman" pitchFamily="18" charset="0"/>
              </a:rPr>
              <a:t>and </a:t>
            </a:r>
            <a:r>
              <a:rPr sz="2400" spc="-5" dirty="0">
                <a:latin typeface="Times New Roman" pitchFamily="18" charset="0"/>
                <a:cs typeface="Times New Roman" pitchFamily="18" charset="0"/>
              </a:rPr>
              <a:t>Assortment </a:t>
            </a:r>
            <a:r>
              <a:rPr sz="2400" dirty="0">
                <a:latin typeface="Times New Roman" pitchFamily="18" charset="0"/>
                <a:cs typeface="Times New Roman" pitchFamily="18" charset="0"/>
              </a:rPr>
              <a:t>of </a:t>
            </a:r>
            <a:r>
              <a:rPr sz="2400" spc="-10" dirty="0">
                <a:latin typeface="Times New Roman" pitchFamily="18" charset="0"/>
                <a:cs typeface="Times New Roman" pitchFamily="18" charset="0"/>
              </a:rPr>
              <a:t>Merchandise</a:t>
            </a:r>
            <a:r>
              <a:rPr sz="2400" dirty="0">
                <a:latin typeface="Times New Roman" pitchFamily="18" charset="0"/>
                <a:cs typeface="Times New Roman" pitchFamily="18" charset="0"/>
              </a:rPr>
              <a:t> </a:t>
            </a:r>
            <a:r>
              <a:rPr sz="2400" spc="-5" dirty="0">
                <a:latin typeface="Times New Roman" pitchFamily="18" charset="0"/>
                <a:cs typeface="Times New Roman" pitchFamily="18" charset="0"/>
              </a:rPr>
              <a:t>Sold</a:t>
            </a:r>
            <a:endParaRPr sz="2400" dirty="0">
              <a:latin typeface="Times New Roman" pitchFamily="18" charset="0"/>
              <a:cs typeface="Times New Roman" pitchFamily="18" charset="0"/>
            </a:endParaRPr>
          </a:p>
          <a:p>
            <a:pPr marL="12700" marR="5080">
              <a:lnSpc>
                <a:spcPts val="3240"/>
              </a:lnSpc>
              <a:spcBef>
                <a:spcPts val="1045"/>
              </a:spcBef>
              <a:tabLst>
                <a:tab pos="1326515" algn="l"/>
                <a:tab pos="2859405" algn="l"/>
                <a:tab pos="3368675" algn="l"/>
                <a:tab pos="5665470" algn="l"/>
                <a:tab pos="5958205" algn="l"/>
                <a:tab pos="7375525" algn="l"/>
                <a:tab pos="7882890" algn="l"/>
                <a:tab pos="10062845" algn="l"/>
                <a:tab pos="11840210" algn="l"/>
              </a:tabLst>
            </a:pPr>
            <a:r>
              <a:rPr sz="2400" b="1" spc="-170" dirty="0">
                <a:latin typeface="Times New Roman" pitchFamily="18" charset="0"/>
                <a:cs typeface="Times New Roman" pitchFamily="18" charset="0"/>
              </a:rPr>
              <a:t>V</a:t>
            </a:r>
            <a:r>
              <a:rPr sz="2400" b="1" dirty="0">
                <a:latin typeface="Times New Roman" pitchFamily="18" charset="0"/>
                <a:cs typeface="Times New Roman" pitchFamily="18" charset="0"/>
              </a:rPr>
              <a:t>ar</a:t>
            </a:r>
            <a:r>
              <a:rPr sz="2400" b="1" spc="-10" dirty="0">
                <a:latin typeface="Times New Roman" pitchFamily="18" charset="0"/>
                <a:cs typeface="Times New Roman" pitchFamily="18" charset="0"/>
              </a:rPr>
              <a:t>i</a:t>
            </a:r>
            <a:r>
              <a:rPr sz="2400" b="1" spc="-25" dirty="0">
                <a:latin typeface="Times New Roman" pitchFamily="18" charset="0"/>
                <a:cs typeface="Times New Roman" pitchFamily="18" charset="0"/>
              </a:rPr>
              <a:t>e</a:t>
            </a:r>
            <a:r>
              <a:rPr sz="2400" b="1" dirty="0">
                <a:latin typeface="Times New Roman" pitchFamily="18" charset="0"/>
                <a:cs typeface="Times New Roman" pitchFamily="18" charset="0"/>
              </a:rPr>
              <a:t>ty	</a:t>
            </a:r>
            <a:r>
              <a:rPr sz="2400" spc="-5" dirty="0">
                <a:latin typeface="Times New Roman" pitchFamily="18" charset="0"/>
                <a:cs typeface="Times New Roman" pitchFamily="18" charset="0"/>
              </a:rPr>
              <a:t>(b</a:t>
            </a:r>
            <a:r>
              <a:rPr sz="2400" spc="-40" dirty="0">
                <a:latin typeface="Times New Roman" pitchFamily="18" charset="0"/>
                <a:cs typeface="Times New Roman" pitchFamily="18" charset="0"/>
              </a:rPr>
              <a:t>r</a:t>
            </a:r>
            <a:r>
              <a:rPr sz="2400" dirty="0">
                <a:latin typeface="Times New Roman" pitchFamily="18" charset="0"/>
                <a:cs typeface="Times New Roman" pitchFamily="18" charset="0"/>
              </a:rPr>
              <a:t>eadth	of	me</a:t>
            </a:r>
            <a:r>
              <a:rPr sz="2400" spc="-50" dirty="0">
                <a:latin typeface="Times New Roman" pitchFamily="18" charset="0"/>
                <a:cs typeface="Times New Roman" pitchFamily="18" charset="0"/>
              </a:rPr>
              <a:t>r</a:t>
            </a:r>
            <a:r>
              <a:rPr sz="2400" dirty="0">
                <a:latin typeface="Times New Roman" pitchFamily="18" charset="0"/>
                <a:cs typeface="Times New Roman" pitchFamily="18" charset="0"/>
              </a:rPr>
              <a:t>ch</a:t>
            </a:r>
            <a:r>
              <a:rPr sz="2400" spc="5" dirty="0">
                <a:latin typeface="Times New Roman" pitchFamily="18" charset="0"/>
                <a:cs typeface="Times New Roman" pitchFamily="18" charset="0"/>
              </a:rPr>
              <a:t>a</a:t>
            </a:r>
            <a:r>
              <a:rPr sz="2400" spc="-5" dirty="0">
                <a:latin typeface="Times New Roman" pitchFamily="18" charset="0"/>
                <a:cs typeface="Times New Roman" pitchFamily="18" charset="0"/>
              </a:rPr>
              <a:t>ndise</a:t>
            </a:r>
            <a:r>
              <a:rPr sz="2400" dirty="0">
                <a:latin typeface="Times New Roman" pitchFamily="18" charset="0"/>
                <a:cs typeface="Times New Roman" pitchFamily="18" charset="0"/>
              </a:rPr>
              <a:t>)	:	</a:t>
            </a:r>
            <a:r>
              <a:rPr sz="2400" spc="-5" dirty="0">
                <a:latin typeface="Times New Roman" pitchFamily="18" charset="0"/>
                <a:cs typeface="Times New Roman" pitchFamily="18" charset="0"/>
              </a:rPr>
              <a:t>numb</a:t>
            </a:r>
            <a:r>
              <a:rPr sz="2400" spc="-15" dirty="0">
                <a:latin typeface="Times New Roman" pitchFamily="18" charset="0"/>
                <a:cs typeface="Times New Roman" pitchFamily="18" charset="0"/>
              </a:rPr>
              <a:t>e</a:t>
            </a:r>
            <a:r>
              <a:rPr sz="2400" dirty="0">
                <a:latin typeface="Times New Roman" pitchFamily="18" charset="0"/>
                <a:cs typeface="Times New Roman" pitchFamily="18" charset="0"/>
              </a:rPr>
              <a:t>r	of	me</a:t>
            </a:r>
            <a:r>
              <a:rPr sz="2400" spc="-55" dirty="0">
                <a:latin typeface="Times New Roman" pitchFamily="18" charset="0"/>
                <a:cs typeface="Times New Roman" pitchFamily="18" charset="0"/>
              </a:rPr>
              <a:t>r</a:t>
            </a:r>
            <a:r>
              <a:rPr sz="2400" spc="-10" dirty="0">
                <a:latin typeface="Times New Roman" pitchFamily="18" charset="0"/>
                <a:cs typeface="Times New Roman" pitchFamily="18" charset="0"/>
              </a:rPr>
              <a:t>c</a:t>
            </a:r>
            <a:r>
              <a:rPr sz="2400" spc="-5" dirty="0">
                <a:latin typeface="Times New Roman" pitchFamily="18" charset="0"/>
                <a:cs typeface="Times New Roman" pitchFamily="18" charset="0"/>
              </a:rPr>
              <a:t>hand</a:t>
            </a:r>
            <a:r>
              <a:rPr sz="2400" spc="-15" dirty="0">
                <a:latin typeface="Times New Roman" pitchFamily="18" charset="0"/>
                <a:cs typeface="Times New Roman" pitchFamily="18" charset="0"/>
              </a:rPr>
              <a:t>i</a:t>
            </a:r>
            <a:r>
              <a:rPr sz="2400" spc="-5" dirty="0">
                <a:latin typeface="Times New Roman" pitchFamily="18" charset="0"/>
                <a:cs typeface="Times New Roman" pitchFamily="18" charset="0"/>
              </a:rPr>
              <a:t>s</a:t>
            </a:r>
            <a:r>
              <a:rPr sz="2400" dirty="0">
                <a:latin typeface="Times New Roman" pitchFamily="18" charset="0"/>
                <a:cs typeface="Times New Roman" pitchFamily="18" charset="0"/>
              </a:rPr>
              <a:t>e	</a:t>
            </a:r>
            <a:r>
              <a:rPr sz="2400" spc="-35" dirty="0">
                <a:latin typeface="Times New Roman" pitchFamily="18" charset="0"/>
                <a:cs typeface="Times New Roman" pitchFamily="18" charset="0"/>
              </a:rPr>
              <a:t>c</a:t>
            </a:r>
            <a:r>
              <a:rPr sz="2400" spc="-25" dirty="0">
                <a:latin typeface="Times New Roman" pitchFamily="18" charset="0"/>
                <a:cs typeface="Times New Roman" pitchFamily="18" charset="0"/>
              </a:rPr>
              <a:t>a</a:t>
            </a:r>
            <a:r>
              <a:rPr sz="2400" spc="-35" dirty="0">
                <a:latin typeface="Times New Roman" pitchFamily="18" charset="0"/>
                <a:cs typeface="Times New Roman" pitchFamily="18" charset="0"/>
              </a:rPr>
              <a:t>t</a:t>
            </a:r>
            <a:r>
              <a:rPr sz="2400" dirty="0">
                <a:latin typeface="Times New Roman" pitchFamily="18" charset="0"/>
                <a:cs typeface="Times New Roman" pitchFamily="18" charset="0"/>
              </a:rPr>
              <a:t>e</a:t>
            </a:r>
            <a:r>
              <a:rPr sz="2400" spc="-30" dirty="0">
                <a:latin typeface="Times New Roman" pitchFamily="18" charset="0"/>
                <a:cs typeface="Times New Roman" pitchFamily="18" charset="0"/>
              </a:rPr>
              <a:t>g</a:t>
            </a:r>
            <a:r>
              <a:rPr sz="2400" spc="-5" dirty="0">
                <a:latin typeface="Times New Roman" pitchFamily="18" charset="0"/>
                <a:cs typeface="Times New Roman" pitchFamily="18" charset="0"/>
              </a:rPr>
              <a:t>ori</a:t>
            </a:r>
            <a:r>
              <a:rPr sz="2400" spc="-15" dirty="0">
                <a:latin typeface="Times New Roman" pitchFamily="18" charset="0"/>
                <a:cs typeface="Times New Roman" pitchFamily="18" charset="0"/>
              </a:rPr>
              <a:t>e</a:t>
            </a:r>
            <a:r>
              <a:rPr sz="2400" dirty="0">
                <a:latin typeface="Times New Roman" pitchFamily="18" charset="0"/>
                <a:cs typeface="Times New Roman" pitchFamily="18" charset="0"/>
              </a:rPr>
              <a:t>s	a  </a:t>
            </a:r>
            <a:r>
              <a:rPr sz="2400" spc="-15" dirty="0">
                <a:latin typeface="Times New Roman" pitchFamily="18" charset="0"/>
                <a:cs typeface="Times New Roman" pitchFamily="18" charset="0"/>
              </a:rPr>
              <a:t>retailer</a:t>
            </a:r>
            <a:r>
              <a:rPr sz="2400" spc="-20" dirty="0">
                <a:latin typeface="Times New Roman" pitchFamily="18" charset="0"/>
                <a:cs typeface="Times New Roman" pitchFamily="18" charset="0"/>
              </a:rPr>
              <a:t> </a:t>
            </a:r>
            <a:r>
              <a:rPr sz="2400" spc="-30" dirty="0">
                <a:latin typeface="Times New Roman" pitchFamily="18" charset="0"/>
                <a:cs typeface="Times New Roman" pitchFamily="18" charset="0"/>
              </a:rPr>
              <a:t>offers</a:t>
            </a:r>
            <a:endParaRPr sz="2400" dirty="0">
              <a:latin typeface="Times New Roman" pitchFamily="18" charset="0"/>
              <a:cs typeface="Times New Roman" pitchFamily="18" charset="0"/>
            </a:endParaRPr>
          </a:p>
        </p:txBody>
      </p:sp>
      <p:sp>
        <p:nvSpPr>
          <p:cNvPr id="5" name="object 5"/>
          <p:cNvSpPr txBox="1"/>
          <p:nvPr/>
        </p:nvSpPr>
        <p:spPr>
          <a:xfrm>
            <a:off x="59053" y="4100273"/>
            <a:ext cx="9026843" cy="2224327"/>
          </a:xfrm>
          <a:prstGeom prst="rect">
            <a:avLst/>
          </a:prstGeom>
        </p:spPr>
        <p:txBody>
          <a:bodyPr vert="horz" wrap="square" lIns="0" tIns="64135" rIns="0" bIns="0" rtlCol="0">
            <a:spAutoFit/>
          </a:bodyPr>
          <a:lstStyle/>
          <a:p>
            <a:pPr marL="12700" marR="5080">
              <a:lnSpc>
                <a:spcPts val="3240"/>
              </a:lnSpc>
              <a:spcBef>
                <a:spcPts val="505"/>
              </a:spcBef>
              <a:tabLst>
                <a:tab pos="2097405" algn="l"/>
                <a:tab pos="3366770" algn="l"/>
                <a:tab pos="3926840" algn="l"/>
                <a:tab pos="6273800" algn="l"/>
                <a:tab pos="6616700" algn="l"/>
                <a:tab pos="8082915" algn="l"/>
                <a:tab pos="8642350" algn="l"/>
              </a:tabLst>
            </a:pPr>
            <a:r>
              <a:rPr sz="2400" b="1" dirty="0">
                <a:latin typeface="Times New Roman" pitchFamily="18" charset="0"/>
                <a:cs typeface="Times New Roman" pitchFamily="18" charset="0"/>
              </a:rPr>
              <a:t>Assortme</a:t>
            </a:r>
            <a:r>
              <a:rPr sz="2400" b="1" spc="-30" dirty="0">
                <a:latin typeface="Times New Roman" pitchFamily="18" charset="0"/>
                <a:cs typeface="Times New Roman" pitchFamily="18" charset="0"/>
              </a:rPr>
              <a:t>n</a:t>
            </a:r>
            <a:r>
              <a:rPr sz="2400" b="1" dirty="0">
                <a:latin typeface="Times New Roman" pitchFamily="18" charset="0"/>
                <a:cs typeface="Times New Roman" pitchFamily="18" charset="0"/>
              </a:rPr>
              <a:t>t	</a:t>
            </a:r>
            <a:r>
              <a:rPr sz="2400" spc="-5" dirty="0">
                <a:latin typeface="Times New Roman" pitchFamily="18" charset="0"/>
                <a:cs typeface="Times New Roman" pitchFamily="18" charset="0"/>
              </a:rPr>
              <a:t>(de</a:t>
            </a:r>
            <a:r>
              <a:rPr sz="2400" spc="-35" dirty="0">
                <a:latin typeface="Times New Roman" pitchFamily="18" charset="0"/>
                <a:cs typeface="Times New Roman" pitchFamily="18" charset="0"/>
              </a:rPr>
              <a:t>p</a:t>
            </a:r>
            <a:r>
              <a:rPr sz="2400" spc="-10" dirty="0">
                <a:latin typeface="Times New Roman" pitchFamily="18" charset="0"/>
                <a:cs typeface="Times New Roman" pitchFamily="18" charset="0"/>
              </a:rPr>
              <a:t>t</a:t>
            </a:r>
            <a:r>
              <a:rPr sz="2400" dirty="0">
                <a:latin typeface="Times New Roman" pitchFamily="18" charset="0"/>
                <a:cs typeface="Times New Roman" pitchFamily="18" charset="0"/>
              </a:rPr>
              <a:t>h	of	m</a:t>
            </a:r>
            <a:r>
              <a:rPr sz="2400" spc="-15" dirty="0">
                <a:latin typeface="Times New Roman" pitchFamily="18" charset="0"/>
                <a:cs typeface="Times New Roman" pitchFamily="18" charset="0"/>
              </a:rPr>
              <a:t>e</a:t>
            </a:r>
            <a:r>
              <a:rPr sz="2400" spc="-50" dirty="0">
                <a:latin typeface="Times New Roman" pitchFamily="18" charset="0"/>
                <a:cs typeface="Times New Roman" pitchFamily="18" charset="0"/>
              </a:rPr>
              <a:t>r</a:t>
            </a:r>
            <a:r>
              <a:rPr sz="2400" dirty="0">
                <a:latin typeface="Times New Roman" pitchFamily="18" charset="0"/>
                <a:cs typeface="Times New Roman" pitchFamily="18" charset="0"/>
              </a:rPr>
              <a:t>chand</a:t>
            </a:r>
            <a:r>
              <a:rPr sz="2400" spc="-10" dirty="0">
                <a:latin typeface="Times New Roman" pitchFamily="18" charset="0"/>
                <a:cs typeface="Times New Roman" pitchFamily="18" charset="0"/>
              </a:rPr>
              <a:t>i</a:t>
            </a:r>
            <a:r>
              <a:rPr sz="2400" spc="-5" dirty="0">
                <a:latin typeface="Times New Roman" pitchFamily="18" charset="0"/>
                <a:cs typeface="Times New Roman" pitchFamily="18" charset="0"/>
              </a:rPr>
              <a:t>se</a:t>
            </a:r>
            <a:r>
              <a:rPr sz="2400" dirty="0">
                <a:latin typeface="Times New Roman" pitchFamily="18" charset="0"/>
                <a:cs typeface="Times New Roman" pitchFamily="18" charset="0"/>
              </a:rPr>
              <a:t>)	:	</a:t>
            </a:r>
            <a:r>
              <a:rPr sz="2400" spc="-5" dirty="0">
                <a:latin typeface="Times New Roman" pitchFamily="18" charset="0"/>
                <a:cs typeface="Times New Roman" pitchFamily="18" charset="0"/>
              </a:rPr>
              <a:t>nu</a:t>
            </a:r>
            <a:r>
              <a:rPr sz="2400" spc="-20" dirty="0">
                <a:latin typeface="Times New Roman" pitchFamily="18" charset="0"/>
                <a:cs typeface="Times New Roman" pitchFamily="18" charset="0"/>
              </a:rPr>
              <a:t>m</a:t>
            </a:r>
            <a:r>
              <a:rPr sz="2400" spc="-5" dirty="0">
                <a:latin typeface="Times New Roman" pitchFamily="18" charset="0"/>
                <a:cs typeface="Times New Roman" pitchFamily="18" charset="0"/>
              </a:rPr>
              <a:t>b</a:t>
            </a:r>
            <a:r>
              <a:rPr sz="2400" spc="-15" dirty="0">
                <a:latin typeface="Times New Roman" pitchFamily="18" charset="0"/>
                <a:cs typeface="Times New Roman" pitchFamily="18" charset="0"/>
              </a:rPr>
              <a:t>e</a:t>
            </a:r>
            <a:r>
              <a:rPr sz="2400" dirty="0">
                <a:latin typeface="Times New Roman" pitchFamily="18" charset="0"/>
                <a:cs typeface="Times New Roman" pitchFamily="18" charset="0"/>
              </a:rPr>
              <a:t>r	of</a:t>
            </a:r>
            <a:r>
              <a:rPr lang="en-IN" sz="2400" dirty="0">
                <a:latin typeface="Times New Roman" pitchFamily="18" charset="0"/>
                <a:cs typeface="Times New Roman" pitchFamily="18" charset="0"/>
              </a:rPr>
              <a:t> items in </a:t>
            </a:r>
            <a:r>
              <a:rPr sz="2400" spc="-20" dirty="0">
                <a:latin typeface="Times New Roman" pitchFamily="18" charset="0"/>
                <a:cs typeface="Times New Roman" pitchFamily="18" charset="0"/>
              </a:rPr>
              <a:t>d</a:t>
            </a:r>
            <a:r>
              <a:rPr sz="2400" dirty="0">
                <a:latin typeface="Times New Roman" pitchFamily="18" charset="0"/>
                <a:cs typeface="Times New Roman" pitchFamily="18" charset="0"/>
              </a:rPr>
              <a:t>i</a:t>
            </a:r>
            <a:r>
              <a:rPr sz="2400" spc="-35" dirty="0">
                <a:latin typeface="Times New Roman" pitchFamily="18" charset="0"/>
                <a:cs typeface="Times New Roman" pitchFamily="18" charset="0"/>
              </a:rPr>
              <a:t>f</a:t>
            </a:r>
            <a:r>
              <a:rPr sz="2400" spc="-80" dirty="0">
                <a:latin typeface="Times New Roman" pitchFamily="18" charset="0"/>
                <a:cs typeface="Times New Roman" pitchFamily="18" charset="0"/>
              </a:rPr>
              <a:t>f</a:t>
            </a:r>
            <a:r>
              <a:rPr sz="2400" dirty="0">
                <a:latin typeface="Times New Roman" pitchFamily="18" charset="0"/>
                <a:cs typeface="Times New Roman" pitchFamily="18" charset="0"/>
              </a:rPr>
              <a:t>e</a:t>
            </a:r>
            <a:r>
              <a:rPr sz="2400" spc="-45" dirty="0">
                <a:latin typeface="Times New Roman" pitchFamily="18" charset="0"/>
                <a:cs typeface="Times New Roman" pitchFamily="18" charset="0"/>
              </a:rPr>
              <a:t>r</a:t>
            </a:r>
            <a:r>
              <a:rPr sz="2400" dirty="0">
                <a:latin typeface="Times New Roman" pitchFamily="18" charset="0"/>
                <a:cs typeface="Times New Roman" pitchFamily="18" charset="0"/>
              </a:rPr>
              <a:t>e</a:t>
            </a:r>
            <a:r>
              <a:rPr sz="2400" spc="-35" dirty="0">
                <a:latin typeface="Times New Roman" pitchFamily="18" charset="0"/>
                <a:cs typeface="Times New Roman" pitchFamily="18" charset="0"/>
              </a:rPr>
              <a:t>n</a:t>
            </a:r>
            <a:r>
              <a:rPr sz="2400" dirty="0">
                <a:latin typeface="Times New Roman" pitchFamily="18" charset="0"/>
                <a:cs typeface="Times New Roman" pitchFamily="18" charset="0"/>
              </a:rPr>
              <a:t>t  </a:t>
            </a:r>
            <a:r>
              <a:rPr sz="2400" spc="-10" dirty="0">
                <a:latin typeface="Times New Roman" pitchFamily="18" charset="0"/>
                <a:cs typeface="Times New Roman" pitchFamily="18" charset="0"/>
              </a:rPr>
              <a:t>merchandise</a:t>
            </a:r>
            <a:r>
              <a:rPr sz="2400" spc="-5" dirty="0">
                <a:latin typeface="Times New Roman" pitchFamily="18" charset="0"/>
                <a:cs typeface="Times New Roman" pitchFamily="18" charset="0"/>
              </a:rPr>
              <a:t> </a:t>
            </a:r>
            <a:r>
              <a:rPr sz="2400" spc="-15" dirty="0">
                <a:latin typeface="Times New Roman" pitchFamily="18" charset="0"/>
                <a:cs typeface="Times New Roman" pitchFamily="18" charset="0"/>
              </a:rPr>
              <a:t>category</a:t>
            </a:r>
            <a:endParaRPr sz="2400" dirty="0">
              <a:latin typeface="Times New Roman" pitchFamily="18" charset="0"/>
              <a:cs typeface="Times New Roman" pitchFamily="18" charset="0"/>
            </a:endParaRPr>
          </a:p>
          <a:p>
            <a:pPr marL="12700">
              <a:lnSpc>
                <a:spcPct val="100000"/>
              </a:lnSpc>
              <a:spcBef>
                <a:spcPts val="600"/>
              </a:spcBef>
            </a:pPr>
            <a:r>
              <a:rPr sz="2400" b="1" spc="-5" dirty="0">
                <a:latin typeface="Times New Roman" pitchFamily="18" charset="0"/>
                <a:cs typeface="Times New Roman" pitchFamily="18" charset="0"/>
              </a:rPr>
              <a:t>Stock </a:t>
            </a:r>
            <a:r>
              <a:rPr sz="2400" b="1" spc="-10" dirty="0">
                <a:latin typeface="Times New Roman" pitchFamily="18" charset="0"/>
                <a:cs typeface="Times New Roman" pitchFamily="18" charset="0"/>
              </a:rPr>
              <a:t>Keeping </a:t>
            </a:r>
            <a:r>
              <a:rPr sz="2400" b="1" spc="-5" dirty="0">
                <a:latin typeface="Times New Roman" pitchFamily="18" charset="0"/>
                <a:cs typeface="Times New Roman" pitchFamily="18" charset="0"/>
              </a:rPr>
              <a:t>Unit </a:t>
            </a:r>
            <a:r>
              <a:rPr sz="2400" spc="-15" dirty="0">
                <a:latin typeface="Times New Roman" pitchFamily="18" charset="0"/>
                <a:cs typeface="Times New Roman" pitchFamily="18" charset="0"/>
              </a:rPr>
              <a:t>(SKU) </a:t>
            </a:r>
            <a:r>
              <a:rPr sz="2400" dirty="0">
                <a:latin typeface="Times New Roman" pitchFamily="18" charset="0"/>
                <a:cs typeface="Times New Roman" pitchFamily="18" charset="0"/>
              </a:rPr>
              <a:t>: </a:t>
            </a:r>
            <a:r>
              <a:rPr sz="2400" spc="-15" dirty="0">
                <a:latin typeface="Times New Roman" pitchFamily="18" charset="0"/>
                <a:cs typeface="Times New Roman" pitchFamily="18" charset="0"/>
              </a:rPr>
              <a:t>Each </a:t>
            </a:r>
            <a:r>
              <a:rPr sz="2400" spc="-25" dirty="0">
                <a:latin typeface="Times New Roman" pitchFamily="18" charset="0"/>
                <a:cs typeface="Times New Roman" pitchFamily="18" charset="0"/>
              </a:rPr>
              <a:t>different </a:t>
            </a:r>
            <a:r>
              <a:rPr sz="2400" spc="-10" dirty="0">
                <a:latin typeface="Times New Roman" pitchFamily="18" charset="0"/>
                <a:cs typeface="Times New Roman" pitchFamily="18" charset="0"/>
              </a:rPr>
              <a:t>item </a:t>
            </a:r>
            <a:r>
              <a:rPr sz="2400" dirty="0">
                <a:latin typeface="Times New Roman" pitchFamily="18" charset="0"/>
                <a:cs typeface="Times New Roman" pitchFamily="18" charset="0"/>
              </a:rPr>
              <a:t>of</a:t>
            </a:r>
            <a:r>
              <a:rPr sz="2400" spc="-5" dirty="0">
                <a:latin typeface="Times New Roman" pitchFamily="18" charset="0"/>
                <a:cs typeface="Times New Roman" pitchFamily="18" charset="0"/>
              </a:rPr>
              <a:t> </a:t>
            </a:r>
            <a:r>
              <a:rPr sz="2400" spc="-10" dirty="0">
                <a:latin typeface="Times New Roman" pitchFamily="18" charset="0"/>
                <a:cs typeface="Times New Roman" pitchFamily="18" charset="0"/>
              </a:rPr>
              <a:t>merchandise</a:t>
            </a:r>
            <a:endParaRPr sz="2400" dirty="0">
              <a:latin typeface="Times New Roman" pitchFamily="18" charset="0"/>
              <a:cs typeface="Times New Roman" pitchFamily="18" charset="0"/>
            </a:endParaRPr>
          </a:p>
          <a:p>
            <a:pPr marL="388620" indent="-376555">
              <a:lnSpc>
                <a:spcPct val="100000"/>
              </a:lnSpc>
              <a:spcBef>
                <a:spcPts val="640"/>
              </a:spcBef>
              <a:buAutoNum type="arabicPeriod" startAt="3"/>
              <a:tabLst>
                <a:tab pos="389255" algn="l"/>
              </a:tabLst>
            </a:pPr>
            <a:r>
              <a:rPr sz="2400" spc="-5" dirty="0">
                <a:latin typeface="Times New Roman" pitchFamily="18" charset="0"/>
                <a:cs typeface="Times New Roman" pitchFamily="18" charset="0"/>
              </a:rPr>
              <a:t>Services</a:t>
            </a:r>
            <a:r>
              <a:rPr sz="2400" spc="-15" dirty="0">
                <a:latin typeface="Times New Roman" pitchFamily="18" charset="0"/>
                <a:cs typeface="Times New Roman" pitchFamily="18" charset="0"/>
              </a:rPr>
              <a:t> </a:t>
            </a:r>
            <a:r>
              <a:rPr sz="2400" spc="-25" dirty="0">
                <a:latin typeface="Times New Roman" pitchFamily="18" charset="0"/>
                <a:cs typeface="Times New Roman" pitchFamily="18" charset="0"/>
              </a:rPr>
              <a:t>Offered</a:t>
            </a:r>
            <a:endParaRPr sz="2400" dirty="0">
              <a:latin typeface="Times New Roman" pitchFamily="18" charset="0"/>
              <a:cs typeface="Times New Roman" pitchFamily="18" charset="0"/>
            </a:endParaRPr>
          </a:p>
          <a:p>
            <a:pPr marL="388620" indent="-376555">
              <a:lnSpc>
                <a:spcPct val="100000"/>
              </a:lnSpc>
              <a:spcBef>
                <a:spcPts val="635"/>
              </a:spcBef>
              <a:buAutoNum type="arabicPeriod" startAt="3"/>
              <a:tabLst>
                <a:tab pos="389255" algn="l"/>
              </a:tabLst>
            </a:pPr>
            <a:r>
              <a:rPr sz="2400" spc="-5" dirty="0">
                <a:latin typeface="Times New Roman" pitchFamily="18" charset="0"/>
                <a:cs typeface="Times New Roman" pitchFamily="18" charset="0"/>
              </a:rPr>
              <a:t>Price </a:t>
            </a:r>
            <a:r>
              <a:rPr sz="2400" dirty="0">
                <a:latin typeface="Times New Roman" pitchFamily="18" charset="0"/>
                <a:cs typeface="Times New Roman" pitchFamily="18" charset="0"/>
              </a:rPr>
              <a:t>of</a:t>
            </a:r>
            <a:r>
              <a:rPr sz="2400" spc="-10" dirty="0">
                <a:latin typeface="Times New Roman" pitchFamily="18" charset="0"/>
                <a:cs typeface="Times New Roman" pitchFamily="18" charset="0"/>
              </a:rPr>
              <a:t> Merchandise</a:t>
            </a:r>
            <a:endParaRPr sz="2400" dirty="0">
              <a:latin typeface="Times New Roman" pitchFamily="18" charset="0"/>
              <a:cs typeface="Times New Roman" pitchFamily="18" charset="0"/>
            </a:endParaRP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6" name="Date Placeholder 5"/>
          <p:cNvSpPr>
            <a:spLocks noGrp="1"/>
          </p:cNvSpPr>
          <p:nvPr>
            <p:ph type="dt" sz="half" idx="6"/>
          </p:nvPr>
        </p:nvSpPr>
        <p:spPr/>
        <p:txBody>
          <a:bodyPr/>
          <a:lstStyle/>
          <a:p>
            <a:pPr marL="12700">
              <a:lnSpc>
                <a:spcPts val="1810"/>
              </a:lnSpc>
            </a:pPr>
            <a:fld id="{C316218D-B676-4024-BF2A-984789FC6C06}" type="datetime1">
              <a:rPr lang="en-US" smtClean="0"/>
              <a:t>11/15/2021</a:t>
            </a:fld>
            <a:endParaRPr lang="en-US" dirty="0"/>
          </a:p>
        </p:txBody>
      </p:sp>
      <p:sp>
        <p:nvSpPr>
          <p:cNvPr id="7" name="Slide Number Placeholder 6"/>
          <p:cNvSpPr>
            <a:spLocks noGrp="1"/>
          </p:cNvSpPr>
          <p:nvPr>
            <p:ph type="sldNum" sz="quarter" idx="7"/>
          </p:nvPr>
        </p:nvSpPr>
        <p:spPr/>
        <p:txBody>
          <a:bodyPr/>
          <a:lstStyle/>
          <a:p>
            <a:fld id="{B6F15528-21DE-4FAA-801E-634DDDAF4B2B}" type="slidenum">
              <a:rPr lang="en-IN" smtClean="0"/>
              <a:t>26</a:t>
            </a:fld>
            <a:endParaRPr lang="en-IN"/>
          </a:p>
        </p:txBody>
      </p:sp>
    </p:spTree>
    <p:extLst>
      <p:ext uri="{BB962C8B-B14F-4D97-AF65-F5344CB8AC3E}">
        <p14:creationId xmlns:p14="http://schemas.microsoft.com/office/powerpoint/2010/main" val="3967535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02623" y="46737"/>
            <a:ext cx="3740944" cy="874598"/>
          </a:xfrm>
          <a:prstGeom prst="rect">
            <a:avLst/>
          </a:prstGeom>
        </p:spPr>
        <p:txBody>
          <a:bodyPr vert="horz" wrap="square" lIns="0" tIns="12700" rIns="0" bIns="0" rtlCol="0">
            <a:spAutoFit/>
          </a:bodyPr>
          <a:lstStyle/>
          <a:p>
            <a:pPr marL="12700">
              <a:lnSpc>
                <a:spcPct val="100000"/>
              </a:lnSpc>
              <a:spcBef>
                <a:spcPts val="100"/>
              </a:spcBef>
            </a:pPr>
            <a:r>
              <a:rPr spc="-5" dirty="0"/>
              <a:t>Classification </a:t>
            </a:r>
            <a:r>
              <a:rPr dirty="0"/>
              <a:t>of</a:t>
            </a:r>
            <a:r>
              <a:rPr spc="-80" dirty="0"/>
              <a:t> </a:t>
            </a:r>
            <a:r>
              <a:rPr dirty="0"/>
              <a:t>Retailers</a:t>
            </a:r>
          </a:p>
        </p:txBody>
      </p:sp>
      <p:sp>
        <p:nvSpPr>
          <p:cNvPr id="3" name="object 3"/>
          <p:cNvSpPr txBox="1"/>
          <p:nvPr/>
        </p:nvSpPr>
        <p:spPr>
          <a:xfrm>
            <a:off x="59054" y="1468563"/>
            <a:ext cx="8475346" cy="2120452"/>
          </a:xfrm>
          <a:prstGeom prst="rect">
            <a:avLst/>
          </a:prstGeom>
        </p:spPr>
        <p:txBody>
          <a:bodyPr vert="horz" wrap="square" lIns="0" tIns="93345" rIns="0" bIns="0" rtlCol="0">
            <a:spAutoFit/>
          </a:bodyPr>
          <a:lstStyle/>
          <a:p>
            <a:pPr marL="12700">
              <a:lnSpc>
                <a:spcPct val="100000"/>
              </a:lnSpc>
              <a:spcBef>
                <a:spcPts val="735"/>
              </a:spcBef>
            </a:pPr>
            <a:r>
              <a:rPr sz="3000" spc="-20" dirty="0">
                <a:latin typeface="Carlito"/>
                <a:cs typeface="Carlito"/>
              </a:rPr>
              <a:t>Retailers </a:t>
            </a:r>
            <a:r>
              <a:rPr sz="3000" spc="-10" dirty="0">
                <a:latin typeface="Carlito"/>
                <a:cs typeface="Carlito"/>
              </a:rPr>
              <a:t>can </a:t>
            </a:r>
            <a:r>
              <a:rPr sz="3000" spc="-5" dirty="0">
                <a:latin typeface="Carlito"/>
                <a:cs typeface="Carlito"/>
              </a:rPr>
              <a:t>be classified </a:t>
            </a:r>
            <a:r>
              <a:rPr sz="3000" spc="-10" dirty="0">
                <a:latin typeface="Carlito"/>
                <a:cs typeface="Carlito"/>
              </a:rPr>
              <a:t>under three </a:t>
            </a:r>
            <a:r>
              <a:rPr sz="3000" spc="-15" dirty="0">
                <a:latin typeface="Carlito"/>
                <a:cs typeface="Carlito"/>
              </a:rPr>
              <a:t>broad</a:t>
            </a:r>
            <a:r>
              <a:rPr sz="3000" dirty="0">
                <a:latin typeface="Carlito"/>
                <a:cs typeface="Carlito"/>
              </a:rPr>
              <a:t> </a:t>
            </a:r>
            <a:r>
              <a:rPr sz="3000" spc="-5" dirty="0">
                <a:latin typeface="Carlito"/>
                <a:cs typeface="Carlito"/>
              </a:rPr>
              <a:t>heads:</a:t>
            </a:r>
            <a:endParaRPr lang="en-IN" sz="3000" spc="-5" dirty="0">
              <a:latin typeface="Carlito"/>
              <a:cs typeface="Carlito"/>
            </a:endParaRPr>
          </a:p>
          <a:p>
            <a:pPr marL="527050" indent="-514350">
              <a:lnSpc>
                <a:spcPct val="100000"/>
              </a:lnSpc>
              <a:spcBef>
                <a:spcPts val="735"/>
              </a:spcBef>
              <a:buAutoNum type="arabicPeriod"/>
            </a:pPr>
            <a:r>
              <a:rPr lang="en-IN" sz="3000" spc="-5" dirty="0">
                <a:latin typeface="Carlito"/>
                <a:cs typeface="Carlito"/>
              </a:rPr>
              <a:t>Store Based Retailing</a:t>
            </a:r>
          </a:p>
          <a:p>
            <a:pPr marL="527050" indent="-514350">
              <a:lnSpc>
                <a:spcPct val="100000"/>
              </a:lnSpc>
              <a:spcBef>
                <a:spcPts val="735"/>
              </a:spcBef>
              <a:buAutoNum type="arabicPeriod"/>
            </a:pPr>
            <a:r>
              <a:rPr lang="en-IN" sz="3000" spc="-5" dirty="0">
                <a:latin typeface="Carlito"/>
                <a:cs typeface="Carlito"/>
              </a:rPr>
              <a:t>Non Store based Retailing</a:t>
            </a:r>
            <a:endParaRPr sz="3000" dirty="0">
              <a:latin typeface="Carlito"/>
              <a:cs typeface="Carlito"/>
            </a:endParaRP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FA6A8000-0E31-432E-BA54-14D149333594}"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27</a:t>
            </a:fld>
            <a:endParaRPr lang="en-IN"/>
          </a:p>
        </p:txBody>
      </p:sp>
    </p:spTree>
    <p:extLst>
      <p:ext uri="{BB962C8B-B14F-4D97-AF65-F5344CB8AC3E}">
        <p14:creationId xmlns:p14="http://schemas.microsoft.com/office/powerpoint/2010/main" val="1192622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195833"/>
            <a:ext cx="6296660" cy="513715"/>
          </a:xfrm>
          <a:prstGeom prst="rect">
            <a:avLst/>
          </a:prstGeom>
        </p:spPr>
        <p:txBody>
          <a:bodyPr vert="horz" wrap="square" lIns="0" tIns="12700" rIns="0" bIns="0" rtlCol="0">
            <a:spAutoFit/>
          </a:bodyPr>
          <a:lstStyle/>
          <a:p>
            <a:pPr marL="12700">
              <a:lnSpc>
                <a:spcPct val="100000"/>
              </a:lnSpc>
              <a:spcBef>
                <a:spcPts val="100"/>
              </a:spcBef>
            </a:pPr>
            <a:r>
              <a:rPr sz="3200" spc="-5" dirty="0"/>
              <a:t>Classification </a:t>
            </a:r>
            <a:r>
              <a:rPr sz="3200" dirty="0"/>
              <a:t>of </a:t>
            </a:r>
            <a:r>
              <a:rPr sz="3200" spc="-5" dirty="0"/>
              <a:t>Retail</a:t>
            </a:r>
            <a:r>
              <a:rPr sz="3200" spc="-25" dirty="0"/>
              <a:t> </a:t>
            </a:r>
            <a:r>
              <a:rPr sz="3200" spc="-5" dirty="0"/>
              <a:t>Institutions</a:t>
            </a:r>
            <a:endParaRPr sz="3200" dirty="0"/>
          </a:p>
        </p:txBody>
      </p:sp>
      <p:sp>
        <p:nvSpPr>
          <p:cNvPr id="4" name="object 4"/>
          <p:cNvSpPr txBox="1"/>
          <p:nvPr/>
        </p:nvSpPr>
        <p:spPr>
          <a:xfrm>
            <a:off x="1088237" y="1698498"/>
            <a:ext cx="918210" cy="269240"/>
          </a:xfrm>
          <a:prstGeom prst="rect">
            <a:avLst/>
          </a:prstGeom>
        </p:spPr>
        <p:txBody>
          <a:bodyPr vert="horz" wrap="square" lIns="0" tIns="12065" rIns="0" bIns="0" rtlCol="0">
            <a:spAutoFit/>
          </a:bodyPr>
          <a:lstStyle/>
          <a:p>
            <a:pPr marL="12700">
              <a:lnSpc>
                <a:spcPct val="100000"/>
              </a:lnSpc>
              <a:spcBef>
                <a:spcPts val="95"/>
              </a:spcBef>
            </a:pPr>
            <a:r>
              <a:rPr sz="1600" spc="-10" dirty="0">
                <a:solidFill>
                  <a:srgbClr val="FFFFFF"/>
                </a:solidFill>
                <a:latin typeface="Carlito"/>
                <a:cs typeface="Carlito"/>
              </a:rPr>
              <a:t>Ownership</a:t>
            </a:r>
            <a:endParaRPr sz="1600">
              <a:latin typeface="Carlito"/>
              <a:cs typeface="Carlito"/>
            </a:endParaRPr>
          </a:p>
        </p:txBody>
      </p:sp>
      <p:sp>
        <p:nvSpPr>
          <p:cNvPr id="5" name="object 5"/>
          <p:cNvSpPr/>
          <p:nvPr/>
        </p:nvSpPr>
        <p:spPr>
          <a:xfrm>
            <a:off x="1262507" y="1255050"/>
            <a:ext cx="1905000" cy="676275"/>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1477264" y="1313088"/>
            <a:ext cx="1482725" cy="513080"/>
          </a:xfrm>
          <a:prstGeom prst="rect">
            <a:avLst/>
          </a:prstGeom>
        </p:spPr>
        <p:txBody>
          <a:bodyPr vert="horz" wrap="square" lIns="0" tIns="12065" rIns="0" bIns="0" rtlCol="0">
            <a:spAutoFit/>
          </a:bodyPr>
          <a:lstStyle/>
          <a:p>
            <a:pPr marL="239395" marR="5080" indent="-227329">
              <a:lnSpc>
                <a:spcPct val="100000"/>
              </a:lnSpc>
              <a:spcBef>
                <a:spcPts val="95"/>
              </a:spcBef>
            </a:pPr>
            <a:r>
              <a:rPr sz="1600" spc="-10" dirty="0">
                <a:solidFill>
                  <a:srgbClr val="FFFFFF"/>
                </a:solidFill>
                <a:latin typeface="Carlito"/>
                <a:cs typeface="Carlito"/>
              </a:rPr>
              <a:t>Store-based </a:t>
            </a:r>
            <a:r>
              <a:rPr sz="1600" spc="-15" dirty="0">
                <a:solidFill>
                  <a:srgbClr val="FFFFFF"/>
                </a:solidFill>
                <a:latin typeface="Carlito"/>
                <a:cs typeface="Carlito"/>
              </a:rPr>
              <a:t>retail  strategy</a:t>
            </a:r>
            <a:r>
              <a:rPr sz="1600" spc="-30" dirty="0">
                <a:solidFill>
                  <a:srgbClr val="FFFFFF"/>
                </a:solidFill>
                <a:latin typeface="Carlito"/>
                <a:cs typeface="Carlito"/>
              </a:rPr>
              <a:t> </a:t>
            </a:r>
            <a:r>
              <a:rPr sz="1600" spc="-5" dirty="0">
                <a:solidFill>
                  <a:srgbClr val="FFFFFF"/>
                </a:solidFill>
                <a:latin typeface="Carlito"/>
                <a:cs typeface="Carlito"/>
              </a:rPr>
              <a:t>mix</a:t>
            </a:r>
            <a:endParaRPr sz="1600" dirty="0">
              <a:latin typeface="Carlito"/>
              <a:cs typeface="Carlito"/>
            </a:endParaRPr>
          </a:p>
        </p:txBody>
      </p:sp>
      <p:sp>
        <p:nvSpPr>
          <p:cNvPr id="7" name="object 7"/>
          <p:cNvSpPr/>
          <p:nvPr/>
        </p:nvSpPr>
        <p:spPr>
          <a:xfrm>
            <a:off x="6762750" y="1219200"/>
            <a:ext cx="1905000" cy="1162050"/>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6971156" y="1265936"/>
            <a:ext cx="1497965" cy="1000760"/>
          </a:xfrm>
          <a:prstGeom prst="rect">
            <a:avLst/>
          </a:prstGeom>
        </p:spPr>
        <p:txBody>
          <a:bodyPr vert="horz" wrap="square" lIns="0" tIns="12065" rIns="0" bIns="0" rtlCol="0">
            <a:spAutoFit/>
          </a:bodyPr>
          <a:lstStyle/>
          <a:p>
            <a:pPr marL="12700" marR="5080" indent="2540" algn="ctr">
              <a:lnSpc>
                <a:spcPct val="100000"/>
              </a:lnSpc>
              <a:spcBef>
                <a:spcPts val="95"/>
              </a:spcBef>
            </a:pPr>
            <a:r>
              <a:rPr sz="1600" spc="-10" dirty="0">
                <a:solidFill>
                  <a:srgbClr val="FFFFFF"/>
                </a:solidFill>
                <a:latin typeface="Carlito"/>
                <a:cs typeface="Carlito"/>
              </a:rPr>
              <a:t>Nonstore-based  </a:t>
            </a:r>
            <a:r>
              <a:rPr sz="1600" spc="-15" dirty="0">
                <a:solidFill>
                  <a:srgbClr val="FFFFFF"/>
                </a:solidFill>
                <a:latin typeface="Carlito"/>
                <a:cs typeface="Carlito"/>
              </a:rPr>
              <a:t>retail strategy</a:t>
            </a:r>
            <a:r>
              <a:rPr sz="1600" spc="-45" dirty="0">
                <a:solidFill>
                  <a:srgbClr val="FFFFFF"/>
                </a:solidFill>
                <a:latin typeface="Carlito"/>
                <a:cs typeface="Carlito"/>
              </a:rPr>
              <a:t> </a:t>
            </a:r>
            <a:r>
              <a:rPr sz="1600" spc="-5" dirty="0">
                <a:solidFill>
                  <a:srgbClr val="FFFFFF"/>
                </a:solidFill>
                <a:latin typeface="Carlito"/>
                <a:cs typeface="Carlito"/>
              </a:rPr>
              <a:t>mix  &amp; </a:t>
            </a:r>
            <a:r>
              <a:rPr sz="1600" spc="-10" dirty="0">
                <a:solidFill>
                  <a:srgbClr val="FFFFFF"/>
                </a:solidFill>
                <a:latin typeface="Carlito"/>
                <a:cs typeface="Carlito"/>
              </a:rPr>
              <a:t>nontraditional  retailing</a:t>
            </a:r>
            <a:endParaRPr sz="1600">
              <a:latin typeface="Carlito"/>
              <a:cs typeface="Carlito"/>
            </a:endParaRPr>
          </a:p>
        </p:txBody>
      </p:sp>
      <p:sp>
        <p:nvSpPr>
          <p:cNvPr id="12" name="object 12"/>
          <p:cNvSpPr/>
          <p:nvPr/>
        </p:nvSpPr>
        <p:spPr>
          <a:xfrm>
            <a:off x="681482" y="2474250"/>
            <a:ext cx="3143250" cy="3581400"/>
          </a:xfrm>
          <a:prstGeom prst="rect">
            <a:avLst/>
          </a:prstGeom>
          <a:blipFill>
            <a:blip r:embed="rId5" cstate="print"/>
            <a:stretch>
              <a:fillRect/>
            </a:stretch>
          </a:blipFill>
        </p:spPr>
        <p:txBody>
          <a:bodyPr wrap="square" lIns="0" tIns="0" rIns="0" bIns="0" rtlCol="0"/>
          <a:lstStyle/>
          <a:p>
            <a:endParaRPr/>
          </a:p>
        </p:txBody>
      </p:sp>
      <p:sp>
        <p:nvSpPr>
          <p:cNvPr id="13" name="object 13"/>
          <p:cNvSpPr txBox="1"/>
          <p:nvPr/>
        </p:nvSpPr>
        <p:spPr>
          <a:xfrm>
            <a:off x="953642" y="2518954"/>
            <a:ext cx="2569845" cy="2979662"/>
          </a:xfrm>
          <a:prstGeom prst="rect">
            <a:avLst/>
          </a:prstGeom>
        </p:spPr>
        <p:txBody>
          <a:bodyPr vert="horz" wrap="square" lIns="0" tIns="12065" rIns="0" bIns="0" rtlCol="0">
            <a:spAutoFit/>
          </a:bodyPr>
          <a:lstStyle/>
          <a:p>
            <a:pPr marL="187960" indent="-175260">
              <a:lnSpc>
                <a:spcPct val="100000"/>
              </a:lnSpc>
              <a:spcBef>
                <a:spcPts val="95"/>
              </a:spcBef>
              <a:buFont typeface="Arial"/>
              <a:buChar char="•"/>
              <a:tabLst>
                <a:tab pos="187960" algn="l"/>
              </a:tabLst>
            </a:pPr>
            <a:r>
              <a:rPr lang="en-IN" sz="1600" spc="-10" dirty="0">
                <a:solidFill>
                  <a:srgbClr val="FFFFFF"/>
                </a:solidFill>
                <a:latin typeface="Carlito"/>
                <a:cs typeface="Carlito"/>
              </a:rPr>
              <a:t>Mom &amp; Pop Stores</a:t>
            </a:r>
          </a:p>
          <a:p>
            <a:pPr marL="187960" indent="-175260">
              <a:lnSpc>
                <a:spcPct val="100000"/>
              </a:lnSpc>
              <a:spcBef>
                <a:spcPts val="95"/>
              </a:spcBef>
              <a:buFont typeface="Arial"/>
              <a:buChar char="•"/>
              <a:tabLst>
                <a:tab pos="187960" algn="l"/>
              </a:tabLst>
            </a:pPr>
            <a:r>
              <a:rPr sz="1600" spc="-10" dirty="0">
                <a:solidFill>
                  <a:srgbClr val="FFFFFF"/>
                </a:solidFill>
                <a:latin typeface="Carlito"/>
                <a:cs typeface="Carlito"/>
              </a:rPr>
              <a:t>Convenience</a:t>
            </a:r>
            <a:r>
              <a:rPr sz="1600" dirty="0">
                <a:solidFill>
                  <a:srgbClr val="FFFFFF"/>
                </a:solidFill>
                <a:latin typeface="Carlito"/>
                <a:cs typeface="Carlito"/>
              </a:rPr>
              <a:t> </a:t>
            </a:r>
            <a:r>
              <a:rPr sz="1600" spc="-15" dirty="0">
                <a:solidFill>
                  <a:srgbClr val="FFFFFF"/>
                </a:solidFill>
                <a:latin typeface="Carlito"/>
                <a:cs typeface="Carlito"/>
              </a:rPr>
              <a:t>store</a:t>
            </a:r>
            <a:endParaRPr sz="1600" dirty="0">
              <a:latin typeface="Carlito"/>
              <a:cs typeface="Carlito"/>
            </a:endParaRPr>
          </a:p>
          <a:p>
            <a:pPr marL="187960" indent="-175260">
              <a:lnSpc>
                <a:spcPct val="100000"/>
              </a:lnSpc>
              <a:buFont typeface="Arial"/>
              <a:buChar char="•"/>
              <a:tabLst>
                <a:tab pos="187960" algn="l"/>
              </a:tabLst>
            </a:pPr>
            <a:r>
              <a:rPr lang="en-IN" sz="1600" spc="-10" dirty="0">
                <a:solidFill>
                  <a:srgbClr val="FFFFFF"/>
                </a:solidFill>
                <a:latin typeface="Carlito"/>
                <a:cs typeface="Carlito"/>
              </a:rPr>
              <a:t>S</a:t>
            </a:r>
            <a:r>
              <a:rPr sz="1600" spc="-15" dirty="0" err="1">
                <a:solidFill>
                  <a:srgbClr val="FFFFFF"/>
                </a:solidFill>
                <a:latin typeface="Carlito"/>
                <a:cs typeface="Carlito"/>
              </a:rPr>
              <a:t>upermarket</a:t>
            </a:r>
            <a:endParaRPr sz="1600" dirty="0">
              <a:latin typeface="Carlito"/>
              <a:cs typeface="Carlito"/>
            </a:endParaRPr>
          </a:p>
          <a:p>
            <a:pPr marL="187960" indent="-175260">
              <a:lnSpc>
                <a:spcPct val="100000"/>
              </a:lnSpc>
              <a:buFont typeface="Arial"/>
              <a:buChar char="•"/>
              <a:tabLst>
                <a:tab pos="187960" algn="l"/>
              </a:tabLst>
            </a:pPr>
            <a:r>
              <a:rPr sz="1600" spc="-20" dirty="0">
                <a:solidFill>
                  <a:srgbClr val="FFFFFF"/>
                </a:solidFill>
                <a:latin typeface="Carlito"/>
                <a:cs typeface="Carlito"/>
              </a:rPr>
              <a:t>Box </a:t>
            </a:r>
            <a:r>
              <a:rPr sz="1600" spc="-10" dirty="0">
                <a:solidFill>
                  <a:srgbClr val="FFFFFF"/>
                </a:solidFill>
                <a:latin typeface="Carlito"/>
                <a:cs typeface="Carlito"/>
              </a:rPr>
              <a:t>(limited </a:t>
            </a:r>
            <a:r>
              <a:rPr sz="1600" spc="-5" dirty="0">
                <a:solidFill>
                  <a:srgbClr val="FFFFFF"/>
                </a:solidFill>
                <a:latin typeface="Carlito"/>
                <a:cs typeface="Carlito"/>
              </a:rPr>
              <a:t>line)</a:t>
            </a:r>
            <a:r>
              <a:rPr sz="1600" spc="-10" dirty="0">
                <a:solidFill>
                  <a:srgbClr val="FFFFFF"/>
                </a:solidFill>
                <a:latin typeface="Carlito"/>
                <a:cs typeface="Carlito"/>
              </a:rPr>
              <a:t> </a:t>
            </a:r>
            <a:r>
              <a:rPr sz="1600" spc="-15" dirty="0">
                <a:solidFill>
                  <a:srgbClr val="FFFFFF"/>
                </a:solidFill>
                <a:latin typeface="Carlito"/>
                <a:cs typeface="Carlito"/>
              </a:rPr>
              <a:t>store</a:t>
            </a:r>
            <a:endParaRPr lang="en-IN" sz="1600" spc="-15" dirty="0">
              <a:solidFill>
                <a:srgbClr val="FFFFFF"/>
              </a:solidFill>
              <a:latin typeface="Carlito"/>
              <a:cs typeface="Carlito"/>
            </a:endParaRPr>
          </a:p>
          <a:p>
            <a:pPr marL="187960" indent="-175260">
              <a:lnSpc>
                <a:spcPct val="100000"/>
              </a:lnSpc>
              <a:buFont typeface="Arial"/>
              <a:buChar char="•"/>
              <a:tabLst>
                <a:tab pos="187960" algn="l"/>
              </a:tabLst>
            </a:pPr>
            <a:r>
              <a:rPr lang="en-IN" sz="1600" spc="-15" dirty="0">
                <a:solidFill>
                  <a:srgbClr val="FFFFFF"/>
                </a:solidFill>
                <a:latin typeface="Carlito"/>
                <a:cs typeface="Carlito"/>
              </a:rPr>
              <a:t>Departmental Stores</a:t>
            </a:r>
            <a:endParaRPr sz="1600" dirty="0">
              <a:latin typeface="Carlito"/>
              <a:cs typeface="Carlito"/>
            </a:endParaRPr>
          </a:p>
          <a:p>
            <a:pPr marL="187960" indent="-175260">
              <a:lnSpc>
                <a:spcPct val="100000"/>
              </a:lnSpc>
              <a:buFont typeface="Arial"/>
              <a:buChar char="•"/>
              <a:tabLst>
                <a:tab pos="187960" algn="l"/>
              </a:tabLst>
            </a:pPr>
            <a:r>
              <a:rPr sz="1600" spc="-15" dirty="0">
                <a:solidFill>
                  <a:srgbClr val="FFFFFF"/>
                </a:solidFill>
                <a:latin typeface="Carlito"/>
                <a:cs typeface="Carlito"/>
              </a:rPr>
              <a:t>Warehouse</a:t>
            </a:r>
            <a:r>
              <a:rPr sz="1600" spc="25" dirty="0">
                <a:solidFill>
                  <a:srgbClr val="FFFFFF"/>
                </a:solidFill>
                <a:latin typeface="Carlito"/>
                <a:cs typeface="Carlito"/>
              </a:rPr>
              <a:t> </a:t>
            </a:r>
            <a:r>
              <a:rPr sz="1600" spc="-15" dirty="0">
                <a:solidFill>
                  <a:srgbClr val="FFFFFF"/>
                </a:solidFill>
                <a:latin typeface="Carlito"/>
                <a:cs typeface="Carlito"/>
              </a:rPr>
              <a:t>store</a:t>
            </a:r>
            <a:endParaRPr sz="1600" dirty="0">
              <a:latin typeface="Carlito"/>
              <a:cs typeface="Carlito"/>
            </a:endParaRPr>
          </a:p>
          <a:p>
            <a:pPr marL="187960" indent="-175260">
              <a:lnSpc>
                <a:spcPct val="100000"/>
              </a:lnSpc>
              <a:buFont typeface="Arial"/>
              <a:buChar char="•"/>
              <a:tabLst>
                <a:tab pos="187960" algn="l"/>
              </a:tabLst>
            </a:pPr>
            <a:r>
              <a:rPr sz="1600" spc="-5" dirty="0">
                <a:solidFill>
                  <a:srgbClr val="FFFFFF"/>
                </a:solidFill>
                <a:latin typeface="Carlito"/>
                <a:cs typeface="Carlito"/>
              </a:rPr>
              <a:t>Specialty</a:t>
            </a:r>
            <a:r>
              <a:rPr sz="1600" spc="-25" dirty="0">
                <a:solidFill>
                  <a:srgbClr val="FFFFFF"/>
                </a:solidFill>
                <a:latin typeface="Carlito"/>
                <a:cs typeface="Carlito"/>
              </a:rPr>
              <a:t> </a:t>
            </a:r>
            <a:r>
              <a:rPr sz="1600" spc="-15" dirty="0">
                <a:solidFill>
                  <a:srgbClr val="FFFFFF"/>
                </a:solidFill>
                <a:latin typeface="Carlito"/>
                <a:cs typeface="Carlito"/>
              </a:rPr>
              <a:t>store</a:t>
            </a:r>
            <a:endParaRPr sz="1600" dirty="0">
              <a:latin typeface="Carlito"/>
              <a:cs typeface="Carlito"/>
            </a:endParaRPr>
          </a:p>
          <a:p>
            <a:pPr marL="187960" indent="-175260">
              <a:lnSpc>
                <a:spcPct val="100000"/>
              </a:lnSpc>
              <a:buFont typeface="Arial"/>
              <a:buChar char="•"/>
              <a:tabLst>
                <a:tab pos="187960" algn="l"/>
              </a:tabLst>
            </a:pPr>
            <a:r>
              <a:rPr sz="1600" spc="-5" dirty="0">
                <a:solidFill>
                  <a:srgbClr val="FFFFFF"/>
                </a:solidFill>
                <a:latin typeface="Carlito"/>
                <a:cs typeface="Carlito"/>
              </a:rPr>
              <a:t>Off-price</a:t>
            </a:r>
            <a:r>
              <a:rPr sz="1600" spc="-25" dirty="0">
                <a:solidFill>
                  <a:srgbClr val="FFFFFF"/>
                </a:solidFill>
                <a:latin typeface="Carlito"/>
                <a:cs typeface="Carlito"/>
              </a:rPr>
              <a:t> </a:t>
            </a:r>
            <a:r>
              <a:rPr lang="en-IN" sz="1600" spc="-25" dirty="0">
                <a:solidFill>
                  <a:srgbClr val="FFFFFF"/>
                </a:solidFill>
                <a:latin typeface="Carlito"/>
                <a:cs typeface="Carlito"/>
              </a:rPr>
              <a:t>Discount Stores</a:t>
            </a:r>
            <a:endParaRPr sz="1600" dirty="0">
              <a:latin typeface="Carlito"/>
              <a:cs typeface="Carlito"/>
            </a:endParaRPr>
          </a:p>
          <a:p>
            <a:pPr marL="187960" indent="-175260">
              <a:lnSpc>
                <a:spcPct val="100000"/>
              </a:lnSpc>
              <a:spcBef>
                <a:spcPts val="5"/>
              </a:spcBef>
              <a:buFont typeface="Arial"/>
              <a:buChar char="•"/>
              <a:tabLst>
                <a:tab pos="187960" algn="l"/>
              </a:tabLst>
            </a:pPr>
            <a:r>
              <a:rPr sz="1600" spc="-15" dirty="0">
                <a:solidFill>
                  <a:srgbClr val="FFFFFF"/>
                </a:solidFill>
                <a:latin typeface="Carlito"/>
                <a:cs typeface="Carlito"/>
              </a:rPr>
              <a:t>Factory</a:t>
            </a:r>
            <a:r>
              <a:rPr sz="1600" dirty="0">
                <a:solidFill>
                  <a:srgbClr val="FFFFFF"/>
                </a:solidFill>
                <a:latin typeface="Carlito"/>
                <a:cs typeface="Carlito"/>
              </a:rPr>
              <a:t> </a:t>
            </a:r>
            <a:r>
              <a:rPr sz="1600" spc="-10" dirty="0">
                <a:solidFill>
                  <a:srgbClr val="FFFFFF"/>
                </a:solidFill>
                <a:latin typeface="Carlito"/>
                <a:cs typeface="Carlito"/>
              </a:rPr>
              <a:t>outlet</a:t>
            </a:r>
            <a:r>
              <a:rPr lang="en-IN" sz="1600" spc="-10" dirty="0">
                <a:solidFill>
                  <a:srgbClr val="FFFFFF"/>
                </a:solidFill>
                <a:latin typeface="Carlito"/>
                <a:cs typeface="Carlito"/>
              </a:rPr>
              <a:t>s</a:t>
            </a:r>
            <a:endParaRPr sz="1600" dirty="0">
              <a:latin typeface="Carlito"/>
              <a:cs typeface="Carlito"/>
            </a:endParaRPr>
          </a:p>
          <a:p>
            <a:pPr marL="187960" indent="-175260">
              <a:lnSpc>
                <a:spcPct val="100000"/>
              </a:lnSpc>
              <a:buFont typeface="Arial"/>
              <a:buChar char="•"/>
              <a:tabLst>
                <a:tab pos="187960" algn="l"/>
              </a:tabLst>
            </a:pPr>
            <a:r>
              <a:rPr sz="1600" spc="-10" dirty="0">
                <a:solidFill>
                  <a:srgbClr val="FFFFFF"/>
                </a:solidFill>
                <a:latin typeface="Carlito"/>
                <a:cs typeface="Carlito"/>
              </a:rPr>
              <a:t>Membership </a:t>
            </a:r>
            <a:r>
              <a:rPr sz="1600" spc="-5" dirty="0">
                <a:solidFill>
                  <a:srgbClr val="FFFFFF"/>
                </a:solidFill>
                <a:latin typeface="Carlito"/>
                <a:cs typeface="Carlito"/>
              </a:rPr>
              <a:t>club</a:t>
            </a:r>
            <a:endParaRPr sz="1600" dirty="0">
              <a:latin typeface="Carlito"/>
              <a:cs typeface="Carlito"/>
            </a:endParaRPr>
          </a:p>
          <a:p>
            <a:pPr marL="187960" indent="-175260">
              <a:lnSpc>
                <a:spcPct val="100000"/>
              </a:lnSpc>
              <a:buFont typeface="Arial"/>
              <a:buChar char="•"/>
              <a:tabLst>
                <a:tab pos="187960" algn="l"/>
              </a:tabLst>
            </a:pPr>
            <a:r>
              <a:rPr sz="1600" spc="-10" dirty="0">
                <a:solidFill>
                  <a:srgbClr val="FFFFFF"/>
                </a:solidFill>
                <a:latin typeface="Carlito"/>
                <a:cs typeface="Carlito"/>
              </a:rPr>
              <a:t>Flea (louse)</a:t>
            </a:r>
            <a:r>
              <a:rPr sz="1600" spc="5" dirty="0">
                <a:solidFill>
                  <a:srgbClr val="FFFFFF"/>
                </a:solidFill>
                <a:latin typeface="Carlito"/>
                <a:cs typeface="Carlito"/>
              </a:rPr>
              <a:t> </a:t>
            </a:r>
            <a:r>
              <a:rPr sz="1600" spc="-15" dirty="0">
                <a:solidFill>
                  <a:srgbClr val="FFFFFF"/>
                </a:solidFill>
                <a:latin typeface="Carlito"/>
                <a:cs typeface="Carlito"/>
              </a:rPr>
              <a:t>market</a:t>
            </a:r>
            <a:endParaRPr lang="en-IN" sz="1600" spc="-15" dirty="0">
              <a:solidFill>
                <a:srgbClr val="FFFFFF"/>
              </a:solidFill>
              <a:latin typeface="Carlito"/>
              <a:cs typeface="Carlito"/>
            </a:endParaRPr>
          </a:p>
          <a:p>
            <a:pPr marL="187960" indent="-175260">
              <a:lnSpc>
                <a:spcPct val="100000"/>
              </a:lnSpc>
              <a:buFont typeface="Arial"/>
              <a:buChar char="•"/>
              <a:tabLst>
                <a:tab pos="187960" algn="l"/>
              </a:tabLst>
            </a:pPr>
            <a:endParaRPr sz="1600" dirty="0">
              <a:latin typeface="Carlito"/>
              <a:cs typeface="Carlito"/>
            </a:endParaRPr>
          </a:p>
        </p:txBody>
      </p:sp>
      <p:sp>
        <p:nvSpPr>
          <p:cNvPr id="14" name="object 14"/>
          <p:cNvSpPr/>
          <p:nvPr/>
        </p:nvSpPr>
        <p:spPr>
          <a:xfrm>
            <a:off x="2215515" y="1855760"/>
            <a:ext cx="103505" cy="643255"/>
          </a:xfrm>
          <a:custGeom>
            <a:avLst/>
            <a:gdLst/>
            <a:ahLst/>
            <a:cxnLst/>
            <a:rect l="l" t="t" r="r" b="b"/>
            <a:pathLst>
              <a:path w="103504" h="643255">
                <a:moveTo>
                  <a:pt x="6984" y="546862"/>
                </a:moveTo>
                <a:lnTo>
                  <a:pt x="4063" y="548639"/>
                </a:lnTo>
                <a:lnTo>
                  <a:pt x="1015" y="550417"/>
                </a:lnTo>
                <a:lnTo>
                  <a:pt x="0" y="554227"/>
                </a:lnTo>
                <a:lnTo>
                  <a:pt x="1650" y="557276"/>
                </a:lnTo>
                <a:lnTo>
                  <a:pt x="51434" y="643001"/>
                </a:lnTo>
                <a:lnTo>
                  <a:pt x="58814" y="630427"/>
                </a:lnTo>
                <a:lnTo>
                  <a:pt x="45084" y="630427"/>
                </a:lnTo>
                <a:lnTo>
                  <a:pt x="45141" y="606959"/>
                </a:lnTo>
                <a:lnTo>
                  <a:pt x="10921" y="547877"/>
                </a:lnTo>
                <a:lnTo>
                  <a:pt x="6984" y="546862"/>
                </a:lnTo>
                <a:close/>
              </a:path>
              <a:path w="103504" h="643255">
                <a:moveTo>
                  <a:pt x="45141" y="606959"/>
                </a:moveTo>
                <a:lnTo>
                  <a:pt x="45084" y="630427"/>
                </a:lnTo>
                <a:lnTo>
                  <a:pt x="57784" y="630427"/>
                </a:lnTo>
                <a:lnTo>
                  <a:pt x="57792" y="627252"/>
                </a:lnTo>
                <a:lnTo>
                  <a:pt x="45974" y="627252"/>
                </a:lnTo>
                <a:lnTo>
                  <a:pt x="51469" y="617884"/>
                </a:lnTo>
                <a:lnTo>
                  <a:pt x="45141" y="606959"/>
                </a:lnTo>
                <a:close/>
              </a:path>
              <a:path w="103504" h="643255">
                <a:moveTo>
                  <a:pt x="96265" y="547115"/>
                </a:moveTo>
                <a:lnTo>
                  <a:pt x="92328" y="548131"/>
                </a:lnTo>
                <a:lnTo>
                  <a:pt x="90677" y="551052"/>
                </a:lnTo>
                <a:lnTo>
                  <a:pt x="57879" y="606959"/>
                </a:lnTo>
                <a:lnTo>
                  <a:pt x="57784" y="630427"/>
                </a:lnTo>
                <a:lnTo>
                  <a:pt x="58814" y="630427"/>
                </a:lnTo>
                <a:lnTo>
                  <a:pt x="103377" y="554481"/>
                </a:lnTo>
                <a:lnTo>
                  <a:pt x="102362" y="550672"/>
                </a:lnTo>
                <a:lnTo>
                  <a:pt x="96265" y="547115"/>
                </a:lnTo>
                <a:close/>
              </a:path>
              <a:path w="103504" h="643255">
                <a:moveTo>
                  <a:pt x="51469" y="617884"/>
                </a:moveTo>
                <a:lnTo>
                  <a:pt x="45974" y="627252"/>
                </a:lnTo>
                <a:lnTo>
                  <a:pt x="56895" y="627252"/>
                </a:lnTo>
                <a:lnTo>
                  <a:pt x="51469" y="617884"/>
                </a:lnTo>
                <a:close/>
              </a:path>
              <a:path w="103504" h="643255">
                <a:moveTo>
                  <a:pt x="57841" y="607024"/>
                </a:moveTo>
                <a:lnTo>
                  <a:pt x="51469" y="617884"/>
                </a:lnTo>
                <a:lnTo>
                  <a:pt x="56895" y="627252"/>
                </a:lnTo>
                <a:lnTo>
                  <a:pt x="57792" y="627252"/>
                </a:lnTo>
                <a:lnTo>
                  <a:pt x="57841" y="607024"/>
                </a:lnTo>
                <a:close/>
              </a:path>
              <a:path w="103504" h="643255">
                <a:moveTo>
                  <a:pt x="59308" y="0"/>
                </a:moveTo>
                <a:lnTo>
                  <a:pt x="46608" y="0"/>
                </a:lnTo>
                <a:lnTo>
                  <a:pt x="45287" y="546862"/>
                </a:lnTo>
                <a:lnTo>
                  <a:pt x="45179" y="607024"/>
                </a:lnTo>
                <a:lnTo>
                  <a:pt x="51469" y="617884"/>
                </a:lnTo>
                <a:lnTo>
                  <a:pt x="57841" y="607024"/>
                </a:lnTo>
                <a:lnTo>
                  <a:pt x="59308" y="0"/>
                </a:lnTo>
                <a:close/>
              </a:path>
            </a:pathLst>
          </a:custGeom>
          <a:solidFill>
            <a:srgbClr val="497DBA"/>
          </a:solidFill>
        </p:spPr>
        <p:txBody>
          <a:bodyPr wrap="square" lIns="0" tIns="0" rIns="0" bIns="0" rtlCol="0"/>
          <a:lstStyle/>
          <a:p>
            <a:endParaRPr/>
          </a:p>
        </p:txBody>
      </p:sp>
      <p:sp>
        <p:nvSpPr>
          <p:cNvPr id="15" name="object 15"/>
          <p:cNvSpPr/>
          <p:nvPr/>
        </p:nvSpPr>
        <p:spPr>
          <a:xfrm>
            <a:off x="6315075" y="2771775"/>
            <a:ext cx="2714625" cy="2878533"/>
          </a:xfrm>
          <a:prstGeom prst="rect">
            <a:avLst/>
          </a:prstGeom>
          <a:blipFill>
            <a:blip r:embed="rId6" cstate="print"/>
            <a:stretch>
              <a:fillRect/>
            </a:stretch>
          </a:blipFill>
        </p:spPr>
        <p:txBody>
          <a:bodyPr wrap="square" lIns="0" tIns="0" rIns="0" bIns="0" rtlCol="0"/>
          <a:lstStyle/>
          <a:p>
            <a:endParaRPr/>
          </a:p>
        </p:txBody>
      </p:sp>
      <p:sp>
        <p:nvSpPr>
          <p:cNvPr id="16" name="object 16"/>
          <p:cNvSpPr txBox="1"/>
          <p:nvPr/>
        </p:nvSpPr>
        <p:spPr>
          <a:xfrm>
            <a:off x="6493509" y="2845054"/>
            <a:ext cx="2254885" cy="2228174"/>
          </a:xfrm>
          <a:prstGeom prst="rect">
            <a:avLst/>
          </a:prstGeom>
        </p:spPr>
        <p:txBody>
          <a:bodyPr vert="horz" wrap="square" lIns="0" tIns="12065" rIns="0" bIns="0" rtlCol="0">
            <a:spAutoFit/>
          </a:bodyPr>
          <a:lstStyle/>
          <a:p>
            <a:pPr marL="187960" indent="-175260">
              <a:lnSpc>
                <a:spcPct val="100000"/>
              </a:lnSpc>
              <a:spcBef>
                <a:spcPts val="95"/>
              </a:spcBef>
              <a:buFont typeface="Arial"/>
              <a:buChar char="•"/>
              <a:tabLst>
                <a:tab pos="187960" algn="l"/>
              </a:tabLst>
            </a:pPr>
            <a:r>
              <a:rPr sz="1600" spc="-10" dirty="0">
                <a:solidFill>
                  <a:srgbClr val="FFFFFF"/>
                </a:solidFill>
                <a:latin typeface="Carlito"/>
                <a:cs typeface="Carlito"/>
              </a:rPr>
              <a:t>Direct</a:t>
            </a:r>
            <a:r>
              <a:rPr sz="1600" spc="5" dirty="0">
                <a:solidFill>
                  <a:srgbClr val="FFFFFF"/>
                </a:solidFill>
                <a:latin typeface="Carlito"/>
                <a:cs typeface="Carlito"/>
              </a:rPr>
              <a:t> </a:t>
            </a:r>
            <a:r>
              <a:rPr sz="1600" spc="-15" dirty="0">
                <a:solidFill>
                  <a:srgbClr val="FFFFFF"/>
                </a:solidFill>
                <a:latin typeface="Carlito"/>
                <a:cs typeface="Carlito"/>
              </a:rPr>
              <a:t>marketing</a:t>
            </a:r>
            <a:endParaRPr sz="1600" dirty="0">
              <a:latin typeface="Carlito"/>
              <a:cs typeface="Carlito"/>
            </a:endParaRPr>
          </a:p>
          <a:p>
            <a:pPr marL="187960" indent="-175260">
              <a:lnSpc>
                <a:spcPct val="100000"/>
              </a:lnSpc>
              <a:buFont typeface="Arial"/>
              <a:buChar char="•"/>
              <a:tabLst>
                <a:tab pos="187960" algn="l"/>
              </a:tabLst>
            </a:pPr>
            <a:r>
              <a:rPr sz="1600" spc="-10" dirty="0">
                <a:solidFill>
                  <a:srgbClr val="FFFFFF"/>
                </a:solidFill>
                <a:latin typeface="Carlito"/>
                <a:cs typeface="Carlito"/>
              </a:rPr>
              <a:t>Direct</a:t>
            </a:r>
            <a:r>
              <a:rPr sz="1600" spc="5" dirty="0">
                <a:solidFill>
                  <a:srgbClr val="FFFFFF"/>
                </a:solidFill>
                <a:latin typeface="Carlito"/>
                <a:cs typeface="Carlito"/>
              </a:rPr>
              <a:t> </a:t>
            </a:r>
            <a:r>
              <a:rPr sz="1600" spc="-5" dirty="0">
                <a:solidFill>
                  <a:srgbClr val="FFFFFF"/>
                </a:solidFill>
                <a:latin typeface="Carlito"/>
                <a:cs typeface="Carlito"/>
              </a:rPr>
              <a:t>selling</a:t>
            </a:r>
            <a:endParaRPr sz="1600" dirty="0">
              <a:latin typeface="Carlito"/>
              <a:cs typeface="Carlito"/>
            </a:endParaRPr>
          </a:p>
          <a:p>
            <a:pPr marL="187960" indent="-175260">
              <a:lnSpc>
                <a:spcPct val="100000"/>
              </a:lnSpc>
              <a:buFont typeface="Arial"/>
              <a:buChar char="•"/>
              <a:tabLst>
                <a:tab pos="187960" algn="l"/>
              </a:tabLst>
            </a:pPr>
            <a:r>
              <a:rPr sz="1600" spc="-15" dirty="0">
                <a:solidFill>
                  <a:srgbClr val="FFFFFF"/>
                </a:solidFill>
                <a:latin typeface="Carlito"/>
                <a:cs typeface="Carlito"/>
              </a:rPr>
              <a:t>Vending </a:t>
            </a:r>
            <a:r>
              <a:rPr sz="1600" spc="-5" dirty="0">
                <a:solidFill>
                  <a:srgbClr val="FFFFFF"/>
                </a:solidFill>
                <a:latin typeface="Carlito"/>
                <a:cs typeface="Carlito"/>
              </a:rPr>
              <a:t>machine</a:t>
            </a:r>
            <a:endParaRPr sz="1600" dirty="0">
              <a:latin typeface="Carlito"/>
              <a:cs typeface="Carlito"/>
            </a:endParaRPr>
          </a:p>
          <a:p>
            <a:pPr marL="187960" indent="-175260">
              <a:lnSpc>
                <a:spcPct val="100000"/>
              </a:lnSpc>
              <a:buFont typeface="Arial"/>
              <a:buChar char="•"/>
              <a:tabLst>
                <a:tab pos="187960" algn="l"/>
              </a:tabLst>
            </a:pPr>
            <a:r>
              <a:rPr sz="1600" spc="-25" dirty="0">
                <a:solidFill>
                  <a:srgbClr val="FFFFFF"/>
                </a:solidFill>
                <a:latin typeface="Carlito"/>
                <a:cs typeface="Carlito"/>
              </a:rPr>
              <a:t>World </a:t>
            </a:r>
            <a:r>
              <a:rPr sz="1600" spc="-5" dirty="0">
                <a:solidFill>
                  <a:srgbClr val="FFFFFF"/>
                </a:solidFill>
                <a:latin typeface="Carlito"/>
                <a:cs typeface="Carlito"/>
              </a:rPr>
              <a:t>wide </a:t>
            </a:r>
            <a:r>
              <a:rPr sz="1600" spc="-10" dirty="0">
                <a:solidFill>
                  <a:srgbClr val="FFFFFF"/>
                </a:solidFill>
                <a:latin typeface="Carlito"/>
                <a:cs typeface="Carlito"/>
              </a:rPr>
              <a:t>web</a:t>
            </a:r>
            <a:r>
              <a:rPr sz="1600" spc="10" dirty="0">
                <a:solidFill>
                  <a:srgbClr val="FFFFFF"/>
                </a:solidFill>
                <a:latin typeface="Carlito"/>
                <a:cs typeface="Carlito"/>
              </a:rPr>
              <a:t> </a:t>
            </a:r>
            <a:r>
              <a:rPr sz="1600" spc="-10" dirty="0">
                <a:solidFill>
                  <a:srgbClr val="FFFFFF"/>
                </a:solidFill>
                <a:latin typeface="Carlito"/>
                <a:cs typeface="Carlito"/>
              </a:rPr>
              <a:t>(WWW)</a:t>
            </a:r>
            <a:endParaRPr lang="en-IN" sz="1600" spc="-10" dirty="0">
              <a:solidFill>
                <a:srgbClr val="FFFFFF"/>
              </a:solidFill>
              <a:latin typeface="Carlito"/>
              <a:cs typeface="Carlito"/>
            </a:endParaRPr>
          </a:p>
          <a:p>
            <a:pPr marL="187960" indent="-175260">
              <a:lnSpc>
                <a:spcPct val="100000"/>
              </a:lnSpc>
              <a:buFont typeface="Arial"/>
              <a:buChar char="•"/>
              <a:tabLst>
                <a:tab pos="187960" algn="l"/>
              </a:tabLst>
            </a:pPr>
            <a:r>
              <a:rPr lang="en-IN" sz="1600" spc="-10" dirty="0">
                <a:solidFill>
                  <a:srgbClr val="FFFFFF"/>
                </a:solidFill>
                <a:latin typeface="Carlito"/>
                <a:cs typeface="Carlito"/>
              </a:rPr>
              <a:t>Kiosks</a:t>
            </a:r>
          </a:p>
          <a:p>
            <a:pPr marL="187960" indent="-175260">
              <a:lnSpc>
                <a:spcPct val="100000"/>
              </a:lnSpc>
              <a:buFont typeface="Arial"/>
              <a:buChar char="•"/>
              <a:tabLst>
                <a:tab pos="187960" algn="l"/>
              </a:tabLst>
            </a:pPr>
            <a:r>
              <a:rPr lang="en-IN" sz="1600" spc="-10" dirty="0">
                <a:solidFill>
                  <a:srgbClr val="FFFFFF"/>
                </a:solidFill>
                <a:latin typeface="Carlito"/>
                <a:cs typeface="Carlito"/>
              </a:rPr>
              <a:t>Teleshopping</a:t>
            </a:r>
          </a:p>
          <a:p>
            <a:pPr marL="187960" indent="-175260">
              <a:lnSpc>
                <a:spcPct val="100000"/>
              </a:lnSpc>
              <a:buFont typeface="Arial"/>
              <a:buChar char="•"/>
              <a:tabLst>
                <a:tab pos="187960" algn="l"/>
              </a:tabLst>
            </a:pPr>
            <a:r>
              <a:rPr lang="en-IN" sz="1600" spc="-10" dirty="0">
                <a:solidFill>
                  <a:srgbClr val="FFFFFF"/>
                </a:solidFill>
                <a:latin typeface="Carlito"/>
                <a:cs typeface="Carlito"/>
              </a:rPr>
              <a:t>Catalogue Shopping</a:t>
            </a:r>
          </a:p>
          <a:p>
            <a:pPr marL="187960" indent="-175260">
              <a:lnSpc>
                <a:spcPct val="100000"/>
              </a:lnSpc>
              <a:buFont typeface="Arial"/>
              <a:buChar char="•"/>
              <a:tabLst>
                <a:tab pos="187960" algn="l"/>
              </a:tabLst>
            </a:pPr>
            <a:r>
              <a:rPr lang="en-IN" sz="1600" spc="-10" dirty="0">
                <a:solidFill>
                  <a:srgbClr val="FFFFFF"/>
                </a:solidFill>
                <a:latin typeface="Carlito"/>
                <a:cs typeface="Carlito"/>
              </a:rPr>
              <a:t>Vending Machines</a:t>
            </a:r>
            <a:endParaRPr sz="1600" dirty="0">
              <a:latin typeface="Carlito"/>
              <a:cs typeface="Carlito"/>
            </a:endParaRPr>
          </a:p>
        </p:txBody>
      </p:sp>
      <p:sp>
        <p:nvSpPr>
          <p:cNvPr id="17" name="object 17"/>
          <p:cNvSpPr/>
          <p:nvPr/>
        </p:nvSpPr>
        <p:spPr>
          <a:xfrm>
            <a:off x="7663053" y="2285619"/>
            <a:ext cx="103505" cy="500380"/>
          </a:xfrm>
          <a:custGeom>
            <a:avLst/>
            <a:gdLst/>
            <a:ahLst/>
            <a:cxnLst/>
            <a:rect l="l" t="t" r="r" b="b"/>
            <a:pathLst>
              <a:path w="103504" h="500380">
                <a:moveTo>
                  <a:pt x="7112" y="403986"/>
                </a:moveTo>
                <a:lnTo>
                  <a:pt x="4064" y="405638"/>
                </a:lnTo>
                <a:lnTo>
                  <a:pt x="1016" y="407415"/>
                </a:lnTo>
                <a:lnTo>
                  <a:pt x="0" y="411352"/>
                </a:lnTo>
                <a:lnTo>
                  <a:pt x="51435" y="500125"/>
                </a:lnTo>
                <a:lnTo>
                  <a:pt x="58814" y="487552"/>
                </a:lnTo>
                <a:lnTo>
                  <a:pt x="45085" y="487552"/>
                </a:lnTo>
                <a:lnTo>
                  <a:pt x="45131" y="464060"/>
                </a:lnTo>
                <a:lnTo>
                  <a:pt x="12700" y="408050"/>
                </a:lnTo>
                <a:lnTo>
                  <a:pt x="11049" y="405002"/>
                </a:lnTo>
                <a:lnTo>
                  <a:pt x="7112" y="403986"/>
                </a:lnTo>
                <a:close/>
              </a:path>
              <a:path w="103504" h="500380">
                <a:moveTo>
                  <a:pt x="45158" y="464106"/>
                </a:moveTo>
                <a:lnTo>
                  <a:pt x="45085" y="487552"/>
                </a:lnTo>
                <a:lnTo>
                  <a:pt x="57785" y="487552"/>
                </a:lnTo>
                <a:lnTo>
                  <a:pt x="57794" y="484377"/>
                </a:lnTo>
                <a:lnTo>
                  <a:pt x="45974" y="484250"/>
                </a:lnTo>
                <a:lnTo>
                  <a:pt x="51442" y="474960"/>
                </a:lnTo>
                <a:lnTo>
                  <a:pt x="45158" y="464106"/>
                </a:lnTo>
                <a:close/>
              </a:path>
              <a:path w="103504" h="500380">
                <a:moveTo>
                  <a:pt x="96393" y="404240"/>
                </a:moveTo>
                <a:lnTo>
                  <a:pt x="92455" y="405256"/>
                </a:lnTo>
                <a:lnTo>
                  <a:pt x="90677" y="408304"/>
                </a:lnTo>
                <a:lnTo>
                  <a:pt x="57858" y="464060"/>
                </a:lnTo>
                <a:lnTo>
                  <a:pt x="57785" y="487552"/>
                </a:lnTo>
                <a:lnTo>
                  <a:pt x="58814" y="487552"/>
                </a:lnTo>
                <a:lnTo>
                  <a:pt x="103377" y="411606"/>
                </a:lnTo>
                <a:lnTo>
                  <a:pt x="102362" y="407796"/>
                </a:lnTo>
                <a:lnTo>
                  <a:pt x="99314" y="406018"/>
                </a:lnTo>
                <a:lnTo>
                  <a:pt x="96393" y="404240"/>
                </a:lnTo>
                <a:close/>
              </a:path>
              <a:path w="103504" h="500380">
                <a:moveTo>
                  <a:pt x="51442" y="474960"/>
                </a:moveTo>
                <a:lnTo>
                  <a:pt x="45974" y="484250"/>
                </a:lnTo>
                <a:lnTo>
                  <a:pt x="56896" y="484377"/>
                </a:lnTo>
                <a:lnTo>
                  <a:pt x="51442" y="474960"/>
                </a:lnTo>
                <a:close/>
              </a:path>
              <a:path w="103504" h="500380">
                <a:moveTo>
                  <a:pt x="57858" y="464060"/>
                </a:moveTo>
                <a:lnTo>
                  <a:pt x="51442" y="474960"/>
                </a:lnTo>
                <a:lnTo>
                  <a:pt x="56896" y="484377"/>
                </a:lnTo>
                <a:lnTo>
                  <a:pt x="57794" y="484377"/>
                </a:lnTo>
                <a:lnTo>
                  <a:pt x="57858" y="464060"/>
                </a:lnTo>
                <a:close/>
              </a:path>
              <a:path w="103504" h="500380">
                <a:moveTo>
                  <a:pt x="59308" y="0"/>
                </a:moveTo>
                <a:lnTo>
                  <a:pt x="46608" y="0"/>
                </a:lnTo>
                <a:lnTo>
                  <a:pt x="45158" y="464106"/>
                </a:lnTo>
                <a:lnTo>
                  <a:pt x="51442" y="474960"/>
                </a:lnTo>
                <a:lnTo>
                  <a:pt x="57858" y="464060"/>
                </a:lnTo>
                <a:lnTo>
                  <a:pt x="59308" y="0"/>
                </a:lnTo>
                <a:close/>
              </a:path>
            </a:pathLst>
          </a:custGeom>
          <a:solidFill>
            <a:srgbClr val="497DBA"/>
          </a:solidFill>
        </p:spPr>
        <p:txBody>
          <a:bodyPr wrap="square" lIns="0" tIns="0" rIns="0" bIns="0" rtlCol="0"/>
          <a:lstStyle/>
          <a:p>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9" name="Date Placeholder 8"/>
          <p:cNvSpPr>
            <a:spLocks noGrp="1"/>
          </p:cNvSpPr>
          <p:nvPr>
            <p:ph type="dt" sz="half" idx="6"/>
          </p:nvPr>
        </p:nvSpPr>
        <p:spPr/>
        <p:txBody>
          <a:bodyPr/>
          <a:lstStyle/>
          <a:p>
            <a:pPr marL="12700">
              <a:lnSpc>
                <a:spcPts val="1810"/>
              </a:lnSpc>
            </a:pPr>
            <a:fld id="{53DF489A-CD91-45E8-9957-1310FA8DB104}" type="datetime1">
              <a:rPr lang="en-US" smtClean="0"/>
              <a:t>11/15/2021</a:t>
            </a:fld>
            <a:endParaRPr lang="en-US" dirty="0"/>
          </a:p>
        </p:txBody>
      </p:sp>
      <p:sp>
        <p:nvSpPr>
          <p:cNvPr id="10" name="Slide Number Placeholder 9"/>
          <p:cNvSpPr>
            <a:spLocks noGrp="1"/>
          </p:cNvSpPr>
          <p:nvPr>
            <p:ph type="sldNum" sz="quarter" idx="7"/>
          </p:nvPr>
        </p:nvSpPr>
        <p:spPr/>
        <p:txBody>
          <a:bodyPr/>
          <a:lstStyle/>
          <a:p>
            <a:fld id="{B6F15528-21DE-4FAA-801E-634DDDAF4B2B}" type="slidenum">
              <a:rPr lang="en-IN" smtClean="0"/>
              <a:t>28</a:t>
            </a:fld>
            <a:endParaRPr lang="en-IN"/>
          </a:p>
        </p:txBody>
      </p:sp>
    </p:spTree>
    <p:extLst>
      <p:ext uri="{BB962C8B-B14F-4D97-AF65-F5344CB8AC3E}">
        <p14:creationId xmlns:p14="http://schemas.microsoft.com/office/powerpoint/2010/main" val="344675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4795" y="1752600"/>
            <a:ext cx="5845341" cy="4190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81000" y="381000"/>
            <a:ext cx="5791200" cy="369332"/>
          </a:xfrm>
          <a:prstGeom prst="rect">
            <a:avLst/>
          </a:prstGeom>
          <a:noFill/>
        </p:spPr>
        <p:txBody>
          <a:bodyPr wrap="square" rtlCol="0">
            <a:spAutoFit/>
          </a:bodyPr>
          <a:lstStyle/>
          <a:p>
            <a:r>
              <a:rPr lang="en-IN" dirty="0"/>
              <a:t>Mom &amp; Pop Stores</a:t>
            </a: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AC95FA45-6BD1-405E-86EF-3A3B40CBBD9B}"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29</a:t>
            </a:fld>
            <a:endParaRPr lang="en-IN"/>
          </a:p>
        </p:txBody>
      </p:sp>
    </p:spTree>
    <p:extLst>
      <p:ext uri="{BB962C8B-B14F-4D97-AF65-F5344CB8AC3E}">
        <p14:creationId xmlns:p14="http://schemas.microsoft.com/office/powerpoint/2010/main" val="3851586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1038225"/>
            <a:ext cx="7143750"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000125" y="228600"/>
            <a:ext cx="4029075" cy="369332"/>
          </a:xfrm>
          <a:prstGeom prst="rect">
            <a:avLst/>
          </a:prstGeom>
          <a:noFill/>
        </p:spPr>
        <p:txBody>
          <a:bodyPr wrap="square" rtlCol="0">
            <a:spAutoFit/>
          </a:bodyPr>
          <a:lstStyle/>
          <a:p>
            <a:r>
              <a:rPr lang="en-IN" dirty="0"/>
              <a:t>Convenience Stores</a:t>
            </a: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6B80E140-9F1B-41C4-99EC-CD45D8597565}"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30</a:t>
            </a:fld>
            <a:endParaRPr lang="en-IN"/>
          </a:p>
        </p:txBody>
      </p:sp>
    </p:spTree>
    <p:extLst>
      <p:ext uri="{BB962C8B-B14F-4D97-AF65-F5344CB8AC3E}">
        <p14:creationId xmlns:p14="http://schemas.microsoft.com/office/powerpoint/2010/main" val="3959662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8D18C6-B4AD-44EA-88E1-A907B5B3E46B}"/>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F95B83B9-E21D-4A7A-A5B8-5213EB9A0109}"/>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3CEFA163-C14F-428A-869B-14A6F89F138B}"/>
              </a:ext>
            </a:extLst>
          </p:cNvPr>
          <p:cNvSpPr>
            <a:spLocks noGrp="1"/>
          </p:cNvSpPr>
          <p:nvPr>
            <p:ph type="sldNum" sz="quarter" idx="7"/>
          </p:nvPr>
        </p:nvSpPr>
        <p:spPr/>
        <p:txBody>
          <a:bodyPr/>
          <a:lstStyle/>
          <a:p>
            <a:fld id="{B6F15528-21DE-4FAA-801E-634DDDAF4B2B}" type="slidenum">
              <a:rPr lang="en-IN" smtClean="0"/>
              <a:t>31</a:t>
            </a:fld>
            <a:endParaRPr lang="en-IN"/>
          </a:p>
        </p:txBody>
      </p:sp>
      <p:pic>
        <p:nvPicPr>
          <p:cNvPr id="5" name="Picture 4">
            <a:extLst>
              <a:ext uri="{FF2B5EF4-FFF2-40B4-BE49-F238E27FC236}">
                <a16:creationId xmlns:a16="http://schemas.microsoft.com/office/drawing/2014/main" id="{1A2A575B-2F41-408B-9C98-379FFE578CD4}"/>
              </a:ext>
            </a:extLst>
          </p:cNvPr>
          <p:cNvPicPr>
            <a:picLocks noChangeAspect="1"/>
          </p:cNvPicPr>
          <p:nvPr/>
        </p:nvPicPr>
        <p:blipFill rotWithShape="1">
          <a:blip r:embed="rId2">
            <a:duotone>
              <a:schemeClr val="accent1">
                <a:shade val="45000"/>
                <a:satMod val="135000"/>
              </a:schemeClr>
              <a:prstClr val="white"/>
            </a:duotone>
          </a:blip>
          <a:srcRect t="16573"/>
          <a:stretch/>
        </p:blipFill>
        <p:spPr>
          <a:xfrm>
            <a:off x="143057" y="1089434"/>
            <a:ext cx="8857886" cy="5377406"/>
          </a:xfrm>
          <a:prstGeom prst="rect">
            <a:avLst/>
          </a:prstGeom>
        </p:spPr>
      </p:pic>
      <p:sp>
        <p:nvSpPr>
          <p:cNvPr id="6" name="TextBox 5">
            <a:extLst>
              <a:ext uri="{FF2B5EF4-FFF2-40B4-BE49-F238E27FC236}">
                <a16:creationId xmlns:a16="http://schemas.microsoft.com/office/drawing/2014/main" id="{E15A58FA-5AC1-4E8E-9ACB-30B398265501}"/>
              </a:ext>
            </a:extLst>
          </p:cNvPr>
          <p:cNvSpPr txBox="1"/>
          <p:nvPr/>
        </p:nvSpPr>
        <p:spPr>
          <a:xfrm>
            <a:off x="448157" y="137160"/>
            <a:ext cx="5876443" cy="369332"/>
          </a:xfrm>
          <a:prstGeom prst="rect">
            <a:avLst/>
          </a:prstGeom>
          <a:noFill/>
        </p:spPr>
        <p:txBody>
          <a:bodyPr wrap="square" rtlCol="0">
            <a:spAutoFit/>
          </a:bodyPr>
          <a:lstStyle/>
          <a:p>
            <a:r>
              <a:rPr lang="en-IN" dirty="0"/>
              <a:t>Mom &amp; Pop / Convenience Stores</a:t>
            </a:r>
          </a:p>
        </p:txBody>
      </p:sp>
    </p:spTree>
    <p:extLst>
      <p:ext uri="{BB962C8B-B14F-4D97-AF65-F5344CB8AC3E}">
        <p14:creationId xmlns:p14="http://schemas.microsoft.com/office/powerpoint/2010/main" val="3495195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881BCBE-8A43-4E2A-A5A9-ABDE65CDDD14}"/>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F8D9CBC0-EC24-401A-A794-2A5AE1E05598}"/>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1D66AC3C-7E21-4407-8EC9-1EE0A986A726}"/>
              </a:ext>
            </a:extLst>
          </p:cNvPr>
          <p:cNvSpPr>
            <a:spLocks noGrp="1"/>
          </p:cNvSpPr>
          <p:nvPr>
            <p:ph type="sldNum" sz="quarter" idx="7"/>
          </p:nvPr>
        </p:nvSpPr>
        <p:spPr/>
        <p:txBody>
          <a:bodyPr/>
          <a:lstStyle/>
          <a:p>
            <a:fld id="{B6F15528-21DE-4FAA-801E-634DDDAF4B2B}" type="slidenum">
              <a:rPr lang="en-IN" smtClean="0"/>
              <a:t>32</a:t>
            </a:fld>
            <a:endParaRPr lang="en-IN"/>
          </a:p>
        </p:txBody>
      </p:sp>
      <p:pic>
        <p:nvPicPr>
          <p:cNvPr id="5" name="Picture 4">
            <a:extLst>
              <a:ext uri="{FF2B5EF4-FFF2-40B4-BE49-F238E27FC236}">
                <a16:creationId xmlns:a16="http://schemas.microsoft.com/office/drawing/2014/main" id="{4675209F-F7E1-470E-BA9A-345F8128012A}"/>
              </a:ext>
            </a:extLst>
          </p:cNvPr>
          <p:cNvPicPr>
            <a:picLocks noChangeAspect="1"/>
          </p:cNvPicPr>
          <p:nvPr/>
        </p:nvPicPr>
        <p:blipFill rotWithShape="1">
          <a:blip r:embed="rId2">
            <a:duotone>
              <a:schemeClr val="accent1">
                <a:shade val="45000"/>
                <a:satMod val="135000"/>
              </a:schemeClr>
              <a:prstClr val="white"/>
            </a:duotone>
          </a:blip>
          <a:srcRect t="7880"/>
          <a:stretch/>
        </p:blipFill>
        <p:spPr>
          <a:xfrm>
            <a:off x="25306" y="1142999"/>
            <a:ext cx="8966294" cy="5204323"/>
          </a:xfrm>
          <a:prstGeom prst="rect">
            <a:avLst/>
          </a:prstGeom>
        </p:spPr>
      </p:pic>
    </p:spTree>
    <p:extLst>
      <p:ext uri="{BB962C8B-B14F-4D97-AF65-F5344CB8AC3E}">
        <p14:creationId xmlns:p14="http://schemas.microsoft.com/office/powerpoint/2010/main" val="1711821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E25237B-6943-4E1A-95B3-E17D13B1EE63}"/>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4E88489C-A767-46BA-8B44-79A457FB45B3}"/>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0026DE65-C7DE-428F-9DFD-0CE5D0DDB6E4}"/>
              </a:ext>
            </a:extLst>
          </p:cNvPr>
          <p:cNvSpPr>
            <a:spLocks noGrp="1"/>
          </p:cNvSpPr>
          <p:nvPr>
            <p:ph type="sldNum" sz="quarter" idx="7"/>
          </p:nvPr>
        </p:nvSpPr>
        <p:spPr/>
        <p:txBody>
          <a:bodyPr/>
          <a:lstStyle/>
          <a:p>
            <a:fld id="{B6F15528-21DE-4FAA-801E-634DDDAF4B2B}" type="slidenum">
              <a:rPr lang="en-IN" smtClean="0"/>
              <a:t>33</a:t>
            </a:fld>
            <a:endParaRPr lang="en-IN"/>
          </a:p>
        </p:txBody>
      </p:sp>
      <p:pic>
        <p:nvPicPr>
          <p:cNvPr id="5" name="Picture 4">
            <a:extLst>
              <a:ext uri="{FF2B5EF4-FFF2-40B4-BE49-F238E27FC236}">
                <a16:creationId xmlns:a16="http://schemas.microsoft.com/office/drawing/2014/main" id="{52A95E43-87F4-4D00-B397-80E7828EC989}"/>
              </a:ext>
            </a:extLst>
          </p:cNvPr>
          <p:cNvPicPr>
            <a:picLocks noChangeAspect="1"/>
          </p:cNvPicPr>
          <p:nvPr/>
        </p:nvPicPr>
        <p:blipFill rotWithShape="1">
          <a:blip r:embed="rId2">
            <a:duotone>
              <a:schemeClr val="accent1">
                <a:shade val="45000"/>
                <a:satMod val="135000"/>
              </a:schemeClr>
              <a:prstClr val="white"/>
            </a:duotone>
          </a:blip>
          <a:srcRect t="7660"/>
          <a:stretch/>
        </p:blipFill>
        <p:spPr>
          <a:xfrm>
            <a:off x="66991" y="1219200"/>
            <a:ext cx="9092512" cy="4724400"/>
          </a:xfrm>
          <a:prstGeom prst="rect">
            <a:avLst/>
          </a:prstGeom>
        </p:spPr>
      </p:pic>
    </p:spTree>
    <p:extLst>
      <p:ext uri="{BB962C8B-B14F-4D97-AF65-F5344CB8AC3E}">
        <p14:creationId xmlns:p14="http://schemas.microsoft.com/office/powerpoint/2010/main" val="1982475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83AA812-782D-46BD-B097-905CDAA253D1}"/>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EDF1700A-0CBD-430D-ADAC-1EB32EBE4639}"/>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89C5D7AE-5240-439F-8F7D-85F72C212520}"/>
              </a:ext>
            </a:extLst>
          </p:cNvPr>
          <p:cNvSpPr>
            <a:spLocks noGrp="1"/>
          </p:cNvSpPr>
          <p:nvPr>
            <p:ph type="sldNum" sz="quarter" idx="7"/>
          </p:nvPr>
        </p:nvSpPr>
        <p:spPr/>
        <p:txBody>
          <a:bodyPr/>
          <a:lstStyle/>
          <a:p>
            <a:fld id="{B6F15528-21DE-4FAA-801E-634DDDAF4B2B}" type="slidenum">
              <a:rPr lang="en-IN" smtClean="0"/>
              <a:t>34</a:t>
            </a:fld>
            <a:endParaRPr lang="en-IN"/>
          </a:p>
        </p:txBody>
      </p:sp>
      <p:pic>
        <p:nvPicPr>
          <p:cNvPr id="5" name="Picture 4">
            <a:extLst>
              <a:ext uri="{FF2B5EF4-FFF2-40B4-BE49-F238E27FC236}">
                <a16:creationId xmlns:a16="http://schemas.microsoft.com/office/drawing/2014/main" id="{E34EC5A6-DAA7-4C50-9A8A-967F5AB1D9E7}"/>
              </a:ext>
            </a:extLst>
          </p:cNvPr>
          <p:cNvPicPr>
            <a:picLocks noChangeAspect="1"/>
          </p:cNvPicPr>
          <p:nvPr/>
        </p:nvPicPr>
        <p:blipFill rotWithShape="1">
          <a:blip r:embed="rId2">
            <a:duotone>
              <a:schemeClr val="accent1">
                <a:shade val="45000"/>
                <a:satMod val="135000"/>
              </a:schemeClr>
              <a:prstClr val="white"/>
            </a:duotone>
          </a:blip>
          <a:srcRect t="7660"/>
          <a:stretch/>
        </p:blipFill>
        <p:spPr>
          <a:xfrm>
            <a:off x="66991" y="1219200"/>
            <a:ext cx="9092512" cy="4724400"/>
          </a:xfrm>
          <a:prstGeom prst="rect">
            <a:avLst/>
          </a:prstGeom>
        </p:spPr>
      </p:pic>
    </p:spTree>
    <p:extLst>
      <p:ext uri="{BB962C8B-B14F-4D97-AF65-F5344CB8AC3E}">
        <p14:creationId xmlns:p14="http://schemas.microsoft.com/office/powerpoint/2010/main" val="1711105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14400"/>
            <a:ext cx="7162800" cy="537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8600" y="152400"/>
            <a:ext cx="4419600" cy="369332"/>
          </a:xfrm>
          <a:prstGeom prst="rect">
            <a:avLst/>
          </a:prstGeom>
          <a:noFill/>
        </p:spPr>
        <p:txBody>
          <a:bodyPr wrap="square" rtlCol="0">
            <a:spAutoFit/>
          </a:bodyPr>
          <a:lstStyle/>
          <a:p>
            <a:r>
              <a:rPr lang="en-IN" dirty="0"/>
              <a:t>Supermarket</a:t>
            </a: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E33B6B9D-85CD-40AA-AADF-5E6903F12C39}"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35</a:t>
            </a:fld>
            <a:endParaRPr lang="en-IN"/>
          </a:p>
        </p:txBody>
      </p:sp>
    </p:spTree>
    <p:extLst>
      <p:ext uri="{BB962C8B-B14F-4D97-AF65-F5344CB8AC3E}">
        <p14:creationId xmlns:p14="http://schemas.microsoft.com/office/powerpoint/2010/main" val="22179392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1" y="952500"/>
            <a:ext cx="4891088"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7557" y="3962400"/>
            <a:ext cx="408214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990600" y="228600"/>
            <a:ext cx="3429000" cy="369332"/>
          </a:xfrm>
          <a:prstGeom prst="rect">
            <a:avLst/>
          </a:prstGeom>
          <a:noFill/>
        </p:spPr>
        <p:txBody>
          <a:bodyPr wrap="square" rtlCol="0">
            <a:spAutoFit/>
          </a:bodyPr>
          <a:lstStyle/>
          <a:p>
            <a:r>
              <a:rPr lang="en-IN" dirty="0"/>
              <a:t>Departmental Stores</a:t>
            </a: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1219200"/>
            <a:ext cx="3605893"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59B133F9-0F89-4ED7-91AD-5173696D32C0}"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36</a:t>
            </a:fld>
            <a:endParaRPr lang="en-IN"/>
          </a:p>
        </p:txBody>
      </p:sp>
    </p:spTree>
    <p:extLst>
      <p:ext uri="{BB962C8B-B14F-4D97-AF65-F5344CB8AC3E}">
        <p14:creationId xmlns:p14="http://schemas.microsoft.com/office/powerpoint/2010/main" val="26224161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F5C1CE9-8D0C-4EC1-96DE-0DE647AF9EAD}"/>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16A58FA0-4632-4344-8EEB-E10430CA599A}"/>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55087B2D-C62D-47C7-AB97-783A599F179C}"/>
              </a:ext>
            </a:extLst>
          </p:cNvPr>
          <p:cNvSpPr>
            <a:spLocks noGrp="1"/>
          </p:cNvSpPr>
          <p:nvPr>
            <p:ph type="sldNum" sz="quarter" idx="7"/>
          </p:nvPr>
        </p:nvSpPr>
        <p:spPr/>
        <p:txBody>
          <a:bodyPr/>
          <a:lstStyle/>
          <a:p>
            <a:fld id="{B6F15528-21DE-4FAA-801E-634DDDAF4B2B}" type="slidenum">
              <a:rPr lang="en-IN" smtClean="0"/>
              <a:t>37</a:t>
            </a:fld>
            <a:endParaRPr lang="en-IN"/>
          </a:p>
        </p:txBody>
      </p:sp>
      <p:pic>
        <p:nvPicPr>
          <p:cNvPr id="5" name="Picture 4">
            <a:extLst>
              <a:ext uri="{FF2B5EF4-FFF2-40B4-BE49-F238E27FC236}">
                <a16:creationId xmlns:a16="http://schemas.microsoft.com/office/drawing/2014/main" id="{9615086A-C48B-4BFC-B63C-1F69C7954416}"/>
              </a:ext>
            </a:extLst>
          </p:cNvPr>
          <p:cNvPicPr>
            <a:picLocks noChangeAspect="1"/>
          </p:cNvPicPr>
          <p:nvPr/>
        </p:nvPicPr>
        <p:blipFill rotWithShape="1">
          <a:blip r:embed="rId2">
            <a:duotone>
              <a:schemeClr val="accent1">
                <a:shade val="45000"/>
                <a:satMod val="135000"/>
              </a:schemeClr>
              <a:prstClr val="white"/>
            </a:duotone>
          </a:blip>
          <a:srcRect t="16573"/>
          <a:stretch/>
        </p:blipFill>
        <p:spPr>
          <a:xfrm>
            <a:off x="72622" y="1295401"/>
            <a:ext cx="8927741" cy="4980380"/>
          </a:xfrm>
          <a:prstGeom prst="rect">
            <a:avLst/>
          </a:prstGeom>
        </p:spPr>
      </p:pic>
      <p:sp>
        <p:nvSpPr>
          <p:cNvPr id="6" name="TextBox 5">
            <a:extLst>
              <a:ext uri="{FF2B5EF4-FFF2-40B4-BE49-F238E27FC236}">
                <a16:creationId xmlns:a16="http://schemas.microsoft.com/office/drawing/2014/main" id="{1F143EC0-78A6-43B8-9117-BF771D419F4F}"/>
              </a:ext>
            </a:extLst>
          </p:cNvPr>
          <p:cNvSpPr txBox="1"/>
          <p:nvPr/>
        </p:nvSpPr>
        <p:spPr>
          <a:xfrm>
            <a:off x="990600" y="228600"/>
            <a:ext cx="3429000" cy="369332"/>
          </a:xfrm>
          <a:prstGeom prst="rect">
            <a:avLst/>
          </a:prstGeom>
          <a:noFill/>
        </p:spPr>
        <p:txBody>
          <a:bodyPr wrap="square" rtlCol="0">
            <a:spAutoFit/>
          </a:bodyPr>
          <a:lstStyle/>
          <a:p>
            <a:r>
              <a:rPr lang="en-IN" dirty="0"/>
              <a:t>Departmental Stores</a:t>
            </a:r>
          </a:p>
        </p:txBody>
      </p:sp>
    </p:spTree>
    <p:extLst>
      <p:ext uri="{BB962C8B-B14F-4D97-AF65-F5344CB8AC3E}">
        <p14:creationId xmlns:p14="http://schemas.microsoft.com/office/powerpoint/2010/main" val="41769857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9BA3BBE-E902-4294-973A-C70543586BB9}"/>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5393C46E-2871-4780-A179-E21BA1677142}"/>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CEC53D4F-CAF2-4588-8C31-2CCB49E02A23}"/>
              </a:ext>
            </a:extLst>
          </p:cNvPr>
          <p:cNvSpPr>
            <a:spLocks noGrp="1"/>
          </p:cNvSpPr>
          <p:nvPr>
            <p:ph type="sldNum" sz="quarter" idx="7"/>
          </p:nvPr>
        </p:nvSpPr>
        <p:spPr/>
        <p:txBody>
          <a:bodyPr/>
          <a:lstStyle/>
          <a:p>
            <a:fld id="{B6F15528-21DE-4FAA-801E-634DDDAF4B2B}" type="slidenum">
              <a:rPr lang="en-IN" smtClean="0"/>
              <a:t>38</a:t>
            </a:fld>
            <a:endParaRPr lang="en-IN"/>
          </a:p>
        </p:txBody>
      </p:sp>
      <p:pic>
        <p:nvPicPr>
          <p:cNvPr id="5" name="Picture 4">
            <a:extLst>
              <a:ext uri="{FF2B5EF4-FFF2-40B4-BE49-F238E27FC236}">
                <a16:creationId xmlns:a16="http://schemas.microsoft.com/office/drawing/2014/main" id="{6CC0631B-AA29-4A11-AA19-A3B77485B273}"/>
              </a:ext>
            </a:extLst>
          </p:cNvPr>
          <p:cNvPicPr>
            <a:picLocks noChangeAspect="1"/>
          </p:cNvPicPr>
          <p:nvPr/>
        </p:nvPicPr>
        <p:blipFill rotWithShape="1">
          <a:blip r:embed="rId2">
            <a:duotone>
              <a:schemeClr val="accent1">
                <a:shade val="45000"/>
                <a:satMod val="135000"/>
              </a:schemeClr>
              <a:prstClr val="white"/>
            </a:duotone>
          </a:blip>
          <a:srcRect t="7660"/>
          <a:stretch/>
        </p:blipFill>
        <p:spPr>
          <a:xfrm>
            <a:off x="131150" y="1295400"/>
            <a:ext cx="8799205" cy="4572000"/>
          </a:xfrm>
          <a:prstGeom prst="rect">
            <a:avLst/>
          </a:prstGeom>
        </p:spPr>
      </p:pic>
      <p:sp>
        <p:nvSpPr>
          <p:cNvPr id="6" name="TextBox 5">
            <a:extLst>
              <a:ext uri="{FF2B5EF4-FFF2-40B4-BE49-F238E27FC236}">
                <a16:creationId xmlns:a16="http://schemas.microsoft.com/office/drawing/2014/main" id="{17A093B1-289F-4F33-BD0B-D10F1C681C27}"/>
              </a:ext>
            </a:extLst>
          </p:cNvPr>
          <p:cNvSpPr txBox="1"/>
          <p:nvPr/>
        </p:nvSpPr>
        <p:spPr>
          <a:xfrm>
            <a:off x="533400" y="381000"/>
            <a:ext cx="4876800" cy="369332"/>
          </a:xfrm>
          <a:prstGeom prst="rect">
            <a:avLst/>
          </a:prstGeom>
          <a:noFill/>
        </p:spPr>
        <p:txBody>
          <a:bodyPr wrap="square" rtlCol="0">
            <a:spAutoFit/>
          </a:bodyPr>
          <a:lstStyle/>
          <a:p>
            <a:r>
              <a:rPr lang="en-IN" dirty="0"/>
              <a:t>Speciality Stores</a:t>
            </a:r>
          </a:p>
        </p:txBody>
      </p:sp>
    </p:spTree>
    <p:extLst>
      <p:ext uri="{BB962C8B-B14F-4D97-AF65-F5344CB8AC3E}">
        <p14:creationId xmlns:p14="http://schemas.microsoft.com/office/powerpoint/2010/main" val="6976413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F2D8152-8298-4CB2-AC1E-A5E57B8BCD6D}"/>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43CEDBA4-47F8-4CD7-BB3C-FA93BC06DB12}"/>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46D9F919-320A-41E1-85FD-51C04C876B65}"/>
              </a:ext>
            </a:extLst>
          </p:cNvPr>
          <p:cNvSpPr>
            <a:spLocks noGrp="1"/>
          </p:cNvSpPr>
          <p:nvPr>
            <p:ph type="sldNum" sz="quarter" idx="7"/>
          </p:nvPr>
        </p:nvSpPr>
        <p:spPr/>
        <p:txBody>
          <a:bodyPr/>
          <a:lstStyle/>
          <a:p>
            <a:fld id="{B6F15528-21DE-4FAA-801E-634DDDAF4B2B}" type="slidenum">
              <a:rPr lang="en-IN" smtClean="0"/>
              <a:t>39</a:t>
            </a:fld>
            <a:endParaRPr lang="en-IN"/>
          </a:p>
        </p:txBody>
      </p:sp>
      <p:pic>
        <p:nvPicPr>
          <p:cNvPr id="5" name="Picture 4">
            <a:extLst>
              <a:ext uri="{FF2B5EF4-FFF2-40B4-BE49-F238E27FC236}">
                <a16:creationId xmlns:a16="http://schemas.microsoft.com/office/drawing/2014/main" id="{5A4D19A8-2FE0-4C10-B273-35E1CB3D2E66}"/>
              </a:ext>
            </a:extLst>
          </p:cNvPr>
          <p:cNvPicPr>
            <a:picLocks noChangeAspect="1"/>
          </p:cNvPicPr>
          <p:nvPr/>
        </p:nvPicPr>
        <p:blipFill rotWithShape="1">
          <a:blip r:embed="rId2">
            <a:duotone>
              <a:schemeClr val="accent1">
                <a:shade val="45000"/>
                <a:satMod val="135000"/>
              </a:schemeClr>
              <a:prstClr val="white"/>
            </a:duotone>
          </a:blip>
          <a:srcRect t="7660"/>
          <a:stretch/>
        </p:blipFill>
        <p:spPr>
          <a:xfrm>
            <a:off x="66991" y="1219199"/>
            <a:ext cx="8945858" cy="5056581"/>
          </a:xfrm>
          <a:prstGeom prst="rect">
            <a:avLst/>
          </a:prstGeom>
        </p:spPr>
      </p:pic>
      <p:sp>
        <p:nvSpPr>
          <p:cNvPr id="6" name="TextBox 5">
            <a:extLst>
              <a:ext uri="{FF2B5EF4-FFF2-40B4-BE49-F238E27FC236}">
                <a16:creationId xmlns:a16="http://schemas.microsoft.com/office/drawing/2014/main" id="{8B1F3606-4FF0-455F-91F4-1115DE908784}"/>
              </a:ext>
            </a:extLst>
          </p:cNvPr>
          <p:cNvSpPr txBox="1"/>
          <p:nvPr/>
        </p:nvSpPr>
        <p:spPr>
          <a:xfrm>
            <a:off x="685800" y="304800"/>
            <a:ext cx="4648200" cy="369332"/>
          </a:xfrm>
          <a:prstGeom prst="rect">
            <a:avLst/>
          </a:prstGeom>
          <a:noFill/>
        </p:spPr>
        <p:txBody>
          <a:bodyPr wrap="square" rtlCol="0">
            <a:spAutoFit/>
          </a:bodyPr>
          <a:lstStyle/>
          <a:p>
            <a:r>
              <a:rPr lang="en-IN" dirty="0"/>
              <a:t>Category Specialists</a:t>
            </a:r>
          </a:p>
        </p:txBody>
      </p:sp>
    </p:spTree>
    <p:extLst>
      <p:ext uri="{BB962C8B-B14F-4D97-AF65-F5344CB8AC3E}">
        <p14:creationId xmlns:p14="http://schemas.microsoft.com/office/powerpoint/2010/main" val="27144486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E796DD8-8110-4A12-B1B8-59775705BC3E}"/>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57965B42-5D32-4429-8FCD-0C432CCC7924}"/>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555CB5BF-8339-4CB0-BC84-E57CF7594D62}"/>
              </a:ext>
            </a:extLst>
          </p:cNvPr>
          <p:cNvSpPr>
            <a:spLocks noGrp="1"/>
          </p:cNvSpPr>
          <p:nvPr>
            <p:ph type="sldNum" sz="quarter" idx="7"/>
          </p:nvPr>
        </p:nvSpPr>
        <p:spPr/>
        <p:txBody>
          <a:bodyPr/>
          <a:lstStyle/>
          <a:p>
            <a:fld id="{B6F15528-21DE-4FAA-801E-634DDDAF4B2B}" type="slidenum">
              <a:rPr lang="en-IN" smtClean="0"/>
              <a:t>40</a:t>
            </a:fld>
            <a:endParaRPr lang="en-IN"/>
          </a:p>
        </p:txBody>
      </p:sp>
      <p:pic>
        <p:nvPicPr>
          <p:cNvPr id="5" name="Picture 4">
            <a:extLst>
              <a:ext uri="{FF2B5EF4-FFF2-40B4-BE49-F238E27FC236}">
                <a16:creationId xmlns:a16="http://schemas.microsoft.com/office/drawing/2014/main" id="{870EC89A-AFC0-42C5-BD49-BE9233694912}"/>
              </a:ext>
            </a:extLst>
          </p:cNvPr>
          <p:cNvPicPr>
            <a:picLocks noChangeAspect="1"/>
          </p:cNvPicPr>
          <p:nvPr/>
        </p:nvPicPr>
        <p:blipFill rotWithShape="1">
          <a:blip r:embed="rId2">
            <a:duotone>
              <a:schemeClr val="accent1">
                <a:shade val="45000"/>
                <a:satMod val="135000"/>
              </a:schemeClr>
              <a:prstClr val="white"/>
            </a:duotone>
          </a:blip>
          <a:srcRect t="7660"/>
          <a:stretch/>
        </p:blipFill>
        <p:spPr>
          <a:xfrm>
            <a:off x="131151" y="1219200"/>
            <a:ext cx="8945858" cy="4648200"/>
          </a:xfrm>
          <a:prstGeom prst="rect">
            <a:avLst/>
          </a:prstGeom>
        </p:spPr>
      </p:pic>
    </p:spTree>
    <p:extLst>
      <p:ext uri="{BB962C8B-B14F-4D97-AF65-F5344CB8AC3E}">
        <p14:creationId xmlns:p14="http://schemas.microsoft.com/office/powerpoint/2010/main" val="11934437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24B28A9-2FA3-433C-87B4-D50B5806FE15}"/>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FECED82B-FF70-4520-A02D-DC553225092B}"/>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698381B9-DC25-4DD5-9F80-ABFA9AF0BB64}"/>
              </a:ext>
            </a:extLst>
          </p:cNvPr>
          <p:cNvSpPr>
            <a:spLocks noGrp="1"/>
          </p:cNvSpPr>
          <p:nvPr>
            <p:ph type="sldNum" sz="quarter" idx="7"/>
          </p:nvPr>
        </p:nvSpPr>
        <p:spPr/>
        <p:txBody>
          <a:bodyPr/>
          <a:lstStyle/>
          <a:p>
            <a:fld id="{B6F15528-21DE-4FAA-801E-634DDDAF4B2B}" type="slidenum">
              <a:rPr lang="en-IN" smtClean="0"/>
              <a:t>41</a:t>
            </a:fld>
            <a:endParaRPr lang="en-IN"/>
          </a:p>
        </p:txBody>
      </p:sp>
      <p:pic>
        <p:nvPicPr>
          <p:cNvPr id="5" name="Picture 4">
            <a:extLst>
              <a:ext uri="{FF2B5EF4-FFF2-40B4-BE49-F238E27FC236}">
                <a16:creationId xmlns:a16="http://schemas.microsoft.com/office/drawing/2014/main" id="{492DE0B3-F408-4246-A193-1E8ABBD1F44C}"/>
              </a:ext>
            </a:extLst>
          </p:cNvPr>
          <p:cNvPicPr>
            <a:picLocks noChangeAspect="1"/>
          </p:cNvPicPr>
          <p:nvPr/>
        </p:nvPicPr>
        <p:blipFill rotWithShape="1">
          <a:blip r:embed="rId2">
            <a:duotone>
              <a:schemeClr val="accent1">
                <a:shade val="45000"/>
                <a:satMod val="135000"/>
              </a:schemeClr>
              <a:prstClr val="white"/>
            </a:duotone>
          </a:blip>
          <a:srcRect t="7660"/>
          <a:stretch/>
        </p:blipFill>
        <p:spPr>
          <a:xfrm>
            <a:off x="216531" y="1066801"/>
            <a:ext cx="8710938" cy="5400040"/>
          </a:xfrm>
          <a:prstGeom prst="rect">
            <a:avLst/>
          </a:prstGeom>
        </p:spPr>
      </p:pic>
      <p:sp>
        <p:nvSpPr>
          <p:cNvPr id="6" name="TextBox 5">
            <a:extLst>
              <a:ext uri="{FF2B5EF4-FFF2-40B4-BE49-F238E27FC236}">
                <a16:creationId xmlns:a16="http://schemas.microsoft.com/office/drawing/2014/main" id="{AA17E96D-D1DC-42D8-9637-077D78E81FC0}"/>
              </a:ext>
            </a:extLst>
          </p:cNvPr>
          <p:cNvSpPr txBox="1"/>
          <p:nvPr/>
        </p:nvSpPr>
        <p:spPr>
          <a:xfrm>
            <a:off x="457200" y="304800"/>
            <a:ext cx="5334000" cy="369332"/>
          </a:xfrm>
          <a:prstGeom prst="rect">
            <a:avLst/>
          </a:prstGeom>
          <a:noFill/>
        </p:spPr>
        <p:txBody>
          <a:bodyPr wrap="square" rtlCol="0">
            <a:spAutoFit/>
          </a:bodyPr>
          <a:lstStyle/>
          <a:p>
            <a:r>
              <a:rPr lang="en-IN" dirty="0"/>
              <a:t>Full Line Discount </a:t>
            </a:r>
            <a:r>
              <a:rPr lang="en-IN" dirty="0" err="1"/>
              <a:t>STores</a:t>
            </a:r>
            <a:endParaRPr lang="en-IN" dirty="0"/>
          </a:p>
        </p:txBody>
      </p:sp>
    </p:spTree>
    <p:extLst>
      <p:ext uri="{BB962C8B-B14F-4D97-AF65-F5344CB8AC3E}">
        <p14:creationId xmlns:p14="http://schemas.microsoft.com/office/powerpoint/2010/main" val="40108747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58C7BDF-44CE-4605-B4C7-0BF64106AEDB}"/>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8C4C47DD-6D7E-45BF-9570-17D9383E486A}"/>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21D6DCC7-3BC0-4141-ABC7-3E7189991E39}"/>
              </a:ext>
            </a:extLst>
          </p:cNvPr>
          <p:cNvSpPr>
            <a:spLocks noGrp="1"/>
          </p:cNvSpPr>
          <p:nvPr>
            <p:ph type="sldNum" sz="quarter" idx="7"/>
          </p:nvPr>
        </p:nvSpPr>
        <p:spPr/>
        <p:txBody>
          <a:bodyPr/>
          <a:lstStyle/>
          <a:p>
            <a:fld id="{B6F15528-21DE-4FAA-801E-634DDDAF4B2B}" type="slidenum">
              <a:rPr lang="en-IN" smtClean="0"/>
              <a:t>42</a:t>
            </a:fld>
            <a:endParaRPr lang="en-IN"/>
          </a:p>
        </p:txBody>
      </p:sp>
      <p:pic>
        <p:nvPicPr>
          <p:cNvPr id="5" name="Picture 4">
            <a:extLst>
              <a:ext uri="{FF2B5EF4-FFF2-40B4-BE49-F238E27FC236}">
                <a16:creationId xmlns:a16="http://schemas.microsoft.com/office/drawing/2014/main" id="{91747864-A10A-4E15-B293-4BF6D29CDCE1}"/>
              </a:ext>
            </a:extLst>
          </p:cNvPr>
          <p:cNvPicPr>
            <a:picLocks noChangeAspect="1"/>
          </p:cNvPicPr>
          <p:nvPr/>
        </p:nvPicPr>
        <p:blipFill rotWithShape="1">
          <a:blip r:embed="rId2">
            <a:duotone>
              <a:schemeClr val="accent1">
                <a:shade val="45000"/>
                <a:satMod val="135000"/>
              </a:schemeClr>
              <a:prstClr val="white"/>
            </a:duotone>
          </a:blip>
          <a:srcRect t="7660"/>
          <a:stretch/>
        </p:blipFill>
        <p:spPr>
          <a:xfrm>
            <a:off x="213644" y="1066800"/>
            <a:ext cx="8799205" cy="5311140"/>
          </a:xfrm>
          <a:prstGeom prst="rect">
            <a:avLst/>
          </a:prstGeom>
        </p:spPr>
      </p:pic>
      <p:sp>
        <p:nvSpPr>
          <p:cNvPr id="6" name="TextBox 5">
            <a:extLst>
              <a:ext uri="{FF2B5EF4-FFF2-40B4-BE49-F238E27FC236}">
                <a16:creationId xmlns:a16="http://schemas.microsoft.com/office/drawing/2014/main" id="{6AB48A08-3CD8-411F-B9E6-596BC26E08E5}"/>
              </a:ext>
            </a:extLst>
          </p:cNvPr>
          <p:cNvSpPr txBox="1"/>
          <p:nvPr/>
        </p:nvSpPr>
        <p:spPr>
          <a:xfrm>
            <a:off x="304800" y="228600"/>
            <a:ext cx="3657600" cy="369332"/>
          </a:xfrm>
          <a:prstGeom prst="rect">
            <a:avLst/>
          </a:prstGeom>
          <a:noFill/>
        </p:spPr>
        <p:txBody>
          <a:bodyPr wrap="square" rtlCol="0">
            <a:spAutoFit/>
          </a:bodyPr>
          <a:lstStyle/>
          <a:p>
            <a:r>
              <a:rPr lang="en-IN" dirty="0"/>
              <a:t>Hypermarkets</a:t>
            </a:r>
          </a:p>
        </p:txBody>
      </p:sp>
    </p:spTree>
    <p:extLst>
      <p:ext uri="{BB962C8B-B14F-4D97-AF65-F5344CB8AC3E}">
        <p14:creationId xmlns:p14="http://schemas.microsoft.com/office/powerpoint/2010/main" val="22149357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834D6C-5B65-4C1E-A26B-4E332D6A77F1}"/>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F1647E3E-A22A-4FEF-9AA5-777F5496DC53}"/>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9954FAC8-9E48-44DD-8D49-26802D71BBE1}"/>
              </a:ext>
            </a:extLst>
          </p:cNvPr>
          <p:cNvSpPr>
            <a:spLocks noGrp="1"/>
          </p:cNvSpPr>
          <p:nvPr>
            <p:ph type="sldNum" sz="quarter" idx="7"/>
          </p:nvPr>
        </p:nvSpPr>
        <p:spPr/>
        <p:txBody>
          <a:bodyPr/>
          <a:lstStyle/>
          <a:p>
            <a:fld id="{B6F15528-21DE-4FAA-801E-634DDDAF4B2B}" type="slidenum">
              <a:rPr lang="en-IN" smtClean="0"/>
              <a:t>43</a:t>
            </a:fld>
            <a:endParaRPr lang="en-IN"/>
          </a:p>
        </p:txBody>
      </p:sp>
      <p:pic>
        <p:nvPicPr>
          <p:cNvPr id="5" name="Picture 4">
            <a:extLst>
              <a:ext uri="{FF2B5EF4-FFF2-40B4-BE49-F238E27FC236}">
                <a16:creationId xmlns:a16="http://schemas.microsoft.com/office/drawing/2014/main" id="{307EDA64-C6D1-4402-B3AB-01666ED2CF4F}"/>
              </a:ext>
            </a:extLst>
          </p:cNvPr>
          <p:cNvPicPr>
            <a:picLocks noChangeAspect="1"/>
          </p:cNvPicPr>
          <p:nvPr/>
        </p:nvPicPr>
        <p:blipFill rotWithShape="1">
          <a:blip r:embed="rId2">
            <a:duotone>
              <a:schemeClr val="accent1">
                <a:shade val="45000"/>
                <a:satMod val="135000"/>
              </a:schemeClr>
              <a:prstClr val="white"/>
            </a:duotone>
          </a:blip>
          <a:srcRect t="7660"/>
          <a:stretch/>
        </p:blipFill>
        <p:spPr>
          <a:xfrm>
            <a:off x="66991" y="1066801"/>
            <a:ext cx="8945858" cy="5208980"/>
          </a:xfrm>
          <a:prstGeom prst="rect">
            <a:avLst/>
          </a:prstGeom>
        </p:spPr>
      </p:pic>
      <p:sp>
        <p:nvSpPr>
          <p:cNvPr id="7" name="TextBox 6">
            <a:extLst>
              <a:ext uri="{FF2B5EF4-FFF2-40B4-BE49-F238E27FC236}">
                <a16:creationId xmlns:a16="http://schemas.microsoft.com/office/drawing/2014/main" id="{3E884304-CB08-4829-8564-9184A2B6762F}"/>
              </a:ext>
            </a:extLst>
          </p:cNvPr>
          <p:cNvSpPr txBox="1"/>
          <p:nvPr/>
        </p:nvSpPr>
        <p:spPr>
          <a:xfrm>
            <a:off x="448157" y="152400"/>
            <a:ext cx="3819043" cy="369332"/>
          </a:xfrm>
          <a:prstGeom prst="rect">
            <a:avLst/>
          </a:prstGeom>
          <a:noFill/>
        </p:spPr>
        <p:txBody>
          <a:bodyPr wrap="square" rtlCol="0">
            <a:spAutoFit/>
          </a:bodyPr>
          <a:lstStyle/>
          <a:p>
            <a:r>
              <a:rPr lang="en-IN" dirty="0"/>
              <a:t>Warehouse Clubs</a:t>
            </a:r>
          </a:p>
        </p:txBody>
      </p:sp>
    </p:spTree>
    <p:extLst>
      <p:ext uri="{BB962C8B-B14F-4D97-AF65-F5344CB8AC3E}">
        <p14:creationId xmlns:p14="http://schemas.microsoft.com/office/powerpoint/2010/main" val="28253953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8633C6-3B9F-484D-AD99-16C25D264BE4}"/>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DC97BAC7-06F1-45B1-ABB9-49558EE17D37}"/>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9C93FBE5-F128-4B85-92B7-5CFEB2AB1849}"/>
              </a:ext>
            </a:extLst>
          </p:cNvPr>
          <p:cNvSpPr>
            <a:spLocks noGrp="1"/>
          </p:cNvSpPr>
          <p:nvPr>
            <p:ph type="sldNum" sz="quarter" idx="7"/>
          </p:nvPr>
        </p:nvSpPr>
        <p:spPr/>
        <p:txBody>
          <a:bodyPr/>
          <a:lstStyle/>
          <a:p>
            <a:fld id="{B6F15528-21DE-4FAA-801E-634DDDAF4B2B}" type="slidenum">
              <a:rPr lang="en-IN" smtClean="0"/>
              <a:t>44</a:t>
            </a:fld>
            <a:endParaRPr lang="en-IN"/>
          </a:p>
        </p:txBody>
      </p:sp>
      <p:pic>
        <p:nvPicPr>
          <p:cNvPr id="5" name="Picture 4">
            <a:extLst>
              <a:ext uri="{FF2B5EF4-FFF2-40B4-BE49-F238E27FC236}">
                <a16:creationId xmlns:a16="http://schemas.microsoft.com/office/drawing/2014/main" id="{D5BF7CFB-9B30-40EC-93E0-AF4A3563ABA0}"/>
              </a:ext>
            </a:extLst>
          </p:cNvPr>
          <p:cNvPicPr>
            <a:picLocks noChangeAspect="1"/>
          </p:cNvPicPr>
          <p:nvPr/>
        </p:nvPicPr>
        <p:blipFill>
          <a:blip r:embed="rId2">
            <a:duotone>
              <a:schemeClr val="accent1">
                <a:shade val="45000"/>
                <a:satMod val="135000"/>
              </a:schemeClr>
              <a:prstClr val="white"/>
            </a:duotone>
          </a:blip>
          <a:stretch>
            <a:fillRect/>
          </a:stretch>
        </p:blipFill>
        <p:spPr>
          <a:xfrm>
            <a:off x="60068" y="1143001"/>
            <a:ext cx="9023864" cy="5234940"/>
          </a:xfrm>
          <a:prstGeom prst="rect">
            <a:avLst/>
          </a:prstGeom>
        </p:spPr>
      </p:pic>
      <p:sp>
        <p:nvSpPr>
          <p:cNvPr id="6" name="TextBox 5">
            <a:extLst>
              <a:ext uri="{FF2B5EF4-FFF2-40B4-BE49-F238E27FC236}">
                <a16:creationId xmlns:a16="http://schemas.microsoft.com/office/drawing/2014/main" id="{FCE64711-CE85-499F-90E3-BAC76B12888A}"/>
              </a:ext>
            </a:extLst>
          </p:cNvPr>
          <p:cNvSpPr txBox="1"/>
          <p:nvPr/>
        </p:nvSpPr>
        <p:spPr>
          <a:xfrm>
            <a:off x="1113001" y="152400"/>
            <a:ext cx="4220999" cy="369332"/>
          </a:xfrm>
          <a:prstGeom prst="rect">
            <a:avLst/>
          </a:prstGeom>
          <a:noFill/>
        </p:spPr>
        <p:txBody>
          <a:bodyPr wrap="square" rtlCol="0">
            <a:spAutoFit/>
          </a:bodyPr>
          <a:lstStyle/>
          <a:p>
            <a:r>
              <a:rPr lang="en-IN" dirty="0"/>
              <a:t>Cash &amp; Carry Stores</a:t>
            </a:r>
          </a:p>
        </p:txBody>
      </p:sp>
    </p:spTree>
    <p:extLst>
      <p:ext uri="{BB962C8B-B14F-4D97-AF65-F5344CB8AC3E}">
        <p14:creationId xmlns:p14="http://schemas.microsoft.com/office/powerpoint/2010/main" val="36399127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F50330F-D244-450E-AF9F-D798DBFC4DCF}"/>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75CFF3D8-4C14-4550-B8B7-E0A77FD84B15}"/>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5C9381B4-3C44-4FC0-9375-425F235E2D76}"/>
              </a:ext>
            </a:extLst>
          </p:cNvPr>
          <p:cNvSpPr>
            <a:spLocks noGrp="1"/>
          </p:cNvSpPr>
          <p:nvPr>
            <p:ph type="sldNum" sz="quarter" idx="7"/>
          </p:nvPr>
        </p:nvSpPr>
        <p:spPr/>
        <p:txBody>
          <a:bodyPr/>
          <a:lstStyle/>
          <a:p>
            <a:fld id="{B6F15528-21DE-4FAA-801E-634DDDAF4B2B}" type="slidenum">
              <a:rPr lang="en-IN" smtClean="0"/>
              <a:t>45</a:t>
            </a:fld>
            <a:endParaRPr lang="en-IN"/>
          </a:p>
        </p:txBody>
      </p:sp>
      <p:pic>
        <p:nvPicPr>
          <p:cNvPr id="5" name="Picture 4">
            <a:extLst>
              <a:ext uri="{FF2B5EF4-FFF2-40B4-BE49-F238E27FC236}">
                <a16:creationId xmlns:a16="http://schemas.microsoft.com/office/drawing/2014/main" id="{1B10A6F9-3C7A-42BB-8C20-28B307F067EE}"/>
              </a:ext>
            </a:extLst>
          </p:cNvPr>
          <p:cNvPicPr>
            <a:picLocks noChangeAspect="1"/>
          </p:cNvPicPr>
          <p:nvPr/>
        </p:nvPicPr>
        <p:blipFill rotWithShape="1">
          <a:blip r:embed="rId2">
            <a:duotone>
              <a:schemeClr val="accent1">
                <a:shade val="45000"/>
                <a:satMod val="135000"/>
              </a:schemeClr>
              <a:prstClr val="white"/>
            </a:duotone>
          </a:blip>
          <a:srcRect t="7660"/>
          <a:stretch/>
        </p:blipFill>
        <p:spPr>
          <a:xfrm>
            <a:off x="76199" y="1143000"/>
            <a:ext cx="8945859" cy="5234940"/>
          </a:xfrm>
          <a:prstGeom prst="rect">
            <a:avLst/>
          </a:prstGeom>
        </p:spPr>
      </p:pic>
      <p:sp>
        <p:nvSpPr>
          <p:cNvPr id="6" name="TextBox 5">
            <a:extLst>
              <a:ext uri="{FF2B5EF4-FFF2-40B4-BE49-F238E27FC236}">
                <a16:creationId xmlns:a16="http://schemas.microsoft.com/office/drawing/2014/main" id="{7E6D7DB3-4AF2-46FD-A9A7-568D0BDA858C}"/>
              </a:ext>
            </a:extLst>
          </p:cNvPr>
          <p:cNvSpPr txBox="1"/>
          <p:nvPr/>
        </p:nvSpPr>
        <p:spPr>
          <a:xfrm>
            <a:off x="448157" y="228600"/>
            <a:ext cx="4428643" cy="369332"/>
          </a:xfrm>
          <a:prstGeom prst="rect">
            <a:avLst/>
          </a:prstGeom>
          <a:noFill/>
        </p:spPr>
        <p:txBody>
          <a:bodyPr wrap="square" rtlCol="0">
            <a:spAutoFit/>
          </a:bodyPr>
          <a:lstStyle/>
          <a:p>
            <a:r>
              <a:rPr lang="en-IN" dirty="0"/>
              <a:t>Off Price Retailers /  Factory Outlets</a:t>
            </a:r>
          </a:p>
        </p:txBody>
      </p:sp>
    </p:spTree>
    <p:extLst>
      <p:ext uri="{BB962C8B-B14F-4D97-AF65-F5344CB8AC3E}">
        <p14:creationId xmlns:p14="http://schemas.microsoft.com/office/powerpoint/2010/main" val="11948196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CF0E37A-D412-4DE0-B3E1-1550CF2153EA}"/>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276D7536-1116-415A-B054-BCD801184D11}"/>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5B955E27-4324-4EA1-A724-9C4518AAE7F6}"/>
              </a:ext>
            </a:extLst>
          </p:cNvPr>
          <p:cNvSpPr>
            <a:spLocks noGrp="1"/>
          </p:cNvSpPr>
          <p:nvPr>
            <p:ph type="sldNum" sz="quarter" idx="7"/>
          </p:nvPr>
        </p:nvSpPr>
        <p:spPr/>
        <p:txBody>
          <a:bodyPr/>
          <a:lstStyle/>
          <a:p>
            <a:fld id="{B6F15528-21DE-4FAA-801E-634DDDAF4B2B}" type="slidenum">
              <a:rPr lang="en-IN" smtClean="0"/>
              <a:t>46</a:t>
            </a:fld>
            <a:endParaRPr lang="en-IN"/>
          </a:p>
        </p:txBody>
      </p:sp>
      <p:pic>
        <p:nvPicPr>
          <p:cNvPr id="5" name="Picture 4">
            <a:extLst>
              <a:ext uri="{FF2B5EF4-FFF2-40B4-BE49-F238E27FC236}">
                <a16:creationId xmlns:a16="http://schemas.microsoft.com/office/drawing/2014/main" id="{5BA6A9A8-F300-4E78-8F74-F6F21555226B}"/>
              </a:ext>
            </a:extLst>
          </p:cNvPr>
          <p:cNvPicPr>
            <a:picLocks noChangeAspect="1"/>
          </p:cNvPicPr>
          <p:nvPr/>
        </p:nvPicPr>
        <p:blipFill rotWithShape="1">
          <a:blip r:embed="rId2">
            <a:duotone>
              <a:schemeClr val="accent1">
                <a:shade val="45000"/>
                <a:satMod val="135000"/>
              </a:schemeClr>
              <a:prstClr val="white"/>
            </a:duotone>
          </a:blip>
          <a:srcRect t="9889"/>
          <a:stretch/>
        </p:blipFill>
        <p:spPr>
          <a:xfrm>
            <a:off x="30724" y="1295400"/>
            <a:ext cx="9016805" cy="4572000"/>
          </a:xfrm>
          <a:prstGeom prst="rect">
            <a:avLst/>
          </a:prstGeom>
        </p:spPr>
      </p:pic>
    </p:spTree>
    <p:extLst>
      <p:ext uri="{BB962C8B-B14F-4D97-AF65-F5344CB8AC3E}">
        <p14:creationId xmlns:p14="http://schemas.microsoft.com/office/powerpoint/2010/main" val="1741938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4"/>
          </p:nvPr>
        </p:nvSpPr>
        <p:spPr>
          <a:xfrm>
            <a:off x="304800" y="228600"/>
            <a:ext cx="6400800" cy="430887"/>
          </a:xfrm>
        </p:spPr>
        <p:txBody>
          <a:bodyPr/>
          <a:lstStyle/>
          <a:p>
            <a:r>
              <a:rPr lang="en-IN" sz="2800" b="1" dirty="0"/>
              <a:t>Multi-Channel Retailing</a:t>
            </a:r>
          </a:p>
        </p:txBody>
      </p:sp>
      <p:pic>
        <p:nvPicPr>
          <p:cNvPr id="1026" name="Picture 2"/>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52400" y="1219200"/>
            <a:ext cx="8839200" cy="4973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DFA67104-40FC-4003-8D51-2DF8402F21EB}"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47</a:t>
            </a:fld>
            <a:endParaRPr lang="en-IN"/>
          </a:p>
        </p:txBody>
      </p:sp>
    </p:spTree>
    <p:extLst>
      <p:ext uri="{BB962C8B-B14F-4D97-AF65-F5344CB8AC3E}">
        <p14:creationId xmlns:p14="http://schemas.microsoft.com/office/powerpoint/2010/main" val="6549919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err="1"/>
              <a:t>MultiChannel</a:t>
            </a:r>
            <a:r>
              <a:rPr lang="en-IN" dirty="0"/>
              <a:t> Retailing</a:t>
            </a:r>
          </a:p>
        </p:txBody>
      </p:sp>
      <p:sp>
        <p:nvSpPr>
          <p:cNvPr id="4" name="object 4"/>
          <p:cNvSpPr txBox="1"/>
          <p:nvPr/>
        </p:nvSpPr>
        <p:spPr>
          <a:xfrm>
            <a:off x="0" y="1143000"/>
            <a:ext cx="9027795" cy="3470181"/>
          </a:xfrm>
          <a:prstGeom prst="rect">
            <a:avLst/>
          </a:prstGeom>
        </p:spPr>
        <p:txBody>
          <a:bodyPr vert="horz" wrap="square" lIns="0" tIns="12700" rIns="0" bIns="0" rtlCol="0">
            <a:spAutoFit/>
          </a:bodyPr>
          <a:lstStyle/>
          <a:p>
            <a:pPr marL="241300" marR="5080" indent="-228600" algn="just">
              <a:lnSpc>
                <a:spcPct val="100000"/>
              </a:lnSpc>
              <a:spcBef>
                <a:spcPts val="100"/>
              </a:spcBef>
              <a:buFont typeface="Arial"/>
              <a:buChar char="•"/>
              <a:tabLst>
                <a:tab pos="241300" algn="l"/>
              </a:tabLst>
            </a:pPr>
            <a:r>
              <a:rPr sz="2600" dirty="0">
                <a:latin typeface="Times New Roman" pitchFamily="18" charset="0"/>
                <a:cs typeface="Times New Roman" pitchFamily="18" charset="0"/>
              </a:rPr>
              <a:t>A </a:t>
            </a:r>
            <a:r>
              <a:rPr sz="2600" spc="-20" dirty="0">
                <a:latin typeface="Times New Roman" pitchFamily="18" charset="0"/>
                <a:cs typeface="Times New Roman" pitchFamily="18" charset="0"/>
              </a:rPr>
              <a:t>retail </a:t>
            </a:r>
            <a:r>
              <a:rPr sz="2600" spc="-10" dirty="0">
                <a:latin typeface="Times New Roman" pitchFamily="18" charset="0"/>
                <a:cs typeface="Times New Roman" pitchFamily="18" charset="0"/>
              </a:rPr>
              <a:t>channel </a:t>
            </a:r>
            <a:r>
              <a:rPr sz="2600" spc="-5" dirty="0">
                <a:latin typeface="Times New Roman" pitchFamily="18" charset="0"/>
                <a:cs typeface="Times New Roman" pitchFamily="18" charset="0"/>
              </a:rPr>
              <a:t>is </a:t>
            </a:r>
            <a:r>
              <a:rPr sz="2600" dirty="0">
                <a:latin typeface="Times New Roman" pitchFamily="18" charset="0"/>
                <a:cs typeface="Times New Roman" pitchFamily="18" charset="0"/>
              </a:rPr>
              <a:t>the </a:t>
            </a:r>
            <a:r>
              <a:rPr sz="2600" spc="-35" dirty="0">
                <a:latin typeface="Times New Roman" pitchFamily="18" charset="0"/>
                <a:cs typeface="Times New Roman" pitchFamily="18" charset="0"/>
              </a:rPr>
              <a:t>way </a:t>
            </a:r>
            <a:r>
              <a:rPr sz="2600" dirty="0">
                <a:latin typeface="Times New Roman" pitchFamily="18" charset="0"/>
                <a:cs typeface="Times New Roman" pitchFamily="18" charset="0"/>
              </a:rPr>
              <a:t>a </a:t>
            </a:r>
            <a:r>
              <a:rPr sz="2600" spc="-20" dirty="0">
                <a:latin typeface="Times New Roman" pitchFamily="18" charset="0"/>
                <a:cs typeface="Times New Roman" pitchFamily="18" charset="0"/>
              </a:rPr>
              <a:t>retailer </a:t>
            </a:r>
            <a:r>
              <a:rPr sz="2600" spc="-10" dirty="0">
                <a:latin typeface="Times New Roman" pitchFamily="18" charset="0"/>
                <a:cs typeface="Times New Roman" pitchFamily="18" charset="0"/>
              </a:rPr>
              <a:t>sells </a:t>
            </a:r>
            <a:r>
              <a:rPr sz="2600" dirty="0">
                <a:latin typeface="Times New Roman" pitchFamily="18" charset="0"/>
                <a:cs typeface="Times New Roman" pitchFamily="18" charset="0"/>
              </a:rPr>
              <a:t>and </a:t>
            </a:r>
            <a:r>
              <a:rPr sz="2600" spc="-15" dirty="0">
                <a:latin typeface="Times New Roman" pitchFamily="18" charset="0"/>
                <a:cs typeface="Times New Roman" pitchFamily="18" charset="0"/>
              </a:rPr>
              <a:t>delivers </a:t>
            </a:r>
            <a:r>
              <a:rPr sz="2600" spc="-10" dirty="0">
                <a:latin typeface="Times New Roman" pitchFamily="18" charset="0"/>
                <a:cs typeface="Times New Roman" pitchFamily="18" charset="0"/>
              </a:rPr>
              <a:t>merchandise </a:t>
            </a:r>
            <a:r>
              <a:rPr sz="2600" dirty="0">
                <a:latin typeface="Times New Roman" pitchFamily="18" charset="0"/>
                <a:cs typeface="Times New Roman" pitchFamily="18" charset="0"/>
              </a:rPr>
              <a:t>and  </a:t>
            </a:r>
            <a:r>
              <a:rPr sz="2600" spc="-5" dirty="0">
                <a:latin typeface="Times New Roman" pitchFamily="18" charset="0"/>
                <a:cs typeface="Times New Roman" pitchFamily="18" charset="0"/>
              </a:rPr>
              <a:t>services </a:t>
            </a:r>
            <a:r>
              <a:rPr sz="2600" spc="-15" dirty="0">
                <a:latin typeface="Times New Roman" pitchFamily="18" charset="0"/>
                <a:cs typeface="Times New Roman" pitchFamily="18" charset="0"/>
              </a:rPr>
              <a:t>to </a:t>
            </a:r>
            <a:r>
              <a:rPr sz="2600" dirty="0">
                <a:latin typeface="Times New Roman" pitchFamily="18" charset="0"/>
                <a:cs typeface="Times New Roman" pitchFamily="18" charset="0"/>
              </a:rPr>
              <a:t>its</a:t>
            </a:r>
            <a:r>
              <a:rPr sz="2600" spc="-15" dirty="0">
                <a:latin typeface="Times New Roman" pitchFamily="18" charset="0"/>
                <a:cs typeface="Times New Roman" pitchFamily="18" charset="0"/>
              </a:rPr>
              <a:t> customers.</a:t>
            </a:r>
            <a:endParaRPr sz="2600" dirty="0">
              <a:latin typeface="Times New Roman" pitchFamily="18" charset="0"/>
              <a:cs typeface="Times New Roman" pitchFamily="18" charset="0"/>
            </a:endParaRPr>
          </a:p>
          <a:p>
            <a:pPr marL="241300" marR="5080" indent="-228600" algn="just">
              <a:lnSpc>
                <a:spcPct val="100000"/>
              </a:lnSpc>
              <a:spcBef>
                <a:spcPts val="994"/>
              </a:spcBef>
              <a:buFont typeface="Arial"/>
              <a:buChar char="•"/>
              <a:tabLst>
                <a:tab pos="241300" algn="l"/>
              </a:tabLst>
            </a:pPr>
            <a:r>
              <a:rPr sz="2600" spc="-5" dirty="0">
                <a:latin typeface="Times New Roman" pitchFamily="18" charset="0"/>
                <a:cs typeface="Times New Roman" pitchFamily="18" charset="0"/>
              </a:rPr>
              <a:t>The </a:t>
            </a:r>
            <a:r>
              <a:rPr sz="2600" spc="-10" dirty="0">
                <a:latin typeface="Times New Roman" pitchFamily="18" charset="0"/>
                <a:cs typeface="Times New Roman" pitchFamily="18" charset="0"/>
              </a:rPr>
              <a:t>most common </a:t>
            </a:r>
            <a:r>
              <a:rPr sz="2600" spc="-5" dirty="0">
                <a:latin typeface="Times New Roman" pitchFamily="18" charset="0"/>
                <a:cs typeface="Times New Roman" pitchFamily="18" charset="0"/>
              </a:rPr>
              <a:t>channel used </a:t>
            </a:r>
            <a:r>
              <a:rPr sz="2600" spc="-10" dirty="0">
                <a:latin typeface="Times New Roman" pitchFamily="18" charset="0"/>
                <a:cs typeface="Times New Roman" pitchFamily="18" charset="0"/>
              </a:rPr>
              <a:t>by </a:t>
            </a:r>
            <a:r>
              <a:rPr sz="2600" spc="-5" dirty="0">
                <a:latin typeface="Times New Roman" pitchFamily="18" charset="0"/>
                <a:cs typeface="Times New Roman" pitchFamily="18" charset="0"/>
              </a:rPr>
              <a:t>the </a:t>
            </a:r>
            <a:r>
              <a:rPr sz="2600" spc="-20" dirty="0">
                <a:latin typeface="Times New Roman" pitchFamily="18" charset="0"/>
                <a:cs typeface="Times New Roman" pitchFamily="18" charset="0"/>
              </a:rPr>
              <a:t>retailer </a:t>
            </a:r>
            <a:r>
              <a:rPr sz="2600" spc="-5" dirty="0">
                <a:latin typeface="Times New Roman" pitchFamily="18" charset="0"/>
                <a:cs typeface="Times New Roman" pitchFamily="18" charset="0"/>
              </a:rPr>
              <a:t>is </a:t>
            </a:r>
            <a:r>
              <a:rPr sz="2600" dirty="0">
                <a:latin typeface="Times New Roman" pitchFamily="18" charset="0"/>
                <a:cs typeface="Times New Roman" pitchFamily="18" charset="0"/>
              </a:rPr>
              <a:t>a </a:t>
            </a:r>
            <a:r>
              <a:rPr sz="2600" spc="-20" dirty="0">
                <a:latin typeface="Times New Roman" pitchFamily="18" charset="0"/>
                <a:cs typeface="Times New Roman" pitchFamily="18" charset="0"/>
              </a:rPr>
              <a:t>store, </a:t>
            </a:r>
            <a:r>
              <a:rPr sz="2600" spc="-45" dirty="0">
                <a:latin typeface="Times New Roman" pitchFamily="18" charset="0"/>
                <a:cs typeface="Times New Roman" pitchFamily="18" charset="0"/>
              </a:rPr>
              <a:t>however, </a:t>
            </a:r>
            <a:r>
              <a:rPr sz="2600" spc="-20" dirty="0">
                <a:latin typeface="Times New Roman" pitchFamily="18" charset="0"/>
                <a:cs typeface="Times New Roman" pitchFamily="18" charset="0"/>
              </a:rPr>
              <a:t>today  </a:t>
            </a:r>
            <a:r>
              <a:rPr sz="2600" dirty="0">
                <a:latin typeface="Times New Roman" pitchFamily="18" charset="0"/>
                <a:cs typeface="Times New Roman" pitchFamily="18" charset="0"/>
              </a:rPr>
              <a:t>the </a:t>
            </a:r>
            <a:r>
              <a:rPr sz="2600" spc="-20" dirty="0">
                <a:latin typeface="Times New Roman" pitchFamily="18" charset="0"/>
                <a:cs typeface="Times New Roman" pitchFamily="18" charset="0"/>
              </a:rPr>
              <a:t>retailers </a:t>
            </a:r>
            <a:r>
              <a:rPr sz="2600" spc="-5" dirty="0">
                <a:latin typeface="Times New Roman" pitchFamily="18" charset="0"/>
                <a:cs typeface="Times New Roman" pitchFamily="18" charset="0"/>
              </a:rPr>
              <a:t>use </a:t>
            </a:r>
            <a:r>
              <a:rPr sz="2600" dirty="0">
                <a:latin typeface="Times New Roman" pitchFamily="18" charset="0"/>
                <a:cs typeface="Times New Roman" pitchFamily="18" charset="0"/>
              </a:rPr>
              <a:t>a </a:t>
            </a:r>
            <a:r>
              <a:rPr sz="2600" spc="-15" dirty="0">
                <a:latin typeface="Times New Roman" pitchFamily="18" charset="0"/>
                <a:cs typeface="Times New Roman" pitchFamily="18" charset="0"/>
              </a:rPr>
              <a:t>variety </a:t>
            </a:r>
            <a:r>
              <a:rPr sz="2600" dirty="0">
                <a:latin typeface="Times New Roman" pitchFamily="18" charset="0"/>
                <a:cs typeface="Times New Roman" pitchFamily="18" charset="0"/>
              </a:rPr>
              <a:t>of </a:t>
            </a:r>
            <a:r>
              <a:rPr sz="2600" spc="-20" dirty="0">
                <a:latin typeface="Times New Roman" pitchFamily="18" charset="0"/>
                <a:cs typeface="Times New Roman" pitchFamily="18" charset="0"/>
              </a:rPr>
              <a:t>non-store </a:t>
            </a:r>
            <a:r>
              <a:rPr sz="2600" spc="-5" dirty="0">
                <a:latin typeface="Times New Roman" pitchFamily="18" charset="0"/>
                <a:cs typeface="Times New Roman" pitchFamily="18" charset="0"/>
              </a:rPr>
              <a:t>channels including </a:t>
            </a:r>
            <a:r>
              <a:rPr sz="2600" dirty="0">
                <a:latin typeface="Times New Roman" pitchFamily="18" charset="0"/>
                <a:cs typeface="Times New Roman" pitchFamily="18" charset="0"/>
              </a:rPr>
              <a:t>the </a:t>
            </a:r>
            <a:r>
              <a:rPr sz="2600" spc="-15" dirty="0">
                <a:latin typeface="Times New Roman" pitchFamily="18" charset="0"/>
                <a:cs typeface="Times New Roman" pitchFamily="18" charset="0"/>
              </a:rPr>
              <a:t>internet,  </a:t>
            </a:r>
            <a:r>
              <a:rPr sz="2600" spc="-10" dirty="0">
                <a:latin typeface="Times New Roman" pitchFamily="18" charset="0"/>
                <a:cs typeface="Times New Roman" pitchFamily="18" charset="0"/>
              </a:rPr>
              <a:t>catalogue, direct </a:t>
            </a:r>
            <a:r>
              <a:rPr sz="2600" spc="-5" dirty="0">
                <a:latin typeface="Times New Roman" pitchFamily="18" charset="0"/>
                <a:cs typeface="Times New Roman" pitchFamily="18" charset="0"/>
              </a:rPr>
              <a:t>mail, </a:t>
            </a:r>
            <a:r>
              <a:rPr sz="2600" spc="-10" dirty="0">
                <a:latin typeface="Times New Roman" pitchFamily="18" charset="0"/>
                <a:cs typeface="Times New Roman" pitchFamily="18" charset="0"/>
              </a:rPr>
              <a:t>television </a:t>
            </a:r>
            <a:r>
              <a:rPr sz="2600" spc="-5" dirty="0">
                <a:latin typeface="Times New Roman" pitchFamily="18" charset="0"/>
                <a:cs typeface="Times New Roman" pitchFamily="18" charset="0"/>
              </a:rPr>
              <a:t>home shopping, </a:t>
            </a:r>
            <a:r>
              <a:rPr sz="2600" spc="-10" dirty="0">
                <a:latin typeface="Times New Roman" pitchFamily="18" charset="0"/>
                <a:cs typeface="Times New Roman" pitchFamily="18" charset="0"/>
              </a:rPr>
              <a:t>automated </a:t>
            </a:r>
            <a:r>
              <a:rPr sz="2600" spc="-15" dirty="0">
                <a:latin typeface="Times New Roman" pitchFamily="18" charset="0"/>
                <a:cs typeface="Times New Roman" pitchFamily="18" charset="0"/>
              </a:rPr>
              <a:t>retailing</a:t>
            </a:r>
            <a:r>
              <a:rPr sz="2600" spc="-10" dirty="0">
                <a:latin typeface="Times New Roman" pitchFamily="18" charset="0"/>
                <a:cs typeface="Times New Roman" pitchFamily="18" charset="0"/>
              </a:rPr>
              <a:t> </a:t>
            </a:r>
            <a:r>
              <a:rPr sz="2600" spc="-15" dirty="0">
                <a:latin typeface="Times New Roman" pitchFamily="18" charset="0"/>
                <a:cs typeface="Times New Roman" pitchFamily="18" charset="0"/>
              </a:rPr>
              <a:t>etc.</a:t>
            </a:r>
            <a:endParaRPr sz="2600" dirty="0">
              <a:latin typeface="Times New Roman" pitchFamily="18" charset="0"/>
              <a:cs typeface="Times New Roman" pitchFamily="18" charset="0"/>
            </a:endParaRPr>
          </a:p>
          <a:p>
            <a:pPr marL="241300" marR="6985" indent="-228600" algn="just">
              <a:lnSpc>
                <a:spcPct val="100000"/>
              </a:lnSpc>
              <a:spcBef>
                <a:spcPts val="1010"/>
              </a:spcBef>
              <a:buFont typeface="Arial"/>
              <a:buChar char="•"/>
              <a:tabLst>
                <a:tab pos="241300" algn="l"/>
              </a:tabLst>
            </a:pPr>
            <a:r>
              <a:rPr sz="2600" spc="-5" dirty="0">
                <a:latin typeface="Times New Roman" pitchFamily="18" charset="0"/>
                <a:cs typeface="Times New Roman" pitchFamily="18" charset="0"/>
              </a:rPr>
              <a:t>Multichannel </a:t>
            </a:r>
            <a:r>
              <a:rPr sz="2600" spc="-20" dirty="0">
                <a:latin typeface="Times New Roman" pitchFamily="18" charset="0"/>
                <a:cs typeface="Times New Roman" pitchFamily="18" charset="0"/>
              </a:rPr>
              <a:t>retailers </a:t>
            </a:r>
            <a:r>
              <a:rPr sz="2600" spc="-15" dirty="0">
                <a:latin typeface="Times New Roman" pitchFamily="18" charset="0"/>
                <a:cs typeface="Times New Roman" pitchFamily="18" charset="0"/>
              </a:rPr>
              <a:t>are </a:t>
            </a:r>
            <a:r>
              <a:rPr sz="2600" spc="-20" dirty="0">
                <a:latin typeface="Times New Roman" pitchFamily="18" charset="0"/>
                <a:cs typeface="Times New Roman" pitchFamily="18" charset="0"/>
              </a:rPr>
              <a:t>retailers </a:t>
            </a:r>
            <a:r>
              <a:rPr sz="2600" spc="-10" dirty="0">
                <a:latin typeface="Times New Roman" pitchFamily="18" charset="0"/>
                <a:cs typeface="Times New Roman" pitchFamily="18" charset="0"/>
              </a:rPr>
              <a:t>that </a:t>
            </a:r>
            <a:r>
              <a:rPr sz="2600" spc="-5" dirty="0">
                <a:latin typeface="Times New Roman" pitchFamily="18" charset="0"/>
                <a:cs typeface="Times New Roman" pitchFamily="18" charset="0"/>
              </a:rPr>
              <a:t>sell </a:t>
            </a:r>
            <a:r>
              <a:rPr sz="2600" spc="-10" dirty="0">
                <a:latin typeface="Times New Roman" pitchFamily="18" charset="0"/>
                <a:cs typeface="Times New Roman" pitchFamily="18" charset="0"/>
              </a:rPr>
              <a:t>merchandise </a:t>
            </a:r>
            <a:r>
              <a:rPr sz="2600" dirty="0">
                <a:latin typeface="Times New Roman" pitchFamily="18" charset="0"/>
                <a:cs typeface="Times New Roman" pitchFamily="18" charset="0"/>
              </a:rPr>
              <a:t>or </a:t>
            </a:r>
            <a:r>
              <a:rPr sz="2600" spc="-5" dirty="0">
                <a:latin typeface="Times New Roman" pitchFamily="18" charset="0"/>
                <a:cs typeface="Times New Roman" pitchFamily="18" charset="0"/>
              </a:rPr>
              <a:t>services </a:t>
            </a:r>
            <a:r>
              <a:rPr sz="2600" spc="-15" dirty="0">
                <a:latin typeface="Times New Roman" pitchFamily="18" charset="0"/>
                <a:cs typeface="Times New Roman" pitchFamily="18" charset="0"/>
              </a:rPr>
              <a:t>through  </a:t>
            </a:r>
            <a:r>
              <a:rPr sz="2600" spc="-10" dirty="0">
                <a:latin typeface="Times New Roman" pitchFamily="18" charset="0"/>
                <a:cs typeface="Times New Roman" pitchFamily="18" charset="0"/>
              </a:rPr>
              <a:t>more </a:t>
            </a:r>
            <a:r>
              <a:rPr sz="2600" dirty="0">
                <a:latin typeface="Times New Roman" pitchFamily="18" charset="0"/>
                <a:cs typeface="Times New Roman" pitchFamily="18" charset="0"/>
              </a:rPr>
              <a:t>than </a:t>
            </a:r>
            <a:r>
              <a:rPr sz="2600" spc="-5" dirty="0">
                <a:latin typeface="Times New Roman" pitchFamily="18" charset="0"/>
                <a:cs typeface="Times New Roman" pitchFamily="18" charset="0"/>
              </a:rPr>
              <a:t>one</a:t>
            </a:r>
            <a:r>
              <a:rPr sz="2600" spc="-20" dirty="0">
                <a:latin typeface="Times New Roman" pitchFamily="18" charset="0"/>
                <a:cs typeface="Times New Roman" pitchFamily="18" charset="0"/>
              </a:rPr>
              <a:t> </a:t>
            </a:r>
            <a:r>
              <a:rPr sz="2600" spc="-5" dirty="0">
                <a:latin typeface="Times New Roman" pitchFamily="18" charset="0"/>
                <a:cs typeface="Times New Roman" pitchFamily="18" charset="0"/>
              </a:rPr>
              <a:t>channel.</a:t>
            </a:r>
            <a:endParaRPr sz="2600" dirty="0">
              <a:latin typeface="Times New Roman" pitchFamily="18" charset="0"/>
              <a:cs typeface="Times New Roman" pitchFamily="18" charset="0"/>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AE0DB05B-C680-41E4-AAD3-D01818E04D05}"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48</a:t>
            </a:fld>
            <a:endParaRPr lang="en-IN"/>
          </a:p>
        </p:txBody>
      </p:sp>
    </p:spTree>
    <p:extLst>
      <p:ext uri="{BB962C8B-B14F-4D97-AF65-F5344CB8AC3E}">
        <p14:creationId xmlns:p14="http://schemas.microsoft.com/office/powerpoint/2010/main" val="5967329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Multi Channel Retailing</a:t>
            </a:r>
          </a:p>
        </p:txBody>
      </p:sp>
      <p:sp>
        <p:nvSpPr>
          <p:cNvPr id="4" name="object 4"/>
          <p:cNvSpPr txBox="1"/>
          <p:nvPr/>
        </p:nvSpPr>
        <p:spPr>
          <a:xfrm>
            <a:off x="100510" y="1143000"/>
            <a:ext cx="8684261" cy="4569841"/>
          </a:xfrm>
          <a:prstGeom prst="rect">
            <a:avLst/>
          </a:prstGeom>
        </p:spPr>
        <p:txBody>
          <a:bodyPr vert="horz" wrap="square" lIns="0" tIns="139065" rIns="0" bIns="0" rtlCol="0">
            <a:spAutoFit/>
          </a:bodyPr>
          <a:lstStyle/>
          <a:p>
            <a:pPr marL="12700" algn="just">
              <a:lnSpc>
                <a:spcPct val="100000"/>
              </a:lnSpc>
              <a:spcBef>
                <a:spcPts val="1095"/>
              </a:spcBef>
            </a:pPr>
            <a:r>
              <a:rPr sz="2200" b="1" dirty="0">
                <a:latin typeface="Times New Roman" pitchFamily="18" charset="0"/>
                <a:cs typeface="Times New Roman" pitchFamily="18" charset="0"/>
              </a:rPr>
              <a:t>1. Brick </a:t>
            </a:r>
            <a:r>
              <a:rPr sz="2200" b="1" spc="-5" dirty="0">
                <a:latin typeface="Times New Roman" pitchFamily="18" charset="0"/>
                <a:cs typeface="Times New Roman" pitchFamily="18" charset="0"/>
              </a:rPr>
              <a:t>and Mortar/ </a:t>
            </a:r>
            <a:r>
              <a:rPr sz="2200" b="1" spc="-15" dirty="0">
                <a:latin typeface="Times New Roman" pitchFamily="18" charset="0"/>
                <a:cs typeface="Times New Roman" pitchFamily="18" charset="0"/>
              </a:rPr>
              <a:t>Store</a:t>
            </a:r>
            <a:r>
              <a:rPr sz="2200" b="1" spc="-365" dirty="0">
                <a:latin typeface="Times New Roman" pitchFamily="18" charset="0"/>
                <a:cs typeface="Times New Roman" pitchFamily="18" charset="0"/>
              </a:rPr>
              <a:t> </a:t>
            </a:r>
            <a:r>
              <a:rPr sz="2200" b="1" spc="-5" dirty="0">
                <a:latin typeface="Times New Roman" pitchFamily="18" charset="0"/>
                <a:cs typeface="Times New Roman" pitchFamily="18" charset="0"/>
              </a:rPr>
              <a:t>Channel</a:t>
            </a:r>
            <a:endParaRPr sz="2200" dirty="0">
              <a:latin typeface="Times New Roman" pitchFamily="18" charset="0"/>
              <a:cs typeface="Times New Roman" pitchFamily="18" charset="0"/>
            </a:endParaRPr>
          </a:p>
          <a:p>
            <a:pPr marL="12700" marR="5080" algn="just">
              <a:lnSpc>
                <a:spcPct val="100000"/>
              </a:lnSpc>
              <a:spcBef>
                <a:spcPts val="1000"/>
              </a:spcBef>
            </a:pPr>
            <a:r>
              <a:rPr sz="2200" spc="-15" dirty="0">
                <a:latin typeface="Times New Roman" pitchFamily="18" charset="0"/>
                <a:cs typeface="Times New Roman" pitchFamily="18" charset="0"/>
              </a:rPr>
              <a:t>Stores </a:t>
            </a:r>
            <a:r>
              <a:rPr sz="2200" spc="-25" dirty="0">
                <a:latin typeface="Times New Roman" pitchFamily="18" charset="0"/>
                <a:cs typeface="Times New Roman" pitchFamily="18" charset="0"/>
              </a:rPr>
              <a:t>offer </a:t>
            </a:r>
            <a:r>
              <a:rPr sz="2200" spc="-20" dirty="0">
                <a:latin typeface="Times New Roman" pitchFamily="18" charset="0"/>
                <a:cs typeface="Times New Roman" pitchFamily="18" charset="0"/>
              </a:rPr>
              <a:t>several </a:t>
            </a:r>
            <a:r>
              <a:rPr sz="2200" spc="-10" dirty="0">
                <a:latin typeface="Times New Roman" pitchFamily="18" charset="0"/>
                <a:cs typeface="Times New Roman" pitchFamily="18" charset="0"/>
              </a:rPr>
              <a:t>benefits </a:t>
            </a:r>
            <a:r>
              <a:rPr sz="2200" spc="-15" dirty="0">
                <a:latin typeface="Times New Roman" pitchFamily="18" charset="0"/>
                <a:cs typeface="Times New Roman" pitchFamily="18" charset="0"/>
              </a:rPr>
              <a:t>to </a:t>
            </a:r>
            <a:r>
              <a:rPr sz="2200" spc="-20" dirty="0">
                <a:latin typeface="Times New Roman" pitchFamily="18" charset="0"/>
                <a:cs typeface="Times New Roman" pitchFamily="18" charset="0"/>
              </a:rPr>
              <a:t>customers </a:t>
            </a:r>
            <a:r>
              <a:rPr sz="2200" spc="-10" dirty="0">
                <a:latin typeface="Times New Roman" pitchFamily="18" charset="0"/>
                <a:cs typeface="Times New Roman" pitchFamily="18" charset="0"/>
              </a:rPr>
              <a:t>that they cannot </a:t>
            </a:r>
            <a:r>
              <a:rPr sz="2200" spc="-20" dirty="0">
                <a:latin typeface="Times New Roman" pitchFamily="18" charset="0"/>
                <a:cs typeface="Times New Roman" pitchFamily="18" charset="0"/>
              </a:rPr>
              <a:t>get </a:t>
            </a:r>
            <a:r>
              <a:rPr sz="2200" dirty="0">
                <a:latin typeface="Times New Roman" pitchFamily="18" charset="0"/>
                <a:cs typeface="Times New Roman" pitchFamily="18" charset="0"/>
              </a:rPr>
              <a:t>when </a:t>
            </a:r>
            <a:r>
              <a:rPr sz="2200" spc="-10" dirty="0">
                <a:latin typeface="Times New Roman" pitchFamily="18" charset="0"/>
                <a:cs typeface="Times New Roman" pitchFamily="18" charset="0"/>
              </a:rPr>
              <a:t>they  </a:t>
            </a:r>
            <a:r>
              <a:rPr sz="2200" spc="-5" dirty="0">
                <a:latin typeface="Times New Roman" pitchFamily="18" charset="0"/>
                <a:cs typeface="Times New Roman" pitchFamily="18" charset="0"/>
              </a:rPr>
              <a:t>shop </a:t>
            </a:r>
            <a:r>
              <a:rPr sz="2200" spc="-10" dirty="0">
                <a:latin typeface="Times New Roman" pitchFamily="18" charset="0"/>
                <a:cs typeface="Times New Roman" pitchFamily="18" charset="0"/>
              </a:rPr>
              <a:t>through </a:t>
            </a:r>
            <a:r>
              <a:rPr sz="2200" spc="-15" dirty="0">
                <a:latin typeface="Times New Roman" pitchFamily="18" charset="0"/>
                <a:cs typeface="Times New Roman" pitchFamily="18" charset="0"/>
              </a:rPr>
              <a:t>non-store </a:t>
            </a:r>
            <a:r>
              <a:rPr sz="2200" spc="-5" dirty="0">
                <a:latin typeface="Times New Roman" pitchFamily="18" charset="0"/>
                <a:cs typeface="Times New Roman" pitchFamily="18" charset="0"/>
              </a:rPr>
              <a:t>channels such </a:t>
            </a:r>
            <a:r>
              <a:rPr sz="2200" dirty="0">
                <a:latin typeface="Times New Roman" pitchFamily="18" charset="0"/>
                <a:cs typeface="Times New Roman" pitchFamily="18" charset="0"/>
              </a:rPr>
              <a:t>as </a:t>
            </a:r>
            <a:r>
              <a:rPr sz="2200" spc="-15" dirty="0">
                <a:latin typeface="Times New Roman" pitchFamily="18" charset="0"/>
                <a:cs typeface="Times New Roman" pitchFamily="18" charset="0"/>
              </a:rPr>
              <a:t>catalogues </a:t>
            </a:r>
            <a:r>
              <a:rPr sz="2200" dirty="0">
                <a:latin typeface="Times New Roman" pitchFamily="18" charset="0"/>
                <a:cs typeface="Times New Roman" pitchFamily="18" charset="0"/>
              </a:rPr>
              <a:t>or the </a:t>
            </a:r>
            <a:r>
              <a:rPr sz="2200" spc="-15" dirty="0">
                <a:latin typeface="Times New Roman" pitchFamily="18" charset="0"/>
                <a:cs typeface="Times New Roman" pitchFamily="18" charset="0"/>
              </a:rPr>
              <a:t>Internet. </a:t>
            </a:r>
            <a:r>
              <a:rPr sz="2200" spc="-5" dirty="0">
                <a:latin typeface="Times New Roman" pitchFamily="18" charset="0"/>
                <a:cs typeface="Times New Roman" pitchFamily="18" charset="0"/>
              </a:rPr>
              <a:t>The  </a:t>
            </a:r>
            <a:r>
              <a:rPr sz="2200" spc="-10" dirty="0">
                <a:latin typeface="Times New Roman" pitchFamily="18" charset="0"/>
                <a:cs typeface="Times New Roman" pitchFamily="18" charset="0"/>
              </a:rPr>
              <a:t>benefits</a:t>
            </a:r>
            <a:r>
              <a:rPr sz="2200" dirty="0">
                <a:latin typeface="Times New Roman" pitchFamily="18" charset="0"/>
                <a:cs typeface="Times New Roman" pitchFamily="18" charset="0"/>
              </a:rPr>
              <a:t> </a:t>
            </a:r>
            <a:r>
              <a:rPr sz="2200" spc="-5" dirty="0">
                <a:latin typeface="Times New Roman" pitchFamily="18" charset="0"/>
                <a:cs typeface="Times New Roman" pitchFamily="18" charset="0"/>
              </a:rPr>
              <a:t>include:</a:t>
            </a:r>
            <a:endParaRPr sz="2200" dirty="0">
              <a:latin typeface="Times New Roman" pitchFamily="18" charset="0"/>
              <a:cs typeface="Times New Roman" pitchFamily="18" charset="0"/>
            </a:endParaRPr>
          </a:p>
          <a:p>
            <a:pPr marL="241300" indent="-228600">
              <a:lnSpc>
                <a:spcPct val="100000"/>
              </a:lnSpc>
              <a:spcBef>
                <a:spcPts val="650"/>
              </a:spcBef>
              <a:buFont typeface="Arial"/>
              <a:buChar char="•"/>
              <a:tabLst>
                <a:tab pos="241300" algn="l"/>
              </a:tabLst>
            </a:pPr>
            <a:r>
              <a:rPr sz="2200" spc="-60" dirty="0">
                <a:latin typeface="Times New Roman" pitchFamily="18" charset="0"/>
                <a:cs typeface="Times New Roman" pitchFamily="18" charset="0"/>
              </a:rPr>
              <a:t>Touch </a:t>
            </a:r>
            <a:r>
              <a:rPr sz="2200" dirty="0">
                <a:latin typeface="Times New Roman" pitchFamily="18" charset="0"/>
                <a:cs typeface="Times New Roman" pitchFamily="18" charset="0"/>
              </a:rPr>
              <a:t>and </a:t>
            </a:r>
            <a:r>
              <a:rPr sz="2200" spc="-25" dirty="0">
                <a:latin typeface="Times New Roman" pitchFamily="18" charset="0"/>
                <a:cs typeface="Times New Roman" pitchFamily="18" charset="0"/>
              </a:rPr>
              <a:t>feel</a:t>
            </a:r>
            <a:r>
              <a:rPr sz="2200" spc="35" dirty="0">
                <a:latin typeface="Times New Roman" pitchFamily="18" charset="0"/>
                <a:cs typeface="Times New Roman" pitchFamily="18" charset="0"/>
              </a:rPr>
              <a:t> </a:t>
            </a:r>
            <a:r>
              <a:rPr sz="2200" spc="-15" dirty="0">
                <a:latin typeface="Times New Roman" pitchFamily="18" charset="0"/>
                <a:cs typeface="Times New Roman" pitchFamily="18" charset="0"/>
              </a:rPr>
              <a:t>products</a:t>
            </a:r>
            <a:endParaRPr sz="2200" dirty="0">
              <a:latin typeface="Times New Roman" pitchFamily="18" charset="0"/>
              <a:cs typeface="Times New Roman" pitchFamily="18" charset="0"/>
            </a:endParaRPr>
          </a:p>
          <a:p>
            <a:pPr marL="241300" indent="-228600">
              <a:lnSpc>
                <a:spcPct val="100000"/>
              </a:lnSpc>
              <a:spcBef>
                <a:spcPts val="635"/>
              </a:spcBef>
              <a:buFont typeface="Arial"/>
              <a:buChar char="•"/>
              <a:tabLst>
                <a:tab pos="241300" algn="l"/>
              </a:tabLst>
            </a:pPr>
            <a:r>
              <a:rPr sz="2200" spc="-20" dirty="0">
                <a:latin typeface="Times New Roman" pitchFamily="18" charset="0"/>
                <a:cs typeface="Times New Roman" pitchFamily="18" charset="0"/>
              </a:rPr>
              <a:t>Personal</a:t>
            </a:r>
            <a:r>
              <a:rPr sz="2200" dirty="0">
                <a:latin typeface="Times New Roman" pitchFamily="18" charset="0"/>
                <a:cs typeface="Times New Roman" pitchFamily="18" charset="0"/>
              </a:rPr>
              <a:t> service</a:t>
            </a:r>
          </a:p>
          <a:p>
            <a:pPr marL="241300" indent="-228600">
              <a:lnSpc>
                <a:spcPct val="100000"/>
              </a:lnSpc>
              <a:spcBef>
                <a:spcPts val="640"/>
              </a:spcBef>
              <a:buFont typeface="Arial"/>
              <a:buChar char="•"/>
              <a:tabLst>
                <a:tab pos="241300" algn="l"/>
              </a:tabLst>
            </a:pPr>
            <a:r>
              <a:rPr sz="2200" dirty="0">
                <a:latin typeface="Times New Roman" pitchFamily="18" charset="0"/>
                <a:cs typeface="Times New Roman" pitchFamily="18" charset="0"/>
              </a:rPr>
              <a:t>Risk</a:t>
            </a:r>
            <a:r>
              <a:rPr sz="2200" spc="-20" dirty="0">
                <a:latin typeface="Times New Roman" pitchFamily="18" charset="0"/>
                <a:cs typeface="Times New Roman" pitchFamily="18" charset="0"/>
              </a:rPr>
              <a:t> </a:t>
            </a:r>
            <a:r>
              <a:rPr sz="2200" spc="-5" dirty="0">
                <a:latin typeface="Times New Roman" pitchFamily="18" charset="0"/>
                <a:cs typeface="Times New Roman" pitchFamily="18" charset="0"/>
              </a:rPr>
              <a:t>reduction</a:t>
            </a:r>
            <a:endParaRPr sz="2200" dirty="0">
              <a:latin typeface="Times New Roman" pitchFamily="18" charset="0"/>
              <a:cs typeface="Times New Roman" pitchFamily="18" charset="0"/>
            </a:endParaRPr>
          </a:p>
          <a:p>
            <a:pPr marL="241300" indent="-228600">
              <a:lnSpc>
                <a:spcPct val="100000"/>
              </a:lnSpc>
              <a:spcBef>
                <a:spcPts val="650"/>
              </a:spcBef>
              <a:buFont typeface="Arial"/>
              <a:buChar char="•"/>
              <a:tabLst>
                <a:tab pos="241300" algn="l"/>
              </a:tabLst>
            </a:pPr>
            <a:r>
              <a:rPr sz="2200" spc="-10" dirty="0">
                <a:latin typeface="Times New Roman" pitchFamily="18" charset="0"/>
                <a:cs typeface="Times New Roman" pitchFamily="18" charset="0"/>
              </a:rPr>
              <a:t>Immediate</a:t>
            </a:r>
            <a:r>
              <a:rPr sz="2200" spc="-25" dirty="0">
                <a:latin typeface="Times New Roman" pitchFamily="18" charset="0"/>
                <a:cs typeface="Times New Roman" pitchFamily="18" charset="0"/>
              </a:rPr>
              <a:t> </a:t>
            </a:r>
            <a:r>
              <a:rPr sz="2200" spc="-15" dirty="0">
                <a:latin typeface="Times New Roman" pitchFamily="18" charset="0"/>
                <a:cs typeface="Times New Roman" pitchFamily="18" charset="0"/>
              </a:rPr>
              <a:t>gratification</a:t>
            </a:r>
            <a:endParaRPr sz="2200" dirty="0">
              <a:latin typeface="Times New Roman" pitchFamily="18" charset="0"/>
              <a:cs typeface="Times New Roman" pitchFamily="18" charset="0"/>
            </a:endParaRPr>
          </a:p>
          <a:p>
            <a:pPr marL="241300" indent="-228600">
              <a:lnSpc>
                <a:spcPct val="100000"/>
              </a:lnSpc>
              <a:spcBef>
                <a:spcPts val="635"/>
              </a:spcBef>
              <a:buFont typeface="Arial"/>
              <a:buChar char="•"/>
              <a:tabLst>
                <a:tab pos="241300" algn="l"/>
              </a:tabLst>
            </a:pPr>
            <a:r>
              <a:rPr sz="2200" spc="-15" dirty="0">
                <a:latin typeface="Times New Roman" pitchFamily="18" charset="0"/>
                <a:cs typeface="Times New Roman" pitchFamily="18" charset="0"/>
              </a:rPr>
              <a:t>Entertainment </a:t>
            </a:r>
            <a:r>
              <a:rPr sz="2200" dirty="0">
                <a:latin typeface="Times New Roman" pitchFamily="18" charset="0"/>
                <a:cs typeface="Times New Roman" pitchFamily="18" charset="0"/>
              </a:rPr>
              <a:t>and </a:t>
            </a:r>
            <a:r>
              <a:rPr sz="2200" spc="-5" dirty="0">
                <a:latin typeface="Times New Roman" pitchFamily="18" charset="0"/>
                <a:cs typeface="Times New Roman" pitchFamily="18" charset="0"/>
              </a:rPr>
              <a:t>social </a:t>
            </a:r>
            <a:r>
              <a:rPr sz="2200" spc="-10" dirty="0">
                <a:latin typeface="Times New Roman" pitchFamily="18" charset="0"/>
                <a:cs typeface="Times New Roman" pitchFamily="18" charset="0"/>
              </a:rPr>
              <a:t>experience</a:t>
            </a:r>
            <a:endParaRPr sz="2200" dirty="0">
              <a:latin typeface="Times New Roman" pitchFamily="18" charset="0"/>
              <a:cs typeface="Times New Roman" pitchFamily="18" charset="0"/>
            </a:endParaRPr>
          </a:p>
          <a:p>
            <a:pPr marL="241300" indent="-228600">
              <a:lnSpc>
                <a:spcPct val="100000"/>
              </a:lnSpc>
              <a:spcBef>
                <a:spcPts val="635"/>
              </a:spcBef>
              <a:buFont typeface="Arial"/>
              <a:buChar char="•"/>
              <a:tabLst>
                <a:tab pos="241300" algn="l"/>
              </a:tabLst>
            </a:pPr>
            <a:r>
              <a:rPr sz="2200" spc="-20" dirty="0">
                <a:latin typeface="Times New Roman" pitchFamily="18" charset="0"/>
                <a:cs typeface="Times New Roman" pitchFamily="18" charset="0"/>
              </a:rPr>
              <a:t>Physical</a:t>
            </a:r>
            <a:r>
              <a:rPr sz="2200" dirty="0">
                <a:latin typeface="Times New Roman" pitchFamily="18" charset="0"/>
                <a:cs typeface="Times New Roman" pitchFamily="18" charset="0"/>
              </a:rPr>
              <a:t> </a:t>
            </a:r>
            <a:r>
              <a:rPr sz="2200" spc="-15" dirty="0">
                <a:latin typeface="Times New Roman" pitchFamily="18" charset="0"/>
                <a:cs typeface="Times New Roman" pitchFamily="18" charset="0"/>
              </a:rPr>
              <a:t>Browsing</a:t>
            </a:r>
            <a:endParaRPr sz="2200" dirty="0">
              <a:latin typeface="Times New Roman" pitchFamily="18" charset="0"/>
              <a:cs typeface="Times New Roman" pitchFamily="18" charset="0"/>
            </a:endParaRPr>
          </a:p>
          <a:p>
            <a:pPr marL="241300" indent="-228600">
              <a:lnSpc>
                <a:spcPct val="100000"/>
              </a:lnSpc>
              <a:spcBef>
                <a:spcPts val="650"/>
              </a:spcBef>
              <a:buFont typeface="Arial"/>
              <a:buChar char="•"/>
              <a:tabLst>
                <a:tab pos="241300" algn="l"/>
              </a:tabLst>
            </a:pPr>
            <a:r>
              <a:rPr sz="2200" spc="-5" dirty="0">
                <a:latin typeface="Times New Roman" pitchFamily="18" charset="0"/>
                <a:cs typeface="Times New Roman" pitchFamily="18" charset="0"/>
              </a:rPr>
              <a:t>Cash</a:t>
            </a:r>
            <a:r>
              <a:rPr sz="2200" dirty="0">
                <a:latin typeface="Times New Roman" pitchFamily="18" charset="0"/>
                <a:cs typeface="Times New Roman" pitchFamily="18" charset="0"/>
              </a:rPr>
              <a:t> </a:t>
            </a:r>
            <a:r>
              <a:rPr sz="2200" spc="-15" dirty="0">
                <a:latin typeface="Times New Roman" pitchFamily="18" charset="0"/>
                <a:cs typeface="Times New Roman" pitchFamily="18" charset="0"/>
              </a:rPr>
              <a:t>payment</a:t>
            </a:r>
            <a:endParaRPr sz="2200" dirty="0">
              <a:latin typeface="Times New Roman" pitchFamily="18" charset="0"/>
              <a:cs typeface="Times New Roman" pitchFamily="18" charset="0"/>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7F3A6FDB-9F16-4E5A-A154-2B39BCA8D494}"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49</a:t>
            </a:fld>
            <a:endParaRPr lang="en-IN"/>
          </a:p>
        </p:txBody>
      </p:sp>
    </p:spTree>
    <p:extLst>
      <p:ext uri="{BB962C8B-B14F-4D97-AF65-F5344CB8AC3E}">
        <p14:creationId xmlns:p14="http://schemas.microsoft.com/office/powerpoint/2010/main" val="25492409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p:cNvSpPr txBox="1"/>
          <p:nvPr/>
        </p:nvSpPr>
        <p:spPr>
          <a:xfrm>
            <a:off x="78739" y="1295400"/>
            <a:ext cx="8608061" cy="4044056"/>
          </a:xfrm>
          <a:prstGeom prst="rect">
            <a:avLst/>
          </a:prstGeom>
        </p:spPr>
        <p:txBody>
          <a:bodyPr vert="horz" wrap="square" lIns="0" tIns="93345" rIns="0" bIns="0" rtlCol="0">
            <a:spAutoFit/>
          </a:bodyPr>
          <a:lstStyle/>
          <a:p>
            <a:pPr marL="12700" algn="just">
              <a:lnSpc>
                <a:spcPct val="100000"/>
              </a:lnSpc>
              <a:spcBef>
                <a:spcPts val="735"/>
              </a:spcBef>
            </a:pPr>
            <a:r>
              <a:rPr sz="2400" b="1" dirty="0">
                <a:latin typeface="Times New Roman" pitchFamily="18" charset="0"/>
                <a:cs typeface="Times New Roman" pitchFamily="18" charset="0"/>
              </a:rPr>
              <a:t>2. </a:t>
            </a:r>
            <a:r>
              <a:rPr sz="2400" b="1" spc="-15" dirty="0">
                <a:latin typeface="Times New Roman" pitchFamily="18" charset="0"/>
                <a:cs typeface="Times New Roman" pitchFamily="18" charset="0"/>
              </a:rPr>
              <a:t>Internet</a:t>
            </a:r>
            <a:r>
              <a:rPr sz="2400" b="1" spc="-25" dirty="0">
                <a:latin typeface="Times New Roman" pitchFamily="18" charset="0"/>
                <a:cs typeface="Times New Roman" pitchFamily="18" charset="0"/>
              </a:rPr>
              <a:t> </a:t>
            </a:r>
            <a:r>
              <a:rPr sz="2400" b="1" spc="-5" dirty="0">
                <a:latin typeface="Times New Roman" pitchFamily="18" charset="0"/>
                <a:cs typeface="Times New Roman" pitchFamily="18" charset="0"/>
              </a:rPr>
              <a:t>Channel</a:t>
            </a:r>
            <a:endParaRPr sz="2400" dirty="0">
              <a:latin typeface="Times New Roman" pitchFamily="18" charset="0"/>
              <a:cs typeface="Times New Roman" pitchFamily="18" charset="0"/>
            </a:endParaRPr>
          </a:p>
          <a:p>
            <a:pPr marL="12700" marR="5080" algn="just">
              <a:lnSpc>
                <a:spcPts val="3240"/>
              </a:lnSpc>
              <a:spcBef>
                <a:spcPts val="1050"/>
              </a:spcBef>
            </a:pPr>
            <a:r>
              <a:rPr sz="2400" spc="-15" dirty="0">
                <a:latin typeface="Times New Roman" pitchFamily="18" charset="0"/>
                <a:cs typeface="Times New Roman" pitchFamily="18" charset="0"/>
              </a:rPr>
              <a:t>Internet </a:t>
            </a:r>
            <a:r>
              <a:rPr sz="2400" spc="-10" dirty="0">
                <a:latin typeface="Times New Roman" pitchFamily="18" charset="0"/>
                <a:cs typeface="Times New Roman" pitchFamily="18" charset="0"/>
              </a:rPr>
              <a:t>retailing, </a:t>
            </a:r>
            <a:r>
              <a:rPr sz="2400" spc="-5" dirty="0">
                <a:latin typeface="Times New Roman" pitchFamily="18" charset="0"/>
                <a:cs typeface="Times New Roman" pitchFamily="18" charset="0"/>
              </a:rPr>
              <a:t>also </a:t>
            </a:r>
            <a:r>
              <a:rPr sz="2400" spc="-10" dirty="0">
                <a:latin typeface="Times New Roman" pitchFamily="18" charset="0"/>
                <a:cs typeface="Times New Roman" pitchFamily="18" charset="0"/>
              </a:rPr>
              <a:t>called online retailing, electronic </a:t>
            </a:r>
            <a:r>
              <a:rPr sz="2400" spc="-15" dirty="0">
                <a:latin typeface="Times New Roman" pitchFamily="18" charset="0"/>
                <a:cs typeface="Times New Roman" pitchFamily="18" charset="0"/>
              </a:rPr>
              <a:t>retailing </a:t>
            </a:r>
            <a:r>
              <a:rPr sz="2400" spc="-5" dirty="0">
                <a:latin typeface="Times New Roman" pitchFamily="18" charset="0"/>
                <a:cs typeface="Times New Roman" pitchFamily="18" charset="0"/>
              </a:rPr>
              <a:t>and e-tailing,  is </a:t>
            </a:r>
            <a:r>
              <a:rPr sz="2400" dirty="0">
                <a:latin typeface="Times New Roman" pitchFamily="18" charset="0"/>
                <a:cs typeface="Times New Roman" pitchFamily="18" charset="0"/>
              </a:rPr>
              <a:t>a </a:t>
            </a:r>
            <a:r>
              <a:rPr sz="2400" spc="-20" dirty="0">
                <a:latin typeface="Times New Roman" pitchFamily="18" charset="0"/>
                <a:cs typeface="Times New Roman" pitchFamily="18" charset="0"/>
              </a:rPr>
              <a:t>retail </a:t>
            </a:r>
            <a:r>
              <a:rPr sz="2400" dirty="0">
                <a:latin typeface="Times New Roman" pitchFamily="18" charset="0"/>
                <a:cs typeface="Times New Roman" pitchFamily="18" charset="0"/>
              </a:rPr>
              <a:t>channel </a:t>
            </a:r>
            <a:r>
              <a:rPr sz="2400" spc="-5" dirty="0">
                <a:latin typeface="Times New Roman" pitchFamily="18" charset="0"/>
                <a:cs typeface="Times New Roman" pitchFamily="18" charset="0"/>
              </a:rPr>
              <a:t>in </a:t>
            </a:r>
            <a:r>
              <a:rPr sz="2400" dirty="0">
                <a:latin typeface="Times New Roman" pitchFamily="18" charset="0"/>
                <a:cs typeface="Times New Roman" pitchFamily="18" charset="0"/>
              </a:rPr>
              <a:t>which the </a:t>
            </a:r>
            <a:r>
              <a:rPr sz="2400" spc="-20" dirty="0">
                <a:latin typeface="Times New Roman" pitchFamily="18" charset="0"/>
                <a:cs typeface="Times New Roman" pitchFamily="18" charset="0"/>
              </a:rPr>
              <a:t>offering </a:t>
            </a:r>
            <a:r>
              <a:rPr sz="2400" dirty="0">
                <a:latin typeface="Times New Roman" pitchFamily="18" charset="0"/>
                <a:cs typeface="Times New Roman" pitchFamily="18" charset="0"/>
              </a:rPr>
              <a:t>of </a:t>
            </a:r>
            <a:r>
              <a:rPr sz="2400" spc="-15" dirty="0">
                <a:latin typeface="Times New Roman" pitchFamily="18" charset="0"/>
                <a:cs typeface="Times New Roman" pitchFamily="18" charset="0"/>
              </a:rPr>
              <a:t>products </a:t>
            </a:r>
            <a:r>
              <a:rPr sz="2400" dirty="0">
                <a:latin typeface="Times New Roman" pitchFamily="18" charset="0"/>
                <a:cs typeface="Times New Roman" pitchFamily="18" charset="0"/>
              </a:rPr>
              <a:t>and </a:t>
            </a:r>
            <a:r>
              <a:rPr sz="2400" spc="-5" dirty="0">
                <a:latin typeface="Times New Roman" pitchFamily="18" charset="0"/>
                <a:cs typeface="Times New Roman" pitchFamily="18" charset="0"/>
              </a:rPr>
              <a:t>services </a:t>
            </a:r>
            <a:r>
              <a:rPr sz="2400" spc="-25" dirty="0">
                <a:latin typeface="Times New Roman" pitchFamily="18" charset="0"/>
                <a:cs typeface="Times New Roman" pitchFamily="18" charset="0"/>
              </a:rPr>
              <a:t>for </a:t>
            </a:r>
            <a:r>
              <a:rPr sz="2400" spc="-5" dirty="0">
                <a:latin typeface="Times New Roman" pitchFamily="18" charset="0"/>
                <a:cs typeface="Times New Roman" pitchFamily="18" charset="0"/>
              </a:rPr>
              <a:t>sale is  </a:t>
            </a:r>
            <a:r>
              <a:rPr sz="2400" spc="-15" dirty="0">
                <a:latin typeface="Times New Roman" pitchFamily="18" charset="0"/>
                <a:cs typeface="Times New Roman" pitchFamily="18" charset="0"/>
              </a:rPr>
              <a:t>communicated to </a:t>
            </a:r>
            <a:r>
              <a:rPr sz="2400" spc="-20" dirty="0">
                <a:latin typeface="Times New Roman" pitchFamily="18" charset="0"/>
                <a:cs typeface="Times New Roman" pitchFamily="18" charset="0"/>
              </a:rPr>
              <a:t>customers </a:t>
            </a:r>
            <a:r>
              <a:rPr sz="2400" spc="-15" dirty="0">
                <a:latin typeface="Times New Roman" pitchFamily="18" charset="0"/>
                <a:cs typeface="Times New Roman" pitchFamily="18" charset="0"/>
              </a:rPr>
              <a:t>over </a:t>
            </a:r>
            <a:r>
              <a:rPr sz="2400" spc="-5" dirty="0">
                <a:latin typeface="Times New Roman" pitchFamily="18" charset="0"/>
                <a:cs typeface="Times New Roman" pitchFamily="18" charset="0"/>
              </a:rPr>
              <a:t>the </a:t>
            </a:r>
            <a:r>
              <a:rPr sz="2400" spc="-15" dirty="0">
                <a:latin typeface="Times New Roman" pitchFamily="18" charset="0"/>
                <a:cs typeface="Times New Roman" pitchFamily="18" charset="0"/>
              </a:rPr>
              <a:t>Internet. </a:t>
            </a:r>
            <a:r>
              <a:rPr sz="2400" spc="-5" dirty="0">
                <a:latin typeface="Times New Roman" pitchFamily="18" charset="0"/>
                <a:cs typeface="Times New Roman" pitchFamily="18" charset="0"/>
              </a:rPr>
              <a:t>The </a:t>
            </a:r>
            <a:r>
              <a:rPr sz="2400" spc="-10" dirty="0">
                <a:latin typeface="Times New Roman" pitchFamily="18" charset="0"/>
                <a:cs typeface="Times New Roman" pitchFamily="18" charset="0"/>
              </a:rPr>
              <a:t>benefits </a:t>
            </a:r>
            <a:r>
              <a:rPr sz="2400" dirty="0">
                <a:latin typeface="Times New Roman" pitchFamily="18" charset="0"/>
                <a:cs typeface="Times New Roman" pitchFamily="18" charset="0"/>
              </a:rPr>
              <a:t>of </a:t>
            </a:r>
            <a:r>
              <a:rPr sz="2400" spc="-15" dirty="0">
                <a:latin typeface="Times New Roman" pitchFamily="18" charset="0"/>
                <a:cs typeface="Times New Roman" pitchFamily="18" charset="0"/>
              </a:rPr>
              <a:t>internet  </a:t>
            </a:r>
            <a:r>
              <a:rPr sz="2400" spc="-5" dirty="0">
                <a:latin typeface="Times New Roman" pitchFamily="18" charset="0"/>
                <a:cs typeface="Times New Roman" pitchFamily="18" charset="0"/>
              </a:rPr>
              <a:t>channel</a:t>
            </a:r>
            <a:r>
              <a:rPr sz="2400" spc="-20" dirty="0">
                <a:latin typeface="Times New Roman" pitchFamily="18" charset="0"/>
                <a:cs typeface="Times New Roman" pitchFamily="18" charset="0"/>
              </a:rPr>
              <a:t> </a:t>
            </a:r>
            <a:r>
              <a:rPr sz="2400" spc="-5" dirty="0">
                <a:latin typeface="Times New Roman" pitchFamily="18" charset="0"/>
                <a:cs typeface="Times New Roman" pitchFamily="18" charset="0"/>
              </a:rPr>
              <a:t>include:</a:t>
            </a:r>
            <a:endParaRPr sz="2400" dirty="0">
              <a:latin typeface="Times New Roman" pitchFamily="18" charset="0"/>
              <a:cs typeface="Times New Roman" pitchFamily="18" charset="0"/>
            </a:endParaRPr>
          </a:p>
          <a:p>
            <a:pPr marL="241300" indent="-228600">
              <a:lnSpc>
                <a:spcPct val="100000"/>
              </a:lnSpc>
              <a:spcBef>
                <a:spcPts val="600"/>
              </a:spcBef>
              <a:buFont typeface="Arial"/>
              <a:buChar char="•"/>
              <a:tabLst>
                <a:tab pos="241300" algn="l"/>
              </a:tabLst>
            </a:pPr>
            <a:r>
              <a:rPr sz="2400" spc="-15" dirty="0">
                <a:latin typeface="Times New Roman" pitchFamily="18" charset="0"/>
                <a:cs typeface="Times New Roman" pitchFamily="18" charset="0"/>
              </a:rPr>
              <a:t>Broader </a:t>
            </a:r>
            <a:r>
              <a:rPr sz="2400" dirty="0">
                <a:latin typeface="Times New Roman" pitchFamily="18" charset="0"/>
                <a:cs typeface="Times New Roman" pitchFamily="18" charset="0"/>
              </a:rPr>
              <a:t>and </a:t>
            </a:r>
            <a:r>
              <a:rPr sz="2400" spc="-5" dirty="0">
                <a:latin typeface="Times New Roman" pitchFamily="18" charset="0"/>
                <a:cs typeface="Times New Roman" pitchFamily="18" charset="0"/>
              </a:rPr>
              <a:t>deeper</a:t>
            </a:r>
            <a:r>
              <a:rPr sz="2400" spc="25" dirty="0">
                <a:latin typeface="Times New Roman" pitchFamily="18" charset="0"/>
                <a:cs typeface="Times New Roman" pitchFamily="18" charset="0"/>
              </a:rPr>
              <a:t> </a:t>
            </a:r>
            <a:r>
              <a:rPr sz="2400" spc="-5" dirty="0">
                <a:latin typeface="Times New Roman" pitchFamily="18" charset="0"/>
                <a:cs typeface="Times New Roman" pitchFamily="18" charset="0"/>
              </a:rPr>
              <a:t>assortment</a:t>
            </a:r>
            <a:endParaRPr sz="2400" dirty="0">
              <a:latin typeface="Times New Roman" pitchFamily="18" charset="0"/>
              <a:cs typeface="Times New Roman" pitchFamily="18" charset="0"/>
            </a:endParaRPr>
          </a:p>
          <a:p>
            <a:pPr marL="241300" indent="-228600">
              <a:lnSpc>
                <a:spcPct val="100000"/>
              </a:lnSpc>
              <a:spcBef>
                <a:spcPts val="635"/>
              </a:spcBef>
              <a:buFont typeface="Arial"/>
              <a:buChar char="•"/>
              <a:tabLst>
                <a:tab pos="241300" algn="l"/>
              </a:tabLst>
            </a:pPr>
            <a:r>
              <a:rPr sz="2400" spc="-5" dirty="0">
                <a:latin typeface="Times New Roman" pitchFamily="18" charset="0"/>
                <a:cs typeface="Times New Roman" pitchFamily="18" charset="0"/>
              </a:rPr>
              <a:t>No </a:t>
            </a:r>
            <a:r>
              <a:rPr sz="2400" dirty="0">
                <a:latin typeface="Times New Roman" pitchFamily="18" charset="0"/>
                <a:cs typeface="Times New Roman" pitchFamily="18" charset="0"/>
              </a:rPr>
              <a:t>time</a:t>
            </a:r>
            <a:r>
              <a:rPr sz="2400" spc="-5" dirty="0">
                <a:latin typeface="Times New Roman" pitchFamily="18" charset="0"/>
                <a:cs typeface="Times New Roman" pitchFamily="18" charset="0"/>
              </a:rPr>
              <a:t> </a:t>
            </a:r>
            <a:r>
              <a:rPr sz="2400" spc="-15" dirty="0">
                <a:latin typeface="Times New Roman" pitchFamily="18" charset="0"/>
                <a:cs typeface="Times New Roman" pitchFamily="18" charset="0"/>
              </a:rPr>
              <a:t>constraints</a:t>
            </a:r>
            <a:endParaRPr sz="2400" dirty="0">
              <a:latin typeface="Times New Roman" pitchFamily="18" charset="0"/>
              <a:cs typeface="Times New Roman" pitchFamily="18" charset="0"/>
            </a:endParaRPr>
          </a:p>
          <a:p>
            <a:pPr marL="241300" indent="-228600">
              <a:lnSpc>
                <a:spcPct val="100000"/>
              </a:lnSpc>
              <a:spcBef>
                <a:spcPts val="640"/>
              </a:spcBef>
              <a:buFont typeface="Arial"/>
              <a:buChar char="•"/>
              <a:tabLst>
                <a:tab pos="241300" algn="l"/>
              </a:tabLst>
            </a:pPr>
            <a:r>
              <a:rPr sz="2400" spc="-10" dirty="0">
                <a:latin typeface="Times New Roman" pitchFamily="18" charset="0"/>
                <a:cs typeface="Times New Roman" pitchFamily="18" charset="0"/>
              </a:rPr>
              <a:t>More </a:t>
            </a:r>
            <a:r>
              <a:rPr sz="2400" spc="-5" dirty="0">
                <a:latin typeface="Times New Roman" pitchFamily="18" charset="0"/>
                <a:cs typeface="Times New Roman" pitchFamily="18" charset="0"/>
              </a:rPr>
              <a:t>timely </a:t>
            </a:r>
            <a:r>
              <a:rPr sz="2400" spc="-15" dirty="0">
                <a:latin typeface="Times New Roman" pitchFamily="18" charset="0"/>
                <a:cs typeface="Times New Roman" pitchFamily="18" charset="0"/>
              </a:rPr>
              <a:t>information </a:t>
            </a:r>
            <a:r>
              <a:rPr sz="2400" spc="-25" dirty="0">
                <a:latin typeface="Times New Roman" pitchFamily="18" charset="0"/>
                <a:cs typeface="Times New Roman" pitchFamily="18" charset="0"/>
              </a:rPr>
              <a:t>for </a:t>
            </a:r>
            <a:r>
              <a:rPr sz="2400" spc="-10" dirty="0">
                <a:latin typeface="Times New Roman" pitchFamily="18" charset="0"/>
                <a:cs typeface="Times New Roman" pitchFamily="18" charset="0"/>
              </a:rPr>
              <a:t>evaluating</a:t>
            </a:r>
            <a:r>
              <a:rPr sz="2400" spc="10" dirty="0">
                <a:latin typeface="Times New Roman" pitchFamily="18" charset="0"/>
                <a:cs typeface="Times New Roman" pitchFamily="18" charset="0"/>
              </a:rPr>
              <a:t> </a:t>
            </a:r>
            <a:r>
              <a:rPr sz="2400" spc="-10" dirty="0">
                <a:latin typeface="Times New Roman" pitchFamily="18" charset="0"/>
                <a:cs typeface="Times New Roman" pitchFamily="18" charset="0"/>
              </a:rPr>
              <a:t>merchandise</a:t>
            </a:r>
            <a:endParaRPr sz="2400" dirty="0">
              <a:latin typeface="Times New Roman" pitchFamily="18" charset="0"/>
              <a:cs typeface="Times New Roman" pitchFamily="18" charset="0"/>
            </a:endParaRPr>
          </a:p>
          <a:p>
            <a:pPr marL="241300" indent="-228600">
              <a:lnSpc>
                <a:spcPct val="100000"/>
              </a:lnSpc>
              <a:spcBef>
                <a:spcPts val="650"/>
              </a:spcBef>
              <a:buFont typeface="Arial"/>
              <a:buChar char="•"/>
              <a:tabLst>
                <a:tab pos="241300" algn="l"/>
              </a:tabLst>
            </a:pPr>
            <a:r>
              <a:rPr sz="2400" spc="-20" dirty="0">
                <a:latin typeface="Times New Roman" pitchFamily="18" charset="0"/>
                <a:cs typeface="Times New Roman" pitchFamily="18" charset="0"/>
              </a:rPr>
              <a:t>Personalization</a:t>
            </a:r>
            <a:endParaRPr sz="2400" dirty="0">
              <a:latin typeface="Times New Roman" pitchFamily="18" charset="0"/>
              <a:cs typeface="Times New Roman" pitchFamily="18" charset="0"/>
            </a:endParaRPr>
          </a:p>
        </p:txBody>
      </p:sp>
      <p:sp>
        <p:nvSpPr>
          <p:cNvPr id="3" name="Title 1"/>
          <p:cNvSpPr txBox="1">
            <a:spLocks/>
          </p:cNvSpPr>
          <p:nvPr/>
        </p:nvSpPr>
        <p:spPr>
          <a:xfrm>
            <a:off x="78739" y="190481"/>
            <a:ext cx="6242685" cy="430887"/>
          </a:xfrm>
          <a:prstGeom prst="rect">
            <a:avLst/>
          </a:prstGeom>
        </p:spPr>
        <p:txBody>
          <a:bodyPr/>
          <a:lstStyle>
            <a:lvl1pPr>
              <a:defRPr>
                <a:latin typeface="+mj-lt"/>
                <a:ea typeface="+mj-ea"/>
                <a:cs typeface="+mj-cs"/>
              </a:defRPr>
            </a:lvl1pPr>
          </a:lstStyle>
          <a:p>
            <a:r>
              <a:rPr lang="en-IN" sz="2400" b="1"/>
              <a:t>Multi Channel Retailing</a:t>
            </a:r>
            <a:endParaRPr lang="en-IN" sz="2400" b="1" dirty="0"/>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FBB9BAE7-356E-4564-A293-C8352AD72622}"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50</a:t>
            </a:fld>
            <a:endParaRPr lang="en-IN"/>
          </a:p>
        </p:txBody>
      </p:sp>
    </p:spTree>
    <p:extLst>
      <p:ext uri="{BB962C8B-B14F-4D97-AF65-F5344CB8AC3E}">
        <p14:creationId xmlns:p14="http://schemas.microsoft.com/office/powerpoint/2010/main" val="10818965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Multi Channel Retailing</a:t>
            </a:r>
          </a:p>
        </p:txBody>
      </p:sp>
      <p:sp>
        <p:nvSpPr>
          <p:cNvPr id="4" name="object 4"/>
          <p:cNvSpPr txBox="1"/>
          <p:nvPr/>
        </p:nvSpPr>
        <p:spPr>
          <a:xfrm>
            <a:off x="78739" y="1143000"/>
            <a:ext cx="8760461" cy="2961195"/>
          </a:xfrm>
          <a:prstGeom prst="rect">
            <a:avLst/>
          </a:prstGeom>
        </p:spPr>
        <p:txBody>
          <a:bodyPr vert="horz" wrap="square" lIns="0" tIns="93345" rIns="0" bIns="0" rtlCol="0">
            <a:spAutoFit/>
          </a:bodyPr>
          <a:lstStyle/>
          <a:p>
            <a:pPr marL="12700" algn="just">
              <a:lnSpc>
                <a:spcPct val="100000"/>
              </a:lnSpc>
              <a:spcBef>
                <a:spcPts val="735"/>
              </a:spcBef>
            </a:pPr>
            <a:r>
              <a:rPr sz="2400" b="1" dirty="0">
                <a:latin typeface="Times New Roman" pitchFamily="18" charset="0"/>
                <a:cs typeface="Times New Roman" pitchFamily="18" charset="0"/>
              </a:rPr>
              <a:t>3. </a:t>
            </a:r>
            <a:r>
              <a:rPr sz="2400" b="1" spc="-10" dirty="0">
                <a:latin typeface="Times New Roman" pitchFamily="18" charset="0"/>
                <a:cs typeface="Times New Roman" pitchFamily="18" charset="0"/>
              </a:rPr>
              <a:t>Catalogue</a:t>
            </a:r>
            <a:r>
              <a:rPr sz="2400" b="1" spc="-15" dirty="0">
                <a:latin typeface="Times New Roman" pitchFamily="18" charset="0"/>
                <a:cs typeface="Times New Roman" pitchFamily="18" charset="0"/>
              </a:rPr>
              <a:t> </a:t>
            </a:r>
            <a:r>
              <a:rPr sz="2400" b="1" spc="-5" dirty="0">
                <a:latin typeface="Times New Roman" pitchFamily="18" charset="0"/>
                <a:cs typeface="Times New Roman" pitchFamily="18" charset="0"/>
              </a:rPr>
              <a:t>Channel</a:t>
            </a:r>
            <a:endParaRPr sz="2400" dirty="0">
              <a:latin typeface="Times New Roman" pitchFamily="18" charset="0"/>
              <a:cs typeface="Times New Roman" pitchFamily="18" charset="0"/>
            </a:endParaRPr>
          </a:p>
          <a:p>
            <a:pPr marL="241300" marR="5715" indent="-228600" algn="just">
              <a:lnSpc>
                <a:spcPts val="3240"/>
              </a:lnSpc>
              <a:spcBef>
                <a:spcPts val="1050"/>
              </a:spcBef>
              <a:buFont typeface="Arial"/>
              <a:buChar char="•"/>
              <a:tabLst>
                <a:tab pos="241300" algn="l"/>
              </a:tabLst>
            </a:pPr>
            <a:r>
              <a:rPr sz="2400" spc="-10" dirty="0">
                <a:latin typeface="Times New Roman" pitchFamily="18" charset="0"/>
                <a:cs typeface="Times New Roman" pitchFamily="18" charset="0"/>
              </a:rPr>
              <a:t>Catalogue </a:t>
            </a:r>
            <a:r>
              <a:rPr sz="2400" dirty="0">
                <a:latin typeface="Times New Roman" pitchFamily="18" charset="0"/>
                <a:cs typeface="Times New Roman" pitchFamily="18" charset="0"/>
              </a:rPr>
              <a:t>channel </a:t>
            </a:r>
            <a:r>
              <a:rPr sz="2400" spc="-10" dirty="0">
                <a:latin typeface="Times New Roman" pitchFamily="18" charset="0"/>
                <a:cs typeface="Times New Roman" pitchFamily="18" charset="0"/>
              </a:rPr>
              <a:t>is </a:t>
            </a:r>
            <a:r>
              <a:rPr sz="2400" dirty="0">
                <a:latin typeface="Times New Roman" pitchFamily="18" charset="0"/>
                <a:cs typeface="Times New Roman" pitchFamily="18" charset="0"/>
              </a:rPr>
              <a:t>a </a:t>
            </a:r>
            <a:r>
              <a:rPr sz="2400" spc="-20" dirty="0">
                <a:latin typeface="Times New Roman" pitchFamily="18" charset="0"/>
                <a:cs typeface="Times New Roman" pitchFamily="18" charset="0"/>
              </a:rPr>
              <a:t>non-store retail </a:t>
            </a:r>
            <a:r>
              <a:rPr sz="2400" dirty="0">
                <a:latin typeface="Times New Roman" pitchFamily="18" charset="0"/>
                <a:cs typeface="Times New Roman" pitchFamily="18" charset="0"/>
              </a:rPr>
              <a:t>channel </a:t>
            </a:r>
            <a:r>
              <a:rPr sz="2400" spc="-10" dirty="0">
                <a:latin typeface="Times New Roman" pitchFamily="18" charset="0"/>
                <a:cs typeface="Times New Roman" pitchFamily="18" charset="0"/>
              </a:rPr>
              <a:t>in </a:t>
            </a:r>
            <a:r>
              <a:rPr sz="2400" dirty="0">
                <a:latin typeface="Times New Roman" pitchFamily="18" charset="0"/>
                <a:cs typeface="Times New Roman" pitchFamily="18" charset="0"/>
              </a:rPr>
              <a:t>which </a:t>
            </a:r>
            <a:r>
              <a:rPr sz="2400" spc="-5" dirty="0">
                <a:latin typeface="Times New Roman" pitchFamily="18" charset="0"/>
                <a:cs typeface="Times New Roman" pitchFamily="18" charset="0"/>
              </a:rPr>
              <a:t>the </a:t>
            </a:r>
            <a:r>
              <a:rPr sz="2400" spc="-20" dirty="0">
                <a:latin typeface="Times New Roman" pitchFamily="18" charset="0"/>
                <a:cs typeface="Times New Roman" pitchFamily="18" charset="0"/>
              </a:rPr>
              <a:t>retail offering </a:t>
            </a:r>
            <a:r>
              <a:rPr sz="2400" spc="-5" dirty="0">
                <a:latin typeface="Times New Roman" pitchFamily="18" charset="0"/>
                <a:cs typeface="Times New Roman" pitchFamily="18" charset="0"/>
              </a:rPr>
              <a:t>is  </a:t>
            </a:r>
            <a:r>
              <a:rPr sz="2400" spc="-15" dirty="0">
                <a:latin typeface="Times New Roman" pitchFamily="18" charset="0"/>
                <a:cs typeface="Times New Roman" pitchFamily="18" charset="0"/>
              </a:rPr>
              <a:t>communicated to customers </a:t>
            </a:r>
            <a:r>
              <a:rPr sz="2400" spc="-10" dirty="0">
                <a:latin typeface="Times New Roman" pitchFamily="18" charset="0"/>
                <a:cs typeface="Times New Roman" pitchFamily="18" charset="0"/>
              </a:rPr>
              <a:t>through </a:t>
            </a:r>
            <a:r>
              <a:rPr sz="2400" dirty="0">
                <a:latin typeface="Times New Roman" pitchFamily="18" charset="0"/>
                <a:cs typeface="Times New Roman" pitchFamily="18" charset="0"/>
              </a:rPr>
              <a:t>a </a:t>
            </a:r>
            <a:r>
              <a:rPr sz="2400" spc="-10" dirty="0">
                <a:latin typeface="Times New Roman" pitchFamily="18" charset="0"/>
                <a:cs typeface="Times New Roman" pitchFamily="18" charset="0"/>
              </a:rPr>
              <a:t>catalogue </a:t>
            </a:r>
            <a:r>
              <a:rPr sz="2400" spc="-5" dirty="0">
                <a:latin typeface="Times New Roman" pitchFamily="18" charset="0"/>
                <a:cs typeface="Times New Roman" pitchFamily="18" charset="0"/>
              </a:rPr>
              <a:t>mailed </a:t>
            </a:r>
            <a:r>
              <a:rPr sz="2400" spc="-15" dirty="0">
                <a:latin typeface="Times New Roman" pitchFamily="18" charset="0"/>
                <a:cs typeface="Times New Roman" pitchFamily="18" charset="0"/>
              </a:rPr>
              <a:t>to</a:t>
            </a:r>
            <a:r>
              <a:rPr sz="2400" spc="-25" dirty="0">
                <a:latin typeface="Times New Roman" pitchFamily="18" charset="0"/>
                <a:cs typeface="Times New Roman" pitchFamily="18" charset="0"/>
              </a:rPr>
              <a:t> </a:t>
            </a:r>
            <a:r>
              <a:rPr sz="2400" spc="-15" dirty="0">
                <a:latin typeface="Times New Roman" pitchFamily="18" charset="0"/>
                <a:cs typeface="Times New Roman" pitchFamily="18" charset="0"/>
              </a:rPr>
              <a:t>customers.</a:t>
            </a:r>
            <a:endParaRPr sz="2400" dirty="0">
              <a:latin typeface="Times New Roman" pitchFamily="18" charset="0"/>
              <a:cs typeface="Times New Roman" pitchFamily="18" charset="0"/>
            </a:endParaRPr>
          </a:p>
          <a:p>
            <a:pPr marL="241300" marR="5080" indent="-228600" algn="just">
              <a:lnSpc>
                <a:spcPct val="90000"/>
              </a:lnSpc>
              <a:spcBef>
                <a:spcPts val="960"/>
              </a:spcBef>
              <a:buFont typeface="Arial"/>
              <a:buChar char="•"/>
              <a:tabLst>
                <a:tab pos="241300" algn="l"/>
              </a:tabLst>
            </a:pPr>
            <a:r>
              <a:rPr sz="2400" spc="-5" dirty="0">
                <a:latin typeface="Times New Roman" pitchFamily="18" charset="0"/>
                <a:cs typeface="Times New Roman" pitchFamily="18" charset="0"/>
              </a:rPr>
              <a:t>The merchandise </a:t>
            </a:r>
            <a:r>
              <a:rPr sz="2400" spc="-20" dirty="0">
                <a:latin typeface="Times New Roman" pitchFamily="18" charset="0"/>
                <a:cs typeface="Times New Roman" pitchFamily="18" charset="0"/>
              </a:rPr>
              <a:t>categories </a:t>
            </a:r>
            <a:r>
              <a:rPr sz="2400" dirty="0">
                <a:latin typeface="Times New Roman" pitchFamily="18" charset="0"/>
                <a:cs typeface="Times New Roman" pitchFamily="18" charset="0"/>
              </a:rPr>
              <a:t>with the </a:t>
            </a:r>
            <a:r>
              <a:rPr sz="2400" spc="-20" dirty="0">
                <a:latin typeface="Times New Roman" pitchFamily="18" charset="0"/>
                <a:cs typeface="Times New Roman" pitchFamily="18" charset="0"/>
              </a:rPr>
              <a:t>greatest </a:t>
            </a:r>
            <a:r>
              <a:rPr sz="2400" spc="-15" dirty="0">
                <a:latin typeface="Times New Roman" pitchFamily="18" charset="0"/>
                <a:cs typeface="Times New Roman" pitchFamily="18" charset="0"/>
              </a:rPr>
              <a:t>catalogue </a:t>
            </a:r>
            <a:r>
              <a:rPr sz="2400" spc="-5" dirty="0">
                <a:latin typeface="Times New Roman" pitchFamily="18" charset="0"/>
                <a:cs typeface="Times New Roman" pitchFamily="18" charset="0"/>
              </a:rPr>
              <a:t>sales </a:t>
            </a:r>
            <a:r>
              <a:rPr sz="2400" spc="-15" dirty="0">
                <a:latin typeface="Times New Roman" pitchFamily="18" charset="0"/>
                <a:cs typeface="Times New Roman" pitchFamily="18" charset="0"/>
              </a:rPr>
              <a:t>are </a:t>
            </a:r>
            <a:r>
              <a:rPr sz="2400" spc="-5" dirty="0">
                <a:latin typeface="Times New Roman" pitchFamily="18" charset="0"/>
                <a:cs typeface="Times New Roman" pitchFamily="18" charset="0"/>
              </a:rPr>
              <a:t>drugs </a:t>
            </a:r>
            <a:r>
              <a:rPr sz="2400" dirty="0">
                <a:latin typeface="Times New Roman" pitchFamily="18" charset="0"/>
                <a:cs typeface="Times New Roman" pitchFamily="18" charset="0"/>
              </a:rPr>
              <a:t>and  </a:t>
            </a:r>
            <a:r>
              <a:rPr sz="2400" spc="-5" dirty="0">
                <a:latin typeface="Times New Roman" pitchFamily="18" charset="0"/>
                <a:cs typeface="Times New Roman" pitchFamily="18" charset="0"/>
              </a:rPr>
              <a:t>beauty </a:t>
            </a:r>
            <a:r>
              <a:rPr sz="2400" dirty="0">
                <a:latin typeface="Times New Roman" pitchFamily="18" charset="0"/>
                <a:cs typeface="Times New Roman" pitchFamily="18" charset="0"/>
              </a:rPr>
              <a:t>aids, </a:t>
            </a:r>
            <a:r>
              <a:rPr sz="2400" spc="-20" dirty="0">
                <a:latin typeface="Times New Roman" pitchFamily="18" charset="0"/>
                <a:cs typeface="Times New Roman" pitchFamily="18" charset="0"/>
              </a:rPr>
              <a:t>computers </a:t>
            </a:r>
            <a:r>
              <a:rPr sz="2400" dirty="0">
                <a:latin typeface="Times New Roman" pitchFamily="18" charset="0"/>
                <a:cs typeface="Times New Roman" pitchFamily="18" charset="0"/>
              </a:rPr>
              <a:t>and </a:t>
            </a:r>
            <a:r>
              <a:rPr sz="2400" spc="-15" dirty="0">
                <a:latin typeface="Times New Roman" pitchFamily="18" charset="0"/>
                <a:cs typeface="Times New Roman" pitchFamily="18" charset="0"/>
              </a:rPr>
              <a:t>software, </a:t>
            </a:r>
            <a:r>
              <a:rPr sz="2400" spc="-5" dirty="0">
                <a:latin typeface="Times New Roman" pitchFamily="18" charset="0"/>
                <a:cs typeface="Times New Roman" pitchFamily="18" charset="0"/>
              </a:rPr>
              <a:t>clothing </a:t>
            </a:r>
            <a:r>
              <a:rPr sz="2400" dirty="0">
                <a:latin typeface="Times New Roman" pitchFamily="18" charset="0"/>
                <a:cs typeface="Times New Roman" pitchFamily="18" charset="0"/>
              </a:rPr>
              <a:t>and </a:t>
            </a:r>
            <a:r>
              <a:rPr sz="2400" spc="-5" dirty="0">
                <a:latin typeface="Times New Roman" pitchFamily="18" charset="0"/>
                <a:cs typeface="Times New Roman" pitchFamily="18" charset="0"/>
              </a:rPr>
              <a:t>accessories, </a:t>
            </a:r>
            <a:r>
              <a:rPr sz="2400" spc="-10" dirty="0">
                <a:latin typeface="Times New Roman" pitchFamily="18" charset="0"/>
                <a:cs typeface="Times New Roman" pitchFamily="18" charset="0"/>
              </a:rPr>
              <a:t>furniture  </a:t>
            </a:r>
            <a:r>
              <a:rPr sz="2400" dirty="0">
                <a:latin typeface="Times New Roman" pitchFamily="18" charset="0"/>
                <a:cs typeface="Times New Roman" pitchFamily="18" charset="0"/>
              </a:rPr>
              <a:t>and </a:t>
            </a:r>
            <a:r>
              <a:rPr sz="2400" spc="-10" dirty="0">
                <a:latin typeface="Times New Roman" pitchFamily="18" charset="0"/>
                <a:cs typeface="Times New Roman" pitchFamily="18" charset="0"/>
              </a:rPr>
              <a:t>housewares, </a:t>
            </a:r>
            <a:r>
              <a:rPr sz="2400" dirty="0">
                <a:latin typeface="Times New Roman" pitchFamily="18" charset="0"/>
                <a:cs typeface="Times New Roman" pitchFamily="18" charset="0"/>
              </a:rPr>
              <a:t>and </a:t>
            </a:r>
            <a:r>
              <a:rPr sz="2400" spc="-10" dirty="0">
                <a:latin typeface="Times New Roman" pitchFamily="18" charset="0"/>
                <a:cs typeface="Times New Roman" pitchFamily="18" charset="0"/>
              </a:rPr>
              <a:t>books, </a:t>
            </a:r>
            <a:r>
              <a:rPr sz="2400" dirty="0">
                <a:latin typeface="Times New Roman" pitchFamily="18" charset="0"/>
                <a:cs typeface="Times New Roman" pitchFamily="18" charset="0"/>
              </a:rPr>
              <a:t>music, and</a:t>
            </a:r>
            <a:r>
              <a:rPr sz="2400" spc="-25" dirty="0">
                <a:latin typeface="Times New Roman" pitchFamily="18" charset="0"/>
                <a:cs typeface="Times New Roman" pitchFamily="18" charset="0"/>
              </a:rPr>
              <a:t> </a:t>
            </a:r>
            <a:r>
              <a:rPr sz="2400" spc="-10" dirty="0">
                <a:latin typeface="Times New Roman" pitchFamily="18" charset="0"/>
                <a:cs typeface="Times New Roman" pitchFamily="18" charset="0"/>
              </a:rPr>
              <a:t>magazines.</a:t>
            </a:r>
            <a:endParaRPr sz="2400" dirty="0">
              <a:latin typeface="Times New Roman" pitchFamily="18" charset="0"/>
              <a:cs typeface="Times New Roman" pitchFamily="18" charset="0"/>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F34BEC8A-A5D8-4BBB-93A7-77B036AB1C90}"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51</a:t>
            </a:fld>
            <a:endParaRPr lang="en-IN"/>
          </a:p>
        </p:txBody>
      </p:sp>
    </p:spTree>
    <p:extLst>
      <p:ext uri="{BB962C8B-B14F-4D97-AF65-F5344CB8AC3E}">
        <p14:creationId xmlns:p14="http://schemas.microsoft.com/office/powerpoint/2010/main" val="2383037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object 4"/>
          <p:cNvSpPr txBox="1"/>
          <p:nvPr/>
        </p:nvSpPr>
        <p:spPr>
          <a:xfrm>
            <a:off x="78739" y="905065"/>
            <a:ext cx="8608061" cy="5495735"/>
          </a:xfrm>
          <a:prstGeom prst="rect">
            <a:avLst/>
          </a:prstGeom>
        </p:spPr>
        <p:txBody>
          <a:bodyPr vert="horz" wrap="square" lIns="0" tIns="93345" rIns="0" bIns="0" rtlCol="0">
            <a:spAutoFit/>
          </a:bodyPr>
          <a:lstStyle/>
          <a:p>
            <a:pPr marL="12700">
              <a:lnSpc>
                <a:spcPct val="100000"/>
              </a:lnSpc>
              <a:spcBef>
                <a:spcPts val="735"/>
              </a:spcBef>
            </a:pPr>
            <a:r>
              <a:rPr sz="2200" b="1" dirty="0">
                <a:latin typeface="Times New Roman" pitchFamily="18" charset="0"/>
                <a:cs typeface="Times New Roman" pitchFamily="18" charset="0"/>
              </a:rPr>
              <a:t>4. </a:t>
            </a:r>
            <a:r>
              <a:rPr sz="2200" b="1" spc="-10" dirty="0">
                <a:latin typeface="Times New Roman" pitchFamily="18" charset="0"/>
                <a:cs typeface="Times New Roman" pitchFamily="18" charset="0"/>
              </a:rPr>
              <a:t>Direct</a:t>
            </a:r>
            <a:r>
              <a:rPr sz="2200" b="1" spc="-30" dirty="0">
                <a:latin typeface="Times New Roman" pitchFamily="18" charset="0"/>
                <a:cs typeface="Times New Roman" pitchFamily="18" charset="0"/>
              </a:rPr>
              <a:t> </a:t>
            </a:r>
            <a:r>
              <a:rPr sz="2200" b="1" spc="-5" dirty="0">
                <a:latin typeface="Times New Roman" pitchFamily="18" charset="0"/>
                <a:cs typeface="Times New Roman" pitchFamily="18" charset="0"/>
              </a:rPr>
              <a:t>Selling</a:t>
            </a:r>
            <a:endParaRPr sz="2200" dirty="0">
              <a:latin typeface="Times New Roman" pitchFamily="18" charset="0"/>
              <a:cs typeface="Times New Roman" pitchFamily="18" charset="0"/>
            </a:endParaRPr>
          </a:p>
          <a:p>
            <a:pPr marL="241300" marR="9525" indent="-228600">
              <a:lnSpc>
                <a:spcPts val="3240"/>
              </a:lnSpc>
              <a:spcBef>
                <a:spcPts val="1050"/>
              </a:spcBef>
              <a:buFont typeface="Arial"/>
              <a:buChar char="•"/>
              <a:tabLst>
                <a:tab pos="241300" algn="l"/>
              </a:tabLst>
            </a:pPr>
            <a:r>
              <a:rPr sz="2200" dirty="0">
                <a:latin typeface="Times New Roman" pitchFamily="18" charset="0"/>
                <a:cs typeface="Times New Roman" pitchFamily="18" charset="0"/>
              </a:rPr>
              <a:t>A </a:t>
            </a:r>
            <a:r>
              <a:rPr sz="2200" spc="-20" dirty="0">
                <a:latin typeface="Times New Roman" pitchFamily="18" charset="0"/>
                <a:cs typeface="Times New Roman" pitchFamily="18" charset="0"/>
              </a:rPr>
              <a:t>retail </a:t>
            </a:r>
            <a:r>
              <a:rPr sz="2200" spc="-5" dirty="0">
                <a:latin typeface="Times New Roman" pitchFamily="18" charset="0"/>
                <a:cs typeface="Times New Roman" pitchFamily="18" charset="0"/>
              </a:rPr>
              <a:t>channel in </a:t>
            </a:r>
            <a:r>
              <a:rPr sz="2200" dirty="0">
                <a:latin typeface="Times New Roman" pitchFamily="18" charset="0"/>
                <a:cs typeface="Times New Roman" pitchFamily="18" charset="0"/>
              </a:rPr>
              <a:t>which </a:t>
            </a:r>
            <a:r>
              <a:rPr sz="2200" spc="-10" dirty="0">
                <a:latin typeface="Times New Roman" pitchFamily="18" charset="0"/>
                <a:cs typeface="Times New Roman" pitchFamily="18" charset="0"/>
              </a:rPr>
              <a:t>salespeople </a:t>
            </a:r>
            <a:r>
              <a:rPr sz="2200" spc="-20" dirty="0">
                <a:latin typeface="Times New Roman" pitchFamily="18" charset="0"/>
                <a:cs typeface="Times New Roman" pitchFamily="18" charset="0"/>
              </a:rPr>
              <a:t>interact </a:t>
            </a:r>
            <a:r>
              <a:rPr sz="2200" spc="-5" dirty="0">
                <a:latin typeface="Times New Roman" pitchFamily="18" charset="0"/>
                <a:cs typeface="Times New Roman" pitchFamily="18" charset="0"/>
              </a:rPr>
              <a:t>with </a:t>
            </a:r>
            <a:r>
              <a:rPr sz="2200" spc="-20" dirty="0">
                <a:latin typeface="Times New Roman" pitchFamily="18" charset="0"/>
                <a:cs typeface="Times New Roman" pitchFamily="18" charset="0"/>
              </a:rPr>
              <a:t>customers </a:t>
            </a:r>
            <a:r>
              <a:rPr sz="2200" spc="-15" dirty="0">
                <a:latin typeface="Times New Roman" pitchFamily="18" charset="0"/>
                <a:cs typeface="Times New Roman" pitchFamily="18" charset="0"/>
              </a:rPr>
              <a:t>face-to-face </a:t>
            </a:r>
            <a:r>
              <a:rPr sz="2200" spc="-20" dirty="0">
                <a:latin typeface="Times New Roman" pitchFamily="18" charset="0"/>
                <a:cs typeface="Times New Roman" pitchFamily="18" charset="0"/>
              </a:rPr>
              <a:t>in  </a:t>
            </a:r>
            <a:r>
              <a:rPr sz="2200" dirty="0">
                <a:latin typeface="Times New Roman" pitchFamily="18" charset="0"/>
                <a:cs typeface="Times New Roman" pitchFamily="18" charset="0"/>
              </a:rPr>
              <a:t>a </a:t>
            </a:r>
            <a:r>
              <a:rPr sz="2200" spc="-20" dirty="0">
                <a:latin typeface="Times New Roman" pitchFamily="18" charset="0"/>
                <a:cs typeface="Times New Roman" pitchFamily="18" charset="0"/>
              </a:rPr>
              <a:t>convenient </a:t>
            </a:r>
            <a:r>
              <a:rPr sz="2200" spc="-10" dirty="0">
                <a:latin typeface="Times New Roman" pitchFamily="18" charset="0"/>
                <a:cs typeface="Times New Roman" pitchFamily="18" charset="0"/>
              </a:rPr>
              <a:t>location, </a:t>
            </a:r>
            <a:r>
              <a:rPr sz="2200" spc="-5" dirty="0">
                <a:latin typeface="Times New Roman" pitchFamily="18" charset="0"/>
                <a:cs typeface="Times New Roman" pitchFamily="18" charset="0"/>
              </a:rPr>
              <a:t>either </a:t>
            </a:r>
            <a:r>
              <a:rPr sz="2200" spc="-15" dirty="0">
                <a:latin typeface="Times New Roman" pitchFamily="18" charset="0"/>
                <a:cs typeface="Times New Roman" pitchFamily="18" charset="0"/>
              </a:rPr>
              <a:t>at </a:t>
            </a:r>
            <a:r>
              <a:rPr sz="2200" dirty="0">
                <a:latin typeface="Times New Roman" pitchFamily="18" charset="0"/>
                <a:cs typeface="Times New Roman" pitchFamily="18" charset="0"/>
              </a:rPr>
              <a:t>the </a:t>
            </a:r>
            <a:r>
              <a:rPr sz="2200" spc="-15" dirty="0">
                <a:latin typeface="Times New Roman" pitchFamily="18" charset="0"/>
                <a:cs typeface="Times New Roman" pitchFamily="18" charset="0"/>
              </a:rPr>
              <a:t>customer’s </a:t>
            </a:r>
            <a:r>
              <a:rPr sz="2200" spc="-5" dirty="0">
                <a:latin typeface="Times New Roman" pitchFamily="18" charset="0"/>
                <a:cs typeface="Times New Roman" pitchFamily="18" charset="0"/>
              </a:rPr>
              <a:t>home </a:t>
            </a:r>
            <a:r>
              <a:rPr sz="2200" dirty="0">
                <a:latin typeface="Times New Roman" pitchFamily="18" charset="0"/>
                <a:cs typeface="Times New Roman" pitchFamily="18" charset="0"/>
              </a:rPr>
              <a:t>or </a:t>
            </a:r>
            <a:r>
              <a:rPr sz="2200" spc="-15" dirty="0">
                <a:latin typeface="Times New Roman" pitchFamily="18" charset="0"/>
                <a:cs typeface="Times New Roman" pitchFamily="18" charset="0"/>
              </a:rPr>
              <a:t>at</a:t>
            </a:r>
            <a:r>
              <a:rPr sz="2200" spc="-35" dirty="0">
                <a:latin typeface="Times New Roman" pitchFamily="18" charset="0"/>
                <a:cs typeface="Times New Roman" pitchFamily="18" charset="0"/>
              </a:rPr>
              <a:t> </a:t>
            </a:r>
            <a:r>
              <a:rPr sz="2200" spc="-10" dirty="0">
                <a:latin typeface="Times New Roman" pitchFamily="18" charset="0"/>
                <a:cs typeface="Times New Roman" pitchFamily="18" charset="0"/>
              </a:rPr>
              <a:t>work.</a:t>
            </a:r>
            <a:endParaRPr sz="2200" dirty="0">
              <a:latin typeface="Times New Roman" pitchFamily="18" charset="0"/>
              <a:cs typeface="Times New Roman" pitchFamily="18" charset="0"/>
            </a:endParaRPr>
          </a:p>
          <a:p>
            <a:pPr marL="241300" marR="5715" indent="-228600">
              <a:lnSpc>
                <a:spcPts val="3240"/>
              </a:lnSpc>
              <a:spcBef>
                <a:spcPts val="1005"/>
              </a:spcBef>
              <a:buFont typeface="Arial"/>
              <a:buChar char="•"/>
              <a:tabLst>
                <a:tab pos="241300" algn="l"/>
                <a:tab pos="1934210" algn="l"/>
                <a:tab pos="4133850" algn="l"/>
                <a:tab pos="6339205" algn="l"/>
                <a:tab pos="7903209" algn="l"/>
                <a:tab pos="9224645" algn="l"/>
                <a:tab pos="10771505" algn="l"/>
                <a:tab pos="11642090" algn="l"/>
              </a:tabLst>
            </a:pPr>
            <a:r>
              <a:rPr sz="2200" spc="-5" dirty="0">
                <a:latin typeface="Times New Roman" pitchFamily="18" charset="0"/>
                <a:cs typeface="Times New Roman" pitchFamily="18" charset="0"/>
              </a:rPr>
              <a:t>Salesme</a:t>
            </a:r>
            <a:r>
              <a:rPr sz="2200" dirty="0">
                <a:latin typeface="Times New Roman" pitchFamily="18" charset="0"/>
                <a:cs typeface="Times New Roman" pitchFamily="18" charset="0"/>
              </a:rPr>
              <a:t>n</a:t>
            </a:r>
            <a:r>
              <a:rPr lang="en-IN" sz="2200" dirty="0">
                <a:latin typeface="Times New Roman" pitchFamily="18" charset="0"/>
                <a:cs typeface="Times New Roman" pitchFamily="18" charset="0"/>
              </a:rPr>
              <a:t> </a:t>
            </a:r>
            <a:r>
              <a:rPr sz="2200" spc="-5" dirty="0">
                <a:latin typeface="Times New Roman" pitchFamily="18" charset="0"/>
                <a:cs typeface="Times New Roman" pitchFamily="18" charset="0"/>
              </a:rPr>
              <a:t>d</a:t>
            </a:r>
            <a:r>
              <a:rPr sz="2200" spc="-15" dirty="0">
                <a:latin typeface="Times New Roman" pitchFamily="18" charset="0"/>
                <a:cs typeface="Times New Roman" pitchFamily="18" charset="0"/>
              </a:rPr>
              <a:t>e</a:t>
            </a:r>
            <a:r>
              <a:rPr sz="2200" dirty="0">
                <a:latin typeface="Times New Roman" pitchFamily="18" charset="0"/>
                <a:cs typeface="Times New Roman" pitchFamily="18" charset="0"/>
              </a:rPr>
              <a:t>mon</a:t>
            </a:r>
            <a:r>
              <a:rPr sz="2200" spc="-30" dirty="0">
                <a:latin typeface="Times New Roman" pitchFamily="18" charset="0"/>
                <a:cs typeface="Times New Roman" pitchFamily="18" charset="0"/>
              </a:rPr>
              <a:t>s</a:t>
            </a:r>
            <a:r>
              <a:rPr sz="2200" dirty="0">
                <a:latin typeface="Times New Roman" pitchFamily="18" charset="0"/>
                <a:cs typeface="Times New Roman" pitchFamily="18" charset="0"/>
              </a:rPr>
              <a:t>t</a:t>
            </a:r>
            <a:r>
              <a:rPr sz="2200" spc="-60" dirty="0">
                <a:latin typeface="Times New Roman" pitchFamily="18" charset="0"/>
                <a:cs typeface="Times New Roman" pitchFamily="18" charset="0"/>
              </a:rPr>
              <a:t>r</a:t>
            </a:r>
            <a:r>
              <a:rPr sz="2200" spc="-25" dirty="0">
                <a:latin typeface="Times New Roman" pitchFamily="18" charset="0"/>
                <a:cs typeface="Times New Roman" pitchFamily="18" charset="0"/>
              </a:rPr>
              <a:t>a</a:t>
            </a:r>
            <a:r>
              <a:rPr sz="2200" spc="-35" dirty="0">
                <a:latin typeface="Times New Roman" pitchFamily="18" charset="0"/>
                <a:cs typeface="Times New Roman" pitchFamily="18" charset="0"/>
              </a:rPr>
              <a:t>t</a:t>
            </a:r>
            <a:r>
              <a:rPr sz="2200" dirty="0">
                <a:latin typeface="Times New Roman" pitchFamily="18" charset="0"/>
                <a:cs typeface="Times New Roman" pitchFamily="18" charset="0"/>
              </a:rPr>
              <a:t>e</a:t>
            </a:r>
            <a:r>
              <a:rPr lang="en-IN" sz="2200" dirty="0">
                <a:latin typeface="Times New Roman" pitchFamily="18" charset="0"/>
                <a:cs typeface="Times New Roman" pitchFamily="18" charset="0"/>
              </a:rPr>
              <a:t> </a:t>
            </a:r>
            <a:r>
              <a:rPr sz="2200" dirty="0">
                <a:latin typeface="Times New Roman" pitchFamily="18" charset="0"/>
                <a:cs typeface="Times New Roman" pitchFamily="18" charset="0"/>
              </a:rPr>
              <a:t>m</a:t>
            </a:r>
            <a:r>
              <a:rPr sz="2200" spc="-15" dirty="0">
                <a:latin typeface="Times New Roman" pitchFamily="18" charset="0"/>
                <a:cs typeface="Times New Roman" pitchFamily="18" charset="0"/>
              </a:rPr>
              <a:t>e</a:t>
            </a:r>
            <a:r>
              <a:rPr sz="2200" spc="-50" dirty="0">
                <a:latin typeface="Times New Roman" pitchFamily="18" charset="0"/>
                <a:cs typeface="Times New Roman" pitchFamily="18" charset="0"/>
              </a:rPr>
              <a:t>r</a:t>
            </a:r>
            <a:r>
              <a:rPr sz="2200" dirty="0">
                <a:latin typeface="Times New Roman" pitchFamily="18" charset="0"/>
                <a:cs typeface="Times New Roman" pitchFamily="18" charset="0"/>
              </a:rPr>
              <a:t>chand</a:t>
            </a:r>
            <a:r>
              <a:rPr sz="2200" spc="-10" dirty="0">
                <a:latin typeface="Times New Roman" pitchFamily="18" charset="0"/>
                <a:cs typeface="Times New Roman" pitchFamily="18" charset="0"/>
              </a:rPr>
              <a:t>i</a:t>
            </a:r>
            <a:r>
              <a:rPr sz="2200" spc="-5" dirty="0">
                <a:latin typeface="Times New Roman" pitchFamily="18" charset="0"/>
                <a:cs typeface="Times New Roman" pitchFamily="18" charset="0"/>
              </a:rPr>
              <a:t>s</a:t>
            </a:r>
            <a:r>
              <a:rPr sz="2200" dirty="0">
                <a:latin typeface="Times New Roman" pitchFamily="18" charset="0"/>
                <a:cs typeface="Times New Roman" pitchFamily="18" charset="0"/>
              </a:rPr>
              <a:t>e</a:t>
            </a:r>
            <a:r>
              <a:rPr lang="en-IN" sz="2200" dirty="0">
                <a:latin typeface="Times New Roman" pitchFamily="18" charset="0"/>
                <a:cs typeface="Times New Roman" pitchFamily="18" charset="0"/>
              </a:rPr>
              <a:t> </a:t>
            </a:r>
            <a:r>
              <a:rPr sz="2200" spc="-5" dirty="0">
                <a:latin typeface="Times New Roman" pitchFamily="18" charset="0"/>
                <a:cs typeface="Times New Roman" pitchFamily="18" charset="0"/>
              </a:rPr>
              <a:t>b</a:t>
            </a:r>
            <a:r>
              <a:rPr sz="2200" spc="-15" dirty="0">
                <a:latin typeface="Times New Roman" pitchFamily="18" charset="0"/>
                <a:cs typeface="Times New Roman" pitchFamily="18" charset="0"/>
              </a:rPr>
              <a:t>e</a:t>
            </a:r>
            <a:r>
              <a:rPr sz="2200" spc="-5" dirty="0">
                <a:latin typeface="Times New Roman" pitchFamily="18" charset="0"/>
                <a:cs typeface="Times New Roman" pitchFamily="18" charset="0"/>
              </a:rPr>
              <a:t>n</a:t>
            </a:r>
            <a:r>
              <a:rPr sz="2200" spc="-35" dirty="0">
                <a:latin typeface="Times New Roman" pitchFamily="18" charset="0"/>
                <a:cs typeface="Times New Roman" pitchFamily="18" charset="0"/>
              </a:rPr>
              <a:t>e</a:t>
            </a:r>
            <a:r>
              <a:rPr sz="2200" spc="-5" dirty="0">
                <a:latin typeface="Times New Roman" pitchFamily="18" charset="0"/>
                <a:cs typeface="Times New Roman" pitchFamily="18" charset="0"/>
              </a:rPr>
              <a:t>f</a:t>
            </a:r>
            <a:r>
              <a:rPr sz="2200" spc="-10" dirty="0">
                <a:latin typeface="Times New Roman" pitchFamily="18" charset="0"/>
                <a:cs typeface="Times New Roman" pitchFamily="18" charset="0"/>
              </a:rPr>
              <a:t>i</a:t>
            </a:r>
            <a:r>
              <a:rPr sz="2200" dirty="0">
                <a:latin typeface="Times New Roman" pitchFamily="18" charset="0"/>
                <a:cs typeface="Times New Roman" pitchFamily="18" charset="0"/>
              </a:rPr>
              <a:t>ts,</a:t>
            </a:r>
            <a:r>
              <a:rPr lang="en-IN" sz="2200" dirty="0">
                <a:latin typeface="Times New Roman" pitchFamily="18" charset="0"/>
                <a:cs typeface="Times New Roman" pitchFamily="18" charset="0"/>
              </a:rPr>
              <a:t> </a:t>
            </a:r>
            <a:r>
              <a:rPr sz="2200" spc="-55" dirty="0">
                <a:latin typeface="Times New Roman" pitchFamily="18" charset="0"/>
                <a:cs typeface="Times New Roman" pitchFamily="18" charset="0"/>
              </a:rPr>
              <a:t>e</a:t>
            </a:r>
            <a:r>
              <a:rPr sz="2200" spc="-5" dirty="0">
                <a:latin typeface="Times New Roman" pitchFamily="18" charset="0"/>
                <a:cs typeface="Times New Roman" pitchFamily="18" charset="0"/>
              </a:rPr>
              <a:t>xp</a:t>
            </a:r>
            <a:r>
              <a:rPr sz="2200" spc="-15" dirty="0">
                <a:latin typeface="Times New Roman" pitchFamily="18" charset="0"/>
                <a:cs typeface="Times New Roman" pitchFamily="18" charset="0"/>
              </a:rPr>
              <a:t>l</a:t>
            </a:r>
            <a:r>
              <a:rPr sz="2200" dirty="0">
                <a:latin typeface="Times New Roman" pitchFamily="18" charset="0"/>
                <a:cs typeface="Times New Roman" pitchFamily="18" charset="0"/>
              </a:rPr>
              <a:t>ain</a:t>
            </a:r>
            <a:r>
              <a:rPr lang="en-IN" sz="2200" dirty="0">
                <a:latin typeface="Times New Roman" pitchFamily="18" charset="0"/>
                <a:cs typeface="Times New Roman" pitchFamily="18" charset="0"/>
              </a:rPr>
              <a:t> </a:t>
            </a:r>
            <a:r>
              <a:rPr sz="2200" spc="-5" dirty="0">
                <a:latin typeface="Times New Roman" pitchFamily="18" charset="0"/>
                <a:cs typeface="Times New Roman" pitchFamily="18" charset="0"/>
              </a:rPr>
              <a:t>se</a:t>
            </a:r>
            <a:r>
              <a:rPr sz="2200" spc="10" dirty="0">
                <a:latin typeface="Times New Roman" pitchFamily="18" charset="0"/>
                <a:cs typeface="Times New Roman" pitchFamily="18" charset="0"/>
              </a:rPr>
              <a:t>r</a:t>
            </a:r>
            <a:r>
              <a:rPr sz="2200" dirty="0">
                <a:latin typeface="Times New Roman" pitchFamily="18" charset="0"/>
                <a:cs typeface="Times New Roman" pitchFamily="18" charset="0"/>
              </a:rPr>
              <a:t>vic</a:t>
            </a:r>
            <a:r>
              <a:rPr sz="2200" spc="-20" dirty="0">
                <a:latin typeface="Times New Roman" pitchFamily="18" charset="0"/>
                <a:cs typeface="Times New Roman" pitchFamily="18" charset="0"/>
              </a:rPr>
              <a:t>e</a:t>
            </a:r>
            <a:r>
              <a:rPr sz="2200" spc="5" dirty="0">
                <a:latin typeface="Times New Roman" pitchFamily="18" charset="0"/>
                <a:cs typeface="Times New Roman" pitchFamily="18" charset="0"/>
              </a:rPr>
              <a:t>s</a:t>
            </a:r>
            <a:r>
              <a:rPr sz="2200" dirty="0">
                <a:latin typeface="Times New Roman" pitchFamily="18" charset="0"/>
                <a:cs typeface="Times New Roman" pitchFamily="18" charset="0"/>
              </a:rPr>
              <a:t>;</a:t>
            </a:r>
            <a:r>
              <a:rPr lang="en-IN" sz="2200" dirty="0">
                <a:latin typeface="Times New Roman" pitchFamily="18" charset="0"/>
                <a:cs typeface="Times New Roman" pitchFamily="18" charset="0"/>
              </a:rPr>
              <a:t> </a:t>
            </a:r>
            <a:r>
              <a:rPr sz="2200" spc="-35" dirty="0">
                <a:latin typeface="Times New Roman" pitchFamily="18" charset="0"/>
                <a:cs typeface="Times New Roman" pitchFamily="18" charset="0"/>
              </a:rPr>
              <a:t>t</a:t>
            </a:r>
            <a:r>
              <a:rPr sz="2200" dirty="0">
                <a:latin typeface="Times New Roman" pitchFamily="18" charset="0"/>
                <a:cs typeface="Times New Roman" pitchFamily="18" charset="0"/>
              </a:rPr>
              <a:t>a</a:t>
            </a:r>
            <a:r>
              <a:rPr sz="2200" spc="-105" dirty="0">
                <a:latin typeface="Times New Roman" pitchFamily="18" charset="0"/>
                <a:cs typeface="Times New Roman" pitchFamily="18" charset="0"/>
              </a:rPr>
              <a:t>k</a:t>
            </a:r>
            <a:r>
              <a:rPr sz="2200" dirty="0">
                <a:latin typeface="Times New Roman" pitchFamily="18" charset="0"/>
                <a:cs typeface="Times New Roman" pitchFamily="18" charset="0"/>
              </a:rPr>
              <a:t>e</a:t>
            </a:r>
            <a:r>
              <a:rPr lang="en-IN" sz="2200" dirty="0">
                <a:latin typeface="Times New Roman" pitchFamily="18" charset="0"/>
                <a:cs typeface="Times New Roman" pitchFamily="18" charset="0"/>
              </a:rPr>
              <a:t> </a:t>
            </a:r>
            <a:r>
              <a:rPr sz="2200" spc="-10" dirty="0">
                <a:latin typeface="Times New Roman" pitchFamily="18" charset="0"/>
                <a:cs typeface="Times New Roman" pitchFamily="18" charset="0"/>
              </a:rPr>
              <a:t>an order; </a:t>
            </a:r>
            <a:r>
              <a:rPr sz="2200" dirty="0">
                <a:latin typeface="Times New Roman" pitchFamily="18" charset="0"/>
                <a:cs typeface="Times New Roman" pitchFamily="18" charset="0"/>
              </a:rPr>
              <a:t>and </a:t>
            </a:r>
            <a:r>
              <a:rPr sz="2200" spc="-10" dirty="0">
                <a:latin typeface="Times New Roman" pitchFamily="18" charset="0"/>
                <a:cs typeface="Times New Roman" pitchFamily="18" charset="0"/>
              </a:rPr>
              <a:t>deliver </a:t>
            </a:r>
            <a:r>
              <a:rPr sz="2200" dirty="0">
                <a:latin typeface="Times New Roman" pitchFamily="18" charset="0"/>
                <a:cs typeface="Times New Roman" pitchFamily="18" charset="0"/>
              </a:rPr>
              <a:t>the </a:t>
            </a:r>
            <a:r>
              <a:rPr sz="2200" spc="-10" dirty="0">
                <a:latin typeface="Times New Roman" pitchFamily="18" charset="0"/>
                <a:cs typeface="Times New Roman" pitchFamily="18" charset="0"/>
              </a:rPr>
              <a:t>merchandise</a:t>
            </a:r>
            <a:r>
              <a:rPr sz="2200" spc="-25" dirty="0">
                <a:latin typeface="Times New Roman" pitchFamily="18" charset="0"/>
                <a:cs typeface="Times New Roman" pitchFamily="18" charset="0"/>
              </a:rPr>
              <a:t> </a:t>
            </a:r>
            <a:r>
              <a:rPr sz="2200" spc="-15" dirty="0">
                <a:latin typeface="Times New Roman" pitchFamily="18" charset="0"/>
                <a:cs typeface="Times New Roman" pitchFamily="18" charset="0"/>
              </a:rPr>
              <a:t>etc.</a:t>
            </a:r>
            <a:endParaRPr sz="2200" dirty="0">
              <a:latin typeface="Times New Roman" pitchFamily="18" charset="0"/>
              <a:cs typeface="Times New Roman" pitchFamily="18" charset="0"/>
            </a:endParaRPr>
          </a:p>
          <a:p>
            <a:pPr marL="241300" indent="-228600">
              <a:lnSpc>
                <a:spcPct val="100000"/>
              </a:lnSpc>
              <a:spcBef>
                <a:spcPts val="590"/>
              </a:spcBef>
              <a:buFont typeface="Arial"/>
              <a:buChar char="•"/>
              <a:tabLst>
                <a:tab pos="241300" algn="l"/>
              </a:tabLst>
            </a:pPr>
            <a:r>
              <a:rPr sz="2200" dirty="0">
                <a:latin typeface="Times New Roman" pitchFamily="18" charset="0"/>
                <a:cs typeface="Times New Roman" pitchFamily="18" charset="0"/>
              </a:rPr>
              <a:t>It </a:t>
            </a:r>
            <a:r>
              <a:rPr sz="2200" spc="-5" dirty="0">
                <a:latin typeface="Times New Roman" pitchFamily="18" charset="0"/>
                <a:cs typeface="Times New Roman" pitchFamily="18" charset="0"/>
              </a:rPr>
              <a:t>is </a:t>
            </a:r>
            <a:r>
              <a:rPr sz="2200" dirty="0">
                <a:latin typeface="Times New Roman" pitchFamily="18" charset="0"/>
                <a:cs typeface="Times New Roman" pitchFamily="18" charset="0"/>
              </a:rPr>
              <a:t>a </a:t>
            </a:r>
            <a:r>
              <a:rPr sz="2200" spc="-5" dirty="0">
                <a:latin typeface="Times New Roman" pitchFamily="18" charset="0"/>
                <a:cs typeface="Times New Roman" pitchFamily="18" charset="0"/>
              </a:rPr>
              <a:t>highly </a:t>
            </a:r>
            <a:r>
              <a:rPr sz="2200" spc="-15" dirty="0">
                <a:latin typeface="Times New Roman" pitchFamily="18" charset="0"/>
                <a:cs typeface="Times New Roman" pitchFamily="18" charset="0"/>
              </a:rPr>
              <a:t>interactive </a:t>
            </a:r>
            <a:r>
              <a:rPr sz="2200" dirty="0">
                <a:latin typeface="Times New Roman" pitchFamily="18" charset="0"/>
                <a:cs typeface="Times New Roman" pitchFamily="18" charset="0"/>
              </a:rPr>
              <a:t>channel </a:t>
            </a:r>
            <a:r>
              <a:rPr sz="2200" spc="-15" dirty="0">
                <a:latin typeface="Times New Roman" pitchFamily="18" charset="0"/>
                <a:cs typeface="Times New Roman" pitchFamily="18" charset="0"/>
              </a:rPr>
              <a:t>involving face-to-face</a:t>
            </a:r>
            <a:r>
              <a:rPr sz="2200" spc="-100" dirty="0">
                <a:latin typeface="Times New Roman" pitchFamily="18" charset="0"/>
                <a:cs typeface="Times New Roman" pitchFamily="18" charset="0"/>
              </a:rPr>
              <a:t> </a:t>
            </a:r>
            <a:r>
              <a:rPr sz="2200" spc="-5" dirty="0">
                <a:latin typeface="Times New Roman" pitchFamily="18" charset="0"/>
                <a:cs typeface="Times New Roman" pitchFamily="18" charset="0"/>
              </a:rPr>
              <a:t>discussions.</a:t>
            </a:r>
            <a:endParaRPr sz="2200" dirty="0">
              <a:latin typeface="Times New Roman" pitchFamily="18" charset="0"/>
              <a:cs typeface="Times New Roman" pitchFamily="18" charset="0"/>
            </a:endParaRPr>
          </a:p>
          <a:p>
            <a:pPr marL="241300" indent="-228600">
              <a:lnSpc>
                <a:spcPct val="100000"/>
              </a:lnSpc>
              <a:spcBef>
                <a:spcPts val="640"/>
              </a:spcBef>
              <a:buFont typeface="Arial"/>
              <a:buChar char="•"/>
              <a:tabLst>
                <a:tab pos="241300" algn="l"/>
              </a:tabLst>
            </a:pPr>
            <a:r>
              <a:rPr sz="2200" spc="-50" dirty="0">
                <a:latin typeface="Times New Roman" pitchFamily="18" charset="0"/>
                <a:cs typeface="Times New Roman" pitchFamily="18" charset="0"/>
              </a:rPr>
              <a:t>Two </a:t>
            </a:r>
            <a:r>
              <a:rPr sz="2200" spc="-5" dirty="0">
                <a:latin typeface="Times New Roman" pitchFamily="18" charset="0"/>
                <a:cs typeface="Times New Roman" pitchFamily="18" charset="0"/>
              </a:rPr>
              <a:t>special </a:t>
            </a:r>
            <a:r>
              <a:rPr sz="2200" dirty="0">
                <a:latin typeface="Times New Roman" pitchFamily="18" charset="0"/>
                <a:cs typeface="Times New Roman" pitchFamily="18" charset="0"/>
              </a:rPr>
              <a:t>types of </a:t>
            </a:r>
            <a:r>
              <a:rPr sz="2200" spc="-10" dirty="0">
                <a:latin typeface="Times New Roman" pitchFamily="18" charset="0"/>
                <a:cs typeface="Times New Roman" pitchFamily="18" charset="0"/>
              </a:rPr>
              <a:t>direct selling</a:t>
            </a:r>
            <a:r>
              <a:rPr sz="2200" spc="20" dirty="0">
                <a:latin typeface="Times New Roman" pitchFamily="18" charset="0"/>
                <a:cs typeface="Times New Roman" pitchFamily="18" charset="0"/>
              </a:rPr>
              <a:t> </a:t>
            </a:r>
            <a:r>
              <a:rPr sz="2200" spc="-15" dirty="0">
                <a:latin typeface="Times New Roman" pitchFamily="18" charset="0"/>
                <a:cs typeface="Times New Roman" pitchFamily="18" charset="0"/>
              </a:rPr>
              <a:t>are:</a:t>
            </a:r>
            <a:endParaRPr sz="2200" dirty="0">
              <a:latin typeface="Times New Roman" pitchFamily="18" charset="0"/>
              <a:cs typeface="Times New Roman" pitchFamily="18" charset="0"/>
            </a:endParaRPr>
          </a:p>
          <a:p>
            <a:pPr marL="241300" marR="5715" indent="-228600" algn="just">
              <a:lnSpc>
                <a:spcPts val="3240"/>
              </a:lnSpc>
              <a:spcBef>
                <a:spcPts val="1055"/>
              </a:spcBef>
              <a:buSzPct val="96666"/>
              <a:buFont typeface="Wingdings"/>
              <a:buChar char=""/>
              <a:tabLst>
                <a:tab pos="313055" algn="l"/>
              </a:tabLst>
            </a:pPr>
            <a:r>
              <a:rPr sz="2200" b="1" spc="-20" dirty="0">
                <a:latin typeface="Times New Roman" pitchFamily="18" charset="0"/>
                <a:cs typeface="Times New Roman" pitchFamily="18" charset="0"/>
              </a:rPr>
              <a:t>Part </a:t>
            </a:r>
            <a:r>
              <a:rPr sz="2200" b="1" spc="-10" dirty="0">
                <a:latin typeface="Times New Roman" pitchFamily="18" charset="0"/>
                <a:cs typeface="Times New Roman" pitchFamily="18" charset="0"/>
              </a:rPr>
              <a:t>Plan </a:t>
            </a:r>
            <a:r>
              <a:rPr sz="2200" b="1" spc="-25" dirty="0">
                <a:latin typeface="Times New Roman" pitchFamily="18" charset="0"/>
                <a:cs typeface="Times New Roman" pitchFamily="18" charset="0"/>
              </a:rPr>
              <a:t>System: </a:t>
            </a:r>
            <a:r>
              <a:rPr sz="2200" spc="-15" dirty="0">
                <a:latin typeface="Times New Roman" pitchFamily="18" charset="0"/>
                <a:cs typeface="Times New Roman" pitchFamily="18" charset="0"/>
              </a:rPr>
              <a:t>Here </a:t>
            </a:r>
            <a:r>
              <a:rPr sz="2200" dirty="0">
                <a:latin typeface="Times New Roman" pitchFamily="18" charset="0"/>
                <a:cs typeface="Times New Roman" pitchFamily="18" charset="0"/>
              </a:rPr>
              <a:t>the </a:t>
            </a:r>
            <a:r>
              <a:rPr sz="2200" spc="-5" dirty="0">
                <a:latin typeface="Times New Roman" pitchFamily="18" charset="0"/>
                <a:cs typeface="Times New Roman" pitchFamily="18" charset="0"/>
              </a:rPr>
              <a:t>salesmen </a:t>
            </a:r>
            <a:r>
              <a:rPr sz="2200" spc="-20" dirty="0">
                <a:latin typeface="Times New Roman" pitchFamily="18" charset="0"/>
                <a:cs typeface="Times New Roman" pitchFamily="18" charset="0"/>
              </a:rPr>
              <a:t>encourage </a:t>
            </a:r>
            <a:r>
              <a:rPr sz="2200" spc="-15" dirty="0">
                <a:latin typeface="Times New Roman" pitchFamily="18" charset="0"/>
                <a:cs typeface="Times New Roman" pitchFamily="18" charset="0"/>
              </a:rPr>
              <a:t>customers to </a:t>
            </a:r>
            <a:r>
              <a:rPr sz="2200" spc="-10" dirty="0">
                <a:latin typeface="Times New Roman" pitchFamily="18" charset="0"/>
                <a:cs typeface="Times New Roman" pitchFamily="18" charset="0"/>
              </a:rPr>
              <a:t>act as hosts  </a:t>
            </a:r>
            <a:r>
              <a:rPr sz="2200" dirty="0">
                <a:latin typeface="Times New Roman" pitchFamily="18" charset="0"/>
                <a:cs typeface="Times New Roman" pitchFamily="18" charset="0"/>
              </a:rPr>
              <a:t>and </a:t>
            </a:r>
            <a:r>
              <a:rPr sz="2200" spc="-15" dirty="0">
                <a:latin typeface="Times New Roman" pitchFamily="18" charset="0"/>
                <a:cs typeface="Times New Roman" pitchFamily="18" charset="0"/>
              </a:rPr>
              <a:t>invite </a:t>
            </a:r>
            <a:r>
              <a:rPr sz="2200" spc="-10" dirty="0">
                <a:latin typeface="Times New Roman" pitchFamily="18" charset="0"/>
                <a:cs typeface="Times New Roman" pitchFamily="18" charset="0"/>
              </a:rPr>
              <a:t>friends/ </a:t>
            </a:r>
            <a:r>
              <a:rPr sz="2200" spc="-30" dirty="0">
                <a:latin typeface="Times New Roman" pitchFamily="18" charset="0"/>
                <a:cs typeface="Times New Roman" pitchFamily="18" charset="0"/>
              </a:rPr>
              <a:t>coworkers </a:t>
            </a:r>
            <a:r>
              <a:rPr sz="2200" spc="-15" dirty="0">
                <a:latin typeface="Times New Roman" pitchFamily="18" charset="0"/>
                <a:cs typeface="Times New Roman" pitchFamily="18" charset="0"/>
              </a:rPr>
              <a:t>to </a:t>
            </a:r>
            <a:r>
              <a:rPr sz="2200" dirty="0">
                <a:latin typeface="Times New Roman" pitchFamily="18" charset="0"/>
                <a:cs typeface="Times New Roman" pitchFamily="18" charset="0"/>
              </a:rPr>
              <a:t>a </a:t>
            </a:r>
            <a:r>
              <a:rPr sz="2200" spc="-45" dirty="0">
                <a:latin typeface="Times New Roman" pitchFamily="18" charset="0"/>
                <a:cs typeface="Times New Roman" pitchFamily="18" charset="0"/>
              </a:rPr>
              <a:t>party, </a:t>
            </a:r>
            <a:r>
              <a:rPr sz="2200" spc="-10" dirty="0">
                <a:latin typeface="Times New Roman" pitchFamily="18" charset="0"/>
                <a:cs typeface="Times New Roman" pitchFamily="18" charset="0"/>
              </a:rPr>
              <a:t>where </a:t>
            </a:r>
            <a:r>
              <a:rPr sz="2200" dirty="0">
                <a:latin typeface="Times New Roman" pitchFamily="18" charset="0"/>
                <a:cs typeface="Times New Roman" pitchFamily="18" charset="0"/>
              </a:rPr>
              <a:t>the </a:t>
            </a:r>
            <a:r>
              <a:rPr sz="2200" spc="-10" dirty="0">
                <a:latin typeface="Times New Roman" pitchFamily="18" charset="0"/>
                <a:cs typeface="Times New Roman" pitchFamily="18" charset="0"/>
              </a:rPr>
              <a:t>merchandise </a:t>
            </a:r>
            <a:r>
              <a:rPr sz="2200" spc="-5" dirty="0">
                <a:latin typeface="Times New Roman" pitchFamily="18" charset="0"/>
                <a:cs typeface="Times New Roman" pitchFamily="18" charset="0"/>
              </a:rPr>
              <a:t>is </a:t>
            </a:r>
            <a:r>
              <a:rPr sz="2200" spc="-15" dirty="0">
                <a:latin typeface="Times New Roman" pitchFamily="18" charset="0"/>
                <a:cs typeface="Times New Roman" pitchFamily="18" charset="0"/>
              </a:rPr>
              <a:t>displayed  </a:t>
            </a:r>
            <a:r>
              <a:rPr sz="2200" dirty="0">
                <a:latin typeface="Times New Roman" pitchFamily="18" charset="0"/>
                <a:cs typeface="Times New Roman" pitchFamily="18" charset="0"/>
              </a:rPr>
              <a:t>and </a:t>
            </a:r>
            <a:r>
              <a:rPr sz="2200" spc="-15" dirty="0">
                <a:latin typeface="Times New Roman" pitchFamily="18" charset="0"/>
                <a:cs typeface="Times New Roman" pitchFamily="18" charset="0"/>
              </a:rPr>
              <a:t>attendees </a:t>
            </a:r>
            <a:r>
              <a:rPr sz="2200" spc="-5" dirty="0">
                <a:latin typeface="Times New Roman" pitchFamily="18" charset="0"/>
                <a:cs typeface="Times New Roman" pitchFamily="18" charset="0"/>
              </a:rPr>
              <a:t>place</a:t>
            </a:r>
            <a:r>
              <a:rPr sz="2200" spc="-25" dirty="0">
                <a:latin typeface="Times New Roman" pitchFamily="18" charset="0"/>
                <a:cs typeface="Times New Roman" pitchFamily="18" charset="0"/>
              </a:rPr>
              <a:t> </a:t>
            </a:r>
            <a:r>
              <a:rPr sz="2200" spc="-20" dirty="0">
                <a:latin typeface="Times New Roman" pitchFamily="18" charset="0"/>
                <a:cs typeface="Times New Roman" pitchFamily="18" charset="0"/>
              </a:rPr>
              <a:t>orders.</a:t>
            </a:r>
            <a:endParaRPr sz="2200" dirty="0">
              <a:latin typeface="Times New Roman" pitchFamily="18" charset="0"/>
              <a:cs typeface="Times New Roman" pitchFamily="18" charset="0"/>
            </a:endParaRPr>
          </a:p>
          <a:p>
            <a:pPr marL="241300" marR="5080" indent="-228600" algn="just">
              <a:lnSpc>
                <a:spcPts val="3240"/>
              </a:lnSpc>
              <a:spcBef>
                <a:spcPts val="994"/>
              </a:spcBef>
              <a:buSzPct val="96666"/>
              <a:buFont typeface="Wingdings"/>
              <a:buChar char=""/>
              <a:tabLst>
                <a:tab pos="313055" algn="l"/>
              </a:tabLst>
            </a:pPr>
            <a:r>
              <a:rPr sz="2200" b="1" spc="-10" dirty="0">
                <a:latin typeface="Times New Roman" pitchFamily="18" charset="0"/>
                <a:cs typeface="Times New Roman" pitchFamily="18" charset="0"/>
              </a:rPr>
              <a:t>Multilevel </a:t>
            </a:r>
            <a:r>
              <a:rPr sz="2200" b="1" spc="-25" dirty="0">
                <a:latin typeface="Times New Roman" pitchFamily="18" charset="0"/>
                <a:cs typeface="Times New Roman" pitchFamily="18" charset="0"/>
              </a:rPr>
              <a:t>System: </a:t>
            </a:r>
            <a:r>
              <a:rPr sz="2200" spc="-15" dirty="0">
                <a:latin typeface="Times New Roman" pitchFamily="18" charset="0"/>
                <a:cs typeface="Times New Roman" pitchFamily="18" charset="0"/>
              </a:rPr>
              <a:t>Here  </a:t>
            </a:r>
            <a:r>
              <a:rPr sz="2200" spc="-10" dirty="0">
                <a:latin typeface="Times New Roman" pitchFamily="18" charset="0"/>
                <a:cs typeface="Times New Roman" pitchFamily="18" charset="0"/>
              </a:rPr>
              <a:t>independent businessmen </a:t>
            </a:r>
            <a:r>
              <a:rPr sz="2200" spc="-5" dirty="0">
                <a:latin typeface="Times New Roman" pitchFamily="18" charset="0"/>
                <a:cs typeface="Times New Roman" pitchFamily="18" charset="0"/>
              </a:rPr>
              <a:t>serve </a:t>
            </a:r>
            <a:r>
              <a:rPr sz="2200" spc="-10" dirty="0">
                <a:latin typeface="Times New Roman" pitchFamily="18" charset="0"/>
                <a:cs typeface="Times New Roman" pitchFamily="18" charset="0"/>
              </a:rPr>
              <a:t>as </a:t>
            </a:r>
            <a:r>
              <a:rPr sz="2200" spc="-15" dirty="0">
                <a:latin typeface="Times New Roman" pitchFamily="18" charset="0"/>
                <a:cs typeface="Times New Roman" pitchFamily="18" charset="0"/>
              </a:rPr>
              <a:t>master  distributors, </a:t>
            </a:r>
            <a:r>
              <a:rPr sz="2200" spc="-10" dirty="0">
                <a:latin typeface="Times New Roman" pitchFamily="18" charset="0"/>
                <a:cs typeface="Times New Roman" pitchFamily="18" charset="0"/>
              </a:rPr>
              <a:t>recruiting </a:t>
            </a:r>
            <a:r>
              <a:rPr sz="2200" spc="-5" dirty="0">
                <a:latin typeface="Times New Roman" pitchFamily="18" charset="0"/>
                <a:cs typeface="Times New Roman" pitchFamily="18" charset="0"/>
              </a:rPr>
              <a:t>other </a:t>
            </a:r>
            <a:r>
              <a:rPr sz="2200" spc="-15" dirty="0">
                <a:latin typeface="Times New Roman" pitchFamily="18" charset="0"/>
                <a:cs typeface="Times New Roman" pitchFamily="18" charset="0"/>
              </a:rPr>
              <a:t>distributors </a:t>
            </a:r>
            <a:r>
              <a:rPr sz="2200" spc="-5" dirty="0">
                <a:latin typeface="Times New Roman" pitchFamily="18" charset="0"/>
                <a:cs typeface="Times New Roman" pitchFamily="18" charset="0"/>
              </a:rPr>
              <a:t>in their</a:t>
            </a:r>
            <a:r>
              <a:rPr sz="2200" spc="60" dirty="0">
                <a:latin typeface="Times New Roman" pitchFamily="18" charset="0"/>
                <a:cs typeface="Times New Roman" pitchFamily="18" charset="0"/>
              </a:rPr>
              <a:t> </a:t>
            </a:r>
            <a:r>
              <a:rPr sz="2200" spc="-10" dirty="0">
                <a:latin typeface="Times New Roman" pitchFamily="18" charset="0"/>
                <a:cs typeface="Times New Roman" pitchFamily="18" charset="0"/>
              </a:rPr>
              <a:t>network.</a:t>
            </a:r>
            <a:endParaRPr sz="2200" dirty="0">
              <a:latin typeface="Times New Roman" pitchFamily="18" charset="0"/>
              <a:cs typeface="Times New Roman" pitchFamily="18" charset="0"/>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C78B2E1D-57E3-4215-ACE9-F42C817A8555}"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52</a:t>
            </a:fld>
            <a:endParaRPr lang="en-IN"/>
          </a:p>
        </p:txBody>
      </p:sp>
    </p:spTree>
    <p:extLst>
      <p:ext uri="{BB962C8B-B14F-4D97-AF65-F5344CB8AC3E}">
        <p14:creationId xmlns:p14="http://schemas.microsoft.com/office/powerpoint/2010/main" val="41997364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object 4"/>
          <p:cNvSpPr txBox="1"/>
          <p:nvPr/>
        </p:nvSpPr>
        <p:spPr>
          <a:xfrm>
            <a:off x="100510" y="1143000"/>
            <a:ext cx="8836661" cy="4944302"/>
          </a:xfrm>
          <a:prstGeom prst="rect">
            <a:avLst/>
          </a:prstGeom>
        </p:spPr>
        <p:txBody>
          <a:bodyPr vert="horz" wrap="square" lIns="0" tIns="93345" rIns="0" bIns="0" rtlCol="0">
            <a:spAutoFit/>
          </a:bodyPr>
          <a:lstStyle/>
          <a:p>
            <a:pPr marL="97790" algn="just">
              <a:lnSpc>
                <a:spcPct val="100000"/>
              </a:lnSpc>
              <a:spcBef>
                <a:spcPts val="735"/>
              </a:spcBef>
            </a:pPr>
            <a:r>
              <a:rPr sz="2200" b="1" dirty="0">
                <a:latin typeface="Times New Roman" pitchFamily="18" charset="0"/>
                <a:cs typeface="Times New Roman" pitchFamily="18" charset="0"/>
              </a:rPr>
              <a:t>5. </a:t>
            </a:r>
            <a:r>
              <a:rPr sz="2200" b="1" spc="-35" dirty="0">
                <a:latin typeface="Times New Roman" pitchFamily="18" charset="0"/>
                <a:cs typeface="Times New Roman" pitchFamily="18" charset="0"/>
              </a:rPr>
              <a:t>Television </a:t>
            </a:r>
            <a:r>
              <a:rPr sz="2200" b="1" dirty="0">
                <a:latin typeface="Times New Roman" pitchFamily="18" charset="0"/>
                <a:cs typeface="Times New Roman" pitchFamily="18" charset="0"/>
              </a:rPr>
              <a:t>Home</a:t>
            </a:r>
            <a:r>
              <a:rPr sz="2200" b="1" spc="50" dirty="0">
                <a:latin typeface="Times New Roman" pitchFamily="18" charset="0"/>
                <a:cs typeface="Times New Roman" pitchFamily="18" charset="0"/>
              </a:rPr>
              <a:t> </a:t>
            </a:r>
            <a:r>
              <a:rPr sz="2200" b="1" spc="-5" dirty="0">
                <a:latin typeface="Times New Roman" pitchFamily="18" charset="0"/>
                <a:cs typeface="Times New Roman" pitchFamily="18" charset="0"/>
              </a:rPr>
              <a:t>Shopping</a:t>
            </a:r>
            <a:endParaRPr sz="2200" dirty="0">
              <a:latin typeface="Times New Roman" pitchFamily="18" charset="0"/>
              <a:cs typeface="Times New Roman" pitchFamily="18" charset="0"/>
            </a:endParaRPr>
          </a:p>
          <a:p>
            <a:pPr marL="241300" marR="5715" indent="-228600" algn="just">
              <a:lnSpc>
                <a:spcPts val="3240"/>
              </a:lnSpc>
              <a:spcBef>
                <a:spcPts val="1050"/>
              </a:spcBef>
              <a:buFont typeface="Arial"/>
              <a:buChar char="•"/>
              <a:tabLst>
                <a:tab pos="241300" algn="l"/>
              </a:tabLst>
            </a:pPr>
            <a:r>
              <a:rPr sz="2200" dirty="0">
                <a:latin typeface="Times New Roman" pitchFamily="18" charset="0"/>
                <a:cs typeface="Times New Roman" pitchFamily="18" charset="0"/>
              </a:rPr>
              <a:t>A </a:t>
            </a:r>
            <a:r>
              <a:rPr sz="2200" spc="-20" dirty="0">
                <a:latin typeface="Times New Roman" pitchFamily="18" charset="0"/>
                <a:cs typeface="Times New Roman" pitchFamily="18" charset="0"/>
              </a:rPr>
              <a:t>retail </a:t>
            </a:r>
            <a:r>
              <a:rPr sz="2200" dirty="0">
                <a:latin typeface="Times New Roman" pitchFamily="18" charset="0"/>
                <a:cs typeface="Times New Roman" pitchFamily="18" charset="0"/>
              </a:rPr>
              <a:t>channel </a:t>
            </a:r>
            <a:r>
              <a:rPr sz="2200" spc="-5" dirty="0">
                <a:latin typeface="Times New Roman" pitchFamily="18" charset="0"/>
                <a:cs typeface="Times New Roman" pitchFamily="18" charset="0"/>
              </a:rPr>
              <a:t>in </a:t>
            </a:r>
            <a:r>
              <a:rPr sz="2200" dirty="0">
                <a:latin typeface="Times New Roman" pitchFamily="18" charset="0"/>
                <a:cs typeface="Times New Roman" pitchFamily="18" charset="0"/>
              </a:rPr>
              <a:t>which </a:t>
            </a:r>
            <a:r>
              <a:rPr sz="2200" spc="-20" dirty="0">
                <a:latin typeface="Times New Roman" pitchFamily="18" charset="0"/>
                <a:cs typeface="Times New Roman" pitchFamily="18" charset="0"/>
              </a:rPr>
              <a:t>customers </a:t>
            </a:r>
            <a:r>
              <a:rPr sz="2200" spc="-25" dirty="0">
                <a:latin typeface="Times New Roman" pitchFamily="18" charset="0"/>
                <a:cs typeface="Times New Roman" pitchFamily="18" charset="0"/>
              </a:rPr>
              <a:t>watch </a:t>
            </a:r>
            <a:r>
              <a:rPr sz="2200" dirty="0">
                <a:latin typeface="Times New Roman" pitchFamily="18" charset="0"/>
                <a:cs typeface="Times New Roman" pitchFamily="18" charset="0"/>
              </a:rPr>
              <a:t>a </a:t>
            </a:r>
            <a:r>
              <a:rPr sz="2200" spc="-10" dirty="0">
                <a:latin typeface="Times New Roman" pitchFamily="18" charset="0"/>
                <a:cs typeface="Times New Roman" pitchFamily="18" charset="0"/>
              </a:rPr>
              <a:t>television </a:t>
            </a:r>
            <a:r>
              <a:rPr sz="2200" spc="-20" dirty="0">
                <a:latin typeface="Times New Roman" pitchFamily="18" charset="0"/>
                <a:cs typeface="Times New Roman" pitchFamily="18" charset="0"/>
              </a:rPr>
              <a:t>program </a:t>
            </a:r>
            <a:r>
              <a:rPr sz="2200" spc="-10" dirty="0">
                <a:latin typeface="Times New Roman" pitchFamily="18" charset="0"/>
                <a:cs typeface="Times New Roman" pitchFamily="18" charset="0"/>
              </a:rPr>
              <a:t>that  </a:t>
            </a:r>
            <a:r>
              <a:rPr sz="2200" spc="-15" dirty="0">
                <a:latin typeface="Times New Roman" pitchFamily="18" charset="0"/>
                <a:cs typeface="Times New Roman" pitchFamily="18" charset="0"/>
              </a:rPr>
              <a:t>demonstrates </a:t>
            </a:r>
            <a:r>
              <a:rPr sz="2200" spc="-10" dirty="0">
                <a:latin typeface="Times New Roman" pitchFamily="18" charset="0"/>
                <a:cs typeface="Times New Roman" pitchFamily="18" charset="0"/>
              </a:rPr>
              <a:t>merchandise </a:t>
            </a:r>
            <a:r>
              <a:rPr sz="2200" dirty="0">
                <a:latin typeface="Times New Roman" pitchFamily="18" charset="0"/>
                <a:cs typeface="Times New Roman" pitchFamily="18" charset="0"/>
              </a:rPr>
              <a:t>and then </a:t>
            </a:r>
            <a:r>
              <a:rPr sz="2200" spc="-5" dirty="0">
                <a:latin typeface="Times New Roman" pitchFamily="18" charset="0"/>
                <a:cs typeface="Times New Roman" pitchFamily="18" charset="0"/>
              </a:rPr>
              <a:t>place </a:t>
            </a:r>
            <a:r>
              <a:rPr sz="2200" spc="-20" dirty="0">
                <a:latin typeface="Times New Roman" pitchFamily="18" charset="0"/>
                <a:cs typeface="Times New Roman" pitchFamily="18" charset="0"/>
              </a:rPr>
              <a:t>orders </a:t>
            </a:r>
            <a:r>
              <a:rPr sz="2200" spc="-25" dirty="0">
                <a:latin typeface="Times New Roman" pitchFamily="18" charset="0"/>
                <a:cs typeface="Times New Roman" pitchFamily="18" charset="0"/>
              </a:rPr>
              <a:t>for </a:t>
            </a:r>
            <a:r>
              <a:rPr sz="2200" spc="-10" dirty="0">
                <a:latin typeface="Times New Roman" pitchFamily="18" charset="0"/>
                <a:cs typeface="Times New Roman" pitchFamily="18" charset="0"/>
              </a:rPr>
              <a:t>that merchandise,  usually by telephone, </a:t>
            </a:r>
            <a:r>
              <a:rPr sz="2200" dirty="0">
                <a:latin typeface="Times New Roman" pitchFamily="18" charset="0"/>
                <a:cs typeface="Times New Roman" pitchFamily="18" charset="0"/>
              </a:rPr>
              <a:t>via the </a:t>
            </a:r>
            <a:r>
              <a:rPr sz="2200" spc="-15" dirty="0">
                <a:latin typeface="Times New Roman" pitchFamily="18" charset="0"/>
                <a:cs typeface="Times New Roman" pitchFamily="18" charset="0"/>
              </a:rPr>
              <a:t>Internet, </a:t>
            </a:r>
            <a:r>
              <a:rPr sz="2200" dirty="0">
                <a:latin typeface="Times New Roman" pitchFamily="18" charset="0"/>
                <a:cs typeface="Times New Roman" pitchFamily="18" charset="0"/>
              </a:rPr>
              <a:t>or via the TV</a:t>
            </a:r>
            <a:r>
              <a:rPr sz="2200" spc="-5" dirty="0">
                <a:latin typeface="Times New Roman" pitchFamily="18" charset="0"/>
                <a:cs typeface="Times New Roman" pitchFamily="18" charset="0"/>
              </a:rPr>
              <a:t> </a:t>
            </a:r>
            <a:r>
              <a:rPr sz="2200" spc="-15" dirty="0">
                <a:latin typeface="Times New Roman" pitchFamily="18" charset="0"/>
                <a:cs typeface="Times New Roman" pitchFamily="18" charset="0"/>
              </a:rPr>
              <a:t>remote.</a:t>
            </a:r>
            <a:endParaRPr sz="2200" dirty="0">
              <a:latin typeface="Times New Roman" pitchFamily="18" charset="0"/>
              <a:cs typeface="Times New Roman" pitchFamily="18" charset="0"/>
            </a:endParaRPr>
          </a:p>
          <a:p>
            <a:pPr marL="241300" indent="-228600" algn="just">
              <a:lnSpc>
                <a:spcPct val="100000"/>
              </a:lnSpc>
              <a:spcBef>
                <a:spcPts val="600"/>
              </a:spcBef>
              <a:buFont typeface="Arial"/>
              <a:buChar char="•"/>
              <a:tabLst>
                <a:tab pos="241300" algn="l"/>
              </a:tabLst>
            </a:pPr>
            <a:r>
              <a:rPr sz="2200" spc="-10" dirty="0">
                <a:latin typeface="Times New Roman" pitchFamily="18" charset="0"/>
                <a:cs typeface="Times New Roman" pitchFamily="18" charset="0"/>
              </a:rPr>
              <a:t>Three </a:t>
            </a:r>
            <a:r>
              <a:rPr sz="2200" spc="-15" dirty="0">
                <a:latin typeface="Times New Roman" pitchFamily="18" charset="0"/>
                <a:cs typeface="Times New Roman" pitchFamily="18" charset="0"/>
              </a:rPr>
              <a:t>forms </a:t>
            </a:r>
            <a:r>
              <a:rPr sz="2200" dirty="0">
                <a:latin typeface="Times New Roman" pitchFamily="18" charset="0"/>
                <a:cs typeface="Times New Roman" pitchFamily="18" charset="0"/>
              </a:rPr>
              <a:t>of TV </a:t>
            </a:r>
            <a:r>
              <a:rPr sz="2200" spc="-5" dirty="0">
                <a:latin typeface="Times New Roman" pitchFamily="18" charset="0"/>
                <a:cs typeface="Times New Roman" pitchFamily="18" charset="0"/>
              </a:rPr>
              <a:t>home </a:t>
            </a:r>
            <a:r>
              <a:rPr sz="2200" spc="-10" dirty="0">
                <a:latin typeface="Times New Roman" pitchFamily="18" charset="0"/>
                <a:cs typeface="Times New Roman" pitchFamily="18" charset="0"/>
              </a:rPr>
              <a:t>shopping</a:t>
            </a:r>
            <a:r>
              <a:rPr sz="2200" dirty="0">
                <a:latin typeface="Times New Roman" pitchFamily="18" charset="0"/>
                <a:cs typeface="Times New Roman" pitchFamily="18" charset="0"/>
              </a:rPr>
              <a:t> </a:t>
            </a:r>
            <a:r>
              <a:rPr sz="2200" spc="-15" dirty="0">
                <a:latin typeface="Times New Roman" pitchFamily="18" charset="0"/>
                <a:cs typeface="Times New Roman" pitchFamily="18" charset="0"/>
              </a:rPr>
              <a:t>retailing:</a:t>
            </a:r>
            <a:endParaRPr sz="2200" dirty="0">
              <a:latin typeface="Times New Roman" pitchFamily="18" charset="0"/>
              <a:cs typeface="Times New Roman" pitchFamily="18" charset="0"/>
            </a:endParaRPr>
          </a:p>
          <a:p>
            <a:pPr marL="312420" indent="-300355" algn="just">
              <a:lnSpc>
                <a:spcPct val="100000"/>
              </a:lnSpc>
              <a:spcBef>
                <a:spcPts val="635"/>
              </a:spcBef>
              <a:buSzPct val="96666"/>
              <a:buFont typeface="Wingdings"/>
              <a:buChar char=""/>
              <a:tabLst>
                <a:tab pos="313055" algn="l"/>
              </a:tabLst>
            </a:pPr>
            <a:r>
              <a:rPr sz="2200" b="1" spc="-5" dirty="0">
                <a:latin typeface="Times New Roman" pitchFamily="18" charset="0"/>
                <a:cs typeface="Times New Roman" pitchFamily="18" charset="0"/>
              </a:rPr>
              <a:t>Cable </a:t>
            </a:r>
            <a:r>
              <a:rPr sz="2200" b="1" spc="-10" dirty="0">
                <a:latin typeface="Times New Roman" pitchFamily="18" charset="0"/>
                <a:cs typeface="Times New Roman" pitchFamily="18" charset="0"/>
              </a:rPr>
              <a:t>channels to television</a:t>
            </a:r>
            <a:r>
              <a:rPr sz="2200" b="1" spc="35" dirty="0">
                <a:latin typeface="Times New Roman" pitchFamily="18" charset="0"/>
                <a:cs typeface="Times New Roman" pitchFamily="18" charset="0"/>
              </a:rPr>
              <a:t> </a:t>
            </a:r>
            <a:r>
              <a:rPr sz="2200" b="1" spc="-5" dirty="0">
                <a:latin typeface="Times New Roman" pitchFamily="18" charset="0"/>
                <a:cs typeface="Times New Roman" pitchFamily="18" charset="0"/>
              </a:rPr>
              <a:t>shopping</a:t>
            </a:r>
            <a:endParaRPr sz="2200" dirty="0">
              <a:latin typeface="Times New Roman" pitchFamily="18" charset="0"/>
              <a:cs typeface="Times New Roman" pitchFamily="18" charset="0"/>
            </a:endParaRPr>
          </a:p>
          <a:p>
            <a:pPr marL="241300" marR="5080" indent="-228600" algn="just">
              <a:lnSpc>
                <a:spcPts val="3240"/>
              </a:lnSpc>
              <a:spcBef>
                <a:spcPts val="1045"/>
              </a:spcBef>
              <a:buSzPct val="96666"/>
              <a:buFont typeface="Wingdings"/>
              <a:buChar char=""/>
              <a:tabLst>
                <a:tab pos="313055" algn="l"/>
              </a:tabLst>
            </a:pPr>
            <a:r>
              <a:rPr sz="2200" b="1" spc="-15" dirty="0">
                <a:latin typeface="Times New Roman" pitchFamily="18" charset="0"/>
                <a:cs typeface="Times New Roman" pitchFamily="18" charset="0"/>
              </a:rPr>
              <a:t>Infomercials </a:t>
            </a:r>
            <a:r>
              <a:rPr sz="2200" b="1" dirty="0">
                <a:latin typeface="Times New Roman" pitchFamily="18" charset="0"/>
                <a:cs typeface="Times New Roman" pitchFamily="18" charset="0"/>
              </a:rPr>
              <a:t>– </a:t>
            </a:r>
            <a:r>
              <a:rPr sz="2200" dirty="0">
                <a:latin typeface="Times New Roman" pitchFamily="18" charset="0"/>
                <a:cs typeface="Times New Roman" pitchFamily="18" charset="0"/>
              </a:rPr>
              <a:t>30 </a:t>
            </a:r>
            <a:r>
              <a:rPr sz="2200" spc="-15" dirty="0">
                <a:latin typeface="Times New Roman" pitchFamily="18" charset="0"/>
                <a:cs typeface="Times New Roman" pitchFamily="18" charset="0"/>
              </a:rPr>
              <a:t>to </a:t>
            </a:r>
            <a:r>
              <a:rPr sz="2200" dirty="0">
                <a:latin typeface="Times New Roman" pitchFamily="18" charset="0"/>
                <a:cs typeface="Times New Roman" pitchFamily="18" charset="0"/>
              </a:rPr>
              <a:t>60 </a:t>
            </a:r>
            <a:r>
              <a:rPr sz="2200" spc="-10" dirty="0">
                <a:latin typeface="Times New Roman" pitchFamily="18" charset="0"/>
                <a:cs typeface="Times New Roman" pitchFamily="18" charset="0"/>
              </a:rPr>
              <a:t>minutes </a:t>
            </a:r>
            <a:r>
              <a:rPr sz="2200" spc="-15" dirty="0">
                <a:latin typeface="Times New Roman" pitchFamily="18" charset="0"/>
                <a:cs typeface="Times New Roman" pitchFamily="18" charset="0"/>
              </a:rPr>
              <a:t>programs, </a:t>
            </a:r>
            <a:r>
              <a:rPr sz="2200" spc="-10" dirty="0">
                <a:latin typeface="Times New Roman" pitchFamily="18" charset="0"/>
                <a:cs typeface="Times New Roman" pitchFamily="18" charset="0"/>
              </a:rPr>
              <a:t>that </a:t>
            </a:r>
            <a:r>
              <a:rPr sz="2200" dirty="0">
                <a:latin typeface="Times New Roman" pitchFamily="18" charset="0"/>
                <a:cs typeface="Times New Roman" pitchFamily="18" charset="0"/>
              </a:rPr>
              <a:t>mix </a:t>
            </a:r>
            <a:r>
              <a:rPr sz="2200" spc="-15" dirty="0">
                <a:latin typeface="Times New Roman" pitchFamily="18" charset="0"/>
                <a:cs typeface="Times New Roman" pitchFamily="18" charset="0"/>
              </a:rPr>
              <a:t>entertainment </a:t>
            </a:r>
            <a:r>
              <a:rPr sz="2200" dirty="0">
                <a:latin typeface="Times New Roman" pitchFamily="18" charset="0"/>
                <a:cs typeface="Times New Roman" pitchFamily="18" charset="0"/>
              </a:rPr>
              <a:t>with  </a:t>
            </a:r>
            <a:r>
              <a:rPr sz="2200" spc="-15" dirty="0">
                <a:latin typeface="Times New Roman" pitchFamily="18" charset="0"/>
                <a:cs typeface="Times New Roman" pitchFamily="18" charset="0"/>
              </a:rPr>
              <a:t>product </a:t>
            </a:r>
            <a:r>
              <a:rPr sz="2200" spc="-10" dirty="0">
                <a:latin typeface="Times New Roman" pitchFamily="18" charset="0"/>
                <a:cs typeface="Times New Roman" pitchFamily="18" charset="0"/>
              </a:rPr>
              <a:t>demonstrations </a:t>
            </a:r>
            <a:r>
              <a:rPr sz="2200" dirty="0">
                <a:latin typeface="Times New Roman" pitchFamily="18" charset="0"/>
                <a:cs typeface="Times New Roman" pitchFamily="18" charset="0"/>
              </a:rPr>
              <a:t>and </a:t>
            </a:r>
            <a:r>
              <a:rPr sz="2200" spc="-5" dirty="0">
                <a:latin typeface="Times New Roman" pitchFamily="18" charset="0"/>
                <a:cs typeface="Times New Roman" pitchFamily="18" charset="0"/>
              </a:rPr>
              <a:t>solicit </a:t>
            </a:r>
            <a:r>
              <a:rPr sz="2200" spc="-20" dirty="0">
                <a:latin typeface="Times New Roman" pitchFamily="18" charset="0"/>
                <a:cs typeface="Times New Roman" pitchFamily="18" charset="0"/>
              </a:rPr>
              <a:t>orders </a:t>
            </a:r>
            <a:r>
              <a:rPr sz="2200" spc="-5" dirty="0">
                <a:latin typeface="Times New Roman" pitchFamily="18" charset="0"/>
                <a:cs typeface="Times New Roman" pitchFamily="18" charset="0"/>
              </a:rPr>
              <a:t>placed </a:t>
            </a:r>
            <a:r>
              <a:rPr sz="2200" spc="-10" dirty="0">
                <a:latin typeface="Times New Roman" pitchFamily="18" charset="0"/>
                <a:cs typeface="Times New Roman" pitchFamily="18" charset="0"/>
              </a:rPr>
              <a:t>by</a:t>
            </a:r>
            <a:r>
              <a:rPr sz="2200" spc="20" dirty="0">
                <a:latin typeface="Times New Roman" pitchFamily="18" charset="0"/>
                <a:cs typeface="Times New Roman" pitchFamily="18" charset="0"/>
              </a:rPr>
              <a:t> </a:t>
            </a:r>
            <a:r>
              <a:rPr sz="2200" spc="-10" dirty="0">
                <a:latin typeface="Times New Roman" pitchFamily="18" charset="0"/>
                <a:cs typeface="Times New Roman" pitchFamily="18" charset="0"/>
              </a:rPr>
              <a:t>telephone.</a:t>
            </a:r>
            <a:endParaRPr sz="2200" dirty="0">
              <a:latin typeface="Times New Roman" pitchFamily="18" charset="0"/>
              <a:cs typeface="Times New Roman" pitchFamily="18" charset="0"/>
            </a:endParaRPr>
          </a:p>
          <a:p>
            <a:pPr marL="241300" marR="6350" indent="-228600" algn="just">
              <a:lnSpc>
                <a:spcPts val="3240"/>
              </a:lnSpc>
              <a:spcBef>
                <a:spcPts val="1010"/>
              </a:spcBef>
              <a:buSzPct val="96666"/>
              <a:buFont typeface="Wingdings"/>
              <a:buChar char=""/>
              <a:tabLst>
                <a:tab pos="313055" algn="l"/>
              </a:tabLst>
            </a:pPr>
            <a:r>
              <a:rPr sz="2200" b="1" spc="-10" dirty="0">
                <a:latin typeface="Times New Roman" pitchFamily="18" charset="0"/>
                <a:cs typeface="Times New Roman" pitchFamily="18" charset="0"/>
              </a:rPr>
              <a:t>Direct Response Advertising </a:t>
            </a:r>
            <a:r>
              <a:rPr sz="2200" b="1" dirty="0">
                <a:latin typeface="Times New Roman" pitchFamily="18" charset="0"/>
                <a:cs typeface="Times New Roman" pitchFamily="18" charset="0"/>
              </a:rPr>
              <a:t>– </a:t>
            </a:r>
            <a:r>
              <a:rPr sz="2200" dirty="0">
                <a:latin typeface="Times New Roman" pitchFamily="18" charset="0"/>
                <a:cs typeface="Times New Roman" pitchFamily="18" charset="0"/>
              </a:rPr>
              <a:t>1 or 2 </a:t>
            </a:r>
            <a:r>
              <a:rPr sz="2200" spc="-10" dirty="0">
                <a:latin typeface="Times New Roman" pitchFamily="18" charset="0"/>
                <a:cs typeface="Times New Roman" pitchFamily="18" charset="0"/>
              </a:rPr>
              <a:t>minute advertisements </a:t>
            </a:r>
            <a:r>
              <a:rPr sz="2200" dirty="0">
                <a:latin typeface="Times New Roman" pitchFamily="18" charset="0"/>
                <a:cs typeface="Times New Roman" pitchFamily="18" charset="0"/>
              </a:rPr>
              <a:t>on </a:t>
            </a:r>
            <a:r>
              <a:rPr sz="2200" spc="-10" dirty="0">
                <a:latin typeface="Times New Roman" pitchFamily="18" charset="0"/>
                <a:cs typeface="Times New Roman" pitchFamily="18" charset="0"/>
              </a:rPr>
              <a:t>television  </a:t>
            </a:r>
            <a:r>
              <a:rPr sz="2200" dirty="0">
                <a:latin typeface="Times New Roman" pitchFamily="18" charset="0"/>
                <a:cs typeface="Times New Roman" pitchFamily="18" charset="0"/>
              </a:rPr>
              <a:t>and </a:t>
            </a:r>
            <a:r>
              <a:rPr sz="2200" spc="-15" dirty="0">
                <a:latin typeface="Times New Roman" pitchFamily="18" charset="0"/>
                <a:cs typeface="Times New Roman" pitchFamily="18" charset="0"/>
              </a:rPr>
              <a:t>radio </a:t>
            </a:r>
            <a:r>
              <a:rPr sz="2200" spc="-10" dirty="0">
                <a:latin typeface="Times New Roman" pitchFamily="18" charset="0"/>
                <a:cs typeface="Times New Roman" pitchFamily="18" charset="0"/>
              </a:rPr>
              <a:t>that describe products </a:t>
            </a:r>
            <a:r>
              <a:rPr sz="2200" dirty="0">
                <a:latin typeface="Times New Roman" pitchFamily="18" charset="0"/>
                <a:cs typeface="Times New Roman" pitchFamily="18" charset="0"/>
              </a:rPr>
              <a:t>and </a:t>
            </a:r>
            <a:r>
              <a:rPr sz="2200" spc="-15" dirty="0">
                <a:latin typeface="Times New Roman" pitchFamily="18" charset="0"/>
                <a:cs typeface="Times New Roman" pitchFamily="18" charset="0"/>
              </a:rPr>
              <a:t>provide </a:t>
            </a:r>
            <a:r>
              <a:rPr sz="2200" dirty="0">
                <a:latin typeface="Times New Roman" pitchFamily="18" charset="0"/>
                <a:cs typeface="Times New Roman" pitchFamily="18" charset="0"/>
              </a:rPr>
              <a:t>an </a:t>
            </a:r>
            <a:r>
              <a:rPr sz="2200" spc="-5" dirty="0">
                <a:latin typeface="Times New Roman" pitchFamily="18" charset="0"/>
                <a:cs typeface="Times New Roman" pitchFamily="18" charset="0"/>
              </a:rPr>
              <a:t>opportunity </a:t>
            </a:r>
            <a:r>
              <a:rPr sz="2200" spc="-25" dirty="0">
                <a:latin typeface="Times New Roman" pitchFamily="18" charset="0"/>
                <a:cs typeface="Times New Roman" pitchFamily="18" charset="0"/>
              </a:rPr>
              <a:t>for </a:t>
            </a:r>
            <a:r>
              <a:rPr sz="2200" spc="-15" dirty="0">
                <a:latin typeface="Times New Roman" pitchFamily="18" charset="0"/>
                <a:cs typeface="Times New Roman" pitchFamily="18" charset="0"/>
              </a:rPr>
              <a:t>consumers  to order</a:t>
            </a:r>
            <a:r>
              <a:rPr sz="2200" spc="10" dirty="0">
                <a:latin typeface="Times New Roman" pitchFamily="18" charset="0"/>
                <a:cs typeface="Times New Roman" pitchFamily="18" charset="0"/>
              </a:rPr>
              <a:t> </a:t>
            </a:r>
            <a:r>
              <a:rPr sz="2200" spc="-5" dirty="0">
                <a:latin typeface="Times New Roman" pitchFamily="18" charset="0"/>
                <a:cs typeface="Times New Roman" pitchFamily="18" charset="0"/>
              </a:rPr>
              <a:t>them.</a:t>
            </a:r>
            <a:endParaRPr sz="2200" dirty="0">
              <a:latin typeface="Times New Roman" pitchFamily="18" charset="0"/>
              <a:cs typeface="Times New Roman" pitchFamily="18" charset="0"/>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203C36F3-6A81-45E2-8871-8DA518401DBF}"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53</a:t>
            </a:fld>
            <a:endParaRPr lang="en-IN"/>
          </a:p>
        </p:txBody>
      </p:sp>
    </p:spTree>
    <p:extLst>
      <p:ext uri="{BB962C8B-B14F-4D97-AF65-F5344CB8AC3E}">
        <p14:creationId xmlns:p14="http://schemas.microsoft.com/office/powerpoint/2010/main" val="14575774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p:cNvSpPr txBox="1"/>
          <p:nvPr/>
        </p:nvSpPr>
        <p:spPr>
          <a:xfrm>
            <a:off x="228600" y="1143000"/>
            <a:ext cx="8379461" cy="5010987"/>
          </a:xfrm>
          <a:prstGeom prst="rect">
            <a:avLst/>
          </a:prstGeom>
        </p:spPr>
        <p:txBody>
          <a:bodyPr vert="horz" wrap="square" lIns="0" tIns="93345" rIns="0" bIns="0" rtlCol="0">
            <a:spAutoFit/>
          </a:bodyPr>
          <a:lstStyle/>
          <a:p>
            <a:pPr marL="241300" indent="-228600" algn="just">
              <a:lnSpc>
                <a:spcPct val="100000"/>
              </a:lnSpc>
              <a:spcBef>
                <a:spcPts val="735"/>
              </a:spcBef>
              <a:buFont typeface="Arial"/>
              <a:buChar char="•"/>
              <a:tabLst>
                <a:tab pos="241300" algn="l"/>
              </a:tabLst>
            </a:pPr>
            <a:r>
              <a:rPr sz="2200" spc="-10" dirty="0">
                <a:latin typeface="Times New Roman" pitchFamily="18" charset="0"/>
                <a:cs typeface="Times New Roman" pitchFamily="18" charset="0"/>
              </a:rPr>
              <a:t>Most </a:t>
            </a:r>
            <a:r>
              <a:rPr sz="2200" dirty="0">
                <a:latin typeface="Times New Roman" pitchFamily="18" charset="0"/>
                <a:cs typeface="Times New Roman" pitchFamily="18" charset="0"/>
              </a:rPr>
              <a:t>of the </a:t>
            </a:r>
            <a:r>
              <a:rPr sz="2200" spc="-10" dirty="0">
                <a:latin typeface="Times New Roman" pitchFamily="18" charset="0"/>
                <a:cs typeface="Times New Roman" pitchFamily="18" charset="0"/>
              </a:rPr>
              <a:t>purchases </a:t>
            </a:r>
            <a:r>
              <a:rPr sz="2200" spc="-15" dirty="0">
                <a:latin typeface="Times New Roman" pitchFamily="18" charset="0"/>
                <a:cs typeface="Times New Roman" pitchFamily="18" charset="0"/>
              </a:rPr>
              <a:t>are </a:t>
            </a:r>
            <a:r>
              <a:rPr sz="2200" dirty="0">
                <a:latin typeface="Times New Roman" pitchFamily="18" charset="0"/>
                <a:cs typeface="Times New Roman" pitchFamily="18" charset="0"/>
              </a:rPr>
              <a:t>made </a:t>
            </a:r>
            <a:r>
              <a:rPr sz="2200" spc="-10" dirty="0">
                <a:latin typeface="Times New Roman" pitchFamily="18" charset="0"/>
                <a:cs typeface="Times New Roman" pitchFamily="18" charset="0"/>
              </a:rPr>
              <a:t>by </a:t>
            </a:r>
            <a:r>
              <a:rPr sz="2200" dirty="0">
                <a:latin typeface="Times New Roman" pitchFamily="18" charset="0"/>
                <a:cs typeface="Times New Roman" pitchFamily="18" charset="0"/>
              </a:rPr>
              <a:t>a </a:t>
            </a:r>
            <a:r>
              <a:rPr sz="2200" spc="-15" dirty="0">
                <a:latin typeface="Times New Roman" pitchFamily="18" charset="0"/>
                <a:cs typeface="Times New Roman" pitchFamily="18" charset="0"/>
              </a:rPr>
              <a:t>relatively </a:t>
            </a:r>
            <a:r>
              <a:rPr sz="2200" spc="-5" dirty="0">
                <a:latin typeface="Times New Roman" pitchFamily="18" charset="0"/>
                <a:cs typeface="Times New Roman" pitchFamily="18" charset="0"/>
              </a:rPr>
              <a:t>small </a:t>
            </a:r>
            <a:r>
              <a:rPr sz="2200" spc="-10" dirty="0">
                <a:latin typeface="Times New Roman" pitchFamily="18" charset="0"/>
                <a:cs typeface="Times New Roman" pitchFamily="18" charset="0"/>
              </a:rPr>
              <a:t>proportion </a:t>
            </a:r>
            <a:r>
              <a:rPr sz="2200" dirty="0">
                <a:latin typeface="Times New Roman" pitchFamily="18" charset="0"/>
                <a:cs typeface="Times New Roman" pitchFamily="18" charset="0"/>
              </a:rPr>
              <a:t>of</a:t>
            </a:r>
            <a:r>
              <a:rPr sz="2200" spc="15" dirty="0">
                <a:latin typeface="Times New Roman" pitchFamily="18" charset="0"/>
                <a:cs typeface="Times New Roman" pitchFamily="18" charset="0"/>
              </a:rPr>
              <a:t> </a:t>
            </a:r>
            <a:r>
              <a:rPr sz="2200" spc="-15" dirty="0">
                <a:latin typeface="Times New Roman" pitchFamily="18" charset="0"/>
                <a:cs typeface="Times New Roman" pitchFamily="18" charset="0"/>
              </a:rPr>
              <a:t>viewers.</a:t>
            </a:r>
            <a:endParaRPr sz="2200" dirty="0">
              <a:latin typeface="Times New Roman" pitchFamily="18" charset="0"/>
              <a:cs typeface="Times New Roman" pitchFamily="18" charset="0"/>
            </a:endParaRPr>
          </a:p>
          <a:p>
            <a:pPr marL="241300" marR="5080" indent="-228600" algn="just">
              <a:lnSpc>
                <a:spcPts val="3240"/>
              </a:lnSpc>
              <a:spcBef>
                <a:spcPts val="1050"/>
              </a:spcBef>
              <a:buFont typeface="Arial"/>
              <a:buChar char="•"/>
              <a:tabLst>
                <a:tab pos="241300" algn="l"/>
              </a:tabLst>
            </a:pPr>
            <a:r>
              <a:rPr sz="2200" spc="-5" dirty="0">
                <a:latin typeface="Times New Roman" pitchFamily="18" charset="0"/>
                <a:cs typeface="Times New Roman" pitchFamily="18" charset="0"/>
              </a:rPr>
              <a:t>The </a:t>
            </a:r>
            <a:r>
              <a:rPr sz="2200" dirty="0">
                <a:latin typeface="Times New Roman" pitchFamily="18" charset="0"/>
                <a:cs typeface="Times New Roman" pitchFamily="18" charset="0"/>
              </a:rPr>
              <a:t>major </a:t>
            </a:r>
            <a:r>
              <a:rPr sz="2200" spc="-20" dirty="0">
                <a:latin typeface="Times New Roman" pitchFamily="18" charset="0"/>
                <a:cs typeface="Times New Roman" pitchFamily="18" charset="0"/>
              </a:rPr>
              <a:t>advantage </a:t>
            </a:r>
            <a:r>
              <a:rPr sz="2200" dirty="0">
                <a:latin typeface="Times New Roman" pitchFamily="18" charset="0"/>
                <a:cs typeface="Times New Roman" pitchFamily="18" charset="0"/>
              </a:rPr>
              <a:t>of </a:t>
            </a:r>
            <a:r>
              <a:rPr sz="2200" spc="-5" dirty="0">
                <a:latin typeface="Times New Roman" pitchFamily="18" charset="0"/>
                <a:cs typeface="Times New Roman" pitchFamily="18" charset="0"/>
              </a:rPr>
              <a:t>TV home shopping is </a:t>
            </a:r>
            <a:r>
              <a:rPr sz="2200" spc="-10" dirty="0">
                <a:latin typeface="Times New Roman" pitchFamily="18" charset="0"/>
                <a:cs typeface="Times New Roman" pitchFamily="18" charset="0"/>
              </a:rPr>
              <a:t>that </a:t>
            </a:r>
            <a:r>
              <a:rPr sz="2200" spc="-20" dirty="0">
                <a:latin typeface="Times New Roman" pitchFamily="18" charset="0"/>
                <a:cs typeface="Times New Roman" pitchFamily="18" charset="0"/>
              </a:rPr>
              <a:t>customers </a:t>
            </a:r>
            <a:r>
              <a:rPr sz="2200" spc="-15" dirty="0">
                <a:latin typeface="Times New Roman" pitchFamily="18" charset="0"/>
                <a:cs typeface="Times New Roman" pitchFamily="18" charset="0"/>
              </a:rPr>
              <a:t>can </a:t>
            </a:r>
            <a:r>
              <a:rPr sz="2200" spc="-5" dirty="0">
                <a:latin typeface="Times New Roman" pitchFamily="18" charset="0"/>
                <a:cs typeface="Times New Roman" pitchFamily="18" charset="0"/>
              </a:rPr>
              <a:t>see </a:t>
            </a:r>
            <a:r>
              <a:rPr sz="2200" dirty="0">
                <a:latin typeface="Times New Roman" pitchFamily="18" charset="0"/>
                <a:cs typeface="Times New Roman" pitchFamily="18" charset="0"/>
              </a:rPr>
              <a:t>the  </a:t>
            </a:r>
            <a:r>
              <a:rPr sz="2200" spc="-10" dirty="0">
                <a:latin typeface="Times New Roman" pitchFamily="18" charset="0"/>
                <a:cs typeface="Times New Roman" pitchFamily="18" charset="0"/>
              </a:rPr>
              <a:t>merchandise </a:t>
            </a:r>
            <a:r>
              <a:rPr sz="2200" spc="-15" dirty="0">
                <a:latin typeface="Times New Roman" pitchFamily="18" charset="0"/>
                <a:cs typeface="Times New Roman" pitchFamily="18" charset="0"/>
              </a:rPr>
              <a:t>demonstrated </a:t>
            </a:r>
            <a:r>
              <a:rPr sz="2200" spc="-5" dirty="0">
                <a:latin typeface="Times New Roman" pitchFamily="18" charset="0"/>
                <a:cs typeface="Times New Roman" pitchFamily="18" charset="0"/>
              </a:rPr>
              <a:t>either </a:t>
            </a:r>
            <a:r>
              <a:rPr sz="2200" dirty="0">
                <a:latin typeface="Times New Roman" pitchFamily="18" charset="0"/>
                <a:cs typeface="Times New Roman" pitchFamily="18" charset="0"/>
              </a:rPr>
              <a:t>on </a:t>
            </a:r>
            <a:r>
              <a:rPr sz="2200" spc="-5" dirty="0">
                <a:latin typeface="Times New Roman" pitchFamily="18" charset="0"/>
                <a:cs typeface="Times New Roman" pitchFamily="18" charset="0"/>
              </a:rPr>
              <a:t>their </a:t>
            </a:r>
            <a:r>
              <a:rPr sz="2200" spc="-10" dirty="0">
                <a:latin typeface="Times New Roman" pitchFamily="18" charset="0"/>
                <a:cs typeface="Times New Roman" pitchFamily="18" charset="0"/>
              </a:rPr>
              <a:t>television screens </a:t>
            </a:r>
            <a:r>
              <a:rPr sz="2200" spc="-5" dirty="0">
                <a:latin typeface="Times New Roman" pitchFamily="18" charset="0"/>
                <a:cs typeface="Times New Roman" pitchFamily="18" charset="0"/>
              </a:rPr>
              <a:t>or </a:t>
            </a:r>
            <a:r>
              <a:rPr sz="2200" spc="-15" dirty="0">
                <a:latin typeface="Times New Roman" pitchFamily="18" charset="0"/>
                <a:cs typeface="Times New Roman" pitchFamily="18" charset="0"/>
              </a:rPr>
              <a:t>through  </a:t>
            </a:r>
            <a:r>
              <a:rPr sz="2200" spc="-10" dirty="0">
                <a:latin typeface="Times New Roman" pitchFamily="18" charset="0"/>
                <a:cs typeface="Times New Roman" pitchFamily="18" charset="0"/>
              </a:rPr>
              <a:t>streaming </a:t>
            </a:r>
            <a:r>
              <a:rPr sz="2200" spc="-5" dirty="0">
                <a:latin typeface="Times New Roman" pitchFamily="18" charset="0"/>
                <a:cs typeface="Times New Roman" pitchFamily="18" charset="0"/>
              </a:rPr>
              <a:t>videos </a:t>
            </a:r>
            <a:r>
              <a:rPr sz="2200" dirty="0">
                <a:latin typeface="Times New Roman" pitchFamily="18" charset="0"/>
                <a:cs typeface="Times New Roman" pitchFamily="18" charset="0"/>
              </a:rPr>
              <a:t>on the</a:t>
            </a:r>
            <a:r>
              <a:rPr sz="2200" spc="-25" dirty="0">
                <a:latin typeface="Times New Roman" pitchFamily="18" charset="0"/>
                <a:cs typeface="Times New Roman" pitchFamily="18" charset="0"/>
              </a:rPr>
              <a:t> </a:t>
            </a:r>
            <a:r>
              <a:rPr sz="2200" spc="-15" dirty="0">
                <a:latin typeface="Times New Roman" pitchFamily="18" charset="0"/>
                <a:cs typeface="Times New Roman" pitchFamily="18" charset="0"/>
              </a:rPr>
              <a:t>internet.</a:t>
            </a:r>
            <a:endParaRPr sz="2200" dirty="0">
              <a:latin typeface="Times New Roman" pitchFamily="18" charset="0"/>
              <a:cs typeface="Times New Roman" pitchFamily="18" charset="0"/>
            </a:endParaRPr>
          </a:p>
          <a:p>
            <a:pPr>
              <a:lnSpc>
                <a:spcPct val="100000"/>
              </a:lnSpc>
              <a:spcBef>
                <a:spcPts val="15"/>
              </a:spcBef>
            </a:pPr>
            <a:endParaRPr sz="2200" dirty="0">
              <a:latin typeface="Times New Roman" pitchFamily="18" charset="0"/>
              <a:cs typeface="Times New Roman" pitchFamily="18" charset="0"/>
            </a:endParaRPr>
          </a:p>
          <a:p>
            <a:pPr marL="12700">
              <a:lnSpc>
                <a:spcPct val="100000"/>
              </a:lnSpc>
            </a:pPr>
            <a:r>
              <a:rPr sz="2200" b="1" dirty="0">
                <a:latin typeface="Times New Roman" pitchFamily="18" charset="0"/>
                <a:cs typeface="Times New Roman" pitchFamily="18" charset="0"/>
              </a:rPr>
              <a:t>6. </a:t>
            </a:r>
            <a:r>
              <a:rPr sz="2200" b="1" spc="-15" dirty="0">
                <a:latin typeface="Times New Roman" pitchFamily="18" charset="0"/>
                <a:cs typeface="Times New Roman" pitchFamily="18" charset="0"/>
              </a:rPr>
              <a:t>Automated Retailing </a:t>
            </a:r>
            <a:r>
              <a:rPr sz="2200" b="1" spc="-25" dirty="0">
                <a:latin typeface="Times New Roman" pitchFamily="18" charset="0"/>
                <a:cs typeface="Times New Roman" pitchFamily="18" charset="0"/>
              </a:rPr>
              <a:t>(Vending</a:t>
            </a:r>
            <a:r>
              <a:rPr sz="2200" b="1" spc="35" dirty="0">
                <a:latin typeface="Times New Roman" pitchFamily="18" charset="0"/>
                <a:cs typeface="Times New Roman" pitchFamily="18" charset="0"/>
              </a:rPr>
              <a:t> </a:t>
            </a:r>
            <a:r>
              <a:rPr sz="2200" b="1" spc="-10" dirty="0">
                <a:latin typeface="Times New Roman" pitchFamily="18" charset="0"/>
                <a:cs typeface="Times New Roman" pitchFamily="18" charset="0"/>
              </a:rPr>
              <a:t>machines)</a:t>
            </a:r>
            <a:endParaRPr sz="2200" dirty="0">
              <a:latin typeface="Times New Roman" pitchFamily="18" charset="0"/>
              <a:cs typeface="Times New Roman" pitchFamily="18" charset="0"/>
            </a:endParaRPr>
          </a:p>
          <a:p>
            <a:pPr marL="241300" marR="5080" indent="-228600">
              <a:lnSpc>
                <a:spcPts val="3240"/>
              </a:lnSpc>
              <a:spcBef>
                <a:spcPts val="1045"/>
              </a:spcBef>
              <a:buFont typeface="Arial"/>
              <a:buChar char="•"/>
              <a:tabLst>
                <a:tab pos="241300" algn="l"/>
              </a:tabLst>
            </a:pPr>
            <a:r>
              <a:rPr sz="2200" dirty="0">
                <a:latin typeface="Times New Roman" pitchFamily="18" charset="0"/>
                <a:cs typeface="Times New Roman" pitchFamily="18" charset="0"/>
              </a:rPr>
              <a:t>A </a:t>
            </a:r>
            <a:r>
              <a:rPr sz="2200" spc="-20" dirty="0">
                <a:latin typeface="Times New Roman" pitchFamily="18" charset="0"/>
                <a:cs typeface="Times New Roman" pitchFamily="18" charset="0"/>
              </a:rPr>
              <a:t>retail </a:t>
            </a:r>
            <a:r>
              <a:rPr sz="2200" spc="-10" dirty="0">
                <a:latin typeface="Times New Roman" pitchFamily="18" charset="0"/>
                <a:cs typeface="Times New Roman" pitchFamily="18" charset="0"/>
              </a:rPr>
              <a:t>channel </a:t>
            </a:r>
            <a:r>
              <a:rPr sz="2200" spc="-5" dirty="0">
                <a:latin typeface="Times New Roman" pitchFamily="18" charset="0"/>
                <a:cs typeface="Times New Roman" pitchFamily="18" charset="0"/>
              </a:rPr>
              <a:t>in </a:t>
            </a:r>
            <a:r>
              <a:rPr sz="2200" dirty="0">
                <a:latin typeface="Times New Roman" pitchFamily="18" charset="0"/>
                <a:cs typeface="Times New Roman" pitchFamily="18" charset="0"/>
              </a:rPr>
              <a:t>which </a:t>
            </a:r>
            <a:r>
              <a:rPr sz="2200" spc="-10" dirty="0">
                <a:latin typeface="Times New Roman" pitchFamily="18" charset="0"/>
                <a:cs typeface="Times New Roman" pitchFamily="18" charset="0"/>
              </a:rPr>
              <a:t>merchandise </a:t>
            </a:r>
            <a:r>
              <a:rPr sz="2200" dirty="0">
                <a:latin typeface="Times New Roman" pitchFamily="18" charset="0"/>
                <a:cs typeface="Times New Roman" pitchFamily="18" charset="0"/>
              </a:rPr>
              <a:t>or </a:t>
            </a:r>
            <a:r>
              <a:rPr sz="2200" spc="-5" dirty="0">
                <a:latin typeface="Times New Roman" pitchFamily="18" charset="0"/>
                <a:cs typeface="Times New Roman" pitchFamily="18" charset="0"/>
              </a:rPr>
              <a:t>services </a:t>
            </a:r>
            <a:r>
              <a:rPr sz="2200" spc="-15" dirty="0">
                <a:latin typeface="Times New Roman" pitchFamily="18" charset="0"/>
                <a:cs typeface="Times New Roman" pitchFamily="18" charset="0"/>
              </a:rPr>
              <a:t>are </a:t>
            </a:r>
            <a:r>
              <a:rPr sz="2200" spc="-25" dirty="0">
                <a:latin typeface="Times New Roman" pitchFamily="18" charset="0"/>
                <a:cs typeface="Times New Roman" pitchFamily="18" charset="0"/>
              </a:rPr>
              <a:t>stored </a:t>
            </a:r>
            <a:r>
              <a:rPr sz="2200" spc="-5" dirty="0">
                <a:latin typeface="Times New Roman" pitchFamily="18" charset="0"/>
                <a:cs typeface="Times New Roman" pitchFamily="18" charset="0"/>
              </a:rPr>
              <a:t>in </a:t>
            </a:r>
            <a:r>
              <a:rPr sz="2200" dirty="0">
                <a:latin typeface="Times New Roman" pitchFamily="18" charset="0"/>
                <a:cs typeface="Times New Roman" pitchFamily="18" charset="0"/>
              </a:rPr>
              <a:t>a </a:t>
            </a:r>
            <a:r>
              <a:rPr sz="2200" spc="-5" dirty="0">
                <a:latin typeface="Times New Roman" pitchFamily="18" charset="0"/>
                <a:cs typeface="Times New Roman" pitchFamily="18" charset="0"/>
              </a:rPr>
              <a:t>machine  </a:t>
            </a:r>
            <a:r>
              <a:rPr sz="2200" dirty="0">
                <a:latin typeface="Times New Roman" pitchFamily="18" charset="0"/>
                <a:cs typeface="Times New Roman" pitchFamily="18" charset="0"/>
              </a:rPr>
              <a:t>and </a:t>
            </a:r>
            <a:r>
              <a:rPr sz="2200" spc="-5" dirty="0">
                <a:latin typeface="Times New Roman" pitchFamily="18" charset="0"/>
                <a:cs typeface="Times New Roman" pitchFamily="18" charset="0"/>
              </a:rPr>
              <a:t>dispensed </a:t>
            </a:r>
            <a:r>
              <a:rPr sz="2200" spc="-15" dirty="0">
                <a:latin typeface="Times New Roman" pitchFamily="18" charset="0"/>
                <a:cs typeface="Times New Roman" pitchFamily="18" charset="0"/>
              </a:rPr>
              <a:t>to customers </a:t>
            </a:r>
            <a:r>
              <a:rPr sz="2200" spc="-5" dirty="0">
                <a:latin typeface="Times New Roman" pitchFamily="18" charset="0"/>
                <a:cs typeface="Times New Roman" pitchFamily="18" charset="0"/>
              </a:rPr>
              <a:t>when </a:t>
            </a:r>
            <a:r>
              <a:rPr sz="2200" spc="-10" dirty="0">
                <a:latin typeface="Times New Roman" pitchFamily="18" charset="0"/>
                <a:cs typeface="Times New Roman" pitchFamily="18" charset="0"/>
              </a:rPr>
              <a:t>they </a:t>
            </a:r>
            <a:r>
              <a:rPr sz="2200" spc="-5" dirty="0">
                <a:latin typeface="Times New Roman" pitchFamily="18" charset="0"/>
                <a:cs typeface="Times New Roman" pitchFamily="18" charset="0"/>
              </a:rPr>
              <a:t>deposit </a:t>
            </a:r>
            <a:r>
              <a:rPr sz="2200" spc="-10" dirty="0">
                <a:latin typeface="Times New Roman" pitchFamily="18" charset="0"/>
                <a:cs typeface="Times New Roman" pitchFamily="18" charset="0"/>
              </a:rPr>
              <a:t>cash </a:t>
            </a:r>
            <a:r>
              <a:rPr sz="2200" dirty="0">
                <a:latin typeface="Times New Roman" pitchFamily="18" charset="0"/>
                <a:cs typeface="Times New Roman" pitchFamily="18" charset="0"/>
              </a:rPr>
              <a:t>or </a:t>
            </a:r>
            <a:r>
              <a:rPr sz="2200" spc="-5" dirty="0">
                <a:latin typeface="Times New Roman" pitchFamily="18" charset="0"/>
                <a:cs typeface="Times New Roman" pitchFamily="18" charset="0"/>
              </a:rPr>
              <a:t>use </a:t>
            </a:r>
            <a:r>
              <a:rPr sz="2200" dirty="0">
                <a:latin typeface="Times New Roman" pitchFamily="18" charset="0"/>
                <a:cs typeface="Times New Roman" pitchFamily="18" charset="0"/>
              </a:rPr>
              <a:t>a </a:t>
            </a:r>
            <a:r>
              <a:rPr sz="2200" spc="-10" dirty="0">
                <a:latin typeface="Times New Roman" pitchFamily="18" charset="0"/>
                <a:cs typeface="Times New Roman" pitchFamily="18" charset="0"/>
              </a:rPr>
              <a:t>credit</a:t>
            </a:r>
            <a:r>
              <a:rPr sz="2200" spc="-30" dirty="0">
                <a:latin typeface="Times New Roman" pitchFamily="18" charset="0"/>
                <a:cs typeface="Times New Roman" pitchFamily="18" charset="0"/>
              </a:rPr>
              <a:t> </a:t>
            </a:r>
            <a:r>
              <a:rPr sz="2200" spc="-15" dirty="0">
                <a:latin typeface="Times New Roman" pitchFamily="18" charset="0"/>
                <a:cs typeface="Times New Roman" pitchFamily="18" charset="0"/>
              </a:rPr>
              <a:t>card.</a:t>
            </a:r>
            <a:endParaRPr sz="2200" dirty="0">
              <a:latin typeface="Times New Roman" pitchFamily="18" charset="0"/>
              <a:cs typeface="Times New Roman" pitchFamily="18" charset="0"/>
            </a:endParaRPr>
          </a:p>
          <a:p>
            <a:pPr marL="241300" indent="-228600">
              <a:lnSpc>
                <a:spcPct val="100000"/>
              </a:lnSpc>
              <a:spcBef>
                <a:spcPts val="600"/>
              </a:spcBef>
              <a:buFont typeface="Arial"/>
              <a:buChar char="•"/>
              <a:tabLst>
                <a:tab pos="241300" algn="l"/>
              </a:tabLst>
            </a:pPr>
            <a:r>
              <a:rPr sz="2200" spc="-30" dirty="0">
                <a:latin typeface="Times New Roman" pitchFamily="18" charset="0"/>
                <a:cs typeface="Times New Roman" pitchFamily="18" charset="0"/>
              </a:rPr>
              <a:t>Vending </a:t>
            </a:r>
            <a:r>
              <a:rPr sz="2200" spc="-5" dirty="0">
                <a:latin typeface="Times New Roman" pitchFamily="18" charset="0"/>
                <a:cs typeface="Times New Roman" pitchFamily="18" charset="0"/>
              </a:rPr>
              <a:t>machines </a:t>
            </a:r>
            <a:r>
              <a:rPr sz="2200" spc="-15" dirty="0">
                <a:latin typeface="Times New Roman" pitchFamily="18" charset="0"/>
                <a:cs typeface="Times New Roman" pitchFamily="18" charset="0"/>
              </a:rPr>
              <a:t>are </a:t>
            </a:r>
            <a:r>
              <a:rPr sz="2200" spc="-5" dirty="0">
                <a:latin typeface="Times New Roman" pitchFamily="18" charset="0"/>
                <a:cs typeface="Times New Roman" pitchFamily="18" charset="0"/>
              </a:rPr>
              <a:t>placed </a:t>
            </a:r>
            <a:r>
              <a:rPr sz="2200" spc="-15" dirty="0">
                <a:latin typeface="Times New Roman" pitchFamily="18" charset="0"/>
                <a:cs typeface="Times New Roman" pitchFamily="18" charset="0"/>
              </a:rPr>
              <a:t>at </a:t>
            </a:r>
            <a:r>
              <a:rPr sz="2200" spc="-20" dirty="0">
                <a:latin typeface="Times New Roman" pitchFamily="18" charset="0"/>
                <a:cs typeface="Times New Roman" pitchFamily="18" charset="0"/>
              </a:rPr>
              <a:t>convenient </a:t>
            </a:r>
            <a:r>
              <a:rPr sz="2200" dirty="0">
                <a:latin typeface="Times New Roman" pitchFamily="18" charset="0"/>
                <a:cs typeface="Times New Roman" pitchFamily="18" charset="0"/>
              </a:rPr>
              <a:t>and </a:t>
            </a:r>
            <a:r>
              <a:rPr sz="2200" spc="-5" dirty="0">
                <a:latin typeface="Times New Roman" pitchFamily="18" charset="0"/>
                <a:cs typeface="Times New Roman" pitchFamily="18" charset="0"/>
              </a:rPr>
              <a:t>high </a:t>
            </a:r>
            <a:r>
              <a:rPr sz="2200" dirty="0">
                <a:latin typeface="Times New Roman" pitchFamily="18" charset="0"/>
                <a:cs typeface="Times New Roman" pitchFamily="18" charset="0"/>
              </a:rPr>
              <a:t>– </a:t>
            </a:r>
            <a:r>
              <a:rPr sz="2200" spc="-20" dirty="0">
                <a:latin typeface="Times New Roman" pitchFamily="18" charset="0"/>
                <a:cs typeface="Times New Roman" pitchFamily="18" charset="0"/>
              </a:rPr>
              <a:t>traffic</a:t>
            </a:r>
            <a:r>
              <a:rPr sz="2200" spc="35" dirty="0">
                <a:latin typeface="Times New Roman" pitchFamily="18" charset="0"/>
                <a:cs typeface="Times New Roman" pitchFamily="18" charset="0"/>
              </a:rPr>
              <a:t> </a:t>
            </a:r>
            <a:r>
              <a:rPr sz="2200" spc="-10" dirty="0">
                <a:latin typeface="Times New Roman" pitchFamily="18" charset="0"/>
                <a:cs typeface="Times New Roman" pitchFamily="18" charset="0"/>
              </a:rPr>
              <a:t>locations.</a:t>
            </a:r>
            <a:endParaRPr sz="2200" dirty="0">
              <a:latin typeface="Times New Roman" pitchFamily="18" charset="0"/>
              <a:cs typeface="Times New Roman" pitchFamily="18" charset="0"/>
            </a:endParaRPr>
          </a:p>
          <a:p>
            <a:pPr marL="241300" indent="-228600">
              <a:lnSpc>
                <a:spcPct val="100000"/>
              </a:lnSpc>
              <a:spcBef>
                <a:spcPts val="635"/>
              </a:spcBef>
              <a:buFont typeface="Arial"/>
              <a:buChar char="•"/>
              <a:tabLst>
                <a:tab pos="241300" algn="l"/>
              </a:tabLst>
            </a:pPr>
            <a:r>
              <a:rPr sz="2200" dirty="0">
                <a:latin typeface="Times New Roman" pitchFamily="18" charset="0"/>
                <a:cs typeface="Times New Roman" pitchFamily="18" charset="0"/>
              </a:rPr>
              <a:t>It </a:t>
            </a:r>
            <a:r>
              <a:rPr sz="2200" spc="-5" dirty="0">
                <a:latin typeface="Times New Roman" pitchFamily="18" charset="0"/>
                <a:cs typeface="Times New Roman" pitchFamily="18" charset="0"/>
              </a:rPr>
              <a:t>is </a:t>
            </a:r>
            <a:r>
              <a:rPr sz="2200" dirty="0">
                <a:latin typeface="Times New Roman" pitchFamily="18" charset="0"/>
                <a:cs typeface="Times New Roman" pitchFamily="18" charset="0"/>
              </a:rPr>
              <a:t>mainly </a:t>
            </a:r>
            <a:r>
              <a:rPr sz="2200" spc="-5" dirty="0">
                <a:latin typeface="Times New Roman" pitchFamily="18" charset="0"/>
                <a:cs typeface="Times New Roman" pitchFamily="18" charset="0"/>
              </a:rPr>
              <a:t>used </a:t>
            </a:r>
            <a:r>
              <a:rPr sz="2200" spc="-25" dirty="0">
                <a:latin typeface="Times New Roman" pitchFamily="18" charset="0"/>
                <a:cs typeface="Times New Roman" pitchFamily="18" charset="0"/>
              </a:rPr>
              <a:t>for </a:t>
            </a:r>
            <a:r>
              <a:rPr sz="2200" spc="-10" dirty="0">
                <a:latin typeface="Times New Roman" pitchFamily="18" charset="0"/>
                <a:cs typeface="Times New Roman" pitchFamily="18" charset="0"/>
              </a:rPr>
              <a:t>cold </a:t>
            </a:r>
            <a:r>
              <a:rPr sz="2200" spc="-15" dirty="0">
                <a:latin typeface="Times New Roman" pitchFamily="18" charset="0"/>
                <a:cs typeface="Times New Roman" pitchFamily="18" charset="0"/>
              </a:rPr>
              <a:t>beverages, </a:t>
            </a:r>
            <a:r>
              <a:rPr sz="2200" spc="-5" dirty="0">
                <a:latin typeface="Times New Roman" pitchFamily="18" charset="0"/>
                <a:cs typeface="Times New Roman" pitchFamily="18" charset="0"/>
              </a:rPr>
              <a:t>candy </a:t>
            </a:r>
            <a:r>
              <a:rPr sz="2200" dirty="0">
                <a:latin typeface="Times New Roman" pitchFamily="18" charset="0"/>
                <a:cs typeface="Times New Roman" pitchFamily="18" charset="0"/>
              </a:rPr>
              <a:t>and</a:t>
            </a:r>
            <a:r>
              <a:rPr sz="2200" spc="-25" dirty="0">
                <a:latin typeface="Times New Roman" pitchFamily="18" charset="0"/>
                <a:cs typeface="Times New Roman" pitchFamily="18" charset="0"/>
              </a:rPr>
              <a:t> </a:t>
            </a:r>
            <a:r>
              <a:rPr sz="2200" spc="-5" dirty="0">
                <a:latin typeface="Times New Roman" pitchFamily="18" charset="0"/>
                <a:cs typeface="Times New Roman" pitchFamily="18" charset="0"/>
              </a:rPr>
              <a:t>snacks.</a:t>
            </a:r>
            <a:endParaRPr sz="2200" dirty="0">
              <a:latin typeface="Times New Roman" pitchFamily="18" charset="0"/>
              <a:cs typeface="Times New Roman" pitchFamily="18" charset="0"/>
            </a:endParaRP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884A6815-870C-4104-B752-15259AAC3BD8}"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54</a:t>
            </a:fld>
            <a:endParaRPr lang="en-IN"/>
          </a:p>
        </p:txBody>
      </p:sp>
    </p:spTree>
    <p:extLst>
      <p:ext uri="{BB962C8B-B14F-4D97-AF65-F5344CB8AC3E}">
        <p14:creationId xmlns:p14="http://schemas.microsoft.com/office/powerpoint/2010/main" val="2106398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975" y="1495425"/>
            <a:ext cx="8020050" cy="386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7200" y="228600"/>
            <a:ext cx="5791200" cy="584775"/>
          </a:xfrm>
          <a:prstGeom prst="rect">
            <a:avLst/>
          </a:prstGeom>
          <a:noFill/>
        </p:spPr>
        <p:txBody>
          <a:bodyPr wrap="square" rtlCol="0">
            <a:spAutoFit/>
          </a:bodyPr>
          <a:lstStyle/>
          <a:p>
            <a:r>
              <a:rPr lang="en-IN" sz="3200" b="1" dirty="0"/>
              <a:t>Direct Selling</a:t>
            </a: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8C0DE2CB-EA2B-45A1-AD07-03D483E8BC7A}"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55</a:t>
            </a:fld>
            <a:endParaRPr lang="en-IN"/>
          </a:p>
        </p:txBody>
      </p:sp>
    </p:spTree>
    <p:extLst>
      <p:ext uri="{BB962C8B-B14F-4D97-AF65-F5344CB8AC3E}">
        <p14:creationId xmlns:p14="http://schemas.microsoft.com/office/powerpoint/2010/main" val="3361997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1042"/>
          <a:stretch/>
        </p:blipFill>
        <p:spPr bwMode="auto">
          <a:xfrm>
            <a:off x="762000" y="1143000"/>
            <a:ext cx="6934200" cy="462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021E7710-2D99-422E-9CCD-C0D2CB202479}"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56</a:t>
            </a:fld>
            <a:endParaRPr lang="en-IN"/>
          </a:p>
        </p:txBody>
      </p:sp>
    </p:spTree>
    <p:extLst>
      <p:ext uri="{BB962C8B-B14F-4D97-AF65-F5344CB8AC3E}">
        <p14:creationId xmlns:p14="http://schemas.microsoft.com/office/powerpoint/2010/main" val="12195699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752600"/>
            <a:ext cx="3776663" cy="406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897856"/>
            <a:ext cx="2838450" cy="377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57200" y="152400"/>
            <a:ext cx="5562600" cy="584775"/>
          </a:xfrm>
          <a:prstGeom prst="rect">
            <a:avLst/>
          </a:prstGeom>
          <a:noFill/>
        </p:spPr>
        <p:txBody>
          <a:bodyPr wrap="square" rtlCol="0">
            <a:spAutoFit/>
          </a:bodyPr>
          <a:lstStyle/>
          <a:p>
            <a:r>
              <a:rPr lang="en-IN" sz="3200" b="1" dirty="0"/>
              <a:t>Catalogue Retailing</a:t>
            </a: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7D1883E4-885C-4649-81D1-F36082D435A7}"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57</a:t>
            </a:fld>
            <a:endParaRPr lang="en-IN"/>
          </a:p>
        </p:txBody>
      </p:sp>
    </p:spTree>
    <p:extLst>
      <p:ext uri="{BB962C8B-B14F-4D97-AF65-F5344CB8AC3E}">
        <p14:creationId xmlns:p14="http://schemas.microsoft.com/office/powerpoint/2010/main" val="39557830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Text Placeholder 2"/>
          <p:cNvSpPr>
            <a:spLocks noGrp="1"/>
          </p:cNvSpPr>
          <p:nvPr>
            <p:ph type="body" idx="1"/>
          </p:nvPr>
        </p:nvSpPr>
        <p:spPr>
          <a:xfrm>
            <a:off x="422249" y="1292860"/>
            <a:ext cx="8306434" cy="276999"/>
          </a:xfrm>
        </p:spPr>
        <p:txBody>
          <a:bodyPr/>
          <a:lstStyle/>
          <a:p>
            <a:r>
              <a:rPr lang="en-IN" b="1" dirty="0"/>
              <a:t>Kiosks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524000"/>
            <a:ext cx="3009900"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3943" b="13142"/>
          <a:stretch/>
        </p:blipFill>
        <p:spPr bwMode="auto">
          <a:xfrm>
            <a:off x="457200" y="2035628"/>
            <a:ext cx="4762500" cy="3472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715000" y="1066800"/>
            <a:ext cx="2667000" cy="369332"/>
          </a:xfrm>
          <a:prstGeom prst="rect">
            <a:avLst/>
          </a:prstGeom>
          <a:noFill/>
        </p:spPr>
        <p:txBody>
          <a:bodyPr wrap="square" rtlCol="0">
            <a:spAutoFit/>
          </a:bodyPr>
          <a:lstStyle/>
          <a:p>
            <a:r>
              <a:rPr lang="en-IN" b="1" dirty="0"/>
              <a:t>Vending Machines</a:t>
            </a:r>
          </a:p>
        </p:txBody>
      </p:sp>
      <p:sp>
        <p:nvSpPr>
          <p:cNvPr id="5" name="Footer Placeholder 4"/>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6" name="Date Placeholder 5"/>
          <p:cNvSpPr>
            <a:spLocks noGrp="1"/>
          </p:cNvSpPr>
          <p:nvPr>
            <p:ph type="dt" sz="half" idx="6"/>
          </p:nvPr>
        </p:nvSpPr>
        <p:spPr/>
        <p:txBody>
          <a:bodyPr/>
          <a:lstStyle/>
          <a:p>
            <a:pPr marL="12700">
              <a:lnSpc>
                <a:spcPts val="1810"/>
              </a:lnSpc>
            </a:pPr>
            <a:fld id="{2772EEC6-30FE-43C0-AD78-5D382434918A}" type="datetime1">
              <a:rPr lang="en-US" smtClean="0"/>
              <a:t>11/15/2021</a:t>
            </a:fld>
            <a:endParaRPr lang="en-US" dirty="0"/>
          </a:p>
        </p:txBody>
      </p:sp>
      <p:sp>
        <p:nvSpPr>
          <p:cNvPr id="7" name="Slide Number Placeholder 6"/>
          <p:cNvSpPr>
            <a:spLocks noGrp="1"/>
          </p:cNvSpPr>
          <p:nvPr>
            <p:ph type="sldNum" sz="quarter" idx="7"/>
          </p:nvPr>
        </p:nvSpPr>
        <p:spPr/>
        <p:txBody>
          <a:bodyPr/>
          <a:lstStyle/>
          <a:p>
            <a:fld id="{B6F15528-21DE-4FAA-801E-634DDDAF4B2B}" type="slidenum">
              <a:rPr lang="en-IN" smtClean="0"/>
              <a:t>58</a:t>
            </a:fld>
            <a:endParaRPr lang="en-IN"/>
          </a:p>
        </p:txBody>
      </p:sp>
    </p:spTree>
    <p:extLst>
      <p:ext uri="{BB962C8B-B14F-4D97-AF65-F5344CB8AC3E}">
        <p14:creationId xmlns:p14="http://schemas.microsoft.com/office/powerpoint/2010/main" val="28882772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Need for Multi-Channel Retailing</a:t>
            </a:r>
          </a:p>
        </p:txBody>
      </p:sp>
      <p:sp>
        <p:nvSpPr>
          <p:cNvPr id="3" name="Text Placeholder 2"/>
          <p:cNvSpPr>
            <a:spLocks noGrp="1"/>
          </p:cNvSpPr>
          <p:nvPr>
            <p:ph type="body" idx="1"/>
          </p:nvPr>
        </p:nvSpPr>
        <p:spPr>
          <a:xfrm>
            <a:off x="152400" y="914400"/>
            <a:ext cx="8686800" cy="5562600"/>
          </a:xfrm>
        </p:spPr>
        <p:txBody>
          <a:bodyPr/>
          <a:lstStyle/>
          <a:p>
            <a:pPr marL="285750" indent="-285750">
              <a:lnSpc>
                <a:spcPct val="200000"/>
              </a:lnSpc>
              <a:buFont typeface="Arial" pitchFamily="34" charset="0"/>
              <a:buChar char="•"/>
            </a:pPr>
            <a:r>
              <a:rPr lang="en-IN" sz="2400" dirty="0">
                <a:latin typeface="Times New Roman" pitchFamily="18" charset="0"/>
                <a:cs typeface="Times New Roman" pitchFamily="18" charset="0"/>
              </a:rPr>
              <a:t>Increase market audience &amp; market share</a:t>
            </a:r>
          </a:p>
          <a:p>
            <a:pPr marL="285750" indent="-285750">
              <a:lnSpc>
                <a:spcPct val="200000"/>
              </a:lnSpc>
              <a:buFont typeface="Arial" pitchFamily="34" charset="0"/>
              <a:buChar char="•"/>
            </a:pPr>
            <a:r>
              <a:rPr lang="en-IN" sz="2400" dirty="0">
                <a:latin typeface="Times New Roman" pitchFamily="18" charset="0"/>
                <a:cs typeface="Times New Roman" pitchFamily="18" charset="0"/>
              </a:rPr>
              <a:t>Offer convenience to customers</a:t>
            </a:r>
          </a:p>
          <a:p>
            <a:pPr marL="285750" indent="-285750">
              <a:lnSpc>
                <a:spcPct val="200000"/>
              </a:lnSpc>
              <a:buFont typeface="Arial" pitchFamily="34" charset="0"/>
              <a:buChar char="•"/>
            </a:pPr>
            <a:r>
              <a:rPr lang="en-IN" sz="2400" dirty="0">
                <a:latin typeface="Times New Roman" pitchFamily="18" charset="0"/>
                <a:cs typeface="Times New Roman" pitchFamily="18" charset="0"/>
              </a:rPr>
              <a:t>Achieve Cost reductions through economies of scale</a:t>
            </a:r>
          </a:p>
          <a:p>
            <a:pPr marL="285750" indent="-285750">
              <a:lnSpc>
                <a:spcPct val="200000"/>
              </a:lnSpc>
              <a:buFont typeface="Arial" pitchFamily="34" charset="0"/>
              <a:buChar char="•"/>
            </a:pPr>
            <a:r>
              <a:rPr lang="en-IN" sz="2400" dirty="0">
                <a:latin typeface="Times New Roman" pitchFamily="18" charset="0"/>
                <a:cs typeface="Times New Roman" pitchFamily="18" charset="0"/>
              </a:rPr>
              <a:t>Increase customer feedback &amp; customer analytics</a:t>
            </a:r>
          </a:p>
          <a:p>
            <a:pPr marL="285750" indent="-285750">
              <a:lnSpc>
                <a:spcPct val="200000"/>
              </a:lnSpc>
              <a:buFont typeface="Arial" pitchFamily="34" charset="0"/>
              <a:buChar char="•"/>
            </a:pPr>
            <a:r>
              <a:rPr lang="en-IN" sz="2400" dirty="0">
                <a:latin typeface="Times New Roman" pitchFamily="18" charset="0"/>
                <a:cs typeface="Times New Roman" pitchFamily="18" charset="0"/>
              </a:rPr>
              <a:t>Increase Brand Image &amp; Valuation</a:t>
            </a:r>
          </a:p>
          <a:p>
            <a:pPr marL="285750" indent="-285750">
              <a:lnSpc>
                <a:spcPct val="200000"/>
              </a:lnSpc>
              <a:buFont typeface="Arial" pitchFamily="34" charset="0"/>
              <a:buChar char="•"/>
            </a:pPr>
            <a:r>
              <a:rPr lang="en-IN" sz="2400" dirty="0">
                <a:latin typeface="Times New Roman" pitchFamily="18" charset="0"/>
                <a:cs typeface="Times New Roman" pitchFamily="18" charset="0"/>
              </a:rPr>
              <a:t>Reduce cycle time between order &amp; Delivery</a:t>
            </a:r>
          </a:p>
          <a:p>
            <a:pPr marL="285750" indent="-285750">
              <a:lnSpc>
                <a:spcPct val="200000"/>
              </a:lnSpc>
              <a:buFont typeface="Arial" pitchFamily="34" charset="0"/>
              <a:buChar char="•"/>
            </a:pPr>
            <a:r>
              <a:rPr lang="en-IN" sz="2400" dirty="0">
                <a:latin typeface="Times New Roman" pitchFamily="18" charset="0"/>
                <a:cs typeface="Times New Roman" pitchFamily="18" charset="0"/>
              </a:rPr>
              <a:t>Improve Demand Planning</a:t>
            </a:r>
          </a:p>
          <a:p>
            <a:pPr marL="285750" indent="-285750">
              <a:lnSpc>
                <a:spcPct val="200000"/>
              </a:lnSpc>
              <a:buFont typeface="Arial" pitchFamily="34" charset="0"/>
              <a:buChar char="•"/>
            </a:pPr>
            <a:r>
              <a:rPr lang="en-IN" sz="2400" dirty="0">
                <a:latin typeface="Times New Roman" pitchFamily="18" charset="0"/>
                <a:cs typeface="Times New Roman" pitchFamily="18" charset="0"/>
              </a:rPr>
              <a:t>Increase Geographic sale areas</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C4E7B38D-7565-4201-9DE8-C53B2AB5406C}"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59</a:t>
            </a:fld>
            <a:endParaRPr lang="en-IN"/>
          </a:p>
        </p:txBody>
      </p:sp>
    </p:spTree>
    <p:extLst>
      <p:ext uri="{BB962C8B-B14F-4D97-AF65-F5344CB8AC3E}">
        <p14:creationId xmlns:p14="http://schemas.microsoft.com/office/powerpoint/2010/main" val="30249425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p:cNvSpPr txBox="1"/>
          <p:nvPr/>
        </p:nvSpPr>
        <p:spPr>
          <a:xfrm>
            <a:off x="609600" y="990600"/>
            <a:ext cx="7620000" cy="3893374"/>
          </a:xfrm>
          <a:prstGeom prst="rect">
            <a:avLst/>
          </a:prstGeom>
        </p:spPr>
        <p:txBody>
          <a:bodyPr vert="horz" wrap="square" lIns="0" tIns="96520" rIns="0" bIns="0" rtlCol="0">
            <a:spAutoFit/>
          </a:bodyPr>
          <a:lstStyle/>
          <a:p>
            <a:pPr marL="355600" indent="-342900" algn="just">
              <a:lnSpc>
                <a:spcPct val="200000"/>
              </a:lnSpc>
              <a:spcBef>
                <a:spcPts val="760"/>
              </a:spcBef>
              <a:buFont typeface="Arial" pitchFamily="34" charset="0"/>
              <a:buChar char="•"/>
            </a:pPr>
            <a:r>
              <a:rPr lang="en-IN" sz="2200" dirty="0">
                <a:latin typeface="Times New Roman" pitchFamily="18" charset="0"/>
                <a:cs typeface="Times New Roman" pitchFamily="18" charset="0"/>
              </a:rPr>
              <a:t>Wide Coverage</a:t>
            </a:r>
          </a:p>
          <a:p>
            <a:pPr marL="355600" indent="-342900" algn="just">
              <a:lnSpc>
                <a:spcPct val="200000"/>
              </a:lnSpc>
              <a:spcBef>
                <a:spcPts val="760"/>
              </a:spcBef>
              <a:buFont typeface="Arial" pitchFamily="34" charset="0"/>
              <a:buChar char="•"/>
            </a:pPr>
            <a:r>
              <a:rPr lang="en-IN" sz="2200" dirty="0">
                <a:latin typeface="Times New Roman" pitchFamily="18" charset="0"/>
                <a:cs typeface="Times New Roman" pitchFamily="18" charset="0"/>
              </a:rPr>
              <a:t>Increase in Revenue &amp; profits</a:t>
            </a:r>
          </a:p>
          <a:p>
            <a:pPr marL="355600" indent="-342900" algn="just">
              <a:lnSpc>
                <a:spcPct val="200000"/>
              </a:lnSpc>
              <a:spcBef>
                <a:spcPts val="760"/>
              </a:spcBef>
              <a:buFont typeface="Arial" pitchFamily="34" charset="0"/>
              <a:buChar char="•"/>
            </a:pPr>
            <a:r>
              <a:rPr lang="en-IN" sz="2200" dirty="0">
                <a:latin typeface="Times New Roman" pitchFamily="18" charset="0"/>
                <a:cs typeface="Times New Roman" pitchFamily="18" charset="0"/>
              </a:rPr>
              <a:t>Customer retention &amp; loyalty</a:t>
            </a:r>
          </a:p>
          <a:p>
            <a:pPr marL="355600" indent="-342900" algn="just">
              <a:lnSpc>
                <a:spcPct val="200000"/>
              </a:lnSpc>
              <a:spcBef>
                <a:spcPts val="760"/>
              </a:spcBef>
              <a:buFont typeface="Arial" pitchFamily="34" charset="0"/>
              <a:buChar char="•"/>
            </a:pPr>
            <a:r>
              <a:rPr lang="en-IN" sz="2200" dirty="0">
                <a:latin typeface="Times New Roman" pitchFamily="18" charset="0"/>
                <a:cs typeface="Times New Roman" pitchFamily="18" charset="0"/>
              </a:rPr>
              <a:t>Multi-channel integration</a:t>
            </a:r>
          </a:p>
          <a:p>
            <a:pPr marL="355600" indent="-342900" algn="just">
              <a:lnSpc>
                <a:spcPct val="200000"/>
              </a:lnSpc>
              <a:spcBef>
                <a:spcPts val="760"/>
              </a:spcBef>
              <a:buFont typeface="Arial" pitchFamily="34" charset="0"/>
              <a:buChar char="•"/>
            </a:pPr>
            <a:endParaRPr sz="2200" dirty="0">
              <a:latin typeface="Times New Roman" pitchFamily="18" charset="0"/>
              <a:cs typeface="Times New Roman" pitchFamily="18" charset="0"/>
            </a:endParaRPr>
          </a:p>
        </p:txBody>
      </p:sp>
      <p:sp>
        <p:nvSpPr>
          <p:cNvPr id="3" name="object 3"/>
          <p:cNvSpPr txBox="1">
            <a:spLocks/>
          </p:cNvSpPr>
          <p:nvPr/>
        </p:nvSpPr>
        <p:spPr>
          <a:xfrm>
            <a:off x="152401" y="0"/>
            <a:ext cx="7246048" cy="566181"/>
          </a:xfrm>
          <a:prstGeom prst="rect">
            <a:avLst/>
          </a:prstGeom>
        </p:spPr>
        <p:txBody>
          <a:bodyPr vert="horz" wrap="square" lIns="0" tIns="12065" rIns="0" bIns="0" rtlCol="0">
            <a:spAutoFit/>
          </a:bodyPr>
          <a:lstStyle>
            <a:lvl1pPr>
              <a:defRPr>
                <a:latin typeface="+mj-lt"/>
                <a:ea typeface="+mj-ea"/>
                <a:cs typeface="+mj-cs"/>
              </a:defRPr>
            </a:lvl1pPr>
          </a:lstStyle>
          <a:p>
            <a:pPr marL="12700">
              <a:spcBef>
                <a:spcPts val="95"/>
              </a:spcBef>
            </a:pPr>
            <a:r>
              <a:rPr lang="en-IN" sz="3600" b="1" spc="-5">
                <a:solidFill>
                  <a:schemeClr val="bg1"/>
                </a:solidFill>
              </a:rPr>
              <a:t>Benefits of Multichannel</a:t>
            </a:r>
            <a:r>
              <a:rPr lang="en-IN" sz="3600" b="1" spc="45">
                <a:solidFill>
                  <a:schemeClr val="bg1"/>
                </a:solidFill>
              </a:rPr>
              <a:t> </a:t>
            </a:r>
            <a:r>
              <a:rPr lang="en-IN" sz="3600" b="1" spc="-5">
                <a:solidFill>
                  <a:schemeClr val="bg1"/>
                </a:solidFill>
              </a:rPr>
              <a:t>Retailing</a:t>
            </a:r>
            <a:endParaRPr lang="en-IN" sz="3600" b="1" dirty="0">
              <a:solidFill>
                <a:schemeClr val="bg1"/>
              </a:solidFill>
            </a:endParaRP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39975F4C-9D75-40DD-A641-BB3966079777}"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60</a:t>
            </a:fld>
            <a:endParaRPr lang="en-IN"/>
          </a:p>
        </p:txBody>
      </p:sp>
    </p:spTree>
    <p:extLst>
      <p:ext uri="{BB962C8B-B14F-4D97-AF65-F5344CB8AC3E}">
        <p14:creationId xmlns:p14="http://schemas.microsoft.com/office/powerpoint/2010/main" val="18322408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Challenges of </a:t>
            </a:r>
            <a:r>
              <a:rPr lang="en-IN" dirty="0" err="1"/>
              <a:t>MultiChannel</a:t>
            </a:r>
            <a:r>
              <a:rPr lang="en-IN" dirty="0"/>
              <a:t> Retailing</a:t>
            </a:r>
          </a:p>
        </p:txBody>
      </p:sp>
      <p:sp>
        <p:nvSpPr>
          <p:cNvPr id="3" name="Text Placeholder 2"/>
          <p:cNvSpPr>
            <a:spLocks noGrp="1"/>
          </p:cNvSpPr>
          <p:nvPr>
            <p:ph type="body" idx="1"/>
          </p:nvPr>
        </p:nvSpPr>
        <p:spPr>
          <a:xfrm>
            <a:off x="422249" y="1292860"/>
            <a:ext cx="8306434" cy="6001643"/>
          </a:xfrm>
        </p:spPr>
        <p:txBody>
          <a:bodyPr/>
          <a:lstStyle/>
          <a:p>
            <a:pPr marL="342900" indent="-342900">
              <a:lnSpc>
                <a:spcPct val="150000"/>
              </a:lnSpc>
              <a:buFont typeface="Arial" pitchFamily="34" charset="0"/>
              <a:buChar char="•"/>
            </a:pPr>
            <a:r>
              <a:rPr lang="en-IN" sz="2000" dirty="0">
                <a:latin typeface="Times New Roman" pitchFamily="18" charset="0"/>
                <a:cs typeface="Times New Roman" pitchFamily="18" charset="0"/>
              </a:rPr>
              <a:t>Some retailers/ customers are Resistance to Change </a:t>
            </a:r>
          </a:p>
          <a:p>
            <a:pPr marL="342900" indent="-342900">
              <a:lnSpc>
                <a:spcPct val="150000"/>
              </a:lnSpc>
              <a:buFont typeface="Arial" pitchFamily="34" charset="0"/>
              <a:buChar char="•"/>
            </a:pPr>
            <a:r>
              <a:rPr lang="en-IN" sz="2000" dirty="0">
                <a:latin typeface="Times New Roman" pitchFamily="18" charset="0"/>
                <a:cs typeface="Times New Roman" pitchFamily="18" charset="0"/>
              </a:rPr>
              <a:t>Integration of the Delivery logistics system</a:t>
            </a:r>
          </a:p>
          <a:p>
            <a:pPr marL="342900" indent="-342900">
              <a:lnSpc>
                <a:spcPct val="150000"/>
              </a:lnSpc>
              <a:buFont typeface="Arial" pitchFamily="34" charset="0"/>
              <a:buChar char="•"/>
            </a:pPr>
            <a:r>
              <a:rPr lang="en-IN" sz="2000" dirty="0">
                <a:latin typeface="Times New Roman" pitchFamily="18" charset="0"/>
                <a:cs typeface="Times New Roman" pitchFamily="18" charset="0"/>
              </a:rPr>
              <a:t>Evaluation of alternate channels is difficult and unpredicted</a:t>
            </a:r>
          </a:p>
          <a:p>
            <a:pPr marL="342900" indent="-342900">
              <a:lnSpc>
                <a:spcPct val="150000"/>
              </a:lnSpc>
              <a:buFont typeface="Arial" pitchFamily="34" charset="0"/>
              <a:buChar char="•"/>
            </a:pPr>
            <a:r>
              <a:rPr lang="en-IN" sz="2000" dirty="0">
                <a:latin typeface="Times New Roman" pitchFamily="18" charset="0"/>
                <a:cs typeface="Times New Roman" pitchFamily="18" charset="0"/>
              </a:rPr>
              <a:t>Lack of IT Infrastructure</a:t>
            </a:r>
          </a:p>
          <a:p>
            <a:pPr marL="342900" indent="-342900">
              <a:lnSpc>
                <a:spcPct val="150000"/>
              </a:lnSpc>
              <a:buFont typeface="Arial" pitchFamily="34" charset="0"/>
              <a:buChar char="•"/>
            </a:pPr>
            <a:r>
              <a:rPr lang="en-IN" sz="2000" dirty="0">
                <a:latin typeface="Times New Roman" pitchFamily="18" charset="0"/>
                <a:cs typeface="Times New Roman" pitchFamily="18" charset="0"/>
              </a:rPr>
              <a:t>Mode of Payment</a:t>
            </a:r>
          </a:p>
          <a:p>
            <a:pPr marL="342900" indent="-342900">
              <a:lnSpc>
                <a:spcPct val="150000"/>
              </a:lnSpc>
              <a:buFont typeface="Arial" pitchFamily="34" charset="0"/>
              <a:buChar char="•"/>
            </a:pPr>
            <a:r>
              <a:rPr lang="en-IN" sz="2000" dirty="0">
                <a:latin typeface="Times New Roman" pitchFamily="18" charset="0"/>
                <a:cs typeface="Times New Roman" pitchFamily="18" charset="0"/>
              </a:rPr>
              <a:t>Difficulty in cross channel </a:t>
            </a:r>
            <a:r>
              <a:rPr lang="en-IN" sz="2000" dirty="0" err="1">
                <a:latin typeface="Times New Roman" pitchFamily="18" charset="0"/>
                <a:cs typeface="Times New Roman" pitchFamily="18" charset="0"/>
              </a:rPr>
              <a:t>targetting</a:t>
            </a:r>
            <a:endParaRPr lang="en-IN" sz="2000" dirty="0">
              <a:latin typeface="Times New Roman" pitchFamily="18" charset="0"/>
              <a:cs typeface="Times New Roman" pitchFamily="18" charset="0"/>
            </a:endParaRPr>
          </a:p>
          <a:p>
            <a:pPr marL="342900" indent="-342900">
              <a:lnSpc>
                <a:spcPct val="150000"/>
              </a:lnSpc>
              <a:buFont typeface="Arial" pitchFamily="34" charset="0"/>
              <a:buChar char="•"/>
            </a:pPr>
            <a:r>
              <a:rPr lang="en-IN" sz="2000" dirty="0">
                <a:latin typeface="Times New Roman" pitchFamily="18" charset="0"/>
                <a:cs typeface="Times New Roman" pitchFamily="18" charset="0"/>
              </a:rPr>
              <a:t>Inventory mismanagement</a:t>
            </a:r>
          </a:p>
          <a:p>
            <a:pPr marL="342900" indent="-342900">
              <a:lnSpc>
                <a:spcPct val="150000"/>
              </a:lnSpc>
              <a:buFont typeface="Arial" pitchFamily="34" charset="0"/>
              <a:buChar char="•"/>
            </a:pPr>
            <a:r>
              <a:rPr lang="en-IN" sz="2000" dirty="0">
                <a:latin typeface="Times New Roman" pitchFamily="18" charset="0"/>
                <a:cs typeface="Times New Roman" pitchFamily="18" charset="0"/>
              </a:rPr>
              <a:t>Poor forecasting</a:t>
            </a:r>
          </a:p>
          <a:p>
            <a:pPr marL="342900" indent="-342900">
              <a:lnSpc>
                <a:spcPct val="150000"/>
              </a:lnSpc>
              <a:buFont typeface="Arial" pitchFamily="34" charset="0"/>
              <a:buChar char="•"/>
            </a:pPr>
            <a:r>
              <a:rPr lang="en-IN" sz="2000" dirty="0">
                <a:latin typeface="Times New Roman" pitchFamily="18" charset="0"/>
                <a:cs typeface="Times New Roman" pitchFamily="18" charset="0"/>
              </a:rPr>
              <a:t>Integration of all promotional schemes</a:t>
            </a:r>
          </a:p>
          <a:p>
            <a:pPr marL="342900" indent="-342900" algn="just">
              <a:lnSpc>
                <a:spcPct val="150000"/>
              </a:lnSpc>
              <a:buFont typeface="Arial" pitchFamily="34" charset="0"/>
              <a:buChar char="•"/>
            </a:pPr>
            <a:r>
              <a:rPr lang="en-IN" sz="2000" b="1" spc="-15" dirty="0">
                <a:latin typeface="Carlito"/>
                <a:cs typeface="Carlito"/>
              </a:rPr>
              <a:t>Cost </a:t>
            </a:r>
            <a:r>
              <a:rPr lang="en-IN" sz="2000" b="1" spc="-5" dirty="0">
                <a:latin typeface="Carlito"/>
                <a:cs typeface="Carlito"/>
              </a:rPr>
              <a:t>of selling </a:t>
            </a:r>
            <a:r>
              <a:rPr lang="en-IN" sz="2000" b="1" spc="-10" dirty="0">
                <a:latin typeface="Carlito"/>
                <a:cs typeface="Carlito"/>
              </a:rPr>
              <a:t>products through </a:t>
            </a:r>
            <a:r>
              <a:rPr lang="en-IN" sz="2000" b="1" dirty="0">
                <a:latin typeface="Carlito"/>
                <a:cs typeface="Carlito"/>
              </a:rPr>
              <a:t>the </a:t>
            </a:r>
            <a:r>
              <a:rPr lang="en-IN" sz="2000" b="1" spc="-15" dirty="0">
                <a:latin typeface="Carlito"/>
                <a:cs typeface="Carlito"/>
              </a:rPr>
              <a:t>different</a:t>
            </a:r>
            <a:r>
              <a:rPr lang="en-IN" sz="2000" b="1" spc="60" dirty="0">
                <a:latin typeface="Carlito"/>
                <a:cs typeface="Carlito"/>
              </a:rPr>
              <a:t> </a:t>
            </a:r>
            <a:r>
              <a:rPr lang="en-IN" sz="2000" b="1" spc="-10" dirty="0">
                <a:latin typeface="Carlito"/>
                <a:cs typeface="Carlito"/>
              </a:rPr>
              <a:t>channels</a:t>
            </a:r>
            <a:endParaRPr lang="en-IN" sz="2000" dirty="0">
              <a:latin typeface="Carlito"/>
              <a:cs typeface="Carlito"/>
            </a:endParaRPr>
          </a:p>
          <a:p>
            <a:pPr marL="342900" indent="-342900">
              <a:lnSpc>
                <a:spcPct val="150000"/>
              </a:lnSpc>
              <a:buFont typeface="Arial" pitchFamily="34" charset="0"/>
              <a:buChar char="•"/>
            </a:pPr>
            <a:endParaRPr lang="en-IN" sz="2000" dirty="0">
              <a:latin typeface="Times New Roman" pitchFamily="18" charset="0"/>
              <a:cs typeface="Times New Roman" pitchFamily="18" charset="0"/>
            </a:endParaRPr>
          </a:p>
          <a:p>
            <a:pPr marL="342900" indent="-342900">
              <a:lnSpc>
                <a:spcPct val="150000"/>
              </a:lnSpc>
              <a:buFont typeface="Arial" pitchFamily="34" charset="0"/>
              <a:buChar char="•"/>
            </a:pPr>
            <a:endParaRPr lang="en-IN" sz="2000" dirty="0">
              <a:latin typeface="Times New Roman" pitchFamily="18" charset="0"/>
              <a:cs typeface="Times New Roman" pitchFamily="18" charset="0"/>
            </a:endParaRPr>
          </a:p>
          <a:p>
            <a:pPr marL="342900" indent="-342900">
              <a:lnSpc>
                <a:spcPct val="150000"/>
              </a:lnSpc>
              <a:buFont typeface="Arial" pitchFamily="34" charset="0"/>
              <a:buChar char="•"/>
            </a:pPr>
            <a:endParaRPr lang="en-IN" sz="2000" dirty="0">
              <a:latin typeface="Times New Roman" pitchFamily="18" charset="0"/>
              <a:cs typeface="Times New Roman" pitchFamily="18" charset="0"/>
            </a:endParaRP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BDC335D3-CC24-4CF5-9FDB-207C083DFA99}"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61</a:t>
            </a:fld>
            <a:endParaRPr lang="en-IN"/>
          </a:p>
        </p:txBody>
      </p:sp>
    </p:spTree>
    <p:extLst>
      <p:ext uri="{BB962C8B-B14F-4D97-AF65-F5344CB8AC3E}">
        <p14:creationId xmlns:p14="http://schemas.microsoft.com/office/powerpoint/2010/main" val="1296925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E-Tailing</a:t>
            </a:r>
          </a:p>
        </p:txBody>
      </p:sp>
      <p:sp>
        <p:nvSpPr>
          <p:cNvPr id="3" name="Text Placeholder 2"/>
          <p:cNvSpPr>
            <a:spLocks noGrp="1"/>
          </p:cNvSpPr>
          <p:nvPr>
            <p:ph type="body" idx="1"/>
          </p:nvPr>
        </p:nvSpPr>
        <p:spPr>
          <a:xfrm>
            <a:off x="422249" y="1292860"/>
            <a:ext cx="8306434" cy="1576137"/>
          </a:xfrm>
        </p:spPr>
        <p:txBody>
          <a:bodyPr/>
          <a:lstStyle/>
          <a:p>
            <a:pPr marL="571500" indent="-571500">
              <a:lnSpc>
                <a:spcPct val="150000"/>
              </a:lnSpc>
              <a:buFont typeface="Arial" pitchFamily="34" charset="0"/>
              <a:buChar char="•"/>
            </a:pPr>
            <a:r>
              <a:rPr lang="en-IN" sz="3600" dirty="0"/>
              <a:t>Sale of Goods over Internet</a:t>
            </a:r>
          </a:p>
          <a:p>
            <a:pPr marL="571500" indent="-571500">
              <a:lnSpc>
                <a:spcPct val="150000"/>
              </a:lnSpc>
              <a:buFont typeface="Arial" pitchFamily="34" charset="0"/>
              <a:buChar char="•"/>
            </a:pPr>
            <a:r>
              <a:rPr lang="en-IN" sz="3600" dirty="0"/>
              <a:t>B2B, B2C, C2C</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CCEFB0E4-150F-4E9C-AB0F-5D421EFA9550}"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62</a:t>
            </a:fld>
            <a:endParaRPr lang="en-IN"/>
          </a:p>
        </p:txBody>
      </p:sp>
    </p:spTree>
    <p:extLst>
      <p:ext uri="{BB962C8B-B14F-4D97-AF65-F5344CB8AC3E}">
        <p14:creationId xmlns:p14="http://schemas.microsoft.com/office/powerpoint/2010/main" val="19295410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Advantages of E-tailing</a:t>
            </a:r>
          </a:p>
        </p:txBody>
      </p:sp>
      <p:sp>
        <p:nvSpPr>
          <p:cNvPr id="3" name="Text Placeholder 2"/>
          <p:cNvSpPr>
            <a:spLocks noGrp="1"/>
          </p:cNvSpPr>
          <p:nvPr>
            <p:ph type="body" idx="1"/>
          </p:nvPr>
        </p:nvSpPr>
        <p:spPr/>
        <p:txBody>
          <a:bodyPr/>
          <a:lstStyle/>
          <a:p>
            <a:endParaRPr lang="en-IN" dirty="0"/>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2E65470C-4BE2-4E2F-BFC3-A14AD9B74BED}"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63</a:t>
            </a:fld>
            <a:endParaRPr lang="en-IN"/>
          </a:p>
        </p:txBody>
      </p:sp>
    </p:spTree>
    <p:extLst>
      <p:ext uri="{BB962C8B-B14F-4D97-AF65-F5344CB8AC3E}">
        <p14:creationId xmlns:p14="http://schemas.microsoft.com/office/powerpoint/2010/main" val="42544218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Disadvantages of E-tailing</a:t>
            </a:r>
          </a:p>
        </p:txBody>
      </p:sp>
      <p:sp>
        <p:nvSpPr>
          <p:cNvPr id="3" name="Text Placeholder 2"/>
          <p:cNvSpPr>
            <a:spLocks noGrp="1"/>
          </p:cNvSpPr>
          <p:nvPr>
            <p:ph type="body" idx="1"/>
          </p:nvPr>
        </p:nvSpPr>
        <p:spPr/>
        <p:txBody>
          <a:bodyPr/>
          <a:lstStyle/>
          <a:p>
            <a:endParaRPr lang="en-IN"/>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447AF349-94A5-4B93-B5EA-56A074AA437B}"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64</a:t>
            </a:fld>
            <a:endParaRPr lang="en-IN"/>
          </a:p>
        </p:txBody>
      </p:sp>
    </p:spTree>
    <p:extLst>
      <p:ext uri="{BB962C8B-B14F-4D97-AF65-F5344CB8AC3E}">
        <p14:creationId xmlns:p14="http://schemas.microsoft.com/office/powerpoint/2010/main" val="42075648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p:cNvSpPr txBox="1"/>
          <p:nvPr/>
        </p:nvSpPr>
        <p:spPr>
          <a:xfrm>
            <a:off x="59055" y="1142721"/>
            <a:ext cx="8932545" cy="4953279"/>
          </a:xfrm>
          <a:prstGeom prst="rect">
            <a:avLst/>
          </a:prstGeom>
        </p:spPr>
        <p:txBody>
          <a:bodyPr vert="horz" wrap="square" lIns="0" tIns="64135" rIns="0" bIns="0" rtlCol="0">
            <a:spAutoFit/>
          </a:bodyPr>
          <a:lstStyle/>
          <a:p>
            <a:pPr marL="241300" marR="8890" indent="-228600" algn="just">
              <a:lnSpc>
                <a:spcPts val="3240"/>
              </a:lnSpc>
              <a:spcBef>
                <a:spcPts val="505"/>
              </a:spcBef>
              <a:buFont typeface="Arial"/>
              <a:buChar char="•"/>
              <a:tabLst>
                <a:tab pos="241300" algn="l"/>
              </a:tabLst>
            </a:pPr>
            <a:r>
              <a:rPr sz="2800" spc="-15" dirty="0">
                <a:latin typeface="Times New Roman" pitchFamily="18" charset="0"/>
                <a:cs typeface="Times New Roman" pitchFamily="18" charset="0"/>
              </a:rPr>
              <a:t>Retailing </a:t>
            </a:r>
            <a:r>
              <a:rPr sz="2800" spc="-5" dirty="0">
                <a:latin typeface="Times New Roman" pitchFamily="18" charset="0"/>
                <a:cs typeface="Times New Roman" pitchFamily="18" charset="0"/>
              </a:rPr>
              <a:t>is </a:t>
            </a:r>
            <a:r>
              <a:rPr sz="2800" dirty="0">
                <a:latin typeface="Times New Roman" pitchFamily="18" charset="0"/>
                <a:cs typeface="Times New Roman" pitchFamily="18" charset="0"/>
              </a:rPr>
              <a:t>a </a:t>
            </a:r>
            <a:r>
              <a:rPr sz="2800" spc="-5" dirty="0">
                <a:latin typeface="Times New Roman" pitchFamily="18" charset="0"/>
                <a:cs typeface="Times New Roman" pitchFamily="18" charset="0"/>
              </a:rPr>
              <a:t>global </a:t>
            </a:r>
            <a:r>
              <a:rPr sz="2800" spc="-30" dirty="0">
                <a:latin typeface="Times New Roman" pitchFamily="18" charset="0"/>
                <a:cs typeface="Times New Roman" pitchFamily="18" charset="0"/>
              </a:rPr>
              <a:t>industry. </a:t>
            </a:r>
            <a:r>
              <a:rPr sz="2800" spc="-15" dirty="0">
                <a:latin typeface="Times New Roman" pitchFamily="18" charset="0"/>
                <a:cs typeface="Times New Roman" pitchFamily="18" charset="0"/>
              </a:rPr>
              <a:t>Many </a:t>
            </a:r>
            <a:r>
              <a:rPr sz="2800" spc="-20" dirty="0">
                <a:latin typeface="Times New Roman" pitchFamily="18" charset="0"/>
                <a:cs typeface="Times New Roman" pitchFamily="18" charset="0"/>
              </a:rPr>
              <a:t>retailers </a:t>
            </a:r>
            <a:r>
              <a:rPr sz="2800" spc="-15" dirty="0">
                <a:latin typeface="Times New Roman" pitchFamily="18" charset="0"/>
                <a:cs typeface="Times New Roman" pitchFamily="18" charset="0"/>
              </a:rPr>
              <a:t>are pursuing </a:t>
            </a:r>
            <a:r>
              <a:rPr sz="2800" spc="-10" dirty="0">
                <a:latin typeface="Times New Roman" pitchFamily="18" charset="0"/>
                <a:cs typeface="Times New Roman" pitchFamily="18" charset="0"/>
              </a:rPr>
              <a:t>growth </a:t>
            </a:r>
            <a:r>
              <a:rPr sz="2800" spc="-20" dirty="0">
                <a:latin typeface="Times New Roman" pitchFamily="18" charset="0"/>
                <a:cs typeface="Times New Roman" pitchFamily="18" charset="0"/>
              </a:rPr>
              <a:t>by  </a:t>
            </a:r>
            <a:r>
              <a:rPr sz="2800" spc="-15" dirty="0">
                <a:latin typeface="Times New Roman" pitchFamily="18" charset="0"/>
                <a:cs typeface="Times New Roman" pitchFamily="18" charset="0"/>
              </a:rPr>
              <a:t>expanding </a:t>
            </a:r>
            <a:r>
              <a:rPr sz="2800" spc="-5" dirty="0">
                <a:latin typeface="Times New Roman" pitchFamily="18" charset="0"/>
                <a:cs typeface="Times New Roman" pitchFamily="18" charset="0"/>
              </a:rPr>
              <a:t>their </a:t>
            </a:r>
            <a:r>
              <a:rPr sz="2800" spc="-15" dirty="0">
                <a:latin typeface="Times New Roman" pitchFamily="18" charset="0"/>
                <a:cs typeface="Times New Roman" pitchFamily="18" charset="0"/>
              </a:rPr>
              <a:t>operations to </a:t>
            </a:r>
            <a:r>
              <a:rPr sz="2800" spc="-5" dirty="0">
                <a:latin typeface="Times New Roman" pitchFamily="18" charset="0"/>
                <a:cs typeface="Times New Roman" pitchFamily="18" charset="0"/>
              </a:rPr>
              <a:t>other</a:t>
            </a:r>
            <a:r>
              <a:rPr sz="2800" spc="50" dirty="0">
                <a:latin typeface="Times New Roman" pitchFamily="18" charset="0"/>
                <a:cs typeface="Times New Roman" pitchFamily="18" charset="0"/>
              </a:rPr>
              <a:t> </a:t>
            </a:r>
            <a:r>
              <a:rPr sz="2800" spc="-10" dirty="0">
                <a:latin typeface="Times New Roman" pitchFamily="18" charset="0"/>
                <a:cs typeface="Times New Roman" pitchFamily="18" charset="0"/>
              </a:rPr>
              <a:t>countries.</a:t>
            </a:r>
            <a:endParaRPr sz="2800" dirty="0">
              <a:latin typeface="Times New Roman" pitchFamily="18" charset="0"/>
              <a:cs typeface="Times New Roman" pitchFamily="18" charset="0"/>
            </a:endParaRPr>
          </a:p>
          <a:p>
            <a:pPr marL="241300" marR="5080" indent="-228600" algn="just">
              <a:lnSpc>
                <a:spcPts val="3240"/>
              </a:lnSpc>
              <a:spcBef>
                <a:spcPts val="1000"/>
              </a:spcBef>
              <a:buFont typeface="Arial"/>
              <a:buChar char="•"/>
              <a:tabLst>
                <a:tab pos="241300" algn="l"/>
              </a:tabLst>
            </a:pPr>
            <a:r>
              <a:rPr sz="2800" spc="-25" dirty="0">
                <a:latin typeface="Times New Roman" pitchFamily="18" charset="0"/>
                <a:cs typeface="Times New Roman" pitchFamily="18" charset="0"/>
              </a:rPr>
              <a:t>Globally, </a:t>
            </a:r>
            <a:r>
              <a:rPr sz="2800" spc="-15" dirty="0">
                <a:latin typeface="Times New Roman" pitchFamily="18" charset="0"/>
                <a:cs typeface="Times New Roman" pitchFamily="18" charset="0"/>
              </a:rPr>
              <a:t>Walmart </a:t>
            </a:r>
            <a:r>
              <a:rPr sz="2800" spc="-10" dirty="0">
                <a:latin typeface="Times New Roman" pitchFamily="18" charset="0"/>
                <a:cs typeface="Times New Roman" pitchFamily="18" charset="0"/>
              </a:rPr>
              <a:t>remains </a:t>
            </a:r>
            <a:r>
              <a:rPr sz="2800" spc="-5" dirty="0">
                <a:latin typeface="Times New Roman" pitchFamily="18" charset="0"/>
                <a:cs typeface="Times New Roman" pitchFamily="18" charset="0"/>
              </a:rPr>
              <a:t>the </a:t>
            </a:r>
            <a:r>
              <a:rPr sz="2800" spc="-10" dirty="0">
                <a:latin typeface="Times New Roman" pitchFamily="18" charset="0"/>
                <a:cs typeface="Times New Roman" pitchFamily="18" charset="0"/>
              </a:rPr>
              <a:t>undisputed </a:t>
            </a:r>
            <a:r>
              <a:rPr sz="2800" spc="-5" dirty="0">
                <a:latin typeface="Times New Roman" pitchFamily="18" charset="0"/>
                <a:cs typeface="Times New Roman" pitchFamily="18" charset="0"/>
              </a:rPr>
              <a:t>leader in </a:t>
            </a:r>
            <a:r>
              <a:rPr sz="2800" dirty="0">
                <a:latin typeface="Times New Roman" pitchFamily="18" charset="0"/>
                <a:cs typeface="Times New Roman" pitchFamily="18" charset="0"/>
              </a:rPr>
              <a:t>the </a:t>
            </a:r>
            <a:r>
              <a:rPr sz="2800" spc="-20" dirty="0">
                <a:latin typeface="Times New Roman" pitchFamily="18" charset="0"/>
                <a:cs typeface="Times New Roman" pitchFamily="18" charset="0"/>
              </a:rPr>
              <a:t>retail </a:t>
            </a:r>
            <a:r>
              <a:rPr sz="2800" spc="-30" dirty="0">
                <a:latin typeface="Times New Roman" pitchFamily="18" charset="0"/>
                <a:cs typeface="Times New Roman" pitchFamily="18" charset="0"/>
              </a:rPr>
              <a:t>industry, </a:t>
            </a:r>
            <a:r>
              <a:rPr sz="2800" spc="-5" dirty="0">
                <a:latin typeface="Times New Roman" pitchFamily="18" charset="0"/>
                <a:cs typeface="Times New Roman" pitchFamily="18" charset="0"/>
              </a:rPr>
              <a:t>with  sales </a:t>
            </a:r>
            <a:r>
              <a:rPr sz="2800" spc="-10" dirty="0">
                <a:latin typeface="Times New Roman" pitchFamily="18" charset="0"/>
                <a:cs typeface="Times New Roman" pitchFamily="18" charset="0"/>
              </a:rPr>
              <a:t>that </a:t>
            </a:r>
            <a:r>
              <a:rPr sz="2800" spc="-15" dirty="0">
                <a:latin typeface="Times New Roman" pitchFamily="18" charset="0"/>
                <a:cs typeface="Times New Roman" pitchFamily="18" charset="0"/>
              </a:rPr>
              <a:t>are </a:t>
            </a:r>
            <a:r>
              <a:rPr sz="2800" spc="-10" dirty="0">
                <a:latin typeface="Times New Roman" pitchFamily="18" charset="0"/>
                <a:cs typeface="Times New Roman" pitchFamily="18" charset="0"/>
              </a:rPr>
              <a:t>more </a:t>
            </a:r>
            <a:r>
              <a:rPr sz="2800" dirty="0">
                <a:latin typeface="Times New Roman" pitchFamily="18" charset="0"/>
                <a:cs typeface="Times New Roman" pitchFamily="18" charset="0"/>
              </a:rPr>
              <a:t>than </a:t>
            </a:r>
            <a:r>
              <a:rPr sz="2800" spc="-15" dirty="0">
                <a:latin typeface="Times New Roman" pitchFamily="18" charset="0"/>
                <a:cs typeface="Times New Roman" pitchFamily="18" charset="0"/>
              </a:rPr>
              <a:t>three </a:t>
            </a:r>
            <a:r>
              <a:rPr sz="2800" dirty="0">
                <a:latin typeface="Times New Roman" pitchFamily="18" charset="0"/>
                <a:cs typeface="Times New Roman" pitchFamily="18" charset="0"/>
              </a:rPr>
              <a:t>times </a:t>
            </a:r>
            <a:r>
              <a:rPr sz="2800" spc="-20" dirty="0">
                <a:latin typeface="Times New Roman" pitchFamily="18" charset="0"/>
                <a:cs typeface="Times New Roman" pitchFamily="18" charset="0"/>
              </a:rPr>
              <a:t>greater </a:t>
            </a:r>
            <a:r>
              <a:rPr sz="2800" spc="-5" dirty="0">
                <a:latin typeface="Times New Roman" pitchFamily="18" charset="0"/>
                <a:cs typeface="Times New Roman" pitchFamily="18" charset="0"/>
              </a:rPr>
              <a:t>than </a:t>
            </a:r>
            <a:r>
              <a:rPr sz="2800" dirty="0">
                <a:latin typeface="Times New Roman" pitchFamily="18" charset="0"/>
                <a:cs typeface="Times New Roman" pitchFamily="18" charset="0"/>
              </a:rPr>
              <a:t>those of </a:t>
            </a:r>
            <a:r>
              <a:rPr sz="2800" spc="-45" dirty="0">
                <a:latin typeface="Times New Roman" pitchFamily="18" charset="0"/>
                <a:cs typeface="Times New Roman" pitchFamily="18" charset="0"/>
              </a:rPr>
              <a:t>Carrefour, </a:t>
            </a:r>
            <a:r>
              <a:rPr sz="2800" dirty="0">
                <a:latin typeface="Times New Roman" pitchFamily="18" charset="0"/>
                <a:cs typeface="Times New Roman" pitchFamily="18" charset="0"/>
              </a:rPr>
              <a:t>the  </a:t>
            </a:r>
            <a:r>
              <a:rPr sz="2800" spc="-10" dirty="0">
                <a:latin typeface="Times New Roman" pitchFamily="18" charset="0"/>
                <a:cs typeface="Times New Roman" pitchFamily="18" charset="0"/>
              </a:rPr>
              <a:t>second </a:t>
            </a:r>
            <a:r>
              <a:rPr sz="2800" dirty="0">
                <a:latin typeface="Times New Roman" pitchFamily="18" charset="0"/>
                <a:cs typeface="Times New Roman" pitchFamily="18" charset="0"/>
              </a:rPr>
              <a:t>- </a:t>
            </a:r>
            <a:r>
              <a:rPr sz="2800" spc="-20" dirty="0">
                <a:latin typeface="Times New Roman" pitchFamily="18" charset="0"/>
                <a:cs typeface="Times New Roman" pitchFamily="18" charset="0"/>
              </a:rPr>
              <a:t>largest</a:t>
            </a:r>
            <a:r>
              <a:rPr sz="2800" spc="-30" dirty="0">
                <a:latin typeface="Times New Roman" pitchFamily="18" charset="0"/>
                <a:cs typeface="Times New Roman" pitchFamily="18" charset="0"/>
              </a:rPr>
              <a:t> </a:t>
            </a:r>
            <a:r>
              <a:rPr sz="2800" spc="-50" dirty="0">
                <a:latin typeface="Times New Roman" pitchFamily="18" charset="0"/>
                <a:cs typeface="Times New Roman" pitchFamily="18" charset="0"/>
              </a:rPr>
              <a:t>retailer.</a:t>
            </a:r>
            <a:endParaRPr sz="2800" dirty="0">
              <a:latin typeface="Times New Roman" pitchFamily="18" charset="0"/>
              <a:cs typeface="Times New Roman" pitchFamily="18" charset="0"/>
            </a:endParaRPr>
          </a:p>
          <a:p>
            <a:pPr marL="241300" marR="5715" indent="-228600" algn="just">
              <a:lnSpc>
                <a:spcPts val="3240"/>
              </a:lnSpc>
              <a:spcBef>
                <a:spcPts val="1010"/>
              </a:spcBef>
              <a:buFont typeface="Arial"/>
              <a:buChar char="•"/>
              <a:tabLst>
                <a:tab pos="241300" algn="l"/>
              </a:tabLst>
            </a:pPr>
            <a:r>
              <a:rPr sz="2800" dirty="0">
                <a:latin typeface="Times New Roman" pitchFamily="18" charset="0"/>
                <a:cs typeface="Times New Roman" pitchFamily="18" charset="0"/>
              </a:rPr>
              <a:t>In the Global </a:t>
            </a:r>
            <a:r>
              <a:rPr sz="2800" spc="-15" dirty="0">
                <a:latin typeface="Times New Roman" pitchFamily="18" charset="0"/>
                <a:cs typeface="Times New Roman" pitchFamily="18" charset="0"/>
              </a:rPr>
              <a:t>scenario, </a:t>
            </a:r>
            <a:r>
              <a:rPr sz="2800" spc="-5" dirty="0">
                <a:latin typeface="Times New Roman" pitchFamily="18" charset="0"/>
                <a:cs typeface="Times New Roman" pitchFamily="18" charset="0"/>
              </a:rPr>
              <a:t>it is </a:t>
            </a:r>
            <a:r>
              <a:rPr sz="2800" spc="-10" dirty="0">
                <a:latin typeface="Times New Roman" pitchFamily="18" charset="0"/>
                <a:cs typeface="Times New Roman" pitchFamily="18" charset="0"/>
              </a:rPr>
              <a:t>seen that </a:t>
            </a:r>
            <a:r>
              <a:rPr sz="2800" spc="-20" dirty="0">
                <a:latin typeface="Times New Roman" pitchFamily="18" charset="0"/>
                <a:cs typeface="Times New Roman" pitchFamily="18" charset="0"/>
              </a:rPr>
              <a:t>retailers </a:t>
            </a:r>
            <a:r>
              <a:rPr sz="2800" spc="-10" dirty="0">
                <a:latin typeface="Times New Roman" pitchFamily="18" charset="0"/>
                <a:cs typeface="Times New Roman" pitchFamily="18" charset="0"/>
              </a:rPr>
              <a:t>that </a:t>
            </a:r>
            <a:r>
              <a:rPr sz="2800" spc="-20" dirty="0">
                <a:latin typeface="Times New Roman" pitchFamily="18" charset="0"/>
                <a:cs typeface="Times New Roman" pitchFamily="18" charset="0"/>
              </a:rPr>
              <a:t>focus </a:t>
            </a:r>
            <a:r>
              <a:rPr sz="2800" spc="-5" dirty="0">
                <a:latin typeface="Times New Roman" pitchFamily="18" charset="0"/>
                <a:cs typeface="Times New Roman" pitchFamily="18" charset="0"/>
              </a:rPr>
              <a:t>on </a:t>
            </a:r>
            <a:r>
              <a:rPr sz="2800" spc="-15" dirty="0">
                <a:latin typeface="Times New Roman" pitchFamily="18" charset="0"/>
                <a:cs typeface="Times New Roman" pitchFamily="18" charset="0"/>
              </a:rPr>
              <a:t>hard </a:t>
            </a:r>
            <a:r>
              <a:rPr sz="2800" spc="-10" dirty="0">
                <a:latin typeface="Times New Roman" pitchFamily="18" charset="0"/>
                <a:cs typeface="Times New Roman" pitchFamily="18" charset="0"/>
              </a:rPr>
              <a:t>lines </a:t>
            </a:r>
            <a:r>
              <a:rPr sz="2800" spc="-5" dirty="0">
                <a:latin typeface="Times New Roman" pitchFamily="18" charset="0"/>
                <a:cs typeface="Times New Roman" pitchFamily="18" charset="0"/>
              </a:rPr>
              <a:t>such </a:t>
            </a:r>
            <a:r>
              <a:rPr sz="2800" dirty="0">
                <a:latin typeface="Times New Roman" pitchFamily="18" charset="0"/>
                <a:cs typeface="Times New Roman" pitchFamily="18" charset="0"/>
              </a:rPr>
              <a:t>as  </a:t>
            </a:r>
            <a:r>
              <a:rPr sz="2800" spc="-10" dirty="0">
                <a:latin typeface="Times New Roman" pitchFamily="18" charset="0"/>
                <a:cs typeface="Times New Roman" pitchFamily="18" charset="0"/>
              </a:rPr>
              <a:t>consumer electronics, </a:t>
            </a:r>
            <a:r>
              <a:rPr sz="2800" spc="-5" dirty="0">
                <a:latin typeface="Times New Roman" pitchFamily="18" charset="0"/>
                <a:cs typeface="Times New Roman" pitchFamily="18" charset="0"/>
              </a:rPr>
              <a:t>appliances, </a:t>
            </a:r>
            <a:r>
              <a:rPr sz="2800" dirty="0">
                <a:latin typeface="Times New Roman" pitchFamily="18" charset="0"/>
                <a:cs typeface="Times New Roman" pitchFamily="18" charset="0"/>
              </a:rPr>
              <a:t>and </a:t>
            </a:r>
            <a:r>
              <a:rPr sz="2800" spc="-10" dirty="0">
                <a:latin typeface="Times New Roman" pitchFamily="18" charset="0"/>
                <a:cs typeface="Times New Roman" pitchFamily="18" charset="0"/>
              </a:rPr>
              <a:t>furniture experience </a:t>
            </a:r>
            <a:r>
              <a:rPr sz="2800" spc="-20" dirty="0">
                <a:latin typeface="Times New Roman" pitchFamily="18" charset="0"/>
                <a:cs typeface="Times New Roman" pitchFamily="18" charset="0"/>
              </a:rPr>
              <a:t>better </a:t>
            </a:r>
            <a:r>
              <a:rPr sz="2800" spc="-10" dirty="0">
                <a:latin typeface="Times New Roman" pitchFamily="18" charset="0"/>
                <a:cs typeface="Times New Roman" pitchFamily="18" charset="0"/>
              </a:rPr>
              <a:t>financial  </a:t>
            </a:r>
            <a:r>
              <a:rPr sz="2800" spc="-15" dirty="0">
                <a:latin typeface="Times New Roman" pitchFamily="18" charset="0"/>
                <a:cs typeface="Times New Roman" pitchFamily="18" charset="0"/>
              </a:rPr>
              <a:t>performance </a:t>
            </a:r>
            <a:r>
              <a:rPr sz="2800" dirty="0">
                <a:latin typeface="Times New Roman" pitchFamily="18" charset="0"/>
                <a:cs typeface="Times New Roman" pitchFamily="18" charset="0"/>
              </a:rPr>
              <a:t>than </a:t>
            </a:r>
            <a:r>
              <a:rPr sz="2800" spc="-10" dirty="0">
                <a:latin typeface="Times New Roman" pitchFamily="18" charset="0"/>
                <a:cs typeface="Times New Roman" pitchFamily="18" charset="0"/>
              </a:rPr>
              <a:t>FMCG </a:t>
            </a:r>
            <a:r>
              <a:rPr sz="2800" dirty="0">
                <a:latin typeface="Times New Roman" pitchFamily="18" charset="0"/>
                <a:cs typeface="Times New Roman" pitchFamily="18" charset="0"/>
              </a:rPr>
              <a:t>and </a:t>
            </a:r>
            <a:r>
              <a:rPr sz="2800" spc="-10" dirty="0">
                <a:latin typeface="Times New Roman" pitchFamily="18" charset="0"/>
                <a:cs typeface="Times New Roman" pitchFamily="18" charset="0"/>
              </a:rPr>
              <a:t>apparel</a:t>
            </a:r>
            <a:r>
              <a:rPr sz="2800" dirty="0">
                <a:latin typeface="Times New Roman" pitchFamily="18" charset="0"/>
                <a:cs typeface="Times New Roman" pitchFamily="18" charset="0"/>
              </a:rPr>
              <a:t> </a:t>
            </a:r>
            <a:r>
              <a:rPr sz="2800" spc="-20" dirty="0">
                <a:latin typeface="Times New Roman" pitchFamily="18" charset="0"/>
                <a:cs typeface="Times New Roman" pitchFamily="18" charset="0"/>
              </a:rPr>
              <a:t>retailers.</a:t>
            </a:r>
            <a:endParaRPr sz="2800" dirty="0">
              <a:latin typeface="Times New Roman" pitchFamily="18" charset="0"/>
              <a:cs typeface="Times New Roman" pitchFamily="18" charset="0"/>
            </a:endParaRPr>
          </a:p>
          <a:p>
            <a:pPr marL="326390" indent="-314325" algn="just">
              <a:lnSpc>
                <a:spcPct val="100000"/>
              </a:lnSpc>
              <a:spcBef>
                <a:spcPts val="590"/>
              </a:spcBef>
              <a:buFont typeface="Arial"/>
              <a:buChar char="•"/>
              <a:tabLst>
                <a:tab pos="327025" algn="l"/>
              </a:tabLst>
            </a:pPr>
            <a:r>
              <a:rPr sz="2800" spc="-5" dirty="0">
                <a:latin typeface="Times New Roman" pitchFamily="18" charset="0"/>
                <a:cs typeface="Times New Roman" pitchFamily="18" charset="0"/>
              </a:rPr>
              <a:t>The </a:t>
            </a:r>
            <a:r>
              <a:rPr sz="2800" spc="-15" dirty="0">
                <a:latin typeface="Times New Roman" pitchFamily="18" charset="0"/>
                <a:cs typeface="Times New Roman" pitchFamily="18" charset="0"/>
              </a:rPr>
              <a:t>nature </a:t>
            </a:r>
            <a:r>
              <a:rPr sz="2800" dirty="0">
                <a:latin typeface="Times New Roman" pitchFamily="18" charset="0"/>
                <a:cs typeface="Times New Roman" pitchFamily="18" charset="0"/>
              </a:rPr>
              <a:t>of </a:t>
            </a:r>
            <a:r>
              <a:rPr sz="2800" spc="-15" dirty="0">
                <a:latin typeface="Times New Roman" pitchFamily="18" charset="0"/>
                <a:cs typeface="Times New Roman" pitchFamily="18" charset="0"/>
              </a:rPr>
              <a:t>retailing </a:t>
            </a:r>
            <a:r>
              <a:rPr sz="2800" dirty="0">
                <a:latin typeface="Times New Roman" pitchFamily="18" charset="0"/>
                <a:cs typeface="Times New Roman" pitchFamily="18" charset="0"/>
              </a:rPr>
              <a:t>and </a:t>
            </a:r>
            <a:r>
              <a:rPr sz="2800" spc="-10" dirty="0">
                <a:latin typeface="Times New Roman" pitchFamily="18" charset="0"/>
                <a:cs typeface="Times New Roman" pitchFamily="18" charset="0"/>
              </a:rPr>
              <a:t>distribution </a:t>
            </a:r>
            <a:r>
              <a:rPr sz="2800" spc="-5" dirty="0">
                <a:latin typeface="Times New Roman" pitchFamily="18" charset="0"/>
                <a:cs typeface="Times New Roman" pitchFamily="18" charset="0"/>
              </a:rPr>
              <a:t>channels </a:t>
            </a:r>
            <a:r>
              <a:rPr sz="2800" spc="-15" dirty="0">
                <a:latin typeface="Times New Roman" pitchFamily="18" charset="0"/>
                <a:cs typeface="Times New Roman" pitchFamily="18" charset="0"/>
              </a:rPr>
              <a:t>around </a:t>
            </a:r>
            <a:r>
              <a:rPr sz="2800" dirty="0">
                <a:latin typeface="Times New Roman" pitchFamily="18" charset="0"/>
                <a:cs typeface="Times New Roman" pitchFamily="18" charset="0"/>
              </a:rPr>
              <a:t>the </a:t>
            </a:r>
            <a:r>
              <a:rPr sz="2800" spc="-10" dirty="0">
                <a:latin typeface="Times New Roman" pitchFamily="18" charset="0"/>
                <a:cs typeface="Times New Roman" pitchFamily="18" charset="0"/>
              </a:rPr>
              <a:t>world</a:t>
            </a:r>
            <a:r>
              <a:rPr sz="2800" spc="60" dirty="0">
                <a:latin typeface="Times New Roman" pitchFamily="18" charset="0"/>
                <a:cs typeface="Times New Roman" pitchFamily="18" charset="0"/>
              </a:rPr>
              <a:t> </a:t>
            </a:r>
            <a:r>
              <a:rPr sz="2800" spc="-25" dirty="0">
                <a:latin typeface="Times New Roman" pitchFamily="18" charset="0"/>
                <a:cs typeface="Times New Roman" pitchFamily="18" charset="0"/>
              </a:rPr>
              <a:t>differs.</a:t>
            </a:r>
            <a:endParaRPr sz="2800" dirty="0">
              <a:latin typeface="Times New Roman" pitchFamily="18" charset="0"/>
              <a:cs typeface="Times New Roman" pitchFamily="18" charset="0"/>
            </a:endParaRPr>
          </a:p>
        </p:txBody>
      </p:sp>
      <p:sp>
        <p:nvSpPr>
          <p:cNvPr id="3" name="object 3"/>
          <p:cNvSpPr txBox="1">
            <a:spLocks/>
          </p:cNvSpPr>
          <p:nvPr/>
        </p:nvSpPr>
        <p:spPr>
          <a:xfrm>
            <a:off x="184309" y="68708"/>
            <a:ext cx="5683091" cy="443711"/>
          </a:xfrm>
          <a:prstGeom prst="rect">
            <a:avLst/>
          </a:prstGeom>
        </p:spPr>
        <p:txBody>
          <a:bodyPr vert="horz" wrap="square" lIns="0" tIns="12700" rIns="0" bIns="0" rtlCol="0">
            <a:spAutoFit/>
          </a:bodyPr>
          <a:lstStyle>
            <a:lvl1pPr>
              <a:defRPr>
                <a:latin typeface="+mj-lt"/>
                <a:ea typeface="+mj-ea"/>
                <a:cs typeface="+mj-cs"/>
              </a:defRPr>
            </a:lvl1pPr>
          </a:lstStyle>
          <a:p>
            <a:pPr marL="12700">
              <a:spcBef>
                <a:spcPts val="100"/>
              </a:spcBef>
            </a:pPr>
            <a:r>
              <a:rPr lang="en-IN" sz="2800" b="1">
                <a:solidFill>
                  <a:schemeClr val="bg1"/>
                </a:solidFill>
                <a:latin typeface="Times New Roman" pitchFamily="18" charset="0"/>
                <a:cs typeface="Times New Roman" pitchFamily="18" charset="0"/>
              </a:rPr>
              <a:t>Global</a:t>
            </a:r>
            <a:r>
              <a:rPr lang="en-IN" sz="2800" b="1" spc="-110">
                <a:solidFill>
                  <a:schemeClr val="bg1"/>
                </a:solidFill>
                <a:latin typeface="Times New Roman" pitchFamily="18" charset="0"/>
                <a:cs typeface="Times New Roman" pitchFamily="18" charset="0"/>
              </a:rPr>
              <a:t> </a:t>
            </a:r>
            <a:r>
              <a:rPr lang="en-IN" sz="2800" b="1">
                <a:solidFill>
                  <a:schemeClr val="bg1"/>
                </a:solidFill>
                <a:latin typeface="Times New Roman" pitchFamily="18" charset="0"/>
                <a:cs typeface="Times New Roman" pitchFamily="18" charset="0"/>
              </a:rPr>
              <a:t>Retailers</a:t>
            </a:r>
            <a:endParaRPr lang="en-IN" sz="2800" b="1" dirty="0">
              <a:solidFill>
                <a:schemeClr val="bg1"/>
              </a:solidFill>
              <a:latin typeface="Times New Roman" pitchFamily="18" charset="0"/>
              <a:cs typeface="Times New Roman" pitchFamily="18" charset="0"/>
            </a:endParaRP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FC38ADC5-4870-4F4C-BF3F-C1C3ECD0BAC0}"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65</a:t>
            </a:fld>
            <a:endParaRPr lang="en-IN"/>
          </a:p>
        </p:txBody>
      </p:sp>
    </p:spTree>
    <p:extLst>
      <p:ext uri="{BB962C8B-B14F-4D97-AF65-F5344CB8AC3E}">
        <p14:creationId xmlns:p14="http://schemas.microsoft.com/office/powerpoint/2010/main" val="38436937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9054" y="58039"/>
            <a:ext cx="3217546" cy="443711"/>
          </a:xfrm>
          <a:prstGeom prst="rect">
            <a:avLst/>
          </a:prstGeom>
        </p:spPr>
        <p:txBody>
          <a:bodyPr vert="horz" wrap="square" lIns="0" tIns="12700" rIns="0" bIns="0" rtlCol="0">
            <a:spAutoFit/>
          </a:bodyPr>
          <a:lstStyle/>
          <a:p>
            <a:pPr marL="12700">
              <a:lnSpc>
                <a:spcPct val="100000"/>
              </a:lnSpc>
              <a:spcBef>
                <a:spcPts val="100"/>
              </a:spcBef>
            </a:pPr>
            <a:r>
              <a:rPr dirty="0"/>
              <a:t>Global</a:t>
            </a:r>
            <a:r>
              <a:rPr spc="-110" dirty="0"/>
              <a:t> </a:t>
            </a:r>
            <a:r>
              <a:rPr dirty="0"/>
              <a:t>Retailers</a:t>
            </a:r>
          </a:p>
        </p:txBody>
      </p:sp>
      <p:sp>
        <p:nvSpPr>
          <p:cNvPr id="3" name="object 3"/>
          <p:cNvSpPr txBox="1"/>
          <p:nvPr/>
        </p:nvSpPr>
        <p:spPr>
          <a:xfrm>
            <a:off x="59055" y="1019365"/>
            <a:ext cx="3988594" cy="5305235"/>
          </a:xfrm>
          <a:prstGeom prst="rect">
            <a:avLst/>
          </a:prstGeom>
        </p:spPr>
        <p:txBody>
          <a:bodyPr vert="horz" wrap="square" lIns="0" tIns="98425" rIns="0" bIns="0" rtlCol="0">
            <a:spAutoFit/>
          </a:bodyPr>
          <a:lstStyle/>
          <a:p>
            <a:pPr marL="241300" indent="-228600">
              <a:lnSpc>
                <a:spcPct val="100000"/>
              </a:lnSpc>
              <a:spcBef>
                <a:spcPts val="775"/>
              </a:spcBef>
              <a:buFont typeface="Arial"/>
              <a:buChar char="•"/>
              <a:tabLst>
                <a:tab pos="241300" algn="l"/>
              </a:tabLst>
            </a:pPr>
            <a:r>
              <a:rPr sz="2400" spc="-15" dirty="0">
                <a:latin typeface="Times New Roman" pitchFamily="18" charset="0"/>
                <a:cs typeface="Times New Roman" pitchFamily="18" charset="0"/>
              </a:rPr>
              <a:t>Retailing </a:t>
            </a:r>
            <a:r>
              <a:rPr sz="2400" spc="-10" dirty="0">
                <a:latin typeface="Times New Roman" pitchFamily="18" charset="0"/>
                <a:cs typeface="Times New Roman" pitchFamily="18" charset="0"/>
              </a:rPr>
              <a:t>is </a:t>
            </a:r>
            <a:r>
              <a:rPr sz="2400" spc="-5" dirty="0">
                <a:latin typeface="Times New Roman" pitchFamily="18" charset="0"/>
                <a:cs typeface="Times New Roman" pitchFamily="18" charset="0"/>
              </a:rPr>
              <a:t>a global</a:t>
            </a:r>
            <a:r>
              <a:rPr sz="2400" spc="-30" dirty="0">
                <a:latin typeface="Times New Roman" pitchFamily="18" charset="0"/>
                <a:cs typeface="Times New Roman" pitchFamily="18" charset="0"/>
              </a:rPr>
              <a:t> industry.</a:t>
            </a:r>
            <a:endParaRPr sz="2400" dirty="0">
              <a:latin typeface="Times New Roman" pitchFamily="18" charset="0"/>
              <a:cs typeface="Times New Roman" pitchFamily="18" charset="0"/>
            </a:endParaRPr>
          </a:p>
          <a:p>
            <a:pPr marL="241300" marR="5080" indent="-241300">
              <a:lnSpc>
                <a:spcPct val="119600"/>
              </a:lnSpc>
              <a:spcBef>
                <a:spcPts val="15"/>
              </a:spcBef>
              <a:buFont typeface="Arial"/>
              <a:buChar char="•"/>
              <a:tabLst>
                <a:tab pos="241300" algn="l"/>
              </a:tabLst>
            </a:pPr>
            <a:r>
              <a:rPr sz="2400" spc="-20" dirty="0">
                <a:latin typeface="Times New Roman" pitchFamily="18" charset="0"/>
                <a:cs typeface="Times New Roman" pitchFamily="18" charset="0"/>
              </a:rPr>
              <a:t>Many retailers are </a:t>
            </a:r>
            <a:r>
              <a:rPr sz="2400" spc="-15" dirty="0">
                <a:latin typeface="Times New Roman" pitchFamily="18" charset="0"/>
                <a:cs typeface="Times New Roman" pitchFamily="18" charset="0"/>
              </a:rPr>
              <a:t>pursuing growth  by expanding </a:t>
            </a:r>
            <a:r>
              <a:rPr sz="2400" spc="-5" dirty="0">
                <a:latin typeface="Times New Roman" pitchFamily="18" charset="0"/>
                <a:cs typeface="Times New Roman" pitchFamily="18" charset="0"/>
              </a:rPr>
              <a:t>their </a:t>
            </a:r>
            <a:r>
              <a:rPr sz="2400" spc="-15" dirty="0">
                <a:latin typeface="Times New Roman" pitchFamily="18" charset="0"/>
                <a:cs typeface="Times New Roman" pitchFamily="18" charset="0"/>
              </a:rPr>
              <a:t>operations </a:t>
            </a:r>
            <a:r>
              <a:rPr sz="2400" spc="-30" dirty="0">
                <a:latin typeface="Times New Roman" pitchFamily="18" charset="0"/>
                <a:cs typeface="Times New Roman" pitchFamily="18" charset="0"/>
              </a:rPr>
              <a:t>to  </a:t>
            </a:r>
            <a:r>
              <a:rPr sz="2400" spc="-10" dirty="0">
                <a:latin typeface="Times New Roman" pitchFamily="18" charset="0"/>
                <a:cs typeface="Times New Roman" pitchFamily="18" charset="0"/>
              </a:rPr>
              <a:t>other</a:t>
            </a:r>
            <a:r>
              <a:rPr sz="2400" spc="10" dirty="0">
                <a:latin typeface="Times New Roman" pitchFamily="18" charset="0"/>
                <a:cs typeface="Times New Roman" pitchFamily="18" charset="0"/>
              </a:rPr>
              <a:t> </a:t>
            </a:r>
            <a:r>
              <a:rPr sz="2400" spc="-10" dirty="0">
                <a:latin typeface="Times New Roman" pitchFamily="18" charset="0"/>
                <a:cs typeface="Times New Roman" pitchFamily="18" charset="0"/>
              </a:rPr>
              <a:t>countries.</a:t>
            </a:r>
            <a:endParaRPr sz="2400" dirty="0">
              <a:latin typeface="Times New Roman" pitchFamily="18" charset="0"/>
              <a:cs typeface="Times New Roman" pitchFamily="18" charset="0"/>
            </a:endParaRPr>
          </a:p>
          <a:p>
            <a:pPr marL="241300" marR="230504" indent="-241300">
              <a:lnSpc>
                <a:spcPct val="119800"/>
              </a:lnSpc>
              <a:spcBef>
                <a:spcPts val="5"/>
              </a:spcBef>
              <a:buFont typeface="Arial"/>
              <a:buChar char="•"/>
              <a:tabLst>
                <a:tab pos="241300" algn="l"/>
              </a:tabLst>
            </a:pPr>
            <a:r>
              <a:rPr sz="2400" spc="-20" dirty="0">
                <a:latin typeface="Times New Roman" pitchFamily="18" charset="0"/>
                <a:cs typeface="Times New Roman" pitchFamily="18" charset="0"/>
              </a:rPr>
              <a:t>List </a:t>
            </a:r>
            <a:r>
              <a:rPr sz="2400" spc="-5" dirty="0">
                <a:latin typeface="Times New Roman" pitchFamily="18" charset="0"/>
                <a:cs typeface="Times New Roman" pitchFamily="18" charset="0"/>
              </a:rPr>
              <a:t>of 20 </a:t>
            </a:r>
            <a:r>
              <a:rPr sz="2400" spc="-20" dirty="0">
                <a:latin typeface="Times New Roman" pitchFamily="18" charset="0"/>
                <a:cs typeface="Times New Roman" pitchFamily="18" charset="0"/>
              </a:rPr>
              <a:t>largest retailers </a:t>
            </a:r>
            <a:r>
              <a:rPr sz="2400" spc="-10" dirty="0">
                <a:latin typeface="Times New Roman" pitchFamily="18" charset="0"/>
                <a:cs typeface="Times New Roman" pitchFamily="18" charset="0"/>
              </a:rPr>
              <a:t>in </a:t>
            </a:r>
            <a:r>
              <a:rPr sz="2400" spc="-5" dirty="0">
                <a:latin typeface="Times New Roman" pitchFamily="18" charset="0"/>
                <a:cs typeface="Times New Roman" pitchFamily="18" charset="0"/>
              </a:rPr>
              <a:t>the  </a:t>
            </a:r>
            <a:r>
              <a:rPr sz="2400" spc="-10" dirty="0">
                <a:latin typeface="Times New Roman" pitchFamily="18" charset="0"/>
                <a:cs typeface="Times New Roman" pitchFamily="18" charset="0"/>
              </a:rPr>
              <a:t>world. </a:t>
            </a:r>
            <a:r>
              <a:rPr sz="2400" spc="-20" dirty="0">
                <a:latin typeface="Times New Roman" pitchFamily="18" charset="0"/>
                <a:cs typeface="Times New Roman" pitchFamily="18" charset="0"/>
              </a:rPr>
              <a:t>Walmart </a:t>
            </a:r>
            <a:r>
              <a:rPr sz="2400" spc="-10" dirty="0">
                <a:latin typeface="Times New Roman" pitchFamily="18" charset="0"/>
                <a:cs typeface="Times New Roman" pitchFamily="18" charset="0"/>
              </a:rPr>
              <a:t>remains </a:t>
            </a:r>
            <a:r>
              <a:rPr sz="2400" spc="-5" dirty="0">
                <a:latin typeface="Times New Roman" pitchFamily="18" charset="0"/>
                <a:cs typeface="Times New Roman" pitchFamily="18" charset="0"/>
              </a:rPr>
              <a:t>the  </a:t>
            </a:r>
            <a:r>
              <a:rPr sz="2400" spc="-10" dirty="0">
                <a:latin typeface="Times New Roman" pitchFamily="18" charset="0"/>
                <a:cs typeface="Times New Roman" pitchFamily="18" charset="0"/>
              </a:rPr>
              <a:t>undisputed </a:t>
            </a:r>
            <a:r>
              <a:rPr sz="2400" spc="-5" dirty="0">
                <a:latin typeface="Times New Roman" pitchFamily="18" charset="0"/>
                <a:cs typeface="Times New Roman" pitchFamily="18" charset="0"/>
              </a:rPr>
              <a:t>leader </a:t>
            </a:r>
            <a:r>
              <a:rPr sz="2400" spc="-10" dirty="0">
                <a:latin typeface="Times New Roman" pitchFamily="18" charset="0"/>
                <a:cs typeface="Times New Roman" pitchFamily="18" charset="0"/>
              </a:rPr>
              <a:t>in the </a:t>
            </a:r>
            <a:r>
              <a:rPr sz="2400" spc="-20" dirty="0">
                <a:latin typeface="Times New Roman" pitchFamily="18" charset="0"/>
                <a:cs typeface="Times New Roman" pitchFamily="18" charset="0"/>
              </a:rPr>
              <a:t>retail  </a:t>
            </a:r>
            <a:r>
              <a:rPr sz="2400" spc="-35" dirty="0">
                <a:latin typeface="Times New Roman" pitchFamily="18" charset="0"/>
                <a:cs typeface="Times New Roman" pitchFamily="18" charset="0"/>
              </a:rPr>
              <a:t>industry, </a:t>
            </a:r>
            <a:r>
              <a:rPr sz="2400" spc="-5" dirty="0">
                <a:latin typeface="Times New Roman" pitchFamily="18" charset="0"/>
                <a:cs typeface="Times New Roman" pitchFamily="18" charset="0"/>
              </a:rPr>
              <a:t>with </a:t>
            </a:r>
            <a:r>
              <a:rPr sz="2400" spc="-10" dirty="0">
                <a:latin typeface="Times New Roman" pitchFamily="18" charset="0"/>
                <a:cs typeface="Times New Roman" pitchFamily="18" charset="0"/>
              </a:rPr>
              <a:t>sales that </a:t>
            </a:r>
            <a:r>
              <a:rPr sz="2400" spc="-20" dirty="0">
                <a:latin typeface="Times New Roman" pitchFamily="18" charset="0"/>
                <a:cs typeface="Times New Roman" pitchFamily="18" charset="0"/>
              </a:rPr>
              <a:t>are </a:t>
            </a:r>
            <a:r>
              <a:rPr sz="2400" spc="-15" dirty="0">
                <a:latin typeface="Times New Roman" pitchFamily="18" charset="0"/>
                <a:cs typeface="Times New Roman" pitchFamily="18" charset="0"/>
              </a:rPr>
              <a:t>more  </a:t>
            </a:r>
            <a:r>
              <a:rPr sz="2400" spc="-5" dirty="0">
                <a:latin typeface="Times New Roman" pitchFamily="18" charset="0"/>
                <a:cs typeface="Times New Roman" pitchFamily="18" charset="0"/>
              </a:rPr>
              <a:t>than </a:t>
            </a:r>
            <a:r>
              <a:rPr sz="2400" spc="-15" dirty="0">
                <a:latin typeface="Times New Roman" pitchFamily="18" charset="0"/>
                <a:cs typeface="Times New Roman" pitchFamily="18" charset="0"/>
              </a:rPr>
              <a:t>three </a:t>
            </a:r>
            <a:r>
              <a:rPr sz="2400" spc="-5" dirty="0">
                <a:latin typeface="Times New Roman" pitchFamily="18" charset="0"/>
                <a:cs typeface="Times New Roman" pitchFamily="18" charset="0"/>
              </a:rPr>
              <a:t>times </a:t>
            </a:r>
            <a:r>
              <a:rPr sz="2400" spc="-15" dirty="0">
                <a:latin typeface="Times New Roman" pitchFamily="18" charset="0"/>
                <a:cs typeface="Times New Roman" pitchFamily="18" charset="0"/>
              </a:rPr>
              <a:t>greater </a:t>
            </a:r>
            <a:r>
              <a:rPr sz="2400" spc="-5" dirty="0">
                <a:latin typeface="Times New Roman" pitchFamily="18" charset="0"/>
                <a:cs typeface="Times New Roman" pitchFamily="18" charset="0"/>
              </a:rPr>
              <a:t>than  those of </a:t>
            </a:r>
            <a:r>
              <a:rPr sz="2400" spc="-45" dirty="0">
                <a:latin typeface="Times New Roman" pitchFamily="18" charset="0"/>
                <a:cs typeface="Times New Roman" pitchFamily="18" charset="0"/>
              </a:rPr>
              <a:t>Carrefour, </a:t>
            </a:r>
            <a:r>
              <a:rPr sz="2400" spc="-5" dirty="0">
                <a:latin typeface="Times New Roman" pitchFamily="18" charset="0"/>
                <a:cs typeface="Times New Roman" pitchFamily="18" charset="0"/>
              </a:rPr>
              <a:t>the </a:t>
            </a:r>
            <a:r>
              <a:rPr sz="2400" spc="-10" dirty="0">
                <a:latin typeface="Times New Roman" pitchFamily="18" charset="0"/>
                <a:cs typeface="Times New Roman" pitchFamily="18" charset="0"/>
              </a:rPr>
              <a:t>second </a:t>
            </a:r>
            <a:r>
              <a:rPr sz="2400" spc="-5" dirty="0">
                <a:latin typeface="Times New Roman" pitchFamily="18" charset="0"/>
                <a:cs typeface="Times New Roman" pitchFamily="18" charset="0"/>
              </a:rPr>
              <a:t>-  </a:t>
            </a:r>
            <a:r>
              <a:rPr sz="2400" spc="-20" dirty="0">
                <a:latin typeface="Times New Roman" pitchFamily="18" charset="0"/>
                <a:cs typeface="Times New Roman" pitchFamily="18" charset="0"/>
              </a:rPr>
              <a:t>largest</a:t>
            </a:r>
            <a:r>
              <a:rPr sz="2400" spc="-10" dirty="0">
                <a:latin typeface="Times New Roman" pitchFamily="18" charset="0"/>
                <a:cs typeface="Times New Roman" pitchFamily="18" charset="0"/>
              </a:rPr>
              <a:t> </a:t>
            </a:r>
            <a:r>
              <a:rPr sz="2400" spc="-45" dirty="0">
                <a:latin typeface="Times New Roman" pitchFamily="18" charset="0"/>
                <a:cs typeface="Times New Roman" pitchFamily="18" charset="0"/>
              </a:rPr>
              <a:t>retailer.</a:t>
            </a:r>
            <a:endParaRPr sz="2400" dirty="0">
              <a:latin typeface="Times New Roman" pitchFamily="18" charset="0"/>
              <a:cs typeface="Times New Roman" pitchFamily="18" charset="0"/>
            </a:endParaRPr>
          </a:p>
        </p:txBody>
      </p:sp>
      <p:sp>
        <p:nvSpPr>
          <p:cNvPr id="4" name="object 4"/>
          <p:cNvSpPr/>
          <p:nvPr/>
        </p:nvSpPr>
        <p:spPr>
          <a:xfrm>
            <a:off x="4093083" y="0"/>
            <a:ext cx="5050917" cy="6755890"/>
          </a:xfrm>
          <a:prstGeom prst="rect">
            <a:avLst/>
          </a:prstGeom>
          <a:blipFill>
            <a:blip r:embed="rId2" cstate="print"/>
            <a:stretch>
              <a:fillRect/>
            </a:stretch>
          </a:blipFill>
        </p:spPr>
        <p:txBody>
          <a:bodyPr wrap="square" lIns="0" tIns="0" rIns="0" bIns="0" rtlCol="0"/>
          <a:lstStyle/>
          <a:p>
            <a:endParaRPr/>
          </a:p>
        </p:txBody>
      </p:sp>
      <p:sp>
        <p:nvSpPr>
          <p:cNvPr id="5" name="Footer Placeholder 4"/>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6" name="Date Placeholder 5"/>
          <p:cNvSpPr>
            <a:spLocks noGrp="1"/>
          </p:cNvSpPr>
          <p:nvPr>
            <p:ph type="dt" sz="half" idx="6"/>
          </p:nvPr>
        </p:nvSpPr>
        <p:spPr/>
        <p:txBody>
          <a:bodyPr/>
          <a:lstStyle/>
          <a:p>
            <a:pPr marL="12700">
              <a:lnSpc>
                <a:spcPts val="1810"/>
              </a:lnSpc>
            </a:pPr>
            <a:fld id="{B08E71E9-B91D-4E41-AF0F-9AFEE755E2BC}" type="datetime1">
              <a:rPr lang="en-US" smtClean="0"/>
              <a:t>11/15/2021</a:t>
            </a:fld>
            <a:endParaRPr lang="en-US" dirty="0"/>
          </a:p>
        </p:txBody>
      </p:sp>
      <p:sp>
        <p:nvSpPr>
          <p:cNvPr id="7" name="Slide Number Placeholder 6"/>
          <p:cNvSpPr>
            <a:spLocks noGrp="1"/>
          </p:cNvSpPr>
          <p:nvPr>
            <p:ph type="sldNum" sz="quarter" idx="7"/>
          </p:nvPr>
        </p:nvSpPr>
        <p:spPr/>
        <p:txBody>
          <a:bodyPr/>
          <a:lstStyle/>
          <a:p>
            <a:fld id="{B6F15528-21DE-4FAA-801E-634DDDAF4B2B}" type="slidenum">
              <a:rPr lang="en-IN" smtClean="0"/>
              <a:t>66</a:t>
            </a:fld>
            <a:endParaRPr lang="en-IN"/>
          </a:p>
        </p:txBody>
      </p:sp>
    </p:spTree>
    <p:extLst>
      <p:ext uri="{BB962C8B-B14F-4D97-AF65-F5344CB8AC3E}">
        <p14:creationId xmlns:p14="http://schemas.microsoft.com/office/powerpoint/2010/main" val="11493296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861774"/>
          </a:xfrm>
        </p:spPr>
        <p:txBody>
          <a:bodyPr/>
          <a:lstStyle/>
          <a:p>
            <a:r>
              <a:rPr lang="en-IN" dirty="0"/>
              <a:t>Positive Impact of Globalisation on Retail</a:t>
            </a:r>
          </a:p>
        </p:txBody>
      </p:sp>
      <p:sp>
        <p:nvSpPr>
          <p:cNvPr id="3" name="Text Placeholder 2"/>
          <p:cNvSpPr>
            <a:spLocks noGrp="1"/>
          </p:cNvSpPr>
          <p:nvPr>
            <p:ph type="body" idx="1"/>
          </p:nvPr>
        </p:nvSpPr>
        <p:spPr>
          <a:xfrm>
            <a:off x="422249" y="1292860"/>
            <a:ext cx="8306434" cy="3589894"/>
          </a:xfrm>
        </p:spPr>
        <p:txBody>
          <a:bodyPr/>
          <a:lstStyle/>
          <a:p>
            <a:pPr marL="342900" indent="-342900">
              <a:lnSpc>
                <a:spcPct val="200000"/>
              </a:lnSpc>
              <a:buFont typeface="Arial" pitchFamily="34" charset="0"/>
              <a:buChar char="•"/>
            </a:pPr>
            <a:r>
              <a:rPr lang="en-IN" sz="2400" dirty="0"/>
              <a:t>Corporates take benefits of the Host country</a:t>
            </a:r>
          </a:p>
          <a:p>
            <a:pPr marL="342900" indent="-342900">
              <a:lnSpc>
                <a:spcPct val="200000"/>
              </a:lnSpc>
              <a:buFont typeface="Arial" pitchFamily="34" charset="0"/>
              <a:buChar char="•"/>
            </a:pPr>
            <a:r>
              <a:rPr lang="en-IN" sz="2400" dirty="0"/>
              <a:t>Free Trade</a:t>
            </a:r>
          </a:p>
          <a:p>
            <a:pPr marL="342900" indent="-342900">
              <a:lnSpc>
                <a:spcPct val="200000"/>
              </a:lnSpc>
              <a:buFont typeface="Arial" pitchFamily="34" charset="0"/>
              <a:buChar char="•"/>
            </a:pPr>
            <a:r>
              <a:rPr lang="en-IN" sz="2400" dirty="0"/>
              <a:t>Helps developing country – increasing liquidity</a:t>
            </a:r>
          </a:p>
          <a:p>
            <a:pPr marL="342900" indent="-342900">
              <a:lnSpc>
                <a:spcPct val="200000"/>
              </a:lnSpc>
              <a:buFont typeface="Arial" pitchFamily="34" charset="0"/>
              <a:buChar char="•"/>
            </a:pPr>
            <a:r>
              <a:rPr lang="en-IN" sz="2400" dirty="0"/>
              <a:t>Business across borders</a:t>
            </a:r>
          </a:p>
          <a:p>
            <a:pPr marL="342900" indent="-342900">
              <a:lnSpc>
                <a:spcPct val="200000"/>
              </a:lnSpc>
              <a:buFont typeface="Arial" pitchFamily="34" charset="0"/>
              <a:buChar char="•"/>
            </a:pPr>
            <a:r>
              <a:rPr lang="en-IN" sz="2400" dirty="0"/>
              <a:t>Nation’s prosperity</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1AAD85F5-8961-4E9C-A458-B96F64305382}"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67</a:t>
            </a:fld>
            <a:endParaRPr lang="en-IN"/>
          </a:p>
        </p:txBody>
      </p:sp>
    </p:spTree>
    <p:extLst>
      <p:ext uri="{BB962C8B-B14F-4D97-AF65-F5344CB8AC3E}">
        <p14:creationId xmlns:p14="http://schemas.microsoft.com/office/powerpoint/2010/main" val="3069085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861774"/>
          </a:xfrm>
        </p:spPr>
        <p:txBody>
          <a:bodyPr/>
          <a:lstStyle/>
          <a:p>
            <a:r>
              <a:rPr lang="en-IN" dirty="0"/>
              <a:t>Negative Impact of Globalisation on Retail</a:t>
            </a:r>
          </a:p>
        </p:txBody>
      </p:sp>
      <p:sp>
        <p:nvSpPr>
          <p:cNvPr id="3" name="Text Placeholder 2"/>
          <p:cNvSpPr>
            <a:spLocks noGrp="1"/>
          </p:cNvSpPr>
          <p:nvPr>
            <p:ph type="body" idx="1"/>
          </p:nvPr>
        </p:nvSpPr>
        <p:spPr>
          <a:xfrm>
            <a:off x="422249" y="1292860"/>
            <a:ext cx="8306434" cy="4431983"/>
          </a:xfrm>
        </p:spPr>
        <p:txBody>
          <a:bodyPr/>
          <a:lstStyle/>
          <a:p>
            <a:pPr marL="342900" indent="-342900">
              <a:lnSpc>
                <a:spcPct val="200000"/>
              </a:lnSpc>
              <a:buFont typeface="Arial" pitchFamily="34" charset="0"/>
              <a:buChar char="•"/>
            </a:pPr>
            <a:r>
              <a:rPr lang="en-IN" sz="2400" dirty="0"/>
              <a:t>Local Brands suffer and cannot survive competition</a:t>
            </a:r>
          </a:p>
          <a:p>
            <a:pPr marL="342900" indent="-342900">
              <a:lnSpc>
                <a:spcPct val="200000"/>
              </a:lnSpc>
              <a:buFont typeface="Arial" pitchFamily="34" charset="0"/>
              <a:buChar char="•"/>
            </a:pPr>
            <a:r>
              <a:rPr lang="en-IN" sz="2400" dirty="0"/>
              <a:t>Increasing Imports by global players</a:t>
            </a:r>
          </a:p>
          <a:p>
            <a:pPr marL="342900" indent="-342900">
              <a:lnSpc>
                <a:spcPct val="200000"/>
              </a:lnSpc>
              <a:buFont typeface="Arial" pitchFamily="34" charset="0"/>
              <a:buChar char="•"/>
            </a:pPr>
            <a:r>
              <a:rPr lang="en-IN" sz="2400" dirty="0"/>
              <a:t>Global Retailers usually charge lower prices compared to Host country</a:t>
            </a:r>
          </a:p>
          <a:p>
            <a:pPr marL="342900" indent="-342900">
              <a:lnSpc>
                <a:spcPct val="200000"/>
              </a:lnSpc>
              <a:buFont typeface="Arial" pitchFamily="34" charset="0"/>
              <a:buChar char="•"/>
            </a:pPr>
            <a:r>
              <a:rPr lang="en-IN" sz="2400" dirty="0"/>
              <a:t>International funds are at lower interest rates </a:t>
            </a:r>
          </a:p>
          <a:p>
            <a:pPr marL="342900" indent="-342900">
              <a:lnSpc>
                <a:spcPct val="200000"/>
              </a:lnSpc>
              <a:buFont typeface="Arial" pitchFamily="34" charset="0"/>
              <a:buChar char="•"/>
            </a:pPr>
            <a:endParaRPr lang="en-IN" sz="2400" dirty="0"/>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211D85A4-9A2E-46E7-AF76-53D230CE0F19}"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68</a:t>
            </a:fld>
            <a:endParaRPr lang="en-IN"/>
          </a:p>
        </p:txBody>
      </p:sp>
    </p:spTree>
    <p:extLst>
      <p:ext uri="{BB962C8B-B14F-4D97-AF65-F5344CB8AC3E}">
        <p14:creationId xmlns:p14="http://schemas.microsoft.com/office/powerpoint/2010/main" val="15538926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Role of IT in Retail</a:t>
            </a:r>
          </a:p>
        </p:txBody>
      </p:sp>
      <p:graphicFrame>
        <p:nvGraphicFramePr>
          <p:cNvPr id="4" name="Diagram 3"/>
          <p:cNvGraphicFramePr/>
          <p:nvPr>
            <p:extLst>
              <p:ext uri="{D42A27DB-BD31-4B8C-83A1-F6EECF244321}">
                <p14:modId xmlns:p14="http://schemas.microsoft.com/office/powerpoint/2010/main" val="333957035"/>
              </p:ext>
            </p:extLst>
          </p:nvPr>
        </p:nvGraphicFramePr>
        <p:xfrm>
          <a:off x="304800" y="1397000"/>
          <a:ext cx="8686800" cy="477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C56A8D71-9AEF-47A1-B70A-14FBC5BAE9B8}"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69</a:t>
            </a:fld>
            <a:endParaRPr lang="en-IN"/>
          </a:p>
        </p:txBody>
      </p:sp>
    </p:spTree>
    <p:extLst>
      <p:ext uri="{BB962C8B-B14F-4D97-AF65-F5344CB8AC3E}">
        <p14:creationId xmlns:p14="http://schemas.microsoft.com/office/powerpoint/2010/main" val="35695826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t="22449"/>
          <a:stretch/>
        </p:blipFill>
        <p:spPr bwMode="auto">
          <a:xfrm>
            <a:off x="152400" y="1143000"/>
            <a:ext cx="8686800" cy="5257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txBox="1">
            <a:spLocks/>
          </p:cNvSpPr>
          <p:nvPr/>
        </p:nvSpPr>
        <p:spPr>
          <a:xfrm>
            <a:off x="78739" y="104090"/>
            <a:ext cx="6242685" cy="734110"/>
          </a:xfrm>
          <a:prstGeom prst="rect">
            <a:avLst/>
          </a:prstGeom>
        </p:spPr>
        <p:txBody>
          <a:bodyPr/>
          <a:lstStyle>
            <a:lvl1pPr>
              <a:defRPr>
                <a:latin typeface="+mj-lt"/>
                <a:ea typeface="+mj-ea"/>
                <a:cs typeface="+mj-cs"/>
              </a:defRPr>
            </a:lvl1pPr>
          </a:lstStyle>
          <a:p>
            <a:r>
              <a:rPr lang="en-IN" sz="3600" b="1" dirty="0"/>
              <a:t>Why  IT in Retail ??</a:t>
            </a:r>
          </a:p>
        </p:txBody>
      </p:sp>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46AF9654-514A-4A5B-AB99-E571FB120498}"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70</a:t>
            </a:fld>
            <a:endParaRPr lang="en-IN"/>
          </a:p>
        </p:txBody>
      </p:sp>
    </p:spTree>
    <p:extLst>
      <p:ext uri="{BB962C8B-B14F-4D97-AF65-F5344CB8AC3E}">
        <p14:creationId xmlns:p14="http://schemas.microsoft.com/office/powerpoint/2010/main" val="39106980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Applications of IT in Retail</a:t>
            </a:r>
          </a:p>
        </p:txBody>
      </p:sp>
      <p:graphicFrame>
        <p:nvGraphicFramePr>
          <p:cNvPr id="5" name="Diagram 4"/>
          <p:cNvGraphicFramePr/>
          <p:nvPr>
            <p:extLst>
              <p:ext uri="{D42A27DB-BD31-4B8C-83A1-F6EECF244321}">
                <p14:modId xmlns:p14="http://schemas.microsoft.com/office/powerpoint/2010/main" val="1608707574"/>
              </p:ext>
            </p:extLst>
          </p:nvPr>
        </p:nvGraphicFramePr>
        <p:xfrm>
          <a:off x="609600" y="1397000"/>
          <a:ext cx="78486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DD6F3BBC-7E4A-4D57-AFAC-BE1972072550}"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71</a:t>
            </a:fld>
            <a:endParaRPr lang="en-IN"/>
          </a:p>
        </p:txBody>
      </p:sp>
    </p:spTree>
    <p:extLst>
      <p:ext uri="{BB962C8B-B14F-4D97-AF65-F5344CB8AC3E}">
        <p14:creationId xmlns:p14="http://schemas.microsoft.com/office/powerpoint/2010/main" val="30749154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l="21339"/>
          <a:stretch/>
        </p:blipFill>
        <p:spPr bwMode="auto">
          <a:xfrm>
            <a:off x="762000" y="1719263"/>
            <a:ext cx="7848599" cy="4408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39282980-0DB3-482C-9388-49F3D20EAF66}"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72</a:t>
            </a:fld>
            <a:endParaRPr lang="en-IN"/>
          </a:p>
        </p:txBody>
      </p:sp>
    </p:spTree>
    <p:extLst>
      <p:ext uri="{BB962C8B-B14F-4D97-AF65-F5344CB8AC3E}">
        <p14:creationId xmlns:p14="http://schemas.microsoft.com/office/powerpoint/2010/main" val="82718978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7620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6200" y="76200"/>
            <a:ext cx="6629400" cy="523220"/>
          </a:xfrm>
          <a:prstGeom prst="rect">
            <a:avLst/>
          </a:prstGeom>
          <a:noFill/>
        </p:spPr>
        <p:txBody>
          <a:bodyPr wrap="square" rtlCol="0">
            <a:spAutoFit/>
          </a:bodyPr>
          <a:lstStyle/>
          <a:p>
            <a:r>
              <a:rPr lang="en-IN" sz="2800" b="1" dirty="0"/>
              <a:t>Electronic Data Interchange</a:t>
            </a:r>
          </a:p>
        </p:txBody>
      </p:sp>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B69E6C03-0E06-4568-9F5B-C2129BD06BFB}"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73</a:t>
            </a:fld>
            <a:endParaRPr lang="en-IN"/>
          </a:p>
        </p:txBody>
      </p:sp>
    </p:spTree>
    <p:extLst>
      <p:ext uri="{BB962C8B-B14F-4D97-AF65-F5344CB8AC3E}">
        <p14:creationId xmlns:p14="http://schemas.microsoft.com/office/powerpoint/2010/main" val="4935880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685800" y="1147763"/>
            <a:ext cx="7543800" cy="5198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7BA67C31-457C-4C3B-829D-BCFE6B8FADCA}"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74</a:t>
            </a:fld>
            <a:endParaRPr lang="en-IN"/>
          </a:p>
        </p:txBody>
      </p:sp>
    </p:spTree>
    <p:extLst>
      <p:ext uri="{BB962C8B-B14F-4D97-AF65-F5344CB8AC3E}">
        <p14:creationId xmlns:p14="http://schemas.microsoft.com/office/powerpoint/2010/main" val="13565333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0" y="1857375"/>
            <a:ext cx="4762500" cy="314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6200" y="76200"/>
            <a:ext cx="6629400" cy="523220"/>
          </a:xfrm>
          <a:prstGeom prst="rect">
            <a:avLst/>
          </a:prstGeom>
          <a:noFill/>
        </p:spPr>
        <p:txBody>
          <a:bodyPr wrap="square" rtlCol="0">
            <a:spAutoFit/>
          </a:bodyPr>
          <a:lstStyle/>
          <a:p>
            <a:r>
              <a:rPr lang="en-IN" sz="2800" b="1" dirty="0"/>
              <a:t>RFID – Radio Frequency Identification Tags</a:t>
            </a: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479543B5-53C6-4086-8F50-3DC42133BBE1}"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75</a:t>
            </a:fld>
            <a:endParaRPr lang="en-IN"/>
          </a:p>
        </p:txBody>
      </p:sp>
    </p:spTree>
    <p:extLst>
      <p:ext uri="{BB962C8B-B14F-4D97-AF65-F5344CB8AC3E}">
        <p14:creationId xmlns:p14="http://schemas.microsoft.com/office/powerpoint/2010/main" val="35295092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909763"/>
            <a:ext cx="4572000"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6200" y="76200"/>
            <a:ext cx="6629400" cy="523220"/>
          </a:xfrm>
          <a:prstGeom prst="rect">
            <a:avLst/>
          </a:prstGeom>
          <a:noFill/>
        </p:spPr>
        <p:txBody>
          <a:bodyPr wrap="square" rtlCol="0">
            <a:spAutoFit/>
          </a:bodyPr>
          <a:lstStyle/>
          <a:p>
            <a:r>
              <a:rPr lang="en-IN" sz="2800" b="1" dirty="0"/>
              <a:t>Electronic Shelf Labels</a:t>
            </a:r>
          </a:p>
        </p:txBody>
      </p:sp>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4785E77A-5B33-4B4F-A318-44562B3CFD5A}"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76</a:t>
            </a:fld>
            <a:endParaRPr lang="en-IN"/>
          </a:p>
        </p:txBody>
      </p:sp>
    </p:spTree>
    <p:extLst>
      <p:ext uri="{BB962C8B-B14F-4D97-AF65-F5344CB8AC3E}">
        <p14:creationId xmlns:p14="http://schemas.microsoft.com/office/powerpoint/2010/main" val="1285093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Advantages of IT in Retail</a:t>
            </a:r>
          </a:p>
        </p:txBody>
      </p:sp>
      <p:sp>
        <p:nvSpPr>
          <p:cNvPr id="3" name="Text Placeholder 2"/>
          <p:cNvSpPr>
            <a:spLocks noGrp="1"/>
          </p:cNvSpPr>
          <p:nvPr>
            <p:ph type="body" idx="1"/>
          </p:nvPr>
        </p:nvSpPr>
        <p:spPr>
          <a:xfrm>
            <a:off x="227966" y="762000"/>
            <a:ext cx="8306434" cy="6544549"/>
          </a:xfrm>
        </p:spPr>
        <p:txBody>
          <a:bodyPr/>
          <a:lstStyle/>
          <a:p>
            <a:pPr marL="285750" indent="-285750">
              <a:lnSpc>
                <a:spcPct val="200000"/>
              </a:lnSpc>
              <a:buFont typeface="Arial" pitchFamily="34" charset="0"/>
              <a:buChar char="•"/>
            </a:pPr>
            <a:r>
              <a:rPr lang="en-IN" sz="2400" dirty="0"/>
              <a:t>Electronic Data Interchange</a:t>
            </a:r>
          </a:p>
          <a:p>
            <a:pPr marL="285750" indent="-285750">
              <a:lnSpc>
                <a:spcPct val="200000"/>
              </a:lnSpc>
              <a:buFont typeface="Arial" pitchFamily="34" charset="0"/>
              <a:buChar char="•"/>
            </a:pPr>
            <a:r>
              <a:rPr lang="en-IN" sz="2400" dirty="0"/>
              <a:t>Electronic Identification of Products – RFID</a:t>
            </a:r>
          </a:p>
          <a:p>
            <a:pPr marL="285750" indent="-285750">
              <a:lnSpc>
                <a:spcPct val="200000"/>
              </a:lnSpc>
              <a:buFont typeface="Arial" pitchFamily="34" charset="0"/>
              <a:buChar char="•"/>
            </a:pPr>
            <a:r>
              <a:rPr lang="en-IN" sz="2400" dirty="0"/>
              <a:t>Data Mining</a:t>
            </a:r>
          </a:p>
          <a:p>
            <a:pPr marL="285750" indent="-285750">
              <a:lnSpc>
                <a:spcPct val="200000"/>
              </a:lnSpc>
              <a:buFont typeface="Arial" pitchFamily="34" charset="0"/>
              <a:buChar char="•"/>
            </a:pPr>
            <a:r>
              <a:rPr lang="en-IN" sz="2400" dirty="0"/>
              <a:t>Linkage with Manufacturers</a:t>
            </a:r>
          </a:p>
          <a:p>
            <a:pPr marL="285750" indent="-285750">
              <a:lnSpc>
                <a:spcPct val="200000"/>
              </a:lnSpc>
              <a:buFont typeface="Arial" pitchFamily="34" charset="0"/>
              <a:buChar char="•"/>
            </a:pPr>
            <a:r>
              <a:rPr lang="en-IN" sz="2400" dirty="0"/>
              <a:t>Development of Markets</a:t>
            </a:r>
          </a:p>
          <a:p>
            <a:pPr marL="285750" indent="-285750">
              <a:lnSpc>
                <a:spcPct val="200000"/>
              </a:lnSpc>
              <a:buFont typeface="Arial" pitchFamily="34" charset="0"/>
              <a:buChar char="•"/>
            </a:pPr>
            <a:r>
              <a:rPr lang="en-IN" sz="2400" dirty="0"/>
              <a:t>Inventory Management</a:t>
            </a:r>
          </a:p>
          <a:p>
            <a:pPr marL="285750" indent="-285750">
              <a:lnSpc>
                <a:spcPct val="200000"/>
              </a:lnSpc>
              <a:buFont typeface="Arial" pitchFamily="34" charset="0"/>
              <a:buChar char="•"/>
            </a:pPr>
            <a:r>
              <a:rPr lang="en-IN" sz="2400" dirty="0"/>
              <a:t>Supply Chain </a:t>
            </a:r>
            <a:r>
              <a:rPr lang="en-IN" sz="2400" dirty="0" err="1"/>
              <a:t>Maanegement</a:t>
            </a:r>
            <a:endParaRPr lang="en-IN" sz="2400" dirty="0"/>
          </a:p>
          <a:p>
            <a:pPr marL="285750" indent="-285750">
              <a:lnSpc>
                <a:spcPct val="200000"/>
              </a:lnSpc>
              <a:buFont typeface="Arial" pitchFamily="34" charset="0"/>
              <a:buChar char="•"/>
            </a:pPr>
            <a:r>
              <a:rPr lang="en-IN" sz="2400" dirty="0"/>
              <a:t>IT helps in Demand forecasting</a:t>
            </a:r>
          </a:p>
          <a:p>
            <a:pPr marL="285750" indent="-285750">
              <a:lnSpc>
                <a:spcPct val="200000"/>
              </a:lnSpc>
              <a:buFont typeface="Arial" pitchFamily="34" charset="0"/>
              <a:buChar char="•"/>
            </a:pPr>
            <a:endParaRPr lang="en-IN" sz="2400" dirty="0"/>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840ADE1E-3158-4D75-AC4D-74959F574321}"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77</a:t>
            </a:fld>
            <a:endParaRPr lang="en-IN"/>
          </a:p>
        </p:txBody>
      </p:sp>
    </p:spTree>
    <p:extLst>
      <p:ext uri="{BB962C8B-B14F-4D97-AF65-F5344CB8AC3E}">
        <p14:creationId xmlns:p14="http://schemas.microsoft.com/office/powerpoint/2010/main" val="11666680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Limitations of IT in Retail</a:t>
            </a:r>
          </a:p>
        </p:txBody>
      </p:sp>
      <p:sp>
        <p:nvSpPr>
          <p:cNvPr id="3" name="Text Placeholder 2"/>
          <p:cNvSpPr>
            <a:spLocks noGrp="1"/>
          </p:cNvSpPr>
          <p:nvPr>
            <p:ph type="body" idx="1"/>
          </p:nvPr>
        </p:nvSpPr>
        <p:spPr>
          <a:xfrm>
            <a:off x="422249" y="1292860"/>
            <a:ext cx="8306434" cy="3589894"/>
          </a:xfrm>
        </p:spPr>
        <p:txBody>
          <a:bodyPr/>
          <a:lstStyle/>
          <a:p>
            <a:pPr marL="285750" indent="-285750">
              <a:lnSpc>
                <a:spcPct val="200000"/>
              </a:lnSpc>
              <a:buFont typeface="Arial" pitchFamily="34" charset="0"/>
              <a:buChar char="•"/>
            </a:pPr>
            <a:r>
              <a:rPr lang="en-IN" sz="2400" dirty="0"/>
              <a:t>Expensive to the store</a:t>
            </a:r>
          </a:p>
          <a:p>
            <a:pPr marL="285750" indent="-285750">
              <a:lnSpc>
                <a:spcPct val="200000"/>
              </a:lnSpc>
              <a:buFont typeface="Arial" pitchFamily="34" charset="0"/>
              <a:buChar char="•"/>
            </a:pPr>
            <a:r>
              <a:rPr lang="en-IN" sz="2400" dirty="0"/>
              <a:t>Thefts &amp; Security Concerns</a:t>
            </a:r>
          </a:p>
          <a:p>
            <a:pPr marL="285750" indent="-285750">
              <a:lnSpc>
                <a:spcPct val="200000"/>
              </a:lnSpc>
              <a:buFont typeface="Arial" pitchFamily="34" charset="0"/>
              <a:buChar char="•"/>
            </a:pPr>
            <a:r>
              <a:rPr lang="en-IN" sz="2400" dirty="0"/>
              <a:t>Internet Security Issues</a:t>
            </a:r>
          </a:p>
          <a:p>
            <a:pPr marL="285750" indent="-285750">
              <a:lnSpc>
                <a:spcPct val="200000"/>
              </a:lnSpc>
              <a:buFont typeface="Arial" pitchFamily="34" charset="0"/>
              <a:buChar char="•"/>
            </a:pPr>
            <a:r>
              <a:rPr lang="en-IN" sz="2400" dirty="0"/>
              <a:t>Job Eliminations </a:t>
            </a:r>
          </a:p>
          <a:p>
            <a:pPr marL="285750" indent="-285750">
              <a:lnSpc>
                <a:spcPct val="200000"/>
              </a:lnSpc>
              <a:buFont typeface="Arial" pitchFamily="34" charset="0"/>
              <a:buChar char="•"/>
            </a:pPr>
            <a:r>
              <a:rPr lang="en-IN" sz="2400" dirty="0"/>
              <a:t>Privacy of the Customers is invaded</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8A3005F9-E869-4E2D-9002-DCF4B3F2C142}"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78</a:t>
            </a:fld>
            <a:endParaRPr lang="en-IN"/>
          </a:p>
        </p:txBody>
      </p:sp>
    </p:spTree>
    <p:extLst>
      <p:ext uri="{BB962C8B-B14F-4D97-AF65-F5344CB8AC3E}">
        <p14:creationId xmlns:p14="http://schemas.microsoft.com/office/powerpoint/2010/main" val="2472678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613736" y="625725"/>
            <a:ext cx="7692063" cy="5775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9DBB1DDC-2F64-440F-9BE6-E1A0587A97A3}"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79</a:t>
            </a:fld>
            <a:endParaRPr lang="en-IN"/>
          </a:p>
        </p:txBody>
      </p:sp>
    </p:spTree>
    <p:extLst>
      <p:ext uri="{BB962C8B-B14F-4D97-AF65-F5344CB8AC3E}">
        <p14:creationId xmlns:p14="http://schemas.microsoft.com/office/powerpoint/2010/main" val="21085433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533400" y="1147763"/>
            <a:ext cx="8153400" cy="5313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0947DDD6-AA7B-4260-9C3B-3F43229476E8}"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80</a:t>
            </a:fld>
            <a:endParaRPr lang="en-IN"/>
          </a:p>
        </p:txBody>
      </p:sp>
    </p:spTree>
    <p:extLst>
      <p:ext uri="{BB962C8B-B14F-4D97-AF65-F5344CB8AC3E}">
        <p14:creationId xmlns:p14="http://schemas.microsoft.com/office/powerpoint/2010/main" val="24591749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457200" y="1147763"/>
            <a:ext cx="8305800" cy="537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2E0DD3F0-F6DF-4F37-9E3C-101FF71146A5}"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81</a:t>
            </a:fld>
            <a:endParaRPr lang="en-IN"/>
          </a:p>
        </p:txBody>
      </p:sp>
    </p:spTree>
    <p:extLst>
      <p:ext uri="{BB962C8B-B14F-4D97-AF65-F5344CB8AC3E}">
        <p14:creationId xmlns:p14="http://schemas.microsoft.com/office/powerpoint/2010/main" val="8181906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512242" y="1147763"/>
            <a:ext cx="7717357" cy="532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F5FE9855-CDC4-4DA3-AE3C-BA0D5E659FCA}"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82</a:t>
            </a:fld>
            <a:endParaRPr lang="en-IN"/>
          </a:p>
        </p:txBody>
      </p:sp>
    </p:spTree>
    <p:extLst>
      <p:ext uri="{BB962C8B-B14F-4D97-AF65-F5344CB8AC3E}">
        <p14:creationId xmlns:p14="http://schemas.microsoft.com/office/powerpoint/2010/main" val="17570691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FDI in Retail Sector in India</a:t>
            </a:r>
          </a:p>
        </p:txBody>
      </p:sp>
      <p:sp>
        <p:nvSpPr>
          <p:cNvPr id="3" name="Text Placeholder 2"/>
          <p:cNvSpPr>
            <a:spLocks noGrp="1"/>
          </p:cNvSpPr>
          <p:nvPr>
            <p:ph type="body" idx="1"/>
          </p:nvPr>
        </p:nvSpPr>
        <p:spPr>
          <a:xfrm>
            <a:off x="422249" y="1292860"/>
            <a:ext cx="8306434" cy="4431983"/>
          </a:xfrm>
        </p:spPr>
        <p:txBody>
          <a:bodyPr/>
          <a:lstStyle/>
          <a:p>
            <a:r>
              <a:rPr lang="en-IN" sz="2400" dirty="0"/>
              <a:t>FDI – Foreign Direct Investment is a form of foreign investments which comes in form of physical set up of plant in the country where investor wishes to invest.</a:t>
            </a:r>
          </a:p>
          <a:p>
            <a:endParaRPr lang="en-IN" sz="2400" dirty="0"/>
          </a:p>
          <a:p>
            <a:r>
              <a:rPr lang="en-IN" sz="2400" dirty="0"/>
              <a:t>Foreign Direct Investment means “cross border investment made by a resident in one economy in an enterprise in another economy, with the objective of establishing a lasting interest in the investee economy.</a:t>
            </a:r>
          </a:p>
          <a:p>
            <a:endParaRPr lang="en-IN" sz="2400" dirty="0"/>
          </a:p>
          <a:p>
            <a:r>
              <a:rPr lang="en-IN" sz="2400" dirty="0"/>
              <a:t>Investment done by citizens and Government of one country (home country) invest in industries of another country (host country)</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8DD41576-5457-4271-A108-54185538793B}"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83</a:t>
            </a:fld>
            <a:endParaRPr lang="en-IN"/>
          </a:p>
        </p:txBody>
      </p:sp>
    </p:spTree>
    <p:extLst>
      <p:ext uri="{BB962C8B-B14F-4D97-AF65-F5344CB8AC3E}">
        <p14:creationId xmlns:p14="http://schemas.microsoft.com/office/powerpoint/2010/main" val="32260234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90965833"/>
              </p:ext>
            </p:extLst>
          </p:nvPr>
        </p:nvGraphicFramePr>
        <p:xfrm>
          <a:off x="1219200" y="1397000"/>
          <a:ext cx="6400800" cy="439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8450778F-DF6D-4CD9-BBA3-63710C0C99AD}"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84</a:t>
            </a:fld>
            <a:endParaRPr lang="en-IN"/>
          </a:p>
        </p:txBody>
      </p:sp>
    </p:spTree>
    <p:extLst>
      <p:ext uri="{BB962C8B-B14F-4D97-AF65-F5344CB8AC3E}">
        <p14:creationId xmlns:p14="http://schemas.microsoft.com/office/powerpoint/2010/main" val="35917052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FDI in Retail in India</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3755"/>
          <a:stretch/>
        </p:blipFill>
        <p:spPr bwMode="auto">
          <a:xfrm>
            <a:off x="228600" y="1905001"/>
            <a:ext cx="8839199" cy="3805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51E337BE-F54A-4BCA-A10F-97C4CC23E049}"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85</a:t>
            </a:fld>
            <a:endParaRPr lang="en-IN"/>
          </a:p>
        </p:txBody>
      </p:sp>
    </p:spTree>
    <p:extLst>
      <p:ext uri="{BB962C8B-B14F-4D97-AF65-F5344CB8AC3E}">
        <p14:creationId xmlns:p14="http://schemas.microsoft.com/office/powerpoint/2010/main" val="37182940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Single Brand Retail</a:t>
            </a:r>
          </a:p>
        </p:txBody>
      </p:sp>
      <p:sp>
        <p:nvSpPr>
          <p:cNvPr id="3" name="Text Placeholder 2"/>
          <p:cNvSpPr>
            <a:spLocks noGrp="1"/>
          </p:cNvSpPr>
          <p:nvPr>
            <p:ph type="body" idx="1"/>
          </p:nvPr>
        </p:nvSpPr>
        <p:spPr>
          <a:xfrm>
            <a:off x="422249" y="1292860"/>
            <a:ext cx="8306434" cy="2158732"/>
          </a:xfrm>
        </p:spPr>
        <p:txBody>
          <a:bodyPr/>
          <a:lstStyle/>
          <a:p>
            <a:pPr>
              <a:lnSpc>
                <a:spcPct val="150000"/>
              </a:lnSpc>
            </a:pPr>
            <a:r>
              <a:rPr lang="en-IN" sz="2400" dirty="0"/>
              <a:t>Conditions for Single Brand Retail:</a:t>
            </a:r>
          </a:p>
          <a:p>
            <a:pPr marL="285750" indent="-285750">
              <a:lnSpc>
                <a:spcPct val="150000"/>
              </a:lnSpc>
              <a:buFont typeface="Arial" pitchFamily="34" charset="0"/>
              <a:buChar char="•"/>
            </a:pPr>
            <a:r>
              <a:rPr lang="en-IN" sz="2400" dirty="0"/>
              <a:t>Should be a single brand</a:t>
            </a:r>
          </a:p>
          <a:p>
            <a:pPr marL="285750" indent="-285750">
              <a:lnSpc>
                <a:spcPct val="150000"/>
              </a:lnSpc>
              <a:buFont typeface="Arial" pitchFamily="34" charset="0"/>
              <a:buChar char="•"/>
            </a:pPr>
            <a:r>
              <a:rPr lang="en-IN" sz="2400" dirty="0"/>
              <a:t>Should be sold under the same brand internationally</a:t>
            </a:r>
          </a:p>
          <a:p>
            <a:pPr marL="285750" indent="-285750">
              <a:lnSpc>
                <a:spcPct val="150000"/>
              </a:lnSpc>
              <a:buFont typeface="Arial" pitchFamily="34" charset="0"/>
              <a:buChar char="•"/>
            </a:pPr>
            <a:r>
              <a:rPr lang="en-IN" sz="2400" dirty="0"/>
              <a:t>It would only cover products branded during manufacture</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EF2C37DE-9BBF-49A6-93B8-5631B5370ED5}"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86</a:t>
            </a:fld>
            <a:endParaRPr lang="en-IN"/>
          </a:p>
        </p:txBody>
      </p:sp>
    </p:spTree>
    <p:extLst>
      <p:ext uri="{BB962C8B-B14F-4D97-AF65-F5344CB8AC3E}">
        <p14:creationId xmlns:p14="http://schemas.microsoft.com/office/powerpoint/2010/main" val="28733311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Multi-Brand Retail</a:t>
            </a:r>
          </a:p>
        </p:txBody>
      </p:sp>
      <p:sp>
        <p:nvSpPr>
          <p:cNvPr id="3" name="Text Placeholder 2"/>
          <p:cNvSpPr>
            <a:spLocks noGrp="1"/>
          </p:cNvSpPr>
          <p:nvPr>
            <p:ph type="body" idx="1"/>
          </p:nvPr>
        </p:nvSpPr>
        <p:spPr>
          <a:xfrm>
            <a:off x="304800" y="1066800"/>
            <a:ext cx="8306434" cy="2712730"/>
          </a:xfrm>
        </p:spPr>
        <p:txBody>
          <a:bodyPr/>
          <a:lstStyle/>
          <a:p>
            <a:pPr>
              <a:lnSpc>
                <a:spcPct val="150000"/>
              </a:lnSpc>
            </a:pPr>
            <a:r>
              <a:rPr lang="en-IN" sz="2400" b="1" dirty="0"/>
              <a:t>Conditions for Single Brand Retail:</a:t>
            </a:r>
          </a:p>
          <a:p>
            <a:pPr marL="285750" indent="-285750">
              <a:lnSpc>
                <a:spcPct val="150000"/>
              </a:lnSpc>
              <a:buFont typeface="Arial" pitchFamily="34" charset="0"/>
              <a:buChar char="•"/>
            </a:pPr>
            <a:r>
              <a:rPr lang="en-IN" sz="2400" dirty="0"/>
              <a:t>Sale of multiple brands under one brand</a:t>
            </a:r>
          </a:p>
          <a:p>
            <a:pPr marL="285750" indent="-285750">
              <a:lnSpc>
                <a:spcPct val="150000"/>
              </a:lnSpc>
              <a:buFont typeface="Arial" pitchFamily="34" charset="0"/>
              <a:buChar char="•"/>
            </a:pPr>
            <a:r>
              <a:rPr lang="en-IN" sz="2400" dirty="0"/>
              <a:t>Multi-brand retail comes in different formats like supermarket, hypermarket, compact hyper and the ubiquitous mall.</a:t>
            </a:r>
          </a:p>
          <a:p>
            <a:pPr marL="285750" indent="-285750">
              <a:lnSpc>
                <a:spcPct val="150000"/>
              </a:lnSpc>
              <a:buFont typeface="Arial" pitchFamily="34" charset="0"/>
              <a:buChar char="•"/>
            </a:pPr>
            <a:r>
              <a:rPr lang="en-IN" sz="2400" dirty="0"/>
              <a:t>Foreign investments </a:t>
            </a:r>
            <a:r>
              <a:rPr lang="en-IN" sz="2400" dirty="0" err="1"/>
              <a:t>upto</a:t>
            </a:r>
            <a:r>
              <a:rPr lang="en-IN" sz="2400" dirty="0"/>
              <a:t> the tune of 51% in this sector. </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B67E2E7C-00EE-4166-8D51-74EAD230D4EC}"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87</a:t>
            </a:fld>
            <a:endParaRPr lang="en-IN"/>
          </a:p>
        </p:txBody>
      </p:sp>
    </p:spTree>
    <p:extLst>
      <p:ext uri="{BB962C8B-B14F-4D97-AF65-F5344CB8AC3E}">
        <p14:creationId xmlns:p14="http://schemas.microsoft.com/office/powerpoint/2010/main" val="32262578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Need for FDI in Retail</a:t>
            </a:r>
          </a:p>
        </p:txBody>
      </p:sp>
      <p:sp>
        <p:nvSpPr>
          <p:cNvPr id="3" name="Text Placeholder 2"/>
          <p:cNvSpPr>
            <a:spLocks noGrp="1"/>
          </p:cNvSpPr>
          <p:nvPr>
            <p:ph type="body" idx="1"/>
          </p:nvPr>
        </p:nvSpPr>
        <p:spPr>
          <a:xfrm>
            <a:off x="422249" y="1292860"/>
            <a:ext cx="8306434" cy="4374724"/>
          </a:xfrm>
        </p:spPr>
        <p:txBody>
          <a:bodyPr/>
          <a:lstStyle/>
          <a:p>
            <a:pPr marL="285750" indent="-285750">
              <a:lnSpc>
                <a:spcPct val="150000"/>
              </a:lnSpc>
              <a:buFont typeface="Arial" pitchFamily="34" charset="0"/>
              <a:buChar char="•"/>
            </a:pPr>
            <a:r>
              <a:rPr lang="en-IN" sz="2400" dirty="0"/>
              <a:t>Increase competition in local markets to improve efficiency</a:t>
            </a:r>
          </a:p>
          <a:p>
            <a:pPr marL="285750" indent="-285750">
              <a:lnSpc>
                <a:spcPct val="150000"/>
              </a:lnSpc>
              <a:buFont typeface="Arial" pitchFamily="34" charset="0"/>
              <a:buChar char="•"/>
            </a:pPr>
            <a:r>
              <a:rPr lang="en-IN" sz="2400" dirty="0"/>
              <a:t>High Quality standards to reach customer expectations</a:t>
            </a:r>
          </a:p>
          <a:p>
            <a:pPr marL="285750" indent="-285750">
              <a:lnSpc>
                <a:spcPct val="150000"/>
              </a:lnSpc>
              <a:buFont typeface="Arial" pitchFamily="34" charset="0"/>
              <a:buChar char="•"/>
            </a:pPr>
            <a:r>
              <a:rPr lang="en-IN" sz="2400" dirty="0"/>
              <a:t>Tax revenue to Government</a:t>
            </a:r>
          </a:p>
          <a:p>
            <a:pPr marL="285750" indent="-285750">
              <a:lnSpc>
                <a:spcPct val="150000"/>
              </a:lnSpc>
              <a:buFont typeface="Arial" pitchFamily="34" charset="0"/>
              <a:buChar char="•"/>
            </a:pPr>
            <a:r>
              <a:rPr lang="en-IN" sz="2400" dirty="0"/>
              <a:t>Increasing Competition will benefit consumers with low </a:t>
            </a:r>
            <a:r>
              <a:rPr lang="en-IN" sz="2400" dirty="0" err="1"/>
              <a:t>proices</a:t>
            </a:r>
            <a:endParaRPr lang="en-IN" sz="2400" dirty="0"/>
          </a:p>
          <a:p>
            <a:pPr marL="285750" indent="-285750">
              <a:lnSpc>
                <a:spcPct val="150000"/>
              </a:lnSpc>
              <a:buFont typeface="Arial" pitchFamily="34" charset="0"/>
              <a:buChar char="•"/>
            </a:pPr>
            <a:r>
              <a:rPr lang="en-IN" sz="2400" dirty="0"/>
              <a:t>Agriculture – Farmers will benefit due to elimination of middlemen</a:t>
            </a:r>
          </a:p>
          <a:p>
            <a:pPr marL="285750" indent="-285750">
              <a:lnSpc>
                <a:spcPct val="150000"/>
              </a:lnSpc>
              <a:buFont typeface="Arial" pitchFamily="34" charset="0"/>
              <a:buChar char="•"/>
            </a:pPr>
            <a:r>
              <a:rPr lang="en-IN" sz="2400" dirty="0"/>
              <a:t>Infrastructure improvement</a:t>
            </a:r>
          </a:p>
          <a:p>
            <a:pPr marL="285750" indent="-285750">
              <a:lnSpc>
                <a:spcPct val="150000"/>
              </a:lnSpc>
              <a:buFont typeface="Arial" pitchFamily="34" charset="0"/>
              <a:buChar char="•"/>
            </a:pPr>
            <a:r>
              <a:rPr lang="en-IN" sz="2400" dirty="0"/>
              <a:t>Economic expansion and benefits</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A6FA7250-0CD9-4EBF-888C-3B5662B6AE7F}"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88</a:t>
            </a:fld>
            <a:endParaRPr lang="en-IN"/>
          </a:p>
        </p:txBody>
      </p:sp>
    </p:spTree>
    <p:extLst>
      <p:ext uri="{BB962C8B-B14F-4D97-AF65-F5344CB8AC3E}">
        <p14:creationId xmlns:p14="http://schemas.microsoft.com/office/powerpoint/2010/main" val="34868601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Positive Impact of FDI in Retail in India</a:t>
            </a:r>
          </a:p>
        </p:txBody>
      </p:sp>
      <p:sp>
        <p:nvSpPr>
          <p:cNvPr id="3" name="Text Placeholder 2"/>
          <p:cNvSpPr>
            <a:spLocks noGrp="1"/>
          </p:cNvSpPr>
          <p:nvPr>
            <p:ph type="body" idx="1"/>
          </p:nvPr>
        </p:nvSpPr>
        <p:spPr>
          <a:xfrm>
            <a:off x="228600" y="914400"/>
            <a:ext cx="8839200" cy="5953938"/>
          </a:xfrm>
        </p:spPr>
        <p:txBody>
          <a:bodyPr/>
          <a:lstStyle/>
          <a:p>
            <a:pPr marL="342900" indent="-342900">
              <a:lnSpc>
                <a:spcPct val="150000"/>
              </a:lnSpc>
              <a:buAutoNum type="arabicPeriod"/>
            </a:pPr>
            <a:r>
              <a:rPr lang="en-IN" sz="2000" dirty="0"/>
              <a:t>Advanced Knowledge to deliver better Productivity </a:t>
            </a:r>
          </a:p>
          <a:p>
            <a:pPr>
              <a:lnSpc>
                <a:spcPct val="150000"/>
              </a:lnSpc>
            </a:pPr>
            <a:r>
              <a:rPr lang="en-IN" sz="2000" dirty="0"/>
              <a:t>	Inventory Management,  Merchandising,  New Technology</a:t>
            </a:r>
          </a:p>
          <a:p>
            <a:pPr marL="342900" indent="-342900">
              <a:lnSpc>
                <a:spcPct val="150000"/>
              </a:lnSpc>
              <a:buAutoNum type="arabicPeriod"/>
            </a:pPr>
            <a:r>
              <a:rPr lang="en-IN" sz="2000" dirty="0"/>
              <a:t>Consumers – access to some of the major global brands.</a:t>
            </a:r>
          </a:p>
          <a:p>
            <a:pPr marL="342900" indent="-342900">
              <a:lnSpc>
                <a:spcPct val="150000"/>
              </a:lnSpc>
              <a:buAutoNum type="arabicPeriod"/>
            </a:pPr>
            <a:r>
              <a:rPr lang="en-IN" sz="2000" dirty="0"/>
              <a:t>Improved quality and variety of products. </a:t>
            </a:r>
          </a:p>
          <a:p>
            <a:pPr marL="342900" indent="-342900">
              <a:lnSpc>
                <a:spcPct val="150000"/>
              </a:lnSpc>
              <a:buAutoNum type="arabicPeriod"/>
            </a:pPr>
            <a:r>
              <a:rPr lang="en-IN" sz="2000" dirty="0"/>
              <a:t>Increase competition and expand manufacturing, eliminate middlemen and benefit producers</a:t>
            </a:r>
          </a:p>
          <a:p>
            <a:pPr marL="342900" indent="-342900">
              <a:lnSpc>
                <a:spcPct val="150000"/>
              </a:lnSpc>
              <a:buAutoNum type="arabicPeriod"/>
            </a:pPr>
            <a:r>
              <a:rPr lang="en-IN" sz="2000" dirty="0"/>
              <a:t>It gives consumers competitive advantage. </a:t>
            </a:r>
          </a:p>
          <a:p>
            <a:pPr marL="342900" indent="-342900">
              <a:lnSpc>
                <a:spcPct val="150000"/>
              </a:lnSpc>
              <a:buAutoNum type="arabicPeriod"/>
            </a:pPr>
            <a:r>
              <a:rPr lang="en-IN" sz="2000" dirty="0"/>
              <a:t>Better Shopping experience to Consume and Influences the consumers standard of living.</a:t>
            </a:r>
          </a:p>
          <a:p>
            <a:pPr>
              <a:lnSpc>
                <a:spcPct val="150000"/>
              </a:lnSpc>
            </a:pPr>
            <a:r>
              <a:rPr lang="en-IN" sz="2000" dirty="0"/>
              <a:t>6. Capital Inflow in the country</a:t>
            </a:r>
          </a:p>
          <a:p>
            <a:pPr>
              <a:lnSpc>
                <a:spcPct val="150000"/>
              </a:lnSpc>
            </a:pPr>
            <a:r>
              <a:rPr lang="en-IN" sz="2000" dirty="0"/>
              <a:t>7. Improved infrastructure development</a:t>
            </a:r>
          </a:p>
          <a:p>
            <a:pPr>
              <a:lnSpc>
                <a:spcPct val="150000"/>
              </a:lnSpc>
            </a:pPr>
            <a:r>
              <a:rPr lang="en-IN" sz="2000" dirty="0"/>
              <a:t>8. Movement towards Organised Retailing</a:t>
            </a:r>
          </a:p>
          <a:p>
            <a:pPr>
              <a:lnSpc>
                <a:spcPct val="150000"/>
              </a:lnSpc>
            </a:pPr>
            <a:endParaRPr lang="en-IN" sz="2000" dirty="0"/>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24430347-621C-46C1-AB31-08C4E373A166}"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89</a:t>
            </a:fld>
            <a:endParaRPr lang="en-IN"/>
          </a:p>
        </p:txBody>
      </p:sp>
    </p:spTree>
    <p:extLst>
      <p:ext uri="{BB962C8B-B14F-4D97-AF65-F5344CB8AC3E}">
        <p14:creationId xmlns:p14="http://schemas.microsoft.com/office/powerpoint/2010/main" val="37144616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2249" y="1292860"/>
            <a:ext cx="8306434" cy="3693319"/>
          </a:xfrm>
        </p:spPr>
        <p:txBody>
          <a:bodyPr/>
          <a:lstStyle/>
          <a:p>
            <a:pPr>
              <a:lnSpc>
                <a:spcPct val="150000"/>
              </a:lnSpc>
            </a:pPr>
            <a:r>
              <a:rPr lang="en-IN" sz="2000" dirty="0"/>
              <a:t>9. Foreign Retailer would spread their operations across India, then the Indian Domestic </a:t>
            </a:r>
          </a:p>
          <a:p>
            <a:pPr>
              <a:lnSpc>
                <a:spcPct val="150000"/>
              </a:lnSpc>
            </a:pPr>
            <a:r>
              <a:rPr lang="en-IN" sz="2000" dirty="0"/>
              <a:t>      Retailers would</a:t>
            </a:r>
          </a:p>
          <a:p>
            <a:pPr>
              <a:lnSpc>
                <a:spcPct val="150000"/>
              </a:lnSpc>
            </a:pPr>
            <a:r>
              <a:rPr lang="en-IN" sz="2000" dirty="0"/>
              <a:t>	- Develop their Supply chain</a:t>
            </a:r>
          </a:p>
          <a:p>
            <a:pPr>
              <a:lnSpc>
                <a:spcPct val="150000"/>
              </a:lnSpc>
            </a:pPr>
            <a:r>
              <a:rPr lang="en-IN" sz="2000" dirty="0"/>
              <a:t>	-  Strategies</a:t>
            </a:r>
          </a:p>
          <a:p>
            <a:pPr>
              <a:lnSpc>
                <a:spcPct val="150000"/>
              </a:lnSpc>
            </a:pPr>
            <a:r>
              <a:rPr lang="en-IN" sz="2000" dirty="0"/>
              <a:t>	-  Operations to counter competition</a:t>
            </a:r>
          </a:p>
          <a:p>
            <a:pPr>
              <a:lnSpc>
                <a:spcPct val="150000"/>
              </a:lnSpc>
            </a:pPr>
            <a:r>
              <a:rPr lang="en-IN" sz="2000" dirty="0"/>
              <a:t>10. Increase employment opportunity in backend sectors</a:t>
            </a:r>
          </a:p>
          <a:p>
            <a:pPr>
              <a:lnSpc>
                <a:spcPct val="150000"/>
              </a:lnSpc>
            </a:pPr>
            <a:r>
              <a:rPr lang="en-IN" sz="2000" dirty="0"/>
              <a:t>11. Increasing modernisation</a:t>
            </a:r>
          </a:p>
        </p:txBody>
      </p:sp>
      <p:sp>
        <p:nvSpPr>
          <p:cNvPr id="4" name="Title 1"/>
          <p:cNvSpPr>
            <a:spLocks noGrp="1"/>
          </p:cNvSpPr>
          <p:nvPr>
            <p:ph type="title"/>
          </p:nvPr>
        </p:nvSpPr>
        <p:spPr/>
        <p:txBody>
          <a:bodyPr/>
          <a:lstStyle/>
          <a:p>
            <a:r>
              <a:rPr lang="en-IN" dirty="0"/>
              <a:t>Positive Impact of FDI in Retail in India</a:t>
            </a:r>
          </a:p>
        </p:txBody>
      </p:sp>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621A852E-F908-4AFF-998C-7D17BE6A3DE2}"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90</a:t>
            </a:fld>
            <a:endParaRPr lang="en-IN"/>
          </a:p>
        </p:txBody>
      </p:sp>
    </p:spTree>
    <p:extLst>
      <p:ext uri="{BB962C8B-B14F-4D97-AF65-F5344CB8AC3E}">
        <p14:creationId xmlns:p14="http://schemas.microsoft.com/office/powerpoint/2010/main" val="29197371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703061" cy="861774"/>
          </a:xfrm>
        </p:spPr>
        <p:txBody>
          <a:bodyPr/>
          <a:lstStyle/>
          <a:p>
            <a:r>
              <a:rPr lang="en-IN" dirty="0"/>
              <a:t>Negative Impact of FDI in Retail in India</a:t>
            </a:r>
          </a:p>
        </p:txBody>
      </p:sp>
      <p:sp>
        <p:nvSpPr>
          <p:cNvPr id="3" name="Text Placeholder 2"/>
          <p:cNvSpPr>
            <a:spLocks noGrp="1"/>
          </p:cNvSpPr>
          <p:nvPr>
            <p:ph type="body" idx="1"/>
          </p:nvPr>
        </p:nvSpPr>
        <p:spPr>
          <a:xfrm>
            <a:off x="422249" y="1292860"/>
            <a:ext cx="8306434" cy="4616648"/>
          </a:xfrm>
        </p:spPr>
        <p:txBody>
          <a:bodyPr/>
          <a:lstStyle/>
          <a:p>
            <a:pPr marL="342900" indent="-342900">
              <a:buAutoNum type="arabicPeriod"/>
            </a:pPr>
            <a:r>
              <a:rPr lang="en-IN" sz="2000" dirty="0"/>
              <a:t>Job Losses: Retail industry in India is the second largest employer after agriculture, Any game changing situation can lead to heavy job losses particularly in rural areas and small cities</a:t>
            </a:r>
          </a:p>
          <a:p>
            <a:pPr marL="342900" indent="-342900">
              <a:buAutoNum type="arabicPeriod"/>
            </a:pPr>
            <a:r>
              <a:rPr lang="en-IN" sz="2000" dirty="0"/>
              <a:t>Power of Scale: Unfair competition and abilities of big retailers to sustain losses can lead to large scale exit of domestic retailers, especially the small family managed outlets.</a:t>
            </a:r>
          </a:p>
          <a:p>
            <a:pPr marL="342900" indent="-342900">
              <a:buAutoNum type="arabicPeriod"/>
            </a:pPr>
            <a:r>
              <a:rPr lang="en-IN" sz="2000" dirty="0"/>
              <a:t>Prefer Localization: Indian retail sector including organized sector is still at an infancy and nascent stage. It is critical that the retail sector is allowed to grow and consolidate first, before opening to foreign investors</a:t>
            </a:r>
          </a:p>
          <a:p>
            <a:pPr marL="342900" indent="-342900">
              <a:buAutoNum type="arabicPeriod"/>
            </a:pPr>
            <a:r>
              <a:rPr lang="en-IN" sz="2000" dirty="0"/>
              <a:t>The fallout in Thailand and China: Government, opened its door to invite the large retailers. Government now forced to give financial assistance as local entities forced to lay off staff because Wal-Mart and others has been ruthlessly pressing down on the supplier’s margin.</a:t>
            </a:r>
          </a:p>
          <a:p>
            <a:pPr marL="342900" indent="-342900">
              <a:buAutoNum type="arabicPeriod"/>
            </a:pPr>
            <a:r>
              <a:rPr lang="en-IN" sz="2000" dirty="0"/>
              <a:t>Market Power: Market dominance by foreign players may exert severe competition for domestic retail outlets.</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4B064FC4-6E5B-4440-8162-BD4DB797C038}"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91</a:t>
            </a:fld>
            <a:endParaRPr lang="en-IN"/>
          </a:p>
        </p:txBody>
      </p:sp>
    </p:spTree>
    <p:extLst>
      <p:ext uri="{BB962C8B-B14F-4D97-AF65-F5344CB8AC3E}">
        <p14:creationId xmlns:p14="http://schemas.microsoft.com/office/powerpoint/2010/main" val="4076446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19200"/>
            <a:ext cx="7696200" cy="4960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769F44F1-5FA8-4137-A0F2-34EB577A8AB3}"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92</a:t>
            </a:fld>
            <a:endParaRPr lang="en-IN"/>
          </a:p>
        </p:txBody>
      </p:sp>
    </p:spTree>
    <p:extLst>
      <p:ext uri="{BB962C8B-B14F-4D97-AF65-F5344CB8AC3E}">
        <p14:creationId xmlns:p14="http://schemas.microsoft.com/office/powerpoint/2010/main" val="42908968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Routes of FDI in Retailing</a:t>
            </a:r>
          </a:p>
        </p:txBody>
      </p:sp>
      <p:graphicFrame>
        <p:nvGraphicFramePr>
          <p:cNvPr id="4" name="Diagram 3"/>
          <p:cNvGraphicFramePr/>
          <p:nvPr>
            <p:extLst>
              <p:ext uri="{D42A27DB-BD31-4B8C-83A1-F6EECF244321}">
                <p14:modId xmlns:p14="http://schemas.microsoft.com/office/powerpoint/2010/main" val="518473365"/>
              </p:ext>
            </p:extLst>
          </p:nvPr>
        </p:nvGraphicFramePr>
        <p:xfrm>
          <a:off x="533400" y="1397000"/>
          <a:ext cx="7086600" cy="485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F9902AA7-EAED-43DB-832A-2752E0892F4C}"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93</a:t>
            </a:fld>
            <a:endParaRPr lang="en-IN"/>
          </a:p>
        </p:txBody>
      </p:sp>
    </p:spTree>
    <p:extLst>
      <p:ext uri="{BB962C8B-B14F-4D97-AF65-F5344CB8AC3E}">
        <p14:creationId xmlns:p14="http://schemas.microsoft.com/office/powerpoint/2010/main" val="4955257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1292662"/>
          </a:xfrm>
        </p:spPr>
        <p:txBody>
          <a:bodyPr/>
          <a:lstStyle/>
          <a:p>
            <a:r>
              <a:rPr lang="en-IN" b="1" dirty="0"/>
              <a:t>INDIAN RETAIL : FOREIGN PLAYERS EVINCING INTEREST</a:t>
            </a:r>
            <a:br>
              <a:rPr lang="en-IN" dirty="0"/>
            </a:br>
            <a:endParaRPr lang="en-IN" dirty="0"/>
          </a:p>
        </p:txBody>
      </p:sp>
      <p:sp>
        <p:nvSpPr>
          <p:cNvPr id="3" name="Text Placeholder 2"/>
          <p:cNvSpPr>
            <a:spLocks noGrp="1"/>
          </p:cNvSpPr>
          <p:nvPr>
            <p:ph type="body" idx="1"/>
          </p:nvPr>
        </p:nvSpPr>
        <p:spPr>
          <a:xfrm>
            <a:off x="152400" y="1143000"/>
            <a:ext cx="8576283" cy="5232202"/>
          </a:xfrm>
        </p:spPr>
        <p:txBody>
          <a:bodyPr/>
          <a:lstStyle/>
          <a:p>
            <a:r>
              <a:rPr lang="en-IN" sz="2000" dirty="0"/>
              <a:t>STARBUCKS – TATA: Already commenced operations in India in Tier I cities and select outlets have opened up, and based on the success propose to open more outlets</a:t>
            </a:r>
          </a:p>
          <a:p>
            <a:endParaRPr lang="en-IN" sz="2000" dirty="0"/>
          </a:p>
          <a:p>
            <a:r>
              <a:rPr lang="en-IN" sz="2000" dirty="0"/>
              <a:t>BURGER KING: Huge expansion plans across India, China, and Indonesia as the management perceives that prospects are highly encouraging in emerging nations.</a:t>
            </a:r>
          </a:p>
          <a:p>
            <a:endParaRPr lang="en-IN" sz="2000" dirty="0"/>
          </a:p>
          <a:p>
            <a:r>
              <a:rPr lang="en-IN" sz="2000" dirty="0"/>
              <a:t>BHARTI – WALMART: Currently, the Joint venture terms have not been finalized and the exit of top management on account of bribery charges has affected the brand identity of WALMART. The Cash and Carry Model continues to exist for the time being.</a:t>
            </a:r>
          </a:p>
          <a:p>
            <a:endParaRPr lang="en-IN" sz="2000" dirty="0"/>
          </a:p>
          <a:p>
            <a:r>
              <a:rPr lang="en-IN" sz="2000" dirty="0"/>
              <a:t>UNIQLO and H &amp; M: Japan’s </a:t>
            </a:r>
            <a:r>
              <a:rPr lang="en-IN" sz="2000" dirty="0" err="1"/>
              <a:t>Uniqlo</a:t>
            </a:r>
            <a:r>
              <a:rPr lang="en-IN" sz="2000" dirty="0"/>
              <a:t> and Sweden’s </a:t>
            </a:r>
            <a:r>
              <a:rPr lang="en-IN" sz="2000" dirty="0" err="1"/>
              <a:t>Hennes</a:t>
            </a:r>
            <a:r>
              <a:rPr lang="en-IN" sz="2000" dirty="0"/>
              <a:t> and </a:t>
            </a:r>
            <a:r>
              <a:rPr lang="en-IN" sz="2000" dirty="0" err="1"/>
              <a:t>Mauritz</a:t>
            </a:r>
            <a:r>
              <a:rPr lang="en-IN" sz="2000" dirty="0"/>
              <a:t> (H&amp;M) are set to be among the next global apparel labels that will have their own stores in India, although they are wary about high real estate prices and other constraints.</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2A30453E-BF1B-40C3-8953-4E323E290238}"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94</a:t>
            </a:fld>
            <a:endParaRPr lang="en-IN"/>
          </a:p>
        </p:txBody>
      </p:sp>
    </p:spTree>
    <p:extLst>
      <p:ext uri="{BB962C8B-B14F-4D97-AF65-F5344CB8AC3E}">
        <p14:creationId xmlns:p14="http://schemas.microsoft.com/office/powerpoint/2010/main" val="18418615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4" name="Rectangle 3"/>
          <p:cNvSpPr/>
          <p:nvPr/>
        </p:nvSpPr>
        <p:spPr>
          <a:xfrm>
            <a:off x="195943" y="1219200"/>
            <a:ext cx="8839200" cy="4401205"/>
          </a:xfrm>
          <a:prstGeom prst="rect">
            <a:avLst/>
          </a:prstGeom>
        </p:spPr>
        <p:txBody>
          <a:bodyPr wrap="square">
            <a:spAutoFit/>
          </a:bodyPr>
          <a:lstStyle/>
          <a:p>
            <a:r>
              <a:rPr lang="en-IN" sz="2000" dirty="0"/>
              <a:t>IKEA: Swedish Furniture Chain – Unique retail model – proposes to invest sizeable capital and operate independently. The business model is zero inventory carrying costs, DO IT YOURSELF APPROACH </a:t>
            </a:r>
          </a:p>
          <a:p>
            <a:endParaRPr lang="en-IN" sz="2000" dirty="0"/>
          </a:p>
          <a:p>
            <a:r>
              <a:rPr lang="en-IN" sz="2000" dirty="0"/>
              <a:t>TESCO: One of UKs biggest supermarket chain and operates In various European Countries – Proposes to commence operations once policy guidelines are clearer and political uncertainties are diluted. </a:t>
            </a:r>
          </a:p>
          <a:p>
            <a:endParaRPr lang="en-IN" sz="2000" dirty="0"/>
          </a:p>
          <a:p>
            <a:r>
              <a:rPr lang="en-IN" sz="2000" dirty="0"/>
              <a:t>RELIANCE – HAMLEY: An innovative super specialty retail venture between Reliance Group and HAMLEY’s of UK for setting up a retail venture in sports goods, toys, </a:t>
            </a:r>
            <a:r>
              <a:rPr lang="en-IN" sz="2000" dirty="0" err="1"/>
              <a:t>etc</a:t>
            </a:r>
            <a:endParaRPr lang="en-IN" sz="2000" dirty="0"/>
          </a:p>
          <a:p>
            <a:endParaRPr lang="en-IN" sz="2000" dirty="0"/>
          </a:p>
          <a:p>
            <a:r>
              <a:rPr lang="en-IN" sz="2000" dirty="0"/>
              <a:t>DECATHLON – One of the largest French Sport Retailer had shown interest in opening up stores in India, but have deferred their immediate plans due to policy uncertainties and high inflation trends</a:t>
            </a: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C4E91879-4943-4B7E-8D4E-2EAD6ED28AA5}"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95</a:t>
            </a:fld>
            <a:endParaRPr lang="en-IN"/>
          </a:p>
        </p:txBody>
      </p:sp>
    </p:spTree>
    <p:extLst>
      <p:ext uri="{BB962C8B-B14F-4D97-AF65-F5344CB8AC3E}">
        <p14:creationId xmlns:p14="http://schemas.microsoft.com/office/powerpoint/2010/main" val="2800475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Airport Retailing</a:t>
            </a:r>
          </a:p>
        </p:txBody>
      </p:sp>
      <p:sp>
        <p:nvSpPr>
          <p:cNvPr id="3" name="Text Placeholder 2"/>
          <p:cNvSpPr>
            <a:spLocks noGrp="1"/>
          </p:cNvSpPr>
          <p:nvPr>
            <p:ph type="body" idx="1"/>
          </p:nvPr>
        </p:nvSpPr>
        <p:spPr>
          <a:xfrm>
            <a:off x="422249" y="1292860"/>
            <a:ext cx="8306434" cy="276999"/>
          </a:xfrm>
        </p:spPr>
        <p:txBody>
          <a:bodyPr/>
          <a:lstStyle/>
          <a:p>
            <a:r>
              <a:rPr lang="en-IN" dirty="0"/>
              <a:t>https://www.youtube.com/watch?v=mtC3skArSkA</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B01A9439-5869-437A-BB63-4DB3E998FB2E}"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96</a:t>
            </a:fld>
            <a:endParaRPr lang="en-IN"/>
          </a:p>
        </p:txBody>
      </p:sp>
    </p:spTree>
    <p:extLst>
      <p:ext uri="{BB962C8B-B14F-4D97-AF65-F5344CB8AC3E}">
        <p14:creationId xmlns:p14="http://schemas.microsoft.com/office/powerpoint/2010/main" val="18030433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144000" cy="6858000"/>
            <a:chOff x="0" y="0"/>
            <a:chExt cx="9144000" cy="6858000"/>
          </a:xfrm>
        </p:grpSpPr>
        <p:sp>
          <p:nvSpPr>
            <p:cNvPr id="3" name="object 3"/>
            <p:cNvSpPr/>
            <p:nvPr/>
          </p:nvSpPr>
          <p:spPr>
            <a:xfrm>
              <a:off x="1785873" y="910399"/>
              <a:ext cx="7358125" cy="5571363"/>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33768" y="1056030"/>
              <a:ext cx="112166" cy="113385"/>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333768" y="2153310"/>
              <a:ext cx="112166" cy="113385"/>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33768" y="2762910"/>
              <a:ext cx="112166" cy="113385"/>
            </a:xfrm>
            <a:prstGeom prst="rect">
              <a:avLst/>
            </a:prstGeom>
            <a:blipFill>
              <a:blip r:embed="rId3" cstate="print"/>
              <a:stretch>
                <a:fillRect/>
              </a:stretch>
            </a:blipFill>
          </p:spPr>
          <p:txBody>
            <a:bodyPr wrap="square" lIns="0" tIns="0" rIns="0" bIns="0" rtlCol="0"/>
            <a:lstStyle/>
            <a:p>
              <a:endParaRPr/>
            </a:p>
          </p:txBody>
        </p:sp>
      </p:grpSp>
      <p:sp>
        <p:nvSpPr>
          <p:cNvPr id="7" name="object 7"/>
          <p:cNvSpPr txBox="1">
            <a:spLocks noGrp="1"/>
          </p:cNvSpPr>
          <p:nvPr>
            <p:ph type="title"/>
          </p:nvPr>
        </p:nvSpPr>
        <p:spPr>
          <a:xfrm>
            <a:off x="78739" y="195833"/>
            <a:ext cx="2080895" cy="513715"/>
          </a:xfrm>
          <a:prstGeom prst="rect">
            <a:avLst/>
          </a:prstGeom>
        </p:spPr>
        <p:txBody>
          <a:bodyPr vert="horz" wrap="square" lIns="0" tIns="12700" rIns="0" bIns="0" rtlCol="0">
            <a:spAutoFit/>
          </a:bodyPr>
          <a:lstStyle/>
          <a:p>
            <a:pPr marL="12700">
              <a:lnSpc>
                <a:spcPct val="100000"/>
              </a:lnSpc>
              <a:spcBef>
                <a:spcPts val="100"/>
              </a:spcBef>
            </a:pPr>
            <a:r>
              <a:rPr sz="3200" dirty="0"/>
              <a:t>Franchising</a:t>
            </a:r>
            <a:endParaRPr sz="3200"/>
          </a:p>
        </p:txBody>
      </p:sp>
      <p:grpSp>
        <p:nvGrpSpPr>
          <p:cNvPr id="8" name="object 8"/>
          <p:cNvGrpSpPr/>
          <p:nvPr/>
        </p:nvGrpSpPr>
        <p:grpSpPr>
          <a:xfrm>
            <a:off x="337350" y="3734689"/>
            <a:ext cx="552450" cy="2386965"/>
            <a:chOff x="337350" y="3734689"/>
            <a:chExt cx="552450" cy="2386965"/>
          </a:xfrm>
        </p:grpSpPr>
        <p:sp>
          <p:nvSpPr>
            <p:cNvPr id="9" name="object 9"/>
            <p:cNvSpPr/>
            <p:nvPr/>
          </p:nvSpPr>
          <p:spPr>
            <a:xfrm>
              <a:off x="337350" y="3734689"/>
              <a:ext cx="94868" cy="100584"/>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337350" y="4534789"/>
              <a:ext cx="94868" cy="100584"/>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815632" y="4888865"/>
              <a:ext cx="73787" cy="78232"/>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815632" y="5460365"/>
              <a:ext cx="73787" cy="78231"/>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337350" y="6020727"/>
              <a:ext cx="94868" cy="100583"/>
            </a:xfrm>
            <a:prstGeom prst="rect">
              <a:avLst/>
            </a:prstGeom>
            <a:blipFill>
              <a:blip r:embed="rId4" cstate="print"/>
              <a:stretch>
                <a:fillRect/>
              </a:stretch>
            </a:blipFill>
          </p:spPr>
          <p:txBody>
            <a:bodyPr wrap="square" lIns="0" tIns="0" rIns="0" bIns="0" rtlCol="0"/>
            <a:lstStyle/>
            <a:p>
              <a:endParaRPr/>
            </a:p>
          </p:txBody>
        </p:sp>
      </p:grpSp>
      <p:sp>
        <p:nvSpPr>
          <p:cNvPr id="14" name="object 14"/>
          <p:cNvSpPr txBox="1"/>
          <p:nvPr/>
        </p:nvSpPr>
        <p:spPr>
          <a:xfrm>
            <a:off x="293014" y="955624"/>
            <a:ext cx="8500110" cy="5457825"/>
          </a:xfrm>
          <a:prstGeom prst="rect">
            <a:avLst/>
          </a:prstGeom>
        </p:spPr>
        <p:txBody>
          <a:bodyPr vert="horz" wrap="square" lIns="0" tIns="12065" rIns="0" bIns="0" rtlCol="0">
            <a:spAutoFit/>
          </a:bodyPr>
          <a:lstStyle/>
          <a:p>
            <a:pPr marL="303530" marR="85090">
              <a:lnSpc>
                <a:spcPct val="100000"/>
              </a:lnSpc>
              <a:spcBef>
                <a:spcPts val="95"/>
              </a:spcBef>
            </a:pPr>
            <a:r>
              <a:rPr sz="1600" b="1" i="1" spc="-5" dirty="0">
                <a:solidFill>
                  <a:srgbClr val="C00000"/>
                </a:solidFill>
                <a:latin typeface="Trebuchet MS"/>
                <a:cs typeface="Trebuchet MS"/>
              </a:rPr>
              <a:t>Franchising involves a contractual arrangement </a:t>
            </a:r>
            <a:r>
              <a:rPr sz="1600" b="1" i="1" spc="-10" dirty="0">
                <a:solidFill>
                  <a:srgbClr val="C00000"/>
                </a:solidFill>
                <a:latin typeface="Trebuchet MS"/>
                <a:cs typeface="Trebuchet MS"/>
              </a:rPr>
              <a:t>between </a:t>
            </a:r>
            <a:r>
              <a:rPr sz="1600" b="1" i="1" spc="-5" dirty="0">
                <a:solidFill>
                  <a:srgbClr val="C00000"/>
                </a:solidFill>
                <a:latin typeface="Trebuchet MS"/>
                <a:cs typeface="Trebuchet MS"/>
              </a:rPr>
              <a:t>a franchisor </a:t>
            </a:r>
            <a:r>
              <a:rPr sz="1600" b="1" i="1" spc="-10" dirty="0">
                <a:solidFill>
                  <a:srgbClr val="C00000"/>
                </a:solidFill>
                <a:latin typeface="Trebuchet MS"/>
                <a:cs typeface="Trebuchet MS"/>
              </a:rPr>
              <a:t>(a  </a:t>
            </a:r>
            <a:r>
              <a:rPr sz="1600" b="1" i="1" spc="-20" dirty="0">
                <a:solidFill>
                  <a:srgbClr val="C00000"/>
                </a:solidFill>
                <a:latin typeface="Trebuchet MS"/>
                <a:cs typeface="Trebuchet MS"/>
              </a:rPr>
              <a:t>manufacturer, wholesaler, </a:t>
            </a:r>
            <a:r>
              <a:rPr sz="1600" b="1" i="1" spc="-5" dirty="0">
                <a:solidFill>
                  <a:srgbClr val="C00000"/>
                </a:solidFill>
                <a:latin typeface="Trebuchet MS"/>
                <a:cs typeface="Trebuchet MS"/>
              </a:rPr>
              <a:t>or </a:t>
            </a:r>
            <a:r>
              <a:rPr sz="1600" b="1" i="1" spc="-10" dirty="0">
                <a:solidFill>
                  <a:srgbClr val="C00000"/>
                </a:solidFill>
                <a:latin typeface="Trebuchet MS"/>
                <a:cs typeface="Trebuchet MS"/>
              </a:rPr>
              <a:t>service </a:t>
            </a:r>
            <a:r>
              <a:rPr sz="1600" b="1" i="1" spc="-5" dirty="0">
                <a:solidFill>
                  <a:srgbClr val="C00000"/>
                </a:solidFill>
                <a:latin typeface="Trebuchet MS"/>
                <a:cs typeface="Trebuchet MS"/>
              </a:rPr>
              <a:t>sponsor) &amp; a </a:t>
            </a:r>
            <a:r>
              <a:rPr sz="1600" b="1" i="1" spc="-10" dirty="0">
                <a:solidFill>
                  <a:srgbClr val="C00000"/>
                </a:solidFill>
                <a:latin typeface="Trebuchet MS"/>
                <a:cs typeface="Trebuchet MS"/>
              </a:rPr>
              <a:t>retail </a:t>
            </a:r>
            <a:r>
              <a:rPr sz="1600" b="1" i="1" spc="-5" dirty="0">
                <a:solidFill>
                  <a:srgbClr val="C00000"/>
                </a:solidFill>
                <a:latin typeface="Trebuchet MS"/>
                <a:cs typeface="Trebuchet MS"/>
              </a:rPr>
              <a:t>franchisee, </a:t>
            </a:r>
            <a:r>
              <a:rPr sz="1600" b="1" i="1" spc="-10" dirty="0">
                <a:solidFill>
                  <a:srgbClr val="C00000"/>
                </a:solidFill>
                <a:latin typeface="Trebuchet MS"/>
                <a:cs typeface="Trebuchet MS"/>
              </a:rPr>
              <a:t>which </a:t>
            </a:r>
            <a:r>
              <a:rPr sz="1600" b="1" i="1" spc="-5" dirty="0">
                <a:solidFill>
                  <a:srgbClr val="C00000"/>
                </a:solidFill>
                <a:latin typeface="Trebuchet MS"/>
                <a:cs typeface="Trebuchet MS"/>
              </a:rPr>
              <a:t>allows  the franchisee to conduct </a:t>
            </a:r>
            <a:r>
              <a:rPr sz="1600" b="1" i="1" spc="-10" dirty="0">
                <a:solidFill>
                  <a:srgbClr val="C00000"/>
                </a:solidFill>
                <a:latin typeface="Trebuchet MS"/>
                <a:cs typeface="Trebuchet MS"/>
              </a:rPr>
              <a:t>business under </a:t>
            </a:r>
            <a:r>
              <a:rPr sz="1600" b="1" i="1" spc="-5" dirty="0">
                <a:solidFill>
                  <a:srgbClr val="C00000"/>
                </a:solidFill>
                <a:latin typeface="Trebuchet MS"/>
                <a:cs typeface="Trebuchet MS"/>
              </a:rPr>
              <a:t>a established name &amp; according to a </a:t>
            </a:r>
            <a:r>
              <a:rPr sz="1600" b="1" i="1" spc="-10" dirty="0">
                <a:solidFill>
                  <a:srgbClr val="C00000"/>
                </a:solidFill>
                <a:latin typeface="Trebuchet MS"/>
                <a:cs typeface="Trebuchet MS"/>
              </a:rPr>
              <a:t>given  </a:t>
            </a:r>
            <a:r>
              <a:rPr sz="1600" b="1" i="1" spc="-5" dirty="0">
                <a:solidFill>
                  <a:srgbClr val="C00000"/>
                </a:solidFill>
                <a:latin typeface="Trebuchet MS"/>
                <a:cs typeface="Trebuchet MS"/>
              </a:rPr>
              <a:t>pattern of</a:t>
            </a:r>
            <a:r>
              <a:rPr sz="1600" b="1" i="1" spc="30" dirty="0">
                <a:solidFill>
                  <a:srgbClr val="C00000"/>
                </a:solidFill>
                <a:latin typeface="Trebuchet MS"/>
                <a:cs typeface="Trebuchet MS"/>
              </a:rPr>
              <a:t> </a:t>
            </a:r>
            <a:r>
              <a:rPr sz="1600" b="1" i="1" spc="-5" dirty="0">
                <a:solidFill>
                  <a:srgbClr val="C00000"/>
                </a:solidFill>
                <a:latin typeface="Trebuchet MS"/>
                <a:cs typeface="Trebuchet MS"/>
              </a:rPr>
              <a:t>business.</a:t>
            </a:r>
            <a:endParaRPr sz="1600" dirty="0">
              <a:latin typeface="Trebuchet MS"/>
              <a:cs typeface="Trebuchet MS"/>
            </a:endParaRPr>
          </a:p>
          <a:p>
            <a:pPr marL="303530" marR="91440">
              <a:lnSpc>
                <a:spcPct val="100000"/>
              </a:lnSpc>
              <a:spcBef>
                <a:spcPts val="960"/>
              </a:spcBef>
            </a:pPr>
            <a:r>
              <a:rPr sz="1600" b="1" i="1" spc="-10" dirty="0">
                <a:solidFill>
                  <a:srgbClr val="C00000"/>
                </a:solidFill>
                <a:latin typeface="Trebuchet MS"/>
                <a:cs typeface="Trebuchet MS"/>
              </a:rPr>
              <a:t>The </a:t>
            </a:r>
            <a:r>
              <a:rPr sz="1600" b="1" i="1" spc="-5" dirty="0">
                <a:solidFill>
                  <a:srgbClr val="C00000"/>
                </a:solidFill>
                <a:latin typeface="Trebuchet MS"/>
                <a:cs typeface="Trebuchet MS"/>
              </a:rPr>
              <a:t>franchisee pays an </a:t>
            </a:r>
            <a:r>
              <a:rPr sz="1600" b="1" i="1" spc="-10" dirty="0">
                <a:solidFill>
                  <a:srgbClr val="C00000"/>
                </a:solidFill>
                <a:latin typeface="Trebuchet MS"/>
                <a:cs typeface="Trebuchet MS"/>
              </a:rPr>
              <a:t>initial </a:t>
            </a:r>
            <a:r>
              <a:rPr sz="1600" b="1" i="1" spc="-5" dirty="0">
                <a:solidFill>
                  <a:srgbClr val="C00000"/>
                </a:solidFill>
                <a:latin typeface="Trebuchet MS"/>
                <a:cs typeface="Trebuchet MS"/>
              </a:rPr>
              <a:t>fees &amp; a </a:t>
            </a:r>
            <a:r>
              <a:rPr sz="1600" b="1" i="1" spc="-10" dirty="0">
                <a:solidFill>
                  <a:srgbClr val="C00000"/>
                </a:solidFill>
                <a:latin typeface="Trebuchet MS"/>
                <a:cs typeface="Trebuchet MS"/>
              </a:rPr>
              <a:t>monthly %age </a:t>
            </a:r>
            <a:r>
              <a:rPr sz="1600" b="1" i="1" spc="-5" dirty="0">
                <a:solidFill>
                  <a:srgbClr val="C00000"/>
                </a:solidFill>
                <a:latin typeface="Trebuchet MS"/>
                <a:cs typeface="Trebuchet MS"/>
              </a:rPr>
              <a:t>of the gross sales </a:t>
            </a:r>
            <a:r>
              <a:rPr sz="1600" b="1" i="1" spc="-10" dirty="0">
                <a:solidFill>
                  <a:srgbClr val="C00000"/>
                </a:solidFill>
                <a:latin typeface="Trebuchet MS"/>
                <a:cs typeface="Trebuchet MS"/>
              </a:rPr>
              <a:t>in </a:t>
            </a:r>
            <a:r>
              <a:rPr sz="1600" b="1" i="1" spc="-5" dirty="0">
                <a:solidFill>
                  <a:srgbClr val="C00000"/>
                </a:solidFill>
                <a:latin typeface="Trebuchet MS"/>
                <a:cs typeface="Trebuchet MS"/>
              </a:rPr>
              <a:t>exchange  for </a:t>
            </a:r>
            <a:r>
              <a:rPr sz="1600" b="1" i="1" spc="-10" dirty="0">
                <a:solidFill>
                  <a:srgbClr val="C00000"/>
                </a:solidFill>
                <a:latin typeface="Trebuchet MS"/>
                <a:cs typeface="Trebuchet MS"/>
              </a:rPr>
              <a:t>the rights </a:t>
            </a:r>
            <a:r>
              <a:rPr sz="1600" b="1" i="1" spc="-5" dirty="0">
                <a:solidFill>
                  <a:srgbClr val="C00000"/>
                </a:solidFill>
                <a:latin typeface="Trebuchet MS"/>
                <a:cs typeface="Trebuchet MS"/>
              </a:rPr>
              <a:t>to sell </a:t>
            </a:r>
            <a:r>
              <a:rPr sz="1600" b="1" i="1" spc="-10" dirty="0">
                <a:solidFill>
                  <a:srgbClr val="C00000"/>
                </a:solidFill>
                <a:latin typeface="Trebuchet MS"/>
                <a:cs typeface="Trebuchet MS"/>
              </a:rPr>
              <a:t>goods </a:t>
            </a:r>
            <a:r>
              <a:rPr sz="1600" b="1" i="1" spc="-5" dirty="0">
                <a:solidFill>
                  <a:srgbClr val="C00000"/>
                </a:solidFill>
                <a:latin typeface="Trebuchet MS"/>
                <a:cs typeface="Trebuchet MS"/>
              </a:rPr>
              <a:t>&amp; </a:t>
            </a:r>
            <a:r>
              <a:rPr sz="1600" b="1" i="1" spc="-10" dirty="0">
                <a:solidFill>
                  <a:srgbClr val="C00000"/>
                </a:solidFill>
                <a:latin typeface="Trebuchet MS"/>
                <a:cs typeface="Trebuchet MS"/>
              </a:rPr>
              <a:t>services in </a:t>
            </a:r>
            <a:r>
              <a:rPr sz="1600" b="1" i="1" spc="-5" dirty="0">
                <a:solidFill>
                  <a:srgbClr val="C00000"/>
                </a:solidFill>
                <a:latin typeface="Trebuchet MS"/>
                <a:cs typeface="Trebuchet MS"/>
              </a:rPr>
              <a:t>an</a:t>
            </a:r>
            <a:r>
              <a:rPr sz="1600" b="1" i="1" spc="235" dirty="0">
                <a:solidFill>
                  <a:srgbClr val="C00000"/>
                </a:solidFill>
                <a:latin typeface="Trebuchet MS"/>
                <a:cs typeface="Trebuchet MS"/>
              </a:rPr>
              <a:t> </a:t>
            </a:r>
            <a:r>
              <a:rPr sz="1600" b="1" i="1" spc="-5" dirty="0">
                <a:solidFill>
                  <a:srgbClr val="C00000"/>
                </a:solidFill>
                <a:latin typeface="Trebuchet MS"/>
                <a:cs typeface="Trebuchet MS"/>
              </a:rPr>
              <a:t>area.</a:t>
            </a:r>
            <a:endParaRPr sz="1600" dirty="0">
              <a:latin typeface="Trebuchet MS"/>
              <a:cs typeface="Trebuchet MS"/>
            </a:endParaRPr>
          </a:p>
          <a:p>
            <a:pPr marL="303530">
              <a:lnSpc>
                <a:spcPct val="100000"/>
              </a:lnSpc>
              <a:spcBef>
                <a:spcPts val="965"/>
              </a:spcBef>
            </a:pPr>
            <a:r>
              <a:rPr sz="1600" b="1" i="1" spc="-5" dirty="0">
                <a:solidFill>
                  <a:srgbClr val="C00000"/>
                </a:solidFill>
                <a:latin typeface="Trebuchet MS"/>
                <a:cs typeface="Trebuchet MS"/>
              </a:rPr>
              <a:t>A </a:t>
            </a:r>
            <a:r>
              <a:rPr sz="1600" b="1" i="1" spc="-10" dirty="0">
                <a:solidFill>
                  <a:srgbClr val="C00000"/>
                </a:solidFill>
                <a:latin typeface="Trebuchet MS"/>
                <a:cs typeface="Trebuchet MS"/>
              </a:rPr>
              <a:t>franchisee </a:t>
            </a:r>
            <a:r>
              <a:rPr sz="1600" b="1" i="1" spc="-5" dirty="0">
                <a:solidFill>
                  <a:srgbClr val="C00000"/>
                </a:solidFill>
                <a:latin typeface="Trebuchet MS"/>
                <a:cs typeface="Trebuchet MS"/>
              </a:rPr>
              <a:t>operates autonomously </a:t>
            </a:r>
            <a:r>
              <a:rPr sz="1600" b="1" i="1" spc="-10" dirty="0">
                <a:solidFill>
                  <a:srgbClr val="C00000"/>
                </a:solidFill>
                <a:latin typeface="Trebuchet MS"/>
                <a:cs typeface="Trebuchet MS"/>
              </a:rPr>
              <a:t>in </a:t>
            </a:r>
            <a:r>
              <a:rPr sz="1600" b="1" i="1" spc="-5" dirty="0">
                <a:solidFill>
                  <a:srgbClr val="C00000"/>
                </a:solidFill>
                <a:latin typeface="Trebuchet MS"/>
                <a:cs typeface="Trebuchet MS"/>
              </a:rPr>
              <a:t>setting store hours, chooses a location,</a:t>
            </a:r>
            <a:r>
              <a:rPr sz="1600" b="1" i="1" spc="265" dirty="0">
                <a:solidFill>
                  <a:srgbClr val="C00000"/>
                </a:solidFill>
                <a:latin typeface="Trebuchet MS"/>
                <a:cs typeface="Trebuchet MS"/>
              </a:rPr>
              <a:t> </a:t>
            </a:r>
            <a:r>
              <a:rPr sz="1600" b="1" i="1" spc="-5" dirty="0">
                <a:solidFill>
                  <a:srgbClr val="C00000"/>
                </a:solidFill>
                <a:latin typeface="Trebuchet MS"/>
                <a:cs typeface="Trebuchet MS"/>
              </a:rPr>
              <a:t>&amp;</a:t>
            </a:r>
            <a:endParaRPr sz="1600" dirty="0">
              <a:latin typeface="Trebuchet MS"/>
              <a:cs typeface="Trebuchet MS"/>
            </a:endParaRPr>
          </a:p>
          <a:p>
            <a:pPr marL="303530">
              <a:lnSpc>
                <a:spcPct val="100000"/>
              </a:lnSpc>
            </a:pPr>
            <a:r>
              <a:rPr sz="1600" b="1" i="1" spc="-10" dirty="0">
                <a:solidFill>
                  <a:srgbClr val="C00000"/>
                </a:solidFill>
                <a:latin typeface="Trebuchet MS"/>
                <a:cs typeface="Trebuchet MS"/>
              </a:rPr>
              <a:t>determines </a:t>
            </a:r>
            <a:r>
              <a:rPr sz="1600" b="1" i="1" spc="-5" dirty="0">
                <a:solidFill>
                  <a:srgbClr val="C00000"/>
                </a:solidFill>
                <a:latin typeface="Trebuchet MS"/>
                <a:cs typeface="Trebuchet MS"/>
              </a:rPr>
              <a:t>facilities &amp;</a:t>
            </a:r>
            <a:r>
              <a:rPr sz="1600" b="1" i="1" spc="105" dirty="0">
                <a:solidFill>
                  <a:srgbClr val="C00000"/>
                </a:solidFill>
                <a:latin typeface="Trebuchet MS"/>
                <a:cs typeface="Trebuchet MS"/>
              </a:rPr>
              <a:t> </a:t>
            </a:r>
            <a:r>
              <a:rPr sz="1600" b="1" i="1" spc="-5" dirty="0">
                <a:solidFill>
                  <a:srgbClr val="C00000"/>
                </a:solidFill>
                <a:latin typeface="Trebuchet MS"/>
                <a:cs typeface="Trebuchet MS"/>
              </a:rPr>
              <a:t>displays.</a:t>
            </a:r>
            <a:endParaRPr sz="1600" dirty="0">
              <a:latin typeface="Trebuchet MS"/>
              <a:cs typeface="Trebuchet MS"/>
            </a:endParaRPr>
          </a:p>
          <a:p>
            <a:pPr marL="12700">
              <a:lnSpc>
                <a:spcPct val="100000"/>
              </a:lnSpc>
              <a:spcBef>
                <a:spcPts val="1065"/>
              </a:spcBef>
            </a:pPr>
            <a:r>
              <a:rPr sz="1600" b="1" i="1" u="heavy" spc="-10" dirty="0">
                <a:solidFill>
                  <a:srgbClr val="002868"/>
                </a:solidFill>
                <a:uFill>
                  <a:solidFill>
                    <a:srgbClr val="002868"/>
                  </a:solidFill>
                </a:uFill>
                <a:latin typeface="Trebuchet MS"/>
                <a:cs typeface="Trebuchet MS"/>
              </a:rPr>
              <a:t>Three structural </a:t>
            </a:r>
            <a:r>
              <a:rPr sz="1600" b="1" i="1" u="heavy" spc="-5" dirty="0">
                <a:solidFill>
                  <a:srgbClr val="002868"/>
                </a:solidFill>
                <a:uFill>
                  <a:solidFill>
                    <a:srgbClr val="002868"/>
                  </a:solidFill>
                </a:uFill>
                <a:latin typeface="Trebuchet MS"/>
                <a:cs typeface="Trebuchet MS"/>
              </a:rPr>
              <a:t>arrangements </a:t>
            </a:r>
            <a:r>
              <a:rPr sz="1600" b="1" i="1" u="heavy" spc="-10" dirty="0">
                <a:solidFill>
                  <a:srgbClr val="002868"/>
                </a:solidFill>
                <a:uFill>
                  <a:solidFill>
                    <a:srgbClr val="002868"/>
                  </a:solidFill>
                </a:uFill>
                <a:latin typeface="Trebuchet MS"/>
                <a:cs typeface="Trebuchet MS"/>
              </a:rPr>
              <a:t>dominate retail</a:t>
            </a:r>
            <a:r>
              <a:rPr sz="1600" b="1" i="1" u="heavy" spc="204" dirty="0">
                <a:solidFill>
                  <a:srgbClr val="002868"/>
                </a:solidFill>
                <a:uFill>
                  <a:solidFill>
                    <a:srgbClr val="002868"/>
                  </a:solidFill>
                </a:uFill>
                <a:latin typeface="Trebuchet MS"/>
                <a:cs typeface="Trebuchet MS"/>
              </a:rPr>
              <a:t> </a:t>
            </a:r>
            <a:r>
              <a:rPr sz="1600" b="1" i="1" u="heavy" spc="-5" dirty="0">
                <a:solidFill>
                  <a:srgbClr val="002868"/>
                </a:solidFill>
                <a:uFill>
                  <a:solidFill>
                    <a:srgbClr val="002868"/>
                  </a:solidFill>
                </a:uFill>
                <a:latin typeface="Trebuchet MS"/>
                <a:cs typeface="Trebuchet MS"/>
              </a:rPr>
              <a:t>franchising</a:t>
            </a:r>
            <a:endParaRPr sz="1600" dirty="0">
              <a:latin typeface="Trebuchet MS"/>
              <a:cs typeface="Trebuchet MS"/>
            </a:endParaRPr>
          </a:p>
          <a:p>
            <a:pPr marL="303530" marR="5080">
              <a:lnSpc>
                <a:spcPct val="100000"/>
              </a:lnSpc>
              <a:spcBef>
                <a:spcPts val="900"/>
              </a:spcBef>
            </a:pPr>
            <a:r>
              <a:rPr sz="1500" b="1" spc="-5" dirty="0">
                <a:solidFill>
                  <a:srgbClr val="C00000"/>
                </a:solidFill>
                <a:latin typeface="Trebuchet MS"/>
                <a:cs typeface="Trebuchet MS"/>
              </a:rPr>
              <a:t>Manufacturer-retailer </a:t>
            </a:r>
            <a:r>
              <a:rPr sz="1500" dirty="0">
                <a:solidFill>
                  <a:srgbClr val="002868"/>
                </a:solidFill>
                <a:latin typeface="Trebuchet MS"/>
                <a:cs typeface="Trebuchet MS"/>
              </a:rPr>
              <a:t>– A </a:t>
            </a:r>
            <a:r>
              <a:rPr sz="1500" spc="-5" dirty="0">
                <a:solidFill>
                  <a:srgbClr val="002868"/>
                </a:solidFill>
                <a:latin typeface="Trebuchet MS"/>
                <a:cs typeface="Trebuchet MS"/>
              </a:rPr>
              <a:t>manufacturer </a:t>
            </a:r>
            <a:r>
              <a:rPr sz="1500" dirty="0">
                <a:solidFill>
                  <a:srgbClr val="002868"/>
                </a:solidFill>
                <a:latin typeface="Trebuchet MS"/>
                <a:cs typeface="Trebuchet MS"/>
              </a:rPr>
              <a:t>gives </a:t>
            </a:r>
            <a:r>
              <a:rPr sz="1500" spc="-5" dirty="0">
                <a:solidFill>
                  <a:srgbClr val="002868"/>
                </a:solidFill>
                <a:latin typeface="Trebuchet MS"/>
                <a:cs typeface="Trebuchet MS"/>
              </a:rPr>
              <a:t>independent franchisees the </a:t>
            </a:r>
            <a:r>
              <a:rPr sz="1500" dirty="0">
                <a:solidFill>
                  <a:srgbClr val="002868"/>
                </a:solidFill>
                <a:latin typeface="Trebuchet MS"/>
                <a:cs typeface="Trebuchet MS"/>
              </a:rPr>
              <a:t>right to sell goods &amp;  </a:t>
            </a:r>
            <a:r>
              <a:rPr sz="1500" spc="-5" dirty="0">
                <a:solidFill>
                  <a:srgbClr val="002868"/>
                </a:solidFill>
                <a:latin typeface="Trebuchet MS"/>
                <a:cs typeface="Trebuchet MS"/>
              </a:rPr>
              <a:t>related </a:t>
            </a:r>
            <a:r>
              <a:rPr sz="1500" dirty="0">
                <a:solidFill>
                  <a:srgbClr val="002868"/>
                </a:solidFill>
                <a:latin typeface="Trebuchet MS"/>
                <a:cs typeface="Trebuchet MS"/>
              </a:rPr>
              <a:t>services </a:t>
            </a:r>
            <a:r>
              <a:rPr sz="1500" spc="-5" dirty="0">
                <a:solidFill>
                  <a:srgbClr val="002868"/>
                </a:solidFill>
                <a:latin typeface="Trebuchet MS"/>
                <a:cs typeface="Trebuchet MS"/>
              </a:rPr>
              <a:t>through licensing agreement. </a:t>
            </a:r>
            <a:r>
              <a:rPr sz="1500" spc="5" dirty="0">
                <a:solidFill>
                  <a:srgbClr val="002868"/>
                </a:solidFill>
                <a:latin typeface="Trebuchet MS"/>
                <a:cs typeface="Trebuchet MS"/>
              </a:rPr>
              <a:t>(Eg., </a:t>
            </a:r>
            <a:r>
              <a:rPr sz="1500" spc="-5" dirty="0">
                <a:solidFill>
                  <a:srgbClr val="002868"/>
                </a:solidFill>
                <a:latin typeface="Trebuchet MS"/>
                <a:cs typeface="Trebuchet MS"/>
              </a:rPr>
              <a:t>Auto/truck dealers like </a:t>
            </a:r>
            <a:r>
              <a:rPr sz="1500" dirty="0">
                <a:solidFill>
                  <a:srgbClr val="002868"/>
                </a:solidFill>
                <a:latin typeface="Trebuchet MS"/>
                <a:cs typeface="Trebuchet MS"/>
              </a:rPr>
              <a:t>GM, </a:t>
            </a:r>
            <a:r>
              <a:rPr sz="1500" spc="-10" dirty="0">
                <a:solidFill>
                  <a:srgbClr val="002868"/>
                </a:solidFill>
                <a:latin typeface="Trebuchet MS"/>
                <a:cs typeface="Trebuchet MS"/>
              </a:rPr>
              <a:t>Petroleum  </a:t>
            </a:r>
            <a:r>
              <a:rPr sz="1500" dirty="0">
                <a:solidFill>
                  <a:srgbClr val="002868"/>
                </a:solidFill>
                <a:latin typeface="Trebuchet MS"/>
                <a:cs typeface="Trebuchet MS"/>
              </a:rPr>
              <a:t>products </a:t>
            </a:r>
            <a:r>
              <a:rPr sz="1500" spc="-5" dirty="0">
                <a:solidFill>
                  <a:srgbClr val="002868"/>
                </a:solidFill>
                <a:latin typeface="Trebuchet MS"/>
                <a:cs typeface="Trebuchet MS"/>
              </a:rPr>
              <a:t>dealers like</a:t>
            </a:r>
            <a:r>
              <a:rPr sz="1500" spc="-55" dirty="0">
                <a:solidFill>
                  <a:srgbClr val="002868"/>
                </a:solidFill>
                <a:latin typeface="Trebuchet MS"/>
                <a:cs typeface="Trebuchet MS"/>
              </a:rPr>
              <a:t> </a:t>
            </a:r>
            <a:r>
              <a:rPr sz="1500" spc="-5" dirty="0">
                <a:solidFill>
                  <a:srgbClr val="002868"/>
                </a:solidFill>
                <a:latin typeface="Trebuchet MS"/>
                <a:cs typeface="Trebuchet MS"/>
              </a:rPr>
              <a:t>IOC).</a:t>
            </a:r>
            <a:endParaRPr sz="1500" dirty="0">
              <a:latin typeface="Trebuchet MS"/>
              <a:cs typeface="Trebuchet MS"/>
            </a:endParaRPr>
          </a:p>
          <a:p>
            <a:pPr marL="303530">
              <a:lnSpc>
                <a:spcPct val="100000"/>
              </a:lnSpc>
              <a:spcBef>
                <a:spcPts val="905"/>
              </a:spcBef>
            </a:pPr>
            <a:r>
              <a:rPr sz="1500" b="1" spc="-5" dirty="0">
                <a:solidFill>
                  <a:srgbClr val="C00000"/>
                </a:solidFill>
                <a:latin typeface="Trebuchet MS"/>
                <a:cs typeface="Trebuchet MS"/>
              </a:rPr>
              <a:t>Wholesaler-retailer</a:t>
            </a:r>
            <a:endParaRPr sz="1500" dirty="0">
              <a:latin typeface="Trebuchet MS"/>
              <a:cs typeface="Trebuchet MS"/>
            </a:endParaRPr>
          </a:p>
          <a:p>
            <a:pPr marL="760730" marR="495300">
              <a:lnSpc>
                <a:spcPct val="100000"/>
              </a:lnSpc>
              <a:spcBef>
                <a:spcPts val="900"/>
              </a:spcBef>
            </a:pPr>
            <a:r>
              <a:rPr sz="1500" b="1" spc="-15" dirty="0">
                <a:solidFill>
                  <a:srgbClr val="C00000"/>
                </a:solidFill>
                <a:latin typeface="Trebuchet MS"/>
                <a:cs typeface="Trebuchet MS"/>
              </a:rPr>
              <a:t>Voluntary </a:t>
            </a:r>
            <a:r>
              <a:rPr sz="1500" b="1" dirty="0">
                <a:solidFill>
                  <a:srgbClr val="002868"/>
                </a:solidFill>
                <a:latin typeface="Trebuchet MS"/>
                <a:cs typeface="Trebuchet MS"/>
              </a:rPr>
              <a:t>- </a:t>
            </a:r>
            <a:r>
              <a:rPr sz="1500" dirty="0">
                <a:solidFill>
                  <a:srgbClr val="002868"/>
                </a:solidFill>
                <a:latin typeface="Trebuchet MS"/>
                <a:cs typeface="Trebuchet MS"/>
              </a:rPr>
              <a:t>A </a:t>
            </a:r>
            <a:r>
              <a:rPr sz="1500" spc="-5" dirty="0">
                <a:solidFill>
                  <a:srgbClr val="002868"/>
                </a:solidFill>
                <a:latin typeface="Trebuchet MS"/>
                <a:cs typeface="Trebuchet MS"/>
              </a:rPr>
              <a:t>wholesaler </a:t>
            </a:r>
            <a:r>
              <a:rPr sz="1500" dirty="0">
                <a:solidFill>
                  <a:srgbClr val="002868"/>
                </a:solidFill>
                <a:latin typeface="Trebuchet MS"/>
                <a:cs typeface="Trebuchet MS"/>
              </a:rPr>
              <a:t>sets </a:t>
            </a:r>
            <a:r>
              <a:rPr sz="1500" spc="-5" dirty="0">
                <a:solidFill>
                  <a:srgbClr val="002868"/>
                </a:solidFill>
                <a:latin typeface="Trebuchet MS"/>
                <a:cs typeface="Trebuchet MS"/>
              </a:rPr>
              <a:t>up </a:t>
            </a:r>
            <a:r>
              <a:rPr sz="1500" dirty="0">
                <a:solidFill>
                  <a:srgbClr val="002868"/>
                </a:solidFill>
                <a:latin typeface="Trebuchet MS"/>
                <a:cs typeface="Trebuchet MS"/>
              </a:rPr>
              <a:t>a </a:t>
            </a:r>
            <a:r>
              <a:rPr sz="1500" spc="-5" dirty="0">
                <a:solidFill>
                  <a:srgbClr val="002868"/>
                </a:solidFill>
                <a:latin typeface="Trebuchet MS"/>
                <a:cs typeface="Trebuchet MS"/>
              </a:rPr>
              <a:t>franchise </a:t>
            </a:r>
            <a:r>
              <a:rPr sz="1500" dirty="0">
                <a:solidFill>
                  <a:srgbClr val="002868"/>
                </a:solidFill>
                <a:latin typeface="Trebuchet MS"/>
                <a:cs typeface="Trebuchet MS"/>
              </a:rPr>
              <a:t>system &amp; </a:t>
            </a:r>
            <a:r>
              <a:rPr sz="1500" spc="-5" dirty="0">
                <a:solidFill>
                  <a:srgbClr val="002868"/>
                </a:solidFill>
                <a:latin typeface="Trebuchet MS"/>
                <a:cs typeface="Trebuchet MS"/>
              </a:rPr>
              <a:t>grants franchises </a:t>
            </a:r>
            <a:r>
              <a:rPr sz="1500" dirty="0">
                <a:solidFill>
                  <a:srgbClr val="002868"/>
                </a:solidFill>
                <a:latin typeface="Trebuchet MS"/>
                <a:cs typeface="Trebuchet MS"/>
              </a:rPr>
              <a:t>to </a:t>
            </a:r>
            <a:r>
              <a:rPr sz="1500" spc="-5" dirty="0">
                <a:solidFill>
                  <a:srgbClr val="002868"/>
                </a:solidFill>
                <a:latin typeface="Trebuchet MS"/>
                <a:cs typeface="Trebuchet MS"/>
              </a:rPr>
              <a:t>individual  </a:t>
            </a:r>
            <a:r>
              <a:rPr sz="1500" spc="-25" dirty="0">
                <a:solidFill>
                  <a:srgbClr val="002868"/>
                </a:solidFill>
                <a:latin typeface="Trebuchet MS"/>
                <a:cs typeface="Trebuchet MS"/>
              </a:rPr>
              <a:t>retailer. </a:t>
            </a:r>
            <a:r>
              <a:rPr sz="1500" dirty="0">
                <a:solidFill>
                  <a:srgbClr val="002868"/>
                </a:solidFill>
                <a:latin typeface="Trebuchet MS"/>
                <a:cs typeface="Trebuchet MS"/>
              </a:rPr>
              <a:t>(Eg., Auto </a:t>
            </a:r>
            <a:r>
              <a:rPr sz="1500" spc="-5" dirty="0">
                <a:solidFill>
                  <a:srgbClr val="002868"/>
                </a:solidFill>
                <a:latin typeface="Trebuchet MS"/>
                <a:cs typeface="Trebuchet MS"/>
              </a:rPr>
              <a:t>accessories </a:t>
            </a:r>
            <a:r>
              <a:rPr sz="1500" dirty="0">
                <a:solidFill>
                  <a:srgbClr val="002868"/>
                </a:solidFill>
                <a:latin typeface="Trebuchet MS"/>
                <a:cs typeface="Trebuchet MS"/>
              </a:rPr>
              <a:t>stores, </a:t>
            </a:r>
            <a:r>
              <a:rPr sz="1500" spc="-5" dirty="0">
                <a:solidFill>
                  <a:srgbClr val="002868"/>
                </a:solidFill>
                <a:latin typeface="Trebuchet MS"/>
                <a:cs typeface="Trebuchet MS"/>
              </a:rPr>
              <a:t>Consumer electronics</a:t>
            </a:r>
            <a:r>
              <a:rPr sz="1500" spc="-170" dirty="0">
                <a:solidFill>
                  <a:srgbClr val="002868"/>
                </a:solidFill>
                <a:latin typeface="Trebuchet MS"/>
                <a:cs typeface="Trebuchet MS"/>
              </a:rPr>
              <a:t> </a:t>
            </a:r>
            <a:r>
              <a:rPr sz="1500" dirty="0">
                <a:solidFill>
                  <a:srgbClr val="002868"/>
                </a:solidFill>
                <a:latin typeface="Trebuchet MS"/>
                <a:cs typeface="Trebuchet MS"/>
              </a:rPr>
              <a:t>stores).</a:t>
            </a:r>
            <a:endParaRPr sz="1500" dirty="0">
              <a:latin typeface="Trebuchet MS"/>
              <a:cs typeface="Trebuchet MS"/>
            </a:endParaRPr>
          </a:p>
          <a:p>
            <a:pPr marL="760730" marR="295275">
              <a:lnSpc>
                <a:spcPct val="100000"/>
              </a:lnSpc>
              <a:spcBef>
                <a:spcPts val="900"/>
              </a:spcBef>
            </a:pPr>
            <a:r>
              <a:rPr sz="1500" b="1" spc="-10" dirty="0">
                <a:solidFill>
                  <a:srgbClr val="C00000"/>
                </a:solidFill>
                <a:latin typeface="Trebuchet MS"/>
                <a:cs typeface="Trebuchet MS"/>
              </a:rPr>
              <a:t>Cooperative </a:t>
            </a:r>
            <a:r>
              <a:rPr sz="1500" dirty="0">
                <a:solidFill>
                  <a:srgbClr val="002868"/>
                </a:solidFill>
                <a:latin typeface="Trebuchet MS"/>
                <a:cs typeface="Trebuchet MS"/>
              </a:rPr>
              <a:t>– A group of </a:t>
            </a:r>
            <a:r>
              <a:rPr sz="1500" spc="-5" dirty="0">
                <a:solidFill>
                  <a:srgbClr val="002868"/>
                </a:solidFill>
                <a:latin typeface="Trebuchet MS"/>
                <a:cs typeface="Trebuchet MS"/>
              </a:rPr>
              <a:t>retailers </a:t>
            </a:r>
            <a:r>
              <a:rPr sz="1500" dirty="0">
                <a:solidFill>
                  <a:srgbClr val="002868"/>
                </a:solidFill>
                <a:latin typeface="Trebuchet MS"/>
                <a:cs typeface="Trebuchet MS"/>
              </a:rPr>
              <a:t>sets </a:t>
            </a:r>
            <a:r>
              <a:rPr sz="1500" spc="-5" dirty="0">
                <a:solidFill>
                  <a:srgbClr val="002868"/>
                </a:solidFill>
                <a:latin typeface="Trebuchet MS"/>
                <a:cs typeface="Trebuchet MS"/>
              </a:rPr>
              <a:t>up </a:t>
            </a:r>
            <a:r>
              <a:rPr sz="1500" dirty="0">
                <a:solidFill>
                  <a:srgbClr val="002868"/>
                </a:solidFill>
                <a:latin typeface="Trebuchet MS"/>
                <a:cs typeface="Trebuchet MS"/>
              </a:rPr>
              <a:t>a </a:t>
            </a:r>
            <a:r>
              <a:rPr sz="1500" spc="-5" dirty="0">
                <a:solidFill>
                  <a:srgbClr val="002868"/>
                </a:solidFill>
                <a:latin typeface="Trebuchet MS"/>
                <a:cs typeface="Trebuchet MS"/>
              </a:rPr>
              <a:t>franchise </a:t>
            </a:r>
            <a:r>
              <a:rPr sz="1500" dirty="0">
                <a:solidFill>
                  <a:srgbClr val="002868"/>
                </a:solidFill>
                <a:latin typeface="Trebuchet MS"/>
                <a:cs typeface="Trebuchet MS"/>
              </a:rPr>
              <a:t>system &amp; </a:t>
            </a:r>
            <a:r>
              <a:rPr sz="1500" spc="-5" dirty="0">
                <a:solidFill>
                  <a:srgbClr val="002868"/>
                </a:solidFill>
                <a:latin typeface="Trebuchet MS"/>
                <a:cs typeface="Trebuchet MS"/>
              </a:rPr>
              <a:t>shares the ownership </a:t>
            </a:r>
            <a:r>
              <a:rPr sz="1500" dirty="0">
                <a:solidFill>
                  <a:srgbClr val="002868"/>
                </a:solidFill>
                <a:latin typeface="Trebuchet MS"/>
                <a:cs typeface="Trebuchet MS"/>
              </a:rPr>
              <a:t>&amp;  operations of a </a:t>
            </a:r>
            <a:r>
              <a:rPr sz="1500" spc="-5" dirty="0">
                <a:solidFill>
                  <a:srgbClr val="002868"/>
                </a:solidFill>
                <a:latin typeface="Trebuchet MS"/>
                <a:cs typeface="Trebuchet MS"/>
              </a:rPr>
              <a:t>wholesaling organization. </a:t>
            </a:r>
            <a:r>
              <a:rPr sz="1500" dirty="0">
                <a:solidFill>
                  <a:srgbClr val="002868"/>
                </a:solidFill>
                <a:latin typeface="Trebuchet MS"/>
                <a:cs typeface="Trebuchet MS"/>
              </a:rPr>
              <a:t>(Eg., Food</a:t>
            </a:r>
            <a:r>
              <a:rPr sz="1500" spc="-145" dirty="0">
                <a:solidFill>
                  <a:srgbClr val="002868"/>
                </a:solidFill>
                <a:latin typeface="Trebuchet MS"/>
                <a:cs typeface="Trebuchet MS"/>
              </a:rPr>
              <a:t> </a:t>
            </a:r>
            <a:r>
              <a:rPr sz="1500" dirty="0">
                <a:solidFill>
                  <a:srgbClr val="002868"/>
                </a:solidFill>
                <a:latin typeface="Trebuchet MS"/>
                <a:cs typeface="Trebuchet MS"/>
              </a:rPr>
              <a:t>stores).</a:t>
            </a:r>
            <a:endParaRPr sz="1500" dirty="0">
              <a:latin typeface="Trebuchet MS"/>
              <a:cs typeface="Trebuchet MS"/>
            </a:endParaRPr>
          </a:p>
          <a:p>
            <a:pPr marL="303530" marR="91440">
              <a:lnSpc>
                <a:spcPct val="100000"/>
              </a:lnSpc>
              <a:spcBef>
                <a:spcPts val="900"/>
              </a:spcBef>
            </a:pPr>
            <a:r>
              <a:rPr sz="1500" b="1" dirty="0">
                <a:solidFill>
                  <a:srgbClr val="C00000"/>
                </a:solidFill>
                <a:latin typeface="Trebuchet MS"/>
                <a:cs typeface="Trebuchet MS"/>
              </a:rPr>
              <a:t>Service </a:t>
            </a:r>
            <a:r>
              <a:rPr sz="1500" b="1" spc="-5" dirty="0">
                <a:solidFill>
                  <a:srgbClr val="C00000"/>
                </a:solidFill>
                <a:latin typeface="Trebuchet MS"/>
                <a:cs typeface="Trebuchet MS"/>
              </a:rPr>
              <a:t>sponsor-retailer </a:t>
            </a:r>
            <a:r>
              <a:rPr sz="1500" dirty="0">
                <a:solidFill>
                  <a:srgbClr val="002868"/>
                </a:solidFill>
                <a:latin typeface="Trebuchet MS"/>
                <a:cs typeface="Trebuchet MS"/>
              </a:rPr>
              <a:t>– A service firm </a:t>
            </a:r>
            <a:r>
              <a:rPr sz="1500" spc="-5" dirty="0">
                <a:solidFill>
                  <a:srgbClr val="002868"/>
                </a:solidFill>
                <a:latin typeface="Trebuchet MS"/>
                <a:cs typeface="Trebuchet MS"/>
              </a:rPr>
              <a:t>licenses individual retailers </a:t>
            </a:r>
            <a:r>
              <a:rPr sz="1500" dirty="0">
                <a:solidFill>
                  <a:srgbClr val="002868"/>
                </a:solidFill>
                <a:latin typeface="Trebuchet MS"/>
                <a:cs typeface="Trebuchet MS"/>
              </a:rPr>
              <a:t>so </a:t>
            </a:r>
            <a:r>
              <a:rPr sz="1500" spc="-5" dirty="0">
                <a:solidFill>
                  <a:srgbClr val="002868"/>
                </a:solidFill>
                <a:latin typeface="Trebuchet MS"/>
                <a:cs typeface="Trebuchet MS"/>
              </a:rPr>
              <a:t>they can offer specific  </a:t>
            </a:r>
            <a:r>
              <a:rPr sz="1500" dirty="0">
                <a:solidFill>
                  <a:srgbClr val="002868"/>
                </a:solidFill>
                <a:latin typeface="Trebuchet MS"/>
                <a:cs typeface="Trebuchet MS"/>
              </a:rPr>
              <a:t>service </a:t>
            </a:r>
            <a:r>
              <a:rPr sz="1500" spc="-5" dirty="0">
                <a:solidFill>
                  <a:srgbClr val="002868"/>
                </a:solidFill>
                <a:latin typeface="Trebuchet MS"/>
                <a:cs typeface="Trebuchet MS"/>
              </a:rPr>
              <a:t>packages </a:t>
            </a:r>
            <a:r>
              <a:rPr sz="1500" dirty="0">
                <a:solidFill>
                  <a:srgbClr val="002868"/>
                </a:solidFill>
                <a:latin typeface="Trebuchet MS"/>
                <a:cs typeface="Trebuchet MS"/>
              </a:rPr>
              <a:t>to </a:t>
            </a:r>
            <a:r>
              <a:rPr sz="1500" spc="-5" dirty="0">
                <a:solidFill>
                  <a:srgbClr val="002868"/>
                </a:solidFill>
                <a:latin typeface="Trebuchet MS"/>
                <a:cs typeface="Trebuchet MS"/>
              </a:rPr>
              <a:t>customers. </a:t>
            </a:r>
            <a:r>
              <a:rPr sz="1500" dirty="0">
                <a:solidFill>
                  <a:srgbClr val="002868"/>
                </a:solidFill>
                <a:latin typeface="Trebuchet MS"/>
                <a:cs typeface="Trebuchet MS"/>
              </a:rPr>
              <a:t>(Eg.,</a:t>
            </a:r>
            <a:r>
              <a:rPr sz="1500" spc="-70" dirty="0">
                <a:solidFill>
                  <a:srgbClr val="002868"/>
                </a:solidFill>
                <a:latin typeface="Trebuchet MS"/>
                <a:cs typeface="Trebuchet MS"/>
              </a:rPr>
              <a:t> </a:t>
            </a:r>
            <a:r>
              <a:rPr sz="1500" spc="-10" dirty="0">
                <a:solidFill>
                  <a:srgbClr val="002868"/>
                </a:solidFill>
                <a:latin typeface="Trebuchet MS"/>
                <a:cs typeface="Trebuchet MS"/>
              </a:rPr>
              <a:t>McDoland‘s).</a:t>
            </a:r>
            <a:endParaRPr sz="1500" dirty="0">
              <a:latin typeface="Trebuchet MS"/>
              <a:cs typeface="Trebuchet MS"/>
            </a:endParaRPr>
          </a:p>
        </p:txBody>
      </p:sp>
      <p:sp>
        <p:nvSpPr>
          <p:cNvPr id="15" name="object 15"/>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lang="en-IN"/>
              <a:t>Dr.Rupal Shroff - Retail Management</a:t>
            </a:r>
            <a:endParaRPr spc="-5" dirty="0"/>
          </a:p>
        </p:txBody>
      </p:sp>
      <p:sp>
        <p:nvSpPr>
          <p:cNvPr id="17" name="Date Placeholder 16"/>
          <p:cNvSpPr>
            <a:spLocks noGrp="1"/>
          </p:cNvSpPr>
          <p:nvPr>
            <p:ph type="dt" sz="half" idx="6"/>
          </p:nvPr>
        </p:nvSpPr>
        <p:spPr/>
        <p:txBody>
          <a:bodyPr/>
          <a:lstStyle/>
          <a:p>
            <a:pPr marL="12700">
              <a:lnSpc>
                <a:spcPts val="1810"/>
              </a:lnSpc>
            </a:pPr>
            <a:fld id="{CBA2B412-A4A9-4B6E-BE2B-673060FE7CE2}" type="datetime1">
              <a:rPr lang="en-US" smtClean="0"/>
              <a:t>11/15/2021</a:t>
            </a:fld>
            <a:endParaRPr lang="en-US" dirty="0"/>
          </a:p>
        </p:txBody>
      </p:sp>
      <p:sp>
        <p:nvSpPr>
          <p:cNvPr id="18" name="Slide Number Placeholder 17"/>
          <p:cNvSpPr>
            <a:spLocks noGrp="1"/>
          </p:cNvSpPr>
          <p:nvPr>
            <p:ph type="sldNum" sz="quarter" idx="7"/>
          </p:nvPr>
        </p:nvSpPr>
        <p:spPr/>
        <p:txBody>
          <a:bodyPr/>
          <a:lstStyle/>
          <a:p>
            <a:fld id="{B6F15528-21DE-4FAA-801E-634DDDAF4B2B}" type="slidenum">
              <a:rPr lang="en-IN" smtClean="0"/>
              <a:t>97</a:t>
            </a:fld>
            <a:endParaRPr lang="en-IN"/>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350" y="1476628"/>
            <a:ext cx="94868" cy="10058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37350" y="1819529"/>
            <a:ext cx="94868" cy="10058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37350" y="2162429"/>
            <a:ext cx="94868" cy="10058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337350" y="2505329"/>
            <a:ext cx="94868" cy="100584"/>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337350" y="2848229"/>
            <a:ext cx="94868" cy="100584"/>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337350" y="3191129"/>
            <a:ext cx="94868" cy="100584"/>
          </a:xfrm>
          <a:prstGeom prst="rect">
            <a:avLst/>
          </a:prstGeom>
          <a:blipFill>
            <a:blip r:embed="rId2" cstate="print"/>
            <a:stretch>
              <a:fillRect/>
            </a:stretch>
          </a:blipFill>
        </p:spPr>
        <p:txBody>
          <a:bodyPr wrap="square" lIns="0" tIns="0" rIns="0" bIns="0" rtlCol="0"/>
          <a:lstStyle/>
          <a:p>
            <a:endParaRPr/>
          </a:p>
        </p:txBody>
      </p:sp>
      <p:sp>
        <p:nvSpPr>
          <p:cNvPr id="8" name="object 8"/>
          <p:cNvSpPr txBox="1">
            <a:spLocks noGrp="1"/>
          </p:cNvSpPr>
          <p:nvPr>
            <p:ph type="title"/>
          </p:nvPr>
        </p:nvSpPr>
        <p:spPr>
          <a:xfrm>
            <a:off x="150063" y="195833"/>
            <a:ext cx="3530600" cy="513715"/>
          </a:xfrm>
          <a:prstGeom prst="rect">
            <a:avLst/>
          </a:prstGeom>
        </p:spPr>
        <p:txBody>
          <a:bodyPr vert="horz" wrap="square" lIns="0" tIns="12700" rIns="0" bIns="0" rtlCol="0">
            <a:spAutoFit/>
          </a:bodyPr>
          <a:lstStyle/>
          <a:p>
            <a:pPr marL="12700">
              <a:lnSpc>
                <a:spcPct val="100000"/>
              </a:lnSpc>
              <a:spcBef>
                <a:spcPts val="100"/>
              </a:spcBef>
            </a:pPr>
            <a:r>
              <a:rPr sz="3200" dirty="0"/>
              <a:t>Franchising</a:t>
            </a:r>
            <a:r>
              <a:rPr sz="3200" spc="-70" dirty="0"/>
              <a:t> </a:t>
            </a:r>
            <a:r>
              <a:rPr sz="3200" spc="-5" dirty="0"/>
              <a:t>contd..</a:t>
            </a:r>
            <a:endParaRPr sz="3200"/>
          </a:p>
        </p:txBody>
      </p:sp>
      <p:sp>
        <p:nvSpPr>
          <p:cNvPr id="9" name="object 9"/>
          <p:cNvSpPr/>
          <p:nvPr/>
        </p:nvSpPr>
        <p:spPr>
          <a:xfrm>
            <a:off x="337350" y="3989832"/>
            <a:ext cx="94868" cy="100584"/>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337350" y="4332732"/>
            <a:ext cx="94868" cy="100584"/>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337350" y="4904232"/>
            <a:ext cx="94868" cy="100584"/>
          </a:xfrm>
          <a:prstGeom prst="rect">
            <a:avLst/>
          </a:prstGeom>
          <a:blipFill>
            <a:blip r:embed="rId2" cstate="print"/>
            <a:stretch>
              <a:fillRect/>
            </a:stretch>
          </a:blipFill>
        </p:spPr>
        <p:txBody>
          <a:bodyPr wrap="square" lIns="0" tIns="0" rIns="0" bIns="0" rtlCol="0"/>
          <a:lstStyle/>
          <a:p>
            <a:endParaRPr/>
          </a:p>
        </p:txBody>
      </p:sp>
      <p:sp>
        <p:nvSpPr>
          <p:cNvPr id="12" name="object 12"/>
          <p:cNvSpPr/>
          <p:nvPr/>
        </p:nvSpPr>
        <p:spPr>
          <a:xfrm>
            <a:off x="337350" y="5247132"/>
            <a:ext cx="94868" cy="100584"/>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337350" y="5818581"/>
            <a:ext cx="94868" cy="100584"/>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337350" y="6161481"/>
            <a:ext cx="94868" cy="100584"/>
          </a:xfrm>
          <a:prstGeom prst="rect">
            <a:avLst/>
          </a:prstGeom>
          <a:blipFill>
            <a:blip r:embed="rId2" cstate="print"/>
            <a:stretch>
              <a:fillRect/>
            </a:stretch>
          </a:blipFill>
        </p:spPr>
        <p:txBody>
          <a:bodyPr wrap="square" lIns="0" tIns="0" rIns="0" bIns="0" rtlCol="0"/>
          <a:lstStyle/>
          <a:p>
            <a:endParaRPr/>
          </a:p>
        </p:txBody>
      </p:sp>
      <p:sp>
        <p:nvSpPr>
          <p:cNvPr id="15" name="object 15"/>
          <p:cNvSpPr txBox="1"/>
          <p:nvPr/>
        </p:nvSpPr>
        <p:spPr>
          <a:xfrm>
            <a:off x="293014" y="905039"/>
            <a:ext cx="8129270" cy="5420995"/>
          </a:xfrm>
          <a:prstGeom prst="rect">
            <a:avLst/>
          </a:prstGeom>
        </p:spPr>
        <p:txBody>
          <a:bodyPr vert="horz" wrap="square" lIns="0" tIns="133985" rIns="0" bIns="0" rtlCol="0">
            <a:spAutoFit/>
          </a:bodyPr>
          <a:lstStyle/>
          <a:p>
            <a:pPr marL="12700">
              <a:lnSpc>
                <a:spcPct val="100000"/>
              </a:lnSpc>
              <a:spcBef>
                <a:spcPts val="1055"/>
              </a:spcBef>
            </a:pPr>
            <a:r>
              <a:rPr sz="1600" b="1" i="1" u="heavy" spc="-5" dirty="0">
                <a:solidFill>
                  <a:srgbClr val="C00000"/>
                </a:solidFill>
                <a:uFill>
                  <a:solidFill>
                    <a:srgbClr val="C00000"/>
                  </a:solidFill>
                </a:uFill>
                <a:latin typeface="Trebuchet MS"/>
                <a:cs typeface="Trebuchet MS"/>
              </a:rPr>
              <a:t>Advantages of</a:t>
            </a:r>
            <a:r>
              <a:rPr sz="1600" b="1" i="1" u="heavy" spc="50" dirty="0">
                <a:solidFill>
                  <a:srgbClr val="C00000"/>
                </a:solidFill>
                <a:uFill>
                  <a:solidFill>
                    <a:srgbClr val="C00000"/>
                  </a:solidFill>
                </a:uFill>
                <a:latin typeface="Trebuchet MS"/>
                <a:cs typeface="Trebuchet MS"/>
              </a:rPr>
              <a:t> </a:t>
            </a:r>
            <a:r>
              <a:rPr sz="1600" b="1" i="1" u="heavy" spc="-10" dirty="0">
                <a:solidFill>
                  <a:srgbClr val="C00000"/>
                </a:solidFill>
                <a:uFill>
                  <a:solidFill>
                    <a:srgbClr val="C00000"/>
                  </a:solidFill>
                </a:uFill>
                <a:latin typeface="Trebuchet MS"/>
                <a:cs typeface="Trebuchet MS"/>
              </a:rPr>
              <a:t>Franchisees</a:t>
            </a:r>
            <a:endParaRPr sz="1600">
              <a:latin typeface="Trebuchet MS"/>
              <a:cs typeface="Trebuchet MS"/>
            </a:endParaRPr>
          </a:p>
          <a:p>
            <a:pPr marL="303530" marR="2713355">
              <a:lnSpc>
                <a:spcPct val="150000"/>
              </a:lnSpc>
              <a:spcBef>
                <a:spcPts val="5"/>
              </a:spcBef>
            </a:pPr>
            <a:r>
              <a:rPr sz="1500" spc="-5" dirty="0">
                <a:solidFill>
                  <a:srgbClr val="002868"/>
                </a:solidFill>
                <a:latin typeface="Trebuchet MS"/>
                <a:cs typeface="Trebuchet MS"/>
              </a:rPr>
              <a:t>They </a:t>
            </a:r>
            <a:r>
              <a:rPr sz="1500" dirty="0">
                <a:solidFill>
                  <a:srgbClr val="002868"/>
                </a:solidFill>
                <a:latin typeface="Trebuchet MS"/>
                <a:cs typeface="Trebuchet MS"/>
              </a:rPr>
              <a:t>own a </a:t>
            </a:r>
            <a:r>
              <a:rPr sz="1500" spc="-5" dirty="0">
                <a:solidFill>
                  <a:srgbClr val="002868"/>
                </a:solidFill>
                <a:latin typeface="Trebuchet MS"/>
                <a:cs typeface="Trebuchet MS"/>
              </a:rPr>
              <a:t>retail enterprise with </a:t>
            </a:r>
            <a:r>
              <a:rPr sz="1500" dirty="0">
                <a:solidFill>
                  <a:srgbClr val="002868"/>
                </a:solidFill>
                <a:latin typeface="Trebuchet MS"/>
                <a:cs typeface="Trebuchet MS"/>
              </a:rPr>
              <a:t>a </a:t>
            </a:r>
            <a:r>
              <a:rPr sz="1500" spc="-5" dirty="0">
                <a:solidFill>
                  <a:srgbClr val="002868"/>
                </a:solidFill>
                <a:latin typeface="Trebuchet MS"/>
                <a:cs typeface="Trebuchet MS"/>
              </a:rPr>
              <a:t>relatively </a:t>
            </a:r>
            <a:r>
              <a:rPr sz="1500" dirty="0">
                <a:solidFill>
                  <a:srgbClr val="002868"/>
                </a:solidFill>
                <a:latin typeface="Trebuchet MS"/>
                <a:cs typeface="Trebuchet MS"/>
              </a:rPr>
              <a:t>small </a:t>
            </a:r>
            <a:r>
              <a:rPr sz="1500" spc="-5" dirty="0">
                <a:solidFill>
                  <a:srgbClr val="002868"/>
                </a:solidFill>
                <a:latin typeface="Trebuchet MS"/>
                <a:cs typeface="Trebuchet MS"/>
              </a:rPr>
              <a:t>capital.  They acquire well-known names </a:t>
            </a:r>
            <a:r>
              <a:rPr sz="1500" dirty="0">
                <a:solidFill>
                  <a:srgbClr val="002868"/>
                </a:solidFill>
                <a:latin typeface="Trebuchet MS"/>
                <a:cs typeface="Trebuchet MS"/>
              </a:rPr>
              <a:t>&amp; goods/services</a:t>
            </a:r>
            <a:r>
              <a:rPr sz="1500" spc="-90" dirty="0">
                <a:solidFill>
                  <a:srgbClr val="002868"/>
                </a:solidFill>
                <a:latin typeface="Trebuchet MS"/>
                <a:cs typeface="Trebuchet MS"/>
              </a:rPr>
              <a:t> </a:t>
            </a:r>
            <a:r>
              <a:rPr sz="1500" spc="-5" dirty="0">
                <a:solidFill>
                  <a:srgbClr val="002868"/>
                </a:solidFill>
                <a:latin typeface="Trebuchet MS"/>
                <a:cs typeface="Trebuchet MS"/>
              </a:rPr>
              <a:t>lines.</a:t>
            </a:r>
            <a:endParaRPr sz="1500">
              <a:latin typeface="Trebuchet MS"/>
              <a:cs typeface="Trebuchet MS"/>
            </a:endParaRPr>
          </a:p>
          <a:p>
            <a:pPr marL="303530">
              <a:lnSpc>
                <a:spcPct val="100000"/>
              </a:lnSpc>
              <a:spcBef>
                <a:spcPts val="905"/>
              </a:spcBef>
            </a:pPr>
            <a:r>
              <a:rPr sz="1500" spc="-5" dirty="0">
                <a:solidFill>
                  <a:srgbClr val="002868"/>
                </a:solidFill>
                <a:latin typeface="Trebuchet MS"/>
                <a:cs typeface="Trebuchet MS"/>
              </a:rPr>
              <a:t>Standard </a:t>
            </a:r>
            <a:r>
              <a:rPr sz="1500" dirty="0">
                <a:solidFill>
                  <a:srgbClr val="002868"/>
                </a:solidFill>
                <a:latin typeface="Trebuchet MS"/>
                <a:cs typeface="Trebuchet MS"/>
              </a:rPr>
              <a:t>operating </a:t>
            </a:r>
            <a:r>
              <a:rPr sz="1500" spc="-5" dirty="0">
                <a:solidFill>
                  <a:srgbClr val="002868"/>
                </a:solidFill>
                <a:latin typeface="Trebuchet MS"/>
                <a:cs typeface="Trebuchet MS"/>
              </a:rPr>
              <a:t>procedures </a:t>
            </a:r>
            <a:r>
              <a:rPr sz="1500" dirty="0">
                <a:solidFill>
                  <a:srgbClr val="002868"/>
                </a:solidFill>
                <a:latin typeface="Trebuchet MS"/>
                <a:cs typeface="Trebuchet MS"/>
              </a:rPr>
              <a:t>&amp; </a:t>
            </a:r>
            <a:r>
              <a:rPr sz="1500" spc="-5" dirty="0">
                <a:solidFill>
                  <a:srgbClr val="002868"/>
                </a:solidFill>
                <a:latin typeface="Trebuchet MS"/>
                <a:cs typeface="Trebuchet MS"/>
              </a:rPr>
              <a:t>management </a:t>
            </a:r>
            <a:r>
              <a:rPr sz="1500" dirty="0">
                <a:solidFill>
                  <a:srgbClr val="002868"/>
                </a:solidFill>
                <a:latin typeface="Trebuchet MS"/>
                <a:cs typeface="Trebuchet MS"/>
              </a:rPr>
              <a:t>skills </a:t>
            </a:r>
            <a:r>
              <a:rPr sz="1500" spc="-5" dirty="0">
                <a:solidFill>
                  <a:srgbClr val="002868"/>
                </a:solidFill>
                <a:latin typeface="Trebuchet MS"/>
                <a:cs typeface="Trebuchet MS"/>
              </a:rPr>
              <a:t>may be taught </a:t>
            </a:r>
            <a:r>
              <a:rPr sz="1500" dirty="0">
                <a:solidFill>
                  <a:srgbClr val="002868"/>
                </a:solidFill>
                <a:latin typeface="Trebuchet MS"/>
                <a:cs typeface="Trebuchet MS"/>
              </a:rPr>
              <a:t>to</a:t>
            </a:r>
            <a:r>
              <a:rPr sz="1500" spc="-45" dirty="0">
                <a:solidFill>
                  <a:srgbClr val="002868"/>
                </a:solidFill>
                <a:latin typeface="Trebuchet MS"/>
                <a:cs typeface="Trebuchet MS"/>
              </a:rPr>
              <a:t> </a:t>
            </a:r>
            <a:r>
              <a:rPr sz="1500" spc="-5" dirty="0">
                <a:solidFill>
                  <a:srgbClr val="002868"/>
                </a:solidFill>
                <a:latin typeface="Trebuchet MS"/>
                <a:cs typeface="Trebuchet MS"/>
              </a:rPr>
              <a:t>them.</a:t>
            </a:r>
            <a:endParaRPr sz="1500">
              <a:latin typeface="Trebuchet MS"/>
              <a:cs typeface="Trebuchet MS"/>
            </a:endParaRPr>
          </a:p>
          <a:p>
            <a:pPr marL="303530">
              <a:lnSpc>
                <a:spcPct val="100000"/>
              </a:lnSpc>
              <a:spcBef>
                <a:spcPts val="900"/>
              </a:spcBef>
            </a:pPr>
            <a:r>
              <a:rPr sz="1500" spc="-5" dirty="0">
                <a:solidFill>
                  <a:srgbClr val="002868"/>
                </a:solidFill>
                <a:latin typeface="Trebuchet MS"/>
                <a:cs typeface="Trebuchet MS"/>
              </a:rPr>
              <a:t>Cooperative marketing efforts (like national </a:t>
            </a:r>
            <a:r>
              <a:rPr sz="1500" dirty="0">
                <a:solidFill>
                  <a:srgbClr val="002868"/>
                </a:solidFill>
                <a:latin typeface="Trebuchet MS"/>
                <a:cs typeface="Trebuchet MS"/>
              </a:rPr>
              <a:t>advt.) are</a:t>
            </a:r>
            <a:r>
              <a:rPr sz="1500" spc="-90" dirty="0">
                <a:solidFill>
                  <a:srgbClr val="002868"/>
                </a:solidFill>
                <a:latin typeface="Trebuchet MS"/>
                <a:cs typeface="Trebuchet MS"/>
              </a:rPr>
              <a:t> </a:t>
            </a:r>
            <a:r>
              <a:rPr sz="1500" spc="-5" dirty="0">
                <a:solidFill>
                  <a:srgbClr val="002868"/>
                </a:solidFill>
                <a:latin typeface="Trebuchet MS"/>
                <a:cs typeface="Trebuchet MS"/>
              </a:rPr>
              <a:t>facilitated.</a:t>
            </a:r>
            <a:endParaRPr sz="1500">
              <a:latin typeface="Trebuchet MS"/>
              <a:cs typeface="Trebuchet MS"/>
            </a:endParaRPr>
          </a:p>
          <a:p>
            <a:pPr marL="303530">
              <a:lnSpc>
                <a:spcPct val="100000"/>
              </a:lnSpc>
              <a:spcBef>
                <a:spcPts val="900"/>
              </a:spcBef>
            </a:pPr>
            <a:r>
              <a:rPr sz="1500" spc="-5" dirty="0">
                <a:solidFill>
                  <a:srgbClr val="002868"/>
                </a:solidFill>
                <a:latin typeface="Trebuchet MS"/>
                <a:cs typeface="Trebuchet MS"/>
              </a:rPr>
              <a:t>They </a:t>
            </a:r>
            <a:r>
              <a:rPr sz="1500" dirty="0">
                <a:solidFill>
                  <a:srgbClr val="002868"/>
                </a:solidFill>
                <a:latin typeface="Trebuchet MS"/>
                <a:cs typeface="Trebuchet MS"/>
              </a:rPr>
              <a:t>obtain </a:t>
            </a:r>
            <a:r>
              <a:rPr sz="1500" spc="-5" dirty="0">
                <a:solidFill>
                  <a:srgbClr val="002868"/>
                </a:solidFill>
                <a:latin typeface="Trebuchet MS"/>
                <a:cs typeface="Trebuchet MS"/>
              </a:rPr>
              <a:t>exclusive selling </a:t>
            </a:r>
            <a:r>
              <a:rPr sz="1500" dirty="0">
                <a:solidFill>
                  <a:srgbClr val="002868"/>
                </a:solidFill>
                <a:latin typeface="Trebuchet MS"/>
                <a:cs typeface="Trebuchet MS"/>
              </a:rPr>
              <a:t>rights </a:t>
            </a:r>
            <a:r>
              <a:rPr sz="1500" spc="-5" dirty="0">
                <a:solidFill>
                  <a:srgbClr val="002868"/>
                </a:solidFill>
                <a:latin typeface="Trebuchet MS"/>
                <a:cs typeface="Trebuchet MS"/>
              </a:rPr>
              <a:t>for specified geographical</a:t>
            </a:r>
            <a:r>
              <a:rPr sz="1500" spc="-114" dirty="0">
                <a:solidFill>
                  <a:srgbClr val="002868"/>
                </a:solidFill>
                <a:latin typeface="Trebuchet MS"/>
                <a:cs typeface="Trebuchet MS"/>
              </a:rPr>
              <a:t> </a:t>
            </a:r>
            <a:r>
              <a:rPr sz="1500" spc="-5" dirty="0">
                <a:solidFill>
                  <a:srgbClr val="002868"/>
                </a:solidFill>
                <a:latin typeface="Trebuchet MS"/>
                <a:cs typeface="Trebuchet MS"/>
              </a:rPr>
              <a:t>territories.</a:t>
            </a:r>
            <a:endParaRPr sz="1500">
              <a:latin typeface="Trebuchet MS"/>
              <a:cs typeface="Trebuchet MS"/>
            </a:endParaRPr>
          </a:p>
          <a:p>
            <a:pPr marL="303530">
              <a:lnSpc>
                <a:spcPct val="100000"/>
              </a:lnSpc>
              <a:spcBef>
                <a:spcPts val="900"/>
              </a:spcBef>
            </a:pPr>
            <a:r>
              <a:rPr sz="1500" spc="-5" dirty="0">
                <a:solidFill>
                  <a:srgbClr val="002868"/>
                </a:solidFill>
                <a:latin typeface="Trebuchet MS"/>
                <a:cs typeface="Trebuchet MS"/>
              </a:rPr>
              <a:t>Their purchases </a:t>
            </a:r>
            <a:r>
              <a:rPr sz="1500" dirty="0">
                <a:solidFill>
                  <a:srgbClr val="002868"/>
                </a:solidFill>
                <a:latin typeface="Trebuchet MS"/>
                <a:cs typeface="Trebuchet MS"/>
              </a:rPr>
              <a:t>may </a:t>
            </a:r>
            <a:r>
              <a:rPr sz="1500" spc="-5" dirty="0">
                <a:solidFill>
                  <a:srgbClr val="002868"/>
                </a:solidFill>
                <a:latin typeface="Trebuchet MS"/>
                <a:cs typeface="Trebuchet MS"/>
              </a:rPr>
              <a:t>be </a:t>
            </a:r>
            <a:r>
              <a:rPr sz="1500" dirty="0">
                <a:solidFill>
                  <a:srgbClr val="002868"/>
                </a:solidFill>
                <a:latin typeface="Trebuchet MS"/>
                <a:cs typeface="Trebuchet MS"/>
              </a:rPr>
              <a:t>less </a:t>
            </a:r>
            <a:r>
              <a:rPr sz="1500" spc="-5" dirty="0">
                <a:solidFill>
                  <a:srgbClr val="002868"/>
                </a:solidFill>
                <a:latin typeface="Trebuchet MS"/>
                <a:cs typeface="Trebuchet MS"/>
              </a:rPr>
              <a:t>costly per unit </a:t>
            </a:r>
            <a:r>
              <a:rPr sz="1500" dirty="0">
                <a:solidFill>
                  <a:srgbClr val="002868"/>
                </a:solidFill>
                <a:latin typeface="Trebuchet MS"/>
                <a:cs typeface="Trebuchet MS"/>
              </a:rPr>
              <a:t>due to </a:t>
            </a:r>
            <a:r>
              <a:rPr sz="1500" spc="-5" dirty="0">
                <a:solidFill>
                  <a:srgbClr val="002868"/>
                </a:solidFill>
                <a:latin typeface="Trebuchet MS"/>
                <a:cs typeface="Trebuchet MS"/>
              </a:rPr>
              <a:t>the </a:t>
            </a:r>
            <a:r>
              <a:rPr sz="1500" dirty="0">
                <a:solidFill>
                  <a:srgbClr val="002868"/>
                </a:solidFill>
                <a:latin typeface="Trebuchet MS"/>
                <a:cs typeface="Trebuchet MS"/>
              </a:rPr>
              <a:t>volume of </a:t>
            </a:r>
            <a:r>
              <a:rPr sz="1500" spc="-5" dirty="0">
                <a:solidFill>
                  <a:srgbClr val="002868"/>
                </a:solidFill>
                <a:latin typeface="Trebuchet MS"/>
                <a:cs typeface="Trebuchet MS"/>
              </a:rPr>
              <a:t>the </a:t>
            </a:r>
            <a:r>
              <a:rPr sz="1500" dirty="0">
                <a:solidFill>
                  <a:srgbClr val="002868"/>
                </a:solidFill>
                <a:latin typeface="Trebuchet MS"/>
                <a:cs typeface="Trebuchet MS"/>
              </a:rPr>
              <a:t>overall</a:t>
            </a:r>
            <a:r>
              <a:rPr sz="1500" spc="-75" dirty="0">
                <a:solidFill>
                  <a:srgbClr val="002868"/>
                </a:solidFill>
                <a:latin typeface="Trebuchet MS"/>
                <a:cs typeface="Trebuchet MS"/>
              </a:rPr>
              <a:t> </a:t>
            </a:r>
            <a:r>
              <a:rPr sz="1500" spc="-5" dirty="0">
                <a:solidFill>
                  <a:srgbClr val="002868"/>
                </a:solidFill>
                <a:latin typeface="Trebuchet MS"/>
                <a:cs typeface="Trebuchet MS"/>
              </a:rPr>
              <a:t>franchise.</a:t>
            </a:r>
            <a:endParaRPr sz="1500">
              <a:latin typeface="Trebuchet MS"/>
              <a:cs typeface="Trebuchet MS"/>
            </a:endParaRPr>
          </a:p>
          <a:p>
            <a:pPr>
              <a:lnSpc>
                <a:spcPct val="100000"/>
              </a:lnSpc>
              <a:spcBef>
                <a:spcPts val="40"/>
              </a:spcBef>
            </a:pPr>
            <a:endParaRPr sz="1400">
              <a:latin typeface="Trebuchet MS"/>
              <a:cs typeface="Trebuchet MS"/>
            </a:endParaRPr>
          </a:p>
          <a:p>
            <a:pPr marL="12700">
              <a:lnSpc>
                <a:spcPct val="100000"/>
              </a:lnSpc>
            </a:pPr>
            <a:r>
              <a:rPr sz="1600" b="1" i="1" u="heavy" spc="-5" dirty="0">
                <a:solidFill>
                  <a:srgbClr val="C00000"/>
                </a:solidFill>
                <a:uFill>
                  <a:solidFill>
                    <a:srgbClr val="C00000"/>
                  </a:solidFill>
                </a:uFill>
                <a:latin typeface="Trebuchet MS"/>
                <a:cs typeface="Trebuchet MS"/>
              </a:rPr>
              <a:t>Disadvantages of</a:t>
            </a:r>
            <a:r>
              <a:rPr sz="1600" b="1" i="1" u="heavy" spc="50" dirty="0">
                <a:solidFill>
                  <a:srgbClr val="C00000"/>
                </a:solidFill>
                <a:uFill>
                  <a:solidFill>
                    <a:srgbClr val="C00000"/>
                  </a:solidFill>
                </a:uFill>
                <a:latin typeface="Trebuchet MS"/>
                <a:cs typeface="Trebuchet MS"/>
              </a:rPr>
              <a:t> </a:t>
            </a:r>
            <a:r>
              <a:rPr sz="1600" b="1" i="1" u="heavy" spc="-10" dirty="0">
                <a:solidFill>
                  <a:srgbClr val="C00000"/>
                </a:solidFill>
                <a:uFill>
                  <a:solidFill>
                    <a:srgbClr val="C00000"/>
                  </a:solidFill>
                </a:uFill>
                <a:latin typeface="Trebuchet MS"/>
                <a:cs typeface="Trebuchet MS"/>
              </a:rPr>
              <a:t>Franchisees</a:t>
            </a:r>
            <a:endParaRPr sz="1600">
              <a:latin typeface="Trebuchet MS"/>
              <a:cs typeface="Trebuchet MS"/>
            </a:endParaRPr>
          </a:p>
          <a:p>
            <a:pPr marL="303530" marR="332740">
              <a:lnSpc>
                <a:spcPct val="150000"/>
              </a:lnSpc>
              <a:spcBef>
                <a:spcPts val="5"/>
              </a:spcBef>
            </a:pPr>
            <a:r>
              <a:rPr sz="1500" spc="-5" dirty="0">
                <a:solidFill>
                  <a:srgbClr val="002868"/>
                </a:solidFill>
                <a:latin typeface="Trebuchet MS"/>
                <a:cs typeface="Trebuchet MS"/>
              </a:rPr>
              <a:t>Oversaturation could </a:t>
            </a:r>
            <a:r>
              <a:rPr sz="1500" dirty="0">
                <a:solidFill>
                  <a:srgbClr val="002868"/>
                </a:solidFill>
                <a:latin typeface="Trebuchet MS"/>
                <a:cs typeface="Trebuchet MS"/>
              </a:rPr>
              <a:t>occur if too </a:t>
            </a:r>
            <a:r>
              <a:rPr sz="1500" spc="-5" dirty="0">
                <a:solidFill>
                  <a:srgbClr val="002868"/>
                </a:solidFill>
                <a:latin typeface="Trebuchet MS"/>
                <a:cs typeface="Trebuchet MS"/>
              </a:rPr>
              <a:t>many franchisees </a:t>
            </a:r>
            <a:r>
              <a:rPr sz="1500" dirty="0">
                <a:solidFill>
                  <a:srgbClr val="002868"/>
                </a:solidFill>
                <a:latin typeface="Trebuchet MS"/>
                <a:cs typeface="Trebuchet MS"/>
              </a:rPr>
              <a:t>are </a:t>
            </a:r>
            <a:r>
              <a:rPr sz="1500" spc="-5" dirty="0">
                <a:solidFill>
                  <a:srgbClr val="002868"/>
                </a:solidFill>
                <a:latin typeface="Trebuchet MS"/>
                <a:cs typeface="Trebuchet MS"/>
              </a:rPr>
              <a:t>there </a:t>
            </a:r>
            <a:r>
              <a:rPr sz="1500" dirty="0">
                <a:solidFill>
                  <a:srgbClr val="002868"/>
                </a:solidFill>
                <a:latin typeface="Trebuchet MS"/>
                <a:cs typeface="Trebuchet MS"/>
              </a:rPr>
              <a:t>in one </a:t>
            </a:r>
            <a:r>
              <a:rPr sz="1500" spc="-5" dirty="0">
                <a:solidFill>
                  <a:srgbClr val="002868"/>
                </a:solidFill>
                <a:latin typeface="Trebuchet MS"/>
                <a:cs typeface="Trebuchet MS"/>
              </a:rPr>
              <a:t>geographical area.  Due </a:t>
            </a:r>
            <a:r>
              <a:rPr sz="1500" dirty="0">
                <a:solidFill>
                  <a:srgbClr val="002868"/>
                </a:solidFill>
                <a:latin typeface="Trebuchet MS"/>
                <a:cs typeface="Trebuchet MS"/>
              </a:rPr>
              <a:t>to </a:t>
            </a:r>
            <a:r>
              <a:rPr sz="1500" spc="-5" dirty="0">
                <a:solidFill>
                  <a:srgbClr val="002868"/>
                </a:solidFill>
                <a:latin typeface="Trebuchet MS"/>
                <a:cs typeface="Trebuchet MS"/>
              </a:rPr>
              <a:t>overzealous selling </a:t>
            </a:r>
            <a:r>
              <a:rPr sz="1500" dirty="0">
                <a:solidFill>
                  <a:srgbClr val="002868"/>
                </a:solidFill>
                <a:latin typeface="Trebuchet MS"/>
                <a:cs typeface="Trebuchet MS"/>
              </a:rPr>
              <a:t>by some </a:t>
            </a:r>
            <a:r>
              <a:rPr sz="1500" spc="-5" dirty="0">
                <a:solidFill>
                  <a:srgbClr val="002868"/>
                </a:solidFill>
                <a:latin typeface="Trebuchet MS"/>
                <a:cs typeface="Trebuchet MS"/>
              </a:rPr>
              <a:t>franchisors, franchisees‘ income potential,</a:t>
            </a:r>
            <a:r>
              <a:rPr sz="1500" spc="-45" dirty="0">
                <a:solidFill>
                  <a:srgbClr val="002868"/>
                </a:solidFill>
                <a:latin typeface="Trebuchet MS"/>
                <a:cs typeface="Trebuchet MS"/>
              </a:rPr>
              <a:t> </a:t>
            </a:r>
            <a:r>
              <a:rPr sz="1500" spc="-5" dirty="0">
                <a:solidFill>
                  <a:srgbClr val="002868"/>
                </a:solidFill>
                <a:latin typeface="Trebuchet MS"/>
                <a:cs typeface="Trebuchet MS"/>
              </a:rPr>
              <a:t>required</a:t>
            </a:r>
            <a:endParaRPr sz="1500">
              <a:latin typeface="Trebuchet MS"/>
              <a:cs typeface="Trebuchet MS"/>
            </a:endParaRPr>
          </a:p>
          <a:p>
            <a:pPr marL="303530">
              <a:lnSpc>
                <a:spcPct val="100000"/>
              </a:lnSpc>
            </a:pPr>
            <a:r>
              <a:rPr sz="1500" spc="-5" dirty="0">
                <a:solidFill>
                  <a:srgbClr val="002868"/>
                </a:solidFill>
                <a:latin typeface="Trebuchet MS"/>
                <a:cs typeface="Trebuchet MS"/>
              </a:rPr>
              <a:t>managerial </a:t>
            </a:r>
            <a:r>
              <a:rPr sz="1500" spc="-25" dirty="0">
                <a:solidFill>
                  <a:srgbClr val="002868"/>
                </a:solidFill>
                <a:latin typeface="Trebuchet MS"/>
                <a:cs typeface="Trebuchet MS"/>
              </a:rPr>
              <a:t>ability, </a:t>
            </a:r>
            <a:r>
              <a:rPr sz="1500" dirty="0">
                <a:solidFill>
                  <a:srgbClr val="002868"/>
                </a:solidFill>
                <a:latin typeface="Trebuchet MS"/>
                <a:cs typeface="Trebuchet MS"/>
              </a:rPr>
              <a:t>&amp; </a:t>
            </a:r>
            <a:r>
              <a:rPr sz="1500" spc="-5" dirty="0">
                <a:solidFill>
                  <a:srgbClr val="002868"/>
                </a:solidFill>
                <a:latin typeface="Trebuchet MS"/>
                <a:cs typeface="Trebuchet MS"/>
              </a:rPr>
              <a:t>investment may be incorrectly</a:t>
            </a:r>
            <a:r>
              <a:rPr sz="1500" spc="-80" dirty="0">
                <a:solidFill>
                  <a:srgbClr val="002868"/>
                </a:solidFill>
                <a:latin typeface="Trebuchet MS"/>
                <a:cs typeface="Trebuchet MS"/>
              </a:rPr>
              <a:t> </a:t>
            </a:r>
            <a:r>
              <a:rPr sz="1500" spc="-5" dirty="0">
                <a:solidFill>
                  <a:srgbClr val="002868"/>
                </a:solidFill>
                <a:latin typeface="Trebuchet MS"/>
                <a:cs typeface="Trebuchet MS"/>
              </a:rPr>
              <a:t>stated.</a:t>
            </a:r>
            <a:endParaRPr sz="1500">
              <a:latin typeface="Trebuchet MS"/>
              <a:cs typeface="Trebuchet MS"/>
            </a:endParaRPr>
          </a:p>
          <a:p>
            <a:pPr marL="303530">
              <a:lnSpc>
                <a:spcPct val="100000"/>
              </a:lnSpc>
              <a:spcBef>
                <a:spcPts val="900"/>
              </a:spcBef>
            </a:pPr>
            <a:r>
              <a:rPr sz="1500" spc="-5" dirty="0">
                <a:solidFill>
                  <a:srgbClr val="002868"/>
                </a:solidFill>
                <a:latin typeface="Trebuchet MS"/>
                <a:cs typeface="Trebuchet MS"/>
              </a:rPr>
              <a:t>They </a:t>
            </a:r>
            <a:r>
              <a:rPr sz="1500" dirty="0">
                <a:solidFill>
                  <a:srgbClr val="002868"/>
                </a:solidFill>
                <a:latin typeface="Trebuchet MS"/>
                <a:cs typeface="Trebuchet MS"/>
              </a:rPr>
              <a:t>may </a:t>
            </a:r>
            <a:r>
              <a:rPr sz="1500" spc="-5" dirty="0">
                <a:solidFill>
                  <a:srgbClr val="002868"/>
                </a:solidFill>
                <a:latin typeface="Trebuchet MS"/>
                <a:cs typeface="Trebuchet MS"/>
              </a:rPr>
              <a:t>be </a:t>
            </a:r>
            <a:r>
              <a:rPr sz="1500" dirty="0">
                <a:solidFill>
                  <a:srgbClr val="002868"/>
                </a:solidFill>
                <a:latin typeface="Trebuchet MS"/>
                <a:cs typeface="Trebuchet MS"/>
              </a:rPr>
              <a:t>locked </a:t>
            </a:r>
            <a:r>
              <a:rPr sz="1500" spc="-5" dirty="0">
                <a:solidFill>
                  <a:srgbClr val="002868"/>
                </a:solidFill>
                <a:latin typeface="Trebuchet MS"/>
                <a:cs typeface="Trebuchet MS"/>
              </a:rPr>
              <a:t>into contracts requiring purchases </a:t>
            </a:r>
            <a:r>
              <a:rPr sz="1500" dirty="0">
                <a:solidFill>
                  <a:srgbClr val="002868"/>
                </a:solidFill>
                <a:latin typeface="Trebuchet MS"/>
                <a:cs typeface="Trebuchet MS"/>
              </a:rPr>
              <a:t>from </a:t>
            </a:r>
            <a:r>
              <a:rPr sz="1500" spc="-5" dirty="0">
                <a:solidFill>
                  <a:srgbClr val="002868"/>
                </a:solidFill>
                <a:latin typeface="Trebuchet MS"/>
                <a:cs typeface="Trebuchet MS"/>
              </a:rPr>
              <a:t>franchisors or certain</a:t>
            </a:r>
            <a:r>
              <a:rPr sz="1500" spc="15" dirty="0">
                <a:solidFill>
                  <a:srgbClr val="002868"/>
                </a:solidFill>
                <a:latin typeface="Trebuchet MS"/>
                <a:cs typeface="Trebuchet MS"/>
              </a:rPr>
              <a:t> </a:t>
            </a:r>
            <a:r>
              <a:rPr sz="1500" spc="-5" dirty="0">
                <a:solidFill>
                  <a:srgbClr val="002868"/>
                </a:solidFill>
                <a:latin typeface="Trebuchet MS"/>
                <a:cs typeface="Trebuchet MS"/>
              </a:rPr>
              <a:t>vendors.</a:t>
            </a:r>
            <a:endParaRPr sz="1500">
              <a:latin typeface="Trebuchet MS"/>
              <a:cs typeface="Trebuchet MS"/>
            </a:endParaRPr>
          </a:p>
          <a:p>
            <a:pPr marL="303530" marR="102235">
              <a:lnSpc>
                <a:spcPct val="100000"/>
              </a:lnSpc>
              <a:spcBef>
                <a:spcPts val="900"/>
              </a:spcBef>
            </a:pPr>
            <a:r>
              <a:rPr sz="1500" spc="-5" dirty="0">
                <a:solidFill>
                  <a:srgbClr val="002868"/>
                </a:solidFill>
                <a:latin typeface="Trebuchet MS"/>
                <a:cs typeface="Trebuchet MS"/>
              </a:rPr>
              <a:t>Cancellation clauses may </a:t>
            </a:r>
            <a:r>
              <a:rPr sz="1500" dirty="0">
                <a:solidFill>
                  <a:srgbClr val="002868"/>
                </a:solidFill>
                <a:latin typeface="Trebuchet MS"/>
                <a:cs typeface="Trebuchet MS"/>
              </a:rPr>
              <a:t>give </a:t>
            </a:r>
            <a:r>
              <a:rPr sz="1500" spc="-5" dirty="0">
                <a:solidFill>
                  <a:srgbClr val="002868"/>
                </a:solidFill>
                <a:latin typeface="Trebuchet MS"/>
                <a:cs typeface="Trebuchet MS"/>
              </a:rPr>
              <a:t>franchisors the </a:t>
            </a:r>
            <a:r>
              <a:rPr sz="1500" dirty="0">
                <a:solidFill>
                  <a:srgbClr val="002868"/>
                </a:solidFill>
                <a:latin typeface="Trebuchet MS"/>
                <a:cs typeface="Trebuchet MS"/>
              </a:rPr>
              <a:t>right to void </a:t>
            </a:r>
            <a:r>
              <a:rPr sz="1500" spc="-5" dirty="0">
                <a:solidFill>
                  <a:srgbClr val="002868"/>
                </a:solidFill>
                <a:latin typeface="Trebuchet MS"/>
                <a:cs typeface="Trebuchet MS"/>
              </a:rPr>
              <a:t>agreement </a:t>
            </a:r>
            <a:r>
              <a:rPr sz="1500" dirty="0">
                <a:solidFill>
                  <a:srgbClr val="002868"/>
                </a:solidFill>
                <a:latin typeface="Trebuchet MS"/>
                <a:cs typeface="Trebuchet MS"/>
              </a:rPr>
              <a:t>if provisions are </a:t>
            </a:r>
            <a:r>
              <a:rPr sz="1500" spc="-5" dirty="0">
                <a:solidFill>
                  <a:srgbClr val="002868"/>
                </a:solidFill>
                <a:latin typeface="Trebuchet MS"/>
                <a:cs typeface="Trebuchet MS"/>
              </a:rPr>
              <a:t>not  satisfied.</a:t>
            </a:r>
            <a:endParaRPr sz="1500">
              <a:latin typeface="Trebuchet MS"/>
              <a:cs typeface="Trebuchet MS"/>
            </a:endParaRPr>
          </a:p>
          <a:p>
            <a:pPr marL="303530">
              <a:lnSpc>
                <a:spcPct val="100000"/>
              </a:lnSpc>
              <a:spcBef>
                <a:spcPts val="900"/>
              </a:spcBef>
            </a:pPr>
            <a:r>
              <a:rPr sz="1500" spc="-5" dirty="0">
                <a:solidFill>
                  <a:srgbClr val="002868"/>
                </a:solidFill>
                <a:latin typeface="Trebuchet MS"/>
                <a:cs typeface="Trebuchet MS"/>
              </a:rPr>
              <a:t>In </a:t>
            </a:r>
            <a:r>
              <a:rPr sz="1500" dirty="0">
                <a:solidFill>
                  <a:srgbClr val="002868"/>
                </a:solidFill>
                <a:latin typeface="Trebuchet MS"/>
                <a:cs typeface="Trebuchet MS"/>
              </a:rPr>
              <a:t>some </a:t>
            </a:r>
            <a:r>
              <a:rPr sz="1500" spc="-5" dirty="0">
                <a:solidFill>
                  <a:srgbClr val="002868"/>
                </a:solidFill>
                <a:latin typeface="Trebuchet MS"/>
                <a:cs typeface="Trebuchet MS"/>
              </a:rPr>
              <a:t>industries, franchise agreements are </a:t>
            </a:r>
            <a:r>
              <a:rPr sz="1500" dirty="0">
                <a:solidFill>
                  <a:srgbClr val="002868"/>
                </a:solidFill>
                <a:latin typeface="Trebuchet MS"/>
                <a:cs typeface="Trebuchet MS"/>
              </a:rPr>
              <a:t>of short</a:t>
            </a:r>
            <a:r>
              <a:rPr sz="1500" spc="-50" dirty="0">
                <a:solidFill>
                  <a:srgbClr val="002868"/>
                </a:solidFill>
                <a:latin typeface="Trebuchet MS"/>
                <a:cs typeface="Trebuchet MS"/>
              </a:rPr>
              <a:t> </a:t>
            </a:r>
            <a:r>
              <a:rPr sz="1500" spc="-5" dirty="0">
                <a:solidFill>
                  <a:srgbClr val="002868"/>
                </a:solidFill>
                <a:latin typeface="Trebuchet MS"/>
                <a:cs typeface="Trebuchet MS"/>
              </a:rPr>
              <a:t>duration.</a:t>
            </a:r>
            <a:endParaRPr sz="1500">
              <a:latin typeface="Trebuchet MS"/>
              <a:cs typeface="Trebuchet MS"/>
            </a:endParaRPr>
          </a:p>
          <a:p>
            <a:pPr marL="303530">
              <a:lnSpc>
                <a:spcPct val="100000"/>
              </a:lnSpc>
              <a:spcBef>
                <a:spcPts val="905"/>
              </a:spcBef>
            </a:pPr>
            <a:r>
              <a:rPr sz="1500" spc="-10" dirty="0">
                <a:solidFill>
                  <a:srgbClr val="002868"/>
                </a:solidFill>
                <a:latin typeface="Trebuchet MS"/>
                <a:cs typeface="Trebuchet MS"/>
              </a:rPr>
              <a:t>Royalties </a:t>
            </a:r>
            <a:r>
              <a:rPr sz="1500" dirty="0">
                <a:solidFill>
                  <a:srgbClr val="002868"/>
                </a:solidFill>
                <a:latin typeface="Trebuchet MS"/>
                <a:cs typeface="Trebuchet MS"/>
              </a:rPr>
              <a:t>are </a:t>
            </a:r>
            <a:r>
              <a:rPr sz="1500" spc="-5" dirty="0">
                <a:solidFill>
                  <a:srgbClr val="002868"/>
                </a:solidFill>
                <a:latin typeface="Trebuchet MS"/>
                <a:cs typeface="Trebuchet MS"/>
              </a:rPr>
              <a:t>often </a:t>
            </a:r>
            <a:r>
              <a:rPr sz="1500" dirty="0">
                <a:solidFill>
                  <a:srgbClr val="002868"/>
                </a:solidFill>
                <a:latin typeface="Trebuchet MS"/>
                <a:cs typeface="Trebuchet MS"/>
              </a:rPr>
              <a:t>a </a:t>
            </a:r>
            <a:r>
              <a:rPr sz="1500" spc="-5" dirty="0">
                <a:solidFill>
                  <a:srgbClr val="002868"/>
                </a:solidFill>
                <a:latin typeface="Trebuchet MS"/>
                <a:cs typeface="Trebuchet MS"/>
              </a:rPr>
              <a:t>%age </a:t>
            </a:r>
            <a:r>
              <a:rPr sz="1500" dirty="0">
                <a:solidFill>
                  <a:srgbClr val="002868"/>
                </a:solidFill>
                <a:latin typeface="Trebuchet MS"/>
                <a:cs typeface="Trebuchet MS"/>
              </a:rPr>
              <a:t>of gross sales, </a:t>
            </a:r>
            <a:r>
              <a:rPr sz="1500" spc="-5" dirty="0">
                <a:solidFill>
                  <a:srgbClr val="002868"/>
                </a:solidFill>
                <a:latin typeface="Trebuchet MS"/>
                <a:cs typeface="Trebuchet MS"/>
              </a:rPr>
              <a:t>regardless </a:t>
            </a:r>
            <a:r>
              <a:rPr sz="1500" dirty="0">
                <a:solidFill>
                  <a:srgbClr val="002868"/>
                </a:solidFill>
                <a:latin typeface="Trebuchet MS"/>
                <a:cs typeface="Trebuchet MS"/>
              </a:rPr>
              <a:t>of </a:t>
            </a:r>
            <a:r>
              <a:rPr sz="1500" spc="-5" dirty="0">
                <a:solidFill>
                  <a:srgbClr val="002868"/>
                </a:solidFill>
                <a:latin typeface="Trebuchet MS"/>
                <a:cs typeface="Trebuchet MS"/>
              </a:rPr>
              <a:t>franchisee</a:t>
            </a:r>
            <a:r>
              <a:rPr sz="1500" spc="-150" dirty="0">
                <a:solidFill>
                  <a:srgbClr val="002868"/>
                </a:solidFill>
                <a:latin typeface="Trebuchet MS"/>
                <a:cs typeface="Trebuchet MS"/>
              </a:rPr>
              <a:t> </a:t>
            </a:r>
            <a:r>
              <a:rPr sz="1500" spc="-5" dirty="0">
                <a:solidFill>
                  <a:srgbClr val="002868"/>
                </a:solidFill>
                <a:latin typeface="Trebuchet MS"/>
                <a:cs typeface="Trebuchet MS"/>
              </a:rPr>
              <a:t>profits.</a:t>
            </a:r>
            <a:endParaRPr sz="1500">
              <a:latin typeface="Trebuchet MS"/>
              <a:cs typeface="Trebuchet MS"/>
            </a:endParaRPr>
          </a:p>
        </p:txBody>
      </p:sp>
      <p:sp>
        <p:nvSpPr>
          <p:cNvPr id="16" name="object 16"/>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lang="en-IN"/>
              <a:t>Dr.Rupal Shroff - Retail Management</a:t>
            </a:r>
            <a:endParaRPr spc="-5" dirty="0"/>
          </a:p>
        </p:txBody>
      </p:sp>
      <p:sp>
        <p:nvSpPr>
          <p:cNvPr id="18" name="Date Placeholder 17"/>
          <p:cNvSpPr>
            <a:spLocks noGrp="1"/>
          </p:cNvSpPr>
          <p:nvPr>
            <p:ph type="dt" sz="half" idx="6"/>
          </p:nvPr>
        </p:nvSpPr>
        <p:spPr/>
        <p:txBody>
          <a:bodyPr/>
          <a:lstStyle/>
          <a:p>
            <a:pPr marL="12700">
              <a:lnSpc>
                <a:spcPts val="1810"/>
              </a:lnSpc>
            </a:pPr>
            <a:fld id="{433A5D0F-4C07-494E-A639-D31002AE1F6F}" type="datetime1">
              <a:rPr lang="en-US" smtClean="0"/>
              <a:t>11/15/2021</a:t>
            </a:fld>
            <a:endParaRPr lang="en-US" dirty="0"/>
          </a:p>
        </p:txBody>
      </p:sp>
      <p:sp>
        <p:nvSpPr>
          <p:cNvPr id="19" name="Slide Number Placeholder 18"/>
          <p:cNvSpPr>
            <a:spLocks noGrp="1"/>
          </p:cNvSpPr>
          <p:nvPr>
            <p:ph type="sldNum" sz="quarter" idx="7"/>
          </p:nvPr>
        </p:nvSpPr>
        <p:spPr/>
        <p:txBody>
          <a:bodyPr/>
          <a:lstStyle/>
          <a:p>
            <a:fld id="{B6F15528-21DE-4FAA-801E-634DDDAF4B2B}" type="slidenum">
              <a:rPr lang="en-IN" smtClean="0"/>
              <a:t>98</a:t>
            </a:fld>
            <a:endParaRPr lang="en-IN"/>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37350" y="1476628"/>
            <a:ext cx="94868" cy="10058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37350" y="1819529"/>
            <a:ext cx="94868" cy="10058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337350" y="2162429"/>
            <a:ext cx="94868" cy="10058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337350" y="2505329"/>
            <a:ext cx="94868" cy="100584"/>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337350" y="2848229"/>
            <a:ext cx="94868" cy="100584"/>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337350" y="3191129"/>
            <a:ext cx="94868" cy="100584"/>
          </a:xfrm>
          <a:prstGeom prst="rect">
            <a:avLst/>
          </a:prstGeom>
          <a:blipFill>
            <a:blip r:embed="rId2" cstate="print"/>
            <a:stretch>
              <a:fillRect/>
            </a:stretch>
          </a:blipFill>
        </p:spPr>
        <p:txBody>
          <a:bodyPr wrap="square" lIns="0" tIns="0" rIns="0" bIns="0" rtlCol="0"/>
          <a:lstStyle/>
          <a:p>
            <a:endParaRPr/>
          </a:p>
        </p:txBody>
      </p:sp>
      <p:sp>
        <p:nvSpPr>
          <p:cNvPr id="8" name="object 8"/>
          <p:cNvSpPr txBox="1">
            <a:spLocks noGrp="1"/>
          </p:cNvSpPr>
          <p:nvPr>
            <p:ph type="title"/>
          </p:nvPr>
        </p:nvSpPr>
        <p:spPr>
          <a:xfrm>
            <a:off x="150063" y="195833"/>
            <a:ext cx="3530600" cy="513715"/>
          </a:xfrm>
          <a:prstGeom prst="rect">
            <a:avLst/>
          </a:prstGeom>
        </p:spPr>
        <p:txBody>
          <a:bodyPr vert="horz" wrap="square" lIns="0" tIns="12700" rIns="0" bIns="0" rtlCol="0">
            <a:spAutoFit/>
          </a:bodyPr>
          <a:lstStyle/>
          <a:p>
            <a:pPr marL="12700">
              <a:lnSpc>
                <a:spcPct val="100000"/>
              </a:lnSpc>
              <a:spcBef>
                <a:spcPts val="100"/>
              </a:spcBef>
            </a:pPr>
            <a:r>
              <a:rPr sz="3200" dirty="0"/>
              <a:t>Franchising</a:t>
            </a:r>
            <a:r>
              <a:rPr sz="3200" spc="-70" dirty="0"/>
              <a:t> </a:t>
            </a:r>
            <a:r>
              <a:rPr sz="3200" spc="-5" dirty="0"/>
              <a:t>contd..</a:t>
            </a:r>
            <a:endParaRPr sz="3200"/>
          </a:p>
        </p:txBody>
      </p:sp>
      <p:sp>
        <p:nvSpPr>
          <p:cNvPr id="9" name="object 9"/>
          <p:cNvSpPr/>
          <p:nvPr/>
        </p:nvSpPr>
        <p:spPr>
          <a:xfrm>
            <a:off x="337350" y="4187571"/>
            <a:ext cx="94868" cy="100584"/>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337350" y="4530471"/>
            <a:ext cx="94868" cy="100584"/>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337350" y="4873371"/>
            <a:ext cx="94868" cy="100584"/>
          </a:xfrm>
          <a:prstGeom prst="rect">
            <a:avLst/>
          </a:prstGeom>
          <a:blipFill>
            <a:blip r:embed="rId2" cstate="print"/>
            <a:stretch>
              <a:fillRect/>
            </a:stretch>
          </a:blipFill>
        </p:spPr>
        <p:txBody>
          <a:bodyPr wrap="square" lIns="0" tIns="0" rIns="0" bIns="0" rtlCol="0"/>
          <a:lstStyle/>
          <a:p>
            <a:endParaRPr/>
          </a:p>
        </p:txBody>
      </p:sp>
      <p:sp>
        <p:nvSpPr>
          <p:cNvPr id="12" name="object 12"/>
          <p:cNvSpPr/>
          <p:nvPr/>
        </p:nvSpPr>
        <p:spPr>
          <a:xfrm>
            <a:off x="337350" y="5216271"/>
            <a:ext cx="94868" cy="100584"/>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337350" y="5559183"/>
            <a:ext cx="94868" cy="100584"/>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337350" y="5902083"/>
            <a:ext cx="94868" cy="100584"/>
          </a:xfrm>
          <a:prstGeom prst="rect">
            <a:avLst/>
          </a:prstGeom>
          <a:blipFill>
            <a:blip r:embed="rId2" cstate="print"/>
            <a:stretch>
              <a:fillRect/>
            </a:stretch>
          </a:blipFill>
        </p:spPr>
        <p:txBody>
          <a:bodyPr wrap="square" lIns="0" tIns="0" rIns="0" bIns="0" rtlCol="0"/>
          <a:lstStyle/>
          <a:p>
            <a:endParaRPr/>
          </a:p>
        </p:txBody>
      </p:sp>
      <p:sp>
        <p:nvSpPr>
          <p:cNvPr id="15" name="object 15"/>
          <p:cNvSpPr txBox="1"/>
          <p:nvPr/>
        </p:nvSpPr>
        <p:spPr>
          <a:xfrm>
            <a:off x="293014" y="905039"/>
            <a:ext cx="8202295" cy="5161280"/>
          </a:xfrm>
          <a:prstGeom prst="rect">
            <a:avLst/>
          </a:prstGeom>
        </p:spPr>
        <p:txBody>
          <a:bodyPr vert="horz" wrap="square" lIns="0" tIns="133985" rIns="0" bIns="0" rtlCol="0">
            <a:spAutoFit/>
          </a:bodyPr>
          <a:lstStyle/>
          <a:p>
            <a:pPr marL="12700">
              <a:lnSpc>
                <a:spcPct val="100000"/>
              </a:lnSpc>
              <a:spcBef>
                <a:spcPts val="1055"/>
              </a:spcBef>
            </a:pPr>
            <a:r>
              <a:rPr sz="1600" b="1" i="1" u="heavy" spc="-5" dirty="0">
                <a:solidFill>
                  <a:srgbClr val="C00000"/>
                </a:solidFill>
                <a:uFill>
                  <a:solidFill>
                    <a:srgbClr val="C00000"/>
                  </a:solidFill>
                </a:uFill>
                <a:latin typeface="Trebuchet MS"/>
                <a:cs typeface="Trebuchet MS"/>
              </a:rPr>
              <a:t>Advantages of</a:t>
            </a:r>
            <a:r>
              <a:rPr sz="1600" b="1" i="1" u="heavy" spc="50" dirty="0">
                <a:solidFill>
                  <a:srgbClr val="C00000"/>
                </a:solidFill>
                <a:uFill>
                  <a:solidFill>
                    <a:srgbClr val="C00000"/>
                  </a:solidFill>
                </a:uFill>
                <a:latin typeface="Trebuchet MS"/>
                <a:cs typeface="Trebuchet MS"/>
              </a:rPr>
              <a:t> </a:t>
            </a:r>
            <a:r>
              <a:rPr sz="1600" b="1" i="1" u="heavy" spc="-5" dirty="0">
                <a:solidFill>
                  <a:srgbClr val="C00000"/>
                </a:solidFill>
                <a:uFill>
                  <a:solidFill>
                    <a:srgbClr val="C00000"/>
                  </a:solidFill>
                </a:uFill>
                <a:latin typeface="Trebuchet MS"/>
                <a:cs typeface="Trebuchet MS"/>
              </a:rPr>
              <a:t>Franchisors</a:t>
            </a:r>
            <a:endParaRPr sz="1600">
              <a:latin typeface="Trebuchet MS"/>
              <a:cs typeface="Trebuchet MS"/>
            </a:endParaRPr>
          </a:p>
          <a:p>
            <a:pPr marL="303530" marR="181610">
              <a:lnSpc>
                <a:spcPct val="150000"/>
              </a:lnSpc>
              <a:spcBef>
                <a:spcPts val="5"/>
              </a:spcBef>
            </a:pPr>
            <a:r>
              <a:rPr sz="1500" dirty="0">
                <a:solidFill>
                  <a:srgbClr val="002868"/>
                </a:solidFill>
                <a:latin typeface="Trebuchet MS"/>
                <a:cs typeface="Trebuchet MS"/>
              </a:rPr>
              <a:t>A </a:t>
            </a:r>
            <a:r>
              <a:rPr sz="1500" spc="-5" dirty="0">
                <a:solidFill>
                  <a:srgbClr val="002868"/>
                </a:solidFill>
                <a:latin typeface="Trebuchet MS"/>
                <a:cs typeface="Trebuchet MS"/>
              </a:rPr>
              <a:t>national </a:t>
            </a:r>
            <a:r>
              <a:rPr sz="1500" dirty="0">
                <a:solidFill>
                  <a:srgbClr val="002868"/>
                </a:solidFill>
                <a:latin typeface="Trebuchet MS"/>
                <a:cs typeface="Trebuchet MS"/>
              </a:rPr>
              <a:t>&amp; global </a:t>
            </a:r>
            <a:r>
              <a:rPr sz="1500" spc="-5" dirty="0">
                <a:solidFill>
                  <a:srgbClr val="002868"/>
                </a:solidFill>
                <a:latin typeface="Trebuchet MS"/>
                <a:cs typeface="Trebuchet MS"/>
              </a:rPr>
              <a:t>presence </a:t>
            </a:r>
            <a:r>
              <a:rPr sz="1500" dirty="0">
                <a:solidFill>
                  <a:srgbClr val="002868"/>
                </a:solidFill>
                <a:latin typeface="Trebuchet MS"/>
                <a:cs typeface="Trebuchet MS"/>
              </a:rPr>
              <a:t>is </a:t>
            </a:r>
            <a:r>
              <a:rPr sz="1500" spc="-5" dirty="0">
                <a:solidFill>
                  <a:srgbClr val="002868"/>
                </a:solidFill>
                <a:latin typeface="Trebuchet MS"/>
                <a:cs typeface="Trebuchet MS"/>
              </a:rPr>
              <a:t>developed more quickly </a:t>
            </a:r>
            <a:r>
              <a:rPr sz="1500" dirty="0">
                <a:solidFill>
                  <a:srgbClr val="002868"/>
                </a:solidFill>
                <a:latin typeface="Trebuchet MS"/>
                <a:cs typeface="Trebuchet MS"/>
              </a:rPr>
              <a:t>&amp; </a:t>
            </a:r>
            <a:r>
              <a:rPr sz="1500" spc="-5" dirty="0">
                <a:solidFill>
                  <a:srgbClr val="002868"/>
                </a:solidFill>
                <a:latin typeface="Trebuchet MS"/>
                <a:cs typeface="Trebuchet MS"/>
              </a:rPr>
              <a:t>with </a:t>
            </a:r>
            <a:r>
              <a:rPr sz="1500" dirty="0">
                <a:solidFill>
                  <a:srgbClr val="002868"/>
                </a:solidFill>
                <a:latin typeface="Trebuchet MS"/>
                <a:cs typeface="Trebuchet MS"/>
              </a:rPr>
              <a:t>less </a:t>
            </a:r>
            <a:r>
              <a:rPr sz="1500" spc="-5" dirty="0">
                <a:solidFill>
                  <a:srgbClr val="002868"/>
                </a:solidFill>
                <a:latin typeface="Trebuchet MS"/>
                <a:cs typeface="Trebuchet MS"/>
              </a:rPr>
              <a:t>franchisor investment.  Franchisee qualification for ownership </a:t>
            </a:r>
            <a:r>
              <a:rPr sz="1500" dirty="0">
                <a:solidFill>
                  <a:srgbClr val="002868"/>
                </a:solidFill>
                <a:latin typeface="Trebuchet MS"/>
                <a:cs typeface="Trebuchet MS"/>
              </a:rPr>
              <a:t>are set &amp;</a:t>
            </a:r>
            <a:r>
              <a:rPr sz="1500" spc="-70" dirty="0">
                <a:solidFill>
                  <a:srgbClr val="002868"/>
                </a:solidFill>
                <a:latin typeface="Trebuchet MS"/>
                <a:cs typeface="Trebuchet MS"/>
              </a:rPr>
              <a:t> </a:t>
            </a:r>
            <a:r>
              <a:rPr sz="1500" spc="-5" dirty="0">
                <a:solidFill>
                  <a:srgbClr val="002868"/>
                </a:solidFill>
                <a:latin typeface="Trebuchet MS"/>
                <a:cs typeface="Trebuchet MS"/>
              </a:rPr>
              <a:t>enforced.</a:t>
            </a:r>
            <a:endParaRPr sz="1500">
              <a:latin typeface="Trebuchet MS"/>
              <a:cs typeface="Trebuchet MS"/>
            </a:endParaRPr>
          </a:p>
          <a:p>
            <a:pPr marL="303530">
              <a:lnSpc>
                <a:spcPct val="100000"/>
              </a:lnSpc>
              <a:spcBef>
                <a:spcPts val="905"/>
              </a:spcBef>
            </a:pPr>
            <a:r>
              <a:rPr sz="1500" spc="-5" dirty="0">
                <a:solidFill>
                  <a:srgbClr val="002868"/>
                </a:solidFill>
                <a:latin typeface="Trebuchet MS"/>
                <a:cs typeface="Trebuchet MS"/>
              </a:rPr>
              <a:t>Agreement </a:t>
            </a:r>
            <a:r>
              <a:rPr sz="1500" dirty="0">
                <a:solidFill>
                  <a:srgbClr val="002868"/>
                </a:solidFill>
                <a:latin typeface="Trebuchet MS"/>
                <a:cs typeface="Trebuchet MS"/>
              </a:rPr>
              <a:t>require </a:t>
            </a:r>
            <a:r>
              <a:rPr sz="1500" spc="-5" dirty="0">
                <a:solidFill>
                  <a:srgbClr val="002868"/>
                </a:solidFill>
                <a:latin typeface="Trebuchet MS"/>
                <a:cs typeface="Trebuchet MS"/>
              </a:rPr>
              <a:t>franchisees </a:t>
            </a:r>
            <a:r>
              <a:rPr sz="1500" dirty="0">
                <a:solidFill>
                  <a:srgbClr val="002868"/>
                </a:solidFill>
                <a:latin typeface="Trebuchet MS"/>
                <a:cs typeface="Trebuchet MS"/>
              </a:rPr>
              <a:t>to abide </a:t>
            </a:r>
            <a:r>
              <a:rPr sz="1500" spc="-5" dirty="0">
                <a:solidFill>
                  <a:srgbClr val="002868"/>
                </a:solidFill>
                <a:latin typeface="Trebuchet MS"/>
                <a:cs typeface="Trebuchet MS"/>
              </a:rPr>
              <a:t>by stringent </a:t>
            </a:r>
            <a:r>
              <a:rPr sz="1500" dirty="0">
                <a:solidFill>
                  <a:srgbClr val="002868"/>
                </a:solidFill>
                <a:latin typeface="Trebuchet MS"/>
                <a:cs typeface="Trebuchet MS"/>
              </a:rPr>
              <a:t>operating rules set by</a:t>
            </a:r>
            <a:r>
              <a:rPr sz="1500" spc="-85" dirty="0">
                <a:solidFill>
                  <a:srgbClr val="002868"/>
                </a:solidFill>
                <a:latin typeface="Trebuchet MS"/>
                <a:cs typeface="Trebuchet MS"/>
              </a:rPr>
              <a:t> </a:t>
            </a:r>
            <a:r>
              <a:rPr sz="1500" dirty="0">
                <a:solidFill>
                  <a:srgbClr val="002868"/>
                </a:solidFill>
                <a:latin typeface="Trebuchet MS"/>
                <a:cs typeface="Trebuchet MS"/>
              </a:rPr>
              <a:t>franchisors.</a:t>
            </a:r>
            <a:endParaRPr sz="1500">
              <a:latin typeface="Trebuchet MS"/>
              <a:cs typeface="Trebuchet MS"/>
            </a:endParaRPr>
          </a:p>
          <a:p>
            <a:pPr marL="303530">
              <a:lnSpc>
                <a:spcPct val="100000"/>
              </a:lnSpc>
              <a:spcBef>
                <a:spcPts val="900"/>
              </a:spcBef>
            </a:pPr>
            <a:r>
              <a:rPr sz="1500" spc="-5" dirty="0">
                <a:solidFill>
                  <a:srgbClr val="002868"/>
                </a:solidFill>
                <a:latin typeface="Trebuchet MS"/>
                <a:cs typeface="Trebuchet MS"/>
              </a:rPr>
              <a:t>Money </a:t>
            </a:r>
            <a:r>
              <a:rPr sz="1500" dirty="0">
                <a:solidFill>
                  <a:srgbClr val="002868"/>
                </a:solidFill>
                <a:latin typeface="Trebuchet MS"/>
                <a:cs typeface="Trebuchet MS"/>
              </a:rPr>
              <a:t>is </a:t>
            </a:r>
            <a:r>
              <a:rPr sz="1500" spc="-5" dirty="0">
                <a:solidFill>
                  <a:srgbClr val="002868"/>
                </a:solidFill>
                <a:latin typeface="Trebuchet MS"/>
                <a:cs typeface="Trebuchet MS"/>
              </a:rPr>
              <a:t>obtained when </a:t>
            </a:r>
            <a:r>
              <a:rPr sz="1500" dirty="0">
                <a:solidFill>
                  <a:srgbClr val="002868"/>
                </a:solidFill>
                <a:latin typeface="Trebuchet MS"/>
                <a:cs typeface="Trebuchet MS"/>
              </a:rPr>
              <a:t>goods are </a:t>
            </a:r>
            <a:r>
              <a:rPr sz="1500" spc="-5" dirty="0">
                <a:solidFill>
                  <a:srgbClr val="002868"/>
                </a:solidFill>
                <a:latin typeface="Trebuchet MS"/>
                <a:cs typeface="Trebuchet MS"/>
              </a:rPr>
              <a:t>delivered rather than when </a:t>
            </a:r>
            <a:r>
              <a:rPr sz="1500" dirty="0">
                <a:solidFill>
                  <a:srgbClr val="002868"/>
                </a:solidFill>
                <a:latin typeface="Trebuchet MS"/>
                <a:cs typeface="Trebuchet MS"/>
              </a:rPr>
              <a:t>goods are</a:t>
            </a:r>
            <a:r>
              <a:rPr sz="1500" spc="-95" dirty="0">
                <a:solidFill>
                  <a:srgbClr val="002868"/>
                </a:solidFill>
                <a:latin typeface="Trebuchet MS"/>
                <a:cs typeface="Trebuchet MS"/>
              </a:rPr>
              <a:t> </a:t>
            </a:r>
            <a:r>
              <a:rPr sz="1500" dirty="0">
                <a:solidFill>
                  <a:srgbClr val="002868"/>
                </a:solidFill>
                <a:latin typeface="Trebuchet MS"/>
                <a:cs typeface="Trebuchet MS"/>
              </a:rPr>
              <a:t>sold.</a:t>
            </a:r>
            <a:endParaRPr sz="1500">
              <a:latin typeface="Trebuchet MS"/>
              <a:cs typeface="Trebuchet MS"/>
            </a:endParaRPr>
          </a:p>
          <a:p>
            <a:pPr marL="303530">
              <a:lnSpc>
                <a:spcPct val="100000"/>
              </a:lnSpc>
              <a:spcBef>
                <a:spcPts val="900"/>
              </a:spcBef>
            </a:pPr>
            <a:r>
              <a:rPr sz="1500" spc="-5" dirty="0">
                <a:solidFill>
                  <a:srgbClr val="002868"/>
                </a:solidFill>
                <a:latin typeface="Trebuchet MS"/>
                <a:cs typeface="Trebuchet MS"/>
              </a:rPr>
              <a:t>Because franchisees </a:t>
            </a:r>
            <a:r>
              <a:rPr sz="1500" dirty="0">
                <a:solidFill>
                  <a:srgbClr val="002868"/>
                </a:solidFill>
                <a:latin typeface="Trebuchet MS"/>
                <a:cs typeface="Trebuchet MS"/>
              </a:rPr>
              <a:t>are </a:t>
            </a:r>
            <a:r>
              <a:rPr sz="1500" spc="-5" dirty="0">
                <a:solidFill>
                  <a:srgbClr val="002868"/>
                </a:solidFill>
                <a:latin typeface="Trebuchet MS"/>
                <a:cs typeface="Trebuchet MS"/>
              </a:rPr>
              <a:t>owners </a:t>
            </a:r>
            <a:r>
              <a:rPr sz="1500" dirty="0">
                <a:solidFill>
                  <a:srgbClr val="002868"/>
                </a:solidFill>
                <a:latin typeface="Trebuchet MS"/>
                <a:cs typeface="Trebuchet MS"/>
              </a:rPr>
              <a:t>&amp; </a:t>
            </a:r>
            <a:r>
              <a:rPr sz="1500" spc="-5" dirty="0">
                <a:solidFill>
                  <a:srgbClr val="002868"/>
                </a:solidFill>
                <a:latin typeface="Trebuchet MS"/>
                <a:cs typeface="Trebuchet MS"/>
              </a:rPr>
              <a:t>not employees, they have greater initiative </a:t>
            </a:r>
            <a:r>
              <a:rPr sz="1500" dirty="0">
                <a:solidFill>
                  <a:srgbClr val="002868"/>
                </a:solidFill>
                <a:latin typeface="Trebuchet MS"/>
                <a:cs typeface="Trebuchet MS"/>
              </a:rPr>
              <a:t>to </a:t>
            </a:r>
            <a:r>
              <a:rPr sz="1500" spc="-5" dirty="0">
                <a:solidFill>
                  <a:srgbClr val="002868"/>
                </a:solidFill>
                <a:latin typeface="Trebuchet MS"/>
                <a:cs typeface="Trebuchet MS"/>
              </a:rPr>
              <a:t>work hard.</a:t>
            </a:r>
            <a:endParaRPr sz="1500">
              <a:latin typeface="Trebuchet MS"/>
              <a:cs typeface="Trebuchet MS"/>
            </a:endParaRPr>
          </a:p>
          <a:p>
            <a:pPr marL="303530" marR="191770">
              <a:lnSpc>
                <a:spcPct val="100000"/>
              </a:lnSpc>
              <a:spcBef>
                <a:spcPts val="900"/>
              </a:spcBef>
            </a:pPr>
            <a:r>
              <a:rPr sz="1500" spc="-5" dirty="0">
                <a:solidFill>
                  <a:srgbClr val="002868"/>
                </a:solidFill>
                <a:latin typeface="Trebuchet MS"/>
                <a:cs typeface="Trebuchet MS"/>
              </a:rPr>
              <a:t>Even </a:t>
            </a:r>
            <a:r>
              <a:rPr sz="1500" dirty="0">
                <a:solidFill>
                  <a:srgbClr val="002868"/>
                </a:solidFill>
                <a:latin typeface="Trebuchet MS"/>
                <a:cs typeface="Trebuchet MS"/>
              </a:rPr>
              <a:t>after </a:t>
            </a:r>
            <a:r>
              <a:rPr sz="1500" spc="-5" dirty="0">
                <a:solidFill>
                  <a:srgbClr val="002868"/>
                </a:solidFill>
                <a:latin typeface="Trebuchet MS"/>
                <a:cs typeface="Trebuchet MS"/>
              </a:rPr>
              <a:t>franchisees have </a:t>
            </a:r>
            <a:r>
              <a:rPr sz="1500" dirty="0">
                <a:solidFill>
                  <a:srgbClr val="002868"/>
                </a:solidFill>
                <a:latin typeface="Trebuchet MS"/>
                <a:cs typeface="Trebuchet MS"/>
              </a:rPr>
              <a:t>paid </a:t>
            </a:r>
            <a:r>
              <a:rPr sz="1500" spc="-5" dirty="0">
                <a:solidFill>
                  <a:srgbClr val="002868"/>
                </a:solidFill>
                <a:latin typeface="Trebuchet MS"/>
                <a:cs typeface="Trebuchet MS"/>
              </a:rPr>
              <a:t>for their </a:t>
            </a:r>
            <a:r>
              <a:rPr sz="1500" dirty="0">
                <a:solidFill>
                  <a:srgbClr val="002868"/>
                </a:solidFill>
                <a:latin typeface="Trebuchet MS"/>
                <a:cs typeface="Trebuchet MS"/>
              </a:rPr>
              <a:t>outlets, </a:t>
            </a:r>
            <a:r>
              <a:rPr sz="1500" spc="-5" dirty="0">
                <a:solidFill>
                  <a:srgbClr val="002868"/>
                </a:solidFill>
                <a:latin typeface="Trebuchet MS"/>
                <a:cs typeface="Trebuchet MS"/>
              </a:rPr>
              <a:t>franchisors </a:t>
            </a:r>
            <a:r>
              <a:rPr sz="1500" dirty="0">
                <a:solidFill>
                  <a:srgbClr val="002868"/>
                </a:solidFill>
                <a:latin typeface="Trebuchet MS"/>
                <a:cs typeface="Trebuchet MS"/>
              </a:rPr>
              <a:t>receive royalties &amp; may sell  products to </a:t>
            </a:r>
            <a:r>
              <a:rPr sz="1500" spc="-5" dirty="0">
                <a:solidFill>
                  <a:srgbClr val="002868"/>
                </a:solidFill>
                <a:latin typeface="Trebuchet MS"/>
                <a:cs typeface="Trebuchet MS"/>
              </a:rPr>
              <a:t>the individual</a:t>
            </a:r>
            <a:r>
              <a:rPr sz="1500" spc="-50" dirty="0">
                <a:solidFill>
                  <a:srgbClr val="002868"/>
                </a:solidFill>
                <a:latin typeface="Trebuchet MS"/>
                <a:cs typeface="Trebuchet MS"/>
              </a:rPr>
              <a:t> </a:t>
            </a:r>
            <a:r>
              <a:rPr sz="1500" spc="-5" dirty="0">
                <a:solidFill>
                  <a:srgbClr val="002868"/>
                </a:solidFill>
                <a:latin typeface="Trebuchet MS"/>
                <a:cs typeface="Trebuchet MS"/>
              </a:rPr>
              <a:t>proprietors.</a:t>
            </a:r>
            <a:endParaRPr sz="1500">
              <a:latin typeface="Trebuchet MS"/>
              <a:cs typeface="Trebuchet MS"/>
            </a:endParaRPr>
          </a:p>
          <a:p>
            <a:pPr marL="12700">
              <a:lnSpc>
                <a:spcPct val="100000"/>
              </a:lnSpc>
              <a:spcBef>
                <a:spcPts val="1420"/>
              </a:spcBef>
            </a:pPr>
            <a:r>
              <a:rPr sz="1600" b="1" i="1" u="heavy" spc="-5" dirty="0">
                <a:solidFill>
                  <a:srgbClr val="C00000"/>
                </a:solidFill>
                <a:uFill>
                  <a:solidFill>
                    <a:srgbClr val="C00000"/>
                  </a:solidFill>
                </a:uFill>
                <a:latin typeface="Trebuchet MS"/>
                <a:cs typeface="Trebuchet MS"/>
              </a:rPr>
              <a:t>Disadvantages of</a:t>
            </a:r>
            <a:r>
              <a:rPr sz="1600" b="1" i="1" u="heavy" spc="50" dirty="0">
                <a:solidFill>
                  <a:srgbClr val="C00000"/>
                </a:solidFill>
                <a:uFill>
                  <a:solidFill>
                    <a:srgbClr val="C00000"/>
                  </a:solidFill>
                </a:uFill>
                <a:latin typeface="Trebuchet MS"/>
                <a:cs typeface="Trebuchet MS"/>
              </a:rPr>
              <a:t> </a:t>
            </a:r>
            <a:r>
              <a:rPr sz="1600" b="1" i="1" u="heavy" spc="-5" dirty="0">
                <a:solidFill>
                  <a:srgbClr val="C00000"/>
                </a:solidFill>
                <a:uFill>
                  <a:solidFill>
                    <a:srgbClr val="C00000"/>
                  </a:solidFill>
                </a:uFill>
                <a:latin typeface="Trebuchet MS"/>
                <a:cs typeface="Trebuchet MS"/>
              </a:rPr>
              <a:t>Franchisors</a:t>
            </a:r>
            <a:endParaRPr sz="1600">
              <a:latin typeface="Trebuchet MS"/>
              <a:cs typeface="Trebuchet MS"/>
            </a:endParaRPr>
          </a:p>
          <a:p>
            <a:pPr marL="303530" marR="594360">
              <a:lnSpc>
                <a:spcPct val="150000"/>
              </a:lnSpc>
              <a:spcBef>
                <a:spcPts val="5"/>
              </a:spcBef>
            </a:pPr>
            <a:r>
              <a:rPr sz="1500" spc="-5" dirty="0">
                <a:solidFill>
                  <a:srgbClr val="002868"/>
                </a:solidFill>
                <a:latin typeface="Trebuchet MS"/>
                <a:cs typeface="Trebuchet MS"/>
              </a:rPr>
              <a:t>Franchisees harm the </a:t>
            </a:r>
            <a:r>
              <a:rPr sz="1500" dirty="0">
                <a:solidFill>
                  <a:srgbClr val="002868"/>
                </a:solidFill>
                <a:latin typeface="Trebuchet MS"/>
                <a:cs typeface="Trebuchet MS"/>
              </a:rPr>
              <a:t>overall </a:t>
            </a:r>
            <a:r>
              <a:rPr sz="1500" spc="-5" dirty="0">
                <a:solidFill>
                  <a:srgbClr val="002868"/>
                </a:solidFill>
                <a:latin typeface="Trebuchet MS"/>
                <a:cs typeface="Trebuchet MS"/>
              </a:rPr>
              <a:t>reputation </a:t>
            </a:r>
            <a:r>
              <a:rPr sz="1500" dirty="0">
                <a:solidFill>
                  <a:srgbClr val="002868"/>
                </a:solidFill>
                <a:latin typeface="Trebuchet MS"/>
                <a:cs typeface="Trebuchet MS"/>
              </a:rPr>
              <a:t>if </a:t>
            </a:r>
            <a:r>
              <a:rPr sz="1500" spc="-5" dirty="0">
                <a:solidFill>
                  <a:srgbClr val="002868"/>
                </a:solidFill>
                <a:latin typeface="Trebuchet MS"/>
                <a:cs typeface="Trebuchet MS"/>
              </a:rPr>
              <a:t>they </a:t>
            </a:r>
            <a:r>
              <a:rPr sz="1500" dirty="0">
                <a:solidFill>
                  <a:srgbClr val="002868"/>
                </a:solidFill>
                <a:latin typeface="Trebuchet MS"/>
                <a:cs typeface="Trebuchet MS"/>
              </a:rPr>
              <a:t>do </a:t>
            </a:r>
            <a:r>
              <a:rPr sz="1500" spc="-5" dirty="0">
                <a:solidFill>
                  <a:srgbClr val="002868"/>
                </a:solidFill>
                <a:latin typeface="Trebuchet MS"/>
                <a:cs typeface="Trebuchet MS"/>
              </a:rPr>
              <a:t>not adhere </a:t>
            </a:r>
            <a:r>
              <a:rPr sz="1500" dirty="0">
                <a:solidFill>
                  <a:srgbClr val="002868"/>
                </a:solidFill>
                <a:latin typeface="Trebuchet MS"/>
                <a:cs typeface="Trebuchet MS"/>
              </a:rPr>
              <a:t>to </a:t>
            </a:r>
            <a:r>
              <a:rPr sz="1500" spc="-5" dirty="0">
                <a:solidFill>
                  <a:srgbClr val="002868"/>
                </a:solidFill>
                <a:latin typeface="Trebuchet MS"/>
                <a:cs typeface="Trebuchet MS"/>
              </a:rPr>
              <a:t>company standards.  Lack of uniformity among </a:t>
            </a:r>
            <a:r>
              <a:rPr sz="1500" dirty="0">
                <a:solidFill>
                  <a:srgbClr val="002868"/>
                </a:solidFill>
                <a:latin typeface="Trebuchet MS"/>
                <a:cs typeface="Trebuchet MS"/>
              </a:rPr>
              <a:t>outlets </a:t>
            </a:r>
            <a:r>
              <a:rPr sz="1500" spc="-5" dirty="0">
                <a:solidFill>
                  <a:srgbClr val="002868"/>
                </a:solidFill>
                <a:latin typeface="Trebuchet MS"/>
                <a:cs typeface="Trebuchet MS"/>
              </a:rPr>
              <a:t>adversely affects customer</a:t>
            </a:r>
            <a:r>
              <a:rPr sz="1500" spc="-20" dirty="0">
                <a:solidFill>
                  <a:srgbClr val="002868"/>
                </a:solidFill>
                <a:latin typeface="Trebuchet MS"/>
                <a:cs typeface="Trebuchet MS"/>
              </a:rPr>
              <a:t> </a:t>
            </a:r>
            <a:r>
              <a:rPr sz="1500" spc="-25" dirty="0">
                <a:solidFill>
                  <a:srgbClr val="002868"/>
                </a:solidFill>
                <a:latin typeface="Trebuchet MS"/>
                <a:cs typeface="Trebuchet MS"/>
              </a:rPr>
              <a:t>loyalty.</a:t>
            </a:r>
            <a:endParaRPr sz="1500">
              <a:latin typeface="Trebuchet MS"/>
              <a:cs typeface="Trebuchet MS"/>
            </a:endParaRPr>
          </a:p>
          <a:p>
            <a:pPr marL="303530">
              <a:lnSpc>
                <a:spcPct val="100000"/>
              </a:lnSpc>
              <a:spcBef>
                <a:spcPts val="905"/>
              </a:spcBef>
            </a:pPr>
            <a:r>
              <a:rPr sz="1500" spc="-5" dirty="0">
                <a:solidFill>
                  <a:srgbClr val="002868"/>
                </a:solidFill>
                <a:latin typeface="Trebuchet MS"/>
                <a:cs typeface="Trebuchet MS"/>
              </a:rPr>
              <a:t>Intra-franchise competition </a:t>
            </a:r>
            <a:r>
              <a:rPr sz="1500" dirty="0">
                <a:solidFill>
                  <a:srgbClr val="002868"/>
                </a:solidFill>
                <a:latin typeface="Trebuchet MS"/>
                <a:cs typeface="Trebuchet MS"/>
              </a:rPr>
              <a:t>is </a:t>
            </a:r>
            <a:r>
              <a:rPr sz="1500" spc="-5" dirty="0">
                <a:solidFill>
                  <a:srgbClr val="002868"/>
                </a:solidFill>
                <a:latin typeface="Trebuchet MS"/>
                <a:cs typeface="Trebuchet MS"/>
              </a:rPr>
              <a:t>not</a:t>
            </a:r>
            <a:r>
              <a:rPr sz="1500" spc="-50" dirty="0">
                <a:solidFill>
                  <a:srgbClr val="002868"/>
                </a:solidFill>
                <a:latin typeface="Trebuchet MS"/>
                <a:cs typeface="Trebuchet MS"/>
              </a:rPr>
              <a:t> </a:t>
            </a:r>
            <a:r>
              <a:rPr sz="1500" dirty="0">
                <a:solidFill>
                  <a:srgbClr val="002868"/>
                </a:solidFill>
                <a:latin typeface="Trebuchet MS"/>
                <a:cs typeface="Trebuchet MS"/>
              </a:rPr>
              <a:t>desirable.</a:t>
            </a:r>
            <a:endParaRPr sz="1500">
              <a:latin typeface="Trebuchet MS"/>
              <a:cs typeface="Trebuchet MS"/>
            </a:endParaRPr>
          </a:p>
          <a:p>
            <a:pPr marL="303530" marR="1443355">
              <a:lnSpc>
                <a:spcPct val="150000"/>
              </a:lnSpc>
            </a:pPr>
            <a:r>
              <a:rPr sz="1500" spc="-5" dirty="0">
                <a:solidFill>
                  <a:srgbClr val="002868"/>
                </a:solidFill>
                <a:latin typeface="Trebuchet MS"/>
                <a:cs typeface="Trebuchet MS"/>
              </a:rPr>
              <a:t>The resale </a:t>
            </a:r>
            <a:r>
              <a:rPr sz="1500" dirty="0">
                <a:solidFill>
                  <a:srgbClr val="002868"/>
                </a:solidFill>
                <a:latin typeface="Trebuchet MS"/>
                <a:cs typeface="Trebuchet MS"/>
              </a:rPr>
              <a:t>value of </a:t>
            </a:r>
            <a:r>
              <a:rPr sz="1500" spc="-5" dirty="0">
                <a:solidFill>
                  <a:srgbClr val="002868"/>
                </a:solidFill>
                <a:latin typeface="Trebuchet MS"/>
                <a:cs typeface="Trebuchet MS"/>
              </a:rPr>
              <a:t>individual units </a:t>
            </a:r>
            <a:r>
              <a:rPr sz="1500" dirty="0">
                <a:solidFill>
                  <a:srgbClr val="002868"/>
                </a:solidFill>
                <a:latin typeface="Trebuchet MS"/>
                <a:cs typeface="Trebuchet MS"/>
              </a:rPr>
              <a:t>is </a:t>
            </a:r>
            <a:r>
              <a:rPr sz="1500" spc="-5" dirty="0">
                <a:solidFill>
                  <a:srgbClr val="002868"/>
                </a:solidFill>
                <a:latin typeface="Trebuchet MS"/>
                <a:cs typeface="Trebuchet MS"/>
              </a:rPr>
              <a:t>injured </a:t>
            </a:r>
            <a:r>
              <a:rPr sz="1500" dirty="0">
                <a:solidFill>
                  <a:srgbClr val="002868"/>
                </a:solidFill>
                <a:latin typeface="Trebuchet MS"/>
                <a:cs typeface="Trebuchet MS"/>
              </a:rPr>
              <a:t>if </a:t>
            </a:r>
            <a:r>
              <a:rPr sz="1500" spc="-5" dirty="0">
                <a:solidFill>
                  <a:srgbClr val="002868"/>
                </a:solidFill>
                <a:latin typeface="Trebuchet MS"/>
                <a:cs typeface="Trebuchet MS"/>
              </a:rPr>
              <a:t>franchisees perform </a:t>
            </a:r>
            <a:r>
              <a:rPr sz="1500" spc="-25" dirty="0">
                <a:solidFill>
                  <a:srgbClr val="002868"/>
                </a:solidFill>
                <a:latin typeface="Trebuchet MS"/>
                <a:cs typeface="Trebuchet MS"/>
              </a:rPr>
              <a:t>poorly.  </a:t>
            </a:r>
            <a:r>
              <a:rPr sz="1500" spc="-5" dirty="0">
                <a:solidFill>
                  <a:srgbClr val="002868"/>
                </a:solidFill>
                <a:latin typeface="Trebuchet MS"/>
                <a:cs typeface="Trebuchet MS"/>
              </a:rPr>
              <a:t>Ineffective franchised units directly injure franchisors‘</a:t>
            </a:r>
            <a:r>
              <a:rPr sz="1500" spc="-95" dirty="0">
                <a:solidFill>
                  <a:srgbClr val="002868"/>
                </a:solidFill>
                <a:latin typeface="Trebuchet MS"/>
                <a:cs typeface="Trebuchet MS"/>
              </a:rPr>
              <a:t> </a:t>
            </a:r>
            <a:r>
              <a:rPr sz="1500" spc="-15" dirty="0">
                <a:solidFill>
                  <a:srgbClr val="002868"/>
                </a:solidFill>
                <a:latin typeface="Trebuchet MS"/>
                <a:cs typeface="Trebuchet MS"/>
              </a:rPr>
              <a:t>profitability.</a:t>
            </a:r>
            <a:endParaRPr sz="1500">
              <a:latin typeface="Trebuchet MS"/>
              <a:cs typeface="Trebuchet MS"/>
            </a:endParaRPr>
          </a:p>
          <a:p>
            <a:pPr marL="303530">
              <a:lnSpc>
                <a:spcPct val="100000"/>
              </a:lnSpc>
              <a:spcBef>
                <a:spcPts val="900"/>
              </a:spcBef>
            </a:pPr>
            <a:r>
              <a:rPr sz="1500" spc="-5" dirty="0">
                <a:solidFill>
                  <a:srgbClr val="002868"/>
                </a:solidFill>
                <a:latin typeface="Trebuchet MS"/>
                <a:cs typeface="Trebuchet MS"/>
              </a:rPr>
              <a:t>Franchisees, </a:t>
            </a:r>
            <a:r>
              <a:rPr sz="1500" dirty="0">
                <a:solidFill>
                  <a:srgbClr val="002868"/>
                </a:solidFill>
                <a:latin typeface="Trebuchet MS"/>
                <a:cs typeface="Trebuchet MS"/>
              </a:rPr>
              <a:t>in </a:t>
            </a:r>
            <a:r>
              <a:rPr sz="1500" spc="-5" dirty="0">
                <a:solidFill>
                  <a:srgbClr val="002868"/>
                </a:solidFill>
                <a:latin typeface="Trebuchet MS"/>
                <a:cs typeface="Trebuchet MS"/>
              </a:rPr>
              <a:t>greater </a:t>
            </a:r>
            <a:r>
              <a:rPr sz="1500" spc="-35" dirty="0">
                <a:solidFill>
                  <a:srgbClr val="002868"/>
                </a:solidFill>
                <a:latin typeface="Trebuchet MS"/>
                <a:cs typeface="Trebuchet MS"/>
              </a:rPr>
              <a:t>number, </a:t>
            </a:r>
            <a:r>
              <a:rPr sz="1500" dirty="0">
                <a:solidFill>
                  <a:srgbClr val="002868"/>
                </a:solidFill>
                <a:latin typeface="Trebuchet MS"/>
                <a:cs typeface="Trebuchet MS"/>
              </a:rPr>
              <a:t>are </a:t>
            </a:r>
            <a:r>
              <a:rPr sz="1500" spc="-5" dirty="0">
                <a:solidFill>
                  <a:srgbClr val="002868"/>
                </a:solidFill>
                <a:latin typeface="Trebuchet MS"/>
                <a:cs typeface="Trebuchet MS"/>
              </a:rPr>
              <a:t>seeking </a:t>
            </a:r>
            <a:r>
              <a:rPr sz="1500" dirty="0">
                <a:solidFill>
                  <a:srgbClr val="002868"/>
                </a:solidFill>
                <a:latin typeface="Trebuchet MS"/>
                <a:cs typeface="Trebuchet MS"/>
              </a:rPr>
              <a:t>to limit </a:t>
            </a:r>
            <a:r>
              <a:rPr sz="1500" spc="-5" dirty="0">
                <a:solidFill>
                  <a:srgbClr val="002868"/>
                </a:solidFill>
                <a:latin typeface="Trebuchet MS"/>
                <a:cs typeface="Trebuchet MS"/>
              </a:rPr>
              <a:t>franchisors‘ rules </a:t>
            </a:r>
            <a:r>
              <a:rPr sz="1500" dirty="0">
                <a:solidFill>
                  <a:srgbClr val="002868"/>
                </a:solidFill>
                <a:latin typeface="Trebuchet MS"/>
                <a:cs typeface="Trebuchet MS"/>
              </a:rPr>
              <a:t>&amp;</a:t>
            </a:r>
            <a:r>
              <a:rPr sz="1500" spc="-70" dirty="0">
                <a:solidFill>
                  <a:srgbClr val="002868"/>
                </a:solidFill>
                <a:latin typeface="Trebuchet MS"/>
                <a:cs typeface="Trebuchet MS"/>
              </a:rPr>
              <a:t> </a:t>
            </a:r>
            <a:r>
              <a:rPr sz="1500" spc="-5" dirty="0">
                <a:solidFill>
                  <a:srgbClr val="002868"/>
                </a:solidFill>
                <a:latin typeface="Trebuchet MS"/>
                <a:cs typeface="Trebuchet MS"/>
              </a:rPr>
              <a:t>regulations.</a:t>
            </a:r>
            <a:endParaRPr sz="1500">
              <a:latin typeface="Trebuchet MS"/>
              <a:cs typeface="Trebuchet MS"/>
            </a:endParaRPr>
          </a:p>
        </p:txBody>
      </p:sp>
      <p:sp>
        <p:nvSpPr>
          <p:cNvPr id="16" name="object 16"/>
          <p:cNvSpPr txBox="1">
            <a:spLocks noGrp="1"/>
          </p:cNvSpPr>
          <p:nvPr>
            <p:ph type="ftr" sz="quarter" idx="5"/>
          </p:nvPr>
        </p:nvSpPr>
        <p:spPr>
          <a:prstGeom prst="rect">
            <a:avLst/>
          </a:prstGeom>
        </p:spPr>
        <p:txBody>
          <a:bodyPr vert="horz" wrap="square" lIns="0" tIns="0" rIns="0" bIns="0" rtlCol="0">
            <a:spAutoFit/>
          </a:bodyPr>
          <a:lstStyle/>
          <a:p>
            <a:pPr marL="12700">
              <a:lnSpc>
                <a:spcPts val="1810"/>
              </a:lnSpc>
            </a:pPr>
            <a:r>
              <a:rPr lang="en-IN"/>
              <a:t>Dr.Rupal Shroff - Retail Management</a:t>
            </a:r>
            <a:endParaRPr spc="-5" dirty="0"/>
          </a:p>
        </p:txBody>
      </p:sp>
      <p:sp>
        <p:nvSpPr>
          <p:cNvPr id="18" name="Date Placeholder 17"/>
          <p:cNvSpPr>
            <a:spLocks noGrp="1"/>
          </p:cNvSpPr>
          <p:nvPr>
            <p:ph type="dt" sz="half" idx="6"/>
          </p:nvPr>
        </p:nvSpPr>
        <p:spPr/>
        <p:txBody>
          <a:bodyPr/>
          <a:lstStyle/>
          <a:p>
            <a:pPr marL="12700">
              <a:lnSpc>
                <a:spcPts val="1810"/>
              </a:lnSpc>
            </a:pPr>
            <a:fld id="{F8FDC9D7-2764-4A9A-9024-4BC4749E0610}" type="datetime1">
              <a:rPr lang="en-US" smtClean="0"/>
              <a:t>11/15/2021</a:t>
            </a:fld>
            <a:endParaRPr lang="en-US" dirty="0"/>
          </a:p>
        </p:txBody>
      </p:sp>
      <p:sp>
        <p:nvSpPr>
          <p:cNvPr id="19" name="Slide Number Placeholder 18"/>
          <p:cNvSpPr>
            <a:spLocks noGrp="1"/>
          </p:cNvSpPr>
          <p:nvPr>
            <p:ph type="sldNum" sz="quarter" idx="7"/>
          </p:nvPr>
        </p:nvSpPr>
        <p:spPr/>
        <p:txBody>
          <a:bodyPr/>
          <a:lstStyle/>
          <a:p>
            <a:fld id="{B6F15528-21DE-4FAA-801E-634DDDAF4B2B}" type="slidenum">
              <a:rPr lang="en-IN" smtClean="0"/>
              <a:t>99</a:t>
            </a:fld>
            <a:endParaRPr lang="en-IN"/>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Types of Franchising</a:t>
            </a:r>
          </a:p>
        </p:txBody>
      </p:sp>
      <p:sp>
        <p:nvSpPr>
          <p:cNvPr id="3" name="Text Placeholder 2"/>
          <p:cNvSpPr>
            <a:spLocks noGrp="1"/>
          </p:cNvSpPr>
          <p:nvPr>
            <p:ph type="body" idx="1"/>
          </p:nvPr>
        </p:nvSpPr>
        <p:spPr>
          <a:xfrm>
            <a:off x="422249" y="1292860"/>
            <a:ext cx="8306434" cy="1661993"/>
          </a:xfrm>
        </p:spPr>
        <p:txBody>
          <a:bodyPr/>
          <a:lstStyle/>
          <a:p>
            <a:pPr marL="342900" indent="-342900">
              <a:buAutoNum type="arabicPeriod"/>
            </a:pPr>
            <a:r>
              <a:rPr lang="en-IN" sz="3600" dirty="0"/>
              <a:t>Product Franchising</a:t>
            </a:r>
          </a:p>
          <a:p>
            <a:pPr marL="342900" indent="-342900">
              <a:buAutoNum type="arabicPeriod"/>
            </a:pPr>
            <a:r>
              <a:rPr lang="en-IN" sz="3600" dirty="0"/>
              <a:t>Manufacturing Franchising</a:t>
            </a:r>
          </a:p>
          <a:p>
            <a:pPr marL="342900" indent="-342900">
              <a:buAutoNum type="arabicPeriod"/>
            </a:pPr>
            <a:r>
              <a:rPr lang="en-IN" sz="3600" dirty="0"/>
              <a:t>Business Format Franchising</a:t>
            </a:r>
          </a:p>
        </p:txBody>
      </p:sp>
      <p:sp>
        <p:nvSpPr>
          <p:cNvPr id="4" name="Footer Placeholder 3"/>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88536F58-5AC6-4EF4-B0D0-E5AE5847B331}"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100</a:t>
            </a:fld>
            <a:endParaRPr lang="en-IN"/>
          </a:p>
        </p:txBody>
      </p:sp>
    </p:spTree>
    <p:extLst>
      <p:ext uri="{BB962C8B-B14F-4D97-AF65-F5344CB8AC3E}">
        <p14:creationId xmlns:p14="http://schemas.microsoft.com/office/powerpoint/2010/main" val="36541395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E4F9375-A234-4979-92EF-029FBA7E6327}"/>
              </a:ext>
            </a:extLst>
          </p:cNvPr>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a:extLst>
              <a:ext uri="{FF2B5EF4-FFF2-40B4-BE49-F238E27FC236}">
                <a16:creationId xmlns:a16="http://schemas.microsoft.com/office/drawing/2014/main" id="{C77FA637-7923-4E2A-95D1-6395AB0E5DD6}"/>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BD8538E9-AF86-4A09-B900-AFF0FF7DF478}"/>
              </a:ext>
            </a:extLst>
          </p:cNvPr>
          <p:cNvSpPr>
            <a:spLocks noGrp="1"/>
          </p:cNvSpPr>
          <p:nvPr>
            <p:ph type="sldNum" sz="quarter" idx="7"/>
          </p:nvPr>
        </p:nvSpPr>
        <p:spPr/>
        <p:txBody>
          <a:bodyPr/>
          <a:lstStyle/>
          <a:p>
            <a:fld id="{B6F15528-21DE-4FAA-801E-634DDDAF4B2B}" type="slidenum">
              <a:rPr lang="en-IN" smtClean="0"/>
              <a:t>101</a:t>
            </a:fld>
            <a:endParaRPr lang="en-IN"/>
          </a:p>
        </p:txBody>
      </p:sp>
      <p:pic>
        <p:nvPicPr>
          <p:cNvPr id="5" name="Picture 4">
            <a:extLst>
              <a:ext uri="{FF2B5EF4-FFF2-40B4-BE49-F238E27FC236}">
                <a16:creationId xmlns:a16="http://schemas.microsoft.com/office/drawing/2014/main" id="{D014B15A-04E6-4DE4-AF17-392D30116073}"/>
              </a:ext>
            </a:extLst>
          </p:cNvPr>
          <p:cNvPicPr>
            <a:picLocks noChangeAspect="1"/>
          </p:cNvPicPr>
          <p:nvPr/>
        </p:nvPicPr>
        <p:blipFill>
          <a:blip r:embed="rId2">
            <a:duotone>
              <a:schemeClr val="accent1">
                <a:shade val="45000"/>
                <a:satMod val="135000"/>
              </a:schemeClr>
              <a:prstClr val="white"/>
            </a:duotone>
          </a:blip>
          <a:stretch>
            <a:fillRect/>
          </a:stretch>
        </p:blipFill>
        <p:spPr>
          <a:xfrm>
            <a:off x="152400" y="942110"/>
            <a:ext cx="8888443" cy="5001490"/>
          </a:xfrm>
          <a:prstGeom prst="rect">
            <a:avLst/>
          </a:prstGeom>
        </p:spPr>
      </p:pic>
    </p:spTree>
    <p:extLst>
      <p:ext uri="{BB962C8B-B14F-4D97-AF65-F5344CB8AC3E}">
        <p14:creationId xmlns:p14="http://schemas.microsoft.com/office/powerpoint/2010/main" val="16799710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4"/>
          </p:nvPr>
        </p:nvSpPr>
        <p:spPr>
          <a:xfrm>
            <a:off x="1371600" y="3840480"/>
            <a:ext cx="6400800" cy="677108"/>
          </a:xfrm>
        </p:spPr>
        <p:style>
          <a:lnRef idx="1">
            <a:schemeClr val="accent3"/>
          </a:lnRef>
          <a:fillRef idx="3">
            <a:schemeClr val="accent3"/>
          </a:fillRef>
          <a:effectRef idx="2">
            <a:schemeClr val="accent3"/>
          </a:effectRef>
          <a:fontRef idx="minor">
            <a:schemeClr val="lt1"/>
          </a:fontRef>
        </p:style>
        <p:txBody>
          <a:bodyPr/>
          <a:lstStyle/>
          <a:p>
            <a:r>
              <a:rPr lang="en-IN" sz="4400" b="1" dirty="0"/>
              <a:t>Green Retailing</a:t>
            </a:r>
          </a:p>
        </p:txBody>
      </p:sp>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4" name="Date Placeholder 3"/>
          <p:cNvSpPr>
            <a:spLocks noGrp="1"/>
          </p:cNvSpPr>
          <p:nvPr>
            <p:ph type="dt" sz="half" idx="6"/>
          </p:nvPr>
        </p:nvSpPr>
        <p:spPr/>
        <p:txBody>
          <a:bodyPr/>
          <a:lstStyle/>
          <a:p>
            <a:pPr marL="12700">
              <a:lnSpc>
                <a:spcPts val="1810"/>
              </a:lnSpc>
            </a:pPr>
            <a:fld id="{BA3F1D07-D16E-48F7-BAAC-C6C7ACD8055F}" type="datetime1">
              <a:rPr lang="en-US" smtClean="0"/>
              <a:t>11/15/2021</a:t>
            </a:fld>
            <a:endParaRPr lang="en-US" dirty="0"/>
          </a:p>
        </p:txBody>
      </p:sp>
      <p:sp>
        <p:nvSpPr>
          <p:cNvPr id="5" name="Slide Number Placeholder 4"/>
          <p:cNvSpPr>
            <a:spLocks noGrp="1"/>
          </p:cNvSpPr>
          <p:nvPr>
            <p:ph type="sldNum" sz="quarter" idx="7"/>
          </p:nvPr>
        </p:nvSpPr>
        <p:spPr/>
        <p:txBody>
          <a:bodyPr/>
          <a:lstStyle/>
          <a:p>
            <a:fld id="{B6F15528-21DE-4FAA-801E-634DDDAF4B2B}" type="slidenum">
              <a:rPr lang="en-IN" smtClean="0"/>
              <a:t>102</a:t>
            </a:fld>
            <a:endParaRPr lang="en-IN"/>
          </a:p>
        </p:txBody>
      </p:sp>
    </p:spTree>
    <p:extLst>
      <p:ext uri="{BB962C8B-B14F-4D97-AF65-F5344CB8AC3E}">
        <p14:creationId xmlns:p14="http://schemas.microsoft.com/office/powerpoint/2010/main" val="17367040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91600" cy="674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94C9FBE1-2506-43E4-BA86-E2A780EBA274}"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103</a:t>
            </a:fld>
            <a:endParaRPr lang="en-IN"/>
          </a:p>
        </p:txBody>
      </p:sp>
    </p:spTree>
    <p:extLst>
      <p:ext uri="{BB962C8B-B14F-4D97-AF65-F5344CB8AC3E}">
        <p14:creationId xmlns:p14="http://schemas.microsoft.com/office/powerpoint/2010/main" val="42279897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Green Retailing Initiatives by Retailers</a:t>
            </a:r>
          </a:p>
        </p:txBody>
      </p:sp>
      <p:graphicFrame>
        <p:nvGraphicFramePr>
          <p:cNvPr id="4" name="Diagram 3"/>
          <p:cNvGraphicFramePr/>
          <p:nvPr>
            <p:extLst>
              <p:ext uri="{D42A27DB-BD31-4B8C-83A1-F6EECF244321}">
                <p14:modId xmlns:p14="http://schemas.microsoft.com/office/powerpoint/2010/main" val="3832518808"/>
              </p:ext>
            </p:extLst>
          </p:nvPr>
        </p:nvGraphicFramePr>
        <p:xfrm>
          <a:off x="152400" y="1397000"/>
          <a:ext cx="868680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EE4924B3-9CE1-48AF-944E-C2EA6D048F11}"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104</a:t>
            </a:fld>
            <a:endParaRPr lang="en-IN"/>
          </a:p>
        </p:txBody>
      </p:sp>
    </p:spTree>
    <p:extLst>
      <p:ext uri="{BB962C8B-B14F-4D97-AF65-F5344CB8AC3E}">
        <p14:creationId xmlns:p14="http://schemas.microsoft.com/office/powerpoint/2010/main" val="3812109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39" y="-48310"/>
            <a:ext cx="6242685" cy="430887"/>
          </a:xfrm>
        </p:spPr>
        <p:txBody>
          <a:bodyPr/>
          <a:lstStyle/>
          <a:p>
            <a:r>
              <a:rPr lang="en-IN" dirty="0"/>
              <a:t>Green Retailing Initiatives by Retailers</a:t>
            </a:r>
          </a:p>
        </p:txBody>
      </p:sp>
      <p:graphicFrame>
        <p:nvGraphicFramePr>
          <p:cNvPr id="4" name="Diagram 3"/>
          <p:cNvGraphicFramePr/>
          <p:nvPr>
            <p:extLst>
              <p:ext uri="{D42A27DB-BD31-4B8C-83A1-F6EECF244321}">
                <p14:modId xmlns:p14="http://schemas.microsoft.com/office/powerpoint/2010/main" val="3228658846"/>
              </p:ext>
            </p:extLst>
          </p:nvPr>
        </p:nvGraphicFramePr>
        <p:xfrm>
          <a:off x="152400" y="1397000"/>
          <a:ext cx="868680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5" name="Date Placeholder 4"/>
          <p:cNvSpPr>
            <a:spLocks noGrp="1"/>
          </p:cNvSpPr>
          <p:nvPr>
            <p:ph type="dt" sz="half" idx="6"/>
          </p:nvPr>
        </p:nvSpPr>
        <p:spPr/>
        <p:txBody>
          <a:bodyPr/>
          <a:lstStyle/>
          <a:p>
            <a:pPr marL="12700">
              <a:lnSpc>
                <a:spcPts val="1810"/>
              </a:lnSpc>
            </a:pPr>
            <a:fld id="{9B6C31E0-33A0-4206-99C6-B5A73EDF63E1}" type="datetime1">
              <a:rPr lang="en-US" smtClean="0"/>
              <a:t>11/15/2021</a:t>
            </a:fld>
            <a:endParaRPr lang="en-US" dirty="0"/>
          </a:p>
        </p:txBody>
      </p:sp>
      <p:sp>
        <p:nvSpPr>
          <p:cNvPr id="6" name="Slide Number Placeholder 5"/>
          <p:cNvSpPr>
            <a:spLocks noGrp="1"/>
          </p:cNvSpPr>
          <p:nvPr>
            <p:ph type="sldNum" sz="quarter" idx="7"/>
          </p:nvPr>
        </p:nvSpPr>
        <p:spPr/>
        <p:txBody>
          <a:bodyPr/>
          <a:lstStyle/>
          <a:p>
            <a:fld id="{B6F15528-21DE-4FAA-801E-634DDDAF4B2B}" type="slidenum">
              <a:rPr lang="en-IN" smtClean="0"/>
              <a:t>105</a:t>
            </a:fld>
            <a:endParaRPr lang="en-IN"/>
          </a:p>
        </p:txBody>
      </p:sp>
    </p:spTree>
    <p:extLst>
      <p:ext uri="{BB962C8B-B14F-4D97-AF65-F5344CB8AC3E}">
        <p14:creationId xmlns:p14="http://schemas.microsoft.com/office/powerpoint/2010/main" val="32869069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45720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604" t="21885" r="13956" b="20210"/>
          <a:stretch/>
        </p:blipFill>
        <p:spPr bwMode="auto">
          <a:xfrm>
            <a:off x="76200" y="3352800"/>
            <a:ext cx="4484914" cy="2688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80F68A05-12F9-4555-A5EA-DC6C45CB49A2}"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106</a:t>
            </a:fld>
            <a:endParaRPr lang="en-IN"/>
          </a:p>
        </p:txBody>
      </p:sp>
    </p:spTree>
    <p:extLst>
      <p:ext uri="{BB962C8B-B14F-4D97-AF65-F5344CB8AC3E}">
        <p14:creationId xmlns:p14="http://schemas.microsoft.com/office/powerpoint/2010/main" val="403256823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1988"/>
          <a:stretch/>
        </p:blipFill>
        <p:spPr bwMode="auto">
          <a:xfrm>
            <a:off x="228600" y="228600"/>
            <a:ext cx="8358188" cy="6309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AC5820CF-D4C8-4B91-A706-5DD123D1F866}"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107</a:t>
            </a:fld>
            <a:endParaRPr lang="en-IN"/>
          </a:p>
        </p:txBody>
      </p:sp>
    </p:spTree>
    <p:extLst>
      <p:ext uri="{BB962C8B-B14F-4D97-AF65-F5344CB8AC3E}">
        <p14:creationId xmlns:p14="http://schemas.microsoft.com/office/powerpoint/2010/main" val="299644064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6869"/>
          <a:stretch/>
        </p:blipFill>
        <p:spPr bwMode="auto">
          <a:xfrm>
            <a:off x="152400" y="457200"/>
            <a:ext cx="8686800" cy="621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2951CFD8-9A89-4A89-B4DB-22A139CAB11E}"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108</a:t>
            </a:fld>
            <a:endParaRPr lang="en-IN"/>
          </a:p>
        </p:txBody>
      </p:sp>
    </p:spTree>
    <p:extLst>
      <p:ext uri="{BB962C8B-B14F-4D97-AF65-F5344CB8AC3E}">
        <p14:creationId xmlns:p14="http://schemas.microsoft.com/office/powerpoint/2010/main" val="42618758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82466"/>
            <a:ext cx="8382000" cy="6293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916EEA79-64EF-4C4F-BD3B-23815D917670}"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109</a:t>
            </a:fld>
            <a:endParaRPr lang="en-IN"/>
          </a:p>
        </p:txBody>
      </p:sp>
    </p:spTree>
    <p:extLst>
      <p:ext uri="{BB962C8B-B14F-4D97-AF65-F5344CB8AC3E}">
        <p14:creationId xmlns:p14="http://schemas.microsoft.com/office/powerpoint/2010/main" val="184069803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599"/>
            <a:ext cx="8534400" cy="5285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p:cNvSpPr>
            <a:spLocks noGrp="1"/>
          </p:cNvSpPr>
          <p:nvPr>
            <p:ph type="ftr" sz="quarter" idx="5"/>
          </p:nvPr>
        </p:nvSpPr>
        <p:spPr/>
        <p:txBody>
          <a:bodyPr/>
          <a:lstStyle/>
          <a:p>
            <a:pPr marL="12700">
              <a:lnSpc>
                <a:spcPts val="1810"/>
              </a:lnSpc>
            </a:pPr>
            <a:r>
              <a:rPr lang="en-IN"/>
              <a:t>Dr.Rupal Shroff - Retail Management</a:t>
            </a:r>
            <a:endParaRPr lang="en-IN" spc="-5" dirty="0"/>
          </a:p>
        </p:txBody>
      </p:sp>
      <p:sp>
        <p:nvSpPr>
          <p:cNvPr id="3" name="Date Placeholder 2"/>
          <p:cNvSpPr>
            <a:spLocks noGrp="1"/>
          </p:cNvSpPr>
          <p:nvPr>
            <p:ph type="dt" sz="half" idx="6"/>
          </p:nvPr>
        </p:nvSpPr>
        <p:spPr/>
        <p:txBody>
          <a:bodyPr/>
          <a:lstStyle/>
          <a:p>
            <a:pPr marL="12700">
              <a:lnSpc>
                <a:spcPts val="1810"/>
              </a:lnSpc>
            </a:pPr>
            <a:fld id="{950ABAC8-40EF-4824-9FD6-A98DC30414CD}" type="datetime1">
              <a:rPr lang="en-US" smtClean="0"/>
              <a:t>11/15/2021</a:t>
            </a:fld>
            <a:endParaRPr lang="en-US" dirty="0"/>
          </a:p>
        </p:txBody>
      </p:sp>
      <p:sp>
        <p:nvSpPr>
          <p:cNvPr id="4" name="Slide Number Placeholder 3"/>
          <p:cNvSpPr>
            <a:spLocks noGrp="1"/>
          </p:cNvSpPr>
          <p:nvPr>
            <p:ph type="sldNum" sz="quarter" idx="7"/>
          </p:nvPr>
        </p:nvSpPr>
        <p:spPr/>
        <p:txBody>
          <a:bodyPr/>
          <a:lstStyle/>
          <a:p>
            <a:fld id="{B6F15528-21DE-4FAA-801E-634DDDAF4B2B}" type="slidenum">
              <a:rPr lang="en-IN" smtClean="0"/>
              <a:t>110</a:t>
            </a:fld>
            <a:endParaRPr lang="en-IN"/>
          </a:p>
        </p:txBody>
      </p:sp>
    </p:spTree>
    <p:extLst>
      <p:ext uri="{BB962C8B-B14F-4D97-AF65-F5344CB8AC3E}">
        <p14:creationId xmlns:p14="http://schemas.microsoft.com/office/powerpoint/2010/main" val="292710383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3C317DF-F94F-4C7C-A08E-5A55B4534B20}"/>
              </a:ext>
            </a:extLst>
          </p:cNvPr>
          <p:cNvSpPr>
            <a:spLocks noGrp="1"/>
          </p:cNvSpPr>
          <p:nvPr>
            <p:ph type="ftr" sz="quarter" idx="5"/>
          </p:nvPr>
        </p:nvSpPr>
        <p:spPr>
          <a:xfrm>
            <a:off x="448156" y="6568999"/>
            <a:ext cx="3514243" cy="151841"/>
          </a:xfrm>
        </p:spPr>
        <p:txBody>
          <a:bodyPr/>
          <a:lstStyle/>
          <a:p>
            <a:pPr marL="12700">
              <a:lnSpc>
                <a:spcPts val="1810"/>
              </a:lnSpc>
            </a:pPr>
            <a:r>
              <a:rPr lang="en-IN" dirty="0" err="1"/>
              <a:t>Dr.Rupal</a:t>
            </a:r>
            <a:r>
              <a:rPr lang="en-IN" dirty="0"/>
              <a:t> Shroff - Retail Management</a:t>
            </a:r>
            <a:endParaRPr lang="en-IN" spc="-5" dirty="0"/>
          </a:p>
        </p:txBody>
      </p:sp>
      <p:sp>
        <p:nvSpPr>
          <p:cNvPr id="3" name="Date Placeholder 2">
            <a:extLst>
              <a:ext uri="{FF2B5EF4-FFF2-40B4-BE49-F238E27FC236}">
                <a16:creationId xmlns:a16="http://schemas.microsoft.com/office/drawing/2014/main" id="{3909A06F-5756-48F0-9C9E-E47DEDA0DEF3}"/>
              </a:ext>
            </a:extLst>
          </p:cNvPr>
          <p:cNvSpPr>
            <a:spLocks noGrp="1"/>
          </p:cNvSpPr>
          <p:nvPr>
            <p:ph type="dt" sz="half" idx="6"/>
          </p:nvPr>
        </p:nvSpPr>
        <p:spPr/>
        <p:txBody>
          <a:bodyPr/>
          <a:lstStyle/>
          <a:p>
            <a:pPr marL="12700">
              <a:lnSpc>
                <a:spcPts val="1810"/>
              </a:lnSpc>
            </a:pPr>
            <a:fld id="{91E5E848-3FE9-42E4-A408-AD33A7B16264}" type="datetime1">
              <a:rPr lang="en-US" smtClean="0"/>
              <a:t>11/15/2021</a:t>
            </a:fld>
            <a:endParaRPr lang="en-US" dirty="0"/>
          </a:p>
        </p:txBody>
      </p:sp>
      <p:sp>
        <p:nvSpPr>
          <p:cNvPr id="4" name="Slide Number Placeholder 3">
            <a:extLst>
              <a:ext uri="{FF2B5EF4-FFF2-40B4-BE49-F238E27FC236}">
                <a16:creationId xmlns:a16="http://schemas.microsoft.com/office/drawing/2014/main" id="{798A8A26-6AFE-4CC0-AA11-A8C3AADE4E03}"/>
              </a:ext>
            </a:extLst>
          </p:cNvPr>
          <p:cNvSpPr>
            <a:spLocks noGrp="1"/>
          </p:cNvSpPr>
          <p:nvPr>
            <p:ph type="sldNum" sz="quarter" idx="7"/>
          </p:nvPr>
        </p:nvSpPr>
        <p:spPr/>
        <p:txBody>
          <a:bodyPr/>
          <a:lstStyle/>
          <a:p>
            <a:fld id="{B6F15528-21DE-4FAA-801E-634DDDAF4B2B}" type="slidenum">
              <a:rPr lang="en-IN" smtClean="0"/>
              <a:t>111</a:t>
            </a:fld>
            <a:endParaRPr lang="en-IN"/>
          </a:p>
        </p:txBody>
      </p:sp>
      <p:pic>
        <p:nvPicPr>
          <p:cNvPr id="5" name="Picture 4">
            <a:extLst>
              <a:ext uri="{FF2B5EF4-FFF2-40B4-BE49-F238E27FC236}">
                <a16:creationId xmlns:a16="http://schemas.microsoft.com/office/drawing/2014/main" id="{030E4EC9-FEDF-468D-96FB-8800E092A4DE}"/>
              </a:ext>
            </a:extLst>
          </p:cNvPr>
          <p:cNvPicPr>
            <a:picLocks noChangeAspect="1"/>
          </p:cNvPicPr>
          <p:nvPr/>
        </p:nvPicPr>
        <p:blipFill>
          <a:blip r:embed="rId2">
            <a:duotone>
              <a:schemeClr val="accent1">
                <a:shade val="45000"/>
                <a:satMod val="135000"/>
              </a:schemeClr>
              <a:prstClr val="white"/>
            </a:duotone>
          </a:blip>
          <a:stretch>
            <a:fillRect/>
          </a:stretch>
        </p:blipFill>
        <p:spPr>
          <a:xfrm>
            <a:off x="304800" y="1184730"/>
            <a:ext cx="8457268" cy="4758870"/>
          </a:xfrm>
          <a:prstGeom prst="rect">
            <a:avLst/>
          </a:prstGeom>
        </p:spPr>
      </p:pic>
    </p:spTree>
    <p:extLst>
      <p:ext uri="{BB962C8B-B14F-4D97-AF65-F5344CB8AC3E}">
        <p14:creationId xmlns:p14="http://schemas.microsoft.com/office/powerpoint/2010/main" val="26017042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755</TotalTime>
  <Words>4991</Words>
  <Application>Microsoft Office PowerPoint</Application>
  <PresentationFormat>On-screen Show (4:3)</PresentationFormat>
  <Paragraphs>844</Paragraphs>
  <Slides>111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111</vt:i4>
      </vt:variant>
    </vt:vector>
  </HeadingPairs>
  <TitlesOfParts>
    <vt:vector size="118" baseType="lpstr">
      <vt:lpstr>Arial</vt:lpstr>
      <vt:lpstr>Calibri</vt:lpstr>
      <vt:lpstr>Carlito</vt:lpstr>
      <vt:lpstr>Times New Roman</vt:lpstr>
      <vt:lpstr>Trebuchet MS</vt:lpstr>
      <vt:lpstr>Wingdings</vt:lpstr>
      <vt:lpstr>Office Theme</vt:lpstr>
      <vt:lpstr>Retail  Management</vt:lpstr>
      <vt:lpstr>PowerPoint Presentation</vt:lpstr>
      <vt:lpstr>Unit I – Retail Management – An Overview</vt:lpstr>
      <vt:lpstr>PowerPoint Presentation</vt:lpstr>
      <vt:lpstr>What is Retail Management?</vt:lpstr>
      <vt:lpstr>PowerPoint Presentation</vt:lpstr>
      <vt:lpstr>PowerPoint Presentation</vt:lpstr>
      <vt:lpstr>PowerPoint Presentation</vt:lpstr>
      <vt:lpstr>Retail Functions in Distribution</vt:lpstr>
      <vt:lpstr>Functions of a Retailers in India</vt:lpstr>
      <vt:lpstr>Advantages of Retailing</vt:lpstr>
      <vt:lpstr>Limitations of Retailing</vt:lpstr>
      <vt:lpstr>Retail Functions in Distribution  contd..</vt:lpstr>
      <vt:lpstr>Retail Functions in Distribution  contd..</vt:lpstr>
      <vt:lpstr>Factors influencing Retail Management</vt:lpstr>
      <vt:lpstr>Scope of Retail Management</vt:lpstr>
      <vt:lpstr>PowerPoint Presentation</vt:lpstr>
      <vt:lpstr>PowerPoint Presentation</vt:lpstr>
      <vt:lpstr>PowerPoint Presentation</vt:lpstr>
      <vt:lpstr>Economic and Social Significance of Retailing</vt:lpstr>
      <vt:lpstr>Retail Formats</vt:lpstr>
      <vt:lpstr>The Indian Retail scape</vt:lpstr>
      <vt:lpstr>Organized and Unorganized Retail</vt:lpstr>
      <vt:lpstr>Factors affecting Growth of Organised Retail Sector in India</vt:lpstr>
      <vt:lpstr>PowerPoint Presentation</vt:lpstr>
      <vt:lpstr>Classification of Retailers</vt:lpstr>
      <vt:lpstr>Classification of Retailers</vt:lpstr>
      <vt:lpstr>Classification of Retail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MultiChannel Retailing</vt:lpstr>
      <vt:lpstr>Multi Channel Retailing</vt:lpstr>
      <vt:lpstr>PowerPoint Presentation</vt:lpstr>
      <vt:lpstr>Multi Channel Retailing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Need for Multi-Channel Retailing</vt:lpstr>
      <vt:lpstr>PowerPoint Presentation</vt:lpstr>
      <vt:lpstr>Challenges of MultiChannel Retailing</vt:lpstr>
      <vt:lpstr>E-Tailing</vt:lpstr>
      <vt:lpstr>Advantages of E-tailing</vt:lpstr>
      <vt:lpstr>Disadvantages of E-tailing</vt:lpstr>
      <vt:lpstr>PowerPoint Presentation</vt:lpstr>
      <vt:lpstr>Global Retailers</vt:lpstr>
      <vt:lpstr>Positive Impact of Globalisation on Retail</vt:lpstr>
      <vt:lpstr>Negative Impact of Globalisation on Retail</vt:lpstr>
      <vt:lpstr>Role of IT in Retail</vt:lpstr>
      <vt:lpstr>PowerPoint Presentation</vt:lpstr>
      <vt:lpstr>Applications of IT in Retail</vt:lpstr>
      <vt:lpstr>PowerPoint Presentation</vt:lpstr>
      <vt:lpstr>PowerPoint Presentation</vt:lpstr>
      <vt:lpstr>PowerPoint Presentation</vt:lpstr>
      <vt:lpstr>PowerPoint Presentation</vt:lpstr>
      <vt:lpstr>PowerPoint Presentation</vt:lpstr>
      <vt:lpstr>Advantages of IT in Retail</vt:lpstr>
      <vt:lpstr>Limitations of IT in Retail</vt:lpstr>
      <vt:lpstr>PowerPoint Presentation</vt:lpstr>
      <vt:lpstr>PowerPoint Presentation</vt:lpstr>
      <vt:lpstr>PowerPoint Presentation</vt:lpstr>
      <vt:lpstr>PowerPoint Presentation</vt:lpstr>
      <vt:lpstr>FDI in Retail Sector in India</vt:lpstr>
      <vt:lpstr>PowerPoint Presentation</vt:lpstr>
      <vt:lpstr>FDI in Retail in India</vt:lpstr>
      <vt:lpstr>Single Brand Retail</vt:lpstr>
      <vt:lpstr>Multi-Brand Retail</vt:lpstr>
      <vt:lpstr>Need for FDI in Retail</vt:lpstr>
      <vt:lpstr>Positive Impact of FDI in Retail in India</vt:lpstr>
      <vt:lpstr>Positive Impact of FDI in Retail in India</vt:lpstr>
      <vt:lpstr>Negative Impact of FDI in Retail in India</vt:lpstr>
      <vt:lpstr>PowerPoint Presentation</vt:lpstr>
      <vt:lpstr>Routes of FDI in Retailing</vt:lpstr>
      <vt:lpstr>INDIAN RETAIL : FOREIGN PLAYERS EVINCING INTEREST </vt:lpstr>
      <vt:lpstr>PowerPoint Presentation</vt:lpstr>
      <vt:lpstr>Airport Retailing</vt:lpstr>
      <vt:lpstr>Franchising</vt:lpstr>
      <vt:lpstr>Franchising contd..</vt:lpstr>
      <vt:lpstr>Franchising contd..</vt:lpstr>
      <vt:lpstr>Types of Franchising</vt:lpstr>
      <vt:lpstr>PowerPoint Presentation</vt:lpstr>
      <vt:lpstr>PowerPoint Presentation</vt:lpstr>
      <vt:lpstr>PowerPoint Presentation</vt:lpstr>
      <vt:lpstr>Green Retailing Initiatives by Retailers</vt:lpstr>
      <vt:lpstr>Green Retailing Initiatives by Retailers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Retail  Management</dc:title>
  <dc:creator>Aaryan</dc:creator>
  <cp:lastModifiedBy>Aaryan Shroff</cp:lastModifiedBy>
  <cp:revision>72</cp:revision>
  <dcterms:created xsi:type="dcterms:W3CDTF">2020-12-31T09:20:26Z</dcterms:created>
  <dcterms:modified xsi:type="dcterms:W3CDTF">2021-11-15T12:21:40Z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2012-03-24T00:00:00Z</vt:filetime>
  </property>
  <property fmtid="{D5CDD505-2E9C-101B-9397-08002B2CF9AE}" pid="3" name="Creator">
    <vt:lpwstr>Microsoft® Office PowerPoint® 2007</vt:lpwstr>
  </property>
  <property fmtid="{D5CDD505-2E9C-101B-9397-08002B2CF9AE}" pid="4" name="LastSaved">
    <vt:filetime>2020-12-31T00:00:00Z</vt:filetime>
  </property>
</Properties>
</file>