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0" r:id="rId7"/>
    <p:sldId id="261" r:id="rId8"/>
    <p:sldId id="263" r:id="rId9"/>
    <p:sldId id="262" r:id="rId10"/>
    <p:sldId id="265" r:id="rId11"/>
    <p:sldId id="266" r:id="rId12"/>
    <p:sldId id="267" r:id="rId13"/>
    <p:sldId id="268" r:id="rId14"/>
    <p:sldId id="269" r:id="rId15"/>
    <p:sldId id="271" r:id="rId16"/>
    <p:sldId id="270" r:id="rId17"/>
    <p:sldId id="272" r:id="rId18"/>
    <p:sldId id="273" r:id="rId19"/>
    <p:sldId id="274" r:id="rId20"/>
    <p:sldId id="275" r:id="rId21"/>
    <p:sldId id="277"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12F78-80B7-4582-8B7E-CFBC6B23F2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2C4D8A2-81CA-414A-A4D6-249134932F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0D65F72-CB46-4493-97F7-F44A2CDF383A}"/>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85B474A1-A1E6-4DDC-93CA-99F7DC43B2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74DA356-BF8B-49CD-9A33-8DBDD917D3D0}"/>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1958497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5D65-1C1F-4912-B990-A0A32B49BDA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6C59E46-1830-4271-808B-87633C6249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7FA5D59-A113-4E21-86D4-6C9DD5860B67}"/>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36AE4D2A-4F2F-46BA-870A-20A7303B82D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455CA9-76EE-42A6-A5DE-AF9CDF4967A6}"/>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180355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71E577-4663-4C14-8213-E92FA9C2C52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B18F5E1-76BB-4957-9B37-7117C11632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2EA25A2-F24D-4082-A62A-1C51FA617892}"/>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702445C9-5619-4889-8187-C20436B5273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48A363-0232-4CF8-AFD4-12CCCAF68403}"/>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71966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4A5F6-A51B-4735-A435-37F89C8A942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C33EEE8-68A1-4597-9140-A2AD582A5B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CFB5387-2AE9-4B06-8BB6-530CEF0463D4}"/>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DC5E0BB7-5740-4D53-BA16-15072FF9FDE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2B1D4E4-9A05-4B43-969F-250CD182D5C8}"/>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3676872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0CC56-79B1-4FB4-A510-B12BB9F89C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399BA84-B174-4484-BF1C-A93BCB09BC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D22766-86D6-4E93-9AAC-69A13F10B8C7}"/>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577CC511-FB65-463E-9431-C409082C990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C86E625-E9A8-452E-9F47-332CE52EB240}"/>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3906867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42554-686E-4C10-931B-0212A8827A5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8AB6E11-C5C3-4FB1-B192-F991A130E3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A013596-6B80-421A-8D05-2B1A3DE258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1080B1C-BDBA-4CDB-8FA5-9B4BEB165B49}"/>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6" name="Footer Placeholder 5">
            <a:extLst>
              <a:ext uri="{FF2B5EF4-FFF2-40B4-BE49-F238E27FC236}">
                <a16:creationId xmlns:a16="http://schemas.microsoft.com/office/drawing/2014/main" id="{5EF3F236-11BE-42BC-B94B-4A1D23B47C6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3B2F5EA-8F8E-4255-82A7-C3BD2D3CB479}"/>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2730080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F9CBB-7A6F-45AA-B61F-46AD9FD142D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5E9DB06-B382-43FB-9538-AD5DC19A7C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B5ABDB-6ECE-45CA-9F02-445919C9D5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00B5F54-D4FF-4490-9D0E-23A8037225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B9A6A9-A44F-42FF-9453-68C0B1C24D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435E6AB-74B0-413C-8361-CC033F74306D}"/>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8" name="Footer Placeholder 7">
            <a:extLst>
              <a:ext uri="{FF2B5EF4-FFF2-40B4-BE49-F238E27FC236}">
                <a16:creationId xmlns:a16="http://schemas.microsoft.com/office/drawing/2014/main" id="{2D9F68F5-3F47-43DD-A134-0D2280B7801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3008206-5590-4768-8F8F-45E07499E632}"/>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4092215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9552B-EA0F-4F21-9C58-CF4AE5895E3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7C3D463-4734-482D-B34E-D73C7DB31164}"/>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4" name="Footer Placeholder 3">
            <a:extLst>
              <a:ext uri="{FF2B5EF4-FFF2-40B4-BE49-F238E27FC236}">
                <a16:creationId xmlns:a16="http://schemas.microsoft.com/office/drawing/2014/main" id="{3FC97F7C-F00C-4207-A8C6-BD95DCD9848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5D08E88-E48F-4083-9F22-2A01DBD58410}"/>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2798598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CF0FBB-3DFB-43B6-9E97-5C45B0926CD6}"/>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3" name="Footer Placeholder 2">
            <a:extLst>
              <a:ext uri="{FF2B5EF4-FFF2-40B4-BE49-F238E27FC236}">
                <a16:creationId xmlns:a16="http://schemas.microsoft.com/office/drawing/2014/main" id="{49C6AEA2-07D0-4850-BFB0-306FAF31016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AA85EB6-4B9F-4224-8754-3C4D836194A4}"/>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213080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12740-2F83-4AA5-B56B-AF964DE8FE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882E1CE-DC9F-454C-AF36-A17830FDEB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BBA0B33-1BFA-4DF4-9723-D1AC3CD25A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4D78F6-F610-4740-AE43-26BAD35A2E92}"/>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6" name="Footer Placeholder 5">
            <a:extLst>
              <a:ext uri="{FF2B5EF4-FFF2-40B4-BE49-F238E27FC236}">
                <a16:creationId xmlns:a16="http://schemas.microsoft.com/office/drawing/2014/main" id="{2EB8F81E-266C-4BC6-99AC-13523C353BA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7E71E01-6450-4B93-8140-7283FFB53740}"/>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1842494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3C929-06AB-43A7-8950-D83F9BD8D3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0CDCCEE-98FD-4811-94B4-846662E976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47FD248-71E4-4970-90F3-6C29BE2444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2A9750-AEFC-4C37-ADBE-41161739E704}"/>
              </a:ext>
            </a:extLst>
          </p:cNvPr>
          <p:cNvSpPr>
            <a:spLocks noGrp="1"/>
          </p:cNvSpPr>
          <p:nvPr>
            <p:ph type="dt" sz="half" idx="10"/>
          </p:nvPr>
        </p:nvSpPr>
        <p:spPr/>
        <p:txBody>
          <a:bodyPr/>
          <a:lstStyle/>
          <a:p>
            <a:fld id="{F3AFB4D7-BB2A-45D9-AD50-0B4694C8CC58}" type="datetimeFigureOut">
              <a:rPr lang="en-IN" smtClean="0"/>
              <a:t>19-07-2021</a:t>
            </a:fld>
            <a:endParaRPr lang="en-IN"/>
          </a:p>
        </p:txBody>
      </p:sp>
      <p:sp>
        <p:nvSpPr>
          <p:cNvPr id="6" name="Footer Placeholder 5">
            <a:extLst>
              <a:ext uri="{FF2B5EF4-FFF2-40B4-BE49-F238E27FC236}">
                <a16:creationId xmlns:a16="http://schemas.microsoft.com/office/drawing/2014/main" id="{7BE74FC9-8638-4365-9154-7CB863205F6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41CA149-5EDC-4A6F-94C6-D6E4DC9F86D9}"/>
              </a:ext>
            </a:extLst>
          </p:cNvPr>
          <p:cNvSpPr>
            <a:spLocks noGrp="1"/>
          </p:cNvSpPr>
          <p:nvPr>
            <p:ph type="sldNum" sz="quarter" idx="12"/>
          </p:nvPr>
        </p:nvSpPr>
        <p:spPr/>
        <p:txBody>
          <a:bodyPr/>
          <a:lstStyle/>
          <a:p>
            <a:fld id="{6A23D0B0-BA5D-4F75-9D71-609AF2813E21}" type="slidenum">
              <a:rPr lang="en-IN" smtClean="0"/>
              <a:t>‹#›</a:t>
            </a:fld>
            <a:endParaRPr lang="en-IN"/>
          </a:p>
        </p:txBody>
      </p:sp>
    </p:spTree>
    <p:extLst>
      <p:ext uri="{BB962C8B-B14F-4D97-AF65-F5344CB8AC3E}">
        <p14:creationId xmlns:p14="http://schemas.microsoft.com/office/powerpoint/2010/main" val="4151337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30C0C6-83D2-41B9-B914-420DD9A0B6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2C2B34C-3AE8-4F57-9B9F-99EA8DDDCC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5B93B06-AD15-418D-983D-2010837DC7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AFB4D7-BB2A-45D9-AD50-0B4694C8CC58}" type="datetimeFigureOut">
              <a:rPr lang="en-IN" smtClean="0"/>
              <a:t>19-07-2021</a:t>
            </a:fld>
            <a:endParaRPr lang="en-IN"/>
          </a:p>
        </p:txBody>
      </p:sp>
      <p:sp>
        <p:nvSpPr>
          <p:cNvPr id="5" name="Footer Placeholder 4">
            <a:extLst>
              <a:ext uri="{FF2B5EF4-FFF2-40B4-BE49-F238E27FC236}">
                <a16:creationId xmlns:a16="http://schemas.microsoft.com/office/drawing/2014/main" id="{90C64D30-4D95-4DC8-B55E-079855655F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77D1C6A-9672-4CA4-9DB2-D362AD5E18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23D0B0-BA5D-4F75-9D71-609AF2813E21}" type="slidenum">
              <a:rPr lang="en-IN" smtClean="0"/>
              <a:t>‹#›</a:t>
            </a:fld>
            <a:endParaRPr lang="en-IN"/>
          </a:p>
        </p:txBody>
      </p:sp>
    </p:spTree>
    <p:extLst>
      <p:ext uri="{BB962C8B-B14F-4D97-AF65-F5344CB8AC3E}">
        <p14:creationId xmlns:p14="http://schemas.microsoft.com/office/powerpoint/2010/main" val="2511501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ke in India - Wikipedia">
            <a:extLst>
              <a:ext uri="{FF2B5EF4-FFF2-40B4-BE49-F238E27FC236}">
                <a16:creationId xmlns:a16="http://schemas.microsoft.com/office/drawing/2014/main" id="{EF5CE96A-977D-4473-B6B6-64FE4D60E3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8374" y="2173562"/>
            <a:ext cx="6422279" cy="292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07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3F66C-9522-4CD8-AFF9-AA99909BA970}"/>
              </a:ext>
            </a:extLst>
          </p:cNvPr>
          <p:cNvSpPr>
            <a:spLocks noGrp="1"/>
          </p:cNvSpPr>
          <p:nvPr>
            <p:ph type="title"/>
          </p:nvPr>
        </p:nvSpPr>
        <p:spPr/>
        <p:txBody>
          <a:bodyPr/>
          <a:lstStyle/>
          <a:p>
            <a:pPr algn="ctr"/>
            <a:r>
              <a:rPr lang="en-IN" dirty="0"/>
              <a:t>Skill India Mission</a:t>
            </a:r>
          </a:p>
        </p:txBody>
      </p:sp>
      <p:sp>
        <p:nvSpPr>
          <p:cNvPr id="3" name="Content Placeholder 2">
            <a:extLst>
              <a:ext uri="{FF2B5EF4-FFF2-40B4-BE49-F238E27FC236}">
                <a16:creationId xmlns:a16="http://schemas.microsoft.com/office/drawing/2014/main" id="{000303D8-6D21-43CF-8B0D-CC2F471180BF}"/>
              </a:ext>
            </a:extLst>
          </p:cNvPr>
          <p:cNvSpPr>
            <a:spLocks noGrp="1"/>
          </p:cNvSpPr>
          <p:nvPr>
            <p:ph idx="1"/>
          </p:nvPr>
        </p:nvSpPr>
        <p:spPr/>
        <p:txBody>
          <a:bodyPr>
            <a:normAutofit/>
          </a:bodyPr>
          <a:lstStyle/>
          <a:p>
            <a:pPr marL="0" indent="0" algn="l">
              <a:buNone/>
            </a:pPr>
            <a:r>
              <a:rPr lang="en-US" b="0" i="0" dirty="0">
                <a:solidFill>
                  <a:srgbClr val="FFFFFF"/>
                </a:solidFill>
                <a:effectLst/>
                <a:latin typeface="inherit"/>
              </a:rPr>
              <a:t>Skill India Mission [Govt. Schemes for UPSC]</a:t>
            </a:r>
          </a:p>
          <a:p>
            <a:pPr algn="just"/>
            <a:r>
              <a:rPr lang="en-US" b="0" dirty="0">
                <a:effectLst/>
              </a:rPr>
              <a:t>Skill India Mission is a government scheme launched in 2015. It is an umbrella scheme that has many skilling schemes and </a:t>
            </a:r>
            <a:r>
              <a:rPr lang="en-US" b="0" dirty="0" err="1">
                <a:effectLst/>
              </a:rPr>
              <a:t>programmes</a:t>
            </a:r>
            <a:r>
              <a:rPr lang="en-US" b="0" dirty="0">
                <a:effectLst/>
              </a:rPr>
              <a:t> under it. </a:t>
            </a:r>
          </a:p>
          <a:p>
            <a:pPr algn="just"/>
            <a:r>
              <a:rPr lang="en-US" b="0" dirty="0">
                <a:effectLst/>
              </a:rPr>
              <a:t>The main objective is to empower the youth of the country with adequate skill sets that will enable their employment in relevant sectors and also improve productivity. </a:t>
            </a:r>
            <a:endParaRPr lang="en-US" dirty="0">
              <a:effectLst/>
            </a:endParaRPr>
          </a:p>
          <a:p>
            <a:endParaRPr lang="en-IN" dirty="0"/>
          </a:p>
        </p:txBody>
      </p:sp>
    </p:spTree>
    <p:extLst>
      <p:ext uri="{BB962C8B-B14F-4D97-AF65-F5344CB8AC3E}">
        <p14:creationId xmlns:p14="http://schemas.microsoft.com/office/powerpoint/2010/main" val="3293128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E4030F-2CA6-428C-959F-FDDD7DABCA5B}"/>
              </a:ext>
            </a:extLst>
          </p:cNvPr>
          <p:cNvSpPr>
            <a:spLocks noGrp="1"/>
          </p:cNvSpPr>
          <p:nvPr>
            <p:ph idx="1"/>
          </p:nvPr>
        </p:nvSpPr>
        <p:spPr>
          <a:xfrm>
            <a:off x="838200" y="620437"/>
            <a:ext cx="10515600" cy="5617126"/>
          </a:xfrm>
        </p:spPr>
        <p:txBody>
          <a:bodyPr>
            <a:normAutofit lnSpcReduction="10000"/>
          </a:bodyPr>
          <a:lstStyle/>
          <a:p>
            <a:pPr algn="just"/>
            <a:r>
              <a:rPr lang="en-US" b="0" i="0" dirty="0">
                <a:effectLst/>
              </a:rPr>
              <a:t>The chief objective of the Skill India Mission is to provide </a:t>
            </a:r>
            <a:r>
              <a:rPr lang="en-US" b="1" i="0" dirty="0">
                <a:effectLst/>
              </a:rPr>
              <a:t>market-relevant skills training</a:t>
            </a:r>
            <a:r>
              <a:rPr lang="en-US" b="0" i="0" dirty="0">
                <a:effectLst/>
              </a:rPr>
              <a:t> to more than 40 crore young people in the country by the year 2022.</a:t>
            </a:r>
          </a:p>
          <a:p>
            <a:pPr algn="just">
              <a:buFont typeface="Arial" panose="020B0604020202020204" pitchFamily="34" charset="0"/>
              <a:buChar char="•"/>
            </a:pPr>
            <a:r>
              <a:rPr lang="en-US" b="0" i="0" dirty="0">
                <a:effectLst/>
              </a:rPr>
              <a:t>The mission intends to create opportunities and space for the development of talents in Indian youth.</a:t>
            </a:r>
          </a:p>
          <a:p>
            <a:pPr algn="just">
              <a:buFont typeface="Arial" panose="020B0604020202020204" pitchFamily="34" charset="0"/>
              <a:buChar char="•"/>
            </a:pPr>
            <a:r>
              <a:rPr lang="en-US" b="0" i="0" dirty="0">
                <a:effectLst/>
              </a:rPr>
              <a:t>It aims to develop those sectors which have been put under skill development for the last many years, and also to recognize new sectors for skill development.</a:t>
            </a:r>
          </a:p>
          <a:p>
            <a:pPr algn="just"/>
            <a:r>
              <a:rPr lang="en-US" b="1" i="0" dirty="0">
                <a:effectLst/>
              </a:rPr>
              <a:t>Other objectives are:</a:t>
            </a:r>
            <a:endParaRPr lang="en-US" b="0" i="0" dirty="0">
              <a:effectLst/>
            </a:endParaRPr>
          </a:p>
          <a:p>
            <a:pPr algn="just"/>
            <a:r>
              <a:rPr lang="en-US" b="0" i="0" dirty="0">
                <a:effectLst/>
              </a:rPr>
              <a:t>Closing the gap between skill required by the industry and skills people possess for employment generation.</a:t>
            </a:r>
          </a:p>
          <a:p>
            <a:pPr algn="just"/>
            <a:r>
              <a:rPr lang="en-US" b="0" i="0" dirty="0">
                <a:effectLst/>
              </a:rPr>
              <a:t>Reducing poverty in the country.</a:t>
            </a:r>
          </a:p>
          <a:p>
            <a:pPr algn="just"/>
            <a:r>
              <a:rPr lang="en-US" b="0" i="0" dirty="0">
                <a:effectLst/>
              </a:rPr>
              <a:t>Increasing the competitiveness of Indian businesses.</a:t>
            </a:r>
          </a:p>
          <a:p>
            <a:endParaRPr lang="en-IN" dirty="0"/>
          </a:p>
        </p:txBody>
      </p:sp>
    </p:spTree>
    <p:extLst>
      <p:ext uri="{BB962C8B-B14F-4D97-AF65-F5344CB8AC3E}">
        <p14:creationId xmlns:p14="http://schemas.microsoft.com/office/powerpoint/2010/main" val="705970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3690B-DA76-4C52-AFB2-79F8BD16F17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59CA0CB-5856-4231-B5AF-8AA4AB645D42}"/>
              </a:ext>
            </a:extLst>
          </p:cNvPr>
          <p:cNvSpPr>
            <a:spLocks noGrp="1"/>
          </p:cNvSpPr>
          <p:nvPr>
            <p:ph idx="1"/>
          </p:nvPr>
        </p:nvSpPr>
        <p:spPr/>
        <p:txBody>
          <a:bodyPr>
            <a:normAutofit fontScale="92500" lnSpcReduction="10000"/>
          </a:bodyPr>
          <a:lstStyle/>
          <a:p>
            <a:pPr algn="just"/>
            <a:r>
              <a:rPr lang="en-US" b="0" i="0" dirty="0">
                <a:effectLst/>
              </a:rPr>
              <a:t>Ensuring that skill training imparted is relevant and of quality.</a:t>
            </a:r>
          </a:p>
          <a:p>
            <a:pPr algn="just"/>
            <a:r>
              <a:rPr lang="en-US" b="0" i="0" dirty="0">
                <a:effectLst/>
              </a:rPr>
              <a:t>Preparing Indians to take on the world manpower/resources market.</a:t>
            </a:r>
          </a:p>
          <a:p>
            <a:pPr algn="just"/>
            <a:r>
              <a:rPr lang="en-US" b="0" i="0" dirty="0">
                <a:effectLst/>
              </a:rPr>
              <a:t>Diversifying the existing skill development programs to meet today’s challenges.</a:t>
            </a:r>
          </a:p>
          <a:p>
            <a:pPr algn="just"/>
            <a:r>
              <a:rPr lang="en-US" b="0" i="0" dirty="0">
                <a:effectLst/>
              </a:rPr>
              <a:t>Building actual competencies rather than giving people mere qualifications.</a:t>
            </a:r>
          </a:p>
          <a:p>
            <a:pPr algn="just"/>
            <a:r>
              <a:rPr lang="en-US" b="0" i="0" dirty="0">
                <a:effectLst/>
              </a:rPr>
              <a:t>Offering opportunities for lifelong learning for developing skills.</a:t>
            </a:r>
          </a:p>
          <a:p>
            <a:pPr algn="just"/>
            <a:r>
              <a:rPr lang="en-US" b="0" i="0" dirty="0">
                <a:effectLst/>
              </a:rPr>
              <a:t>Augmenting better and active engagement of social partners and building a strong public-private partnership in skill development.</a:t>
            </a:r>
          </a:p>
          <a:p>
            <a:pPr algn="just"/>
            <a:r>
              <a:rPr lang="en-US" b="0" i="0" dirty="0" err="1">
                <a:effectLst/>
              </a:rPr>
              <a:t>Mobilising</a:t>
            </a:r>
            <a:r>
              <a:rPr lang="en-US" b="0" i="0" dirty="0">
                <a:effectLst/>
              </a:rPr>
              <a:t> adequate investments for financing skills development sustainable.</a:t>
            </a:r>
          </a:p>
          <a:p>
            <a:endParaRPr lang="en-IN" dirty="0"/>
          </a:p>
        </p:txBody>
      </p:sp>
    </p:spTree>
    <p:extLst>
      <p:ext uri="{BB962C8B-B14F-4D97-AF65-F5344CB8AC3E}">
        <p14:creationId xmlns:p14="http://schemas.microsoft.com/office/powerpoint/2010/main" val="2891568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58100C-137A-43F4-A09A-90E28008A56C}"/>
              </a:ext>
            </a:extLst>
          </p:cNvPr>
          <p:cNvSpPr>
            <a:spLocks noGrp="1"/>
          </p:cNvSpPr>
          <p:nvPr>
            <p:ph idx="1"/>
          </p:nvPr>
        </p:nvSpPr>
        <p:spPr>
          <a:xfrm>
            <a:off x="838200" y="569167"/>
            <a:ext cx="10515600" cy="5607796"/>
          </a:xfrm>
        </p:spPr>
        <p:txBody>
          <a:bodyPr>
            <a:normAutofit lnSpcReduction="10000"/>
          </a:bodyPr>
          <a:lstStyle/>
          <a:p>
            <a:pPr algn="just"/>
            <a:r>
              <a:rPr lang="en-US" b="1" i="0" dirty="0">
                <a:effectLst/>
              </a:rPr>
              <a:t>Skilling is important because of the following factors:</a:t>
            </a:r>
            <a:endParaRPr lang="en-US" b="0" i="0" dirty="0">
              <a:effectLst/>
            </a:endParaRPr>
          </a:p>
          <a:p>
            <a:pPr algn="just">
              <a:buFont typeface="+mj-lt"/>
              <a:buAutoNum type="arabicPeriod"/>
            </a:pPr>
            <a:r>
              <a:rPr lang="en-US" b="0" i="0" dirty="0">
                <a:effectLst/>
              </a:rPr>
              <a:t>Demographic dividend: Most major economies of the world have an aging population. India, with a </a:t>
            </a:r>
            <a:r>
              <a:rPr lang="en-US" b="0" i="0" dirty="0" err="1">
                <a:effectLst/>
              </a:rPr>
              <a:t>favourable</a:t>
            </a:r>
            <a:r>
              <a:rPr lang="en-US" b="0" i="0" dirty="0">
                <a:effectLst/>
              </a:rPr>
              <a:t> demographic dividend, can grab this opportunity and serve the manpower market. But, for this adequate skilling is to be provided to up the employability. To </a:t>
            </a:r>
            <a:r>
              <a:rPr lang="en-US" b="0" i="0" dirty="0" err="1">
                <a:effectLst/>
              </a:rPr>
              <a:t>capitalise</a:t>
            </a:r>
            <a:r>
              <a:rPr lang="en-US" b="0" i="0" dirty="0">
                <a:effectLst/>
              </a:rPr>
              <a:t> on this, there is only a narrow demographic window, that of a few decades.</a:t>
            </a:r>
          </a:p>
          <a:p>
            <a:pPr algn="just">
              <a:buFont typeface="+mj-lt"/>
              <a:buAutoNum type="arabicPeriod"/>
            </a:pPr>
            <a:r>
              <a:rPr lang="en-US" b="0" i="0" dirty="0">
                <a:effectLst/>
              </a:rPr>
              <a:t>The percentage of the workforce receiving skill training is only 10% in India which is very small compared to other countries – Germany (75%), Japan (80%), South Korea (96%).</a:t>
            </a:r>
          </a:p>
          <a:p>
            <a:pPr algn="just">
              <a:buFont typeface="+mj-lt"/>
              <a:buAutoNum type="arabicPeriod"/>
            </a:pPr>
            <a:r>
              <a:rPr lang="en-US" b="0" i="0" dirty="0">
                <a:effectLst/>
              </a:rPr>
              <a:t>Sectoral </a:t>
            </a:r>
            <a:r>
              <a:rPr lang="en-US" b="0" i="0" dirty="0" err="1">
                <a:effectLst/>
              </a:rPr>
              <a:t>mobilisation</a:t>
            </a:r>
            <a:r>
              <a:rPr lang="en-US" b="0" i="0" dirty="0">
                <a:effectLst/>
              </a:rPr>
              <a:t>: As productivity improves in agriculture due to increased </a:t>
            </a:r>
            <a:r>
              <a:rPr lang="en-US" b="0" i="0" dirty="0" err="1">
                <a:effectLst/>
              </a:rPr>
              <a:t>mechanisation</a:t>
            </a:r>
            <a:r>
              <a:rPr lang="en-US" b="0" i="0" dirty="0">
                <a:effectLst/>
              </a:rPr>
              <a:t>, there will be fewer people required in the farming sector. There will thus be a shift from this sector to other secondary and tertiary activities.</a:t>
            </a:r>
          </a:p>
          <a:p>
            <a:endParaRPr lang="en-IN" dirty="0"/>
          </a:p>
        </p:txBody>
      </p:sp>
    </p:spTree>
    <p:extLst>
      <p:ext uri="{BB962C8B-B14F-4D97-AF65-F5344CB8AC3E}">
        <p14:creationId xmlns:p14="http://schemas.microsoft.com/office/powerpoint/2010/main" val="3177792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15599-5160-4656-836E-1809B0D5428D}"/>
              </a:ext>
            </a:extLst>
          </p:cNvPr>
          <p:cNvSpPr>
            <a:spLocks noGrp="1"/>
          </p:cNvSpPr>
          <p:nvPr>
            <p:ph type="title"/>
          </p:nvPr>
        </p:nvSpPr>
        <p:spPr>
          <a:xfrm>
            <a:off x="838200" y="-27992"/>
            <a:ext cx="10515600" cy="1017037"/>
          </a:xfrm>
        </p:spPr>
        <p:txBody>
          <a:bodyPr/>
          <a:lstStyle/>
          <a:p>
            <a:pPr algn="ctr"/>
            <a:r>
              <a:rPr lang="en-IN" dirty="0"/>
              <a:t>Sub-schemes under Skill India Mission</a:t>
            </a:r>
          </a:p>
        </p:txBody>
      </p:sp>
      <p:sp>
        <p:nvSpPr>
          <p:cNvPr id="3" name="Content Placeholder 2">
            <a:extLst>
              <a:ext uri="{FF2B5EF4-FFF2-40B4-BE49-F238E27FC236}">
                <a16:creationId xmlns:a16="http://schemas.microsoft.com/office/drawing/2014/main" id="{2A571DA5-D1FE-44EB-AEDE-2EEF2D2852FC}"/>
              </a:ext>
            </a:extLst>
          </p:cNvPr>
          <p:cNvSpPr>
            <a:spLocks noGrp="1"/>
          </p:cNvSpPr>
          <p:nvPr>
            <p:ph idx="1"/>
          </p:nvPr>
        </p:nvSpPr>
        <p:spPr>
          <a:xfrm>
            <a:off x="838200" y="989045"/>
            <a:ext cx="10515600" cy="5579706"/>
          </a:xfrm>
        </p:spPr>
        <p:txBody>
          <a:bodyPr anchor="ctr">
            <a:noAutofit/>
          </a:bodyPr>
          <a:lstStyle/>
          <a:p>
            <a:pPr algn="just"/>
            <a:r>
              <a:rPr lang="en-US" sz="2100" b="1" i="0" dirty="0">
                <a:effectLst/>
              </a:rPr>
              <a:t>National Skill Development Mission (NSDM)</a:t>
            </a:r>
            <a:endParaRPr lang="en-US" sz="2100" b="0" i="0" dirty="0">
              <a:effectLst/>
            </a:endParaRPr>
          </a:p>
          <a:p>
            <a:pPr algn="just"/>
            <a:r>
              <a:rPr lang="en-US" sz="2100" b="0" i="0" dirty="0">
                <a:effectLst/>
              </a:rPr>
              <a:t>The NSDM was launched for creating convergence across various sectors and different states with respect to activities relating to skills training. </a:t>
            </a:r>
          </a:p>
          <a:p>
            <a:pPr algn="just"/>
            <a:r>
              <a:rPr lang="en-US" sz="2100" b="0" i="0" dirty="0">
                <a:effectLst/>
              </a:rPr>
              <a:t>The mission, apart from consolidating and coordinating skilling efforts, would also facilitate decision making across sectors to achieve quality skilling on a large scale.</a:t>
            </a:r>
          </a:p>
          <a:p>
            <a:pPr algn="just"/>
            <a:r>
              <a:rPr lang="en-US" sz="2100" b="1" i="0" dirty="0">
                <a:effectLst/>
              </a:rPr>
              <a:t>Pradhan Mantri Kaushal Vikas Yojana (PMKVY)</a:t>
            </a:r>
            <a:endParaRPr lang="en-US" sz="2100" b="0" i="0" dirty="0">
              <a:effectLst/>
            </a:endParaRPr>
          </a:p>
          <a:p>
            <a:pPr algn="just"/>
            <a:r>
              <a:rPr lang="en-US" sz="2100" b="0" i="0" dirty="0">
                <a:effectLst/>
              </a:rPr>
              <a:t>PMKVY is a skill certification scheme that aims to encourage the young population of the country to take up training which is industry-relevant and builds them in skill development.</a:t>
            </a:r>
          </a:p>
          <a:p>
            <a:pPr algn="just"/>
            <a:r>
              <a:rPr lang="en-US" sz="2100" b="0" i="0" dirty="0">
                <a:effectLst/>
              </a:rPr>
              <a:t>The scheme contains many </a:t>
            </a:r>
            <a:r>
              <a:rPr lang="en-US" sz="2100" b="0" i="0" dirty="0" err="1">
                <a:effectLst/>
              </a:rPr>
              <a:t>specialised</a:t>
            </a:r>
            <a:r>
              <a:rPr lang="en-US" sz="2100" b="0" i="0" dirty="0">
                <a:effectLst/>
              </a:rPr>
              <a:t> components such as the </a:t>
            </a:r>
            <a:r>
              <a:rPr lang="en-US" sz="2100" b="0" i="0" u="none" strike="noStrike" dirty="0">
                <a:effectLst/>
              </a:rPr>
              <a:t>National Skills Qualifications Framework (NSQF)</a:t>
            </a:r>
            <a:r>
              <a:rPr lang="en-US" sz="2100" b="0" i="0" dirty="0">
                <a:effectLst/>
              </a:rPr>
              <a:t>, Recognition of Prior Learning (RPL), Kaushal, and Rozgar Melas among others. </a:t>
            </a:r>
          </a:p>
          <a:p>
            <a:pPr algn="l"/>
            <a:r>
              <a:rPr lang="en-US" sz="2100" b="0" i="0" dirty="0">
                <a:solidFill>
                  <a:srgbClr val="333333"/>
                </a:solidFill>
                <a:effectLst/>
              </a:rPr>
              <a:t>The Ministry of Skill Development and Entrepreneurship (MSDE) launched PMKVY 3.0, in a bid to empower India’s youth with employable skills by making over 300 skill courses available to them.</a:t>
            </a:r>
          </a:p>
          <a:p>
            <a:pPr algn="l"/>
            <a:r>
              <a:rPr lang="en-US" sz="2100" b="0" i="0" dirty="0">
                <a:solidFill>
                  <a:srgbClr val="333333"/>
                </a:solidFill>
                <a:effectLst/>
              </a:rPr>
              <a:t>PMKVY 3.0 phase focused on new-age and COVID-related skills and envisages training of 8 lakh candidates over a scheme period of 2020-2021. </a:t>
            </a:r>
          </a:p>
        </p:txBody>
      </p:sp>
    </p:spTree>
    <p:extLst>
      <p:ext uri="{BB962C8B-B14F-4D97-AF65-F5344CB8AC3E}">
        <p14:creationId xmlns:p14="http://schemas.microsoft.com/office/powerpoint/2010/main" val="3792587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E14FF9-12EB-4585-B143-7A7BA95A58C6}"/>
              </a:ext>
            </a:extLst>
          </p:cNvPr>
          <p:cNvSpPr>
            <a:spLocks noGrp="1"/>
          </p:cNvSpPr>
          <p:nvPr>
            <p:ph idx="1"/>
          </p:nvPr>
        </p:nvSpPr>
        <p:spPr>
          <a:xfrm>
            <a:off x="838200" y="709127"/>
            <a:ext cx="10515600" cy="5467836"/>
          </a:xfrm>
        </p:spPr>
        <p:txBody>
          <a:bodyPr>
            <a:normAutofit/>
          </a:bodyPr>
          <a:lstStyle/>
          <a:p>
            <a:pPr algn="just"/>
            <a:r>
              <a:rPr lang="en-US" b="1" i="0" dirty="0">
                <a:solidFill>
                  <a:srgbClr val="333333"/>
                </a:solidFill>
                <a:effectLst/>
              </a:rPr>
              <a:t>Indian Skill Development Service</a:t>
            </a:r>
            <a:endParaRPr lang="en-US" b="0" i="0" dirty="0">
              <a:solidFill>
                <a:srgbClr val="333333"/>
              </a:solidFill>
              <a:effectLst/>
            </a:endParaRPr>
          </a:p>
          <a:p>
            <a:pPr algn="just"/>
            <a:r>
              <a:rPr lang="en-US" b="0" i="0" dirty="0">
                <a:solidFill>
                  <a:srgbClr val="333333"/>
                </a:solidFill>
                <a:effectLst/>
              </a:rPr>
              <a:t>The Indian Skill Development Services (ISDS) is a new central government service that has been created especially for the training directorate of the Ministry of Skill Development and Entrepreneurship. </a:t>
            </a:r>
          </a:p>
          <a:p>
            <a:pPr algn="just"/>
            <a:r>
              <a:rPr lang="en-US" b="0" i="0" dirty="0">
                <a:solidFill>
                  <a:srgbClr val="333333"/>
                </a:solidFill>
                <a:effectLst/>
              </a:rPr>
              <a:t>It is a Group ‘A’ service and is expected to give a big push to the government’s skilling initiatives by drastically enhancing the effectiveness and efficiency of the various schemes in this domain. The qualifying exam for this service is the Indian Engineering Service Exam conducted by the UPSC. The idea behind the ISDS is to attract young and talented people into the skill development domain and make skilling initiatives successful in the country.</a:t>
            </a:r>
          </a:p>
          <a:p>
            <a:endParaRPr lang="en-IN" dirty="0"/>
          </a:p>
        </p:txBody>
      </p:sp>
    </p:spTree>
    <p:extLst>
      <p:ext uri="{BB962C8B-B14F-4D97-AF65-F5344CB8AC3E}">
        <p14:creationId xmlns:p14="http://schemas.microsoft.com/office/powerpoint/2010/main" val="758412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25ABD-0E69-45AD-A82C-0D77E9D50686}"/>
              </a:ext>
            </a:extLst>
          </p:cNvPr>
          <p:cNvSpPr>
            <a:spLocks noGrp="1"/>
          </p:cNvSpPr>
          <p:nvPr>
            <p:ph idx="1"/>
          </p:nvPr>
        </p:nvSpPr>
        <p:spPr>
          <a:xfrm>
            <a:off x="838200" y="662473"/>
            <a:ext cx="10515600" cy="5514490"/>
          </a:xfrm>
        </p:spPr>
        <p:txBody>
          <a:bodyPr>
            <a:normAutofit/>
          </a:bodyPr>
          <a:lstStyle/>
          <a:p>
            <a:pPr algn="just"/>
            <a:r>
              <a:rPr lang="en-US" b="1" i="0" dirty="0">
                <a:solidFill>
                  <a:srgbClr val="333333"/>
                </a:solidFill>
                <a:effectLst/>
              </a:rPr>
              <a:t>National Policy for Skill Development and Entrepreneurship, 2015</a:t>
            </a:r>
            <a:endParaRPr lang="en-US" b="0" i="0" dirty="0">
              <a:solidFill>
                <a:srgbClr val="333333"/>
              </a:solidFill>
              <a:effectLst/>
            </a:endParaRPr>
          </a:p>
          <a:p>
            <a:pPr algn="just"/>
            <a:r>
              <a:rPr lang="en-US" b="0" i="0" dirty="0">
                <a:solidFill>
                  <a:srgbClr val="333333"/>
                </a:solidFill>
                <a:effectLst/>
              </a:rPr>
              <a:t>The chief objective of this policy is to match the challenge of skilling at scale with speed, standard (quality), and sustainability. It aims to offer an umbrella framework to all skilling activities carried out within India, to align them to common standards and connect skilling. The policy also identifies the overall institutional framework which will act as a means to achieve the expected results. </a:t>
            </a:r>
          </a:p>
          <a:p>
            <a:pPr algn="just"/>
            <a:r>
              <a:rPr lang="en-US" b="1" i="0" dirty="0">
                <a:solidFill>
                  <a:srgbClr val="333333"/>
                </a:solidFill>
                <a:effectLst/>
              </a:rPr>
              <a:t>Skill Loan Scheme</a:t>
            </a:r>
            <a:endParaRPr lang="en-US" b="0" i="0" dirty="0">
              <a:solidFill>
                <a:srgbClr val="333333"/>
              </a:solidFill>
              <a:effectLst/>
            </a:endParaRPr>
          </a:p>
          <a:p>
            <a:pPr algn="just"/>
            <a:r>
              <a:rPr lang="en-US" b="0" i="0" dirty="0">
                <a:solidFill>
                  <a:srgbClr val="333333"/>
                </a:solidFill>
                <a:effectLst/>
              </a:rPr>
              <a:t>Under this scheme, loans ranging from Rs.5000 to Rs. 1.5 lakhs will be provided for those seeking to attend skill development </a:t>
            </a:r>
            <a:r>
              <a:rPr lang="en-US" b="0" i="0" dirty="0" err="1">
                <a:solidFill>
                  <a:srgbClr val="333333"/>
                </a:solidFill>
                <a:effectLst/>
              </a:rPr>
              <a:t>programmes</a:t>
            </a:r>
            <a:r>
              <a:rPr lang="en-US" b="0" i="0" dirty="0">
                <a:solidFill>
                  <a:srgbClr val="333333"/>
                </a:solidFill>
                <a:effectLst/>
              </a:rPr>
              <a:t>. The idea behind the scheme is to remove financial hurdles for people who want to upgrade their skills and learn new skills.</a:t>
            </a:r>
          </a:p>
          <a:p>
            <a:pPr marL="0" indent="0">
              <a:buNone/>
            </a:pPr>
            <a:endParaRPr lang="en-IN" dirty="0"/>
          </a:p>
        </p:txBody>
      </p:sp>
    </p:spTree>
    <p:extLst>
      <p:ext uri="{BB962C8B-B14F-4D97-AF65-F5344CB8AC3E}">
        <p14:creationId xmlns:p14="http://schemas.microsoft.com/office/powerpoint/2010/main" val="3079873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2302A-4EF6-478B-B1AA-A805DB3C0A7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096A151-49F4-421E-BB32-4902FDF99AC6}"/>
              </a:ext>
            </a:extLst>
          </p:cNvPr>
          <p:cNvSpPr>
            <a:spLocks noGrp="1"/>
          </p:cNvSpPr>
          <p:nvPr>
            <p:ph idx="1"/>
          </p:nvPr>
        </p:nvSpPr>
        <p:spPr/>
        <p:txBody>
          <a:bodyPr>
            <a:normAutofit fontScale="92500"/>
          </a:bodyPr>
          <a:lstStyle/>
          <a:p>
            <a:pPr algn="just"/>
            <a:r>
              <a:rPr lang="en-US" b="1" i="0" dirty="0">
                <a:solidFill>
                  <a:srgbClr val="333333"/>
                </a:solidFill>
                <a:effectLst/>
                <a:latin typeface="Roboto" panose="02000000000000000000" pitchFamily="2" charset="0"/>
              </a:rPr>
              <a:t>PM-YUVA:</a:t>
            </a:r>
            <a:endParaRPr lang="en-US" b="0" i="0" dirty="0">
              <a:solidFill>
                <a:srgbClr val="333333"/>
              </a:solidFill>
              <a:effectLst/>
              <a:latin typeface="Roboto" panose="02000000000000000000" pitchFamily="2" charset="0"/>
            </a:endParaRPr>
          </a:p>
          <a:p>
            <a:pPr algn="just">
              <a:buFont typeface="Arial" panose="020B0604020202020204" pitchFamily="34" charset="0"/>
              <a:buChar char="•"/>
            </a:pPr>
            <a:r>
              <a:rPr lang="en-US" b="0" i="0" dirty="0">
                <a:solidFill>
                  <a:srgbClr val="333333"/>
                </a:solidFill>
                <a:effectLst/>
                <a:latin typeface="Roboto" panose="02000000000000000000" pitchFamily="2" charset="0"/>
              </a:rPr>
              <a:t>It is a centrally-sponsored scheme related to entrepreneurship education and training.</a:t>
            </a:r>
          </a:p>
          <a:p>
            <a:pPr algn="just">
              <a:buFont typeface="Arial" panose="020B0604020202020204" pitchFamily="34" charset="0"/>
              <a:buChar char="•"/>
            </a:pPr>
            <a:r>
              <a:rPr lang="en-US" b="0" i="0" dirty="0">
                <a:solidFill>
                  <a:srgbClr val="333333"/>
                </a:solidFill>
                <a:effectLst/>
                <a:latin typeface="Roboto" panose="02000000000000000000" pitchFamily="2" charset="0"/>
              </a:rPr>
              <a:t>Objectives include development and education of entrepreneurship to all citizens free of cost through Massive Open Online Courses (MOOCs) and eLearning systems among others.</a:t>
            </a:r>
          </a:p>
          <a:p>
            <a:pPr algn="just"/>
            <a:r>
              <a:rPr lang="en-US" b="1" i="0">
                <a:solidFill>
                  <a:srgbClr val="333333"/>
                </a:solidFill>
                <a:effectLst/>
                <a:latin typeface="Roboto" panose="02000000000000000000" pitchFamily="2" charset="0"/>
              </a:rPr>
              <a:t>Apprenticeship </a:t>
            </a:r>
            <a:r>
              <a:rPr lang="en-US" b="1" i="0" dirty="0" err="1">
                <a:solidFill>
                  <a:srgbClr val="333333"/>
                </a:solidFill>
                <a:effectLst/>
                <a:latin typeface="Roboto" panose="02000000000000000000" pitchFamily="2" charset="0"/>
              </a:rPr>
              <a:t>Protsahan</a:t>
            </a:r>
            <a:r>
              <a:rPr lang="en-US" b="1" i="0" dirty="0">
                <a:solidFill>
                  <a:srgbClr val="333333"/>
                </a:solidFill>
                <a:effectLst/>
                <a:latin typeface="Roboto" panose="02000000000000000000" pitchFamily="2" charset="0"/>
              </a:rPr>
              <a:t> Yojana:</a:t>
            </a:r>
            <a:endParaRPr lang="en-US" b="0" i="0" dirty="0">
              <a:solidFill>
                <a:srgbClr val="333333"/>
              </a:solidFill>
              <a:effectLst/>
              <a:latin typeface="Roboto" panose="02000000000000000000" pitchFamily="2" charset="0"/>
            </a:endParaRPr>
          </a:p>
          <a:p>
            <a:pPr algn="just"/>
            <a:r>
              <a:rPr lang="en-US" b="0" i="0" dirty="0">
                <a:solidFill>
                  <a:srgbClr val="333333"/>
                </a:solidFill>
                <a:effectLst/>
                <a:latin typeface="Roboto" panose="02000000000000000000" pitchFamily="2" charset="0"/>
              </a:rPr>
              <a:t>This scheme revamps the Apprenticeship Act, 1961 to make the legal framework conducive to both the industry as well as young people.</a:t>
            </a:r>
          </a:p>
          <a:p>
            <a:endParaRPr lang="en-IN" dirty="0"/>
          </a:p>
        </p:txBody>
      </p:sp>
    </p:spTree>
    <p:extLst>
      <p:ext uri="{BB962C8B-B14F-4D97-AF65-F5344CB8AC3E}">
        <p14:creationId xmlns:p14="http://schemas.microsoft.com/office/powerpoint/2010/main" val="2310221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84C10-997E-4F53-B9C6-F9C7C7A6EFE4}"/>
              </a:ext>
            </a:extLst>
          </p:cNvPr>
          <p:cNvSpPr>
            <a:spLocks noGrp="1"/>
          </p:cNvSpPr>
          <p:nvPr>
            <p:ph type="title"/>
          </p:nvPr>
        </p:nvSpPr>
        <p:spPr/>
        <p:txBody>
          <a:bodyPr/>
          <a:lstStyle/>
          <a:p>
            <a:pPr algn="ctr"/>
            <a:r>
              <a:rPr lang="en-IN" dirty="0"/>
              <a:t>Invest India Program</a:t>
            </a:r>
          </a:p>
        </p:txBody>
      </p:sp>
      <p:sp>
        <p:nvSpPr>
          <p:cNvPr id="3" name="Content Placeholder 2">
            <a:extLst>
              <a:ext uri="{FF2B5EF4-FFF2-40B4-BE49-F238E27FC236}">
                <a16:creationId xmlns:a16="http://schemas.microsoft.com/office/drawing/2014/main" id="{0F658729-A4E4-4F33-826E-CFAC4F2CD5D9}"/>
              </a:ext>
            </a:extLst>
          </p:cNvPr>
          <p:cNvSpPr>
            <a:spLocks noGrp="1"/>
          </p:cNvSpPr>
          <p:nvPr>
            <p:ph idx="1"/>
          </p:nvPr>
        </p:nvSpPr>
        <p:spPr/>
        <p:txBody>
          <a:bodyPr>
            <a:normAutofit fontScale="92500" lnSpcReduction="20000"/>
          </a:bodyPr>
          <a:lstStyle/>
          <a:p>
            <a:pPr algn="l">
              <a:buFont typeface="Arial" panose="020B0604020202020204" pitchFamily="34" charset="0"/>
              <a:buChar char="•"/>
            </a:pPr>
            <a:r>
              <a:rPr lang="en-US" b="0" i="0" dirty="0">
                <a:solidFill>
                  <a:srgbClr val="090909"/>
                </a:solidFill>
                <a:effectLst/>
                <a:latin typeface="poppins"/>
              </a:rPr>
              <a:t>Invest India is the national Investment Promotion &amp; Facilitation Agency of India. </a:t>
            </a:r>
          </a:p>
          <a:p>
            <a:pPr algn="l">
              <a:buFont typeface="Arial" panose="020B0604020202020204" pitchFamily="34" charset="0"/>
              <a:buChar char="•"/>
            </a:pPr>
            <a:r>
              <a:rPr lang="en-US" b="0" i="0" dirty="0">
                <a:solidFill>
                  <a:srgbClr val="090909"/>
                </a:solidFill>
                <a:effectLst/>
                <a:latin typeface="poppins"/>
              </a:rPr>
              <a:t>It was established in 2009 as non-profit venture of Department for Promotion of Industry &amp; Internal Trade under Ministry of Commerce and Industry. </a:t>
            </a:r>
          </a:p>
          <a:p>
            <a:pPr algn="l">
              <a:buFont typeface="Arial" panose="020B0604020202020204" pitchFamily="34" charset="0"/>
              <a:buChar char="•"/>
            </a:pPr>
            <a:r>
              <a:rPr lang="en-US" b="0" i="0" dirty="0">
                <a:solidFill>
                  <a:srgbClr val="090909"/>
                </a:solidFill>
                <a:effectLst/>
                <a:latin typeface="poppins"/>
              </a:rPr>
              <a:t>It focuses on sector-specific investor which helps in targeting &amp; developing new partnerships in order to enable sustainable investments across India.</a:t>
            </a:r>
            <a:endParaRPr lang="en-US" i="0" dirty="0">
              <a:effectLst/>
            </a:endParaRPr>
          </a:p>
          <a:p>
            <a:pPr algn="l">
              <a:buFont typeface="Arial" panose="020B0604020202020204" pitchFamily="34" charset="0"/>
              <a:buChar char="•"/>
            </a:pPr>
            <a:r>
              <a:rPr lang="en-US" i="0" dirty="0">
                <a:effectLst/>
              </a:rPr>
              <a:t>The Invest India program is a not-for-profit entity. It provides sector-specific inputs and other supports to investors throughout the entire investment cycle. </a:t>
            </a:r>
          </a:p>
          <a:p>
            <a:pPr algn="l">
              <a:buFont typeface="Arial" panose="020B0604020202020204" pitchFamily="34" charset="0"/>
              <a:buChar char="•"/>
            </a:pPr>
            <a:r>
              <a:rPr lang="en-US" i="0" dirty="0">
                <a:effectLst/>
              </a:rPr>
              <a:t>Department for Internal Trade and Promotion of Industry conducts a regular review of the performance of Invest India </a:t>
            </a:r>
            <a:r>
              <a:rPr lang="en-US" i="0" dirty="0" err="1">
                <a:effectLst/>
              </a:rPr>
              <a:t>Programme</a:t>
            </a:r>
            <a:r>
              <a:rPr lang="en-US" i="0" dirty="0">
                <a:effectLst/>
              </a:rPr>
              <a:t>.</a:t>
            </a:r>
          </a:p>
          <a:p>
            <a:pPr marL="0" indent="0">
              <a:buNone/>
            </a:pPr>
            <a:endParaRPr lang="en-IN" dirty="0"/>
          </a:p>
        </p:txBody>
      </p:sp>
    </p:spTree>
    <p:extLst>
      <p:ext uri="{BB962C8B-B14F-4D97-AF65-F5344CB8AC3E}">
        <p14:creationId xmlns:p14="http://schemas.microsoft.com/office/powerpoint/2010/main" val="3693544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BB6D2-46F4-4417-9DAF-6B289F12C45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D0A1294-C9D8-430E-A44B-EDE484B4E14F}"/>
              </a:ext>
            </a:extLst>
          </p:cNvPr>
          <p:cNvSpPr>
            <a:spLocks noGrp="1"/>
          </p:cNvSpPr>
          <p:nvPr>
            <p:ph idx="1"/>
          </p:nvPr>
        </p:nvSpPr>
        <p:spPr/>
        <p:txBody>
          <a:bodyPr/>
          <a:lstStyle/>
          <a:p>
            <a:r>
              <a:rPr lang="en-US" b="0" i="0" dirty="0">
                <a:solidFill>
                  <a:srgbClr val="090909"/>
                </a:solidFill>
                <a:effectLst/>
                <a:latin typeface="poppins"/>
              </a:rPr>
              <a:t>Invest India partners with substantial investment promotion agencies and multilateral organizations. It works actively with several Indian states in a bid to build capacity and bring in global best practices across investment targeting, promotion and facilitation areas. It focuses on sector-specific investor targeting and development of new partnerships for a sustainable investment.</a:t>
            </a:r>
            <a:endParaRPr lang="en-IN" dirty="0"/>
          </a:p>
        </p:txBody>
      </p:sp>
    </p:spTree>
    <p:extLst>
      <p:ext uri="{BB962C8B-B14F-4D97-AF65-F5344CB8AC3E}">
        <p14:creationId xmlns:p14="http://schemas.microsoft.com/office/powerpoint/2010/main" val="3804580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96A48-2435-4D9C-8552-8712B2BEEA6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AA090EB-D7B2-4ECA-AA9C-A104DECBDFC0}"/>
              </a:ext>
            </a:extLst>
          </p:cNvPr>
          <p:cNvSpPr>
            <a:spLocks noGrp="1"/>
          </p:cNvSpPr>
          <p:nvPr>
            <p:ph idx="1"/>
          </p:nvPr>
        </p:nvSpPr>
        <p:spPr/>
        <p:txBody>
          <a:bodyPr/>
          <a:lstStyle/>
          <a:p>
            <a:r>
              <a:rPr lang="en-US" dirty="0"/>
              <a:t>‘Make in India’ initiative was launched globally in September 2014 as part of India’s renewed focus on manufacturing. </a:t>
            </a:r>
          </a:p>
          <a:p>
            <a:r>
              <a:rPr lang="en-US" dirty="0"/>
              <a:t>The objective of the Initiative is to promote India as the most preferred global manufacturing destination.</a:t>
            </a:r>
          </a:p>
          <a:p>
            <a:r>
              <a:rPr lang="en-US" dirty="0"/>
              <a:t>Since the launch of this landmark initiative, the Government of India has taken several reform initiatives to create an enabling environment for providing an impetus to manufacturing, design, innovation and startups. </a:t>
            </a:r>
            <a:endParaRPr lang="en-IN" dirty="0"/>
          </a:p>
        </p:txBody>
      </p:sp>
    </p:spTree>
    <p:extLst>
      <p:ext uri="{BB962C8B-B14F-4D97-AF65-F5344CB8AC3E}">
        <p14:creationId xmlns:p14="http://schemas.microsoft.com/office/powerpoint/2010/main" val="2434022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06D69-5883-4042-BBA7-F611FD21C65D}"/>
              </a:ext>
            </a:extLst>
          </p:cNvPr>
          <p:cNvSpPr>
            <a:spLocks noGrp="1"/>
          </p:cNvSpPr>
          <p:nvPr>
            <p:ph type="title"/>
          </p:nvPr>
        </p:nvSpPr>
        <p:spPr/>
        <p:txBody>
          <a:bodyPr/>
          <a:lstStyle/>
          <a:p>
            <a:pPr algn="ctr"/>
            <a:r>
              <a:rPr lang="en-US" b="1" i="0" dirty="0">
                <a:effectLst/>
                <a:latin typeface="Roboto" panose="02000000000000000000" pitchFamily="2" charset="0"/>
              </a:rPr>
              <a:t>Invest India Business Immunity Platform</a:t>
            </a:r>
            <a:endParaRPr lang="en-IN" dirty="0"/>
          </a:p>
        </p:txBody>
      </p:sp>
      <p:sp>
        <p:nvSpPr>
          <p:cNvPr id="3" name="Content Placeholder 2">
            <a:extLst>
              <a:ext uri="{FF2B5EF4-FFF2-40B4-BE49-F238E27FC236}">
                <a16:creationId xmlns:a16="http://schemas.microsoft.com/office/drawing/2014/main" id="{92DF8F21-C1D3-49C7-BC12-11CA31ACBEF0}"/>
              </a:ext>
            </a:extLst>
          </p:cNvPr>
          <p:cNvSpPr>
            <a:spLocks noGrp="1"/>
          </p:cNvSpPr>
          <p:nvPr>
            <p:ph idx="1"/>
          </p:nvPr>
        </p:nvSpPr>
        <p:spPr/>
        <p:txBody>
          <a:bodyPr anchor="ctr">
            <a:normAutofit/>
          </a:bodyPr>
          <a:lstStyle/>
          <a:p>
            <a:pPr algn="l">
              <a:buFont typeface="Arial" panose="020B0604020202020204" pitchFamily="34" charset="0"/>
              <a:buChar char="•"/>
            </a:pPr>
            <a:r>
              <a:rPr lang="en-US" i="0" dirty="0">
                <a:effectLst/>
              </a:rPr>
              <a:t>Launched in March, 2020, the Business Immunity Platform (BIP) is designed as a comprehensive resource to help businesses and investors get real-time updates on India’s active response to </a:t>
            </a:r>
            <a:r>
              <a:rPr lang="en-US" i="0" u="none" strike="noStrike" dirty="0">
                <a:effectLst/>
              </a:rPr>
              <a:t>COVID-19</a:t>
            </a:r>
            <a:r>
              <a:rPr lang="en-US" i="0" dirty="0">
                <a:effectLst/>
              </a:rPr>
              <a:t> (Coronavirus).</a:t>
            </a:r>
          </a:p>
          <a:p>
            <a:pPr algn="l">
              <a:buFont typeface="Arial" panose="020B0604020202020204" pitchFamily="34" charset="0"/>
              <a:buChar char="•"/>
            </a:pPr>
            <a:r>
              <a:rPr lang="en-US" i="0" dirty="0">
                <a:effectLst/>
              </a:rPr>
              <a:t>BIP is an active platform for business issue redressal, operating 24/7, with a team of dedicated sector experts and responding to queries at the earliest.</a:t>
            </a:r>
          </a:p>
          <a:p>
            <a:endParaRPr lang="en-IN" dirty="0"/>
          </a:p>
        </p:txBody>
      </p:sp>
    </p:spTree>
    <p:extLst>
      <p:ext uri="{BB962C8B-B14F-4D97-AF65-F5344CB8AC3E}">
        <p14:creationId xmlns:p14="http://schemas.microsoft.com/office/powerpoint/2010/main" val="243201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D5577-1F7B-40EC-AC20-EE07953C016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C0C3010-9992-4EB7-B259-7463FBCBA91B}"/>
              </a:ext>
            </a:extLst>
          </p:cNvPr>
          <p:cNvSpPr>
            <a:spLocks noGrp="1"/>
          </p:cNvSpPr>
          <p:nvPr>
            <p:ph idx="1"/>
          </p:nvPr>
        </p:nvSpPr>
        <p:spPr/>
        <p:txBody>
          <a:bodyPr>
            <a:normAutofit lnSpcReduction="10000"/>
          </a:bodyPr>
          <a:lstStyle/>
          <a:p>
            <a:pPr algn="l">
              <a:buFont typeface="Arial" panose="020B0604020202020204" pitchFamily="34" charset="0"/>
              <a:buChar char="•"/>
            </a:pPr>
            <a:r>
              <a:rPr lang="en-US" b="0" i="0" dirty="0">
                <a:effectLst/>
                <a:latin typeface="Roboto" panose="02000000000000000000" pitchFamily="2" charset="0"/>
              </a:rPr>
              <a:t>Important features of BIP are:</a:t>
            </a:r>
            <a:br>
              <a:rPr lang="en-US" b="0" i="0" dirty="0">
                <a:effectLst/>
                <a:latin typeface="Roboto" panose="02000000000000000000" pitchFamily="2" charset="0"/>
              </a:rPr>
            </a:br>
            <a:endParaRPr lang="en-US" b="0" i="0" dirty="0">
              <a:effectLst/>
              <a:latin typeface="Roboto" panose="02000000000000000000" pitchFamily="2" charset="0"/>
            </a:endParaRPr>
          </a:p>
          <a:p>
            <a:pPr marL="742950" lvl="1" indent="-285750" algn="l">
              <a:buFont typeface="Arial" panose="020B0604020202020204" pitchFamily="34" charset="0"/>
              <a:buChar char="•"/>
            </a:pPr>
            <a:r>
              <a:rPr lang="en-US" b="0" i="0" dirty="0">
                <a:effectLst/>
                <a:latin typeface="Roboto" panose="02000000000000000000" pitchFamily="2" charset="0"/>
              </a:rPr>
              <a:t>It keeps a regular track on developments with respect to the coronavirus.</a:t>
            </a:r>
          </a:p>
          <a:p>
            <a:pPr marL="742950" lvl="1" indent="-285750" algn="l">
              <a:buFont typeface="Arial" panose="020B0604020202020204" pitchFamily="34" charset="0"/>
              <a:buChar char="•"/>
            </a:pPr>
            <a:r>
              <a:rPr lang="en-US" b="0" i="0" dirty="0">
                <a:effectLst/>
                <a:latin typeface="Roboto" panose="02000000000000000000" pitchFamily="2" charset="0"/>
              </a:rPr>
              <a:t>Provides latest information on various central and state government initiatives, and answers and resolves queries through emails and on WhatsApp.</a:t>
            </a:r>
          </a:p>
          <a:p>
            <a:pPr marL="742950" lvl="1" indent="-285750" algn="l">
              <a:buFont typeface="Arial" panose="020B0604020202020204" pitchFamily="34" charset="0"/>
              <a:buChar char="•"/>
            </a:pPr>
            <a:r>
              <a:rPr lang="en-US" b="0" i="0" dirty="0">
                <a:effectLst/>
                <a:latin typeface="Roboto" panose="02000000000000000000" pitchFamily="2" charset="0"/>
              </a:rPr>
              <a:t>Includes frequently asked questions on important aspects like locations of COVID-19 testing and other location-specific information.</a:t>
            </a:r>
          </a:p>
          <a:p>
            <a:pPr marL="742950" lvl="1" indent="-285750" algn="l">
              <a:buFont typeface="Arial" panose="020B0604020202020204" pitchFamily="34" charset="0"/>
              <a:buChar char="•"/>
            </a:pPr>
            <a:r>
              <a:rPr lang="en-US" b="0" i="0" dirty="0">
                <a:effectLst/>
                <a:latin typeface="Roboto" panose="02000000000000000000" pitchFamily="2" charset="0"/>
              </a:rPr>
              <a:t>Maps and highlights the response mechanism put in place by leading Indian companies such as sanitation of staff vehicles, disabling biometric attendance systems, usage of video-conferencing and tele-conferencing, developing online solutions and other unique initiatives.</a:t>
            </a:r>
          </a:p>
          <a:p>
            <a:pPr marL="0" indent="0">
              <a:buNone/>
            </a:pPr>
            <a:endParaRPr lang="en-IN" dirty="0"/>
          </a:p>
        </p:txBody>
      </p:sp>
    </p:spTree>
    <p:extLst>
      <p:ext uri="{BB962C8B-B14F-4D97-AF65-F5344CB8AC3E}">
        <p14:creationId xmlns:p14="http://schemas.microsoft.com/office/powerpoint/2010/main" val="1879085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80761-C0C3-4E25-91F1-0D892B66B8A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D2C3903-DED0-4823-9283-BD828CE6B4FE}"/>
              </a:ext>
            </a:extLst>
          </p:cNvPr>
          <p:cNvSpPr>
            <a:spLocks noGrp="1"/>
          </p:cNvSpPr>
          <p:nvPr>
            <p:ph idx="1"/>
          </p:nvPr>
        </p:nvSpPr>
        <p:spPr/>
        <p:txBody>
          <a:bodyPr/>
          <a:lstStyle/>
          <a:p>
            <a:r>
              <a:rPr lang="en-US" b="0" i="0" dirty="0">
                <a:effectLst/>
                <a:latin typeface="Roboto" panose="02000000000000000000" pitchFamily="2" charset="0"/>
              </a:rPr>
              <a:t>This platform also provides the ability to join the dots to find matching suppliers with required supplies and for innovators, startups and MSMEs to showcase their solutions.</a:t>
            </a:r>
          </a:p>
          <a:p>
            <a:endParaRPr lang="en-IN" dirty="0"/>
          </a:p>
        </p:txBody>
      </p:sp>
    </p:spTree>
    <p:extLst>
      <p:ext uri="{BB962C8B-B14F-4D97-AF65-F5344CB8AC3E}">
        <p14:creationId xmlns:p14="http://schemas.microsoft.com/office/powerpoint/2010/main" val="1479160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93526A-D401-45BA-941B-8E03480354E3}"/>
              </a:ext>
            </a:extLst>
          </p:cNvPr>
          <p:cNvSpPr>
            <a:spLocks noGrp="1"/>
          </p:cNvSpPr>
          <p:nvPr>
            <p:ph idx="1"/>
          </p:nvPr>
        </p:nvSpPr>
        <p:spPr/>
        <p:txBody>
          <a:bodyPr>
            <a:normAutofit/>
          </a:bodyPr>
          <a:lstStyle/>
          <a:p>
            <a:pPr algn="just"/>
            <a:r>
              <a:rPr lang="en-US" b="0" i="0" dirty="0">
                <a:effectLst/>
              </a:rPr>
              <a:t>Make in India is designed to facilitate investment, foster innovation, protect intellectual property, and build best-in-class manufacturing infrastructure to make India a global manufacturing hub. To achieve this goal, </a:t>
            </a:r>
            <a:r>
              <a:rPr lang="en-US" b="1" i="0" dirty="0">
                <a:effectLst/>
              </a:rPr>
              <a:t>targets</a:t>
            </a:r>
            <a:r>
              <a:rPr lang="en-US" b="0" i="0" dirty="0">
                <a:effectLst/>
              </a:rPr>
              <a:t> were identified and policies outlined.</a:t>
            </a:r>
          </a:p>
          <a:p>
            <a:pPr algn="l">
              <a:buFont typeface="Arial" panose="020B0604020202020204" pitchFamily="34" charset="0"/>
              <a:buChar char="•"/>
            </a:pPr>
            <a:r>
              <a:rPr lang="en-US" b="0" i="0" dirty="0">
                <a:effectLst/>
              </a:rPr>
              <a:t>To increase the manufacturing sector’s growth rate to 12-14% per annum in order to increase the sector’s share in the economy.</a:t>
            </a:r>
          </a:p>
          <a:p>
            <a:pPr algn="l">
              <a:buFont typeface="Arial" panose="020B0604020202020204" pitchFamily="34" charset="0"/>
              <a:buChar char="•"/>
            </a:pPr>
            <a:r>
              <a:rPr lang="en-US" b="0" i="0" dirty="0">
                <a:effectLst/>
              </a:rPr>
              <a:t>To create 100 million additional manufacturing jobs in the economy by 2022.</a:t>
            </a:r>
          </a:p>
          <a:p>
            <a:pPr algn="l">
              <a:buFont typeface="Arial" panose="020B0604020202020204" pitchFamily="34" charset="0"/>
              <a:buChar char="•"/>
            </a:pPr>
            <a:r>
              <a:rPr lang="en-US" b="0" i="0" dirty="0">
                <a:effectLst/>
              </a:rPr>
              <a:t>To ensure that the manufacturing sector’s contribution to GDP is increased to 25% by 2022 (revised to 2025) from the current 15-16%.</a:t>
            </a:r>
          </a:p>
          <a:p>
            <a:endParaRPr lang="en-IN" dirty="0"/>
          </a:p>
        </p:txBody>
      </p:sp>
    </p:spTree>
    <p:extLst>
      <p:ext uri="{BB962C8B-B14F-4D97-AF65-F5344CB8AC3E}">
        <p14:creationId xmlns:p14="http://schemas.microsoft.com/office/powerpoint/2010/main" val="996106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C57A3-01D6-4FE0-B3F2-5A6B793196C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B1F1671-676F-4603-B643-4AB1EC147DBC}"/>
              </a:ext>
            </a:extLst>
          </p:cNvPr>
          <p:cNvSpPr>
            <a:spLocks noGrp="1"/>
          </p:cNvSpPr>
          <p:nvPr>
            <p:ph idx="1"/>
          </p:nvPr>
        </p:nvSpPr>
        <p:spPr/>
        <p:txBody>
          <a:bodyPr/>
          <a:lstStyle/>
          <a:p>
            <a:pPr algn="just">
              <a:buFont typeface="Arial" panose="020B0604020202020204" pitchFamily="34" charset="0"/>
              <a:buChar char="•"/>
            </a:pPr>
            <a:r>
              <a:rPr lang="en-US" b="0" i="0" dirty="0">
                <a:effectLst/>
              </a:rPr>
              <a:t>Its objective also includes improving India’s rank on the Ease of Doing Business Index that is released by the World Bank as a part of its Doing Business Report.</a:t>
            </a:r>
          </a:p>
          <a:p>
            <a:pPr algn="just">
              <a:buFont typeface="Arial" panose="020B0604020202020204" pitchFamily="34" charset="0"/>
              <a:buChar char="•"/>
            </a:pPr>
            <a:r>
              <a:rPr lang="en-US" b="0" i="0" dirty="0">
                <a:effectLst/>
              </a:rPr>
              <a:t>To do so, the government is repealing redundant laws and regulations, simplifying bureaucratic procedures and enhancing transparency, responsiveness and accountability in the government services.</a:t>
            </a:r>
          </a:p>
          <a:p>
            <a:pPr algn="just">
              <a:buFont typeface="Arial" panose="020B0604020202020204" pitchFamily="34" charset="0"/>
              <a:buChar char="•"/>
            </a:pPr>
            <a:r>
              <a:rPr lang="en-US" b="0" i="0" dirty="0">
                <a:effectLst/>
              </a:rPr>
              <a:t>It also aims to attract foreign investment and develop the already existing industry base in India and surpass China.</a:t>
            </a:r>
          </a:p>
          <a:p>
            <a:pPr algn="just">
              <a:buFont typeface="Arial" panose="020B0604020202020204" pitchFamily="34" charset="0"/>
              <a:buChar char="•"/>
            </a:pPr>
            <a:r>
              <a:rPr lang="en-US" b="0" i="0" dirty="0">
                <a:effectLst/>
              </a:rPr>
              <a:t>It intends to promote export-led growth.</a:t>
            </a:r>
          </a:p>
          <a:p>
            <a:endParaRPr lang="en-IN" dirty="0"/>
          </a:p>
        </p:txBody>
      </p:sp>
    </p:spTree>
    <p:extLst>
      <p:ext uri="{BB962C8B-B14F-4D97-AF65-F5344CB8AC3E}">
        <p14:creationId xmlns:p14="http://schemas.microsoft.com/office/powerpoint/2010/main" val="3485420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7F396D-38B3-4DEF-B01F-7FA4FCAC037C}"/>
              </a:ext>
            </a:extLst>
          </p:cNvPr>
          <p:cNvSpPr>
            <a:spLocks noGrp="1"/>
          </p:cNvSpPr>
          <p:nvPr>
            <p:ph idx="1"/>
          </p:nvPr>
        </p:nvSpPr>
        <p:spPr>
          <a:xfrm>
            <a:off x="838200" y="391886"/>
            <a:ext cx="10515600" cy="6195526"/>
          </a:xfrm>
        </p:spPr>
        <p:txBody>
          <a:bodyPr>
            <a:normAutofit fontScale="92500" lnSpcReduction="20000"/>
          </a:bodyPr>
          <a:lstStyle/>
          <a:p>
            <a:r>
              <a:rPr lang="en-US" b="1" i="0" dirty="0">
                <a:solidFill>
                  <a:srgbClr val="0F0F0F"/>
                </a:solidFill>
                <a:effectLst/>
              </a:rPr>
              <a:t>Objectives:</a:t>
            </a:r>
            <a:endParaRPr lang="en-US" b="0" i="0" dirty="0">
              <a:solidFill>
                <a:srgbClr val="0F0F0F"/>
              </a:solidFill>
              <a:effectLst/>
            </a:endParaRPr>
          </a:p>
          <a:p>
            <a:pPr algn="l">
              <a:buFont typeface="+mj-lt"/>
              <a:buAutoNum type="arabicPeriod"/>
            </a:pPr>
            <a:r>
              <a:rPr lang="en-US" b="0" i="0" dirty="0">
                <a:solidFill>
                  <a:srgbClr val="0F0F0F"/>
                </a:solidFill>
                <a:effectLst/>
              </a:rPr>
              <a:t>To transform India into a global design and manufacturing hub.</a:t>
            </a:r>
          </a:p>
          <a:p>
            <a:pPr algn="l">
              <a:buFont typeface="+mj-lt"/>
              <a:buAutoNum type="arabicPeriod"/>
            </a:pPr>
            <a:r>
              <a:rPr lang="en-US" b="0" i="0" dirty="0">
                <a:solidFill>
                  <a:srgbClr val="0F0F0F"/>
                </a:solidFill>
                <a:effectLst/>
              </a:rPr>
              <a:t>To introduce new initiatives for the promotion of foreign direct investment</a:t>
            </a:r>
          </a:p>
          <a:p>
            <a:pPr algn="l">
              <a:buFont typeface="+mj-lt"/>
              <a:buAutoNum type="arabicPeriod"/>
            </a:pPr>
            <a:r>
              <a:rPr lang="en-US" b="0" i="0" dirty="0">
                <a:solidFill>
                  <a:srgbClr val="0F0F0F"/>
                </a:solidFill>
                <a:effectLst/>
              </a:rPr>
              <a:t>To implement intellectual property rights.</a:t>
            </a:r>
          </a:p>
          <a:p>
            <a:pPr algn="l">
              <a:buFont typeface="+mj-lt"/>
              <a:buAutoNum type="arabicPeriod"/>
            </a:pPr>
            <a:r>
              <a:rPr lang="en-US" b="0" i="0" dirty="0">
                <a:solidFill>
                  <a:srgbClr val="0F0F0F"/>
                </a:solidFill>
                <a:effectLst/>
              </a:rPr>
              <a:t>To develop the nation’s manufacturing sector.</a:t>
            </a:r>
          </a:p>
          <a:p>
            <a:pPr algn="l">
              <a:buFont typeface="+mj-lt"/>
              <a:buAutoNum type="arabicPeriod"/>
            </a:pPr>
            <a:r>
              <a:rPr lang="en-US" b="0" i="0" dirty="0">
                <a:solidFill>
                  <a:srgbClr val="0F0F0F"/>
                </a:solidFill>
                <a:effectLst/>
              </a:rPr>
              <a:t>To boost the confidence of investors and manufacturers to build and invest in India.</a:t>
            </a:r>
          </a:p>
          <a:p>
            <a:pPr algn="l">
              <a:buFont typeface="+mj-lt"/>
              <a:buAutoNum type="arabicPeriod"/>
            </a:pPr>
            <a:r>
              <a:rPr lang="en-US" b="0" i="0" dirty="0">
                <a:solidFill>
                  <a:srgbClr val="0F0F0F"/>
                </a:solidFill>
                <a:effectLst/>
              </a:rPr>
              <a:t>To improve India’s rank on the Ease of Doing Business index.</a:t>
            </a:r>
          </a:p>
          <a:p>
            <a:pPr algn="l">
              <a:buFont typeface="+mj-lt"/>
              <a:buAutoNum type="arabicPeriod"/>
            </a:pPr>
            <a:r>
              <a:rPr lang="en-US" b="0" i="0" dirty="0">
                <a:solidFill>
                  <a:srgbClr val="0F0F0F"/>
                </a:solidFill>
                <a:effectLst/>
              </a:rPr>
              <a:t>To eliminate the hassles of laws and regulations in the bureaucratic process of business.</a:t>
            </a:r>
          </a:p>
          <a:p>
            <a:pPr algn="l">
              <a:buFont typeface="+mj-lt"/>
              <a:buAutoNum type="arabicPeriod"/>
            </a:pPr>
            <a:r>
              <a:rPr lang="en-US" b="0" i="0" dirty="0">
                <a:solidFill>
                  <a:srgbClr val="0F0F0F"/>
                </a:solidFill>
                <a:effectLst/>
              </a:rPr>
              <a:t>To promote job creation and innovation in the limits of the country.</a:t>
            </a:r>
          </a:p>
          <a:p>
            <a:pPr algn="l">
              <a:buFont typeface="+mj-lt"/>
              <a:buAutoNum type="arabicPeriod"/>
            </a:pPr>
            <a:r>
              <a:rPr lang="en-US" b="0" i="0" dirty="0">
                <a:solidFill>
                  <a:srgbClr val="0F0F0F"/>
                </a:solidFill>
                <a:effectLst/>
              </a:rPr>
              <a:t>To make government transparent and accountable in its working.</a:t>
            </a:r>
          </a:p>
          <a:p>
            <a:pPr algn="l">
              <a:buFont typeface="+mj-lt"/>
              <a:buAutoNum type="arabicPeriod"/>
            </a:pPr>
            <a:r>
              <a:rPr lang="en-US" b="0" i="0" dirty="0">
                <a:solidFill>
                  <a:srgbClr val="0F0F0F"/>
                </a:solidFill>
                <a:effectLst/>
              </a:rPr>
              <a:t>To encourage the avenues of skill development.</a:t>
            </a:r>
          </a:p>
          <a:p>
            <a:pPr algn="l">
              <a:buFont typeface="+mj-lt"/>
              <a:buAutoNum type="arabicPeriod"/>
            </a:pPr>
            <a:r>
              <a:rPr lang="en-US" b="0" i="0" dirty="0">
                <a:solidFill>
                  <a:srgbClr val="0F0F0F"/>
                </a:solidFill>
                <a:effectLst/>
              </a:rPr>
              <a:t>To improve the global competitiveness of the Indian manufacturing sector.</a:t>
            </a:r>
          </a:p>
          <a:p>
            <a:pPr algn="l">
              <a:buFont typeface="+mj-lt"/>
              <a:buAutoNum type="arabicPeriod"/>
            </a:pPr>
            <a:r>
              <a:rPr lang="en-US" b="0" i="0" dirty="0">
                <a:solidFill>
                  <a:srgbClr val="0F0F0F"/>
                </a:solidFill>
                <a:effectLst/>
              </a:rPr>
              <a:t>To promote the sustainability of growth.</a:t>
            </a:r>
          </a:p>
          <a:p>
            <a:endParaRPr lang="en-IN" dirty="0"/>
          </a:p>
        </p:txBody>
      </p:sp>
    </p:spTree>
    <p:extLst>
      <p:ext uri="{BB962C8B-B14F-4D97-AF65-F5344CB8AC3E}">
        <p14:creationId xmlns:p14="http://schemas.microsoft.com/office/powerpoint/2010/main" val="1047502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AD17F6-4B53-43BB-A852-50BDD50A5FA7}"/>
              </a:ext>
            </a:extLst>
          </p:cNvPr>
          <p:cNvSpPr>
            <a:spLocks noGrp="1"/>
          </p:cNvSpPr>
          <p:nvPr>
            <p:ph sz="half" idx="1"/>
          </p:nvPr>
        </p:nvSpPr>
        <p:spPr>
          <a:xfrm>
            <a:off x="290804" y="438539"/>
            <a:ext cx="5805196" cy="6130212"/>
          </a:xfrm>
        </p:spPr>
        <p:txBody>
          <a:bodyPr>
            <a:noAutofit/>
          </a:bodyPr>
          <a:lstStyle/>
          <a:p>
            <a:pPr algn="just">
              <a:buFont typeface="Arial" panose="020B0604020202020204" pitchFamily="34" charset="0"/>
              <a:buChar char="•"/>
            </a:pPr>
            <a:r>
              <a:rPr lang="en-US" sz="2600" b="0" i="0" dirty="0">
                <a:effectLst/>
              </a:rPr>
              <a:t>Make in India strives to create jobs and skill enhancement in the following 25 sectors:</a:t>
            </a:r>
          </a:p>
          <a:p>
            <a:pPr algn="just"/>
            <a:r>
              <a:rPr lang="en-US" sz="2600" b="0" i="0" u="none" strike="noStrike" dirty="0">
                <a:effectLst/>
              </a:rPr>
              <a:t>Automobiles</a:t>
            </a:r>
            <a:endParaRPr lang="en-US" sz="2600" b="0" i="0" dirty="0">
              <a:effectLst/>
            </a:endParaRPr>
          </a:p>
          <a:p>
            <a:pPr algn="just"/>
            <a:r>
              <a:rPr lang="en-US" sz="2600" b="0" i="0" dirty="0">
                <a:effectLst/>
              </a:rPr>
              <a:t>Aviation</a:t>
            </a:r>
          </a:p>
          <a:p>
            <a:pPr algn="just"/>
            <a:r>
              <a:rPr lang="en-US" sz="2600" b="0" i="0" dirty="0">
                <a:effectLst/>
              </a:rPr>
              <a:t>Chemicals</a:t>
            </a:r>
          </a:p>
          <a:p>
            <a:pPr algn="just"/>
            <a:r>
              <a:rPr lang="en-US" sz="2600" b="0" i="0" dirty="0">
                <a:effectLst/>
              </a:rPr>
              <a:t>IT and BPM</a:t>
            </a:r>
          </a:p>
          <a:p>
            <a:pPr algn="just"/>
            <a:r>
              <a:rPr lang="en-US" sz="2600" b="0" i="0" dirty="0">
                <a:effectLst/>
              </a:rPr>
              <a:t>Pharmaceuticals</a:t>
            </a:r>
          </a:p>
          <a:p>
            <a:pPr algn="just"/>
            <a:r>
              <a:rPr lang="en-US" sz="2600" b="0" i="0" dirty="0">
                <a:effectLst/>
              </a:rPr>
              <a:t>Construction</a:t>
            </a:r>
          </a:p>
          <a:p>
            <a:pPr algn="just"/>
            <a:r>
              <a:rPr lang="en-US" sz="2600" b="0" i="0" u="none" strike="noStrike" dirty="0" err="1">
                <a:effectLst/>
              </a:rPr>
              <a:t>Defence</a:t>
            </a:r>
            <a:r>
              <a:rPr lang="en-US" sz="2600" b="0" i="0" u="none" strike="noStrike" dirty="0">
                <a:effectLst/>
              </a:rPr>
              <a:t> manufacturing</a:t>
            </a:r>
            <a:endParaRPr lang="en-US" sz="2600" b="0" i="0" dirty="0">
              <a:effectLst/>
            </a:endParaRPr>
          </a:p>
          <a:p>
            <a:pPr algn="just"/>
            <a:r>
              <a:rPr lang="en-US" sz="2600" b="0" i="0" dirty="0">
                <a:effectLst/>
              </a:rPr>
              <a:t>Electrical machinery</a:t>
            </a:r>
          </a:p>
          <a:p>
            <a:pPr algn="just"/>
            <a:r>
              <a:rPr lang="en-US" sz="2600" b="0" i="0" dirty="0">
                <a:effectLst/>
              </a:rPr>
              <a:t>Electronic system</a:t>
            </a:r>
          </a:p>
          <a:p>
            <a:pPr algn="just"/>
            <a:r>
              <a:rPr lang="en-US" sz="2600" b="0" i="0" u="none" strike="noStrike" dirty="0">
                <a:effectLst/>
              </a:rPr>
              <a:t>Food processing</a:t>
            </a:r>
            <a:endParaRPr lang="en-US" sz="2600" b="0" i="0" dirty="0">
              <a:effectLst/>
            </a:endParaRPr>
          </a:p>
          <a:p>
            <a:endParaRPr lang="en-IN" sz="2600" dirty="0"/>
          </a:p>
        </p:txBody>
      </p:sp>
      <p:sp>
        <p:nvSpPr>
          <p:cNvPr id="5" name="Content Placeholder 4">
            <a:extLst>
              <a:ext uri="{FF2B5EF4-FFF2-40B4-BE49-F238E27FC236}">
                <a16:creationId xmlns:a16="http://schemas.microsoft.com/office/drawing/2014/main" id="{73C9E01D-DE1E-4126-BEE9-674809594F43}"/>
              </a:ext>
            </a:extLst>
          </p:cNvPr>
          <p:cNvSpPr>
            <a:spLocks noGrp="1"/>
          </p:cNvSpPr>
          <p:nvPr>
            <p:ph sz="half" idx="2"/>
          </p:nvPr>
        </p:nvSpPr>
        <p:spPr>
          <a:xfrm>
            <a:off x="6616959" y="625151"/>
            <a:ext cx="5575041" cy="5943600"/>
          </a:xfrm>
        </p:spPr>
        <p:txBody>
          <a:bodyPr>
            <a:normAutofit fontScale="85000" lnSpcReduction="20000"/>
          </a:bodyPr>
          <a:lstStyle/>
          <a:p>
            <a:r>
              <a:rPr lang="en-US" b="0" i="0" dirty="0">
                <a:effectLst/>
                <a:latin typeface="Open Sans" panose="020B0606030504020204" pitchFamily="34" charset="0"/>
              </a:rPr>
              <a:t>Textiles and garments</a:t>
            </a:r>
          </a:p>
          <a:p>
            <a:r>
              <a:rPr lang="en-US" b="0" i="0" dirty="0">
                <a:effectLst/>
                <a:latin typeface="Open Sans" panose="020B0606030504020204" pitchFamily="34" charset="0"/>
              </a:rPr>
              <a:t>Ports and shipping</a:t>
            </a:r>
          </a:p>
          <a:p>
            <a:r>
              <a:rPr lang="en-US" b="0" i="0" dirty="0">
                <a:effectLst/>
                <a:latin typeface="Open Sans" panose="020B0606030504020204" pitchFamily="34" charset="0"/>
              </a:rPr>
              <a:t>Leather</a:t>
            </a:r>
          </a:p>
          <a:p>
            <a:r>
              <a:rPr lang="en-US" b="0" i="0" dirty="0">
                <a:effectLst/>
                <a:latin typeface="Open Sans" panose="020B0606030504020204" pitchFamily="34" charset="0"/>
              </a:rPr>
              <a:t>Media and entertainment</a:t>
            </a:r>
          </a:p>
          <a:p>
            <a:r>
              <a:rPr lang="en-US" b="0" i="0" dirty="0">
                <a:effectLst/>
                <a:latin typeface="Open Sans" panose="020B0606030504020204" pitchFamily="34" charset="0"/>
              </a:rPr>
              <a:t>Wellness and healthcare</a:t>
            </a:r>
          </a:p>
          <a:p>
            <a:r>
              <a:rPr lang="en-US" b="0" i="0" dirty="0">
                <a:effectLst/>
                <a:latin typeface="Open Sans" panose="020B0606030504020204" pitchFamily="34" charset="0"/>
              </a:rPr>
              <a:t>Mining</a:t>
            </a:r>
          </a:p>
          <a:p>
            <a:r>
              <a:rPr lang="en-US" b="0" i="0" dirty="0">
                <a:effectLst/>
                <a:latin typeface="Open Sans" panose="020B0606030504020204" pitchFamily="34" charset="0"/>
              </a:rPr>
              <a:t>Oil and gas</a:t>
            </a:r>
          </a:p>
          <a:p>
            <a:r>
              <a:rPr lang="en-US" b="0" i="0" dirty="0">
                <a:effectLst/>
                <a:latin typeface="Open Sans" panose="020B0606030504020204" pitchFamily="34" charset="0"/>
              </a:rPr>
              <a:t>Tourism and hospitality</a:t>
            </a:r>
          </a:p>
          <a:p>
            <a:r>
              <a:rPr lang="en-US" b="0" i="0" dirty="0">
                <a:effectLst/>
                <a:latin typeface="Open Sans" panose="020B0606030504020204" pitchFamily="34" charset="0"/>
              </a:rPr>
              <a:t>Railways</a:t>
            </a:r>
          </a:p>
          <a:p>
            <a:r>
              <a:rPr lang="en-US" b="0" i="0" dirty="0">
                <a:effectLst/>
                <a:latin typeface="Open Sans" panose="020B0606030504020204" pitchFamily="34" charset="0"/>
              </a:rPr>
              <a:t>Automobile components</a:t>
            </a:r>
          </a:p>
          <a:p>
            <a:r>
              <a:rPr lang="en-US" b="0" i="0" u="none" strike="noStrike" dirty="0">
                <a:effectLst/>
                <a:latin typeface="Open Sans" panose="020B0606030504020204" pitchFamily="34" charset="0"/>
              </a:rPr>
              <a:t>Renewable energy</a:t>
            </a:r>
            <a:endParaRPr lang="en-US" b="0" i="0" dirty="0">
              <a:effectLst/>
              <a:latin typeface="Open Sans" panose="020B0606030504020204" pitchFamily="34" charset="0"/>
            </a:endParaRPr>
          </a:p>
          <a:p>
            <a:r>
              <a:rPr lang="en-US" b="0" i="0" dirty="0">
                <a:effectLst/>
                <a:latin typeface="Open Sans" panose="020B0606030504020204" pitchFamily="34" charset="0"/>
              </a:rPr>
              <a:t>Roads and highways</a:t>
            </a:r>
          </a:p>
          <a:p>
            <a:r>
              <a:rPr lang="en-US" b="0" i="0" dirty="0">
                <a:effectLst/>
                <a:latin typeface="Open Sans" panose="020B0606030504020204" pitchFamily="34" charset="0"/>
              </a:rPr>
              <a:t>Space</a:t>
            </a:r>
          </a:p>
          <a:p>
            <a:r>
              <a:rPr lang="en-US" b="0" i="0" dirty="0">
                <a:effectLst/>
                <a:latin typeface="Open Sans" panose="020B0606030504020204" pitchFamily="34" charset="0"/>
              </a:rPr>
              <a:t>Thermal power</a:t>
            </a:r>
          </a:p>
          <a:p>
            <a:r>
              <a:rPr lang="en-US" b="0" i="0" dirty="0">
                <a:effectLst/>
                <a:latin typeface="Open Sans" panose="020B0606030504020204" pitchFamily="34" charset="0"/>
              </a:rPr>
              <a:t>Bio-technology</a:t>
            </a:r>
          </a:p>
          <a:p>
            <a:endParaRPr lang="en-IN" dirty="0"/>
          </a:p>
        </p:txBody>
      </p:sp>
    </p:spTree>
    <p:extLst>
      <p:ext uri="{BB962C8B-B14F-4D97-AF65-F5344CB8AC3E}">
        <p14:creationId xmlns:p14="http://schemas.microsoft.com/office/powerpoint/2010/main" val="3030008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86CDAF6-6ED7-44EA-910B-59B5FA70541A}"/>
              </a:ext>
            </a:extLst>
          </p:cNvPr>
          <p:cNvSpPr>
            <a:spLocks noGrp="1"/>
          </p:cNvSpPr>
          <p:nvPr>
            <p:ph idx="1"/>
          </p:nvPr>
        </p:nvSpPr>
        <p:spPr>
          <a:xfrm>
            <a:off x="838200" y="1147665"/>
            <a:ext cx="10515600" cy="5029298"/>
          </a:xfrm>
        </p:spPr>
        <p:txBody>
          <a:bodyPr>
            <a:normAutofit/>
          </a:bodyPr>
          <a:lstStyle/>
          <a:p>
            <a:pPr algn="l"/>
            <a:r>
              <a:rPr lang="en-US" b="1" dirty="0"/>
              <a:t>O</a:t>
            </a:r>
            <a:r>
              <a:rPr lang="en-US" b="1" i="0" dirty="0">
                <a:effectLst/>
              </a:rPr>
              <a:t>utcomes of this initiative :</a:t>
            </a:r>
          </a:p>
          <a:p>
            <a:pPr algn="l"/>
            <a:r>
              <a:rPr lang="en-US" b="0" i="0" dirty="0">
                <a:effectLst/>
              </a:rPr>
              <a:t>For the sectors like Railways, </a:t>
            </a:r>
            <a:r>
              <a:rPr lang="en-US" b="0" i="0" dirty="0" err="1">
                <a:effectLst/>
              </a:rPr>
              <a:t>Defence</a:t>
            </a:r>
            <a:r>
              <a:rPr lang="en-US" b="0" i="0" dirty="0">
                <a:effectLst/>
              </a:rPr>
              <a:t>, Insurance and Medical Devices have opened up for higher levels of FDI.</a:t>
            </a:r>
          </a:p>
          <a:p>
            <a:pPr algn="just">
              <a:buFont typeface="Arial" panose="020B0604020202020204" pitchFamily="34" charset="0"/>
              <a:buChar char="•"/>
            </a:pPr>
            <a:r>
              <a:rPr lang="en-US" b="0" i="0" dirty="0">
                <a:effectLst/>
              </a:rPr>
              <a:t>Investor Facilitation Cell (IFC) was created in 2014 to assist investors while seeking regulatory approvals, assistance during the pre-investment phase, execution and after-care support.</a:t>
            </a:r>
          </a:p>
          <a:p>
            <a:pPr algn="just">
              <a:buFont typeface="Arial" panose="020B0604020202020204" pitchFamily="34" charset="0"/>
              <a:buChar char="•"/>
            </a:pPr>
            <a:r>
              <a:rPr lang="en-US" b="0" i="0" dirty="0">
                <a:effectLst/>
              </a:rPr>
              <a:t>Its website provides details about live projects such as industrial corridors and gives information on policies in areas of FDI, intellectual property rights and other related initiatives by the Indian government.</a:t>
            </a:r>
          </a:p>
          <a:p>
            <a:endParaRPr lang="en-IN" dirty="0"/>
          </a:p>
        </p:txBody>
      </p:sp>
    </p:spTree>
    <p:extLst>
      <p:ext uri="{BB962C8B-B14F-4D97-AF65-F5344CB8AC3E}">
        <p14:creationId xmlns:p14="http://schemas.microsoft.com/office/powerpoint/2010/main" val="1956265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458A65-073E-4FFC-B30A-69001FF64EB9}"/>
              </a:ext>
            </a:extLst>
          </p:cNvPr>
          <p:cNvSpPr>
            <a:spLocks noGrp="1"/>
          </p:cNvSpPr>
          <p:nvPr>
            <p:ph idx="1"/>
          </p:nvPr>
        </p:nvSpPr>
        <p:spPr>
          <a:xfrm>
            <a:off x="838200" y="597159"/>
            <a:ext cx="10515600" cy="5579804"/>
          </a:xfrm>
        </p:spPr>
        <p:txBody>
          <a:bodyPr anchor="ctr"/>
          <a:lstStyle/>
          <a:p>
            <a:pPr algn="just">
              <a:buFont typeface="Arial" panose="020B0604020202020204" pitchFamily="34" charset="0"/>
              <a:buChar char="•"/>
            </a:pPr>
            <a:r>
              <a:rPr lang="en-US" b="0" i="0" dirty="0">
                <a:effectLst/>
              </a:rPr>
              <a:t>Under the Make in India initiative, the following industrial corridors are proposed to be created:</a:t>
            </a:r>
          </a:p>
          <a:p>
            <a:pPr algn="just">
              <a:buFont typeface="+mj-lt"/>
              <a:buAutoNum type="arabicPeriod"/>
            </a:pPr>
            <a:r>
              <a:rPr lang="en-US" b="0" i="0" dirty="0">
                <a:effectLst/>
              </a:rPr>
              <a:t>Delhi-Mumbai Industrial Corridor</a:t>
            </a:r>
          </a:p>
          <a:p>
            <a:pPr algn="just">
              <a:buFont typeface="+mj-lt"/>
              <a:buAutoNum type="arabicPeriod"/>
            </a:pPr>
            <a:r>
              <a:rPr lang="en-US" b="0" i="0" dirty="0">
                <a:effectLst/>
              </a:rPr>
              <a:t>Chennai-Bengaluru Industrial Corridor (first </a:t>
            </a:r>
            <a:r>
              <a:rPr lang="en-US" b="0" i="0" dirty="0" err="1">
                <a:effectLst/>
              </a:rPr>
              <a:t>defence</a:t>
            </a:r>
            <a:r>
              <a:rPr lang="en-US" b="0" i="0" dirty="0">
                <a:effectLst/>
              </a:rPr>
              <a:t> industrial corridor is proposed to be developed along this corridor)</a:t>
            </a:r>
          </a:p>
          <a:p>
            <a:pPr algn="just">
              <a:buFont typeface="+mj-lt"/>
              <a:buAutoNum type="arabicPeriod"/>
            </a:pPr>
            <a:r>
              <a:rPr lang="en-US" b="0" i="0" dirty="0">
                <a:effectLst/>
              </a:rPr>
              <a:t>Visakhapatnam-Chennai Industrial Corridor</a:t>
            </a:r>
          </a:p>
          <a:p>
            <a:pPr algn="just">
              <a:buFont typeface="+mj-lt"/>
              <a:buAutoNum type="arabicPeriod"/>
            </a:pPr>
            <a:r>
              <a:rPr lang="en-US" b="0" i="0" dirty="0">
                <a:effectLst/>
              </a:rPr>
              <a:t>Bengaluru-Mumbai Economic Corridor</a:t>
            </a:r>
          </a:p>
          <a:p>
            <a:pPr algn="just">
              <a:buFont typeface="+mj-lt"/>
              <a:buAutoNum type="arabicPeriod"/>
            </a:pPr>
            <a:r>
              <a:rPr lang="en-US" b="0" i="0" dirty="0">
                <a:effectLst/>
              </a:rPr>
              <a:t>Amritsar-Kolkata Industrial Corridor</a:t>
            </a:r>
          </a:p>
          <a:p>
            <a:endParaRPr lang="en-IN" dirty="0"/>
          </a:p>
        </p:txBody>
      </p:sp>
    </p:spTree>
    <p:extLst>
      <p:ext uri="{BB962C8B-B14F-4D97-AF65-F5344CB8AC3E}">
        <p14:creationId xmlns:p14="http://schemas.microsoft.com/office/powerpoint/2010/main" val="4107343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A1C2C2-E19B-4982-AFF5-48782D5D0782}"/>
              </a:ext>
            </a:extLst>
          </p:cNvPr>
          <p:cNvSpPr>
            <a:spLocks noGrp="1"/>
          </p:cNvSpPr>
          <p:nvPr>
            <p:ph idx="1"/>
          </p:nvPr>
        </p:nvSpPr>
        <p:spPr>
          <a:xfrm>
            <a:off x="838200" y="625151"/>
            <a:ext cx="10515600" cy="5551812"/>
          </a:xfrm>
        </p:spPr>
        <p:txBody>
          <a:bodyPr>
            <a:normAutofit/>
          </a:bodyPr>
          <a:lstStyle/>
          <a:p>
            <a:pPr algn="just">
              <a:buFont typeface="Arial" panose="020B0604020202020204" pitchFamily="34" charset="0"/>
              <a:buChar char="•"/>
            </a:pPr>
            <a:r>
              <a:rPr lang="en-US" b="0" i="0" dirty="0">
                <a:effectLst/>
              </a:rPr>
              <a:t>Steps are being taken to improve the ease of doing business such as </a:t>
            </a:r>
            <a:r>
              <a:rPr lang="en-US" b="0" i="0" dirty="0" err="1">
                <a:effectLst/>
              </a:rPr>
              <a:t>Shram</a:t>
            </a:r>
            <a:r>
              <a:rPr lang="en-US" b="0" i="0" dirty="0">
                <a:effectLst/>
              </a:rPr>
              <a:t> Suvidha Portal, </a:t>
            </a:r>
            <a:r>
              <a:rPr lang="en-US" b="0" i="0" dirty="0" err="1">
                <a:effectLst/>
              </a:rPr>
              <a:t>eBiz</a:t>
            </a:r>
            <a:r>
              <a:rPr lang="en-US" b="0" i="0" dirty="0">
                <a:effectLst/>
              </a:rPr>
              <a:t> portal (single window access to central and state government services related to starting a business), etc.</a:t>
            </a:r>
          </a:p>
          <a:p>
            <a:r>
              <a:rPr lang="en-US" b="0" i="0" dirty="0">
                <a:effectLst/>
              </a:rPr>
              <a:t>Since its launch, the FDI inflow has increased significantly. According to DIPP, it stood as $60 billion and $62 billion in 2016-17 and 2017-18 respectively. </a:t>
            </a:r>
            <a:endParaRPr lang="en-US" dirty="0">
              <a:latin typeface="Montserrat"/>
            </a:endParaRPr>
          </a:p>
          <a:p>
            <a:r>
              <a:rPr lang="en-US" b="0" i="0" dirty="0">
                <a:effectLst/>
                <a:latin typeface="Montserrat"/>
              </a:rPr>
              <a:t>FDI equity inflow grew by 19 per cent in 2020-21 ($59.64 billion), compared to 2019-20 ($49.98 billion),</a:t>
            </a:r>
            <a:endParaRPr lang="en-US" b="0" i="0" dirty="0">
              <a:effectLst/>
              <a:latin typeface="arial" panose="020B0604020202020204" pitchFamily="34" charset="0"/>
            </a:endParaRPr>
          </a:p>
          <a:p>
            <a:pPr algn="just">
              <a:buFont typeface="Arial" panose="020B0604020202020204" pitchFamily="34" charset="0"/>
              <a:buChar char="•"/>
            </a:pPr>
            <a:r>
              <a:rPr lang="en-US" b="0" i="0" dirty="0">
                <a:effectLst/>
              </a:rPr>
              <a:t>However, India’s share on global exports of manufactured products remains around 2%, which is less than China’s 18% share.</a:t>
            </a:r>
          </a:p>
          <a:p>
            <a:endParaRPr lang="en-IN" dirty="0"/>
          </a:p>
        </p:txBody>
      </p:sp>
    </p:spTree>
    <p:extLst>
      <p:ext uri="{BB962C8B-B14F-4D97-AF65-F5344CB8AC3E}">
        <p14:creationId xmlns:p14="http://schemas.microsoft.com/office/powerpoint/2010/main" val="3258631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3056</TotalTime>
  <Words>1968</Words>
  <Application>Microsoft Office PowerPoint</Application>
  <PresentationFormat>Widescreen</PresentationFormat>
  <Paragraphs>123</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Arial</vt:lpstr>
      <vt:lpstr>Calibri</vt:lpstr>
      <vt:lpstr>Calibri Light</vt:lpstr>
      <vt:lpstr>inherit</vt:lpstr>
      <vt:lpstr>Montserrat</vt:lpstr>
      <vt:lpstr>Open Sans</vt:lpstr>
      <vt:lpstr>poppins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Skill India Mission</vt:lpstr>
      <vt:lpstr>PowerPoint Presentation</vt:lpstr>
      <vt:lpstr>PowerPoint Presentation</vt:lpstr>
      <vt:lpstr>PowerPoint Presentation</vt:lpstr>
      <vt:lpstr>Sub-schemes under Skill India Mission</vt:lpstr>
      <vt:lpstr>PowerPoint Presentation</vt:lpstr>
      <vt:lpstr>PowerPoint Presentation</vt:lpstr>
      <vt:lpstr>PowerPoint Presentation</vt:lpstr>
      <vt:lpstr>Invest India Program</vt:lpstr>
      <vt:lpstr>PowerPoint Presentation</vt:lpstr>
      <vt:lpstr>Invest India Business Immunity Platform</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Ramaa Naniwadekar</dc:creator>
  <cp:lastModifiedBy>Ramaa Naniwadekar</cp:lastModifiedBy>
  <cp:revision>19</cp:revision>
  <dcterms:created xsi:type="dcterms:W3CDTF">2021-07-11T14:52:34Z</dcterms:created>
  <dcterms:modified xsi:type="dcterms:W3CDTF">2021-07-19T06:11:02Z</dcterms:modified>
</cp:coreProperties>
</file>