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59" r:id="rId4"/>
    <p:sldId id="260" r:id="rId5"/>
    <p:sldId id="262" r:id="rId6"/>
    <p:sldId id="261" r:id="rId7"/>
    <p:sldId id="263" r:id="rId8"/>
    <p:sldId id="264" r:id="rId9"/>
    <p:sldId id="265" r:id="rId10"/>
    <p:sldId id="266" r:id="rId11"/>
    <p:sldId id="269" r:id="rId12"/>
    <p:sldId id="270"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91"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199BE9-9E51-48A0-8299-A3C5F11C3EA2}" type="datetimeFigureOut">
              <a:rPr lang="en-IN" smtClean="0"/>
              <a:t>03-11-2020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D053E0-54A9-4E98-A32F-0D1666AF3ABD}" type="slidenum">
              <a:rPr lang="en-IN" smtClean="0"/>
              <a:t>‹#›</a:t>
            </a:fld>
            <a:endParaRPr lang="en-IN"/>
          </a:p>
        </p:txBody>
      </p:sp>
    </p:spTree>
    <p:extLst>
      <p:ext uri="{BB962C8B-B14F-4D97-AF65-F5344CB8AC3E}">
        <p14:creationId xmlns:p14="http://schemas.microsoft.com/office/powerpoint/2010/main" val="2534218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EC26CC-72DB-41B3-BC6E-20CDDDF2135B}" type="slidenum">
              <a:rPr lang="en-IN" smtClean="0"/>
              <a:pPr/>
              <a:t>1</a:t>
            </a:fld>
            <a:endParaRPr lang="en-IN"/>
          </a:p>
        </p:txBody>
      </p:sp>
    </p:spTree>
    <p:extLst>
      <p:ext uri="{BB962C8B-B14F-4D97-AF65-F5344CB8AC3E}">
        <p14:creationId xmlns:p14="http://schemas.microsoft.com/office/powerpoint/2010/main" val="123565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EC0EF-D53C-45D8-BBC2-E5B24F08C5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7FB60E89-C767-4DF9-9385-994C7375F7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DB637DA-4BD3-435C-BD83-6B76C88CBC18}"/>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5" name="Footer Placeholder 4">
            <a:extLst>
              <a:ext uri="{FF2B5EF4-FFF2-40B4-BE49-F238E27FC236}">
                <a16:creationId xmlns:a16="http://schemas.microsoft.com/office/drawing/2014/main" id="{2B3F90E7-B342-4964-B8A2-99E74B28274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387E6B4-F283-484F-AB01-7367AA49C43A}"/>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128398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95EE4-CF1E-4853-9D78-4E3104E8E49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8546DA3-F46C-4087-9269-601E384586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407B968-9CCD-425B-806B-A3DC8F005EB2}"/>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5" name="Footer Placeholder 4">
            <a:extLst>
              <a:ext uri="{FF2B5EF4-FFF2-40B4-BE49-F238E27FC236}">
                <a16:creationId xmlns:a16="http://schemas.microsoft.com/office/drawing/2014/main" id="{BA2904D6-F929-497E-A37B-A698DB3ACCB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54EE047-FB0D-4EB7-8BE4-E3383371A4A7}"/>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4113790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653733-C895-4AAA-B604-BB2F92139B9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DBC618A-863B-486A-AF7A-39858AB54DC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2AB103C-8B4B-436A-B143-622727914DBE}"/>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5" name="Footer Placeholder 4">
            <a:extLst>
              <a:ext uri="{FF2B5EF4-FFF2-40B4-BE49-F238E27FC236}">
                <a16:creationId xmlns:a16="http://schemas.microsoft.com/office/drawing/2014/main" id="{D3B94E4F-500A-4A97-8212-8165835F185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BDDB024-0DFE-49A5-91E1-70EBAAEEA0FE}"/>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1760425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74724-2C0F-437A-85C7-541AFAC533A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DD2B1CD-0D4B-408A-BCA4-5A2C9E9487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5A53680-7BB6-4B51-A83C-64B7269BAC34}"/>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5" name="Footer Placeholder 4">
            <a:extLst>
              <a:ext uri="{FF2B5EF4-FFF2-40B4-BE49-F238E27FC236}">
                <a16:creationId xmlns:a16="http://schemas.microsoft.com/office/drawing/2014/main" id="{D6C9434D-8AD1-4977-9EF3-A976C9EB5A3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E720ADF-EACA-4E99-BCB0-44C75A5BD423}"/>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2728085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517C7-4D5B-4945-B328-A6C1B9A221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6BEE1347-8685-40AB-A092-6EEEDDADF9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C87697C-D33F-4D49-A778-3F9B090D4F00}"/>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5" name="Footer Placeholder 4">
            <a:extLst>
              <a:ext uri="{FF2B5EF4-FFF2-40B4-BE49-F238E27FC236}">
                <a16:creationId xmlns:a16="http://schemas.microsoft.com/office/drawing/2014/main" id="{D08DE62F-1559-45A7-A911-18330A8C49A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BBACA01-6DE7-4E44-9C5A-B186A9B4DBE0}"/>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1554984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F487D-9E3E-4CF7-8C31-4D350DC6151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4CE1C2E-7BFA-474C-9558-F1D6F3A32F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19CD447-FD4E-41AD-9C38-E8C4B1CFF4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7E36D3D-6335-4076-BC06-19EBFAF562CC}"/>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6" name="Footer Placeholder 5">
            <a:extLst>
              <a:ext uri="{FF2B5EF4-FFF2-40B4-BE49-F238E27FC236}">
                <a16:creationId xmlns:a16="http://schemas.microsoft.com/office/drawing/2014/main" id="{D044E8F6-BE14-4A37-BDC9-FF75650F68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0A10766-DE50-4B38-BDA9-EC0A38203C19}"/>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325092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F9A1C-61D1-4B96-889D-698C2F523A9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6AE0572-5F34-4CDA-AFC4-DE293A8C13A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BDEA61-8E5E-4FFA-835E-44DE7E4729D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D358B0B-ACC3-4713-A433-B568125602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F5B38AF-3B97-4E3B-A981-0B8F852DA2B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42D08B4-2DA7-40F4-A1FE-A5643AF2A1F7}"/>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8" name="Footer Placeholder 7">
            <a:extLst>
              <a:ext uri="{FF2B5EF4-FFF2-40B4-BE49-F238E27FC236}">
                <a16:creationId xmlns:a16="http://schemas.microsoft.com/office/drawing/2014/main" id="{263C2393-F8EE-4029-9E2D-D471C863982F}"/>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1BA8E9C-FE59-4A87-95E5-5E5FD7A36D4F}"/>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1154726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FF115-C01F-4346-A786-2423FA9D059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2ED4234-9C31-4FE3-A1C3-CE808E986F3F}"/>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4" name="Footer Placeholder 3">
            <a:extLst>
              <a:ext uri="{FF2B5EF4-FFF2-40B4-BE49-F238E27FC236}">
                <a16:creationId xmlns:a16="http://schemas.microsoft.com/office/drawing/2014/main" id="{D53A7210-C642-4806-ADF0-EAA0E26D1EF5}"/>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A3574D65-2E1A-48D2-AECB-18DF9EA6114C}"/>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2827422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4F804E-A5A8-4150-B29F-43C3BFA73A58}"/>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3" name="Footer Placeholder 2">
            <a:extLst>
              <a:ext uri="{FF2B5EF4-FFF2-40B4-BE49-F238E27FC236}">
                <a16:creationId xmlns:a16="http://schemas.microsoft.com/office/drawing/2014/main" id="{67558655-4ABE-4304-B9F8-C78DBCDF8732}"/>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58E75EC-F1EF-4012-B4B7-FB9AA23F9C82}"/>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1936142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7C83D-97A8-4B1A-B2A6-8BDD625850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A126E22-A389-4550-A27D-300C801AFE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F46E4B9-DAD1-48CC-9539-FAAA18EB96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3CE861-12ED-4A7A-BD79-38F2DE7DE16F}"/>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6" name="Footer Placeholder 5">
            <a:extLst>
              <a:ext uri="{FF2B5EF4-FFF2-40B4-BE49-F238E27FC236}">
                <a16:creationId xmlns:a16="http://schemas.microsoft.com/office/drawing/2014/main" id="{410D003A-FFFA-4909-8BF0-746EB287815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CFCFD9C-676E-44B5-8A6F-C6454C2E3645}"/>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433762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FBCAB-A3C7-495D-B414-952A2EDB4B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3503840-E534-440B-A331-B370F7747C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207C5750-8E29-45D9-9AFE-86808040D6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F7B07B-67C7-467B-BD6F-21D794614693}"/>
              </a:ext>
            </a:extLst>
          </p:cNvPr>
          <p:cNvSpPr>
            <a:spLocks noGrp="1"/>
          </p:cNvSpPr>
          <p:nvPr>
            <p:ph type="dt" sz="half" idx="10"/>
          </p:nvPr>
        </p:nvSpPr>
        <p:spPr/>
        <p:txBody>
          <a:bodyPr/>
          <a:lstStyle/>
          <a:p>
            <a:fld id="{9FCA5C28-43B8-4B17-8DAC-F20A84B52AB9}" type="datetimeFigureOut">
              <a:rPr lang="en-IN" smtClean="0"/>
              <a:t>03-11-2020</a:t>
            </a:fld>
            <a:endParaRPr lang="en-IN"/>
          </a:p>
        </p:txBody>
      </p:sp>
      <p:sp>
        <p:nvSpPr>
          <p:cNvPr id="6" name="Footer Placeholder 5">
            <a:extLst>
              <a:ext uri="{FF2B5EF4-FFF2-40B4-BE49-F238E27FC236}">
                <a16:creationId xmlns:a16="http://schemas.microsoft.com/office/drawing/2014/main" id="{21AF00E6-A41D-48FF-8412-B903F53CD88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A6C9CE4-74B5-43F5-978E-51804E312AC2}"/>
              </a:ext>
            </a:extLst>
          </p:cNvPr>
          <p:cNvSpPr>
            <a:spLocks noGrp="1"/>
          </p:cNvSpPr>
          <p:nvPr>
            <p:ph type="sldNum" sz="quarter" idx="12"/>
          </p:nvPr>
        </p:nvSpPr>
        <p:spPr/>
        <p:txBody>
          <a:bodyPr/>
          <a:lstStyle/>
          <a:p>
            <a:fld id="{664DF27A-4F34-4BDB-8682-F2C1E007007B}" type="slidenum">
              <a:rPr lang="en-IN" smtClean="0"/>
              <a:t>‹#›</a:t>
            </a:fld>
            <a:endParaRPr lang="en-IN"/>
          </a:p>
        </p:txBody>
      </p:sp>
    </p:spTree>
    <p:extLst>
      <p:ext uri="{BB962C8B-B14F-4D97-AF65-F5344CB8AC3E}">
        <p14:creationId xmlns:p14="http://schemas.microsoft.com/office/powerpoint/2010/main" val="322740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6A9C90-9478-42F7-8921-3EA6402AD4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F2698E2-BAE1-4528-98FA-BFB578B0CE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BFFE965-37E9-4FA3-B676-931BF5C81C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CA5C28-43B8-4B17-8DAC-F20A84B52AB9}" type="datetimeFigureOut">
              <a:rPr lang="en-IN" smtClean="0"/>
              <a:t>03-11-2020</a:t>
            </a:fld>
            <a:endParaRPr lang="en-IN"/>
          </a:p>
        </p:txBody>
      </p:sp>
      <p:sp>
        <p:nvSpPr>
          <p:cNvPr id="5" name="Footer Placeholder 4">
            <a:extLst>
              <a:ext uri="{FF2B5EF4-FFF2-40B4-BE49-F238E27FC236}">
                <a16:creationId xmlns:a16="http://schemas.microsoft.com/office/drawing/2014/main" id="{FB14B5B6-D33B-4062-8CAD-810C032BAA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39A9CF13-FCA3-42FB-BB56-09647D8183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4DF27A-4F34-4BDB-8682-F2C1E007007B}" type="slidenum">
              <a:rPr lang="en-IN" smtClean="0"/>
              <a:t>‹#›</a:t>
            </a:fld>
            <a:endParaRPr lang="en-IN"/>
          </a:p>
        </p:txBody>
      </p:sp>
    </p:spTree>
    <p:extLst>
      <p:ext uri="{BB962C8B-B14F-4D97-AF65-F5344CB8AC3E}">
        <p14:creationId xmlns:p14="http://schemas.microsoft.com/office/powerpoint/2010/main" val="25739981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Epidermis_(skin)" TargetMode="External"/><Relationship Id="rId2" Type="http://schemas.openxmlformats.org/officeDocument/2006/relationships/hyperlink" Target="https://en.wikipedia.org/wiki/Human_skin" TargetMode="External"/><Relationship Id="rId1" Type="http://schemas.openxmlformats.org/officeDocument/2006/relationships/slideLayout" Target="../slideLayouts/slideLayout2.xml"/><Relationship Id="rId5" Type="http://schemas.openxmlformats.org/officeDocument/2006/relationships/hyperlink" Target="https://en.wikipedia.org/wiki/Adipose_tissue" TargetMode="External"/><Relationship Id="rId4" Type="http://schemas.openxmlformats.org/officeDocument/2006/relationships/hyperlink" Target="https://en.wikipedia.org/wiki/Dermi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en.wikipedia.org/wiki/Insectivor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5E1DA-50F0-4C7E-A6BF-D0956F491550}"/>
              </a:ext>
            </a:extLst>
          </p:cNvPr>
          <p:cNvSpPr>
            <a:spLocks noGrp="1"/>
          </p:cNvSpPr>
          <p:nvPr>
            <p:ph type="ctrTitle"/>
          </p:nvPr>
        </p:nvSpPr>
        <p:spPr>
          <a:xfrm>
            <a:off x="520046" y="127373"/>
            <a:ext cx="11359298" cy="1562882"/>
          </a:xfrm>
        </p:spPr>
        <p:txBody>
          <a:bodyPr>
            <a:normAutofit fontScale="90000"/>
          </a:bodyPr>
          <a:lstStyle/>
          <a:p>
            <a:r>
              <a:rPr lang="en-US" sz="4400" b="1" dirty="0">
                <a:solidFill>
                  <a:srgbClr val="C00000"/>
                </a:solidFill>
                <a:latin typeface="Times New Roman" panose="02020603050405020304" pitchFamily="18" charset="0"/>
                <a:cs typeface="Times New Roman" panose="02020603050405020304" pitchFamily="18" charset="0"/>
              </a:rPr>
              <a:t>Thakur College of Science &amp; Commerce</a:t>
            </a:r>
            <a:br>
              <a:rPr lang="en-US" sz="7200" b="1" dirty="0">
                <a:solidFill>
                  <a:srgbClr val="C00000"/>
                </a:solidFill>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Department of Zoology</a:t>
            </a:r>
            <a:br>
              <a:rPr lang="en-US" sz="4400" b="1"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Academic Year – 2020-21</a:t>
            </a:r>
            <a:endParaRPr lang="en-IN" sz="4400" dirty="0"/>
          </a:p>
        </p:txBody>
      </p:sp>
      <p:sp>
        <p:nvSpPr>
          <p:cNvPr id="3" name="Subtitle 2">
            <a:extLst>
              <a:ext uri="{FF2B5EF4-FFF2-40B4-BE49-F238E27FC236}">
                <a16:creationId xmlns:a16="http://schemas.microsoft.com/office/drawing/2014/main" id="{8CD17040-C88B-494A-8203-8247682DB65B}"/>
              </a:ext>
            </a:extLst>
          </p:cNvPr>
          <p:cNvSpPr>
            <a:spLocks noGrp="1"/>
          </p:cNvSpPr>
          <p:nvPr>
            <p:ph type="subTitle" idx="1"/>
          </p:nvPr>
        </p:nvSpPr>
        <p:spPr>
          <a:xfrm>
            <a:off x="1627695" y="2152073"/>
            <a:ext cx="9144000" cy="3979789"/>
          </a:xfrm>
        </p:spPr>
        <p:txBody>
          <a:bodyPr>
            <a:normAutofit/>
          </a:bodyPr>
          <a:lstStyle/>
          <a:p>
            <a:endParaRPr lang="en-US" dirty="0"/>
          </a:p>
          <a:p>
            <a:r>
              <a:rPr lang="en-US" sz="2400" b="1" dirty="0" err="1">
                <a:latin typeface="Times New Roman" panose="02020603050405020304" pitchFamily="18" charset="0"/>
                <a:cs typeface="Times New Roman" panose="02020603050405020304" pitchFamily="18" charset="0"/>
              </a:rPr>
              <a:t>T.Y.B.Sc</a:t>
            </a:r>
            <a:r>
              <a:rPr lang="en-US" sz="2400" b="1" dirty="0">
                <a:latin typeface="Times New Roman" panose="02020603050405020304" pitchFamily="18" charset="0"/>
                <a:cs typeface="Times New Roman" panose="02020603050405020304" pitchFamily="18" charset="0"/>
              </a:rPr>
              <a:t>. Zoology</a:t>
            </a:r>
          </a:p>
          <a:p>
            <a:r>
              <a:rPr lang="en-US" sz="2400" b="1" dirty="0">
                <a:latin typeface="Times New Roman" panose="02020603050405020304" pitchFamily="18" charset="0"/>
                <a:cs typeface="Times New Roman" panose="02020603050405020304" pitchFamily="18" charset="0"/>
              </a:rPr>
              <a:t>Semester – V</a:t>
            </a:r>
          </a:p>
          <a:p>
            <a:r>
              <a:rPr lang="en-US" sz="2400" b="1" dirty="0">
                <a:latin typeface="Times New Roman" panose="02020603050405020304" pitchFamily="18" charset="0"/>
                <a:cs typeface="Times New Roman" panose="02020603050405020304" pitchFamily="18" charset="0"/>
              </a:rPr>
              <a:t>Zoology Paper -IV Unit – I Practical</a:t>
            </a:r>
          </a:p>
          <a:p>
            <a:r>
              <a:rPr lang="en-US" sz="3900" b="1" dirty="0">
                <a:solidFill>
                  <a:srgbClr val="FF0000"/>
                </a:solidFill>
                <a:latin typeface="Times New Roman" panose="02020603050405020304" pitchFamily="18" charset="0"/>
                <a:cs typeface="Times New Roman" panose="02020603050405020304" pitchFamily="18" charset="0"/>
              </a:rPr>
              <a:t>Study of Integumentary System</a:t>
            </a:r>
          </a:p>
          <a:p>
            <a:endParaRPr lang="en-US" dirty="0"/>
          </a:p>
          <a:p>
            <a:r>
              <a:rPr lang="en-US" dirty="0"/>
              <a:t>Dr. </a:t>
            </a:r>
            <a:r>
              <a:rPr lang="en-US" dirty="0" err="1"/>
              <a:t>Vitthal</a:t>
            </a:r>
            <a:r>
              <a:rPr lang="en-US" dirty="0"/>
              <a:t> T. Mohite</a:t>
            </a:r>
            <a:endParaRPr lang="en-IN" dirty="0"/>
          </a:p>
        </p:txBody>
      </p:sp>
    </p:spTree>
    <p:extLst>
      <p:ext uri="{BB962C8B-B14F-4D97-AF65-F5344CB8AC3E}">
        <p14:creationId xmlns:p14="http://schemas.microsoft.com/office/powerpoint/2010/main" val="3456532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92457-90B9-4A6E-A9D1-64CFB7D88EF3}"/>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V.S. of Pigeon Skin</a:t>
            </a:r>
            <a:endParaRPr lang="en-IN" dirty="0"/>
          </a:p>
        </p:txBody>
      </p:sp>
      <p:pic>
        <p:nvPicPr>
          <p:cNvPr id="4" name="Content Placeholder 3">
            <a:extLst>
              <a:ext uri="{FF2B5EF4-FFF2-40B4-BE49-F238E27FC236}">
                <a16:creationId xmlns:a16="http://schemas.microsoft.com/office/drawing/2014/main" id="{0F23A17F-B08B-4F00-B5A5-224687EEF5F7}"/>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73745" y="1690687"/>
            <a:ext cx="8183418" cy="4885603"/>
          </a:xfrm>
          <a:prstGeom prst="rect">
            <a:avLst/>
          </a:prstGeom>
          <a:noFill/>
          <a:ln>
            <a:noFill/>
          </a:ln>
        </p:spPr>
      </p:pic>
    </p:spTree>
    <p:extLst>
      <p:ext uri="{BB962C8B-B14F-4D97-AF65-F5344CB8AC3E}">
        <p14:creationId xmlns:p14="http://schemas.microsoft.com/office/powerpoint/2010/main" val="3408486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8568F-FE26-461F-AB8D-37E7F0E7B969}"/>
              </a:ext>
            </a:extLst>
          </p:cNvPr>
          <p:cNvSpPr>
            <a:spLocks noGrp="1"/>
          </p:cNvSpPr>
          <p:nvPr>
            <p:ph type="title"/>
          </p:nvPr>
        </p:nvSpPr>
        <p:spPr>
          <a:xfrm>
            <a:off x="838200" y="365126"/>
            <a:ext cx="10515600" cy="589380"/>
          </a:xfrm>
        </p:spPr>
        <p:txBody>
          <a:bodyPr>
            <a:normAutofit fontScale="90000"/>
          </a:bodyPr>
          <a:lstStyle/>
          <a:p>
            <a:pPr algn="ctr"/>
            <a:r>
              <a:rPr lang="en-IN" sz="4400" b="1" dirty="0">
                <a:solidFill>
                  <a:srgbClr val="FF0000"/>
                </a:solidFill>
                <a:latin typeface="Times New Roman" panose="02020603050405020304" pitchFamily="18" charset="0"/>
                <a:cs typeface="Times New Roman" panose="02020603050405020304" pitchFamily="18" charset="0"/>
              </a:rPr>
              <a:t>Human Skin</a:t>
            </a:r>
            <a:endParaRPr lang="en-IN" dirty="0"/>
          </a:p>
        </p:txBody>
      </p:sp>
      <p:sp>
        <p:nvSpPr>
          <p:cNvPr id="3" name="Content Placeholder 2">
            <a:extLst>
              <a:ext uri="{FF2B5EF4-FFF2-40B4-BE49-F238E27FC236}">
                <a16:creationId xmlns:a16="http://schemas.microsoft.com/office/drawing/2014/main" id="{0BC75EB7-0B3D-4F02-97A1-3D0C33BC43C1}"/>
              </a:ext>
            </a:extLst>
          </p:cNvPr>
          <p:cNvSpPr>
            <a:spLocks noGrp="1"/>
          </p:cNvSpPr>
          <p:nvPr>
            <p:ph idx="1"/>
          </p:nvPr>
        </p:nvSpPr>
        <p:spPr>
          <a:xfrm>
            <a:off x="838200" y="1267326"/>
            <a:ext cx="10515600" cy="4909637"/>
          </a:xfrm>
        </p:spPr>
        <p:txBody>
          <a:bodyPr>
            <a:noAutofit/>
          </a:bodyPr>
          <a:lstStyle/>
          <a:p>
            <a:pPr algn="l"/>
            <a:r>
              <a:rPr lang="en-US" sz="2200" b="0" i="0" dirty="0">
                <a:solidFill>
                  <a:srgbClr val="202122"/>
                </a:solidFill>
                <a:effectLst/>
                <a:latin typeface="Times New Roman" panose="02020603050405020304" pitchFamily="18" charset="0"/>
                <a:cs typeface="Times New Roman" panose="02020603050405020304" pitchFamily="18" charset="0"/>
              </a:rPr>
              <a:t>The skin is the largest organ of the body. </a:t>
            </a:r>
          </a:p>
          <a:p>
            <a:pPr algn="l"/>
            <a:r>
              <a:rPr lang="en-US" sz="2200" b="0" i="0" dirty="0">
                <a:solidFill>
                  <a:srgbClr val="202122"/>
                </a:solidFill>
                <a:effectLst/>
                <a:latin typeface="Times New Roman" panose="02020603050405020304" pitchFamily="18" charset="0"/>
                <a:cs typeface="Times New Roman" panose="02020603050405020304" pitchFamily="18" charset="0"/>
              </a:rPr>
              <a:t>In humans, it accounts for about 12 to 15 percent of total body weight and covers 1.5-2m</a:t>
            </a:r>
            <a:r>
              <a:rPr lang="en-US" sz="2200" b="0" i="0" baseline="30000" dirty="0">
                <a:solidFill>
                  <a:srgbClr val="202122"/>
                </a:solidFill>
                <a:effectLst/>
                <a:latin typeface="Times New Roman" panose="02020603050405020304" pitchFamily="18" charset="0"/>
                <a:cs typeface="Times New Roman" panose="02020603050405020304" pitchFamily="18" charset="0"/>
              </a:rPr>
              <a:t>2</a:t>
            </a:r>
            <a:r>
              <a:rPr lang="en-US" sz="2200" b="0" i="0" dirty="0">
                <a:solidFill>
                  <a:srgbClr val="202122"/>
                </a:solidFill>
                <a:effectLst/>
                <a:latin typeface="Times New Roman" panose="02020603050405020304" pitchFamily="18" charset="0"/>
                <a:cs typeface="Times New Roman" panose="02020603050405020304" pitchFamily="18" charset="0"/>
              </a:rPr>
              <a:t> of surface area.</a:t>
            </a:r>
            <a:endParaRPr lang="en-US" sz="2200" b="0" i="0" baseline="30000" dirty="0">
              <a:solidFill>
                <a:srgbClr val="0B0080"/>
              </a:solidFill>
              <a:effectLst/>
              <a:latin typeface="Times New Roman" panose="02020603050405020304" pitchFamily="18" charset="0"/>
              <a:cs typeface="Times New Roman" panose="02020603050405020304" pitchFamily="18" charset="0"/>
            </a:endParaRPr>
          </a:p>
          <a:p>
            <a:pPr algn="l"/>
            <a:r>
              <a:rPr lang="en-US" sz="2200" b="0" i="0" dirty="0">
                <a:solidFill>
                  <a:srgbClr val="202122"/>
                </a:solidFill>
                <a:effectLst/>
                <a:latin typeface="Times New Roman" panose="02020603050405020304" pitchFamily="18" charset="0"/>
                <a:cs typeface="Times New Roman" panose="02020603050405020304" pitchFamily="18" charset="0"/>
              </a:rPr>
              <a:t>The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2" tooltip="Human skin"/>
              </a:rPr>
              <a:t>human skin</a:t>
            </a:r>
            <a:r>
              <a:rPr lang="en-US" sz="2200" b="0" i="0" dirty="0">
                <a:solidFill>
                  <a:srgbClr val="202122"/>
                </a:solidFill>
                <a:effectLst/>
                <a:latin typeface="Times New Roman" panose="02020603050405020304" pitchFamily="18" charset="0"/>
                <a:cs typeface="Times New Roman" panose="02020603050405020304" pitchFamily="18" charset="0"/>
              </a:rPr>
              <a:t> (integument) is composed of at least two major layers of tissue: the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3" tooltip="Epidermis (skin)"/>
              </a:rPr>
              <a:t>epidermis</a:t>
            </a:r>
            <a:r>
              <a:rPr lang="en-US" sz="2200" b="0" i="0" dirty="0">
                <a:solidFill>
                  <a:srgbClr val="202122"/>
                </a:solidFill>
                <a:effectLst/>
                <a:latin typeface="Times New Roman" panose="02020603050405020304" pitchFamily="18" charset="0"/>
                <a:cs typeface="Times New Roman" panose="02020603050405020304" pitchFamily="18" charset="0"/>
              </a:rPr>
              <a:t> and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4" tooltip="Dermis"/>
              </a:rPr>
              <a:t>dermis</a:t>
            </a:r>
            <a:r>
              <a:rPr lang="en-US" sz="2200" b="0" i="0" dirty="0">
                <a:solidFill>
                  <a:srgbClr val="202122"/>
                </a:solidFill>
                <a:effectLst/>
                <a:latin typeface="Times New Roman" panose="02020603050405020304" pitchFamily="18" charset="0"/>
                <a:cs typeface="Times New Roman" panose="02020603050405020304" pitchFamily="18" charset="0"/>
              </a:rPr>
              <a:t>. </a:t>
            </a:r>
            <a:endParaRPr lang="en-US" sz="2200" baseline="30000" dirty="0">
              <a:solidFill>
                <a:srgbClr val="0B0080"/>
              </a:solidFill>
              <a:latin typeface="Times New Roman" panose="02020603050405020304" pitchFamily="18" charset="0"/>
              <a:cs typeface="Times New Roman" panose="02020603050405020304" pitchFamily="18" charset="0"/>
            </a:endParaRPr>
          </a:p>
          <a:p>
            <a:pPr algn="l"/>
            <a:r>
              <a:rPr lang="en-US" sz="2200" b="0" i="0" dirty="0">
                <a:solidFill>
                  <a:srgbClr val="202122"/>
                </a:solidFill>
                <a:effectLst/>
                <a:latin typeface="Times New Roman" panose="02020603050405020304" pitchFamily="18" charset="0"/>
                <a:cs typeface="Times New Roman" panose="02020603050405020304" pitchFamily="18" charset="0"/>
              </a:rPr>
              <a:t>The epidermis is the outermost layer, providing the initial barrier to the external environment. </a:t>
            </a:r>
          </a:p>
          <a:p>
            <a:pPr algn="l"/>
            <a:r>
              <a:rPr lang="en-US" sz="2200" b="0" i="0" dirty="0">
                <a:solidFill>
                  <a:srgbClr val="202122"/>
                </a:solidFill>
                <a:effectLst/>
                <a:latin typeface="Times New Roman" panose="02020603050405020304" pitchFamily="18" charset="0"/>
                <a:cs typeface="Times New Roman" panose="02020603050405020304" pitchFamily="18" charset="0"/>
              </a:rPr>
              <a:t>It is separated from the dermis by the basement membrane. </a:t>
            </a:r>
          </a:p>
          <a:p>
            <a:pPr algn="l"/>
            <a:r>
              <a:rPr lang="en-US" sz="2200" b="0" i="0" dirty="0">
                <a:solidFill>
                  <a:srgbClr val="202122"/>
                </a:solidFill>
                <a:effectLst/>
                <a:latin typeface="Times New Roman" panose="02020603050405020304" pitchFamily="18" charset="0"/>
                <a:cs typeface="Times New Roman" panose="02020603050405020304" pitchFamily="18" charset="0"/>
              </a:rPr>
              <a:t>The epidermis contains melanocytes and gives color to the skin. </a:t>
            </a:r>
          </a:p>
          <a:p>
            <a:pPr algn="l"/>
            <a:r>
              <a:rPr lang="en-US" sz="2200" b="0" i="0" dirty="0">
                <a:solidFill>
                  <a:srgbClr val="202122"/>
                </a:solidFill>
                <a:effectLst/>
                <a:latin typeface="Times New Roman" panose="02020603050405020304" pitchFamily="18" charset="0"/>
                <a:cs typeface="Times New Roman" panose="02020603050405020304" pitchFamily="18" charset="0"/>
              </a:rPr>
              <a:t>The deepest layer of epidermis also contains nerve endings. Beneath this, the dermis comprises two sections, the papillary and reticular layers, and contains connective tissues, vessels, glands, follicles, hair roots, sensory nerve endings, and muscular tissue.</a:t>
            </a:r>
          </a:p>
          <a:p>
            <a:r>
              <a:rPr lang="en-US" sz="2200" b="0" i="0" dirty="0">
                <a:solidFill>
                  <a:srgbClr val="202122"/>
                </a:solidFill>
                <a:effectLst/>
                <a:latin typeface="Times New Roman" panose="02020603050405020304" pitchFamily="18" charset="0"/>
                <a:cs typeface="Times New Roman" panose="02020603050405020304" pitchFamily="18" charset="0"/>
              </a:rPr>
              <a:t> deepest layer, the hypodermis, is primarily made up of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5" tooltip="Adipose tissue"/>
              </a:rPr>
              <a:t>adipose tissue</a:t>
            </a:r>
            <a:r>
              <a:rPr lang="en-US" sz="2200" b="0" i="0" dirty="0">
                <a:solidFill>
                  <a:srgbClr val="202122"/>
                </a:solidFill>
                <a:effectLst/>
                <a:latin typeface="Times New Roman" panose="02020603050405020304" pitchFamily="18" charset="0"/>
                <a:cs typeface="Times New Roman" panose="02020603050405020304" pitchFamily="18" charset="0"/>
              </a:rPr>
              <a:t>. </a:t>
            </a:r>
          </a:p>
          <a:p>
            <a:r>
              <a:rPr lang="en-US" sz="2200" b="0" i="0" dirty="0">
                <a:solidFill>
                  <a:srgbClr val="202122"/>
                </a:solidFill>
                <a:effectLst/>
                <a:latin typeface="Times New Roman" panose="02020603050405020304" pitchFamily="18" charset="0"/>
                <a:cs typeface="Times New Roman" panose="02020603050405020304" pitchFamily="18" charset="0"/>
              </a:rPr>
              <a:t>Substantial collagen bundles anchor the dermis to the hypodermis in a way that permits most areas of the skin to move freely over the deeper tissue layers.</a:t>
            </a:r>
            <a:br>
              <a:rPr lang="en-US" sz="2200" b="0" i="0" dirty="0">
                <a:solidFill>
                  <a:srgbClr val="202122"/>
                </a:solidFill>
                <a:effectLst/>
                <a:latin typeface="Times New Roman" panose="02020603050405020304" pitchFamily="18" charset="0"/>
                <a:cs typeface="Times New Roman" panose="02020603050405020304" pitchFamily="18" charset="0"/>
              </a:rPr>
            </a:b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1284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49305-D76A-4DEF-A37D-59AD3471323D}"/>
              </a:ext>
            </a:extLst>
          </p:cNvPr>
          <p:cNvSpPr>
            <a:spLocks noGrp="1"/>
          </p:cNvSpPr>
          <p:nvPr>
            <p:ph type="title"/>
          </p:nvPr>
        </p:nvSpPr>
        <p:spPr>
          <a:xfrm>
            <a:off x="838200" y="365126"/>
            <a:ext cx="10515600" cy="830012"/>
          </a:xfrm>
        </p:spPr>
        <p:txBody>
          <a:bodyPr>
            <a:normAutofit fontScale="90000"/>
          </a:bodyPr>
          <a:lstStyle/>
          <a:p>
            <a:pPr algn="ctr"/>
            <a:r>
              <a:rPr lang="en-US" sz="4400" b="1" dirty="0">
                <a:solidFill>
                  <a:srgbClr val="FF0000"/>
                </a:solidFill>
                <a:latin typeface="Times New Roman" panose="02020603050405020304" pitchFamily="18" charset="0"/>
                <a:cs typeface="Times New Roman" panose="02020603050405020304" pitchFamily="18" charset="0"/>
              </a:rPr>
              <a:t>Structure of Skin</a:t>
            </a:r>
            <a:br>
              <a:rPr lang="en-US" sz="4400" b="1" dirty="0">
                <a:solidFill>
                  <a:srgbClr val="FF0000"/>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F68F3B98-DBC6-4184-BBF6-69ADB0C3C9AE}"/>
              </a:ext>
            </a:extLst>
          </p:cNvPr>
          <p:cNvSpPr>
            <a:spLocks noGrp="1"/>
          </p:cNvSpPr>
          <p:nvPr>
            <p:ph idx="1"/>
          </p:nvPr>
        </p:nvSpPr>
        <p:spPr>
          <a:xfrm>
            <a:off x="838200" y="1307432"/>
            <a:ext cx="10515600" cy="5550567"/>
          </a:xfrm>
        </p:spPr>
        <p:txBody>
          <a:bodyPr>
            <a:normAutofit fontScale="62500" lnSpcReduction="20000"/>
          </a:bodyPr>
          <a:lstStyle/>
          <a:p>
            <a:pPr>
              <a:lnSpc>
                <a:spcPct val="120000"/>
              </a:lnSpc>
            </a:pPr>
            <a:r>
              <a:rPr lang="en-US" sz="3300" b="0" i="0" dirty="0">
                <a:solidFill>
                  <a:srgbClr val="000000"/>
                </a:solidFill>
                <a:effectLst/>
                <a:latin typeface="Times New Roman" panose="02020603050405020304" pitchFamily="18" charset="0"/>
                <a:cs typeface="Times New Roman" panose="02020603050405020304" pitchFamily="18" charset="0"/>
              </a:rPr>
              <a:t>Skin consists of two principle tissue layers: the outer epidermis and the deeper dermis. </a:t>
            </a:r>
          </a:p>
          <a:p>
            <a:pPr>
              <a:lnSpc>
                <a:spcPct val="120000"/>
              </a:lnSpc>
            </a:pPr>
            <a:r>
              <a:rPr lang="en-US" sz="3300" b="0" i="0" dirty="0">
                <a:solidFill>
                  <a:srgbClr val="000000"/>
                </a:solidFill>
                <a:effectLst/>
                <a:latin typeface="Times New Roman" panose="02020603050405020304" pitchFamily="18" charset="0"/>
                <a:cs typeface="Times New Roman" panose="02020603050405020304" pitchFamily="18" charset="0"/>
              </a:rPr>
              <a:t>A hypodermis is situated below the skin, deep to the dermis. </a:t>
            </a:r>
          </a:p>
          <a:p>
            <a:pPr>
              <a:lnSpc>
                <a:spcPct val="120000"/>
              </a:lnSpc>
            </a:pPr>
            <a:r>
              <a:rPr lang="en-US" sz="3300" b="0" i="0" dirty="0">
                <a:solidFill>
                  <a:srgbClr val="000000"/>
                </a:solidFill>
                <a:effectLst/>
                <a:latin typeface="Times New Roman" panose="02020603050405020304" pitchFamily="18" charset="0"/>
                <a:cs typeface="Times New Roman" panose="02020603050405020304" pitchFamily="18" charset="0"/>
              </a:rPr>
              <a:t>It is composed of subcutaneous adipose tissue, it varies throughout the body and among individuals.</a:t>
            </a:r>
          </a:p>
          <a:p>
            <a:pPr>
              <a:lnSpc>
                <a:spcPct val="120000"/>
              </a:lnSpc>
            </a:pPr>
            <a:r>
              <a:rPr lang="en-US" sz="3300" b="0" i="0" dirty="0">
                <a:solidFill>
                  <a:srgbClr val="000000"/>
                </a:solidFill>
                <a:effectLst/>
                <a:latin typeface="Times New Roman" panose="02020603050405020304" pitchFamily="18" charset="0"/>
                <a:cs typeface="Times New Roman" panose="02020603050405020304" pitchFamily="18" charset="0"/>
              </a:rPr>
              <a:t>Thick skin found in palms of the hands soles of feet.</a:t>
            </a:r>
          </a:p>
          <a:p>
            <a:pPr>
              <a:lnSpc>
                <a:spcPct val="120000"/>
              </a:lnSpc>
            </a:pPr>
            <a:r>
              <a:rPr lang="en-US" sz="3300" dirty="0">
                <a:solidFill>
                  <a:srgbClr val="000000"/>
                </a:solidFill>
                <a:latin typeface="Times New Roman" panose="02020603050405020304" pitchFamily="18" charset="0"/>
                <a:cs typeface="Times New Roman" panose="02020603050405020304" pitchFamily="18" charset="0"/>
              </a:rPr>
              <a:t>In total four layers from deep to superficial</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1. Stratum Basale</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2. Stratum spinosum</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3. Stratum granulosum</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4. Stratum corneum.</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Fifth layer stratum lucidum is present in between stratum corneum &amp; S. granulosum.</a:t>
            </a:r>
          </a:p>
          <a:p>
            <a:pPr lvl="1"/>
            <a:r>
              <a:rPr lang="en-US" dirty="0">
                <a:solidFill>
                  <a:srgbClr val="000000"/>
                </a:solidFill>
                <a:latin typeface="helvetica neue"/>
              </a:rPr>
              <a:t> </a:t>
            </a:r>
            <a:endParaRPr lang="en-IN" dirty="0"/>
          </a:p>
        </p:txBody>
      </p:sp>
    </p:spTree>
    <p:extLst>
      <p:ext uri="{BB962C8B-B14F-4D97-AF65-F5344CB8AC3E}">
        <p14:creationId xmlns:p14="http://schemas.microsoft.com/office/powerpoint/2010/main" val="671040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BB3F6-1C4B-46DD-8B3D-9155CB0B6517}"/>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2551C868-A029-47EA-ADD9-2174A26F1FFC}"/>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05164" y="785092"/>
            <a:ext cx="10196945" cy="5874326"/>
          </a:xfrm>
          <a:prstGeom prst="rect">
            <a:avLst/>
          </a:prstGeom>
          <a:noFill/>
          <a:ln>
            <a:noFill/>
          </a:ln>
        </p:spPr>
      </p:pic>
    </p:spTree>
    <p:extLst>
      <p:ext uri="{BB962C8B-B14F-4D97-AF65-F5344CB8AC3E}">
        <p14:creationId xmlns:p14="http://schemas.microsoft.com/office/powerpoint/2010/main" val="1977832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E7043-3EE9-4A24-BF03-1D3C7A2BE455}"/>
              </a:ext>
            </a:extLst>
          </p:cNvPr>
          <p:cNvSpPr>
            <a:spLocks noGrp="1"/>
          </p:cNvSpPr>
          <p:nvPr>
            <p:ph type="title"/>
          </p:nvPr>
        </p:nvSpPr>
        <p:spPr>
          <a:xfrm>
            <a:off x="838200" y="1"/>
            <a:ext cx="10515600" cy="1126836"/>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Skin of Shark</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6C87A71-3F15-451C-BDBC-94AC41E2DDC9}"/>
              </a:ext>
            </a:extLst>
          </p:cNvPr>
          <p:cNvSpPr>
            <a:spLocks noGrp="1"/>
          </p:cNvSpPr>
          <p:nvPr>
            <p:ph idx="1"/>
          </p:nvPr>
        </p:nvSpPr>
        <p:spPr>
          <a:xfrm>
            <a:off x="838200" y="905164"/>
            <a:ext cx="10515600" cy="4294909"/>
          </a:xfrm>
        </p:spPr>
        <p:txBody>
          <a:bodyPr>
            <a:normAutofit fontScale="77500" lnSpcReduction="20000"/>
          </a:bodyPr>
          <a:lstStyle/>
          <a:p>
            <a:r>
              <a:rPr lang="en-US" b="0" i="0" dirty="0">
                <a:solidFill>
                  <a:srgbClr val="525252"/>
                </a:solidFill>
                <a:effectLst/>
                <a:latin typeface="helvetica neue"/>
              </a:rPr>
              <a:t>The skin of the shark is unique in many ways. </a:t>
            </a:r>
          </a:p>
          <a:p>
            <a:r>
              <a:rPr lang="en-US" b="0" i="0" dirty="0">
                <a:solidFill>
                  <a:srgbClr val="525252"/>
                </a:solidFill>
                <a:effectLst/>
                <a:latin typeface="helvetica neue"/>
              </a:rPr>
              <a:t>It is </a:t>
            </a:r>
            <a:r>
              <a:rPr lang="en-US" b="0" i="0" dirty="0" err="1">
                <a:solidFill>
                  <a:srgbClr val="525252"/>
                </a:solidFill>
                <a:effectLst/>
                <a:latin typeface="helvetica neue"/>
              </a:rPr>
              <a:t>characterised</a:t>
            </a:r>
            <a:r>
              <a:rPr lang="en-US" b="0" i="0" dirty="0">
                <a:solidFill>
                  <a:srgbClr val="525252"/>
                </a:solidFill>
                <a:effectLst/>
                <a:latin typeface="helvetica neue"/>
              </a:rPr>
              <a:t> by its grey </a:t>
            </a:r>
            <a:r>
              <a:rPr lang="en-US" b="0" i="0" dirty="0" err="1">
                <a:solidFill>
                  <a:srgbClr val="525252"/>
                </a:solidFill>
                <a:effectLst/>
                <a:latin typeface="helvetica neue"/>
              </a:rPr>
              <a:t>colour</a:t>
            </a:r>
            <a:r>
              <a:rPr lang="en-US" b="0" i="0" dirty="0">
                <a:solidFill>
                  <a:srgbClr val="525252"/>
                </a:solidFill>
                <a:effectLst/>
                <a:latin typeface="helvetica neue"/>
              </a:rPr>
              <a:t> and the contrast between its slippery appearance and its rough tactile texture. </a:t>
            </a:r>
          </a:p>
          <a:p>
            <a:r>
              <a:rPr lang="en-US" b="0" i="0" dirty="0">
                <a:solidFill>
                  <a:srgbClr val="525252"/>
                </a:solidFill>
                <a:effectLst/>
                <a:latin typeface="helvetica neue"/>
              </a:rPr>
              <a:t>Dermal denticles are present on the shark’s skin and give it the rough texture that has earned it its primary human function as sandpaper.</a:t>
            </a:r>
          </a:p>
          <a:p>
            <a:r>
              <a:rPr lang="en-US" b="0" i="0" dirty="0">
                <a:solidFill>
                  <a:srgbClr val="222222"/>
                </a:solidFill>
                <a:effectLst/>
                <a:latin typeface="helvetica neue"/>
              </a:rPr>
              <a:t>These are small structures that resemble hard, grooved teeth but are actually placoid scales.</a:t>
            </a:r>
            <a:endParaRPr lang="en-US" dirty="0">
              <a:solidFill>
                <a:srgbClr val="525252"/>
              </a:solidFill>
              <a:latin typeface="helvetica neue"/>
            </a:endParaRPr>
          </a:p>
          <a:p>
            <a:pPr algn="l"/>
            <a:r>
              <a:rPr lang="en-US" b="0" i="0" dirty="0">
                <a:solidFill>
                  <a:srgbClr val="222222"/>
                </a:solidFill>
                <a:effectLst/>
                <a:latin typeface="inherit"/>
              </a:rPr>
              <a:t>Shark skin is usually grey in </a:t>
            </a:r>
            <a:r>
              <a:rPr lang="en-US" b="0" i="0" dirty="0" err="1">
                <a:solidFill>
                  <a:srgbClr val="222222"/>
                </a:solidFill>
                <a:effectLst/>
                <a:latin typeface="inherit"/>
              </a:rPr>
              <a:t>colour</a:t>
            </a:r>
            <a:r>
              <a:rPr lang="en-US" b="0" i="0" dirty="0">
                <a:solidFill>
                  <a:srgbClr val="222222"/>
                </a:solidFill>
                <a:effectLst/>
                <a:latin typeface="inherit"/>
              </a:rPr>
              <a:t>, with the top of the body being darker than the underneath. </a:t>
            </a:r>
          </a:p>
          <a:p>
            <a:pPr algn="l"/>
            <a:r>
              <a:rPr lang="en-US" b="0" i="0" dirty="0">
                <a:solidFill>
                  <a:srgbClr val="222222"/>
                </a:solidFill>
                <a:effectLst/>
                <a:latin typeface="inherit"/>
              </a:rPr>
              <a:t>This means that the shark’s body camouflages with the dark depths of the ocean when viewed from above as well as the lighter surface of the water when viewed from below.</a:t>
            </a:r>
          </a:p>
          <a:p>
            <a:br>
              <a:rPr lang="en-US" b="0" i="0" dirty="0">
                <a:solidFill>
                  <a:srgbClr val="222222"/>
                </a:solidFill>
                <a:effectLst/>
                <a:latin typeface="helvetica neue"/>
              </a:rPr>
            </a:br>
            <a:endParaRPr lang="en-IN" dirty="0"/>
          </a:p>
        </p:txBody>
      </p:sp>
      <p:pic>
        <p:nvPicPr>
          <p:cNvPr id="5" name="Picture 4">
            <a:extLst>
              <a:ext uri="{FF2B5EF4-FFF2-40B4-BE49-F238E27FC236}">
                <a16:creationId xmlns:a16="http://schemas.microsoft.com/office/drawing/2014/main" id="{182A3695-D0D6-47D5-8554-F3FD7087CA5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382982" y="4537622"/>
            <a:ext cx="6504883" cy="2299335"/>
          </a:xfrm>
          <a:prstGeom prst="rect">
            <a:avLst/>
          </a:prstGeom>
          <a:noFill/>
          <a:ln>
            <a:noFill/>
          </a:ln>
        </p:spPr>
      </p:pic>
    </p:spTree>
    <p:extLst>
      <p:ext uri="{BB962C8B-B14F-4D97-AF65-F5344CB8AC3E}">
        <p14:creationId xmlns:p14="http://schemas.microsoft.com/office/powerpoint/2010/main" val="2796779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78782-E216-4A00-AE34-A5A10D56DA09}"/>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V. S. of Skin of Shark</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C50DF77-99D6-4B05-847A-52C33D483565}"/>
              </a:ext>
            </a:extLst>
          </p:cNvPr>
          <p:cNvSpPr>
            <a:spLocks noGrp="1"/>
          </p:cNvSpPr>
          <p:nvPr>
            <p:ph idx="1"/>
          </p:nvPr>
        </p:nvSpPr>
        <p:spPr/>
        <p:txBody>
          <a:bodyPr/>
          <a:lstStyle/>
          <a:p>
            <a:r>
              <a:rPr lang="en-US" dirty="0" err="1"/>
              <a:t>hh</a:t>
            </a:r>
            <a:endParaRPr lang="en-IN" dirty="0"/>
          </a:p>
        </p:txBody>
      </p:sp>
      <p:pic>
        <p:nvPicPr>
          <p:cNvPr id="4" name="Picture 3">
            <a:extLst>
              <a:ext uri="{FF2B5EF4-FFF2-40B4-BE49-F238E27FC236}">
                <a16:creationId xmlns:a16="http://schemas.microsoft.com/office/drawing/2014/main" id="{493AF63E-113E-4821-8600-A31603ECB51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89891" y="1871807"/>
            <a:ext cx="9458036" cy="4667250"/>
          </a:xfrm>
          <a:prstGeom prst="rect">
            <a:avLst/>
          </a:prstGeom>
          <a:noFill/>
          <a:ln>
            <a:noFill/>
          </a:ln>
        </p:spPr>
      </p:pic>
    </p:spTree>
    <p:extLst>
      <p:ext uri="{BB962C8B-B14F-4D97-AF65-F5344CB8AC3E}">
        <p14:creationId xmlns:p14="http://schemas.microsoft.com/office/powerpoint/2010/main" val="710193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A2388-D066-4F92-A291-6AF58847E0B8}"/>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AF2CB805-8336-4FD5-B1B4-4CDB77E8A708}"/>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8909" y="277091"/>
            <a:ext cx="11018982" cy="6465454"/>
          </a:xfrm>
          <a:prstGeom prst="rect">
            <a:avLst/>
          </a:prstGeom>
          <a:noFill/>
          <a:ln>
            <a:noFill/>
          </a:ln>
        </p:spPr>
      </p:pic>
    </p:spTree>
    <p:extLst>
      <p:ext uri="{BB962C8B-B14F-4D97-AF65-F5344CB8AC3E}">
        <p14:creationId xmlns:p14="http://schemas.microsoft.com/office/powerpoint/2010/main" val="554543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331E3-D413-4B41-A9B5-32EFE92CF14D}"/>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Skin of Frog</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6DF17A5-BCC6-401D-88E1-34EBCABC9005}"/>
              </a:ext>
            </a:extLst>
          </p:cNvPr>
          <p:cNvSpPr>
            <a:spLocks noGrp="1"/>
          </p:cNvSpPr>
          <p:nvPr>
            <p:ph idx="1"/>
          </p:nvPr>
        </p:nvSpPr>
        <p:spPr>
          <a:xfrm>
            <a:off x="247073" y="1853334"/>
            <a:ext cx="8213436" cy="4351338"/>
          </a:xfrm>
        </p:spPr>
        <p:txBody>
          <a:bodyPr>
            <a:normAutofit fontScale="55000" lnSpcReduction="20000"/>
          </a:bodyPr>
          <a:lstStyle/>
          <a:p>
            <a:pPr algn="l"/>
            <a:r>
              <a:rPr lang="en-US" b="0" i="0" dirty="0">
                <a:solidFill>
                  <a:srgbClr val="003333"/>
                </a:solidFill>
                <a:effectLst/>
                <a:latin typeface="Verdana" panose="020B0604030504040204" pitchFamily="34" charset="0"/>
              </a:rPr>
              <a:t>Frogs and toads have a '</a:t>
            </a:r>
            <a:r>
              <a:rPr lang="en-US" b="0" i="0" dirty="0" err="1">
                <a:solidFill>
                  <a:srgbClr val="003333"/>
                </a:solidFill>
                <a:effectLst/>
                <a:latin typeface="Verdana" panose="020B0604030504040204" pitchFamily="34" charset="0"/>
              </a:rPr>
              <a:t>lycra</a:t>
            </a:r>
            <a:r>
              <a:rPr lang="en-US" b="0" i="0" dirty="0">
                <a:solidFill>
                  <a:srgbClr val="003333"/>
                </a:solidFill>
                <a:effectLst/>
                <a:latin typeface="Verdana" panose="020B0604030504040204" pitchFamily="34" charset="0"/>
              </a:rPr>
              <a:t>' type skin that protects them from </a:t>
            </a:r>
            <a:r>
              <a:rPr lang="en-US" b="0" i="0" dirty="0" err="1">
                <a:solidFill>
                  <a:srgbClr val="003333"/>
                </a:solidFill>
                <a:effectLst/>
                <a:latin typeface="Verdana" panose="020B0604030504040204" pitchFamily="34" charset="0"/>
              </a:rPr>
              <a:t>from</a:t>
            </a:r>
            <a:r>
              <a:rPr lang="en-US" b="0" i="0" dirty="0">
                <a:solidFill>
                  <a:srgbClr val="003333"/>
                </a:solidFill>
                <a:effectLst/>
                <a:latin typeface="Verdana" panose="020B0604030504040204" pitchFamily="34" charset="0"/>
              </a:rPr>
              <a:t> injury and disease. </a:t>
            </a:r>
          </a:p>
          <a:p>
            <a:pPr algn="l"/>
            <a:r>
              <a:rPr lang="en-US" b="0" i="0" dirty="0">
                <a:solidFill>
                  <a:srgbClr val="003333"/>
                </a:solidFill>
                <a:effectLst/>
                <a:latin typeface="Verdana" panose="020B0604030504040204" pitchFamily="34" charset="0"/>
              </a:rPr>
              <a:t>It comes in wonderful variations of </a:t>
            </a:r>
            <a:r>
              <a:rPr lang="en-US" b="0" i="0" dirty="0" err="1">
                <a:solidFill>
                  <a:srgbClr val="003333"/>
                </a:solidFill>
                <a:effectLst/>
                <a:latin typeface="Verdana" panose="020B0604030504040204" pitchFamily="34" charset="0"/>
              </a:rPr>
              <a:t>colour</a:t>
            </a:r>
            <a:r>
              <a:rPr lang="en-US" b="0" i="0" dirty="0">
                <a:solidFill>
                  <a:srgbClr val="003333"/>
                </a:solidFill>
                <a:effectLst/>
                <a:latin typeface="Verdana" panose="020B0604030504040204" pitchFamily="34" charset="0"/>
              </a:rPr>
              <a:t> and patterns.</a:t>
            </a:r>
          </a:p>
          <a:p>
            <a:pPr algn="l"/>
            <a:r>
              <a:rPr lang="en-US" b="0" i="0" dirty="0">
                <a:solidFill>
                  <a:srgbClr val="003333"/>
                </a:solidFill>
                <a:effectLst/>
                <a:latin typeface="Verdana" panose="020B0604030504040204" pitchFamily="34" charset="0"/>
              </a:rPr>
              <a:t>Frog skin is water </a:t>
            </a:r>
            <a:r>
              <a:rPr lang="en-US" b="0" i="0" dirty="0" err="1">
                <a:solidFill>
                  <a:srgbClr val="003333"/>
                </a:solidFill>
                <a:effectLst/>
                <a:latin typeface="Verdana" panose="020B0604030504040204" pitchFamily="34" charset="0"/>
              </a:rPr>
              <a:t>permiable</a:t>
            </a:r>
            <a:r>
              <a:rPr lang="en-US" b="0" i="0" dirty="0">
                <a:solidFill>
                  <a:srgbClr val="003333"/>
                </a:solidFill>
                <a:effectLst/>
                <a:latin typeface="Verdana" panose="020B0604030504040204" pitchFamily="34" charset="0"/>
              </a:rPr>
              <a:t>, this means it can let water in and out. </a:t>
            </a:r>
          </a:p>
          <a:p>
            <a:pPr algn="l"/>
            <a:r>
              <a:rPr lang="en-US" b="0" i="0" dirty="0">
                <a:solidFill>
                  <a:srgbClr val="003333"/>
                </a:solidFill>
                <a:effectLst/>
                <a:latin typeface="Verdana" panose="020B0604030504040204" pitchFamily="34" charset="0"/>
              </a:rPr>
              <a:t>Frogs don't often drink with their mouths, they absorb water through their skin. </a:t>
            </a:r>
          </a:p>
          <a:p>
            <a:pPr algn="l"/>
            <a:r>
              <a:rPr lang="en-US" b="0" i="0" dirty="0">
                <a:solidFill>
                  <a:srgbClr val="003333"/>
                </a:solidFill>
                <a:effectLst/>
                <a:latin typeface="Verdana" panose="020B0604030504040204" pitchFamily="34" charset="0"/>
              </a:rPr>
              <a:t>They have a 'seat pouch', an area on their bellies which is designed for water </a:t>
            </a:r>
            <a:r>
              <a:rPr lang="en-US" b="0" i="0" dirty="0" err="1">
                <a:solidFill>
                  <a:srgbClr val="003333"/>
                </a:solidFill>
                <a:effectLst/>
                <a:latin typeface="Verdana" panose="020B0604030504040204" pitchFamily="34" charset="0"/>
              </a:rPr>
              <a:t>absorbtion</a:t>
            </a:r>
            <a:r>
              <a:rPr lang="en-US" b="0" i="0" dirty="0">
                <a:solidFill>
                  <a:srgbClr val="003333"/>
                </a:solidFill>
                <a:effectLst/>
                <a:latin typeface="Verdana" panose="020B0604030504040204" pitchFamily="34" charset="0"/>
              </a:rPr>
              <a:t>. </a:t>
            </a:r>
          </a:p>
          <a:p>
            <a:pPr algn="l"/>
            <a:r>
              <a:rPr lang="en-US" b="0" i="0" dirty="0">
                <a:solidFill>
                  <a:srgbClr val="003333"/>
                </a:solidFill>
                <a:effectLst/>
                <a:latin typeface="Verdana" panose="020B0604030504040204" pitchFamily="34" charset="0"/>
              </a:rPr>
              <a:t>They absorb through capillary action from water or a moist surface.</a:t>
            </a:r>
          </a:p>
          <a:p>
            <a:pPr algn="l"/>
            <a:r>
              <a:rPr lang="en-US" b="0" i="0" dirty="0">
                <a:solidFill>
                  <a:srgbClr val="003333"/>
                </a:solidFill>
                <a:effectLst/>
                <a:latin typeface="Verdana" panose="020B0604030504040204" pitchFamily="34" charset="0"/>
              </a:rPr>
              <a:t>In many species glands are modified to produce toxins and other substances that will repel predators.</a:t>
            </a:r>
          </a:p>
          <a:p>
            <a:pPr algn="l"/>
            <a:r>
              <a:rPr lang="en-US" b="0" i="0" dirty="0">
                <a:solidFill>
                  <a:srgbClr val="003333"/>
                </a:solidFill>
                <a:effectLst/>
                <a:latin typeface="Verdana" panose="020B0604030504040204" pitchFamily="34" charset="0"/>
              </a:rPr>
              <a:t>Some frog skin toxins are being researched as potential pain medications.</a:t>
            </a:r>
          </a:p>
          <a:p>
            <a:pPr algn="l"/>
            <a:r>
              <a:rPr lang="en-US" b="0" i="0" dirty="0">
                <a:solidFill>
                  <a:srgbClr val="003333"/>
                </a:solidFill>
                <a:effectLst/>
                <a:latin typeface="Verdana" panose="020B0604030504040204" pitchFamily="34" charset="0"/>
              </a:rPr>
              <a:t>Frogs have a huge variety of skin </a:t>
            </a:r>
            <a:r>
              <a:rPr lang="en-US" b="0" i="0" dirty="0" err="1">
                <a:solidFill>
                  <a:srgbClr val="003333"/>
                </a:solidFill>
                <a:effectLst/>
                <a:latin typeface="Verdana" panose="020B0604030504040204" pitchFamily="34" charset="0"/>
              </a:rPr>
              <a:t>colous</a:t>
            </a:r>
            <a:r>
              <a:rPr lang="en-US" b="0" i="0" dirty="0">
                <a:solidFill>
                  <a:srgbClr val="003333"/>
                </a:solidFill>
                <a:effectLst/>
                <a:latin typeface="Verdana" panose="020B0604030504040204" pitchFamily="34" charset="0"/>
              </a:rPr>
              <a:t> and patterns. </a:t>
            </a:r>
          </a:p>
          <a:p>
            <a:pPr algn="l"/>
            <a:r>
              <a:rPr lang="en-US" b="0" i="0" dirty="0" err="1">
                <a:solidFill>
                  <a:srgbClr val="003333"/>
                </a:solidFill>
                <a:effectLst/>
                <a:latin typeface="Verdana" panose="020B0604030504040204" pitchFamily="34" charset="0"/>
              </a:rPr>
              <a:t>Colours</a:t>
            </a:r>
            <a:r>
              <a:rPr lang="en-US" b="0" i="0" dirty="0">
                <a:solidFill>
                  <a:srgbClr val="003333"/>
                </a:solidFill>
                <a:effectLst/>
                <a:latin typeface="Verdana" panose="020B0604030504040204" pitchFamily="34" charset="0"/>
              </a:rPr>
              <a:t> can help warn </a:t>
            </a:r>
            <a:r>
              <a:rPr lang="en-US" b="0" i="0" dirty="0" err="1">
                <a:solidFill>
                  <a:srgbClr val="003333"/>
                </a:solidFill>
                <a:effectLst/>
                <a:latin typeface="Verdana" panose="020B0604030504040204" pitchFamily="34" charset="0"/>
              </a:rPr>
              <a:t>preditors</a:t>
            </a:r>
            <a:r>
              <a:rPr lang="en-US" b="0" i="0" dirty="0">
                <a:solidFill>
                  <a:srgbClr val="003333"/>
                </a:solidFill>
                <a:effectLst/>
                <a:latin typeface="Verdana" panose="020B0604030504040204" pitchFamily="34" charset="0"/>
              </a:rPr>
              <a:t> that the frog may be poisonous. </a:t>
            </a:r>
          </a:p>
          <a:p>
            <a:pPr algn="l"/>
            <a:r>
              <a:rPr lang="en-US" b="0" i="0" dirty="0">
                <a:solidFill>
                  <a:srgbClr val="003333"/>
                </a:solidFill>
                <a:effectLst/>
                <a:latin typeface="Verdana" panose="020B0604030504040204" pitchFamily="34" charset="0"/>
              </a:rPr>
              <a:t>And many frogs change the </a:t>
            </a:r>
            <a:r>
              <a:rPr lang="en-US" b="0" i="0" dirty="0" err="1">
                <a:solidFill>
                  <a:srgbClr val="003333"/>
                </a:solidFill>
                <a:effectLst/>
                <a:latin typeface="Verdana" panose="020B0604030504040204" pitchFamily="34" charset="0"/>
              </a:rPr>
              <a:t>colour</a:t>
            </a:r>
            <a:r>
              <a:rPr lang="en-US" b="0" i="0" dirty="0">
                <a:solidFill>
                  <a:srgbClr val="003333"/>
                </a:solidFill>
                <a:effectLst/>
                <a:latin typeface="Verdana" panose="020B0604030504040204" pitchFamily="34" charset="0"/>
              </a:rPr>
              <a:t> of </a:t>
            </a:r>
            <a:r>
              <a:rPr lang="en-US" b="0" i="0" dirty="0" err="1">
                <a:solidFill>
                  <a:srgbClr val="003333"/>
                </a:solidFill>
                <a:effectLst/>
                <a:latin typeface="Verdana" panose="020B0604030504040204" pitchFamily="34" charset="0"/>
              </a:rPr>
              <a:t>thier</a:t>
            </a:r>
            <a:r>
              <a:rPr lang="en-US" b="0" i="0" dirty="0">
                <a:solidFill>
                  <a:srgbClr val="003333"/>
                </a:solidFill>
                <a:effectLst/>
                <a:latin typeface="Verdana" panose="020B0604030504040204" pitchFamily="34" charset="0"/>
              </a:rPr>
              <a:t> skin to change their heat </a:t>
            </a:r>
            <a:r>
              <a:rPr lang="en-US" b="0" i="0" dirty="0" err="1">
                <a:solidFill>
                  <a:srgbClr val="003333"/>
                </a:solidFill>
                <a:effectLst/>
                <a:latin typeface="Verdana" panose="020B0604030504040204" pitchFamily="34" charset="0"/>
              </a:rPr>
              <a:t>absorbtion</a:t>
            </a:r>
            <a:r>
              <a:rPr lang="en-US" b="0" i="0" dirty="0">
                <a:solidFill>
                  <a:srgbClr val="003333"/>
                </a:solidFill>
                <a:effectLst/>
                <a:latin typeface="Verdana" panose="020B0604030504040204" pitchFamily="34" charset="0"/>
              </a:rPr>
              <a:t> rate so </a:t>
            </a:r>
            <a:r>
              <a:rPr lang="en-US" b="0" i="0" dirty="0" err="1">
                <a:solidFill>
                  <a:srgbClr val="003333"/>
                </a:solidFill>
                <a:effectLst/>
                <a:latin typeface="Verdana" panose="020B0604030504040204" pitchFamily="34" charset="0"/>
              </a:rPr>
              <a:t>controling</a:t>
            </a:r>
            <a:r>
              <a:rPr lang="en-US" b="0" i="0" dirty="0">
                <a:solidFill>
                  <a:srgbClr val="003333"/>
                </a:solidFill>
                <a:effectLst/>
                <a:latin typeface="Verdana" panose="020B0604030504040204" pitchFamily="34" charset="0"/>
              </a:rPr>
              <a:t> their temperature. </a:t>
            </a:r>
          </a:p>
          <a:p>
            <a:pPr algn="l"/>
            <a:r>
              <a:rPr lang="en-US" b="0" i="0" dirty="0">
                <a:solidFill>
                  <a:srgbClr val="003333"/>
                </a:solidFill>
                <a:effectLst/>
                <a:latin typeface="Verdana" panose="020B0604030504040204" pitchFamily="34" charset="0"/>
              </a:rPr>
              <a:t>Also water and other secretions help sustain temperature.</a:t>
            </a:r>
          </a:p>
          <a:p>
            <a:endParaRPr lang="en-IN" dirty="0"/>
          </a:p>
        </p:txBody>
      </p:sp>
      <p:pic>
        <p:nvPicPr>
          <p:cNvPr id="4" name="Picture 3">
            <a:extLst>
              <a:ext uri="{FF2B5EF4-FFF2-40B4-BE49-F238E27FC236}">
                <a16:creationId xmlns:a16="http://schemas.microsoft.com/office/drawing/2014/main" id="{1D6E384F-D467-4800-BAE0-31DC028AF90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37954" y="0"/>
            <a:ext cx="3854046" cy="2944149"/>
          </a:xfrm>
          <a:prstGeom prst="rect">
            <a:avLst/>
          </a:prstGeom>
          <a:noFill/>
          <a:ln>
            <a:noFill/>
          </a:ln>
        </p:spPr>
      </p:pic>
    </p:spTree>
    <p:extLst>
      <p:ext uri="{BB962C8B-B14F-4D97-AF65-F5344CB8AC3E}">
        <p14:creationId xmlns:p14="http://schemas.microsoft.com/office/powerpoint/2010/main" val="64970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D8AA3-9A37-42BF-B155-276D95C8B202}"/>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V. S. of Frog Skin</a:t>
            </a:r>
            <a:endParaRPr lang="en-IN" dirty="0"/>
          </a:p>
        </p:txBody>
      </p:sp>
      <p:sp>
        <p:nvSpPr>
          <p:cNvPr id="4" name="Content Placeholder 3">
            <a:extLst>
              <a:ext uri="{FF2B5EF4-FFF2-40B4-BE49-F238E27FC236}">
                <a16:creationId xmlns:a16="http://schemas.microsoft.com/office/drawing/2014/main" id="{14548282-5DB2-4E81-9B9C-9C56C6033B79}"/>
              </a:ext>
            </a:extLst>
          </p:cNvPr>
          <p:cNvSpPr>
            <a:spLocks noGrp="1"/>
          </p:cNvSpPr>
          <p:nvPr>
            <p:ph idx="1"/>
          </p:nvPr>
        </p:nvSpPr>
        <p:spPr/>
        <p:txBody>
          <a:bodyPr/>
          <a:lstStyle/>
          <a:p>
            <a:r>
              <a:rPr lang="en-US" dirty="0" err="1"/>
              <a:t>nn</a:t>
            </a:r>
            <a:endParaRPr lang="en-IN" dirty="0"/>
          </a:p>
        </p:txBody>
      </p:sp>
      <p:pic>
        <p:nvPicPr>
          <p:cNvPr id="6" name="Picture 5">
            <a:extLst>
              <a:ext uri="{FF2B5EF4-FFF2-40B4-BE49-F238E27FC236}">
                <a16:creationId xmlns:a16="http://schemas.microsoft.com/office/drawing/2014/main" id="{36BFEC9C-5DAA-446A-AC9F-BF388CC00DC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79055" y="1625600"/>
            <a:ext cx="9319490" cy="5107709"/>
          </a:xfrm>
          <a:prstGeom prst="rect">
            <a:avLst/>
          </a:prstGeom>
          <a:noFill/>
          <a:ln>
            <a:noFill/>
          </a:ln>
        </p:spPr>
      </p:pic>
    </p:spTree>
    <p:extLst>
      <p:ext uri="{BB962C8B-B14F-4D97-AF65-F5344CB8AC3E}">
        <p14:creationId xmlns:p14="http://schemas.microsoft.com/office/powerpoint/2010/main" val="3555747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9363-EAE1-4983-AFC1-434998160DA8}"/>
              </a:ext>
            </a:extLst>
          </p:cNvPr>
          <p:cNvSpPr>
            <a:spLocks noGrp="1"/>
          </p:cNvSpPr>
          <p:nvPr>
            <p:ph type="title"/>
          </p:nvPr>
        </p:nvSpPr>
        <p:spPr>
          <a:xfrm>
            <a:off x="838200" y="318943"/>
            <a:ext cx="10515600" cy="1325563"/>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Skin of Calottes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9358087-2CFD-4105-A0F8-E8CBBF2EB3F0}"/>
              </a:ext>
            </a:extLst>
          </p:cNvPr>
          <p:cNvSpPr>
            <a:spLocks noGrp="1"/>
          </p:cNvSpPr>
          <p:nvPr>
            <p:ph idx="1"/>
          </p:nvPr>
        </p:nvSpPr>
        <p:spPr>
          <a:xfrm>
            <a:off x="99120" y="1825625"/>
            <a:ext cx="8564590" cy="4963102"/>
          </a:xfrm>
        </p:spPr>
        <p:txBody>
          <a:bodyPr>
            <a:normAutofit fontScale="92500" lnSpcReduction="10000"/>
          </a:bodyPr>
          <a:lstStyle/>
          <a:p>
            <a:pPr algn="l"/>
            <a:r>
              <a:rPr lang="en-US" b="0" i="0" dirty="0">
                <a:solidFill>
                  <a:srgbClr val="202122"/>
                </a:solidFill>
                <a:effectLst/>
                <a:latin typeface="Times New Roman" panose="02020603050405020304" pitchFamily="18" charset="0"/>
                <a:cs typeface="Times New Roman" panose="02020603050405020304" pitchFamily="18" charset="0"/>
              </a:rPr>
              <a:t>It is an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Insectivore"/>
              </a:rPr>
              <a:t>insectivore</a:t>
            </a:r>
            <a:r>
              <a:rPr lang="en-US" b="0" i="0" dirty="0">
                <a:solidFill>
                  <a:srgbClr val="202122"/>
                </a:solidFill>
                <a:effectLst/>
                <a:latin typeface="Times New Roman" panose="02020603050405020304" pitchFamily="18" charset="0"/>
                <a:cs typeface="Times New Roman" panose="02020603050405020304" pitchFamily="18" charset="0"/>
              </a:rPr>
              <a:t> and the male gets a bright red throat in the breeding season.</a:t>
            </a:r>
          </a:p>
          <a:p>
            <a:pPr algn="l"/>
            <a:r>
              <a:rPr lang="en-US" b="0" i="0" dirty="0">
                <a:solidFill>
                  <a:srgbClr val="202122"/>
                </a:solidFill>
                <a:effectLst/>
                <a:latin typeface="Times New Roman" panose="02020603050405020304" pitchFamily="18" charset="0"/>
                <a:cs typeface="Times New Roman" panose="02020603050405020304" pitchFamily="18" charset="0"/>
              </a:rPr>
              <a:t>It measures over 10 cm (3.9 in) in length snout-to-vent. </a:t>
            </a:r>
          </a:p>
          <a:p>
            <a:pPr algn="l"/>
            <a:r>
              <a:rPr lang="en-US" b="0" i="0" dirty="0">
                <a:solidFill>
                  <a:srgbClr val="202122"/>
                </a:solidFill>
                <a:effectLst/>
                <a:latin typeface="Times New Roman" panose="02020603050405020304" pitchFamily="18" charset="0"/>
                <a:cs typeface="Times New Roman" panose="02020603050405020304" pitchFamily="18" charset="0"/>
              </a:rPr>
              <a:t>Total length including the tail is up to 37 cm (14.5 in). </a:t>
            </a:r>
          </a:p>
          <a:p>
            <a:pPr algn="l"/>
            <a:r>
              <a:rPr lang="en-US" b="0" i="0" dirty="0">
                <a:solidFill>
                  <a:srgbClr val="202122"/>
                </a:solidFill>
                <a:effectLst/>
                <a:latin typeface="Times New Roman" panose="02020603050405020304" pitchFamily="18" charset="0"/>
                <a:cs typeface="Times New Roman" panose="02020603050405020304" pitchFamily="18" charset="0"/>
              </a:rPr>
              <a:t>Two small groups of spines, perfectly separated from each other, above each tympanum. </a:t>
            </a:r>
          </a:p>
          <a:p>
            <a:pPr algn="l"/>
            <a:r>
              <a:rPr lang="en-US" b="0" i="0" dirty="0">
                <a:solidFill>
                  <a:srgbClr val="202122"/>
                </a:solidFill>
                <a:effectLst/>
                <a:latin typeface="Times New Roman" panose="02020603050405020304" pitchFamily="18" charset="0"/>
                <a:cs typeface="Times New Roman" panose="02020603050405020304" pitchFamily="18" charset="0"/>
              </a:rPr>
              <a:t>Dorsal crest moderately elevated on the neck and anterior part of the trunk, extending on to the root of the tail in large individuals, and gradually disappearing on the middle of the trunk in younger ones.</a:t>
            </a:r>
          </a:p>
          <a:p>
            <a:pPr algn="l"/>
            <a:r>
              <a:rPr lang="en-US" b="0" i="0" dirty="0">
                <a:solidFill>
                  <a:srgbClr val="202122"/>
                </a:solidFill>
                <a:effectLst/>
                <a:latin typeface="Times New Roman" panose="02020603050405020304" pitchFamily="18" charset="0"/>
                <a:cs typeface="Times New Roman" panose="02020603050405020304" pitchFamily="18" charset="0"/>
              </a:rPr>
              <a:t> No fold in front of the shoulder, but the scales behind the lower jaw are much smaller than the others; gular sac not developed.</a:t>
            </a:r>
          </a:p>
          <a:p>
            <a:endParaRPr lang="en-IN" dirty="0"/>
          </a:p>
        </p:txBody>
      </p:sp>
      <p:pic>
        <p:nvPicPr>
          <p:cNvPr id="4" name="Picture 3">
            <a:extLst>
              <a:ext uri="{FF2B5EF4-FFF2-40B4-BE49-F238E27FC236}">
                <a16:creationId xmlns:a16="http://schemas.microsoft.com/office/drawing/2014/main" id="{61706109-3ADD-4324-B1C8-B897E9CC3FD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525164" y="0"/>
            <a:ext cx="3567717" cy="2782484"/>
          </a:xfrm>
          <a:prstGeom prst="rect">
            <a:avLst/>
          </a:prstGeom>
          <a:noFill/>
          <a:ln>
            <a:noFill/>
          </a:ln>
        </p:spPr>
      </p:pic>
    </p:spTree>
    <p:extLst>
      <p:ext uri="{BB962C8B-B14F-4D97-AF65-F5344CB8AC3E}">
        <p14:creationId xmlns:p14="http://schemas.microsoft.com/office/powerpoint/2010/main" val="2299224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81028-8716-4643-9DDC-A5DDBD1D1297}"/>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V.S. Calottes Skin</a:t>
            </a: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E709DEC3-ADEC-400D-A39A-B60CC4BAF856}"/>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80655" y="1736870"/>
            <a:ext cx="9541163" cy="5051857"/>
          </a:xfrm>
          <a:prstGeom prst="rect">
            <a:avLst/>
          </a:prstGeom>
          <a:noFill/>
          <a:ln>
            <a:noFill/>
          </a:ln>
        </p:spPr>
      </p:pic>
    </p:spTree>
    <p:extLst>
      <p:ext uri="{BB962C8B-B14F-4D97-AF65-F5344CB8AC3E}">
        <p14:creationId xmlns:p14="http://schemas.microsoft.com/office/powerpoint/2010/main" val="2970873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60086-1369-4011-B93C-3E899C9F5B32}"/>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Pigeon Skin</a:t>
            </a:r>
            <a:endParaRPr lang="en-IN" dirty="0"/>
          </a:p>
        </p:txBody>
      </p:sp>
      <p:sp>
        <p:nvSpPr>
          <p:cNvPr id="3" name="Content Placeholder 2">
            <a:extLst>
              <a:ext uri="{FF2B5EF4-FFF2-40B4-BE49-F238E27FC236}">
                <a16:creationId xmlns:a16="http://schemas.microsoft.com/office/drawing/2014/main" id="{031EA599-0723-4E53-8CEC-C9F2E1A8FBE3}"/>
              </a:ext>
            </a:extLst>
          </p:cNvPr>
          <p:cNvSpPr>
            <a:spLocks noGrp="1"/>
          </p:cNvSpPr>
          <p:nvPr>
            <p:ph idx="1"/>
          </p:nvPr>
        </p:nvSpPr>
        <p:spPr>
          <a:xfrm>
            <a:off x="0" y="1825625"/>
            <a:ext cx="7102764" cy="4907684"/>
          </a:xfrm>
        </p:spPr>
        <p:txBody>
          <a:bodyPr>
            <a:normAutofit fontScale="85000" lnSpcReduction="10000"/>
          </a:bodyPr>
          <a:lstStyle/>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 skin of pigeon is dry, thin and loose in texture. </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Skin glands are rare. </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 uropygial gland is the only integumentary gland. </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All over the skin numerous free nerve endings remain scattered.</a:t>
            </a:r>
          </a:p>
          <a:p>
            <a:pPr algn="l" fontAlgn="base"/>
            <a:r>
              <a:rPr lang="en-US" b="0" dirty="0">
                <a:effectLst/>
                <a:latin typeface="Times New Roman" panose="02020603050405020304" pitchFamily="18" charset="0"/>
                <a:cs typeface="Times New Roman" panose="02020603050405020304" pitchFamily="18" charset="0"/>
              </a:rPr>
              <a:t>Near the base of the upper beak these nerve endings form </a:t>
            </a:r>
            <a:r>
              <a:rPr lang="en-US" b="0" dirty="0" err="1">
                <a:effectLst/>
                <a:latin typeface="Times New Roman" panose="02020603050405020304" pitchFamily="18" charset="0"/>
                <a:cs typeface="Times New Roman" panose="02020603050405020304" pitchFamily="18" charset="0"/>
              </a:rPr>
              <a:t>specialised</a:t>
            </a:r>
            <a:r>
              <a:rPr lang="en-US" b="0" dirty="0">
                <a:effectLst/>
                <a:latin typeface="Times New Roman" panose="02020603050405020304" pitchFamily="18" charset="0"/>
                <a:cs typeface="Times New Roman" panose="02020603050405020304" pitchFamily="18" charset="0"/>
              </a:rPr>
              <a:t> organ for touch in the cere.</a:t>
            </a:r>
          </a:p>
          <a:p>
            <a:pPr algn="l" fontAlgn="base"/>
            <a:r>
              <a:rPr lang="en-US" b="0" dirty="0">
                <a:effectLst/>
                <a:latin typeface="Times New Roman" panose="02020603050405020304" pitchFamily="18" charset="0"/>
                <a:cs typeface="Times New Roman" panose="02020603050405020304" pitchFamily="18" charset="0"/>
              </a:rPr>
              <a:t>It is represented by a patch of naked swollen skin. </a:t>
            </a:r>
          </a:p>
          <a:p>
            <a:pPr algn="l" fontAlgn="base"/>
            <a:r>
              <a:rPr lang="en-US" b="0" dirty="0">
                <a:effectLst/>
                <a:latin typeface="Times New Roman" panose="02020603050405020304" pitchFamily="18" charset="0"/>
                <a:cs typeface="Times New Roman" panose="02020603050405020304" pitchFamily="18" charset="0"/>
              </a:rPr>
              <a:t>In spite of its thin appearance, the skin has great ability to pro­duce keratin, which is used largely in the for­mation of various integumentary derivatives.</a:t>
            </a:r>
          </a:p>
          <a:p>
            <a:br>
              <a:rPr lang="en-US"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E8D8C27A-46B9-4135-A001-5B8A5582FF4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241309" y="1516697"/>
            <a:ext cx="4823864" cy="4625485"/>
          </a:xfrm>
          <a:prstGeom prst="rect">
            <a:avLst/>
          </a:prstGeom>
          <a:noFill/>
          <a:ln>
            <a:noFill/>
          </a:ln>
        </p:spPr>
      </p:pic>
    </p:spTree>
    <p:extLst>
      <p:ext uri="{BB962C8B-B14F-4D97-AF65-F5344CB8AC3E}">
        <p14:creationId xmlns:p14="http://schemas.microsoft.com/office/powerpoint/2010/main" val="22955200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898</Words>
  <Application>Microsoft Office PowerPoint</Application>
  <PresentationFormat>Widescreen</PresentationFormat>
  <Paragraphs>74</Paragraphs>
  <Slides>13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helvetica neue</vt:lpstr>
      <vt:lpstr>inherit</vt:lpstr>
      <vt:lpstr>Times New Roman</vt:lpstr>
      <vt:lpstr>Verdana</vt:lpstr>
      <vt:lpstr>Office Theme</vt:lpstr>
      <vt:lpstr>Thakur College of Science &amp; Commerce Department of Zoology Academic Year – 2020-21</vt:lpstr>
      <vt:lpstr>Skin of Shark</vt:lpstr>
      <vt:lpstr>V. S. of Skin of Shark</vt:lpstr>
      <vt:lpstr>PowerPoint Presentation</vt:lpstr>
      <vt:lpstr>Skin of Frog</vt:lpstr>
      <vt:lpstr>V. S. of Frog Skin</vt:lpstr>
      <vt:lpstr>Skin of Calottes</vt:lpstr>
      <vt:lpstr>V.S. Calottes Skin</vt:lpstr>
      <vt:lpstr>Pigeon Skin</vt:lpstr>
      <vt:lpstr>V.S. of Pigeon Skin</vt:lpstr>
      <vt:lpstr>Human Skin</vt:lpstr>
      <vt:lpstr>Structure of Skin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Geeta Mohite</dc:creator>
  <cp:lastModifiedBy>Geeta Mohite</cp:lastModifiedBy>
  <cp:revision>6</cp:revision>
  <dcterms:created xsi:type="dcterms:W3CDTF">2020-11-03T05:30:20Z</dcterms:created>
  <dcterms:modified xsi:type="dcterms:W3CDTF">2020-11-03T06:27:59Z</dcterms:modified>
</cp:coreProperties>
</file>