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7"/>
  </p:notesMasterIdLst>
  <p:sldIdLst>
    <p:sldId id="257" r:id="rId2"/>
    <p:sldId id="258" r:id="rId3"/>
    <p:sldId id="259" r:id="rId4"/>
    <p:sldId id="260" r:id="rId5"/>
    <p:sldId id="261" r:id="rId6"/>
    <p:sldId id="269" r:id="rId7"/>
    <p:sldId id="267" r:id="rId8"/>
    <p:sldId id="262" r:id="rId9"/>
    <p:sldId id="264" r:id="rId10"/>
    <p:sldId id="263" r:id="rId11"/>
    <p:sldId id="265" r:id="rId12"/>
    <p:sldId id="266"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7" r:id="rId31"/>
    <p:sldId id="289" r:id="rId32"/>
    <p:sldId id="286" r:id="rId33"/>
    <p:sldId id="288" r:id="rId34"/>
    <p:sldId id="290" r:id="rId35"/>
    <p:sldId id="291" r:id="rId36"/>
    <p:sldId id="292" r:id="rId37"/>
    <p:sldId id="293" r:id="rId38"/>
    <p:sldId id="294" r:id="rId39"/>
    <p:sldId id="295" r:id="rId40"/>
    <p:sldId id="301" r:id="rId41"/>
    <p:sldId id="296" r:id="rId42"/>
    <p:sldId id="302" r:id="rId43"/>
    <p:sldId id="303" r:id="rId44"/>
    <p:sldId id="297" r:id="rId45"/>
    <p:sldId id="298" r:id="rId46"/>
    <p:sldId id="307" r:id="rId47"/>
    <p:sldId id="300" r:id="rId48"/>
    <p:sldId id="299" r:id="rId49"/>
    <p:sldId id="306" r:id="rId50"/>
    <p:sldId id="304" r:id="rId51"/>
    <p:sldId id="305" r:id="rId52"/>
    <p:sldId id="308" r:id="rId53"/>
    <p:sldId id="309" r:id="rId54"/>
    <p:sldId id="310" r:id="rId55"/>
    <p:sldId id="311" r:id="rId56"/>
    <p:sldId id="312" r:id="rId57"/>
    <p:sldId id="313" r:id="rId58"/>
    <p:sldId id="314" r:id="rId59"/>
    <p:sldId id="315" r:id="rId60"/>
    <p:sldId id="318" r:id="rId61"/>
    <p:sldId id="319" r:id="rId62"/>
    <p:sldId id="322" r:id="rId63"/>
    <p:sldId id="316" r:id="rId64"/>
    <p:sldId id="320" r:id="rId65"/>
    <p:sldId id="324" r:id="rId66"/>
    <p:sldId id="317" r:id="rId67"/>
    <p:sldId id="325" r:id="rId68"/>
    <p:sldId id="323" r:id="rId69"/>
    <p:sldId id="326" r:id="rId70"/>
    <p:sldId id="327" r:id="rId71"/>
    <p:sldId id="328" r:id="rId72"/>
    <p:sldId id="332" r:id="rId73"/>
    <p:sldId id="329" r:id="rId74"/>
    <p:sldId id="330" r:id="rId75"/>
    <p:sldId id="331" r:id="rId76"/>
    <p:sldId id="337" r:id="rId77"/>
    <p:sldId id="333" r:id="rId78"/>
    <p:sldId id="335" r:id="rId79"/>
    <p:sldId id="343" r:id="rId80"/>
    <p:sldId id="334" r:id="rId81"/>
    <p:sldId id="338" r:id="rId82"/>
    <p:sldId id="339" r:id="rId83"/>
    <p:sldId id="340" r:id="rId84"/>
    <p:sldId id="341" r:id="rId85"/>
    <p:sldId id="336" r:id="rId86"/>
    <p:sldId id="344" r:id="rId87"/>
    <p:sldId id="342" r:id="rId88"/>
    <p:sldId id="345" r:id="rId89"/>
    <p:sldId id="346" r:id="rId90"/>
    <p:sldId id="347" r:id="rId91"/>
    <p:sldId id="348" r:id="rId92"/>
    <p:sldId id="349" r:id="rId93"/>
    <p:sldId id="350" r:id="rId94"/>
    <p:sldId id="351" r:id="rId95"/>
    <p:sldId id="352" r:id="rId96"/>
    <p:sldId id="353" r:id="rId97"/>
    <p:sldId id="355" r:id="rId98"/>
    <p:sldId id="354" r:id="rId99"/>
    <p:sldId id="356" r:id="rId100"/>
    <p:sldId id="366" r:id="rId101"/>
    <p:sldId id="357" r:id="rId102"/>
    <p:sldId id="358" r:id="rId103"/>
    <p:sldId id="359" r:id="rId104"/>
    <p:sldId id="360" r:id="rId105"/>
    <p:sldId id="361" r:id="rId106"/>
    <p:sldId id="362" r:id="rId107"/>
    <p:sldId id="363" r:id="rId108"/>
    <p:sldId id="368" r:id="rId109"/>
    <p:sldId id="369" r:id="rId110"/>
    <p:sldId id="371" r:id="rId111"/>
    <p:sldId id="373" r:id="rId112"/>
    <p:sldId id="364" r:id="rId113"/>
    <p:sldId id="365" r:id="rId114"/>
    <p:sldId id="370" r:id="rId115"/>
    <p:sldId id="375" r:id="rId116"/>
    <p:sldId id="372" r:id="rId117"/>
    <p:sldId id="374" r:id="rId118"/>
    <p:sldId id="376" r:id="rId119"/>
    <p:sldId id="377" r:id="rId120"/>
    <p:sldId id="382" r:id="rId121"/>
    <p:sldId id="378" r:id="rId122"/>
    <p:sldId id="381" r:id="rId123"/>
    <p:sldId id="379" r:id="rId124"/>
    <p:sldId id="380" r:id="rId125"/>
    <p:sldId id="383" r:id="rId1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4A5D7D2-0051-47D4-82C8-FC0388B1C7DD}">
          <p14:sldIdLst>
            <p14:sldId id="257"/>
            <p14:sldId id="258"/>
            <p14:sldId id="259"/>
            <p14:sldId id="260"/>
            <p14:sldId id="261"/>
            <p14:sldId id="269"/>
            <p14:sldId id="267"/>
            <p14:sldId id="262"/>
            <p14:sldId id="264"/>
            <p14:sldId id="263"/>
            <p14:sldId id="265"/>
            <p14:sldId id="266"/>
            <p14:sldId id="268"/>
            <p14:sldId id="270"/>
            <p14:sldId id="271"/>
            <p14:sldId id="272"/>
            <p14:sldId id="273"/>
            <p14:sldId id="274"/>
            <p14:sldId id="275"/>
            <p14:sldId id="276"/>
            <p14:sldId id="277"/>
            <p14:sldId id="278"/>
            <p14:sldId id="279"/>
            <p14:sldId id="280"/>
            <p14:sldId id="281"/>
            <p14:sldId id="282"/>
            <p14:sldId id="283"/>
            <p14:sldId id="284"/>
            <p14:sldId id="285"/>
            <p14:sldId id="287"/>
            <p14:sldId id="289"/>
            <p14:sldId id="286"/>
            <p14:sldId id="288"/>
            <p14:sldId id="290"/>
            <p14:sldId id="291"/>
            <p14:sldId id="292"/>
            <p14:sldId id="293"/>
            <p14:sldId id="294"/>
            <p14:sldId id="295"/>
            <p14:sldId id="301"/>
            <p14:sldId id="296"/>
            <p14:sldId id="302"/>
            <p14:sldId id="303"/>
            <p14:sldId id="297"/>
            <p14:sldId id="298"/>
            <p14:sldId id="307"/>
            <p14:sldId id="300"/>
            <p14:sldId id="299"/>
            <p14:sldId id="306"/>
            <p14:sldId id="304"/>
            <p14:sldId id="305"/>
            <p14:sldId id="308"/>
            <p14:sldId id="309"/>
            <p14:sldId id="310"/>
            <p14:sldId id="311"/>
            <p14:sldId id="312"/>
            <p14:sldId id="313"/>
            <p14:sldId id="314"/>
            <p14:sldId id="315"/>
            <p14:sldId id="318"/>
            <p14:sldId id="319"/>
            <p14:sldId id="322"/>
            <p14:sldId id="316"/>
            <p14:sldId id="320"/>
            <p14:sldId id="324"/>
            <p14:sldId id="317"/>
            <p14:sldId id="325"/>
            <p14:sldId id="323"/>
            <p14:sldId id="326"/>
            <p14:sldId id="327"/>
            <p14:sldId id="328"/>
            <p14:sldId id="332"/>
            <p14:sldId id="329"/>
            <p14:sldId id="330"/>
            <p14:sldId id="331"/>
            <p14:sldId id="337"/>
          </p14:sldIdLst>
        </p14:section>
        <p14:section name="Untitled Section" id="{6F1900F1-4848-43C9-AB0F-F5B212F576C2}">
          <p14:sldIdLst>
            <p14:sldId id="333"/>
            <p14:sldId id="335"/>
            <p14:sldId id="343"/>
            <p14:sldId id="334"/>
            <p14:sldId id="338"/>
            <p14:sldId id="339"/>
            <p14:sldId id="340"/>
            <p14:sldId id="341"/>
            <p14:sldId id="336"/>
            <p14:sldId id="344"/>
            <p14:sldId id="342"/>
            <p14:sldId id="345"/>
            <p14:sldId id="346"/>
            <p14:sldId id="347"/>
            <p14:sldId id="348"/>
            <p14:sldId id="349"/>
            <p14:sldId id="350"/>
            <p14:sldId id="351"/>
            <p14:sldId id="352"/>
            <p14:sldId id="353"/>
            <p14:sldId id="355"/>
            <p14:sldId id="354"/>
            <p14:sldId id="356"/>
            <p14:sldId id="366"/>
            <p14:sldId id="357"/>
            <p14:sldId id="358"/>
            <p14:sldId id="359"/>
            <p14:sldId id="360"/>
            <p14:sldId id="361"/>
            <p14:sldId id="362"/>
            <p14:sldId id="363"/>
            <p14:sldId id="368"/>
            <p14:sldId id="369"/>
            <p14:sldId id="371"/>
            <p14:sldId id="373"/>
          </p14:sldIdLst>
        </p14:section>
        <p14:section name="Untitled Section" id="{EC8E0546-D609-4EB7-9AC9-84870ADC65B4}">
          <p14:sldIdLst>
            <p14:sldId id="364"/>
            <p14:sldId id="365"/>
            <p14:sldId id="370"/>
            <p14:sldId id="375"/>
            <p14:sldId id="372"/>
            <p14:sldId id="374"/>
            <p14:sldId id="376"/>
            <p14:sldId id="377"/>
            <p14:sldId id="382"/>
            <p14:sldId id="378"/>
            <p14:sldId id="381"/>
            <p14:sldId id="379"/>
            <p14:sldId id="380"/>
            <p14:sldId id="3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54"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A5BCBB-D52E-47D9-986B-E806A3950E82}" type="datetimeFigureOut">
              <a:rPr lang="en-IN" smtClean="0"/>
              <a:t>20-10-2020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543371-24C1-4601-82F2-90FC65FF862D}" type="slidenum">
              <a:rPr lang="en-IN" smtClean="0"/>
              <a:t>‹#›</a:t>
            </a:fld>
            <a:endParaRPr lang="en-IN"/>
          </a:p>
        </p:txBody>
      </p:sp>
    </p:spTree>
    <p:extLst>
      <p:ext uri="{BB962C8B-B14F-4D97-AF65-F5344CB8AC3E}">
        <p14:creationId xmlns:p14="http://schemas.microsoft.com/office/powerpoint/2010/main" val="4035046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8CEC26CC-72DB-41B3-BC6E-20CDDDF2135B}" type="slidenum">
              <a:rPr lang="en-IN" smtClean="0"/>
              <a:t>1</a:t>
            </a:fld>
            <a:endParaRPr lang="en-IN"/>
          </a:p>
        </p:txBody>
      </p:sp>
    </p:spTree>
    <p:extLst>
      <p:ext uri="{BB962C8B-B14F-4D97-AF65-F5344CB8AC3E}">
        <p14:creationId xmlns:p14="http://schemas.microsoft.com/office/powerpoint/2010/main" val="123565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77543371-24C1-4601-82F2-90FC65FF862D}" type="slidenum">
              <a:rPr lang="en-IN" smtClean="0"/>
              <a:t>27</a:t>
            </a:fld>
            <a:endParaRPr lang="en-IN"/>
          </a:p>
        </p:txBody>
      </p:sp>
    </p:spTree>
    <p:extLst>
      <p:ext uri="{BB962C8B-B14F-4D97-AF65-F5344CB8AC3E}">
        <p14:creationId xmlns:p14="http://schemas.microsoft.com/office/powerpoint/2010/main" val="1473923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77543371-24C1-4601-82F2-90FC65FF862D}" type="slidenum">
              <a:rPr lang="en-IN" smtClean="0"/>
              <a:t>112</a:t>
            </a:fld>
            <a:endParaRPr lang="en-IN"/>
          </a:p>
        </p:txBody>
      </p:sp>
    </p:spTree>
    <p:extLst>
      <p:ext uri="{BB962C8B-B14F-4D97-AF65-F5344CB8AC3E}">
        <p14:creationId xmlns:p14="http://schemas.microsoft.com/office/powerpoint/2010/main" val="773999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91F3C-0951-4926-BB02-531E48BB111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E675877-2687-4E1A-B3B8-35457A97AC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F7FDD5B-1AB5-4C9D-A689-70F8A1DF0B9E}"/>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5" name="Footer Placeholder 4">
            <a:extLst>
              <a:ext uri="{FF2B5EF4-FFF2-40B4-BE49-F238E27FC236}">
                <a16:creationId xmlns:a16="http://schemas.microsoft.com/office/drawing/2014/main" id="{56A4FD1A-0007-4C7A-AAB1-7A604EBECB8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A4DF2B9-EC17-467E-8D2C-57C045310551}"/>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3000515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D2335-3DCB-445C-8AFD-93D077268F1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E458EAF-A1F6-40E3-8995-FEABBA694B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1A667E5-12B7-4339-BE24-F88768F79C1A}"/>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5" name="Footer Placeholder 4">
            <a:extLst>
              <a:ext uri="{FF2B5EF4-FFF2-40B4-BE49-F238E27FC236}">
                <a16:creationId xmlns:a16="http://schemas.microsoft.com/office/drawing/2014/main" id="{2A2AFC79-BD76-42DD-B8CC-62AF49CA530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0DFF3F5-C044-4A65-B5E6-4C3D7F5671D2}"/>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590825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BF19A4-492C-44AF-B7AE-6EC97A5686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7694928-8B56-4753-AD05-8A4F9AF3155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7695A1D-9131-47A7-AE35-A956D2A8B2C3}"/>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5" name="Footer Placeholder 4">
            <a:extLst>
              <a:ext uri="{FF2B5EF4-FFF2-40B4-BE49-F238E27FC236}">
                <a16:creationId xmlns:a16="http://schemas.microsoft.com/office/drawing/2014/main" id="{4B3F2C10-EE29-4B28-B90D-9C14F66B2A2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10C57E7-06F8-47EB-9944-637C0BB21B1F}"/>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1514164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5BB7E-8D66-4D7B-9DE9-38D62121C694}"/>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7B466FA-2DC1-4938-97F5-1328F7F1785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0DC0BB3-5E95-4F8A-9324-7A56349F0935}"/>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5" name="Footer Placeholder 4">
            <a:extLst>
              <a:ext uri="{FF2B5EF4-FFF2-40B4-BE49-F238E27FC236}">
                <a16:creationId xmlns:a16="http://schemas.microsoft.com/office/drawing/2014/main" id="{57827648-0BA0-4533-AF52-4E3D43CC5D5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A274BDF-5479-4C50-87B3-782121508EA2}"/>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31783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E1ADF-9268-4F63-9739-D2F731BDF8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151A05C-1CFA-4A5D-86FE-CF9F190655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DF93945-E84E-4766-A2FD-FA60D7C79D3F}"/>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5" name="Footer Placeholder 4">
            <a:extLst>
              <a:ext uri="{FF2B5EF4-FFF2-40B4-BE49-F238E27FC236}">
                <a16:creationId xmlns:a16="http://schemas.microsoft.com/office/drawing/2014/main" id="{C29CDE16-140C-4D81-AC57-133C5A87A74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508864F-0D05-43C7-AABE-0197F6D6A911}"/>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2311519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7CD49-EDF9-4BA8-BEEC-48FECBDE166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B8D4976-3F11-4B3B-AFA3-E9F2A9170D2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47BEEE1-E0F8-4938-9DAC-1188469B8B1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42E2511-921C-4AFE-AEE2-BBAD5C7C8B07}"/>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6" name="Footer Placeholder 5">
            <a:extLst>
              <a:ext uri="{FF2B5EF4-FFF2-40B4-BE49-F238E27FC236}">
                <a16:creationId xmlns:a16="http://schemas.microsoft.com/office/drawing/2014/main" id="{B1F8FE79-737C-46DE-A47D-9580BD6893A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55BDB18-9013-46D8-988D-61664F7AE5E6}"/>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1334302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93A60-EFC6-485D-AC55-38B9E02DB58E}"/>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96CB982-4AA7-4776-ACCA-3A9706425C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BE5325-31BA-4937-B051-5CF2C934A6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80462284-62F3-4A29-98EA-65F7CB3759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ED41837-DB55-43F1-B4D6-1F756A8D85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699F09C-33AC-4820-B078-818A69BAF871}"/>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8" name="Footer Placeholder 7">
            <a:extLst>
              <a:ext uri="{FF2B5EF4-FFF2-40B4-BE49-F238E27FC236}">
                <a16:creationId xmlns:a16="http://schemas.microsoft.com/office/drawing/2014/main" id="{C5C285CC-C006-40D3-8753-66375256E3D7}"/>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827EDA0-514C-4C1C-A829-675696C88177}"/>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26908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1ABBC-5A0C-44AA-933A-8535E1055E5F}"/>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BFC49F2-E4DA-4CA9-8E66-71588EB09F7D}"/>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4" name="Footer Placeholder 3">
            <a:extLst>
              <a:ext uri="{FF2B5EF4-FFF2-40B4-BE49-F238E27FC236}">
                <a16:creationId xmlns:a16="http://schemas.microsoft.com/office/drawing/2014/main" id="{9AD98761-2419-4A51-82F4-36E8B31AFC2A}"/>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4E556FA-663E-4900-AA6A-697062052D69}"/>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962216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ADA4DA-5FE3-4662-84DD-3CABB84FA6F3}"/>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3" name="Footer Placeholder 2">
            <a:extLst>
              <a:ext uri="{FF2B5EF4-FFF2-40B4-BE49-F238E27FC236}">
                <a16:creationId xmlns:a16="http://schemas.microsoft.com/office/drawing/2014/main" id="{C5F9E9BA-C29C-4F77-9B1E-6510178DF3C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AA16FD2C-8F55-4CDB-8A6B-E94FDC4FECE2}"/>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3829933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21CD9-A628-4656-AB50-E24AC2BD0A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2FB2EFBF-D74F-4B50-8B20-FA2C43F1A9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A208E02B-66D3-4042-A40E-549B141909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B2EAA4-FA30-4004-84A1-877E50D53DAE}"/>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6" name="Footer Placeholder 5">
            <a:extLst>
              <a:ext uri="{FF2B5EF4-FFF2-40B4-BE49-F238E27FC236}">
                <a16:creationId xmlns:a16="http://schemas.microsoft.com/office/drawing/2014/main" id="{FDE5BBB2-E3A6-4D5E-AC30-A51CB0DDD52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1802049-2CF7-4C64-A032-2C64774B234B}"/>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807794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8AB3B-6936-468D-8177-FB360BFFAC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82867163-7B59-4056-AF1C-71419DFF17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0918C02C-712C-4316-891C-0FECF4A071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BD337D-7E11-4EF7-A5E0-E0F2705B9F83}"/>
              </a:ext>
            </a:extLst>
          </p:cNvPr>
          <p:cNvSpPr>
            <a:spLocks noGrp="1"/>
          </p:cNvSpPr>
          <p:nvPr>
            <p:ph type="dt" sz="half" idx="10"/>
          </p:nvPr>
        </p:nvSpPr>
        <p:spPr/>
        <p:txBody>
          <a:bodyPr/>
          <a:lstStyle/>
          <a:p>
            <a:fld id="{AB05DCD0-516C-44C3-AF3F-B8536A781876}" type="datetimeFigureOut">
              <a:rPr lang="en-IN" smtClean="0"/>
              <a:t>20-10-2020</a:t>
            </a:fld>
            <a:endParaRPr lang="en-IN"/>
          </a:p>
        </p:txBody>
      </p:sp>
      <p:sp>
        <p:nvSpPr>
          <p:cNvPr id="6" name="Footer Placeholder 5">
            <a:extLst>
              <a:ext uri="{FF2B5EF4-FFF2-40B4-BE49-F238E27FC236}">
                <a16:creationId xmlns:a16="http://schemas.microsoft.com/office/drawing/2014/main" id="{DFC2E55F-A5AB-4A2B-B95A-C2C277F079F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FE30557-9F44-449A-9DDF-E10D1E32C65C}"/>
              </a:ext>
            </a:extLst>
          </p:cNvPr>
          <p:cNvSpPr>
            <a:spLocks noGrp="1"/>
          </p:cNvSpPr>
          <p:nvPr>
            <p:ph type="sldNum" sz="quarter" idx="12"/>
          </p:nvPr>
        </p:nvSpPr>
        <p:spPr/>
        <p:txBody>
          <a:bodyPr/>
          <a:lstStyle/>
          <a:p>
            <a:fld id="{BE485F59-E029-48DB-8C4B-BF7CAACBE499}" type="slidenum">
              <a:rPr lang="en-IN" smtClean="0"/>
              <a:t>‹#›</a:t>
            </a:fld>
            <a:endParaRPr lang="en-IN"/>
          </a:p>
        </p:txBody>
      </p:sp>
    </p:spTree>
    <p:extLst>
      <p:ext uri="{BB962C8B-B14F-4D97-AF65-F5344CB8AC3E}">
        <p14:creationId xmlns:p14="http://schemas.microsoft.com/office/powerpoint/2010/main" val="3064613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EF1C84-6C83-4E69-BBD3-DE871FD833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509AA4E-2C29-4DC5-8E1F-4F7BF5BB7D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5D9F3D6-1005-4B4B-9DA3-E8078425A7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05DCD0-516C-44C3-AF3F-B8536A781876}" type="datetimeFigureOut">
              <a:rPr lang="en-IN" smtClean="0"/>
              <a:t>20-10-2020</a:t>
            </a:fld>
            <a:endParaRPr lang="en-IN"/>
          </a:p>
        </p:txBody>
      </p:sp>
      <p:sp>
        <p:nvSpPr>
          <p:cNvPr id="5" name="Footer Placeholder 4">
            <a:extLst>
              <a:ext uri="{FF2B5EF4-FFF2-40B4-BE49-F238E27FC236}">
                <a16:creationId xmlns:a16="http://schemas.microsoft.com/office/drawing/2014/main" id="{22F9B209-7237-44EE-BFAD-7E1C0EE4E8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2719CE8D-0EB5-4D11-A4D5-A99B202728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485F59-E029-48DB-8C4B-BF7CAACBE499}" type="slidenum">
              <a:rPr lang="en-IN" smtClean="0"/>
              <a:t>‹#›</a:t>
            </a:fld>
            <a:endParaRPr lang="en-IN"/>
          </a:p>
        </p:txBody>
      </p:sp>
    </p:spTree>
    <p:extLst>
      <p:ext uri="{BB962C8B-B14F-4D97-AF65-F5344CB8AC3E}">
        <p14:creationId xmlns:p14="http://schemas.microsoft.com/office/powerpoint/2010/main" val="50330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8" Type="http://schemas.openxmlformats.org/officeDocument/2006/relationships/hyperlink" Target="https://en.wikipedia.org/wiki/Lower_extremity_of_radius" TargetMode="External"/><Relationship Id="rId13" Type="http://schemas.openxmlformats.org/officeDocument/2006/relationships/hyperlink" Target="https://en.wikipedia.org/wiki/Lister%27s_tubercle" TargetMode="External"/><Relationship Id="rId3" Type="http://schemas.openxmlformats.org/officeDocument/2006/relationships/hyperlink" Target="https://en.wikipedia.org/wiki/Compact_bone" TargetMode="External"/><Relationship Id="rId7" Type="http://schemas.openxmlformats.org/officeDocument/2006/relationships/hyperlink" Target="https://en.wikipedia.org/wiki/Body_of_radius" TargetMode="External"/><Relationship Id="rId12" Type="http://schemas.openxmlformats.org/officeDocument/2006/relationships/hyperlink" Target="https://en.wikipedia.org/wiki/Radial_styloid_process" TargetMode="External"/><Relationship Id="rId17" Type="http://schemas.openxmlformats.org/officeDocument/2006/relationships/hyperlink" Target="https://www.getbodysmart.com/upper-limb-bones/radius-ulna#slideshow-01" TargetMode="External"/><Relationship Id="rId2" Type="http://schemas.openxmlformats.org/officeDocument/2006/relationships/hyperlink" Target="https://en.wikipedia.org/wiki/Medullary_cavity" TargetMode="External"/><Relationship Id="rId16" Type="http://schemas.openxmlformats.org/officeDocument/2006/relationships/hyperlink" Target="https://en.wikipedia.org/wiki/Interosseous_membrane_of_forearm" TargetMode="External"/><Relationship Id="rId1" Type="http://schemas.openxmlformats.org/officeDocument/2006/relationships/slideLayout" Target="../slideLayouts/slideLayout2.xml"/><Relationship Id="rId6" Type="http://schemas.openxmlformats.org/officeDocument/2006/relationships/hyperlink" Target="https://en.wikipedia.org/wiki/Upper_extremity_of_radius" TargetMode="External"/><Relationship Id="rId11" Type="http://schemas.openxmlformats.org/officeDocument/2006/relationships/hyperlink" Target="https://en.wikipedia.org/wiki/Lunate_bone" TargetMode="External"/><Relationship Id="rId5" Type="http://schemas.openxmlformats.org/officeDocument/2006/relationships/hyperlink" Target="https://en.wikipedia.org/wiki/Radial_aplasia" TargetMode="External"/><Relationship Id="rId15" Type="http://schemas.openxmlformats.org/officeDocument/2006/relationships/hyperlink" Target="https://en.wikipedia.org/wiki/Distal_radioulnar_articulation" TargetMode="External"/><Relationship Id="rId10" Type="http://schemas.openxmlformats.org/officeDocument/2006/relationships/hyperlink" Target="https://en.wikipedia.org/wiki/Scaphoid" TargetMode="External"/><Relationship Id="rId4" Type="http://schemas.openxmlformats.org/officeDocument/2006/relationships/hyperlink" Target="https://en.wikipedia.org/wiki/Trabeculae" TargetMode="External"/><Relationship Id="rId9" Type="http://schemas.openxmlformats.org/officeDocument/2006/relationships/hyperlink" Target="https://en.wikipedia.org/wiki/Ulna" TargetMode="External"/><Relationship Id="rId14" Type="http://schemas.openxmlformats.org/officeDocument/2006/relationships/hyperlink" Target="https://en.wikipedia.org/wiki/Proximal_radioulnar_articulation" TargetMode="External"/></Relationships>
</file>

<file path=ppt/slides/_rels/slide104.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8" Type="http://schemas.openxmlformats.org/officeDocument/2006/relationships/hyperlink" Target="https://en.wikipedia.org/wiki/Process_(anatomy)" TargetMode="External"/><Relationship Id="rId13" Type="http://schemas.openxmlformats.org/officeDocument/2006/relationships/hyperlink" Target="https://en.wikipedia.org/wiki/Hinge_joint" TargetMode="External"/><Relationship Id="rId3" Type="http://schemas.openxmlformats.org/officeDocument/2006/relationships/hyperlink" Target="https://en.wikipedia.org/wiki/Forearm" TargetMode="External"/><Relationship Id="rId7" Type="http://schemas.openxmlformats.org/officeDocument/2006/relationships/hyperlink" Target="https://en.wikipedia.org/wiki/Radius_(bone)" TargetMode="External"/><Relationship Id="rId12" Type="http://schemas.openxmlformats.org/officeDocument/2006/relationships/hyperlink" Target="https://en.wikipedia.org/wiki/Hyperextension" TargetMode="External"/><Relationship Id="rId17" Type="http://schemas.openxmlformats.org/officeDocument/2006/relationships/hyperlink" Target="https://en.wikipedia.org/wiki/Ulnar_tuberosity" TargetMode="External"/><Relationship Id="rId2" Type="http://schemas.openxmlformats.org/officeDocument/2006/relationships/hyperlink" Target="https://en.wikipedia.org/wiki/Long_bone" TargetMode="External"/><Relationship Id="rId16" Type="http://schemas.openxmlformats.org/officeDocument/2006/relationships/hyperlink" Target="https://en.wikipedia.org/wiki/Head_of_the_radius" TargetMode="External"/><Relationship Id="rId1" Type="http://schemas.openxmlformats.org/officeDocument/2006/relationships/slideLayout" Target="../slideLayouts/slideLayout2.xml"/><Relationship Id="rId6" Type="http://schemas.openxmlformats.org/officeDocument/2006/relationships/hyperlink" Target="https://en.wikipedia.org/wiki/Anatomical_terms_of_location" TargetMode="External"/><Relationship Id="rId11" Type="http://schemas.openxmlformats.org/officeDocument/2006/relationships/hyperlink" Target="https://en.wikipedia.org/wiki/Humerus" TargetMode="External"/><Relationship Id="rId5" Type="http://schemas.openxmlformats.org/officeDocument/2006/relationships/hyperlink" Target="https://en.wikipedia.org/wiki/Standard_anatomical_position" TargetMode="External"/><Relationship Id="rId15" Type="http://schemas.openxmlformats.org/officeDocument/2006/relationships/hyperlink" Target="https://en.wikipedia.org/wiki/Radial_notch" TargetMode="External"/><Relationship Id="rId10" Type="http://schemas.openxmlformats.org/officeDocument/2006/relationships/hyperlink" Target="https://en.wikipedia.org/wiki/Olecranon_fossa" TargetMode="External"/><Relationship Id="rId4" Type="http://schemas.openxmlformats.org/officeDocument/2006/relationships/hyperlink" Target="https://en.wikipedia.org/wiki/Elbow" TargetMode="External"/><Relationship Id="rId9" Type="http://schemas.openxmlformats.org/officeDocument/2006/relationships/hyperlink" Target="https://en.wikipedia.org/wiki/Olecranon_process" TargetMode="External"/><Relationship Id="rId14" Type="http://schemas.openxmlformats.org/officeDocument/2006/relationships/hyperlink" Target="https://en.wikipedia.org/wiki/Trochlea_of_the_humerus" TargetMode="External"/></Relationships>
</file>

<file path=ppt/slides/_rels/slide106.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8" Type="http://schemas.openxmlformats.org/officeDocument/2006/relationships/hyperlink" Target="https://en.wikipedia.org/wiki/Pubic_symphysis" TargetMode="External"/><Relationship Id="rId13" Type="http://schemas.openxmlformats.org/officeDocument/2006/relationships/hyperlink" Target="https://en.wikipedia.org/wiki/Pelvis" TargetMode="External"/><Relationship Id="rId18" Type="http://schemas.openxmlformats.org/officeDocument/2006/relationships/hyperlink" Target="https://en.wikipedia.org/wiki/Femur" TargetMode="External"/><Relationship Id="rId3" Type="http://schemas.openxmlformats.org/officeDocument/2006/relationships/hyperlink" Target="https://en.wikipedia.org/wiki/Vertebrate" TargetMode="External"/><Relationship Id="rId21" Type="http://schemas.openxmlformats.org/officeDocument/2006/relationships/hyperlink" Target="https://en.wikipedia.org/wiki/Hip_joint" TargetMode="External"/><Relationship Id="rId7" Type="http://schemas.openxmlformats.org/officeDocument/2006/relationships/hyperlink" Target="https://en.wikipedia.org/wiki/Pubis_(bone)" TargetMode="External"/><Relationship Id="rId12" Type="http://schemas.openxmlformats.org/officeDocument/2006/relationships/hyperlink" Target="https://en.wikipedia.org/wiki/Human_skeleton" TargetMode="External"/><Relationship Id="rId17" Type="http://schemas.openxmlformats.org/officeDocument/2006/relationships/hyperlink" Target="https://en.wikipedia.org/wiki/Sacroiliac_joint" TargetMode="External"/><Relationship Id="rId2" Type="http://schemas.openxmlformats.org/officeDocument/2006/relationships/hyperlink" Target="https://en.wikipedia.org/wiki/Flat_bone" TargetMode="External"/><Relationship Id="rId16" Type="http://schemas.openxmlformats.org/officeDocument/2006/relationships/hyperlink" Target="https://en.wikipedia.org/wiki/Axial_skeleton" TargetMode="External"/><Relationship Id="rId20" Type="http://schemas.openxmlformats.org/officeDocument/2006/relationships/hyperlink" Target="https://en.wikipedia.org/wiki/Ball_and_socket_joint" TargetMode="External"/><Relationship Id="rId1" Type="http://schemas.openxmlformats.org/officeDocument/2006/relationships/slideLayout" Target="../slideLayouts/slideLayout2.xml"/><Relationship Id="rId6" Type="http://schemas.openxmlformats.org/officeDocument/2006/relationships/hyperlink" Target="https://en.wikipedia.org/wiki/Ischium" TargetMode="External"/><Relationship Id="rId11" Type="http://schemas.openxmlformats.org/officeDocument/2006/relationships/hyperlink" Target="https://en.wikipedia.org/wiki/Vertebral_column" TargetMode="External"/><Relationship Id="rId5" Type="http://schemas.openxmlformats.org/officeDocument/2006/relationships/hyperlink" Target="https://en.wikipedia.org/wiki/Ilium_(bone)" TargetMode="External"/><Relationship Id="rId15" Type="http://schemas.openxmlformats.org/officeDocument/2006/relationships/hyperlink" Target="https://en.wikipedia.org/wiki/Pelvic_cavity" TargetMode="External"/><Relationship Id="rId10" Type="http://schemas.openxmlformats.org/officeDocument/2006/relationships/hyperlink" Target="https://en.wikipedia.org/wiki/Coccyx" TargetMode="External"/><Relationship Id="rId19" Type="http://schemas.openxmlformats.org/officeDocument/2006/relationships/hyperlink" Target="https://en.wikipedia.org/wiki/Lower_limb" TargetMode="External"/><Relationship Id="rId4" Type="http://schemas.openxmlformats.org/officeDocument/2006/relationships/hyperlink" Target="https://en.wikipedia.org/wiki/Puberty" TargetMode="External"/><Relationship Id="rId9" Type="http://schemas.openxmlformats.org/officeDocument/2006/relationships/hyperlink" Target="https://en.wikipedia.org/wiki/Sacrum" TargetMode="External"/><Relationship Id="rId14" Type="http://schemas.openxmlformats.org/officeDocument/2006/relationships/hyperlink" Target="https://en.wikipedia.org/wiki/Pelvic_girdle" TargetMode="Externa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8" Type="http://schemas.openxmlformats.org/officeDocument/2006/relationships/hyperlink" Target="https://en.wikipedia.org/wiki/Ethnic_group" TargetMode="External"/><Relationship Id="rId3" Type="http://schemas.openxmlformats.org/officeDocument/2006/relationships/hyperlink" Target="https://en.wikipedia.org/wiki/Anatomical_terms_of_location" TargetMode="External"/><Relationship Id="rId7" Type="http://schemas.openxmlformats.org/officeDocument/2006/relationships/hyperlink" Target="https://en.wikipedia.org/wiki/Pelvic_bone" TargetMode="External"/><Relationship Id="rId2" Type="http://schemas.openxmlformats.org/officeDocument/2006/relationships/hyperlink" Target="https://en.wikipedia.org/wiki/Leg" TargetMode="External"/><Relationship Id="rId1" Type="http://schemas.openxmlformats.org/officeDocument/2006/relationships/slideLayout" Target="../slideLayouts/slideLayout2.xml"/><Relationship Id="rId6" Type="http://schemas.openxmlformats.org/officeDocument/2006/relationships/hyperlink" Target="https://en.wikipedia.org/wiki/Femoral-tibial_angle" TargetMode="External"/><Relationship Id="rId5" Type="http://schemas.openxmlformats.org/officeDocument/2006/relationships/hyperlink" Target="https://en.wikipedia.org/wiki/Tibia" TargetMode="External"/><Relationship Id="rId10" Type="http://schemas.openxmlformats.org/officeDocument/2006/relationships/hyperlink" Target="https://en.wikipedia.org/wiki/Human_skeleton" TargetMode="External"/><Relationship Id="rId4" Type="http://schemas.openxmlformats.org/officeDocument/2006/relationships/hyperlink" Target="https://en.wikipedia.org/wiki/Knee" TargetMode="External"/><Relationship Id="rId9" Type="http://schemas.openxmlformats.org/officeDocument/2006/relationships/hyperlink" Target="https://en.wikipedia.org/wiki/Anthropology" TargetMode="External"/></Relationships>
</file>

<file path=ppt/slides/_rels/slide11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8" Type="http://schemas.openxmlformats.org/officeDocument/2006/relationships/hyperlink" Target="https://en.wikipedia.org/wiki/Median_plane" TargetMode="External"/><Relationship Id="rId13" Type="http://schemas.openxmlformats.org/officeDocument/2006/relationships/hyperlink" Target="https://en.wikipedia.org/wiki/Human_body" TargetMode="External"/><Relationship Id="rId3" Type="http://schemas.openxmlformats.org/officeDocument/2006/relationships/hyperlink" Target="https://en.wikipedia.org/wiki/Leg" TargetMode="External"/><Relationship Id="rId7" Type="http://schemas.openxmlformats.org/officeDocument/2006/relationships/hyperlink" Target="https://en.wikipedia.org/wiki/Anatomical_terms_of_location#Medial" TargetMode="External"/><Relationship Id="rId12" Type="http://schemas.openxmlformats.org/officeDocument/2006/relationships/hyperlink" Target="https://en.wikipedia.org/wiki/Aulos" TargetMode="External"/><Relationship Id="rId2" Type="http://schemas.openxmlformats.org/officeDocument/2006/relationships/hyperlink" Target="https://en.wikipedia.org/wiki/Bone" TargetMode="External"/><Relationship Id="rId1" Type="http://schemas.openxmlformats.org/officeDocument/2006/relationships/slideLayout" Target="../slideLayouts/slideLayout2.xml"/><Relationship Id="rId6" Type="http://schemas.openxmlformats.org/officeDocument/2006/relationships/hyperlink" Target="https://en.wikipedia.org/wiki/Ankle_bones" TargetMode="External"/><Relationship Id="rId11" Type="http://schemas.openxmlformats.org/officeDocument/2006/relationships/hyperlink" Target="https://en.wikipedia.org/wiki/Syndesmosis" TargetMode="External"/><Relationship Id="rId5" Type="http://schemas.openxmlformats.org/officeDocument/2006/relationships/hyperlink" Target="https://en.wikipedia.org/wiki/Vertebrates" TargetMode="External"/><Relationship Id="rId15" Type="http://schemas.openxmlformats.org/officeDocument/2006/relationships/hyperlink" Target="https://en.wikipedia.org/wiki/Long_bone" TargetMode="External"/><Relationship Id="rId10" Type="http://schemas.openxmlformats.org/officeDocument/2006/relationships/hyperlink" Target="https://en.wikipedia.org/wiki/Fibrous_joint" TargetMode="External"/><Relationship Id="rId4" Type="http://schemas.openxmlformats.org/officeDocument/2006/relationships/hyperlink" Target="https://en.wikipedia.org/wiki/Knee" TargetMode="External"/><Relationship Id="rId9" Type="http://schemas.openxmlformats.org/officeDocument/2006/relationships/hyperlink" Target="https://en.wikipedia.org/wiki/Interosseous_membrane_of_the_leg" TargetMode="External"/><Relationship Id="rId14" Type="http://schemas.openxmlformats.org/officeDocument/2006/relationships/hyperlink" Target="https://en.wikipedia.org/wiki/Femur" TargetMode="Externa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hyperlink" Target="https://www.verywellhealth.com/cartilage-10-things-you-should-know-2552100" TargetMode="External"/><Relationship Id="rId2" Type="http://schemas.openxmlformats.org/officeDocument/2006/relationships/hyperlink" Target="https://www.verywellhealth.com/what-are-the-quadriceps-muscles-2696379" TargetMode="External"/><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hyperlink" Target="https://biologydictionary.net/anatomy/" TargetMode="Externa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en.wikipedia.org/wiki/Criminal_investigation" TargetMode="External"/><Relationship Id="rId13" Type="http://schemas.openxmlformats.org/officeDocument/2006/relationships/hyperlink" Target="https://en.wikipedia.org/wiki/Genetics" TargetMode="External"/><Relationship Id="rId18" Type="http://schemas.openxmlformats.org/officeDocument/2006/relationships/hyperlink" Target="https://en.wikipedia.org/wiki/Physical_strength" TargetMode="External"/><Relationship Id="rId3" Type="http://schemas.openxmlformats.org/officeDocument/2006/relationships/hyperlink" Target="https://en.wikipedia.org/wiki/Zoology" TargetMode="External"/><Relationship Id="rId7" Type="http://schemas.openxmlformats.org/officeDocument/2006/relationships/hyperlink" Target="https://en.wikipedia.org/wiki/Ancient_warfare" TargetMode="External"/><Relationship Id="rId12" Type="http://schemas.openxmlformats.org/officeDocument/2006/relationships/hyperlink" Target="https://en.wikipedia.org/wiki/Disease" TargetMode="External"/><Relationship Id="rId17" Type="http://schemas.openxmlformats.org/officeDocument/2006/relationships/hyperlink" Target="https://en.wikipedia.org/wiki/Body_identification" TargetMode="External"/><Relationship Id="rId2" Type="http://schemas.openxmlformats.org/officeDocument/2006/relationships/hyperlink" Target="https://en.wikipedia.org/wiki/Vertebrate_paleontology" TargetMode="External"/><Relationship Id="rId16" Type="http://schemas.openxmlformats.org/officeDocument/2006/relationships/hyperlink" Target="https://en.wikipedia.org/wiki/Human_migration" TargetMode="External"/><Relationship Id="rId20" Type="http://schemas.openxmlformats.org/officeDocument/2006/relationships/hyperlink" Target="https://en.wikipedia.org/wiki/War_crimes" TargetMode="External"/><Relationship Id="rId1" Type="http://schemas.openxmlformats.org/officeDocument/2006/relationships/slideLayout" Target="../slideLayouts/slideLayout2.xml"/><Relationship Id="rId6" Type="http://schemas.openxmlformats.org/officeDocument/2006/relationships/hyperlink" Target="https://en.wikipedia.org/wiki/Archaeology" TargetMode="External"/><Relationship Id="rId11" Type="http://schemas.openxmlformats.org/officeDocument/2006/relationships/hyperlink" Target="https://en.wikipedia.org/wiki/Diet_(nutrition)" TargetMode="External"/><Relationship Id="rId5" Type="http://schemas.openxmlformats.org/officeDocument/2006/relationships/hyperlink" Target="https://en.wikipedia.org/wiki/Physical_anthropology" TargetMode="External"/><Relationship Id="rId15" Type="http://schemas.openxmlformats.org/officeDocument/2006/relationships/hyperlink" Target="https://en.wikipedia.org/wiki/Health" TargetMode="External"/><Relationship Id="rId10" Type="http://schemas.openxmlformats.org/officeDocument/2006/relationships/hyperlink" Target="https://en.wikipedia.org/wiki/Developmental_biology" TargetMode="External"/><Relationship Id="rId19" Type="http://schemas.openxmlformats.org/officeDocument/2006/relationships/hyperlink" Target="https://en.wikipedia.org/wiki/Social_inequality" TargetMode="External"/><Relationship Id="rId4" Type="http://schemas.openxmlformats.org/officeDocument/2006/relationships/hyperlink" Target="https://en.wikipedia.org/wiki/Forensic" TargetMode="External"/><Relationship Id="rId9" Type="http://schemas.openxmlformats.org/officeDocument/2006/relationships/hyperlink" Target="https://en.wikipedia.org/wiki/Demography" TargetMode="External"/><Relationship Id="rId14" Type="http://schemas.openxmlformats.org/officeDocument/2006/relationships/hyperlink" Target="https://en.wikipedia.org/wiki/Fossil"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s://en.wikipedia.org/wiki/Nasal_bone" TargetMode="External"/><Relationship Id="rId3" Type="http://schemas.openxmlformats.org/officeDocument/2006/relationships/hyperlink" Target="https://en.wikipedia.org/wiki/Orbital_part_of_frontal_bone" TargetMode="External"/><Relationship Id="rId7" Type="http://schemas.openxmlformats.org/officeDocument/2006/relationships/hyperlink" Target="https://en.wikipedia.org/wiki/Brow_ridge" TargetMode="External"/><Relationship Id="rId2" Type="http://schemas.openxmlformats.org/officeDocument/2006/relationships/hyperlink" Target="https://en.wikipedia.org/wiki/Squamous_part_of_the_frontal_bone" TargetMode="External"/><Relationship Id="rId1" Type="http://schemas.openxmlformats.org/officeDocument/2006/relationships/slideLayout" Target="../slideLayouts/slideLayout2.xml"/><Relationship Id="rId6" Type="http://schemas.openxmlformats.org/officeDocument/2006/relationships/hyperlink" Target="https://en.wikipedia.org/wiki/Nasal_cavity" TargetMode="External"/><Relationship Id="rId11" Type="http://schemas.openxmlformats.org/officeDocument/2006/relationships/image" Target="../media/image24.jpeg"/><Relationship Id="rId5" Type="http://schemas.openxmlformats.org/officeDocument/2006/relationships/hyperlink" Target="https://en.wikipedia.org/wiki/Orbital_cavity" TargetMode="External"/><Relationship Id="rId10" Type="http://schemas.openxmlformats.org/officeDocument/2006/relationships/hyperlink" Target="https://en.wikipedia.org/wiki/Maxilla" TargetMode="External"/><Relationship Id="rId4" Type="http://schemas.openxmlformats.org/officeDocument/2006/relationships/hyperlink" Target="https://en.wikipedia.org/wiki/Forehead" TargetMode="External"/><Relationship Id="rId9" Type="http://schemas.openxmlformats.org/officeDocument/2006/relationships/hyperlink" Target="https://en.wikipedia.org/wiki/Lacrimal_bone"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en.wikipedia.org/wiki/Parietal_foramen" TargetMode="External"/><Relationship Id="rId3" Type="http://schemas.openxmlformats.org/officeDocument/2006/relationships/hyperlink" Target="https://en.wikipedia.org/wiki/Ossification" TargetMode="External"/><Relationship Id="rId7" Type="http://schemas.openxmlformats.org/officeDocument/2006/relationships/hyperlink" Target="https://en.wikipedia.org/wiki/Temporal_fossa" TargetMode="External"/><Relationship Id="rId12" Type="http://schemas.openxmlformats.org/officeDocument/2006/relationships/image" Target="../media/image26.png"/><Relationship Id="rId2" Type="http://schemas.openxmlformats.org/officeDocument/2006/relationships/hyperlink" Target="https://en.wikipedia.org/wiki/Parietal_eminence" TargetMode="External"/><Relationship Id="rId1" Type="http://schemas.openxmlformats.org/officeDocument/2006/relationships/slideLayout" Target="../slideLayouts/slideLayout2.xml"/><Relationship Id="rId6" Type="http://schemas.openxmlformats.org/officeDocument/2006/relationships/hyperlink" Target="https://en.wikipedia.org/wiki/Epicranial_aponeurosis" TargetMode="External"/><Relationship Id="rId11" Type="http://schemas.openxmlformats.org/officeDocument/2006/relationships/image" Target="../media/image25.png"/><Relationship Id="rId5" Type="http://schemas.openxmlformats.org/officeDocument/2006/relationships/hyperlink" Target="https://en.wikipedia.org/wiki/Temporal_muscle" TargetMode="External"/><Relationship Id="rId10" Type="http://schemas.openxmlformats.org/officeDocument/2006/relationships/hyperlink" Target="https://en.wikipedia.org/wiki/Occipital_artery" TargetMode="External"/><Relationship Id="rId4" Type="http://schemas.openxmlformats.org/officeDocument/2006/relationships/hyperlink" Target="https://en.wikipedia.org/wiki/Temporal_fascia" TargetMode="External"/><Relationship Id="rId9" Type="http://schemas.openxmlformats.org/officeDocument/2006/relationships/hyperlink" Target="https://en.wikipedia.org/wiki/Superior_sagittal_sinus"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s://en.wikipedia.org/wiki/Petrous_part_of_the_temporal_bone" TargetMode="External"/><Relationship Id="rId3" Type="http://schemas.openxmlformats.org/officeDocument/2006/relationships/hyperlink" Target="https://teachmeanatomy.info/head/organs/ear/inner-ear/" TargetMode="External"/><Relationship Id="rId7" Type="http://schemas.openxmlformats.org/officeDocument/2006/relationships/hyperlink" Target="https://en.wikipedia.org/wiki/Mastoid_part_of_the_temporal_bone" TargetMode="External"/><Relationship Id="rId2" Type="http://schemas.openxmlformats.org/officeDocument/2006/relationships/hyperlink" Target="https://teachmeanatomy.info/head/organs/ear/middle-ear/" TargetMode="External"/><Relationship Id="rId1" Type="http://schemas.openxmlformats.org/officeDocument/2006/relationships/slideLayout" Target="../slideLayouts/slideLayout2.xml"/><Relationship Id="rId6" Type="http://schemas.openxmlformats.org/officeDocument/2006/relationships/hyperlink" Target="https://en.wikipedia.org/wiki/Squamous_part_of_temporal_bone" TargetMode="External"/><Relationship Id="rId11" Type="http://schemas.openxmlformats.org/officeDocument/2006/relationships/image" Target="../media/image28.png"/><Relationship Id="rId5" Type="http://schemas.openxmlformats.org/officeDocument/2006/relationships/hyperlink" Target="https://teachmeanatomy.info/head/temporomandibular-joint/" TargetMode="External"/><Relationship Id="rId10" Type="http://schemas.openxmlformats.org/officeDocument/2006/relationships/image" Target="../media/image27.png"/><Relationship Id="rId4" Type="http://schemas.openxmlformats.org/officeDocument/2006/relationships/hyperlink" Target="https://teachmeanatomy.info/head/osteology/mandible/" TargetMode="External"/><Relationship Id="rId9" Type="http://schemas.openxmlformats.org/officeDocument/2006/relationships/hyperlink" Target="https://en.wikipedia.org/wiki/Tympanic_part_of_the_temporal_bone"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en.wikipedia.org/wiki/Zygomatic_bone" TargetMode="External"/><Relationship Id="rId7" Type="http://schemas.openxmlformats.org/officeDocument/2006/relationships/hyperlink" Target="https://en.wikipedia.org/wiki/Temporal_styloid_process" TargetMode="External"/><Relationship Id="rId2" Type="http://schemas.openxmlformats.org/officeDocument/2006/relationships/hyperlink" Target="https://en.wikipedia.org/wiki/Zygomatic_process_of_temporal_bone" TargetMode="External"/><Relationship Id="rId1" Type="http://schemas.openxmlformats.org/officeDocument/2006/relationships/slideLayout" Target="../slideLayouts/slideLayout2.xml"/><Relationship Id="rId6" Type="http://schemas.openxmlformats.org/officeDocument/2006/relationships/hyperlink" Target="https://en.wikipedia.org/wiki/Petrous_portion_of_the_temporal_bone" TargetMode="External"/><Relationship Id="rId5" Type="http://schemas.openxmlformats.org/officeDocument/2006/relationships/hyperlink" Target="https://en.wikipedia.org/wiki/Occipital_bone" TargetMode="External"/><Relationship Id="rId4" Type="http://schemas.openxmlformats.org/officeDocument/2006/relationships/hyperlink" Target="https://en.wikipedia.org/wiki/Sphenoid_bone"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s://en.wikipedia.org/wiki/Ethmoidal_sinus" TargetMode="External"/><Relationship Id="rId3" Type="http://schemas.openxmlformats.org/officeDocument/2006/relationships/hyperlink" Target="https://en.wikipedia.org/wiki/Ethmoidal_labyrinth" TargetMode="External"/><Relationship Id="rId7" Type="http://schemas.openxmlformats.org/officeDocument/2006/relationships/hyperlink" Target="https://en.wikipedia.org/wiki/Nasal_concha" TargetMode="External"/><Relationship Id="rId2" Type="http://schemas.openxmlformats.org/officeDocument/2006/relationships/hyperlink" Target="https://en.wikipedia.org/wiki/Cribriform_plate" TargetMode="External"/><Relationship Id="rId1" Type="http://schemas.openxmlformats.org/officeDocument/2006/relationships/slideLayout" Target="../slideLayouts/slideLayout2.xml"/><Relationship Id="rId6" Type="http://schemas.openxmlformats.org/officeDocument/2006/relationships/hyperlink" Target="https://en.wikipedia.org/wiki/Orbital_lamina_of_ethmoid_bone" TargetMode="External"/><Relationship Id="rId5" Type="http://schemas.openxmlformats.org/officeDocument/2006/relationships/hyperlink" Target="https://en.wikipedia.org/wiki/Anterior_cranial_fossa" TargetMode="External"/><Relationship Id="rId4" Type="http://schemas.openxmlformats.org/officeDocument/2006/relationships/hyperlink" Target="https://en.wikipedia.org/wiki/Perpendicular_plate_of_ethmoid_bone"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s://en.wikipedia.org/wiki/Cerebrum" TargetMode="External"/><Relationship Id="rId13" Type="http://schemas.openxmlformats.org/officeDocument/2006/relationships/hyperlink" Target="https://en.wikipedia.org/wiki/Basilar_part_of_occipital_bone" TargetMode="External"/><Relationship Id="rId18" Type="http://schemas.openxmlformats.org/officeDocument/2006/relationships/image" Target="../media/image32.jpeg"/><Relationship Id="rId3" Type="http://schemas.openxmlformats.org/officeDocument/2006/relationships/hyperlink" Target="https://en.wikipedia.org/wiki/Dermal_bone" TargetMode="External"/><Relationship Id="rId7" Type="http://schemas.openxmlformats.org/officeDocument/2006/relationships/hyperlink" Target="https://en.wikipedia.org/wiki/Occipital_lobe" TargetMode="External"/><Relationship Id="rId12" Type="http://schemas.openxmlformats.org/officeDocument/2006/relationships/hyperlink" Target="https://en.wikipedia.org/wiki/Flat_bone" TargetMode="External"/><Relationship Id="rId17" Type="http://schemas.openxmlformats.org/officeDocument/2006/relationships/image" Target="../media/image31.png"/><Relationship Id="rId2" Type="http://schemas.openxmlformats.org/officeDocument/2006/relationships/hyperlink" Target="https://en.wikipedia.org/wiki/Neurocranium" TargetMode="External"/><Relationship Id="rId16" Type="http://schemas.openxmlformats.org/officeDocument/2006/relationships/hyperlink" Target="https://en.wikipedia.org/wiki/Pharynx" TargetMode="External"/><Relationship Id="rId1" Type="http://schemas.openxmlformats.org/officeDocument/2006/relationships/slideLayout" Target="../slideLayouts/slideLayout2.xml"/><Relationship Id="rId6" Type="http://schemas.openxmlformats.org/officeDocument/2006/relationships/hyperlink" Target="https://en.wikipedia.org/wiki/Trapezoid" TargetMode="External"/><Relationship Id="rId11" Type="http://schemas.openxmlformats.org/officeDocument/2006/relationships/hyperlink" Target="https://en.wikipedia.org/wiki/Spinal_cord" TargetMode="External"/><Relationship Id="rId5" Type="http://schemas.openxmlformats.org/officeDocument/2006/relationships/hyperlink" Target="https://en.wikipedia.org/wiki/Skull" TargetMode="External"/><Relationship Id="rId15" Type="http://schemas.openxmlformats.org/officeDocument/2006/relationships/hyperlink" Target="https://en.wikipedia.org/wiki/Squamous_part_of_occipital_bone" TargetMode="External"/><Relationship Id="rId10" Type="http://schemas.openxmlformats.org/officeDocument/2006/relationships/hyperlink" Target="https://en.wikipedia.org/wiki/Foramen_magnum" TargetMode="External"/><Relationship Id="rId4" Type="http://schemas.openxmlformats.org/officeDocument/2006/relationships/hyperlink" Target="https://en.wikipedia.org/wiki/Bone" TargetMode="External"/><Relationship Id="rId9" Type="http://schemas.openxmlformats.org/officeDocument/2006/relationships/hyperlink" Target="https://en.wikipedia.org/wiki/Base_of_skull" TargetMode="External"/><Relationship Id="rId14" Type="http://schemas.openxmlformats.org/officeDocument/2006/relationships/hyperlink" Target="https://en.wikipedia.org/wiki/Lateral_parts_of_occipital_bone"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ww.thoughtco.com/calcium-element-facts-p2-606512" TargetMode="External"/><Relationship Id="rId3" Type="http://schemas.openxmlformats.org/officeDocument/2006/relationships/hyperlink" Target="https://www.thoughtco.com/heart-anatomy-373485" TargetMode="External"/><Relationship Id="rId7" Type="http://schemas.openxmlformats.org/officeDocument/2006/relationships/hyperlink" Target="https://www.thoughtco.com/blood-373480" TargetMode="External"/><Relationship Id="rId2" Type="http://schemas.openxmlformats.org/officeDocument/2006/relationships/hyperlink" Target="https://www.thoughtco.com/organ-systems-373571" TargetMode="External"/><Relationship Id="rId1" Type="http://schemas.openxmlformats.org/officeDocument/2006/relationships/slideLayout" Target="../slideLayouts/slideLayout2.xml"/><Relationship Id="rId6" Type="http://schemas.openxmlformats.org/officeDocument/2006/relationships/hyperlink" Target="https://www.thoughtco.com/connective-tissue-anatomy-373207" TargetMode="External"/><Relationship Id="rId5" Type="http://schemas.openxmlformats.org/officeDocument/2006/relationships/hyperlink" Target="https://www.thoughtco.com/muscle-tissue-anatomy-373195" TargetMode="External"/><Relationship Id="rId10" Type="http://schemas.openxmlformats.org/officeDocument/2006/relationships/hyperlink" Target="https://www.thoughtco.com/what-are-lipids-608210" TargetMode="External"/><Relationship Id="rId4" Type="http://schemas.openxmlformats.org/officeDocument/2006/relationships/hyperlink" Target="https://www.thoughtco.com/anatomy-of-the-lungs-373249" TargetMode="External"/><Relationship Id="rId9" Type="http://schemas.openxmlformats.org/officeDocument/2006/relationships/hyperlink" Target="https://www.thoughtco.com/phosphorus-facts-606574"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en.wikipedia.org/wiki/Body_of_vertebra"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youtu.be/yxIDQ_qN3H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en.wikipedia.org/wiki/Vertebral_artery" TargetMode="External"/><Relationship Id="rId2" Type="http://schemas.openxmlformats.org/officeDocument/2006/relationships/hyperlink" Target="https://en.wikipedia.org/wiki/Transverse_foramen" TargetMode="External"/><Relationship Id="rId1" Type="http://schemas.openxmlformats.org/officeDocument/2006/relationships/slideLayout" Target="../slideLayouts/slideLayout2.xml"/><Relationship Id="rId6" Type="http://schemas.openxmlformats.org/officeDocument/2006/relationships/hyperlink" Target="https://en.wikipedia.org/wiki/Vertebra" TargetMode="External"/><Relationship Id="rId5" Type="http://schemas.openxmlformats.org/officeDocument/2006/relationships/hyperlink" Target="https://en.wikipedia.org/wiki/Inferior_cervical_ganglion" TargetMode="External"/><Relationship Id="rId4" Type="http://schemas.openxmlformats.org/officeDocument/2006/relationships/hyperlink" Target="https://en.wikipedia.org/wiki/Vertebral_veins"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s://en.wikipedia.org/wiki/Zygapophysial_joint" TargetMode="External"/><Relationship Id="rId7" Type="http://schemas.openxmlformats.org/officeDocument/2006/relationships/hyperlink" Target="https://en.wikipedia.org/wiki/Tubercle_(rib)" TargetMode="External"/><Relationship Id="rId2" Type="http://schemas.openxmlformats.org/officeDocument/2006/relationships/hyperlink" Target="https://en.wikipedia.org/wiki/Vertebra_(anatomy)" TargetMode="External"/><Relationship Id="rId1" Type="http://schemas.openxmlformats.org/officeDocument/2006/relationships/slideLayout" Target="../slideLayouts/slideLayout2.xml"/><Relationship Id="rId6" Type="http://schemas.openxmlformats.org/officeDocument/2006/relationships/hyperlink" Target="https://en.wikipedia.org/wiki/Transverse_process" TargetMode="External"/><Relationship Id="rId5" Type="http://schemas.openxmlformats.org/officeDocument/2006/relationships/hyperlink" Target="https://en.wikipedia.org/wiki/Head_of_rib" TargetMode="External"/><Relationship Id="rId4" Type="http://schemas.openxmlformats.org/officeDocument/2006/relationships/hyperlink" Target="https://en.wikipedia.org/wiki/Articulation_(anatomy)"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hyperlink" Target="https://en.wikipedia.org/wiki/Thoracic_spinal_nerve_1"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s://en.wikipedia.org/wiki/Thoracic_spinal_nerve_10" TargetMode="External"/><Relationship Id="rId2" Type="http://schemas.openxmlformats.org/officeDocument/2006/relationships/hyperlink" Target="https://en.wikipedia.org/w/index.php?title=Thoracic_vertebrae&amp;action=edit&amp;section=12" TargetMode="External"/><Relationship Id="rId1" Type="http://schemas.openxmlformats.org/officeDocument/2006/relationships/slideLayout" Target="../slideLayouts/slideLayout2.xml"/><Relationship Id="rId5" Type="http://schemas.openxmlformats.org/officeDocument/2006/relationships/hyperlink" Target="https://en.wikipedia.org/wiki/Thoracic_spinal_nerve_11" TargetMode="External"/><Relationship Id="rId4" Type="http://schemas.openxmlformats.org/officeDocument/2006/relationships/hyperlink" Target="https://en.wikipedia.org/w/index.php?title=Thoracic_vertebrae&amp;action=edit&amp;section=13" TargetMode="External"/></Relationships>
</file>

<file path=ppt/slides/_rels/slide6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s://en.wikipedia.org/wiki/Thoracic_spinal_nerve_12"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hyperlink" Target="https://youtu.be/-hz7Z0ENfS4" TargetMode="External"/><Relationship Id="rId3" Type="http://schemas.openxmlformats.org/officeDocument/2006/relationships/hyperlink" Target="https://en.wikipedia.org/wiki/Human_rib_cage" TargetMode="External"/><Relationship Id="rId7" Type="http://schemas.openxmlformats.org/officeDocument/2006/relationships/hyperlink" Target="https://en.wikipedia.org/wiki/Thoracic_vertebrae" TargetMode="External"/><Relationship Id="rId2" Type="http://schemas.openxmlformats.org/officeDocument/2006/relationships/hyperlink" Target="https://en.wikipedia.org/wiki/Vertebrae" TargetMode="External"/><Relationship Id="rId1" Type="http://schemas.openxmlformats.org/officeDocument/2006/relationships/slideLayout" Target="../slideLayouts/slideLayout2.xml"/><Relationship Id="rId6" Type="http://schemas.openxmlformats.org/officeDocument/2006/relationships/hyperlink" Target="https://en.wikipedia.org/wiki/Foramen_transversarium" TargetMode="External"/><Relationship Id="rId5" Type="http://schemas.openxmlformats.org/officeDocument/2006/relationships/hyperlink" Target="https://en.wikipedia.org/wiki/Human_vertebral_column" TargetMode="External"/><Relationship Id="rId4" Type="http://schemas.openxmlformats.org/officeDocument/2006/relationships/hyperlink" Target="https://en.wikipedia.org/wiki/Human_pelvis"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hyperlink" Target="https://en.wikipedia.org/wiki/Posterior_(anatomy)" TargetMode="External"/><Relationship Id="rId3" Type="http://schemas.openxmlformats.org/officeDocument/2006/relationships/hyperlink" Target="https://en.wikipedia.org/wiki/Sacroiliac_joint" TargetMode="External"/><Relationship Id="rId7" Type="http://schemas.openxmlformats.org/officeDocument/2006/relationships/hyperlink" Target="https://en.wikipedia.org/wiki/Base_of_the_sacrum" TargetMode="External"/><Relationship Id="rId2" Type="http://schemas.openxmlformats.org/officeDocument/2006/relationships/hyperlink" Target="https://en.wikipedia.org/wiki/Ilium_(bone)" TargetMode="External"/><Relationship Id="rId1" Type="http://schemas.openxmlformats.org/officeDocument/2006/relationships/slideLayout" Target="../slideLayouts/slideLayout2.xml"/><Relationship Id="rId6" Type="http://schemas.openxmlformats.org/officeDocument/2006/relationships/hyperlink" Target="https://en.wiktionary.org/wiki/concave" TargetMode="External"/><Relationship Id="rId5" Type="http://schemas.openxmlformats.org/officeDocument/2006/relationships/hyperlink" Target="https://en.wikipedia.org/wiki/Coccyx" TargetMode="External"/><Relationship Id="rId4" Type="http://schemas.openxmlformats.org/officeDocument/2006/relationships/hyperlink" Target="https://en.wikipedia.org/wiki/Lumbar_vertebrae" TargetMode="External"/><Relationship Id="rId9" Type="http://schemas.openxmlformats.org/officeDocument/2006/relationships/hyperlink" Target="https://en.wikipedia.org/wiki/Pelvic_cavity" TargetMode="External"/></Relationships>
</file>

<file path=ppt/slides/_rels/slide72.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s://en.wikipedia.org/wiki/Sacrum" TargetMode="External"/><Relationship Id="rId2" Type="http://schemas.openxmlformats.org/officeDocument/2006/relationships/hyperlink" Target="https://en.wikipedia.org/wiki/Vertebra" TargetMode="External"/><Relationship Id="rId1" Type="http://schemas.openxmlformats.org/officeDocument/2006/relationships/slideLayout" Target="../slideLayouts/slideLayout2.xml"/><Relationship Id="rId6" Type="http://schemas.openxmlformats.org/officeDocument/2006/relationships/hyperlink" Target="https://en.wikipedia.org/wiki/Sacral_vertebra" TargetMode="External"/><Relationship Id="rId5" Type="http://schemas.openxmlformats.org/officeDocument/2006/relationships/hyperlink" Target="https://en.wikipedia.org/wiki/Lamina_of_the_vertebral_arch" TargetMode="External"/><Relationship Id="rId4" Type="http://schemas.openxmlformats.org/officeDocument/2006/relationships/hyperlink" Target="https://en.wikipedia.org/wiki/Pedicle_of_vertebral_arch" TargetMode="External"/></Relationships>
</file>

<file path=ppt/slides/_rels/slide7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hyperlink" Target="https://en.wikipedia.org/wiki/Fascia" TargetMode="External"/><Relationship Id="rId2" Type="http://schemas.openxmlformats.org/officeDocument/2006/relationships/hyperlink" Target="https://en.wikipedia.org/wiki/Skin" TargetMode="External"/><Relationship Id="rId1" Type="http://schemas.openxmlformats.org/officeDocument/2006/relationships/slideLayout" Target="../slideLayouts/slideLayout2.xml"/><Relationship Id="rId6" Type="http://schemas.openxmlformats.org/officeDocument/2006/relationships/hyperlink" Target="https://en.wikipedia.org/wiki/Thoracic_vertebra" TargetMode="External"/><Relationship Id="rId5" Type="http://schemas.openxmlformats.org/officeDocument/2006/relationships/hyperlink" Target="https://en.wikipedia.org/wiki/Thoracic_wall" TargetMode="External"/><Relationship Id="rId4" Type="http://schemas.openxmlformats.org/officeDocument/2006/relationships/hyperlink" Target="https://en.wikipedia.org/wiki/Muscle" TargetMode="External"/></Relationships>
</file>

<file path=ppt/slides/_rels/slide7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s://en.wikipedia.org/wiki/Thoracic_diaphragm" TargetMode="External"/><Relationship Id="rId7" Type="http://schemas.openxmlformats.org/officeDocument/2006/relationships/hyperlink" Target="https://en.wikipedia.org/wiki/Costovertebral_joints" TargetMode="External"/><Relationship Id="rId2" Type="http://schemas.openxmlformats.org/officeDocument/2006/relationships/hyperlink" Target="https://en.wikipedia.org/wiki/Respiratory_system" TargetMode="External"/><Relationship Id="rId1" Type="http://schemas.openxmlformats.org/officeDocument/2006/relationships/slideLayout" Target="../slideLayouts/slideLayout2.xml"/><Relationship Id="rId6" Type="http://schemas.openxmlformats.org/officeDocument/2006/relationships/hyperlink" Target="https://en.wikipedia.org/wiki/Bucket_handle_movement" TargetMode="External"/><Relationship Id="rId5" Type="http://schemas.openxmlformats.org/officeDocument/2006/relationships/hyperlink" Target="https://en.wikipedia.org/wiki/Pump_handle_movement" TargetMode="External"/><Relationship Id="rId4" Type="http://schemas.openxmlformats.org/officeDocument/2006/relationships/hyperlink" Target="https://en.wikipedia.org/wiki/Intercostal_muscles" TargetMode="Externa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8" Type="http://schemas.openxmlformats.org/officeDocument/2006/relationships/hyperlink" Target="https://en.wikipedia.org/wiki/Human_lung" TargetMode="External"/><Relationship Id="rId3" Type="http://schemas.openxmlformats.org/officeDocument/2006/relationships/hyperlink" Target="https://en.wikipedia.org/wiki/Chest" TargetMode="External"/><Relationship Id="rId7" Type="http://schemas.openxmlformats.org/officeDocument/2006/relationships/hyperlink" Target="https://en.wikipedia.org/wiki/Heart" TargetMode="External"/><Relationship Id="rId2" Type="http://schemas.openxmlformats.org/officeDocument/2006/relationships/hyperlink" Target="https://en.wikipedia.org/wiki/Flat_bone" TargetMode="External"/><Relationship Id="rId1" Type="http://schemas.openxmlformats.org/officeDocument/2006/relationships/slideLayout" Target="../slideLayouts/slideLayout2.xml"/><Relationship Id="rId6" Type="http://schemas.openxmlformats.org/officeDocument/2006/relationships/hyperlink" Target="https://en.wikipedia.org/wiki/Rib_cage" TargetMode="External"/><Relationship Id="rId11" Type="http://schemas.openxmlformats.org/officeDocument/2006/relationships/hyperlink" Target="https://en.wikipedia.org/wiki/Xiphoid_process" TargetMode="External"/><Relationship Id="rId5" Type="http://schemas.openxmlformats.org/officeDocument/2006/relationships/hyperlink" Target="https://en.wikipedia.org/wiki/Cartilage" TargetMode="External"/><Relationship Id="rId10" Type="http://schemas.openxmlformats.org/officeDocument/2006/relationships/hyperlink" Target="https://en.wikipedia.org/wiki/Necktie" TargetMode="External"/><Relationship Id="rId4" Type="http://schemas.openxmlformats.org/officeDocument/2006/relationships/hyperlink" Target="https://en.wikipedia.org/wiki/Rib" TargetMode="External"/><Relationship Id="rId9" Type="http://schemas.openxmlformats.org/officeDocument/2006/relationships/hyperlink" Target="https://en.wikipedia.org/wiki/Blood_vessel" TargetMode="External"/></Relationships>
</file>

<file path=ppt/slides/_rels/slide87.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8" Type="http://schemas.openxmlformats.org/officeDocument/2006/relationships/hyperlink" Target="https://en.wikipedia.org/wiki/Costal_cartilage" TargetMode="External"/><Relationship Id="rId3" Type="http://schemas.openxmlformats.org/officeDocument/2006/relationships/hyperlink" Target="https://en.wikipedia.org/wiki/Complete_quadrangle" TargetMode="External"/><Relationship Id="rId7" Type="http://schemas.openxmlformats.org/officeDocument/2006/relationships/hyperlink" Target="https://en.wikipedia.org/wiki/Rib" TargetMode="External"/><Relationship Id="rId2" Type="http://schemas.openxmlformats.org/officeDocument/2006/relationships/hyperlink" Target="https://en.wikipedia.org/wiki/Latin_language" TargetMode="External"/><Relationship Id="rId1" Type="http://schemas.openxmlformats.org/officeDocument/2006/relationships/slideLayout" Target="../slideLayouts/slideLayout2.xml"/><Relationship Id="rId6" Type="http://schemas.openxmlformats.org/officeDocument/2006/relationships/hyperlink" Target="https://en.wikipedia.org/wiki/Clavicle#medial_end" TargetMode="External"/><Relationship Id="rId5" Type="http://schemas.openxmlformats.org/officeDocument/2006/relationships/hyperlink" Target="https://en.wikipedia.org/wiki/Clavicles" TargetMode="External"/><Relationship Id="rId10" Type="http://schemas.openxmlformats.org/officeDocument/2006/relationships/image" Target="../media/image65.jpeg"/><Relationship Id="rId4" Type="http://schemas.openxmlformats.org/officeDocument/2006/relationships/hyperlink" Target="https://en.wikipedia.org/wiki/Suprasternal_notch" TargetMode="External"/><Relationship Id="rId9" Type="http://schemas.openxmlformats.org/officeDocument/2006/relationships/hyperlink" Target="https://en.wikipedia.org/wiki/Pericardium" TargetMode="External"/></Relationships>
</file>

<file path=ppt/slides/_rels/slide89.xml.rels><?xml version="1.0" encoding="UTF-8" standalone="yes"?>
<Relationships xmlns="http://schemas.openxmlformats.org/package/2006/relationships"><Relationship Id="rId8" Type="http://schemas.openxmlformats.org/officeDocument/2006/relationships/hyperlink" Target="https://en.wikipedia.org/wiki/Xiphoid_process" TargetMode="External"/><Relationship Id="rId3" Type="http://schemas.openxmlformats.org/officeDocument/2006/relationships/hyperlink" Target="https://en.wikipedia.org/wiki/Transversus_thoracis" TargetMode="External"/><Relationship Id="rId7" Type="http://schemas.openxmlformats.org/officeDocument/2006/relationships/hyperlink" Target="https://en.wikipedia.org/wiki/Wikipedia:Citation_needed" TargetMode="External"/><Relationship Id="rId2" Type="http://schemas.openxmlformats.org/officeDocument/2006/relationships/hyperlink" Target="https://en.wikipedia.org/wiki/Pectoralis_major" TargetMode="External"/><Relationship Id="rId1" Type="http://schemas.openxmlformats.org/officeDocument/2006/relationships/slideLayout" Target="../slideLayouts/slideLayout2.xml"/><Relationship Id="rId6" Type="http://schemas.openxmlformats.org/officeDocument/2006/relationships/hyperlink" Target="https://en.wikipedia.org/wiki/True_rib" TargetMode="External"/><Relationship Id="rId5" Type="http://schemas.openxmlformats.org/officeDocument/2006/relationships/hyperlink" Target="https://en.wikipedia.org/wiki/Costal_cartilage" TargetMode="External"/><Relationship Id="rId4" Type="http://schemas.openxmlformats.org/officeDocument/2006/relationships/hyperlink" Target="https://en.wikipedia.org/wiki/Sternal_angle" TargetMode="External"/><Relationship Id="rId9" Type="http://schemas.openxmlformats.org/officeDocument/2006/relationships/image" Target="../media/image66.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s://en.wikipedia.org/wiki/Cardiopulmonary_resuscitation" TargetMode="External"/><Relationship Id="rId7" Type="http://schemas.openxmlformats.org/officeDocument/2006/relationships/image" Target="../media/image67.jpeg"/><Relationship Id="rId2" Type="http://schemas.openxmlformats.org/officeDocument/2006/relationships/hyperlink" Target="https://en.wikipedia.org/wiki/Xiphoid_process" TargetMode="External"/><Relationship Id="rId1" Type="http://schemas.openxmlformats.org/officeDocument/2006/relationships/slideLayout" Target="../slideLayouts/slideLayout2.xml"/><Relationship Id="rId6" Type="http://schemas.openxmlformats.org/officeDocument/2006/relationships/hyperlink" Target="https://en.wikipedia.org/wiki/Clavicles" TargetMode="External"/><Relationship Id="rId5" Type="http://schemas.openxmlformats.org/officeDocument/2006/relationships/hyperlink" Target="https://en.wikipedia.org/wiki/Articular_facets" TargetMode="External"/><Relationship Id="rId4" Type="http://schemas.openxmlformats.org/officeDocument/2006/relationships/hyperlink" Target="https://en.wikipedia.org/wiki/Vascular" TargetMode="External"/></Relationships>
</file>

<file path=ppt/slides/_rels/slide91.xml.rels><?xml version="1.0" encoding="UTF-8" standalone="yes"?>
<Relationships xmlns="http://schemas.openxmlformats.org/package/2006/relationships"><Relationship Id="rId8" Type="http://schemas.openxmlformats.org/officeDocument/2006/relationships/hyperlink" Target="https://en.wikipedia.org/wiki/Cervical_vertebrae" TargetMode="External"/><Relationship Id="rId13" Type="http://schemas.openxmlformats.org/officeDocument/2006/relationships/hyperlink" Target="https://en.wikipedia.org/wiki/Pharynx" TargetMode="External"/><Relationship Id="rId3" Type="http://schemas.openxmlformats.org/officeDocument/2006/relationships/hyperlink" Target="https://en.wikipedia.org/wiki/Bone" TargetMode="External"/><Relationship Id="rId7" Type="http://schemas.openxmlformats.org/officeDocument/2006/relationships/hyperlink" Target="https://en.wikipedia.org/wiki/Human_mandible" TargetMode="External"/><Relationship Id="rId12" Type="http://schemas.openxmlformats.org/officeDocument/2006/relationships/hyperlink" Target="https://en.wikipedia.org/wiki/Epiglottis" TargetMode="External"/><Relationship Id="rId2" Type="http://schemas.openxmlformats.org/officeDocument/2006/relationships/hyperlink" Target="https://en.wikipedia.org/wiki/Horseshoe" TargetMode="External"/><Relationship Id="rId1" Type="http://schemas.openxmlformats.org/officeDocument/2006/relationships/slideLayout" Target="../slideLayouts/slideLayout2.xml"/><Relationship Id="rId6" Type="http://schemas.openxmlformats.org/officeDocument/2006/relationships/hyperlink" Target="https://en.wikipedia.org/wiki/Thyroid_cartilage" TargetMode="External"/><Relationship Id="rId11" Type="http://schemas.openxmlformats.org/officeDocument/2006/relationships/hyperlink" Target="https://en.wikipedia.org/wiki/Larynx" TargetMode="External"/><Relationship Id="rId5" Type="http://schemas.openxmlformats.org/officeDocument/2006/relationships/hyperlink" Target="https://en.wikipedia.org/wiki/Chin" TargetMode="External"/><Relationship Id="rId10" Type="http://schemas.openxmlformats.org/officeDocument/2006/relationships/hyperlink" Target="https://en.wikipedia.org/wiki/Human_mouth#Mouth_cavity" TargetMode="External"/><Relationship Id="rId4" Type="http://schemas.openxmlformats.org/officeDocument/2006/relationships/hyperlink" Target="https://en.wikipedia.org/wiki/Neck" TargetMode="External"/><Relationship Id="rId9" Type="http://schemas.openxmlformats.org/officeDocument/2006/relationships/hyperlink" Target="https://en.wikipedia.org/wiki/Joint" TargetMode="External"/><Relationship Id="rId14" Type="http://schemas.openxmlformats.org/officeDocument/2006/relationships/image" Target="../media/image68.jpeg"/></Relationships>
</file>

<file path=ppt/slides/_rels/slide92.xml.rels><?xml version="1.0" encoding="UTF-8" standalone="yes"?>
<Relationships xmlns="http://schemas.openxmlformats.org/package/2006/relationships"><Relationship Id="rId8" Type="http://schemas.openxmlformats.org/officeDocument/2006/relationships/hyperlink" Target="https://en.wikipedia.org/wiki/Speech" TargetMode="External"/><Relationship Id="rId3" Type="http://schemas.openxmlformats.org/officeDocument/2006/relationships/hyperlink" Target="https://en.wikipedia.org/wiki/Homo_sapiens" TargetMode="External"/><Relationship Id="rId7" Type="http://schemas.openxmlformats.org/officeDocument/2006/relationships/hyperlink" Target="https://en.wikipedia.org/wiki/Larynx" TargetMode="External"/><Relationship Id="rId2" Type="http://schemas.openxmlformats.org/officeDocument/2006/relationships/hyperlink" Target="https://en.wikipedia.org/wiki/Mammal" TargetMode="External"/><Relationship Id="rId1" Type="http://schemas.openxmlformats.org/officeDocument/2006/relationships/slideLayout" Target="../slideLayouts/slideLayout2.xml"/><Relationship Id="rId6" Type="http://schemas.openxmlformats.org/officeDocument/2006/relationships/hyperlink" Target="https://en.wikipedia.org/wiki/Israel" TargetMode="External"/><Relationship Id="rId5" Type="http://schemas.openxmlformats.org/officeDocument/2006/relationships/hyperlink" Target="https://en.wikipedia.org/wiki/Kebara_Cave" TargetMode="External"/><Relationship Id="rId4" Type="http://schemas.openxmlformats.org/officeDocument/2006/relationships/hyperlink" Target="https://en.wikipedia.org/wiki/Neanderthal" TargetMode="Externa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8" Type="http://schemas.openxmlformats.org/officeDocument/2006/relationships/hyperlink" Target="https://en.wikipedia.org/wiki/Fat" TargetMode="External"/><Relationship Id="rId3" Type="http://schemas.openxmlformats.org/officeDocument/2006/relationships/hyperlink" Target="https://en.wikipedia.org/wiki/Strut" TargetMode="External"/><Relationship Id="rId7" Type="http://schemas.openxmlformats.org/officeDocument/2006/relationships/hyperlink" Target="https://en.wikipedia.org/wiki/Shoulder_girdle" TargetMode="External"/><Relationship Id="rId2" Type="http://schemas.openxmlformats.org/officeDocument/2006/relationships/hyperlink" Target="https://en.wikipedia.org/wiki/Long_bone" TargetMode="External"/><Relationship Id="rId1" Type="http://schemas.openxmlformats.org/officeDocument/2006/relationships/slideLayout" Target="../slideLayouts/slideLayout2.xml"/><Relationship Id="rId6" Type="http://schemas.openxmlformats.org/officeDocument/2006/relationships/hyperlink" Target="https://en.wikipedia.org/wiki/Horizontal_plane" TargetMode="External"/><Relationship Id="rId11" Type="http://schemas.openxmlformats.org/officeDocument/2006/relationships/image" Target="../media/image70.jpeg"/><Relationship Id="rId5" Type="http://schemas.openxmlformats.org/officeDocument/2006/relationships/hyperlink" Target="https://en.wikipedia.org/wiki/Sternum" TargetMode="External"/><Relationship Id="rId10" Type="http://schemas.openxmlformats.org/officeDocument/2006/relationships/hyperlink" Target="https://en.wikipedia.org/wiki/Abduction_(kinesiology)" TargetMode="External"/><Relationship Id="rId4" Type="http://schemas.openxmlformats.org/officeDocument/2006/relationships/hyperlink" Target="https://en.wikipedia.org/wiki/Scapula" TargetMode="External"/><Relationship Id="rId9" Type="http://schemas.openxmlformats.org/officeDocument/2006/relationships/hyperlink" Target="https://en.wikipedia.org/wiki/Latin" TargetMode="External"/></Relationships>
</file>

<file path=ppt/slides/_rels/slide97.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8" Type="http://schemas.openxmlformats.org/officeDocument/2006/relationships/hyperlink" Target="https://en.wikipedia.org/wiki/Shovel" TargetMode="External"/><Relationship Id="rId3" Type="http://schemas.openxmlformats.org/officeDocument/2006/relationships/hyperlink" Target="https://en.wikipedia.org/wiki/Bone" TargetMode="External"/><Relationship Id="rId7" Type="http://schemas.openxmlformats.org/officeDocument/2006/relationships/hyperlink" Target="https://en.wikipedia.org/wiki/Trowel" TargetMode="External"/><Relationship Id="rId2" Type="http://schemas.openxmlformats.org/officeDocument/2006/relationships/hyperlink" Target="https://en.wikipedia.org/wiki/Anatomy" TargetMode="External"/><Relationship Id="rId1" Type="http://schemas.openxmlformats.org/officeDocument/2006/relationships/slideLayout" Target="../slideLayouts/slideLayout2.xml"/><Relationship Id="rId6" Type="http://schemas.openxmlformats.org/officeDocument/2006/relationships/hyperlink" Target="https://en.wikipedia.org/wiki/Classical_Latin" TargetMode="External"/><Relationship Id="rId11" Type="http://schemas.openxmlformats.org/officeDocument/2006/relationships/hyperlink" Target="https://en.wikipedia.org/wiki/Thoracic_cage" TargetMode="External"/><Relationship Id="rId5" Type="http://schemas.openxmlformats.org/officeDocument/2006/relationships/hyperlink" Target="https://en.wikipedia.org/wiki/Clavicle" TargetMode="External"/><Relationship Id="rId10" Type="http://schemas.openxmlformats.org/officeDocument/2006/relationships/hyperlink" Target="https://en.wikipedia.org/wiki/Flat_bone" TargetMode="External"/><Relationship Id="rId4" Type="http://schemas.openxmlformats.org/officeDocument/2006/relationships/hyperlink" Target="https://en.wikipedia.org/wiki/Humerus" TargetMode="External"/><Relationship Id="rId9" Type="http://schemas.openxmlformats.org/officeDocument/2006/relationships/hyperlink" Target="https://en.wikipedia.org/wiki/Shoulder_girdle" TargetMode="External"/></Relationships>
</file>

<file path=ppt/slides/_rels/slide99.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5E1DA-50F0-4C7E-A6BF-D0956F491550}"/>
              </a:ext>
            </a:extLst>
          </p:cNvPr>
          <p:cNvSpPr>
            <a:spLocks noGrp="1"/>
          </p:cNvSpPr>
          <p:nvPr>
            <p:ph type="ctrTitle"/>
          </p:nvPr>
        </p:nvSpPr>
        <p:spPr>
          <a:xfrm>
            <a:off x="520046" y="127373"/>
            <a:ext cx="11359298" cy="1562882"/>
          </a:xfrm>
        </p:spPr>
        <p:txBody>
          <a:bodyPr>
            <a:normAutofit fontScale="90000"/>
          </a:bodyPr>
          <a:lstStyle/>
          <a:p>
            <a:r>
              <a:rPr lang="en-US" sz="4400" b="1" dirty="0">
                <a:solidFill>
                  <a:srgbClr val="C00000"/>
                </a:solidFill>
                <a:latin typeface="Times New Roman" panose="02020603050405020304" pitchFamily="18" charset="0"/>
                <a:cs typeface="Times New Roman" panose="02020603050405020304" pitchFamily="18" charset="0"/>
              </a:rPr>
              <a:t>Thakur College of Science &amp; Commerce</a:t>
            </a:r>
            <a:br>
              <a:rPr lang="en-US" sz="7200" b="1" dirty="0">
                <a:solidFill>
                  <a:srgbClr val="C00000"/>
                </a:solidFill>
                <a:latin typeface="Times New Roman" panose="02020603050405020304" pitchFamily="18" charset="0"/>
                <a:cs typeface="Times New Roman" panose="02020603050405020304" pitchFamily="18" charset="0"/>
              </a:rPr>
            </a:br>
            <a:r>
              <a:rPr lang="en-US" sz="4400" b="1" dirty="0">
                <a:latin typeface="Times New Roman" panose="02020603050405020304" pitchFamily="18" charset="0"/>
                <a:cs typeface="Times New Roman" panose="02020603050405020304" pitchFamily="18" charset="0"/>
              </a:rPr>
              <a:t>Department of Zoology</a:t>
            </a:r>
            <a:br>
              <a:rPr lang="en-US" sz="4400" b="1" dirty="0">
                <a:latin typeface="Times New Roman" panose="02020603050405020304" pitchFamily="18" charset="0"/>
                <a:cs typeface="Times New Roman" panose="02020603050405020304" pitchFamily="18" charset="0"/>
              </a:rPr>
            </a:br>
            <a:r>
              <a:rPr lang="en-US" sz="4400" dirty="0">
                <a:latin typeface="Times New Roman" panose="02020603050405020304" pitchFamily="18" charset="0"/>
                <a:cs typeface="Times New Roman" panose="02020603050405020304" pitchFamily="18" charset="0"/>
              </a:rPr>
              <a:t>Academic Year – 2020-21</a:t>
            </a:r>
            <a:endParaRPr lang="en-IN" sz="4400" dirty="0"/>
          </a:p>
        </p:txBody>
      </p:sp>
      <p:sp>
        <p:nvSpPr>
          <p:cNvPr id="3" name="Subtitle 2">
            <a:extLst>
              <a:ext uri="{FF2B5EF4-FFF2-40B4-BE49-F238E27FC236}">
                <a16:creationId xmlns:a16="http://schemas.microsoft.com/office/drawing/2014/main" id="{8CD17040-C88B-494A-8203-8247682DB65B}"/>
              </a:ext>
            </a:extLst>
          </p:cNvPr>
          <p:cNvSpPr>
            <a:spLocks noGrp="1"/>
          </p:cNvSpPr>
          <p:nvPr>
            <p:ph type="subTitle" idx="1"/>
          </p:nvPr>
        </p:nvSpPr>
        <p:spPr>
          <a:xfrm>
            <a:off x="1627695" y="2152073"/>
            <a:ext cx="9144000" cy="3979789"/>
          </a:xfrm>
        </p:spPr>
        <p:txBody>
          <a:bodyPr>
            <a:normAutofit/>
          </a:bodyPr>
          <a:lstStyle/>
          <a:p>
            <a:endParaRPr lang="en-US" dirty="0"/>
          </a:p>
          <a:p>
            <a:r>
              <a:rPr lang="en-US" sz="2400" b="1" dirty="0" err="1">
                <a:latin typeface="Times New Roman" panose="02020603050405020304" pitchFamily="18" charset="0"/>
                <a:cs typeface="Times New Roman" panose="02020603050405020304" pitchFamily="18" charset="0"/>
              </a:rPr>
              <a:t>T.Y.B.Sc</a:t>
            </a:r>
            <a:r>
              <a:rPr lang="en-US" sz="2400" b="1" dirty="0">
                <a:latin typeface="Times New Roman" panose="02020603050405020304" pitchFamily="18" charset="0"/>
                <a:cs typeface="Times New Roman" panose="02020603050405020304" pitchFamily="18" charset="0"/>
              </a:rPr>
              <a:t>. Zoology</a:t>
            </a:r>
          </a:p>
          <a:p>
            <a:r>
              <a:rPr lang="en-US" sz="2400" b="1" dirty="0">
                <a:latin typeface="Times New Roman" panose="02020603050405020304" pitchFamily="18" charset="0"/>
                <a:cs typeface="Times New Roman" panose="02020603050405020304" pitchFamily="18" charset="0"/>
              </a:rPr>
              <a:t>Semester – V</a:t>
            </a:r>
          </a:p>
          <a:p>
            <a:r>
              <a:rPr lang="en-US" b="1" dirty="0">
                <a:latin typeface="Times New Roman" panose="02020603050405020304" pitchFamily="18" charset="0"/>
                <a:cs typeface="Times New Roman" panose="02020603050405020304" pitchFamily="18" charset="0"/>
              </a:rPr>
              <a:t>Paper –III      Unit - II</a:t>
            </a:r>
            <a:endParaRPr lang="en-US" sz="2400" b="1" dirty="0">
              <a:latin typeface="Times New Roman" panose="02020603050405020304" pitchFamily="18" charset="0"/>
              <a:cs typeface="Times New Roman" panose="02020603050405020304" pitchFamily="18" charset="0"/>
            </a:endParaRPr>
          </a:p>
          <a:p>
            <a:r>
              <a:rPr lang="en-US" sz="3900" b="1" dirty="0">
                <a:solidFill>
                  <a:srgbClr val="FF0000"/>
                </a:solidFill>
                <a:latin typeface="Times New Roman" panose="02020603050405020304" pitchFamily="18" charset="0"/>
                <a:cs typeface="Times New Roman" panose="02020603050405020304" pitchFamily="18" charset="0"/>
              </a:rPr>
              <a:t>Human Osteology</a:t>
            </a:r>
          </a:p>
          <a:p>
            <a:endParaRPr lang="en-US" dirty="0"/>
          </a:p>
          <a:p>
            <a:r>
              <a:rPr lang="en-US" dirty="0"/>
              <a:t>Dr. </a:t>
            </a:r>
            <a:r>
              <a:rPr lang="en-US" dirty="0" err="1"/>
              <a:t>Vitthal</a:t>
            </a:r>
            <a:r>
              <a:rPr lang="en-US" dirty="0"/>
              <a:t> T. Mohite</a:t>
            </a:r>
            <a:endParaRPr lang="en-IN" dirty="0"/>
          </a:p>
        </p:txBody>
      </p:sp>
      <p:pic>
        <p:nvPicPr>
          <p:cNvPr id="6" name="Picture 5">
            <a:extLst>
              <a:ext uri="{FF2B5EF4-FFF2-40B4-BE49-F238E27FC236}">
                <a16:creationId xmlns:a16="http://schemas.microsoft.com/office/drawing/2014/main" id="{9630BCC2-1C53-4684-92D2-1C878DCBB2E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1690255"/>
            <a:ext cx="4140373" cy="4692603"/>
          </a:xfrm>
          <a:prstGeom prst="rect">
            <a:avLst/>
          </a:prstGeom>
          <a:noFill/>
          <a:ln>
            <a:noFill/>
          </a:ln>
        </p:spPr>
      </p:pic>
    </p:spTree>
    <p:extLst>
      <p:ext uri="{BB962C8B-B14F-4D97-AF65-F5344CB8AC3E}">
        <p14:creationId xmlns:p14="http://schemas.microsoft.com/office/powerpoint/2010/main" val="3456532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C154E-204E-4AC3-B2FB-94046B71704F}"/>
              </a:ext>
            </a:extLst>
          </p:cNvPr>
          <p:cNvSpPr>
            <a:spLocks noGrp="1"/>
          </p:cNvSpPr>
          <p:nvPr>
            <p:ph type="title"/>
          </p:nvPr>
        </p:nvSpPr>
        <p:spPr/>
        <p:txBody>
          <a:bodyPr/>
          <a:lstStyle/>
          <a:p>
            <a:pPr algn="ctr"/>
            <a:endParaRPr lang="en-IN" dirty="0"/>
          </a:p>
        </p:txBody>
      </p:sp>
      <p:sp>
        <p:nvSpPr>
          <p:cNvPr id="3" name="Content Placeholder 2">
            <a:extLst>
              <a:ext uri="{FF2B5EF4-FFF2-40B4-BE49-F238E27FC236}">
                <a16:creationId xmlns:a16="http://schemas.microsoft.com/office/drawing/2014/main" id="{0EA8E2F4-A840-4516-AFF2-EB3156C7741B}"/>
              </a:ext>
            </a:extLst>
          </p:cNvPr>
          <p:cNvSpPr>
            <a:spLocks noGrp="1"/>
          </p:cNvSpPr>
          <p:nvPr>
            <p:ph idx="1"/>
          </p:nvPr>
        </p:nvSpPr>
        <p:spPr/>
        <p:txBody>
          <a:bodyPr/>
          <a:lstStyle/>
          <a:p>
            <a:endParaRPr lang="en-US" b="0" i="0" dirty="0">
              <a:solidFill>
                <a:srgbClr val="525252"/>
              </a:solidFill>
              <a:effectLst/>
              <a:latin typeface="helvetica neue"/>
            </a:endParaRPr>
          </a:p>
        </p:txBody>
      </p:sp>
      <p:pic>
        <p:nvPicPr>
          <p:cNvPr id="6" name="Picture 5">
            <a:extLst>
              <a:ext uri="{FF2B5EF4-FFF2-40B4-BE49-F238E27FC236}">
                <a16:creationId xmlns:a16="http://schemas.microsoft.com/office/drawing/2014/main" id="{05D2919F-0EF4-41D3-BEBD-9FE42B11F3D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28072" y="277091"/>
            <a:ext cx="11009745" cy="6494145"/>
          </a:xfrm>
          <a:prstGeom prst="rect">
            <a:avLst/>
          </a:prstGeom>
          <a:noFill/>
          <a:ln>
            <a:noFill/>
          </a:ln>
        </p:spPr>
      </p:pic>
    </p:spTree>
    <p:extLst>
      <p:ext uri="{BB962C8B-B14F-4D97-AF65-F5344CB8AC3E}">
        <p14:creationId xmlns:p14="http://schemas.microsoft.com/office/powerpoint/2010/main" val="221090504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82E49-B34B-4DCA-AD27-2467EB93D020}"/>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F65834A6-3CEC-4785-B8A0-9AA1861C51EF}"/>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159324591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A9F01-DA27-4087-B42F-82268A157C03}"/>
              </a:ext>
            </a:extLst>
          </p:cNvPr>
          <p:cNvSpPr>
            <a:spLocks noGrp="1"/>
          </p:cNvSpPr>
          <p:nvPr>
            <p:ph type="title"/>
          </p:nvPr>
        </p:nvSpPr>
        <p:spPr>
          <a:xfrm>
            <a:off x="838200" y="77821"/>
            <a:ext cx="10515600" cy="1118681"/>
          </a:xfrm>
        </p:spPr>
        <p:txBody>
          <a:bodyPr/>
          <a:lstStyle/>
          <a:p>
            <a:pPr algn="ctr"/>
            <a:r>
              <a:rPr lang="en-US" b="1" dirty="0" err="1">
                <a:solidFill>
                  <a:srgbClr val="FF0000"/>
                </a:solidFill>
                <a:latin typeface="Times New Roman" panose="02020603050405020304" pitchFamily="18" charset="0"/>
                <a:cs typeface="Times New Roman" panose="02020603050405020304" pitchFamily="18" charset="0"/>
              </a:rPr>
              <a:t>Humerus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1650512-3FF6-4EB9-B6B5-C20AA3FC68D9}"/>
              </a:ext>
            </a:extLst>
          </p:cNvPr>
          <p:cNvSpPr>
            <a:spLocks noGrp="1"/>
          </p:cNvSpPr>
          <p:nvPr>
            <p:ph idx="1"/>
          </p:nvPr>
        </p:nvSpPr>
        <p:spPr>
          <a:xfrm>
            <a:off x="838200" y="1196502"/>
            <a:ext cx="10515600" cy="5894962"/>
          </a:xfrm>
        </p:spPr>
        <p:txBody>
          <a:bodyPr>
            <a:normAutofit fontScale="92500" lnSpcReduction="20000"/>
          </a:bodyPr>
          <a:lstStyle/>
          <a:p>
            <a:pPr>
              <a:lnSpc>
                <a:spcPct val="107000"/>
              </a:lnSpc>
              <a:spcBef>
                <a:spcPts val="600"/>
              </a:spcBef>
              <a:spcAft>
                <a:spcPts val="600"/>
              </a:spcAft>
            </a:pP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The </a:t>
            </a:r>
            <a:r>
              <a:rPr lang="en-IN" sz="1800" dirty="0" err="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Humerus</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is the long bone of the arm, articulating with the scapula to form the shoulder and the radius and ulna to form the elbow.</a:t>
            </a:r>
          </a:p>
          <a:p>
            <a:pPr>
              <a:lnSpc>
                <a:spcPct val="107000"/>
              </a:lnSpc>
              <a:spcBef>
                <a:spcPts val="600"/>
              </a:spcBef>
              <a:spcAft>
                <a:spcPts val="600"/>
              </a:spcAft>
            </a:pP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In situ, it lies obliquely along the ventral thorax and is more horizontal in larger species.</a:t>
            </a:r>
            <a:endParaRPr lang="en-IN"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600"/>
              </a:spcBef>
              <a:spcAft>
                <a:spcPts val="600"/>
              </a:spcAft>
            </a:pP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The head of the </a:t>
            </a:r>
            <a:r>
              <a:rPr lang="en-IN" sz="1800" dirty="0" err="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humerus</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comprises </a:t>
            </a:r>
            <a:r>
              <a:rPr lang="en-IN" sz="18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greater</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and </a:t>
            </a:r>
            <a:r>
              <a:rPr lang="en-IN" sz="18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lesser tubercles</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separated by an </a:t>
            </a:r>
            <a:r>
              <a:rPr lang="en-IN" sz="18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intertubercular groove</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through which runs the tendon of the </a:t>
            </a:r>
            <a:r>
              <a:rPr lang="en-IN" sz="18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biceps brachii</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a:t>
            </a:r>
          </a:p>
          <a:p>
            <a:pPr>
              <a:lnSpc>
                <a:spcPct val="107000"/>
              </a:lnSpc>
              <a:spcBef>
                <a:spcPts val="600"/>
              </a:spcBef>
              <a:spcAft>
                <a:spcPts val="600"/>
              </a:spcAft>
            </a:pP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The shaft of the </a:t>
            </a:r>
            <a:r>
              <a:rPr lang="en-IN" sz="1800" dirty="0" err="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humerus</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takes on a characteristically twisted shape via a groove carrying the </a:t>
            </a:r>
            <a:r>
              <a:rPr lang="en-IN" sz="18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brachialis</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and </a:t>
            </a:r>
            <a:r>
              <a:rPr lang="en-IN" sz="18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radial nerve</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a:t>
            </a:r>
          </a:p>
          <a:p>
            <a:pPr>
              <a:lnSpc>
                <a:spcPct val="107000"/>
              </a:lnSpc>
              <a:spcBef>
                <a:spcPts val="600"/>
              </a:spcBef>
              <a:spcAft>
                <a:spcPts val="600"/>
              </a:spcAft>
            </a:pP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Laterally, the </a:t>
            </a:r>
            <a:r>
              <a:rPr lang="en-IN" sz="18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deltoid tuberosity</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is palpable through the skin and connects to the head of the </a:t>
            </a:r>
            <a:r>
              <a:rPr lang="en-IN" sz="1800" dirty="0" err="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humerus</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via a ridge and merges distally with the </a:t>
            </a:r>
            <a:r>
              <a:rPr lang="en-IN" sz="18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crest of the </a:t>
            </a:r>
            <a:r>
              <a:rPr lang="en-IN" sz="1800" b="1" dirty="0" err="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humerus</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a:t>
            </a:r>
          </a:p>
          <a:p>
            <a:pPr>
              <a:lnSpc>
                <a:spcPct val="107000"/>
              </a:lnSpc>
              <a:spcBef>
                <a:spcPts val="600"/>
              </a:spcBef>
              <a:spcAft>
                <a:spcPts val="600"/>
              </a:spcAft>
            </a:pP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Distally, the </a:t>
            </a:r>
            <a:r>
              <a:rPr lang="en-IN" sz="1800" dirty="0" err="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humerus</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culminates in a </a:t>
            </a:r>
            <a:r>
              <a:rPr lang="en-IN" sz="18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condyle</a:t>
            </a:r>
            <a:r>
              <a:rPr lang="en-IN"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 which articulates to form the elbow.</a:t>
            </a:r>
          </a:p>
          <a:p>
            <a:pPr>
              <a:lnSpc>
                <a:spcPct val="107000"/>
              </a:lnSpc>
              <a:spcBef>
                <a:spcPts val="600"/>
              </a:spcBef>
              <a:spcAft>
                <a:spcPts val="600"/>
              </a:spcAft>
            </a:pPr>
            <a:r>
              <a:rPr lang="en-IN" sz="1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Body or Shaft </a:t>
            </a:r>
            <a:r>
              <a:rPr lang="en-IN" sz="1800" dirty="0">
                <a:solidFill>
                  <a:srgbClr val="002060"/>
                </a:solidFill>
                <a:latin typeface="Arial" panose="020B0604020202020204" pitchFamily="34" charset="0"/>
                <a:ea typeface="Calibri" panose="020F0502020204030204" pitchFamily="34" charset="0"/>
                <a:cs typeface="Times New Roman" panose="02020603050405020304" pitchFamily="18" charset="0"/>
              </a:rPr>
              <a:t>: almost cylindrical in upper half of its extent, and </a:t>
            </a:r>
            <a:r>
              <a:rPr lang="en-IN" sz="1800" dirty="0" err="1">
                <a:solidFill>
                  <a:srgbClr val="002060"/>
                </a:solidFill>
                <a:latin typeface="Arial" panose="020B0604020202020204" pitchFamily="34" charset="0"/>
                <a:ea typeface="Calibri" panose="020F0502020204030204" pitchFamily="34" charset="0"/>
                <a:cs typeface="Times New Roman" panose="02020603050405020304" pitchFamily="18" charset="0"/>
              </a:rPr>
              <a:t>flattned</a:t>
            </a:r>
            <a:r>
              <a:rPr lang="en-IN" sz="1800" dirty="0">
                <a:solidFill>
                  <a:srgbClr val="002060"/>
                </a:solidFill>
                <a:latin typeface="Arial" panose="020B0604020202020204" pitchFamily="34" charset="0"/>
                <a:ea typeface="Calibri" panose="020F0502020204030204" pitchFamily="34" charset="0"/>
                <a:cs typeface="Times New Roman" panose="02020603050405020304" pitchFamily="18" charset="0"/>
              </a:rPr>
              <a:t>.</a:t>
            </a:r>
            <a:endParaRPr lang="en-IN" sz="1800" b="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Bef>
                <a:spcPts val="600"/>
              </a:spcBef>
              <a:spcAft>
                <a:spcPts val="600"/>
              </a:spcAft>
            </a:pPr>
            <a:r>
              <a:rPr lang="en-IN" sz="1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Upper Extremity</a:t>
            </a:r>
            <a:r>
              <a:rPr lang="en-IN" sz="18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 : Long rounded head joined to the body by constricted portion called neck.</a:t>
            </a:r>
          </a:p>
          <a:p>
            <a:pPr>
              <a:lnSpc>
                <a:spcPct val="107000"/>
              </a:lnSpc>
              <a:spcBef>
                <a:spcPts val="600"/>
              </a:spcBef>
              <a:spcAft>
                <a:spcPts val="600"/>
              </a:spcAft>
            </a:pPr>
            <a:r>
              <a:rPr lang="en-IN" sz="1800" b="1" dirty="0">
                <a:solidFill>
                  <a:srgbClr val="002060"/>
                </a:solidFill>
                <a:effectLst/>
                <a:latin typeface="Times New Roman" panose="02020603050405020304" pitchFamily="18" charset="0"/>
                <a:ea typeface="Calibri" panose="020F0502020204030204" pitchFamily="34" charset="0"/>
                <a:cs typeface="Times New Roman" panose="02020603050405020304" pitchFamily="18" charset="0"/>
              </a:rPr>
              <a:t>Head</a:t>
            </a:r>
            <a:r>
              <a:rPr lang="en-IN" sz="18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 : Nearly hemispherical articulates with glenoid cavity of Scapula.</a:t>
            </a:r>
          </a:p>
          <a:p>
            <a:pPr>
              <a:lnSpc>
                <a:spcPct val="107000"/>
              </a:lnSpc>
              <a:spcBef>
                <a:spcPts val="600"/>
              </a:spcBef>
              <a:spcAft>
                <a:spcPts val="600"/>
              </a:spcAft>
            </a:pPr>
            <a:r>
              <a:rPr lang="en-IN" sz="1800" b="1"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Neck</a:t>
            </a:r>
            <a:r>
              <a:rPr lang="en-IN" sz="18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 : Obliquely directed help in attaching to the articular capsule of the shoulder joint.</a:t>
            </a:r>
          </a:p>
          <a:p>
            <a:pPr>
              <a:lnSpc>
                <a:spcPct val="107000"/>
              </a:lnSpc>
              <a:spcBef>
                <a:spcPts val="600"/>
              </a:spcBef>
              <a:spcAft>
                <a:spcPts val="600"/>
              </a:spcAft>
            </a:pPr>
            <a:r>
              <a:rPr lang="en-IN" sz="1800" b="1" dirty="0">
                <a:solidFill>
                  <a:srgbClr val="002060"/>
                </a:solidFill>
                <a:latin typeface="Arial" panose="020B0604020202020204" pitchFamily="34" charset="0"/>
                <a:ea typeface="Calibri" panose="020F0502020204030204" pitchFamily="34" charset="0"/>
                <a:cs typeface="Times New Roman" panose="02020603050405020304" pitchFamily="18" charset="0"/>
              </a:rPr>
              <a:t>Greater Tubercle</a:t>
            </a:r>
            <a:r>
              <a:rPr lang="en-IN" sz="1800" dirty="0">
                <a:solidFill>
                  <a:srgbClr val="002060"/>
                </a:solidFill>
                <a:latin typeface="Arial" panose="020B0604020202020204" pitchFamily="34" charset="0"/>
                <a:ea typeface="Calibri" panose="020F0502020204030204" pitchFamily="34" charset="0"/>
                <a:cs typeface="Times New Roman" panose="02020603050405020304" pitchFamily="18" charset="0"/>
              </a:rPr>
              <a:t> : Situated lateral to the head and lesser tubercle. Rounded and marked by three flat impression.</a:t>
            </a:r>
          </a:p>
          <a:p>
            <a:pPr>
              <a:lnSpc>
                <a:spcPct val="107000"/>
              </a:lnSpc>
              <a:spcBef>
                <a:spcPts val="600"/>
              </a:spcBef>
              <a:spcAft>
                <a:spcPts val="600"/>
              </a:spcAft>
            </a:pPr>
            <a:r>
              <a:rPr lang="en-IN" sz="18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Lesser Tubercle : It is small but more prominent than the greater tubercle.</a:t>
            </a:r>
          </a:p>
          <a:p>
            <a:pPr>
              <a:lnSpc>
                <a:spcPct val="107000"/>
              </a:lnSpc>
              <a:spcBef>
                <a:spcPts val="600"/>
              </a:spcBef>
              <a:spcAft>
                <a:spcPts val="600"/>
              </a:spcAft>
            </a:pPr>
            <a:endParaRPr lang="en-IN" sz="18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600"/>
              </a:spcBef>
              <a:spcAft>
                <a:spcPts val="600"/>
              </a:spcAft>
            </a:pPr>
            <a:endParaRPr lang="en-IN" sz="1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IN" dirty="0">
              <a:solidFill>
                <a:srgbClr val="002060"/>
              </a:solidFill>
            </a:endParaRPr>
          </a:p>
        </p:txBody>
      </p:sp>
    </p:spTree>
    <p:extLst>
      <p:ext uri="{BB962C8B-B14F-4D97-AF65-F5344CB8AC3E}">
        <p14:creationId xmlns:p14="http://schemas.microsoft.com/office/powerpoint/2010/main" val="174851579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D677E-9311-4CA7-826A-37D4D0B5C048}"/>
              </a:ext>
            </a:extLst>
          </p:cNvPr>
          <p:cNvSpPr>
            <a:spLocks noGrp="1"/>
          </p:cNvSpPr>
          <p:nvPr>
            <p:ph type="title"/>
          </p:nvPr>
        </p:nvSpPr>
        <p:spPr>
          <a:xfrm>
            <a:off x="838200" y="77821"/>
            <a:ext cx="10515600" cy="1147865"/>
          </a:xfrm>
        </p:spPr>
        <p:txBody>
          <a:bodyPr/>
          <a:lstStyle/>
          <a:p>
            <a:pPr algn="ctr"/>
            <a:r>
              <a:rPr lang="en-US" b="1" dirty="0" err="1">
                <a:solidFill>
                  <a:srgbClr val="FF0000"/>
                </a:solidFill>
                <a:latin typeface="Times New Roman" panose="02020603050405020304" pitchFamily="18" charset="0"/>
                <a:cs typeface="Times New Roman" panose="02020603050405020304" pitchFamily="18" charset="0"/>
              </a:rPr>
              <a:t>Humerus</a:t>
            </a:r>
            <a:endParaRPr lang="en-IN" dirty="0"/>
          </a:p>
        </p:txBody>
      </p:sp>
      <p:pic>
        <p:nvPicPr>
          <p:cNvPr id="4" name="Content Placeholder 3">
            <a:extLst>
              <a:ext uri="{FF2B5EF4-FFF2-40B4-BE49-F238E27FC236}">
                <a16:creationId xmlns:a16="http://schemas.microsoft.com/office/drawing/2014/main" id="{3FD443A2-38D6-40A5-8546-3D287C85D9A9}"/>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78996" y="1070043"/>
            <a:ext cx="8005864" cy="5865778"/>
          </a:xfrm>
          <a:prstGeom prst="rect">
            <a:avLst/>
          </a:prstGeom>
          <a:noFill/>
          <a:ln>
            <a:noFill/>
          </a:ln>
        </p:spPr>
      </p:pic>
    </p:spTree>
    <p:extLst>
      <p:ext uri="{BB962C8B-B14F-4D97-AF65-F5344CB8AC3E}">
        <p14:creationId xmlns:p14="http://schemas.microsoft.com/office/powerpoint/2010/main" val="277872022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19F6E-2D29-4660-AC41-BA807DA3D2E8}"/>
              </a:ext>
            </a:extLst>
          </p:cNvPr>
          <p:cNvSpPr>
            <a:spLocks noGrp="1"/>
          </p:cNvSpPr>
          <p:nvPr>
            <p:ph type="title"/>
          </p:nvPr>
        </p:nvSpPr>
        <p:spPr>
          <a:xfrm>
            <a:off x="838200" y="365126"/>
            <a:ext cx="10515600" cy="704918"/>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Radius and Ulna</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62E7A31-05BA-46B3-839E-5A4DF6B09B57}"/>
              </a:ext>
            </a:extLst>
          </p:cNvPr>
          <p:cNvSpPr>
            <a:spLocks noGrp="1"/>
          </p:cNvSpPr>
          <p:nvPr>
            <p:ph idx="1"/>
          </p:nvPr>
        </p:nvSpPr>
        <p:spPr>
          <a:xfrm>
            <a:off x="838200" y="1371600"/>
            <a:ext cx="10515600" cy="5817140"/>
          </a:xfrm>
        </p:spPr>
        <p:txBody>
          <a:bodyPr>
            <a:normAutofit fontScale="55000" lnSpcReduction="20000"/>
          </a:bodyPr>
          <a:lstStyle/>
          <a:p>
            <a:r>
              <a:rPr lang="en-US" sz="7300" b="1" i="0" dirty="0">
                <a:solidFill>
                  <a:srgbClr val="002060"/>
                </a:solidFill>
                <a:effectLst/>
                <a:latin typeface="Times New Roman" panose="02020603050405020304" pitchFamily="18" charset="0"/>
                <a:cs typeface="Times New Roman" panose="02020603050405020304" pitchFamily="18" charset="0"/>
              </a:rPr>
              <a:t>Radius</a:t>
            </a:r>
            <a:endParaRPr lang="en-US" b="1" i="0" dirty="0">
              <a:solidFill>
                <a:srgbClr val="002060"/>
              </a:solidFill>
              <a:effectLst/>
              <a:latin typeface="Times New Roman" panose="02020603050405020304" pitchFamily="18" charset="0"/>
              <a:cs typeface="Times New Roman" panose="02020603050405020304" pitchFamily="18" charset="0"/>
            </a:endParaRPr>
          </a:p>
          <a:p>
            <a:r>
              <a:rPr lang="en-US" b="0" i="0" dirty="0">
                <a:effectLst/>
                <a:latin typeface="Times New Roman" panose="02020603050405020304" pitchFamily="18" charset="0"/>
                <a:cs typeface="Times New Roman" panose="02020603050405020304" pitchFamily="18" charset="0"/>
              </a:rPr>
              <a:t>The radius and ulna are the bones of the forearm. </a:t>
            </a:r>
          </a:p>
          <a:p>
            <a:r>
              <a:rPr lang="en-US" b="0" i="0" dirty="0">
                <a:effectLst/>
                <a:latin typeface="Times New Roman" panose="02020603050405020304" pitchFamily="18" charset="0"/>
                <a:cs typeface="Times New Roman" panose="02020603050405020304" pitchFamily="18" charset="0"/>
              </a:rPr>
              <a:t>The forearm is the region of the upper limb that extends from the elbow to the wrist.</a:t>
            </a:r>
          </a:p>
          <a:p>
            <a:r>
              <a:rPr lang="en-US" b="0" i="0" dirty="0">
                <a:effectLst/>
                <a:latin typeface="Times New Roman" panose="02020603050405020304" pitchFamily="18" charset="0"/>
                <a:cs typeface="Times New Roman" panose="02020603050405020304" pitchFamily="18" charset="0"/>
              </a:rPr>
              <a:t>The radius bone supports the lateral (thumb) side of the forearm and the ulna bone supports the medial (little finger) side.</a:t>
            </a:r>
          </a:p>
          <a:p>
            <a:pPr algn="l"/>
            <a:r>
              <a:rPr lang="en-US" b="0" i="0" dirty="0">
                <a:solidFill>
                  <a:srgbClr val="202122"/>
                </a:solidFill>
                <a:effectLst/>
                <a:latin typeface="Arial" panose="020B0604020202020204" pitchFamily="34" charset="0"/>
              </a:rPr>
              <a:t>The long narrow </a:t>
            </a:r>
            <a:r>
              <a:rPr lang="en-US" b="0" i="0" u="none" strike="noStrike" dirty="0">
                <a:solidFill>
                  <a:srgbClr val="0B0080"/>
                </a:solidFill>
                <a:effectLst/>
                <a:latin typeface="Arial" panose="020B0604020202020204" pitchFamily="34" charset="0"/>
                <a:hlinkClick r:id="rId2" tooltip="Medullary cavity"/>
              </a:rPr>
              <a:t>medullary cavity</a:t>
            </a:r>
            <a:r>
              <a:rPr lang="en-US" b="0" i="0" dirty="0">
                <a:solidFill>
                  <a:srgbClr val="202122"/>
                </a:solidFill>
                <a:effectLst/>
                <a:latin typeface="Arial" panose="020B0604020202020204" pitchFamily="34" charset="0"/>
              </a:rPr>
              <a:t> is enclosed in a strong wall of </a:t>
            </a:r>
            <a:r>
              <a:rPr lang="en-US" b="0" i="0" u="none" strike="noStrike" dirty="0">
                <a:solidFill>
                  <a:srgbClr val="0B0080"/>
                </a:solidFill>
                <a:effectLst/>
                <a:latin typeface="Arial" panose="020B0604020202020204" pitchFamily="34" charset="0"/>
                <a:hlinkClick r:id="rId3" tooltip="Compact bone"/>
              </a:rPr>
              <a:t>compact bone</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It is thickest along the interosseous border and thinnest at the extremities, same over the cup-shaped articular surface (fovea) of the head.</a:t>
            </a:r>
          </a:p>
          <a:p>
            <a:pPr algn="l"/>
            <a:r>
              <a:rPr lang="en-US" b="0" i="0" dirty="0">
                <a:solidFill>
                  <a:srgbClr val="202122"/>
                </a:solidFill>
                <a:effectLst/>
                <a:latin typeface="Arial" panose="020B0604020202020204" pitchFamily="34" charset="0"/>
              </a:rPr>
              <a:t>The </a:t>
            </a:r>
            <a:r>
              <a:rPr lang="en-US" b="0" i="0" u="none" strike="noStrike" dirty="0">
                <a:solidFill>
                  <a:srgbClr val="0B0080"/>
                </a:solidFill>
                <a:effectLst/>
                <a:latin typeface="Arial" panose="020B0604020202020204" pitchFamily="34" charset="0"/>
                <a:hlinkClick r:id="rId4" tooltip="Trabeculae"/>
              </a:rPr>
              <a:t>trabeculae</a:t>
            </a:r>
            <a:r>
              <a:rPr lang="en-US" b="0" i="0" dirty="0">
                <a:solidFill>
                  <a:srgbClr val="202122"/>
                </a:solidFill>
                <a:effectLst/>
                <a:latin typeface="Arial" panose="020B0604020202020204" pitchFamily="34" charset="0"/>
              </a:rPr>
              <a:t> of the spongy tissue are somewhat arched at the upper end and pass upward from the compact layer of the shaft to the </a:t>
            </a:r>
            <a:r>
              <a:rPr lang="en-US" b="0" i="1" dirty="0">
                <a:solidFill>
                  <a:srgbClr val="202122"/>
                </a:solidFill>
                <a:effectLst/>
                <a:latin typeface="Arial" panose="020B0604020202020204" pitchFamily="34" charset="0"/>
              </a:rPr>
              <a:t>fovea capitula</a:t>
            </a:r>
            <a:r>
              <a:rPr lang="en-US" dirty="0">
                <a:solidFill>
                  <a:srgbClr val="202122"/>
                </a:solidFill>
                <a:latin typeface="Arial" panose="020B0604020202020204" pitchFamily="34" charset="0"/>
              </a:rPr>
              <a:t>.</a:t>
            </a:r>
          </a:p>
          <a:p>
            <a:pPr algn="l"/>
            <a:r>
              <a:rPr lang="en-US" b="0" i="0" dirty="0">
                <a:solidFill>
                  <a:srgbClr val="202122"/>
                </a:solidFill>
                <a:effectLst/>
                <a:latin typeface="Arial" panose="020B0604020202020204" pitchFamily="34" charset="0"/>
              </a:rPr>
              <a:t>They are crossed by others parallel to the surface of the fovea. </a:t>
            </a:r>
          </a:p>
          <a:p>
            <a:pPr algn="l"/>
            <a:r>
              <a:rPr lang="en-US" b="0" i="0" dirty="0">
                <a:solidFill>
                  <a:srgbClr val="202122"/>
                </a:solidFill>
                <a:effectLst/>
                <a:latin typeface="Arial" panose="020B0604020202020204" pitchFamily="34" charset="0"/>
              </a:rPr>
              <a:t>The arrangement at the lower end is somewhat similar. It is missing in </a:t>
            </a:r>
            <a:r>
              <a:rPr lang="en-US" b="0" i="0" u="none" strike="noStrike" dirty="0">
                <a:solidFill>
                  <a:srgbClr val="0B0080"/>
                </a:solidFill>
                <a:effectLst/>
                <a:latin typeface="Arial" panose="020B0604020202020204" pitchFamily="34" charset="0"/>
                <a:hlinkClick r:id="rId5" tooltip="Radial aplasia"/>
              </a:rPr>
              <a:t>radial aplasia</a:t>
            </a:r>
            <a:r>
              <a:rPr lang="en-US" b="0" i="0" dirty="0">
                <a:solidFill>
                  <a:srgbClr val="202122"/>
                </a:solidFill>
                <a:effectLst/>
                <a:latin typeface="Arial" panose="020B0604020202020204" pitchFamily="34" charset="0"/>
              </a:rPr>
              <a:t>.</a:t>
            </a:r>
          </a:p>
          <a:p>
            <a:pPr algn="l"/>
            <a:r>
              <a:rPr lang="en-US" b="0" i="0" dirty="0">
                <a:solidFill>
                  <a:srgbClr val="202122"/>
                </a:solidFill>
                <a:effectLst/>
                <a:latin typeface="Arial" panose="020B0604020202020204" pitchFamily="34" charset="0"/>
              </a:rPr>
              <a:t>The radius has a body and two extremities. </a:t>
            </a:r>
          </a:p>
          <a:p>
            <a:pPr algn="l"/>
            <a:r>
              <a:rPr lang="en-US" b="0" i="0" dirty="0">
                <a:solidFill>
                  <a:srgbClr val="202122"/>
                </a:solidFill>
                <a:effectLst/>
                <a:latin typeface="Arial" panose="020B0604020202020204" pitchFamily="34" charset="0"/>
              </a:rPr>
              <a:t>The </a:t>
            </a:r>
            <a:r>
              <a:rPr lang="en-US" b="0" i="0" u="none" strike="noStrike" dirty="0">
                <a:solidFill>
                  <a:srgbClr val="0B0080"/>
                </a:solidFill>
                <a:effectLst/>
                <a:latin typeface="Arial" panose="020B0604020202020204" pitchFamily="34" charset="0"/>
                <a:hlinkClick r:id="rId6" tooltip="Upper extremity of radius"/>
              </a:rPr>
              <a:t>upper extremity of the radius</a:t>
            </a:r>
            <a:r>
              <a:rPr lang="en-US" b="0" i="0" dirty="0">
                <a:solidFill>
                  <a:srgbClr val="202122"/>
                </a:solidFill>
                <a:effectLst/>
                <a:latin typeface="Arial" panose="020B0604020202020204" pitchFamily="34" charset="0"/>
              </a:rPr>
              <a:t> consists of a somewhat cylindrical head articulating with the ulna and the </a:t>
            </a:r>
            <a:r>
              <a:rPr lang="en-US" b="0" i="0" dirty="0" err="1">
                <a:solidFill>
                  <a:srgbClr val="202122"/>
                </a:solidFill>
                <a:effectLst/>
                <a:latin typeface="Arial" panose="020B0604020202020204" pitchFamily="34" charset="0"/>
              </a:rPr>
              <a:t>humerus</a:t>
            </a:r>
            <a:r>
              <a:rPr lang="en-US" b="0" i="0" dirty="0">
                <a:solidFill>
                  <a:srgbClr val="202122"/>
                </a:solidFill>
                <a:effectLst/>
                <a:latin typeface="Arial" panose="020B0604020202020204" pitchFamily="34" charset="0"/>
              </a:rPr>
              <a:t>, a neck, and a radial tuberosity. </a:t>
            </a:r>
          </a:p>
          <a:p>
            <a:pPr algn="l"/>
            <a:r>
              <a:rPr lang="en-US" b="0" i="0" dirty="0">
                <a:solidFill>
                  <a:srgbClr val="202122"/>
                </a:solidFill>
                <a:effectLst/>
                <a:latin typeface="Arial" panose="020B0604020202020204" pitchFamily="34" charset="0"/>
              </a:rPr>
              <a:t>The </a:t>
            </a:r>
            <a:r>
              <a:rPr lang="en-US" b="0" i="0" u="none" strike="noStrike" dirty="0">
                <a:solidFill>
                  <a:srgbClr val="0B0080"/>
                </a:solidFill>
                <a:effectLst/>
                <a:latin typeface="Arial" panose="020B0604020202020204" pitchFamily="34" charset="0"/>
                <a:hlinkClick r:id="rId7" tooltip="Body of radius"/>
              </a:rPr>
              <a:t>body of the radius</a:t>
            </a:r>
            <a:r>
              <a:rPr lang="en-US" b="0" i="0" dirty="0">
                <a:solidFill>
                  <a:srgbClr val="202122"/>
                </a:solidFill>
                <a:effectLst/>
                <a:latin typeface="Arial" panose="020B0604020202020204" pitchFamily="34" charset="0"/>
              </a:rPr>
              <a:t> is self-explanatory, and the </a:t>
            </a:r>
            <a:r>
              <a:rPr lang="en-US" b="0" i="0" u="none" strike="noStrike" dirty="0">
                <a:solidFill>
                  <a:srgbClr val="0B0080"/>
                </a:solidFill>
                <a:effectLst/>
                <a:latin typeface="Arial" panose="020B0604020202020204" pitchFamily="34" charset="0"/>
                <a:hlinkClick r:id="rId8" tooltip="Lower extremity of radius"/>
              </a:rPr>
              <a:t>lower extremity of the radius</a:t>
            </a:r>
            <a:r>
              <a:rPr lang="en-US" b="0" i="0" dirty="0">
                <a:solidFill>
                  <a:srgbClr val="202122"/>
                </a:solidFill>
                <a:effectLst/>
                <a:latin typeface="Arial" panose="020B0604020202020204" pitchFamily="34" charset="0"/>
              </a:rPr>
              <a:t> is roughly quadrilateral in shape, with articular surfaces for the </a:t>
            </a:r>
            <a:r>
              <a:rPr lang="en-US" b="0" i="0" u="none" strike="noStrike" dirty="0">
                <a:solidFill>
                  <a:srgbClr val="0B0080"/>
                </a:solidFill>
                <a:effectLst/>
                <a:latin typeface="Arial" panose="020B0604020202020204" pitchFamily="34" charset="0"/>
                <a:hlinkClick r:id="rId9" tooltip="Ulna"/>
              </a:rPr>
              <a:t>ulna</a:t>
            </a:r>
            <a:r>
              <a:rPr lang="en-US" b="0" i="0" dirty="0">
                <a:solidFill>
                  <a:srgbClr val="202122"/>
                </a:solidFill>
                <a:effectLst/>
                <a:latin typeface="Arial" panose="020B0604020202020204" pitchFamily="34" charset="0"/>
              </a:rPr>
              <a:t>, </a:t>
            </a:r>
            <a:r>
              <a:rPr lang="en-US" b="0" i="0" u="none" strike="noStrike" dirty="0">
                <a:solidFill>
                  <a:srgbClr val="0B0080"/>
                </a:solidFill>
                <a:effectLst/>
                <a:latin typeface="Arial" panose="020B0604020202020204" pitchFamily="34" charset="0"/>
                <a:hlinkClick r:id="rId10" tooltip="Scaphoid"/>
              </a:rPr>
              <a:t>scaphoid</a:t>
            </a:r>
            <a:r>
              <a:rPr lang="en-US" b="0" i="0" dirty="0">
                <a:solidFill>
                  <a:srgbClr val="202122"/>
                </a:solidFill>
                <a:effectLst/>
                <a:latin typeface="Arial" panose="020B0604020202020204" pitchFamily="34" charset="0"/>
              </a:rPr>
              <a:t> and </a:t>
            </a:r>
            <a:r>
              <a:rPr lang="en-US" b="0" i="0" u="none" strike="noStrike" dirty="0">
                <a:solidFill>
                  <a:srgbClr val="0B0080"/>
                </a:solidFill>
                <a:effectLst/>
                <a:latin typeface="Arial" panose="020B0604020202020204" pitchFamily="34" charset="0"/>
                <a:hlinkClick r:id="rId11" tooltip="Lunate bone"/>
              </a:rPr>
              <a:t>lunate bones</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The distal end of the radius forms two palpable points, radially the </a:t>
            </a:r>
            <a:r>
              <a:rPr lang="en-US" b="0" i="0" u="none" strike="noStrike" dirty="0">
                <a:solidFill>
                  <a:srgbClr val="0B0080"/>
                </a:solidFill>
                <a:effectLst/>
                <a:latin typeface="Arial" panose="020B0604020202020204" pitchFamily="34" charset="0"/>
                <a:hlinkClick r:id="rId12" tooltip="Radial styloid process"/>
              </a:rPr>
              <a:t>styloid process</a:t>
            </a:r>
            <a:r>
              <a:rPr lang="en-US" b="0" i="0" dirty="0">
                <a:solidFill>
                  <a:srgbClr val="202122"/>
                </a:solidFill>
                <a:effectLst/>
                <a:latin typeface="Arial" panose="020B0604020202020204" pitchFamily="34" charset="0"/>
              </a:rPr>
              <a:t> and </a:t>
            </a:r>
            <a:r>
              <a:rPr lang="en-US" b="0" i="0" u="none" strike="noStrike" dirty="0">
                <a:solidFill>
                  <a:srgbClr val="0B0080"/>
                </a:solidFill>
                <a:effectLst/>
                <a:latin typeface="Arial" panose="020B0604020202020204" pitchFamily="34" charset="0"/>
                <a:hlinkClick r:id="rId13" tooltip="Lister's tubercle"/>
              </a:rPr>
              <a:t>Lister's tubercle</a:t>
            </a:r>
            <a:r>
              <a:rPr lang="en-US" b="0" i="0" dirty="0">
                <a:solidFill>
                  <a:srgbClr val="202122"/>
                </a:solidFill>
                <a:effectLst/>
                <a:latin typeface="Arial" panose="020B0604020202020204" pitchFamily="34" charset="0"/>
              </a:rPr>
              <a:t> on the ulnar side. </a:t>
            </a:r>
          </a:p>
          <a:p>
            <a:pPr algn="l"/>
            <a:r>
              <a:rPr lang="en-US" b="0" i="0" dirty="0">
                <a:solidFill>
                  <a:srgbClr val="202122"/>
                </a:solidFill>
                <a:effectLst/>
                <a:latin typeface="Arial" panose="020B0604020202020204" pitchFamily="34" charset="0"/>
              </a:rPr>
              <a:t>Along with the </a:t>
            </a:r>
            <a:r>
              <a:rPr lang="en-US" b="0" i="0" u="none" strike="noStrike" dirty="0">
                <a:solidFill>
                  <a:srgbClr val="0B0080"/>
                </a:solidFill>
                <a:effectLst/>
                <a:latin typeface="Arial" panose="020B0604020202020204" pitchFamily="34" charset="0"/>
                <a:hlinkClick r:id="rId14" tooltip="Proximal radioulnar articulation"/>
              </a:rPr>
              <a:t>proximal</a:t>
            </a:r>
            <a:r>
              <a:rPr lang="en-US" b="0" i="0" dirty="0">
                <a:solidFill>
                  <a:srgbClr val="202122"/>
                </a:solidFill>
                <a:effectLst/>
                <a:latin typeface="Arial" panose="020B0604020202020204" pitchFamily="34" charset="0"/>
              </a:rPr>
              <a:t> and </a:t>
            </a:r>
            <a:r>
              <a:rPr lang="en-US" b="0" i="0" u="none" strike="noStrike" dirty="0">
                <a:solidFill>
                  <a:srgbClr val="0B0080"/>
                </a:solidFill>
                <a:effectLst/>
                <a:latin typeface="Arial" panose="020B0604020202020204" pitchFamily="34" charset="0"/>
                <a:hlinkClick r:id="rId15" tooltip="Distal radioulnar articulation"/>
              </a:rPr>
              <a:t>distal radioulnar articulations</a:t>
            </a:r>
            <a:r>
              <a:rPr lang="en-US" b="0" i="0" dirty="0">
                <a:solidFill>
                  <a:srgbClr val="202122"/>
                </a:solidFill>
                <a:effectLst/>
                <a:latin typeface="Arial" panose="020B0604020202020204" pitchFamily="34" charset="0"/>
              </a:rPr>
              <a:t>, an </a:t>
            </a:r>
            <a:r>
              <a:rPr lang="en-US" b="0" i="0" u="none" strike="noStrike" dirty="0">
                <a:solidFill>
                  <a:srgbClr val="0B0080"/>
                </a:solidFill>
                <a:effectLst/>
                <a:latin typeface="Arial" panose="020B0604020202020204" pitchFamily="34" charset="0"/>
                <a:hlinkClick r:id="rId16" tooltip="Interosseous membrane of forearm"/>
              </a:rPr>
              <a:t>interosseous membrane</a:t>
            </a:r>
            <a:r>
              <a:rPr lang="en-US" b="0" i="0" dirty="0">
                <a:solidFill>
                  <a:srgbClr val="202122"/>
                </a:solidFill>
                <a:effectLst/>
                <a:latin typeface="Arial" panose="020B0604020202020204" pitchFamily="34" charset="0"/>
              </a:rPr>
              <a:t> originates medially along the length of the body of the radius to attach the radius to the ulna.</a:t>
            </a:r>
          </a:p>
          <a:p>
            <a:endParaRPr lang="en-US" b="0" i="0" dirty="0">
              <a:effectLst/>
              <a:latin typeface="Times New Roman" panose="02020603050405020304" pitchFamily="18" charset="0"/>
              <a:cs typeface="Times New Roman" panose="02020603050405020304" pitchFamily="18" charset="0"/>
            </a:endParaRPr>
          </a:p>
          <a:p>
            <a:endParaRPr lang="en-US" b="0" i="0" dirty="0">
              <a:solidFill>
                <a:srgbClr val="484848"/>
              </a:solidFill>
              <a:effectLst/>
              <a:latin typeface="Rubik"/>
            </a:endParaRPr>
          </a:p>
          <a:p>
            <a:endParaRPr lang="en-IN" dirty="0"/>
          </a:p>
        </p:txBody>
      </p:sp>
      <p:sp>
        <p:nvSpPr>
          <p:cNvPr id="4" name="Rectangle 1">
            <a:extLst>
              <a:ext uri="{FF2B5EF4-FFF2-40B4-BE49-F238E27FC236}">
                <a16:creationId xmlns:a16="http://schemas.microsoft.com/office/drawing/2014/main" id="{4DF7D5A1-E8F0-4A06-9372-1DADC88A2F48}"/>
              </a:ext>
            </a:extLst>
          </p:cNvPr>
          <p:cNvSpPr>
            <a:spLocks noChangeArrowheads="1"/>
          </p:cNvSpPr>
          <p:nvPr/>
        </p:nvSpPr>
        <p:spPr bwMode="auto">
          <a:xfrm>
            <a:off x="0" y="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19044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500" b="0" i="0" u="none" strike="noStrike" cap="none" normalizeH="0" baseline="0">
                <a:ln>
                  <a:noFill/>
                </a:ln>
                <a:solidFill>
                  <a:srgbClr val="484848"/>
                </a:solidFill>
                <a:effectLst/>
                <a:latin typeface="Rubik"/>
              </a:rPr>
              <a:t>The </a:t>
            </a:r>
            <a:r>
              <a:rPr kumimoji="0" lang="en-US" altLang="en-US" sz="1500" b="1" i="0" u="none" strike="noStrike" cap="none" normalizeH="0" baseline="0">
                <a:ln>
                  <a:noFill/>
                </a:ln>
                <a:solidFill>
                  <a:srgbClr val="53CD77"/>
                </a:solidFill>
                <a:effectLst/>
                <a:latin typeface="Rubik"/>
              </a:rPr>
              <a:t>  </a:t>
            </a:r>
            <a:r>
              <a:rPr kumimoji="0" lang="en-US" altLang="en-US" sz="1900" b="1" i="0" u="none" strike="noStrike" cap="none" normalizeH="0" baseline="0">
                <a:ln>
                  <a:noFill/>
                </a:ln>
                <a:solidFill>
                  <a:srgbClr val="53CD77"/>
                </a:solidFill>
                <a:effectLst/>
                <a:latin typeface="Rubik"/>
              </a:rPr>
              <a:t>      </a:t>
            </a:r>
            <a:endParaRPr kumimoji="0" lang="en-US" altLang="en-US" sz="1500" b="0" i="0" u="none" strike="noStrike" cap="none" normalizeH="0" baseline="0">
              <a:ln>
                <a:noFill/>
              </a:ln>
              <a:solidFill>
                <a:srgbClr val="484848"/>
              </a:solidFill>
              <a:effectLst/>
              <a:latin typeface="Rubik"/>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AutoShape 2" descr="image description">
            <a:hlinkClick r:id="rId17"/>
            <a:extLst>
              <a:ext uri="{FF2B5EF4-FFF2-40B4-BE49-F238E27FC236}">
                <a16:creationId xmlns:a16="http://schemas.microsoft.com/office/drawing/2014/main" id="{58C89184-27B0-4B0A-91F1-A15D44CD7831}"/>
              </a:ext>
            </a:extLst>
          </p:cNvPr>
          <p:cNvSpPr>
            <a:spLocks noChangeAspect="1" noChangeArrowheads="1"/>
          </p:cNvSpPr>
          <p:nvPr/>
        </p:nvSpPr>
        <p:spPr bwMode="auto">
          <a:xfrm>
            <a:off x="511175" y="-23971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Tree>
    <p:extLst>
      <p:ext uri="{BB962C8B-B14F-4D97-AF65-F5344CB8AC3E}">
        <p14:creationId xmlns:p14="http://schemas.microsoft.com/office/powerpoint/2010/main" val="104211299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1A176-2198-467D-A6CD-591688AC748B}"/>
              </a:ext>
            </a:extLst>
          </p:cNvPr>
          <p:cNvSpPr>
            <a:spLocks noGrp="1"/>
          </p:cNvSpPr>
          <p:nvPr>
            <p:ph type="title"/>
          </p:nvPr>
        </p:nvSpPr>
        <p:spPr/>
        <p:txBody>
          <a:bodyPr/>
          <a:lstStyle/>
          <a:p>
            <a:endParaRPr lang="en-IN" dirty="0"/>
          </a:p>
        </p:txBody>
      </p:sp>
      <p:pic>
        <p:nvPicPr>
          <p:cNvPr id="4" name="Content Placeholder 3">
            <a:extLst>
              <a:ext uri="{FF2B5EF4-FFF2-40B4-BE49-F238E27FC236}">
                <a16:creationId xmlns:a16="http://schemas.microsoft.com/office/drawing/2014/main" id="{0E80DD18-8843-4603-900B-085B771C7FB2}"/>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39694" y="365125"/>
            <a:ext cx="7821038" cy="6580424"/>
          </a:xfrm>
          <a:prstGeom prst="rect">
            <a:avLst/>
          </a:prstGeom>
          <a:noFill/>
          <a:ln>
            <a:noFill/>
          </a:ln>
        </p:spPr>
      </p:pic>
    </p:spTree>
    <p:extLst>
      <p:ext uri="{BB962C8B-B14F-4D97-AF65-F5344CB8AC3E}">
        <p14:creationId xmlns:p14="http://schemas.microsoft.com/office/powerpoint/2010/main" val="352916576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B6BFE-CF3D-49BB-A689-2FFFCF200E7B}"/>
              </a:ext>
            </a:extLst>
          </p:cNvPr>
          <p:cNvSpPr>
            <a:spLocks noGrp="1"/>
          </p:cNvSpPr>
          <p:nvPr>
            <p:ph type="title"/>
          </p:nvPr>
        </p:nvSpPr>
        <p:spPr>
          <a:xfrm>
            <a:off x="838200" y="365126"/>
            <a:ext cx="10515600" cy="743828"/>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Ulna</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597D94F-3A41-4510-A5EB-83C4B6C78B75}"/>
              </a:ext>
            </a:extLst>
          </p:cNvPr>
          <p:cNvSpPr>
            <a:spLocks noGrp="1"/>
          </p:cNvSpPr>
          <p:nvPr>
            <p:ph idx="1"/>
          </p:nvPr>
        </p:nvSpPr>
        <p:spPr>
          <a:xfrm>
            <a:off x="838200" y="1206230"/>
            <a:ext cx="10515600" cy="5651770"/>
          </a:xfrm>
        </p:spPr>
        <p:txBody>
          <a:bodyPr>
            <a:normAutofit fontScale="92500" lnSpcReduction="10000"/>
          </a:bodyPr>
          <a:lstStyle/>
          <a:p>
            <a:r>
              <a:rPr lang="en-US" b="0" i="0" dirty="0">
                <a:solidFill>
                  <a:srgbClr val="202122"/>
                </a:solidFill>
                <a:effectLst/>
                <a:latin typeface="Times New Roman" panose="02020603050405020304" pitchFamily="18" charset="0"/>
                <a:cs typeface="Times New Roman" panose="02020603050405020304" pitchFamily="18" charset="0"/>
              </a:rPr>
              <a:t>The </a:t>
            </a:r>
            <a:r>
              <a:rPr lang="en-US" b="1" i="0" dirty="0">
                <a:solidFill>
                  <a:srgbClr val="202122"/>
                </a:solidFill>
                <a:effectLst/>
                <a:latin typeface="Times New Roman" panose="02020603050405020304" pitchFamily="18" charset="0"/>
                <a:cs typeface="Times New Roman" panose="02020603050405020304" pitchFamily="18" charset="0"/>
              </a:rPr>
              <a:t>ulna</a:t>
            </a:r>
            <a:r>
              <a:rPr lang="en-US" b="0" i="0" dirty="0">
                <a:solidFill>
                  <a:srgbClr val="202122"/>
                </a:solidFill>
                <a:effectLst/>
                <a:latin typeface="Times New Roman" panose="02020603050405020304" pitchFamily="18" charset="0"/>
                <a:cs typeface="Times New Roman" panose="02020603050405020304" pitchFamily="18" charset="0"/>
              </a:rPr>
              <a:t> is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Long bone"/>
              </a:rPr>
              <a:t>long bone</a:t>
            </a:r>
            <a:r>
              <a:rPr lang="en-US" b="0" i="0" dirty="0">
                <a:solidFill>
                  <a:srgbClr val="202122"/>
                </a:solidFill>
                <a:effectLst/>
                <a:latin typeface="Times New Roman" panose="02020603050405020304" pitchFamily="18" charset="0"/>
                <a:cs typeface="Times New Roman" panose="02020603050405020304" pitchFamily="18" charset="0"/>
              </a:rPr>
              <a:t> found in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Forearm"/>
              </a:rPr>
              <a:t>forearm</a:t>
            </a:r>
            <a:r>
              <a:rPr lang="en-US" b="0" i="0" dirty="0">
                <a:solidFill>
                  <a:srgbClr val="202122"/>
                </a:solidFill>
                <a:effectLst/>
                <a:latin typeface="Times New Roman" panose="02020603050405020304" pitchFamily="18" charset="0"/>
                <a:cs typeface="Times New Roman" panose="02020603050405020304" pitchFamily="18" charset="0"/>
              </a:rPr>
              <a:t> that stretches from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Elbow"/>
              </a:rPr>
              <a:t>elbow</a:t>
            </a:r>
            <a:r>
              <a:rPr lang="en-US" b="0" i="0" dirty="0">
                <a:solidFill>
                  <a:srgbClr val="202122"/>
                </a:solidFill>
                <a:effectLst/>
                <a:latin typeface="Times New Roman" panose="02020603050405020304" pitchFamily="18" charset="0"/>
                <a:cs typeface="Times New Roman" panose="02020603050405020304" pitchFamily="18" charset="0"/>
              </a:rPr>
              <a:t> to the smallest finger, and when in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Standard anatomical position"/>
              </a:rPr>
              <a:t>anatomical position</a:t>
            </a:r>
            <a:r>
              <a:rPr lang="en-US" b="0" i="0" dirty="0">
                <a:solidFill>
                  <a:srgbClr val="202122"/>
                </a:solidFill>
                <a:effectLst/>
                <a:latin typeface="Times New Roman" panose="02020603050405020304" pitchFamily="18" charset="0"/>
                <a:cs typeface="Times New Roman" panose="02020603050405020304" pitchFamily="18" charset="0"/>
              </a:rPr>
              <a:t>, is found on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Anatomical terms of location"/>
              </a:rPr>
              <a:t>medial</a:t>
            </a:r>
            <a:r>
              <a:rPr lang="en-US" b="0" i="0" dirty="0">
                <a:solidFill>
                  <a:srgbClr val="202122"/>
                </a:solidFill>
                <a:effectLst/>
                <a:latin typeface="Times New Roman" panose="02020603050405020304" pitchFamily="18" charset="0"/>
                <a:cs typeface="Times New Roman" panose="02020603050405020304" pitchFamily="18" charset="0"/>
              </a:rPr>
              <a:t> side of the forearm. </a:t>
            </a:r>
          </a:p>
          <a:p>
            <a:r>
              <a:rPr lang="en-US" b="0" i="0" dirty="0">
                <a:solidFill>
                  <a:srgbClr val="202122"/>
                </a:solidFill>
                <a:effectLst/>
                <a:latin typeface="Times New Roman" panose="02020603050405020304" pitchFamily="18" charset="0"/>
                <a:cs typeface="Times New Roman" panose="02020603050405020304" pitchFamily="18" charset="0"/>
              </a:rPr>
              <a:t>It runs parallel to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Radius (bone)"/>
              </a:rPr>
              <a:t>radius</a:t>
            </a:r>
            <a:r>
              <a:rPr lang="en-US" b="0" i="0" dirty="0">
                <a:solidFill>
                  <a:srgbClr val="202122"/>
                </a:solidFill>
                <a:effectLst/>
                <a:latin typeface="Times New Roman" panose="02020603050405020304" pitchFamily="18" charset="0"/>
                <a:cs typeface="Times New Roman" panose="02020603050405020304" pitchFamily="18" charset="0"/>
              </a:rPr>
              <a:t>, the other long bone in the forearm.</a:t>
            </a:r>
          </a:p>
          <a:p>
            <a:r>
              <a:rPr lang="en-US" b="0" i="0" dirty="0">
                <a:solidFill>
                  <a:srgbClr val="202122"/>
                </a:solidFill>
                <a:effectLst/>
                <a:latin typeface="Times New Roman" panose="02020603050405020304" pitchFamily="18" charset="0"/>
                <a:cs typeface="Times New Roman" panose="02020603050405020304" pitchFamily="18" charset="0"/>
              </a:rPr>
              <a:t> The ulna is usually slightly longer than the radius, but the radius is thicker. </a:t>
            </a:r>
          </a:p>
          <a:p>
            <a:r>
              <a:rPr lang="en-US" b="0" i="0" dirty="0">
                <a:solidFill>
                  <a:srgbClr val="202122"/>
                </a:solidFill>
                <a:effectLst/>
                <a:latin typeface="Times New Roman" panose="02020603050405020304" pitchFamily="18" charset="0"/>
                <a:cs typeface="Times New Roman" panose="02020603050405020304" pitchFamily="18" charset="0"/>
              </a:rPr>
              <a:t>Therefore the radius is considered to be the larger of the two.</a:t>
            </a:r>
          </a:p>
          <a:p>
            <a:pPr algn="l"/>
            <a:r>
              <a:rPr lang="en-US" b="0" i="0" dirty="0">
                <a:solidFill>
                  <a:srgbClr val="202122"/>
                </a:solidFill>
                <a:effectLst/>
                <a:latin typeface="Times New Roman" panose="02020603050405020304" pitchFamily="18" charset="0"/>
                <a:cs typeface="Times New Roman" panose="02020603050405020304" pitchFamily="18" charset="0"/>
              </a:rPr>
              <a:t>The ulna is a long bone found in the forearm that stretches from the elbow to the smallest finger, and when in anatomical position, is found on the medial side of the forearm. It is broader close to the elbow, and narrows as it approaches the wrist.</a:t>
            </a:r>
          </a:p>
          <a:p>
            <a:pPr algn="l"/>
            <a:r>
              <a:rPr lang="en-US" b="0" i="0" dirty="0">
                <a:solidFill>
                  <a:srgbClr val="202122"/>
                </a:solidFill>
                <a:effectLst/>
                <a:latin typeface="Times New Roman" panose="02020603050405020304" pitchFamily="18" charset="0"/>
                <a:cs typeface="Times New Roman" panose="02020603050405020304" pitchFamily="18" charset="0"/>
              </a:rPr>
              <a:t>Close to the elbow, the ulna has a bony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Process (anatomy)"/>
              </a:rPr>
              <a:t>process</a:t>
            </a:r>
            <a:r>
              <a:rPr lang="en-US" b="0" i="0" dirty="0">
                <a:solidFill>
                  <a:srgbClr val="202122"/>
                </a:solidFill>
                <a:effectLst/>
                <a:latin typeface="Times New Roman" panose="02020603050405020304" pitchFamily="18" charset="0"/>
                <a:cs typeface="Times New Roman" panose="02020603050405020304" pitchFamily="18" charset="0"/>
              </a:rPr>
              <a:t>,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Olecranon process"/>
              </a:rPr>
              <a:t>olecranon process</a:t>
            </a:r>
            <a:r>
              <a:rPr lang="en-US" b="0" i="0" dirty="0">
                <a:solidFill>
                  <a:srgbClr val="202122"/>
                </a:solidFill>
                <a:effectLst/>
                <a:latin typeface="Times New Roman" panose="02020603050405020304" pitchFamily="18" charset="0"/>
                <a:cs typeface="Times New Roman" panose="02020603050405020304" pitchFamily="18" charset="0"/>
              </a:rPr>
              <a:t>, a hook-like structure that fits into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0" tooltip="Olecranon fossa"/>
              </a:rPr>
              <a:t>olecranon fossa</a:t>
            </a:r>
            <a:r>
              <a:rPr lang="en-US" b="0" i="0" dirty="0">
                <a:solidFill>
                  <a:srgbClr val="202122"/>
                </a:solidFill>
                <a:effectLst/>
                <a:latin typeface="Times New Roman" panose="02020603050405020304" pitchFamily="18" charset="0"/>
                <a:cs typeface="Times New Roman" panose="02020603050405020304" pitchFamily="18" charset="0"/>
              </a:rPr>
              <a:t> of the </a:t>
            </a:r>
            <a:r>
              <a:rPr lang="en-US" b="0" i="0" u="none" strike="noStrike" dirty="0" err="1">
                <a:solidFill>
                  <a:srgbClr val="0B0080"/>
                </a:solidFill>
                <a:effectLst/>
                <a:latin typeface="Times New Roman" panose="02020603050405020304" pitchFamily="18" charset="0"/>
                <a:cs typeface="Times New Roman" panose="02020603050405020304" pitchFamily="18" charset="0"/>
                <a:hlinkClick r:id="rId11" tooltip="Humerus"/>
              </a:rPr>
              <a:t>humerus</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This prevents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2" tooltip="Hyperextension"/>
              </a:rPr>
              <a:t>hyperextension</a:t>
            </a:r>
            <a:r>
              <a:rPr lang="en-US" b="0" i="0" dirty="0">
                <a:solidFill>
                  <a:srgbClr val="202122"/>
                </a:solidFill>
                <a:effectLst/>
                <a:latin typeface="Times New Roman" panose="02020603050405020304" pitchFamily="18" charset="0"/>
                <a:cs typeface="Times New Roman" panose="02020603050405020304" pitchFamily="18" charset="0"/>
              </a:rPr>
              <a:t> and forms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3" tooltip="Hinge joint"/>
              </a:rPr>
              <a:t>hinge joint</a:t>
            </a:r>
            <a:r>
              <a:rPr lang="en-US" b="0" i="0" dirty="0">
                <a:solidFill>
                  <a:srgbClr val="202122"/>
                </a:solidFill>
                <a:effectLst/>
                <a:latin typeface="Times New Roman" panose="02020603050405020304" pitchFamily="18" charset="0"/>
                <a:cs typeface="Times New Roman" panose="02020603050405020304" pitchFamily="18" charset="0"/>
              </a:rPr>
              <a:t>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4" tooltip="Trochlea of the humerus"/>
              </a:rPr>
              <a:t>trochlea of the </a:t>
            </a:r>
            <a:r>
              <a:rPr lang="en-US" b="0" i="0" u="none" strike="noStrike" dirty="0" err="1">
                <a:solidFill>
                  <a:srgbClr val="0B0080"/>
                </a:solidFill>
                <a:effectLst/>
                <a:latin typeface="Times New Roman" panose="02020603050405020304" pitchFamily="18" charset="0"/>
                <a:cs typeface="Times New Roman" panose="02020603050405020304" pitchFamily="18" charset="0"/>
                <a:hlinkClick r:id="rId14" tooltip="Trochlea of the humerus"/>
              </a:rPr>
              <a:t>humerus</a:t>
            </a:r>
            <a:r>
              <a:rPr lang="en-US" b="0" i="0" dirty="0">
                <a:solidFill>
                  <a:srgbClr val="202122"/>
                </a:solidFill>
                <a:effectLst/>
                <a:latin typeface="Times New Roman" panose="02020603050405020304" pitchFamily="18" charset="0"/>
                <a:cs typeface="Times New Roman" panose="02020603050405020304" pitchFamily="18" charset="0"/>
              </a:rPr>
              <a:t>. There is also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5" tooltip="Radial notch"/>
              </a:rPr>
              <a:t>radial notch</a:t>
            </a:r>
            <a:r>
              <a:rPr lang="en-US" b="0" i="0" dirty="0">
                <a:solidFill>
                  <a:srgbClr val="202122"/>
                </a:solidFill>
                <a:effectLst/>
                <a:latin typeface="Times New Roman" panose="02020603050405020304" pitchFamily="18" charset="0"/>
                <a:cs typeface="Times New Roman" panose="02020603050405020304" pitchFamily="18" charset="0"/>
              </a:rPr>
              <a:t> for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6" tooltip="Head of the radius"/>
              </a:rPr>
              <a:t>head of the radius</a:t>
            </a:r>
            <a:r>
              <a:rPr lang="en-US" b="0" i="0" dirty="0">
                <a:solidFill>
                  <a:srgbClr val="202122"/>
                </a:solidFill>
                <a:effectLst/>
                <a:latin typeface="Times New Roman" panose="02020603050405020304" pitchFamily="18" charset="0"/>
                <a:cs typeface="Times New Roman" panose="02020603050405020304" pitchFamily="18" charset="0"/>
              </a:rPr>
              <a:t>, and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7" tooltip="Ulnar tuberosity"/>
              </a:rPr>
              <a:t>ulnar tuberosity</a:t>
            </a:r>
            <a:r>
              <a:rPr lang="en-US" b="0" i="0" dirty="0">
                <a:solidFill>
                  <a:srgbClr val="202122"/>
                </a:solidFill>
                <a:effectLst/>
                <a:latin typeface="Times New Roman" panose="02020603050405020304" pitchFamily="18" charset="0"/>
                <a:cs typeface="Times New Roman" panose="02020603050405020304" pitchFamily="18" charset="0"/>
              </a:rPr>
              <a:t> to which muscles attach.</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51922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E9D1F-0DE7-4F28-B639-E4B369C5B301}"/>
              </a:ext>
            </a:extLst>
          </p:cNvPr>
          <p:cNvSpPr>
            <a:spLocks noGrp="1"/>
          </p:cNvSpPr>
          <p:nvPr>
            <p:ph type="title"/>
          </p:nvPr>
        </p:nvSpPr>
        <p:spPr>
          <a:xfrm>
            <a:off x="838200" y="77823"/>
            <a:ext cx="10515600" cy="1021404"/>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Bones of Hand</a:t>
            </a:r>
            <a:r>
              <a:rPr lang="en-US" dirty="0"/>
              <a:t> </a:t>
            </a:r>
            <a:endParaRPr lang="en-IN" dirty="0"/>
          </a:p>
        </p:txBody>
      </p:sp>
      <p:sp>
        <p:nvSpPr>
          <p:cNvPr id="3" name="Content Placeholder 2">
            <a:extLst>
              <a:ext uri="{FF2B5EF4-FFF2-40B4-BE49-F238E27FC236}">
                <a16:creationId xmlns:a16="http://schemas.microsoft.com/office/drawing/2014/main" id="{8F489196-24AF-4CBD-8205-913AEA9EE243}"/>
              </a:ext>
            </a:extLst>
          </p:cNvPr>
          <p:cNvSpPr>
            <a:spLocks noGrp="1"/>
          </p:cNvSpPr>
          <p:nvPr>
            <p:ph idx="1"/>
          </p:nvPr>
        </p:nvSpPr>
        <p:spPr>
          <a:xfrm>
            <a:off x="97277" y="1825625"/>
            <a:ext cx="11256523" cy="4351338"/>
          </a:xfrm>
        </p:spPr>
        <p:txBody>
          <a:bodyPr>
            <a:normAutofit fontScale="85000" lnSpcReduction="20000"/>
          </a:bodyPr>
          <a:lstStyle/>
          <a:p>
            <a:pPr algn="l" fontAlgn="t">
              <a:buFont typeface="Arial" panose="020B0604020202020204" pitchFamily="34" charset="0"/>
              <a:buChar char="•"/>
            </a:pPr>
            <a:r>
              <a:rPr lang="en-IN" b="1" i="0" dirty="0">
                <a:solidFill>
                  <a:srgbClr val="002060"/>
                </a:solidFill>
                <a:effectLst/>
                <a:latin typeface="helvetica neue"/>
              </a:rPr>
              <a:t>Carpals</a:t>
            </a:r>
          </a:p>
          <a:p>
            <a:pPr algn="l" fontAlgn="t">
              <a:buFont typeface="Arial" panose="020B0604020202020204" pitchFamily="34" charset="0"/>
              <a:buChar char="•"/>
            </a:pPr>
            <a:r>
              <a:rPr lang="en-IN" b="0" i="0" dirty="0">
                <a:solidFill>
                  <a:srgbClr val="000000"/>
                </a:solidFill>
                <a:effectLst/>
                <a:latin typeface="helvetica neue"/>
              </a:rPr>
              <a:t>scaphoid, 1</a:t>
            </a:r>
          </a:p>
          <a:p>
            <a:pPr algn="l" fontAlgn="t">
              <a:buFont typeface="Arial" panose="020B0604020202020204" pitchFamily="34" charset="0"/>
              <a:buChar char="•"/>
            </a:pPr>
            <a:r>
              <a:rPr lang="en-IN" b="0" i="0" dirty="0">
                <a:solidFill>
                  <a:srgbClr val="000000"/>
                </a:solidFill>
                <a:effectLst/>
                <a:latin typeface="helvetica neue"/>
              </a:rPr>
              <a:t>Trapezium: 1</a:t>
            </a:r>
          </a:p>
          <a:p>
            <a:pPr algn="l" fontAlgn="t">
              <a:buFont typeface="Arial" panose="020B0604020202020204" pitchFamily="34" charset="0"/>
              <a:buChar char="•"/>
            </a:pPr>
            <a:r>
              <a:rPr lang="en-IN" b="0" i="0" dirty="0">
                <a:solidFill>
                  <a:srgbClr val="000000"/>
                </a:solidFill>
                <a:effectLst/>
                <a:latin typeface="helvetica neue"/>
              </a:rPr>
              <a:t>Trapezoid :1</a:t>
            </a:r>
          </a:p>
          <a:p>
            <a:pPr algn="l" fontAlgn="t">
              <a:buFont typeface="Arial" panose="020B0604020202020204" pitchFamily="34" charset="0"/>
              <a:buChar char="•"/>
            </a:pPr>
            <a:r>
              <a:rPr lang="en-IN" b="0" i="0" dirty="0">
                <a:solidFill>
                  <a:srgbClr val="000000"/>
                </a:solidFill>
                <a:effectLst/>
                <a:latin typeface="helvetica neue"/>
              </a:rPr>
              <a:t>Lunate :1</a:t>
            </a:r>
          </a:p>
          <a:p>
            <a:pPr algn="l" fontAlgn="t">
              <a:buFont typeface="Arial" panose="020B0604020202020204" pitchFamily="34" charset="0"/>
              <a:buChar char="•"/>
            </a:pPr>
            <a:r>
              <a:rPr lang="en-IN" b="0" i="0" dirty="0">
                <a:solidFill>
                  <a:srgbClr val="000000"/>
                </a:solidFill>
                <a:effectLst/>
                <a:latin typeface="helvetica neue"/>
              </a:rPr>
              <a:t>Pisiform : 1</a:t>
            </a:r>
          </a:p>
          <a:p>
            <a:pPr algn="l" fontAlgn="t">
              <a:buFont typeface="Arial" panose="020B0604020202020204" pitchFamily="34" charset="0"/>
              <a:buChar char="•"/>
            </a:pPr>
            <a:r>
              <a:rPr lang="en-IN" b="0" i="0" dirty="0">
                <a:solidFill>
                  <a:srgbClr val="000000"/>
                </a:solidFill>
                <a:effectLst/>
                <a:latin typeface="helvetica neue"/>
              </a:rPr>
              <a:t>Triquetrum :1</a:t>
            </a:r>
          </a:p>
          <a:p>
            <a:pPr algn="l" fontAlgn="t">
              <a:buFont typeface="Arial" panose="020B0604020202020204" pitchFamily="34" charset="0"/>
              <a:buChar char="•"/>
            </a:pPr>
            <a:r>
              <a:rPr lang="en-IN" b="0" i="0" dirty="0">
                <a:solidFill>
                  <a:srgbClr val="000000"/>
                </a:solidFill>
                <a:effectLst/>
                <a:latin typeface="helvetica neue"/>
              </a:rPr>
              <a:t>Hamate : 1</a:t>
            </a:r>
          </a:p>
          <a:p>
            <a:pPr algn="l" fontAlgn="t">
              <a:buFont typeface="Arial" panose="020B0604020202020204" pitchFamily="34" charset="0"/>
              <a:buChar char="•"/>
            </a:pPr>
            <a:r>
              <a:rPr lang="en-IN" b="0" i="0" dirty="0">
                <a:solidFill>
                  <a:srgbClr val="000000"/>
                </a:solidFill>
                <a:effectLst/>
                <a:latin typeface="helvetica neue"/>
              </a:rPr>
              <a:t>Capitate</a:t>
            </a:r>
            <a:r>
              <a:rPr lang="en-IN" dirty="0">
                <a:solidFill>
                  <a:srgbClr val="000000"/>
                </a:solidFill>
                <a:latin typeface="helvetica neue"/>
              </a:rPr>
              <a:t> :1</a:t>
            </a:r>
            <a:endParaRPr lang="en-IN" b="0" i="0" dirty="0">
              <a:solidFill>
                <a:srgbClr val="000000"/>
              </a:solidFill>
              <a:effectLst/>
              <a:latin typeface="helvetica neue"/>
            </a:endParaRPr>
          </a:p>
          <a:p>
            <a:pPr algn="l" fontAlgn="t">
              <a:buFont typeface="Arial" panose="020B0604020202020204" pitchFamily="34" charset="0"/>
              <a:buChar char="•"/>
            </a:pPr>
            <a:r>
              <a:rPr lang="en-IN" b="1" dirty="0">
                <a:solidFill>
                  <a:srgbClr val="002060"/>
                </a:solidFill>
                <a:latin typeface="helvetica neue"/>
              </a:rPr>
              <a:t>Metacarpals :1</a:t>
            </a:r>
          </a:p>
          <a:p>
            <a:pPr algn="l" fontAlgn="t">
              <a:buFont typeface="Arial" panose="020B0604020202020204" pitchFamily="34" charset="0"/>
              <a:buChar char="•"/>
            </a:pPr>
            <a:r>
              <a:rPr lang="en-IN" b="1" dirty="0">
                <a:solidFill>
                  <a:srgbClr val="002060"/>
                </a:solidFill>
                <a:latin typeface="helvetica neue"/>
              </a:rPr>
              <a:t>Phalanges : 3 +3+3+3+2 =14</a:t>
            </a:r>
          </a:p>
          <a:p>
            <a:pPr algn="l" fontAlgn="t">
              <a:buFont typeface="Arial" panose="020B0604020202020204" pitchFamily="34" charset="0"/>
              <a:buChar char="•"/>
            </a:pPr>
            <a:endParaRPr lang="en-IN" b="1" i="0" dirty="0">
              <a:solidFill>
                <a:srgbClr val="002060"/>
              </a:solidFill>
              <a:effectLst/>
              <a:latin typeface="helvetica neue"/>
            </a:endParaRPr>
          </a:p>
          <a:p>
            <a:endParaRPr lang="en-IN" dirty="0">
              <a:solidFill>
                <a:srgbClr val="002060"/>
              </a:solidFill>
            </a:endParaRPr>
          </a:p>
        </p:txBody>
      </p:sp>
      <p:pic>
        <p:nvPicPr>
          <p:cNvPr id="4" name="Picture 3">
            <a:extLst>
              <a:ext uri="{FF2B5EF4-FFF2-40B4-BE49-F238E27FC236}">
                <a16:creationId xmlns:a16="http://schemas.microsoft.com/office/drawing/2014/main" id="{F7839261-C7C1-4268-8A35-520AB6A6469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321029" y="1186774"/>
            <a:ext cx="6702357" cy="5671225"/>
          </a:xfrm>
          <a:prstGeom prst="rect">
            <a:avLst/>
          </a:prstGeom>
          <a:noFill/>
          <a:ln>
            <a:noFill/>
          </a:ln>
        </p:spPr>
      </p:pic>
    </p:spTree>
    <p:extLst>
      <p:ext uri="{BB962C8B-B14F-4D97-AF65-F5344CB8AC3E}">
        <p14:creationId xmlns:p14="http://schemas.microsoft.com/office/powerpoint/2010/main" val="92352364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05672-B7DF-4EEF-868E-75C45430CFA7}"/>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DE544D58-BCA2-415F-BC36-6DDEF33116B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2460" y="894946"/>
            <a:ext cx="6391072" cy="5963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28568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3B771-920E-42A4-B239-2F98C37CFC12}"/>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Pelvic girdle</a:t>
            </a: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2050" name="Picture 2">
            <a:extLst>
              <a:ext uri="{FF2B5EF4-FFF2-40B4-BE49-F238E27FC236}">
                <a16:creationId xmlns:a16="http://schemas.microsoft.com/office/drawing/2014/main" id="{82023DC1-3E5A-429A-B35A-A234DBC0D20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65006" y="1825624"/>
            <a:ext cx="9635613" cy="5184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462427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3EE82-3D62-4DE8-8C86-525D481C43C3}"/>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Pelvic Girdle</a:t>
            </a:r>
            <a:endParaRPr lang="en-IN" dirty="0"/>
          </a:p>
        </p:txBody>
      </p:sp>
      <p:pic>
        <p:nvPicPr>
          <p:cNvPr id="4" name="Content Placeholder 3">
            <a:extLst>
              <a:ext uri="{FF2B5EF4-FFF2-40B4-BE49-F238E27FC236}">
                <a16:creationId xmlns:a16="http://schemas.microsoft.com/office/drawing/2014/main" id="{6763FDAD-676C-4E66-BB90-35330B546443}"/>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7484" y="1690688"/>
            <a:ext cx="4532671" cy="5167312"/>
          </a:xfrm>
          <a:prstGeom prst="rect">
            <a:avLst/>
          </a:prstGeom>
          <a:noFill/>
          <a:ln>
            <a:noFill/>
          </a:ln>
        </p:spPr>
      </p:pic>
      <p:pic>
        <p:nvPicPr>
          <p:cNvPr id="5" name="Picture 4">
            <a:extLst>
              <a:ext uri="{FF2B5EF4-FFF2-40B4-BE49-F238E27FC236}">
                <a16:creationId xmlns:a16="http://schemas.microsoft.com/office/drawing/2014/main" id="{A36527BB-CF1A-4894-A1E8-1A32D1D5CD9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324516" y="1809135"/>
            <a:ext cx="6336542" cy="5048865"/>
          </a:xfrm>
          <a:prstGeom prst="rect">
            <a:avLst/>
          </a:prstGeom>
          <a:noFill/>
          <a:ln>
            <a:noFill/>
          </a:ln>
        </p:spPr>
      </p:pic>
    </p:spTree>
    <p:extLst>
      <p:ext uri="{BB962C8B-B14F-4D97-AF65-F5344CB8AC3E}">
        <p14:creationId xmlns:p14="http://schemas.microsoft.com/office/powerpoint/2010/main" val="360513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E206B-EA95-4CE8-9A5E-C3387A94E798}"/>
              </a:ext>
            </a:extLst>
          </p:cNvPr>
          <p:cNvSpPr>
            <a:spLocks noGrp="1"/>
          </p:cNvSpPr>
          <p:nvPr>
            <p:ph type="title"/>
          </p:nvPr>
        </p:nvSpPr>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Chemical properties of Bone</a:t>
            </a:r>
            <a:br>
              <a:rPr lang="en-US" b="1" dirty="0">
                <a:solidFill>
                  <a:srgbClr val="FF0000"/>
                </a:solidFill>
                <a:latin typeface="Times New Roman" panose="02020603050405020304" pitchFamily="18" charset="0"/>
                <a:cs typeface="Times New Roman" panose="02020603050405020304" pitchFamily="18" charset="0"/>
              </a:rPr>
            </a:br>
            <a:r>
              <a:rPr lang="en-US" sz="2000" b="0" i="0" dirty="0">
                <a:solidFill>
                  <a:srgbClr val="525252"/>
                </a:solidFill>
                <a:effectLst/>
                <a:latin typeface="helvetica neue"/>
              </a:rPr>
              <a:t>Bone</a:t>
            </a:r>
            <a:r>
              <a:rPr lang="en-US" sz="2000" dirty="0">
                <a:solidFill>
                  <a:srgbClr val="525252"/>
                </a:solidFill>
                <a:latin typeface="helvetica neue"/>
              </a:rPr>
              <a:t>s are</a:t>
            </a:r>
            <a:r>
              <a:rPr lang="en-US" sz="2000" b="0" i="0" dirty="0">
                <a:solidFill>
                  <a:srgbClr val="525252"/>
                </a:solidFill>
                <a:effectLst/>
                <a:latin typeface="helvetica neue"/>
              </a:rPr>
              <a:t> rigid body tissue consisting of cells embedded in an abundant hard intercellular material.</a:t>
            </a:r>
            <a:br>
              <a:rPr lang="en-IN" sz="2000" dirty="0"/>
            </a:br>
            <a:endParaRPr lang="en-IN" dirty="0"/>
          </a:p>
        </p:txBody>
      </p:sp>
      <p:sp>
        <p:nvSpPr>
          <p:cNvPr id="3" name="Content Placeholder 2">
            <a:extLst>
              <a:ext uri="{FF2B5EF4-FFF2-40B4-BE49-F238E27FC236}">
                <a16:creationId xmlns:a16="http://schemas.microsoft.com/office/drawing/2014/main" id="{C530D34F-EB3E-4C1D-A3FE-99FF90713B66}"/>
              </a:ext>
            </a:extLst>
          </p:cNvPr>
          <p:cNvSpPr>
            <a:spLocks noGrp="1"/>
          </p:cNvSpPr>
          <p:nvPr>
            <p:ph idx="1"/>
          </p:nvPr>
        </p:nvSpPr>
        <p:spPr/>
        <p:txBody>
          <a:bodyPr/>
          <a:lstStyle/>
          <a:p>
            <a:endParaRPr lang="en-IN" dirty="0"/>
          </a:p>
        </p:txBody>
      </p:sp>
      <p:pic>
        <p:nvPicPr>
          <p:cNvPr id="6" name="Picture 5">
            <a:extLst>
              <a:ext uri="{FF2B5EF4-FFF2-40B4-BE49-F238E27FC236}">
                <a16:creationId xmlns:a16="http://schemas.microsoft.com/office/drawing/2014/main" id="{1F6CAA96-B4C4-4B7F-99D0-623942E60B7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26473" y="1237673"/>
            <a:ext cx="11249891" cy="5620327"/>
          </a:xfrm>
          <a:prstGeom prst="rect">
            <a:avLst/>
          </a:prstGeom>
          <a:noFill/>
          <a:ln>
            <a:noFill/>
          </a:ln>
        </p:spPr>
      </p:pic>
    </p:spTree>
    <p:extLst>
      <p:ext uri="{BB962C8B-B14F-4D97-AF65-F5344CB8AC3E}">
        <p14:creationId xmlns:p14="http://schemas.microsoft.com/office/powerpoint/2010/main" val="238853881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8982B-1384-495D-B6ED-4DCEDCC28005}"/>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Pelvic Girdle</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05509D6-1B14-4071-B7CD-7892B4958222}"/>
              </a:ext>
            </a:extLst>
          </p:cNvPr>
          <p:cNvSpPr>
            <a:spLocks noGrp="1"/>
          </p:cNvSpPr>
          <p:nvPr>
            <p:ph idx="1"/>
          </p:nvPr>
        </p:nvSpPr>
        <p:spPr>
          <a:xfrm>
            <a:off x="838200" y="1825624"/>
            <a:ext cx="10515600" cy="5032375"/>
          </a:xfrm>
        </p:spPr>
        <p:txBody>
          <a:bodyPr>
            <a:normAutofit fontScale="92500" lnSpcReduction="20000"/>
          </a:bodyPr>
          <a:lstStyle/>
          <a:p>
            <a:pPr algn="l"/>
            <a:r>
              <a:rPr lang="en-US" b="0" i="0" dirty="0">
                <a:solidFill>
                  <a:srgbClr val="202122"/>
                </a:solidFill>
                <a:effectLst/>
                <a:latin typeface="Times New Roman" panose="02020603050405020304" pitchFamily="18" charset="0"/>
                <a:cs typeface="Times New Roman" panose="02020603050405020304" pitchFamily="18" charset="0"/>
              </a:rPr>
              <a:t>The </a:t>
            </a:r>
            <a:r>
              <a:rPr lang="en-US" b="1" i="0" dirty="0">
                <a:solidFill>
                  <a:srgbClr val="202122"/>
                </a:solidFill>
                <a:effectLst/>
                <a:latin typeface="Times New Roman" panose="02020603050405020304" pitchFamily="18" charset="0"/>
                <a:cs typeface="Times New Roman" panose="02020603050405020304" pitchFamily="18" charset="0"/>
              </a:rPr>
              <a:t>hip bone</a:t>
            </a:r>
            <a:r>
              <a:rPr lang="en-US" b="0" i="0" dirty="0">
                <a:solidFill>
                  <a:srgbClr val="202122"/>
                </a:solidFill>
                <a:effectLst/>
                <a:latin typeface="Times New Roman" panose="02020603050405020304" pitchFamily="18" charset="0"/>
                <a:cs typeface="Times New Roman" panose="02020603050405020304" pitchFamily="18" charset="0"/>
              </a:rPr>
              <a:t> (</a:t>
            </a:r>
            <a:r>
              <a:rPr lang="en-US" b="1" i="0" dirty="0" err="1">
                <a:solidFill>
                  <a:srgbClr val="202122"/>
                </a:solidFill>
                <a:effectLst/>
                <a:latin typeface="Times New Roman" panose="02020603050405020304" pitchFamily="18" charset="0"/>
                <a:cs typeface="Times New Roman" panose="02020603050405020304" pitchFamily="18" charset="0"/>
              </a:rPr>
              <a:t>os</a:t>
            </a:r>
            <a:r>
              <a:rPr lang="en-US" b="1" i="0" dirty="0">
                <a:solidFill>
                  <a:srgbClr val="202122"/>
                </a:solidFill>
                <a:effectLst/>
                <a:latin typeface="Times New Roman" panose="02020603050405020304" pitchFamily="18" charset="0"/>
                <a:cs typeface="Times New Roman" panose="02020603050405020304" pitchFamily="18" charset="0"/>
              </a:rPr>
              <a:t> coxae</a:t>
            </a:r>
            <a:r>
              <a:rPr lang="en-US" b="0" i="0" dirty="0">
                <a:solidFill>
                  <a:srgbClr val="202122"/>
                </a:solidFill>
                <a:effectLst/>
                <a:latin typeface="Times New Roman" panose="02020603050405020304" pitchFamily="18" charset="0"/>
                <a:cs typeface="Times New Roman" panose="02020603050405020304" pitchFamily="18" charset="0"/>
              </a:rPr>
              <a:t>, </a:t>
            </a:r>
            <a:r>
              <a:rPr lang="en-US" b="1" i="0" dirty="0">
                <a:solidFill>
                  <a:srgbClr val="202122"/>
                </a:solidFill>
                <a:effectLst/>
                <a:latin typeface="Times New Roman" panose="02020603050405020304" pitchFamily="18" charset="0"/>
                <a:cs typeface="Times New Roman" panose="02020603050405020304" pitchFamily="18" charset="0"/>
              </a:rPr>
              <a:t>innominate bone</a:t>
            </a:r>
            <a:r>
              <a:rPr lang="en-US" b="0" i="0" dirty="0">
                <a:solidFill>
                  <a:srgbClr val="202122"/>
                </a:solidFill>
                <a:effectLst/>
                <a:latin typeface="Times New Roman" panose="02020603050405020304" pitchFamily="18" charset="0"/>
                <a:cs typeface="Times New Roman" panose="02020603050405020304" pitchFamily="18" charset="0"/>
              </a:rPr>
              <a:t>, </a:t>
            </a:r>
            <a:r>
              <a:rPr lang="en-US" b="1" i="0" dirty="0">
                <a:solidFill>
                  <a:srgbClr val="202122"/>
                </a:solidFill>
                <a:effectLst/>
                <a:latin typeface="Times New Roman" panose="02020603050405020304" pitchFamily="18" charset="0"/>
                <a:cs typeface="Times New Roman" panose="02020603050405020304" pitchFamily="18" charset="0"/>
              </a:rPr>
              <a:t>pelvic bone</a:t>
            </a:r>
            <a:r>
              <a:rPr lang="en-US" b="0" i="0" dirty="0">
                <a:solidFill>
                  <a:srgbClr val="202122"/>
                </a:solidFill>
                <a:effectLst/>
                <a:latin typeface="Times New Roman" panose="02020603050405020304" pitchFamily="18" charset="0"/>
                <a:cs typeface="Times New Roman" panose="02020603050405020304" pitchFamily="18" charset="0"/>
              </a:rPr>
              <a:t> or </a:t>
            </a:r>
            <a:r>
              <a:rPr lang="en-US" b="1" i="0" dirty="0" err="1">
                <a:solidFill>
                  <a:srgbClr val="202122"/>
                </a:solidFill>
                <a:effectLst/>
                <a:latin typeface="Times New Roman" panose="02020603050405020304" pitchFamily="18" charset="0"/>
                <a:cs typeface="Times New Roman" panose="02020603050405020304" pitchFamily="18" charset="0"/>
              </a:rPr>
              <a:t>coxal</a:t>
            </a:r>
            <a:r>
              <a:rPr lang="en-US" b="1" i="0" dirty="0">
                <a:solidFill>
                  <a:srgbClr val="202122"/>
                </a:solidFill>
                <a:effectLst/>
                <a:latin typeface="Times New Roman" panose="02020603050405020304" pitchFamily="18" charset="0"/>
                <a:cs typeface="Times New Roman" panose="02020603050405020304" pitchFamily="18" charset="0"/>
              </a:rPr>
              <a:t> bone</a:t>
            </a:r>
            <a:r>
              <a:rPr lang="en-US" b="0" i="0" dirty="0">
                <a:solidFill>
                  <a:srgbClr val="202122"/>
                </a:solidFill>
                <a:effectLst/>
                <a:latin typeface="Times New Roman" panose="02020603050405020304" pitchFamily="18" charset="0"/>
                <a:cs typeface="Times New Roman" panose="02020603050405020304" pitchFamily="18" charset="0"/>
              </a:rPr>
              <a:t>) is a large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Flat bone"/>
              </a:rPr>
              <a:t>irregular bone</a:t>
            </a:r>
            <a:r>
              <a:rPr lang="en-US" b="0" i="0" dirty="0">
                <a:solidFill>
                  <a:srgbClr val="202122"/>
                </a:solidFill>
                <a:effectLst/>
                <a:latin typeface="Times New Roman" panose="02020603050405020304" pitchFamily="18" charset="0"/>
                <a:cs typeface="Times New Roman" panose="02020603050405020304" pitchFamily="18" charset="0"/>
              </a:rPr>
              <a:t>, constricted in the center and expanded above and below. </a:t>
            </a:r>
          </a:p>
          <a:p>
            <a:pPr algn="l"/>
            <a:r>
              <a:rPr lang="en-US" b="0" i="0" dirty="0">
                <a:solidFill>
                  <a:srgbClr val="202122"/>
                </a:solidFill>
                <a:effectLst/>
                <a:latin typeface="Times New Roman" panose="02020603050405020304" pitchFamily="18" charset="0"/>
                <a:cs typeface="Times New Roman" panose="02020603050405020304" pitchFamily="18" charset="0"/>
              </a:rPr>
              <a:t>In some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Vertebrate"/>
              </a:rPr>
              <a:t>vertebrates</a:t>
            </a:r>
            <a:r>
              <a:rPr lang="en-US" b="0" i="0" dirty="0">
                <a:solidFill>
                  <a:srgbClr val="202122"/>
                </a:solidFill>
                <a:effectLst/>
                <a:latin typeface="Times New Roman" panose="02020603050405020304" pitchFamily="18" charset="0"/>
                <a:cs typeface="Times New Roman" panose="02020603050405020304" pitchFamily="18" charset="0"/>
              </a:rPr>
              <a:t> (including humans before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Puberty"/>
              </a:rPr>
              <a:t>puberty</a:t>
            </a:r>
            <a:r>
              <a:rPr lang="en-US" b="0" i="0" dirty="0">
                <a:solidFill>
                  <a:srgbClr val="202122"/>
                </a:solidFill>
                <a:effectLst/>
                <a:latin typeface="Times New Roman" panose="02020603050405020304" pitchFamily="18" charset="0"/>
                <a:cs typeface="Times New Roman" panose="02020603050405020304" pitchFamily="18" charset="0"/>
              </a:rPr>
              <a:t>) it is composed of three parts: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Ilium (bone)"/>
              </a:rPr>
              <a:t>ilium</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Ischium"/>
              </a:rPr>
              <a:t>ischium</a:t>
            </a:r>
            <a:r>
              <a:rPr lang="en-US" b="0" i="0" dirty="0">
                <a:solidFill>
                  <a:srgbClr val="202122"/>
                </a:solidFill>
                <a:effectLst/>
                <a:latin typeface="Times New Roman" panose="02020603050405020304" pitchFamily="18" charset="0"/>
                <a:cs typeface="Times New Roman" panose="02020603050405020304" pitchFamily="18" charset="0"/>
              </a:rPr>
              <a:t>, and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Pubis (bone)"/>
              </a:rPr>
              <a:t>pubis</a:t>
            </a:r>
            <a:r>
              <a:rPr lang="en-US" b="0" i="0" dirty="0">
                <a:solidFill>
                  <a:srgbClr val="202122"/>
                </a:solidFill>
                <a:effectLst/>
                <a:latin typeface="Times New Roman" panose="02020603050405020304" pitchFamily="18" charset="0"/>
                <a:cs typeface="Times New Roman" panose="02020603050405020304" pitchFamily="18" charset="0"/>
              </a:rPr>
              <a:t>.</a:t>
            </a:r>
          </a:p>
          <a:p>
            <a:pPr algn="l"/>
            <a:r>
              <a:rPr lang="en-US" b="0" i="0" dirty="0">
                <a:solidFill>
                  <a:srgbClr val="202122"/>
                </a:solidFill>
                <a:effectLst/>
                <a:latin typeface="Times New Roman" panose="02020603050405020304" pitchFamily="18" charset="0"/>
                <a:cs typeface="Times New Roman" panose="02020603050405020304" pitchFamily="18" charset="0"/>
              </a:rPr>
              <a:t>The two hip bones join at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Pubic symphysis"/>
              </a:rPr>
              <a:t>pubic symphysis</a:t>
            </a:r>
            <a:r>
              <a:rPr lang="en-US" b="0" i="0" dirty="0">
                <a:solidFill>
                  <a:srgbClr val="202122"/>
                </a:solidFill>
                <a:effectLst/>
                <a:latin typeface="Times New Roman" panose="02020603050405020304" pitchFamily="18" charset="0"/>
                <a:cs typeface="Times New Roman" panose="02020603050405020304" pitchFamily="18" charset="0"/>
              </a:rPr>
              <a:t> and together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Sacrum"/>
              </a:rPr>
              <a:t>sacrum</a:t>
            </a:r>
            <a:r>
              <a:rPr lang="en-US" b="0" i="0" dirty="0">
                <a:solidFill>
                  <a:srgbClr val="202122"/>
                </a:solidFill>
                <a:effectLst/>
                <a:latin typeface="Times New Roman" panose="02020603050405020304" pitchFamily="18" charset="0"/>
                <a:cs typeface="Times New Roman" panose="02020603050405020304" pitchFamily="18" charset="0"/>
              </a:rPr>
              <a:t> and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0" tooltip="Coccyx"/>
              </a:rPr>
              <a:t>coccyx</a:t>
            </a:r>
            <a:r>
              <a:rPr lang="en-US" b="0" i="0" dirty="0">
                <a:solidFill>
                  <a:srgbClr val="202122"/>
                </a:solidFill>
                <a:effectLst/>
                <a:latin typeface="Times New Roman" panose="02020603050405020304" pitchFamily="18" charset="0"/>
                <a:cs typeface="Times New Roman" panose="02020603050405020304" pitchFamily="18" charset="0"/>
              </a:rPr>
              <a:t> (the pelvic part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1" tooltip="Vertebral column"/>
              </a:rPr>
              <a:t>spine</a:t>
            </a:r>
            <a:r>
              <a:rPr lang="en-US" b="0" i="0" dirty="0">
                <a:solidFill>
                  <a:srgbClr val="202122"/>
                </a:solidFill>
                <a:effectLst/>
                <a:latin typeface="Times New Roman" panose="02020603050405020304" pitchFamily="18" charset="0"/>
                <a:cs typeface="Times New Roman" panose="02020603050405020304" pitchFamily="18" charset="0"/>
              </a:rPr>
              <a:t>) comprise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2" tooltip="Human skeleton"/>
              </a:rPr>
              <a:t>skeletal</a:t>
            </a:r>
            <a:r>
              <a:rPr lang="en-US" b="0" i="0" dirty="0">
                <a:solidFill>
                  <a:srgbClr val="202122"/>
                </a:solidFill>
                <a:effectLst/>
                <a:latin typeface="Times New Roman" panose="02020603050405020304" pitchFamily="18" charset="0"/>
                <a:cs typeface="Times New Roman" panose="02020603050405020304" pitchFamily="18" charset="0"/>
              </a:rPr>
              <a:t> component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3" tooltip="Pelvis"/>
              </a:rPr>
              <a:t>pelvis</a:t>
            </a:r>
            <a:r>
              <a:rPr lang="en-US" b="0" i="0" dirty="0">
                <a:solidFill>
                  <a:srgbClr val="202122"/>
                </a:solidFill>
                <a:effectLst/>
                <a:latin typeface="Times New Roman" panose="02020603050405020304" pitchFamily="18" charset="0"/>
                <a:cs typeface="Times New Roman" panose="02020603050405020304" pitchFamily="18" charset="0"/>
              </a:rPr>
              <a:t> –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4" tooltip="Pelvic girdle"/>
              </a:rPr>
              <a:t>pelvic girdle</a:t>
            </a:r>
            <a:r>
              <a:rPr lang="en-US" b="0" i="0" dirty="0">
                <a:solidFill>
                  <a:srgbClr val="202122"/>
                </a:solidFill>
                <a:effectLst/>
                <a:latin typeface="Times New Roman" panose="02020603050405020304" pitchFamily="18" charset="0"/>
                <a:cs typeface="Times New Roman" panose="02020603050405020304" pitchFamily="18" charset="0"/>
              </a:rPr>
              <a:t> which surrounds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5" tooltip="Pelvic cavity"/>
              </a:rPr>
              <a:t>pelvic cavity</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They are connected to the sacrum, which is part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6" tooltip="Axial skeleton"/>
              </a:rPr>
              <a:t>axial skeleton</a:t>
            </a:r>
            <a:r>
              <a:rPr lang="en-US" b="0" i="0" dirty="0">
                <a:solidFill>
                  <a:srgbClr val="202122"/>
                </a:solidFill>
                <a:effectLst/>
                <a:latin typeface="Times New Roman" panose="02020603050405020304" pitchFamily="18" charset="0"/>
                <a:cs typeface="Times New Roman" panose="02020603050405020304" pitchFamily="18" charset="0"/>
              </a:rPr>
              <a:t>, at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7" tooltip="Sacroiliac joint"/>
              </a:rPr>
              <a:t>sacroiliac joint</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Each hip bone is connected to the corresponding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8" tooltip="Femur"/>
              </a:rPr>
              <a:t>femur</a:t>
            </a:r>
            <a:r>
              <a:rPr lang="en-US" b="0" i="0" dirty="0">
                <a:solidFill>
                  <a:srgbClr val="202122"/>
                </a:solidFill>
                <a:effectLst/>
                <a:latin typeface="Times New Roman" panose="02020603050405020304" pitchFamily="18" charset="0"/>
                <a:cs typeface="Times New Roman" panose="02020603050405020304" pitchFamily="18" charset="0"/>
              </a:rPr>
              <a:t> (thigh bone) (forming the primary connection between the bones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9" tooltip="Lower limb"/>
              </a:rPr>
              <a:t>lower limb</a:t>
            </a:r>
            <a:r>
              <a:rPr lang="en-US" b="0" i="0" dirty="0">
                <a:solidFill>
                  <a:srgbClr val="202122"/>
                </a:solidFill>
                <a:effectLst/>
                <a:latin typeface="Times New Roman" panose="02020603050405020304" pitchFamily="18" charset="0"/>
                <a:cs typeface="Times New Roman" panose="02020603050405020304" pitchFamily="18" charset="0"/>
              </a:rPr>
              <a:t> and the axial skeleton) through the large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0" tooltip="Ball and socket joint"/>
              </a:rPr>
              <a:t>ball and socket joint</a:t>
            </a:r>
            <a:r>
              <a:rPr lang="en-US" b="0" i="0" dirty="0">
                <a:solidFill>
                  <a:srgbClr val="202122"/>
                </a:solidFill>
                <a:effectLst/>
                <a:latin typeface="Times New Roman" panose="02020603050405020304" pitchFamily="18" charset="0"/>
                <a:cs typeface="Times New Roman" panose="02020603050405020304" pitchFamily="18" charset="0"/>
              </a:rPr>
              <a: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1" tooltip="Hip joint"/>
              </a:rPr>
              <a:t>hip</a:t>
            </a:r>
            <a:r>
              <a:rPr lang="en-US" b="0" i="0" dirty="0">
                <a:solidFill>
                  <a:srgbClr val="202122"/>
                </a:solidFill>
                <a:effectLst/>
                <a:latin typeface="Times New Roman" panose="02020603050405020304" pitchFamily="18" charset="0"/>
                <a:cs typeface="Times New Roman" panose="02020603050405020304" pitchFamily="18" charset="0"/>
              </a:rPr>
              <a:t>.</a:t>
            </a:r>
          </a:p>
          <a:p>
            <a:endParaRPr lang="en-IN" dirty="0"/>
          </a:p>
        </p:txBody>
      </p:sp>
    </p:spTree>
    <p:extLst>
      <p:ext uri="{BB962C8B-B14F-4D97-AF65-F5344CB8AC3E}">
        <p14:creationId xmlns:p14="http://schemas.microsoft.com/office/powerpoint/2010/main" val="168215379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53534-4607-4A8A-9613-6470FEF60756}"/>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Function of Pelvic Girdle</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AC629E3-735A-441F-A3B9-86A16F601236}"/>
              </a:ext>
            </a:extLst>
          </p:cNvPr>
          <p:cNvSpPr>
            <a:spLocks noGrp="1"/>
          </p:cNvSpPr>
          <p:nvPr>
            <p:ph idx="1"/>
          </p:nvPr>
        </p:nvSpPr>
        <p:spPr>
          <a:xfrm>
            <a:off x="838200" y="1855122"/>
            <a:ext cx="10515600" cy="4351338"/>
          </a:xfrm>
        </p:spPr>
        <p:txBody>
          <a:bodyPr>
            <a:normAutofit fontScale="85000" lnSpcReduction="20000"/>
          </a:bodyPr>
          <a:lstStyle/>
          <a:p>
            <a:pPr algn="just">
              <a:buFont typeface="Arial" panose="020B0604020202020204" pitchFamily="34" charset="0"/>
              <a:buChar char="•"/>
            </a:pPr>
            <a:r>
              <a:rPr lang="en-US" b="1" i="0" dirty="0">
                <a:effectLst/>
                <a:latin typeface="Times New Roman" panose="02020603050405020304" pitchFamily="18" charset="0"/>
                <a:cs typeface="Times New Roman" panose="02020603050405020304" pitchFamily="18" charset="0"/>
              </a:rPr>
              <a:t>Transfer of weight</a:t>
            </a:r>
            <a:r>
              <a:rPr lang="en-US" b="0" i="0" dirty="0">
                <a:effectLst/>
                <a:latin typeface="Times New Roman" panose="02020603050405020304" pitchFamily="18" charset="0"/>
                <a:cs typeface="Times New Roman" panose="02020603050405020304" pitchFamily="18" charset="0"/>
              </a:rPr>
              <a:t> from the upper axial skeleton to the lower appendicular components of the skeleton, especially during movement.</a:t>
            </a:r>
          </a:p>
          <a:p>
            <a:pPr algn="just">
              <a:buFont typeface="Arial" panose="020B0604020202020204" pitchFamily="34" charset="0"/>
              <a:buChar char="•"/>
            </a:pPr>
            <a:r>
              <a:rPr lang="en-US" b="1" i="0" dirty="0">
                <a:effectLst/>
                <a:latin typeface="Times New Roman" panose="02020603050405020304" pitchFamily="18" charset="0"/>
                <a:cs typeface="Times New Roman" panose="02020603050405020304" pitchFamily="18" charset="0"/>
              </a:rPr>
              <a:t>Provides attachment</a:t>
            </a:r>
            <a:r>
              <a:rPr lang="en-US" b="0" i="0" dirty="0">
                <a:effectLst/>
                <a:latin typeface="Times New Roman" panose="02020603050405020304" pitchFamily="18" charset="0"/>
                <a:cs typeface="Times New Roman" panose="02020603050405020304" pitchFamily="18" charset="0"/>
              </a:rPr>
              <a:t> for a number of muscles and ligaments used in locomotion.</a:t>
            </a:r>
          </a:p>
          <a:p>
            <a:pPr algn="just">
              <a:buFont typeface="Arial" panose="020B0604020202020204" pitchFamily="34" charset="0"/>
              <a:buChar char="•"/>
            </a:pPr>
            <a:r>
              <a:rPr lang="en-US" b="1" i="0" dirty="0">
                <a:effectLst/>
                <a:latin typeface="Times New Roman" panose="02020603050405020304" pitchFamily="18" charset="0"/>
                <a:cs typeface="Times New Roman" panose="02020603050405020304" pitchFamily="18" charset="0"/>
              </a:rPr>
              <a:t>Contains and protects</a:t>
            </a:r>
            <a:r>
              <a:rPr lang="en-US" b="0" i="0" dirty="0">
                <a:effectLst/>
                <a:latin typeface="Times New Roman" panose="02020603050405020304" pitchFamily="18" charset="0"/>
                <a:cs typeface="Times New Roman" panose="02020603050405020304" pitchFamily="18" charset="0"/>
              </a:rPr>
              <a:t> the abdominopelvic and pelvic viscera.</a:t>
            </a:r>
          </a:p>
          <a:p>
            <a:pPr algn="l"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During any movement such as walking, sitting and running, it helps in proper transfer of weight from the upper axial skeleton to the lower appendicular mechanism of the skeleton.</a:t>
            </a:r>
          </a:p>
          <a:p>
            <a:pPr algn="l"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It serves as an attachment to various muscles and ligaments located within the structure of the pelvis</a:t>
            </a:r>
          </a:p>
          <a:p>
            <a:pPr algn="l"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It comprises of the abdominopelvic and pelvic viscera and also provides protection to them.</a:t>
            </a:r>
          </a:p>
          <a:p>
            <a:pPr algn="l"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During delivery of a large-headed fetus, it necessitates the female human body by providing an adequate birth canal.</a:t>
            </a:r>
          </a:p>
          <a:p>
            <a:pPr algn="just">
              <a:buFont typeface="Arial" panose="020B0604020202020204" pitchFamily="34" charset="0"/>
              <a:buChar char="•"/>
            </a:pPr>
            <a:endParaRPr lang="en-US" b="0" i="0" dirty="0">
              <a:effectLst/>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27101960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13FE8-246A-4FF9-8C1C-DF5AD9C112D9}"/>
              </a:ext>
            </a:extLst>
          </p:cNvPr>
          <p:cNvSpPr>
            <a:spLocks noGrp="1"/>
          </p:cNvSpPr>
          <p:nvPr>
            <p:ph type="title"/>
          </p:nvPr>
        </p:nvSpPr>
        <p:spPr>
          <a:xfrm>
            <a:off x="838200" y="107005"/>
            <a:ext cx="10515600" cy="1122027"/>
          </a:xfrm>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Bones of Lower Limb</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D67A368-7FBA-4151-8E82-F3871BE7EB17}"/>
              </a:ext>
            </a:extLst>
          </p:cNvPr>
          <p:cNvSpPr>
            <a:spLocks noGrp="1"/>
          </p:cNvSpPr>
          <p:nvPr>
            <p:ph idx="1"/>
          </p:nvPr>
        </p:nvSpPr>
        <p:spPr>
          <a:xfrm>
            <a:off x="145916" y="1012724"/>
            <a:ext cx="6838544" cy="6086166"/>
          </a:xfrm>
        </p:spPr>
        <p:txBody>
          <a:bodyPr>
            <a:normAutofit fontScale="92500" lnSpcReduction="20000"/>
          </a:bodyPr>
          <a:lstStyle/>
          <a:p>
            <a:r>
              <a:rPr lang="en-US" b="0" i="0" dirty="0">
                <a:effectLst/>
                <a:latin typeface="Times New Roman" panose="02020603050405020304" pitchFamily="18" charset="0"/>
                <a:cs typeface="Times New Roman" panose="02020603050405020304" pitchFamily="18" charset="0"/>
              </a:rPr>
              <a:t>The lower limb is divided into three regions. </a:t>
            </a:r>
          </a:p>
          <a:p>
            <a:r>
              <a:rPr lang="en-US" b="0" i="0" dirty="0">
                <a:effectLst/>
                <a:latin typeface="Times New Roman" panose="02020603050405020304" pitchFamily="18" charset="0"/>
                <a:cs typeface="Times New Roman" panose="02020603050405020304" pitchFamily="18" charset="0"/>
              </a:rPr>
              <a:t>These are the thigh, located between the hip and knee joints; the leg, located between the knee and ankle joints; and distal to the ankle, the foot. </a:t>
            </a:r>
          </a:p>
          <a:p>
            <a:r>
              <a:rPr lang="en-US" b="0" i="0" dirty="0">
                <a:effectLst/>
                <a:latin typeface="Times New Roman" panose="02020603050405020304" pitchFamily="18" charset="0"/>
                <a:cs typeface="Times New Roman" panose="02020603050405020304" pitchFamily="18" charset="0"/>
              </a:rPr>
              <a:t>There are 30 bones in each lower limb. </a:t>
            </a:r>
          </a:p>
          <a:p>
            <a:r>
              <a:rPr lang="en-US" b="0" i="0" dirty="0">
                <a:effectLst/>
                <a:latin typeface="Times New Roman" panose="02020603050405020304" pitchFamily="18" charset="0"/>
                <a:cs typeface="Times New Roman" panose="02020603050405020304" pitchFamily="18" charset="0"/>
              </a:rPr>
              <a:t>These are the femur, patella, tibia, fibula, seven tarsal bones, five metatarsal bones, and 14 phalanges. </a:t>
            </a:r>
          </a:p>
          <a:p>
            <a:r>
              <a:rPr lang="en-US" sz="3500" b="1" i="0" dirty="0">
                <a:solidFill>
                  <a:srgbClr val="C00000"/>
                </a:solidFill>
                <a:effectLst/>
                <a:latin typeface="Times New Roman" panose="02020603050405020304" pitchFamily="18" charset="0"/>
                <a:cs typeface="Times New Roman" panose="02020603050405020304" pitchFamily="18" charset="0"/>
              </a:rPr>
              <a:t>Bones of Lower Limb :</a:t>
            </a:r>
          </a:p>
          <a:p>
            <a:r>
              <a:rPr lang="en-US" b="1" dirty="0">
                <a:solidFill>
                  <a:srgbClr val="002060"/>
                </a:solidFill>
                <a:latin typeface="Times New Roman" panose="02020603050405020304" pitchFamily="18" charset="0"/>
                <a:cs typeface="Times New Roman" panose="02020603050405020304" pitchFamily="18" charset="0"/>
              </a:rPr>
              <a:t>Femur  : 1</a:t>
            </a:r>
          </a:p>
          <a:p>
            <a:r>
              <a:rPr lang="en-US" b="1" dirty="0">
                <a:solidFill>
                  <a:srgbClr val="002060"/>
                </a:solidFill>
                <a:latin typeface="Times New Roman" panose="02020603050405020304" pitchFamily="18" charset="0"/>
                <a:cs typeface="Times New Roman" panose="02020603050405020304" pitchFamily="18" charset="0"/>
              </a:rPr>
              <a:t>Tibia  : 1</a:t>
            </a:r>
          </a:p>
          <a:p>
            <a:r>
              <a:rPr lang="en-US" b="1" dirty="0">
                <a:solidFill>
                  <a:srgbClr val="002060"/>
                </a:solidFill>
                <a:latin typeface="Times New Roman" panose="02020603050405020304" pitchFamily="18" charset="0"/>
                <a:cs typeface="Times New Roman" panose="02020603050405020304" pitchFamily="18" charset="0"/>
              </a:rPr>
              <a:t>Fibula : 1</a:t>
            </a:r>
          </a:p>
          <a:p>
            <a:r>
              <a:rPr lang="en-US" b="1" dirty="0">
                <a:solidFill>
                  <a:srgbClr val="002060"/>
                </a:solidFill>
                <a:latin typeface="Times New Roman" panose="02020603050405020304" pitchFamily="18" charset="0"/>
                <a:cs typeface="Times New Roman" panose="02020603050405020304" pitchFamily="18" charset="0"/>
              </a:rPr>
              <a:t>Tarsals : 7</a:t>
            </a:r>
          </a:p>
          <a:p>
            <a:r>
              <a:rPr lang="en-US" b="1" dirty="0">
                <a:solidFill>
                  <a:srgbClr val="002060"/>
                </a:solidFill>
                <a:latin typeface="Times New Roman" panose="02020603050405020304" pitchFamily="18" charset="0"/>
                <a:cs typeface="Times New Roman" panose="02020603050405020304" pitchFamily="18" charset="0"/>
              </a:rPr>
              <a:t>Metatarsals : 5</a:t>
            </a:r>
          </a:p>
          <a:p>
            <a:r>
              <a:rPr lang="en-US" b="1" dirty="0">
                <a:solidFill>
                  <a:srgbClr val="002060"/>
                </a:solidFill>
                <a:latin typeface="Times New Roman" panose="02020603050405020304" pitchFamily="18" charset="0"/>
                <a:cs typeface="Times New Roman" panose="02020603050405020304" pitchFamily="18" charset="0"/>
              </a:rPr>
              <a:t>Phalanges : 14 </a:t>
            </a:r>
            <a:endParaRPr lang="en-IN" b="1" dirty="0">
              <a:solidFill>
                <a:srgbClr val="002060"/>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1E5D5B6D-6B6D-4CEE-BFD0-612DDD9617F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354111" y="1130710"/>
            <a:ext cx="4837889" cy="5845276"/>
          </a:xfrm>
          <a:prstGeom prst="rect">
            <a:avLst/>
          </a:prstGeom>
          <a:noFill/>
          <a:ln>
            <a:noFill/>
          </a:ln>
        </p:spPr>
      </p:pic>
    </p:spTree>
    <p:extLst>
      <p:ext uri="{BB962C8B-B14F-4D97-AF65-F5344CB8AC3E}">
        <p14:creationId xmlns:p14="http://schemas.microsoft.com/office/powerpoint/2010/main" val="70424698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A60A4-7FEC-4420-802C-8707A22CBCAA}"/>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Femur Bone</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EAB6355-94EE-4F0D-834B-91A060A807EC}"/>
              </a:ext>
            </a:extLst>
          </p:cNvPr>
          <p:cNvSpPr>
            <a:spLocks noGrp="1"/>
          </p:cNvSpPr>
          <p:nvPr>
            <p:ph idx="1"/>
          </p:nvPr>
        </p:nvSpPr>
        <p:spPr/>
        <p:txBody>
          <a:bodyPr/>
          <a:lstStyle/>
          <a:p>
            <a:endParaRPr lang="en-IN" dirty="0"/>
          </a:p>
        </p:txBody>
      </p:sp>
      <p:pic>
        <p:nvPicPr>
          <p:cNvPr id="2050" name="Picture 2">
            <a:extLst>
              <a:ext uri="{FF2B5EF4-FFF2-40B4-BE49-F238E27FC236}">
                <a16:creationId xmlns:a16="http://schemas.microsoft.com/office/drawing/2014/main" id="{B52F6940-5106-4FF0-8783-4C70D897D8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9932" y="1527243"/>
            <a:ext cx="6342434" cy="5252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07364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1B0F9-EAA9-4659-BFCD-00C680E314C2}"/>
              </a:ext>
            </a:extLst>
          </p:cNvPr>
          <p:cNvSpPr>
            <a:spLocks noGrp="1"/>
          </p:cNvSpPr>
          <p:nvPr>
            <p:ph type="title"/>
          </p:nvPr>
        </p:nvSpPr>
        <p:spPr>
          <a:xfrm>
            <a:off x="838200" y="0"/>
            <a:ext cx="10515600" cy="1248698"/>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Femur Bone</a:t>
            </a: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5A478810-D97F-4C1E-B586-03232B11A403}"/>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71019" y="1111045"/>
            <a:ext cx="5722375" cy="5879691"/>
          </a:xfrm>
          <a:prstGeom prst="rect">
            <a:avLst/>
          </a:prstGeom>
          <a:noFill/>
          <a:ln>
            <a:noFill/>
          </a:ln>
        </p:spPr>
      </p:pic>
    </p:spTree>
    <p:extLst>
      <p:ext uri="{BB962C8B-B14F-4D97-AF65-F5344CB8AC3E}">
        <p14:creationId xmlns:p14="http://schemas.microsoft.com/office/powerpoint/2010/main" val="218508508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4FE9C-9F1A-4B93-8560-8331387585F2}"/>
              </a:ext>
            </a:extLst>
          </p:cNvPr>
          <p:cNvSpPr>
            <a:spLocks noGrp="1"/>
          </p:cNvSpPr>
          <p:nvPr>
            <p:ph type="title"/>
          </p:nvPr>
        </p:nvSpPr>
        <p:spPr>
          <a:xfrm>
            <a:off x="838200" y="0"/>
            <a:ext cx="10515600" cy="1101214"/>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Femur Bone</a:t>
            </a:r>
            <a:endParaRPr lang="en-IN" dirty="0"/>
          </a:p>
        </p:txBody>
      </p:sp>
      <p:sp>
        <p:nvSpPr>
          <p:cNvPr id="3" name="Content Placeholder 2">
            <a:extLst>
              <a:ext uri="{FF2B5EF4-FFF2-40B4-BE49-F238E27FC236}">
                <a16:creationId xmlns:a16="http://schemas.microsoft.com/office/drawing/2014/main" id="{91696837-807E-4165-8E17-D34EC1F80700}"/>
              </a:ext>
            </a:extLst>
          </p:cNvPr>
          <p:cNvSpPr>
            <a:spLocks noGrp="1"/>
          </p:cNvSpPr>
          <p:nvPr>
            <p:ph idx="1"/>
          </p:nvPr>
        </p:nvSpPr>
        <p:spPr>
          <a:xfrm>
            <a:off x="353961" y="894736"/>
            <a:ext cx="11543071" cy="5963264"/>
          </a:xfrm>
        </p:spPr>
        <p:txBody>
          <a:bodyPr>
            <a:noAutofit/>
          </a:bodyPr>
          <a:lstStyle/>
          <a:p>
            <a:pPr algn="l"/>
            <a:r>
              <a:rPr lang="en-US" sz="2400" b="0" i="0" dirty="0">
                <a:solidFill>
                  <a:srgbClr val="202122"/>
                </a:solidFill>
                <a:effectLst/>
                <a:latin typeface="Times New Roman" panose="02020603050405020304" pitchFamily="18" charset="0"/>
                <a:cs typeface="Times New Roman" panose="02020603050405020304" pitchFamily="18" charset="0"/>
              </a:rPr>
              <a:t>The femur is the only bone in the upper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2" tooltip="Leg"/>
              </a:rPr>
              <a:t>leg</a:t>
            </a:r>
            <a:r>
              <a:rPr lang="en-US" sz="2400" b="0" i="0" dirty="0">
                <a:solidFill>
                  <a:srgbClr val="202122"/>
                </a:solidFill>
                <a:effectLst/>
                <a:latin typeface="Times New Roman" panose="02020603050405020304" pitchFamily="18" charset="0"/>
                <a:cs typeface="Times New Roman" panose="02020603050405020304" pitchFamily="18" charset="0"/>
              </a:rPr>
              <a:t>. </a:t>
            </a:r>
          </a:p>
          <a:p>
            <a:pPr algn="l"/>
            <a:r>
              <a:rPr lang="en-US" sz="2400" b="0" i="0" dirty="0">
                <a:solidFill>
                  <a:srgbClr val="202122"/>
                </a:solidFill>
                <a:effectLst/>
                <a:latin typeface="Times New Roman" panose="02020603050405020304" pitchFamily="18" charset="0"/>
                <a:cs typeface="Times New Roman" panose="02020603050405020304" pitchFamily="18" charset="0"/>
              </a:rPr>
              <a:t>The two femurs converge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3" tooltip="Anatomical terms of location"/>
              </a:rPr>
              <a:t>medially</a:t>
            </a:r>
            <a:r>
              <a:rPr lang="en-US" sz="2400" b="0" i="0" dirty="0">
                <a:solidFill>
                  <a:srgbClr val="202122"/>
                </a:solidFill>
                <a:effectLst/>
                <a:latin typeface="Times New Roman" panose="02020603050405020304" pitchFamily="18" charset="0"/>
                <a:cs typeface="Times New Roman" panose="02020603050405020304" pitchFamily="18" charset="0"/>
              </a:rPr>
              <a:t> toward the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4" tooltip="Knee"/>
              </a:rPr>
              <a:t>knees</a:t>
            </a:r>
            <a:r>
              <a:rPr lang="en-US" sz="2400" b="0" i="0" dirty="0">
                <a:solidFill>
                  <a:srgbClr val="202122"/>
                </a:solidFill>
                <a:effectLst/>
                <a:latin typeface="Times New Roman" panose="02020603050405020304" pitchFamily="18" charset="0"/>
                <a:cs typeface="Times New Roman" panose="02020603050405020304" pitchFamily="18" charset="0"/>
              </a:rPr>
              <a:t>, where they articulate with the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3" tooltip="Anatomical terms of location"/>
              </a:rPr>
              <a:t>proximal</a:t>
            </a:r>
            <a:r>
              <a:rPr lang="en-US" sz="2400" b="0" i="0" dirty="0">
                <a:solidFill>
                  <a:srgbClr val="202122"/>
                </a:solidFill>
                <a:effectLst/>
                <a:latin typeface="Times New Roman" panose="02020603050405020304" pitchFamily="18" charset="0"/>
                <a:cs typeface="Times New Roman" panose="02020603050405020304" pitchFamily="18" charset="0"/>
              </a:rPr>
              <a:t> ends of the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5" tooltip="Tibia"/>
              </a:rPr>
              <a:t>tibiae</a:t>
            </a:r>
            <a:r>
              <a:rPr lang="en-US" sz="2400" b="0" i="0" dirty="0">
                <a:solidFill>
                  <a:srgbClr val="202122"/>
                </a:solidFill>
                <a:effectLst/>
                <a:latin typeface="Times New Roman" panose="02020603050405020304" pitchFamily="18" charset="0"/>
                <a:cs typeface="Times New Roman" panose="02020603050405020304" pitchFamily="18" charset="0"/>
              </a:rPr>
              <a:t>. </a:t>
            </a:r>
          </a:p>
          <a:p>
            <a:pPr algn="l"/>
            <a:r>
              <a:rPr lang="en-US" sz="2400" b="0" i="0" dirty="0">
                <a:solidFill>
                  <a:srgbClr val="202122"/>
                </a:solidFill>
                <a:effectLst/>
                <a:latin typeface="Times New Roman" panose="02020603050405020304" pitchFamily="18" charset="0"/>
                <a:cs typeface="Times New Roman" panose="02020603050405020304" pitchFamily="18" charset="0"/>
              </a:rPr>
              <a:t>The angle of convergence of the femora is a major factor in determining the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6" tooltip="Femoral-tibial angle"/>
              </a:rPr>
              <a:t>femoral-tibial angle</a:t>
            </a:r>
            <a:r>
              <a:rPr lang="en-US" sz="2400" b="0" i="0" dirty="0">
                <a:solidFill>
                  <a:srgbClr val="202122"/>
                </a:solidFill>
                <a:effectLst/>
                <a:latin typeface="Times New Roman" panose="02020603050405020304" pitchFamily="18" charset="0"/>
                <a:cs typeface="Times New Roman" panose="02020603050405020304" pitchFamily="18" charset="0"/>
              </a:rPr>
              <a:t>.</a:t>
            </a:r>
          </a:p>
          <a:p>
            <a:pPr algn="l"/>
            <a:r>
              <a:rPr lang="en-US" sz="2400" b="0" i="0" dirty="0">
                <a:solidFill>
                  <a:srgbClr val="202122"/>
                </a:solidFill>
                <a:effectLst/>
                <a:latin typeface="Times New Roman" panose="02020603050405020304" pitchFamily="18" charset="0"/>
                <a:cs typeface="Times New Roman" panose="02020603050405020304" pitchFamily="18" charset="0"/>
              </a:rPr>
              <a:t> Human females have wider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7" tooltip="Pelvic bone"/>
              </a:rPr>
              <a:t>pelvic bones</a:t>
            </a:r>
            <a:r>
              <a:rPr lang="en-US" sz="2400" b="0" i="0" dirty="0">
                <a:solidFill>
                  <a:srgbClr val="202122"/>
                </a:solidFill>
                <a:effectLst/>
                <a:latin typeface="Times New Roman" panose="02020603050405020304" pitchFamily="18" charset="0"/>
                <a:cs typeface="Times New Roman" panose="02020603050405020304" pitchFamily="18" charset="0"/>
              </a:rPr>
              <a:t>, causing their femora to converge more than in males.</a:t>
            </a:r>
          </a:p>
          <a:p>
            <a:pPr algn="l"/>
            <a:r>
              <a:rPr lang="en-US" sz="2400" b="0" i="0" dirty="0">
                <a:solidFill>
                  <a:srgbClr val="202122"/>
                </a:solidFill>
                <a:effectLst/>
                <a:latin typeface="Times New Roman" panose="02020603050405020304" pitchFamily="18" charset="0"/>
                <a:cs typeface="Times New Roman" panose="02020603050405020304" pitchFamily="18" charset="0"/>
              </a:rPr>
              <a:t>In the general population the femoral-tibial angle is about 175 degrees.</a:t>
            </a:r>
          </a:p>
          <a:p>
            <a:pPr algn="l"/>
            <a:r>
              <a:rPr lang="en-US" sz="2400" b="0" i="0" dirty="0">
                <a:solidFill>
                  <a:srgbClr val="202122"/>
                </a:solidFill>
                <a:effectLst/>
                <a:latin typeface="Times New Roman" panose="02020603050405020304" pitchFamily="18" charset="0"/>
                <a:cs typeface="Times New Roman" panose="02020603050405020304" pitchFamily="18" charset="0"/>
              </a:rPr>
              <a:t>The femur is the longest and, by some measures, the strongest bone in the human body. </a:t>
            </a:r>
          </a:p>
          <a:p>
            <a:pPr algn="l"/>
            <a:r>
              <a:rPr lang="en-US" sz="2400" b="0" i="0" dirty="0">
                <a:solidFill>
                  <a:srgbClr val="202122"/>
                </a:solidFill>
                <a:effectLst/>
                <a:latin typeface="Times New Roman" panose="02020603050405020304" pitchFamily="18" charset="0"/>
                <a:cs typeface="Times New Roman" panose="02020603050405020304" pitchFamily="18" charset="0"/>
              </a:rPr>
              <a:t>Some strength tests show the temporal bone in the skull to be the strongest bone. </a:t>
            </a:r>
          </a:p>
          <a:p>
            <a:pPr algn="l"/>
            <a:r>
              <a:rPr lang="en-US" sz="2400" b="0" i="0" dirty="0">
                <a:solidFill>
                  <a:srgbClr val="202122"/>
                </a:solidFill>
                <a:effectLst/>
                <a:latin typeface="Times New Roman" panose="02020603050405020304" pitchFamily="18" charset="0"/>
                <a:cs typeface="Times New Roman" panose="02020603050405020304" pitchFamily="18" charset="0"/>
              </a:rPr>
              <a:t>The femur length on average is 26.74% of a person's height, a ratio found in both men and women and most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8" tooltip="Ethnic group"/>
              </a:rPr>
              <a:t>ethnic groups</a:t>
            </a:r>
            <a:r>
              <a:rPr lang="en-US" sz="2400" b="0" i="0" dirty="0">
                <a:solidFill>
                  <a:srgbClr val="202122"/>
                </a:solidFill>
                <a:effectLst/>
                <a:latin typeface="Times New Roman" panose="02020603050405020304" pitchFamily="18" charset="0"/>
                <a:cs typeface="Times New Roman" panose="02020603050405020304" pitchFamily="18" charset="0"/>
              </a:rPr>
              <a:t> with only restricted variation.</a:t>
            </a:r>
          </a:p>
          <a:p>
            <a:pPr algn="l"/>
            <a:r>
              <a:rPr lang="en-US" sz="2400" dirty="0">
                <a:solidFill>
                  <a:srgbClr val="202122"/>
                </a:solidFill>
                <a:latin typeface="Times New Roman" panose="02020603050405020304" pitchFamily="18" charset="0"/>
                <a:cs typeface="Times New Roman" panose="02020603050405020304" pitchFamily="18" charset="0"/>
              </a:rPr>
              <a:t>It </a:t>
            </a:r>
            <a:r>
              <a:rPr lang="en-US" sz="2400" b="0" i="0" dirty="0">
                <a:solidFill>
                  <a:srgbClr val="202122"/>
                </a:solidFill>
                <a:effectLst/>
                <a:latin typeface="Times New Roman" panose="02020603050405020304" pitchFamily="18" charset="0"/>
                <a:cs typeface="Times New Roman" panose="02020603050405020304" pitchFamily="18" charset="0"/>
              </a:rPr>
              <a:t>is useful in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9" tooltip="Anthropology"/>
              </a:rPr>
              <a:t>anthropology</a:t>
            </a:r>
            <a:r>
              <a:rPr lang="en-US" sz="2400" b="0" i="0" dirty="0">
                <a:solidFill>
                  <a:srgbClr val="202122"/>
                </a:solidFill>
                <a:effectLst/>
                <a:latin typeface="Times New Roman" panose="02020603050405020304" pitchFamily="18" charset="0"/>
                <a:cs typeface="Times New Roman" panose="02020603050405020304" pitchFamily="18" charset="0"/>
              </a:rPr>
              <a:t> because it offers a basis for a reasonable estimate of a subject's height from an incomplete </a:t>
            </a:r>
            <a:r>
              <a:rPr lang="en-US" sz="2400" b="0" i="0" u="none" strike="noStrike" dirty="0">
                <a:solidFill>
                  <a:srgbClr val="0B0080"/>
                </a:solidFill>
                <a:effectLst/>
                <a:latin typeface="Times New Roman" panose="02020603050405020304" pitchFamily="18" charset="0"/>
                <a:cs typeface="Times New Roman" panose="02020603050405020304" pitchFamily="18" charset="0"/>
                <a:hlinkClick r:id="rId10" tooltip="Human skeleton"/>
              </a:rPr>
              <a:t>skeleton</a:t>
            </a:r>
            <a:r>
              <a:rPr lang="en-US" sz="2400" b="0" i="0" dirty="0">
                <a:solidFill>
                  <a:srgbClr val="202122"/>
                </a:solidFill>
                <a:effectLst/>
                <a:latin typeface="Times New Roman" panose="02020603050405020304" pitchFamily="18" charset="0"/>
                <a:cs typeface="Times New Roman" panose="02020603050405020304" pitchFamily="18" charset="0"/>
              </a:rPr>
              <a:t>.</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886311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60577-6AA9-4694-A8E8-28F350B492D0}"/>
              </a:ext>
            </a:extLst>
          </p:cNvPr>
          <p:cNvSpPr>
            <a:spLocks noGrp="1"/>
          </p:cNvSpPr>
          <p:nvPr>
            <p:ph type="title"/>
          </p:nvPr>
        </p:nvSpPr>
        <p:spPr>
          <a:xfrm>
            <a:off x="838200" y="-68826"/>
            <a:ext cx="10515600" cy="1140542"/>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Tibia Fibula</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7237322-022F-43CC-B109-62EB7DB94604}"/>
              </a:ext>
            </a:extLst>
          </p:cNvPr>
          <p:cNvSpPr>
            <a:spLocks noGrp="1"/>
          </p:cNvSpPr>
          <p:nvPr>
            <p:ph idx="1"/>
          </p:nvPr>
        </p:nvSpPr>
        <p:spPr/>
        <p:txBody>
          <a:bodyPr/>
          <a:lstStyle/>
          <a:p>
            <a:r>
              <a:rPr lang="en-US" dirty="0"/>
              <a:t>ss</a:t>
            </a:r>
            <a:endParaRPr lang="en-IN" dirty="0"/>
          </a:p>
        </p:txBody>
      </p:sp>
      <p:pic>
        <p:nvPicPr>
          <p:cNvPr id="5" name="Picture 4">
            <a:extLst>
              <a:ext uri="{FF2B5EF4-FFF2-40B4-BE49-F238E27FC236}">
                <a16:creationId xmlns:a16="http://schemas.microsoft.com/office/drawing/2014/main" id="{E941C97E-8D7C-4BBF-B562-5B6B0AEEF98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30245" y="884904"/>
            <a:ext cx="7014968" cy="6152054"/>
          </a:xfrm>
          <a:prstGeom prst="rect">
            <a:avLst/>
          </a:prstGeom>
          <a:noFill/>
          <a:ln>
            <a:noFill/>
          </a:ln>
        </p:spPr>
      </p:pic>
    </p:spTree>
    <p:extLst>
      <p:ext uri="{BB962C8B-B14F-4D97-AF65-F5344CB8AC3E}">
        <p14:creationId xmlns:p14="http://schemas.microsoft.com/office/powerpoint/2010/main" val="414265095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52B9C-E2EE-4DAC-A787-6DF75B111C82}"/>
              </a:ext>
            </a:extLst>
          </p:cNvPr>
          <p:cNvSpPr>
            <a:spLocks noGrp="1"/>
          </p:cNvSpPr>
          <p:nvPr>
            <p:ph type="title"/>
          </p:nvPr>
        </p:nvSpPr>
        <p:spPr>
          <a:xfrm>
            <a:off x="838200" y="365125"/>
            <a:ext cx="10515600" cy="863907"/>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Tibia </a:t>
            </a:r>
            <a:endParaRPr lang="en-IN" dirty="0"/>
          </a:p>
        </p:txBody>
      </p:sp>
      <p:sp>
        <p:nvSpPr>
          <p:cNvPr id="3" name="Content Placeholder 2">
            <a:extLst>
              <a:ext uri="{FF2B5EF4-FFF2-40B4-BE49-F238E27FC236}">
                <a16:creationId xmlns:a16="http://schemas.microsoft.com/office/drawing/2014/main" id="{2F927339-EBCF-4992-B6BD-DB87AADF6A69}"/>
              </a:ext>
            </a:extLst>
          </p:cNvPr>
          <p:cNvSpPr>
            <a:spLocks noGrp="1"/>
          </p:cNvSpPr>
          <p:nvPr>
            <p:ph idx="1"/>
          </p:nvPr>
        </p:nvSpPr>
        <p:spPr>
          <a:xfrm>
            <a:off x="838200" y="1825625"/>
            <a:ext cx="10515600" cy="4771820"/>
          </a:xfrm>
        </p:spPr>
        <p:txBody>
          <a:bodyPr>
            <a:normAutofit fontScale="77500" lnSpcReduction="20000"/>
          </a:bodyPr>
          <a:lstStyle/>
          <a:p>
            <a:r>
              <a:rPr lang="en-US" b="0" i="0" dirty="0">
                <a:solidFill>
                  <a:srgbClr val="000000"/>
                </a:solidFill>
                <a:effectLst/>
                <a:latin typeface="helvetica neue"/>
              </a:rPr>
              <a:t>Tibia and fibula are the two long bones located in the lower leg. </a:t>
            </a:r>
          </a:p>
          <a:p>
            <a:r>
              <a:rPr lang="en-US" b="0" i="0" dirty="0">
                <a:solidFill>
                  <a:srgbClr val="000000"/>
                </a:solidFill>
                <a:effectLst/>
                <a:latin typeface="helvetica neue"/>
              </a:rPr>
              <a:t>The tibia is a larger bone on the inside, and the fibula is a smaller bone on the outside. </a:t>
            </a:r>
          </a:p>
          <a:p>
            <a:r>
              <a:rPr lang="en-US" b="0" i="0" dirty="0">
                <a:solidFill>
                  <a:srgbClr val="000000"/>
                </a:solidFill>
                <a:effectLst/>
                <a:latin typeface="helvetica neue"/>
              </a:rPr>
              <a:t>The tibia is much thicker than the fibula. It is the main weight-bearing bone of the two.</a:t>
            </a:r>
          </a:p>
          <a:p>
            <a:pPr algn="l"/>
            <a:r>
              <a:rPr lang="en-US" b="0" i="0" dirty="0">
                <a:solidFill>
                  <a:srgbClr val="202122"/>
                </a:solidFill>
                <a:effectLst/>
                <a:latin typeface="Arial" panose="020B0604020202020204" pitchFamily="34" charset="0"/>
              </a:rPr>
              <a:t>The </a:t>
            </a:r>
            <a:r>
              <a:rPr lang="en-US" b="1" i="0" dirty="0">
                <a:solidFill>
                  <a:srgbClr val="202122"/>
                </a:solidFill>
                <a:effectLst/>
                <a:latin typeface="Arial" panose="020B0604020202020204" pitchFamily="34" charset="0"/>
              </a:rPr>
              <a:t>tibia</a:t>
            </a:r>
            <a:r>
              <a:rPr lang="en-US" b="0" i="0" dirty="0">
                <a:solidFill>
                  <a:srgbClr val="202122"/>
                </a:solidFill>
                <a:effectLst/>
                <a:latin typeface="Arial" panose="020B0604020202020204" pitchFamily="34" charset="0"/>
              </a:rPr>
              <a:t> also known as the </a:t>
            </a:r>
            <a:r>
              <a:rPr lang="en-US" b="1" i="0" dirty="0">
                <a:solidFill>
                  <a:srgbClr val="202122"/>
                </a:solidFill>
                <a:effectLst/>
                <a:latin typeface="Arial" panose="020B0604020202020204" pitchFamily="34" charset="0"/>
              </a:rPr>
              <a:t>shinbone</a:t>
            </a:r>
            <a:r>
              <a:rPr lang="en-US" b="0" i="0" dirty="0">
                <a:solidFill>
                  <a:srgbClr val="202122"/>
                </a:solidFill>
                <a:effectLst/>
                <a:latin typeface="Arial" panose="020B0604020202020204" pitchFamily="34" charset="0"/>
              </a:rPr>
              <a:t> or </a:t>
            </a:r>
            <a:r>
              <a:rPr lang="en-US" b="1" i="0" dirty="0" err="1">
                <a:solidFill>
                  <a:srgbClr val="202122"/>
                </a:solidFill>
                <a:effectLst/>
                <a:latin typeface="Arial" panose="020B0604020202020204" pitchFamily="34" charset="0"/>
              </a:rPr>
              <a:t>shankbone</a:t>
            </a:r>
            <a:r>
              <a:rPr lang="en-US" b="0" i="0" dirty="0">
                <a:solidFill>
                  <a:srgbClr val="202122"/>
                </a:solidFill>
                <a:effectLst/>
                <a:latin typeface="Arial" panose="020B0604020202020204" pitchFamily="34" charset="0"/>
              </a:rPr>
              <a:t>, is the larger, stronger, and anterior  of the two </a:t>
            </a:r>
            <a:r>
              <a:rPr lang="en-US" b="0" i="0" u="none" strike="noStrike" dirty="0">
                <a:solidFill>
                  <a:srgbClr val="0B0080"/>
                </a:solidFill>
                <a:effectLst/>
                <a:latin typeface="Arial" panose="020B0604020202020204" pitchFamily="34" charset="0"/>
                <a:hlinkClick r:id="rId2" tooltip="Bone"/>
              </a:rPr>
              <a:t>bones</a:t>
            </a:r>
            <a:r>
              <a:rPr lang="en-US" b="0" i="0" dirty="0">
                <a:solidFill>
                  <a:srgbClr val="202122"/>
                </a:solidFill>
                <a:effectLst/>
                <a:latin typeface="Arial" panose="020B0604020202020204" pitchFamily="34" charset="0"/>
              </a:rPr>
              <a:t> in the </a:t>
            </a:r>
            <a:r>
              <a:rPr lang="en-US" b="0" i="0" u="none" strike="noStrike" dirty="0">
                <a:solidFill>
                  <a:srgbClr val="0B0080"/>
                </a:solidFill>
                <a:effectLst/>
                <a:latin typeface="Arial" panose="020B0604020202020204" pitchFamily="34" charset="0"/>
                <a:hlinkClick r:id="rId3" tooltip="Leg"/>
              </a:rPr>
              <a:t>leg</a:t>
            </a:r>
            <a:r>
              <a:rPr lang="en-US" b="0" i="0" dirty="0">
                <a:solidFill>
                  <a:srgbClr val="202122"/>
                </a:solidFill>
                <a:effectLst/>
                <a:latin typeface="Arial" panose="020B0604020202020204" pitchFamily="34" charset="0"/>
              </a:rPr>
              <a:t> below the </a:t>
            </a:r>
            <a:r>
              <a:rPr lang="en-US" b="0" i="0" u="none" strike="noStrike" dirty="0">
                <a:solidFill>
                  <a:srgbClr val="0B0080"/>
                </a:solidFill>
                <a:effectLst/>
                <a:latin typeface="Arial" panose="020B0604020202020204" pitchFamily="34" charset="0"/>
                <a:hlinkClick r:id="rId4" tooltip="Knee"/>
              </a:rPr>
              <a:t>knee</a:t>
            </a:r>
            <a:r>
              <a:rPr lang="en-US" b="0" i="0" dirty="0">
                <a:solidFill>
                  <a:srgbClr val="202122"/>
                </a:solidFill>
                <a:effectLst/>
                <a:latin typeface="Arial" panose="020B0604020202020204" pitchFamily="34" charset="0"/>
              </a:rPr>
              <a:t> in </a:t>
            </a:r>
            <a:r>
              <a:rPr lang="en-US" b="0" i="0" u="none" strike="noStrike" dirty="0">
                <a:solidFill>
                  <a:srgbClr val="0B0080"/>
                </a:solidFill>
                <a:effectLst/>
                <a:latin typeface="Arial" panose="020B0604020202020204" pitchFamily="34" charset="0"/>
                <a:hlinkClick r:id="rId5" tooltip="Vertebrates"/>
              </a:rPr>
              <a:t>vertebrates</a:t>
            </a:r>
            <a:r>
              <a:rPr lang="en-US" b="0" i="0" dirty="0">
                <a:solidFill>
                  <a:srgbClr val="202122"/>
                </a:solidFill>
                <a:effectLst/>
                <a:latin typeface="Arial" panose="020B0604020202020204" pitchFamily="34" charset="0"/>
              </a:rPr>
              <a:t>  and it connects the knee with the </a:t>
            </a:r>
            <a:r>
              <a:rPr lang="en-US" b="0" i="0" u="none" strike="noStrike" dirty="0">
                <a:solidFill>
                  <a:srgbClr val="0B0080"/>
                </a:solidFill>
                <a:effectLst/>
                <a:latin typeface="Arial" panose="020B0604020202020204" pitchFamily="34" charset="0"/>
                <a:hlinkClick r:id="rId6" tooltip="Ankle bones"/>
              </a:rPr>
              <a:t>ankle bones</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The tibia is found on the </a:t>
            </a:r>
            <a:r>
              <a:rPr lang="en-US" b="0" i="0" u="none" strike="noStrike" dirty="0">
                <a:solidFill>
                  <a:srgbClr val="0B0080"/>
                </a:solidFill>
                <a:effectLst/>
                <a:latin typeface="Arial" panose="020B0604020202020204" pitchFamily="34" charset="0"/>
                <a:hlinkClick r:id="rId7" tooltip="Anatomical terms of location"/>
              </a:rPr>
              <a:t>medial</a:t>
            </a:r>
            <a:r>
              <a:rPr lang="en-US" b="0" i="0" dirty="0">
                <a:solidFill>
                  <a:srgbClr val="202122"/>
                </a:solidFill>
                <a:effectLst/>
                <a:latin typeface="Arial" panose="020B0604020202020204" pitchFamily="34" charset="0"/>
              </a:rPr>
              <a:t> side of the leg next to the fibula and closer to the </a:t>
            </a:r>
            <a:r>
              <a:rPr lang="en-US" b="0" i="0" u="none" strike="noStrike" dirty="0">
                <a:solidFill>
                  <a:srgbClr val="0B0080"/>
                </a:solidFill>
                <a:effectLst/>
                <a:latin typeface="Arial" panose="020B0604020202020204" pitchFamily="34" charset="0"/>
                <a:hlinkClick r:id="rId8" tooltip="Median plane"/>
              </a:rPr>
              <a:t>median plane</a:t>
            </a:r>
            <a:r>
              <a:rPr lang="en-US" b="0" i="0" dirty="0">
                <a:solidFill>
                  <a:srgbClr val="202122"/>
                </a:solidFill>
                <a:effectLst/>
                <a:latin typeface="Arial" panose="020B0604020202020204" pitchFamily="34" charset="0"/>
              </a:rPr>
              <a:t> or </a:t>
            </a:r>
            <a:r>
              <a:rPr lang="en-US" b="0" i="0" dirty="0" err="1">
                <a:solidFill>
                  <a:srgbClr val="202122"/>
                </a:solidFill>
                <a:effectLst/>
                <a:latin typeface="Arial" panose="020B0604020202020204" pitchFamily="34" charset="0"/>
              </a:rPr>
              <a:t>centre</a:t>
            </a:r>
            <a:r>
              <a:rPr lang="en-US" b="0" i="0" dirty="0">
                <a:solidFill>
                  <a:srgbClr val="202122"/>
                </a:solidFill>
                <a:effectLst/>
                <a:latin typeface="Arial" panose="020B0604020202020204" pitchFamily="34" charset="0"/>
              </a:rPr>
              <a:t>-line. </a:t>
            </a:r>
          </a:p>
          <a:p>
            <a:pPr algn="l"/>
            <a:r>
              <a:rPr lang="en-US" b="0" i="0" dirty="0">
                <a:solidFill>
                  <a:srgbClr val="202122"/>
                </a:solidFill>
                <a:effectLst/>
                <a:latin typeface="Arial" panose="020B0604020202020204" pitchFamily="34" charset="0"/>
              </a:rPr>
              <a:t>The tibia is connected to the fibula by the </a:t>
            </a:r>
            <a:r>
              <a:rPr lang="en-US" b="0" i="0" u="none" strike="noStrike" dirty="0">
                <a:solidFill>
                  <a:srgbClr val="0B0080"/>
                </a:solidFill>
                <a:effectLst/>
                <a:latin typeface="Arial" panose="020B0604020202020204" pitchFamily="34" charset="0"/>
                <a:hlinkClick r:id="rId9" tooltip="Interosseous membrane of the leg"/>
              </a:rPr>
              <a:t>interosseous membrane of the leg</a:t>
            </a:r>
            <a:r>
              <a:rPr lang="en-US" b="0" i="0" dirty="0">
                <a:solidFill>
                  <a:srgbClr val="202122"/>
                </a:solidFill>
                <a:effectLst/>
                <a:latin typeface="Arial" panose="020B0604020202020204" pitchFamily="34" charset="0"/>
              </a:rPr>
              <a:t>, forming a type of </a:t>
            </a:r>
            <a:r>
              <a:rPr lang="en-US" b="0" i="0" u="none" strike="noStrike" dirty="0">
                <a:solidFill>
                  <a:srgbClr val="0B0080"/>
                </a:solidFill>
                <a:effectLst/>
                <a:latin typeface="Arial" panose="020B0604020202020204" pitchFamily="34" charset="0"/>
                <a:hlinkClick r:id="rId10" tooltip="Fibrous joint"/>
              </a:rPr>
              <a:t>fibrous joint</a:t>
            </a:r>
            <a:r>
              <a:rPr lang="en-US" b="0" i="0" dirty="0">
                <a:solidFill>
                  <a:srgbClr val="202122"/>
                </a:solidFill>
                <a:effectLst/>
                <a:latin typeface="Arial" panose="020B0604020202020204" pitchFamily="34" charset="0"/>
              </a:rPr>
              <a:t> called a </a:t>
            </a:r>
            <a:r>
              <a:rPr lang="en-US" b="0" i="0" u="none" strike="noStrike" dirty="0">
                <a:solidFill>
                  <a:srgbClr val="0B0080"/>
                </a:solidFill>
                <a:effectLst/>
                <a:latin typeface="Arial" panose="020B0604020202020204" pitchFamily="34" charset="0"/>
                <a:hlinkClick r:id="rId11" tooltip="Syndesmosis"/>
              </a:rPr>
              <a:t>syndesmosis</a:t>
            </a:r>
            <a:r>
              <a:rPr lang="en-US" b="0" i="0" dirty="0">
                <a:solidFill>
                  <a:srgbClr val="202122"/>
                </a:solidFill>
                <a:effectLst/>
                <a:latin typeface="Arial" panose="020B0604020202020204" pitchFamily="34" charset="0"/>
              </a:rPr>
              <a:t> with very little movement. </a:t>
            </a:r>
          </a:p>
          <a:p>
            <a:pPr algn="l"/>
            <a:r>
              <a:rPr lang="en-US" b="0" i="0" dirty="0">
                <a:solidFill>
                  <a:srgbClr val="202122"/>
                </a:solidFill>
                <a:effectLst/>
                <a:latin typeface="Arial" panose="020B0604020202020204" pitchFamily="34" charset="0"/>
              </a:rPr>
              <a:t>The tibia is named for the flute </a:t>
            </a:r>
            <a:r>
              <a:rPr lang="en-US" b="0" i="1" u="none" strike="noStrike" dirty="0">
                <a:solidFill>
                  <a:srgbClr val="0B0080"/>
                </a:solidFill>
                <a:effectLst/>
                <a:latin typeface="Arial" panose="020B0604020202020204" pitchFamily="34" charset="0"/>
                <a:hlinkClick r:id="rId12" tooltip="Aulos"/>
              </a:rPr>
              <a:t>tibia</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It is the second largest bone in the </a:t>
            </a:r>
            <a:r>
              <a:rPr lang="en-US" b="0" i="0" u="none" strike="noStrike" dirty="0">
                <a:solidFill>
                  <a:srgbClr val="0B0080"/>
                </a:solidFill>
                <a:effectLst/>
                <a:latin typeface="Arial" panose="020B0604020202020204" pitchFamily="34" charset="0"/>
                <a:hlinkClick r:id="rId13" tooltip="Human body"/>
              </a:rPr>
              <a:t>human body</a:t>
            </a:r>
            <a:r>
              <a:rPr lang="en-US" b="0" i="0" dirty="0">
                <a:solidFill>
                  <a:srgbClr val="202122"/>
                </a:solidFill>
                <a:effectLst/>
                <a:latin typeface="Arial" panose="020B0604020202020204" pitchFamily="34" charset="0"/>
              </a:rPr>
              <a:t> next to the </a:t>
            </a:r>
            <a:r>
              <a:rPr lang="en-US" b="0" i="0" u="none" strike="noStrike" dirty="0">
                <a:solidFill>
                  <a:srgbClr val="0B0080"/>
                </a:solidFill>
                <a:effectLst/>
                <a:latin typeface="Arial" panose="020B0604020202020204" pitchFamily="34" charset="0"/>
                <a:hlinkClick r:id="rId14" tooltip="Femur"/>
              </a:rPr>
              <a:t>femur</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The leg bones are the strongest </a:t>
            </a:r>
            <a:r>
              <a:rPr lang="en-US" b="0" i="0" u="none" strike="noStrike" dirty="0">
                <a:solidFill>
                  <a:srgbClr val="0B0080"/>
                </a:solidFill>
                <a:effectLst/>
                <a:latin typeface="Arial" panose="020B0604020202020204" pitchFamily="34" charset="0"/>
                <a:hlinkClick r:id="rId15" tooltip="Long bone"/>
              </a:rPr>
              <a:t>long bones</a:t>
            </a:r>
            <a:r>
              <a:rPr lang="en-US" b="0" i="0" dirty="0">
                <a:solidFill>
                  <a:srgbClr val="202122"/>
                </a:solidFill>
                <a:effectLst/>
                <a:latin typeface="Arial" panose="020B0604020202020204" pitchFamily="34" charset="0"/>
              </a:rPr>
              <a:t> as they support the rest of the body.</a:t>
            </a:r>
          </a:p>
          <a:p>
            <a:endParaRPr lang="en-IN" dirty="0"/>
          </a:p>
        </p:txBody>
      </p:sp>
    </p:spTree>
    <p:extLst>
      <p:ext uri="{BB962C8B-B14F-4D97-AF65-F5344CB8AC3E}">
        <p14:creationId xmlns:p14="http://schemas.microsoft.com/office/powerpoint/2010/main" val="214100135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CBA41-D3B4-4DD7-8143-9A7C533C6896}"/>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Fibula</a:t>
            </a:r>
            <a:endParaRPr lang="en-IN" dirty="0"/>
          </a:p>
        </p:txBody>
      </p:sp>
      <p:sp>
        <p:nvSpPr>
          <p:cNvPr id="3" name="Content Placeholder 2">
            <a:extLst>
              <a:ext uri="{FF2B5EF4-FFF2-40B4-BE49-F238E27FC236}">
                <a16:creationId xmlns:a16="http://schemas.microsoft.com/office/drawing/2014/main" id="{A808B6AA-87A5-4BF0-B188-97E225495315}"/>
              </a:ext>
            </a:extLst>
          </p:cNvPr>
          <p:cNvSpPr>
            <a:spLocks noGrp="1"/>
          </p:cNvSpPr>
          <p:nvPr>
            <p:ph idx="1"/>
          </p:nvPr>
        </p:nvSpPr>
        <p:spPr/>
        <p:txBody>
          <a:bodyPr/>
          <a:lstStyle/>
          <a:p>
            <a:pPr algn="just"/>
            <a:r>
              <a:rPr lang="en-US" b="0" i="0" dirty="0">
                <a:solidFill>
                  <a:srgbClr val="4A4A4A"/>
                </a:solidFill>
                <a:effectLst/>
                <a:latin typeface="Times New Roman" panose="02020603050405020304" pitchFamily="18" charset="0"/>
                <a:cs typeface="Times New Roman" panose="02020603050405020304" pitchFamily="18" charset="0"/>
              </a:rPr>
              <a:t>The </a:t>
            </a:r>
            <a:r>
              <a:rPr lang="en-US" b="1" i="0" dirty="0">
                <a:solidFill>
                  <a:srgbClr val="4A4A4A"/>
                </a:solidFill>
                <a:effectLst/>
                <a:latin typeface="Times New Roman" panose="02020603050405020304" pitchFamily="18" charset="0"/>
                <a:cs typeface="Times New Roman" panose="02020603050405020304" pitchFamily="18" charset="0"/>
              </a:rPr>
              <a:t>fibula</a:t>
            </a:r>
            <a:r>
              <a:rPr lang="en-US" b="0" i="0" dirty="0">
                <a:solidFill>
                  <a:srgbClr val="4A4A4A"/>
                </a:solidFill>
                <a:effectLst/>
                <a:latin typeface="Times New Roman" panose="02020603050405020304" pitchFamily="18" charset="0"/>
                <a:cs typeface="Times New Roman" panose="02020603050405020304" pitchFamily="18" charset="0"/>
              </a:rPr>
              <a:t>, sometimes called the calf bone, is smaller than the tibia and runs beside it. </a:t>
            </a:r>
          </a:p>
          <a:p>
            <a:pPr algn="just"/>
            <a:r>
              <a:rPr lang="en-US" b="0" i="0" dirty="0">
                <a:solidFill>
                  <a:srgbClr val="4A4A4A"/>
                </a:solidFill>
                <a:effectLst/>
                <a:latin typeface="Times New Roman" panose="02020603050405020304" pitchFamily="18" charset="0"/>
                <a:cs typeface="Times New Roman" panose="02020603050405020304" pitchFamily="18" charset="0"/>
              </a:rPr>
              <a:t>The top end of the fibula is located below the knee joint but is not part of the joint itself. </a:t>
            </a:r>
          </a:p>
          <a:p>
            <a:pPr algn="just"/>
            <a:r>
              <a:rPr lang="en-US" b="0" i="0" dirty="0">
                <a:solidFill>
                  <a:srgbClr val="4A4A4A"/>
                </a:solidFill>
                <a:effectLst/>
                <a:latin typeface="Times New Roman" panose="02020603050405020304" pitchFamily="18" charset="0"/>
                <a:cs typeface="Times New Roman" panose="02020603050405020304" pitchFamily="18" charset="0"/>
              </a:rPr>
              <a:t>The lower end of the fibula forms the outer part of the ankle joint. </a:t>
            </a:r>
          </a:p>
          <a:p>
            <a:pPr algn="just"/>
            <a:r>
              <a:rPr lang="en-US" b="0" i="0" dirty="0">
                <a:solidFill>
                  <a:srgbClr val="4A4A4A"/>
                </a:solidFill>
                <a:effectLst/>
                <a:latin typeface="Times New Roman" panose="02020603050405020304" pitchFamily="18" charset="0"/>
                <a:cs typeface="Times New Roman" panose="02020603050405020304" pitchFamily="18" charset="0"/>
              </a:rPr>
              <a:t>The fibula helps stabilize the tibia but doesn’t carry much weight.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328479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1109C-F60C-4D4B-9D34-BC9BFD3F7070}"/>
              </a:ext>
            </a:extLst>
          </p:cNvPr>
          <p:cNvSpPr>
            <a:spLocks noGrp="1"/>
          </p:cNvSpPr>
          <p:nvPr>
            <p:ph type="title"/>
          </p:nvPr>
        </p:nvSpPr>
        <p:spPr>
          <a:xfrm>
            <a:off x="838200" y="255639"/>
            <a:ext cx="10515600" cy="1022555"/>
          </a:xfrm>
        </p:spPr>
        <p:txBody>
          <a:bodyPr/>
          <a:lstStyle/>
          <a:p>
            <a:pPr algn="ctr"/>
            <a:r>
              <a:rPr lang="en-US" sz="4800" b="1" dirty="0">
                <a:solidFill>
                  <a:srgbClr val="C00000"/>
                </a:solidFill>
                <a:latin typeface="Times New Roman" panose="02020603050405020304" pitchFamily="18" charset="0"/>
                <a:cs typeface="Times New Roman" panose="02020603050405020304" pitchFamily="18" charset="0"/>
              </a:rPr>
              <a:t>Patella</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08E9E75-4F0F-452F-A9DD-D440F7310EE7}"/>
              </a:ext>
            </a:extLst>
          </p:cNvPr>
          <p:cNvSpPr>
            <a:spLocks noGrp="1"/>
          </p:cNvSpPr>
          <p:nvPr>
            <p:ph idx="1"/>
          </p:nvPr>
        </p:nvSpPr>
        <p:spPr>
          <a:xfrm>
            <a:off x="98324" y="1825625"/>
            <a:ext cx="8072282" cy="4351338"/>
          </a:xfrm>
        </p:spPr>
        <p:txBody>
          <a:bodyPr>
            <a:normAutofit fontScale="77500" lnSpcReduction="20000"/>
          </a:bodyPr>
          <a:lstStyle/>
          <a:p>
            <a:r>
              <a:rPr lang="en-US" b="0" i="0" dirty="0">
                <a:solidFill>
                  <a:srgbClr val="212121"/>
                </a:solidFill>
                <a:effectLst/>
                <a:latin typeface="Merriweather"/>
              </a:rPr>
              <a:t>The patella, most commonly referred to as the kneecap, is the largest sesamoid bone in the body. </a:t>
            </a:r>
          </a:p>
          <a:p>
            <a:r>
              <a:rPr lang="en-US" b="0" i="0" dirty="0">
                <a:solidFill>
                  <a:srgbClr val="212121"/>
                </a:solidFill>
                <a:effectLst/>
                <a:latin typeface="Merriweather"/>
              </a:rPr>
              <a:t>A sesamoid bone is one that is embedded in a tendon and, in the patella’s case, it exists within the </a:t>
            </a:r>
            <a:r>
              <a:rPr lang="en-US" b="0" i="0" u="sng" dirty="0">
                <a:solidFill>
                  <a:srgbClr val="401E47"/>
                </a:solidFill>
                <a:effectLst/>
                <a:latin typeface="Merriweather"/>
                <a:hlinkClick r:id="rId2"/>
              </a:rPr>
              <a:t>quadriceps</a:t>
            </a:r>
            <a:r>
              <a:rPr lang="en-US" b="0" i="0" dirty="0">
                <a:solidFill>
                  <a:srgbClr val="212121"/>
                </a:solidFill>
                <a:effectLst/>
                <a:latin typeface="Merriweather"/>
              </a:rPr>
              <a:t> tendon. </a:t>
            </a:r>
          </a:p>
          <a:p>
            <a:r>
              <a:rPr lang="en-US" b="0" i="0" dirty="0">
                <a:solidFill>
                  <a:srgbClr val="212121"/>
                </a:solidFill>
                <a:effectLst/>
                <a:latin typeface="Merriweather"/>
              </a:rPr>
              <a:t>This tendon helps hold the patella in place along with other muscles found in and near the quadriceps so it can do its most important job, protect the knee joint.</a:t>
            </a:r>
          </a:p>
          <a:p>
            <a:r>
              <a:rPr lang="en-US" b="0" i="0" dirty="0">
                <a:solidFill>
                  <a:srgbClr val="212121"/>
                </a:solidFill>
                <a:effectLst/>
                <a:latin typeface="Merriweather"/>
              </a:rPr>
              <a:t>The patella sits between the femur and tibia, not only protecting the knee joint but connecting muscles in the front of the femur to the tibia. </a:t>
            </a:r>
          </a:p>
          <a:p>
            <a:r>
              <a:rPr lang="en-US" b="0" i="0" dirty="0">
                <a:solidFill>
                  <a:srgbClr val="212121"/>
                </a:solidFill>
                <a:effectLst/>
                <a:latin typeface="Merriweather"/>
              </a:rPr>
              <a:t>Under the patella and the at the end of the femur is </a:t>
            </a:r>
            <a:r>
              <a:rPr lang="en-US" b="0" i="0" u="sng" dirty="0">
                <a:solidFill>
                  <a:srgbClr val="401E47"/>
                </a:solidFill>
                <a:effectLst/>
                <a:latin typeface="Merriweather"/>
                <a:hlinkClick r:id="rId3"/>
              </a:rPr>
              <a:t>articular cartilage</a:t>
            </a:r>
            <a:r>
              <a:rPr lang="en-US" b="0" i="0" dirty="0">
                <a:solidFill>
                  <a:srgbClr val="212121"/>
                </a:solidFill>
                <a:effectLst/>
                <a:latin typeface="Merriweather"/>
              </a:rPr>
              <a:t>, which makes it possible for the patella and femur bones to move alongside each other. </a:t>
            </a:r>
          </a:p>
          <a:p>
            <a:r>
              <a:rPr lang="en-US" b="0" i="0" dirty="0">
                <a:solidFill>
                  <a:srgbClr val="212121"/>
                </a:solidFill>
                <a:effectLst/>
                <a:latin typeface="Merriweather"/>
              </a:rPr>
              <a:t>This cartilage offers protection on top of added mobility with any knee movements.</a:t>
            </a:r>
            <a:endParaRPr lang="en-IN" dirty="0"/>
          </a:p>
        </p:txBody>
      </p:sp>
      <p:pic>
        <p:nvPicPr>
          <p:cNvPr id="4" name="Picture 3">
            <a:extLst>
              <a:ext uri="{FF2B5EF4-FFF2-40B4-BE49-F238E27FC236}">
                <a16:creationId xmlns:a16="http://schemas.microsoft.com/office/drawing/2014/main" id="{09D21ED0-B0AD-4DD8-A618-39187C319963}"/>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62452" y="1482140"/>
            <a:ext cx="4129548" cy="4351338"/>
          </a:xfrm>
          <a:prstGeom prst="rect">
            <a:avLst/>
          </a:prstGeom>
          <a:noFill/>
          <a:ln>
            <a:noFill/>
          </a:ln>
        </p:spPr>
      </p:pic>
    </p:spTree>
    <p:extLst>
      <p:ext uri="{BB962C8B-B14F-4D97-AF65-F5344CB8AC3E}">
        <p14:creationId xmlns:p14="http://schemas.microsoft.com/office/powerpoint/2010/main" val="795315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96758-D705-437D-BAC1-AA27B6102EBF}"/>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General Functions of Bone</a:t>
            </a:r>
            <a:br>
              <a:rPr lang="en-US" b="1" dirty="0">
                <a:solidFill>
                  <a:srgbClr val="FF0000"/>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844BD295-710A-423A-B920-997206AB5C49}"/>
              </a:ext>
            </a:extLst>
          </p:cNvPr>
          <p:cNvSpPr>
            <a:spLocks noGrp="1"/>
          </p:cNvSpPr>
          <p:nvPr>
            <p:ph idx="1"/>
          </p:nvPr>
        </p:nvSpPr>
        <p:spPr/>
        <p:txBody>
          <a:bodyPr/>
          <a:lstStyle/>
          <a:p>
            <a:r>
              <a:rPr lang="en-US" b="1" dirty="0">
                <a:solidFill>
                  <a:srgbClr val="002060"/>
                </a:solidFill>
                <a:latin typeface="Times New Roman" panose="02020603050405020304" pitchFamily="18" charset="0"/>
                <a:cs typeface="Times New Roman" panose="02020603050405020304" pitchFamily="18" charset="0"/>
              </a:rPr>
              <a:t>Protection</a:t>
            </a:r>
            <a:r>
              <a:rPr lang="en-US" dirty="0">
                <a:latin typeface="Times New Roman" panose="02020603050405020304" pitchFamily="18" charset="0"/>
                <a:cs typeface="Times New Roman" panose="02020603050405020304" pitchFamily="18" charset="0"/>
              </a:rPr>
              <a:t> :Protect all body organs.</a:t>
            </a:r>
          </a:p>
          <a:p>
            <a:r>
              <a:rPr lang="en-US" b="1" dirty="0">
                <a:solidFill>
                  <a:srgbClr val="002060"/>
                </a:solidFill>
                <a:latin typeface="Times New Roman" panose="02020603050405020304" pitchFamily="18" charset="0"/>
                <a:cs typeface="Times New Roman" panose="02020603050405020304" pitchFamily="18" charset="0"/>
              </a:rPr>
              <a:t>Shape</a:t>
            </a:r>
            <a:r>
              <a:rPr lang="en-US" dirty="0">
                <a:latin typeface="Times New Roman" panose="02020603050405020304" pitchFamily="18" charset="0"/>
                <a:cs typeface="Times New Roman" panose="02020603050405020304" pitchFamily="18" charset="0"/>
              </a:rPr>
              <a:t>  : Provide framework to the body.</a:t>
            </a:r>
          </a:p>
          <a:p>
            <a:r>
              <a:rPr lang="en-US" b="1" dirty="0">
                <a:solidFill>
                  <a:srgbClr val="002060"/>
                </a:solidFill>
                <a:latin typeface="Times New Roman" panose="02020603050405020304" pitchFamily="18" charset="0"/>
                <a:cs typeface="Times New Roman" panose="02020603050405020304" pitchFamily="18" charset="0"/>
              </a:rPr>
              <a:t>Movements</a:t>
            </a:r>
            <a:r>
              <a:rPr lang="en-US" dirty="0">
                <a:latin typeface="Times New Roman" panose="02020603050405020304" pitchFamily="18" charset="0"/>
                <a:cs typeface="Times New Roman" panose="02020603050405020304" pitchFamily="18" charset="0"/>
              </a:rPr>
              <a:t> : Bones working moving machinery of human body.</a:t>
            </a:r>
          </a:p>
          <a:p>
            <a:r>
              <a:rPr lang="en-US" b="1" dirty="0">
                <a:solidFill>
                  <a:srgbClr val="002060"/>
                </a:solidFill>
                <a:latin typeface="Times New Roman" panose="02020603050405020304" pitchFamily="18" charset="0"/>
                <a:cs typeface="Times New Roman" panose="02020603050405020304" pitchFamily="18" charset="0"/>
              </a:rPr>
              <a:t>Synthesis of blood cells</a:t>
            </a:r>
            <a:r>
              <a:rPr lang="en-US" dirty="0">
                <a:latin typeface="Times New Roman" panose="02020603050405020304" pitchFamily="18" charset="0"/>
                <a:cs typeface="Times New Roman" panose="02020603050405020304" pitchFamily="18" charset="0"/>
              </a:rPr>
              <a:t> : Capable of producing blood cells.</a:t>
            </a:r>
          </a:p>
          <a:p>
            <a:r>
              <a:rPr lang="en-US" b="1" dirty="0">
                <a:solidFill>
                  <a:srgbClr val="002060"/>
                </a:solidFill>
                <a:latin typeface="Times New Roman" panose="02020603050405020304" pitchFamily="18" charset="0"/>
                <a:cs typeface="Times New Roman" panose="02020603050405020304" pitchFamily="18" charset="0"/>
              </a:rPr>
              <a:t>Mineral storage </a:t>
            </a:r>
            <a:r>
              <a:rPr lang="en-US" dirty="0">
                <a:latin typeface="Times New Roman" panose="02020603050405020304" pitchFamily="18" charset="0"/>
                <a:cs typeface="Times New Roman" panose="02020603050405020304" pitchFamily="18" charset="0"/>
              </a:rPr>
              <a:t>: It serves important storage house for variety of minerals. </a:t>
            </a:r>
          </a:p>
          <a:p>
            <a:r>
              <a:rPr lang="en-US" b="1" dirty="0">
                <a:solidFill>
                  <a:srgbClr val="002060"/>
                </a:solidFill>
                <a:latin typeface="Times New Roman" panose="02020603050405020304" pitchFamily="18" charset="0"/>
                <a:cs typeface="Times New Roman" panose="02020603050405020304" pitchFamily="18" charset="0"/>
              </a:rPr>
              <a:t>Fat Storage</a:t>
            </a:r>
            <a:r>
              <a:rPr lang="en-US" dirty="0">
                <a:latin typeface="Times New Roman" panose="02020603050405020304" pitchFamily="18" charset="0"/>
                <a:cs typeface="Times New Roman" panose="02020603050405020304" pitchFamily="18" charset="0"/>
              </a:rPr>
              <a:t> : Yellow bone marrow serves as storage of fats.</a:t>
            </a:r>
          </a:p>
          <a:p>
            <a:r>
              <a:rPr lang="en-US" b="1" dirty="0">
                <a:solidFill>
                  <a:srgbClr val="002060"/>
                </a:solidFill>
                <a:latin typeface="Times New Roman" panose="02020603050405020304" pitchFamily="18" charset="0"/>
                <a:cs typeface="Times New Roman" panose="02020603050405020304" pitchFamily="18" charset="0"/>
              </a:rPr>
              <a:t>Role in acid base balance </a:t>
            </a:r>
            <a:r>
              <a:rPr lang="en-US" dirty="0">
                <a:latin typeface="Times New Roman" panose="02020603050405020304" pitchFamily="18" charset="0"/>
                <a:cs typeface="Times New Roman" panose="02020603050405020304" pitchFamily="18" charset="0"/>
              </a:rPr>
              <a:t>: Bone buffers the blood against excessive pH by absorbing or realizing alkaline salts.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068731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A1EAF-F072-4C36-8550-7B9DCAA23738}"/>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 Foot Bones</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E6B9015-7B17-4EEA-9E8A-79AEE9E7B60C}"/>
              </a:ext>
            </a:extLst>
          </p:cNvPr>
          <p:cNvSpPr>
            <a:spLocks noGrp="1"/>
          </p:cNvSpPr>
          <p:nvPr>
            <p:ph idx="1"/>
          </p:nvPr>
        </p:nvSpPr>
        <p:spPr>
          <a:xfrm>
            <a:off x="81608" y="1484670"/>
            <a:ext cx="9023063" cy="5220929"/>
          </a:xfrm>
        </p:spPr>
        <p:txBody>
          <a:bodyPr>
            <a:normAutofit fontScale="85000" lnSpcReduction="20000"/>
          </a:bodyPr>
          <a:lstStyle/>
          <a:p>
            <a:pPr algn="l"/>
            <a:r>
              <a:rPr lang="en-US" b="0" i="0" dirty="0">
                <a:solidFill>
                  <a:srgbClr val="222222"/>
                </a:solidFill>
                <a:effectLst/>
                <a:latin typeface="Times New Roman" panose="02020603050405020304" pitchFamily="18" charset="0"/>
                <a:cs typeface="Times New Roman" panose="02020603050405020304" pitchFamily="18" charset="0"/>
              </a:rPr>
              <a:t>The foot contains 26 bones, 33 joints, and over 100 tendons, muscles, and ligaments.</a:t>
            </a:r>
          </a:p>
          <a:p>
            <a:pPr algn="l"/>
            <a:r>
              <a:rPr lang="en-US" b="0" i="0" dirty="0">
                <a:solidFill>
                  <a:srgbClr val="222222"/>
                </a:solidFill>
                <a:effectLst/>
                <a:latin typeface="Times New Roman" panose="02020603050405020304" pitchFamily="18" charset="0"/>
                <a:cs typeface="Times New Roman" panose="02020603050405020304" pitchFamily="18" charset="0"/>
              </a:rPr>
              <a:t>The foot is a part of vertebrate </a:t>
            </a:r>
            <a:r>
              <a:rPr lang="en-US" b="0" i="0" u="sng" dirty="0">
                <a:solidFill>
                  <a:srgbClr val="0588BC"/>
                </a:solidFill>
                <a:effectLst/>
                <a:latin typeface="Times New Roman" panose="02020603050405020304" pitchFamily="18" charset="0"/>
                <a:cs typeface="Times New Roman" panose="02020603050405020304" pitchFamily="18" charset="0"/>
                <a:hlinkClick r:id="rId2" tooltip="anatomy"/>
              </a:rPr>
              <a:t>anatomy</a:t>
            </a:r>
            <a:r>
              <a:rPr lang="en-US" b="0" i="0" dirty="0">
                <a:solidFill>
                  <a:srgbClr val="222222"/>
                </a:solidFill>
                <a:effectLst/>
                <a:latin typeface="Times New Roman" panose="02020603050405020304" pitchFamily="18" charset="0"/>
                <a:cs typeface="Times New Roman" panose="02020603050405020304" pitchFamily="18" charset="0"/>
              </a:rPr>
              <a:t> which serves the purpose of supporting the animal’s weight and allowing for locomotion on land.</a:t>
            </a:r>
          </a:p>
          <a:p>
            <a:pPr algn="l"/>
            <a:r>
              <a:rPr lang="en-US" b="0" i="0" dirty="0">
                <a:solidFill>
                  <a:srgbClr val="222222"/>
                </a:solidFill>
                <a:effectLst/>
                <a:latin typeface="Times New Roman" panose="02020603050405020304" pitchFamily="18" charset="0"/>
                <a:cs typeface="Times New Roman" panose="02020603050405020304" pitchFamily="18" charset="0"/>
              </a:rPr>
              <a:t> In humans, the foot is one of the most complex structures in the body. </a:t>
            </a:r>
          </a:p>
          <a:p>
            <a:pPr algn="l"/>
            <a:r>
              <a:rPr lang="en-US" b="0" i="0" dirty="0">
                <a:solidFill>
                  <a:srgbClr val="222222"/>
                </a:solidFill>
                <a:effectLst/>
                <a:latin typeface="Times New Roman" panose="02020603050405020304" pitchFamily="18" charset="0"/>
                <a:cs typeface="Times New Roman" panose="02020603050405020304" pitchFamily="18" charset="0"/>
              </a:rPr>
              <a:t>It is made up of over 100 moving parts – bones, muscles, tendons, and ligaments designed to allow the foot to balance the body’s weight on just two legs and support such diverse actions as running, jumping, climbing, and walking.</a:t>
            </a:r>
          </a:p>
          <a:p>
            <a:pPr algn="l"/>
            <a:r>
              <a:rPr lang="en-US" b="0" i="0" dirty="0">
                <a:solidFill>
                  <a:srgbClr val="222222"/>
                </a:solidFill>
                <a:effectLst/>
                <a:latin typeface="Times New Roman" panose="02020603050405020304" pitchFamily="18" charset="0"/>
                <a:cs typeface="Times New Roman" panose="02020603050405020304" pitchFamily="18" charset="0"/>
              </a:rPr>
              <a:t>Because they are so complicated, human feet can be especially prone to injury. </a:t>
            </a:r>
          </a:p>
          <a:p>
            <a:pPr algn="l"/>
            <a:r>
              <a:rPr lang="en-US" b="0" i="0" dirty="0">
                <a:solidFill>
                  <a:srgbClr val="222222"/>
                </a:solidFill>
                <a:effectLst/>
                <a:latin typeface="Times New Roman" panose="02020603050405020304" pitchFamily="18" charset="0"/>
                <a:cs typeface="Times New Roman" panose="02020603050405020304" pitchFamily="18" charset="0"/>
              </a:rPr>
              <a:t>Strains, sprains, tendonitis, torn ligaments, broken bones, fallen arches, bunions, corns, and plantar warts can all occur. </a:t>
            </a:r>
          </a:p>
          <a:p>
            <a:pPr algn="l"/>
            <a:r>
              <a:rPr lang="en-US" b="0" i="0" dirty="0">
                <a:solidFill>
                  <a:srgbClr val="222222"/>
                </a:solidFill>
                <a:effectLst/>
                <a:latin typeface="Times New Roman" panose="02020603050405020304" pitchFamily="18" charset="0"/>
                <a:cs typeface="Times New Roman" panose="02020603050405020304" pitchFamily="18" charset="0"/>
              </a:rPr>
              <a:t>Here we will talk more about the anatomy of the human foot and its many moving parts.</a:t>
            </a:r>
          </a:p>
          <a:p>
            <a:endParaRPr lang="en-IN" dirty="0"/>
          </a:p>
        </p:txBody>
      </p:sp>
      <p:pic>
        <p:nvPicPr>
          <p:cNvPr id="4" name="Picture 3">
            <a:extLst>
              <a:ext uri="{FF2B5EF4-FFF2-40B4-BE49-F238E27FC236}">
                <a16:creationId xmlns:a16="http://schemas.microsoft.com/office/drawing/2014/main" id="{079957CA-01FA-40E9-8D33-1CD83E50EF9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888361" y="1"/>
            <a:ext cx="3222030" cy="2448232"/>
          </a:xfrm>
          <a:prstGeom prst="rect">
            <a:avLst/>
          </a:prstGeom>
          <a:noFill/>
          <a:ln>
            <a:noFill/>
          </a:ln>
        </p:spPr>
      </p:pic>
    </p:spTree>
    <p:extLst>
      <p:ext uri="{BB962C8B-B14F-4D97-AF65-F5344CB8AC3E}">
        <p14:creationId xmlns:p14="http://schemas.microsoft.com/office/powerpoint/2010/main" val="317140076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FE7C2-5CB0-4B3C-8D1C-89A6A0080BEC}"/>
              </a:ext>
            </a:extLst>
          </p:cNvPr>
          <p:cNvSpPr>
            <a:spLocks noGrp="1"/>
          </p:cNvSpPr>
          <p:nvPr>
            <p:ph type="title"/>
          </p:nvPr>
        </p:nvSpPr>
        <p:spPr>
          <a:xfrm>
            <a:off x="838200" y="365125"/>
            <a:ext cx="10515600" cy="391959"/>
          </a:xfrm>
        </p:spPr>
        <p:txBody>
          <a:bodyPr>
            <a:normAutofit fontScale="90000"/>
          </a:bodyPr>
          <a:lstStyle/>
          <a:p>
            <a:pPr algn="ctr"/>
            <a:r>
              <a:rPr lang="en-US" b="1" dirty="0">
                <a:solidFill>
                  <a:srgbClr val="C00000"/>
                </a:solidFill>
                <a:latin typeface="Times New Roman" panose="02020603050405020304" pitchFamily="18" charset="0"/>
                <a:cs typeface="Times New Roman" panose="02020603050405020304" pitchFamily="18" charset="0"/>
              </a:rPr>
              <a:t>Bones of Foot</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800443C-0614-4C5D-9A60-3609CD5AA5BE}"/>
              </a:ext>
            </a:extLst>
          </p:cNvPr>
          <p:cNvSpPr>
            <a:spLocks noGrp="1"/>
          </p:cNvSpPr>
          <p:nvPr>
            <p:ph idx="1"/>
          </p:nvPr>
        </p:nvSpPr>
        <p:spPr>
          <a:xfrm>
            <a:off x="838200" y="934066"/>
            <a:ext cx="10515600" cy="5820695"/>
          </a:xfrm>
        </p:spPr>
        <p:txBody>
          <a:bodyPr>
            <a:normAutofit fontScale="77500" lnSpcReduction="20000"/>
          </a:bodyPr>
          <a:lstStyle/>
          <a:p>
            <a:pPr algn="l" fontAlgn="t">
              <a:buFont typeface="Arial" panose="020B0604020202020204" pitchFamily="34" charset="0"/>
              <a:buChar char="•"/>
            </a:pPr>
            <a:endParaRPr lang="en-US" b="1" i="0" dirty="0">
              <a:solidFill>
                <a:srgbClr val="0070C0"/>
              </a:solidFill>
              <a:effectLst/>
              <a:latin typeface="helvetica neue"/>
            </a:endParaRPr>
          </a:p>
          <a:p>
            <a:pPr algn="l" fontAlgn="t">
              <a:buFont typeface="Arial" panose="020B0604020202020204" pitchFamily="34" charset="0"/>
              <a:buChar char="•"/>
            </a:pPr>
            <a:r>
              <a:rPr lang="en-US" b="1" i="0" dirty="0">
                <a:solidFill>
                  <a:srgbClr val="0070C0"/>
                </a:solidFill>
                <a:effectLst/>
                <a:latin typeface="helvetica neue"/>
              </a:rPr>
              <a:t>The Tarsus (ankle joint) : 7 </a:t>
            </a:r>
          </a:p>
          <a:p>
            <a:pPr lvl="1" fontAlgn="t"/>
            <a:r>
              <a:rPr lang="en-US" b="1" dirty="0">
                <a:solidFill>
                  <a:srgbClr val="FF0000"/>
                </a:solidFill>
                <a:latin typeface="helvetica neue"/>
              </a:rPr>
              <a:t>Calcaneus : </a:t>
            </a:r>
            <a:r>
              <a:rPr lang="en-US" b="1" dirty="0">
                <a:latin typeface="helvetica neue"/>
              </a:rPr>
              <a:t>Largest of tarsal bones.</a:t>
            </a:r>
            <a:r>
              <a:rPr lang="en-US" b="1" dirty="0">
                <a:solidFill>
                  <a:srgbClr val="FF0000"/>
                </a:solidFill>
                <a:latin typeface="helvetica neue"/>
              </a:rPr>
              <a:t>  </a:t>
            </a:r>
          </a:p>
          <a:p>
            <a:pPr lvl="2" fontAlgn="t"/>
            <a:r>
              <a:rPr lang="en-US" dirty="0">
                <a:solidFill>
                  <a:srgbClr val="000000"/>
                </a:solidFill>
                <a:latin typeface="helvetica neue"/>
              </a:rPr>
              <a:t>Situated at lower and back part of the foot. </a:t>
            </a:r>
          </a:p>
          <a:p>
            <a:pPr lvl="2" fontAlgn="t"/>
            <a:r>
              <a:rPr lang="en-US" dirty="0">
                <a:solidFill>
                  <a:srgbClr val="000000"/>
                </a:solidFill>
                <a:latin typeface="helvetica neue"/>
              </a:rPr>
              <a:t>Weight bearing. </a:t>
            </a:r>
          </a:p>
          <a:p>
            <a:pPr lvl="2" fontAlgn="t"/>
            <a:r>
              <a:rPr lang="en-US" dirty="0">
                <a:solidFill>
                  <a:srgbClr val="000000"/>
                </a:solidFill>
                <a:latin typeface="helvetica neue"/>
              </a:rPr>
              <a:t>Forming strong lever for the muscles of calf. </a:t>
            </a:r>
          </a:p>
          <a:p>
            <a:pPr lvl="2" fontAlgn="t"/>
            <a:r>
              <a:rPr lang="en-US" dirty="0">
                <a:solidFill>
                  <a:srgbClr val="000000"/>
                </a:solidFill>
                <a:latin typeface="helvetica neue"/>
              </a:rPr>
              <a:t>It articulates with talus and cuboid.</a:t>
            </a:r>
          </a:p>
          <a:p>
            <a:pPr lvl="1" fontAlgn="t"/>
            <a:r>
              <a:rPr lang="en-US" dirty="0">
                <a:solidFill>
                  <a:srgbClr val="000000"/>
                </a:solidFill>
                <a:latin typeface="helvetica neue"/>
              </a:rPr>
              <a:t> </a:t>
            </a:r>
          </a:p>
          <a:p>
            <a:pPr lvl="1" fontAlgn="t"/>
            <a:r>
              <a:rPr lang="en-US" b="1" dirty="0">
                <a:solidFill>
                  <a:srgbClr val="FF0000"/>
                </a:solidFill>
                <a:latin typeface="helvetica neue"/>
              </a:rPr>
              <a:t>Talus</a:t>
            </a:r>
            <a:r>
              <a:rPr lang="en-US" dirty="0">
                <a:solidFill>
                  <a:srgbClr val="000000"/>
                </a:solidFill>
                <a:latin typeface="helvetica neue"/>
              </a:rPr>
              <a:t> : Second largest bone. </a:t>
            </a:r>
          </a:p>
          <a:p>
            <a:pPr lvl="2" fontAlgn="t"/>
            <a:r>
              <a:rPr lang="en-US" dirty="0">
                <a:solidFill>
                  <a:srgbClr val="000000"/>
                </a:solidFill>
                <a:latin typeface="helvetica neue"/>
              </a:rPr>
              <a:t>It articulate with navicular with body, a neck and head.</a:t>
            </a:r>
          </a:p>
          <a:p>
            <a:pPr lvl="2" fontAlgn="t"/>
            <a:r>
              <a:rPr lang="en-US" dirty="0">
                <a:solidFill>
                  <a:srgbClr val="000000"/>
                </a:solidFill>
                <a:latin typeface="helvetica neue"/>
              </a:rPr>
              <a:t>Body : Surface of body consists of the </a:t>
            </a:r>
            <a:r>
              <a:rPr lang="en-US" dirty="0" err="1">
                <a:solidFill>
                  <a:srgbClr val="000000"/>
                </a:solidFill>
                <a:latin typeface="helvetica neue"/>
              </a:rPr>
              <a:t>trochela</a:t>
            </a:r>
            <a:r>
              <a:rPr lang="en-US" dirty="0">
                <a:solidFill>
                  <a:srgbClr val="000000"/>
                </a:solidFill>
                <a:latin typeface="helvetica neue"/>
              </a:rPr>
              <a:t> articulate with tibia.</a:t>
            </a:r>
          </a:p>
          <a:p>
            <a:pPr lvl="2" fontAlgn="t"/>
            <a:r>
              <a:rPr lang="en-US" dirty="0">
                <a:solidFill>
                  <a:srgbClr val="000000"/>
                </a:solidFill>
                <a:latin typeface="helvetica neue"/>
              </a:rPr>
              <a:t>Lateral surface carries a large triangular facet for articulation with the lateral malleolus.</a:t>
            </a:r>
          </a:p>
          <a:p>
            <a:pPr lvl="2" fontAlgn="t"/>
            <a:r>
              <a:rPr lang="en-US" dirty="0">
                <a:solidFill>
                  <a:srgbClr val="000000"/>
                </a:solidFill>
                <a:latin typeface="helvetica neue"/>
              </a:rPr>
              <a:t>Neck: constricted portion of the bone between the body and oval head.</a:t>
            </a:r>
          </a:p>
          <a:p>
            <a:pPr lvl="2" fontAlgn="t"/>
            <a:r>
              <a:rPr lang="en-US" dirty="0">
                <a:solidFill>
                  <a:srgbClr val="000000"/>
                </a:solidFill>
                <a:latin typeface="helvetica neue"/>
              </a:rPr>
              <a:t>Head : It is oval and convex articulates with four bones tibia, fibula, calcaneus and navicular.</a:t>
            </a:r>
          </a:p>
          <a:p>
            <a:pPr lvl="2" fontAlgn="t"/>
            <a:endParaRPr lang="en-US" dirty="0">
              <a:solidFill>
                <a:srgbClr val="000000"/>
              </a:solidFill>
              <a:latin typeface="helvetica neue"/>
            </a:endParaRPr>
          </a:p>
          <a:p>
            <a:pPr lvl="1" fontAlgn="t"/>
            <a:r>
              <a:rPr lang="en-US" b="1" dirty="0">
                <a:solidFill>
                  <a:srgbClr val="FF0000"/>
                </a:solidFill>
                <a:latin typeface="helvetica neue"/>
              </a:rPr>
              <a:t>Navicular</a:t>
            </a:r>
            <a:r>
              <a:rPr lang="en-US" dirty="0">
                <a:solidFill>
                  <a:srgbClr val="000000"/>
                </a:solidFill>
                <a:latin typeface="helvetica neue"/>
              </a:rPr>
              <a:t> : Situated at medial side of tarsus articulate with four bones, talus and three cuneiforms. </a:t>
            </a:r>
          </a:p>
          <a:p>
            <a:pPr lvl="1" fontAlgn="t"/>
            <a:r>
              <a:rPr lang="en-US" b="1" i="0" dirty="0">
                <a:solidFill>
                  <a:srgbClr val="FF0000"/>
                </a:solidFill>
                <a:effectLst/>
                <a:latin typeface="helvetica neue"/>
              </a:rPr>
              <a:t>Cuboid </a:t>
            </a:r>
            <a:r>
              <a:rPr lang="en-US" b="0" i="0" dirty="0">
                <a:solidFill>
                  <a:srgbClr val="000000"/>
                </a:solidFill>
                <a:effectLst/>
                <a:latin typeface="helvetica neue"/>
              </a:rPr>
              <a:t>: Present lateral side of foot and is pyramid shape and articulate with four metatarsus.</a:t>
            </a:r>
          </a:p>
          <a:p>
            <a:pPr lvl="1" fontAlgn="t"/>
            <a:r>
              <a:rPr lang="en-US" b="1" dirty="0">
                <a:solidFill>
                  <a:srgbClr val="FF0000"/>
                </a:solidFill>
                <a:latin typeface="helvetica neue"/>
              </a:rPr>
              <a:t>First Cuneiform </a:t>
            </a:r>
            <a:r>
              <a:rPr lang="en-US" dirty="0">
                <a:solidFill>
                  <a:srgbClr val="000000"/>
                </a:solidFill>
                <a:latin typeface="helvetica neue"/>
              </a:rPr>
              <a:t>: Largest of three cuneiforms located at middle side of foot.</a:t>
            </a:r>
          </a:p>
          <a:p>
            <a:pPr lvl="1" fontAlgn="t"/>
            <a:r>
              <a:rPr lang="en-US" b="1" i="0" dirty="0">
                <a:solidFill>
                  <a:srgbClr val="FF0000"/>
                </a:solidFill>
                <a:effectLst/>
                <a:latin typeface="helvetica neue"/>
              </a:rPr>
              <a:t>Second Cuneiforms </a:t>
            </a:r>
            <a:r>
              <a:rPr lang="en-US" b="0" i="0" dirty="0">
                <a:solidFill>
                  <a:srgbClr val="000000"/>
                </a:solidFill>
                <a:effectLst/>
                <a:latin typeface="helvetica neue"/>
              </a:rPr>
              <a:t>: The intermediate cuneiform if very important in the flexibility of the foot.</a:t>
            </a:r>
          </a:p>
          <a:p>
            <a:pPr lvl="1"/>
            <a:r>
              <a:rPr lang="en-US" b="1" i="0" dirty="0">
                <a:solidFill>
                  <a:srgbClr val="FF0000"/>
                </a:solidFill>
                <a:effectLst/>
                <a:latin typeface="helvetica neue"/>
              </a:rPr>
              <a:t>Third Cuneiform </a:t>
            </a:r>
            <a:r>
              <a:rPr lang="en-US" b="0" i="0" dirty="0">
                <a:solidFill>
                  <a:srgbClr val="000000"/>
                </a:solidFill>
                <a:effectLst/>
                <a:latin typeface="helvetica neue"/>
              </a:rPr>
              <a:t>: </a:t>
            </a:r>
            <a:r>
              <a:rPr lang="en-US" b="0" i="0" dirty="0">
                <a:solidFill>
                  <a:srgbClr val="202122"/>
                </a:solidFill>
                <a:effectLst/>
                <a:latin typeface="Arial" panose="020B0604020202020204" pitchFamily="34" charset="0"/>
              </a:rPr>
              <a:t>the third or lateral cuneiform</a:t>
            </a:r>
          </a:p>
        </p:txBody>
      </p:sp>
    </p:spTree>
    <p:extLst>
      <p:ext uri="{BB962C8B-B14F-4D97-AF65-F5344CB8AC3E}">
        <p14:creationId xmlns:p14="http://schemas.microsoft.com/office/powerpoint/2010/main" val="172447462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2063ED-C26D-4DB5-9620-C35EB8EB9385}"/>
              </a:ext>
            </a:extLst>
          </p:cNvPr>
          <p:cNvSpPr>
            <a:spLocks noGrp="1"/>
          </p:cNvSpPr>
          <p:nvPr>
            <p:ph idx="1"/>
          </p:nvPr>
        </p:nvSpPr>
        <p:spPr>
          <a:xfrm>
            <a:off x="838200" y="550606"/>
            <a:ext cx="10515600" cy="6184491"/>
          </a:xfrm>
        </p:spPr>
        <p:txBody>
          <a:bodyPr>
            <a:normAutofit fontScale="92500" lnSpcReduction="10000"/>
          </a:bodyPr>
          <a:lstStyle/>
          <a:p>
            <a:pPr algn="l" fontAlgn="t">
              <a:buFont typeface="Arial" panose="020B0604020202020204" pitchFamily="34" charset="0"/>
              <a:buChar char="•"/>
            </a:pPr>
            <a:r>
              <a:rPr lang="en-US" b="1" i="0" dirty="0">
                <a:solidFill>
                  <a:srgbClr val="0070C0"/>
                </a:solidFill>
                <a:effectLst/>
                <a:latin typeface="helvetica neue"/>
              </a:rPr>
              <a:t>The Metatarsus : 5</a:t>
            </a:r>
          </a:p>
          <a:p>
            <a:pPr algn="l" fontAlgn="t">
              <a:buFont typeface="Arial" panose="020B0604020202020204" pitchFamily="34" charset="0"/>
              <a:buChar char="•"/>
            </a:pPr>
            <a:r>
              <a:rPr lang="en-US" b="1" i="0" dirty="0">
                <a:solidFill>
                  <a:srgbClr val="0070C0"/>
                </a:solidFill>
                <a:effectLst/>
                <a:latin typeface="helvetica neue"/>
              </a:rPr>
              <a:t>The Phalanges (bones of the toes) : 14</a:t>
            </a:r>
          </a:p>
          <a:p>
            <a:pPr algn="l"/>
            <a:r>
              <a:rPr lang="en-US" b="0" i="0" dirty="0">
                <a:effectLst/>
                <a:latin typeface="Nunito Sans"/>
              </a:rPr>
              <a:t>The bones situated in the toe region are known as phalanges. </a:t>
            </a:r>
          </a:p>
          <a:p>
            <a:pPr algn="l"/>
            <a:r>
              <a:rPr lang="en-US" b="0" i="0" dirty="0">
                <a:effectLst/>
                <a:latin typeface="Nunito Sans"/>
              </a:rPr>
              <a:t>Every human foot has 14 phalanges. </a:t>
            </a:r>
          </a:p>
          <a:p>
            <a:pPr algn="l"/>
            <a:r>
              <a:rPr lang="en-US" b="0" i="0" dirty="0">
                <a:effectLst/>
                <a:latin typeface="Nunito Sans"/>
              </a:rPr>
              <a:t>Other than the big toe, the structure of all the toes is the same with three phalanges, namely proximal phalanx, middle phalanx, and distal phalanx. </a:t>
            </a:r>
          </a:p>
          <a:p>
            <a:pPr algn="l"/>
            <a:r>
              <a:rPr lang="en-US" b="0" i="0" dirty="0">
                <a:effectLst/>
                <a:latin typeface="Nunito Sans"/>
              </a:rPr>
              <a:t>The big toe on the other hand only has two phalanges, namely proximal phalanx and distal phalanx.</a:t>
            </a:r>
          </a:p>
          <a:p>
            <a:pPr algn="l">
              <a:buFont typeface="Arial" panose="020B0604020202020204" pitchFamily="34" charset="0"/>
              <a:buChar char="•"/>
            </a:pPr>
            <a:r>
              <a:rPr lang="en-US" b="1" i="1" dirty="0">
                <a:solidFill>
                  <a:srgbClr val="C00000"/>
                </a:solidFill>
                <a:effectLst/>
                <a:latin typeface="Nunito Sans"/>
              </a:rPr>
              <a:t>Proximal Phalanx</a:t>
            </a:r>
            <a:r>
              <a:rPr lang="en-US" b="1" i="0" dirty="0">
                <a:solidFill>
                  <a:srgbClr val="C00000"/>
                </a:solidFill>
                <a:effectLst/>
                <a:latin typeface="Nunito Sans"/>
              </a:rPr>
              <a:t>:</a:t>
            </a:r>
            <a:r>
              <a:rPr lang="en-US" b="0" i="0" dirty="0">
                <a:effectLst/>
                <a:latin typeface="Nunito Sans"/>
              </a:rPr>
              <a:t> These phalanges are situated closer to the foot, hence the name proximal phalanx.</a:t>
            </a:r>
          </a:p>
          <a:p>
            <a:pPr algn="l">
              <a:buFont typeface="Arial" panose="020B0604020202020204" pitchFamily="34" charset="0"/>
              <a:buChar char="•"/>
            </a:pPr>
            <a:r>
              <a:rPr lang="en-US" b="1" i="1" dirty="0">
                <a:solidFill>
                  <a:srgbClr val="C00000"/>
                </a:solidFill>
                <a:effectLst/>
                <a:latin typeface="Nunito Sans"/>
              </a:rPr>
              <a:t>Middle Phalanx</a:t>
            </a:r>
            <a:r>
              <a:rPr lang="en-US" b="1" i="0" dirty="0">
                <a:solidFill>
                  <a:srgbClr val="C00000"/>
                </a:solidFill>
                <a:effectLst/>
                <a:latin typeface="Nunito Sans"/>
              </a:rPr>
              <a:t>:</a:t>
            </a:r>
            <a:r>
              <a:rPr lang="en-US" b="0" i="0" dirty="0">
                <a:effectLst/>
                <a:latin typeface="Nunito Sans"/>
              </a:rPr>
              <a:t> These bones in the foot are situated further ahead from proximal phalanx. The big toe does not have a middle phalanx.</a:t>
            </a:r>
          </a:p>
          <a:p>
            <a:pPr algn="l">
              <a:buFont typeface="Arial" panose="020B0604020202020204" pitchFamily="34" charset="0"/>
              <a:buChar char="•"/>
            </a:pPr>
            <a:r>
              <a:rPr lang="en-US" b="1" i="1" dirty="0">
                <a:solidFill>
                  <a:srgbClr val="C00000"/>
                </a:solidFill>
                <a:effectLst/>
                <a:latin typeface="Nunito Sans"/>
              </a:rPr>
              <a:t>Distal Phalanx</a:t>
            </a:r>
            <a:r>
              <a:rPr lang="en-US" b="0" i="0" dirty="0">
                <a:solidFill>
                  <a:srgbClr val="C00000"/>
                </a:solidFill>
                <a:effectLst/>
                <a:latin typeface="Nunito Sans"/>
              </a:rPr>
              <a:t>:</a:t>
            </a:r>
            <a:r>
              <a:rPr lang="en-US" b="0" i="0" dirty="0">
                <a:effectLst/>
                <a:latin typeface="Nunito Sans"/>
              </a:rPr>
              <a:t> The tip of the toes are the distal phalanx. </a:t>
            </a:r>
          </a:p>
          <a:p>
            <a:pPr algn="l"/>
            <a:r>
              <a:rPr lang="en-US" b="0" i="0" dirty="0">
                <a:effectLst/>
                <a:latin typeface="Nunito Sans"/>
              </a:rPr>
              <a:t>The foot is the weight bearing part of the body, hence, care should be taken not to injure the foot, to avoid inconvenience of any kind.</a:t>
            </a:r>
            <a:endParaRPr lang="en-IN" dirty="0"/>
          </a:p>
        </p:txBody>
      </p:sp>
    </p:spTree>
    <p:extLst>
      <p:ext uri="{BB962C8B-B14F-4D97-AF65-F5344CB8AC3E}">
        <p14:creationId xmlns:p14="http://schemas.microsoft.com/office/powerpoint/2010/main" val="64989001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053EC-85E6-436C-8F04-3FAF6EBE241C}"/>
              </a:ext>
            </a:extLst>
          </p:cNvPr>
          <p:cNvSpPr>
            <a:spLocks noGrp="1"/>
          </p:cNvSpPr>
          <p:nvPr>
            <p:ph type="title"/>
          </p:nvPr>
        </p:nvSpPr>
        <p:spPr>
          <a:xfrm>
            <a:off x="838200" y="0"/>
            <a:ext cx="10515600" cy="1179872"/>
          </a:xfrm>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Bones of Foot</a:t>
            </a:r>
            <a:endParaRPr lang="en-IN" b="1" dirty="0">
              <a:solidFill>
                <a:srgbClr val="C00000"/>
              </a:solidFill>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4725BF43-819D-4072-82C6-4B78794B49D4}"/>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2788" y="1052052"/>
            <a:ext cx="11297264" cy="6066503"/>
          </a:xfrm>
          <a:prstGeom prst="rect">
            <a:avLst/>
          </a:prstGeom>
          <a:noFill/>
          <a:ln>
            <a:noFill/>
          </a:ln>
        </p:spPr>
      </p:pic>
    </p:spTree>
    <p:extLst>
      <p:ext uri="{BB962C8B-B14F-4D97-AF65-F5344CB8AC3E}">
        <p14:creationId xmlns:p14="http://schemas.microsoft.com/office/powerpoint/2010/main" val="206732602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A4AFA-F39F-47E5-BBBC-FDF13FDE7AE4}"/>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1DE282BD-DB6A-47FE-B532-7675B9FA82F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74606" y="108155"/>
            <a:ext cx="6941576" cy="6902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602259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5F797-F872-43E4-A105-B35DD27F019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91AFB08A-3325-4234-A95D-6CAA891A80FC}"/>
              </a:ext>
            </a:extLst>
          </p:cNvPr>
          <p:cNvSpPr>
            <a:spLocks noGrp="1"/>
          </p:cNvSpPr>
          <p:nvPr>
            <p:ph idx="1"/>
          </p:nvPr>
        </p:nvSpPr>
        <p:spPr/>
        <p:txBody>
          <a:bodyPr/>
          <a:lstStyle/>
          <a:p>
            <a:pPr algn="ctr"/>
            <a:endParaRPr lang="en-US" sz="8800" dirty="0"/>
          </a:p>
          <a:p>
            <a:pPr algn="ctr"/>
            <a:r>
              <a:rPr lang="en-US" sz="8800" dirty="0"/>
              <a:t>Thank You</a:t>
            </a:r>
            <a:endParaRPr lang="en-IN" dirty="0"/>
          </a:p>
        </p:txBody>
      </p:sp>
    </p:spTree>
    <p:extLst>
      <p:ext uri="{BB962C8B-B14F-4D97-AF65-F5344CB8AC3E}">
        <p14:creationId xmlns:p14="http://schemas.microsoft.com/office/powerpoint/2010/main" val="3865241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D6D13-2E2C-4AF3-9B3D-A81B743051CC}"/>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General Structure of Cartilage</a:t>
            </a:r>
            <a:br>
              <a:rPr lang="en-US" b="1" dirty="0">
                <a:solidFill>
                  <a:srgbClr val="FF0000"/>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082090A1-474F-4C33-A34E-3F28828A5112}"/>
              </a:ext>
            </a:extLst>
          </p:cNvPr>
          <p:cNvSpPr>
            <a:spLocks noGrp="1"/>
          </p:cNvSpPr>
          <p:nvPr>
            <p:ph idx="1"/>
          </p:nvPr>
        </p:nvSpPr>
        <p:spPr/>
        <p:txBody>
          <a:bodyPr/>
          <a:lstStyle/>
          <a:p>
            <a:endParaRPr lang="en-IN" dirty="0"/>
          </a:p>
        </p:txBody>
      </p:sp>
      <p:pic>
        <p:nvPicPr>
          <p:cNvPr id="6" name="Picture 5">
            <a:extLst>
              <a:ext uri="{FF2B5EF4-FFF2-40B4-BE49-F238E27FC236}">
                <a16:creationId xmlns:a16="http://schemas.microsoft.com/office/drawing/2014/main" id="{96CB0B0C-A40D-40C6-825E-79FE7050CF1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11927" y="1145309"/>
            <a:ext cx="7555346" cy="5712691"/>
          </a:xfrm>
          <a:prstGeom prst="rect">
            <a:avLst/>
          </a:prstGeom>
          <a:noFill/>
          <a:ln>
            <a:noFill/>
          </a:ln>
        </p:spPr>
      </p:pic>
    </p:spTree>
    <p:extLst>
      <p:ext uri="{BB962C8B-B14F-4D97-AF65-F5344CB8AC3E}">
        <p14:creationId xmlns:p14="http://schemas.microsoft.com/office/powerpoint/2010/main" val="3734448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69B2-B0F2-4493-A813-E95717106F6D}"/>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General Structure of Cartilage</a:t>
            </a:r>
            <a:br>
              <a:rPr lang="en-US" b="1" dirty="0">
                <a:solidFill>
                  <a:srgbClr val="FF0000"/>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BDBAF1D8-9F7C-46E6-9860-D716FC686E39}"/>
              </a:ext>
            </a:extLst>
          </p:cNvPr>
          <p:cNvSpPr>
            <a:spLocks noGrp="1"/>
          </p:cNvSpPr>
          <p:nvPr>
            <p:ph idx="1"/>
          </p:nvPr>
        </p:nvSpPr>
        <p:spPr/>
        <p:txBody>
          <a:bodyPr>
            <a:normAutofit fontScale="92500"/>
          </a:bodyPr>
          <a:lstStyle/>
          <a:p>
            <a:r>
              <a:rPr lang="en-US" dirty="0">
                <a:latin typeface="Times New Roman" panose="02020603050405020304" pitchFamily="18" charset="0"/>
                <a:cs typeface="Times New Roman" panose="02020603050405020304" pitchFamily="18" charset="0"/>
              </a:rPr>
              <a:t>Cartilage is stiff but flexible connective tissues.</a:t>
            </a:r>
          </a:p>
          <a:p>
            <a:r>
              <a:rPr lang="en-US" dirty="0">
                <a:latin typeface="Times New Roman" panose="02020603050405020304" pitchFamily="18" charset="0"/>
                <a:cs typeface="Times New Roman" panose="02020603050405020304" pitchFamily="18" charset="0"/>
              </a:rPr>
              <a:t>It is stiffer &amp; less flexible than a muscle but not as hard and rigid as bones.</a:t>
            </a:r>
          </a:p>
          <a:p>
            <a:r>
              <a:rPr lang="en-US" dirty="0">
                <a:latin typeface="Times New Roman" panose="02020603050405020304" pitchFamily="18" charset="0"/>
                <a:cs typeface="Times New Roman" panose="02020603050405020304" pitchFamily="18" charset="0"/>
              </a:rPr>
              <a:t>Made up of dense matrix of collagen fibers &amp; elastic fibers embedded in rubbery ground substance.</a:t>
            </a:r>
          </a:p>
          <a:p>
            <a:r>
              <a:rPr lang="en-US" dirty="0">
                <a:latin typeface="Times New Roman" panose="02020603050405020304" pitchFamily="18" charset="0"/>
                <a:cs typeface="Times New Roman" panose="02020603050405020304" pitchFamily="18" charset="0"/>
              </a:rPr>
              <a:t>The matrix is produced by cells called Chondroblasts.</a:t>
            </a:r>
          </a:p>
          <a:p>
            <a:r>
              <a:rPr lang="en-US" dirty="0">
                <a:latin typeface="Times New Roman" panose="02020603050405020304" pitchFamily="18" charset="0"/>
                <a:cs typeface="Times New Roman" panose="02020603050405020304" pitchFamily="18" charset="0"/>
              </a:rPr>
              <a:t>Mature cartilage is called chondrocytes are present either in single or group.</a:t>
            </a:r>
          </a:p>
          <a:p>
            <a:r>
              <a:rPr lang="en-US" dirty="0">
                <a:latin typeface="Times New Roman" panose="02020603050405020304" pitchFamily="18" charset="0"/>
                <a:cs typeface="Times New Roman" panose="02020603050405020304" pitchFamily="18" charset="0"/>
              </a:rPr>
              <a:t>Surface of cartilage is surrounded by membrane called perichondrium.</a:t>
            </a:r>
          </a:p>
          <a:p>
            <a:r>
              <a:rPr lang="en-US" dirty="0">
                <a:latin typeface="Times New Roman" panose="02020603050405020304" pitchFamily="18" charset="0"/>
                <a:cs typeface="Times New Roman" panose="02020603050405020304" pitchFamily="18" charset="0"/>
              </a:rPr>
              <a:t>Perichondrium is of dense irregular connective tissues.</a:t>
            </a:r>
          </a:p>
          <a:p>
            <a:r>
              <a:rPr lang="en-US" dirty="0">
                <a:latin typeface="Times New Roman" panose="02020603050405020304" pitchFamily="18" charset="0"/>
                <a:cs typeface="Times New Roman" panose="02020603050405020304" pitchFamily="18" charset="0"/>
              </a:rPr>
              <a:t>Cartilage except in pericardium do not possess any blood vessels or nerves.</a:t>
            </a:r>
          </a:p>
          <a:p>
            <a:endParaRPr lang="en-IN" dirty="0"/>
          </a:p>
        </p:txBody>
      </p:sp>
    </p:spTree>
    <p:extLst>
      <p:ext uri="{BB962C8B-B14F-4D97-AF65-F5344CB8AC3E}">
        <p14:creationId xmlns:p14="http://schemas.microsoft.com/office/powerpoint/2010/main" val="211046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4ACC3-E80B-4C63-881F-265C2F034851}"/>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Characteristic features of Cartilage</a:t>
            </a:r>
            <a:br>
              <a:rPr lang="en-US" b="1" dirty="0">
                <a:solidFill>
                  <a:srgbClr val="FF0000"/>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D213E9E3-6841-4973-88A4-7CF9372E5AD8}"/>
              </a:ext>
            </a:extLst>
          </p:cNvPr>
          <p:cNvSpPr>
            <a:spLocks noGrp="1"/>
          </p:cNvSpPr>
          <p:nvPr>
            <p:ph idx="1"/>
          </p:nvPr>
        </p:nvSpPr>
        <p:spPr>
          <a:xfrm>
            <a:off x="838200" y="1256145"/>
            <a:ext cx="10515600" cy="4920818"/>
          </a:xfrm>
        </p:spPr>
        <p:txBody>
          <a:bodyPr>
            <a:normAutofit lnSpcReduction="10000"/>
          </a:bodyPr>
          <a:lstStyle/>
          <a:p>
            <a:r>
              <a:rPr lang="en-US" dirty="0">
                <a:latin typeface="Times New Roman" panose="02020603050405020304" pitchFamily="18" charset="0"/>
                <a:cs typeface="Times New Roman" panose="02020603050405020304" pitchFamily="18" charset="0"/>
              </a:rPr>
              <a:t>Cartilage has no </a:t>
            </a:r>
            <a:r>
              <a:rPr lang="en-US" dirty="0">
                <a:solidFill>
                  <a:srgbClr val="002060"/>
                </a:solidFill>
                <a:latin typeface="Times New Roman" panose="02020603050405020304" pitchFamily="18" charset="0"/>
                <a:cs typeface="Times New Roman" panose="02020603050405020304" pitchFamily="18" charset="0"/>
              </a:rPr>
              <a:t>B.V., nerves  &amp; Lymphatics</a:t>
            </a:r>
            <a:r>
              <a:rPr lang="en-US" dirty="0">
                <a:latin typeface="Times New Roman" panose="02020603050405020304" pitchFamily="18" charset="0"/>
                <a:cs typeface="Times New Roman" panose="02020603050405020304" pitchFamily="18" charset="0"/>
              </a:rPr>
              <a:t>.</a:t>
            </a:r>
          </a:p>
          <a:p>
            <a:r>
              <a:rPr lang="en-US" dirty="0">
                <a:solidFill>
                  <a:srgbClr val="002060"/>
                </a:solidFill>
                <a:latin typeface="Times New Roman" panose="02020603050405020304" pitchFamily="18" charset="0"/>
                <a:cs typeface="Times New Roman" panose="02020603050405020304" pitchFamily="18" charset="0"/>
              </a:rPr>
              <a:t>Nutrition of cells</a:t>
            </a:r>
            <a:r>
              <a:rPr lang="en-US" dirty="0">
                <a:latin typeface="Times New Roman" panose="02020603050405020304" pitchFamily="18" charset="0"/>
                <a:cs typeface="Times New Roman" panose="02020603050405020304" pitchFamily="18" charset="0"/>
              </a:rPr>
              <a:t>  diffuses through matrix.</a:t>
            </a:r>
          </a:p>
          <a:p>
            <a:r>
              <a:rPr lang="en-US" dirty="0">
                <a:latin typeface="Times New Roman" panose="02020603050405020304" pitchFamily="18" charset="0"/>
                <a:cs typeface="Times New Roman" panose="02020603050405020304" pitchFamily="18" charset="0"/>
              </a:rPr>
              <a:t>Slow </a:t>
            </a:r>
            <a:r>
              <a:rPr lang="en-US" dirty="0">
                <a:solidFill>
                  <a:srgbClr val="002060"/>
                </a:solidFill>
                <a:latin typeface="Times New Roman" panose="02020603050405020304" pitchFamily="18" charset="0"/>
                <a:cs typeface="Times New Roman" panose="02020603050405020304" pitchFamily="18" charset="0"/>
              </a:rPr>
              <a:t>healing process </a:t>
            </a:r>
            <a:r>
              <a:rPr lang="en-US" dirty="0">
                <a:latin typeface="Times New Roman" panose="02020603050405020304" pitchFamily="18" charset="0"/>
                <a:cs typeface="Times New Roman" panose="02020603050405020304" pitchFamily="18" charset="0"/>
              </a:rPr>
              <a:t>in cartilage.</a:t>
            </a:r>
          </a:p>
          <a:p>
            <a:r>
              <a:rPr lang="en-US" dirty="0">
                <a:latin typeface="Times New Roman" panose="02020603050405020304" pitchFamily="18" charset="0"/>
                <a:cs typeface="Times New Roman" panose="02020603050405020304" pitchFamily="18" charset="0"/>
              </a:rPr>
              <a:t>Due to absence of nerves cartilage is </a:t>
            </a:r>
            <a:r>
              <a:rPr lang="en-US" dirty="0">
                <a:solidFill>
                  <a:srgbClr val="002060"/>
                </a:solidFill>
                <a:latin typeface="Times New Roman" panose="02020603050405020304" pitchFamily="18" charset="0"/>
                <a:cs typeface="Times New Roman" panose="02020603050405020304" pitchFamily="18" charset="0"/>
              </a:rPr>
              <a:t>insensitive</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Surrounded membrane is called </a:t>
            </a:r>
            <a:r>
              <a:rPr lang="en-US" dirty="0">
                <a:solidFill>
                  <a:srgbClr val="002060"/>
                </a:solidFill>
                <a:latin typeface="Times New Roman" panose="02020603050405020304" pitchFamily="18" charset="0"/>
                <a:cs typeface="Times New Roman" panose="02020603050405020304" pitchFamily="18" charset="0"/>
              </a:rPr>
              <a:t>Perichondrium</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Perichondrium plays important </a:t>
            </a:r>
            <a:r>
              <a:rPr lang="en-US" dirty="0">
                <a:solidFill>
                  <a:srgbClr val="002060"/>
                </a:solidFill>
                <a:latin typeface="Times New Roman" panose="02020603050405020304" pitchFamily="18" charset="0"/>
                <a:cs typeface="Times New Roman" panose="02020603050405020304" pitchFamily="18" charset="0"/>
              </a:rPr>
              <a:t>role of regeneration</a:t>
            </a:r>
            <a:r>
              <a:rPr lang="en-US" dirty="0">
                <a:latin typeface="Times New Roman" panose="02020603050405020304" pitchFamily="18" charset="0"/>
                <a:cs typeface="Times New Roman" panose="02020603050405020304" pitchFamily="18" charset="0"/>
              </a:rPr>
              <a:t> of cartilage.</a:t>
            </a:r>
          </a:p>
          <a:p>
            <a:r>
              <a:rPr lang="en-US" dirty="0">
                <a:latin typeface="Times New Roman" panose="02020603050405020304" pitchFamily="18" charset="0"/>
                <a:cs typeface="Times New Roman" panose="02020603050405020304" pitchFamily="18" charset="0"/>
              </a:rPr>
              <a:t>When cartilage </a:t>
            </a:r>
            <a:r>
              <a:rPr lang="en-US" dirty="0">
                <a:solidFill>
                  <a:srgbClr val="002060"/>
                </a:solidFill>
                <a:latin typeface="Times New Roman" panose="02020603050405020304" pitchFamily="18" charset="0"/>
                <a:cs typeface="Times New Roman" panose="02020603050405020304" pitchFamily="18" charset="0"/>
              </a:rPr>
              <a:t>calcifies</a:t>
            </a:r>
            <a:r>
              <a:rPr lang="en-US" dirty="0">
                <a:latin typeface="Times New Roman" panose="02020603050405020304" pitchFamily="18" charset="0"/>
                <a:cs typeface="Times New Roman" panose="02020603050405020304" pitchFamily="18" charset="0"/>
              </a:rPr>
              <a:t> the chondrocytes dies and that cartilage replaced by bone.</a:t>
            </a:r>
          </a:p>
          <a:p>
            <a:r>
              <a:rPr lang="en-US" dirty="0">
                <a:solidFill>
                  <a:srgbClr val="002060"/>
                </a:solidFill>
                <a:latin typeface="Times New Roman" panose="02020603050405020304" pitchFamily="18" charset="0"/>
                <a:cs typeface="Times New Roman" panose="02020603050405020304" pitchFamily="18" charset="0"/>
              </a:rPr>
              <a:t>Calcium salt</a:t>
            </a:r>
            <a:r>
              <a:rPr lang="en-US" dirty="0">
                <a:latin typeface="Times New Roman" panose="02020603050405020304" pitchFamily="18" charset="0"/>
                <a:cs typeface="Times New Roman" panose="02020603050405020304" pitchFamily="18" charset="0"/>
              </a:rPr>
              <a:t> is not present in cartilage matrix.</a:t>
            </a:r>
          </a:p>
          <a:p>
            <a:r>
              <a:rPr lang="en-US" dirty="0">
                <a:latin typeface="Times New Roman" panose="02020603050405020304" pitchFamily="18" charset="0"/>
                <a:cs typeface="Times New Roman" panose="02020603050405020304" pitchFamily="18" charset="0"/>
              </a:rPr>
              <a:t>Flexibility of cartilage is due to the presence of </a:t>
            </a:r>
            <a:r>
              <a:rPr lang="en-US" dirty="0" err="1">
                <a:solidFill>
                  <a:srgbClr val="002060"/>
                </a:solidFill>
                <a:latin typeface="Times New Roman" panose="02020603050405020304" pitchFamily="18" charset="0"/>
                <a:cs typeface="Times New Roman" panose="02020603050405020304" pitchFamily="18" charset="0"/>
              </a:rPr>
              <a:t>chondrium</a:t>
            </a:r>
            <a:r>
              <a:rPr lang="en-US" dirty="0">
                <a:solidFill>
                  <a:srgbClr val="002060"/>
                </a:solidFill>
                <a:latin typeface="Times New Roman" panose="02020603050405020304" pitchFamily="18" charset="0"/>
                <a:cs typeface="Times New Roman" panose="02020603050405020304" pitchFamily="18" charset="0"/>
              </a:rPr>
              <a:t>.</a:t>
            </a:r>
          </a:p>
          <a:p>
            <a:endParaRPr lang="en-IN" dirty="0"/>
          </a:p>
        </p:txBody>
      </p:sp>
    </p:spTree>
    <p:extLst>
      <p:ext uri="{BB962C8B-B14F-4D97-AF65-F5344CB8AC3E}">
        <p14:creationId xmlns:p14="http://schemas.microsoft.com/office/powerpoint/2010/main" val="32104814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B923F-0F0B-465C-ABD3-EFE7C8460892}"/>
              </a:ext>
            </a:extLst>
          </p:cNvPr>
          <p:cNvSpPr>
            <a:spLocks noGrp="1"/>
          </p:cNvSpPr>
          <p:nvPr>
            <p:ph type="title"/>
          </p:nvPr>
        </p:nvSpPr>
        <p:spPr>
          <a:xfrm>
            <a:off x="838200" y="365126"/>
            <a:ext cx="10515600" cy="669348"/>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Types of Cartilage</a:t>
            </a:r>
            <a:br>
              <a:rPr lang="en-US" b="1" dirty="0">
                <a:solidFill>
                  <a:srgbClr val="FF0000"/>
                </a:solidFill>
                <a:latin typeface="Times New Roman" panose="02020603050405020304" pitchFamily="18" charset="0"/>
                <a:cs typeface="Times New Roman" panose="02020603050405020304" pitchFamily="18" charset="0"/>
              </a:rPr>
            </a:br>
            <a:endParaRPr lang="en-IN" dirty="0"/>
          </a:p>
        </p:txBody>
      </p:sp>
      <p:sp>
        <p:nvSpPr>
          <p:cNvPr id="3" name="Content Placeholder 2">
            <a:extLst>
              <a:ext uri="{FF2B5EF4-FFF2-40B4-BE49-F238E27FC236}">
                <a16:creationId xmlns:a16="http://schemas.microsoft.com/office/drawing/2014/main" id="{12D1CA88-F70B-4CB7-870E-5E6C8EAD36A3}"/>
              </a:ext>
            </a:extLst>
          </p:cNvPr>
          <p:cNvSpPr>
            <a:spLocks noGrp="1"/>
          </p:cNvSpPr>
          <p:nvPr>
            <p:ph idx="1"/>
          </p:nvPr>
        </p:nvSpPr>
        <p:spPr/>
        <p:txBody>
          <a:bodyPr/>
          <a:lstStyle/>
          <a:p>
            <a:r>
              <a:rPr lang="en-US" dirty="0"/>
              <a:t>1. Hyaline cartilage</a:t>
            </a:r>
          </a:p>
          <a:p>
            <a:r>
              <a:rPr lang="en-US" dirty="0"/>
              <a:t>2. Fibro Cartilage.</a:t>
            </a:r>
          </a:p>
          <a:p>
            <a:r>
              <a:rPr lang="en-US" dirty="0"/>
              <a:t>3. Elastic Cartilage</a:t>
            </a:r>
            <a:endParaRPr lang="en-IN" dirty="0"/>
          </a:p>
        </p:txBody>
      </p:sp>
    </p:spTree>
    <p:extLst>
      <p:ext uri="{BB962C8B-B14F-4D97-AF65-F5344CB8AC3E}">
        <p14:creationId xmlns:p14="http://schemas.microsoft.com/office/powerpoint/2010/main" val="26500155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CDDA2-E44F-4BBC-818E-2598969E781C}"/>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1. Hyaline cartilage</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A75833C-AE73-4F52-83CF-AF2B9A166800}"/>
              </a:ext>
            </a:extLst>
          </p:cNvPr>
          <p:cNvSpPr>
            <a:spLocks noGrp="1"/>
          </p:cNvSpPr>
          <p:nvPr>
            <p:ph idx="1"/>
          </p:nvPr>
        </p:nvSpPr>
        <p:spPr>
          <a:xfrm>
            <a:off x="838200" y="1825625"/>
            <a:ext cx="6413730" cy="4351338"/>
          </a:xfrm>
        </p:spPr>
        <p:txBody>
          <a:bodyPr>
            <a:normAutofit fontScale="92500" lnSpcReduction="10000"/>
          </a:bodyPr>
          <a:lstStyle/>
          <a:p>
            <a:r>
              <a:rPr lang="en-US" dirty="0"/>
              <a:t>It is the type of cartilage with very thin fibers.</a:t>
            </a:r>
          </a:p>
          <a:p>
            <a:r>
              <a:rPr lang="en-US" dirty="0"/>
              <a:t>This is a articular cartilage of bones, sternum, ribs etc.</a:t>
            </a:r>
          </a:p>
          <a:p>
            <a:r>
              <a:rPr lang="en-US" dirty="0"/>
              <a:t>Its color is bluish white, shiny elastic material with matrix of chondroitin sulphate.</a:t>
            </a:r>
          </a:p>
          <a:p>
            <a:r>
              <a:rPr lang="en-US" dirty="0"/>
              <a:t>It contains numerous chondrocytes.</a:t>
            </a:r>
          </a:p>
          <a:p>
            <a:r>
              <a:rPr lang="en-US" dirty="0"/>
              <a:t>It provides smooth surfaces enabling tissues to move.</a:t>
            </a:r>
          </a:p>
          <a:p>
            <a:r>
              <a:rPr lang="en-US" dirty="0"/>
              <a:t>It also provides flexibility &amp; support.</a:t>
            </a:r>
            <a:endParaRPr lang="en-IN" dirty="0"/>
          </a:p>
        </p:txBody>
      </p:sp>
      <p:pic>
        <p:nvPicPr>
          <p:cNvPr id="6" name="Picture 5">
            <a:extLst>
              <a:ext uri="{FF2B5EF4-FFF2-40B4-BE49-F238E27FC236}">
                <a16:creationId xmlns:a16="http://schemas.microsoft.com/office/drawing/2014/main" id="{5E8B4A7D-EEDF-4725-B84B-270942F68EF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556731" y="1825625"/>
            <a:ext cx="4635269" cy="3592512"/>
          </a:xfrm>
          <a:prstGeom prst="rect">
            <a:avLst/>
          </a:prstGeom>
          <a:noFill/>
          <a:ln>
            <a:noFill/>
          </a:ln>
        </p:spPr>
      </p:pic>
    </p:spTree>
    <p:extLst>
      <p:ext uri="{BB962C8B-B14F-4D97-AF65-F5344CB8AC3E}">
        <p14:creationId xmlns:p14="http://schemas.microsoft.com/office/powerpoint/2010/main" val="25620975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C5DFF-1848-44A1-97E3-E622939D99C1}"/>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F6AFFEA3-F8B0-422E-8095-D394C3A0C35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5782" y="147782"/>
            <a:ext cx="11185236" cy="6710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1824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8D164-2BDA-4A75-8EBB-DE87BA7D0317}"/>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2. Fibro Cartilage.</a:t>
            </a:r>
            <a:br>
              <a:rPr lang="en-US" b="1" dirty="0">
                <a:solidFill>
                  <a:srgbClr val="C00000"/>
                </a:solidFill>
                <a:latin typeface="Times New Roman" panose="02020603050405020304" pitchFamily="18" charset="0"/>
                <a:cs typeface="Times New Roman" panose="02020603050405020304" pitchFamily="18" charset="0"/>
              </a:rPr>
            </a:b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72DB1B2D-A402-4D6A-B745-231AC7793479}"/>
              </a:ext>
            </a:extLst>
          </p:cNvPr>
          <p:cNvSpPr>
            <a:spLocks noGrp="1"/>
          </p:cNvSpPr>
          <p:nvPr>
            <p:ph idx="1"/>
          </p:nvPr>
        </p:nvSpPr>
        <p:spPr>
          <a:xfrm>
            <a:off x="258618" y="1357745"/>
            <a:ext cx="6311092" cy="5273964"/>
          </a:xfrm>
        </p:spPr>
        <p:txBody>
          <a:bodyPr>
            <a:normAutofit lnSpcReduction="10000"/>
          </a:bodyPr>
          <a:lstStyle/>
          <a:p>
            <a:r>
              <a:rPr lang="en-US" dirty="0"/>
              <a:t>This is made up of numerous white fibers.</a:t>
            </a:r>
          </a:p>
          <a:p>
            <a:r>
              <a:rPr lang="en-US" dirty="0"/>
              <a:t>It is present in the symphysis pubis, Sternoclavicular joint.</a:t>
            </a:r>
          </a:p>
          <a:p>
            <a:r>
              <a:rPr lang="en-US" dirty="0"/>
              <a:t>Its color is glistening white, opaque and tough cartilage.</a:t>
            </a:r>
          </a:p>
          <a:p>
            <a:r>
              <a:rPr lang="en-US" dirty="0"/>
              <a:t>It consists of chondrocytes scattered among the clearly visible dense bundles of collagen fibers.</a:t>
            </a:r>
          </a:p>
          <a:p>
            <a:r>
              <a:rPr lang="en-US" dirty="0"/>
              <a:t>It provides support &amp; rigidity to structures.</a:t>
            </a:r>
          </a:p>
          <a:p>
            <a:r>
              <a:rPr lang="en-US" dirty="0"/>
              <a:t>It is strongest of all three types of cartilage. </a:t>
            </a:r>
            <a:endParaRPr lang="en-IN" dirty="0"/>
          </a:p>
        </p:txBody>
      </p:sp>
      <p:pic>
        <p:nvPicPr>
          <p:cNvPr id="6" name="Picture 5">
            <a:extLst>
              <a:ext uri="{FF2B5EF4-FFF2-40B4-BE49-F238E27FC236}">
                <a16:creationId xmlns:a16="http://schemas.microsoft.com/office/drawing/2014/main" id="{9FD343D1-9BAC-4E4C-8FC4-91C79E6E757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527627" y="1690688"/>
            <a:ext cx="5731510" cy="4498340"/>
          </a:xfrm>
          <a:prstGeom prst="rect">
            <a:avLst/>
          </a:prstGeom>
          <a:noFill/>
          <a:ln>
            <a:noFill/>
          </a:ln>
        </p:spPr>
      </p:pic>
    </p:spTree>
    <p:extLst>
      <p:ext uri="{BB962C8B-B14F-4D97-AF65-F5344CB8AC3E}">
        <p14:creationId xmlns:p14="http://schemas.microsoft.com/office/powerpoint/2010/main" val="3855124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DC551-B6E4-4244-8A7E-54BAA427AC3F}"/>
              </a:ext>
            </a:extLst>
          </p:cNvPr>
          <p:cNvSpPr>
            <a:spLocks noGrp="1"/>
          </p:cNvSpPr>
          <p:nvPr>
            <p:ph type="title"/>
          </p:nvPr>
        </p:nvSpPr>
        <p:spPr>
          <a:xfrm>
            <a:off x="838200" y="365125"/>
            <a:ext cx="10515600" cy="392257"/>
          </a:xfrm>
        </p:spPr>
        <p:txBody>
          <a:bodyPr>
            <a:normAutofit fontScale="90000"/>
          </a:bodyPr>
          <a:lstStyle/>
          <a:p>
            <a:pPr algn="ctr"/>
            <a:r>
              <a:rPr lang="en-US" sz="4400" b="1" dirty="0">
                <a:solidFill>
                  <a:srgbClr val="FF0000"/>
                </a:solidFill>
                <a:latin typeface="Times New Roman" panose="02020603050405020304" pitchFamily="18" charset="0"/>
                <a:cs typeface="Times New Roman" panose="02020603050405020304" pitchFamily="18" charset="0"/>
              </a:rPr>
              <a:t>Osteology</a:t>
            </a:r>
            <a:endParaRPr lang="en-IN" dirty="0"/>
          </a:p>
        </p:txBody>
      </p:sp>
      <p:sp>
        <p:nvSpPr>
          <p:cNvPr id="3" name="Content Placeholder 2">
            <a:extLst>
              <a:ext uri="{FF2B5EF4-FFF2-40B4-BE49-F238E27FC236}">
                <a16:creationId xmlns:a16="http://schemas.microsoft.com/office/drawing/2014/main" id="{8A725291-EBFA-456F-99BE-7AA117874551}"/>
              </a:ext>
            </a:extLst>
          </p:cNvPr>
          <p:cNvSpPr>
            <a:spLocks noGrp="1"/>
          </p:cNvSpPr>
          <p:nvPr>
            <p:ph idx="1"/>
          </p:nvPr>
        </p:nvSpPr>
        <p:spPr>
          <a:xfrm>
            <a:off x="838200" y="1016000"/>
            <a:ext cx="10515600" cy="5842000"/>
          </a:xfrm>
        </p:spPr>
        <p:txBody>
          <a:bodyPr>
            <a:normAutofit fontScale="92500"/>
          </a:bodyPr>
          <a:lstStyle/>
          <a:p>
            <a:pPr algn="just"/>
            <a:r>
              <a:rPr lang="en-US" b="0" i="0" dirty="0">
                <a:effectLst/>
                <a:latin typeface="Times New Roman" panose="02020603050405020304" pitchFamily="18" charset="0"/>
                <a:cs typeface="Times New Roman" panose="02020603050405020304" pitchFamily="18" charset="0"/>
              </a:rPr>
              <a:t>Osteology, derived from the Greek words osteon.(bone) and logos (knowledge), is the scientific study of bones, </a:t>
            </a:r>
            <a:r>
              <a:rPr lang="en-US" b="0" i="0" dirty="0" err="1">
                <a:effectLst/>
                <a:latin typeface="Times New Roman" panose="02020603050405020304" pitchFamily="18" charset="0"/>
                <a:cs typeface="Times New Roman" panose="02020603050405020304" pitchFamily="18" charset="0"/>
              </a:rPr>
              <a:t>practised</a:t>
            </a:r>
            <a:r>
              <a:rPr lang="en-US" b="0" i="0" dirty="0">
                <a:effectLst/>
                <a:latin typeface="Times New Roman" panose="02020603050405020304" pitchFamily="18" charset="0"/>
                <a:cs typeface="Times New Roman" panose="02020603050405020304" pitchFamily="18" charset="0"/>
              </a:rPr>
              <a:t> by osteologists.</a:t>
            </a:r>
          </a:p>
          <a:p>
            <a:pPr algn="just"/>
            <a:r>
              <a:rPr lang="en-US" b="0" i="0" dirty="0">
                <a:effectLst/>
                <a:latin typeface="Times New Roman" panose="02020603050405020304" pitchFamily="18" charset="0"/>
                <a:cs typeface="Times New Roman" panose="02020603050405020304" pitchFamily="18" charset="0"/>
              </a:rPr>
              <a:t>A subdiscipline of anatomy, anthropology, and paleontology, osteology is a detailed study of the structure of bones, skeletal elements, teeth, </a:t>
            </a:r>
            <a:r>
              <a:rPr lang="en-US" b="0" i="0" dirty="0" err="1">
                <a:effectLst/>
                <a:latin typeface="Times New Roman" panose="02020603050405020304" pitchFamily="18" charset="0"/>
                <a:cs typeface="Times New Roman" panose="02020603050405020304" pitchFamily="18" charset="0"/>
              </a:rPr>
              <a:t>microbone</a:t>
            </a:r>
            <a:r>
              <a:rPr lang="en-US" b="0" i="0" dirty="0">
                <a:effectLst/>
                <a:latin typeface="Times New Roman" panose="02020603050405020304" pitchFamily="18" charset="0"/>
                <a:cs typeface="Times New Roman" panose="02020603050405020304" pitchFamily="18" charset="0"/>
              </a:rPr>
              <a:t> morphology, function, disease, pathology, the process of ossification (from cartilaginous molds), and the resistance and hardness of bones.</a:t>
            </a:r>
          </a:p>
          <a:p>
            <a:pPr algn="l"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Osteology is the science of bones, both of humans and animals.</a:t>
            </a:r>
          </a:p>
          <a:p>
            <a:pPr algn="l"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It can be used in a variety of applications, including criminal investigations, engineering, and the study of human evolution.</a:t>
            </a:r>
          </a:p>
          <a:p>
            <a:pPr algn="l"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Osteology should not be confused with osteopathy, which is a type of alternative medicine that emphasizes the healing of the “whole patient.”</a:t>
            </a:r>
          </a:p>
          <a:p>
            <a:br>
              <a:rPr lang="en-US" dirty="0"/>
            </a:br>
            <a:endParaRPr lang="en-US" b="0" i="0" dirty="0">
              <a:effectLst/>
              <a:latin typeface="helvetica neue"/>
            </a:endParaRPr>
          </a:p>
        </p:txBody>
      </p:sp>
    </p:spTree>
    <p:extLst>
      <p:ext uri="{BB962C8B-B14F-4D97-AF65-F5344CB8AC3E}">
        <p14:creationId xmlns:p14="http://schemas.microsoft.com/office/powerpoint/2010/main" val="942522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9F3C0-F986-47D2-905E-DEECB2CFF028}"/>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Elastic Cartilage</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9F8BAEF-3E37-457F-92E8-EF5848A41E13}"/>
              </a:ext>
            </a:extLst>
          </p:cNvPr>
          <p:cNvSpPr>
            <a:spLocks noGrp="1"/>
          </p:cNvSpPr>
          <p:nvPr>
            <p:ph idx="1"/>
          </p:nvPr>
        </p:nvSpPr>
        <p:spPr/>
        <p:txBody>
          <a:bodyPr/>
          <a:lstStyle/>
          <a:p>
            <a:r>
              <a:rPr lang="en-US" dirty="0" err="1"/>
              <a:t>ggg</a:t>
            </a:r>
            <a:endParaRPr lang="en-IN" dirty="0"/>
          </a:p>
        </p:txBody>
      </p:sp>
      <p:pic>
        <p:nvPicPr>
          <p:cNvPr id="9" name="Picture 8">
            <a:extLst>
              <a:ext uri="{FF2B5EF4-FFF2-40B4-BE49-F238E27FC236}">
                <a16:creationId xmlns:a16="http://schemas.microsoft.com/office/drawing/2014/main" id="{28321A3F-CAD0-4DD8-BFA1-E4B604BFC2E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179540" y="1690689"/>
            <a:ext cx="5012459" cy="4802186"/>
          </a:xfrm>
          <a:prstGeom prst="rect">
            <a:avLst/>
          </a:prstGeom>
          <a:noFill/>
          <a:ln>
            <a:noFill/>
          </a:ln>
        </p:spPr>
      </p:pic>
      <p:pic>
        <p:nvPicPr>
          <p:cNvPr id="12" name="Picture 11">
            <a:extLst>
              <a:ext uri="{FF2B5EF4-FFF2-40B4-BE49-F238E27FC236}">
                <a16:creationId xmlns:a16="http://schemas.microsoft.com/office/drawing/2014/main" id="{C3997ADF-3785-4852-B963-BE0BCEB7718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83492" y="1825624"/>
            <a:ext cx="6086764" cy="4351339"/>
          </a:xfrm>
          <a:prstGeom prst="rect">
            <a:avLst/>
          </a:prstGeom>
          <a:noFill/>
          <a:ln>
            <a:noFill/>
          </a:ln>
        </p:spPr>
      </p:pic>
    </p:spTree>
    <p:extLst>
      <p:ext uri="{BB962C8B-B14F-4D97-AF65-F5344CB8AC3E}">
        <p14:creationId xmlns:p14="http://schemas.microsoft.com/office/powerpoint/2010/main" val="28471731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460B2-3A76-4F35-9B2D-754F781990DE}"/>
              </a:ext>
            </a:extLst>
          </p:cNvPr>
          <p:cNvSpPr>
            <a:spLocks noGrp="1"/>
          </p:cNvSpPr>
          <p:nvPr>
            <p:ph type="title"/>
          </p:nvPr>
        </p:nvSpPr>
        <p:spPr/>
        <p:txBody>
          <a:bodyPr/>
          <a:lstStyle/>
          <a:p>
            <a:endParaRPr lang="en-IN"/>
          </a:p>
        </p:txBody>
      </p:sp>
      <p:pic>
        <p:nvPicPr>
          <p:cNvPr id="1028" name="Picture 4">
            <a:extLst>
              <a:ext uri="{FF2B5EF4-FFF2-40B4-BE49-F238E27FC236}">
                <a16:creationId xmlns:a16="http://schemas.microsoft.com/office/drawing/2014/main" id="{143BFD3E-12A7-4385-9B2A-7EEC3BE2EA4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4182" y="295564"/>
            <a:ext cx="11222182" cy="6659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4917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9839C-88B0-4BAC-8C9A-3DD14CA867EA}"/>
              </a:ext>
            </a:extLst>
          </p:cNvPr>
          <p:cNvSpPr>
            <a:spLocks noGrp="1"/>
          </p:cNvSpPr>
          <p:nvPr>
            <p:ph type="title"/>
          </p:nvPr>
        </p:nvSpPr>
        <p:spPr/>
        <p:txBody>
          <a:bodyPr/>
          <a:lstStyle/>
          <a:p>
            <a:endParaRPr lang="en-IN"/>
          </a:p>
        </p:txBody>
      </p:sp>
      <p:pic>
        <p:nvPicPr>
          <p:cNvPr id="2050" name="Picture 2">
            <a:extLst>
              <a:ext uri="{FF2B5EF4-FFF2-40B4-BE49-F238E27FC236}">
                <a16:creationId xmlns:a16="http://schemas.microsoft.com/office/drawing/2014/main" id="{A6582456-61CF-4ACB-B94E-10F1917A330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199" y="0"/>
            <a:ext cx="10254673" cy="6176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30045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73568-94EF-4B5B-BC90-61B773C50BFE}"/>
              </a:ext>
            </a:extLst>
          </p:cNvPr>
          <p:cNvSpPr>
            <a:spLocks noGrp="1"/>
          </p:cNvSpPr>
          <p:nvPr>
            <p:ph type="title"/>
          </p:nvPr>
        </p:nvSpPr>
        <p:spPr>
          <a:xfrm>
            <a:off x="838200" y="-124402"/>
            <a:ext cx="10515600" cy="1325563"/>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Human Skeleton</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40086FCB-4F14-4A9F-A06F-1F19C3B4629A}"/>
              </a:ext>
            </a:extLst>
          </p:cNvPr>
          <p:cNvSpPr>
            <a:spLocks noGrp="1"/>
          </p:cNvSpPr>
          <p:nvPr>
            <p:ph idx="1"/>
          </p:nvPr>
        </p:nvSpPr>
        <p:spPr>
          <a:xfrm>
            <a:off x="838200" y="1357745"/>
            <a:ext cx="10515600" cy="4876800"/>
          </a:xfrm>
        </p:spPr>
        <p:txBody>
          <a:bodyPr>
            <a:normAutofit fontScale="92500" lnSpcReduction="10000"/>
          </a:bodyPr>
          <a:lstStyle/>
          <a:p>
            <a:r>
              <a:rPr lang="en-US" sz="2600" b="0" i="0" dirty="0">
                <a:effectLst/>
                <a:latin typeface="Times New Roman" panose="02020603050405020304" pitchFamily="18" charset="0"/>
                <a:cs typeface="Times New Roman" panose="02020603050405020304" pitchFamily="18" charset="0"/>
              </a:rPr>
              <a:t>Skeleton is  the hard framework of human body around which the entire body is built. </a:t>
            </a:r>
          </a:p>
          <a:p>
            <a:r>
              <a:rPr lang="en-US" sz="2600" b="0" i="0" dirty="0">
                <a:effectLst/>
                <a:latin typeface="Times New Roman" panose="02020603050405020304" pitchFamily="18" charset="0"/>
                <a:cs typeface="Times New Roman" panose="02020603050405020304" pitchFamily="18" charset="0"/>
              </a:rPr>
              <a:t>Almost all the hard parts of human body are components of human skeletal system. </a:t>
            </a:r>
          </a:p>
          <a:p>
            <a:r>
              <a:rPr lang="en-US" sz="2600" b="0" i="0" dirty="0">
                <a:effectLst/>
                <a:latin typeface="Times New Roman" panose="02020603050405020304" pitchFamily="18" charset="0"/>
                <a:cs typeface="Times New Roman" panose="02020603050405020304" pitchFamily="18" charset="0"/>
              </a:rPr>
              <a:t>Joints are very important because it allow different types of movements at different locations.</a:t>
            </a:r>
          </a:p>
          <a:p>
            <a:r>
              <a:rPr lang="en-US" sz="2600" b="0" i="0" dirty="0">
                <a:effectLst/>
                <a:latin typeface="Times New Roman" panose="02020603050405020304" pitchFamily="18" charset="0"/>
                <a:cs typeface="Times New Roman" panose="02020603050405020304" pitchFamily="18" charset="0"/>
              </a:rPr>
              <a:t> Humans are vertebrates, animals having a vertebral column or backbone. </a:t>
            </a:r>
          </a:p>
          <a:p>
            <a:r>
              <a:rPr lang="en-US" sz="2600" b="0" i="0" dirty="0">
                <a:effectLst/>
                <a:latin typeface="Times New Roman" panose="02020603050405020304" pitchFamily="18" charset="0"/>
                <a:cs typeface="Times New Roman" panose="02020603050405020304" pitchFamily="18" charset="0"/>
              </a:rPr>
              <a:t>They rely on a sturdy internal frame that is centered on a prominent spine. </a:t>
            </a:r>
          </a:p>
          <a:p>
            <a:r>
              <a:rPr lang="en-US" sz="2600" b="0" i="0" dirty="0">
                <a:effectLst/>
                <a:latin typeface="Times New Roman" panose="02020603050405020304" pitchFamily="18" charset="0"/>
                <a:cs typeface="Times New Roman" panose="02020603050405020304" pitchFamily="18" charset="0"/>
              </a:rPr>
              <a:t>It consists of bones, cartilage, ligaments and tendons and accounts for about 20 percent of the body weight.</a:t>
            </a:r>
          </a:p>
          <a:p>
            <a:r>
              <a:rPr lang="en-US" sz="2600" dirty="0">
                <a:latin typeface="Times New Roman" panose="02020603050405020304" pitchFamily="18" charset="0"/>
                <a:cs typeface="Times New Roman" panose="02020603050405020304" pitchFamily="18" charset="0"/>
              </a:rPr>
              <a:t>Composed of 270 bones at birth, decrease </a:t>
            </a:r>
            <a:r>
              <a:rPr lang="en-US" sz="2600" dirty="0" err="1">
                <a:latin typeface="Times New Roman" panose="02020603050405020304" pitchFamily="18" charset="0"/>
                <a:cs typeface="Times New Roman" panose="02020603050405020304" pitchFamily="18" charset="0"/>
              </a:rPr>
              <a:t>upto</a:t>
            </a:r>
            <a:r>
              <a:rPr lang="en-US" sz="2600" dirty="0">
                <a:latin typeface="Times New Roman" panose="02020603050405020304" pitchFamily="18" charset="0"/>
                <a:cs typeface="Times New Roman" panose="02020603050405020304" pitchFamily="18" charset="0"/>
              </a:rPr>
              <a:t> 206 bones at adulthood.</a:t>
            </a:r>
          </a:p>
          <a:p>
            <a:r>
              <a:rPr lang="en-US" sz="2600" dirty="0">
                <a:latin typeface="Times New Roman" panose="02020603050405020304" pitchFamily="18" charset="0"/>
                <a:cs typeface="Times New Roman" panose="02020603050405020304" pitchFamily="18" charset="0"/>
              </a:rPr>
              <a:t>At age of 21 density of bone is maximum.</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335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F5351-9983-4F70-B286-BB4184EFBF06}"/>
              </a:ext>
            </a:extLst>
          </p:cNvPr>
          <p:cNvSpPr>
            <a:spLocks noGrp="1"/>
          </p:cNvSpPr>
          <p:nvPr>
            <p:ph type="title"/>
          </p:nvPr>
        </p:nvSpPr>
        <p:spPr/>
        <p:txBody>
          <a:bodyPr/>
          <a:lstStyle/>
          <a:p>
            <a:endParaRPr lang="en-IN"/>
          </a:p>
        </p:txBody>
      </p:sp>
      <p:pic>
        <p:nvPicPr>
          <p:cNvPr id="4098" name="Picture 2">
            <a:extLst>
              <a:ext uri="{FF2B5EF4-FFF2-40B4-BE49-F238E27FC236}">
                <a16:creationId xmlns:a16="http://schemas.microsoft.com/office/drawing/2014/main" id="{D9778248-004C-49AB-B74B-22ED3BC15C4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30764" y="365125"/>
            <a:ext cx="6871854" cy="6571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2074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BBB55-D2B9-42D8-B204-5E4A87EF42A0}"/>
              </a:ext>
            </a:extLst>
          </p:cNvPr>
          <p:cNvSpPr>
            <a:spLocks noGrp="1"/>
          </p:cNvSpPr>
          <p:nvPr>
            <p:ph type="title"/>
          </p:nvPr>
        </p:nvSpPr>
        <p:spPr>
          <a:xfrm>
            <a:off x="838200" y="365125"/>
            <a:ext cx="10515600" cy="798657"/>
          </a:xfrm>
        </p:spPr>
        <p:txBody>
          <a:bodyPr/>
          <a:lstStyle/>
          <a:p>
            <a:pPr algn="ct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4D7D39F5-0C87-4D4D-8CA6-6246948C8B39}"/>
              </a:ext>
            </a:extLst>
          </p:cNvPr>
          <p:cNvPicPr>
            <a:picLocks noGrp="1"/>
          </p:cNvPicPr>
          <p:nvPr>
            <p:ph idx="1"/>
          </p:nvPr>
        </p:nvPicPr>
        <p:blipFill rotWithShape="1">
          <a:blip r:embed="rId2">
            <a:extLst>
              <a:ext uri="{28A0092B-C50C-407E-A947-70E740481C1C}">
                <a14:useLocalDpi xmlns:a14="http://schemas.microsoft.com/office/drawing/2010/main" val="0"/>
              </a:ext>
            </a:extLst>
          </a:blip>
          <a:srcRect t="11879"/>
          <a:stretch/>
        </p:blipFill>
        <p:spPr bwMode="auto">
          <a:xfrm>
            <a:off x="838200" y="258618"/>
            <a:ext cx="10587182" cy="640079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53458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AF7D4-6A86-4BEE-AEC3-AD45C509AC86}"/>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0BD6C864-0833-4F9F-B9F3-E1D9D848F232}"/>
              </a:ext>
            </a:extLst>
          </p:cNvPr>
          <p:cNvSpPr>
            <a:spLocks noGrp="1"/>
          </p:cNvSpPr>
          <p:nvPr>
            <p:ph idx="1"/>
          </p:nvPr>
        </p:nvSpPr>
        <p:spPr/>
        <p:txBody>
          <a:bodyPr/>
          <a:lstStyle/>
          <a:p>
            <a:endParaRPr lang="en-IN"/>
          </a:p>
        </p:txBody>
      </p:sp>
      <p:pic>
        <p:nvPicPr>
          <p:cNvPr id="4" name="Picture 3">
            <a:extLst>
              <a:ext uri="{FF2B5EF4-FFF2-40B4-BE49-F238E27FC236}">
                <a16:creationId xmlns:a16="http://schemas.microsoft.com/office/drawing/2014/main" id="{04DFC5D5-AAC1-4146-8C84-3321A4118CA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25236" y="365125"/>
            <a:ext cx="9845964" cy="5971020"/>
          </a:xfrm>
          <a:prstGeom prst="rect">
            <a:avLst/>
          </a:prstGeom>
          <a:noFill/>
          <a:ln>
            <a:noFill/>
          </a:ln>
        </p:spPr>
      </p:pic>
    </p:spTree>
    <p:extLst>
      <p:ext uri="{BB962C8B-B14F-4D97-AF65-F5344CB8AC3E}">
        <p14:creationId xmlns:p14="http://schemas.microsoft.com/office/powerpoint/2010/main" val="1659629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356B0-DB88-4AAA-B90C-3977A1EFBADC}"/>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General Characters of Skull Bones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605BFB2-077D-443C-9A9F-DBBB47DB885A}"/>
              </a:ext>
            </a:extLst>
          </p:cNvPr>
          <p:cNvSpPr>
            <a:spLocks noGrp="1"/>
          </p:cNvSpPr>
          <p:nvPr>
            <p:ph idx="1"/>
          </p:nvPr>
        </p:nvSpPr>
        <p:spPr/>
        <p:txBody>
          <a:bodyPr>
            <a:normAutofit/>
          </a:bodyPr>
          <a:lstStyle/>
          <a:p>
            <a:r>
              <a:rPr lang="en-US" dirty="0">
                <a:latin typeface="Times New Roman" panose="02020603050405020304" pitchFamily="18" charset="0"/>
                <a:cs typeface="Times New Roman" panose="02020603050405020304" pitchFamily="18" charset="0"/>
              </a:rPr>
              <a:t>Provides protection to brain.</a:t>
            </a:r>
          </a:p>
          <a:p>
            <a:r>
              <a:rPr lang="en-US" dirty="0">
                <a:latin typeface="Times New Roman" panose="02020603050405020304" pitchFamily="18" charset="0"/>
                <a:cs typeface="Times New Roman" panose="02020603050405020304" pitchFamily="18" charset="0"/>
              </a:rPr>
              <a:t>Have organ of vision, taste, hearing, equilibrium and smell.</a:t>
            </a:r>
          </a:p>
          <a:p>
            <a:r>
              <a:rPr lang="en-US" dirty="0">
                <a:latin typeface="Times New Roman" panose="02020603050405020304" pitchFamily="18" charset="0"/>
                <a:cs typeface="Times New Roman" panose="02020603050405020304" pitchFamily="18" charset="0"/>
              </a:rPr>
              <a:t>Provide surface for attachment to the muscles.</a:t>
            </a:r>
          </a:p>
          <a:p>
            <a:r>
              <a:rPr lang="en-US" b="0" i="0" dirty="0">
                <a:effectLst/>
                <a:latin typeface="Times New Roman" panose="02020603050405020304" pitchFamily="18" charset="0"/>
                <a:cs typeface="Times New Roman" panose="02020603050405020304" pitchFamily="18" charset="0"/>
              </a:rPr>
              <a:t>The main and overall function of the skull is to protect the brain and sensory organs and support facial structures.</a:t>
            </a:r>
          </a:p>
          <a:p>
            <a:r>
              <a:rPr lang="en-US" b="0" i="0" dirty="0">
                <a:effectLst/>
                <a:latin typeface="Times New Roman" panose="02020603050405020304" pitchFamily="18" charset="0"/>
                <a:cs typeface="Times New Roman" panose="02020603050405020304" pitchFamily="18" charset="0"/>
              </a:rPr>
              <a:t> Individual bones within the structure of the skull take on other and more specific roles.</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General Features and Functions of the Skull. </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 human skull is the part of the skeleton that supports the structures.</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8681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4D64C-EA89-42A6-9D25-F71E7F9D105A}"/>
              </a:ext>
            </a:extLst>
          </p:cNvPr>
          <p:cNvSpPr>
            <a:spLocks noGrp="1"/>
          </p:cNvSpPr>
          <p:nvPr>
            <p:ph type="title"/>
          </p:nvPr>
        </p:nvSpPr>
        <p:spPr/>
        <p:txBody>
          <a:bodyPr/>
          <a:lstStyle/>
          <a:p>
            <a:pPr algn="ctr"/>
            <a:r>
              <a:rPr lang="en-US" b="1" dirty="0">
                <a:solidFill>
                  <a:srgbClr val="C00000"/>
                </a:solidFill>
                <a:latin typeface="Times New Roman" panose="02020603050405020304" pitchFamily="18" charset="0"/>
                <a:cs typeface="Times New Roman" panose="02020603050405020304" pitchFamily="18" charset="0"/>
              </a:rPr>
              <a:t>Skull Bones</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5E2D895-DDBE-455E-8343-0F96C91EB9D9}"/>
              </a:ext>
            </a:extLst>
          </p:cNvPr>
          <p:cNvSpPr>
            <a:spLocks noGrp="1"/>
          </p:cNvSpPr>
          <p:nvPr>
            <p:ph idx="1"/>
          </p:nvPr>
        </p:nvSpPr>
        <p:spPr/>
        <p:txBody>
          <a:bodyPr/>
          <a:lstStyle/>
          <a:p>
            <a:r>
              <a:rPr lang="en-US" b="0" i="0" dirty="0">
                <a:effectLst/>
                <a:latin typeface="Times New Roman" panose="02020603050405020304" pitchFamily="18" charset="0"/>
                <a:cs typeface="Times New Roman" panose="02020603050405020304" pitchFamily="18" charset="0"/>
              </a:rPr>
              <a:t>Of two Types</a:t>
            </a:r>
          </a:p>
          <a:p>
            <a:r>
              <a:rPr lang="en-US" dirty="0">
                <a:latin typeface="Times New Roman" panose="02020603050405020304" pitchFamily="18" charset="0"/>
                <a:cs typeface="Times New Roman" panose="02020603050405020304" pitchFamily="18" charset="0"/>
              </a:rPr>
              <a:t>1. Cranial Bones : Frontal, parietal and Temporal</a:t>
            </a:r>
          </a:p>
          <a:p>
            <a:r>
              <a:rPr lang="en-US" b="0" i="0" dirty="0">
                <a:effectLst/>
                <a:latin typeface="Times New Roman" panose="02020603050405020304" pitchFamily="18" charset="0"/>
                <a:cs typeface="Times New Roman" panose="02020603050405020304" pitchFamily="18" charset="0"/>
              </a:rPr>
              <a:t>2. Facial Bones : Nasal, Maxillary, </a:t>
            </a:r>
          </a:p>
          <a:p>
            <a:r>
              <a:rPr lang="en-US" b="0" i="0" dirty="0">
                <a:effectLst/>
                <a:latin typeface="Times New Roman" panose="02020603050405020304" pitchFamily="18" charset="0"/>
                <a:cs typeface="Times New Roman" panose="02020603050405020304" pitchFamily="18" charset="0"/>
              </a:rPr>
              <a:t>The human skull is generally considered to consist of twenty-two bones — eight cranial bones and fourteen facial skeleton bones. </a:t>
            </a:r>
          </a:p>
          <a:p>
            <a:r>
              <a:rPr lang="en-US" b="0" i="0" dirty="0">
                <a:effectLst/>
                <a:latin typeface="Times New Roman" panose="02020603050405020304" pitchFamily="18" charset="0"/>
                <a:cs typeface="Times New Roman" panose="02020603050405020304" pitchFamily="18" charset="0"/>
              </a:rPr>
              <a:t>In the neurocranium these are the occipital bone, two temporal bones, two parietal bones, the sphenoid , ethmoid and frontal bones.</a:t>
            </a:r>
          </a:p>
          <a:p>
            <a:endParaRPr lang="en-IN" dirty="0"/>
          </a:p>
        </p:txBody>
      </p:sp>
    </p:spTree>
    <p:extLst>
      <p:ext uri="{BB962C8B-B14F-4D97-AF65-F5344CB8AC3E}">
        <p14:creationId xmlns:p14="http://schemas.microsoft.com/office/powerpoint/2010/main" val="7384954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85B37-A40D-43E2-ADA6-BE3D6B7E8C28}"/>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EB87BD07-F244-452A-9AB5-EAE8CAFE3783}"/>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65125"/>
            <a:ext cx="10744200" cy="5811838"/>
          </a:xfrm>
          <a:prstGeom prst="rect">
            <a:avLst/>
          </a:prstGeom>
          <a:noFill/>
          <a:ln>
            <a:noFill/>
          </a:ln>
        </p:spPr>
      </p:pic>
    </p:spTree>
    <p:extLst>
      <p:ext uri="{BB962C8B-B14F-4D97-AF65-F5344CB8AC3E}">
        <p14:creationId xmlns:p14="http://schemas.microsoft.com/office/powerpoint/2010/main" val="122982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DA46-ADB8-4943-B9A3-E70D893D8446}"/>
              </a:ext>
            </a:extLst>
          </p:cNvPr>
          <p:cNvSpPr>
            <a:spLocks noGrp="1"/>
          </p:cNvSpPr>
          <p:nvPr>
            <p:ph type="title"/>
          </p:nvPr>
        </p:nvSpPr>
        <p:spPr>
          <a:xfrm>
            <a:off x="838200" y="365125"/>
            <a:ext cx="10515600" cy="660111"/>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Application of Osteology</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99D90DF-F043-4C60-AA3B-A2C3A1AB5B03}"/>
              </a:ext>
            </a:extLst>
          </p:cNvPr>
          <p:cNvSpPr>
            <a:spLocks noGrp="1"/>
          </p:cNvSpPr>
          <p:nvPr>
            <p:ph idx="1"/>
          </p:nvPr>
        </p:nvSpPr>
        <p:spPr>
          <a:xfrm>
            <a:off x="838200" y="1440874"/>
            <a:ext cx="10515600" cy="5514108"/>
          </a:xfrm>
        </p:spPr>
        <p:txBody>
          <a:bodyPr>
            <a:normAutofit fontScale="62500" lnSpcReduction="20000"/>
          </a:bodyPr>
          <a:lstStyle/>
          <a:p>
            <a:pPr algn="just"/>
            <a:r>
              <a:rPr lang="en-US" b="0" i="0" dirty="0">
                <a:effectLst/>
                <a:latin typeface="Arial" panose="020B0604020202020204" pitchFamily="34" charset="0"/>
              </a:rPr>
              <a:t>Osteological approaches are frequently applied to investigations in disciplines such as </a:t>
            </a:r>
            <a:r>
              <a:rPr lang="en-US" b="0" i="0" u="none" strike="noStrike" dirty="0">
                <a:effectLst/>
                <a:latin typeface="Arial" panose="020B0604020202020204" pitchFamily="34" charset="0"/>
                <a:hlinkClick r:id="rId2" tooltip="Vertebrate paleontology">
                  <a:extLst>
                    <a:ext uri="{A12FA001-AC4F-418D-AE19-62706E023703}">
                      <ahyp:hlinkClr xmlns:ahyp="http://schemas.microsoft.com/office/drawing/2018/hyperlinkcolor" val="tx"/>
                    </a:ext>
                  </a:extLst>
                </a:hlinkClick>
              </a:rPr>
              <a:t>vertebrate paleontology</a:t>
            </a:r>
            <a:r>
              <a:rPr lang="en-US" b="0" i="0" dirty="0">
                <a:effectLst/>
                <a:latin typeface="Arial" panose="020B0604020202020204" pitchFamily="34" charset="0"/>
              </a:rPr>
              <a:t>,  </a:t>
            </a:r>
            <a:r>
              <a:rPr lang="en-US" b="0" i="0" u="none" strike="noStrike" dirty="0">
                <a:effectLst/>
                <a:latin typeface="Arial" panose="020B0604020202020204" pitchFamily="34" charset="0"/>
                <a:hlinkClick r:id="rId3" tooltip="Zoology">
                  <a:extLst>
                    <a:ext uri="{A12FA001-AC4F-418D-AE19-62706E023703}">
                      <ahyp:hlinkClr xmlns:ahyp="http://schemas.microsoft.com/office/drawing/2018/hyperlinkcolor" val="tx"/>
                    </a:ext>
                  </a:extLst>
                </a:hlinkClick>
              </a:rPr>
              <a:t>zoology</a:t>
            </a:r>
            <a:r>
              <a:rPr lang="en-US" b="0" i="0" dirty="0">
                <a:effectLst/>
                <a:latin typeface="Arial" panose="020B0604020202020204" pitchFamily="34" charset="0"/>
              </a:rPr>
              <a:t>, </a:t>
            </a:r>
            <a:r>
              <a:rPr lang="en-US" b="0" i="0" u="none" strike="noStrike" dirty="0">
                <a:effectLst/>
                <a:latin typeface="Arial" panose="020B0604020202020204" pitchFamily="34" charset="0"/>
                <a:hlinkClick r:id="rId4" tooltip="Forensic">
                  <a:extLst>
                    <a:ext uri="{A12FA001-AC4F-418D-AE19-62706E023703}">
                      <ahyp:hlinkClr xmlns:ahyp="http://schemas.microsoft.com/office/drawing/2018/hyperlinkcolor" val="tx"/>
                    </a:ext>
                  </a:extLst>
                </a:hlinkClick>
              </a:rPr>
              <a:t>forensic</a:t>
            </a:r>
            <a:r>
              <a:rPr lang="en-US" b="0" i="0" dirty="0">
                <a:effectLst/>
                <a:latin typeface="Arial" panose="020B0604020202020204" pitchFamily="34" charset="0"/>
              </a:rPr>
              <a:t> science, </a:t>
            </a:r>
            <a:r>
              <a:rPr lang="en-US" b="0" i="0" u="none" strike="noStrike" dirty="0">
                <a:effectLst/>
                <a:latin typeface="Arial" panose="020B0604020202020204" pitchFamily="34" charset="0"/>
                <a:hlinkClick r:id="rId5" tooltip="Physical anthropology">
                  <a:extLst>
                    <a:ext uri="{A12FA001-AC4F-418D-AE19-62706E023703}">
                      <ahyp:hlinkClr xmlns:ahyp="http://schemas.microsoft.com/office/drawing/2018/hyperlinkcolor" val="tx"/>
                    </a:ext>
                  </a:extLst>
                </a:hlinkClick>
              </a:rPr>
              <a:t>physical anthropology</a:t>
            </a:r>
            <a:r>
              <a:rPr lang="en-US" b="0" i="0" dirty="0">
                <a:effectLst/>
                <a:latin typeface="Arial" panose="020B0604020202020204" pitchFamily="34" charset="0"/>
              </a:rPr>
              <a:t> and </a:t>
            </a:r>
            <a:r>
              <a:rPr lang="en-US" b="0" i="0" u="none" strike="noStrike" dirty="0">
                <a:effectLst/>
                <a:latin typeface="Arial" panose="020B0604020202020204" pitchFamily="34" charset="0"/>
                <a:hlinkClick r:id="rId6" tooltip="Archaeology">
                  <a:extLst>
                    <a:ext uri="{A12FA001-AC4F-418D-AE19-62706E023703}">
                      <ahyp:hlinkClr xmlns:ahyp="http://schemas.microsoft.com/office/drawing/2018/hyperlinkcolor" val="tx"/>
                    </a:ext>
                  </a:extLst>
                </a:hlinkClick>
              </a:rPr>
              <a:t>archaeology</a:t>
            </a:r>
            <a:r>
              <a:rPr lang="en-US" b="0" i="0" dirty="0">
                <a:effectLst/>
                <a:latin typeface="Arial" panose="020B0604020202020204" pitchFamily="34" charset="0"/>
              </a:rPr>
              <a:t>, and has a place in research on topics including:</a:t>
            </a:r>
          </a:p>
          <a:p>
            <a:pPr algn="just">
              <a:buFont typeface="Arial" panose="020B0604020202020204" pitchFamily="34" charset="0"/>
              <a:buChar char="•"/>
            </a:pPr>
            <a:r>
              <a:rPr lang="en-US" b="0" i="0" u="none" strike="noStrike" dirty="0">
                <a:effectLst/>
                <a:latin typeface="Arial" panose="020B0604020202020204" pitchFamily="34" charset="0"/>
                <a:hlinkClick r:id="rId7" tooltip="Ancient warfare">
                  <a:extLst>
                    <a:ext uri="{A12FA001-AC4F-418D-AE19-62706E023703}">
                      <ahyp:hlinkClr xmlns:ahyp="http://schemas.microsoft.com/office/drawing/2018/hyperlinkcolor" val="tx"/>
                    </a:ext>
                  </a:extLst>
                </a:hlinkClick>
              </a:rPr>
              <a:t>Ancient warfare</a:t>
            </a:r>
            <a:endParaRPr lang="en-US" b="0" i="0" dirty="0">
              <a:effectLst/>
              <a:latin typeface="Arial" panose="020B0604020202020204" pitchFamily="34" charset="0"/>
            </a:endParaRPr>
          </a:p>
          <a:p>
            <a:pPr algn="just">
              <a:buFont typeface="Arial" panose="020B0604020202020204" pitchFamily="34" charset="0"/>
              <a:buChar char="•"/>
            </a:pPr>
            <a:r>
              <a:rPr lang="en-US" b="0" i="0" dirty="0">
                <a:effectLst/>
                <a:latin typeface="Arial" panose="020B0604020202020204" pitchFamily="34" charset="0"/>
              </a:rPr>
              <a:t>Activity patterns</a:t>
            </a:r>
          </a:p>
          <a:p>
            <a:pPr algn="just">
              <a:buFont typeface="Arial" panose="020B0604020202020204" pitchFamily="34" charset="0"/>
              <a:buChar char="•"/>
            </a:pPr>
            <a:r>
              <a:rPr lang="en-US" b="0" i="0" u="none" strike="noStrike" dirty="0">
                <a:effectLst/>
                <a:latin typeface="Arial" panose="020B0604020202020204" pitchFamily="34" charset="0"/>
                <a:hlinkClick r:id="rId8" tooltip="Criminal investigation">
                  <a:extLst>
                    <a:ext uri="{A12FA001-AC4F-418D-AE19-62706E023703}">
                      <ahyp:hlinkClr xmlns:ahyp="http://schemas.microsoft.com/office/drawing/2018/hyperlinkcolor" val="tx"/>
                    </a:ext>
                  </a:extLst>
                </a:hlinkClick>
              </a:rPr>
              <a:t>Criminal investigations</a:t>
            </a:r>
            <a:endParaRPr lang="en-US" b="0" i="0" dirty="0">
              <a:effectLst/>
              <a:latin typeface="Arial" panose="020B0604020202020204" pitchFamily="34" charset="0"/>
            </a:endParaRPr>
          </a:p>
          <a:p>
            <a:pPr algn="just">
              <a:buFont typeface="Arial" panose="020B0604020202020204" pitchFamily="34" charset="0"/>
              <a:buChar char="•"/>
            </a:pPr>
            <a:r>
              <a:rPr lang="en-US" b="0" i="0" u="none" strike="noStrike" dirty="0">
                <a:effectLst/>
                <a:latin typeface="Arial" panose="020B0604020202020204" pitchFamily="34" charset="0"/>
                <a:hlinkClick r:id="rId9" tooltip="Demography">
                  <a:extLst>
                    <a:ext uri="{A12FA001-AC4F-418D-AE19-62706E023703}">
                      <ahyp:hlinkClr xmlns:ahyp="http://schemas.microsoft.com/office/drawing/2018/hyperlinkcolor" val="tx"/>
                    </a:ext>
                  </a:extLst>
                </a:hlinkClick>
              </a:rPr>
              <a:t>Demography</a:t>
            </a:r>
            <a:endParaRPr lang="en-US" b="0" i="0" dirty="0">
              <a:effectLst/>
              <a:latin typeface="Arial" panose="020B0604020202020204" pitchFamily="34" charset="0"/>
            </a:endParaRPr>
          </a:p>
          <a:p>
            <a:pPr algn="just">
              <a:buFont typeface="Arial" panose="020B0604020202020204" pitchFamily="34" charset="0"/>
              <a:buChar char="•"/>
            </a:pPr>
            <a:r>
              <a:rPr lang="en-US" b="0" i="0" u="none" strike="noStrike" dirty="0">
                <a:effectLst/>
                <a:latin typeface="Arial" panose="020B0604020202020204" pitchFamily="34" charset="0"/>
                <a:hlinkClick r:id="rId10" tooltip="Developmental biology">
                  <a:extLst>
                    <a:ext uri="{A12FA001-AC4F-418D-AE19-62706E023703}">
                      <ahyp:hlinkClr xmlns:ahyp="http://schemas.microsoft.com/office/drawing/2018/hyperlinkcolor" val="tx"/>
                    </a:ext>
                  </a:extLst>
                </a:hlinkClick>
              </a:rPr>
              <a:t>Developmental biology</a:t>
            </a:r>
            <a:endParaRPr lang="en-US" b="0" i="0" dirty="0">
              <a:effectLst/>
              <a:latin typeface="Arial" panose="020B0604020202020204" pitchFamily="34" charset="0"/>
            </a:endParaRPr>
          </a:p>
          <a:p>
            <a:pPr algn="just">
              <a:buFont typeface="Arial" panose="020B0604020202020204" pitchFamily="34" charset="0"/>
              <a:buChar char="•"/>
            </a:pPr>
            <a:r>
              <a:rPr lang="en-US" b="0" i="0" u="none" strike="noStrike" dirty="0">
                <a:effectLst/>
                <a:latin typeface="Arial" panose="020B0604020202020204" pitchFamily="34" charset="0"/>
                <a:hlinkClick r:id="rId11" tooltip="Diet (nutrition)">
                  <a:extLst>
                    <a:ext uri="{A12FA001-AC4F-418D-AE19-62706E023703}">
                      <ahyp:hlinkClr xmlns:ahyp="http://schemas.microsoft.com/office/drawing/2018/hyperlinkcolor" val="tx"/>
                    </a:ext>
                  </a:extLst>
                </a:hlinkClick>
              </a:rPr>
              <a:t>Diet</a:t>
            </a:r>
            <a:endParaRPr lang="en-US" b="0" i="0" dirty="0">
              <a:effectLst/>
              <a:latin typeface="Arial" panose="020B0604020202020204" pitchFamily="34" charset="0"/>
            </a:endParaRPr>
          </a:p>
          <a:p>
            <a:pPr algn="just">
              <a:buFont typeface="Arial" panose="020B0604020202020204" pitchFamily="34" charset="0"/>
              <a:buChar char="•"/>
            </a:pPr>
            <a:r>
              <a:rPr lang="en-US" b="0" i="0" u="none" strike="noStrike" dirty="0">
                <a:effectLst/>
                <a:latin typeface="Arial" panose="020B0604020202020204" pitchFamily="34" charset="0"/>
                <a:hlinkClick r:id="rId12" tooltip="Disease">
                  <a:extLst>
                    <a:ext uri="{A12FA001-AC4F-418D-AE19-62706E023703}">
                      <ahyp:hlinkClr xmlns:ahyp="http://schemas.microsoft.com/office/drawing/2018/hyperlinkcolor" val="tx"/>
                    </a:ext>
                  </a:extLst>
                </a:hlinkClick>
              </a:rPr>
              <a:t>Disease</a:t>
            </a:r>
            <a:endParaRPr lang="en-US" b="0" i="0" dirty="0">
              <a:effectLst/>
              <a:latin typeface="Arial" panose="020B0604020202020204" pitchFamily="34" charset="0"/>
            </a:endParaRPr>
          </a:p>
          <a:p>
            <a:pPr algn="just">
              <a:buFont typeface="Arial" panose="020B0604020202020204" pitchFamily="34" charset="0"/>
              <a:buChar char="•"/>
            </a:pPr>
            <a:r>
              <a:rPr lang="en-US" b="0" i="0" u="none" strike="noStrike" dirty="0">
                <a:effectLst/>
                <a:latin typeface="Arial" panose="020B0604020202020204" pitchFamily="34" charset="0"/>
                <a:hlinkClick r:id="rId13" tooltip="Genetics">
                  <a:extLst>
                    <a:ext uri="{A12FA001-AC4F-418D-AE19-62706E023703}">
                      <ahyp:hlinkClr xmlns:ahyp="http://schemas.microsoft.com/office/drawing/2018/hyperlinkcolor" val="tx"/>
                    </a:ext>
                  </a:extLst>
                </a:hlinkClick>
              </a:rPr>
              <a:t>Genetics</a:t>
            </a:r>
            <a:r>
              <a:rPr lang="en-US" b="0" i="0" dirty="0">
                <a:effectLst/>
                <a:latin typeface="Arial" panose="020B0604020202020204" pitchFamily="34" charset="0"/>
              </a:rPr>
              <a:t> of early populations</a:t>
            </a:r>
          </a:p>
          <a:p>
            <a:pPr algn="just">
              <a:buFont typeface="Arial" panose="020B0604020202020204" pitchFamily="34" charset="0"/>
              <a:buChar char="•"/>
            </a:pPr>
            <a:r>
              <a:rPr lang="en-US" b="0" i="0" u="none" strike="noStrike" dirty="0">
                <a:effectLst/>
                <a:latin typeface="Arial" panose="020B0604020202020204" pitchFamily="34" charset="0"/>
                <a:hlinkClick r:id="rId14" tooltip="Fossil">
                  <a:extLst>
                    <a:ext uri="{A12FA001-AC4F-418D-AE19-62706E023703}">
                      <ahyp:hlinkClr xmlns:ahyp="http://schemas.microsoft.com/office/drawing/2018/hyperlinkcolor" val="tx"/>
                    </a:ext>
                  </a:extLst>
                </a:hlinkClick>
              </a:rPr>
              <a:t>Fossil</a:t>
            </a:r>
            <a:r>
              <a:rPr lang="en-US" b="0" i="0" dirty="0">
                <a:effectLst/>
                <a:latin typeface="Arial" panose="020B0604020202020204" pitchFamily="34" charset="0"/>
              </a:rPr>
              <a:t> assemblages</a:t>
            </a:r>
          </a:p>
          <a:p>
            <a:pPr algn="just">
              <a:buFont typeface="Arial" panose="020B0604020202020204" pitchFamily="34" charset="0"/>
              <a:buChar char="•"/>
            </a:pPr>
            <a:r>
              <a:rPr lang="en-US" b="0" i="0" u="none" strike="noStrike" dirty="0">
                <a:effectLst/>
                <a:latin typeface="Arial" panose="020B0604020202020204" pitchFamily="34" charset="0"/>
                <a:hlinkClick r:id="rId15" tooltip="Health">
                  <a:extLst>
                    <a:ext uri="{A12FA001-AC4F-418D-AE19-62706E023703}">
                      <ahyp:hlinkClr xmlns:ahyp="http://schemas.microsoft.com/office/drawing/2018/hyperlinkcolor" val="tx"/>
                    </a:ext>
                  </a:extLst>
                </a:hlinkClick>
              </a:rPr>
              <a:t>Health</a:t>
            </a:r>
            <a:endParaRPr lang="en-US" b="0" i="0" dirty="0">
              <a:effectLst/>
              <a:latin typeface="Arial" panose="020B0604020202020204" pitchFamily="34" charset="0"/>
            </a:endParaRPr>
          </a:p>
          <a:p>
            <a:pPr algn="just">
              <a:buFont typeface="Arial" panose="020B0604020202020204" pitchFamily="34" charset="0"/>
              <a:buChar char="•"/>
            </a:pPr>
            <a:r>
              <a:rPr lang="en-US" b="0" i="0" u="none" strike="noStrike" dirty="0">
                <a:effectLst/>
                <a:latin typeface="Arial" panose="020B0604020202020204" pitchFamily="34" charset="0"/>
                <a:hlinkClick r:id="rId16" tooltip="Human migration">
                  <a:extLst>
                    <a:ext uri="{A12FA001-AC4F-418D-AE19-62706E023703}">
                      <ahyp:hlinkClr xmlns:ahyp="http://schemas.microsoft.com/office/drawing/2018/hyperlinkcolor" val="tx"/>
                    </a:ext>
                  </a:extLst>
                </a:hlinkClick>
              </a:rPr>
              <a:t>Human migration</a:t>
            </a:r>
            <a:endParaRPr lang="en-US" b="0" i="0" dirty="0">
              <a:effectLst/>
              <a:latin typeface="Arial" panose="020B0604020202020204" pitchFamily="34" charset="0"/>
            </a:endParaRPr>
          </a:p>
          <a:p>
            <a:pPr algn="just">
              <a:buFont typeface="Arial" panose="020B0604020202020204" pitchFamily="34" charset="0"/>
              <a:buChar char="•"/>
            </a:pPr>
            <a:r>
              <a:rPr lang="en-US" b="0" i="0" u="none" strike="noStrike" dirty="0">
                <a:effectLst/>
                <a:latin typeface="Arial" panose="020B0604020202020204" pitchFamily="34" charset="0"/>
                <a:hlinkClick r:id="rId17" tooltip="Body identification">
                  <a:extLst>
                    <a:ext uri="{A12FA001-AC4F-418D-AE19-62706E023703}">
                      <ahyp:hlinkClr xmlns:ahyp="http://schemas.microsoft.com/office/drawing/2018/hyperlinkcolor" val="tx"/>
                    </a:ext>
                  </a:extLst>
                </a:hlinkClick>
              </a:rPr>
              <a:t>Identification</a:t>
            </a:r>
            <a:r>
              <a:rPr lang="en-US" b="0" i="0" dirty="0">
                <a:effectLst/>
                <a:latin typeface="Arial" panose="020B0604020202020204" pitchFamily="34" charset="0"/>
              </a:rPr>
              <a:t> of unknown remains</a:t>
            </a:r>
          </a:p>
          <a:p>
            <a:pPr algn="just">
              <a:buFont typeface="Arial" panose="020B0604020202020204" pitchFamily="34" charset="0"/>
              <a:buChar char="•"/>
            </a:pPr>
            <a:r>
              <a:rPr lang="en-US" b="0" i="0" u="none" strike="noStrike" dirty="0">
                <a:effectLst/>
                <a:latin typeface="Arial" panose="020B0604020202020204" pitchFamily="34" charset="0"/>
                <a:hlinkClick r:id="rId18" tooltip="Physical strength">
                  <a:extLst>
                    <a:ext uri="{A12FA001-AC4F-418D-AE19-62706E023703}">
                      <ahyp:hlinkClr xmlns:ahyp="http://schemas.microsoft.com/office/drawing/2018/hyperlinkcolor" val="tx"/>
                    </a:ext>
                  </a:extLst>
                </a:hlinkClick>
              </a:rPr>
              <a:t>Physique</a:t>
            </a:r>
            <a:endParaRPr lang="en-US" b="0" i="0" dirty="0">
              <a:effectLst/>
              <a:latin typeface="Arial" panose="020B0604020202020204" pitchFamily="34" charset="0"/>
            </a:endParaRPr>
          </a:p>
          <a:p>
            <a:pPr algn="just">
              <a:buFont typeface="Arial" panose="020B0604020202020204" pitchFamily="34" charset="0"/>
              <a:buChar char="•"/>
            </a:pPr>
            <a:r>
              <a:rPr lang="en-US" b="0" i="0" u="none" strike="noStrike" dirty="0">
                <a:effectLst/>
                <a:latin typeface="Arial" panose="020B0604020202020204" pitchFamily="34" charset="0"/>
                <a:hlinkClick r:id="rId19" tooltip="Social inequality">
                  <a:extLst>
                    <a:ext uri="{A12FA001-AC4F-418D-AE19-62706E023703}">
                      <ahyp:hlinkClr xmlns:ahyp="http://schemas.microsoft.com/office/drawing/2018/hyperlinkcolor" val="tx"/>
                    </a:ext>
                  </a:extLst>
                </a:hlinkClick>
              </a:rPr>
              <a:t>Social inequality</a:t>
            </a:r>
            <a:endParaRPr lang="en-US" b="0" i="0" dirty="0">
              <a:effectLst/>
              <a:latin typeface="Arial" panose="020B0604020202020204" pitchFamily="34" charset="0"/>
            </a:endParaRPr>
          </a:p>
          <a:p>
            <a:pPr algn="just">
              <a:buFont typeface="Arial" panose="020B0604020202020204" pitchFamily="34" charset="0"/>
              <a:buChar char="•"/>
            </a:pPr>
            <a:r>
              <a:rPr lang="en-US" b="0" i="0" u="none" strike="noStrike" dirty="0">
                <a:effectLst/>
                <a:latin typeface="Arial" panose="020B0604020202020204" pitchFamily="34" charset="0"/>
                <a:hlinkClick r:id="rId20" tooltip="War crimes">
                  <a:extLst>
                    <a:ext uri="{A12FA001-AC4F-418D-AE19-62706E023703}">
                      <ahyp:hlinkClr xmlns:ahyp="http://schemas.microsoft.com/office/drawing/2018/hyperlinkcolor" val="tx"/>
                    </a:ext>
                  </a:extLst>
                </a:hlinkClick>
              </a:rPr>
              <a:t>War crimes</a:t>
            </a:r>
            <a:endParaRPr lang="en-US" b="0" i="0" dirty="0">
              <a:effectLst/>
              <a:latin typeface="Arial" panose="020B0604020202020204" pitchFamily="34" charset="0"/>
            </a:endParaRPr>
          </a:p>
          <a:p>
            <a:endParaRPr lang="en-IN" dirty="0"/>
          </a:p>
        </p:txBody>
      </p:sp>
    </p:spTree>
    <p:extLst>
      <p:ext uri="{BB962C8B-B14F-4D97-AF65-F5344CB8AC3E}">
        <p14:creationId xmlns:p14="http://schemas.microsoft.com/office/powerpoint/2010/main" val="7223116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F3E83-9671-4751-B3B1-B1B91C13CBA1}"/>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BAB5D1C6-0F17-4B93-84AF-A5B9BFEC957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30400" y="138546"/>
            <a:ext cx="8913091" cy="6797963"/>
          </a:xfrm>
          <a:prstGeom prst="rect">
            <a:avLst/>
          </a:prstGeom>
          <a:noFill/>
          <a:ln>
            <a:noFill/>
          </a:ln>
        </p:spPr>
      </p:pic>
    </p:spTree>
    <p:extLst>
      <p:ext uri="{BB962C8B-B14F-4D97-AF65-F5344CB8AC3E}">
        <p14:creationId xmlns:p14="http://schemas.microsoft.com/office/powerpoint/2010/main" val="33378246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9782A-9514-46AC-994B-67DEEA27F76B}"/>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Different sutures in skull</a:t>
            </a: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D77737D1-1E22-4A55-BEED-94FF7E50A9BE}"/>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6256" y="1945696"/>
            <a:ext cx="5828144" cy="4815321"/>
          </a:xfrm>
          <a:prstGeom prst="rect">
            <a:avLst/>
          </a:prstGeom>
          <a:noFill/>
          <a:ln>
            <a:noFill/>
          </a:ln>
        </p:spPr>
      </p:pic>
      <p:pic>
        <p:nvPicPr>
          <p:cNvPr id="5" name="Picture 4">
            <a:extLst>
              <a:ext uri="{FF2B5EF4-FFF2-40B4-BE49-F238E27FC236}">
                <a16:creationId xmlns:a16="http://schemas.microsoft.com/office/drawing/2014/main" id="{9986C71F-EC02-4A80-824D-184AE0D8F22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709161"/>
            <a:ext cx="6012873" cy="5167312"/>
          </a:xfrm>
          <a:prstGeom prst="rect">
            <a:avLst/>
          </a:prstGeom>
          <a:noFill/>
          <a:ln>
            <a:noFill/>
          </a:ln>
        </p:spPr>
      </p:pic>
    </p:spTree>
    <p:extLst>
      <p:ext uri="{BB962C8B-B14F-4D97-AF65-F5344CB8AC3E}">
        <p14:creationId xmlns:p14="http://schemas.microsoft.com/office/powerpoint/2010/main" val="35399528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B67F-7738-4430-9A29-AEB673483EFF}"/>
              </a:ext>
            </a:extLst>
          </p:cNvPr>
          <p:cNvSpPr>
            <a:spLocks noGrp="1"/>
          </p:cNvSpPr>
          <p:nvPr>
            <p:ph type="title"/>
          </p:nvPr>
        </p:nvSpPr>
        <p:spPr>
          <a:xfrm>
            <a:off x="838200" y="143164"/>
            <a:ext cx="10515600" cy="669348"/>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Cranial Bones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74D62F1-5970-4E85-8D96-CB33F6E6F718}"/>
              </a:ext>
            </a:extLst>
          </p:cNvPr>
          <p:cNvSpPr>
            <a:spLocks noGrp="1"/>
          </p:cNvSpPr>
          <p:nvPr>
            <p:ph idx="1"/>
          </p:nvPr>
        </p:nvSpPr>
        <p:spPr>
          <a:xfrm>
            <a:off x="120073" y="1071418"/>
            <a:ext cx="6326909" cy="5786582"/>
          </a:xfrm>
        </p:spPr>
        <p:txBody>
          <a:bodyPr>
            <a:normAutofit fontScale="40000" lnSpcReduction="20000"/>
          </a:bodyPr>
          <a:lstStyle/>
          <a:p>
            <a:pPr algn="l">
              <a:buFont typeface="Arial" panose="020B0604020202020204" pitchFamily="34" charset="0"/>
              <a:buChar char="•"/>
            </a:pPr>
            <a:r>
              <a:rPr lang="en-US" sz="5000" b="1" i="0" dirty="0">
                <a:solidFill>
                  <a:srgbClr val="002060"/>
                </a:solidFill>
                <a:effectLst/>
                <a:latin typeface="helvetica neue"/>
              </a:rPr>
              <a:t>Frontal Bone</a:t>
            </a:r>
            <a:r>
              <a:rPr lang="en-US" sz="3400" b="0" i="0" dirty="0">
                <a:solidFill>
                  <a:srgbClr val="000000"/>
                </a:solidFill>
                <a:effectLst/>
                <a:latin typeface="helvetica neue"/>
              </a:rPr>
              <a:t> : </a:t>
            </a:r>
            <a:r>
              <a:rPr lang="en-US" sz="3400" b="0" i="0" dirty="0">
                <a:solidFill>
                  <a:srgbClr val="000000"/>
                </a:solidFill>
                <a:effectLst/>
                <a:latin typeface="Times New Roman" panose="02020603050405020304" pitchFamily="18" charset="0"/>
                <a:cs typeface="Times New Roman" panose="02020603050405020304" pitchFamily="18" charset="0"/>
              </a:rPr>
              <a:t> </a:t>
            </a:r>
          </a:p>
          <a:p>
            <a:pPr algn="l">
              <a:buFont typeface="Arial" panose="020B0604020202020204" pitchFamily="34" charset="0"/>
              <a:buChar char="•"/>
            </a:pPr>
            <a:r>
              <a:rPr lang="en-US" sz="3400" b="0" i="0" dirty="0">
                <a:solidFill>
                  <a:srgbClr val="000000"/>
                </a:solidFill>
                <a:effectLst/>
                <a:latin typeface="Times New Roman" panose="02020603050405020304" pitchFamily="18" charset="0"/>
                <a:cs typeface="Times New Roman" panose="02020603050405020304" pitchFamily="18" charset="0"/>
              </a:rPr>
              <a:t>The frontal bone is one of the principal paired mid-line bones in dinosaur skulls. </a:t>
            </a:r>
          </a:p>
          <a:p>
            <a:pPr algn="l">
              <a:buFont typeface="Arial" panose="020B0604020202020204" pitchFamily="34" charset="0"/>
              <a:buChar char="•"/>
            </a:pPr>
            <a:r>
              <a:rPr lang="en-US" sz="3400" b="0" i="0" dirty="0">
                <a:solidFill>
                  <a:srgbClr val="000000"/>
                </a:solidFill>
                <a:effectLst/>
                <a:latin typeface="Times New Roman" panose="02020603050405020304" pitchFamily="18" charset="0"/>
                <a:cs typeface="Times New Roman" panose="02020603050405020304" pitchFamily="18" charset="0"/>
              </a:rPr>
              <a:t>This bone is part of the skull roof, which is a set of bones that cover the brain, eyes and nostrils. </a:t>
            </a:r>
          </a:p>
          <a:p>
            <a:pPr algn="l">
              <a:buFont typeface="Arial" panose="020B0604020202020204" pitchFamily="34" charset="0"/>
              <a:buChar char="•"/>
            </a:pPr>
            <a:r>
              <a:rPr lang="en-US" sz="3400" b="0" i="0" dirty="0">
                <a:solidFill>
                  <a:srgbClr val="000000"/>
                </a:solidFill>
                <a:effectLst/>
                <a:latin typeface="Times New Roman" panose="02020603050405020304" pitchFamily="18" charset="0"/>
                <a:cs typeface="Times New Roman" panose="02020603050405020304" pitchFamily="18" charset="0"/>
              </a:rPr>
              <a:t>The frontal makes contact with several other bones in the skull. </a:t>
            </a:r>
          </a:p>
          <a:p>
            <a:pPr algn="l">
              <a:buFont typeface="Arial" panose="020B0604020202020204" pitchFamily="34" charset="0"/>
              <a:buChar char="•"/>
            </a:pPr>
            <a:r>
              <a:rPr lang="en-US" sz="3400" b="0" i="0" dirty="0">
                <a:solidFill>
                  <a:srgbClr val="000000"/>
                </a:solidFill>
                <a:effectLst/>
                <a:latin typeface="Times New Roman" panose="02020603050405020304" pitchFamily="18" charset="0"/>
                <a:cs typeface="Times New Roman" panose="02020603050405020304" pitchFamily="18" charset="0"/>
              </a:rPr>
              <a:t>The anterior part of the bone articulates with the nasal bone and the prefrontal bone.</a:t>
            </a:r>
          </a:p>
          <a:p>
            <a:pPr algn="l"/>
            <a:r>
              <a:rPr lang="en-US" sz="3400" b="0" i="0" dirty="0">
                <a:solidFill>
                  <a:srgbClr val="525252"/>
                </a:solidFill>
                <a:effectLst/>
                <a:latin typeface="helvetica neue"/>
              </a:rPr>
              <a:t>The frontal bone is one of the principal paired mid-line bones in dinosaur skulls. </a:t>
            </a:r>
          </a:p>
          <a:p>
            <a:r>
              <a:rPr lang="en-US" sz="3400" b="0" i="0" dirty="0">
                <a:solidFill>
                  <a:srgbClr val="202122"/>
                </a:solidFill>
                <a:effectLst/>
                <a:latin typeface="Arial" panose="020B0604020202020204" pitchFamily="34" charset="0"/>
              </a:rPr>
              <a:t>The frontal bone is made up of two main parts. </a:t>
            </a:r>
          </a:p>
          <a:p>
            <a:r>
              <a:rPr lang="en-US" sz="3400" b="0" i="0" dirty="0">
                <a:solidFill>
                  <a:srgbClr val="202122"/>
                </a:solidFill>
                <a:effectLst/>
                <a:latin typeface="Arial" panose="020B0604020202020204" pitchFamily="34" charset="0"/>
              </a:rPr>
              <a:t>These are the </a:t>
            </a:r>
            <a:r>
              <a:rPr lang="en-US" sz="3400" b="0" i="0" u="none" strike="noStrike" dirty="0">
                <a:solidFill>
                  <a:srgbClr val="0B0080"/>
                </a:solidFill>
                <a:effectLst/>
                <a:latin typeface="Arial" panose="020B0604020202020204" pitchFamily="34" charset="0"/>
                <a:hlinkClick r:id="rId2" tooltip="Squamous part of the frontal bone"/>
              </a:rPr>
              <a:t>squamous part</a:t>
            </a:r>
            <a:r>
              <a:rPr lang="en-US" sz="3400" b="0" i="0" dirty="0">
                <a:solidFill>
                  <a:srgbClr val="202122"/>
                </a:solidFill>
                <a:effectLst/>
                <a:latin typeface="Arial" panose="020B0604020202020204" pitchFamily="34" charset="0"/>
              </a:rPr>
              <a:t>, and the </a:t>
            </a:r>
            <a:r>
              <a:rPr lang="en-US" sz="3400" b="0" i="0" u="none" strike="noStrike" dirty="0">
                <a:solidFill>
                  <a:srgbClr val="0B0080"/>
                </a:solidFill>
                <a:effectLst/>
                <a:latin typeface="Arial" panose="020B0604020202020204" pitchFamily="34" charset="0"/>
                <a:hlinkClick r:id="rId3" tooltip="Orbital part of frontal bone"/>
              </a:rPr>
              <a:t>orbital part</a:t>
            </a:r>
            <a:r>
              <a:rPr lang="en-US" sz="3400" b="0" i="0" dirty="0">
                <a:solidFill>
                  <a:srgbClr val="202122"/>
                </a:solidFill>
                <a:effectLst/>
                <a:latin typeface="Arial" panose="020B0604020202020204" pitchFamily="34" charset="0"/>
              </a:rPr>
              <a:t>. </a:t>
            </a:r>
          </a:p>
          <a:p>
            <a:r>
              <a:rPr lang="en-US" sz="3400" b="0" i="0" dirty="0">
                <a:solidFill>
                  <a:srgbClr val="202122"/>
                </a:solidFill>
                <a:effectLst/>
                <a:latin typeface="Arial" panose="020B0604020202020204" pitchFamily="34" charset="0"/>
              </a:rPr>
              <a:t>The squamous part marks the vertical, flat, and also the biggest part, and the main region of the </a:t>
            </a:r>
            <a:r>
              <a:rPr lang="en-US" sz="3400" b="0" i="0" u="none" strike="noStrike" dirty="0">
                <a:solidFill>
                  <a:srgbClr val="0B0080"/>
                </a:solidFill>
                <a:effectLst/>
                <a:latin typeface="Arial" panose="020B0604020202020204" pitchFamily="34" charset="0"/>
                <a:hlinkClick r:id="rId4" tooltip="Forehead"/>
              </a:rPr>
              <a:t>forehead</a:t>
            </a:r>
            <a:r>
              <a:rPr lang="en-US" sz="3400" b="0" i="0" dirty="0">
                <a:solidFill>
                  <a:srgbClr val="202122"/>
                </a:solidFill>
                <a:effectLst/>
                <a:latin typeface="Arial" panose="020B0604020202020204" pitchFamily="34" charset="0"/>
              </a:rPr>
              <a:t>. </a:t>
            </a:r>
          </a:p>
          <a:p>
            <a:r>
              <a:rPr lang="en-US" sz="3400" b="0" i="0" dirty="0">
                <a:solidFill>
                  <a:srgbClr val="202122"/>
                </a:solidFill>
                <a:effectLst/>
                <a:latin typeface="Arial" panose="020B0604020202020204" pitchFamily="34" charset="0"/>
              </a:rPr>
              <a:t>The orbital part is the horizontal and second biggest region of the frontal bone.</a:t>
            </a:r>
          </a:p>
          <a:p>
            <a:r>
              <a:rPr lang="en-US" sz="3400" b="0" i="0" dirty="0">
                <a:solidFill>
                  <a:srgbClr val="202122"/>
                </a:solidFill>
                <a:effectLst/>
                <a:latin typeface="Arial" panose="020B0604020202020204" pitchFamily="34" charset="0"/>
              </a:rPr>
              <a:t> It enters into the formation of the roofs of the </a:t>
            </a:r>
            <a:r>
              <a:rPr lang="en-US" sz="3400" b="0" i="0" u="none" strike="noStrike" dirty="0">
                <a:solidFill>
                  <a:srgbClr val="0B0080"/>
                </a:solidFill>
                <a:effectLst/>
                <a:latin typeface="Arial" panose="020B0604020202020204" pitchFamily="34" charset="0"/>
                <a:hlinkClick r:id="rId5" tooltip="Orbital cavity"/>
              </a:rPr>
              <a:t>orbital</a:t>
            </a:r>
            <a:r>
              <a:rPr lang="en-US" sz="3400" b="0" i="0" dirty="0">
                <a:solidFill>
                  <a:srgbClr val="202122"/>
                </a:solidFill>
                <a:effectLst/>
                <a:latin typeface="Arial" panose="020B0604020202020204" pitchFamily="34" charset="0"/>
              </a:rPr>
              <a:t> and </a:t>
            </a:r>
            <a:r>
              <a:rPr lang="en-US" sz="3400" b="0" i="0" u="none" strike="noStrike" dirty="0">
                <a:solidFill>
                  <a:srgbClr val="0B0080"/>
                </a:solidFill>
                <a:effectLst/>
                <a:latin typeface="Arial" panose="020B0604020202020204" pitchFamily="34" charset="0"/>
                <a:hlinkClick r:id="rId6" tooltip="Nasal cavity"/>
              </a:rPr>
              <a:t>nasal cavities</a:t>
            </a:r>
            <a:r>
              <a:rPr lang="en-US" sz="3400" b="0" i="0" dirty="0">
                <a:solidFill>
                  <a:srgbClr val="202122"/>
                </a:solidFill>
                <a:effectLst/>
                <a:latin typeface="Arial" panose="020B0604020202020204" pitchFamily="34" charset="0"/>
              </a:rPr>
              <a:t>.</a:t>
            </a:r>
          </a:p>
          <a:p>
            <a:r>
              <a:rPr lang="en-US" sz="3400" b="0" i="0" dirty="0">
                <a:solidFill>
                  <a:srgbClr val="202122"/>
                </a:solidFill>
                <a:effectLst/>
                <a:latin typeface="Arial" panose="020B0604020202020204" pitchFamily="34" charset="0"/>
              </a:rPr>
              <a:t> Sometimes a third part is included as the </a:t>
            </a:r>
            <a:r>
              <a:rPr lang="en-US" sz="3400" b="1" i="0" dirty="0">
                <a:solidFill>
                  <a:srgbClr val="202122"/>
                </a:solidFill>
                <a:effectLst/>
                <a:latin typeface="Arial" panose="020B0604020202020204" pitchFamily="34" charset="0"/>
              </a:rPr>
              <a:t>nasal part of the frontal bone</a:t>
            </a:r>
            <a:r>
              <a:rPr lang="en-US" sz="3400" b="0" i="0" dirty="0">
                <a:solidFill>
                  <a:srgbClr val="202122"/>
                </a:solidFill>
                <a:effectLst/>
                <a:latin typeface="Arial" panose="020B0604020202020204" pitchFamily="34" charset="0"/>
              </a:rPr>
              <a:t>, and sometimes this is included with the squamous part. </a:t>
            </a:r>
          </a:p>
          <a:p>
            <a:r>
              <a:rPr lang="en-US" sz="3400" b="0" i="0" dirty="0">
                <a:solidFill>
                  <a:srgbClr val="202122"/>
                </a:solidFill>
                <a:effectLst/>
                <a:latin typeface="Arial" panose="020B0604020202020204" pitchFamily="34" charset="0"/>
              </a:rPr>
              <a:t>The nasal part is between the </a:t>
            </a:r>
            <a:r>
              <a:rPr lang="en-US" sz="3400" b="0" i="0" u="none" strike="noStrike" dirty="0">
                <a:solidFill>
                  <a:srgbClr val="0B0080"/>
                </a:solidFill>
                <a:effectLst/>
                <a:latin typeface="Arial" panose="020B0604020202020204" pitchFamily="34" charset="0"/>
                <a:hlinkClick r:id="rId7" tooltip="Brow ridge"/>
              </a:rPr>
              <a:t>brow ridges</a:t>
            </a:r>
            <a:r>
              <a:rPr lang="en-US" sz="3400" b="0" i="0" dirty="0">
                <a:solidFill>
                  <a:srgbClr val="202122"/>
                </a:solidFill>
                <a:effectLst/>
                <a:latin typeface="Arial" panose="020B0604020202020204" pitchFamily="34" charset="0"/>
              </a:rPr>
              <a:t>, and ends in a serrated </a:t>
            </a:r>
            <a:r>
              <a:rPr lang="en-US" sz="3400" b="1" i="0" dirty="0">
                <a:solidFill>
                  <a:srgbClr val="202122"/>
                </a:solidFill>
                <a:effectLst/>
                <a:latin typeface="Arial" panose="020B0604020202020204" pitchFamily="34" charset="0"/>
              </a:rPr>
              <a:t>nasal notch</a:t>
            </a:r>
            <a:r>
              <a:rPr lang="en-US" sz="3400" b="0" i="0" dirty="0">
                <a:solidFill>
                  <a:srgbClr val="202122"/>
                </a:solidFill>
                <a:effectLst/>
                <a:latin typeface="Arial" panose="020B0604020202020204" pitchFamily="34" charset="0"/>
              </a:rPr>
              <a:t> that articulates with the </a:t>
            </a:r>
            <a:r>
              <a:rPr lang="en-US" sz="3400" b="0" i="0" u="none" strike="noStrike" dirty="0">
                <a:solidFill>
                  <a:srgbClr val="0B0080"/>
                </a:solidFill>
                <a:effectLst/>
                <a:latin typeface="Arial" panose="020B0604020202020204" pitchFamily="34" charset="0"/>
                <a:hlinkClick r:id="rId8" tooltip="Nasal bone"/>
              </a:rPr>
              <a:t>nasal bones</a:t>
            </a:r>
            <a:r>
              <a:rPr lang="en-US" sz="3400" b="0" i="0" dirty="0">
                <a:solidFill>
                  <a:srgbClr val="202122"/>
                </a:solidFill>
                <a:effectLst/>
                <a:latin typeface="Arial" panose="020B0604020202020204" pitchFamily="34" charset="0"/>
              </a:rPr>
              <a:t> inferiorly, and with the </a:t>
            </a:r>
            <a:r>
              <a:rPr lang="en-US" sz="3400" b="0" i="0" u="none" strike="noStrike" dirty="0">
                <a:solidFill>
                  <a:srgbClr val="0B0080"/>
                </a:solidFill>
                <a:effectLst/>
                <a:latin typeface="Arial" panose="020B0604020202020204" pitchFamily="34" charset="0"/>
                <a:hlinkClick r:id="rId9" tooltip="Lacrimal bone"/>
              </a:rPr>
              <a:t>lacrimal</a:t>
            </a:r>
            <a:r>
              <a:rPr lang="en-US" sz="3400" b="0" i="0" dirty="0">
                <a:solidFill>
                  <a:srgbClr val="202122"/>
                </a:solidFill>
                <a:effectLst/>
                <a:latin typeface="Arial" panose="020B0604020202020204" pitchFamily="34" charset="0"/>
              </a:rPr>
              <a:t> and </a:t>
            </a:r>
            <a:r>
              <a:rPr lang="en-US" sz="3400" b="0" i="0" u="none" strike="noStrike" dirty="0">
                <a:solidFill>
                  <a:srgbClr val="0B0080"/>
                </a:solidFill>
                <a:effectLst/>
                <a:latin typeface="Arial" panose="020B0604020202020204" pitchFamily="34" charset="0"/>
                <a:hlinkClick r:id="rId10" tooltip="Maxilla"/>
              </a:rPr>
              <a:t>maxilla bones</a:t>
            </a:r>
            <a:r>
              <a:rPr lang="en-US" sz="3400" b="0" i="0" dirty="0">
                <a:solidFill>
                  <a:srgbClr val="202122"/>
                </a:solidFill>
                <a:effectLst/>
                <a:latin typeface="Arial" panose="020B0604020202020204" pitchFamily="34" charset="0"/>
              </a:rPr>
              <a:t> laterally.</a:t>
            </a:r>
            <a:br>
              <a:rPr lang="en-US" b="0" i="0" dirty="0">
                <a:solidFill>
                  <a:srgbClr val="525252"/>
                </a:solidFill>
                <a:effectLst/>
                <a:latin typeface="helvetica neue"/>
              </a:rPr>
            </a:br>
            <a:endParaRPr lang="en-IN" dirty="0"/>
          </a:p>
        </p:txBody>
      </p:sp>
      <p:pic>
        <p:nvPicPr>
          <p:cNvPr id="4" name="Picture 3">
            <a:extLst>
              <a:ext uri="{FF2B5EF4-FFF2-40B4-BE49-F238E27FC236}">
                <a16:creationId xmlns:a16="http://schemas.microsoft.com/office/drawing/2014/main" id="{4D3B760E-6259-4505-957C-CB4F1941B8F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6460490" y="738909"/>
            <a:ext cx="5731510" cy="5975927"/>
          </a:xfrm>
          <a:prstGeom prst="rect">
            <a:avLst/>
          </a:prstGeom>
          <a:noFill/>
          <a:ln>
            <a:noFill/>
          </a:ln>
        </p:spPr>
      </p:pic>
    </p:spTree>
    <p:extLst>
      <p:ext uri="{BB962C8B-B14F-4D97-AF65-F5344CB8AC3E}">
        <p14:creationId xmlns:p14="http://schemas.microsoft.com/office/powerpoint/2010/main" val="34869129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FE18C-4BCC-4D39-8CFC-A09002113CC1}"/>
              </a:ext>
            </a:extLst>
          </p:cNvPr>
          <p:cNvSpPr>
            <a:spLocks noGrp="1"/>
          </p:cNvSpPr>
          <p:nvPr>
            <p:ph type="title"/>
          </p:nvPr>
        </p:nvSpPr>
        <p:spPr>
          <a:xfrm>
            <a:off x="838200" y="0"/>
            <a:ext cx="10515600" cy="748146"/>
          </a:xfrm>
        </p:spPr>
        <p:txBody>
          <a:bodyPr>
            <a:normAutofit/>
          </a:bodyPr>
          <a:lstStyle/>
          <a:p>
            <a:pPr algn="ctr"/>
            <a:r>
              <a:rPr lang="en-US" b="1" dirty="0">
                <a:solidFill>
                  <a:srgbClr val="002060"/>
                </a:solidFill>
                <a:latin typeface="Times New Roman" panose="02020603050405020304" pitchFamily="18" charset="0"/>
                <a:cs typeface="Times New Roman" panose="02020603050405020304" pitchFamily="18" charset="0"/>
              </a:rPr>
              <a:t>Parietal Bone</a:t>
            </a:r>
            <a:endParaRPr lang="en-IN" b="1" dirty="0">
              <a:solidFill>
                <a:srgbClr val="00206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9760F71-50A1-426B-8553-DC3070C827C6}"/>
              </a:ext>
            </a:extLst>
          </p:cNvPr>
          <p:cNvSpPr>
            <a:spLocks noGrp="1"/>
          </p:cNvSpPr>
          <p:nvPr>
            <p:ph idx="1"/>
          </p:nvPr>
        </p:nvSpPr>
        <p:spPr>
          <a:xfrm>
            <a:off x="166255" y="960582"/>
            <a:ext cx="6585527" cy="5262563"/>
          </a:xfrm>
        </p:spPr>
        <p:txBody>
          <a:bodyPr>
            <a:normAutofit fontScale="62500" lnSpcReduction="20000"/>
          </a:bodyPr>
          <a:lstStyle/>
          <a:p>
            <a:pPr algn="l">
              <a:buFont typeface="Arial" panose="020B0604020202020204" pitchFamily="34" charset="0"/>
              <a:buChar char="•"/>
            </a:pPr>
            <a:endParaRPr lang="en-US" b="0" i="0" dirty="0">
              <a:solidFill>
                <a:srgbClr val="000000"/>
              </a:solidFill>
              <a:effectLst/>
              <a:latin typeface="helvetica neue"/>
            </a:endParaRP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The parietal bone is an irregularly shaped bone that extends to cover the top of the skull along with some of each side of the skull. </a:t>
            </a: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Due to its location on the skull, the parietal bone also touches other parts of the skull, including the frontal bone, temporal bone, and occipital bone .</a:t>
            </a:r>
          </a:p>
          <a:p>
            <a:pPr algn="l"/>
            <a:r>
              <a:rPr lang="en-US" b="0" i="0" dirty="0">
                <a:solidFill>
                  <a:srgbClr val="202122"/>
                </a:solidFill>
                <a:effectLst/>
                <a:latin typeface="Times New Roman" panose="02020603050405020304" pitchFamily="18" charset="0"/>
                <a:cs typeface="Times New Roman" panose="02020603050405020304" pitchFamily="18" charset="0"/>
              </a:rPr>
              <a:t>The external surface is convex, smooth, and marked near the center by an eminence,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Parietal eminence"/>
              </a:rPr>
              <a:t>parietal eminence</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1" dirty="0">
                <a:solidFill>
                  <a:srgbClr val="202122"/>
                </a:solidFill>
                <a:effectLst/>
                <a:latin typeface="Times New Roman" panose="02020603050405020304" pitchFamily="18" charset="0"/>
                <a:cs typeface="Times New Roman" panose="02020603050405020304" pitchFamily="18" charset="0"/>
              </a:rPr>
              <a:t>tuber </a:t>
            </a:r>
            <a:r>
              <a:rPr lang="en-US" b="0" i="1" dirty="0" err="1">
                <a:solidFill>
                  <a:srgbClr val="202122"/>
                </a:solidFill>
                <a:effectLst/>
                <a:latin typeface="Times New Roman" panose="02020603050405020304" pitchFamily="18" charset="0"/>
                <a:cs typeface="Times New Roman" panose="02020603050405020304" pitchFamily="18" charset="0"/>
              </a:rPr>
              <a:t>parietale</a:t>
            </a:r>
            <a:r>
              <a:rPr lang="en-US" b="0" i="0" dirty="0">
                <a:solidFill>
                  <a:srgbClr val="202122"/>
                </a:solidFill>
                <a:effectLst/>
                <a:latin typeface="Times New Roman" panose="02020603050405020304" pitchFamily="18" charset="0"/>
                <a:cs typeface="Times New Roman" panose="02020603050405020304" pitchFamily="18" charset="0"/>
              </a:rPr>
              <a:t>), which indicates the point where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Ossification"/>
              </a:rPr>
              <a:t>ossification</a:t>
            </a:r>
            <a:r>
              <a:rPr lang="en-US" b="0" i="0" dirty="0">
                <a:solidFill>
                  <a:srgbClr val="202122"/>
                </a:solidFill>
                <a:effectLst/>
                <a:latin typeface="Times New Roman" panose="02020603050405020304" pitchFamily="18" charset="0"/>
                <a:cs typeface="Times New Roman" panose="02020603050405020304" pitchFamily="18" charset="0"/>
              </a:rPr>
              <a:t> commenced.</a:t>
            </a:r>
          </a:p>
          <a:p>
            <a:pPr algn="l"/>
            <a:r>
              <a:rPr lang="en-US" b="0" i="0" dirty="0">
                <a:solidFill>
                  <a:srgbClr val="202122"/>
                </a:solidFill>
                <a:effectLst/>
                <a:latin typeface="Times New Roman" panose="02020603050405020304" pitchFamily="18" charset="0"/>
                <a:cs typeface="Times New Roman" panose="02020603050405020304" pitchFamily="18" charset="0"/>
              </a:rPr>
              <a:t>Crossing the middle of the bone in an arched direction are two curved lines, the superior and inferior </a:t>
            </a:r>
            <a:r>
              <a:rPr lang="en-US" b="1" i="0" dirty="0">
                <a:solidFill>
                  <a:srgbClr val="202122"/>
                </a:solidFill>
                <a:effectLst/>
                <a:latin typeface="Times New Roman" panose="02020603050405020304" pitchFamily="18" charset="0"/>
                <a:cs typeface="Times New Roman" panose="02020603050405020304" pitchFamily="18" charset="0"/>
              </a:rPr>
              <a:t>temporal lines</a:t>
            </a:r>
            <a:r>
              <a:rPr lang="en-US" b="0" i="0" dirty="0">
                <a:solidFill>
                  <a:srgbClr val="202122"/>
                </a:solidFill>
                <a:effectLst/>
                <a:latin typeface="Times New Roman" panose="02020603050405020304" pitchFamily="18" charset="0"/>
                <a:cs typeface="Times New Roman" panose="02020603050405020304" pitchFamily="18" charset="0"/>
              </a:rPr>
              <a:t>; the former gives attachment to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Temporal fascia"/>
              </a:rPr>
              <a:t>temporal fascia</a:t>
            </a:r>
            <a:r>
              <a:rPr lang="en-US" b="0" i="0" dirty="0">
                <a:solidFill>
                  <a:srgbClr val="202122"/>
                </a:solidFill>
                <a:effectLst/>
                <a:latin typeface="Times New Roman" panose="02020603050405020304" pitchFamily="18" charset="0"/>
                <a:cs typeface="Times New Roman" panose="02020603050405020304" pitchFamily="18" charset="0"/>
              </a:rPr>
              <a:t>, and the latter indicates the upper limit of the muscular origin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Temporal muscle"/>
              </a:rPr>
              <a:t>temporal muscle</a:t>
            </a:r>
            <a:r>
              <a:rPr lang="en-US" b="0" i="0" dirty="0">
                <a:solidFill>
                  <a:srgbClr val="202122"/>
                </a:solidFill>
                <a:effectLst/>
                <a:latin typeface="Times New Roman" panose="02020603050405020304" pitchFamily="18" charset="0"/>
                <a:cs typeface="Times New Roman" panose="02020603050405020304" pitchFamily="18" charset="0"/>
              </a:rPr>
              <a:t>.</a:t>
            </a:r>
          </a:p>
          <a:p>
            <a:pPr algn="l"/>
            <a:r>
              <a:rPr lang="en-US" b="0" i="0" dirty="0">
                <a:solidFill>
                  <a:srgbClr val="202122"/>
                </a:solidFill>
                <a:effectLst/>
                <a:latin typeface="Times New Roman" panose="02020603050405020304" pitchFamily="18" charset="0"/>
                <a:cs typeface="Times New Roman" panose="02020603050405020304" pitchFamily="18" charset="0"/>
              </a:rPr>
              <a:t>Above these lines the bone is covered by a tough layer of fibrous tissue – the </a:t>
            </a:r>
            <a:r>
              <a:rPr lang="en-US" b="0" i="0" u="none" strike="noStrike" dirty="0" err="1">
                <a:solidFill>
                  <a:srgbClr val="0B0080"/>
                </a:solidFill>
                <a:effectLst/>
                <a:latin typeface="Times New Roman" panose="02020603050405020304" pitchFamily="18" charset="0"/>
                <a:cs typeface="Times New Roman" panose="02020603050405020304" pitchFamily="18" charset="0"/>
                <a:hlinkClick r:id="rId6" tooltip="Epicranial aponeurosis"/>
              </a:rPr>
              <a:t>epicranial</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Epicranial aponeurosis"/>
              </a:rPr>
              <a:t> aponeurosis</a:t>
            </a:r>
            <a:r>
              <a:rPr lang="en-US" b="0" i="0" dirty="0">
                <a:solidFill>
                  <a:srgbClr val="202122"/>
                </a:solidFill>
                <a:effectLst/>
                <a:latin typeface="Times New Roman" panose="02020603050405020304" pitchFamily="18" charset="0"/>
                <a:cs typeface="Times New Roman" panose="02020603050405020304" pitchFamily="18" charset="0"/>
              </a:rPr>
              <a:t>; below them it forms part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Temporal fossa"/>
              </a:rPr>
              <a:t>temporal fossa</a:t>
            </a:r>
            <a:r>
              <a:rPr lang="en-US" b="0" i="0" dirty="0">
                <a:solidFill>
                  <a:srgbClr val="202122"/>
                </a:solidFill>
                <a:effectLst/>
                <a:latin typeface="Times New Roman" panose="02020603050405020304" pitchFamily="18" charset="0"/>
                <a:cs typeface="Times New Roman" panose="02020603050405020304" pitchFamily="18" charset="0"/>
              </a:rPr>
              <a:t>, and affords attachment to the temporal muscle.</a:t>
            </a:r>
          </a:p>
          <a:p>
            <a:pPr algn="l"/>
            <a:r>
              <a:rPr lang="en-US" b="0" i="0" dirty="0">
                <a:solidFill>
                  <a:srgbClr val="202122"/>
                </a:solidFill>
                <a:effectLst/>
                <a:latin typeface="Times New Roman" panose="02020603050405020304" pitchFamily="18" charset="0"/>
                <a:cs typeface="Times New Roman" panose="02020603050405020304" pitchFamily="18" charset="0"/>
              </a:rPr>
              <a:t>At the back part and close to the upper or sagittal border is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Parietal foramen"/>
              </a:rPr>
              <a:t>parietal foramen</a:t>
            </a:r>
            <a:r>
              <a:rPr lang="en-US" b="0" i="0" dirty="0">
                <a:solidFill>
                  <a:srgbClr val="202122"/>
                </a:solidFill>
                <a:effectLst/>
                <a:latin typeface="Times New Roman" panose="02020603050405020304" pitchFamily="18" charset="0"/>
                <a:cs typeface="Times New Roman" panose="02020603050405020304" pitchFamily="18" charset="0"/>
              </a:rPr>
              <a:t> which transmits a vein to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Superior sagittal sinus"/>
              </a:rPr>
              <a:t>superior sagittal sinus</a:t>
            </a:r>
            <a:r>
              <a:rPr lang="en-US" b="0" i="0" dirty="0">
                <a:solidFill>
                  <a:srgbClr val="202122"/>
                </a:solidFill>
                <a:effectLst/>
                <a:latin typeface="Times New Roman" panose="02020603050405020304" pitchFamily="18" charset="0"/>
                <a:cs typeface="Times New Roman" panose="02020603050405020304" pitchFamily="18" charset="0"/>
              </a:rPr>
              <a:t>, and sometimes a small branch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0" tooltip="Occipital artery"/>
              </a:rPr>
              <a:t>occipital artery</a:t>
            </a:r>
            <a:r>
              <a:rPr lang="en-US" b="0" i="0" dirty="0">
                <a:solidFill>
                  <a:srgbClr val="202122"/>
                </a:solidFill>
                <a:effectLst/>
                <a:latin typeface="Times New Roman" panose="02020603050405020304" pitchFamily="18" charset="0"/>
                <a:cs typeface="Times New Roman" panose="02020603050405020304" pitchFamily="18" charset="0"/>
              </a:rPr>
              <a:t>; it is not constantly present, and its size varies considerably.</a:t>
            </a:r>
          </a:p>
          <a:p>
            <a:pPr algn="l">
              <a:buFont typeface="Arial" panose="020B0604020202020204" pitchFamily="34" charset="0"/>
              <a:buChar char="•"/>
            </a:pPr>
            <a:endParaRPr lang="en-US" b="0" i="0" dirty="0">
              <a:solidFill>
                <a:srgbClr val="000000"/>
              </a:solidFill>
              <a:effectLst/>
              <a:latin typeface="Times New Roman" panose="02020603050405020304" pitchFamily="18" charset="0"/>
              <a:cs typeface="Times New Roman" panose="02020603050405020304" pitchFamily="18" charset="0"/>
            </a:endParaRPr>
          </a:p>
          <a:p>
            <a:endParaRPr lang="en-IN" dirty="0">
              <a:latin typeface="Times New Roman" panose="02020603050405020304" pitchFamily="18" charset="0"/>
              <a:cs typeface="Times New Roman" panose="02020603050405020304" pitchFamily="18" charset="0"/>
            </a:endParaRPr>
          </a:p>
        </p:txBody>
      </p:sp>
      <p:pic>
        <p:nvPicPr>
          <p:cNvPr id="1026" name="Picture 2">
            <a:extLst>
              <a:ext uri="{FF2B5EF4-FFF2-40B4-BE49-F238E27FC236}">
                <a16:creationId xmlns:a16="http://schemas.microsoft.com/office/drawing/2014/main" id="{98C803AD-B79B-4A5F-AF8E-99B5AC629AE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73901" y="1893455"/>
            <a:ext cx="5118099" cy="496454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D1214D49-B650-43D6-8F66-E04AA5294DA1}"/>
              </a:ext>
            </a:extLst>
          </p:cNvPr>
          <p:cNvPicPr/>
          <p:nvPr/>
        </p:nvPicPr>
        <p:blipFill>
          <a:blip r:embed="rId12">
            <a:extLst>
              <a:ext uri="{28A0092B-C50C-407E-A947-70E740481C1C}">
                <a14:useLocalDpi xmlns:a14="http://schemas.microsoft.com/office/drawing/2010/main" val="0"/>
              </a:ext>
            </a:extLst>
          </a:blip>
          <a:srcRect/>
          <a:stretch>
            <a:fillRect/>
          </a:stretch>
        </p:blipFill>
        <p:spPr bwMode="auto">
          <a:xfrm>
            <a:off x="9984509" y="1"/>
            <a:ext cx="2041235" cy="1828799"/>
          </a:xfrm>
          <a:prstGeom prst="rect">
            <a:avLst/>
          </a:prstGeom>
          <a:noFill/>
          <a:ln>
            <a:noFill/>
          </a:ln>
        </p:spPr>
      </p:pic>
    </p:spTree>
    <p:extLst>
      <p:ext uri="{BB962C8B-B14F-4D97-AF65-F5344CB8AC3E}">
        <p14:creationId xmlns:p14="http://schemas.microsoft.com/office/powerpoint/2010/main" val="29069825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6A011-4040-4A8E-BEB5-882E9E84FAC3}"/>
              </a:ext>
            </a:extLst>
          </p:cNvPr>
          <p:cNvSpPr>
            <a:spLocks noGrp="1"/>
          </p:cNvSpPr>
          <p:nvPr>
            <p:ph type="title"/>
          </p:nvPr>
        </p:nvSpPr>
        <p:spPr>
          <a:xfrm>
            <a:off x="838200" y="92364"/>
            <a:ext cx="10515600" cy="822036"/>
          </a:xfrm>
        </p:spPr>
        <p:txBody>
          <a:bodyPr/>
          <a:lstStyle/>
          <a:p>
            <a:pPr algn="ctr"/>
            <a:r>
              <a:rPr lang="en-US" b="1" dirty="0">
                <a:solidFill>
                  <a:srgbClr val="002060"/>
                </a:solidFill>
                <a:latin typeface="Times New Roman" panose="02020603050405020304" pitchFamily="18" charset="0"/>
                <a:cs typeface="Times New Roman" panose="02020603050405020304" pitchFamily="18" charset="0"/>
              </a:rPr>
              <a:t>Temporal Bone</a:t>
            </a:r>
            <a:endParaRPr lang="en-IN" dirty="0"/>
          </a:p>
        </p:txBody>
      </p:sp>
      <p:sp>
        <p:nvSpPr>
          <p:cNvPr id="3" name="Content Placeholder 2">
            <a:extLst>
              <a:ext uri="{FF2B5EF4-FFF2-40B4-BE49-F238E27FC236}">
                <a16:creationId xmlns:a16="http://schemas.microsoft.com/office/drawing/2014/main" id="{4C132A6D-B756-4CA8-828F-42B86021EB95}"/>
              </a:ext>
            </a:extLst>
          </p:cNvPr>
          <p:cNvSpPr>
            <a:spLocks noGrp="1"/>
          </p:cNvSpPr>
          <p:nvPr>
            <p:ph idx="1"/>
          </p:nvPr>
        </p:nvSpPr>
        <p:spPr>
          <a:xfrm>
            <a:off x="73892" y="766618"/>
            <a:ext cx="7324436" cy="5410345"/>
          </a:xfrm>
        </p:spPr>
        <p:txBody>
          <a:bodyPr>
            <a:noAutofit/>
          </a:bodyPr>
          <a:lstStyle/>
          <a:p>
            <a:pPr algn="l">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The temporal bones are paired bones that help make up the sides and base of the skull (cranium). </a:t>
            </a:r>
          </a:p>
          <a:p>
            <a:pPr algn="l">
              <a:buFont typeface="Arial" panose="020B0604020202020204" pitchFamily="34" charset="0"/>
              <a:buChar char="•"/>
            </a:pPr>
            <a:r>
              <a:rPr lang="en-US" sz="1600" b="0" i="0" dirty="0">
                <a:effectLst/>
                <a:latin typeface="Times New Roman" panose="02020603050405020304" pitchFamily="18" charset="0"/>
                <a:cs typeface="Times New Roman" panose="02020603050405020304" pitchFamily="18" charset="0"/>
              </a:rPr>
              <a:t>This places them lateral—to the side of—the temporal lobes of the brain’s cerebral cortex, ensuring that the cranium is properly supported and protecting the important structures there.</a:t>
            </a:r>
          </a:p>
          <a:p>
            <a:pPr algn="l" fontAlgn="t">
              <a:buFont typeface="Arial" panose="020B0604020202020204" pitchFamily="34" charset="0"/>
              <a:buChar char="•"/>
            </a:pPr>
            <a:r>
              <a:rPr lang="en-IN" sz="1600" b="0" i="0" dirty="0">
                <a:effectLst/>
                <a:latin typeface="Times New Roman" panose="02020603050405020304" pitchFamily="18" charset="0"/>
                <a:cs typeface="Times New Roman" panose="02020603050405020304" pitchFamily="18" charset="0"/>
              </a:rPr>
              <a:t>The mastoid part of the temporal bone is situated posteroinferior to the squamous part, and presents the following landmarks: 1 mastoid process, containing 2 mastoid cells, 3 mastoid antrum, 4 mastoid notch, 5 groove for occipital artery, 6 mastoid foramen, 7 groove for sigmoid sinus.</a:t>
            </a:r>
          </a:p>
          <a:p>
            <a:pPr algn="just"/>
            <a:r>
              <a:rPr lang="en-US" sz="1600" b="0" i="0" dirty="0">
                <a:solidFill>
                  <a:srgbClr val="32323C"/>
                </a:solidFill>
                <a:effectLst/>
                <a:latin typeface="Times New Roman" panose="02020603050405020304" pitchFamily="18" charset="0"/>
                <a:cs typeface="Times New Roman" panose="02020603050405020304" pitchFamily="18" charset="0"/>
              </a:rPr>
              <a:t>The temporal bone contributes to the lower </a:t>
            </a:r>
            <a:r>
              <a:rPr lang="en-US" sz="1600" b="1" i="0" dirty="0">
                <a:solidFill>
                  <a:srgbClr val="32323C"/>
                </a:solidFill>
                <a:effectLst/>
                <a:latin typeface="Times New Roman" panose="02020603050405020304" pitchFamily="18" charset="0"/>
                <a:cs typeface="Times New Roman" panose="02020603050405020304" pitchFamily="18" charset="0"/>
              </a:rPr>
              <a:t>lateral</a:t>
            </a:r>
            <a:r>
              <a:rPr lang="en-US" sz="1600" b="0" i="0" dirty="0">
                <a:solidFill>
                  <a:srgbClr val="32323C"/>
                </a:solidFill>
                <a:effectLst/>
                <a:latin typeface="Times New Roman" panose="02020603050405020304" pitchFamily="18" charset="0"/>
                <a:cs typeface="Times New Roman" panose="02020603050405020304" pitchFamily="18" charset="0"/>
              </a:rPr>
              <a:t> walls of the skull. </a:t>
            </a:r>
          </a:p>
          <a:p>
            <a:pPr algn="just"/>
            <a:r>
              <a:rPr lang="en-US" sz="1600" b="0" i="0" dirty="0">
                <a:solidFill>
                  <a:srgbClr val="32323C"/>
                </a:solidFill>
                <a:effectLst/>
                <a:latin typeface="Times New Roman" panose="02020603050405020304" pitchFamily="18" charset="0"/>
                <a:cs typeface="Times New Roman" panose="02020603050405020304" pitchFamily="18" charset="0"/>
              </a:rPr>
              <a:t>It contains the </a:t>
            </a:r>
            <a:r>
              <a:rPr lang="en-US" sz="1600" b="0" i="0" u="none" strike="noStrike" dirty="0">
                <a:solidFill>
                  <a:srgbClr val="00A99D"/>
                </a:solidFill>
                <a:effectLst/>
                <a:latin typeface="Times New Roman" panose="02020603050405020304" pitchFamily="18" charset="0"/>
                <a:cs typeface="Times New Roman" panose="02020603050405020304" pitchFamily="18" charset="0"/>
                <a:hlinkClick r:id="rId2"/>
              </a:rPr>
              <a:t>middle</a:t>
            </a:r>
            <a:r>
              <a:rPr lang="en-US" sz="1600" b="0" i="0" dirty="0">
                <a:solidFill>
                  <a:srgbClr val="32323C"/>
                </a:solidFill>
                <a:effectLst/>
                <a:latin typeface="Times New Roman" panose="02020603050405020304" pitchFamily="18" charset="0"/>
                <a:cs typeface="Times New Roman" panose="02020603050405020304" pitchFamily="18" charset="0"/>
              </a:rPr>
              <a:t> and </a:t>
            </a:r>
            <a:r>
              <a:rPr lang="en-US" sz="1600" b="0" i="0" u="none" strike="noStrike" dirty="0">
                <a:solidFill>
                  <a:srgbClr val="00A99D"/>
                </a:solidFill>
                <a:effectLst/>
                <a:latin typeface="Times New Roman" panose="02020603050405020304" pitchFamily="18" charset="0"/>
                <a:cs typeface="Times New Roman" panose="02020603050405020304" pitchFamily="18" charset="0"/>
                <a:hlinkClick r:id="rId3"/>
              </a:rPr>
              <a:t>inner</a:t>
            </a:r>
            <a:r>
              <a:rPr lang="en-US" sz="1600" b="0" i="0" dirty="0">
                <a:solidFill>
                  <a:srgbClr val="32323C"/>
                </a:solidFill>
                <a:effectLst/>
                <a:latin typeface="Times New Roman" panose="02020603050405020304" pitchFamily="18" charset="0"/>
                <a:cs typeface="Times New Roman" panose="02020603050405020304" pitchFamily="18" charset="0"/>
              </a:rPr>
              <a:t> portions of the ear, and is crossed by the majority of the</a:t>
            </a:r>
            <a:r>
              <a:rPr lang="en-US" sz="1600" b="1" i="0" dirty="0">
                <a:solidFill>
                  <a:srgbClr val="32323C"/>
                </a:solidFill>
                <a:effectLst/>
                <a:latin typeface="Times New Roman" panose="02020603050405020304" pitchFamily="18" charset="0"/>
                <a:cs typeface="Times New Roman" panose="02020603050405020304" pitchFamily="18" charset="0"/>
              </a:rPr>
              <a:t> cranial nerves. </a:t>
            </a:r>
          </a:p>
          <a:p>
            <a:pPr algn="just"/>
            <a:r>
              <a:rPr lang="en-US" sz="1600" b="0" i="0" dirty="0">
                <a:solidFill>
                  <a:srgbClr val="32323C"/>
                </a:solidFill>
                <a:effectLst/>
                <a:latin typeface="Times New Roman" panose="02020603050405020304" pitchFamily="18" charset="0"/>
                <a:cs typeface="Times New Roman" panose="02020603050405020304" pitchFamily="18" charset="0"/>
              </a:rPr>
              <a:t>The lower portion of the bone articulates with the </a:t>
            </a:r>
            <a:r>
              <a:rPr lang="en-US" sz="1600" b="1" i="0" u="none" strike="noStrike" dirty="0">
                <a:solidFill>
                  <a:srgbClr val="00A99D"/>
                </a:solidFill>
                <a:effectLst/>
                <a:latin typeface="Times New Roman" panose="02020603050405020304" pitchFamily="18" charset="0"/>
                <a:cs typeface="Times New Roman" panose="02020603050405020304" pitchFamily="18" charset="0"/>
                <a:hlinkClick r:id="rId4"/>
              </a:rPr>
              <a:t>mandible</a:t>
            </a:r>
            <a:r>
              <a:rPr lang="en-US" sz="1600" b="0" i="0" dirty="0">
                <a:solidFill>
                  <a:srgbClr val="32323C"/>
                </a:solidFill>
                <a:effectLst/>
                <a:latin typeface="Times New Roman" panose="02020603050405020304" pitchFamily="18" charset="0"/>
                <a:cs typeface="Times New Roman" panose="02020603050405020304" pitchFamily="18" charset="0"/>
              </a:rPr>
              <a:t>, forming the </a:t>
            </a:r>
            <a:r>
              <a:rPr lang="en-US" sz="1600" b="0" i="0" u="none" strike="noStrike" dirty="0">
                <a:solidFill>
                  <a:srgbClr val="00A99D"/>
                </a:solidFill>
                <a:effectLst/>
                <a:latin typeface="Times New Roman" panose="02020603050405020304" pitchFamily="18" charset="0"/>
                <a:cs typeface="Times New Roman" panose="02020603050405020304" pitchFamily="18" charset="0"/>
                <a:hlinkClick r:id="rId5" tooltip="Anatomy of the Temporomandibular Joint"/>
              </a:rPr>
              <a:t>temporomandibular joint</a:t>
            </a:r>
            <a:r>
              <a:rPr lang="en-US" sz="1600" b="0" i="0" dirty="0">
                <a:solidFill>
                  <a:srgbClr val="32323C"/>
                </a:solidFill>
                <a:effectLst/>
                <a:latin typeface="Times New Roman" panose="02020603050405020304" pitchFamily="18" charset="0"/>
                <a:cs typeface="Times New Roman" panose="02020603050405020304" pitchFamily="18" charset="0"/>
              </a:rPr>
              <a:t> of the jaw.</a:t>
            </a:r>
          </a:p>
          <a:p>
            <a:pPr algn="just"/>
            <a:r>
              <a:rPr lang="en-US" sz="1600" b="0" i="0" dirty="0">
                <a:solidFill>
                  <a:srgbClr val="32323C"/>
                </a:solidFill>
                <a:effectLst/>
                <a:latin typeface="Times New Roman" panose="02020603050405020304" pitchFamily="18" charset="0"/>
                <a:cs typeface="Times New Roman" panose="02020603050405020304" pitchFamily="18" charset="0"/>
              </a:rPr>
              <a:t>In this article, we shall look at the different parts of the temporal bone, their articulations, and any clinical correlations.</a:t>
            </a:r>
          </a:p>
          <a:p>
            <a:pPr algn="just"/>
            <a:r>
              <a:rPr lang="en-US" sz="1600" b="0" i="0" dirty="0">
                <a:solidFill>
                  <a:srgbClr val="202122"/>
                </a:solidFill>
                <a:effectLst/>
                <a:latin typeface="Times New Roman" panose="02020603050405020304" pitchFamily="18" charset="0"/>
                <a:cs typeface="Times New Roman" panose="02020603050405020304" pitchFamily="18" charset="0"/>
              </a:rPr>
              <a:t>The temporal bone consists of four parts the </a:t>
            </a:r>
            <a:r>
              <a:rPr lang="en-US" sz="1600" b="0" i="0" u="none" strike="noStrike" dirty="0">
                <a:solidFill>
                  <a:srgbClr val="0B0080"/>
                </a:solidFill>
                <a:effectLst/>
                <a:latin typeface="Times New Roman" panose="02020603050405020304" pitchFamily="18" charset="0"/>
                <a:cs typeface="Times New Roman" panose="02020603050405020304" pitchFamily="18" charset="0"/>
                <a:hlinkClick r:id="rId6" tooltip="Squamous part of temporal bone"/>
              </a:rPr>
              <a:t>squamous</a:t>
            </a:r>
            <a:r>
              <a:rPr lang="en-US" sz="1600" b="0" i="0" dirty="0">
                <a:solidFill>
                  <a:srgbClr val="202122"/>
                </a:solidFill>
                <a:effectLst/>
                <a:latin typeface="Times New Roman" panose="02020603050405020304" pitchFamily="18" charset="0"/>
                <a:cs typeface="Times New Roman" panose="02020603050405020304" pitchFamily="18" charset="0"/>
              </a:rPr>
              <a:t>, </a:t>
            </a:r>
            <a:r>
              <a:rPr lang="en-US" sz="1600" b="0" i="0" u="none" strike="noStrike" dirty="0">
                <a:solidFill>
                  <a:srgbClr val="0B0080"/>
                </a:solidFill>
                <a:effectLst/>
                <a:latin typeface="Times New Roman" panose="02020603050405020304" pitchFamily="18" charset="0"/>
                <a:cs typeface="Times New Roman" panose="02020603050405020304" pitchFamily="18" charset="0"/>
                <a:hlinkClick r:id="rId7" tooltip="Mastoid part of the temporal bone"/>
              </a:rPr>
              <a:t>mastoid</a:t>
            </a:r>
            <a:r>
              <a:rPr lang="en-US" sz="1600" b="0" i="0" dirty="0">
                <a:solidFill>
                  <a:srgbClr val="202122"/>
                </a:solidFill>
                <a:effectLst/>
                <a:latin typeface="Times New Roman" panose="02020603050405020304" pitchFamily="18" charset="0"/>
                <a:cs typeface="Times New Roman" panose="02020603050405020304" pitchFamily="18" charset="0"/>
              </a:rPr>
              <a:t>, </a:t>
            </a:r>
            <a:r>
              <a:rPr lang="en-US" sz="1600" b="0" i="0" u="none" strike="noStrike" dirty="0">
                <a:solidFill>
                  <a:srgbClr val="0B0080"/>
                </a:solidFill>
                <a:effectLst/>
                <a:latin typeface="Times New Roman" panose="02020603050405020304" pitchFamily="18" charset="0"/>
                <a:cs typeface="Times New Roman" panose="02020603050405020304" pitchFamily="18" charset="0"/>
                <a:hlinkClick r:id="rId8" tooltip="Petrous part of the temporal bone"/>
              </a:rPr>
              <a:t>petrous</a:t>
            </a:r>
            <a:r>
              <a:rPr lang="en-US" sz="1600" b="0" i="0" dirty="0">
                <a:solidFill>
                  <a:srgbClr val="202122"/>
                </a:solidFill>
                <a:effectLst/>
                <a:latin typeface="Times New Roman" panose="02020603050405020304" pitchFamily="18" charset="0"/>
                <a:cs typeface="Times New Roman" panose="02020603050405020304" pitchFamily="18" charset="0"/>
              </a:rPr>
              <a:t> and </a:t>
            </a:r>
            <a:r>
              <a:rPr lang="en-US" sz="1600" b="0" i="0" u="none" strike="noStrike" dirty="0">
                <a:solidFill>
                  <a:srgbClr val="0B0080"/>
                </a:solidFill>
                <a:effectLst/>
                <a:latin typeface="Times New Roman" panose="02020603050405020304" pitchFamily="18" charset="0"/>
                <a:cs typeface="Times New Roman" panose="02020603050405020304" pitchFamily="18" charset="0"/>
                <a:hlinkClick r:id="rId9" tooltip="Tympanic part of the temporal bone"/>
              </a:rPr>
              <a:t>tympanic</a:t>
            </a:r>
            <a:r>
              <a:rPr lang="en-US" sz="1600" b="0" i="0" dirty="0">
                <a:solidFill>
                  <a:srgbClr val="202122"/>
                </a:solidFill>
                <a:effectLst/>
                <a:latin typeface="Times New Roman" panose="02020603050405020304" pitchFamily="18" charset="0"/>
                <a:cs typeface="Times New Roman" panose="02020603050405020304" pitchFamily="18" charset="0"/>
              </a:rPr>
              <a:t> parts. </a:t>
            </a:r>
          </a:p>
        </p:txBody>
      </p:sp>
      <p:pic>
        <p:nvPicPr>
          <p:cNvPr id="4" name="Picture 3">
            <a:extLst>
              <a:ext uri="{FF2B5EF4-FFF2-40B4-BE49-F238E27FC236}">
                <a16:creationId xmlns:a16="http://schemas.microsoft.com/office/drawing/2014/main" id="{5D8772B7-3B0C-48F6-B9E0-98844077FF83}"/>
              </a:ext>
            </a:extLst>
          </p:cNvPr>
          <p:cNvPicPr/>
          <p:nvPr/>
        </p:nvPicPr>
        <p:blipFill>
          <a:blip r:embed="rId10">
            <a:extLst>
              <a:ext uri="{28A0092B-C50C-407E-A947-70E740481C1C}">
                <a14:useLocalDpi xmlns:a14="http://schemas.microsoft.com/office/drawing/2010/main" val="0"/>
              </a:ext>
            </a:extLst>
          </a:blip>
          <a:srcRect/>
          <a:stretch>
            <a:fillRect/>
          </a:stretch>
        </p:blipFill>
        <p:spPr bwMode="auto">
          <a:xfrm>
            <a:off x="7398328" y="2412827"/>
            <a:ext cx="4719780" cy="4156710"/>
          </a:xfrm>
          <a:prstGeom prst="rect">
            <a:avLst/>
          </a:prstGeom>
          <a:noFill/>
          <a:ln>
            <a:noFill/>
          </a:ln>
        </p:spPr>
      </p:pic>
      <p:pic>
        <p:nvPicPr>
          <p:cNvPr id="5" name="Picture 4">
            <a:extLst>
              <a:ext uri="{FF2B5EF4-FFF2-40B4-BE49-F238E27FC236}">
                <a16:creationId xmlns:a16="http://schemas.microsoft.com/office/drawing/2014/main" id="{60374DC0-4B4C-48D8-9A9B-A7D4EE2DB20A}"/>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9550399" y="92364"/>
            <a:ext cx="2366991" cy="2161309"/>
          </a:xfrm>
          <a:prstGeom prst="rect">
            <a:avLst/>
          </a:prstGeom>
          <a:noFill/>
          <a:ln>
            <a:noFill/>
          </a:ln>
        </p:spPr>
      </p:pic>
    </p:spTree>
    <p:extLst>
      <p:ext uri="{BB962C8B-B14F-4D97-AF65-F5344CB8AC3E}">
        <p14:creationId xmlns:p14="http://schemas.microsoft.com/office/powerpoint/2010/main" val="29206608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C84D1-DC82-4C70-9C41-C11A3BF69C28}"/>
              </a:ext>
            </a:extLst>
          </p:cNvPr>
          <p:cNvSpPr>
            <a:spLocks noGrp="1"/>
          </p:cNvSpPr>
          <p:nvPr>
            <p:ph type="title"/>
          </p:nvPr>
        </p:nvSpPr>
        <p:spPr/>
        <p:txBody>
          <a:bodyPr/>
          <a:lstStyle/>
          <a:p>
            <a:pPr algn="ctr"/>
            <a:r>
              <a:rPr lang="en-US" b="1" dirty="0">
                <a:solidFill>
                  <a:srgbClr val="002060"/>
                </a:solidFill>
                <a:latin typeface="Times New Roman" panose="02020603050405020304" pitchFamily="18" charset="0"/>
                <a:cs typeface="Times New Roman" panose="02020603050405020304" pitchFamily="18" charset="0"/>
              </a:rPr>
              <a:t>Temporal Bone</a:t>
            </a:r>
            <a:endParaRPr lang="en-IN" dirty="0"/>
          </a:p>
        </p:txBody>
      </p:sp>
      <p:sp>
        <p:nvSpPr>
          <p:cNvPr id="3" name="Content Placeholder 2">
            <a:extLst>
              <a:ext uri="{FF2B5EF4-FFF2-40B4-BE49-F238E27FC236}">
                <a16:creationId xmlns:a16="http://schemas.microsoft.com/office/drawing/2014/main" id="{26178137-15FD-4231-B55B-BF124565AC54}"/>
              </a:ext>
            </a:extLst>
          </p:cNvPr>
          <p:cNvSpPr>
            <a:spLocks noGrp="1"/>
          </p:cNvSpPr>
          <p:nvPr>
            <p:ph idx="1"/>
          </p:nvPr>
        </p:nvSpPr>
        <p:spPr/>
        <p:txBody>
          <a:bodyPr/>
          <a:lstStyle/>
          <a:p>
            <a:pPr algn="just"/>
            <a:r>
              <a:rPr lang="en-US" sz="2800" b="0" i="0" dirty="0">
                <a:solidFill>
                  <a:srgbClr val="202122"/>
                </a:solidFill>
                <a:effectLst/>
                <a:latin typeface="Times New Roman" panose="02020603050405020304" pitchFamily="18" charset="0"/>
                <a:cs typeface="Times New Roman" panose="02020603050405020304" pitchFamily="18" charset="0"/>
              </a:rPr>
              <a:t>The squamous part is the largest and most superiorly positioned relative to the rest of the bone. </a:t>
            </a:r>
          </a:p>
          <a:p>
            <a:pPr algn="just"/>
            <a:r>
              <a:rPr lang="en-US" sz="2800" b="0" i="0" dirty="0">
                <a:solidFill>
                  <a:srgbClr val="202122"/>
                </a:solidFill>
                <a:effectLst/>
                <a:latin typeface="Times New Roman" panose="02020603050405020304" pitchFamily="18" charset="0"/>
                <a:cs typeface="Times New Roman" panose="02020603050405020304" pitchFamily="18" charset="0"/>
              </a:rPr>
              <a:t>The </a:t>
            </a:r>
            <a:r>
              <a:rPr lang="en-US" sz="2800" b="0" i="0" u="none" strike="noStrike" dirty="0">
                <a:solidFill>
                  <a:srgbClr val="0B0080"/>
                </a:solidFill>
                <a:effectLst/>
                <a:latin typeface="Times New Roman" panose="02020603050405020304" pitchFamily="18" charset="0"/>
                <a:cs typeface="Times New Roman" panose="02020603050405020304" pitchFamily="18" charset="0"/>
                <a:hlinkClick r:id="rId2" tooltip="Zygomatic process of temporal bone"/>
              </a:rPr>
              <a:t>zygomatic process</a:t>
            </a:r>
            <a:r>
              <a:rPr lang="en-US" sz="2800" b="0" i="0" dirty="0">
                <a:solidFill>
                  <a:srgbClr val="202122"/>
                </a:solidFill>
                <a:effectLst/>
                <a:latin typeface="Times New Roman" panose="02020603050405020304" pitchFamily="18" charset="0"/>
                <a:cs typeface="Times New Roman" panose="02020603050405020304" pitchFamily="18" charset="0"/>
              </a:rPr>
              <a:t> is a long, arched process projecting from the lower region of the squamous part and it articulates with the </a:t>
            </a:r>
            <a:r>
              <a:rPr lang="en-US" sz="2800" b="0" i="0" u="none" strike="noStrike" dirty="0">
                <a:solidFill>
                  <a:srgbClr val="0B0080"/>
                </a:solidFill>
                <a:effectLst/>
                <a:latin typeface="Times New Roman" panose="02020603050405020304" pitchFamily="18" charset="0"/>
                <a:cs typeface="Times New Roman" panose="02020603050405020304" pitchFamily="18" charset="0"/>
                <a:hlinkClick r:id="rId3" tooltip="Zygomatic bone"/>
              </a:rPr>
              <a:t>zygomatic bone</a:t>
            </a:r>
            <a:r>
              <a:rPr lang="en-US" sz="2800" b="0" i="0" dirty="0">
                <a:solidFill>
                  <a:srgbClr val="202122"/>
                </a:solidFill>
                <a:effectLst/>
                <a:latin typeface="Times New Roman" panose="02020603050405020304" pitchFamily="18" charset="0"/>
                <a:cs typeface="Times New Roman" panose="02020603050405020304" pitchFamily="18" charset="0"/>
              </a:rPr>
              <a:t>. </a:t>
            </a:r>
          </a:p>
          <a:p>
            <a:pPr algn="just"/>
            <a:r>
              <a:rPr lang="en-US" sz="2800" b="0" i="0" dirty="0">
                <a:solidFill>
                  <a:srgbClr val="202122"/>
                </a:solidFill>
                <a:effectLst/>
                <a:latin typeface="Times New Roman" panose="02020603050405020304" pitchFamily="18" charset="0"/>
                <a:cs typeface="Times New Roman" panose="02020603050405020304" pitchFamily="18" charset="0"/>
              </a:rPr>
              <a:t>Fused with the squamous and mastoid parts and between the </a:t>
            </a:r>
            <a:r>
              <a:rPr lang="en-US" sz="2800" b="0" i="0" u="none" strike="noStrike" dirty="0">
                <a:solidFill>
                  <a:srgbClr val="0B0080"/>
                </a:solidFill>
                <a:effectLst/>
                <a:latin typeface="Times New Roman" panose="02020603050405020304" pitchFamily="18" charset="0"/>
                <a:cs typeface="Times New Roman" panose="02020603050405020304" pitchFamily="18" charset="0"/>
                <a:hlinkClick r:id="rId4" tooltip="Sphenoid bone"/>
              </a:rPr>
              <a:t>sphenoid</a:t>
            </a:r>
            <a:r>
              <a:rPr lang="en-US" sz="2800" b="0" i="0" dirty="0">
                <a:solidFill>
                  <a:srgbClr val="202122"/>
                </a:solidFill>
                <a:effectLst/>
                <a:latin typeface="Times New Roman" panose="02020603050405020304" pitchFamily="18" charset="0"/>
                <a:cs typeface="Times New Roman" panose="02020603050405020304" pitchFamily="18" charset="0"/>
              </a:rPr>
              <a:t> and </a:t>
            </a:r>
            <a:r>
              <a:rPr lang="en-US" sz="2800" b="0" i="0" u="none" strike="noStrike" dirty="0">
                <a:solidFill>
                  <a:srgbClr val="0B0080"/>
                </a:solidFill>
                <a:effectLst/>
                <a:latin typeface="Times New Roman" panose="02020603050405020304" pitchFamily="18" charset="0"/>
                <a:cs typeface="Times New Roman" panose="02020603050405020304" pitchFamily="18" charset="0"/>
                <a:hlinkClick r:id="rId5" tooltip="Occipital bone"/>
              </a:rPr>
              <a:t>occipital bones</a:t>
            </a:r>
            <a:r>
              <a:rPr lang="en-US" sz="2800" b="0" i="0" dirty="0">
                <a:solidFill>
                  <a:srgbClr val="202122"/>
                </a:solidFill>
                <a:effectLst/>
                <a:latin typeface="Times New Roman" panose="02020603050405020304" pitchFamily="18" charset="0"/>
                <a:cs typeface="Times New Roman" panose="02020603050405020304" pitchFamily="18" charset="0"/>
              </a:rPr>
              <a:t> lies the </a:t>
            </a:r>
            <a:r>
              <a:rPr lang="en-US" sz="2800" b="0" i="0" u="none" strike="noStrike" dirty="0">
                <a:solidFill>
                  <a:srgbClr val="0B0080"/>
                </a:solidFill>
                <a:effectLst/>
                <a:latin typeface="Times New Roman" panose="02020603050405020304" pitchFamily="18" charset="0"/>
                <a:cs typeface="Times New Roman" panose="02020603050405020304" pitchFamily="18" charset="0"/>
                <a:hlinkClick r:id="rId6" tooltip="Petrous portion of the temporal bone"/>
              </a:rPr>
              <a:t>petrous part</a:t>
            </a:r>
            <a:r>
              <a:rPr lang="en-US" sz="2800" b="0" i="0" dirty="0">
                <a:solidFill>
                  <a:srgbClr val="202122"/>
                </a:solidFill>
                <a:effectLst/>
                <a:latin typeface="Times New Roman" panose="02020603050405020304" pitchFamily="18" charset="0"/>
                <a:cs typeface="Times New Roman" panose="02020603050405020304" pitchFamily="18" charset="0"/>
              </a:rPr>
              <a:t>, which is shaped like a pyramid. </a:t>
            </a:r>
          </a:p>
          <a:p>
            <a:pPr algn="just"/>
            <a:r>
              <a:rPr lang="en-US" sz="2800" b="0" i="0" dirty="0">
                <a:solidFill>
                  <a:srgbClr val="202122"/>
                </a:solidFill>
                <a:effectLst/>
                <a:latin typeface="Times New Roman" panose="02020603050405020304" pitchFamily="18" charset="0"/>
                <a:cs typeface="Times New Roman" panose="02020603050405020304" pitchFamily="18" charset="0"/>
              </a:rPr>
              <a:t>The tympanic part is relatively small and lies inferior to the squamous part, anterior to the mastoid part, and superior to the </a:t>
            </a:r>
            <a:r>
              <a:rPr lang="en-US" sz="2800" b="0" i="0" u="none" strike="noStrike" dirty="0">
                <a:solidFill>
                  <a:srgbClr val="0B0080"/>
                </a:solidFill>
                <a:effectLst/>
                <a:latin typeface="Times New Roman" panose="02020603050405020304" pitchFamily="18" charset="0"/>
                <a:cs typeface="Times New Roman" panose="02020603050405020304" pitchFamily="18" charset="0"/>
                <a:hlinkClick r:id="rId7" tooltip="Temporal styloid process"/>
              </a:rPr>
              <a:t>styloid process</a:t>
            </a:r>
            <a:r>
              <a:rPr lang="en-US" sz="2800" b="0" i="0" dirty="0">
                <a:solidFill>
                  <a:srgbClr val="202122"/>
                </a:solidFill>
                <a:effectLst/>
                <a:latin typeface="Times New Roman" panose="02020603050405020304" pitchFamily="18" charset="0"/>
                <a:cs typeface="Times New Roman" panose="02020603050405020304" pitchFamily="18" charset="0"/>
              </a:rPr>
              <a:t>.</a:t>
            </a:r>
            <a:endParaRPr lang="en-IN" sz="2800" dirty="0">
              <a:latin typeface="Times New Roman" panose="02020603050405020304" pitchFamily="18" charset="0"/>
              <a:cs typeface="Times New Roman" panose="02020603050405020304" pitchFamily="18" charset="0"/>
            </a:endParaRPr>
          </a:p>
          <a:p>
            <a:endParaRPr lang="en-IN" dirty="0"/>
          </a:p>
        </p:txBody>
      </p:sp>
    </p:spTree>
    <p:extLst>
      <p:ext uri="{BB962C8B-B14F-4D97-AF65-F5344CB8AC3E}">
        <p14:creationId xmlns:p14="http://schemas.microsoft.com/office/powerpoint/2010/main" val="3208114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983BE-4AE4-4502-88B8-D310DEED3661}"/>
              </a:ext>
            </a:extLst>
          </p:cNvPr>
          <p:cNvSpPr>
            <a:spLocks noGrp="1"/>
          </p:cNvSpPr>
          <p:nvPr>
            <p:ph type="title"/>
          </p:nvPr>
        </p:nvSpPr>
        <p:spPr>
          <a:xfrm>
            <a:off x="838200" y="365126"/>
            <a:ext cx="10515600" cy="780184"/>
          </a:xfrm>
        </p:spPr>
        <p:txBody>
          <a:bodyPr/>
          <a:lstStyle/>
          <a:p>
            <a:pPr algn="ctr"/>
            <a:r>
              <a:rPr lang="en-US" b="1" dirty="0">
                <a:solidFill>
                  <a:srgbClr val="002060"/>
                </a:solidFill>
                <a:latin typeface="Times New Roman" panose="02020603050405020304" pitchFamily="18" charset="0"/>
                <a:cs typeface="Times New Roman" panose="02020603050405020304" pitchFamily="18" charset="0"/>
              </a:rPr>
              <a:t>Ethmoid Bone</a:t>
            </a:r>
            <a:endParaRPr lang="en-IN" b="1" dirty="0">
              <a:solidFill>
                <a:srgbClr val="002060"/>
              </a:solidFill>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958DE163-5AA8-4D27-831F-8347EF6D2E57}"/>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65381" y="1237674"/>
            <a:ext cx="9264073" cy="5620326"/>
          </a:xfrm>
          <a:prstGeom prst="rect">
            <a:avLst/>
          </a:prstGeom>
          <a:noFill/>
          <a:ln>
            <a:noFill/>
          </a:ln>
        </p:spPr>
      </p:pic>
    </p:spTree>
    <p:extLst>
      <p:ext uri="{BB962C8B-B14F-4D97-AF65-F5344CB8AC3E}">
        <p14:creationId xmlns:p14="http://schemas.microsoft.com/office/powerpoint/2010/main" val="30734159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1A11B-4B49-49D3-864B-637C276EBD47}"/>
              </a:ext>
            </a:extLst>
          </p:cNvPr>
          <p:cNvSpPr>
            <a:spLocks noGrp="1"/>
          </p:cNvSpPr>
          <p:nvPr>
            <p:ph type="title"/>
          </p:nvPr>
        </p:nvSpPr>
        <p:spPr/>
        <p:txBody>
          <a:bodyPr/>
          <a:lstStyle/>
          <a:p>
            <a:pPr algn="ctr"/>
            <a:r>
              <a:rPr lang="en-US" b="1" dirty="0">
                <a:solidFill>
                  <a:srgbClr val="002060"/>
                </a:solidFill>
                <a:latin typeface="Times New Roman" panose="02020603050405020304" pitchFamily="18" charset="0"/>
                <a:cs typeface="Times New Roman" panose="02020603050405020304" pitchFamily="18" charset="0"/>
              </a:rPr>
              <a:t>Ethmoid Bone</a:t>
            </a:r>
            <a:endParaRPr lang="en-IN" dirty="0"/>
          </a:p>
        </p:txBody>
      </p:sp>
      <p:sp>
        <p:nvSpPr>
          <p:cNvPr id="3" name="Content Placeholder 2">
            <a:extLst>
              <a:ext uri="{FF2B5EF4-FFF2-40B4-BE49-F238E27FC236}">
                <a16:creationId xmlns:a16="http://schemas.microsoft.com/office/drawing/2014/main" id="{46364E79-6F54-4EE5-9C0A-481960FD2FE1}"/>
              </a:ext>
            </a:extLst>
          </p:cNvPr>
          <p:cNvSpPr>
            <a:spLocks noGrp="1"/>
          </p:cNvSpPr>
          <p:nvPr>
            <p:ph idx="1"/>
          </p:nvPr>
        </p:nvSpPr>
        <p:spPr/>
        <p:txBody>
          <a:bodyPr>
            <a:normAutofit fontScale="85000" lnSpcReduction="20000"/>
          </a:bodyPr>
          <a:lstStyle/>
          <a:p>
            <a:r>
              <a:rPr lang="en-US" b="0" i="0" dirty="0">
                <a:solidFill>
                  <a:srgbClr val="202122"/>
                </a:solidFill>
                <a:effectLst/>
                <a:latin typeface="Times New Roman" panose="02020603050405020304" pitchFamily="18" charset="0"/>
                <a:cs typeface="Times New Roman" panose="02020603050405020304" pitchFamily="18" charset="0"/>
              </a:rPr>
              <a:t>The ethmoid bone is an anterior cranial bone located between the eyes. </a:t>
            </a:r>
          </a:p>
          <a:p>
            <a:r>
              <a:rPr lang="en-US" b="0" i="0" dirty="0">
                <a:solidFill>
                  <a:srgbClr val="202122"/>
                </a:solidFill>
                <a:effectLst/>
                <a:latin typeface="Times New Roman" panose="02020603050405020304" pitchFamily="18" charset="0"/>
                <a:cs typeface="Times New Roman" panose="02020603050405020304" pitchFamily="18" charset="0"/>
              </a:rPr>
              <a:t>It contributes to the medial wall of the orbit, the nasal cavity, and the nasal septum.</a:t>
            </a:r>
            <a:r>
              <a:rPr lang="en-US" b="0" i="0" baseline="30000" dirty="0">
                <a:solidFill>
                  <a:srgbClr val="0B0080"/>
                </a:solidFill>
                <a:effectLst/>
                <a:latin typeface="Times New Roman" panose="02020603050405020304" pitchFamily="18" charset="0"/>
                <a:cs typeface="Times New Roman" panose="02020603050405020304" pitchFamily="18" charset="0"/>
              </a:rPr>
              <a:t> </a:t>
            </a:r>
          </a:p>
          <a:p>
            <a:r>
              <a:rPr lang="en-US" b="0" i="0" dirty="0">
                <a:solidFill>
                  <a:srgbClr val="202122"/>
                </a:solidFill>
                <a:effectLst/>
                <a:latin typeface="Times New Roman" panose="02020603050405020304" pitchFamily="18" charset="0"/>
                <a:cs typeface="Times New Roman" panose="02020603050405020304" pitchFamily="18" charset="0"/>
              </a:rPr>
              <a:t>The ethmoid has three parts: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Cribriform plate"/>
              </a:rPr>
              <a:t>cribriform plate</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Ethmoidal labyrinth"/>
              </a:rPr>
              <a:t>ethmoidal labyrinth</a:t>
            </a:r>
            <a:r>
              <a:rPr lang="en-US" b="0" i="0" dirty="0">
                <a:solidFill>
                  <a:srgbClr val="202122"/>
                </a:solidFill>
                <a:effectLst/>
                <a:latin typeface="Times New Roman" panose="02020603050405020304" pitchFamily="18" charset="0"/>
                <a:cs typeface="Times New Roman" panose="02020603050405020304" pitchFamily="18" charset="0"/>
              </a:rPr>
              <a:t>, and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Perpendicular plate of ethmoid bone"/>
              </a:rPr>
              <a:t>perpendicular plate</a:t>
            </a:r>
            <a:r>
              <a:rPr lang="en-US" b="0" i="0" dirty="0">
                <a:solidFill>
                  <a:srgbClr val="202122"/>
                </a:solidFill>
                <a:effectLst/>
                <a:latin typeface="Times New Roman" panose="02020603050405020304" pitchFamily="18" charset="0"/>
                <a:cs typeface="Times New Roman" panose="02020603050405020304" pitchFamily="18" charset="0"/>
              </a:rPr>
              <a:t>. </a:t>
            </a:r>
          </a:p>
          <a:p>
            <a:r>
              <a:rPr lang="en-US" b="0" i="0" dirty="0">
                <a:solidFill>
                  <a:srgbClr val="202122"/>
                </a:solidFill>
                <a:effectLst/>
                <a:latin typeface="Times New Roman" panose="02020603050405020304" pitchFamily="18" charset="0"/>
                <a:cs typeface="Times New Roman" panose="02020603050405020304" pitchFamily="18" charset="0"/>
              </a:rPr>
              <a:t>The cribriform plate forms the roof of the nasal cavity and also contributes to formation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Anterior cranial fossa"/>
              </a:rPr>
              <a:t>anterior cranial fossa</a:t>
            </a:r>
            <a:r>
              <a:rPr lang="en-US" u="none" strike="noStrike" dirty="0">
                <a:solidFill>
                  <a:srgbClr val="202122"/>
                </a:solidFill>
                <a:latin typeface="Times New Roman" panose="02020603050405020304" pitchFamily="18" charset="0"/>
                <a:cs typeface="Times New Roman" panose="02020603050405020304" pitchFamily="18" charset="0"/>
              </a:rPr>
              <a:t>.</a:t>
            </a:r>
          </a:p>
          <a:p>
            <a:r>
              <a:rPr lang="en-US" b="0" i="0" dirty="0">
                <a:solidFill>
                  <a:srgbClr val="202122"/>
                </a:solidFill>
                <a:effectLst/>
                <a:latin typeface="Times New Roman" panose="02020603050405020304" pitchFamily="18" charset="0"/>
                <a:cs typeface="Times New Roman" panose="02020603050405020304" pitchFamily="18" charset="0"/>
              </a:rPr>
              <a:t>The ethmoidal labyrinth consists of a large mass on either side of the perpendicular plate, and the perpendicular plate forms the superior two-thirds of the nasal septum.</a:t>
            </a:r>
            <a:r>
              <a:rPr lang="en-US" b="0" i="0" baseline="30000" dirty="0">
                <a:solidFill>
                  <a:srgbClr val="0B0080"/>
                </a:solidFill>
                <a:effectLst/>
                <a:latin typeface="Times New Roman" panose="02020603050405020304" pitchFamily="18" charset="0"/>
                <a:cs typeface="Times New Roman" panose="02020603050405020304" pitchFamily="18" charset="0"/>
              </a:rPr>
              <a:t> </a:t>
            </a:r>
          </a:p>
          <a:p>
            <a:r>
              <a:rPr lang="en-US" b="0" i="0" dirty="0">
                <a:solidFill>
                  <a:srgbClr val="202122"/>
                </a:solidFill>
                <a:effectLst/>
                <a:latin typeface="Times New Roman" panose="02020603050405020304" pitchFamily="18" charset="0"/>
                <a:cs typeface="Times New Roman" panose="02020603050405020304" pitchFamily="18" charset="0"/>
              </a:rPr>
              <a:t>Between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Orbital lamina of ethmoid bone"/>
              </a:rPr>
              <a:t>orbital plate</a:t>
            </a:r>
            <a:r>
              <a:rPr lang="en-US" b="0" i="0" dirty="0">
                <a:solidFill>
                  <a:srgbClr val="202122"/>
                </a:solidFill>
                <a:effectLst/>
                <a:latin typeface="Times New Roman" panose="02020603050405020304" pitchFamily="18" charset="0"/>
                <a:cs typeface="Times New Roman" panose="02020603050405020304" pitchFamily="18" charset="0"/>
              </a:rPr>
              <a:t> and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Nasal concha"/>
              </a:rPr>
              <a:t>nasal conchae</a:t>
            </a:r>
            <a:r>
              <a:rPr lang="en-US" b="0" i="0" dirty="0">
                <a:solidFill>
                  <a:srgbClr val="202122"/>
                </a:solidFill>
                <a:effectLst/>
                <a:latin typeface="Times New Roman" panose="02020603050405020304" pitchFamily="18" charset="0"/>
                <a:cs typeface="Times New Roman" panose="02020603050405020304" pitchFamily="18" charset="0"/>
              </a:rPr>
              <a:t> are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Ethmoidal sinus"/>
              </a:rPr>
              <a:t>ethmoidal sinuses</a:t>
            </a:r>
            <a:r>
              <a:rPr lang="en-US" b="0" i="0" dirty="0">
                <a:solidFill>
                  <a:srgbClr val="202122"/>
                </a:solidFill>
                <a:effectLst/>
                <a:latin typeface="Times New Roman" panose="02020603050405020304" pitchFamily="18" charset="0"/>
                <a:cs typeface="Times New Roman" panose="02020603050405020304" pitchFamily="18" charset="0"/>
              </a:rPr>
              <a:t> or ethmoidal air cells, which are a variable number of small cavities in the lateral mass of the ethmoid.</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89137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EDCF7-ADDB-4B65-AB45-4892AB99408A}"/>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C7118FE3-B234-4107-92A3-91292A5896D1}"/>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199" y="711200"/>
            <a:ext cx="8980055" cy="5465763"/>
          </a:xfrm>
          <a:prstGeom prst="rect">
            <a:avLst/>
          </a:prstGeom>
          <a:noFill/>
          <a:ln>
            <a:noFill/>
          </a:ln>
        </p:spPr>
      </p:pic>
    </p:spTree>
    <p:extLst>
      <p:ext uri="{BB962C8B-B14F-4D97-AF65-F5344CB8AC3E}">
        <p14:creationId xmlns:p14="http://schemas.microsoft.com/office/powerpoint/2010/main" val="9646422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D52EF-0693-409A-9D48-0E20D3C15A1C}"/>
              </a:ext>
            </a:extLst>
          </p:cNvPr>
          <p:cNvSpPr>
            <a:spLocks noGrp="1"/>
          </p:cNvSpPr>
          <p:nvPr>
            <p:ph type="title"/>
          </p:nvPr>
        </p:nvSpPr>
        <p:spPr>
          <a:xfrm>
            <a:off x="838200" y="101600"/>
            <a:ext cx="10515600" cy="1145310"/>
          </a:xfrm>
        </p:spPr>
        <p:txBody>
          <a:bodyPr/>
          <a:lstStyle/>
          <a:p>
            <a:pPr algn="ctr"/>
            <a:r>
              <a:rPr lang="en-US" b="1" dirty="0">
                <a:solidFill>
                  <a:srgbClr val="002060"/>
                </a:solidFill>
                <a:latin typeface="Times New Roman" panose="02020603050405020304" pitchFamily="18" charset="0"/>
                <a:cs typeface="Times New Roman" panose="02020603050405020304" pitchFamily="18" charset="0"/>
              </a:rPr>
              <a:t>Occipital Bone</a:t>
            </a:r>
            <a:endParaRPr lang="en-IN" b="1" dirty="0">
              <a:solidFill>
                <a:srgbClr val="002060"/>
              </a:solidFill>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47A9C8B2-F260-4008-8A08-0FF8043109E5}"/>
              </a:ext>
            </a:extLst>
          </p:cNvPr>
          <p:cNvSpPr>
            <a:spLocks noGrp="1"/>
          </p:cNvSpPr>
          <p:nvPr>
            <p:ph idx="1"/>
          </p:nvPr>
        </p:nvSpPr>
        <p:spPr>
          <a:xfrm>
            <a:off x="64656" y="1163782"/>
            <a:ext cx="7222836" cy="5694218"/>
          </a:xfrm>
        </p:spPr>
        <p:txBody>
          <a:bodyPr>
            <a:normAutofit fontScale="70000" lnSpcReduction="20000"/>
          </a:bodyPr>
          <a:lstStyle/>
          <a:p>
            <a:pPr algn="l"/>
            <a:r>
              <a:rPr lang="en-US" b="0" i="0" dirty="0">
                <a:solidFill>
                  <a:srgbClr val="202122"/>
                </a:solidFill>
                <a:effectLst/>
                <a:latin typeface="Times New Roman" panose="02020603050405020304" pitchFamily="18" charset="0"/>
                <a:cs typeface="Times New Roman" panose="02020603050405020304" pitchFamily="18" charset="0"/>
              </a:rPr>
              <a:t>The </a:t>
            </a:r>
            <a:r>
              <a:rPr lang="en-US" b="1" i="0" dirty="0">
                <a:solidFill>
                  <a:srgbClr val="202122"/>
                </a:solidFill>
                <a:effectLst/>
                <a:latin typeface="Times New Roman" panose="02020603050405020304" pitchFamily="18" charset="0"/>
                <a:cs typeface="Times New Roman" panose="02020603050405020304" pitchFamily="18" charset="0"/>
              </a:rPr>
              <a:t>occipital bone</a:t>
            </a:r>
            <a:r>
              <a:rPr lang="en-US" b="0" i="0" dirty="0">
                <a:solidFill>
                  <a:srgbClr val="202122"/>
                </a:solidFill>
                <a:effectLst/>
                <a:latin typeface="Times New Roman" panose="02020603050405020304" pitchFamily="18" charset="0"/>
                <a:cs typeface="Times New Roman" panose="02020603050405020304" pitchFamily="18" charset="0"/>
              </a:rPr>
              <a:t> is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Neurocranium"/>
              </a:rPr>
              <a:t>cranial</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Dermal bone"/>
              </a:rPr>
              <a:t>dermal bone</a:t>
            </a:r>
            <a:r>
              <a:rPr lang="en-US" b="0" i="0" dirty="0">
                <a:solidFill>
                  <a:srgbClr val="202122"/>
                </a:solidFill>
                <a:effectLst/>
                <a:latin typeface="Times New Roman" panose="02020603050405020304" pitchFamily="18" charset="0"/>
                <a:cs typeface="Times New Roman" panose="02020603050405020304" pitchFamily="18" charset="0"/>
              </a:rPr>
              <a:t> and the main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Bone"/>
              </a:rPr>
              <a:t>bone</a:t>
            </a:r>
            <a:r>
              <a:rPr lang="en-US" b="0" i="0" dirty="0">
                <a:solidFill>
                  <a:srgbClr val="202122"/>
                </a:solidFill>
                <a:effectLst/>
                <a:latin typeface="Times New Roman" panose="02020603050405020304" pitchFamily="18" charset="0"/>
                <a:cs typeface="Times New Roman" panose="02020603050405020304" pitchFamily="18" charset="0"/>
              </a:rPr>
              <a:t> of the </a:t>
            </a:r>
            <a:r>
              <a:rPr lang="en-US" b="1" i="0" dirty="0">
                <a:solidFill>
                  <a:srgbClr val="202122"/>
                </a:solidFill>
                <a:effectLst/>
                <a:latin typeface="Times New Roman" panose="02020603050405020304" pitchFamily="18" charset="0"/>
                <a:cs typeface="Times New Roman" panose="02020603050405020304" pitchFamily="18" charset="0"/>
              </a:rPr>
              <a:t>occiput</a:t>
            </a:r>
            <a:r>
              <a:rPr lang="en-US" b="0" i="0" dirty="0">
                <a:solidFill>
                  <a:srgbClr val="202122"/>
                </a:solidFill>
                <a:effectLst/>
                <a:latin typeface="Times New Roman" panose="02020603050405020304" pitchFamily="18" charset="0"/>
                <a:cs typeface="Times New Roman" panose="02020603050405020304" pitchFamily="18" charset="0"/>
              </a:rPr>
              <a:t> (back and lower part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Skull"/>
              </a:rPr>
              <a:t>skull</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It is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Trapezoid"/>
              </a:rPr>
              <a:t>trapezoidal</a:t>
            </a:r>
            <a:r>
              <a:rPr lang="en-US" b="0" i="0" dirty="0">
                <a:solidFill>
                  <a:srgbClr val="202122"/>
                </a:solidFill>
                <a:effectLst/>
                <a:latin typeface="Times New Roman" panose="02020603050405020304" pitchFamily="18" charset="0"/>
                <a:cs typeface="Times New Roman" panose="02020603050405020304" pitchFamily="18" charset="0"/>
              </a:rPr>
              <a:t> in shape and curved on itself like a shallow dish. </a:t>
            </a:r>
          </a:p>
          <a:p>
            <a:pPr algn="l"/>
            <a:r>
              <a:rPr lang="en-US" b="0" i="0" dirty="0">
                <a:solidFill>
                  <a:srgbClr val="202122"/>
                </a:solidFill>
                <a:effectLst/>
                <a:latin typeface="Times New Roman" panose="02020603050405020304" pitchFamily="18" charset="0"/>
                <a:cs typeface="Times New Roman" panose="02020603050405020304" pitchFamily="18" charset="0"/>
              </a:rPr>
              <a:t>The occipital bone overlies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Occipital lobe"/>
              </a:rPr>
              <a:t>occipital lobes</a:t>
            </a:r>
            <a:r>
              <a:rPr lang="en-US" b="0" i="0" dirty="0">
                <a:solidFill>
                  <a:srgbClr val="202122"/>
                </a:solidFill>
                <a:effectLst/>
                <a:latin typeface="Times New Roman" panose="02020603050405020304" pitchFamily="18" charset="0"/>
                <a:cs typeface="Times New Roman" panose="02020603050405020304" pitchFamily="18" charset="0"/>
              </a:rPr>
              <a: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Cerebrum"/>
              </a:rPr>
              <a:t>cerebrum</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At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Base of skull"/>
              </a:rPr>
              <a:t>base of skull</a:t>
            </a:r>
            <a:r>
              <a:rPr lang="en-US" b="0" i="0" dirty="0">
                <a:solidFill>
                  <a:srgbClr val="202122"/>
                </a:solidFill>
                <a:effectLst/>
                <a:latin typeface="Times New Roman" panose="02020603050405020304" pitchFamily="18" charset="0"/>
                <a:cs typeface="Times New Roman" panose="02020603050405020304" pitchFamily="18" charset="0"/>
              </a:rPr>
              <a:t> in the occipital bone, there is a large oval opening called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0" tooltip="Foramen magnum"/>
              </a:rPr>
              <a:t>foramen magnum</a:t>
            </a:r>
            <a:r>
              <a:rPr lang="en-US" b="0" i="0" dirty="0">
                <a:solidFill>
                  <a:srgbClr val="202122"/>
                </a:solidFill>
                <a:effectLst/>
                <a:latin typeface="Times New Roman" panose="02020603050405020304" pitchFamily="18" charset="0"/>
                <a:cs typeface="Times New Roman" panose="02020603050405020304" pitchFamily="18" charset="0"/>
              </a:rPr>
              <a:t>, which allows the passage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1" tooltip="Spinal cord"/>
              </a:rPr>
              <a:t>spinal cord</a:t>
            </a:r>
            <a:r>
              <a:rPr lang="en-US" b="0" i="0" dirty="0">
                <a:solidFill>
                  <a:srgbClr val="202122"/>
                </a:solidFill>
                <a:effectLst/>
                <a:latin typeface="Times New Roman" panose="02020603050405020304" pitchFamily="18" charset="0"/>
                <a:cs typeface="Times New Roman" panose="02020603050405020304" pitchFamily="18" charset="0"/>
              </a:rPr>
              <a:t>.</a:t>
            </a:r>
          </a:p>
          <a:p>
            <a:pPr algn="l"/>
            <a:r>
              <a:rPr lang="en-US" b="0" i="0" dirty="0">
                <a:solidFill>
                  <a:srgbClr val="202122"/>
                </a:solidFill>
                <a:effectLst/>
                <a:latin typeface="Times New Roman" panose="02020603050405020304" pitchFamily="18" charset="0"/>
                <a:cs typeface="Times New Roman" panose="02020603050405020304" pitchFamily="18" charset="0"/>
              </a:rPr>
              <a:t>Like the other cranial bones, it is classed as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2" tooltip="Flat bone"/>
              </a:rPr>
              <a:t>flat bone</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Due to its many attachments and features, the occipital bone is described in terms of separate parts. </a:t>
            </a:r>
          </a:p>
          <a:p>
            <a:pPr algn="l"/>
            <a:r>
              <a:rPr lang="en-US" b="0" i="0" dirty="0">
                <a:solidFill>
                  <a:srgbClr val="202122"/>
                </a:solidFill>
                <a:effectLst/>
                <a:latin typeface="Times New Roman" panose="02020603050405020304" pitchFamily="18" charset="0"/>
                <a:cs typeface="Times New Roman" panose="02020603050405020304" pitchFamily="18" charset="0"/>
              </a:rPr>
              <a:t>From its front to the back is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3" tooltip="Basilar part of occipital bone"/>
              </a:rPr>
              <a:t>basilar part</a:t>
            </a:r>
            <a:r>
              <a:rPr lang="en-US" b="0" i="0" dirty="0">
                <a:solidFill>
                  <a:srgbClr val="202122"/>
                </a:solidFill>
                <a:effectLst/>
                <a:latin typeface="Times New Roman" panose="02020603050405020304" pitchFamily="18" charset="0"/>
                <a:cs typeface="Times New Roman" panose="02020603050405020304" pitchFamily="18" charset="0"/>
              </a:rPr>
              <a:t>, also called the basioccipital, at the sides of the foramen magnum are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4" tooltip="Lateral parts of occipital bone"/>
              </a:rPr>
              <a:t>lateral parts</a:t>
            </a:r>
            <a:r>
              <a:rPr lang="en-US" b="0" i="0" dirty="0">
                <a:solidFill>
                  <a:srgbClr val="202122"/>
                </a:solidFill>
                <a:effectLst/>
                <a:latin typeface="Times New Roman" panose="02020603050405020304" pitchFamily="18" charset="0"/>
                <a:cs typeface="Times New Roman" panose="02020603050405020304" pitchFamily="18" charset="0"/>
              </a:rPr>
              <a:t>, also called the exoccipitals, and the back is named as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5" tooltip="Squamous part of occipital bone"/>
              </a:rPr>
              <a:t>squamous part</a:t>
            </a:r>
            <a:r>
              <a:rPr lang="en-US" b="0" i="0" dirty="0">
                <a:solidFill>
                  <a:srgbClr val="202122"/>
                </a:solidFill>
                <a:effectLst/>
                <a:latin typeface="Times New Roman" panose="02020603050405020304" pitchFamily="18" charset="0"/>
                <a:cs typeface="Times New Roman" panose="02020603050405020304" pitchFamily="18" charset="0"/>
              </a:rPr>
              <a:t>.</a:t>
            </a:r>
          </a:p>
          <a:p>
            <a:pPr algn="l"/>
            <a:r>
              <a:rPr lang="en-US" b="0" i="0" dirty="0">
                <a:solidFill>
                  <a:srgbClr val="202122"/>
                </a:solidFill>
                <a:effectLst/>
                <a:latin typeface="Times New Roman" panose="02020603050405020304" pitchFamily="18" charset="0"/>
                <a:cs typeface="Times New Roman" panose="02020603050405020304" pitchFamily="18" charset="0"/>
              </a:rPr>
              <a:t>The basilar part is a thick, somewhat quadrilateral piece in front of the foramen magnum and directed towards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6" tooltip="Pharynx"/>
              </a:rPr>
              <a:t>pharynx</a:t>
            </a:r>
            <a:r>
              <a:rPr lang="en-US" b="0" i="0" dirty="0">
                <a:solidFill>
                  <a:srgbClr val="202122"/>
                </a:solidFill>
                <a:effectLst/>
                <a:latin typeface="Times New Roman" panose="02020603050405020304" pitchFamily="18" charset="0"/>
                <a:cs typeface="Times New Roman" panose="02020603050405020304" pitchFamily="18" charset="0"/>
              </a:rPr>
              <a:t>.</a:t>
            </a:r>
          </a:p>
          <a:p>
            <a:pPr algn="l"/>
            <a:r>
              <a:rPr lang="en-US" b="0" i="0" dirty="0">
                <a:solidFill>
                  <a:srgbClr val="202122"/>
                </a:solidFill>
                <a:effectLst/>
                <a:latin typeface="Times New Roman" panose="02020603050405020304" pitchFamily="18" charset="0"/>
                <a:cs typeface="Times New Roman" panose="02020603050405020304" pitchFamily="18" charset="0"/>
              </a:rPr>
              <a:t>The squamous part is the curved, expanded plate behind the foramen magnum and is the largest part of the occipital bone.</a:t>
            </a:r>
            <a:r>
              <a:rPr lang="en-US" dirty="0"/>
              <a:t> </a:t>
            </a:r>
            <a:endParaRPr lang="en-IN" dirty="0"/>
          </a:p>
        </p:txBody>
      </p:sp>
      <p:pic>
        <p:nvPicPr>
          <p:cNvPr id="6" name="Picture 5">
            <a:extLst>
              <a:ext uri="{FF2B5EF4-FFF2-40B4-BE49-F238E27FC236}">
                <a16:creationId xmlns:a16="http://schemas.microsoft.com/office/drawing/2014/main" id="{48AB8F35-96D6-488E-9DAB-BDCA7FDE876C}"/>
              </a:ext>
            </a:extLst>
          </p:cNvPr>
          <p:cNvPicPr/>
          <p:nvPr/>
        </p:nvPicPr>
        <p:blipFill>
          <a:blip r:embed="rId17">
            <a:extLst>
              <a:ext uri="{28A0092B-C50C-407E-A947-70E740481C1C}">
                <a14:useLocalDpi xmlns:a14="http://schemas.microsoft.com/office/drawing/2010/main" val="0"/>
              </a:ext>
            </a:extLst>
          </a:blip>
          <a:srcRect/>
          <a:stretch>
            <a:fillRect/>
          </a:stretch>
        </p:blipFill>
        <p:spPr bwMode="auto">
          <a:xfrm>
            <a:off x="9725891" y="0"/>
            <a:ext cx="2401454" cy="2133600"/>
          </a:xfrm>
          <a:prstGeom prst="rect">
            <a:avLst/>
          </a:prstGeom>
          <a:noFill/>
          <a:ln>
            <a:noFill/>
          </a:ln>
        </p:spPr>
      </p:pic>
      <p:pic>
        <p:nvPicPr>
          <p:cNvPr id="7" name="Picture 6">
            <a:extLst>
              <a:ext uri="{FF2B5EF4-FFF2-40B4-BE49-F238E27FC236}">
                <a16:creationId xmlns:a16="http://schemas.microsoft.com/office/drawing/2014/main" id="{0543E942-5A3A-4444-A7D7-F085AA9276A1}"/>
              </a:ext>
            </a:extLst>
          </p:cNvPr>
          <p:cNvPicPr/>
          <p:nvPr/>
        </p:nvPicPr>
        <p:blipFill>
          <a:blip r:embed="rId18">
            <a:extLst>
              <a:ext uri="{28A0092B-C50C-407E-A947-70E740481C1C}">
                <a14:useLocalDpi xmlns:a14="http://schemas.microsoft.com/office/drawing/2010/main" val="0"/>
              </a:ext>
            </a:extLst>
          </a:blip>
          <a:srcRect/>
          <a:stretch>
            <a:fillRect/>
          </a:stretch>
        </p:blipFill>
        <p:spPr bwMode="auto">
          <a:xfrm>
            <a:off x="7287491" y="1967345"/>
            <a:ext cx="4703791" cy="4611399"/>
          </a:xfrm>
          <a:prstGeom prst="rect">
            <a:avLst/>
          </a:prstGeom>
          <a:noFill/>
          <a:ln>
            <a:noFill/>
          </a:ln>
        </p:spPr>
      </p:pic>
    </p:spTree>
    <p:extLst>
      <p:ext uri="{BB962C8B-B14F-4D97-AF65-F5344CB8AC3E}">
        <p14:creationId xmlns:p14="http://schemas.microsoft.com/office/powerpoint/2010/main" val="3951140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B7D4B-5AC5-4794-8A92-544127C23ABD}"/>
              </a:ext>
            </a:extLst>
          </p:cNvPr>
          <p:cNvSpPr>
            <a:spLocks noGrp="1"/>
          </p:cNvSpPr>
          <p:nvPr>
            <p:ph type="title"/>
          </p:nvPr>
        </p:nvSpPr>
        <p:spPr>
          <a:xfrm>
            <a:off x="838200" y="365126"/>
            <a:ext cx="10515600" cy="872548"/>
          </a:xfrm>
        </p:spPr>
        <p:txBody>
          <a:bodyPr/>
          <a:lstStyle/>
          <a:p>
            <a:pPr algn="ctr"/>
            <a:r>
              <a:rPr lang="en-US" sz="4400" b="1" dirty="0">
                <a:solidFill>
                  <a:srgbClr val="FF0000"/>
                </a:solidFill>
                <a:latin typeface="Times New Roman" panose="02020603050405020304" pitchFamily="18" charset="0"/>
                <a:cs typeface="Times New Roman" panose="02020603050405020304" pitchFamily="18" charset="0"/>
              </a:rPr>
              <a:t>Human Osteology</a:t>
            </a:r>
            <a:endParaRPr lang="en-IN" dirty="0"/>
          </a:p>
        </p:txBody>
      </p:sp>
      <p:sp>
        <p:nvSpPr>
          <p:cNvPr id="3" name="Content Placeholder 2">
            <a:extLst>
              <a:ext uri="{FF2B5EF4-FFF2-40B4-BE49-F238E27FC236}">
                <a16:creationId xmlns:a16="http://schemas.microsoft.com/office/drawing/2014/main" id="{E21F4BE3-7F38-42DD-AAB7-F391D06C90A5}"/>
              </a:ext>
            </a:extLst>
          </p:cNvPr>
          <p:cNvSpPr>
            <a:spLocks noGrp="1"/>
          </p:cNvSpPr>
          <p:nvPr>
            <p:ph idx="1"/>
          </p:nvPr>
        </p:nvSpPr>
        <p:spPr>
          <a:xfrm>
            <a:off x="838200" y="1237674"/>
            <a:ext cx="10515600" cy="5620326"/>
          </a:xfrm>
        </p:spPr>
        <p:txBody>
          <a:bodyPr>
            <a:normAutofit fontScale="92500" lnSpcReduction="10000"/>
          </a:bodyPr>
          <a:lstStyle/>
          <a:p>
            <a:pPr algn="just" fontAlgn="base"/>
            <a:r>
              <a:rPr lang="en-US" b="0" i="0" dirty="0">
                <a:effectLst/>
                <a:latin typeface="Times New Roman" panose="02020603050405020304" pitchFamily="18" charset="0"/>
                <a:cs typeface="Times New Roman" panose="02020603050405020304" pitchFamily="18" charset="0"/>
              </a:rPr>
              <a:t>In the human body, there are 206 bones, which can be classified according to their shape: long bones, short bones, flat bones, and irregular bones. </a:t>
            </a:r>
          </a:p>
          <a:p>
            <a:pPr algn="just" fontAlgn="base"/>
            <a:r>
              <a:rPr lang="en-US" b="0" i="0" dirty="0">
                <a:effectLst/>
                <a:latin typeface="Times New Roman" panose="02020603050405020304" pitchFamily="18" charset="0"/>
                <a:cs typeface="Times New Roman" panose="02020603050405020304" pitchFamily="18" charset="0"/>
              </a:rPr>
              <a:t>Bones are also made of different types of tissues based on their texture.</a:t>
            </a:r>
          </a:p>
          <a:p>
            <a:pPr algn="just" fontAlgn="base"/>
            <a:r>
              <a:rPr lang="en-US" dirty="0">
                <a:latin typeface="Times New Roman" panose="02020603050405020304" pitchFamily="18" charset="0"/>
                <a:cs typeface="Times New Roman" panose="02020603050405020304" pitchFamily="18" charset="0"/>
              </a:rPr>
              <a:t>T</a:t>
            </a:r>
            <a:r>
              <a:rPr lang="en-US" b="0" i="0" dirty="0">
                <a:effectLst/>
                <a:latin typeface="Times New Roman" panose="02020603050405020304" pitchFamily="18" charset="0"/>
                <a:cs typeface="Times New Roman" panose="02020603050405020304" pitchFamily="18" charset="0"/>
              </a:rPr>
              <a:t>here is compact bone, which is found on the surface of bones and is dense and solid, and spongy bone</a:t>
            </a:r>
            <a:r>
              <a:rPr lang="en-US" dirty="0">
                <a:latin typeface="Times New Roman" panose="02020603050405020304" pitchFamily="18" charset="0"/>
                <a:cs typeface="Times New Roman" panose="02020603050405020304" pitchFamily="18" charset="0"/>
              </a:rPr>
              <a:t>.</a:t>
            </a:r>
          </a:p>
          <a:p>
            <a:pPr algn="just" fontAlgn="base"/>
            <a:r>
              <a:rPr lang="en-US" b="0" i="0" dirty="0">
                <a:effectLst/>
                <a:latin typeface="Times New Roman" panose="02020603050405020304" pitchFamily="18" charset="0"/>
                <a:cs typeface="Times New Roman" panose="02020603050405020304" pitchFamily="18" charset="0"/>
              </a:rPr>
              <a:t> It is porous and is found on the inside of bones.</a:t>
            </a:r>
          </a:p>
          <a:p>
            <a:pPr algn="just" fontAlgn="base"/>
            <a:r>
              <a:rPr lang="en-US" b="0" i="0" dirty="0">
                <a:effectLst/>
                <a:latin typeface="Times New Roman" panose="02020603050405020304" pitchFamily="18" charset="0"/>
                <a:cs typeface="Times New Roman" panose="02020603050405020304" pitchFamily="18" charset="0"/>
              </a:rPr>
              <a:t>Bones have several functions, which include:</a:t>
            </a:r>
          </a:p>
          <a:p>
            <a:pPr algn="just"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Acting as a frame to support the body and protect our </a:t>
            </a:r>
            <a:r>
              <a:rPr lang="en-US" b="0" i="0" u="none" strike="noStrike"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organs</a:t>
            </a:r>
            <a:r>
              <a:rPr lang="en-US" b="0" i="0" dirty="0">
                <a:effectLst/>
                <a:latin typeface="Times New Roman" panose="02020603050405020304" pitchFamily="18" charset="0"/>
                <a:cs typeface="Times New Roman" panose="02020603050405020304" pitchFamily="18" charset="0"/>
              </a:rPr>
              <a:t> like the </a:t>
            </a:r>
            <a:r>
              <a:rPr lang="en-US" b="0" i="0" u="none" strike="noStrike"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heart</a:t>
            </a:r>
            <a:r>
              <a:rPr lang="en-US" b="0" i="0" dirty="0">
                <a:effectLst/>
                <a:latin typeface="Times New Roman" panose="02020603050405020304" pitchFamily="18" charset="0"/>
                <a:cs typeface="Times New Roman" panose="02020603050405020304" pitchFamily="18" charset="0"/>
              </a:rPr>
              <a:t> and </a:t>
            </a:r>
            <a:r>
              <a:rPr lang="en-US" b="0" i="0" u="none" strike="noStrike" dirty="0">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lungs</a:t>
            </a:r>
            <a:r>
              <a:rPr lang="en-US" b="0" i="0" dirty="0">
                <a:effectLst/>
                <a:latin typeface="Times New Roman" panose="02020603050405020304" pitchFamily="18" charset="0"/>
                <a:cs typeface="Times New Roman" panose="02020603050405020304" pitchFamily="18" charset="0"/>
              </a:rPr>
              <a:t>. </a:t>
            </a:r>
          </a:p>
          <a:p>
            <a:pPr algn="just" fontAlgn="base">
              <a:buFont typeface="Arial" panose="020B0604020202020204" pitchFamily="34" charset="0"/>
              <a:buChar char="•"/>
            </a:pPr>
            <a:r>
              <a:rPr lang="en-US" b="0" i="0" u="none" strike="noStrike" dirty="0">
                <a:effectLst/>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Muscles</a:t>
            </a:r>
            <a:r>
              <a:rPr lang="en-US" b="0" i="0" dirty="0">
                <a:effectLst/>
                <a:latin typeface="Times New Roman" panose="02020603050405020304" pitchFamily="18" charset="0"/>
                <a:cs typeface="Times New Roman" panose="02020603050405020304" pitchFamily="18" charset="0"/>
              </a:rPr>
              <a:t>, </a:t>
            </a:r>
            <a:r>
              <a:rPr lang="en-US" b="0" i="0" u="none" strike="noStrike" dirty="0">
                <a:effectLst/>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tendons, and ligaments</a:t>
            </a:r>
            <a:r>
              <a:rPr lang="en-US" b="0" i="0" dirty="0">
                <a:effectLst/>
                <a:latin typeface="Times New Roman" panose="02020603050405020304" pitchFamily="18" charset="0"/>
                <a:cs typeface="Times New Roman" panose="02020603050405020304" pitchFamily="18" charset="0"/>
              </a:rPr>
              <a:t> also attach to our bones to help us move.</a:t>
            </a:r>
          </a:p>
          <a:p>
            <a:pPr algn="just"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Producing </a:t>
            </a:r>
            <a:r>
              <a:rPr lang="en-US" b="0" i="0" u="none" strike="noStrike" dirty="0">
                <a:effectLst/>
                <a:latin typeface="Times New Roman" panose="02020603050405020304" pitchFamily="18" charset="0"/>
                <a:cs typeface="Times New Roman" panose="02020603050405020304" pitchFamily="18" charset="0"/>
                <a:hlinkClick r:id="rId7">
                  <a:extLst>
                    <a:ext uri="{A12FA001-AC4F-418D-AE19-62706E023703}">
                      <ahyp:hlinkClr xmlns:ahyp="http://schemas.microsoft.com/office/drawing/2018/hyperlinkcolor" val="tx"/>
                    </a:ext>
                  </a:extLst>
                </a:hlinkClick>
              </a:rPr>
              <a:t>blood</a:t>
            </a:r>
            <a:r>
              <a:rPr lang="en-US" b="0" i="0" dirty="0">
                <a:effectLst/>
                <a:latin typeface="Times New Roman" panose="02020603050405020304" pitchFamily="18" charset="0"/>
                <a:cs typeface="Times New Roman" panose="02020603050405020304" pitchFamily="18" charset="0"/>
              </a:rPr>
              <a:t> cells and platelets, which are important for the formation of new blood and for healing wounds.</a:t>
            </a:r>
          </a:p>
          <a:p>
            <a:pPr algn="just" fontAlgn="base">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Storing minerals like </a:t>
            </a:r>
            <a:r>
              <a:rPr lang="en-US" b="0" i="0" u="none" strike="noStrike" dirty="0">
                <a:effectLst/>
                <a:latin typeface="Times New Roman" panose="02020603050405020304" pitchFamily="18" charset="0"/>
                <a:cs typeface="Times New Roman" panose="02020603050405020304" pitchFamily="18" charset="0"/>
                <a:hlinkClick r:id="rId8">
                  <a:extLst>
                    <a:ext uri="{A12FA001-AC4F-418D-AE19-62706E023703}">
                      <ahyp:hlinkClr xmlns:ahyp="http://schemas.microsoft.com/office/drawing/2018/hyperlinkcolor" val="tx"/>
                    </a:ext>
                  </a:extLst>
                </a:hlinkClick>
              </a:rPr>
              <a:t>calcium</a:t>
            </a:r>
            <a:r>
              <a:rPr lang="en-US" b="0" i="0" dirty="0">
                <a:effectLst/>
                <a:latin typeface="Times New Roman" panose="02020603050405020304" pitchFamily="18" charset="0"/>
                <a:cs typeface="Times New Roman" panose="02020603050405020304" pitchFamily="18" charset="0"/>
              </a:rPr>
              <a:t> and </a:t>
            </a:r>
            <a:r>
              <a:rPr lang="en-US" b="0" i="0" u="none" strike="noStrike" dirty="0">
                <a:effectLst/>
                <a:latin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phosphorus</a:t>
            </a:r>
            <a:r>
              <a:rPr lang="en-US" b="0" i="0" dirty="0">
                <a:effectLst/>
                <a:latin typeface="Times New Roman" panose="02020603050405020304" pitchFamily="18" charset="0"/>
                <a:cs typeface="Times New Roman" panose="02020603050405020304" pitchFamily="18" charset="0"/>
              </a:rPr>
              <a:t>, as well as energy reserves like </a:t>
            </a:r>
            <a:r>
              <a:rPr lang="en-US" b="0" i="0" u="none" strike="noStrike" dirty="0">
                <a:effectLst/>
                <a:latin typeface="Times New Roman" panose="02020603050405020304" pitchFamily="18" charset="0"/>
                <a:cs typeface="Times New Roman" panose="02020603050405020304" pitchFamily="18" charset="0"/>
                <a:hlinkClick r:id="rId10">
                  <a:extLst>
                    <a:ext uri="{A12FA001-AC4F-418D-AE19-62706E023703}">
                      <ahyp:hlinkClr xmlns:ahyp="http://schemas.microsoft.com/office/drawing/2018/hyperlinkcolor" val="tx"/>
                    </a:ext>
                  </a:extLst>
                </a:hlinkClick>
              </a:rPr>
              <a:t>lipids</a:t>
            </a:r>
            <a:r>
              <a:rPr lang="en-US" b="0" i="0" dirty="0">
                <a:effectLst/>
                <a:latin typeface="Times New Roman" panose="02020603050405020304" pitchFamily="18" charset="0"/>
                <a:cs typeface="Times New Roman" panose="02020603050405020304" pitchFamily="18" charset="0"/>
              </a:rPr>
              <a:t>.</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21913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64430-44D9-4DA3-9F2B-C27CD060374D}"/>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E738DBE8-597B-465E-9CB4-20C0A7CDBC2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7243" y="719846"/>
            <a:ext cx="9280187" cy="6138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8752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B729D-66D2-4DB5-A643-57143ED18779}"/>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Facial Bones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8A535C4-10F2-479F-8EF4-DF688150EA6D}"/>
              </a:ext>
            </a:extLst>
          </p:cNvPr>
          <p:cNvSpPr>
            <a:spLocks noGrp="1"/>
          </p:cNvSpPr>
          <p:nvPr>
            <p:ph idx="1"/>
          </p:nvPr>
        </p:nvSpPr>
        <p:spPr/>
        <p:txBody>
          <a:bodyPr>
            <a:normAutofit lnSpcReduction="10000"/>
          </a:bodyPr>
          <a:lstStyle/>
          <a:p>
            <a:r>
              <a:rPr lang="en-US" dirty="0"/>
              <a:t>Nasal bones</a:t>
            </a:r>
          </a:p>
          <a:p>
            <a:r>
              <a:rPr lang="en-US" dirty="0"/>
              <a:t>Maxillary bones</a:t>
            </a:r>
          </a:p>
          <a:p>
            <a:r>
              <a:rPr lang="en-US" dirty="0"/>
              <a:t>Zygomatic bones</a:t>
            </a:r>
          </a:p>
          <a:p>
            <a:r>
              <a:rPr lang="en-US" dirty="0"/>
              <a:t>Palatine bones</a:t>
            </a:r>
          </a:p>
          <a:p>
            <a:r>
              <a:rPr lang="en-US" dirty="0"/>
              <a:t>Vomer</a:t>
            </a:r>
          </a:p>
          <a:p>
            <a:r>
              <a:rPr lang="en-US" dirty="0"/>
              <a:t>Lacrimal Bones</a:t>
            </a:r>
          </a:p>
          <a:p>
            <a:r>
              <a:rPr lang="en-US" dirty="0"/>
              <a:t>Inferior nasal conchae</a:t>
            </a:r>
          </a:p>
          <a:p>
            <a:r>
              <a:rPr lang="en-US" dirty="0"/>
              <a:t>Mandibles</a:t>
            </a:r>
          </a:p>
          <a:p>
            <a:r>
              <a:rPr lang="en-US" dirty="0"/>
              <a:t>Hyoid </a:t>
            </a:r>
            <a:endParaRPr lang="en-IN" dirty="0"/>
          </a:p>
        </p:txBody>
      </p:sp>
    </p:spTree>
    <p:extLst>
      <p:ext uri="{BB962C8B-B14F-4D97-AF65-F5344CB8AC3E}">
        <p14:creationId xmlns:p14="http://schemas.microsoft.com/office/powerpoint/2010/main" val="35886172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B265C-A93D-49BE-B082-83490812B98B}"/>
              </a:ext>
            </a:extLst>
          </p:cNvPr>
          <p:cNvSpPr>
            <a:spLocks noGrp="1"/>
          </p:cNvSpPr>
          <p:nvPr>
            <p:ph type="title"/>
          </p:nvPr>
        </p:nvSpPr>
        <p:spPr/>
        <p:txBody>
          <a:bodyPr/>
          <a:lstStyle/>
          <a:p>
            <a:endParaRPr lang="en-IN"/>
          </a:p>
        </p:txBody>
      </p:sp>
      <p:pic>
        <p:nvPicPr>
          <p:cNvPr id="2050" name="Picture 2">
            <a:extLst>
              <a:ext uri="{FF2B5EF4-FFF2-40B4-BE49-F238E27FC236}">
                <a16:creationId xmlns:a16="http://schemas.microsoft.com/office/drawing/2014/main" id="{79C9F4A8-D545-458B-805F-77AF6B529D2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9771" y="214009"/>
            <a:ext cx="9931940" cy="5962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59819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83266-0B90-42BA-9B07-62B3DA3EADAD}"/>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35B1D709-C1A4-424A-994E-E96470B23C4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11286"/>
            <a:ext cx="10144328" cy="6643991"/>
          </a:xfrm>
          <a:prstGeom prst="rect">
            <a:avLst/>
          </a:prstGeom>
          <a:noFill/>
          <a:ln>
            <a:noFill/>
          </a:ln>
        </p:spPr>
      </p:pic>
    </p:spTree>
    <p:extLst>
      <p:ext uri="{BB962C8B-B14F-4D97-AF65-F5344CB8AC3E}">
        <p14:creationId xmlns:p14="http://schemas.microsoft.com/office/powerpoint/2010/main" val="24420812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6D2B8-BCBD-446B-AEDE-6204DE584809}"/>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9AE11D2B-1AD4-4508-ABB6-28ED9B7B597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7599" y="365125"/>
            <a:ext cx="10344727" cy="6682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95580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335E0-E403-469D-8926-1C2DF5A2D1C4}"/>
              </a:ext>
            </a:extLst>
          </p:cNvPr>
          <p:cNvSpPr>
            <a:spLocks noGrp="1"/>
          </p:cNvSpPr>
          <p:nvPr>
            <p:ph type="title"/>
          </p:nvPr>
        </p:nvSpPr>
        <p:spPr/>
        <p:txBody>
          <a:bodyPr/>
          <a:lstStyle/>
          <a:p>
            <a:pPr algn="ctr"/>
            <a:r>
              <a:rPr lang="en-US" dirty="0"/>
              <a:t> </a:t>
            </a:r>
            <a:r>
              <a:rPr lang="en-US" b="1" dirty="0">
                <a:solidFill>
                  <a:srgbClr val="FF0000"/>
                </a:solidFill>
                <a:latin typeface="Times New Roman" panose="02020603050405020304" pitchFamily="18" charset="0"/>
                <a:cs typeface="Times New Roman" panose="02020603050405020304" pitchFamily="18" charset="0"/>
              </a:rPr>
              <a:t>Vertebral Column</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36F4789-3718-46E5-86EA-3BFEC3EA864C}"/>
              </a:ext>
            </a:extLst>
          </p:cNvPr>
          <p:cNvSpPr>
            <a:spLocks noGrp="1"/>
          </p:cNvSpPr>
          <p:nvPr>
            <p:ph idx="1"/>
          </p:nvPr>
        </p:nvSpPr>
        <p:spPr>
          <a:xfrm>
            <a:off x="838200" y="1825625"/>
            <a:ext cx="6218382" cy="4351338"/>
          </a:xfrm>
        </p:spPr>
        <p:txBody>
          <a:bodyPr>
            <a:normAutofit fontScale="92500" lnSpcReduction="10000"/>
          </a:bodyPr>
          <a:lstStyle/>
          <a:p>
            <a:r>
              <a:rPr lang="en-US" dirty="0"/>
              <a:t>Vertebral column surrounds and Protects the spinal cord.</a:t>
            </a:r>
          </a:p>
          <a:p>
            <a:r>
              <a:rPr lang="en-US" dirty="0"/>
              <a:t>It supports head &amp; acts as an attachment point for the ribs &amp; muscles of the back &amp; neck.</a:t>
            </a:r>
          </a:p>
          <a:p>
            <a:r>
              <a:rPr lang="en-US" dirty="0"/>
              <a:t>The adult vertebral column comprises with 26 bones.</a:t>
            </a:r>
          </a:p>
          <a:p>
            <a:r>
              <a:rPr lang="en-US" dirty="0"/>
              <a:t>24 vertebrae, the sacrum &amp; the Coccyx bones.</a:t>
            </a:r>
          </a:p>
          <a:p>
            <a:r>
              <a:rPr lang="en-US" dirty="0"/>
              <a:t>7 Cervical, 12 thoracic,  5 lumbar, one sacrum and 1 coccyx.</a:t>
            </a:r>
            <a:endParaRPr lang="en-IN" dirty="0"/>
          </a:p>
        </p:txBody>
      </p:sp>
      <p:pic>
        <p:nvPicPr>
          <p:cNvPr id="4" name="Picture 3">
            <a:extLst>
              <a:ext uri="{FF2B5EF4-FFF2-40B4-BE49-F238E27FC236}">
                <a16:creationId xmlns:a16="http://schemas.microsoft.com/office/drawing/2014/main" id="{6699AFFF-1E0F-4E74-B28D-6C0AA5B884E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40435" y="562611"/>
            <a:ext cx="3586249" cy="5930264"/>
          </a:xfrm>
          <a:prstGeom prst="rect">
            <a:avLst/>
          </a:prstGeom>
          <a:noFill/>
          <a:ln>
            <a:noFill/>
          </a:ln>
        </p:spPr>
      </p:pic>
    </p:spTree>
    <p:extLst>
      <p:ext uri="{BB962C8B-B14F-4D97-AF65-F5344CB8AC3E}">
        <p14:creationId xmlns:p14="http://schemas.microsoft.com/office/powerpoint/2010/main" val="28257067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448A0-EE39-494F-90F8-9B38943AF5DD}"/>
              </a:ext>
            </a:extLst>
          </p:cNvPr>
          <p:cNvSpPr>
            <a:spLocks noGrp="1"/>
          </p:cNvSpPr>
          <p:nvPr>
            <p:ph type="title"/>
          </p:nvPr>
        </p:nvSpPr>
        <p:spPr/>
        <p:txBody>
          <a:bodyPr/>
          <a:lstStyle/>
          <a:p>
            <a:endParaRPr lang="en-IN"/>
          </a:p>
        </p:txBody>
      </p:sp>
      <p:pic>
        <p:nvPicPr>
          <p:cNvPr id="4098" name="Picture 2">
            <a:extLst>
              <a:ext uri="{FF2B5EF4-FFF2-40B4-BE49-F238E27FC236}">
                <a16:creationId xmlns:a16="http://schemas.microsoft.com/office/drawing/2014/main" id="{7B1AFBB5-4244-46C3-8181-8E1362F8465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52145" y="428016"/>
            <a:ext cx="9202366" cy="6420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13225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BDAC6-10AD-435D-9F31-9717DEA9E649}"/>
              </a:ext>
            </a:extLst>
          </p:cNvPr>
          <p:cNvSpPr>
            <a:spLocks noGrp="1"/>
          </p:cNvSpPr>
          <p:nvPr>
            <p:ph type="title"/>
          </p:nvPr>
        </p:nvSpPr>
        <p:spPr/>
        <p:txBody>
          <a:bodyPr/>
          <a:lstStyle/>
          <a:p>
            <a:r>
              <a:rPr lang="en-US" b="1" dirty="0">
                <a:solidFill>
                  <a:srgbClr val="FF0000"/>
                </a:solidFill>
                <a:latin typeface="Times New Roman" panose="02020603050405020304" pitchFamily="18" charset="0"/>
                <a:cs typeface="Times New Roman" panose="02020603050405020304" pitchFamily="18" charset="0"/>
              </a:rPr>
              <a:t> Function Vertebral Column</a:t>
            </a:r>
            <a:endParaRPr lang="en-IN" dirty="0"/>
          </a:p>
        </p:txBody>
      </p:sp>
      <p:sp>
        <p:nvSpPr>
          <p:cNvPr id="3" name="Content Placeholder 2">
            <a:extLst>
              <a:ext uri="{FF2B5EF4-FFF2-40B4-BE49-F238E27FC236}">
                <a16:creationId xmlns:a16="http://schemas.microsoft.com/office/drawing/2014/main" id="{50198A8D-6754-4B9D-AE28-708D904C1B2F}"/>
              </a:ext>
            </a:extLst>
          </p:cNvPr>
          <p:cNvSpPr>
            <a:spLocks noGrp="1"/>
          </p:cNvSpPr>
          <p:nvPr>
            <p:ph idx="1"/>
          </p:nvPr>
        </p:nvSpPr>
        <p:spPr/>
        <p:txBody>
          <a:bodyPr>
            <a:normAutofit/>
          </a:bodyPr>
          <a:lstStyle/>
          <a:p>
            <a:pPr algn="l" fontAlgn="t">
              <a:buFont typeface="Arial" panose="020B0604020202020204" pitchFamily="34" charset="0"/>
              <a:buChar char="•"/>
            </a:pPr>
            <a:r>
              <a:rPr lang="en-US" b="0" i="0" dirty="0">
                <a:solidFill>
                  <a:srgbClr val="000000"/>
                </a:solidFill>
                <a:effectLst/>
                <a:latin typeface="helvetica neue"/>
              </a:rPr>
              <a:t>Permits movement (of the body), although limited movement between individual vertebrae.</a:t>
            </a:r>
          </a:p>
          <a:p>
            <a:pPr algn="l" fontAlgn="t">
              <a:buFont typeface="Arial" panose="020B0604020202020204" pitchFamily="34" charset="0"/>
              <a:buChar char="•"/>
            </a:pPr>
            <a:r>
              <a:rPr lang="en-US" b="0" i="0" dirty="0">
                <a:solidFill>
                  <a:srgbClr val="000000"/>
                </a:solidFill>
                <a:effectLst/>
                <a:latin typeface="helvetica neue"/>
              </a:rPr>
              <a:t>Encloses and protects the spinal cord.</a:t>
            </a:r>
          </a:p>
          <a:p>
            <a:pPr algn="l" fontAlgn="t">
              <a:buFont typeface="Arial" panose="020B0604020202020204" pitchFamily="34" charset="0"/>
              <a:buChar char="•"/>
            </a:pPr>
            <a:r>
              <a:rPr lang="en-US" b="0" i="0" dirty="0">
                <a:solidFill>
                  <a:srgbClr val="000000"/>
                </a:solidFill>
                <a:effectLst/>
                <a:latin typeface="helvetica neue"/>
              </a:rPr>
              <a:t>Provides points of attachment for the ribs (bones) and muscles of the torso, especially muscles of the back.</a:t>
            </a:r>
          </a:p>
          <a:p>
            <a:endParaRPr lang="en-IN" dirty="0"/>
          </a:p>
        </p:txBody>
      </p:sp>
    </p:spTree>
    <p:extLst>
      <p:ext uri="{BB962C8B-B14F-4D97-AF65-F5344CB8AC3E}">
        <p14:creationId xmlns:p14="http://schemas.microsoft.com/office/powerpoint/2010/main" val="18969437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F984D-2B65-439A-9296-344159D67212}"/>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General Character of Typical Vertebra</a:t>
            </a:r>
            <a:endParaRPr lang="en-IN" dirty="0"/>
          </a:p>
        </p:txBody>
      </p:sp>
      <p:sp>
        <p:nvSpPr>
          <p:cNvPr id="3" name="Content Placeholder 2">
            <a:extLst>
              <a:ext uri="{FF2B5EF4-FFF2-40B4-BE49-F238E27FC236}">
                <a16:creationId xmlns:a16="http://schemas.microsoft.com/office/drawing/2014/main" id="{82FF3539-1805-4F2F-B83C-E49A8978C006}"/>
              </a:ext>
            </a:extLst>
          </p:cNvPr>
          <p:cNvSpPr>
            <a:spLocks noGrp="1"/>
          </p:cNvSpPr>
          <p:nvPr>
            <p:ph idx="1"/>
          </p:nvPr>
        </p:nvSpPr>
        <p:spPr/>
        <p:txBody>
          <a:bodyPr>
            <a:normAutofit fontScale="77500" lnSpcReduction="20000"/>
          </a:bodyPr>
          <a:lstStyle/>
          <a:p>
            <a:pPr algn="l"/>
            <a:r>
              <a:rPr lang="en-US" b="0" i="0" dirty="0">
                <a:solidFill>
                  <a:srgbClr val="202122"/>
                </a:solidFill>
                <a:effectLst/>
                <a:latin typeface="Arial" panose="020B0604020202020204" pitchFamily="34" charset="0"/>
              </a:rPr>
              <a:t>The </a:t>
            </a:r>
            <a:r>
              <a:rPr lang="en-US" b="0" i="0" u="none" strike="noStrike" dirty="0">
                <a:solidFill>
                  <a:srgbClr val="0B0080"/>
                </a:solidFill>
                <a:effectLst/>
                <a:latin typeface="Arial" panose="020B0604020202020204" pitchFamily="34" charset="0"/>
                <a:hlinkClick r:id="rId2" tooltip="Body of vertebra"/>
              </a:rPr>
              <a:t>bodies</a:t>
            </a:r>
            <a:r>
              <a:rPr lang="en-US" b="0" i="0" dirty="0">
                <a:solidFill>
                  <a:srgbClr val="202122"/>
                </a:solidFill>
                <a:effectLst/>
                <a:latin typeface="Arial" panose="020B0604020202020204" pitchFamily="34" charset="0"/>
              </a:rPr>
              <a:t> in the middle of the thoracic region are heart-shaped and as broad in the anteroposterior as in the transverse direction. </a:t>
            </a:r>
          </a:p>
          <a:p>
            <a:pPr algn="l"/>
            <a:r>
              <a:rPr lang="en-US" b="0" i="0" dirty="0">
                <a:solidFill>
                  <a:srgbClr val="202122"/>
                </a:solidFill>
                <a:effectLst/>
                <a:latin typeface="Arial" panose="020B0604020202020204" pitchFamily="34" charset="0"/>
              </a:rPr>
              <a:t>At the ends of the thoracic region they resemble respectively those of the cervical and lumbar vertebrae. </a:t>
            </a:r>
          </a:p>
          <a:p>
            <a:pPr algn="l"/>
            <a:r>
              <a:rPr lang="en-US" b="0" i="0" dirty="0">
                <a:solidFill>
                  <a:srgbClr val="202122"/>
                </a:solidFill>
                <a:effectLst/>
                <a:latin typeface="Arial" panose="020B0604020202020204" pitchFamily="34" charset="0"/>
              </a:rPr>
              <a:t>They are slightly thicker behind than in front, flat above and below, convex from side to side in front, deeply concave behind, and slightly constricted laterally and in front. </a:t>
            </a:r>
          </a:p>
          <a:p>
            <a:pPr algn="l"/>
            <a:r>
              <a:rPr lang="en-US" b="0" i="0" dirty="0">
                <a:solidFill>
                  <a:srgbClr val="202122"/>
                </a:solidFill>
                <a:effectLst/>
                <a:latin typeface="Arial" panose="020B0604020202020204" pitchFamily="34" charset="0"/>
              </a:rPr>
              <a:t>They present, on either side, two costal demi-facets, one above, near the root of the pedicle, the other below, in front of the inferior vertebral notch; these are covered with cartilage in the fresh state.</a:t>
            </a:r>
          </a:p>
          <a:p>
            <a:pPr algn="l"/>
            <a:r>
              <a:rPr lang="en-US" b="0" i="0" dirty="0">
                <a:solidFill>
                  <a:srgbClr val="202122"/>
                </a:solidFill>
                <a:effectLst/>
                <a:latin typeface="Arial" panose="020B0604020202020204" pitchFamily="34" charset="0"/>
              </a:rPr>
              <a:t>when the vertebrae are articulated with one another, form, with the intervening intervertebral fibrocartilages, oval surfaces for the reception of the heads of the ribs.</a:t>
            </a:r>
          </a:p>
          <a:p>
            <a:br>
              <a:rPr lang="en-US" b="0" i="0" dirty="0">
                <a:solidFill>
                  <a:srgbClr val="202122"/>
                </a:solidFill>
                <a:effectLst/>
                <a:latin typeface="Arial" panose="020B0604020202020204" pitchFamily="34" charset="0"/>
              </a:rPr>
            </a:br>
            <a:endParaRPr lang="en-IN" dirty="0"/>
          </a:p>
        </p:txBody>
      </p:sp>
    </p:spTree>
    <p:extLst>
      <p:ext uri="{BB962C8B-B14F-4D97-AF65-F5344CB8AC3E}">
        <p14:creationId xmlns:p14="http://schemas.microsoft.com/office/powerpoint/2010/main" val="32152499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42606-511F-4A3B-8AD9-CD206CFE6F6A}"/>
              </a:ext>
            </a:extLst>
          </p:cNvPr>
          <p:cNvSpPr>
            <a:spLocks noGrp="1"/>
          </p:cNvSpPr>
          <p:nvPr>
            <p:ph type="title"/>
          </p:nvPr>
        </p:nvSpPr>
        <p:spPr>
          <a:xfrm>
            <a:off x="838200" y="365126"/>
            <a:ext cx="10515600" cy="802194"/>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Parts of Vertebra</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013C7F6-E51E-4FF6-855C-C50E35B50DE6}"/>
              </a:ext>
            </a:extLst>
          </p:cNvPr>
          <p:cNvSpPr>
            <a:spLocks noGrp="1"/>
          </p:cNvSpPr>
          <p:nvPr>
            <p:ph idx="1"/>
          </p:nvPr>
        </p:nvSpPr>
        <p:spPr>
          <a:xfrm>
            <a:off x="838200" y="1391055"/>
            <a:ext cx="10515600" cy="5369668"/>
          </a:xfrm>
        </p:spPr>
        <p:txBody>
          <a:bodyPr>
            <a:normAutofit fontScale="92500" lnSpcReduction="10000"/>
          </a:bodyPr>
          <a:lstStyle/>
          <a:p>
            <a:r>
              <a:rPr lang="en-US" b="1" dirty="0">
                <a:solidFill>
                  <a:srgbClr val="0070C0"/>
                </a:solidFill>
                <a:latin typeface="Times New Roman" panose="02020603050405020304" pitchFamily="18" charset="0"/>
                <a:cs typeface="Times New Roman" panose="02020603050405020304" pitchFamily="18" charset="0"/>
              </a:rPr>
              <a:t>Body</a:t>
            </a:r>
            <a:r>
              <a:rPr lang="en-US" dirty="0">
                <a:latin typeface="Times New Roman" panose="02020603050405020304" pitchFamily="18" charset="0"/>
                <a:cs typeface="Times New Roman" panose="02020603050405020304" pitchFamily="18" charset="0"/>
              </a:rPr>
              <a:t> : Larges part, more or less cylindrical. Upper &amp; Lower surface is flattened, rough it gives attachment to intervertebral fibro-cartilage.</a:t>
            </a:r>
          </a:p>
          <a:p>
            <a:r>
              <a:rPr lang="en-US" dirty="0">
                <a:latin typeface="Times New Roman" panose="02020603050405020304" pitchFamily="18" charset="0"/>
                <a:cs typeface="Times New Roman" panose="02020603050405020304" pitchFamily="18" charset="0"/>
              </a:rPr>
              <a:t> </a:t>
            </a:r>
            <a:r>
              <a:rPr lang="en-US" b="1" dirty="0">
                <a:solidFill>
                  <a:srgbClr val="0070C0"/>
                </a:solidFill>
                <a:latin typeface="Times New Roman" panose="02020603050405020304" pitchFamily="18" charset="0"/>
                <a:cs typeface="Times New Roman" panose="02020603050405020304" pitchFamily="18" charset="0"/>
              </a:rPr>
              <a:t>Pedicles</a:t>
            </a:r>
            <a:r>
              <a:rPr lang="en-US" dirty="0">
                <a:latin typeface="Times New Roman" panose="02020603050405020304" pitchFamily="18" charset="0"/>
                <a:cs typeface="Times New Roman" panose="02020603050405020304" pitchFamily="18" charset="0"/>
              </a:rPr>
              <a:t> : Two short thick processes which project backward, one on either side form upper part of body.</a:t>
            </a:r>
          </a:p>
          <a:p>
            <a:r>
              <a:rPr lang="en-US" b="1" dirty="0">
                <a:solidFill>
                  <a:srgbClr val="0070C0"/>
                </a:solidFill>
                <a:latin typeface="Times New Roman" panose="02020603050405020304" pitchFamily="18" charset="0"/>
                <a:cs typeface="Times New Roman" panose="02020603050405020304" pitchFamily="18" charset="0"/>
              </a:rPr>
              <a:t>Laminae</a:t>
            </a:r>
            <a:r>
              <a:rPr lang="en-US" dirty="0">
                <a:latin typeface="Times New Roman" panose="02020603050405020304" pitchFamily="18" charset="0"/>
                <a:cs typeface="Times New Roman" panose="02020603050405020304" pitchFamily="18" charset="0"/>
              </a:rPr>
              <a:t> : Two broad plates directed backward &amp; medial ward from pedicles.  They fuse middle line posteriorly which posterior boundary of vertebral column. </a:t>
            </a:r>
          </a:p>
          <a:p>
            <a:r>
              <a:rPr lang="en-US" sz="3000" b="1" dirty="0">
                <a:solidFill>
                  <a:srgbClr val="002060"/>
                </a:solidFill>
                <a:latin typeface="Times New Roman" panose="02020603050405020304" pitchFamily="18" charset="0"/>
                <a:cs typeface="Times New Roman" panose="02020603050405020304" pitchFamily="18" charset="0"/>
              </a:rPr>
              <a:t>Processes :</a:t>
            </a:r>
            <a:r>
              <a:rPr lang="en-US" dirty="0">
                <a:latin typeface="Times New Roman" panose="02020603050405020304" pitchFamily="18" charset="0"/>
                <a:cs typeface="Times New Roman" panose="02020603050405020304" pitchFamily="18" charset="0"/>
              </a:rPr>
              <a:t> </a:t>
            </a:r>
          </a:p>
          <a:p>
            <a:r>
              <a:rPr lang="en-US" b="1" dirty="0">
                <a:solidFill>
                  <a:srgbClr val="0070C0"/>
                </a:solidFill>
                <a:latin typeface="Times New Roman" panose="02020603050405020304" pitchFamily="18" charset="0"/>
                <a:cs typeface="Times New Roman" panose="02020603050405020304" pitchFamily="18" charset="0"/>
              </a:rPr>
              <a:t>Spinous Processes</a:t>
            </a:r>
            <a:r>
              <a:rPr lang="en-US" dirty="0">
                <a:latin typeface="Times New Roman" panose="02020603050405020304" pitchFamily="18" charset="0"/>
                <a:cs typeface="Times New Roman" panose="02020603050405020304" pitchFamily="18" charset="0"/>
              </a:rPr>
              <a:t>  : Directed backward &amp; downward from the junction of laminae. Serve as attachment for muscles &amp; Ligaments.</a:t>
            </a:r>
          </a:p>
          <a:p>
            <a:r>
              <a:rPr lang="en-US" dirty="0">
                <a:latin typeface="Times New Roman" panose="02020603050405020304" pitchFamily="18" charset="0"/>
                <a:cs typeface="Times New Roman" panose="02020603050405020304" pitchFamily="18" charset="0"/>
              </a:rPr>
              <a:t>Articulate processes : Two Superior &amp; Two inferior. Coated with hyaline cartilage</a:t>
            </a:r>
          </a:p>
          <a:p>
            <a:r>
              <a:rPr lang="en-US" dirty="0">
                <a:latin typeface="Times New Roman" panose="02020603050405020304" pitchFamily="18" charset="0"/>
                <a:cs typeface="Times New Roman" panose="02020603050405020304" pitchFamily="18" charset="0"/>
              </a:rPr>
              <a:t>Transverse processes :  Two transverse processes one at either side, serve as attachment of muscles &amp; Ligaments.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2269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42ADD-8A00-4CA9-8BEE-404C7D6B98CC}"/>
              </a:ext>
            </a:extLst>
          </p:cNvPr>
          <p:cNvSpPr>
            <a:spLocks noGrp="1"/>
          </p:cNvSpPr>
          <p:nvPr>
            <p:ph type="title"/>
          </p:nvPr>
        </p:nvSpPr>
        <p:spPr>
          <a:xfrm>
            <a:off x="838200" y="365126"/>
            <a:ext cx="10515600" cy="605836"/>
          </a:xfrm>
        </p:spPr>
        <p:txBody>
          <a:bodyPr>
            <a:normAutofit fontScale="90000"/>
          </a:bodyPr>
          <a:lstStyle/>
          <a:p>
            <a:pPr algn="ctr"/>
            <a:r>
              <a:rPr lang="en-US" b="1" dirty="0">
                <a:solidFill>
                  <a:srgbClr val="FF0000"/>
                </a:solidFill>
                <a:latin typeface="Times New Roman" panose="02020603050405020304" pitchFamily="18" charset="0"/>
                <a:cs typeface="Times New Roman" panose="02020603050405020304" pitchFamily="18" charset="0"/>
              </a:rPr>
              <a:t>Bone Histology</a:t>
            </a:r>
            <a:endParaRPr lang="en-IN" dirty="0"/>
          </a:p>
        </p:txBody>
      </p:sp>
      <p:sp>
        <p:nvSpPr>
          <p:cNvPr id="3" name="Content Placeholder 2">
            <a:extLst>
              <a:ext uri="{FF2B5EF4-FFF2-40B4-BE49-F238E27FC236}">
                <a16:creationId xmlns:a16="http://schemas.microsoft.com/office/drawing/2014/main" id="{960F8C0E-F373-4AB1-AA79-2714473C2EC7}"/>
              </a:ext>
            </a:extLst>
          </p:cNvPr>
          <p:cNvSpPr>
            <a:spLocks noGrp="1"/>
          </p:cNvSpPr>
          <p:nvPr>
            <p:ph idx="1"/>
          </p:nvPr>
        </p:nvSpPr>
        <p:spPr>
          <a:xfrm>
            <a:off x="0" y="1348032"/>
            <a:ext cx="7890234" cy="5509967"/>
          </a:xfrm>
        </p:spPr>
        <p:txBody>
          <a:bodyPr>
            <a:normAutofit fontScale="92500" lnSpcReduction="10000"/>
          </a:bodyPr>
          <a:lstStyle/>
          <a:p>
            <a:r>
              <a:rPr lang="en-US" dirty="0"/>
              <a:t>Bone strong , flexible semi-rigid supporting tissue.</a:t>
            </a:r>
          </a:p>
          <a:p>
            <a:r>
              <a:rPr lang="en-US" dirty="0"/>
              <a:t>Bone is made up of cells &amp; Extracellular Matrix.</a:t>
            </a:r>
          </a:p>
          <a:p>
            <a:r>
              <a:rPr lang="en-US" dirty="0"/>
              <a:t>1) Cells: Bone cells are called Osteoblasts &amp; Osteocytes. </a:t>
            </a:r>
          </a:p>
          <a:p>
            <a:r>
              <a:rPr lang="en-US" dirty="0"/>
              <a:t>2) Extracellular Matrix : made up of organic matrix(30 %).</a:t>
            </a:r>
          </a:p>
          <a:p>
            <a:r>
              <a:rPr lang="en-US" dirty="0"/>
              <a:t>It contains proteoglycans, glycosaminoglycans, glycoproteins, </a:t>
            </a:r>
            <a:r>
              <a:rPr lang="en-US" dirty="0" err="1"/>
              <a:t>Osteonectin</a:t>
            </a:r>
            <a:r>
              <a:rPr lang="en-US" dirty="0"/>
              <a:t>, osteocalcin. </a:t>
            </a:r>
          </a:p>
          <a:p>
            <a:r>
              <a:rPr lang="en-US" dirty="0"/>
              <a:t>It contain 25% water &amp; 70 % minerals called hydroxyapatite.</a:t>
            </a:r>
          </a:p>
          <a:p>
            <a:r>
              <a:rPr lang="en-US" dirty="0"/>
              <a:t>Bone id resistant to bending, twisting, compression &amp; </a:t>
            </a:r>
            <a:r>
              <a:rPr lang="en-US" dirty="0" err="1"/>
              <a:t>Streching</a:t>
            </a:r>
            <a:r>
              <a:rPr lang="en-US" dirty="0"/>
              <a:t>.</a:t>
            </a:r>
          </a:p>
          <a:p>
            <a:r>
              <a:rPr lang="en-US" dirty="0"/>
              <a:t>It is hard calcified &amp; the collagen fiber help bone to resists tensile stresses.</a:t>
            </a:r>
            <a:endParaRPr lang="en-IN" dirty="0"/>
          </a:p>
        </p:txBody>
      </p:sp>
      <p:pic>
        <p:nvPicPr>
          <p:cNvPr id="6" name="Picture 5">
            <a:extLst>
              <a:ext uri="{FF2B5EF4-FFF2-40B4-BE49-F238E27FC236}">
                <a16:creationId xmlns:a16="http://schemas.microsoft.com/office/drawing/2014/main" id="{AAE3961A-72ED-4B0D-A268-1FB961063E5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720554" y="1555423"/>
            <a:ext cx="4471446" cy="4807670"/>
          </a:xfrm>
          <a:prstGeom prst="rect">
            <a:avLst/>
          </a:prstGeom>
          <a:noFill/>
          <a:ln>
            <a:noFill/>
          </a:ln>
        </p:spPr>
      </p:pic>
      <p:sp>
        <p:nvSpPr>
          <p:cNvPr id="8" name="TextBox 7">
            <a:extLst>
              <a:ext uri="{FF2B5EF4-FFF2-40B4-BE49-F238E27FC236}">
                <a16:creationId xmlns:a16="http://schemas.microsoft.com/office/drawing/2014/main" id="{44F6107F-4F6D-4176-A085-142A2E50E883}"/>
              </a:ext>
            </a:extLst>
          </p:cNvPr>
          <p:cNvSpPr txBox="1"/>
          <p:nvPr/>
        </p:nvSpPr>
        <p:spPr>
          <a:xfrm>
            <a:off x="3525982" y="6385818"/>
            <a:ext cx="6146800" cy="646331"/>
          </a:xfrm>
          <a:prstGeom prst="rect">
            <a:avLst/>
          </a:prstGeom>
          <a:noFill/>
        </p:spPr>
        <p:txBody>
          <a:bodyPr wrap="square">
            <a:spAutoFit/>
          </a:bodyPr>
          <a:lstStyle/>
          <a:p>
            <a:r>
              <a:rPr lang="en-IN" dirty="0">
                <a:hlinkClick r:id="rId3"/>
              </a:rPr>
              <a:t>https://youtu.be/yxIDQ_qN3HM</a:t>
            </a:r>
            <a:endParaRPr lang="en-IN" dirty="0"/>
          </a:p>
          <a:p>
            <a:endParaRPr lang="en-IN" dirty="0"/>
          </a:p>
        </p:txBody>
      </p:sp>
    </p:spTree>
    <p:extLst>
      <p:ext uri="{BB962C8B-B14F-4D97-AF65-F5344CB8AC3E}">
        <p14:creationId xmlns:p14="http://schemas.microsoft.com/office/powerpoint/2010/main" val="41363864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525B6-DEBF-4F9E-A931-DC4A1BF7475E}"/>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3F3B058-C7D3-4ABD-AE79-A33AE4F3970B}"/>
              </a:ext>
            </a:extLst>
          </p:cNvPr>
          <p:cNvSpPr>
            <a:spLocks noGrp="1"/>
          </p:cNvSpPr>
          <p:nvPr>
            <p:ph idx="1"/>
          </p:nvPr>
        </p:nvSpPr>
        <p:spPr>
          <a:xfrm>
            <a:off x="838200" y="175098"/>
            <a:ext cx="10515600" cy="6682902"/>
          </a:xfrm>
        </p:spPr>
        <p:txBody>
          <a:bodyPr/>
          <a:lstStyle/>
          <a:p>
            <a:endParaRPr lang="en-IN" dirty="0"/>
          </a:p>
        </p:txBody>
      </p:sp>
      <p:pic>
        <p:nvPicPr>
          <p:cNvPr id="4" name="Picture 3">
            <a:extLst>
              <a:ext uri="{FF2B5EF4-FFF2-40B4-BE49-F238E27FC236}">
                <a16:creationId xmlns:a16="http://schemas.microsoft.com/office/drawing/2014/main" id="{CA4B549E-5AFD-436D-8CCA-31F9B0C3B18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68485" y="77821"/>
            <a:ext cx="10359958" cy="6682902"/>
          </a:xfrm>
          <a:prstGeom prst="rect">
            <a:avLst/>
          </a:prstGeom>
          <a:noFill/>
          <a:ln>
            <a:noFill/>
          </a:ln>
        </p:spPr>
      </p:pic>
    </p:spTree>
    <p:extLst>
      <p:ext uri="{BB962C8B-B14F-4D97-AF65-F5344CB8AC3E}">
        <p14:creationId xmlns:p14="http://schemas.microsoft.com/office/powerpoint/2010/main" val="33226598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5DDA4-0BA7-451C-993D-2C0B8CC02CDC}"/>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244214F6-47E8-41BE-BC55-F948CDABAB0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24128" y="554477"/>
            <a:ext cx="10350229" cy="6517532"/>
          </a:xfrm>
          <a:prstGeom prst="rect">
            <a:avLst/>
          </a:prstGeom>
          <a:noFill/>
          <a:ln>
            <a:noFill/>
          </a:ln>
        </p:spPr>
      </p:pic>
    </p:spTree>
    <p:extLst>
      <p:ext uri="{BB962C8B-B14F-4D97-AF65-F5344CB8AC3E}">
        <p14:creationId xmlns:p14="http://schemas.microsoft.com/office/powerpoint/2010/main" val="19578351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AFF25-4535-4AC5-BF20-34578B725E32}"/>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Structure of different types of Vertebra</a:t>
            </a:r>
            <a:endParaRPr lang="en-IN" dirty="0"/>
          </a:p>
        </p:txBody>
      </p:sp>
      <p:sp>
        <p:nvSpPr>
          <p:cNvPr id="3" name="Content Placeholder 2">
            <a:extLst>
              <a:ext uri="{FF2B5EF4-FFF2-40B4-BE49-F238E27FC236}">
                <a16:creationId xmlns:a16="http://schemas.microsoft.com/office/drawing/2014/main" id="{BBAAD3A3-F10A-4FA8-8162-5126E102EEE1}"/>
              </a:ext>
            </a:extLst>
          </p:cNvPr>
          <p:cNvSpPr>
            <a:spLocks noGrp="1"/>
          </p:cNvSpPr>
          <p:nvPr>
            <p:ph idx="1"/>
          </p:nvPr>
        </p:nvSpPr>
        <p:spPr/>
        <p:txBody>
          <a:bodyPr>
            <a:normAutofit fontScale="92500" lnSpcReduction="10000"/>
          </a:bodyPr>
          <a:lstStyle/>
          <a:p>
            <a:r>
              <a:rPr lang="en-US" dirty="0">
                <a:latin typeface="Times New Roman" panose="02020603050405020304" pitchFamily="18" charset="0"/>
                <a:cs typeface="Times New Roman" panose="02020603050405020304" pitchFamily="18" charset="0"/>
              </a:rPr>
              <a:t>V. C is with 26 bones but with 33 vertebrae.</a:t>
            </a:r>
          </a:p>
          <a:p>
            <a:r>
              <a:rPr lang="en-US" dirty="0">
                <a:latin typeface="Times New Roman" panose="02020603050405020304" pitchFamily="18" charset="0"/>
                <a:cs typeface="Times New Roman" panose="02020603050405020304" pitchFamily="18" charset="0"/>
              </a:rPr>
              <a:t>At the age of 70 above sacrum &amp; coccyx fused together. </a:t>
            </a:r>
          </a:p>
          <a:p>
            <a:pPr algn="l" fontAlgn="t">
              <a:buFont typeface="Arial" panose="020B0604020202020204" pitchFamily="34" charset="0"/>
              <a:buChar char="•"/>
            </a:pPr>
            <a:r>
              <a:rPr lang="en-US" b="1" i="0" dirty="0">
                <a:effectLst/>
                <a:latin typeface="Times New Roman" panose="02020603050405020304" pitchFamily="18" charset="0"/>
                <a:cs typeface="Times New Roman" panose="02020603050405020304" pitchFamily="18" charset="0"/>
              </a:rPr>
              <a:t>Cervical vertebrae</a:t>
            </a:r>
            <a:r>
              <a:rPr lang="en-US" b="0" i="0" dirty="0">
                <a:effectLst/>
                <a:latin typeface="Times New Roman" panose="02020603050405020304" pitchFamily="18" charset="0"/>
                <a:cs typeface="Times New Roman" panose="02020603050405020304" pitchFamily="18" charset="0"/>
              </a:rPr>
              <a:t>. At the base of the skull, the vertebral column starts with the cervical vertebrae. </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There are seven of these, and they are numbered C1 through C7.</a:t>
            </a:r>
          </a:p>
          <a:p>
            <a:pPr algn="l" fontAlgn="t">
              <a:buFont typeface="Arial" panose="020B0604020202020204" pitchFamily="34" charset="0"/>
              <a:buChar char="•"/>
            </a:pPr>
            <a:r>
              <a:rPr lang="en-US" b="1" i="0" dirty="0">
                <a:effectLst/>
                <a:latin typeface="Times New Roman" panose="02020603050405020304" pitchFamily="18" charset="0"/>
                <a:cs typeface="Times New Roman" panose="02020603050405020304" pitchFamily="18" charset="0"/>
              </a:rPr>
              <a:t>Thoracic Vertebrae</a:t>
            </a:r>
            <a:r>
              <a:rPr lang="en-US" b="0" i="0" dirty="0">
                <a:effectLst/>
                <a:latin typeface="Times New Roman" panose="02020603050405020304" pitchFamily="18" charset="0"/>
                <a:cs typeface="Times New Roman" panose="02020603050405020304" pitchFamily="18" charset="0"/>
              </a:rPr>
              <a:t>. The thoracic vertebrae are the next 12vertebrae, moving down the body. </a:t>
            </a:r>
          </a:p>
          <a:p>
            <a:pPr algn="l" fontAlgn="t">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They articulate with the ribs, helping to protect the chest cavity containing the heart and lungs.</a:t>
            </a:r>
          </a:p>
          <a:p>
            <a:pPr algn="l" fontAlgn="t">
              <a:buFont typeface="Arial" panose="020B0604020202020204" pitchFamily="34" charset="0"/>
              <a:buChar char="•"/>
            </a:pPr>
            <a:r>
              <a:rPr lang="en-US" b="1" i="0" dirty="0">
                <a:effectLst/>
                <a:latin typeface="Times New Roman" panose="02020603050405020304" pitchFamily="18" charset="0"/>
                <a:cs typeface="Times New Roman" panose="02020603050405020304" pitchFamily="18" charset="0"/>
              </a:rPr>
              <a:t>Lumbar Vertebrae.</a:t>
            </a:r>
            <a:r>
              <a:rPr lang="en-US" b="0" i="0" dirty="0">
                <a:effectLst/>
                <a:latin typeface="Times New Roman" panose="02020603050405020304" pitchFamily="18" charset="0"/>
                <a:cs typeface="Times New Roman" panose="02020603050405020304" pitchFamily="18" charset="0"/>
              </a:rPr>
              <a:t> The next five vertebrae are the lumbar vertebrae, and these are the largest of the vertebrae.</a:t>
            </a:r>
          </a:p>
          <a:p>
            <a:pPr algn="l" fontAlgn="t">
              <a:buFont typeface="Arial" panose="020B0604020202020204" pitchFamily="34" charset="0"/>
              <a:buChar char="•"/>
            </a:pPr>
            <a:endParaRPr lang="en-US" b="0" i="0" dirty="0">
              <a:solidFill>
                <a:srgbClr val="525252"/>
              </a:solidFill>
              <a:effectLst/>
              <a:latin typeface="helvetica neue"/>
            </a:endParaRPr>
          </a:p>
          <a:p>
            <a:endParaRPr lang="en-IN" dirty="0"/>
          </a:p>
        </p:txBody>
      </p:sp>
    </p:spTree>
    <p:extLst>
      <p:ext uri="{BB962C8B-B14F-4D97-AF65-F5344CB8AC3E}">
        <p14:creationId xmlns:p14="http://schemas.microsoft.com/office/powerpoint/2010/main" val="1315909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428B0-B587-4A4F-813C-B4CCCA8D577E}"/>
              </a:ext>
            </a:extLst>
          </p:cNvPr>
          <p:cNvSpPr>
            <a:spLocks noGrp="1"/>
          </p:cNvSpPr>
          <p:nvPr>
            <p:ph type="title"/>
          </p:nvPr>
        </p:nvSpPr>
        <p:spPr>
          <a:xfrm>
            <a:off x="838200" y="365125"/>
            <a:ext cx="10515600" cy="1055113"/>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Cervical Vertebra</a:t>
            </a:r>
            <a:endParaRPr lang="en-IN" dirty="0"/>
          </a:p>
        </p:txBody>
      </p:sp>
      <p:sp>
        <p:nvSpPr>
          <p:cNvPr id="3" name="Content Placeholder 2">
            <a:extLst>
              <a:ext uri="{FF2B5EF4-FFF2-40B4-BE49-F238E27FC236}">
                <a16:creationId xmlns:a16="http://schemas.microsoft.com/office/drawing/2014/main" id="{886A955A-32AF-4165-92FB-F23B6965462B}"/>
              </a:ext>
            </a:extLst>
          </p:cNvPr>
          <p:cNvSpPr>
            <a:spLocks noGrp="1"/>
          </p:cNvSpPr>
          <p:nvPr>
            <p:ph idx="1"/>
          </p:nvPr>
        </p:nvSpPr>
        <p:spPr>
          <a:xfrm>
            <a:off x="838200" y="1517515"/>
            <a:ext cx="10515600" cy="5252936"/>
          </a:xfrm>
        </p:spPr>
        <p:txBody>
          <a:bodyPr>
            <a:normAutofit fontScale="92500" lnSpcReduction="10000"/>
          </a:bodyPr>
          <a:lstStyle/>
          <a:p>
            <a:r>
              <a:rPr lang="en-US" b="0" i="0" dirty="0">
                <a:solidFill>
                  <a:srgbClr val="202122"/>
                </a:solidFill>
                <a:effectLst/>
                <a:latin typeface="Times New Roman" panose="02020603050405020304" pitchFamily="18" charset="0"/>
                <a:cs typeface="Times New Roman" panose="02020603050405020304" pitchFamily="18" charset="0"/>
              </a:rPr>
              <a:t>In humans, cervical vertebrae are the smallest of the true vertebrae.</a:t>
            </a:r>
          </a:p>
          <a:p>
            <a:r>
              <a:rPr lang="en-US" dirty="0">
                <a:solidFill>
                  <a:srgbClr val="202122"/>
                </a:solidFill>
                <a:latin typeface="Times New Roman" panose="02020603050405020304" pitchFamily="18" charset="0"/>
                <a:cs typeface="Times New Roman" panose="02020603050405020304" pitchFamily="18" charset="0"/>
              </a:rPr>
              <a:t>It </a:t>
            </a:r>
            <a:r>
              <a:rPr lang="en-US" b="0" i="0" dirty="0">
                <a:solidFill>
                  <a:srgbClr val="202122"/>
                </a:solidFill>
                <a:effectLst/>
                <a:latin typeface="Times New Roman" panose="02020603050405020304" pitchFamily="18" charset="0"/>
                <a:cs typeface="Times New Roman" panose="02020603050405020304" pitchFamily="18" charset="0"/>
              </a:rPr>
              <a:t>can be readily distinguished from those of the thoracic or lumbar regions by the presence of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Transverse foramen"/>
              </a:rPr>
              <a:t>foramen</a:t>
            </a:r>
            <a:r>
              <a:rPr lang="en-US" b="0" i="0" dirty="0">
                <a:solidFill>
                  <a:srgbClr val="202122"/>
                </a:solidFill>
                <a:effectLst/>
                <a:latin typeface="Times New Roman" panose="02020603050405020304" pitchFamily="18" charset="0"/>
                <a:cs typeface="Times New Roman" panose="02020603050405020304" pitchFamily="18" charset="0"/>
              </a:rPr>
              <a:t> (hole) in each transverse process, through which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Vertebral artery"/>
              </a:rPr>
              <a:t>vertebral artery</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Vertebral veins"/>
              </a:rPr>
              <a:t>vertebral veins</a:t>
            </a:r>
            <a:r>
              <a:rPr lang="en-US" b="0" i="0" dirty="0">
                <a:solidFill>
                  <a:srgbClr val="202122"/>
                </a:solidFill>
                <a:effectLst/>
                <a:latin typeface="Times New Roman" panose="02020603050405020304" pitchFamily="18" charset="0"/>
                <a:cs typeface="Times New Roman" panose="02020603050405020304" pitchFamily="18" charset="0"/>
              </a:rPr>
              <a:t>, and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Inferior cervical ganglion"/>
              </a:rPr>
              <a:t>inferior cervical ganglion</a:t>
            </a:r>
            <a:r>
              <a:rPr lang="en-US" b="0" i="0" dirty="0">
                <a:solidFill>
                  <a:srgbClr val="202122"/>
                </a:solidFill>
                <a:effectLst/>
                <a:latin typeface="Times New Roman" panose="02020603050405020304" pitchFamily="18" charset="0"/>
                <a:cs typeface="Times New Roman" panose="02020603050405020304" pitchFamily="18" charset="0"/>
              </a:rPr>
              <a:t> pass. </a:t>
            </a:r>
          </a:p>
          <a:p>
            <a:r>
              <a:rPr lang="en-US" b="0" i="0" dirty="0">
                <a:solidFill>
                  <a:srgbClr val="202122"/>
                </a:solidFill>
                <a:effectLst/>
                <a:latin typeface="Times New Roman" panose="02020603050405020304" pitchFamily="18" charset="0"/>
                <a:cs typeface="Times New Roman" panose="02020603050405020304" pitchFamily="18" charset="0"/>
              </a:rPr>
              <a:t>The remainder of this article focuses upon human anatomy.</a:t>
            </a:r>
          </a:p>
          <a:p>
            <a:r>
              <a:rPr lang="en-US" b="0" i="0" dirty="0">
                <a:solidFill>
                  <a:srgbClr val="202122"/>
                </a:solidFill>
                <a:effectLst/>
                <a:latin typeface="Times New Roman" panose="02020603050405020304" pitchFamily="18" charset="0"/>
                <a:cs typeface="Times New Roman" panose="02020603050405020304" pitchFamily="18" charset="0"/>
              </a:rPr>
              <a:t>The cervical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Vertebra"/>
              </a:rPr>
              <a:t>vertebrae</a:t>
            </a:r>
            <a:r>
              <a:rPr lang="en-US" b="0" i="0" dirty="0">
                <a:solidFill>
                  <a:srgbClr val="202122"/>
                </a:solidFill>
                <a:effectLst/>
                <a:latin typeface="Times New Roman" panose="02020603050405020304" pitchFamily="18" charset="0"/>
                <a:cs typeface="Times New Roman" panose="02020603050405020304" pitchFamily="18" charset="0"/>
              </a:rPr>
              <a:t> are numbered, with the first one (C1) closest to the skull and higher numbered vertebrae (C2–C7) proceeding away from the skull and down the spine. </a:t>
            </a:r>
          </a:p>
          <a:p>
            <a:r>
              <a:rPr lang="en-US" b="0" i="0" dirty="0">
                <a:solidFill>
                  <a:srgbClr val="202122"/>
                </a:solidFill>
                <a:effectLst/>
                <a:latin typeface="Times New Roman" panose="02020603050405020304" pitchFamily="18" charset="0"/>
                <a:cs typeface="Times New Roman" panose="02020603050405020304" pitchFamily="18" charset="0"/>
              </a:rPr>
              <a:t>The general characteristics of the third through sixth cervical vertebrae are described here. </a:t>
            </a:r>
          </a:p>
          <a:p>
            <a:r>
              <a:rPr lang="en-US" b="0" i="0" dirty="0">
                <a:solidFill>
                  <a:srgbClr val="202122"/>
                </a:solidFill>
                <a:effectLst/>
                <a:latin typeface="Times New Roman" panose="02020603050405020304" pitchFamily="18" charset="0"/>
                <a:cs typeface="Times New Roman" panose="02020603050405020304" pitchFamily="18" charset="0"/>
              </a:rPr>
              <a:t>The first, second, and seventh vertebrae are extraordinary, and are detailed later.</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91119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F01F2-C3BF-4282-B0D4-028F9F7B0AED}"/>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DCDC3485-B009-4D8A-872D-00E4220C761B}"/>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09483"/>
            <a:ext cx="8161506" cy="6415054"/>
          </a:xfrm>
          <a:prstGeom prst="rect">
            <a:avLst/>
          </a:prstGeom>
          <a:noFill/>
          <a:ln>
            <a:noFill/>
          </a:ln>
        </p:spPr>
      </p:pic>
      <p:pic>
        <p:nvPicPr>
          <p:cNvPr id="5" name="Picture 4">
            <a:extLst>
              <a:ext uri="{FF2B5EF4-FFF2-40B4-BE49-F238E27FC236}">
                <a16:creationId xmlns:a16="http://schemas.microsoft.com/office/drawing/2014/main" id="{27AB9983-1900-4233-BEA4-A8783E1481E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375514" y="1410511"/>
            <a:ext cx="3816485" cy="5369668"/>
          </a:xfrm>
          <a:prstGeom prst="rect">
            <a:avLst/>
          </a:prstGeom>
          <a:noFill/>
          <a:ln>
            <a:noFill/>
          </a:ln>
        </p:spPr>
      </p:pic>
    </p:spTree>
    <p:extLst>
      <p:ext uri="{BB962C8B-B14F-4D97-AF65-F5344CB8AC3E}">
        <p14:creationId xmlns:p14="http://schemas.microsoft.com/office/powerpoint/2010/main" val="87268977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6E904-0E44-44AA-8A97-AA99E3893D31}"/>
              </a:ext>
            </a:extLst>
          </p:cNvPr>
          <p:cNvSpPr>
            <a:spLocks noGrp="1"/>
          </p:cNvSpPr>
          <p:nvPr>
            <p:ph type="title"/>
          </p:nvPr>
        </p:nvSpPr>
        <p:spPr>
          <a:xfrm>
            <a:off x="838200" y="238665"/>
            <a:ext cx="10515600" cy="782739"/>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Atlas Vertebra ( 1</a:t>
            </a:r>
            <a:r>
              <a:rPr lang="en-US" b="1" baseline="30000" dirty="0">
                <a:solidFill>
                  <a:srgbClr val="FF0000"/>
                </a:solidFill>
                <a:latin typeface="Times New Roman" panose="02020603050405020304" pitchFamily="18" charset="0"/>
                <a:cs typeface="Times New Roman" panose="02020603050405020304" pitchFamily="18" charset="0"/>
              </a:rPr>
              <a:t>st</a:t>
            </a:r>
            <a:r>
              <a:rPr lang="en-US" b="1" dirty="0">
                <a:solidFill>
                  <a:srgbClr val="FF0000"/>
                </a:solidFill>
                <a:latin typeface="Times New Roman" panose="02020603050405020304" pitchFamily="18" charset="0"/>
                <a:cs typeface="Times New Roman" panose="02020603050405020304" pitchFamily="18" charset="0"/>
              </a:rPr>
              <a:t> Cervical)</a:t>
            </a:r>
            <a:endParaRPr lang="en-IN" dirty="0"/>
          </a:p>
        </p:txBody>
      </p:sp>
      <p:pic>
        <p:nvPicPr>
          <p:cNvPr id="4" name="Content Placeholder 3">
            <a:extLst>
              <a:ext uri="{FF2B5EF4-FFF2-40B4-BE49-F238E27FC236}">
                <a16:creationId xmlns:a16="http://schemas.microsoft.com/office/drawing/2014/main" id="{C72FB909-E9E3-4484-A429-6930F48542B2}"/>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70434" y="1021404"/>
            <a:ext cx="9075906" cy="5797686"/>
          </a:xfrm>
          <a:prstGeom prst="rect">
            <a:avLst/>
          </a:prstGeom>
          <a:noFill/>
          <a:ln>
            <a:noFill/>
          </a:ln>
        </p:spPr>
      </p:pic>
    </p:spTree>
    <p:extLst>
      <p:ext uri="{BB962C8B-B14F-4D97-AF65-F5344CB8AC3E}">
        <p14:creationId xmlns:p14="http://schemas.microsoft.com/office/powerpoint/2010/main" val="18993045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F270E-206E-4440-918D-41D0F50C1603}"/>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Atlas Vertebra</a:t>
            </a:r>
            <a:endParaRPr lang="en-IN" dirty="0"/>
          </a:p>
        </p:txBody>
      </p:sp>
      <p:sp>
        <p:nvSpPr>
          <p:cNvPr id="3" name="Content Placeholder 2">
            <a:extLst>
              <a:ext uri="{FF2B5EF4-FFF2-40B4-BE49-F238E27FC236}">
                <a16:creationId xmlns:a16="http://schemas.microsoft.com/office/drawing/2014/main" id="{D573B869-1252-43E6-B97D-44D5D8399EFE}"/>
              </a:ext>
            </a:extLst>
          </p:cNvPr>
          <p:cNvSpPr>
            <a:spLocks noGrp="1"/>
          </p:cNvSpPr>
          <p:nvPr>
            <p:ph idx="1"/>
          </p:nvPr>
        </p:nvSpPr>
        <p:spPr/>
        <p:txBody>
          <a:bodyPr/>
          <a:lstStyle/>
          <a:p>
            <a:r>
              <a:rPr lang="en-US" b="0" i="0" dirty="0">
                <a:solidFill>
                  <a:srgbClr val="000000"/>
                </a:solidFill>
                <a:effectLst/>
                <a:latin typeface="helvetica neue"/>
              </a:rPr>
              <a:t>In anatomy, the atlas (C1) is the most superior (first) cervical vertebra of the spine and is located in the neck . </a:t>
            </a:r>
          </a:p>
          <a:p>
            <a:r>
              <a:rPr lang="en-US" b="0" i="0" dirty="0">
                <a:solidFill>
                  <a:srgbClr val="000000"/>
                </a:solidFill>
                <a:effectLst/>
                <a:latin typeface="helvetica neue"/>
              </a:rPr>
              <a:t>It is named for the Atlas of Greek mythology, because it supports the globe of the head which is the skull. </a:t>
            </a:r>
          </a:p>
          <a:p>
            <a:r>
              <a:rPr lang="en-US" b="0" i="0" dirty="0">
                <a:solidFill>
                  <a:srgbClr val="000000"/>
                </a:solidFill>
                <a:effectLst/>
                <a:latin typeface="helvetica neue"/>
              </a:rPr>
              <a:t>The atlas is the topmost vertebra and with the axis forms the joint connecting the skull and spine.</a:t>
            </a:r>
          </a:p>
          <a:p>
            <a:endParaRPr lang="en-IN" dirty="0"/>
          </a:p>
        </p:txBody>
      </p:sp>
    </p:spTree>
    <p:extLst>
      <p:ext uri="{BB962C8B-B14F-4D97-AF65-F5344CB8AC3E}">
        <p14:creationId xmlns:p14="http://schemas.microsoft.com/office/powerpoint/2010/main" val="30984766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54EE3-665B-4D51-9419-E9E6F2C84025}"/>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Axis Vertebra ( 2</a:t>
            </a:r>
            <a:r>
              <a:rPr lang="en-US" b="1" baseline="30000" dirty="0">
                <a:solidFill>
                  <a:srgbClr val="FF0000"/>
                </a:solidFill>
                <a:latin typeface="Times New Roman" panose="02020603050405020304" pitchFamily="18" charset="0"/>
                <a:cs typeface="Times New Roman" panose="02020603050405020304" pitchFamily="18" charset="0"/>
              </a:rPr>
              <a:t>nd</a:t>
            </a:r>
            <a:r>
              <a:rPr lang="en-US" b="1" dirty="0">
                <a:solidFill>
                  <a:srgbClr val="FF0000"/>
                </a:solidFill>
                <a:latin typeface="Times New Roman" panose="02020603050405020304" pitchFamily="18" charset="0"/>
                <a:cs typeface="Times New Roman" panose="02020603050405020304" pitchFamily="18" charset="0"/>
              </a:rPr>
              <a:t>  Cervical)</a:t>
            </a:r>
            <a:endParaRPr lang="en-IN" dirty="0"/>
          </a:p>
        </p:txBody>
      </p:sp>
      <p:pic>
        <p:nvPicPr>
          <p:cNvPr id="4" name="Content Placeholder 3">
            <a:extLst>
              <a:ext uri="{FF2B5EF4-FFF2-40B4-BE49-F238E27FC236}">
                <a16:creationId xmlns:a16="http://schemas.microsoft.com/office/drawing/2014/main" id="{AE118A3C-E392-4EB3-8763-37363EB71599}"/>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90216" y="1690688"/>
            <a:ext cx="5801784" cy="5167312"/>
          </a:xfrm>
          <a:prstGeom prst="rect">
            <a:avLst/>
          </a:prstGeom>
          <a:noFill/>
          <a:ln>
            <a:noFill/>
          </a:ln>
        </p:spPr>
      </p:pic>
      <p:pic>
        <p:nvPicPr>
          <p:cNvPr id="5" name="Picture 4">
            <a:extLst>
              <a:ext uri="{FF2B5EF4-FFF2-40B4-BE49-F238E27FC236}">
                <a16:creationId xmlns:a16="http://schemas.microsoft.com/office/drawing/2014/main" id="{9A37D22D-5131-4018-928E-C339D24D4B7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7277" y="1746096"/>
            <a:ext cx="6292939" cy="4990288"/>
          </a:xfrm>
          <a:prstGeom prst="rect">
            <a:avLst/>
          </a:prstGeom>
          <a:noFill/>
          <a:ln>
            <a:noFill/>
          </a:ln>
        </p:spPr>
      </p:pic>
    </p:spTree>
    <p:extLst>
      <p:ext uri="{BB962C8B-B14F-4D97-AF65-F5344CB8AC3E}">
        <p14:creationId xmlns:p14="http://schemas.microsoft.com/office/powerpoint/2010/main" val="10390401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30C30-ED84-4F32-9A66-8E07F05B67E5}"/>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 </a:t>
            </a:r>
            <a:r>
              <a:rPr lang="en-US" b="1">
                <a:solidFill>
                  <a:srgbClr val="FF0000"/>
                </a:solidFill>
                <a:latin typeface="Times New Roman" panose="02020603050405020304" pitchFamily="18" charset="0"/>
                <a:cs typeface="Times New Roman" panose="02020603050405020304" pitchFamily="18" charset="0"/>
              </a:rPr>
              <a:t>Seventh Cervical Vertebra</a:t>
            </a:r>
            <a:endParaRPr lang="en-IN" dirty="0"/>
          </a:p>
        </p:txBody>
      </p:sp>
      <p:sp>
        <p:nvSpPr>
          <p:cNvPr id="3" name="Content Placeholder 2">
            <a:extLst>
              <a:ext uri="{FF2B5EF4-FFF2-40B4-BE49-F238E27FC236}">
                <a16:creationId xmlns:a16="http://schemas.microsoft.com/office/drawing/2014/main" id="{DB1D29E6-D478-4224-A7C3-36C3D44FA1A0}"/>
              </a:ext>
            </a:extLst>
          </p:cNvPr>
          <p:cNvSpPr>
            <a:spLocks noGrp="1"/>
          </p:cNvSpPr>
          <p:nvPr>
            <p:ph idx="1"/>
          </p:nvPr>
        </p:nvSpPr>
        <p:spPr/>
        <p:txBody>
          <a:bodyPr/>
          <a:lstStyle/>
          <a:p>
            <a:r>
              <a:rPr lang="en-US" dirty="0"/>
              <a:t>dd</a:t>
            </a:r>
            <a:endParaRPr lang="en-IN" dirty="0"/>
          </a:p>
        </p:txBody>
      </p:sp>
      <p:pic>
        <p:nvPicPr>
          <p:cNvPr id="4" name="Picture 3">
            <a:extLst>
              <a:ext uri="{FF2B5EF4-FFF2-40B4-BE49-F238E27FC236}">
                <a16:creationId xmlns:a16="http://schemas.microsoft.com/office/drawing/2014/main" id="{6AC41151-862E-4BD9-A755-F270214BF9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40468" y="1825625"/>
            <a:ext cx="5127531" cy="5032375"/>
          </a:xfrm>
          <a:prstGeom prst="rect">
            <a:avLst/>
          </a:prstGeom>
          <a:noFill/>
          <a:ln>
            <a:noFill/>
          </a:ln>
        </p:spPr>
      </p:pic>
      <p:pic>
        <p:nvPicPr>
          <p:cNvPr id="5" name="Picture 4">
            <a:extLst>
              <a:ext uri="{FF2B5EF4-FFF2-40B4-BE49-F238E27FC236}">
                <a16:creationId xmlns:a16="http://schemas.microsoft.com/office/drawing/2014/main" id="{9AD56E5B-47D9-4F0F-B999-D1F66A4971C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467999" y="1825625"/>
            <a:ext cx="6574844" cy="4954553"/>
          </a:xfrm>
          <a:prstGeom prst="rect">
            <a:avLst/>
          </a:prstGeom>
          <a:noFill/>
          <a:ln>
            <a:noFill/>
          </a:ln>
        </p:spPr>
      </p:pic>
    </p:spTree>
    <p:extLst>
      <p:ext uri="{BB962C8B-B14F-4D97-AF65-F5344CB8AC3E}">
        <p14:creationId xmlns:p14="http://schemas.microsoft.com/office/powerpoint/2010/main" val="42073266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35381-A794-4E0D-A5B4-537C0B279571}"/>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Thoracic Vertebra</a:t>
            </a:r>
            <a:endParaRPr lang="en-IN" dirty="0"/>
          </a:p>
        </p:txBody>
      </p:sp>
      <p:sp>
        <p:nvSpPr>
          <p:cNvPr id="3" name="Content Placeholder 2">
            <a:extLst>
              <a:ext uri="{FF2B5EF4-FFF2-40B4-BE49-F238E27FC236}">
                <a16:creationId xmlns:a16="http://schemas.microsoft.com/office/drawing/2014/main" id="{881767F7-81D4-448A-A8F1-BB636EB07234}"/>
              </a:ext>
            </a:extLst>
          </p:cNvPr>
          <p:cNvSpPr>
            <a:spLocks noGrp="1"/>
          </p:cNvSpPr>
          <p:nvPr>
            <p:ph idx="1"/>
          </p:nvPr>
        </p:nvSpPr>
        <p:spPr>
          <a:xfrm>
            <a:off x="838200" y="1332688"/>
            <a:ext cx="10515600" cy="5690681"/>
          </a:xfrm>
        </p:spPr>
        <p:txBody>
          <a:bodyPr>
            <a:normAutofit lnSpcReduction="10000"/>
          </a:bodyPr>
          <a:lstStyle/>
          <a:p>
            <a:r>
              <a:rPr lang="en-US" b="1" i="0" dirty="0">
                <a:solidFill>
                  <a:srgbClr val="002060"/>
                </a:solidFill>
                <a:effectLst/>
                <a:latin typeface="Times New Roman" panose="02020603050405020304" pitchFamily="18" charset="0"/>
                <a:cs typeface="Times New Roman" panose="02020603050405020304" pitchFamily="18" charset="0"/>
              </a:rPr>
              <a:t>Anatomy.</a:t>
            </a:r>
            <a:r>
              <a:rPr lang="en-US" b="0" i="0" dirty="0">
                <a:solidFill>
                  <a:srgbClr val="000000"/>
                </a:solidFill>
                <a:effectLst/>
                <a:latin typeface="Times New Roman" panose="02020603050405020304" pitchFamily="18" charset="0"/>
                <a:cs typeface="Times New Roman" panose="02020603050405020304" pitchFamily="18" charset="0"/>
              </a:rPr>
              <a:t> The thoracic vertebrae are located in the middle section of the vertebral column, specifically inferior to the cervical vertebrae and superior to the lumbar vertebrae.</a:t>
            </a:r>
          </a:p>
          <a:p>
            <a:r>
              <a:rPr lang="en-US" b="1" i="0" dirty="0">
                <a:solidFill>
                  <a:srgbClr val="002060"/>
                </a:solidFill>
                <a:effectLst/>
                <a:latin typeface="Times New Roman" panose="02020603050405020304" pitchFamily="18" charset="0"/>
                <a:cs typeface="Times New Roman" panose="02020603050405020304" pitchFamily="18" charset="0"/>
              </a:rPr>
              <a:t>In humans</a:t>
            </a:r>
            <a:r>
              <a:rPr lang="en-US" b="0" i="0" dirty="0">
                <a:solidFill>
                  <a:srgbClr val="202122"/>
                </a:solidFill>
                <a:effectLst/>
                <a:latin typeface="Times New Roman" panose="02020603050405020304" pitchFamily="18" charset="0"/>
                <a:cs typeface="Times New Roman" panose="02020603050405020304" pitchFamily="18" charset="0"/>
              </a:rPr>
              <a:t>, there are twelve thoracic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Vertebra (anatomy)"/>
              </a:rPr>
              <a:t>vertebrae</a:t>
            </a:r>
            <a:r>
              <a:rPr lang="en-US" b="0" i="0" dirty="0">
                <a:solidFill>
                  <a:srgbClr val="202122"/>
                </a:solidFill>
                <a:effectLst/>
                <a:latin typeface="Times New Roman" panose="02020603050405020304" pitchFamily="18" charset="0"/>
                <a:cs typeface="Times New Roman" panose="02020603050405020304" pitchFamily="18" charset="0"/>
              </a:rPr>
              <a:t> and they are intermediate in size between the cervical and lumbar vertebrae.</a:t>
            </a:r>
          </a:p>
          <a:p>
            <a:r>
              <a:rPr lang="en-US" dirty="0">
                <a:solidFill>
                  <a:srgbClr val="202122"/>
                </a:solidFill>
                <a:latin typeface="Times New Roman" panose="02020603050405020304" pitchFamily="18" charset="0"/>
                <a:cs typeface="Times New Roman" panose="02020603050405020304" pitchFamily="18" charset="0"/>
              </a:rPr>
              <a:t>T</a:t>
            </a:r>
            <a:r>
              <a:rPr lang="en-US" b="0" i="0" dirty="0">
                <a:solidFill>
                  <a:srgbClr val="202122"/>
                </a:solidFill>
                <a:effectLst/>
                <a:latin typeface="Times New Roman" panose="02020603050405020304" pitchFamily="18" charset="0"/>
                <a:cs typeface="Times New Roman" panose="02020603050405020304" pitchFamily="18" charset="0"/>
              </a:rPr>
              <a:t>hey increase in size going towards the lumbar vertebrae, with the lower ones being a lot larger than the upper. </a:t>
            </a:r>
          </a:p>
          <a:p>
            <a:r>
              <a:rPr lang="en-US" b="0" i="0" dirty="0">
                <a:solidFill>
                  <a:srgbClr val="202122"/>
                </a:solidFill>
                <a:effectLst/>
                <a:latin typeface="Times New Roman" panose="02020603050405020304" pitchFamily="18" charset="0"/>
                <a:cs typeface="Times New Roman" panose="02020603050405020304" pitchFamily="18" charset="0"/>
              </a:rPr>
              <a:t>They are distinguished by the presence of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Zygapophysial joint"/>
              </a:rPr>
              <a:t>facets</a:t>
            </a:r>
            <a:r>
              <a:rPr lang="en-US" b="0" i="0" dirty="0">
                <a:solidFill>
                  <a:srgbClr val="202122"/>
                </a:solidFill>
                <a:effectLst/>
                <a:latin typeface="Times New Roman" panose="02020603050405020304" pitchFamily="18" charset="0"/>
                <a:cs typeface="Times New Roman" panose="02020603050405020304" pitchFamily="18" charset="0"/>
              </a:rPr>
              <a:t> on the sides of the bodies for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Articulation (anatomy)"/>
              </a:rPr>
              <a:t>articulation</a:t>
            </a:r>
            <a:r>
              <a:rPr lang="en-US" b="0" i="0" dirty="0">
                <a:solidFill>
                  <a:srgbClr val="202122"/>
                </a:solidFill>
                <a:effectLst/>
                <a:latin typeface="Times New Roman" panose="02020603050405020304" pitchFamily="18" charset="0"/>
                <a:cs typeface="Times New Roman" panose="02020603050405020304" pitchFamily="18" charset="0"/>
              </a:rPr>
              <a:t>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Head of rib"/>
              </a:rPr>
              <a:t>heads of the ribs</a:t>
            </a:r>
            <a:r>
              <a:rPr lang="en-US" b="0" i="0" dirty="0">
                <a:solidFill>
                  <a:srgbClr val="202122"/>
                </a:solidFill>
                <a:effectLst/>
                <a:latin typeface="Times New Roman" panose="02020603050405020304" pitchFamily="18" charset="0"/>
                <a:cs typeface="Times New Roman" panose="02020603050405020304" pitchFamily="18" charset="0"/>
              </a:rPr>
              <a:t>, as well as facets on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Transverse process"/>
              </a:rPr>
              <a:t>transverse processes</a:t>
            </a:r>
            <a:r>
              <a:rPr lang="en-US" b="0" i="0" dirty="0">
                <a:solidFill>
                  <a:srgbClr val="202122"/>
                </a:solidFill>
                <a:effectLst/>
                <a:latin typeface="Times New Roman" panose="02020603050405020304" pitchFamily="18" charset="0"/>
                <a:cs typeface="Times New Roman" panose="02020603050405020304" pitchFamily="18" charset="0"/>
              </a:rPr>
              <a:t> of all, except the eleventh and twelfth, for articulation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Tubercle (rib)"/>
              </a:rPr>
              <a:t>tubercles of the ribs</a:t>
            </a:r>
            <a:r>
              <a:rPr lang="en-US" b="0" i="0" dirty="0">
                <a:solidFill>
                  <a:srgbClr val="202122"/>
                </a:solidFill>
                <a:effectLst/>
                <a:latin typeface="Times New Roman" panose="02020603050405020304" pitchFamily="18" charset="0"/>
                <a:cs typeface="Times New Roman" panose="02020603050405020304" pitchFamily="18" charset="0"/>
              </a:rPr>
              <a:t>. </a:t>
            </a:r>
          </a:p>
          <a:p>
            <a:r>
              <a:rPr lang="en-US" b="0" i="0" dirty="0">
                <a:solidFill>
                  <a:srgbClr val="202122"/>
                </a:solidFill>
                <a:effectLst/>
                <a:latin typeface="Times New Roman" panose="02020603050405020304" pitchFamily="18" charset="0"/>
                <a:cs typeface="Times New Roman" panose="02020603050405020304" pitchFamily="18" charset="0"/>
              </a:rPr>
              <a:t>By convention, the human thoracic vertebrae are numbered T1–T12, with the first one (T1) located closest to the skull and the others going down the spine toward the lumbar region.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6326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FBB97-9961-48A9-BF90-51820D75DB49}"/>
              </a:ext>
            </a:extLst>
          </p:cNvPr>
          <p:cNvSpPr>
            <a:spLocks noGrp="1"/>
          </p:cNvSpPr>
          <p:nvPr>
            <p:ph type="title"/>
          </p:nvPr>
        </p:nvSpPr>
        <p:spPr/>
        <p:txBody>
          <a:bodyPr/>
          <a:lstStyle/>
          <a:p>
            <a:endParaRPr lang="en-IN"/>
          </a:p>
        </p:txBody>
      </p:sp>
      <p:pic>
        <p:nvPicPr>
          <p:cNvPr id="9" name="Picture 8">
            <a:extLst>
              <a:ext uri="{FF2B5EF4-FFF2-40B4-BE49-F238E27FC236}">
                <a16:creationId xmlns:a16="http://schemas.microsoft.com/office/drawing/2014/main" id="{6E6333C5-2DB9-4C81-B119-65FA2C0694D1}"/>
              </a:ext>
            </a:extLst>
          </p:cNvPr>
          <p:cNvPicPr/>
          <p:nvPr/>
        </p:nvPicPr>
        <p:blipFill rotWithShape="1">
          <a:blip r:embed="rId2">
            <a:extLst>
              <a:ext uri="{28A0092B-C50C-407E-A947-70E740481C1C}">
                <a14:useLocalDpi xmlns:a14="http://schemas.microsoft.com/office/drawing/2010/main" val="0"/>
              </a:ext>
            </a:extLst>
          </a:blip>
          <a:srcRect l="14358" t="12289" r="9595" b="1"/>
          <a:stretch/>
        </p:blipFill>
        <p:spPr bwMode="auto">
          <a:xfrm>
            <a:off x="628073" y="535709"/>
            <a:ext cx="9901381" cy="607752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320478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EE67E-5CF1-49F1-9767-5184375C9F73}"/>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Thoracic Vertebra</a:t>
            </a:r>
            <a:endParaRPr lang="en-IN" dirty="0"/>
          </a:p>
        </p:txBody>
      </p:sp>
      <p:pic>
        <p:nvPicPr>
          <p:cNvPr id="4" name="Content Placeholder 3">
            <a:extLst>
              <a:ext uri="{FF2B5EF4-FFF2-40B4-BE49-F238E27FC236}">
                <a16:creationId xmlns:a16="http://schemas.microsoft.com/office/drawing/2014/main" id="{84586765-89F6-4560-B39D-2469EA61EC8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2095" y="1896894"/>
            <a:ext cx="4524109" cy="5077836"/>
          </a:xfrm>
          <a:prstGeom prst="rect">
            <a:avLst/>
          </a:prstGeom>
          <a:noFill/>
          <a:ln>
            <a:noFill/>
          </a:ln>
        </p:spPr>
      </p:pic>
      <p:pic>
        <p:nvPicPr>
          <p:cNvPr id="1026" name="Picture 2">
            <a:extLst>
              <a:ext uri="{FF2B5EF4-FFF2-40B4-BE49-F238E27FC236}">
                <a16:creationId xmlns:a16="http://schemas.microsoft.com/office/drawing/2014/main" id="{327EFB3E-1B51-45A7-9B54-B32016330B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488332"/>
            <a:ext cx="4873558" cy="548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9211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CCC4D-BA0D-480A-9EC4-9091285D127B}"/>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B431A410-872D-4519-B61F-618F44512D24}"/>
              </a:ext>
            </a:extLst>
          </p:cNvPr>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690688"/>
            <a:ext cx="10368064" cy="5284044"/>
          </a:xfrm>
          <a:prstGeom prst="rect">
            <a:avLst/>
          </a:prstGeom>
          <a:noFill/>
          <a:ln>
            <a:noFill/>
          </a:ln>
        </p:spPr>
      </p:pic>
    </p:spTree>
    <p:extLst>
      <p:ext uri="{BB962C8B-B14F-4D97-AF65-F5344CB8AC3E}">
        <p14:creationId xmlns:p14="http://schemas.microsoft.com/office/powerpoint/2010/main" val="19886445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3A62E-C421-45AB-8158-E0919D21B988}"/>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First Thoracic Vertebra</a:t>
            </a:r>
            <a:endParaRPr lang="en-IN" dirty="0"/>
          </a:p>
        </p:txBody>
      </p:sp>
      <p:sp>
        <p:nvSpPr>
          <p:cNvPr id="3" name="Content Placeholder 2">
            <a:extLst>
              <a:ext uri="{FF2B5EF4-FFF2-40B4-BE49-F238E27FC236}">
                <a16:creationId xmlns:a16="http://schemas.microsoft.com/office/drawing/2014/main" id="{A8449C48-B9AF-4384-BD85-E7FEFFD49A06}"/>
              </a:ext>
            </a:extLst>
          </p:cNvPr>
          <p:cNvSpPr>
            <a:spLocks noGrp="1"/>
          </p:cNvSpPr>
          <p:nvPr>
            <p:ph idx="1"/>
          </p:nvPr>
        </p:nvSpPr>
        <p:spPr>
          <a:xfrm>
            <a:off x="158886" y="1825624"/>
            <a:ext cx="6815846" cy="5032375"/>
          </a:xfrm>
        </p:spPr>
        <p:txBody>
          <a:bodyPr>
            <a:normAutofit fontScale="85000" lnSpcReduction="10000"/>
          </a:bodyPr>
          <a:lstStyle/>
          <a:p>
            <a:pPr algn="l"/>
            <a:r>
              <a:rPr lang="en-US" b="0" i="0" dirty="0">
                <a:solidFill>
                  <a:srgbClr val="202122"/>
                </a:solidFill>
                <a:effectLst/>
                <a:latin typeface="Arial" panose="020B0604020202020204" pitchFamily="34" charset="0"/>
              </a:rPr>
              <a:t>The first thoracic vertebra has, on either side of the </a:t>
            </a:r>
            <a:r>
              <a:rPr lang="en-US" b="1" i="0" dirty="0">
                <a:solidFill>
                  <a:srgbClr val="202122"/>
                </a:solidFill>
                <a:effectLst/>
                <a:latin typeface="Arial" panose="020B0604020202020204" pitchFamily="34" charset="0"/>
              </a:rPr>
              <a:t>body</a:t>
            </a:r>
            <a:r>
              <a:rPr lang="en-US" b="0" i="0" dirty="0">
                <a:solidFill>
                  <a:srgbClr val="202122"/>
                </a:solidFill>
                <a:effectLst/>
                <a:latin typeface="Arial" panose="020B0604020202020204" pitchFamily="34" charset="0"/>
              </a:rPr>
              <a:t>, an entire articular facet for the head of the first rib, and a demi-facet for the upper half of the head of the second rib.</a:t>
            </a:r>
          </a:p>
          <a:p>
            <a:pPr algn="l"/>
            <a:r>
              <a:rPr lang="en-US" b="0" i="0" dirty="0">
                <a:solidFill>
                  <a:srgbClr val="202122"/>
                </a:solidFill>
                <a:effectLst/>
                <a:latin typeface="Arial" panose="020B0604020202020204" pitchFamily="34" charset="0"/>
              </a:rPr>
              <a:t>The body is like that of a cervical vertebra, being broad, concave, and lipped on either side.</a:t>
            </a:r>
          </a:p>
          <a:p>
            <a:pPr algn="l"/>
            <a:r>
              <a:rPr lang="en-US" b="0" i="0" dirty="0">
                <a:solidFill>
                  <a:srgbClr val="202122"/>
                </a:solidFill>
                <a:effectLst/>
                <a:latin typeface="Arial" panose="020B0604020202020204" pitchFamily="34" charset="0"/>
              </a:rPr>
              <a:t>The </a:t>
            </a:r>
            <a:r>
              <a:rPr lang="en-US" b="1" i="0" dirty="0">
                <a:solidFill>
                  <a:srgbClr val="202122"/>
                </a:solidFill>
                <a:effectLst/>
                <a:latin typeface="Arial" panose="020B0604020202020204" pitchFamily="34" charset="0"/>
              </a:rPr>
              <a:t>superior articular surfaces</a:t>
            </a:r>
            <a:r>
              <a:rPr lang="en-US" b="0" i="0" dirty="0">
                <a:solidFill>
                  <a:srgbClr val="202122"/>
                </a:solidFill>
                <a:effectLst/>
                <a:latin typeface="Arial" panose="020B0604020202020204" pitchFamily="34" charset="0"/>
              </a:rPr>
              <a:t> are directed upward and backward; the </a:t>
            </a:r>
            <a:r>
              <a:rPr lang="en-US" b="1" i="0" dirty="0">
                <a:solidFill>
                  <a:srgbClr val="202122"/>
                </a:solidFill>
                <a:effectLst/>
                <a:latin typeface="Arial" panose="020B0604020202020204" pitchFamily="34" charset="0"/>
              </a:rPr>
              <a:t>spinous process</a:t>
            </a:r>
            <a:r>
              <a:rPr lang="en-US" b="0" i="0" dirty="0">
                <a:solidFill>
                  <a:srgbClr val="202122"/>
                </a:solidFill>
                <a:effectLst/>
                <a:latin typeface="Arial" panose="020B0604020202020204" pitchFamily="34" charset="0"/>
              </a:rPr>
              <a:t> is thick, long, and almost horizontal.</a:t>
            </a:r>
          </a:p>
          <a:p>
            <a:pPr algn="l"/>
            <a:r>
              <a:rPr lang="en-US" b="0" i="0" dirty="0">
                <a:solidFill>
                  <a:srgbClr val="202122"/>
                </a:solidFill>
                <a:effectLst/>
                <a:latin typeface="Arial" panose="020B0604020202020204" pitchFamily="34" charset="0"/>
              </a:rPr>
              <a:t>The </a:t>
            </a:r>
            <a:r>
              <a:rPr lang="en-US" b="1" i="0" dirty="0">
                <a:solidFill>
                  <a:srgbClr val="202122"/>
                </a:solidFill>
                <a:effectLst/>
                <a:latin typeface="Arial" panose="020B0604020202020204" pitchFamily="34" charset="0"/>
              </a:rPr>
              <a:t>transverse processes</a:t>
            </a:r>
            <a:r>
              <a:rPr lang="en-US" b="0" i="0" dirty="0">
                <a:solidFill>
                  <a:srgbClr val="202122"/>
                </a:solidFill>
                <a:effectLst/>
                <a:latin typeface="Arial" panose="020B0604020202020204" pitchFamily="34" charset="0"/>
              </a:rPr>
              <a:t> are long, and the upper vertebral notches are deeper than those of the other thoracic vertebrae.</a:t>
            </a:r>
          </a:p>
          <a:p>
            <a:pPr algn="l"/>
            <a:r>
              <a:rPr lang="en-US" b="0" i="0" dirty="0">
                <a:solidFill>
                  <a:srgbClr val="202122"/>
                </a:solidFill>
                <a:effectLst/>
                <a:latin typeface="Arial" panose="020B0604020202020204" pitchFamily="34" charset="0"/>
              </a:rPr>
              <a:t>The </a:t>
            </a:r>
            <a:r>
              <a:rPr lang="en-US" b="0" i="0" u="none" strike="noStrike" dirty="0">
                <a:solidFill>
                  <a:srgbClr val="0B0080"/>
                </a:solidFill>
                <a:effectLst/>
                <a:latin typeface="Arial" panose="020B0604020202020204" pitchFamily="34" charset="0"/>
                <a:hlinkClick r:id="rId2" tooltip="Thoracic spinal nerve 1"/>
              </a:rPr>
              <a:t>thoracic spinal nerve 1</a:t>
            </a:r>
            <a:r>
              <a:rPr lang="en-US" b="0" i="0" dirty="0">
                <a:solidFill>
                  <a:srgbClr val="202122"/>
                </a:solidFill>
                <a:effectLst/>
                <a:latin typeface="Arial" panose="020B0604020202020204" pitchFamily="34" charset="0"/>
              </a:rPr>
              <a:t> (T1) passes out underneath it.</a:t>
            </a:r>
          </a:p>
          <a:p>
            <a:endParaRPr lang="en-IN" dirty="0"/>
          </a:p>
        </p:txBody>
      </p:sp>
      <p:pic>
        <p:nvPicPr>
          <p:cNvPr id="4" name="Content Placeholder 3">
            <a:extLst>
              <a:ext uri="{FF2B5EF4-FFF2-40B4-BE49-F238E27FC236}">
                <a16:creationId xmlns:a16="http://schemas.microsoft.com/office/drawing/2014/main" id="{F1FC1524-C326-40BC-8806-4168EC5DAD95}"/>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7655667" y="1690689"/>
            <a:ext cx="4377447" cy="4087542"/>
          </a:xfrm>
          <a:prstGeom prst="rect">
            <a:avLst/>
          </a:prstGeom>
          <a:noFill/>
          <a:ln>
            <a:noFill/>
          </a:ln>
        </p:spPr>
      </p:pic>
    </p:spTree>
    <p:extLst>
      <p:ext uri="{BB962C8B-B14F-4D97-AF65-F5344CB8AC3E}">
        <p14:creationId xmlns:p14="http://schemas.microsoft.com/office/powerpoint/2010/main" val="348400331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AB9F1-14B6-4BA4-9297-B2E1752B7451}"/>
              </a:ext>
            </a:extLst>
          </p:cNvPr>
          <p:cNvSpPr>
            <a:spLocks noGrp="1"/>
          </p:cNvSpPr>
          <p:nvPr>
            <p:ph type="title"/>
          </p:nvPr>
        </p:nvSpPr>
        <p:spPr/>
        <p:txBody>
          <a:bodyPr/>
          <a:lstStyle/>
          <a:p>
            <a:endParaRPr lang="en-IN"/>
          </a:p>
        </p:txBody>
      </p:sp>
      <p:pic>
        <p:nvPicPr>
          <p:cNvPr id="4" name="Content Placeholder 3">
            <a:extLst>
              <a:ext uri="{FF2B5EF4-FFF2-40B4-BE49-F238E27FC236}">
                <a16:creationId xmlns:a16="http://schemas.microsoft.com/office/drawing/2014/main" id="{16BE5CD5-95AA-44D5-8F47-74EA72A6D42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365125"/>
            <a:ext cx="10786353" cy="6648518"/>
          </a:xfrm>
          <a:prstGeom prst="rect">
            <a:avLst/>
          </a:prstGeom>
          <a:noFill/>
          <a:ln>
            <a:noFill/>
          </a:ln>
        </p:spPr>
      </p:pic>
    </p:spTree>
    <p:extLst>
      <p:ext uri="{BB962C8B-B14F-4D97-AF65-F5344CB8AC3E}">
        <p14:creationId xmlns:p14="http://schemas.microsoft.com/office/powerpoint/2010/main" val="9272008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7CCBD-67BF-4D49-9703-5D58816874AD}"/>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9</a:t>
            </a:r>
            <a:r>
              <a:rPr lang="en-US" b="1" baseline="30000" dirty="0">
                <a:solidFill>
                  <a:srgbClr val="FF0000"/>
                </a:solidFill>
                <a:latin typeface="Times New Roman" panose="02020603050405020304" pitchFamily="18" charset="0"/>
                <a:cs typeface="Times New Roman" panose="02020603050405020304" pitchFamily="18" charset="0"/>
              </a:rPr>
              <a:t>th</a:t>
            </a:r>
            <a:r>
              <a:rPr lang="en-US" b="1" dirty="0">
                <a:solidFill>
                  <a:srgbClr val="FF0000"/>
                </a:solidFill>
                <a:latin typeface="Times New Roman" panose="02020603050405020304" pitchFamily="18" charset="0"/>
                <a:cs typeface="Times New Roman" panose="02020603050405020304" pitchFamily="18" charset="0"/>
              </a:rPr>
              <a:t> &amp; 10</a:t>
            </a:r>
            <a:r>
              <a:rPr lang="en-US" b="1" baseline="30000" dirty="0">
                <a:solidFill>
                  <a:srgbClr val="FF0000"/>
                </a:solidFill>
                <a:latin typeface="Times New Roman" panose="02020603050405020304" pitchFamily="18" charset="0"/>
                <a:cs typeface="Times New Roman" panose="02020603050405020304" pitchFamily="18" charset="0"/>
              </a:rPr>
              <a:t>th</a:t>
            </a:r>
            <a:r>
              <a:rPr lang="en-US" b="1" dirty="0">
                <a:solidFill>
                  <a:srgbClr val="FF0000"/>
                </a:solidFill>
                <a:latin typeface="Times New Roman" panose="02020603050405020304" pitchFamily="18" charset="0"/>
                <a:cs typeface="Times New Roman" panose="02020603050405020304" pitchFamily="18" charset="0"/>
              </a:rPr>
              <a:t>  Thoracic Vertebra</a:t>
            </a:r>
            <a:endParaRPr lang="en-IN" dirty="0"/>
          </a:p>
        </p:txBody>
      </p:sp>
      <p:sp>
        <p:nvSpPr>
          <p:cNvPr id="3" name="Content Placeholder 2">
            <a:extLst>
              <a:ext uri="{FF2B5EF4-FFF2-40B4-BE49-F238E27FC236}">
                <a16:creationId xmlns:a16="http://schemas.microsoft.com/office/drawing/2014/main" id="{B701D6A1-3DA0-49FD-9CAA-83D4B5029A7D}"/>
              </a:ext>
            </a:extLst>
          </p:cNvPr>
          <p:cNvSpPr>
            <a:spLocks noGrp="1"/>
          </p:cNvSpPr>
          <p:nvPr>
            <p:ph idx="1"/>
          </p:nvPr>
        </p:nvSpPr>
        <p:spPr/>
        <p:txBody>
          <a:bodyPr>
            <a:normAutofit fontScale="70000" lnSpcReduction="20000"/>
          </a:bodyPr>
          <a:lstStyle/>
          <a:p>
            <a:pPr algn="l"/>
            <a:r>
              <a:rPr lang="en-US" b="1" i="0" dirty="0">
                <a:solidFill>
                  <a:srgbClr val="000000"/>
                </a:solidFill>
                <a:effectLst/>
                <a:latin typeface="Arial" panose="020B0604020202020204" pitchFamily="34" charset="0"/>
              </a:rPr>
              <a:t>Tenth thoracic vertebra (T10)</a:t>
            </a:r>
            <a:r>
              <a:rPr lang="en-US" b="0" i="0" dirty="0">
                <a:solidFill>
                  <a:srgbClr val="54595D"/>
                </a:solidFill>
                <a:effectLst/>
                <a:latin typeface="Arial" panose="020B0604020202020204" pitchFamily="34" charset="0"/>
              </a:rPr>
              <a:t>[</a:t>
            </a:r>
            <a:r>
              <a:rPr lang="en-US" b="0" i="0" u="none" strike="noStrike" dirty="0">
                <a:solidFill>
                  <a:srgbClr val="0B0080"/>
                </a:solidFill>
                <a:effectLst/>
                <a:latin typeface="Arial" panose="020B0604020202020204" pitchFamily="34" charset="0"/>
                <a:hlinkClick r:id="rId2" tooltip="Edit section: Tenth thoracic vertebra (T10)"/>
              </a:rPr>
              <a:t>edit</a:t>
            </a:r>
            <a:r>
              <a:rPr lang="en-US" b="0" i="0" dirty="0">
                <a:solidFill>
                  <a:srgbClr val="54595D"/>
                </a:solidFill>
                <a:effectLst/>
                <a:latin typeface="Arial" panose="020B0604020202020204" pitchFamily="34" charset="0"/>
              </a:rPr>
              <a:t>]</a:t>
            </a:r>
            <a:endParaRPr lang="en-US" b="1" i="0" dirty="0">
              <a:solidFill>
                <a:srgbClr val="000000"/>
              </a:solidFill>
              <a:effectLst/>
              <a:latin typeface="Arial" panose="020B0604020202020204" pitchFamily="34" charset="0"/>
            </a:endParaRPr>
          </a:p>
          <a:p>
            <a:pPr algn="l"/>
            <a:r>
              <a:rPr lang="en-US" b="0" i="0" dirty="0">
                <a:solidFill>
                  <a:srgbClr val="202122"/>
                </a:solidFill>
                <a:effectLst/>
                <a:latin typeface="Arial" panose="020B0604020202020204" pitchFamily="34" charset="0"/>
              </a:rPr>
              <a:t>The tenth thoracic vertebra has an entire articular facet (not demi-facet) on either side, which is placed partly on the lateral surface of the pedicle. It doesn't have any kind of facet below, because the following ribs only have one facet on their heads.</a:t>
            </a:r>
          </a:p>
          <a:p>
            <a:pPr algn="l"/>
            <a:r>
              <a:rPr lang="en-US" b="0" i="0" dirty="0">
                <a:solidFill>
                  <a:srgbClr val="202122"/>
                </a:solidFill>
                <a:effectLst/>
                <a:latin typeface="Arial" panose="020B0604020202020204" pitchFamily="34" charset="0"/>
              </a:rPr>
              <a:t>The </a:t>
            </a:r>
            <a:r>
              <a:rPr lang="en-US" b="0" i="0" u="none" strike="noStrike" dirty="0">
                <a:solidFill>
                  <a:srgbClr val="0B0080"/>
                </a:solidFill>
                <a:effectLst/>
                <a:latin typeface="Arial" panose="020B0604020202020204" pitchFamily="34" charset="0"/>
                <a:hlinkClick r:id="rId3" tooltip="Thoracic spinal nerve 10"/>
              </a:rPr>
              <a:t>thoracic spinal nerve 10</a:t>
            </a:r>
            <a:r>
              <a:rPr lang="en-US" b="0" i="0" dirty="0">
                <a:solidFill>
                  <a:srgbClr val="202122"/>
                </a:solidFill>
                <a:effectLst/>
                <a:latin typeface="Arial" panose="020B0604020202020204" pitchFamily="34" charset="0"/>
              </a:rPr>
              <a:t> (T10) passes out underneath it.</a:t>
            </a:r>
          </a:p>
          <a:p>
            <a:pPr algn="l"/>
            <a:r>
              <a:rPr lang="en-US" b="1" i="0" dirty="0">
                <a:solidFill>
                  <a:srgbClr val="000000"/>
                </a:solidFill>
                <a:effectLst/>
                <a:latin typeface="Arial" panose="020B0604020202020204" pitchFamily="34" charset="0"/>
              </a:rPr>
              <a:t>Eleventh thoracic vertebra (T11)</a:t>
            </a:r>
            <a:r>
              <a:rPr lang="en-US" b="0" i="0" dirty="0">
                <a:solidFill>
                  <a:srgbClr val="54595D"/>
                </a:solidFill>
                <a:effectLst/>
                <a:latin typeface="Arial" panose="020B0604020202020204" pitchFamily="34" charset="0"/>
              </a:rPr>
              <a:t>[</a:t>
            </a:r>
            <a:r>
              <a:rPr lang="en-US" b="0" i="0" u="none" strike="noStrike" dirty="0">
                <a:solidFill>
                  <a:srgbClr val="0B0080"/>
                </a:solidFill>
                <a:effectLst/>
                <a:latin typeface="Arial" panose="020B0604020202020204" pitchFamily="34" charset="0"/>
                <a:hlinkClick r:id="rId4" tooltip="Edit section: Eleventh thoracic vertebra (T11)"/>
              </a:rPr>
              <a:t>edit</a:t>
            </a:r>
            <a:r>
              <a:rPr lang="en-US" b="0" i="0" dirty="0">
                <a:solidFill>
                  <a:srgbClr val="54595D"/>
                </a:solidFill>
                <a:effectLst/>
                <a:latin typeface="Arial" panose="020B0604020202020204" pitchFamily="34" charset="0"/>
              </a:rPr>
              <a:t>]</a:t>
            </a:r>
            <a:endParaRPr lang="en-US" b="1" i="0" dirty="0">
              <a:solidFill>
                <a:srgbClr val="000000"/>
              </a:solidFill>
              <a:effectLst/>
              <a:latin typeface="Arial" panose="020B0604020202020204" pitchFamily="34" charset="0"/>
            </a:endParaRPr>
          </a:p>
          <a:p>
            <a:pPr algn="l"/>
            <a:r>
              <a:rPr lang="en-US" b="0" i="0" dirty="0">
                <a:solidFill>
                  <a:srgbClr val="202122"/>
                </a:solidFill>
                <a:effectLst/>
                <a:latin typeface="Arial" panose="020B0604020202020204" pitchFamily="34" charset="0"/>
              </a:rPr>
              <a:t>In the eleventh thoracic vertebra the </a:t>
            </a:r>
            <a:r>
              <a:rPr lang="en-US" b="1" i="0" dirty="0">
                <a:solidFill>
                  <a:srgbClr val="202122"/>
                </a:solidFill>
                <a:effectLst/>
                <a:latin typeface="Arial" panose="020B0604020202020204" pitchFamily="34" charset="0"/>
              </a:rPr>
              <a:t>body</a:t>
            </a:r>
            <a:r>
              <a:rPr lang="en-US" b="0" i="0" dirty="0">
                <a:solidFill>
                  <a:srgbClr val="202122"/>
                </a:solidFill>
                <a:effectLst/>
                <a:latin typeface="Arial" panose="020B0604020202020204" pitchFamily="34" charset="0"/>
              </a:rPr>
              <a:t> approaches in its form and size to that of the lumbar vertebrae.</a:t>
            </a:r>
          </a:p>
          <a:p>
            <a:pPr algn="l"/>
            <a:r>
              <a:rPr lang="en-US" b="0" i="0" dirty="0">
                <a:solidFill>
                  <a:srgbClr val="202122"/>
                </a:solidFill>
                <a:effectLst/>
                <a:latin typeface="Arial" panose="020B0604020202020204" pitchFamily="34" charset="0"/>
              </a:rPr>
              <a:t>The articular facets for the heads of the ribs are of large size, and placed chiefly on the pedicles, which are thicker and stronger in this and the next vertebra than in any other part of the thoracic region.</a:t>
            </a:r>
          </a:p>
          <a:p>
            <a:pPr algn="l"/>
            <a:r>
              <a:rPr lang="en-US" b="0" i="0" dirty="0">
                <a:solidFill>
                  <a:srgbClr val="202122"/>
                </a:solidFill>
                <a:effectLst/>
                <a:latin typeface="Arial" panose="020B0604020202020204" pitchFamily="34" charset="0"/>
              </a:rPr>
              <a:t>The </a:t>
            </a:r>
            <a:r>
              <a:rPr lang="en-US" b="1" i="0" dirty="0">
                <a:solidFill>
                  <a:srgbClr val="202122"/>
                </a:solidFill>
                <a:effectLst/>
                <a:latin typeface="Arial" panose="020B0604020202020204" pitchFamily="34" charset="0"/>
              </a:rPr>
              <a:t>spinous process</a:t>
            </a:r>
            <a:r>
              <a:rPr lang="en-US" b="0" i="0" dirty="0">
                <a:solidFill>
                  <a:srgbClr val="202122"/>
                </a:solidFill>
                <a:effectLst/>
                <a:latin typeface="Arial" panose="020B0604020202020204" pitchFamily="34" charset="0"/>
              </a:rPr>
              <a:t> is short, and nearly horizontal in direction.</a:t>
            </a:r>
          </a:p>
          <a:p>
            <a:pPr algn="l"/>
            <a:r>
              <a:rPr lang="en-US" b="0" i="0" dirty="0">
                <a:solidFill>
                  <a:srgbClr val="202122"/>
                </a:solidFill>
                <a:effectLst/>
                <a:latin typeface="Arial" panose="020B0604020202020204" pitchFamily="34" charset="0"/>
              </a:rPr>
              <a:t>The </a:t>
            </a:r>
            <a:r>
              <a:rPr lang="en-US" b="1" i="0" dirty="0">
                <a:solidFill>
                  <a:srgbClr val="202122"/>
                </a:solidFill>
                <a:effectLst/>
                <a:latin typeface="Arial" panose="020B0604020202020204" pitchFamily="34" charset="0"/>
              </a:rPr>
              <a:t>transverse processes</a:t>
            </a:r>
            <a:r>
              <a:rPr lang="en-US" b="0" i="0" dirty="0">
                <a:solidFill>
                  <a:srgbClr val="202122"/>
                </a:solidFill>
                <a:effectLst/>
                <a:latin typeface="Arial" panose="020B0604020202020204" pitchFamily="34" charset="0"/>
              </a:rPr>
              <a:t> are very short, tuberculated at their extremities, and do not have articular facets.</a:t>
            </a:r>
          </a:p>
          <a:p>
            <a:pPr algn="l"/>
            <a:r>
              <a:rPr lang="en-US" b="0" i="0" dirty="0">
                <a:solidFill>
                  <a:srgbClr val="202122"/>
                </a:solidFill>
                <a:effectLst/>
                <a:latin typeface="Arial" panose="020B0604020202020204" pitchFamily="34" charset="0"/>
              </a:rPr>
              <a:t>The </a:t>
            </a:r>
            <a:r>
              <a:rPr lang="en-US" b="0" i="0" u="none" strike="noStrike" dirty="0">
                <a:solidFill>
                  <a:srgbClr val="0B0080"/>
                </a:solidFill>
                <a:effectLst/>
                <a:latin typeface="Arial" panose="020B0604020202020204" pitchFamily="34" charset="0"/>
                <a:hlinkClick r:id="rId5" tooltip="Thoracic spinal nerve 11"/>
              </a:rPr>
              <a:t>thoracic spinal nerve 11</a:t>
            </a:r>
            <a:r>
              <a:rPr lang="en-US" b="0" i="0" dirty="0">
                <a:solidFill>
                  <a:srgbClr val="202122"/>
                </a:solidFill>
                <a:effectLst/>
                <a:latin typeface="Arial" panose="020B0604020202020204" pitchFamily="34" charset="0"/>
              </a:rPr>
              <a:t> (T11) passes out underneath it.</a:t>
            </a:r>
          </a:p>
        </p:txBody>
      </p:sp>
    </p:spTree>
    <p:extLst>
      <p:ext uri="{BB962C8B-B14F-4D97-AF65-F5344CB8AC3E}">
        <p14:creationId xmlns:p14="http://schemas.microsoft.com/office/powerpoint/2010/main" val="6242713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9DA2D-3E07-4971-8F89-2F63D3AB550E}"/>
              </a:ext>
            </a:extLst>
          </p:cNvPr>
          <p:cNvSpPr>
            <a:spLocks noGrp="1"/>
          </p:cNvSpPr>
          <p:nvPr>
            <p:ph type="title"/>
          </p:nvPr>
        </p:nvSpPr>
        <p:spPr/>
        <p:txBody>
          <a:bodyPr/>
          <a:lstStyle/>
          <a:p>
            <a:endParaRPr lang="en-IN"/>
          </a:p>
        </p:txBody>
      </p:sp>
      <p:pic>
        <p:nvPicPr>
          <p:cNvPr id="2050" name="Picture 2">
            <a:extLst>
              <a:ext uri="{FF2B5EF4-FFF2-40B4-BE49-F238E27FC236}">
                <a16:creationId xmlns:a16="http://schemas.microsoft.com/office/drawing/2014/main" id="{323DAF25-948E-432A-89F8-8FA91A5A9C8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50980" y="1825625"/>
            <a:ext cx="8356058"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8034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C1E60-E5A3-44D9-82C5-74EB33CD2911}"/>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12</a:t>
            </a:r>
            <a:r>
              <a:rPr lang="en-US" b="1" baseline="30000" dirty="0">
                <a:solidFill>
                  <a:srgbClr val="FF0000"/>
                </a:solidFill>
                <a:latin typeface="Times New Roman" panose="02020603050405020304" pitchFamily="18" charset="0"/>
                <a:cs typeface="Times New Roman" panose="02020603050405020304" pitchFamily="18" charset="0"/>
              </a:rPr>
              <a:t>th</a:t>
            </a:r>
            <a:r>
              <a:rPr lang="en-US" b="1" dirty="0">
                <a:solidFill>
                  <a:srgbClr val="FF0000"/>
                </a:solidFill>
                <a:latin typeface="Times New Roman" panose="02020603050405020304" pitchFamily="18" charset="0"/>
                <a:cs typeface="Times New Roman" panose="02020603050405020304" pitchFamily="18" charset="0"/>
              </a:rPr>
              <a:t>  Thoracic Vertebra</a:t>
            </a:r>
            <a:endParaRPr lang="en-IN" dirty="0"/>
          </a:p>
        </p:txBody>
      </p:sp>
      <p:sp>
        <p:nvSpPr>
          <p:cNvPr id="3" name="Content Placeholder 2">
            <a:extLst>
              <a:ext uri="{FF2B5EF4-FFF2-40B4-BE49-F238E27FC236}">
                <a16:creationId xmlns:a16="http://schemas.microsoft.com/office/drawing/2014/main" id="{DFDF8A80-D896-4216-A4DC-3953C10135F1}"/>
              </a:ext>
            </a:extLst>
          </p:cNvPr>
          <p:cNvSpPr>
            <a:spLocks noGrp="1"/>
          </p:cNvSpPr>
          <p:nvPr>
            <p:ph idx="1"/>
          </p:nvPr>
        </p:nvSpPr>
        <p:spPr/>
        <p:txBody>
          <a:bodyPr>
            <a:normAutofit fontScale="85000" lnSpcReduction="20000"/>
          </a:bodyPr>
          <a:lstStyle/>
          <a:p>
            <a:pPr algn="l"/>
            <a:r>
              <a:rPr lang="en-US" b="1" i="0" dirty="0">
                <a:solidFill>
                  <a:srgbClr val="000000"/>
                </a:solidFill>
                <a:effectLst/>
                <a:latin typeface="Arial" panose="020B0604020202020204" pitchFamily="34" charset="0"/>
              </a:rPr>
              <a:t>Twelfth thoracic vertebra (T12)</a:t>
            </a:r>
          </a:p>
          <a:p>
            <a:pPr algn="l"/>
            <a:r>
              <a:rPr lang="en-US" b="0" i="0" dirty="0">
                <a:solidFill>
                  <a:srgbClr val="202122"/>
                </a:solidFill>
                <a:effectLst/>
                <a:latin typeface="Arial" panose="020B0604020202020204" pitchFamily="34" charset="0"/>
              </a:rPr>
              <a:t>The twelfth thoracic vertebra has the same general characteristics as the eleventh, but may be distinguished from it by its inferior articular surfaces being convex and directed lateralward.</a:t>
            </a:r>
          </a:p>
          <a:p>
            <a:pPr algn="l"/>
            <a:r>
              <a:rPr lang="en-US" dirty="0">
                <a:solidFill>
                  <a:srgbClr val="202122"/>
                </a:solidFill>
                <a:latin typeface="Arial" panose="020B0604020202020204" pitchFamily="34" charset="0"/>
              </a:rPr>
              <a:t>T</a:t>
            </a:r>
            <a:r>
              <a:rPr lang="en-US" b="0" i="0" dirty="0">
                <a:solidFill>
                  <a:srgbClr val="202122"/>
                </a:solidFill>
                <a:effectLst/>
                <a:latin typeface="Arial" panose="020B0604020202020204" pitchFamily="34" charset="0"/>
              </a:rPr>
              <a:t>he general form of the body, laminae, and spinous process, in which it resembles the lumbar vertebrae.</a:t>
            </a:r>
          </a:p>
          <a:p>
            <a:pPr algn="l"/>
            <a:r>
              <a:rPr lang="en-US" dirty="0">
                <a:solidFill>
                  <a:srgbClr val="202122"/>
                </a:solidFill>
                <a:latin typeface="Arial" panose="020B0604020202020204" pitchFamily="34" charset="0"/>
              </a:rPr>
              <a:t>E</a:t>
            </a:r>
            <a:r>
              <a:rPr lang="en-US" b="0" i="0" dirty="0">
                <a:solidFill>
                  <a:srgbClr val="202122"/>
                </a:solidFill>
                <a:effectLst/>
                <a:latin typeface="Arial" panose="020B0604020202020204" pitchFamily="34" charset="0"/>
              </a:rPr>
              <a:t>ach transverse process being subdivided into three elevations, the superior, inferior, and lateral tubercles. </a:t>
            </a:r>
          </a:p>
          <a:p>
            <a:pPr algn="l"/>
            <a:r>
              <a:rPr lang="en-US" b="0" i="0" dirty="0">
                <a:solidFill>
                  <a:srgbClr val="202122"/>
                </a:solidFill>
                <a:effectLst/>
                <a:latin typeface="Arial" panose="020B0604020202020204" pitchFamily="34" charset="0"/>
              </a:rPr>
              <a:t>The superior and inferior correspond to the mammillary and accessory processes of the lumbar vertebrae. </a:t>
            </a:r>
          </a:p>
          <a:p>
            <a:pPr algn="l"/>
            <a:r>
              <a:rPr lang="en-US" b="0" i="0" dirty="0">
                <a:solidFill>
                  <a:srgbClr val="202122"/>
                </a:solidFill>
                <a:effectLst/>
                <a:latin typeface="Arial" panose="020B0604020202020204" pitchFamily="34" charset="0"/>
              </a:rPr>
              <a:t>Traces of similar elevations are found on the transverse processes of the tenth and eleventh thoracic vertebrae.</a:t>
            </a:r>
          </a:p>
          <a:p>
            <a:pPr algn="l"/>
            <a:r>
              <a:rPr lang="en-US" b="0" i="0" dirty="0">
                <a:solidFill>
                  <a:srgbClr val="202122"/>
                </a:solidFill>
                <a:effectLst/>
                <a:latin typeface="Arial" panose="020B0604020202020204" pitchFamily="34" charset="0"/>
              </a:rPr>
              <a:t>The </a:t>
            </a:r>
            <a:r>
              <a:rPr lang="en-US" b="0" i="0" u="none" strike="noStrike" dirty="0">
                <a:solidFill>
                  <a:srgbClr val="0B0080"/>
                </a:solidFill>
                <a:effectLst/>
                <a:latin typeface="Arial" panose="020B0604020202020204" pitchFamily="34" charset="0"/>
                <a:hlinkClick r:id="rId2" tooltip="Thoracic spinal nerve 12"/>
              </a:rPr>
              <a:t>thoracic spinal nerve 12</a:t>
            </a:r>
            <a:r>
              <a:rPr lang="en-US" b="0" i="0" dirty="0">
                <a:solidFill>
                  <a:srgbClr val="202122"/>
                </a:solidFill>
                <a:effectLst/>
                <a:latin typeface="Arial" panose="020B0604020202020204" pitchFamily="34" charset="0"/>
              </a:rPr>
              <a:t> (T12) passes out underneath it.</a:t>
            </a:r>
          </a:p>
          <a:p>
            <a:endParaRPr lang="en-IN" dirty="0"/>
          </a:p>
          <a:p>
            <a:endParaRPr lang="en-IN" dirty="0"/>
          </a:p>
        </p:txBody>
      </p:sp>
    </p:spTree>
    <p:extLst>
      <p:ext uri="{BB962C8B-B14F-4D97-AF65-F5344CB8AC3E}">
        <p14:creationId xmlns:p14="http://schemas.microsoft.com/office/powerpoint/2010/main" val="9144038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7D5B8-0687-4253-BE33-D54FCE901F4C}"/>
              </a:ext>
            </a:extLst>
          </p:cNvPr>
          <p:cNvSpPr>
            <a:spLocks noGrp="1"/>
          </p:cNvSpPr>
          <p:nvPr>
            <p:ph type="title"/>
          </p:nvPr>
        </p:nvSpPr>
        <p:spPr/>
        <p:txBody>
          <a:bodyPr/>
          <a:lstStyle/>
          <a:p>
            <a:endParaRPr lang="en-IN"/>
          </a:p>
        </p:txBody>
      </p:sp>
      <p:pic>
        <p:nvPicPr>
          <p:cNvPr id="3074" name="Picture 2">
            <a:extLst>
              <a:ext uri="{FF2B5EF4-FFF2-40B4-BE49-F238E27FC236}">
                <a16:creationId xmlns:a16="http://schemas.microsoft.com/office/drawing/2014/main" id="{8E040A0D-5B19-402B-BE65-9D576BE7206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69660" y="1303506"/>
            <a:ext cx="4319079" cy="5622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16069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24283-2231-4DB1-A515-CDE4215B5FF1}"/>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Lumbar Vertebra</a:t>
            </a:r>
            <a:endParaRPr lang="en-IN" dirty="0"/>
          </a:p>
        </p:txBody>
      </p:sp>
      <p:sp>
        <p:nvSpPr>
          <p:cNvPr id="3" name="Content Placeholder 2">
            <a:extLst>
              <a:ext uri="{FF2B5EF4-FFF2-40B4-BE49-F238E27FC236}">
                <a16:creationId xmlns:a16="http://schemas.microsoft.com/office/drawing/2014/main" id="{F98894D3-1C76-43E1-932C-CFC287E2EE02}"/>
              </a:ext>
            </a:extLst>
          </p:cNvPr>
          <p:cNvSpPr>
            <a:spLocks noGrp="1"/>
          </p:cNvSpPr>
          <p:nvPr>
            <p:ph idx="1"/>
          </p:nvPr>
        </p:nvSpPr>
        <p:spPr/>
        <p:txBody>
          <a:bodyPr>
            <a:normAutofit/>
          </a:bodyPr>
          <a:lstStyle/>
          <a:p>
            <a:pPr algn="just"/>
            <a:r>
              <a:rPr lang="en-US" b="0" i="0" dirty="0">
                <a:solidFill>
                  <a:srgbClr val="202122"/>
                </a:solidFill>
                <a:effectLst/>
                <a:latin typeface="Times New Roman" panose="02020603050405020304" pitchFamily="18" charset="0"/>
                <a:cs typeface="Times New Roman" panose="02020603050405020304" pitchFamily="18" charset="0"/>
              </a:rPr>
              <a:t>The </a:t>
            </a:r>
            <a:r>
              <a:rPr lang="en-US" b="1" i="0" dirty="0">
                <a:solidFill>
                  <a:srgbClr val="202122"/>
                </a:solidFill>
                <a:effectLst/>
                <a:latin typeface="Times New Roman" panose="02020603050405020304" pitchFamily="18" charset="0"/>
                <a:cs typeface="Times New Roman" panose="02020603050405020304" pitchFamily="18" charset="0"/>
              </a:rPr>
              <a:t>lumbar vertebrae</a:t>
            </a:r>
            <a:r>
              <a:rPr lang="en-US" b="0" i="0" dirty="0">
                <a:solidFill>
                  <a:srgbClr val="202122"/>
                </a:solidFill>
                <a:effectLst/>
                <a:latin typeface="Times New Roman" panose="02020603050405020304" pitchFamily="18" charset="0"/>
                <a:cs typeface="Times New Roman" panose="02020603050405020304" pitchFamily="18" charset="0"/>
              </a:rPr>
              <a:t> are, in human anatomy, the five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Vertebrae"/>
              </a:rPr>
              <a:t>vertebrae</a:t>
            </a:r>
            <a:r>
              <a:rPr lang="en-US" b="0" i="0" dirty="0">
                <a:solidFill>
                  <a:srgbClr val="202122"/>
                </a:solidFill>
                <a:effectLst/>
                <a:latin typeface="Times New Roman" panose="02020603050405020304" pitchFamily="18" charset="0"/>
                <a:cs typeface="Times New Roman" panose="02020603050405020304" pitchFamily="18" charset="0"/>
              </a:rPr>
              <a:t> between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Human rib cage"/>
              </a:rPr>
              <a:t>rib cage</a:t>
            </a:r>
            <a:r>
              <a:rPr lang="en-US" b="0" i="0" dirty="0">
                <a:solidFill>
                  <a:srgbClr val="202122"/>
                </a:solidFill>
                <a:effectLst/>
                <a:latin typeface="Times New Roman" panose="02020603050405020304" pitchFamily="18" charset="0"/>
                <a:cs typeface="Times New Roman" panose="02020603050405020304" pitchFamily="18" charset="0"/>
              </a:rPr>
              <a:t> and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Human pelvis"/>
              </a:rPr>
              <a:t>pelvis</a:t>
            </a:r>
            <a:r>
              <a:rPr lang="en-US" b="0" i="0" dirty="0">
                <a:solidFill>
                  <a:srgbClr val="202122"/>
                </a:solidFill>
                <a:effectLst/>
                <a:latin typeface="Times New Roman" panose="02020603050405020304" pitchFamily="18" charset="0"/>
                <a:cs typeface="Times New Roman" panose="02020603050405020304" pitchFamily="18" charset="0"/>
              </a:rPr>
              <a:t>. </a:t>
            </a:r>
          </a:p>
          <a:p>
            <a:pPr algn="just"/>
            <a:r>
              <a:rPr lang="en-US" b="0" i="0" dirty="0">
                <a:solidFill>
                  <a:srgbClr val="202122"/>
                </a:solidFill>
                <a:effectLst/>
                <a:latin typeface="Times New Roman" panose="02020603050405020304" pitchFamily="18" charset="0"/>
                <a:cs typeface="Times New Roman" panose="02020603050405020304" pitchFamily="18" charset="0"/>
              </a:rPr>
              <a:t>They are the largest segments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Human vertebral column"/>
              </a:rPr>
              <a:t>vertebral column</a:t>
            </a:r>
            <a:r>
              <a:rPr lang="en-US" b="0" i="0" u="none" strike="noStrike" dirty="0">
                <a:solidFill>
                  <a:srgbClr val="0B0080"/>
                </a:solidFill>
                <a:effectLst/>
                <a:latin typeface="Times New Roman" panose="02020603050405020304" pitchFamily="18" charset="0"/>
                <a:cs typeface="Times New Roman" panose="02020603050405020304" pitchFamily="18" charset="0"/>
              </a:rPr>
              <a:t>.</a:t>
            </a:r>
          </a:p>
          <a:p>
            <a:pPr algn="just"/>
            <a:r>
              <a:rPr lang="en-US" b="0" i="0" dirty="0">
                <a:solidFill>
                  <a:srgbClr val="202122"/>
                </a:solidFill>
                <a:effectLst/>
                <a:latin typeface="Times New Roman" panose="02020603050405020304" pitchFamily="18" charset="0"/>
                <a:cs typeface="Times New Roman" panose="02020603050405020304" pitchFamily="18" charset="0"/>
              </a:rPr>
              <a:t>They are characterized by the absence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Foramen transversarium"/>
              </a:rPr>
              <a:t>foramen transversarium</a:t>
            </a:r>
            <a:r>
              <a:rPr lang="en-US" b="0" i="0" dirty="0">
                <a:solidFill>
                  <a:srgbClr val="202122"/>
                </a:solidFill>
                <a:effectLst/>
                <a:latin typeface="Times New Roman" panose="02020603050405020304" pitchFamily="18" charset="0"/>
                <a:cs typeface="Times New Roman" panose="02020603050405020304" pitchFamily="18" charset="0"/>
              </a:rPr>
              <a:t> within the transverse process and by the absence of facets on the sides of the body (as found only in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Thoracic vertebrae"/>
              </a:rPr>
              <a:t>thoracic region</a:t>
            </a:r>
            <a:r>
              <a:rPr lang="en-US" b="0" i="0" dirty="0">
                <a:solidFill>
                  <a:srgbClr val="202122"/>
                </a:solidFill>
                <a:effectLst/>
                <a:latin typeface="Times New Roman" panose="02020603050405020304" pitchFamily="18" charset="0"/>
                <a:cs typeface="Times New Roman" panose="02020603050405020304" pitchFamily="18" charset="0"/>
              </a:rPr>
              <a:t>).</a:t>
            </a:r>
          </a:p>
          <a:p>
            <a:pPr algn="just"/>
            <a:r>
              <a:rPr lang="en-US" b="0" i="0" dirty="0">
                <a:solidFill>
                  <a:srgbClr val="202122"/>
                </a:solidFill>
                <a:effectLst/>
                <a:latin typeface="Times New Roman" panose="02020603050405020304" pitchFamily="18" charset="0"/>
                <a:cs typeface="Times New Roman" panose="02020603050405020304" pitchFamily="18" charset="0"/>
              </a:rPr>
              <a:t>They are designated L1 to L5, starting at the top. </a:t>
            </a:r>
          </a:p>
          <a:p>
            <a:pPr algn="just"/>
            <a:r>
              <a:rPr lang="en-US" b="0" i="0" dirty="0">
                <a:solidFill>
                  <a:srgbClr val="202122"/>
                </a:solidFill>
                <a:effectLst/>
                <a:latin typeface="Times New Roman" panose="02020603050405020304" pitchFamily="18" charset="0"/>
                <a:cs typeface="Times New Roman" panose="02020603050405020304" pitchFamily="18" charset="0"/>
              </a:rPr>
              <a:t>The lumbar vertebrae help support the weight of the body, and permit movement.</a:t>
            </a:r>
            <a:endParaRPr lang="en-IN"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606FE339-C72F-4F26-81A9-13532416038D}"/>
              </a:ext>
            </a:extLst>
          </p:cNvPr>
          <p:cNvSpPr txBox="1"/>
          <p:nvPr/>
        </p:nvSpPr>
        <p:spPr>
          <a:xfrm>
            <a:off x="3134738" y="5992297"/>
            <a:ext cx="6094378" cy="369332"/>
          </a:xfrm>
          <a:prstGeom prst="rect">
            <a:avLst/>
          </a:prstGeom>
          <a:noFill/>
        </p:spPr>
        <p:txBody>
          <a:bodyPr wrap="square">
            <a:spAutoFit/>
          </a:bodyPr>
          <a:lstStyle/>
          <a:p>
            <a:r>
              <a:rPr lang="en-IN" b="0" i="0" u="none" strike="noStrike" dirty="0">
                <a:effectLst/>
                <a:latin typeface="YouTube Noto"/>
                <a:hlinkClick r:id="rId8"/>
              </a:rPr>
              <a:t>https://youtu.be/-hz7Z0ENfS4</a:t>
            </a:r>
            <a:endParaRPr lang="en-IN" dirty="0"/>
          </a:p>
        </p:txBody>
      </p:sp>
    </p:spTree>
    <p:extLst>
      <p:ext uri="{BB962C8B-B14F-4D97-AF65-F5344CB8AC3E}">
        <p14:creationId xmlns:p14="http://schemas.microsoft.com/office/powerpoint/2010/main" val="360203995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C4E39-5C94-43C6-AF3A-1BF7A2C1B13F}"/>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Lumbar Vertebra Structure</a:t>
            </a:r>
            <a:endParaRPr lang="en-IN" dirty="0"/>
          </a:p>
        </p:txBody>
      </p:sp>
      <p:sp>
        <p:nvSpPr>
          <p:cNvPr id="3" name="Content Placeholder 2">
            <a:extLst>
              <a:ext uri="{FF2B5EF4-FFF2-40B4-BE49-F238E27FC236}">
                <a16:creationId xmlns:a16="http://schemas.microsoft.com/office/drawing/2014/main" id="{6CE47111-0C46-4C45-8C26-064FFF5D7EC8}"/>
              </a:ext>
            </a:extLst>
          </p:cNvPr>
          <p:cNvSpPr>
            <a:spLocks noGrp="1"/>
          </p:cNvSpPr>
          <p:nvPr>
            <p:ph idx="1"/>
          </p:nvPr>
        </p:nvSpPr>
        <p:spPr>
          <a:xfrm>
            <a:off x="838200" y="1459150"/>
            <a:ext cx="10515600" cy="5214024"/>
          </a:xfrm>
        </p:spPr>
        <p:txBody>
          <a:bodyPr>
            <a:normAutofit/>
          </a:bodyPr>
          <a:lstStyle/>
          <a:p>
            <a:r>
              <a:rPr lang="en-US" sz="2600" b="1" dirty="0">
                <a:latin typeface="Times New Roman" panose="02020603050405020304" pitchFamily="18" charset="0"/>
                <a:cs typeface="Times New Roman" panose="02020603050405020304" pitchFamily="18" charset="0"/>
              </a:rPr>
              <a:t>Body is large</a:t>
            </a:r>
            <a:r>
              <a:rPr lang="en-US" sz="2600" dirty="0">
                <a:latin typeface="Times New Roman" panose="02020603050405020304" pitchFamily="18" charset="0"/>
                <a:cs typeface="Times New Roman" panose="02020603050405020304" pitchFamily="18" charset="0"/>
              </a:rPr>
              <a:t>, wider posteriorly and little thicker in front.</a:t>
            </a:r>
          </a:p>
          <a:p>
            <a:r>
              <a:rPr lang="en-US" sz="2600" b="1" dirty="0">
                <a:latin typeface="Times New Roman" panose="02020603050405020304" pitchFamily="18" charset="0"/>
                <a:cs typeface="Times New Roman" panose="02020603050405020304" pitchFamily="18" charset="0"/>
              </a:rPr>
              <a:t>Pedicles </a:t>
            </a:r>
            <a:r>
              <a:rPr lang="en-US" sz="2600" dirty="0">
                <a:latin typeface="Times New Roman" panose="02020603050405020304" pitchFamily="18" charset="0"/>
                <a:cs typeface="Times New Roman" panose="02020603050405020304" pitchFamily="18" charset="0"/>
              </a:rPr>
              <a:t>are very strong, directed backward from the upper part of the body.</a:t>
            </a:r>
          </a:p>
          <a:p>
            <a:r>
              <a:rPr lang="en-US" sz="2600" dirty="0">
                <a:latin typeface="Times New Roman" panose="02020603050405020304" pitchFamily="18" charset="0"/>
                <a:cs typeface="Times New Roman" panose="02020603050405020304" pitchFamily="18" charset="0"/>
              </a:rPr>
              <a:t>The </a:t>
            </a:r>
            <a:r>
              <a:rPr lang="en-US" sz="2600" b="1" dirty="0">
                <a:latin typeface="Times New Roman" panose="02020603050405020304" pitchFamily="18" charset="0"/>
                <a:cs typeface="Times New Roman" panose="02020603050405020304" pitchFamily="18" charset="0"/>
              </a:rPr>
              <a:t>Laminae</a:t>
            </a:r>
            <a:r>
              <a:rPr lang="en-US" sz="2600" dirty="0">
                <a:latin typeface="Times New Roman" panose="02020603050405020304" pitchFamily="18" charset="0"/>
                <a:cs typeface="Times New Roman" panose="02020603050405020304" pitchFamily="18" charset="0"/>
              </a:rPr>
              <a:t> are broad, short and strong.</a:t>
            </a:r>
          </a:p>
          <a:p>
            <a:r>
              <a:rPr lang="en-US" sz="2600" dirty="0">
                <a:latin typeface="Times New Roman" panose="02020603050405020304" pitchFamily="18" charset="0"/>
                <a:cs typeface="Times New Roman" panose="02020603050405020304" pitchFamily="18" charset="0"/>
              </a:rPr>
              <a:t>The </a:t>
            </a:r>
            <a:r>
              <a:rPr lang="en-US" sz="2600" b="1" dirty="0">
                <a:latin typeface="Times New Roman" panose="02020603050405020304" pitchFamily="18" charset="0"/>
                <a:cs typeface="Times New Roman" panose="02020603050405020304" pitchFamily="18" charset="0"/>
              </a:rPr>
              <a:t>vertebral foramen</a:t>
            </a:r>
            <a:r>
              <a:rPr lang="en-US" sz="2600" dirty="0">
                <a:latin typeface="Times New Roman" panose="02020603050405020304" pitchFamily="18" charset="0"/>
                <a:cs typeface="Times New Roman" panose="02020603050405020304" pitchFamily="18" charset="0"/>
              </a:rPr>
              <a:t> is triangular, larger than the thoracic, but smaller than cervical, </a:t>
            </a:r>
          </a:p>
          <a:p>
            <a:r>
              <a:rPr lang="en-US" sz="2600" dirty="0">
                <a:latin typeface="Times New Roman" panose="02020603050405020304" pitchFamily="18" charset="0"/>
                <a:cs typeface="Times New Roman" panose="02020603050405020304" pitchFamily="18" charset="0"/>
              </a:rPr>
              <a:t>The </a:t>
            </a:r>
            <a:r>
              <a:rPr lang="en-US" sz="2600" b="1" dirty="0">
                <a:latin typeface="Times New Roman" panose="02020603050405020304" pitchFamily="18" charset="0"/>
                <a:cs typeface="Times New Roman" panose="02020603050405020304" pitchFamily="18" charset="0"/>
              </a:rPr>
              <a:t>spine</a:t>
            </a:r>
            <a:r>
              <a:rPr lang="en-US" sz="2600" dirty="0">
                <a:latin typeface="Times New Roman" panose="02020603050405020304" pitchFamily="18" charset="0"/>
                <a:cs typeface="Times New Roman" panose="02020603050405020304" pitchFamily="18" charset="0"/>
              </a:rPr>
              <a:t> is thick, broad and somewhat quadrilateral</a:t>
            </a:r>
          </a:p>
          <a:p>
            <a:r>
              <a:rPr lang="en-US" sz="2600" b="1" dirty="0">
                <a:latin typeface="Times New Roman" panose="02020603050405020304" pitchFamily="18" charset="0"/>
                <a:cs typeface="Times New Roman" panose="02020603050405020304" pitchFamily="18" charset="0"/>
              </a:rPr>
              <a:t>Superior &amp; Inferior articular processes</a:t>
            </a:r>
            <a:r>
              <a:rPr lang="en-US" sz="2600" dirty="0">
                <a:latin typeface="Times New Roman" panose="02020603050405020304" pitchFamily="18" charset="0"/>
                <a:cs typeface="Times New Roman" panose="02020603050405020304" pitchFamily="18" charset="0"/>
              </a:rPr>
              <a:t> are well developed projecting in upward direction.</a:t>
            </a:r>
          </a:p>
          <a:p>
            <a:r>
              <a:rPr lang="en-US" sz="2600" b="1" dirty="0">
                <a:latin typeface="Times New Roman" panose="02020603050405020304" pitchFamily="18" charset="0"/>
                <a:cs typeface="Times New Roman" panose="02020603050405020304" pitchFamily="18" charset="0"/>
              </a:rPr>
              <a:t>Facets</a:t>
            </a:r>
            <a:r>
              <a:rPr lang="en-US" sz="2600" dirty="0">
                <a:latin typeface="Times New Roman" panose="02020603050405020304" pitchFamily="18" charset="0"/>
                <a:cs typeface="Times New Roman" panose="02020603050405020304" pitchFamily="18" charset="0"/>
              </a:rPr>
              <a:t> on the superior process are concave while inferior are convex.</a:t>
            </a:r>
          </a:p>
          <a:p>
            <a:r>
              <a:rPr lang="en-US" sz="2600" b="1" dirty="0">
                <a:latin typeface="Times New Roman" panose="02020603050405020304" pitchFamily="18" charset="0"/>
                <a:cs typeface="Times New Roman" panose="02020603050405020304" pitchFamily="18" charset="0"/>
              </a:rPr>
              <a:t>Transverse processes</a:t>
            </a:r>
            <a:r>
              <a:rPr lang="en-US" sz="2600" dirty="0">
                <a:latin typeface="Times New Roman" panose="02020603050405020304" pitchFamily="18" charset="0"/>
                <a:cs typeface="Times New Roman" panose="02020603050405020304" pitchFamily="18" charset="0"/>
              </a:rPr>
              <a:t> are long, slender and horizontal upper three vertebrae.</a:t>
            </a:r>
            <a:r>
              <a:rPr lang="en-US" dirty="0"/>
              <a:t>   </a:t>
            </a:r>
            <a:endParaRPr lang="en-IN" dirty="0"/>
          </a:p>
        </p:txBody>
      </p:sp>
    </p:spTree>
    <p:extLst>
      <p:ext uri="{BB962C8B-B14F-4D97-AF65-F5344CB8AC3E}">
        <p14:creationId xmlns:p14="http://schemas.microsoft.com/office/powerpoint/2010/main" val="1187745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F6D28-3696-44C6-B6C6-C2AEAFB1C33D}"/>
              </a:ext>
            </a:extLst>
          </p:cNvPr>
          <p:cNvSpPr>
            <a:spLocks noGrp="1"/>
          </p:cNvSpPr>
          <p:nvPr>
            <p:ph type="title"/>
          </p:nvPr>
        </p:nvSpPr>
        <p:spPr>
          <a:xfrm>
            <a:off x="838200" y="115454"/>
            <a:ext cx="10515600" cy="894917"/>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Types of Bone Cells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1378E28-DFF5-484C-ADB5-4A1C70568B26}"/>
              </a:ext>
            </a:extLst>
          </p:cNvPr>
          <p:cNvSpPr>
            <a:spLocks noGrp="1"/>
          </p:cNvSpPr>
          <p:nvPr>
            <p:ph idx="1"/>
          </p:nvPr>
        </p:nvSpPr>
        <p:spPr/>
        <p:txBody>
          <a:bodyPr/>
          <a:lstStyle/>
          <a:p>
            <a:r>
              <a:rPr lang="en-US" dirty="0"/>
              <a:t> </a:t>
            </a:r>
            <a:endParaRPr lang="en-IN" dirty="0"/>
          </a:p>
        </p:txBody>
      </p:sp>
      <p:pic>
        <p:nvPicPr>
          <p:cNvPr id="9" name="Picture 8">
            <a:extLst>
              <a:ext uri="{FF2B5EF4-FFF2-40B4-BE49-F238E27FC236}">
                <a16:creationId xmlns:a16="http://schemas.microsoft.com/office/drawing/2014/main" id="{D8CB8421-278E-494C-A804-210A52CBA4B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38200" y="1136073"/>
            <a:ext cx="10771909" cy="5652655"/>
          </a:xfrm>
          <a:prstGeom prst="rect">
            <a:avLst/>
          </a:prstGeom>
          <a:noFill/>
          <a:ln>
            <a:noFill/>
          </a:ln>
        </p:spPr>
      </p:pic>
    </p:spTree>
    <p:extLst>
      <p:ext uri="{BB962C8B-B14F-4D97-AF65-F5344CB8AC3E}">
        <p14:creationId xmlns:p14="http://schemas.microsoft.com/office/powerpoint/2010/main" val="46843379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221F-1809-4988-9D40-B564E24A6657}"/>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Lumbar Vertebra</a:t>
            </a:r>
            <a:endParaRPr lang="en-IN" dirty="0"/>
          </a:p>
        </p:txBody>
      </p:sp>
      <p:pic>
        <p:nvPicPr>
          <p:cNvPr id="4" name="Content Placeholder 3">
            <a:extLst>
              <a:ext uri="{FF2B5EF4-FFF2-40B4-BE49-F238E27FC236}">
                <a16:creationId xmlns:a16="http://schemas.microsoft.com/office/drawing/2014/main" id="{F8AB08C4-344D-4243-8DC3-36FE26850CA4}"/>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09739" y="2122133"/>
            <a:ext cx="3524250" cy="3952875"/>
          </a:xfrm>
          <a:prstGeom prst="rect">
            <a:avLst/>
          </a:prstGeom>
          <a:noFill/>
          <a:ln>
            <a:noFill/>
          </a:ln>
        </p:spPr>
      </p:pic>
      <p:pic>
        <p:nvPicPr>
          <p:cNvPr id="5" name="Picture 4">
            <a:extLst>
              <a:ext uri="{FF2B5EF4-FFF2-40B4-BE49-F238E27FC236}">
                <a16:creationId xmlns:a16="http://schemas.microsoft.com/office/drawing/2014/main" id="{715A85E7-3421-40FA-9A32-2F077C2DA8A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815853" y="1517515"/>
            <a:ext cx="6867065" cy="5340485"/>
          </a:xfrm>
          <a:prstGeom prst="rect">
            <a:avLst/>
          </a:prstGeom>
          <a:noFill/>
          <a:ln>
            <a:noFill/>
          </a:ln>
        </p:spPr>
      </p:pic>
    </p:spTree>
    <p:extLst>
      <p:ext uri="{BB962C8B-B14F-4D97-AF65-F5344CB8AC3E}">
        <p14:creationId xmlns:p14="http://schemas.microsoft.com/office/powerpoint/2010/main" val="319329250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F2D46-158C-4F5A-BFB1-DD0717C51562}"/>
              </a:ext>
            </a:extLst>
          </p:cNvPr>
          <p:cNvSpPr>
            <a:spLocks noGrp="1"/>
          </p:cNvSpPr>
          <p:nvPr>
            <p:ph type="title"/>
          </p:nvPr>
        </p:nvSpPr>
        <p:spPr>
          <a:xfrm>
            <a:off x="838200" y="97277"/>
            <a:ext cx="10515600" cy="1138137"/>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 Sacrum Vertebra</a:t>
            </a:r>
            <a:endParaRPr lang="en-IN" dirty="0"/>
          </a:p>
        </p:txBody>
      </p:sp>
      <p:sp>
        <p:nvSpPr>
          <p:cNvPr id="3" name="Content Placeholder 2">
            <a:extLst>
              <a:ext uri="{FF2B5EF4-FFF2-40B4-BE49-F238E27FC236}">
                <a16:creationId xmlns:a16="http://schemas.microsoft.com/office/drawing/2014/main" id="{59520F1E-6358-45BA-8AA2-00CFC89FC37B}"/>
              </a:ext>
            </a:extLst>
          </p:cNvPr>
          <p:cNvSpPr>
            <a:spLocks noGrp="1"/>
          </p:cNvSpPr>
          <p:nvPr>
            <p:ph idx="1"/>
          </p:nvPr>
        </p:nvSpPr>
        <p:spPr>
          <a:xfrm>
            <a:off x="838200" y="1381328"/>
            <a:ext cx="10515600" cy="5603132"/>
          </a:xfrm>
        </p:spPr>
        <p:txBody>
          <a:bodyPr>
            <a:normAutofit fontScale="92500" lnSpcReduction="20000"/>
          </a:bodyPr>
          <a:lstStyle/>
          <a:p>
            <a:r>
              <a:rPr lang="en-US" b="0" i="0" dirty="0">
                <a:solidFill>
                  <a:srgbClr val="525252"/>
                </a:solidFill>
                <a:effectLst/>
                <a:latin typeface="Times New Roman" panose="02020603050405020304" pitchFamily="18" charset="0"/>
                <a:cs typeface="Times New Roman" panose="02020603050405020304" pitchFamily="18" charset="0"/>
              </a:rPr>
              <a:t>The sacrum (plural: sacra or </a:t>
            </a:r>
            <a:r>
              <a:rPr lang="en-US" b="0" i="0" dirty="0" err="1">
                <a:solidFill>
                  <a:srgbClr val="525252"/>
                </a:solidFill>
                <a:effectLst/>
                <a:latin typeface="Times New Roman" panose="02020603050405020304" pitchFamily="18" charset="0"/>
                <a:cs typeface="Times New Roman" panose="02020603050405020304" pitchFamily="18" charset="0"/>
              </a:rPr>
              <a:t>sacrums</a:t>
            </a:r>
            <a:r>
              <a:rPr lang="en-US" b="0" i="0" dirty="0">
                <a:solidFill>
                  <a:srgbClr val="525252"/>
                </a:solidFill>
                <a:effectLst/>
                <a:latin typeface="Times New Roman" panose="02020603050405020304" pitchFamily="18" charset="0"/>
                <a:cs typeface="Times New Roman" panose="02020603050405020304" pitchFamily="18" charset="0"/>
              </a:rPr>
              <a:t>), in human anatomy, is a large, triangular bone at the base of the spine that forms by the fusing of sacral vertebrae S1–S5 between 18 and 30 years of age. </a:t>
            </a:r>
          </a:p>
          <a:p>
            <a:r>
              <a:rPr lang="en-US" b="0" i="0" dirty="0">
                <a:solidFill>
                  <a:srgbClr val="525252"/>
                </a:solidFill>
                <a:effectLst/>
                <a:latin typeface="Times New Roman" panose="02020603050405020304" pitchFamily="18" charset="0"/>
                <a:cs typeface="Times New Roman" panose="02020603050405020304" pitchFamily="18" charset="0"/>
              </a:rPr>
              <a:t>The sacrum situates at the upper, back part of the pelvic cavity, between the two wings of the pelvis. It forms joints with four other bones.</a:t>
            </a:r>
          </a:p>
          <a:p>
            <a:pPr algn="l"/>
            <a:r>
              <a:rPr lang="en-US" b="0" i="0" dirty="0">
                <a:solidFill>
                  <a:srgbClr val="202122"/>
                </a:solidFill>
                <a:effectLst/>
                <a:latin typeface="Times New Roman" panose="02020603050405020304" pitchFamily="18" charset="0"/>
                <a:cs typeface="Times New Roman" panose="02020603050405020304" pitchFamily="18" charset="0"/>
              </a:rPr>
              <a:t>The two projections at the sides of the sacrum are called the alae (wings), and articulate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Ilium (bone)"/>
              </a:rPr>
              <a:t>ilium</a:t>
            </a:r>
            <a:r>
              <a:rPr lang="en-US" b="0" i="0" dirty="0">
                <a:solidFill>
                  <a:srgbClr val="202122"/>
                </a:solidFill>
                <a:effectLst/>
                <a:latin typeface="Times New Roman" panose="02020603050405020304" pitchFamily="18" charset="0"/>
                <a:cs typeface="Times New Roman" panose="02020603050405020304" pitchFamily="18" charset="0"/>
              </a:rPr>
              <a:t> at the L-shaped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Sacroiliac joint"/>
              </a:rPr>
              <a:t>sacroiliac joints</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The upper part of the sacrum connects with the last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Lumbar vertebrae"/>
              </a:rPr>
              <a:t>lumbar vertebra</a:t>
            </a:r>
            <a:r>
              <a:rPr lang="en-US" b="0" i="0" dirty="0">
                <a:solidFill>
                  <a:srgbClr val="202122"/>
                </a:solidFill>
                <a:effectLst/>
                <a:latin typeface="Times New Roman" panose="02020603050405020304" pitchFamily="18" charset="0"/>
                <a:cs typeface="Times New Roman" panose="02020603050405020304" pitchFamily="18" charset="0"/>
              </a:rPr>
              <a:t> (L5), and its lower part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Coccyx"/>
              </a:rPr>
              <a:t>coccyx</a:t>
            </a:r>
            <a:r>
              <a:rPr lang="en-US" b="0" i="0" dirty="0">
                <a:solidFill>
                  <a:srgbClr val="202122"/>
                </a:solidFill>
                <a:effectLst/>
                <a:latin typeface="Times New Roman" panose="02020603050405020304" pitchFamily="18" charset="0"/>
                <a:cs typeface="Times New Roman" panose="02020603050405020304" pitchFamily="18" charset="0"/>
              </a:rPr>
              <a:t> (tailbone) via the sacral and coccygeal </a:t>
            </a:r>
            <a:r>
              <a:rPr lang="en-US" b="0" i="0" dirty="0" err="1">
                <a:solidFill>
                  <a:srgbClr val="202122"/>
                </a:solidFill>
                <a:effectLst/>
                <a:latin typeface="Times New Roman" panose="02020603050405020304" pitchFamily="18" charset="0"/>
                <a:cs typeface="Times New Roman" panose="02020603050405020304" pitchFamily="18" charset="0"/>
              </a:rPr>
              <a:t>cornua</a:t>
            </a:r>
            <a:r>
              <a:rPr lang="en-US" b="0" i="0" dirty="0">
                <a:solidFill>
                  <a:srgbClr val="202122"/>
                </a:solidFill>
                <a:effectLst/>
                <a:latin typeface="Times New Roman" panose="02020603050405020304" pitchFamily="18" charset="0"/>
                <a:cs typeface="Times New Roman" panose="02020603050405020304" pitchFamily="18" charset="0"/>
              </a:rPr>
              <a:t>.</a:t>
            </a:r>
          </a:p>
          <a:p>
            <a:pPr algn="l"/>
            <a:r>
              <a:rPr lang="en-US" b="0" i="0" dirty="0">
                <a:solidFill>
                  <a:srgbClr val="202122"/>
                </a:solidFill>
                <a:effectLst/>
                <a:latin typeface="Times New Roman" panose="02020603050405020304" pitchFamily="18" charset="0"/>
                <a:cs typeface="Times New Roman" panose="02020603050405020304" pitchFamily="18" charset="0"/>
              </a:rPr>
              <a:t>The sacrum has three different surfaces which are shaped to accommodate surrounding pelvic structures. Overall it is </a:t>
            </a:r>
            <a:r>
              <a:rPr lang="en-US" b="0" i="0" u="none" strike="noStrike" dirty="0">
                <a:solidFill>
                  <a:srgbClr val="663366"/>
                </a:solidFill>
                <a:effectLst/>
                <a:latin typeface="Times New Roman" panose="02020603050405020304" pitchFamily="18" charset="0"/>
                <a:cs typeface="Times New Roman" panose="02020603050405020304" pitchFamily="18" charset="0"/>
                <a:hlinkClick r:id="rId6" tooltip="wikt:concave"/>
              </a:rPr>
              <a:t>concave</a:t>
            </a:r>
            <a:r>
              <a:rPr lang="en-US" b="0" i="0" dirty="0">
                <a:solidFill>
                  <a:srgbClr val="202122"/>
                </a:solidFill>
                <a:effectLst/>
                <a:latin typeface="Times New Roman" panose="02020603050405020304" pitchFamily="18" charset="0"/>
                <a:cs typeface="Times New Roman" panose="02020603050405020304" pitchFamily="18" charset="0"/>
              </a:rPr>
              <a:t> (curved upon itself). </a:t>
            </a:r>
          </a:p>
          <a:p>
            <a:pPr algn="l"/>
            <a:r>
              <a:rPr lang="en-US" b="0" i="0" dirty="0">
                <a:solidFill>
                  <a:srgbClr val="202122"/>
                </a:solidFill>
                <a:effectLst/>
                <a:latin typeface="Times New Roman" panose="02020603050405020304" pitchFamily="18" charset="0"/>
                <a:cs typeface="Times New Roman" panose="02020603050405020304" pitchFamily="18" charset="0"/>
              </a:rPr>
              <a:t>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Base of the sacrum"/>
              </a:rPr>
              <a:t>base of the sacrum</a:t>
            </a:r>
            <a:r>
              <a:rPr lang="en-US" b="0" i="0" dirty="0">
                <a:solidFill>
                  <a:srgbClr val="202122"/>
                </a:solidFill>
                <a:effectLst/>
                <a:latin typeface="Times New Roman" panose="02020603050405020304" pitchFamily="18" charset="0"/>
                <a:cs typeface="Times New Roman" panose="02020603050405020304" pitchFamily="18" charset="0"/>
              </a:rPr>
              <a:t>, the broadest and uppermost part, is tilted forward as the sacral promontory internally. </a:t>
            </a:r>
          </a:p>
          <a:p>
            <a:pPr algn="l"/>
            <a:r>
              <a:rPr lang="en-US" b="0" i="0" dirty="0">
                <a:solidFill>
                  <a:srgbClr val="202122"/>
                </a:solidFill>
                <a:effectLst/>
                <a:latin typeface="Times New Roman" panose="02020603050405020304" pitchFamily="18" charset="0"/>
                <a:cs typeface="Times New Roman" panose="02020603050405020304" pitchFamily="18" charset="0"/>
              </a:rPr>
              <a:t>The central part is curved outward toward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Posterior (anatomy)"/>
              </a:rPr>
              <a:t>posterior</a:t>
            </a:r>
            <a:r>
              <a:rPr lang="en-US" b="0" i="0" dirty="0">
                <a:solidFill>
                  <a:srgbClr val="202122"/>
                </a:solidFill>
                <a:effectLst/>
                <a:latin typeface="Times New Roman" panose="02020603050405020304" pitchFamily="18" charset="0"/>
                <a:cs typeface="Times New Roman" panose="02020603050405020304" pitchFamily="18" charset="0"/>
              </a:rPr>
              <a:t>, allowing greater room for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Pelvic cavity"/>
              </a:rPr>
              <a:t>pelvic cavity</a:t>
            </a:r>
            <a:r>
              <a:rPr lang="en-US" b="0" i="0" dirty="0">
                <a:solidFill>
                  <a:srgbClr val="202122"/>
                </a:solidFill>
                <a:effectLst/>
                <a:latin typeface="Times New Roman" panose="02020603050405020304" pitchFamily="18" charset="0"/>
                <a:cs typeface="Times New Roman" panose="02020603050405020304" pitchFamily="18" charset="0"/>
              </a:rPr>
              <a:t>.</a:t>
            </a:r>
          </a:p>
          <a:p>
            <a:endParaRPr lang="en-IN" dirty="0"/>
          </a:p>
        </p:txBody>
      </p:sp>
    </p:spTree>
    <p:extLst>
      <p:ext uri="{BB962C8B-B14F-4D97-AF65-F5344CB8AC3E}">
        <p14:creationId xmlns:p14="http://schemas.microsoft.com/office/powerpoint/2010/main" val="187286653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462CB-AB38-4D23-8DD7-B2275E38A50A}"/>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Sacrum &amp; Coccyx Vertebra Location</a:t>
            </a:r>
            <a:endParaRPr lang="en-IN" dirty="0"/>
          </a:p>
        </p:txBody>
      </p:sp>
      <p:pic>
        <p:nvPicPr>
          <p:cNvPr id="4" name="Content Placeholder 3">
            <a:extLst>
              <a:ext uri="{FF2B5EF4-FFF2-40B4-BE49-F238E27FC236}">
                <a16:creationId xmlns:a16="http://schemas.microsoft.com/office/drawing/2014/main" id="{D8C2EE78-7F2C-4530-8741-E401B2ADF2C2}"/>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36197" y="1825624"/>
            <a:ext cx="6546714" cy="5032375"/>
          </a:xfrm>
          <a:prstGeom prst="rect">
            <a:avLst/>
          </a:prstGeom>
          <a:noFill/>
          <a:ln>
            <a:noFill/>
          </a:ln>
        </p:spPr>
      </p:pic>
    </p:spTree>
    <p:extLst>
      <p:ext uri="{BB962C8B-B14F-4D97-AF65-F5344CB8AC3E}">
        <p14:creationId xmlns:p14="http://schemas.microsoft.com/office/powerpoint/2010/main" val="107690503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7E45-A11F-4650-8B9F-BF005DF3704D}"/>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Sacrum Vertebra</a:t>
            </a:r>
            <a:endParaRPr lang="en-IN" dirty="0"/>
          </a:p>
        </p:txBody>
      </p:sp>
      <p:pic>
        <p:nvPicPr>
          <p:cNvPr id="7" name="Content Placeholder 6">
            <a:extLst>
              <a:ext uri="{FF2B5EF4-FFF2-40B4-BE49-F238E27FC236}">
                <a16:creationId xmlns:a16="http://schemas.microsoft.com/office/drawing/2014/main" id="{0A94E9D3-E692-42FB-85C9-685E3FB7E7FF}"/>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1209" y="1439694"/>
            <a:ext cx="10204314" cy="5758773"/>
          </a:xfrm>
          <a:prstGeom prst="rect">
            <a:avLst/>
          </a:prstGeom>
          <a:noFill/>
          <a:ln>
            <a:noFill/>
          </a:ln>
        </p:spPr>
      </p:pic>
    </p:spTree>
    <p:extLst>
      <p:ext uri="{BB962C8B-B14F-4D97-AF65-F5344CB8AC3E}">
        <p14:creationId xmlns:p14="http://schemas.microsoft.com/office/powerpoint/2010/main" val="306659233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7938C-47F4-4891-84F7-37C00A382CD8}"/>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Coccyx Vertebra</a:t>
            </a:r>
            <a:endParaRPr lang="en-IN" dirty="0"/>
          </a:p>
        </p:txBody>
      </p:sp>
      <p:sp>
        <p:nvSpPr>
          <p:cNvPr id="3" name="Content Placeholder 2">
            <a:extLst>
              <a:ext uri="{FF2B5EF4-FFF2-40B4-BE49-F238E27FC236}">
                <a16:creationId xmlns:a16="http://schemas.microsoft.com/office/drawing/2014/main" id="{809B7396-9023-40F7-9D4D-9ED15BC222A0}"/>
              </a:ext>
            </a:extLst>
          </p:cNvPr>
          <p:cNvSpPr>
            <a:spLocks noGrp="1"/>
          </p:cNvSpPr>
          <p:nvPr>
            <p:ph idx="1"/>
          </p:nvPr>
        </p:nvSpPr>
        <p:spPr/>
        <p:txBody>
          <a:bodyPr>
            <a:normAutofit fontScale="85000" lnSpcReduction="20000"/>
          </a:bodyPr>
          <a:lstStyle/>
          <a:p>
            <a:r>
              <a:rPr lang="en-US" b="0" i="0" dirty="0">
                <a:solidFill>
                  <a:srgbClr val="000000"/>
                </a:solidFill>
                <a:effectLst/>
                <a:latin typeface="Times New Roman" panose="02020603050405020304" pitchFamily="18" charset="0"/>
                <a:cs typeface="Times New Roman" panose="02020603050405020304" pitchFamily="18" charset="0"/>
              </a:rPr>
              <a:t>A coccyx with four vertebrae below the sacrum. </a:t>
            </a:r>
          </a:p>
          <a:p>
            <a:pPr algn="l"/>
            <a:r>
              <a:rPr lang="en-US" b="0" i="0" dirty="0">
                <a:solidFill>
                  <a:srgbClr val="202122"/>
                </a:solidFill>
                <a:effectLst/>
                <a:latin typeface="Times New Roman" panose="02020603050405020304" pitchFamily="18" charset="0"/>
                <a:cs typeface="Times New Roman" panose="02020603050405020304" pitchFamily="18" charset="0"/>
              </a:rPr>
              <a:t>The coccyx is formed of either three, four or five rudimentary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Vertebra"/>
              </a:rPr>
              <a:t>vertebrae</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It articulates superiorly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Sacrum"/>
              </a:rPr>
              <a:t>sacrum</a:t>
            </a:r>
            <a:r>
              <a:rPr lang="en-US" b="0" i="0" dirty="0">
                <a:solidFill>
                  <a:srgbClr val="202122"/>
                </a:solidFill>
                <a:effectLst/>
                <a:latin typeface="Times New Roman" panose="02020603050405020304" pitchFamily="18" charset="0"/>
                <a:cs typeface="Times New Roman" panose="02020603050405020304" pitchFamily="18" charset="0"/>
              </a:rPr>
              <a:t>. In each of the first three segments may be traced a rudimentary body and articular and transverse processes; the last piece (sometimes the third) is a mere nodule of bone. </a:t>
            </a:r>
          </a:p>
          <a:p>
            <a:pPr algn="l"/>
            <a:r>
              <a:rPr lang="en-US" b="0" i="0" dirty="0">
                <a:solidFill>
                  <a:srgbClr val="202122"/>
                </a:solidFill>
                <a:effectLst/>
                <a:latin typeface="Times New Roman" panose="02020603050405020304" pitchFamily="18" charset="0"/>
                <a:cs typeface="Times New Roman" panose="02020603050405020304" pitchFamily="18" charset="0"/>
              </a:rPr>
              <a:t>The transverse processes are most prominent and noticeable on the first coccygeal segment. </a:t>
            </a:r>
          </a:p>
          <a:p>
            <a:pPr algn="l"/>
            <a:r>
              <a:rPr lang="en-US" b="0" i="0" dirty="0">
                <a:solidFill>
                  <a:srgbClr val="202122"/>
                </a:solidFill>
                <a:effectLst/>
                <a:latin typeface="Times New Roman" panose="02020603050405020304" pitchFamily="18" charset="0"/>
                <a:cs typeface="Times New Roman" panose="02020603050405020304" pitchFamily="18" charset="0"/>
              </a:rPr>
              <a:t>All the segments lack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Pedicle of vertebral arch"/>
              </a:rPr>
              <a:t>pedicles</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Lamina of the vertebral arch"/>
              </a:rPr>
              <a:t>laminae</a:t>
            </a:r>
            <a:r>
              <a:rPr lang="en-US" b="0" i="0" dirty="0">
                <a:solidFill>
                  <a:srgbClr val="202122"/>
                </a:solidFill>
                <a:effectLst/>
                <a:latin typeface="Times New Roman" panose="02020603050405020304" pitchFamily="18" charset="0"/>
                <a:cs typeface="Times New Roman" panose="02020603050405020304" pitchFamily="18" charset="0"/>
              </a:rPr>
              <a:t> and spinous processes. </a:t>
            </a:r>
          </a:p>
          <a:p>
            <a:pPr algn="l"/>
            <a:r>
              <a:rPr lang="en-US" b="0" i="0" dirty="0">
                <a:solidFill>
                  <a:srgbClr val="202122"/>
                </a:solidFill>
                <a:effectLst/>
                <a:latin typeface="Times New Roman" panose="02020603050405020304" pitchFamily="18" charset="0"/>
                <a:cs typeface="Times New Roman" panose="02020603050405020304" pitchFamily="18" charset="0"/>
              </a:rPr>
              <a:t>The first is the largest; it resembles the lowest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Sacral vertebra"/>
              </a:rPr>
              <a:t>sacral vertebra</a:t>
            </a:r>
            <a:r>
              <a:rPr lang="en-US" b="0" i="0" dirty="0">
                <a:solidFill>
                  <a:srgbClr val="202122"/>
                </a:solidFill>
                <a:effectLst/>
                <a:latin typeface="Times New Roman" panose="02020603050405020304" pitchFamily="18" charset="0"/>
                <a:cs typeface="Times New Roman" panose="02020603050405020304" pitchFamily="18" charset="0"/>
              </a:rPr>
              <a:t>, and often exists as a separate piece; the remaining ones diminish in size from above downward.</a:t>
            </a:r>
          </a:p>
          <a:p>
            <a:br>
              <a:rPr lang="en-US" dirty="0"/>
            </a:br>
            <a:endParaRPr lang="en-IN" dirty="0"/>
          </a:p>
        </p:txBody>
      </p:sp>
    </p:spTree>
    <p:extLst>
      <p:ext uri="{BB962C8B-B14F-4D97-AF65-F5344CB8AC3E}">
        <p14:creationId xmlns:p14="http://schemas.microsoft.com/office/powerpoint/2010/main" val="36263058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31875-ACC1-461D-85FE-47945AD5712B}"/>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Coccyx Vertebra</a:t>
            </a:r>
            <a:endParaRPr lang="en-IN" dirty="0"/>
          </a:p>
        </p:txBody>
      </p:sp>
      <p:pic>
        <p:nvPicPr>
          <p:cNvPr id="4" name="Content Placeholder 3">
            <a:extLst>
              <a:ext uri="{FF2B5EF4-FFF2-40B4-BE49-F238E27FC236}">
                <a16:creationId xmlns:a16="http://schemas.microsoft.com/office/drawing/2014/main" id="{E35C151C-CFEB-47F3-8FBA-6E9B25A418DF}"/>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4400" y="1838528"/>
            <a:ext cx="10204315" cy="5019472"/>
          </a:xfrm>
          <a:prstGeom prst="rect">
            <a:avLst/>
          </a:prstGeom>
          <a:noFill/>
          <a:ln>
            <a:noFill/>
          </a:ln>
        </p:spPr>
      </p:pic>
    </p:spTree>
    <p:extLst>
      <p:ext uri="{BB962C8B-B14F-4D97-AF65-F5344CB8AC3E}">
        <p14:creationId xmlns:p14="http://schemas.microsoft.com/office/powerpoint/2010/main" val="20184763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8AAC0-F0EE-4E87-9324-9E31E8389B0F}"/>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Coccyx Vertebra</a:t>
            </a:r>
            <a:endParaRPr lang="en-IN" dirty="0"/>
          </a:p>
        </p:txBody>
      </p:sp>
      <p:sp>
        <p:nvSpPr>
          <p:cNvPr id="3" name="Content Placeholder 2">
            <a:extLst>
              <a:ext uri="{FF2B5EF4-FFF2-40B4-BE49-F238E27FC236}">
                <a16:creationId xmlns:a16="http://schemas.microsoft.com/office/drawing/2014/main" id="{D2D97ED9-77A2-49C1-A7EA-76704F4ED55F}"/>
              </a:ext>
            </a:extLst>
          </p:cNvPr>
          <p:cNvSpPr>
            <a:spLocks noGrp="1"/>
          </p:cNvSpPr>
          <p:nvPr>
            <p:ph idx="1"/>
          </p:nvPr>
        </p:nvSpPr>
        <p:spPr/>
        <p:txBody>
          <a:bodyPr/>
          <a:lstStyle/>
          <a:p>
            <a:r>
              <a:rPr lang="en-US" b="0" i="0" dirty="0">
                <a:solidFill>
                  <a:srgbClr val="000000"/>
                </a:solidFill>
                <a:effectLst/>
                <a:latin typeface="helvetica neue"/>
              </a:rPr>
              <a:t>The coccyx, or tailbone, is located just below the sacrum. Though it’s much smaller than the sacrum, it too has an important weight-bearing role. </a:t>
            </a:r>
          </a:p>
          <a:p>
            <a:r>
              <a:rPr lang="en-US" b="0" i="0" dirty="0">
                <a:solidFill>
                  <a:srgbClr val="000000"/>
                </a:solidFill>
                <a:effectLst/>
                <a:latin typeface="helvetica neue"/>
              </a:rPr>
              <a:t>The coccyx helps support your weight while you sit. </a:t>
            </a:r>
          </a:p>
          <a:p>
            <a:r>
              <a:rPr lang="en-US" b="0" i="0" dirty="0">
                <a:solidFill>
                  <a:srgbClr val="000000"/>
                </a:solidFill>
                <a:effectLst/>
                <a:latin typeface="helvetica neue"/>
              </a:rPr>
              <a:t>If you lean back while sitting, such as reclining in a chair, the pressure on your coccyx increases.</a:t>
            </a:r>
          </a:p>
          <a:p>
            <a:endParaRPr lang="en-IN" dirty="0"/>
          </a:p>
        </p:txBody>
      </p:sp>
    </p:spTree>
    <p:extLst>
      <p:ext uri="{BB962C8B-B14F-4D97-AF65-F5344CB8AC3E}">
        <p14:creationId xmlns:p14="http://schemas.microsoft.com/office/powerpoint/2010/main" val="65520104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FA483-5848-4AB5-A618-1FD59B1A6C86}"/>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Thoracic Ribs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D60201A-B539-4F18-9360-DE866C6D625D}"/>
              </a:ext>
            </a:extLst>
          </p:cNvPr>
          <p:cNvSpPr>
            <a:spLocks noGrp="1"/>
          </p:cNvSpPr>
          <p:nvPr>
            <p:ph idx="1"/>
          </p:nvPr>
        </p:nvSpPr>
        <p:spPr/>
        <p:txBody>
          <a:bodyPr>
            <a:normAutofit fontScale="70000" lnSpcReduction="20000"/>
          </a:bodyPr>
          <a:lstStyle/>
          <a:p>
            <a:r>
              <a:rPr lang="en-US" b="0" i="0" dirty="0">
                <a:solidFill>
                  <a:srgbClr val="000000"/>
                </a:solidFill>
                <a:effectLst/>
                <a:latin typeface="Times New Roman" panose="02020603050405020304" pitchFamily="18" charset="0"/>
                <a:cs typeface="Times New Roman" panose="02020603050405020304" pitchFamily="18" charset="0"/>
              </a:rPr>
              <a:t>The thoracic cage can also be described as an </a:t>
            </a:r>
            <a:r>
              <a:rPr lang="en-US" b="0" i="0" dirty="0" err="1">
                <a:solidFill>
                  <a:srgbClr val="000000"/>
                </a:solidFill>
                <a:effectLst/>
                <a:latin typeface="Times New Roman" panose="02020603050405020304" pitchFamily="18" charset="0"/>
                <a:cs typeface="Times New Roman" panose="02020603050405020304" pitchFamily="18" charset="0"/>
              </a:rPr>
              <a:t>osteocartilaginous</a:t>
            </a:r>
            <a:r>
              <a:rPr lang="en-US" b="0" i="0" dirty="0">
                <a:solidFill>
                  <a:srgbClr val="000000"/>
                </a:solidFill>
                <a:effectLst/>
                <a:latin typeface="Times New Roman" panose="02020603050405020304" pitchFamily="18" charset="0"/>
                <a:cs typeface="Times New Roman" panose="02020603050405020304" pitchFamily="18" charset="0"/>
              </a:rPr>
              <a:t> cage formed by the sternum, 12 pairs of ribs and costal cartilages, 12 thoracic vertebrae and the intervertebral (IV) discs interposed between them. </a:t>
            </a:r>
          </a:p>
          <a:p>
            <a:r>
              <a:rPr lang="en-US" b="0" i="0" dirty="0">
                <a:solidFill>
                  <a:srgbClr val="000000"/>
                </a:solidFill>
                <a:effectLst/>
                <a:latin typeface="Times New Roman" panose="02020603050405020304" pitchFamily="18" charset="0"/>
                <a:cs typeface="Times New Roman" panose="02020603050405020304" pitchFamily="18" charset="0"/>
              </a:rPr>
              <a:t>The thoracic cage, like skeletal tissue in most parts of the body, serves to support the thorax.</a:t>
            </a:r>
          </a:p>
          <a:p>
            <a:r>
              <a:rPr lang="en-US" b="0" i="0" dirty="0">
                <a:solidFill>
                  <a:srgbClr val="202122"/>
                </a:solidFill>
                <a:effectLst/>
                <a:latin typeface="Times New Roman" panose="02020603050405020304" pitchFamily="18" charset="0"/>
                <a:cs typeface="Times New Roman" panose="02020603050405020304" pitchFamily="18" charset="0"/>
              </a:rPr>
              <a:t>Together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Skin"/>
              </a:rPr>
              <a:t>skin</a:t>
            </a:r>
            <a:r>
              <a:rPr lang="en-US" b="0" i="0" dirty="0">
                <a:solidFill>
                  <a:srgbClr val="202122"/>
                </a:solidFill>
                <a:effectLst/>
                <a:latin typeface="Times New Roman" panose="02020603050405020304" pitchFamily="18" charset="0"/>
                <a:cs typeface="Times New Roman" panose="02020603050405020304" pitchFamily="18" charset="0"/>
              </a:rPr>
              <a:t> and associated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Fascia"/>
              </a:rPr>
              <a:t>fascia</a:t>
            </a:r>
            <a:r>
              <a:rPr lang="en-US" b="0" i="0" dirty="0">
                <a:solidFill>
                  <a:srgbClr val="202122"/>
                </a:solidFill>
                <a:effectLst/>
                <a:latin typeface="Times New Roman" panose="02020603050405020304" pitchFamily="18" charset="0"/>
                <a:cs typeface="Times New Roman" panose="02020603050405020304" pitchFamily="18" charset="0"/>
              </a:rPr>
              <a:t> and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Muscle"/>
              </a:rPr>
              <a:t>muscles</a:t>
            </a:r>
            <a:r>
              <a:rPr lang="en-US" b="0" i="0" dirty="0">
                <a:solidFill>
                  <a:srgbClr val="202122"/>
                </a:solidFill>
                <a:effectLst/>
                <a:latin typeface="Times New Roman" panose="02020603050405020304" pitchFamily="18" charset="0"/>
                <a:cs typeface="Times New Roman" panose="02020603050405020304" pitchFamily="18" charset="0"/>
              </a:rPr>
              <a:t>, the rib cage makes up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Thoracic wall"/>
              </a:rPr>
              <a:t>thoracic wall</a:t>
            </a:r>
            <a:r>
              <a:rPr lang="en-US" b="0" i="0" dirty="0">
                <a:solidFill>
                  <a:srgbClr val="202122"/>
                </a:solidFill>
                <a:effectLst/>
                <a:latin typeface="Times New Roman" panose="02020603050405020304" pitchFamily="18" charset="0"/>
                <a:cs typeface="Times New Roman" panose="02020603050405020304" pitchFamily="18" charset="0"/>
              </a:rPr>
              <a:t> and provides attachments for the muscles of the neck, thorax, upper abdomen, and back.</a:t>
            </a:r>
          </a:p>
          <a:p>
            <a:r>
              <a:rPr lang="en-US" b="0" i="0" dirty="0">
                <a:solidFill>
                  <a:srgbClr val="202122"/>
                </a:solidFill>
                <a:effectLst/>
                <a:latin typeface="Times New Roman" panose="02020603050405020304" pitchFamily="18" charset="0"/>
                <a:cs typeface="Times New Roman" panose="02020603050405020304" pitchFamily="18" charset="0"/>
              </a:rPr>
              <a:t>Ribs are described based on their location and connection with the sternum. </a:t>
            </a:r>
          </a:p>
          <a:p>
            <a:r>
              <a:rPr lang="en-US" b="0" i="0" dirty="0">
                <a:solidFill>
                  <a:srgbClr val="202122"/>
                </a:solidFill>
                <a:effectLst/>
                <a:latin typeface="Times New Roman" panose="02020603050405020304" pitchFamily="18" charset="0"/>
                <a:cs typeface="Times New Roman" panose="02020603050405020304" pitchFamily="18" charset="0"/>
              </a:rPr>
              <a:t>All ribs are attached posteriorly to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Thoracic vertebra"/>
              </a:rPr>
              <a:t>thoracic vertebrae</a:t>
            </a:r>
            <a:r>
              <a:rPr lang="en-US" b="0" i="0" dirty="0">
                <a:solidFill>
                  <a:srgbClr val="202122"/>
                </a:solidFill>
                <a:effectLst/>
                <a:latin typeface="Times New Roman" panose="02020603050405020304" pitchFamily="18" charset="0"/>
                <a:cs typeface="Times New Roman" panose="02020603050405020304" pitchFamily="18" charset="0"/>
              </a:rPr>
              <a:t> and are numbered accordingly one to twelve. </a:t>
            </a:r>
          </a:p>
          <a:p>
            <a:r>
              <a:rPr lang="en-US" b="0" i="0" dirty="0">
                <a:solidFill>
                  <a:srgbClr val="202122"/>
                </a:solidFill>
                <a:effectLst/>
                <a:latin typeface="Times New Roman" panose="02020603050405020304" pitchFamily="18" charset="0"/>
                <a:cs typeface="Times New Roman" panose="02020603050405020304" pitchFamily="18" charset="0"/>
              </a:rPr>
              <a:t>Ribs that articulate directly with the sternum are called </a:t>
            </a:r>
            <a:r>
              <a:rPr lang="en-US" b="0" i="1" dirty="0">
                <a:solidFill>
                  <a:srgbClr val="202122"/>
                </a:solidFill>
                <a:effectLst/>
                <a:latin typeface="Times New Roman" panose="02020603050405020304" pitchFamily="18" charset="0"/>
                <a:cs typeface="Times New Roman" panose="02020603050405020304" pitchFamily="18" charset="0"/>
              </a:rPr>
              <a:t>true ribs</a:t>
            </a:r>
            <a:r>
              <a:rPr lang="en-US" b="0" i="0" dirty="0">
                <a:solidFill>
                  <a:srgbClr val="202122"/>
                </a:solidFill>
                <a:effectLst/>
                <a:latin typeface="Times New Roman" panose="02020603050405020304" pitchFamily="18" charset="0"/>
                <a:cs typeface="Times New Roman" panose="02020603050405020304" pitchFamily="18" charset="0"/>
              </a:rPr>
              <a:t>, whereas those that do not articulate directly are termed </a:t>
            </a:r>
            <a:r>
              <a:rPr lang="en-US" b="0" i="1" dirty="0">
                <a:solidFill>
                  <a:srgbClr val="202122"/>
                </a:solidFill>
                <a:effectLst/>
                <a:latin typeface="Times New Roman" panose="02020603050405020304" pitchFamily="18" charset="0"/>
                <a:cs typeface="Times New Roman" panose="02020603050405020304" pitchFamily="18" charset="0"/>
              </a:rPr>
              <a:t>false ribs</a:t>
            </a:r>
            <a:r>
              <a:rPr lang="en-US" b="0" i="0" dirty="0">
                <a:solidFill>
                  <a:srgbClr val="202122"/>
                </a:solidFill>
                <a:effectLst/>
                <a:latin typeface="Times New Roman" panose="02020603050405020304" pitchFamily="18" charset="0"/>
                <a:cs typeface="Times New Roman" panose="02020603050405020304" pitchFamily="18" charset="0"/>
              </a:rPr>
              <a:t>. </a:t>
            </a:r>
          </a:p>
          <a:p>
            <a:r>
              <a:rPr lang="en-US" b="0" i="0" dirty="0">
                <a:solidFill>
                  <a:srgbClr val="202122"/>
                </a:solidFill>
                <a:effectLst/>
                <a:latin typeface="Times New Roman" panose="02020603050405020304" pitchFamily="18" charset="0"/>
                <a:cs typeface="Times New Roman" panose="02020603050405020304" pitchFamily="18" charset="0"/>
              </a:rPr>
              <a:t>The </a:t>
            </a:r>
            <a:r>
              <a:rPr lang="en-US" b="0" i="1" dirty="0">
                <a:solidFill>
                  <a:srgbClr val="202122"/>
                </a:solidFill>
                <a:effectLst/>
                <a:latin typeface="Times New Roman" panose="02020603050405020304" pitchFamily="18" charset="0"/>
                <a:cs typeface="Times New Roman" panose="02020603050405020304" pitchFamily="18" charset="0"/>
              </a:rPr>
              <a:t>false ribs</a:t>
            </a:r>
            <a:r>
              <a:rPr lang="en-US" b="0" i="0" dirty="0">
                <a:solidFill>
                  <a:srgbClr val="202122"/>
                </a:solidFill>
                <a:effectLst/>
                <a:latin typeface="Times New Roman" panose="02020603050405020304" pitchFamily="18" charset="0"/>
                <a:cs typeface="Times New Roman" panose="02020603050405020304" pitchFamily="18" charset="0"/>
              </a:rPr>
              <a:t> include the </a:t>
            </a:r>
            <a:r>
              <a:rPr lang="en-US" b="0" i="1" dirty="0">
                <a:solidFill>
                  <a:srgbClr val="202122"/>
                </a:solidFill>
                <a:effectLst/>
                <a:latin typeface="Times New Roman" panose="02020603050405020304" pitchFamily="18" charset="0"/>
                <a:cs typeface="Times New Roman" panose="02020603050405020304" pitchFamily="18" charset="0"/>
              </a:rPr>
              <a:t>floating ribs</a:t>
            </a:r>
            <a:r>
              <a:rPr lang="en-US" b="0" i="0" dirty="0">
                <a:solidFill>
                  <a:srgbClr val="202122"/>
                </a:solidFill>
                <a:effectLst/>
                <a:latin typeface="Times New Roman" panose="02020603050405020304" pitchFamily="18" charset="0"/>
                <a:cs typeface="Times New Roman" panose="02020603050405020304" pitchFamily="18" charset="0"/>
              </a:rPr>
              <a:t> (eleven and twelve) that are not attached to the sternum at all.</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058001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0154B-71BA-4ADC-920E-882D40FCAEB2}"/>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Thoracic Ribs</a:t>
            </a:r>
            <a:endParaRPr lang="en-IN" dirty="0"/>
          </a:p>
        </p:txBody>
      </p:sp>
      <p:pic>
        <p:nvPicPr>
          <p:cNvPr id="1026" name="Picture 2">
            <a:extLst>
              <a:ext uri="{FF2B5EF4-FFF2-40B4-BE49-F238E27FC236}">
                <a16:creationId xmlns:a16="http://schemas.microsoft.com/office/drawing/2014/main" id="{68A02A73-320A-4353-A87F-6C7AC5A1041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0873" y="1825624"/>
            <a:ext cx="9134763" cy="5032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826319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66C25-D284-4A42-B0C2-0592FF5AC4C8}"/>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15198A3A-07DC-451C-A97D-B5F385C37EEE}"/>
              </a:ext>
            </a:extLst>
          </p:cNvPr>
          <p:cNvSpPr>
            <a:spLocks noGrp="1"/>
          </p:cNvSpPr>
          <p:nvPr>
            <p:ph idx="1"/>
          </p:nvPr>
        </p:nvSpPr>
        <p:spPr/>
        <p:txBody>
          <a:bodyPr>
            <a:normAutofit fontScale="92500" lnSpcReduction="20000"/>
          </a:bodyPr>
          <a:lstStyle/>
          <a:p>
            <a:pPr algn="l" fontAlgn="t">
              <a:buFont typeface="Arial" panose="020B0604020202020204" pitchFamily="34" charset="0"/>
              <a:buChar char="•"/>
            </a:pPr>
            <a:r>
              <a:rPr lang="en-US" b="0" i="0" dirty="0">
                <a:solidFill>
                  <a:srgbClr val="000000"/>
                </a:solidFill>
                <a:effectLst/>
                <a:latin typeface="helvetica neue"/>
              </a:rPr>
              <a:t>Sternum. The sternum is a bone that is located in the anterior midline of the thorax, supporting the thoracic cage.</a:t>
            </a:r>
          </a:p>
          <a:p>
            <a:pPr algn="l" fontAlgn="t">
              <a:buFont typeface="Arial" panose="020B0604020202020204" pitchFamily="34" charset="0"/>
              <a:buChar char="•"/>
            </a:pPr>
            <a:r>
              <a:rPr lang="en-US" b="0" i="0" dirty="0">
                <a:solidFill>
                  <a:srgbClr val="000000"/>
                </a:solidFill>
                <a:effectLst/>
                <a:latin typeface="helvetica neue"/>
              </a:rPr>
              <a:t>Thoracic vertebrae. </a:t>
            </a:r>
          </a:p>
          <a:p>
            <a:pPr algn="l" fontAlgn="t">
              <a:buFont typeface="Arial" panose="020B0604020202020204" pitchFamily="34" charset="0"/>
              <a:buChar char="•"/>
            </a:pPr>
            <a:r>
              <a:rPr lang="en-US" b="0" i="0" dirty="0">
                <a:solidFill>
                  <a:srgbClr val="000000"/>
                </a:solidFill>
                <a:effectLst/>
                <a:latin typeface="helvetica neue"/>
              </a:rPr>
              <a:t>There are twelve vertebrae forming the thoracic part of the vertebral column. .</a:t>
            </a:r>
          </a:p>
          <a:p>
            <a:pPr algn="l" fontAlgn="t">
              <a:buFont typeface="Arial" panose="020B0604020202020204" pitchFamily="34" charset="0"/>
              <a:buChar char="•"/>
            </a:pPr>
            <a:r>
              <a:rPr lang="en-US" b="0" i="0" dirty="0">
                <a:solidFill>
                  <a:srgbClr val="000000"/>
                </a:solidFill>
                <a:effectLst/>
                <a:latin typeface="helvetica neue"/>
              </a:rPr>
              <a:t>Ribs. The ribs are long, flat, curved bones that form most of the thoracic cage. </a:t>
            </a:r>
          </a:p>
          <a:p>
            <a:pPr algn="l" fontAlgn="t">
              <a:buFont typeface="Arial" panose="020B0604020202020204" pitchFamily="34" charset="0"/>
              <a:buChar char="•"/>
            </a:pPr>
            <a:r>
              <a:rPr lang="en-US" b="0" i="0" dirty="0">
                <a:solidFill>
                  <a:srgbClr val="000000"/>
                </a:solidFill>
                <a:effectLst/>
                <a:latin typeface="helvetica neue"/>
              </a:rPr>
              <a:t>Intercostal spaces. </a:t>
            </a:r>
          </a:p>
          <a:p>
            <a:pPr algn="l" fontAlgn="t">
              <a:buFont typeface="Arial" panose="020B0604020202020204" pitchFamily="34" charset="0"/>
              <a:buChar char="•"/>
            </a:pPr>
            <a:r>
              <a:rPr lang="en-US" b="0" i="0" dirty="0">
                <a:solidFill>
                  <a:srgbClr val="000000"/>
                </a:solidFill>
                <a:effectLst/>
                <a:latin typeface="helvetica neue"/>
              </a:rPr>
              <a:t>The thoracic cage presents with spaces between adjacent ribs, which are called intercostal spaces.</a:t>
            </a:r>
          </a:p>
          <a:p>
            <a:br>
              <a:rPr lang="en-US" dirty="0"/>
            </a:br>
            <a:endParaRPr lang="en-IN" dirty="0"/>
          </a:p>
        </p:txBody>
      </p:sp>
    </p:spTree>
    <p:extLst>
      <p:ext uri="{BB962C8B-B14F-4D97-AF65-F5344CB8AC3E}">
        <p14:creationId xmlns:p14="http://schemas.microsoft.com/office/powerpoint/2010/main" val="1977232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823E2-A154-49AE-B13E-6B6FAFD6EE68}"/>
              </a:ext>
            </a:extLst>
          </p:cNvPr>
          <p:cNvSpPr>
            <a:spLocks noGrp="1"/>
          </p:cNvSpPr>
          <p:nvPr>
            <p:ph type="title"/>
          </p:nvPr>
        </p:nvSpPr>
        <p:spPr>
          <a:xfrm>
            <a:off x="838200" y="365126"/>
            <a:ext cx="10515600" cy="715530"/>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Physical properties of Bone</a:t>
            </a:r>
            <a:endParaRPr lang="en-IN" dirty="0"/>
          </a:p>
        </p:txBody>
      </p:sp>
      <p:sp>
        <p:nvSpPr>
          <p:cNvPr id="3" name="Content Placeholder 2">
            <a:extLst>
              <a:ext uri="{FF2B5EF4-FFF2-40B4-BE49-F238E27FC236}">
                <a16:creationId xmlns:a16="http://schemas.microsoft.com/office/drawing/2014/main" id="{7115FB95-8D50-48B9-8F5E-95DB89F40C42}"/>
              </a:ext>
            </a:extLst>
          </p:cNvPr>
          <p:cNvSpPr>
            <a:spLocks noGrp="1"/>
          </p:cNvSpPr>
          <p:nvPr>
            <p:ph idx="1"/>
          </p:nvPr>
        </p:nvSpPr>
        <p:spPr>
          <a:xfrm>
            <a:off x="838200" y="1293091"/>
            <a:ext cx="10515600" cy="5449454"/>
          </a:xfrm>
        </p:spPr>
        <p:txBody>
          <a:bodyPr>
            <a:normAutofit fontScale="92500" lnSpcReduction="20000"/>
          </a:bodyPr>
          <a:lstStyle/>
          <a:p>
            <a:pPr marL="514350" indent="-514350">
              <a:buFont typeface="+mj-lt"/>
              <a:buAutoNum type="arabicPeriod"/>
            </a:pPr>
            <a:r>
              <a:rPr lang="en-US" dirty="0"/>
              <a:t>One of the </a:t>
            </a:r>
            <a:r>
              <a:rPr lang="en-US" b="1" dirty="0"/>
              <a:t>hardest structure</a:t>
            </a:r>
            <a:r>
              <a:rPr lang="en-US" dirty="0"/>
              <a:t> of human body.</a:t>
            </a:r>
          </a:p>
          <a:p>
            <a:pPr marL="514350" indent="-514350">
              <a:buFont typeface="+mj-lt"/>
              <a:buAutoNum type="arabicPeriod"/>
            </a:pPr>
            <a:r>
              <a:rPr lang="en-US" dirty="0"/>
              <a:t>Possesses certain degree of </a:t>
            </a:r>
            <a:r>
              <a:rPr lang="en-US" b="1" dirty="0"/>
              <a:t>toughness &amp; elasticity</a:t>
            </a:r>
            <a:r>
              <a:rPr lang="en-US" dirty="0"/>
              <a:t>.</a:t>
            </a:r>
          </a:p>
          <a:p>
            <a:pPr marL="514350" indent="-514350">
              <a:buFont typeface="+mj-lt"/>
              <a:buAutoNum type="arabicPeriod"/>
            </a:pPr>
            <a:r>
              <a:rPr lang="en-IN" dirty="0"/>
              <a:t>In fresh state it is </a:t>
            </a:r>
            <a:r>
              <a:rPr lang="en-IN" b="1" dirty="0"/>
              <a:t>pinkish-white</a:t>
            </a:r>
            <a:r>
              <a:rPr lang="en-IN" dirty="0"/>
              <a:t> externally &amp; </a:t>
            </a:r>
            <a:r>
              <a:rPr lang="en-IN" b="1" dirty="0"/>
              <a:t>deep red</a:t>
            </a:r>
            <a:r>
              <a:rPr lang="en-IN" dirty="0"/>
              <a:t> within.</a:t>
            </a:r>
          </a:p>
          <a:p>
            <a:pPr marL="514350" indent="-514350">
              <a:buFont typeface="+mj-lt"/>
              <a:buAutoNum type="arabicPeriod"/>
            </a:pPr>
            <a:r>
              <a:rPr lang="en-IN" dirty="0"/>
              <a:t>Made up of two type of tissue.</a:t>
            </a:r>
          </a:p>
          <a:p>
            <a:pPr marL="457200" lvl="1" indent="0">
              <a:buNone/>
            </a:pPr>
            <a:r>
              <a:rPr lang="en-IN" sz="2600" b="1" dirty="0"/>
              <a:t>a) Compact tissues </a:t>
            </a:r>
            <a:r>
              <a:rPr lang="en-IN" sz="2600" dirty="0"/>
              <a:t>: dense structure like ivory, Exterior bone.</a:t>
            </a:r>
          </a:p>
          <a:p>
            <a:pPr marL="457200" lvl="1" indent="0">
              <a:buNone/>
            </a:pPr>
            <a:r>
              <a:rPr lang="en-IN" sz="2600" b="1" dirty="0"/>
              <a:t>b) Cancellus tissues</a:t>
            </a:r>
            <a:r>
              <a:rPr lang="en-IN" sz="2600" dirty="0"/>
              <a:t> : Slender fibres &amp;lamellae. Interior.</a:t>
            </a:r>
          </a:p>
          <a:p>
            <a:pPr marL="514350" indent="-514350">
              <a:buFont typeface="+mj-lt"/>
              <a:buAutoNum type="arabicPeriod"/>
            </a:pPr>
            <a:r>
              <a:rPr lang="en-IN" dirty="0"/>
              <a:t>Compact tissues are extremely porous.</a:t>
            </a:r>
          </a:p>
          <a:p>
            <a:pPr marL="514350" indent="-514350">
              <a:buFont typeface="+mj-lt"/>
              <a:buAutoNum type="arabicPeriod"/>
            </a:pPr>
            <a:r>
              <a:rPr lang="en-IN" dirty="0"/>
              <a:t>The different structure between two tissues depends upon solid matter, size, number of spaces in each.</a:t>
            </a:r>
          </a:p>
          <a:p>
            <a:pPr marL="514350" indent="-514350">
              <a:buFont typeface="+mj-lt"/>
              <a:buAutoNum type="arabicPeriod"/>
            </a:pPr>
            <a:r>
              <a:rPr lang="en-IN" dirty="0"/>
              <a:t>Compact tissues cavities are </a:t>
            </a:r>
            <a:r>
              <a:rPr lang="en-IN" b="1" dirty="0"/>
              <a:t>small</a:t>
            </a:r>
            <a:r>
              <a:rPr lang="en-IN" dirty="0"/>
              <a:t> &amp; filled with abundant </a:t>
            </a:r>
            <a:r>
              <a:rPr lang="en-IN" b="1" dirty="0"/>
              <a:t>solid matter</a:t>
            </a:r>
            <a:r>
              <a:rPr lang="en-IN" dirty="0"/>
              <a:t>.</a:t>
            </a:r>
          </a:p>
          <a:p>
            <a:pPr marL="514350" indent="-514350">
              <a:buFont typeface="+mj-lt"/>
              <a:buAutoNum type="arabicPeriod"/>
            </a:pPr>
            <a:r>
              <a:rPr lang="en-IN" dirty="0"/>
              <a:t>Cancellus tissues cavities are </a:t>
            </a:r>
            <a:r>
              <a:rPr lang="en-IN" b="1" dirty="0"/>
              <a:t>large</a:t>
            </a:r>
            <a:r>
              <a:rPr lang="en-IN" dirty="0"/>
              <a:t> &amp; filled with less quantity of </a:t>
            </a:r>
            <a:r>
              <a:rPr lang="en-IN" b="1" dirty="0"/>
              <a:t>solid matter</a:t>
            </a:r>
            <a:r>
              <a:rPr lang="en-IN" dirty="0"/>
              <a:t>.</a:t>
            </a:r>
          </a:p>
          <a:p>
            <a:pPr marL="514350" indent="-514350">
              <a:buFont typeface="+mj-lt"/>
              <a:buAutoNum type="arabicPeriod"/>
            </a:pPr>
            <a:r>
              <a:rPr lang="en-IN" dirty="0"/>
              <a:t>Long bones of limbs are filled with </a:t>
            </a:r>
            <a:r>
              <a:rPr lang="en-IN" b="1" dirty="0"/>
              <a:t>cylindrical cavity</a:t>
            </a:r>
            <a:r>
              <a:rPr lang="en-IN" dirty="0"/>
              <a:t> filled with </a:t>
            </a:r>
            <a:r>
              <a:rPr lang="en-IN" b="1" dirty="0"/>
              <a:t>bone marrow.</a:t>
            </a:r>
          </a:p>
          <a:p>
            <a:endParaRPr lang="en-IN" dirty="0"/>
          </a:p>
          <a:p>
            <a:endParaRPr lang="en-IN" dirty="0"/>
          </a:p>
          <a:p>
            <a:endParaRPr lang="en-IN" dirty="0"/>
          </a:p>
        </p:txBody>
      </p:sp>
    </p:spTree>
    <p:extLst>
      <p:ext uri="{BB962C8B-B14F-4D97-AF65-F5344CB8AC3E}">
        <p14:creationId xmlns:p14="http://schemas.microsoft.com/office/powerpoint/2010/main" val="62505549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0F60D-9C7D-4246-8689-599640EBAB3A}"/>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Thoracic Ribs Function</a:t>
            </a:r>
            <a:endParaRPr lang="en-IN" dirty="0"/>
          </a:p>
        </p:txBody>
      </p:sp>
      <p:sp>
        <p:nvSpPr>
          <p:cNvPr id="3" name="Content Placeholder 2">
            <a:extLst>
              <a:ext uri="{FF2B5EF4-FFF2-40B4-BE49-F238E27FC236}">
                <a16:creationId xmlns:a16="http://schemas.microsoft.com/office/drawing/2014/main" id="{7F8F5EFD-7C28-49A9-A3FB-CAFB9365ACEC}"/>
              </a:ext>
            </a:extLst>
          </p:cNvPr>
          <p:cNvSpPr>
            <a:spLocks noGrp="1"/>
          </p:cNvSpPr>
          <p:nvPr>
            <p:ph idx="1"/>
          </p:nvPr>
        </p:nvSpPr>
        <p:spPr/>
        <p:txBody>
          <a:bodyPr>
            <a:normAutofit fontScale="55000" lnSpcReduction="20000"/>
          </a:bodyPr>
          <a:lstStyle/>
          <a:p>
            <a:pPr algn="l"/>
            <a:r>
              <a:rPr lang="en-US" b="0" i="0" dirty="0">
                <a:solidFill>
                  <a:srgbClr val="202122"/>
                </a:solidFill>
                <a:effectLst/>
                <a:latin typeface="Arial" panose="020B0604020202020204" pitchFamily="34" charset="0"/>
              </a:rPr>
              <a:t>The human rib cage is a component of the human </a:t>
            </a:r>
            <a:r>
              <a:rPr lang="en-US" b="0" i="0" u="none" strike="noStrike" dirty="0">
                <a:solidFill>
                  <a:srgbClr val="0B0080"/>
                </a:solidFill>
                <a:effectLst/>
                <a:latin typeface="Arial" panose="020B0604020202020204" pitchFamily="34" charset="0"/>
                <a:hlinkClick r:id="rId2" tooltip="Respiratory system"/>
              </a:rPr>
              <a:t>respiratory system</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It encloses the thoracic cavity, which contains the lungs. </a:t>
            </a:r>
          </a:p>
          <a:p>
            <a:pPr algn="l"/>
            <a:r>
              <a:rPr lang="en-US" b="0" i="0" dirty="0">
                <a:solidFill>
                  <a:srgbClr val="202122"/>
                </a:solidFill>
                <a:effectLst/>
                <a:latin typeface="Arial" panose="020B0604020202020204" pitchFamily="34" charset="0"/>
              </a:rPr>
              <a:t>An inhalation is accomplished when the muscular </a:t>
            </a:r>
            <a:r>
              <a:rPr lang="en-US" b="0" i="0" u="none" strike="noStrike" dirty="0">
                <a:solidFill>
                  <a:srgbClr val="0B0080"/>
                </a:solidFill>
                <a:effectLst/>
                <a:latin typeface="Arial" panose="020B0604020202020204" pitchFamily="34" charset="0"/>
                <a:hlinkClick r:id="rId3" tooltip="Thoracic diaphragm"/>
              </a:rPr>
              <a:t>diaphragm</a:t>
            </a:r>
            <a:r>
              <a:rPr lang="en-US" b="0" i="0" dirty="0">
                <a:solidFill>
                  <a:srgbClr val="202122"/>
                </a:solidFill>
                <a:effectLst/>
                <a:latin typeface="Arial" panose="020B0604020202020204" pitchFamily="34" charset="0"/>
              </a:rPr>
              <a:t>, at the floor of the thoracic cavity, contracts and flattens, while the contraction of </a:t>
            </a:r>
            <a:r>
              <a:rPr lang="en-US" b="0" i="0" u="none" strike="noStrike" dirty="0">
                <a:solidFill>
                  <a:srgbClr val="0B0080"/>
                </a:solidFill>
                <a:effectLst/>
                <a:latin typeface="Arial" panose="020B0604020202020204" pitchFamily="34" charset="0"/>
                <a:hlinkClick r:id="rId4" tooltip="Intercostal muscles"/>
              </a:rPr>
              <a:t>intercostal muscles</a:t>
            </a:r>
            <a:r>
              <a:rPr lang="en-US" b="0" i="0" dirty="0">
                <a:solidFill>
                  <a:srgbClr val="202122"/>
                </a:solidFill>
                <a:effectLst/>
                <a:latin typeface="Arial" panose="020B0604020202020204" pitchFamily="34" charset="0"/>
              </a:rPr>
              <a:t> lift the rib cage up and out.</a:t>
            </a:r>
          </a:p>
          <a:p>
            <a:pPr algn="l"/>
            <a:r>
              <a:rPr lang="en-US" b="0" i="0" dirty="0">
                <a:solidFill>
                  <a:srgbClr val="202122"/>
                </a:solidFill>
                <a:effectLst/>
                <a:latin typeface="Arial" panose="020B0604020202020204" pitchFamily="34" charset="0"/>
              </a:rPr>
              <a:t>Expansion of the thoracic cavity is driven in three planes; the vertical, the anteroposterior and the transverse. </a:t>
            </a:r>
          </a:p>
          <a:p>
            <a:pPr algn="l"/>
            <a:r>
              <a:rPr lang="en-US" b="0" i="0" dirty="0">
                <a:solidFill>
                  <a:srgbClr val="202122"/>
                </a:solidFill>
                <a:effectLst/>
                <a:latin typeface="Arial" panose="020B0604020202020204" pitchFamily="34" charset="0"/>
              </a:rPr>
              <a:t>The vertical plane is extended by the help of the diaphragm contracting and the abdominal muscles relaxing to accommodate the downward pressure that is supplied to the abdominal viscera by the diaphragm contracting. </a:t>
            </a:r>
          </a:p>
          <a:p>
            <a:pPr algn="l"/>
            <a:r>
              <a:rPr lang="en-US" b="0" i="0" dirty="0">
                <a:solidFill>
                  <a:srgbClr val="202122"/>
                </a:solidFill>
                <a:effectLst/>
                <a:latin typeface="Arial" panose="020B0604020202020204" pitchFamily="34" charset="0"/>
              </a:rPr>
              <a:t>A greater extension can be achieved by the diaphragm itself moving down, rather than simply the domes flattening. </a:t>
            </a:r>
          </a:p>
          <a:p>
            <a:pPr algn="l"/>
            <a:r>
              <a:rPr lang="en-US" b="0" i="0" dirty="0">
                <a:solidFill>
                  <a:srgbClr val="202122"/>
                </a:solidFill>
                <a:effectLst/>
                <a:latin typeface="Arial" panose="020B0604020202020204" pitchFamily="34" charset="0"/>
              </a:rPr>
              <a:t>The second plane is the anteroposterior and this is expanded by a movement known as the '</a:t>
            </a:r>
            <a:r>
              <a:rPr lang="en-US" b="0" i="0" u="none" strike="noStrike" dirty="0">
                <a:solidFill>
                  <a:srgbClr val="0B0080"/>
                </a:solidFill>
                <a:effectLst/>
                <a:latin typeface="Arial" panose="020B0604020202020204" pitchFamily="34" charset="0"/>
                <a:hlinkClick r:id="rId5" tooltip="Pump handle movement"/>
              </a:rPr>
              <a:t>pump handle</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The downward sloping nature of the upper ribs are as such because they enable this to occur. </a:t>
            </a:r>
          </a:p>
          <a:p>
            <a:pPr algn="l"/>
            <a:r>
              <a:rPr lang="en-US" b="0" i="0" dirty="0">
                <a:solidFill>
                  <a:srgbClr val="202122"/>
                </a:solidFill>
                <a:effectLst/>
                <a:latin typeface="Arial" panose="020B0604020202020204" pitchFamily="34" charset="0"/>
              </a:rPr>
              <a:t>When the external intercostal muscles contract and lift the ribs, the upper ribs are able also to push the sternum up and out.</a:t>
            </a:r>
          </a:p>
          <a:p>
            <a:pPr algn="l"/>
            <a:r>
              <a:rPr lang="en-US" b="0" i="0" dirty="0">
                <a:solidFill>
                  <a:srgbClr val="202122"/>
                </a:solidFill>
                <a:effectLst/>
                <a:latin typeface="Arial" panose="020B0604020202020204" pitchFamily="34" charset="0"/>
              </a:rPr>
              <a:t> This movement increases the anteroposterior diameter of the thoracic cavity, and hence aids breathing further. </a:t>
            </a:r>
          </a:p>
          <a:p>
            <a:pPr algn="l"/>
            <a:r>
              <a:rPr lang="en-US" b="0" i="0" dirty="0">
                <a:solidFill>
                  <a:srgbClr val="202122"/>
                </a:solidFill>
                <a:effectLst/>
                <a:latin typeface="Arial" panose="020B0604020202020204" pitchFamily="34" charset="0"/>
              </a:rPr>
              <a:t>The third, transverse, plane is primarily expanded by the lower ribs (some say it is the 7th to 10th ribs in particular), with the diaphragm's central tendon acting as a fixed point. </a:t>
            </a:r>
          </a:p>
          <a:p>
            <a:pPr algn="l"/>
            <a:r>
              <a:rPr lang="en-US" b="0" i="0" dirty="0">
                <a:solidFill>
                  <a:srgbClr val="202122"/>
                </a:solidFill>
                <a:effectLst/>
                <a:latin typeface="Arial" panose="020B0604020202020204" pitchFamily="34" charset="0"/>
              </a:rPr>
              <a:t>When the diaphragm contracts, the ribs are able to evert and produce what is known as the </a:t>
            </a:r>
            <a:r>
              <a:rPr lang="en-US" b="0" i="0" u="none" strike="noStrike" dirty="0">
                <a:solidFill>
                  <a:srgbClr val="0B0080"/>
                </a:solidFill>
                <a:effectLst/>
                <a:latin typeface="Arial" panose="020B0604020202020204" pitchFamily="34" charset="0"/>
                <a:hlinkClick r:id="rId6" tooltip="Bucket handle movement"/>
              </a:rPr>
              <a:t>bucket handle movement</a:t>
            </a:r>
            <a:r>
              <a:rPr lang="en-US" b="0" i="0" dirty="0">
                <a:solidFill>
                  <a:srgbClr val="202122"/>
                </a:solidFill>
                <a:effectLst/>
                <a:latin typeface="Arial" panose="020B0604020202020204" pitchFamily="34" charset="0"/>
              </a:rPr>
              <a:t>, facilitated by gliding at the </a:t>
            </a:r>
            <a:r>
              <a:rPr lang="en-US" b="0" i="0" u="none" strike="noStrike" dirty="0">
                <a:solidFill>
                  <a:srgbClr val="0B0080"/>
                </a:solidFill>
                <a:effectLst/>
                <a:latin typeface="Arial" panose="020B0604020202020204" pitchFamily="34" charset="0"/>
                <a:hlinkClick r:id="rId7" tooltip="Costovertebral joints"/>
              </a:rPr>
              <a:t>costovertebral joints</a:t>
            </a:r>
            <a:r>
              <a:rPr lang="en-US" b="0" i="0" dirty="0">
                <a:solidFill>
                  <a:srgbClr val="202122"/>
                </a:solidFill>
                <a:effectLst/>
                <a:latin typeface="Arial" panose="020B0604020202020204" pitchFamily="34" charset="0"/>
              </a:rPr>
              <a:t>. In this way, the transverse diameter is expanded and the lungs can fill.</a:t>
            </a:r>
          </a:p>
          <a:p>
            <a:endParaRPr lang="en-IN" dirty="0"/>
          </a:p>
        </p:txBody>
      </p:sp>
    </p:spTree>
    <p:extLst>
      <p:ext uri="{BB962C8B-B14F-4D97-AF65-F5344CB8AC3E}">
        <p14:creationId xmlns:p14="http://schemas.microsoft.com/office/powerpoint/2010/main" val="125016343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63D1D-E946-4A04-BDA6-37A17ADAD09F}"/>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Types of Thoracic Ribs</a:t>
            </a:r>
            <a:endParaRPr lang="en-IN" dirty="0"/>
          </a:p>
        </p:txBody>
      </p:sp>
      <p:sp>
        <p:nvSpPr>
          <p:cNvPr id="3" name="Content Placeholder 2">
            <a:extLst>
              <a:ext uri="{FF2B5EF4-FFF2-40B4-BE49-F238E27FC236}">
                <a16:creationId xmlns:a16="http://schemas.microsoft.com/office/drawing/2014/main" id="{253B2707-1062-47E7-B1CB-EBFB115C80B8}"/>
              </a:ext>
            </a:extLst>
          </p:cNvPr>
          <p:cNvSpPr>
            <a:spLocks noGrp="1"/>
          </p:cNvSpPr>
          <p:nvPr>
            <p:ph idx="1"/>
          </p:nvPr>
        </p:nvSpPr>
        <p:spPr/>
        <p:txBody>
          <a:bodyPr/>
          <a:lstStyle/>
          <a:p>
            <a:r>
              <a:rPr lang="en-US" dirty="0"/>
              <a:t>True Ribs</a:t>
            </a:r>
          </a:p>
          <a:p>
            <a:r>
              <a:rPr lang="en-US" dirty="0"/>
              <a:t>False ribs </a:t>
            </a:r>
          </a:p>
          <a:p>
            <a:r>
              <a:rPr lang="en-US" dirty="0"/>
              <a:t>Floating ribs</a:t>
            </a:r>
            <a:endParaRPr lang="en-IN" dirty="0"/>
          </a:p>
        </p:txBody>
      </p:sp>
    </p:spTree>
    <p:extLst>
      <p:ext uri="{BB962C8B-B14F-4D97-AF65-F5344CB8AC3E}">
        <p14:creationId xmlns:p14="http://schemas.microsoft.com/office/powerpoint/2010/main" val="8558665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8E188-3E72-4F3F-A731-4CA53BC7E207}"/>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Characteristics of Ribs</a:t>
            </a:r>
            <a:endParaRPr lang="en-IN" dirty="0"/>
          </a:p>
        </p:txBody>
      </p:sp>
      <p:sp>
        <p:nvSpPr>
          <p:cNvPr id="3" name="Content Placeholder 2">
            <a:extLst>
              <a:ext uri="{FF2B5EF4-FFF2-40B4-BE49-F238E27FC236}">
                <a16:creationId xmlns:a16="http://schemas.microsoft.com/office/drawing/2014/main" id="{2C645818-E756-47FF-A2B6-00BEC1D4F01F}"/>
              </a:ext>
            </a:extLst>
          </p:cNvPr>
          <p:cNvSpPr>
            <a:spLocks noGrp="1"/>
          </p:cNvSpPr>
          <p:nvPr>
            <p:ph idx="1"/>
          </p:nvPr>
        </p:nvSpPr>
        <p:spPr/>
        <p:txBody>
          <a:bodyPr/>
          <a:lstStyle/>
          <a:p>
            <a:r>
              <a:rPr lang="en-US" b="1" dirty="0">
                <a:solidFill>
                  <a:srgbClr val="002060"/>
                </a:solidFill>
              </a:rPr>
              <a:t>1. Posterior Extremity</a:t>
            </a:r>
            <a:r>
              <a:rPr lang="en-US" dirty="0"/>
              <a:t> : </a:t>
            </a:r>
          </a:p>
          <a:p>
            <a:pPr lvl="1"/>
            <a:r>
              <a:rPr lang="en-US" dirty="0"/>
              <a:t>Consists of head, neck and tubercle</a:t>
            </a:r>
          </a:p>
          <a:p>
            <a:pPr lvl="1"/>
            <a:r>
              <a:rPr lang="en-US" dirty="0"/>
              <a:t>Head is kidney shaped articular surface with horizontal crest and  two facets for articulation with two adjacent thoracic vertebrae.</a:t>
            </a:r>
          </a:p>
          <a:p>
            <a:r>
              <a:rPr lang="en-US" b="1" dirty="0">
                <a:solidFill>
                  <a:srgbClr val="002060"/>
                </a:solidFill>
              </a:rPr>
              <a:t>2. Body </a:t>
            </a:r>
          </a:p>
          <a:p>
            <a:pPr lvl="1"/>
            <a:r>
              <a:rPr lang="en-US" dirty="0"/>
              <a:t>Is thin &amp; flat</a:t>
            </a:r>
          </a:p>
          <a:p>
            <a:pPr lvl="1"/>
            <a:r>
              <a:rPr lang="en-US" dirty="0"/>
              <a:t>External surface is convex and smooth.</a:t>
            </a:r>
          </a:p>
          <a:p>
            <a:r>
              <a:rPr lang="en-US" b="1" dirty="0">
                <a:solidFill>
                  <a:srgbClr val="002060"/>
                </a:solidFill>
              </a:rPr>
              <a:t>3. Anterior Extremity</a:t>
            </a:r>
          </a:p>
          <a:p>
            <a:pPr lvl="1"/>
            <a:r>
              <a:rPr lang="en-US" dirty="0"/>
              <a:t>Anterior or Sternal extremity is flattened.</a:t>
            </a:r>
          </a:p>
          <a:p>
            <a:pPr lvl="1"/>
            <a:r>
              <a:rPr lang="en-US" dirty="0"/>
              <a:t>Present a porous oval concave depression for coastal cartilage.</a:t>
            </a:r>
          </a:p>
          <a:p>
            <a:pPr lvl="1"/>
            <a:endParaRPr lang="en-IN" dirty="0"/>
          </a:p>
        </p:txBody>
      </p:sp>
    </p:spTree>
    <p:extLst>
      <p:ext uri="{BB962C8B-B14F-4D97-AF65-F5344CB8AC3E}">
        <p14:creationId xmlns:p14="http://schemas.microsoft.com/office/powerpoint/2010/main" val="82473850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D7B49-FEEE-44C6-BA93-C61F1E651306}"/>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Types of Thoracic Ribs</a:t>
            </a:r>
            <a:endParaRPr lang="en-IN" dirty="0"/>
          </a:p>
        </p:txBody>
      </p:sp>
      <p:pic>
        <p:nvPicPr>
          <p:cNvPr id="1026" name="Picture 2">
            <a:extLst>
              <a:ext uri="{FF2B5EF4-FFF2-40B4-BE49-F238E27FC236}">
                <a16:creationId xmlns:a16="http://schemas.microsoft.com/office/drawing/2014/main" id="{E754BC95-EBA6-4161-80D8-8FC9661749D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73505" y="1825625"/>
            <a:ext cx="6844989"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029848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AF067-9113-4AFF-A733-2D80DDBC18EC}"/>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11</a:t>
            </a:r>
            <a:r>
              <a:rPr lang="en-US" b="1" baseline="30000" dirty="0">
                <a:solidFill>
                  <a:srgbClr val="FF0000"/>
                </a:solidFill>
                <a:latin typeface="Times New Roman" panose="02020603050405020304" pitchFamily="18" charset="0"/>
                <a:cs typeface="Times New Roman" panose="02020603050405020304" pitchFamily="18" charset="0"/>
              </a:rPr>
              <a:t>th</a:t>
            </a:r>
            <a:r>
              <a:rPr lang="en-US" b="1" dirty="0">
                <a:solidFill>
                  <a:srgbClr val="FF0000"/>
                </a:solidFill>
                <a:latin typeface="Times New Roman" panose="02020603050405020304" pitchFamily="18" charset="0"/>
                <a:cs typeface="Times New Roman" panose="02020603050405020304" pitchFamily="18" charset="0"/>
              </a:rPr>
              <a:t> Thoracic Ribs</a:t>
            </a: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2050" name="Picture 2">
            <a:extLst>
              <a:ext uri="{FF2B5EF4-FFF2-40B4-BE49-F238E27FC236}">
                <a16:creationId xmlns:a16="http://schemas.microsoft.com/office/drawing/2014/main" id="{A1BD96D9-B3F5-4874-A688-2E2DB514A2D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16889" y="2447636"/>
            <a:ext cx="7558222" cy="3759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3169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F5D58-CEC7-4292-B0E3-4BFCB2381D0E}"/>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Ribs </a:t>
            </a: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2050" name="Picture 2">
            <a:extLst>
              <a:ext uri="{FF2B5EF4-FFF2-40B4-BE49-F238E27FC236}">
                <a16:creationId xmlns:a16="http://schemas.microsoft.com/office/drawing/2014/main" id="{81FC0769-2674-4CC5-9804-7DF8CE84F8C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30400" y="1524000"/>
            <a:ext cx="8672945" cy="5403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54497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1D8BD-81C7-4974-AB2F-BFEF2305538C}"/>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Sternum</a:t>
            </a:r>
            <a:endParaRPr lang="en-IN" dirty="0"/>
          </a:p>
        </p:txBody>
      </p:sp>
      <p:sp>
        <p:nvSpPr>
          <p:cNvPr id="3" name="Content Placeholder 2">
            <a:extLst>
              <a:ext uri="{FF2B5EF4-FFF2-40B4-BE49-F238E27FC236}">
                <a16:creationId xmlns:a16="http://schemas.microsoft.com/office/drawing/2014/main" id="{F69CB9BA-6998-49F3-A987-42C4EAA439E3}"/>
              </a:ext>
            </a:extLst>
          </p:cNvPr>
          <p:cNvSpPr>
            <a:spLocks noGrp="1"/>
          </p:cNvSpPr>
          <p:nvPr>
            <p:ph idx="1"/>
          </p:nvPr>
        </p:nvSpPr>
        <p:spPr/>
        <p:txBody>
          <a:bodyPr/>
          <a:lstStyle/>
          <a:p>
            <a:r>
              <a:rPr lang="en-US" b="0" i="0" dirty="0">
                <a:solidFill>
                  <a:srgbClr val="202122"/>
                </a:solidFill>
                <a:effectLst/>
                <a:latin typeface="Arial" panose="020B0604020202020204" pitchFamily="34" charset="0"/>
              </a:rPr>
              <a:t>The </a:t>
            </a:r>
            <a:r>
              <a:rPr lang="en-US" b="1" i="0" dirty="0">
                <a:solidFill>
                  <a:srgbClr val="202122"/>
                </a:solidFill>
                <a:effectLst/>
                <a:latin typeface="Arial" panose="020B0604020202020204" pitchFamily="34" charset="0"/>
              </a:rPr>
              <a:t>sternum</a:t>
            </a:r>
            <a:r>
              <a:rPr lang="en-US" b="0" i="0" dirty="0">
                <a:solidFill>
                  <a:srgbClr val="202122"/>
                </a:solidFill>
                <a:effectLst/>
                <a:latin typeface="Arial" panose="020B0604020202020204" pitchFamily="34" charset="0"/>
              </a:rPr>
              <a:t> or </a:t>
            </a:r>
            <a:r>
              <a:rPr lang="en-US" b="1" i="0" dirty="0">
                <a:solidFill>
                  <a:srgbClr val="202122"/>
                </a:solidFill>
                <a:effectLst/>
                <a:latin typeface="Arial" panose="020B0604020202020204" pitchFamily="34" charset="0"/>
              </a:rPr>
              <a:t>breastbone</a:t>
            </a:r>
            <a:r>
              <a:rPr lang="en-US" b="0" i="0" dirty="0">
                <a:solidFill>
                  <a:srgbClr val="202122"/>
                </a:solidFill>
                <a:effectLst/>
                <a:latin typeface="Arial" panose="020B0604020202020204" pitchFamily="34" charset="0"/>
              </a:rPr>
              <a:t> is a long </a:t>
            </a:r>
            <a:r>
              <a:rPr lang="en-US" b="0" i="0" u="none" strike="noStrike" dirty="0">
                <a:solidFill>
                  <a:srgbClr val="0B0080"/>
                </a:solidFill>
                <a:effectLst/>
                <a:latin typeface="Arial" panose="020B0604020202020204" pitchFamily="34" charset="0"/>
                <a:hlinkClick r:id="rId2" tooltip="Flat bone"/>
              </a:rPr>
              <a:t>flat bone</a:t>
            </a:r>
            <a:r>
              <a:rPr lang="en-US" b="0" i="0" dirty="0">
                <a:solidFill>
                  <a:srgbClr val="202122"/>
                </a:solidFill>
                <a:effectLst/>
                <a:latin typeface="Arial" panose="020B0604020202020204" pitchFamily="34" charset="0"/>
              </a:rPr>
              <a:t> located in the central part of the </a:t>
            </a:r>
            <a:r>
              <a:rPr lang="en-US" b="0" i="0" u="none" strike="noStrike" dirty="0">
                <a:solidFill>
                  <a:srgbClr val="0B0080"/>
                </a:solidFill>
                <a:effectLst/>
                <a:latin typeface="Arial" panose="020B0604020202020204" pitchFamily="34" charset="0"/>
                <a:hlinkClick r:id="rId3" tooltip="Chest"/>
              </a:rPr>
              <a:t>chest</a:t>
            </a:r>
            <a:r>
              <a:rPr lang="en-US" b="0" i="0" dirty="0">
                <a:solidFill>
                  <a:srgbClr val="202122"/>
                </a:solidFill>
                <a:effectLst/>
                <a:latin typeface="Arial" panose="020B0604020202020204" pitchFamily="34" charset="0"/>
              </a:rPr>
              <a:t>. </a:t>
            </a:r>
          </a:p>
          <a:p>
            <a:r>
              <a:rPr lang="en-US" b="0" i="0" dirty="0">
                <a:solidFill>
                  <a:srgbClr val="202122"/>
                </a:solidFill>
                <a:effectLst/>
                <a:latin typeface="Arial" panose="020B0604020202020204" pitchFamily="34" charset="0"/>
              </a:rPr>
              <a:t>It connects to the </a:t>
            </a:r>
            <a:r>
              <a:rPr lang="en-US" b="0" i="0" u="none" strike="noStrike" dirty="0">
                <a:solidFill>
                  <a:srgbClr val="0B0080"/>
                </a:solidFill>
                <a:effectLst/>
                <a:latin typeface="Arial" panose="020B0604020202020204" pitchFamily="34" charset="0"/>
                <a:hlinkClick r:id="rId4" tooltip="Rib"/>
              </a:rPr>
              <a:t>ribs</a:t>
            </a:r>
            <a:r>
              <a:rPr lang="en-US" b="0" i="0" dirty="0">
                <a:solidFill>
                  <a:srgbClr val="202122"/>
                </a:solidFill>
                <a:effectLst/>
                <a:latin typeface="Arial" panose="020B0604020202020204" pitchFamily="34" charset="0"/>
              </a:rPr>
              <a:t> via </a:t>
            </a:r>
            <a:r>
              <a:rPr lang="en-US" b="0" i="0" u="none" strike="noStrike" dirty="0">
                <a:solidFill>
                  <a:srgbClr val="0B0080"/>
                </a:solidFill>
                <a:effectLst/>
                <a:latin typeface="Arial" panose="020B0604020202020204" pitchFamily="34" charset="0"/>
                <a:hlinkClick r:id="rId5" tooltip="Cartilage"/>
              </a:rPr>
              <a:t>cartilage</a:t>
            </a:r>
            <a:r>
              <a:rPr lang="en-US" b="0" i="0" dirty="0">
                <a:solidFill>
                  <a:srgbClr val="202122"/>
                </a:solidFill>
                <a:effectLst/>
                <a:latin typeface="Arial" panose="020B0604020202020204" pitchFamily="34" charset="0"/>
              </a:rPr>
              <a:t> and forms the front of the </a:t>
            </a:r>
            <a:r>
              <a:rPr lang="en-US" b="0" i="0" u="none" strike="noStrike" dirty="0">
                <a:solidFill>
                  <a:srgbClr val="0B0080"/>
                </a:solidFill>
                <a:effectLst/>
                <a:latin typeface="Arial" panose="020B0604020202020204" pitchFamily="34" charset="0"/>
                <a:hlinkClick r:id="rId6" tooltip="Rib cage"/>
              </a:rPr>
              <a:t>rib cage</a:t>
            </a:r>
            <a:r>
              <a:rPr lang="en-US" b="0" i="0" dirty="0">
                <a:solidFill>
                  <a:srgbClr val="202122"/>
                </a:solidFill>
                <a:effectLst/>
                <a:latin typeface="Arial" panose="020B0604020202020204" pitchFamily="34" charset="0"/>
              </a:rPr>
              <a:t>, thus helping to protect the </a:t>
            </a:r>
            <a:r>
              <a:rPr lang="en-US" b="0" i="0" u="none" strike="noStrike" dirty="0">
                <a:solidFill>
                  <a:srgbClr val="0B0080"/>
                </a:solidFill>
                <a:effectLst/>
                <a:latin typeface="Arial" panose="020B0604020202020204" pitchFamily="34" charset="0"/>
                <a:hlinkClick r:id="rId7" tooltip="Heart"/>
              </a:rPr>
              <a:t>heart</a:t>
            </a:r>
            <a:r>
              <a:rPr lang="en-US" b="0" i="0" dirty="0">
                <a:solidFill>
                  <a:srgbClr val="202122"/>
                </a:solidFill>
                <a:effectLst/>
                <a:latin typeface="Arial" panose="020B0604020202020204" pitchFamily="34" charset="0"/>
              </a:rPr>
              <a:t>, </a:t>
            </a:r>
            <a:r>
              <a:rPr lang="en-US" b="0" i="0" u="none" strike="noStrike" dirty="0">
                <a:solidFill>
                  <a:srgbClr val="0B0080"/>
                </a:solidFill>
                <a:effectLst/>
                <a:latin typeface="Arial" panose="020B0604020202020204" pitchFamily="34" charset="0"/>
                <a:hlinkClick r:id="rId8" tooltip="Human lung"/>
              </a:rPr>
              <a:t>lungs</a:t>
            </a:r>
            <a:r>
              <a:rPr lang="en-US" b="0" i="0" dirty="0">
                <a:solidFill>
                  <a:srgbClr val="202122"/>
                </a:solidFill>
                <a:effectLst/>
                <a:latin typeface="Arial" panose="020B0604020202020204" pitchFamily="34" charset="0"/>
              </a:rPr>
              <a:t>, and major </a:t>
            </a:r>
            <a:r>
              <a:rPr lang="en-US" b="0" i="0" u="none" strike="noStrike" dirty="0">
                <a:solidFill>
                  <a:srgbClr val="0B0080"/>
                </a:solidFill>
                <a:effectLst/>
                <a:latin typeface="Arial" panose="020B0604020202020204" pitchFamily="34" charset="0"/>
                <a:hlinkClick r:id="rId9" tooltip="Blood vessel"/>
              </a:rPr>
              <a:t>blood vessels</a:t>
            </a:r>
            <a:r>
              <a:rPr lang="en-US" b="0" i="0" dirty="0">
                <a:solidFill>
                  <a:srgbClr val="202122"/>
                </a:solidFill>
                <a:effectLst/>
                <a:latin typeface="Arial" panose="020B0604020202020204" pitchFamily="34" charset="0"/>
              </a:rPr>
              <a:t> from injury. </a:t>
            </a:r>
          </a:p>
          <a:p>
            <a:r>
              <a:rPr lang="en-US" b="0" i="0" dirty="0">
                <a:solidFill>
                  <a:srgbClr val="202122"/>
                </a:solidFill>
                <a:effectLst/>
                <a:latin typeface="Arial" panose="020B0604020202020204" pitchFamily="34" charset="0"/>
              </a:rPr>
              <a:t>Shaped roughly like a </a:t>
            </a:r>
            <a:r>
              <a:rPr lang="en-US" b="0" i="0" u="none" strike="noStrike" dirty="0">
                <a:solidFill>
                  <a:srgbClr val="0B0080"/>
                </a:solidFill>
                <a:effectLst/>
                <a:latin typeface="Arial" panose="020B0604020202020204" pitchFamily="34" charset="0"/>
                <a:hlinkClick r:id="rId10" tooltip="Necktie"/>
              </a:rPr>
              <a:t>necktie</a:t>
            </a:r>
            <a:r>
              <a:rPr lang="en-US" b="0" i="0" dirty="0">
                <a:solidFill>
                  <a:srgbClr val="202122"/>
                </a:solidFill>
                <a:effectLst/>
                <a:latin typeface="Arial" panose="020B0604020202020204" pitchFamily="34" charset="0"/>
              </a:rPr>
              <a:t>, it is one of the largest and longest flat bones of the body. Its three regions are the manubrium, the body, and the </a:t>
            </a:r>
            <a:r>
              <a:rPr lang="en-US" b="0" i="0" u="none" strike="noStrike" dirty="0">
                <a:solidFill>
                  <a:srgbClr val="0B0080"/>
                </a:solidFill>
                <a:effectLst/>
                <a:latin typeface="Arial" panose="020B0604020202020204" pitchFamily="34" charset="0"/>
                <a:hlinkClick r:id="rId11" tooltip="Xiphoid process"/>
              </a:rPr>
              <a:t>xiphoid process</a:t>
            </a:r>
            <a:r>
              <a:rPr lang="en-US" b="0" i="0" dirty="0">
                <a:solidFill>
                  <a:srgbClr val="202122"/>
                </a:solidFill>
                <a:effectLst/>
                <a:latin typeface="Arial" panose="020B0604020202020204" pitchFamily="34" charset="0"/>
              </a:rPr>
              <a:t>.</a:t>
            </a:r>
            <a:endParaRPr lang="en-IN" dirty="0"/>
          </a:p>
        </p:txBody>
      </p:sp>
    </p:spTree>
    <p:extLst>
      <p:ext uri="{BB962C8B-B14F-4D97-AF65-F5344CB8AC3E}">
        <p14:creationId xmlns:p14="http://schemas.microsoft.com/office/powerpoint/2010/main" val="322028702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A4C53-59C2-4453-8B8B-589C652D06DB}"/>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Sternum</a:t>
            </a:r>
            <a:endParaRPr lang="en-IN" b="1" dirty="0">
              <a:solidFill>
                <a:srgbClr val="FF0000"/>
              </a:solidFill>
              <a:latin typeface="Times New Roman" panose="02020603050405020304" pitchFamily="18" charset="0"/>
              <a:cs typeface="Times New Roman" panose="02020603050405020304" pitchFamily="18" charset="0"/>
            </a:endParaRPr>
          </a:p>
        </p:txBody>
      </p:sp>
      <p:pic>
        <p:nvPicPr>
          <p:cNvPr id="3074" name="Picture 2">
            <a:extLst>
              <a:ext uri="{FF2B5EF4-FFF2-40B4-BE49-F238E27FC236}">
                <a16:creationId xmlns:a16="http://schemas.microsoft.com/office/drawing/2014/main" id="{6DA431B9-6FF5-4A8E-9A0C-70BE32B3E94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39999" y="1570182"/>
            <a:ext cx="6567055" cy="5190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93216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9C7C6-FD3F-4975-A872-6B3CB457219C}"/>
              </a:ext>
            </a:extLst>
          </p:cNvPr>
          <p:cNvSpPr>
            <a:spLocks noGrp="1"/>
          </p:cNvSpPr>
          <p:nvPr>
            <p:ph type="title"/>
          </p:nvPr>
        </p:nvSpPr>
        <p:spPr/>
        <p:txBody>
          <a:bodyPr/>
          <a:lstStyle/>
          <a:p>
            <a:pPr algn="ctr"/>
            <a:r>
              <a:rPr lang="en-IN" b="1" i="0" dirty="0">
                <a:solidFill>
                  <a:srgbClr val="FF0000"/>
                </a:solidFill>
                <a:effectLst/>
                <a:latin typeface="Arial" panose="020B0604020202020204" pitchFamily="34" charset="0"/>
              </a:rPr>
              <a:t>Manubrium</a:t>
            </a:r>
            <a:br>
              <a:rPr lang="en-IN" b="1" i="0" dirty="0">
                <a:solidFill>
                  <a:srgbClr val="FF0000"/>
                </a:solidFill>
                <a:effectLst/>
                <a:latin typeface="Arial" panose="020B0604020202020204" pitchFamily="34" charset="0"/>
              </a:rPr>
            </a:br>
            <a:endParaRPr lang="en-IN" dirty="0">
              <a:solidFill>
                <a:srgbClr val="FF0000"/>
              </a:solidFill>
            </a:endParaRPr>
          </a:p>
        </p:txBody>
      </p:sp>
      <p:sp>
        <p:nvSpPr>
          <p:cNvPr id="3" name="Content Placeholder 2">
            <a:extLst>
              <a:ext uri="{FF2B5EF4-FFF2-40B4-BE49-F238E27FC236}">
                <a16:creationId xmlns:a16="http://schemas.microsoft.com/office/drawing/2014/main" id="{0175B5DC-0BC2-4754-98BC-2C71D3572B88}"/>
              </a:ext>
            </a:extLst>
          </p:cNvPr>
          <p:cNvSpPr>
            <a:spLocks noGrp="1"/>
          </p:cNvSpPr>
          <p:nvPr>
            <p:ph idx="1"/>
          </p:nvPr>
        </p:nvSpPr>
        <p:spPr>
          <a:xfrm>
            <a:off x="0" y="1237674"/>
            <a:ext cx="7416800" cy="5523344"/>
          </a:xfrm>
        </p:spPr>
        <p:txBody>
          <a:bodyPr>
            <a:normAutofit fontScale="62500" lnSpcReduction="20000"/>
          </a:bodyPr>
          <a:lstStyle/>
          <a:p>
            <a:pPr algn="l"/>
            <a:r>
              <a:rPr lang="en-US" b="0" i="0" dirty="0">
                <a:solidFill>
                  <a:srgbClr val="202122"/>
                </a:solidFill>
                <a:effectLst/>
                <a:latin typeface="Arial" panose="020B0604020202020204" pitchFamily="34" charset="0"/>
              </a:rPr>
              <a:t>The manubrium (</a:t>
            </a:r>
            <a:r>
              <a:rPr lang="en-US" b="0" i="0" u="none" strike="noStrike" dirty="0">
                <a:solidFill>
                  <a:srgbClr val="0B0080"/>
                </a:solidFill>
                <a:effectLst/>
                <a:latin typeface="Arial" panose="020B0604020202020204" pitchFamily="34" charset="0"/>
                <a:hlinkClick r:id="rId2" tooltip="Latin language"/>
              </a:rPr>
              <a:t>Latin</a:t>
            </a:r>
            <a:r>
              <a:rPr lang="en-US" b="0" i="0" dirty="0">
                <a:solidFill>
                  <a:srgbClr val="202122"/>
                </a:solidFill>
                <a:effectLst/>
                <a:latin typeface="Arial" panose="020B0604020202020204" pitchFamily="34" charset="0"/>
              </a:rPr>
              <a:t>: </a:t>
            </a:r>
            <a:r>
              <a:rPr lang="en-US" b="0" i="1" dirty="0">
                <a:solidFill>
                  <a:srgbClr val="202122"/>
                </a:solidFill>
                <a:effectLst/>
                <a:latin typeface="Arial" panose="020B0604020202020204" pitchFamily="34" charset="0"/>
              </a:rPr>
              <a:t>handle</a:t>
            </a:r>
            <a:r>
              <a:rPr lang="en-US" b="0" i="0" dirty="0">
                <a:solidFill>
                  <a:srgbClr val="202122"/>
                </a:solidFill>
                <a:effectLst/>
                <a:latin typeface="Arial" panose="020B0604020202020204" pitchFamily="34" charset="0"/>
              </a:rPr>
              <a:t>) is the broad upper part of the sternum. </a:t>
            </a:r>
          </a:p>
          <a:p>
            <a:pPr algn="l"/>
            <a:r>
              <a:rPr lang="en-US" b="0" i="0" dirty="0">
                <a:solidFill>
                  <a:srgbClr val="202122"/>
                </a:solidFill>
                <a:effectLst/>
                <a:latin typeface="Arial" panose="020B0604020202020204" pitchFamily="34" charset="0"/>
              </a:rPr>
              <a:t>It has a </a:t>
            </a:r>
            <a:r>
              <a:rPr lang="en-US" b="0" i="0" u="none" strike="noStrike" dirty="0">
                <a:solidFill>
                  <a:srgbClr val="0B0080"/>
                </a:solidFill>
                <a:effectLst/>
                <a:latin typeface="Arial" panose="020B0604020202020204" pitchFamily="34" charset="0"/>
                <a:hlinkClick r:id="rId3" tooltip="Complete quadrangle"/>
              </a:rPr>
              <a:t>quadrangular</a:t>
            </a:r>
            <a:r>
              <a:rPr lang="en-US" b="0" i="0" dirty="0">
                <a:solidFill>
                  <a:srgbClr val="202122"/>
                </a:solidFill>
                <a:effectLst/>
                <a:latin typeface="Arial" panose="020B0604020202020204" pitchFamily="34" charset="0"/>
              </a:rPr>
              <a:t> shape, narrowing from the top, which gives it four borders.</a:t>
            </a:r>
          </a:p>
          <a:p>
            <a:pPr algn="l"/>
            <a:r>
              <a:rPr lang="en-US" b="0" i="0" dirty="0">
                <a:solidFill>
                  <a:srgbClr val="202122"/>
                </a:solidFill>
                <a:effectLst/>
                <a:latin typeface="Arial" panose="020B0604020202020204" pitchFamily="34" charset="0"/>
              </a:rPr>
              <a:t> The </a:t>
            </a:r>
            <a:r>
              <a:rPr lang="en-US" b="0" i="0" u="none" strike="noStrike" dirty="0">
                <a:solidFill>
                  <a:srgbClr val="0B0080"/>
                </a:solidFill>
                <a:effectLst/>
                <a:latin typeface="Arial" panose="020B0604020202020204" pitchFamily="34" charset="0"/>
                <a:hlinkClick r:id="rId4" tooltip="Suprasternal notch"/>
              </a:rPr>
              <a:t>suprasternal notch</a:t>
            </a:r>
            <a:r>
              <a:rPr lang="en-US" b="0" i="0" dirty="0">
                <a:solidFill>
                  <a:srgbClr val="202122"/>
                </a:solidFill>
                <a:effectLst/>
                <a:latin typeface="Arial" panose="020B0604020202020204" pitchFamily="34" charset="0"/>
              </a:rPr>
              <a:t> (jugular notch) is located in the middle at the upper broadest part of the manubrium. </a:t>
            </a:r>
          </a:p>
          <a:p>
            <a:pPr algn="l"/>
            <a:r>
              <a:rPr lang="en-US" b="0" i="0" dirty="0">
                <a:solidFill>
                  <a:srgbClr val="202122"/>
                </a:solidFill>
                <a:effectLst/>
                <a:latin typeface="Arial" panose="020B0604020202020204" pitchFamily="34" charset="0"/>
              </a:rPr>
              <a:t>This notch can be felt between the two </a:t>
            </a:r>
            <a:r>
              <a:rPr lang="en-US" b="0" i="0" u="none" strike="noStrike" dirty="0">
                <a:solidFill>
                  <a:srgbClr val="0B0080"/>
                </a:solidFill>
                <a:effectLst/>
                <a:latin typeface="Arial" panose="020B0604020202020204" pitchFamily="34" charset="0"/>
                <a:hlinkClick r:id="rId5" tooltip="Clavicles"/>
              </a:rPr>
              <a:t>clavicles</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On either side of this notch are the right and left </a:t>
            </a:r>
            <a:r>
              <a:rPr lang="en-US" b="0" i="0" u="none" strike="noStrike" dirty="0">
                <a:solidFill>
                  <a:srgbClr val="0B0080"/>
                </a:solidFill>
                <a:effectLst/>
                <a:latin typeface="Arial" panose="020B0604020202020204" pitchFamily="34" charset="0"/>
                <a:hlinkClick r:id="rId6" tooltip="Clavicle"/>
              </a:rPr>
              <a:t>clavicular notches</a:t>
            </a:r>
            <a:r>
              <a:rPr lang="en-US" b="0" i="0" dirty="0">
                <a:solidFill>
                  <a:srgbClr val="202122"/>
                </a:solidFill>
                <a:effectLst/>
                <a:latin typeface="Arial" panose="020B0604020202020204" pitchFamily="34" charset="0"/>
              </a:rPr>
              <a:t>.</a:t>
            </a:r>
          </a:p>
          <a:p>
            <a:pPr algn="l"/>
            <a:r>
              <a:rPr lang="en-US" b="0" i="0" dirty="0">
                <a:solidFill>
                  <a:srgbClr val="202122"/>
                </a:solidFill>
                <a:effectLst/>
                <a:latin typeface="Arial" panose="020B0604020202020204" pitchFamily="34" charset="0"/>
              </a:rPr>
              <a:t>The manubrium joins with the body of the sternum, the clavicles and the cartilages of the first pair of </a:t>
            </a:r>
            <a:r>
              <a:rPr lang="en-US" b="0" i="0" u="none" strike="noStrike" dirty="0">
                <a:solidFill>
                  <a:srgbClr val="0B0080"/>
                </a:solidFill>
                <a:effectLst/>
                <a:latin typeface="Arial" panose="020B0604020202020204" pitchFamily="34" charset="0"/>
                <a:hlinkClick r:id="rId7" tooltip="Rib"/>
              </a:rPr>
              <a:t>ribs</a:t>
            </a:r>
            <a:r>
              <a:rPr lang="en-US" b="0" i="0" dirty="0">
                <a:solidFill>
                  <a:srgbClr val="202122"/>
                </a:solidFill>
                <a:effectLst/>
                <a:latin typeface="Arial" panose="020B0604020202020204" pitchFamily="34" charset="0"/>
              </a:rPr>
              <a:t>. </a:t>
            </a:r>
          </a:p>
          <a:p>
            <a:pPr algn="l"/>
            <a:r>
              <a:rPr lang="en-US" b="0" i="0" dirty="0">
                <a:solidFill>
                  <a:srgbClr val="202122"/>
                </a:solidFill>
                <a:effectLst/>
                <a:latin typeface="Arial" panose="020B0604020202020204" pitchFamily="34" charset="0"/>
              </a:rPr>
              <a:t>The inferior border, oval and rough, is covered with a thin layer of cartilage for articulation with the body. </a:t>
            </a:r>
          </a:p>
          <a:p>
            <a:pPr algn="l"/>
            <a:r>
              <a:rPr lang="en-US" b="0" i="0" dirty="0">
                <a:solidFill>
                  <a:srgbClr val="202122"/>
                </a:solidFill>
                <a:effectLst/>
                <a:latin typeface="Arial" panose="020B0604020202020204" pitchFamily="34" charset="0"/>
              </a:rPr>
              <a:t>The lateral borders are each marked above by a depression for the first </a:t>
            </a:r>
            <a:r>
              <a:rPr lang="en-US" b="0" i="0" u="none" strike="noStrike" dirty="0">
                <a:solidFill>
                  <a:srgbClr val="0B0080"/>
                </a:solidFill>
                <a:effectLst/>
                <a:latin typeface="Arial" panose="020B0604020202020204" pitchFamily="34" charset="0"/>
                <a:hlinkClick r:id="rId8" tooltip="Costal cartilage"/>
              </a:rPr>
              <a:t>costal cartilage</a:t>
            </a:r>
            <a:r>
              <a:rPr lang="en-US" b="0" i="0" dirty="0">
                <a:solidFill>
                  <a:srgbClr val="202122"/>
                </a:solidFill>
                <a:effectLst/>
                <a:latin typeface="Arial" panose="020B0604020202020204" pitchFamily="34" charset="0"/>
              </a:rPr>
              <a:t>, and below by a small facet, which, with a similar facet on the upper angle of the body, forms a notch for the reception of the costal cartilage of the second rib. </a:t>
            </a:r>
          </a:p>
          <a:p>
            <a:pPr algn="l"/>
            <a:r>
              <a:rPr lang="en-US" b="0" i="0" dirty="0">
                <a:solidFill>
                  <a:srgbClr val="202122"/>
                </a:solidFill>
                <a:effectLst/>
                <a:latin typeface="Arial" panose="020B0604020202020204" pitchFamily="34" charset="0"/>
              </a:rPr>
              <a:t>Between the depression for the first costal cartilage and the demi-facet for the second is a narrow, curved edge, which slopes from above downward towards the middle. </a:t>
            </a:r>
          </a:p>
          <a:p>
            <a:pPr algn="l"/>
            <a:r>
              <a:rPr lang="en-US" b="0" i="0" dirty="0">
                <a:solidFill>
                  <a:srgbClr val="202122"/>
                </a:solidFill>
                <a:effectLst/>
                <a:latin typeface="Arial" panose="020B0604020202020204" pitchFamily="34" charset="0"/>
              </a:rPr>
              <a:t>Also, the superior </a:t>
            </a:r>
            <a:r>
              <a:rPr lang="en-US" b="0" i="0" dirty="0" err="1">
                <a:solidFill>
                  <a:srgbClr val="202122"/>
                </a:solidFill>
                <a:effectLst/>
                <a:latin typeface="Arial" panose="020B0604020202020204" pitchFamily="34" charset="0"/>
              </a:rPr>
              <a:t>sternopericardial</a:t>
            </a:r>
            <a:r>
              <a:rPr lang="en-US" b="0" i="0" dirty="0">
                <a:solidFill>
                  <a:srgbClr val="202122"/>
                </a:solidFill>
                <a:effectLst/>
                <a:latin typeface="Arial" panose="020B0604020202020204" pitchFamily="34" charset="0"/>
              </a:rPr>
              <a:t> ligament attaches the </a:t>
            </a:r>
            <a:r>
              <a:rPr lang="en-US" b="0" i="0" u="none" strike="noStrike" dirty="0">
                <a:solidFill>
                  <a:srgbClr val="0B0080"/>
                </a:solidFill>
                <a:effectLst/>
                <a:latin typeface="Arial" panose="020B0604020202020204" pitchFamily="34" charset="0"/>
                <a:hlinkClick r:id="rId9" tooltip="Pericardium"/>
              </a:rPr>
              <a:t>pericardium</a:t>
            </a:r>
            <a:r>
              <a:rPr lang="en-US" b="0" i="0" dirty="0">
                <a:solidFill>
                  <a:srgbClr val="202122"/>
                </a:solidFill>
                <a:effectLst/>
                <a:latin typeface="Arial" panose="020B0604020202020204" pitchFamily="34" charset="0"/>
              </a:rPr>
              <a:t> to the posterior side of the manubrium.</a:t>
            </a:r>
          </a:p>
          <a:p>
            <a:endParaRPr lang="en-IN" dirty="0"/>
          </a:p>
        </p:txBody>
      </p:sp>
      <p:pic>
        <p:nvPicPr>
          <p:cNvPr id="4" name="Picture 3">
            <a:extLst>
              <a:ext uri="{FF2B5EF4-FFF2-40B4-BE49-F238E27FC236}">
                <a16:creationId xmlns:a16="http://schemas.microsoft.com/office/drawing/2014/main" id="{B45D9CAD-8061-42FD-80DC-7302924C48EE}"/>
              </a:ext>
            </a:extLst>
          </p:cNvPr>
          <p:cNvPicPr/>
          <p:nvPr/>
        </p:nvPicPr>
        <p:blipFill>
          <a:blip r:embed="rId10">
            <a:extLst>
              <a:ext uri="{28A0092B-C50C-407E-A947-70E740481C1C}">
                <a14:useLocalDpi xmlns:a14="http://schemas.microsoft.com/office/drawing/2010/main" val="0"/>
              </a:ext>
            </a:extLst>
          </a:blip>
          <a:srcRect/>
          <a:stretch>
            <a:fillRect/>
          </a:stretch>
        </p:blipFill>
        <p:spPr bwMode="auto">
          <a:xfrm>
            <a:off x="7610763" y="1027906"/>
            <a:ext cx="4516581" cy="5731510"/>
          </a:xfrm>
          <a:prstGeom prst="rect">
            <a:avLst/>
          </a:prstGeom>
          <a:noFill/>
          <a:ln>
            <a:noFill/>
          </a:ln>
        </p:spPr>
      </p:pic>
    </p:spTree>
    <p:extLst>
      <p:ext uri="{BB962C8B-B14F-4D97-AF65-F5344CB8AC3E}">
        <p14:creationId xmlns:p14="http://schemas.microsoft.com/office/powerpoint/2010/main" val="35045445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5E095-9A76-4FA9-BE2B-7C4A47324878}"/>
              </a:ext>
            </a:extLst>
          </p:cNvPr>
          <p:cNvSpPr>
            <a:spLocks noGrp="1"/>
          </p:cNvSpPr>
          <p:nvPr>
            <p:ph type="title"/>
          </p:nvPr>
        </p:nvSpPr>
        <p:spPr/>
        <p:txBody>
          <a:bodyPr/>
          <a:lstStyle/>
          <a:p>
            <a:pPr algn="ctr"/>
            <a:r>
              <a:rPr lang="en-IN" b="1" i="0" dirty="0">
                <a:solidFill>
                  <a:srgbClr val="FF0000"/>
                </a:solidFill>
                <a:effectLst/>
                <a:latin typeface="Arial" panose="020B0604020202020204" pitchFamily="34" charset="0"/>
              </a:rPr>
              <a:t>Sternum -Body</a:t>
            </a:r>
            <a:br>
              <a:rPr lang="en-IN" b="1" i="0" dirty="0">
                <a:solidFill>
                  <a:srgbClr val="FF0000"/>
                </a:solidFill>
                <a:effectLst/>
                <a:latin typeface="Arial" panose="020B0604020202020204" pitchFamily="34" charset="0"/>
              </a:rPr>
            </a:br>
            <a:endParaRPr lang="en-IN" b="1" dirty="0">
              <a:solidFill>
                <a:srgbClr val="FF0000"/>
              </a:solidFill>
            </a:endParaRPr>
          </a:p>
        </p:txBody>
      </p:sp>
      <p:sp>
        <p:nvSpPr>
          <p:cNvPr id="3" name="Content Placeholder 2">
            <a:extLst>
              <a:ext uri="{FF2B5EF4-FFF2-40B4-BE49-F238E27FC236}">
                <a16:creationId xmlns:a16="http://schemas.microsoft.com/office/drawing/2014/main" id="{AE220C03-EB6C-4C4D-82B6-CEA7F7D652BF}"/>
              </a:ext>
            </a:extLst>
          </p:cNvPr>
          <p:cNvSpPr>
            <a:spLocks noGrp="1"/>
          </p:cNvSpPr>
          <p:nvPr>
            <p:ph idx="1"/>
          </p:nvPr>
        </p:nvSpPr>
        <p:spPr>
          <a:xfrm>
            <a:off x="1" y="1016000"/>
            <a:ext cx="7158182" cy="5985163"/>
          </a:xfrm>
        </p:spPr>
        <p:txBody>
          <a:bodyPr>
            <a:normAutofit fontScale="55000" lnSpcReduction="20000"/>
          </a:bodyPr>
          <a:lstStyle/>
          <a:p>
            <a:pPr algn="l"/>
            <a:r>
              <a:rPr lang="en-US" b="0" i="0" dirty="0">
                <a:solidFill>
                  <a:srgbClr val="202122"/>
                </a:solidFill>
                <a:effectLst/>
                <a:latin typeface="Times New Roman" panose="02020603050405020304" pitchFamily="18" charset="0"/>
                <a:cs typeface="Times New Roman" panose="02020603050405020304" pitchFamily="18" charset="0"/>
              </a:rPr>
              <a:t>The body, or gladiolus, is the longest part. </a:t>
            </a:r>
          </a:p>
          <a:p>
            <a:pPr algn="l"/>
            <a:r>
              <a:rPr lang="en-US" b="0" i="0" dirty="0">
                <a:solidFill>
                  <a:srgbClr val="202122"/>
                </a:solidFill>
                <a:effectLst/>
                <a:latin typeface="Times New Roman" panose="02020603050405020304" pitchFamily="18" charset="0"/>
                <a:cs typeface="Times New Roman" panose="02020603050405020304" pitchFamily="18" charset="0"/>
              </a:rPr>
              <a:t>It is flat and considered to have only a front and back surface. </a:t>
            </a:r>
          </a:p>
          <a:p>
            <a:pPr algn="l"/>
            <a:r>
              <a:rPr lang="en-US" b="0" i="0" dirty="0">
                <a:solidFill>
                  <a:srgbClr val="202122"/>
                </a:solidFill>
                <a:effectLst/>
                <a:latin typeface="Times New Roman" panose="02020603050405020304" pitchFamily="18" charset="0"/>
                <a:cs typeface="Times New Roman" panose="02020603050405020304" pitchFamily="18" charset="0"/>
              </a:rPr>
              <a:t>It is flat on the front, directed upward and forward, and marked by three transverse ridges. </a:t>
            </a:r>
          </a:p>
          <a:p>
            <a:pPr algn="l"/>
            <a:r>
              <a:rPr lang="en-US" b="0" i="0" dirty="0">
                <a:solidFill>
                  <a:srgbClr val="202122"/>
                </a:solidFill>
                <a:effectLst/>
                <a:latin typeface="Times New Roman" panose="02020603050405020304" pitchFamily="18" charset="0"/>
                <a:cs typeface="Times New Roman" panose="02020603050405020304" pitchFamily="18" charset="0"/>
              </a:rPr>
              <a:t>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Pectoralis major"/>
              </a:rPr>
              <a:t>pectoralis major</a:t>
            </a:r>
            <a:r>
              <a:rPr lang="en-US" b="0" i="0" dirty="0">
                <a:solidFill>
                  <a:srgbClr val="202122"/>
                </a:solidFill>
                <a:effectLst/>
                <a:latin typeface="Times New Roman" panose="02020603050405020304" pitchFamily="18" charset="0"/>
                <a:cs typeface="Times New Roman" panose="02020603050405020304" pitchFamily="18" charset="0"/>
              </a:rPr>
              <a:t> attaches to it on either side. </a:t>
            </a:r>
          </a:p>
          <a:p>
            <a:pPr algn="l"/>
            <a:r>
              <a:rPr lang="en-US" b="0" i="0" dirty="0">
                <a:solidFill>
                  <a:srgbClr val="202122"/>
                </a:solidFill>
                <a:effectLst/>
                <a:latin typeface="Times New Roman" panose="02020603050405020304" pitchFamily="18" charset="0"/>
                <a:cs typeface="Times New Roman" panose="02020603050405020304" pitchFamily="18" charset="0"/>
              </a:rPr>
              <a:t>At the junction of the third and fourth parts of the body is occasionally seen an orifice, the sternal foramen, of varying size and form. </a:t>
            </a:r>
          </a:p>
          <a:p>
            <a:pPr algn="l"/>
            <a:r>
              <a:rPr lang="en-US" b="0" i="0" dirty="0">
                <a:solidFill>
                  <a:srgbClr val="202122"/>
                </a:solidFill>
                <a:effectLst/>
                <a:latin typeface="Times New Roman" panose="02020603050405020304" pitchFamily="18" charset="0"/>
                <a:cs typeface="Times New Roman" panose="02020603050405020304" pitchFamily="18" charset="0"/>
              </a:rPr>
              <a:t>The posterior surface, slightly concave, is also marked by three transverse lines, less distinct, however, than those in front; from its lower part, on either side,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Transversus thoracis"/>
              </a:rPr>
              <a:t>transversus thoracis</a:t>
            </a:r>
            <a:r>
              <a:rPr lang="en-US" b="0" i="0" dirty="0">
                <a:solidFill>
                  <a:srgbClr val="202122"/>
                </a:solidFill>
                <a:effectLst/>
                <a:latin typeface="Times New Roman" panose="02020603050405020304" pitchFamily="18" charset="0"/>
                <a:cs typeface="Times New Roman" panose="02020603050405020304" pitchFamily="18" charset="0"/>
              </a:rPr>
              <a:t> takes origin.</a:t>
            </a:r>
          </a:p>
          <a:p>
            <a:pPr algn="l"/>
            <a:r>
              <a:rPr lang="en-US" b="0" i="0" dirty="0">
                <a:solidFill>
                  <a:srgbClr val="202122"/>
                </a:solidFill>
                <a:effectLst/>
                <a:latin typeface="Times New Roman" panose="02020603050405020304" pitchFamily="18" charset="0"/>
                <a:cs typeface="Times New Roman" panose="02020603050405020304" pitchFamily="18" charset="0"/>
              </a:rPr>
              <a:t>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Sternal angle"/>
              </a:rPr>
              <a:t>sternal angle</a:t>
            </a:r>
            <a:r>
              <a:rPr lang="en-US" b="0" i="0" dirty="0">
                <a:solidFill>
                  <a:srgbClr val="202122"/>
                </a:solidFill>
                <a:effectLst/>
                <a:latin typeface="Times New Roman" panose="02020603050405020304" pitchFamily="18" charset="0"/>
                <a:cs typeface="Times New Roman" panose="02020603050405020304" pitchFamily="18" charset="0"/>
              </a:rPr>
              <a:t> is located at the point where the body joins the manubrium. </a:t>
            </a:r>
          </a:p>
          <a:p>
            <a:pPr algn="l"/>
            <a:r>
              <a:rPr lang="en-US" b="0" i="0" dirty="0">
                <a:solidFill>
                  <a:srgbClr val="202122"/>
                </a:solidFill>
                <a:effectLst/>
                <a:latin typeface="Times New Roman" panose="02020603050405020304" pitchFamily="18" charset="0"/>
                <a:cs typeface="Times New Roman" panose="02020603050405020304" pitchFamily="18" charset="0"/>
              </a:rPr>
              <a:t>Each outer border, at its superior angle, has a small facet, which with a similar facet on the manubrium, </a:t>
            </a:r>
          </a:p>
          <a:p>
            <a:pPr algn="l"/>
            <a:r>
              <a:rPr lang="en-US" b="0" i="0" dirty="0">
                <a:solidFill>
                  <a:srgbClr val="202122"/>
                </a:solidFill>
                <a:effectLst/>
                <a:latin typeface="Times New Roman" panose="02020603050405020304" pitchFamily="18" charset="0"/>
                <a:cs typeface="Times New Roman" panose="02020603050405020304" pitchFamily="18" charset="0"/>
              </a:rPr>
              <a:t>The inferior angle has a small facet, which, with a corresponding one on the xiphoid process, forms a notch for the cartilage of the seventh rib. T</a:t>
            </a:r>
          </a:p>
          <a:p>
            <a:pPr algn="l"/>
            <a:r>
              <a:rPr lang="en-US" b="0" i="0" dirty="0" err="1">
                <a:solidFill>
                  <a:srgbClr val="202122"/>
                </a:solidFill>
                <a:effectLst/>
                <a:latin typeface="Times New Roman" panose="02020603050405020304" pitchFamily="18" charset="0"/>
                <a:cs typeface="Times New Roman" panose="02020603050405020304" pitchFamily="18" charset="0"/>
              </a:rPr>
              <a:t>hese</a:t>
            </a:r>
            <a:r>
              <a:rPr lang="en-US" b="0" i="0" dirty="0">
                <a:solidFill>
                  <a:srgbClr val="202122"/>
                </a:solidFill>
                <a:effectLst/>
                <a:latin typeface="Times New Roman" panose="02020603050405020304" pitchFamily="18" charset="0"/>
                <a:cs typeface="Times New Roman" panose="02020603050405020304" pitchFamily="18" charset="0"/>
              </a:rPr>
              <a:t> articular depressions are separated by a series of curved interarticular intervals, which diminish in length from above downward, and correspond to the intercostal spaces. </a:t>
            </a:r>
          </a:p>
          <a:p>
            <a:pPr algn="l"/>
            <a:r>
              <a:rPr lang="en-US" b="0" i="0" dirty="0">
                <a:solidFill>
                  <a:srgbClr val="202122"/>
                </a:solidFill>
                <a:effectLst/>
                <a:latin typeface="Times New Roman" panose="02020603050405020304" pitchFamily="18" charset="0"/>
                <a:cs typeface="Times New Roman" panose="02020603050405020304" pitchFamily="18" charset="0"/>
              </a:rPr>
              <a:t>Most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Costal cartilage"/>
              </a:rPr>
              <a:t>cartilages</a:t>
            </a:r>
            <a:r>
              <a:rPr lang="en-US" b="0" i="0" dirty="0">
                <a:solidFill>
                  <a:srgbClr val="202122"/>
                </a:solidFill>
                <a:effectLst/>
                <a:latin typeface="Times New Roman" panose="02020603050405020304" pitchFamily="18" charset="0"/>
                <a:cs typeface="Times New Roman" panose="02020603050405020304" pitchFamily="18" charset="0"/>
              </a:rPr>
              <a:t> belonging to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True rib"/>
              </a:rPr>
              <a:t>true ribs</a:t>
            </a:r>
            <a:r>
              <a:rPr lang="en-US" b="0" i="0" dirty="0">
                <a:solidFill>
                  <a:srgbClr val="202122"/>
                </a:solidFill>
                <a:effectLst/>
                <a:latin typeface="Times New Roman" panose="02020603050405020304" pitchFamily="18" charset="0"/>
                <a:cs typeface="Times New Roman" panose="02020603050405020304" pitchFamily="18" charset="0"/>
              </a:rPr>
              <a:t>, articulate with the sternum at the lines of junction of its primitive component segments.</a:t>
            </a:r>
          </a:p>
          <a:p>
            <a:pPr algn="l"/>
            <a:r>
              <a:rPr lang="en-US" b="0" i="0" dirty="0">
                <a:solidFill>
                  <a:srgbClr val="202122"/>
                </a:solidFill>
                <a:effectLst/>
                <a:latin typeface="Times New Roman" panose="02020603050405020304" pitchFamily="18" charset="0"/>
                <a:cs typeface="Times New Roman" panose="02020603050405020304" pitchFamily="18" charset="0"/>
              </a:rPr>
              <a:t>This is well seen in some other vertebrates, where the parts of the bone remain separated for longer.</a:t>
            </a:r>
            <a:r>
              <a:rPr lang="en-US" b="0" i="0" baseline="30000" dirty="0">
                <a:solidFill>
                  <a:srgbClr val="202122"/>
                </a:solidFill>
                <a:effectLst/>
                <a:latin typeface="Times New Roman" panose="02020603050405020304" pitchFamily="18" charset="0"/>
                <a:cs typeface="Times New Roman" panose="02020603050405020304" pitchFamily="18" charset="0"/>
              </a:rPr>
              <a:t>[</a:t>
            </a:r>
            <a:r>
              <a:rPr lang="en-US" b="0" i="1" u="none" strike="noStrike" baseline="30000" dirty="0">
                <a:solidFill>
                  <a:srgbClr val="0B0080"/>
                </a:solidFill>
                <a:effectLst/>
                <a:latin typeface="Times New Roman" panose="02020603050405020304" pitchFamily="18" charset="0"/>
                <a:cs typeface="Times New Roman" panose="02020603050405020304" pitchFamily="18" charset="0"/>
                <a:hlinkClick r:id="rId7" tooltip="Wikipedia:Citation needed"/>
              </a:rPr>
              <a:t>citation needed</a:t>
            </a:r>
            <a:r>
              <a:rPr lang="en-US" b="0" i="0" baseline="30000" dirty="0">
                <a:solidFill>
                  <a:srgbClr val="202122"/>
                </a:solidFill>
                <a:effectLst/>
                <a:latin typeface="Times New Roman" panose="02020603050405020304" pitchFamily="18" charset="0"/>
                <a:cs typeface="Times New Roman" panose="02020603050405020304" pitchFamily="18" charset="0"/>
              </a:rPr>
              <a:t>]</a:t>
            </a:r>
            <a:endParaRPr lang="en-US" b="0" i="0" dirty="0">
              <a:solidFill>
                <a:srgbClr val="202122"/>
              </a:solidFill>
              <a:effectLst/>
              <a:latin typeface="Times New Roman" panose="02020603050405020304" pitchFamily="18" charset="0"/>
              <a:cs typeface="Times New Roman" panose="02020603050405020304" pitchFamily="18" charset="0"/>
            </a:endParaRPr>
          </a:p>
          <a:p>
            <a:pPr algn="l"/>
            <a:r>
              <a:rPr lang="en-US" b="0" i="0" dirty="0">
                <a:solidFill>
                  <a:srgbClr val="202122"/>
                </a:solidFill>
                <a:effectLst/>
                <a:latin typeface="Times New Roman" panose="02020603050405020304" pitchFamily="18" charset="0"/>
                <a:cs typeface="Times New Roman" panose="02020603050405020304" pitchFamily="18" charset="0"/>
              </a:rPr>
              <a:t>The upper border is oval and articulates with the manubrium, at the sternal angle. The lower border is narrow, and articulates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Xiphoid process"/>
              </a:rPr>
              <a:t>xiphoid process</a:t>
            </a:r>
            <a:r>
              <a:rPr lang="en-US" b="0" i="0" dirty="0">
                <a:solidFill>
                  <a:srgbClr val="202122"/>
                </a:solidFill>
                <a:effectLst/>
                <a:latin typeface="Times New Roman" panose="02020603050405020304" pitchFamily="18" charset="0"/>
                <a:cs typeface="Times New Roman" panose="02020603050405020304" pitchFamily="18" charset="0"/>
              </a:rPr>
              <a:t>.</a:t>
            </a:r>
          </a:p>
          <a:p>
            <a:endParaRPr lang="en-IN" dirty="0"/>
          </a:p>
        </p:txBody>
      </p:sp>
      <p:pic>
        <p:nvPicPr>
          <p:cNvPr id="4" name="Picture 3">
            <a:extLst>
              <a:ext uri="{FF2B5EF4-FFF2-40B4-BE49-F238E27FC236}">
                <a16:creationId xmlns:a16="http://schemas.microsoft.com/office/drawing/2014/main" id="{B599ED1D-8A73-4CD2-A38E-44B7FCE2372C}"/>
              </a:ext>
            </a:extLst>
          </p:cNvPr>
          <p:cNvPicPr/>
          <p:nvPr/>
        </p:nvPicPr>
        <p:blipFill>
          <a:blip r:embed="rId9">
            <a:extLst>
              <a:ext uri="{28A0092B-C50C-407E-A947-70E740481C1C}">
                <a14:useLocalDpi xmlns:a14="http://schemas.microsoft.com/office/drawing/2010/main" val="0"/>
              </a:ext>
            </a:extLst>
          </a:blip>
          <a:srcRect/>
          <a:stretch>
            <a:fillRect/>
          </a:stretch>
        </p:blipFill>
        <p:spPr bwMode="auto">
          <a:xfrm>
            <a:off x="7278167" y="868044"/>
            <a:ext cx="4729105" cy="5989955"/>
          </a:xfrm>
          <a:prstGeom prst="rect">
            <a:avLst/>
          </a:prstGeom>
          <a:noFill/>
          <a:ln>
            <a:noFill/>
          </a:ln>
        </p:spPr>
      </p:pic>
    </p:spTree>
    <p:extLst>
      <p:ext uri="{BB962C8B-B14F-4D97-AF65-F5344CB8AC3E}">
        <p14:creationId xmlns:p14="http://schemas.microsoft.com/office/powerpoint/2010/main" val="2073029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9D686-0557-4739-9E9D-70C2C8B9C8D2}"/>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8011623F-A2D7-426A-B08C-87F019BF7BE8}"/>
              </a:ext>
            </a:extLst>
          </p:cNvPr>
          <p:cNvSpPr>
            <a:spLocks noGrp="1"/>
          </p:cNvSpPr>
          <p:nvPr>
            <p:ph idx="1"/>
          </p:nvPr>
        </p:nvSpPr>
        <p:spPr/>
        <p:txBody>
          <a:bodyPr/>
          <a:lstStyle/>
          <a:p>
            <a:endParaRPr lang="en-IN"/>
          </a:p>
        </p:txBody>
      </p:sp>
      <p:pic>
        <p:nvPicPr>
          <p:cNvPr id="6" name="Picture 5">
            <a:extLst>
              <a:ext uri="{FF2B5EF4-FFF2-40B4-BE49-F238E27FC236}">
                <a16:creationId xmlns:a16="http://schemas.microsoft.com/office/drawing/2014/main" id="{1910ED97-7BAF-4232-9F25-7021C9678FA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280727" y="960582"/>
            <a:ext cx="5562774" cy="5324476"/>
          </a:xfrm>
          <a:prstGeom prst="rect">
            <a:avLst/>
          </a:prstGeom>
          <a:noFill/>
          <a:ln>
            <a:noFill/>
          </a:ln>
        </p:spPr>
      </p:pic>
      <p:pic>
        <p:nvPicPr>
          <p:cNvPr id="9" name="Picture 8">
            <a:extLst>
              <a:ext uri="{FF2B5EF4-FFF2-40B4-BE49-F238E27FC236}">
                <a16:creationId xmlns:a16="http://schemas.microsoft.com/office/drawing/2014/main" id="{3703F442-A314-47DA-AB2E-A4A244E8676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9516" y="1136073"/>
            <a:ext cx="5731510" cy="4895272"/>
          </a:xfrm>
          <a:prstGeom prst="rect">
            <a:avLst/>
          </a:prstGeom>
          <a:noFill/>
          <a:ln>
            <a:noFill/>
          </a:ln>
        </p:spPr>
      </p:pic>
    </p:spTree>
    <p:extLst>
      <p:ext uri="{BB962C8B-B14F-4D97-AF65-F5344CB8AC3E}">
        <p14:creationId xmlns:p14="http://schemas.microsoft.com/office/powerpoint/2010/main" val="122764353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8EEF0-2727-4A18-9990-C133E85394E6}"/>
              </a:ext>
            </a:extLst>
          </p:cNvPr>
          <p:cNvSpPr>
            <a:spLocks noGrp="1"/>
          </p:cNvSpPr>
          <p:nvPr>
            <p:ph type="title"/>
          </p:nvPr>
        </p:nvSpPr>
        <p:spPr/>
        <p:txBody>
          <a:bodyPr/>
          <a:lstStyle/>
          <a:p>
            <a:pPr algn="ctr"/>
            <a:r>
              <a:rPr lang="en-US" b="1" i="0" strike="noStrike" dirty="0">
                <a:solidFill>
                  <a:srgbClr val="FF0000"/>
                </a:solidFill>
                <a:effectLst/>
                <a:latin typeface="Times New Roman" panose="02020603050405020304" pitchFamily="18" charset="0"/>
                <a:cs typeface="Times New Roman" panose="02020603050405020304" pitchFamily="18" charset="0"/>
                <a:hlinkClick r:id="rId2" tooltip="Xiphoid process">
                  <a:extLst>
                    <a:ext uri="{A12FA001-AC4F-418D-AE19-62706E023703}">
                      <ahyp:hlinkClr xmlns:ahyp="http://schemas.microsoft.com/office/drawing/2018/hyperlinkcolor" val="tx"/>
                    </a:ext>
                  </a:extLst>
                </a:hlinkClick>
              </a:rPr>
              <a:t>Xiphoid process</a:t>
            </a:r>
            <a:endParaRPr lang="en-IN" b="1" dirty="0">
              <a:solidFill>
                <a:srgbClr val="FF0000"/>
              </a:solidFill>
            </a:endParaRPr>
          </a:p>
        </p:txBody>
      </p:sp>
      <p:sp>
        <p:nvSpPr>
          <p:cNvPr id="3" name="Content Placeholder 2">
            <a:extLst>
              <a:ext uri="{FF2B5EF4-FFF2-40B4-BE49-F238E27FC236}">
                <a16:creationId xmlns:a16="http://schemas.microsoft.com/office/drawing/2014/main" id="{669BED70-D13D-47BF-83DD-46E1CCBF1BEA}"/>
              </a:ext>
            </a:extLst>
          </p:cNvPr>
          <p:cNvSpPr>
            <a:spLocks noGrp="1"/>
          </p:cNvSpPr>
          <p:nvPr>
            <p:ph idx="1"/>
          </p:nvPr>
        </p:nvSpPr>
        <p:spPr>
          <a:xfrm>
            <a:off x="110836" y="1825625"/>
            <a:ext cx="7453746" cy="4351338"/>
          </a:xfrm>
        </p:spPr>
        <p:txBody>
          <a:bodyPr>
            <a:normAutofit fontScale="85000" lnSpcReduction="20000"/>
          </a:bodyPr>
          <a:lstStyle/>
          <a:p>
            <a:pPr algn="l"/>
            <a:r>
              <a:rPr lang="en-US" b="0" i="0" dirty="0">
                <a:solidFill>
                  <a:srgbClr val="202122"/>
                </a:solidFill>
                <a:effectLst/>
                <a:latin typeface="Times New Roman" panose="02020603050405020304" pitchFamily="18" charset="0"/>
                <a:cs typeface="Times New Roman" panose="02020603050405020304" pitchFamily="18" charset="0"/>
              </a:rPr>
              <a:t>Located at the inferior end of the sternum is the pointed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Xiphoid process"/>
              </a:rPr>
              <a:t>xiphoid process</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Improperly performed chest compressions during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Cardiopulmonary resuscitation"/>
              </a:rPr>
              <a:t>cardiopulmonary resuscitation</a:t>
            </a:r>
            <a:r>
              <a:rPr lang="en-US" b="0" i="0" dirty="0">
                <a:solidFill>
                  <a:srgbClr val="202122"/>
                </a:solidFill>
                <a:effectLst/>
                <a:latin typeface="Times New Roman" panose="02020603050405020304" pitchFamily="18" charset="0"/>
                <a:cs typeface="Times New Roman" panose="02020603050405020304" pitchFamily="18" charset="0"/>
              </a:rPr>
              <a:t> can cause the xiphoid process to snap off, driving it into the liver which can cause a fatal hemorrhage.</a:t>
            </a:r>
          </a:p>
          <a:p>
            <a:pPr algn="l"/>
            <a:r>
              <a:rPr lang="en-US" b="0" i="0" dirty="0">
                <a:solidFill>
                  <a:srgbClr val="202122"/>
                </a:solidFill>
                <a:effectLst/>
                <a:latin typeface="Times New Roman" panose="02020603050405020304" pitchFamily="18" charset="0"/>
                <a:cs typeface="Times New Roman" panose="02020603050405020304" pitchFamily="18" charset="0"/>
              </a:rPr>
              <a:t>The sternum is composed of highly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Vascular"/>
              </a:rPr>
              <a:t>vascular</a:t>
            </a:r>
            <a:r>
              <a:rPr lang="en-US" b="0" i="0" dirty="0">
                <a:solidFill>
                  <a:srgbClr val="202122"/>
                </a:solidFill>
                <a:effectLst/>
                <a:latin typeface="Times New Roman" panose="02020603050405020304" pitchFamily="18" charset="0"/>
                <a:cs typeface="Times New Roman" panose="02020603050405020304" pitchFamily="18" charset="0"/>
              </a:rPr>
              <a:t> tissue, covered by a thin layer of compact bone which is thickest in the manubrium between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Articular facets"/>
              </a:rPr>
              <a:t>articular facets</a:t>
            </a:r>
            <a:r>
              <a:rPr lang="en-US" b="0" i="0" dirty="0">
                <a:solidFill>
                  <a:srgbClr val="202122"/>
                </a:solidFill>
                <a:effectLst/>
                <a:latin typeface="Times New Roman" panose="02020603050405020304" pitchFamily="18" charset="0"/>
                <a:cs typeface="Times New Roman" panose="02020603050405020304" pitchFamily="18" charset="0"/>
              </a:rPr>
              <a:t> for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Clavicles"/>
              </a:rPr>
              <a:t>clavicles</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The inferior </a:t>
            </a:r>
            <a:r>
              <a:rPr lang="en-US" b="0" i="0" dirty="0" err="1">
                <a:solidFill>
                  <a:srgbClr val="202122"/>
                </a:solidFill>
                <a:effectLst/>
                <a:latin typeface="Times New Roman" panose="02020603050405020304" pitchFamily="18" charset="0"/>
                <a:cs typeface="Times New Roman" panose="02020603050405020304" pitchFamily="18" charset="0"/>
              </a:rPr>
              <a:t>sternopericardial</a:t>
            </a:r>
            <a:r>
              <a:rPr lang="en-US" b="0" i="0" dirty="0">
                <a:solidFill>
                  <a:srgbClr val="202122"/>
                </a:solidFill>
                <a:effectLst/>
                <a:latin typeface="Times New Roman" panose="02020603050405020304" pitchFamily="18" charset="0"/>
                <a:cs typeface="Times New Roman" panose="02020603050405020304" pitchFamily="18" charset="0"/>
              </a:rPr>
              <a:t> ligament attaches the pericardium to the posterior xiphoid process.</a:t>
            </a:r>
          </a:p>
          <a:p>
            <a:br>
              <a:rPr lang="en-US" dirty="0"/>
            </a:br>
            <a:endParaRPr lang="en-IN" dirty="0"/>
          </a:p>
        </p:txBody>
      </p:sp>
      <p:pic>
        <p:nvPicPr>
          <p:cNvPr id="4" name="Picture 3">
            <a:extLst>
              <a:ext uri="{FF2B5EF4-FFF2-40B4-BE49-F238E27FC236}">
                <a16:creationId xmlns:a16="http://schemas.microsoft.com/office/drawing/2014/main" id="{5CCABB2A-0F3D-4621-A774-0C12FBF38625}"/>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174182" y="1225767"/>
            <a:ext cx="3906982" cy="5551054"/>
          </a:xfrm>
          <a:prstGeom prst="rect">
            <a:avLst/>
          </a:prstGeom>
          <a:noFill/>
          <a:ln>
            <a:noFill/>
          </a:ln>
        </p:spPr>
      </p:pic>
    </p:spTree>
    <p:extLst>
      <p:ext uri="{BB962C8B-B14F-4D97-AF65-F5344CB8AC3E}">
        <p14:creationId xmlns:p14="http://schemas.microsoft.com/office/powerpoint/2010/main" val="167078968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490B4-15F9-4345-A8FD-3702F1204B1A}"/>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Hyoid Bone</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69C25CA-64C8-449F-AAB0-9645185924BE}"/>
              </a:ext>
            </a:extLst>
          </p:cNvPr>
          <p:cNvSpPr>
            <a:spLocks noGrp="1"/>
          </p:cNvSpPr>
          <p:nvPr>
            <p:ph idx="1"/>
          </p:nvPr>
        </p:nvSpPr>
        <p:spPr>
          <a:xfrm>
            <a:off x="0" y="1459346"/>
            <a:ext cx="7185891" cy="5398654"/>
          </a:xfrm>
        </p:spPr>
        <p:txBody>
          <a:bodyPr>
            <a:normAutofit fontScale="92500" lnSpcReduction="20000"/>
          </a:bodyPr>
          <a:lstStyle/>
          <a:p>
            <a:pPr algn="l"/>
            <a:r>
              <a:rPr lang="en-US" b="0" i="0" dirty="0">
                <a:solidFill>
                  <a:srgbClr val="202122"/>
                </a:solidFill>
                <a:effectLst/>
                <a:latin typeface="Times New Roman" panose="02020603050405020304" pitchFamily="18" charset="0"/>
                <a:cs typeface="Times New Roman" panose="02020603050405020304" pitchFamily="18" charset="0"/>
              </a:rPr>
              <a:t>The </a:t>
            </a:r>
            <a:r>
              <a:rPr lang="en-US" b="1" i="0" dirty="0">
                <a:solidFill>
                  <a:srgbClr val="202122"/>
                </a:solidFill>
                <a:effectLst/>
                <a:latin typeface="Times New Roman" panose="02020603050405020304" pitchFamily="18" charset="0"/>
                <a:cs typeface="Times New Roman" panose="02020603050405020304" pitchFamily="18" charset="0"/>
              </a:rPr>
              <a:t>hyoid bone</a:t>
            </a:r>
            <a:r>
              <a:rPr lang="en-US" b="0" i="0" dirty="0">
                <a:solidFill>
                  <a:srgbClr val="202122"/>
                </a:solidFill>
                <a:effectLst/>
                <a:latin typeface="Times New Roman" panose="02020603050405020304" pitchFamily="18" charset="0"/>
                <a:cs typeface="Times New Roman" panose="02020603050405020304" pitchFamily="18" charset="0"/>
              </a:rPr>
              <a:t> (</a:t>
            </a:r>
            <a:r>
              <a:rPr lang="en-US" b="1" i="0" dirty="0">
                <a:solidFill>
                  <a:srgbClr val="202122"/>
                </a:solidFill>
                <a:effectLst/>
                <a:latin typeface="Times New Roman" panose="02020603050405020304" pitchFamily="18" charset="0"/>
                <a:cs typeface="Times New Roman" panose="02020603050405020304" pitchFamily="18" charset="0"/>
              </a:rPr>
              <a:t>lingual bone</a:t>
            </a:r>
            <a:r>
              <a:rPr lang="en-US" b="0" i="0" dirty="0">
                <a:solidFill>
                  <a:srgbClr val="202122"/>
                </a:solidFill>
                <a:effectLst/>
                <a:latin typeface="Times New Roman" panose="02020603050405020304" pitchFamily="18" charset="0"/>
                <a:cs typeface="Times New Roman" panose="02020603050405020304" pitchFamily="18" charset="0"/>
              </a:rPr>
              <a:t> or </a:t>
            </a:r>
            <a:r>
              <a:rPr lang="en-US" b="1" i="0" dirty="0">
                <a:solidFill>
                  <a:srgbClr val="202122"/>
                </a:solidFill>
                <a:effectLst/>
                <a:latin typeface="Times New Roman" panose="02020603050405020304" pitchFamily="18" charset="0"/>
                <a:cs typeface="Times New Roman" panose="02020603050405020304" pitchFamily="18" charset="0"/>
              </a:rPr>
              <a:t>tongue-bone</a:t>
            </a:r>
            <a:r>
              <a:rPr lang="en-US" b="0" i="0" dirty="0">
                <a:solidFill>
                  <a:srgbClr val="202122"/>
                </a:solidFill>
                <a:effectLst/>
                <a:latin typeface="Times New Roman" panose="02020603050405020304" pitchFamily="18" charset="0"/>
                <a:cs typeface="Times New Roman" panose="02020603050405020304" pitchFamily="18" charset="0"/>
              </a:rPr>
              <a:t>) is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Horseshoe"/>
              </a:rPr>
              <a:t>horseshoe</a:t>
            </a:r>
            <a:r>
              <a:rPr lang="en-US" b="0" i="0" dirty="0">
                <a:solidFill>
                  <a:srgbClr val="202122"/>
                </a:solidFill>
                <a:effectLst/>
                <a:latin typeface="Times New Roman" panose="02020603050405020304" pitchFamily="18" charset="0"/>
                <a:cs typeface="Times New Roman" panose="02020603050405020304" pitchFamily="18" charset="0"/>
              </a:rPr>
              <a:t>-shaped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Bone"/>
              </a:rPr>
              <a:t>bone</a:t>
            </a:r>
            <a:r>
              <a:rPr lang="en-US" b="0" i="0" dirty="0">
                <a:solidFill>
                  <a:srgbClr val="202122"/>
                </a:solidFill>
                <a:effectLst/>
                <a:latin typeface="Times New Roman" panose="02020603050405020304" pitchFamily="18" charset="0"/>
                <a:cs typeface="Times New Roman" panose="02020603050405020304" pitchFamily="18" charset="0"/>
              </a:rPr>
              <a:t> situated in the anterior midline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Neck"/>
              </a:rPr>
              <a:t>neck</a:t>
            </a:r>
            <a:r>
              <a:rPr lang="en-US" b="0" i="0" dirty="0">
                <a:solidFill>
                  <a:srgbClr val="202122"/>
                </a:solidFill>
                <a:effectLst/>
                <a:latin typeface="Times New Roman" panose="02020603050405020304" pitchFamily="18" charset="0"/>
                <a:cs typeface="Times New Roman" panose="02020603050405020304" pitchFamily="18" charset="0"/>
              </a:rPr>
              <a:t> between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Chin"/>
              </a:rPr>
              <a:t>chin</a:t>
            </a:r>
            <a:r>
              <a:rPr lang="en-US" b="0" i="0" dirty="0">
                <a:solidFill>
                  <a:srgbClr val="202122"/>
                </a:solidFill>
                <a:effectLst/>
                <a:latin typeface="Times New Roman" panose="02020603050405020304" pitchFamily="18" charset="0"/>
                <a:cs typeface="Times New Roman" panose="02020603050405020304" pitchFamily="18" charset="0"/>
              </a:rPr>
              <a:t> and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Thyroid cartilage"/>
              </a:rPr>
              <a:t>thyroid cartilage</a:t>
            </a:r>
            <a:r>
              <a:rPr lang="en-US" b="0" i="0" dirty="0">
                <a:solidFill>
                  <a:srgbClr val="202122"/>
                </a:solidFill>
                <a:effectLst/>
                <a:latin typeface="Times New Roman" panose="02020603050405020304" pitchFamily="18" charset="0"/>
                <a:cs typeface="Times New Roman" panose="02020603050405020304" pitchFamily="18" charset="0"/>
              </a:rPr>
              <a:t>. </a:t>
            </a:r>
          </a:p>
          <a:p>
            <a:pPr algn="l"/>
            <a:r>
              <a:rPr lang="en-US" b="0" i="0" dirty="0">
                <a:solidFill>
                  <a:srgbClr val="202122"/>
                </a:solidFill>
                <a:effectLst/>
                <a:latin typeface="Times New Roman" panose="02020603050405020304" pitchFamily="18" charset="0"/>
                <a:cs typeface="Times New Roman" panose="02020603050405020304" pitchFamily="18" charset="0"/>
              </a:rPr>
              <a:t>At rest, it lies at the level of the base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Human mandible"/>
              </a:rPr>
              <a:t>mandible</a:t>
            </a:r>
            <a:r>
              <a:rPr lang="en-US" b="0" i="0" dirty="0">
                <a:solidFill>
                  <a:srgbClr val="202122"/>
                </a:solidFill>
                <a:effectLst/>
                <a:latin typeface="Times New Roman" panose="02020603050405020304" pitchFamily="18" charset="0"/>
                <a:cs typeface="Times New Roman" panose="02020603050405020304" pitchFamily="18" charset="0"/>
              </a:rPr>
              <a:t> in the front and the third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Cervical vertebrae"/>
              </a:rPr>
              <a:t>cervical vertebra</a:t>
            </a:r>
            <a:r>
              <a:rPr lang="en-US" b="0" i="0" dirty="0">
                <a:solidFill>
                  <a:srgbClr val="202122"/>
                </a:solidFill>
                <a:effectLst/>
                <a:latin typeface="Times New Roman" panose="02020603050405020304" pitchFamily="18" charset="0"/>
                <a:cs typeface="Times New Roman" panose="02020603050405020304" pitchFamily="18" charset="0"/>
              </a:rPr>
              <a:t> (C3) behind.</a:t>
            </a:r>
          </a:p>
          <a:p>
            <a:pPr algn="l"/>
            <a:r>
              <a:rPr lang="en-US" b="0" i="0" dirty="0">
                <a:solidFill>
                  <a:srgbClr val="202122"/>
                </a:solidFill>
                <a:effectLst/>
                <a:latin typeface="Times New Roman" panose="02020603050405020304" pitchFamily="18" charset="0"/>
                <a:cs typeface="Times New Roman" panose="02020603050405020304" pitchFamily="18" charset="0"/>
              </a:rPr>
              <a:t>Unlike other bones, the hyoid is only distantly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Joint"/>
              </a:rPr>
              <a:t>articulated</a:t>
            </a:r>
            <a:r>
              <a:rPr lang="en-US" b="0" i="0" dirty="0">
                <a:solidFill>
                  <a:srgbClr val="202122"/>
                </a:solidFill>
                <a:effectLst/>
                <a:latin typeface="Times New Roman" panose="02020603050405020304" pitchFamily="18" charset="0"/>
                <a:cs typeface="Times New Roman" panose="02020603050405020304" pitchFamily="18" charset="0"/>
              </a:rPr>
              <a:t> to other bones by muscles or ligaments. </a:t>
            </a:r>
          </a:p>
          <a:p>
            <a:pPr algn="l"/>
            <a:r>
              <a:rPr lang="en-US" b="0" i="0" dirty="0">
                <a:solidFill>
                  <a:srgbClr val="202122"/>
                </a:solidFill>
                <a:effectLst/>
                <a:latin typeface="Times New Roman" panose="02020603050405020304" pitchFamily="18" charset="0"/>
                <a:cs typeface="Times New Roman" panose="02020603050405020304" pitchFamily="18" charset="0"/>
              </a:rPr>
              <a:t>The hyoid is anchored by muscles from the anterior, posterior and inferior directions, and aids in tongue movement and swallowing. </a:t>
            </a:r>
          </a:p>
          <a:p>
            <a:pPr algn="l"/>
            <a:r>
              <a:rPr lang="en-US" b="0" i="0" dirty="0">
                <a:solidFill>
                  <a:srgbClr val="202122"/>
                </a:solidFill>
                <a:effectLst/>
                <a:latin typeface="Times New Roman" panose="02020603050405020304" pitchFamily="18" charset="0"/>
                <a:cs typeface="Times New Roman" panose="02020603050405020304" pitchFamily="18" charset="0"/>
              </a:rPr>
              <a:t>The hyoid bone provides attachment to the muscles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0" tooltip="Human mouth"/>
              </a:rPr>
              <a:t>floor of the mouth</a:t>
            </a:r>
            <a:r>
              <a:rPr lang="en-US" b="0" i="0" dirty="0">
                <a:solidFill>
                  <a:srgbClr val="202122"/>
                </a:solidFill>
                <a:effectLst/>
                <a:latin typeface="Times New Roman" panose="02020603050405020304" pitchFamily="18" charset="0"/>
                <a:cs typeface="Times New Roman" panose="02020603050405020304" pitchFamily="18" charset="0"/>
              </a:rPr>
              <a:t> and the tongue above,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1" tooltip="Larynx"/>
              </a:rPr>
              <a:t>larynx</a:t>
            </a:r>
            <a:r>
              <a:rPr lang="en-US" b="0" i="0" dirty="0">
                <a:solidFill>
                  <a:srgbClr val="202122"/>
                </a:solidFill>
                <a:effectLst/>
                <a:latin typeface="Times New Roman" panose="02020603050405020304" pitchFamily="18" charset="0"/>
                <a:cs typeface="Times New Roman" panose="02020603050405020304" pitchFamily="18" charset="0"/>
              </a:rPr>
              <a:t> below, and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2" tooltip="Epiglottis"/>
              </a:rPr>
              <a:t>epiglottis</a:t>
            </a:r>
            <a:r>
              <a:rPr lang="en-US" b="0" i="0" dirty="0">
                <a:solidFill>
                  <a:srgbClr val="202122"/>
                </a:solidFill>
                <a:effectLst/>
                <a:latin typeface="Times New Roman" panose="02020603050405020304" pitchFamily="18" charset="0"/>
                <a:cs typeface="Times New Roman" panose="02020603050405020304" pitchFamily="18" charset="0"/>
              </a:rPr>
              <a:t> and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3" tooltip="Pharynx"/>
              </a:rPr>
              <a:t>pharynx</a:t>
            </a:r>
            <a:r>
              <a:rPr lang="en-US" b="0" i="0" dirty="0">
                <a:solidFill>
                  <a:srgbClr val="202122"/>
                </a:solidFill>
                <a:effectLst/>
                <a:latin typeface="Times New Roman" panose="02020603050405020304" pitchFamily="18" charset="0"/>
                <a:cs typeface="Times New Roman" panose="02020603050405020304" pitchFamily="18" charset="0"/>
              </a:rPr>
              <a:t> behind.</a:t>
            </a:r>
          </a:p>
          <a:p>
            <a:endParaRPr lang="en-IN" dirty="0"/>
          </a:p>
        </p:txBody>
      </p:sp>
      <p:pic>
        <p:nvPicPr>
          <p:cNvPr id="4" name="Picture 3">
            <a:extLst>
              <a:ext uri="{FF2B5EF4-FFF2-40B4-BE49-F238E27FC236}">
                <a16:creationId xmlns:a16="http://schemas.microsoft.com/office/drawing/2014/main" id="{B8CB196C-2B3A-400E-B622-1469DA9C29A7}"/>
              </a:ext>
            </a:extLst>
          </p:cNvPr>
          <p:cNvPicPr/>
          <p:nvPr/>
        </p:nvPicPr>
        <p:blipFill>
          <a:blip r:embed="rId14">
            <a:extLst>
              <a:ext uri="{28A0092B-C50C-407E-A947-70E740481C1C}">
                <a14:useLocalDpi xmlns:a14="http://schemas.microsoft.com/office/drawing/2010/main" val="0"/>
              </a:ext>
            </a:extLst>
          </a:blip>
          <a:srcRect/>
          <a:stretch>
            <a:fillRect/>
          </a:stretch>
        </p:blipFill>
        <p:spPr bwMode="auto">
          <a:xfrm>
            <a:off x="7010400" y="1791854"/>
            <a:ext cx="5181600" cy="5066145"/>
          </a:xfrm>
          <a:prstGeom prst="rect">
            <a:avLst/>
          </a:prstGeom>
          <a:noFill/>
          <a:ln>
            <a:noFill/>
          </a:ln>
        </p:spPr>
      </p:pic>
    </p:spTree>
    <p:extLst>
      <p:ext uri="{BB962C8B-B14F-4D97-AF65-F5344CB8AC3E}">
        <p14:creationId xmlns:p14="http://schemas.microsoft.com/office/powerpoint/2010/main" val="213650753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E25FF-ED9D-42E7-970A-6DC66E5762D5}"/>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Hyoid Bone : Function</a:t>
            </a:r>
            <a:endParaRPr lang="en-IN" dirty="0"/>
          </a:p>
        </p:txBody>
      </p:sp>
      <p:sp>
        <p:nvSpPr>
          <p:cNvPr id="3" name="Content Placeholder 2">
            <a:extLst>
              <a:ext uri="{FF2B5EF4-FFF2-40B4-BE49-F238E27FC236}">
                <a16:creationId xmlns:a16="http://schemas.microsoft.com/office/drawing/2014/main" id="{BDE197DB-AD0B-4C46-8515-BE65FEFF3029}"/>
              </a:ext>
            </a:extLst>
          </p:cNvPr>
          <p:cNvSpPr>
            <a:spLocks noGrp="1"/>
          </p:cNvSpPr>
          <p:nvPr>
            <p:ph idx="1"/>
          </p:nvPr>
        </p:nvSpPr>
        <p:spPr/>
        <p:txBody>
          <a:bodyPr>
            <a:normAutofit fontScale="70000" lnSpcReduction="20000"/>
          </a:bodyPr>
          <a:lstStyle/>
          <a:p>
            <a:r>
              <a:rPr lang="en-US" b="0" i="0" dirty="0">
                <a:solidFill>
                  <a:srgbClr val="202122"/>
                </a:solidFill>
                <a:effectLst/>
                <a:latin typeface="Arial" panose="020B0604020202020204" pitchFamily="34" charset="0"/>
              </a:rPr>
              <a:t>The hyoid bone is present in many </a:t>
            </a:r>
            <a:r>
              <a:rPr lang="en-US" b="0" i="0" u="none" strike="noStrike" dirty="0">
                <a:solidFill>
                  <a:srgbClr val="0B0080"/>
                </a:solidFill>
                <a:effectLst/>
                <a:latin typeface="Arial" panose="020B0604020202020204" pitchFamily="34" charset="0"/>
                <a:hlinkClick r:id="rId2" tooltip="Mammal"/>
              </a:rPr>
              <a:t>mammals</a:t>
            </a:r>
            <a:r>
              <a:rPr lang="en-US" b="0" i="0" dirty="0">
                <a:solidFill>
                  <a:srgbClr val="202122"/>
                </a:solidFill>
                <a:effectLst/>
                <a:latin typeface="Arial" panose="020B0604020202020204" pitchFamily="34" charset="0"/>
              </a:rPr>
              <a:t>. </a:t>
            </a:r>
          </a:p>
          <a:p>
            <a:r>
              <a:rPr lang="en-US" b="0" i="0" dirty="0">
                <a:solidFill>
                  <a:srgbClr val="202122"/>
                </a:solidFill>
                <a:effectLst/>
                <a:latin typeface="Arial" panose="020B0604020202020204" pitchFamily="34" charset="0"/>
              </a:rPr>
              <a:t>It allows a wider range of tongue, pharyngeal and laryngeal movements by bracing these structures alongside each other in order to produce variation. </a:t>
            </a:r>
          </a:p>
          <a:p>
            <a:r>
              <a:rPr lang="en-US" b="0" i="0" dirty="0">
                <a:solidFill>
                  <a:srgbClr val="202122"/>
                </a:solidFill>
                <a:effectLst/>
                <a:latin typeface="Arial" panose="020B0604020202020204" pitchFamily="34" charset="0"/>
              </a:rPr>
              <a:t>Its descent in living creatures is not unique to </a:t>
            </a:r>
            <a:r>
              <a:rPr lang="en-US" b="0" i="1" u="none" strike="noStrike" dirty="0">
                <a:solidFill>
                  <a:srgbClr val="0B0080"/>
                </a:solidFill>
                <a:effectLst/>
                <a:latin typeface="Arial" panose="020B0604020202020204" pitchFamily="34" charset="0"/>
                <a:hlinkClick r:id="rId3" tooltip="Homo sapiens"/>
              </a:rPr>
              <a:t>Homo sapiens</a:t>
            </a:r>
            <a:r>
              <a:rPr lang="en-US" b="0" i="0" dirty="0">
                <a:solidFill>
                  <a:srgbClr val="202122"/>
                </a:solidFill>
                <a:effectLst/>
                <a:latin typeface="Arial" panose="020B0604020202020204" pitchFamily="34" charset="0"/>
              </a:rPr>
              <a:t>, and does not allow the production of a wide range of sounds: with a lower larynx, men do not produce a wider range of sounds than women and 2-year-old babies. </a:t>
            </a:r>
          </a:p>
          <a:p>
            <a:r>
              <a:rPr lang="en-US" b="0" i="0" dirty="0">
                <a:solidFill>
                  <a:srgbClr val="202122"/>
                </a:solidFill>
                <a:effectLst/>
                <a:latin typeface="Arial" panose="020B0604020202020204" pitchFamily="34" charset="0"/>
              </a:rPr>
              <a:t>Moreover, the larynx position of Neanderthals was not a handicap to producing speech sounds. </a:t>
            </a:r>
          </a:p>
          <a:p>
            <a:r>
              <a:rPr lang="en-US" b="0" i="0" dirty="0">
                <a:solidFill>
                  <a:srgbClr val="202122"/>
                </a:solidFill>
                <a:effectLst/>
                <a:latin typeface="Arial" panose="020B0604020202020204" pitchFamily="34" charset="0"/>
              </a:rPr>
              <a:t>The discovery of a modern-looking hyoid bone of a </a:t>
            </a:r>
            <a:r>
              <a:rPr lang="en-US" b="0" i="0" u="none" strike="noStrike" dirty="0">
                <a:solidFill>
                  <a:srgbClr val="0B0080"/>
                </a:solidFill>
                <a:effectLst/>
                <a:latin typeface="Arial" panose="020B0604020202020204" pitchFamily="34" charset="0"/>
                <a:hlinkClick r:id="rId4" tooltip="Neanderthal"/>
              </a:rPr>
              <a:t>Neanderthal</a:t>
            </a:r>
            <a:r>
              <a:rPr lang="en-US" b="0" i="0" dirty="0">
                <a:solidFill>
                  <a:srgbClr val="202122"/>
                </a:solidFill>
                <a:effectLst/>
                <a:latin typeface="Arial" panose="020B0604020202020204" pitchFamily="34" charset="0"/>
              </a:rPr>
              <a:t> man in the </a:t>
            </a:r>
            <a:r>
              <a:rPr lang="en-US" b="0" i="0" u="none" strike="noStrike" dirty="0" err="1">
                <a:solidFill>
                  <a:srgbClr val="0B0080"/>
                </a:solidFill>
                <a:effectLst/>
                <a:latin typeface="Arial" panose="020B0604020202020204" pitchFamily="34" charset="0"/>
                <a:hlinkClick r:id="rId5" tooltip="Kebara Cave"/>
              </a:rPr>
              <a:t>Kebara</a:t>
            </a:r>
            <a:r>
              <a:rPr lang="en-US" b="0" i="0" u="none" strike="noStrike" dirty="0">
                <a:solidFill>
                  <a:srgbClr val="0B0080"/>
                </a:solidFill>
                <a:effectLst/>
                <a:latin typeface="Arial" panose="020B0604020202020204" pitchFamily="34" charset="0"/>
                <a:hlinkClick r:id="rId5" tooltip="Kebara Cave"/>
              </a:rPr>
              <a:t> Cave</a:t>
            </a:r>
            <a:r>
              <a:rPr lang="en-US" b="0" i="0" dirty="0">
                <a:solidFill>
                  <a:srgbClr val="202122"/>
                </a:solidFill>
                <a:effectLst/>
                <a:latin typeface="Arial" panose="020B0604020202020204" pitchFamily="34" charset="0"/>
              </a:rPr>
              <a:t> in </a:t>
            </a:r>
            <a:r>
              <a:rPr lang="en-US" b="0" i="0" u="none" strike="noStrike" dirty="0">
                <a:solidFill>
                  <a:srgbClr val="0B0080"/>
                </a:solidFill>
                <a:effectLst/>
                <a:latin typeface="Arial" panose="020B0604020202020204" pitchFamily="34" charset="0"/>
                <a:hlinkClick r:id="rId6" tooltip="Israel"/>
              </a:rPr>
              <a:t>Israel</a:t>
            </a:r>
            <a:r>
              <a:rPr lang="en-US" b="0" i="0" dirty="0">
                <a:solidFill>
                  <a:srgbClr val="202122"/>
                </a:solidFill>
                <a:effectLst/>
                <a:latin typeface="Arial" panose="020B0604020202020204" pitchFamily="34" charset="0"/>
              </a:rPr>
              <a:t> led its discoverers to argue that the Neanderthals had a descended </a:t>
            </a:r>
            <a:r>
              <a:rPr lang="en-US" b="0" i="0" u="none" strike="noStrike" dirty="0">
                <a:solidFill>
                  <a:srgbClr val="0B0080"/>
                </a:solidFill>
                <a:effectLst/>
                <a:latin typeface="Arial" panose="020B0604020202020204" pitchFamily="34" charset="0"/>
                <a:hlinkClick r:id="rId7" tooltip="Larynx"/>
              </a:rPr>
              <a:t>larynx</a:t>
            </a:r>
            <a:r>
              <a:rPr lang="en-US" b="0" i="0" dirty="0">
                <a:solidFill>
                  <a:srgbClr val="202122"/>
                </a:solidFill>
                <a:effectLst/>
                <a:latin typeface="Arial" panose="020B0604020202020204" pitchFamily="34" charset="0"/>
              </a:rPr>
              <a:t>, and thus human-like </a:t>
            </a:r>
            <a:r>
              <a:rPr lang="en-US" b="0" i="0" u="none" strike="noStrike" dirty="0">
                <a:solidFill>
                  <a:srgbClr val="0B0080"/>
                </a:solidFill>
                <a:effectLst/>
                <a:latin typeface="Arial" panose="020B0604020202020204" pitchFamily="34" charset="0"/>
                <a:hlinkClick r:id="rId8" tooltip="Speech"/>
              </a:rPr>
              <a:t>speech</a:t>
            </a:r>
            <a:r>
              <a:rPr lang="en-US" b="0" i="0" dirty="0">
                <a:solidFill>
                  <a:srgbClr val="202122"/>
                </a:solidFill>
                <a:effectLst/>
                <a:latin typeface="Arial" panose="020B0604020202020204" pitchFamily="34" charset="0"/>
              </a:rPr>
              <a:t> capabilities. </a:t>
            </a:r>
          </a:p>
          <a:p>
            <a:r>
              <a:rPr lang="en-US" b="0" i="0" dirty="0">
                <a:solidFill>
                  <a:srgbClr val="202122"/>
                </a:solidFill>
                <a:effectLst/>
                <a:latin typeface="Arial" panose="020B0604020202020204" pitchFamily="34" charset="0"/>
              </a:rPr>
              <a:t>However, other researchers have claimed that the morphology of the hyoid is not indicative of the larynx's position. </a:t>
            </a:r>
          </a:p>
          <a:p>
            <a:r>
              <a:rPr lang="en-US" b="0" i="0" dirty="0">
                <a:solidFill>
                  <a:srgbClr val="202122"/>
                </a:solidFill>
                <a:effectLst/>
                <a:latin typeface="Arial" panose="020B0604020202020204" pitchFamily="34" charset="0"/>
              </a:rPr>
              <a:t>It is necessary to take into consideration the skull base, the mandible and the cervical vertebrae and a cranial reference plane.</a:t>
            </a:r>
            <a:endParaRPr lang="en-IN" dirty="0"/>
          </a:p>
        </p:txBody>
      </p:sp>
    </p:spTree>
    <p:extLst>
      <p:ext uri="{BB962C8B-B14F-4D97-AF65-F5344CB8AC3E}">
        <p14:creationId xmlns:p14="http://schemas.microsoft.com/office/powerpoint/2010/main" val="196950136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8D7CB-5186-486D-B894-9DF6325D1927}"/>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Appendicular Skeleton</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618D47D-14B0-400F-AEDC-218E8678457D}"/>
              </a:ext>
            </a:extLst>
          </p:cNvPr>
          <p:cNvSpPr>
            <a:spLocks noGrp="1"/>
          </p:cNvSpPr>
          <p:nvPr>
            <p:ph idx="1"/>
          </p:nvPr>
        </p:nvSpPr>
        <p:spPr/>
        <p:txBody>
          <a:bodyPr/>
          <a:lstStyle/>
          <a:p>
            <a:r>
              <a:rPr lang="en-US" dirty="0"/>
              <a:t>126 bones are present in appendicular skeleton.</a:t>
            </a:r>
          </a:p>
          <a:p>
            <a:r>
              <a:rPr lang="en-US" dirty="0"/>
              <a:t>Important function :Locomotion &amp; manipulation of objects.</a:t>
            </a:r>
          </a:p>
          <a:p>
            <a:r>
              <a:rPr lang="en-US" dirty="0"/>
              <a:t>Two Girdles : Pectoral  &amp; Pelvic </a:t>
            </a:r>
          </a:p>
          <a:p>
            <a:r>
              <a:rPr lang="en-US" dirty="0"/>
              <a:t>Pectoral for attachment of upper limbs to the rest of body.</a:t>
            </a:r>
          </a:p>
          <a:p>
            <a:r>
              <a:rPr lang="en-US" dirty="0"/>
              <a:t>Pelvic girdles lower limbs are </a:t>
            </a:r>
            <a:r>
              <a:rPr lang="en-US" dirty="0" err="1"/>
              <a:t>arrached</a:t>
            </a:r>
            <a:r>
              <a:rPr lang="en-US" dirty="0"/>
              <a:t>.</a:t>
            </a:r>
          </a:p>
          <a:p>
            <a:r>
              <a:rPr lang="en-US" dirty="0"/>
              <a:t>Lower limb include thigh, leg and feet.</a:t>
            </a:r>
          </a:p>
          <a:p>
            <a:r>
              <a:rPr lang="en-US" dirty="0"/>
              <a:t>Lower limb responsible for supporting the weight of the body.</a:t>
            </a:r>
          </a:p>
          <a:p>
            <a:endParaRPr lang="en-US" dirty="0"/>
          </a:p>
          <a:p>
            <a:endParaRPr lang="en-IN" dirty="0"/>
          </a:p>
        </p:txBody>
      </p:sp>
    </p:spTree>
    <p:extLst>
      <p:ext uri="{BB962C8B-B14F-4D97-AF65-F5344CB8AC3E}">
        <p14:creationId xmlns:p14="http://schemas.microsoft.com/office/powerpoint/2010/main" val="186602580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B42AF-5416-4894-82CA-B2CE93BAD1E5}"/>
              </a:ext>
            </a:extLst>
          </p:cNvPr>
          <p:cNvSpPr>
            <a:spLocks noGrp="1"/>
          </p:cNvSpPr>
          <p:nvPr>
            <p:ph type="title"/>
          </p:nvPr>
        </p:nvSpPr>
        <p:spPr/>
        <p:txBody>
          <a:bodyPr/>
          <a:lstStyle/>
          <a:p>
            <a:endParaRPr lang="en-IN"/>
          </a:p>
        </p:txBody>
      </p:sp>
      <p:pic>
        <p:nvPicPr>
          <p:cNvPr id="1026" name="Picture 2">
            <a:extLst>
              <a:ext uri="{FF2B5EF4-FFF2-40B4-BE49-F238E27FC236}">
                <a16:creationId xmlns:a16="http://schemas.microsoft.com/office/drawing/2014/main" id="{D00C2B3F-F38B-451A-A247-C39BE02C050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491" y="365124"/>
            <a:ext cx="11055927" cy="6492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74900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1115F-064C-4D59-8F4B-E5D59F13E617}"/>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Pectoral Girdle</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469EF1E-3500-4481-AF48-87CC321C223B}"/>
              </a:ext>
            </a:extLst>
          </p:cNvPr>
          <p:cNvSpPr>
            <a:spLocks noGrp="1"/>
          </p:cNvSpPr>
          <p:nvPr>
            <p:ph idx="1"/>
          </p:nvPr>
        </p:nvSpPr>
        <p:spPr/>
        <p:txBody>
          <a:bodyPr>
            <a:normAutofit lnSpcReduction="10000"/>
          </a:bodyPr>
          <a:lstStyle/>
          <a:p>
            <a:pPr algn="l">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Human shoulder girdle or pectoral girdle. </a:t>
            </a:r>
            <a:endParaRPr lang="en-US" dirty="0">
              <a:latin typeface="Times New Roman" panose="02020603050405020304" pitchFamily="18" charset="0"/>
              <a:cs typeface="Times New Roman" panose="02020603050405020304" pitchFamily="18" charset="0"/>
            </a:endParaRPr>
          </a:p>
          <a:p>
            <a:pPr algn="l">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 shoulder girdle or pectoral girdle is the set of bones in the appendicular skeleton which connects to the arm on each side.</a:t>
            </a:r>
          </a:p>
          <a:p>
            <a:pPr algn="l">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 In humans it consists of the clavicle and scapula; in those species with three bones in the shoulder, it consists of the clavicle, scapula, and coracoid.</a:t>
            </a:r>
          </a:p>
          <a:p>
            <a:pPr algn="l">
              <a:buFont typeface="Arial" panose="020B0604020202020204" pitchFamily="34" charset="0"/>
              <a:buChar char="•"/>
            </a:pPr>
            <a:r>
              <a:rPr lang="en-US" b="0" i="0" dirty="0">
                <a:effectLst/>
                <a:latin typeface="Times New Roman" panose="02020603050405020304" pitchFamily="18" charset="0"/>
                <a:cs typeface="Times New Roman" panose="02020603050405020304" pitchFamily="18" charset="0"/>
              </a:rPr>
              <a:t>The clavicle is an anterior bone whose sternal end articulates with the manubrium of the sternum at the sternoclavicular joint.</a:t>
            </a:r>
          </a:p>
          <a:p>
            <a:br>
              <a:rPr lang="en-US" dirty="0"/>
            </a:br>
            <a:endParaRPr lang="en-IN" dirty="0"/>
          </a:p>
        </p:txBody>
      </p:sp>
    </p:spTree>
    <p:extLst>
      <p:ext uri="{BB962C8B-B14F-4D97-AF65-F5344CB8AC3E}">
        <p14:creationId xmlns:p14="http://schemas.microsoft.com/office/powerpoint/2010/main" val="308225874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E50E4-7D12-4F70-84ED-E51336A31CDB}"/>
              </a:ext>
            </a:extLst>
          </p:cNvPr>
          <p:cNvSpPr>
            <a:spLocks noGrp="1"/>
          </p:cNvSpPr>
          <p:nvPr>
            <p:ph type="title"/>
          </p:nvPr>
        </p:nvSpPr>
        <p:spPr>
          <a:xfrm>
            <a:off x="838200" y="365126"/>
            <a:ext cx="10515600" cy="724766"/>
          </a:xfrm>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Clavicle</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2E04A5E-365B-43A2-B2DF-EC36DE7B66C2}"/>
              </a:ext>
            </a:extLst>
          </p:cNvPr>
          <p:cNvSpPr>
            <a:spLocks noGrp="1"/>
          </p:cNvSpPr>
          <p:nvPr>
            <p:ph idx="1"/>
          </p:nvPr>
        </p:nvSpPr>
        <p:spPr>
          <a:xfrm>
            <a:off x="1" y="1524000"/>
            <a:ext cx="6816435" cy="5333999"/>
          </a:xfrm>
        </p:spPr>
        <p:txBody>
          <a:bodyPr>
            <a:normAutofit fontScale="77500" lnSpcReduction="20000"/>
          </a:bodyPr>
          <a:lstStyle/>
          <a:p>
            <a:r>
              <a:rPr lang="en-US" b="0" i="0" dirty="0">
                <a:solidFill>
                  <a:srgbClr val="202122"/>
                </a:solidFill>
                <a:effectLst/>
                <a:latin typeface="Times New Roman" panose="02020603050405020304" pitchFamily="18" charset="0"/>
                <a:cs typeface="Times New Roman" panose="02020603050405020304" pitchFamily="18" charset="0"/>
              </a:rPr>
              <a:t>The </a:t>
            </a:r>
            <a:r>
              <a:rPr lang="en-US" b="1" i="0" dirty="0">
                <a:solidFill>
                  <a:srgbClr val="202122"/>
                </a:solidFill>
                <a:effectLst/>
                <a:latin typeface="Times New Roman" panose="02020603050405020304" pitchFamily="18" charset="0"/>
                <a:cs typeface="Times New Roman" panose="02020603050405020304" pitchFamily="18" charset="0"/>
              </a:rPr>
              <a:t>clavicle</a:t>
            </a:r>
            <a:r>
              <a:rPr lang="en-US" b="0" i="0" dirty="0">
                <a:solidFill>
                  <a:srgbClr val="202122"/>
                </a:solidFill>
                <a:effectLst/>
                <a:latin typeface="Times New Roman" panose="02020603050405020304" pitchFamily="18" charset="0"/>
                <a:cs typeface="Times New Roman" panose="02020603050405020304" pitchFamily="18" charset="0"/>
              </a:rPr>
              <a:t>, or </a:t>
            </a:r>
            <a:r>
              <a:rPr lang="en-US" b="1" i="0" dirty="0">
                <a:solidFill>
                  <a:srgbClr val="202122"/>
                </a:solidFill>
                <a:effectLst/>
                <a:latin typeface="Times New Roman" panose="02020603050405020304" pitchFamily="18" charset="0"/>
                <a:cs typeface="Times New Roman" panose="02020603050405020304" pitchFamily="18" charset="0"/>
              </a:rPr>
              <a:t>collarbone</a:t>
            </a:r>
            <a:r>
              <a:rPr lang="en-US" b="0" i="0" dirty="0">
                <a:solidFill>
                  <a:srgbClr val="202122"/>
                </a:solidFill>
                <a:effectLst/>
                <a:latin typeface="Times New Roman" panose="02020603050405020304" pitchFamily="18" charset="0"/>
                <a:cs typeface="Times New Roman" panose="02020603050405020304" pitchFamily="18" charset="0"/>
              </a:rPr>
              <a:t>, is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Long bone"/>
              </a:rPr>
              <a:t>long bone</a:t>
            </a:r>
            <a:r>
              <a:rPr lang="en-US" b="0" i="0" dirty="0">
                <a:solidFill>
                  <a:srgbClr val="202122"/>
                </a:solidFill>
                <a:effectLst/>
                <a:latin typeface="Times New Roman" panose="02020603050405020304" pitchFamily="18" charset="0"/>
                <a:cs typeface="Times New Roman" panose="02020603050405020304" pitchFamily="18" charset="0"/>
              </a:rPr>
              <a:t> that serves as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Strut"/>
              </a:rPr>
              <a:t>strut</a:t>
            </a:r>
            <a:r>
              <a:rPr lang="en-US" b="0" i="0" dirty="0">
                <a:solidFill>
                  <a:srgbClr val="202122"/>
                </a:solidFill>
                <a:effectLst/>
                <a:latin typeface="Times New Roman" panose="02020603050405020304" pitchFamily="18" charset="0"/>
                <a:cs typeface="Times New Roman" panose="02020603050405020304" pitchFamily="18" charset="0"/>
              </a:rPr>
              <a:t> between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4" tooltip="Scapula"/>
              </a:rPr>
              <a:t>shoulder blade</a:t>
            </a:r>
            <a:r>
              <a:rPr lang="en-US" b="0" i="0" dirty="0">
                <a:solidFill>
                  <a:srgbClr val="202122"/>
                </a:solidFill>
                <a:effectLst/>
                <a:latin typeface="Times New Roman" panose="02020603050405020304" pitchFamily="18" charset="0"/>
                <a:cs typeface="Times New Roman" panose="02020603050405020304" pitchFamily="18" charset="0"/>
              </a:rPr>
              <a:t> and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Sternum"/>
              </a:rPr>
              <a:t>sternum</a:t>
            </a:r>
            <a:r>
              <a:rPr lang="en-US" b="0" i="0" dirty="0">
                <a:solidFill>
                  <a:srgbClr val="202122"/>
                </a:solidFill>
                <a:effectLst/>
                <a:latin typeface="Times New Roman" panose="02020603050405020304" pitchFamily="18" charset="0"/>
                <a:cs typeface="Times New Roman" panose="02020603050405020304" pitchFamily="18" charset="0"/>
              </a:rPr>
              <a:t> (breastbone).</a:t>
            </a:r>
          </a:p>
          <a:p>
            <a:r>
              <a:rPr lang="en-US" b="0" i="0" dirty="0">
                <a:solidFill>
                  <a:srgbClr val="202122"/>
                </a:solidFill>
                <a:effectLst/>
                <a:latin typeface="Times New Roman" panose="02020603050405020304" pitchFamily="18" charset="0"/>
                <a:cs typeface="Times New Roman" panose="02020603050405020304" pitchFamily="18" charset="0"/>
              </a:rPr>
              <a:t>There are two clavicles, one on the left and one on the right. </a:t>
            </a:r>
          </a:p>
          <a:p>
            <a:r>
              <a:rPr lang="en-US" b="0" i="0" dirty="0">
                <a:solidFill>
                  <a:srgbClr val="202122"/>
                </a:solidFill>
                <a:effectLst/>
                <a:latin typeface="Times New Roman" panose="02020603050405020304" pitchFamily="18" charset="0"/>
                <a:cs typeface="Times New Roman" panose="02020603050405020304" pitchFamily="18" charset="0"/>
              </a:rPr>
              <a:t>The clavicle is the only long bone in the body that lies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Horizontal plane"/>
              </a:rPr>
              <a:t>horizontally</a:t>
            </a:r>
            <a:r>
              <a:rPr lang="en-US" b="0" i="0" dirty="0">
                <a:solidFill>
                  <a:srgbClr val="202122"/>
                </a:solidFill>
                <a:effectLst/>
                <a:latin typeface="Times New Roman" panose="02020603050405020304" pitchFamily="18" charset="0"/>
                <a:cs typeface="Times New Roman" panose="02020603050405020304" pitchFamily="18" charset="0"/>
              </a:rPr>
              <a:t>. Together with the shoulder blade, it makes up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Shoulder girdle"/>
              </a:rPr>
              <a:t>shoulder girdle</a:t>
            </a:r>
            <a:r>
              <a:rPr lang="en-US" b="0" i="0" dirty="0">
                <a:solidFill>
                  <a:srgbClr val="202122"/>
                </a:solidFill>
                <a:effectLst/>
                <a:latin typeface="Times New Roman" panose="02020603050405020304" pitchFamily="18" charset="0"/>
                <a:cs typeface="Times New Roman" panose="02020603050405020304" pitchFamily="18" charset="0"/>
              </a:rPr>
              <a:t>. </a:t>
            </a:r>
          </a:p>
          <a:p>
            <a:r>
              <a:rPr lang="en-US" b="0" i="0" dirty="0">
                <a:solidFill>
                  <a:srgbClr val="202122"/>
                </a:solidFill>
                <a:effectLst/>
                <a:latin typeface="Times New Roman" panose="02020603050405020304" pitchFamily="18" charset="0"/>
                <a:cs typeface="Times New Roman" panose="02020603050405020304" pitchFamily="18" charset="0"/>
              </a:rPr>
              <a:t>It is a touchable bone, and in people who have less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Fat"/>
              </a:rPr>
              <a:t>fat</a:t>
            </a:r>
            <a:r>
              <a:rPr lang="en-US" b="0" i="0" dirty="0">
                <a:solidFill>
                  <a:srgbClr val="202122"/>
                </a:solidFill>
                <a:effectLst/>
                <a:latin typeface="Times New Roman" panose="02020603050405020304" pitchFamily="18" charset="0"/>
                <a:cs typeface="Times New Roman" panose="02020603050405020304" pitchFamily="18" charset="0"/>
              </a:rPr>
              <a:t> in this region, the location of the bone is clearly visible, as it creates a bulge in the skin. </a:t>
            </a:r>
          </a:p>
          <a:p>
            <a:r>
              <a:rPr lang="en-US" b="0" i="0" dirty="0">
                <a:solidFill>
                  <a:srgbClr val="202122"/>
                </a:solidFill>
                <a:effectLst/>
                <a:latin typeface="Times New Roman" panose="02020603050405020304" pitchFamily="18" charset="0"/>
                <a:cs typeface="Times New Roman" panose="02020603050405020304" pitchFamily="18" charset="0"/>
              </a:rPr>
              <a:t>It receives its name from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Latin"/>
              </a:rPr>
              <a:t>Latin</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1" dirty="0">
                <a:solidFill>
                  <a:srgbClr val="202122"/>
                </a:solidFill>
                <a:effectLst/>
                <a:latin typeface="Times New Roman" panose="02020603050405020304" pitchFamily="18" charset="0"/>
                <a:cs typeface="Times New Roman" panose="02020603050405020304" pitchFamily="18" charset="0"/>
              </a:rPr>
              <a:t>clavicula</a:t>
            </a:r>
            <a:r>
              <a:rPr lang="en-US" b="0" i="0" dirty="0">
                <a:solidFill>
                  <a:srgbClr val="202122"/>
                </a:solidFill>
                <a:effectLst/>
                <a:latin typeface="Times New Roman" panose="02020603050405020304" pitchFamily="18" charset="0"/>
                <a:cs typeface="Times New Roman" panose="02020603050405020304" pitchFamily="18" charset="0"/>
              </a:rPr>
              <a:t> ("little key"), because the bone rotates along its axis like a key when the shoulder is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0" tooltip="Abduction (kinesiology)"/>
              </a:rPr>
              <a:t>abducted</a:t>
            </a:r>
            <a:r>
              <a:rPr lang="en-US" b="0" i="0" dirty="0">
                <a:solidFill>
                  <a:srgbClr val="202122"/>
                </a:solidFill>
                <a:effectLst/>
                <a:latin typeface="Times New Roman" panose="02020603050405020304" pitchFamily="18" charset="0"/>
                <a:cs typeface="Times New Roman" panose="02020603050405020304" pitchFamily="18" charset="0"/>
              </a:rPr>
              <a:t>.</a:t>
            </a:r>
          </a:p>
          <a:p>
            <a:r>
              <a:rPr lang="en-US" b="0" i="0" dirty="0">
                <a:solidFill>
                  <a:srgbClr val="202122"/>
                </a:solidFill>
                <a:effectLst/>
                <a:latin typeface="Times New Roman" panose="02020603050405020304" pitchFamily="18" charset="0"/>
                <a:cs typeface="Times New Roman" panose="02020603050405020304" pitchFamily="18" charset="0"/>
              </a:rPr>
              <a:t>The clavicle is the most commonly fractured bone. </a:t>
            </a:r>
          </a:p>
          <a:p>
            <a:r>
              <a:rPr lang="en-US" b="0" i="0" dirty="0">
                <a:solidFill>
                  <a:srgbClr val="202122"/>
                </a:solidFill>
                <a:effectLst/>
                <a:latin typeface="Times New Roman" panose="02020603050405020304" pitchFamily="18" charset="0"/>
                <a:cs typeface="Times New Roman" panose="02020603050405020304" pitchFamily="18" charset="0"/>
              </a:rPr>
              <a:t>It can easily be fractured due to impacts to the shoulder from the force of falling on outstretched arms or by a direct hit.</a:t>
            </a:r>
            <a:endParaRPr lang="en-IN"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522B7CAE-104B-4837-8B12-0B4685F18D90}"/>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7284605" y="1262063"/>
            <a:ext cx="4658013" cy="5508192"/>
          </a:xfrm>
          <a:prstGeom prst="rect">
            <a:avLst/>
          </a:prstGeom>
          <a:noFill/>
          <a:ln>
            <a:noFill/>
          </a:ln>
        </p:spPr>
      </p:pic>
    </p:spTree>
    <p:extLst>
      <p:ext uri="{BB962C8B-B14F-4D97-AF65-F5344CB8AC3E}">
        <p14:creationId xmlns:p14="http://schemas.microsoft.com/office/powerpoint/2010/main" val="19147436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62DC7-D68C-462B-A84B-337417A108B9}"/>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Scapula</a:t>
            </a:r>
            <a:endParaRPr lang="en-IN" dirty="0"/>
          </a:p>
        </p:txBody>
      </p:sp>
      <p:pic>
        <p:nvPicPr>
          <p:cNvPr id="5" name="Picture 2">
            <a:extLst>
              <a:ext uri="{FF2B5EF4-FFF2-40B4-BE49-F238E27FC236}">
                <a16:creationId xmlns:a16="http://schemas.microsoft.com/office/drawing/2014/main" id="{EAE3D907-B2ED-43C0-8501-A1EFA61E864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01091" y="1293091"/>
            <a:ext cx="8903854" cy="5661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151418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FAA98-DB77-405D-8F5A-E7F1B62FE355}"/>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Scapula</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DFD06E3-73E5-4B7D-96F8-DE8A081386AC}"/>
              </a:ext>
            </a:extLst>
          </p:cNvPr>
          <p:cNvSpPr>
            <a:spLocks noGrp="1"/>
          </p:cNvSpPr>
          <p:nvPr>
            <p:ph idx="1"/>
          </p:nvPr>
        </p:nvSpPr>
        <p:spPr>
          <a:xfrm>
            <a:off x="0" y="1825624"/>
            <a:ext cx="11591636" cy="5032375"/>
          </a:xfrm>
        </p:spPr>
        <p:txBody>
          <a:bodyPr>
            <a:normAutofit fontScale="92500" lnSpcReduction="10000"/>
          </a:bodyPr>
          <a:lstStyle/>
          <a:p>
            <a:pPr algn="l"/>
            <a:r>
              <a:rPr lang="en-US" b="0" i="0" dirty="0">
                <a:solidFill>
                  <a:srgbClr val="202122"/>
                </a:solidFill>
                <a:effectLst/>
                <a:latin typeface="Times New Roman" panose="02020603050405020304" pitchFamily="18" charset="0"/>
                <a:cs typeface="Times New Roman" panose="02020603050405020304" pitchFamily="18" charset="0"/>
              </a:rPr>
              <a:t>In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2" tooltip="Anatomy"/>
              </a:rPr>
              <a:t>anatomy</a:t>
            </a:r>
            <a:r>
              <a:rPr lang="en-US" b="0" i="0" dirty="0">
                <a:solidFill>
                  <a:srgbClr val="202122"/>
                </a:solidFill>
                <a:effectLst/>
                <a:latin typeface="Times New Roman" panose="02020603050405020304" pitchFamily="18" charset="0"/>
                <a:cs typeface="Times New Roman" panose="02020603050405020304" pitchFamily="18" charset="0"/>
              </a:rPr>
              <a:t>, the </a:t>
            </a:r>
            <a:r>
              <a:rPr lang="en-US" b="1" i="0" dirty="0">
                <a:solidFill>
                  <a:srgbClr val="202122"/>
                </a:solidFill>
                <a:effectLst/>
                <a:latin typeface="Times New Roman" panose="02020603050405020304" pitchFamily="18" charset="0"/>
                <a:cs typeface="Times New Roman" panose="02020603050405020304" pitchFamily="18" charset="0"/>
              </a:rPr>
              <a:t>scapula</a:t>
            </a:r>
            <a:r>
              <a:rPr lang="en-US" b="0" i="0" dirty="0">
                <a:solidFill>
                  <a:srgbClr val="202122"/>
                </a:solidFill>
                <a:effectLst/>
                <a:latin typeface="Times New Roman" panose="02020603050405020304" pitchFamily="18" charset="0"/>
                <a:cs typeface="Times New Roman" panose="02020603050405020304" pitchFamily="18" charset="0"/>
              </a:rPr>
              <a:t> (plural </a:t>
            </a:r>
            <a:r>
              <a:rPr lang="en-US" b="1" i="0" dirty="0">
                <a:solidFill>
                  <a:srgbClr val="202122"/>
                </a:solidFill>
                <a:effectLst/>
                <a:latin typeface="Times New Roman" panose="02020603050405020304" pitchFamily="18" charset="0"/>
                <a:cs typeface="Times New Roman" panose="02020603050405020304" pitchFamily="18" charset="0"/>
              </a:rPr>
              <a:t>scapulae</a:t>
            </a:r>
            <a:r>
              <a:rPr lang="en-US" b="0" i="0" dirty="0">
                <a:solidFill>
                  <a:srgbClr val="202122"/>
                </a:solidFill>
                <a:effectLst/>
                <a:latin typeface="Times New Roman" panose="02020603050405020304" pitchFamily="18" charset="0"/>
                <a:cs typeface="Times New Roman" panose="02020603050405020304" pitchFamily="18" charset="0"/>
              </a:rPr>
              <a:t> or </a:t>
            </a:r>
            <a:r>
              <a:rPr lang="en-US" b="1" i="0" dirty="0" err="1">
                <a:solidFill>
                  <a:srgbClr val="202122"/>
                </a:solidFill>
                <a:effectLst/>
                <a:latin typeface="Times New Roman" panose="02020603050405020304" pitchFamily="18" charset="0"/>
                <a:cs typeface="Times New Roman" panose="02020603050405020304" pitchFamily="18" charset="0"/>
              </a:rPr>
              <a:t>scapulas</a:t>
            </a:r>
            <a:r>
              <a:rPr lang="en-US" b="0" i="0" dirty="0">
                <a:solidFill>
                  <a:srgbClr val="202122"/>
                </a:solidFill>
                <a:effectLst/>
                <a:latin typeface="Times New Roman" panose="02020603050405020304" pitchFamily="18" charset="0"/>
                <a:cs typeface="Times New Roman" panose="02020603050405020304" pitchFamily="18" charset="0"/>
              </a:rPr>
              <a:t>), also known as the </a:t>
            </a:r>
            <a:r>
              <a:rPr lang="en-US" b="1" i="0" dirty="0">
                <a:solidFill>
                  <a:srgbClr val="202122"/>
                </a:solidFill>
                <a:effectLst/>
                <a:latin typeface="Times New Roman" panose="02020603050405020304" pitchFamily="18" charset="0"/>
                <a:cs typeface="Times New Roman" panose="02020603050405020304" pitchFamily="18" charset="0"/>
              </a:rPr>
              <a:t>shoulder bone</a:t>
            </a:r>
            <a:r>
              <a:rPr lang="en-US" b="0" i="0" dirty="0">
                <a:solidFill>
                  <a:srgbClr val="202122"/>
                </a:solidFill>
                <a:effectLst/>
                <a:latin typeface="Times New Roman" panose="02020603050405020304" pitchFamily="18" charset="0"/>
                <a:cs typeface="Times New Roman" panose="02020603050405020304" pitchFamily="18" charset="0"/>
              </a:rPr>
              <a:t>, </a:t>
            </a:r>
            <a:r>
              <a:rPr lang="en-US" b="1" i="0" dirty="0">
                <a:solidFill>
                  <a:srgbClr val="202122"/>
                </a:solidFill>
                <a:effectLst/>
                <a:latin typeface="Times New Roman" panose="02020603050405020304" pitchFamily="18" charset="0"/>
                <a:cs typeface="Times New Roman" panose="02020603050405020304" pitchFamily="18" charset="0"/>
              </a:rPr>
              <a:t>shoulder blade</a:t>
            </a:r>
            <a:r>
              <a:rPr lang="en-US" b="0" i="0" dirty="0">
                <a:solidFill>
                  <a:srgbClr val="202122"/>
                </a:solidFill>
                <a:effectLst/>
                <a:latin typeface="Times New Roman" panose="02020603050405020304" pitchFamily="18" charset="0"/>
                <a:cs typeface="Times New Roman" panose="02020603050405020304" pitchFamily="18" charset="0"/>
              </a:rPr>
              <a:t>, </a:t>
            </a:r>
            <a:r>
              <a:rPr lang="en-US" b="1" i="0" dirty="0">
                <a:solidFill>
                  <a:srgbClr val="202122"/>
                </a:solidFill>
                <a:effectLst/>
                <a:latin typeface="Times New Roman" panose="02020603050405020304" pitchFamily="18" charset="0"/>
                <a:cs typeface="Times New Roman" panose="02020603050405020304" pitchFamily="18" charset="0"/>
              </a:rPr>
              <a:t>wing bone</a:t>
            </a:r>
            <a:r>
              <a:rPr lang="en-US" b="0" i="0" dirty="0">
                <a:solidFill>
                  <a:srgbClr val="202122"/>
                </a:solidFill>
                <a:effectLst/>
                <a:latin typeface="Times New Roman" panose="02020603050405020304" pitchFamily="18" charset="0"/>
                <a:cs typeface="Times New Roman" panose="02020603050405020304" pitchFamily="18" charset="0"/>
              </a:rPr>
              <a:t> or </a:t>
            </a:r>
            <a:r>
              <a:rPr lang="en-US" b="1" i="0" dirty="0">
                <a:solidFill>
                  <a:srgbClr val="202122"/>
                </a:solidFill>
                <a:effectLst/>
                <a:latin typeface="Times New Roman" panose="02020603050405020304" pitchFamily="18" charset="0"/>
                <a:cs typeface="Times New Roman" panose="02020603050405020304" pitchFamily="18" charset="0"/>
              </a:rPr>
              <a:t>blade bone</a:t>
            </a:r>
            <a:r>
              <a:rPr lang="en-US" b="0" i="0" dirty="0">
                <a:solidFill>
                  <a:srgbClr val="202122"/>
                </a:solidFill>
                <a:effectLst/>
                <a:latin typeface="Times New Roman" panose="02020603050405020304" pitchFamily="18" charset="0"/>
                <a:cs typeface="Times New Roman" panose="02020603050405020304" pitchFamily="18" charset="0"/>
              </a:rPr>
              <a:t>, is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3" tooltip="Bone"/>
              </a:rPr>
              <a:t>bone</a:t>
            </a:r>
            <a:r>
              <a:rPr lang="en-US" b="0" i="0" dirty="0">
                <a:solidFill>
                  <a:srgbClr val="202122"/>
                </a:solidFill>
                <a:effectLst/>
                <a:latin typeface="Times New Roman" panose="02020603050405020304" pitchFamily="18" charset="0"/>
                <a:cs typeface="Times New Roman" panose="02020603050405020304" pitchFamily="18" charset="0"/>
              </a:rPr>
              <a:t> that connects the </a:t>
            </a:r>
            <a:r>
              <a:rPr lang="en-US" b="0" i="0" u="none" strike="noStrike" dirty="0" err="1">
                <a:solidFill>
                  <a:srgbClr val="0B0080"/>
                </a:solidFill>
                <a:effectLst/>
                <a:latin typeface="Times New Roman" panose="02020603050405020304" pitchFamily="18" charset="0"/>
                <a:cs typeface="Times New Roman" panose="02020603050405020304" pitchFamily="18" charset="0"/>
                <a:hlinkClick r:id="rId4" tooltip="Humerus"/>
              </a:rPr>
              <a:t>humerus</a:t>
            </a:r>
            <a:r>
              <a:rPr lang="en-US" b="0" i="0" dirty="0">
                <a:solidFill>
                  <a:srgbClr val="202122"/>
                </a:solidFill>
                <a:effectLst/>
                <a:latin typeface="Times New Roman" panose="02020603050405020304" pitchFamily="18" charset="0"/>
                <a:cs typeface="Times New Roman" panose="02020603050405020304" pitchFamily="18" charset="0"/>
              </a:rPr>
              <a:t> (upper arm bone) with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5" tooltip="Clavicle"/>
              </a:rPr>
              <a:t>clavicle</a:t>
            </a:r>
            <a:r>
              <a:rPr lang="en-US" b="0" i="0" dirty="0">
                <a:solidFill>
                  <a:srgbClr val="202122"/>
                </a:solidFill>
                <a:effectLst/>
                <a:latin typeface="Times New Roman" panose="02020603050405020304" pitchFamily="18" charset="0"/>
                <a:cs typeface="Times New Roman" panose="02020603050405020304" pitchFamily="18" charset="0"/>
              </a:rPr>
              <a:t> (collar bone). </a:t>
            </a:r>
          </a:p>
          <a:p>
            <a:pPr algn="l"/>
            <a:r>
              <a:rPr lang="en-US" b="0" i="0" dirty="0">
                <a:solidFill>
                  <a:srgbClr val="202122"/>
                </a:solidFill>
                <a:effectLst/>
                <a:latin typeface="Times New Roman" panose="02020603050405020304" pitchFamily="18" charset="0"/>
                <a:cs typeface="Times New Roman" panose="02020603050405020304" pitchFamily="18" charset="0"/>
              </a:rPr>
              <a:t>Like their connected bones, the scapulae are paired, with each scapula on either side of the body being roughly a mirror image of the other. </a:t>
            </a:r>
          </a:p>
          <a:p>
            <a:pPr algn="l"/>
            <a:r>
              <a:rPr lang="en-US" b="0" i="0" dirty="0">
                <a:solidFill>
                  <a:srgbClr val="202122"/>
                </a:solidFill>
                <a:effectLst/>
                <a:latin typeface="Times New Roman" panose="02020603050405020304" pitchFamily="18" charset="0"/>
                <a:cs typeface="Times New Roman" panose="02020603050405020304" pitchFamily="18" charset="0"/>
              </a:rPr>
              <a:t>The name derives from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6" tooltip="Classical Latin"/>
              </a:rPr>
              <a:t>Classical Latin</a:t>
            </a:r>
            <a:r>
              <a:rPr lang="en-US" b="0" i="0" dirty="0">
                <a:solidFill>
                  <a:srgbClr val="202122"/>
                </a:solidFill>
                <a:effectLst/>
                <a:latin typeface="Times New Roman" panose="02020603050405020304" pitchFamily="18" charset="0"/>
                <a:cs typeface="Times New Roman" panose="02020603050405020304" pitchFamily="18" charset="0"/>
              </a:rPr>
              <a:t> word for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7" tooltip="Trowel"/>
              </a:rPr>
              <a:t>trowel</a:t>
            </a:r>
            <a:r>
              <a:rPr lang="en-US" b="0" i="0" dirty="0">
                <a:solidFill>
                  <a:srgbClr val="202122"/>
                </a:solidFill>
                <a:effectLst/>
                <a:latin typeface="Times New Roman" panose="02020603050405020304" pitchFamily="18" charset="0"/>
                <a:cs typeface="Times New Roman" panose="02020603050405020304" pitchFamily="18" charset="0"/>
              </a:rPr>
              <a:t> or small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8" tooltip="Shovel"/>
              </a:rPr>
              <a:t>shovel</a:t>
            </a:r>
            <a:r>
              <a:rPr lang="en-US" b="0" i="0" dirty="0">
                <a:solidFill>
                  <a:srgbClr val="202122"/>
                </a:solidFill>
                <a:effectLst/>
                <a:latin typeface="Times New Roman" panose="02020603050405020304" pitchFamily="18" charset="0"/>
                <a:cs typeface="Times New Roman" panose="02020603050405020304" pitchFamily="18" charset="0"/>
              </a:rPr>
              <a:t>, which it was thought to resemble.</a:t>
            </a:r>
          </a:p>
          <a:p>
            <a:pPr algn="l"/>
            <a:r>
              <a:rPr lang="en-US" b="0" i="0" dirty="0">
                <a:solidFill>
                  <a:srgbClr val="202122"/>
                </a:solidFill>
                <a:effectLst/>
                <a:latin typeface="Times New Roman" panose="02020603050405020304" pitchFamily="18" charset="0"/>
                <a:cs typeface="Times New Roman" panose="02020603050405020304" pitchFamily="18" charset="0"/>
              </a:rPr>
              <a:t>In compound terms, the prefix </a:t>
            </a:r>
            <a:r>
              <a:rPr lang="en-US" b="1" i="0" dirty="0">
                <a:solidFill>
                  <a:srgbClr val="202122"/>
                </a:solidFill>
                <a:effectLst/>
                <a:latin typeface="Times New Roman" panose="02020603050405020304" pitchFamily="18" charset="0"/>
                <a:cs typeface="Times New Roman" panose="02020603050405020304" pitchFamily="18" charset="0"/>
              </a:rPr>
              <a:t>omo-</a:t>
            </a:r>
            <a:r>
              <a:rPr lang="en-US" b="0" i="0" dirty="0">
                <a:solidFill>
                  <a:srgbClr val="202122"/>
                </a:solidFill>
                <a:effectLst/>
                <a:latin typeface="Times New Roman" panose="02020603050405020304" pitchFamily="18" charset="0"/>
                <a:cs typeface="Times New Roman" panose="02020603050405020304" pitchFamily="18" charset="0"/>
              </a:rPr>
              <a:t> is used for the shoulder blade in Latin medical terminology. </a:t>
            </a:r>
          </a:p>
          <a:p>
            <a:pPr algn="l"/>
            <a:r>
              <a:rPr lang="en-US" b="0" i="0" dirty="0">
                <a:solidFill>
                  <a:srgbClr val="202122"/>
                </a:solidFill>
                <a:effectLst/>
                <a:latin typeface="Times New Roman" panose="02020603050405020304" pitchFamily="18" charset="0"/>
                <a:cs typeface="Times New Roman" panose="02020603050405020304" pitchFamily="18" charset="0"/>
              </a:rPr>
              <a:t>This prefix is derived from </a:t>
            </a:r>
            <a:r>
              <a:rPr lang="en-US" b="0" i="0" dirty="0" err="1">
                <a:solidFill>
                  <a:srgbClr val="202122"/>
                </a:solidFill>
                <a:effectLst/>
                <a:latin typeface="Times New Roman" panose="02020603050405020304" pitchFamily="18" charset="0"/>
                <a:cs typeface="Times New Roman" panose="02020603050405020304" pitchFamily="18" charset="0"/>
              </a:rPr>
              <a:t>ὦμος</a:t>
            </a:r>
            <a:r>
              <a:rPr lang="en-US" b="0" i="0" dirty="0">
                <a:solidFill>
                  <a:srgbClr val="202122"/>
                </a:solidFill>
                <a:effectLst/>
                <a:latin typeface="Times New Roman" panose="02020603050405020304" pitchFamily="18" charset="0"/>
                <a:cs typeface="Times New Roman" panose="02020603050405020304" pitchFamily="18" charset="0"/>
              </a:rPr>
              <a:t> (</a:t>
            </a:r>
            <a:r>
              <a:rPr lang="en-US" b="0" i="0" dirty="0" err="1">
                <a:solidFill>
                  <a:srgbClr val="202122"/>
                </a:solidFill>
                <a:effectLst/>
                <a:latin typeface="Times New Roman" panose="02020603050405020304" pitchFamily="18" charset="0"/>
                <a:cs typeface="Times New Roman" panose="02020603050405020304" pitchFamily="18" charset="0"/>
              </a:rPr>
              <a:t>ōmos</a:t>
            </a:r>
            <a:r>
              <a:rPr lang="en-US" b="0" i="0" dirty="0">
                <a:solidFill>
                  <a:srgbClr val="202122"/>
                </a:solidFill>
                <a:effectLst/>
                <a:latin typeface="Times New Roman" panose="02020603050405020304" pitchFamily="18" charset="0"/>
                <a:cs typeface="Times New Roman" panose="02020603050405020304" pitchFamily="18" charset="0"/>
              </a:rPr>
              <a:t>), the Ancient Greek word for shoulder, and is cognate with the Latin </a:t>
            </a:r>
            <a:r>
              <a:rPr lang="en-US" b="0" i="1" dirty="0">
                <a:solidFill>
                  <a:srgbClr val="202122"/>
                </a:solidFill>
                <a:effectLst/>
                <a:latin typeface="Times New Roman" panose="02020603050405020304" pitchFamily="18" charset="0"/>
                <a:cs typeface="Times New Roman" panose="02020603050405020304" pitchFamily="18" charset="0"/>
              </a:rPr>
              <a:t>(h)</a:t>
            </a:r>
            <a:r>
              <a:rPr lang="en-US" b="0" i="1" dirty="0" err="1">
                <a:solidFill>
                  <a:srgbClr val="202122"/>
                </a:solidFill>
                <a:effectLst/>
                <a:latin typeface="Times New Roman" panose="02020603050405020304" pitchFamily="18" charset="0"/>
                <a:cs typeface="Times New Roman" panose="02020603050405020304" pitchFamily="18" charset="0"/>
              </a:rPr>
              <a:t>umerus</a:t>
            </a:r>
            <a:r>
              <a:rPr lang="en-US" b="0" i="0" dirty="0">
                <a:solidFill>
                  <a:srgbClr val="202122"/>
                </a:solidFill>
                <a:effectLst/>
                <a:latin typeface="Times New Roman" panose="02020603050405020304" pitchFamily="18" charset="0"/>
                <a:cs typeface="Times New Roman" panose="02020603050405020304" pitchFamily="18" charset="0"/>
              </a:rPr>
              <a:t>.</a:t>
            </a:r>
          </a:p>
          <a:p>
            <a:pPr algn="l"/>
            <a:r>
              <a:rPr lang="en-US" b="0" i="0" dirty="0">
                <a:solidFill>
                  <a:srgbClr val="202122"/>
                </a:solidFill>
                <a:effectLst/>
                <a:latin typeface="Times New Roman" panose="02020603050405020304" pitchFamily="18" charset="0"/>
                <a:cs typeface="Times New Roman" panose="02020603050405020304" pitchFamily="18" charset="0"/>
              </a:rPr>
              <a:t>The scapula forms the back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9" tooltip="Shoulder girdle"/>
              </a:rPr>
              <a:t>shoulder girdle</a:t>
            </a:r>
            <a:r>
              <a:rPr lang="en-US" b="0" i="0" dirty="0">
                <a:solidFill>
                  <a:srgbClr val="202122"/>
                </a:solidFill>
                <a:effectLst/>
                <a:latin typeface="Times New Roman" panose="02020603050405020304" pitchFamily="18" charset="0"/>
                <a:cs typeface="Times New Roman" panose="02020603050405020304" pitchFamily="18" charset="0"/>
              </a:rPr>
              <a:t>. In humans, it is a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0" tooltip="Flat bone"/>
              </a:rPr>
              <a:t>flat bone</a:t>
            </a:r>
            <a:r>
              <a:rPr lang="en-US" b="0" i="0" dirty="0">
                <a:solidFill>
                  <a:srgbClr val="202122"/>
                </a:solidFill>
                <a:effectLst/>
                <a:latin typeface="Times New Roman" panose="02020603050405020304" pitchFamily="18" charset="0"/>
                <a:cs typeface="Times New Roman" panose="02020603050405020304" pitchFamily="18" charset="0"/>
              </a:rPr>
              <a:t>, roughly triangular in shape, placed on a posterolateral aspect of the </a:t>
            </a:r>
            <a:r>
              <a:rPr lang="en-US" b="0" i="0" u="none" strike="noStrike" dirty="0">
                <a:solidFill>
                  <a:srgbClr val="0B0080"/>
                </a:solidFill>
                <a:effectLst/>
                <a:latin typeface="Times New Roman" panose="02020603050405020304" pitchFamily="18" charset="0"/>
                <a:cs typeface="Times New Roman" panose="02020603050405020304" pitchFamily="18" charset="0"/>
                <a:hlinkClick r:id="rId11" tooltip="Thoracic cage"/>
              </a:rPr>
              <a:t>thoracic cage</a:t>
            </a:r>
            <a:r>
              <a:rPr lang="en-US" b="0" i="0" dirty="0">
                <a:solidFill>
                  <a:srgbClr val="202122"/>
                </a:solidFill>
                <a:effectLst/>
                <a:latin typeface="Times New Roman" panose="02020603050405020304" pitchFamily="18" charset="0"/>
                <a:cs typeface="Times New Roman" panose="02020603050405020304" pitchFamily="18" charset="0"/>
              </a:rPr>
              <a:t>.</a:t>
            </a:r>
            <a:endParaRPr lang="en-IN" dirty="0"/>
          </a:p>
        </p:txBody>
      </p:sp>
    </p:spTree>
    <p:extLst>
      <p:ext uri="{BB962C8B-B14F-4D97-AF65-F5344CB8AC3E}">
        <p14:creationId xmlns:p14="http://schemas.microsoft.com/office/powerpoint/2010/main" val="114492851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58F0C-3618-4BF3-9CDC-B62B18F826B9}"/>
              </a:ext>
            </a:extLst>
          </p:cNvPr>
          <p:cNvSpPr>
            <a:spLocks noGrp="1"/>
          </p:cNvSpPr>
          <p:nvPr>
            <p:ph type="title"/>
          </p:nvPr>
        </p:nvSpPr>
        <p:spPr/>
        <p:txBody>
          <a:bodyPr/>
          <a:lstStyle/>
          <a:p>
            <a:pPr algn="ctr"/>
            <a:r>
              <a:rPr lang="en-US" b="1" dirty="0">
                <a:solidFill>
                  <a:srgbClr val="FF0000"/>
                </a:solidFill>
                <a:latin typeface="Times New Roman" panose="02020603050405020304" pitchFamily="18" charset="0"/>
                <a:cs typeface="Times New Roman" panose="02020603050405020304" pitchFamily="18" charset="0"/>
              </a:rPr>
              <a:t>Bones of Forelimbs</a:t>
            </a:r>
            <a:endParaRPr lang="en-IN" b="1"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DB24776-E5FA-4067-9526-92A8E822C7B4}"/>
              </a:ext>
            </a:extLst>
          </p:cNvPr>
          <p:cNvSpPr>
            <a:spLocks noGrp="1"/>
          </p:cNvSpPr>
          <p:nvPr>
            <p:ph idx="1"/>
          </p:nvPr>
        </p:nvSpPr>
        <p:spPr/>
        <p:txBody>
          <a:bodyPr/>
          <a:lstStyle/>
          <a:p>
            <a:r>
              <a:rPr lang="en-US" dirty="0" err="1"/>
              <a:t>Humerus</a:t>
            </a:r>
            <a:r>
              <a:rPr lang="en-US" dirty="0"/>
              <a:t> :1</a:t>
            </a:r>
          </a:p>
          <a:p>
            <a:r>
              <a:rPr lang="en-US" dirty="0"/>
              <a:t>Radius : 1</a:t>
            </a:r>
          </a:p>
          <a:p>
            <a:r>
              <a:rPr lang="en-US" dirty="0"/>
              <a:t>Ulna :1</a:t>
            </a:r>
          </a:p>
          <a:p>
            <a:r>
              <a:rPr lang="en-US" dirty="0"/>
              <a:t>Carpals  : 8 arranged in two rows</a:t>
            </a:r>
          </a:p>
          <a:p>
            <a:r>
              <a:rPr lang="en-US" dirty="0"/>
              <a:t>Metacarpals 5</a:t>
            </a:r>
          </a:p>
          <a:p>
            <a:r>
              <a:rPr lang="en-US" dirty="0"/>
              <a:t>Phalanges : 14</a:t>
            </a:r>
            <a:endParaRPr lang="en-IN" dirty="0"/>
          </a:p>
        </p:txBody>
      </p:sp>
      <p:pic>
        <p:nvPicPr>
          <p:cNvPr id="5" name="Picture 4">
            <a:extLst>
              <a:ext uri="{FF2B5EF4-FFF2-40B4-BE49-F238E27FC236}">
                <a16:creationId xmlns:a16="http://schemas.microsoft.com/office/drawing/2014/main" id="{27785F79-31AC-4712-9E81-B987F939B62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007927" y="1468582"/>
            <a:ext cx="3805381" cy="5389418"/>
          </a:xfrm>
          <a:prstGeom prst="rect">
            <a:avLst/>
          </a:prstGeom>
          <a:noFill/>
          <a:ln>
            <a:noFill/>
          </a:ln>
        </p:spPr>
      </p:pic>
    </p:spTree>
    <p:extLst>
      <p:ext uri="{BB962C8B-B14F-4D97-AF65-F5344CB8AC3E}">
        <p14:creationId xmlns:p14="http://schemas.microsoft.com/office/powerpoint/2010/main" val="30044785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1721</TotalTime>
  <Words>8867</Words>
  <Application>Microsoft Office PowerPoint</Application>
  <PresentationFormat>Widescreen</PresentationFormat>
  <Paragraphs>618</Paragraphs>
  <Slides>125</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125</vt:i4>
      </vt:variant>
    </vt:vector>
  </HeadingPairs>
  <TitlesOfParts>
    <vt:vector size="135" baseType="lpstr">
      <vt:lpstr>Arial</vt:lpstr>
      <vt:lpstr>Calibri</vt:lpstr>
      <vt:lpstr>Calibri Light</vt:lpstr>
      <vt:lpstr>helvetica neue</vt:lpstr>
      <vt:lpstr>Merriweather</vt:lpstr>
      <vt:lpstr>Nunito Sans</vt:lpstr>
      <vt:lpstr>Rubik</vt:lpstr>
      <vt:lpstr>Times New Roman</vt:lpstr>
      <vt:lpstr>YouTube Noto</vt:lpstr>
      <vt:lpstr>Office Theme</vt:lpstr>
      <vt:lpstr>Thakur College of Science &amp; Commerce Department of Zoology Academic Year – 2020-21</vt:lpstr>
      <vt:lpstr>Osteology</vt:lpstr>
      <vt:lpstr>Application of Osteology</vt:lpstr>
      <vt:lpstr>Human Osteology</vt:lpstr>
      <vt:lpstr>Bone Histology</vt:lpstr>
      <vt:lpstr>PowerPoint Presentation</vt:lpstr>
      <vt:lpstr>Types of Bone Cells</vt:lpstr>
      <vt:lpstr>Physical properties of Bone</vt:lpstr>
      <vt:lpstr>PowerPoint Presentation</vt:lpstr>
      <vt:lpstr>PowerPoint Presentation</vt:lpstr>
      <vt:lpstr>Chemical properties of Bone Bones are rigid body tissue consisting of cells embedded in an abundant hard intercellular material. </vt:lpstr>
      <vt:lpstr>General Functions of Bone </vt:lpstr>
      <vt:lpstr>General Structure of Cartilage </vt:lpstr>
      <vt:lpstr>General Structure of Cartilage </vt:lpstr>
      <vt:lpstr>Characteristic features of Cartilage </vt:lpstr>
      <vt:lpstr>Types of Cartilage </vt:lpstr>
      <vt:lpstr>1. Hyaline cartilage</vt:lpstr>
      <vt:lpstr>PowerPoint Presentation</vt:lpstr>
      <vt:lpstr>2. Fibro Cartilage. </vt:lpstr>
      <vt:lpstr>Elastic Cartilage</vt:lpstr>
      <vt:lpstr>PowerPoint Presentation</vt:lpstr>
      <vt:lpstr>PowerPoint Presentation</vt:lpstr>
      <vt:lpstr>Human Skeleton</vt:lpstr>
      <vt:lpstr>PowerPoint Presentation</vt:lpstr>
      <vt:lpstr>PowerPoint Presentation</vt:lpstr>
      <vt:lpstr>PowerPoint Presentation</vt:lpstr>
      <vt:lpstr>General Characters of Skull Bones</vt:lpstr>
      <vt:lpstr>Skull Bones</vt:lpstr>
      <vt:lpstr>PowerPoint Presentation</vt:lpstr>
      <vt:lpstr>PowerPoint Presentation</vt:lpstr>
      <vt:lpstr>Different sutures in skull</vt:lpstr>
      <vt:lpstr>Cranial Bones</vt:lpstr>
      <vt:lpstr>Parietal Bone</vt:lpstr>
      <vt:lpstr>Temporal Bone</vt:lpstr>
      <vt:lpstr>Temporal Bone</vt:lpstr>
      <vt:lpstr>Ethmoid Bone</vt:lpstr>
      <vt:lpstr>Ethmoid Bone</vt:lpstr>
      <vt:lpstr>PowerPoint Presentation</vt:lpstr>
      <vt:lpstr>Occipital Bone</vt:lpstr>
      <vt:lpstr>PowerPoint Presentation</vt:lpstr>
      <vt:lpstr>Facial Bones</vt:lpstr>
      <vt:lpstr>PowerPoint Presentation</vt:lpstr>
      <vt:lpstr>PowerPoint Presentation</vt:lpstr>
      <vt:lpstr>PowerPoint Presentation</vt:lpstr>
      <vt:lpstr> Vertebral Column</vt:lpstr>
      <vt:lpstr>PowerPoint Presentation</vt:lpstr>
      <vt:lpstr> Function Vertebral Column</vt:lpstr>
      <vt:lpstr>General Character of Typical Vertebra</vt:lpstr>
      <vt:lpstr>Parts of Vertebra</vt:lpstr>
      <vt:lpstr>PowerPoint Presentation</vt:lpstr>
      <vt:lpstr>PowerPoint Presentation</vt:lpstr>
      <vt:lpstr>Structure of different types of Vertebra</vt:lpstr>
      <vt:lpstr>Cervical Vertebra</vt:lpstr>
      <vt:lpstr>PowerPoint Presentation</vt:lpstr>
      <vt:lpstr>Atlas Vertebra ( 1st Cervical)</vt:lpstr>
      <vt:lpstr>Atlas Vertebra</vt:lpstr>
      <vt:lpstr>Axis Vertebra ( 2nd  Cervical)</vt:lpstr>
      <vt:lpstr> Seventh Cervical Vertebra</vt:lpstr>
      <vt:lpstr>Thoracic Vertebra</vt:lpstr>
      <vt:lpstr>Thoracic Vertebra</vt:lpstr>
      <vt:lpstr>PowerPoint Presentation</vt:lpstr>
      <vt:lpstr>First Thoracic Vertebra</vt:lpstr>
      <vt:lpstr>PowerPoint Presentation</vt:lpstr>
      <vt:lpstr>9th &amp; 10th  Thoracic Vertebra</vt:lpstr>
      <vt:lpstr>PowerPoint Presentation</vt:lpstr>
      <vt:lpstr>12th  Thoracic Vertebra</vt:lpstr>
      <vt:lpstr>PowerPoint Presentation</vt:lpstr>
      <vt:lpstr>Lumbar Vertebra</vt:lpstr>
      <vt:lpstr>Lumbar Vertebra Structure</vt:lpstr>
      <vt:lpstr>Lumbar Vertebra</vt:lpstr>
      <vt:lpstr> Sacrum Vertebra</vt:lpstr>
      <vt:lpstr>Sacrum &amp; Coccyx Vertebra Location</vt:lpstr>
      <vt:lpstr>Sacrum Vertebra</vt:lpstr>
      <vt:lpstr>Coccyx Vertebra</vt:lpstr>
      <vt:lpstr>Coccyx Vertebra</vt:lpstr>
      <vt:lpstr>Coccyx Vertebra</vt:lpstr>
      <vt:lpstr>Thoracic Ribs</vt:lpstr>
      <vt:lpstr>Thoracic Ribs</vt:lpstr>
      <vt:lpstr>PowerPoint Presentation</vt:lpstr>
      <vt:lpstr>Thoracic Ribs Function</vt:lpstr>
      <vt:lpstr>Types of Thoracic Ribs</vt:lpstr>
      <vt:lpstr>Characteristics of Ribs</vt:lpstr>
      <vt:lpstr>Types of Thoracic Ribs</vt:lpstr>
      <vt:lpstr>11th Thoracic Ribs</vt:lpstr>
      <vt:lpstr>Ribs </vt:lpstr>
      <vt:lpstr>Sternum</vt:lpstr>
      <vt:lpstr>Sternum</vt:lpstr>
      <vt:lpstr>Manubrium </vt:lpstr>
      <vt:lpstr>Sternum -Body </vt:lpstr>
      <vt:lpstr>Xiphoid process</vt:lpstr>
      <vt:lpstr>Hyoid Bone</vt:lpstr>
      <vt:lpstr>Hyoid Bone : Function</vt:lpstr>
      <vt:lpstr>Appendicular Skeleton</vt:lpstr>
      <vt:lpstr>PowerPoint Presentation</vt:lpstr>
      <vt:lpstr>Pectoral Girdle</vt:lpstr>
      <vt:lpstr>Clavicle</vt:lpstr>
      <vt:lpstr>Scapula</vt:lpstr>
      <vt:lpstr>Scapula</vt:lpstr>
      <vt:lpstr>Bones of Forelimbs</vt:lpstr>
      <vt:lpstr>PowerPoint Presentation</vt:lpstr>
      <vt:lpstr>Humerus</vt:lpstr>
      <vt:lpstr>Humerus</vt:lpstr>
      <vt:lpstr>Radius and Ulna</vt:lpstr>
      <vt:lpstr>PowerPoint Presentation</vt:lpstr>
      <vt:lpstr>Ulna</vt:lpstr>
      <vt:lpstr>Bones of Hand </vt:lpstr>
      <vt:lpstr>PowerPoint Presentation</vt:lpstr>
      <vt:lpstr>Pelvic girdle</vt:lpstr>
      <vt:lpstr>Pelvic Girdle</vt:lpstr>
      <vt:lpstr>Pelvic Girdle</vt:lpstr>
      <vt:lpstr>Function of Pelvic Girdle</vt:lpstr>
      <vt:lpstr>Bones of Lower Limb</vt:lpstr>
      <vt:lpstr>Femur Bone</vt:lpstr>
      <vt:lpstr>Femur Bone</vt:lpstr>
      <vt:lpstr>Femur Bone</vt:lpstr>
      <vt:lpstr>Tibia Fibula</vt:lpstr>
      <vt:lpstr>Tibia </vt:lpstr>
      <vt:lpstr>Fibula</vt:lpstr>
      <vt:lpstr>Patella</vt:lpstr>
      <vt:lpstr> Foot Bones</vt:lpstr>
      <vt:lpstr>Bones of Foot</vt:lpstr>
      <vt:lpstr>PowerPoint Presentation</vt:lpstr>
      <vt:lpstr>Bones of Foot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Thakur College of Science &amp; Commerce Department of Zoology Academic Year – 2020-21</dc:title>
  <dc:creator>Geeta Mohite</dc:creator>
  <cp:lastModifiedBy>Geeta Mohite</cp:lastModifiedBy>
  <cp:revision>115</cp:revision>
  <dcterms:created xsi:type="dcterms:W3CDTF">2020-09-03T04:39:07Z</dcterms:created>
  <dcterms:modified xsi:type="dcterms:W3CDTF">2020-10-20T07:10:10Z</dcterms:modified>
</cp:coreProperties>
</file>