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74" r:id="rId5"/>
    <p:sldId id="262" r:id="rId6"/>
    <p:sldId id="275" r:id="rId7"/>
    <p:sldId id="263" r:id="rId8"/>
    <p:sldId id="264" r:id="rId9"/>
    <p:sldId id="265" r:id="rId10"/>
    <p:sldId id="266" r:id="rId11"/>
    <p:sldId id="276" r:id="rId12"/>
    <p:sldId id="267" r:id="rId13"/>
    <p:sldId id="268" r:id="rId14"/>
    <p:sldId id="269" r:id="rId15"/>
    <p:sldId id="270" r:id="rId16"/>
    <p:sldId id="271" r:id="rId17"/>
    <p:sldId id="272" r:id="rId18"/>
    <p:sldId id="273" r:id="rId19"/>
    <p:sldId id="277" r:id="rId20"/>
    <p:sldId id="278" r:id="rId21"/>
    <p:sldId id="279" r:id="rId22"/>
    <p:sldId id="280" r:id="rId23"/>
    <p:sldId id="281" r:id="rId24"/>
    <p:sldId id="283" r:id="rId25"/>
    <p:sldId id="282" r:id="rId26"/>
    <p:sldId id="284" r:id="rId27"/>
    <p:sldId id="285" r:id="rId28"/>
    <p:sldId id="286" r:id="rId29"/>
    <p:sldId id="287" r:id="rId30"/>
    <p:sldId id="288" r:id="rId31"/>
    <p:sldId id="289" r:id="rId32"/>
    <p:sldId id="290"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21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5564B3-9EA6-4078-BAC6-F37BF4520DE3}" type="datetimeFigureOut">
              <a:rPr lang="en-US" smtClean="0"/>
              <a:t>8/1/2023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8F554C-D2A6-442C-9162-79A22698F6A9}" type="slidenum">
              <a:rPr lang="en-US" smtClean="0"/>
              <a:t>‹#›</a:t>
            </a:fld>
            <a:endParaRPr lang="en-US"/>
          </a:p>
        </p:txBody>
      </p:sp>
    </p:spTree>
    <p:extLst>
      <p:ext uri="{BB962C8B-B14F-4D97-AF65-F5344CB8AC3E}">
        <p14:creationId xmlns:p14="http://schemas.microsoft.com/office/powerpoint/2010/main" val="2612720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5564B3-9EA6-4078-BAC6-F37BF4520DE3}" type="datetimeFigureOut">
              <a:rPr lang="en-US" smtClean="0"/>
              <a:t>8/1/2023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8F554C-D2A6-442C-9162-79A22698F6A9}" type="slidenum">
              <a:rPr lang="en-US" smtClean="0"/>
              <a:t>‹#›</a:t>
            </a:fld>
            <a:endParaRPr lang="en-US"/>
          </a:p>
        </p:txBody>
      </p:sp>
    </p:spTree>
    <p:extLst>
      <p:ext uri="{BB962C8B-B14F-4D97-AF65-F5344CB8AC3E}">
        <p14:creationId xmlns:p14="http://schemas.microsoft.com/office/powerpoint/2010/main" val="1148581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5564B3-9EA6-4078-BAC6-F37BF4520DE3}" type="datetimeFigureOut">
              <a:rPr lang="en-US" smtClean="0"/>
              <a:t>8/1/2023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8F554C-D2A6-442C-9162-79A22698F6A9}" type="slidenum">
              <a:rPr lang="en-US" smtClean="0"/>
              <a:t>‹#›</a:t>
            </a:fld>
            <a:endParaRPr lang="en-US"/>
          </a:p>
        </p:txBody>
      </p:sp>
    </p:spTree>
    <p:extLst>
      <p:ext uri="{BB962C8B-B14F-4D97-AF65-F5344CB8AC3E}">
        <p14:creationId xmlns:p14="http://schemas.microsoft.com/office/powerpoint/2010/main" val="1815207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5564B3-9EA6-4078-BAC6-F37BF4520DE3}" type="datetimeFigureOut">
              <a:rPr lang="en-US" smtClean="0"/>
              <a:t>8/1/2023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8F554C-D2A6-442C-9162-79A22698F6A9}" type="slidenum">
              <a:rPr lang="en-US" smtClean="0"/>
              <a:t>‹#›</a:t>
            </a:fld>
            <a:endParaRPr lang="en-US"/>
          </a:p>
        </p:txBody>
      </p:sp>
    </p:spTree>
    <p:extLst>
      <p:ext uri="{BB962C8B-B14F-4D97-AF65-F5344CB8AC3E}">
        <p14:creationId xmlns:p14="http://schemas.microsoft.com/office/powerpoint/2010/main" val="1474171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5564B3-9EA6-4078-BAC6-F37BF4520DE3}" type="datetimeFigureOut">
              <a:rPr lang="en-US" smtClean="0"/>
              <a:t>8/1/2023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8F554C-D2A6-442C-9162-79A22698F6A9}" type="slidenum">
              <a:rPr lang="en-US" smtClean="0"/>
              <a:t>‹#›</a:t>
            </a:fld>
            <a:endParaRPr lang="en-US"/>
          </a:p>
        </p:txBody>
      </p:sp>
    </p:spTree>
    <p:extLst>
      <p:ext uri="{BB962C8B-B14F-4D97-AF65-F5344CB8AC3E}">
        <p14:creationId xmlns:p14="http://schemas.microsoft.com/office/powerpoint/2010/main" val="296699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5564B3-9EA6-4078-BAC6-F37BF4520DE3}" type="datetimeFigureOut">
              <a:rPr lang="en-US" smtClean="0"/>
              <a:t>8/1/2023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8F554C-D2A6-442C-9162-79A22698F6A9}" type="slidenum">
              <a:rPr lang="en-US" smtClean="0"/>
              <a:t>‹#›</a:t>
            </a:fld>
            <a:endParaRPr lang="en-US"/>
          </a:p>
        </p:txBody>
      </p:sp>
    </p:spTree>
    <p:extLst>
      <p:ext uri="{BB962C8B-B14F-4D97-AF65-F5344CB8AC3E}">
        <p14:creationId xmlns:p14="http://schemas.microsoft.com/office/powerpoint/2010/main" val="1255890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5564B3-9EA6-4078-BAC6-F37BF4520DE3}" type="datetimeFigureOut">
              <a:rPr lang="en-US" smtClean="0"/>
              <a:t>8/1/2023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8F554C-D2A6-442C-9162-79A22698F6A9}" type="slidenum">
              <a:rPr lang="en-US" smtClean="0"/>
              <a:t>‹#›</a:t>
            </a:fld>
            <a:endParaRPr lang="en-US"/>
          </a:p>
        </p:txBody>
      </p:sp>
    </p:spTree>
    <p:extLst>
      <p:ext uri="{BB962C8B-B14F-4D97-AF65-F5344CB8AC3E}">
        <p14:creationId xmlns:p14="http://schemas.microsoft.com/office/powerpoint/2010/main" val="2383658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5564B3-9EA6-4078-BAC6-F37BF4520DE3}" type="datetimeFigureOut">
              <a:rPr lang="en-US" smtClean="0"/>
              <a:t>8/1/2023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8F554C-D2A6-442C-9162-79A22698F6A9}" type="slidenum">
              <a:rPr lang="en-US" smtClean="0"/>
              <a:t>‹#›</a:t>
            </a:fld>
            <a:endParaRPr lang="en-US"/>
          </a:p>
        </p:txBody>
      </p:sp>
    </p:spTree>
    <p:extLst>
      <p:ext uri="{BB962C8B-B14F-4D97-AF65-F5344CB8AC3E}">
        <p14:creationId xmlns:p14="http://schemas.microsoft.com/office/powerpoint/2010/main" val="1529799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5564B3-9EA6-4078-BAC6-F37BF4520DE3}" type="datetimeFigureOut">
              <a:rPr lang="en-US" smtClean="0"/>
              <a:t>8/1/2023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8F554C-D2A6-442C-9162-79A22698F6A9}" type="slidenum">
              <a:rPr lang="en-US" smtClean="0"/>
              <a:t>‹#›</a:t>
            </a:fld>
            <a:endParaRPr lang="en-US"/>
          </a:p>
        </p:txBody>
      </p:sp>
    </p:spTree>
    <p:extLst>
      <p:ext uri="{BB962C8B-B14F-4D97-AF65-F5344CB8AC3E}">
        <p14:creationId xmlns:p14="http://schemas.microsoft.com/office/powerpoint/2010/main" val="593007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5564B3-9EA6-4078-BAC6-F37BF4520DE3}" type="datetimeFigureOut">
              <a:rPr lang="en-US" smtClean="0"/>
              <a:t>8/1/2023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8F554C-D2A6-442C-9162-79A22698F6A9}" type="slidenum">
              <a:rPr lang="en-US" smtClean="0"/>
              <a:t>‹#›</a:t>
            </a:fld>
            <a:endParaRPr lang="en-US"/>
          </a:p>
        </p:txBody>
      </p:sp>
    </p:spTree>
    <p:extLst>
      <p:ext uri="{BB962C8B-B14F-4D97-AF65-F5344CB8AC3E}">
        <p14:creationId xmlns:p14="http://schemas.microsoft.com/office/powerpoint/2010/main" val="67997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5564B3-9EA6-4078-BAC6-F37BF4520DE3}" type="datetimeFigureOut">
              <a:rPr lang="en-US" smtClean="0"/>
              <a:t>8/1/2023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8F554C-D2A6-442C-9162-79A22698F6A9}" type="slidenum">
              <a:rPr lang="en-US" smtClean="0"/>
              <a:t>‹#›</a:t>
            </a:fld>
            <a:endParaRPr lang="en-US"/>
          </a:p>
        </p:txBody>
      </p:sp>
    </p:spTree>
    <p:extLst>
      <p:ext uri="{BB962C8B-B14F-4D97-AF65-F5344CB8AC3E}">
        <p14:creationId xmlns:p14="http://schemas.microsoft.com/office/powerpoint/2010/main" val="537261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5564B3-9EA6-4078-BAC6-F37BF4520DE3}" type="datetimeFigureOut">
              <a:rPr lang="en-US" smtClean="0"/>
              <a:t>8/1/2023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8F554C-D2A6-442C-9162-79A22698F6A9}" type="slidenum">
              <a:rPr lang="en-US" smtClean="0"/>
              <a:t>‹#›</a:t>
            </a:fld>
            <a:endParaRPr lang="en-US"/>
          </a:p>
        </p:txBody>
      </p:sp>
    </p:spTree>
    <p:extLst>
      <p:ext uri="{BB962C8B-B14F-4D97-AF65-F5344CB8AC3E}">
        <p14:creationId xmlns:p14="http://schemas.microsoft.com/office/powerpoint/2010/main" val="1391519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popoptiq.com/netflix-review"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www.youtube.com/watch?v=gZlqfrxbkWQ&amp;t=14s" TargetMode="Externa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hyperlink" Target="https://www.youtube.com/watch?v=OpkatIqkLO8"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hyperlink" Target="https://www.youtube.com/watch?v=qvJXAAT-BU4" TargetMode="Externa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Understanding TV formats &amp; Genres </a:t>
            </a:r>
            <a:endParaRPr lang="en-US" dirty="0"/>
          </a:p>
        </p:txBody>
      </p:sp>
      <p:sp>
        <p:nvSpPr>
          <p:cNvPr id="3" name="Subtitle 2"/>
          <p:cNvSpPr>
            <a:spLocks noGrp="1"/>
          </p:cNvSpPr>
          <p:nvPr>
            <p:ph type="subTitle" idx="1"/>
          </p:nvPr>
        </p:nvSpPr>
        <p:spPr/>
        <p:txBody>
          <a:bodyPr/>
          <a:lstStyle/>
          <a:p>
            <a:r>
              <a:rPr lang="en-US" b="1" dirty="0" smtClean="0">
                <a:solidFill>
                  <a:srgbClr val="FF0000"/>
                </a:solidFill>
              </a:rPr>
              <a:t> </a:t>
            </a:r>
            <a:endParaRPr lang="en-US" b="1" dirty="0">
              <a:solidFill>
                <a:srgbClr val="FF0000"/>
              </a:solidFill>
            </a:endParaRPr>
          </a:p>
        </p:txBody>
      </p:sp>
    </p:spTree>
    <p:extLst>
      <p:ext uri="{BB962C8B-B14F-4D97-AF65-F5344CB8AC3E}">
        <p14:creationId xmlns:p14="http://schemas.microsoft.com/office/powerpoint/2010/main" val="519497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Game show</a:t>
            </a:r>
            <a:endParaRPr lang="en-US" b="1" dirty="0">
              <a:solidFill>
                <a:srgbClr val="FF0000"/>
              </a:solidFill>
            </a:endParaRPr>
          </a:p>
        </p:txBody>
      </p:sp>
      <p:sp>
        <p:nvSpPr>
          <p:cNvPr id="3" name="Content Placeholder 2"/>
          <p:cNvSpPr>
            <a:spLocks noGrp="1"/>
          </p:cNvSpPr>
          <p:nvPr>
            <p:ph idx="1"/>
          </p:nvPr>
        </p:nvSpPr>
        <p:spPr/>
        <p:txBody>
          <a:bodyPr/>
          <a:lstStyle/>
          <a:p>
            <a:r>
              <a:rPr lang="en-US" dirty="0"/>
              <a:t>Who Wants to be a Millionaire, The Price is Right, Deal or No Deal are just a few examples of the most hit game shows of all time. Some might be theme-oriented for example The Singing Bee and Beat </a:t>
            </a:r>
            <a:r>
              <a:rPr lang="en-US" dirty="0" err="1"/>
              <a:t>Shazam</a:t>
            </a:r>
            <a:r>
              <a:rPr lang="en-US" dirty="0"/>
              <a:t> revolve around music-themed games.</a:t>
            </a:r>
          </a:p>
        </p:txBody>
      </p:sp>
    </p:spTree>
    <p:extLst>
      <p:ext uri="{BB962C8B-B14F-4D97-AF65-F5344CB8AC3E}">
        <p14:creationId xmlns:p14="http://schemas.microsoft.com/office/powerpoint/2010/main" val="411885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Gameshow</a:t>
            </a:r>
            <a:r>
              <a:rPr lang="en-US" dirty="0" smtClean="0"/>
              <a:t> </a:t>
            </a:r>
            <a:endParaRPr lang="en-US"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37070" y="1905000"/>
            <a:ext cx="5725729" cy="3576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7378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rPr>
              <a:t>S</a:t>
            </a:r>
            <a:r>
              <a:rPr lang="en-US" b="1" dirty="0" smtClean="0">
                <a:solidFill>
                  <a:srgbClr val="FF0000"/>
                </a:solidFill>
              </a:rPr>
              <a:t>oap </a:t>
            </a:r>
            <a:r>
              <a:rPr lang="en-US" b="1" dirty="0">
                <a:solidFill>
                  <a:srgbClr val="FF0000"/>
                </a:solidFill>
              </a:rPr>
              <a:t>O</a:t>
            </a:r>
            <a:r>
              <a:rPr lang="en-US" b="1" dirty="0" smtClean="0">
                <a:solidFill>
                  <a:srgbClr val="FF0000"/>
                </a:solidFill>
              </a:rPr>
              <a:t>peras</a:t>
            </a:r>
            <a:endParaRPr lang="en-US" b="1" dirty="0">
              <a:solidFill>
                <a:srgbClr val="FF0000"/>
              </a:solidFill>
            </a:endParaRPr>
          </a:p>
        </p:txBody>
      </p:sp>
      <p:sp>
        <p:nvSpPr>
          <p:cNvPr id="3" name="Content Placeholder 2"/>
          <p:cNvSpPr>
            <a:spLocks noGrp="1"/>
          </p:cNvSpPr>
          <p:nvPr>
            <p:ph idx="1"/>
          </p:nvPr>
        </p:nvSpPr>
        <p:spPr/>
        <p:txBody>
          <a:bodyPr>
            <a:normAutofit fontScale="77500" lnSpcReduction="20000"/>
          </a:bodyPr>
          <a:lstStyle/>
          <a:p>
            <a:pPr fontAlgn="base"/>
            <a:r>
              <a:rPr lang="en-US" dirty="0"/>
              <a:t>Everybody loves soap operas, but have you ever wondered where did the term originate from?</a:t>
            </a:r>
          </a:p>
          <a:p>
            <a:pPr fontAlgn="base"/>
            <a:r>
              <a:rPr lang="en-US" dirty="0"/>
              <a:t>Interestingly, soap opera gained its name from the fact that the initial radio dramas were sponsored by actual soap manufacturers. The Archers broadcasted on BBC’s radio platform in 1950 holds the record for the world’s most elaborate radio soap opera.</a:t>
            </a:r>
          </a:p>
          <a:p>
            <a:pPr fontAlgn="base"/>
            <a:r>
              <a:rPr lang="en-US" dirty="0"/>
              <a:t>In television, soap operas are an ongoing drama serial that is made up of the lives of numerous characters and their relationship with others. Some of the best American soap operas include Days of Our Lives, The Bold and the Beautiful, All My Children, As the World Turns and Guiding Light.</a:t>
            </a:r>
          </a:p>
          <a:p>
            <a:endParaRPr lang="en-US" dirty="0"/>
          </a:p>
        </p:txBody>
      </p:sp>
    </p:spTree>
    <p:extLst>
      <p:ext uri="{BB962C8B-B14F-4D97-AF65-F5344CB8AC3E}">
        <p14:creationId xmlns:p14="http://schemas.microsoft.com/office/powerpoint/2010/main" val="555349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Animated series</a:t>
            </a:r>
            <a:endParaRPr lang="en-US" b="1" dirty="0">
              <a:solidFill>
                <a:srgbClr val="FF0000"/>
              </a:solidFill>
            </a:endParaRPr>
          </a:p>
        </p:txBody>
      </p:sp>
      <p:sp>
        <p:nvSpPr>
          <p:cNvPr id="3" name="Content Placeholder 2"/>
          <p:cNvSpPr>
            <a:spLocks noGrp="1"/>
          </p:cNvSpPr>
          <p:nvPr>
            <p:ph idx="1"/>
          </p:nvPr>
        </p:nvSpPr>
        <p:spPr/>
        <p:txBody>
          <a:bodyPr>
            <a:normAutofit fontScale="70000" lnSpcReduction="20000"/>
          </a:bodyPr>
          <a:lstStyle/>
          <a:p>
            <a:pPr fontAlgn="base"/>
            <a:r>
              <a:rPr lang="en-US" dirty="0"/>
              <a:t>Animated series refers to a set of hand drawn or computer generated art that are normally linked with each other. The different episodes share the same lead characters and a fundamental theme. Various secondary characters might be introduced on a need basis from time to time.</a:t>
            </a:r>
          </a:p>
          <a:p>
            <a:pPr fontAlgn="base"/>
            <a:r>
              <a:rPr lang="en-US" dirty="0"/>
              <a:t>A common misconception surrounding animated series is that they are only for children. But true TV show fans will be very well aware of the fact that animated series have several target audience including both children and adults.</a:t>
            </a:r>
          </a:p>
          <a:p>
            <a:pPr fontAlgn="base"/>
            <a:r>
              <a:rPr lang="en-US" dirty="0"/>
              <a:t>From Felix the Cat, Mickey Mouse Club, Daria, and Recess to, American Dragon, and Final Space, animated series have entertained children and their parents alike. As for animated TV shows mainly for adults, the list includes The Simpsons, South Park, Family Guy, Avatar: The Last </a:t>
            </a:r>
            <a:r>
              <a:rPr lang="en-US" dirty="0" err="1"/>
              <a:t>Airbender</a:t>
            </a:r>
            <a:r>
              <a:rPr lang="en-US" dirty="0"/>
              <a:t>, The Venture Bros, and </a:t>
            </a:r>
            <a:r>
              <a:rPr lang="en-US" dirty="0" err="1"/>
              <a:t>Thundercats</a:t>
            </a:r>
            <a:r>
              <a:rPr lang="en-US" dirty="0"/>
              <a:t>.</a:t>
            </a:r>
          </a:p>
          <a:p>
            <a:pPr marL="0" indent="0" fontAlgn="base">
              <a:buNone/>
            </a:pPr>
            <a:endParaRPr lang="en-US" b="1" dirty="0"/>
          </a:p>
          <a:p>
            <a:endParaRPr lang="en-US" dirty="0"/>
          </a:p>
        </p:txBody>
      </p:sp>
    </p:spTree>
    <p:extLst>
      <p:ext uri="{BB962C8B-B14F-4D97-AF65-F5344CB8AC3E}">
        <p14:creationId xmlns:p14="http://schemas.microsoft.com/office/powerpoint/2010/main" val="2147310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Television Serials</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fontScale="85000" lnSpcReduction="20000"/>
          </a:bodyPr>
          <a:lstStyle/>
          <a:p>
            <a:pPr fontAlgn="base"/>
            <a:r>
              <a:rPr lang="en-US" dirty="0" smtClean="0"/>
              <a:t>TV </a:t>
            </a:r>
            <a:r>
              <a:rPr lang="en-US" dirty="0"/>
              <a:t>serials hold true to the definition of the word ‘serial’ – they are a continuing plot that follows a sequential order as the events unfold episode by episode.  TV serials usually pursue an extended storyline also called story arc that covers the whole season or even the entire run of the serial. What makes the viewers keep coming back for the next installment is the clever portrayal of events that does not reveal the complete story or the full meaning of the plot. Each episode often contains a short recap of the previous one to renew the suspense and make the serial more intriguing.</a:t>
            </a:r>
          </a:p>
          <a:p>
            <a:endParaRPr lang="en-US" dirty="0"/>
          </a:p>
        </p:txBody>
      </p:sp>
    </p:spTree>
    <p:extLst>
      <p:ext uri="{BB962C8B-B14F-4D97-AF65-F5344CB8AC3E}">
        <p14:creationId xmlns:p14="http://schemas.microsoft.com/office/powerpoint/2010/main" val="2008551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Telenovela</a:t>
            </a:r>
            <a:r>
              <a:rPr lang="en-US" b="1" dirty="0" smtClean="0"/>
              <a:t/>
            </a:r>
            <a:br>
              <a:rPr lang="en-US" b="1" dirty="0" smtClean="0"/>
            </a:br>
            <a:endParaRPr lang="en-US" dirty="0"/>
          </a:p>
        </p:txBody>
      </p:sp>
      <p:sp>
        <p:nvSpPr>
          <p:cNvPr id="3" name="Content Placeholder 2"/>
          <p:cNvSpPr>
            <a:spLocks noGrp="1"/>
          </p:cNvSpPr>
          <p:nvPr>
            <p:ph idx="1"/>
          </p:nvPr>
        </p:nvSpPr>
        <p:spPr/>
        <p:txBody>
          <a:bodyPr/>
          <a:lstStyle/>
          <a:p>
            <a:pPr fontAlgn="base"/>
            <a:r>
              <a:rPr lang="en-US" dirty="0" smtClean="0"/>
              <a:t>A </a:t>
            </a:r>
            <a:r>
              <a:rPr lang="en-US" dirty="0"/>
              <a:t>telenovela is quite similar to a TV serial or soap opera except that it runs for a very limited period of time. The word is derived from television and ‘</a:t>
            </a:r>
            <a:r>
              <a:rPr lang="en-US" dirty="0" err="1"/>
              <a:t>novela</a:t>
            </a:r>
            <a:r>
              <a:rPr lang="en-US" dirty="0"/>
              <a:t>’ which is the Spanish word for the novel.</a:t>
            </a:r>
          </a:p>
          <a:p>
            <a:pPr fontAlgn="base"/>
            <a:r>
              <a:rPr lang="en-US" dirty="0"/>
              <a:t>American Heiress and El Alma </a:t>
            </a:r>
            <a:r>
              <a:rPr lang="en-US" dirty="0" err="1"/>
              <a:t>herida</a:t>
            </a:r>
            <a:r>
              <a:rPr lang="en-US" dirty="0"/>
              <a:t> are US TV series that were based on a telenovela.</a:t>
            </a:r>
          </a:p>
          <a:p>
            <a:endParaRPr lang="en-US" dirty="0"/>
          </a:p>
        </p:txBody>
      </p:sp>
    </p:spTree>
    <p:extLst>
      <p:ext uri="{BB962C8B-B14F-4D97-AF65-F5344CB8AC3E}">
        <p14:creationId xmlns:p14="http://schemas.microsoft.com/office/powerpoint/2010/main" val="100857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Factual </a:t>
            </a:r>
            <a:r>
              <a:rPr lang="en-US" b="1" dirty="0" err="1" smtClean="0">
                <a:solidFill>
                  <a:srgbClr val="FF0000"/>
                </a:solidFill>
              </a:rPr>
              <a:t>tv</a:t>
            </a:r>
            <a:r>
              <a:rPr lang="en-US" b="1" dirty="0" smtClean="0">
                <a:solidFill>
                  <a:srgbClr val="FF0000"/>
                </a:solidFill>
              </a:rPr>
              <a:t> </a:t>
            </a:r>
            <a:endParaRPr lang="en-US" b="1" dirty="0">
              <a:solidFill>
                <a:srgbClr val="FF0000"/>
              </a:solidFill>
            </a:endParaRPr>
          </a:p>
        </p:txBody>
      </p:sp>
      <p:sp>
        <p:nvSpPr>
          <p:cNvPr id="3" name="Content Placeholder 2"/>
          <p:cNvSpPr>
            <a:spLocks noGrp="1"/>
          </p:cNvSpPr>
          <p:nvPr>
            <p:ph idx="1"/>
          </p:nvPr>
        </p:nvSpPr>
        <p:spPr/>
        <p:txBody>
          <a:bodyPr/>
          <a:lstStyle/>
          <a:p>
            <a:r>
              <a:rPr lang="en-US" dirty="0"/>
              <a:t>Unlike most other TV shows that follow an imaginary or self-created plot, factual TV shows are exclusively real as is evident by their name. It is a type of non-fiction TV program that documents actual events and people. Prominent factual TV shows and documentaries include Top Gear, COPS and Rescue 911.</a:t>
            </a:r>
          </a:p>
        </p:txBody>
      </p:sp>
    </p:spTree>
    <p:extLst>
      <p:ext uri="{BB962C8B-B14F-4D97-AF65-F5344CB8AC3E}">
        <p14:creationId xmlns:p14="http://schemas.microsoft.com/office/powerpoint/2010/main" val="3344355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Mockumentary</a:t>
            </a:r>
            <a:endParaRPr lang="en-US"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fontAlgn="base"/>
            <a:r>
              <a:rPr lang="en-US" dirty="0"/>
              <a:t>Mockumentary, derived from the combination o the words ‘mock’ and ‘documentary’ is the exact opposite of factual TV shows or a documentary. Although it follows a documentary filming style, what sets it apart from the other is that the events presented are completely fictional. The purpose of mockumentaries is to analyze or comment on real events occurring in the world by portraying them in a fictional setting.</a:t>
            </a:r>
          </a:p>
          <a:p>
            <a:pPr fontAlgn="base"/>
            <a:r>
              <a:rPr lang="en-US" dirty="0"/>
              <a:t>American Vandal originally aired on </a:t>
            </a:r>
            <a:r>
              <a:rPr lang="en-US" dirty="0">
                <a:hlinkClick r:id="rId2" tooltip="Netflix"/>
              </a:rPr>
              <a:t>Netflix</a:t>
            </a:r>
            <a:r>
              <a:rPr lang="en-US" dirty="0"/>
              <a:t> is a well-known American mockumentary.</a:t>
            </a:r>
          </a:p>
          <a:p>
            <a:endParaRPr lang="en-US" dirty="0"/>
          </a:p>
        </p:txBody>
      </p:sp>
    </p:spTree>
    <p:extLst>
      <p:ext uri="{BB962C8B-B14F-4D97-AF65-F5344CB8AC3E}">
        <p14:creationId xmlns:p14="http://schemas.microsoft.com/office/powerpoint/2010/main" val="591663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rPr>
              <a:t>On demand TV &amp; streaming TV</a:t>
            </a:r>
            <a:endParaRPr lang="en-US" b="1" dirty="0">
              <a:solidFill>
                <a:srgbClr val="00B050"/>
              </a:solidFill>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1643774"/>
            <a:ext cx="8153399" cy="45668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32336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C000"/>
                </a:solidFill>
              </a:rPr>
              <a:t>Telecast pattern </a:t>
            </a:r>
            <a:endParaRPr lang="en-US" b="1" dirty="0">
              <a:solidFill>
                <a:srgbClr val="FFC000"/>
              </a:solidFill>
            </a:endParaRPr>
          </a:p>
        </p:txBody>
      </p:sp>
      <p:sp>
        <p:nvSpPr>
          <p:cNvPr id="3" name="Content Placeholder 2"/>
          <p:cNvSpPr>
            <a:spLocks noGrp="1"/>
          </p:cNvSpPr>
          <p:nvPr>
            <p:ph idx="1"/>
          </p:nvPr>
        </p:nvSpPr>
        <p:spPr/>
        <p:txBody>
          <a:bodyPr>
            <a:normAutofit fontScale="55000" lnSpcReduction="20000"/>
          </a:bodyPr>
          <a:lstStyle/>
          <a:p>
            <a:r>
              <a:rPr lang="en-US" b="1" dirty="0"/>
              <a:t>Television</a:t>
            </a:r>
            <a:r>
              <a:rPr lang="en-US" dirty="0"/>
              <a:t/>
            </a:r>
            <a:br>
              <a:rPr lang="en-US" dirty="0"/>
            </a:br>
            <a:r>
              <a:rPr lang="en-US" dirty="0"/>
              <a:t>In 1927, Baird transmitted a signal over 438 miles (705 km) of telephone line between London and Glasgow. In 1928, Baird's company (Baird Television Development Company/Cinema Television) broadcast the first transatlantic television signal, between London and New York, and the first shore-to-ship transmission. He also demonstrated an electromechanical color, infrared (dubbed "</a:t>
            </a:r>
            <a:r>
              <a:rPr lang="en-US" dirty="0" err="1"/>
              <a:t>Noctovision</a:t>
            </a:r>
            <a:r>
              <a:rPr lang="en-US" dirty="0"/>
              <a:t>"), and stereoscopic television, using additional lenses, disks and filters. In parallel, Baird developed a video disk recording system dubbed "</a:t>
            </a:r>
            <a:r>
              <a:rPr lang="en-US" dirty="0" err="1"/>
              <a:t>Phonovision</a:t>
            </a:r>
            <a:r>
              <a:rPr lang="en-US" dirty="0"/>
              <a:t>"; a number of the </a:t>
            </a:r>
            <a:r>
              <a:rPr lang="en-US" dirty="0" err="1"/>
              <a:t>Phonovision</a:t>
            </a:r>
            <a:r>
              <a:rPr lang="en-US" dirty="0"/>
              <a:t> recordings, dating back to 1927, still exist.[10] In 1929, he became involved in the first experimental electromechanical television service in Germany.</a:t>
            </a:r>
          </a:p>
          <a:p>
            <a:r>
              <a:rPr lang="en-US" dirty="0"/>
              <a:t>On 2 November 1936 the BBC began transmitting the world's first public regular high-definition television (HDTV) service from the Victorian Alexandra Palace in north London.[12] It therefore claims to be the birthplace of television broadcasting as we know it today. Instead a 17.5mm film was shot, rapidly developed and then scanned while the film was still wet. This intermediate film system was discontinued within three months in favor of a 405-line all-electronic system developed by Marconi-EMI. Television </a:t>
            </a:r>
            <a:r>
              <a:rPr lang="en-US" dirty="0" err="1"/>
              <a:t>programmes</a:t>
            </a:r>
            <a:r>
              <a:rPr lang="en-US" dirty="0"/>
              <a:t> are telecast in different ways </a:t>
            </a:r>
            <a:r>
              <a:rPr lang="en-US" dirty="0" smtClean="0"/>
              <a:t>–</a:t>
            </a:r>
            <a:r>
              <a:rPr lang="en-US" i="1" dirty="0" smtClean="0"/>
              <a:t>write about the patterns followed by our T.V channels on daily basis.</a:t>
            </a:r>
            <a:endParaRPr lang="en-US" i="1" dirty="0"/>
          </a:p>
          <a:p>
            <a:endParaRPr lang="en-US" dirty="0"/>
          </a:p>
        </p:txBody>
      </p:sp>
    </p:spTree>
    <p:extLst>
      <p:ext uri="{BB962C8B-B14F-4D97-AF65-F5344CB8AC3E}">
        <p14:creationId xmlns:p14="http://schemas.microsoft.com/office/powerpoint/2010/main" val="10282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Unit I – Nature of drama in television</a:t>
            </a:r>
            <a:r>
              <a:rPr lang="en-US" b="1" dirty="0" smtClean="0"/>
              <a:t>:</a:t>
            </a:r>
            <a:endParaRPr lang="en-US" dirty="0"/>
          </a:p>
        </p:txBody>
      </p:sp>
      <p:sp>
        <p:nvSpPr>
          <p:cNvPr id="3" name="Content Placeholder 2"/>
          <p:cNvSpPr>
            <a:spLocks noGrp="1"/>
          </p:cNvSpPr>
          <p:nvPr>
            <p:ph idx="1"/>
          </p:nvPr>
        </p:nvSpPr>
        <p:spPr/>
        <p:txBody>
          <a:bodyPr/>
          <a:lstStyle/>
          <a:p>
            <a:r>
              <a:rPr lang="en-US" dirty="0" smtClean="0"/>
              <a:t> Various shows, </a:t>
            </a:r>
            <a:r>
              <a:rPr lang="en-US" dirty="0"/>
              <a:t>formats and genres</a:t>
            </a:r>
            <a:r>
              <a:rPr lang="en-US" dirty="0" smtClean="0"/>
              <a:t>, </a:t>
            </a:r>
            <a:r>
              <a:rPr lang="en-US" dirty="0"/>
              <a:t>telecast patterns, audience viewership performance </a:t>
            </a:r>
          </a:p>
        </p:txBody>
      </p:sp>
    </p:spTree>
    <p:extLst>
      <p:ext uri="{BB962C8B-B14F-4D97-AF65-F5344CB8AC3E}">
        <p14:creationId xmlns:p14="http://schemas.microsoft.com/office/powerpoint/2010/main" val="5888773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solidFill>
              </a:rPr>
              <a:t>Terrestrial television</a:t>
            </a:r>
            <a:endParaRPr lang="en-US" dirty="0">
              <a:solidFill>
                <a:schemeClr val="accent6"/>
              </a:solidFill>
            </a:endParaRPr>
          </a:p>
        </p:txBody>
      </p:sp>
      <p:sp>
        <p:nvSpPr>
          <p:cNvPr id="3" name="Content Placeholder 2"/>
          <p:cNvSpPr>
            <a:spLocks noGrp="1"/>
          </p:cNvSpPr>
          <p:nvPr>
            <p:ph idx="1"/>
          </p:nvPr>
        </p:nvSpPr>
        <p:spPr/>
        <p:txBody>
          <a:bodyPr>
            <a:normAutofit fontScale="92500" lnSpcReduction="10000"/>
          </a:bodyPr>
          <a:lstStyle/>
          <a:p>
            <a:r>
              <a:rPr lang="en-US" dirty="0"/>
              <a:t/>
            </a:r>
            <a:br>
              <a:rPr lang="en-US" dirty="0"/>
            </a:br>
            <a:r>
              <a:rPr lang="en-US" dirty="0"/>
              <a:t>Terrestrial television is a mode of television broadcasting which does not involve satellite transmission or cables — typically using radio waves through transmitting and receiving antennas or television antenna aerials. The term is more common in Europe, while in the United States it is referred to as broadcast television or sometimes over-the-air television (OTA) and requires a Tuner (television) the view content.</a:t>
            </a:r>
          </a:p>
        </p:txBody>
      </p:sp>
    </p:spTree>
    <p:extLst>
      <p:ext uri="{BB962C8B-B14F-4D97-AF65-F5344CB8AC3E}">
        <p14:creationId xmlns:p14="http://schemas.microsoft.com/office/powerpoint/2010/main" val="1198426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C000"/>
                </a:solidFill>
              </a:rPr>
              <a:t>Satellite TV</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dirty="0"/>
              <a:t> </a:t>
            </a:r>
            <a:r>
              <a:rPr lang="en-US" dirty="0" smtClean="0"/>
              <a:t>ST is </a:t>
            </a:r>
            <a:r>
              <a:rPr lang="en-US" dirty="0"/>
              <a:t>television programming delivered by the means of communications satellite and received by an outdoor antenna, usually a parabolic mirror generally referred to as a satellite dish, and as far as household usage is concerned, a satellite receiver either in the form of an external set-top box or a satellite tuner module built into a TV set. Satellite TV tuners are also available as a card or a USB stick to be attached to a personal computer. In many areas of the world </a:t>
            </a:r>
            <a:r>
              <a:rPr lang="en-US" dirty="0" smtClean="0"/>
              <a:t>satellite TV</a:t>
            </a:r>
            <a:r>
              <a:rPr lang="en-US" dirty="0"/>
              <a:t> provides a wide range of channels and services, often to areas that are not serviced by terrestrial or cable providers.</a:t>
            </a:r>
          </a:p>
        </p:txBody>
      </p:sp>
    </p:spTree>
    <p:extLst>
      <p:ext uri="{BB962C8B-B14F-4D97-AF65-F5344CB8AC3E}">
        <p14:creationId xmlns:p14="http://schemas.microsoft.com/office/powerpoint/2010/main" val="32649510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C000"/>
                </a:solidFill>
              </a:rPr>
              <a:t>Cable TV</a:t>
            </a:r>
            <a:endParaRPr lang="en-US" b="1" dirty="0">
              <a:solidFill>
                <a:srgbClr val="FFC000"/>
              </a:solidFill>
            </a:endParaRPr>
          </a:p>
        </p:txBody>
      </p:sp>
      <p:sp>
        <p:nvSpPr>
          <p:cNvPr id="3" name="Content Placeholder 2"/>
          <p:cNvSpPr>
            <a:spLocks noGrp="1"/>
          </p:cNvSpPr>
          <p:nvPr>
            <p:ph idx="1"/>
          </p:nvPr>
        </p:nvSpPr>
        <p:spPr/>
        <p:txBody>
          <a:bodyPr>
            <a:normAutofit fontScale="85000" lnSpcReduction="20000"/>
          </a:bodyPr>
          <a:lstStyle/>
          <a:p>
            <a:r>
              <a:rPr lang="en-US" dirty="0" smtClean="0"/>
              <a:t>CT</a:t>
            </a:r>
            <a:r>
              <a:rPr lang="en-US" dirty="0"/>
              <a:t> is a system of providing television programs to consumers via radio frequency (RF) signals transmitted to televisions through coaxial cables or digital light pulses through fixed optical fibers located on the subscriber's property, much like the over-the-air method used in traditional broadcast television (via radio waves) in which a television antenna is required. FM radio programming</a:t>
            </a:r>
            <a:r>
              <a:rPr lang="en-US" dirty="0" smtClean="0"/>
              <a:t>, high-speed </a:t>
            </a:r>
            <a:r>
              <a:rPr lang="en-US" dirty="0"/>
              <a:t>Internet, telephony, and similar non-television services may also be provided. The major difference is the change of radio frequency signals used and optical connections to the subscriber </a:t>
            </a:r>
            <a:r>
              <a:rPr lang="en-US" dirty="0" smtClean="0"/>
              <a:t>property. </a:t>
            </a:r>
            <a:r>
              <a:rPr lang="en-US" i="1" dirty="0" smtClean="0"/>
              <a:t>Add examples about our local cable operators which we discussed in lecture</a:t>
            </a:r>
            <a:endParaRPr lang="en-US" i="1" dirty="0"/>
          </a:p>
        </p:txBody>
      </p:sp>
    </p:spTree>
    <p:extLst>
      <p:ext uri="{BB962C8B-B14F-4D97-AF65-F5344CB8AC3E}">
        <p14:creationId xmlns:p14="http://schemas.microsoft.com/office/powerpoint/2010/main" val="3914025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C000"/>
                </a:solidFill>
              </a:rPr>
              <a:t>DTH Television</a:t>
            </a:r>
            <a:endParaRPr lang="en-US" dirty="0">
              <a:solidFill>
                <a:srgbClr val="FFC000"/>
              </a:solidFill>
            </a:endParaRPr>
          </a:p>
        </p:txBody>
      </p:sp>
      <p:sp>
        <p:nvSpPr>
          <p:cNvPr id="3" name="Content Placeholder 2"/>
          <p:cNvSpPr>
            <a:spLocks noGrp="1"/>
          </p:cNvSpPr>
          <p:nvPr>
            <p:ph idx="1"/>
          </p:nvPr>
        </p:nvSpPr>
        <p:spPr/>
        <p:txBody>
          <a:bodyPr>
            <a:normAutofit fontScale="92500" lnSpcReduction="20000"/>
          </a:bodyPr>
          <a:lstStyle/>
          <a:p>
            <a:r>
              <a:rPr lang="en-US" dirty="0" smtClean="0"/>
              <a:t/>
            </a:r>
            <a:br>
              <a:rPr lang="en-US" dirty="0" smtClean="0"/>
            </a:br>
            <a:r>
              <a:rPr lang="en-US" dirty="0"/>
              <a:t>Direct broadcast satellite, (DBS) also known as "Direct-To-Home" can either refer to the communications satellites themselves that deliver DBS service or the actual television service. DBS systems are commonly referred to as "mini-dish" systems. DBS uses the upper portion of the Ku band, as well as portions of the </a:t>
            </a:r>
            <a:r>
              <a:rPr lang="en-US" dirty="0" err="1"/>
              <a:t>Ka</a:t>
            </a:r>
            <a:r>
              <a:rPr lang="en-US" dirty="0"/>
              <a:t> </a:t>
            </a:r>
            <a:r>
              <a:rPr lang="en-US" dirty="0" smtClean="0"/>
              <a:t>band. </a:t>
            </a:r>
            <a:r>
              <a:rPr lang="en-US" i="1" dirty="0" smtClean="0"/>
              <a:t>We have discussed about different DTH operators, their services, different packages and offers </a:t>
            </a:r>
            <a:r>
              <a:rPr lang="en-US" i="1" dirty="0" err="1" smtClean="0"/>
              <a:t>settup</a:t>
            </a:r>
            <a:r>
              <a:rPr lang="en-US" i="1" dirty="0" smtClean="0"/>
              <a:t> box and other operating system.</a:t>
            </a:r>
            <a:endParaRPr lang="en-US" i="1" dirty="0"/>
          </a:p>
        </p:txBody>
      </p:sp>
    </p:spTree>
    <p:extLst>
      <p:ext uri="{BB962C8B-B14F-4D97-AF65-F5344CB8AC3E}">
        <p14:creationId xmlns:p14="http://schemas.microsoft.com/office/powerpoint/2010/main" val="26146791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1166843"/>
            <a:ext cx="4572000" cy="4524315"/>
          </a:xfrm>
          <a:prstGeom prst="rect">
            <a:avLst/>
          </a:prstGeom>
        </p:spPr>
        <p:txBody>
          <a:bodyPr>
            <a:spAutoFit/>
          </a:bodyPr>
          <a:lstStyle/>
          <a:p>
            <a:r>
              <a:rPr lang="en-US" dirty="0">
                <a:solidFill>
                  <a:srgbClr val="FF0000"/>
                </a:solidFill>
              </a:rPr>
              <a:t>Television Rating Point </a:t>
            </a:r>
            <a:r>
              <a:rPr lang="en-US" dirty="0"/>
              <a:t>(TRP) is a tool provided to judge which </a:t>
            </a:r>
            <a:r>
              <a:rPr lang="en-US" dirty="0" err="1"/>
              <a:t>programmes</a:t>
            </a:r>
            <a:r>
              <a:rPr lang="en-US" dirty="0"/>
              <a:t> are viewed the most. This gives us an index of the choice of the people and also the popularity of a particular channel. For calculation purpose, a device is attached to the TV set in a few thousand </a:t>
            </a:r>
            <a:r>
              <a:rPr lang="en-US" dirty="0" err="1"/>
              <a:t>viewersâ</a:t>
            </a:r>
            <a:r>
              <a:rPr lang="en-US" dirty="0"/>
              <a:t>€™ houses for judging purpose. These numbers are treated as sample from the overall TV owners in different geographical and demographic sectors. The device is called as </a:t>
            </a:r>
            <a:r>
              <a:rPr lang="en-US" dirty="0" err="1"/>
              <a:t>Peopleâ</a:t>
            </a:r>
            <a:r>
              <a:rPr lang="en-US" dirty="0"/>
              <a:t>€™s Meter. It records the time and the </a:t>
            </a:r>
            <a:r>
              <a:rPr lang="en-US" dirty="0" err="1"/>
              <a:t>programme</a:t>
            </a:r>
            <a:r>
              <a:rPr lang="en-US" dirty="0"/>
              <a:t> that a viewer watches on a particular day. Then, the average is taken for a 30-day period which gives the viewership status for a particular channel.</a:t>
            </a:r>
          </a:p>
        </p:txBody>
      </p:sp>
    </p:spTree>
    <p:extLst>
      <p:ext uri="{BB962C8B-B14F-4D97-AF65-F5344CB8AC3E}">
        <p14:creationId xmlns:p14="http://schemas.microsoft.com/office/powerpoint/2010/main" val="35129379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Nielsen TV Ratings</a:t>
            </a:r>
            <a:r>
              <a:rPr lang="en-US" dirty="0" smtClean="0"/>
              <a:t> </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NR are </a:t>
            </a:r>
            <a:r>
              <a:rPr lang="en-US" dirty="0"/>
              <a:t>the </a:t>
            </a:r>
            <a:r>
              <a:rPr lang="en-US" dirty="0" smtClean="0"/>
              <a:t>audience measurement </a:t>
            </a:r>
            <a:r>
              <a:rPr lang="en-US" dirty="0"/>
              <a:t> systems operated by </a:t>
            </a:r>
            <a:r>
              <a:rPr lang="en-US" dirty="0" smtClean="0"/>
              <a:t>Nielsen media research</a:t>
            </a:r>
            <a:r>
              <a:rPr lang="en-US" dirty="0"/>
              <a:t> that seek to determine the audience size and composition of television programming in the United States using a rating system</a:t>
            </a:r>
            <a:r>
              <a:rPr lang="en-US" dirty="0" smtClean="0"/>
              <a:t>.</a:t>
            </a:r>
          </a:p>
          <a:p>
            <a:endParaRPr lang="en-US" dirty="0"/>
          </a:p>
          <a:p>
            <a:r>
              <a:rPr lang="en-US" dirty="0"/>
              <a:t>Nielsen Media Research was founded by Arthur C. Nielsen, a market analyst who started his career in the 1920s with marketing research and performance analysis. The company expanded into radio market analysis in the late 1930s, culminating in the Nielsen Radio Index in 1942</a:t>
            </a:r>
            <a:r>
              <a:rPr lang="en-US" dirty="0" smtClean="0"/>
              <a:t>,</a:t>
            </a:r>
            <a:r>
              <a:rPr lang="en-US" dirty="0"/>
              <a:t> which was meant to provide statistics as to the markets of radio shows. The first Nielsen ratings for radio programs were released the first week of December 1947. They measured the top 20 programs in four areas: total audience, average audience, cumulative audience, and homes per dollar spent for time and talent</a:t>
            </a:r>
            <a:r>
              <a:rPr lang="en-US" dirty="0" smtClean="0"/>
              <a:t>.</a:t>
            </a:r>
          </a:p>
          <a:p>
            <a:endParaRPr lang="en-US" dirty="0"/>
          </a:p>
          <a:p>
            <a:r>
              <a:rPr lang="en-US" dirty="0"/>
              <a:t>In 1950, Nielsen moved to television, developing a ratings system using the methods he and his company had developed for radio. That method became the primary source of audience measurement information in the US television industry. In September 2020, Nielsen started compiling a weekly Top 10 list of most watched shows on streaming platforms</a:t>
            </a:r>
            <a:r>
              <a:rPr lang="en-US" dirty="0" smtClean="0"/>
              <a:t>. </a:t>
            </a:r>
            <a:r>
              <a:rPr lang="en-US" i="1" dirty="0" smtClean="0"/>
              <a:t>Search about current scenario of this company and their area of operation.</a:t>
            </a:r>
            <a:endParaRPr lang="en-US" i="1" dirty="0"/>
          </a:p>
          <a:p>
            <a:endParaRPr lang="en-US" dirty="0"/>
          </a:p>
        </p:txBody>
      </p:sp>
    </p:spTree>
    <p:extLst>
      <p:ext uri="{BB962C8B-B14F-4D97-AF65-F5344CB8AC3E}">
        <p14:creationId xmlns:p14="http://schemas.microsoft.com/office/powerpoint/2010/main" val="7015917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nSpc>
                <a:spcPct val="115000"/>
              </a:lnSpc>
              <a:spcBef>
                <a:spcPts val="0"/>
              </a:spcBef>
              <a:spcAft>
                <a:spcPts val="1000"/>
              </a:spcAft>
            </a:pPr>
            <a:r>
              <a:rPr lang="en-US" u="sng" dirty="0">
                <a:solidFill>
                  <a:srgbClr val="0000FF"/>
                </a:solidFill>
                <a:ea typeface="Calibri"/>
                <a:cs typeface="Times New Roman"/>
                <a:hlinkClick r:id="rId2"/>
              </a:rPr>
              <a:t>https://www.youtube.com/watch?v=gZlqfrxbkWQ&amp;t=14s</a:t>
            </a:r>
            <a:r>
              <a:rPr lang="en-US" dirty="0">
                <a:ea typeface="Calibri"/>
                <a:cs typeface="Times New Roman"/>
              </a:rPr>
              <a:t/>
            </a:r>
            <a:br>
              <a:rPr lang="en-US" dirty="0">
                <a:ea typeface="Calibri"/>
                <a:cs typeface="Times New Roman"/>
              </a:rPr>
            </a:br>
            <a:endParaRPr lang="en-US" dirty="0"/>
          </a:p>
        </p:txBody>
      </p:sp>
      <p:sp>
        <p:nvSpPr>
          <p:cNvPr id="3" name="Text Placeholder 2"/>
          <p:cNvSpPr>
            <a:spLocks noGrp="1"/>
          </p:cNvSpPr>
          <p:nvPr>
            <p:ph type="body" idx="1"/>
          </p:nvPr>
        </p:nvSpPr>
        <p:spPr/>
        <p:txBody>
          <a:bodyPr/>
          <a:lstStyle/>
          <a:p>
            <a:r>
              <a:rPr lang="en-US" b="1" dirty="0" smtClean="0">
                <a:solidFill>
                  <a:schemeClr val="tx1"/>
                </a:solidFill>
              </a:rPr>
              <a:t>History of Indian TV</a:t>
            </a:r>
            <a:endParaRPr lang="en-US" b="1" dirty="0">
              <a:solidFill>
                <a:schemeClr val="tx1"/>
              </a:solidFill>
            </a:endParaRPr>
          </a:p>
        </p:txBody>
      </p:sp>
    </p:spTree>
    <p:extLst>
      <p:ext uri="{BB962C8B-B14F-4D97-AF65-F5344CB8AC3E}">
        <p14:creationId xmlns:p14="http://schemas.microsoft.com/office/powerpoint/2010/main" val="19890006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43400"/>
            <a:ext cx="7772400" cy="1362075"/>
          </a:xfrm>
        </p:spPr>
        <p:txBody>
          <a:bodyPr>
            <a:normAutofit fontScale="90000"/>
          </a:bodyPr>
          <a:lstStyle/>
          <a:p>
            <a:pPr marL="0" marR="0">
              <a:lnSpc>
                <a:spcPct val="115000"/>
              </a:lnSpc>
              <a:spcBef>
                <a:spcPts val="0"/>
              </a:spcBef>
              <a:spcAft>
                <a:spcPts val="1000"/>
              </a:spcAft>
            </a:pPr>
            <a:r>
              <a:rPr lang="en-US" u="sng" dirty="0">
                <a:solidFill>
                  <a:srgbClr val="0000FF"/>
                </a:solidFill>
                <a:ea typeface="Calibri"/>
                <a:cs typeface="Times New Roman"/>
                <a:hlinkClick r:id="rId2"/>
              </a:rPr>
              <a:t>https://www.youtube.com/watch?v=OpkatIqkLO8</a:t>
            </a:r>
            <a:r>
              <a:rPr lang="en-US" dirty="0">
                <a:ea typeface="Calibri"/>
                <a:cs typeface="Times New Roman"/>
              </a:rPr>
              <a:t/>
            </a:r>
            <a:br>
              <a:rPr lang="en-US" dirty="0">
                <a:ea typeface="Calibri"/>
                <a:cs typeface="Times New Roman"/>
              </a:rPr>
            </a:br>
            <a:endParaRPr lang="en-US" dirty="0"/>
          </a:p>
        </p:txBody>
      </p:sp>
      <p:sp>
        <p:nvSpPr>
          <p:cNvPr id="3" name="Text Placeholder 2"/>
          <p:cNvSpPr>
            <a:spLocks noGrp="1"/>
          </p:cNvSpPr>
          <p:nvPr>
            <p:ph type="body" idx="1"/>
          </p:nvPr>
        </p:nvSpPr>
        <p:spPr/>
        <p:txBody>
          <a:bodyPr/>
          <a:lstStyle/>
          <a:p>
            <a:r>
              <a:rPr lang="en-US" b="1" dirty="0">
                <a:solidFill>
                  <a:schemeClr val="tx1"/>
                </a:solidFill>
              </a:rPr>
              <a:t>How does Satellite Television work?</a:t>
            </a:r>
          </a:p>
          <a:p>
            <a:endParaRPr lang="en-US" dirty="0"/>
          </a:p>
        </p:txBody>
      </p:sp>
    </p:spTree>
    <p:extLst>
      <p:ext uri="{BB962C8B-B14F-4D97-AF65-F5344CB8AC3E}">
        <p14:creationId xmlns:p14="http://schemas.microsoft.com/office/powerpoint/2010/main" val="38008938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nSpc>
                <a:spcPct val="115000"/>
              </a:lnSpc>
              <a:spcBef>
                <a:spcPts val="0"/>
              </a:spcBef>
              <a:spcAft>
                <a:spcPts val="1000"/>
              </a:spcAft>
            </a:pPr>
            <a:r>
              <a:rPr lang="en-US" u="sng" dirty="0">
                <a:solidFill>
                  <a:srgbClr val="0000FF"/>
                </a:solidFill>
                <a:ea typeface="Calibri"/>
                <a:cs typeface="Times New Roman"/>
                <a:hlinkClick r:id="rId2"/>
              </a:rPr>
              <a:t>https://www.youtube.com/watch?v=qvJXAAT-BU4</a:t>
            </a:r>
            <a:r>
              <a:rPr lang="en-US" dirty="0">
                <a:ea typeface="Calibri"/>
                <a:cs typeface="Times New Roman"/>
              </a:rPr>
              <a:t/>
            </a:r>
            <a:br>
              <a:rPr lang="en-US" dirty="0">
                <a:ea typeface="Calibri"/>
                <a:cs typeface="Times New Roman"/>
              </a:rPr>
            </a:br>
            <a:endParaRPr lang="en-US" dirty="0"/>
          </a:p>
        </p:txBody>
      </p:sp>
      <p:sp>
        <p:nvSpPr>
          <p:cNvPr id="3" name="Text Placeholder 2"/>
          <p:cNvSpPr>
            <a:spLocks noGrp="1"/>
          </p:cNvSpPr>
          <p:nvPr>
            <p:ph type="body" idx="1"/>
          </p:nvPr>
        </p:nvSpPr>
        <p:spPr/>
        <p:txBody>
          <a:bodyPr/>
          <a:lstStyle/>
          <a:p>
            <a:r>
              <a:rPr lang="en-US" b="1" dirty="0">
                <a:solidFill>
                  <a:schemeClr val="tx1"/>
                </a:solidFill>
              </a:rPr>
              <a:t>Top 20 Greatest TV Shows of All Time</a:t>
            </a:r>
          </a:p>
          <a:p>
            <a:endParaRPr lang="en-US" dirty="0"/>
          </a:p>
        </p:txBody>
      </p:sp>
    </p:spTree>
    <p:extLst>
      <p:ext uri="{BB962C8B-B14F-4D97-AF65-F5344CB8AC3E}">
        <p14:creationId xmlns:p14="http://schemas.microsoft.com/office/powerpoint/2010/main" val="30273552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smtClean="0">
                <a:solidFill>
                  <a:srgbClr val="FF0000"/>
                </a:solidFill>
              </a:rPr>
              <a:t>Reference</a:t>
            </a:r>
            <a:r>
              <a:rPr lang="en-US" dirty="0" smtClean="0"/>
              <a:t> </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56660" y="1600200"/>
            <a:ext cx="3430679"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5085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Reality TV</a:t>
            </a:r>
            <a:br>
              <a:rPr lang="en-US" b="1" dirty="0" smtClean="0">
                <a:solidFill>
                  <a:srgbClr val="FF0000"/>
                </a:solidFill>
              </a:rPr>
            </a:br>
            <a:r>
              <a:rPr lang="en-US" dirty="0" smtClean="0"/>
              <a:t> </a:t>
            </a:r>
            <a:endParaRPr lang="en-US" dirty="0"/>
          </a:p>
        </p:txBody>
      </p:sp>
      <p:sp>
        <p:nvSpPr>
          <p:cNvPr id="3" name="Content Placeholder 2"/>
          <p:cNvSpPr>
            <a:spLocks noGrp="1"/>
          </p:cNvSpPr>
          <p:nvPr>
            <p:ph idx="1"/>
          </p:nvPr>
        </p:nvSpPr>
        <p:spPr/>
        <p:txBody>
          <a:bodyPr>
            <a:normAutofit fontScale="70000" lnSpcReduction="20000"/>
          </a:bodyPr>
          <a:lstStyle/>
          <a:p>
            <a:pPr fontAlgn="base"/>
            <a:r>
              <a:rPr lang="en-US" dirty="0" smtClean="0"/>
              <a:t>This </a:t>
            </a:r>
            <a:r>
              <a:rPr lang="en-US" dirty="0"/>
              <a:t>type of TV shows involves ordinary people who are continuously filmed as they go about living their usual life or on a special set with a group of others functioning as the same. It is meant solely for entertainments purposes and not for any superior knowledge or informative uses.</a:t>
            </a:r>
          </a:p>
          <a:p>
            <a:pPr fontAlgn="base"/>
            <a:r>
              <a:rPr lang="en-US" dirty="0"/>
              <a:t>In other words, the camera documents supposedly ‘unscripted’ real-life situations. Reality TV gained popularity in the late ‘90s and further exploded into the early 2000s with the world-wide of shows such as  Survivor, Idols and the more famous (or rather infamous depending on your preference), Big Brother.</a:t>
            </a:r>
          </a:p>
          <a:p>
            <a:pPr fontAlgn="base"/>
            <a:r>
              <a:rPr lang="en-US" dirty="0"/>
              <a:t>If may also include segments of an interview conducted with the participants later on in which they express their views, voice their thoughts or provide explanations and justifications for their actions. This automatically serves as the shows’ narration.</a:t>
            </a:r>
          </a:p>
          <a:p>
            <a:endParaRPr lang="en-US" dirty="0"/>
          </a:p>
        </p:txBody>
      </p:sp>
    </p:spTree>
    <p:extLst>
      <p:ext uri="{BB962C8B-B14F-4D97-AF65-F5344CB8AC3E}">
        <p14:creationId xmlns:p14="http://schemas.microsoft.com/office/powerpoint/2010/main" val="17997083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Book Cover of Robert Benedetti - From Concept to Screen: An Overview of Film and Television Produ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066800"/>
            <a:ext cx="3000375" cy="4524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62436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6063" y="1047750"/>
            <a:ext cx="3571875"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32013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0850" y="1047750"/>
            <a:ext cx="3162300"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8580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rPr>
              <a:t>Reality TV</a:t>
            </a:r>
            <a:endParaRPr lang="en-US" b="1" dirty="0">
              <a:solidFill>
                <a:srgbClr val="00B050"/>
              </a:solidFill>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1435364"/>
            <a:ext cx="7772400" cy="4584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7694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Sitcoms </a:t>
            </a:r>
            <a:endParaRPr lang="en-US" b="1" dirty="0">
              <a:solidFill>
                <a:srgbClr val="FF0000"/>
              </a:solidFill>
            </a:endParaRPr>
          </a:p>
        </p:txBody>
      </p:sp>
      <p:sp>
        <p:nvSpPr>
          <p:cNvPr id="3" name="Content Placeholder 2"/>
          <p:cNvSpPr>
            <a:spLocks noGrp="1"/>
          </p:cNvSpPr>
          <p:nvPr>
            <p:ph idx="1"/>
          </p:nvPr>
        </p:nvSpPr>
        <p:spPr/>
        <p:txBody>
          <a:bodyPr>
            <a:normAutofit fontScale="55000" lnSpcReduction="20000"/>
          </a:bodyPr>
          <a:lstStyle/>
          <a:p>
            <a:pPr fontAlgn="base"/>
            <a:r>
              <a:rPr lang="en-US" dirty="0"/>
              <a:t>Short for ‘situation comedy,’ sitcom is a TV show genre that is always high in demand because of its humor and hilarity. What defines this popular type of TV show is affixed set of characters that are featured in every episode. The show is set in the regular world and focuses on the lives and everyday routines of the characters. Laughter and giggles erupt from the way these characters interact with each other as they go about doing their daily chores.</a:t>
            </a:r>
          </a:p>
          <a:p>
            <a:pPr fontAlgn="base"/>
            <a:r>
              <a:rPr lang="en-US" dirty="0"/>
              <a:t>Situation comedies are often recorded in front of a live studio audience but this is dependent on the production format of the program. Laugh tracks are usually added later on during final editing to imitate or enhance the effect of live studio viewers. Sitcoms must not be confused with comedy-drama because a comedy-drama is </a:t>
            </a:r>
            <a:r>
              <a:rPr lang="en-US" i="1" dirty="0"/>
              <a:t>any</a:t>
            </a:r>
            <a:r>
              <a:rPr lang="en-US" dirty="0"/>
              <a:t> story that has a happy outcome or a touch of humor here and there. A sitcom, on the other hand, is centered on </a:t>
            </a:r>
            <a:r>
              <a:rPr lang="en-US" i="1" dirty="0"/>
              <a:t>real-life situations </a:t>
            </a:r>
            <a:r>
              <a:rPr lang="en-US" dirty="0"/>
              <a:t>that have a funny outcome.</a:t>
            </a:r>
          </a:p>
          <a:p>
            <a:pPr fontAlgn="base"/>
            <a:r>
              <a:rPr lang="en-US" dirty="0"/>
              <a:t>Despite countless reruns, you are unlikely to watch any sitcom repeatedly other than Friends, but if you ever need a ‘break’ like Ross did, we suggest these ones: The Big Bang Theory, Modern Family, Two and a Half Men, The Millers and 2 Broke Girls</a:t>
            </a:r>
          </a:p>
          <a:p>
            <a:endParaRPr lang="en-US" dirty="0"/>
          </a:p>
        </p:txBody>
      </p:sp>
    </p:spTree>
    <p:extLst>
      <p:ext uri="{BB962C8B-B14F-4D97-AF65-F5344CB8AC3E}">
        <p14:creationId xmlns:p14="http://schemas.microsoft.com/office/powerpoint/2010/main" val="662480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rgbClr val="00B0F0"/>
                </a:solidFill>
              </a:rPr>
              <a:t>Sticoms</a:t>
            </a:r>
            <a:r>
              <a:rPr lang="en-US" b="1" dirty="0" smtClean="0">
                <a:solidFill>
                  <a:srgbClr val="00B0F0"/>
                </a:solidFill>
              </a:rPr>
              <a:t>  </a:t>
            </a:r>
            <a:endParaRPr lang="en-US" b="1" dirty="0">
              <a:solidFill>
                <a:srgbClr val="00B0F0"/>
              </a:solidFill>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4401" y="1828800"/>
            <a:ext cx="7086600" cy="4267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5615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Drama </a:t>
            </a:r>
            <a:endParaRPr lang="en-US" b="1" dirty="0">
              <a:solidFill>
                <a:srgbClr val="FF0000"/>
              </a:solidFill>
            </a:endParaRPr>
          </a:p>
        </p:txBody>
      </p:sp>
      <p:sp>
        <p:nvSpPr>
          <p:cNvPr id="3" name="Content Placeholder 2"/>
          <p:cNvSpPr>
            <a:spLocks noGrp="1"/>
          </p:cNvSpPr>
          <p:nvPr>
            <p:ph idx="1"/>
          </p:nvPr>
        </p:nvSpPr>
        <p:spPr/>
        <p:txBody>
          <a:bodyPr>
            <a:normAutofit fontScale="62500" lnSpcReduction="20000"/>
          </a:bodyPr>
          <a:lstStyle/>
          <a:p>
            <a:pPr fontAlgn="base"/>
            <a:r>
              <a:rPr lang="en-US" dirty="0"/>
              <a:t>This type of TV show refers to the portrayal of fictional or semi-fictional stories that are set in a particular place and follow a general theme.</a:t>
            </a:r>
          </a:p>
          <a:p>
            <a:pPr fontAlgn="base"/>
            <a:r>
              <a:rPr lang="en-US" dirty="0"/>
              <a:t>The word ‘drama’ was coined back in the 16</a:t>
            </a:r>
            <a:r>
              <a:rPr lang="en-US" baseline="30000" dirty="0"/>
              <a:t>th</a:t>
            </a:r>
            <a:r>
              <a:rPr lang="en-US" dirty="0"/>
              <a:t> Century when Greeks used it to refer to a theatrical play that had quite a neutral act, being neither a comedy nor a tragedy. With the invention of the television, this term was adopted by the industry in a similar context. However, as the industry developed with more varied TV shows being produced, the defining boundaries of this genre blurred to encompass several different tones. Today, ‘drama’ includes various subcategories such as comedy-drama, teen drama, legal drama and many more.</a:t>
            </a:r>
          </a:p>
          <a:p>
            <a:pPr fontAlgn="base"/>
            <a:r>
              <a:rPr lang="en-US" dirty="0"/>
              <a:t>In a broader sense, drama TV shows comprise of any narrative so long as it is fictional or semi-fictional and tells the story through characters that are brought to life by real actors. The following are the types of TV shows that all come under the expansive term ‘drama.’</a:t>
            </a:r>
          </a:p>
          <a:p>
            <a:endParaRPr lang="en-US" dirty="0"/>
          </a:p>
        </p:txBody>
      </p:sp>
    </p:spTree>
    <p:extLst>
      <p:ext uri="{BB962C8B-B14F-4D97-AF65-F5344CB8AC3E}">
        <p14:creationId xmlns:p14="http://schemas.microsoft.com/office/powerpoint/2010/main" val="2076110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Drama</a:t>
            </a:r>
            <a:r>
              <a:rPr lang="en-US" dirty="0" smtClean="0"/>
              <a:t> </a:t>
            </a:r>
            <a:endParaRPr lang="en-US" dirty="0"/>
          </a:p>
        </p:txBody>
      </p:sp>
      <p:sp>
        <p:nvSpPr>
          <p:cNvPr id="3" name="Content Placeholder 2"/>
          <p:cNvSpPr>
            <a:spLocks noGrp="1"/>
          </p:cNvSpPr>
          <p:nvPr>
            <p:ph sz="half" idx="1"/>
          </p:nvPr>
        </p:nvSpPr>
        <p:spPr/>
        <p:txBody>
          <a:bodyPr>
            <a:normAutofit lnSpcReduction="10000"/>
          </a:bodyPr>
          <a:lstStyle/>
          <a:p>
            <a:r>
              <a:rPr lang="en-US" b="1" dirty="0" smtClean="0">
                <a:solidFill>
                  <a:srgbClr val="00B050"/>
                </a:solidFill>
              </a:rPr>
              <a:t>Comedy </a:t>
            </a:r>
          </a:p>
          <a:p>
            <a:r>
              <a:rPr lang="en-US" b="1" dirty="0" smtClean="0">
                <a:solidFill>
                  <a:srgbClr val="00B050"/>
                </a:solidFill>
              </a:rPr>
              <a:t>Teen </a:t>
            </a:r>
          </a:p>
          <a:p>
            <a:r>
              <a:rPr lang="en-US" b="1" dirty="0" smtClean="0">
                <a:solidFill>
                  <a:srgbClr val="00B050"/>
                </a:solidFill>
              </a:rPr>
              <a:t>Romantic </a:t>
            </a:r>
          </a:p>
          <a:p>
            <a:r>
              <a:rPr lang="en-US" b="1" dirty="0" smtClean="0">
                <a:solidFill>
                  <a:srgbClr val="00B050"/>
                </a:solidFill>
              </a:rPr>
              <a:t>Family  </a:t>
            </a:r>
          </a:p>
          <a:p>
            <a:r>
              <a:rPr lang="en-US" b="1" dirty="0" smtClean="0">
                <a:solidFill>
                  <a:srgbClr val="00B050"/>
                </a:solidFill>
              </a:rPr>
              <a:t>Medical </a:t>
            </a:r>
          </a:p>
          <a:p>
            <a:r>
              <a:rPr lang="en-US" b="1" dirty="0" smtClean="0">
                <a:solidFill>
                  <a:srgbClr val="00B050"/>
                </a:solidFill>
              </a:rPr>
              <a:t>Legal </a:t>
            </a:r>
          </a:p>
          <a:p>
            <a:r>
              <a:rPr lang="en-US" b="1" dirty="0" smtClean="0">
                <a:solidFill>
                  <a:srgbClr val="00B050"/>
                </a:solidFill>
              </a:rPr>
              <a:t>Crime </a:t>
            </a:r>
          </a:p>
          <a:p>
            <a:r>
              <a:rPr lang="en-US" b="1" dirty="0" smtClean="0">
                <a:solidFill>
                  <a:srgbClr val="00B050"/>
                </a:solidFill>
              </a:rPr>
              <a:t>Police procedural </a:t>
            </a:r>
          </a:p>
          <a:p>
            <a:r>
              <a:rPr lang="en-US" b="1" dirty="0" smtClean="0">
                <a:solidFill>
                  <a:srgbClr val="00B050"/>
                </a:solidFill>
              </a:rPr>
              <a:t>Horror </a:t>
            </a:r>
            <a:endParaRPr lang="en-US" b="1" dirty="0">
              <a:solidFill>
                <a:srgbClr val="00B050"/>
              </a:solidFill>
            </a:endParaRPr>
          </a:p>
        </p:txBody>
      </p:sp>
      <p:sp>
        <p:nvSpPr>
          <p:cNvPr id="4" name="Content Placeholder 3"/>
          <p:cNvSpPr>
            <a:spLocks noGrp="1"/>
          </p:cNvSpPr>
          <p:nvPr>
            <p:ph sz="half" idx="2"/>
          </p:nvPr>
        </p:nvSpPr>
        <p:spPr/>
        <p:txBody>
          <a:bodyPr>
            <a:normAutofit lnSpcReduction="10000"/>
          </a:bodyPr>
          <a:lstStyle/>
          <a:p>
            <a:r>
              <a:rPr lang="en-US" b="1" dirty="0" smtClean="0">
                <a:solidFill>
                  <a:schemeClr val="accent3">
                    <a:lumMod val="75000"/>
                  </a:schemeClr>
                </a:solidFill>
              </a:rPr>
              <a:t>Historic </a:t>
            </a:r>
          </a:p>
          <a:p>
            <a:r>
              <a:rPr lang="en-US" b="1" dirty="0" smtClean="0">
                <a:solidFill>
                  <a:schemeClr val="accent3">
                    <a:lumMod val="75000"/>
                  </a:schemeClr>
                </a:solidFill>
              </a:rPr>
              <a:t>Political </a:t>
            </a:r>
          </a:p>
          <a:p>
            <a:r>
              <a:rPr lang="en-US" b="1" dirty="0" smtClean="0">
                <a:solidFill>
                  <a:schemeClr val="accent3">
                    <a:lumMod val="75000"/>
                  </a:schemeClr>
                </a:solidFill>
              </a:rPr>
              <a:t>Musical </a:t>
            </a:r>
          </a:p>
          <a:p>
            <a:r>
              <a:rPr lang="en-US" b="1" dirty="0" smtClean="0">
                <a:solidFill>
                  <a:schemeClr val="accent3">
                    <a:lumMod val="75000"/>
                  </a:schemeClr>
                </a:solidFill>
              </a:rPr>
              <a:t>Docudrama </a:t>
            </a:r>
          </a:p>
          <a:p>
            <a:r>
              <a:rPr lang="en-US" b="1" dirty="0" smtClean="0">
                <a:solidFill>
                  <a:schemeClr val="accent3">
                    <a:lumMod val="75000"/>
                  </a:schemeClr>
                </a:solidFill>
              </a:rPr>
              <a:t>Space drama </a:t>
            </a:r>
            <a:endParaRPr lang="en-US" b="1" dirty="0">
              <a:solidFill>
                <a:schemeClr val="accent3">
                  <a:lumMod val="75000"/>
                </a:schemeClr>
              </a:solidFill>
            </a:endParaRPr>
          </a:p>
        </p:txBody>
      </p:sp>
    </p:spTree>
    <p:extLst>
      <p:ext uri="{BB962C8B-B14F-4D97-AF65-F5344CB8AC3E}">
        <p14:creationId xmlns:p14="http://schemas.microsoft.com/office/powerpoint/2010/main" val="1766165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Game show</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lnSpcReduction="10000"/>
          </a:bodyPr>
          <a:lstStyle/>
          <a:p>
            <a:pPr fontAlgn="base"/>
            <a:r>
              <a:rPr lang="en-US" dirty="0" smtClean="0"/>
              <a:t>Game </a:t>
            </a:r>
            <a:r>
              <a:rPr lang="en-US" dirty="0"/>
              <a:t>shows are a type of TV genre in which contestants play a game in order to win prizes. Depending on the type of game, people may participate individually or as a team. The games include answering questions, solving puzzles or various other activities that lead to rewards such as checks, gift hampers, monetary prizes, trips and travel tickets and several other goods and services provided by the show’s sponsors.</a:t>
            </a:r>
          </a:p>
          <a:p>
            <a:endParaRPr lang="en-US" dirty="0"/>
          </a:p>
        </p:txBody>
      </p:sp>
    </p:spTree>
    <p:extLst>
      <p:ext uri="{BB962C8B-B14F-4D97-AF65-F5344CB8AC3E}">
        <p14:creationId xmlns:p14="http://schemas.microsoft.com/office/powerpoint/2010/main" val="12622763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1143</Words>
  <Application>Microsoft Office PowerPoint</Application>
  <PresentationFormat>On-screen Show (4:3)</PresentationFormat>
  <Paragraphs>82</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Understanding TV formats &amp; Genres </vt:lpstr>
      <vt:lpstr>Unit I – Nature of drama in television:</vt:lpstr>
      <vt:lpstr>Reality TV  </vt:lpstr>
      <vt:lpstr>Reality TV</vt:lpstr>
      <vt:lpstr>Sitcoms </vt:lpstr>
      <vt:lpstr>Sticoms  </vt:lpstr>
      <vt:lpstr>Drama </vt:lpstr>
      <vt:lpstr>Drama </vt:lpstr>
      <vt:lpstr>Game show </vt:lpstr>
      <vt:lpstr>Game show</vt:lpstr>
      <vt:lpstr>Gameshow </vt:lpstr>
      <vt:lpstr>Soap Operas</vt:lpstr>
      <vt:lpstr>Animated series</vt:lpstr>
      <vt:lpstr>Television Serials </vt:lpstr>
      <vt:lpstr>Telenovela </vt:lpstr>
      <vt:lpstr>Factual tv </vt:lpstr>
      <vt:lpstr>Mockumentary</vt:lpstr>
      <vt:lpstr>On demand TV &amp; streaming TV</vt:lpstr>
      <vt:lpstr>Telecast pattern </vt:lpstr>
      <vt:lpstr>Terrestrial television</vt:lpstr>
      <vt:lpstr>Satellite TV </vt:lpstr>
      <vt:lpstr>Cable TV</vt:lpstr>
      <vt:lpstr>DTH Television</vt:lpstr>
      <vt:lpstr>PowerPoint Presentation</vt:lpstr>
      <vt:lpstr>Nielsen TV Ratings </vt:lpstr>
      <vt:lpstr>https://www.youtube.com/watch?v=gZlqfrxbkWQ&amp;t=14s </vt:lpstr>
      <vt:lpstr>https://www.youtube.com/watch?v=OpkatIqkLO8 </vt:lpstr>
      <vt:lpstr>https://www.youtube.com/watch?v=qvJXAAT-BU4 </vt:lpstr>
      <vt:lpstr>Reference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TV formats &amp; Genres</dc:title>
  <dc:creator>Ankita</dc:creator>
  <cp:lastModifiedBy>ketan</cp:lastModifiedBy>
  <cp:revision>16</cp:revision>
  <dcterms:created xsi:type="dcterms:W3CDTF">2020-11-17T15:02:09Z</dcterms:created>
  <dcterms:modified xsi:type="dcterms:W3CDTF">2023-08-02T06:17:12Z</dcterms:modified>
</cp:coreProperties>
</file>