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3" r:id="rId9"/>
    <p:sldId id="262" r:id="rId10"/>
    <p:sldId id="265" r:id="rId11"/>
    <p:sldId id="266" r:id="rId12"/>
    <p:sldId id="267" r:id="rId13"/>
    <p:sldId id="268" r:id="rId14"/>
    <p:sldId id="269" r:id="rId15"/>
    <p:sldId id="270" r:id="rId16"/>
    <p:sldId id="271" r:id="rId17"/>
    <p:sldId id="272" r:id="rId18"/>
    <p:sldId id="273" r:id="rId19"/>
    <p:sldId id="283" r:id="rId20"/>
    <p:sldId id="274" r:id="rId21"/>
    <p:sldId id="275" r:id="rId22"/>
    <p:sldId id="278" r:id="rId23"/>
    <p:sldId id="276" r:id="rId24"/>
    <p:sldId id="277" r:id="rId25"/>
    <p:sldId id="279" r:id="rId26"/>
    <p:sldId id="280" r:id="rId27"/>
    <p:sldId id="28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829683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3705437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08695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067959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40574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840629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001032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254814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4232728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FB244F-0D57-4DB4-A978-AA5F160F007F}" type="datetimeFigureOut">
              <a:rPr lang="en-IN" smtClean="0"/>
              <a:t>13-01-2022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3938033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FB244F-0D57-4DB4-A978-AA5F160F007F}" type="datetimeFigureOut">
              <a:rPr lang="en-IN" smtClean="0"/>
              <a:t>13-01-2022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967440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FB244F-0D57-4DB4-A978-AA5F160F007F}" type="datetimeFigureOut">
              <a:rPr lang="en-IN" smtClean="0"/>
              <a:t>13-01-2022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654126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FB244F-0D57-4DB4-A978-AA5F160F007F}" type="datetimeFigureOut">
              <a:rPr lang="en-IN" smtClean="0"/>
              <a:t>13-01-2022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112175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FB244F-0D57-4DB4-A978-AA5F160F007F}" type="datetimeFigureOut">
              <a:rPr lang="en-IN" smtClean="0"/>
              <a:t>13-01-2022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878577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FB244F-0D57-4DB4-A978-AA5F160F007F}" type="datetimeFigureOut">
              <a:rPr lang="en-IN" smtClean="0"/>
              <a:t>13-01-2022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1851413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FB244F-0D57-4DB4-A978-AA5F160F007F}" type="datetimeFigureOut">
              <a:rPr lang="en-IN" smtClean="0"/>
              <a:t>13-01-2022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1DB451-4BC9-415D-980C-AAB260C313AA}" type="slidenum">
              <a:rPr lang="en-IN" smtClean="0"/>
              <a:t>‹#›</a:t>
            </a:fld>
            <a:endParaRPr lang="en-IN"/>
          </a:p>
        </p:txBody>
      </p:sp>
    </p:spTree>
    <p:extLst>
      <p:ext uri="{BB962C8B-B14F-4D97-AF65-F5344CB8AC3E}">
        <p14:creationId xmlns:p14="http://schemas.microsoft.com/office/powerpoint/2010/main" val="338797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AFB244F-0D57-4DB4-A978-AA5F160F007F}" type="datetimeFigureOut">
              <a:rPr lang="en-IN" smtClean="0"/>
              <a:t>13-01-2022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1DB451-4BC9-415D-980C-AAB260C313AA}" type="slidenum">
              <a:rPr lang="en-IN" smtClean="0"/>
              <a:t>‹#›</a:t>
            </a:fld>
            <a:endParaRPr lang="en-IN"/>
          </a:p>
        </p:txBody>
      </p:sp>
    </p:spTree>
    <p:extLst>
      <p:ext uri="{BB962C8B-B14F-4D97-AF65-F5344CB8AC3E}">
        <p14:creationId xmlns:p14="http://schemas.microsoft.com/office/powerpoint/2010/main" val="73354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RazLqWhgkR8" TargetMode="External"/><Relationship Id="rId2" Type="http://schemas.openxmlformats.org/officeDocument/2006/relationships/hyperlink" Target="https://www.youtube.com/watch?v=FS_qI8__HM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b71uzrr8hU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4C43B-57DC-4405-8325-77DAE8B71A3D}"/>
              </a:ext>
            </a:extLst>
          </p:cNvPr>
          <p:cNvSpPr>
            <a:spLocks noGrp="1"/>
          </p:cNvSpPr>
          <p:nvPr>
            <p:ph type="ctrTitle"/>
          </p:nvPr>
        </p:nvSpPr>
        <p:spPr/>
        <p:txBody>
          <a:bodyPr>
            <a:normAutofit fontScale="90000"/>
          </a:bodyPr>
          <a:lstStyle/>
          <a:p>
            <a:r>
              <a:rPr lang="en-US" dirty="0"/>
              <a:t>UNIT-1 : Fundamentals of International Finance </a:t>
            </a:r>
            <a:br>
              <a:rPr lang="en-US" dirty="0"/>
            </a:br>
            <a:endParaRPr lang="en-IN" dirty="0"/>
          </a:p>
        </p:txBody>
      </p:sp>
      <p:sp>
        <p:nvSpPr>
          <p:cNvPr id="3" name="Subtitle 2">
            <a:extLst>
              <a:ext uri="{FF2B5EF4-FFF2-40B4-BE49-F238E27FC236}">
                <a16:creationId xmlns:a16="http://schemas.microsoft.com/office/drawing/2014/main" id="{1693F7C3-28F9-45DD-9526-DA8AB5AF2897}"/>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1493492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0A72E-4161-4B97-A912-0F87C745F8F0}"/>
              </a:ext>
            </a:extLst>
          </p:cNvPr>
          <p:cNvSpPr>
            <a:spLocks noGrp="1"/>
          </p:cNvSpPr>
          <p:nvPr>
            <p:ph type="title"/>
          </p:nvPr>
        </p:nvSpPr>
        <p:spPr>
          <a:xfrm>
            <a:off x="677333" y="609600"/>
            <a:ext cx="10407433" cy="612710"/>
          </a:xfrm>
        </p:spPr>
        <p:txBody>
          <a:bodyPr>
            <a:normAutofit fontScale="90000"/>
          </a:bodyPr>
          <a:lstStyle/>
          <a:p>
            <a:r>
              <a:rPr lang="en-US" dirty="0"/>
              <a:t>Currency convertibility</a:t>
            </a:r>
            <a:br>
              <a:rPr lang="en-US" dirty="0"/>
            </a:br>
            <a:endParaRPr lang="en-IN" dirty="0"/>
          </a:p>
        </p:txBody>
      </p:sp>
      <p:sp>
        <p:nvSpPr>
          <p:cNvPr id="3" name="Content Placeholder 2">
            <a:extLst>
              <a:ext uri="{FF2B5EF4-FFF2-40B4-BE49-F238E27FC236}">
                <a16:creationId xmlns:a16="http://schemas.microsoft.com/office/drawing/2014/main" id="{DA6F587B-BFFB-4BAA-A74A-4E151E6683AE}"/>
              </a:ext>
            </a:extLst>
          </p:cNvPr>
          <p:cNvSpPr>
            <a:spLocks noGrp="1"/>
          </p:cNvSpPr>
          <p:nvPr>
            <p:ph idx="1"/>
          </p:nvPr>
        </p:nvSpPr>
        <p:spPr>
          <a:xfrm>
            <a:off x="677333" y="1515763"/>
            <a:ext cx="10064807" cy="5115696"/>
          </a:xfrm>
        </p:spPr>
        <p:txBody>
          <a:bodyPr>
            <a:normAutofit fontScale="92500"/>
          </a:bodyPr>
          <a:lstStyle/>
          <a:p>
            <a:r>
              <a:rPr lang="en-US" dirty="0" err="1">
                <a:latin typeface="Arial" panose="020B0604020202020204" pitchFamily="34" charset="0"/>
                <a:cs typeface="Arial" panose="020B0604020202020204" pitchFamily="34" charset="0"/>
              </a:rPr>
              <a:t>BoP</a:t>
            </a:r>
            <a:r>
              <a:rPr lang="en-US" dirty="0">
                <a:latin typeface="Arial" panose="020B0604020202020204" pitchFamily="34" charset="0"/>
                <a:cs typeface="Arial" panose="020B0604020202020204" pitchFamily="34" charset="0"/>
              </a:rPr>
              <a:t> comprises of current account and capital account.</a:t>
            </a:r>
          </a:p>
          <a:p>
            <a:r>
              <a:rPr lang="en-US" b="0" i="0" dirty="0">
                <a:solidFill>
                  <a:srgbClr val="47525E"/>
                </a:solidFill>
                <a:effectLst/>
                <a:latin typeface="Arial" panose="020B0604020202020204" pitchFamily="34" charset="0"/>
                <a:cs typeface="Arial" panose="020B0604020202020204" pitchFamily="34" charset="0"/>
              </a:rPr>
              <a:t>While the current account deals mainly with import and export of goods and services, the capital account is made up of cross-border movement of capital by way of investments and loans.</a:t>
            </a:r>
          </a:p>
          <a:p>
            <a:pPr algn="l"/>
            <a:r>
              <a:rPr lang="en-US" b="0" i="0" dirty="0">
                <a:solidFill>
                  <a:srgbClr val="47525E"/>
                </a:solidFill>
                <a:effectLst/>
                <a:latin typeface="Arial" panose="020B0604020202020204" pitchFamily="34" charset="0"/>
                <a:cs typeface="Arial" panose="020B0604020202020204" pitchFamily="34" charset="0"/>
              </a:rPr>
              <a:t>Current account convertibility refers to the freedom to convert your rupees into other internationally accepted currencies and vice versa without any restrictions whenever you make payments.</a:t>
            </a:r>
          </a:p>
          <a:p>
            <a:pPr algn="l"/>
            <a:r>
              <a:rPr lang="en-US" b="0" i="0" dirty="0">
                <a:solidFill>
                  <a:srgbClr val="47525E"/>
                </a:solidFill>
                <a:effectLst/>
                <a:latin typeface="Arial" panose="020B0604020202020204" pitchFamily="34" charset="0"/>
                <a:cs typeface="Arial" panose="020B0604020202020204" pitchFamily="34" charset="0"/>
              </a:rPr>
              <a:t>Similarly, capital account convertibility means the freedom to conduct investment transactions without any constraints. Typically, it would mean no restrictions on the amount of rupees you can convert into foreign currency to enable you, an Indian resident, to acquire any foreign asset</a:t>
            </a:r>
          </a:p>
          <a:p>
            <a:r>
              <a:rPr lang="en-US" dirty="0">
                <a:solidFill>
                  <a:srgbClr val="47525E"/>
                </a:solidFill>
                <a:latin typeface="Arial" panose="020B0604020202020204" pitchFamily="34" charset="0"/>
                <a:cs typeface="Arial" panose="020B0604020202020204" pitchFamily="34" charset="0"/>
              </a:rPr>
              <a:t>India had been following a cautious approach in currency convertibility and presently has </a:t>
            </a:r>
            <a:r>
              <a:rPr lang="en-US" b="0" i="0" dirty="0">
                <a:solidFill>
                  <a:srgbClr val="47525E"/>
                </a:solidFill>
                <a:effectLst/>
                <a:latin typeface="Arial" panose="020B0604020202020204" pitchFamily="34" charset="0"/>
                <a:cs typeface="Arial" panose="020B0604020202020204" pitchFamily="34" charset="0"/>
              </a:rPr>
              <a:t>partial capital account convertibility.</a:t>
            </a:r>
            <a:r>
              <a:rPr lang="en-US" dirty="0">
                <a:solidFill>
                  <a:srgbClr val="47525E"/>
                </a:solidFill>
                <a:latin typeface="Arial" panose="020B0604020202020204" pitchFamily="34" charset="0"/>
                <a:cs typeface="Arial" panose="020B0604020202020204" pitchFamily="34" charset="0"/>
              </a:rPr>
              <a:t> There are restrictions on foreign investments. </a:t>
            </a:r>
            <a:r>
              <a:rPr lang="en-US" b="0" i="0" dirty="0">
                <a:solidFill>
                  <a:srgbClr val="47525E"/>
                </a:solidFill>
                <a:effectLst/>
                <a:latin typeface="Arial" panose="020B0604020202020204" pitchFamily="34" charset="0"/>
                <a:cs typeface="Arial" panose="020B0604020202020204" pitchFamily="34" charset="0"/>
              </a:rPr>
              <a:t>Inward FDI is allowed in most sectors, and outbound FDI by Indian incorporated entities is allowed as a multiple of their net worth</a:t>
            </a:r>
            <a:r>
              <a:rPr lang="en-US" dirty="0">
                <a:solidFill>
                  <a:srgbClr val="47525E"/>
                </a:solidFill>
                <a:latin typeface="Arial" panose="020B0604020202020204" pitchFamily="34" charset="0"/>
                <a:cs typeface="Arial" panose="020B0604020202020204" pitchFamily="34" charset="0"/>
              </a:rPr>
              <a:t>.</a:t>
            </a:r>
          </a:p>
          <a:p>
            <a:r>
              <a:rPr lang="en-US" b="0" i="0" dirty="0">
                <a:solidFill>
                  <a:srgbClr val="47525E"/>
                </a:solidFill>
                <a:effectLst/>
                <a:latin typeface="Arial" panose="020B0604020202020204" pitchFamily="34" charset="0"/>
                <a:cs typeface="Arial" panose="020B0604020202020204" pitchFamily="34" charset="0"/>
              </a:rPr>
              <a:t>Inward inflows and outflows of the foreign and domestic capital, which are prone to volatility, can lead to excessive appreciation/depreciation of their currency and impact the monetary and financial stability as was witnessed in South East Asian crisis of 1997.</a:t>
            </a:r>
            <a:endParaRPr lang="en-US" dirty="0">
              <a:solidFill>
                <a:srgbClr val="47525E"/>
              </a:solidFill>
              <a:latin typeface="Arial" panose="020B0604020202020204" pitchFamily="34" charset="0"/>
              <a:cs typeface="Arial" panose="020B0604020202020204" pitchFamily="34" charset="0"/>
            </a:endParaRPr>
          </a:p>
          <a:p>
            <a:endParaRPr lang="en-IN" dirty="0"/>
          </a:p>
        </p:txBody>
      </p:sp>
    </p:spTree>
    <p:extLst>
      <p:ext uri="{BB962C8B-B14F-4D97-AF65-F5344CB8AC3E}">
        <p14:creationId xmlns:p14="http://schemas.microsoft.com/office/powerpoint/2010/main" val="692972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F3C14-4243-4926-8A62-2A8EB6C40C9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2FAAD2E-3A34-43D5-907C-5B52BBEB9D62}"/>
              </a:ext>
            </a:extLst>
          </p:cNvPr>
          <p:cNvSpPr>
            <a:spLocks noGrp="1"/>
          </p:cNvSpPr>
          <p:nvPr>
            <p:ph idx="1"/>
          </p:nvPr>
        </p:nvSpPr>
        <p:spPr>
          <a:xfrm>
            <a:off x="677334" y="2160589"/>
            <a:ext cx="10808650" cy="3880773"/>
          </a:xfrm>
        </p:spPr>
        <p:txBody>
          <a:bodyPr/>
          <a:lstStyle/>
          <a:p>
            <a:r>
              <a:rPr lang="en-US" dirty="0">
                <a:latin typeface="Arial" panose="020B0604020202020204" pitchFamily="34" charset="0"/>
                <a:cs typeface="Arial" panose="020B0604020202020204" pitchFamily="34" charset="0"/>
              </a:rPr>
              <a:t>Excessive appreciation hurts exports while excessive depreciation makes imports expensive and worsens current account deficit.</a:t>
            </a:r>
          </a:p>
          <a:p>
            <a:r>
              <a:rPr lang="en-US" dirty="0">
                <a:latin typeface="Arial" panose="020B0604020202020204" pitchFamily="34" charset="0"/>
                <a:cs typeface="Arial" panose="020B0604020202020204" pitchFamily="34" charset="0"/>
              </a:rPr>
              <a:t>S </a:t>
            </a:r>
            <a:r>
              <a:rPr lang="en-US" dirty="0" err="1">
                <a:latin typeface="Arial" panose="020B0604020202020204" pitchFamily="34" charset="0"/>
                <a:cs typeface="Arial" panose="020B0604020202020204" pitchFamily="34" charset="0"/>
              </a:rPr>
              <a:t>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Tarapore</a:t>
            </a:r>
            <a:r>
              <a:rPr lang="en-US" dirty="0">
                <a:latin typeface="Arial" panose="020B0604020202020204" pitchFamily="34" charset="0"/>
                <a:cs typeface="Arial" panose="020B0604020202020204" pitchFamily="34" charset="0"/>
              </a:rPr>
              <a:t> committee report  </a:t>
            </a:r>
            <a:r>
              <a:rPr lang="en-US" b="0" i="0" dirty="0">
                <a:solidFill>
                  <a:srgbClr val="47525E"/>
                </a:solidFill>
                <a:effectLst/>
                <a:latin typeface="Arial" panose="020B0604020202020204" pitchFamily="34" charset="0"/>
                <a:cs typeface="Arial" panose="020B0604020202020204" pitchFamily="34" charset="0"/>
              </a:rPr>
              <a:t>suggests transparent fiscal consolidation is necessary to reduce the chances of a currency crisis.</a:t>
            </a:r>
          </a:p>
          <a:p>
            <a:r>
              <a:rPr lang="en-US" dirty="0">
                <a:solidFill>
                  <a:srgbClr val="47525E"/>
                </a:solidFill>
                <a:latin typeface="Newsreader"/>
              </a:rPr>
              <a:t>A</a:t>
            </a:r>
            <a:r>
              <a:rPr lang="en-US" b="0" i="0" dirty="0">
                <a:solidFill>
                  <a:srgbClr val="47525E"/>
                </a:solidFill>
                <a:effectLst/>
                <a:latin typeface="Newsreader"/>
              </a:rPr>
              <a:t>n Indian investor looking to park money overseas or an NRI wanting to invest in Indian assets, full convertibility on capital account may give you a greater opportunity to diversify investments and reduce geographical risk. Note that cross-border investments are allowed even now under RBI’s </a:t>
            </a:r>
            <a:r>
              <a:rPr lang="en-US" b="0" i="0" dirty="0" err="1">
                <a:solidFill>
                  <a:srgbClr val="47525E"/>
                </a:solidFill>
                <a:effectLst/>
                <a:latin typeface="Newsreader"/>
              </a:rPr>
              <a:t>Liberalised</a:t>
            </a:r>
            <a:r>
              <a:rPr lang="en-US" b="0" i="0" dirty="0">
                <a:solidFill>
                  <a:srgbClr val="47525E"/>
                </a:solidFill>
                <a:effectLst/>
                <a:latin typeface="Newsreader"/>
              </a:rPr>
              <a:t> Remittance Scheme but within the overall limit of $250000.</a:t>
            </a: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9487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International monetary Systems : Gold standard</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lnSpcReduction="10000"/>
          </a:bodyPr>
          <a:lstStyle/>
          <a:p>
            <a:r>
              <a:rPr lang="en-US" dirty="0"/>
              <a:t>Traditionally gold has been an important yardstick for measure of wealth internationally.</a:t>
            </a:r>
          </a:p>
          <a:p>
            <a:r>
              <a:rPr lang="en-US" b="0" i="0" dirty="0">
                <a:solidFill>
                  <a:srgbClr val="111111"/>
                </a:solidFill>
                <a:effectLst/>
                <a:latin typeface="SourceSansPro"/>
              </a:rPr>
              <a:t>The international gold standard emerged in 1871 following its adoption by Germany. By 1900, the majority of the developed nations were linked to the gold standard. </a:t>
            </a:r>
            <a:endParaRPr lang="en-US" dirty="0">
              <a:solidFill>
                <a:srgbClr val="111111"/>
              </a:solidFill>
              <a:latin typeface="SourceSansPro"/>
            </a:endParaRPr>
          </a:p>
          <a:p>
            <a:r>
              <a:rPr lang="en-US" b="0" i="1" dirty="0">
                <a:solidFill>
                  <a:srgbClr val="111111"/>
                </a:solidFill>
                <a:effectLst/>
                <a:latin typeface="SourceSansPro"/>
              </a:rPr>
              <a:t>The gold standard is a monetary system where a country's currency or paper money has a value directly linked to gold. Countries agreed to convert paper money into a fixed amount of gold. A country that uses the gold standard sets a fixed price for gold and buys and sells gold at that price. </a:t>
            </a:r>
          </a:p>
          <a:p>
            <a:r>
              <a:rPr lang="en-US" b="0" i="0" dirty="0">
                <a:solidFill>
                  <a:srgbClr val="111111"/>
                </a:solidFill>
                <a:effectLst/>
                <a:latin typeface="SourceSansPro"/>
              </a:rPr>
              <a:t>For example, if the U.S. sets the price of gold at $500 an ounce, the value of the dollar would be 1/500th of an ounce of gold.</a:t>
            </a:r>
          </a:p>
          <a:p>
            <a:r>
              <a:rPr lang="en-US" b="0" i="0" dirty="0">
                <a:solidFill>
                  <a:srgbClr val="111111"/>
                </a:solidFill>
                <a:effectLst/>
                <a:latin typeface="SourceSansPro"/>
              </a:rPr>
              <a:t>The appeal of a gold standard is that it arrests control of the issuance of money out of the hands of imperfect human beings. With the physical quantity of gold acting as a limit to that issuance, a society can follow a simple rule to avoid the evils of inflation.</a:t>
            </a:r>
            <a:endParaRPr lang="en-US" b="0" i="1" dirty="0">
              <a:solidFill>
                <a:srgbClr val="111111"/>
              </a:solidFill>
              <a:effectLst/>
              <a:latin typeface="SourceSansPro"/>
            </a:endParaRPr>
          </a:p>
          <a:p>
            <a:r>
              <a:rPr lang="en-IN" dirty="0"/>
              <a:t>Also in times of deflation it was supposed to </a:t>
            </a:r>
            <a:r>
              <a:rPr lang="en-US" b="0" i="0" dirty="0">
                <a:solidFill>
                  <a:srgbClr val="111111"/>
                </a:solidFill>
                <a:effectLst/>
                <a:latin typeface="SourceSansPro"/>
              </a:rPr>
              <a:t>help promote a stable monetary environment in which full employment can be achieved.</a:t>
            </a:r>
          </a:p>
          <a:p>
            <a:r>
              <a:rPr lang="en-US" b="0" i="0" dirty="0">
                <a:solidFill>
                  <a:srgbClr val="111111"/>
                </a:solidFill>
                <a:effectLst/>
                <a:latin typeface="SourceSansPro"/>
              </a:rPr>
              <a:t>From 1871 to 1914, the gold standard was at its pinnacle. During this period, near-ideal political conditions existed in the world. Governments worked very well together to make the system work, but this all changed forever with the outbreak of the Great War in 1914.</a:t>
            </a:r>
            <a:endParaRPr lang="en-IN" dirty="0"/>
          </a:p>
        </p:txBody>
      </p:sp>
    </p:spTree>
    <p:extLst>
      <p:ext uri="{BB962C8B-B14F-4D97-AF65-F5344CB8AC3E}">
        <p14:creationId xmlns:p14="http://schemas.microsoft.com/office/powerpoint/2010/main" val="336146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fontScale="92500"/>
          </a:bodyPr>
          <a:lstStyle/>
          <a:p>
            <a:pPr algn="l"/>
            <a:r>
              <a:rPr lang="en-US" b="0" i="0" dirty="0">
                <a:solidFill>
                  <a:srgbClr val="111111"/>
                </a:solidFill>
                <a:effectLst/>
                <a:latin typeface="Arial" panose="020B0604020202020204" pitchFamily="34" charset="0"/>
                <a:cs typeface="Arial" panose="020B0604020202020204" pitchFamily="34" charset="0"/>
              </a:rPr>
              <a:t>With World War I, political alliances changed, international indebtedness increased and government finances deteriorated.</a:t>
            </a:r>
            <a:r>
              <a:rPr lang="en-US" dirty="0">
                <a:solidFill>
                  <a:srgbClr val="111111"/>
                </a:solidFill>
                <a:latin typeface="Arial" panose="020B0604020202020204" pitchFamily="34" charset="0"/>
                <a:cs typeface="Arial" panose="020B0604020202020204" pitchFamily="34" charset="0"/>
              </a:rPr>
              <a:t> </a:t>
            </a:r>
            <a:r>
              <a:rPr lang="en-US" b="0" i="0" dirty="0">
                <a:solidFill>
                  <a:srgbClr val="111111"/>
                </a:solidFill>
                <a:effectLst/>
                <a:latin typeface="Arial" panose="020B0604020202020204" pitchFamily="34" charset="0"/>
                <a:cs typeface="Arial" panose="020B0604020202020204" pitchFamily="34" charset="0"/>
              </a:rPr>
              <a:t>This created a lack of confidence in the gold standard that only exacerbated economic difficulties. It became increasingly apparent that the world needed something more flexible on which to base its global economy.</a:t>
            </a:r>
          </a:p>
          <a:p>
            <a:pPr algn="l"/>
            <a:r>
              <a:rPr lang="en-US" b="0" i="0" dirty="0">
                <a:solidFill>
                  <a:srgbClr val="111111"/>
                </a:solidFill>
                <a:effectLst/>
                <a:latin typeface="Arial" panose="020B0604020202020204" pitchFamily="34" charset="0"/>
                <a:cs typeface="Arial" panose="020B0604020202020204" pitchFamily="34" charset="0"/>
              </a:rPr>
              <a:t>As the gold supply continued to fall behind the growth of the global economy, the British pound sterling and U.S. dollar became the global reserve currencies. Smaller countries began holding more of these currencies instead of gold.</a:t>
            </a:r>
            <a:endParaRPr lang="en-US" dirty="0">
              <a:solidFill>
                <a:srgbClr val="111111"/>
              </a:solidFill>
              <a:latin typeface="Arial" panose="020B0604020202020204" pitchFamily="34" charset="0"/>
              <a:cs typeface="Arial" panose="020B0604020202020204" pitchFamily="34" charset="0"/>
            </a:endParaRPr>
          </a:p>
          <a:p>
            <a:pPr algn="l"/>
            <a:r>
              <a:rPr lang="en-US" b="0" i="0" dirty="0">
                <a:solidFill>
                  <a:srgbClr val="111111"/>
                </a:solidFill>
                <a:effectLst/>
                <a:latin typeface="Arial" panose="020B0604020202020204" pitchFamily="34" charset="0"/>
                <a:cs typeface="Arial" panose="020B0604020202020204" pitchFamily="34" charset="0"/>
              </a:rPr>
              <a:t>The stock market crash of 1929 was only one of the world's post-war difficulties. The pound and the French franc were horribly misaligned with other currencies; war debts and repatriations were still stifling Germany; commodity prices were collapsing; and banks were overextended.  The GREAT DEPRESSION sets in.</a:t>
            </a:r>
          </a:p>
          <a:p>
            <a:pPr algn="l"/>
            <a:r>
              <a:rPr lang="en-US" b="0" i="0" dirty="0">
                <a:solidFill>
                  <a:srgbClr val="111111"/>
                </a:solidFill>
                <a:effectLst/>
                <a:latin typeface="Arial" panose="020B0604020202020204" pitchFamily="34" charset="0"/>
                <a:cs typeface="Arial" panose="020B0604020202020204" pitchFamily="34" charset="0"/>
              </a:rPr>
              <a:t>In 1931, the gold standard in England was suspended</a:t>
            </a:r>
            <a:r>
              <a:rPr lang="en-US" dirty="0">
                <a:solidFill>
                  <a:srgbClr val="111111"/>
                </a:solidFill>
                <a:latin typeface="Arial" panose="020B0604020202020204" pitchFamily="34" charset="0"/>
                <a:cs typeface="Arial" panose="020B0604020202020204" pitchFamily="34" charset="0"/>
              </a:rPr>
              <a:t>. </a:t>
            </a:r>
            <a:r>
              <a:rPr lang="en-US" b="0" i="0" dirty="0">
                <a:solidFill>
                  <a:srgbClr val="111111"/>
                </a:solidFill>
                <a:effectLst/>
                <a:latin typeface="Arial" panose="020B0604020202020204" pitchFamily="34" charset="0"/>
                <a:cs typeface="Arial" panose="020B0604020202020204" pitchFamily="34" charset="0"/>
              </a:rPr>
              <a:t>Then, in 1934, the U.S. government revalued gold from $20.67/oz to $35/oz, raising the amount of paper money it took to buy one ounce to help improve its economy</a:t>
            </a:r>
            <a:r>
              <a:rPr lang="en-US" dirty="0">
                <a:solidFill>
                  <a:srgbClr val="111111"/>
                </a:solidFill>
                <a:latin typeface="Arial" panose="020B0604020202020204" pitchFamily="34" charset="0"/>
                <a:cs typeface="Arial" panose="020B0604020202020204" pitchFamily="34" charset="0"/>
              </a:rPr>
              <a:t>.</a:t>
            </a:r>
          </a:p>
          <a:p>
            <a:pPr algn="l"/>
            <a:r>
              <a:rPr lang="en-US" b="0" i="0" dirty="0">
                <a:solidFill>
                  <a:srgbClr val="111111"/>
                </a:solidFill>
                <a:effectLst/>
                <a:latin typeface="Arial" panose="020B0604020202020204" pitchFamily="34" charset="0"/>
                <a:cs typeface="Arial" panose="020B0604020202020204" pitchFamily="34" charset="0"/>
              </a:rPr>
              <a:t>This higher price for gold increased the conversion of gold into U.S. dollars, effectively allowing the U.S. to corner the gold market. 1939 saw record production of gold, thus bringing down its value. WWII sets in.</a:t>
            </a:r>
          </a:p>
          <a:p>
            <a:pPr algn="l"/>
            <a:r>
              <a:rPr lang="en-US" b="0" i="0" dirty="0">
                <a:solidFill>
                  <a:srgbClr val="111111"/>
                </a:solidFill>
                <a:effectLst/>
                <a:latin typeface="Arial" panose="020B0604020202020204" pitchFamily="34" charset="0"/>
                <a:cs typeface="Arial" panose="020B0604020202020204" pitchFamily="34" charset="0"/>
              </a:rPr>
              <a:t>As World War II was coming to an end, the leading Western powers met to develop the</a:t>
            </a:r>
            <a:r>
              <a:rPr lang="en-US" dirty="0">
                <a:solidFill>
                  <a:srgbClr val="111111"/>
                </a:solidFill>
                <a:latin typeface="Arial" panose="020B0604020202020204" pitchFamily="34" charset="0"/>
                <a:cs typeface="Arial" panose="020B0604020202020204" pitchFamily="34" charset="0"/>
              </a:rPr>
              <a:t> alternative to gold standard at Bretton Woods , New Hampshire, USA.</a:t>
            </a:r>
            <a:endParaRPr lang="en-US" b="0" i="0" dirty="0">
              <a:solidFill>
                <a:srgbClr val="111111"/>
              </a:solidFill>
              <a:effectLst/>
              <a:latin typeface="Arial" panose="020B0604020202020204" pitchFamily="34" charset="0"/>
              <a:cs typeface="Arial" panose="020B0604020202020204" pitchFamily="34" charset="0"/>
            </a:endParaRPr>
          </a:p>
          <a:p>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4370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Bretton Woods system </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lnSpcReduction="10000"/>
          </a:bodyPr>
          <a:lstStyle/>
          <a:p>
            <a:r>
              <a:rPr lang="en-US" b="0" i="0" dirty="0">
                <a:solidFill>
                  <a:srgbClr val="111111"/>
                </a:solidFill>
                <a:effectLst/>
                <a:latin typeface="Arial" panose="020B0604020202020204" pitchFamily="34" charset="0"/>
                <a:cs typeface="Arial" panose="020B0604020202020204" pitchFamily="34" charset="0"/>
              </a:rPr>
              <a:t>The Bretton Woods Agreement was negotiated in July 1944 by 730 delegates from 44 countries at the United Nations Monetary and Financial Conference held in Bretton Woods, New Hampshire. </a:t>
            </a:r>
          </a:p>
          <a:p>
            <a:r>
              <a:rPr lang="en-US" b="0" i="0" dirty="0">
                <a:solidFill>
                  <a:srgbClr val="111111"/>
                </a:solidFill>
                <a:effectLst/>
                <a:latin typeface="Arial" panose="020B0604020202020204" pitchFamily="34" charset="0"/>
                <a:cs typeface="Arial" panose="020B0604020202020204" pitchFamily="34" charset="0"/>
              </a:rPr>
              <a:t>All of the countries in the Bretton Woods System agreed to a fixed peg against the U.S. dollar with diversions of only 1% allowed. Countries were required to monitor and maintain their currency pegs which they achieved primarily by using their currency to buy or sell U.S. dollars as needed. </a:t>
            </a:r>
          </a:p>
          <a:p>
            <a:r>
              <a:rPr lang="en-US" b="0" i="0" dirty="0">
                <a:solidFill>
                  <a:srgbClr val="111111"/>
                </a:solidFill>
                <a:effectLst/>
                <a:latin typeface="Arial" panose="020B0604020202020204" pitchFamily="34" charset="0"/>
                <a:cs typeface="Arial" panose="020B0604020202020204" pitchFamily="34" charset="0"/>
              </a:rPr>
              <a:t>The Bretton Woods System, therefore, minimized international currency exchange rate volatility which helped international trade relations. More stability in foreign currency exchange was also a factor for the successful support of loans and grants internationally from the World Bank.</a:t>
            </a:r>
          </a:p>
          <a:p>
            <a:r>
              <a:rPr lang="en-US" b="0" i="0" dirty="0">
                <a:solidFill>
                  <a:srgbClr val="111111"/>
                </a:solidFill>
                <a:effectLst/>
                <a:latin typeface="Arial" panose="020B0604020202020204" pitchFamily="34" charset="0"/>
                <a:cs typeface="Arial" panose="020B0604020202020204" pitchFamily="34" charset="0"/>
              </a:rPr>
              <a:t>It wasn't until 1958 that the Bretton Woods System became fully functional. Once implemented, its provisions called for the U.S. dollar to be pegged to the value of gold. Moreover, all other currencies in the system were then pegged to the U.S. dollar’s value. The exchange rate applied at the time set the price of gold at $35 an ounce.</a:t>
            </a:r>
            <a:endParaRPr lang="en-US" dirty="0">
              <a:solidFill>
                <a:srgbClr val="111111"/>
              </a:solidFill>
              <a:latin typeface="Arial" panose="020B0604020202020204" pitchFamily="34" charset="0"/>
              <a:cs typeface="Arial" panose="020B0604020202020204" pitchFamily="34" charset="0"/>
            </a:endParaRPr>
          </a:p>
          <a:p>
            <a:r>
              <a:rPr lang="en-IN" dirty="0">
                <a:latin typeface="Arial" panose="020B0604020202020204" pitchFamily="34" charset="0"/>
                <a:cs typeface="Arial" panose="020B0604020202020204" pitchFamily="34" charset="0"/>
              </a:rPr>
              <a:t>As a consequence of Bretton Woods conference, 2 institutions were born : IMF and World Bank</a:t>
            </a:r>
          </a:p>
          <a:p>
            <a:r>
              <a:rPr lang="en-US" b="0" i="0" dirty="0">
                <a:solidFill>
                  <a:srgbClr val="111111"/>
                </a:solidFill>
                <a:effectLst/>
                <a:latin typeface="SourceSansPro"/>
              </a:rPr>
              <a:t>The purpose of the IMF was to monitor </a:t>
            </a:r>
            <a:r>
              <a:rPr lang="en-US" b="0" i="0">
                <a:solidFill>
                  <a:srgbClr val="111111"/>
                </a:solidFill>
                <a:effectLst/>
                <a:latin typeface="SourceSansPro"/>
              </a:rPr>
              <a:t>exchange rates and </a:t>
            </a:r>
            <a:r>
              <a:rPr lang="en-US" b="0" i="0" dirty="0">
                <a:solidFill>
                  <a:srgbClr val="111111"/>
                </a:solidFill>
                <a:effectLst/>
                <a:latin typeface="SourceSansPro"/>
              </a:rPr>
              <a:t>identify nations that needed global monetary support. The World Bank, initially called the International Bank for Reconstruction and Development, was established to manage funds available for providing assistance to countries that had been physically and financially devastated by World War II</a:t>
            </a: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9253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dirty="0"/>
              <a:t>In 1970s the oil shock came. </a:t>
            </a:r>
            <a:r>
              <a:rPr lang="en-US" b="0" i="0" dirty="0">
                <a:solidFill>
                  <a:srgbClr val="111111"/>
                </a:solidFill>
                <a:effectLst/>
                <a:latin typeface="SourceSansPro"/>
              </a:rPr>
              <a:t>In 1971, concerned that the US gold supply was no longer adequate to cover the number of dollars in circulation, President Richard M. Nixon devalued the U.S. dollar relative to gold. </a:t>
            </a:r>
          </a:p>
          <a:p>
            <a:r>
              <a:rPr lang="en-US" b="0" i="0" dirty="0">
                <a:solidFill>
                  <a:srgbClr val="111111"/>
                </a:solidFill>
                <a:effectLst/>
                <a:latin typeface="SourceSansPro"/>
              </a:rPr>
              <a:t>After a run on gold reserve, he declared a temporary suspension of the dollar’s convertibility into gold.</a:t>
            </a:r>
          </a:p>
          <a:p>
            <a:r>
              <a:rPr lang="en-US" b="0" i="0" dirty="0">
                <a:solidFill>
                  <a:srgbClr val="111111"/>
                </a:solidFill>
                <a:effectLst/>
                <a:latin typeface="SourceSansPro"/>
              </a:rPr>
              <a:t>By 1973 the Bretton Woods System had collapsed. Countries were then free to choose any exchange arrangement for their currency, except pegging its value to the price of gold. </a:t>
            </a:r>
          </a:p>
          <a:p>
            <a:r>
              <a:rPr lang="en-US" b="0" i="0" dirty="0">
                <a:solidFill>
                  <a:srgbClr val="111111"/>
                </a:solidFill>
                <a:effectLst/>
                <a:latin typeface="SourceSansPro"/>
              </a:rPr>
              <a:t>They could, for example, link its value to another country's currency, or a basket of currencies, or simply let it float freely and allow market forces to determine its value relative to other countries' currencies.</a:t>
            </a:r>
          </a:p>
          <a:p>
            <a:r>
              <a:rPr lang="en-US" dirty="0">
                <a:solidFill>
                  <a:srgbClr val="111111"/>
                </a:solidFill>
                <a:latin typeface="SourceSansPro"/>
              </a:rPr>
              <a:t>Although the system collapsed, but it had a significant importance in shaping global economy, trade and development of infrastructure of countries. International Monetary Fund and World Bank functions today and are the lifelines of many developing nations.</a:t>
            </a:r>
          </a:p>
          <a:p>
            <a:r>
              <a:rPr lang="en-US" dirty="0">
                <a:solidFill>
                  <a:srgbClr val="111111"/>
                </a:solidFill>
                <a:latin typeface="SourceSansPro"/>
              </a:rPr>
              <a:t>India has vastly benefitted from the soft loans and </a:t>
            </a:r>
            <a:r>
              <a:rPr lang="en-US" dirty="0" err="1">
                <a:solidFill>
                  <a:srgbClr val="111111"/>
                </a:solidFill>
                <a:latin typeface="SourceSansPro"/>
              </a:rPr>
              <a:t>asistances</a:t>
            </a:r>
            <a:r>
              <a:rPr lang="en-US" dirty="0">
                <a:solidFill>
                  <a:srgbClr val="111111"/>
                </a:solidFill>
                <a:latin typeface="SourceSansPro"/>
              </a:rPr>
              <a:t>, grants of WB that has led to improvement in basic living conditions, poverty alleviation and education of the poor.</a:t>
            </a:r>
          </a:p>
          <a:p>
            <a:r>
              <a:rPr lang="en-US" dirty="0">
                <a:solidFill>
                  <a:srgbClr val="111111"/>
                </a:solidFill>
                <a:latin typeface="SourceSansPro"/>
              </a:rPr>
              <a:t>IMF has been a key trigger to economic liberalization , benefits of which are felt </a:t>
            </a:r>
            <a:r>
              <a:rPr lang="en-US">
                <a:solidFill>
                  <a:srgbClr val="111111"/>
                </a:solidFill>
                <a:latin typeface="SourceSansPro"/>
              </a:rPr>
              <a:t>even today.</a:t>
            </a:r>
            <a:endParaRPr lang="en-IN" dirty="0"/>
          </a:p>
        </p:txBody>
      </p:sp>
    </p:spTree>
    <p:extLst>
      <p:ext uri="{BB962C8B-B14F-4D97-AF65-F5344CB8AC3E}">
        <p14:creationId xmlns:p14="http://schemas.microsoft.com/office/powerpoint/2010/main" val="1678148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European Monetary System</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b="0" i="0" dirty="0">
                <a:solidFill>
                  <a:srgbClr val="57595D"/>
                </a:solidFill>
                <a:effectLst/>
                <a:latin typeface="Arial" panose="020B0604020202020204" pitchFamily="34" charset="0"/>
                <a:cs typeface="Arial" panose="020B0604020202020204" pitchFamily="34" charset="0"/>
              </a:rPr>
              <a:t>The European Monetary System (EMS) refers to an arrangement established in 1979, whereby members of the European Economic Community (EEC), now called European Union (EU) agreed to link their currencies to encourage monetary stability in Europe.</a:t>
            </a:r>
          </a:p>
          <a:p>
            <a:r>
              <a:rPr lang="en-US" b="0" i="0" dirty="0">
                <a:solidFill>
                  <a:srgbClr val="57595D"/>
                </a:solidFill>
                <a:effectLst/>
                <a:latin typeface="Arial" panose="020B0604020202020204" pitchFamily="34" charset="0"/>
                <a:cs typeface="Arial" panose="020B0604020202020204" pitchFamily="34" charset="0"/>
              </a:rPr>
              <a:t>The EMS aimed to create a stable exchange rate for easier trade and cooperation among European countries through an Exchange Rate Mechanism (ERM). The ERM was based on the European Currency Unit (ECU) – a currency unit composed of a basket of 12 European currencies weighted by</a:t>
            </a:r>
            <a:r>
              <a:rPr lang="en-US" dirty="0">
                <a:solidFill>
                  <a:srgbClr val="57595D"/>
                </a:solidFill>
                <a:latin typeface="Arial" panose="020B0604020202020204" pitchFamily="34" charset="0"/>
                <a:cs typeface="Arial" panose="020B0604020202020204" pitchFamily="34" charset="0"/>
              </a:rPr>
              <a:t> GDP.</a:t>
            </a:r>
          </a:p>
          <a:p>
            <a:r>
              <a:rPr lang="en-US" b="0" i="0" dirty="0">
                <a:solidFill>
                  <a:srgbClr val="57595D"/>
                </a:solidFill>
                <a:effectLst/>
                <a:latin typeface="Arial" panose="020B0604020202020204" pitchFamily="34" charset="0"/>
                <a:cs typeface="Arial" panose="020B0604020202020204" pitchFamily="34" charset="0"/>
              </a:rPr>
              <a:t>The European Monetary System mainly relied upon the ECU and the existing exchange rate mechanism. The exchange rate fluctuations of member countries’ currencies were limited to 2.25% from the fixed central point, which was determined by the European Economic Community.</a:t>
            </a:r>
          </a:p>
          <a:p>
            <a:pPr algn="l"/>
            <a:r>
              <a:rPr lang="en-US" b="0" i="0" dirty="0">
                <a:solidFill>
                  <a:srgbClr val="57595D"/>
                </a:solidFill>
                <a:effectLst/>
                <a:latin typeface="Arial" panose="020B0604020202020204" pitchFamily="34" charset="0"/>
                <a:cs typeface="Arial" panose="020B0604020202020204" pitchFamily="34" charset="0"/>
              </a:rPr>
              <a:t>The European Monetary System aimed to achieve various macroeconomic goals:  1. Encouraging trade within Europe  2.  Exchange rate stability among trading members 3. Controlled inflation within Europe</a:t>
            </a:r>
          </a:p>
          <a:p>
            <a:r>
              <a:rPr lang="en-US" dirty="0">
                <a:latin typeface="Arial" panose="020B0604020202020204" pitchFamily="34" charset="0"/>
                <a:cs typeface="Arial" panose="020B0604020202020204" pitchFamily="34" charset="0"/>
              </a:rPr>
              <a:t>Benefits : 1. Stability of exchange rates 2. Trade liberalization and easy movement of goods. 3. Control over inflation. 4. Common market 5. Political and economic unity</a:t>
            </a:r>
            <a:br>
              <a:rPr lang="en-US" dirty="0">
                <a:latin typeface="Arial" panose="020B0604020202020204" pitchFamily="34" charset="0"/>
                <a:cs typeface="Arial" panose="020B0604020202020204" pitchFamily="34" charset="0"/>
              </a:rPr>
            </a:b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239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dirty="0"/>
              <a:t>However the EMS suffered from several limitations : 1. Fixed exchange rates and 2, Common monetary and economic policy. Different countries had different resources and pace of growth also varied. The main focus was development and hence the policy rates were kept low.</a:t>
            </a:r>
          </a:p>
          <a:p>
            <a:r>
              <a:rPr lang="en-US" dirty="0"/>
              <a:t>This created large imbalances. Germany was developing fast and was facing inflation owing to the inability to raise interest rates. </a:t>
            </a:r>
            <a:r>
              <a:rPr lang="en-US" b="0" i="0" dirty="0">
                <a:solidFill>
                  <a:srgbClr val="57595D"/>
                </a:solidFill>
                <a:effectLst/>
                <a:latin typeface="Open Sans" panose="020B0606030504020204" pitchFamily="34" charset="0"/>
              </a:rPr>
              <a:t>In 1992, Germany raised its interest rates to combat inflation – it placed upward pressure on the exchange rates of member countries at a time when they needed low interest rates and higher exports, resulting in a crisis.</a:t>
            </a:r>
          </a:p>
          <a:p>
            <a:r>
              <a:rPr lang="en-US" b="0" i="0" dirty="0">
                <a:solidFill>
                  <a:srgbClr val="57595D"/>
                </a:solidFill>
                <a:effectLst/>
                <a:latin typeface="Open Sans" panose="020B0606030504020204" pitchFamily="34" charset="0"/>
              </a:rPr>
              <a:t>It continued functioning under the Maastricht Treaty, which was signed in 1992 and laid the foundation for the European Union.</a:t>
            </a:r>
            <a:endParaRPr lang="en-US" dirty="0">
              <a:solidFill>
                <a:srgbClr val="57595D"/>
              </a:solidFill>
              <a:latin typeface="Open Sans" panose="020B0606030504020204" pitchFamily="34" charset="0"/>
            </a:endParaRPr>
          </a:p>
          <a:p>
            <a:r>
              <a:rPr lang="en-US" dirty="0">
                <a:solidFill>
                  <a:srgbClr val="57595D"/>
                </a:solidFill>
                <a:latin typeface="Open Sans" panose="020B0606030504020204" pitchFamily="34" charset="0"/>
              </a:rPr>
              <a:t>After several rounds of discussions, </a:t>
            </a:r>
            <a:r>
              <a:rPr lang="en-US" b="0" i="0" dirty="0">
                <a:solidFill>
                  <a:srgbClr val="57595D"/>
                </a:solidFill>
                <a:effectLst/>
                <a:latin typeface="Open Sans" panose="020B0606030504020204" pitchFamily="34" charset="0"/>
              </a:rPr>
              <a:t>EMS and its exchange rate system were replaced by the adoption of the Euro and the formation of the</a:t>
            </a:r>
            <a:r>
              <a:rPr lang="en-US" dirty="0">
                <a:solidFill>
                  <a:srgbClr val="FA621C"/>
                </a:solidFill>
                <a:latin typeface="Open Sans" panose="020B0606030504020204" pitchFamily="34" charset="0"/>
              </a:rPr>
              <a:t> </a:t>
            </a:r>
            <a:r>
              <a:rPr lang="en-US" dirty="0">
                <a:solidFill>
                  <a:schemeClr val="tx1"/>
                </a:solidFill>
                <a:latin typeface="Open Sans" panose="020B0606030504020204" pitchFamily="34" charset="0"/>
              </a:rPr>
              <a:t>European Central Bank (ECB)</a:t>
            </a:r>
            <a:r>
              <a:rPr lang="en-US" b="0" i="0" dirty="0">
                <a:solidFill>
                  <a:srgbClr val="57595D"/>
                </a:solidFill>
                <a:effectLst/>
                <a:latin typeface="Open Sans" panose="020B0606030504020204" pitchFamily="34" charset="0"/>
              </a:rPr>
              <a:t>, which has authority over the EU’s monetary policy.</a:t>
            </a:r>
            <a:endParaRPr lang="en-IN" dirty="0"/>
          </a:p>
        </p:txBody>
      </p:sp>
    </p:spTree>
    <p:extLst>
      <p:ext uri="{BB962C8B-B14F-4D97-AF65-F5344CB8AC3E}">
        <p14:creationId xmlns:p14="http://schemas.microsoft.com/office/powerpoint/2010/main" val="3202226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Smithsonian Agreement</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b="0" i="0" dirty="0">
                <a:solidFill>
                  <a:srgbClr val="747474"/>
                </a:solidFill>
                <a:effectLst/>
                <a:latin typeface="Arial" panose="020B0604020202020204" pitchFamily="34" charset="0"/>
                <a:cs typeface="Arial" panose="020B0604020202020204" pitchFamily="34" charset="0"/>
              </a:rPr>
              <a:t>The Smithsonian Agreement was an agreement signed by 10 top industrialized countries in 1971to regulate international payment and exchange at that moment. </a:t>
            </a:r>
          </a:p>
          <a:p>
            <a:r>
              <a:rPr lang="en-US" b="0" i="0" dirty="0">
                <a:solidFill>
                  <a:srgbClr val="747474"/>
                </a:solidFill>
                <a:effectLst/>
                <a:latin typeface="Arial" panose="020B0604020202020204" pitchFamily="34" charset="0"/>
                <a:cs typeface="Arial" panose="020B0604020202020204" pitchFamily="34" charset="0"/>
              </a:rPr>
              <a:t>The agreement made an amendment to the fixed exchange rates stipulated in the 1944 Bretton Woods Agreement. When the Smithsonian Agreement was signed in 1971, it created a new standard to the U.S dollar in which the currencies of the other nine countries that signed the agreement were pegged to the U.S dollar. </a:t>
            </a:r>
          </a:p>
          <a:p>
            <a:r>
              <a:rPr lang="en-US" b="0" i="0" dirty="0">
                <a:solidFill>
                  <a:srgbClr val="747474"/>
                </a:solidFill>
                <a:effectLst/>
                <a:latin typeface="Arial" panose="020B0604020202020204" pitchFamily="34" charset="0"/>
                <a:cs typeface="Arial" panose="020B0604020202020204" pitchFamily="34" charset="0"/>
              </a:rPr>
              <a:t>The 10 countries that signed the Smithsonian Agreement were; Netherlands, Japan, Belgium, Sweden, France, Canada, Germany, Italy, the United Kingdom, and the United States. The Smithsonian Agreement was signed by a group of ten countries popularly called G10.</a:t>
            </a:r>
          </a:p>
          <a:p>
            <a:r>
              <a:rPr lang="en-US" b="0" i="0" dirty="0">
                <a:solidFill>
                  <a:srgbClr val="747474"/>
                </a:solidFill>
                <a:effectLst/>
                <a:latin typeface="Arial" panose="020B0604020202020204" pitchFamily="34" charset="0"/>
                <a:cs typeface="Arial" panose="020B0604020202020204" pitchFamily="34" charset="0"/>
              </a:rPr>
              <a:t> As contained in the agreement, the currencies of the above countries are allowed to fluctuate against the US dollar by 2.25%.</a:t>
            </a:r>
          </a:p>
          <a:p>
            <a:r>
              <a:rPr lang="en-US" b="0" i="0" dirty="0">
                <a:solidFill>
                  <a:srgbClr val="747474"/>
                </a:solidFill>
                <a:effectLst/>
                <a:latin typeface="Arial" panose="020B0604020202020204" pitchFamily="34" charset="0"/>
                <a:cs typeface="Arial" panose="020B0604020202020204" pitchFamily="34" charset="0"/>
              </a:rPr>
              <a:t>The Smithsonian Agreement only lasted for 15 months because as of 1973, most major currencies had changed from a fixed rate to a floating exchange rate just like the US dollar.</a:t>
            </a: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3690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A0EE3-BF11-46D7-84D4-07FAFA638C6F}"/>
              </a:ext>
            </a:extLst>
          </p:cNvPr>
          <p:cNvSpPr>
            <a:spLocks noGrp="1"/>
          </p:cNvSpPr>
          <p:nvPr>
            <p:ph type="title"/>
          </p:nvPr>
        </p:nvSpPr>
        <p:spPr/>
        <p:txBody>
          <a:bodyPr/>
          <a:lstStyle/>
          <a:p>
            <a:r>
              <a:rPr lang="en-US" dirty="0"/>
              <a:t>SDR</a:t>
            </a:r>
            <a:br>
              <a:rPr lang="en-US" dirty="0"/>
            </a:br>
            <a:endParaRPr lang="en-IN" dirty="0"/>
          </a:p>
        </p:txBody>
      </p:sp>
      <p:sp>
        <p:nvSpPr>
          <p:cNvPr id="3" name="Content Placeholder 2">
            <a:extLst>
              <a:ext uri="{FF2B5EF4-FFF2-40B4-BE49-F238E27FC236}">
                <a16:creationId xmlns:a16="http://schemas.microsoft.com/office/drawing/2014/main" id="{B2324E49-875B-4CFC-8D8B-05894D75EE6D}"/>
              </a:ext>
            </a:extLst>
          </p:cNvPr>
          <p:cNvSpPr>
            <a:spLocks noGrp="1"/>
          </p:cNvSpPr>
          <p:nvPr>
            <p:ph idx="1"/>
          </p:nvPr>
        </p:nvSpPr>
        <p:spPr/>
        <p:txBody>
          <a:bodyPr>
            <a:normAutofit fontScale="92500"/>
          </a:bodyPr>
          <a:lstStyle/>
          <a:p>
            <a:r>
              <a:rPr lang="en-US" dirty="0"/>
              <a:t>SDR holdings is one of the components of the FER of a country. IMF makes the general SDR allocation to its members in proportion to their existing quotas in the Fund. The Board of Governors of the IMF had approved a general allocation of about SDR 456 billion on August 2, 2021 (effective from August 23, 2021) of which the share of India is SDR 12.57 billion. </a:t>
            </a:r>
          </a:p>
          <a:p>
            <a:r>
              <a:rPr lang="en-US" dirty="0"/>
              <a:t>As per RBI circular dated 01.09.2021,  International Monetary Fund (IMF) has made an allocation of Special Drawing Rights (SDR) 12.57 billion (equivalent to around USD 17.86 billion at the latest exchange rate) to India on August 23, 2021. </a:t>
            </a:r>
          </a:p>
          <a:p>
            <a:r>
              <a:rPr lang="en-US" dirty="0"/>
              <a:t>The total SDR holdings of India stands at SDR 13.66 billion (equivalent to around USD 19.41 billion at the latest exchange rate) as on August 23, 2021. </a:t>
            </a:r>
          </a:p>
          <a:p>
            <a:r>
              <a:rPr lang="en-US" dirty="0"/>
              <a:t>This increase in SDR holdings will be reflected in the Foreign Exchange Reserves (FER) data that shall be published for the week ended August 27, 2021</a:t>
            </a:r>
            <a:endParaRPr lang="en-IN" dirty="0"/>
          </a:p>
        </p:txBody>
      </p:sp>
    </p:spTree>
    <p:extLst>
      <p:ext uri="{BB962C8B-B14F-4D97-AF65-F5344CB8AC3E}">
        <p14:creationId xmlns:p14="http://schemas.microsoft.com/office/powerpoint/2010/main" val="1756872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23B3C-EAC9-4862-B9CC-00F9D9786A45}"/>
              </a:ext>
            </a:extLst>
          </p:cNvPr>
          <p:cNvSpPr>
            <a:spLocks noGrp="1"/>
          </p:cNvSpPr>
          <p:nvPr>
            <p:ph type="title"/>
          </p:nvPr>
        </p:nvSpPr>
        <p:spPr/>
        <p:txBody>
          <a:bodyPr/>
          <a:lstStyle/>
          <a:p>
            <a:r>
              <a:rPr lang="en-US" dirty="0"/>
              <a:t>Meaning and Scope</a:t>
            </a:r>
            <a:endParaRPr lang="en-IN" dirty="0"/>
          </a:p>
        </p:txBody>
      </p:sp>
      <p:sp>
        <p:nvSpPr>
          <p:cNvPr id="3" name="Content Placeholder 2">
            <a:extLst>
              <a:ext uri="{FF2B5EF4-FFF2-40B4-BE49-F238E27FC236}">
                <a16:creationId xmlns:a16="http://schemas.microsoft.com/office/drawing/2014/main" id="{40314698-53DA-4F78-98D4-F92CD5A84532}"/>
              </a:ext>
            </a:extLst>
          </p:cNvPr>
          <p:cNvSpPr>
            <a:spLocks noGrp="1"/>
          </p:cNvSpPr>
          <p:nvPr>
            <p:ph idx="1"/>
          </p:nvPr>
        </p:nvSpPr>
        <p:spPr>
          <a:xfrm>
            <a:off x="677334" y="1713471"/>
            <a:ext cx="9389304" cy="4456670"/>
          </a:xfrm>
        </p:spPr>
        <p:txBody>
          <a:bodyPr>
            <a:normAutofit/>
          </a:bodyPr>
          <a:lstStyle/>
          <a:p>
            <a:r>
              <a:rPr lang="en-US" sz="2000" b="0" i="0" dirty="0">
                <a:solidFill>
                  <a:srgbClr val="111111"/>
                </a:solidFill>
                <a:effectLst/>
                <a:latin typeface="Arial" panose="020B0604020202020204" pitchFamily="34" charset="0"/>
                <a:cs typeface="Arial" panose="020B0604020202020204" pitchFamily="34" charset="0"/>
              </a:rPr>
              <a:t>International finance, sometimes known as international macroeconomics, is the study of monetary interactions between two or more countries, focusing on areas of  investment and trade.</a:t>
            </a:r>
          </a:p>
          <a:p>
            <a:r>
              <a:rPr lang="en-US" sz="2000" dirty="0">
                <a:solidFill>
                  <a:srgbClr val="111111"/>
                </a:solidFill>
                <a:latin typeface="Arial" panose="020B0604020202020204" pitchFamily="34" charset="0"/>
                <a:cs typeface="Arial" panose="020B0604020202020204" pitchFamily="34" charset="0"/>
              </a:rPr>
              <a:t>It involves different currencies, governance systems, interest rates, taxation rules and most importantly political factors.</a:t>
            </a:r>
          </a:p>
          <a:p>
            <a:r>
              <a:rPr lang="en-US" sz="2000" dirty="0">
                <a:solidFill>
                  <a:srgbClr val="111111"/>
                </a:solidFill>
                <a:latin typeface="Arial" panose="020B0604020202020204" pitchFamily="34" charset="0"/>
                <a:cs typeface="Arial" panose="020B0604020202020204" pitchFamily="34" charset="0"/>
              </a:rPr>
              <a:t>External economy being an important contributor of GDP is dependent on international finance. </a:t>
            </a:r>
          </a:p>
          <a:p>
            <a:r>
              <a:rPr lang="en-US" sz="2000" dirty="0">
                <a:solidFill>
                  <a:srgbClr val="111111"/>
                </a:solidFill>
                <a:latin typeface="Arial" panose="020B0604020202020204" pitchFamily="34" charset="0"/>
                <a:cs typeface="Arial" panose="020B0604020202020204" pitchFamily="34" charset="0"/>
              </a:rPr>
              <a:t>Trade is the cause and effect of international relations. So it is the precursor of economic linkages between 2 countries. Following commerce, finance follows suit to support and enhance trade. </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9844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Fixed Exchange Rate system</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1265851" cy="5173272"/>
          </a:xfrm>
        </p:spPr>
        <p:txBody>
          <a:bodyPr>
            <a:normAutofit/>
          </a:bodyPr>
          <a:lstStyle/>
          <a:p>
            <a:pPr algn="l" fontAlgn="base"/>
            <a:r>
              <a:rPr lang="en-US" b="1" dirty="0">
                <a:solidFill>
                  <a:srgbClr val="000000"/>
                </a:solidFill>
                <a:effectLst/>
                <a:latin typeface="Georgia" panose="02040502050405020303" pitchFamily="18" charset="0"/>
              </a:rPr>
              <a:t>Merits of Fixed Exchange Rate System:</a:t>
            </a:r>
          </a:p>
          <a:p>
            <a:pPr algn="l" fontAlgn="base"/>
            <a:r>
              <a:rPr lang="en-US" dirty="0">
                <a:solidFill>
                  <a:srgbClr val="000000"/>
                </a:solidFill>
                <a:effectLst/>
                <a:latin typeface="Arial" panose="020B0604020202020204" pitchFamily="34" charset="0"/>
                <a:cs typeface="Arial" panose="020B0604020202020204" pitchFamily="34" charset="0"/>
              </a:rPr>
              <a:t>1. Exchange Rate Stability: It </a:t>
            </a:r>
            <a:r>
              <a:rPr lang="en-US" b="0" i="0" dirty="0">
                <a:solidFill>
                  <a:srgbClr val="424142"/>
                </a:solidFill>
                <a:effectLst/>
                <a:latin typeface="Arial" panose="020B0604020202020204" pitchFamily="34" charset="0"/>
                <a:cs typeface="Arial" panose="020B0604020202020204" pitchFamily="34" charset="0"/>
              </a:rPr>
              <a:t>is necessary for orderly devel­opment of the international economy and rapid growth of world trade. It helps exporters in pricing their products for foreign customers as the uncertainty is removed. Similarly the uncertainty attached with the imports help policy makers in predicting growth and inflation. This puts the </a:t>
            </a:r>
            <a:r>
              <a:rPr lang="en-US" b="0" i="0" dirty="0" err="1">
                <a:solidFill>
                  <a:srgbClr val="424142"/>
                </a:solidFill>
                <a:effectLst/>
                <a:latin typeface="Arial" panose="020B0604020202020204" pitchFamily="34" charset="0"/>
                <a:cs typeface="Arial" panose="020B0604020202020204" pitchFamily="34" charset="0"/>
              </a:rPr>
              <a:t>BoP</a:t>
            </a:r>
            <a:r>
              <a:rPr lang="en-US" b="0" i="0" dirty="0">
                <a:solidFill>
                  <a:srgbClr val="424142"/>
                </a:solidFill>
                <a:effectLst/>
                <a:latin typeface="Arial" panose="020B0604020202020204" pitchFamily="34" charset="0"/>
                <a:cs typeface="Arial" panose="020B0604020202020204" pitchFamily="34" charset="0"/>
              </a:rPr>
              <a:t> under contro</a:t>
            </a:r>
            <a:r>
              <a:rPr lang="en-US" dirty="0">
                <a:solidFill>
                  <a:srgbClr val="424142"/>
                </a:solidFill>
                <a:latin typeface="Arial" panose="020B0604020202020204" pitchFamily="34" charset="0"/>
                <a:cs typeface="Arial" panose="020B0604020202020204" pitchFamily="34" charset="0"/>
              </a:rPr>
              <a:t>l.</a:t>
            </a:r>
          </a:p>
          <a:p>
            <a:pPr algn="l" fontAlgn="base"/>
            <a:r>
              <a:rPr lang="en-US" dirty="0">
                <a:solidFill>
                  <a:srgbClr val="424142"/>
                </a:solidFill>
                <a:effectLst/>
                <a:latin typeface="Arial" panose="020B0604020202020204" pitchFamily="34" charset="0"/>
                <a:cs typeface="Arial" panose="020B0604020202020204" pitchFamily="34" charset="0"/>
              </a:rPr>
              <a:t>2. </a:t>
            </a:r>
            <a:r>
              <a:rPr lang="en-IN" dirty="0">
                <a:solidFill>
                  <a:srgbClr val="000000"/>
                </a:solidFill>
                <a:effectLst/>
                <a:latin typeface="Georgia" panose="02040502050405020303" pitchFamily="18" charset="0"/>
              </a:rPr>
              <a:t>Promotes Capital Movements: The cross border flow of funds are not subject to volatility and capital appreciation. It removes </a:t>
            </a:r>
            <a:r>
              <a:rPr lang="en-US" b="0" i="0" dirty="0">
                <a:solidFill>
                  <a:srgbClr val="424142"/>
                </a:solidFill>
                <a:effectLst/>
                <a:latin typeface="Georgia" panose="02040502050405020303" pitchFamily="18" charset="0"/>
              </a:rPr>
              <a:t>uncertainties about capi­tal loss on account of changes in exchange rate. Since foreign investment is an important source of economic growth, the fixed exchange rate system would promote rapid economic growth of the developing countries.</a:t>
            </a:r>
          </a:p>
          <a:p>
            <a:pPr algn="l" fontAlgn="base"/>
            <a:r>
              <a:rPr lang="en-IN" dirty="0">
                <a:solidFill>
                  <a:srgbClr val="000000"/>
                </a:solidFill>
                <a:effectLst/>
                <a:latin typeface="Georgia" panose="02040502050405020303" pitchFamily="18" charset="0"/>
              </a:rPr>
              <a:t>3.</a:t>
            </a:r>
            <a:r>
              <a:rPr lang="en-US" b="1" dirty="0">
                <a:solidFill>
                  <a:srgbClr val="000000"/>
                </a:solidFill>
                <a:effectLst/>
                <a:latin typeface="Georgia" panose="02040502050405020303" pitchFamily="18" charset="0"/>
              </a:rPr>
              <a:t> </a:t>
            </a:r>
            <a:r>
              <a:rPr lang="en-US" dirty="0">
                <a:solidFill>
                  <a:srgbClr val="000000"/>
                </a:solidFill>
                <a:effectLst/>
                <a:latin typeface="Georgia" panose="02040502050405020303" pitchFamily="18" charset="0"/>
              </a:rPr>
              <a:t>Prevents Speculation in foreign exchange market: Currency speculators who bet on small intraday movements will be eliminated, resulting in better price discovery and transparency based on trade and capital movement. </a:t>
            </a:r>
          </a:p>
          <a:p>
            <a:r>
              <a:rPr lang="en-IN" dirty="0"/>
              <a:t>4. Control over inflation. </a:t>
            </a:r>
            <a:r>
              <a:rPr lang="en-US" b="0" i="0" dirty="0">
                <a:solidFill>
                  <a:srgbClr val="424142"/>
                </a:solidFill>
                <a:effectLst/>
                <a:latin typeface="Georgia" panose="02040502050405020303" pitchFamily="18" charset="0"/>
              </a:rPr>
              <a:t>Fixed exchange rates can serve as an anchor. Inflation will cause balance of payments deficits and losses in reserves. Hence the authorities will have to take counter measures to stop inflation. Fixed exchange rates should therefore impose a discipline on governments and stop them from pursuing inflationary policies which are out of time with the rest of the world.</a:t>
            </a:r>
            <a:endParaRPr lang="en-US" dirty="0">
              <a:solidFill>
                <a:srgbClr val="000000"/>
              </a:solidFill>
              <a:effectLst/>
              <a:latin typeface="Arial" panose="020B0604020202020204" pitchFamily="34" charset="0"/>
              <a:cs typeface="Arial" panose="020B0604020202020204" pitchFamily="34" charset="0"/>
            </a:endParaRPr>
          </a:p>
          <a:p>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9771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dirty="0"/>
              <a:t>5. </a:t>
            </a:r>
            <a:r>
              <a:rPr lang="en-US" dirty="0">
                <a:solidFill>
                  <a:srgbClr val="000000"/>
                </a:solidFill>
                <a:effectLst/>
                <a:latin typeface="Georgia" panose="02040502050405020303" pitchFamily="18" charset="0"/>
              </a:rPr>
              <a:t>Promotes economic integration of the world : I</a:t>
            </a:r>
            <a:r>
              <a:rPr lang="en-US" b="0" i="0" dirty="0">
                <a:solidFill>
                  <a:srgbClr val="424142"/>
                </a:solidFill>
                <a:effectLst/>
                <a:latin typeface="Georgia" panose="02040502050405020303" pitchFamily="18" charset="0"/>
              </a:rPr>
              <a:t>t facilitates communication, trade and free movement of finance be­tween different regions of a country. </a:t>
            </a:r>
          </a:p>
          <a:p>
            <a:pPr algn="l" fontAlgn="base"/>
            <a:r>
              <a:rPr lang="en-US" dirty="0">
                <a:solidFill>
                  <a:srgbClr val="424142"/>
                </a:solidFill>
                <a:latin typeface="Georgia" panose="02040502050405020303" pitchFamily="18" charset="0"/>
              </a:rPr>
              <a:t>6. </a:t>
            </a:r>
            <a:r>
              <a:rPr lang="en-US" dirty="0">
                <a:solidFill>
                  <a:srgbClr val="000000"/>
                </a:solidFill>
                <a:effectLst/>
                <a:latin typeface="Georgia" panose="02040502050405020303" pitchFamily="18" charset="0"/>
              </a:rPr>
              <a:t>Promotes growth of  capital markets: Owing to minimum volatility capital flow is smooth and returns become predictable.</a:t>
            </a:r>
          </a:p>
          <a:p>
            <a:pPr algn="l" fontAlgn="base"/>
            <a:r>
              <a:rPr lang="en-US" dirty="0">
                <a:solidFill>
                  <a:srgbClr val="000000"/>
                </a:solidFill>
                <a:latin typeface="Georgia" panose="02040502050405020303" pitchFamily="18" charset="0"/>
              </a:rPr>
              <a:t>DEMERITS</a:t>
            </a:r>
            <a:endParaRPr lang="en-US" dirty="0">
              <a:solidFill>
                <a:srgbClr val="000000"/>
              </a:solidFill>
              <a:effectLst/>
              <a:latin typeface="Georgia" panose="02040502050405020303" pitchFamily="18" charset="0"/>
            </a:endParaRPr>
          </a:p>
          <a:p>
            <a:r>
              <a:rPr lang="en-US" dirty="0"/>
              <a:t>1. Unequal growth and inflation as the exchange rates are administered and not market driven.</a:t>
            </a:r>
          </a:p>
          <a:p>
            <a:r>
              <a:rPr lang="en-US" dirty="0"/>
              <a:t>2. No recognition for superior goods or services provided by a country as the demand for the currency is not recognized.</a:t>
            </a:r>
          </a:p>
          <a:p>
            <a:r>
              <a:rPr lang="en-US" dirty="0"/>
              <a:t>3. Pressure on Central Banks to buy or sell currency reserves to maintain a fixed price. So inefficiency creeps in. There is no incentive to produce a better import substitute.</a:t>
            </a:r>
            <a:br>
              <a:rPr lang="en-US" dirty="0"/>
            </a:br>
            <a:endParaRPr lang="en-US" dirty="0">
              <a:solidFill>
                <a:srgbClr val="000000"/>
              </a:solidFill>
              <a:effectLst/>
              <a:latin typeface="Georgia" panose="02040502050405020303" pitchFamily="18" charset="0"/>
            </a:endParaRPr>
          </a:p>
          <a:p>
            <a:endParaRPr lang="en-IN" dirty="0"/>
          </a:p>
        </p:txBody>
      </p:sp>
    </p:spTree>
    <p:extLst>
      <p:ext uri="{BB962C8B-B14F-4D97-AF65-F5344CB8AC3E}">
        <p14:creationId xmlns:p14="http://schemas.microsoft.com/office/powerpoint/2010/main" val="2996614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Types of fixed exchange rates</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lnSpcReduction="10000"/>
          </a:bodyPr>
          <a:lstStyle/>
          <a:p>
            <a:r>
              <a:rPr lang="en-US" b="1" dirty="0">
                <a:solidFill>
                  <a:srgbClr val="37424A"/>
                </a:solidFill>
                <a:latin typeface="Arial" panose="020B0604020202020204" pitchFamily="34" charset="0"/>
                <a:cs typeface="Arial" panose="020B0604020202020204" pitchFamily="34" charset="0"/>
              </a:rPr>
              <a:t>Hard peg currencies : </a:t>
            </a:r>
            <a:r>
              <a:rPr lang="en-US" b="0" i="0" dirty="0">
                <a:solidFill>
                  <a:srgbClr val="373D3F"/>
                </a:solidFill>
                <a:effectLst/>
                <a:latin typeface="Arial" panose="020B0604020202020204" pitchFamily="34" charset="0"/>
                <a:cs typeface="Arial" panose="020B0604020202020204" pitchFamily="34" charset="0"/>
              </a:rPr>
              <a:t> In a hard peg exchange rate policy, the government chooses an exchange rate. A central bank can intervene in exchange markets in two ways. It can raise or lower interest rates to make the currency stronger or weaker. It also can directly purchase or sell its currency in foreign exchange markets</a:t>
            </a:r>
            <a:r>
              <a:rPr lang="en-US" i="0" dirty="0">
                <a:solidFill>
                  <a:srgbClr val="373D3F"/>
                </a:solidFill>
                <a:effectLst/>
                <a:latin typeface="Arial" panose="020B0604020202020204" pitchFamily="34" charset="0"/>
                <a:cs typeface="Arial" panose="020B0604020202020204" pitchFamily="34" charset="0"/>
              </a:rPr>
              <a:t>.</a:t>
            </a:r>
          </a:p>
          <a:p>
            <a:r>
              <a:rPr lang="en-US" b="0" i="0" dirty="0">
                <a:solidFill>
                  <a:srgbClr val="373D3F"/>
                </a:solidFill>
                <a:effectLst/>
                <a:latin typeface="Arial" panose="020B0604020202020204" pitchFamily="34" charset="0"/>
                <a:cs typeface="Arial" panose="020B0604020202020204" pitchFamily="34" charset="0"/>
              </a:rPr>
              <a:t>A hard peg exchange rate policy will reduce exchange rate fluctuations, but means that a country must focus its monetary policy on the exchange rate, not on fighting recession or controlling inflation.</a:t>
            </a:r>
          </a:p>
          <a:p>
            <a:r>
              <a:rPr lang="en-US" dirty="0">
                <a:latin typeface="Arial" panose="020B0604020202020204" pitchFamily="34" charset="0"/>
                <a:cs typeface="Arial" panose="020B0604020202020204" pitchFamily="34" charset="0"/>
              </a:rPr>
              <a:t>Hard pegs usually go hand in hand with sound fiscal and structural policies and low inflation.</a:t>
            </a:r>
            <a:endParaRPr lang="en-IN"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Soft Peg currencies</a:t>
            </a:r>
            <a:r>
              <a:rPr lang="en-US" dirty="0">
                <a:latin typeface="Arial" panose="020B0604020202020204" pitchFamily="34" charset="0"/>
                <a:cs typeface="Arial" panose="020B0604020202020204" pitchFamily="34" charset="0"/>
              </a:rPr>
              <a:t> : </a:t>
            </a:r>
            <a:r>
              <a:rPr lang="en-US" b="0" i="0" dirty="0">
                <a:solidFill>
                  <a:srgbClr val="37424A"/>
                </a:solidFill>
                <a:effectLst/>
                <a:latin typeface="Arial" panose="020B0604020202020204" pitchFamily="34" charset="0"/>
                <a:cs typeface="Arial" panose="020B0604020202020204" pitchFamily="34" charset="0"/>
              </a:rPr>
              <a:t>A soft peg describes the type of exchange rate regime applied to a currency to keep its value stable against a reserve currency or a basket of currencies. </a:t>
            </a:r>
            <a:r>
              <a:rPr lang="en-US" b="0" i="0" dirty="0">
                <a:solidFill>
                  <a:srgbClr val="373D3F"/>
                </a:solidFill>
                <a:effectLst/>
                <a:latin typeface="Arial" panose="020B0604020202020204" pitchFamily="34" charset="0"/>
                <a:cs typeface="Arial" panose="020B0604020202020204" pitchFamily="34" charset="0"/>
              </a:rPr>
              <a:t>In a soft peg exchange rate policy, the foreign exchange market usually determines a country’s exchange rate, but the government sometimes intervenes to strengthen or weaken it.</a:t>
            </a:r>
            <a:endParaRPr lang="en-US" b="0" i="0" dirty="0">
              <a:solidFill>
                <a:srgbClr val="37424A"/>
              </a:solidFill>
              <a:effectLst/>
              <a:latin typeface="Arial" panose="020B0604020202020204" pitchFamily="34" charset="0"/>
              <a:cs typeface="Arial" panose="020B0604020202020204" pitchFamily="34" charset="0"/>
            </a:endParaRPr>
          </a:p>
          <a:p>
            <a:r>
              <a:rPr lang="en-US" b="0" i="0" dirty="0">
                <a:solidFill>
                  <a:srgbClr val="37424A"/>
                </a:solidFill>
                <a:effectLst/>
                <a:latin typeface="Arial" panose="020B0604020202020204" pitchFamily="34" charset="0"/>
                <a:cs typeface="Arial" panose="020B0604020202020204" pitchFamily="34" charset="0"/>
              </a:rPr>
              <a:t> The main difference between soft and hard pegged currencies is that the soft peg systems provide a limited degree of monetary policy flexibility to allow governments and central banks to deal with economic shocks.</a:t>
            </a:r>
          </a:p>
          <a:p>
            <a:r>
              <a:rPr lang="en-US" b="0" i="0" dirty="0">
                <a:solidFill>
                  <a:srgbClr val="37424A"/>
                </a:solidFill>
                <a:effectLst/>
                <a:latin typeface="Arial" panose="020B0604020202020204" pitchFamily="34" charset="0"/>
                <a:cs typeface="Arial" panose="020B0604020202020204" pitchFamily="34" charset="0"/>
              </a:rPr>
              <a:t>Soft peg currencies include the Chinese yuan, an interesting soft peg currency as it is softly pegged to the U.S. dollar while also being a reserve currency, the Venezuelan bolivar and the Hong Kong dollar (which are both pegged to the U.S. dollar).</a:t>
            </a:r>
          </a:p>
        </p:txBody>
      </p:sp>
    </p:spTree>
    <p:extLst>
      <p:ext uri="{BB962C8B-B14F-4D97-AF65-F5344CB8AC3E}">
        <p14:creationId xmlns:p14="http://schemas.microsoft.com/office/powerpoint/2010/main" val="3825583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Floating Exchange Rate</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dirty="0"/>
              <a:t>Merits :</a:t>
            </a:r>
          </a:p>
          <a:p>
            <a:r>
              <a:rPr lang="en-US" dirty="0"/>
              <a:t>1. Automatic stabilization. </a:t>
            </a:r>
            <a:r>
              <a:rPr lang="en-US" dirty="0" err="1"/>
              <a:t>BoP</a:t>
            </a:r>
            <a:r>
              <a:rPr lang="en-US" dirty="0"/>
              <a:t> deficit is counterbalanced by currency depreciation and vice versa. </a:t>
            </a:r>
            <a:r>
              <a:rPr lang="en-US" dirty="0" err="1"/>
              <a:t>Eg.</a:t>
            </a:r>
            <a:r>
              <a:rPr lang="en-US" b="0" i="0" dirty="0">
                <a:solidFill>
                  <a:srgbClr val="424142"/>
                </a:solidFill>
                <a:effectLst/>
                <a:latin typeface="Georgia" panose="02040502050405020303" pitchFamily="18" charset="0"/>
              </a:rPr>
              <a:t> if a country suffers from a deficit in the balance of payments then, other things being equal, the country’s currency should depreciate. This would make the country’s exports cheaper, thus increasing demand, while at the same time making imports expensive and decreasing demand. The balance of payments equilibrium would therefore be restored. On the contrary, a balance of payments surplus would be automatically eliminated through a change in the exchange rate.</a:t>
            </a:r>
          </a:p>
          <a:p>
            <a:pPr algn="l" fontAlgn="base"/>
            <a:r>
              <a:rPr lang="en-US" dirty="0">
                <a:solidFill>
                  <a:srgbClr val="424142"/>
                </a:solidFill>
                <a:latin typeface="Georgia" panose="02040502050405020303" pitchFamily="18" charset="0"/>
              </a:rPr>
              <a:t>2. Internal policy freedom for governments : </a:t>
            </a:r>
            <a:r>
              <a:rPr lang="en-US" b="0" dirty="0">
                <a:solidFill>
                  <a:srgbClr val="424142"/>
                </a:solidFill>
                <a:effectLst/>
                <a:latin typeface="Georgia" panose="02040502050405020303" pitchFamily="18" charset="0"/>
              </a:rPr>
              <a:t>a floating exchange rate allows a government to pursue internal policy objectives such as full employment growth in the absence of demand-pull inflation without external con­straints (such as debt burden or shortage of foreign exchange).</a:t>
            </a:r>
          </a:p>
          <a:p>
            <a:r>
              <a:rPr lang="en-US" dirty="0"/>
              <a:t>3. Inflation control is automatic as higher import prices prevents imports and cheaper exports reduces fund flow.</a:t>
            </a:r>
          </a:p>
          <a:p>
            <a:r>
              <a:rPr lang="en-US" dirty="0"/>
              <a:t>4. Reduces pressure on forex reserves of Central Banks.</a:t>
            </a:r>
          </a:p>
          <a:p>
            <a:r>
              <a:rPr lang="en-US" dirty="0"/>
              <a:t>5. Demand for a currency represents demand for superior lifestyle and goods. This is a recognition for a country’s growth and investment potential. This  provides an incentive to maintain that.</a:t>
            </a:r>
            <a:br>
              <a:rPr lang="en-US" dirty="0"/>
            </a:br>
            <a:endParaRPr lang="en-IN" dirty="0"/>
          </a:p>
        </p:txBody>
      </p:sp>
    </p:spTree>
    <p:extLst>
      <p:ext uri="{BB962C8B-B14F-4D97-AF65-F5344CB8AC3E}">
        <p14:creationId xmlns:p14="http://schemas.microsoft.com/office/powerpoint/2010/main" val="608173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dirty="0"/>
              <a:t>Demerits :</a:t>
            </a:r>
          </a:p>
          <a:p>
            <a:r>
              <a:rPr lang="en-US" dirty="0"/>
              <a:t>1. </a:t>
            </a:r>
            <a:r>
              <a:rPr lang="en-US" dirty="0" err="1"/>
              <a:t>BoP</a:t>
            </a:r>
            <a:r>
              <a:rPr lang="en-US" dirty="0"/>
              <a:t> deficits in case of developing countries rises due to costly commodity prices (oil, metals, </a:t>
            </a:r>
            <a:r>
              <a:rPr lang="en-US" dirty="0" err="1"/>
              <a:t>etc</a:t>
            </a:r>
            <a:r>
              <a:rPr lang="en-US" dirty="0"/>
              <a:t>).</a:t>
            </a:r>
          </a:p>
          <a:p>
            <a:r>
              <a:rPr lang="en-US" dirty="0"/>
              <a:t>2. Source of domestic inflation, as import of essentials raises prices in the domestic currency.</a:t>
            </a:r>
          </a:p>
          <a:p>
            <a:r>
              <a:rPr lang="en-US" dirty="0"/>
              <a:t>3. Flight of capital drastically influences currency. </a:t>
            </a:r>
          </a:p>
          <a:p>
            <a:r>
              <a:rPr lang="en-US" dirty="0"/>
              <a:t>4. Cheaper exports from a developing country can make the domestic industry uncompetitive in a developed country creating employment generation issues and political turmoil.</a:t>
            </a:r>
          </a:p>
          <a:p>
            <a:r>
              <a:rPr lang="en-US" dirty="0"/>
              <a:t>5. Volatility gives rise to uncertainty and source of speculation which distorts market forces.</a:t>
            </a:r>
          </a:p>
          <a:p>
            <a:r>
              <a:rPr lang="en-US" dirty="0"/>
              <a:t>6. </a:t>
            </a:r>
            <a:endParaRPr lang="en-IN" dirty="0"/>
          </a:p>
        </p:txBody>
      </p:sp>
    </p:spTree>
    <p:extLst>
      <p:ext uri="{BB962C8B-B14F-4D97-AF65-F5344CB8AC3E}">
        <p14:creationId xmlns:p14="http://schemas.microsoft.com/office/powerpoint/2010/main" val="99508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r>
              <a:rPr lang="en-US" dirty="0"/>
              <a:t>Types of floating exchange rates</a:t>
            </a:r>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fontScale="92500"/>
          </a:bodyPr>
          <a:lstStyle/>
          <a:p>
            <a:r>
              <a:rPr lang="en-US" dirty="0">
                <a:latin typeface="Arial" panose="020B0604020202020204" pitchFamily="34" charset="0"/>
                <a:cs typeface="Arial" panose="020B0604020202020204" pitchFamily="34" charset="0"/>
              </a:rPr>
              <a:t>In countries that allow their exchange rates to float, the central banks intervene (through purchases or sales of foreign currency in exchange for local currency) mostly to limit short-term exchange rate fluctuations. However, in a few countries (for example, New Zealand, Sweden, Iceland, the United States, and those in the euro area), the central banks almost never intervene to manage the exchange rates.</a:t>
            </a:r>
          </a:p>
          <a:p>
            <a:r>
              <a:rPr lang="en-US" b="1" dirty="0">
                <a:latin typeface="Arial" panose="020B0604020202020204" pitchFamily="34" charset="0"/>
                <a:cs typeface="Arial" panose="020B0604020202020204" pitchFamily="34" charset="0"/>
              </a:rPr>
              <a:t>Managed float</a:t>
            </a:r>
            <a:r>
              <a:rPr lang="en-US" dirty="0">
                <a:latin typeface="Arial" panose="020B0604020202020204" pitchFamily="34" charset="0"/>
                <a:cs typeface="Arial" panose="020B0604020202020204" pitchFamily="34" charset="0"/>
              </a:rPr>
              <a:t> : </a:t>
            </a:r>
            <a:r>
              <a:rPr lang="en-US" dirty="0">
                <a:solidFill>
                  <a:srgbClr val="37424A"/>
                </a:solidFill>
                <a:latin typeface="Arial" panose="020B0604020202020204" pitchFamily="34" charset="0"/>
                <a:cs typeface="Arial" panose="020B0604020202020204" pitchFamily="34" charset="0"/>
              </a:rPr>
              <a:t>T</a:t>
            </a:r>
            <a:r>
              <a:rPr lang="en-US" b="0" i="0" dirty="0">
                <a:solidFill>
                  <a:srgbClr val="37424A"/>
                </a:solidFill>
                <a:effectLst/>
                <a:latin typeface="Arial" panose="020B0604020202020204" pitchFamily="34" charset="0"/>
                <a:cs typeface="Arial" panose="020B0604020202020204" pitchFamily="34" charset="0"/>
              </a:rPr>
              <a:t>he value of the currency is kept in a range against another currency (or against a basket of currencies) by central bank intervention. </a:t>
            </a:r>
            <a:r>
              <a:rPr lang="en-US" b="0" i="0" dirty="0">
                <a:solidFill>
                  <a:srgbClr val="111111"/>
                </a:solidFill>
                <a:effectLst/>
                <a:latin typeface="Arial" panose="020B0604020202020204" pitchFamily="34" charset="0"/>
                <a:cs typeface="Arial" panose="020B0604020202020204" pitchFamily="34" charset="0"/>
              </a:rPr>
              <a:t>Many developing nations seek to protect their domestic industries and trade by using a managed float where the central bank intervenes to guide the currency. </a:t>
            </a:r>
          </a:p>
          <a:p>
            <a:r>
              <a:rPr lang="en-US" b="0" i="0" dirty="0">
                <a:solidFill>
                  <a:srgbClr val="111111"/>
                </a:solidFill>
                <a:effectLst/>
                <a:latin typeface="Arial" panose="020B0604020202020204" pitchFamily="34" charset="0"/>
                <a:cs typeface="Arial" panose="020B0604020202020204" pitchFamily="34" charset="0"/>
              </a:rPr>
              <a:t>The frequency of such intervention varies. For example, the Reserve Bank of India closely manages the rupee within a very narrow </a:t>
            </a:r>
            <a:r>
              <a:rPr lang="en-US" dirty="0">
                <a:solidFill>
                  <a:schemeClr val="tx1"/>
                </a:solidFill>
                <a:latin typeface="Arial" panose="020B0604020202020204" pitchFamily="34" charset="0"/>
                <a:cs typeface="Arial" panose="020B0604020202020204" pitchFamily="34" charset="0"/>
              </a:rPr>
              <a:t>currency band</a:t>
            </a:r>
            <a:r>
              <a:rPr lang="en-US" b="0" i="0" dirty="0">
                <a:solidFill>
                  <a:srgbClr val="111111"/>
                </a:solidFill>
                <a:effectLst/>
                <a:latin typeface="Arial" panose="020B0604020202020204" pitchFamily="34" charset="0"/>
                <a:cs typeface="Arial" panose="020B0604020202020204" pitchFamily="34" charset="0"/>
              </a:rPr>
              <a:t> while the Monetary Authority of Singapore allows the local dollar to fluctuate more freely in an undisclosed band.</a:t>
            </a:r>
          </a:p>
          <a:p>
            <a:r>
              <a:rPr lang="en-US" dirty="0">
                <a:solidFill>
                  <a:srgbClr val="111111"/>
                </a:solidFill>
                <a:latin typeface="Arial" panose="020B0604020202020204" pitchFamily="34" charset="0"/>
                <a:cs typeface="Arial" panose="020B0604020202020204" pitchFamily="34" charset="0"/>
              </a:rPr>
              <a:t>Market uncertainties are tackled by central banks to prevent exchange rates influencing inflation. </a:t>
            </a:r>
            <a:r>
              <a:rPr lang="en-US" b="0" i="0" dirty="0">
                <a:solidFill>
                  <a:srgbClr val="111111"/>
                </a:solidFill>
                <a:effectLst/>
                <a:latin typeface="Arial" panose="020B0604020202020204" pitchFamily="34" charset="0"/>
                <a:cs typeface="Arial" panose="020B0604020202020204" pitchFamily="34" charset="0"/>
              </a:rPr>
              <a:t>The central banks of both Turkey and Indonesia intervened openly numerous times in 2014 and 2015 to combat currency weakness caused by instability in emerging markets worldwide. </a:t>
            </a:r>
          </a:p>
          <a:p>
            <a:r>
              <a:rPr lang="en-US" b="0" i="0" dirty="0">
                <a:solidFill>
                  <a:srgbClr val="111111"/>
                </a:solidFill>
                <a:effectLst/>
                <a:latin typeface="Arial" panose="020B0604020202020204" pitchFamily="34" charset="0"/>
                <a:cs typeface="Arial" panose="020B0604020202020204" pitchFamily="34" charset="0"/>
              </a:rPr>
              <a:t>Some central banks prefer not to publicly acknowledge when they intervene in the currency markets; for example, Bank Negara Malaysia was widely rumored to have intervened to support the </a:t>
            </a:r>
            <a:r>
              <a:rPr lang="en-US" dirty="0">
                <a:solidFill>
                  <a:schemeClr val="tx1"/>
                </a:solidFill>
                <a:latin typeface="Arial" panose="020B0604020202020204" pitchFamily="34" charset="0"/>
                <a:cs typeface="Arial" panose="020B0604020202020204" pitchFamily="34" charset="0"/>
              </a:rPr>
              <a:t>Malaysian Ringgit</a:t>
            </a:r>
            <a:r>
              <a:rPr lang="en-US" b="0" i="0" dirty="0">
                <a:solidFill>
                  <a:srgbClr val="111111"/>
                </a:solidFill>
                <a:effectLst/>
                <a:latin typeface="Arial" panose="020B0604020202020204" pitchFamily="34" charset="0"/>
                <a:cs typeface="Arial" panose="020B0604020202020204" pitchFamily="34" charset="0"/>
              </a:rPr>
              <a:t> during the same period, but the central bank has not acknowledged the intervention.</a:t>
            </a:r>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2706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8727-0DF1-4980-B1C8-C5336C6FF305}"/>
              </a:ext>
            </a:extLst>
          </p:cNvPr>
          <p:cNvSpPr>
            <a:spLocks noGrp="1"/>
          </p:cNvSpPr>
          <p:nvPr>
            <p:ph type="title"/>
          </p:nvPr>
        </p:nvSpPr>
        <p:spPr>
          <a:xfrm>
            <a:off x="677334" y="609600"/>
            <a:ext cx="10659360" cy="678024"/>
          </a:xfrm>
        </p:spPr>
        <p:txBody>
          <a:bodyPr/>
          <a:lstStyle/>
          <a:p>
            <a:endParaRPr lang="en-IN" dirty="0"/>
          </a:p>
        </p:txBody>
      </p:sp>
      <p:sp>
        <p:nvSpPr>
          <p:cNvPr id="3" name="Content Placeholder 2">
            <a:extLst>
              <a:ext uri="{FF2B5EF4-FFF2-40B4-BE49-F238E27FC236}">
                <a16:creationId xmlns:a16="http://schemas.microsoft.com/office/drawing/2014/main" id="{1A6F0E3B-C6A0-4049-8227-4611C2E912C3}"/>
              </a:ext>
            </a:extLst>
          </p:cNvPr>
          <p:cNvSpPr>
            <a:spLocks noGrp="1"/>
          </p:cNvSpPr>
          <p:nvPr>
            <p:ph idx="1"/>
          </p:nvPr>
        </p:nvSpPr>
        <p:spPr>
          <a:xfrm>
            <a:off x="677333" y="1414140"/>
            <a:ext cx="10948609" cy="5173272"/>
          </a:xfrm>
        </p:spPr>
        <p:txBody>
          <a:bodyPr>
            <a:normAutofit/>
          </a:bodyPr>
          <a:lstStyle/>
          <a:p>
            <a:r>
              <a:rPr lang="en-US" b="0" i="0" dirty="0">
                <a:solidFill>
                  <a:srgbClr val="111111"/>
                </a:solidFill>
                <a:effectLst/>
                <a:latin typeface="Arial" panose="020B0604020202020204" pitchFamily="34" charset="0"/>
                <a:cs typeface="Arial" panose="020B0604020202020204" pitchFamily="34" charset="0"/>
              </a:rPr>
              <a:t>A </a:t>
            </a:r>
            <a:r>
              <a:rPr lang="en-US" dirty="0">
                <a:solidFill>
                  <a:srgbClr val="111111"/>
                </a:solidFill>
                <a:latin typeface="Arial" panose="020B0604020202020204" pitchFamily="34" charset="0"/>
                <a:cs typeface="Arial" panose="020B0604020202020204" pitchFamily="34" charset="0"/>
              </a:rPr>
              <a:t>managed float </a:t>
            </a:r>
            <a:r>
              <a:rPr lang="en-US" b="0" i="0" dirty="0">
                <a:solidFill>
                  <a:srgbClr val="111111"/>
                </a:solidFill>
                <a:effectLst/>
                <a:latin typeface="Arial" panose="020B0604020202020204" pitchFamily="34" charset="0"/>
                <a:cs typeface="Arial" panose="020B0604020202020204" pitchFamily="34" charset="0"/>
              </a:rPr>
              <a:t>system isn't considered to be a true floating exchange rate because, theoretically, true floating rate systems do not allow for intervention. However, the most famous show-down between a speculator and a central bank took place in September 1992, when George Soros forced the Bank of England to take the pound out of the ERM. The pound theoretically floats freely, but the Bank of England spent billions on an unsuccessful attempt to defend the currency.</a:t>
            </a:r>
          </a:p>
          <a:p>
            <a:r>
              <a:rPr lang="en-US" b="1" dirty="0">
                <a:latin typeface="Arial" panose="020B0604020202020204" pitchFamily="34" charset="0"/>
                <a:cs typeface="Arial" panose="020B0604020202020204" pitchFamily="34" charset="0"/>
              </a:rPr>
              <a:t>Free float exchange rate :</a:t>
            </a:r>
            <a:r>
              <a:rPr lang="en-US" dirty="0">
                <a:latin typeface="Arial" panose="020B0604020202020204" pitchFamily="34" charset="0"/>
                <a:cs typeface="Arial" panose="020B0604020202020204" pitchFamily="34" charset="0"/>
              </a:rPr>
              <a:t> </a:t>
            </a:r>
            <a:r>
              <a:rPr lang="en-US" b="0" i="0" dirty="0">
                <a:solidFill>
                  <a:srgbClr val="666666"/>
                </a:solidFill>
                <a:effectLst/>
                <a:latin typeface="Arial" panose="020B0604020202020204" pitchFamily="34" charset="0"/>
                <a:cs typeface="Arial" panose="020B0604020202020204" pitchFamily="34" charset="0"/>
              </a:rPr>
              <a:t>A free floating exchange rate, sometimes referred to as clean or pure float, is a </a:t>
            </a:r>
            <a:r>
              <a:rPr lang="en-US" b="0" i="0" dirty="0">
                <a:solidFill>
                  <a:schemeClr val="tx1"/>
                </a:solidFill>
                <a:effectLst/>
                <a:latin typeface="Arial" panose="020B0604020202020204" pitchFamily="34" charset="0"/>
                <a:cs typeface="Arial" panose="020B0604020202020204" pitchFamily="34" charset="0"/>
              </a:rPr>
              <a:t>flexible exchange rate system </a:t>
            </a:r>
            <a:r>
              <a:rPr lang="en-US" b="0" i="0" dirty="0">
                <a:solidFill>
                  <a:srgbClr val="666666"/>
                </a:solidFill>
                <a:effectLst/>
                <a:latin typeface="Arial" panose="020B0604020202020204" pitchFamily="34" charset="0"/>
                <a:cs typeface="Arial" panose="020B0604020202020204" pitchFamily="34" charset="0"/>
              </a:rPr>
              <a:t> solely determined by market forces  of demand and supply of foreign and domestic currency, where government intervention  is totally inexistent. It allows countries to retain their monetary independence, which basically means they can focus on the internal aspects of their economy, and control inflation and unemployment.</a:t>
            </a:r>
          </a:p>
          <a:p>
            <a:r>
              <a:rPr lang="en-US" dirty="0">
                <a:solidFill>
                  <a:srgbClr val="666666"/>
                </a:solidFill>
                <a:latin typeface="Arial" panose="020B0604020202020204" pitchFamily="34" charset="0"/>
                <a:cs typeface="Arial" panose="020B0604020202020204" pitchFamily="34" charset="0"/>
              </a:rPr>
              <a:t>While the system provides independence, promotes open market and low requirement of maintaining reserves, the disadvantages are that it creates uncertainty, resource allocation becomes skewed and lack of discipline. </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3195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B01BD-8ED8-4265-9711-89811B0C54C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493C27F-1258-4DBB-8D09-A1FE193E3634}"/>
              </a:ext>
            </a:extLst>
          </p:cNvPr>
          <p:cNvSpPr>
            <a:spLocks noGrp="1"/>
          </p:cNvSpPr>
          <p:nvPr>
            <p:ph idx="1"/>
          </p:nvPr>
        </p:nvSpPr>
        <p:spPr/>
        <p:txBody>
          <a:bodyPr/>
          <a:lstStyle/>
          <a:p>
            <a:r>
              <a:rPr lang="en-IN" dirty="0">
                <a:hlinkClick r:id="rId2"/>
              </a:rPr>
              <a:t>https://www.youtube.com/watch?v=FS_qI8__HMw</a:t>
            </a:r>
            <a:endParaRPr lang="en-IN" dirty="0"/>
          </a:p>
          <a:p>
            <a:r>
              <a:rPr lang="en-IN" dirty="0">
                <a:hlinkClick r:id="rId3"/>
              </a:rPr>
              <a:t>https://www.youtube.com/watch?v=RazLqWhgkR8</a:t>
            </a:r>
            <a:endParaRPr lang="en-IN" dirty="0"/>
          </a:p>
          <a:p>
            <a:endParaRPr lang="en-IN" dirty="0"/>
          </a:p>
        </p:txBody>
      </p:sp>
    </p:spTree>
    <p:extLst>
      <p:ext uri="{BB962C8B-B14F-4D97-AF65-F5344CB8AC3E}">
        <p14:creationId xmlns:p14="http://schemas.microsoft.com/office/powerpoint/2010/main" val="3503870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AA14C-670F-4C99-BC73-2A74EE92739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AA2D57E-615B-4047-B511-54790D4154D9}"/>
              </a:ext>
            </a:extLst>
          </p:cNvPr>
          <p:cNvSpPr>
            <a:spLocks noGrp="1"/>
          </p:cNvSpPr>
          <p:nvPr>
            <p:ph idx="1"/>
          </p:nvPr>
        </p:nvSpPr>
        <p:spPr>
          <a:xfrm>
            <a:off x="677334" y="1581665"/>
            <a:ext cx="9529347" cy="4666735"/>
          </a:xfrm>
        </p:spPr>
        <p:txBody>
          <a:bodyPr>
            <a:normAutofit/>
          </a:bodyPr>
          <a:lstStyle/>
          <a:p>
            <a:r>
              <a:rPr lang="en-US" dirty="0"/>
              <a:t>The populations of different countries are increasing. So is the aspirations of nations. The demand for employment is ever increasing both in the developed and developing world. </a:t>
            </a:r>
          </a:p>
          <a:p>
            <a:r>
              <a:rPr lang="en-US" dirty="0"/>
              <a:t>This is increasing the pressure on natural resources. Commercial logic to earn more profit is causing nations to form trade blocs, striving to get  bigger markets for their domestic companies. </a:t>
            </a:r>
          </a:p>
          <a:p>
            <a:r>
              <a:rPr lang="en-US" dirty="0" err="1"/>
              <a:t>E.g</a:t>
            </a:r>
            <a:r>
              <a:rPr lang="en-US" dirty="0"/>
              <a:t> CPEC corridor , built by China has accorded almost all construction contracts to Chinese companies and Pakistan is paying for that.</a:t>
            </a:r>
          </a:p>
          <a:p>
            <a:r>
              <a:rPr lang="en-US" dirty="0"/>
              <a:t>The developed nations have developed sound economic systems. There is generation of surplus wealth. This requires places for investments. </a:t>
            </a:r>
          </a:p>
          <a:p>
            <a:r>
              <a:rPr lang="en-US" dirty="0"/>
              <a:t>To match the need for finance in developing countries (for funding economic growth), they channelize the investments to developing countries.</a:t>
            </a:r>
            <a:endParaRPr lang="en-IN" dirty="0"/>
          </a:p>
        </p:txBody>
      </p:sp>
    </p:spTree>
    <p:extLst>
      <p:ext uri="{BB962C8B-B14F-4D97-AF65-F5344CB8AC3E}">
        <p14:creationId xmlns:p14="http://schemas.microsoft.com/office/powerpoint/2010/main" val="1980879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94A76-8D86-46CA-A5A4-13443075A0D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0770C04-6897-437A-BE32-587E4F73C177}"/>
              </a:ext>
            </a:extLst>
          </p:cNvPr>
          <p:cNvSpPr>
            <a:spLocks noGrp="1"/>
          </p:cNvSpPr>
          <p:nvPr>
            <p:ph idx="1"/>
          </p:nvPr>
        </p:nvSpPr>
        <p:spPr>
          <a:xfrm>
            <a:off x="677333" y="1507525"/>
            <a:ext cx="9554061" cy="4497859"/>
          </a:xfrm>
        </p:spPr>
        <p:txBody>
          <a:bodyPr>
            <a:normAutofit/>
          </a:bodyPr>
          <a:lstStyle/>
          <a:p>
            <a:r>
              <a:rPr lang="en-US" sz="2000" b="0" i="0" dirty="0">
                <a:solidFill>
                  <a:srgbClr val="111111"/>
                </a:solidFill>
                <a:effectLst/>
                <a:latin typeface="Arial" panose="020B0604020202020204" pitchFamily="34" charset="0"/>
                <a:cs typeface="Arial" panose="020B0604020202020204" pitchFamily="34" charset="0"/>
              </a:rPr>
              <a:t>International trade is arguably the most important influencer of global prosperity and growth. </a:t>
            </a:r>
          </a:p>
          <a:p>
            <a:r>
              <a:rPr lang="en-US" sz="2000" b="0" i="0" dirty="0">
                <a:solidFill>
                  <a:srgbClr val="111111"/>
                </a:solidFill>
                <a:effectLst/>
                <a:latin typeface="Arial" panose="020B0604020202020204" pitchFamily="34" charset="0"/>
                <a:cs typeface="Arial" panose="020B0604020202020204" pitchFamily="34" charset="0"/>
              </a:rPr>
              <a:t>But there are worries related to the fact the United States has shifted from being the largest international creditor, to becoming the world's largest international debtor. </a:t>
            </a:r>
          </a:p>
          <a:p>
            <a:r>
              <a:rPr lang="en-US" sz="2000" b="0" i="0" dirty="0">
                <a:solidFill>
                  <a:srgbClr val="111111"/>
                </a:solidFill>
                <a:effectLst/>
                <a:latin typeface="Arial" panose="020B0604020202020204" pitchFamily="34" charset="0"/>
                <a:cs typeface="Arial" panose="020B0604020202020204" pitchFamily="34" charset="0"/>
              </a:rPr>
              <a:t>It absorbing excess amounts of funding from organizations and countries on a global basis. </a:t>
            </a:r>
          </a:p>
          <a:p>
            <a:r>
              <a:rPr lang="en-US" sz="2000" b="0" i="0" dirty="0">
                <a:solidFill>
                  <a:srgbClr val="111111"/>
                </a:solidFill>
                <a:effectLst/>
                <a:latin typeface="Arial" panose="020B0604020202020204" pitchFamily="34" charset="0"/>
                <a:cs typeface="Arial" panose="020B0604020202020204" pitchFamily="34" charset="0"/>
              </a:rPr>
              <a:t>This may affect international finance in unforeseen ways.</a:t>
            </a:r>
          </a:p>
          <a:p>
            <a:r>
              <a:rPr lang="en-US" sz="2000" dirty="0">
                <a:latin typeface="Arial" panose="020B0604020202020204" pitchFamily="34" charset="0"/>
                <a:cs typeface="Arial" panose="020B0604020202020204" pitchFamily="34" charset="0"/>
              </a:rPr>
              <a:t>How to compare purchasing power of different countries ?</a:t>
            </a:r>
          </a:p>
          <a:p>
            <a:r>
              <a:rPr lang="en-IN" sz="2000" dirty="0">
                <a:latin typeface="Arial" panose="020B0604020202020204" pitchFamily="34" charset="0"/>
                <a:cs typeface="Arial" panose="020B0604020202020204" pitchFamily="34" charset="0"/>
                <a:hlinkClick r:id="rId2"/>
              </a:rPr>
              <a:t>https://www.youtube.com/watch?v=b71uzrr8hUs</a:t>
            </a:r>
            <a:endParaRPr lang="en-IN" sz="2000" dirty="0">
              <a:latin typeface="Arial" panose="020B0604020202020204" pitchFamily="34" charset="0"/>
              <a:cs typeface="Arial" panose="020B0604020202020204" pitchFamily="34" charset="0"/>
            </a:endParaRPr>
          </a:p>
          <a:p>
            <a:pPr marL="0" indent="0">
              <a:buNone/>
            </a:pPr>
            <a:endParaRPr lang="en-IN" dirty="0"/>
          </a:p>
        </p:txBody>
      </p:sp>
    </p:spTree>
    <p:extLst>
      <p:ext uri="{BB962C8B-B14F-4D97-AF65-F5344CB8AC3E}">
        <p14:creationId xmlns:p14="http://schemas.microsoft.com/office/powerpoint/2010/main" val="3500862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C3AE0-6E1A-46F7-AC68-1E110C0B39A4}"/>
              </a:ext>
            </a:extLst>
          </p:cNvPr>
          <p:cNvSpPr>
            <a:spLocks noGrp="1"/>
          </p:cNvSpPr>
          <p:nvPr>
            <p:ph type="title"/>
          </p:nvPr>
        </p:nvSpPr>
        <p:spPr/>
        <p:txBody>
          <a:bodyPr/>
          <a:lstStyle/>
          <a:p>
            <a:r>
              <a:rPr lang="en-US" dirty="0"/>
              <a:t>Scope and importance </a:t>
            </a:r>
            <a:endParaRPr lang="en-IN" dirty="0"/>
          </a:p>
        </p:txBody>
      </p:sp>
      <p:sp>
        <p:nvSpPr>
          <p:cNvPr id="3" name="Content Placeholder 2">
            <a:extLst>
              <a:ext uri="{FF2B5EF4-FFF2-40B4-BE49-F238E27FC236}">
                <a16:creationId xmlns:a16="http://schemas.microsoft.com/office/drawing/2014/main" id="{475C9434-14BF-4873-8823-FE3C2EA141A3}"/>
              </a:ext>
            </a:extLst>
          </p:cNvPr>
          <p:cNvSpPr>
            <a:spLocks noGrp="1"/>
          </p:cNvSpPr>
          <p:nvPr>
            <p:ph idx="1"/>
          </p:nvPr>
        </p:nvSpPr>
        <p:spPr>
          <a:xfrm>
            <a:off x="677334" y="1458097"/>
            <a:ext cx="9694104" cy="4983892"/>
          </a:xfrm>
        </p:spPr>
        <p:txBody>
          <a:bodyPr>
            <a:normAutofit/>
          </a:bodyPr>
          <a:lstStyle/>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It is important while determining the exchange rates of the country. This can be done against the commodity or against the common currency.</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It plays a crucial role in investing in foreign debt securities to have a clear idea about the market.</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The transaction between countries can be significant in assessing the economic conditions of the other country.</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The arbitrage in tax, risk, and price can be used to book good profits while transacting in international trade.</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Exporters and importers can plan their logistics, orders, </a:t>
            </a:r>
            <a:r>
              <a:rPr lang="en-US" b="0" i="0" dirty="0" err="1">
                <a:solidFill>
                  <a:srgbClr val="212121"/>
                </a:solidFill>
                <a:effectLst/>
                <a:latin typeface="Arial" panose="020B0604020202020204" pitchFamily="34" charset="0"/>
                <a:cs typeface="Arial" panose="020B0604020202020204" pitchFamily="34" charset="0"/>
              </a:rPr>
              <a:t>etc</a:t>
            </a:r>
            <a:r>
              <a:rPr lang="en-US" b="0" i="0" dirty="0">
                <a:solidFill>
                  <a:srgbClr val="212121"/>
                </a:solidFill>
                <a:effectLst/>
                <a:latin typeface="Arial" panose="020B0604020202020204" pitchFamily="34" charset="0"/>
                <a:cs typeface="Arial" panose="020B0604020202020204" pitchFamily="34" charset="0"/>
              </a:rPr>
              <a:t>  taking the overall costing in view and thereby price their products accordingly.</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Traders can buy or sell currencies as per their profitability.</a:t>
            </a:r>
          </a:p>
          <a:p>
            <a:pPr algn="l">
              <a:buFont typeface="Arial" panose="020B0604020202020204" pitchFamily="34" charset="0"/>
              <a:buChar char="•"/>
            </a:pPr>
            <a:r>
              <a:rPr lang="en-US" b="0" i="0" dirty="0">
                <a:solidFill>
                  <a:srgbClr val="212121"/>
                </a:solidFill>
                <a:effectLst/>
                <a:latin typeface="Arial" panose="020B0604020202020204" pitchFamily="34" charset="0"/>
                <a:cs typeface="Arial" panose="020B0604020202020204" pitchFamily="34" charset="0"/>
              </a:rPr>
              <a:t>Investors may hav</a:t>
            </a:r>
            <a:r>
              <a:rPr lang="en-US" dirty="0">
                <a:solidFill>
                  <a:srgbClr val="212121"/>
                </a:solidFill>
                <a:latin typeface="Arial" panose="020B0604020202020204" pitchFamily="34" charset="0"/>
                <a:cs typeface="Arial" panose="020B0604020202020204" pitchFamily="34" charset="0"/>
              </a:rPr>
              <a:t>e a broader horizon of investment and interchange markets when economic changes affect different markets differently. Overseas mutual funds are a case in point.</a:t>
            </a:r>
          </a:p>
          <a:p>
            <a:pPr algn="l">
              <a:buFont typeface="Arial" panose="020B0604020202020204" pitchFamily="34" charset="0"/>
              <a:buChar char="•"/>
            </a:pPr>
            <a:endParaRPr lang="en-IN" dirty="0"/>
          </a:p>
        </p:txBody>
      </p:sp>
    </p:spTree>
    <p:extLst>
      <p:ext uri="{BB962C8B-B14F-4D97-AF65-F5344CB8AC3E}">
        <p14:creationId xmlns:p14="http://schemas.microsoft.com/office/powerpoint/2010/main" val="2173643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5EE95-CE8E-46ED-BB71-71B430E835DB}"/>
              </a:ext>
            </a:extLst>
          </p:cNvPr>
          <p:cNvSpPr>
            <a:spLocks noGrp="1"/>
          </p:cNvSpPr>
          <p:nvPr>
            <p:ph type="title"/>
          </p:nvPr>
        </p:nvSpPr>
        <p:spPr/>
        <p:txBody>
          <a:bodyPr/>
          <a:lstStyle/>
          <a:p>
            <a:r>
              <a:rPr lang="en-US" dirty="0"/>
              <a:t>Balance of Payments</a:t>
            </a:r>
            <a:endParaRPr lang="en-IN" dirty="0"/>
          </a:p>
        </p:txBody>
      </p:sp>
      <p:sp>
        <p:nvSpPr>
          <p:cNvPr id="3" name="Content Placeholder 2">
            <a:extLst>
              <a:ext uri="{FF2B5EF4-FFF2-40B4-BE49-F238E27FC236}">
                <a16:creationId xmlns:a16="http://schemas.microsoft.com/office/drawing/2014/main" id="{1C18ECF6-BD30-433D-8FA8-EDA086584DF0}"/>
              </a:ext>
            </a:extLst>
          </p:cNvPr>
          <p:cNvSpPr>
            <a:spLocks noGrp="1"/>
          </p:cNvSpPr>
          <p:nvPr>
            <p:ph idx="1"/>
          </p:nvPr>
        </p:nvSpPr>
        <p:spPr>
          <a:xfrm>
            <a:off x="677333" y="1400432"/>
            <a:ext cx="9941239" cy="5189837"/>
          </a:xfrm>
        </p:spPr>
        <p:txBody>
          <a:bodyPr>
            <a:normAutofit/>
          </a:bodyPr>
          <a:lstStyle/>
          <a:p>
            <a:pPr algn="l"/>
            <a:r>
              <a:rPr lang="en-US" b="0" i="0" dirty="0">
                <a:solidFill>
                  <a:srgbClr val="111111"/>
                </a:solidFill>
                <a:effectLst/>
                <a:latin typeface="Arial" panose="020B0604020202020204" pitchFamily="34" charset="0"/>
                <a:cs typeface="Arial" panose="020B0604020202020204" pitchFamily="34" charset="0"/>
              </a:rPr>
              <a:t>The balance of payments (BOP), also known as the balance of international payments, is a statement of all transactions made between entities in one country and the rest of the world over a defined period, such as a quarter or a year. </a:t>
            </a:r>
          </a:p>
          <a:p>
            <a:pPr algn="l"/>
            <a:r>
              <a:rPr lang="en-US" b="0" i="0" dirty="0">
                <a:solidFill>
                  <a:srgbClr val="111111"/>
                </a:solidFill>
                <a:effectLst/>
                <a:latin typeface="Arial" panose="020B0604020202020204" pitchFamily="34" charset="0"/>
                <a:cs typeface="Arial" panose="020B0604020202020204" pitchFamily="34" charset="0"/>
              </a:rPr>
              <a:t>It summarizes all transactions that a country's individuals, companies, and government bodies complete with individuals, companies, and government bodies outside the country.</a:t>
            </a:r>
          </a:p>
          <a:p>
            <a:r>
              <a:rPr lang="en-US" b="0" i="0" dirty="0">
                <a:solidFill>
                  <a:srgbClr val="111111"/>
                </a:solidFill>
                <a:effectLst/>
                <a:latin typeface="Arial" panose="020B0604020202020204" pitchFamily="34" charset="0"/>
                <a:cs typeface="Arial" panose="020B0604020202020204" pitchFamily="34" charset="0"/>
              </a:rPr>
              <a:t>The balance of payments includes both the current account and capital account.</a:t>
            </a:r>
          </a:p>
          <a:p>
            <a:pPr algn="l">
              <a:buFont typeface="Arial" panose="020B0604020202020204" pitchFamily="34" charset="0"/>
              <a:buChar char="•"/>
            </a:pPr>
            <a:r>
              <a:rPr lang="en-US" b="0" i="0" dirty="0">
                <a:solidFill>
                  <a:srgbClr val="111111"/>
                </a:solidFill>
                <a:effectLst/>
                <a:latin typeface="Arial" panose="020B0604020202020204" pitchFamily="34" charset="0"/>
                <a:cs typeface="Arial" panose="020B0604020202020204" pitchFamily="34" charset="0"/>
              </a:rPr>
              <a:t>The current account includes a nation's net trade in goods and services, its net earnings on cross-border investments, and its net transfer payments. The current account includes transactions in goods, services, investment income, and transfers. The current account is included in calculations of national output</a:t>
            </a:r>
          </a:p>
          <a:p>
            <a:r>
              <a:rPr lang="en-US" b="0" i="0" dirty="0">
                <a:solidFill>
                  <a:srgbClr val="314259"/>
                </a:solidFill>
                <a:effectLst/>
                <a:latin typeface="Arial" panose="020B0604020202020204" pitchFamily="34" charset="0"/>
                <a:cs typeface="Arial" panose="020B0604020202020204" pitchFamily="34" charset="0"/>
              </a:rPr>
              <a:t>It also includes receipts from engineering, tourism, transportation, business services, stocks, and royalties from patents and copyrights. </a:t>
            </a:r>
          </a:p>
          <a:p>
            <a:r>
              <a:rPr lang="en-US" b="0" i="0" dirty="0">
                <a:solidFill>
                  <a:srgbClr val="314259"/>
                </a:solidFill>
                <a:effectLst/>
                <a:latin typeface="Arial" panose="020B0604020202020204" pitchFamily="34" charset="0"/>
                <a:cs typeface="Arial" panose="020B0604020202020204" pitchFamily="34" charset="0"/>
              </a:rPr>
              <a:t>Trading in goods between countries are referred to as visible items and import/export of services (banking, information technology </a:t>
            </a:r>
            <a:r>
              <a:rPr lang="en-US" b="0" i="0" dirty="0" err="1">
                <a:solidFill>
                  <a:srgbClr val="314259"/>
                </a:solidFill>
                <a:effectLst/>
                <a:latin typeface="Arial" panose="020B0604020202020204" pitchFamily="34" charset="0"/>
                <a:cs typeface="Arial" panose="020B0604020202020204" pitchFamily="34" charset="0"/>
              </a:rPr>
              <a:t>etc</a:t>
            </a:r>
            <a:r>
              <a:rPr lang="en-US" b="0" i="0" dirty="0">
                <a:solidFill>
                  <a:srgbClr val="314259"/>
                </a:solidFill>
                <a:effectLst/>
                <a:latin typeface="Arial" panose="020B0604020202020204" pitchFamily="34" charset="0"/>
                <a:cs typeface="Arial" panose="020B0604020202020204" pitchFamily="34" charset="0"/>
              </a:rPr>
              <a:t>) are referred to as invisible items. </a:t>
            </a:r>
          </a:p>
          <a:p>
            <a:r>
              <a:rPr lang="en-US" b="0" i="0" dirty="0">
                <a:solidFill>
                  <a:srgbClr val="314259"/>
                </a:solidFill>
                <a:effectLst/>
                <a:latin typeface="Arial" panose="020B0604020202020204" pitchFamily="34" charset="0"/>
                <a:cs typeface="Arial" panose="020B0604020202020204" pitchFamily="34" charset="0"/>
              </a:rPr>
              <a:t>Unilateral transfers refer to money sent as gifts or donations to residents of foreign countries.</a:t>
            </a:r>
          </a:p>
          <a:p>
            <a:endParaRPr lang="en-IN"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7554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2CE27-5894-4388-8F3A-B6859700A47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08139A6-FFA6-4FFC-B7EF-5B3020DB082C}"/>
              </a:ext>
            </a:extLst>
          </p:cNvPr>
          <p:cNvSpPr>
            <a:spLocks noGrp="1"/>
          </p:cNvSpPr>
          <p:nvPr>
            <p:ph idx="1"/>
          </p:nvPr>
        </p:nvSpPr>
        <p:spPr>
          <a:xfrm>
            <a:off x="677334" y="1416908"/>
            <a:ext cx="10196612" cy="5074507"/>
          </a:xfrm>
        </p:spPr>
        <p:txBody>
          <a:bodyPr>
            <a:normAutofit/>
          </a:bodyPr>
          <a:lstStyle/>
          <a:p>
            <a:pPr algn="l"/>
            <a:r>
              <a:rPr lang="en-US" sz="2000" b="0" i="0" dirty="0">
                <a:solidFill>
                  <a:srgbClr val="111111"/>
                </a:solidFill>
                <a:effectLst/>
                <a:latin typeface="Arial" panose="020B0604020202020204" pitchFamily="34" charset="0"/>
                <a:cs typeface="Arial" panose="020B0604020202020204" pitchFamily="34" charset="0"/>
              </a:rPr>
              <a:t>The capital account consists of a nation's transactions in financial instruments and central bank reserves. </a:t>
            </a:r>
            <a:r>
              <a:rPr lang="en-US" sz="2000" b="0" i="0" dirty="0">
                <a:solidFill>
                  <a:srgbClr val="314259"/>
                </a:solidFill>
                <a:effectLst/>
                <a:latin typeface="Arial" panose="020B0604020202020204" pitchFamily="34" charset="0"/>
                <a:cs typeface="Arial" panose="020B0604020202020204" pitchFamily="34" charset="0"/>
              </a:rPr>
              <a:t>The capital account also includes the flow of taxes, purchase and sale of fixed assets </a:t>
            </a:r>
            <a:r>
              <a:rPr lang="en-US" sz="2000" b="0" i="0" dirty="0" err="1">
                <a:solidFill>
                  <a:srgbClr val="314259"/>
                </a:solidFill>
                <a:effectLst/>
                <a:latin typeface="Arial" panose="020B0604020202020204" pitchFamily="34" charset="0"/>
                <a:cs typeface="Arial" panose="020B0604020202020204" pitchFamily="34" charset="0"/>
              </a:rPr>
              <a:t>etc</a:t>
            </a:r>
            <a:r>
              <a:rPr lang="en-US" sz="2000" b="0" i="0" dirty="0">
                <a:solidFill>
                  <a:srgbClr val="314259"/>
                </a:solidFill>
                <a:effectLst/>
                <a:latin typeface="Arial" panose="020B0604020202020204" pitchFamily="34" charset="0"/>
                <a:cs typeface="Arial" panose="020B0604020202020204" pitchFamily="34" charset="0"/>
              </a:rPr>
              <a:t> by migrants moving out/into a different country. The deficit or surplus in the current account is managed through the finance from the capital account and vice versa. </a:t>
            </a:r>
          </a:p>
          <a:p>
            <a:pPr algn="l"/>
            <a:r>
              <a:rPr lang="en-US" sz="2000" b="0" i="0" dirty="0">
                <a:solidFill>
                  <a:srgbClr val="314259"/>
                </a:solidFill>
                <a:effectLst/>
                <a:latin typeface="Arial" panose="020B0604020202020204" pitchFamily="34" charset="0"/>
                <a:cs typeface="Arial" panose="020B0604020202020204" pitchFamily="34" charset="0"/>
              </a:rPr>
              <a:t>There are 3 major elements of a capital account:</a:t>
            </a:r>
          </a:p>
          <a:p>
            <a:pPr algn="l">
              <a:buFont typeface="Arial" panose="020B0604020202020204" pitchFamily="34" charset="0"/>
              <a:buChar char="•"/>
            </a:pPr>
            <a:r>
              <a:rPr lang="en-US" sz="2000" i="0" dirty="0">
                <a:solidFill>
                  <a:srgbClr val="314259"/>
                </a:solidFill>
                <a:effectLst/>
                <a:latin typeface="Arial" panose="020B0604020202020204" pitchFamily="34" charset="0"/>
                <a:cs typeface="Arial" panose="020B0604020202020204" pitchFamily="34" charset="0"/>
              </a:rPr>
              <a:t>Loans and  borrowings</a:t>
            </a:r>
            <a:r>
              <a:rPr lang="en-US" sz="2000" b="1" i="0" dirty="0">
                <a:solidFill>
                  <a:srgbClr val="314259"/>
                </a:solidFill>
                <a:effectLst/>
                <a:latin typeface="Arial" panose="020B0604020202020204" pitchFamily="34" charset="0"/>
                <a:cs typeface="Arial" panose="020B0604020202020204" pitchFamily="34" charset="0"/>
              </a:rPr>
              <a:t> –</a:t>
            </a:r>
            <a:r>
              <a:rPr lang="en-US" sz="2000" b="0" i="0" dirty="0">
                <a:solidFill>
                  <a:srgbClr val="314259"/>
                </a:solidFill>
                <a:effectLst/>
                <a:latin typeface="Arial" panose="020B0604020202020204" pitchFamily="34" charset="0"/>
                <a:cs typeface="Arial" panose="020B0604020202020204" pitchFamily="34" charset="0"/>
              </a:rPr>
              <a:t> It includes all types of loans from both the private and public sectors located in foreign countries.</a:t>
            </a:r>
          </a:p>
          <a:p>
            <a:pPr algn="l">
              <a:buFont typeface="Arial" panose="020B0604020202020204" pitchFamily="34" charset="0"/>
              <a:buChar char="•"/>
            </a:pPr>
            <a:r>
              <a:rPr lang="en-US" sz="2000" i="0" dirty="0">
                <a:solidFill>
                  <a:srgbClr val="314259"/>
                </a:solidFill>
                <a:effectLst/>
                <a:latin typeface="Arial" panose="020B0604020202020204" pitchFamily="34" charset="0"/>
                <a:cs typeface="Arial" panose="020B0604020202020204" pitchFamily="34" charset="0"/>
              </a:rPr>
              <a:t>Investments</a:t>
            </a:r>
            <a:r>
              <a:rPr lang="en-US" sz="2000" b="1" i="0" dirty="0">
                <a:solidFill>
                  <a:srgbClr val="314259"/>
                </a:solidFill>
                <a:effectLst/>
                <a:latin typeface="Arial" panose="020B0604020202020204" pitchFamily="34" charset="0"/>
                <a:cs typeface="Arial" panose="020B0604020202020204" pitchFamily="34" charset="0"/>
              </a:rPr>
              <a:t> </a:t>
            </a:r>
            <a:r>
              <a:rPr lang="en-US" sz="2000" b="0" i="0" dirty="0">
                <a:solidFill>
                  <a:srgbClr val="314259"/>
                </a:solidFill>
                <a:effectLst/>
                <a:latin typeface="Arial" panose="020B0604020202020204" pitchFamily="34" charset="0"/>
                <a:cs typeface="Arial" panose="020B0604020202020204" pitchFamily="34" charset="0"/>
              </a:rPr>
              <a:t>– These are funds invested in the corporate stocks by non-residents.</a:t>
            </a:r>
          </a:p>
          <a:p>
            <a:pPr algn="l">
              <a:buFont typeface="Arial" panose="020B0604020202020204" pitchFamily="34" charset="0"/>
              <a:buChar char="•"/>
            </a:pPr>
            <a:r>
              <a:rPr lang="en-US" sz="2000" i="0" dirty="0">
                <a:solidFill>
                  <a:srgbClr val="314259"/>
                </a:solidFill>
                <a:effectLst/>
                <a:latin typeface="Arial" panose="020B0604020202020204" pitchFamily="34" charset="0"/>
                <a:cs typeface="Arial" panose="020B0604020202020204" pitchFamily="34" charset="0"/>
              </a:rPr>
              <a:t>Foreign exchange reserves</a:t>
            </a:r>
            <a:r>
              <a:rPr lang="en-US" sz="2000" b="1" i="0" dirty="0">
                <a:solidFill>
                  <a:srgbClr val="314259"/>
                </a:solidFill>
                <a:effectLst/>
                <a:latin typeface="Arial" panose="020B0604020202020204" pitchFamily="34" charset="0"/>
                <a:cs typeface="Arial" panose="020B0604020202020204" pitchFamily="34" charset="0"/>
              </a:rPr>
              <a:t> </a:t>
            </a:r>
            <a:r>
              <a:rPr lang="en-US" sz="2000" b="0" i="0" dirty="0">
                <a:solidFill>
                  <a:srgbClr val="314259"/>
                </a:solidFill>
                <a:effectLst/>
                <a:latin typeface="Arial" panose="020B0604020202020204" pitchFamily="34" charset="0"/>
                <a:cs typeface="Arial" panose="020B0604020202020204" pitchFamily="34" charset="0"/>
              </a:rPr>
              <a:t>– Foreign exchange reserves held by the central bank of a country to monitor and control the exchange rate does impact the capital account.</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8388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0B32-F1DF-4823-9650-1E41AE79F6E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0957BC9-435C-4629-833A-9CACD32C7C3B}"/>
              </a:ext>
            </a:extLst>
          </p:cNvPr>
          <p:cNvSpPr>
            <a:spLocks noGrp="1"/>
          </p:cNvSpPr>
          <p:nvPr>
            <p:ph idx="1"/>
          </p:nvPr>
        </p:nvSpPr>
        <p:spPr>
          <a:xfrm>
            <a:off x="677334" y="1581665"/>
            <a:ext cx="10837332" cy="4959178"/>
          </a:xfrm>
        </p:spPr>
        <p:txBody>
          <a:bodyPr>
            <a:normAutofit/>
          </a:bodyPr>
          <a:lstStyle/>
          <a:p>
            <a:pPr algn="l"/>
            <a:r>
              <a:rPr lang="en-US" sz="2000" b="0" i="0" dirty="0">
                <a:solidFill>
                  <a:srgbClr val="314259"/>
                </a:solidFill>
                <a:effectLst/>
                <a:latin typeface="Arial" panose="020B0604020202020204" pitchFamily="34" charset="0"/>
                <a:cs typeface="Arial" panose="020B0604020202020204" pitchFamily="34" charset="0"/>
              </a:rPr>
              <a:t>A country’s BOP is vital for the following reasons:</a:t>
            </a:r>
          </a:p>
          <a:p>
            <a:pPr algn="l">
              <a:buFont typeface="Arial" panose="020B0604020202020204" pitchFamily="34" charset="0"/>
              <a:buChar char="•"/>
            </a:pPr>
            <a:r>
              <a:rPr lang="en-US" sz="2000" b="0" i="0" dirty="0">
                <a:solidFill>
                  <a:srgbClr val="314259"/>
                </a:solidFill>
                <a:effectLst/>
                <a:latin typeface="Arial" panose="020B0604020202020204" pitchFamily="34" charset="0"/>
                <a:cs typeface="Arial" panose="020B0604020202020204" pitchFamily="34" charset="0"/>
              </a:rPr>
              <a:t>The BOP of a country reveals its financial and economic status.</a:t>
            </a:r>
          </a:p>
          <a:p>
            <a:pPr algn="l">
              <a:buFont typeface="Arial" panose="020B0604020202020204" pitchFamily="34" charset="0"/>
              <a:buChar char="•"/>
            </a:pPr>
            <a:r>
              <a:rPr lang="en-US" sz="2000" b="0" i="0" dirty="0">
                <a:solidFill>
                  <a:srgbClr val="314259"/>
                </a:solidFill>
                <a:effectLst/>
                <a:latin typeface="Arial" panose="020B0604020202020204" pitchFamily="34" charset="0"/>
                <a:cs typeface="Arial" panose="020B0604020202020204" pitchFamily="34" charset="0"/>
              </a:rPr>
              <a:t>A BOP statement can be used as an indicator to determine whether the country’s currency value is appreciating or depreciating.</a:t>
            </a:r>
          </a:p>
          <a:p>
            <a:pPr algn="l">
              <a:buFont typeface="Arial" panose="020B0604020202020204" pitchFamily="34" charset="0"/>
              <a:buChar char="•"/>
            </a:pPr>
            <a:r>
              <a:rPr lang="en-US" sz="2000" b="0" i="0" dirty="0">
                <a:solidFill>
                  <a:srgbClr val="314259"/>
                </a:solidFill>
                <a:effectLst/>
                <a:latin typeface="Arial" panose="020B0604020202020204" pitchFamily="34" charset="0"/>
                <a:cs typeface="Arial" panose="020B0604020202020204" pitchFamily="34" charset="0"/>
              </a:rPr>
              <a:t>The BOP statement helps the Government to decide on fiscal and trade policies.</a:t>
            </a:r>
          </a:p>
          <a:p>
            <a:pPr algn="l">
              <a:buFont typeface="Arial" panose="020B0604020202020204" pitchFamily="34" charset="0"/>
              <a:buChar char="•"/>
            </a:pPr>
            <a:r>
              <a:rPr lang="en-US" sz="2000" b="0" i="0" dirty="0">
                <a:solidFill>
                  <a:srgbClr val="314259"/>
                </a:solidFill>
                <a:effectLst/>
                <a:latin typeface="Arial" panose="020B0604020202020204" pitchFamily="34" charset="0"/>
                <a:cs typeface="Arial" panose="020B0604020202020204" pitchFamily="34" charset="0"/>
              </a:rPr>
              <a:t>It provides important information to analyze and understand the economic dealings of a country with other countries.</a:t>
            </a:r>
          </a:p>
          <a:p>
            <a:r>
              <a:rPr lang="en-US" sz="2000" b="0" i="0" dirty="0">
                <a:solidFill>
                  <a:srgbClr val="314259"/>
                </a:solidFill>
                <a:effectLst/>
                <a:latin typeface="Arial" panose="020B0604020202020204" pitchFamily="34" charset="0"/>
                <a:cs typeface="Arial" panose="020B0604020202020204" pitchFamily="34" charset="0"/>
              </a:rPr>
              <a:t>By studying its BOP statement and its components closely, one would be able to identify trends that may be beneficial or harmful to the economy of the county and thus, then take appropriate measures.</a:t>
            </a:r>
          </a:p>
          <a:p>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6723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CDAE6-0720-47ED-B4B5-8093EC311CB7}"/>
              </a:ext>
            </a:extLst>
          </p:cNvPr>
          <p:cNvSpPr>
            <a:spLocks noGrp="1"/>
          </p:cNvSpPr>
          <p:nvPr>
            <p:ph type="title"/>
          </p:nvPr>
        </p:nvSpPr>
        <p:spPr/>
        <p:txBody>
          <a:bodyPr/>
          <a:lstStyle/>
          <a:p>
            <a:r>
              <a:rPr lang="en-US" dirty="0"/>
              <a:t>BOP deficit</a:t>
            </a:r>
            <a:endParaRPr lang="en-IN" dirty="0"/>
          </a:p>
        </p:txBody>
      </p:sp>
      <p:sp>
        <p:nvSpPr>
          <p:cNvPr id="3" name="Content Placeholder 2">
            <a:extLst>
              <a:ext uri="{FF2B5EF4-FFF2-40B4-BE49-F238E27FC236}">
                <a16:creationId xmlns:a16="http://schemas.microsoft.com/office/drawing/2014/main" id="{0B1BC02E-C021-4A5A-ACD0-351CFC5337E4}"/>
              </a:ext>
            </a:extLst>
          </p:cNvPr>
          <p:cNvSpPr>
            <a:spLocks noGrp="1"/>
          </p:cNvSpPr>
          <p:nvPr>
            <p:ph idx="1"/>
          </p:nvPr>
        </p:nvSpPr>
        <p:spPr>
          <a:xfrm>
            <a:off x="677333" y="1499286"/>
            <a:ext cx="10633217" cy="4992129"/>
          </a:xfrm>
        </p:spPr>
        <p:txBody>
          <a:bodyPr>
            <a:normAutofit/>
          </a:bodyPr>
          <a:lstStyle/>
          <a:p>
            <a:r>
              <a:rPr lang="en-US" sz="2000" b="0" i="0" dirty="0">
                <a:solidFill>
                  <a:srgbClr val="111111"/>
                </a:solidFill>
                <a:effectLst/>
                <a:latin typeface="Arial" panose="020B0604020202020204" pitchFamily="34" charset="0"/>
                <a:cs typeface="Arial" panose="020B0604020202020204" pitchFamily="34" charset="0"/>
              </a:rPr>
              <a:t>If a country exports an item (a current account transaction), it effectively imports foreign capital when that item is paid for (a capital account transaction). If a country cannot fund its imports through exports of capital, it must do so by running down its reserves. </a:t>
            </a:r>
          </a:p>
          <a:p>
            <a:r>
              <a:rPr lang="en-US" sz="2000" b="0" i="0" dirty="0">
                <a:solidFill>
                  <a:srgbClr val="111111"/>
                </a:solidFill>
                <a:effectLst/>
                <a:latin typeface="Arial" panose="020B0604020202020204" pitchFamily="34" charset="0"/>
                <a:cs typeface="Arial" panose="020B0604020202020204" pitchFamily="34" charset="0"/>
              </a:rPr>
              <a:t>This situation is often referred to as a balance of payments deficit. Its causes are : </a:t>
            </a:r>
          </a:p>
          <a:p>
            <a:r>
              <a:rPr lang="en-US" sz="2000" dirty="0">
                <a:solidFill>
                  <a:srgbClr val="111111"/>
                </a:solidFill>
                <a:latin typeface="Arial" panose="020B0604020202020204" pitchFamily="34" charset="0"/>
                <a:cs typeface="Arial" panose="020B0604020202020204" pitchFamily="34" charset="0"/>
              </a:rPr>
              <a:t>1. High imports due to developing nations’ growth; inflation in domestic country makes foreign goods cheaper; weaker currencies; </a:t>
            </a:r>
          </a:p>
          <a:p>
            <a:r>
              <a:rPr lang="en-US" sz="2000" dirty="0">
                <a:solidFill>
                  <a:srgbClr val="111111"/>
                </a:solidFill>
                <a:latin typeface="Arial" panose="020B0604020202020204" pitchFamily="34" charset="0"/>
                <a:cs typeface="Arial" panose="020B0604020202020204" pitchFamily="34" charset="0"/>
              </a:rPr>
              <a:t>2. Political and economical  instability leading to outward flow of funds from capital markets</a:t>
            </a:r>
          </a:p>
          <a:p>
            <a:r>
              <a:rPr lang="en-US" sz="2000" dirty="0">
                <a:solidFill>
                  <a:srgbClr val="111111"/>
                </a:solidFill>
                <a:latin typeface="Arial" panose="020B0604020202020204" pitchFamily="34" charset="0"/>
                <a:cs typeface="Arial" panose="020B0604020202020204" pitchFamily="34" charset="0"/>
              </a:rPr>
              <a:t>3. Demand for foreign goods and services in quest for a sophisticated life.</a:t>
            </a:r>
          </a:p>
          <a:p>
            <a:r>
              <a:rPr lang="en-US" sz="2000" dirty="0">
                <a:solidFill>
                  <a:srgbClr val="111111"/>
                </a:solidFill>
                <a:latin typeface="Arial" panose="020B0604020202020204" pitchFamily="34" charset="0"/>
                <a:cs typeface="Arial" panose="020B0604020202020204" pitchFamily="34" charset="0"/>
              </a:rPr>
              <a:t>Effects :</a:t>
            </a:r>
          </a:p>
          <a:p>
            <a:r>
              <a:rPr lang="en-US" sz="2000" dirty="0">
                <a:solidFill>
                  <a:srgbClr val="111111"/>
                </a:solidFill>
                <a:latin typeface="Arial" panose="020B0604020202020204" pitchFamily="34" charset="0"/>
                <a:cs typeface="Arial" panose="020B0604020202020204" pitchFamily="34" charset="0"/>
              </a:rPr>
              <a:t>1. Government borrowing  2. Flow of funds from multilateral agencies 3. More opening up of economy for exports and technology imports 4. Inflationary trend.</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391569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713</TotalTime>
  <Words>4655</Words>
  <Application>Microsoft Office PowerPoint</Application>
  <PresentationFormat>Widescreen</PresentationFormat>
  <Paragraphs>155</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Georgia</vt:lpstr>
      <vt:lpstr>Newsreader</vt:lpstr>
      <vt:lpstr>Open Sans</vt:lpstr>
      <vt:lpstr>SourceSansPro</vt:lpstr>
      <vt:lpstr>Trebuchet MS</vt:lpstr>
      <vt:lpstr>Wingdings 3</vt:lpstr>
      <vt:lpstr>Facet</vt:lpstr>
      <vt:lpstr>UNIT-1 : Fundamentals of International Finance  </vt:lpstr>
      <vt:lpstr>Meaning and Scope</vt:lpstr>
      <vt:lpstr>PowerPoint Presentation</vt:lpstr>
      <vt:lpstr>PowerPoint Presentation</vt:lpstr>
      <vt:lpstr>Scope and importance </vt:lpstr>
      <vt:lpstr>Balance of Payments</vt:lpstr>
      <vt:lpstr>PowerPoint Presentation</vt:lpstr>
      <vt:lpstr>PowerPoint Presentation</vt:lpstr>
      <vt:lpstr>BOP deficit</vt:lpstr>
      <vt:lpstr>Currency convertibility </vt:lpstr>
      <vt:lpstr>PowerPoint Presentation</vt:lpstr>
      <vt:lpstr>International monetary Systems : Gold standard</vt:lpstr>
      <vt:lpstr>PowerPoint Presentation</vt:lpstr>
      <vt:lpstr>Bretton Woods system </vt:lpstr>
      <vt:lpstr>PowerPoint Presentation</vt:lpstr>
      <vt:lpstr>European Monetary System</vt:lpstr>
      <vt:lpstr>PowerPoint Presentation</vt:lpstr>
      <vt:lpstr>Smithsonian Agreement</vt:lpstr>
      <vt:lpstr>SDR </vt:lpstr>
      <vt:lpstr>Fixed Exchange Rate system</vt:lpstr>
      <vt:lpstr>PowerPoint Presentation</vt:lpstr>
      <vt:lpstr>Types of fixed exchange rates</vt:lpstr>
      <vt:lpstr>Floating Exchange Rate</vt:lpstr>
      <vt:lpstr>PowerPoint Presentation</vt:lpstr>
      <vt:lpstr>Types of floating exchange rates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UNIT-1 : Fundamentals of International Finance  </dc:title>
  <dc:creator>Dell Ins3501</dc:creator>
  <cp:lastModifiedBy>Dell Ins3501</cp:lastModifiedBy>
  <cp:revision>16</cp:revision>
  <dcterms:created xsi:type="dcterms:W3CDTF">2021-11-16T06:38:52Z</dcterms:created>
  <dcterms:modified xsi:type="dcterms:W3CDTF">2022-01-13T05:53:21Z</dcterms:modified>
</cp:coreProperties>
</file>