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1" r:id="rId1"/>
  </p:sldMasterIdLst>
  <p:notesMasterIdLst>
    <p:notesMasterId r:id="rId19"/>
  </p:notesMasterIdLst>
  <p:sldIdLst>
    <p:sldId id="256" r:id="rId2"/>
    <p:sldId id="257" r:id="rId3"/>
    <p:sldId id="258" r:id="rId4"/>
    <p:sldId id="259" r:id="rId5"/>
    <p:sldId id="260" r:id="rId6"/>
    <p:sldId id="261" r:id="rId7"/>
    <p:sldId id="266" r:id="rId8"/>
    <p:sldId id="264" r:id="rId9"/>
    <p:sldId id="270" r:id="rId10"/>
    <p:sldId id="268" r:id="rId11"/>
    <p:sldId id="269" r:id="rId12"/>
    <p:sldId id="263" r:id="rId13"/>
    <p:sldId id="271" r:id="rId14"/>
    <p:sldId id="274" r:id="rId15"/>
    <p:sldId id="275" r:id="rId16"/>
    <p:sldId id="262" r:id="rId17"/>
    <p:sldId id="267"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5" d="100"/>
          <a:sy n="75" d="100"/>
        </p:scale>
        <p:origin x="58" y="46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7EA73E-ECB3-4502-8789-EDD949C711A6}" type="datetimeFigureOut">
              <a:rPr lang="en-US" smtClean="0"/>
              <a:t>10/28/2021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63AF33B-A687-4CFC-B193-DD2EE71A336B}" type="slidenum">
              <a:rPr lang="en-US" smtClean="0"/>
              <a:t>‹#›</a:t>
            </a:fld>
            <a:endParaRPr lang="en-US" dirty="0"/>
          </a:p>
        </p:txBody>
      </p:sp>
    </p:spTree>
    <p:extLst>
      <p:ext uri="{BB962C8B-B14F-4D97-AF65-F5344CB8AC3E}">
        <p14:creationId xmlns:p14="http://schemas.microsoft.com/office/powerpoint/2010/main" val="16601599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263AF33B-A687-4CFC-B193-DD2EE71A336B}" type="slidenum">
              <a:rPr lang="en-US" smtClean="0"/>
              <a:t>4</a:t>
            </a:fld>
            <a:endParaRPr lang="en-US" dirty="0"/>
          </a:p>
        </p:txBody>
      </p:sp>
    </p:spTree>
    <p:extLst>
      <p:ext uri="{BB962C8B-B14F-4D97-AF65-F5344CB8AC3E}">
        <p14:creationId xmlns:p14="http://schemas.microsoft.com/office/powerpoint/2010/main" val="14856991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3AF33B-A687-4CFC-B193-DD2EE71A336B}" type="slidenum">
              <a:rPr lang="en-US" smtClean="0"/>
              <a:t>15</a:t>
            </a:fld>
            <a:endParaRPr lang="en-US" dirty="0"/>
          </a:p>
        </p:txBody>
      </p:sp>
    </p:spTree>
    <p:extLst>
      <p:ext uri="{BB962C8B-B14F-4D97-AF65-F5344CB8AC3E}">
        <p14:creationId xmlns:p14="http://schemas.microsoft.com/office/powerpoint/2010/main" val="23120264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371E533-5792-404D-9F85-E2A83FF5836B}" type="datetimeFigureOut">
              <a:rPr lang="en-US" smtClean="0"/>
              <a:t>10/28/2021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5A5140F-D845-4108-A465-90B0EB827FF0}" type="slidenum">
              <a:rPr lang="en-US" smtClean="0"/>
              <a:t>‹#›</a:t>
            </a:fld>
            <a:endParaRPr lang="en-US" dirty="0"/>
          </a:p>
        </p:txBody>
      </p:sp>
    </p:spTree>
    <p:extLst>
      <p:ext uri="{BB962C8B-B14F-4D97-AF65-F5344CB8AC3E}">
        <p14:creationId xmlns:p14="http://schemas.microsoft.com/office/powerpoint/2010/main" val="37335577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371E533-5792-404D-9F85-E2A83FF5836B}" type="datetimeFigureOut">
              <a:rPr lang="en-US" smtClean="0"/>
              <a:t>10/28/2021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5A5140F-D845-4108-A465-90B0EB827FF0}" type="slidenum">
              <a:rPr lang="en-US" smtClean="0"/>
              <a:t>‹#›</a:t>
            </a:fld>
            <a:endParaRPr lang="en-US" dirty="0"/>
          </a:p>
        </p:txBody>
      </p:sp>
    </p:spTree>
    <p:extLst>
      <p:ext uri="{BB962C8B-B14F-4D97-AF65-F5344CB8AC3E}">
        <p14:creationId xmlns:p14="http://schemas.microsoft.com/office/powerpoint/2010/main" val="408594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371E533-5792-404D-9F85-E2A83FF5836B}" type="datetimeFigureOut">
              <a:rPr lang="en-US" smtClean="0"/>
              <a:t>10/28/2021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5A5140F-D845-4108-A465-90B0EB827FF0}" type="slidenum">
              <a:rPr lang="en-US" smtClean="0"/>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7153608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371E533-5792-404D-9F85-E2A83FF5836B}" type="datetimeFigureOut">
              <a:rPr lang="en-US" smtClean="0"/>
              <a:t>10/28/2021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5A5140F-D845-4108-A465-90B0EB827FF0}" type="slidenum">
              <a:rPr lang="en-US" smtClean="0"/>
              <a:t>‹#›</a:t>
            </a:fld>
            <a:endParaRPr lang="en-US" dirty="0"/>
          </a:p>
        </p:txBody>
      </p:sp>
    </p:spTree>
    <p:extLst>
      <p:ext uri="{BB962C8B-B14F-4D97-AF65-F5344CB8AC3E}">
        <p14:creationId xmlns:p14="http://schemas.microsoft.com/office/powerpoint/2010/main" val="42738493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371E533-5792-404D-9F85-E2A83FF5836B}" type="datetimeFigureOut">
              <a:rPr lang="en-US" smtClean="0"/>
              <a:t>10/28/2021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5A5140F-D845-4108-A465-90B0EB827FF0}" type="slidenum">
              <a:rPr lang="en-US" smtClean="0"/>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9373645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371E533-5792-404D-9F85-E2A83FF5836B}" type="datetimeFigureOut">
              <a:rPr lang="en-US" smtClean="0"/>
              <a:t>10/28/2021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5A5140F-D845-4108-A465-90B0EB827FF0}" type="slidenum">
              <a:rPr lang="en-US" smtClean="0"/>
              <a:t>‹#›</a:t>
            </a:fld>
            <a:endParaRPr lang="en-US" dirty="0"/>
          </a:p>
        </p:txBody>
      </p:sp>
    </p:spTree>
    <p:extLst>
      <p:ext uri="{BB962C8B-B14F-4D97-AF65-F5344CB8AC3E}">
        <p14:creationId xmlns:p14="http://schemas.microsoft.com/office/powerpoint/2010/main" val="2888711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371E533-5792-404D-9F85-E2A83FF5836B}" type="datetimeFigureOut">
              <a:rPr lang="en-US" smtClean="0"/>
              <a:t>10/28/2021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5A5140F-D845-4108-A465-90B0EB827FF0}" type="slidenum">
              <a:rPr lang="en-US" smtClean="0"/>
              <a:t>‹#›</a:t>
            </a:fld>
            <a:endParaRPr lang="en-US" dirty="0"/>
          </a:p>
        </p:txBody>
      </p:sp>
    </p:spTree>
    <p:extLst>
      <p:ext uri="{BB962C8B-B14F-4D97-AF65-F5344CB8AC3E}">
        <p14:creationId xmlns:p14="http://schemas.microsoft.com/office/powerpoint/2010/main" val="24245973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371E533-5792-404D-9F85-E2A83FF5836B}" type="datetimeFigureOut">
              <a:rPr lang="en-US" smtClean="0"/>
              <a:t>10/28/2021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5A5140F-D845-4108-A465-90B0EB827FF0}" type="slidenum">
              <a:rPr lang="en-US" smtClean="0"/>
              <a:t>‹#›</a:t>
            </a:fld>
            <a:endParaRPr lang="en-US" dirty="0"/>
          </a:p>
        </p:txBody>
      </p:sp>
    </p:spTree>
    <p:extLst>
      <p:ext uri="{BB962C8B-B14F-4D97-AF65-F5344CB8AC3E}">
        <p14:creationId xmlns:p14="http://schemas.microsoft.com/office/powerpoint/2010/main" val="3584953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371E533-5792-404D-9F85-E2A83FF5836B}" type="datetimeFigureOut">
              <a:rPr lang="en-US" smtClean="0"/>
              <a:t>10/28/2021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5A5140F-D845-4108-A465-90B0EB827FF0}" type="slidenum">
              <a:rPr lang="en-US" smtClean="0"/>
              <a:t>‹#›</a:t>
            </a:fld>
            <a:endParaRPr lang="en-US" dirty="0"/>
          </a:p>
        </p:txBody>
      </p:sp>
    </p:spTree>
    <p:extLst>
      <p:ext uri="{BB962C8B-B14F-4D97-AF65-F5344CB8AC3E}">
        <p14:creationId xmlns:p14="http://schemas.microsoft.com/office/powerpoint/2010/main" val="1708855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371E533-5792-404D-9F85-E2A83FF5836B}" type="datetimeFigureOut">
              <a:rPr lang="en-US" smtClean="0"/>
              <a:t>10/28/2021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5A5140F-D845-4108-A465-90B0EB827FF0}" type="slidenum">
              <a:rPr lang="en-US" smtClean="0"/>
              <a:t>‹#›</a:t>
            </a:fld>
            <a:endParaRPr lang="en-US" dirty="0"/>
          </a:p>
        </p:txBody>
      </p:sp>
    </p:spTree>
    <p:extLst>
      <p:ext uri="{BB962C8B-B14F-4D97-AF65-F5344CB8AC3E}">
        <p14:creationId xmlns:p14="http://schemas.microsoft.com/office/powerpoint/2010/main" val="41908653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371E533-5792-404D-9F85-E2A83FF5836B}" type="datetimeFigureOut">
              <a:rPr lang="en-US" smtClean="0"/>
              <a:t>10/28/2021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5A5140F-D845-4108-A465-90B0EB827FF0}" type="slidenum">
              <a:rPr lang="en-US" smtClean="0"/>
              <a:t>‹#›</a:t>
            </a:fld>
            <a:endParaRPr lang="en-US" dirty="0"/>
          </a:p>
        </p:txBody>
      </p:sp>
    </p:spTree>
    <p:extLst>
      <p:ext uri="{BB962C8B-B14F-4D97-AF65-F5344CB8AC3E}">
        <p14:creationId xmlns:p14="http://schemas.microsoft.com/office/powerpoint/2010/main" val="4319550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371E533-5792-404D-9F85-E2A83FF5836B}" type="datetimeFigureOut">
              <a:rPr lang="en-US" smtClean="0"/>
              <a:t>10/28/2021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5A5140F-D845-4108-A465-90B0EB827FF0}" type="slidenum">
              <a:rPr lang="en-US" smtClean="0"/>
              <a:t>‹#›</a:t>
            </a:fld>
            <a:endParaRPr lang="en-US" dirty="0"/>
          </a:p>
        </p:txBody>
      </p:sp>
    </p:spTree>
    <p:extLst>
      <p:ext uri="{BB962C8B-B14F-4D97-AF65-F5344CB8AC3E}">
        <p14:creationId xmlns:p14="http://schemas.microsoft.com/office/powerpoint/2010/main" val="37995495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371E533-5792-404D-9F85-E2A83FF5836B}" type="datetimeFigureOut">
              <a:rPr lang="en-US" smtClean="0"/>
              <a:t>10/28/2021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5A5140F-D845-4108-A465-90B0EB827FF0}" type="slidenum">
              <a:rPr lang="en-US" smtClean="0"/>
              <a:t>‹#›</a:t>
            </a:fld>
            <a:endParaRPr lang="en-US" dirty="0"/>
          </a:p>
        </p:txBody>
      </p:sp>
    </p:spTree>
    <p:extLst>
      <p:ext uri="{BB962C8B-B14F-4D97-AF65-F5344CB8AC3E}">
        <p14:creationId xmlns:p14="http://schemas.microsoft.com/office/powerpoint/2010/main" val="17429368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71E533-5792-404D-9F85-E2A83FF5836B}" type="datetimeFigureOut">
              <a:rPr lang="en-US" smtClean="0"/>
              <a:t>10/28/2021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5A5140F-D845-4108-A465-90B0EB827FF0}" type="slidenum">
              <a:rPr lang="en-US" smtClean="0"/>
              <a:t>‹#›</a:t>
            </a:fld>
            <a:endParaRPr lang="en-US" dirty="0"/>
          </a:p>
        </p:txBody>
      </p:sp>
    </p:spTree>
    <p:extLst>
      <p:ext uri="{BB962C8B-B14F-4D97-AF65-F5344CB8AC3E}">
        <p14:creationId xmlns:p14="http://schemas.microsoft.com/office/powerpoint/2010/main" val="37121721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371E533-5792-404D-9F85-E2A83FF5836B}" type="datetimeFigureOut">
              <a:rPr lang="en-US" smtClean="0"/>
              <a:t>10/28/2021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5A5140F-D845-4108-A465-90B0EB827FF0}" type="slidenum">
              <a:rPr lang="en-US" smtClean="0"/>
              <a:t>‹#›</a:t>
            </a:fld>
            <a:endParaRPr lang="en-US" dirty="0"/>
          </a:p>
        </p:txBody>
      </p:sp>
    </p:spTree>
    <p:extLst>
      <p:ext uri="{BB962C8B-B14F-4D97-AF65-F5344CB8AC3E}">
        <p14:creationId xmlns:p14="http://schemas.microsoft.com/office/powerpoint/2010/main" val="25962169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5A5140F-D845-4108-A465-90B0EB827FF0}" type="slidenum">
              <a:rPr lang="en-US" smtClean="0"/>
              <a:t>‹#›</a:t>
            </a:fld>
            <a:endParaRPr lang="en-US" dirty="0"/>
          </a:p>
        </p:txBody>
      </p:sp>
      <p:sp>
        <p:nvSpPr>
          <p:cNvPr id="5" name="Date Placeholder 4"/>
          <p:cNvSpPr>
            <a:spLocks noGrp="1"/>
          </p:cNvSpPr>
          <p:nvPr>
            <p:ph type="dt" sz="half" idx="10"/>
          </p:nvPr>
        </p:nvSpPr>
        <p:spPr/>
        <p:txBody>
          <a:bodyPr/>
          <a:lstStyle/>
          <a:p>
            <a:fld id="{7371E533-5792-404D-9F85-E2A83FF5836B}" type="datetimeFigureOut">
              <a:rPr lang="en-US" smtClean="0"/>
              <a:t>10/28/2021</a:t>
            </a:fld>
            <a:endParaRPr lang="en-US" dirty="0"/>
          </a:p>
        </p:txBody>
      </p:sp>
    </p:spTree>
    <p:extLst>
      <p:ext uri="{BB962C8B-B14F-4D97-AF65-F5344CB8AC3E}">
        <p14:creationId xmlns:p14="http://schemas.microsoft.com/office/powerpoint/2010/main" val="7805404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371E533-5792-404D-9F85-E2A83FF5836B}" type="datetimeFigureOut">
              <a:rPr lang="en-US" smtClean="0"/>
              <a:t>10/28/2021</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55A5140F-D845-4108-A465-90B0EB827FF0}" type="slidenum">
              <a:rPr lang="en-US" smtClean="0"/>
              <a:t>‹#›</a:t>
            </a:fld>
            <a:endParaRPr lang="en-US" dirty="0"/>
          </a:p>
        </p:txBody>
      </p:sp>
    </p:spTree>
    <p:extLst>
      <p:ext uri="{BB962C8B-B14F-4D97-AF65-F5344CB8AC3E}">
        <p14:creationId xmlns:p14="http://schemas.microsoft.com/office/powerpoint/2010/main" val="3747872752"/>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 id="2147483726" r:id="rId15"/>
    <p:sldLayoutId id="2147483727"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youtube.com/watch?v=4RI2RIXU2iQ"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INTRODUCTION TO DEBT MARKETS</a:t>
            </a:r>
          </a:p>
        </p:txBody>
      </p:sp>
      <p:sp>
        <p:nvSpPr>
          <p:cNvPr id="3" name="Subtitle 2"/>
          <p:cNvSpPr>
            <a:spLocks noGrp="1"/>
          </p:cNvSpPr>
          <p:nvPr>
            <p:ph type="subTitle" idx="1"/>
          </p:nvPr>
        </p:nvSpPr>
        <p:spPr/>
        <p:txBody>
          <a:bodyPr/>
          <a:lstStyle/>
          <a:p>
            <a:endParaRPr lang="en-US" dirty="0"/>
          </a:p>
        </p:txBody>
      </p:sp>
      <p:sp>
        <p:nvSpPr>
          <p:cNvPr id="4" name="Rectangle 3"/>
          <p:cNvSpPr/>
          <p:nvPr/>
        </p:nvSpPr>
        <p:spPr>
          <a:xfrm>
            <a:off x="4750920" y="3244334"/>
            <a:ext cx="253596" cy="369332"/>
          </a:xfrm>
          <a:prstGeom prst="rect">
            <a:avLst/>
          </a:prstGeom>
        </p:spPr>
        <p:txBody>
          <a:bodyPr wrap="none">
            <a:spAutoFit/>
          </a:bodyPr>
          <a:lstStyle/>
          <a:p>
            <a:r>
              <a:rPr lang="en-US" dirty="0"/>
              <a:t> </a:t>
            </a:r>
          </a:p>
        </p:txBody>
      </p:sp>
    </p:spTree>
    <p:extLst>
      <p:ext uri="{BB962C8B-B14F-4D97-AF65-F5344CB8AC3E}">
        <p14:creationId xmlns:p14="http://schemas.microsoft.com/office/powerpoint/2010/main" val="338028096"/>
      </p:ext>
    </p:extLst>
  </p:cSld>
  <p:clrMapOvr>
    <a:masterClrMapping/>
  </p:clrMapOvr>
  <p:transition spd="slow">
    <p:randomBar dir="ver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34754"/>
            <a:ext cx="8596668" cy="654518"/>
          </a:xfrm>
        </p:spPr>
        <p:txBody>
          <a:bodyPr>
            <a:normAutofit/>
          </a:bodyPr>
          <a:lstStyle/>
          <a:p>
            <a:r>
              <a:rPr lang="en-US" dirty="0">
                <a:latin typeface="Arial" panose="020B0604020202020204" pitchFamily="34" charset="0"/>
                <a:cs typeface="Arial" panose="020B0604020202020204" pitchFamily="34" charset="0"/>
              </a:rPr>
              <a:t>Certificate of deposit (CD)</a:t>
            </a:r>
            <a:endParaRPr lang="en-US" dirty="0"/>
          </a:p>
        </p:txBody>
      </p:sp>
      <p:sp>
        <p:nvSpPr>
          <p:cNvPr id="3" name="Content Placeholder 2"/>
          <p:cNvSpPr>
            <a:spLocks noGrp="1"/>
          </p:cNvSpPr>
          <p:nvPr>
            <p:ph idx="1"/>
          </p:nvPr>
        </p:nvSpPr>
        <p:spPr>
          <a:xfrm>
            <a:off x="211755" y="962527"/>
            <a:ext cx="11790947" cy="5765532"/>
          </a:xfrm>
        </p:spPr>
        <p:txBody>
          <a:bodyPr>
            <a:normAutofit/>
          </a:bodyPr>
          <a:lstStyle/>
          <a:p>
            <a:r>
              <a:rPr lang="en-US" dirty="0"/>
              <a:t>Certificate of Deposit (CD) is a negotiable money market instrument and issued in dematerialized form or as a Usance Promissory Note against funds deposited at a bank or other eligible financial institution for a specified time period. CDs can be issued by (i) scheduled commercial banks {excluding Regional Rural Banks and Local Area Banks}; and (ii) select All-India Financial Institutions (FIs) that have been permitted by RBI. </a:t>
            </a:r>
            <a:r>
              <a:rPr lang="en-US" dirty="0">
                <a:latin typeface="Arial" panose="020B0604020202020204" pitchFamily="34" charset="0"/>
                <a:cs typeface="Arial" panose="020B0604020202020204" pitchFamily="34" charset="0"/>
              </a:rPr>
              <a:t>IDBI, ICICI, IFCI, SIDBI EXIM bank has also been allowed to issue these certificates.</a:t>
            </a:r>
            <a:r>
              <a:rPr lang="en-US" dirty="0"/>
              <a:t> Minimum amount of a CD should be Rs.1 lakh, i.e., the minimum deposit that could be accepted from a single subscriber should not be less than Rs.1 lakh, and in multiples of Rs. 1 lakh thereafter. CDs can be issued to individuals, corporations, companies (including banks and PDs), trusts, funds, associations, etc. Non-Resident Indians (NRIs) may also subscribe to CDs, but only on non-repatriable basis. The maturity period of CDs issued by banks should not be less than 7 days and not more than one year, from the date of issue. The FIs can issue CDs for a period not less than 1 year and not exceeding 3 years from the date of issue. All OTC trades in CDs shall be reported within 15 days of the trade on the FIMMDA reporting platform. CDs may be issued at a discount on face value. Banks / FIs are also allowed to issue CDs on floating rate basis. Banks / FIs may account the issue price under the Head "CDs issued" and show it under deposits. Accounting entries towards discount will be made as in the case of "Cash Certificates". CDs in physical form are freely transferable by endorsement and delivery. CDs in demat form can be transferred as per the procedure applicable to other demat securities. There is no lock-in period for the CDs.</a:t>
            </a:r>
          </a:p>
          <a:p>
            <a:r>
              <a:rPr lang="en-US" dirty="0">
                <a:latin typeface="Arial" panose="020B0604020202020204" pitchFamily="34" charset="0"/>
                <a:cs typeface="Arial" panose="020B0604020202020204" pitchFamily="34" charset="0"/>
              </a:rPr>
              <a:t> </a:t>
            </a:r>
          </a:p>
          <a:p>
            <a:endParaRPr lang="en-US" dirty="0"/>
          </a:p>
          <a:p>
            <a:endParaRPr lang="en-US" dirty="0"/>
          </a:p>
        </p:txBody>
      </p:sp>
    </p:spTree>
    <p:extLst>
      <p:ext uri="{BB962C8B-B14F-4D97-AF65-F5344CB8AC3E}">
        <p14:creationId xmlns:p14="http://schemas.microsoft.com/office/powerpoint/2010/main" val="3528649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circle(in)">
                                      <p:cBhvr>
                                        <p:cTn id="14"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76463"/>
            <a:ext cx="8596668" cy="622434"/>
          </a:xfrm>
        </p:spPr>
        <p:txBody>
          <a:bodyPr>
            <a:normAutofit fontScale="90000"/>
          </a:bodyPr>
          <a:lstStyle/>
          <a:p>
            <a:r>
              <a:rPr lang="en-US" dirty="0"/>
              <a:t>Debentures</a:t>
            </a:r>
          </a:p>
        </p:txBody>
      </p:sp>
      <p:sp>
        <p:nvSpPr>
          <p:cNvPr id="3" name="Content Placeholder 2"/>
          <p:cNvSpPr>
            <a:spLocks noGrp="1"/>
          </p:cNvSpPr>
          <p:nvPr>
            <p:ph idx="1"/>
          </p:nvPr>
        </p:nvSpPr>
        <p:spPr>
          <a:xfrm>
            <a:off x="119068" y="813052"/>
            <a:ext cx="11951011" cy="5857255"/>
          </a:xfrm>
        </p:spPr>
        <p:txBody>
          <a:bodyPr/>
          <a:lstStyle/>
          <a:p>
            <a:r>
              <a:rPr lang="en-US" dirty="0"/>
              <a:t>A debenture is a medium- to long-term debt instrument used by large companies to borrow money, at a fixed rate of interest. A debenture is thus like a certificate of loan or a loan bond evidencing the fact that the company is liable to pay a specified amount with interest. Although the money raised by the debentures becomes a part of the company's capital structure, it does not become share capital. There are different types of debentures : registered debentures, bearer debentures, secured debentures, unsecured debentures, convertible debentures, non convertible debentures, redeemable debentures. Whenever debentures are issued debenture trustees are to be appointed (registered with SEBI) who are in charge of overseeing the use of funds and investor’s interest.  For a company to issue NCDs, as per RBI it should have a net worth more than 4 crores, have been sanctioned working capital finance or term loans by a bank, the asset should be standard as on issue of debentures. The corporate should have a minimum credit rating of A2 given by CRISIL/ICRA/ CARE/ FITCH  Minimum period of issue should be more than 90 days and it should not exceed the period for which the rating of the debenture has been given. The minimum amount should be Rs 5 lakh and thereafter  in multiples of Rs1 lakh. </a:t>
            </a:r>
          </a:p>
          <a:p>
            <a:r>
              <a:rPr lang="en-US" dirty="0"/>
              <a:t>Advantages of Debentures : For the investors they provide fixed income at lesser risk </a:t>
            </a:r>
          </a:p>
          <a:p>
            <a:r>
              <a:rPr lang="en-US" dirty="0"/>
              <a:t>For the company, 1. they are less costly than equity, 2.doesnot dilute stake and voting rights preserved 3.provide tax shield as the interest expended is deductible under tax 4. cash outflow predictable</a:t>
            </a:r>
          </a:p>
          <a:p>
            <a:r>
              <a:rPr lang="en-US" dirty="0"/>
              <a:t>Disadvantages : 1. outflows may be a strain at times of tight liquidity 2. huge cash provision required at time of redemption 3. future borrowing may be hampered as debt equity ratio becomes unfavorable</a:t>
            </a:r>
          </a:p>
        </p:txBody>
      </p:sp>
    </p:spTree>
    <p:extLst>
      <p:ext uri="{BB962C8B-B14F-4D97-AF65-F5344CB8AC3E}">
        <p14:creationId xmlns:p14="http://schemas.microsoft.com/office/powerpoint/2010/main" val="3057779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circle(in)">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2837" y="137962"/>
            <a:ext cx="8596668" cy="237423"/>
          </a:xfrm>
        </p:spPr>
        <p:txBody>
          <a:bodyPr>
            <a:normAutofit fontScale="90000"/>
          </a:bodyPr>
          <a:lstStyle/>
          <a:p>
            <a:endParaRPr lang="en-US" dirty="0"/>
          </a:p>
        </p:txBody>
      </p:sp>
      <p:sp>
        <p:nvSpPr>
          <p:cNvPr id="3" name="Content Placeholder 2"/>
          <p:cNvSpPr>
            <a:spLocks noGrp="1"/>
          </p:cNvSpPr>
          <p:nvPr>
            <p:ph idx="1"/>
          </p:nvPr>
        </p:nvSpPr>
        <p:spPr>
          <a:xfrm>
            <a:off x="128693" y="591671"/>
            <a:ext cx="11874009" cy="6059385"/>
          </a:xfrm>
        </p:spPr>
        <p:txBody>
          <a:bodyPr>
            <a:normAutofit/>
          </a:bodyPr>
          <a:lstStyle/>
          <a:p>
            <a:r>
              <a:rPr lang="en-US" dirty="0"/>
              <a:t>Fixed Rate Bonds: This is the most popular type of corporate bond traded in most of the markets, paying a semiannual but fixed coupon over their life and the principal at the end of the maturity. </a:t>
            </a:r>
          </a:p>
          <a:p>
            <a:r>
              <a:rPr lang="en-US" dirty="0"/>
              <a:t>Floating Rate Bonds: These are the bonds, even if the coupon of which are usually paid semi annually, the coupon rate is not fixed throughout the life and varies over time with reference to some benchmark rate. These types of bonds may have some Floor or Cap attached on it, representing that even if the benchmark rate changes by any value, the coupon rate even if floating but will always lie within the range of Floor and Cap rate. Some of the well known benchmark rates used in Indian market are MIBOR, Call Rate, T-bill rate, PLR, etc.</a:t>
            </a:r>
          </a:p>
          <a:p>
            <a:r>
              <a:rPr lang="en-US" dirty="0"/>
              <a:t>Tax-saving infrastructure Bonds: In order to facilitate infrastructure financing through the bond route, some special types of tax free bonds, issued by some infrastructure companies, are offered to the investors.</a:t>
            </a:r>
          </a:p>
          <a:p>
            <a:r>
              <a:rPr lang="en-US" dirty="0"/>
              <a:t>Zero Coupon Bonds: Zero Coupon Bonds (ZCBs) are issued at a discount to their face value and the principal/face value is repaid to the holders at the time of maturity. Instead of paying any periodic coupons, the ZCB holder gets the price discount in the beginning itself. Therefore, ZCBs are alternatively known as Deep Discount Bonds. Treasury Bills and CMBs are example of Zero Coupon Bonds.</a:t>
            </a:r>
          </a:p>
          <a:p>
            <a:r>
              <a:rPr lang="en-US" dirty="0"/>
              <a:t>SDLs (State Development Loans): SDLs are issuance of respective states in order to manage finances of their own state. All the features of SDLs are similar to G-Sec except that normally they are issued for maximum maturity of 10 Years and their pricing considers fiscal health of the respective states and risk element associated therein. For this reason SDLs are issued/traded at market determined spread above the corresponding benchmark G-Sec</a:t>
            </a:r>
          </a:p>
          <a:p>
            <a:endParaRPr lang="en-US" dirty="0"/>
          </a:p>
        </p:txBody>
      </p:sp>
    </p:spTree>
    <p:extLst>
      <p:ext uri="{BB962C8B-B14F-4D97-AF65-F5344CB8AC3E}">
        <p14:creationId xmlns:p14="http://schemas.microsoft.com/office/powerpoint/2010/main" val="2198623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002" y="0"/>
            <a:ext cx="9197000" cy="779646"/>
          </a:xfrm>
        </p:spPr>
        <p:txBody>
          <a:bodyPr/>
          <a:lstStyle/>
          <a:p>
            <a:r>
              <a:rPr lang="en-US" dirty="0"/>
              <a:t>Recent news in debt markets</a:t>
            </a:r>
          </a:p>
        </p:txBody>
      </p:sp>
      <p:sp>
        <p:nvSpPr>
          <p:cNvPr id="3" name="Content Placeholder 2"/>
          <p:cNvSpPr>
            <a:spLocks noGrp="1"/>
          </p:cNvSpPr>
          <p:nvPr>
            <p:ph idx="1"/>
          </p:nvPr>
        </p:nvSpPr>
        <p:spPr>
          <a:xfrm>
            <a:off x="196071" y="678299"/>
            <a:ext cx="11854758" cy="6020884"/>
          </a:xfrm>
        </p:spPr>
        <p:txBody>
          <a:bodyPr/>
          <a:lstStyle/>
          <a:p>
            <a:r>
              <a:rPr lang="en-US" dirty="0"/>
              <a:t>FPIs invest Rs 8000 crore in 4 trading session in last week of June, total 12714 crores in June</a:t>
            </a:r>
          </a:p>
          <a:p>
            <a:r>
              <a:rPr lang="en-US" dirty="0"/>
              <a:t>Fund managers are favoring credit safe investment after pandemic</a:t>
            </a:r>
          </a:p>
          <a:p>
            <a:r>
              <a:rPr lang="en-US" dirty="0"/>
              <a:t>The new bad bank is expected to handle Rs 2 trillion of debt assets.</a:t>
            </a:r>
          </a:p>
          <a:p>
            <a:r>
              <a:rPr lang="en-US" dirty="0"/>
              <a:t>Bond yield rise as Fed took a hawkish view, observing inflation to rise, consequently possibility of raising interest rates</a:t>
            </a:r>
          </a:p>
          <a:p>
            <a:r>
              <a:rPr lang="en-US" dirty="0"/>
              <a:t>RBI planning to buy more bonds.</a:t>
            </a:r>
          </a:p>
          <a:p>
            <a:r>
              <a:rPr lang="en-US" dirty="0"/>
              <a:t>Indian Railways raises funds at a rate(2.22%) lower than the government (2,34%</a:t>
            </a:r>
          </a:p>
          <a:p>
            <a:r>
              <a:rPr lang="en-US" dirty="0"/>
              <a:t>In March 2021 Indian bond markets witness first negative yield growth.</a:t>
            </a:r>
          </a:p>
          <a:p>
            <a:r>
              <a:rPr lang="en-US" dirty="0"/>
              <a:t>SEBI bars Franklin Templeton from launching new funds/ products</a:t>
            </a:r>
          </a:p>
          <a:p>
            <a:r>
              <a:rPr lang="en-US" dirty="0"/>
              <a:t>ICRA launches fixed income indices for debt markets. ICRA Gilt Indices, ICRA Liquid Indices, ICRA Corporate Bond Indices and ICRA Composite Debt Indices, the four indices launched, would help asset managers and financial services companies make objective analysis and provide comprehensive benchmarking of debt portfolios.</a:t>
            </a:r>
          </a:p>
          <a:p>
            <a:r>
              <a:rPr lang="en-US" dirty="0"/>
              <a:t>While central and state government borrowings increased, the fund raising by businesses continued to be subdued in May reflective of the lower levels of economic and investment activity with the lockdown and restrictions </a:t>
            </a:r>
          </a:p>
          <a:p>
            <a:endParaRPr lang="en-US" dirty="0"/>
          </a:p>
        </p:txBody>
      </p:sp>
    </p:spTree>
    <p:extLst>
      <p:ext uri="{BB962C8B-B14F-4D97-AF65-F5344CB8AC3E}">
        <p14:creationId xmlns:p14="http://schemas.microsoft.com/office/powerpoint/2010/main" val="10296978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3330" y="0"/>
            <a:ext cx="8596668" cy="721895"/>
          </a:xfrm>
        </p:spPr>
        <p:txBody>
          <a:bodyPr/>
          <a:lstStyle/>
          <a:p>
            <a:endParaRPr lang="en-US" dirty="0"/>
          </a:p>
        </p:txBody>
      </p:sp>
      <p:sp>
        <p:nvSpPr>
          <p:cNvPr id="3" name="Content Placeholder 2"/>
          <p:cNvSpPr>
            <a:spLocks noGrp="1"/>
          </p:cNvSpPr>
          <p:nvPr>
            <p:ph idx="1"/>
          </p:nvPr>
        </p:nvSpPr>
        <p:spPr>
          <a:xfrm>
            <a:off x="234571" y="918930"/>
            <a:ext cx="11585251" cy="5732127"/>
          </a:xfrm>
        </p:spPr>
        <p:txBody>
          <a:bodyPr>
            <a:normAutofit lnSpcReduction="10000"/>
          </a:bodyPr>
          <a:lstStyle/>
          <a:p>
            <a:r>
              <a:rPr lang="en-US" dirty="0"/>
              <a:t>In India, Government securities market is the overwhelming part of the overall debt market, in terms of both outstanding securities, and trading volumes. The dominance of the Government securities in the secondary market is even more as it accounts for more than 90% of the transactions. While the Reserve Bank of India (RBI) regulates the issuance of government securities, corporate debt securities fall under the regulatory purview of Securities and Exchange Board of India (SEBI). Coordination with Securities and Exchange Board of India (SEBI) is ensured both at a policy level and at operational level. In particular, at a policy level, coordination is ensured through a High Level Committee on Capital Markets presided by Governor, RBI, and consisting of Chairman, SEBI, Chairman, Insurance Regulatory and Development Authority (IRDA) and Finance Secretary, Government of India. The Deputy Governor of RBI is on the Board of Directors of SEBI. Further, the Standing RBI – SEBI Technical Committee consisting of officials from RBI and SEBI assists the HLCC at an operational level. Currently, amongst other things, RBI and SEBI are working together to devise a regulating mechanism for the issuers of private placements which will address issues of quality, transparency, end-use of funds and listing of such bonds.</a:t>
            </a:r>
          </a:p>
          <a:p>
            <a:r>
              <a:rPr lang="en-US" dirty="0"/>
              <a:t>The trading of government securities on the Stock exchanges is currently through negotiated dealing using members of Bombay Stock Exchange (BSE)/National Stock Exchange (NSE) and these trades are required to be reported to the exchange. All the 23 stock exchanges in the country provide facility for trading in corporate debt instruments. The bulk of the corporate bonds, being privately placed, are, however, not listed on stock exchanges. Two Depositories, National Securities Depository Limited (NSDL) and Central Depository Services (India) Limited (CDSL) maintain records of holding of securities in a dematerialized form. Records of holding of government securities for wholesale dealers like banks/PDs and other financial institutions are maintained at the RBI.</a:t>
            </a:r>
          </a:p>
          <a:p>
            <a:endParaRPr lang="en-US" dirty="0"/>
          </a:p>
        </p:txBody>
      </p:sp>
    </p:spTree>
    <p:extLst>
      <p:ext uri="{BB962C8B-B14F-4D97-AF65-F5344CB8AC3E}">
        <p14:creationId xmlns:p14="http://schemas.microsoft.com/office/powerpoint/2010/main" val="4292818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57212"/>
            <a:ext cx="8596668" cy="728311"/>
          </a:xfrm>
        </p:spPr>
        <p:txBody>
          <a:bodyPr>
            <a:normAutofit/>
          </a:bodyPr>
          <a:lstStyle/>
          <a:p>
            <a:r>
              <a:rPr lang="en-US" dirty="0"/>
              <a:t>Debt market snapshot</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667115735"/>
              </p:ext>
            </p:extLst>
          </p:nvPr>
        </p:nvGraphicFramePr>
        <p:xfrm>
          <a:off x="231775" y="1049154"/>
          <a:ext cx="11703551" cy="5476776"/>
        </p:xfrm>
        <a:graphic>
          <a:graphicData uri="http://schemas.openxmlformats.org/drawingml/2006/table">
            <a:tbl>
              <a:tblPr firstRow="1" bandRow="1">
                <a:tableStyleId>{5C22544A-7EE6-4342-B048-85BDC9FD1C3A}</a:tableStyleId>
              </a:tblPr>
              <a:tblGrid>
                <a:gridCol w="2193791">
                  <a:extLst>
                    <a:ext uri="{9D8B030D-6E8A-4147-A177-3AD203B41FA5}">
                      <a16:colId xmlns:a16="http://schemas.microsoft.com/office/drawing/2014/main" val="20000"/>
                    </a:ext>
                  </a:extLst>
                </a:gridCol>
                <a:gridCol w="2502569">
                  <a:extLst>
                    <a:ext uri="{9D8B030D-6E8A-4147-A177-3AD203B41FA5}">
                      <a16:colId xmlns:a16="http://schemas.microsoft.com/office/drawing/2014/main" val="20001"/>
                    </a:ext>
                  </a:extLst>
                </a:gridCol>
                <a:gridCol w="2050181">
                  <a:extLst>
                    <a:ext uri="{9D8B030D-6E8A-4147-A177-3AD203B41FA5}">
                      <a16:colId xmlns:a16="http://schemas.microsoft.com/office/drawing/2014/main" val="20002"/>
                    </a:ext>
                  </a:extLst>
                </a:gridCol>
                <a:gridCol w="4957010">
                  <a:extLst>
                    <a:ext uri="{9D8B030D-6E8A-4147-A177-3AD203B41FA5}">
                      <a16:colId xmlns:a16="http://schemas.microsoft.com/office/drawing/2014/main" val="20003"/>
                    </a:ext>
                  </a:extLst>
                </a:gridCol>
              </a:tblGrid>
              <a:tr h="760396">
                <a:tc>
                  <a:txBody>
                    <a:bodyPr/>
                    <a:lstStyle/>
                    <a:p>
                      <a:r>
                        <a:rPr lang="en-US" sz="1800" b="1" i="0" kern="1200" dirty="0">
                          <a:solidFill>
                            <a:schemeClr val="lt1"/>
                          </a:solidFill>
                          <a:effectLst/>
                          <a:latin typeface="+mn-lt"/>
                          <a:ea typeface="+mn-ea"/>
                          <a:cs typeface="+mn-cs"/>
                        </a:rPr>
                        <a:t>Issuer</a:t>
                      </a:r>
                      <a:endParaRPr lang="en-US" dirty="0"/>
                    </a:p>
                  </a:txBody>
                  <a:tcPr/>
                </a:tc>
                <a:tc>
                  <a:txBody>
                    <a:bodyPr/>
                    <a:lstStyle/>
                    <a:p>
                      <a:r>
                        <a:rPr lang="en-US" sz="1800" b="1" i="0" kern="1200" dirty="0">
                          <a:solidFill>
                            <a:schemeClr val="lt1"/>
                          </a:solidFill>
                          <a:effectLst/>
                          <a:latin typeface="+mn-lt"/>
                          <a:ea typeface="+mn-ea"/>
                          <a:cs typeface="+mn-cs"/>
                        </a:rPr>
                        <a:t>Instrument</a:t>
                      </a:r>
                      <a:endParaRPr lang="en-US" dirty="0"/>
                    </a:p>
                  </a:txBody>
                  <a:tcPr/>
                </a:tc>
                <a:tc>
                  <a:txBody>
                    <a:bodyPr/>
                    <a:lstStyle/>
                    <a:p>
                      <a:r>
                        <a:rPr lang="en-US" sz="1800" b="1" i="0" kern="1200" dirty="0">
                          <a:solidFill>
                            <a:schemeClr val="lt1"/>
                          </a:solidFill>
                          <a:effectLst/>
                          <a:latin typeface="+mn-lt"/>
                          <a:ea typeface="+mn-ea"/>
                          <a:cs typeface="+mn-cs"/>
                        </a:rPr>
                        <a:t>Maturity</a:t>
                      </a:r>
                      <a:endParaRPr lang="en-US" dirty="0"/>
                    </a:p>
                  </a:txBody>
                  <a:tcPr/>
                </a:tc>
                <a:tc>
                  <a:txBody>
                    <a:bodyPr/>
                    <a:lstStyle/>
                    <a:p>
                      <a:r>
                        <a:rPr lang="en-US" sz="1800" b="1" i="0" kern="1200" dirty="0">
                          <a:solidFill>
                            <a:schemeClr val="lt1"/>
                          </a:solidFill>
                          <a:effectLst/>
                          <a:latin typeface="+mn-lt"/>
                          <a:ea typeface="+mn-ea"/>
                          <a:cs typeface="+mn-cs"/>
                        </a:rPr>
                        <a:t>Major Investors</a:t>
                      </a:r>
                      <a:endParaRPr lang="en-US" dirty="0"/>
                    </a:p>
                  </a:txBody>
                  <a:tcPr/>
                </a:tc>
                <a:extLst>
                  <a:ext uri="{0D108BD9-81ED-4DB2-BD59-A6C34878D82A}">
                    <a16:rowId xmlns:a16="http://schemas.microsoft.com/office/drawing/2014/main" val="10000"/>
                  </a:ext>
                </a:extLst>
              </a:tr>
              <a:tr h="760396">
                <a:tc>
                  <a:txBody>
                    <a:bodyPr/>
                    <a:lstStyle/>
                    <a:p>
                      <a:pPr algn="just"/>
                      <a:r>
                        <a:rPr lang="en-US" dirty="0">
                          <a:effectLst/>
                        </a:rPr>
                        <a:t>Central Government</a:t>
                      </a:r>
                    </a:p>
                  </a:txBody>
                  <a:tcPr marL="19050" marR="19050" marT="19050" marB="19050"/>
                </a:tc>
                <a:tc>
                  <a:txBody>
                    <a:bodyPr/>
                    <a:lstStyle/>
                    <a:p>
                      <a:r>
                        <a:rPr lang="en-US" sz="1800" b="0" i="0" kern="1200" dirty="0">
                          <a:solidFill>
                            <a:schemeClr val="dk1"/>
                          </a:solidFill>
                          <a:effectLst/>
                          <a:latin typeface="+mn-lt"/>
                          <a:ea typeface="+mn-ea"/>
                          <a:cs typeface="+mn-cs"/>
                        </a:rPr>
                        <a:t>Dated Securities</a:t>
                      </a:r>
                    </a:p>
                    <a:p>
                      <a:r>
                        <a:rPr lang="en-US" sz="1800" b="0" i="0" kern="1200" dirty="0">
                          <a:solidFill>
                            <a:schemeClr val="dk1"/>
                          </a:solidFill>
                          <a:effectLst/>
                          <a:latin typeface="+mn-lt"/>
                          <a:ea typeface="+mn-ea"/>
                          <a:cs typeface="+mn-cs"/>
                        </a:rPr>
                        <a:t>Treasury Bills</a:t>
                      </a:r>
                    </a:p>
                    <a:p>
                      <a:endParaRPr lang="en-US" dirty="0">
                        <a:effectLst/>
                      </a:endParaRPr>
                    </a:p>
                  </a:txBody>
                  <a:tcPr marL="19050" marR="19050" marT="19050" marB="19050"/>
                </a:tc>
                <a:tc>
                  <a:txBody>
                    <a:bodyPr/>
                    <a:lstStyle/>
                    <a:p>
                      <a:r>
                        <a:rPr lang="en-US" sz="1800" b="0" i="0" kern="1200" dirty="0">
                          <a:solidFill>
                            <a:schemeClr val="dk1"/>
                          </a:solidFill>
                          <a:effectLst/>
                          <a:latin typeface="+mn-lt"/>
                          <a:ea typeface="+mn-ea"/>
                          <a:cs typeface="+mn-cs"/>
                        </a:rPr>
                        <a:t>2-30 years</a:t>
                      </a:r>
                    </a:p>
                    <a:p>
                      <a:r>
                        <a:rPr lang="en-US" sz="1800" b="0" i="0" kern="1200" dirty="0">
                          <a:solidFill>
                            <a:schemeClr val="dk1"/>
                          </a:solidFill>
                          <a:effectLst/>
                          <a:latin typeface="+mn-lt"/>
                          <a:ea typeface="+mn-ea"/>
                          <a:cs typeface="+mn-cs"/>
                        </a:rPr>
                        <a:t>91/364 days</a:t>
                      </a:r>
                    </a:p>
                    <a:p>
                      <a:endParaRPr lang="en-US" dirty="0"/>
                    </a:p>
                  </a:txBody>
                  <a:tcPr/>
                </a:tc>
                <a:tc>
                  <a:txBody>
                    <a:bodyPr/>
                    <a:lstStyle/>
                    <a:p>
                      <a:r>
                        <a:rPr lang="en-US" sz="1800" b="0" i="0" kern="1200" dirty="0">
                          <a:solidFill>
                            <a:schemeClr val="dk1"/>
                          </a:solidFill>
                          <a:effectLst/>
                          <a:latin typeface="+mn-lt"/>
                          <a:ea typeface="+mn-ea"/>
                          <a:cs typeface="+mn-cs"/>
                        </a:rPr>
                        <a:t>RBI, Banks, Insurance Companies, Provident Funds, Mutual Funds, PDs, Individuals</a:t>
                      </a:r>
                      <a:endParaRPr lang="en-US" dirty="0"/>
                    </a:p>
                  </a:txBody>
                  <a:tcPr/>
                </a:tc>
                <a:extLst>
                  <a:ext uri="{0D108BD9-81ED-4DB2-BD59-A6C34878D82A}">
                    <a16:rowId xmlns:a16="http://schemas.microsoft.com/office/drawing/2014/main" val="10001"/>
                  </a:ext>
                </a:extLst>
              </a:tr>
              <a:tr h="760396">
                <a:tc>
                  <a:txBody>
                    <a:bodyPr/>
                    <a:lstStyle/>
                    <a:p>
                      <a:r>
                        <a:rPr lang="en-US" sz="1800" b="0" i="0" kern="1200" dirty="0">
                          <a:solidFill>
                            <a:schemeClr val="dk1"/>
                          </a:solidFill>
                          <a:effectLst/>
                          <a:latin typeface="+mn-lt"/>
                          <a:ea typeface="+mn-ea"/>
                          <a:cs typeface="+mn-cs"/>
                        </a:rPr>
                        <a:t>State Government</a:t>
                      </a:r>
                      <a:endParaRPr lang="en-US" dirty="0"/>
                    </a:p>
                  </a:txBody>
                  <a:tcPr/>
                </a:tc>
                <a:tc>
                  <a:txBody>
                    <a:bodyPr/>
                    <a:lstStyle/>
                    <a:p>
                      <a:r>
                        <a:rPr lang="en-US" sz="1800" b="0" i="0" kern="1200" dirty="0">
                          <a:solidFill>
                            <a:schemeClr val="dk1"/>
                          </a:solidFill>
                          <a:effectLst/>
                          <a:latin typeface="+mn-lt"/>
                          <a:ea typeface="+mn-ea"/>
                          <a:cs typeface="+mn-cs"/>
                        </a:rPr>
                        <a:t>Dated Securities</a:t>
                      </a:r>
                      <a:endParaRPr lang="en-US" dirty="0"/>
                    </a:p>
                  </a:txBody>
                  <a:tcPr/>
                </a:tc>
                <a:tc>
                  <a:txBody>
                    <a:bodyPr/>
                    <a:lstStyle/>
                    <a:p>
                      <a:r>
                        <a:rPr lang="en-US" sz="1800" b="0" i="0" kern="1200" dirty="0">
                          <a:solidFill>
                            <a:schemeClr val="dk1"/>
                          </a:solidFill>
                          <a:effectLst/>
                          <a:latin typeface="+mn-lt"/>
                          <a:ea typeface="+mn-ea"/>
                          <a:cs typeface="+mn-cs"/>
                        </a:rPr>
                        <a:t>5-10 years</a:t>
                      </a:r>
                      <a:endParaRPr lang="en-US" dirty="0"/>
                    </a:p>
                  </a:txBody>
                  <a:tcPr/>
                </a:tc>
                <a:tc>
                  <a:txBody>
                    <a:bodyPr/>
                    <a:lstStyle/>
                    <a:p>
                      <a:r>
                        <a:rPr lang="en-US" sz="1800" b="0" i="0" kern="1200" dirty="0">
                          <a:solidFill>
                            <a:schemeClr val="dk1"/>
                          </a:solidFill>
                          <a:effectLst/>
                          <a:latin typeface="+mn-lt"/>
                          <a:ea typeface="+mn-ea"/>
                          <a:cs typeface="+mn-cs"/>
                        </a:rPr>
                        <a:t>Banks, Insurance Companies, Provident Funds</a:t>
                      </a:r>
                      <a:endParaRPr lang="en-US" dirty="0"/>
                    </a:p>
                  </a:txBody>
                  <a:tcPr/>
                </a:tc>
                <a:extLst>
                  <a:ext uri="{0D108BD9-81ED-4DB2-BD59-A6C34878D82A}">
                    <a16:rowId xmlns:a16="http://schemas.microsoft.com/office/drawing/2014/main" val="10002"/>
                  </a:ext>
                </a:extLst>
              </a:tr>
              <a:tr h="760396">
                <a:tc>
                  <a:txBody>
                    <a:bodyPr/>
                    <a:lstStyle/>
                    <a:p>
                      <a:r>
                        <a:rPr lang="en-US" sz="1800" b="0" i="0" kern="1200" dirty="0">
                          <a:solidFill>
                            <a:schemeClr val="dk1"/>
                          </a:solidFill>
                          <a:effectLst/>
                          <a:latin typeface="+mn-lt"/>
                          <a:ea typeface="+mn-ea"/>
                          <a:cs typeface="+mn-cs"/>
                        </a:rPr>
                        <a:t>PSUs (Centre and States)</a:t>
                      </a:r>
                      <a:endParaRPr lang="en-US" dirty="0"/>
                    </a:p>
                  </a:txBody>
                  <a:tcPr/>
                </a:tc>
                <a:tc>
                  <a:txBody>
                    <a:bodyPr/>
                    <a:lstStyle/>
                    <a:p>
                      <a:r>
                        <a:rPr lang="en-US" sz="1800" b="0" i="0" kern="1200" dirty="0">
                          <a:solidFill>
                            <a:schemeClr val="dk1"/>
                          </a:solidFill>
                          <a:effectLst/>
                          <a:latin typeface="+mn-lt"/>
                          <a:ea typeface="+mn-ea"/>
                          <a:cs typeface="+mn-cs"/>
                        </a:rPr>
                        <a:t>Bonds</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b="0" i="0" kern="1200" dirty="0">
                          <a:solidFill>
                            <a:schemeClr val="dk1"/>
                          </a:solidFill>
                          <a:effectLst/>
                          <a:latin typeface="+mn-lt"/>
                          <a:ea typeface="+mn-ea"/>
                          <a:cs typeface="+mn-cs"/>
                        </a:rPr>
                        <a:t>5-10 years</a:t>
                      </a:r>
                      <a:endParaRPr lang="en-US" dirty="0"/>
                    </a:p>
                    <a:p>
                      <a:endParaRPr lang="en-US" dirty="0"/>
                    </a:p>
                  </a:txBody>
                  <a:tcPr/>
                </a:tc>
                <a:tc>
                  <a:txBody>
                    <a:bodyPr/>
                    <a:lstStyle/>
                    <a:p>
                      <a:r>
                        <a:rPr lang="en-US" dirty="0">
                          <a:effectLst/>
                        </a:rPr>
                        <a:t>Banks, Insurance Companies, Corporate, Provident Funds, Mutual Funds, Individuals</a:t>
                      </a:r>
                    </a:p>
                  </a:txBody>
                  <a:tcPr marL="19050" marR="19050" marT="19050" marB="19050"/>
                </a:tc>
                <a:extLst>
                  <a:ext uri="{0D108BD9-81ED-4DB2-BD59-A6C34878D82A}">
                    <a16:rowId xmlns:a16="http://schemas.microsoft.com/office/drawing/2014/main" val="10003"/>
                  </a:ext>
                </a:extLst>
              </a:tr>
              <a:tr h="760396">
                <a:tc>
                  <a:txBody>
                    <a:bodyPr/>
                    <a:lstStyle/>
                    <a:p>
                      <a:r>
                        <a:rPr lang="en-US" sz="1800" b="0" i="0" kern="1200" dirty="0">
                          <a:solidFill>
                            <a:schemeClr val="dk1"/>
                          </a:solidFill>
                          <a:effectLst/>
                          <a:latin typeface="+mn-lt"/>
                          <a:ea typeface="+mn-ea"/>
                          <a:cs typeface="+mn-cs"/>
                        </a:rPr>
                        <a:t>Corporates</a:t>
                      </a:r>
                      <a:endParaRPr lang="en-US" dirty="0"/>
                    </a:p>
                  </a:txBody>
                  <a:tcPr/>
                </a:tc>
                <a:tc>
                  <a:txBody>
                    <a:bodyPr/>
                    <a:lstStyle/>
                    <a:p>
                      <a:r>
                        <a:rPr lang="en-US" dirty="0">
                          <a:effectLst/>
                        </a:rPr>
                        <a:t>Bonds and Debentures</a:t>
                      </a:r>
                    </a:p>
                    <a:p>
                      <a:pPr algn="l"/>
                      <a:r>
                        <a:rPr lang="en-US" dirty="0">
                          <a:effectLst/>
                        </a:rPr>
                        <a:t>Commercial Paper</a:t>
                      </a:r>
                    </a:p>
                  </a:txBody>
                  <a:tcPr marL="19050" marR="19050" marT="19050" marB="19050"/>
                </a:tc>
                <a:tc>
                  <a:txBody>
                    <a:bodyPr/>
                    <a:lstStyle/>
                    <a:p>
                      <a:pPr algn="l"/>
                      <a:r>
                        <a:rPr lang="en-US" dirty="0">
                          <a:effectLst/>
                        </a:rPr>
                        <a:t>1-12 years</a:t>
                      </a:r>
                    </a:p>
                    <a:p>
                      <a:pPr algn="l"/>
                      <a:r>
                        <a:rPr lang="en-US" dirty="0">
                          <a:effectLst/>
                        </a:rPr>
                        <a:t>15 days to1 year</a:t>
                      </a:r>
                    </a:p>
                  </a:txBody>
                  <a:tcPr marL="19050" marR="19050" marT="19050" marB="19050"/>
                </a:tc>
                <a:tc>
                  <a:txBody>
                    <a:bodyPr/>
                    <a:lstStyle/>
                    <a:p>
                      <a:r>
                        <a:rPr lang="en-US" dirty="0">
                          <a:effectLst/>
                        </a:rPr>
                        <a:t>Banks, Mutual Funds, Corporates, Individuals</a:t>
                      </a:r>
                    </a:p>
                  </a:txBody>
                  <a:tcPr marL="19050" marR="19050" marT="19050" marB="19050"/>
                </a:tc>
                <a:extLst>
                  <a:ext uri="{0D108BD9-81ED-4DB2-BD59-A6C34878D82A}">
                    <a16:rowId xmlns:a16="http://schemas.microsoft.com/office/drawing/2014/main" val="10004"/>
                  </a:ext>
                </a:extLst>
              </a:tr>
              <a:tr h="760396">
                <a:tc>
                  <a:txBody>
                    <a:bodyPr/>
                    <a:lstStyle/>
                    <a:p>
                      <a:r>
                        <a:rPr lang="en-US" sz="1800" b="0" i="0" kern="1200" dirty="0">
                          <a:solidFill>
                            <a:schemeClr val="dk1"/>
                          </a:solidFill>
                          <a:effectLst/>
                          <a:latin typeface="+mn-lt"/>
                          <a:ea typeface="+mn-ea"/>
                          <a:cs typeface="+mn-cs"/>
                        </a:rPr>
                        <a:t>PDs</a:t>
                      </a:r>
                      <a:endParaRPr lang="en-US" dirty="0"/>
                    </a:p>
                  </a:txBody>
                  <a:tcPr/>
                </a:tc>
                <a:tc>
                  <a:txBody>
                    <a:bodyPr/>
                    <a:lstStyle/>
                    <a:p>
                      <a:r>
                        <a:rPr lang="en-US" sz="1800" b="0" i="0" kern="1200" dirty="0">
                          <a:solidFill>
                            <a:schemeClr val="dk1"/>
                          </a:solidFill>
                          <a:effectLst/>
                          <a:latin typeface="+mn-lt"/>
                          <a:ea typeface="+mn-ea"/>
                          <a:cs typeface="+mn-cs"/>
                        </a:rPr>
                        <a:t>Commercial Paper</a:t>
                      </a:r>
                      <a:endParaRPr lang="en-US" dirty="0"/>
                    </a:p>
                  </a:txBody>
                  <a:tcPr/>
                </a:tc>
                <a:tc>
                  <a:txBody>
                    <a:bodyPr/>
                    <a:lstStyle/>
                    <a:p>
                      <a:r>
                        <a:rPr lang="en-US" sz="1800" b="0" i="0" kern="1200" dirty="0">
                          <a:solidFill>
                            <a:schemeClr val="dk1"/>
                          </a:solidFill>
                          <a:effectLst/>
                          <a:latin typeface="+mn-lt"/>
                          <a:ea typeface="+mn-ea"/>
                          <a:cs typeface="+mn-cs"/>
                        </a:rPr>
                        <a:t>15 days to1 year</a:t>
                      </a:r>
                      <a:endParaRPr lang="en-US" dirty="0"/>
                    </a:p>
                  </a:txBody>
                  <a:tcPr/>
                </a:tc>
                <a:tc>
                  <a:txBody>
                    <a:bodyPr/>
                    <a:lstStyle/>
                    <a:p>
                      <a:r>
                        <a:rPr lang="en-US" sz="1800" b="0" i="0" kern="1200" dirty="0">
                          <a:solidFill>
                            <a:schemeClr val="dk1"/>
                          </a:solidFill>
                          <a:effectLst/>
                          <a:latin typeface="+mn-lt"/>
                          <a:ea typeface="+mn-ea"/>
                          <a:cs typeface="+mn-cs"/>
                        </a:rPr>
                        <a:t>Banks, Corporate, Financial Institutions, Mutual Funds, Individuals</a:t>
                      </a:r>
                      <a:endParaRPr lang="en-US" dirty="0">
                        <a:effectLst/>
                      </a:endParaRPr>
                    </a:p>
                  </a:txBody>
                  <a:tcPr marL="19050" marR="19050" marT="19050" marB="19050"/>
                </a:tc>
                <a:extLst>
                  <a:ext uri="{0D108BD9-81ED-4DB2-BD59-A6C34878D82A}">
                    <a16:rowId xmlns:a16="http://schemas.microsoft.com/office/drawing/2014/main" val="10005"/>
                  </a:ext>
                </a:extLst>
              </a:tr>
              <a:tr h="760396">
                <a:tc>
                  <a:txBody>
                    <a:bodyPr/>
                    <a:lstStyle/>
                    <a:p>
                      <a:r>
                        <a:rPr lang="en-US" sz="1800" b="0" i="0" kern="1200" dirty="0">
                          <a:solidFill>
                            <a:schemeClr val="dk1"/>
                          </a:solidFill>
                          <a:effectLst/>
                          <a:latin typeface="+mn-lt"/>
                          <a:ea typeface="+mn-ea"/>
                          <a:cs typeface="+mn-cs"/>
                        </a:rPr>
                        <a:t>Banks</a:t>
                      </a:r>
                      <a:endParaRPr lang="en-US" dirty="0"/>
                    </a:p>
                  </a:txBody>
                  <a:tcPr/>
                </a:tc>
                <a:tc>
                  <a:txBody>
                    <a:bodyPr/>
                    <a:lstStyle/>
                    <a:p>
                      <a:r>
                        <a:rPr lang="en-US" sz="1800" b="0" i="0" kern="1200" dirty="0">
                          <a:solidFill>
                            <a:schemeClr val="dk1"/>
                          </a:solidFill>
                          <a:effectLst/>
                          <a:latin typeface="+mn-lt"/>
                          <a:ea typeface="+mn-ea"/>
                          <a:cs typeface="+mn-cs"/>
                        </a:rPr>
                        <a:t>Bonds issued for Tier II capital</a:t>
                      </a:r>
                      <a:endParaRPr lang="en-US" dirty="0"/>
                    </a:p>
                  </a:txBody>
                  <a:tcPr/>
                </a:tc>
                <a:tc>
                  <a:txBody>
                    <a:bodyPr/>
                    <a:lstStyle/>
                    <a:p>
                      <a:r>
                        <a:rPr lang="en-US" sz="1800" b="0" i="0" kern="1200" dirty="0">
                          <a:solidFill>
                            <a:schemeClr val="dk1"/>
                          </a:solidFill>
                          <a:effectLst/>
                          <a:latin typeface="+mn-lt"/>
                          <a:ea typeface="+mn-ea"/>
                          <a:cs typeface="+mn-cs"/>
                        </a:rPr>
                        <a:t>minimum 5 years</a:t>
                      </a:r>
                      <a:endParaRPr lang="en-US" dirty="0"/>
                    </a:p>
                  </a:txBody>
                  <a:tcPr/>
                </a:tc>
                <a:tc>
                  <a:txBody>
                    <a:bodyPr/>
                    <a:lstStyle/>
                    <a:p>
                      <a:r>
                        <a:rPr lang="en-US" sz="1800" b="0" i="0" kern="1200" dirty="0">
                          <a:solidFill>
                            <a:schemeClr val="dk1"/>
                          </a:solidFill>
                          <a:effectLst/>
                          <a:latin typeface="+mn-lt"/>
                          <a:ea typeface="+mn-ea"/>
                          <a:cs typeface="+mn-cs"/>
                        </a:rPr>
                        <a:t>Banks, Corporates</a:t>
                      </a:r>
                      <a:endParaRPr lang="en-US" dirty="0"/>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650232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arn(inVertical)">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95713"/>
            <a:ext cx="8596668" cy="227799"/>
          </a:xfrm>
        </p:spPr>
        <p:txBody>
          <a:bodyPr>
            <a:normAutofit fontScale="90000"/>
          </a:bodyPr>
          <a:lstStyle/>
          <a:p>
            <a:endParaRPr lang="en-US" dirty="0"/>
          </a:p>
        </p:txBody>
      </p:sp>
      <p:sp>
        <p:nvSpPr>
          <p:cNvPr id="3" name="Content Placeholder 2"/>
          <p:cNvSpPr>
            <a:spLocks noGrp="1"/>
          </p:cNvSpPr>
          <p:nvPr>
            <p:ph idx="1"/>
          </p:nvPr>
        </p:nvSpPr>
        <p:spPr>
          <a:xfrm>
            <a:off x="167194" y="947806"/>
            <a:ext cx="11902885" cy="5789878"/>
          </a:xfrm>
        </p:spPr>
        <p:txBody>
          <a:bodyPr>
            <a:normAutofit/>
          </a:bodyPr>
          <a:lstStyle/>
          <a:p>
            <a:r>
              <a:rPr lang="en-US" b="1" dirty="0"/>
              <a:t>REGULATORY FRAMEWORK OF MONEY MARKETS</a:t>
            </a:r>
          </a:p>
          <a:p>
            <a:r>
              <a:rPr lang="en-US" dirty="0"/>
              <a:t>Indian Capital Markets are regulated and monitored by the Ministry of Finance, The Securities and Exchange Board of India and The Reserve Bank of India.</a:t>
            </a:r>
          </a:p>
          <a:p>
            <a:r>
              <a:rPr lang="en-US" dirty="0"/>
              <a:t>A well developed banquet of laws such RBI Act, Law of Contract, Securities Contracts (Regulation) (SCRA) Act, Government Securities (GS) Act, Payment and Settlement Systems Act, Depositories Act, etc. define the legal framework for debt markets. The RBI Act has made it incumbent upon RBI to manage the public debt and also on Government to entrust public debt management to RBI. SCRA Act governs all the Contracts (transactions) in securities including Government Securities. The GS Act applied to Government Securities created and issued by the Central Government.</a:t>
            </a:r>
          </a:p>
          <a:p>
            <a:pPr fontAlgn="base"/>
            <a:r>
              <a:rPr lang="en-US" dirty="0"/>
              <a:t>The Ministry of Finance regulates through the Department of Economic Affairs - Capital Markets Division. The division is responsible for formulating the policies related to the orderly growth and development of the securities markets (i.e. share, debt and derivatives) as well as protecting the interest of the investors. In particular, it is responsible for institutional reforms in the securities markets, building regulatory and market institutions, strengthening investor protection mechanism, and providing efficient legislative framework for securities markets.</a:t>
            </a:r>
          </a:p>
          <a:p>
            <a:pPr fontAlgn="base"/>
            <a:r>
              <a:rPr lang="en-US" dirty="0"/>
              <a:t> The Division administers legislations and rules made under the Depositories Act, 1996, Securities Contracts (Regulation) Act, 1956 and Securities and Exchange Board of India Act, 1992</a:t>
            </a:r>
            <a:br>
              <a:rPr lang="en-US" dirty="0"/>
            </a:br>
            <a:endParaRPr lang="en-US" b="1" dirty="0"/>
          </a:p>
        </p:txBody>
      </p:sp>
    </p:spTree>
    <p:extLst>
      <p:ext uri="{BB962C8B-B14F-4D97-AF65-F5344CB8AC3E}">
        <p14:creationId xmlns:p14="http://schemas.microsoft.com/office/powerpoint/2010/main" val="399702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372177"/>
          </a:xfrm>
        </p:spPr>
        <p:txBody>
          <a:bodyPr>
            <a:normAutofit fontScale="90000"/>
          </a:bodyPr>
          <a:lstStyle/>
          <a:p>
            <a:endParaRPr lang="en-US" dirty="0"/>
          </a:p>
        </p:txBody>
      </p:sp>
      <p:sp>
        <p:nvSpPr>
          <p:cNvPr id="3" name="Content Placeholder 2"/>
          <p:cNvSpPr>
            <a:spLocks noGrp="1"/>
          </p:cNvSpPr>
          <p:nvPr>
            <p:ph idx="1"/>
          </p:nvPr>
        </p:nvSpPr>
        <p:spPr>
          <a:xfrm>
            <a:off x="253821" y="173255"/>
            <a:ext cx="11777757" cy="6477802"/>
          </a:xfrm>
        </p:spPr>
        <p:txBody>
          <a:bodyPr>
            <a:normAutofit lnSpcReduction="10000"/>
          </a:bodyPr>
          <a:lstStyle/>
          <a:p>
            <a:r>
              <a:rPr lang="en-US" dirty="0"/>
              <a:t>The overall debt market can be divided in terms of issuers of debt securities: government, financial institutions including NBFCs and corporates. The two major regulators regulating the debt market are the RBI and SEBI. They are regulated by respective regulators are asunder: </a:t>
            </a:r>
          </a:p>
          <a:p>
            <a:r>
              <a:rPr lang="en-US" dirty="0"/>
              <a:t>RBI: it regulates and also facilitates the government bonds and other securities on behalf of the government. Further, RBI also regulates the debt securities issued by financial institutions and NBFCs</a:t>
            </a:r>
          </a:p>
          <a:p>
            <a:r>
              <a:rPr lang="en-US" dirty="0"/>
              <a:t>SEBI:SEBI regulates all corporate bonds, both PSU and private sector. Further, any debt security listed on a stock    exchange either by government or financial institutions are also regulated by SEBI in addition to the RBI.</a:t>
            </a:r>
          </a:p>
          <a:p>
            <a:r>
              <a:rPr lang="en-US" dirty="0"/>
              <a:t>MCA: The Ministry of Corporate Affairs regulates the unlisted debt securities issued by a corporate.</a:t>
            </a:r>
          </a:p>
          <a:p>
            <a:r>
              <a:rPr lang="en-US" dirty="0"/>
              <a:t>The list of some of the major regulations for the debt market is as under: </a:t>
            </a:r>
          </a:p>
          <a:p>
            <a:r>
              <a:rPr lang="en-US" dirty="0"/>
              <a:t>RBI :</a:t>
            </a:r>
          </a:p>
          <a:p>
            <a:r>
              <a:rPr lang="en-US" dirty="0"/>
              <a:t>Master Direction on Money Market Instruments: Call/ Notice Money Market, Commercial Paper, Certificates of Deposit and Non-Convertible Debentures (original maturity up to one year).</a:t>
            </a:r>
          </a:p>
          <a:p>
            <a:r>
              <a:rPr lang="en-US" dirty="0"/>
              <a:t>Master Direction – Non Banking Financial Companies Acceptance of Public Deposits (Reserve Bank) Directions, 2016 (Updated as on February 22,2019).</a:t>
            </a:r>
          </a:p>
          <a:p>
            <a:r>
              <a:rPr lang="en-US" dirty="0"/>
              <a:t>RBI Guidelines on Private Placement of NCDs for NBFCs.</a:t>
            </a:r>
          </a:p>
          <a:p>
            <a:r>
              <a:rPr lang="en-US" dirty="0"/>
              <a:t>SEBI : </a:t>
            </a:r>
          </a:p>
          <a:p>
            <a:r>
              <a:rPr lang="en-US" dirty="0"/>
              <a:t>Securities and Exchange Board of India (Issue and Listing of Debt Securities) Regulations, 2008.</a:t>
            </a:r>
          </a:p>
          <a:p>
            <a:r>
              <a:rPr lang="en-US" dirty="0"/>
              <a:t>SEBI(Issue and Listing of Debt Securities by Municipalities) Regulations, 2015.</a:t>
            </a:r>
          </a:p>
          <a:p>
            <a:endParaRPr lang="en-US" dirty="0"/>
          </a:p>
        </p:txBody>
      </p:sp>
    </p:spTree>
    <p:extLst>
      <p:ext uri="{BB962C8B-B14F-4D97-AF65-F5344CB8AC3E}">
        <p14:creationId xmlns:p14="http://schemas.microsoft.com/office/powerpoint/2010/main" val="2674858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fade">
                                      <p:cBhvr>
                                        <p:cTn id="43" dur="500"/>
                                        <p:tgtEl>
                                          <p:spTgt spid="3">
                                            <p:txEl>
                                              <p:pRg st="6" end="6"/>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3">
                                            <p:txEl>
                                              <p:pRg st="7" end="7"/>
                                            </p:txEl>
                                          </p:spTgt>
                                        </p:tgtEl>
                                        <p:attrNameLst>
                                          <p:attrName>style.visibility</p:attrName>
                                        </p:attrNameLst>
                                      </p:cBhvr>
                                      <p:to>
                                        <p:strVal val="visible"/>
                                      </p:to>
                                    </p:set>
                                    <p:animEffect transition="in" filter="fade">
                                      <p:cBhvr>
                                        <p:cTn id="48" dur="500"/>
                                        <p:tgtEl>
                                          <p:spTgt spid="3">
                                            <p:txEl>
                                              <p:pRg st="7" end="7"/>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3">
                                            <p:txEl>
                                              <p:pRg st="8" end="8"/>
                                            </p:txEl>
                                          </p:spTgt>
                                        </p:tgtEl>
                                        <p:attrNameLst>
                                          <p:attrName>style.visibility</p:attrName>
                                        </p:attrNameLst>
                                      </p:cBhvr>
                                      <p:to>
                                        <p:strVal val="visible"/>
                                      </p:to>
                                    </p:set>
                                    <p:anim calcmode="lin" valueType="num">
                                      <p:cBhvr additive="base">
                                        <p:cTn id="5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3">
                                            <p:txEl>
                                              <p:pRg st="9" end="9"/>
                                            </p:txEl>
                                          </p:spTgt>
                                        </p:tgtEl>
                                        <p:attrNameLst>
                                          <p:attrName>style.visibility</p:attrName>
                                        </p:attrNameLst>
                                      </p:cBhvr>
                                      <p:to>
                                        <p:strVal val="visible"/>
                                      </p:to>
                                    </p:set>
                                    <p:anim calcmode="lin" valueType="num">
                                      <p:cBhvr additive="base">
                                        <p:cTn id="5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nodeType="clickEffect">
                                  <p:stCondLst>
                                    <p:cond delay="0"/>
                                  </p:stCondLst>
                                  <p:childTnLst>
                                    <p:set>
                                      <p:cBhvr>
                                        <p:cTn id="64" dur="1" fill="hold">
                                          <p:stCondLst>
                                            <p:cond delay="0"/>
                                          </p:stCondLst>
                                        </p:cTn>
                                        <p:tgtEl>
                                          <p:spTgt spid="3">
                                            <p:txEl>
                                              <p:pRg st="10" end="10"/>
                                            </p:txEl>
                                          </p:spTgt>
                                        </p:tgtEl>
                                        <p:attrNameLst>
                                          <p:attrName>style.visibility</p:attrName>
                                        </p:attrNameLst>
                                      </p:cBhvr>
                                      <p:to>
                                        <p:strVal val="visible"/>
                                      </p:to>
                                    </p:set>
                                    <p:animEffect transition="in" filter="fade">
                                      <p:cBhvr>
                                        <p:cTn id="65" dur="500"/>
                                        <p:tgtEl>
                                          <p:spTgt spid="3">
                                            <p:txEl>
                                              <p:pRg st="10" end="10"/>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14" presetClass="entr" presetSubtype="10" fill="hold" nodeType="clickEffect">
                                  <p:stCondLst>
                                    <p:cond delay="0"/>
                                  </p:stCondLst>
                                  <p:childTnLst>
                                    <p:set>
                                      <p:cBhvr>
                                        <p:cTn id="69" dur="1" fill="hold">
                                          <p:stCondLst>
                                            <p:cond delay="0"/>
                                          </p:stCondLst>
                                        </p:cTn>
                                        <p:tgtEl>
                                          <p:spTgt spid="3">
                                            <p:txEl>
                                              <p:pRg st="11" end="11"/>
                                            </p:txEl>
                                          </p:spTgt>
                                        </p:tgtEl>
                                        <p:attrNameLst>
                                          <p:attrName>style.visibility</p:attrName>
                                        </p:attrNameLst>
                                      </p:cBhvr>
                                      <p:to>
                                        <p:strVal val="visible"/>
                                      </p:to>
                                    </p:set>
                                    <p:animEffect transition="in" filter="randombar(horizontal)">
                                      <p:cBhvr>
                                        <p:cTn id="70"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73255"/>
            <a:ext cx="8596668" cy="693019"/>
          </a:xfrm>
        </p:spPr>
        <p:txBody>
          <a:bodyPr/>
          <a:lstStyle/>
          <a:p>
            <a:r>
              <a:rPr lang="en-US" dirty="0"/>
              <a:t>Debt markets</a:t>
            </a:r>
          </a:p>
        </p:txBody>
      </p:sp>
      <p:sp>
        <p:nvSpPr>
          <p:cNvPr id="3" name="Content Placeholder 2"/>
          <p:cNvSpPr>
            <a:spLocks noGrp="1"/>
          </p:cNvSpPr>
          <p:nvPr>
            <p:ph idx="1"/>
          </p:nvPr>
        </p:nvSpPr>
        <p:spPr>
          <a:xfrm>
            <a:off x="167195" y="866274"/>
            <a:ext cx="11238742" cy="5991726"/>
          </a:xfrm>
        </p:spPr>
        <p:txBody>
          <a:bodyPr>
            <a:normAutofit fontScale="92500" lnSpcReduction="10000"/>
          </a:bodyPr>
          <a:lstStyle/>
          <a:p>
            <a:r>
              <a:rPr lang="en-US" dirty="0"/>
              <a:t>A debt may be said to a financial obligation that is earmarked by definite time period and interest. </a:t>
            </a:r>
          </a:p>
          <a:p>
            <a:r>
              <a:rPr lang="en-US" dirty="0"/>
              <a:t>Debt instruments are borrowings that move from one person to another. While the obligation to pay remains the same for the borrower, the person to whom the debt needs to be paid changes. In other words debt instruments are a tradeable form of loan.</a:t>
            </a:r>
          </a:p>
          <a:p>
            <a:r>
              <a:rPr lang="en-US" dirty="0"/>
              <a:t>These instruments carry a market price and transactions of instruments require a market. These are known as debt markets. It is a highly regulated market, with various rules meant for improving security of funds,  liquidity and depth of markets and providing a level playing field.</a:t>
            </a:r>
          </a:p>
          <a:p>
            <a:r>
              <a:rPr lang="en-US" dirty="0"/>
              <a:t>The debt markets are an important source of liquidity. The instruments act as collaterals for borrowing and lending transactions. They provide huge funds but for a short period. Their growth has provided an alternative source of raising finances in comparison to banking channel.</a:t>
            </a:r>
          </a:p>
          <a:p>
            <a:r>
              <a:rPr lang="en-US" dirty="0"/>
              <a:t>Debt markets are of central importance to economic activity. The bond market is vital for economic activity because it is the market where interest rates are determined. Interest rates are important on a personal level, because they guide our decisions to save and to finance major purchases (such as houses, cars, and appliances, to give a few examples). From a macroeconomic standpoint, interest rates have an impact on consumer spending and on business investment.</a:t>
            </a:r>
          </a:p>
          <a:p>
            <a:r>
              <a:rPr lang="en-US" dirty="0"/>
              <a:t>Difference between equity and debt : equity represents ownership of the company but debt represents the obligation of the company. Equity is rewarded by dividends, which represents the participation in profits of the company but debt is made attractive by the interest rates known as coupon rates. Equity is not repayable by the company to shareholders unless winding up of company, whereas debt is repayable or redeemable after its maturity let known since inception.</a:t>
            </a:r>
          </a:p>
          <a:p>
            <a:r>
              <a:rPr lang="en-US" dirty="0">
                <a:hlinkClick r:id="rId2"/>
              </a:rPr>
              <a:t>https://www.youtube.com/watch?v=4RI2RIXU2iQ</a:t>
            </a:r>
            <a:endParaRPr lang="en-US" dirty="0"/>
          </a:p>
          <a:p>
            <a:endParaRPr lang="en-US" dirty="0"/>
          </a:p>
          <a:p>
            <a:endParaRPr lang="en-US" dirty="0"/>
          </a:p>
          <a:p>
            <a:endParaRPr lang="en-US" dirty="0"/>
          </a:p>
        </p:txBody>
      </p:sp>
    </p:spTree>
    <p:extLst>
      <p:ext uri="{BB962C8B-B14F-4D97-AF65-F5344CB8AC3E}">
        <p14:creationId xmlns:p14="http://schemas.microsoft.com/office/powerpoint/2010/main" val="3816290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par>
                                <p:cTn id="15" presetID="2" presetClass="entr" presetSubtype="4"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additive="base">
                                        <p:cTn id="2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additive="base">
                                        <p:cTn id="3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 calcmode="lin" valueType="num">
                                      <p:cBhvr additive="base">
                                        <p:cTn id="4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 calcmode="lin" valueType="num">
                                      <p:cBhvr additive="base">
                                        <p:cTn id="4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01591"/>
            <a:ext cx="8596668" cy="699436"/>
          </a:xfrm>
        </p:spPr>
        <p:txBody>
          <a:bodyPr/>
          <a:lstStyle/>
          <a:p>
            <a:r>
              <a:rPr lang="en-US" dirty="0"/>
              <a:t>Evolution and current position</a:t>
            </a:r>
          </a:p>
        </p:txBody>
      </p:sp>
      <p:sp>
        <p:nvSpPr>
          <p:cNvPr id="3" name="Content Placeholder 2"/>
          <p:cNvSpPr>
            <a:spLocks noGrp="1"/>
          </p:cNvSpPr>
          <p:nvPr>
            <p:ph idx="1"/>
          </p:nvPr>
        </p:nvSpPr>
        <p:spPr>
          <a:xfrm>
            <a:off x="308008" y="890054"/>
            <a:ext cx="10751419" cy="5809129"/>
          </a:xfrm>
        </p:spPr>
        <p:txBody>
          <a:bodyPr>
            <a:normAutofit lnSpcReduction="10000"/>
          </a:bodyPr>
          <a:lstStyle/>
          <a:p>
            <a:r>
              <a:rPr lang="en-US" dirty="0"/>
              <a:t>The first borrowing was made in 1867 for the purposes of railway construction. Apart from that a rise in public </a:t>
            </a:r>
            <a:r>
              <a:rPr lang="en-US" b="1" dirty="0"/>
              <a:t>debt</a:t>
            </a:r>
            <a:r>
              <a:rPr lang="en-US" dirty="0"/>
              <a:t> was also encountered during the first world war. Interest rate of bonds varied in </a:t>
            </a:r>
            <a:r>
              <a:rPr lang="en-US" b="1" dirty="0"/>
              <a:t>India</a:t>
            </a:r>
            <a:r>
              <a:rPr lang="en-US" dirty="0"/>
              <a:t> from time to time. In 1857 it came down to 5% and gradually to 4% in 1871. Traditionally debt markets have been used and overused by governments for funding the deficits. </a:t>
            </a:r>
          </a:p>
          <a:p>
            <a:r>
              <a:rPr lang="en-US" dirty="0"/>
              <a:t>However, with economic liberalization ushered in the 1990s, the financial markets also started undergoing changes. The private sector started becoming active with huge inflows of FDIs and FIIs. Simultaneously the technological revolution was catching up in India. Towards the end of the decade, settlement systems ,national financial networks were put in place by RBI. The FRBM Act 2003 restricted government borrowings. This helped RBI in better inflation control as govt debt was manageable and provided private sector more room to participate. With advent and development of CCIL in early part of 2000 decade, settlements became seamless with exchanges giving counter guarantees.</a:t>
            </a:r>
          </a:p>
          <a:p>
            <a:r>
              <a:rPr lang="en-US" dirty="0"/>
              <a:t>With extensive growth of RTGS and NEFT transactions increased hugely. Slowly sophisticated instruments like derivatives, swaps, IRS, FRA, started being traded in exchanges.</a:t>
            </a:r>
          </a:p>
          <a:p>
            <a:r>
              <a:rPr lang="en-US" dirty="0"/>
              <a:t>The pandemic had posted a lot of challenges but the debt market is showing signs of improvement. A 75% rise in bond issuing is recorded in H1 FY 2021. After few quarters of net outflows, debt mutual funds are showing net inflows. Corporate bond outstanding in Sep 2020 was 34.1 lakh crore which was 33% of systemic bank credit, against 24% in Sep 2010. SEBI plans to set up a ‘backstop entity’ to buy illiquid investment-grade corporate bonds from mutual funds in a bid to reduce the stress in debt schemes. A backstop will ensure that a part of the offering is purchased if it goes unsold.</a:t>
            </a:r>
          </a:p>
          <a:p>
            <a:endParaRPr lang="en-US" dirty="0"/>
          </a:p>
        </p:txBody>
      </p:sp>
    </p:spTree>
    <p:extLst>
      <p:ext uri="{BB962C8B-B14F-4D97-AF65-F5344CB8AC3E}">
        <p14:creationId xmlns:p14="http://schemas.microsoft.com/office/powerpoint/2010/main" val="2041375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circle(in)">
                                      <p:cBhvr>
                                        <p:cTn id="19" dur="20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6" presetClass="entr" presetSubtype="16"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Effect transition="in" filter="circle(in)">
                                      <p:cBhvr>
                                        <p:cTn id="30"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6254"/>
            <a:ext cx="9274002" cy="731520"/>
          </a:xfrm>
        </p:spPr>
        <p:txBody>
          <a:bodyPr/>
          <a:lstStyle/>
          <a:p>
            <a:r>
              <a:rPr lang="en-US" dirty="0"/>
              <a:t>Primary and Secondary Debt markets</a:t>
            </a:r>
          </a:p>
        </p:txBody>
      </p:sp>
      <p:sp>
        <p:nvSpPr>
          <p:cNvPr id="3" name="Content Placeholder 2"/>
          <p:cNvSpPr>
            <a:spLocks noGrp="1"/>
          </p:cNvSpPr>
          <p:nvPr>
            <p:ph idx="1"/>
          </p:nvPr>
        </p:nvSpPr>
        <p:spPr>
          <a:xfrm>
            <a:off x="119067" y="654518"/>
            <a:ext cx="11893261" cy="6102417"/>
          </a:xfrm>
        </p:spPr>
        <p:txBody>
          <a:bodyPr>
            <a:normAutofit lnSpcReduction="10000"/>
          </a:bodyPr>
          <a:lstStyle/>
          <a:p>
            <a:r>
              <a:rPr lang="en-US" dirty="0">
                <a:latin typeface="Arial" panose="020B0604020202020204" pitchFamily="34" charset="0"/>
                <a:cs typeface="Arial" panose="020B0604020202020204" pitchFamily="34" charset="0"/>
              </a:rPr>
              <a:t>Debt markets are virtual markets where buyers and sellers of debt instruments meet to decide on quantum of purchases. The prices are decided by market forces. We may divide the market as per the nature of  transaction, the products sold , buyers and sellers into : Primary Markets and Secondary Markets</a:t>
            </a:r>
          </a:p>
          <a:p>
            <a:r>
              <a:rPr lang="en-US" dirty="0">
                <a:latin typeface="Arial" panose="020B0604020202020204" pitchFamily="34" charset="0"/>
                <a:cs typeface="Arial" panose="020B0604020202020204" pitchFamily="34" charset="0"/>
              </a:rPr>
              <a:t>PRIMARY MARKETS</a:t>
            </a:r>
          </a:p>
          <a:p>
            <a:r>
              <a:rPr lang="en-US" dirty="0">
                <a:latin typeface="Arial" panose="020B0604020202020204" pitchFamily="34" charset="0"/>
                <a:cs typeface="Arial" panose="020B0604020202020204" pitchFamily="34" charset="0"/>
              </a:rPr>
              <a:t>It is the starting point of debt markets. The debt instruments are born or issued for the first time in the primary markets, thus investors are able to purchase securities directly from the issuer.</a:t>
            </a:r>
          </a:p>
          <a:p>
            <a:r>
              <a:rPr lang="en-US" dirty="0">
                <a:latin typeface="Arial" panose="020B0604020202020204" pitchFamily="34" charset="0"/>
                <a:cs typeface="Arial" panose="020B0604020202020204" pitchFamily="34" charset="0"/>
              </a:rPr>
              <a:t> Types of primary market:</a:t>
            </a:r>
          </a:p>
          <a:p>
            <a:r>
              <a:rPr lang="en-US" dirty="0">
                <a:latin typeface="Arial" panose="020B0604020202020204" pitchFamily="34" charset="0"/>
                <a:cs typeface="Arial" panose="020B0604020202020204" pitchFamily="34" charset="0"/>
              </a:rPr>
              <a:t>Public issue (IPO) where the securities are sold by the company for first time. SEBI is the regulatory body that monitors IPO. As per its guidelines, a requisite due enquiry is conducted for a company’s authenticity, and the company is required to mention its necessary details in the prospectus for a public issue.</a:t>
            </a:r>
          </a:p>
          <a:p>
            <a:r>
              <a:rPr lang="en-US" dirty="0">
                <a:latin typeface="Arial" panose="020B0604020202020204" pitchFamily="34" charset="0"/>
                <a:cs typeface="Arial" panose="020B0604020202020204" pitchFamily="34" charset="0"/>
              </a:rPr>
              <a:t>Private Placements : When a company issues securities to a small group of investors ( individual/ institutional) The advantages are: 1. it saves cost 2. lesser requirement of regulatory compliances 3. the company may remain private as no public participation. It is ideal for startups, small firms and usual investors are HNIs , hedge funds or investment bank.</a:t>
            </a:r>
          </a:p>
          <a:p>
            <a:r>
              <a:rPr lang="en-US" dirty="0">
                <a:latin typeface="Arial" panose="020B0604020202020204" pitchFamily="34" charset="0"/>
                <a:cs typeface="Arial" panose="020B0604020202020204" pitchFamily="34" charset="0"/>
              </a:rPr>
              <a:t>Qualified Institutional Placements (QIPs) Convertible debentures may be placed before QIBs like MFs, FIIs, Pension funds, </a:t>
            </a:r>
            <a:r>
              <a:rPr lang="en-US" dirty="0" err="1">
                <a:latin typeface="Arial" panose="020B0604020202020204" pitchFamily="34" charset="0"/>
                <a:cs typeface="Arial" panose="020B0604020202020204" pitchFamily="34" charset="0"/>
              </a:rPr>
              <a:t>Banks,etc</a:t>
            </a:r>
            <a:r>
              <a:rPr lang="en-US" dirty="0">
                <a:latin typeface="Arial" panose="020B0604020202020204" pitchFamily="34" charset="0"/>
                <a:cs typeface="Arial" panose="020B0604020202020204" pitchFamily="34" charset="0"/>
              </a:rPr>
              <a:t>.</a:t>
            </a:r>
          </a:p>
          <a:p>
            <a:r>
              <a:rPr lang="en-US" dirty="0">
                <a:latin typeface="Arial" panose="020B0604020202020204" pitchFamily="34" charset="0"/>
                <a:cs typeface="Arial" panose="020B0604020202020204" pitchFamily="34" charset="0"/>
              </a:rPr>
              <a:t> An underwriter or investment bank manages the issue. The company who is listed can issue securities. The money collected from buyers of the securities is collected by the issuing company and a fees is paid to the underwriter. They undertake to subscribe to an issue if it is undersubscribed. Hence they engage in extensive advertisements, campaigns to make the issue successful. They also take care of the fillings to SEBI, exchanges </a:t>
            </a:r>
          </a:p>
          <a:p>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96312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199" y="60960"/>
            <a:ext cx="8596668" cy="333676"/>
          </a:xfrm>
        </p:spPr>
        <p:txBody>
          <a:bodyPr>
            <a:normAutofit fontScale="90000"/>
          </a:bodyPr>
          <a:lstStyle/>
          <a:p>
            <a:endParaRPr lang="en-US" dirty="0"/>
          </a:p>
        </p:txBody>
      </p:sp>
      <p:sp>
        <p:nvSpPr>
          <p:cNvPr id="3" name="Content Placeholder 2"/>
          <p:cNvSpPr>
            <a:spLocks noGrp="1"/>
          </p:cNvSpPr>
          <p:nvPr>
            <p:ph idx="1"/>
          </p:nvPr>
        </p:nvSpPr>
        <p:spPr>
          <a:xfrm>
            <a:off x="0" y="505043"/>
            <a:ext cx="12192000" cy="6352957"/>
          </a:xfrm>
        </p:spPr>
        <p:txBody>
          <a:bodyPr>
            <a:normAutofit/>
          </a:bodyPr>
          <a:lstStyle/>
          <a:p>
            <a:r>
              <a:rPr lang="en-US" dirty="0"/>
              <a:t>The advantage of primary markets are : 1. Companies can easily raise finances at low cost. 2. They act as good source of investment to retail investors. 3. Chances of price manipulations are low. 4. It is not subject to market fluctuations. 5. Source of tradable securities.</a:t>
            </a:r>
          </a:p>
          <a:p>
            <a:r>
              <a:rPr lang="en-US" dirty="0"/>
              <a:t>Disadvantages are : 1.Limited information available to investors about the company 2. Lack of track record of the security 3. Time consuming procedural methods of listing</a:t>
            </a:r>
          </a:p>
          <a:p>
            <a:r>
              <a:rPr lang="en-US" dirty="0"/>
              <a:t>SECONDARY MARKET</a:t>
            </a:r>
          </a:p>
          <a:p>
            <a:r>
              <a:rPr lang="en-US" dirty="0"/>
              <a:t>Secondary markets are markets where the debt instruments are bought and sold. The sellers are the investors and not the issuers of security. So a buyer in the primary market becomes a seller in the secondary markets. The participants include buyers, sellers and intermediaries (brokerage houses). All are regulated by SEBI rules. The stock exchanges provide a platform for trading with all infrastructural support.</a:t>
            </a:r>
          </a:p>
          <a:p>
            <a:r>
              <a:rPr lang="en-US" dirty="0"/>
              <a:t>Types of secondary markets are : exchange traded markets. OTC markets, auction markets and dealer markets</a:t>
            </a:r>
          </a:p>
          <a:p>
            <a:r>
              <a:rPr lang="en-US" dirty="0"/>
              <a:t>Advantages : 1. Scope of investment.2. Fair valuation of a company by market forces as price adjustments take place quickly to news about companies’ developments 3. Mobilization of savings because of safety and liquidity of the markets. 4. Offers a good avenue for generating liquidity by selling debt instruments. </a:t>
            </a:r>
          </a:p>
          <a:p>
            <a:r>
              <a:rPr lang="en-US" dirty="0"/>
              <a:t>Disadvantages : 1.market risks due to volatility 2. dependent on external factors like inflation policies etc.</a:t>
            </a:r>
          </a:p>
          <a:p>
            <a:r>
              <a:rPr lang="en-US" dirty="0"/>
              <a:t>                                       Differences between primary and secondary markets</a:t>
            </a:r>
          </a:p>
          <a:p>
            <a:r>
              <a:rPr lang="en-US" dirty="0"/>
              <a:t>1 Beneficiaries of investment 2. Mode of price fixation 3. Number of transactions concerning same instrument </a:t>
            </a:r>
          </a:p>
          <a:p>
            <a:r>
              <a:rPr lang="en-US" dirty="0"/>
              <a:t>4. Regulatory compliances  5. Participants</a:t>
            </a:r>
          </a:p>
        </p:txBody>
      </p:sp>
    </p:spTree>
    <p:extLst>
      <p:ext uri="{BB962C8B-B14F-4D97-AF65-F5344CB8AC3E}">
        <p14:creationId xmlns:p14="http://schemas.microsoft.com/office/powerpoint/2010/main" val="2548453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Effect transition="in" filter="fade">
                                      <p:cBhvr>
                                        <p:cTn id="49" dur="1000"/>
                                        <p:tgtEl>
                                          <p:spTgt spid="3">
                                            <p:txEl>
                                              <p:pRg st="7" end="7"/>
                                            </p:txEl>
                                          </p:spTgt>
                                        </p:tgtEl>
                                      </p:cBhvr>
                                    </p:animEffect>
                                    <p:anim calcmode="lin" valueType="num">
                                      <p:cBhvr>
                                        <p:cTn id="50"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3">
                                            <p:txEl>
                                              <p:pRg st="8" end="8"/>
                                            </p:txEl>
                                          </p:spTgt>
                                        </p:tgtEl>
                                        <p:attrNameLst>
                                          <p:attrName>style.visibility</p:attrName>
                                        </p:attrNameLst>
                                      </p:cBhvr>
                                      <p:to>
                                        <p:strVal val="visible"/>
                                      </p:to>
                                    </p:set>
                                    <p:anim calcmode="lin" valueType="num">
                                      <p:cBhvr additive="base">
                                        <p:cTn id="56"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
                                            <p:txEl>
                                              <p:pRg st="8" end="8"/>
                                            </p:txEl>
                                          </p:spTgt>
                                        </p:tgtEl>
                                        <p:attrNameLst>
                                          <p:attrName>ppt_y</p:attrName>
                                        </p:attrNameLst>
                                      </p:cBhvr>
                                      <p:tavLst>
                                        <p:tav tm="0">
                                          <p:val>
                                            <p:strVal val="1+#ppt_h/2"/>
                                          </p:val>
                                        </p:tav>
                                        <p:tav tm="100000">
                                          <p:val>
                                            <p:strVal val="#ppt_y"/>
                                          </p:val>
                                        </p:tav>
                                      </p:tavLst>
                                    </p:anim>
                                  </p:childTnLst>
                                </p:cTn>
                              </p:par>
                              <p:par>
                                <p:cTn id="58" presetID="2" presetClass="entr" presetSubtype="4" fill="hold" nodeType="withEffect">
                                  <p:stCondLst>
                                    <p:cond delay="0"/>
                                  </p:stCondLst>
                                  <p:childTnLst>
                                    <p:set>
                                      <p:cBhvr>
                                        <p:cTn id="59" dur="1" fill="hold">
                                          <p:stCondLst>
                                            <p:cond delay="0"/>
                                          </p:stCondLst>
                                        </p:cTn>
                                        <p:tgtEl>
                                          <p:spTgt spid="3">
                                            <p:txEl>
                                              <p:pRg st="9" end="9"/>
                                            </p:txEl>
                                          </p:spTgt>
                                        </p:tgtEl>
                                        <p:attrNameLst>
                                          <p:attrName>style.visibility</p:attrName>
                                        </p:attrNameLst>
                                      </p:cBhvr>
                                      <p:to>
                                        <p:strVal val="visible"/>
                                      </p:to>
                                    </p:set>
                                    <p:anim calcmode="lin" valueType="num">
                                      <p:cBhvr additive="base">
                                        <p:cTn id="60"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57211"/>
            <a:ext cx="8596668" cy="723217"/>
          </a:xfrm>
        </p:spPr>
        <p:txBody>
          <a:bodyPr>
            <a:normAutofit/>
          </a:bodyPr>
          <a:lstStyle/>
          <a:p>
            <a:r>
              <a:rPr lang="en-US" b="1" dirty="0"/>
              <a:t>MONEY MARKET &amp; DEBT MARKET</a:t>
            </a:r>
          </a:p>
        </p:txBody>
      </p:sp>
      <p:sp>
        <p:nvSpPr>
          <p:cNvPr id="3" name="Content Placeholder 2"/>
          <p:cNvSpPr>
            <a:spLocks noGrp="1"/>
          </p:cNvSpPr>
          <p:nvPr>
            <p:ph idx="1"/>
          </p:nvPr>
        </p:nvSpPr>
        <p:spPr>
          <a:xfrm>
            <a:off x="0" y="880429"/>
            <a:ext cx="12118205" cy="5741752"/>
          </a:xfrm>
        </p:spPr>
        <p:txBody>
          <a:bodyPr>
            <a:normAutofit lnSpcReduction="10000"/>
          </a:bodyPr>
          <a:lstStyle/>
          <a:p>
            <a:r>
              <a:rPr lang="en-US" sz="2000" dirty="0">
                <a:latin typeface="Arial" panose="020B0604020202020204" pitchFamily="34" charset="0"/>
                <a:cs typeface="Arial" panose="020B0604020202020204" pitchFamily="34" charset="0"/>
              </a:rPr>
              <a:t>It refers to the market where transactions are short term in nature. Indian money markets are developing in depth and innovations. The main centers are Mumbai, Kolkata, Delhi, Bangalore, Ahmedabad, Chennai. The market comprises of both organized and unorganized sector (money lenders, Nidhi's, chit funds,) The organized sector comprises of call money market, treasury bill market, commercial paper market, commercial deposit market, commercial bill market, repo market, money market mutual funds</a:t>
            </a:r>
          </a:p>
          <a:p>
            <a:r>
              <a:rPr lang="en-US" sz="2000" dirty="0"/>
              <a:t>The call money market- It is transacted for one day  without any collaterals. It is also known as the inter-bank call money market. Important players are scheduled commercial banks, co-operative banks and discount and finance house of India. Other institutions like IDBI, UTI, LIC, NABARD, private sector mutual funds corporate houses are also allowed to operate in this market. Brokers play the role of intermediaries between the lenders and the borrowers. The call money market helps the surplus banks to lend to deficit banks. The liquidity position of the Indian economy is indicated by the call money market. It’s fluctuations influence the monetary policy adjustments.</a:t>
            </a:r>
          </a:p>
          <a:p>
            <a:r>
              <a:rPr lang="en-US" sz="2000" dirty="0">
                <a:latin typeface="Arial" panose="020B0604020202020204" pitchFamily="34" charset="0"/>
                <a:cs typeface="Arial" panose="020B0604020202020204" pitchFamily="34" charset="0"/>
              </a:rPr>
              <a:t>Repo Market. Introduced in 1992,  govt. securities are sold to investors with an agreement to repurchase at a future date and predetermined rate.  Initially govt. treasury bills, later all govt securities and now PSU bonds, state govt securities, and even security issued by private firms are included. Repos are useful to the banks for parking surplus funds. Since 2004, repos imply buying securities to increase liquidity and reverse repos are utilized for absorbing liquidity. Participants in repo market are SCBs, NBFCs, MFs, Insurance companies. The transactions are mentioned by CCIL since 2002.</a:t>
            </a:r>
          </a:p>
          <a:p>
            <a:endParaRPr lang="en-US" sz="2000" dirty="0"/>
          </a:p>
          <a:p>
            <a:endParaRPr lang="en-US" sz="2000" dirty="0">
              <a:latin typeface="Arial" panose="020B0604020202020204" pitchFamily="34" charset="0"/>
              <a:cs typeface="Arial" panose="020B0604020202020204" pitchFamily="34" charset="0"/>
            </a:endParaRPr>
          </a:p>
          <a:p>
            <a:endParaRPr lang="en-US" sz="2000" dirty="0"/>
          </a:p>
          <a:p>
            <a:endParaRPr lang="en-US" sz="2000" dirty="0"/>
          </a:p>
        </p:txBody>
      </p:sp>
    </p:spTree>
    <p:extLst>
      <p:ext uri="{BB962C8B-B14F-4D97-AF65-F5344CB8AC3E}">
        <p14:creationId xmlns:p14="http://schemas.microsoft.com/office/powerpoint/2010/main" val="1007753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34215"/>
            <a:ext cx="8596668" cy="410678"/>
          </a:xfrm>
        </p:spPr>
        <p:txBody>
          <a:bodyPr>
            <a:normAutofit fontScale="90000"/>
          </a:bodyPr>
          <a:lstStyle/>
          <a:p>
            <a:endParaRPr lang="en-US" dirty="0"/>
          </a:p>
        </p:txBody>
      </p:sp>
      <p:sp>
        <p:nvSpPr>
          <p:cNvPr id="3" name="Content Placeholder 2"/>
          <p:cNvSpPr>
            <a:spLocks noGrp="1"/>
          </p:cNvSpPr>
          <p:nvPr>
            <p:ph idx="1"/>
          </p:nvPr>
        </p:nvSpPr>
        <p:spPr>
          <a:xfrm>
            <a:off x="125129" y="1020278"/>
            <a:ext cx="11839073" cy="5553777"/>
          </a:xfrm>
        </p:spPr>
        <p:txBody>
          <a:bodyPr>
            <a:normAutofit/>
          </a:bodyPr>
          <a:lstStyle/>
          <a:p>
            <a:r>
              <a:rPr lang="en-US" dirty="0"/>
              <a:t>Issuers of securities are Central Government, State Governments, Government Agencies/ Statutory Bodies, Public Sector Units, Corporate Banks, Financial Institutions, NBFCs</a:t>
            </a:r>
          </a:p>
          <a:p>
            <a:r>
              <a:rPr lang="en-US" dirty="0"/>
              <a:t>Risks associated with debt markets are  :</a:t>
            </a:r>
          </a:p>
          <a:p>
            <a:r>
              <a:rPr lang="en-US" dirty="0"/>
              <a:t>Interest Rate Risk : If the rate goes down in case of floating rate instruments</a:t>
            </a:r>
          </a:p>
          <a:p>
            <a:r>
              <a:rPr lang="en-US" dirty="0"/>
              <a:t>Default Risk/Credit Risk : If issuer goes insolvent or unable to pay ( franklin Templeton closed 6 debt funds)</a:t>
            </a:r>
          </a:p>
          <a:p>
            <a:r>
              <a:rPr lang="en-US" dirty="0"/>
              <a:t>Reinvestment Rate Risk : Ongoing rates of market is lesser than the maturing investment’s rate</a:t>
            </a:r>
          </a:p>
          <a:p>
            <a:r>
              <a:rPr lang="en-US" dirty="0"/>
              <a:t>Counter Party Risk: inability of a counterparty to pay at time of settlement</a:t>
            </a:r>
          </a:p>
          <a:p>
            <a:r>
              <a:rPr lang="en-US" dirty="0"/>
              <a:t>Price Risk : Price expected from the market is lesser than the expected price in secondary markets</a:t>
            </a:r>
          </a:p>
          <a:p>
            <a:r>
              <a:rPr lang="en-US" dirty="0"/>
              <a:t>Liquidity Risk : Bonds becoming illiquid and turning out of favor of the markets in the secondary markets </a:t>
            </a:r>
          </a:p>
          <a:p>
            <a:r>
              <a:rPr lang="en-US" dirty="0"/>
              <a:t>Legal risk : Ban on a bank or NBFC to pay passed by order of court.</a:t>
            </a:r>
          </a:p>
          <a:p>
            <a:r>
              <a:rPr lang="en-US" dirty="0"/>
              <a:t>Political risk : Financial position of a state government worsens and bonds become unattractive.</a:t>
            </a:r>
            <a:br>
              <a:rPr lang="en-US" dirty="0"/>
            </a:br>
            <a:endParaRPr lang="en-US" dirty="0"/>
          </a:p>
          <a:p>
            <a:endParaRPr lang="en-US" dirty="0"/>
          </a:p>
        </p:txBody>
      </p:sp>
    </p:spTree>
    <p:extLst>
      <p:ext uri="{BB962C8B-B14F-4D97-AF65-F5344CB8AC3E}">
        <p14:creationId xmlns:p14="http://schemas.microsoft.com/office/powerpoint/2010/main" val="713821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3212" y="99461"/>
            <a:ext cx="8596668" cy="526181"/>
          </a:xfrm>
        </p:spPr>
        <p:txBody>
          <a:bodyPr>
            <a:normAutofit fontScale="90000"/>
          </a:bodyPr>
          <a:lstStyle/>
          <a:p>
            <a:r>
              <a:rPr lang="en-US" dirty="0"/>
              <a:t>MONEY MARKET INSTRUMENTS</a:t>
            </a:r>
          </a:p>
        </p:txBody>
      </p:sp>
      <p:sp>
        <p:nvSpPr>
          <p:cNvPr id="3" name="Content Placeholder 2"/>
          <p:cNvSpPr>
            <a:spLocks noGrp="1"/>
          </p:cNvSpPr>
          <p:nvPr>
            <p:ph idx="1"/>
          </p:nvPr>
        </p:nvSpPr>
        <p:spPr>
          <a:xfrm>
            <a:off x="147944" y="851553"/>
            <a:ext cx="11845133" cy="5828380"/>
          </a:xfrm>
        </p:spPr>
        <p:txBody>
          <a:bodyPr>
            <a:normAutofit lnSpcReduction="10000"/>
          </a:bodyPr>
          <a:lstStyle/>
          <a:p>
            <a:r>
              <a:rPr lang="en-US" sz="2000" dirty="0">
                <a:latin typeface="Arial" panose="020B0604020202020204" pitchFamily="34" charset="0"/>
                <a:cs typeface="Arial" panose="020B0604020202020204" pitchFamily="34" charset="0"/>
              </a:rPr>
              <a:t>Treasury Bills- They refer to short-term bills of the central government. The treasury bills are issued by the central government to meet temporary deficits. 3 types of bills are viz., 91 days, 182 days, 364 days. The government also converts a part of the treasury bills into long-term bonds. The RBI rediscounts the treasury bills presented to it by commercial banks and other institutions. RBI issues the treasury bills on behalf of  the govt.at a discount. They are considered as highly liquids and investments on treasury bills are considered as secured.</a:t>
            </a:r>
          </a:p>
          <a:p>
            <a:r>
              <a:rPr lang="en-US" sz="2000" dirty="0">
                <a:latin typeface="Arial" panose="020B0604020202020204" pitchFamily="34" charset="0"/>
                <a:cs typeface="Arial" panose="020B0604020202020204" pitchFamily="34" charset="0"/>
              </a:rPr>
              <a:t> Commercial Paper: </a:t>
            </a:r>
            <a:r>
              <a:rPr lang="en-US" sz="2000" dirty="0"/>
              <a:t>Commercial Paper (CP) is an unsecured money market instrument issued in the form of a promissory no. It was introduced in 1990 as an instrument for addressing short term liquidity. Corporates, primary dealers (PDs) and the All-India Financial Institutions (FIs) are eligible to issue CP.  A corporate would be eligible to issue CP provided –a. the tangible net worth of the company, as per the latest audited balance sheet, is not less than Rs. 4 crore b. company has been sanctioned working capital limit by bank/s or all-India financial institution/s; and c. the borrowal account of the company is classified as a Standard Asset by the financing bank/s/ institution/s</a:t>
            </a:r>
            <a:r>
              <a:rPr lang="en-US" dirty="0"/>
              <a:t>The minimum credit rating shall be A-2 (CARE/ICRA/CRISIL) CP can be issued for maturities between a minimum of 7 days and a maximum of up to one year from the date of issue. CP can be issued in denominations of Rs.5 lakh or multiples thereof. Individuals, banking companies, other corporate bodies (registered or incorporated in India) and unincorporated bodies, Non-Resident Indians (NRIs) and Foreign Institutional Investors (FIIs) etc. can invest in CPs (subject to limit prescribed by SEBI) </a:t>
            </a:r>
            <a:r>
              <a:rPr lang="en-US" sz="2000" dirty="0"/>
              <a:t>CP will be issued at a discount to face value as may be determined by the issuer.  CPs are actively traded in the OTC market.</a:t>
            </a:r>
          </a:p>
          <a:p>
            <a:r>
              <a:rPr lang="en-US" sz="2000" dirty="0">
                <a:latin typeface="Arial" panose="020B0604020202020204" pitchFamily="34" charset="0"/>
                <a:cs typeface="Arial" panose="020B0604020202020204" pitchFamily="34" charset="0"/>
              </a:rPr>
              <a:t>The main risks are credit risks and liquidity risk. </a:t>
            </a:r>
          </a:p>
        </p:txBody>
      </p:sp>
    </p:spTree>
    <p:extLst>
      <p:ext uri="{BB962C8B-B14F-4D97-AF65-F5344CB8AC3E}">
        <p14:creationId xmlns:p14="http://schemas.microsoft.com/office/powerpoint/2010/main" val="2784513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28" y="128337"/>
            <a:ext cx="8927493" cy="718686"/>
          </a:xfrm>
        </p:spPr>
        <p:txBody>
          <a:bodyPr/>
          <a:lstStyle/>
          <a:p>
            <a:r>
              <a:rPr lang="en-US" dirty="0"/>
              <a:t>OTC markets vs exchanges</a:t>
            </a:r>
          </a:p>
        </p:txBody>
      </p:sp>
      <p:sp>
        <p:nvSpPr>
          <p:cNvPr id="3" name="Content Placeholder 2"/>
          <p:cNvSpPr>
            <a:spLocks noGrp="1"/>
          </p:cNvSpPr>
          <p:nvPr>
            <p:ph idx="1"/>
          </p:nvPr>
        </p:nvSpPr>
        <p:spPr>
          <a:xfrm>
            <a:off x="125128" y="847023"/>
            <a:ext cx="11944952" cy="5871411"/>
          </a:xfrm>
        </p:spPr>
        <p:txBody>
          <a:bodyPr/>
          <a:lstStyle/>
          <a:p>
            <a:r>
              <a:rPr lang="en-US" i="1" dirty="0"/>
              <a:t>Over-the-counter (OTC) is the trading of securities between two counterparties executed outside of formal exchanges and without the supervision of an exchange regulator. OTC trading is done in over-the-counter markets (a decentralized place with no physical location), through dealer networks. Contrary to trading on formal exchanges, over-the-counter trading does not require the trading of only standardized items (e.g., clearly defined range of quantity and quality of products). Also, prices are not always published to the public. OTC contracts are bilateral, and each party could face credit risk concerns regarding its counterparty. Derivatives represent a substantial part of over-the-counter trading, which is especially crucial in hedging risks using derivatives. OTCs are not regulated by securities exchanges. But they provide tremendous flexibility in customization of a derivative. Risks can be hedged if used properly. Also OTC trading increases liquidities in the financial markets as otherwise they are not able to participate in exchange trading.</a:t>
            </a:r>
          </a:p>
          <a:p>
            <a:r>
              <a:rPr lang="en-US" i="1" dirty="0"/>
              <a:t>Exchanges on the other hand provide a structured, organized sector for trading of financial instruments. Exchanges provide standardized  instruments like futures, etc. The greatest advantage of trading through exchanges is that counter party risk is eliminated. Exchange acts the guarantor of settlement of trade. It has fixed lot sizes of 50, 100 etc. which makes customizations difficult.</a:t>
            </a:r>
          </a:p>
        </p:txBody>
      </p:sp>
    </p:spTree>
    <p:extLst>
      <p:ext uri="{BB962C8B-B14F-4D97-AF65-F5344CB8AC3E}">
        <p14:creationId xmlns:p14="http://schemas.microsoft.com/office/powerpoint/2010/main" val="307256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barn(inVertical)">
                                      <p:cBhvr>
                                        <p:cTn id="19"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725</TotalTime>
  <Words>4675</Words>
  <Application>Microsoft Office PowerPoint</Application>
  <PresentationFormat>Widescreen</PresentationFormat>
  <Paragraphs>136</Paragraphs>
  <Slides>17</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Trebuchet MS</vt:lpstr>
      <vt:lpstr>Wingdings 3</vt:lpstr>
      <vt:lpstr>Facet</vt:lpstr>
      <vt:lpstr>INTRODUCTION TO DEBT MARKETS</vt:lpstr>
      <vt:lpstr>Debt markets</vt:lpstr>
      <vt:lpstr>Evolution and current position</vt:lpstr>
      <vt:lpstr>Primary and Secondary Debt markets</vt:lpstr>
      <vt:lpstr>PowerPoint Presentation</vt:lpstr>
      <vt:lpstr>MONEY MARKET &amp; DEBT MARKET</vt:lpstr>
      <vt:lpstr>PowerPoint Presentation</vt:lpstr>
      <vt:lpstr>MONEY MARKET INSTRUMENTS</vt:lpstr>
      <vt:lpstr>OTC markets vs exchanges</vt:lpstr>
      <vt:lpstr>Certificate of deposit (CD)</vt:lpstr>
      <vt:lpstr>Debentures</vt:lpstr>
      <vt:lpstr>PowerPoint Presentation</vt:lpstr>
      <vt:lpstr>Recent news in debt markets</vt:lpstr>
      <vt:lpstr>PowerPoint Presentation</vt:lpstr>
      <vt:lpstr>Debt market snapshot</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DEBT MARKETS</dc:title>
  <dc:creator>Windows 10 Pro</dc:creator>
  <cp:lastModifiedBy>Dell Ins3501</cp:lastModifiedBy>
  <cp:revision>57</cp:revision>
  <dcterms:created xsi:type="dcterms:W3CDTF">2021-06-14T17:41:42Z</dcterms:created>
  <dcterms:modified xsi:type="dcterms:W3CDTF">2021-10-28T09:02:11Z</dcterms:modified>
</cp:coreProperties>
</file>