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73" r:id="rId6"/>
    <p:sldId id="274" r:id="rId7"/>
    <p:sldId id="260" r:id="rId8"/>
    <p:sldId id="261" r:id="rId9"/>
    <p:sldId id="262" r:id="rId10"/>
    <p:sldId id="263" r:id="rId11"/>
    <p:sldId id="264" r:id="rId12"/>
    <p:sldId id="265" r:id="rId13"/>
    <p:sldId id="266" r:id="rId14"/>
    <p:sldId id="270" r:id="rId15"/>
    <p:sldId id="267" r:id="rId16"/>
    <p:sldId id="268" r:id="rId17"/>
    <p:sldId id="272" r:id="rId18"/>
    <p:sldId id="269"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A5A29E-D009-41F1-A526-0BC272A07DA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N"/>
        </a:p>
      </dgm:t>
    </dgm:pt>
    <dgm:pt modelId="{38749861-2AE2-470A-BCE5-1F4F24AC0B3B}">
      <dgm:prSet phldrT="[Text]" custT="1"/>
      <dgm:spPr/>
      <dgm:t>
        <a:bodyPr/>
        <a:lstStyle/>
        <a:p>
          <a:r>
            <a:rPr lang="en-IN" sz="2000" dirty="0" smtClean="0">
              <a:latin typeface="Times New Roman" pitchFamily="18" charset="0"/>
              <a:cs typeface="Times New Roman" pitchFamily="18" charset="0"/>
            </a:rPr>
            <a:t>SAFETY</a:t>
          </a:r>
          <a:endParaRPr lang="en-IN" sz="2000" dirty="0">
            <a:latin typeface="Times New Roman" pitchFamily="18" charset="0"/>
            <a:cs typeface="Times New Roman" pitchFamily="18" charset="0"/>
          </a:endParaRPr>
        </a:p>
      </dgm:t>
    </dgm:pt>
    <dgm:pt modelId="{D7337C05-66BA-4572-B8B3-3312A6DD42AF}" type="parTrans" cxnId="{D67FDA43-36BF-4245-AAD0-721F76B62B0B}">
      <dgm:prSet/>
      <dgm:spPr/>
      <dgm:t>
        <a:bodyPr/>
        <a:lstStyle/>
        <a:p>
          <a:endParaRPr lang="en-IN"/>
        </a:p>
      </dgm:t>
    </dgm:pt>
    <dgm:pt modelId="{7C3A824E-2C1E-4C35-A8A5-1BB260FF6AFF}" type="sibTrans" cxnId="{D67FDA43-36BF-4245-AAD0-721F76B62B0B}">
      <dgm:prSet/>
      <dgm:spPr/>
      <dgm:t>
        <a:bodyPr/>
        <a:lstStyle/>
        <a:p>
          <a:endParaRPr lang="en-IN"/>
        </a:p>
      </dgm:t>
    </dgm:pt>
    <dgm:pt modelId="{73E35CDA-2B19-460A-8EB3-E702EEDCA0F9}">
      <dgm:prSet phldrT="[Text]" custT="1"/>
      <dgm:spPr/>
      <dgm:t>
        <a:bodyPr/>
        <a:lstStyle/>
        <a:p>
          <a:r>
            <a:rPr lang="en-IN" sz="2000" dirty="0" smtClean="0">
              <a:latin typeface="Times New Roman" pitchFamily="18" charset="0"/>
              <a:cs typeface="Times New Roman" pitchFamily="18" charset="0"/>
            </a:rPr>
            <a:t>GROWTH</a:t>
          </a:r>
          <a:endParaRPr lang="en-IN" sz="2000" dirty="0">
            <a:latin typeface="Times New Roman" pitchFamily="18" charset="0"/>
            <a:cs typeface="Times New Roman" pitchFamily="18" charset="0"/>
          </a:endParaRPr>
        </a:p>
      </dgm:t>
    </dgm:pt>
    <dgm:pt modelId="{A6635ECE-CF12-4756-801C-9E7238D078B9}" type="parTrans" cxnId="{5E6A5F87-F1B7-4D4D-93A6-3C94BD5836A4}">
      <dgm:prSet/>
      <dgm:spPr/>
      <dgm:t>
        <a:bodyPr/>
        <a:lstStyle/>
        <a:p>
          <a:endParaRPr lang="en-IN"/>
        </a:p>
      </dgm:t>
    </dgm:pt>
    <dgm:pt modelId="{12917CA3-8033-44D4-BE73-883C2471C65E}" type="sibTrans" cxnId="{5E6A5F87-F1B7-4D4D-93A6-3C94BD5836A4}">
      <dgm:prSet/>
      <dgm:spPr/>
      <dgm:t>
        <a:bodyPr/>
        <a:lstStyle/>
        <a:p>
          <a:endParaRPr lang="en-IN"/>
        </a:p>
      </dgm:t>
    </dgm:pt>
    <dgm:pt modelId="{BA0F49A8-D61B-4DA3-B91C-AECB22817F42}">
      <dgm:prSet phldrT="[Text]" custT="1"/>
      <dgm:spPr/>
      <dgm:t>
        <a:bodyPr/>
        <a:lstStyle/>
        <a:p>
          <a:r>
            <a:rPr lang="en-IN" sz="2000" dirty="0" smtClean="0">
              <a:latin typeface="Times New Roman" pitchFamily="18" charset="0"/>
              <a:cs typeface="Times New Roman" pitchFamily="18" charset="0"/>
            </a:rPr>
            <a:t>TAX EXEMPTION</a:t>
          </a:r>
          <a:endParaRPr lang="en-IN" sz="2000" dirty="0">
            <a:latin typeface="Times New Roman" pitchFamily="18" charset="0"/>
            <a:cs typeface="Times New Roman" pitchFamily="18" charset="0"/>
          </a:endParaRPr>
        </a:p>
      </dgm:t>
    </dgm:pt>
    <dgm:pt modelId="{0FD40115-4284-4457-923D-07B1FE5462B1}" type="parTrans" cxnId="{9AF91977-BA37-4077-8838-37454197CEDC}">
      <dgm:prSet/>
      <dgm:spPr/>
      <dgm:t>
        <a:bodyPr/>
        <a:lstStyle/>
        <a:p>
          <a:endParaRPr lang="en-IN"/>
        </a:p>
      </dgm:t>
    </dgm:pt>
    <dgm:pt modelId="{9A3E2697-E22A-4DD8-8F71-BD06436A75CA}" type="sibTrans" cxnId="{9AF91977-BA37-4077-8838-37454197CEDC}">
      <dgm:prSet/>
      <dgm:spPr/>
      <dgm:t>
        <a:bodyPr/>
        <a:lstStyle/>
        <a:p>
          <a:endParaRPr lang="en-IN"/>
        </a:p>
      </dgm:t>
    </dgm:pt>
    <dgm:pt modelId="{5B7BBFAF-507E-4CF9-A83E-BFE68100BBFF}">
      <dgm:prSet phldrT="[Text]" custT="1"/>
      <dgm:spPr/>
      <dgm:t>
        <a:bodyPr/>
        <a:lstStyle/>
        <a:p>
          <a:r>
            <a:rPr lang="en-IN" sz="2000" dirty="0" smtClean="0">
              <a:latin typeface="Times New Roman" pitchFamily="18" charset="0"/>
              <a:cs typeface="Times New Roman" pitchFamily="18" charset="0"/>
            </a:rPr>
            <a:t>LIQUIDITY</a:t>
          </a:r>
          <a:endParaRPr lang="en-IN" sz="2000" dirty="0">
            <a:latin typeface="Times New Roman" pitchFamily="18" charset="0"/>
            <a:cs typeface="Times New Roman" pitchFamily="18" charset="0"/>
          </a:endParaRPr>
        </a:p>
      </dgm:t>
    </dgm:pt>
    <dgm:pt modelId="{C1C181F8-4E8E-4DC8-AA61-5EE7E383CAC9}" type="parTrans" cxnId="{09F4B461-9225-4537-AF5D-DB02CD183EE8}">
      <dgm:prSet/>
      <dgm:spPr/>
      <dgm:t>
        <a:bodyPr/>
        <a:lstStyle/>
        <a:p>
          <a:endParaRPr lang="en-IN"/>
        </a:p>
      </dgm:t>
    </dgm:pt>
    <dgm:pt modelId="{EE256441-8C85-413B-8023-FA4F65CE8EAA}" type="sibTrans" cxnId="{09F4B461-9225-4537-AF5D-DB02CD183EE8}">
      <dgm:prSet/>
      <dgm:spPr/>
      <dgm:t>
        <a:bodyPr/>
        <a:lstStyle/>
        <a:p>
          <a:endParaRPr lang="en-IN"/>
        </a:p>
      </dgm:t>
    </dgm:pt>
    <dgm:pt modelId="{A908DED2-71DC-460F-AFB8-11C0045D613F}">
      <dgm:prSet phldrT="[Text]" custT="1"/>
      <dgm:spPr/>
      <dgm:t>
        <a:bodyPr/>
        <a:lstStyle/>
        <a:p>
          <a:r>
            <a:rPr lang="en-IN" sz="2000" dirty="0" smtClean="0">
              <a:latin typeface="Times New Roman" pitchFamily="18" charset="0"/>
              <a:cs typeface="Times New Roman" pitchFamily="18" charset="0"/>
            </a:rPr>
            <a:t>INCOME</a:t>
          </a:r>
          <a:endParaRPr lang="en-IN" sz="2000" dirty="0">
            <a:latin typeface="Times New Roman" pitchFamily="18" charset="0"/>
            <a:cs typeface="Times New Roman" pitchFamily="18" charset="0"/>
          </a:endParaRPr>
        </a:p>
      </dgm:t>
    </dgm:pt>
    <dgm:pt modelId="{6212B657-88FC-4D8D-903E-F5A45C68F3A8}" type="parTrans" cxnId="{2CA949FF-2655-4B2A-802C-BE968C529548}">
      <dgm:prSet/>
      <dgm:spPr/>
      <dgm:t>
        <a:bodyPr/>
        <a:lstStyle/>
        <a:p>
          <a:endParaRPr lang="en-IN"/>
        </a:p>
      </dgm:t>
    </dgm:pt>
    <dgm:pt modelId="{B491686A-4533-4936-8043-59F03E8B993F}" type="sibTrans" cxnId="{2CA949FF-2655-4B2A-802C-BE968C529548}">
      <dgm:prSet/>
      <dgm:spPr/>
      <dgm:t>
        <a:bodyPr/>
        <a:lstStyle/>
        <a:p>
          <a:endParaRPr lang="en-IN"/>
        </a:p>
      </dgm:t>
    </dgm:pt>
    <dgm:pt modelId="{ED922F6A-CE3E-4BBE-B644-651AA2F198CE}">
      <dgm:prSet phldrT="[Text]" custT="1"/>
      <dgm:spPr/>
      <dgm:t>
        <a:bodyPr/>
        <a:lstStyle/>
        <a:p>
          <a:r>
            <a:rPr lang="en-IN" sz="2000" dirty="0" smtClean="0">
              <a:latin typeface="Times New Roman" pitchFamily="18" charset="0"/>
              <a:cs typeface="Times New Roman" pitchFamily="18" charset="0"/>
            </a:rPr>
            <a:t>MINIMIZE RISK</a:t>
          </a:r>
          <a:endParaRPr lang="en-IN" sz="2000" dirty="0">
            <a:latin typeface="Times New Roman" pitchFamily="18" charset="0"/>
            <a:cs typeface="Times New Roman" pitchFamily="18" charset="0"/>
          </a:endParaRPr>
        </a:p>
      </dgm:t>
    </dgm:pt>
    <dgm:pt modelId="{5FE2BA8F-A24F-4927-8DAE-4B0D81276505}" type="parTrans" cxnId="{74C28A95-F94C-4358-9B7B-4A0B232C3F5E}">
      <dgm:prSet/>
      <dgm:spPr/>
      <dgm:t>
        <a:bodyPr/>
        <a:lstStyle/>
        <a:p>
          <a:endParaRPr lang="en-IN"/>
        </a:p>
      </dgm:t>
    </dgm:pt>
    <dgm:pt modelId="{43B88B5B-4AB5-47F3-B36C-C40C1ED3ECA0}" type="sibTrans" cxnId="{74C28A95-F94C-4358-9B7B-4A0B232C3F5E}">
      <dgm:prSet/>
      <dgm:spPr/>
      <dgm:t>
        <a:bodyPr/>
        <a:lstStyle/>
        <a:p>
          <a:endParaRPr lang="en-IN"/>
        </a:p>
      </dgm:t>
    </dgm:pt>
    <dgm:pt modelId="{380437EE-612F-4E29-9CA0-7CEB4E72E23E}" type="pres">
      <dgm:prSet presAssocID="{6CA5A29E-D009-41F1-A526-0BC272A07DA8}" presName="hierChild1" presStyleCnt="0">
        <dgm:presLayoutVars>
          <dgm:chPref val="1"/>
          <dgm:dir/>
          <dgm:animOne val="branch"/>
          <dgm:animLvl val="lvl"/>
          <dgm:resizeHandles/>
        </dgm:presLayoutVars>
      </dgm:prSet>
      <dgm:spPr/>
      <dgm:t>
        <a:bodyPr/>
        <a:lstStyle/>
        <a:p>
          <a:endParaRPr lang="en-IN"/>
        </a:p>
      </dgm:t>
    </dgm:pt>
    <dgm:pt modelId="{6F7C630A-36BA-4F4C-BFD0-11A6ED4D36BB}" type="pres">
      <dgm:prSet presAssocID="{38749861-2AE2-470A-BCE5-1F4F24AC0B3B}" presName="hierRoot1" presStyleCnt="0"/>
      <dgm:spPr/>
    </dgm:pt>
    <dgm:pt modelId="{5F14EA3F-A43E-45C3-8340-D07FD10BAD4D}" type="pres">
      <dgm:prSet presAssocID="{38749861-2AE2-470A-BCE5-1F4F24AC0B3B}" presName="composite" presStyleCnt="0"/>
      <dgm:spPr/>
    </dgm:pt>
    <dgm:pt modelId="{4999F668-43C9-4DE0-B0E2-4054D68CBB18}" type="pres">
      <dgm:prSet presAssocID="{38749861-2AE2-470A-BCE5-1F4F24AC0B3B}" presName="background" presStyleLbl="node0" presStyleIdx="0" presStyleCnt="1"/>
      <dgm:spPr/>
    </dgm:pt>
    <dgm:pt modelId="{0CAD2958-5A97-47C1-B66C-A9DE1E6BAB52}" type="pres">
      <dgm:prSet presAssocID="{38749861-2AE2-470A-BCE5-1F4F24AC0B3B}" presName="text" presStyleLbl="fgAcc0" presStyleIdx="0" presStyleCnt="1">
        <dgm:presLayoutVars>
          <dgm:chPref val="3"/>
        </dgm:presLayoutVars>
      </dgm:prSet>
      <dgm:spPr/>
      <dgm:t>
        <a:bodyPr/>
        <a:lstStyle/>
        <a:p>
          <a:endParaRPr lang="en-IN"/>
        </a:p>
      </dgm:t>
    </dgm:pt>
    <dgm:pt modelId="{E1856117-88FA-456E-8A75-C24056C1AFC8}" type="pres">
      <dgm:prSet presAssocID="{38749861-2AE2-470A-BCE5-1F4F24AC0B3B}" presName="hierChild2" presStyleCnt="0"/>
      <dgm:spPr/>
    </dgm:pt>
    <dgm:pt modelId="{159091A1-17A5-4B85-958A-B3A7D25B5168}" type="pres">
      <dgm:prSet presAssocID="{A6635ECE-CF12-4756-801C-9E7238D078B9}" presName="Name10" presStyleLbl="parChTrans1D2" presStyleIdx="0" presStyleCnt="2"/>
      <dgm:spPr/>
      <dgm:t>
        <a:bodyPr/>
        <a:lstStyle/>
        <a:p>
          <a:endParaRPr lang="en-IN"/>
        </a:p>
      </dgm:t>
    </dgm:pt>
    <dgm:pt modelId="{820BE197-61B3-4768-80DC-3F80809CCF19}" type="pres">
      <dgm:prSet presAssocID="{73E35CDA-2B19-460A-8EB3-E702EEDCA0F9}" presName="hierRoot2" presStyleCnt="0"/>
      <dgm:spPr/>
    </dgm:pt>
    <dgm:pt modelId="{B570E5EB-637F-4F8F-ABE3-79849D6D8773}" type="pres">
      <dgm:prSet presAssocID="{73E35CDA-2B19-460A-8EB3-E702EEDCA0F9}" presName="composite2" presStyleCnt="0"/>
      <dgm:spPr/>
    </dgm:pt>
    <dgm:pt modelId="{B572665F-A461-4C8D-9710-49937DB93CEB}" type="pres">
      <dgm:prSet presAssocID="{73E35CDA-2B19-460A-8EB3-E702EEDCA0F9}" presName="background2" presStyleLbl="node2" presStyleIdx="0" presStyleCnt="2"/>
      <dgm:spPr/>
    </dgm:pt>
    <dgm:pt modelId="{9028AB71-74C1-4262-9A90-47819080A174}" type="pres">
      <dgm:prSet presAssocID="{73E35CDA-2B19-460A-8EB3-E702EEDCA0F9}" presName="text2" presStyleLbl="fgAcc2" presStyleIdx="0" presStyleCnt="2">
        <dgm:presLayoutVars>
          <dgm:chPref val="3"/>
        </dgm:presLayoutVars>
      </dgm:prSet>
      <dgm:spPr/>
      <dgm:t>
        <a:bodyPr/>
        <a:lstStyle/>
        <a:p>
          <a:endParaRPr lang="en-IN"/>
        </a:p>
      </dgm:t>
    </dgm:pt>
    <dgm:pt modelId="{9F1F9068-F2F9-4D37-B5E9-C578761137B1}" type="pres">
      <dgm:prSet presAssocID="{73E35CDA-2B19-460A-8EB3-E702EEDCA0F9}" presName="hierChild3" presStyleCnt="0"/>
      <dgm:spPr/>
    </dgm:pt>
    <dgm:pt modelId="{19DC0165-F29C-44BE-8F3F-C96D718E01F0}" type="pres">
      <dgm:prSet presAssocID="{0FD40115-4284-4457-923D-07B1FE5462B1}" presName="Name17" presStyleLbl="parChTrans1D3" presStyleIdx="0" presStyleCnt="3"/>
      <dgm:spPr/>
      <dgm:t>
        <a:bodyPr/>
        <a:lstStyle/>
        <a:p>
          <a:endParaRPr lang="en-IN"/>
        </a:p>
      </dgm:t>
    </dgm:pt>
    <dgm:pt modelId="{87A7172C-F5C2-41B1-8E07-54C35B69E407}" type="pres">
      <dgm:prSet presAssocID="{BA0F49A8-D61B-4DA3-B91C-AECB22817F42}" presName="hierRoot3" presStyleCnt="0"/>
      <dgm:spPr/>
    </dgm:pt>
    <dgm:pt modelId="{0D90AAFD-B515-4911-A8DB-41EA436730F8}" type="pres">
      <dgm:prSet presAssocID="{BA0F49A8-D61B-4DA3-B91C-AECB22817F42}" presName="composite3" presStyleCnt="0"/>
      <dgm:spPr/>
    </dgm:pt>
    <dgm:pt modelId="{DF062869-7E10-4669-9667-75948D64F69F}" type="pres">
      <dgm:prSet presAssocID="{BA0F49A8-D61B-4DA3-B91C-AECB22817F42}" presName="background3" presStyleLbl="node3" presStyleIdx="0" presStyleCnt="3"/>
      <dgm:spPr/>
    </dgm:pt>
    <dgm:pt modelId="{65695DD5-FA5F-445F-94EF-35500F4D638E}" type="pres">
      <dgm:prSet presAssocID="{BA0F49A8-D61B-4DA3-B91C-AECB22817F42}" presName="text3" presStyleLbl="fgAcc3" presStyleIdx="0" presStyleCnt="3" custScaleX="125945">
        <dgm:presLayoutVars>
          <dgm:chPref val="3"/>
        </dgm:presLayoutVars>
      </dgm:prSet>
      <dgm:spPr/>
      <dgm:t>
        <a:bodyPr/>
        <a:lstStyle/>
        <a:p>
          <a:endParaRPr lang="en-IN"/>
        </a:p>
      </dgm:t>
    </dgm:pt>
    <dgm:pt modelId="{81CE5FB6-3E85-4264-BFC0-49AE107E127F}" type="pres">
      <dgm:prSet presAssocID="{BA0F49A8-D61B-4DA3-B91C-AECB22817F42}" presName="hierChild4" presStyleCnt="0"/>
      <dgm:spPr/>
    </dgm:pt>
    <dgm:pt modelId="{FC8C8C74-C97D-4CA3-A3FD-9CC5E78D4B85}" type="pres">
      <dgm:prSet presAssocID="{C1C181F8-4E8E-4DC8-AA61-5EE7E383CAC9}" presName="Name17" presStyleLbl="parChTrans1D3" presStyleIdx="1" presStyleCnt="3"/>
      <dgm:spPr/>
      <dgm:t>
        <a:bodyPr/>
        <a:lstStyle/>
        <a:p>
          <a:endParaRPr lang="en-IN"/>
        </a:p>
      </dgm:t>
    </dgm:pt>
    <dgm:pt modelId="{9E0FFC62-1FFE-4073-A26A-E7DCA7ECB7A1}" type="pres">
      <dgm:prSet presAssocID="{5B7BBFAF-507E-4CF9-A83E-BFE68100BBFF}" presName="hierRoot3" presStyleCnt="0"/>
      <dgm:spPr/>
    </dgm:pt>
    <dgm:pt modelId="{9E10523F-99A0-442C-86CD-4D5133FB9CD4}" type="pres">
      <dgm:prSet presAssocID="{5B7BBFAF-507E-4CF9-A83E-BFE68100BBFF}" presName="composite3" presStyleCnt="0"/>
      <dgm:spPr/>
    </dgm:pt>
    <dgm:pt modelId="{2E116BE2-3DF1-4EB0-ACAA-473337EFB996}" type="pres">
      <dgm:prSet presAssocID="{5B7BBFAF-507E-4CF9-A83E-BFE68100BBFF}" presName="background3" presStyleLbl="node3" presStyleIdx="1" presStyleCnt="3"/>
      <dgm:spPr/>
    </dgm:pt>
    <dgm:pt modelId="{C9F20845-23D4-4186-B4C5-1CA502F53836}" type="pres">
      <dgm:prSet presAssocID="{5B7BBFAF-507E-4CF9-A83E-BFE68100BBFF}" presName="text3" presStyleLbl="fgAcc3" presStyleIdx="1" presStyleCnt="3">
        <dgm:presLayoutVars>
          <dgm:chPref val="3"/>
        </dgm:presLayoutVars>
      </dgm:prSet>
      <dgm:spPr/>
      <dgm:t>
        <a:bodyPr/>
        <a:lstStyle/>
        <a:p>
          <a:endParaRPr lang="en-IN"/>
        </a:p>
      </dgm:t>
    </dgm:pt>
    <dgm:pt modelId="{43E414DA-85FB-4C0A-BD04-A640E15CF9D1}" type="pres">
      <dgm:prSet presAssocID="{5B7BBFAF-507E-4CF9-A83E-BFE68100BBFF}" presName="hierChild4" presStyleCnt="0"/>
      <dgm:spPr/>
    </dgm:pt>
    <dgm:pt modelId="{3D8FBE8D-3990-413A-B49A-784EF6DB609F}" type="pres">
      <dgm:prSet presAssocID="{6212B657-88FC-4D8D-903E-F5A45C68F3A8}" presName="Name10" presStyleLbl="parChTrans1D2" presStyleIdx="1" presStyleCnt="2"/>
      <dgm:spPr/>
      <dgm:t>
        <a:bodyPr/>
        <a:lstStyle/>
        <a:p>
          <a:endParaRPr lang="en-IN"/>
        </a:p>
      </dgm:t>
    </dgm:pt>
    <dgm:pt modelId="{9C8476E8-3ADB-4A7C-A8F0-32BE8D01F5A0}" type="pres">
      <dgm:prSet presAssocID="{A908DED2-71DC-460F-AFB8-11C0045D613F}" presName="hierRoot2" presStyleCnt="0"/>
      <dgm:spPr/>
    </dgm:pt>
    <dgm:pt modelId="{C5FCCC72-3782-4A91-A95E-9D52ECFC37A2}" type="pres">
      <dgm:prSet presAssocID="{A908DED2-71DC-460F-AFB8-11C0045D613F}" presName="composite2" presStyleCnt="0"/>
      <dgm:spPr/>
    </dgm:pt>
    <dgm:pt modelId="{C2AB3CE9-1D29-40B1-89DC-B7F25A2CDA45}" type="pres">
      <dgm:prSet presAssocID="{A908DED2-71DC-460F-AFB8-11C0045D613F}" presName="background2" presStyleLbl="node2" presStyleIdx="1" presStyleCnt="2"/>
      <dgm:spPr/>
    </dgm:pt>
    <dgm:pt modelId="{0638A3C0-5A61-490F-A118-70DD8F77B07B}" type="pres">
      <dgm:prSet presAssocID="{A908DED2-71DC-460F-AFB8-11C0045D613F}" presName="text2" presStyleLbl="fgAcc2" presStyleIdx="1" presStyleCnt="2">
        <dgm:presLayoutVars>
          <dgm:chPref val="3"/>
        </dgm:presLayoutVars>
      </dgm:prSet>
      <dgm:spPr/>
      <dgm:t>
        <a:bodyPr/>
        <a:lstStyle/>
        <a:p>
          <a:endParaRPr lang="en-IN"/>
        </a:p>
      </dgm:t>
    </dgm:pt>
    <dgm:pt modelId="{55C72568-46FD-4308-BBFA-E543FCB5D07E}" type="pres">
      <dgm:prSet presAssocID="{A908DED2-71DC-460F-AFB8-11C0045D613F}" presName="hierChild3" presStyleCnt="0"/>
      <dgm:spPr/>
    </dgm:pt>
    <dgm:pt modelId="{1ADF18B0-F1E3-41D2-9DAE-0EB8827892FB}" type="pres">
      <dgm:prSet presAssocID="{5FE2BA8F-A24F-4927-8DAE-4B0D81276505}" presName="Name17" presStyleLbl="parChTrans1D3" presStyleIdx="2" presStyleCnt="3"/>
      <dgm:spPr/>
      <dgm:t>
        <a:bodyPr/>
        <a:lstStyle/>
        <a:p>
          <a:endParaRPr lang="en-IN"/>
        </a:p>
      </dgm:t>
    </dgm:pt>
    <dgm:pt modelId="{6809B8E3-9F65-4581-9790-CF142C0CD507}" type="pres">
      <dgm:prSet presAssocID="{ED922F6A-CE3E-4BBE-B644-651AA2F198CE}" presName="hierRoot3" presStyleCnt="0"/>
      <dgm:spPr/>
    </dgm:pt>
    <dgm:pt modelId="{A0FAEE53-4558-45BA-A9E7-5F1F51A7F97A}" type="pres">
      <dgm:prSet presAssocID="{ED922F6A-CE3E-4BBE-B644-651AA2F198CE}" presName="composite3" presStyleCnt="0"/>
      <dgm:spPr/>
    </dgm:pt>
    <dgm:pt modelId="{AAD35E07-D319-470C-960F-E80F91B294F0}" type="pres">
      <dgm:prSet presAssocID="{ED922F6A-CE3E-4BBE-B644-651AA2F198CE}" presName="background3" presStyleLbl="node3" presStyleIdx="2" presStyleCnt="3"/>
      <dgm:spPr/>
    </dgm:pt>
    <dgm:pt modelId="{6C7E3AB2-38B1-492C-8682-E6ECB0383913}" type="pres">
      <dgm:prSet presAssocID="{ED922F6A-CE3E-4BBE-B644-651AA2F198CE}" presName="text3" presStyleLbl="fgAcc3" presStyleIdx="2" presStyleCnt="3">
        <dgm:presLayoutVars>
          <dgm:chPref val="3"/>
        </dgm:presLayoutVars>
      </dgm:prSet>
      <dgm:spPr/>
      <dgm:t>
        <a:bodyPr/>
        <a:lstStyle/>
        <a:p>
          <a:endParaRPr lang="en-IN"/>
        </a:p>
      </dgm:t>
    </dgm:pt>
    <dgm:pt modelId="{D817397E-539A-42B7-A794-7EE9B69C2488}" type="pres">
      <dgm:prSet presAssocID="{ED922F6A-CE3E-4BBE-B644-651AA2F198CE}" presName="hierChild4" presStyleCnt="0"/>
      <dgm:spPr/>
    </dgm:pt>
  </dgm:ptLst>
  <dgm:cxnLst>
    <dgm:cxn modelId="{09F4B461-9225-4537-AF5D-DB02CD183EE8}" srcId="{73E35CDA-2B19-460A-8EB3-E702EEDCA0F9}" destId="{5B7BBFAF-507E-4CF9-A83E-BFE68100BBFF}" srcOrd="1" destOrd="0" parTransId="{C1C181F8-4E8E-4DC8-AA61-5EE7E383CAC9}" sibTransId="{EE256441-8C85-413B-8023-FA4F65CE8EAA}"/>
    <dgm:cxn modelId="{9AF91977-BA37-4077-8838-37454197CEDC}" srcId="{73E35CDA-2B19-460A-8EB3-E702EEDCA0F9}" destId="{BA0F49A8-D61B-4DA3-B91C-AECB22817F42}" srcOrd="0" destOrd="0" parTransId="{0FD40115-4284-4457-923D-07B1FE5462B1}" sibTransId="{9A3E2697-E22A-4DD8-8F71-BD06436A75CA}"/>
    <dgm:cxn modelId="{B6760E8F-8EBC-4EE6-9F44-805E48BEE337}" type="presOf" srcId="{ED922F6A-CE3E-4BBE-B644-651AA2F198CE}" destId="{6C7E3AB2-38B1-492C-8682-E6ECB0383913}" srcOrd="0" destOrd="0" presId="urn:microsoft.com/office/officeart/2005/8/layout/hierarchy1"/>
    <dgm:cxn modelId="{D67FDA43-36BF-4245-AAD0-721F76B62B0B}" srcId="{6CA5A29E-D009-41F1-A526-0BC272A07DA8}" destId="{38749861-2AE2-470A-BCE5-1F4F24AC0B3B}" srcOrd="0" destOrd="0" parTransId="{D7337C05-66BA-4572-B8B3-3312A6DD42AF}" sibTransId="{7C3A824E-2C1E-4C35-A8A5-1BB260FF6AFF}"/>
    <dgm:cxn modelId="{3158DB80-58BF-4EAA-922E-668663FFCCD1}" type="presOf" srcId="{73E35CDA-2B19-460A-8EB3-E702EEDCA0F9}" destId="{9028AB71-74C1-4262-9A90-47819080A174}" srcOrd="0" destOrd="0" presId="urn:microsoft.com/office/officeart/2005/8/layout/hierarchy1"/>
    <dgm:cxn modelId="{65AEEAC1-3E78-4935-AACC-6389B24E7D23}" type="presOf" srcId="{5FE2BA8F-A24F-4927-8DAE-4B0D81276505}" destId="{1ADF18B0-F1E3-41D2-9DAE-0EB8827892FB}" srcOrd="0" destOrd="0" presId="urn:microsoft.com/office/officeart/2005/8/layout/hierarchy1"/>
    <dgm:cxn modelId="{D900B0AE-072B-4FFF-98EC-4188DD8EC37B}" type="presOf" srcId="{A6635ECE-CF12-4756-801C-9E7238D078B9}" destId="{159091A1-17A5-4B85-958A-B3A7D25B5168}" srcOrd="0" destOrd="0" presId="urn:microsoft.com/office/officeart/2005/8/layout/hierarchy1"/>
    <dgm:cxn modelId="{2D0418CB-2F08-447E-B78F-2846E6B7AED8}" type="presOf" srcId="{6212B657-88FC-4D8D-903E-F5A45C68F3A8}" destId="{3D8FBE8D-3990-413A-B49A-784EF6DB609F}" srcOrd="0" destOrd="0" presId="urn:microsoft.com/office/officeart/2005/8/layout/hierarchy1"/>
    <dgm:cxn modelId="{0E53A833-34BF-489F-8AE0-EC3298E45F37}" type="presOf" srcId="{BA0F49A8-D61B-4DA3-B91C-AECB22817F42}" destId="{65695DD5-FA5F-445F-94EF-35500F4D638E}" srcOrd="0" destOrd="0" presId="urn:microsoft.com/office/officeart/2005/8/layout/hierarchy1"/>
    <dgm:cxn modelId="{A49C7314-306F-4927-B8B3-0A7078810257}" type="presOf" srcId="{5B7BBFAF-507E-4CF9-A83E-BFE68100BBFF}" destId="{C9F20845-23D4-4186-B4C5-1CA502F53836}" srcOrd="0" destOrd="0" presId="urn:microsoft.com/office/officeart/2005/8/layout/hierarchy1"/>
    <dgm:cxn modelId="{D47F8AAB-C91B-4194-98D4-CDDE2DDC4028}" type="presOf" srcId="{38749861-2AE2-470A-BCE5-1F4F24AC0B3B}" destId="{0CAD2958-5A97-47C1-B66C-A9DE1E6BAB52}" srcOrd="0" destOrd="0" presId="urn:microsoft.com/office/officeart/2005/8/layout/hierarchy1"/>
    <dgm:cxn modelId="{73EB29CC-193C-4F57-97A6-A8D108589834}" type="presOf" srcId="{0FD40115-4284-4457-923D-07B1FE5462B1}" destId="{19DC0165-F29C-44BE-8F3F-C96D718E01F0}" srcOrd="0" destOrd="0" presId="urn:microsoft.com/office/officeart/2005/8/layout/hierarchy1"/>
    <dgm:cxn modelId="{74C28A95-F94C-4358-9B7B-4A0B232C3F5E}" srcId="{A908DED2-71DC-460F-AFB8-11C0045D613F}" destId="{ED922F6A-CE3E-4BBE-B644-651AA2F198CE}" srcOrd="0" destOrd="0" parTransId="{5FE2BA8F-A24F-4927-8DAE-4B0D81276505}" sibTransId="{43B88B5B-4AB5-47F3-B36C-C40C1ED3ECA0}"/>
    <dgm:cxn modelId="{5E6A5F87-F1B7-4D4D-93A6-3C94BD5836A4}" srcId="{38749861-2AE2-470A-BCE5-1F4F24AC0B3B}" destId="{73E35CDA-2B19-460A-8EB3-E702EEDCA0F9}" srcOrd="0" destOrd="0" parTransId="{A6635ECE-CF12-4756-801C-9E7238D078B9}" sibTransId="{12917CA3-8033-44D4-BE73-883C2471C65E}"/>
    <dgm:cxn modelId="{C9182ADA-702C-4FD4-9FBF-7F5B55A0D653}" type="presOf" srcId="{A908DED2-71DC-460F-AFB8-11C0045D613F}" destId="{0638A3C0-5A61-490F-A118-70DD8F77B07B}" srcOrd="0" destOrd="0" presId="urn:microsoft.com/office/officeart/2005/8/layout/hierarchy1"/>
    <dgm:cxn modelId="{2CA949FF-2655-4B2A-802C-BE968C529548}" srcId="{38749861-2AE2-470A-BCE5-1F4F24AC0B3B}" destId="{A908DED2-71DC-460F-AFB8-11C0045D613F}" srcOrd="1" destOrd="0" parTransId="{6212B657-88FC-4D8D-903E-F5A45C68F3A8}" sibTransId="{B491686A-4533-4936-8043-59F03E8B993F}"/>
    <dgm:cxn modelId="{227FC903-D027-482F-9334-02F3522196FD}" type="presOf" srcId="{6CA5A29E-D009-41F1-A526-0BC272A07DA8}" destId="{380437EE-612F-4E29-9CA0-7CEB4E72E23E}" srcOrd="0" destOrd="0" presId="urn:microsoft.com/office/officeart/2005/8/layout/hierarchy1"/>
    <dgm:cxn modelId="{90D92E5B-03F8-4429-8997-6AF92766669C}" type="presOf" srcId="{C1C181F8-4E8E-4DC8-AA61-5EE7E383CAC9}" destId="{FC8C8C74-C97D-4CA3-A3FD-9CC5E78D4B85}" srcOrd="0" destOrd="0" presId="urn:microsoft.com/office/officeart/2005/8/layout/hierarchy1"/>
    <dgm:cxn modelId="{5C2DAC82-7F6F-4A85-8098-C97F544862E4}" type="presParOf" srcId="{380437EE-612F-4E29-9CA0-7CEB4E72E23E}" destId="{6F7C630A-36BA-4F4C-BFD0-11A6ED4D36BB}" srcOrd="0" destOrd="0" presId="urn:microsoft.com/office/officeart/2005/8/layout/hierarchy1"/>
    <dgm:cxn modelId="{532E721D-D795-4F30-A74E-6254BA51EAA9}" type="presParOf" srcId="{6F7C630A-36BA-4F4C-BFD0-11A6ED4D36BB}" destId="{5F14EA3F-A43E-45C3-8340-D07FD10BAD4D}" srcOrd="0" destOrd="0" presId="urn:microsoft.com/office/officeart/2005/8/layout/hierarchy1"/>
    <dgm:cxn modelId="{59BB5FD6-C4A1-45C3-B2FA-A31D2A150F8D}" type="presParOf" srcId="{5F14EA3F-A43E-45C3-8340-D07FD10BAD4D}" destId="{4999F668-43C9-4DE0-B0E2-4054D68CBB18}" srcOrd="0" destOrd="0" presId="urn:microsoft.com/office/officeart/2005/8/layout/hierarchy1"/>
    <dgm:cxn modelId="{1AD30234-4FF2-48FF-94E4-265F1CB331AE}" type="presParOf" srcId="{5F14EA3F-A43E-45C3-8340-D07FD10BAD4D}" destId="{0CAD2958-5A97-47C1-B66C-A9DE1E6BAB52}" srcOrd="1" destOrd="0" presId="urn:microsoft.com/office/officeart/2005/8/layout/hierarchy1"/>
    <dgm:cxn modelId="{D158E7F0-DE23-4A4A-AD1A-5070E9F73D2F}" type="presParOf" srcId="{6F7C630A-36BA-4F4C-BFD0-11A6ED4D36BB}" destId="{E1856117-88FA-456E-8A75-C24056C1AFC8}" srcOrd="1" destOrd="0" presId="urn:microsoft.com/office/officeart/2005/8/layout/hierarchy1"/>
    <dgm:cxn modelId="{710DFE4A-79D5-4BA9-B4F2-8D07C9AEC5DB}" type="presParOf" srcId="{E1856117-88FA-456E-8A75-C24056C1AFC8}" destId="{159091A1-17A5-4B85-958A-B3A7D25B5168}" srcOrd="0" destOrd="0" presId="urn:microsoft.com/office/officeart/2005/8/layout/hierarchy1"/>
    <dgm:cxn modelId="{7E0B9C43-71CB-46DF-BD42-1649D25BEBE0}" type="presParOf" srcId="{E1856117-88FA-456E-8A75-C24056C1AFC8}" destId="{820BE197-61B3-4768-80DC-3F80809CCF19}" srcOrd="1" destOrd="0" presId="urn:microsoft.com/office/officeart/2005/8/layout/hierarchy1"/>
    <dgm:cxn modelId="{741B1C3E-F2FB-4077-A927-174990D6DBD3}" type="presParOf" srcId="{820BE197-61B3-4768-80DC-3F80809CCF19}" destId="{B570E5EB-637F-4F8F-ABE3-79849D6D8773}" srcOrd="0" destOrd="0" presId="urn:microsoft.com/office/officeart/2005/8/layout/hierarchy1"/>
    <dgm:cxn modelId="{D734D5A8-7EF0-4478-9E28-FE560A7C9B26}" type="presParOf" srcId="{B570E5EB-637F-4F8F-ABE3-79849D6D8773}" destId="{B572665F-A461-4C8D-9710-49937DB93CEB}" srcOrd="0" destOrd="0" presId="urn:microsoft.com/office/officeart/2005/8/layout/hierarchy1"/>
    <dgm:cxn modelId="{84204A2A-EA38-4EAB-BDEB-7F1AAAB19283}" type="presParOf" srcId="{B570E5EB-637F-4F8F-ABE3-79849D6D8773}" destId="{9028AB71-74C1-4262-9A90-47819080A174}" srcOrd="1" destOrd="0" presId="urn:microsoft.com/office/officeart/2005/8/layout/hierarchy1"/>
    <dgm:cxn modelId="{CAF5D714-EDB3-4B75-BE02-5922C44150CB}" type="presParOf" srcId="{820BE197-61B3-4768-80DC-3F80809CCF19}" destId="{9F1F9068-F2F9-4D37-B5E9-C578761137B1}" srcOrd="1" destOrd="0" presId="urn:microsoft.com/office/officeart/2005/8/layout/hierarchy1"/>
    <dgm:cxn modelId="{7D69799F-1B64-4D4D-BF11-F58713641BEF}" type="presParOf" srcId="{9F1F9068-F2F9-4D37-B5E9-C578761137B1}" destId="{19DC0165-F29C-44BE-8F3F-C96D718E01F0}" srcOrd="0" destOrd="0" presId="urn:microsoft.com/office/officeart/2005/8/layout/hierarchy1"/>
    <dgm:cxn modelId="{AACEA29C-D37A-43AC-B44B-37A05235928E}" type="presParOf" srcId="{9F1F9068-F2F9-4D37-B5E9-C578761137B1}" destId="{87A7172C-F5C2-41B1-8E07-54C35B69E407}" srcOrd="1" destOrd="0" presId="urn:microsoft.com/office/officeart/2005/8/layout/hierarchy1"/>
    <dgm:cxn modelId="{C98FA737-E183-4B03-BB9A-F52FDCD429BD}" type="presParOf" srcId="{87A7172C-F5C2-41B1-8E07-54C35B69E407}" destId="{0D90AAFD-B515-4911-A8DB-41EA436730F8}" srcOrd="0" destOrd="0" presId="urn:microsoft.com/office/officeart/2005/8/layout/hierarchy1"/>
    <dgm:cxn modelId="{A24B64C9-B364-44AC-B45B-12110B9C2EB9}" type="presParOf" srcId="{0D90AAFD-B515-4911-A8DB-41EA436730F8}" destId="{DF062869-7E10-4669-9667-75948D64F69F}" srcOrd="0" destOrd="0" presId="urn:microsoft.com/office/officeart/2005/8/layout/hierarchy1"/>
    <dgm:cxn modelId="{37152B13-2D0F-4848-954B-2A8BC647AC77}" type="presParOf" srcId="{0D90AAFD-B515-4911-A8DB-41EA436730F8}" destId="{65695DD5-FA5F-445F-94EF-35500F4D638E}" srcOrd="1" destOrd="0" presId="urn:microsoft.com/office/officeart/2005/8/layout/hierarchy1"/>
    <dgm:cxn modelId="{09FB169E-62EF-4CB1-AB5D-3D348C763561}" type="presParOf" srcId="{87A7172C-F5C2-41B1-8E07-54C35B69E407}" destId="{81CE5FB6-3E85-4264-BFC0-49AE107E127F}" srcOrd="1" destOrd="0" presId="urn:microsoft.com/office/officeart/2005/8/layout/hierarchy1"/>
    <dgm:cxn modelId="{CF6F6C81-0D9D-43DC-AA6C-536A85C04457}" type="presParOf" srcId="{9F1F9068-F2F9-4D37-B5E9-C578761137B1}" destId="{FC8C8C74-C97D-4CA3-A3FD-9CC5E78D4B85}" srcOrd="2" destOrd="0" presId="urn:microsoft.com/office/officeart/2005/8/layout/hierarchy1"/>
    <dgm:cxn modelId="{AFCD9AFD-65F8-45CE-AE6E-F342D0D19C4E}" type="presParOf" srcId="{9F1F9068-F2F9-4D37-B5E9-C578761137B1}" destId="{9E0FFC62-1FFE-4073-A26A-E7DCA7ECB7A1}" srcOrd="3" destOrd="0" presId="urn:microsoft.com/office/officeart/2005/8/layout/hierarchy1"/>
    <dgm:cxn modelId="{54CD58BA-3D10-46E6-AB8C-2CF74BB2562A}" type="presParOf" srcId="{9E0FFC62-1FFE-4073-A26A-E7DCA7ECB7A1}" destId="{9E10523F-99A0-442C-86CD-4D5133FB9CD4}" srcOrd="0" destOrd="0" presId="urn:microsoft.com/office/officeart/2005/8/layout/hierarchy1"/>
    <dgm:cxn modelId="{86AE9D7C-AEB9-462B-9379-4CB941D990AA}" type="presParOf" srcId="{9E10523F-99A0-442C-86CD-4D5133FB9CD4}" destId="{2E116BE2-3DF1-4EB0-ACAA-473337EFB996}" srcOrd="0" destOrd="0" presId="urn:microsoft.com/office/officeart/2005/8/layout/hierarchy1"/>
    <dgm:cxn modelId="{02F5CECD-7047-4E43-82DB-1C1E1EDE3FCE}" type="presParOf" srcId="{9E10523F-99A0-442C-86CD-4D5133FB9CD4}" destId="{C9F20845-23D4-4186-B4C5-1CA502F53836}" srcOrd="1" destOrd="0" presId="urn:microsoft.com/office/officeart/2005/8/layout/hierarchy1"/>
    <dgm:cxn modelId="{8CB7C764-F195-423E-9944-993D2AB3A82C}" type="presParOf" srcId="{9E0FFC62-1FFE-4073-A26A-E7DCA7ECB7A1}" destId="{43E414DA-85FB-4C0A-BD04-A640E15CF9D1}" srcOrd="1" destOrd="0" presId="urn:microsoft.com/office/officeart/2005/8/layout/hierarchy1"/>
    <dgm:cxn modelId="{A4AF76CF-C395-4B70-8AD2-D04A763DEC20}" type="presParOf" srcId="{E1856117-88FA-456E-8A75-C24056C1AFC8}" destId="{3D8FBE8D-3990-413A-B49A-784EF6DB609F}" srcOrd="2" destOrd="0" presId="urn:microsoft.com/office/officeart/2005/8/layout/hierarchy1"/>
    <dgm:cxn modelId="{E1EB1E0C-5993-461E-8D5A-8567BB23BB04}" type="presParOf" srcId="{E1856117-88FA-456E-8A75-C24056C1AFC8}" destId="{9C8476E8-3ADB-4A7C-A8F0-32BE8D01F5A0}" srcOrd="3" destOrd="0" presId="urn:microsoft.com/office/officeart/2005/8/layout/hierarchy1"/>
    <dgm:cxn modelId="{41219D9F-CDD3-40EF-854F-ACFEB4FA1256}" type="presParOf" srcId="{9C8476E8-3ADB-4A7C-A8F0-32BE8D01F5A0}" destId="{C5FCCC72-3782-4A91-A95E-9D52ECFC37A2}" srcOrd="0" destOrd="0" presId="urn:microsoft.com/office/officeart/2005/8/layout/hierarchy1"/>
    <dgm:cxn modelId="{FDF6F0F5-6F61-4755-8C1E-21A179D495FF}" type="presParOf" srcId="{C5FCCC72-3782-4A91-A95E-9D52ECFC37A2}" destId="{C2AB3CE9-1D29-40B1-89DC-B7F25A2CDA45}" srcOrd="0" destOrd="0" presId="urn:microsoft.com/office/officeart/2005/8/layout/hierarchy1"/>
    <dgm:cxn modelId="{57B948DD-0CF8-4BCB-870D-74C6D66C0374}" type="presParOf" srcId="{C5FCCC72-3782-4A91-A95E-9D52ECFC37A2}" destId="{0638A3C0-5A61-490F-A118-70DD8F77B07B}" srcOrd="1" destOrd="0" presId="urn:microsoft.com/office/officeart/2005/8/layout/hierarchy1"/>
    <dgm:cxn modelId="{85F0D806-699C-4C66-A903-DBE03BBBC97F}" type="presParOf" srcId="{9C8476E8-3ADB-4A7C-A8F0-32BE8D01F5A0}" destId="{55C72568-46FD-4308-BBFA-E543FCB5D07E}" srcOrd="1" destOrd="0" presId="urn:microsoft.com/office/officeart/2005/8/layout/hierarchy1"/>
    <dgm:cxn modelId="{9DBCA2AD-6BDF-44A9-8D57-D18B3BB5EFD9}" type="presParOf" srcId="{55C72568-46FD-4308-BBFA-E543FCB5D07E}" destId="{1ADF18B0-F1E3-41D2-9DAE-0EB8827892FB}" srcOrd="0" destOrd="0" presId="urn:microsoft.com/office/officeart/2005/8/layout/hierarchy1"/>
    <dgm:cxn modelId="{EFC8D108-460E-4CB8-95F3-3488C58879E6}" type="presParOf" srcId="{55C72568-46FD-4308-BBFA-E543FCB5D07E}" destId="{6809B8E3-9F65-4581-9790-CF142C0CD507}" srcOrd="1" destOrd="0" presId="urn:microsoft.com/office/officeart/2005/8/layout/hierarchy1"/>
    <dgm:cxn modelId="{DC04E548-EEAA-4DD3-BBB1-2E38CF3B9322}" type="presParOf" srcId="{6809B8E3-9F65-4581-9790-CF142C0CD507}" destId="{A0FAEE53-4558-45BA-A9E7-5F1F51A7F97A}" srcOrd="0" destOrd="0" presId="urn:microsoft.com/office/officeart/2005/8/layout/hierarchy1"/>
    <dgm:cxn modelId="{0F46EE5C-080B-47FC-97DD-F0ACB3CA35A0}" type="presParOf" srcId="{A0FAEE53-4558-45BA-A9E7-5F1F51A7F97A}" destId="{AAD35E07-D319-470C-960F-E80F91B294F0}" srcOrd="0" destOrd="0" presId="urn:microsoft.com/office/officeart/2005/8/layout/hierarchy1"/>
    <dgm:cxn modelId="{FE9817EA-E090-443A-B69C-3B6C3231B8A8}" type="presParOf" srcId="{A0FAEE53-4558-45BA-A9E7-5F1F51A7F97A}" destId="{6C7E3AB2-38B1-492C-8682-E6ECB0383913}" srcOrd="1" destOrd="0" presId="urn:microsoft.com/office/officeart/2005/8/layout/hierarchy1"/>
    <dgm:cxn modelId="{6BE9423C-B25F-49E9-AF72-82A9F42887C0}" type="presParOf" srcId="{6809B8E3-9F65-4581-9790-CF142C0CD507}" destId="{D817397E-539A-42B7-A794-7EE9B69C248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F18B0-F1E3-41D2-9DAE-0EB8827892FB}">
      <dsp:nvSpPr>
        <dsp:cNvPr id="0" name=""/>
        <dsp:cNvSpPr/>
      </dsp:nvSpPr>
      <dsp:spPr>
        <a:xfrm>
          <a:off x="6527971" y="2518590"/>
          <a:ext cx="91440" cy="469182"/>
        </a:xfrm>
        <a:custGeom>
          <a:avLst/>
          <a:gdLst/>
          <a:ahLst/>
          <a:cxnLst/>
          <a:rect l="0" t="0" r="0" b="0"/>
          <a:pathLst>
            <a:path>
              <a:moveTo>
                <a:pt x="45720" y="0"/>
              </a:moveTo>
              <a:lnTo>
                <a:pt x="45720" y="46918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8FBE8D-3990-413A-B49A-784EF6DB609F}">
      <dsp:nvSpPr>
        <dsp:cNvPr id="0" name=""/>
        <dsp:cNvSpPr/>
      </dsp:nvSpPr>
      <dsp:spPr>
        <a:xfrm>
          <a:off x="4990253" y="1025002"/>
          <a:ext cx="1583438" cy="469182"/>
        </a:xfrm>
        <a:custGeom>
          <a:avLst/>
          <a:gdLst/>
          <a:ahLst/>
          <a:cxnLst/>
          <a:rect l="0" t="0" r="0" b="0"/>
          <a:pathLst>
            <a:path>
              <a:moveTo>
                <a:pt x="0" y="0"/>
              </a:moveTo>
              <a:lnTo>
                <a:pt x="0" y="319734"/>
              </a:lnTo>
              <a:lnTo>
                <a:pt x="1583438" y="319734"/>
              </a:lnTo>
              <a:lnTo>
                <a:pt x="1583438" y="46918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8C8C74-C97D-4CA3-A3FD-9CC5E78D4B85}">
      <dsp:nvSpPr>
        <dsp:cNvPr id="0" name=""/>
        <dsp:cNvSpPr/>
      </dsp:nvSpPr>
      <dsp:spPr>
        <a:xfrm>
          <a:off x="3406815" y="2518590"/>
          <a:ext cx="1195143" cy="469182"/>
        </a:xfrm>
        <a:custGeom>
          <a:avLst/>
          <a:gdLst/>
          <a:ahLst/>
          <a:cxnLst/>
          <a:rect l="0" t="0" r="0" b="0"/>
          <a:pathLst>
            <a:path>
              <a:moveTo>
                <a:pt x="0" y="0"/>
              </a:moveTo>
              <a:lnTo>
                <a:pt x="0" y="319734"/>
              </a:lnTo>
              <a:lnTo>
                <a:pt x="1195143" y="319734"/>
              </a:lnTo>
              <a:lnTo>
                <a:pt x="1195143" y="46918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DC0165-F29C-44BE-8F3F-C96D718E01F0}">
      <dsp:nvSpPr>
        <dsp:cNvPr id="0" name=""/>
        <dsp:cNvSpPr/>
      </dsp:nvSpPr>
      <dsp:spPr>
        <a:xfrm>
          <a:off x="2420948" y="2518590"/>
          <a:ext cx="985866" cy="469182"/>
        </a:xfrm>
        <a:custGeom>
          <a:avLst/>
          <a:gdLst/>
          <a:ahLst/>
          <a:cxnLst/>
          <a:rect l="0" t="0" r="0" b="0"/>
          <a:pathLst>
            <a:path>
              <a:moveTo>
                <a:pt x="985866" y="0"/>
              </a:moveTo>
              <a:lnTo>
                <a:pt x="985866" y="319734"/>
              </a:lnTo>
              <a:lnTo>
                <a:pt x="0" y="319734"/>
              </a:lnTo>
              <a:lnTo>
                <a:pt x="0" y="46918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9091A1-17A5-4B85-958A-B3A7D25B5168}">
      <dsp:nvSpPr>
        <dsp:cNvPr id="0" name=""/>
        <dsp:cNvSpPr/>
      </dsp:nvSpPr>
      <dsp:spPr>
        <a:xfrm>
          <a:off x="3406815" y="1025002"/>
          <a:ext cx="1583438" cy="469182"/>
        </a:xfrm>
        <a:custGeom>
          <a:avLst/>
          <a:gdLst/>
          <a:ahLst/>
          <a:cxnLst/>
          <a:rect l="0" t="0" r="0" b="0"/>
          <a:pathLst>
            <a:path>
              <a:moveTo>
                <a:pt x="1583438" y="0"/>
              </a:moveTo>
              <a:lnTo>
                <a:pt x="1583438" y="319734"/>
              </a:lnTo>
              <a:lnTo>
                <a:pt x="0" y="319734"/>
              </a:lnTo>
              <a:lnTo>
                <a:pt x="0" y="46918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99F668-43C9-4DE0-B0E2-4054D68CBB18}">
      <dsp:nvSpPr>
        <dsp:cNvPr id="0" name=""/>
        <dsp:cNvSpPr/>
      </dsp:nvSpPr>
      <dsp:spPr>
        <a:xfrm>
          <a:off x="4183635" y="597"/>
          <a:ext cx="1613236"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AD2958-5A97-47C1-B66C-A9DE1E6BAB52}">
      <dsp:nvSpPr>
        <dsp:cNvPr id="0" name=""/>
        <dsp:cNvSpPr/>
      </dsp:nvSpPr>
      <dsp:spPr>
        <a:xfrm>
          <a:off x="4362883" y="170883"/>
          <a:ext cx="1613236"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SAFETY</a:t>
          </a:r>
          <a:endParaRPr lang="en-IN" sz="2000" kern="1200" dirty="0">
            <a:latin typeface="Times New Roman" pitchFamily="18" charset="0"/>
            <a:cs typeface="Times New Roman" pitchFamily="18" charset="0"/>
          </a:endParaRPr>
        </a:p>
      </dsp:txBody>
      <dsp:txXfrm>
        <a:off x="4392887" y="200887"/>
        <a:ext cx="1553228" cy="964396"/>
      </dsp:txXfrm>
    </dsp:sp>
    <dsp:sp modelId="{B572665F-A461-4C8D-9710-49937DB93CEB}">
      <dsp:nvSpPr>
        <dsp:cNvPr id="0" name=""/>
        <dsp:cNvSpPr/>
      </dsp:nvSpPr>
      <dsp:spPr>
        <a:xfrm>
          <a:off x="2600197" y="1494185"/>
          <a:ext cx="1613236"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8AB71-74C1-4262-9A90-47819080A174}">
      <dsp:nvSpPr>
        <dsp:cNvPr id="0" name=""/>
        <dsp:cNvSpPr/>
      </dsp:nvSpPr>
      <dsp:spPr>
        <a:xfrm>
          <a:off x="2779445" y="1664471"/>
          <a:ext cx="1613236"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GROWTH</a:t>
          </a:r>
          <a:endParaRPr lang="en-IN" sz="2000" kern="1200" dirty="0">
            <a:latin typeface="Times New Roman" pitchFamily="18" charset="0"/>
            <a:cs typeface="Times New Roman" pitchFamily="18" charset="0"/>
          </a:endParaRPr>
        </a:p>
      </dsp:txBody>
      <dsp:txXfrm>
        <a:off x="2809449" y="1694475"/>
        <a:ext cx="1553228" cy="964396"/>
      </dsp:txXfrm>
    </dsp:sp>
    <dsp:sp modelId="{DF062869-7E10-4669-9667-75948D64F69F}">
      <dsp:nvSpPr>
        <dsp:cNvPr id="0" name=""/>
        <dsp:cNvSpPr/>
      </dsp:nvSpPr>
      <dsp:spPr>
        <a:xfrm>
          <a:off x="1405053" y="2987773"/>
          <a:ext cx="2031790"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695DD5-FA5F-445F-94EF-35500F4D638E}">
      <dsp:nvSpPr>
        <dsp:cNvPr id="0" name=""/>
        <dsp:cNvSpPr/>
      </dsp:nvSpPr>
      <dsp:spPr>
        <a:xfrm>
          <a:off x="1584301" y="3158059"/>
          <a:ext cx="2031790"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TAX EXEMPTION</a:t>
          </a:r>
          <a:endParaRPr lang="en-IN" sz="2000" kern="1200" dirty="0">
            <a:latin typeface="Times New Roman" pitchFamily="18" charset="0"/>
            <a:cs typeface="Times New Roman" pitchFamily="18" charset="0"/>
          </a:endParaRPr>
        </a:p>
      </dsp:txBody>
      <dsp:txXfrm>
        <a:off x="1614305" y="3188063"/>
        <a:ext cx="1971782" cy="964396"/>
      </dsp:txXfrm>
    </dsp:sp>
    <dsp:sp modelId="{2E116BE2-3DF1-4EB0-ACAA-473337EFB996}">
      <dsp:nvSpPr>
        <dsp:cNvPr id="0" name=""/>
        <dsp:cNvSpPr/>
      </dsp:nvSpPr>
      <dsp:spPr>
        <a:xfrm>
          <a:off x="3795340" y="2987773"/>
          <a:ext cx="1613236"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F20845-23D4-4186-B4C5-1CA502F53836}">
      <dsp:nvSpPr>
        <dsp:cNvPr id="0" name=""/>
        <dsp:cNvSpPr/>
      </dsp:nvSpPr>
      <dsp:spPr>
        <a:xfrm>
          <a:off x="3974589" y="3158059"/>
          <a:ext cx="1613236"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LIQUIDITY</a:t>
          </a:r>
          <a:endParaRPr lang="en-IN" sz="2000" kern="1200" dirty="0">
            <a:latin typeface="Times New Roman" pitchFamily="18" charset="0"/>
            <a:cs typeface="Times New Roman" pitchFamily="18" charset="0"/>
          </a:endParaRPr>
        </a:p>
      </dsp:txBody>
      <dsp:txXfrm>
        <a:off x="4004593" y="3188063"/>
        <a:ext cx="1553228" cy="964396"/>
      </dsp:txXfrm>
    </dsp:sp>
    <dsp:sp modelId="{C2AB3CE9-1D29-40B1-89DC-B7F25A2CDA45}">
      <dsp:nvSpPr>
        <dsp:cNvPr id="0" name=""/>
        <dsp:cNvSpPr/>
      </dsp:nvSpPr>
      <dsp:spPr>
        <a:xfrm>
          <a:off x="5767073" y="1494185"/>
          <a:ext cx="1613236"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38A3C0-5A61-490F-A118-70DD8F77B07B}">
      <dsp:nvSpPr>
        <dsp:cNvPr id="0" name=""/>
        <dsp:cNvSpPr/>
      </dsp:nvSpPr>
      <dsp:spPr>
        <a:xfrm>
          <a:off x="5946322" y="1664471"/>
          <a:ext cx="1613236"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INCOME</a:t>
          </a:r>
          <a:endParaRPr lang="en-IN" sz="2000" kern="1200" dirty="0">
            <a:latin typeface="Times New Roman" pitchFamily="18" charset="0"/>
            <a:cs typeface="Times New Roman" pitchFamily="18" charset="0"/>
          </a:endParaRPr>
        </a:p>
      </dsp:txBody>
      <dsp:txXfrm>
        <a:off x="5976326" y="1694475"/>
        <a:ext cx="1553228" cy="964396"/>
      </dsp:txXfrm>
    </dsp:sp>
    <dsp:sp modelId="{AAD35E07-D319-470C-960F-E80F91B294F0}">
      <dsp:nvSpPr>
        <dsp:cNvPr id="0" name=""/>
        <dsp:cNvSpPr/>
      </dsp:nvSpPr>
      <dsp:spPr>
        <a:xfrm>
          <a:off x="5767073" y="2987773"/>
          <a:ext cx="1613236" cy="102440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E3AB2-38B1-492C-8682-E6ECB0383913}">
      <dsp:nvSpPr>
        <dsp:cNvPr id="0" name=""/>
        <dsp:cNvSpPr/>
      </dsp:nvSpPr>
      <dsp:spPr>
        <a:xfrm>
          <a:off x="5946322" y="3158059"/>
          <a:ext cx="1613236" cy="102440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latin typeface="Times New Roman" pitchFamily="18" charset="0"/>
              <a:cs typeface="Times New Roman" pitchFamily="18" charset="0"/>
            </a:rPr>
            <a:t>MINIMIZE RISK</a:t>
          </a:r>
          <a:endParaRPr lang="en-IN" sz="2000" kern="1200" dirty="0">
            <a:latin typeface="Times New Roman" pitchFamily="18" charset="0"/>
            <a:cs typeface="Times New Roman" pitchFamily="18" charset="0"/>
          </a:endParaRPr>
        </a:p>
      </dsp:txBody>
      <dsp:txXfrm>
        <a:off x="5976326" y="3188063"/>
        <a:ext cx="1553228" cy="9643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BBE540-9C61-4A9A-9E61-B6AC23B29296}" type="datetimeFigureOut">
              <a:rPr lang="en-IN" smtClean="0"/>
              <a:t>06-01-2021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E540-9C61-4A9A-9E61-B6AC23B29296}" type="datetimeFigureOut">
              <a:rPr lang="en-IN" smtClean="0"/>
              <a:t>06-01-2021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1BBE540-9C61-4A9A-9E61-B6AC23B29296}" type="datetimeFigureOut">
              <a:rPr lang="en-IN" smtClean="0"/>
              <a:t>06-01-2021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F39AC56-DB9D-413B-AF53-54C007D249C9}" type="slidenum">
              <a:rPr lang="en-IN" smtClean="0"/>
              <a:t>‹#›</a:t>
            </a:fld>
            <a:endParaRPr lang="en-IN"/>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E540-9C61-4A9A-9E61-B6AC23B29296}" type="datetimeFigureOut">
              <a:rPr lang="en-IN" smtClean="0"/>
              <a:t>06-01-2021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F39AC56-DB9D-413B-AF53-54C007D249C9}" type="slidenum">
              <a:rPr lang="en-IN" smtClean="0"/>
              <a:t>‹#›</a:t>
            </a:fld>
            <a:endParaRPr lang="en-IN"/>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BE540-9C61-4A9A-9E61-B6AC23B29296}" type="datetimeFigureOut">
              <a:rPr lang="en-IN" smtClean="0"/>
              <a:t>06-01-2021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1BBE540-9C61-4A9A-9E61-B6AC23B29296}" type="datetimeFigureOut">
              <a:rPr lang="en-IN" smtClean="0"/>
              <a:t>06-01-2021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F39AC56-DB9D-413B-AF53-54C007D249C9}" type="slidenum">
              <a:rPr lang="en-IN" smtClean="0"/>
              <a:t>‹#›</a:t>
            </a:fld>
            <a:endParaRPr lang="en-IN"/>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BBE540-9C61-4A9A-9E61-B6AC23B29296}" type="datetimeFigureOut">
              <a:rPr lang="en-IN" smtClean="0"/>
              <a:t>06-01-2021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BBE540-9C61-4A9A-9E61-B6AC23B29296}" type="datetimeFigureOut">
              <a:rPr lang="en-IN" smtClean="0"/>
              <a:t>06-01-2021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1BBE540-9C61-4A9A-9E61-B6AC23B29296}" type="datetimeFigureOut">
              <a:rPr lang="en-IN" smtClean="0"/>
              <a:t>06-01-2021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F39AC56-DB9D-413B-AF53-54C007D249C9}"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1BBE540-9C61-4A9A-9E61-B6AC23B29296}" type="datetimeFigureOut">
              <a:rPr lang="en-IN" smtClean="0"/>
              <a:t>06-01-2021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F39AC56-DB9D-413B-AF53-54C007D249C9}" type="slidenum">
              <a:rPr lang="en-IN" smtClean="0"/>
              <a:t>‹#›</a:t>
            </a:fld>
            <a:endParaRPr lang="en-IN"/>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BE540-9C61-4A9A-9E61-B6AC23B29296}" type="datetimeFigureOut">
              <a:rPr lang="en-IN" smtClean="0"/>
              <a:t>06-01-2021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F39AC56-DB9D-413B-AF53-54C007D249C9}" type="slidenum">
              <a:rPr lang="en-IN" smtClean="0"/>
              <a:t>‹#›</a:t>
            </a:fld>
            <a:endParaRPr lang="en-IN"/>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1BBE540-9C61-4A9A-9E61-B6AC23B29296}" type="datetimeFigureOut">
              <a:rPr lang="en-IN" smtClean="0"/>
              <a:t>06-01-2021</a:t>
            </a:fld>
            <a:endParaRPr lang="en-IN"/>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IN"/>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F39AC56-DB9D-413B-AF53-54C007D249C9}" type="slidenum">
              <a:rPr lang="en-IN" smtClean="0"/>
              <a:t>‹#›</a:t>
            </a:fld>
            <a:endParaRPr lang="en-IN"/>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latin typeface="Times New Roman" pitchFamily="18" charset="0"/>
                <a:cs typeface="Times New Roman" pitchFamily="18" charset="0"/>
              </a:rPr>
              <a:t>SECURITY ANALYSIS &amp; PORTFOLIO MANAGEMENT</a:t>
            </a:r>
            <a:endParaRPr lang="en-IN"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IN" sz="4400" dirty="0" smtClean="0">
                <a:latin typeface="Times New Roman" pitchFamily="18" charset="0"/>
                <a:cs typeface="Times New Roman" pitchFamily="18" charset="0"/>
              </a:rPr>
              <a:t>MODULE 1</a:t>
            </a:r>
            <a:endParaRPr lang="en-IN" sz="4400" dirty="0">
              <a:latin typeface="Times New Roman" pitchFamily="18" charset="0"/>
              <a:cs typeface="Times New Roman" pitchFamily="18" charset="0"/>
            </a:endParaRPr>
          </a:p>
        </p:txBody>
      </p:sp>
    </p:spTree>
    <p:extLst>
      <p:ext uri="{BB962C8B-B14F-4D97-AF65-F5344CB8AC3E}">
        <p14:creationId xmlns:p14="http://schemas.microsoft.com/office/powerpoint/2010/main" val="3948026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636912"/>
            <a:ext cx="8712968" cy="4104456"/>
          </a:xfrm>
        </p:spPr>
        <p:txBody>
          <a:bodyPr>
            <a:normAutofit/>
          </a:bodyPr>
          <a:lstStyle/>
          <a:p>
            <a:pPr algn="just">
              <a:buFont typeface="Wingdings" pitchFamily="2" charset="2"/>
              <a:buChar char="Ø"/>
            </a:pPr>
            <a:r>
              <a:rPr lang="en-IN" dirty="0" smtClean="0">
                <a:solidFill>
                  <a:schemeClr val="tx1"/>
                </a:solidFill>
                <a:latin typeface="Times New Roman" pitchFamily="18" charset="0"/>
                <a:cs typeface="Times New Roman" pitchFamily="18" charset="0"/>
              </a:rPr>
              <a:t>Portfolio means combination of financial assets and physical asset. Financial assets are shares, debentures, and other securities while physical assets include gold, silver, real estates, rare collection etc. Portfolio is planned to stabilize the risk of non-performance of various pools of investment.</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Portfolio Management refers to investment of funds in such a combination of different securities in which the total risk of portfolio is minimised while expecting maximum return from it.</a:t>
            </a: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PORTFOLIO MANAGEMENT MEANING</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97721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564904"/>
            <a:ext cx="8784975" cy="4176464"/>
          </a:xfrm>
        </p:spPr>
        <p:txBody>
          <a:bodyPr>
            <a:normAutofit/>
          </a:bodyPr>
          <a:lstStyle/>
          <a:p>
            <a:pPr>
              <a:buFont typeface="Wingdings" pitchFamily="2" charset="2"/>
              <a:buChar char="Ø"/>
            </a:pPr>
            <a:r>
              <a:rPr lang="en-IN" sz="2200" dirty="0" smtClean="0">
                <a:solidFill>
                  <a:schemeClr val="tx1"/>
                </a:solidFill>
                <a:latin typeface="Times New Roman" pitchFamily="18" charset="0"/>
                <a:cs typeface="Times New Roman" pitchFamily="18" charset="0"/>
              </a:rPr>
              <a:t>Investing in corporate securities is profitable as well as exciting. One should not forget the element of risk from investing in individual security. Risk arises there is possibility of variation around expected return from the security.</a:t>
            </a:r>
          </a:p>
          <a:p>
            <a:pPr>
              <a:buFont typeface="Wingdings" pitchFamily="2" charset="2"/>
              <a:buChar char="Ø"/>
            </a:pPr>
            <a:r>
              <a:rPr lang="en-IN" sz="2200" dirty="0" smtClean="0">
                <a:solidFill>
                  <a:schemeClr val="tx1"/>
                </a:solidFill>
                <a:latin typeface="Times New Roman" pitchFamily="18" charset="0"/>
                <a:cs typeface="Times New Roman" pitchFamily="18" charset="0"/>
              </a:rPr>
              <a:t>The investor hopes that even if one security incurs a loss the rest will provide some protection from an extreme loss. Thus, portfolios or combination of securities are thought of as a device to spread risk over many securities.</a:t>
            </a:r>
          </a:p>
          <a:p>
            <a:pPr>
              <a:buFont typeface="Wingdings" pitchFamily="2" charset="2"/>
              <a:buChar char="Ø"/>
            </a:pPr>
            <a:r>
              <a:rPr lang="en-IN" sz="2200" dirty="0" smtClean="0">
                <a:solidFill>
                  <a:schemeClr val="tx1"/>
                </a:solidFill>
                <a:latin typeface="Times New Roman" pitchFamily="18" charset="0"/>
                <a:cs typeface="Times New Roman" pitchFamily="18" charset="0"/>
              </a:rPr>
              <a:t>In this context, portfolio is defined as: “ the composite set of ownership rights to financial assets in which the investor wishes to invest.”</a:t>
            </a: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EVOLUTION OF PORTFOLIO MANAGEMENT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5889116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675466"/>
            <a:ext cx="8712967" cy="3993893"/>
          </a:xfrm>
        </p:spPr>
        <p:txBody>
          <a:bodyPr>
            <a:normAutofit/>
          </a:bodyPr>
          <a:lstStyle/>
          <a:p>
            <a:pPr lvl="0">
              <a:buClr>
                <a:srgbClr val="31B6FD"/>
              </a:buClr>
              <a:buFont typeface="Wingdings" pitchFamily="2" charset="2"/>
              <a:buChar char="Ø"/>
            </a:pPr>
            <a:r>
              <a:rPr lang="en-IN" sz="2200" dirty="0">
                <a:solidFill>
                  <a:prstClr val="black"/>
                </a:solidFill>
                <a:latin typeface="Times New Roman" pitchFamily="18" charset="0"/>
                <a:cs typeface="Times New Roman" pitchFamily="18" charset="0"/>
              </a:rPr>
              <a:t>In olden days, the traditional portfolio managers diversified funds over securities of large number of companies based on intuition. They had no real knowledge of implementing risk reduction.</a:t>
            </a:r>
          </a:p>
          <a:p>
            <a:pPr lvl="0">
              <a:buClr>
                <a:srgbClr val="31B6FD"/>
              </a:buClr>
              <a:buFont typeface="Wingdings" pitchFamily="2" charset="2"/>
              <a:buChar char="Ø"/>
            </a:pPr>
            <a:r>
              <a:rPr lang="en-IN" sz="2200" dirty="0">
                <a:solidFill>
                  <a:prstClr val="black"/>
                </a:solidFill>
                <a:latin typeface="Times New Roman" pitchFamily="18" charset="0"/>
                <a:cs typeface="Times New Roman" pitchFamily="18" charset="0"/>
              </a:rPr>
              <a:t>Since 1950, a body of knowledge has been built up which quantifies the expected risk and also the riskiness of the portfolio. The portfolio theory has been developed to provide the management a technique to evaluate the merits and de merits of investment portfolio. </a:t>
            </a:r>
          </a:p>
          <a:p>
            <a:pPr marL="0" indent="0">
              <a:buNone/>
            </a:pPr>
            <a:endParaRPr lang="en-IN" sz="22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IN" sz="4000" dirty="0">
                <a:latin typeface="Times New Roman" pitchFamily="18" charset="0"/>
                <a:cs typeface="Times New Roman" pitchFamily="18" charset="0"/>
              </a:rPr>
              <a:t>EVOLUTION OF PORTFOLIO MANAGEMENT</a:t>
            </a:r>
            <a:endParaRPr lang="en-IN" dirty="0"/>
          </a:p>
        </p:txBody>
      </p:sp>
    </p:spTree>
    <p:extLst>
      <p:ext uri="{BB962C8B-B14F-4D97-AF65-F5344CB8AC3E}">
        <p14:creationId xmlns:p14="http://schemas.microsoft.com/office/powerpoint/2010/main" val="344284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675466"/>
            <a:ext cx="8712967" cy="3993893"/>
          </a:xfrm>
        </p:spPr>
        <p:txBody>
          <a:bodyPr>
            <a:normAutofit/>
          </a:bodyPr>
          <a:lstStyle/>
          <a:p>
            <a:pPr>
              <a:buFont typeface="Wingdings" pitchFamily="2" charset="2"/>
              <a:buChar char="Ø"/>
            </a:pPr>
            <a:r>
              <a:rPr lang="en-IN" dirty="0" smtClean="0">
                <a:solidFill>
                  <a:schemeClr val="tx1"/>
                </a:solidFill>
                <a:latin typeface="Times New Roman" pitchFamily="18" charset="0"/>
                <a:cs typeface="Times New Roman" pitchFamily="18" charset="0"/>
              </a:rPr>
              <a:t>Identification of object and constraints.</a:t>
            </a:r>
          </a:p>
          <a:p>
            <a:pPr>
              <a:buFont typeface="Wingdings" pitchFamily="2" charset="2"/>
              <a:buChar char="Ø"/>
            </a:pPr>
            <a:r>
              <a:rPr lang="en-IN" dirty="0" smtClean="0">
                <a:solidFill>
                  <a:schemeClr val="tx1"/>
                </a:solidFill>
                <a:latin typeface="Times New Roman" pitchFamily="18" charset="0"/>
                <a:cs typeface="Times New Roman" pitchFamily="18" charset="0"/>
              </a:rPr>
              <a:t>Selection of the asset mix</a:t>
            </a:r>
          </a:p>
          <a:p>
            <a:pPr>
              <a:buFont typeface="Wingdings" pitchFamily="2" charset="2"/>
              <a:buChar char="Ø"/>
            </a:pPr>
            <a:r>
              <a:rPr lang="en-IN" dirty="0" smtClean="0">
                <a:solidFill>
                  <a:schemeClr val="tx1"/>
                </a:solidFill>
                <a:latin typeface="Times New Roman" pitchFamily="18" charset="0"/>
                <a:cs typeface="Times New Roman" pitchFamily="18" charset="0"/>
              </a:rPr>
              <a:t>Formulation of portfolio strategy</a:t>
            </a:r>
          </a:p>
          <a:p>
            <a:pPr>
              <a:buFont typeface="Wingdings" pitchFamily="2" charset="2"/>
              <a:buChar char="Ø"/>
            </a:pPr>
            <a:r>
              <a:rPr lang="en-IN" dirty="0" smtClean="0">
                <a:solidFill>
                  <a:schemeClr val="tx1"/>
                </a:solidFill>
                <a:latin typeface="Times New Roman" pitchFamily="18" charset="0"/>
                <a:cs typeface="Times New Roman" pitchFamily="18" charset="0"/>
              </a:rPr>
              <a:t>Security analysis</a:t>
            </a:r>
          </a:p>
          <a:p>
            <a:pPr>
              <a:buFont typeface="Wingdings" pitchFamily="2" charset="2"/>
              <a:buChar char="Ø"/>
            </a:pPr>
            <a:r>
              <a:rPr lang="en-IN" dirty="0" smtClean="0">
                <a:solidFill>
                  <a:schemeClr val="tx1"/>
                </a:solidFill>
                <a:latin typeface="Times New Roman" pitchFamily="18" charset="0"/>
                <a:cs typeface="Times New Roman" pitchFamily="18" charset="0"/>
              </a:rPr>
              <a:t>Portfolio execution</a:t>
            </a:r>
          </a:p>
          <a:p>
            <a:pPr>
              <a:buFont typeface="Wingdings" pitchFamily="2" charset="2"/>
              <a:buChar char="Ø"/>
            </a:pPr>
            <a:r>
              <a:rPr lang="en-IN" dirty="0" smtClean="0">
                <a:solidFill>
                  <a:schemeClr val="tx1"/>
                </a:solidFill>
                <a:latin typeface="Times New Roman" pitchFamily="18" charset="0"/>
                <a:cs typeface="Times New Roman" pitchFamily="18" charset="0"/>
              </a:rPr>
              <a:t>Portfolio revision</a:t>
            </a:r>
          </a:p>
          <a:p>
            <a:pPr>
              <a:buFont typeface="Wingdings" pitchFamily="2" charset="2"/>
              <a:buChar char="Ø"/>
            </a:pPr>
            <a:r>
              <a:rPr lang="en-IN" dirty="0" smtClean="0">
                <a:solidFill>
                  <a:schemeClr val="tx1"/>
                </a:solidFill>
                <a:latin typeface="Times New Roman" pitchFamily="18" charset="0"/>
                <a:cs typeface="Times New Roman" pitchFamily="18" charset="0"/>
              </a:rPr>
              <a:t>Portfolio evaluation </a:t>
            </a:r>
            <a:endParaRPr lang="en-IN" dirty="0">
              <a:solidFill>
                <a:schemeClr val="tx1"/>
              </a:solidFill>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PHASES OF PORTFOLIO MANAGEMENT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31226714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675466"/>
            <a:ext cx="8784975" cy="3921885"/>
          </a:xfrm>
        </p:spPr>
        <p:txBody>
          <a:bodyPr>
            <a:normAutofit lnSpcReduction="10000"/>
          </a:bodyPr>
          <a:lstStyle/>
          <a:p>
            <a:pPr>
              <a:buFont typeface="Wingdings" pitchFamily="2" charset="2"/>
              <a:buChar char="Ø"/>
            </a:pPr>
            <a:r>
              <a:rPr lang="en-IN" dirty="0" smtClean="0">
                <a:solidFill>
                  <a:schemeClr val="tx1"/>
                </a:solidFill>
                <a:latin typeface="Times New Roman" pitchFamily="18" charset="0"/>
                <a:cs typeface="Times New Roman" pitchFamily="18" charset="0"/>
              </a:rPr>
              <a:t>Rate of return</a:t>
            </a:r>
          </a:p>
          <a:p>
            <a:pPr>
              <a:buFont typeface="Wingdings" pitchFamily="2" charset="2"/>
              <a:buChar char="Ø"/>
            </a:pPr>
            <a:r>
              <a:rPr lang="en-IN" dirty="0" smtClean="0">
                <a:solidFill>
                  <a:schemeClr val="tx1"/>
                </a:solidFill>
                <a:latin typeface="Times New Roman" pitchFamily="18" charset="0"/>
                <a:cs typeface="Times New Roman" pitchFamily="18" charset="0"/>
              </a:rPr>
              <a:t>Risk</a:t>
            </a:r>
          </a:p>
          <a:p>
            <a:pPr>
              <a:buFont typeface="Wingdings" pitchFamily="2" charset="2"/>
              <a:buChar char="Ø"/>
            </a:pPr>
            <a:r>
              <a:rPr lang="en-IN" dirty="0" smtClean="0">
                <a:solidFill>
                  <a:schemeClr val="tx1"/>
                </a:solidFill>
                <a:latin typeface="Times New Roman" pitchFamily="18" charset="0"/>
                <a:cs typeface="Times New Roman" pitchFamily="18" charset="0"/>
              </a:rPr>
              <a:t>Liquidity</a:t>
            </a:r>
          </a:p>
          <a:p>
            <a:pPr>
              <a:buFont typeface="Wingdings" pitchFamily="2" charset="2"/>
              <a:buChar char="Ø"/>
            </a:pPr>
            <a:r>
              <a:rPr lang="en-IN" dirty="0" smtClean="0">
                <a:solidFill>
                  <a:schemeClr val="tx1"/>
                </a:solidFill>
                <a:latin typeface="Times New Roman" pitchFamily="18" charset="0"/>
                <a:cs typeface="Times New Roman" pitchFamily="18" charset="0"/>
              </a:rPr>
              <a:t>Tax benefits</a:t>
            </a:r>
          </a:p>
          <a:p>
            <a:pPr>
              <a:buFont typeface="Wingdings" pitchFamily="2" charset="2"/>
              <a:buChar char="Ø"/>
            </a:pPr>
            <a:r>
              <a:rPr lang="en-IN" dirty="0" smtClean="0">
                <a:solidFill>
                  <a:schemeClr val="tx1"/>
                </a:solidFill>
                <a:latin typeface="Times New Roman" pitchFamily="18" charset="0"/>
                <a:cs typeface="Times New Roman" pitchFamily="18" charset="0"/>
              </a:rPr>
              <a:t>Convenience</a:t>
            </a:r>
          </a:p>
          <a:p>
            <a:pPr>
              <a:buFont typeface="Wingdings" pitchFamily="2" charset="2"/>
              <a:buChar char="Ø"/>
            </a:pPr>
            <a:r>
              <a:rPr lang="en-IN" dirty="0" smtClean="0">
                <a:solidFill>
                  <a:schemeClr val="tx1"/>
                </a:solidFill>
                <a:latin typeface="Times New Roman" pitchFamily="18" charset="0"/>
                <a:cs typeface="Times New Roman" pitchFamily="18" charset="0"/>
              </a:rPr>
              <a:t>Safety</a:t>
            </a:r>
          </a:p>
          <a:p>
            <a:pPr>
              <a:buFont typeface="Wingdings" pitchFamily="2" charset="2"/>
              <a:buChar char="Ø"/>
            </a:pPr>
            <a:r>
              <a:rPr lang="en-IN" dirty="0" smtClean="0">
                <a:solidFill>
                  <a:schemeClr val="tx1"/>
                </a:solidFill>
                <a:latin typeface="Times New Roman" pitchFamily="18" charset="0"/>
                <a:cs typeface="Times New Roman" pitchFamily="18" charset="0"/>
              </a:rPr>
              <a:t>Growth</a:t>
            </a:r>
          </a:p>
          <a:p>
            <a:pPr>
              <a:buFont typeface="Wingdings" pitchFamily="2" charset="2"/>
              <a:buChar char="Ø"/>
            </a:pPr>
            <a:r>
              <a:rPr lang="en-IN" dirty="0" smtClean="0">
                <a:solidFill>
                  <a:schemeClr val="tx1"/>
                </a:solidFill>
                <a:latin typeface="Times New Roman" pitchFamily="18" charset="0"/>
                <a:cs typeface="Times New Roman" pitchFamily="18" charset="0"/>
              </a:rPr>
              <a:t>Marketability</a:t>
            </a:r>
          </a:p>
          <a:p>
            <a:pPr>
              <a:buFont typeface="Wingdings" pitchFamily="2" charset="2"/>
              <a:buChar char="Ø"/>
            </a:pPr>
            <a:r>
              <a:rPr lang="en-IN" dirty="0" smtClean="0">
                <a:solidFill>
                  <a:schemeClr val="tx1"/>
                </a:solidFill>
                <a:latin typeface="Times New Roman" pitchFamily="18" charset="0"/>
                <a:cs typeface="Times New Roman" pitchFamily="18" charset="0"/>
              </a:rPr>
              <a:t>Purchasing power stability</a:t>
            </a: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FACTORS CONDUCIVE FOR INVESTMENT IN INDIA</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6117992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564904"/>
            <a:ext cx="8784975" cy="4104455"/>
          </a:xfrm>
        </p:spPr>
        <p:txBody>
          <a:bodyPr>
            <a:noAutofit/>
          </a:bodyPr>
          <a:lstStyle/>
          <a:p>
            <a:pPr algn="just">
              <a:buFont typeface="Wingdings" pitchFamily="2" charset="2"/>
              <a:buChar char="Ø"/>
            </a:pPr>
            <a:r>
              <a:rPr lang="en-IN" sz="2200" dirty="0" smtClean="0">
                <a:solidFill>
                  <a:schemeClr val="tx1"/>
                </a:solidFill>
                <a:latin typeface="Times New Roman" pitchFamily="18" charset="0"/>
                <a:cs typeface="Times New Roman" pitchFamily="18" charset="0"/>
              </a:rPr>
              <a:t>A portfolio manager plays a vital role in deciding the best investment plan for an individual as per his income, age as well as ability to undertake risk.</a:t>
            </a:r>
          </a:p>
          <a:p>
            <a:pPr algn="just">
              <a:buFont typeface="Wingdings" pitchFamily="2" charset="2"/>
              <a:buChar char="Ø"/>
            </a:pPr>
            <a:endParaRPr lang="en-IN" sz="2200" dirty="0" smtClean="0">
              <a:solidFill>
                <a:schemeClr val="tx1"/>
              </a:solidFill>
              <a:latin typeface="Times New Roman" pitchFamily="18" charset="0"/>
              <a:cs typeface="Times New Roman" pitchFamily="18" charset="0"/>
            </a:endParaRPr>
          </a:p>
          <a:p>
            <a:pPr algn="just">
              <a:buFont typeface="Wingdings" pitchFamily="2" charset="2"/>
              <a:buChar char="Ø"/>
            </a:pPr>
            <a:r>
              <a:rPr lang="en-IN" sz="2200" dirty="0" smtClean="0">
                <a:solidFill>
                  <a:schemeClr val="tx1"/>
                </a:solidFill>
                <a:latin typeface="Times New Roman" pitchFamily="18" charset="0"/>
                <a:cs typeface="Times New Roman" pitchFamily="18" charset="0"/>
              </a:rPr>
              <a:t>A portfolio manager is responsible for making an individual aware of the various investment tools available in the market and benefits associated with each plan.</a:t>
            </a:r>
          </a:p>
          <a:p>
            <a:pPr algn="just">
              <a:buFont typeface="Wingdings" pitchFamily="2" charset="2"/>
              <a:buChar char="Ø"/>
            </a:pPr>
            <a:endParaRPr lang="en-IN" sz="2200" dirty="0" smtClean="0">
              <a:solidFill>
                <a:schemeClr val="tx1"/>
              </a:solidFill>
              <a:latin typeface="Times New Roman" pitchFamily="18" charset="0"/>
              <a:cs typeface="Times New Roman" pitchFamily="18" charset="0"/>
            </a:endParaRPr>
          </a:p>
          <a:p>
            <a:pPr algn="just">
              <a:buFont typeface="Wingdings" pitchFamily="2" charset="2"/>
              <a:buChar char="Ø"/>
            </a:pPr>
            <a:r>
              <a:rPr lang="en-IN" sz="2200" dirty="0" smtClean="0">
                <a:solidFill>
                  <a:schemeClr val="tx1"/>
                </a:solidFill>
                <a:latin typeface="Times New Roman" pitchFamily="18" charset="0"/>
                <a:cs typeface="Times New Roman" pitchFamily="18" charset="0"/>
              </a:rPr>
              <a:t>A portfolio manager is responsible for designing customised investment solutions for the clients.</a:t>
            </a: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ROLE OF PORTFOLIO MANAGER</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3038442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2675466"/>
            <a:ext cx="8856983" cy="4065901"/>
          </a:xfrm>
        </p:spPr>
        <p:txBody>
          <a:bodyPr>
            <a:normAutofit lnSpcReduction="10000"/>
          </a:bodyPr>
          <a:lstStyle/>
          <a:p>
            <a:pPr algn="just">
              <a:buFont typeface="Wingdings" pitchFamily="2" charset="2"/>
              <a:buChar char="Ø"/>
            </a:pPr>
            <a:r>
              <a:rPr lang="en-IN" dirty="0">
                <a:solidFill>
                  <a:schemeClr val="tx1"/>
                </a:solidFill>
                <a:latin typeface="Times New Roman" pitchFamily="18" charset="0"/>
                <a:cs typeface="Times New Roman" pitchFamily="18" charset="0"/>
              </a:rPr>
              <a:t>A portfolio manager must keep himself abreast with the latest changes in the financial/ investment market</a:t>
            </a:r>
            <a:r>
              <a:rPr lang="en-IN" dirty="0" smtClean="0">
                <a:solidFill>
                  <a:schemeClr val="tx1"/>
                </a:solidFill>
                <a:latin typeface="Times New Roman" pitchFamily="18" charset="0"/>
                <a:cs typeface="Times New Roman" pitchFamily="18" charset="0"/>
              </a:rPr>
              <a:t>.</a:t>
            </a:r>
          </a:p>
          <a:p>
            <a:pPr algn="just">
              <a:buFont typeface="Wingdings" pitchFamily="2" charset="2"/>
              <a:buChar char="Ø"/>
            </a:pPr>
            <a:endParaRPr lang="en-IN" dirty="0">
              <a:solidFill>
                <a:schemeClr val="tx1"/>
              </a:solidFill>
              <a:latin typeface="Times New Roman" pitchFamily="18" charset="0"/>
              <a:cs typeface="Times New Roman" pitchFamily="18" charset="0"/>
            </a:endParaRPr>
          </a:p>
          <a:p>
            <a:pPr algn="just">
              <a:buFont typeface="Wingdings" pitchFamily="2" charset="2"/>
              <a:buChar char="Ø"/>
            </a:pPr>
            <a:r>
              <a:rPr lang="en-IN" dirty="0">
                <a:solidFill>
                  <a:schemeClr val="tx1"/>
                </a:solidFill>
                <a:latin typeface="Times New Roman" pitchFamily="18" charset="0"/>
                <a:cs typeface="Times New Roman" pitchFamily="18" charset="0"/>
              </a:rPr>
              <a:t>A portfolio management ought to be unbiased and thorough professional</a:t>
            </a:r>
            <a:r>
              <a:rPr lang="en-IN" dirty="0" smtClean="0">
                <a:solidFill>
                  <a:schemeClr val="tx1"/>
                </a:solidFill>
                <a:latin typeface="Times New Roman" pitchFamily="18" charset="0"/>
                <a:cs typeface="Times New Roman" pitchFamily="18" charset="0"/>
              </a:rPr>
              <a:t>.</a:t>
            </a:r>
          </a:p>
          <a:p>
            <a:pPr algn="just">
              <a:buFont typeface="Wingdings" pitchFamily="2" charset="2"/>
              <a:buChar char="Ø"/>
            </a:pPr>
            <a:endParaRPr lang="en-IN" dirty="0">
              <a:solidFill>
                <a:schemeClr val="tx1"/>
              </a:solidFill>
              <a:latin typeface="Times New Roman" pitchFamily="18" charset="0"/>
              <a:cs typeface="Times New Roman" pitchFamily="18" charset="0"/>
            </a:endParaRPr>
          </a:p>
          <a:p>
            <a:pPr algn="just">
              <a:buFont typeface="Wingdings" pitchFamily="2" charset="2"/>
              <a:buChar char="Ø"/>
            </a:pPr>
            <a:r>
              <a:rPr lang="en-IN" dirty="0" smtClean="0">
                <a:solidFill>
                  <a:schemeClr val="tx1"/>
                </a:solidFill>
                <a:latin typeface="Times New Roman" pitchFamily="18" charset="0"/>
                <a:cs typeface="Times New Roman" pitchFamily="18" charset="0"/>
              </a:rPr>
              <a:t>A portfolio manager needs to be a good decision maker.</a:t>
            </a:r>
          </a:p>
          <a:p>
            <a:pPr algn="just">
              <a:buFont typeface="Wingdings" pitchFamily="2" charset="2"/>
              <a:buChar char="Ø"/>
            </a:pPr>
            <a:endParaRPr lang="en-IN" dirty="0" smtClean="0">
              <a:solidFill>
                <a:schemeClr val="tx1"/>
              </a:solidFill>
              <a:latin typeface="Times New Roman" pitchFamily="18" charset="0"/>
              <a:cs typeface="Times New Roman" pitchFamily="18" charset="0"/>
            </a:endParaRPr>
          </a:p>
          <a:p>
            <a:pPr algn="just">
              <a:buFont typeface="Wingdings" pitchFamily="2" charset="2"/>
              <a:buChar char="Ø"/>
            </a:pPr>
            <a:r>
              <a:rPr lang="en-IN" dirty="0" smtClean="0">
                <a:solidFill>
                  <a:schemeClr val="tx1"/>
                </a:solidFill>
                <a:latin typeface="Times New Roman" pitchFamily="18" charset="0"/>
                <a:cs typeface="Times New Roman" pitchFamily="18" charset="0"/>
              </a:rPr>
              <a:t>A portfolio manger should never sign  any important document on their client’s behalf.</a:t>
            </a:r>
          </a:p>
          <a:p>
            <a:pPr algn="just">
              <a:buFont typeface="Wingdings" pitchFamily="2" charset="2"/>
              <a:buChar char="Ø"/>
            </a:pPr>
            <a:endParaRPr lang="en-IN" dirty="0" smtClean="0">
              <a:solidFill>
                <a:schemeClr val="tx1"/>
              </a:solidFill>
              <a:latin typeface="Times New Roman" pitchFamily="18" charset="0"/>
              <a:cs typeface="Times New Roman" pitchFamily="18" charset="0"/>
            </a:endParaRPr>
          </a:p>
          <a:p>
            <a:pPr algn="just">
              <a:buFont typeface="Wingdings" pitchFamily="2" charset="2"/>
              <a:buChar char="Ø"/>
            </a:pPr>
            <a:endParaRPr lang="en-IN" dirty="0">
              <a:solidFill>
                <a:schemeClr val="tx1"/>
              </a:solidFill>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IN" sz="4000" dirty="0">
                <a:latin typeface="Times New Roman" pitchFamily="18" charset="0"/>
                <a:cs typeface="Times New Roman" pitchFamily="18" charset="0"/>
              </a:rPr>
              <a:t>ROLE OF PORTFOLIO MANAGER</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547678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Font typeface="Wingdings" pitchFamily="2" charset="2"/>
              <a:buChar char="Ø"/>
            </a:pPr>
            <a:r>
              <a:rPr lang="en-IN" dirty="0">
                <a:solidFill>
                  <a:schemeClr val="tx1"/>
                </a:solidFill>
                <a:latin typeface="Times New Roman" pitchFamily="18" charset="0"/>
                <a:cs typeface="Times New Roman" pitchFamily="18" charset="0"/>
              </a:rPr>
              <a:t>Regular monitoring of the planning and execution of the optimal selected projects</a:t>
            </a:r>
            <a:r>
              <a:rPr lang="en-IN" dirty="0" smtClean="0">
                <a:solidFill>
                  <a:schemeClr val="tx1"/>
                </a:solidFill>
                <a:latin typeface="Times New Roman" pitchFamily="18" charset="0"/>
                <a:cs typeface="Times New Roman" pitchFamily="18" charset="0"/>
              </a:rPr>
              <a:t>.</a:t>
            </a:r>
          </a:p>
          <a:p>
            <a:pPr algn="just">
              <a:buFont typeface="Wingdings" pitchFamily="2" charset="2"/>
              <a:buChar char="Ø"/>
            </a:pPr>
            <a:endParaRPr lang="en-IN" dirty="0">
              <a:solidFill>
                <a:schemeClr val="tx1"/>
              </a:solidFill>
              <a:latin typeface="Times New Roman" pitchFamily="18" charset="0"/>
              <a:cs typeface="Times New Roman" pitchFamily="18" charset="0"/>
            </a:endParaRPr>
          </a:p>
          <a:p>
            <a:pPr algn="just">
              <a:buFont typeface="Wingdings" pitchFamily="2" charset="2"/>
              <a:buChar char="Ø"/>
            </a:pPr>
            <a:r>
              <a:rPr lang="en-IN" dirty="0">
                <a:solidFill>
                  <a:schemeClr val="tx1"/>
                </a:solidFill>
                <a:latin typeface="Times New Roman" pitchFamily="18" charset="0"/>
                <a:cs typeface="Times New Roman" pitchFamily="18" charset="0"/>
              </a:rPr>
              <a:t>Analysing the recent opportunity against the existing portfolio</a:t>
            </a:r>
            <a:r>
              <a:rPr lang="en-IN" dirty="0" smtClean="0">
                <a:solidFill>
                  <a:schemeClr val="tx1"/>
                </a:solidFill>
                <a:latin typeface="Times New Roman" pitchFamily="18" charset="0"/>
                <a:cs typeface="Times New Roman" pitchFamily="18" charset="0"/>
              </a:rPr>
              <a:t>.</a:t>
            </a:r>
          </a:p>
          <a:p>
            <a:pPr algn="just">
              <a:buFont typeface="Wingdings" pitchFamily="2" charset="2"/>
              <a:buChar char="Ø"/>
            </a:pPr>
            <a:endParaRPr lang="en-IN" dirty="0">
              <a:solidFill>
                <a:schemeClr val="tx1"/>
              </a:solidFill>
              <a:latin typeface="Times New Roman" pitchFamily="18" charset="0"/>
              <a:cs typeface="Times New Roman" pitchFamily="18" charset="0"/>
            </a:endParaRPr>
          </a:p>
          <a:p>
            <a:pPr algn="just">
              <a:buFont typeface="Wingdings" pitchFamily="2" charset="2"/>
              <a:buChar char="Ø"/>
            </a:pPr>
            <a:r>
              <a:rPr lang="en-IN" dirty="0">
                <a:solidFill>
                  <a:schemeClr val="tx1"/>
                </a:solidFill>
                <a:latin typeface="Times New Roman" pitchFamily="18" charset="0"/>
                <a:cs typeface="Times New Roman" pitchFamily="18" charset="0"/>
              </a:rPr>
              <a:t>Providing recommendation to decision makers at every level of the process management.</a:t>
            </a:r>
          </a:p>
          <a:p>
            <a:endParaRPr lang="en-IN" dirty="0"/>
          </a:p>
        </p:txBody>
      </p:sp>
      <p:sp>
        <p:nvSpPr>
          <p:cNvPr id="3" name="Title 2"/>
          <p:cNvSpPr>
            <a:spLocks noGrp="1"/>
          </p:cNvSpPr>
          <p:nvPr>
            <p:ph type="title"/>
          </p:nvPr>
        </p:nvSpPr>
        <p:spPr/>
        <p:txBody>
          <a:bodyPr>
            <a:normAutofit fontScale="90000"/>
          </a:bodyPr>
          <a:lstStyle/>
          <a:p>
            <a:r>
              <a:rPr lang="en-IN" dirty="0">
                <a:latin typeface="Times New Roman" pitchFamily="18" charset="0"/>
                <a:cs typeface="Times New Roman" pitchFamily="18" charset="0"/>
              </a:rPr>
              <a:t>ROLE OF PORTFOLIO MANAGER</a:t>
            </a:r>
            <a:endParaRPr lang="en-IN" dirty="0"/>
          </a:p>
        </p:txBody>
      </p:sp>
    </p:spTree>
    <p:extLst>
      <p:ext uri="{BB962C8B-B14F-4D97-AF65-F5344CB8AC3E}">
        <p14:creationId xmlns:p14="http://schemas.microsoft.com/office/powerpoint/2010/main" val="2364527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675466"/>
            <a:ext cx="8784975" cy="3993893"/>
          </a:xfrm>
        </p:spPr>
        <p:txBody>
          <a:bodyPr>
            <a:normAutofit/>
          </a:bodyPr>
          <a:lstStyle/>
          <a:p>
            <a:pPr algn="just">
              <a:buFont typeface="Wingdings" pitchFamily="2" charset="2"/>
              <a:buChar char="Ø"/>
            </a:pPr>
            <a:r>
              <a:rPr lang="en-IN" dirty="0" smtClean="0">
                <a:solidFill>
                  <a:schemeClr val="tx1"/>
                </a:solidFill>
                <a:latin typeface="Times New Roman" pitchFamily="18" charset="0"/>
                <a:cs typeface="Times New Roman" pitchFamily="18" charset="0"/>
              </a:rPr>
              <a:t>Security of principal investment</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Consistency of return </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Capital growth</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Marketability</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Liquidity</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Diversification</a:t>
            </a:r>
          </a:p>
          <a:p>
            <a:pPr algn="just">
              <a:buFont typeface="Wingdings" pitchFamily="2" charset="2"/>
              <a:buChar char="Ø"/>
            </a:pPr>
            <a:r>
              <a:rPr lang="en-IN" dirty="0" smtClean="0">
                <a:solidFill>
                  <a:schemeClr val="tx1"/>
                </a:solidFill>
                <a:latin typeface="Times New Roman" pitchFamily="18" charset="0"/>
                <a:cs typeface="Times New Roman" pitchFamily="18" charset="0"/>
              </a:rPr>
              <a:t>Favourable tax status</a:t>
            </a:r>
            <a:endParaRPr lang="en-IN" dirty="0">
              <a:solidFill>
                <a:schemeClr val="tx1"/>
              </a:solidFill>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ADVANTAGES OF PORTFOLIO MANAGEMENT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1067151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1"/>
            <a:ext cx="8712968"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5598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564904"/>
            <a:ext cx="8640959" cy="4104456"/>
          </a:xfrm>
        </p:spPr>
        <p:txBody>
          <a:bodyPr>
            <a:normAutofit/>
          </a:bodyPr>
          <a:lstStyle/>
          <a:p>
            <a:pPr algn="just">
              <a:buFont typeface="Wingdings" pitchFamily="2" charset="2"/>
              <a:buChar char="Ø"/>
            </a:pPr>
            <a:r>
              <a:rPr lang="en-IN" b="1" dirty="0" smtClean="0">
                <a:solidFill>
                  <a:schemeClr val="tx1"/>
                </a:solidFill>
                <a:latin typeface="Times New Roman" pitchFamily="18" charset="0"/>
                <a:cs typeface="Times New Roman" pitchFamily="18" charset="0"/>
              </a:rPr>
              <a:t>Investment according to Theoretical Economics:</a:t>
            </a:r>
            <a:r>
              <a:rPr lang="en-IN" dirty="0" smtClean="0">
                <a:solidFill>
                  <a:schemeClr val="tx1"/>
                </a:solidFill>
                <a:latin typeface="Times New Roman" pitchFamily="18" charset="0"/>
                <a:cs typeface="Times New Roman" pitchFamily="18" charset="0"/>
              </a:rPr>
              <a:t> Investment means the production of capital goods – goods which are not consumed but instead used in future production. For example: A rail road, A factory clearing land etc.</a:t>
            </a:r>
          </a:p>
          <a:p>
            <a:pPr algn="just">
              <a:buFont typeface="Wingdings" pitchFamily="2" charset="2"/>
              <a:buChar char="Ø"/>
            </a:pPr>
            <a:r>
              <a:rPr lang="en-IN" dirty="0">
                <a:solidFill>
                  <a:schemeClr val="tx1"/>
                </a:solidFill>
                <a:latin typeface="Times New Roman" pitchFamily="18" charset="0"/>
                <a:cs typeface="Times New Roman" pitchFamily="18" charset="0"/>
              </a:rPr>
              <a:t> </a:t>
            </a:r>
            <a:r>
              <a:rPr lang="en-IN" b="1" dirty="0">
                <a:solidFill>
                  <a:schemeClr val="tx1"/>
                </a:solidFill>
                <a:latin typeface="Times New Roman" pitchFamily="18" charset="0"/>
                <a:cs typeface="Times New Roman" pitchFamily="18" charset="0"/>
              </a:rPr>
              <a:t>Investment according </a:t>
            </a:r>
            <a:r>
              <a:rPr lang="en-IN" b="1" dirty="0" smtClean="0">
                <a:solidFill>
                  <a:schemeClr val="tx1"/>
                </a:solidFill>
                <a:latin typeface="Times New Roman" pitchFamily="18" charset="0"/>
                <a:cs typeface="Times New Roman" pitchFamily="18" charset="0"/>
              </a:rPr>
              <a:t>to Finance Term: </a:t>
            </a:r>
            <a:r>
              <a:rPr lang="en-IN" dirty="0" smtClean="0">
                <a:solidFill>
                  <a:schemeClr val="tx1"/>
                </a:solidFill>
                <a:latin typeface="Times New Roman" pitchFamily="18" charset="0"/>
                <a:cs typeface="Times New Roman" pitchFamily="18" charset="0"/>
              </a:rPr>
              <a:t>Investment means buying of assets. For example: Buying stock and bonds, investing in real estate etc.</a:t>
            </a:r>
            <a:endParaRPr lang="en-IN" dirty="0">
              <a:solidFill>
                <a:schemeClr val="tx1"/>
              </a:solidFill>
              <a:latin typeface="Times New Roman" pitchFamily="18" charset="0"/>
              <a:cs typeface="Times New Roman" pitchFamily="18" charset="0"/>
            </a:endParaRPr>
          </a:p>
        </p:txBody>
      </p:sp>
      <p:sp>
        <p:nvSpPr>
          <p:cNvPr id="3" name="Title 2"/>
          <p:cNvSpPr>
            <a:spLocks noGrp="1"/>
          </p:cNvSpPr>
          <p:nvPr>
            <p:ph type="title"/>
          </p:nvPr>
        </p:nvSpPr>
        <p:spPr>
          <a:xfrm>
            <a:off x="457200" y="338328"/>
            <a:ext cx="8229600" cy="1578504"/>
          </a:xfrm>
        </p:spPr>
        <p:txBody>
          <a:bodyPr>
            <a:normAutofit/>
          </a:bodyPr>
          <a:lstStyle/>
          <a:p>
            <a:r>
              <a:rPr lang="en-IN" dirty="0" smtClean="0">
                <a:latin typeface="Times New Roman" pitchFamily="18" charset="0"/>
                <a:cs typeface="Times New Roman" pitchFamily="18" charset="0"/>
              </a:rPr>
              <a:t>INVESTMENT-MEANING</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769088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675466"/>
            <a:ext cx="8784975" cy="3921885"/>
          </a:xfrm>
        </p:spPr>
        <p:txBody>
          <a:bodyPr/>
          <a:lstStyle/>
          <a:p>
            <a:pPr>
              <a:buFont typeface="Wingdings" pitchFamily="2" charset="2"/>
              <a:buChar char="Ø"/>
            </a:pPr>
            <a:r>
              <a:rPr lang="en-US" dirty="0" smtClean="0"/>
              <a:t>Risk</a:t>
            </a:r>
          </a:p>
          <a:p>
            <a:pPr>
              <a:buFont typeface="Wingdings" pitchFamily="2" charset="2"/>
              <a:buChar char="Ø"/>
            </a:pPr>
            <a:r>
              <a:rPr lang="en-US" dirty="0" smtClean="0"/>
              <a:t>Return</a:t>
            </a:r>
          </a:p>
          <a:p>
            <a:pPr>
              <a:buFont typeface="Wingdings" pitchFamily="2" charset="2"/>
              <a:buChar char="Ø"/>
            </a:pPr>
            <a:r>
              <a:rPr lang="en-US" dirty="0" smtClean="0"/>
              <a:t>Safety</a:t>
            </a:r>
          </a:p>
          <a:p>
            <a:pPr>
              <a:buFont typeface="Wingdings" pitchFamily="2" charset="2"/>
              <a:buChar char="Ø"/>
            </a:pPr>
            <a:r>
              <a:rPr lang="en-US" dirty="0" smtClean="0"/>
              <a:t>Liquidity</a:t>
            </a:r>
          </a:p>
          <a:p>
            <a:pPr>
              <a:buFont typeface="Wingdings" pitchFamily="2" charset="2"/>
              <a:buChar char="Ø"/>
            </a:pPr>
            <a:r>
              <a:rPr lang="en-US" dirty="0" smtClean="0"/>
              <a:t>Marketability</a:t>
            </a:r>
          </a:p>
          <a:p>
            <a:pPr>
              <a:buFont typeface="Wingdings" pitchFamily="2" charset="2"/>
              <a:buChar char="Ø"/>
            </a:pPr>
            <a:r>
              <a:rPr lang="en-US" dirty="0" smtClean="0"/>
              <a:t>Capital Growth</a:t>
            </a:r>
          </a:p>
          <a:p>
            <a:pPr>
              <a:buFont typeface="Wingdings" pitchFamily="2" charset="2"/>
              <a:buChar char="Ø"/>
            </a:pPr>
            <a:r>
              <a:rPr lang="en-US" dirty="0" smtClean="0"/>
              <a:t>Stability of Income</a:t>
            </a:r>
          </a:p>
          <a:p>
            <a:pPr>
              <a:buFont typeface="Wingdings" pitchFamily="2" charset="2"/>
              <a:buChar char="Ø"/>
            </a:pPr>
            <a:r>
              <a:rPr lang="en-US" dirty="0" smtClean="0"/>
              <a:t>Tax Benefits</a:t>
            </a:r>
            <a:endParaRPr lang="en-IN" dirty="0"/>
          </a:p>
        </p:txBody>
      </p:sp>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CHARACTERISTICS OF INVESTMENT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27032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57634780"/>
              </p:ext>
            </p:extLst>
          </p:nvPr>
        </p:nvGraphicFramePr>
        <p:xfrm>
          <a:off x="179388" y="2348880"/>
          <a:ext cx="8964612" cy="4183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IN" dirty="0" smtClean="0">
                <a:latin typeface="Times New Roman" pitchFamily="18" charset="0"/>
                <a:cs typeface="Times New Roman" pitchFamily="18" charset="0"/>
              </a:rPr>
              <a:t>OBJECTIVES OF INVESTMENT</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3427770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240201" y="2268448"/>
          <a:ext cx="2088356" cy="3032760"/>
        </p:xfrm>
        <a:graphic>
          <a:graphicData uri="http://schemas.openxmlformats.org/drawingml/2006/table">
            <a:tbl>
              <a:tblPr firstRow="1" bandRow="1">
                <a:tableStyleId>{5C22544A-7EE6-4342-B048-85BDC9FD1C3A}</a:tableStyleId>
              </a:tblPr>
              <a:tblGrid>
                <a:gridCol w="2088356"/>
              </a:tblGrid>
              <a:tr h="370840">
                <a:tc>
                  <a:txBody>
                    <a:bodyPr/>
                    <a:lstStyle/>
                    <a:p>
                      <a:pPr algn="ctr"/>
                      <a:r>
                        <a:rPr lang="en-IN" dirty="0" smtClean="0">
                          <a:latin typeface="Times New Roman" pitchFamily="18" charset="0"/>
                          <a:cs typeface="Times New Roman" pitchFamily="18" charset="0"/>
                        </a:rPr>
                        <a:t>I.</a:t>
                      </a:r>
                      <a:r>
                        <a:rPr lang="en-IN" baseline="0" dirty="0" smtClean="0">
                          <a:latin typeface="Times New Roman" pitchFamily="18" charset="0"/>
                          <a:cs typeface="Times New Roman" pitchFamily="18" charset="0"/>
                        </a:rPr>
                        <a:t> FINANCIAL ASSETS</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CASH</a:t>
                      </a:r>
                    </a:p>
                  </a:txBody>
                  <a:tcPr/>
                </a:tc>
              </a:tr>
              <a:tr h="370840">
                <a:tc>
                  <a:txBody>
                    <a:bodyPr/>
                    <a:lstStyle/>
                    <a:p>
                      <a:r>
                        <a:rPr lang="en-IN" dirty="0" smtClean="0">
                          <a:latin typeface="Times New Roman" pitchFamily="18" charset="0"/>
                          <a:cs typeface="Times New Roman" pitchFamily="18" charset="0"/>
                        </a:rPr>
                        <a:t>BANK DEPOSITS</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PF, LIC</a:t>
                      </a:r>
                      <a:r>
                        <a:rPr lang="en-IN" baseline="0" dirty="0" smtClean="0">
                          <a:latin typeface="Times New Roman" pitchFamily="18" charset="0"/>
                          <a:cs typeface="Times New Roman" pitchFamily="18" charset="0"/>
                        </a:rPr>
                        <a:t> SCHEMES</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PENSION SCHEME</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PO</a:t>
                      </a:r>
                      <a:r>
                        <a:rPr lang="en-IN" baseline="0" dirty="0" smtClean="0">
                          <a:latin typeface="Times New Roman" pitchFamily="18" charset="0"/>
                          <a:cs typeface="Times New Roman" pitchFamily="18" charset="0"/>
                        </a:rPr>
                        <a:t> CERTIFICATES AND DEPOSITS</a:t>
                      </a:r>
                      <a:endParaRPr lang="en-IN" dirty="0">
                        <a:latin typeface="Times New Roman" pitchFamily="18" charset="0"/>
                        <a:cs typeface="Times New Roman" pitchFamily="18" charset="0"/>
                      </a:endParaRPr>
                    </a:p>
                  </a:txBody>
                  <a:tcPr/>
                </a:tc>
              </a:tr>
            </a:tbl>
          </a:graphicData>
        </a:graphic>
      </p:graphicFrame>
      <p:sp>
        <p:nvSpPr>
          <p:cNvPr id="3" name="Title 2"/>
          <p:cNvSpPr>
            <a:spLocks noGrp="1"/>
          </p:cNvSpPr>
          <p:nvPr>
            <p:ph type="title"/>
          </p:nvPr>
        </p:nvSpPr>
        <p:spPr/>
        <p:txBody>
          <a:bodyPr/>
          <a:lstStyle/>
          <a:p>
            <a:r>
              <a:rPr lang="en-IN" dirty="0" smtClean="0">
                <a:latin typeface="Times New Roman" pitchFamily="18" charset="0"/>
                <a:cs typeface="Times New Roman" pitchFamily="18" charset="0"/>
              </a:rPr>
              <a:t>SCOPE OF INVESTMENT</a:t>
            </a:r>
            <a:endParaRPr lang="en-IN" dirty="0">
              <a:latin typeface="Times New Roman" pitchFamily="18" charset="0"/>
              <a:cs typeface="Times New Roman" pitchFamily="18" charset="0"/>
            </a:endParaRPr>
          </a:p>
        </p:txBody>
      </p:sp>
      <p:sp>
        <p:nvSpPr>
          <p:cNvPr id="5" name="Rectangle 4"/>
          <p:cNvSpPr/>
          <p:nvPr/>
        </p:nvSpPr>
        <p:spPr>
          <a:xfrm>
            <a:off x="3077834" y="3163153"/>
            <a:ext cx="252028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smtClean="0">
                <a:latin typeface="Times New Roman" pitchFamily="18" charset="0"/>
                <a:cs typeface="Times New Roman" pitchFamily="18" charset="0"/>
              </a:rPr>
              <a:t>INVESTMENT</a:t>
            </a:r>
            <a:endParaRPr lang="en-IN" sz="2800" dirty="0">
              <a:latin typeface="Times New Roman" pitchFamily="18" charset="0"/>
              <a:cs typeface="Times New Roman" pitchFamily="18" charset="0"/>
            </a:endParaRPr>
          </a:p>
        </p:txBody>
      </p:sp>
      <p:graphicFrame>
        <p:nvGraphicFramePr>
          <p:cNvPr id="6" name="Table 5"/>
          <p:cNvGraphicFramePr>
            <a:graphicFrameLocks noGrp="1"/>
          </p:cNvGraphicFramePr>
          <p:nvPr>
            <p:extLst/>
          </p:nvPr>
        </p:nvGraphicFramePr>
        <p:xfrm>
          <a:off x="6588224" y="2720764"/>
          <a:ext cx="2399928" cy="2560320"/>
        </p:xfrm>
        <a:graphic>
          <a:graphicData uri="http://schemas.openxmlformats.org/drawingml/2006/table">
            <a:tbl>
              <a:tblPr firstRow="1" bandRow="1">
                <a:tableStyleId>{5C22544A-7EE6-4342-B048-85BDC9FD1C3A}</a:tableStyleId>
              </a:tblPr>
              <a:tblGrid>
                <a:gridCol w="2399928"/>
              </a:tblGrid>
              <a:tr h="370840">
                <a:tc>
                  <a:txBody>
                    <a:bodyPr/>
                    <a:lstStyle/>
                    <a:p>
                      <a:pPr algn="ctr"/>
                      <a:r>
                        <a:rPr lang="en-IN" sz="1800" dirty="0" smtClean="0">
                          <a:latin typeface="Times New Roman" pitchFamily="18" charset="0"/>
                          <a:cs typeface="Times New Roman" pitchFamily="18" charset="0"/>
                        </a:rPr>
                        <a:t>II. PHYSICAL ASSETS</a:t>
                      </a:r>
                      <a:endParaRPr lang="en-IN" sz="1800" dirty="0">
                        <a:latin typeface="Times New Roman" pitchFamily="18" charset="0"/>
                        <a:cs typeface="Times New Roman" pitchFamily="18" charset="0"/>
                      </a:endParaRPr>
                    </a:p>
                  </a:txBody>
                  <a:tcPr/>
                </a:tc>
              </a:tr>
              <a:tr h="370840">
                <a:tc>
                  <a:txBody>
                    <a:bodyPr/>
                    <a:lstStyle/>
                    <a:p>
                      <a:r>
                        <a:rPr lang="en-IN" sz="1800" dirty="0" smtClean="0">
                          <a:latin typeface="Times New Roman" pitchFamily="18" charset="0"/>
                          <a:cs typeface="Times New Roman" pitchFamily="18" charset="0"/>
                        </a:rPr>
                        <a:t>HOUSE, LAND,</a:t>
                      </a:r>
                      <a:r>
                        <a:rPr lang="en-IN" sz="1800" baseline="0" dirty="0" smtClean="0">
                          <a:latin typeface="Times New Roman" pitchFamily="18" charset="0"/>
                          <a:cs typeface="Times New Roman" pitchFamily="18" charset="0"/>
                        </a:rPr>
                        <a:t> BUILDING, FLATS</a:t>
                      </a:r>
                      <a:endParaRPr lang="en-IN" sz="1800" dirty="0">
                        <a:latin typeface="Times New Roman" pitchFamily="18" charset="0"/>
                        <a:cs typeface="Times New Roman" pitchFamily="18" charset="0"/>
                      </a:endParaRPr>
                    </a:p>
                  </a:txBody>
                  <a:tcPr/>
                </a:tc>
              </a:tr>
              <a:tr h="370840">
                <a:tc>
                  <a:txBody>
                    <a:bodyPr/>
                    <a:lstStyle/>
                    <a:p>
                      <a:r>
                        <a:rPr lang="en-IN" sz="1800" dirty="0" smtClean="0">
                          <a:latin typeface="Times New Roman" pitchFamily="18" charset="0"/>
                          <a:cs typeface="Times New Roman" pitchFamily="18" charset="0"/>
                        </a:rPr>
                        <a:t>GOLD, SILVER &amp; OTHER METALS</a:t>
                      </a:r>
                    </a:p>
                  </a:txBody>
                  <a:tcPr/>
                </a:tc>
              </a:tr>
              <a:tr h="370840">
                <a:tc>
                  <a:txBody>
                    <a:bodyPr/>
                    <a:lstStyle/>
                    <a:p>
                      <a:r>
                        <a:rPr lang="en-IN" sz="1800" dirty="0" smtClean="0">
                          <a:latin typeface="Times New Roman" pitchFamily="18" charset="0"/>
                          <a:cs typeface="Times New Roman" pitchFamily="18" charset="0"/>
                        </a:rPr>
                        <a:t>CONSUMER</a:t>
                      </a:r>
                      <a:r>
                        <a:rPr lang="en-IN" sz="1800" baseline="0" dirty="0" smtClean="0">
                          <a:latin typeface="Times New Roman" pitchFamily="18" charset="0"/>
                          <a:cs typeface="Times New Roman" pitchFamily="18" charset="0"/>
                        </a:rPr>
                        <a:t> DURABLES</a:t>
                      </a:r>
                      <a:endParaRPr lang="en-IN" sz="1800" dirty="0">
                        <a:latin typeface="Times New Roman" pitchFamily="18" charset="0"/>
                        <a:cs typeface="Times New Roman" pitchFamily="18" charset="0"/>
                      </a:endParaRPr>
                    </a:p>
                  </a:txBody>
                  <a:tcPr/>
                </a:tc>
              </a:tr>
            </a:tbl>
          </a:graphicData>
        </a:graphic>
      </p:graphicFrame>
      <p:sp>
        <p:nvSpPr>
          <p:cNvPr id="7" name="Rectangle 6"/>
          <p:cNvSpPr/>
          <p:nvPr/>
        </p:nvSpPr>
        <p:spPr>
          <a:xfrm>
            <a:off x="3455876" y="1705445"/>
            <a:ext cx="172819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latin typeface="Times New Roman" pitchFamily="18" charset="0"/>
                <a:cs typeface="Times New Roman" pitchFamily="18" charset="0"/>
              </a:rPr>
              <a:t>SAVER</a:t>
            </a:r>
            <a:endParaRPr lang="en-IN" sz="2000" dirty="0">
              <a:latin typeface="Times New Roman" pitchFamily="18" charset="0"/>
              <a:cs typeface="Times New Roman" pitchFamily="18" charset="0"/>
            </a:endParaRPr>
          </a:p>
        </p:txBody>
      </p:sp>
      <p:cxnSp>
        <p:nvCxnSpPr>
          <p:cNvPr id="9" name="Straight Arrow Connector 8"/>
          <p:cNvCxnSpPr/>
          <p:nvPr/>
        </p:nvCxnSpPr>
        <p:spPr>
          <a:xfrm>
            <a:off x="4260414" y="2222166"/>
            <a:ext cx="32295" cy="940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519772" y="2541565"/>
            <a:ext cx="1332148" cy="380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BECOMES</a:t>
            </a:r>
            <a:endParaRPr lang="en-IN" dirty="0"/>
          </a:p>
        </p:txBody>
      </p:sp>
      <p:sp>
        <p:nvSpPr>
          <p:cNvPr id="11" name="Rectangle 10"/>
          <p:cNvSpPr/>
          <p:nvPr/>
        </p:nvSpPr>
        <p:spPr>
          <a:xfrm>
            <a:off x="4427984" y="2461529"/>
            <a:ext cx="2042165" cy="5095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smtClean="0">
                <a:latin typeface="Times New Roman" pitchFamily="18" charset="0"/>
                <a:cs typeface="Times New Roman" pitchFamily="18" charset="0"/>
              </a:rPr>
              <a:t>BY ACURRING THE ASSETS</a:t>
            </a:r>
            <a:endParaRPr lang="en-IN" sz="1400" dirty="0">
              <a:latin typeface="Times New Roman" pitchFamily="18" charset="0"/>
              <a:cs typeface="Times New Roman" pitchFamily="18" charset="0"/>
            </a:endParaRPr>
          </a:p>
        </p:txBody>
      </p:sp>
      <p:cxnSp>
        <p:nvCxnSpPr>
          <p:cNvPr id="13" name="Straight Arrow Connector 12"/>
          <p:cNvCxnSpPr>
            <a:stCxn id="5" idx="1"/>
          </p:cNvCxnSpPr>
          <p:nvPr/>
        </p:nvCxnSpPr>
        <p:spPr>
          <a:xfrm flipH="1">
            <a:off x="2357754" y="3451185"/>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3"/>
          </p:cNvCxnSpPr>
          <p:nvPr/>
        </p:nvCxnSpPr>
        <p:spPr>
          <a:xfrm>
            <a:off x="5598114" y="3451185"/>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319972" y="3670406"/>
            <a:ext cx="0" cy="792088"/>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320244" y="4066450"/>
            <a:ext cx="1980220" cy="539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Times New Roman" pitchFamily="18" charset="0"/>
                <a:cs typeface="Times New Roman" pitchFamily="18" charset="0"/>
              </a:rPr>
              <a:t>III. MARKETABLE ASSETS</a:t>
            </a:r>
            <a:endParaRPr lang="en-IN" sz="1600" dirty="0">
              <a:latin typeface="Times New Roman" pitchFamily="18" charset="0"/>
              <a:cs typeface="Times New Roman" pitchFamily="18" charset="0"/>
            </a:endParaRPr>
          </a:p>
        </p:txBody>
      </p:sp>
      <p:sp>
        <p:nvSpPr>
          <p:cNvPr id="19" name="Rectangle 18"/>
          <p:cNvSpPr/>
          <p:nvPr/>
        </p:nvSpPr>
        <p:spPr>
          <a:xfrm>
            <a:off x="3320244" y="4648053"/>
            <a:ext cx="198022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smtClean="0">
                <a:latin typeface="Times New Roman" pitchFamily="18" charset="0"/>
                <a:cs typeface="Times New Roman" pitchFamily="18" charset="0"/>
              </a:rPr>
              <a:t>SHARES,BONDS, G-SECURITIES ETC.</a:t>
            </a:r>
            <a:endParaRPr lang="en-IN" sz="1400" dirty="0">
              <a:latin typeface="Times New Roman" pitchFamily="18" charset="0"/>
              <a:cs typeface="Times New Roman" pitchFamily="18" charset="0"/>
            </a:endParaRPr>
          </a:p>
        </p:txBody>
      </p:sp>
      <p:sp>
        <p:nvSpPr>
          <p:cNvPr id="20" name="Rectangle 19"/>
          <p:cNvSpPr/>
          <p:nvPr/>
        </p:nvSpPr>
        <p:spPr>
          <a:xfrm>
            <a:off x="3374250" y="5157192"/>
            <a:ext cx="192621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smtClean="0">
                <a:latin typeface="Times New Roman" pitchFamily="18" charset="0"/>
                <a:cs typeface="Times New Roman" pitchFamily="18" charset="0"/>
              </a:rPr>
              <a:t>STOCK AND CAPITAL MARKETS</a:t>
            </a:r>
            <a:endParaRPr lang="en-IN" sz="1400" dirty="0">
              <a:latin typeface="Times New Roman" pitchFamily="18" charset="0"/>
              <a:cs typeface="Times New Roman" pitchFamily="18" charset="0"/>
            </a:endParaRPr>
          </a:p>
        </p:txBody>
      </p:sp>
      <p:cxnSp>
        <p:nvCxnSpPr>
          <p:cNvPr id="22" name="Straight Connector 21"/>
          <p:cNvCxnSpPr/>
          <p:nvPr/>
        </p:nvCxnSpPr>
        <p:spPr>
          <a:xfrm flipH="1">
            <a:off x="2717794" y="5589240"/>
            <a:ext cx="1134126"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813965" y="5589240"/>
            <a:ext cx="982171" cy="432048"/>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776843" y="6021288"/>
            <a:ext cx="155655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NEW ISSUES</a:t>
            </a:r>
            <a:endParaRPr lang="en-IN" dirty="0">
              <a:latin typeface="Times New Roman" pitchFamily="18" charset="0"/>
              <a:cs typeface="Times New Roman" pitchFamily="18" charset="0"/>
            </a:endParaRPr>
          </a:p>
        </p:txBody>
      </p:sp>
      <p:sp>
        <p:nvSpPr>
          <p:cNvPr id="28" name="Rectangle 27"/>
          <p:cNvSpPr/>
          <p:nvPr/>
        </p:nvSpPr>
        <p:spPr>
          <a:xfrm>
            <a:off x="5796136" y="6021288"/>
            <a:ext cx="144016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Times New Roman" pitchFamily="18" charset="0"/>
                <a:cs typeface="Times New Roman" pitchFamily="18" charset="0"/>
              </a:rPr>
              <a:t>STOCK MARKET</a:t>
            </a:r>
            <a:endParaRPr lang="en-IN" sz="1600" dirty="0">
              <a:latin typeface="Times New Roman" pitchFamily="18" charset="0"/>
              <a:cs typeface="Times New Roman" pitchFamily="18" charset="0"/>
            </a:endParaRPr>
          </a:p>
        </p:txBody>
      </p:sp>
    </p:spTree>
    <p:extLst>
      <p:ext uri="{BB962C8B-B14F-4D97-AF65-F5344CB8AC3E}">
        <p14:creationId xmlns:p14="http://schemas.microsoft.com/office/powerpoint/2010/main" val="18787556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79389" y="2708923"/>
          <a:ext cx="2592412" cy="3932595"/>
        </p:xfrm>
        <a:graphic>
          <a:graphicData uri="http://schemas.openxmlformats.org/drawingml/2006/table">
            <a:tbl>
              <a:tblPr firstRow="1" bandRow="1">
                <a:tableStyleId>{5C22544A-7EE6-4342-B048-85BDC9FD1C3A}</a:tableStyleId>
              </a:tblPr>
              <a:tblGrid>
                <a:gridCol w="2592412"/>
              </a:tblGrid>
              <a:tr h="365985">
                <a:tc>
                  <a:txBody>
                    <a:bodyPr/>
                    <a:lstStyle/>
                    <a:p>
                      <a:r>
                        <a:rPr lang="en-IN" b="0" dirty="0" smtClean="0">
                          <a:solidFill>
                            <a:schemeClr val="tx1"/>
                          </a:solidFill>
                          <a:latin typeface="Times New Roman" pitchFamily="18" charset="0"/>
                          <a:cs typeface="Times New Roman" pitchFamily="18" charset="0"/>
                        </a:rPr>
                        <a:t>EQUITY</a:t>
                      </a:r>
                      <a:r>
                        <a:rPr lang="en-IN" b="0" baseline="0" dirty="0" smtClean="0">
                          <a:solidFill>
                            <a:schemeClr val="tx1"/>
                          </a:solidFill>
                          <a:latin typeface="Times New Roman" pitchFamily="18" charset="0"/>
                          <a:cs typeface="Times New Roman" pitchFamily="18" charset="0"/>
                        </a:rPr>
                        <a:t> SHARES</a:t>
                      </a:r>
                      <a:endParaRPr lang="en-IN" b="0" dirty="0">
                        <a:solidFill>
                          <a:schemeClr val="tx1"/>
                        </a:solidFill>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DEBENTURES</a:t>
                      </a:r>
                      <a:r>
                        <a:rPr lang="en-IN" baseline="0" dirty="0" smtClean="0">
                          <a:latin typeface="Times New Roman" pitchFamily="18" charset="0"/>
                          <a:cs typeface="Times New Roman" pitchFamily="18" charset="0"/>
                        </a:rPr>
                        <a:t> OR BONDS</a:t>
                      </a:r>
                      <a:endParaRPr lang="en-IN" dirty="0">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MUTUAL FUNDS</a:t>
                      </a:r>
                      <a:endParaRPr lang="en-IN" dirty="0">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PUBLIC PROVIDENT FUND</a:t>
                      </a:r>
                      <a:endParaRPr lang="en-IN" dirty="0">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NATIONAL</a:t>
                      </a:r>
                      <a:r>
                        <a:rPr lang="en-IN" baseline="0" dirty="0" smtClean="0">
                          <a:latin typeface="Times New Roman" pitchFamily="18" charset="0"/>
                          <a:cs typeface="Times New Roman" pitchFamily="18" charset="0"/>
                        </a:rPr>
                        <a:t> SAVING CERTIFICATE</a:t>
                      </a:r>
                      <a:endParaRPr lang="en-IN" dirty="0">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PREFERENCE SHARE</a:t>
                      </a:r>
                      <a:endParaRPr lang="en-IN" dirty="0">
                        <a:latin typeface="Times New Roman" pitchFamily="18" charset="0"/>
                        <a:cs typeface="Times New Roman" pitchFamily="18" charset="0"/>
                      </a:endParaRPr>
                    </a:p>
                  </a:txBody>
                  <a:tcPr/>
                </a:tc>
              </a:tr>
              <a:tr h="365985">
                <a:tc>
                  <a:txBody>
                    <a:bodyPr/>
                    <a:lstStyle/>
                    <a:p>
                      <a:r>
                        <a:rPr lang="en-IN" dirty="0" smtClean="0">
                          <a:latin typeface="Times New Roman" pitchFamily="18" charset="0"/>
                          <a:cs typeface="Times New Roman" pitchFamily="18" charset="0"/>
                        </a:rPr>
                        <a:t>LIFE INSURANCE</a:t>
                      </a:r>
                      <a:r>
                        <a:rPr lang="en-IN" baseline="0" dirty="0" smtClean="0">
                          <a:latin typeface="Times New Roman" pitchFamily="18" charset="0"/>
                          <a:cs typeface="Times New Roman" pitchFamily="18" charset="0"/>
                        </a:rPr>
                        <a:t> &amp; GENERAL INSURANCE</a:t>
                      </a:r>
                      <a:endParaRPr lang="en-IN" dirty="0">
                        <a:latin typeface="Times New Roman" pitchFamily="18" charset="0"/>
                        <a:cs typeface="Times New Roman" pitchFamily="18" charset="0"/>
                      </a:endParaRPr>
                    </a:p>
                  </a:txBody>
                  <a:tcPr/>
                </a:tc>
              </a:tr>
            </a:tbl>
          </a:graphicData>
        </a:graphic>
      </p:graphicFrame>
      <p:sp>
        <p:nvSpPr>
          <p:cNvPr id="3" name="Title 2"/>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INVESTMENT ALTERNATIVES/ AVENUES IN INDIA</a:t>
            </a:r>
            <a:endParaRPr lang="en-IN" dirty="0">
              <a:latin typeface="Times New Roman" pitchFamily="18" charset="0"/>
              <a:cs typeface="Times New Roman" pitchFamily="18" charset="0"/>
            </a:endParaRPr>
          </a:p>
        </p:txBody>
      </p:sp>
      <p:sp>
        <p:nvSpPr>
          <p:cNvPr id="4" name="Rectangle 3"/>
          <p:cNvSpPr/>
          <p:nvPr/>
        </p:nvSpPr>
        <p:spPr>
          <a:xfrm>
            <a:off x="3400012" y="4017105"/>
            <a:ext cx="208823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Times New Roman" pitchFamily="18" charset="0"/>
                <a:cs typeface="Times New Roman" pitchFamily="18" charset="0"/>
              </a:rPr>
              <a:t>INVESTMENT AVENUES</a:t>
            </a:r>
            <a:endParaRPr lang="en-IN" dirty="0">
              <a:latin typeface="Times New Roman" pitchFamily="18" charset="0"/>
              <a:cs typeface="Times New Roman" pitchFamily="18" charset="0"/>
            </a:endParaRPr>
          </a:p>
        </p:txBody>
      </p:sp>
      <p:graphicFrame>
        <p:nvGraphicFramePr>
          <p:cNvPr id="6" name="Table 5"/>
          <p:cNvGraphicFramePr>
            <a:graphicFrameLocks noGrp="1"/>
          </p:cNvGraphicFramePr>
          <p:nvPr>
            <p:extLst/>
          </p:nvPr>
        </p:nvGraphicFramePr>
        <p:xfrm>
          <a:off x="6300192" y="2708920"/>
          <a:ext cx="2543944" cy="3677920"/>
        </p:xfrm>
        <a:graphic>
          <a:graphicData uri="http://schemas.openxmlformats.org/drawingml/2006/table">
            <a:tbl>
              <a:tblPr firstRow="1" bandRow="1">
                <a:tableStyleId>{5C22544A-7EE6-4342-B048-85BDC9FD1C3A}</a:tableStyleId>
              </a:tblPr>
              <a:tblGrid>
                <a:gridCol w="2543944"/>
              </a:tblGrid>
              <a:tr h="370840">
                <a:tc>
                  <a:txBody>
                    <a:bodyPr/>
                    <a:lstStyle/>
                    <a:p>
                      <a:r>
                        <a:rPr lang="en-IN" b="0" dirty="0" smtClean="0">
                          <a:solidFill>
                            <a:schemeClr val="tx1"/>
                          </a:solidFill>
                          <a:latin typeface="Times New Roman" pitchFamily="18" charset="0"/>
                          <a:cs typeface="Times New Roman" pitchFamily="18" charset="0"/>
                        </a:rPr>
                        <a:t>REAL ESTATE</a:t>
                      </a:r>
                      <a:endParaRPr lang="en-IN" b="0" dirty="0">
                        <a:solidFill>
                          <a:schemeClr val="tx1"/>
                        </a:solidFill>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GOLD</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POST OFFICE SAVINGS</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PUBLIC</a:t>
                      </a:r>
                      <a:r>
                        <a:rPr lang="en-IN" baseline="0" dirty="0" smtClean="0">
                          <a:latin typeface="Times New Roman" pitchFamily="18" charset="0"/>
                          <a:cs typeface="Times New Roman" pitchFamily="18" charset="0"/>
                        </a:rPr>
                        <a:t> DEPOSITS</a:t>
                      </a:r>
                    </a:p>
                  </a:txBody>
                  <a:tcPr/>
                </a:tc>
              </a:tr>
              <a:tr h="370840">
                <a:tc>
                  <a:txBody>
                    <a:bodyPr/>
                    <a:lstStyle/>
                    <a:p>
                      <a:r>
                        <a:rPr lang="en-IN" dirty="0" smtClean="0">
                          <a:latin typeface="Times New Roman" pitchFamily="18" charset="0"/>
                          <a:cs typeface="Times New Roman" pitchFamily="18" charset="0"/>
                        </a:rPr>
                        <a:t>CORPORATE DEPOSITS</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SUKANYA</a:t>
                      </a:r>
                      <a:r>
                        <a:rPr lang="en-IN" baseline="0" dirty="0" smtClean="0">
                          <a:latin typeface="Times New Roman" pitchFamily="18" charset="0"/>
                          <a:cs typeface="Times New Roman" pitchFamily="18" charset="0"/>
                        </a:rPr>
                        <a:t> SAMRIDDHI ACCOUNT</a:t>
                      </a:r>
                      <a:endParaRPr lang="en-IN" dirty="0">
                        <a:latin typeface="Times New Roman" pitchFamily="18" charset="0"/>
                        <a:cs typeface="Times New Roman" pitchFamily="18" charset="0"/>
                      </a:endParaRPr>
                    </a:p>
                  </a:txBody>
                  <a:tcPr/>
                </a:tc>
              </a:tr>
              <a:tr h="370840">
                <a:tc>
                  <a:txBody>
                    <a:bodyPr/>
                    <a:lstStyle/>
                    <a:p>
                      <a:r>
                        <a:rPr lang="en-IN" dirty="0" smtClean="0">
                          <a:latin typeface="Times New Roman" pitchFamily="18" charset="0"/>
                          <a:cs typeface="Times New Roman" pitchFamily="18" charset="0"/>
                        </a:rPr>
                        <a:t>ULIP</a:t>
                      </a:r>
                      <a:endParaRPr lang="en-IN" dirty="0">
                        <a:latin typeface="Times New Roman" pitchFamily="18" charset="0"/>
                        <a:cs typeface="Times New Roman" pitchFamily="18" charset="0"/>
                      </a:endParaRPr>
                    </a:p>
                  </a:txBody>
                  <a:tcPr/>
                </a:tc>
              </a:tr>
            </a:tbl>
          </a:graphicData>
        </a:graphic>
      </p:graphicFrame>
      <p:cxnSp>
        <p:nvCxnSpPr>
          <p:cNvPr id="8" name="Straight Connector 7"/>
          <p:cNvCxnSpPr>
            <a:endCxn id="4" idx="1"/>
          </p:cNvCxnSpPr>
          <p:nvPr/>
        </p:nvCxnSpPr>
        <p:spPr>
          <a:xfrm>
            <a:off x="2679932" y="4305137"/>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3"/>
          </p:cNvCxnSpPr>
          <p:nvPr/>
        </p:nvCxnSpPr>
        <p:spPr>
          <a:xfrm>
            <a:off x="5488244" y="4305137"/>
            <a:ext cx="81194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1966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latin typeface="Times New Roman" pitchFamily="18" charset="0"/>
                <a:cs typeface="Times New Roman" pitchFamily="18" charset="0"/>
              </a:rPr>
              <a:t>INVESTMENT V/S SPECULATION</a:t>
            </a:r>
            <a:endParaRPr lang="en-IN" dirty="0">
              <a:latin typeface="Times New Roman" pitchFamily="18" charset="0"/>
              <a:cs typeface="Times New Roman" pitchFamily="18" charset="0"/>
            </a:endParaRPr>
          </a:p>
        </p:txBody>
      </p:sp>
      <p:sp>
        <p:nvSpPr>
          <p:cNvPr id="3" name="Text Placeholder 2"/>
          <p:cNvSpPr>
            <a:spLocks noGrp="1"/>
          </p:cNvSpPr>
          <p:nvPr>
            <p:ph type="body" idx="1"/>
          </p:nvPr>
        </p:nvSpPr>
        <p:spPr>
          <a:xfrm>
            <a:off x="676656" y="2276872"/>
            <a:ext cx="3822192" cy="720080"/>
          </a:xfrm>
        </p:spPr>
        <p:txBody>
          <a:bodyPr/>
          <a:lstStyle/>
          <a:p>
            <a:r>
              <a:rPr lang="en-IN" dirty="0" smtClean="0">
                <a:latin typeface="Times New Roman" pitchFamily="18" charset="0"/>
                <a:cs typeface="Times New Roman" pitchFamily="18" charset="0"/>
              </a:rPr>
              <a:t>INVESTMENT</a:t>
            </a:r>
            <a:endParaRPr lang="en-IN" dirty="0">
              <a:latin typeface="Times New Roman" pitchFamily="18" charset="0"/>
              <a:cs typeface="Times New Roman" pitchFamily="18" charset="0"/>
            </a:endParaRPr>
          </a:p>
        </p:txBody>
      </p:sp>
      <p:sp>
        <p:nvSpPr>
          <p:cNvPr id="4" name="Content Placeholder 3"/>
          <p:cNvSpPr>
            <a:spLocks noGrp="1"/>
          </p:cNvSpPr>
          <p:nvPr>
            <p:ph sz="half" idx="2"/>
          </p:nvPr>
        </p:nvSpPr>
        <p:spPr>
          <a:xfrm>
            <a:off x="107504" y="2852936"/>
            <a:ext cx="4389883" cy="3744416"/>
          </a:xfrm>
        </p:spPr>
        <p:txBody>
          <a:bodyPr>
            <a:normAutofit/>
          </a:bodyPr>
          <a:lstStyle/>
          <a:p>
            <a:pPr>
              <a:buFont typeface="Wingdings" pitchFamily="2" charset="2"/>
              <a:buChar char="Ø"/>
            </a:pPr>
            <a:r>
              <a:rPr lang="en-IN" dirty="0" smtClean="0">
                <a:solidFill>
                  <a:schemeClr val="tx1"/>
                </a:solidFill>
                <a:latin typeface="Times New Roman" pitchFamily="18" charset="0"/>
                <a:cs typeface="Times New Roman" pitchFamily="18" charset="0"/>
              </a:rPr>
              <a:t>Purchase of an asset with hope of getting returns is called investment.</a:t>
            </a:r>
          </a:p>
          <a:p>
            <a:pPr marL="0" indent="0">
              <a:buNone/>
            </a:pPr>
            <a:endParaRPr lang="en-IN" dirty="0">
              <a:solidFill>
                <a:schemeClr val="tx1"/>
              </a:solidFill>
              <a:latin typeface="Times New Roman" pitchFamily="18" charset="0"/>
              <a:cs typeface="Times New Roman" pitchFamily="18" charset="0"/>
            </a:endParaRPr>
          </a:p>
          <a:p>
            <a:pPr>
              <a:buFont typeface="Wingdings" pitchFamily="2" charset="2"/>
              <a:buChar char="Ø"/>
            </a:pPr>
            <a:r>
              <a:rPr lang="en-IN" dirty="0" smtClean="0">
                <a:solidFill>
                  <a:schemeClr val="tx1"/>
                </a:solidFill>
                <a:latin typeface="Times New Roman" pitchFamily="18" charset="0"/>
                <a:cs typeface="Times New Roman" pitchFamily="18" charset="0"/>
              </a:rPr>
              <a:t>The quantity of risk is moderate in investment.</a:t>
            </a:r>
          </a:p>
          <a:p>
            <a:pPr>
              <a:buFont typeface="Wingdings" pitchFamily="2" charset="2"/>
              <a:buChar char="Ø"/>
            </a:pPr>
            <a:r>
              <a:rPr lang="en-IN" dirty="0" smtClean="0">
                <a:solidFill>
                  <a:schemeClr val="tx1"/>
                </a:solidFill>
                <a:latin typeface="Times New Roman" pitchFamily="18" charset="0"/>
                <a:cs typeface="Times New Roman" pitchFamily="18" charset="0"/>
              </a:rPr>
              <a:t>An investor expects the modest normal and stable return.</a:t>
            </a:r>
          </a:p>
          <a:p>
            <a:pPr>
              <a:buFont typeface="Wingdings" pitchFamily="2" charset="2"/>
              <a:buChar char="Ø"/>
            </a:pPr>
            <a:r>
              <a:rPr lang="en-IN" dirty="0" smtClean="0">
                <a:solidFill>
                  <a:schemeClr val="tx1"/>
                </a:solidFill>
                <a:latin typeface="Times New Roman" pitchFamily="18" charset="0"/>
                <a:cs typeface="Times New Roman" pitchFamily="18" charset="0"/>
              </a:rPr>
              <a:t>The investor use his own funds for investment purpose.</a:t>
            </a:r>
          </a:p>
          <a:p>
            <a:pPr>
              <a:buFont typeface="Wingdings" pitchFamily="2" charset="2"/>
              <a:buChar char="Ø"/>
            </a:pPr>
            <a:r>
              <a:rPr lang="en-IN" dirty="0" smtClean="0">
                <a:solidFill>
                  <a:schemeClr val="tx1"/>
                </a:solidFill>
                <a:latin typeface="Times New Roman" pitchFamily="18" charset="0"/>
                <a:cs typeface="Times New Roman" pitchFamily="18" charset="0"/>
              </a:rPr>
              <a:t>Aims mainly to earn return.</a:t>
            </a:r>
          </a:p>
        </p:txBody>
      </p:sp>
      <p:sp>
        <p:nvSpPr>
          <p:cNvPr id="5" name="Text Placeholder 4"/>
          <p:cNvSpPr>
            <a:spLocks noGrp="1"/>
          </p:cNvSpPr>
          <p:nvPr>
            <p:ph type="body" sz="quarter" idx="3"/>
          </p:nvPr>
        </p:nvSpPr>
        <p:spPr>
          <a:xfrm>
            <a:off x="4788024" y="2420888"/>
            <a:ext cx="3822192" cy="504056"/>
          </a:xfrm>
        </p:spPr>
        <p:txBody>
          <a:bodyPr/>
          <a:lstStyle/>
          <a:p>
            <a:r>
              <a:rPr lang="en-IN" dirty="0" smtClean="0">
                <a:latin typeface="Times New Roman" pitchFamily="18" charset="0"/>
                <a:cs typeface="Times New Roman" pitchFamily="18" charset="0"/>
              </a:rPr>
              <a:t>SPECULATION</a:t>
            </a:r>
            <a:endParaRPr lang="en-IN" dirty="0">
              <a:latin typeface="Times New Roman" pitchFamily="18" charset="0"/>
              <a:cs typeface="Times New Roman" pitchFamily="18" charset="0"/>
            </a:endParaRPr>
          </a:p>
        </p:txBody>
      </p:sp>
      <p:sp>
        <p:nvSpPr>
          <p:cNvPr id="6" name="Content Placeholder 5"/>
          <p:cNvSpPr>
            <a:spLocks noGrp="1"/>
          </p:cNvSpPr>
          <p:nvPr>
            <p:ph sz="quarter" idx="4"/>
          </p:nvPr>
        </p:nvSpPr>
        <p:spPr>
          <a:xfrm>
            <a:off x="4645024" y="2852936"/>
            <a:ext cx="4319463" cy="3888432"/>
          </a:xfrm>
        </p:spPr>
        <p:txBody>
          <a:bodyPr>
            <a:normAutofit/>
          </a:bodyPr>
          <a:lstStyle/>
          <a:p>
            <a:pPr>
              <a:buFont typeface="Wingdings" pitchFamily="2" charset="2"/>
              <a:buChar char="Ø"/>
            </a:pPr>
            <a:r>
              <a:rPr lang="en-IN" dirty="0" smtClean="0">
                <a:solidFill>
                  <a:schemeClr val="tx1"/>
                </a:solidFill>
                <a:latin typeface="Times New Roman" pitchFamily="18" charset="0"/>
                <a:cs typeface="Times New Roman" pitchFamily="18" charset="0"/>
              </a:rPr>
              <a:t>Speculation is an act of conducting a risky financial transaction, in the hope of substantial profit.</a:t>
            </a:r>
          </a:p>
          <a:p>
            <a:pPr>
              <a:buFont typeface="Wingdings" pitchFamily="2" charset="2"/>
              <a:buChar char="Ø"/>
            </a:pPr>
            <a:r>
              <a:rPr lang="en-IN" dirty="0">
                <a:solidFill>
                  <a:schemeClr val="tx1"/>
                </a:solidFill>
                <a:latin typeface="Times New Roman" pitchFamily="18" charset="0"/>
                <a:cs typeface="Times New Roman" pitchFamily="18" charset="0"/>
              </a:rPr>
              <a:t>The quantity of risk is </a:t>
            </a:r>
            <a:r>
              <a:rPr lang="en-IN" dirty="0" smtClean="0">
                <a:solidFill>
                  <a:schemeClr val="tx1"/>
                </a:solidFill>
                <a:latin typeface="Times New Roman" pitchFamily="18" charset="0"/>
                <a:cs typeface="Times New Roman" pitchFamily="18" charset="0"/>
              </a:rPr>
              <a:t>high in case of speculation.</a:t>
            </a:r>
          </a:p>
          <a:p>
            <a:pPr>
              <a:buFont typeface="Wingdings" pitchFamily="2" charset="2"/>
              <a:buChar char="Ø"/>
            </a:pPr>
            <a:r>
              <a:rPr lang="en-IN" dirty="0" smtClean="0">
                <a:solidFill>
                  <a:schemeClr val="tx1"/>
                </a:solidFill>
                <a:latin typeface="Times New Roman" pitchFamily="18" charset="0"/>
                <a:cs typeface="Times New Roman" pitchFamily="18" charset="0"/>
              </a:rPr>
              <a:t>A speculator expects higher profits higher and unstable return.</a:t>
            </a:r>
          </a:p>
          <a:p>
            <a:pPr>
              <a:buFont typeface="Wingdings" pitchFamily="2" charset="2"/>
              <a:buChar char="Ø"/>
            </a:pPr>
            <a:r>
              <a:rPr lang="en-IN" dirty="0" smtClean="0">
                <a:solidFill>
                  <a:schemeClr val="tx1"/>
                </a:solidFill>
                <a:latin typeface="Times New Roman" pitchFamily="18" charset="0"/>
                <a:cs typeface="Times New Roman" pitchFamily="18" charset="0"/>
              </a:rPr>
              <a:t>A speculator uses borrowed funds.</a:t>
            </a:r>
          </a:p>
          <a:p>
            <a:pPr marL="0" indent="0">
              <a:buNone/>
            </a:pPr>
            <a:endParaRPr lang="en-IN" dirty="0">
              <a:solidFill>
                <a:schemeClr val="tx1"/>
              </a:solidFill>
              <a:latin typeface="Times New Roman" pitchFamily="18" charset="0"/>
              <a:cs typeface="Times New Roman" pitchFamily="18" charset="0"/>
            </a:endParaRPr>
          </a:p>
          <a:p>
            <a:pPr>
              <a:buFont typeface="Wingdings" pitchFamily="2" charset="2"/>
              <a:buChar char="Ø"/>
            </a:pPr>
            <a:r>
              <a:rPr lang="en-IN" dirty="0">
                <a:solidFill>
                  <a:schemeClr val="tx1"/>
                </a:solidFill>
                <a:latin typeface="Times New Roman" pitchFamily="18" charset="0"/>
                <a:cs typeface="Times New Roman" pitchFamily="18" charset="0"/>
              </a:rPr>
              <a:t>Aims mainly to earn </a:t>
            </a:r>
            <a:r>
              <a:rPr lang="en-IN" dirty="0" smtClean="0">
                <a:solidFill>
                  <a:schemeClr val="tx1"/>
                </a:solidFill>
                <a:latin typeface="Times New Roman" pitchFamily="18" charset="0"/>
                <a:cs typeface="Times New Roman" pitchFamily="18" charset="0"/>
              </a:rPr>
              <a:t>capital gain.</a:t>
            </a:r>
          </a:p>
          <a:p>
            <a:pPr marL="0" indent="0">
              <a:buNone/>
            </a:pPr>
            <a:r>
              <a:rPr lang="en-IN" dirty="0" smtClean="0">
                <a:solidFill>
                  <a:schemeClr val="tx1"/>
                </a:solidFill>
                <a:latin typeface="Times New Roman" pitchFamily="18" charset="0"/>
                <a:cs typeface="Times New Roman" pitchFamily="18" charset="0"/>
              </a:rPr>
              <a:t>.</a:t>
            </a:r>
            <a:endParaRPr lang="en-IN"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0697527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000" dirty="0">
                <a:latin typeface="Times New Roman" pitchFamily="18" charset="0"/>
                <a:cs typeface="Times New Roman" pitchFamily="18" charset="0"/>
              </a:rPr>
              <a:t>INVESTMENT </a:t>
            </a:r>
            <a:r>
              <a:rPr lang="en-IN" sz="4000" dirty="0" smtClean="0">
                <a:latin typeface="Times New Roman" pitchFamily="18" charset="0"/>
                <a:cs typeface="Times New Roman" pitchFamily="18" charset="0"/>
              </a:rPr>
              <a:t>V/S GAMBLING</a:t>
            </a:r>
            <a:endParaRPr lang="en-IN" dirty="0">
              <a:latin typeface="Times New Roman" pitchFamily="18" charset="0"/>
              <a:cs typeface="Times New Roman" pitchFamily="18" charset="0"/>
            </a:endParaRPr>
          </a:p>
        </p:txBody>
      </p:sp>
      <p:sp>
        <p:nvSpPr>
          <p:cNvPr id="3" name="Text Placeholder 2"/>
          <p:cNvSpPr>
            <a:spLocks noGrp="1"/>
          </p:cNvSpPr>
          <p:nvPr>
            <p:ph type="body" idx="1"/>
          </p:nvPr>
        </p:nvSpPr>
        <p:spPr>
          <a:xfrm>
            <a:off x="179512" y="2348880"/>
            <a:ext cx="4319336" cy="648072"/>
          </a:xfrm>
        </p:spPr>
        <p:txBody>
          <a:bodyPr/>
          <a:lstStyle/>
          <a:p>
            <a:r>
              <a:rPr lang="en-IN" dirty="0" smtClean="0">
                <a:latin typeface="Times New Roman" pitchFamily="18" charset="0"/>
                <a:cs typeface="Times New Roman" pitchFamily="18" charset="0"/>
              </a:rPr>
              <a:t>INVESTMENT</a:t>
            </a:r>
            <a:endParaRPr lang="en-IN" dirty="0">
              <a:latin typeface="Times New Roman" pitchFamily="18" charset="0"/>
              <a:cs typeface="Times New Roman" pitchFamily="18" charset="0"/>
            </a:endParaRPr>
          </a:p>
        </p:txBody>
      </p:sp>
      <p:sp>
        <p:nvSpPr>
          <p:cNvPr id="4" name="Content Placeholder 3"/>
          <p:cNvSpPr>
            <a:spLocks noGrp="1"/>
          </p:cNvSpPr>
          <p:nvPr>
            <p:ph sz="half" idx="2"/>
          </p:nvPr>
        </p:nvSpPr>
        <p:spPr>
          <a:xfrm>
            <a:off x="107504" y="2996952"/>
            <a:ext cx="4389883" cy="3672408"/>
          </a:xfrm>
        </p:spPr>
        <p:txBody>
          <a:bodyPr>
            <a:noAutofit/>
          </a:bodyPr>
          <a:lstStyle/>
          <a:p>
            <a:pPr lvl="0">
              <a:buClr>
                <a:srgbClr val="31B6FD"/>
              </a:buClr>
              <a:buFont typeface="Wingdings" pitchFamily="2" charset="2"/>
              <a:buChar char="Ø"/>
            </a:pPr>
            <a:r>
              <a:rPr lang="en-IN" sz="2200" dirty="0">
                <a:solidFill>
                  <a:prstClr val="black"/>
                </a:solidFill>
                <a:latin typeface="Times New Roman" pitchFamily="18" charset="0"/>
                <a:cs typeface="Times New Roman" pitchFamily="18" charset="0"/>
              </a:rPr>
              <a:t>Purchase of an asset with hope of getting returns is called investment</a:t>
            </a:r>
            <a:r>
              <a:rPr lang="en-IN" sz="2200" dirty="0" smtClean="0">
                <a:solidFill>
                  <a:prstClr val="black"/>
                </a:solidFill>
                <a:latin typeface="Times New Roman" pitchFamily="18" charset="0"/>
                <a:cs typeface="Times New Roman" pitchFamily="18" charset="0"/>
              </a:rPr>
              <a:t>.</a:t>
            </a:r>
          </a:p>
          <a:p>
            <a:pPr marL="0" lvl="0" indent="0">
              <a:buClr>
                <a:srgbClr val="31B6FD"/>
              </a:buClr>
              <a:buNone/>
            </a:pPr>
            <a:endParaRPr lang="en-IN" sz="2200" dirty="0">
              <a:solidFill>
                <a:prstClr val="black"/>
              </a:solidFill>
              <a:latin typeface="Times New Roman" pitchFamily="18" charset="0"/>
              <a:cs typeface="Times New Roman" pitchFamily="18" charset="0"/>
            </a:endParaRPr>
          </a:p>
          <a:p>
            <a:pPr lvl="0">
              <a:buClr>
                <a:srgbClr val="31B6FD"/>
              </a:buClr>
              <a:buFont typeface="Wingdings" pitchFamily="2" charset="2"/>
              <a:buChar char="Ø"/>
            </a:pPr>
            <a:r>
              <a:rPr lang="en-IN" sz="2200" dirty="0" smtClean="0">
                <a:solidFill>
                  <a:prstClr val="black"/>
                </a:solidFill>
                <a:latin typeface="Times New Roman" pitchFamily="18" charset="0"/>
                <a:cs typeface="Times New Roman" pitchFamily="18" charset="0"/>
              </a:rPr>
              <a:t>It has stable return .</a:t>
            </a:r>
          </a:p>
          <a:p>
            <a:pPr lvl="0">
              <a:buClr>
                <a:srgbClr val="31B6FD"/>
              </a:buClr>
              <a:buFont typeface="Wingdings" pitchFamily="2" charset="2"/>
              <a:buChar char="Ø"/>
            </a:pPr>
            <a:r>
              <a:rPr lang="en-IN" sz="2200" dirty="0" smtClean="0">
                <a:solidFill>
                  <a:prstClr val="black"/>
                </a:solidFill>
                <a:latin typeface="Times New Roman" pitchFamily="18" charset="0"/>
                <a:cs typeface="Times New Roman" pitchFamily="18" charset="0"/>
              </a:rPr>
              <a:t>Investment is a continuous process.</a:t>
            </a:r>
            <a:endParaRPr lang="en-IN" sz="2200" dirty="0">
              <a:solidFill>
                <a:prstClr val="black"/>
              </a:solidFill>
              <a:latin typeface="Times New Roman" pitchFamily="18" charset="0"/>
              <a:cs typeface="Times New Roman" pitchFamily="18" charset="0"/>
            </a:endParaRPr>
          </a:p>
          <a:p>
            <a:pPr>
              <a:buFont typeface="Wingdings" pitchFamily="2" charset="2"/>
              <a:buChar char="Ø"/>
            </a:pPr>
            <a:r>
              <a:rPr lang="en-IN" sz="2200" dirty="0" smtClean="0">
                <a:solidFill>
                  <a:schemeClr val="tx1"/>
                </a:solidFill>
                <a:latin typeface="Times New Roman" pitchFamily="18" charset="0"/>
                <a:cs typeface="Times New Roman" pitchFamily="18" charset="0"/>
              </a:rPr>
              <a:t>Investment is legal.</a:t>
            </a:r>
          </a:p>
          <a:p>
            <a:pPr>
              <a:buFont typeface="Wingdings" pitchFamily="2" charset="2"/>
              <a:buChar char="Ø"/>
            </a:pPr>
            <a:r>
              <a:rPr lang="en-IN" sz="2200" dirty="0" smtClean="0">
                <a:solidFill>
                  <a:schemeClr val="tx1"/>
                </a:solidFill>
                <a:latin typeface="Times New Roman" pitchFamily="18" charset="0"/>
                <a:cs typeface="Times New Roman" pitchFamily="18" charset="0"/>
              </a:rPr>
              <a:t>Risk of losing money is very less in investment.</a:t>
            </a:r>
            <a:endParaRPr lang="en-IN" sz="2200" dirty="0">
              <a:solidFill>
                <a:schemeClr val="tx1"/>
              </a:solidFill>
              <a:latin typeface="Times New Roman" pitchFamily="18" charset="0"/>
              <a:cs typeface="Times New Roman" pitchFamily="18" charset="0"/>
            </a:endParaRPr>
          </a:p>
        </p:txBody>
      </p:sp>
      <p:sp>
        <p:nvSpPr>
          <p:cNvPr id="5" name="Text Placeholder 4"/>
          <p:cNvSpPr>
            <a:spLocks noGrp="1"/>
          </p:cNvSpPr>
          <p:nvPr>
            <p:ph type="body" sz="quarter" idx="3"/>
          </p:nvPr>
        </p:nvSpPr>
        <p:spPr>
          <a:xfrm>
            <a:off x="4648200" y="2348881"/>
            <a:ext cx="4316288" cy="648072"/>
          </a:xfrm>
        </p:spPr>
        <p:txBody>
          <a:bodyPr/>
          <a:lstStyle/>
          <a:p>
            <a:r>
              <a:rPr lang="en-IN" dirty="0" smtClean="0">
                <a:latin typeface="Times New Roman" pitchFamily="18" charset="0"/>
                <a:cs typeface="Times New Roman" pitchFamily="18" charset="0"/>
              </a:rPr>
              <a:t>GAMBLING</a:t>
            </a:r>
            <a:endParaRPr lang="en-IN" dirty="0">
              <a:latin typeface="Times New Roman" pitchFamily="18" charset="0"/>
              <a:cs typeface="Times New Roman" pitchFamily="18" charset="0"/>
            </a:endParaRPr>
          </a:p>
        </p:txBody>
      </p:sp>
      <p:sp>
        <p:nvSpPr>
          <p:cNvPr id="6" name="Content Placeholder 5"/>
          <p:cNvSpPr>
            <a:spLocks noGrp="1"/>
          </p:cNvSpPr>
          <p:nvPr>
            <p:ph sz="quarter" idx="4"/>
          </p:nvPr>
        </p:nvSpPr>
        <p:spPr>
          <a:xfrm>
            <a:off x="4645024" y="2924944"/>
            <a:ext cx="4319463" cy="3744416"/>
          </a:xfrm>
        </p:spPr>
        <p:txBody>
          <a:bodyPr>
            <a:normAutofit/>
          </a:bodyPr>
          <a:lstStyle/>
          <a:p>
            <a:pPr>
              <a:buFont typeface="Wingdings" pitchFamily="2" charset="2"/>
              <a:buChar char="Ø"/>
            </a:pPr>
            <a:r>
              <a:rPr lang="en-IN" sz="2200" dirty="0" smtClean="0">
                <a:solidFill>
                  <a:schemeClr val="tx1"/>
                </a:solidFill>
                <a:latin typeface="Times New Roman" pitchFamily="18" charset="0"/>
                <a:cs typeface="Times New Roman" pitchFamily="18" charset="0"/>
              </a:rPr>
              <a:t>Gambling is something of value or an event with an uncertain outcome with the primary intend of winning additional money or material goods.</a:t>
            </a:r>
          </a:p>
          <a:p>
            <a:pPr>
              <a:buFont typeface="Wingdings" pitchFamily="2" charset="2"/>
              <a:buChar char="Ø"/>
            </a:pPr>
            <a:r>
              <a:rPr lang="en-IN" sz="2200" dirty="0" smtClean="0">
                <a:solidFill>
                  <a:schemeClr val="tx1"/>
                </a:solidFill>
                <a:latin typeface="Times New Roman" pitchFamily="18" charset="0"/>
                <a:cs typeface="Times New Roman" pitchFamily="18" charset="0"/>
              </a:rPr>
              <a:t>It has uncertain and high return.</a:t>
            </a:r>
          </a:p>
          <a:p>
            <a:pPr>
              <a:buFont typeface="Wingdings" pitchFamily="2" charset="2"/>
              <a:buChar char="Ø"/>
            </a:pPr>
            <a:r>
              <a:rPr lang="en-IN" sz="2200" dirty="0" smtClean="0">
                <a:solidFill>
                  <a:schemeClr val="tx1"/>
                </a:solidFill>
                <a:latin typeface="Times New Roman" pitchFamily="18" charset="0"/>
                <a:cs typeface="Times New Roman" pitchFamily="18" charset="0"/>
              </a:rPr>
              <a:t>Gambling is an immediate event.</a:t>
            </a:r>
          </a:p>
          <a:p>
            <a:pPr>
              <a:buFont typeface="Wingdings" pitchFamily="2" charset="2"/>
              <a:buChar char="Ø"/>
            </a:pPr>
            <a:r>
              <a:rPr lang="en-IN" sz="2200" dirty="0" smtClean="0">
                <a:solidFill>
                  <a:schemeClr val="tx1"/>
                </a:solidFill>
                <a:latin typeface="Times New Roman" pitchFamily="18" charset="0"/>
                <a:cs typeface="Times New Roman" pitchFamily="18" charset="0"/>
              </a:rPr>
              <a:t>Gambling is illegal.</a:t>
            </a:r>
          </a:p>
          <a:p>
            <a:pPr>
              <a:buFont typeface="Wingdings" pitchFamily="2" charset="2"/>
              <a:buChar char="Ø"/>
            </a:pPr>
            <a:r>
              <a:rPr lang="en-IN" sz="2200" dirty="0">
                <a:solidFill>
                  <a:schemeClr val="tx1"/>
                </a:solidFill>
                <a:latin typeface="Times New Roman" pitchFamily="18" charset="0"/>
                <a:cs typeface="Times New Roman" pitchFamily="18" charset="0"/>
              </a:rPr>
              <a:t>Risk of losing money is very less in </a:t>
            </a:r>
            <a:r>
              <a:rPr lang="en-IN" sz="2200" dirty="0" smtClean="0">
                <a:solidFill>
                  <a:schemeClr val="tx1"/>
                </a:solidFill>
                <a:latin typeface="Times New Roman" pitchFamily="18" charset="0"/>
                <a:cs typeface="Times New Roman" pitchFamily="18" charset="0"/>
              </a:rPr>
              <a:t>gambling</a:t>
            </a:r>
            <a:r>
              <a:rPr lang="en-IN" sz="1800" dirty="0" smtClean="0">
                <a:solidFill>
                  <a:schemeClr val="tx1"/>
                </a:solidFill>
                <a:latin typeface="Times New Roman" pitchFamily="18" charset="0"/>
                <a:cs typeface="Times New Roman" pitchFamily="18" charset="0"/>
              </a:rPr>
              <a:t>.</a:t>
            </a:r>
          </a:p>
        </p:txBody>
      </p:sp>
    </p:spTree>
    <p:extLst>
      <p:ext uri="{BB962C8B-B14F-4D97-AF65-F5344CB8AC3E}">
        <p14:creationId xmlns:p14="http://schemas.microsoft.com/office/powerpoint/2010/main" val="3216218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2675466"/>
            <a:ext cx="8856983" cy="3993893"/>
          </a:xfrm>
        </p:spPr>
        <p:txBody>
          <a:bodyPr>
            <a:normAutofit/>
          </a:bodyPr>
          <a:lstStyle/>
          <a:p>
            <a:pPr marL="0" indent="0" algn="just">
              <a:buNone/>
            </a:pPr>
            <a:r>
              <a:rPr lang="en-IN" sz="2800" dirty="0" smtClean="0">
                <a:solidFill>
                  <a:schemeClr val="tx1"/>
                </a:solidFill>
                <a:latin typeface="Times New Roman" pitchFamily="18" charset="0"/>
                <a:cs typeface="Times New Roman" pitchFamily="18" charset="0"/>
              </a:rPr>
              <a:t>Following are the five type of risk profile investors:</a:t>
            </a:r>
          </a:p>
          <a:p>
            <a:pPr algn="just">
              <a:buFont typeface="Wingdings" pitchFamily="2" charset="2"/>
              <a:buChar char="Ø"/>
            </a:pPr>
            <a:r>
              <a:rPr lang="en-IN" sz="2800" dirty="0" smtClean="0">
                <a:solidFill>
                  <a:schemeClr val="tx1"/>
                </a:solidFill>
                <a:latin typeface="Times New Roman" pitchFamily="18" charset="0"/>
                <a:cs typeface="Times New Roman" pitchFamily="18" charset="0"/>
              </a:rPr>
              <a:t>Type A Investor - Conservative</a:t>
            </a:r>
          </a:p>
          <a:p>
            <a:pPr algn="just">
              <a:buFont typeface="Wingdings" pitchFamily="2" charset="2"/>
              <a:buChar char="Ø"/>
            </a:pPr>
            <a:r>
              <a:rPr lang="en-IN" sz="2800" dirty="0" smtClean="0">
                <a:solidFill>
                  <a:schemeClr val="tx1"/>
                </a:solidFill>
                <a:latin typeface="Times New Roman" pitchFamily="18" charset="0"/>
                <a:cs typeface="Times New Roman" pitchFamily="18" charset="0"/>
              </a:rPr>
              <a:t>Type B Investor - Moderately </a:t>
            </a:r>
            <a:r>
              <a:rPr lang="en-IN" sz="2800" dirty="0">
                <a:solidFill>
                  <a:schemeClr val="tx1"/>
                </a:solidFill>
                <a:latin typeface="Times New Roman" pitchFamily="18" charset="0"/>
                <a:cs typeface="Times New Roman" pitchFamily="18" charset="0"/>
              </a:rPr>
              <a:t>Conservative</a:t>
            </a:r>
          </a:p>
          <a:p>
            <a:pPr algn="just">
              <a:buFont typeface="Wingdings" pitchFamily="2" charset="2"/>
              <a:buChar char="Ø"/>
            </a:pPr>
            <a:r>
              <a:rPr lang="en-IN" sz="2800" dirty="0">
                <a:solidFill>
                  <a:schemeClr val="tx1"/>
                </a:solidFill>
                <a:latin typeface="Times New Roman" pitchFamily="18" charset="0"/>
                <a:cs typeface="Times New Roman" pitchFamily="18" charset="0"/>
              </a:rPr>
              <a:t>Type C</a:t>
            </a:r>
            <a:r>
              <a:rPr lang="en-IN" sz="2800" dirty="0" smtClean="0">
                <a:solidFill>
                  <a:schemeClr val="tx1"/>
                </a:solidFill>
                <a:latin typeface="Times New Roman" pitchFamily="18" charset="0"/>
                <a:cs typeface="Times New Roman" pitchFamily="18" charset="0"/>
              </a:rPr>
              <a:t> Investor - Balanced </a:t>
            </a:r>
          </a:p>
          <a:p>
            <a:pPr algn="just">
              <a:buFont typeface="Wingdings" pitchFamily="2" charset="2"/>
              <a:buChar char="Ø"/>
            </a:pPr>
            <a:r>
              <a:rPr lang="en-IN" sz="2800" dirty="0">
                <a:solidFill>
                  <a:prstClr val="black"/>
                </a:solidFill>
                <a:latin typeface="Times New Roman" pitchFamily="18" charset="0"/>
                <a:cs typeface="Times New Roman" pitchFamily="18" charset="0"/>
              </a:rPr>
              <a:t>Type D</a:t>
            </a:r>
            <a:r>
              <a:rPr lang="en-IN" sz="2800" dirty="0" smtClean="0">
                <a:solidFill>
                  <a:prstClr val="black"/>
                </a:solidFill>
                <a:latin typeface="Times New Roman" pitchFamily="18" charset="0"/>
                <a:cs typeface="Times New Roman" pitchFamily="18" charset="0"/>
              </a:rPr>
              <a:t> Investor - Moderate Growth</a:t>
            </a:r>
          </a:p>
          <a:p>
            <a:pPr algn="just">
              <a:buFont typeface="Wingdings" pitchFamily="2" charset="2"/>
              <a:buChar char="Ø"/>
            </a:pPr>
            <a:r>
              <a:rPr lang="en-IN" sz="2800" dirty="0">
                <a:solidFill>
                  <a:schemeClr val="tx1"/>
                </a:solidFill>
                <a:latin typeface="Times New Roman" pitchFamily="18" charset="0"/>
                <a:cs typeface="Times New Roman" pitchFamily="18" charset="0"/>
              </a:rPr>
              <a:t>Type </a:t>
            </a:r>
            <a:r>
              <a:rPr lang="en-IN" sz="2800" dirty="0" smtClean="0">
                <a:solidFill>
                  <a:schemeClr val="tx1"/>
                </a:solidFill>
                <a:latin typeface="Times New Roman" pitchFamily="18" charset="0"/>
                <a:cs typeface="Times New Roman" pitchFamily="18" charset="0"/>
              </a:rPr>
              <a:t>E Investor - Growth</a:t>
            </a:r>
          </a:p>
          <a:p>
            <a:pPr marL="0" indent="0" algn="just">
              <a:buNone/>
            </a:pPr>
            <a:endParaRPr lang="en-IN" sz="2800" dirty="0" smtClean="0">
              <a:solidFill>
                <a:schemeClr val="tx1"/>
              </a:solidFill>
              <a:latin typeface="Times New Roman" pitchFamily="18" charset="0"/>
              <a:cs typeface="Times New Roman" pitchFamily="18" charset="0"/>
            </a:endParaRPr>
          </a:p>
          <a:p>
            <a:pPr>
              <a:buFont typeface="Wingdings" pitchFamily="2" charset="2"/>
              <a:buChar char="Ø"/>
            </a:pPr>
            <a:endParaRPr lang="en-IN" sz="2800" dirty="0">
              <a:solidFill>
                <a:schemeClr val="tx1"/>
              </a:solidFill>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IN" dirty="0" smtClean="0">
                <a:latin typeface="Times New Roman" pitchFamily="18" charset="0"/>
                <a:cs typeface="Times New Roman" pitchFamily="18" charset="0"/>
              </a:rPr>
              <a:t>TYPES OF INVESTORS</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5193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618</TotalTime>
  <Words>959</Words>
  <Application>Microsoft Office PowerPoint</Application>
  <PresentationFormat>On-screen Show (4:3)</PresentationFormat>
  <Paragraphs>150</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Candara</vt:lpstr>
      <vt:lpstr>Symbol</vt:lpstr>
      <vt:lpstr>Times New Roman</vt:lpstr>
      <vt:lpstr>Wingdings</vt:lpstr>
      <vt:lpstr>Waveform</vt:lpstr>
      <vt:lpstr>SECURITY ANALYSIS &amp; PORTFOLIO MANAGEMENT</vt:lpstr>
      <vt:lpstr>INVESTMENT-MEANING</vt:lpstr>
      <vt:lpstr>CHARACTERISTICS OF INVESTMENT</vt:lpstr>
      <vt:lpstr>OBJECTIVES OF INVESTMENT</vt:lpstr>
      <vt:lpstr>SCOPE OF INVESTMENT</vt:lpstr>
      <vt:lpstr>INVESTMENT ALTERNATIVES/ AVENUES IN INDIA</vt:lpstr>
      <vt:lpstr>INVESTMENT V/S SPECULATION</vt:lpstr>
      <vt:lpstr>INVESTMENT V/S GAMBLING</vt:lpstr>
      <vt:lpstr>TYPES OF INVESTORS</vt:lpstr>
      <vt:lpstr>PORTFOLIO MANAGEMENT MEANING</vt:lpstr>
      <vt:lpstr>EVOLUTION OF PORTFOLIO MANAGEMENT</vt:lpstr>
      <vt:lpstr>EVOLUTION OF PORTFOLIO MANAGEMENT</vt:lpstr>
      <vt:lpstr>PHASES OF PORTFOLIO MANAGEMENT</vt:lpstr>
      <vt:lpstr>FACTORS CONDUCIVE FOR INVESTMENT IN INDIA</vt:lpstr>
      <vt:lpstr>ROLE OF PORTFOLIO MANAGER</vt:lpstr>
      <vt:lpstr>ROLE OF PORTFOLIO MANAGER</vt:lpstr>
      <vt:lpstr>ROLE OF PORTFOLIO MANAGER</vt:lpstr>
      <vt:lpstr>ADVANTAGES OF PORTFOLIO MANAGEMENT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SECURITY ANALYSIS &amp; PORTFOLIO MANAGEMENT</dc:title>
  <dc:creator>Windows User</dc:creator>
  <cp:lastModifiedBy>Admin</cp:lastModifiedBy>
  <cp:revision>37</cp:revision>
  <dcterms:created xsi:type="dcterms:W3CDTF">2020-06-07T14:09:57Z</dcterms:created>
  <dcterms:modified xsi:type="dcterms:W3CDTF">2021-01-06T01:22:14Z</dcterms:modified>
</cp:coreProperties>
</file>