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34"/>
  </p:notesMasterIdLst>
  <p:sldIdLst>
    <p:sldId id="256" r:id="rId2"/>
    <p:sldId id="257" r:id="rId3"/>
    <p:sldId id="258" r:id="rId4"/>
    <p:sldId id="260" r:id="rId5"/>
    <p:sldId id="261" r:id="rId6"/>
    <p:sldId id="262" r:id="rId7"/>
    <p:sldId id="259"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4" r:id="rId29"/>
    <p:sldId id="282" r:id="rId30"/>
    <p:sldId id="286" r:id="rId31"/>
    <p:sldId id="287" r:id="rId32"/>
    <p:sldId id="285"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12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FA7146-E3B8-4D88-A441-18D4D710610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43BF5925-91A8-48B0-A9EE-2C1811E769F2}">
      <dgm:prSet phldrT="[Text]" custT="1"/>
      <dgm:spPr/>
      <dgm:t>
        <a:bodyPr/>
        <a:lstStyle/>
        <a:p>
          <a:r>
            <a:rPr lang="en-US" sz="1600" dirty="0">
              <a:latin typeface="Times New Roman" panose="02020603050405020304" pitchFamily="18" charset="0"/>
              <a:cs typeface="Times New Roman" panose="02020603050405020304" pitchFamily="18" charset="0"/>
            </a:rPr>
            <a:t>Recognition of the asset.	 </a:t>
          </a:r>
        </a:p>
      </dgm:t>
    </dgm:pt>
    <dgm:pt modelId="{4D579360-A239-4DB5-8EB1-D0A7F4A3B743}" type="parTrans" cxnId="{B3151042-CF21-4D00-ACED-75427F599C1A}">
      <dgm:prSet/>
      <dgm:spPr/>
      <dgm:t>
        <a:bodyPr/>
        <a:lstStyle/>
        <a:p>
          <a:endParaRPr lang="en-US"/>
        </a:p>
      </dgm:t>
    </dgm:pt>
    <dgm:pt modelId="{DF81CAE5-2778-4C64-A0B4-AB163AD97D30}" type="sibTrans" cxnId="{B3151042-CF21-4D00-ACED-75427F599C1A}">
      <dgm:prSet/>
      <dgm:spPr/>
      <dgm:t>
        <a:bodyPr/>
        <a:lstStyle/>
        <a:p>
          <a:endParaRPr lang="en-US"/>
        </a:p>
      </dgm:t>
    </dgm:pt>
    <dgm:pt modelId="{B0BD158C-2FDA-4418-B0F2-BA11958D51F7}">
      <dgm:prSet phldrT="[Text]" custT="1"/>
      <dgm:spPr/>
      <dgm:t>
        <a:bodyPr/>
        <a:lstStyle/>
        <a:p>
          <a:r>
            <a:rPr lang="en-US" sz="1600" dirty="0">
              <a:latin typeface="Times New Roman" panose="02020603050405020304" pitchFamily="18" charset="0"/>
              <a:cs typeface="Times New Roman" panose="02020603050405020304" pitchFamily="18" charset="0"/>
            </a:rPr>
            <a:t>The determination of their carrying amounts.</a:t>
          </a:r>
        </a:p>
      </dgm:t>
    </dgm:pt>
    <dgm:pt modelId="{7C343642-B44C-4BCD-AB36-EEDA894FC556}" type="parTrans" cxnId="{8B5178C6-B046-45BC-B895-0E1652356780}">
      <dgm:prSet/>
      <dgm:spPr/>
      <dgm:t>
        <a:bodyPr/>
        <a:lstStyle/>
        <a:p>
          <a:endParaRPr lang="en-US"/>
        </a:p>
      </dgm:t>
    </dgm:pt>
    <dgm:pt modelId="{D17A150E-D0A8-49DC-81C6-79F6CD505D0B}" type="sibTrans" cxnId="{8B5178C6-B046-45BC-B895-0E1652356780}">
      <dgm:prSet/>
      <dgm:spPr/>
      <dgm:t>
        <a:bodyPr/>
        <a:lstStyle/>
        <a:p>
          <a:endParaRPr lang="en-US"/>
        </a:p>
      </dgm:t>
    </dgm:pt>
    <dgm:pt modelId="{E96520EB-A46A-4DA5-AAC2-23D87133C334}">
      <dgm:prSet phldrT="[Text]" custT="1"/>
      <dgm:spPr/>
      <dgm:t>
        <a:bodyPr/>
        <a:lstStyle/>
        <a:p>
          <a:r>
            <a:rPr lang="en-US" sz="1600" dirty="0">
              <a:latin typeface="Times New Roman" panose="02020603050405020304" pitchFamily="18" charset="0"/>
              <a:cs typeface="Times New Roman" panose="02020603050405020304" pitchFamily="18" charset="0"/>
            </a:rPr>
            <a:t>The charges of depreciation.</a:t>
          </a:r>
        </a:p>
      </dgm:t>
    </dgm:pt>
    <dgm:pt modelId="{BF06E1F7-227A-4748-8221-AA3C8023B1B9}" type="parTrans" cxnId="{737B819F-95A0-482F-8B04-EAB981167DD9}">
      <dgm:prSet/>
      <dgm:spPr/>
      <dgm:t>
        <a:bodyPr/>
        <a:lstStyle/>
        <a:p>
          <a:endParaRPr lang="en-US"/>
        </a:p>
      </dgm:t>
    </dgm:pt>
    <dgm:pt modelId="{F1AAD198-F53A-43AB-BE29-A4DA616C80FA}" type="sibTrans" cxnId="{737B819F-95A0-482F-8B04-EAB981167DD9}">
      <dgm:prSet/>
      <dgm:spPr/>
      <dgm:t>
        <a:bodyPr/>
        <a:lstStyle/>
        <a:p>
          <a:endParaRPr lang="en-US"/>
        </a:p>
      </dgm:t>
    </dgm:pt>
    <dgm:pt modelId="{DD3D5D86-DC51-4E63-8F4E-498CB6AE63E1}">
      <dgm:prSet phldrT="[Text]" custT="1"/>
      <dgm:spPr/>
      <dgm:t>
        <a:bodyPr/>
        <a:lstStyle/>
        <a:p>
          <a:r>
            <a:rPr lang="en-US" sz="1600" dirty="0">
              <a:latin typeface="Times New Roman" panose="02020603050405020304" pitchFamily="18" charset="0"/>
              <a:cs typeface="Times New Roman" panose="02020603050405020304" pitchFamily="18" charset="0"/>
            </a:rPr>
            <a:t>Impairment losses to be recognized in relation to the asset.</a:t>
          </a:r>
        </a:p>
      </dgm:t>
    </dgm:pt>
    <dgm:pt modelId="{62EE7464-CD96-43C6-BA02-FC4D8196245D}" type="parTrans" cxnId="{B8DD8DA1-444C-4909-ACE1-ACE9118234D8}">
      <dgm:prSet/>
      <dgm:spPr/>
      <dgm:t>
        <a:bodyPr/>
        <a:lstStyle/>
        <a:p>
          <a:endParaRPr lang="en-US"/>
        </a:p>
      </dgm:t>
    </dgm:pt>
    <dgm:pt modelId="{4F0A3667-EFB5-4CF0-A51C-B77E4822FEAC}" type="sibTrans" cxnId="{B8DD8DA1-444C-4909-ACE1-ACE9118234D8}">
      <dgm:prSet/>
      <dgm:spPr/>
      <dgm:t>
        <a:bodyPr/>
        <a:lstStyle/>
        <a:p>
          <a:endParaRPr lang="en-US"/>
        </a:p>
      </dgm:t>
    </dgm:pt>
    <dgm:pt modelId="{9B812C06-19A5-4F6F-8C39-CEAE1563D338}" type="pres">
      <dgm:prSet presAssocID="{9BFA7146-E3B8-4D88-A441-18D4D7106105}" presName="Name0" presStyleCnt="0">
        <dgm:presLayoutVars>
          <dgm:chMax val="7"/>
          <dgm:chPref val="7"/>
          <dgm:dir/>
        </dgm:presLayoutVars>
      </dgm:prSet>
      <dgm:spPr/>
      <dgm:t>
        <a:bodyPr/>
        <a:lstStyle/>
        <a:p>
          <a:endParaRPr lang="en-IN"/>
        </a:p>
      </dgm:t>
    </dgm:pt>
    <dgm:pt modelId="{546656E8-281D-45FA-82D7-8BB6076FD094}" type="pres">
      <dgm:prSet presAssocID="{9BFA7146-E3B8-4D88-A441-18D4D7106105}" presName="Name1" presStyleCnt="0"/>
      <dgm:spPr/>
    </dgm:pt>
    <dgm:pt modelId="{7E1118FC-8FA4-4A31-92C7-3225F4095B38}" type="pres">
      <dgm:prSet presAssocID="{9BFA7146-E3B8-4D88-A441-18D4D7106105}" presName="cycle" presStyleCnt="0"/>
      <dgm:spPr/>
    </dgm:pt>
    <dgm:pt modelId="{20744F63-F977-4007-A516-7B7447B098BB}" type="pres">
      <dgm:prSet presAssocID="{9BFA7146-E3B8-4D88-A441-18D4D7106105}" presName="srcNode" presStyleLbl="node1" presStyleIdx="0" presStyleCnt="4"/>
      <dgm:spPr/>
    </dgm:pt>
    <dgm:pt modelId="{96474438-6F6B-40AA-BC85-CE8253F2C99C}" type="pres">
      <dgm:prSet presAssocID="{9BFA7146-E3B8-4D88-A441-18D4D7106105}" presName="conn" presStyleLbl="parChTrans1D2" presStyleIdx="0" presStyleCnt="1"/>
      <dgm:spPr/>
      <dgm:t>
        <a:bodyPr/>
        <a:lstStyle/>
        <a:p>
          <a:endParaRPr lang="en-IN"/>
        </a:p>
      </dgm:t>
    </dgm:pt>
    <dgm:pt modelId="{50A89D1E-D66E-49DF-9DE3-5A826203F03F}" type="pres">
      <dgm:prSet presAssocID="{9BFA7146-E3B8-4D88-A441-18D4D7106105}" presName="extraNode" presStyleLbl="node1" presStyleIdx="0" presStyleCnt="4"/>
      <dgm:spPr/>
    </dgm:pt>
    <dgm:pt modelId="{131A124B-4F15-44C9-98B9-31B26B3C10EB}" type="pres">
      <dgm:prSet presAssocID="{9BFA7146-E3B8-4D88-A441-18D4D7106105}" presName="dstNode" presStyleLbl="node1" presStyleIdx="0" presStyleCnt="4"/>
      <dgm:spPr/>
    </dgm:pt>
    <dgm:pt modelId="{0F4FE529-F3FF-49CF-ACCB-17D7B8874F3C}" type="pres">
      <dgm:prSet presAssocID="{43BF5925-91A8-48B0-A9EE-2C1811E769F2}" presName="text_1" presStyleLbl="node1" presStyleIdx="0" presStyleCnt="4">
        <dgm:presLayoutVars>
          <dgm:bulletEnabled val="1"/>
        </dgm:presLayoutVars>
      </dgm:prSet>
      <dgm:spPr/>
      <dgm:t>
        <a:bodyPr/>
        <a:lstStyle/>
        <a:p>
          <a:endParaRPr lang="en-IN"/>
        </a:p>
      </dgm:t>
    </dgm:pt>
    <dgm:pt modelId="{D1CA2E1E-948D-4169-A434-6065561BA3A7}" type="pres">
      <dgm:prSet presAssocID="{43BF5925-91A8-48B0-A9EE-2C1811E769F2}" presName="accent_1" presStyleCnt="0"/>
      <dgm:spPr/>
    </dgm:pt>
    <dgm:pt modelId="{F2E9FDD5-405E-469B-A2C9-FB9923B4D72D}" type="pres">
      <dgm:prSet presAssocID="{43BF5925-91A8-48B0-A9EE-2C1811E769F2}" presName="accentRepeatNode" presStyleLbl="solidFgAcc1" presStyleIdx="0" presStyleCnt="4"/>
      <dgm:spPr/>
    </dgm:pt>
    <dgm:pt modelId="{E2450542-132C-4A8D-B268-05AEC12A0278}" type="pres">
      <dgm:prSet presAssocID="{B0BD158C-2FDA-4418-B0F2-BA11958D51F7}" presName="text_2" presStyleLbl="node1" presStyleIdx="1" presStyleCnt="4">
        <dgm:presLayoutVars>
          <dgm:bulletEnabled val="1"/>
        </dgm:presLayoutVars>
      </dgm:prSet>
      <dgm:spPr/>
      <dgm:t>
        <a:bodyPr/>
        <a:lstStyle/>
        <a:p>
          <a:endParaRPr lang="en-IN"/>
        </a:p>
      </dgm:t>
    </dgm:pt>
    <dgm:pt modelId="{2CBBEA39-89B4-4C95-A721-B2BB80744D08}" type="pres">
      <dgm:prSet presAssocID="{B0BD158C-2FDA-4418-B0F2-BA11958D51F7}" presName="accent_2" presStyleCnt="0"/>
      <dgm:spPr/>
    </dgm:pt>
    <dgm:pt modelId="{770FA729-0631-49EB-A493-10EBB1731DD8}" type="pres">
      <dgm:prSet presAssocID="{B0BD158C-2FDA-4418-B0F2-BA11958D51F7}" presName="accentRepeatNode" presStyleLbl="solidFgAcc1" presStyleIdx="1" presStyleCnt="4"/>
      <dgm:spPr/>
    </dgm:pt>
    <dgm:pt modelId="{2AD969C3-DE09-4C86-A4D2-AD8C95C1F59A}" type="pres">
      <dgm:prSet presAssocID="{E96520EB-A46A-4DA5-AAC2-23D87133C334}" presName="text_3" presStyleLbl="node1" presStyleIdx="2" presStyleCnt="4">
        <dgm:presLayoutVars>
          <dgm:bulletEnabled val="1"/>
        </dgm:presLayoutVars>
      </dgm:prSet>
      <dgm:spPr/>
      <dgm:t>
        <a:bodyPr/>
        <a:lstStyle/>
        <a:p>
          <a:endParaRPr lang="en-IN"/>
        </a:p>
      </dgm:t>
    </dgm:pt>
    <dgm:pt modelId="{A7B487B9-0AB0-4CCC-8539-1B97E0682A3E}" type="pres">
      <dgm:prSet presAssocID="{E96520EB-A46A-4DA5-AAC2-23D87133C334}" presName="accent_3" presStyleCnt="0"/>
      <dgm:spPr/>
    </dgm:pt>
    <dgm:pt modelId="{4A2BC359-69DC-4B64-BD08-A8DA1BF24D26}" type="pres">
      <dgm:prSet presAssocID="{E96520EB-A46A-4DA5-AAC2-23D87133C334}" presName="accentRepeatNode" presStyleLbl="solidFgAcc1" presStyleIdx="2" presStyleCnt="4"/>
      <dgm:spPr/>
    </dgm:pt>
    <dgm:pt modelId="{6D80AB2A-1333-40F1-B9DB-700DF9158805}" type="pres">
      <dgm:prSet presAssocID="{DD3D5D86-DC51-4E63-8F4E-498CB6AE63E1}" presName="text_4" presStyleLbl="node1" presStyleIdx="3" presStyleCnt="4">
        <dgm:presLayoutVars>
          <dgm:bulletEnabled val="1"/>
        </dgm:presLayoutVars>
      </dgm:prSet>
      <dgm:spPr/>
      <dgm:t>
        <a:bodyPr/>
        <a:lstStyle/>
        <a:p>
          <a:endParaRPr lang="en-IN"/>
        </a:p>
      </dgm:t>
    </dgm:pt>
    <dgm:pt modelId="{2C94F1DB-A551-48DF-8E6D-D0A39F2B904D}" type="pres">
      <dgm:prSet presAssocID="{DD3D5D86-DC51-4E63-8F4E-498CB6AE63E1}" presName="accent_4" presStyleCnt="0"/>
      <dgm:spPr/>
    </dgm:pt>
    <dgm:pt modelId="{FDA138A7-8DB7-4690-8E43-E09DAE735B7D}" type="pres">
      <dgm:prSet presAssocID="{DD3D5D86-DC51-4E63-8F4E-498CB6AE63E1}" presName="accentRepeatNode" presStyleLbl="solidFgAcc1" presStyleIdx="3" presStyleCnt="4"/>
      <dgm:spPr/>
    </dgm:pt>
  </dgm:ptLst>
  <dgm:cxnLst>
    <dgm:cxn modelId="{4EF1CFD5-76F4-4913-9928-4C377AC218A3}" type="presOf" srcId="{DD3D5D86-DC51-4E63-8F4E-498CB6AE63E1}" destId="{6D80AB2A-1333-40F1-B9DB-700DF9158805}" srcOrd="0" destOrd="0" presId="urn:microsoft.com/office/officeart/2008/layout/VerticalCurvedList"/>
    <dgm:cxn modelId="{149BDBD0-9374-48A6-AE5E-BD22EB7C7EE1}" type="presOf" srcId="{9BFA7146-E3B8-4D88-A441-18D4D7106105}" destId="{9B812C06-19A5-4F6F-8C39-CEAE1563D338}" srcOrd="0" destOrd="0" presId="urn:microsoft.com/office/officeart/2008/layout/VerticalCurvedList"/>
    <dgm:cxn modelId="{C150EDA9-8D15-4FC4-A525-99251A9B6066}" type="presOf" srcId="{B0BD158C-2FDA-4418-B0F2-BA11958D51F7}" destId="{E2450542-132C-4A8D-B268-05AEC12A0278}" srcOrd="0" destOrd="0" presId="urn:microsoft.com/office/officeart/2008/layout/VerticalCurvedList"/>
    <dgm:cxn modelId="{B3151042-CF21-4D00-ACED-75427F599C1A}" srcId="{9BFA7146-E3B8-4D88-A441-18D4D7106105}" destId="{43BF5925-91A8-48B0-A9EE-2C1811E769F2}" srcOrd="0" destOrd="0" parTransId="{4D579360-A239-4DB5-8EB1-D0A7F4A3B743}" sibTransId="{DF81CAE5-2778-4C64-A0B4-AB163AD97D30}"/>
    <dgm:cxn modelId="{B8DD8DA1-444C-4909-ACE1-ACE9118234D8}" srcId="{9BFA7146-E3B8-4D88-A441-18D4D7106105}" destId="{DD3D5D86-DC51-4E63-8F4E-498CB6AE63E1}" srcOrd="3" destOrd="0" parTransId="{62EE7464-CD96-43C6-BA02-FC4D8196245D}" sibTransId="{4F0A3667-EFB5-4CF0-A51C-B77E4822FEAC}"/>
    <dgm:cxn modelId="{C58EC5B2-9068-4577-AD42-568125A5ECEF}" type="presOf" srcId="{43BF5925-91A8-48B0-A9EE-2C1811E769F2}" destId="{0F4FE529-F3FF-49CF-ACCB-17D7B8874F3C}" srcOrd="0" destOrd="0" presId="urn:microsoft.com/office/officeart/2008/layout/VerticalCurvedList"/>
    <dgm:cxn modelId="{3F64636F-B069-4928-AF47-29110F575736}" type="presOf" srcId="{DF81CAE5-2778-4C64-A0B4-AB163AD97D30}" destId="{96474438-6F6B-40AA-BC85-CE8253F2C99C}" srcOrd="0" destOrd="0" presId="urn:microsoft.com/office/officeart/2008/layout/VerticalCurvedList"/>
    <dgm:cxn modelId="{8B5178C6-B046-45BC-B895-0E1652356780}" srcId="{9BFA7146-E3B8-4D88-A441-18D4D7106105}" destId="{B0BD158C-2FDA-4418-B0F2-BA11958D51F7}" srcOrd="1" destOrd="0" parTransId="{7C343642-B44C-4BCD-AB36-EEDA894FC556}" sibTransId="{D17A150E-D0A8-49DC-81C6-79F6CD505D0B}"/>
    <dgm:cxn modelId="{708841D4-2F10-453C-BF3F-28E77FF8F4F1}" type="presOf" srcId="{E96520EB-A46A-4DA5-AAC2-23D87133C334}" destId="{2AD969C3-DE09-4C86-A4D2-AD8C95C1F59A}" srcOrd="0" destOrd="0" presId="urn:microsoft.com/office/officeart/2008/layout/VerticalCurvedList"/>
    <dgm:cxn modelId="{737B819F-95A0-482F-8B04-EAB981167DD9}" srcId="{9BFA7146-E3B8-4D88-A441-18D4D7106105}" destId="{E96520EB-A46A-4DA5-AAC2-23D87133C334}" srcOrd="2" destOrd="0" parTransId="{BF06E1F7-227A-4748-8221-AA3C8023B1B9}" sibTransId="{F1AAD198-F53A-43AB-BE29-A4DA616C80FA}"/>
    <dgm:cxn modelId="{FAAC2B5D-5EBF-4212-9E6C-35CC1D42CD25}" type="presParOf" srcId="{9B812C06-19A5-4F6F-8C39-CEAE1563D338}" destId="{546656E8-281D-45FA-82D7-8BB6076FD094}" srcOrd="0" destOrd="0" presId="urn:microsoft.com/office/officeart/2008/layout/VerticalCurvedList"/>
    <dgm:cxn modelId="{D00C0E43-A4E0-47D3-A9F0-4DEE8F5A60FB}" type="presParOf" srcId="{546656E8-281D-45FA-82D7-8BB6076FD094}" destId="{7E1118FC-8FA4-4A31-92C7-3225F4095B38}" srcOrd="0" destOrd="0" presId="urn:microsoft.com/office/officeart/2008/layout/VerticalCurvedList"/>
    <dgm:cxn modelId="{3439AE73-1013-4EC6-93E8-BA17676B638A}" type="presParOf" srcId="{7E1118FC-8FA4-4A31-92C7-3225F4095B38}" destId="{20744F63-F977-4007-A516-7B7447B098BB}" srcOrd="0" destOrd="0" presId="urn:microsoft.com/office/officeart/2008/layout/VerticalCurvedList"/>
    <dgm:cxn modelId="{931E5CD1-37BF-4DF4-833B-43FA6F1FB41E}" type="presParOf" srcId="{7E1118FC-8FA4-4A31-92C7-3225F4095B38}" destId="{96474438-6F6B-40AA-BC85-CE8253F2C99C}" srcOrd="1" destOrd="0" presId="urn:microsoft.com/office/officeart/2008/layout/VerticalCurvedList"/>
    <dgm:cxn modelId="{5BEE9AD2-51A4-4CD9-9F09-90E5CE364B06}" type="presParOf" srcId="{7E1118FC-8FA4-4A31-92C7-3225F4095B38}" destId="{50A89D1E-D66E-49DF-9DE3-5A826203F03F}" srcOrd="2" destOrd="0" presId="urn:microsoft.com/office/officeart/2008/layout/VerticalCurvedList"/>
    <dgm:cxn modelId="{9A80B236-C7C1-44E1-BBDF-A108F3CABBDB}" type="presParOf" srcId="{7E1118FC-8FA4-4A31-92C7-3225F4095B38}" destId="{131A124B-4F15-44C9-98B9-31B26B3C10EB}" srcOrd="3" destOrd="0" presId="urn:microsoft.com/office/officeart/2008/layout/VerticalCurvedList"/>
    <dgm:cxn modelId="{046C7FBB-69DB-4F91-BCD0-50808454074E}" type="presParOf" srcId="{546656E8-281D-45FA-82D7-8BB6076FD094}" destId="{0F4FE529-F3FF-49CF-ACCB-17D7B8874F3C}" srcOrd="1" destOrd="0" presId="urn:microsoft.com/office/officeart/2008/layout/VerticalCurvedList"/>
    <dgm:cxn modelId="{055D5695-E388-497E-B899-265D44D2660C}" type="presParOf" srcId="{546656E8-281D-45FA-82D7-8BB6076FD094}" destId="{D1CA2E1E-948D-4169-A434-6065561BA3A7}" srcOrd="2" destOrd="0" presId="urn:microsoft.com/office/officeart/2008/layout/VerticalCurvedList"/>
    <dgm:cxn modelId="{D650B786-628B-4C27-8718-D5C662EFCBC7}" type="presParOf" srcId="{D1CA2E1E-948D-4169-A434-6065561BA3A7}" destId="{F2E9FDD5-405E-469B-A2C9-FB9923B4D72D}" srcOrd="0" destOrd="0" presId="urn:microsoft.com/office/officeart/2008/layout/VerticalCurvedList"/>
    <dgm:cxn modelId="{0166CF2B-5A8F-4050-899A-95BF3D1A34BB}" type="presParOf" srcId="{546656E8-281D-45FA-82D7-8BB6076FD094}" destId="{E2450542-132C-4A8D-B268-05AEC12A0278}" srcOrd="3" destOrd="0" presId="urn:microsoft.com/office/officeart/2008/layout/VerticalCurvedList"/>
    <dgm:cxn modelId="{59ED933C-B9F5-4261-8BD6-1476E4157C48}" type="presParOf" srcId="{546656E8-281D-45FA-82D7-8BB6076FD094}" destId="{2CBBEA39-89B4-4C95-A721-B2BB80744D08}" srcOrd="4" destOrd="0" presId="urn:microsoft.com/office/officeart/2008/layout/VerticalCurvedList"/>
    <dgm:cxn modelId="{9D23E197-CC09-434D-8BB8-A1E1FE26A322}" type="presParOf" srcId="{2CBBEA39-89B4-4C95-A721-B2BB80744D08}" destId="{770FA729-0631-49EB-A493-10EBB1731DD8}" srcOrd="0" destOrd="0" presId="urn:microsoft.com/office/officeart/2008/layout/VerticalCurvedList"/>
    <dgm:cxn modelId="{7C807790-737D-45F2-8685-D36F29BCFC44}" type="presParOf" srcId="{546656E8-281D-45FA-82D7-8BB6076FD094}" destId="{2AD969C3-DE09-4C86-A4D2-AD8C95C1F59A}" srcOrd="5" destOrd="0" presId="urn:microsoft.com/office/officeart/2008/layout/VerticalCurvedList"/>
    <dgm:cxn modelId="{9136983E-E072-45BA-95A0-3E8FDDABAEB2}" type="presParOf" srcId="{546656E8-281D-45FA-82D7-8BB6076FD094}" destId="{A7B487B9-0AB0-4CCC-8539-1B97E0682A3E}" srcOrd="6" destOrd="0" presId="urn:microsoft.com/office/officeart/2008/layout/VerticalCurvedList"/>
    <dgm:cxn modelId="{E1E1E37A-58AF-4F82-904A-6F3F472E2FAD}" type="presParOf" srcId="{A7B487B9-0AB0-4CCC-8539-1B97E0682A3E}" destId="{4A2BC359-69DC-4B64-BD08-A8DA1BF24D26}" srcOrd="0" destOrd="0" presId="urn:microsoft.com/office/officeart/2008/layout/VerticalCurvedList"/>
    <dgm:cxn modelId="{11F07F88-80FF-453B-A490-0B58C61E86A6}" type="presParOf" srcId="{546656E8-281D-45FA-82D7-8BB6076FD094}" destId="{6D80AB2A-1333-40F1-B9DB-700DF9158805}" srcOrd="7" destOrd="0" presId="urn:microsoft.com/office/officeart/2008/layout/VerticalCurvedList"/>
    <dgm:cxn modelId="{220044B2-42E8-465C-A122-3CF8E9D1D5FF}" type="presParOf" srcId="{546656E8-281D-45FA-82D7-8BB6076FD094}" destId="{2C94F1DB-A551-48DF-8E6D-D0A39F2B904D}" srcOrd="8" destOrd="0" presId="urn:microsoft.com/office/officeart/2008/layout/VerticalCurvedList"/>
    <dgm:cxn modelId="{8287086E-1B72-41BA-881F-872CB6E0BA74}" type="presParOf" srcId="{2C94F1DB-A551-48DF-8E6D-D0A39F2B904D}" destId="{FDA138A7-8DB7-4690-8E43-E09DAE735B7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118984-0C0D-4791-B24E-81C9F3713D79}" type="doc">
      <dgm:prSet loTypeId="urn:microsoft.com/office/officeart/2005/8/layout/process4" loCatId="process" qsTypeId="urn:microsoft.com/office/officeart/2005/8/quickstyle/simple5" qsCatId="simple" csTypeId="urn:microsoft.com/office/officeart/2005/8/colors/accent1_1" csCatId="accent1" phldr="1"/>
      <dgm:spPr/>
      <dgm:t>
        <a:bodyPr/>
        <a:lstStyle/>
        <a:p>
          <a:endParaRPr lang="en-US"/>
        </a:p>
      </dgm:t>
    </dgm:pt>
    <dgm:pt modelId="{0996B971-91A3-4F0A-AD38-CF2C3D3A0ED8}">
      <dgm:prSet phldrT="[Text]" custT="1"/>
      <dgm:spPr/>
      <dgm:t>
        <a:bodyPr/>
        <a:lstStyle/>
        <a:p>
          <a:pPr>
            <a:lnSpc>
              <a:spcPct val="100000"/>
            </a:lnSpc>
          </a:pPr>
          <a:r>
            <a:rPr lang="en-IN" sz="2200" kern="1200" dirty="0">
              <a:latin typeface="Times New Roman" panose="02020603050405020304" pitchFamily="18" charset="0"/>
              <a:cs typeface="Times New Roman" panose="02020603050405020304" pitchFamily="18" charset="0"/>
            </a:rPr>
            <a:t>Biological assets related to agricultural activity other </a:t>
          </a:r>
          <a:r>
            <a:rPr lang="en-IN" sz="2200" u="none" kern="1200" dirty="0">
              <a:latin typeface="Times New Roman" panose="02020603050405020304" pitchFamily="18" charset="0"/>
              <a:cs typeface="Times New Roman" panose="02020603050405020304" pitchFamily="18" charset="0"/>
            </a:rPr>
            <a:t>than </a:t>
          </a:r>
          <a:r>
            <a:rPr lang="en-IN" sz="2200" kern="1200" dirty="0">
              <a:solidFill>
                <a:schemeClr val="tx1"/>
              </a:solidFill>
              <a:latin typeface="Times New Roman" panose="02020603050405020304" pitchFamily="18" charset="0"/>
              <a:ea typeface="+mn-ea"/>
              <a:cs typeface="Times New Roman" panose="02020603050405020304" pitchFamily="18" charset="0"/>
            </a:rPr>
            <a:t>b</a:t>
          </a:r>
          <a:r>
            <a:rPr lang="en-IN" sz="2200" u="none" kern="1200" dirty="0">
              <a:solidFill>
                <a:schemeClr val="tx1"/>
              </a:solidFill>
              <a:latin typeface="Times New Roman" panose="02020603050405020304" pitchFamily="18" charset="0"/>
              <a:ea typeface="+mn-ea"/>
              <a:cs typeface="Times New Roman" panose="02020603050405020304" pitchFamily="18" charset="0"/>
            </a:rPr>
            <a:t>earer plants.</a:t>
          </a:r>
          <a:endParaRPr lang="en-US" sz="2200" u="none" kern="1200" dirty="0">
            <a:solidFill>
              <a:schemeClr val="tx1"/>
            </a:solidFill>
            <a:latin typeface="Times New Roman" panose="02020603050405020304" pitchFamily="18" charset="0"/>
            <a:ea typeface="+mn-ea"/>
            <a:cs typeface="Times New Roman" panose="02020603050405020304" pitchFamily="18" charset="0"/>
          </a:endParaRPr>
        </a:p>
      </dgm:t>
    </dgm:pt>
    <dgm:pt modelId="{C0875592-0DAA-4627-8B2D-1C4E32232CD3}" type="parTrans" cxnId="{20C64E41-E3BB-444F-A8DC-960ECC8EE08D}">
      <dgm:prSet/>
      <dgm:spPr/>
      <dgm:t>
        <a:bodyPr/>
        <a:lstStyle/>
        <a:p>
          <a:endParaRPr lang="en-US"/>
        </a:p>
      </dgm:t>
    </dgm:pt>
    <dgm:pt modelId="{04D4AECA-10AC-4EED-977B-7216C1B9C3F2}" type="sibTrans" cxnId="{20C64E41-E3BB-444F-A8DC-960ECC8EE08D}">
      <dgm:prSet/>
      <dgm:spPr/>
      <dgm:t>
        <a:bodyPr/>
        <a:lstStyle/>
        <a:p>
          <a:endParaRPr lang="en-US"/>
        </a:p>
      </dgm:t>
    </dgm:pt>
    <dgm:pt modelId="{D07B14D5-FFBB-420C-82FF-5AA6B96CAD57}">
      <dgm:prSet phldrT="[Text]" custT="1"/>
      <dgm:spPr/>
      <dgm:t>
        <a:bodyPr/>
        <a:lstStyle/>
        <a:p>
          <a:pPr>
            <a:lnSpc>
              <a:spcPct val="100000"/>
            </a:lnSpc>
          </a:pPr>
          <a:r>
            <a:rPr lang="en-IN" sz="2200" dirty="0">
              <a:latin typeface="Times New Roman" panose="02020603050405020304" pitchFamily="18" charset="0"/>
              <a:cs typeface="Times New Roman" panose="02020603050405020304" pitchFamily="18" charset="0"/>
            </a:rPr>
            <a:t>Wasting assets including mineral rights, expenditure on the exploration for and extraction of minerals, oils, natural gas and similar non-regenerative resources.</a:t>
          </a:r>
          <a:endParaRPr lang="en-US" sz="2200" dirty="0">
            <a:latin typeface="Times New Roman" panose="02020603050405020304" pitchFamily="18" charset="0"/>
            <a:cs typeface="Times New Roman" panose="02020603050405020304" pitchFamily="18" charset="0"/>
          </a:endParaRPr>
        </a:p>
      </dgm:t>
    </dgm:pt>
    <dgm:pt modelId="{A74A10F4-A301-4164-A280-A446938E4B27}" type="parTrans" cxnId="{AD51A9B7-AA11-430F-862E-833FA440BC3C}">
      <dgm:prSet/>
      <dgm:spPr/>
      <dgm:t>
        <a:bodyPr/>
        <a:lstStyle/>
        <a:p>
          <a:endParaRPr lang="en-US"/>
        </a:p>
      </dgm:t>
    </dgm:pt>
    <dgm:pt modelId="{CD50F6AE-0936-4016-93EB-1D8E6DD38624}" type="sibTrans" cxnId="{AD51A9B7-AA11-430F-862E-833FA440BC3C}">
      <dgm:prSet/>
      <dgm:spPr/>
      <dgm:t>
        <a:bodyPr/>
        <a:lstStyle/>
        <a:p>
          <a:endParaRPr lang="en-US"/>
        </a:p>
      </dgm:t>
    </dgm:pt>
    <dgm:pt modelId="{7B261D99-F3CA-4B43-8B2F-C60140B1F326}" type="pres">
      <dgm:prSet presAssocID="{7B118984-0C0D-4791-B24E-81C9F3713D79}" presName="Name0" presStyleCnt="0">
        <dgm:presLayoutVars>
          <dgm:dir/>
          <dgm:animLvl val="lvl"/>
          <dgm:resizeHandles val="exact"/>
        </dgm:presLayoutVars>
      </dgm:prSet>
      <dgm:spPr/>
      <dgm:t>
        <a:bodyPr/>
        <a:lstStyle/>
        <a:p>
          <a:endParaRPr lang="en-IN"/>
        </a:p>
      </dgm:t>
    </dgm:pt>
    <dgm:pt modelId="{755B8CCB-C933-4345-950F-8E3879019590}" type="pres">
      <dgm:prSet presAssocID="{D07B14D5-FFBB-420C-82FF-5AA6B96CAD57}" presName="boxAndChildren" presStyleCnt="0"/>
      <dgm:spPr/>
    </dgm:pt>
    <dgm:pt modelId="{AF3BE7EE-1621-4D4F-A6BD-63DA00E17223}" type="pres">
      <dgm:prSet presAssocID="{D07B14D5-FFBB-420C-82FF-5AA6B96CAD57}" presName="parentTextBox" presStyleLbl="node1" presStyleIdx="0" presStyleCnt="2" custScaleY="158381" custLinFactNeighborX="-10871" custLinFactNeighborY="41352"/>
      <dgm:spPr/>
      <dgm:t>
        <a:bodyPr/>
        <a:lstStyle/>
        <a:p>
          <a:endParaRPr lang="en-IN"/>
        </a:p>
      </dgm:t>
    </dgm:pt>
    <dgm:pt modelId="{4F2C9107-9F84-484E-8847-DDB97276F7F4}" type="pres">
      <dgm:prSet presAssocID="{04D4AECA-10AC-4EED-977B-7216C1B9C3F2}" presName="sp" presStyleCnt="0"/>
      <dgm:spPr/>
    </dgm:pt>
    <dgm:pt modelId="{859BDC8D-8E0C-477C-886E-4D60BC916FD6}" type="pres">
      <dgm:prSet presAssocID="{0996B971-91A3-4F0A-AD38-CF2C3D3A0ED8}" presName="arrowAndChildren" presStyleCnt="0"/>
      <dgm:spPr/>
    </dgm:pt>
    <dgm:pt modelId="{B6B80294-C9A8-43FE-BB17-66FDCF910105}" type="pres">
      <dgm:prSet presAssocID="{0996B971-91A3-4F0A-AD38-CF2C3D3A0ED8}" presName="parentTextArrow" presStyleLbl="node1" presStyleIdx="1" presStyleCnt="2" custScaleY="95784" custLinFactNeighborY="6208"/>
      <dgm:spPr/>
      <dgm:t>
        <a:bodyPr/>
        <a:lstStyle/>
        <a:p>
          <a:endParaRPr lang="en-IN"/>
        </a:p>
      </dgm:t>
    </dgm:pt>
  </dgm:ptLst>
  <dgm:cxnLst>
    <dgm:cxn modelId="{AD51A9B7-AA11-430F-862E-833FA440BC3C}" srcId="{7B118984-0C0D-4791-B24E-81C9F3713D79}" destId="{D07B14D5-FFBB-420C-82FF-5AA6B96CAD57}" srcOrd="1" destOrd="0" parTransId="{A74A10F4-A301-4164-A280-A446938E4B27}" sibTransId="{CD50F6AE-0936-4016-93EB-1D8E6DD38624}"/>
    <dgm:cxn modelId="{4455CA94-2C5E-4554-845D-F8E900026ABA}" type="presOf" srcId="{7B118984-0C0D-4791-B24E-81C9F3713D79}" destId="{7B261D99-F3CA-4B43-8B2F-C60140B1F326}" srcOrd="0" destOrd="0" presId="urn:microsoft.com/office/officeart/2005/8/layout/process4"/>
    <dgm:cxn modelId="{20C64E41-E3BB-444F-A8DC-960ECC8EE08D}" srcId="{7B118984-0C0D-4791-B24E-81C9F3713D79}" destId="{0996B971-91A3-4F0A-AD38-CF2C3D3A0ED8}" srcOrd="0" destOrd="0" parTransId="{C0875592-0DAA-4627-8B2D-1C4E32232CD3}" sibTransId="{04D4AECA-10AC-4EED-977B-7216C1B9C3F2}"/>
    <dgm:cxn modelId="{2E7CF339-B57B-4FDF-BE74-99D901C86562}" type="presOf" srcId="{0996B971-91A3-4F0A-AD38-CF2C3D3A0ED8}" destId="{B6B80294-C9A8-43FE-BB17-66FDCF910105}" srcOrd="0" destOrd="0" presId="urn:microsoft.com/office/officeart/2005/8/layout/process4"/>
    <dgm:cxn modelId="{43B4C50E-6563-4AD4-855F-FD1293EC10CF}" type="presOf" srcId="{D07B14D5-FFBB-420C-82FF-5AA6B96CAD57}" destId="{AF3BE7EE-1621-4D4F-A6BD-63DA00E17223}" srcOrd="0" destOrd="0" presId="urn:microsoft.com/office/officeart/2005/8/layout/process4"/>
    <dgm:cxn modelId="{BC59A437-5142-421F-8000-52C5F049F116}" type="presParOf" srcId="{7B261D99-F3CA-4B43-8B2F-C60140B1F326}" destId="{755B8CCB-C933-4345-950F-8E3879019590}" srcOrd="0" destOrd="0" presId="urn:microsoft.com/office/officeart/2005/8/layout/process4"/>
    <dgm:cxn modelId="{61F5EFB0-8257-4149-B240-386F50C7150C}" type="presParOf" srcId="{755B8CCB-C933-4345-950F-8E3879019590}" destId="{AF3BE7EE-1621-4D4F-A6BD-63DA00E17223}" srcOrd="0" destOrd="0" presId="urn:microsoft.com/office/officeart/2005/8/layout/process4"/>
    <dgm:cxn modelId="{6058C6AE-8718-4F51-9246-00A73B1E7573}" type="presParOf" srcId="{7B261D99-F3CA-4B43-8B2F-C60140B1F326}" destId="{4F2C9107-9F84-484E-8847-DDB97276F7F4}" srcOrd="1" destOrd="0" presId="urn:microsoft.com/office/officeart/2005/8/layout/process4"/>
    <dgm:cxn modelId="{36CCC888-B23A-494E-AD4B-CBC8029D5CFB}" type="presParOf" srcId="{7B261D99-F3CA-4B43-8B2F-C60140B1F326}" destId="{859BDC8D-8E0C-477C-886E-4D60BC916FD6}" srcOrd="2" destOrd="0" presId="urn:microsoft.com/office/officeart/2005/8/layout/process4"/>
    <dgm:cxn modelId="{DCE89EBA-23A6-4587-B098-8085E5789DC4}" type="presParOf" srcId="{859BDC8D-8E0C-477C-886E-4D60BC916FD6}" destId="{B6B80294-C9A8-43FE-BB17-66FDCF91010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620F13-4E2D-4A07-8525-3CF82628BA27}" type="doc">
      <dgm:prSet loTypeId="urn:microsoft.com/office/officeart/2005/8/layout/vList2" loCatId="list" qsTypeId="urn:microsoft.com/office/officeart/2005/8/quickstyle/simple4" qsCatId="simple" csTypeId="urn:microsoft.com/office/officeart/2005/8/colors/accent1_1" csCatId="accent1" phldr="1"/>
      <dgm:spPr/>
      <dgm:t>
        <a:bodyPr/>
        <a:lstStyle/>
        <a:p>
          <a:endParaRPr lang="en-US"/>
        </a:p>
      </dgm:t>
    </dgm:pt>
    <dgm:pt modelId="{1A103F8B-FB76-458C-9322-CDF611292D00}">
      <dgm:prSet phldrT="[Text]" custT="1"/>
      <dgm:spPr/>
      <dgm:t>
        <a:bodyPr/>
        <a:lstStyle/>
        <a:p>
          <a:r>
            <a:rPr lang="en-US" sz="2200" b="1" i="1" dirty="0">
              <a:latin typeface="Times New Roman" panose="02020603050405020304" pitchFamily="18" charset="0"/>
              <a:cs typeface="Times New Roman" panose="02020603050405020304" pitchFamily="18" charset="0"/>
            </a:rPr>
            <a:t>Property, Plant and Equipment</a:t>
          </a:r>
        </a:p>
      </dgm:t>
    </dgm:pt>
    <dgm:pt modelId="{35840F27-C89F-42A6-ABB9-14A145E61C5E}" type="parTrans" cxnId="{266A0B97-E2BC-4F5E-BFB1-E0E7E5F2BCF9}">
      <dgm:prSet/>
      <dgm:spPr/>
      <dgm:t>
        <a:bodyPr/>
        <a:lstStyle/>
        <a:p>
          <a:endParaRPr lang="en-US"/>
        </a:p>
      </dgm:t>
    </dgm:pt>
    <dgm:pt modelId="{A99E4BAF-6CC9-479B-BD9A-09A999A1C56F}" type="sibTrans" cxnId="{266A0B97-E2BC-4F5E-BFB1-E0E7E5F2BCF9}">
      <dgm:prSet/>
      <dgm:spPr/>
      <dgm:t>
        <a:bodyPr/>
        <a:lstStyle/>
        <a:p>
          <a:endParaRPr lang="en-US"/>
        </a:p>
      </dgm:t>
    </dgm:pt>
    <dgm:pt modelId="{67492C8B-BE26-44A9-A7A9-070092B6AD0A}">
      <dgm:prSet phldrT="[Text]" custT="1"/>
      <dgm:spPr/>
      <dgm:t>
        <a:bodyPr/>
        <a:lstStyle/>
        <a:p>
          <a:pPr>
            <a:lnSpc>
              <a:spcPct val="150000"/>
            </a:lnSpc>
            <a:buNone/>
          </a:pPr>
          <a:r>
            <a:rPr lang="en-IN" sz="1700" i="1" dirty="0">
              <a:latin typeface="Times New Roman" panose="02020603050405020304" pitchFamily="18" charset="0"/>
              <a:cs typeface="Times New Roman" panose="02020603050405020304" pitchFamily="18" charset="0"/>
            </a:rPr>
            <a:t>Property, plant and equipment are tangible items that:</a:t>
          </a:r>
          <a:endParaRPr lang="en-US" sz="1700" dirty="0">
            <a:latin typeface="Times New Roman" panose="02020603050405020304" pitchFamily="18" charset="0"/>
            <a:cs typeface="Times New Roman" panose="02020603050405020304" pitchFamily="18" charset="0"/>
          </a:endParaRPr>
        </a:p>
      </dgm:t>
    </dgm:pt>
    <dgm:pt modelId="{88C88D7D-76A2-48E2-8651-D40A7C9B3C4C}" type="parTrans" cxnId="{B3899660-3C18-4F88-955D-4E005F09BAE0}">
      <dgm:prSet/>
      <dgm:spPr/>
      <dgm:t>
        <a:bodyPr/>
        <a:lstStyle/>
        <a:p>
          <a:endParaRPr lang="en-US"/>
        </a:p>
      </dgm:t>
    </dgm:pt>
    <dgm:pt modelId="{79FED4DB-55D9-4AC8-A41B-C694CD84B6EC}" type="sibTrans" cxnId="{B3899660-3C18-4F88-955D-4E005F09BAE0}">
      <dgm:prSet/>
      <dgm:spPr/>
      <dgm:t>
        <a:bodyPr/>
        <a:lstStyle/>
        <a:p>
          <a:endParaRPr lang="en-US"/>
        </a:p>
      </dgm:t>
    </dgm:pt>
    <dgm:pt modelId="{44FA97A0-6775-4B30-8E0E-1B41B11E17B1}">
      <dgm:prSet phldrT="[Text]" custT="1"/>
      <dgm:spPr/>
      <dgm:t>
        <a:bodyPr/>
        <a:lstStyle/>
        <a:p>
          <a:r>
            <a:rPr lang="en-US" sz="2200" b="1" i="1" dirty="0">
              <a:latin typeface="Times New Roman" panose="02020603050405020304" pitchFamily="18" charset="0"/>
              <a:cs typeface="Times New Roman" panose="02020603050405020304" pitchFamily="18" charset="0"/>
            </a:rPr>
            <a:t>Bearer Plants</a:t>
          </a:r>
        </a:p>
      </dgm:t>
    </dgm:pt>
    <dgm:pt modelId="{78AD1858-8348-4D03-A6DA-5416511453B7}" type="parTrans" cxnId="{77BC5E24-2192-4AF0-BC84-03AD4C32F0F4}">
      <dgm:prSet/>
      <dgm:spPr/>
      <dgm:t>
        <a:bodyPr/>
        <a:lstStyle/>
        <a:p>
          <a:endParaRPr lang="en-US"/>
        </a:p>
      </dgm:t>
    </dgm:pt>
    <dgm:pt modelId="{EDB8064D-3DD6-486E-8E09-CB5F0F41CB10}" type="sibTrans" cxnId="{77BC5E24-2192-4AF0-BC84-03AD4C32F0F4}">
      <dgm:prSet/>
      <dgm:spPr/>
      <dgm:t>
        <a:bodyPr/>
        <a:lstStyle/>
        <a:p>
          <a:endParaRPr lang="en-US"/>
        </a:p>
      </dgm:t>
    </dgm:pt>
    <dgm:pt modelId="{B0348B20-B47D-4F21-9B07-45CC29D0FECF}">
      <dgm:prSet phldrT="[Text]" custT="1"/>
      <dgm:spPr/>
      <dgm:t>
        <a:bodyPr/>
        <a:lstStyle/>
        <a:p>
          <a:pPr>
            <a:lnSpc>
              <a:spcPct val="150000"/>
            </a:lnSpc>
            <a:buNone/>
          </a:pPr>
          <a:r>
            <a:rPr lang="en-IN" sz="1700" i="1" dirty="0">
              <a:latin typeface="Times New Roman" panose="02020603050405020304" pitchFamily="18" charset="0"/>
              <a:cs typeface="Times New Roman" panose="02020603050405020304" pitchFamily="18" charset="0"/>
            </a:rPr>
            <a:t>Bearer plant is a plant that</a:t>
          </a:r>
          <a:endParaRPr lang="en-US" sz="1700" dirty="0">
            <a:latin typeface="Times New Roman" panose="02020603050405020304" pitchFamily="18" charset="0"/>
            <a:cs typeface="Times New Roman" panose="02020603050405020304" pitchFamily="18" charset="0"/>
          </a:endParaRPr>
        </a:p>
      </dgm:t>
    </dgm:pt>
    <dgm:pt modelId="{042C5B83-540A-40CD-BCFD-97DEED986D78}" type="parTrans" cxnId="{4BD14157-A0DF-4269-9156-4E3D19B6BF6A}">
      <dgm:prSet/>
      <dgm:spPr/>
      <dgm:t>
        <a:bodyPr/>
        <a:lstStyle/>
        <a:p>
          <a:endParaRPr lang="en-US"/>
        </a:p>
      </dgm:t>
    </dgm:pt>
    <dgm:pt modelId="{5BB46799-1BF4-4CE6-BF01-AD75F72A9168}" type="sibTrans" cxnId="{4BD14157-A0DF-4269-9156-4E3D19B6BF6A}">
      <dgm:prSet/>
      <dgm:spPr/>
      <dgm:t>
        <a:bodyPr/>
        <a:lstStyle/>
        <a:p>
          <a:endParaRPr lang="en-US"/>
        </a:p>
      </dgm:t>
    </dgm:pt>
    <dgm:pt modelId="{164ECD26-10B3-4334-ABB3-14E2FB025003}">
      <dgm:prSet custT="1"/>
      <dgm:spPr/>
      <dgm:t>
        <a:bodyPr/>
        <a:lstStyle/>
        <a:p>
          <a:pPr>
            <a:lnSpc>
              <a:spcPct val="150000"/>
            </a:lnSpc>
            <a:buFont typeface="+mj-lt"/>
            <a:buAutoNum type="alphaLcParenR"/>
          </a:pPr>
          <a:r>
            <a:rPr lang="en-IN" sz="1700" i="1" dirty="0">
              <a:latin typeface="Times New Roman" panose="02020603050405020304" pitchFamily="18" charset="0"/>
              <a:cs typeface="Times New Roman" panose="02020603050405020304" pitchFamily="18" charset="0"/>
            </a:rPr>
            <a:t> are held for use in the production or supply of goods or services, for rental to others, or for administrative purposes; and</a:t>
          </a:r>
        </a:p>
      </dgm:t>
    </dgm:pt>
    <dgm:pt modelId="{1B5D62D3-AD1C-4A9D-B33E-14D7B1B69C1E}" type="parTrans" cxnId="{81160DFD-32CE-44D2-B961-EFDC6B9E650C}">
      <dgm:prSet/>
      <dgm:spPr/>
      <dgm:t>
        <a:bodyPr/>
        <a:lstStyle/>
        <a:p>
          <a:endParaRPr lang="en-US"/>
        </a:p>
      </dgm:t>
    </dgm:pt>
    <dgm:pt modelId="{2874DAE7-A24C-4A20-99E2-7AF004C2F9B6}" type="sibTrans" cxnId="{81160DFD-32CE-44D2-B961-EFDC6B9E650C}">
      <dgm:prSet/>
      <dgm:spPr/>
      <dgm:t>
        <a:bodyPr/>
        <a:lstStyle/>
        <a:p>
          <a:endParaRPr lang="en-US"/>
        </a:p>
      </dgm:t>
    </dgm:pt>
    <dgm:pt modelId="{CB621424-BDFF-4A23-B510-10A880DBCA2A}">
      <dgm:prSet custT="1"/>
      <dgm:spPr/>
      <dgm:t>
        <a:bodyPr/>
        <a:lstStyle/>
        <a:p>
          <a:pPr>
            <a:lnSpc>
              <a:spcPct val="150000"/>
            </a:lnSpc>
            <a:buFont typeface="+mj-lt"/>
            <a:buAutoNum type="alphaLcParenR"/>
          </a:pPr>
          <a:r>
            <a:rPr lang="en-IN" sz="1700" i="1" dirty="0">
              <a:latin typeface="Times New Roman" panose="02020603050405020304" pitchFamily="18" charset="0"/>
              <a:cs typeface="Times New Roman" panose="02020603050405020304" pitchFamily="18" charset="0"/>
            </a:rPr>
            <a:t> are expected to be used during more than a period of twelve months.</a:t>
          </a:r>
          <a:endParaRPr lang="en-IN" sz="1700" dirty="0">
            <a:latin typeface="Times New Roman" panose="02020603050405020304" pitchFamily="18" charset="0"/>
            <a:cs typeface="Times New Roman" panose="02020603050405020304" pitchFamily="18" charset="0"/>
          </a:endParaRPr>
        </a:p>
      </dgm:t>
    </dgm:pt>
    <dgm:pt modelId="{DEBA68A9-06EC-49B0-B42D-274106F13EBD}" type="parTrans" cxnId="{78A6846E-5C19-4323-806D-F4172BB59EAE}">
      <dgm:prSet/>
      <dgm:spPr/>
      <dgm:t>
        <a:bodyPr/>
        <a:lstStyle/>
        <a:p>
          <a:endParaRPr lang="en-US"/>
        </a:p>
      </dgm:t>
    </dgm:pt>
    <dgm:pt modelId="{B45539CC-A9F7-4BE2-A850-8C8F26FA8D86}" type="sibTrans" cxnId="{78A6846E-5C19-4323-806D-F4172BB59EAE}">
      <dgm:prSet/>
      <dgm:spPr/>
      <dgm:t>
        <a:bodyPr/>
        <a:lstStyle/>
        <a:p>
          <a:endParaRPr lang="en-US"/>
        </a:p>
      </dgm:t>
    </dgm:pt>
    <dgm:pt modelId="{FBDB9F91-1AD0-48C6-9150-B50F6480B775}">
      <dgm:prSet custT="1"/>
      <dgm:spPr/>
      <dgm:t>
        <a:bodyPr/>
        <a:lstStyle/>
        <a:p>
          <a:pPr>
            <a:lnSpc>
              <a:spcPct val="150000"/>
            </a:lnSpc>
            <a:buFont typeface="+mj-lt"/>
            <a:buAutoNum type="alphaLcParenR"/>
          </a:pPr>
          <a:r>
            <a:rPr lang="en-IN" sz="1700" i="1" dirty="0">
              <a:latin typeface="Times New Roman" panose="02020603050405020304" pitchFamily="18" charset="0"/>
              <a:cs typeface="Times New Roman" panose="02020603050405020304" pitchFamily="18" charset="0"/>
            </a:rPr>
            <a:t> is used in the production or supply of agricultural produce;</a:t>
          </a:r>
        </a:p>
      </dgm:t>
    </dgm:pt>
    <dgm:pt modelId="{6D27E82E-FFD7-4C33-84B5-3034CD0DDEBE}" type="parTrans" cxnId="{793F86FF-6C41-493D-8B40-047B0A8FCF70}">
      <dgm:prSet/>
      <dgm:spPr/>
      <dgm:t>
        <a:bodyPr/>
        <a:lstStyle/>
        <a:p>
          <a:endParaRPr lang="en-US"/>
        </a:p>
      </dgm:t>
    </dgm:pt>
    <dgm:pt modelId="{86C8C88D-7940-4E5D-B781-9624523BA230}" type="sibTrans" cxnId="{793F86FF-6C41-493D-8B40-047B0A8FCF70}">
      <dgm:prSet/>
      <dgm:spPr/>
      <dgm:t>
        <a:bodyPr/>
        <a:lstStyle/>
        <a:p>
          <a:endParaRPr lang="en-US"/>
        </a:p>
      </dgm:t>
    </dgm:pt>
    <dgm:pt modelId="{F4EA166C-8E73-4AFB-BDFB-B83042536ECD}">
      <dgm:prSet custT="1"/>
      <dgm:spPr/>
      <dgm:t>
        <a:bodyPr/>
        <a:lstStyle/>
        <a:p>
          <a:pPr>
            <a:lnSpc>
              <a:spcPct val="150000"/>
            </a:lnSpc>
            <a:buFont typeface="+mj-lt"/>
            <a:buAutoNum type="alphaLcParenR"/>
          </a:pPr>
          <a:r>
            <a:rPr lang="en-IN" sz="1700" i="1" dirty="0">
              <a:latin typeface="Times New Roman" panose="02020603050405020304" pitchFamily="18" charset="0"/>
              <a:cs typeface="Times New Roman" panose="02020603050405020304" pitchFamily="18" charset="0"/>
            </a:rPr>
            <a:t> is expected to bear produce for more than a period of twelve months; and</a:t>
          </a:r>
        </a:p>
      </dgm:t>
    </dgm:pt>
    <dgm:pt modelId="{15B60763-A0EE-4DF8-93F3-71188D2E5A74}" type="parTrans" cxnId="{5484E560-0921-4C67-BAEE-02282AE1396F}">
      <dgm:prSet/>
      <dgm:spPr/>
      <dgm:t>
        <a:bodyPr/>
        <a:lstStyle/>
        <a:p>
          <a:endParaRPr lang="en-US"/>
        </a:p>
      </dgm:t>
    </dgm:pt>
    <dgm:pt modelId="{629A7DC9-ED22-4DDE-A0CD-380928FD1148}" type="sibTrans" cxnId="{5484E560-0921-4C67-BAEE-02282AE1396F}">
      <dgm:prSet/>
      <dgm:spPr/>
      <dgm:t>
        <a:bodyPr/>
        <a:lstStyle/>
        <a:p>
          <a:endParaRPr lang="en-US"/>
        </a:p>
      </dgm:t>
    </dgm:pt>
    <dgm:pt modelId="{980EA24A-3925-479A-867F-7392BBE831DF}">
      <dgm:prSet custT="1"/>
      <dgm:spPr/>
      <dgm:t>
        <a:bodyPr/>
        <a:lstStyle/>
        <a:p>
          <a:pPr>
            <a:lnSpc>
              <a:spcPct val="150000"/>
            </a:lnSpc>
            <a:buFont typeface="+mj-lt"/>
            <a:buAutoNum type="alphaLcParenR"/>
          </a:pPr>
          <a:r>
            <a:rPr lang="en-IN" sz="1700" i="1" dirty="0">
              <a:latin typeface="Times New Roman" panose="02020603050405020304" pitchFamily="18" charset="0"/>
              <a:cs typeface="Times New Roman" panose="02020603050405020304" pitchFamily="18" charset="0"/>
            </a:rPr>
            <a:t> has a remote likelihood of being sold as agricultural produce, except for incidental scrap sales.</a:t>
          </a:r>
        </a:p>
      </dgm:t>
    </dgm:pt>
    <dgm:pt modelId="{1A0EB05A-1C28-4A8A-A714-4FD238FA2815}" type="parTrans" cxnId="{58AC5BE9-C270-46D5-A54B-A7FF57B938CA}">
      <dgm:prSet/>
      <dgm:spPr/>
      <dgm:t>
        <a:bodyPr/>
        <a:lstStyle/>
        <a:p>
          <a:endParaRPr lang="en-US"/>
        </a:p>
      </dgm:t>
    </dgm:pt>
    <dgm:pt modelId="{673A5CF7-094B-41AF-9236-8CCE5A69CA2B}" type="sibTrans" cxnId="{58AC5BE9-C270-46D5-A54B-A7FF57B938CA}">
      <dgm:prSet/>
      <dgm:spPr/>
      <dgm:t>
        <a:bodyPr/>
        <a:lstStyle/>
        <a:p>
          <a:endParaRPr lang="en-US"/>
        </a:p>
      </dgm:t>
    </dgm:pt>
    <dgm:pt modelId="{6AD30834-4FAB-4D38-BA7A-A27E34EC284B}" type="pres">
      <dgm:prSet presAssocID="{80620F13-4E2D-4A07-8525-3CF82628BA27}" presName="linear" presStyleCnt="0">
        <dgm:presLayoutVars>
          <dgm:animLvl val="lvl"/>
          <dgm:resizeHandles val="exact"/>
        </dgm:presLayoutVars>
      </dgm:prSet>
      <dgm:spPr/>
      <dgm:t>
        <a:bodyPr/>
        <a:lstStyle/>
        <a:p>
          <a:endParaRPr lang="en-IN"/>
        </a:p>
      </dgm:t>
    </dgm:pt>
    <dgm:pt modelId="{D6E68F14-116D-47EF-B56E-C6273C3D45DE}" type="pres">
      <dgm:prSet presAssocID="{1A103F8B-FB76-458C-9322-CDF611292D00}" presName="parentText" presStyleLbl="node1" presStyleIdx="0" presStyleCnt="2" custScaleY="74045">
        <dgm:presLayoutVars>
          <dgm:chMax val="0"/>
          <dgm:bulletEnabled val="1"/>
        </dgm:presLayoutVars>
      </dgm:prSet>
      <dgm:spPr/>
      <dgm:t>
        <a:bodyPr/>
        <a:lstStyle/>
        <a:p>
          <a:endParaRPr lang="en-IN"/>
        </a:p>
      </dgm:t>
    </dgm:pt>
    <dgm:pt modelId="{E543666B-6D64-4F1F-9B2C-9845320AAB52}" type="pres">
      <dgm:prSet presAssocID="{1A103F8B-FB76-458C-9322-CDF611292D00}" presName="childText" presStyleLbl="revTx" presStyleIdx="0" presStyleCnt="2" custScaleY="110166">
        <dgm:presLayoutVars>
          <dgm:bulletEnabled val="1"/>
        </dgm:presLayoutVars>
      </dgm:prSet>
      <dgm:spPr/>
      <dgm:t>
        <a:bodyPr/>
        <a:lstStyle/>
        <a:p>
          <a:endParaRPr lang="en-IN"/>
        </a:p>
      </dgm:t>
    </dgm:pt>
    <dgm:pt modelId="{A44EAB1D-5B7A-4E0F-8C03-8D6C82471105}" type="pres">
      <dgm:prSet presAssocID="{44FA97A0-6775-4B30-8E0E-1B41B11E17B1}" presName="parentText" presStyleLbl="node1" presStyleIdx="1" presStyleCnt="2" custScaleY="69017">
        <dgm:presLayoutVars>
          <dgm:chMax val="0"/>
          <dgm:bulletEnabled val="1"/>
        </dgm:presLayoutVars>
      </dgm:prSet>
      <dgm:spPr/>
      <dgm:t>
        <a:bodyPr/>
        <a:lstStyle/>
        <a:p>
          <a:endParaRPr lang="en-IN"/>
        </a:p>
      </dgm:t>
    </dgm:pt>
    <dgm:pt modelId="{75551A9A-B006-42E3-B8C9-CFAFB676BE20}" type="pres">
      <dgm:prSet presAssocID="{44FA97A0-6775-4B30-8E0E-1B41B11E17B1}" presName="childText" presStyleLbl="revTx" presStyleIdx="1" presStyleCnt="2" custScaleY="101106">
        <dgm:presLayoutVars>
          <dgm:bulletEnabled val="1"/>
        </dgm:presLayoutVars>
      </dgm:prSet>
      <dgm:spPr/>
      <dgm:t>
        <a:bodyPr/>
        <a:lstStyle/>
        <a:p>
          <a:endParaRPr lang="en-IN"/>
        </a:p>
      </dgm:t>
    </dgm:pt>
  </dgm:ptLst>
  <dgm:cxnLst>
    <dgm:cxn modelId="{793F86FF-6C41-493D-8B40-047B0A8FCF70}" srcId="{B0348B20-B47D-4F21-9B07-45CC29D0FECF}" destId="{FBDB9F91-1AD0-48C6-9150-B50F6480B775}" srcOrd="0" destOrd="0" parTransId="{6D27E82E-FFD7-4C33-84B5-3034CD0DDEBE}" sibTransId="{86C8C88D-7940-4E5D-B781-9624523BA230}"/>
    <dgm:cxn modelId="{AD0E055F-7FE9-481B-8632-1FBA3BEE8AFC}" type="presOf" srcId="{980EA24A-3925-479A-867F-7392BBE831DF}" destId="{75551A9A-B006-42E3-B8C9-CFAFB676BE20}" srcOrd="0" destOrd="3" presId="urn:microsoft.com/office/officeart/2005/8/layout/vList2"/>
    <dgm:cxn modelId="{A75AC687-722A-4EA3-B37D-68CF71345520}" type="presOf" srcId="{CB621424-BDFF-4A23-B510-10A880DBCA2A}" destId="{E543666B-6D64-4F1F-9B2C-9845320AAB52}" srcOrd="0" destOrd="2" presId="urn:microsoft.com/office/officeart/2005/8/layout/vList2"/>
    <dgm:cxn modelId="{5484E560-0921-4C67-BAEE-02282AE1396F}" srcId="{B0348B20-B47D-4F21-9B07-45CC29D0FECF}" destId="{F4EA166C-8E73-4AFB-BDFB-B83042536ECD}" srcOrd="1" destOrd="0" parTransId="{15B60763-A0EE-4DF8-93F3-71188D2E5A74}" sibTransId="{629A7DC9-ED22-4DDE-A0CD-380928FD1148}"/>
    <dgm:cxn modelId="{81160DFD-32CE-44D2-B961-EFDC6B9E650C}" srcId="{67492C8B-BE26-44A9-A7A9-070092B6AD0A}" destId="{164ECD26-10B3-4334-ABB3-14E2FB025003}" srcOrd="0" destOrd="0" parTransId="{1B5D62D3-AD1C-4A9D-B33E-14D7B1B69C1E}" sibTransId="{2874DAE7-A24C-4A20-99E2-7AF004C2F9B6}"/>
    <dgm:cxn modelId="{44C0FE80-D99B-4150-B541-DEBAEA0E0EB6}" type="presOf" srcId="{B0348B20-B47D-4F21-9B07-45CC29D0FECF}" destId="{75551A9A-B006-42E3-B8C9-CFAFB676BE20}" srcOrd="0" destOrd="0" presId="urn:microsoft.com/office/officeart/2005/8/layout/vList2"/>
    <dgm:cxn modelId="{9A33F7A2-DB12-4D5E-898E-3E3D95B00E17}" type="presOf" srcId="{1A103F8B-FB76-458C-9322-CDF611292D00}" destId="{D6E68F14-116D-47EF-B56E-C6273C3D45DE}" srcOrd="0" destOrd="0" presId="urn:microsoft.com/office/officeart/2005/8/layout/vList2"/>
    <dgm:cxn modelId="{0C9EADD6-ADA8-4254-8AD3-85A6080CD9DA}" type="presOf" srcId="{164ECD26-10B3-4334-ABB3-14E2FB025003}" destId="{E543666B-6D64-4F1F-9B2C-9845320AAB52}" srcOrd="0" destOrd="1" presId="urn:microsoft.com/office/officeart/2005/8/layout/vList2"/>
    <dgm:cxn modelId="{E38FC99E-573C-4732-8985-D5C43CC83004}" type="presOf" srcId="{80620F13-4E2D-4A07-8525-3CF82628BA27}" destId="{6AD30834-4FAB-4D38-BA7A-A27E34EC284B}" srcOrd="0" destOrd="0" presId="urn:microsoft.com/office/officeart/2005/8/layout/vList2"/>
    <dgm:cxn modelId="{09E19F44-AD91-4A7B-9302-FEF41ED912C7}" type="presOf" srcId="{67492C8B-BE26-44A9-A7A9-070092B6AD0A}" destId="{E543666B-6D64-4F1F-9B2C-9845320AAB52}" srcOrd="0" destOrd="0" presId="urn:microsoft.com/office/officeart/2005/8/layout/vList2"/>
    <dgm:cxn modelId="{4BD14157-A0DF-4269-9156-4E3D19B6BF6A}" srcId="{44FA97A0-6775-4B30-8E0E-1B41B11E17B1}" destId="{B0348B20-B47D-4F21-9B07-45CC29D0FECF}" srcOrd="0" destOrd="0" parTransId="{042C5B83-540A-40CD-BCFD-97DEED986D78}" sibTransId="{5BB46799-1BF4-4CE6-BF01-AD75F72A9168}"/>
    <dgm:cxn modelId="{78A6846E-5C19-4323-806D-F4172BB59EAE}" srcId="{67492C8B-BE26-44A9-A7A9-070092B6AD0A}" destId="{CB621424-BDFF-4A23-B510-10A880DBCA2A}" srcOrd="1" destOrd="0" parTransId="{DEBA68A9-06EC-49B0-B42D-274106F13EBD}" sibTransId="{B45539CC-A9F7-4BE2-A850-8C8F26FA8D86}"/>
    <dgm:cxn modelId="{B3899660-3C18-4F88-955D-4E005F09BAE0}" srcId="{1A103F8B-FB76-458C-9322-CDF611292D00}" destId="{67492C8B-BE26-44A9-A7A9-070092B6AD0A}" srcOrd="0" destOrd="0" parTransId="{88C88D7D-76A2-48E2-8651-D40A7C9B3C4C}" sibTransId="{79FED4DB-55D9-4AC8-A41B-C694CD84B6EC}"/>
    <dgm:cxn modelId="{FB73834F-AFC8-403A-9686-5ACB6AA66B9E}" type="presOf" srcId="{F4EA166C-8E73-4AFB-BDFB-B83042536ECD}" destId="{75551A9A-B006-42E3-B8C9-CFAFB676BE20}" srcOrd="0" destOrd="2" presId="urn:microsoft.com/office/officeart/2005/8/layout/vList2"/>
    <dgm:cxn modelId="{266A0B97-E2BC-4F5E-BFB1-E0E7E5F2BCF9}" srcId="{80620F13-4E2D-4A07-8525-3CF82628BA27}" destId="{1A103F8B-FB76-458C-9322-CDF611292D00}" srcOrd="0" destOrd="0" parTransId="{35840F27-C89F-42A6-ABB9-14A145E61C5E}" sibTransId="{A99E4BAF-6CC9-479B-BD9A-09A999A1C56F}"/>
    <dgm:cxn modelId="{77BC5E24-2192-4AF0-BC84-03AD4C32F0F4}" srcId="{80620F13-4E2D-4A07-8525-3CF82628BA27}" destId="{44FA97A0-6775-4B30-8E0E-1B41B11E17B1}" srcOrd="1" destOrd="0" parTransId="{78AD1858-8348-4D03-A6DA-5416511453B7}" sibTransId="{EDB8064D-3DD6-486E-8E09-CB5F0F41CB10}"/>
    <dgm:cxn modelId="{58AC5BE9-C270-46D5-A54B-A7FF57B938CA}" srcId="{B0348B20-B47D-4F21-9B07-45CC29D0FECF}" destId="{980EA24A-3925-479A-867F-7392BBE831DF}" srcOrd="2" destOrd="0" parTransId="{1A0EB05A-1C28-4A8A-A714-4FD238FA2815}" sibTransId="{673A5CF7-094B-41AF-9236-8CCE5A69CA2B}"/>
    <dgm:cxn modelId="{316CD422-C030-405F-B902-74AA291DE08C}" type="presOf" srcId="{44FA97A0-6775-4B30-8E0E-1B41B11E17B1}" destId="{A44EAB1D-5B7A-4E0F-8C03-8D6C82471105}" srcOrd="0" destOrd="0" presId="urn:microsoft.com/office/officeart/2005/8/layout/vList2"/>
    <dgm:cxn modelId="{851220ED-1169-4D6F-A3AF-3A17368B2FD1}" type="presOf" srcId="{FBDB9F91-1AD0-48C6-9150-B50F6480B775}" destId="{75551A9A-B006-42E3-B8C9-CFAFB676BE20}" srcOrd="0" destOrd="1" presId="urn:microsoft.com/office/officeart/2005/8/layout/vList2"/>
    <dgm:cxn modelId="{75E6FBE1-02E1-4417-AF3D-23767E035DB7}" type="presParOf" srcId="{6AD30834-4FAB-4D38-BA7A-A27E34EC284B}" destId="{D6E68F14-116D-47EF-B56E-C6273C3D45DE}" srcOrd="0" destOrd="0" presId="urn:microsoft.com/office/officeart/2005/8/layout/vList2"/>
    <dgm:cxn modelId="{9CF156FD-670D-44C5-9BD1-0DFA707C172E}" type="presParOf" srcId="{6AD30834-4FAB-4D38-BA7A-A27E34EC284B}" destId="{E543666B-6D64-4F1F-9B2C-9845320AAB52}" srcOrd="1" destOrd="0" presId="urn:microsoft.com/office/officeart/2005/8/layout/vList2"/>
    <dgm:cxn modelId="{3146B501-8808-4FC5-929D-BDBFBB42F6D7}" type="presParOf" srcId="{6AD30834-4FAB-4D38-BA7A-A27E34EC284B}" destId="{A44EAB1D-5B7A-4E0F-8C03-8D6C82471105}" srcOrd="2" destOrd="0" presId="urn:microsoft.com/office/officeart/2005/8/layout/vList2"/>
    <dgm:cxn modelId="{0476C27D-D118-45A5-8F75-787518BF3E68}" type="presParOf" srcId="{6AD30834-4FAB-4D38-BA7A-A27E34EC284B}" destId="{75551A9A-B006-42E3-B8C9-CFAFB676BE20}"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5D0CA7-BA03-4C6A-82FE-558CC80D42B1}" type="doc">
      <dgm:prSet loTypeId="urn:microsoft.com/office/officeart/2005/8/layout/vList6" loCatId="list" qsTypeId="urn:microsoft.com/office/officeart/2005/8/quickstyle/simple1" qsCatId="simple" csTypeId="urn:microsoft.com/office/officeart/2005/8/colors/accent2_1" csCatId="accent2" phldr="1"/>
      <dgm:spPr/>
      <dgm:t>
        <a:bodyPr/>
        <a:lstStyle/>
        <a:p>
          <a:endParaRPr lang="en-US"/>
        </a:p>
      </dgm:t>
    </dgm:pt>
    <dgm:pt modelId="{C036266B-165C-4D91-A2A9-D12BA4F11ACE}">
      <dgm:prSet phldrT="[Text]" custT="1"/>
      <dgm:spPr/>
      <dgm:t>
        <a:bodyPr/>
        <a:lstStyle/>
        <a:p>
          <a:r>
            <a:rPr lang="en-US" sz="2700" i="1" dirty="0">
              <a:latin typeface="Times New Roman" panose="02020603050405020304" pitchFamily="18" charset="0"/>
              <a:cs typeface="Times New Roman" panose="02020603050405020304" pitchFamily="18" charset="0"/>
            </a:rPr>
            <a:t>If the recognition criteria is met</a:t>
          </a:r>
        </a:p>
      </dgm:t>
    </dgm:pt>
    <dgm:pt modelId="{65B0B930-451B-4B62-8F5B-08CBA0779F61}" type="parTrans" cxnId="{E39D93D6-145E-415F-8AB0-1B3C28D55837}">
      <dgm:prSet/>
      <dgm:spPr/>
      <dgm:t>
        <a:bodyPr/>
        <a:lstStyle/>
        <a:p>
          <a:endParaRPr lang="en-US"/>
        </a:p>
      </dgm:t>
    </dgm:pt>
    <dgm:pt modelId="{6BCD5956-2F7D-4BFD-9D19-349A95F34F86}" type="sibTrans" cxnId="{E39D93D6-145E-415F-8AB0-1B3C28D55837}">
      <dgm:prSet/>
      <dgm:spPr/>
      <dgm:t>
        <a:bodyPr/>
        <a:lstStyle/>
        <a:p>
          <a:endParaRPr lang="en-US"/>
        </a:p>
      </dgm:t>
    </dgm:pt>
    <dgm:pt modelId="{F52FE487-63C6-4FBA-93A1-1C7641A27B7C}">
      <dgm:prSet phldrT="[Text]" custT="1"/>
      <dgm:spPr/>
      <dgm:t>
        <a:bodyPr/>
        <a:lstStyle/>
        <a:p>
          <a:r>
            <a:rPr lang="en-US" sz="2700" i="1" dirty="0">
              <a:latin typeface="Times New Roman" panose="02020603050405020304" pitchFamily="18" charset="0"/>
              <a:cs typeface="Times New Roman" panose="02020603050405020304" pitchFamily="18" charset="0"/>
            </a:rPr>
            <a:t>If recognition criteria is not satisfied</a:t>
          </a:r>
        </a:p>
      </dgm:t>
    </dgm:pt>
    <dgm:pt modelId="{A2EFC18C-6200-4D0A-9472-77D6A3977C5D}" type="parTrans" cxnId="{BA8E9943-E583-470D-B9AE-23A3A7A66620}">
      <dgm:prSet/>
      <dgm:spPr/>
      <dgm:t>
        <a:bodyPr/>
        <a:lstStyle/>
        <a:p>
          <a:endParaRPr lang="en-US"/>
        </a:p>
      </dgm:t>
    </dgm:pt>
    <dgm:pt modelId="{6FE89F99-E13F-4BF8-8B15-F68E9442C843}" type="sibTrans" cxnId="{BA8E9943-E583-470D-B9AE-23A3A7A66620}">
      <dgm:prSet/>
      <dgm:spPr/>
      <dgm:t>
        <a:bodyPr/>
        <a:lstStyle/>
        <a:p>
          <a:endParaRPr lang="en-US"/>
        </a:p>
      </dgm:t>
    </dgm:pt>
    <dgm:pt modelId="{B5FB952A-675A-48DE-9749-38BB973D305E}">
      <dgm:prSet phldrT="[Text]" custT="1"/>
      <dgm:spPr/>
      <dgm:t>
        <a:bodyPr anchor="ctr"/>
        <a:lstStyle/>
        <a:p>
          <a:pPr algn="r">
            <a:buNone/>
          </a:pPr>
          <a:r>
            <a:rPr lang="en-US" sz="2700" i="1" dirty="0">
              <a:latin typeface="Times New Roman" panose="02020603050405020304" pitchFamily="18" charset="0"/>
              <a:cs typeface="Times New Roman" panose="02020603050405020304" pitchFamily="18" charset="0"/>
            </a:rPr>
            <a:t>Accounted as per AS 10 (Revised)</a:t>
          </a:r>
        </a:p>
      </dgm:t>
    </dgm:pt>
    <dgm:pt modelId="{2D407946-599F-4DE2-85CC-EF414FC39D65}" type="parTrans" cxnId="{5A5AFC5D-2A3A-4502-8515-92ABD50D046F}">
      <dgm:prSet/>
      <dgm:spPr/>
      <dgm:t>
        <a:bodyPr/>
        <a:lstStyle/>
        <a:p>
          <a:endParaRPr lang="en-US"/>
        </a:p>
      </dgm:t>
    </dgm:pt>
    <dgm:pt modelId="{AF3F4446-D3F1-4206-AAF2-36B949E67768}" type="sibTrans" cxnId="{5A5AFC5D-2A3A-4502-8515-92ABD50D046F}">
      <dgm:prSet/>
      <dgm:spPr/>
      <dgm:t>
        <a:bodyPr/>
        <a:lstStyle/>
        <a:p>
          <a:endParaRPr lang="en-US"/>
        </a:p>
      </dgm:t>
    </dgm:pt>
    <dgm:pt modelId="{420D6ED9-992D-4306-AF22-834C009F9902}">
      <dgm:prSet phldrT="[Text]" custT="1"/>
      <dgm:spPr/>
      <dgm:t>
        <a:bodyPr anchor="ctr"/>
        <a:lstStyle/>
        <a:p>
          <a:pPr algn="r">
            <a:buNone/>
          </a:pPr>
          <a:r>
            <a:rPr lang="en-US" sz="2700" i="1" dirty="0">
              <a:latin typeface="Times New Roman" panose="02020603050405020304" pitchFamily="18" charset="0"/>
              <a:cs typeface="Times New Roman" panose="02020603050405020304" pitchFamily="18" charset="0"/>
            </a:rPr>
            <a:t>Accounted as per AS 2 ‘Valuation for Inventories’</a:t>
          </a:r>
        </a:p>
      </dgm:t>
    </dgm:pt>
    <dgm:pt modelId="{2EB2D8A9-5E12-4C84-A65D-DA07DE595939}" type="parTrans" cxnId="{51E9C567-DDB5-413D-AF27-2EE0A1E00E03}">
      <dgm:prSet/>
      <dgm:spPr/>
      <dgm:t>
        <a:bodyPr/>
        <a:lstStyle/>
        <a:p>
          <a:endParaRPr lang="en-US"/>
        </a:p>
      </dgm:t>
    </dgm:pt>
    <dgm:pt modelId="{74641415-390D-411A-8ACD-E8295859FD86}" type="sibTrans" cxnId="{51E9C567-DDB5-413D-AF27-2EE0A1E00E03}">
      <dgm:prSet/>
      <dgm:spPr/>
      <dgm:t>
        <a:bodyPr/>
        <a:lstStyle/>
        <a:p>
          <a:endParaRPr lang="en-US"/>
        </a:p>
      </dgm:t>
    </dgm:pt>
    <dgm:pt modelId="{8280D3B4-86A7-4EEB-8467-E2157BA2BE93}" type="pres">
      <dgm:prSet presAssocID="{C25D0CA7-BA03-4C6A-82FE-558CC80D42B1}" presName="Name0" presStyleCnt="0">
        <dgm:presLayoutVars>
          <dgm:dir/>
          <dgm:animLvl val="lvl"/>
          <dgm:resizeHandles/>
        </dgm:presLayoutVars>
      </dgm:prSet>
      <dgm:spPr/>
      <dgm:t>
        <a:bodyPr/>
        <a:lstStyle/>
        <a:p>
          <a:endParaRPr lang="en-IN"/>
        </a:p>
      </dgm:t>
    </dgm:pt>
    <dgm:pt modelId="{208F4263-640E-4378-845C-6F3633B34591}" type="pres">
      <dgm:prSet presAssocID="{C036266B-165C-4D91-A2A9-D12BA4F11ACE}" presName="linNode" presStyleCnt="0"/>
      <dgm:spPr/>
    </dgm:pt>
    <dgm:pt modelId="{7A34E5DA-BA63-48E3-883E-5975A7761E69}" type="pres">
      <dgm:prSet presAssocID="{C036266B-165C-4D91-A2A9-D12BA4F11ACE}" presName="parentShp" presStyleLbl="node1" presStyleIdx="0" presStyleCnt="2">
        <dgm:presLayoutVars>
          <dgm:bulletEnabled val="1"/>
        </dgm:presLayoutVars>
      </dgm:prSet>
      <dgm:spPr/>
      <dgm:t>
        <a:bodyPr/>
        <a:lstStyle/>
        <a:p>
          <a:endParaRPr lang="en-IN"/>
        </a:p>
      </dgm:t>
    </dgm:pt>
    <dgm:pt modelId="{C2D40B88-59B5-4940-84C0-9C840D38FD67}" type="pres">
      <dgm:prSet presAssocID="{C036266B-165C-4D91-A2A9-D12BA4F11ACE}" presName="childShp" presStyleLbl="bgAccFollowNode1" presStyleIdx="0" presStyleCnt="2" custLinFactNeighborX="-3939" custLinFactNeighborY="613">
        <dgm:presLayoutVars>
          <dgm:bulletEnabled val="1"/>
        </dgm:presLayoutVars>
      </dgm:prSet>
      <dgm:spPr/>
      <dgm:t>
        <a:bodyPr/>
        <a:lstStyle/>
        <a:p>
          <a:endParaRPr lang="en-IN"/>
        </a:p>
      </dgm:t>
    </dgm:pt>
    <dgm:pt modelId="{C8CF3B16-9DD0-44BE-A03F-AF0B2FDDD31A}" type="pres">
      <dgm:prSet presAssocID="{6BCD5956-2F7D-4BFD-9D19-349A95F34F86}" presName="spacing" presStyleCnt="0"/>
      <dgm:spPr/>
    </dgm:pt>
    <dgm:pt modelId="{E0FFE62B-4786-4116-811B-BDB54D4B5F6C}" type="pres">
      <dgm:prSet presAssocID="{F52FE487-63C6-4FBA-93A1-1C7641A27B7C}" presName="linNode" presStyleCnt="0"/>
      <dgm:spPr/>
    </dgm:pt>
    <dgm:pt modelId="{F93F979F-3758-47A7-9B40-20040855B8E9}" type="pres">
      <dgm:prSet presAssocID="{F52FE487-63C6-4FBA-93A1-1C7641A27B7C}" presName="parentShp" presStyleLbl="node1" presStyleIdx="1" presStyleCnt="2">
        <dgm:presLayoutVars>
          <dgm:bulletEnabled val="1"/>
        </dgm:presLayoutVars>
      </dgm:prSet>
      <dgm:spPr/>
      <dgm:t>
        <a:bodyPr/>
        <a:lstStyle/>
        <a:p>
          <a:endParaRPr lang="en-IN"/>
        </a:p>
      </dgm:t>
    </dgm:pt>
    <dgm:pt modelId="{26E0B029-614B-4E62-BEFB-AB96F9FC777D}" type="pres">
      <dgm:prSet presAssocID="{F52FE487-63C6-4FBA-93A1-1C7641A27B7C}" presName="childShp" presStyleLbl="bgAccFollowNode1" presStyleIdx="1" presStyleCnt="2" custLinFactNeighborX="-3545">
        <dgm:presLayoutVars>
          <dgm:bulletEnabled val="1"/>
        </dgm:presLayoutVars>
      </dgm:prSet>
      <dgm:spPr/>
      <dgm:t>
        <a:bodyPr/>
        <a:lstStyle/>
        <a:p>
          <a:endParaRPr lang="en-IN"/>
        </a:p>
      </dgm:t>
    </dgm:pt>
  </dgm:ptLst>
  <dgm:cxnLst>
    <dgm:cxn modelId="{C4EB5FFD-E6F0-43FC-8493-9BA0F4595244}" type="presOf" srcId="{420D6ED9-992D-4306-AF22-834C009F9902}" destId="{26E0B029-614B-4E62-BEFB-AB96F9FC777D}" srcOrd="0" destOrd="0" presId="urn:microsoft.com/office/officeart/2005/8/layout/vList6"/>
    <dgm:cxn modelId="{5119DB4A-DC4D-4E5C-8136-53F4A61BE29C}" type="presOf" srcId="{C25D0CA7-BA03-4C6A-82FE-558CC80D42B1}" destId="{8280D3B4-86A7-4EEB-8467-E2157BA2BE93}" srcOrd="0" destOrd="0" presId="urn:microsoft.com/office/officeart/2005/8/layout/vList6"/>
    <dgm:cxn modelId="{51E9C567-DDB5-413D-AF27-2EE0A1E00E03}" srcId="{F52FE487-63C6-4FBA-93A1-1C7641A27B7C}" destId="{420D6ED9-992D-4306-AF22-834C009F9902}" srcOrd="0" destOrd="0" parTransId="{2EB2D8A9-5E12-4C84-A65D-DA07DE595939}" sibTransId="{74641415-390D-411A-8ACD-E8295859FD86}"/>
    <dgm:cxn modelId="{5A5AFC5D-2A3A-4502-8515-92ABD50D046F}" srcId="{C036266B-165C-4D91-A2A9-D12BA4F11ACE}" destId="{B5FB952A-675A-48DE-9749-38BB973D305E}" srcOrd="0" destOrd="0" parTransId="{2D407946-599F-4DE2-85CC-EF414FC39D65}" sibTransId="{AF3F4446-D3F1-4206-AAF2-36B949E67768}"/>
    <dgm:cxn modelId="{96E111CB-3C76-4B28-ADBB-E66561F3B8F0}" type="presOf" srcId="{C036266B-165C-4D91-A2A9-D12BA4F11ACE}" destId="{7A34E5DA-BA63-48E3-883E-5975A7761E69}" srcOrd="0" destOrd="0" presId="urn:microsoft.com/office/officeart/2005/8/layout/vList6"/>
    <dgm:cxn modelId="{BA8E9943-E583-470D-B9AE-23A3A7A66620}" srcId="{C25D0CA7-BA03-4C6A-82FE-558CC80D42B1}" destId="{F52FE487-63C6-4FBA-93A1-1C7641A27B7C}" srcOrd="1" destOrd="0" parTransId="{A2EFC18C-6200-4D0A-9472-77D6A3977C5D}" sibTransId="{6FE89F99-E13F-4BF8-8B15-F68E9442C843}"/>
    <dgm:cxn modelId="{87186DA5-5D75-4ECD-B154-A033B135C889}" type="presOf" srcId="{F52FE487-63C6-4FBA-93A1-1C7641A27B7C}" destId="{F93F979F-3758-47A7-9B40-20040855B8E9}" srcOrd="0" destOrd="0" presId="urn:microsoft.com/office/officeart/2005/8/layout/vList6"/>
    <dgm:cxn modelId="{83A85D51-32FB-4A5C-A6A3-06A98F5F5079}" type="presOf" srcId="{B5FB952A-675A-48DE-9749-38BB973D305E}" destId="{C2D40B88-59B5-4940-84C0-9C840D38FD67}" srcOrd="0" destOrd="0" presId="urn:microsoft.com/office/officeart/2005/8/layout/vList6"/>
    <dgm:cxn modelId="{E39D93D6-145E-415F-8AB0-1B3C28D55837}" srcId="{C25D0CA7-BA03-4C6A-82FE-558CC80D42B1}" destId="{C036266B-165C-4D91-A2A9-D12BA4F11ACE}" srcOrd="0" destOrd="0" parTransId="{65B0B930-451B-4B62-8F5B-08CBA0779F61}" sibTransId="{6BCD5956-2F7D-4BFD-9D19-349A95F34F86}"/>
    <dgm:cxn modelId="{F36B6A60-562C-432D-B11D-0D59D5DCC0FD}" type="presParOf" srcId="{8280D3B4-86A7-4EEB-8467-E2157BA2BE93}" destId="{208F4263-640E-4378-845C-6F3633B34591}" srcOrd="0" destOrd="0" presId="urn:microsoft.com/office/officeart/2005/8/layout/vList6"/>
    <dgm:cxn modelId="{5DE9CA31-5D35-4D5A-85BA-2B20C55506B7}" type="presParOf" srcId="{208F4263-640E-4378-845C-6F3633B34591}" destId="{7A34E5DA-BA63-48E3-883E-5975A7761E69}" srcOrd="0" destOrd="0" presId="urn:microsoft.com/office/officeart/2005/8/layout/vList6"/>
    <dgm:cxn modelId="{F96C40D5-F78A-45BC-ADFF-9B044E862074}" type="presParOf" srcId="{208F4263-640E-4378-845C-6F3633B34591}" destId="{C2D40B88-59B5-4940-84C0-9C840D38FD67}" srcOrd="1" destOrd="0" presId="urn:microsoft.com/office/officeart/2005/8/layout/vList6"/>
    <dgm:cxn modelId="{2C6E7F57-B9BD-4926-81D7-F21ADC6B32F2}" type="presParOf" srcId="{8280D3B4-86A7-4EEB-8467-E2157BA2BE93}" destId="{C8CF3B16-9DD0-44BE-A03F-AF0B2FDDD31A}" srcOrd="1" destOrd="0" presId="urn:microsoft.com/office/officeart/2005/8/layout/vList6"/>
    <dgm:cxn modelId="{B751BE87-EED4-4297-889C-53953D4ECF6E}" type="presParOf" srcId="{8280D3B4-86A7-4EEB-8467-E2157BA2BE93}" destId="{E0FFE62B-4786-4116-811B-BDB54D4B5F6C}" srcOrd="2" destOrd="0" presId="urn:microsoft.com/office/officeart/2005/8/layout/vList6"/>
    <dgm:cxn modelId="{FE8186FE-8F56-4664-8340-77B47BB60293}" type="presParOf" srcId="{E0FFE62B-4786-4116-811B-BDB54D4B5F6C}" destId="{F93F979F-3758-47A7-9B40-20040855B8E9}" srcOrd="0" destOrd="0" presId="urn:microsoft.com/office/officeart/2005/8/layout/vList6"/>
    <dgm:cxn modelId="{17281057-A405-41A7-B716-A5C35E3FD298}" type="presParOf" srcId="{E0FFE62B-4786-4116-811B-BDB54D4B5F6C}" destId="{26E0B029-614B-4E62-BEFB-AB96F9FC777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C326F4E-E836-4FF2-A7D0-511A12D3C824}" type="doc">
      <dgm:prSet loTypeId="urn:microsoft.com/office/officeart/2005/8/layout/hList1" loCatId="list" qsTypeId="urn:microsoft.com/office/officeart/2005/8/quickstyle/3d4" qsCatId="3D" csTypeId="urn:microsoft.com/office/officeart/2005/8/colors/accent1_1" csCatId="accent1" phldr="1"/>
      <dgm:spPr/>
      <dgm:t>
        <a:bodyPr/>
        <a:lstStyle/>
        <a:p>
          <a:endParaRPr lang="en-US"/>
        </a:p>
      </dgm:t>
    </dgm:pt>
    <dgm:pt modelId="{60FCD511-7E0D-4573-B82A-64041180E737}">
      <dgm:prSet phldrT="[Text]" custT="1"/>
      <dgm:spPr/>
      <dgm:t>
        <a:bodyPr/>
        <a:lstStyle/>
        <a:p>
          <a:r>
            <a:rPr lang="en-US" sz="2800" b="0" i="1" dirty="0">
              <a:latin typeface="Times New Roman" panose="02020603050405020304" pitchFamily="18" charset="0"/>
              <a:cs typeface="Times New Roman" panose="02020603050405020304" pitchFamily="18" charset="0"/>
            </a:rPr>
            <a:t>Beginning</a:t>
          </a:r>
        </a:p>
      </dgm:t>
    </dgm:pt>
    <dgm:pt modelId="{DCC196F7-F4DD-4B44-A05E-51E14C18BAFF}" type="parTrans" cxnId="{A0613760-7FC1-4376-A6A0-94AAD18ABCA1}">
      <dgm:prSet/>
      <dgm:spPr/>
      <dgm:t>
        <a:bodyPr/>
        <a:lstStyle/>
        <a:p>
          <a:endParaRPr lang="en-US"/>
        </a:p>
      </dgm:t>
    </dgm:pt>
    <dgm:pt modelId="{2B896585-6CA3-4027-B16C-D13B10B54D54}" type="sibTrans" cxnId="{A0613760-7FC1-4376-A6A0-94AAD18ABCA1}">
      <dgm:prSet/>
      <dgm:spPr/>
      <dgm:t>
        <a:bodyPr/>
        <a:lstStyle/>
        <a:p>
          <a:endParaRPr lang="en-US"/>
        </a:p>
      </dgm:t>
    </dgm:pt>
    <dgm:pt modelId="{B8C363C8-3C15-4B97-BC3B-8ED43B211770}">
      <dgm:prSet phldrT="[Text]"/>
      <dgm:spPr/>
      <dgm:t>
        <a:bodyPr/>
        <a:lstStyle/>
        <a:p>
          <a:pPr>
            <a:buFont typeface="Arial" panose="020B0604020202020204" pitchFamily="34" charset="0"/>
            <a:buChar char="•"/>
          </a:pPr>
          <a:r>
            <a:rPr lang="en-IN" dirty="0">
              <a:latin typeface="Times New Roman" panose="02020603050405020304" pitchFamily="18" charset="0"/>
              <a:cs typeface="Times New Roman" panose="02020603050405020304" pitchFamily="18" charset="0"/>
            </a:rPr>
            <a:t>Depreciation of an asset begins when it is available for use, </a:t>
          </a:r>
          <a:r>
            <a:rPr lang="en-IN" i="1" dirty="0">
              <a:latin typeface="Times New Roman" panose="02020603050405020304" pitchFamily="18" charset="0"/>
              <a:cs typeface="Times New Roman" panose="02020603050405020304" pitchFamily="18" charset="0"/>
            </a:rPr>
            <a:t>i.e.</a:t>
          </a:r>
          <a:r>
            <a:rPr lang="en-IN" dirty="0">
              <a:latin typeface="Times New Roman" panose="02020603050405020304" pitchFamily="18" charset="0"/>
              <a:cs typeface="Times New Roman" panose="02020603050405020304" pitchFamily="18" charset="0"/>
            </a:rPr>
            <a:t>, when it is in the location and condition necessary for it to be capable of operating in the manner intended by management.</a:t>
          </a:r>
          <a:endParaRPr lang="en-US" dirty="0">
            <a:latin typeface="Times New Roman" panose="02020603050405020304" pitchFamily="18" charset="0"/>
            <a:cs typeface="Times New Roman" panose="02020603050405020304" pitchFamily="18" charset="0"/>
          </a:endParaRPr>
        </a:p>
      </dgm:t>
    </dgm:pt>
    <dgm:pt modelId="{5E2AF9B9-72DE-4C9D-A6D5-BE4F3A1506BE}" type="parTrans" cxnId="{7CAFA494-8F55-454A-90EB-A4D4E18FF80F}">
      <dgm:prSet/>
      <dgm:spPr/>
      <dgm:t>
        <a:bodyPr/>
        <a:lstStyle/>
        <a:p>
          <a:endParaRPr lang="en-US"/>
        </a:p>
      </dgm:t>
    </dgm:pt>
    <dgm:pt modelId="{236755C3-3A7D-416E-A783-CAC00A1BB0ED}" type="sibTrans" cxnId="{7CAFA494-8F55-454A-90EB-A4D4E18FF80F}">
      <dgm:prSet/>
      <dgm:spPr/>
      <dgm:t>
        <a:bodyPr/>
        <a:lstStyle/>
        <a:p>
          <a:endParaRPr lang="en-US"/>
        </a:p>
      </dgm:t>
    </dgm:pt>
    <dgm:pt modelId="{5E5181DA-9D13-424B-A4BD-A1C928E5D641}">
      <dgm:prSet phldrT="[Text]" custT="1"/>
      <dgm:spPr/>
      <dgm:t>
        <a:bodyPr/>
        <a:lstStyle/>
        <a:p>
          <a:r>
            <a:rPr lang="en-US" sz="2800" i="1" dirty="0">
              <a:latin typeface="Times New Roman" panose="02020603050405020304" pitchFamily="18" charset="0"/>
              <a:cs typeface="Times New Roman" panose="02020603050405020304" pitchFamily="18" charset="0"/>
            </a:rPr>
            <a:t>Cessation</a:t>
          </a:r>
        </a:p>
      </dgm:t>
    </dgm:pt>
    <dgm:pt modelId="{BDB4CCF8-10BE-4BAA-AEF5-282540FBA673}" type="parTrans" cxnId="{0DBCB4FE-4A84-4F3E-848B-8EF882486ED2}">
      <dgm:prSet/>
      <dgm:spPr/>
      <dgm:t>
        <a:bodyPr/>
        <a:lstStyle/>
        <a:p>
          <a:endParaRPr lang="en-US"/>
        </a:p>
      </dgm:t>
    </dgm:pt>
    <dgm:pt modelId="{490D22A5-29B7-4B42-9644-13E41F55E4BF}" type="sibTrans" cxnId="{0DBCB4FE-4A84-4F3E-848B-8EF882486ED2}">
      <dgm:prSet/>
      <dgm:spPr/>
      <dgm:t>
        <a:bodyPr/>
        <a:lstStyle/>
        <a:p>
          <a:endParaRPr lang="en-US"/>
        </a:p>
      </dgm:t>
    </dgm:pt>
    <dgm:pt modelId="{509E8274-A942-4CCD-8B5E-886E2F7F347F}">
      <dgm:prSet phldrT="[Text]"/>
      <dgm:spPr/>
      <dgm:t>
        <a:bodyPr/>
        <a:lstStyle/>
        <a:p>
          <a:r>
            <a:rPr lang="en-IN" dirty="0">
              <a:latin typeface="Times New Roman" panose="02020603050405020304" pitchFamily="18" charset="0"/>
              <a:cs typeface="Times New Roman" panose="02020603050405020304" pitchFamily="18" charset="0"/>
            </a:rPr>
            <a:t>Depreciation of an asset ceases at the earlier of the date that the asset is retired from active use and is held for disposal and the date that the asset is derecognised.</a:t>
          </a:r>
          <a:endParaRPr lang="en-US" dirty="0">
            <a:latin typeface="Times New Roman" panose="02020603050405020304" pitchFamily="18" charset="0"/>
            <a:cs typeface="Times New Roman" panose="02020603050405020304" pitchFamily="18" charset="0"/>
          </a:endParaRPr>
        </a:p>
      </dgm:t>
    </dgm:pt>
    <dgm:pt modelId="{A65533CB-F71C-4E9B-BEE4-EECF66F64B74}" type="parTrans" cxnId="{6416CE3D-982A-4948-BFBB-27FDF0241DC3}">
      <dgm:prSet/>
      <dgm:spPr/>
      <dgm:t>
        <a:bodyPr/>
        <a:lstStyle/>
        <a:p>
          <a:endParaRPr lang="en-US"/>
        </a:p>
      </dgm:t>
    </dgm:pt>
    <dgm:pt modelId="{2157F5E0-5868-4B31-B1C5-2D119261317F}" type="sibTrans" cxnId="{6416CE3D-982A-4948-BFBB-27FDF0241DC3}">
      <dgm:prSet/>
      <dgm:spPr/>
      <dgm:t>
        <a:bodyPr/>
        <a:lstStyle/>
        <a:p>
          <a:endParaRPr lang="en-US"/>
        </a:p>
      </dgm:t>
    </dgm:pt>
    <dgm:pt modelId="{AD2421C2-2B80-48A4-B2E1-816E296B5D9C}">
      <dgm:prSet phldrT="[Text]"/>
      <dgm:spPr/>
      <dgm:t>
        <a:bodyPr/>
        <a:lstStyle/>
        <a:p>
          <a:endParaRPr lang="en-US" dirty="0">
            <a:latin typeface="Times New Roman" panose="02020603050405020304" pitchFamily="18" charset="0"/>
            <a:cs typeface="Times New Roman" panose="02020603050405020304" pitchFamily="18" charset="0"/>
          </a:endParaRPr>
        </a:p>
      </dgm:t>
    </dgm:pt>
    <dgm:pt modelId="{7F6B2738-BEEF-434B-9635-E5C0547283A4}" type="parTrans" cxnId="{DC8FE787-0A6A-4AA5-9E3D-5F8A6A5F6FFE}">
      <dgm:prSet/>
      <dgm:spPr/>
      <dgm:t>
        <a:bodyPr/>
        <a:lstStyle/>
        <a:p>
          <a:endParaRPr lang="en-US"/>
        </a:p>
      </dgm:t>
    </dgm:pt>
    <dgm:pt modelId="{259EB6B7-95B2-4910-98AC-8277DDA2AC5B}" type="sibTrans" cxnId="{DC8FE787-0A6A-4AA5-9E3D-5F8A6A5F6FFE}">
      <dgm:prSet/>
      <dgm:spPr/>
      <dgm:t>
        <a:bodyPr/>
        <a:lstStyle/>
        <a:p>
          <a:endParaRPr lang="en-US"/>
        </a:p>
      </dgm:t>
    </dgm:pt>
    <dgm:pt modelId="{3FA55790-0EF2-47B5-A66E-F7C1130947E8}" type="pres">
      <dgm:prSet presAssocID="{2C326F4E-E836-4FF2-A7D0-511A12D3C824}" presName="Name0" presStyleCnt="0">
        <dgm:presLayoutVars>
          <dgm:dir/>
          <dgm:animLvl val="lvl"/>
          <dgm:resizeHandles val="exact"/>
        </dgm:presLayoutVars>
      </dgm:prSet>
      <dgm:spPr/>
      <dgm:t>
        <a:bodyPr/>
        <a:lstStyle/>
        <a:p>
          <a:endParaRPr lang="en-IN"/>
        </a:p>
      </dgm:t>
    </dgm:pt>
    <dgm:pt modelId="{FBDA800C-AEFA-48DD-B376-80124BB18437}" type="pres">
      <dgm:prSet presAssocID="{60FCD511-7E0D-4573-B82A-64041180E737}" presName="composite" presStyleCnt="0"/>
      <dgm:spPr/>
    </dgm:pt>
    <dgm:pt modelId="{198BFE27-E896-45A1-9C77-9E1045E1C16D}" type="pres">
      <dgm:prSet presAssocID="{60FCD511-7E0D-4573-B82A-64041180E737}" presName="parTx" presStyleLbl="alignNode1" presStyleIdx="0" presStyleCnt="2">
        <dgm:presLayoutVars>
          <dgm:chMax val="0"/>
          <dgm:chPref val="0"/>
          <dgm:bulletEnabled val="1"/>
        </dgm:presLayoutVars>
      </dgm:prSet>
      <dgm:spPr/>
      <dgm:t>
        <a:bodyPr/>
        <a:lstStyle/>
        <a:p>
          <a:endParaRPr lang="en-IN"/>
        </a:p>
      </dgm:t>
    </dgm:pt>
    <dgm:pt modelId="{5530A774-1E79-4544-A39A-C739F7597381}" type="pres">
      <dgm:prSet presAssocID="{60FCD511-7E0D-4573-B82A-64041180E737}" presName="desTx" presStyleLbl="alignAccFollowNode1" presStyleIdx="0" presStyleCnt="2">
        <dgm:presLayoutVars>
          <dgm:bulletEnabled val="1"/>
        </dgm:presLayoutVars>
      </dgm:prSet>
      <dgm:spPr/>
      <dgm:t>
        <a:bodyPr/>
        <a:lstStyle/>
        <a:p>
          <a:endParaRPr lang="en-IN"/>
        </a:p>
      </dgm:t>
    </dgm:pt>
    <dgm:pt modelId="{80B4E666-A16A-4E03-B909-D243EE025D78}" type="pres">
      <dgm:prSet presAssocID="{2B896585-6CA3-4027-B16C-D13B10B54D54}" presName="space" presStyleCnt="0"/>
      <dgm:spPr/>
    </dgm:pt>
    <dgm:pt modelId="{63DDE49A-EC1A-4B4B-9E37-FBAB06A3BABC}" type="pres">
      <dgm:prSet presAssocID="{5E5181DA-9D13-424B-A4BD-A1C928E5D641}" presName="composite" presStyleCnt="0"/>
      <dgm:spPr/>
    </dgm:pt>
    <dgm:pt modelId="{6F62847A-7DF6-4277-AA90-AD3042EC1CCC}" type="pres">
      <dgm:prSet presAssocID="{5E5181DA-9D13-424B-A4BD-A1C928E5D641}" presName="parTx" presStyleLbl="alignNode1" presStyleIdx="1" presStyleCnt="2">
        <dgm:presLayoutVars>
          <dgm:chMax val="0"/>
          <dgm:chPref val="0"/>
          <dgm:bulletEnabled val="1"/>
        </dgm:presLayoutVars>
      </dgm:prSet>
      <dgm:spPr/>
      <dgm:t>
        <a:bodyPr/>
        <a:lstStyle/>
        <a:p>
          <a:endParaRPr lang="en-IN"/>
        </a:p>
      </dgm:t>
    </dgm:pt>
    <dgm:pt modelId="{D9590934-A529-497B-9D19-9DCB36CD7783}" type="pres">
      <dgm:prSet presAssocID="{5E5181DA-9D13-424B-A4BD-A1C928E5D641}" presName="desTx" presStyleLbl="alignAccFollowNode1" presStyleIdx="1" presStyleCnt="2">
        <dgm:presLayoutVars>
          <dgm:bulletEnabled val="1"/>
        </dgm:presLayoutVars>
      </dgm:prSet>
      <dgm:spPr/>
      <dgm:t>
        <a:bodyPr/>
        <a:lstStyle/>
        <a:p>
          <a:endParaRPr lang="en-IN"/>
        </a:p>
      </dgm:t>
    </dgm:pt>
  </dgm:ptLst>
  <dgm:cxnLst>
    <dgm:cxn modelId="{7CAFA494-8F55-454A-90EB-A4D4E18FF80F}" srcId="{60FCD511-7E0D-4573-B82A-64041180E737}" destId="{B8C363C8-3C15-4B97-BC3B-8ED43B211770}" srcOrd="0" destOrd="0" parTransId="{5E2AF9B9-72DE-4C9D-A6D5-BE4F3A1506BE}" sibTransId="{236755C3-3A7D-416E-A783-CAC00A1BB0ED}"/>
    <dgm:cxn modelId="{71C9E98E-E3EA-4F64-9A23-66EA3DE4B6F6}" type="presOf" srcId="{2C326F4E-E836-4FF2-A7D0-511A12D3C824}" destId="{3FA55790-0EF2-47B5-A66E-F7C1130947E8}" srcOrd="0" destOrd="0" presId="urn:microsoft.com/office/officeart/2005/8/layout/hList1"/>
    <dgm:cxn modelId="{2E04BC31-E9C6-4403-8DA8-A553A896988D}" type="presOf" srcId="{509E8274-A942-4CCD-8B5E-886E2F7F347F}" destId="{D9590934-A529-497B-9D19-9DCB36CD7783}" srcOrd="0" destOrd="0" presId="urn:microsoft.com/office/officeart/2005/8/layout/hList1"/>
    <dgm:cxn modelId="{6416CE3D-982A-4948-BFBB-27FDF0241DC3}" srcId="{5E5181DA-9D13-424B-A4BD-A1C928E5D641}" destId="{509E8274-A942-4CCD-8B5E-886E2F7F347F}" srcOrd="0" destOrd="0" parTransId="{A65533CB-F71C-4E9B-BEE4-EECF66F64B74}" sibTransId="{2157F5E0-5868-4B31-B1C5-2D119261317F}"/>
    <dgm:cxn modelId="{9351A2F7-91F4-48E7-9F98-15B04E361814}" type="presOf" srcId="{B8C363C8-3C15-4B97-BC3B-8ED43B211770}" destId="{5530A774-1E79-4544-A39A-C739F7597381}" srcOrd="0" destOrd="0" presId="urn:microsoft.com/office/officeart/2005/8/layout/hList1"/>
    <dgm:cxn modelId="{1CFE73BA-6126-4EF3-B765-8CEF02401F91}" type="presOf" srcId="{AD2421C2-2B80-48A4-B2E1-816E296B5D9C}" destId="{D9590934-A529-497B-9D19-9DCB36CD7783}" srcOrd="0" destOrd="1" presId="urn:microsoft.com/office/officeart/2005/8/layout/hList1"/>
    <dgm:cxn modelId="{0DBCB4FE-4A84-4F3E-848B-8EF882486ED2}" srcId="{2C326F4E-E836-4FF2-A7D0-511A12D3C824}" destId="{5E5181DA-9D13-424B-A4BD-A1C928E5D641}" srcOrd="1" destOrd="0" parTransId="{BDB4CCF8-10BE-4BAA-AEF5-282540FBA673}" sibTransId="{490D22A5-29B7-4B42-9644-13E41F55E4BF}"/>
    <dgm:cxn modelId="{DC8FE787-0A6A-4AA5-9E3D-5F8A6A5F6FFE}" srcId="{5E5181DA-9D13-424B-A4BD-A1C928E5D641}" destId="{AD2421C2-2B80-48A4-B2E1-816E296B5D9C}" srcOrd="1" destOrd="0" parTransId="{7F6B2738-BEEF-434B-9635-E5C0547283A4}" sibTransId="{259EB6B7-95B2-4910-98AC-8277DDA2AC5B}"/>
    <dgm:cxn modelId="{B423D453-F3FB-4383-B5D6-FEDD97E1CA2A}" type="presOf" srcId="{5E5181DA-9D13-424B-A4BD-A1C928E5D641}" destId="{6F62847A-7DF6-4277-AA90-AD3042EC1CCC}" srcOrd="0" destOrd="0" presId="urn:microsoft.com/office/officeart/2005/8/layout/hList1"/>
    <dgm:cxn modelId="{54090D0C-2B90-4C86-85EB-21339F542D75}" type="presOf" srcId="{60FCD511-7E0D-4573-B82A-64041180E737}" destId="{198BFE27-E896-45A1-9C77-9E1045E1C16D}" srcOrd="0" destOrd="0" presId="urn:microsoft.com/office/officeart/2005/8/layout/hList1"/>
    <dgm:cxn modelId="{A0613760-7FC1-4376-A6A0-94AAD18ABCA1}" srcId="{2C326F4E-E836-4FF2-A7D0-511A12D3C824}" destId="{60FCD511-7E0D-4573-B82A-64041180E737}" srcOrd="0" destOrd="0" parTransId="{DCC196F7-F4DD-4B44-A05E-51E14C18BAFF}" sibTransId="{2B896585-6CA3-4027-B16C-D13B10B54D54}"/>
    <dgm:cxn modelId="{4C85B9E0-EC8A-4588-92F6-9FEB273590AC}" type="presParOf" srcId="{3FA55790-0EF2-47B5-A66E-F7C1130947E8}" destId="{FBDA800C-AEFA-48DD-B376-80124BB18437}" srcOrd="0" destOrd="0" presId="urn:microsoft.com/office/officeart/2005/8/layout/hList1"/>
    <dgm:cxn modelId="{9A38E947-B236-4B85-9086-3CD921C6286E}" type="presParOf" srcId="{FBDA800C-AEFA-48DD-B376-80124BB18437}" destId="{198BFE27-E896-45A1-9C77-9E1045E1C16D}" srcOrd="0" destOrd="0" presId="urn:microsoft.com/office/officeart/2005/8/layout/hList1"/>
    <dgm:cxn modelId="{076A47DF-6CF7-4683-AE9F-0CDF29D9BF7B}" type="presParOf" srcId="{FBDA800C-AEFA-48DD-B376-80124BB18437}" destId="{5530A774-1E79-4544-A39A-C739F7597381}" srcOrd="1" destOrd="0" presId="urn:microsoft.com/office/officeart/2005/8/layout/hList1"/>
    <dgm:cxn modelId="{090AE092-DA5C-4AA5-B35E-1E4F5BEAE3F7}" type="presParOf" srcId="{3FA55790-0EF2-47B5-A66E-F7C1130947E8}" destId="{80B4E666-A16A-4E03-B909-D243EE025D78}" srcOrd="1" destOrd="0" presId="urn:microsoft.com/office/officeart/2005/8/layout/hList1"/>
    <dgm:cxn modelId="{454479E2-D4E4-4310-83FF-3A3F47B6CFDA}" type="presParOf" srcId="{3FA55790-0EF2-47B5-A66E-F7C1130947E8}" destId="{63DDE49A-EC1A-4B4B-9E37-FBAB06A3BABC}" srcOrd="2" destOrd="0" presId="urn:microsoft.com/office/officeart/2005/8/layout/hList1"/>
    <dgm:cxn modelId="{B5703832-2CA1-420E-9DBC-2EDC2A299FA3}" type="presParOf" srcId="{63DDE49A-EC1A-4B4B-9E37-FBAB06A3BABC}" destId="{6F62847A-7DF6-4277-AA90-AD3042EC1CCC}" srcOrd="0" destOrd="0" presId="urn:microsoft.com/office/officeart/2005/8/layout/hList1"/>
    <dgm:cxn modelId="{C8595EC1-3A2E-46E9-AE0D-BB5A848576E5}" type="presParOf" srcId="{63DDE49A-EC1A-4B4B-9E37-FBAB06A3BABC}" destId="{D9590934-A529-497B-9D19-9DCB36CD778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8BFE27-E896-45A1-9C77-9E1045E1C16D}">
      <dsp:nvSpPr>
        <dsp:cNvPr id="0" name=""/>
        <dsp:cNvSpPr/>
      </dsp:nvSpPr>
      <dsp:spPr>
        <a:xfrm>
          <a:off x="30" y="23583"/>
          <a:ext cx="2966519" cy="633600"/>
        </a:xfrm>
        <a:prstGeom prst="rect">
          <a:avLst/>
        </a:prstGeom>
        <a:solidFill>
          <a:schemeClr val="lt1">
            <a:hueOff val="0"/>
            <a:satOff val="0"/>
            <a:lumOff val="0"/>
            <a:alphaOff val="0"/>
          </a:schemeClr>
        </a:solidFill>
        <a:ln w="12700" cap="rnd" cmpd="sng" algn="ctr">
          <a:solidFill>
            <a:schemeClr val="accent1">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0" i="1" kern="1200" dirty="0">
              <a:latin typeface="Times New Roman" panose="02020603050405020304" pitchFamily="18" charset="0"/>
              <a:cs typeface="Times New Roman" panose="02020603050405020304" pitchFamily="18" charset="0"/>
            </a:rPr>
            <a:t>Beginning</a:t>
          </a:r>
        </a:p>
      </dsp:txBody>
      <dsp:txXfrm>
        <a:off x="30" y="23583"/>
        <a:ext cx="2966519" cy="633600"/>
      </dsp:txXfrm>
    </dsp:sp>
    <dsp:sp modelId="{5530A774-1E79-4544-A39A-C739F7597381}">
      <dsp:nvSpPr>
        <dsp:cNvPr id="0" name=""/>
        <dsp:cNvSpPr/>
      </dsp:nvSpPr>
      <dsp:spPr>
        <a:xfrm>
          <a:off x="30" y="657183"/>
          <a:ext cx="2966519" cy="3200670"/>
        </a:xfrm>
        <a:prstGeom prst="rect">
          <a:avLst/>
        </a:prstGeom>
        <a:solidFill>
          <a:schemeClr val="lt1">
            <a:alpha val="90000"/>
            <a:tint val="40000"/>
            <a:hueOff val="0"/>
            <a:satOff val="0"/>
            <a:lumOff val="0"/>
            <a:alphaOff val="0"/>
          </a:schemeClr>
        </a:solidFill>
        <a:ln w="12700" cap="rnd" cmpd="sng" algn="ctr">
          <a:solidFill>
            <a:schemeClr val="accent1">
              <a:alpha val="9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Font typeface="Arial" panose="020B0604020202020204" pitchFamily="34" charset="0"/>
            <a:buChar char="••"/>
          </a:pPr>
          <a:r>
            <a:rPr lang="en-IN" sz="2200" kern="1200" dirty="0">
              <a:latin typeface="Times New Roman" panose="02020603050405020304" pitchFamily="18" charset="0"/>
              <a:cs typeface="Times New Roman" panose="02020603050405020304" pitchFamily="18" charset="0"/>
            </a:rPr>
            <a:t>Depreciation of an asset begins when it is available for use, </a:t>
          </a:r>
          <a:r>
            <a:rPr lang="en-IN" sz="2200" i="1" kern="1200" dirty="0">
              <a:latin typeface="Times New Roman" panose="02020603050405020304" pitchFamily="18" charset="0"/>
              <a:cs typeface="Times New Roman" panose="02020603050405020304" pitchFamily="18" charset="0"/>
            </a:rPr>
            <a:t>i.e.</a:t>
          </a:r>
          <a:r>
            <a:rPr lang="en-IN" sz="2200" kern="1200" dirty="0">
              <a:latin typeface="Times New Roman" panose="02020603050405020304" pitchFamily="18" charset="0"/>
              <a:cs typeface="Times New Roman" panose="02020603050405020304" pitchFamily="18" charset="0"/>
            </a:rPr>
            <a:t>, when it is in the location and condition necessary for it to be capable of operating in the manner intended by management.</a:t>
          </a:r>
          <a:endParaRPr lang="en-US" sz="2200" kern="1200" dirty="0">
            <a:latin typeface="Times New Roman" panose="02020603050405020304" pitchFamily="18" charset="0"/>
            <a:cs typeface="Times New Roman" panose="02020603050405020304" pitchFamily="18" charset="0"/>
          </a:endParaRPr>
        </a:p>
      </dsp:txBody>
      <dsp:txXfrm>
        <a:off x="30" y="657183"/>
        <a:ext cx="2966519" cy="3200670"/>
      </dsp:txXfrm>
    </dsp:sp>
    <dsp:sp modelId="{6F62847A-7DF6-4277-AA90-AD3042EC1CCC}">
      <dsp:nvSpPr>
        <dsp:cNvPr id="0" name=""/>
        <dsp:cNvSpPr/>
      </dsp:nvSpPr>
      <dsp:spPr>
        <a:xfrm>
          <a:off x="3381862" y="23583"/>
          <a:ext cx="2966519" cy="633600"/>
        </a:xfrm>
        <a:prstGeom prst="rect">
          <a:avLst/>
        </a:prstGeom>
        <a:solidFill>
          <a:schemeClr val="lt1">
            <a:hueOff val="0"/>
            <a:satOff val="0"/>
            <a:lumOff val="0"/>
            <a:alphaOff val="0"/>
          </a:schemeClr>
        </a:solidFill>
        <a:ln w="12700" cap="rnd" cmpd="sng" algn="ctr">
          <a:solidFill>
            <a:schemeClr val="accent1">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i="1" kern="1200" dirty="0">
              <a:latin typeface="Times New Roman" panose="02020603050405020304" pitchFamily="18" charset="0"/>
              <a:cs typeface="Times New Roman" panose="02020603050405020304" pitchFamily="18" charset="0"/>
            </a:rPr>
            <a:t>Cessation</a:t>
          </a:r>
        </a:p>
      </dsp:txBody>
      <dsp:txXfrm>
        <a:off x="3381862" y="23583"/>
        <a:ext cx="2966519" cy="633600"/>
      </dsp:txXfrm>
    </dsp:sp>
    <dsp:sp modelId="{D9590934-A529-497B-9D19-9DCB36CD7783}">
      <dsp:nvSpPr>
        <dsp:cNvPr id="0" name=""/>
        <dsp:cNvSpPr/>
      </dsp:nvSpPr>
      <dsp:spPr>
        <a:xfrm>
          <a:off x="3381862" y="657183"/>
          <a:ext cx="2966519" cy="3200670"/>
        </a:xfrm>
        <a:prstGeom prst="rect">
          <a:avLst/>
        </a:prstGeom>
        <a:solidFill>
          <a:schemeClr val="lt1">
            <a:alpha val="90000"/>
            <a:tint val="40000"/>
            <a:hueOff val="0"/>
            <a:satOff val="0"/>
            <a:lumOff val="0"/>
            <a:alphaOff val="0"/>
          </a:schemeClr>
        </a:solidFill>
        <a:ln w="12700" cap="rnd" cmpd="sng" algn="ctr">
          <a:solidFill>
            <a:schemeClr val="accent1">
              <a:alpha val="9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IN" sz="2200" kern="1200" dirty="0">
              <a:latin typeface="Times New Roman" panose="02020603050405020304" pitchFamily="18" charset="0"/>
              <a:cs typeface="Times New Roman" panose="02020603050405020304" pitchFamily="18" charset="0"/>
            </a:rPr>
            <a:t>Depreciation of an asset ceases at the earlier of the date that the asset is retired from active use and is held for disposal and the date that the asset is derecognised.</a:t>
          </a:r>
          <a:endParaRPr lang="en-US" sz="2200" kern="1200" dirty="0">
            <a:latin typeface="Times New Roman" panose="02020603050405020304" pitchFamily="18" charset="0"/>
            <a:cs typeface="Times New Roman" panose="02020603050405020304" pitchFamily="18" charset="0"/>
          </a:endParaRPr>
        </a:p>
        <a:p>
          <a:pPr marL="228600" lvl="1" indent="-228600" algn="l" defTabSz="977900">
            <a:lnSpc>
              <a:spcPct val="90000"/>
            </a:lnSpc>
            <a:spcBef>
              <a:spcPct val="0"/>
            </a:spcBef>
            <a:spcAft>
              <a:spcPct val="15000"/>
            </a:spcAft>
            <a:buChar char="••"/>
          </a:pPr>
          <a:endParaRPr lang="en-US" sz="2200" kern="1200" dirty="0">
            <a:latin typeface="Times New Roman" panose="02020603050405020304" pitchFamily="18" charset="0"/>
            <a:cs typeface="Times New Roman" panose="02020603050405020304" pitchFamily="18" charset="0"/>
          </a:endParaRPr>
        </a:p>
      </dsp:txBody>
      <dsp:txXfrm>
        <a:off x="3381862" y="657183"/>
        <a:ext cx="2966519" cy="320067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A195B5-70D4-48BE-94FE-C63B61871B09}" type="datetimeFigureOut">
              <a:rPr lang="en-IN" smtClean="0"/>
              <a:t>09-10-2021</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53AB9E-DBF0-4E49-844C-71E194CDE1AB}" type="slidenum">
              <a:rPr lang="en-IN" smtClean="0"/>
              <a:t>‹#›</a:t>
            </a:fld>
            <a:endParaRPr lang="en-IN"/>
          </a:p>
        </p:txBody>
      </p:sp>
    </p:spTree>
    <p:extLst>
      <p:ext uri="{BB962C8B-B14F-4D97-AF65-F5344CB8AC3E}">
        <p14:creationId xmlns:p14="http://schemas.microsoft.com/office/powerpoint/2010/main" val="574816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27CCEB-F3CC-4F57-AE7A-AB4AD23987FD}"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47741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D7E8C1-5781-463E-AC16-00CB2324EC61}"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8184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C841C6-56A9-47AB-893D-5FEC3E163F57}"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27121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F50A88-CB7A-4636-BFEE-97D5F7EC3891}"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57037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60304D6-DCD7-4022-8A2A-630A9445D19E}"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37554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E74E28-D3C2-43E4-BFCF-3EF4D6980488}"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06488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7082C5-F508-4527-B4C0-52946F7EEE94}"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734635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A06C44-0749-4CE9-8CB5-FF10227D5F11}"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22274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CDB835-E231-4F02-AF05-030E8C375175}"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45459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B9FA3BB-C53F-4A74-85B7-A212F73C50D7}" type="datetime1">
              <a:rPr lang="en-US" smtClean="0"/>
              <a:t>10/9/2021</a:t>
            </a:fld>
            <a:endParaRPr lang="en-US" dirty="0"/>
          </a:p>
        </p:txBody>
      </p:sp>
      <p:sp>
        <p:nvSpPr>
          <p:cNvPr id="5" name="Footer Placeholder 4"/>
          <p:cNvSpPr>
            <a:spLocks noGrp="1"/>
          </p:cNvSpPr>
          <p:nvPr>
            <p:ph type="ftr" sz="quarter" idx="11"/>
          </p:nvPr>
        </p:nvSpPr>
        <p:spPr/>
        <p:txBody>
          <a:bodyPr/>
          <a:lstStyle/>
          <a:p>
            <a:r>
              <a:rPr lang="en-US"/>
              <a:t>PREPARED BY: AMAL PAUL</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89299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A05713-0AB5-4491-8E1D-5A2E35B0ED7E}" type="datetime1">
              <a:rPr lang="en-US" smtClean="0"/>
              <a:t>10/9/2021</a:t>
            </a:fld>
            <a:endParaRPr lang="en-US" dirty="0"/>
          </a:p>
        </p:txBody>
      </p:sp>
      <p:sp>
        <p:nvSpPr>
          <p:cNvPr id="6" name="Footer Placeholder 5"/>
          <p:cNvSpPr>
            <a:spLocks noGrp="1"/>
          </p:cNvSpPr>
          <p:nvPr>
            <p:ph type="ftr" sz="quarter" idx="11"/>
          </p:nvPr>
        </p:nvSpPr>
        <p:spPr/>
        <p:txBody>
          <a:bodyPr/>
          <a:lstStyle/>
          <a:p>
            <a:r>
              <a:rPr lang="en-US"/>
              <a:t>PREPARED BY: AMAL PAUL</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700588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624F684-24E7-40D9-879A-FCD04D8636CA}" type="datetime1">
              <a:rPr lang="en-US" smtClean="0"/>
              <a:t>10/9/2021</a:t>
            </a:fld>
            <a:endParaRPr lang="en-US" dirty="0"/>
          </a:p>
        </p:txBody>
      </p:sp>
      <p:sp>
        <p:nvSpPr>
          <p:cNvPr id="8" name="Footer Placeholder 7"/>
          <p:cNvSpPr>
            <a:spLocks noGrp="1"/>
          </p:cNvSpPr>
          <p:nvPr>
            <p:ph type="ftr" sz="quarter" idx="11"/>
          </p:nvPr>
        </p:nvSpPr>
        <p:spPr/>
        <p:txBody>
          <a:bodyPr/>
          <a:lstStyle/>
          <a:p>
            <a:r>
              <a:rPr lang="en-US"/>
              <a:t>PREPARED BY: AMAL PAUL</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8560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70E3C79-8737-4646-9794-4AB4B1B70962}" type="datetime1">
              <a:rPr lang="en-US" smtClean="0"/>
              <a:t>10/9/2021</a:t>
            </a:fld>
            <a:endParaRPr lang="en-US" dirty="0"/>
          </a:p>
        </p:txBody>
      </p:sp>
      <p:sp>
        <p:nvSpPr>
          <p:cNvPr id="4" name="Footer Placeholder 3"/>
          <p:cNvSpPr>
            <a:spLocks noGrp="1"/>
          </p:cNvSpPr>
          <p:nvPr>
            <p:ph type="ftr" sz="quarter" idx="11"/>
          </p:nvPr>
        </p:nvSpPr>
        <p:spPr/>
        <p:txBody>
          <a:bodyPr/>
          <a:lstStyle/>
          <a:p>
            <a:r>
              <a:rPr lang="en-US"/>
              <a:t>PREPARED BY: AMAL PAUL</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10540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1E0DC1-EC31-44E2-BC5E-7C86245D6391}" type="datetime1">
              <a:rPr lang="en-US" smtClean="0"/>
              <a:t>10/9/2021</a:t>
            </a:fld>
            <a:endParaRPr lang="en-US" dirty="0"/>
          </a:p>
        </p:txBody>
      </p:sp>
      <p:sp>
        <p:nvSpPr>
          <p:cNvPr id="3" name="Footer Placeholder 2"/>
          <p:cNvSpPr>
            <a:spLocks noGrp="1"/>
          </p:cNvSpPr>
          <p:nvPr>
            <p:ph type="ftr" sz="quarter" idx="11"/>
          </p:nvPr>
        </p:nvSpPr>
        <p:spPr/>
        <p:txBody>
          <a:bodyPr/>
          <a:lstStyle/>
          <a:p>
            <a:r>
              <a:rPr lang="en-US"/>
              <a:t>PREPARED BY: AMAL PAUL</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82621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9E6E3FB-A86C-4747-9D26-799F3CCD2711}" type="datetime1">
              <a:rPr lang="en-US" smtClean="0"/>
              <a:t>10/9/2021</a:t>
            </a:fld>
            <a:endParaRPr lang="en-US" dirty="0"/>
          </a:p>
        </p:txBody>
      </p:sp>
      <p:sp>
        <p:nvSpPr>
          <p:cNvPr id="6" name="Footer Placeholder 5"/>
          <p:cNvSpPr>
            <a:spLocks noGrp="1"/>
          </p:cNvSpPr>
          <p:nvPr>
            <p:ph type="ftr" sz="quarter" idx="11"/>
          </p:nvPr>
        </p:nvSpPr>
        <p:spPr/>
        <p:txBody>
          <a:bodyPr/>
          <a:lstStyle/>
          <a:p>
            <a:r>
              <a:rPr lang="en-US"/>
              <a:t>PREPARED BY: AMAL PAUL</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56343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60F4A0F-750E-4D52-AACE-9007F8F5ED21}" type="datetime1">
              <a:rPr lang="en-US" smtClean="0"/>
              <a:t>10/9/2021</a:t>
            </a:fld>
            <a:endParaRPr lang="en-US" dirty="0"/>
          </a:p>
        </p:txBody>
      </p:sp>
      <p:sp>
        <p:nvSpPr>
          <p:cNvPr id="6" name="Footer Placeholder 5"/>
          <p:cNvSpPr>
            <a:spLocks noGrp="1"/>
          </p:cNvSpPr>
          <p:nvPr>
            <p:ph type="ftr" sz="quarter" idx="11"/>
          </p:nvPr>
        </p:nvSpPr>
        <p:spPr/>
        <p:txBody>
          <a:bodyPr/>
          <a:lstStyle/>
          <a:p>
            <a:r>
              <a:rPr lang="en-US"/>
              <a:t>PREPARED BY: AMAL PAUL</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41065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84BA20A-95F9-442F-9ACB-4498DD3B3E9B}" type="datetime1">
              <a:rPr lang="en-US" smtClean="0"/>
              <a:t>10/9/2021</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PREPARED BY: AMAL PAUL</a:t>
            </a:r>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59189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sldNum="0"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1164" y="1260764"/>
            <a:ext cx="6304338" cy="2634614"/>
          </a:xfrm>
        </p:spPr>
        <p:txBody>
          <a:bodyPr anchor="ctr"/>
          <a:lstStyle/>
          <a:p>
            <a:r>
              <a:rPr lang="en-IN" sz="4400" dirty="0"/>
              <a:t>AS10 (Revised) Property, Plant and Equipment</a:t>
            </a:r>
          </a:p>
        </p:txBody>
      </p:sp>
      <p:sp>
        <p:nvSpPr>
          <p:cNvPr id="3" name="Subtitle 2"/>
          <p:cNvSpPr>
            <a:spLocks noGrp="1"/>
          </p:cNvSpPr>
          <p:nvPr>
            <p:ph type="subTitle" idx="1"/>
          </p:nvPr>
        </p:nvSpPr>
        <p:spPr/>
        <p:txBody>
          <a:bodyPr>
            <a:normAutofit/>
          </a:bodyPr>
          <a:lstStyle/>
          <a:p>
            <a:endParaRPr lang="en-IN" dirty="0"/>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463299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845127"/>
          </a:xfrm>
        </p:spPr>
        <p:txBody>
          <a:bodyPr/>
          <a:lstStyle/>
          <a:p>
            <a:r>
              <a:rPr lang="en-IN" b="1" u="sng" dirty="0"/>
              <a:t>Measurement at Recognition</a:t>
            </a:r>
            <a:endParaRPr lang="en-IN" dirty="0"/>
          </a:p>
        </p:txBody>
      </p:sp>
      <p:sp>
        <p:nvSpPr>
          <p:cNvPr id="3" name="Content Placeholder 2"/>
          <p:cNvSpPr>
            <a:spLocks noGrp="1"/>
          </p:cNvSpPr>
          <p:nvPr>
            <p:ph idx="1"/>
          </p:nvPr>
        </p:nvSpPr>
        <p:spPr>
          <a:xfrm>
            <a:off x="609598" y="1565564"/>
            <a:ext cx="6347714" cy="4488871"/>
          </a:xfrm>
        </p:spPr>
        <p:txBody>
          <a:bodyPr anchor="ctr">
            <a:normAutofit/>
          </a:bodyPr>
          <a:lstStyle/>
          <a:p>
            <a:pPr marL="0" indent="0" algn="just">
              <a:lnSpc>
                <a:spcPct val="150000"/>
              </a:lnSpc>
              <a:buNone/>
            </a:pPr>
            <a:r>
              <a:rPr lang="en-IN" sz="2200" b="1" i="1" dirty="0">
                <a:latin typeface="Times New Roman" panose="02020603050405020304" pitchFamily="18" charset="0"/>
                <a:cs typeface="Times New Roman" panose="02020603050405020304" pitchFamily="18" charset="0"/>
              </a:rPr>
              <a:t>An item of property, plant and equipment that qualifies for recognition as an asset should be measured at its cost.</a:t>
            </a:r>
          </a:p>
          <a:p>
            <a:pPr marL="0" indent="0" algn="just">
              <a:lnSpc>
                <a:spcPct val="150000"/>
              </a:lnSpc>
              <a:buNone/>
            </a:pPr>
            <a:endParaRPr lang="en-IN" sz="600" b="1" i="1" dirty="0">
              <a:latin typeface="Times New Roman" panose="02020603050405020304" pitchFamily="18" charset="0"/>
              <a:cs typeface="Times New Roman" panose="02020603050405020304" pitchFamily="18" charset="0"/>
            </a:endParaRPr>
          </a:p>
          <a:p>
            <a:pPr marL="0" lvl="0" indent="0" algn="just">
              <a:buNone/>
            </a:pPr>
            <a:r>
              <a:rPr lang="en-IN" sz="2200" dirty="0">
                <a:latin typeface="Times New Roman" panose="02020603050405020304" pitchFamily="18" charset="0"/>
                <a:cs typeface="Times New Roman" panose="02020603050405020304" pitchFamily="18" charset="0"/>
              </a:rPr>
              <a:t>The cost of PPE includes;</a:t>
            </a:r>
          </a:p>
          <a:p>
            <a:pPr marL="457200" lvl="0" indent="-457200" algn="just">
              <a:buFont typeface="+mj-lt"/>
              <a:buAutoNum type="arabicPeriod"/>
            </a:pPr>
            <a:r>
              <a:rPr lang="en-IN" sz="2200" b="1" dirty="0">
                <a:latin typeface="Times New Roman" panose="02020603050405020304" pitchFamily="18" charset="0"/>
                <a:cs typeface="Times New Roman" panose="02020603050405020304" pitchFamily="18" charset="0"/>
              </a:rPr>
              <a:t>Initial Cost</a:t>
            </a:r>
            <a:r>
              <a:rPr lang="en-IN" sz="2200" dirty="0">
                <a:latin typeface="Times New Roman" panose="02020603050405020304" pitchFamily="18" charset="0"/>
                <a:cs typeface="Times New Roman" panose="02020603050405020304" pitchFamily="18" charset="0"/>
              </a:rPr>
              <a:t>: cost incurred initially to acquire or construct the PPE</a:t>
            </a:r>
          </a:p>
          <a:p>
            <a:pPr marL="457200" lvl="0" indent="-457200" algn="just">
              <a:buFont typeface="+mj-lt"/>
              <a:buAutoNum type="arabicPeriod"/>
            </a:pPr>
            <a:r>
              <a:rPr lang="en-IN" sz="2200" b="1" dirty="0">
                <a:latin typeface="Times New Roman" panose="02020603050405020304" pitchFamily="18" charset="0"/>
                <a:cs typeface="Times New Roman" panose="02020603050405020304" pitchFamily="18" charset="0"/>
              </a:rPr>
              <a:t>Subsequent Cost</a:t>
            </a:r>
            <a:r>
              <a:rPr lang="en-IN" sz="2200" dirty="0">
                <a:latin typeface="Times New Roman" panose="02020603050405020304" pitchFamily="18" charset="0"/>
                <a:cs typeface="Times New Roman" panose="02020603050405020304" pitchFamily="18" charset="0"/>
              </a:rPr>
              <a:t>: costs incurred subsequently to add to, replace part of, or service it.</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4249375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720436"/>
          </a:xfrm>
        </p:spPr>
        <p:txBody>
          <a:bodyPr/>
          <a:lstStyle/>
          <a:p>
            <a:r>
              <a:rPr lang="en-IN" b="1" dirty="0"/>
              <a:t>Elements of Cost</a:t>
            </a:r>
            <a:endParaRPr lang="en-IN" dirty="0"/>
          </a:p>
        </p:txBody>
      </p:sp>
      <p:sp>
        <p:nvSpPr>
          <p:cNvPr id="3" name="Content Placeholder 2"/>
          <p:cNvSpPr>
            <a:spLocks noGrp="1"/>
          </p:cNvSpPr>
          <p:nvPr>
            <p:ph idx="1"/>
          </p:nvPr>
        </p:nvSpPr>
        <p:spPr>
          <a:xfrm>
            <a:off x="609599" y="1607127"/>
            <a:ext cx="6664037" cy="4710546"/>
          </a:xfrm>
        </p:spPr>
        <p:txBody>
          <a:bodyPr anchor="ctr">
            <a:normAutofit/>
          </a:bodyPr>
          <a:lstStyle/>
          <a:p>
            <a:pPr marL="0" indent="0">
              <a:lnSpc>
                <a:spcPct val="150000"/>
              </a:lnSpc>
              <a:buNone/>
            </a:pPr>
            <a:r>
              <a:rPr lang="en-IN" sz="2200" dirty="0">
                <a:latin typeface="Times New Roman" panose="02020603050405020304" pitchFamily="18" charset="0"/>
                <a:cs typeface="Times New Roman" panose="02020603050405020304" pitchFamily="18" charset="0"/>
              </a:rPr>
              <a:t>The cost of PPE comprises;</a:t>
            </a:r>
          </a:p>
          <a:p>
            <a:pPr>
              <a:lnSpc>
                <a:spcPct val="150000"/>
              </a:lnSpc>
            </a:pPr>
            <a:r>
              <a:rPr lang="en-IN" sz="2200" dirty="0">
                <a:latin typeface="Times New Roman" panose="02020603050405020304" pitchFamily="18" charset="0"/>
                <a:cs typeface="Times New Roman" panose="02020603050405020304" pitchFamily="18" charset="0"/>
              </a:rPr>
              <a:t>Its purchase price, including import duties and non –refundable purchase taxes,, after deducting trade discounts and rebates.</a:t>
            </a:r>
          </a:p>
          <a:p>
            <a:pPr>
              <a:lnSpc>
                <a:spcPct val="150000"/>
              </a:lnSpc>
            </a:pPr>
            <a:r>
              <a:rPr lang="en-IN" sz="2200" dirty="0">
                <a:latin typeface="Times New Roman" panose="02020603050405020304" pitchFamily="18" charset="0"/>
                <a:cs typeface="Times New Roman" panose="02020603050405020304" pitchFamily="18" charset="0"/>
              </a:rPr>
              <a:t>Any costs directly attributable to bringing the asset to the location and condition</a:t>
            </a:r>
          </a:p>
          <a:p>
            <a:pPr>
              <a:lnSpc>
                <a:spcPct val="150000"/>
              </a:lnSpc>
            </a:pPr>
            <a:r>
              <a:rPr lang="en-IN" sz="2200" dirty="0">
                <a:latin typeface="Times New Roman" panose="02020603050405020304" pitchFamily="18" charset="0"/>
                <a:cs typeface="Times New Roman" panose="02020603050405020304" pitchFamily="18" charset="0"/>
              </a:rPr>
              <a:t>The initial estimate of decommissioning, restoration and similar liabilities.</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2830498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927" y="609600"/>
            <a:ext cx="7010400" cy="983673"/>
          </a:xfrm>
        </p:spPr>
        <p:txBody>
          <a:bodyPr anchor="ctr">
            <a:normAutofit/>
          </a:bodyPr>
          <a:lstStyle/>
          <a:p>
            <a:r>
              <a:rPr lang="en-IN" sz="3000" dirty="0"/>
              <a:t>Examples of directly attributable cost</a:t>
            </a:r>
          </a:p>
        </p:txBody>
      </p:sp>
      <p:sp>
        <p:nvSpPr>
          <p:cNvPr id="3" name="Content Placeholder 2"/>
          <p:cNvSpPr>
            <a:spLocks noGrp="1"/>
          </p:cNvSpPr>
          <p:nvPr>
            <p:ph idx="1"/>
          </p:nvPr>
        </p:nvSpPr>
        <p:spPr>
          <a:xfrm>
            <a:off x="387927" y="1773384"/>
            <a:ext cx="7010400" cy="4475017"/>
          </a:xfrm>
        </p:spPr>
        <p:txBody>
          <a:bodyPr anchor="ctr">
            <a:normAutofit/>
          </a:bodyPr>
          <a:lstStyle/>
          <a:p>
            <a:r>
              <a:rPr lang="en-IN" sz="2200" dirty="0">
                <a:latin typeface="Times New Roman" panose="02020603050405020304" pitchFamily="18" charset="0"/>
                <a:cs typeface="Times New Roman" panose="02020603050405020304" pitchFamily="18" charset="0"/>
              </a:rPr>
              <a:t>Costs of employee benefits arising directly from the construction or acquisition of the PPE</a:t>
            </a:r>
          </a:p>
          <a:p>
            <a:r>
              <a:rPr lang="en-IN" sz="2200" dirty="0">
                <a:latin typeface="Times New Roman" panose="02020603050405020304" pitchFamily="18" charset="0"/>
                <a:cs typeface="Times New Roman" panose="02020603050405020304" pitchFamily="18" charset="0"/>
              </a:rPr>
              <a:t>Costs of site preparation</a:t>
            </a:r>
          </a:p>
          <a:p>
            <a:r>
              <a:rPr lang="en-IN" sz="2200" dirty="0">
                <a:latin typeface="Times New Roman" panose="02020603050405020304" pitchFamily="18" charset="0"/>
                <a:cs typeface="Times New Roman" panose="02020603050405020304" pitchFamily="18" charset="0"/>
              </a:rPr>
              <a:t>Initial delivery and handling costs</a:t>
            </a:r>
          </a:p>
          <a:p>
            <a:r>
              <a:rPr lang="en-IN" sz="2200" dirty="0">
                <a:latin typeface="Times New Roman" panose="02020603050405020304" pitchFamily="18" charset="0"/>
                <a:cs typeface="Times New Roman" panose="02020603050405020304" pitchFamily="18" charset="0"/>
              </a:rPr>
              <a:t>Installation and assembly costs</a:t>
            </a:r>
          </a:p>
          <a:p>
            <a:r>
              <a:rPr lang="en-IN" sz="2200" dirty="0">
                <a:latin typeface="Times New Roman" panose="02020603050405020304" pitchFamily="18" charset="0"/>
                <a:cs typeface="Times New Roman" panose="02020603050405020304" pitchFamily="18" charset="0"/>
              </a:rPr>
              <a:t>Costs of testing whether the asset is functioning properly, after deducting the net proceeds from selling any items produced and</a:t>
            </a:r>
          </a:p>
          <a:p>
            <a:r>
              <a:rPr lang="en-IN" sz="2200" dirty="0">
                <a:latin typeface="Times New Roman" panose="02020603050405020304" pitchFamily="18" charset="0"/>
                <a:cs typeface="Times New Roman" panose="02020603050405020304" pitchFamily="18" charset="0"/>
              </a:rPr>
              <a:t>professional fees.</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2414926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914400"/>
          </a:xfrm>
        </p:spPr>
        <p:txBody>
          <a:bodyPr anchor="ctr"/>
          <a:lstStyle/>
          <a:p>
            <a:r>
              <a:rPr lang="en-IN" dirty="0"/>
              <a:t>Costs not to be capitalized</a:t>
            </a:r>
          </a:p>
        </p:txBody>
      </p:sp>
      <p:sp>
        <p:nvSpPr>
          <p:cNvPr id="3" name="Content Placeholder 2"/>
          <p:cNvSpPr>
            <a:spLocks noGrp="1"/>
          </p:cNvSpPr>
          <p:nvPr>
            <p:ph idx="1"/>
          </p:nvPr>
        </p:nvSpPr>
        <p:spPr>
          <a:xfrm>
            <a:off x="595745" y="1524000"/>
            <a:ext cx="6594764" cy="4738255"/>
          </a:xfrm>
        </p:spPr>
        <p:txBody>
          <a:bodyPr anchor="ctr">
            <a:normAutofit/>
          </a:bodyPr>
          <a:lstStyle/>
          <a:p>
            <a:r>
              <a:rPr lang="en-IN" sz="2200" dirty="0">
                <a:latin typeface="Times New Roman" panose="02020603050405020304" pitchFamily="18" charset="0"/>
                <a:cs typeface="Times New Roman" panose="02020603050405020304" pitchFamily="18" charset="0"/>
              </a:rPr>
              <a:t>costs of opening a new facility or business, such as, inauguration costs</a:t>
            </a:r>
          </a:p>
          <a:p>
            <a:r>
              <a:rPr lang="en-IN" sz="2200" dirty="0">
                <a:latin typeface="Times New Roman" panose="02020603050405020304" pitchFamily="18" charset="0"/>
                <a:cs typeface="Times New Roman" panose="02020603050405020304" pitchFamily="18" charset="0"/>
              </a:rPr>
              <a:t>costs of introducing a new product or service( including costs of advertising and promotional activities)</a:t>
            </a:r>
          </a:p>
          <a:p>
            <a:r>
              <a:rPr lang="en-IN" sz="2200" dirty="0">
                <a:latin typeface="Times New Roman" panose="02020603050405020304" pitchFamily="18" charset="0"/>
                <a:cs typeface="Times New Roman" panose="02020603050405020304" pitchFamily="18" charset="0"/>
              </a:rPr>
              <a:t>costs of conducting business in a new location or with a new class of customer (including costs of staff training) and</a:t>
            </a:r>
          </a:p>
          <a:p>
            <a:r>
              <a:rPr lang="en-IN" sz="2200" dirty="0">
                <a:latin typeface="Times New Roman" panose="02020603050405020304" pitchFamily="18" charset="0"/>
                <a:cs typeface="Times New Roman" panose="02020603050405020304" pitchFamily="18" charset="0"/>
              </a:rPr>
              <a:t>administration and other general overhead costs</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4271937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u="sng" dirty="0"/>
              <a:t>Self Constructed Assets</a:t>
            </a:r>
            <a:endParaRPr lang="en-IN" dirty="0"/>
          </a:p>
        </p:txBody>
      </p:sp>
      <p:sp>
        <p:nvSpPr>
          <p:cNvPr id="3" name="Content Placeholder 2"/>
          <p:cNvSpPr>
            <a:spLocks noGrp="1"/>
          </p:cNvSpPr>
          <p:nvPr>
            <p:ph idx="1"/>
          </p:nvPr>
        </p:nvSpPr>
        <p:spPr>
          <a:xfrm>
            <a:off x="609599" y="1634836"/>
            <a:ext cx="6677892" cy="4724400"/>
          </a:xfrm>
        </p:spPr>
        <p:txBody>
          <a:bodyPr anchor="ctr">
            <a:noAutofit/>
          </a:bodyPr>
          <a:lstStyle/>
          <a:p>
            <a:r>
              <a:rPr lang="en-IN" sz="2200" dirty="0">
                <a:latin typeface="Times New Roman" panose="02020603050405020304" pitchFamily="18" charset="0"/>
                <a:cs typeface="Times New Roman" panose="02020603050405020304" pitchFamily="18" charset="0"/>
              </a:rPr>
              <a:t>Cost of Self-constructed Asset: Same principles as for an acquired asset.</a:t>
            </a:r>
          </a:p>
          <a:p>
            <a:r>
              <a:rPr lang="en-IN" sz="2200" dirty="0">
                <a:latin typeface="Times New Roman" panose="02020603050405020304" pitchFamily="18" charset="0"/>
                <a:cs typeface="Times New Roman" panose="02020603050405020304" pitchFamily="18" charset="0"/>
              </a:rPr>
              <a:t>The cost of the asset is usually the same as the cost of constructing an asset for sale.</a:t>
            </a:r>
          </a:p>
          <a:p>
            <a:r>
              <a:rPr lang="en-IN" sz="2200" dirty="0">
                <a:latin typeface="Times New Roman" panose="02020603050405020304" pitchFamily="18" charset="0"/>
                <a:cs typeface="Times New Roman" panose="02020603050405020304" pitchFamily="18" charset="0"/>
              </a:rPr>
              <a:t>Any internal profits are eliminated in arriving at such costs.</a:t>
            </a:r>
          </a:p>
          <a:p>
            <a:r>
              <a:rPr lang="en-IN" sz="2200" dirty="0">
                <a:latin typeface="Times New Roman" panose="02020603050405020304" pitchFamily="18" charset="0"/>
                <a:cs typeface="Times New Roman" panose="02020603050405020304" pitchFamily="18" charset="0"/>
              </a:rPr>
              <a:t>The cost of abnormal amounts of wasted material, labour, or other resources incurred in self-constructing an asset is not included in the cost</a:t>
            </a:r>
          </a:p>
          <a:p>
            <a:r>
              <a:rPr lang="en-IN" sz="2200" dirty="0">
                <a:latin typeface="Times New Roman" panose="02020603050405020304" pitchFamily="18" charset="0"/>
                <a:cs typeface="Times New Roman" panose="02020603050405020304" pitchFamily="18" charset="0"/>
              </a:rPr>
              <a:t>Any borrowing cost which can be capitalized can be included in the cost of PPE.</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7311358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110" y="637309"/>
            <a:ext cx="6982692" cy="969818"/>
          </a:xfrm>
        </p:spPr>
        <p:txBody>
          <a:bodyPr>
            <a:normAutofit/>
          </a:bodyPr>
          <a:lstStyle/>
          <a:p>
            <a:r>
              <a:rPr lang="en-IN" b="1" u="sng" dirty="0"/>
              <a:t>Measurement after Recognition</a:t>
            </a:r>
            <a:endParaRPr lang="en-IN" dirty="0"/>
          </a:p>
        </p:txBody>
      </p:sp>
      <p:sp>
        <p:nvSpPr>
          <p:cNvPr id="3" name="Content Placeholder 2"/>
          <p:cNvSpPr>
            <a:spLocks noGrp="1"/>
          </p:cNvSpPr>
          <p:nvPr>
            <p:ph idx="1"/>
          </p:nvPr>
        </p:nvSpPr>
        <p:spPr>
          <a:xfrm>
            <a:off x="292110" y="1288473"/>
            <a:ext cx="6982692" cy="5403273"/>
          </a:xfrm>
        </p:spPr>
        <p:txBody>
          <a:bodyPr anchor="ctr">
            <a:normAutofit/>
          </a:bodyPr>
          <a:lstStyle/>
          <a:p>
            <a:pPr algn="just">
              <a:lnSpc>
                <a:spcPct val="150000"/>
              </a:lnSpc>
            </a:pPr>
            <a:r>
              <a:rPr lang="en-IN" dirty="0">
                <a:latin typeface="Times New Roman" panose="02020603050405020304" pitchFamily="18" charset="0"/>
                <a:cs typeface="Times New Roman" panose="02020603050405020304" pitchFamily="18" charset="0"/>
              </a:rPr>
              <a:t>An enterprise should choose either the </a:t>
            </a:r>
            <a:r>
              <a:rPr lang="en-IN" b="1" dirty="0">
                <a:latin typeface="Times New Roman" panose="02020603050405020304" pitchFamily="18" charset="0"/>
                <a:cs typeface="Times New Roman" panose="02020603050405020304" pitchFamily="18" charset="0"/>
              </a:rPr>
              <a:t>cost model or the revaluation model </a:t>
            </a:r>
            <a:r>
              <a:rPr lang="en-IN" dirty="0">
                <a:latin typeface="Times New Roman" panose="02020603050405020304" pitchFamily="18" charset="0"/>
                <a:cs typeface="Times New Roman" panose="02020603050405020304" pitchFamily="18" charset="0"/>
              </a:rPr>
              <a:t>as its accounting policy and </a:t>
            </a:r>
            <a:r>
              <a:rPr lang="en-IN" b="1" dirty="0">
                <a:latin typeface="Times New Roman" panose="02020603050405020304" pitchFamily="18" charset="0"/>
                <a:cs typeface="Times New Roman" panose="02020603050405020304" pitchFamily="18" charset="0"/>
              </a:rPr>
              <a:t>should apply </a:t>
            </a:r>
            <a:r>
              <a:rPr lang="en-IN" dirty="0">
                <a:latin typeface="Times New Roman" panose="02020603050405020304" pitchFamily="18" charset="0"/>
                <a:cs typeface="Times New Roman" panose="02020603050405020304" pitchFamily="18" charset="0"/>
              </a:rPr>
              <a:t>that policy </a:t>
            </a:r>
            <a:r>
              <a:rPr lang="en-IN" b="1" dirty="0">
                <a:latin typeface="Times New Roman" panose="02020603050405020304" pitchFamily="18" charset="0"/>
                <a:cs typeface="Times New Roman" panose="02020603050405020304" pitchFamily="18" charset="0"/>
              </a:rPr>
              <a:t>to an entire class </a:t>
            </a:r>
            <a:r>
              <a:rPr lang="en-IN" dirty="0">
                <a:latin typeface="Times New Roman" panose="02020603050405020304" pitchFamily="18" charset="0"/>
                <a:cs typeface="Times New Roman" panose="02020603050405020304" pitchFamily="18" charset="0"/>
              </a:rPr>
              <a:t>of property, plant and equipment.</a:t>
            </a:r>
          </a:p>
          <a:p>
            <a:pPr algn="just">
              <a:lnSpc>
                <a:spcPct val="150000"/>
              </a:lnSpc>
            </a:pPr>
            <a:r>
              <a:rPr lang="en-IN" b="1" dirty="0">
                <a:latin typeface="Times New Roman" panose="02020603050405020304" pitchFamily="18" charset="0"/>
                <a:cs typeface="Times New Roman" panose="02020603050405020304" pitchFamily="18" charset="0"/>
              </a:rPr>
              <a:t>Cost Model</a:t>
            </a:r>
            <a:r>
              <a:rPr lang="en-IN" dirty="0">
                <a:latin typeface="Times New Roman" panose="02020603050405020304" pitchFamily="18" charset="0"/>
                <a:cs typeface="Times New Roman" panose="02020603050405020304" pitchFamily="18" charset="0"/>
              </a:rPr>
              <a:t>: </a:t>
            </a:r>
            <a:r>
              <a:rPr lang="en-IN" i="1" dirty="0">
                <a:latin typeface="Times New Roman" panose="02020603050405020304" pitchFamily="18" charset="0"/>
                <a:cs typeface="Times New Roman" panose="02020603050405020304" pitchFamily="18" charset="0"/>
              </a:rPr>
              <a:t>After recognition as an asset, an item of PPE should be carried at its cost less any accumulated depreciation and any accumulated impairment losses.</a:t>
            </a:r>
          </a:p>
          <a:p>
            <a:pPr algn="just">
              <a:lnSpc>
                <a:spcPct val="150000"/>
              </a:lnSpc>
            </a:pPr>
            <a:r>
              <a:rPr lang="en-IN" b="1" dirty="0">
                <a:latin typeface="Times New Roman" panose="02020603050405020304" pitchFamily="18" charset="0"/>
                <a:cs typeface="Times New Roman" panose="02020603050405020304" pitchFamily="18" charset="0"/>
              </a:rPr>
              <a:t>Revaluation Model: </a:t>
            </a:r>
            <a:r>
              <a:rPr lang="en-IN" i="1" dirty="0">
                <a:latin typeface="Times New Roman" panose="02020603050405020304" pitchFamily="18" charset="0"/>
                <a:cs typeface="Times New Roman" panose="02020603050405020304" pitchFamily="18" charset="0"/>
              </a:rPr>
              <a:t>After recognition as an asset, an item of PPE whose fair value can be measured reliably should be carried at a revalued amount, being its fair value at the date of the revaluation less any subsequent accumulated depreciation and subsequent accumulated impairment losses.</a:t>
            </a:r>
            <a:endParaRPr lang="en-IN"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1022597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734291"/>
          </a:xfrm>
        </p:spPr>
        <p:txBody>
          <a:bodyPr/>
          <a:lstStyle/>
          <a:p>
            <a:r>
              <a:rPr lang="en-IN" dirty="0"/>
              <a:t>Revaluation Model</a:t>
            </a:r>
          </a:p>
        </p:txBody>
      </p:sp>
      <p:sp>
        <p:nvSpPr>
          <p:cNvPr id="3" name="Content Placeholder 2"/>
          <p:cNvSpPr>
            <a:spLocks noGrp="1"/>
          </p:cNvSpPr>
          <p:nvPr>
            <p:ph idx="1"/>
          </p:nvPr>
        </p:nvSpPr>
        <p:spPr>
          <a:xfrm>
            <a:off x="609599" y="1524000"/>
            <a:ext cx="7065818" cy="5043055"/>
          </a:xfrm>
        </p:spPr>
        <p:txBody>
          <a:bodyPr>
            <a:noAutofit/>
          </a:bodyPr>
          <a:lstStyle/>
          <a:p>
            <a:pPr>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If an Asset’s carrying amount is increased as a result of revaluation;</a:t>
            </a:r>
          </a:p>
          <a:p>
            <a:pPr lvl="1">
              <a:buFont typeface="Wingdings" panose="05000000000000000000" pitchFamily="2" charset="2"/>
              <a:buChar char="Ø"/>
            </a:pPr>
            <a:r>
              <a:rPr lang="en-IN" sz="1800" dirty="0">
                <a:latin typeface="Times New Roman" panose="02020603050405020304" pitchFamily="18" charset="0"/>
                <a:cs typeface="Times New Roman" panose="02020603050405020304" pitchFamily="18" charset="0"/>
              </a:rPr>
              <a:t>the increase should be recognised and accumulated in equity under the heading of revaluation surplus. </a:t>
            </a:r>
          </a:p>
          <a:p>
            <a:pPr lvl="1">
              <a:buFont typeface="Wingdings" panose="05000000000000000000" pitchFamily="2" charset="2"/>
              <a:buChar char="Ø"/>
            </a:pPr>
            <a:r>
              <a:rPr lang="en-IN" sz="1800" dirty="0">
                <a:latin typeface="Times New Roman" panose="02020603050405020304" pitchFamily="18" charset="0"/>
                <a:cs typeface="Times New Roman" panose="02020603050405020304" pitchFamily="18" charset="0"/>
              </a:rPr>
              <a:t>the increase should be recognised in the profit and loss to the extent that it reverses a revaluation decrease of the same asset previously recognised in the profit and loss account.</a:t>
            </a:r>
          </a:p>
          <a:p>
            <a:pPr>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If an Asset’s carrying amount is decreased as a result of revaluation; </a:t>
            </a:r>
          </a:p>
          <a:p>
            <a:pPr lvl="1">
              <a:buFont typeface="Wingdings" panose="05000000000000000000" pitchFamily="2" charset="2"/>
              <a:buChar char="Ø"/>
            </a:pPr>
            <a:r>
              <a:rPr lang="en-IN" sz="1800" dirty="0">
                <a:latin typeface="Times New Roman" panose="02020603050405020304" pitchFamily="18" charset="0"/>
                <a:cs typeface="Times New Roman" panose="02020603050405020304" pitchFamily="18" charset="0"/>
              </a:rPr>
              <a:t>the decrease should be recognised in the profit and loss. </a:t>
            </a:r>
          </a:p>
          <a:p>
            <a:pPr lvl="1">
              <a:buFont typeface="Wingdings" panose="05000000000000000000" pitchFamily="2" charset="2"/>
              <a:buChar char="Ø"/>
            </a:pPr>
            <a:r>
              <a:rPr lang="en-IN" sz="1800" dirty="0">
                <a:latin typeface="Times New Roman" panose="02020603050405020304" pitchFamily="18" charset="0"/>
                <a:cs typeface="Times New Roman" panose="02020603050405020304" pitchFamily="18" charset="0"/>
              </a:rPr>
              <a:t>the decrease should be debited directly to owners’ interests under the heading of revaluation surplus to the extent of any credit balance existing in the revaluation surplus in respect of that asset.</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4084291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720436"/>
          </a:xfrm>
        </p:spPr>
        <p:txBody>
          <a:bodyPr/>
          <a:lstStyle/>
          <a:p>
            <a:r>
              <a:rPr lang="en-IN" u="sng" dirty="0"/>
              <a:t>DEPRECIATION</a:t>
            </a:r>
          </a:p>
        </p:txBody>
      </p:sp>
      <p:sp>
        <p:nvSpPr>
          <p:cNvPr id="3" name="Content Placeholder 2"/>
          <p:cNvSpPr>
            <a:spLocks noGrp="1"/>
          </p:cNvSpPr>
          <p:nvPr>
            <p:ph idx="1"/>
          </p:nvPr>
        </p:nvSpPr>
        <p:spPr>
          <a:xfrm>
            <a:off x="609597" y="1537135"/>
            <a:ext cx="6636329" cy="4600429"/>
          </a:xfrm>
        </p:spPr>
        <p:txBody>
          <a:bodyPr anchor="ctr">
            <a:normAutofit/>
          </a:bodyPr>
          <a:lstStyle/>
          <a:p>
            <a:pPr>
              <a:lnSpc>
                <a:spcPct val="150000"/>
              </a:lnSpc>
            </a:pPr>
            <a:r>
              <a:rPr lang="en-IN" sz="2200" i="1" dirty="0">
                <a:latin typeface="Times New Roman" panose="02020603050405020304" pitchFamily="18" charset="0"/>
                <a:cs typeface="Times New Roman" panose="02020603050405020304" pitchFamily="18" charset="0"/>
              </a:rPr>
              <a:t>Depreciation is the systematic allocation of the depreciable amount of an asset over its useful life. Depreciable amount is the cost of an asset, or other amount substituted for cost, less its residual value.</a:t>
            </a:r>
            <a:endParaRPr lang="en-IN" sz="2200" dirty="0">
              <a:latin typeface="Times New Roman" panose="02020603050405020304" pitchFamily="18" charset="0"/>
              <a:cs typeface="Times New Roman" panose="02020603050405020304" pitchFamily="18" charset="0"/>
            </a:endParaRPr>
          </a:p>
          <a:p>
            <a:pPr>
              <a:lnSpc>
                <a:spcPct val="150000"/>
              </a:lnSpc>
            </a:pPr>
            <a:r>
              <a:rPr lang="en-IN" sz="2200" b="1" dirty="0">
                <a:latin typeface="Times New Roman" panose="02020603050405020304" pitchFamily="18" charset="0"/>
                <a:cs typeface="Times New Roman" panose="02020603050405020304" pitchFamily="18" charset="0"/>
              </a:rPr>
              <a:t>Component cost approach is to be followed</a:t>
            </a:r>
            <a:r>
              <a:rPr lang="en-IN" sz="2200" dirty="0">
                <a:latin typeface="Times New Roman" panose="02020603050405020304" pitchFamily="18" charset="0"/>
                <a:cs typeface="Times New Roman" panose="02020603050405020304" pitchFamily="18" charset="0"/>
              </a:rPr>
              <a:t>. i.e., Each part of an item of property, plant and equipment with a cost that is significant in relation to the total cost of the item should be depreciated separately. </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233126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553201" cy="1320800"/>
          </a:xfrm>
        </p:spPr>
        <p:txBody>
          <a:bodyPr/>
          <a:lstStyle/>
          <a:p>
            <a:r>
              <a:rPr lang="en-IN" dirty="0"/>
              <a:t>Beginning &amp; Cessation of Depreciation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86667557"/>
              </p:ext>
            </p:extLst>
          </p:nvPr>
        </p:nvGraphicFramePr>
        <p:xfrm>
          <a:off x="609600" y="1943100"/>
          <a:ext cx="6348413" cy="3881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107354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Factors to be considered while determining useful life</a:t>
            </a:r>
          </a:p>
        </p:txBody>
      </p:sp>
      <p:sp>
        <p:nvSpPr>
          <p:cNvPr id="3" name="Content Placeholder 2"/>
          <p:cNvSpPr>
            <a:spLocks noGrp="1"/>
          </p:cNvSpPr>
          <p:nvPr>
            <p:ph idx="1"/>
          </p:nvPr>
        </p:nvSpPr>
        <p:spPr/>
        <p:txBody>
          <a:bodyPr anchor="ctr">
            <a:normAutofit/>
          </a:bodyPr>
          <a:lstStyle/>
          <a:p>
            <a:pPr marL="514350" lvl="0" indent="-514350">
              <a:lnSpc>
                <a:spcPct val="150000"/>
              </a:lnSpc>
              <a:buFont typeface="+mj-lt"/>
              <a:buAutoNum type="romanLcPeriod"/>
            </a:pPr>
            <a:r>
              <a:rPr lang="en-IN" sz="2200" dirty="0">
                <a:latin typeface="Times New Roman" panose="02020603050405020304" pitchFamily="18" charset="0"/>
                <a:cs typeface="Times New Roman" panose="02020603050405020304" pitchFamily="18" charset="0"/>
              </a:rPr>
              <a:t>expected usage of the asset</a:t>
            </a:r>
          </a:p>
          <a:p>
            <a:pPr marL="514350" lvl="0" indent="-514350">
              <a:lnSpc>
                <a:spcPct val="150000"/>
              </a:lnSpc>
              <a:buFont typeface="+mj-lt"/>
              <a:buAutoNum type="romanLcPeriod"/>
            </a:pPr>
            <a:r>
              <a:rPr lang="en-IN" sz="2200" dirty="0">
                <a:latin typeface="Times New Roman" panose="02020603050405020304" pitchFamily="18" charset="0"/>
                <a:cs typeface="Times New Roman" panose="02020603050405020304" pitchFamily="18" charset="0"/>
              </a:rPr>
              <a:t>expected physical wear and tear</a:t>
            </a:r>
          </a:p>
          <a:p>
            <a:pPr marL="514350" lvl="0" indent="-514350">
              <a:lnSpc>
                <a:spcPct val="150000"/>
              </a:lnSpc>
              <a:buFont typeface="+mj-lt"/>
              <a:buAutoNum type="romanLcPeriod"/>
            </a:pPr>
            <a:r>
              <a:rPr lang="en-IN" sz="2200" dirty="0">
                <a:latin typeface="Times New Roman" panose="02020603050405020304" pitchFamily="18" charset="0"/>
                <a:cs typeface="Times New Roman" panose="02020603050405020304" pitchFamily="18" charset="0"/>
              </a:rPr>
              <a:t>technical or commercial obsolescence arising from changes or improvements in production</a:t>
            </a:r>
          </a:p>
          <a:p>
            <a:pPr marL="514350" lvl="0" indent="-514350">
              <a:lnSpc>
                <a:spcPct val="150000"/>
              </a:lnSpc>
              <a:buFont typeface="+mj-lt"/>
              <a:buAutoNum type="romanLcPeriod"/>
            </a:pPr>
            <a:r>
              <a:rPr lang="en-IN" sz="2200" dirty="0">
                <a:latin typeface="Times New Roman" panose="02020603050405020304" pitchFamily="18" charset="0"/>
                <a:cs typeface="Times New Roman" panose="02020603050405020304" pitchFamily="18" charset="0"/>
              </a:rPr>
              <a:t>legal or similar limits on the use of the asset, such as the expiry dates of related leases.</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461562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Why a revised standard is required?</a:t>
            </a:r>
          </a:p>
        </p:txBody>
      </p:sp>
      <p:sp>
        <p:nvSpPr>
          <p:cNvPr id="3" name="Content Placeholder 2"/>
          <p:cNvSpPr>
            <a:spLocks noGrp="1"/>
          </p:cNvSpPr>
          <p:nvPr>
            <p:ph idx="1"/>
          </p:nvPr>
        </p:nvSpPr>
        <p:spPr>
          <a:xfrm>
            <a:off x="509811" y="1930400"/>
            <a:ext cx="6846953" cy="4276435"/>
          </a:xfrm>
        </p:spPr>
        <p:txBody>
          <a:bodyPr anchor="ctr">
            <a:noAutofit/>
          </a:bodyPr>
          <a:lstStyle/>
          <a:p>
            <a:pPr marL="0" indent="0" algn="just">
              <a:lnSpc>
                <a:spcPct val="150000"/>
              </a:lnSpc>
              <a:buNone/>
            </a:pPr>
            <a:r>
              <a:rPr lang="en-IN" sz="2100" dirty="0">
                <a:solidFill>
                  <a:schemeClr val="bg2">
                    <a:lumMod val="50000"/>
                  </a:schemeClr>
                </a:solidFill>
                <a:latin typeface="Times New Roman" panose="02020603050405020304" pitchFamily="18" charset="0"/>
                <a:cs typeface="Times New Roman" panose="02020603050405020304" pitchFamily="18" charset="0"/>
              </a:rPr>
              <a:t>Even though Ind AS implementation is in track, MCA has clarified that Ind AS needs to be followed by Large enterprises whereas Small and Medium sized enterprises will continue to adopt the Existing AS with some modifications.</a:t>
            </a:r>
          </a:p>
          <a:p>
            <a:pPr marL="0" indent="0" algn="just">
              <a:lnSpc>
                <a:spcPct val="150000"/>
              </a:lnSpc>
              <a:buNone/>
            </a:pPr>
            <a:r>
              <a:rPr lang="en-IN" sz="2100" dirty="0">
                <a:solidFill>
                  <a:schemeClr val="bg2">
                    <a:lumMod val="50000"/>
                  </a:schemeClr>
                </a:solidFill>
                <a:latin typeface="Times New Roman" panose="02020603050405020304" pitchFamily="18" charset="0"/>
                <a:cs typeface="Times New Roman" panose="02020603050405020304" pitchFamily="18" charset="0"/>
              </a:rPr>
              <a:t>As a first step towards the modification of existing AS, on 30</a:t>
            </a:r>
            <a:r>
              <a:rPr lang="en-IN" sz="2100" baseline="30000" dirty="0">
                <a:solidFill>
                  <a:schemeClr val="bg2">
                    <a:lumMod val="50000"/>
                  </a:schemeClr>
                </a:solidFill>
                <a:latin typeface="Times New Roman" panose="02020603050405020304" pitchFamily="18" charset="0"/>
                <a:cs typeface="Times New Roman" panose="02020603050405020304" pitchFamily="18" charset="0"/>
              </a:rPr>
              <a:t>th</a:t>
            </a:r>
            <a:r>
              <a:rPr lang="en-IN" sz="2100" dirty="0">
                <a:solidFill>
                  <a:schemeClr val="bg2">
                    <a:lumMod val="50000"/>
                  </a:schemeClr>
                </a:solidFill>
                <a:latin typeface="Times New Roman" panose="02020603050405020304" pitchFamily="18" charset="0"/>
                <a:cs typeface="Times New Roman" panose="02020603050405020304" pitchFamily="18" charset="0"/>
              </a:rPr>
              <a:t> March, 2016, MCA notified Companies (Accounting Standards) Amendment Rules, 2016 which revised AS 10 with a new standard which is similar to IAS/IFRS.</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769386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734291"/>
          </a:xfrm>
        </p:spPr>
        <p:txBody>
          <a:bodyPr/>
          <a:lstStyle/>
          <a:p>
            <a:r>
              <a:rPr lang="en-IN" dirty="0"/>
              <a:t>Methods of Depreciation</a:t>
            </a:r>
          </a:p>
        </p:txBody>
      </p:sp>
      <p:sp>
        <p:nvSpPr>
          <p:cNvPr id="3" name="Content Placeholder 2"/>
          <p:cNvSpPr>
            <a:spLocks noGrp="1"/>
          </p:cNvSpPr>
          <p:nvPr>
            <p:ph idx="1"/>
          </p:nvPr>
        </p:nvSpPr>
        <p:spPr>
          <a:xfrm>
            <a:off x="609599" y="1579418"/>
            <a:ext cx="6347714" cy="4904509"/>
          </a:xfrm>
        </p:spPr>
        <p:txBody>
          <a:bodyPr anchor="ctr">
            <a:normAutofit/>
          </a:bodyPr>
          <a:lstStyle/>
          <a:p>
            <a:pPr>
              <a:lnSpc>
                <a:spcPct val="150000"/>
              </a:lnSpc>
            </a:pPr>
            <a:r>
              <a:rPr lang="en-IN" sz="2200" i="1" dirty="0">
                <a:latin typeface="Times New Roman" panose="02020603050405020304" pitchFamily="18" charset="0"/>
                <a:cs typeface="Times New Roman" panose="02020603050405020304" pitchFamily="18" charset="0"/>
              </a:rPr>
              <a:t>The depreciation method used should reflect the pattern in which the future economic benefits of the asset are expected to be consumed by the enterprise.</a:t>
            </a:r>
          </a:p>
          <a:p>
            <a:pPr>
              <a:lnSpc>
                <a:spcPct val="150000"/>
              </a:lnSpc>
            </a:pPr>
            <a:r>
              <a:rPr lang="en-IN" sz="2200" dirty="0">
                <a:latin typeface="Times New Roman" panose="02020603050405020304" pitchFamily="18" charset="0"/>
                <a:cs typeface="Times New Roman" panose="02020603050405020304" pitchFamily="18" charset="0"/>
              </a:rPr>
              <a:t>The depreciation methods given in AS itself are;</a:t>
            </a:r>
          </a:p>
          <a:p>
            <a:pPr marL="800100" lvl="1" indent="-342900">
              <a:lnSpc>
                <a:spcPct val="150000"/>
              </a:lnSpc>
              <a:buFont typeface="+mj-lt"/>
              <a:buAutoNum type="alphaLcParenR"/>
            </a:pPr>
            <a:r>
              <a:rPr lang="en-IN" dirty="0"/>
              <a:t>Straight-line method</a:t>
            </a:r>
            <a:endParaRPr lang="en-IN" sz="2200" dirty="0"/>
          </a:p>
          <a:p>
            <a:pPr marL="800100" lvl="1" indent="-342900">
              <a:lnSpc>
                <a:spcPct val="150000"/>
              </a:lnSpc>
              <a:buFont typeface="+mj-lt"/>
              <a:buAutoNum type="alphaLcParenR"/>
            </a:pPr>
            <a:r>
              <a:rPr lang="en-IN" dirty="0"/>
              <a:t>The diminishing balance method</a:t>
            </a:r>
            <a:endParaRPr lang="en-IN" sz="2200" dirty="0"/>
          </a:p>
          <a:p>
            <a:pPr marL="800100" lvl="1" indent="-342900">
              <a:lnSpc>
                <a:spcPct val="150000"/>
              </a:lnSpc>
              <a:buFont typeface="+mj-lt"/>
              <a:buAutoNum type="alphaLcParenR"/>
            </a:pPr>
            <a:r>
              <a:rPr lang="en-IN" dirty="0"/>
              <a:t>The units of production method</a:t>
            </a:r>
            <a:endParaRPr lang="en-IN" sz="2200" dirty="0"/>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197614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Review of Residual Value, Useful life &amp; Method of Depreciation</a:t>
            </a:r>
          </a:p>
        </p:txBody>
      </p:sp>
      <p:sp>
        <p:nvSpPr>
          <p:cNvPr id="3" name="Content Placeholder 2"/>
          <p:cNvSpPr>
            <a:spLocks noGrp="1"/>
          </p:cNvSpPr>
          <p:nvPr>
            <p:ph idx="1"/>
          </p:nvPr>
        </p:nvSpPr>
        <p:spPr>
          <a:xfrm>
            <a:off x="429490" y="1690255"/>
            <a:ext cx="7384473" cy="5015345"/>
          </a:xfrm>
        </p:spPr>
        <p:txBody>
          <a:bodyPr anchor="ctr">
            <a:noAutofit/>
          </a:bodyPr>
          <a:lstStyle/>
          <a:p>
            <a:pPr>
              <a:lnSpc>
                <a:spcPct val="150000"/>
              </a:lnSpc>
            </a:pPr>
            <a:r>
              <a:rPr lang="en-IN" dirty="0">
                <a:latin typeface="Times New Roman" panose="02020603050405020304" pitchFamily="18" charset="0"/>
                <a:cs typeface="Times New Roman" panose="02020603050405020304" pitchFamily="18" charset="0"/>
              </a:rPr>
              <a:t>AS 10 (Revised) required that the residual value, useful life and method of depreciation used </a:t>
            </a:r>
            <a:r>
              <a:rPr lang="en-IN" b="1" dirty="0">
                <a:latin typeface="Times New Roman" panose="02020603050405020304" pitchFamily="18" charset="0"/>
                <a:cs typeface="Times New Roman" panose="02020603050405020304" pitchFamily="18" charset="0"/>
              </a:rPr>
              <a:t>should be reviewed at least at each financial year</a:t>
            </a:r>
            <a:r>
              <a:rPr lang="en-IN" dirty="0">
                <a:latin typeface="Times New Roman" panose="02020603050405020304" pitchFamily="18" charset="0"/>
                <a:cs typeface="Times New Roman" panose="02020603050405020304" pitchFamily="18" charset="0"/>
              </a:rPr>
              <a:t>.</a:t>
            </a:r>
          </a:p>
          <a:p>
            <a:pPr>
              <a:lnSpc>
                <a:spcPct val="150000"/>
              </a:lnSpc>
            </a:pPr>
            <a:r>
              <a:rPr lang="en-IN" dirty="0">
                <a:latin typeface="Times New Roman" panose="02020603050405020304" pitchFamily="18" charset="0"/>
                <a:cs typeface="Times New Roman" panose="02020603050405020304" pitchFamily="18" charset="0"/>
              </a:rPr>
              <a:t>In case of </a:t>
            </a:r>
            <a:r>
              <a:rPr lang="en-IN" b="1" dirty="0">
                <a:latin typeface="Times New Roman" panose="02020603050405020304" pitchFamily="18" charset="0"/>
                <a:cs typeface="Times New Roman" panose="02020603050405020304" pitchFamily="18" charset="0"/>
              </a:rPr>
              <a:t>method of depreciation</a:t>
            </a:r>
            <a:r>
              <a:rPr lang="en-IN" dirty="0">
                <a:latin typeface="Times New Roman" panose="02020603050405020304" pitchFamily="18" charset="0"/>
                <a:cs typeface="Times New Roman" panose="02020603050405020304" pitchFamily="18" charset="0"/>
              </a:rPr>
              <a:t>, if there has been a significant change in the expected pattern of consumption of the future economic benefits embodied in the asset, the method should be changed to reflect the changed pattern. Such a change should be accounted for as a </a:t>
            </a:r>
            <a:r>
              <a:rPr lang="en-IN" b="1" dirty="0">
                <a:latin typeface="Times New Roman" panose="02020603050405020304" pitchFamily="18" charset="0"/>
                <a:cs typeface="Times New Roman" panose="02020603050405020304" pitchFamily="18" charset="0"/>
              </a:rPr>
              <a:t>change in an accounting estimate</a:t>
            </a:r>
            <a:r>
              <a:rPr lang="en-IN" dirty="0">
                <a:latin typeface="Times New Roman" panose="02020603050405020304" pitchFamily="18" charset="0"/>
                <a:cs typeface="Times New Roman" panose="02020603050405020304" pitchFamily="18" charset="0"/>
              </a:rPr>
              <a:t> in accordance with AS 5.</a:t>
            </a:r>
          </a:p>
          <a:p>
            <a:pPr>
              <a:lnSpc>
                <a:spcPct val="150000"/>
              </a:lnSpc>
            </a:pPr>
            <a:r>
              <a:rPr lang="en-IN" dirty="0">
                <a:latin typeface="Times New Roman" panose="02020603050405020304" pitchFamily="18" charset="0"/>
                <a:cs typeface="Times New Roman" panose="02020603050405020304" pitchFamily="18" charset="0"/>
              </a:rPr>
              <a:t>In case of residual value and useful life, , if expectations differ from previous estimates, the change(s) should be accounted for as a change in an accounting estimate in accordance with AS 5. </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6168854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734291"/>
          </a:xfrm>
        </p:spPr>
        <p:txBody>
          <a:bodyPr/>
          <a:lstStyle/>
          <a:p>
            <a:r>
              <a:rPr lang="en-IN" b="1" dirty="0"/>
              <a:t>IMPAIRMENT</a:t>
            </a:r>
            <a:endParaRPr lang="en-IN" dirty="0"/>
          </a:p>
        </p:txBody>
      </p:sp>
      <p:sp>
        <p:nvSpPr>
          <p:cNvPr id="3" name="Content Placeholder 2"/>
          <p:cNvSpPr>
            <a:spLocks noGrp="1"/>
          </p:cNvSpPr>
          <p:nvPr>
            <p:ph idx="1"/>
          </p:nvPr>
        </p:nvSpPr>
        <p:spPr>
          <a:xfrm>
            <a:off x="609598" y="1343892"/>
            <a:ext cx="7218219" cy="5250872"/>
          </a:xfrm>
        </p:spPr>
        <p:txBody>
          <a:bodyPr anchor="ctr">
            <a:normAutofit/>
          </a:bodyPr>
          <a:lstStyle/>
          <a:p>
            <a:pPr marL="0" indent="0">
              <a:lnSpc>
                <a:spcPct val="150000"/>
              </a:lnSpc>
              <a:buNone/>
            </a:pPr>
            <a:r>
              <a:rPr lang="en-IN" sz="2200" dirty="0">
                <a:latin typeface="Times New Roman" panose="02020603050405020304" pitchFamily="18" charset="0"/>
                <a:cs typeface="Times New Roman" panose="02020603050405020304" pitchFamily="18" charset="0"/>
              </a:rPr>
              <a:t>An </a:t>
            </a:r>
            <a:r>
              <a:rPr lang="en-IN" sz="2200" b="1" dirty="0">
                <a:latin typeface="Times New Roman" panose="02020603050405020304" pitchFamily="18" charset="0"/>
                <a:cs typeface="Times New Roman" panose="02020603050405020304" pitchFamily="18" charset="0"/>
              </a:rPr>
              <a:t>impairment loss </a:t>
            </a:r>
            <a:r>
              <a:rPr lang="en-IN" sz="2200" dirty="0">
                <a:latin typeface="Times New Roman" panose="02020603050405020304" pitchFamily="18" charset="0"/>
                <a:cs typeface="Times New Roman" panose="02020603050405020304" pitchFamily="18" charset="0"/>
              </a:rPr>
              <a:t>is the amount by which the carrying amount of an asset exceeds its recoverable amount. </a:t>
            </a:r>
          </a:p>
          <a:p>
            <a:pPr marL="0" indent="0">
              <a:lnSpc>
                <a:spcPct val="150000"/>
              </a:lnSpc>
              <a:buNone/>
            </a:pPr>
            <a:r>
              <a:rPr lang="en-IN" sz="2200" dirty="0">
                <a:latin typeface="Times New Roman" panose="02020603050405020304" pitchFamily="18" charset="0"/>
                <a:cs typeface="Times New Roman" panose="02020603050405020304" pitchFamily="18" charset="0"/>
              </a:rPr>
              <a:t>To determine whether an item of property, plant and equipment is impaired, an enterprise </a:t>
            </a:r>
            <a:r>
              <a:rPr lang="en-IN" sz="2200" b="1" dirty="0">
                <a:latin typeface="Times New Roman" panose="02020603050405020304" pitchFamily="18" charset="0"/>
                <a:cs typeface="Times New Roman" panose="02020603050405020304" pitchFamily="18" charset="0"/>
              </a:rPr>
              <a:t>applies AS 28, Impairment of Assets</a:t>
            </a:r>
            <a:r>
              <a:rPr lang="en-IN" sz="2200" dirty="0">
                <a:latin typeface="Times New Roman" panose="02020603050405020304" pitchFamily="18" charset="0"/>
                <a:cs typeface="Times New Roman" panose="02020603050405020304" pitchFamily="18" charset="0"/>
              </a:rPr>
              <a:t>. </a:t>
            </a:r>
          </a:p>
          <a:p>
            <a:pPr marL="0" indent="0">
              <a:lnSpc>
                <a:spcPct val="150000"/>
              </a:lnSpc>
              <a:buNone/>
            </a:pPr>
            <a:r>
              <a:rPr lang="en-IN" sz="2200" dirty="0">
                <a:latin typeface="Times New Roman" panose="02020603050405020304" pitchFamily="18" charset="0"/>
                <a:cs typeface="Times New Roman" panose="02020603050405020304" pitchFamily="18" charset="0"/>
              </a:rPr>
              <a:t>Compensation from third parties for items of property, plant and equipment that were impaired, lost or given up should be included in the statement of profit and loss when the compensation becomes receivable.</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796558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831273"/>
          </a:xfrm>
        </p:spPr>
        <p:txBody>
          <a:bodyPr/>
          <a:lstStyle/>
          <a:p>
            <a:r>
              <a:rPr lang="en-IN" b="1" dirty="0"/>
              <a:t>Retirements</a:t>
            </a:r>
            <a:endParaRPr lang="en-IN" dirty="0"/>
          </a:p>
        </p:txBody>
      </p:sp>
      <p:sp>
        <p:nvSpPr>
          <p:cNvPr id="3" name="Content Placeholder 2"/>
          <p:cNvSpPr>
            <a:spLocks noGrp="1"/>
          </p:cNvSpPr>
          <p:nvPr>
            <p:ph idx="1"/>
          </p:nvPr>
        </p:nvSpPr>
        <p:spPr>
          <a:xfrm>
            <a:off x="609597" y="1606408"/>
            <a:ext cx="6885711" cy="4503447"/>
          </a:xfrm>
        </p:spPr>
        <p:txBody>
          <a:bodyPr anchor="ctr">
            <a:normAutofit/>
          </a:bodyPr>
          <a:lstStyle/>
          <a:p>
            <a:pPr marL="0" indent="0" algn="just">
              <a:lnSpc>
                <a:spcPct val="150000"/>
              </a:lnSpc>
              <a:buNone/>
            </a:pPr>
            <a:r>
              <a:rPr lang="en-IN" sz="2400" dirty="0">
                <a:latin typeface="Times New Roman" panose="02020603050405020304" pitchFamily="18" charset="0"/>
                <a:cs typeface="Times New Roman" panose="02020603050405020304" pitchFamily="18" charset="0"/>
              </a:rPr>
              <a:t>Items of property, plant and equipment retired from active use and held for disposal should be stated at the lower of their carrying amount and net realisable value. Any write-down in this regard should be recognised immediately in the statement of profit and loss.</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24447351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665018"/>
          </a:xfrm>
        </p:spPr>
        <p:txBody>
          <a:bodyPr/>
          <a:lstStyle/>
          <a:p>
            <a:r>
              <a:rPr lang="en-IN" b="1" dirty="0"/>
              <a:t>DERECOGNITION</a:t>
            </a:r>
            <a:endParaRPr lang="en-IN" dirty="0"/>
          </a:p>
        </p:txBody>
      </p:sp>
      <p:sp>
        <p:nvSpPr>
          <p:cNvPr id="3" name="Content Placeholder 2"/>
          <p:cNvSpPr>
            <a:spLocks noGrp="1"/>
          </p:cNvSpPr>
          <p:nvPr>
            <p:ph idx="1"/>
          </p:nvPr>
        </p:nvSpPr>
        <p:spPr>
          <a:xfrm>
            <a:off x="609599" y="1274618"/>
            <a:ext cx="6761020" cy="5228501"/>
          </a:xfrm>
        </p:spPr>
        <p:txBody>
          <a:bodyPr anchor="ctr">
            <a:noAutofit/>
          </a:bodyPr>
          <a:lstStyle/>
          <a:p>
            <a:pPr algn="just"/>
            <a:r>
              <a:rPr lang="en-IN" sz="2000" dirty="0">
                <a:latin typeface="Times New Roman" panose="02020603050405020304" pitchFamily="18" charset="0"/>
                <a:cs typeface="Times New Roman" panose="02020603050405020304" pitchFamily="18" charset="0"/>
              </a:rPr>
              <a:t>The carrying amount of an item of property, plant and equipment should be derecognised</a:t>
            </a:r>
          </a:p>
          <a:p>
            <a:pPr lvl="1" algn="just">
              <a:buFont typeface="Arial" panose="020B0604020202020204" pitchFamily="34" charset="0"/>
              <a:buChar char="•"/>
            </a:pPr>
            <a:r>
              <a:rPr lang="en-IN" sz="2000" dirty="0">
                <a:latin typeface="Times New Roman" panose="02020603050405020304" pitchFamily="18" charset="0"/>
                <a:cs typeface="Times New Roman" panose="02020603050405020304" pitchFamily="18" charset="0"/>
              </a:rPr>
              <a:t>on disposal; or</a:t>
            </a:r>
          </a:p>
          <a:p>
            <a:pPr lvl="1" algn="just">
              <a:buFont typeface="Arial" panose="020B0604020202020204" pitchFamily="34" charset="0"/>
              <a:buChar char="•"/>
            </a:pPr>
            <a:r>
              <a:rPr lang="en-IN" sz="2000" dirty="0">
                <a:latin typeface="Times New Roman" panose="02020603050405020304" pitchFamily="18" charset="0"/>
                <a:cs typeface="Times New Roman" panose="02020603050405020304" pitchFamily="18" charset="0"/>
              </a:rPr>
              <a:t>when no future economic benefits are expected from its use or disposal.</a:t>
            </a:r>
          </a:p>
          <a:p>
            <a:pPr algn="just"/>
            <a:r>
              <a:rPr lang="en-IN" sz="2000" dirty="0">
                <a:latin typeface="Times New Roman" panose="02020603050405020304" pitchFamily="18" charset="0"/>
                <a:cs typeface="Times New Roman" panose="02020603050405020304" pitchFamily="18" charset="0"/>
              </a:rPr>
              <a:t>The gain or loss arising from the derecognition of an item of property, plant and equipment should be included in the statement of profit and loss when the item is derecognised.</a:t>
            </a:r>
          </a:p>
          <a:p>
            <a:pPr algn="just"/>
            <a:r>
              <a:rPr lang="en-IN" sz="2000" dirty="0">
                <a:latin typeface="Times New Roman" panose="02020603050405020304" pitchFamily="18" charset="0"/>
                <a:cs typeface="Times New Roman" panose="02020603050405020304" pitchFamily="18" charset="0"/>
              </a:rPr>
              <a:t>The gain or loss arising from the derecognition of an item of property, plant and equipment should be determined as the difference between the net disposal proceeds, if any, and the carrying amount of the item.</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695947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608619" cy="595745"/>
          </a:xfrm>
        </p:spPr>
        <p:txBody>
          <a:bodyPr>
            <a:normAutofit/>
          </a:bodyPr>
          <a:lstStyle/>
          <a:p>
            <a:r>
              <a:rPr lang="en-IN" sz="3200" dirty="0"/>
              <a:t>Important Disclosure Requirements</a:t>
            </a:r>
          </a:p>
        </p:txBody>
      </p:sp>
      <p:sp>
        <p:nvSpPr>
          <p:cNvPr id="3" name="Content Placeholder 2"/>
          <p:cNvSpPr>
            <a:spLocks noGrp="1"/>
          </p:cNvSpPr>
          <p:nvPr>
            <p:ph idx="1"/>
          </p:nvPr>
        </p:nvSpPr>
        <p:spPr>
          <a:xfrm>
            <a:off x="609598" y="1357025"/>
            <a:ext cx="6608619" cy="5376283"/>
          </a:xfrm>
        </p:spPr>
        <p:txBody>
          <a:bodyPr anchor="ctr">
            <a:normAutofit/>
          </a:bodyPr>
          <a:lstStyle/>
          <a:p>
            <a:r>
              <a:rPr lang="en-IN" sz="2400" dirty="0">
                <a:latin typeface="Times New Roman" panose="02020603050405020304" pitchFamily="18" charset="0"/>
                <a:cs typeface="Times New Roman" panose="02020603050405020304" pitchFamily="18" charset="0"/>
              </a:rPr>
              <a:t>The financial statements should disclose, for each class of property, plant and equipment:</a:t>
            </a:r>
          </a:p>
          <a:p>
            <a:pPr lvl="1">
              <a:lnSpc>
                <a:spcPct val="150000"/>
              </a:lnSpc>
            </a:pPr>
            <a:r>
              <a:rPr lang="en-IN" sz="2000" dirty="0">
                <a:latin typeface="Times New Roman" panose="02020603050405020304" pitchFamily="18" charset="0"/>
                <a:cs typeface="Times New Roman" panose="02020603050405020304" pitchFamily="18" charset="0"/>
              </a:rPr>
              <a:t>The measurement bases (i.e., cost model or revaluation model) used for determining the gross carrying amount.</a:t>
            </a:r>
          </a:p>
          <a:p>
            <a:pPr lvl="1">
              <a:lnSpc>
                <a:spcPct val="150000"/>
              </a:lnSpc>
            </a:pPr>
            <a:r>
              <a:rPr lang="en-IN" sz="2000" dirty="0">
                <a:latin typeface="Times New Roman" panose="02020603050405020304" pitchFamily="18" charset="0"/>
                <a:cs typeface="Times New Roman" panose="02020603050405020304" pitchFamily="18" charset="0"/>
              </a:rPr>
              <a:t>The depreciation methods used.</a:t>
            </a:r>
          </a:p>
          <a:p>
            <a:pPr lvl="1">
              <a:lnSpc>
                <a:spcPct val="150000"/>
              </a:lnSpc>
            </a:pPr>
            <a:r>
              <a:rPr lang="en-IN" sz="2000" dirty="0">
                <a:latin typeface="Times New Roman" panose="02020603050405020304" pitchFamily="18" charset="0"/>
                <a:cs typeface="Times New Roman" panose="02020603050405020304" pitchFamily="18" charset="0"/>
              </a:rPr>
              <a:t>The useful lives or the depreciation rates used.</a:t>
            </a:r>
          </a:p>
          <a:p>
            <a:pPr lvl="1">
              <a:lnSpc>
                <a:spcPct val="150000"/>
              </a:lnSpc>
            </a:pPr>
            <a:r>
              <a:rPr lang="en-IN" sz="2000" dirty="0">
                <a:latin typeface="Times New Roman" panose="02020603050405020304" pitchFamily="18" charset="0"/>
                <a:cs typeface="Times New Roman" panose="02020603050405020304" pitchFamily="18" charset="0"/>
              </a:rPr>
              <a:t>The gross carrying amount and the accumulated depreciation (aggregated with accumulated impairment losses) at the beginning and end of the period.</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1439008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457200"/>
          </a:xfrm>
        </p:spPr>
        <p:txBody>
          <a:bodyPr>
            <a:noAutofit/>
          </a:bodyPr>
          <a:lstStyle/>
          <a:p>
            <a:r>
              <a:rPr lang="en-IN" sz="2400" dirty="0">
                <a:latin typeface="Times New Roman" panose="02020603050405020304" pitchFamily="18" charset="0"/>
                <a:cs typeface="Times New Roman" panose="02020603050405020304" pitchFamily="18" charset="0"/>
              </a:rPr>
              <a:t>Continues..</a:t>
            </a:r>
          </a:p>
        </p:txBody>
      </p:sp>
      <p:sp>
        <p:nvSpPr>
          <p:cNvPr id="3" name="Content Placeholder 2"/>
          <p:cNvSpPr>
            <a:spLocks noGrp="1"/>
          </p:cNvSpPr>
          <p:nvPr>
            <p:ph idx="1"/>
          </p:nvPr>
        </p:nvSpPr>
        <p:spPr>
          <a:xfrm>
            <a:off x="609599" y="1066800"/>
            <a:ext cx="6636328" cy="5444836"/>
          </a:xfrm>
        </p:spPr>
        <p:txBody>
          <a:bodyPr>
            <a:normAutofit lnSpcReduction="10000"/>
          </a:bodyPr>
          <a:lstStyle/>
          <a:p>
            <a:r>
              <a:rPr lang="en-IN" dirty="0">
                <a:latin typeface="Times New Roman" panose="02020603050405020304" pitchFamily="18" charset="0"/>
                <a:cs typeface="Times New Roman" panose="02020603050405020304" pitchFamily="18" charset="0"/>
              </a:rPr>
              <a:t>A reconciliation of the carrying amount at the beginning and end of the period showing:</a:t>
            </a:r>
          </a:p>
          <a:p>
            <a:pPr marL="800100" lvl="1" indent="-400050">
              <a:buFont typeface="+mj-lt"/>
              <a:buAutoNum type="romanLcPeriod"/>
            </a:pPr>
            <a:r>
              <a:rPr lang="en-IN" dirty="0">
                <a:latin typeface="Times New Roman" panose="02020603050405020304" pitchFamily="18" charset="0"/>
                <a:cs typeface="Times New Roman" panose="02020603050405020304" pitchFamily="18" charset="0"/>
              </a:rPr>
              <a:t>additions;</a:t>
            </a:r>
          </a:p>
          <a:p>
            <a:pPr marL="800100" lvl="1" indent="-400050">
              <a:buFont typeface="+mj-lt"/>
              <a:buAutoNum type="romanLcPeriod"/>
            </a:pPr>
            <a:r>
              <a:rPr lang="en-IN" dirty="0">
                <a:latin typeface="Times New Roman" panose="02020603050405020304" pitchFamily="18" charset="0"/>
                <a:cs typeface="Times New Roman" panose="02020603050405020304" pitchFamily="18" charset="0"/>
              </a:rPr>
              <a:t>assets retired from active use and held for disposal;</a:t>
            </a:r>
          </a:p>
          <a:p>
            <a:pPr marL="800100" lvl="1" indent="-400050">
              <a:buFont typeface="+mj-lt"/>
              <a:buAutoNum type="romanLcPeriod"/>
            </a:pPr>
            <a:r>
              <a:rPr lang="en-IN" dirty="0">
                <a:latin typeface="Times New Roman" panose="02020603050405020304" pitchFamily="18" charset="0"/>
                <a:cs typeface="Times New Roman" panose="02020603050405020304" pitchFamily="18" charset="0"/>
              </a:rPr>
              <a:t>acquisitions through business combinations ;</a:t>
            </a:r>
          </a:p>
          <a:p>
            <a:pPr marL="800100" lvl="1" indent="-400050">
              <a:buFont typeface="+mj-lt"/>
              <a:buAutoNum type="romanLcPeriod"/>
            </a:pPr>
            <a:r>
              <a:rPr lang="en-IN" dirty="0">
                <a:latin typeface="Times New Roman" panose="02020603050405020304" pitchFamily="18" charset="0"/>
                <a:cs typeface="Times New Roman" panose="02020603050405020304" pitchFamily="18" charset="0"/>
              </a:rPr>
              <a:t>increases or decreases resulting from revaluations and from impairment losses recognised or reversed directly in revaluation surplus in accordance with AS 28;</a:t>
            </a:r>
          </a:p>
          <a:p>
            <a:pPr marL="800100" lvl="1" indent="-400050">
              <a:buFont typeface="+mj-lt"/>
              <a:buAutoNum type="romanLcPeriod"/>
            </a:pPr>
            <a:r>
              <a:rPr lang="en-IN" dirty="0">
                <a:latin typeface="Times New Roman" panose="02020603050405020304" pitchFamily="18" charset="0"/>
                <a:cs typeface="Times New Roman" panose="02020603050405020304" pitchFamily="18" charset="0"/>
              </a:rPr>
              <a:t>impairment losses recognised in the statement of profit and loss in accordance with AS 28;</a:t>
            </a:r>
          </a:p>
          <a:p>
            <a:pPr marL="800100" lvl="1" indent="-400050">
              <a:buFont typeface="+mj-lt"/>
              <a:buAutoNum type="romanLcPeriod"/>
            </a:pPr>
            <a:r>
              <a:rPr lang="en-IN" dirty="0">
                <a:latin typeface="Times New Roman" panose="02020603050405020304" pitchFamily="18" charset="0"/>
                <a:cs typeface="Times New Roman" panose="02020603050405020304" pitchFamily="18" charset="0"/>
              </a:rPr>
              <a:t>impairment losses reversed in the statement of profit and loss in accordance with AS 28;</a:t>
            </a:r>
          </a:p>
          <a:p>
            <a:pPr marL="800100" lvl="1" indent="-400050">
              <a:buFont typeface="+mj-lt"/>
              <a:buAutoNum type="romanLcPeriod"/>
            </a:pPr>
            <a:r>
              <a:rPr lang="en-IN" dirty="0">
                <a:latin typeface="Times New Roman" panose="02020603050405020304" pitchFamily="18" charset="0"/>
                <a:cs typeface="Times New Roman" panose="02020603050405020304" pitchFamily="18" charset="0"/>
              </a:rPr>
              <a:t>depreciation;</a:t>
            </a:r>
          </a:p>
          <a:p>
            <a:pPr marL="800100" lvl="1" indent="-400050">
              <a:buFont typeface="+mj-lt"/>
              <a:buAutoNum type="romanLcPeriod"/>
            </a:pPr>
            <a:r>
              <a:rPr lang="en-IN" dirty="0">
                <a:latin typeface="Times New Roman" panose="02020603050405020304" pitchFamily="18" charset="0"/>
                <a:cs typeface="Times New Roman" panose="02020603050405020304" pitchFamily="18" charset="0"/>
              </a:rPr>
              <a:t>the net exchange differences arising on the translation of the financial statements of a non-integral foreign operation in accordance with AS 11, The Effects of Changes in Foreign Exchange Rates; and</a:t>
            </a:r>
          </a:p>
          <a:p>
            <a:pPr marL="800100" lvl="1" indent="-400050">
              <a:buFont typeface="+mj-lt"/>
              <a:buAutoNum type="romanLcPeriod"/>
            </a:pPr>
            <a:r>
              <a:rPr lang="en-IN" dirty="0">
                <a:latin typeface="Times New Roman" panose="02020603050405020304" pitchFamily="18" charset="0"/>
                <a:cs typeface="Times New Roman" panose="02020603050405020304" pitchFamily="18" charset="0"/>
              </a:rPr>
              <a:t>other changes.</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20401841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457200"/>
          </a:xfrm>
        </p:spPr>
        <p:txBody>
          <a:bodyPr>
            <a:noAutofit/>
          </a:bodyPr>
          <a:lstStyle/>
          <a:p>
            <a:r>
              <a:rPr lang="en-IN" sz="2400" dirty="0">
                <a:latin typeface="Times New Roman" panose="02020603050405020304" pitchFamily="18" charset="0"/>
                <a:cs typeface="Times New Roman" panose="02020603050405020304" pitchFamily="18" charset="0"/>
              </a:rPr>
              <a:t>Continues..</a:t>
            </a:r>
          </a:p>
        </p:txBody>
      </p:sp>
      <p:sp>
        <p:nvSpPr>
          <p:cNvPr id="3" name="Content Placeholder 2"/>
          <p:cNvSpPr>
            <a:spLocks noGrp="1"/>
          </p:cNvSpPr>
          <p:nvPr>
            <p:ph idx="1"/>
          </p:nvPr>
        </p:nvSpPr>
        <p:spPr>
          <a:xfrm>
            <a:off x="609599" y="1066800"/>
            <a:ext cx="6636328" cy="5444836"/>
          </a:xfrm>
        </p:spPr>
        <p:txBody>
          <a:bodyPr>
            <a:normAutofit/>
          </a:bodyPr>
          <a:lstStyle/>
          <a:p>
            <a:r>
              <a:rPr lang="en-IN" sz="2000" dirty="0">
                <a:latin typeface="Times New Roman" panose="02020603050405020304" pitchFamily="18" charset="0"/>
                <a:cs typeface="Times New Roman" panose="02020603050405020304" pitchFamily="18" charset="0"/>
              </a:rPr>
              <a:t>The financial statements should also disclose:</a:t>
            </a:r>
          </a:p>
          <a:p>
            <a:pPr lvl="1"/>
            <a:r>
              <a:rPr lang="en-IN" sz="1800" dirty="0">
                <a:latin typeface="Times New Roman" panose="02020603050405020304" pitchFamily="18" charset="0"/>
                <a:cs typeface="Times New Roman" panose="02020603050405020304" pitchFamily="18" charset="0"/>
              </a:rPr>
              <a:t>the existence and amounts of restrictions on title, and property, plant and equipment pledged as security for liabilities;</a:t>
            </a:r>
          </a:p>
          <a:p>
            <a:pPr lvl="1"/>
            <a:r>
              <a:rPr lang="en-IN" sz="1800" dirty="0">
                <a:latin typeface="Times New Roman" panose="02020603050405020304" pitchFamily="18" charset="0"/>
                <a:cs typeface="Times New Roman" panose="02020603050405020304" pitchFamily="18" charset="0"/>
              </a:rPr>
              <a:t>the amount of expenditure recognised in the carrying amount of an item of property, plant and equipment in the course of its construction;</a:t>
            </a:r>
          </a:p>
          <a:p>
            <a:pPr lvl="1"/>
            <a:r>
              <a:rPr lang="en-IN" sz="1800" dirty="0">
                <a:latin typeface="Times New Roman" panose="02020603050405020304" pitchFamily="18" charset="0"/>
                <a:cs typeface="Times New Roman" panose="02020603050405020304" pitchFamily="18" charset="0"/>
              </a:rPr>
              <a:t>the amount of contractual commitments for the acquisition of property, plant and equipment;</a:t>
            </a:r>
          </a:p>
          <a:p>
            <a:pPr lvl="1"/>
            <a:r>
              <a:rPr lang="en-IN" sz="1800" dirty="0">
                <a:latin typeface="Times New Roman" panose="02020603050405020304" pitchFamily="18" charset="0"/>
                <a:cs typeface="Times New Roman" panose="02020603050405020304" pitchFamily="18" charset="0"/>
              </a:rPr>
              <a:t>if it is not disclosed separately on the face of the statement of profit and loss, the amount of compensation from third parties for items of property, plant and equipment that were impaired, lost or given up that is included in the statement of profit and loss; and</a:t>
            </a:r>
          </a:p>
          <a:p>
            <a:pPr lvl="1"/>
            <a:r>
              <a:rPr lang="en-IN" sz="1800" dirty="0">
                <a:latin typeface="Times New Roman" panose="02020603050405020304" pitchFamily="18" charset="0"/>
                <a:cs typeface="Times New Roman" panose="02020603050405020304" pitchFamily="18" charset="0"/>
              </a:rPr>
              <a:t>the amount of assets retired from active use and held for disposal.</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7849078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457200"/>
          </a:xfrm>
        </p:spPr>
        <p:txBody>
          <a:bodyPr>
            <a:noAutofit/>
          </a:bodyPr>
          <a:lstStyle/>
          <a:p>
            <a:r>
              <a:rPr lang="en-IN" sz="2400" dirty="0">
                <a:latin typeface="Times New Roman" panose="02020603050405020304" pitchFamily="18" charset="0"/>
                <a:cs typeface="Times New Roman" panose="02020603050405020304" pitchFamily="18" charset="0"/>
              </a:rPr>
              <a:t>Continues..</a:t>
            </a:r>
          </a:p>
        </p:txBody>
      </p:sp>
      <p:sp>
        <p:nvSpPr>
          <p:cNvPr id="3" name="Content Placeholder 2"/>
          <p:cNvSpPr>
            <a:spLocks noGrp="1"/>
          </p:cNvSpPr>
          <p:nvPr>
            <p:ph idx="1"/>
          </p:nvPr>
        </p:nvSpPr>
        <p:spPr>
          <a:xfrm>
            <a:off x="609598" y="1066800"/>
            <a:ext cx="7121237" cy="5527964"/>
          </a:xfrm>
        </p:spPr>
        <p:txBody>
          <a:bodyPr anchor="ctr">
            <a:normAutofit lnSpcReduction="10000"/>
          </a:bodyPr>
          <a:lstStyle/>
          <a:p>
            <a:pPr>
              <a:lnSpc>
                <a:spcPct val="150000"/>
              </a:lnSpc>
            </a:pPr>
            <a:r>
              <a:rPr lang="en-IN" sz="2000" dirty="0">
                <a:latin typeface="Times New Roman" panose="02020603050405020304" pitchFamily="18" charset="0"/>
                <a:cs typeface="Times New Roman" panose="02020603050405020304" pitchFamily="18" charset="0"/>
              </a:rPr>
              <a:t>If items of property, plant and equipment are stated at revalued amounts, the following should be disclosed:</a:t>
            </a:r>
          </a:p>
          <a:p>
            <a:pPr lvl="1">
              <a:lnSpc>
                <a:spcPct val="150000"/>
              </a:lnSpc>
            </a:pPr>
            <a:r>
              <a:rPr lang="en-IN" sz="1800" dirty="0">
                <a:latin typeface="Times New Roman" panose="02020603050405020304" pitchFamily="18" charset="0"/>
                <a:cs typeface="Times New Roman" panose="02020603050405020304" pitchFamily="18" charset="0"/>
              </a:rPr>
              <a:t>the effective date of the revaluation;</a:t>
            </a:r>
          </a:p>
          <a:p>
            <a:pPr lvl="1">
              <a:lnSpc>
                <a:spcPct val="150000"/>
              </a:lnSpc>
            </a:pPr>
            <a:r>
              <a:rPr lang="en-IN" sz="1800" dirty="0">
                <a:latin typeface="Times New Roman" panose="02020603050405020304" pitchFamily="18" charset="0"/>
                <a:cs typeface="Times New Roman" panose="02020603050405020304" pitchFamily="18" charset="0"/>
              </a:rPr>
              <a:t>whether an independent </a:t>
            </a:r>
            <a:r>
              <a:rPr lang="en-IN" sz="1800" dirty="0" err="1">
                <a:latin typeface="Times New Roman" panose="02020603050405020304" pitchFamily="18" charset="0"/>
                <a:cs typeface="Times New Roman" panose="02020603050405020304" pitchFamily="18" charset="0"/>
              </a:rPr>
              <a:t>valuer</a:t>
            </a:r>
            <a:r>
              <a:rPr lang="en-IN" sz="1800" dirty="0">
                <a:latin typeface="Times New Roman" panose="02020603050405020304" pitchFamily="18" charset="0"/>
                <a:cs typeface="Times New Roman" panose="02020603050405020304" pitchFamily="18" charset="0"/>
              </a:rPr>
              <a:t> was involved;</a:t>
            </a:r>
          </a:p>
          <a:p>
            <a:pPr lvl="1">
              <a:lnSpc>
                <a:spcPct val="150000"/>
              </a:lnSpc>
            </a:pPr>
            <a:r>
              <a:rPr lang="en-IN" sz="1800" dirty="0">
                <a:latin typeface="Times New Roman" panose="02020603050405020304" pitchFamily="18" charset="0"/>
                <a:cs typeface="Times New Roman" panose="02020603050405020304" pitchFamily="18" charset="0"/>
              </a:rPr>
              <a:t>the methods and significant assumptions applied in estimating fair values of the items;</a:t>
            </a:r>
          </a:p>
          <a:p>
            <a:pPr lvl="1">
              <a:lnSpc>
                <a:spcPct val="150000"/>
              </a:lnSpc>
            </a:pPr>
            <a:r>
              <a:rPr lang="en-IN" sz="1800" dirty="0">
                <a:latin typeface="Times New Roman" panose="02020603050405020304" pitchFamily="18" charset="0"/>
                <a:cs typeface="Times New Roman" panose="02020603050405020304" pitchFamily="18" charset="0"/>
              </a:rPr>
              <a:t>the extent to which fair values of the items were determined directly by reference to observable prices in an active market or recent market transactions on arm’s length terms or were estimated using other valuation techniques; and</a:t>
            </a:r>
          </a:p>
          <a:p>
            <a:pPr lvl="1">
              <a:lnSpc>
                <a:spcPct val="150000"/>
              </a:lnSpc>
            </a:pPr>
            <a:r>
              <a:rPr lang="en-IN" sz="1800" dirty="0">
                <a:latin typeface="Times New Roman" panose="02020603050405020304" pitchFamily="18" charset="0"/>
                <a:cs typeface="Times New Roman" panose="02020603050405020304" pitchFamily="18" charset="0"/>
              </a:rPr>
              <a:t>the revaluation surplus, indicating the change for the period and any restrictions on the distribution of the balance to shareholders.</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5950271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665018"/>
          </a:xfrm>
        </p:spPr>
        <p:txBody>
          <a:bodyPr>
            <a:normAutofit/>
          </a:bodyPr>
          <a:lstStyle/>
          <a:p>
            <a:r>
              <a:rPr lang="en-IN" sz="3400" dirty="0"/>
              <a:t>Other disclosure requirements</a:t>
            </a:r>
          </a:p>
        </p:txBody>
      </p:sp>
      <p:sp>
        <p:nvSpPr>
          <p:cNvPr id="3" name="Content Placeholder 2"/>
          <p:cNvSpPr>
            <a:spLocks noGrp="1"/>
          </p:cNvSpPr>
          <p:nvPr>
            <p:ph idx="1"/>
          </p:nvPr>
        </p:nvSpPr>
        <p:spPr>
          <a:xfrm>
            <a:off x="609598" y="1287752"/>
            <a:ext cx="6968838" cy="5362429"/>
          </a:xfrm>
        </p:spPr>
        <p:txBody>
          <a:bodyPr>
            <a:normAutofit/>
          </a:bodyPr>
          <a:lstStyle/>
          <a:p>
            <a:r>
              <a:rPr lang="en-IN" sz="2000" dirty="0">
                <a:latin typeface="Times New Roman" panose="02020603050405020304" pitchFamily="18" charset="0"/>
                <a:cs typeface="Times New Roman" panose="02020603050405020304" pitchFamily="18" charset="0"/>
              </a:rPr>
              <a:t>In accordance with AS 5, an enterprise discloses the nature and effect of a change in an accounting estimate that has an effect in the current period or is expected to have an effect in subsequent periods. For property, plant and equipment, such disclosure may arise from changes in estimates with respect to:</a:t>
            </a:r>
          </a:p>
          <a:p>
            <a:pPr marL="800100" lvl="1" indent="-342900">
              <a:buFont typeface="+mj-lt"/>
              <a:buAutoNum type="alphaLcParenR"/>
            </a:pPr>
            <a:r>
              <a:rPr lang="en-IN" sz="1800" dirty="0">
                <a:latin typeface="Times New Roman" panose="02020603050405020304" pitchFamily="18" charset="0"/>
                <a:cs typeface="Times New Roman" panose="02020603050405020304" pitchFamily="18" charset="0"/>
              </a:rPr>
              <a:t>residual values;</a:t>
            </a:r>
          </a:p>
          <a:p>
            <a:pPr marL="800100" lvl="1" indent="-342900">
              <a:buFont typeface="+mj-lt"/>
              <a:buAutoNum type="alphaLcParenR"/>
            </a:pPr>
            <a:r>
              <a:rPr lang="en-IN" sz="1800" dirty="0">
                <a:latin typeface="Times New Roman" panose="02020603050405020304" pitchFamily="18" charset="0"/>
                <a:cs typeface="Times New Roman" panose="02020603050405020304" pitchFamily="18" charset="0"/>
              </a:rPr>
              <a:t>the estimated costs of dismantling, removing or restoring items of property, plant and equipment;</a:t>
            </a:r>
          </a:p>
          <a:p>
            <a:pPr marL="800100" lvl="1" indent="-342900">
              <a:buFont typeface="+mj-lt"/>
              <a:buAutoNum type="alphaLcParenR"/>
            </a:pPr>
            <a:r>
              <a:rPr lang="en-IN" sz="1800" dirty="0">
                <a:latin typeface="Times New Roman" panose="02020603050405020304" pitchFamily="18" charset="0"/>
                <a:cs typeface="Times New Roman" panose="02020603050405020304" pitchFamily="18" charset="0"/>
              </a:rPr>
              <a:t>useful lives; and</a:t>
            </a:r>
          </a:p>
          <a:p>
            <a:pPr marL="800100" lvl="1" indent="-342900">
              <a:buFont typeface="+mj-lt"/>
              <a:buAutoNum type="alphaLcParenR"/>
            </a:pPr>
            <a:r>
              <a:rPr lang="en-IN" sz="1800" dirty="0">
                <a:latin typeface="Times New Roman" panose="02020603050405020304" pitchFamily="18" charset="0"/>
                <a:cs typeface="Times New Roman" panose="02020603050405020304" pitchFamily="18" charset="0"/>
              </a:rPr>
              <a:t>depreciation methods.</a:t>
            </a:r>
          </a:p>
          <a:p>
            <a:r>
              <a:rPr lang="en-IN" sz="2000" dirty="0">
                <a:latin typeface="Times New Roman" panose="02020603050405020304" pitchFamily="18" charset="0"/>
                <a:cs typeface="Times New Roman" panose="02020603050405020304" pitchFamily="18" charset="0"/>
              </a:rPr>
              <a:t>Disclosure regarding;</a:t>
            </a:r>
          </a:p>
          <a:p>
            <a:pPr marL="800100" lvl="1" indent="-342900">
              <a:buFont typeface="+mj-lt"/>
              <a:buAutoNum type="alphaLcParenR"/>
            </a:pPr>
            <a:r>
              <a:rPr lang="en-IN" sz="1800" dirty="0">
                <a:latin typeface="Times New Roman" panose="02020603050405020304" pitchFamily="18" charset="0"/>
                <a:cs typeface="Times New Roman" panose="02020603050405020304" pitchFamily="18" charset="0"/>
              </a:rPr>
              <a:t>depreciation, whether recognised in the statement of profit and loss or as a part of the cost of other assets, during a period; and</a:t>
            </a:r>
          </a:p>
          <a:p>
            <a:pPr marL="800100" lvl="1" indent="-342900">
              <a:buFont typeface="+mj-lt"/>
              <a:buAutoNum type="alphaLcParenR"/>
            </a:pPr>
            <a:r>
              <a:rPr lang="en-IN" sz="1800" dirty="0">
                <a:latin typeface="Times New Roman" panose="02020603050405020304" pitchFamily="18" charset="0"/>
                <a:cs typeface="Times New Roman" panose="02020603050405020304" pitchFamily="18" charset="0"/>
              </a:rPr>
              <a:t>accumulated depreciation at the end of the period.</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705340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t>What are the changes in Amendment Rules, 2016?</a:t>
            </a:r>
          </a:p>
        </p:txBody>
      </p:sp>
      <p:sp>
        <p:nvSpPr>
          <p:cNvPr id="3" name="Content Placeholder 2"/>
          <p:cNvSpPr>
            <a:spLocks noGrp="1"/>
          </p:cNvSpPr>
          <p:nvPr>
            <p:ph idx="1"/>
          </p:nvPr>
        </p:nvSpPr>
        <p:spPr>
          <a:xfrm>
            <a:off x="471055" y="2160590"/>
            <a:ext cx="6844145" cy="4434173"/>
          </a:xfrm>
        </p:spPr>
        <p:txBody>
          <a:bodyPr anchor="ctr">
            <a:noAutofit/>
          </a:bodyPr>
          <a:lstStyle/>
          <a:p>
            <a:pPr algn="just">
              <a:lnSpc>
                <a:spcPct val="200000"/>
              </a:lnSpc>
            </a:pPr>
            <a:r>
              <a:rPr lang="en-IN" sz="2200" dirty="0">
                <a:solidFill>
                  <a:schemeClr val="bg2">
                    <a:lumMod val="50000"/>
                  </a:schemeClr>
                </a:solidFill>
                <a:latin typeface="Times New Roman" panose="02020603050405020304" pitchFamily="18" charset="0"/>
                <a:cs typeface="Times New Roman" panose="02020603050405020304" pitchFamily="18" charset="0"/>
              </a:rPr>
              <a:t>Revision of AS 2, AS4, AS 13, AS14, AS21 and AS29.</a:t>
            </a:r>
          </a:p>
          <a:p>
            <a:pPr algn="just">
              <a:lnSpc>
                <a:spcPct val="200000"/>
              </a:lnSpc>
            </a:pPr>
            <a:r>
              <a:rPr lang="en-IN" sz="2200" dirty="0">
                <a:solidFill>
                  <a:schemeClr val="bg2">
                    <a:lumMod val="50000"/>
                  </a:schemeClr>
                </a:solidFill>
                <a:latin typeface="Times New Roman" panose="02020603050405020304" pitchFamily="18" charset="0"/>
                <a:cs typeface="Times New Roman" panose="02020603050405020304" pitchFamily="18" charset="0"/>
              </a:rPr>
              <a:t>Removal of AS6 on Depreciation Accounting.</a:t>
            </a:r>
          </a:p>
          <a:p>
            <a:pPr algn="just">
              <a:lnSpc>
                <a:spcPct val="200000"/>
              </a:lnSpc>
            </a:pPr>
            <a:r>
              <a:rPr lang="en-IN" sz="2200" dirty="0">
                <a:solidFill>
                  <a:schemeClr val="bg2">
                    <a:lumMod val="50000"/>
                  </a:schemeClr>
                </a:solidFill>
                <a:latin typeface="Times New Roman" panose="02020603050405020304" pitchFamily="18" charset="0"/>
                <a:cs typeface="Times New Roman" panose="02020603050405020304" pitchFamily="18" charset="0"/>
              </a:rPr>
              <a:t>Introduction of a completely new AS 10 (Revised) ‘Property, plant and equipment’ in place of  AS 10- ‘Accounting for fixed assets’.</a:t>
            </a:r>
            <a:endParaRPr lang="en-IN" sz="22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4288321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599" y="609600"/>
            <a:ext cx="7675419" cy="609600"/>
          </a:xfrm>
        </p:spPr>
        <p:txBody>
          <a:bodyPr>
            <a:normAutofit/>
          </a:bodyPr>
          <a:lstStyle/>
          <a:p>
            <a:r>
              <a:rPr lang="en-IN" sz="2800" dirty="0">
                <a:solidFill>
                  <a:srgbClr val="0070C0"/>
                </a:solidFill>
              </a:rPr>
              <a:t>Comparison of AS6 &amp; AS10 with AS10(Revised)</a:t>
            </a:r>
          </a:p>
        </p:txBody>
      </p:sp>
      <p:sp>
        <p:nvSpPr>
          <p:cNvPr id="5" name="Text Placeholder 4"/>
          <p:cNvSpPr>
            <a:spLocks noGrp="1"/>
          </p:cNvSpPr>
          <p:nvPr>
            <p:ph type="body" idx="1"/>
          </p:nvPr>
        </p:nvSpPr>
        <p:spPr>
          <a:xfrm>
            <a:off x="609599" y="1219200"/>
            <a:ext cx="3380510" cy="576262"/>
          </a:xfrm>
        </p:spPr>
        <p:txBody>
          <a:bodyPr anchor="ctr"/>
          <a:lstStyle/>
          <a:p>
            <a:pPr algn="ctr"/>
            <a:r>
              <a:rPr lang="en-IN" sz="1600" dirty="0"/>
              <a:t>AS10 (Revised)</a:t>
            </a:r>
          </a:p>
        </p:txBody>
      </p:sp>
      <p:sp>
        <p:nvSpPr>
          <p:cNvPr id="6" name="Content Placeholder 5"/>
          <p:cNvSpPr>
            <a:spLocks noGrp="1"/>
          </p:cNvSpPr>
          <p:nvPr>
            <p:ph sz="half" idx="2"/>
          </p:nvPr>
        </p:nvSpPr>
        <p:spPr>
          <a:xfrm>
            <a:off x="609599" y="1844926"/>
            <a:ext cx="3380510" cy="4680565"/>
          </a:xfrm>
        </p:spPr>
        <p:txBody>
          <a:bodyPr>
            <a:normAutofit/>
          </a:bodyPr>
          <a:lstStyle/>
          <a:p>
            <a:r>
              <a:rPr lang="en-GB" sz="1600" dirty="0"/>
              <a:t>AS10 (Revised) does not exclude real estate developer from its scope and clearly makes the standard applicable to bearer plants (e.g. Rubber trees, grape wine).</a:t>
            </a:r>
            <a:endParaRPr lang="en-IN" sz="1600" dirty="0"/>
          </a:p>
          <a:p>
            <a:r>
              <a:rPr lang="en-IN" sz="1600" dirty="0"/>
              <a:t>In addition to definition of PPE, it specifically gives a recognition criteria for recognizing an item of PPE.</a:t>
            </a:r>
          </a:p>
          <a:p>
            <a:r>
              <a:rPr lang="en-GB" sz="1600" dirty="0"/>
              <a:t>AS10 (Revised) requires an entity to choose either the cost method or the revaluation method as its accounting policy and to apply that policy to an entire class of PPE.</a:t>
            </a:r>
            <a:endParaRPr lang="en-IN" sz="1600" dirty="0"/>
          </a:p>
          <a:p>
            <a:endParaRPr lang="en-IN" sz="1600" dirty="0"/>
          </a:p>
        </p:txBody>
      </p:sp>
      <p:sp>
        <p:nvSpPr>
          <p:cNvPr id="7" name="Text Placeholder 6"/>
          <p:cNvSpPr>
            <a:spLocks noGrp="1"/>
          </p:cNvSpPr>
          <p:nvPr>
            <p:ph type="body" sz="quarter" idx="3"/>
          </p:nvPr>
        </p:nvSpPr>
        <p:spPr>
          <a:xfrm>
            <a:off x="4156364" y="1219200"/>
            <a:ext cx="3493676" cy="576262"/>
          </a:xfrm>
        </p:spPr>
        <p:txBody>
          <a:bodyPr anchor="ctr"/>
          <a:lstStyle/>
          <a:p>
            <a:pPr algn="ctr"/>
            <a:r>
              <a:rPr lang="en-IN" sz="1600" dirty="0"/>
              <a:t>AS6 &amp; AS10</a:t>
            </a:r>
          </a:p>
        </p:txBody>
      </p:sp>
      <p:sp>
        <p:nvSpPr>
          <p:cNvPr id="8" name="Content Placeholder 7"/>
          <p:cNvSpPr>
            <a:spLocks noGrp="1"/>
          </p:cNvSpPr>
          <p:nvPr>
            <p:ph sz="quarter" idx="4"/>
          </p:nvPr>
        </p:nvSpPr>
        <p:spPr>
          <a:xfrm>
            <a:off x="4156364" y="1844926"/>
            <a:ext cx="3493676" cy="4680565"/>
          </a:xfrm>
        </p:spPr>
        <p:txBody>
          <a:bodyPr>
            <a:normAutofit/>
          </a:bodyPr>
          <a:lstStyle/>
          <a:p>
            <a:r>
              <a:rPr lang="en-GB" sz="1600" dirty="0">
                <a:latin typeface="+mj-lt"/>
                <a:cs typeface="Times New Roman" panose="02020603050405020304" pitchFamily="18" charset="0"/>
              </a:rPr>
              <a:t>AS10 had specifically excluded accounting for real estate developers from the scope of the standard whereas new standard does not exclude such developers from its scope.</a:t>
            </a:r>
          </a:p>
          <a:p>
            <a:r>
              <a:rPr lang="en-GB" sz="1600" dirty="0">
                <a:latin typeface="+mj-lt"/>
                <a:cs typeface="Times New Roman" panose="02020603050405020304" pitchFamily="18" charset="0"/>
              </a:rPr>
              <a:t>AS 10 only gives the definition of fixed asset and not gives any recognition criteria.</a:t>
            </a:r>
          </a:p>
          <a:p>
            <a:endParaRPr lang="en-GB" sz="1600" dirty="0">
              <a:latin typeface="+mj-lt"/>
              <a:cs typeface="Times New Roman" panose="02020603050405020304" pitchFamily="18" charset="0"/>
            </a:endParaRPr>
          </a:p>
          <a:p>
            <a:r>
              <a:rPr lang="en-IN" sz="1600" dirty="0">
                <a:latin typeface="+mj-lt"/>
                <a:cs typeface="Times New Roman" panose="02020603050405020304" pitchFamily="18" charset="0"/>
              </a:rPr>
              <a:t>AS 10 does not give any measurement base such as cost or revaluation model or choose any one of such method as accounting policy.</a:t>
            </a:r>
          </a:p>
        </p:txBody>
      </p:sp>
      <p:sp>
        <p:nvSpPr>
          <p:cNvPr id="2" name="Footer Placeholder 1"/>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16340974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09599" y="360218"/>
            <a:ext cx="3380510" cy="576262"/>
          </a:xfrm>
        </p:spPr>
        <p:txBody>
          <a:bodyPr anchor="ctr"/>
          <a:lstStyle/>
          <a:p>
            <a:pPr algn="ctr"/>
            <a:r>
              <a:rPr lang="en-IN" sz="1600" dirty="0"/>
              <a:t>AS10 (Revised)</a:t>
            </a:r>
          </a:p>
        </p:txBody>
      </p:sp>
      <p:sp>
        <p:nvSpPr>
          <p:cNvPr id="6" name="Content Placeholder 5"/>
          <p:cNvSpPr>
            <a:spLocks noGrp="1"/>
          </p:cNvSpPr>
          <p:nvPr>
            <p:ph sz="half" idx="2"/>
          </p:nvPr>
        </p:nvSpPr>
        <p:spPr>
          <a:xfrm>
            <a:off x="609599" y="1192787"/>
            <a:ext cx="3380510" cy="5540521"/>
          </a:xfrm>
        </p:spPr>
        <p:txBody>
          <a:bodyPr>
            <a:normAutofit lnSpcReduction="10000"/>
          </a:bodyPr>
          <a:lstStyle/>
          <a:p>
            <a:r>
              <a:rPr lang="en-GB" sz="1600" dirty="0">
                <a:latin typeface="+mj-lt"/>
              </a:rPr>
              <a:t>AS10 (Revised) does not specifically deal with jointly owned assets.</a:t>
            </a:r>
          </a:p>
          <a:p>
            <a:r>
              <a:rPr lang="en-GB" sz="1600" dirty="0">
                <a:latin typeface="+mj-lt"/>
              </a:rPr>
              <a:t>AS 10(Revised) requires that the residual value and useful life of an asset be reviewed at the end of each financial year.</a:t>
            </a:r>
          </a:p>
          <a:p>
            <a:r>
              <a:rPr lang="en-GB" sz="1600" dirty="0">
                <a:latin typeface="+mj-lt"/>
              </a:rPr>
              <a:t>AS10 (Revised) requires that the depreciation method applied should be reviewed at least at the end of each financial year and pattern and the change should be treated as a change in accounting estimate.</a:t>
            </a:r>
          </a:p>
          <a:p>
            <a:endParaRPr lang="en-IN" sz="1600" dirty="0">
              <a:latin typeface="+mj-lt"/>
            </a:endParaRPr>
          </a:p>
          <a:p>
            <a:r>
              <a:rPr lang="en-GB" sz="1600" dirty="0">
                <a:latin typeface="+mj-lt"/>
              </a:rPr>
              <a:t>Items of PPE retired from active use and held for disposal should be stated at the lower of their carrying amount and net realisable value.</a:t>
            </a:r>
            <a:endParaRPr lang="en-IN" sz="1600" dirty="0">
              <a:latin typeface="+mj-lt"/>
            </a:endParaRPr>
          </a:p>
        </p:txBody>
      </p:sp>
      <p:sp>
        <p:nvSpPr>
          <p:cNvPr id="7" name="Text Placeholder 6"/>
          <p:cNvSpPr>
            <a:spLocks noGrp="1"/>
          </p:cNvSpPr>
          <p:nvPr>
            <p:ph type="body" sz="quarter" idx="3"/>
          </p:nvPr>
        </p:nvSpPr>
        <p:spPr>
          <a:xfrm>
            <a:off x="4156364" y="360218"/>
            <a:ext cx="3493676" cy="576262"/>
          </a:xfrm>
        </p:spPr>
        <p:txBody>
          <a:bodyPr anchor="ctr"/>
          <a:lstStyle/>
          <a:p>
            <a:pPr algn="ctr"/>
            <a:r>
              <a:rPr lang="en-IN" sz="1600" dirty="0"/>
              <a:t>AS 6 &amp; AS10</a:t>
            </a:r>
          </a:p>
        </p:txBody>
      </p:sp>
      <p:sp>
        <p:nvSpPr>
          <p:cNvPr id="8" name="Content Placeholder 7"/>
          <p:cNvSpPr>
            <a:spLocks noGrp="1"/>
          </p:cNvSpPr>
          <p:nvPr>
            <p:ph sz="quarter" idx="4"/>
          </p:nvPr>
        </p:nvSpPr>
        <p:spPr>
          <a:xfrm>
            <a:off x="4156364" y="1234350"/>
            <a:ext cx="3493676" cy="5173376"/>
          </a:xfrm>
        </p:spPr>
        <p:txBody>
          <a:bodyPr>
            <a:normAutofit/>
          </a:bodyPr>
          <a:lstStyle/>
          <a:p>
            <a:r>
              <a:rPr lang="en-GB" sz="1600" dirty="0">
                <a:latin typeface="+mj-lt"/>
              </a:rPr>
              <a:t>Existing AS specifically deals with fixed assets owned jointly with others.</a:t>
            </a:r>
          </a:p>
          <a:p>
            <a:r>
              <a:rPr lang="en-GB" sz="1600" dirty="0">
                <a:latin typeface="+mj-lt"/>
              </a:rPr>
              <a:t>Under AS 6, such a review is not obligatory since it simply provides that useful asset of an asset may be reviewed periodically.</a:t>
            </a:r>
          </a:p>
          <a:p>
            <a:r>
              <a:rPr lang="en-GB" sz="1600" dirty="0">
                <a:latin typeface="+mj-lt"/>
              </a:rPr>
              <a:t>AS6 recognises change in depreciation method as a change in accounting policy. Method can be changed only if there is a change in AS or statute or for better preparation and presentation of financial statements.</a:t>
            </a:r>
          </a:p>
          <a:p>
            <a:r>
              <a:rPr lang="en-IN" sz="1600" dirty="0">
                <a:latin typeface="+mj-lt"/>
              </a:rPr>
              <a:t>AS 10 does not contain any such provision.</a:t>
            </a:r>
          </a:p>
        </p:txBody>
      </p:sp>
      <p:sp>
        <p:nvSpPr>
          <p:cNvPr id="2" name="Footer Placeholder 1"/>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42854486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Z:\PPT - Mozambique\Mozambique ppt\slide_300020_2507894_free.jpg"/>
          <p:cNvPicPr>
            <a:picLocks noChangeAspect="1" noChangeArrowheads="1"/>
          </p:cNvPicPr>
          <p:nvPr/>
        </p:nvPicPr>
        <p:blipFill>
          <a:blip r:embed="rId2" cstate="print"/>
          <a:srcRect/>
          <a:stretch>
            <a:fillRect/>
          </a:stretch>
        </p:blipFill>
        <p:spPr bwMode="auto">
          <a:xfrm>
            <a:off x="0" y="-110838"/>
            <a:ext cx="9144000" cy="6858000"/>
          </a:xfrm>
          <a:prstGeom prst="rect">
            <a:avLst/>
          </a:prstGeom>
          <a:noFill/>
        </p:spPr>
      </p:pic>
      <p:sp>
        <p:nvSpPr>
          <p:cNvPr id="2" name="Footer Placeholder 1"/>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2147847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Objective of the standard</a:t>
            </a:r>
          </a:p>
        </p:txBody>
      </p:sp>
      <p:sp>
        <p:nvSpPr>
          <p:cNvPr id="3" name="Content Placeholder 2"/>
          <p:cNvSpPr>
            <a:spLocks noGrp="1"/>
          </p:cNvSpPr>
          <p:nvPr>
            <p:ph idx="1"/>
          </p:nvPr>
        </p:nvSpPr>
        <p:spPr>
          <a:xfrm>
            <a:off x="609599" y="1620982"/>
            <a:ext cx="6347714" cy="4420382"/>
          </a:xfrm>
        </p:spPr>
        <p:txBody>
          <a:bodyPr/>
          <a:lstStyle/>
          <a:p>
            <a:r>
              <a:rPr lang="en-IN" sz="2000" dirty="0">
                <a:latin typeface="Times New Roman" panose="02020603050405020304" pitchFamily="18" charset="0"/>
                <a:cs typeface="Times New Roman" panose="02020603050405020304" pitchFamily="18" charset="0"/>
              </a:rPr>
              <a:t>The objective of this Standard is to prescribe the accounting treatment for property, plant and equipment. </a:t>
            </a:r>
          </a:p>
          <a:p>
            <a:r>
              <a:rPr lang="en-IN" sz="2000" dirty="0">
                <a:latin typeface="Times New Roman" panose="02020603050405020304" pitchFamily="18" charset="0"/>
                <a:cs typeface="Times New Roman" panose="02020603050405020304" pitchFamily="18" charset="0"/>
              </a:rPr>
              <a:t>Principal issues in accounting for property, plant and equipment are;</a:t>
            </a:r>
          </a:p>
          <a:p>
            <a:endParaRPr lang="en-IN" dirty="0"/>
          </a:p>
        </p:txBody>
      </p:sp>
      <p:graphicFrame>
        <p:nvGraphicFramePr>
          <p:cNvPr id="4" name="Diagram 3"/>
          <p:cNvGraphicFramePr/>
          <p:nvPr>
            <p:extLst>
              <p:ext uri="{D42A27DB-BD31-4B8C-83A1-F6EECF244321}">
                <p14:modId xmlns:p14="http://schemas.microsoft.com/office/powerpoint/2010/main" val="3572829468"/>
              </p:ext>
            </p:extLst>
          </p:nvPr>
        </p:nvGraphicFramePr>
        <p:xfrm>
          <a:off x="1042013" y="3164840"/>
          <a:ext cx="5482884" cy="25986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4286983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789709"/>
          </a:xfrm>
        </p:spPr>
        <p:txBody>
          <a:bodyPr/>
          <a:lstStyle/>
          <a:p>
            <a:r>
              <a:rPr lang="en-IN" dirty="0"/>
              <a:t>Scope of standard</a:t>
            </a:r>
          </a:p>
        </p:txBody>
      </p:sp>
      <p:sp>
        <p:nvSpPr>
          <p:cNvPr id="3" name="Content Placeholder 2"/>
          <p:cNvSpPr>
            <a:spLocks noGrp="1"/>
          </p:cNvSpPr>
          <p:nvPr>
            <p:ph idx="1"/>
          </p:nvPr>
        </p:nvSpPr>
        <p:spPr>
          <a:xfrm>
            <a:off x="609599" y="1399310"/>
            <a:ext cx="6347714" cy="4642054"/>
          </a:xfrm>
        </p:spPr>
        <p:txBody>
          <a:bodyPr anchor="ctr"/>
          <a:lstStyle/>
          <a:p>
            <a:pPr marL="0" indent="0" algn="just">
              <a:lnSpc>
                <a:spcPct val="150000"/>
              </a:lnSpc>
              <a:buNone/>
            </a:pPr>
            <a:r>
              <a:rPr lang="en-IN" sz="2400" i="1" dirty="0">
                <a:latin typeface="Times New Roman" panose="02020603050405020304" pitchFamily="18" charset="0"/>
                <a:cs typeface="Times New Roman" panose="02020603050405020304" pitchFamily="18" charset="0"/>
              </a:rPr>
              <a:t>This Standard should be applied in accounting for property, plant and equipment except when another Accounting Standard requires or permits a different accounting treatment.</a:t>
            </a:r>
            <a:endParaRPr lang="en-IN" sz="2400" dirty="0">
              <a:latin typeface="Times New Roman" panose="02020603050405020304" pitchFamily="18" charset="0"/>
              <a:cs typeface="Times New Roman" panose="02020603050405020304" pitchFamily="18" charset="0"/>
            </a:endParaRPr>
          </a:p>
          <a:p>
            <a:endParaRPr lang="en-IN" dirty="0"/>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137601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789709"/>
          </a:xfrm>
        </p:spPr>
        <p:txBody>
          <a:bodyPr/>
          <a:lstStyle/>
          <a:p>
            <a:r>
              <a:rPr lang="en-IN" dirty="0"/>
              <a:t>Scope of standard</a:t>
            </a:r>
          </a:p>
        </p:txBody>
      </p:sp>
      <p:sp>
        <p:nvSpPr>
          <p:cNvPr id="3" name="Content Placeholder 2"/>
          <p:cNvSpPr>
            <a:spLocks noGrp="1"/>
          </p:cNvSpPr>
          <p:nvPr>
            <p:ph idx="1"/>
          </p:nvPr>
        </p:nvSpPr>
        <p:spPr>
          <a:xfrm>
            <a:off x="609599" y="1399310"/>
            <a:ext cx="6347714" cy="665017"/>
          </a:xfrm>
        </p:spPr>
        <p:txBody>
          <a:bodyPr anchor="ctr">
            <a:normAutofit/>
          </a:bodyPr>
          <a:lstStyle/>
          <a:p>
            <a:pPr marL="0" indent="0">
              <a:buNone/>
            </a:pPr>
            <a:r>
              <a:rPr lang="en-IN" sz="2200" dirty="0">
                <a:latin typeface="Times New Roman" panose="02020603050405020304" pitchFamily="18" charset="0"/>
                <a:cs typeface="Times New Roman" panose="02020603050405020304" pitchFamily="18" charset="0"/>
              </a:rPr>
              <a:t>This standard does not apply to:</a:t>
            </a:r>
          </a:p>
        </p:txBody>
      </p:sp>
      <p:graphicFrame>
        <p:nvGraphicFramePr>
          <p:cNvPr id="4" name="Diagram 3"/>
          <p:cNvGraphicFramePr/>
          <p:nvPr>
            <p:extLst>
              <p:ext uri="{D42A27DB-BD31-4B8C-83A1-F6EECF244321}">
                <p14:modId xmlns:p14="http://schemas.microsoft.com/office/powerpoint/2010/main" val="3349796580"/>
              </p:ext>
            </p:extLst>
          </p:nvPr>
        </p:nvGraphicFramePr>
        <p:xfrm>
          <a:off x="861312" y="2286000"/>
          <a:ext cx="6096000" cy="3366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998528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152400"/>
            <a:ext cx="6347713" cy="803564"/>
          </a:xfrm>
        </p:spPr>
        <p:txBody>
          <a:bodyPr/>
          <a:lstStyle/>
          <a:p>
            <a:r>
              <a:rPr lang="en-IN" dirty="0"/>
              <a:t>Definitions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94373551"/>
              </p:ext>
            </p:extLst>
          </p:nvPr>
        </p:nvGraphicFramePr>
        <p:xfrm>
          <a:off x="508000" y="1233055"/>
          <a:ext cx="6737927" cy="53478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031655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Recognition Criteria</a:t>
            </a:r>
          </a:p>
        </p:txBody>
      </p:sp>
      <p:sp>
        <p:nvSpPr>
          <p:cNvPr id="3" name="Content Placeholder 2"/>
          <p:cNvSpPr>
            <a:spLocks noGrp="1"/>
          </p:cNvSpPr>
          <p:nvPr>
            <p:ph idx="1"/>
          </p:nvPr>
        </p:nvSpPr>
        <p:spPr>
          <a:xfrm>
            <a:off x="271327" y="1427018"/>
            <a:ext cx="7024256" cy="4959928"/>
          </a:xfrm>
        </p:spPr>
        <p:txBody>
          <a:bodyPr anchor="ctr">
            <a:normAutofit/>
          </a:bodyPr>
          <a:lstStyle/>
          <a:p>
            <a:pPr marL="0" indent="0">
              <a:lnSpc>
                <a:spcPct val="150000"/>
              </a:lnSpc>
              <a:buNone/>
            </a:pPr>
            <a:r>
              <a:rPr lang="en-IN" sz="2300" dirty="0">
                <a:latin typeface="Times New Roman" panose="02020603050405020304" pitchFamily="18" charset="0"/>
                <a:cs typeface="Times New Roman" panose="02020603050405020304" pitchFamily="18" charset="0"/>
              </a:rPr>
              <a:t>The cost of an item of property, plant and equipment should be recognised as an asset </a:t>
            </a:r>
            <a:r>
              <a:rPr lang="en-IN" sz="2300" b="1" dirty="0">
                <a:latin typeface="Times New Roman" panose="02020603050405020304" pitchFamily="18" charset="0"/>
                <a:cs typeface="Times New Roman" panose="02020603050405020304" pitchFamily="18" charset="0"/>
              </a:rPr>
              <a:t>if, and only if:</a:t>
            </a:r>
          </a:p>
          <a:p>
            <a:pPr marL="457200" lvl="0" indent="-457200">
              <a:lnSpc>
                <a:spcPct val="150000"/>
              </a:lnSpc>
              <a:buFont typeface="+mj-lt"/>
              <a:buAutoNum type="alphaLcParenR"/>
            </a:pPr>
            <a:r>
              <a:rPr lang="en-IN" sz="2300" dirty="0">
                <a:latin typeface="Times New Roman" panose="02020603050405020304" pitchFamily="18" charset="0"/>
                <a:cs typeface="Times New Roman" panose="02020603050405020304" pitchFamily="18" charset="0"/>
              </a:rPr>
              <a:t>it is probable that future economic benefits associated with the item will flow to the enterprise </a:t>
            </a:r>
            <a:r>
              <a:rPr lang="en-IN" sz="2300" b="1" dirty="0">
                <a:latin typeface="Times New Roman" panose="02020603050405020304" pitchFamily="18" charset="0"/>
                <a:cs typeface="Times New Roman" panose="02020603050405020304" pitchFamily="18" charset="0"/>
              </a:rPr>
              <a:t>and</a:t>
            </a:r>
            <a:r>
              <a:rPr lang="en-IN" sz="2300" dirty="0">
                <a:latin typeface="Times New Roman" panose="02020603050405020304" pitchFamily="18" charset="0"/>
                <a:cs typeface="Times New Roman" panose="02020603050405020304" pitchFamily="18" charset="0"/>
              </a:rPr>
              <a:t> </a:t>
            </a:r>
            <a:endParaRPr lang="en-US" sz="2300" dirty="0">
              <a:latin typeface="Times New Roman" panose="02020603050405020304" pitchFamily="18" charset="0"/>
              <a:cs typeface="Times New Roman" panose="02020603050405020304" pitchFamily="18" charset="0"/>
            </a:endParaRPr>
          </a:p>
          <a:p>
            <a:pPr marL="457200" lvl="0" indent="-457200">
              <a:lnSpc>
                <a:spcPct val="150000"/>
              </a:lnSpc>
              <a:buFont typeface="+mj-lt"/>
              <a:buAutoNum type="alphaLcParenR"/>
            </a:pPr>
            <a:r>
              <a:rPr lang="en-IN" sz="2300" dirty="0">
                <a:latin typeface="Times New Roman" panose="02020603050405020304" pitchFamily="18" charset="0"/>
                <a:cs typeface="Times New Roman" panose="02020603050405020304" pitchFamily="18" charset="0"/>
              </a:rPr>
              <a:t>Cost of the item can be measured reliably.</a:t>
            </a:r>
          </a:p>
        </p:txBody>
      </p:sp>
      <p:sp>
        <p:nvSpPr>
          <p:cNvPr id="4" name="Footer Placeholder 3"/>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706565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sz="3200" dirty="0"/>
              <a:t>Recognition of Spare parts and stand-by equipment</a:t>
            </a:r>
          </a:p>
        </p:txBody>
      </p:sp>
      <p:graphicFrame>
        <p:nvGraphicFramePr>
          <p:cNvPr id="4" name="Content Placeholder 1"/>
          <p:cNvGraphicFramePr>
            <a:graphicFrameLocks noGrp="1"/>
          </p:cNvGraphicFramePr>
          <p:nvPr>
            <p:ph idx="1"/>
            <p:extLst>
              <p:ext uri="{D42A27DB-BD31-4B8C-83A1-F6EECF244321}">
                <p14:modId xmlns:p14="http://schemas.microsoft.com/office/powerpoint/2010/main" val="1232728168"/>
              </p:ext>
            </p:extLst>
          </p:nvPr>
        </p:nvGraphicFramePr>
        <p:xfrm>
          <a:off x="454026" y="1825625"/>
          <a:ext cx="6985865" cy="42980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a:t>PREPARED BY: AMAL PAUL</a:t>
            </a:r>
            <a:endParaRPr lang="en-US" dirty="0"/>
          </a:p>
        </p:txBody>
      </p:sp>
    </p:spTree>
    <p:extLst>
      <p:ext uri="{BB962C8B-B14F-4D97-AF65-F5344CB8AC3E}">
        <p14:creationId xmlns:p14="http://schemas.microsoft.com/office/powerpoint/2010/main" val="361590390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249</TotalTime>
  <Words>2772</Words>
  <Application>Microsoft Office PowerPoint</Application>
  <PresentationFormat>On-screen Show (4:3)</PresentationFormat>
  <Paragraphs>208</Paragraphs>
  <Slides>32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Times New Roman</vt:lpstr>
      <vt:lpstr>Trebuchet MS</vt:lpstr>
      <vt:lpstr>Wingdings</vt:lpstr>
      <vt:lpstr>Wingdings 3</vt:lpstr>
      <vt:lpstr>Facet</vt:lpstr>
      <vt:lpstr>AS10 (Revised) Property, Plant and Equipment</vt:lpstr>
      <vt:lpstr>Why a revised standard is required?</vt:lpstr>
      <vt:lpstr>What are the changes in Amendment Rules, 2016?</vt:lpstr>
      <vt:lpstr>Objective of the standard</vt:lpstr>
      <vt:lpstr>Scope of standard</vt:lpstr>
      <vt:lpstr>Scope of standard</vt:lpstr>
      <vt:lpstr>Definitions</vt:lpstr>
      <vt:lpstr>Recognition Criteria</vt:lpstr>
      <vt:lpstr>Recognition of Spare parts and stand-by equipment</vt:lpstr>
      <vt:lpstr>Measurement at Recognition</vt:lpstr>
      <vt:lpstr>Elements of Cost</vt:lpstr>
      <vt:lpstr>Examples of directly attributable cost</vt:lpstr>
      <vt:lpstr>Costs not to be capitalized</vt:lpstr>
      <vt:lpstr>Self Constructed Assets</vt:lpstr>
      <vt:lpstr>Measurement after Recognition</vt:lpstr>
      <vt:lpstr>Revaluation Model</vt:lpstr>
      <vt:lpstr>DEPRECIATION</vt:lpstr>
      <vt:lpstr>Beginning &amp; Cessation of Depreciation</vt:lpstr>
      <vt:lpstr>Factors to be considered while determining useful life</vt:lpstr>
      <vt:lpstr>Methods of Depreciation</vt:lpstr>
      <vt:lpstr>Review of Residual Value, Useful life &amp; Method of Depreciation</vt:lpstr>
      <vt:lpstr>IMPAIRMENT</vt:lpstr>
      <vt:lpstr>Retirements</vt:lpstr>
      <vt:lpstr>DERECOGNITION</vt:lpstr>
      <vt:lpstr>Important Disclosure Requirements</vt:lpstr>
      <vt:lpstr>Continues..</vt:lpstr>
      <vt:lpstr>Continues..</vt:lpstr>
      <vt:lpstr>Continues..</vt:lpstr>
      <vt:lpstr>Other disclosure requirements</vt:lpstr>
      <vt:lpstr>Comparison of AS6 &amp; AS10 with AS10(Revised)</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AS10 (Revised) Property, Plant and Equipment</dc:title>
  <dc:creator>Amal Paul;Akash Mathew</dc:creator>
  <cp:lastModifiedBy>Admin</cp:lastModifiedBy>
  <cp:revision>37</cp:revision>
  <dcterms:created xsi:type="dcterms:W3CDTF">2016-06-29T17:48:34Z</dcterms:created>
  <dcterms:modified xsi:type="dcterms:W3CDTF">2021-10-09T05:27:07Z</dcterms:modified>
</cp:coreProperties>
</file>