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7" r:id="rId1"/>
  </p:sldMasterIdLst>
  <p:sldIdLst>
    <p:sldId id="256" r:id="rId2"/>
    <p:sldId id="257" r:id="rId3"/>
    <p:sldId id="258" r:id="rId4"/>
    <p:sldId id="259" r:id="rId5"/>
    <p:sldId id="260" r:id="rId6"/>
    <p:sldId id="261" r:id="rId7"/>
    <p:sldId id="262" r:id="rId8"/>
    <p:sldId id="263" r:id="rId9"/>
    <p:sldId id="277" r:id="rId10"/>
    <p:sldId id="278" r:id="rId11"/>
    <p:sldId id="264" r:id="rId12"/>
    <p:sldId id="265" r:id="rId13"/>
    <p:sldId id="266" r:id="rId14"/>
    <p:sldId id="267" r:id="rId15"/>
    <p:sldId id="268" r:id="rId16"/>
    <p:sldId id="269" r:id="rId17"/>
    <p:sldId id="270" r:id="rId18"/>
    <p:sldId id="271" r:id="rId19"/>
    <p:sldId id="272" r:id="rId20"/>
    <p:sldId id="275" r:id="rId21"/>
    <p:sldId id="273" r:id="rId22"/>
    <p:sldId id="279" r:id="rId23"/>
    <p:sldId id="280" r:id="rId24"/>
    <p:sldId id="281" r:id="rId25"/>
    <p:sldId id="282" r:id="rId26"/>
    <p:sldId id="283"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87998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24622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29729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992250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898797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053833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95859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06478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49661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93254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884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4365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82925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1884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45322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75649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5/8/2021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04261043"/>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4EE35-4D36-4AAE-BEDE-B99790D93F64}"/>
              </a:ext>
            </a:extLst>
          </p:cNvPr>
          <p:cNvSpPr>
            <a:spLocks noGrp="1"/>
          </p:cNvSpPr>
          <p:nvPr>
            <p:ph type="ctrTitle"/>
          </p:nvPr>
        </p:nvSpPr>
        <p:spPr/>
        <p:txBody>
          <a:bodyPr/>
          <a:lstStyle/>
          <a:p>
            <a:r>
              <a:rPr lang="en-US" dirty="0"/>
              <a:t>Project Management </a:t>
            </a:r>
            <a:endParaRPr lang="en-IN" dirty="0"/>
          </a:p>
        </p:txBody>
      </p:sp>
      <p:sp>
        <p:nvSpPr>
          <p:cNvPr id="3" name="Subtitle 2">
            <a:extLst>
              <a:ext uri="{FF2B5EF4-FFF2-40B4-BE49-F238E27FC236}">
                <a16:creationId xmlns:a16="http://schemas.microsoft.com/office/drawing/2014/main" id="{A026B7DD-3471-4E9B-B582-291AE1AAE3DE}"/>
              </a:ext>
            </a:extLst>
          </p:cNvPr>
          <p:cNvSpPr>
            <a:spLocks noGrp="1"/>
          </p:cNvSpPr>
          <p:nvPr>
            <p:ph type="subTitle" idx="1"/>
          </p:nvPr>
        </p:nvSpPr>
        <p:spPr/>
        <p:txBody>
          <a:bodyPr/>
          <a:lstStyle/>
          <a:p>
            <a:endParaRPr lang="en-IN" dirty="0"/>
          </a:p>
        </p:txBody>
      </p:sp>
    </p:spTree>
    <p:extLst>
      <p:ext uri="{BB962C8B-B14F-4D97-AF65-F5344CB8AC3E}">
        <p14:creationId xmlns:p14="http://schemas.microsoft.com/office/powerpoint/2010/main" val="26894790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3F92C-05B0-417C-B5BB-A1A76F2AED31}"/>
              </a:ext>
            </a:extLst>
          </p:cNvPr>
          <p:cNvSpPr>
            <a:spLocks noGrp="1"/>
          </p:cNvSpPr>
          <p:nvPr>
            <p:ph type="title"/>
          </p:nvPr>
        </p:nvSpPr>
        <p:spPr/>
        <p:txBody>
          <a:bodyPr/>
          <a:lstStyle/>
          <a:p>
            <a:r>
              <a:rPr lang="en-US" dirty="0"/>
              <a:t>Example </a:t>
            </a:r>
            <a:endParaRPr lang="en-IN" dirty="0"/>
          </a:p>
        </p:txBody>
      </p:sp>
      <p:sp>
        <p:nvSpPr>
          <p:cNvPr id="3" name="Content Placeholder 2">
            <a:extLst>
              <a:ext uri="{FF2B5EF4-FFF2-40B4-BE49-F238E27FC236}">
                <a16:creationId xmlns:a16="http://schemas.microsoft.com/office/drawing/2014/main" id="{01989F0E-C567-49F4-8FE5-676ED31E0871}"/>
              </a:ext>
            </a:extLst>
          </p:cNvPr>
          <p:cNvSpPr>
            <a:spLocks noGrp="1"/>
          </p:cNvSpPr>
          <p:nvPr>
            <p:ph idx="1"/>
          </p:nvPr>
        </p:nvSpPr>
        <p:spPr/>
        <p:txBody>
          <a:bodyPr/>
          <a:lstStyle/>
          <a:p>
            <a:endParaRPr lang="en-IN"/>
          </a:p>
        </p:txBody>
      </p:sp>
      <p:pic>
        <p:nvPicPr>
          <p:cNvPr id="2050" name="Picture 2" descr="What is a Work Breakdown Structure (WBS) | Project Management">
            <a:extLst>
              <a:ext uri="{FF2B5EF4-FFF2-40B4-BE49-F238E27FC236}">
                <a16:creationId xmlns:a16="http://schemas.microsoft.com/office/drawing/2014/main" id="{AD59C403-3535-4D6C-A1FA-8367761846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9211" y="2071455"/>
            <a:ext cx="8911687" cy="3672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6188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6D159-882B-4E7E-8AD6-BF15EE1676B7}"/>
              </a:ext>
            </a:extLst>
          </p:cNvPr>
          <p:cNvSpPr>
            <a:spLocks noGrp="1"/>
          </p:cNvSpPr>
          <p:nvPr>
            <p:ph type="title"/>
          </p:nvPr>
        </p:nvSpPr>
        <p:spPr/>
        <p:txBody>
          <a:bodyPr/>
          <a:lstStyle/>
          <a:p>
            <a:r>
              <a:rPr lang="en-US" dirty="0"/>
              <a:t>Project management </a:t>
            </a:r>
            <a:endParaRPr lang="en-IN" dirty="0"/>
          </a:p>
        </p:txBody>
      </p:sp>
      <p:sp>
        <p:nvSpPr>
          <p:cNvPr id="3" name="Content Placeholder 2">
            <a:extLst>
              <a:ext uri="{FF2B5EF4-FFF2-40B4-BE49-F238E27FC236}">
                <a16:creationId xmlns:a16="http://schemas.microsoft.com/office/drawing/2014/main" id="{5AF1085A-B725-49CC-8F95-0FAF9BCC9EA6}"/>
              </a:ext>
            </a:extLst>
          </p:cNvPr>
          <p:cNvSpPr>
            <a:spLocks noGrp="1"/>
          </p:cNvSpPr>
          <p:nvPr>
            <p:ph idx="1"/>
          </p:nvPr>
        </p:nvSpPr>
        <p:spPr/>
        <p:txBody>
          <a:bodyPr/>
          <a:lstStyle/>
          <a:p>
            <a:pPr marL="0" indent="0" algn="l" fontAlgn="base">
              <a:buNone/>
            </a:pPr>
            <a:endParaRPr lang="en-US" b="0" i="0" dirty="0">
              <a:solidFill>
                <a:srgbClr val="444444"/>
              </a:solidFill>
              <a:effectLst/>
              <a:latin typeface="Source Sans Pro" panose="020B0503030403020204" pitchFamily="34" charset="0"/>
            </a:endParaRPr>
          </a:p>
          <a:p>
            <a:pPr algn="just" fontAlgn="base"/>
            <a:r>
              <a:rPr lang="en-US" b="0" i="0" dirty="0">
                <a:solidFill>
                  <a:srgbClr val="666666"/>
                </a:solidFill>
                <a:effectLst/>
                <a:latin typeface="Source Sans Pro" panose="020B0503030403020204" pitchFamily="34" charset="0"/>
              </a:rPr>
              <a:t>Project management is the art of planning, controlling and executing a project in a way that ensures successful delivery of the desired outcome. It is widely used in organizations as a complex of tools for delivering strategic goals and objectives.</a:t>
            </a:r>
          </a:p>
          <a:p>
            <a:pPr marL="0" indent="0" algn="just" fontAlgn="base">
              <a:buNone/>
            </a:pPr>
            <a:endParaRPr lang="en-US" b="0" i="0" dirty="0">
              <a:solidFill>
                <a:srgbClr val="666666"/>
              </a:solidFill>
              <a:effectLst/>
              <a:latin typeface="Source Sans Pro" panose="020B0503030403020204" pitchFamily="34" charset="0"/>
            </a:endParaRPr>
          </a:p>
          <a:p>
            <a:pPr algn="just"/>
            <a:r>
              <a:rPr lang="en-IN" dirty="0"/>
              <a:t>Project management is the discipline of initiating, planning, executing, controlling and closing the work of a team to achieve specific goals and meet specific success criteria at the specified time </a:t>
            </a:r>
          </a:p>
        </p:txBody>
      </p:sp>
    </p:spTree>
    <p:extLst>
      <p:ext uri="{BB962C8B-B14F-4D97-AF65-F5344CB8AC3E}">
        <p14:creationId xmlns:p14="http://schemas.microsoft.com/office/powerpoint/2010/main" val="1570798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E71E9-5874-4707-92EC-7E0C6BE430C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EA8803B-0716-44C0-A9C8-C934C0A17692}"/>
              </a:ext>
            </a:extLst>
          </p:cNvPr>
          <p:cNvSpPr>
            <a:spLocks noGrp="1"/>
          </p:cNvSpPr>
          <p:nvPr>
            <p:ph idx="1"/>
          </p:nvPr>
        </p:nvSpPr>
        <p:spPr/>
        <p:txBody>
          <a:bodyPr/>
          <a:lstStyle/>
          <a:p>
            <a:pPr algn="l" fontAlgn="base"/>
            <a:r>
              <a:rPr lang="en-US" b="0" i="0" dirty="0">
                <a:solidFill>
                  <a:srgbClr val="666666"/>
                </a:solidFill>
                <a:effectLst/>
                <a:latin typeface="Source Sans Pro" panose="020B0503030403020204" pitchFamily="34" charset="0"/>
              </a:rPr>
              <a:t>The </a:t>
            </a:r>
            <a:r>
              <a:rPr lang="en-US" b="1" i="0" dirty="0">
                <a:solidFill>
                  <a:srgbClr val="666666"/>
                </a:solidFill>
                <a:effectLst/>
                <a:latin typeface="inherit"/>
              </a:rPr>
              <a:t>key advantages of using project management</a:t>
            </a:r>
            <a:r>
              <a:rPr lang="en-US" b="0" i="0" dirty="0">
                <a:solidFill>
                  <a:srgbClr val="666666"/>
                </a:solidFill>
                <a:effectLst/>
                <a:latin typeface="Source Sans Pro" panose="020B0503030403020204" pitchFamily="34" charset="0"/>
              </a:rPr>
              <a:t> within a company’s business environment can be described as:</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Accelerating improvement and strengthening of the company’s management through implementing the ideas of participatory management. Projects help involve employees in decision making</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Adopting systems engineering approach that helps deal with risks effectively</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Accomplishing specific changes that are linked to the company’s strategies</a:t>
            </a:r>
          </a:p>
          <a:p>
            <a:endParaRPr lang="en-IN" dirty="0"/>
          </a:p>
        </p:txBody>
      </p:sp>
    </p:spTree>
    <p:extLst>
      <p:ext uri="{BB962C8B-B14F-4D97-AF65-F5344CB8AC3E}">
        <p14:creationId xmlns:p14="http://schemas.microsoft.com/office/powerpoint/2010/main" val="156956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E7B57-F12B-4101-8FBB-923827747E20}"/>
              </a:ext>
            </a:extLst>
          </p:cNvPr>
          <p:cNvSpPr>
            <a:spLocks noGrp="1"/>
          </p:cNvSpPr>
          <p:nvPr>
            <p:ph type="title"/>
          </p:nvPr>
        </p:nvSpPr>
        <p:spPr/>
        <p:txBody>
          <a:bodyPr/>
          <a:lstStyle/>
          <a:p>
            <a:r>
              <a:rPr lang="en-US" dirty="0"/>
              <a:t>Classification of the Project </a:t>
            </a:r>
            <a:endParaRPr lang="en-IN" dirty="0"/>
          </a:p>
        </p:txBody>
      </p:sp>
      <p:sp>
        <p:nvSpPr>
          <p:cNvPr id="3" name="Content Placeholder 2">
            <a:extLst>
              <a:ext uri="{FF2B5EF4-FFF2-40B4-BE49-F238E27FC236}">
                <a16:creationId xmlns:a16="http://schemas.microsoft.com/office/drawing/2014/main" id="{B1B87AEB-1C1F-404F-B3EB-0B80AEB211E7}"/>
              </a:ext>
            </a:extLst>
          </p:cNvPr>
          <p:cNvSpPr>
            <a:spLocks noGrp="1"/>
          </p:cNvSpPr>
          <p:nvPr>
            <p:ph idx="1"/>
          </p:nvPr>
        </p:nvSpPr>
        <p:spPr/>
        <p:txBody>
          <a:bodyPr/>
          <a:lstStyle/>
          <a:p>
            <a:r>
              <a:rPr lang="en-US" dirty="0"/>
              <a:t>Business Projects </a:t>
            </a:r>
          </a:p>
          <a:p>
            <a:r>
              <a:rPr lang="en-US" dirty="0"/>
              <a:t>Developmental Projects</a:t>
            </a:r>
          </a:p>
          <a:p>
            <a:r>
              <a:rPr lang="en-US" dirty="0"/>
              <a:t>Technical Projects</a:t>
            </a:r>
          </a:p>
          <a:p>
            <a:r>
              <a:rPr lang="en-US" dirty="0"/>
              <a:t>Manufacturing Projects</a:t>
            </a:r>
          </a:p>
          <a:p>
            <a:r>
              <a:rPr lang="en-US" dirty="0"/>
              <a:t>Civil Engineering, Construction, Petrochemical, Mining and Quarrying </a:t>
            </a:r>
            <a:endParaRPr lang="en-IN" dirty="0"/>
          </a:p>
        </p:txBody>
      </p:sp>
    </p:spTree>
    <p:extLst>
      <p:ext uri="{BB962C8B-B14F-4D97-AF65-F5344CB8AC3E}">
        <p14:creationId xmlns:p14="http://schemas.microsoft.com/office/powerpoint/2010/main" val="2256995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157CF-B1FA-494B-8D6A-F03A708DA05A}"/>
              </a:ext>
            </a:extLst>
          </p:cNvPr>
          <p:cNvSpPr>
            <a:spLocks noGrp="1"/>
          </p:cNvSpPr>
          <p:nvPr>
            <p:ph type="title"/>
          </p:nvPr>
        </p:nvSpPr>
        <p:spPr/>
        <p:txBody>
          <a:bodyPr/>
          <a:lstStyle/>
          <a:p>
            <a:r>
              <a:rPr lang="en-US" dirty="0"/>
              <a:t>Need for Project Management </a:t>
            </a:r>
            <a:endParaRPr lang="en-IN" dirty="0"/>
          </a:p>
        </p:txBody>
      </p:sp>
      <p:sp>
        <p:nvSpPr>
          <p:cNvPr id="3" name="Content Placeholder 2">
            <a:extLst>
              <a:ext uri="{FF2B5EF4-FFF2-40B4-BE49-F238E27FC236}">
                <a16:creationId xmlns:a16="http://schemas.microsoft.com/office/drawing/2014/main" id="{D57A332C-E4FA-448D-9B46-56F4A40E92C6}"/>
              </a:ext>
            </a:extLst>
          </p:cNvPr>
          <p:cNvSpPr>
            <a:spLocks noGrp="1"/>
          </p:cNvSpPr>
          <p:nvPr>
            <p:ph idx="1"/>
          </p:nvPr>
        </p:nvSpPr>
        <p:spPr/>
        <p:txBody>
          <a:bodyPr/>
          <a:lstStyle/>
          <a:p>
            <a:r>
              <a:rPr lang="en-US" dirty="0"/>
              <a:t>Strategic Alignment</a:t>
            </a:r>
          </a:p>
          <a:p>
            <a:r>
              <a:rPr lang="en-US" dirty="0"/>
              <a:t>Leadership </a:t>
            </a:r>
          </a:p>
          <a:p>
            <a:r>
              <a:rPr lang="en-US" dirty="0"/>
              <a:t>Clear Focus and Objectives</a:t>
            </a:r>
          </a:p>
          <a:p>
            <a:r>
              <a:rPr lang="en-US" dirty="0"/>
              <a:t>Realistic Project Planning</a:t>
            </a:r>
          </a:p>
          <a:p>
            <a:r>
              <a:rPr lang="en-US" dirty="0"/>
              <a:t>Risk Management</a:t>
            </a:r>
          </a:p>
          <a:p>
            <a:r>
              <a:rPr lang="en-US" dirty="0"/>
              <a:t>Continuous Oversight</a:t>
            </a:r>
          </a:p>
          <a:p>
            <a:r>
              <a:rPr lang="en-US" dirty="0"/>
              <a:t>Subject Matter Expertise</a:t>
            </a:r>
          </a:p>
          <a:p>
            <a:r>
              <a:rPr lang="en-US" dirty="0"/>
              <a:t>Managing Quality</a:t>
            </a:r>
          </a:p>
          <a:p>
            <a:pPr marL="0" indent="0">
              <a:buNone/>
            </a:pPr>
            <a:endParaRPr lang="en-IN" dirty="0"/>
          </a:p>
        </p:txBody>
      </p:sp>
    </p:spTree>
    <p:extLst>
      <p:ext uri="{BB962C8B-B14F-4D97-AF65-F5344CB8AC3E}">
        <p14:creationId xmlns:p14="http://schemas.microsoft.com/office/powerpoint/2010/main" val="3331630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EB958-2720-4FA9-9CC5-3EACDFA1B69A}"/>
              </a:ext>
            </a:extLst>
          </p:cNvPr>
          <p:cNvSpPr>
            <a:spLocks noGrp="1"/>
          </p:cNvSpPr>
          <p:nvPr>
            <p:ph type="title"/>
          </p:nvPr>
        </p:nvSpPr>
        <p:spPr/>
        <p:txBody>
          <a:bodyPr/>
          <a:lstStyle/>
          <a:p>
            <a:r>
              <a:rPr lang="en-US" dirty="0"/>
              <a:t>Need for Project Management </a:t>
            </a:r>
            <a:endParaRPr lang="en-IN" dirty="0"/>
          </a:p>
        </p:txBody>
      </p:sp>
      <p:sp>
        <p:nvSpPr>
          <p:cNvPr id="3" name="Content Placeholder 2">
            <a:extLst>
              <a:ext uri="{FF2B5EF4-FFF2-40B4-BE49-F238E27FC236}">
                <a16:creationId xmlns:a16="http://schemas.microsoft.com/office/drawing/2014/main" id="{4BB8376A-96FD-4FDA-8A3A-AAAFFE2A97A9}"/>
              </a:ext>
            </a:extLst>
          </p:cNvPr>
          <p:cNvSpPr>
            <a:spLocks noGrp="1"/>
          </p:cNvSpPr>
          <p:nvPr>
            <p:ph idx="1"/>
          </p:nvPr>
        </p:nvSpPr>
        <p:spPr/>
        <p:txBody>
          <a:bodyPr/>
          <a:lstStyle/>
          <a:p>
            <a:pPr marL="0" indent="0">
              <a:buNone/>
            </a:pPr>
            <a:endParaRPr lang="en-US" dirty="0"/>
          </a:p>
          <a:p>
            <a:r>
              <a:rPr lang="en-US" dirty="0"/>
              <a:t>Managing Change</a:t>
            </a:r>
          </a:p>
          <a:p>
            <a:r>
              <a:rPr lang="en-US" dirty="0"/>
              <a:t>Clearing Issues</a:t>
            </a:r>
          </a:p>
          <a:p>
            <a:r>
              <a:rPr lang="en-US" dirty="0"/>
              <a:t>Retaining and Using Knowledge </a:t>
            </a:r>
          </a:p>
          <a:p>
            <a:r>
              <a:rPr lang="en-US" dirty="0"/>
              <a:t>Learning From Failure </a:t>
            </a:r>
          </a:p>
          <a:p>
            <a:endParaRPr lang="en-US" dirty="0"/>
          </a:p>
          <a:p>
            <a:endParaRPr lang="en-US" dirty="0"/>
          </a:p>
          <a:p>
            <a:endParaRPr lang="en-IN" dirty="0"/>
          </a:p>
        </p:txBody>
      </p:sp>
    </p:spTree>
    <p:extLst>
      <p:ext uri="{BB962C8B-B14F-4D97-AF65-F5344CB8AC3E}">
        <p14:creationId xmlns:p14="http://schemas.microsoft.com/office/powerpoint/2010/main" val="636926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95454-0E0D-4F6F-80A6-70C0B4B0BB90}"/>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48EB469-4240-4471-8A51-BD865A196C62}"/>
              </a:ext>
            </a:extLst>
          </p:cNvPr>
          <p:cNvSpPr>
            <a:spLocks noGrp="1"/>
          </p:cNvSpPr>
          <p:nvPr>
            <p:ph idx="1"/>
          </p:nvPr>
        </p:nvSpPr>
        <p:spPr/>
        <p:txBody>
          <a:bodyPr/>
          <a:lstStyle/>
          <a:p>
            <a:endParaRPr lang="en-IN"/>
          </a:p>
        </p:txBody>
      </p:sp>
      <p:pic>
        <p:nvPicPr>
          <p:cNvPr id="2052" name="Picture 4" descr="Project Management Processes | Project Management Homework Help | Project  Management Assignment Help">
            <a:extLst>
              <a:ext uri="{FF2B5EF4-FFF2-40B4-BE49-F238E27FC236}">
                <a16:creationId xmlns:a16="http://schemas.microsoft.com/office/drawing/2014/main" id="{51A703C7-421A-4D91-82F1-E59DBEE76A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9212" y="624110"/>
            <a:ext cx="9005025" cy="5218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5258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1D7FD-6957-46BF-BBC9-102F38F7858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9C7E6EF4-87A9-4571-A2C3-6C5371B442FF}"/>
              </a:ext>
            </a:extLst>
          </p:cNvPr>
          <p:cNvSpPr>
            <a:spLocks noGrp="1"/>
          </p:cNvSpPr>
          <p:nvPr>
            <p:ph idx="1"/>
          </p:nvPr>
        </p:nvSpPr>
        <p:spPr/>
        <p:txBody>
          <a:bodyPr/>
          <a:lstStyle/>
          <a:p>
            <a:endParaRPr lang="en-IN"/>
          </a:p>
        </p:txBody>
      </p:sp>
      <p:pic>
        <p:nvPicPr>
          <p:cNvPr id="3074" name="Picture 2" descr="ITC505 ICT Project Management Oz Assignments">
            <a:extLst>
              <a:ext uri="{FF2B5EF4-FFF2-40B4-BE49-F238E27FC236}">
                <a16:creationId xmlns:a16="http://schemas.microsoft.com/office/drawing/2014/main" id="{9235CC47-C2F2-433B-9873-8CBB9548D8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9212" y="624110"/>
            <a:ext cx="8915400" cy="5287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1795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42DD5-E8D3-44F9-8C43-8D9B8397D51B}"/>
              </a:ext>
            </a:extLst>
          </p:cNvPr>
          <p:cNvSpPr>
            <a:spLocks noGrp="1"/>
          </p:cNvSpPr>
          <p:nvPr>
            <p:ph type="title"/>
          </p:nvPr>
        </p:nvSpPr>
        <p:spPr/>
        <p:txBody>
          <a:bodyPr/>
          <a:lstStyle/>
          <a:p>
            <a:r>
              <a:rPr lang="en-US" dirty="0"/>
              <a:t>Project Stakeholders </a:t>
            </a:r>
            <a:endParaRPr lang="en-IN" dirty="0"/>
          </a:p>
        </p:txBody>
      </p:sp>
      <p:sp>
        <p:nvSpPr>
          <p:cNvPr id="3" name="Content Placeholder 2">
            <a:extLst>
              <a:ext uri="{FF2B5EF4-FFF2-40B4-BE49-F238E27FC236}">
                <a16:creationId xmlns:a16="http://schemas.microsoft.com/office/drawing/2014/main" id="{5071FF6C-5D53-427E-84AC-1AE7BEC0860C}"/>
              </a:ext>
            </a:extLst>
          </p:cNvPr>
          <p:cNvSpPr>
            <a:spLocks noGrp="1"/>
          </p:cNvSpPr>
          <p:nvPr>
            <p:ph idx="1"/>
          </p:nvPr>
        </p:nvSpPr>
        <p:spPr/>
        <p:txBody>
          <a:bodyPr/>
          <a:lstStyle/>
          <a:p>
            <a:r>
              <a:rPr lang="en-US" dirty="0"/>
              <a:t>Project stakeholders in general can be single individuals or entire organization who are affected by the execution or outcome of a project </a:t>
            </a:r>
          </a:p>
          <a:p>
            <a:endParaRPr lang="en-US" dirty="0"/>
          </a:p>
          <a:p>
            <a:r>
              <a:rPr lang="en-US" dirty="0"/>
              <a:t>Key project Stakeholders are those stakeholders who have the influence Anand  authority to dictate whether a project is a success or not. </a:t>
            </a:r>
          </a:p>
          <a:p>
            <a:r>
              <a:rPr lang="en-US" dirty="0"/>
              <a:t>These are groups whose objective must be specified </a:t>
            </a:r>
            <a:endParaRPr lang="en-IN" dirty="0"/>
          </a:p>
        </p:txBody>
      </p:sp>
    </p:spTree>
    <p:extLst>
      <p:ext uri="{BB962C8B-B14F-4D97-AF65-F5344CB8AC3E}">
        <p14:creationId xmlns:p14="http://schemas.microsoft.com/office/powerpoint/2010/main" val="17277698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2EE75-3F94-4224-B3C0-37765C99FBDC}"/>
              </a:ext>
            </a:extLst>
          </p:cNvPr>
          <p:cNvSpPr>
            <a:spLocks noGrp="1"/>
          </p:cNvSpPr>
          <p:nvPr>
            <p:ph type="title"/>
          </p:nvPr>
        </p:nvSpPr>
        <p:spPr/>
        <p:txBody>
          <a:bodyPr/>
          <a:lstStyle/>
          <a:p>
            <a:r>
              <a:rPr lang="en-US" dirty="0"/>
              <a:t>Key stakeholders in the Project are as follows</a:t>
            </a:r>
            <a:endParaRPr lang="en-IN" dirty="0"/>
          </a:p>
        </p:txBody>
      </p:sp>
      <p:sp>
        <p:nvSpPr>
          <p:cNvPr id="3" name="Content Placeholder 2">
            <a:extLst>
              <a:ext uri="{FF2B5EF4-FFF2-40B4-BE49-F238E27FC236}">
                <a16:creationId xmlns:a16="http://schemas.microsoft.com/office/drawing/2014/main" id="{D3AF5F77-0E1C-40DB-B35B-A9E000200DF8}"/>
              </a:ext>
            </a:extLst>
          </p:cNvPr>
          <p:cNvSpPr>
            <a:spLocks noGrp="1"/>
          </p:cNvSpPr>
          <p:nvPr>
            <p:ph idx="1"/>
          </p:nvPr>
        </p:nvSpPr>
        <p:spPr/>
        <p:txBody>
          <a:bodyPr/>
          <a:lstStyle/>
          <a:p>
            <a:r>
              <a:rPr lang="en-US" dirty="0"/>
              <a:t>Customers</a:t>
            </a:r>
          </a:p>
          <a:p>
            <a:r>
              <a:rPr lang="en-US" dirty="0"/>
              <a:t>Project manager</a:t>
            </a:r>
          </a:p>
          <a:p>
            <a:r>
              <a:rPr lang="en-US" dirty="0"/>
              <a:t>Project team members</a:t>
            </a:r>
          </a:p>
          <a:p>
            <a:r>
              <a:rPr lang="en-US" dirty="0"/>
              <a:t>Project sponsor</a:t>
            </a:r>
          </a:p>
          <a:p>
            <a:r>
              <a:rPr lang="en-US" dirty="0"/>
              <a:t>Steering Committee</a:t>
            </a:r>
          </a:p>
          <a:p>
            <a:r>
              <a:rPr lang="en-US" dirty="0"/>
              <a:t>Executives</a:t>
            </a:r>
          </a:p>
          <a:p>
            <a:r>
              <a:rPr lang="en-US" dirty="0"/>
              <a:t>Resource Managers </a:t>
            </a:r>
            <a:endParaRPr lang="en-IN" dirty="0"/>
          </a:p>
        </p:txBody>
      </p:sp>
    </p:spTree>
    <p:extLst>
      <p:ext uri="{BB962C8B-B14F-4D97-AF65-F5344CB8AC3E}">
        <p14:creationId xmlns:p14="http://schemas.microsoft.com/office/powerpoint/2010/main" val="955300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C5981-E0A6-427B-BF9B-10D82E04AE88}"/>
              </a:ext>
            </a:extLst>
          </p:cNvPr>
          <p:cNvSpPr>
            <a:spLocks noGrp="1"/>
          </p:cNvSpPr>
          <p:nvPr>
            <p:ph type="title"/>
          </p:nvPr>
        </p:nvSpPr>
        <p:spPr/>
        <p:txBody>
          <a:bodyPr/>
          <a:lstStyle/>
          <a:p>
            <a:r>
              <a:rPr lang="en-US" dirty="0"/>
              <a:t>What is Project ?</a:t>
            </a:r>
            <a:endParaRPr lang="en-IN" dirty="0"/>
          </a:p>
        </p:txBody>
      </p:sp>
      <p:sp>
        <p:nvSpPr>
          <p:cNvPr id="3" name="Content Placeholder 2">
            <a:extLst>
              <a:ext uri="{FF2B5EF4-FFF2-40B4-BE49-F238E27FC236}">
                <a16:creationId xmlns:a16="http://schemas.microsoft.com/office/drawing/2014/main" id="{6C99A979-3C2F-474F-A870-F8DF6299B9DA}"/>
              </a:ext>
            </a:extLst>
          </p:cNvPr>
          <p:cNvSpPr>
            <a:spLocks noGrp="1"/>
          </p:cNvSpPr>
          <p:nvPr>
            <p:ph idx="1"/>
          </p:nvPr>
        </p:nvSpPr>
        <p:spPr/>
        <p:txBody>
          <a:bodyPr/>
          <a:lstStyle/>
          <a:p>
            <a:endParaRPr lang="en-IN"/>
          </a:p>
        </p:txBody>
      </p:sp>
      <p:pic>
        <p:nvPicPr>
          <p:cNvPr id="1026" name="Picture 2" descr="A girl wondering if she's going to do a project or an activity">
            <a:extLst>
              <a:ext uri="{FF2B5EF4-FFF2-40B4-BE49-F238E27FC236}">
                <a16:creationId xmlns:a16="http://schemas.microsoft.com/office/drawing/2014/main" id="{4C606E28-8C67-42EA-BB46-F9072258A6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9212" y="2084391"/>
            <a:ext cx="8911687" cy="4210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44119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Project Management | Translational Research Office (TRO) - UCL – University  College London">
            <a:extLst>
              <a:ext uri="{FF2B5EF4-FFF2-40B4-BE49-F238E27FC236}">
                <a16:creationId xmlns:a16="http://schemas.microsoft.com/office/drawing/2014/main" id="{DACBBBAF-D994-4404-8C4C-232AB2682E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9990" y="1393794"/>
            <a:ext cx="9005025" cy="5263154"/>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15E9B996-A0E7-45BD-B6C8-97D5CCD9AA02}"/>
              </a:ext>
            </a:extLst>
          </p:cNvPr>
          <p:cNvSpPr>
            <a:spLocks noGrp="1"/>
          </p:cNvSpPr>
          <p:nvPr>
            <p:ph type="title"/>
          </p:nvPr>
        </p:nvSpPr>
        <p:spPr/>
        <p:txBody>
          <a:bodyPr/>
          <a:lstStyle/>
          <a:p>
            <a:r>
              <a:rPr lang="en-US" dirty="0"/>
              <a:t>Key Knowledge Area </a:t>
            </a:r>
            <a:endParaRPr lang="en-IN" dirty="0"/>
          </a:p>
        </p:txBody>
      </p:sp>
    </p:spTree>
    <p:extLst>
      <p:ext uri="{BB962C8B-B14F-4D97-AF65-F5344CB8AC3E}">
        <p14:creationId xmlns:p14="http://schemas.microsoft.com/office/powerpoint/2010/main" val="33723513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EB368-46AA-452E-9F5B-A4FED7F6D8E5}"/>
              </a:ext>
            </a:extLst>
          </p:cNvPr>
          <p:cNvSpPr>
            <a:spLocks noGrp="1"/>
          </p:cNvSpPr>
          <p:nvPr>
            <p:ph type="title"/>
          </p:nvPr>
        </p:nvSpPr>
        <p:spPr/>
        <p:txBody>
          <a:bodyPr/>
          <a:lstStyle/>
          <a:p>
            <a:r>
              <a:rPr lang="en-US" dirty="0"/>
              <a:t>Project Life Cycle</a:t>
            </a:r>
            <a:br>
              <a:rPr lang="en-US" dirty="0"/>
            </a:br>
            <a:endParaRPr lang="en-IN" dirty="0"/>
          </a:p>
        </p:txBody>
      </p:sp>
      <p:sp>
        <p:nvSpPr>
          <p:cNvPr id="3" name="Content Placeholder 2">
            <a:extLst>
              <a:ext uri="{FF2B5EF4-FFF2-40B4-BE49-F238E27FC236}">
                <a16:creationId xmlns:a16="http://schemas.microsoft.com/office/drawing/2014/main" id="{90BC1228-C571-44AE-BE4F-9A4BC771252D}"/>
              </a:ext>
            </a:extLst>
          </p:cNvPr>
          <p:cNvSpPr>
            <a:spLocks noGrp="1"/>
          </p:cNvSpPr>
          <p:nvPr>
            <p:ph idx="1"/>
          </p:nvPr>
        </p:nvSpPr>
        <p:spPr/>
        <p:txBody>
          <a:bodyPr/>
          <a:lstStyle/>
          <a:p>
            <a:r>
              <a:rPr lang="en-US" dirty="0"/>
              <a:t>Conception Phase</a:t>
            </a:r>
          </a:p>
          <a:p>
            <a:r>
              <a:rPr lang="en-US" dirty="0"/>
              <a:t>Definition Phase</a:t>
            </a:r>
          </a:p>
          <a:p>
            <a:r>
              <a:rPr lang="en-US" dirty="0"/>
              <a:t>Planning and Organizing Phase</a:t>
            </a:r>
          </a:p>
          <a:p>
            <a:r>
              <a:rPr lang="en-US" dirty="0"/>
              <a:t>Implementation Phase</a:t>
            </a:r>
          </a:p>
          <a:p>
            <a:r>
              <a:rPr lang="en-US" dirty="0"/>
              <a:t>Commissioning Shut Down or Clean Up Phase </a:t>
            </a:r>
          </a:p>
          <a:p>
            <a:endParaRPr lang="en-US" dirty="0"/>
          </a:p>
          <a:p>
            <a:endParaRPr lang="en-IN" dirty="0"/>
          </a:p>
        </p:txBody>
      </p:sp>
    </p:spTree>
    <p:extLst>
      <p:ext uri="{BB962C8B-B14F-4D97-AF65-F5344CB8AC3E}">
        <p14:creationId xmlns:p14="http://schemas.microsoft.com/office/powerpoint/2010/main" val="838127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94403-9269-4DEF-8D7A-CF42822DC603}"/>
              </a:ext>
            </a:extLst>
          </p:cNvPr>
          <p:cNvSpPr>
            <a:spLocks noGrp="1"/>
          </p:cNvSpPr>
          <p:nvPr>
            <p:ph type="title"/>
          </p:nvPr>
        </p:nvSpPr>
        <p:spPr/>
        <p:txBody>
          <a:bodyPr/>
          <a:lstStyle/>
          <a:p>
            <a:r>
              <a:rPr lang="en-US" dirty="0"/>
              <a:t>Project Management Philosophy </a:t>
            </a:r>
            <a:endParaRPr lang="en-IN" dirty="0"/>
          </a:p>
        </p:txBody>
      </p:sp>
      <p:sp>
        <p:nvSpPr>
          <p:cNvPr id="3" name="Content Placeholder 2">
            <a:extLst>
              <a:ext uri="{FF2B5EF4-FFF2-40B4-BE49-F238E27FC236}">
                <a16:creationId xmlns:a16="http://schemas.microsoft.com/office/drawing/2014/main" id="{1AA16EBF-9CF0-4645-BF7F-239E479E6757}"/>
              </a:ext>
            </a:extLst>
          </p:cNvPr>
          <p:cNvSpPr>
            <a:spLocks noGrp="1"/>
          </p:cNvSpPr>
          <p:nvPr>
            <p:ph idx="1"/>
          </p:nvPr>
        </p:nvSpPr>
        <p:spPr/>
        <p:txBody>
          <a:bodyPr/>
          <a:lstStyle/>
          <a:p>
            <a:r>
              <a:rPr lang="en-US" b="1" i="0" dirty="0">
                <a:solidFill>
                  <a:srgbClr val="000000"/>
                </a:solidFill>
                <a:effectLst/>
                <a:latin typeface="Arial" panose="020B0604020202020204" pitchFamily="34" charset="0"/>
              </a:rPr>
              <a:t>Dialogue and Cooperation:</a:t>
            </a:r>
            <a:r>
              <a:rPr lang="en-US" b="0" i="0" dirty="0">
                <a:solidFill>
                  <a:srgbClr val="000000"/>
                </a:solidFill>
                <a:effectLst/>
                <a:latin typeface="Arial" panose="020B0604020202020204" pitchFamily="34" charset="0"/>
              </a:rPr>
              <a:t>. The involvement of counterparts in the design and implementation is essential to ensure that change management programs are effective and supported</a:t>
            </a:r>
          </a:p>
          <a:p>
            <a:r>
              <a:rPr lang="en-US" b="1" i="0" dirty="0">
                <a:solidFill>
                  <a:srgbClr val="000000"/>
                </a:solidFill>
                <a:effectLst/>
                <a:latin typeface="Arial" panose="020B0604020202020204" pitchFamily="34" charset="0"/>
              </a:rPr>
              <a:t>Ownership and Empowerment:</a:t>
            </a:r>
            <a:r>
              <a:rPr lang="en-US" b="0" i="0" dirty="0">
                <a:solidFill>
                  <a:srgbClr val="000000"/>
                </a:solidFill>
                <a:effectLst/>
                <a:latin typeface="Arial" panose="020B0604020202020204" pitchFamily="34" charset="0"/>
              </a:rPr>
              <a:t> It is important to emphasize the development of local talent. empowering staff based on solid risk management approaches and motivational strategies. enjoy coaching project staff and interns in field offices on all aspects of project management, including human resources, turn around and change management, donor relations, internal financial control and work planning</a:t>
            </a:r>
            <a:endParaRPr lang="en-IN" dirty="0"/>
          </a:p>
        </p:txBody>
      </p:sp>
    </p:spTree>
    <p:extLst>
      <p:ext uri="{BB962C8B-B14F-4D97-AF65-F5344CB8AC3E}">
        <p14:creationId xmlns:p14="http://schemas.microsoft.com/office/powerpoint/2010/main" val="1912178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39192-F21D-46F9-8F3D-BAAA6E3D89D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B5FD8A83-389D-4391-BC35-8F74D9195BB4}"/>
              </a:ext>
            </a:extLst>
          </p:cNvPr>
          <p:cNvSpPr>
            <a:spLocks noGrp="1"/>
          </p:cNvSpPr>
          <p:nvPr>
            <p:ph idx="1"/>
          </p:nvPr>
        </p:nvSpPr>
        <p:spPr/>
        <p:txBody>
          <a:bodyPr/>
          <a:lstStyle/>
          <a:p>
            <a:r>
              <a:rPr lang="en-US" b="1" i="0" dirty="0">
                <a:solidFill>
                  <a:srgbClr val="000000"/>
                </a:solidFill>
                <a:effectLst/>
                <a:latin typeface="Arial" panose="020B0604020202020204" pitchFamily="34" charset="0"/>
              </a:rPr>
              <a:t>Integrity and Accountability:</a:t>
            </a:r>
            <a:r>
              <a:rPr lang="en-US" b="0" i="0" dirty="0">
                <a:solidFill>
                  <a:srgbClr val="000000"/>
                </a:solidFill>
                <a:effectLst/>
                <a:latin typeface="Arial" panose="020B0604020202020204" pitchFamily="34" charset="0"/>
              </a:rPr>
              <a:t> Especially in difficult environments such as Afghanistan and many other developing countries, it is important to adhere to the highest standards of professionalism, integrity, client concern and service.</a:t>
            </a:r>
          </a:p>
          <a:p>
            <a:r>
              <a:rPr lang="en-US" b="1" dirty="0">
                <a:solidFill>
                  <a:srgbClr val="000000"/>
                </a:solidFill>
                <a:latin typeface="Arial" panose="020B0604020202020204" pitchFamily="34" charset="0"/>
              </a:rPr>
              <a:t>Internal Financial and Risk Control </a:t>
            </a:r>
            <a:r>
              <a:rPr lang="en-US" dirty="0">
                <a:solidFill>
                  <a:srgbClr val="000000"/>
                </a:solidFill>
                <a:latin typeface="Arial" panose="020B0604020202020204" pitchFamily="34" charset="0"/>
              </a:rPr>
              <a:t>Proper and Strong risk control measures </a:t>
            </a:r>
          </a:p>
          <a:p>
            <a:r>
              <a:rPr lang="en-US" dirty="0">
                <a:solidFill>
                  <a:srgbClr val="000000"/>
                </a:solidFill>
                <a:latin typeface="Arial" panose="020B0604020202020204" pitchFamily="34" charset="0"/>
              </a:rPr>
              <a:t>Should be taken by implementing systems which help to track the risk </a:t>
            </a:r>
          </a:p>
          <a:p>
            <a:r>
              <a:rPr lang="en-US" b="1" dirty="0">
                <a:solidFill>
                  <a:srgbClr val="000000"/>
                </a:solidFill>
                <a:latin typeface="Arial" panose="020B0604020202020204" pitchFamily="34" charset="0"/>
              </a:rPr>
              <a:t>Quality and Innovation </a:t>
            </a:r>
            <a:r>
              <a:rPr lang="en-US" dirty="0">
                <a:solidFill>
                  <a:srgbClr val="000000"/>
                </a:solidFill>
                <a:latin typeface="Arial" panose="020B0604020202020204" pitchFamily="34" charset="0"/>
              </a:rPr>
              <a:t>Quality  of work with Innovative style is one of the parameter to success of the project </a:t>
            </a:r>
          </a:p>
          <a:p>
            <a:endParaRPr lang="en-IN" dirty="0"/>
          </a:p>
          <a:p>
            <a:endParaRPr lang="en-IN" dirty="0"/>
          </a:p>
        </p:txBody>
      </p:sp>
    </p:spTree>
    <p:extLst>
      <p:ext uri="{BB962C8B-B14F-4D97-AF65-F5344CB8AC3E}">
        <p14:creationId xmlns:p14="http://schemas.microsoft.com/office/powerpoint/2010/main" val="25351464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98937-A654-4E29-A05D-D7F34D3A6F36}"/>
              </a:ext>
            </a:extLst>
          </p:cNvPr>
          <p:cNvSpPr>
            <a:spLocks noGrp="1"/>
          </p:cNvSpPr>
          <p:nvPr>
            <p:ph type="title"/>
          </p:nvPr>
        </p:nvSpPr>
        <p:spPr/>
        <p:txBody>
          <a:bodyPr/>
          <a:lstStyle/>
          <a:p>
            <a:r>
              <a:rPr lang="en-US" dirty="0"/>
              <a:t>Reasons  of Delay in Project Management </a:t>
            </a:r>
            <a:endParaRPr lang="en-IN" dirty="0"/>
          </a:p>
        </p:txBody>
      </p:sp>
      <p:sp>
        <p:nvSpPr>
          <p:cNvPr id="3" name="Content Placeholder 2">
            <a:extLst>
              <a:ext uri="{FF2B5EF4-FFF2-40B4-BE49-F238E27FC236}">
                <a16:creationId xmlns:a16="http://schemas.microsoft.com/office/drawing/2014/main" id="{0C049B43-179A-49E6-AD3C-3D6BBC187B4F}"/>
              </a:ext>
            </a:extLst>
          </p:cNvPr>
          <p:cNvSpPr>
            <a:spLocks noGrp="1"/>
          </p:cNvSpPr>
          <p:nvPr>
            <p:ph idx="1"/>
          </p:nvPr>
        </p:nvSpPr>
        <p:spPr/>
        <p:txBody>
          <a:bodyPr/>
          <a:lstStyle/>
          <a:p>
            <a:r>
              <a:rPr lang="en-IN" dirty="0"/>
              <a:t>Unreasonable project scope. </a:t>
            </a:r>
          </a:p>
          <a:p>
            <a:r>
              <a:rPr lang="en-IN" dirty="0"/>
              <a:t>Inadequate early planning. </a:t>
            </a:r>
          </a:p>
          <a:p>
            <a:r>
              <a:rPr lang="en-US" dirty="0"/>
              <a:t>Lack of risk management systems. </a:t>
            </a:r>
            <a:endParaRPr lang="en-IN" dirty="0"/>
          </a:p>
          <a:p>
            <a:r>
              <a:rPr lang="en-US" dirty="0"/>
              <a:t>Lack of resources &amp; Labor productivity. </a:t>
            </a:r>
          </a:p>
          <a:p>
            <a:r>
              <a:rPr lang="en-US" dirty="0"/>
              <a:t>Over-ambitious estimates and incorrect task assessment. </a:t>
            </a:r>
          </a:p>
          <a:p>
            <a:r>
              <a:rPr lang="en-IN" dirty="0"/>
              <a:t>Lack of task clarity.</a:t>
            </a:r>
            <a:endParaRPr lang="en-US" dirty="0"/>
          </a:p>
          <a:p>
            <a:r>
              <a:rPr lang="en-IN" dirty="0"/>
              <a:t>Owner interference &amp; decision-making process. </a:t>
            </a:r>
          </a:p>
          <a:p>
            <a:endParaRPr lang="en-IN" dirty="0"/>
          </a:p>
        </p:txBody>
      </p:sp>
    </p:spTree>
    <p:extLst>
      <p:ext uri="{BB962C8B-B14F-4D97-AF65-F5344CB8AC3E}">
        <p14:creationId xmlns:p14="http://schemas.microsoft.com/office/powerpoint/2010/main" val="3294831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72EAC-C714-48EE-9A66-9DBE606988AB}"/>
              </a:ext>
            </a:extLst>
          </p:cNvPr>
          <p:cNvSpPr>
            <a:spLocks noGrp="1"/>
          </p:cNvSpPr>
          <p:nvPr>
            <p:ph type="title"/>
          </p:nvPr>
        </p:nvSpPr>
        <p:spPr/>
        <p:txBody>
          <a:bodyPr/>
          <a:lstStyle/>
          <a:p>
            <a:r>
              <a:rPr lang="en-US" dirty="0"/>
              <a:t>Project Management Principle </a:t>
            </a:r>
            <a:endParaRPr lang="en-IN" dirty="0"/>
          </a:p>
        </p:txBody>
      </p:sp>
      <p:sp>
        <p:nvSpPr>
          <p:cNvPr id="3" name="Content Placeholder 2">
            <a:extLst>
              <a:ext uri="{FF2B5EF4-FFF2-40B4-BE49-F238E27FC236}">
                <a16:creationId xmlns:a16="http://schemas.microsoft.com/office/drawing/2014/main" id="{860B166E-1893-4305-AED2-CCE602F28134}"/>
              </a:ext>
            </a:extLst>
          </p:cNvPr>
          <p:cNvSpPr>
            <a:spLocks noGrp="1"/>
          </p:cNvSpPr>
          <p:nvPr>
            <p:ph idx="1"/>
          </p:nvPr>
        </p:nvSpPr>
        <p:spPr/>
        <p:txBody>
          <a:bodyPr/>
          <a:lstStyle/>
          <a:p>
            <a:pPr algn="l">
              <a:buFont typeface="+mj-lt"/>
              <a:buAutoNum type="arabicPeriod"/>
            </a:pPr>
            <a:r>
              <a:rPr lang="en-US" b="0" i="0" dirty="0">
                <a:solidFill>
                  <a:srgbClr val="616267"/>
                </a:solidFill>
                <a:effectLst/>
                <a:latin typeface="Open Sans"/>
              </a:rPr>
              <a:t>Formal project management structure</a:t>
            </a:r>
          </a:p>
          <a:p>
            <a:pPr algn="l">
              <a:buFont typeface="+mj-lt"/>
              <a:buAutoNum type="arabicPeriod"/>
            </a:pPr>
            <a:r>
              <a:rPr lang="en-US" b="0" i="0" dirty="0">
                <a:solidFill>
                  <a:srgbClr val="616267"/>
                </a:solidFill>
                <a:effectLst/>
                <a:latin typeface="Open Sans"/>
              </a:rPr>
              <a:t>Invested and engaged project sponsor</a:t>
            </a:r>
          </a:p>
          <a:p>
            <a:pPr algn="l">
              <a:buFont typeface="+mj-lt"/>
              <a:buAutoNum type="arabicPeriod"/>
            </a:pPr>
            <a:r>
              <a:rPr lang="en-US" b="0" i="0" dirty="0">
                <a:solidFill>
                  <a:srgbClr val="616267"/>
                </a:solidFill>
                <a:effectLst/>
                <a:latin typeface="Open Sans"/>
              </a:rPr>
              <a:t>Clear and objective goals and outcomes</a:t>
            </a:r>
          </a:p>
          <a:p>
            <a:pPr algn="l">
              <a:buFont typeface="+mj-lt"/>
              <a:buAutoNum type="arabicPeriod"/>
            </a:pPr>
            <a:r>
              <a:rPr lang="en-US" b="0" i="0" dirty="0">
                <a:solidFill>
                  <a:srgbClr val="616267"/>
                </a:solidFill>
                <a:effectLst/>
                <a:latin typeface="Open Sans"/>
              </a:rPr>
              <a:t>Documented roles and responsibilities</a:t>
            </a:r>
          </a:p>
          <a:p>
            <a:pPr algn="l">
              <a:buFont typeface="+mj-lt"/>
              <a:buAutoNum type="arabicPeriod"/>
            </a:pPr>
            <a:r>
              <a:rPr lang="en-US" b="0" i="0" dirty="0">
                <a:solidFill>
                  <a:srgbClr val="616267"/>
                </a:solidFill>
                <a:effectLst/>
                <a:latin typeface="Open Sans"/>
              </a:rPr>
              <a:t>Strong change management</a:t>
            </a:r>
          </a:p>
          <a:p>
            <a:pPr algn="l">
              <a:buFont typeface="+mj-lt"/>
              <a:buAutoNum type="arabicPeriod"/>
            </a:pPr>
            <a:r>
              <a:rPr lang="en-US" b="0" i="0" dirty="0">
                <a:solidFill>
                  <a:srgbClr val="616267"/>
                </a:solidFill>
                <a:effectLst/>
                <a:latin typeface="Open Sans"/>
              </a:rPr>
              <a:t>Risk management</a:t>
            </a:r>
          </a:p>
          <a:p>
            <a:pPr algn="l">
              <a:buFont typeface="+mj-lt"/>
              <a:buAutoNum type="arabicPeriod"/>
            </a:pPr>
            <a:r>
              <a:rPr lang="en-US" b="0" i="0" dirty="0">
                <a:solidFill>
                  <a:srgbClr val="616267"/>
                </a:solidFill>
                <a:effectLst/>
                <a:latin typeface="Open Sans"/>
              </a:rPr>
              <a:t>Mature value delivery capabilities</a:t>
            </a:r>
          </a:p>
          <a:p>
            <a:pPr algn="l">
              <a:buFont typeface="+mj-lt"/>
              <a:buAutoNum type="arabicPeriod"/>
            </a:pPr>
            <a:r>
              <a:rPr lang="en-US" b="0" i="0" dirty="0">
                <a:solidFill>
                  <a:srgbClr val="616267"/>
                </a:solidFill>
                <a:effectLst/>
                <a:latin typeface="Open Sans"/>
              </a:rPr>
              <a:t>Performance management baseline</a:t>
            </a:r>
          </a:p>
          <a:p>
            <a:pPr algn="l">
              <a:buFont typeface="+mj-lt"/>
              <a:buAutoNum type="arabicPeriod"/>
            </a:pPr>
            <a:r>
              <a:rPr lang="en-US" b="0" i="0" dirty="0">
                <a:solidFill>
                  <a:srgbClr val="616267"/>
                </a:solidFill>
                <a:effectLst/>
                <a:latin typeface="Open Sans"/>
              </a:rPr>
              <a:t>Communication plan</a:t>
            </a:r>
          </a:p>
          <a:p>
            <a:endParaRPr lang="en-IN" dirty="0"/>
          </a:p>
        </p:txBody>
      </p:sp>
    </p:spTree>
    <p:extLst>
      <p:ext uri="{BB962C8B-B14F-4D97-AF65-F5344CB8AC3E}">
        <p14:creationId xmlns:p14="http://schemas.microsoft.com/office/powerpoint/2010/main" val="24276583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E95C8-3283-47FE-B2C8-646BFCADE195}"/>
              </a:ext>
            </a:extLst>
          </p:cNvPr>
          <p:cNvSpPr>
            <a:spLocks noGrp="1"/>
          </p:cNvSpPr>
          <p:nvPr>
            <p:ph type="title"/>
          </p:nvPr>
        </p:nvSpPr>
        <p:spPr/>
        <p:txBody>
          <a:bodyPr/>
          <a:lstStyle/>
          <a:p>
            <a:r>
              <a:rPr lang="en-US" dirty="0"/>
              <a:t>Thank You </a:t>
            </a:r>
            <a:endParaRPr lang="en-IN" dirty="0"/>
          </a:p>
        </p:txBody>
      </p:sp>
      <p:sp>
        <p:nvSpPr>
          <p:cNvPr id="3" name="Content Placeholder 2">
            <a:extLst>
              <a:ext uri="{FF2B5EF4-FFF2-40B4-BE49-F238E27FC236}">
                <a16:creationId xmlns:a16="http://schemas.microsoft.com/office/drawing/2014/main" id="{1D37B447-1D5C-4DA2-A77D-03503C3BB04D}"/>
              </a:ext>
            </a:extLst>
          </p:cNvPr>
          <p:cNvSpPr>
            <a:spLocks noGrp="1"/>
          </p:cNvSpPr>
          <p:nvPr>
            <p:ph idx="1"/>
          </p:nvPr>
        </p:nvSpPr>
        <p:spPr/>
        <p:txBody>
          <a:bodyPr/>
          <a:lstStyle/>
          <a:p>
            <a:endParaRPr lang="en-IN" dirty="0"/>
          </a:p>
        </p:txBody>
      </p:sp>
    </p:spTree>
    <p:extLst>
      <p:ext uri="{BB962C8B-B14F-4D97-AF65-F5344CB8AC3E}">
        <p14:creationId xmlns:p14="http://schemas.microsoft.com/office/powerpoint/2010/main" val="1169575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BF79C-9F04-4304-97DE-632FB4FB0127}"/>
              </a:ext>
            </a:extLst>
          </p:cNvPr>
          <p:cNvSpPr>
            <a:spLocks noGrp="1"/>
          </p:cNvSpPr>
          <p:nvPr>
            <p:ph type="title"/>
          </p:nvPr>
        </p:nvSpPr>
        <p:spPr/>
        <p:txBody>
          <a:bodyPr/>
          <a:lstStyle/>
          <a:p>
            <a:r>
              <a:rPr lang="en-US" dirty="0"/>
              <a:t>What is Project ?</a:t>
            </a:r>
            <a:endParaRPr lang="en-IN" dirty="0"/>
          </a:p>
        </p:txBody>
      </p:sp>
      <p:sp>
        <p:nvSpPr>
          <p:cNvPr id="3" name="Content Placeholder 2">
            <a:extLst>
              <a:ext uri="{FF2B5EF4-FFF2-40B4-BE49-F238E27FC236}">
                <a16:creationId xmlns:a16="http://schemas.microsoft.com/office/drawing/2014/main" id="{5A502845-65AE-489A-991A-E05BB3892CA6}"/>
              </a:ext>
            </a:extLst>
          </p:cNvPr>
          <p:cNvSpPr>
            <a:spLocks noGrp="1"/>
          </p:cNvSpPr>
          <p:nvPr>
            <p:ph idx="1"/>
          </p:nvPr>
        </p:nvSpPr>
        <p:spPr/>
        <p:txBody>
          <a:bodyPr/>
          <a:lstStyle/>
          <a:p>
            <a:pPr algn="just"/>
            <a:r>
              <a:rPr lang="en-US" b="0" dirty="0">
                <a:solidFill>
                  <a:srgbClr val="666666"/>
                </a:solidFill>
                <a:effectLst/>
                <a:latin typeface="Times New Roman" panose="02020603050405020304" pitchFamily="18" charset="0"/>
                <a:cs typeface="Times New Roman" panose="02020603050405020304" pitchFamily="18" charset="0"/>
              </a:rPr>
              <a:t>Project is a great opportunity for organizations and individuals to achieve their business and non-business objectives more efficiently through implementing change.</a:t>
            </a:r>
          </a:p>
          <a:p>
            <a:pPr algn="just"/>
            <a:r>
              <a:rPr lang="en-US" b="0" dirty="0">
                <a:solidFill>
                  <a:srgbClr val="666666"/>
                </a:solidFill>
                <a:effectLst/>
                <a:latin typeface="Times New Roman" panose="02020603050405020304" pitchFamily="18" charset="0"/>
                <a:cs typeface="Times New Roman" panose="02020603050405020304" pitchFamily="18" charset="0"/>
              </a:rPr>
              <a:t> Projects help us make desired changes in an organized manner and with reduced probability of failure.</a:t>
            </a:r>
          </a:p>
          <a:p>
            <a:pPr algn="just"/>
            <a:r>
              <a:rPr lang="en-US" b="1" i="0" dirty="0">
                <a:solidFill>
                  <a:srgbClr val="666666"/>
                </a:solidFill>
                <a:effectLst/>
                <a:latin typeface="Source Sans Pro" panose="020B0503030403020204" pitchFamily="34" charset="0"/>
              </a:rPr>
              <a:t> A Project is defined as a specific, finite activity that produces an observable and measurable result under certain preset requirements</a:t>
            </a:r>
            <a:r>
              <a:rPr lang="en-US" b="0" i="0" dirty="0">
                <a:solidFill>
                  <a:srgbClr val="666666"/>
                </a:solidFill>
                <a:effectLst/>
                <a:latin typeface="Source Sans Pro" panose="020B0503030403020204" pitchFamily="34" charset="0"/>
              </a:rPr>
              <a:t>.</a:t>
            </a:r>
          </a:p>
          <a:p>
            <a:pPr algn="just"/>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0098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2ECBD-90FA-4362-957B-730385093EB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3B6826A5-7C9D-43AB-9BD3-C08F77162D61}"/>
              </a:ext>
            </a:extLst>
          </p:cNvPr>
          <p:cNvSpPr>
            <a:spLocks noGrp="1"/>
          </p:cNvSpPr>
          <p:nvPr>
            <p:ph idx="1"/>
          </p:nvPr>
        </p:nvSpPr>
        <p:spPr/>
        <p:txBody>
          <a:bodyPr/>
          <a:lstStyle/>
          <a:p>
            <a:pPr algn="just"/>
            <a:r>
              <a:rPr lang="en-US" b="0" dirty="0">
                <a:solidFill>
                  <a:srgbClr val="777777"/>
                </a:solidFill>
                <a:effectLst/>
                <a:latin typeface="Times New Roman" panose="02020603050405020304" pitchFamily="18" charset="0"/>
                <a:cs typeface="Times New Roman" panose="02020603050405020304" pitchFamily="18" charset="0"/>
              </a:rPr>
              <a:t>A </a:t>
            </a:r>
            <a:r>
              <a:rPr lang="en-US" b="1" dirty="0">
                <a:solidFill>
                  <a:srgbClr val="777777"/>
                </a:solidFill>
                <a:effectLst/>
                <a:latin typeface="Times New Roman" panose="02020603050405020304" pitchFamily="18" charset="0"/>
                <a:cs typeface="Times New Roman" panose="02020603050405020304" pitchFamily="18" charset="0"/>
              </a:rPr>
              <a:t>Project</a:t>
            </a:r>
            <a:r>
              <a:rPr lang="en-US" b="0" dirty="0">
                <a:solidFill>
                  <a:srgbClr val="777777"/>
                </a:solidFill>
                <a:effectLst/>
                <a:latin typeface="Times New Roman" panose="02020603050405020304" pitchFamily="18" charset="0"/>
                <a:cs typeface="Times New Roman" panose="02020603050405020304" pitchFamily="18" charset="0"/>
              </a:rPr>
              <a:t> is a temporary, unique and progressive attempt or endeavor made to produce some kind of a tangible or intangible result (a unique product, service, benefit, competitive advantage, etc.).</a:t>
            </a:r>
          </a:p>
          <a:p>
            <a:pPr algn="just"/>
            <a:r>
              <a:rPr lang="en-US" b="0" dirty="0">
                <a:solidFill>
                  <a:srgbClr val="777777"/>
                </a:solidFill>
                <a:effectLst/>
                <a:latin typeface="Times New Roman" panose="02020603050405020304" pitchFamily="18" charset="0"/>
                <a:cs typeface="Times New Roman" panose="02020603050405020304" pitchFamily="18" charset="0"/>
              </a:rPr>
              <a:t> It usually includes a series of interrelated tasks that are planned for execution over a fixed period of time and within certain requirements and limitations such as cost, quality, performance etc. </a:t>
            </a:r>
          </a:p>
          <a:p>
            <a:pPr algn="just"/>
            <a:r>
              <a:rPr lang="en-US" i="0" dirty="0">
                <a:solidFill>
                  <a:srgbClr val="666666"/>
                </a:solidFill>
                <a:effectLst/>
                <a:latin typeface="Times New Roman" panose="02020603050405020304" pitchFamily="18" charset="0"/>
                <a:cs typeface="Times New Roman" panose="02020603050405020304" pitchFamily="18" charset="0"/>
              </a:rPr>
              <a:t>By using projects we can plan and do our activities, for example: build a garage, run a marketing campaign, develop a website, Doing any construction activities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0914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351CD-7E91-4F06-80E5-A4322862D032}"/>
              </a:ext>
            </a:extLst>
          </p:cNvPr>
          <p:cNvSpPr>
            <a:spLocks noGrp="1"/>
          </p:cNvSpPr>
          <p:nvPr>
            <p:ph type="title"/>
          </p:nvPr>
        </p:nvSpPr>
        <p:spPr/>
        <p:txBody>
          <a:bodyPr/>
          <a:lstStyle/>
          <a:p>
            <a:r>
              <a:rPr lang="en-US" dirty="0"/>
              <a:t>Key characteristics </a:t>
            </a:r>
            <a:endParaRPr lang="en-IN" dirty="0"/>
          </a:p>
        </p:txBody>
      </p:sp>
      <p:sp>
        <p:nvSpPr>
          <p:cNvPr id="3" name="Content Placeholder 2">
            <a:extLst>
              <a:ext uri="{FF2B5EF4-FFF2-40B4-BE49-F238E27FC236}">
                <a16:creationId xmlns:a16="http://schemas.microsoft.com/office/drawing/2014/main" id="{E708A280-634C-43A4-9355-51F5374BFD9C}"/>
              </a:ext>
            </a:extLst>
          </p:cNvPr>
          <p:cNvSpPr>
            <a:spLocks noGrp="1"/>
          </p:cNvSpPr>
          <p:nvPr>
            <p:ph idx="1"/>
          </p:nvPr>
        </p:nvSpPr>
        <p:spPr/>
        <p:txBody>
          <a:bodyPr>
            <a:normAutofit fontScale="92500" lnSpcReduction="20000"/>
          </a:bodyPr>
          <a:lstStyle/>
          <a:p>
            <a:pPr marL="0" indent="0" algn="l" fontAlgn="base">
              <a:buNone/>
            </a:pPr>
            <a:r>
              <a:rPr lang="en-US" b="0" i="0" dirty="0">
                <a:solidFill>
                  <a:srgbClr val="666666"/>
                </a:solidFill>
                <a:effectLst/>
                <a:latin typeface="Source Sans Pro" panose="020B0503030403020204" pitchFamily="34" charset="0"/>
              </a:rPr>
              <a:t>:</a:t>
            </a:r>
          </a:p>
          <a:p>
            <a:pPr algn="just" fontAlgn="base">
              <a:buFont typeface="Arial" panose="020B0604020202020204" pitchFamily="34" charset="0"/>
              <a:buChar char="•"/>
            </a:pPr>
            <a:r>
              <a:rPr lang="en-US" b="1" i="0" dirty="0">
                <a:solidFill>
                  <a:srgbClr val="666666"/>
                </a:solidFill>
                <a:effectLst/>
                <a:latin typeface="Times New Roman" panose="02020603050405020304" pitchFamily="18" charset="0"/>
                <a:cs typeface="Times New Roman" panose="02020603050405020304" pitchFamily="18" charset="0"/>
              </a:rPr>
              <a:t>Temporary</a:t>
            </a:r>
            <a:r>
              <a:rPr lang="en-US" b="0" i="0" dirty="0">
                <a:solidFill>
                  <a:srgbClr val="666666"/>
                </a:solidFill>
                <a:effectLst/>
                <a:latin typeface="Times New Roman" panose="02020603050405020304" pitchFamily="18" charset="0"/>
                <a:cs typeface="Times New Roman" panose="02020603050405020304" pitchFamily="18" charset="0"/>
              </a:rPr>
              <a:t>. This key characteristic means that every project has a finite start and a finite end. The start is the time when the project is initiated and its concept is developed. </a:t>
            </a:r>
          </a:p>
          <a:p>
            <a:pPr algn="just" fontAlgn="base">
              <a:buFont typeface="Arial" panose="020B0604020202020204" pitchFamily="34" charset="0"/>
              <a:buChar char="•"/>
            </a:pPr>
            <a:r>
              <a:rPr lang="en-US" b="0" i="0" dirty="0">
                <a:solidFill>
                  <a:srgbClr val="666666"/>
                </a:solidFill>
                <a:effectLst/>
                <a:latin typeface="Times New Roman" panose="02020603050405020304" pitchFamily="18" charset="0"/>
                <a:cs typeface="Times New Roman" panose="02020603050405020304" pitchFamily="18" charset="0"/>
              </a:rPr>
              <a:t>The end is reached when all objectives of the project have been met (or unmet if it’s obvious that the project cannot be completed – then it’s terminated).</a:t>
            </a:r>
          </a:p>
          <a:p>
            <a:pPr algn="just" fontAlgn="base">
              <a:buFont typeface="Arial" panose="020B0604020202020204" pitchFamily="34" charset="0"/>
              <a:buChar char="•"/>
            </a:pPr>
            <a:r>
              <a:rPr lang="en-US" b="1" i="0" dirty="0">
                <a:solidFill>
                  <a:srgbClr val="666666"/>
                </a:solidFill>
                <a:effectLst/>
                <a:latin typeface="Times New Roman" panose="02020603050405020304" pitchFamily="18" charset="0"/>
                <a:cs typeface="Times New Roman" panose="02020603050405020304" pitchFamily="18" charset="0"/>
              </a:rPr>
              <a:t>Unique Deliverable(s)</a:t>
            </a:r>
            <a:r>
              <a:rPr lang="en-US" b="0" i="0" dirty="0">
                <a:solidFill>
                  <a:srgbClr val="666666"/>
                </a:solidFill>
                <a:effectLst/>
                <a:latin typeface="Times New Roman" panose="02020603050405020304" pitchFamily="18" charset="0"/>
                <a:cs typeface="Times New Roman" panose="02020603050405020304" pitchFamily="18" charset="0"/>
              </a:rPr>
              <a:t>. Any project aims to produce some deliverable(s) which can be a product, service, or some another result.</a:t>
            </a:r>
          </a:p>
          <a:p>
            <a:pPr algn="just" fontAlgn="base">
              <a:buFont typeface="Arial" panose="020B0604020202020204" pitchFamily="34" charset="0"/>
              <a:buChar char="•"/>
            </a:pPr>
            <a:r>
              <a:rPr lang="en-US" b="0" i="0" dirty="0">
                <a:solidFill>
                  <a:srgbClr val="666666"/>
                </a:solidFill>
                <a:effectLst/>
                <a:latin typeface="Times New Roman" panose="02020603050405020304" pitchFamily="18" charset="0"/>
                <a:cs typeface="Times New Roman" panose="02020603050405020304" pitchFamily="18" charset="0"/>
              </a:rPr>
              <a:t>Deliverables should address a problem or need analyzed before project start.</a:t>
            </a:r>
          </a:p>
          <a:p>
            <a:pPr algn="just" fontAlgn="base">
              <a:buFont typeface="Arial" panose="020B0604020202020204" pitchFamily="34" charset="0"/>
              <a:buChar char="•"/>
            </a:pPr>
            <a:r>
              <a:rPr lang="en-US" b="1" i="0" dirty="0">
                <a:solidFill>
                  <a:srgbClr val="666666"/>
                </a:solidFill>
                <a:effectLst/>
                <a:latin typeface="Times New Roman" panose="02020603050405020304" pitchFamily="18" charset="0"/>
                <a:cs typeface="Times New Roman" panose="02020603050405020304" pitchFamily="18" charset="0"/>
              </a:rPr>
              <a:t>Progressive Elaboration</a:t>
            </a:r>
            <a:r>
              <a:rPr lang="en-US" b="0" i="0" dirty="0">
                <a:solidFill>
                  <a:srgbClr val="666666"/>
                </a:solidFill>
                <a:effectLst/>
                <a:latin typeface="Times New Roman" panose="02020603050405020304" pitchFamily="18" charset="0"/>
                <a:cs typeface="Times New Roman" panose="02020603050405020304" pitchFamily="18" charset="0"/>
              </a:rPr>
              <a:t>. With the progress of a project, continuous investigation and improvement become available, and all this allows producing more accurate and comprehensive plans. </a:t>
            </a:r>
          </a:p>
          <a:p>
            <a:pPr algn="just" fontAlgn="base">
              <a:buFont typeface="Arial" panose="020B0604020202020204" pitchFamily="34" charset="0"/>
              <a:buChar char="•"/>
            </a:pPr>
            <a:r>
              <a:rPr lang="en-US" b="0" i="0" dirty="0">
                <a:solidFill>
                  <a:srgbClr val="666666"/>
                </a:solidFill>
                <a:effectLst/>
                <a:latin typeface="Times New Roman" panose="02020603050405020304" pitchFamily="18" charset="0"/>
                <a:cs typeface="Times New Roman" panose="02020603050405020304" pitchFamily="18" charset="0"/>
              </a:rPr>
              <a:t>This key characteristic means that the successive iterations of planning processes result in developing more effective solutions to progress and develop projects.</a:t>
            </a:r>
          </a:p>
          <a:p>
            <a:endParaRPr lang="en-IN" dirty="0"/>
          </a:p>
        </p:txBody>
      </p:sp>
    </p:spTree>
    <p:extLst>
      <p:ext uri="{BB962C8B-B14F-4D97-AF65-F5344CB8AC3E}">
        <p14:creationId xmlns:p14="http://schemas.microsoft.com/office/powerpoint/2010/main" val="941129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E1FC0-3057-4F71-BC00-90D29600D80E}"/>
              </a:ext>
            </a:extLst>
          </p:cNvPr>
          <p:cNvSpPr>
            <a:spLocks noGrp="1"/>
          </p:cNvSpPr>
          <p:nvPr>
            <p:ph type="title"/>
          </p:nvPr>
        </p:nvSpPr>
        <p:spPr/>
        <p:txBody>
          <a:bodyPr/>
          <a:lstStyle/>
          <a:p>
            <a:r>
              <a:rPr lang="en-US" dirty="0"/>
              <a:t>Characteristics of the Project </a:t>
            </a:r>
            <a:endParaRPr lang="en-IN" dirty="0"/>
          </a:p>
        </p:txBody>
      </p:sp>
      <p:sp>
        <p:nvSpPr>
          <p:cNvPr id="3" name="Content Placeholder 2">
            <a:extLst>
              <a:ext uri="{FF2B5EF4-FFF2-40B4-BE49-F238E27FC236}">
                <a16:creationId xmlns:a16="http://schemas.microsoft.com/office/drawing/2014/main" id="{17498BA0-905C-462C-8C79-4DDA2D30B52D}"/>
              </a:ext>
            </a:extLst>
          </p:cNvPr>
          <p:cNvSpPr>
            <a:spLocks noGrp="1"/>
          </p:cNvSpPr>
          <p:nvPr>
            <p:ph idx="1"/>
          </p:nvPr>
        </p:nvSpPr>
        <p:spPr/>
        <p:txBody>
          <a:bodyPr/>
          <a:lstStyle/>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Purposeful as it has a rational and measurable purchase</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Logical as it has a certain life-cycle</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Structured as it has interdependencies between its tasks and activities</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Conflict as it tries to solve a problem that creates some kind of conflict</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Limited by available resources</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Risk as it involves an element of risk</a:t>
            </a:r>
          </a:p>
          <a:p>
            <a:endParaRPr lang="en-IN" dirty="0"/>
          </a:p>
        </p:txBody>
      </p:sp>
    </p:spTree>
    <p:extLst>
      <p:ext uri="{BB962C8B-B14F-4D97-AF65-F5344CB8AC3E}">
        <p14:creationId xmlns:p14="http://schemas.microsoft.com/office/powerpoint/2010/main" val="3444399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3C190-75FB-4080-ACC2-9D3D5C7C008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ACF4306F-DC32-4085-B891-719DDD868259}"/>
              </a:ext>
            </a:extLst>
          </p:cNvPr>
          <p:cNvSpPr>
            <a:spLocks noGrp="1"/>
          </p:cNvSpPr>
          <p:nvPr>
            <p:ph idx="1"/>
          </p:nvPr>
        </p:nvSpPr>
        <p:spPr/>
        <p:txBody>
          <a:bodyPr/>
          <a:lstStyle/>
          <a:p>
            <a:pPr algn="l" fontAlgn="base"/>
            <a:r>
              <a:rPr lang="en-US" b="0" i="0" dirty="0">
                <a:solidFill>
                  <a:srgbClr val="666666"/>
                </a:solidFill>
                <a:effectLst/>
                <a:latin typeface="Source Sans Pro" panose="020B0503030403020204" pitchFamily="34" charset="0"/>
              </a:rPr>
              <a:t>Some </a:t>
            </a:r>
            <a:r>
              <a:rPr lang="en-US" b="1" i="0" dirty="0">
                <a:solidFill>
                  <a:srgbClr val="666666"/>
                </a:solidFill>
                <a:effectLst/>
                <a:latin typeface="inherit"/>
              </a:rPr>
              <a:t>examples of a project</a:t>
            </a:r>
            <a:r>
              <a:rPr lang="en-US" b="0" i="0" dirty="0">
                <a:solidFill>
                  <a:srgbClr val="666666"/>
                </a:solidFill>
                <a:effectLst/>
                <a:latin typeface="Source Sans Pro" panose="020B0503030403020204" pitchFamily="34" charset="0"/>
              </a:rPr>
              <a:t> are:</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Developing a new product or service</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Constructing a building or facility</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Renovating the kitchen</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Designing a new transportation vehicle</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Acquiring a new or modified data system</a:t>
            </a:r>
          </a:p>
          <a:p>
            <a:pPr algn="l" fontAlgn="base">
              <a:buFont typeface="Arial" panose="020B0604020202020204" pitchFamily="34" charset="0"/>
              <a:buChar char="•"/>
            </a:pPr>
            <a:r>
              <a:rPr lang="en-US" b="0" i="0" dirty="0">
                <a:solidFill>
                  <a:srgbClr val="666666"/>
                </a:solidFill>
                <a:effectLst/>
                <a:latin typeface="Source Sans Pro" panose="020B0503030403020204" pitchFamily="34" charset="0"/>
              </a:rPr>
              <a:t>Organizing a meeting </a:t>
            </a:r>
          </a:p>
          <a:p>
            <a:endParaRPr lang="en-IN" dirty="0"/>
          </a:p>
        </p:txBody>
      </p:sp>
    </p:spTree>
    <p:extLst>
      <p:ext uri="{BB962C8B-B14F-4D97-AF65-F5344CB8AC3E}">
        <p14:creationId xmlns:p14="http://schemas.microsoft.com/office/powerpoint/2010/main" val="3645627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43D02-EF7D-4D3C-80FE-4E4372BBE641}"/>
              </a:ext>
            </a:extLst>
          </p:cNvPr>
          <p:cNvSpPr>
            <a:spLocks noGrp="1"/>
          </p:cNvSpPr>
          <p:nvPr>
            <p:ph type="title"/>
          </p:nvPr>
        </p:nvSpPr>
        <p:spPr/>
        <p:txBody>
          <a:bodyPr/>
          <a:lstStyle/>
          <a:p>
            <a:r>
              <a:rPr lang="en-US" dirty="0"/>
              <a:t>Work Breakdown </a:t>
            </a:r>
            <a:endParaRPr lang="en-IN" dirty="0"/>
          </a:p>
        </p:txBody>
      </p:sp>
      <p:sp>
        <p:nvSpPr>
          <p:cNvPr id="3" name="Content Placeholder 2">
            <a:extLst>
              <a:ext uri="{FF2B5EF4-FFF2-40B4-BE49-F238E27FC236}">
                <a16:creationId xmlns:a16="http://schemas.microsoft.com/office/drawing/2014/main" id="{925EE487-4AFC-4F77-985C-FC5A9446B514}"/>
              </a:ext>
            </a:extLst>
          </p:cNvPr>
          <p:cNvSpPr>
            <a:spLocks noGrp="1"/>
          </p:cNvSpPr>
          <p:nvPr>
            <p:ph idx="1"/>
          </p:nvPr>
        </p:nvSpPr>
        <p:spPr/>
        <p:txBody>
          <a:bodyPr>
            <a:normAutofit fontScale="77500" lnSpcReduction="20000"/>
          </a:bodyPr>
          <a:lstStyle/>
          <a:p>
            <a:pPr marL="0" indent="0" algn="l" fontAlgn="base">
              <a:buNone/>
            </a:pPr>
            <a:endParaRPr lang="en-US" b="0" i="0" dirty="0">
              <a:solidFill>
                <a:srgbClr val="444444"/>
              </a:solidFill>
              <a:effectLst/>
              <a:latin typeface="Source Sans Pro" panose="020B0503030403020204" pitchFamily="34" charset="0"/>
            </a:endParaRPr>
          </a:p>
          <a:p>
            <a:pPr algn="just" fontAlgn="base"/>
            <a:r>
              <a:rPr lang="en-US" sz="1900" b="0" i="0" dirty="0">
                <a:solidFill>
                  <a:srgbClr val="666666"/>
                </a:solidFill>
                <a:effectLst/>
                <a:latin typeface="Times New Roman" panose="02020603050405020304" pitchFamily="18" charset="0"/>
                <a:cs typeface="Times New Roman" panose="02020603050405020304" pitchFamily="18" charset="0"/>
              </a:rPr>
              <a:t>In organizations, a project is defined as a piece of work that is planned for implementation within current business environment. This definition lets make a distinction between other pieces of work, such as:</a:t>
            </a:r>
          </a:p>
          <a:p>
            <a:pPr algn="just" fontAlgn="base">
              <a:buFont typeface="Arial" panose="020B0604020202020204" pitchFamily="34" charset="0"/>
              <a:buChar char="•"/>
            </a:pPr>
            <a:r>
              <a:rPr lang="en-US" sz="1900" b="1" i="0" dirty="0">
                <a:solidFill>
                  <a:srgbClr val="666666"/>
                </a:solidFill>
                <a:effectLst/>
                <a:latin typeface="Times New Roman" panose="02020603050405020304" pitchFamily="18" charset="0"/>
                <a:cs typeface="Times New Roman" panose="02020603050405020304" pitchFamily="18" charset="0"/>
              </a:rPr>
              <a:t>Program </a:t>
            </a:r>
            <a:r>
              <a:rPr lang="en-US" sz="1900" b="0" i="0" dirty="0">
                <a:solidFill>
                  <a:srgbClr val="666666"/>
                </a:solidFill>
                <a:effectLst/>
                <a:latin typeface="Times New Roman" panose="02020603050405020304" pitchFamily="18" charset="0"/>
                <a:cs typeface="Times New Roman" panose="02020603050405020304" pitchFamily="18" charset="0"/>
              </a:rPr>
              <a:t>– a broad, long-term objective that is often decomposed into a series of projects and sub-projects</a:t>
            </a:r>
          </a:p>
          <a:p>
            <a:pPr algn="just" fontAlgn="base">
              <a:buFont typeface="Arial" panose="020B0604020202020204" pitchFamily="34" charset="0"/>
              <a:buChar char="•"/>
            </a:pPr>
            <a:r>
              <a:rPr lang="en-US" sz="1900" b="1" i="0" dirty="0">
                <a:solidFill>
                  <a:srgbClr val="666666"/>
                </a:solidFill>
                <a:effectLst/>
                <a:latin typeface="Times New Roman" panose="02020603050405020304" pitchFamily="18" charset="0"/>
                <a:cs typeface="Times New Roman" panose="02020603050405020304" pitchFamily="18" charset="0"/>
              </a:rPr>
              <a:t>Task </a:t>
            </a:r>
            <a:r>
              <a:rPr lang="en-US" sz="1900" b="0" i="0" dirty="0">
                <a:solidFill>
                  <a:srgbClr val="666666"/>
                </a:solidFill>
                <a:effectLst/>
                <a:latin typeface="Times New Roman" panose="02020603050405020304" pitchFamily="18" charset="0"/>
                <a:cs typeface="Times New Roman" panose="02020603050405020304" pitchFamily="18" charset="0"/>
              </a:rPr>
              <a:t>– an identifiable and measurable activity that create a small unit of work for a related project</a:t>
            </a:r>
          </a:p>
          <a:p>
            <a:pPr algn="just" fontAlgn="base">
              <a:buFont typeface="Arial" panose="020B0604020202020204" pitchFamily="34" charset="0"/>
              <a:buChar char="•"/>
            </a:pPr>
            <a:r>
              <a:rPr lang="en-US" sz="1900" b="1" i="0" dirty="0">
                <a:solidFill>
                  <a:srgbClr val="666666"/>
                </a:solidFill>
                <a:effectLst/>
                <a:latin typeface="Times New Roman" panose="02020603050405020304" pitchFamily="18" charset="0"/>
                <a:cs typeface="Times New Roman" panose="02020603050405020304" pitchFamily="18" charset="0"/>
              </a:rPr>
              <a:t>Work package</a:t>
            </a:r>
            <a:r>
              <a:rPr lang="en-US" sz="1900" b="0" i="0" dirty="0">
                <a:solidFill>
                  <a:srgbClr val="666666"/>
                </a:solidFill>
                <a:effectLst/>
                <a:latin typeface="Times New Roman" panose="02020603050405020304" pitchFamily="18" charset="0"/>
                <a:cs typeface="Times New Roman" panose="02020603050405020304" pitchFamily="18" charset="0"/>
              </a:rPr>
              <a:t> – division of a project task</a:t>
            </a:r>
          </a:p>
          <a:p>
            <a:pPr algn="just" fontAlgn="base">
              <a:buFont typeface="Arial" panose="020B0604020202020204" pitchFamily="34" charset="0"/>
              <a:buChar char="•"/>
            </a:pPr>
            <a:r>
              <a:rPr lang="en-US" sz="1900" b="1" i="0" dirty="0">
                <a:solidFill>
                  <a:srgbClr val="666666"/>
                </a:solidFill>
                <a:effectLst/>
                <a:latin typeface="Times New Roman" panose="02020603050405020304" pitchFamily="18" charset="0"/>
                <a:cs typeface="Times New Roman" panose="02020603050405020304" pitchFamily="18" charset="0"/>
              </a:rPr>
              <a:t>Work unit</a:t>
            </a:r>
            <a:r>
              <a:rPr lang="en-US" sz="1900" b="0" i="0" dirty="0">
                <a:solidFill>
                  <a:srgbClr val="666666"/>
                </a:solidFill>
                <a:effectLst/>
                <a:latin typeface="Times New Roman" panose="02020603050405020304" pitchFamily="18" charset="0"/>
                <a:cs typeface="Times New Roman" panose="02020603050405020304" pitchFamily="18" charset="0"/>
              </a:rPr>
              <a:t> – division of work packages</a:t>
            </a:r>
          </a:p>
          <a:p>
            <a:pPr algn="just" fontAlgn="base"/>
            <a:r>
              <a:rPr lang="en-US" sz="1900" b="0" i="0" dirty="0">
                <a:solidFill>
                  <a:srgbClr val="666666"/>
                </a:solidFill>
                <a:effectLst/>
                <a:latin typeface="Times New Roman" panose="02020603050405020304" pitchFamily="18" charset="0"/>
                <a:cs typeface="Times New Roman" panose="02020603050405020304" pitchFamily="18" charset="0"/>
              </a:rPr>
              <a:t>Projects along with programs, tasks, work packages and work units are the elements of </a:t>
            </a:r>
            <a:r>
              <a:rPr lang="en-US" sz="1900" b="1" i="0" dirty="0">
                <a:solidFill>
                  <a:srgbClr val="666666"/>
                </a:solidFill>
                <a:effectLst/>
                <a:latin typeface="Times New Roman" panose="02020603050405020304" pitchFamily="18" charset="0"/>
                <a:cs typeface="Times New Roman" panose="02020603050405020304" pitchFamily="18" charset="0"/>
              </a:rPr>
              <a:t>work breakdown structure</a:t>
            </a:r>
            <a:r>
              <a:rPr lang="en-US" sz="1900" b="0" i="0" dirty="0">
                <a:solidFill>
                  <a:srgbClr val="666666"/>
                </a:solidFill>
                <a:effectLst/>
                <a:latin typeface="Times New Roman" panose="02020603050405020304" pitchFamily="18" charset="0"/>
                <a:cs typeface="Times New Roman" panose="02020603050405020304" pitchFamily="18" charset="0"/>
              </a:rPr>
              <a:t> or WBS. Often WBS is used to determine an activity-based hierarchy of projects, with reference to their deliverables and objectives.</a:t>
            </a:r>
          </a:p>
          <a:p>
            <a:pPr algn="just" fontAlgn="base"/>
            <a:r>
              <a:rPr lang="en-US" sz="1900" b="0" i="0" dirty="0">
                <a:solidFill>
                  <a:srgbClr val="666666"/>
                </a:solidFill>
                <a:effectLst/>
                <a:latin typeface="Times New Roman" panose="02020603050405020304" pitchFamily="18" charset="0"/>
                <a:cs typeface="Times New Roman" panose="02020603050405020304" pitchFamily="18" charset="0"/>
              </a:rPr>
              <a:t>A program includes several or more larger projects. A larger project can be broken down into smaller interrelated sub-projects. Each one can be divided into tasks which in term are decomposed into interrelated activities or sub-tasks. A task includes a series of smaller goals which are monitored against milestones.</a:t>
            </a:r>
          </a:p>
          <a:p>
            <a:endParaRPr lang="en-IN" dirty="0"/>
          </a:p>
        </p:txBody>
      </p:sp>
    </p:spTree>
    <p:extLst>
      <p:ext uri="{BB962C8B-B14F-4D97-AF65-F5344CB8AC3E}">
        <p14:creationId xmlns:p14="http://schemas.microsoft.com/office/powerpoint/2010/main" val="148867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F4368-1B12-4E99-B223-1CA92561E50A}"/>
              </a:ext>
            </a:extLst>
          </p:cNvPr>
          <p:cNvSpPr>
            <a:spLocks noGrp="1"/>
          </p:cNvSpPr>
          <p:nvPr>
            <p:ph type="title"/>
          </p:nvPr>
        </p:nvSpPr>
        <p:spPr/>
        <p:txBody>
          <a:bodyPr/>
          <a:lstStyle/>
          <a:p>
            <a:r>
              <a:rPr lang="en-US" dirty="0"/>
              <a:t>Work Break Down </a:t>
            </a:r>
            <a:endParaRPr lang="en-IN" dirty="0"/>
          </a:p>
        </p:txBody>
      </p:sp>
      <p:sp>
        <p:nvSpPr>
          <p:cNvPr id="3" name="Content Placeholder 2">
            <a:extLst>
              <a:ext uri="{FF2B5EF4-FFF2-40B4-BE49-F238E27FC236}">
                <a16:creationId xmlns:a16="http://schemas.microsoft.com/office/drawing/2014/main" id="{2D230ECB-D729-4B4E-A61C-D0566BFB727C}"/>
              </a:ext>
            </a:extLst>
          </p:cNvPr>
          <p:cNvSpPr>
            <a:spLocks noGrp="1"/>
          </p:cNvSpPr>
          <p:nvPr>
            <p:ph idx="1"/>
          </p:nvPr>
        </p:nvSpPr>
        <p:spPr/>
        <p:txBody>
          <a:bodyPr/>
          <a:lstStyle/>
          <a:p>
            <a:endParaRPr lang="en-IN"/>
          </a:p>
        </p:txBody>
      </p:sp>
      <p:pic>
        <p:nvPicPr>
          <p:cNvPr id="1026" name="Picture 2" descr="Free Simple Work Breakdown Structure Diagram for PowerPoint">
            <a:extLst>
              <a:ext uri="{FF2B5EF4-FFF2-40B4-BE49-F238E27FC236}">
                <a16:creationId xmlns:a16="http://schemas.microsoft.com/office/drawing/2014/main" id="{7B479E72-1F93-4795-B9E8-64966376A2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9212" y="2072959"/>
            <a:ext cx="8911687" cy="38989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4199402"/>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297</TotalTime>
  <Words>1164</Words>
  <Application>Microsoft Office PowerPoint</Application>
  <PresentationFormat>Widescreen</PresentationFormat>
  <Paragraphs>119</Paragraphs>
  <Slides>26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Century Gothic</vt:lpstr>
      <vt:lpstr>inherit</vt:lpstr>
      <vt:lpstr>Open Sans</vt:lpstr>
      <vt:lpstr>Source Sans Pro</vt:lpstr>
      <vt:lpstr>Times New Roman</vt:lpstr>
      <vt:lpstr>Wingdings 3</vt:lpstr>
      <vt:lpstr>Wisp</vt:lpstr>
      <vt:lpstr>Project Management </vt:lpstr>
      <vt:lpstr>What is Project ?</vt:lpstr>
      <vt:lpstr>What is Project ?</vt:lpstr>
      <vt:lpstr>PowerPoint Presentation</vt:lpstr>
      <vt:lpstr>Key characteristics </vt:lpstr>
      <vt:lpstr>Characteristics of the Project </vt:lpstr>
      <vt:lpstr>PowerPoint Presentation</vt:lpstr>
      <vt:lpstr>Work Breakdown </vt:lpstr>
      <vt:lpstr>Work Break Down </vt:lpstr>
      <vt:lpstr>Example </vt:lpstr>
      <vt:lpstr>Project management </vt:lpstr>
      <vt:lpstr>PowerPoint Presentation</vt:lpstr>
      <vt:lpstr>Classification of the Project </vt:lpstr>
      <vt:lpstr>Need for Project Management </vt:lpstr>
      <vt:lpstr>Need for Project Management </vt:lpstr>
      <vt:lpstr>PowerPoint Presentation</vt:lpstr>
      <vt:lpstr>PowerPoint Presentation</vt:lpstr>
      <vt:lpstr>Project Stakeholders </vt:lpstr>
      <vt:lpstr>Key stakeholders in the Project are as follows</vt:lpstr>
      <vt:lpstr>Key Knowledge Area </vt:lpstr>
      <vt:lpstr>Project Life Cycle </vt:lpstr>
      <vt:lpstr>Project Management Philosophy </vt:lpstr>
      <vt:lpstr>PowerPoint Presentation</vt:lpstr>
      <vt:lpstr>Reasons  of Delay in Project Management </vt:lpstr>
      <vt:lpstr>Project Management Principle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aarti vyas</dc:creator>
  <cp:lastModifiedBy>aarti vyas</cp:lastModifiedBy>
  <cp:revision>41</cp:revision>
  <dcterms:created xsi:type="dcterms:W3CDTF">2021-01-03T05:20:11Z</dcterms:created>
  <dcterms:modified xsi:type="dcterms:W3CDTF">2021-05-08T06:04:46Z</dcterms:modified>
</cp:coreProperties>
</file>