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 id="270" r:id="rId16"/>
    <p:sldId id="271" r:id="rId17"/>
    <p:sldId id="272" r:id="rId18"/>
    <p:sldId id="274" r:id="rId19"/>
    <p:sldId id="276" r:id="rId20"/>
    <p:sldId id="277" r:id="rId21"/>
    <p:sldId id="278" r:id="rId22"/>
    <p:sldId id="27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xmlns="">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59A97D-40F3-425B-86AC-5A2BE1C67FDB}" type="datetimeFigureOut">
              <a:rPr lang="en-US" smtClean="0"/>
              <a:pPr/>
              <a:t>17-Apr-21</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501294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59A97D-40F3-425B-86AC-5A2BE1C67FDB}" type="datetimeFigureOut">
              <a:rPr lang="en-US" smtClean="0"/>
              <a:pPr/>
              <a:t>17-Apr-21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452451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59A97D-40F3-425B-86AC-5A2BE1C67FDB}" type="datetimeFigureOut">
              <a:rPr lang="en-US" smtClean="0"/>
              <a:pPr/>
              <a:t>17-Apr-21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2091325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59A97D-40F3-425B-86AC-5A2BE1C67FDB}" type="datetimeFigureOut">
              <a:rPr lang="en-US" smtClean="0"/>
              <a:pPr/>
              <a:t>17-Apr-21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3951665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5559A97D-40F3-425B-86AC-5A2BE1C67FDB}" type="datetimeFigureOut">
              <a:rPr lang="en-US" smtClean="0"/>
              <a:pPr/>
              <a:t>17-Apr-21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xmlns="">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1085581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59A97D-40F3-425B-86AC-5A2BE1C67FDB}" type="datetimeFigureOut">
              <a:rPr lang="en-US" smtClean="0"/>
              <a:pPr/>
              <a:t>17-Apr-21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303757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59A97D-40F3-425B-86AC-5A2BE1C67FDB}" type="datetimeFigureOut">
              <a:rPr lang="en-US" smtClean="0"/>
              <a:pPr/>
              <a:t>17-Apr-21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56689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5559A97D-40F3-425B-86AC-5A2BE1C67FDB}" type="datetimeFigureOut">
              <a:rPr lang="en-US" smtClean="0"/>
              <a:pPr/>
              <a:t>17-Apr-21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390266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9A97D-40F3-425B-86AC-5A2BE1C67FDB}" type="datetimeFigureOut">
              <a:rPr lang="en-US" smtClean="0"/>
              <a:pPr/>
              <a:t>17-Apr-21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3055368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xmlns="">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5559A97D-40F3-425B-86AC-5A2BE1C67FDB}" type="datetimeFigureOut">
              <a:rPr lang="en-US" smtClean="0"/>
              <a:pPr/>
              <a:t>17-Apr-21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2124807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xmlns="">
                    <a14:imgLayer r:embed="rId3">
                      <a14:imgEffect>
                        <a14:sharpenSoften amount="61000"/>
                      </a14:imgEffect>
                    </a14:imgLayer>
                  </a14:imgProps>
                </a:ext>
                <a:ext uri="{28A0092B-C50C-407E-A947-70E740481C1C}">
                  <a14:useLocalDpi xmlns:a14="http://schemas.microsoft.com/office/drawing/2010/main" xmlns=""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xmlns="">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5559A97D-40F3-425B-86AC-5A2BE1C67FDB}" type="datetimeFigureOut">
              <a:rPr lang="en-US" smtClean="0"/>
              <a:pPr/>
              <a:t>17-Apr-21</a:t>
            </a:fld>
            <a:endParaRPr lang="en-US"/>
          </a:p>
        </p:txBody>
      </p:sp>
      <p:sp>
        <p:nvSpPr>
          <p:cNvPr id="10" name="Slide Number Placeholder 9"/>
          <p:cNvSpPr>
            <a:spLocks noGrp="1"/>
          </p:cNvSpPr>
          <p:nvPr>
            <p:ph type="sldNum" sz="quarter" idx="12"/>
          </p:nvPr>
        </p:nvSpPr>
        <p:spPr/>
        <p:txBody>
          <a:body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164326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xmlns="">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5559A97D-40F3-425B-86AC-5A2BE1C67FDB}" type="datetimeFigureOut">
              <a:rPr lang="en-US" smtClean="0"/>
              <a:pPr/>
              <a:t>17-Apr-21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D9074C5B-F97D-4A64-8CAE-F0F4B7058074}" type="slidenum">
              <a:rPr lang="en-US" smtClean="0"/>
              <a:pPr/>
              <a:t>‹#›</a:t>
            </a:fld>
            <a:endParaRPr lang="en-US"/>
          </a:p>
        </p:txBody>
      </p:sp>
    </p:spTree>
    <p:extLst>
      <p:ext uri="{BB962C8B-B14F-4D97-AF65-F5344CB8AC3E}">
        <p14:creationId xmlns:p14="http://schemas.microsoft.com/office/powerpoint/2010/main" xmlns="" val="15312395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xmlns=""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Times New Roman" pitchFamily="18" charset="0"/>
                <a:cs typeface="Times New Roman" pitchFamily="18" charset="0"/>
              </a:rPr>
              <a:t>IT APPLICATIONS AND BANKING</a:t>
            </a:r>
          </a:p>
        </p:txBody>
      </p:sp>
      <p:sp>
        <p:nvSpPr>
          <p:cNvPr id="3" name="Subtitle 2"/>
          <p:cNvSpPr>
            <a:spLocks noGrp="1"/>
          </p:cNvSpPr>
          <p:nvPr>
            <p:ph type="subTitle" idx="1"/>
          </p:nvPr>
        </p:nvSpPr>
        <p:spPr/>
        <p:txBody>
          <a:bodyPr/>
          <a:lstStyle/>
          <a:p>
            <a:r>
              <a:rPr lang="en-US" dirty="0">
                <a:latin typeface="Times New Roman" pitchFamily="18" charset="0"/>
                <a:cs typeface="Times New Roman" pitchFamily="18" charset="0"/>
              </a:rPr>
              <a:t>SYBBI-UNIT-3</a:t>
            </a:r>
          </a:p>
          <a:p>
            <a:r>
              <a:rPr lang="en-US" dirty="0">
                <a:latin typeface="Times New Roman" pitchFamily="18" charset="0"/>
                <a:cs typeface="Times New Roman" pitchFamily="18" charset="0"/>
              </a:rPr>
              <a:t>By-Renuka Pal(</a:t>
            </a:r>
            <a:r>
              <a:rPr lang="en-US" dirty="0" err="1">
                <a:latin typeface="Times New Roman" pitchFamily="18" charset="0"/>
                <a:cs typeface="Times New Roman" pitchFamily="18" charset="0"/>
              </a:rPr>
              <a:t>M.Sc</a:t>
            </a:r>
            <a:r>
              <a:rPr lang="en-US" dirty="0">
                <a:latin typeface="Times New Roman" pitchFamily="18" charset="0"/>
                <a:cs typeface="Times New Roman" pitchFamily="18" charset="0"/>
              </a:rPr>
              <a:t> CS)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Cont.</a:t>
            </a:r>
          </a:p>
        </p:txBody>
      </p:sp>
      <p:sp>
        <p:nvSpPr>
          <p:cNvPr id="3" name="Content Placeholder 2"/>
          <p:cNvSpPr>
            <a:spLocks noGrp="1"/>
          </p:cNvSpPr>
          <p:nvPr>
            <p:ph idx="1"/>
          </p:nvPr>
        </p:nvSpPr>
        <p:spPr>
          <a:xfrm>
            <a:off x="457200" y="1143000"/>
            <a:ext cx="8229600" cy="4983163"/>
          </a:xfrm>
        </p:spPr>
        <p:txBody>
          <a:bodyPr>
            <a:normAutofit fontScale="85000" lnSpcReduction="20000"/>
          </a:bodyPr>
          <a:lstStyle/>
          <a:p>
            <a:pPr fontAlgn="base">
              <a:buNone/>
            </a:pPr>
            <a:r>
              <a:rPr lang="en-US" b="1" i="1" dirty="0"/>
              <a:t>RBI’s permission required for setting and operation of payment systems in India</a:t>
            </a:r>
            <a:endParaRPr lang="en-US" dirty="0"/>
          </a:p>
          <a:p>
            <a:r>
              <a:rPr lang="en-US" b="1" dirty="0"/>
              <a:t>Payment Systems</a:t>
            </a:r>
            <a:endParaRPr lang="en-US" dirty="0"/>
          </a:p>
          <a:p>
            <a:pPr fontAlgn="base"/>
            <a:r>
              <a:rPr lang="en-US" b="1" dirty="0"/>
              <a:t>Electronic payment</a:t>
            </a:r>
            <a:endParaRPr lang="en-US" dirty="0"/>
          </a:p>
          <a:p>
            <a:pPr marL="514350" indent="-514350">
              <a:buAutoNum type="arabicPeriod"/>
            </a:pPr>
            <a:r>
              <a:rPr lang="en-US" b="1" dirty="0"/>
              <a:t>Real-Time Gross Settlement (RTGS)System</a:t>
            </a:r>
          </a:p>
          <a:p>
            <a:pPr marL="514350" indent="-514350">
              <a:buAutoNum type="arabicPeriod"/>
            </a:pPr>
            <a:r>
              <a:rPr lang="en-US" b="1" dirty="0"/>
              <a:t>Electronic Clearing Service (ECS) Credit</a:t>
            </a:r>
          </a:p>
          <a:p>
            <a:pPr marL="514350" indent="-514350">
              <a:buAutoNum type="arabicPeriod"/>
            </a:pPr>
            <a:r>
              <a:rPr lang="en-US" b="1" dirty="0"/>
              <a:t>National Electronic Clearing Service (NECS)</a:t>
            </a:r>
          </a:p>
          <a:p>
            <a:pPr marL="514350" indent="-514350">
              <a:buAutoNum type="arabicPeriod"/>
            </a:pPr>
            <a:r>
              <a:rPr lang="en-US" b="1" dirty="0"/>
              <a:t>Regional ECS (RECS)</a:t>
            </a:r>
          </a:p>
          <a:p>
            <a:pPr marL="514350" indent="-514350">
              <a:buAutoNum type="arabicPeriod"/>
            </a:pPr>
            <a:r>
              <a:rPr lang="en-US" b="1" dirty="0"/>
              <a:t>Electronic Clearing Service (ECS) Debit</a:t>
            </a:r>
          </a:p>
          <a:p>
            <a:pPr marL="514350" indent="-514350">
              <a:buAutoNum type="arabicPeriod"/>
            </a:pPr>
            <a:r>
              <a:rPr lang="en-US" b="1" dirty="0"/>
              <a:t>National Electronic Funds Transfer (NEFT) System</a:t>
            </a:r>
          </a:p>
          <a:p>
            <a:pPr marL="514350" indent="-514350">
              <a:buAutoNum type="arabicPeriod"/>
            </a:pPr>
            <a:r>
              <a:rPr lang="en-US" b="1" dirty="0"/>
              <a:t>Pre-paid Payment Systems</a:t>
            </a:r>
          </a:p>
          <a:p>
            <a:pPr marL="514350" indent="-514350">
              <a:buAutoNum type="arabicPeriod"/>
            </a:pPr>
            <a:r>
              <a:rPr lang="en-US" b="1" dirty="0"/>
              <a:t>Mobile Banking System</a:t>
            </a:r>
          </a:p>
          <a:p>
            <a:pPr marL="514350" indent="-514350">
              <a:buAutoNum type="arabicPeriod"/>
            </a:pPr>
            <a:r>
              <a:rPr lang="en-US" b="1" dirty="0"/>
              <a:t>ATMs / Point of Sale (POS) Terminals / Online Transactions</a:t>
            </a:r>
          </a:p>
          <a:p>
            <a:pPr marL="514350" indent="-514350">
              <a:buAutoNum type="arabicPeriod"/>
            </a:pPr>
            <a:r>
              <a:rPr lang="en-US" b="1" dirty="0"/>
              <a:t>National Payments Corporation of India.</a:t>
            </a:r>
            <a:r>
              <a:rPr lang="en-US" dirty="0"/>
              <a:t/>
            </a:r>
            <a:br>
              <a:rPr lang="en-US" dirty="0"/>
            </a:br>
            <a:r>
              <a:rPr lang="en-US" dirty="0"/>
              <a:t/>
            </a:r>
            <a:br>
              <a:rPr lang="en-US" dirty="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066800"/>
          </a:xfrm>
        </p:spPr>
        <p:txBody>
          <a:bodyPr/>
          <a:lstStyle/>
          <a:p>
            <a:r>
              <a:rPr lang="en-US" dirty="0"/>
              <a:t>Plastic Money</a:t>
            </a:r>
          </a:p>
        </p:txBody>
      </p:sp>
      <p:sp>
        <p:nvSpPr>
          <p:cNvPr id="3" name="Content Placeholder 2"/>
          <p:cNvSpPr>
            <a:spLocks noGrp="1"/>
          </p:cNvSpPr>
          <p:nvPr>
            <p:ph idx="1"/>
          </p:nvPr>
        </p:nvSpPr>
        <p:spPr>
          <a:xfrm>
            <a:off x="685800" y="914400"/>
            <a:ext cx="7772400" cy="3200400"/>
          </a:xfrm>
        </p:spPr>
        <p:txBody>
          <a:bodyPr/>
          <a:lstStyle/>
          <a:p>
            <a:r>
              <a:rPr lang="en-US" dirty="0"/>
              <a:t>Plastic Money or Polymer Money, made out of plastic, is a new and better way of paying for goods and services and is used every day in place of actual bank notes. </a:t>
            </a:r>
          </a:p>
          <a:p>
            <a:r>
              <a:rPr lang="en-US" dirty="0"/>
              <a:t>Plastic money is a generic term for all types of bank cards, credit cards, debit cards, smart cards, Automated Teller Machine cards and charge cards. In recent years, there has been a dramatic growth in the usage of plastic money among the people. </a:t>
            </a:r>
          </a:p>
          <a:p>
            <a:r>
              <a:rPr lang="en-US" dirty="0"/>
              <a:t>A new way of paying for goods and services.</a:t>
            </a:r>
          </a:p>
          <a:p>
            <a:r>
              <a:rPr lang="en-US" dirty="0"/>
              <a:t>Introduced in 1950s and is now an essential form of ready money.</a:t>
            </a:r>
          </a:p>
          <a:p>
            <a:endParaRPr lang="en-US" dirty="0"/>
          </a:p>
          <a:p>
            <a:pPr>
              <a:buNone/>
            </a:pPr>
            <a:endParaRPr lang="en-US" dirty="0"/>
          </a:p>
        </p:txBody>
      </p:sp>
      <p:pic>
        <p:nvPicPr>
          <p:cNvPr id="1026" name="Picture 2"/>
          <p:cNvPicPr>
            <a:picLocks noChangeAspect="1" noChangeArrowheads="1"/>
          </p:cNvPicPr>
          <p:nvPr/>
        </p:nvPicPr>
        <p:blipFill>
          <a:blip r:embed="rId2"/>
          <a:srcRect/>
          <a:stretch>
            <a:fillRect/>
          </a:stretch>
        </p:blipFill>
        <p:spPr bwMode="auto">
          <a:xfrm>
            <a:off x="1752600" y="4143375"/>
            <a:ext cx="5248275" cy="271462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Parties Involved in Plastic Money</a:t>
            </a:r>
          </a:p>
        </p:txBody>
      </p:sp>
      <p:sp>
        <p:nvSpPr>
          <p:cNvPr id="3" name="Content Placeholder 2"/>
          <p:cNvSpPr>
            <a:spLocks noGrp="1"/>
          </p:cNvSpPr>
          <p:nvPr>
            <p:ph idx="1"/>
          </p:nvPr>
        </p:nvSpPr>
        <p:spPr/>
        <p:txBody>
          <a:bodyPr/>
          <a:lstStyle/>
          <a:p>
            <a:r>
              <a:rPr lang="en-US" dirty="0"/>
              <a:t>Cardholder</a:t>
            </a:r>
          </a:p>
          <a:p>
            <a:r>
              <a:rPr lang="en-US" dirty="0"/>
              <a:t>Card-issuing Bank</a:t>
            </a:r>
          </a:p>
          <a:p>
            <a:r>
              <a:rPr lang="en-US" dirty="0"/>
              <a:t>Acquiring Bank</a:t>
            </a:r>
          </a:p>
          <a:p>
            <a:r>
              <a:rPr lang="en-US" dirty="0"/>
              <a:t>Merchant account</a:t>
            </a:r>
          </a:p>
          <a:p>
            <a:r>
              <a:rPr lang="en-US" dirty="0"/>
              <a:t>Credit card association</a:t>
            </a:r>
          </a:p>
          <a:p>
            <a:r>
              <a:rPr lang="en-US" dirty="0"/>
              <a:t>Transaction network</a:t>
            </a:r>
          </a:p>
          <a:p>
            <a:r>
              <a:rPr lang="en-US" dirty="0"/>
              <a:t>Affinity partner</a:t>
            </a:r>
          </a:p>
          <a:p>
            <a:r>
              <a:rPr lang="en-US" dirty="0"/>
              <a:t>Insurance providers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762000"/>
          </a:xfrm>
        </p:spPr>
        <p:txBody>
          <a:bodyPr>
            <a:normAutofit/>
          </a:bodyPr>
          <a:lstStyle/>
          <a:p>
            <a:r>
              <a:rPr lang="en-US" dirty="0"/>
              <a:t>Transaction Steps</a:t>
            </a:r>
          </a:p>
        </p:txBody>
      </p:sp>
      <p:sp>
        <p:nvSpPr>
          <p:cNvPr id="3" name="Content Placeholder 2"/>
          <p:cNvSpPr>
            <a:spLocks noGrp="1"/>
          </p:cNvSpPr>
          <p:nvPr>
            <p:ph idx="1"/>
          </p:nvPr>
        </p:nvSpPr>
        <p:spPr>
          <a:xfrm>
            <a:off x="685800" y="990600"/>
            <a:ext cx="7772400" cy="3733800"/>
          </a:xfrm>
        </p:spPr>
        <p:txBody>
          <a:bodyPr>
            <a:normAutofit/>
          </a:bodyPr>
          <a:lstStyle/>
          <a:p>
            <a:pPr marL="457200" indent="-457200">
              <a:buAutoNum type="arabicPeriod"/>
            </a:pPr>
            <a:r>
              <a:rPr lang="en-US" b="1" i="1" dirty="0"/>
              <a:t>Authorization</a:t>
            </a:r>
            <a:r>
              <a:rPr lang="en-US" dirty="0"/>
              <a:t>: The card holder presents the card as payment to the merchant and the merchant submits the transaction to the acquiring bank. Then the bank verifies the card.</a:t>
            </a:r>
          </a:p>
          <a:p>
            <a:pPr marL="457200" indent="-457200">
              <a:buAutoNum type="arabicPeriod"/>
            </a:pPr>
            <a:r>
              <a:rPr lang="en-US" b="1" i="1" dirty="0"/>
              <a:t>Batching</a:t>
            </a:r>
            <a:r>
              <a:rPr lang="en-US" dirty="0"/>
              <a:t>: Authorized transactions are stored in batches which is sent to the acquirer. </a:t>
            </a:r>
          </a:p>
          <a:p>
            <a:pPr marL="457200" indent="-457200">
              <a:buAutoNum type="arabicPeriod"/>
            </a:pPr>
            <a:r>
              <a:rPr lang="en-US" b="1" i="1" dirty="0"/>
              <a:t>Clearing</a:t>
            </a:r>
            <a:r>
              <a:rPr lang="en-US" dirty="0"/>
              <a:t> </a:t>
            </a:r>
            <a:r>
              <a:rPr lang="en-US" b="1" i="1" dirty="0"/>
              <a:t>and</a:t>
            </a:r>
            <a:r>
              <a:rPr lang="en-US" dirty="0"/>
              <a:t> </a:t>
            </a:r>
            <a:r>
              <a:rPr lang="en-US" b="1" i="1" dirty="0"/>
              <a:t>Settlement</a:t>
            </a:r>
            <a:r>
              <a:rPr lang="en-US" dirty="0"/>
              <a:t>: The acquirer sends the batch transaction through the card association.</a:t>
            </a:r>
          </a:p>
          <a:p>
            <a:pPr marL="457200" indent="-457200">
              <a:buAutoNum type="arabicPeriod"/>
            </a:pPr>
            <a:r>
              <a:rPr lang="en-US" b="1" i="1" dirty="0"/>
              <a:t>Funding</a:t>
            </a:r>
            <a:r>
              <a:rPr lang="en-US" dirty="0"/>
              <a:t>: Once the acquirer has been paid, the acquirer pays to the merchant. </a:t>
            </a:r>
          </a:p>
          <a:p>
            <a:pPr marL="457200" indent="-457200">
              <a:buAutoNum type="arabicPeriod"/>
            </a:pPr>
            <a:endParaRPr lang="en-US" dirty="0"/>
          </a:p>
          <a:p>
            <a:pPr marL="457200" indent="-457200">
              <a:buAutoNum type="arabicPeriod"/>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734568"/>
          </a:xfrm>
        </p:spPr>
        <p:txBody>
          <a:bodyPr/>
          <a:lstStyle/>
          <a:p>
            <a:r>
              <a:rPr lang="en-US" dirty="0"/>
              <a:t>Processing Work </a:t>
            </a:r>
          </a:p>
        </p:txBody>
      </p:sp>
      <p:pic>
        <p:nvPicPr>
          <p:cNvPr id="4" name="Picture 2" descr="How P-Cards Work - NAPCP"/>
          <p:cNvPicPr>
            <a:picLocks noGrp="1" noChangeAspect="1" noChangeArrowheads="1"/>
          </p:cNvPicPr>
          <p:nvPr>
            <p:ph idx="1"/>
          </p:nvPr>
        </p:nvPicPr>
        <p:blipFill>
          <a:blip r:embed="rId2"/>
          <a:srcRect/>
          <a:stretch>
            <a:fillRect/>
          </a:stretch>
        </p:blipFill>
        <p:spPr bwMode="auto">
          <a:xfrm>
            <a:off x="1295400" y="1371600"/>
            <a:ext cx="6248400" cy="54864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457200" y="228600"/>
            <a:ext cx="8077200" cy="57912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381000" y="1223963"/>
            <a:ext cx="8381999" cy="4410075"/>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457200" y="762000"/>
            <a:ext cx="8229600" cy="54102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A9C76F-D8FA-451E-8913-D5758E862AC9}"/>
              </a:ext>
            </a:extLst>
          </p:cNvPr>
          <p:cNvSpPr>
            <a:spLocks noGrp="1"/>
          </p:cNvSpPr>
          <p:nvPr>
            <p:ph type="title"/>
          </p:nvPr>
        </p:nvSpPr>
        <p:spPr/>
        <p:txBody>
          <a:bodyPr>
            <a:normAutofit fontScale="90000"/>
          </a:bodyPr>
          <a:lstStyle/>
          <a:p>
            <a:r>
              <a:rPr lang="en-US" dirty="0"/>
              <a:t>Banking Software Features and Capabilities:</a:t>
            </a:r>
            <a:endParaRPr lang="en-IN" dirty="0"/>
          </a:p>
        </p:txBody>
      </p:sp>
      <p:sp>
        <p:nvSpPr>
          <p:cNvPr id="3" name="Content Placeholder 2">
            <a:extLst>
              <a:ext uri="{FF2B5EF4-FFF2-40B4-BE49-F238E27FC236}">
                <a16:creationId xmlns:a16="http://schemas.microsoft.com/office/drawing/2014/main" xmlns="" id="{B699CE0A-B6E5-48F3-88B1-55EF9115F1C5}"/>
              </a:ext>
            </a:extLst>
          </p:cNvPr>
          <p:cNvSpPr>
            <a:spLocks noGrp="1"/>
          </p:cNvSpPr>
          <p:nvPr>
            <p:ph idx="1"/>
          </p:nvPr>
        </p:nvSpPr>
        <p:spPr>
          <a:xfrm>
            <a:off x="685800" y="1905000"/>
            <a:ext cx="7772400" cy="4267200"/>
          </a:xfrm>
        </p:spPr>
        <p:txBody>
          <a:bodyPr>
            <a:normAutofit fontScale="77500" lnSpcReduction="20000"/>
          </a:bodyPr>
          <a:lstStyle/>
          <a:p>
            <a:pPr algn="l">
              <a:buFont typeface="Arial" panose="020B0604020202020204" pitchFamily="34" charset="0"/>
              <a:buChar char="•"/>
            </a:pPr>
            <a:r>
              <a:rPr lang="en-US" b="0" i="0" dirty="0">
                <a:solidFill>
                  <a:srgbClr val="31313C"/>
                </a:solidFill>
                <a:effectLst/>
                <a:latin typeface="Source Sans Pro" panose="020B0503030403020204" pitchFamily="34" charset="0"/>
              </a:rPr>
              <a:t>Real-time account &amp; transaction processing</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Financial product builder</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Customizable interface and product workflow</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Customer self-service portal &amp; management</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Online payment processing &amp; bill pay</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Source capture &amp; remote deposit</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Customer interaction (e.g. live chat)</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Account-holder transaction history tracking</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Account-holder data &amp; document store</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Multi-currency funds management</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Financial instrument workflow</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Accounting workflow</a:t>
            </a:r>
          </a:p>
          <a:p>
            <a:pPr algn="l">
              <a:buFont typeface="Arial" panose="020B0604020202020204" pitchFamily="34" charset="0"/>
              <a:buChar char="•"/>
            </a:pPr>
            <a:r>
              <a:rPr lang="en-US" b="0" i="0" dirty="0">
                <a:solidFill>
                  <a:srgbClr val="31313C"/>
                </a:solidFill>
                <a:effectLst/>
                <a:latin typeface="Source Sans Pro" panose="020B0503030403020204" pitchFamily="34" charset="0"/>
              </a:rPr>
              <a:t>Mobile app development</a:t>
            </a:r>
          </a:p>
        </p:txBody>
      </p:sp>
    </p:spTree>
    <p:extLst>
      <p:ext uri="{BB962C8B-B14F-4D97-AF65-F5344CB8AC3E}">
        <p14:creationId xmlns:p14="http://schemas.microsoft.com/office/powerpoint/2010/main" xmlns="" val="3903173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84F017-FFD6-4840-9B6B-80EE19CB98A8}"/>
              </a:ext>
            </a:extLst>
          </p:cNvPr>
          <p:cNvSpPr>
            <a:spLocks noGrp="1"/>
          </p:cNvSpPr>
          <p:nvPr>
            <p:ph type="title"/>
          </p:nvPr>
        </p:nvSpPr>
        <p:spPr/>
        <p:txBody>
          <a:bodyPr>
            <a:normAutofit/>
          </a:bodyPr>
          <a:lstStyle/>
          <a:p>
            <a:r>
              <a:rPr lang="en-US" b="1" i="0" dirty="0">
                <a:solidFill>
                  <a:schemeClr val="tx1"/>
                </a:solidFill>
                <a:effectLst/>
                <a:latin typeface="Source Sans Pro" panose="020B0503030403020204" pitchFamily="34" charset="0"/>
              </a:rPr>
              <a:t>Banking Software Integrations &amp; Ancillary Products:</a:t>
            </a:r>
            <a:endParaRPr lang="en-IN" dirty="0">
              <a:solidFill>
                <a:schemeClr val="tx1"/>
              </a:solidFill>
            </a:endParaRPr>
          </a:p>
        </p:txBody>
      </p:sp>
      <p:sp>
        <p:nvSpPr>
          <p:cNvPr id="3" name="Content Placeholder 2">
            <a:extLst>
              <a:ext uri="{FF2B5EF4-FFF2-40B4-BE49-F238E27FC236}">
                <a16:creationId xmlns:a16="http://schemas.microsoft.com/office/drawing/2014/main" xmlns="" id="{1D4B7A40-B889-43D0-8AE7-AD85ED738C90}"/>
              </a:ext>
            </a:extLst>
          </p:cNvPr>
          <p:cNvSpPr>
            <a:spLocks noGrp="1"/>
          </p:cNvSpPr>
          <p:nvPr>
            <p:ph idx="1"/>
          </p:nvPr>
        </p:nvSpPr>
        <p:spPr/>
        <p:txBody>
          <a:bodyPr>
            <a:normAutofit lnSpcReduction="10000"/>
          </a:bodyPr>
          <a:lstStyle/>
          <a:p>
            <a:pPr algn="l">
              <a:buFont typeface="Arial" panose="020B0604020202020204" pitchFamily="34" charset="0"/>
              <a:buChar char="•"/>
            </a:pPr>
            <a:r>
              <a:rPr lang="en-US" b="0" i="0" dirty="0">
                <a:effectLst/>
                <a:latin typeface="Source Sans Pro" panose="020B0503030403020204" pitchFamily="34" charset="0"/>
              </a:rPr>
              <a:t>Fraud risk management</a:t>
            </a:r>
          </a:p>
          <a:p>
            <a:pPr algn="l">
              <a:buFont typeface="Arial" panose="020B0604020202020204" pitchFamily="34" charset="0"/>
              <a:buChar char="•"/>
            </a:pPr>
            <a:r>
              <a:rPr lang="en-US" b="0" i="0" dirty="0">
                <a:effectLst/>
                <a:latin typeface="Source Sans Pro" panose="020B0503030403020204" pitchFamily="34" charset="0"/>
              </a:rPr>
              <a:t>Financial crime mitigation</a:t>
            </a:r>
          </a:p>
          <a:p>
            <a:pPr algn="l">
              <a:buFont typeface="Arial" panose="020B0604020202020204" pitchFamily="34" charset="0"/>
              <a:buChar char="•"/>
            </a:pPr>
            <a:r>
              <a:rPr lang="en-US" b="0" i="0" dirty="0">
                <a:effectLst/>
                <a:latin typeface="Source Sans Pro" panose="020B0503030403020204" pitchFamily="34" charset="0"/>
              </a:rPr>
              <a:t>Line of credit &amp; credit background check</a:t>
            </a:r>
          </a:p>
          <a:p>
            <a:pPr algn="l">
              <a:buFont typeface="Arial" panose="020B0604020202020204" pitchFamily="34" charset="0"/>
              <a:buChar char="•"/>
            </a:pPr>
            <a:r>
              <a:rPr lang="en-US" b="0" i="0" dirty="0">
                <a:effectLst/>
                <a:latin typeface="Source Sans Pro" panose="020B0503030403020204" pitchFamily="34" charset="0"/>
              </a:rPr>
              <a:t>Loan origination &amp; servicing</a:t>
            </a:r>
          </a:p>
          <a:p>
            <a:pPr algn="l">
              <a:buFont typeface="Arial" panose="020B0604020202020204" pitchFamily="34" charset="0"/>
              <a:buChar char="•"/>
            </a:pPr>
            <a:r>
              <a:rPr lang="en-US" b="0" i="0" dirty="0">
                <a:effectLst/>
                <a:latin typeface="Source Sans Pro" panose="020B0503030403020204" pitchFamily="34" charset="0"/>
              </a:rPr>
              <a:t>Corporate supply chain financing</a:t>
            </a:r>
          </a:p>
          <a:p>
            <a:pPr algn="l">
              <a:buFont typeface="Arial" panose="020B0604020202020204" pitchFamily="34" charset="0"/>
              <a:buChar char="•"/>
            </a:pPr>
            <a:r>
              <a:rPr lang="en-US" b="0" i="0" dirty="0">
                <a:effectLst/>
                <a:latin typeface="Source Sans Pro" panose="020B0503030403020204" pitchFamily="34" charset="0"/>
              </a:rPr>
              <a:t>Customer wealth management</a:t>
            </a:r>
          </a:p>
          <a:p>
            <a:pPr algn="l">
              <a:buFont typeface="Arial" panose="020B0604020202020204" pitchFamily="34" charset="0"/>
              <a:buChar char="•"/>
            </a:pPr>
            <a:r>
              <a:rPr lang="en-US" b="0" i="0" dirty="0">
                <a:effectLst/>
                <a:latin typeface="Source Sans Pro" panose="020B0503030403020204" pitchFamily="34" charset="0"/>
              </a:rPr>
              <a:t>Investor servicing &amp; accounting</a:t>
            </a:r>
          </a:p>
          <a:p>
            <a:pPr algn="l">
              <a:buFont typeface="Arial" panose="020B0604020202020204" pitchFamily="34" charset="0"/>
              <a:buChar char="•"/>
            </a:pPr>
            <a:r>
              <a:rPr lang="en-US" b="0" i="0" dirty="0">
                <a:effectLst/>
                <a:latin typeface="Source Sans Pro" panose="020B0503030403020204" pitchFamily="34" charset="0"/>
              </a:rPr>
              <a:t>Enterprise content management</a:t>
            </a:r>
          </a:p>
          <a:p>
            <a:pPr algn="l">
              <a:buFont typeface="Arial" panose="020B0604020202020204" pitchFamily="34" charset="0"/>
              <a:buChar char="•"/>
            </a:pPr>
            <a:r>
              <a:rPr lang="en-US" b="0" i="0" dirty="0">
                <a:effectLst/>
                <a:latin typeface="Source Sans Pro" panose="020B0503030403020204" pitchFamily="34" charset="0"/>
              </a:rPr>
              <a:t>Marketing resource management and automation</a:t>
            </a:r>
          </a:p>
          <a:p>
            <a:pPr algn="l">
              <a:buFont typeface="Arial" panose="020B0604020202020204" pitchFamily="34" charset="0"/>
              <a:buChar char="•"/>
            </a:pPr>
            <a:r>
              <a:rPr lang="en-US" b="0" i="0" dirty="0">
                <a:effectLst/>
                <a:latin typeface="Source Sans Pro" panose="020B0503030403020204" pitchFamily="34" charset="0"/>
              </a:rPr>
              <a:t>Banking investment &amp; operational intelligence</a:t>
            </a:r>
          </a:p>
        </p:txBody>
      </p:sp>
    </p:spTree>
    <p:extLst>
      <p:ext uri="{BB962C8B-B14F-4D97-AF65-F5344CB8AC3E}">
        <p14:creationId xmlns:p14="http://schemas.microsoft.com/office/powerpoint/2010/main" xmlns="" val="3029776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rmAutofit/>
          </a:bodyPr>
          <a:lstStyle/>
          <a:p>
            <a:r>
              <a:rPr lang="en-US" dirty="0">
                <a:latin typeface="Times New Roman" pitchFamily="18" charset="0"/>
                <a:cs typeface="Times New Roman" pitchFamily="18" charset="0"/>
              </a:rPr>
              <a:t>Information technology is any computer based tool that people use to work with information and support the information and information-processing need of an organization.</a:t>
            </a:r>
          </a:p>
          <a:p>
            <a:r>
              <a:rPr lang="en-US" b="1" dirty="0">
                <a:latin typeface="Times New Roman" pitchFamily="18" charset="0"/>
                <a:cs typeface="Times New Roman" pitchFamily="18" charset="0"/>
              </a:rPr>
              <a:t>Benefits of Information Technology are:</a:t>
            </a:r>
          </a:p>
          <a:p>
            <a:pPr marL="514350" indent="-514350">
              <a:buAutoNum type="arabicPeriod"/>
            </a:pPr>
            <a:r>
              <a:rPr lang="en-US" dirty="0">
                <a:latin typeface="Times New Roman" pitchFamily="18" charset="0"/>
                <a:cs typeface="Times New Roman" pitchFamily="18" charset="0"/>
              </a:rPr>
              <a:t>Operational excellence.</a:t>
            </a:r>
          </a:p>
          <a:p>
            <a:pPr marL="514350" indent="-514350">
              <a:buAutoNum type="arabicPeriod"/>
            </a:pPr>
            <a:r>
              <a:rPr lang="en-US" dirty="0">
                <a:latin typeface="Times New Roman" pitchFamily="18" charset="0"/>
                <a:cs typeface="Times New Roman" pitchFamily="18" charset="0"/>
              </a:rPr>
              <a:t>Major business initiatives.</a:t>
            </a:r>
          </a:p>
          <a:p>
            <a:pPr marL="514350" indent="-514350">
              <a:buAutoNum type="arabicPeriod"/>
            </a:pPr>
            <a:r>
              <a:rPr lang="en-US" dirty="0">
                <a:latin typeface="Times New Roman" pitchFamily="18" charset="0"/>
                <a:cs typeface="Times New Roman" pitchFamily="18" charset="0"/>
              </a:rPr>
              <a:t>Supply chain management.</a:t>
            </a:r>
          </a:p>
          <a:p>
            <a:pPr marL="514350" indent="-514350">
              <a:buAutoNum type="arabicPeriod"/>
            </a:pPr>
            <a:r>
              <a:rPr lang="en-US" dirty="0">
                <a:latin typeface="Times New Roman" pitchFamily="18" charset="0"/>
                <a:cs typeface="Times New Roman" pitchFamily="18" charset="0"/>
              </a:rPr>
              <a:t>Customer relationship management.</a:t>
            </a:r>
          </a:p>
          <a:p>
            <a:pPr marL="514350" indent="-514350">
              <a:buAutoNum type="arabicPeriod"/>
            </a:pPr>
            <a:r>
              <a:rPr lang="en-US" dirty="0">
                <a:latin typeface="Times New Roman" pitchFamily="18" charset="0"/>
                <a:cs typeface="Times New Roman" pitchFamily="18" charset="0"/>
              </a:rPr>
              <a:t>Sales force automation.</a:t>
            </a:r>
          </a:p>
          <a:p>
            <a:pPr marL="514350" indent="-514350">
              <a:buAutoNum type="arabicPeriod"/>
            </a:pPr>
            <a:r>
              <a:rPr lang="en-US" dirty="0">
                <a:latin typeface="Times New Roman" pitchFamily="18" charset="0"/>
                <a:cs typeface="Times New Roman" pitchFamily="18" charset="0"/>
              </a:rPr>
              <a:t>Business Intelligence.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889672-3719-4635-88FF-D066CDD7A7FB}"/>
              </a:ext>
            </a:extLst>
          </p:cNvPr>
          <p:cNvSpPr>
            <a:spLocks noGrp="1"/>
          </p:cNvSpPr>
          <p:nvPr>
            <p:ph type="title"/>
          </p:nvPr>
        </p:nvSpPr>
        <p:spPr/>
        <p:txBody>
          <a:bodyPr/>
          <a:lstStyle/>
          <a:p>
            <a:r>
              <a:rPr lang="en-US" dirty="0"/>
              <a:t>Core Banking Software Companies: </a:t>
            </a:r>
            <a:endParaRPr lang="en-IN" dirty="0"/>
          </a:p>
        </p:txBody>
      </p:sp>
      <p:sp>
        <p:nvSpPr>
          <p:cNvPr id="3" name="Content Placeholder 2">
            <a:extLst>
              <a:ext uri="{FF2B5EF4-FFF2-40B4-BE49-F238E27FC236}">
                <a16:creationId xmlns:a16="http://schemas.microsoft.com/office/drawing/2014/main" xmlns="" id="{17C4C908-F5D6-41B6-A5C7-B404AE26077F}"/>
              </a:ext>
            </a:extLst>
          </p:cNvPr>
          <p:cNvSpPr>
            <a:spLocks noGrp="1"/>
          </p:cNvSpPr>
          <p:nvPr>
            <p:ph idx="1"/>
          </p:nvPr>
        </p:nvSpPr>
        <p:spPr/>
        <p:txBody>
          <a:bodyPr>
            <a:normAutofit/>
          </a:bodyPr>
          <a:lstStyle/>
          <a:p>
            <a:pPr algn="l"/>
            <a:r>
              <a:rPr lang="en-US" b="0" i="0" dirty="0">
                <a:effectLst/>
                <a:latin typeface="Saira Semi Condensed"/>
              </a:rPr>
              <a:t>1. </a:t>
            </a:r>
            <a:r>
              <a:rPr lang="en-US" b="0" i="0" dirty="0" err="1">
                <a:effectLst/>
                <a:latin typeface="Saira Semi Condensed"/>
              </a:rPr>
              <a:t>EdgeVerve</a:t>
            </a:r>
            <a:r>
              <a:rPr lang="en-US" b="0" i="0" dirty="0">
                <a:effectLst/>
                <a:latin typeface="Saira Semi Condensed"/>
              </a:rPr>
              <a:t> Finacle:- </a:t>
            </a:r>
            <a:r>
              <a:rPr lang="en-US" b="0" i="0" dirty="0">
                <a:effectLst/>
                <a:latin typeface="Didact Gothic"/>
              </a:rPr>
              <a:t>Finacle is a core banking system developed by </a:t>
            </a:r>
            <a:r>
              <a:rPr lang="en-US" b="0" i="0" dirty="0" err="1">
                <a:effectLst/>
                <a:latin typeface="Didact Gothic"/>
              </a:rPr>
              <a:t>Edgeverge</a:t>
            </a:r>
            <a:r>
              <a:rPr lang="en-US" b="0" i="0" dirty="0">
                <a:effectLst/>
                <a:latin typeface="Didact Gothic"/>
              </a:rPr>
              <a:t>, a wholly-owned subsidiary of Infosys, that enables banks to provide digital banking services to their customers.</a:t>
            </a:r>
          </a:p>
          <a:p>
            <a:pPr algn="l"/>
            <a:r>
              <a:rPr lang="en-US" b="0" i="0" dirty="0">
                <a:effectLst/>
                <a:latin typeface="Saira Semi Condensed"/>
              </a:rPr>
              <a:t>2. Oracle FLEXCUBE Core Banking:- </a:t>
            </a:r>
            <a:r>
              <a:rPr lang="en-US" b="0" i="0" dirty="0">
                <a:effectLst/>
                <a:latin typeface="Didact Gothic"/>
              </a:rPr>
              <a:t>Oracle FLEXCUBE Universal Banking is core banking software designed to modernize a bank’s core systems and support digital transformation of banking processes and systems of the future.</a:t>
            </a:r>
            <a:endParaRPr lang="en-US" dirty="0">
              <a:latin typeface="Didact Gothic"/>
            </a:endParaRPr>
          </a:p>
          <a:p>
            <a:pPr algn="l"/>
            <a:r>
              <a:rPr lang="en-US" b="0" i="0" dirty="0">
                <a:effectLst/>
                <a:latin typeface="Saira Semi Condensed"/>
              </a:rPr>
              <a:t>3. Tata Consultancy Services (TCS) </a:t>
            </a:r>
            <a:r>
              <a:rPr lang="en-US" b="0" i="0" dirty="0" err="1">
                <a:effectLst/>
                <a:latin typeface="Saira Semi Condensed"/>
              </a:rPr>
              <a:t>BaNCS</a:t>
            </a:r>
            <a:r>
              <a:rPr lang="en-US" dirty="0">
                <a:latin typeface="Saira Semi Condensed"/>
              </a:rPr>
              <a:t>:- </a:t>
            </a:r>
            <a:r>
              <a:rPr lang="en-US" b="0" i="0" dirty="0">
                <a:effectLst/>
                <a:latin typeface="Didact Gothic"/>
              </a:rPr>
              <a:t>The TCS </a:t>
            </a:r>
            <a:r>
              <a:rPr lang="en-US" b="0" i="0" dirty="0" err="1">
                <a:effectLst/>
                <a:latin typeface="Didact Gothic"/>
              </a:rPr>
              <a:t>BaNCS</a:t>
            </a:r>
            <a:r>
              <a:rPr lang="en-US" b="0" i="0" dirty="0">
                <a:effectLst/>
                <a:latin typeface="Didact Gothic"/>
              </a:rPr>
              <a:t> Global Banking Platform, deployed at more than 400 financial institutions, enables your bank to offer products and services to customers throughout their lifecycle and across all touch points.</a:t>
            </a:r>
            <a:br>
              <a:rPr lang="en-US" b="0" i="0" dirty="0">
                <a:effectLst/>
                <a:latin typeface="Didact Gothic"/>
              </a:rPr>
            </a:br>
            <a:r>
              <a:rPr lang="en-US" b="0" i="0" dirty="0">
                <a:effectLst/>
                <a:latin typeface="Didact Gothic"/>
              </a:rPr>
              <a:t/>
            </a:r>
            <a:br>
              <a:rPr lang="en-US" b="0" i="0" dirty="0">
                <a:effectLst/>
                <a:latin typeface="Didact Gothic"/>
              </a:rPr>
            </a:br>
            <a:endParaRPr lang="en-US" b="0" i="0" dirty="0">
              <a:effectLst/>
              <a:latin typeface="Didact Gothic"/>
            </a:endParaRPr>
          </a:p>
          <a:p>
            <a:endParaRPr lang="en-IN" dirty="0"/>
          </a:p>
        </p:txBody>
      </p:sp>
    </p:spTree>
    <p:extLst>
      <p:ext uri="{BB962C8B-B14F-4D97-AF65-F5344CB8AC3E}">
        <p14:creationId xmlns:p14="http://schemas.microsoft.com/office/powerpoint/2010/main" xmlns="" val="3462391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D3B944-565E-442F-A8A4-F38AD2A75D57}"/>
              </a:ext>
            </a:extLst>
          </p:cNvPr>
          <p:cNvSpPr>
            <a:spLocks noGrp="1"/>
          </p:cNvSpPr>
          <p:nvPr>
            <p:ph type="title"/>
          </p:nvPr>
        </p:nvSpPr>
        <p:spPr/>
        <p:txBody>
          <a:bodyPr/>
          <a:lstStyle/>
          <a:p>
            <a:r>
              <a:rPr lang="en-US" dirty="0"/>
              <a:t>Cont.</a:t>
            </a:r>
            <a:endParaRPr lang="en-IN" dirty="0"/>
          </a:p>
        </p:txBody>
      </p:sp>
      <p:sp>
        <p:nvSpPr>
          <p:cNvPr id="3" name="Content Placeholder 2">
            <a:extLst>
              <a:ext uri="{FF2B5EF4-FFF2-40B4-BE49-F238E27FC236}">
                <a16:creationId xmlns:a16="http://schemas.microsoft.com/office/drawing/2014/main" xmlns="" id="{C0EB6B51-7714-4D11-A352-6B0B9B4732B1}"/>
              </a:ext>
            </a:extLst>
          </p:cNvPr>
          <p:cNvSpPr>
            <a:spLocks noGrp="1"/>
          </p:cNvSpPr>
          <p:nvPr>
            <p:ph idx="1"/>
          </p:nvPr>
        </p:nvSpPr>
        <p:spPr/>
        <p:txBody>
          <a:bodyPr/>
          <a:lstStyle/>
          <a:p>
            <a:pPr algn="l"/>
            <a:r>
              <a:rPr lang="en-US" b="0" i="0" dirty="0">
                <a:effectLst/>
                <a:latin typeface="Saira Semi Condensed"/>
              </a:rPr>
              <a:t>4. Wipro Core Banking As-a-Service:- </a:t>
            </a:r>
            <a:r>
              <a:rPr lang="en-US" b="0" i="0" dirty="0">
                <a:effectLst/>
                <a:latin typeface="Didact Gothic"/>
              </a:rPr>
              <a:t>Wipro offers Core Banking As-a-Service offering for financial institutions wherein you get access to a hosted core banking application and the underlying technology infrastructure on a variabilized cost model.</a:t>
            </a:r>
          </a:p>
          <a:p>
            <a:pPr algn="l"/>
            <a:r>
              <a:rPr lang="en-US" b="0" i="0" dirty="0">
                <a:effectLst/>
                <a:latin typeface="Saira Semi Condensed"/>
              </a:rPr>
              <a:t>5. SAP Banking and Financial Services:- </a:t>
            </a:r>
            <a:r>
              <a:rPr lang="en-US" b="0" i="0" dirty="0">
                <a:effectLst/>
                <a:latin typeface="Didact Gothic"/>
              </a:rPr>
              <a:t>SAP provides a digital platform to enable banks to better serve current customers and reach the underbanked to support financial inclusion. The platform includes services and technologies such as mobile banking apps, omnichannel banking, and digital banking analytics.</a:t>
            </a:r>
            <a:br>
              <a:rPr lang="en-US" b="0" i="0" dirty="0">
                <a:effectLst/>
                <a:latin typeface="Didact Gothic"/>
              </a:rPr>
            </a:br>
            <a:endParaRPr lang="en-US" b="0" i="0" dirty="0">
              <a:effectLst/>
              <a:latin typeface="Didact Gothic"/>
            </a:endParaRPr>
          </a:p>
          <a:p>
            <a:pPr marL="0" indent="0" algn="l">
              <a:buNone/>
            </a:pPr>
            <a:r>
              <a:rPr lang="en-US" b="0" i="0" dirty="0">
                <a:effectLst/>
                <a:latin typeface="Didact Gothic"/>
              </a:rPr>
              <a:t/>
            </a:r>
            <a:br>
              <a:rPr lang="en-US" b="0" i="0" dirty="0">
                <a:effectLst/>
                <a:latin typeface="Didact Gothic"/>
              </a:rPr>
            </a:br>
            <a:endParaRPr lang="en-US" b="0" i="0" dirty="0">
              <a:effectLst/>
              <a:latin typeface="Didact Gothic"/>
            </a:endParaRPr>
          </a:p>
          <a:p>
            <a:pPr marL="0" indent="0">
              <a:buNone/>
            </a:pPr>
            <a:endParaRPr lang="en-IN" dirty="0"/>
          </a:p>
        </p:txBody>
      </p:sp>
    </p:spTree>
    <p:extLst>
      <p:ext uri="{BB962C8B-B14F-4D97-AF65-F5344CB8AC3E}">
        <p14:creationId xmlns:p14="http://schemas.microsoft.com/office/powerpoint/2010/main" xmlns="" val="4080242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34F4F2-06D6-44A4-99D2-9CFC299ECB1B}"/>
              </a:ext>
            </a:extLst>
          </p:cNvPr>
          <p:cNvSpPr>
            <a:spLocks noGrp="1"/>
          </p:cNvSpPr>
          <p:nvPr>
            <p:ph type="title"/>
          </p:nvPr>
        </p:nvSpPr>
        <p:spPr>
          <a:xfrm>
            <a:off x="685800" y="1905000"/>
            <a:ext cx="7772400" cy="1600200"/>
          </a:xfrm>
        </p:spPr>
        <p:txBody>
          <a:bodyPr/>
          <a:lstStyle/>
          <a:p>
            <a:r>
              <a:rPr lang="en-US" dirty="0"/>
              <a:t>		THANK YOU</a:t>
            </a:r>
            <a:endParaRPr lang="en-IN" dirty="0"/>
          </a:p>
        </p:txBody>
      </p:sp>
    </p:spTree>
    <p:extLst>
      <p:ext uri="{BB962C8B-B14F-4D97-AF65-F5344CB8AC3E}">
        <p14:creationId xmlns:p14="http://schemas.microsoft.com/office/powerpoint/2010/main" xmlns="" val="2797115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Electronic Commerce in Banking</a:t>
            </a:r>
          </a:p>
        </p:txBody>
      </p:sp>
      <p:sp>
        <p:nvSpPr>
          <p:cNvPr id="3" name="Content Placeholder 2"/>
          <p:cNvSpPr>
            <a:spLocks noGrp="1"/>
          </p:cNvSpPr>
          <p:nvPr>
            <p:ph idx="1"/>
          </p:nvPr>
        </p:nvSpPr>
        <p:spPr/>
        <p:txBody>
          <a:bodyPr>
            <a:normAutofit/>
          </a:bodyPr>
          <a:lstStyle/>
          <a:p>
            <a:r>
              <a:rPr lang="en-US" dirty="0">
                <a:latin typeface="Times New Roman" pitchFamily="18" charset="0"/>
                <a:cs typeface="Times New Roman" pitchFamily="18" charset="0"/>
              </a:rPr>
              <a:t>Many companies are embracing “e-commerce,” or business conducted on-line over computer networks, as a means of expanding markets, improving customer service, reducing costs, and enhancing productivity.</a:t>
            </a:r>
          </a:p>
          <a:p>
            <a:r>
              <a:rPr lang="en-US" dirty="0">
                <a:latin typeface="Times New Roman" pitchFamily="18" charset="0"/>
                <a:cs typeface="Times New Roman" pitchFamily="18" charset="0"/>
              </a:rPr>
              <a:t>Computers have traditionally used computers to manage their product and customer data. </a:t>
            </a:r>
          </a:p>
          <a:p>
            <a:r>
              <a:rPr lang="en-US" dirty="0">
                <a:latin typeface="Times New Roman" pitchFamily="18" charset="0"/>
                <a:cs typeface="Times New Roman" pitchFamily="18" charset="0"/>
              </a:rPr>
              <a:t>Now, however, advances in networking technology have enabled firms to streamline their transactions with suppliers, distributors, and retailers through the electronic exchange of information. </a:t>
            </a:r>
          </a:p>
          <a:p>
            <a:r>
              <a:rPr lang="en-US" dirty="0">
                <a:latin typeface="Times New Roman" pitchFamily="18" charset="0"/>
                <a:cs typeface="Times New Roman" pitchFamily="18" charset="0"/>
              </a:rPr>
              <a:t>Like other companies, banks are taking steps to expand the use of networking technology in their business operations.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pic>
        <p:nvPicPr>
          <p:cNvPr id="1026" name="Picture 2"/>
          <p:cNvPicPr>
            <a:picLocks noGrp="1" noChangeAspect="1" noChangeArrowheads="1"/>
          </p:cNvPicPr>
          <p:nvPr>
            <p:ph idx="1"/>
          </p:nvPr>
        </p:nvPicPr>
        <p:blipFill>
          <a:blip r:embed="rId2"/>
          <a:srcRect/>
          <a:stretch>
            <a:fillRect/>
          </a:stretch>
        </p:blipFill>
        <p:spPr bwMode="auto">
          <a:xfrm>
            <a:off x="2286000" y="1905000"/>
            <a:ext cx="4648200" cy="24479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295400"/>
          </a:xfrm>
        </p:spPr>
        <p:txBody>
          <a:bodyPr>
            <a:normAutofit/>
          </a:bodyPr>
          <a:lstStyle/>
          <a:p>
            <a:r>
              <a:rPr lang="en-US" dirty="0"/>
              <a:t>Advantages of E-Commerce for Banks</a:t>
            </a:r>
          </a:p>
        </p:txBody>
      </p:sp>
      <p:sp>
        <p:nvSpPr>
          <p:cNvPr id="3" name="Content Placeholder 2"/>
          <p:cNvSpPr>
            <a:spLocks noGrp="1"/>
          </p:cNvSpPr>
          <p:nvPr>
            <p:ph idx="1"/>
          </p:nvPr>
        </p:nvSpPr>
        <p:spPr>
          <a:xfrm>
            <a:off x="457200" y="1448972"/>
            <a:ext cx="8229600" cy="4951828"/>
          </a:xfrm>
        </p:spPr>
        <p:txBody>
          <a:bodyPr>
            <a:normAutofit lnSpcReduction="10000"/>
          </a:bodyPr>
          <a:lstStyle/>
          <a:p>
            <a:r>
              <a:rPr lang="en-US" b="1" dirty="0">
                <a:latin typeface="Times New Roman" pitchFamily="18" charset="0"/>
                <a:cs typeface="Times New Roman" pitchFamily="18" charset="0"/>
              </a:rPr>
              <a:t>Electronic billing: </a:t>
            </a:r>
            <a:r>
              <a:rPr lang="en-US" dirty="0">
                <a:latin typeface="Times New Roman" pitchFamily="18" charset="0"/>
                <a:cs typeface="Times New Roman" pitchFamily="18" charset="0"/>
              </a:rPr>
              <a:t>Electronic billing is one of the biggest benefits that e-commerce has brought to both consumers and businesses.</a:t>
            </a:r>
            <a:endParaRPr lang="en-US" b="1" dirty="0">
              <a:latin typeface="Times New Roman" pitchFamily="18" charset="0"/>
              <a:cs typeface="Times New Roman" pitchFamily="18" charset="0"/>
            </a:endParaRPr>
          </a:p>
          <a:p>
            <a:r>
              <a:rPr lang="en-US" b="1" dirty="0">
                <a:latin typeface="Times New Roman" pitchFamily="18" charset="0"/>
                <a:cs typeface="Times New Roman" pitchFamily="18" charset="0"/>
              </a:rPr>
              <a:t>ID verification: </a:t>
            </a:r>
            <a:r>
              <a:rPr lang="en-US" dirty="0">
                <a:latin typeface="Times New Roman" pitchFamily="18" charset="0"/>
                <a:cs typeface="Times New Roman" pitchFamily="18" charset="0"/>
              </a:rPr>
              <a:t>Banks can and should take identification very seriously. The job of a credible financial institution is to ensure that the person spending is the person who should have access to the funds in the account.</a:t>
            </a:r>
            <a:endParaRPr lang="en-US" b="1" dirty="0">
              <a:latin typeface="Times New Roman" pitchFamily="18" charset="0"/>
              <a:cs typeface="Times New Roman" pitchFamily="18" charset="0"/>
            </a:endParaRPr>
          </a:p>
          <a:p>
            <a:r>
              <a:rPr lang="en-US" b="1" dirty="0">
                <a:latin typeface="Times New Roman" pitchFamily="18" charset="0"/>
                <a:cs typeface="Times New Roman" pitchFamily="18" charset="0"/>
              </a:rPr>
              <a:t>Mobile payments: </a:t>
            </a:r>
            <a:r>
              <a:rPr lang="en-US" dirty="0">
                <a:latin typeface="Times New Roman" pitchFamily="18" charset="0"/>
                <a:cs typeface="Times New Roman" pitchFamily="18" charset="0"/>
              </a:rPr>
              <a:t>Mobile commerce, or m-commerce, is an important part of e-commerce.</a:t>
            </a:r>
            <a:endParaRPr lang="en-US" b="1" dirty="0">
              <a:latin typeface="Times New Roman" pitchFamily="18" charset="0"/>
              <a:cs typeface="Times New Roman" pitchFamily="18" charset="0"/>
            </a:endParaRPr>
          </a:p>
          <a:p>
            <a:r>
              <a:rPr lang="en-US" b="1" dirty="0">
                <a:latin typeface="Times New Roman" pitchFamily="18" charset="0"/>
                <a:cs typeface="Times New Roman" pitchFamily="18" charset="0"/>
              </a:rPr>
              <a:t>Digital-only banking: </a:t>
            </a:r>
            <a:r>
              <a:rPr lang="en-US" dirty="0">
                <a:latin typeface="Times New Roman" pitchFamily="18" charset="0"/>
                <a:cs typeface="Times New Roman" pitchFamily="18" charset="0"/>
              </a:rPr>
              <a:t>E-commerce has enabled app payments and transactions, leading the way for reeducation in physical brick and mortar banks.</a:t>
            </a:r>
            <a:endParaRPr lang="en-US" b="1" dirty="0">
              <a:latin typeface="Times New Roman" pitchFamily="18" charset="0"/>
              <a:cs typeface="Times New Roman" pitchFamily="18" charset="0"/>
            </a:endParaRPr>
          </a:p>
          <a:p>
            <a:r>
              <a:rPr lang="en-US" b="1" dirty="0">
                <a:latin typeface="Times New Roman" pitchFamily="18" charset="0"/>
                <a:cs typeface="Times New Roman" pitchFamily="18" charset="0"/>
              </a:rPr>
              <a:t>B2B innovation: </a:t>
            </a:r>
            <a:r>
              <a:rPr lang="en-US" dirty="0">
                <a:latin typeface="Times New Roman" pitchFamily="18" charset="0"/>
                <a:cs typeface="Times New Roman" pitchFamily="18" charset="0"/>
              </a:rPr>
              <a:t>The e-commerce experience has changed the way B2B buyers anticipate buying and selling experiences to go.</a:t>
            </a:r>
            <a:endParaRPr lang="en-US" b="1" dirty="0">
              <a:latin typeface="Times New Roman" pitchFamily="18" charset="0"/>
              <a:cs typeface="Times New Roman" pitchFamily="18" charset="0"/>
            </a:endParaRPr>
          </a:p>
          <a:p>
            <a:r>
              <a:rPr lang="en-US" b="1" dirty="0">
                <a:latin typeface="Times New Roman" pitchFamily="18" charset="0"/>
                <a:cs typeface="Times New Roman" pitchFamily="18" charset="0"/>
              </a:rPr>
              <a:t>International commerce: </a:t>
            </a:r>
            <a:r>
              <a:rPr lang="en-US" dirty="0">
                <a:latin typeface="Times New Roman" pitchFamily="18" charset="0"/>
                <a:cs typeface="Times New Roman" pitchFamily="18" charset="0"/>
              </a:rPr>
              <a:t>E-commerce has made it easier for people to bank internationally or pay for goods and services from another country without having to work around banking regulations or exchange rates.</a:t>
            </a:r>
            <a:endParaRPr lang="en-US" b="1"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Banking Software</a:t>
            </a:r>
          </a:p>
        </p:txBody>
      </p:sp>
      <p:sp>
        <p:nvSpPr>
          <p:cNvPr id="3" name="Content Placeholder 2"/>
          <p:cNvSpPr>
            <a:spLocks noGrp="1"/>
          </p:cNvSpPr>
          <p:nvPr>
            <p:ph idx="1"/>
          </p:nvPr>
        </p:nvSpPr>
        <p:spPr/>
        <p:txBody>
          <a:bodyPr>
            <a:normAutofit/>
          </a:bodyPr>
          <a:lstStyle/>
          <a:p>
            <a:r>
              <a:rPr lang="en-US" b="1" dirty="0">
                <a:latin typeface="Times New Roman" pitchFamily="18" charset="0"/>
                <a:cs typeface="Times New Roman" pitchFamily="18" charset="0"/>
              </a:rPr>
              <a:t>Banking software</a:t>
            </a:r>
            <a:r>
              <a:rPr lang="en-US" dirty="0">
                <a:latin typeface="Times New Roman" pitchFamily="18" charset="0"/>
                <a:cs typeface="Times New Roman" pitchFamily="18" charset="0"/>
              </a:rPr>
              <a:t> is enterprise software that is used by the banking industry to provide and manage the financial products they provide.</a:t>
            </a:r>
          </a:p>
          <a:p>
            <a:r>
              <a:rPr lang="en-US" dirty="0">
                <a:latin typeface="Times New Roman" pitchFamily="18" charset="0"/>
                <a:cs typeface="Times New Roman" pitchFamily="18" charset="0"/>
              </a:rPr>
              <a:t>Within retail banks, banking software typically refers to core banking software and all its interfaces that allows them to connect to other modular software and to the interbank networks.</a:t>
            </a:r>
          </a:p>
          <a:p>
            <a:r>
              <a:rPr lang="en-US" dirty="0">
                <a:latin typeface="Times New Roman" pitchFamily="18" charset="0"/>
                <a:cs typeface="Times New Roman" pitchFamily="18" charset="0"/>
              </a:rPr>
              <a:t>Within investment banking, banking software typically refer to the trading software used to access capital markets.</a:t>
            </a:r>
          </a:p>
          <a:p>
            <a:r>
              <a:rPr lang="en-US" dirty="0">
                <a:latin typeface="Times New Roman" pitchFamily="18" charset="0"/>
                <a:cs typeface="Times New Roman" pitchFamily="18" charset="0"/>
              </a:rPr>
              <a:t>Categories are: </a:t>
            </a:r>
          </a:p>
          <a:p>
            <a:pPr marL="514350" indent="-514350">
              <a:buAutoNum type="arabicPeriod"/>
            </a:pPr>
            <a:r>
              <a:rPr lang="en-US" dirty="0">
                <a:latin typeface="Times New Roman" pitchFamily="18" charset="0"/>
                <a:cs typeface="Times New Roman" pitchFamily="18" charset="0"/>
              </a:rPr>
              <a:t>Retail banks</a:t>
            </a:r>
          </a:p>
          <a:p>
            <a:pPr marL="514350" indent="-514350">
              <a:buAutoNum type="arabicPeriod"/>
            </a:pPr>
            <a:r>
              <a:rPr lang="en-US" dirty="0">
                <a:latin typeface="Times New Roman" pitchFamily="18" charset="0"/>
                <a:cs typeface="Times New Roman" pitchFamily="18" charset="0"/>
              </a:rPr>
              <a:t>Investment banks.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Cont.</a:t>
            </a:r>
          </a:p>
        </p:txBody>
      </p:sp>
      <p:sp>
        <p:nvSpPr>
          <p:cNvPr id="3" name="Content Placeholder 2"/>
          <p:cNvSpPr>
            <a:spLocks noGrp="1"/>
          </p:cNvSpPr>
          <p:nvPr>
            <p:ph idx="1"/>
          </p:nvPr>
        </p:nvSpPr>
        <p:spPr>
          <a:xfrm>
            <a:off x="457200" y="1066800"/>
            <a:ext cx="8229600" cy="5059363"/>
          </a:xfrm>
        </p:spPr>
        <p:txBody>
          <a:bodyPr>
            <a:normAutofit/>
          </a:bodyPr>
          <a:lstStyle/>
          <a:p>
            <a:r>
              <a:rPr lang="en-US" b="1" dirty="0">
                <a:latin typeface="Times New Roman" pitchFamily="18" charset="0"/>
                <a:cs typeface="Times New Roman" pitchFamily="18" charset="0"/>
              </a:rPr>
              <a:t>Commercial or retail banks</a:t>
            </a:r>
            <a:r>
              <a:rPr lang="en-US" dirty="0">
                <a:latin typeface="Times New Roman" pitchFamily="18" charset="0"/>
                <a:cs typeface="Times New Roman" pitchFamily="18" charset="0"/>
              </a:rPr>
              <a:t> use what is known as core banking software which record and manage the transactions made by the banks' customers to their accounts. For example, it allows a customer to go to any branch of the bank and do its banking from there. In essence, it frees the customer from their home branch and enables them to do banking anywhere. Further, the bank's databases can be connected to other channels such as ATMs, Internet Banking, payment networks and SMS based banking.</a:t>
            </a:r>
          </a:p>
          <a:p>
            <a:r>
              <a:rPr lang="en-US" b="1" dirty="0">
                <a:latin typeface="Times New Roman" pitchFamily="18" charset="0"/>
                <a:cs typeface="Times New Roman" pitchFamily="18" charset="0"/>
              </a:rPr>
              <a:t>Investment banks</a:t>
            </a:r>
            <a:r>
              <a:rPr lang="en-US" dirty="0">
                <a:latin typeface="Times New Roman" pitchFamily="18" charset="0"/>
                <a:cs typeface="Times New Roman" pitchFamily="18" charset="0"/>
              </a:rPr>
              <a:t> use software to manage their trading desks and their clients accountants. These systems often connect to financial markets such as securities exchanges or third party providers of such as Financial data vendors.</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Banking software</a:t>
            </a:r>
          </a:p>
        </p:txBody>
      </p:sp>
      <p:pic>
        <p:nvPicPr>
          <p:cNvPr id="4" name="Content Placeholder 3" descr="I-Bank40.png"/>
          <p:cNvPicPr>
            <a:picLocks noGrp="1" noChangeAspect="1"/>
          </p:cNvPicPr>
          <p:nvPr>
            <p:ph idx="1"/>
          </p:nvPr>
        </p:nvPicPr>
        <p:blipFill>
          <a:blip r:embed="rId2"/>
          <a:stretch>
            <a:fillRect/>
          </a:stretch>
        </p:blipFill>
        <p:spPr>
          <a:xfrm>
            <a:off x="984911" y="2120900"/>
            <a:ext cx="7174177" cy="40513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Electronic payment and settlement systems.</a:t>
            </a:r>
          </a:p>
        </p:txBody>
      </p:sp>
      <p:sp>
        <p:nvSpPr>
          <p:cNvPr id="3" name="Content Placeholder 2"/>
          <p:cNvSpPr>
            <a:spLocks noGrp="1"/>
          </p:cNvSpPr>
          <p:nvPr>
            <p:ph idx="1"/>
          </p:nvPr>
        </p:nvSpPr>
        <p:spPr/>
        <p:txBody>
          <a:bodyPr>
            <a:normAutofit/>
          </a:bodyPr>
          <a:lstStyle/>
          <a:p>
            <a:r>
              <a:rPr lang="en-US" b="1" dirty="0">
                <a:latin typeface="Times New Roman" pitchFamily="18" charset="0"/>
                <a:cs typeface="Times New Roman" pitchFamily="18" charset="0"/>
              </a:rPr>
              <a:t>Payment and settlement systems in India</a:t>
            </a:r>
            <a:r>
              <a:rPr lang="en-US" dirty="0">
                <a:latin typeface="Times New Roman" pitchFamily="18" charset="0"/>
                <a:cs typeface="Times New Roman" pitchFamily="18" charset="0"/>
              </a:rPr>
              <a:t> are used for financial transactions. They are covered by the Payment and Settlement Systems Act, 2007 (PSS Act), legislated in December 2007 and regulated by the Reserve Bank of India and the </a:t>
            </a:r>
            <a:r>
              <a:rPr lang="en-US" i="1" dirty="0">
                <a:latin typeface="Times New Roman" pitchFamily="18" charset="0"/>
                <a:cs typeface="Times New Roman" pitchFamily="18" charset="0"/>
              </a:rPr>
              <a:t>Board for Regulation and Supervision of Payment and Settlement Systems</a:t>
            </a:r>
            <a:r>
              <a:rPr lang="en-US" dirty="0">
                <a:latin typeface="Times New Roman" pitchFamily="18" charset="0"/>
                <a:cs typeface="Times New Roman" pitchFamily="18" charset="0"/>
              </a:rPr>
              <a:t>.</a:t>
            </a:r>
          </a:p>
          <a:p>
            <a:r>
              <a:rPr lang="en-US" dirty="0">
                <a:latin typeface="Times New Roman" pitchFamily="18" charset="0"/>
                <a:cs typeface="Times New Roman" pitchFamily="18" charset="0"/>
              </a:rPr>
              <a:t>India has multiple payments and settlement systems, both gross and net settlement systems. For gross settlement India has a real-time gross settlement (RTGS) system called by the same name and net settlement systems include Electronic Clearing Services (ECS Credit), Electronic Clearing Services (ECS Debit), credit cards, debit cards, the National Electronic Fund Transfer (NEFT) system, Immediate Payment Service and Unified Payments Interface (UPI).</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BE1B6DD8-9976-4550-A6F4-B2DD4EA939DA}"/>
    </a:ext>
  </a:extLst>
</a:theme>
</file>

<file path=docProps/app.xml><?xml version="1.0" encoding="utf-8"?>
<Properties xmlns="http://schemas.openxmlformats.org/officeDocument/2006/extended-properties" xmlns:vt="http://schemas.openxmlformats.org/officeDocument/2006/docPropsVTypes">
  <Template>Wood Type</Template>
  <TotalTime>418</TotalTime>
  <Words>949</Words>
  <Application>Microsoft Office PowerPoint</Application>
  <PresentationFormat>On-screen Show (4:3)</PresentationFormat>
  <Paragraphs>107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Wood Type</vt:lpstr>
      <vt:lpstr>IT APPLICATIONS AND BANKING</vt:lpstr>
      <vt:lpstr>Objectives</vt:lpstr>
      <vt:lpstr>Electronic Commerce in Banking</vt:lpstr>
      <vt:lpstr>Cont.</vt:lpstr>
      <vt:lpstr>Advantages of E-Commerce for Banks</vt:lpstr>
      <vt:lpstr>Banking Software</vt:lpstr>
      <vt:lpstr>Cont.</vt:lpstr>
      <vt:lpstr>Banking software</vt:lpstr>
      <vt:lpstr>Electronic payment and settlement systems.</vt:lpstr>
      <vt:lpstr>Cont.</vt:lpstr>
      <vt:lpstr>Plastic Money</vt:lpstr>
      <vt:lpstr>Parties Involved in Plastic Money</vt:lpstr>
      <vt:lpstr>Transaction Steps</vt:lpstr>
      <vt:lpstr>Processing Work </vt:lpstr>
      <vt:lpstr>Slide 15</vt:lpstr>
      <vt:lpstr>Slide 16</vt:lpstr>
      <vt:lpstr>Slide 17</vt:lpstr>
      <vt:lpstr>Banking Software Features and Capabilities:</vt:lpstr>
      <vt:lpstr>Banking Software Integrations &amp; Ancillary Products:</vt:lpstr>
      <vt:lpstr>Core Banking Software Companies: </vt:lpstr>
      <vt:lpstr>Cont.</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APPLICATIONS AND BANKING</dc:title>
  <dc:creator>Nitesh</dc:creator>
  <cp:lastModifiedBy>Nitesh</cp:lastModifiedBy>
  <cp:revision>65</cp:revision>
  <dcterms:created xsi:type="dcterms:W3CDTF">2021-02-23T14:19:35Z</dcterms:created>
  <dcterms:modified xsi:type="dcterms:W3CDTF">2021-04-17T15:44:00Z</dcterms:modified>
</cp:coreProperties>
</file>