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92" r:id="rId5"/>
    <p:sldId id="297" r:id="rId6"/>
    <p:sldId id="299" r:id="rId7"/>
    <p:sldId id="293" r:id="rId8"/>
    <p:sldId id="294" r:id="rId9"/>
    <p:sldId id="295" r:id="rId10"/>
    <p:sldId id="296" r:id="rId11"/>
    <p:sldId id="298" r:id="rId12"/>
    <p:sldId id="300" r:id="rId13"/>
    <p:sldId id="302" r:id="rId14"/>
    <p:sldId id="303" r:id="rId15"/>
    <p:sldId id="301" r:id="rId16"/>
    <p:sldId id="304" r:id="rId17"/>
    <p:sldId id="305" r:id="rId18"/>
    <p:sldId id="306" r:id="rId19"/>
    <p:sldId id="30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5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318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058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95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14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70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16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31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808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0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2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BA1780-A246-4C7F-9267-727EF2F4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46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329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3272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D7398C-75E5-4CB0-BA4F-D7D5CF249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055" y="2350017"/>
            <a:ext cx="4775075" cy="163090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Magazines/Books/Internet/Films in India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BFB45-FC34-495C-9C68-F9641246C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6055" y="3990546"/>
            <a:ext cx="4775075" cy="559656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Divya Narang Tinna</a:t>
            </a:r>
          </a:p>
          <a:p>
            <a:r>
              <a:rPr lang="en-US" dirty="0">
                <a:solidFill>
                  <a:schemeClr val="tx1"/>
                </a:solidFill>
              </a:rPr>
              <a:t>AP, TCSC</a:t>
            </a:r>
          </a:p>
        </p:txBody>
      </p:sp>
    </p:spTree>
    <p:extLst>
      <p:ext uri="{BB962C8B-B14F-4D97-AF65-F5344CB8AC3E}">
        <p14:creationId xmlns:p14="http://schemas.microsoft.com/office/powerpoint/2010/main" val="2152082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17B60-C8FD-47EC-A65E-C4F4A3102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of Films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B4D05-72A2-41A0-8724-55D52ACE4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Salunke</a:t>
            </a:r>
            <a:r>
              <a:rPr lang="en-US" dirty="0"/>
              <a:t> used to play the role of a woman in his film</a:t>
            </a:r>
          </a:p>
          <a:p>
            <a:r>
              <a:rPr lang="en-US" dirty="0"/>
              <a:t>Harishchandra and </a:t>
            </a:r>
            <a:r>
              <a:rPr lang="en-US" dirty="0" err="1"/>
              <a:t>Bhatvadekar</a:t>
            </a:r>
            <a:r>
              <a:rPr lang="en-US" dirty="0"/>
              <a:t> ordered a movie camera from London </a:t>
            </a:r>
          </a:p>
          <a:p>
            <a:r>
              <a:rPr lang="en-US" dirty="0"/>
              <a:t>They took it to a wrestling match and shot it live</a:t>
            </a:r>
          </a:p>
          <a:p>
            <a:r>
              <a:rPr lang="en-US" dirty="0" err="1"/>
              <a:t>Bhatvadekar</a:t>
            </a:r>
            <a:r>
              <a:rPr lang="en-US" dirty="0"/>
              <a:t> is known as the father of Indian factual film</a:t>
            </a:r>
          </a:p>
          <a:p>
            <a:r>
              <a:rPr lang="en-US" dirty="0"/>
              <a:t>First Indian Sound based film was ‘</a:t>
            </a:r>
            <a:r>
              <a:rPr lang="en-US" dirty="0" err="1"/>
              <a:t>Alam</a:t>
            </a:r>
            <a:r>
              <a:rPr lang="en-US" dirty="0"/>
              <a:t> Ara’ which came in 1931</a:t>
            </a:r>
          </a:p>
          <a:p>
            <a:r>
              <a:rPr lang="en-US" dirty="0"/>
              <a:t>The Premiere was a proud occasion </a:t>
            </a:r>
          </a:p>
          <a:p>
            <a:r>
              <a:rPr lang="en-US" dirty="0"/>
              <a:t>It was attended by the Governor also</a:t>
            </a:r>
          </a:p>
          <a:p>
            <a:endParaRPr lang="en-US" dirty="0"/>
          </a:p>
          <a:p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542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9473C-17B0-4EB0-A0B9-4A6E28424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of Films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F7657-5A2C-48F1-A61A-DBEFA1133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50s and 60s are considered the golden age of Indian cinema</a:t>
            </a:r>
          </a:p>
          <a:p>
            <a:r>
              <a:rPr lang="en-US" dirty="0"/>
              <a:t>Satyajit Ray, Guru </a:t>
            </a:r>
            <a:r>
              <a:rPr lang="en-US" dirty="0" err="1"/>
              <a:t>Dutt</a:t>
            </a:r>
            <a:r>
              <a:rPr lang="en-US" dirty="0"/>
              <a:t>, Bimal Roy, Mehboob Khan and Raj Kapoor made many beautiful films in this era</a:t>
            </a:r>
          </a:p>
          <a:p>
            <a:r>
              <a:rPr lang="en-US" dirty="0"/>
              <a:t>In South, NT Rama Rao, Sivaji </a:t>
            </a:r>
            <a:r>
              <a:rPr lang="en-US" dirty="0" err="1"/>
              <a:t>Ganeshan</a:t>
            </a:r>
            <a:r>
              <a:rPr lang="en-US" dirty="0"/>
              <a:t> and MG Ramachandran were gaining popularity</a:t>
            </a:r>
          </a:p>
          <a:p>
            <a:r>
              <a:rPr lang="en-US" dirty="0"/>
              <a:t>50-70- Films on caste system, poverty, zamindar system etc.</a:t>
            </a:r>
          </a:p>
          <a:p>
            <a:r>
              <a:rPr lang="en-US" dirty="0"/>
              <a:t>Do Aankhen </a:t>
            </a:r>
            <a:r>
              <a:rPr lang="en-US" dirty="0" err="1"/>
              <a:t>Barah</a:t>
            </a:r>
            <a:r>
              <a:rPr lang="en-US" dirty="0"/>
              <a:t> Hath, </a:t>
            </a:r>
            <a:r>
              <a:rPr lang="en-US" dirty="0" err="1"/>
              <a:t>Mughel</a:t>
            </a:r>
            <a:r>
              <a:rPr lang="en-US" dirty="0"/>
              <a:t>-e-Azam, Mother India, </a:t>
            </a:r>
            <a:r>
              <a:rPr lang="en-US" dirty="0" err="1"/>
              <a:t>Awara</a:t>
            </a:r>
            <a:r>
              <a:rPr lang="en-US" dirty="0"/>
              <a:t> and </a:t>
            </a:r>
            <a:r>
              <a:rPr lang="en-US" dirty="0" err="1"/>
              <a:t>Pyasa</a:t>
            </a:r>
            <a:endParaRPr lang="en-US" dirty="0"/>
          </a:p>
          <a:p>
            <a:r>
              <a:rPr lang="en-US" dirty="0"/>
              <a:t>60-70 </a:t>
            </a:r>
            <a:r>
              <a:rPr lang="en-US" dirty="0" err="1"/>
              <a:t>Hrshikesh</a:t>
            </a:r>
            <a:r>
              <a:rPr lang="en-US" dirty="0"/>
              <a:t> Mukherjee, Sham </a:t>
            </a:r>
            <a:r>
              <a:rPr lang="en-US" dirty="0" err="1"/>
              <a:t>Benegal</a:t>
            </a:r>
            <a:r>
              <a:rPr lang="en-US" dirty="0"/>
              <a:t> and Mrinal Sen</a:t>
            </a:r>
          </a:p>
          <a:p>
            <a:r>
              <a:rPr lang="en-US" dirty="0"/>
              <a:t>90s- Era of Khans, Sridevi, Madhuri Dixit</a:t>
            </a:r>
          </a:p>
          <a:p>
            <a:r>
              <a:rPr lang="en-US" dirty="0"/>
              <a:t>Post 90s-Rudali, Machis, Bandit Queen, </a:t>
            </a:r>
            <a:r>
              <a:rPr lang="en-US" dirty="0" err="1"/>
              <a:t>Roja</a:t>
            </a:r>
            <a:endParaRPr lang="en-US" dirty="0"/>
          </a:p>
          <a:p>
            <a:r>
              <a:rPr lang="en-US" dirty="0"/>
              <a:t>Directors like Meghna Gulzar, </a:t>
            </a:r>
            <a:r>
              <a:rPr lang="en-US" dirty="0" err="1"/>
              <a:t>Meira</a:t>
            </a:r>
            <a:r>
              <a:rPr lang="en-US" dirty="0"/>
              <a:t> Nair and Deepa Mehta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91832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C188-04D8-4CAB-9B82-022313272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of Books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2A078-06D9-49C4-A0D9-07A372BC6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Book Publishing started in India with the coming of printing press in Goa in 1566</a:t>
            </a:r>
          </a:p>
          <a:p>
            <a:pPr marL="0" indent="0">
              <a:buNone/>
            </a:pPr>
            <a:r>
              <a:rPr lang="en-IN" dirty="0"/>
              <a:t>Another Printing Press in </a:t>
            </a:r>
            <a:r>
              <a:rPr lang="en-IN" dirty="0" err="1"/>
              <a:t>Tranqabar</a:t>
            </a:r>
            <a:r>
              <a:rPr lang="en-IN" dirty="0"/>
              <a:t> near Madras</a:t>
            </a:r>
          </a:p>
          <a:p>
            <a:pPr marL="0" indent="0">
              <a:buNone/>
            </a:pPr>
            <a:r>
              <a:rPr lang="en-IN" dirty="0"/>
              <a:t>After 200 years later another press in </a:t>
            </a:r>
            <a:r>
              <a:rPr lang="en-IN" dirty="0" err="1"/>
              <a:t>Serampore</a:t>
            </a:r>
            <a:r>
              <a:rPr lang="en-IN" dirty="0"/>
              <a:t> near Calcutta</a:t>
            </a:r>
          </a:p>
          <a:p>
            <a:pPr marL="0" indent="0">
              <a:buNone/>
            </a:pPr>
            <a:r>
              <a:rPr lang="en-IN" dirty="0"/>
              <a:t>Between 1801-1832, the </a:t>
            </a:r>
            <a:r>
              <a:rPr lang="en-IN" dirty="0" err="1"/>
              <a:t>Serampore</a:t>
            </a:r>
            <a:r>
              <a:rPr lang="en-IN" dirty="0"/>
              <a:t> Mission Press alone published 212000 volumes in fifty languages</a:t>
            </a:r>
          </a:p>
          <a:p>
            <a:pPr marL="0" indent="0">
              <a:buNone/>
            </a:pPr>
            <a:r>
              <a:rPr lang="en-IN" dirty="0"/>
              <a:t>The books were in English and Regional Languages</a:t>
            </a:r>
          </a:p>
          <a:p>
            <a:pPr marL="0" indent="0">
              <a:buNone/>
            </a:pPr>
            <a:r>
              <a:rPr lang="en-IN" dirty="0"/>
              <a:t>Material related to Education was being printed</a:t>
            </a:r>
          </a:p>
          <a:p>
            <a:pPr marL="0" indent="0">
              <a:buNone/>
            </a:pPr>
            <a:r>
              <a:rPr lang="en-IN" dirty="0"/>
              <a:t>1835-Government decided that higher education would be in English</a:t>
            </a:r>
          </a:p>
          <a:p>
            <a:pPr marL="0" indent="0">
              <a:buNone/>
            </a:pPr>
            <a:r>
              <a:rPr lang="en-IN" dirty="0"/>
              <a:t>In 1881, a survey was conducted</a:t>
            </a:r>
          </a:p>
          <a:p>
            <a:pPr marL="0" indent="0">
              <a:buNone/>
            </a:pPr>
            <a:r>
              <a:rPr lang="en-IN" dirty="0"/>
              <a:t>Total number of European and Indian Language books were 931</a:t>
            </a:r>
          </a:p>
          <a:p>
            <a:pPr marL="0" indent="0">
              <a:buNone/>
            </a:pPr>
            <a:r>
              <a:rPr lang="en-IN" dirty="0"/>
              <a:t>Out of these 117 were in European and rest were in Marathi, Gujarati, Kannada, Sindhi and Hindi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87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13C9-58FE-461D-AE60-9114494D2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of Books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50993-CF76-4558-B0EC-248DD57AA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During 50s and 60s the publishing industry grew steadily</a:t>
            </a:r>
          </a:p>
          <a:p>
            <a:r>
              <a:rPr lang="en-IN" dirty="0"/>
              <a:t>Suffered a lot in 70s due to high price of paper</a:t>
            </a:r>
          </a:p>
          <a:p>
            <a:r>
              <a:rPr lang="en-IN" dirty="0"/>
              <a:t>Less supply of paper</a:t>
            </a:r>
          </a:p>
          <a:p>
            <a:r>
              <a:rPr lang="en-IN" dirty="0"/>
              <a:t>1967-National Book Development Board was set up to promote the development of books in India</a:t>
            </a:r>
          </a:p>
          <a:p>
            <a:r>
              <a:rPr lang="en-IN" dirty="0"/>
              <a:t>Government set up National Book Trust</a:t>
            </a:r>
          </a:p>
          <a:p>
            <a:r>
              <a:rPr lang="en-IN" dirty="0"/>
              <a:t>Raja </a:t>
            </a:r>
            <a:r>
              <a:rPr lang="en-IN" dirty="0" err="1"/>
              <a:t>Rammohan</a:t>
            </a:r>
            <a:r>
              <a:rPr lang="en-IN" dirty="0"/>
              <a:t> Roy Educational Resource Centres for the publication of low-cost editions of foreign reprint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8953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97568-5639-4412-9BD5-922D1B5C1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B775C0-E552-4F1E-8F59-10F38DD36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732" t="12104" r="24922" b="6934"/>
          <a:stretch/>
        </p:blipFill>
        <p:spPr>
          <a:xfrm>
            <a:off x="887766" y="642594"/>
            <a:ext cx="10237433" cy="5509631"/>
          </a:xfrm>
        </p:spPr>
      </p:pic>
    </p:spTree>
    <p:extLst>
      <p:ext uri="{BB962C8B-B14F-4D97-AF65-F5344CB8AC3E}">
        <p14:creationId xmlns:p14="http://schemas.microsoft.com/office/powerpoint/2010/main" val="3952088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299AA-89D9-4D3E-AD70-5359192CF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79706-5789-4E21-94A5-DDB55671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BD6CD1-677E-4585-A5B4-112D18A936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5" t="11908" r="3228" b="15600"/>
          <a:stretch/>
        </p:blipFill>
        <p:spPr>
          <a:xfrm>
            <a:off x="1066800" y="642594"/>
            <a:ext cx="10784889" cy="53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49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6A1E-8202-4563-A610-4C28351B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FFFB27-45B3-499C-8915-12BE7E84FD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19" t="16158" r="3129" b="7742"/>
          <a:stretch/>
        </p:blipFill>
        <p:spPr>
          <a:xfrm>
            <a:off x="1066799" y="642594"/>
            <a:ext cx="10058399" cy="5572811"/>
          </a:xfrm>
        </p:spPr>
      </p:pic>
    </p:spTree>
    <p:extLst>
      <p:ext uri="{BB962C8B-B14F-4D97-AF65-F5344CB8AC3E}">
        <p14:creationId xmlns:p14="http://schemas.microsoft.com/office/powerpoint/2010/main" val="2382411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898C2-786D-466A-AE57-0DB0294A8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Magazines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15528-1E52-4B35-8EB9-7A530C5E4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First magazine appeared in France in 1663 (Philosophy and Literature)</a:t>
            </a:r>
          </a:p>
          <a:p>
            <a:r>
              <a:rPr lang="en-IN" b="1" i="1" dirty="0" err="1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Erbauliche</a:t>
            </a:r>
            <a:r>
              <a:rPr lang="en-IN" b="1" i="1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en-IN" b="1" i="1" dirty="0" err="1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Monaths-Unterredungen</a:t>
            </a:r>
            <a:r>
              <a:rPr lang="en-IN" b="1" i="0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en-IN" b="0" i="0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(“Edifying Monthly Discussions”) (Edifying-providing intellectual instruction)</a:t>
            </a:r>
          </a:p>
          <a:p>
            <a:r>
              <a:rPr lang="en-IN" dirty="0">
                <a:solidFill>
                  <a:srgbClr val="1A1A1A"/>
                </a:solidFill>
                <a:latin typeface="Georgia" panose="02040502050405020303" pitchFamily="18" charset="0"/>
              </a:rPr>
              <a:t>Soon other light and entertaining periodicals started appearing in Italy, UK and France</a:t>
            </a:r>
          </a:p>
          <a:p>
            <a:r>
              <a:rPr lang="en-IN" b="1" i="1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Le Mercure Galant </a:t>
            </a:r>
            <a:r>
              <a:rPr lang="en-IN" b="0" i="1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came in 1672 (Court Events, Theatre and Literature) in France</a:t>
            </a:r>
          </a:p>
          <a:p>
            <a:r>
              <a:rPr lang="en-US" b="0" i="0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By the early 19th century a different, less learned audience had been identified</a:t>
            </a:r>
          </a:p>
          <a:p>
            <a:r>
              <a:rPr lang="en-US" b="0" i="0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New types of magazines for entertainment and family enjoyment began to appear</a:t>
            </a:r>
          </a:p>
          <a:p>
            <a:r>
              <a:rPr lang="en-US" b="0" i="0" dirty="0">
                <a:solidFill>
                  <a:srgbClr val="1A1A1A"/>
                </a:solidFill>
                <a:effectLst/>
                <a:latin typeface="Georgia" panose="02040502050405020303" pitchFamily="18" charset="0"/>
              </a:rPr>
              <a:t>Among them the popular weekly were the women’s weekly, the religious and missionary review, the illustrated magazine, and the children’s weekly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1050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EEF25-D451-4112-8441-A3403E247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History of Magazines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E41BE-2B8A-42B4-AE56-235CFC472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first periodic/magazine in India was perhaps ‘</a:t>
            </a:r>
            <a:r>
              <a:rPr lang="en-IN" dirty="0" err="1"/>
              <a:t>Asiatick</a:t>
            </a:r>
            <a:r>
              <a:rPr lang="en-IN" dirty="0"/>
              <a:t> Miscellany’ in Kolkata in 1785</a:t>
            </a:r>
          </a:p>
          <a:p>
            <a:r>
              <a:rPr lang="en-IN" dirty="0"/>
              <a:t>Bombay Quarterly was another notable magazine</a:t>
            </a:r>
          </a:p>
          <a:p>
            <a:r>
              <a:rPr lang="en-IN" dirty="0" err="1"/>
              <a:t>Mirat</a:t>
            </a:r>
            <a:r>
              <a:rPr lang="en-IN" dirty="0"/>
              <a:t>-ul-Akbar was started by Raja Ram Mohan Roy in Persian Language</a:t>
            </a:r>
          </a:p>
          <a:p>
            <a:r>
              <a:rPr lang="en-IN" dirty="0"/>
              <a:t>“The </a:t>
            </a:r>
            <a:r>
              <a:rPr lang="en-IN" dirty="0" err="1"/>
              <a:t>Bramhanical</a:t>
            </a:r>
            <a:r>
              <a:rPr lang="en-IN" dirty="0"/>
              <a:t> Magazine” was in English started by Raja Ram Mohan Roy </a:t>
            </a:r>
          </a:p>
          <a:p>
            <a:r>
              <a:rPr lang="en-IN" dirty="0"/>
              <a:t>After 1857’s revolt, there came a clear shift between the magazines and the newspapers</a:t>
            </a:r>
          </a:p>
          <a:p>
            <a:r>
              <a:rPr lang="en-IN" dirty="0"/>
              <a:t>The Illustrated Weekly started in 1880 and final issue came in 1993</a:t>
            </a:r>
          </a:p>
          <a:p>
            <a:r>
              <a:rPr lang="en-IN" dirty="0"/>
              <a:t>After the advent of Internet, magazine readership in India has been on decline</a:t>
            </a:r>
          </a:p>
        </p:txBody>
      </p:sp>
    </p:spTree>
    <p:extLst>
      <p:ext uri="{BB962C8B-B14F-4D97-AF65-F5344CB8AC3E}">
        <p14:creationId xmlns:p14="http://schemas.microsoft.com/office/powerpoint/2010/main" val="195982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3E0F2-D60F-45DE-B741-D5ECDB46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Magazines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97C7C-AB2B-4878-B2D4-BE91962D2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1980s saw a boom in magazines in India</a:t>
            </a:r>
          </a:p>
          <a:p>
            <a:r>
              <a:rPr lang="en-IN" dirty="0"/>
              <a:t>From English to Regional Languages</a:t>
            </a:r>
          </a:p>
          <a:p>
            <a:r>
              <a:rPr lang="en-IN" dirty="0"/>
              <a:t>Four Fifth of the magazines were in regional languages</a:t>
            </a:r>
          </a:p>
          <a:p>
            <a:r>
              <a:rPr lang="en-IN" dirty="0"/>
              <a:t>Hindi magazines had the largest circulation (57.4 lakh)</a:t>
            </a:r>
          </a:p>
          <a:p>
            <a:r>
              <a:rPr lang="en-IN" dirty="0"/>
              <a:t>There were more than 3000 Hindi periodicals</a:t>
            </a:r>
          </a:p>
          <a:p>
            <a:r>
              <a:rPr lang="en-IN" dirty="0"/>
              <a:t>Followed by English-2670</a:t>
            </a:r>
          </a:p>
          <a:p>
            <a:r>
              <a:rPr lang="en-IN" dirty="0"/>
              <a:t>Magazine boom was set off by the launch of “India Today” in mid  70s</a:t>
            </a:r>
          </a:p>
          <a:p>
            <a:r>
              <a:rPr lang="en-IN" dirty="0"/>
              <a:t>“India Today” (1975) was inspired from ‘Time” magazine</a:t>
            </a:r>
          </a:p>
          <a:p>
            <a:r>
              <a:rPr lang="en-IN" dirty="0"/>
              <a:t>1992- It became official agent of the “Time”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1741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A4C74-9A13-4587-AEBD-D58493070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Magazines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46FDB-5BA8-4932-A0F4-9C57023D9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‘Bombay’ Started in 1979</a:t>
            </a:r>
          </a:p>
          <a:p>
            <a:r>
              <a:rPr lang="en-IN" dirty="0"/>
              <a:t>Some other magazines of 1980s were</a:t>
            </a:r>
          </a:p>
          <a:p>
            <a:r>
              <a:rPr lang="en-IN" b="1" dirty="0"/>
              <a:t>Gentleman</a:t>
            </a:r>
          </a:p>
          <a:p>
            <a:r>
              <a:rPr lang="en-IN" b="1" dirty="0"/>
              <a:t>Gentleman Fashion Quarterly</a:t>
            </a:r>
          </a:p>
          <a:p>
            <a:r>
              <a:rPr lang="en-IN" b="1" dirty="0"/>
              <a:t>Bombay</a:t>
            </a:r>
          </a:p>
          <a:p>
            <a:r>
              <a:rPr lang="en-IN" b="1" dirty="0"/>
              <a:t>The Week</a:t>
            </a:r>
          </a:p>
          <a:p>
            <a:r>
              <a:rPr lang="en-IN" dirty="0"/>
              <a:t>Magazines like Filmfare, Stardust, Cine Blitz introduced colour, gloss and snazzy style of reporting</a:t>
            </a:r>
          </a:p>
          <a:p>
            <a:r>
              <a:rPr lang="en-IN" dirty="0"/>
              <a:t>Magazines used high quality printing and imported paper</a:t>
            </a:r>
          </a:p>
          <a:p>
            <a:r>
              <a:rPr lang="en-IN" dirty="0"/>
              <a:t>Source of revenue-Advertisements</a:t>
            </a:r>
          </a:p>
          <a:p>
            <a:r>
              <a:rPr lang="en-IN" dirty="0"/>
              <a:t>The boom continued into the 1990s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94326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CF83B-8558-45C3-A831-32688D4D7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Magazines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558C1-F94C-43B6-8A43-256AC0230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But, The Illustrated Weekly and Bombay closed down</a:t>
            </a:r>
          </a:p>
          <a:p>
            <a:r>
              <a:rPr lang="en-IN" dirty="0"/>
              <a:t>Two Genres of Magazines 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D3B5CFF-9660-477C-9E71-CBB847A462BA}"/>
              </a:ext>
            </a:extLst>
          </p:cNvPr>
          <p:cNvSpPr/>
          <p:nvPr/>
        </p:nvSpPr>
        <p:spPr>
          <a:xfrm>
            <a:off x="1660124" y="3429000"/>
            <a:ext cx="2610035" cy="1675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/>
              <a:t>General Interest Magazines</a:t>
            </a:r>
          </a:p>
          <a:p>
            <a:pPr algn="ctr"/>
            <a:r>
              <a:rPr lang="en-IN" sz="1400" dirty="0"/>
              <a:t>Caters to wide variety of reading interest</a:t>
            </a:r>
          </a:p>
          <a:p>
            <a:pPr algn="ctr"/>
            <a:r>
              <a:rPr lang="en-IN" sz="1400" dirty="0"/>
              <a:t>E.g. India Today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3970E46-99C3-4B23-8790-E3D2E887779E}"/>
              </a:ext>
            </a:extLst>
          </p:cNvPr>
          <p:cNvSpPr/>
          <p:nvPr/>
        </p:nvSpPr>
        <p:spPr>
          <a:xfrm>
            <a:off x="5415379" y="3429000"/>
            <a:ext cx="2506464" cy="1675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/>
              <a:t>Special Interest Magazines</a:t>
            </a:r>
          </a:p>
          <a:p>
            <a:pPr algn="ctr"/>
            <a:r>
              <a:rPr lang="en-IN" sz="1400" dirty="0"/>
              <a:t>Made for niche audience</a:t>
            </a:r>
          </a:p>
          <a:p>
            <a:pPr algn="ctr"/>
            <a:r>
              <a:rPr lang="en-IN" sz="1400" dirty="0"/>
              <a:t>Such as females, kids, senior citizens etc.</a:t>
            </a:r>
          </a:p>
          <a:p>
            <a:pPr algn="ctr"/>
            <a:r>
              <a:rPr lang="en-IN" sz="1400" dirty="0"/>
              <a:t>E.g. </a:t>
            </a:r>
            <a:r>
              <a:rPr lang="en-IN" sz="1400" dirty="0" err="1"/>
              <a:t>Femina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616664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5008E-5313-4984-BFF0-08110B78B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Magazines in India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A489D-C679-40F8-82F4-B16B1F9F1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Special Interest Periodicals launched in 1993 were </a:t>
            </a:r>
          </a:p>
          <a:p>
            <a:r>
              <a:rPr lang="en-IN" dirty="0"/>
              <a:t>Parenting</a:t>
            </a:r>
          </a:p>
          <a:p>
            <a:r>
              <a:rPr lang="en-IN" dirty="0"/>
              <a:t>Young Mother</a:t>
            </a:r>
          </a:p>
          <a:p>
            <a:r>
              <a:rPr lang="en-IN" dirty="0"/>
              <a:t>Auto India</a:t>
            </a:r>
          </a:p>
          <a:p>
            <a:r>
              <a:rPr lang="en-IN" dirty="0"/>
              <a:t>Car and Bikes</a:t>
            </a:r>
          </a:p>
          <a:p>
            <a:r>
              <a:rPr lang="en-IN" dirty="0" err="1"/>
              <a:t>Grihshobha</a:t>
            </a:r>
            <a:r>
              <a:rPr lang="en-IN" dirty="0"/>
              <a:t>, Sarita, </a:t>
            </a:r>
            <a:r>
              <a:rPr lang="en-IN" dirty="0" err="1"/>
              <a:t>Vaneeta</a:t>
            </a:r>
            <a:r>
              <a:rPr lang="en-IN" dirty="0"/>
              <a:t> and Meri Saheli are some popular women magazines in Hindi language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16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C5F837-E3A2-4B80-A558-E939034A85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691" t="27390" r="33955" b="4758"/>
          <a:stretch/>
        </p:blipFill>
        <p:spPr>
          <a:xfrm>
            <a:off x="2858610" y="642594"/>
            <a:ext cx="5788240" cy="5039115"/>
          </a:xfrm>
        </p:spPr>
      </p:pic>
    </p:spTree>
    <p:extLst>
      <p:ext uri="{BB962C8B-B14F-4D97-AF65-F5344CB8AC3E}">
        <p14:creationId xmlns:p14="http://schemas.microsoft.com/office/powerpoint/2010/main" val="1116838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21397-C0DD-4BAC-B2C4-1D7377241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History of Films in India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1006E-72AD-4960-9D24-CC10F2FDD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credit of creating first motion film goes to ‘Lumiere Brothers’</a:t>
            </a:r>
          </a:p>
          <a:p>
            <a:r>
              <a:rPr lang="en-US" dirty="0"/>
              <a:t>Silent Movie to Audio-Visuals</a:t>
            </a:r>
          </a:p>
          <a:p>
            <a:r>
              <a:rPr lang="en-US" dirty="0"/>
              <a:t>1896-First cinematographic exhibition was held in July </a:t>
            </a:r>
          </a:p>
          <a:p>
            <a:r>
              <a:rPr lang="en-US" dirty="0"/>
              <a:t>1897-Exhibition in Mumbai</a:t>
            </a:r>
          </a:p>
          <a:p>
            <a:r>
              <a:rPr lang="en-US" dirty="0"/>
              <a:t>First Talkie was projected in Paris in 1900</a:t>
            </a:r>
          </a:p>
          <a:p>
            <a:r>
              <a:rPr lang="en-US" dirty="0"/>
              <a:t>First Sound based film was ‘The Jazz Singer” released in 1927</a:t>
            </a:r>
          </a:p>
          <a:p>
            <a:r>
              <a:rPr lang="en-US" dirty="0"/>
              <a:t>1913-Raja Harishchandra was the first film </a:t>
            </a:r>
          </a:p>
          <a:p>
            <a:r>
              <a:rPr lang="en-US" dirty="0"/>
              <a:t>It was a silent movie</a:t>
            </a:r>
          </a:p>
          <a:p>
            <a:r>
              <a:rPr lang="en-US" dirty="0"/>
              <a:t>Directed by Dada Saheb Phalke</a:t>
            </a:r>
          </a:p>
          <a:p>
            <a:r>
              <a:rPr lang="en-US" dirty="0"/>
              <a:t>His other films were Savitri, Lanka </a:t>
            </a:r>
            <a:r>
              <a:rPr lang="en-US" dirty="0" err="1"/>
              <a:t>Dahan</a:t>
            </a:r>
            <a:r>
              <a:rPr lang="en-US" dirty="0"/>
              <a:t>, Krishna-</a:t>
            </a:r>
            <a:r>
              <a:rPr lang="en-US" dirty="0" err="1"/>
              <a:t>Janama</a:t>
            </a: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57764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avon">
      <a:majorFont>
        <a:latin typeface="Sagona Extra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Sagona Book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ppt/theme/themeOverride1.xml><?xml version="1.0" encoding="utf-8"?>
<a:themeOverride xmlns:a="http://schemas.openxmlformats.org/drawingml/2006/main">
  <a:clrScheme name="Marquee">
    <a:dk1>
      <a:srgbClr val="000000"/>
    </a:dk1>
    <a:lt1>
      <a:sysClr val="window" lastClr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0DB95DD-0319-4EE5-8C5C-9CEDF75E02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2713E1-6312-427E-BFCB-C5A5DA3013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F3B215-496E-4790-A364-7C1C46DEC77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{BB7C8180-090B-4535-8EAD-8946009822E0}tf78829772_win32</Template>
  <TotalTime>496</TotalTime>
  <Words>888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Garamond</vt:lpstr>
      <vt:lpstr>Georgia</vt:lpstr>
      <vt:lpstr>Sagona Book</vt:lpstr>
      <vt:lpstr>Sagona ExtraLight</vt:lpstr>
      <vt:lpstr>SavonVTI</vt:lpstr>
      <vt:lpstr>Magazines/Books/Internet/Films in India</vt:lpstr>
      <vt:lpstr>History of Magazines</vt:lpstr>
      <vt:lpstr>History of Magazines</vt:lpstr>
      <vt:lpstr>Magazines in India</vt:lpstr>
      <vt:lpstr>Magazines in India</vt:lpstr>
      <vt:lpstr>Magazines in India</vt:lpstr>
      <vt:lpstr>Magazines in India</vt:lpstr>
      <vt:lpstr>PowerPoint Presentation</vt:lpstr>
      <vt:lpstr>History of Films in India</vt:lpstr>
      <vt:lpstr>History of Films in India</vt:lpstr>
      <vt:lpstr>History of Films in India</vt:lpstr>
      <vt:lpstr>History of Books in India</vt:lpstr>
      <vt:lpstr>History of Books in India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Magazines/Books/Internet in India</dc:title>
  <dc:creator>Nilit Tinna</dc:creator>
  <cp:lastModifiedBy>Nilit Tinna</cp:lastModifiedBy>
  <cp:revision>36</cp:revision>
  <dcterms:created xsi:type="dcterms:W3CDTF">2020-12-06T08:54:35Z</dcterms:created>
  <dcterms:modified xsi:type="dcterms:W3CDTF">2020-12-08T03:52:27Z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