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60" r:id="rId4"/>
    <p:sldId id="258" r:id="rId5"/>
    <p:sldId id="261" r:id="rId6"/>
    <p:sldId id="259" r:id="rId7"/>
    <p:sldId id="262" r:id="rId8"/>
    <p:sldId id="263" r:id="rId9"/>
    <p:sldId id="264" r:id="rId10"/>
    <p:sldId id="265" r:id="rId11"/>
    <p:sldId id="266" r:id="rId12"/>
    <p:sldId id="267" r:id="rId13"/>
    <p:sldId id="268" r:id="rId14"/>
    <p:sldId id="271" r:id="rId15"/>
    <p:sldId id="272" r:id="rId16"/>
    <p:sldId id="273" r:id="rId17"/>
    <p:sldId id="274" r:id="rId18"/>
    <p:sldId id="275" r:id="rId19"/>
    <p:sldId id="276" r:id="rId20"/>
    <p:sldId id="2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86" y="35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129106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801967-A5AC-46C7-8CCC-F1F6C2C77360}"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1494989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984727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738664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3561967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2627145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388441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1206448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3743788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3307251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2947515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801967-A5AC-46C7-8CCC-F1F6C2C77360}"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662939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801967-A5AC-46C7-8CCC-F1F6C2C77360}" type="datetimeFigureOut">
              <a:rPr lang="en-US" smtClean="0"/>
              <a:t>6/20/2024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229749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3488193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3147164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7B801967-A5AC-46C7-8CCC-F1F6C2C77360}" type="datetimeFigureOut">
              <a:rPr lang="en-US" smtClean="0"/>
              <a:t>6/20/2024</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4092573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801967-A5AC-46C7-8CCC-F1F6C2C77360}"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C8AB49-F381-44C1-A28F-28BBA4D77F32}" type="slidenum">
              <a:rPr lang="en-US" smtClean="0"/>
              <a:t>‹#›</a:t>
            </a:fld>
            <a:endParaRPr lang="en-US"/>
          </a:p>
        </p:txBody>
      </p:sp>
    </p:spTree>
    <p:extLst>
      <p:ext uri="{BB962C8B-B14F-4D97-AF65-F5344CB8AC3E}">
        <p14:creationId xmlns:p14="http://schemas.microsoft.com/office/powerpoint/2010/main" val="273665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B801967-A5AC-46C7-8CCC-F1F6C2C77360}" type="datetimeFigureOut">
              <a:rPr lang="en-US" smtClean="0"/>
              <a:t>6/20/2024</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BAC8AB49-F381-44C1-A28F-28BBA4D77F32}" type="slidenum">
              <a:rPr lang="en-US" smtClean="0"/>
              <a:t>‹#›</a:t>
            </a:fld>
            <a:endParaRPr lang="en-US"/>
          </a:p>
        </p:txBody>
      </p:sp>
    </p:spTree>
    <p:extLst>
      <p:ext uri="{BB962C8B-B14F-4D97-AF65-F5344CB8AC3E}">
        <p14:creationId xmlns:p14="http://schemas.microsoft.com/office/powerpoint/2010/main" val="3456530980"/>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A5lC21obJYw" TargetMode="External"/><Relationship Id="rId2" Type="http://schemas.openxmlformats.org/officeDocument/2006/relationships/hyperlink" Target="https://www.youtube.com/watch?v=vN-IuTnwLOo"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OVERVIEW OF INDIAN EQUITY MARKETS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17503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77002"/>
            <a:ext cx="9404723" cy="173255"/>
          </a:xfrm>
        </p:spPr>
        <p:txBody>
          <a:bodyPr/>
          <a:lstStyle/>
          <a:p>
            <a:endParaRPr lang="en-US" dirty="0"/>
          </a:p>
        </p:txBody>
      </p:sp>
      <p:sp>
        <p:nvSpPr>
          <p:cNvPr id="3" name="Content Placeholder 2"/>
          <p:cNvSpPr>
            <a:spLocks noGrp="1"/>
          </p:cNvSpPr>
          <p:nvPr>
            <p:ph idx="1"/>
          </p:nvPr>
        </p:nvSpPr>
        <p:spPr>
          <a:xfrm>
            <a:off x="160036" y="917137"/>
            <a:ext cx="11938920" cy="5705044"/>
          </a:xfrm>
        </p:spPr>
        <p:txBody>
          <a:bodyPr>
            <a:normAutofit lnSpcReduction="10000"/>
          </a:bodyPr>
          <a:lstStyle/>
          <a:p>
            <a:r>
              <a:rPr lang="en-US" b="1" dirty="0"/>
              <a:t>Convertible Securities:</a:t>
            </a:r>
            <a:endParaRPr lang="en-US" dirty="0"/>
          </a:p>
          <a:p>
            <a:r>
              <a:rPr lang="en-US" dirty="0"/>
              <a:t>It is a security like preferred stocks, bonds, debentures which are issued by an issuer capable of being converted into other securities of that issuer.</a:t>
            </a:r>
          </a:p>
          <a:p>
            <a:r>
              <a:rPr lang="en-US" b="1" dirty="0"/>
              <a:t>Debentures:</a:t>
            </a:r>
            <a:endParaRPr lang="en-US" dirty="0"/>
          </a:p>
          <a:p>
            <a:r>
              <a:rPr lang="en-US" dirty="0"/>
              <a:t>It is a form of fixed-income instrument which is not backed by security of any physical assets or collateral of the issuer.</a:t>
            </a:r>
          </a:p>
          <a:p>
            <a:r>
              <a:rPr lang="en-US" b="1" dirty="0"/>
              <a:t>Defensive Stock:</a:t>
            </a:r>
            <a:endParaRPr lang="en-US" dirty="0"/>
          </a:p>
          <a:p>
            <a:r>
              <a:rPr lang="en-US" dirty="0"/>
              <a:t>During the tenure of recession or an economic downturn, investors holding defensive stocks like these receive  a constant rate of dividends.</a:t>
            </a:r>
          </a:p>
          <a:p>
            <a:r>
              <a:rPr lang="en-US" b="1" dirty="0"/>
              <a:t>Delta:</a:t>
            </a:r>
            <a:endParaRPr lang="en-US" dirty="0"/>
          </a:p>
          <a:p>
            <a:r>
              <a:rPr lang="en-US" dirty="0"/>
              <a:t>A delta relates to the ratio of change in the price of a derivative in response to change in the price of the underlying asset. A higher delta suggests higher sensitivity of the delta to the price changes in the underlying asset.</a:t>
            </a:r>
          </a:p>
          <a:p>
            <a:r>
              <a:rPr lang="en-US" dirty="0"/>
              <a:t>Derivative : A sophisticated instrument to hedge risks</a:t>
            </a:r>
          </a:p>
          <a:p>
            <a:r>
              <a:rPr lang="en-US" b="1" dirty="0"/>
              <a:t>IPO</a:t>
            </a:r>
            <a:r>
              <a:rPr lang="en-US" dirty="0"/>
              <a:t> : Initial Public Offer</a:t>
            </a:r>
          </a:p>
          <a:p>
            <a:endParaRPr lang="en-US" dirty="0"/>
          </a:p>
        </p:txBody>
      </p:sp>
    </p:spTree>
    <p:extLst>
      <p:ext uri="{BB962C8B-B14F-4D97-AF65-F5344CB8AC3E}">
        <p14:creationId xmlns:p14="http://schemas.microsoft.com/office/powerpoint/2010/main" val="3142068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154335"/>
            <a:ext cx="9404723" cy="182549"/>
          </a:xfrm>
        </p:spPr>
        <p:txBody>
          <a:bodyPr/>
          <a:lstStyle/>
          <a:p>
            <a:endParaRPr lang="en-US" dirty="0"/>
          </a:p>
        </p:txBody>
      </p:sp>
      <p:sp>
        <p:nvSpPr>
          <p:cNvPr id="3" name="Content Placeholder 2"/>
          <p:cNvSpPr>
            <a:spLocks noGrp="1"/>
          </p:cNvSpPr>
          <p:nvPr>
            <p:ph idx="1"/>
          </p:nvPr>
        </p:nvSpPr>
        <p:spPr>
          <a:xfrm>
            <a:off x="227413" y="743882"/>
            <a:ext cx="11804166" cy="6003427"/>
          </a:xfrm>
        </p:spPr>
        <p:txBody>
          <a:bodyPr/>
          <a:lstStyle/>
          <a:p>
            <a:r>
              <a:rPr lang="en-US" b="1" dirty="0"/>
              <a:t>Face value:</a:t>
            </a:r>
            <a:endParaRPr lang="en-US" dirty="0"/>
          </a:p>
          <a:p>
            <a:r>
              <a:rPr lang="en-US" dirty="0"/>
              <a:t>It relates to the amount of money or the value in cash that the holder of a security will obtain from the issuer of the security when the security matures at the specific date.</a:t>
            </a:r>
          </a:p>
          <a:p>
            <a:r>
              <a:rPr lang="en-US" b="1" dirty="0"/>
              <a:t>Moving Average</a:t>
            </a:r>
            <a:endParaRPr lang="en-US" dirty="0"/>
          </a:p>
          <a:p>
            <a:r>
              <a:rPr lang="en-US" dirty="0"/>
              <a:t>It refers to the average price per unit of an equity share with respect to a specific period of time. Some popular time frames used to study the moving average of a stock include 50- and 200-day moving averages.</a:t>
            </a:r>
          </a:p>
          <a:p>
            <a:r>
              <a:rPr lang="en-US" b="1" dirty="0"/>
              <a:t>One-sided Market:</a:t>
            </a:r>
            <a:endParaRPr lang="en-US" dirty="0"/>
          </a:p>
          <a:p>
            <a:r>
              <a:rPr lang="en-US" dirty="0"/>
              <a:t>It refers to a situation wherein a market only contains potential sellers/ buyers instead of both being present simultaneously. Market makers show only the bid price or an offer price indicating that market is heading in one direction.</a:t>
            </a:r>
          </a:p>
          <a:p>
            <a:r>
              <a:rPr lang="en-US" b="1" dirty="0"/>
              <a:t>Spread</a:t>
            </a:r>
            <a:endParaRPr lang="en-US" dirty="0"/>
          </a:p>
          <a:p>
            <a:r>
              <a:rPr lang="en-US" dirty="0"/>
              <a:t>It refers to the difference between the bid and the ask prices of an equity share. You may perceive it as the difference between the amount at which you would like to buy and the amount at which you would like to sell a stock.</a:t>
            </a:r>
          </a:p>
          <a:p>
            <a:endParaRPr lang="en-US" dirty="0"/>
          </a:p>
        </p:txBody>
      </p:sp>
    </p:spTree>
    <p:extLst>
      <p:ext uri="{BB962C8B-B14F-4D97-AF65-F5344CB8AC3E}">
        <p14:creationId xmlns:p14="http://schemas.microsoft.com/office/powerpoint/2010/main" val="442959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96254"/>
            <a:ext cx="9404723" cy="105878"/>
          </a:xfrm>
        </p:spPr>
        <p:txBody>
          <a:bodyPr/>
          <a:lstStyle/>
          <a:p>
            <a:endParaRPr lang="en-US" dirty="0"/>
          </a:p>
        </p:txBody>
      </p:sp>
      <p:sp>
        <p:nvSpPr>
          <p:cNvPr id="3" name="Content Placeholder 2"/>
          <p:cNvSpPr>
            <a:spLocks noGrp="1"/>
          </p:cNvSpPr>
          <p:nvPr>
            <p:ph idx="1"/>
          </p:nvPr>
        </p:nvSpPr>
        <p:spPr>
          <a:xfrm>
            <a:off x="208163" y="686130"/>
            <a:ext cx="11900418" cy="6003428"/>
          </a:xfrm>
        </p:spPr>
        <p:txBody>
          <a:bodyPr/>
          <a:lstStyle/>
          <a:p>
            <a:r>
              <a:rPr lang="en-US" b="1" dirty="0"/>
              <a:t>TOM : </a:t>
            </a:r>
            <a:r>
              <a:rPr lang="en-US" dirty="0"/>
              <a:t>Settlement on next working day</a:t>
            </a:r>
          </a:p>
          <a:p>
            <a:r>
              <a:rPr lang="en-US" b="1" dirty="0"/>
              <a:t>SPOT : </a:t>
            </a:r>
            <a:r>
              <a:rPr lang="en-US" dirty="0"/>
              <a:t>Settlement on next to next working day (T+2)</a:t>
            </a:r>
          </a:p>
          <a:p>
            <a:r>
              <a:rPr lang="en-US" b="1" dirty="0"/>
              <a:t>Volatility</a:t>
            </a:r>
            <a:endParaRPr lang="en-US" dirty="0"/>
          </a:p>
          <a:p>
            <a:r>
              <a:rPr lang="en-US" dirty="0"/>
              <a:t>It refers to the fluctuations in the price of an equity share. Highly volatile stocks witness severe ups and downs during trading sessions. These are highly risky bets which can bring large amount of profits for the skilled intra-day trader.</a:t>
            </a:r>
          </a:p>
          <a:p>
            <a:r>
              <a:rPr lang="en-US" b="1" dirty="0"/>
              <a:t>VIX : </a:t>
            </a:r>
            <a:r>
              <a:rPr lang="en-US" dirty="0"/>
              <a:t>Volatility Index</a:t>
            </a:r>
          </a:p>
          <a:p>
            <a:r>
              <a:rPr lang="en-US" b="1" dirty="0"/>
              <a:t>Volume</a:t>
            </a:r>
            <a:endParaRPr lang="en-US" dirty="0"/>
          </a:p>
          <a:p>
            <a:r>
              <a:rPr lang="en-US" dirty="0"/>
              <a:t>It shows the average number of shares of stock which are traded during a particular time period usually the daily trading volume. It can also convey the number of shares which you are allowed to purchase of a given stock.</a:t>
            </a:r>
          </a:p>
          <a:p>
            <a:r>
              <a:rPr lang="en-US" b="1" dirty="0"/>
              <a:t>Yield</a:t>
            </a:r>
            <a:endParaRPr lang="en-US" dirty="0"/>
          </a:p>
          <a:p>
            <a:r>
              <a:rPr lang="en-US" dirty="0"/>
              <a:t>You may use the yield to calculate the return on an investment which you get after receiving dividend on a share. You can find the yield by dividing the annual amount of dividend by the price paid for the stock.</a:t>
            </a:r>
          </a:p>
          <a:p>
            <a:endParaRPr lang="en-US" dirty="0"/>
          </a:p>
        </p:txBody>
      </p:sp>
    </p:spTree>
    <p:extLst>
      <p:ext uri="{BB962C8B-B14F-4D97-AF65-F5344CB8AC3E}">
        <p14:creationId xmlns:p14="http://schemas.microsoft.com/office/powerpoint/2010/main" val="1446374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144709"/>
            <a:ext cx="9404723" cy="192175"/>
          </a:xfrm>
        </p:spPr>
        <p:txBody>
          <a:bodyPr/>
          <a:lstStyle/>
          <a:p>
            <a:endParaRPr lang="en-US"/>
          </a:p>
        </p:txBody>
      </p:sp>
      <p:sp>
        <p:nvSpPr>
          <p:cNvPr id="3" name="Content Placeholder 2"/>
          <p:cNvSpPr>
            <a:spLocks noGrp="1"/>
          </p:cNvSpPr>
          <p:nvPr>
            <p:ph idx="1"/>
          </p:nvPr>
        </p:nvSpPr>
        <p:spPr>
          <a:xfrm>
            <a:off x="217788" y="705381"/>
            <a:ext cx="11823416" cy="6041928"/>
          </a:xfrm>
        </p:spPr>
        <p:txBody>
          <a:bodyPr/>
          <a:lstStyle/>
          <a:p>
            <a:r>
              <a:rPr lang="en-US" dirty="0"/>
              <a:t>Derivatives an advanced security market</a:t>
            </a:r>
          </a:p>
          <a:p>
            <a:r>
              <a:rPr lang="en-US" dirty="0">
                <a:hlinkClick r:id="rId2"/>
              </a:rPr>
              <a:t>https://www.youtube.com/watch?v=vN-IuTnwLOo</a:t>
            </a:r>
            <a:endParaRPr lang="en-US" dirty="0"/>
          </a:p>
          <a:p>
            <a:r>
              <a:rPr lang="en-US" dirty="0">
                <a:hlinkClick r:id="rId3"/>
              </a:rPr>
              <a:t>https://www.youtube.com/watch?v=A5lC21obJYw</a:t>
            </a:r>
            <a:endParaRPr lang="en-US" dirty="0"/>
          </a:p>
          <a:p>
            <a:endParaRPr lang="en-US" dirty="0"/>
          </a:p>
        </p:txBody>
      </p:sp>
    </p:spTree>
    <p:extLst>
      <p:ext uri="{BB962C8B-B14F-4D97-AF65-F5344CB8AC3E}">
        <p14:creationId xmlns:p14="http://schemas.microsoft.com/office/powerpoint/2010/main" val="1455777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115503"/>
            <a:ext cx="9954581" cy="827773"/>
          </a:xfrm>
        </p:spPr>
        <p:txBody>
          <a:bodyPr/>
          <a:lstStyle/>
          <a:p>
            <a:r>
              <a:rPr lang="en-US" dirty="0"/>
              <a:t>Investment procedure</a:t>
            </a:r>
          </a:p>
        </p:txBody>
      </p:sp>
      <p:sp>
        <p:nvSpPr>
          <p:cNvPr id="3" name="Content Placeholder 2"/>
          <p:cNvSpPr>
            <a:spLocks noGrp="1"/>
          </p:cNvSpPr>
          <p:nvPr>
            <p:ph idx="1"/>
          </p:nvPr>
        </p:nvSpPr>
        <p:spPr>
          <a:xfrm>
            <a:off x="121536" y="1183907"/>
            <a:ext cx="11919668" cy="5419024"/>
          </a:xfrm>
        </p:spPr>
        <p:txBody>
          <a:bodyPr/>
          <a:lstStyle/>
          <a:p>
            <a:r>
              <a:rPr lang="en-US" dirty="0"/>
              <a:t>Primary market</a:t>
            </a:r>
          </a:p>
          <a:p>
            <a:r>
              <a:rPr lang="en-US" dirty="0"/>
              <a:t>Availability of capital is both a need and a major constraint for the setting up or expanding ventures on a large scale. Instead of depending upon a limited pool of savings of a small circle of friends and relatives, the promoter has the option of raising money from the public across the country/world by issuing) shares of the company. For this purpose, the promoter can invite investment to his or her venture by issuing offer document which gives full details about track record, the company, the nature of the project, the business model, etc. If the investor is comfortable with this proposed venture, he may invest and thus become a shareholder of the company. Primary market is a market wherein corporates issue new securities for raising funds generally for long term capital requirement.</a:t>
            </a:r>
          </a:p>
          <a:p>
            <a:r>
              <a:rPr lang="en-US" dirty="0"/>
              <a:t>Features of primary markets include: • the securities are issued by the company directly to the investors. • The company receives the money and issues new securities to the investors. • The primary markets are used by companies for the purpose of setting up new ventures/ business or for expanding or modernizing the existing business • Primary market performs the crucial function of facilitating capital formation in the economy</a:t>
            </a:r>
          </a:p>
        </p:txBody>
      </p:sp>
    </p:spTree>
    <p:extLst>
      <p:ext uri="{BB962C8B-B14F-4D97-AF65-F5344CB8AC3E}">
        <p14:creationId xmlns:p14="http://schemas.microsoft.com/office/powerpoint/2010/main" val="272432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95" y="86627"/>
            <a:ext cx="9404723" cy="693019"/>
          </a:xfrm>
        </p:spPr>
        <p:txBody>
          <a:bodyPr/>
          <a:lstStyle/>
          <a:p>
            <a:r>
              <a:rPr lang="en-US" dirty="0"/>
              <a:t>How it works</a:t>
            </a:r>
          </a:p>
        </p:txBody>
      </p:sp>
      <p:sp>
        <p:nvSpPr>
          <p:cNvPr id="3" name="Content Placeholder 2"/>
          <p:cNvSpPr>
            <a:spLocks noGrp="1"/>
          </p:cNvSpPr>
          <p:nvPr>
            <p:ph idx="1"/>
          </p:nvPr>
        </p:nvSpPr>
        <p:spPr>
          <a:xfrm>
            <a:off x="68595" y="1058779"/>
            <a:ext cx="12123405" cy="5563402"/>
          </a:xfrm>
        </p:spPr>
        <p:txBody>
          <a:bodyPr/>
          <a:lstStyle/>
          <a:p>
            <a:r>
              <a:rPr lang="en-US" i="1" dirty="0"/>
              <a:t>Preparation and Filing of Offer Document:</a:t>
            </a:r>
          </a:p>
          <a:p>
            <a:r>
              <a:rPr lang="en-US" dirty="0"/>
              <a:t>1. A merchant banker is engaged. He is responsible for preparation of offer documents, legal compliance, marketing of issue to investors. </a:t>
            </a:r>
          </a:p>
          <a:p>
            <a:r>
              <a:rPr lang="en-US" dirty="0"/>
              <a:t>2.An offer document is prepared giving sufficient information and disclosures, which enables (potential) investors to make an informed decision. Accordingly, the offer document is required to contain details about the company, its promoters, the project, financial details, objects of raising the money, terms of the issue </a:t>
            </a:r>
            <a:r>
              <a:rPr lang="en-US" dirty="0" err="1"/>
              <a:t>etc</a:t>
            </a:r>
            <a:endParaRPr lang="en-US" dirty="0"/>
          </a:p>
          <a:p>
            <a:r>
              <a:rPr lang="en-US" dirty="0"/>
              <a:t>3. The draft offer document thus prepared is filed with SEBI and is made available on SEBI’s website. SEBI vets the offer document and observes if all the disclosures made in offer document are adequate for investors. Any observations of shortcomings are forwarded to merchant banker for rectification. Investors are also allowed to bring to notice any inadequacy.</a:t>
            </a:r>
          </a:p>
          <a:p>
            <a:r>
              <a:rPr lang="en-US" dirty="0"/>
              <a:t>4. The final offer document is filed by merchant banker with SEBI, ROC and stock exchanges. They are available online for viewing.</a:t>
            </a:r>
          </a:p>
        </p:txBody>
      </p:sp>
    </p:spTree>
    <p:extLst>
      <p:ext uri="{BB962C8B-B14F-4D97-AF65-F5344CB8AC3E}">
        <p14:creationId xmlns:p14="http://schemas.microsoft.com/office/powerpoint/2010/main" val="2719535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03" y="144379"/>
            <a:ext cx="9935331" cy="279133"/>
          </a:xfrm>
        </p:spPr>
        <p:txBody>
          <a:bodyPr/>
          <a:lstStyle/>
          <a:p>
            <a:endParaRPr lang="en-US" dirty="0"/>
          </a:p>
        </p:txBody>
      </p:sp>
      <p:sp>
        <p:nvSpPr>
          <p:cNvPr id="3" name="Content Placeholder 2"/>
          <p:cNvSpPr>
            <a:spLocks noGrp="1"/>
          </p:cNvSpPr>
          <p:nvPr>
            <p:ph idx="1"/>
          </p:nvPr>
        </p:nvSpPr>
        <p:spPr>
          <a:xfrm>
            <a:off x="188912" y="811259"/>
            <a:ext cx="11842667" cy="5839798"/>
          </a:xfrm>
        </p:spPr>
        <p:txBody>
          <a:bodyPr/>
          <a:lstStyle/>
          <a:p>
            <a:r>
              <a:rPr lang="en-US" i="1" dirty="0"/>
              <a:t>Opening of issue</a:t>
            </a:r>
          </a:p>
          <a:p>
            <a:r>
              <a:rPr lang="en-US" dirty="0"/>
              <a:t>After completing legal formalities, the issuer company issues advertisements in English, Hindi and regional language news papers and the issue is open to public for subscription. The interested investor applies for the issue within the issue period by duly filling up the application form and making the payment.</a:t>
            </a:r>
          </a:p>
          <a:p>
            <a:r>
              <a:rPr lang="en-US" dirty="0"/>
              <a:t>The entire back office operation of the public issue, including processing of application forms, </a:t>
            </a:r>
            <a:r>
              <a:rPr lang="en-US" dirty="0" err="1"/>
              <a:t>despatch</a:t>
            </a:r>
            <a:r>
              <a:rPr lang="en-US" dirty="0"/>
              <a:t> of refunds, allotment of securities, is handled by the Registrar to the Issue (RTI) on behalf of the issuer company. The RTI matches applicant’s name in the application form and verifies it against the PAN, </a:t>
            </a:r>
            <a:r>
              <a:rPr lang="en-US" dirty="0" err="1"/>
              <a:t>demat</a:t>
            </a:r>
            <a:r>
              <a:rPr lang="en-US" dirty="0"/>
              <a:t> account details (DP ID and </a:t>
            </a:r>
            <a:r>
              <a:rPr lang="en-US" dirty="0" err="1"/>
              <a:t>Demat</a:t>
            </a:r>
            <a:r>
              <a:rPr lang="en-US" dirty="0"/>
              <a:t> A/c No) and also weeds out duplicate applications. </a:t>
            </a:r>
          </a:p>
          <a:p>
            <a:r>
              <a:rPr lang="en-US" i="1" dirty="0"/>
              <a:t>Allotment and Listing:</a:t>
            </a:r>
          </a:p>
          <a:p>
            <a:r>
              <a:rPr lang="en-US" dirty="0"/>
              <a:t>The issue then closes (investor cannot apply beyond the closing date) and the shares are allotted to the applicants proportionally or on lottery basis, if there is oversubscription. The merchant banker and RTI finalize the ‘basis of allotment’. This is approved by the stock exchange officials and the basis of allotment is made available in the website of the RTI. The issuer company issues advertisements in English, Hindi and regional language news papers about the issue price and basis of allotment.</a:t>
            </a:r>
          </a:p>
          <a:p>
            <a:endParaRPr lang="en-US" i="1" dirty="0"/>
          </a:p>
        </p:txBody>
      </p:sp>
    </p:spTree>
    <p:extLst>
      <p:ext uri="{BB962C8B-B14F-4D97-AF65-F5344CB8AC3E}">
        <p14:creationId xmlns:p14="http://schemas.microsoft.com/office/powerpoint/2010/main" val="3147990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21" y="29206"/>
            <a:ext cx="9404723" cy="230676"/>
          </a:xfrm>
        </p:spPr>
        <p:txBody>
          <a:bodyPr/>
          <a:lstStyle/>
          <a:p>
            <a:endParaRPr lang="en-US"/>
          </a:p>
        </p:txBody>
      </p:sp>
      <p:sp>
        <p:nvSpPr>
          <p:cNvPr id="3" name="Content Placeholder 2"/>
          <p:cNvSpPr>
            <a:spLocks noGrp="1"/>
          </p:cNvSpPr>
          <p:nvPr>
            <p:ph idx="1"/>
          </p:nvPr>
        </p:nvSpPr>
        <p:spPr>
          <a:xfrm>
            <a:off x="78221" y="705381"/>
            <a:ext cx="11924482" cy="5984177"/>
          </a:xfrm>
        </p:spPr>
        <p:txBody>
          <a:bodyPr>
            <a:normAutofit/>
          </a:bodyPr>
          <a:lstStyle/>
          <a:p>
            <a:r>
              <a:rPr lang="en-US" dirty="0"/>
              <a:t>PROCEDURE OF ALLOTMENT </a:t>
            </a:r>
          </a:p>
          <a:p>
            <a:r>
              <a:rPr lang="en-US" dirty="0"/>
              <a:t>ACB Company Ltd. is offering shares 10 </a:t>
            </a:r>
            <a:r>
              <a:rPr lang="en-US" dirty="0" err="1"/>
              <a:t>crore</a:t>
            </a:r>
            <a:r>
              <a:rPr lang="en-US" dirty="0"/>
              <a:t> shares @ ` 600 per share to the public. The minimum amount, for which allotment can be made, is required to be in the range of ` 5,000 – 7,000. Accordingly, the minimum application size for this issue works out to 9 shares (` 600 X 9 = ` 5,400). Therefore, application can be made for a minimum of 9 shares or in multiples thereof.  Number of shares offered Subscription received for (number of shares) . </a:t>
            </a:r>
          </a:p>
          <a:p>
            <a:r>
              <a:rPr lang="en-US" dirty="0"/>
              <a:t>Example : 10.00 </a:t>
            </a:r>
            <a:r>
              <a:rPr lang="en-US" dirty="0" err="1"/>
              <a:t>crore</a:t>
            </a:r>
            <a:r>
              <a:rPr lang="en-US" dirty="0"/>
              <a:t> shares are offered by company out of which 3.50 </a:t>
            </a:r>
            <a:r>
              <a:rPr lang="en-US" dirty="0" err="1"/>
              <a:t>crore</a:t>
            </a:r>
            <a:r>
              <a:rPr lang="en-US" dirty="0"/>
              <a:t> are offered to retail investors  The issue is subscribed </a:t>
            </a:r>
            <a:r>
              <a:rPr lang="en-US" dirty="0" err="1"/>
              <a:t>upto</a:t>
            </a:r>
            <a:r>
              <a:rPr lang="en-US" dirty="0"/>
              <a:t> 40 </a:t>
            </a:r>
            <a:r>
              <a:rPr lang="en-US" dirty="0" err="1"/>
              <a:t>crores</a:t>
            </a:r>
            <a:r>
              <a:rPr lang="en-US" dirty="0"/>
              <a:t> (4 times) total and 28.87 </a:t>
            </a:r>
            <a:r>
              <a:rPr lang="en-US" dirty="0" err="1"/>
              <a:t>crore</a:t>
            </a:r>
            <a:r>
              <a:rPr lang="en-US" dirty="0"/>
              <a:t> (8.25 times) by retail investors Allotment is done to each investor in proportion to the number of times of subscription. In this case as the subscription is 8.25 times the allotment for each investor is 1/8.25th of the number of shares applied. Assume there are three retail individual investors A, B &amp; C who have applied for 81, 72 and 45 shares respectively. So A will be allotted 81*1/8.25 = 10 shares, B will be allotted 72*1/8.25 = 8.73 shares, C will be allotted 45*1/8.25 = 5.43 but actually  9 shares  will be allotted to B &amp; C which is the minimum lot size.</a:t>
            </a:r>
          </a:p>
          <a:p>
            <a:r>
              <a:rPr lang="en-US" dirty="0"/>
              <a:t>Upon allotment, investor will receive </a:t>
            </a:r>
            <a:r>
              <a:rPr lang="en-US" dirty="0" err="1"/>
              <a:t>demat</a:t>
            </a:r>
            <a:r>
              <a:rPr lang="en-US" dirty="0"/>
              <a:t> credit within 12 days. The </a:t>
            </a:r>
            <a:r>
              <a:rPr lang="en-US" dirty="0" err="1"/>
              <a:t>despatch</a:t>
            </a:r>
            <a:r>
              <a:rPr lang="en-US" dirty="0"/>
              <a:t> of refund </a:t>
            </a:r>
            <a:r>
              <a:rPr lang="en-US" dirty="0" err="1"/>
              <a:t>cheques</a:t>
            </a:r>
            <a:r>
              <a:rPr lang="en-US" dirty="0"/>
              <a:t>, instructions for unblocking amount in bank account (for ASBA) and instructions for electronic credits of refund money, is given by the RTI within 12 days of the close of the issue. </a:t>
            </a:r>
          </a:p>
        </p:txBody>
      </p:sp>
    </p:spTree>
    <p:extLst>
      <p:ext uri="{BB962C8B-B14F-4D97-AF65-F5344CB8AC3E}">
        <p14:creationId xmlns:p14="http://schemas.microsoft.com/office/powerpoint/2010/main" val="390680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471" y="0"/>
            <a:ext cx="9404723" cy="510139"/>
          </a:xfrm>
        </p:spPr>
        <p:txBody>
          <a:bodyPr/>
          <a:lstStyle/>
          <a:p>
            <a:endParaRPr lang="en-US" dirty="0"/>
          </a:p>
        </p:txBody>
      </p:sp>
      <p:sp>
        <p:nvSpPr>
          <p:cNvPr id="3" name="Content Placeholder 2"/>
          <p:cNvSpPr>
            <a:spLocks noGrp="1"/>
          </p:cNvSpPr>
          <p:nvPr>
            <p:ph idx="1"/>
          </p:nvPr>
        </p:nvSpPr>
        <p:spPr>
          <a:xfrm>
            <a:off x="208162" y="801634"/>
            <a:ext cx="11833042" cy="5830172"/>
          </a:xfrm>
        </p:spPr>
        <p:txBody>
          <a:bodyPr/>
          <a:lstStyle/>
          <a:p>
            <a:r>
              <a:rPr lang="en-US" dirty="0"/>
              <a:t>The shares of the company are then listed on the stock exchange within 12 working days of the close of the issue. Listing of shares (or debentures) in stock exchange enables the investor to buy securities from or sell securities to other investors (secondary market)</a:t>
            </a:r>
          </a:p>
          <a:p>
            <a:r>
              <a:rPr lang="en-US" dirty="0"/>
              <a:t>The complete contact details of all the intermediaries involved in an issue namely merchant banker, RTI, banker to the issue etc. are available in the offer document. In case the investor needs any clarification they can contact them.</a:t>
            </a:r>
          </a:p>
          <a:p>
            <a:r>
              <a:rPr lang="en-US" dirty="0"/>
              <a:t>Revision of bids and </a:t>
            </a:r>
            <a:r>
              <a:rPr lang="en-US" dirty="0" err="1"/>
              <a:t>withdrawl</a:t>
            </a:r>
            <a:r>
              <a:rPr lang="en-US" dirty="0"/>
              <a:t> of bids possible before closure of issue.</a:t>
            </a:r>
          </a:p>
          <a:p>
            <a:r>
              <a:rPr lang="en-US" dirty="0"/>
              <a:t>Pre-requisites for application are : PAN card, Bank account, </a:t>
            </a:r>
            <a:r>
              <a:rPr lang="en-US" dirty="0" err="1"/>
              <a:t>Demat</a:t>
            </a:r>
            <a:r>
              <a:rPr lang="en-US" dirty="0"/>
              <a:t> account</a:t>
            </a:r>
          </a:p>
          <a:p>
            <a:r>
              <a:rPr lang="en-US" dirty="0"/>
              <a:t>Refund is given for application money of un-</a:t>
            </a:r>
            <a:r>
              <a:rPr lang="en-US" dirty="0" err="1"/>
              <a:t>alloted</a:t>
            </a:r>
            <a:r>
              <a:rPr lang="en-US" dirty="0"/>
              <a:t> shares. Failure to return within stipulated time will attract interest of 15%</a:t>
            </a:r>
          </a:p>
          <a:p>
            <a:r>
              <a:rPr lang="en-US" dirty="0"/>
              <a:t>For grievance </a:t>
            </a:r>
            <a:r>
              <a:rPr lang="en-US" dirty="0" err="1"/>
              <a:t>redresal</a:t>
            </a:r>
            <a:r>
              <a:rPr lang="en-US" dirty="0"/>
              <a:t> of non receiving of refund one may approach SEBI.</a:t>
            </a:r>
          </a:p>
        </p:txBody>
      </p:sp>
    </p:spTree>
    <p:extLst>
      <p:ext uri="{BB962C8B-B14F-4D97-AF65-F5344CB8AC3E}">
        <p14:creationId xmlns:p14="http://schemas.microsoft.com/office/powerpoint/2010/main" val="2292710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096" y="144710"/>
            <a:ext cx="9404723" cy="827442"/>
          </a:xfrm>
        </p:spPr>
        <p:txBody>
          <a:bodyPr/>
          <a:lstStyle/>
          <a:p>
            <a:r>
              <a:rPr lang="en-US" dirty="0"/>
              <a:t>Secondary markets investment</a:t>
            </a:r>
          </a:p>
        </p:txBody>
      </p:sp>
      <p:sp>
        <p:nvSpPr>
          <p:cNvPr id="3" name="Content Placeholder 2"/>
          <p:cNvSpPr>
            <a:spLocks noGrp="1"/>
          </p:cNvSpPr>
          <p:nvPr>
            <p:ph idx="1"/>
          </p:nvPr>
        </p:nvSpPr>
        <p:spPr>
          <a:xfrm>
            <a:off x="170880" y="972152"/>
            <a:ext cx="11812573" cy="5601903"/>
          </a:xfrm>
        </p:spPr>
        <p:txBody>
          <a:bodyPr>
            <a:normAutofit fontScale="92500" lnSpcReduction="20000"/>
          </a:bodyPr>
          <a:lstStyle/>
          <a:p>
            <a:r>
              <a:rPr lang="en-US" b="1" dirty="0"/>
              <a:t>Understanding the Stock Exchange Platform</a:t>
            </a:r>
            <a:endParaRPr lang="en-US" dirty="0"/>
          </a:p>
          <a:p>
            <a:r>
              <a:rPr lang="en-US" dirty="0"/>
              <a:t>A  stock exchange is precisely a platform that conducts the trading of financial instruments like stocks and derivatives. The activities on this platform are regulated by the Securities and Exchange Board of India. The participants have to register with SEBI and the stock exchange in order to conduct trades. Trading activities include brokering, issuing of shares by companies, etc.</a:t>
            </a:r>
          </a:p>
          <a:p>
            <a:r>
              <a:rPr lang="en-US" b="1" dirty="0"/>
              <a:t>Listing of the Company in the Secondary Market</a:t>
            </a:r>
            <a:endParaRPr lang="en-US" dirty="0"/>
          </a:p>
          <a:p>
            <a:r>
              <a:rPr lang="en-US" dirty="0"/>
              <a:t>The shares of a company are listed on the secondary market for the first time through an Initial Public Offer or IPO. The allotment of stocks takes place before listing and investors who bid for the stocks get their share depending on the number of investors.</a:t>
            </a:r>
          </a:p>
          <a:p>
            <a:r>
              <a:rPr lang="en-US" b="1" dirty="0"/>
              <a:t>Trading in the Secondary Market</a:t>
            </a:r>
            <a:endParaRPr lang="en-US" dirty="0"/>
          </a:p>
          <a:p>
            <a:r>
              <a:rPr lang="en-US" dirty="0"/>
              <a:t>Once the company has been listed, stocks can be traded in the secondary market by the investors. This is the marketplace for the buyers and sellers to transact and make profits or in some cases, losses.</a:t>
            </a:r>
          </a:p>
          <a:p>
            <a:r>
              <a:rPr lang="en-US" b="1" dirty="0"/>
              <a:t>Stock Brokers</a:t>
            </a:r>
            <a:endParaRPr lang="en-US" dirty="0"/>
          </a:p>
          <a:p>
            <a:r>
              <a:rPr lang="en-US" dirty="0"/>
              <a:t>Because of the magnitude of investors who number in the thousands, it is difficult to have them assemble at one location. Therefore, to conduct trade, stockbrokers and brokerage firms come into the picture.</a:t>
            </a:r>
          </a:p>
          <a:p>
            <a:endParaRPr lang="en-US" dirty="0"/>
          </a:p>
        </p:txBody>
      </p:sp>
    </p:spTree>
    <p:extLst>
      <p:ext uri="{BB962C8B-B14F-4D97-AF65-F5344CB8AC3E}">
        <p14:creationId xmlns:p14="http://schemas.microsoft.com/office/powerpoint/2010/main" val="1512479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64263"/>
          </a:xfrm>
        </p:spPr>
        <p:txBody>
          <a:bodyPr>
            <a:normAutofit fontScale="90000"/>
          </a:bodyPr>
          <a:lstStyle/>
          <a:p>
            <a:endParaRPr lang="en-US" dirty="0"/>
          </a:p>
        </p:txBody>
      </p:sp>
      <p:sp>
        <p:nvSpPr>
          <p:cNvPr id="3" name="Content Placeholder 2"/>
          <p:cNvSpPr>
            <a:spLocks noGrp="1"/>
          </p:cNvSpPr>
          <p:nvPr>
            <p:ph idx="1"/>
          </p:nvPr>
        </p:nvSpPr>
        <p:spPr>
          <a:xfrm>
            <a:off x="193308" y="834223"/>
            <a:ext cx="11847896" cy="5864960"/>
          </a:xfrm>
        </p:spPr>
        <p:txBody>
          <a:bodyPr>
            <a:normAutofit/>
          </a:bodyPr>
          <a:lstStyle/>
          <a:p>
            <a:r>
              <a:rPr lang="en-US" sz="2000" dirty="0">
                <a:latin typeface="Arial" panose="020B0604020202020204" pitchFamily="34" charset="0"/>
                <a:cs typeface="Arial" panose="020B0604020202020204" pitchFamily="34" charset="0"/>
              </a:rPr>
              <a:t>Equity shares refer to long term finances of the company contributed by public. The equity share holders hold the right to vote as per their contribution. The voting rights denote their ownership status. The finances garnered by the company act as the capital of the company and used for carrying out business, acquire assets, make investments, etc. The net worth of the company is denoted by the share capital. The share capital is not </a:t>
            </a:r>
            <a:r>
              <a:rPr lang="en-US" sz="2000" dirty="0" err="1">
                <a:latin typeface="Arial" panose="020B0604020202020204" pitchFamily="34" charset="0"/>
                <a:cs typeface="Arial" panose="020B0604020202020204" pitchFamily="34" charset="0"/>
              </a:rPr>
              <a:t>withdrawble</a:t>
            </a:r>
            <a:r>
              <a:rPr lang="en-US" sz="2000" dirty="0">
                <a:latin typeface="Arial" panose="020B0604020202020204" pitchFamily="34" charset="0"/>
                <a:cs typeface="Arial" panose="020B0604020202020204" pitchFamily="34" charset="0"/>
              </a:rPr>
              <a:t> unless winding up or dissolution of the company. In case of a public limited company the shares are transferable, their value is decided by company’s performance, future potential and general economic conditions. The shareholders are rewarded in the manner of dividends paid out of profits &amp; decided by the board. While it is not an obligation to pay the dividends, it affects its market value. In fact equity is the costliest source of finance.</a:t>
            </a:r>
          </a:p>
          <a:p>
            <a:r>
              <a:rPr lang="en-US" sz="2000" dirty="0">
                <a:latin typeface="Arial" panose="020B0604020202020204" pitchFamily="34" charset="0"/>
                <a:cs typeface="Arial" panose="020B0604020202020204" pitchFamily="34" charset="0"/>
              </a:rPr>
              <a:t>Prior to independence corporate sector depended only on equity finance for growth. The exchanges that were set up were mainly at the behest of brokerage houses. Post independence public sector was the dominant players with a socialistic attitude and requirement of huge capital in setting heavy industries. India adopted a mixed economy model and slowly private sector was picking up. After economic liberalization SEBI was set up to regulate the capital markets and with its growth, the corporate sector has taken wings. A lot of IPOs has come out. Since 2014, govt. has been trying to disinvest from the PSUs and now pandemic has hastened the need for privatization.</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950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9" y="182880"/>
            <a:ext cx="9925706" cy="519764"/>
          </a:xfrm>
        </p:spPr>
        <p:txBody>
          <a:bodyPr/>
          <a:lstStyle/>
          <a:p>
            <a:endParaRPr lang="en-US" dirty="0"/>
          </a:p>
        </p:txBody>
      </p:sp>
      <p:sp>
        <p:nvSpPr>
          <p:cNvPr id="3" name="Content Placeholder 2"/>
          <p:cNvSpPr>
            <a:spLocks noGrp="1"/>
          </p:cNvSpPr>
          <p:nvPr>
            <p:ph idx="1"/>
          </p:nvPr>
        </p:nvSpPr>
        <p:spPr>
          <a:xfrm>
            <a:off x="429544" y="1177019"/>
            <a:ext cx="10976393" cy="5320034"/>
          </a:xfrm>
        </p:spPr>
        <p:txBody>
          <a:bodyPr>
            <a:normAutofit fontScale="92500" lnSpcReduction="10000"/>
          </a:bodyPr>
          <a:lstStyle/>
          <a:p>
            <a:r>
              <a:rPr lang="en-US" dirty="0"/>
              <a:t>These are entities that are registered with the Stock Exchange and serve as intermediaries between the investors and the exchange itself. When you place an order to buy any share at a given rate, the broker processes it at the exchange where there are multiple parties involved.</a:t>
            </a:r>
          </a:p>
          <a:p>
            <a:r>
              <a:rPr lang="en-US" b="1" dirty="0"/>
              <a:t>Passing of your order</a:t>
            </a:r>
            <a:endParaRPr lang="en-US" dirty="0"/>
          </a:p>
          <a:p>
            <a:r>
              <a:rPr lang="en-US" dirty="0"/>
              <a:t>Your buy order is passed on to the exchange by the broker, where it is matched for a sell order for the same. The exchange takes place when the seller and the buyer agree upon a price and finalize it; the order is then confirmed.</a:t>
            </a:r>
          </a:p>
          <a:p>
            <a:r>
              <a:rPr lang="en-US" b="1" dirty="0"/>
              <a:t>Settlement</a:t>
            </a:r>
            <a:endParaRPr lang="en-US" dirty="0"/>
          </a:p>
          <a:p>
            <a:r>
              <a:rPr lang="en-US" dirty="0"/>
              <a:t>Once you finalize a price, the exchange confirms the details to ensure that there is no default in the transaction. The exchange then facilitates the transfer of ownership of the shares which is known as Settlement. You receive a message once this takes place. The communication of this message involves multiple parties like the brokerage order department, the exchange floor traders, etc.</a:t>
            </a:r>
          </a:p>
          <a:p>
            <a:r>
              <a:rPr lang="en-US" dirty="0"/>
              <a:t>The settlement time earlier took weeks to materialize which now happens in T+2 days. This means that if you trade today, the shares are reflected in your </a:t>
            </a:r>
            <a:r>
              <a:rPr lang="en-US" dirty="0" err="1"/>
              <a:t>Demat</a:t>
            </a:r>
            <a:r>
              <a:rPr lang="en-US" dirty="0"/>
              <a:t> account in two working days time.</a:t>
            </a:r>
          </a:p>
          <a:p>
            <a:endParaRPr lang="en-US" dirty="0"/>
          </a:p>
        </p:txBody>
      </p:sp>
    </p:spTree>
    <p:extLst>
      <p:ext uri="{BB962C8B-B14F-4D97-AF65-F5344CB8AC3E}">
        <p14:creationId xmlns:p14="http://schemas.microsoft.com/office/powerpoint/2010/main" val="1476953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538684"/>
          </a:xfrm>
        </p:spPr>
        <p:txBody>
          <a:bodyPr/>
          <a:lstStyle/>
          <a:p>
            <a:r>
              <a:rPr lang="en-US" dirty="0"/>
              <a:t>Ownership and Management</a:t>
            </a:r>
          </a:p>
        </p:txBody>
      </p:sp>
      <p:sp>
        <p:nvSpPr>
          <p:cNvPr id="3" name="Content Placeholder 2"/>
          <p:cNvSpPr>
            <a:spLocks noGrp="1"/>
          </p:cNvSpPr>
          <p:nvPr>
            <p:ph idx="1"/>
          </p:nvPr>
        </p:nvSpPr>
        <p:spPr>
          <a:xfrm>
            <a:off x="458420" y="1225145"/>
            <a:ext cx="11399904" cy="5425912"/>
          </a:xfrm>
        </p:spPr>
        <p:txBody>
          <a:bodyPr/>
          <a:lstStyle/>
          <a:p>
            <a:r>
              <a:rPr lang="en-US" sz="2200" dirty="0">
                <a:latin typeface="Arial" panose="020B0604020202020204" pitchFamily="34" charset="0"/>
                <a:cs typeface="Arial" panose="020B0604020202020204" pitchFamily="34" charset="0"/>
              </a:rPr>
              <a:t>The ownership of the company is determined by the shareholders. However it becomes impractical to take daily decisions, react strategically to changes in environment and take swift decisions. So it is obvious to leave the running of the company in the hands of the professionals having expertise in the relevant field. Collectively it is called Board of Directors. Some of the decisions taken by Board involving change in equity structure, issue of debentures, allotment of voting rights and issue of shares, appointment of auditors require approval of shareholders. While resolutions may be passed by simple majority, others involving interests of existing shareholders require two-thirds majority. The board functions under rules framed by ministry of corporate affairs, Company Act and transparency is a measure of corporate governance. Shareholders like to be associated with companies with good corporate governance.  While it seems very rational to appoint a board, it also has its limitations. It suffers from the conflict of interest of principal and agent. The objective of board may be to increase sales and utilize internal accruals for funding business while objective of shareholders is to receive maximum share of profits from the internal accruals. </a:t>
            </a:r>
          </a:p>
          <a:p>
            <a:endParaRPr lang="en-US" dirty="0"/>
          </a:p>
        </p:txBody>
      </p:sp>
    </p:spTree>
    <p:extLst>
      <p:ext uri="{BB962C8B-B14F-4D97-AF65-F5344CB8AC3E}">
        <p14:creationId xmlns:p14="http://schemas.microsoft.com/office/powerpoint/2010/main" val="220256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4755"/>
            <a:ext cx="10515600" cy="712268"/>
          </a:xfrm>
        </p:spPr>
        <p:txBody>
          <a:bodyPr/>
          <a:lstStyle/>
          <a:p>
            <a:r>
              <a:rPr lang="en-US" dirty="0"/>
              <a:t>Development of Equity culture in India</a:t>
            </a:r>
          </a:p>
        </p:txBody>
      </p:sp>
      <p:sp>
        <p:nvSpPr>
          <p:cNvPr id="3" name="Content Placeholder 2"/>
          <p:cNvSpPr>
            <a:spLocks noGrp="1"/>
          </p:cNvSpPr>
          <p:nvPr>
            <p:ph idx="1"/>
          </p:nvPr>
        </p:nvSpPr>
        <p:spPr>
          <a:xfrm>
            <a:off x="0" y="901600"/>
            <a:ext cx="12060455" cy="5787958"/>
          </a:xfrm>
        </p:spPr>
        <p:txBody>
          <a:bodyPr>
            <a:noAutofit/>
          </a:bodyPr>
          <a:lstStyle/>
          <a:p>
            <a:r>
              <a:rPr lang="en-US" sz="2200" dirty="0">
                <a:latin typeface="Arial" panose="020B0604020202020204" pitchFamily="34" charset="0"/>
                <a:cs typeface="Arial" panose="020B0604020202020204" pitchFamily="34" charset="0"/>
              </a:rPr>
              <a:t>India is the 5</a:t>
            </a:r>
            <a:r>
              <a:rPr lang="en-US" sz="2200" baseline="30000" dirty="0">
                <a:latin typeface="Arial" panose="020B0604020202020204" pitchFamily="34" charset="0"/>
                <a:cs typeface="Arial" panose="020B0604020202020204" pitchFamily="34" charset="0"/>
              </a:rPr>
              <a:t>th</a:t>
            </a:r>
            <a:r>
              <a:rPr lang="en-US" sz="2200" dirty="0">
                <a:latin typeface="Arial" panose="020B0604020202020204" pitchFamily="34" charset="0"/>
                <a:cs typeface="Arial" panose="020B0604020202020204" pitchFamily="34" charset="0"/>
              </a:rPr>
              <a:t> largest economy in the world. It boasts of $1 trillion economy . Having a middle class of 400 million comprising 28% of the population, 79% of the taxpayer base, and attributing to 70% of the consumer spending, 760 million smartphone users, 25% growth rate of ecommerce business. The statistics are quite encouraging to investors in India’s growth story. India has 1.2 billion youth population (aged 15 – 24 years) which is 16.3% of world’s population. India is a data hub to the world with increasing BPO, KPO and IT analytic establishments. It is the largest producers of vaccines in the world with 25 </a:t>
            </a:r>
            <a:r>
              <a:rPr lang="en-US" sz="2200" dirty="0" err="1">
                <a:latin typeface="Arial" panose="020B0604020202020204" pitchFamily="34" charset="0"/>
                <a:cs typeface="Arial" panose="020B0604020202020204" pitchFamily="34" charset="0"/>
              </a:rPr>
              <a:t>crore</a:t>
            </a:r>
            <a:r>
              <a:rPr lang="en-US" sz="2200" dirty="0">
                <a:latin typeface="Arial" panose="020B0604020202020204" pitchFamily="34" charset="0"/>
                <a:cs typeface="Arial" panose="020B0604020202020204" pitchFamily="34" charset="0"/>
              </a:rPr>
              <a:t> COVID19 shots getting administered, seconding only to China.</a:t>
            </a:r>
          </a:p>
          <a:p>
            <a:r>
              <a:rPr lang="en-US" sz="2200" dirty="0">
                <a:latin typeface="Arial" panose="020B0604020202020204" pitchFamily="34" charset="0"/>
                <a:cs typeface="Arial" panose="020B0604020202020204" pitchFamily="34" charset="0"/>
              </a:rPr>
              <a:t>This has been attracting the investors from foreign lands. The capital markets are their destination to pick up stake in the growing companies. SEBI has been incentivizing equity culture through investor education, IPO quota, price discounts, tax </a:t>
            </a:r>
            <a:r>
              <a:rPr lang="en-US" sz="2200" dirty="0" err="1">
                <a:latin typeface="Arial" panose="020B0604020202020204" pitchFamily="34" charset="0"/>
                <a:cs typeface="Arial" panose="020B0604020202020204" pitchFamily="34" charset="0"/>
              </a:rPr>
              <a:t>breaks,etc</a:t>
            </a:r>
            <a:r>
              <a:rPr lang="en-US" sz="2200" dirty="0">
                <a:latin typeface="Arial" panose="020B0604020202020204" pitchFamily="34" charset="0"/>
                <a:cs typeface="Arial" panose="020B0604020202020204" pitchFamily="34" charset="0"/>
              </a:rPr>
              <a:t>. During 2009 to 2014, equity markets grew by 100% but retail participation grew by 33%. This was a fallout of the stock exchange crashes when traditional retail investors lost wealth. Building a culture of equity is about discipline and regularity. The retail investors are mostly unaware of the economic data releases, and their implications on the equity markets. This increases the importance of investing through SIPs through well known fund houses. </a:t>
            </a:r>
          </a:p>
        </p:txBody>
      </p:sp>
    </p:spTree>
    <p:extLst>
      <p:ext uri="{BB962C8B-B14F-4D97-AF65-F5344CB8AC3E}">
        <p14:creationId xmlns:p14="http://schemas.microsoft.com/office/powerpoint/2010/main" val="2202922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239" y="125459"/>
            <a:ext cx="9404723" cy="461682"/>
          </a:xfrm>
        </p:spPr>
        <p:txBody>
          <a:bodyPr/>
          <a:lstStyle/>
          <a:p>
            <a:endParaRPr lang="en-US"/>
          </a:p>
        </p:txBody>
      </p:sp>
      <p:sp>
        <p:nvSpPr>
          <p:cNvPr id="3" name="Content Placeholder 2"/>
          <p:cNvSpPr>
            <a:spLocks noGrp="1"/>
          </p:cNvSpPr>
          <p:nvPr>
            <p:ph idx="1"/>
          </p:nvPr>
        </p:nvSpPr>
        <p:spPr>
          <a:xfrm>
            <a:off x="240632" y="981778"/>
            <a:ext cx="11646568" cy="5630778"/>
          </a:xfrm>
        </p:spPr>
        <p:txBody>
          <a:bodyPr/>
          <a:lstStyle/>
          <a:p>
            <a:r>
              <a:rPr lang="en-US" sz="2200" dirty="0">
                <a:latin typeface="Arial" panose="020B0604020202020204" pitchFamily="34" charset="0"/>
                <a:cs typeface="Arial" panose="020B0604020202020204" pitchFamily="34" charset="0"/>
              </a:rPr>
              <a:t>It is a fact that major retail investors who wish to interact with the equity markets directly, do so on the basis of tips and suggestions from share brokers, friends, family members and personal opinions expressed by analysts in different forums. They probably will desert the stock when its price start going down. Its very difficult to book loss. However, if the stocks are in profit, they will sell it too soon to book the profit. This violates rational thinking and introduces inefficiency. It prevents investors from staying invested or reap benefits of long term. </a:t>
            </a:r>
          </a:p>
          <a:p>
            <a:r>
              <a:rPr lang="en-US" sz="2200" dirty="0">
                <a:latin typeface="Arial" panose="020B0604020202020204" pitchFamily="34" charset="0"/>
                <a:cs typeface="Arial" panose="020B0604020202020204" pitchFamily="34" charset="0"/>
              </a:rPr>
              <a:t>Equity culture of a country refers generally to the propensity of the citizens to invest in equity markets. Majority on savings are locked up in bank FDs and gold.  For every dollar rise in GDP 18% goes to savings, 8% to gold, and only 1.5% to equity. Also the rising income levels has not reflected in the participation in the stock market. Reasons for this aversion may be trust deficits in markets, market volatility, misleading brokers and lack of investor awareness. </a:t>
            </a:r>
          </a:p>
          <a:p>
            <a:endParaRPr lang="en-US"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08269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616"/>
            <a:ext cx="10515600" cy="250891"/>
          </a:xfrm>
        </p:spPr>
        <p:txBody>
          <a:bodyPr>
            <a:normAutofit fontScale="90000"/>
          </a:bodyPr>
          <a:lstStyle/>
          <a:p>
            <a:endParaRPr lang="en-US"/>
          </a:p>
        </p:txBody>
      </p:sp>
      <p:sp>
        <p:nvSpPr>
          <p:cNvPr id="3" name="Content Placeholder 2"/>
          <p:cNvSpPr>
            <a:spLocks noGrp="1"/>
          </p:cNvSpPr>
          <p:nvPr>
            <p:ph idx="1"/>
          </p:nvPr>
        </p:nvSpPr>
        <p:spPr>
          <a:xfrm>
            <a:off x="145180" y="891974"/>
            <a:ext cx="11867147" cy="5691706"/>
          </a:xfrm>
        </p:spPr>
        <p:txBody>
          <a:bodyPr>
            <a:normAutofit/>
          </a:bodyPr>
          <a:lstStyle/>
          <a:p>
            <a:r>
              <a:rPr lang="en-US" sz="2200" dirty="0">
                <a:latin typeface="Arial" panose="020B0604020202020204" pitchFamily="34" charset="0"/>
                <a:cs typeface="Arial" panose="020B0604020202020204" pitchFamily="34" charset="0"/>
              </a:rPr>
              <a:t>Taking statistics in the period 2000 to 2013, ratio of market capitalization to GDP in case of USA/ UK, Canada is 120%, Germany/France/Italy is 55%. For BRICS countries it is 53% , Korea/ Japan 72%. For India it was 70% (12 % in 1990), however it was contributed mainly by foreign investors. Domestic investors are less active. In the period 2000 to 2013, foreign investors invested $ 120 billion compared to $ 17 billion by domestic investors. Indian investors withdrew money in 6 out of 13 years. In the entire period there was $ 284 billion incremental savings, $ 166 billion incremental gold buying but a mere $ 17 billion in equity.</a:t>
            </a:r>
          </a:p>
          <a:p>
            <a:r>
              <a:rPr lang="en-US" sz="2200" dirty="0">
                <a:latin typeface="Arial" panose="020B0604020202020204" pitchFamily="34" charset="0"/>
                <a:cs typeface="Arial" panose="020B0604020202020204" pitchFamily="34" charset="0"/>
              </a:rPr>
              <a:t>Current market capitalization of Indian equity markets was $ 2.5 trillion. Top 3 corporates by market capitalization are Reliance Industries, TCS and HDFC Bank. Foreign companies took back $15.07 billion as investment income in SEP – DEC 2020 period, as against $ 12.2 billion a year ago. Since last few months Sensex has been on a bull run as FPIs has been mopping up equities and domestic investors are selling and making money.</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7593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73256"/>
            <a:ext cx="9404723" cy="837398"/>
          </a:xfrm>
        </p:spPr>
        <p:txBody>
          <a:bodyPr/>
          <a:lstStyle/>
          <a:p>
            <a:r>
              <a:rPr lang="en-US" dirty="0"/>
              <a:t>Market Terminology</a:t>
            </a:r>
          </a:p>
        </p:txBody>
      </p:sp>
      <p:sp>
        <p:nvSpPr>
          <p:cNvPr id="3" name="Content Placeholder 2"/>
          <p:cNvSpPr>
            <a:spLocks noGrp="1"/>
          </p:cNvSpPr>
          <p:nvPr>
            <p:ph idx="1"/>
          </p:nvPr>
        </p:nvSpPr>
        <p:spPr>
          <a:xfrm>
            <a:off x="179286" y="1010654"/>
            <a:ext cx="11842668" cy="5669279"/>
          </a:xfrm>
        </p:spPr>
        <p:txBody>
          <a:bodyPr>
            <a:normAutofit/>
          </a:bodyPr>
          <a:lstStyle/>
          <a:p>
            <a:r>
              <a:rPr lang="en-US" b="1" dirty="0"/>
              <a:t>Agent: </a:t>
            </a:r>
            <a:r>
              <a:rPr lang="en-US" dirty="0"/>
              <a:t>An agent is a brokerage firm which does buying/selling of shares on behalf of the investor in the stock market.</a:t>
            </a:r>
          </a:p>
          <a:p>
            <a:r>
              <a:rPr lang="en-US" b="1" dirty="0"/>
              <a:t>Ask/Offer: </a:t>
            </a:r>
            <a:r>
              <a:rPr lang="en-US" dirty="0"/>
              <a:t>It refers to the lowest price at which the owner of the equity shares is ready to sell the shares in the stock market.</a:t>
            </a:r>
          </a:p>
          <a:p>
            <a:r>
              <a:rPr lang="en-US" b="1" dirty="0"/>
              <a:t>At the money: </a:t>
            </a:r>
            <a:r>
              <a:rPr lang="en-US" dirty="0"/>
              <a:t>Under this scenario, the strike price of an option is equal to the price of the underlying asset which it represents.</a:t>
            </a:r>
          </a:p>
          <a:p>
            <a:r>
              <a:rPr lang="en-US" b="1" dirty="0"/>
              <a:t>Broker </a:t>
            </a:r>
            <a:r>
              <a:rPr lang="en-US" dirty="0"/>
              <a:t>A person who purchases or sells an investment on behalf of the investor/trader in return for a commission.</a:t>
            </a:r>
          </a:p>
          <a:p>
            <a:r>
              <a:rPr lang="en-US" b="1" dirty="0"/>
              <a:t>Bear Market: </a:t>
            </a:r>
            <a:r>
              <a:rPr lang="en-US" dirty="0"/>
              <a:t>It refers to a period in which the prices of equity shares fall consistently. You may look at it like beginning of a downward trend in the stock market.</a:t>
            </a:r>
          </a:p>
          <a:p>
            <a:r>
              <a:rPr lang="en-US" b="1" dirty="0"/>
              <a:t>Bull Market: </a:t>
            </a:r>
            <a:r>
              <a:rPr lang="en-US" dirty="0"/>
              <a:t>An opposite of bear market, a bull market situation in which the prices of the stocks are increasing over a prolonged period of time. A single stock and a sector can be bullish at one time and bearish at another time.</a:t>
            </a:r>
          </a:p>
          <a:p>
            <a:br>
              <a:rPr lang="en-US" dirty="0"/>
            </a:br>
            <a:endParaRPr lang="en-US" dirty="0"/>
          </a:p>
        </p:txBody>
      </p:sp>
    </p:spTree>
    <p:extLst>
      <p:ext uri="{BB962C8B-B14F-4D97-AF65-F5344CB8AC3E}">
        <p14:creationId xmlns:p14="http://schemas.microsoft.com/office/powerpoint/2010/main" val="3666428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20650"/>
            <a:ext cx="9404723" cy="374650"/>
          </a:xfrm>
        </p:spPr>
        <p:txBody>
          <a:bodyPr/>
          <a:lstStyle/>
          <a:p>
            <a:endParaRPr lang="en-US"/>
          </a:p>
        </p:txBody>
      </p:sp>
      <p:sp>
        <p:nvSpPr>
          <p:cNvPr id="3" name="Content Placeholder 2"/>
          <p:cNvSpPr>
            <a:spLocks noGrp="1"/>
          </p:cNvSpPr>
          <p:nvPr>
            <p:ph idx="1"/>
          </p:nvPr>
        </p:nvSpPr>
        <p:spPr>
          <a:xfrm>
            <a:off x="138111" y="814668"/>
            <a:ext cx="11835715" cy="5821082"/>
          </a:xfrm>
        </p:spPr>
        <p:txBody>
          <a:bodyPr/>
          <a:lstStyle/>
          <a:p>
            <a:r>
              <a:rPr lang="en-US" b="1" dirty="0"/>
              <a:t>Beta:</a:t>
            </a:r>
            <a:endParaRPr lang="en-US" dirty="0"/>
          </a:p>
          <a:p>
            <a:r>
              <a:rPr lang="en-US" dirty="0"/>
              <a:t>It measures the association between price of one equity share and the overall movement of stock market. Beta of the market is assumed to be 1. A stock’s beta of more than 1 shows a higher risk than the market. A beta of less than 1 shows that stock is less riskier than the market.</a:t>
            </a:r>
          </a:p>
          <a:p>
            <a:r>
              <a:rPr lang="en-US" b="1" dirty="0"/>
              <a:t>Bid:</a:t>
            </a:r>
            <a:endParaRPr lang="en-US" dirty="0"/>
          </a:p>
          <a:p>
            <a:r>
              <a:rPr lang="en-US" dirty="0"/>
              <a:t>It is the highest price that the buyer of a stock is ready to pay for a particular stock.</a:t>
            </a:r>
          </a:p>
          <a:p>
            <a:r>
              <a:rPr lang="en-US" b="1" dirty="0"/>
              <a:t>Blue Chip Stock:</a:t>
            </a:r>
            <a:endParaRPr lang="en-US" dirty="0"/>
          </a:p>
          <a:p>
            <a:r>
              <a:rPr lang="en-US" dirty="0"/>
              <a:t>These are equity shares of companies which are well-established and financially stable. These generally have a relatively huge market capitalization.</a:t>
            </a:r>
          </a:p>
          <a:p>
            <a:r>
              <a:rPr lang="en-US" b="1" dirty="0"/>
              <a:t>Board Lot:</a:t>
            </a:r>
            <a:endParaRPr lang="en-US" dirty="0"/>
          </a:p>
          <a:p>
            <a:r>
              <a:rPr lang="en-US" dirty="0"/>
              <a:t>Each exchange board defines a standard trading unit which relies on the per share price. Some of the popular board lot sizes are 50, 100, 500, 1000 units.</a:t>
            </a:r>
          </a:p>
          <a:p>
            <a:endParaRPr lang="en-US" dirty="0"/>
          </a:p>
          <a:p>
            <a:endParaRPr lang="en-US" dirty="0"/>
          </a:p>
        </p:txBody>
      </p:sp>
    </p:spTree>
    <p:extLst>
      <p:ext uri="{BB962C8B-B14F-4D97-AF65-F5344CB8AC3E}">
        <p14:creationId xmlns:p14="http://schemas.microsoft.com/office/powerpoint/2010/main" val="3969281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249926"/>
          </a:xfrm>
        </p:spPr>
        <p:txBody>
          <a:bodyPr/>
          <a:lstStyle/>
          <a:p>
            <a:endParaRPr lang="en-US" dirty="0"/>
          </a:p>
        </p:txBody>
      </p:sp>
      <p:sp>
        <p:nvSpPr>
          <p:cNvPr id="3" name="Content Placeholder 2"/>
          <p:cNvSpPr>
            <a:spLocks noGrp="1"/>
          </p:cNvSpPr>
          <p:nvPr>
            <p:ph idx="1"/>
          </p:nvPr>
        </p:nvSpPr>
        <p:spPr>
          <a:xfrm>
            <a:off x="150411" y="1225145"/>
            <a:ext cx="11804166" cy="5464413"/>
          </a:xfrm>
        </p:spPr>
        <p:txBody>
          <a:bodyPr/>
          <a:lstStyle/>
          <a:p>
            <a:r>
              <a:rPr lang="en-US" b="1" dirty="0"/>
              <a:t>Bonds:</a:t>
            </a:r>
            <a:endParaRPr lang="en-US" dirty="0"/>
          </a:p>
          <a:p>
            <a:r>
              <a:rPr lang="en-US" dirty="0"/>
              <a:t>A bond is a fixed income investment which is issued by the government or a company to its buyers. It shows a specified amount which an investor lends to the issuer of the bond for a specified period of time at a variable or fixed interest rate.</a:t>
            </a:r>
          </a:p>
          <a:p>
            <a:r>
              <a:rPr lang="en-US" b="1" dirty="0"/>
              <a:t>Book:</a:t>
            </a:r>
            <a:endParaRPr lang="en-US" dirty="0"/>
          </a:p>
          <a:p>
            <a:r>
              <a:rPr lang="en-US" dirty="0"/>
              <a:t>It relates to an electronic record which is used to </a:t>
            </a:r>
            <a:r>
              <a:rPr lang="en-US" dirty="0" err="1"/>
              <a:t>organise</a:t>
            </a:r>
            <a:r>
              <a:rPr lang="en-US" dirty="0"/>
              <a:t> all the buy and sell orders of particular stocks which have remained pending.</a:t>
            </a:r>
          </a:p>
          <a:p>
            <a:r>
              <a:rPr lang="en-US" b="1" dirty="0"/>
              <a:t>Call Option:</a:t>
            </a:r>
            <a:endParaRPr lang="en-US" dirty="0"/>
          </a:p>
          <a:p>
            <a:r>
              <a:rPr lang="en-US" dirty="0"/>
              <a:t>In this, the buyer of the option gets a right not an obligation to purchase the underlying asset at a specified price and time.</a:t>
            </a:r>
          </a:p>
          <a:p>
            <a:r>
              <a:rPr lang="en-US" b="1" dirty="0"/>
              <a:t>Close Price:</a:t>
            </a:r>
            <a:endParaRPr lang="en-US" dirty="0"/>
          </a:p>
          <a:p>
            <a:r>
              <a:rPr lang="en-US" dirty="0"/>
              <a:t>It is the final price on a specific trading day at which the equity shares of a company is sold or traded.</a:t>
            </a:r>
          </a:p>
          <a:p>
            <a:r>
              <a:rPr lang="en-US" dirty="0"/>
              <a:t>Cash : Settlement on same day</a:t>
            </a:r>
          </a:p>
        </p:txBody>
      </p:sp>
    </p:spTree>
    <p:extLst>
      <p:ext uri="{BB962C8B-B14F-4D97-AF65-F5344CB8AC3E}">
        <p14:creationId xmlns:p14="http://schemas.microsoft.com/office/powerpoint/2010/main" val="34194031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1452</TotalTime>
  <Words>3669</Words>
  <Application>Microsoft Office PowerPoint</Application>
  <PresentationFormat>Widescreen</PresentationFormat>
  <Paragraphs>107</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 3</vt:lpstr>
      <vt:lpstr>Ion</vt:lpstr>
      <vt:lpstr>OVERVIEW OF INDIAN EQUITY MARKETS</vt:lpstr>
      <vt:lpstr>PowerPoint Presentation</vt:lpstr>
      <vt:lpstr>Ownership and Management</vt:lpstr>
      <vt:lpstr>Development of Equity culture in India</vt:lpstr>
      <vt:lpstr>PowerPoint Presentation</vt:lpstr>
      <vt:lpstr>PowerPoint Presentation</vt:lpstr>
      <vt:lpstr>Market Terminology</vt:lpstr>
      <vt:lpstr>PowerPoint Presentation</vt:lpstr>
      <vt:lpstr>PowerPoint Presentation</vt:lpstr>
      <vt:lpstr>PowerPoint Presentation</vt:lpstr>
      <vt:lpstr>PowerPoint Presentation</vt:lpstr>
      <vt:lpstr>PowerPoint Presentation</vt:lpstr>
      <vt:lpstr>PowerPoint Presentation</vt:lpstr>
      <vt:lpstr>Investment procedure</vt:lpstr>
      <vt:lpstr>How it works</vt:lpstr>
      <vt:lpstr>PowerPoint Presentation</vt:lpstr>
      <vt:lpstr>PowerPoint Presentation</vt:lpstr>
      <vt:lpstr>PowerPoint Presentation</vt:lpstr>
      <vt:lpstr>Secondary markets investment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INDIAN EQUITY MARKETS</dc:title>
  <dc:creator>Windows 10 Pro</dc:creator>
  <cp:lastModifiedBy>Dell Ins3501</cp:lastModifiedBy>
  <cp:revision>40</cp:revision>
  <dcterms:created xsi:type="dcterms:W3CDTF">2021-06-16T07:18:15Z</dcterms:created>
  <dcterms:modified xsi:type="dcterms:W3CDTF">2024-06-20T00:50:15Z</dcterms:modified>
</cp:coreProperties>
</file>